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50" r:id="rId4"/>
    <p:sldMasterId id="2147484563" r:id="rId5"/>
  </p:sldMasterIdLst>
  <p:notesMasterIdLst>
    <p:notesMasterId r:id="rId56"/>
  </p:notesMasterIdLst>
  <p:handoutMasterIdLst>
    <p:handoutMasterId r:id="rId57"/>
  </p:handoutMasterIdLst>
  <p:sldIdLst>
    <p:sldId id="1908" r:id="rId6"/>
    <p:sldId id="1684" r:id="rId7"/>
    <p:sldId id="1644" r:id="rId8"/>
    <p:sldId id="1863" r:id="rId9"/>
    <p:sldId id="1866" r:id="rId10"/>
    <p:sldId id="1868" r:id="rId11"/>
    <p:sldId id="1903" r:id="rId12"/>
    <p:sldId id="1906" r:id="rId13"/>
    <p:sldId id="1786" r:id="rId14"/>
    <p:sldId id="1869" r:id="rId15"/>
    <p:sldId id="1915" r:id="rId16"/>
    <p:sldId id="1871" r:id="rId17"/>
    <p:sldId id="1872" r:id="rId18"/>
    <p:sldId id="1873" r:id="rId19"/>
    <p:sldId id="1916" r:id="rId20"/>
    <p:sldId id="1877" r:id="rId21"/>
    <p:sldId id="1878" r:id="rId22"/>
    <p:sldId id="1917" r:id="rId23"/>
    <p:sldId id="1837" r:id="rId24"/>
    <p:sldId id="1893" r:id="rId25"/>
    <p:sldId id="1904" r:id="rId26"/>
    <p:sldId id="1918" r:id="rId27"/>
    <p:sldId id="1897" r:id="rId28"/>
    <p:sldId id="1919" r:id="rId29"/>
    <p:sldId id="1895" r:id="rId30"/>
    <p:sldId id="1920" r:id="rId31"/>
    <p:sldId id="1898" r:id="rId32"/>
    <p:sldId id="1899" r:id="rId33"/>
    <p:sldId id="1900" r:id="rId34"/>
    <p:sldId id="1901" r:id="rId35"/>
    <p:sldId id="1807" r:id="rId36"/>
    <p:sldId id="1824" r:id="rId37"/>
    <p:sldId id="1843" r:id="rId38"/>
    <p:sldId id="1839" r:id="rId39"/>
    <p:sldId id="1838" r:id="rId40"/>
    <p:sldId id="1841" r:id="rId41"/>
    <p:sldId id="1832" r:id="rId42"/>
    <p:sldId id="1831" r:id="rId43"/>
    <p:sldId id="1834" r:id="rId44"/>
    <p:sldId id="1836" r:id="rId45"/>
    <p:sldId id="1835" r:id="rId46"/>
    <p:sldId id="1551" r:id="rId47"/>
    <p:sldId id="1909" r:id="rId48"/>
    <p:sldId id="1910" r:id="rId49"/>
    <p:sldId id="1911" r:id="rId50"/>
    <p:sldId id="1912" r:id="rId51"/>
    <p:sldId id="1913" r:id="rId52"/>
    <p:sldId id="1764" r:id="rId53"/>
    <p:sldId id="1907" r:id="rId54"/>
    <p:sldId id="1914" r:id="rId55"/>
  </p:sldIdLst>
  <p:sldSz cx="9144000" cy="6858000" type="screen4x3"/>
  <p:notesSz cx="7315200" cy="96012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extLst>
    <p:ext uri="{EFAFB233-063F-42B5-8137-9DF3F51BA10A}">
      <p15:sldGuideLst xmlns:p15="http://schemas.microsoft.com/office/powerpoint/2012/main">
        <p15:guide id="1" orient="horz" pos="1232">
          <p15:clr>
            <a:srgbClr val="A4A3A4"/>
          </p15:clr>
        </p15:guide>
        <p15:guide id="2" pos="2219">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628C"/>
    <a:srgbClr val="D33941"/>
    <a:srgbClr val="FFFFCC"/>
    <a:srgbClr val="429030"/>
    <a:srgbClr val="E7E8EF"/>
    <a:srgbClr val="007A37"/>
    <a:srgbClr val="F2C08E"/>
    <a:srgbClr val="EDA965"/>
    <a:srgbClr val="D4F3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02C9B2-58D7-46E7-969E-31590B2CE777}" v="1" dt="2020-12-11T17:06:32.7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42" autoAdjust="0"/>
    <p:restoredTop sz="85219" autoAdjust="0"/>
  </p:normalViewPr>
  <p:slideViewPr>
    <p:cSldViewPr snapToGrid="0">
      <p:cViewPr varScale="1">
        <p:scale>
          <a:sx n="62" d="100"/>
          <a:sy n="62" d="100"/>
        </p:scale>
        <p:origin x="1530" y="72"/>
      </p:cViewPr>
      <p:guideLst>
        <p:guide orient="horz" pos="1232"/>
        <p:guide pos="2219"/>
      </p:guideLst>
    </p:cSldViewPr>
  </p:slideViewPr>
  <p:outlineViewPr>
    <p:cViewPr>
      <p:scale>
        <a:sx n="25" d="100"/>
        <a:sy n="25"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3" d="100"/>
          <a:sy n="93" d="100"/>
        </p:scale>
        <p:origin x="-2532" y="-11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handoutMaster" Target="handoutMasters/handout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s>
</file>

<file path=ppt/_rels/viewProps.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slide" Target="slides/slide9.xml"/><Relationship Id="rId1" Type="http://schemas.openxmlformats.org/officeDocument/2006/relationships/slide" Target="slides/slide3.xml"/><Relationship Id="rId4" Type="http://schemas.openxmlformats.org/officeDocument/2006/relationships/slide" Target="slides/slide3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nraj, Anitha (cognizant)" userId="S::128359@cognizant.com::085e830e-983b-4521-8f13-4fc1271ebc67" providerId="AD" clId="Web-{B302C9B2-58D7-46E7-969E-31590B2CE777}"/>
    <pc:docChg chg="modSld">
      <pc:chgData name="Mohanraj, Anitha (cognizant)" userId="S::128359@cognizant.com::085e830e-983b-4521-8f13-4fc1271ebc67" providerId="AD" clId="Web-{B302C9B2-58D7-46E7-969E-31590B2CE777}" dt="2020-12-11T17:06:32.783" v="0" actId="20577"/>
      <pc:docMkLst>
        <pc:docMk/>
      </pc:docMkLst>
      <pc:sldChg chg="modSp">
        <pc:chgData name="Mohanraj, Anitha (cognizant)" userId="S::128359@cognizant.com::085e830e-983b-4521-8f13-4fc1271ebc67" providerId="AD" clId="Web-{B302C9B2-58D7-46E7-969E-31590B2CE777}" dt="2020-12-11T17:06:32.783" v="0" actId="20577"/>
        <pc:sldMkLst>
          <pc:docMk/>
          <pc:sldMk cId="3289765980" sldId="1912"/>
        </pc:sldMkLst>
        <pc:spChg chg="mod">
          <ac:chgData name="Mohanraj, Anitha (cognizant)" userId="S::128359@cognizant.com::085e830e-983b-4521-8f13-4fc1271ebc67" providerId="AD" clId="Web-{B302C9B2-58D7-46E7-969E-31590B2CE777}" dt="2020-12-11T17:06:32.783" v="0" actId="20577"/>
          <ac:spMkLst>
            <pc:docMk/>
            <pc:sldMk cId="3289765980" sldId="1912"/>
            <ac:spMk id="2"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C207EE-AF92-4B0F-AB6C-899A42C633C8}" type="doc">
      <dgm:prSet loTypeId="urn:microsoft.com/office/officeart/2005/8/layout/hChevron3" loCatId="process" qsTypeId="urn:microsoft.com/office/officeart/2005/8/quickstyle/simple1" qsCatId="simple" csTypeId="urn:microsoft.com/office/officeart/2005/8/colors/accent1_2" csCatId="accent1" phldr="1"/>
      <dgm:spPr/>
    </dgm:pt>
    <dgm:pt modelId="{8AA6F7E9-BA66-4139-84FB-53B20524D2EB}">
      <dgm:prSet phldrT="[Text]"/>
      <dgm:spPr>
        <a:solidFill>
          <a:srgbClr val="04628C"/>
        </a:solidFill>
      </dgm:spPr>
      <dgm:t>
        <a:bodyPr/>
        <a:lstStyle/>
        <a:p>
          <a:r>
            <a:rPr lang="en-US" dirty="0"/>
            <a:t>1. Filter</a:t>
          </a:r>
        </a:p>
      </dgm:t>
    </dgm:pt>
    <dgm:pt modelId="{3277B2E5-B213-4A7E-83BA-CA2CDB38375A}" type="parTrans" cxnId="{C54A5A16-B5D9-4B7C-9ADD-37998F7E8484}">
      <dgm:prSet/>
      <dgm:spPr/>
      <dgm:t>
        <a:bodyPr/>
        <a:lstStyle/>
        <a:p>
          <a:endParaRPr lang="en-US"/>
        </a:p>
      </dgm:t>
    </dgm:pt>
    <dgm:pt modelId="{223D07E7-7010-4B3F-ACB9-A6C4124F37DA}" type="sibTrans" cxnId="{C54A5A16-B5D9-4B7C-9ADD-37998F7E8484}">
      <dgm:prSet/>
      <dgm:spPr/>
      <dgm:t>
        <a:bodyPr/>
        <a:lstStyle/>
        <a:p>
          <a:endParaRPr lang="en-US"/>
        </a:p>
      </dgm:t>
    </dgm:pt>
    <dgm:pt modelId="{01CBFD27-AD4B-4E63-A044-3021FAF8AF30}">
      <dgm:prSet phldrT="[Text]"/>
      <dgm:spPr>
        <a:solidFill>
          <a:srgbClr val="04628C"/>
        </a:solidFill>
      </dgm:spPr>
      <dgm:t>
        <a:bodyPr/>
        <a:lstStyle/>
        <a:p>
          <a:r>
            <a:rPr lang="en-US" dirty="0"/>
            <a:t>2. Partition &amp; Rank</a:t>
          </a:r>
        </a:p>
      </dgm:t>
    </dgm:pt>
    <dgm:pt modelId="{D4C1BBCD-B2BE-4954-AC03-06D253DE7FD9}" type="parTrans" cxnId="{FB89F810-2366-4000-BB4F-871F8D9112BC}">
      <dgm:prSet/>
      <dgm:spPr/>
      <dgm:t>
        <a:bodyPr/>
        <a:lstStyle/>
        <a:p>
          <a:endParaRPr lang="en-US"/>
        </a:p>
      </dgm:t>
    </dgm:pt>
    <dgm:pt modelId="{72969651-8E48-447C-8CDF-9A16DB43B092}" type="sibTrans" cxnId="{FB89F810-2366-4000-BB4F-871F8D9112BC}">
      <dgm:prSet/>
      <dgm:spPr/>
      <dgm:t>
        <a:bodyPr/>
        <a:lstStyle/>
        <a:p>
          <a:endParaRPr lang="en-US"/>
        </a:p>
      </dgm:t>
    </dgm:pt>
    <dgm:pt modelId="{2B8576F7-D90C-44D2-B376-60BB6419F879}">
      <dgm:prSet phldrT="[Text]"/>
      <dgm:spPr>
        <a:solidFill>
          <a:srgbClr val="04628C"/>
        </a:solidFill>
      </dgm:spPr>
      <dgm:t>
        <a:bodyPr/>
        <a:lstStyle/>
        <a:p>
          <a:r>
            <a:rPr lang="en-US" dirty="0"/>
            <a:t> 3. Pay</a:t>
          </a:r>
        </a:p>
      </dgm:t>
    </dgm:pt>
    <dgm:pt modelId="{8CAB2332-AA87-4556-A170-7BDEE3C8C3A7}" type="parTrans" cxnId="{81035333-81B4-464C-BD39-5314B3E1E036}">
      <dgm:prSet/>
      <dgm:spPr/>
      <dgm:t>
        <a:bodyPr/>
        <a:lstStyle/>
        <a:p>
          <a:endParaRPr lang="en-US"/>
        </a:p>
      </dgm:t>
    </dgm:pt>
    <dgm:pt modelId="{78A4D2C7-76C1-4DC7-8552-AE074E2C61E7}" type="sibTrans" cxnId="{81035333-81B4-464C-BD39-5314B3E1E036}">
      <dgm:prSet/>
      <dgm:spPr/>
      <dgm:t>
        <a:bodyPr/>
        <a:lstStyle/>
        <a:p>
          <a:endParaRPr lang="en-US"/>
        </a:p>
      </dgm:t>
    </dgm:pt>
    <dgm:pt modelId="{EAB72FC7-D4FE-43C2-B579-A60067DB8205}" type="pres">
      <dgm:prSet presAssocID="{B8C207EE-AF92-4B0F-AB6C-899A42C633C8}" presName="Name0" presStyleCnt="0">
        <dgm:presLayoutVars>
          <dgm:dir/>
          <dgm:resizeHandles val="exact"/>
        </dgm:presLayoutVars>
      </dgm:prSet>
      <dgm:spPr/>
    </dgm:pt>
    <dgm:pt modelId="{18D63632-60D3-4790-95B9-7404157E4D1C}" type="pres">
      <dgm:prSet presAssocID="{8AA6F7E9-BA66-4139-84FB-53B20524D2EB}" presName="parTxOnly" presStyleLbl="node1" presStyleIdx="0" presStyleCnt="3" custLinFactY="200000" custLinFactNeighborY="226466">
        <dgm:presLayoutVars>
          <dgm:bulletEnabled val="1"/>
        </dgm:presLayoutVars>
      </dgm:prSet>
      <dgm:spPr/>
    </dgm:pt>
    <dgm:pt modelId="{1746BF9F-85BC-4B6A-80A5-A576DFDF022E}" type="pres">
      <dgm:prSet presAssocID="{223D07E7-7010-4B3F-ACB9-A6C4124F37DA}" presName="parSpace" presStyleCnt="0"/>
      <dgm:spPr/>
    </dgm:pt>
    <dgm:pt modelId="{473EE1EE-FCB5-42EF-B34E-48496A63A791}" type="pres">
      <dgm:prSet presAssocID="{01CBFD27-AD4B-4E63-A044-3021FAF8AF30}" presName="parTxOnly" presStyleLbl="node1" presStyleIdx="1" presStyleCnt="3">
        <dgm:presLayoutVars>
          <dgm:bulletEnabled val="1"/>
        </dgm:presLayoutVars>
      </dgm:prSet>
      <dgm:spPr/>
    </dgm:pt>
    <dgm:pt modelId="{C3E307EE-DF16-47A7-B1E9-DC9168B3E75C}" type="pres">
      <dgm:prSet presAssocID="{72969651-8E48-447C-8CDF-9A16DB43B092}" presName="parSpace" presStyleCnt="0"/>
      <dgm:spPr/>
    </dgm:pt>
    <dgm:pt modelId="{C0A271F7-327D-44F4-9CA8-8A5DB17B7BDA}" type="pres">
      <dgm:prSet presAssocID="{2B8576F7-D90C-44D2-B376-60BB6419F879}" presName="parTxOnly" presStyleLbl="node1" presStyleIdx="2" presStyleCnt="3" custLinFactNeighborY="5245">
        <dgm:presLayoutVars>
          <dgm:bulletEnabled val="1"/>
        </dgm:presLayoutVars>
      </dgm:prSet>
      <dgm:spPr/>
    </dgm:pt>
  </dgm:ptLst>
  <dgm:cxnLst>
    <dgm:cxn modelId="{FB89F810-2366-4000-BB4F-871F8D9112BC}" srcId="{B8C207EE-AF92-4B0F-AB6C-899A42C633C8}" destId="{01CBFD27-AD4B-4E63-A044-3021FAF8AF30}" srcOrd="1" destOrd="0" parTransId="{D4C1BBCD-B2BE-4954-AC03-06D253DE7FD9}" sibTransId="{72969651-8E48-447C-8CDF-9A16DB43B092}"/>
    <dgm:cxn modelId="{C54A5A16-B5D9-4B7C-9ADD-37998F7E8484}" srcId="{B8C207EE-AF92-4B0F-AB6C-899A42C633C8}" destId="{8AA6F7E9-BA66-4139-84FB-53B20524D2EB}" srcOrd="0" destOrd="0" parTransId="{3277B2E5-B213-4A7E-83BA-CA2CDB38375A}" sibTransId="{223D07E7-7010-4B3F-ACB9-A6C4124F37DA}"/>
    <dgm:cxn modelId="{E57FE119-F2E5-4FF3-9694-FD7BBB851313}" type="presOf" srcId="{8AA6F7E9-BA66-4139-84FB-53B20524D2EB}" destId="{18D63632-60D3-4790-95B9-7404157E4D1C}" srcOrd="0" destOrd="0" presId="urn:microsoft.com/office/officeart/2005/8/layout/hChevron3"/>
    <dgm:cxn modelId="{81035333-81B4-464C-BD39-5314B3E1E036}" srcId="{B8C207EE-AF92-4B0F-AB6C-899A42C633C8}" destId="{2B8576F7-D90C-44D2-B376-60BB6419F879}" srcOrd="2" destOrd="0" parTransId="{8CAB2332-AA87-4556-A170-7BDEE3C8C3A7}" sibTransId="{78A4D2C7-76C1-4DC7-8552-AE074E2C61E7}"/>
    <dgm:cxn modelId="{AE5FE436-458E-452A-9CBB-73C1F3024D5E}" type="presOf" srcId="{B8C207EE-AF92-4B0F-AB6C-899A42C633C8}" destId="{EAB72FC7-D4FE-43C2-B579-A60067DB8205}" srcOrd="0" destOrd="0" presId="urn:microsoft.com/office/officeart/2005/8/layout/hChevron3"/>
    <dgm:cxn modelId="{BC119B6D-790B-4B80-92D5-8A1514B7EFB3}" type="presOf" srcId="{01CBFD27-AD4B-4E63-A044-3021FAF8AF30}" destId="{473EE1EE-FCB5-42EF-B34E-48496A63A791}" srcOrd="0" destOrd="0" presId="urn:microsoft.com/office/officeart/2005/8/layout/hChevron3"/>
    <dgm:cxn modelId="{B0206658-248B-4068-9196-89E9FB8ECA1F}" type="presOf" srcId="{2B8576F7-D90C-44D2-B376-60BB6419F879}" destId="{C0A271F7-327D-44F4-9CA8-8A5DB17B7BDA}" srcOrd="0" destOrd="0" presId="urn:microsoft.com/office/officeart/2005/8/layout/hChevron3"/>
    <dgm:cxn modelId="{087A6951-1AEA-4634-8CE1-FBC9E597969E}" type="presParOf" srcId="{EAB72FC7-D4FE-43C2-B579-A60067DB8205}" destId="{18D63632-60D3-4790-95B9-7404157E4D1C}" srcOrd="0" destOrd="0" presId="urn:microsoft.com/office/officeart/2005/8/layout/hChevron3"/>
    <dgm:cxn modelId="{7B8B8A87-CADB-4D33-AE5D-1E1C8CBA585B}" type="presParOf" srcId="{EAB72FC7-D4FE-43C2-B579-A60067DB8205}" destId="{1746BF9F-85BC-4B6A-80A5-A576DFDF022E}" srcOrd="1" destOrd="0" presId="urn:microsoft.com/office/officeart/2005/8/layout/hChevron3"/>
    <dgm:cxn modelId="{E410EE55-8E63-402E-9A06-BC346BA12806}" type="presParOf" srcId="{EAB72FC7-D4FE-43C2-B579-A60067DB8205}" destId="{473EE1EE-FCB5-42EF-B34E-48496A63A791}" srcOrd="2" destOrd="0" presId="urn:microsoft.com/office/officeart/2005/8/layout/hChevron3"/>
    <dgm:cxn modelId="{D83702D8-FCF2-4EF1-A524-E4C06B3D5B9F}" type="presParOf" srcId="{EAB72FC7-D4FE-43C2-B579-A60067DB8205}" destId="{C3E307EE-DF16-47A7-B1E9-DC9168B3E75C}" srcOrd="3" destOrd="0" presId="urn:microsoft.com/office/officeart/2005/8/layout/hChevron3"/>
    <dgm:cxn modelId="{92F1227A-33EF-4EAA-9BC7-D6DE8B5890BD}" type="presParOf" srcId="{EAB72FC7-D4FE-43C2-B579-A60067DB8205}" destId="{C0A271F7-327D-44F4-9CA8-8A5DB17B7BDA}"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C207EE-AF92-4B0F-AB6C-899A42C633C8}" type="doc">
      <dgm:prSet loTypeId="urn:microsoft.com/office/officeart/2005/8/layout/hChevron3" loCatId="process" qsTypeId="urn:microsoft.com/office/officeart/2005/8/quickstyle/simple1" qsCatId="simple" csTypeId="urn:microsoft.com/office/officeart/2005/8/colors/accent1_2" csCatId="accent1" phldr="1"/>
      <dgm:spPr/>
    </dgm:pt>
    <dgm:pt modelId="{8AA6F7E9-BA66-4139-84FB-53B20524D2EB}">
      <dgm:prSet phldrT="[Text]"/>
      <dgm:spPr>
        <a:solidFill>
          <a:schemeClr val="accent6"/>
        </a:solidFill>
      </dgm:spPr>
      <dgm:t>
        <a:bodyPr/>
        <a:lstStyle/>
        <a:p>
          <a:r>
            <a:rPr lang="en-US" dirty="0"/>
            <a:t>1. Filter</a:t>
          </a:r>
        </a:p>
      </dgm:t>
    </dgm:pt>
    <dgm:pt modelId="{3277B2E5-B213-4A7E-83BA-CA2CDB38375A}" type="parTrans" cxnId="{C54A5A16-B5D9-4B7C-9ADD-37998F7E8484}">
      <dgm:prSet/>
      <dgm:spPr/>
      <dgm:t>
        <a:bodyPr/>
        <a:lstStyle/>
        <a:p>
          <a:endParaRPr lang="en-US"/>
        </a:p>
      </dgm:t>
    </dgm:pt>
    <dgm:pt modelId="{223D07E7-7010-4B3F-ACB9-A6C4124F37DA}" type="sibTrans" cxnId="{C54A5A16-B5D9-4B7C-9ADD-37998F7E8484}">
      <dgm:prSet/>
      <dgm:spPr/>
      <dgm:t>
        <a:bodyPr/>
        <a:lstStyle/>
        <a:p>
          <a:endParaRPr lang="en-US"/>
        </a:p>
      </dgm:t>
    </dgm:pt>
    <dgm:pt modelId="{01CBFD27-AD4B-4E63-A044-3021FAF8AF30}">
      <dgm:prSet phldrT="[Text]"/>
      <dgm:spPr>
        <a:solidFill>
          <a:srgbClr val="04628C"/>
        </a:solidFill>
      </dgm:spPr>
      <dgm:t>
        <a:bodyPr/>
        <a:lstStyle/>
        <a:p>
          <a:r>
            <a:rPr lang="en-US" dirty="0"/>
            <a:t>2. Partition &amp; Rank</a:t>
          </a:r>
        </a:p>
      </dgm:t>
    </dgm:pt>
    <dgm:pt modelId="{D4C1BBCD-B2BE-4954-AC03-06D253DE7FD9}" type="parTrans" cxnId="{FB89F810-2366-4000-BB4F-871F8D9112BC}">
      <dgm:prSet/>
      <dgm:spPr/>
      <dgm:t>
        <a:bodyPr/>
        <a:lstStyle/>
        <a:p>
          <a:endParaRPr lang="en-US"/>
        </a:p>
      </dgm:t>
    </dgm:pt>
    <dgm:pt modelId="{72969651-8E48-447C-8CDF-9A16DB43B092}" type="sibTrans" cxnId="{FB89F810-2366-4000-BB4F-871F8D9112BC}">
      <dgm:prSet/>
      <dgm:spPr/>
      <dgm:t>
        <a:bodyPr/>
        <a:lstStyle/>
        <a:p>
          <a:endParaRPr lang="en-US"/>
        </a:p>
      </dgm:t>
    </dgm:pt>
    <dgm:pt modelId="{2B8576F7-D90C-44D2-B376-60BB6419F879}">
      <dgm:prSet phldrT="[Text]"/>
      <dgm:spPr>
        <a:solidFill>
          <a:srgbClr val="04628C"/>
        </a:solidFill>
      </dgm:spPr>
      <dgm:t>
        <a:bodyPr/>
        <a:lstStyle/>
        <a:p>
          <a:r>
            <a:rPr lang="en-US" dirty="0"/>
            <a:t> 3. Pay</a:t>
          </a:r>
        </a:p>
      </dgm:t>
    </dgm:pt>
    <dgm:pt modelId="{8CAB2332-AA87-4556-A170-7BDEE3C8C3A7}" type="parTrans" cxnId="{81035333-81B4-464C-BD39-5314B3E1E036}">
      <dgm:prSet/>
      <dgm:spPr/>
      <dgm:t>
        <a:bodyPr/>
        <a:lstStyle/>
        <a:p>
          <a:endParaRPr lang="en-US"/>
        </a:p>
      </dgm:t>
    </dgm:pt>
    <dgm:pt modelId="{78A4D2C7-76C1-4DC7-8552-AE074E2C61E7}" type="sibTrans" cxnId="{81035333-81B4-464C-BD39-5314B3E1E036}">
      <dgm:prSet/>
      <dgm:spPr/>
      <dgm:t>
        <a:bodyPr/>
        <a:lstStyle/>
        <a:p>
          <a:endParaRPr lang="en-US"/>
        </a:p>
      </dgm:t>
    </dgm:pt>
    <dgm:pt modelId="{EAB72FC7-D4FE-43C2-B579-A60067DB8205}" type="pres">
      <dgm:prSet presAssocID="{B8C207EE-AF92-4B0F-AB6C-899A42C633C8}" presName="Name0" presStyleCnt="0">
        <dgm:presLayoutVars>
          <dgm:dir/>
          <dgm:resizeHandles val="exact"/>
        </dgm:presLayoutVars>
      </dgm:prSet>
      <dgm:spPr/>
    </dgm:pt>
    <dgm:pt modelId="{18D63632-60D3-4790-95B9-7404157E4D1C}" type="pres">
      <dgm:prSet presAssocID="{8AA6F7E9-BA66-4139-84FB-53B20524D2EB}" presName="parTxOnly" presStyleLbl="node1" presStyleIdx="0" presStyleCnt="3" custLinFactY="200000" custLinFactNeighborY="226466">
        <dgm:presLayoutVars>
          <dgm:bulletEnabled val="1"/>
        </dgm:presLayoutVars>
      </dgm:prSet>
      <dgm:spPr/>
    </dgm:pt>
    <dgm:pt modelId="{1746BF9F-85BC-4B6A-80A5-A576DFDF022E}" type="pres">
      <dgm:prSet presAssocID="{223D07E7-7010-4B3F-ACB9-A6C4124F37DA}" presName="parSpace" presStyleCnt="0"/>
      <dgm:spPr/>
    </dgm:pt>
    <dgm:pt modelId="{473EE1EE-FCB5-42EF-B34E-48496A63A791}" type="pres">
      <dgm:prSet presAssocID="{01CBFD27-AD4B-4E63-A044-3021FAF8AF30}" presName="parTxOnly" presStyleLbl="node1" presStyleIdx="1" presStyleCnt="3">
        <dgm:presLayoutVars>
          <dgm:bulletEnabled val="1"/>
        </dgm:presLayoutVars>
      </dgm:prSet>
      <dgm:spPr/>
    </dgm:pt>
    <dgm:pt modelId="{C3E307EE-DF16-47A7-B1E9-DC9168B3E75C}" type="pres">
      <dgm:prSet presAssocID="{72969651-8E48-447C-8CDF-9A16DB43B092}" presName="parSpace" presStyleCnt="0"/>
      <dgm:spPr/>
    </dgm:pt>
    <dgm:pt modelId="{C0A271F7-327D-44F4-9CA8-8A5DB17B7BDA}" type="pres">
      <dgm:prSet presAssocID="{2B8576F7-D90C-44D2-B376-60BB6419F879}" presName="parTxOnly" presStyleLbl="node1" presStyleIdx="2" presStyleCnt="3" custLinFactNeighborX="15200" custLinFactNeighborY="-97659">
        <dgm:presLayoutVars>
          <dgm:bulletEnabled val="1"/>
        </dgm:presLayoutVars>
      </dgm:prSet>
      <dgm:spPr/>
    </dgm:pt>
  </dgm:ptLst>
  <dgm:cxnLst>
    <dgm:cxn modelId="{3BBC0E0B-497F-47D2-935C-8DEF1E375B96}" type="presOf" srcId="{2B8576F7-D90C-44D2-B376-60BB6419F879}" destId="{C0A271F7-327D-44F4-9CA8-8A5DB17B7BDA}" srcOrd="0" destOrd="0" presId="urn:microsoft.com/office/officeart/2005/8/layout/hChevron3"/>
    <dgm:cxn modelId="{FB89F810-2366-4000-BB4F-871F8D9112BC}" srcId="{B8C207EE-AF92-4B0F-AB6C-899A42C633C8}" destId="{01CBFD27-AD4B-4E63-A044-3021FAF8AF30}" srcOrd="1" destOrd="0" parTransId="{D4C1BBCD-B2BE-4954-AC03-06D253DE7FD9}" sibTransId="{72969651-8E48-447C-8CDF-9A16DB43B092}"/>
    <dgm:cxn modelId="{C54A5A16-B5D9-4B7C-9ADD-37998F7E8484}" srcId="{B8C207EE-AF92-4B0F-AB6C-899A42C633C8}" destId="{8AA6F7E9-BA66-4139-84FB-53B20524D2EB}" srcOrd="0" destOrd="0" parTransId="{3277B2E5-B213-4A7E-83BA-CA2CDB38375A}" sibTransId="{223D07E7-7010-4B3F-ACB9-A6C4124F37DA}"/>
    <dgm:cxn modelId="{81035333-81B4-464C-BD39-5314B3E1E036}" srcId="{B8C207EE-AF92-4B0F-AB6C-899A42C633C8}" destId="{2B8576F7-D90C-44D2-B376-60BB6419F879}" srcOrd="2" destOrd="0" parTransId="{8CAB2332-AA87-4556-A170-7BDEE3C8C3A7}" sibTransId="{78A4D2C7-76C1-4DC7-8552-AE074E2C61E7}"/>
    <dgm:cxn modelId="{1BF71377-F311-4688-AF8B-E16F97E35D0A}" type="presOf" srcId="{01CBFD27-AD4B-4E63-A044-3021FAF8AF30}" destId="{473EE1EE-FCB5-42EF-B34E-48496A63A791}" srcOrd="0" destOrd="0" presId="urn:microsoft.com/office/officeart/2005/8/layout/hChevron3"/>
    <dgm:cxn modelId="{850CCA88-3E8A-4576-AAE9-E96067D1ED74}" type="presOf" srcId="{B8C207EE-AF92-4B0F-AB6C-899A42C633C8}" destId="{EAB72FC7-D4FE-43C2-B579-A60067DB8205}" srcOrd="0" destOrd="0" presId="urn:microsoft.com/office/officeart/2005/8/layout/hChevron3"/>
    <dgm:cxn modelId="{520869D1-9580-4536-9835-2E98C8B7BE44}" type="presOf" srcId="{8AA6F7E9-BA66-4139-84FB-53B20524D2EB}" destId="{18D63632-60D3-4790-95B9-7404157E4D1C}" srcOrd="0" destOrd="0" presId="urn:microsoft.com/office/officeart/2005/8/layout/hChevron3"/>
    <dgm:cxn modelId="{2CC920CB-5D47-41A4-81B9-5C3EE006CD4B}" type="presParOf" srcId="{EAB72FC7-D4FE-43C2-B579-A60067DB8205}" destId="{18D63632-60D3-4790-95B9-7404157E4D1C}" srcOrd="0" destOrd="0" presId="urn:microsoft.com/office/officeart/2005/8/layout/hChevron3"/>
    <dgm:cxn modelId="{097E008C-98B3-434A-B3A9-2E8732B2543A}" type="presParOf" srcId="{EAB72FC7-D4FE-43C2-B579-A60067DB8205}" destId="{1746BF9F-85BC-4B6A-80A5-A576DFDF022E}" srcOrd="1" destOrd="0" presId="urn:microsoft.com/office/officeart/2005/8/layout/hChevron3"/>
    <dgm:cxn modelId="{10EE95EC-0481-4CE6-8409-074579C5B877}" type="presParOf" srcId="{EAB72FC7-D4FE-43C2-B579-A60067DB8205}" destId="{473EE1EE-FCB5-42EF-B34E-48496A63A791}" srcOrd="2" destOrd="0" presId="urn:microsoft.com/office/officeart/2005/8/layout/hChevron3"/>
    <dgm:cxn modelId="{48AEA409-61C4-41EA-9BE9-06BA71BFE8F0}" type="presParOf" srcId="{EAB72FC7-D4FE-43C2-B579-A60067DB8205}" destId="{C3E307EE-DF16-47A7-B1E9-DC9168B3E75C}" srcOrd="3" destOrd="0" presId="urn:microsoft.com/office/officeart/2005/8/layout/hChevron3"/>
    <dgm:cxn modelId="{9E7AE129-F5B5-4D03-BE26-BD5EE1BA1352}" type="presParOf" srcId="{EAB72FC7-D4FE-43C2-B579-A60067DB8205}" destId="{C0A271F7-327D-44F4-9CA8-8A5DB17B7BDA}" srcOrd="4"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B8C207EE-AF92-4B0F-AB6C-899A42C633C8}" type="doc">
      <dgm:prSet loTypeId="urn:microsoft.com/office/officeart/2005/8/layout/hChevron3" loCatId="process" qsTypeId="urn:microsoft.com/office/officeart/2005/8/quickstyle/simple1" qsCatId="simple" csTypeId="urn:microsoft.com/office/officeart/2005/8/colors/accent1_2" csCatId="accent1" phldr="1"/>
      <dgm:spPr/>
    </dgm:pt>
    <dgm:pt modelId="{8AA6F7E9-BA66-4139-84FB-53B20524D2EB}">
      <dgm:prSet phldrT="[Text]"/>
      <dgm:spPr>
        <a:solidFill>
          <a:srgbClr val="04628C"/>
        </a:solidFill>
      </dgm:spPr>
      <dgm:t>
        <a:bodyPr/>
        <a:lstStyle/>
        <a:p>
          <a:r>
            <a:rPr lang="en-US" dirty="0"/>
            <a:t>1. Filter</a:t>
          </a:r>
        </a:p>
      </dgm:t>
    </dgm:pt>
    <dgm:pt modelId="{3277B2E5-B213-4A7E-83BA-CA2CDB38375A}" type="parTrans" cxnId="{C54A5A16-B5D9-4B7C-9ADD-37998F7E8484}">
      <dgm:prSet/>
      <dgm:spPr/>
      <dgm:t>
        <a:bodyPr/>
        <a:lstStyle/>
        <a:p>
          <a:endParaRPr lang="en-US"/>
        </a:p>
      </dgm:t>
    </dgm:pt>
    <dgm:pt modelId="{223D07E7-7010-4B3F-ACB9-A6C4124F37DA}" type="sibTrans" cxnId="{C54A5A16-B5D9-4B7C-9ADD-37998F7E8484}">
      <dgm:prSet/>
      <dgm:spPr/>
      <dgm:t>
        <a:bodyPr/>
        <a:lstStyle/>
        <a:p>
          <a:endParaRPr lang="en-US"/>
        </a:p>
      </dgm:t>
    </dgm:pt>
    <dgm:pt modelId="{01CBFD27-AD4B-4E63-A044-3021FAF8AF30}">
      <dgm:prSet phldrT="[Text]"/>
      <dgm:spPr>
        <a:solidFill>
          <a:schemeClr val="accent6"/>
        </a:solidFill>
      </dgm:spPr>
      <dgm:t>
        <a:bodyPr/>
        <a:lstStyle/>
        <a:p>
          <a:r>
            <a:rPr lang="en-US" dirty="0"/>
            <a:t>2. Partition &amp; Rank</a:t>
          </a:r>
        </a:p>
      </dgm:t>
    </dgm:pt>
    <dgm:pt modelId="{D4C1BBCD-B2BE-4954-AC03-06D253DE7FD9}" type="parTrans" cxnId="{FB89F810-2366-4000-BB4F-871F8D9112BC}">
      <dgm:prSet/>
      <dgm:spPr/>
      <dgm:t>
        <a:bodyPr/>
        <a:lstStyle/>
        <a:p>
          <a:endParaRPr lang="en-US"/>
        </a:p>
      </dgm:t>
    </dgm:pt>
    <dgm:pt modelId="{72969651-8E48-447C-8CDF-9A16DB43B092}" type="sibTrans" cxnId="{FB89F810-2366-4000-BB4F-871F8D9112BC}">
      <dgm:prSet/>
      <dgm:spPr/>
      <dgm:t>
        <a:bodyPr/>
        <a:lstStyle/>
        <a:p>
          <a:endParaRPr lang="en-US"/>
        </a:p>
      </dgm:t>
    </dgm:pt>
    <dgm:pt modelId="{2B8576F7-D90C-44D2-B376-60BB6419F879}">
      <dgm:prSet phldrT="[Text]"/>
      <dgm:spPr>
        <a:solidFill>
          <a:srgbClr val="04628C"/>
        </a:solidFill>
      </dgm:spPr>
      <dgm:t>
        <a:bodyPr/>
        <a:lstStyle/>
        <a:p>
          <a:r>
            <a:rPr lang="en-US" dirty="0"/>
            <a:t> 3. Pay</a:t>
          </a:r>
        </a:p>
      </dgm:t>
    </dgm:pt>
    <dgm:pt modelId="{8CAB2332-AA87-4556-A170-7BDEE3C8C3A7}" type="parTrans" cxnId="{81035333-81B4-464C-BD39-5314B3E1E036}">
      <dgm:prSet/>
      <dgm:spPr/>
      <dgm:t>
        <a:bodyPr/>
        <a:lstStyle/>
        <a:p>
          <a:endParaRPr lang="en-US"/>
        </a:p>
      </dgm:t>
    </dgm:pt>
    <dgm:pt modelId="{78A4D2C7-76C1-4DC7-8552-AE074E2C61E7}" type="sibTrans" cxnId="{81035333-81B4-464C-BD39-5314B3E1E036}">
      <dgm:prSet/>
      <dgm:spPr/>
      <dgm:t>
        <a:bodyPr/>
        <a:lstStyle/>
        <a:p>
          <a:endParaRPr lang="en-US"/>
        </a:p>
      </dgm:t>
    </dgm:pt>
    <dgm:pt modelId="{EAB72FC7-D4FE-43C2-B579-A60067DB8205}" type="pres">
      <dgm:prSet presAssocID="{B8C207EE-AF92-4B0F-AB6C-899A42C633C8}" presName="Name0" presStyleCnt="0">
        <dgm:presLayoutVars>
          <dgm:dir/>
          <dgm:resizeHandles val="exact"/>
        </dgm:presLayoutVars>
      </dgm:prSet>
      <dgm:spPr/>
    </dgm:pt>
    <dgm:pt modelId="{18D63632-60D3-4790-95B9-7404157E4D1C}" type="pres">
      <dgm:prSet presAssocID="{8AA6F7E9-BA66-4139-84FB-53B20524D2EB}" presName="parTxOnly" presStyleLbl="node1" presStyleIdx="0" presStyleCnt="3" custLinFactY="200000" custLinFactNeighborY="226466">
        <dgm:presLayoutVars>
          <dgm:bulletEnabled val="1"/>
        </dgm:presLayoutVars>
      </dgm:prSet>
      <dgm:spPr/>
    </dgm:pt>
    <dgm:pt modelId="{1746BF9F-85BC-4B6A-80A5-A576DFDF022E}" type="pres">
      <dgm:prSet presAssocID="{223D07E7-7010-4B3F-ACB9-A6C4124F37DA}" presName="parSpace" presStyleCnt="0"/>
      <dgm:spPr/>
    </dgm:pt>
    <dgm:pt modelId="{473EE1EE-FCB5-42EF-B34E-48496A63A791}" type="pres">
      <dgm:prSet presAssocID="{01CBFD27-AD4B-4E63-A044-3021FAF8AF30}" presName="parTxOnly" presStyleLbl="node1" presStyleIdx="1" presStyleCnt="3">
        <dgm:presLayoutVars>
          <dgm:bulletEnabled val="1"/>
        </dgm:presLayoutVars>
      </dgm:prSet>
      <dgm:spPr/>
    </dgm:pt>
    <dgm:pt modelId="{C3E307EE-DF16-47A7-B1E9-DC9168B3E75C}" type="pres">
      <dgm:prSet presAssocID="{72969651-8E48-447C-8CDF-9A16DB43B092}" presName="parSpace" presStyleCnt="0"/>
      <dgm:spPr/>
    </dgm:pt>
    <dgm:pt modelId="{C0A271F7-327D-44F4-9CA8-8A5DB17B7BDA}" type="pres">
      <dgm:prSet presAssocID="{2B8576F7-D90C-44D2-B376-60BB6419F879}" presName="parTxOnly" presStyleLbl="node1" presStyleIdx="2" presStyleCnt="3" custLinFactNeighborY="5245">
        <dgm:presLayoutVars>
          <dgm:bulletEnabled val="1"/>
        </dgm:presLayoutVars>
      </dgm:prSet>
      <dgm:spPr/>
    </dgm:pt>
  </dgm:ptLst>
  <dgm:cxnLst>
    <dgm:cxn modelId="{FB89F810-2366-4000-BB4F-871F8D9112BC}" srcId="{B8C207EE-AF92-4B0F-AB6C-899A42C633C8}" destId="{01CBFD27-AD4B-4E63-A044-3021FAF8AF30}" srcOrd="1" destOrd="0" parTransId="{D4C1BBCD-B2BE-4954-AC03-06D253DE7FD9}" sibTransId="{72969651-8E48-447C-8CDF-9A16DB43B092}"/>
    <dgm:cxn modelId="{C54A5A16-B5D9-4B7C-9ADD-37998F7E8484}" srcId="{B8C207EE-AF92-4B0F-AB6C-899A42C633C8}" destId="{8AA6F7E9-BA66-4139-84FB-53B20524D2EB}" srcOrd="0" destOrd="0" parTransId="{3277B2E5-B213-4A7E-83BA-CA2CDB38375A}" sibTransId="{223D07E7-7010-4B3F-ACB9-A6C4124F37DA}"/>
    <dgm:cxn modelId="{81035333-81B4-464C-BD39-5314B3E1E036}" srcId="{B8C207EE-AF92-4B0F-AB6C-899A42C633C8}" destId="{2B8576F7-D90C-44D2-B376-60BB6419F879}" srcOrd="2" destOrd="0" parTransId="{8CAB2332-AA87-4556-A170-7BDEE3C8C3A7}" sibTransId="{78A4D2C7-76C1-4DC7-8552-AE074E2C61E7}"/>
    <dgm:cxn modelId="{E9729B58-674F-416F-965E-FBF03F6EFC8D}" type="presOf" srcId="{2B8576F7-D90C-44D2-B376-60BB6419F879}" destId="{C0A271F7-327D-44F4-9CA8-8A5DB17B7BDA}" srcOrd="0" destOrd="0" presId="urn:microsoft.com/office/officeart/2005/8/layout/hChevron3"/>
    <dgm:cxn modelId="{083FCD9E-FFD6-44C1-BB5C-CDDEA68D0408}" type="presOf" srcId="{8AA6F7E9-BA66-4139-84FB-53B20524D2EB}" destId="{18D63632-60D3-4790-95B9-7404157E4D1C}" srcOrd="0" destOrd="0" presId="urn:microsoft.com/office/officeart/2005/8/layout/hChevron3"/>
    <dgm:cxn modelId="{CEC888F3-1E7C-486E-95AA-31CCB5ED0BAD}" type="presOf" srcId="{B8C207EE-AF92-4B0F-AB6C-899A42C633C8}" destId="{EAB72FC7-D4FE-43C2-B579-A60067DB8205}" srcOrd="0" destOrd="0" presId="urn:microsoft.com/office/officeart/2005/8/layout/hChevron3"/>
    <dgm:cxn modelId="{454FFEF5-3C94-4F48-AE24-4A9099509646}" type="presOf" srcId="{01CBFD27-AD4B-4E63-A044-3021FAF8AF30}" destId="{473EE1EE-FCB5-42EF-B34E-48496A63A791}" srcOrd="0" destOrd="0" presId="urn:microsoft.com/office/officeart/2005/8/layout/hChevron3"/>
    <dgm:cxn modelId="{7BCD52F0-01B9-4705-A805-6F0C8A0B4701}" type="presParOf" srcId="{EAB72FC7-D4FE-43C2-B579-A60067DB8205}" destId="{18D63632-60D3-4790-95B9-7404157E4D1C}" srcOrd="0" destOrd="0" presId="urn:microsoft.com/office/officeart/2005/8/layout/hChevron3"/>
    <dgm:cxn modelId="{CF973694-48D1-4675-A1BE-7FE93C0910C5}" type="presParOf" srcId="{EAB72FC7-D4FE-43C2-B579-A60067DB8205}" destId="{1746BF9F-85BC-4B6A-80A5-A576DFDF022E}" srcOrd="1" destOrd="0" presId="urn:microsoft.com/office/officeart/2005/8/layout/hChevron3"/>
    <dgm:cxn modelId="{E5FA1F93-7933-48CB-9143-16D9A1F255CA}" type="presParOf" srcId="{EAB72FC7-D4FE-43C2-B579-A60067DB8205}" destId="{473EE1EE-FCB5-42EF-B34E-48496A63A791}" srcOrd="2" destOrd="0" presId="urn:microsoft.com/office/officeart/2005/8/layout/hChevron3"/>
    <dgm:cxn modelId="{D0F977BD-1A42-4D98-875C-D54C697563A7}" type="presParOf" srcId="{EAB72FC7-D4FE-43C2-B579-A60067DB8205}" destId="{C3E307EE-DF16-47A7-B1E9-DC9168B3E75C}" srcOrd="3" destOrd="0" presId="urn:microsoft.com/office/officeart/2005/8/layout/hChevron3"/>
    <dgm:cxn modelId="{C33EAFDB-B4D4-4618-BA6A-B2348F298AD9}" type="presParOf" srcId="{EAB72FC7-D4FE-43C2-B579-A60067DB8205}" destId="{C0A271F7-327D-44F4-9CA8-8A5DB17B7BDA}"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B8C207EE-AF92-4B0F-AB6C-899A42C633C8}" type="doc">
      <dgm:prSet loTypeId="urn:microsoft.com/office/officeart/2005/8/layout/hChevron3" loCatId="process" qsTypeId="urn:microsoft.com/office/officeart/2005/8/quickstyle/simple1" qsCatId="simple" csTypeId="urn:microsoft.com/office/officeart/2005/8/colors/accent1_2" csCatId="accent1" phldr="1"/>
      <dgm:spPr/>
    </dgm:pt>
    <dgm:pt modelId="{01CBFD27-AD4B-4E63-A044-3021FAF8AF30}">
      <dgm:prSet phldrT="[Text]"/>
      <dgm:spPr>
        <a:solidFill>
          <a:srgbClr val="04628C"/>
        </a:solidFill>
      </dgm:spPr>
      <dgm:t>
        <a:bodyPr/>
        <a:lstStyle/>
        <a:p>
          <a:r>
            <a:rPr lang="en-US" dirty="0"/>
            <a:t>2. Partition &amp; Rank</a:t>
          </a:r>
        </a:p>
      </dgm:t>
    </dgm:pt>
    <dgm:pt modelId="{D4C1BBCD-B2BE-4954-AC03-06D253DE7FD9}" type="parTrans" cxnId="{FB89F810-2366-4000-BB4F-871F8D9112BC}">
      <dgm:prSet/>
      <dgm:spPr/>
      <dgm:t>
        <a:bodyPr/>
        <a:lstStyle/>
        <a:p>
          <a:endParaRPr lang="en-US"/>
        </a:p>
      </dgm:t>
    </dgm:pt>
    <dgm:pt modelId="{72969651-8E48-447C-8CDF-9A16DB43B092}" type="sibTrans" cxnId="{FB89F810-2366-4000-BB4F-871F8D9112BC}">
      <dgm:prSet/>
      <dgm:spPr/>
      <dgm:t>
        <a:bodyPr/>
        <a:lstStyle/>
        <a:p>
          <a:endParaRPr lang="en-US"/>
        </a:p>
      </dgm:t>
    </dgm:pt>
    <dgm:pt modelId="{2B8576F7-D90C-44D2-B376-60BB6419F879}">
      <dgm:prSet phldrT="[Text]"/>
      <dgm:spPr>
        <a:solidFill>
          <a:schemeClr val="accent6"/>
        </a:solidFill>
      </dgm:spPr>
      <dgm:t>
        <a:bodyPr/>
        <a:lstStyle/>
        <a:p>
          <a:r>
            <a:rPr lang="en-US" dirty="0"/>
            <a:t> 3. Pay</a:t>
          </a:r>
        </a:p>
      </dgm:t>
    </dgm:pt>
    <dgm:pt modelId="{8CAB2332-AA87-4556-A170-7BDEE3C8C3A7}" type="parTrans" cxnId="{81035333-81B4-464C-BD39-5314B3E1E036}">
      <dgm:prSet/>
      <dgm:spPr/>
      <dgm:t>
        <a:bodyPr/>
        <a:lstStyle/>
        <a:p>
          <a:endParaRPr lang="en-US"/>
        </a:p>
      </dgm:t>
    </dgm:pt>
    <dgm:pt modelId="{78A4D2C7-76C1-4DC7-8552-AE074E2C61E7}" type="sibTrans" cxnId="{81035333-81B4-464C-BD39-5314B3E1E036}">
      <dgm:prSet/>
      <dgm:spPr/>
      <dgm:t>
        <a:bodyPr/>
        <a:lstStyle/>
        <a:p>
          <a:endParaRPr lang="en-US"/>
        </a:p>
      </dgm:t>
    </dgm:pt>
    <dgm:pt modelId="{8AA6F7E9-BA66-4139-84FB-53B20524D2EB}">
      <dgm:prSet phldrT="[Text]"/>
      <dgm:spPr>
        <a:solidFill>
          <a:srgbClr val="04628C"/>
        </a:solidFill>
      </dgm:spPr>
      <dgm:t>
        <a:bodyPr/>
        <a:lstStyle/>
        <a:p>
          <a:r>
            <a:rPr lang="en-US" dirty="0"/>
            <a:t>1. Filter</a:t>
          </a:r>
        </a:p>
      </dgm:t>
    </dgm:pt>
    <dgm:pt modelId="{223D07E7-7010-4B3F-ACB9-A6C4124F37DA}" type="sibTrans" cxnId="{C54A5A16-B5D9-4B7C-9ADD-37998F7E8484}">
      <dgm:prSet/>
      <dgm:spPr/>
      <dgm:t>
        <a:bodyPr/>
        <a:lstStyle/>
        <a:p>
          <a:endParaRPr lang="en-US"/>
        </a:p>
      </dgm:t>
    </dgm:pt>
    <dgm:pt modelId="{3277B2E5-B213-4A7E-83BA-CA2CDB38375A}" type="parTrans" cxnId="{C54A5A16-B5D9-4B7C-9ADD-37998F7E8484}">
      <dgm:prSet/>
      <dgm:spPr/>
      <dgm:t>
        <a:bodyPr/>
        <a:lstStyle/>
        <a:p>
          <a:endParaRPr lang="en-US"/>
        </a:p>
      </dgm:t>
    </dgm:pt>
    <dgm:pt modelId="{EAB72FC7-D4FE-43C2-B579-A60067DB8205}" type="pres">
      <dgm:prSet presAssocID="{B8C207EE-AF92-4B0F-AB6C-899A42C633C8}" presName="Name0" presStyleCnt="0">
        <dgm:presLayoutVars>
          <dgm:dir/>
          <dgm:resizeHandles val="exact"/>
        </dgm:presLayoutVars>
      </dgm:prSet>
      <dgm:spPr/>
    </dgm:pt>
    <dgm:pt modelId="{18D63632-60D3-4790-95B9-7404157E4D1C}" type="pres">
      <dgm:prSet presAssocID="{8AA6F7E9-BA66-4139-84FB-53B20524D2EB}" presName="parTxOnly" presStyleLbl="node1" presStyleIdx="0" presStyleCnt="3" custLinFactY="200000" custLinFactNeighborY="226466">
        <dgm:presLayoutVars>
          <dgm:bulletEnabled val="1"/>
        </dgm:presLayoutVars>
      </dgm:prSet>
      <dgm:spPr/>
    </dgm:pt>
    <dgm:pt modelId="{1746BF9F-85BC-4B6A-80A5-A576DFDF022E}" type="pres">
      <dgm:prSet presAssocID="{223D07E7-7010-4B3F-ACB9-A6C4124F37DA}" presName="parSpace" presStyleCnt="0"/>
      <dgm:spPr/>
    </dgm:pt>
    <dgm:pt modelId="{473EE1EE-FCB5-42EF-B34E-48496A63A791}" type="pres">
      <dgm:prSet presAssocID="{01CBFD27-AD4B-4E63-A044-3021FAF8AF30}" presName="parTxOnly" presStyleLbl="node1" presStyleIdx="1" presStyleCnt="3">
        <dgm:presLayoutVars>
          <dgm:bulletEnabled val="1"/>
        </dgm:presLayoutVars>
      </dgm:prSet>
      <dgm:spPr/>
    </dgm:pt>
    <dgm:pt modelId="{C3E307EE-DF16-47A7-B1E9-DC9168B3E75C}" type="pres">
      <dgm:prSet presAssocID="{72969651-8E48-447C-8CDF-9A16DB43B092}" presName="parSpace" presStyleCnt="0"/>
      <dgm:spPr/>
    </dgm:pt>
    <dgm:pt modelId="{C0A271F7-327D-44F4-9CA8-8A5DB17B7BDA}" type="pres">
      <dgm:prSet presAssocID="{2B8576F7-D90C-44D2-B376-60BB6419F879}" presName="parTxOnly" presStyleLbl="node1" presStyleIdx="2" presStyleCnt="3" custLinFactNeighborY="5245">
        <dgm:presLayoutVars>
          <dgm:bulletEnabled val="1"/>
        </dgm:presLayoutVars>
      </dgm:prSet>
      <dgm:spPr/>
    </dgm:pt>
  </dgm:ptLst>
  <dgm:cxnLst>
    <dgm:cxn modelId="{AFC4880A-CC2A-473B-A037-5D5AFFAC433F}" type="presOf" srcId="{8AA6F7E9-BA66-4139-84FB-53B20524D2EB}" destId="{18D63632-60D3-4790-95B9-7404157E4D1C}" srcOrd="0" destOrd="0" presId="urn:microsoft.com/office/officeart/2005/8/layout/hChevron3"/>
    <dgm:cxn modelId="{FB89F810-2366-4000-BB4F-871F8D9112BC}" srcId="{B8C207EE-AF92-4B0F-AB6C-899A42C633C8}" destId="{01CBFD27-AD4B-4E63-A044-3021FAF8AF30}" srcOrd="1" destOrd="0" parTransId="{D4C1BBCD-B2BE-4954-AC03-06D253DE7FD9}" sibTransId="{72969651-8E48-447C-8CDF-9A16DB43B092}"/>
    <dgm:cxn modelId="{C54A5A16-B5D9-4B7C-9ADD-37998F7E8484}" srcId="{B8C207EE-AF92-4B0F-AB6C-899A42C633C8}" destId="{8AA6F7E9-BA66-4139-84FB-53B20524D2EB}" srcOrd="0" destOrd="0" parTransId="{3277B2E5-B213-4A7E-83BA-CA2CDB38375A}" sibTransId="{223D07E7-7010-4B3F-ACB9-A6C4124F37DA}"/>
    <dgm:cxn modelId="{DD34552B-72A7-4F60-95B8-C3EED72BCCA4}" type="presOf" srcId="{01CBFD27-AD4B-4E63-A044-3021FAF8AF30}" destId="{473EE1EE-FCB5-42EF-B34E-48496A63A791}" srcOrd="0" destOrd="0" presId="urn:microsoft.com/office/officeart/2005/8/layout/hChevron3"/>
    <dgm:cxn modelId="{81035333-81B4-464C-BD39-5314B3E1E036}" srcId="{B8C207EE-AF92-4B0F-AB6C-899A42C633C8}" destId="{2B8576F7-D90C-44D2-B376-60BB6419F879}" srcOrd="2" destOrd="0" parTransId="{8CAB2332-AA87-4556-A170-7BDEE3C8C3A7}" sibTransId="{78A4D2C7-76C1-4DC7-8552-AE074E2C61E7}"/>
    <dgm:cxn modelId="{F9F4DD43-93CF-43DA-AD2F-203354B4B001}" type="presOf" srcId="{B8C207EE-AF92-4B0F-AB6C-899A42C633C8}" destId="{EAB72FC7-D4FE-43C2-B579-A60067DB8205}" srcOrd="0" destOrd="0" presId="urn:microsoft.com/office/officeart/2005/8/layout/hChevron3"/>
    <dgm:cxn modelId="{00DE3A82-1429-454B-B948-7BE90D852A4D}" type="presOf" srcId="{2B8576F7-D90C-44D2-B376-60BB6419F879}" destId="{C0A271F7-327D-44F4-9CA8-8A5DB17B7BDA}" srcOrd="0" destOrd="0" presId="urn:microsoft.com/office/officeart/2005/8/layout/hChevron3"/>
    <dgm:cxn modelId="{616F080A-E44A-4963-A852-A7E6EF9C950C}" type="presParOf" srcId="{EAB72FC7-D4FE-43C2-B579-A60067DB8205}" destId="{18D63632-60D3-4790-95B9-7404157E4D1C}" srcOrd="0" destOrd="0" presId="urn:microsoft.com/office/officeart/2005/8/layout/hChevron3"/>
    <dgm:cxn modelId="{4D7E6DDD-809F-438B-9C81-054A72E33182}" type="presParOf" srcId="{EAB72FC7-D4FE-43C2-B579-A60067DB8205}" destId="{1746BF9F-85BC-4B6A-80A5-A576DFDF022E}" srcOrd="1" destOrd="0" presId="urn:microsoft.com/office/officeart/2005/8/layout/hChevron3"/>
    <dgm:cxn modelId="{B1AE9D4F-7EEA-435D-BFC6-7D3DD567808A}" type="presParOf" srcId="{EAB72FC7-D4FE-43C2-B579-A60067DB8205}" destId="{473EE1EE-FCB5-42EF-B34E-48496A63A791}" srcOrd="2" destOrd="0" presId="urn:microsoft.com/office/officeart/2005/8/layout/hChevron3"/>
    <dgm:cxn modelId="{958444DB-D8FD-4AFE-BE69-4F0020631FBF}" type="presParOf" srcId="{EAB72FC7-D4FE-43C2-B579-A60067DB8205}" destId="{C3E307EE-DF16-47A7-B1E9-DC9168B3E75C}" srcOrd="3" destOrd="0" presId="urn:microsoft.com/office/officeart/2005/8/layout/hChevron3"/>
    <dgm:cxn modelId="{31D89689-65C4-47FF-AE02-A5AF93F6A692}" type="presParOf" srcId="{EAB72FC7-D4FE-43C2-B579-A60067DB8205}" destId="{C0A271F7-327D-44F4-9CA8-8A5DB17B7BDA}" srcOrd="4"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B8C207EE-AF92-4B0F-AB6C-899A42C633C8}" type="doc">
      <dgm:prSet loTypeId="urn:microsoft.com/office/officeart/2005/8/layout/hChevron3" loCatId="process" qsTypeId="urn:microsoft.com/office/officeart/2005/8/quickstyle/simple1" qsCatId="simple" csTypeId="urn:microsoft.com/office/officeart/2005/8/colors/accent1_2" csCatId="accent1" phldr="1"/>
      <dgm:spPr/>
    </dgm:pt>
    <dgm:pt modelId="{8AA6F7E9-BA66-4139-84FB-53B20524D2EB}">
      <dgm:prSet phldrT="[Text]"/>
      <dgm:spPr>
        <a:solidFill>
          <a:schemeClr val="accent6"/>
        </a:solidFill>
      </dgm:spPr>
      <dgm:t>
        <a:bodyPr/>
        <a:lstStyle/>
        <a:p>
          <a:r>
            <a:rPr lang="en-US" dirty="0"/>
            <a:t>1. Filter</a:t>
          </a:r>
        </a:p>
      </dgm:t>
    </dgm:pt>
    <dgm:pt modelId="{3277B2E5-B213-4A7E-83BA-CA2CDB38375A}" type="parTrans" cxnId="{C54A5A16-B5D9-4B7C-9ADD-37998F7E8484}">
      <dgm:prSet/>
      <dgm:spPr/>
      <dgm:t>
        <a:bodyPr/>
        <a:lstStyle/>
        <a:p>
          <a:endParaRPr lang="en-US"/>
        </a:p>
      </dgm:t>
    </dgm:pt>
    <dgm:pt modelId="{223D07E7-7010-4B3F-ACB9-A6C4124F37DA}" type="sibTrans" cxnId="{C54A5A16-B5D9-4B7C-9ADD-37998F7E8484}">
      <dgm:prSet/>
      <dgm:spPr/>
      <dgm:t>
        <a:bodyPr/>
        <a:lstStyle/>
        <a:p>
          <a:endParaRPr lang="en-US"/>
        </a:p>
      </dgm:t>
    </dgm:pt>
    <dgm:pt modelId="{01CBFD27-AD4B-4E63-A044-3021FAF8AF30}">
      <dgm:prSet phldrT="[Text]"/>
      <dgm:spPr>
        <a:solidFill>
          <a:srgbClr val="04628C"/>
        </a:solidFill>
      </dgm:spPr>
      <dgm:t>
        <a:bodyPr/>
        <a:lstStyle/>
        <a:p>
          <a:r>
            <a:rPr lang="en-US" dirty="0"/>
            <a:t>2. Partition &amp; Rank</a:t>
          </a:r>
        </a:p>
      </dgm:t>
    </dgm:pt>
    <dgm:pt modelId="{D4C1BBCD-B2BE-4954-AC03-06D253DE7FD9}" type="parTrans" cxnId="{FB89F810-2366-4000-BB4F-871F8D9112BC}">
      <dgm:prSet/>
      <dgm:spPr/>
      <dgm:t>
        <a:bodyPr/>
        <a:lstStyle/>
        <a:p>
          <a:endParaRPr lang="en-US"/>
        </a:p>
      </dgm:t>
    </dgm:pt>
    <dgm:pt modelId="{72969651-8E48-447C-8CDF-9A16DB43B092}" type="sibTrans" cxnId="{FB89F810-2366-4000-BB4F-871F8D9112BC}">
      <dgm:prSet/>
      <dgm:spPr/>
      <dgm:t>
        <a:bodyPr/>
        <a:lstStyle/>
        <a:p>
          <a:endParaRPr lang="en-US"/>
        </a:p>
      </dgm:t>
    </dgm:pt>
    <dgm:pt modelId="{2B8576F7-D90C-44D2-B376-60BB6419F879}">
      <dgm:prSet phldrT="[Text]"/>
      <dgm:spPr>
        <a:solidFill>
          <a:srgbClr val="04628C"/>
        </a:solidFill>
      </dgm:spPr>
      <dgm:t>
        <a:bodyPr/>
        <a:lstStyle/>
        <a:p>
          <a:r>
            <a:rPr lang="en-US" dirty="0"/>
            <a:t> 3. Pay</a:t>
          </a:r>
        </a:p>
      </dgm:t>
    </dgm:pt>
    <dgm:pt modelId="{8CAB2332-AA87-4556-A170-7BDEE3C8C3A7}" type="parTrans" cxnId="{81035333-81B4-464C-BD39-5314B3E1E036}">
      <dgm:prSet/>
      <dgm:spPr/>
      <dgm:t>
        <a:bodyPr/>
        <a:lstStyle/>
        <a:p>
          <a:endParaRPr lang="en-US"/>
        </a:p>
      </dgm:t>
    </dgm:pt>
    <dgm:pt modelId="{78A4D2C7-76C1-4DC7-8552-AE074E2C61E7}" type="sibTrans" cxnId="{81035333-81B4-464C-BD39-5314B3E1E036}">
      <dgm:prSet/>
      <dgm:spPr/>
      <dgm:t>
        <a:bodyPr/>
        <a:lstStyle/>
        <a:p>
          <a:endParaRPr lang="en-US"/>
        </a:p>
      </dgm:t>
    </dgm:pt>
    <dgm:pt modelId="{EAB72FC7-D4FE-43C2-B579-A60067DB8205}" type="pres">
      <dgm:prSet presAssocID="{B8C207EE-AF92-4B0F-AB6C-899A42C633C8}" presName="Name0" presStyleCnt="0">
        <dgm:presLayoutVars>
          <dgm:dir/>
          <dgm:resizeHandles val="exact"/>
        </dgm:presLayoutVars>
      </dgm:prSet>
      <dgm:spPr/>
    </dgm:pt>
    <dgm:pt modelId="{18D63632-60D3-4790-95B9-7404157E4D1C}" type="pres">
      <dgm:prSet presAssocID="{8AA6F7E9-BA66-4139-84FB-53B20524D2EB}" presName="parTxOnly" presStyleLbl="node1" presStyleIdx="0" presStyleCnt="3" custLinFactY="200000" custLinFactNeighborY="226466">
        <dgm:presLayoutVars>
          <dgm:bulletEnabled val="1"/>
        </dgm:presLayoutVars>
      </dgm:prSet>
      <dgm:spPr/>
    </dgm:pt>
    <dgm:pt modelId="{1746BF9F-85BC-4B6A-80A5-A576DFDF022E}" type="pres">
      <dgm:prSet presAssocID="{223D07E7-7010-4B3F-ACB9-A6C4124F37DA}" presName="parSpace" presStyleCnt="0"/>
      <dgm:spPr/>
    </dgm:pt>
    <dgm:pt modelId="{473EE1EE-FCB5-42EF-B34E-48496A63A791}" type="pres">
      <dgm:prSet presAssocID="{01CBFD27-AD4B-4E63-A044-3021FAF8AF30}" presName="parTxOnly" presStyleLbl="node1" presStyleIdx="1" presStyleCnt="3">
        <dgm:presLayoutVars>
          <dgm:bulletEnabled val="1"/>
        </dgm:presLayoutVars>
      </dgm:prSet>
      <dgm:spPr/>
    </dgm:pt>
    <dgm:pt modelId="{C3E307EE-DF16-47A7-B1E9-DC9168B3E75C}" type="pres">
      <dgm:prSet presAssocID="{72969651-8E48-447C-8CDF-9A16DB43B092}" presName="parSpace" presStyleCnt="0"/>
      <dgm:spPr/>
    </dgm:pt>
    <dgm:pt modelId="{C0A271F7-327D-44F4-9CA8-8A5DB17B7BDA}" type="pres">
      <dgm:prSet presAssocID="{2B8576F7-D90C-44D2-B376-60BB6419F879}" presName="parTxOnly" presStyleLbl="node1" presStyleIdx="2" presStyleCnt="3" custLinFactNeighborX="15200" custLinFactNeighborY="-97659">
        <dgm:presLayoutVars>
          <dgm:bulletEnabled val="1"/>
        </dgm:presLayoutVars>
      </dgm:prSet>
      <dgm:spPr/>
    </dgm:pt>
  </dgm:ptLst>
  <dgm:cxnLst>
    <dgm:cxn modelId="{D5725A0D-1F08-4B80-89CB-D22F8D7CD22D}" type="presOf" srcId="{B8C207EE-AF92-4B0F-AB6C-899A42C633C8}" destId="{EAB72FC7-D4FE-43C2-B579-A60067DB8205}" srcOrd="0" destOrd="0" presId="urn:microsoft.com/office/officeart/2005/8/layout/hChevron3"/>
    <dgm:cxn modelId="{FB89F810-2366-4000-BB4F-871F8D9112BC}" srcId="{B8C207EE-AF92-4B0F-AB6C-899A42C633C8}" destId="{01CBFD27-AD4B-4E63-A044-3021FAF8AF30}" srcOrd="1" destOrd="0" parTransId="{D4C1BBCD-B2BE-4954-AC03-06D253DE7FD9}" sibTransId="{72969651-8E48-447C-8CDF-9A16DB43B092}"/>
    <dgm:cxn modelId="{C54A5A16-B5D9-4B7C-9ADD-37998F7E8484}" srcId="{B8C207EE-AF92-4B0F-AB6C-899A42C633C8}" destId="{8AA6F7E9-BA66-4139-84FB-53B20524D2EB}" srcOrd="0" destOrd="0" parTransId="{3277B2E5-B213-4A7E-83BA-CA2CDB38375A}" sibTransId="{223D07E7-7010-4B3F-ACB9-A6C4124F37DA}"/>
    <dgm:cxn modelId="{81035333-81B4-464C-BD39-5314B3E1E036}" srcId="{B8C207EE-AF92-4B0F-AB6C-899A42C633C8}" destId="{2B8576F7-D90C-44D2-B376-60BB6419F879}" srcOrd="2" destOrd="0" parTransId="{8CAB2332-AA87-4556-A170-7BDEE3C8C3A7}" sibTransId="{78A4D2C7-76C1-4DC7-8552-AE074E2C61E7}"/>
    <dgm:cxn modelId="{4BEDDF57-5354-49D9-A36A-E9CA3429FF03}" type="presOf" srcId="{2B8576F7-D90C-44D2-B376-60BB6419F879}" destId="{C0A271F7-327D-44F4-9CA8-8A5DB17B7BDA}" srcOrd="0" destOrd="0" presId="urn:microsoft.com/office/officeart/2005/8/layout/hChevron3"/>
    <dgm:cxn modelId="{B5C3F385-3687-4F1D-BB84-CFE12AD52688}" type="presOf" srcId="{01CBFD27-AD4B-4E63-A044-3021FAF8AF30}" destId="{473EE1EE-FCB5-42EF-B34E-48496A63A791}" srcOrd="0" destOrd="0" presId="urn:microsoft.com/office/officeart/2005/8/layout/hChevron3"/>
    <dgm:cxn modelId="{41206EF1-9853-4C44-B86A-F80A8D2F84D6}" type="presOf" srcId="{8AA6F7E9-BA66-4139-84FB-53B20524D2EB}" destId="{18D63632-60D3-4790-95B9-7404157E4D1C}" srcOrd="0" destOrd="0" presId="urn:microsoft.com/office/officeart/2005/8/layout/hChevron3"/>
    <dgm:cxn modelId="{566BF94A-E2A3-4F3D-8D4B-9621329B805C}" type="presParOf" srcId="{EAB72FC7-D4FE-43C2-B579-A60067DB8205}" destId="{18D63632-60D3-4790-95B9-7404157E4D1C}" srcOrd="0" destOrd="0" presId="urn:microsoft.com/office/officeart/2005/8/layout/hChevron3"/>
    <dgm:cxn modelId="{317611B5-DA4F-492F-9092-BC64115EAFCB}" type="presParOf" srcId="{EAB72FC7-D4FE-43C2-B579-A60067DB8205}" destId="{1746BF9F-85BC-4B6A-80A5-A576DFDF022E}" srcOrd="1" destOrd="0" presId="urn:microsoft.com/office/officeart/2005/8/layout/hChevron3"/>
    <dgm:cxn modelId="{5A6E28F1-1751-4B06-BA46-B218797F6A4B}" type="presParOf" srcId="{EAB72FC7-D4FE-43C2-B579-A60067DB8205}" destId="{473EE1EE-FCB5-42EF-B34E-48496A63A791}" srcOrd="2" destOrd="0" presId="urn:microsoft.com/office/officeart/2005/8/layout/hChevron3"/>
    <dgm:cxn modelId="{4DF43130-6E4D-4630-B713-8357BF702EA5}" type="presParOf" srcId="{EAB72FC7-D4FE-43C2-B579-A60067DB8205}" destId="{C3E307EE-DF16-47A7-B1E9-DC9168B3E75C}" srcOrd="3" destOrd="0" presId="urn:microsoft.com/office/officeart/2005/8/layout/hChevron3"/>
    <dgm:cxn modelId="{BF51C2BE-8E6C-4EE2-A9CD-7788457F9296}" type="presParOf" srcId="{EAB72FC7-D4FE-43C2-B579-A60067DB8205}" destId="{C0A271F7-327D-44F4-9CA8-8A5DB17B7BDA}"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B8C207EE-AF92-4B0F-AB6C-899A42C633C8}" type="doc">
      <dgm:prSet loTypeId="urn:microsoft.com/office/officeart/2005/8/layout/hChevron3" loCatId="process" qsTypeId="urn:microsoft.com/office/officeart/2005/8/quickstyle/simple1" qsCatId="simple" csTypeId="urn:microsoft.com/office/officeart/2005/8/colors/accent1_2" csCatId="accent1" phldr="1"/>
      <dgm:spPr/>
    </dgm:pt>
    <dgm:pt modelId="{8AA6F7E9-BA66-4139-84FB-53B20524D2EB}">
      <dgm:prSet phldrT="[Text]"/>
      <dgm:spPr>
        <a:solidFill>
          <a:schemeClr val="accent6"/>
        </a:solidFill>
      </dgm:spPr>
      <dgm:t>
        <a:bodyPr/>
        <a:lstStyle/>
        <a:p>
          <a:r>
            <a:rPr lang="en-US" dirty="0"/>
            <a:t>1. Filter</a:t>
          </a:r>
        </a:p>
      </dgm:t>
    </dgm:pt>
    <dgm:pt modelId="{3277B2E5-B213-4A7E-83BA-CA2CDB38375A}" type="parTrans" cxnId="{C54A5A16-B5D9-4B7C-9ADD-37998F7E8484}">
      <dgm:prSet/>
      <dgm:spPr/>
      <dgm:t>
        <a:bodyPr/>
        <a:lstStyle/>
        <a:p>
          <a:endParaRPr lang="en-US"/>
        </a:p>
      </dgm:t>
    </dgm:pt>
    <dgm:pt modelId="{223D07E7-7010-4B3F-ACB9-A6C4124F37DA}" type="sibTrans" cxnId="{C54A5A16-B5D9-4B7C-9ADD-37998F7E8484}">
      <dgm:prSet/>
      <dgm:spPr/>
      <dgm:t>
        <a:bodyPr/>
        <a:lstStyle/>
        <a:p>
          <a:endParaRPr lang="en-US"/>
        </a:p>
      </dgm:t>
    </dgm:pt>
    <dgm:pt modelId="{01CBFD27-AD4B-4E63-A044-3021FAF8AF30}">
      <dgm:prSet phldrT="[Text]"/>
      <dgm:spPr>
        <a:solidFill>
          <a:srgbClr val="04628C"/>
        </a:solidFill>
      </dgm:spPr>
      <dgm:t>
        <a:bodyPr/>
        <a:lstStyle/>
        <a:p>
          <a:r>
            <a:rPr lang="en-US" dirty="0"/>
            <a:t>2. Partition &amp; Rank</a:t>
          </a:r>
        </a:p>
      </dgm:t>
    </dgm:pt>
    <dgm:pt modelId="{D4C1BBCD-B2BE-4954-AC03-06D253DE7FD9}" type="parTrans" cxnId="{FB89F810-2366-4000-BB4F-871F8D9112BC}">
      <dgm:prSet/>
      <dgm:spPr/>
      <dgm:t>
        <a:bodyPr/>
        <a:lstStyle/>
        <a:p>
          <a:endParaRPr lang="en-US"/>
        </a:p>
      </dgm:t>
    </dgm:pt>
    <dgm:pt modelId="{72969651-8E48-447C-8CDF-9A16DB43B092}" type="sibTrans" cxnId="{FB89F810-2366-4000-BB4F-871F8D9112BC}">
      <dgm:prSet/>
      <dgm:spPr/>
      <dgm:t>
        <a:bodyPr/>
        <a:lstStyle/>
        <a:p>
          <a:endParaRPr lang="en-US"/>
        </a:p>
      </dgm:t>
    </dgm:pt>
    <dgm:pt modelId="{2B8576F7-D90C-44D2-B376-60BB6419F879}">
      <dgm:prSet phldrT="[Text]"/>
      <dgm:spPr>
        <a:solidFill>
          <a:srgbClr val="04628C"/>
        </a:solidFill>
      </dgm:spPr>
      <dgm:t>
        <a:bodyPr/>
        <a:lstStyle/>
        <a:p>
          <a:r>
            <a:rPr lang="en-US" dirty="0"/>
            <a:t> 3. Pay</a:t>
          </a:r>
        </a:p>
      </dgm:t>
    </dgm:pt>
    <dgm:pt modelId="{8CAB2332-AA87-4556-A170-7BDEE3C8C3A7}" type="parTrans" cxnId="{81035333-81B4-464C-BD39-5314B3E1E036}">
      <dgm:prSet/>
      <dgm:spPr/>
      <dgm:t>
        <a:bodyPr/>
        <a:lstStyle/>
        <a:p>
          <a:endParaRPr lang="en-US"/>
        </a:p>
      </dgm:t>
    </dgm:pt>
    <dgm:pt modelId="{78A4D2C7-76C1-4DC7-8552-AE074E2C61E7}" type="sibTrans" cxnId="{81035333-81B4-464C-BD39-5314B3E1E036}">
      <dgm:prSet/>
      <dgm:spPr/>
      <dgm:t>
        <a:bodyPr/>
        <a:lstStyle/>
        <a:p>
          <a:endParaRPr lang="en-US"/>
        </a:p>
      </dgm:t>
    </dgm:pt>
    <dgm:pt modelId="{EAB72FC7-D4FE-43C2-B579-A60067DB8205}" type="pres">
      <dgm:prSet presAssocID="{B8C207EE-AF92-4B0F-AB6C-899A42C633C8}" presName="Name0" presStyleCnt="0">
        <dgm:presLayoutVars>
          <dgm:dir/>
          <dgm:resizeHandles val="exact"/>
        </dgm:presLayoutVars>
      </dgm:prSet>
      <dgm:spPr/>
    </dgm:pt>
    <dgm:pt modelId="{18D63632-60D3-4790-95B9-7404157E4D1C}" type="pres">
      <dgm:prSet presAssocID="{8AA6F7E9-BA66-4139-84FB-53B20524D2EB}" presName="parTxOnly" presStyleLbl="node1" presStyleIdx="0" presStyleCnt="3" custLinFactY="200000" custLinFactNeighborY="226466">
        <dgm:presLayoutVars>
          <dgm:bulletEnabled val="1"/>
        </dgm:presLayoutVars>
      </dgm:prSet>
      <dgm:spPr/>
    </dgm:pt>
    <dgm:pt modelId="{1746BF9F-85BC-4B6A-80A5-A576DFDF022E}" type="pres">
      <dgm:prSet presAssocID="{223D07E7-7010-4B3F-ACB9-A6C4124F37DA}" presName="parSpace" presStyleCnt="0"/>
      <dgm:spPr/>
    </dgm:pt>
    <dgm:pt modelId="{473EE1EE-FCB5-42EF-B34E-48496A63A791}" type="pres">
      <dgm:prSet presAssocID="{01CBFD27-AD4B-4E63-A044-3021FAF8AF30}" presName="parTxOnly" presStyleLbl="node1" presStyleIdx="1" presStyleCnt="3">
        <dgm:presLayoutVars>
          <dgm:bulletEnabled val="1"/>
        </dgm:presLayoutVars>
      </dgm:prSet>
      <dgm:spPr/>
    </dgm:pt>
    <dgm:pt modelId="{C3E307EE-DF16-47A7-B1E9-DC9168B3E75C}" type="pres">
      <dgm:prSet presAssocID="{72969651-8E48-447C-8CDF-9A16DB43B092}" presName="parSpace" presStyleCnt="0"/>
      <dgm:spPr/>
    </dgm:pt>
    <dgm:pt modelId="{C0A271F7-327D-44F4-9CA8-8A5DB17B7BDA}" type="pres">
      <dgm:prSet presAssocID="{2B8576F7-D90C-44D2-B376-60BB6419F879}" presName="parTxOnly" presStyleLbl="node1" presStyleIdx="2" presStyleCnt="3" custLinFactNeighborX="15200" custLinFactNeighborY="-97659">
        <dgm:presLayoutVars>
          <dgm:bulletEnabled val="1"/>
        </dgm:presLayoutVars>
      </dgm:prSet>
      <dgm:spPr/>
    </dgm:pt>
  </dgm:ptLst>
  <dgm:cxnLst>
    <dgm:cxn modelId="{FB89F810-2366-4000-BB4F-871F8D9112BC}" srcId="{B8C207EE-AF92-4B0F-AB6C-899A42C633C8}" destId="{01CBFD27-AD4B-4E63-A044-3021FAF8AF30}" srcOrd="1" destOrd="0" parTransId="{D4C1BBCD-B2BE-4954-AC03-06D253DE7FD9}" sibTransId="{72969651-8E48-447C-8CDF-9A16DB43B092}"/>
    <dgm:cxn modelId="{C54A5A16-B5D9-4B7C-9ADD-37998F7E8484}" srcId="{B8C207EE-AF92-4B0F-AB6C-899A42C633C8}" destId="{8AA6F7E9-BA66-4139-84FB-53B20524D2EB}" srcOrd="0" destOrd="0" parTransId="{3277B2E5-B213-4A7E-83BA-CA2CDB38375A}" sibTransId="{223D07E7-7010-4B3F-ACB9-A6C4124F37DA}"/>
    <dgm:cxn modelId="{81035333-81B4-464C-BD39-5314B3E1E036}" srcId="{B8C207EE-AF92-4B0F-AB6C-899A42C633C8}" destId="{2B8576F7-D90C-44D2-B376-60BB6419F879}" srcOrd="2" destOrd="0" parTransId="{8CAB2332-AA87-4556-A170-7BDEE3C8C3A7}" sibTransId="{78A4D2C7-76C1-4DC7-8552-AE074E2C61E7}"/>
    <dgm:cxn modelId="{40BA8D7D-DD1B-49FC-82CD-D77592B5E805}" type="presOf" srcId="{B8C207EE-AF92-4B0F-AB6C-899A42C633C8}" destId="{EAB72FC7-D4FE-43C2-B579-A60067DB8205}" srcOrd="0" destOrd="0" presId="urn:microsoft.com/office/officeart/2005/8/layout/hChevron3"/>
    <dgm:cxn modelId="{218EB28E-BD78-4751-922F-E169BD7EB12D}" type="presOf" srcId="{2B8576F7-D90C-44D2-B376-60BB6419F879}" destId="{C0A271F7-327D-44F4-9CA8-8A5DB17B7BDA}" srcOrd="0" destOrd="0" presId="urn:microsoft.com/office/officeart/2005/8/layout/hChevron3"/>
    <dgm:cxn modelId="{48C72AF5-7CBE-48B5-AE9F-B1600AF7038F}" type="presOf" srcId="{8AA6F7E9-BA66-4139-84FB-53B20524D2EB}" destId="{18D63632-60D3-4790-95B9-7404157E4D1C}" srcOrd="0" destOrd="0" presId="urn:microsoft.com/office/officeart/2005/8/layout/hChevron3"/>
    <dgm:cxn modelId="{3DBCD8F9-9E13-4941-A04A-9F09E9E26717}" type="presOf" srcId="{01CBFD27-AD4B-4E63-A044-3021FAF8AF30}" destId="{473EE1EE-FCB5-42EF-B34E-48496A63A791}" srcOrd="0" destOrd="0" presId="urn:microsoft.com/office/officeart/2005/8/layout/hChevron3"/>
    <dgm:cxn modelId="{F841D8D5-B17A-4B96-82AF-DEB9FAAE1826}" type="presParOf" srcId="{EAB72FC7-D4FE-43C2-B579-A60067DB8205}" destId="{18D63632-60D3-4790-95B9-7404157E4D1C}" srcOrd="0" destOrd="0" presId="urn:microsoft.com/office/officeart/2005/8/layout/hChevron3"/>
    <dgm:cxn modelId="{A1C5D224-BC79-4BAF-9561-470A9B0F3C9B}" type="presParOf" srcId="{EAB72FC7-D4FE-43C2-B579-A60067DB8205}" destId="{1746BF9F-85BC-4B6A-80A5-A576DFDF022E}" srcOrd="1" destOrd="0" presId="urn:microsoft.com/office/officeart/2005/8/layout/hChevron3"/>
    <dgm:cxn modelId="{1959E2BB-4C3D-4A11-AC1E-FE7909AF6FF3}" type="presParOf" srcId="{EAB72FC7-D4FE-43C2-B579-A60067DB8205}" destId="{473EE1EE-FCB5-42EF-B34E-48496A63A791}" srcOrd="2" destOrd="0" presId="urn:microsoft.com/office/officeart/2005/8/layout/hChevron3"/>
    <dgm:cxn modelId="{E5A02979-08E5-4778-85D3-99AAC1B6B0DA}" type="presParOf" srcId="{EAB72FC7-D4FE-43C2-B579-A60067DB8205}" destId="{C3E307EE-DF16-47A7-B1E9-DC9168B3E75C}" srcOrd="3" destOrd="0" presId="urn:microsoft.com/office/officeart/2005/8/layout/hChevron3"/>
    <dgm:cxn modelId="{5CD5D340-EC54-41B6-BE75-9D13CB7DDDFE}" type="presParOf" srcId="{EAB72FC7-D4FE-43C2-B579-A60067DB8205}" destId="{C0A271F7-327D-44F4-9CA8-8A5DB17B7BDA}"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B8C207EE-AF92-4B0F-AB6C-899A42C633C8}" type="doc">
      <dgm:prSet loTypeId="urn:microsoft.com/office/officeart/2005/8/layout/hChevron3" loCatId="process" qsTypeId="urn:microsoft.com/office/officeart/2005/8/quickstyle/simple1" qsCatId="simple" csTypeId="urn:microsoft.com/office/officeart/2005/8/colors/accent1_2" csCatId="accent1" phldr="1"/>
      <dgm:spPr/>
    </dgm:pt>
    <dgm:pt modelId="{8AA6F7E9-BA66-4139-84FB-53B20524D2EB}">
      <dgm:prSet phldrT="[Text]"/>
      <dgm:spPr>
        <a:solidFill>
          <a:schemeClr val="accent6"/>
        </a:solidFill>
      </dgm:spPr>
      <dgm:t>
        <a:bodyPr/>
        <a:lstStyle/>
        <a:p>
          <a:r>
            <a:rPr lang="en-US" dirty="0"/>
            <a:t>1. Filter</a:t>
          </a:r>
        </a:p>
      </dgm:t>
    </dgm:pt>
    <dgm:pt modelId="{3277B2E5-B213-4A7E-83BA-CA2CDB38375A}" type="parTrans" cxnId="{C54A5A16-B5D9-4B7C-9ADD-37998F7E8484}">
      <dgm:prSet/>
      <dgm:spPr/>
      <dgm:t>
        <a:bodyPr/>
        <a:lstStyle/>
        <a:p>
          <a:endParaRPr lang="en-US"/>
        </a:p>
      </dgm:t>
    </dgm:pt>
    <dgm:pt modelId="{223D07E7-7010-4B3F-ACB9-A6C4124F37DA}" type="sibTrans" cxnId="{C54A5A16-B5D9-4B7C-9ADD-37998F7E8484}">
      <dgm:prSet/>
      <dgm:spPr/>
      <dgm:t>
        <a:bodyPr/>
        <a:lstStyle/>
        <a:p>
          <a:endParaRPr lang="en-US"/>
        </a:p>
      </dgm:t>
    </dgm:pt>
    <dgm:pt modelId="{EAB72FC7-D4FE-43C2-B579-A60067DB8205}" type="pres">
      <dgm:prSet presAssocID="{B8C207EE-AF92-4B0F-AB6C-899A42C633C8}" presName="Name0" presStyleCnt="0">
        <dgm:presLayoutVars>
          <dgm:dir/>
          <dgm:resizeHandles val="exact"/>
        </dgm:presLayoutVars>
      </dgm:prSet>
      <dgm:spPr/>
    </dgm:pt>
    <dgm:pt modelId="{18D63632-60D3-4790-95B9-7404157E4D1C}" type="pres">
      <dgm:prSet presAssocID="{8AA6F7E9-BA66-4139-84FB-53B20524D2EB}" presName="parTxOnly" presStyleLbl="node1" presStyleIdx="0" presStyleCnt="1" custLinFactY="200000" custLinFactNeighborY="226466">
        <dgm:presLayoutVars>
          <dgm:bulletEnabled val="1"/>
        </dgm:presLayoutVars>
      </dgm:prSet>
      <dgm:spPr/>
    </dgm:pt>
  </dgm:ptLst>
  <dgm:cxnLst>
    <dgm:cxn modelId="{C54A5A16-B5D9-4B7C-9ADD-37998F7E8484}" srcId="{B8C207EE-AF92-4B0F-AB6C-899A42C633C8}" destId="{8AA6F7E9-BA66-4139-84FB-53B20524D2EB}" srcOrd="0" destOrd="0" parTransId="{3277B2E5-B213-4A7E-83BA-CA2CDB38375A}" sibTransId="{223D07E7-7010-4B3F-ACB9-A6C4124F37DA}"/>
    <dgm:cxn modelId="{A8474357-9D80-4FA7-A444-6F2018D100F2}" type="presOf" srcId="{B8C207EE-AF92-4B0F-AB6C-899A42C633C8}" destId="{EAB72FC7-D4FE-43C2-B579-A60067DB8205}" srcOrd="0" destOrd="0" presId="urn:microsoft.com/office/officeart/2005/8/layout/hChevron3"/>
    <dgm:cxn modelId="{E2FA3594-9D39-4A37-977F-922A943E7E9B}" type="presOf" srcId="{8AA6F7E9-BA66-4139-84FB-53B20524D2EB}" destId="{18D63632-60D3-4790-95B9-7404157E4D1C}" srcOrd="0" destOrd="0" presId="urn:microsoft.com/office/officeart/2005/8/layout/hChevron3"/>
    <dgm:cxn modelId="{93AED8D3-07AC-4522-A72B-787C0D112B85}" type="presParOf" srcId="{EAB72FC7-D4FE-43C2-B579-A60067DB8205}" destId="{18D63632-60D3-4790-95B9-7404157E4D1C}" srcOrd="0"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B8C207EE-AF92-4B0F-AB6C-899A42C633C8}" type="doc">
      <dgm:prSet loTypeId="urn:microsoft.com/office/officeart/2005/8/layout/hChevron3" loCatId="process" qsTypeId="urn:microsoft.com/office/officeart/2005/8/quickstyle/simple1" qsCatId="simple" csTypeId="urn:microsoft.com/office/officeart/2005/8/colors/accent1_2" csCatId="accent1" phldr="1"/>
      <dgm:spPr/>
    </dgm:pt>
    <dgm:pt modelId="{8AA6F7E9-BA66-4139-84FB-53B20524D2EB}">
      <dgm:prSet phldrT="[Text]"/>
      <dgm:spPr>
        <a:solidFill>
          <a:schemeClr val="accent6"/>
        </a:solidFill>
      </dgm:spPr>
      <dgm:t>
        <a:bodyPr/>
        <a:lstStyle/>
        <a:p>
          <a:r>
            <a:rPr lang="en-US" dirty="0"/>
            <a:t>2. Partition and rank</a:t>
          </a:r>
        </a:p>
      </dgm:t>
    </dgm:pt>
    <dgm:pt modelId="{3277B2E5-B213-4A7E-83BA-CA2CDB38375A}" type="parTrans" cxnId="{C54A5A16-B5D9-4B7C-9ADD-37998F7E8484}">
      <dgm:prSet/>
      <dgm:spPr/>
      <dgm:t>
        <a:bodyPr/>
        <a:lstStyle/>
        <a:p>
          <a:endParaRPr lang="en-US"/>
        </a:p>
      </dgm:t>
    </dgm:pt>
    <dgm:pt modelId="{223D07E7-7010-4B3F-ACB9-A6C4124F37DA}" type="sibTrans" cxnId="{C54A5A16-B5D9-4B7C-9ADD-37998F7E8484}">
      <dgm:prSet/>
      <dgm:spPr/>
      <dgm:t>
        <a:bodyPr/>
        <a:lstStyle/>
        <a:p>
          <a:endParaRPr lang="en-US"/>
        </a:p>
      </dgm:t>
    </dgm:pt>
    <dgm:pt modelId="{EAB72FC7-D4FE-43C2-B579-A60067DB8205}" type="pres">
      <dgm:prSet presAssocID="{B8C207EE-AF92-4B0F-AB6C-899A42C633C8}" presName="Name0" presStyleCnt="0">
        <dgm:presLayoutVars>
          <dgm:dir/>
          <dgm:resizeHandles val="exact"/>
        </dgm:presLayoutVars>
      </dgm:prSet>
      <dgm:spPr/>
    </dgm:pt>
    <dgm:pt modelId="{18D63632-60D3-4790-95B9-7404157E4D1C}" type="pres">
      <dgm:prSet presAssocID="{8AA6F7E9-BA66-4139-84FB-53B20524D2EB}" presName="parTxOnly" presStyleLbl="node1" presStyleIdx="0" presStyleCnt="1" custLinFactY="200000" custLinFactNeighborY="226466">
        <dgm:presLayoutVars>
          <dgm:bulletEnabled val="1"/>
        </dgm:presLayoutVars>
      </dgm:prSet>
      <dgm:spPr/>
    </dgm:pt>
  </dgm:ptLst>
  <dgm:cxnLst>
    <dgm:cxn modelId="{C54A5A16-B5D9-4B7C-9ADD-37998F7E8484}" srcId="{B8C207EE-AF92-4B0F-AB6C-899A42C633C8}" destId="{8AA6F7E9-BA66-4139-84FB-53B20524D2EB}" srcOrd="0" destOrd="0" parTransId="{3277B2E5-B213-4A7E-83BA-CA2CDB38375A}" sibTransId="{223D07E7-7010-4B3F-ACB9-A6C4124F37DA}"/>
    <dgm:cxn modelId="{C54BE5C2-AC7D-49E6-92DA-4563FCFA604A}" type="presOf" srcId="{8AA6F7E9-BA66-4139-84FB-53B20524D2EB}" destId="{18D63632-60D3-4790-95B9-7404157E4D1C}" srcOrd="0" destOrd="0" presId="urn:microsoft.com/office/officeart/2005/8/layout/hChevron3"/>
    <dgm:cxn modelId="{EEF7E4E5-4D1F-406F-8908-4E3CE4162F09}" type="presOf" srcId="{B8C207EE-AF92-4B0F-AB6C-899A42C633C8}" destId="{EAB72FC7-D4FE-43C2-B579-A60067DB8205}" srcOrd="0" destOrd="0" presId="urn:microsoft.com/office/officeart/2005/8/layout/hChevron3"/>
    <dgm:cxn modelId="{F83258AE-8C68-4554-8A56-4EA8BEA15A79}" type="presParOf" srcId="{EAB72FC7-D4FE-43C2-B579-A60067DB8205}" destId="{18D63632-60D3-4790-95B9-7404157E4D1C}" srcOrd="0"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63632-60D3-4790-95B9-7404157E4D1C}">
      <dsp:nvSpPr>
        <dsp:cNvPr id="0" name=""/>
        <dsp:cNvSpPr/>
      </dsp:nvSpPr>
      <dsp:spPr>
        <a:xfrm>
          <a:off x="3549" y="0"/>
          <a:ext cx="3103884" cy="908050"/>
        </a:xfrm>
        <a:prstGeom prst="homePlate">
          <a:avLst/>
        </a:prstGeom>
        <a:solidFill>
          <a:srgbClr val="04628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marL="0" lvl="0" indent="0" algn="ctr" defTabSz="1244600">
            <a:lnSpc>
              <a:spcPct val="90000"/>
            </a:lnSpc>
            <a:spcBef>
              <a:spcPct val="0"/>
            </a:spcBef>
            <a:spcAft>
              <a:spcPct val="35000"/>
            </a:spcAft>
            <a:buNone/>
          </a:pPr>
          <a:r>
            <a:rPr lang="en-US" sz="2800" kern="1200" dirty="0"/>
            <a:t>1. Filter</a:t>
          </a:r>
        </a:p>
      </dsp:txBody>
      <dsp:txXfrm>
        <a:off x="3549" y="0"/>
        <a:ext cx="2876872" cy="908050"/>
      </dsp:txXfrm>
    </dsp:sp>
    <dsp:sp modelId="{473EE1EE-FCB5-42EF-B34E-48496A63A791}">
      <dsp:nvSpPr>
        <dsp:cNvPr id="0" name=""/>
        <dsp:cNvSpPr/>
      </dsp:nvSpPr>
      <dsp:spPr>
        <a:xfrm>
          <a:off x="2486657" y="0"/>
          <a:ext cx="3103884" cy="908050"/>
        </a:xfrm>
        <a:prstGeom prst="chevron">
          <a:avLst/>
        </a:prstGeom>
        <a:solidFill>
          <a:srgbClr val="04628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en-US" sz="2800" kern="1200" dirty="0"/>
            <a:t>2. Partition &amp; Rank</a:t>
          </a:r>
        </a:p>
      </dsp:txBody>
      <dsp:txXfrm>
        <a:off x="2940682" y="0"/>
        <a:ext cx="2195834" cy="908050"/>
      </dsp:txXfrm>
    </dsp:sp>
    <dsp:sp modelId="{C0A271F7-327D-44F4-9CA8-8A5DB17B7BDA}">
      <dsp:nvSpPr>
        <dsp:cNvPr id="0" name=""/>
        <dsp:cNvSpPr/>
      </dsp:nvSpPr>
      <dsp:spPr>
        <a:xfrm>
          <a:off x="4969765" y="0"/>
          <a:ext cx="3103884" cy="908050"/>
        </a:xfrm>
        <a:prstGeom prst="chevron">
          <a:avLst/>
        </a:prstGeom>
        <a:solidFill>
          <a:srgbClr val="04628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en-US" sz="2800" kern="1200" dirty="0"/>
            <a:t> 3. Pay</a:t>
          </a:r>
        </a:p>
      </dsp:txBody>
      <dsp:txXfrm>
        <a:off x="5423790" y="0"/>
        <a:ext cx="2195834" cy="9080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63632-60D3-4790-95B9-7404157E4D1C}">
      <dsp:nvSpPr>
        <dsp:cNvPr id="0" name=""/>
        <dsp:cNvSpPr/>
      </dsp:nvSpPr>
      <dsp:spPr>
        <a:xfrm>
          <a:off x="1415" y="0"/>
          <a:ext cx="1237534" cy="362044"/>
        </a:xfrm>
        <a:prstGeom prst="homePlate">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1. Filter</a:t>
          </a:r>
        </a:p>
      </dsp:txBody>
      <dsp:txXfrm>
        <a:off x="1415" y="0"/>
        <a:ext cx="1147023" cy="362044"/>
      </dsp:txXfrm>
    </dsp:sp>
    <dsp:sp modelId="{473EE1EE-FCB5-42EF-B34E-48496A63A791}">
      <dsp:nvSpPr>
        <dsp:cNvPr id="0" name=""/>
        <dsp:cNvSpPr/>
      </dsp:nvSpPr>
      <dsp:spPr>
        <a:xfrm>
          <a:off x="991442" y="0"/>
          <a:ext cx="1237534" cy="362044"/>
        </a:xfrm>
        <a:prstGeom prst="chevron">
          <a:avLst/>
        </a:prstGeom>
        <a:solidFill>
          <a:srgbClr val="04628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2. Partition &amp; Rank</a:t>
          </a:r>
        </a:p>
      </dsp:txBody>
      <dsp:txXfrm>
        <a:off x="1172464" y="0"/>
        <a:ext cx="875490" cy="362044"/>
      </dsp:txXfrm>
    </dsp:sp>
    <dsp:sp modelId="{C0A271F7-327D-44F4-9CA8-8A5DB17B7BDA}">
      <dsp:nvSpPr>
        <dsp:cNvPr id="0" name=""/>
        <dsp:cNvSpPr/>
      </dsp:nvSpPr>
      <dsp:spPr>
        <a:xfrm>
          <a:off x="1982884" y="0"/>
          <a:ext cx="1237534" cy="362044"/>
        </a:xfrm>
        <a:prstGeom prst="chevron">
          <a:avLst/>
        </a:prstGeom>
        <a:solidFill>
          <a:srgbClr val="04628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 3. Pay</a:t>
          </a:r>
        </a:p>
      </dsp:txBody>
      <dsp:txXfrm>
        <a:off x="2163906" y="0"/>
        <a:ext cx="875490" cy="3620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63632-60D3-4790-95B9-7404157E4D1C}">
      <dsp:nvSpPr>
        <dsp:cNvPr id="0" name=""/>
        <dsp:cNvSpPr/>
      </dsp:nvSpPr>
      <dsp:spPr>
        <a:xfrm>
          <a:off x="1429" y="0"/>
          <a:ext cx="1250235" cy="365760"/>
        </a:xfrm>
        <a:prstGeom prst="homePlate">
          <a:avLst/>
        </a:prstGeom>
        <a:solidFill>
          <a:srgbClr val="04628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1. Filter</a:t>
          </a:r>
        </a:p>
      </dsp:txBody>
      <dsp:txXfrm>
        <a:off x="1429" y="0"/>
        <a:ext cx="1158795" cy="365760"/>
      </dsp:txXfrm>
    </dsp:sp>
    <dsp:sp modelId="{473EE1EE-FCB5-42EF-B34E-48496A63A791}">
      <dsp:nvSpPr>
        <dsp:cNvPr id="0" name=""/>
        <dsp:cNvSpPr/>
      </dsp:nvSpPr>
      <dsp:spPr>
        <a:xfrm>
          <a:off x="1001618" y="0"/>
          <a:ext cx="1250235" cy="365760"/>
        </a:xfrm>
        <a:prstGeom prst="chevron">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2. Partition &amp; Rank</a:t>
          </a:r>
        </a:p>
      </dsp:txBody>
      <dsp:txXfrm>
        <a:off x="1184498" y="0"/>
        <a:ext cx="884475" cy="365760"/>
      </dsp:txXfrm>
    </dsp:sp>
    <dsp:sp modelId="{C0A271F7-327D-44F4-9CA8-8A5DB17B7BDA}">
      <dsp:nvSpPr>
        <dsp:cNvPr id="0" name=""/>
        <dsp:cNvSpPr/>
      </dsp:nvSpPr>
      <dsp:spPr>
        <a:xfrm>
          <a:off x="2001806" y="0"/>
          <a:ext cx="1250235" cy="365760"/>
        </a:xfrm>
        <a:prstGeom prst="chevron">
          <a:avLst/>
        </a:prstGeom>
        <a:solidFill>
          <a:srgbClr val="04628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 3. Pay</a:t>
          </a:r>
        </a:p>
      </dsp:txBody>
      <dsp:txXfrm>
        <a:off x="2184686" y="0"/>
        <a:ext cx="884475" cy="3657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63632-60D3-4790-95B9-7404157E4D1C}">
      <dsp:nvSpPr>
        <dsp:cNvPr id="0" name=""/>
        <dsp:cNvSpPr/>
      </dsp:nvSpPr>
      <dsp:spPr>
        <a:xfrm>
          <a:off x="1429" y="0"/>
          <a:ext cx="1250235" cy="365760"/>
        </a:xfrm>
        <a:prstGeom prst="homePlate">
          <a:avLst/>
        </a:prstGeom>
        <a:solidFill>
          <a:srgbClr val="04628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1. Filter</a:t>
          </a:r>
        </a:p>
      </dsp:txBody>
      <dsp:txXfrm>
        <a:off x="1429" y="0"/>
        <a:ext cx="1158795" cy="365760"/>
      </dsp:txXfrm>
    </dsp:sp>
    <dsp:sp modelId="{473EE1EE-FCB5-42EF-B34E-48496A63A791}">
      <dsp:nvSpPr>
        <dsp:cNvPr id="0" name=""/>
        <dsp:cNvSpPr/>
      </dsp:nvSpPr>
      <dsp:spPr>
        <a:xfrm>
          <a:off x="1001618" y="0"/>
          <a:ext cx="1250235" cy="365760"/>
        </a:xfrm>
        <a:prstGeom prst="chevron">
          <a:avLst/>
        </a:prstGeom>
        <a:solidFill>
          <a:srgbClr val="04628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2. Partition &amp; Rank</a:t>
          </a:r>
        </a:p>
      </dsp:txBody>
      <dsp:txXfrm>
        <a:off x="1184498" y="0"/>
        <a:ext cx="884475" cy="365760"/>
      </dsp:txXfrm>
    </dsp:sp>
    <dsp:sp modelId="{C0A271F7-327D-44F4-9CA8-8A5DB17B7BDA}">
      <dsp:nvSpPr>
        <dsp:cNvPr id="0" name=""/>
        <dsp:cNvSpPr/>
      </dsp:nvSpPr>
      <dsp:spPr>
        <a:xfrm>
          <a:off x="2001806" y="0"/>
          <a:ext cx="1250235" cy="365760"/>
        </a:xfrm>
        <a:prstGeom prst="chevron">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 3. Pay</a:t>
          </a:r>
        </a:p>
      </dsp:txBody>
      <dsp:txXfrm>
        <a:off x="2184686" y="0"/>
        <a:ext cx="884475" cy="3657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63632-60D3-4790-95B9-7404157E4D1C}">
      <dsp:nvSpPr>
        <dsp:cNvPr id="0" name=""/>
        <dsp:cNvSpPr/>
      </dsp:nvSpPr>
      <dsp:spPr>
        <a:xfrm>
          <a:off x="1415" y="0"/>
          <a:ext cx="1237534" cy="362044"/>
        </a:xfrm>
        <a:prstGeom prst="homePlate">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1. Filter</a:t>
          </a:r>
        </a:p>
      </dsp:txBody>
      <dsp:txXfrm>
        <a:off x="1415" y="0"/>
        <a:ext cx="1147023" cy="362044"/>
      </dsp:txXfrm>
    </dsp:sp>
    <dsp:sp modelId="{473EE1EE-FCB5-42EF-B34E-48496A63A791}">
      <dsp:nvSpPr>
        <dsp:cNvPr id="0" name=""/>
        <dsp:cNvSpPr/>
      </dsp:nvSpPr>
      <dsp:spPr>
        <a:xfrm>
          <a:off x="991442" y="0"/>
          <a:ext cx="1237534" cy="362044"/>
        </a:xfrm>
        <a:prstGeom prst="chevron">
          <a:avLst/>
        </a:prstGeom>
        <a:solidFill>
          <a:srgbClr val="04628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2. Partition &amp; Rank</a:t>
          </a:r>
        </a:p>
      </dsp:txBody>
      <dsp:txXfrm>
        <a:off x="1172464" y="0"/>
        <a:ext cx="875490" cy="362044"/>
      </dsp:txXfrm>
    </dsp:sp>
    <dsp:sp modelId="{C0A271F7-327D-44F4-9CA8-8A5DB17B7BDA}">
      <dsp:nvSpPr>
        <dsp:cNvPr id="0" name=""/>
        <dsp:cNvSpPr/>
      </dsp:nvSpPr>
      <dsp:spPr>
        <a:xfrm>
          <a:off x="1982884" y="0"/>
          <a:ext cx="1237534" cy="362044"/>
        </a:xfrm>
        <a:prstGeom prst="chevron">
          <a:avLst/>
        </a:prstGeom>
        <a:solidFill>
          <a:srgbClr val="04628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 3. Pay</a:t>
          </a:r>
        </a:p>
      </dsp:txBody>
      <dsp:txXfrm>
        <a:off x="2163906" y="0"/>
        <a:ext cx="875490" cy="3620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63632-60D3-4790-95B9-7404157E4D1C}">
      <dsp:nvSpPr>
        <dsp:cNvPr id="0" name=""/>
        <dsp:cNvSpPr/>
      </dsp:nvSpPr>
      <dsp:spPr>
        <a:xfrm>
          <a:off x="1415" y="0"/>
          <a:ext cx="1237534" cy="362044"/>
        </a:xfrm>
        <a:prstGeom prst="homePlate">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1. Filter</a:t>
          </a:r>
        </a:p>
      </dsp:txBody>
      <dsp:txXfrm>
        <a:off x="1415" y="0"/>
        <a:ext cx="1147023" cy="362044"/>
      </dsp:txXfrm>
    </dsp:sp>
    <dsp:sp modelId="{473EE1EE-FCB5-42EF-B34E-48496A63A791}">
      <dsp:nvSpPr>
        <dsp:cNvPr id="0" name=""/>
        <dsp:cNvSpPr/>
      </dsp:nvSpPr>
      <dsp:spPr>
        <a:xfrm>
          <a:off x="991442" y="0"/>
          <a:ext cx="1237534" cy="362044"/>
        </a:xfrm>
        <a:prstGeom prst="chevron">
          <a:avLst/>
        </a:prstGeom>
        <a:solidFill>
          <a:srgbClr val="04628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2. Partition &amp; Rank</a:t>
          </a:r>
        </a:p>
      </dsp:txBody>
      <dsp:txXfrm>
        <a:off x="1172464" y="0"/>
        <a:ext cx="875490" cy="362044"/>
      </dsp:txXfrm>
    </dsp:sp>
    <dsp:sp modelId="{C0A271F7-327D-44F4-9CA8-8A5DB17B7BDA}">
      <dsp:nvSpPr>
        <dsp:cNvPr id="0" name=""/>
        <dsp:cNvSpPr/>
      </dsp:nvSpPr>
      <dsp:spPr>
        <a:xfrm>
          <a:off x="1982884" y="0"/>
          <a:ext cx="1237534" cy="362044"/>
        </a:xfrm>
        <a:prstGeom prst="chevron">
          <a:avLst/>
        </a:prstGeom>
        <a:solidFill>
          <a:srgbClr val="04628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 3. Pay</a:t>
          </a:r>
        </a:p>
      </dsp:txBody>
      <dsp:txXfrm>
        <a:off x="2163906" y="0"/>
        <a:ext cx="875490" cy="36204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63632-60D3-4790-95B9-7404157E4D1C}">
      <dsp:nvSpPr>
        <dsp:cNvPr id="0" name=""/>
        <dsp:cNvSpPr/>
      </dsp:nvSpPr>
      <dsp:spPr>
        <a:xfrm>
          <a:off x="574" y="0"/>
          <a:ext cx="1175623" cy="362044"/>
        </a:xfrm>
        <a:prstGeom prst="homePlate">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346"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1. Filter</a:t>
          </a:r>
        </a:p>
      </dsp:txBody>
      <dsp:txXfrm>
        <a:off x="574" y="0"/>
        <a:ext cx="1085112" cy="36204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63632-60D3-4790-95B9-7404157E4D1C}">
      <dsp:nvSpPr>
        <dsp:cNvPr id="0" name=""/>
        <dsp:cNvSpPr/>
      </dsp:nvSpPr>
      <dsp:spPr>
        <a:xfrm>
          <a:off x="989" y="0"/>
          <a:ext cx="2024630" cy="466882"/>
        </a:xfrm>
        <a:prstGeom prst="homePlate">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2. Partition and rank</a:t>
          </a:r>
        </a:p>
      </dsp:txBody>
      <dsp:txXfrm>
        <a:off x="989" y="0"/>
        <a:ext cx="1907910" cy="466882"/>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1" y="1"/>
            <a:ext cx="3170138" cy="481028"/>
          </a:xfrm>
          <a:prstGeom prst="rect">
            <a:avLst/>
          </a:prstGeom>
          <a:noFill/>
          <a:ln w="9525">
            <a:noFill/>
            <a:miter lim="800000"/>
            <a:headEnd/>
            <a:tailEnd/>
          </a:ln>
          <a:effectLst/>
        </p:spPr>
        <p:txBody>
          <a:bodyPr vert="horz" wrap="square" lIns="99979" tIns="49990" rIns="99979" bIns="49990" numCol="1" anchor="t" anchorCtr="0" compatLnSpc="1">
            <a:prstTxWarp prst="textNoShape">
              <a:avLst/>
            </a:prstTxWarp>
          </a:bodyPr>
          <a:lstStyle>
            <a:lvl1pPr algn="l" defTabSz="999889">
              <a:spcBef>
                <a:spcPct val="0"/>
              </a:spcBef>
              <a:spcAft>
                <a:spcPct val="0"/>
              </a:spcAft>
              <a:buClrTx/>
              <a:defRPr sz="1300">
                <a:solidFill>
                  <a:schemeClr val="tx1"/>
                </a:solidFill>
                <a:latin typeface="Times New Roman" pitchFamily="18" charset="0"/>
              </a:defRPr>
            </a:lvl1pPr>
          </a:lstStyle>
          <a:p>
            <a:pPr>
              <a:defRPr/>
            </a:pPr>
            <a:endParaRPr lang="en-US" altLang="en-US" dirty="0"/>
          </a:p>
        </p:txBody>
      </p:sp>
      <p:sp>
        <p:nvSpPr>
          <p:cNvPr id="44035" name="Rectangle 3"/>
          <p:cNvSpPr>
            <a:spLocks noGrp="1" noChangeArrowheads="1"/>
          </p:cNvSpPr>
          <p:nvPr>
            <p:ph type="dt" sz="quarter" idx="1"/>
          </p:nvPr>
        </p:nvSpPr>
        <p:spPr bwMode="auto">
          <a:xfrm>
            <a:off x="4145062" y="1"/>
            <a:ext cx="3170138" cy="481028"/>
          </a:xfrm>
          <a:prstGeom prst="rect">
            <a:avLst/>
          </a:prstGeom>
          <a:noFill/>
          <a:ln w="9525">
            <a:noFill/>
            <a:miter lim="800000"/>
            <a:headEnd/>
            <a:tailEnd/>
          </a:ln>
          <a:effectLst/>
        </p:spPr>
        <p:txBody>
          <a:bodyPr vert="horz" wrap="square" lIns="99979" tIns="49990" rIns="99979" bIns="49990" numCol="1" anchor="t" anchorCtr="0" compatLnSpc="1">
            <a:prstTxWarp prst="textNoShape">
              <a:avLst/>
            </a:prstTxWarp>
          </a:bodyPr>
          <a:lstStyle>
            <a:lvl1pPr algn="r" defTabSz="999889">
              <a:spcBef>
                <a:spcPct val="0"/>
              </a:spcBef>
              <a:spcAft>
                <a:spcPct val="0"/>
              </a:spcAft>
              <a:buClrTx/>
              <a:defRPr sz="1300">
                <a:solidFill>
                  <a:schemeClr val="tx1"/>
                </a:solidFill>
                <a:latin typeface="Times New Roman" pitchFamily="18" charset="0"/>
              </a:defRPr>
            </a:lvl1pPr>
          </a:lstStyle>
          <a:p>
            <a:pPr>
              <a:defRPr/>
            </a:pPr>
            <a:endParaRPr lang="en-US" altLang="en-US" dirty="0"/>
          </a:p>
        </p:txBody>
      </p:sp>
      <p:sp>
        <p:nvSpPr>
          <p:cNvPr id="44036" name="Rectangle 4"/>
          <p:cNvSpPr>
            <a:spLocks noGrp="1" noChangeArrowheads="1"/>
          </p:cNvSpPr>
          <p:nvPr>
            <p:ph type="ftr" sz="quarter" idx="2"/>
          </p:nvPr>
        </p:nvSpPr>
        <p:spPr bwMode="auto">
          <a:xfrm>
            <a:off x="1" y="9120172"/>
            <a:ext cx="3170138" cy="481028"/>
          </a:xfrm>
          <a:prstGeom prst="rect">
            <a:avLst/>
          </a:prstGeom>
          <a:noFill/>
          <a:ln w="9525">
            <a:noFill/>
            <a:miter lim="800000"/>
            <a:headEnd/>
            <a:tailEnd/>
          </a:ln>
          <a:effectLst/>
        </p:spPr>
        <p:txBody>
          <a:bodyPr vert="horz" wrap="square" lIns="99979" tIns="49990" rIns="99979" bIns="49990" numCol="1" anchor="b" anchorCtr="0" compatLnSpc="1">
            <a:prstTxWarp prst="textNoShape">
              <a:avLst/>
            </a:prstTxWarp>
          </a:bodyPr>
          <a:lstStyle>
            <a:lvl1pPr algn="l" defTabSz="999889">
              <a:spcBef>
                <a:spcPct val="0"/>
              </a:spcBef>
              <a:spcAft>
                <a:spcPct val="0"/>
              </a:spcAft>
              <a:buClrTx/>
              <a:defRPr sz="1300">
                <a:solidFill>
                  <a:schemeClr val="tx1"/>
                </a:solidFill>
                <a:latin typeface="Times New Roman" pitchFamily="18" charset="0"/>
              </a:defRPr>
            </a:lvl1pPr>
          </a:lstStyle>
          <a:p>
            <a:pPr>
              <a:defRPr/>
            </a:pPr>
            <a:endParaRPr lang="en-US" altLang="en-US" dirty="0"/>
          </a:p>
        </p:txBody>
      </p:sp>
      <p:sp>
        <p:nvSpPr>
          <p:cNvPr id="44037" name="Rectangle 5"/>
          <p:cNvSpPr>
            <a:spLocks noGrp="1" noChangeArrowheads="1"/>
          </p:cNvSpPr>
          <p:nvPr>
            <p:ph type="sldNum" sz="quarter" idx="3"/>
          </p:nvPr>
        </p:nvSpPr>
        <p:spPr bwMode="auto">
          <a:xfrm>
            <a:off x="4145062" y="9120172"/>
            <a:ext cx="3170138" cy="481028"/>
          </a:xfrm>
          <a:prstGeom prst="rect">
            <a:avLst/>
          </a:prstGeom>
          <a:noFill/>
          <a:ln w="9525">
            <a:noFill/>
            <a:miter lim="800000"/>
            <a:headEnd/>
            <a:tailEnd/>
          </a:ln>
          <a:effectLst/>
        </p:spPr>
        <p:txBody>
          <a:bodyPr vert="horz" wrap="square" lIns="99979" tIns="49990" rIns="99979" bIns="49990" numCol="1" anchor="b" anchorCtr="0" compatLnSpc="1">
            <a:prstTxWarp prst="textNoShape">
              <a:avLst/>
            </a:prstTxWarp>
          </a:bodyPr>
          <a:lstStyle>
            <a:lvl1pPr algn="r" defTabSz="999889">
              <a:spcBef>
                <a:spcPct val="0"/>
              </a:spcBef>
              <a:spcAft>
                <a:spcPct val="0"/>
              </a:spcAft>
              <a:buClrTx/>
              <a:defRPr sz="1300">
                <a:solidFill>
                  <a:schemeClr val="tx1"/>
                </a:solidFill>
                <a:latin typeface="Times New Roman" pitchFamily="18" charset="0"/>
              </a:defRPr>
            </a:lvl1pPr>
          </a:lstStyle>
          <a:p>
            <a:pPr>
              <a:defRPr/>
            </a:pPr>
            <a:fld id="{C01E9B1D-E033-4BEF-91C2-A8072616150B}" type="slidenum">
              <a:rPr lang="en-US" altLang="en-US"/>
              <a:pPr>
                <a:defRPr/>
              </a:pPr>
              <a:t>‹#›</a:t>
            </a:fld>
            <a:endParaRPr lang="en-US" altLang="en-US" dirty="0"/>
          </a:p>
        </p:txBody>
      </p:sp>
    </p:spTree>
    <p:extLst>
      <p:ext uri="{BB962C8B-B14F-4D97-AF65-F5344CB8AC3E}">
        <p14:creationId xmlns:p14="http://schemas.microsoft.com/office/powerpoint/2010/main" val="18457973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Overhead"/>
          <p:cNvSpPr>
            <a:spLocks noGrp="1" noRot="1" noChangeAspect="1" noChangeArrowheads="1" noTextEdit="1"/>
          </p:cNvSpPr>
          <p:nvPr>
            <p:ph type="sldImg" idx="2"/>
          </p:nvPr>
        </p:nvSpPr>
        <p:spPr bwMode="auto">
          <a:xfrm>
            <a:off x="857250" y="650875"/>
            <a:ext cx="5608638" cy="42068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33482" y="5058985"/>
            <a:ext cx="6474410" cy="3961407"/>
          </a:xfrm>
          <a:prstGeom prst="rect">
            <a:avLst/>
          </a:prstGeom>
          <a:noFill/>
          <a:ln w="9525">
            <a:noFill/>
            <a:miter lim="800000"/>
            <a:headEnd/>
            <a:tailEnd/>
          </a:ln>
          <a:effectLst/>
        </p:spPr>
        <p:txBody>
          <a:bodyPr vert="horz" wrap="square" lIns="99979" tIns="49990" rIns="99979" bIns="4999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2535" name="Copyright"/>
          <p:cNvSpPr>
            <a:spLocks noGrp="1" noChangeArrowheads="1"/>
          </p:cNvSpPr>
          <p:nvPr>
            <p:ph type="sldNum" sz="quarter" idx="5"/>
          </p:nvPr>
        </p:nvSpPr>
        <p:spPr bwMode="auto">
          <a:xfrm>
            <a:off x="484190" y="9197613"/>
            <a:ext cx="6348456" cy="271044"/>
          </a:xfrm>
          <a:prstGeom prst="rect">
            <a:avLst/>
          </a:prstGeom>
          <a:noFill/>
          <a:ln w="9525">
            <a:noFill/>
            <a:miter lim="800000"/>
            <a:headEnd/>
            <a:tailEnd/>
          </a:ln>
          <a:effectLst/>
        </p:spPr>
        <p:txBody>
          <a:bodyPr vert="horz" wrap="square" lIns="99979" tIns="49990" rIns="99979" bIns="49990" numCol="1" anchor="b" anchorCtr="0" compatLnSpc="1">
            <a:prstTxWarp prst="textNoShape">
              <a:avLst/>
            </a:prstTxWarp>
          </a:bodyPr>
          <a:lstStyle>
            <a:lvl1pPr algn="l" defTabSz="999889">
              <a:spcBef>
                <a:spcPct val="0"/>
              </a:spcBef>
              <a:spcAft>
                <a:spcPct val="0"/>
              </a:spcAft>
              <a:buClrTx/>
              <a:tabLst>
                <a:tab pos="2943454" algn="ctr"/>
              </a:tabLst>
              <a:defRPr sz="1300" b="0">
                <a:solidFill>
                  <a:schemeClr val="tx1"/>
                </a:solidFill>
                <a:latin typeface="Arial" charset="0"/>
              </a:defRPr>
            </a:lvl1pPr>
          </a:lstStyle>
          <a:p>
            <a:pPr>
              <a:defRPr/>
            </a:pPr>
            <a:r>
              <a:rPr lang="en-US" altLang="en-US"/>
              <a:t>	Configuring Credit Handling - </a:t>
            </a:r>
            <a:fld id="{EBE90EC8-477D-4D7F-AA25-D782A41581B8}" type="slidenum">
              <a:rPr lang="en-US" altLang="en-US" smtClean="0"/>
              <a:pPr>
                <a:defRPr/>
              </a:pPr>
              <a:t>‹#›</a:t>
            </a:fld>
            <a:endParaRPr lang="en-US" altLang="en-US" dirty="0"/>
          </a:p>
        </p:txBody>
      </p:sp>
      <p:sp>
        <p:nvSpPr>
          <p:cNvPr id="22543" name="SectionName"/>
          <p:cNvSpPr>
            <a:spLocks noGrp="1" noChangeArrowheads="1"/>
          </p:cNvSpPr>
          <p:nvPr>
            <p:ph type="hdr" sz="quarter"/>
          </p:nvPr>
        </p:nvSpPr>
        <p:spPr bwMode="auto">
          <a:xfrm>
            <a:off x="737737" y="330614"/>
            <a:ext cx="5846271" cy="220409"/>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1011812" eaLnBrk="0" hangingPunct="0">
              <a:lnSpc>
                <a:spcPts val="2012"/>
              </a:lnSpc>
              <a:spcBef>
                <a:spcPts val="671"/>
              </a:spcBef>
              <a:spcAft>
                <a:spcPct val="0"/>
              </a:spcAft>
              <a:buClrTx/>
              <a:buFont typeface="Wingdings" pitchFamily="2" charset="2"/>
              <a:buNone/>
              <a:tabLst>
                <a:tab pos="5999331" algn="r"/>
              </a:tabLst>
              <a:defRPr sz="1300" b="0">
                <a:solidFill>
                  <a:schemeClr val="tx1"/>
                </a:solidFill>
                <a:latin typeface="Arial" charset="0"/>
              </a:defRPr>
            </a:lvl1pPr>
          </a:lstStyle>
          <a:p>
            <a:pPr>
              <a:defRPr/>
            </a:pPr>
            <a:r>
              <a:rPr lang="en-US" altLang="en-US" dirty="0"/>
              <a:t>	</a:t>
            </a:r>
            <a:endParaRPr lang="en-US" dirty="0"/>
          </a:p>
        </p:txBody>
      </p:sp>
      <p:sp>
        <p:nvSpPr>
          <p:cNvPr id="44038" name="ModuleNumber" hidden="1"/>
          <p:cNvSpPr>
            <a:spLocks noChangeArrowheads="1"/>
          </p:cNvSpPr>
          <p:nvPr/>
        </p:nvSpPr>
        <p:spPr bwMode="auto">
          <a:xfrm>
            <a:off x="4434595" y="330614"/>
            <a:ext cx="2721935" cy="16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defTabSz="1011238" eaLnBrk="0" hangingPunct="0">
              <a:lnSpc>
                <a:spcPts val="2013"/>
              </a:lnSpc>
              <a:spcBef>
                <a:spcPts val="675"/>
              </a:spcBef>
              <a:spcAft>
                <a:spcPct val="0"/>
              </a:spcAft>
              <a:buClrTx/>
              <a:buFont typeface="Wingdings" pitchFamily="2" charset="2"/>
              <a:buNone/>
            </a:pPr>
            <a:r>
              <a:rPr lang="en-US" sz="1200" b="0" i="1" dirty="0">
                <a:solidFill>
                  <a:srgbClr val="000000"/>
                </a:solidFill>
                <a:latin typeface="Times New Roman" pitchFamily="18" charset="0"/>
                <a:cs typeface="Times New Roman" pitchFamily="18" charset="0"/>
              </a:rPr>
              <a:t>Introduction, 2.</a:t>
            </a:r>
            <a:fld id="{38CC4C61-340F-4FE3-9DC3-C7E9CB23290A}" type="slidenum">
              <a:rPr lang="en-US" sz="1200" b="0" i="1">
                <a:solidFill>
                  <a:srgbClr val="000000"/>
                </a:solidFill>
                <a:latin typeface="Times New Roman" pitchFamily="18" charset="0"/>
                <a:cs typeface="Times New Roman" pitchFamily="18" charset="0"/>
              </a:rPr>
              <a:pPr algn="r" defTabSz="1011238" eaLnBrk="0" hangingPunct="0">
                <a:lnSpc>
                  <a:spcPts val="2013"/>
                </a:lnSpc>
                <a:spcBef>
                  <a:spcPts val="675"/>
                </a:spcBef>
                <a:spcAft>
                  <a:spcPct val="0"/>
                </a:spcAft>
                <a:buClrTx/>
                <a:buFont typeface="Wingdings" pitchFamily="2" charset="2"/>
                <a:buNone/>
              </a:pPr>
              <a:t>‹#›</a:t>
            </a:fld>
            <a:endParaRPr lang="en-US" sz="1200" b="0" i="1" dirty="0">
              <a:solidFill>
                <a:srgbClr val="000000"/>
              </a:solidFill>
              <a:latin typeface="Times New Roman" pitchFamily="18" charset="0"/>
              <a:cs typeface="Times New Roman" pitchFamily="18" charset="0"/>
            </a:endParaRPr>
          </a:p>
        </p:txBody>
      </p:sp>
      <p:sp>
        <p:nvSpPr>
          <p:cNvPr id="44039" name="Line 18"/>
          <p:cNvSpPr>
            <a:spLocks noChangeShapeType="1"/>
          </p:cNvSpPr>
          <p:nvPr/>
        </p:nvSpPr>
        <p:spPr bwMode="auto">
          <a:xfrm>
            <a:off x="433482" y="9197613"/>
            <a:ext cx="647441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Tree>
    <p:extLst>
      <p:ext uri="{BB962C8B-B14F-4D97-AF65-F5344CB8AC3E}">
        <p14:creationId xmlns:p14="http://schemas.microsoft.com/office/powerpoint/2010/main" val="1694281282"/>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8538" eaLnBrk="0" hangingPunct="0">
              <a:tabLst>
                <a:tab pos="2943225" algn="ctr"/>
              </a:tabLst>
              <a:defRPr sz="2000" b="1">
                <a:solidFill>
                  <a:srgbClr val="FF0000"/>
                </a:solidFill>
                <a:latin typeface="Arial" charset="0"/>
              </a:defRPr>
            </a:lvl1pPr>
            <a:lvl2pPr marL="742950" indent="-285750" defTabSz="998538" eaLnBrk="0" hangingPunct="0">
              <a:tabLst>
                <a:tab pos="2943225" algn="ctr"/>
              </a:tabLst>
              <a:defRPr sz="2000" b="1">
                <a:solidFill>
                  <a:srgbClr val="FF0000"/>
                </a:solidFill>
                <a:latin typeface="Arial" charset="0"/>
              </a:defRPr>
            </a:lvl2pPr>
            <a:lvl3pPr marL="1143000" indent="-228600" defTabSz="998538" eaLnBrk="0" hangingPunct="0">
              <a:tabLst>
                <a:tab pos="2943225" algn="ctr"/>
              </a:tabLst>
              <a:defRPr sz="2000" b="1">
                <a:solidFill>
                  <a:srgbClr val="FF0000"/>
                </a:solidFill>
                <a:latin typeface="Arial" charset="0"/>
              </a:defRPr>
            </a:lvl3pPr>
            <a:lvl4pPr marL="1600200" indent="-228600" defTabSz="998538" eaLnBrk="0" hangingPunct="0">
              <a:tabLst>
                <a:tab pos="2943225" algn="ctr"/>
              </a:tabLst>
              <a:defRPr sz="2000" b="1">
                <a:solidFill>
                  <a:srgbClr val="FF0000"/>
                </a:solidFill>
                <a:latin typeface="Arial" charset="0"/>
              </a:defRPr>
            </a:lvl4pPr>
            <a:lvl5pPr marL="2057400" indent="-228600" defTabSz="998538" eaLnBrk="0" hangingPunct="0">
              <a:tabLst>
                <a:tab pos="2943225" algn="ctr"/>
              </a:tabLst>
              <a:defRPr sz="2000" b="1">
                <a:solidFill>
                  <a:srgbClr val="FF0000"/>
                </a:solidFill>
                <a:latin typeface="Arial" charset="0"/>
              </a:defRPr>
            </a:lvl5pPr>
            <a:lvl6pPr marL="2514600" indent="-228600" algn="ctr" defTabSz="998538" eaLnBrk="0" fontAlgn="base" hangingPunct="0">
              <a:spcBef>
                <a:spcPct val="50000"/>
              </a:spcBef>
              <a:spcAft>
                <a:spcPct val="30000"/>
              </a:spcAft>
              <a:buClr>
                <a:schemeClr val="tx1"/>
              </a:buClr>
              <a:tabLst>
                <a:tab pos="2943225" algn="ctr"/>
              </a:tabLst>
              <a:defRPr sz="2000" b="1">
                <a:solidFill>
                  <a:srgbClr val="FF0000"/>
                </a:solidFill>
                <a:latin typeface="Arial" charset="0"/>
              </a:defRPr>
            </a:lvl6pPr>
            <a:lvl7pPr marL="2971800" indent="-228600" algn="ctr" defTabSz="998538" eaLnBrk="0" fontAlgn="base" hangingPunct="0">
              <a:spcBef>
                <a:spcPct val="50000"/>
              </a:spcBef>
              <a:spcAft>
                <a:spcPct val="30000"/>
              </a:spcAft>
              <a:buClr>
                <a:schemeClr val="tx1"/>
              </a:buClr>
              <a:tabLst>
                <a:tab pos="2943225" algn="ctr"/>
              </a:tabLst>
              <a:defRPr sz="2000" b="1">
                <a:solidFill>
                  <a:srgbClr val="FF0000"/>
                </a:solidFill>
                <a:latin typeface="Arial" charset="0"/>
              </a:defRPr>
            </a:lvl7pPr>
            <a:lvl8pPr marL="3429000" indent="-228600" algn="ctr" defTabSz="998538" eaLnBrk="0" fontAlgn="base" hangingPunct="0">
              <a:spcBef>
                <a:spcPct val="50000"/>
              </a:spcBef>
              <a:spcAft>
                <a:spcPct val="30000"/>
              </a:spcAft>
              <a:buClr>
                <a:schemeClr val="tx1"/>
              </a:buClr>
              <a:tabLst>
                <a:tab pos="2943225" algn="ctr"/>
              </a:tabLst>
              <a:defRPr sz="2000" b="1">
                <a:solidFill>
                  <a:srgbClr val="FF0000"/>
                </a:solidFill>
                <a:latin typeface="Arial" charset="0"/>
              </a:defRPr>
            </a:lvl8pPr>
            <a:lvl9pPr marL="3886200" indent="-228600" algn="ctr" defTabSz="998538" eaLnBrk="0" fontAlgn="base" hangingPunct="0">
              <a:spcBef>
                <a:spcPct val="50000"/>
              </a:spcBef>
              <a:spcAft>
                <a:spcPct val="30000"/>
              </a:spcAft>
              <a:buClr>
                <a:schemeClr val="tx1"/>
              </a:buClr>
              <a:tabLst>
                <a:tab pos="2943225" algn="ctr"/>
              </a:tabLst>
              <a:defRPr sz="2000" b="1">
                <a:solidFill>
                  <a:srgbClr val="FF0000"/>
                </a:solidFill>
                <a:latin typeface="Arial" charset="0"/>
              </a:defRPr>
            </a:lvl9pPr>
          </a:lstStyle>
          <a:p>
            <a:pPr eaLnBrk="1" hangingPunct="1"/>
            <a:r>
              <a:rPr lang="en-US" altLang="en-US" sz="1300" b="0">
                <a:solidFill>
                  <a:schemeClr val="tx1"/>
                </a:solidFill>
              </a:rPr>
              <a:t>	Configuring Credit Handling - </a:t>
            </a:r>
            <a:fld id="{245F629A-FF7C-49C9-81B7-540D588EB15B}" type="slidenum">
              <a:rPr lang="en-US" altLang="en-US" sz="1300" b="0" smtClean="0">
                <a:solidFill>
                  <a:schemeClr val="tx1"/>
                </a:solidFill>
              </a:rPr>
              <a:pPr eaLnBrk="1" hangingPunct="1"/>
              <a:t>2</a:t>
            </a:fld>
            <a:endParaRPr lang="en-US" altLang="en-US" sz="1300" b="0" dirty="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238" eaLnBrk="0" hangingPunct="0">
              <a:tabLst>
                <a:tab pos="5999163" algn="r"/>
              </a:tabLst>
              <a:defRPr sz="2000" b="1">
                <a:solidFill>
                  <a:srgbClr val="FF0000"/>
                </a:solidFill>
                <a:latin typeface="Arial" charset="0"/>
              </a:defRPr>
            </a:lvl1pPr>
            <a:lvl2pPr marL="742950" indent="-285750" defTabSz="1011238" eaLnBrk="0" hangingPunct="0">
              <a:tabLst>
                <a:tab pos="5999163" algn="r"/>
              </a:tabLst>
              <a:defRPr sz="2000" b="1">
                <a:solidFill>
                  <a:srgbClr val="FF0000"/>
                </a:solidFill>
                <a:latin typeface="Arial" charset="0"/>
              </a:defRPr>
            </a:lvl2pPr>
            <a:lvl3pPr marL="1143000" indent="-228600" defTabSz="1011238" eaLnBrk="0" hangingPunct="0">
              <a:tabLst>
                <a:tab pos="5999163" algn="r"/>
              </a:tabLst>
              <a:defRPr sz="2000" b="1">
                <a:solidFill>
                  <a:srgbClr val="FF0000"/>
                </a:solidFill>
                <a:latin typeface="Arial" charset="0"/>
              </a:defRPr>
            </a:lvl3pPr>
            <a:lvl4pPr marL="1600200" indent="-228600" defTabSz="1011238" eaLnBrk="0" hangingPunct="0">
              <a:tabLst>
                <a:tab pos="5999163" algn="r"/>
              </a:tabLst>
              <a:defRPr sz="2000" b="1">
                <a:solidFill>
                  <a:srgbClr val="FF0000"/>
                </a:solidFill>
                <a:latin typeface="Arial" charset="0"/>
              </a:defRPr>
            </a:lvl4pPr>
            <a:lvl5pPr marL="2057400" indent="-228600" defTabSz="1011238" eaLnBrk="0" hangingPunct="0">
              <a:tabLst>
                <a:tab pos="5999163" algn="r"/>
              </a:tabLst>
              <a:defRPr sz="2000" b="1">
                <a:solidFill>
                  <a:srgbClr val="FF0000"/>
                </a:solidFill>
                <a:latin typeface="Arial" charset="0"/>
              </a:defRPr>
            </a:lvl5pPr>
            <a:lvl6pPr marL="2514600" indent="-228600" algn="ctr" defTabSz="1011238" eaLnBrk="0" fontAlgn="base" hangingPunct="0">
              <a:spcBef>
                <a:spcPct val="50000"/>
              </a:spcBef>
              <a:spcAft>
                <a:spcPct val="30000"/>
              </a:spcAft>
              <a:buClr>
                <a:schemeClr val="tx1"/>
              </a:buClr>
              <a:tabLst>
                <a:tab pos="5999163" algn="r"/>
              </a:tabLst>
              <a:defRPr sz="2000" b="1">
                <a:solidFill>
                  <a:srgbClr val="FF0000"/>
                </a:solidFill>
                <a:latin typeface="Arial" charset="0"/>
              </a:defRPr>
            </a:lvl6pPr>
            <a:lvl7pPr marL="2971800" indent="-228600" algn="ctr" defTabSz="1011238" eaLnBrk="0" fontAlgn="base" hangingPunct="0">
              <a:spcBef>
                <a:spcPct val="50000"/>
              </a:spcBef>
              <a:spcAft>
                <a:spcPct val="30000"/>
              </a:spcAft>
              <a:buClr>
                <a:schemeClr val="tx1"/>
              </a:buClr>
              <a:tabLst>
                <a:tab pos="5999163" algn="r"/>
              </a:tabLst>
              <a:defRPr sz="2000" b="1">
                <a:solidFill>
                  <a:srgbClr val="FF0000"/>
                </a:solidFill>
                <a:latin typeface="Arial" charset="0"/>
              </a:defRPr>
            </a:lvl7pPr>
            <a:lvl8pPr marL="3429000" indent="-228600" algn="ctr" defTabSz="1011238" eaLnBrk="0" fontAlgn="base" hangingPunct="0">
              <a:spcBef>
                <a:spcPct val="50000"/>
              </a:spcBef>
              <a:spcAft>
                <a:spcPct val="30000"/>
              </a:spcAft>
              <a:buClr>
                <a:schemeClr val="tx1"/>
              </a:buClr>
              <a:tabLst>
                <a:tab pos="5999163" algn="r"/>
              </a:tabLst>
              <a:defRPr sz="2000" b="1">
                <a:solidFill>
                  <a:srgbClr val="FF0000"/>
                </a:solidFill>
                <a:latin typeface="Arial" charset="0"/>
              </a:defRPr>
            </a:lvl8pPr>
            <a:lvl9pPr marL="3886200" indent="-228600" algn="ctr" defTabSz="1011238" eaLnBrk="0" fontAlgn="base" hangingPunct="0">
              <a:spcBef>
                <a:spcPct val="50000"/>
              </a:spcBef>
              <a:spcAft>
                <a:spcPct val="30000"/>
              </a:spcAft>
              <a:buClr>
                <a:schemeClr val="tx1"/>
              </a:buClr>
              <a:tabLst>
                <a:tab pos="5999163" algn="r"/>
              </a:tabLst>
              <a:defRPr sz="2000" b="1">
                <a:solidFill>
                  <a:srgbClr val="FF0000"/>
                </a:solidFill>
                <a:latin typeface="Arial" charset="0"/>
              </a:defRPr>
            </a:lvl9pPr>
          </a:lstStyle>
          <a:p>
            <a:pPr>
              <a:lnSpc>
                <a:spcPts val="2013"/>
              </a:lnSpc>
              <a:spcBef>
                <a:spcPts val="675"/>
              </a:spcBef>
            </a:pPr>
            <a:r>
              <a:rPr lang="en-US" altLang="en-US" sz="1300" b="0" dirty="0">
                <a:solidFill>
                  <a:schemeClr val="tx1"/>
                </a:solidFill>
              </a:rPr>
              <a:t>	</a:t>
            </a:r>
            <a:endParaRPr lang="en-US" sz="1300" b="0" dirty="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Default Return Premium Plan is in effect. The charge type</a:t>
            </a:r>
            <a:r>
              <a:rPr lang="en-US" baseline="0" dirty="0"/>
              <a:t> being processed is Policy Change. Because there is no scheme defined for Policy Change, BillingCenter uses the scheme defined for Other context.</a:t>
            </a:r>
            <a:endParaRPr lang="en-US" dirty="0"/>
          </a:p>
        </p:txBody>
      </p:sp>
      <p:sp>
        <p:nvSpPr>
          <p:cNvPr id="4" name="Slide Number Placeholder 3"/>
          <p:cNvSpPr>
            <a:spLocks noGrp="1"/>
          </p:cNvSpPr>
          <p:nvPr>
            <p:ph type="sldNum" sz="quarter" idx="10"/>
          </p:nvPr>
        </p:nvSpPr>
        <p:spPr/>
        <p:txBody>
          <a:bodyPr/>
          <a:lstStyle/>
          <a:p>
            <a:pPr>
              <a:defRPr/>
            </a:pPr>
            <a:r>
              <a:rPr lang="en-US" altLang="en-US" dirty="0"/>
              <a:t>	</a:t>
            </a:r>
            <a:r>
              <a:rPr lang="en-US" altLang="en-US"/>
              <a:t> Configuring Credit Handling - </a:t>
            </a:r>
            <a:fld id="{EBE90EC8-477D-4D7F-AA25-D782A41581B8}" type="slidenum">
              <a:rPr lang="en-US" altLang="en-US" smtClean="0"/>
              <a:pPr>
                <a:defRPr/>
              </a:pPr>
              <a:t>11</a:t>
            </a:fld>
            <a:endParaRPr lang="en-US" altLang="en-US" dirty="0"/>
          </a:p>
        </p:txBody>
      </p:sp>
      <p:sp>
        <p:nvSpPr>
          <p:cNvPr id="5" name="Header Placeholder 4"/>
          <p:cNvSpPr>
            <a:spLocks noGrp="1"/>
          </p:cNvSpPr>
          <p:nvPr>
            <p:ph type="hdr" sz="quarter" idx="11"/>
          </p:nvPr>
        </p:nvSpPr>
        <p:spPr/>
        <p:txBody>
          <a:bodyPr/>
          <a:lstStyle/>
          <a:p>
            <a:pPr>
              <a:defRPr/>
            </a:pPr>
            <a:r>
              <a:rPr lang="en-US" altLang="en-US" dirty="0"/>
              <a:t>	</a:t>
            </a:r>
            <a:endParaRPr lang="en-US" dirty="0"/>
          </a:p>
        </p:txBody>
      </p:sp>
    </p:spTree>
    <p:extLst>
      <p:ext uri="{BB962C8B-B14F-4D97-AF65-F5344CB8AC3E}">
        <p14:creationId xmlns:p14="http://schemas.microsoft.com/office/powerpoint/2010/main" val="3323984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base application, BillingCenter automatically applies the implicit filters</a:t>
            </a:r>
            <a:r>
              <a:rPr lang="en-US" baseline="0" dirty="0"/>
              <a:t> that restrict eligible items to:</a:t>
            </a:r>
          </a:p>
          <a:p>
            <a:pPr marL="501864" lvl="1" indent="-167288">
              <a:buFont typeface="Arial" pitchFamily="34" charset="0"/>
              <a:buChar char="•"/>
            </a:pPr>
            <a:r>
              <a:rPr lang="en-US" baseline="0" dirty="0"/>
              <a:t>Unsettled items (that is, either unpaid or partially paid items)</a:t>
            </a:r>
          </a:p>
          <a:p>
            <a:pPr marL="501864" lvl="1" indent="-167288">
              <a:buFont typeface="Arial" pitchFamily="34" charset="0"/>
              <a:buChar char="•"/>
            </a:pPr>
            <a:r>
              <a:rPr lang="en-US" baseline="0" dirty="0"/>
              <a:t>With unpaid amounts greater than 0</a:t>
            </a:r>
          </a:p>
          <a:p>
            <a:pPr marL="501864" lvl="1" indent="-167288" defTabSz="892200">
              <a:buFont typeface="Arial" pitchFamily="34" charset="0"/>
              <a:buChar char="•"/>
              <a:defRPr/>
            </a:pPr>
            <a:r>
              <a:rPr lang="en-US" baseline="0" dirty="0"/>
              <a:t>With the same payer as the negative charge that is being credited</a:t>
            </a:r>
            <a:endParaRPr lang="en-US" dirty="0"/>
          </a:p>
          <a:p>
            <a:pPr marL="501864" lvl="1" indent="-167288">
              <a:buFont typeface="Arial" pitchFamily="34" charset="0"/>
              <a:buChar char="•"/>
            </a:pPr>
            <a:endParaRPr lang="en-US" baseline="0" dirty="0"/>
          </a:p>
          <a:p>
            <a:r>
              <a:rPr lang="en-US" baseline="0" dirty="0"/>
              <a:t>The return premium plan has an explicit filter called Positive Item Qualifier. In the example, the explicit filter is Same Policy Period and Charge Pattern, which is the default setting on the Default Return Premium Plan for a context of Policy Change. The explicit filter excludes the following:</a:t>
            </a:r>
          </a:p>
          <a:p>
            <a:pPr marL="501864" lvl="1" indent="-167288">
              <a:buFont typeface="Arial" pitchFamily="34" charset="0"/>
              <a:buChar char="•"/>
            </a:pPr>
            <a:r>
              <a:rPr lang="en-US" baseline="0" dirty="0"/>
              <a:t>Taxes charge because its charge pattern doesn't match the charge pattern of the negative Premium charge that is supplying the credit</a:t>
            </a:r>
          </a:p>
          <a:p>
            <a:pPr marL="501864" lvl="1" indent="-167288">
              <a:buFont typeface="Arial" pitchFamily="34" charset="0"/>
              <a:buChar char="•"/>
            </a:pPr>
            <a:r>
              <a:rPr lang="en-US" baseline="0" dirty="0"/>
              <a:t>Premium Charge for the Home policy because Home is not the same policy period as Auto</a:t>
            </a:r>
          </a:p>
          <a:p>
            <a:endParaRPr lang="en-US" baseline="0" dirty="0"/>
          </a:p>
          <a:p>
            <a:r>
              <a:rPr lang="en-US" baseline="0" dirty="0"/>
              <a:t>Through configuration, you can define custom positive item qualifiers. In addition, you can write your own logic to replace or augment the code that filters the invoice items.</a:t>
            </a:r>
          </a:p>
        </p:txBody>
      </p:sp>
      <p:sp>
        <p:nvSpPr>
          <p:cNvPr id="4" name="Slide Number Placeholder 3"/>
          <p:cNvSpPr>
            <a:spLocks noGrp="1"/>
          </p:cNvSpPr>
          <p:nvPr>
            <p:ph type="sldNum" sz="quarter" idx="10"/>
          </p:nvPr>
        </p:nvSpPr>
        <p:spPr/>
        <p:txBody>
          <a:bodyPr/>
          <a:lstStyle/>
          <a:p>
            <a:pPr>
              <a:defRPr/>
            </a:pPr>
            <a:r>
              <a:rPr lang="en-US" altLang="en-US" dirty="0"/>
              <a:t>	</a:t>
            </a:r>
            <a:r>
              <a:rPr lang="en-US" altLang="en-US"/>
              <a:t> Configuring Credit Handling - </a:t>
            </a:r>
            <a:fld id="{EBE90EC8-477D-4D7F-AA25-D782A41581B8}" type="slidenum">
              <a:rPr lang="en-US" altLang="en-US" smtClean="0"/>
              <a:pPr>
                <a:defRPr/>
              </a:pPr>
              <a:t>12</a:t>
            </a:fld>
            <a:endParaRPr lang="en-US" altLang="en-US" dirty="0"/>
          </a:p>
        </p:txBody>
      </p:sp>
      <p:sp>
        <p:nvSpPr>
          <p:cNvPr id="5" name="Header Placeholder 4"/>
          <p:cNvSpPr>
            <a:spLocks noGrp="1"/>
          </p:cNvSpPr>
          <p:nvPr>
            <p:ph type="hdr" sz="quarter" idx="11"/>
          </p:nvPr>
        </p:nvSpPr>
        <p:spPr/>
        <p:txBody>
          <a:bodyPr/>
          <a:lstStyle/>
          <a:p>
            <a:pPr>
              <a:defRPr/>
            </a:pPr>
            <a:r>
              <a:rPr lang="en-US" altLang="en-US" dirty="0"/>
              <a:t>	</a:t>
            </a:r>
            <a:endParaRPr lang="en-US" dirty="0"/>
          </a:p>
        </p:txBody>
      </p:sp>
    </p:spTree>
    <p:extLst>
      <p:ext uri="{BB962C8B-B14F-4D97-AF65-F5344CB8AC3E}">
        <p14:creationId xmlns:p14="http://schemas.microsoft.com/office/powerpoint/2010/main" val="1686980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simple</a:t>
            </a:r>
            <a:r>
              <a:rPr lang="en-US" baseline="0" dirty="0"/>
              <a:t> example, ranking does not occur because there is only one item for each event date. Also, the example is based on proportional allocation, as illustrated on the next slide.</a:t>
            </a:r>
            <a:endParaRPr lang="en-US" dirty="0"/>
          </a:p>
        </p:txBody>
      </p:sp>
      <p:sp>
        <p:nvSpPr>
          <p:cNvPr id="4" name="Slide Number Placeholder 3"/>
          <p:cNvSpPr>
            <a:spLocks noGrp="1"/>
          </p:cNvSpPr>
          <p:nvPr>
            <p:ph type="sldNum" sz="quarter" idx="10"/>
          </p:nvPr>
        </p:nvSpPr>
        <p:spPr/>
        <p:txBody>
          <a:bodyPr/>
          <a:lstStyle/>
          <a:p>
            <a:pPr>
              <a:defRPr/>
            </a:pPr>
            <a:r>
              <a:rPr lang="en-US" altLang="en-US" dirty="0"/>
              <a:t>	</a:t>
            </a:r>
            <a:r>
              <a:rPr lang="en-US" altLang="en-US"/>
              <a:t> Configuring Credit Handling - </a:t>
            </a:r>
            <a:fld id="{EBE90EC8-477D-4D7F-AA25-D782A41581B8}" type="slidenum">
              <a:rPr lang="en-US" altLang="en-US" smtClean="0"/>
              <a:pPr>
                <a:defRPr/>
              </a:pPr>
              <a:t>13</a:t>
            </a:fld>
            <a:endParaRPr lang="en-US" altLang="en-US" dirty="0"/>
          </a:p>
        </p:txBody>
      </p:sp>
      <p:sp>
        <p:nvSpPr>
          <p:cNvPr id="5" name="Header Placeholder 4"/>
          <p:cNvSpPr>
            <a:spLocks noGrp="1"/>
          </p:cNvSpPr>
          <p:nvPr>
            <p:ph type="hdr" sz="quarter" idx="11"/>
          </p:nvPr>
        </p:nvSpPr>
        <p:spPr/>
        <p:txBody>
          <a:bodyPr/>
          <a:lstStyle/>
          <a:p>
            <a:pPr>
              <a:defRPr/>
            </a:pPr>
            <a:r>
              <a:rPr lang="en-US" altLang="en-US" dirty="0"/>
              <a:t>	</a:t>
            </a:r>
            <a:endParaRPr lang="en-US" dirty="0"/>
          </a:p>
        </p:txBody>
      </p:sp>
    </p:spTree>
    <p:extLst>
      <p:ext uri="{BB962C8B-B14F-4D97-AF65-F5344CB8AC3E}">
        <p14:creationId xmlns:p14="http://schemas.microsoft.com/office/powerpoint/2010/main" val="4009140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same day the policy was issued, the sales rep realized his omission of the discount and issued a policy change. For this reason, the event dates in our example are nicely aligned. This means that proportional allocation works as intended with the down payment and all</a:t>
            </a:r>
            <a:r>
              <a:rPr lang="en-US" baseline="0" dirty="0"/>
              <a:t> its installments being reduced by a proportional amount. Each negative invoice item is used to "pay" eligible positive items. For example, the down payment item of -240 is applied as a payment to the $400 down payment item.</a:t>
            </a:r>
          </a:p>
          <a:p>
            <a:endParaRPr lang="en-US" baseline="0" dirty="0"/>
          </a:p>
          <a:p>
            <a:r>
              <a:rPr lang="en-US" baseline="0" dirty="0"/>
              <a:t>In a later slide, you'll see the significance of event dates in proportional allocation.</a:t>
            </a:r>
            <a:endParaRPr lang="en-US" dirty="0"/>
          </a:p>
        </p:txBody>
      </p:sp>
      <p:sp>
        <p:nvSpPr>
          <p:cNvPr id="4" name="Slide Number Placeholder 3"/>
          <p:cNvSpPr>
            <a:spLocks noGrp="1"/>
          </p:cNvSpPr>
          <p:nvPr>
            <p:ph type="sldNum" sz="quarter" idx="10"/>
          </p:nvPr>
        </p:nvSpPr>
        <p:spPr/>
        <p:txBody>
          <a:bodyPr/>
          <a:lstStyle/>
          <a:p>
            <a:pPr>
              <a:defRPr/>
            </a:pPr>
            <a:r>
              <a:rPr lang="en-US" altLang="en-US" dirty="0"/>
              <a:t>	</a:t>
            </a:r>
            <a:r>
              <a:rPr lang="en-US" altLang="en-US"/>
              <a:t> Configuring Credit Handling - </a:t>
            </a:r>
            <a:fld id="{EBE90EC8-477D-4D7F-AA25-D782A41581B8}" type="slidenum">
              <a:rPr lang="en-US" altLang="en-US" smtClean="0"/>
              <a:pPr>
                <a:defRPr/>
              </a:pPr>
              <a:t>14</a:t>
            </a:fld>
            <a:endParaRPr lang="en-US" altLang="en-US" dirty="0"/>
          </a:p>
        </p:txBody>
      </p:sp>
      <p:sp>
        <p:nvSpPr>
          <p:cNvPr id="5" name="Header Placeholder 4"/>
          <p:cNvSpPr>
            <a:spLocks noGrp="1"/>
          </p:cNvSpPr>
          <p:nvPr>
            <p:ph type="hdr" sz="quarter" idx="11"/>
          </p:nvPr>
        </p:nvSpPr>
        <p:spPr/>
        <p:txBody>
          <a:bodyPr/>
          <a:lstStyle/>
          <a:p>
            <a:pPr>
              <a:defRPr/>
            </a:pPr>
            <a:r>
              <a:rPr lang="en-US" altLang="en-US" dirty="0"/>
              <a:t>	</a:t>
            </a:r>
            <a:endParaRPr lang="en-US" dirty="0"/>
          </a:p>
        </p:txBody>
      </p:sp>
    </p:spTree>
    <p:extLst>
      <p:ext uri="{BB962C8B-B14F-4D97-AF65-F5344CB8AC3E}">
        <p14:creationId xmlns:p14="http://schemas.microsoft.com/office/powerpoint/2010/main" val="1569216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place to view the allocation of credit is the Funds Tracking screen</a:t>
            </a:r>
            <a:r>
              <a:rPr lang="en-US" baseline="0" dirty="0"/>
              <a:t> for the account (funds tracking must be enabled). The negative charge is a funds source and the allocated items are funds uses.</a:t>
            </a:r>
            <a:endParaRPr lang="en-US" dirty="0"/>
          </a:p>
        </p:txBody>
      </p:sp>
      <p:sp>
        <p:nvSpPr>
          <p:cNvPr id="4" name="Slide Number Placeholder 3"/>
          <p:cNvSpPr>
            <a:spLocks noGrp="1"/>
          </p:cNvSpPr>
          <p:nvPr>
            <p:ph type="sldNum" sz="quarter" idx="10"/>
          </p:nvPr>
        </p:nvSpPr>
        <p:spPr/>
        <p:txBody>
          <a:bodyPr/>
          <a:lstStyle/>
          <a:p>
            <a:pPr>
              <a:defRPr/>
            </a:pPr>
            <a:r>
              <a:rPr lang="en-US" altLang="en-US" dirty="0"/>
              <a:t>	</a:t>
            </a:r>
            <a:r>
              <a:rPr lang="en-US" altLang="en-US"/>
              <a:t> Configuring Credit Handling - </a:t>
            </a:r>
            <a:fld id="{EBE90EC8-477D-4D7F-AA25-D782A41581B8}" type="slidenum">
              <a:rPr lang="en-US" altLang="en-US" smtClean="0"/>
              <a:pPr>
                <a:defRPr/>
              </a:pPr>
              <a:t>15</a:t>
            </a:fld>
            <a:endParaRPr lang="en-US" altLang="en-US" dirty="0"/>
          </a:p>
        </p:txBody>
      </p:sp>
      <p:sp>
        <p:nvSpPr>
          <p:cNvPr id="5" name="Header Placeholder 4"/>
          <p:cNvSpPr>
            <a:spLocks noGrp="1"/>
          </p:cNvSpPr>
          <p:nvPr>
            <p:ph type="hdr" sz="quarter" idx="11"/>
          </p:nvPr>
        </p:nvSpPr>
        <p:spPr/>
        <p:txBody>
          <a:bodyPr/>
          <a:lstStyle/>
          <a:p>
            <a:pPr>
              <a:defRPr/>
            </a:pPr>
            <a:r>
              <a:rPr lang="en-US" altLang="en-US" dirty="0"/>
              <a:t>	</a:t>
            </a:r>
            <a:endParaRPr lang="en-US" dirty="0"/>
          </a:p>
        </p:txBody>
      </p:sp>
    </p:spTree>
    <p:extLst>
      <p:ext uri="{BB962C8B-B14F-4D97-AF65-F5344CB8AC3E}">
        <p14:creationId xmlns:p14="http://schemas.microsoft.com/office/powerpoint/2010/main" val="2531776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payment plan controls how charges are sliced into invoice items and how event dates are assigned to the invoice items. An invoice item’s event date determines which invoice will hold the invoice item. You can override the handling of down payments, installments, and one time charges for specific types of charges on the payment plan.</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r>
              <a:rPr lang="en-US" altLang="en-US" dirty="0"/>
              <a:t>	</a:t>
            </a:r>
            <a:r>
              <a:rPr lang="en-US" altLang="en-US"/>
              <a:t> Configuring Credit Handling - </a:t>
            </a:r>
            <a:fld id="{EBE90EC8-477D-4D7F-AA25-D782A41581B8}" type="slidenum">
              <a:rPr lang="en-US" altLang="en-US" smtClean="0"/>
              <a:pPr>
                <a:defRPr/>
              </a:pPr>
              <a:t>16</a:t>
            </a:fld>
            <a:endParaRPr lang="en-US" altLang="en-US" dirty="0"/>
          </a:p>
        </p:txBody>
      </p:sp>
      <p:sp>
        <p:nvSpPr>
          <p:cNvPr id="5" name="Header Placeholder 4"/>
          <p:cNvSpPr>
            <a:spLocks noGrp="1"/>
          </p:cNvSpPr>
          <p:nvPr>
            <p:ph type="hdr" sz="quarter" idx="11"/>
          </p:nvPr>
        </p:nvSpPr>
        <p:spPr/>
        <p:txBody>
          <a:bodyPr/>
          <a:lstStyle/>
          <a:p>
            <a:pPr>
              <a:defRPr/>
            </a:pPr>
            <a:r>
              <a:rPr lang="en-US" altLang="en-US" dirty="0"/>
              <a:t>	</a:t>
            </a:r>
            <a:endParaRPr lang="en-US" dirty="0"/>
          </a:p>
        </p:txBody>
      </p:sp>
    </p:spTree>
    <p:extLst>
      <p:ext uri="{BB962C8B-B14F-4D97-AF65-F5344CB8AC3E}">
        <p14:creationId xmlns:p14="http://schemas.microsoft.com/office/powerpoint/2010/main" val="873451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 dates are significant in credit allocation as illustrated in the slide. The event date for the first negative invoice item is August 05, which is later than the event date for the positive $375 invoice item. This means that the credit for first negative item will be applied to the September 03 positive invoice item. Similarly, because September 05 is later than September 03, the second invoice item will be used to pay for the Oct 03 positive invoice item, and so on. If excess credit remains after the all eligible positive items have been paid, the remaining money is placed in the applicable unapplied T-account.</a:t>
            </a:r>
          </a:p>
          <a:p>
            <a:endParaRPr lang="en-US" dirty="0"/>
          </a:p>
          <a:p>
            <a:r>
              <a:rPr lang="en-US" dirty="0"/>
              <a:t>Note that credit allocation is influenced by each invoice item's event date, not by the placement of invoice items on invoices.</a:t>
            </a:r>
          </a:p>
          <a:p>
            <a:endParaRPr lang="en-US" dirty="0"/>
          </a:p>
          <a:p>
            <a:r>
              <a:rPr lang="en-US" dirty="0"/>
              <a:t>The next slide shows screenshots that illustrate the scenario on this slide.</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r>
              <a:rPr lang="en-US" altLang="en-US" dirty="0"/>
              <a:t>	</a:t>
            </a:r>
            <a:r>
              <a:rPr lang="en-US" altLang="en-US"/>
              <a:t> Configuring Credit Handling - </a:t>
            </a:r>
            <a:fld id="{EBE90EC8-477D-4D7F-AA25-D782A41581B8}" type="slidenum">
              <a:rPr lang="en-US" altLang="en-US" smtClean="0"/>
              <a:pPr>
                <a:defRPr/>
              </a:pPr>
              <a:t>17</a:t>
            </a:fld>
            <a:endParaRPr lang="en-US" altLang="en-US" dirty="0"/>
          </a:p>
        </p:txBody>
      </p:sp>
      <p:sp>
        <p:nvSpPr>
          <p:cNvPr id="5" name="Header Placeholder 4"/>
          <p:cNvSpPr>
            <a:spLocks noGrp="1"/>
          </p:cNvSpPr>
          <p:nvPr>
            <p:ph type="hdr" sz="quarter" idx="11"/>
          </p:nvPr>
        </p:nvSpPr>
        <p:spPr/>
        <p:txBody>
          <a:bodyPr/>
          <a:lstStyle/>
          <a:p>
            <a:pPr>
              <a:defRPr/>
            </a:pPr>
            <a:r>
              <a:rPr lang="en-US" altLang="en-US" dirty="0"/>
              <a:t>	</a:t>
            </a:r>
            <a:endParaRPr lang="en-US" dirty="0"/>
          </a:p>
        </p:txBody>
      </p:sp>
    </p:spTree>
    <p:extLst>
      <p:ext uri="{BB962C8B-B14F-4D97-AF65-F5344CB8AC3E}">
        <p14:creationId xmlns:p14="http://schemas.microsoft.com/office/powerpoint/2010/main" val="873451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top screenshot shows that the event date of the negative item is later than the event date of the positive item on the same invoice. For this reason, the credit for the negative item was not applied to that positive item. Instead, the credit was applied to a positive invoice item on the next invoice. The middle screenshot shows that each installment in turn has received a credit from the negative charge. The bottom screenshot shows that the final installment of -$54.54 is placed in the applicable unapplied T-account.</a:t>
            </a:r>
            <a:endParaRPr lang="en-US" dirty="0"/>
          </a:p>
        </p:txBody>
      </p:sp>
      <p:sp>
        <p:nvSpPr>
          <p:cNvPr id="4" name="Slide Number Placeholder 3"/>
          <p:cNvSpPr>
            <a:spLocks noGrp="1"/>
          </p:cNvSpPr>
          <p:nvPr>
            <p:ph type="sldNum" sz="quarter" idx="10"/>
          </p:nvPr>
        </p:nvSpPr>
        <p:spPr/>
        <p:txBody>
          <a:bodyPr/>
          <a:lstStyle/>
          <a:p>
            <a:pPr>
              <a:defRPr/>
            </a:pPr>
            <a:r>
              <a:rPr lang="en-US" altLang="en-US" dirty="0"/>
              <a:t>	</a:t>
            </a:r>
            <a:r>
              <a:rPr lang="en-US" altLang="en-US"/>
              <a:t> Configuring Credit Handling - </a:t>
            </a:r>
            <a:fld id="{EBE90EC8-477D-4D7F-AA25-D782A41581B8}" type="slidenum">
              <a:rPr lang="en-US" altLang="en-US" smtClean="0"/>
              <a:pPr>
                <a:defRPr/>
              </a:pPr>
              <a:t>18</a:t>
            </a:fld>
            <a:endParaRPr lang="en-US" altLang="en-US" dirty="0"/>
          </a:p>
        </p:txBody>
      </p:sp>
      <p:sp>
        <p:nvSpPr>
          <p:cNvPr id="5" name="Header Placeholder 4"/>
          <p:cNvSpPr>
            <a:spLocks noGrp="1"/>
          </p:cNvSpPr>
          <p:nvPr>
            <p:ph type="hdr" sz="quarter" idx="11"/>
          </p:nvPr>
        </p:nvSpPr>
        <p:spPr/>
        <p:txBody>
          <a:bodyPr/>
          <a:lstStyle/>
          <a:p>
            <a:pPr>
              <a:defRPr/>
            </a:pPr>
            <a:r>
              <a:rPr lang="en-US" altLang="en-US" dirty="0"/>
              <a:t>	</a:t>
            </a:r>
            <a:endParaRPr lang="en-US" dirty="0"/>
          </a:p>
        </p:txBody>
      </p:sp>
    </p:spTree>
    <p:extLst>
      <p:ext uri="{BB962C8B-B14F-4D97-AF65-F5344CB8AC3E}">
        <p14:creationId xmlns:p14="http://schemas.microsoft.com/office/powerpoint/2010/main" val="31650588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8538" eaLnBrk="0" hangingPunct="0">
              <a:tabLst>
                <a:tab pos="2943225" algn="ctr"/>
              </a:tabLst>
              <a:defRPr sz="2000" b="1">
                <a:solidFill>
                  <a:srgbClr val="FF0000"/>
                </a:solidFill>
                <a:latin typeface="Arial" charset="0"/>
              </a:defRPr>
            </a:lvl1pPr>
            <a:lvl2pPr marL="742950" indent="-285750" defTabSz="998538" eaLnBrk="0" hangingPunct="0">
              <a:tabLst>
                <a:tab pos="2943225" algn="ctr"/>
              </a:tabLst>
              <a:defRPr sz="2000" b="1">
                <a:solidFill>
                  <a:srgbClr val="FF0000"/>
                </a:solidFill>
                <a:latin typeface="Arial" charset="0"/>
              </a:defRPr>
            </a:lvl2pPr>
            <a:lvl3pPr marL="1143000" indent="-228600" defTabSz="998538" eaLnBrk="0" hangingPunct="0">
              <a:tabLst>
                <a:tab pos="2943225" algn="ctr"/>
              </a:tabLst>
              <a:defRPr sz="2000" b="1">
                <a:solidFill>
                  <a:srgbClr val="FF0000"/>
                </a:solidFill>
                <a:latin typeface="Arial" charset="0"/>
              </a:defRPr>
            </a:lvl3pPr>
            <a:lvl4pPr marL="1600200" indent="-228600" defTabSz="998538" eaLnBrk="0" hangingPunct="0">
              <a:tabLst>
                <a:tab pos="2943225" algn="ctr"/>
              </a:tabLst>
              <a:defRPr sz="2000" b="1">
                <a:solidFill>
                  <a:srgbClr val="FF0000"/>
                </a:solidFill>
                <a:latin typeface="Arial" charset="0"/>
              </a:defRPr>
            </a:lvl4pPr>
            <a:lvl5pPr marL="2057400" indent="-228600" defTabSz="998538" eaLnBrk="0" hangingPunct="0">
              <a:tabLst>
                <a:tab pos="2943225" algn="ctr"/>
              </a:tabLst>
              <a:defRPr sz="2000" b="1">
                <a:solidFill>
                  <a:srgbClr val="FF0000"/>
                </a:solidFill>
                <a:latin typeface="Arial" charset="0"/>
              </a:defRPr>
            </a:lvl5pPr>
            <a:lvl6pPr marL="2514600" indent="-228600" algn="ctr" defTabSz="998538" eaLnBrk="0" fontAlgn="base" hangingPunct="0">
              <a:spcBef>
                <a:spcPct val="50000"/>
              </a:spcBef>
              <a:spcAft>
                <a:spcPct val="30000"/>
              </a:spcAft>
              <a:buClr>
                <a:schemeClr val="tx1"/>
              </a:buClr>
              <a:tabLst>
                <a:tab pos="2943225" algn="ctr"/>
              </a:tabLst>
              <a:defRPr sz="2000" b="1">
                <a:solidFill>
                  <a:srgbClr val="FF0000"/>
                </a:solidFill>
                <a:latin typeface="Arial" charset="0"/>
              </a:defRPr>
            </a:lvl6pPr>
            <a:lvl7pPr marL="2971800" indent="-228600" algn="ctr" defTabSz="998538" eaLnBrk="0" fontAlgn="base" hangingPunct="0">
              <a:spcBef>
                <a:spcPct val="50000"/>
              </a:spcBef>
              <a:spcAft>
                <a:spcPct val="30000"/>
              </a:spcAft>
              <a:buClr>
                <a:schemeClr val="tx1"/>
              </a:buClr>
              <a:tabLst>
                <a:tab pos="2943225" algn="ctr"/>
              </a:tabLst>
              <a:defRPr sz="2000" b="1">
                <a:solidFill>
                  <a:srgbClr val="FF0000"/>
                </a:solidFill>
                <a:latin typeface="Arial" charset="0"/>
              </a:defRPr>
            </a:lvl7pPr>
            <a:lvl8pPr marL="3429000" indent="-228600" algn="ctr" defTabSz="998538" eaLnBrk="0" fontAlgn="base" hangingPunct="0">
              <a:spcBef>
                <a:spcPct val="50000"/>
              </a:spcBef>
              <a:spcAft>
                <a:spcPct val="30000"/>
              </a:spcAft>
              <a:buClr>
                <a:schemeClr val="tx1"/>
              </a:buClr>
              <a:tabLst>
                <a:tab pos="2943225" algn="ctr"/>
              </a:tabLst>
              <a:defRPr sz="2000" b="1">
                <a:solidFill>
                  <a:srgbClr val="FF0000"/>
                </a:solidFill>
                <a:latin typeface="Arial" charset="0"/>
              </a:defRPr>
            </a:lvl8pPr>
            <a:lvl9pPr marL="3886200" indent="-228600" algn="ctr" defTabSz="998538" eaLnBrk="0" fontAlgn="base" hangingPunct="0">
              <a:spcBef>
                <a:spcPct val="50000"/>
              </a:spcBef>
              <a:spcAft>
                <a:spcPct val="30000"/>
              </a:spcAft>
              <a:buClr>
                <a:schemeClr val="tx1"/>
              </a:buClr>
              <a:tabLst>
                <a:tab pos="2943225" algn="ctr"/>
              </a:tabLst>
              <a:defRPr sz="2000" b="1">
                <a:solidFill>
                  <a:srgbClr val="FF0000"/>
                </a:solidFill>
                <a:latin typeface="Arial" charset="0"/>
              </a:defRPr>
            </a:lvl9pPr>
          </a:lstStyle>
          <a:p>
            <a:pPr eaLnBrk="1" hangingPunct="1"/>
            <a:r>
              <a:rPr lang="en-US" altLang="en-US" sz="1300" b="0" dirty="0">
                <a:solidFill>
                  <a:schemeClr val="tx1"/>
                </a:solidFill>
              </a:rPr>
              <a:t>	</a:t>
            </a:r>
            <a:r>
              <a:rPr lang="en-US" altLang="en-US" sz="1300" b="0">
                <a:solidFill>
                  <a:schemeClr val="tx1"/>
                </a:solidFill>
              </a:rPr>
              <a:t> Configuring Credit Handling - </a:t>
            </a:r>
            <a:fld id="{F0FDF089-78D8-4462-A723-59EFD3A377AB}" type="slidenum">
              <a:rPr lang="en-US" altLang="en-US" sz="1300" b="0" smtClean="0">
                <a:solidFill>
                  <a:schemeClr val="tx1"/>
                </a:solidFill>
              </a:rPr>
              <a:pPr eaLnBrk="1" hangingPunct="1"/>
              <a:t>19</a:t>
            </a:fld>
            <a:endParaRPr lang="en-US" altLang="en-US" sz="1300" b="0" dirty="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238" eaLnBrk="0" hangingPunct="0">
              <a:tabLst>
                <a:tab pos="5999163" algn="r"/>
              </a:tabLst>
              <a:defRPr sz="2000" b="1">
                <a:solidFill>
                  <a:srgbClr val="FF0000"/>
                </a:solidFill>
                <a:latin typeface="Arial" charset="0"/>
              </a:defRPr>
            </a:lvl1pPr>
            <a:lvl2pPr marL="742950" indent="-285750" defTabSz="1011238" eaLnBrk="0" hangingPunct="0">
              <a:tabLst>
                <a:tab pos="5999163" algn="r"/>
              </a:tabLst>
              <a:defRPr sz="2000" b="1">
                <a:solidFill>
                  <a:srgbClr val="FF0000"/>
                </a:solidFill>
                <a:latin typeface="Arial" charset="0"/>
              </a:defRPr>
            </a:lvl2pPr>
            <a:lvl3pPr marL="1143000" indent="-228600" defTabSz="1011238" eaLnBrk="0" hangingPunct="0">
              <a:tabLst>
                <a:tab pos="5999163" algn="r"/>
              </a:tabLst>
              <a:defRPr sz="2000" b="1">
                <a:solidFill>
                  <a:srgbClr val="FF0000"/>
                </a:solidFill>
                <a:latin typeface="Arial" charset="0"/>
              </a:defRPr>
            </a:lvl3pPr>
            <a:lvl4pPr marL="1600200" indent="-228600" defTabSz="1011238" eaLnBrk="0" hangingPunct="0">
              <a:tabLst>
                <a:tab pos="5999163" algn="r"/>
              </a:tabLst>
              <a:defRPr sz="2000" b="1">
                <a:solidFill>
                  <a:srgbClr val="FF0000"/>
                </a:solidFill>
                <a:latin typeface="Arial" charset="0"/>
              </a:defRPr>
            </a:lvl4pPr>
            <a:lvl5pPr marL="2057400" indent="-228600" defTabSz="1011238" eaLnBrk="0" hangingPunct="0">
              <a:tabLst>
                <a:tab pos="5999163" algn="r"/>
              </a:tabLst>
              <a:defRPr sz="2000" b="1">
                <a:solidFill>
                  <a:srgbClr val="FF0000"/>
                </a:solidFill>
                <a:latin typeface="Arial" charset="0"/>
              </a:defRPr>
            </a:lvl5pPr>
            <a:lvl6pPr marL="2514600" indent="-228600" algn="ctr" defTabSz="1011238" eaLnBrk="0" fontAlgn="base" hangingPunct="0">
              <a:spcBef>
                <a:spcPct val="50000"/>
              </a:spcBef>
              <a:spcAft>
                <a:spcPct val="30000"/>
              </a:spcAft>
              <a:buClr>
                <a:schemeClr val="tx1"/>
              </a:buClr>
              <a:tabLst>
                <a:tab pos="5999163" algn="r"/>
              </a:tabLst>
              <a:defRPr sz="2000" b="1">
                <a:solidFill>
                  <a:srgbClr val="FF0000"/>
                </a:solidFill>
                <a:latin typeface="Arial" charset="0"/>
              </a:defRPr>
            </a:lvl6pPr>
            <a:lvl7pPr marL="2971800" indent="-228600" algn="ctr" defTabSz="1011238" eaLnBrk="0" fontAlgn="base" hangingPunct="0">
              <a:spcBef>
                <a:spcPct val="50000"/>
              </a:spcBef>
              <a:spcAft>
                <a:spcPct val="30000"/>
              </a:spcAft>
              <a:buClr>
                <a:schemeClr val="tx1"/>
              </a:buClr>
              <a:tabLst>
                <a:tab pos="5999163" algn="r"/>
              </a:tabLst>
              <a:defRPr sz="2000" b="1">
                <a:solidFill>
                  <a:srgbClr val="FF0000"/>
                </a:solidFill>
                <a:latin typeface="Arial" charset="0"/>
              </a:defRPr>
            </a:lvl7pPr>
            <a:lvl8pPr marL="3429000" indent="-228600" algn="ctr" defTabSz="1011238" eaLnBrk="0" fontAlgn="base" hangingPunct="0">
              <a:spcBef>
                <a:spcPct val="50000"/>
              </a:spcBef>
              <a:spcAft>
                <a:spcPct val="30000"/>
              </a:spcAft>
              <a:buClr>
                <a:schemeClr val="tx1"/>
              </a:buClr>
              <a:tabLst>
                <a:tab pos="5999163" algn="r"/>
              </a:tabLst>
              <a:defRPr sz="2000" b="1">
                <a:solidFill>
                  <a:srgbClr val="FF0000"/>
                </a:solidFill>
                <a:latin typeface="Arial" charset="0"/>
              </a:defRPr>
            </a:lvl8pPr>
            <a:lvl9pPr marL="3886200" indent="-228600" algn="ctr" defTabSz="1011238" eaLnBrk="0" fontAlgn="base" hangingPunct="0">
              <a:spcBef>
                <a:spcPct val="50000"/>
              </a:spcBef>
              <a:spcAft>
                <a:spcPct val="30000"/>
              </a:spcAft>
              <a:buClr>
                <a:schemeClr val="tx1"/>
              </a:buClr>
              <a:tabLst>
                <a:tab pos="5999163" algn="r"/>
              </a:tabLst>
              <a:defRPr sz="2000" b="1">
                <a:solidFill>
                  <a:srgbClr val="FF0000"/>
                </a:solidFill>
                <a:latin typeface="Arial" charset="0"/>
              </a:defRPr>
            </a:lvl9pPr>
          </a:lstStyle>
          <a:p>
            <a:pPr>
              <a:lnSpc>
                <a:spcPts val="2013"/>
              </a:lnSpc>
              <a:spcBef>
                <a:spcPts val="675"/>
              </a:spcBef>
            </a:pPr>
            <a:r>
              <a:rPr lang="en-US" altLang="en-US" sz="1300" b="0" dirty="0">
                <a:solidFill>
                  <a:schemeClr val="tx1"/>
                </a:solidFill>
              </a:rPr>
              <a:t>	</a:t>
            </a:r>
            <a:endParaRPr lang="en-US" sz="1300" b="0" dirty="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2264">
              <a:defRPr/>
            </a:pPr>
            <a:r>
              <a:rPr lang="en-US" dirty="0"/>
              <a:t>When a policy is created, the return premium plan with the lowest priority number is associated with the policy period. When a policy is renewed, the renewal logic associates the same return premium plan with the new policy period. This return premium plan is called every time BillingCenter</a:t>
            </a:r>
            <a:r>
              <a:rPr lang="en-US" baseline="0" dirty="0"/>
              <a:t> receives a negative charge for the same policy. </a:t>
            </a:r>
          </a:p>
          <a:p>
            <a:pPr defTabSz="892264">
              <a:defRPr/>
            </a:pPr>
            <a:endParaRPr lang="en-US" dirty="0"/>
          </a:p>
          <a:p>
            <a:pPr defTabSz="892264">
              <a:defRPr/>
            </a:pPr>
            <a:r>
              <a:rPr lang="en-US" dirty="0"/>
              <a:t>You can edit a return premium plan at any time. When a negative charge is received, BillingCenter allocates the credit using the current settings in the return premium plan associated with the policy period.</a:t>
            </a:r>
          </a:p>
          <a:p>
            <a:endParaRPr lang="en-US" baseline="0" dirty="0"/>
          </a:p>
          <a:p>
            <a:pPr defTabSz="892264">
              <a:defRPr/>
            </a:pPr>
            <a:r>
              <a:rPr lang="en-US" baseline="0" dirty="0"/>
              <a:t>Default Return Premium Plan is part of the BillingCenter bootstrap data, not the sample data, so it will always be available in BillingCenter.</a:t>
            </a:r>
            <a:r>
              <a:rPr lang="en-US" dirty="0"/>
              <a:t> Most carriers will probably agree on a single return premium plan that they are unlikely to change over time. However, you can modify the Default Return Premium Plan or clone it and make changes to the cloned plan.</a:t>
            </a:r>
            <a:endParaRPr lang="en-US" baseline="0" dirty="0"/>
          </a:p>
          <a:p>
            <a:endParaRPr lang="en-US" baseline="0" dirty="0"/>
          </a:p>
          <a:p>
            <a:r>
              <a:rPr lang="en-US" sz="900" dirty="0"/>
              <a:t> </a:t>
            </a:r>
          </a:p>
          <a:p>
            <a:r>
              <a:rPr lang="en-US" sz="900" dirty="0"/>
              <a:t> </a:t>
            </a:r>
          </a:p>
          <a:p>
            <a:endParaRPr lang="en-US" dirty="0"/>
          </a:p>
        </p:txBody>
      </p:sp>
      <p:sp>
        <p:nvSpPr>
          <p:cNvPr id="4" name="Slide Number Placeholder 3"/>
          <p:cNvSpPr>
            <a:spLocks noGrp="1"/>
          </p:cNvSpPr>
          <p:nvPr>
            <p:ph type="sldNum" sz="quarter" idx="10"/>
          </p:nvPr>
        </p:nvSpPr>
        <p:spPr/>
        <p:txBody>
          <a:bodyPr/>
          <a:lstStyle/>
          <a:p>
            <a:pPr>
              <a:defRPr/>
            </a:pPr>
            <a:r>
              <a:rPr lang="en-US" altLang="en-US" dirty="0"/>
              <a:t>	</a:t>
            </a:r>
            <a:r>
              <a:rPr lang="en-US" altLang="en-US"/>
              <a:t> Configuring Credit Handling - </a:t>
            </a:r>
            <a:fld id="{EBE90EC8-477D-4D7F-AA25-D782A41581B8}" type="slidenum">
              <a:rPr lang="en-US" altLang="en-US" smtClean="0"/>
              <a:pPr>
                <a:defRPr/>
              </a:pPr>
              <a:t>20</a:t>
            </a:fld>
            <a:endParaRPr lang="en-US" altLang="en-US" dirty="0"/>
          </a:p>
        </p:txBody>
      </p:sp>
      <p:sp>
        <p:nvSpPr>
          <p:cNvPr id="5" name="Header Placeholder 4"/>
          <p:cNvSpPr>
            <a:spLocks noGrp="1"/>
          </p:cNvSpPr>
          <p:nvPr>
            <p:ph type="hdr" sz="quarter" idx="11"/>
          </p:nvPr>
        </p:nvSpPr>
        <p:spPr/>
        <p:txBody>
          <a:bodyPr/>
          <a:lstStyle/>
          <a:p>
            <a:pPr>
              <a:defRPr/>
            </a:pPr>
            <a:r>
              <a:rPr lang="en-US" altLang="en-US" dirty="0"/>
              <a:t>	</a:t>
            </a:r>
            <a:endParaRPr lang="en-US" dirty="0"/>
          </a:p>
        </p:txBody>
      </p:sp>
    </p:spTree>
    <p:extLst>
      <p:ext uri="{BB962C8B-B14F-4D97-AF65-F5344CB8AC3E}">
        <p14:creationId xmlns:p14="http://schemas.microsoft.com/office/powerpoint/2010/main" val="3350783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8538" eaLnBrk="0" hangingPunct="0">
              <a:tabLst>
                <a:tab pos="2943225" algn="ctr"/>
              </a:tabLst>
              <a:defRPr sz="2000" b="1">
                <a:solidFill>
                  <a:srgbClr val="FF0000"/>
                </a:solidFill>
                <a:latin typeface="Arial" charset="0"/>
              </a:defRPr>
            </a:lvl1pPr>
            <a:lvl2pPr marL="742950" indent="-285750" defTabSz="998538" eaLnBrk="0" hangingPunct="0">
              <a:tabLst>
                <a:tab pos="2943225" algn="ctr"/>
              </a:tabLst>
              <a:defRPr sz="2000" b="1">
                <a:solidFill>
                  <a:srgbClr val="FF0000"/>
                </a:solidFill>
                <a:latin typeface="Arial" charset="0"/>
              </a:defRPr>
            </a:lvl2pPr>
            <a:lvl3pPr marL="1143000" indent="-228600" defTabSz="998538" eaLnBrk="0" hangingPunct="0">
              <a:tabLst>
                <a:tab pos="2943225" algn="ctr"/>
              </a:tabLst>
              <a:defRPr sz="2000" b="1">
                <a:solidFill>
                  <a:srgbClr val="FF0000"/>
                </a:solidFill>
                <a:latin typeface="Arial" charset="0"/>
              </a:defRPr>
            </a:lvl3pPr>
            <a:lvl4pPr marL="1600200" indent="-228600" defTabSz="998538" eaLnBrk="0" hangingPunct="0">
              <a:tabLst>
                <a:tab pos="2943225" algn="ctr"/>
              </a:tabLst>
              <a:defRPr sz="2000" b="1">
                <a:solidFill>
                  <a:srgbClr val="FF0000"/>
                </a:solidFill>
                <a:latin typeface="Arial" charset="0"/>
              </a:defRPr>
            </a:lvl4pPr>
            <a:lvl5pPr marL="2057400" indent="-228600" defTabSz="998538" eaLnBrk="0" hangingPunct="0">
              <a:tabLst>
                <a:tab pos="2943225" algn="ctr"/>
              </a:tabLst>
              <a:defRPr sz="2000" b="1">
                <a:solidFill>
                  <a:srgbClr val="FF0000"/>
                </a:solidFill>
                <a:latin typeface="Arial" charset="0"/>
              </a:defRPr>
            </a:lvl5pPr>
            <a:lvl6pPr marL="2514600" indent="-228600" algn="ctr" defTabSz="998538" eaLnBrk="0" fontAlgn="base" hangingPunct="0">
              <a:spcBef>
                <a:spcPct val="50000"/>
              </a:spcBef>
              <a:spcAft>
                <a:spcPct val="30000"/>
              </a:spcAft>
              <a:buClr>
                <a:schemeClr val="tx1"/>
              </a:buClr>
              <a:tabLst>
                <a:tab pos="2943225" algn="ctr"/>
              </a:tabLst>
              <a:defRPr sz="2000" b="1">
                <a:solidFill>
                  <a:srgbClr val="FF0000"/>
                </a:solidFill>
                <a:latin typeface="Arial" charset="0"/>
              </a:defRPr>
            </a:lvl6pPr>
            <a:lvl7pPr marL="2971800" indent="-228600" algn="ctr" defTabSz="998538" eaLnBrk="0" fontAlgn="base" hangingPunct="0">
              <a:spcBef>
                <a:spcPct val="50000"/>
              </a:spcBef>
              <a:spcAft>
                <a:spcPct val="30000"/>
              </a:spcAft>
              <a:buClr>
                <a:schemeClr val="tx1"/>
              </a:buClr>
              <a:tabLst>
                <a:tab pos="2943225" algn="ctr"/>
              </a:tabLst>
              <a:defRPr sz="2000" b="1">
                <a:solidFill>
                  <a:srgbClr val="FF0000"/>
                </a:solidFill>
                <a:latin typeface="Arial" charset="0"/>
              </a:defRPr>
            </a:lvl7pPr>
            <a:lvl8pPr marL="3429000" indent="-228600" algn="ctr" defTabSz="998538" eaLnBrk="0" fontAlgn="base" hangingPunct="0">
              <a:spcBef>
                <a:spcPct val="50000"/>
              </a:spcBef>
              <a:spcAft>
                <a:spcPct val="30000"/>
              </a:spcAft>
              <a:buClr>
                <a:schemeClr val="tx1"/>
              </a:buClr>
              <a:tabLst>
                <a:tab pos="2943225" algn="ctr"/>
              </a:tabLst>
              <a:defRPr sz="2000" b="1">
                <a:solidFill>
                  <a:srgbClr val="FF0000"/>
                </a:solidFill>
                <a:latin typeface="Arial" charset="0"/>
              </a:defRPr>
            </a:lvl8pPr>
            <a:lvl9pPr marL="3886200" indent="-228600" algn="ctr" defTabSz="998538" eaLnBrk="0" fontAlgn="base" hangingPunct="0">
              <a:spcBef>
                <a:spcPct val="50000"/>
              </a:spcBef>
              <a:spcAft>
                <a:spcPct val="30000"/>
              </a:spcAft>
              <a:buClr>
                <a:schemeClr val="tx1"/>
              </a:buClr>
              <a:tabLst>
                <a:tab pos="2943225" algn="ctr"/>
              </a:tabLst>
              <a:defRPr sz="2000" b="1">
                <a:solidFill>
                  <a:srgbClr val="FF0000"/>
                </a:solidFill>
                <a:latin typeface="Arial" charset="0"/>
              </a:defRPr>
            </a:lvl9pPr>
          </a:lstStyle>
          <a:p>
            <a:pPr eaLnBrk="1" hangingPunct="1"/>
            <a:r>
              <a:rPr lang="en-US" altLang="en-US" sz="1300" b="0" dirty="0">
                <a:solidFill>
                  <a:schemeClr val="tx1"/>
                </a:solidFill>
              </a:rPr>
              <a:t>	</a:t>
            </a:r>
            <a:r>
              <a:rPr lang="en-US" altLang="en-US" sz="1300" b="0">
                <a:solidFill>
                  <a:schemeClr val="tx1"/>
                </a:solidFill>
              </a:rPr>
              <a:t> Configuring Credit Handling - </a:t>
            </a:r>
            <a:fld id="{F0FDF089-78D8-4462-A723-59EFD3A377AB}" type="slidenum">
              <a:rPr lang="en-US" altLang="en-US" sz="1300" b="0" smtClean="0">
                <a:solidFill>
                  <a:schemeClr val="tx1"/>
                </a:solidFill>
              </a:rPr>
              <a:pPr eaLnBrk="1" hangingPunct="1"/>
              <a:t>3</a:t>
            </a:fld>
            <a:endParaRPr lang="en-US" altLang="en-US" sz="1300" b="0" dirty="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238" eaLnBrk="0" hangingPunct="0">
              <a:tabLst>
                <a:tab pos="5999163" algn="r"/>
              </a:tabLst>
              <a:defRPr sz="2000" b="1">
                <a:solidFill>
                  <a:srgbClr val="FF0000"/>
                </a:solidFill>
                <a:latin typeface="Arial" charset="0"/>
              </a:defRPr>
            </a:lvl1pPr>
            <a:lvl2pPr marL="742950" indent="-285750" defTabSz="1011238" eaLnBrk="0" hangingPunct="0">
              <a:tabLst>
                <a:tab pos="5999163" algn="r"/>
              </a:tabLst>
              <a:defRPr sz="2000" b="1">
                <a:solidFill>
                  <a:srgbClr val="FF0000"/>
                </a:solidFill>
                <a:latin typeface="Arial" charset="0"/>
              </a:defRPr>
            </a:lvl2pPr>
            <a:lvl3pPr marL="1143000" indent="-228600" defTabSz="1011238" eaLnBrk="0" hangingPunct="0">
              <a:tabLst>
                <a:tab pos="5999163" algn="r"/>
              </a:tabLst>
              <a:defRPr sz="2000" b="1">
                <a:solidFill>
                  <a:srgbClr val="FF0000"/>
                </a:solidFill>
                <a:latin typeface="Arial" charset="0"/>
              </a:defRPr>
            </a:lvl3pPr>
            <a:lvl4pPr marL="1600200" indent="-228600" defTabSz="1011238" eaLnBrk="0" hangingPunct="0">
              <a:tabLst>
                <a:tab pos="5999163" algn="r"/>
              </a:tabLst>
              <a:defRPr sz="2000" b="1">
                <a:solidFill>
                  <a:srgbClr val="FF0000"/>
                </a:solidFill>
                <a:latin typeface="Arial" charset="0"/>
              </a:defRPr>
            </a:lvl4pPr>
            <a:lvl5pPr marL="2057400" indent="-228600" defTabSz="1011238" eaLnBrk="0" hangingPunct="0">
              <a:tabLst>
                <a:tab pos="5999163" algn="r"/>
              </a:tabLst>
              <a:defRPr sz="2000" b="1">
                <a:solidFill>
                  <a:srgbClr val="FF0000"/>
                </a:solidFill>
                <a:latin typeface="Arial" charset="0"/>
              </a:defRPr>
            </a:lvl5pPr>
            <a:lvl6pPr marL="2514600" indent="-228600" algn="ctr" defTabSz="1011238" eaLnBrk="0" fontAlgn="base" hangingPunct="0">
              <a:spcBef>
                <a:spcPct val="50000"/>
              </a:spcBef>
              <a:spcAft>
                <a:spcPct val="30000"/>
              </a:spcAft>
              <a:buClr>
                <a:schemeClr val="tx1"/>
              </a:buClr>
              <a:tabLst>
                <a:tab pos="5999163" algn="r"/>
              </a:tabLst>
              <a:defRPr sz="2000" b="1">
                <a:solidFill>
                  <a:srgbClr val="FF0000"/>
                </a:solidFill>
                <a:latin typeface="Arial" charset="0"/>
              </a:defRPr>
            </a:lvl6pPr>
            <a:lvl7pPr marL="2971800" indent="-228600" algn="ctr" defTabSz="1011238" eaLnBrk="0" fontAlgn="base" hangingPunct="0">
              <a:spcBef>
                <a:spcPct val="50000"/>
              </a:spcBef>
              <a:spcAft>
                <a:spcPct val="30000"/>
              </a:spcAft>
              <a:buClr>
                <a:schemeClr val="tx1"/>
              </a:buClr>
              <a:tabLst>
                <a:tab pos="5999163" algn="r"/>
              </a:tabLst>
              <a:defRPr sz="2000" b="1">
                <a:solidFill>
                  <a:srgbClr val="FF0000"/>
                </a:solidFill>
                <a:latin typeface="Arial" charset="0"/>
              </a:defRPr>
            </a:lvl7pPr>
            <a:lvl8pPr marL="3429000" indent="-228600" algn="ctr" defTabSz="1011238" eaLnBrk="0" fontAlgn="base" hangingPunct="0">
              <a:spcBef>
                <a:spcPct val="50000"/>
              </a:spcBef>
              <a:spcAft>
                <a:spcPct val="30000"/>
              </a:spcAft>
              <a:buClr>
                <a:schemeClr val="tx1"/>
              </a:buClr>
              <a:tabLst>
                <a:tab pos="5999163" algn="r"/>
              </a:tabLst>
              <a:defRPr sz="2000" b="1">
                <a:solidFill>
                  <a:srgbClr val="FF0000"/>
                </a:solidFill>
                <a:latin typeface="Arial" charset="0"/>
              </a:defRPr>
            </a:lvl8pPr>
            <a:lvl9pPr marL="3886200" indent="-228600" algn="ctr" defTabSz="1011238" eaLnBrk="0" fontAlgn="base" hangingPunct="0">
              <a:spcBef>
                <a:spcPct val="50000"/>
              </a:spcBef>
              <a:spcAft>
                <a:spcPct val="30000"/>
              </a:spcAft>
              <a:buClr>
                <a:schemeClr val="tx1"/>
              </a:buClr>
              <a:tabLst>
                <a:tab pos="5999163" algn="r"/>
              </a:tabLst>
              <a:defRPr sz="2000" b="1">
                <a:solidFill>
                  <a:srgbClr val="FF0000"/>
                </a:solidFill>
                <a:latin typeface="Arial" charset="0"/>
              </a:defRPr>
            </a:lvl9pPr>
          </a:lstStyle>
          <a:p>
            <a:pPr>
              <a:lnSpc>
                <a:spcPts val="2013"/>
              </a:lnSpc>
              <a:spcBef>
                <a:spcPts val="675"/>
              </a:spcBef>
            </a:pPr>
            <a:r>
              <a:rPr lang="en-US" altLang="en-US" sz="1300" b="0" dirty="0">
                <a:solidFill>
                  <a:schemeClr val="tx1"/>
                </a:solidFill>
              </a:rPr>
              <a:t>	</a:t>
            </a:r>
            <a:endParaRPr lang="en-US" sz="1300" b="0" dirty="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r>
              <a:rPr lang="en-US" altLang="en-US" dirty="0"/>
              <a:t>	</a:t>
            </a:r>
            <a:r>
              <a:rPr lang="en-US" altLang="en-US"/>
              <a:t> Configuring Credit Handling - </a:t>
            </a:r>
            <a:fld id="{EBE90EC8-477D-4D7F-AA25-D782A41581B8}" type="slidenum">
              <a:rPr lang="en-US" altLang="en-US" smtClean="0"/>
              <a:pPr>
                <a:defRPr/>
              </a:pPr>
              <a:t>21</a:t>
            </a:fld>
            <a:endParaRPr lang="en-US" altLang="en-US" dirty="0"/>
          </a:p>
        </p:txBody>
      </p:sp>
      <p:sp>
        <p:nvSpPr>
          <p:cNvPr id="5" name="Header Placeholder 4"/>
          <p:cNvSpPr>
            <a:spLocks noGrp="1"/>
          </p:cNvSpPr>
          <p:nvPr>
            <p:ph type="hdr" sz="quarter" idx="11"/>
          </p:nvPr>
        </p:nvSpPr>
        <p:spPr/>
        <p:txBody>
          <a:bodyPr/>
          <a:lstStyle/>
          <a:p>
            <a:pPr>
              <a:defRPr/>
            </a:pPr>
            <a:r>
              <a:rPr lang="en-US" altLang="en-US" dirty="0"/>
              <a:t>	</a:t>
            </a:r>
            <a:endParaRPr lang="en-US" dirty="0"/>
          </a:p>
        </p:txBody>
      </p:sp>
    </p:spTree>
    <p:extLst>
      <p:ext uri="{BB962C8B-B14F-4D97-AF65-F5344CB8AC3E}">
        <p14:creationId xmlns:p14="http://schemas.microsoft.com/office/powerpoint/2010/main" val="30519691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Eligible Items </a:t>
            </a:r>
            <a:r>
              <a:rPr lang="en-US" b="0" dirty="0"/>
              <a:t>are</a:t>
            </a:r>
            <a:r>
              <a:rPr lang="en-US" dirty="0"/>
              <a:t> defined on the return premium plan, not on the</a:t>
            </a:r>
            <a:r>
              <a:rPr lang="en-US" baseline="0" dirty="0"/>
              <a:t> individual return premium handling schemes. This means that the same </a:t>
            </a:r>
            <a:r>
              <a:rPr lang="en-US" b="1" baseline="0" dirty="0"/>
              <a:t>e</a:t>
            </a:r>
            <a:r>
              <a:rPr lang="en-US" b="1" dirty="0"/>
              <a:t>ligible items </a:t>
            </a:r>
            <a:r>
              <a:rPr lang="en-US" baseline="0" dirty="0"/>
              <a:t> are used for every credit distribution.</a:t>
            </a:r>
          </a:p>
          <a:p>
            <a:endParaRPr lang="en-US" baseline="0" dirty="0"/>
          </a:p>
          <a:p>
            <a:pPr defTabSz="892264">
              <a:defRPr/>
            </a:pPr>
            <a:r>
              <a:rPr lang="en-US" baseline="0" dirty="0"/>
              <a:t>When a negative charge is received,  BillingCenter uses the </a:t>
            </a:r>
            <a:r>
              <a:rPr lang="en-US" b="1" baseline="0" dirty="0"/>
              <a:t>e</a:t>
            </a:r>
            <a:r>
              <a:rPr lang="en-US" b="1" dirty="0"/>
              <a:t>ligible items</a:t>
            </a:r>
            <a:r>
              <a:rPr lang="en-US" baseline="0" dirty="0"/>
              <a:t> to match the relevant attributes between negative and positive charges.  It filters out all remaining (non-matching) invoice items under a payer account that a negative charge should not target.</a:t>
            </a:r>
          </a:p>
          <a:p>
            <a:endParaRPr lang="en-US" baseline="0" dirty="0"/>
          </a:p>
        </p:txBody>
      </p:sp>
      <p:sp>
        <p:nvSpPr>
          <p:cNvPr id="4" name="Slide Number Placeholder 3"/>
          <p:cNvSpPr>
            <a:spLocks noGrp="1"/>
          </p:cNvSpPr>
          <p:nvPr>
            <p:ph type="sldNum" sz="quarter" idx="10"/>
          </p:nvPr>
        </p:nvSpPr>
        <p:spPr/>
        <p:txBody>
          <a:bodyPr/>
          <a:lstStyle/>
          <a:p>
            <a:pPr>
              <a:defRPr/>
            </a:pPr>
            <a:r>
              <a:rPr lang="en-US" altLang="en-US" dirty="0"/>
              <a:t>	</a:t>
            </a:r>
            <a:r>
              <a:rPr lang="en-US" altLang="en-US"/>
              <a:t> Configuring Credit Handling - </a:t>
            </a:r>
            <a:fld id="{EBE90EC8-477D-4D7F-AA25-D782A41581B8}" type="slidenum">
              <a:rPr lang="en-US" altLang="en-US" smtClean="0"/>
              <a:pPr>
                <a:defRPr/>
              </a:pPr>
              <a:t>22</a:t>
            </a:fld>
            <a:endParaRPr lang="en-US" altLang="en-US" dirty="0"/>
          </a:p>
        </p:txBody>
      </p:sp>
      <p:sp>
        <p:nvSpPr>
          <p:cNvPr id="5" name="Header Placeholder 4"/>
          <p:cNvSpPr>
            <a:spLocks noGrp="1"/>
          </p:cNvSpPr>
          <p:nvPr>
            <p:ph type="hdr" sz="quarter" idx="11"/>
          </p:nvPr>
        </p:nvSpPr>
        <p:spPr/>
        <p:txBody>
          <a:bodyPr/>
          <a:lstStyle/>
          <a:p>
            <a:pPr>
              <a:defRPr/>
            </a:pPr>
            <a:r>
              <a:rPr lang="en-US" altLang="en-US" dirty="0"/>
              <a:t>	</a:t>
            </a:r>
            <a:endParaRPr lang="en-US" dirty="0"/>
          </a:p>
        </p:txBody>
      </p:sp>
    </p:spTree>
    <p:extLst>
      <p:ext uri="{BB962C8B-B14F-4D97-AF65-F5344CB8AC3E}">
        <p14:creationId xmlns:p14="http://schemas.microsoft.com/office/powerpoint/2010/main" val="17163234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The slide shows a simplified version of the BillingCenter invoicing object model. You can see how the predefined eligible items reflect the invoicing object model.</a:t>
            </a:r>
          </a:p>
          <a:p>
            <a:endParaRPr lang="en-US" baseline="0" dirty="0"/>
          </a:p>
          <a:p>
            <a:r>
              <a:rPr lang="en-US" baseline="0" dirty="0"/>
              <a:t>Charges have three attributes that are relevant to filtering:</a:t>
            </a:r>
          </a:p>
          <a:p>
            <a:pPr marL="501899" lvl="1" indent="-167299">
              <a:buFont typeface="Arial" pitchFamily="34" charset="0"/>
              <a:buChar char="•"/>
            </a:pPr>
            <a:r>
              <a:rPr lang="en-US" baseline="0" dirty="0"/>
              <a:t>Charge Pattern – unique name of charge</a:t>
            </a:r>
          </a:p>
          <a:p>
            <a:pPr marL="501899" lvl="1" indent="-167299" defTabSz="892264">
              <a:buFont typeface="Arial" pitchFamily="34" charset="0"/>
              <a:buChar char="•"/>
              <a:defRPr/>
            </a:pPr>
            <a:r>
              <a:rPr lang="en-US" baseline="0" dirty="0"/>
              <a:t>Charge Category – type of charge such as Premium, Fee, General, Taxes, and Collateral</a:t>
            </a:r>
          </a:p>
          <a:p>
            <a:pPr marL="501899" lvl="1" indent="-167299" defTabSz="892264">
              <a:buFont typeface="Arial" pitchFamily="34" charset="0"/>
              <a:buChar char="•"/>
              <a:defRPr/>
            </a:pPr>
            <a:r>
              <a:rPr lang="en-US" baseline="0" dirty="0"/>
              <a:t>Charge Group – a freeform text field on a charge in a billing instruction. The charge group provides a means for grouping related charges such as charges for a specific vehicle on a personal auto policy.</a:t>
            </a:r>
            <a:endParaRPr lang="en-US"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dirty="0"/>
          </a:p>
          <a:p>
            <a:endParaRPr lang="en-US" dirty="0"/>
          </a:p>
        </p:txBody>
      </p:sp>
      <p:sp>
        <p:nvSpPr>
          <p:cNvPr id="6" name="Slide Number Placeholder 3"/>
          <p:cNvSpPr>
            <a:spLocks noGrp="1"/>
          </p:cNvSpPr>
          <p:nvPr>
            <p:ph type="sldNum" sz="quarter" idx="5"/>
          </p:nvPr>
        </p:nvSpPr>
        <p:spPr>
          <a:xfrm>
            <a:off x="484192" y="9197613"/>
            <a:ext cx="6348455" cy="271044"/>
          </a:xfrm>
        </p:spPr>
        <p:txBody>
          <a:bodyPr/>
          <a:lstStyle/>
          <a:p>
            <a:pPr>
              <a:defRPr/>
            </a:pPr>
            <a:r>
              <a:rPr lang="en-US" altLang="en-US" dirty="0"/>
              <a:t>	</a:t>
            </a:r>
            <a:r>
              <a:rPr lang="en-US" altLang="en-US"/>
              <a:t> Configuring Credit Handling - </a:t>
            </a:r>
            <a:fld id="{EBE90EC8-477D-4D7F-AA25-D782A41581B8}" type="slidenum">
              <a:rPr lang="en-US" altLang="en-US" smtClean="0"/>
              <a:pPr>
                <a:defRPr/>
              </a:pPr>
              <a:t>23</a:t>
            </a:fld>
            <a:endParaRPr lang="en-US"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2264">
              <a:defRPr/>
            </a:pPr>
            <a:r>
              <a:rPr lang="en-US" sz="900" dirty="0"/>
              <a:t>Because Other is the catchall context that will be used if there is no matching context, it must always have the highest priority number. The UI prevents you from repositioning Other above any other scheme in the list.</a:t>
            </a:r>
            <a:endParaRPr lang="en-US" dirty="0"/>
          </a:p>
          <a:p>
            <a:endParaRPr lang="en-US" dirty="0"/>
          </a:p>
        </p:txBody>
      </p:sp>
      <p:sp>
        <p:nvSpPr>
          <p:cNvPr id="4" name="Slide Number Placeholder 3"/>
          <p:cNvSpPr>
            <a:spLocks noGrp="1"/>
          </p:cNvSpPr>
          <p:nvPr>
            <p:ph type="sldNum" sz="quarter" idx="10"/>
          </p:nvPr>
        </p:nvSpPr>
        <p:spPr/>
        <p:txBody>
          <a:bodyPr/>
          <a:lstStyle/>
          <a:p>
            <a:pPr>
              <a:defRPr/>
            </a:pPr>
            <a:r>
              <a:rPr lang="en-US" altLang="en-US" dirty="0"/>
              <a:t>	</a:t>
            </a:r>
            <a:r>
              <a:rPr lang="en-US" altLang="en-US"/>
              <a:t> Configuring Credit Handling - </a:t>
            </a:r>
            <a:fld id="{EBE90EC8-477D-4D7F-AA25-D782A41581B8}" type="slidenum">
              <a:rPr lang="en-US" altLang="en-US" smtClean="0"/>
              <a:pPr>
                <a:defRPr/>
              </a:pPr>
              <a:t>24</a:t>
            </a:fld>
            <a:endParaRPr lang="en-US" altLang="en-US" dirty="0"/>
          </a:p>
        </p:txBody>
      </p:sp>
      <p:sp>
        <p:nvSpPr>
          <p:cNvPr id="5" name="Header Placeholder 4"/>
          <p:cNvSpPr>
            <a:spLocks noGrp="1"/>
          </p:cNvSpPr>
          <p:nvPr>
            <p:ph type="hdr" sz="quarter" idx="11"/>
          </p:nvPr>
        </p:nvSpPr>
        <p:spPr/>
        <p:txBody>
          <a:bodyPr/>
          <a:lstStyle/>
          <a:p>
            <a:pPr>
              <a:defRPr/>
            </a:pPr>
            <a:r>
              <a:rPr lang="en-US" altLang="en-US" dirty="0"/>
              <a:t>	</a:t>
            </a:r>
            <a:endParaRPr lang="en-US" dirty="0"/>
          </a:p>
        </p:txBody>
      </p:sp>
    </p:spTree>
    <p:extLst>
      <p:ext uri="{BB962C8B-B14F-4D97-AF65-F5344CB8AC3E}">
        <p14:creationId xmlns:p14="http://schemas.microsoft.com/office/powerpoint/2010/main" val="9337757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a:t>
            </a:r>
            <a:r>
              <a:rPr lang="en-US" baseline="0" dirty="0"/>
              <a:t> return premium handling scheme defines a set of rules for a particular context. Each rule is associated with a typelist. You can add a custom code to any of the CreditHandlingScheme typelists to implement a custom rule.</a:t>
            </a:r>
          </a:p>
          <a:p>
            <a:endParaRPr lang="en-US" baseline="0" dirty="0"/>
          </a:p>
          <a:p>
            <a:r>
              <a:rPr lang="en-US" baseline="0" dirty="0"/>
              <a:t>Each policy period is associated with a return premium plan, which means that policy-level charges always have an associated return premium plan. However, there is no association between an account and a return premium plan, so account-level charges such as fees have no associated return premium plan.</a:t>
            </a:r>
            <a:endParaRPr lang="en-US" dirty="0"/>
          </a:p>
        </p:txBody>
      </p:sp>
      <p:sp>
        <p:nvSpPr>
          <p:cNvPr id="4" name="Slide Number Placeholder 3"/>
          <p:cNvSpPr>
            <a:spLocks noGrp="1"/>
          </p:cNvSpPr>
          <p:nvPr>
            <p:ph type="sldNum" sz="quarter" idx="10"/>
          </p:nvPr>
        </p:nvSpPr>
        <p:spPr/>
        <p:txBody>
          <a:bodyPr/>
          <a:lstStyle/>
          <a:p>
            <a:pPr>
              <a:defRPr/>
            </a:pPr>
            <a:r>
              <a:rPr lang="en-US" altLang="en-US" dirty="0"/>
              <a:t>	</a:t>
            </a:r>
            <a:r>
              <a:rPr lang="en-US" altLang="en-US"/>
              <a:t> Configuring Credit Handling - </a:t>
            </a:r>
            <a:fld id="{EBE90EC8-477D-4D7F-AA25-D782A41581B8}" type="slidenum">
              <a:rPr lang="en-US" altLang="en-US" smtClean="0"/>
              <a:pPr>
                <a:defRPr/>
              </a:pPr>
              <a:t>25</a:t>
            </a:fld>
            <a:endParaRPr lang="en-US" altLang="en-US" dirty="0"/>
          </a:p>
        </p:txBody>
      </p:sp>
      <p:sp>
        <p:nvSpPr>
          <p:cNvPr id="5" name="Header Placeholder 4"/>
          <p:cNvSpPr>
            <a:spLocks noGrp="1"/>
          </p:cNvSpPr>
          <p:nvPr>
            <p:ph type="hdr" sz="quarter" idx="11"/>
          </p:nvPr>
        </p:nvSpPr>
        <p:spPr/>
        <p:txBody>
          <a:bodyPr/>
          <a:lstStyle/>
          <a:p>
            <a:pPr>
              <a:defRPr/>
            </a:pPr>
            <a:r>
              <a:rPr lang="en-US" altLang="en-US" dirty="0"/>
              <a:t>	</a:t>
            </a:r>
            <a:endParaRPr lang="en-US" dirty="0"/>
          </a:p>
        </p:txBody>
      </p:sp>
    </p:spTree>
    <p:extLst>
      <p:ext uri="{BB962C8B-B14F-4D97-AF65-F5344CB8AC3E}">
        <p14:creationId xmlns:p14="http://schemas.microsoft.com/office/powerpoint/2010/main" val="41027352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shipped Default Return Premium Plan, only two credit handling schemes are defined: Cancellation</a:t>
            </a:r>
            <a:r>
              <a:rPr lang="en-US" baseline="0" dirty="0"/>
              <a:t> and Other. This is because generally cancellations require a last-to-first allocation of credit, whereas all other contexts usually have a requirement for proportional allocation. A business user can add a separate return premium handling scheme for each context listed on the slide.</a:t>
            </a:r>
          </a:p>
          <a:p>
            <a:endParaRPr lang="en-US" baseline="0" dirty="0"/>
          </a:p>
          <a:p>
            <a:r>
              <a:rPr lang="en-US" baseline="0" dirty="0"/>
              <a:t>You can think of each context as an "if" condition. Through configuration, you can build an if condition that is not restricted to billing instruction context.</a:t>
            </a:r>
            <a:endParaRPr lang="en-US" dirty="0"/>
          </a:p>
        </p:txBody>
      </p:sp>
      <p:sp>
        <p:nvSpPr>
          <p:cNvPr id="4" name="Slide Number Placeholder 3"/>
          <p:cNvSpPr>
            <a:spLocks noGrp="1"/>
          </p:cNvSpPr>
          <p:nvPr>
            <p:ph type="sldNum" sz="quarter" idx="10"/>
          </p:nvPr>
        </p:nvSpPr>
        <p:spPr/>
        <p:txBody>
          <a:bodyPr/>
          <a:lstStyle/>
          <a:p>
            <a:pPr>
              <a:defRPr/>
            </a:pPr>
            <a:r>
              <a:rPr lang="en-US" altLang="en-US" dirty="0"/>
              <a:t>	</a:t>
            </a:r>
            <a:r>
              <a:rPr lang="en-US" altLang="en-US"/>
              <a:t> Configuring Credit Handling - </a:t>
            </a:r>
            <a:fld id="{EBE90EC8-477D-4D7F-AA25-D782A41581B8}" type="slidenum">
              <a:rPr lang="en-US" altLang="en-US" smtClean="0"/>
              <a:pPr>
                <a:defRPr/>
              </a:pPr>
              <a:t>26</a:t>
            </a:fld>
            <a:endParaRPr lang="en-US" altLang="en-US" dirty="0"/>
          </a:p>
        </p:txBody>
      </p:sp>
      <p:sp>
        <p:nvSpPr>
          <p:cNvPr id="5" name="Header Placeholder 4"/>
          <p:cNvSpPr>
            <a:spLocks noGrp="1"/>
          </p:cNvSpPr>
          <p:nvPr>
            <p:ph type="hdr" sz="quarter" idx="11"/>
          </p:nvPr>
        </p:nvSpPr>
        <p:spPr/>
        <p:txBody>
          <a:bodyPr/>
          <a:lstStyle/>
          <a:p>
            <a:pPr>
              <a:defRPr/>
            </a:pPr>
            <a:r>
              <a:rPr lang="en-US" altLang="en-US" dirty="0"/>
              <a:t>	</a:t>
            </a:r>
            <a:endParaRPr lang="en-US" dirty="0"/>
          </a:p>
        </p:txBody>
      </p:sp>
    </p:spTree>
    <p:extLst>
      <p:ext uri="{BB962C8B-B14F-4D97-AF65-F5344CB8AC3E}">
        <p14:creationId xmlns:p14="http://schemas.microsoft.com/office/powerpoint/2010/main" val="3948147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2264">
              <a:defRPr/>
            </a:pPr>
            <a:r>
              <a:rPr lang="en-US" dirty="0"/>
              <a:t>"Not Restricted" means the earliest date possible. </a:t>
            </a:r>
            <a:r>
              <a:rPr lang="en-US" baseline="0" dirty="0"/>
              <a:t>This setting means that credit can be allocated to an item on an invoice with a bill date that is earlier than the charge effective date. The Charge Effective Date is known as the Policy Modification Date in a PAS. </a:t>
            </a:r>
            <a:endParaRPr lang="en-US" dirty="0"/>
          </a:p>
          <a:p>
            <a:pPr defTabSz="892264">
              <a:defRPr/>
            </a:pPr>
            <a:endParaRPr lang="en-US" dirty="0"/>
          </a:p>
        </p:txBody>
      </p:sp>
      <p:sp>
        <p:nvSpPr>
          <p:cNvPr id="4" name="Slide Number Placeholder 3"/>
          <p:cNvSpPr>
            <a:spLocks noGrp="1"/>
          </p:cNvSpPr>
          <p:nvPr>
            <p:ph type="sldNum" sz="quarter" idx="10"/>
          </p:nvPr>
        </p:nvSpPr>
        <p:spPr/>
        <p:txBody>
          <a:bodyPr/>
          <a:lstStyle/>
          <a:p>
            <a:pPr>
              <a:defRPr/>
            </a:pPr>
            <a:r>
              <a:rPr lang="en-US" altLang="en-US" dirty="0"/>
              <a:t>	</a:t>
            </a:r>
            <a:r>
              <a:rPr lang="en-US" altLang="en-US"/>
              <a:t> Configuring Credit Handling - </a:t>
            </a:r>
            <a:fld id="{EBE90EC8-477D-4D7F-AA25-D782A41581B8}" type="slidenum">
              <a:rPr lang="en-US" altLang="en-US" smtClean="0"/>
              <a:pPr>
                <a:defRPr/>
              </a:pPr>
              <a:t>27</a:t>
            </a:fld>
            <a:endParaRPr lang="en-US" altLang="en-US" dirty="0"/>
          </a:p>
        </p:txBody>
      </p:sp>
      <p:sp>
        <p:nvSpPr>
          <p:cNvPr id="5" name="Header Placeholder 4"/>
          <p:cNvSpPr>
            <a:spLocks noGrp="1"/>
          </p:cNvSpPr>
          <p:nvPr>
            <p:ph type="hdr" sz="quarter" idx="11"/>
          </p:nvPr>
        </p:nvSpPr>
        <p:spPr/>
        <p:txBody>
          <a:bodyPr/>
          <a:lstStyle/>
          <a:p>
            <a:pPr>
              <a:defRPr/>
            </a:pPr>
            <a:r>
              <a:rPr lang="en-US" altLang="en-US" dirty="0"/>
              <a:t>	</a:t>
            </a:r>
            <a:endParaRPr lang="en-US" dirty="0"/>
          </a:p>
        </p:txBody>
      </p:sp>
    </p:spTree>
    <p:extLst>
      <p:ext uri="{BB962C8B-B14F-4D97-AF65-F5344CB8AC3E}">
        <p14:creationId xmlns:p14="http://schemas.microsoft.com/office/powerpoint/2010/main" val="22987560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Allocate</a:t>
            </a:r>
            <a:r>
              <a:rPr lang="en-US" baseline="0" dirty="0"/>
              <a:t> Timing field controls when BillingCenter allocates the credit. The options are:</a:t>
            </a:r>
            <a:endParaRPr lang="en-US" dirty="0"/>
          </a:p>
          <a:p>
            <a:pPr marL="501899" lvl="1" indent="-167299">
              <a:buFont typeface="Arial" pitchFamily="34" charset="0"/>
              <a:buChar char="•"/>
            </a:pPr>
            <a:r>
              <a:rPr lang="en-US" dirty="0"/>
              <a:t>On Receipt - As soon as a</a:t>
            </a:r>
            <a:r>
              <a:rPr lang="en-US" baseline="0" dirty="0"/>
              <a:t> billing instruction is saved, BillingCenter allocates the credit.</a:t>
            </a:r>
          </a:p>
          <a:p>
            <a:pPr marL="501899" lvl="1" indent="-167299">
              <a:buFont typeface="Arial" pitchFamily="34" charset="0"/>
              <a:buChar char="•"/>
            </a:pPr>
            <a:r>
              <a:rPr lang="en-US" baseline="0" dirty="0"/>
              <a:t>Billed – The credit is allocated when an invoice containing the credit item is billed. If there is a negative invoice item on a billed or due invoice, the credit is allocated immediately.</a:t>
            </a:r>
          </a:p>
          <a:p>
            <a:pPr marL="501899" lvl="1" indent="-167299">
              <a:buFont typeface="Arial" pitchFamily="34" charset="0"/>
              <a:buChar char="•"/>
            </a:pPr>
            <a:r>
              <a:rPr lang="en-US" baseline="0" dirty="0"/>
              <a:t>Due - The credit is allocated when an invoice containing the credit item is due. If there is a negative invoice item on a due invoice, the credit is allocated immediately.</a:t>
            </a:r>
          </a:p>
          <a:p>
            <a:endParaRPr lang="en-US" dirty="0"/>
          </a:p>
          <a:p>
            <a:r>
              <a:rPr lang="en-US" dirty="0"/>
              <a:t>You cannot extend the </a:t>
            </a:r>
            <a:r>
              <a:rPr lang="en-US" dirty="0" err="1"/>
              <a:t>ReturnPremiumAllocateTiming</a:t>
            </a:r>
            <a:r>
              <a:rPr lang="en-US" baseline="0" dirty="0"/>
              <a:t> typelist.</a:t>
            </a:r>
            <a:endParaRPr lang="en-US" dirty="0"/>
          </a:p>
        </p:txBody>
      </p:sp>
      <p:sp>
        <p:nvSpPr>
          <p:cNvPr id="4" name="Slide Number Placeholder 3"/>
          <p:cNvSpPr>
            <a:spLocks noGrp="1"/>
          </p:cNvSpPr>
          <p:nvPr>
            <p:ph type="sldNum" sz="quarter" idx="10"/>
          </p:nvPr>
        </p:nvSpPr>
        <p:spPr/>
        <p:txBody>
          <a:bodyPr/>
          <a:lstStyle/>
          <a:p>
            <a:pPr>
              <a:defRPr/>
            </a:pPr>
            <a:r>
              <a:rPr lang="en-US" altLang="en-US" dirty="0"/>
              <a:t>	</a:t>
            </a:r>
            <a:r>
              <a:rPr lang="en-US" altLang="en-US"/>
              <a:t> Configuring Credit Handling - </a:t>
            </a:r>
            <a:fld id="{EBE90EC8-477D-4D7F-AA25-D782A41581B8}" type="slidenum">
              <a:rPr lang="en-US" altLang="en-US" smtClean="0"/>
              <a:pPr>
                <a:defRPr/>
              </a:pPr>
              <a:t>28</a:t>
            </a:fld>
            <a:endParaRPr lang="en-US" altLang="en-US" dirty="0"/>
          </a:p>
        </p:txBody>
      </p:sp>
      <p:sp>
        <p:nvSpPr>
          <p:cNvPr id="5" name="Header Placeholder 4"/>
          <p:cNvSpPr>
            <a:spLocks noGrp="1"/>
          </p:cNvSpPr>
          <p:nvPr>
            <p:ph type="hdr" sz="quarter" idx="11"/>
          </p:nvPr>
        </p:nvSpPr>
        <p:spPr/>
        <p:txBody>
          <a:bodyPr/>
          <a:lstStyle/>
          <a:p>
            <a:pPr>
              <a:defRPr/>
            </a:pPr>
            <a:r>
              <a:rPr lang="en-US" altLang="en-US" dirty="0"/>
              <a:t>	</a:t>
            </a:r>
            <a:endParaRPr lang="en-US" dirty="0"/>
          </a:p>
        </p:txBody>
      </p:sp>
    </p:spTree>
    <p:extLst>
      <p:ext uri="{BB962C8B-B14F-4D97-AF65-F5344CB8AC3E}">
        <p14:creationId xmlns:p14="http://schemas.microsoft.com/office/powerpoint/2010/main" val="42764642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2264">
              <a:defRPr/>
            </a:pPr>
            <a:r>
              <a:rPr lang="en-US" dirty="0"/>
              <a:t>Through configuration, you can code additional allocation strategies and add entries to the </a:t>
            </a:r>
            <a:r>
              <a:rPr lang="en-US" dirty="0" err="1"/>
              <a:t>ReturnPremiumAllocateMethod</a:t>
            </a:r>
            <a:r>
              <a:rPr lang="en-US" dirty="0"/>
              <a:t> </a:t>
            </a:r>
            <a:r>
              <a:rPr lang="en-US" baseline="0" dirty="0"/>
              <a:t>typelist.</a:t>
            </a:r>
            <a:endParaRPr lang="en-US" sz="900" dirty="0"/>
          </a:p>
          <a:p>
            <a:endParaRPr lang="en-US" dirty="0"/>
          </a:p>
        </p:txBody>
      </p:sp>
      <p:sp>
        <p:nvSpPr>
          <p:cNvPr id="4" name="Slide Number Placeholder 3"/>
          <p:cNvSpPr>
            <a:spLocks noGrp="1"/>
          </p:cNvSpPr>
          <p:nvPr>
            <p:ph type="sldNum" sz="quarter" idx="10"/>
          </p:nvPr>
        </p:nvSpPr>
        <p:spPr/>
        <p:txBody>
          <a:bodyPr/>
          <a:lstStyle/>
          <a:p>
            <a:pPr>
              <a:defRPr/>
            </a:pPr>
            <a:r>
              <a:rPr lang="en-US" altLang="en-US" dirty="0"/>
              <a:t>	</a:t>
            </a:r>
            <a:r>
              <a:rPr lang="en-US" altLang="en-US"/>
              <a:t> Configuring Credit Handling - </a:t>
            </a:r>
            <a:fld id="{EBE90EC8-477D-4D7F-AA25-D782A41581B8}" type="slidenum">
              <a:rPr lang="en-US" altLang="en-US" smtClean="0"/>
              <a:pPr>
                <a:defRPr/>
              </a:pPr>
              <a:t>29</a:t>
            </a:fld>
            <a:endParaRPr lang="en-US" altLang="en-US" dirty="0"/>
          </a:p>
        </p:txBody>
      </p:sp>
      <p:sp>
        <p:nvSpPr>
          <p:cNvPr id="5" name="Header Placeholder 4"/>
          <p:cNvSpPr>
            <a:spLocks noGrp="1"/>
          </p:cNvSpPr>
          <p:nvPr>
            <p:ph type="hdr" sz="quarter" idx="11"/>
          </p:nvPr>
        </p:nvSpPr>
        <p:spPr/>
        <p:txBody>
          <a:bodyPr/>
          <a:lstStyle/>
          <a:p>
            <a:pPr>
              <a:defRPr/>
            </a:pPr>
            <a:r>
              <a:rPr lang="en-US" altLang="en-US" dirty="0"/>
              <a:t>	</a:t>
            </a:r>
            <a:endParaRPr lang="en-US" dirty="0"/>
          </a:p>
        </p:txBody>
      </p:sp>
    </p:spTree>
    <p:extLst>
      <p:ext uri="{BB962C8B-B14F-4D97-AF65-F5344CB8AC3E}">
        <p14:creationId xmlns:p14="http://schemas.microsoft.com/office/powerpoint/2010/main" val="42764642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invoice stream has one and only one associated</a:t>
            </a:r>
            <a:r>
              <a:rPr lang="en-US" baseline="0" dirty="0"/>
              <a:t> Unapplied </a:t>
            </a:r>
            <a:r>
              <a:rPr lang="en-US" baseline="0"/>
              <a:t>T-account.</a:t>
            </a:r>
          </a:p>
          <a:p>
            <a:endParaRPr lang="en-US" baseline="0"/>
          </a:p>
          <a:p>
            <a:r>
              <a:rPr lang="en-US"/>
              <a:t>After excess money from credit is placed in Unapplied, BillingCenter does not distinguish it from other cash. Cash in Unapplied can be:</a:t>
            </a:r>
          </a:p>
          <a:p>
            <a:pPr marL="342900" lvl="1" indent="-114300"/>
            <a:r>
              <a:rPr lang="en-US"/>
              <a:t>Distributed to unsettled invoice items by a batch process</a:t>
            </a:r>
          </a:p>
          <a:p>
            <a:pPr marL="342900" lvl="1" indent="-114300"/>
            <a:r>
              <a:rPr lang="en-US"/>
              <a:t>Disbursed to the payer</a:t>
            </a:r>
          </a:p>
          <a:p>
            <a:pPr marL="342900" lvl="1" indent="-114300"/>
            <a:r>
              <a:rPr lang="en-US"/>
              <a:t>Transferred to another account</a:t>
            </a:r>
          </a:p>
          <a:p>
            <a:pPr marL="342900" lvl="1" indent="-114300"/>
            <a:endParaRPr lang="en-US"/>
          </a:p>
          <a:p>
            <a:r>
              <a:rPr lang="en-US"/>
              <a:t>If payer account uses cash separation, payments and disbursements are managed at policy level.</a:t>
            </a:r>
            <a:endParaRPr lang="en-US" dirty="0"/>
          </a:p>
        </p:txBody>
      </p:sp>
      <p:sp>
        <p:nvSpPr>
          <p:cNvPr id="4" name="Slide Number Placeholder 3"/>
          <p:cNvSpPr>
            <a:spLocks noGrp="1"/>
          </p:cNvSpPr>
          <p:nvPr>
            <p:ph type="sldNum" sz="quarter" idx="10"/>
          </p:nvPr>
        </p:nvSpPr>
        <p:spPr/>
        <p:txBody>
          <a:bodyPr/>
          <a:lstStyle/>
          <a:p>
            <a:pPr>
              <a:defRPr/>
            </a:pPr>
            <a:r>
              <a:rPr lang="en-US" altLang="en-US" dirty="0"/>
              <a:t>	</a:t>
            </a:r>
            <a:r>
              <a:rPr lang="en-US" altLang="en-US"/>
              <a:t> Configuring Credit Handling - </a:t>
            </a:r>
            <a:fld id="{EBE90EC8-477D-4D7F-AA25-D782A41581B8}" type="slidenum">
              <a:rPr lang="en-US" altLang="en-US" smtClean="0"/>
              <a:pPr>
                <a:defRPr/>
              </a:pPr>
              <a:t>30</a:t>
            </a:fld>
            <a:endParaRPr lang="en-US" altLang="en-US" dirty="0"/>
          </a:p>
        </p:txBody>
      </p:sp>
      <p:sp>
        <p:nvSpPr>
          <p:cNvPr id="5" name="Header Placeholder 4"/>
          <p:cNvSpPr>
            <a:spLocks noGrp="1"/>
          </p:cNvSpPr>
          <p:nvPr>
            <p:ph type="hdr" sz="quarter" idx="11"/>
          </p:nvPr>
        </p:nvSpPr>
        <p:spPr/>
        <p:txBody>
          <a:bodyPr/>
          <a:lstStyle/>
          <a:p>
            <a:pPr>
              <a:defRPr/>
            </a:pPr>
            <a:r>
              <a:rPr lang="en-US" altLang="en-US" dirty="0"/>
              <a:t>	</a:t>
            </a:r>
            <a:endParaRPr lang="en-US" dirty="0"/>
          </a:p>
        </p:txBody>
      </p:sp>
    </p:spTree>
    <p:extLst>
      <p:ext uri="{BB962C8B-B14F-4D97-AF65-F5344CB8AC3E}">
        <p14:creationId xmlns:p14="http://schemas.microsoft.com/office/powerpoint/2010/main" val="3347487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2264">
              <a:defRPr/>
            </a:pPr>
            <a:r>
              <a:rPr lang="en-US" dirty="0"/>
              <a:t>A credit involves no new money entering the system</a:t>
            </a:r>
            <a:r>
              <a:rPr lang="en-US"/>
              <a:t>. </a:t>
            </a:r>
            <a:endParaRPr lang="en-US" dirty="0"/>
          </a:p>
          <a:p>
            <a:endParaRPr lang="en-US" dirty="0"/>
          </a:p>
        </p:txBody>
      </p:sp>
      <p:sp>
        <p:nvSpPr>
          <p:cNvPr id="4" name="Slide Number Placeholder 3"/>
          <p:cNvSpPr>
            <a:spLocks noGrp="1"/>
          </p:cNvSpPr>
          <p:nvPr>
            <p:ph type="sldNum" sz="quarter" idx="10"/>
          </p:nvPr>
        </p:nvSpPr>
        <p:spPr/>
        <p:txBody>
          <a:bodyPr/>
          <a:lstStyle/>
          <a:p>
            <a:pPr>
              <a:defRPr/>
            </a:pPr>
            <a:r>
              <a:rPr lang="en-US" altLang="en-US" dirty="0"/>
              <a:t>	</a:t>
            </a:r>
            <a:r>
              <a:rPr lang="en-US" altLang="en-US"/>
              <a:t> Configuring Credit Handling - </a:t>
            </a:r>
            <a:fld id="{EBE90EC8-477D-4D7F-AA25-D782A41581B8}" type="slidenum">
              <a:rPr lang="en-US" altLang="en-US" smtClean="0"/>
              <a:pPr>
                <a:defRPr/>
              </a:pPr>
              <a:t>4</a:t>
            </a:fld>
            <a:endParaRPr lang="en-US" altLang="en-US" dirty="0"/>
          </a:p>
        </p:txBody>
      </p:sp>
      <p:sp>
        <p:nvSpPr>
          <p:cNvPr id="5" name="Header Placeholder 4"/>
          <p:cNvSpPr>
            <a:spLocks noGrp="1"/>
          </p:cNvSpPr>
          <p:nvPr>
            <p:ph type="hdr" sz="quarter" idx="11"/>
          </p:nvPr>
        </p:nvSpPr>
        <p:spPr/>
        <p:txBody>
          <a:bodyPr/>
          <a:lstStyle/>
          <a:p>
            <a:pPr>
              <a:defRPr/>
            </a:pPr>
            <a:r>
              <a:rPr lang="en-US" altLang="en-US" dirty="0"/>
              <a:t>	</a:t>
            </a:r>
            <a:endParaRPr lang="en-US" dirty="0"/>
          </a:p>
        </p:txBody>
      </p:sp>
    </p:spTree>
    <p:extLst>
      <p:ext uri="{BB962C8B-B14F-4D97-AF65-F5344CB8AC3E}">
        <p14:creationId xmlns:p14="http://schemas.microsoft.com/office/powerpoint/2010/main" val="34992784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8538" eaLnBrk="0" hangingPunct="0">
              <a:tabLst>
                <a:tab pos="2943225" algn="ctr"/>
              </a:tabLst>
              <a:defRPr sz="2000" b="1">
                <a:solidFill>
                  <a:srgbClr val="FF0000"/>
                </a:solidFill>
                <a:latin typeface="Arial" charset="0"/>
              </a:defRPr>
            </a:lvl1pPr>
            <a:lvl2pPr marL="742950" indent="-285750" defTabSz="998538" eaLnBrk="0" hangingPunct="0">
              <a:tabLst>
                <a:tab pos="2943225" algn="ctr"/>
              </a:tabLst>
              <a:defRPr sz="2000" b="1">
                <a:solidFill>
                  <a:srgbClr val="FF0000"/>
                </a:solidFill>
                <a:latin typeface="Arial" charset="0"/>
              </a:defRPr>
            </a:lvl2pPr>
            <a:lvl3pPr marL="1143000" indent="-228600" defTabSz="998538" eaLnBrk="0" hangingPunct="0">
              <a:tabLst>
                <a:tab pos="2943225" algn="ctr"/>
              </a:tabLst>
              <a:defRPr sz="2000" b="1">
                <a:solidFill>
                  <a:srgbClr val="FF0000"/>
                </a:solidFill>
                <a:latin typeface="Arial" charset="0"/>
              </a:defRPr>
            </a:lvl3pPr>
            <a:lvl4pPr marL="1600200" indent="-228600" defTabSz="998538" eaLnBrk="0" hangingPunct="0">
              <a:tabLst>
                <a:tab pos="2943225" algn="ctr"/>
              </a:tabLst>
              <a:defRPr sz="2000" b="1">
                <a:solidFill>
                  <a:srgbClr val="FF0000"/>
                </a:solidFill>
                <a:latin typeface="Arial" charset="0"/>
              </a:defRPr>
            </a:lvl4pPr>
            <a:lvl5pPr marL="2057400" indent="-228600" defTabSz="998538" eaLnBrk="0" hangingPunct="0">
              <a:tabLst>
                <a:tab pos="2943225" algn="ctr"/>
              </a:tabLst>
              <a:defRPr sz="2000" b="1">
                <a:solidFill>
                  <a:srgbClr val="FF0000"/>
                </a:solidFill>
                <a:latin typeface="Arial" charset="0"/>
              </a:defRPr>
            </a:lvl5pPr>
            <a:lvl6pPr marL="2514600" indent="-228600" algn="ctr" defTabSz="998538" eaLnBrk="0" fontAlgn="base" hangingPunct="0">
              <a:spcBef>
                <a:spcPct val="50000"/>
              </a:spcBef>
              <a:spcAft>
                <a:spcPct val="30000"/>
              </a:spcAft>
              <a:buClr>
                <a:schemeClr val="tx1"/>
              </a:buClr>
              <a:tabLst>
                <a:tab pos="2943225" algn="ctr"/>
              </a:tabLst>
              <a:defRPr sz="2000" b="1">
                <a:solidFill>
                  <a:srgbClr val="FF0000"/>
                </a:solidFill>
                <a:latin typeface="Arial" charset="0"/>
              </a:defRPr>
            </a:lvl6pPr>
            <a:lvl7pPr marL="2971800" indent="-228600" algn="ctr" defTabSz="998538" eaLnBrk="0" fontAlgn="base" hangingPunct="0">
              <a:spcBef>
                <a:spcPct val="50000"/>
              </a:spcBef>
              <a:spcAft>
                <a:spcPct val="30000"/>
              </a:spcAft>
              <a:buClr>
                <a:schemeClr val="tx1"/>
              </a:buClr>
              <a:tabLst>
                <a:tab pos="2943225" algn="ctr"/>
              </a:tabLst>
              <a:defRPr sz="2000" b="1">
                <a:solidFill>
                  <a:srgbClr val="FF0000"/>
                </a:solidFill>
                <a:latin typeface="Arial" charset="0"/>
              </a:defRPr>
            </a:lvl7pPr>
            <a:lvl8pPr marL="3429000" indent="-228600" algn="ctr" defTabSz="998538" eaLnBrk="0" fontAlgn="base" hangingPunct="0">
              <a:spcBef>
                <a:spcPct val="50000"/>
              </a:spcBef>
              <a:spcAft>
                <a:spcPct val="30000"/>
              </a:spcAft>
              <a:buClr>
                <a:schemeClr val="tx1"/>
              </a:buClr>
              <a:tabLst>
                <a:tab pos="2943225" algn="ctr"/>
              </a:tabLst>
              <a:defRPr sz="2000" b="1">
                <a:solidFill>
                  <a:srgbClr val="FF0000"/>
                </a:solidFill>
                <a:latin typeface="Arial" charset="0"/>
              </a:defRPr>
            </a:lvl8pPr>
            <a:lvl9pPr marL="3886200" indent="-228600" algn="ctr" defTabSz="998538" eaLnBrk="0" fontAlgn="base" hangingPunct="0">
              <a:spcBef>
                <a:spcPct val="50000"/>
              </a:spcBef>
              <a:spcAft>
                <a:spcPct val="30000"/>
              </a:spcAft>
              <a:buClr>
                <a:schemeClr val="tx1"/>
              </a:buClr>
              <a:tabLst>
                <a:tab pos="2943225" algn="ctr"/>
              </a:tabLst>
              <a:defRPr sz="2000" b="1">
                <a:solidFill>
                  <a:srgbClr val="FF0000"/>
                </a:solidFill>
                <a:latin typeface="Arial" charset="0"/>
              </a:defRPr>
            </a:lvl9pPr>
          </a:lstStyle>
          <a:p>
            <a:pPr eaLnBrk="1" hangingPunct="1"/>
            <a:r>
              <a:rPr lang="en-US" altLang="en-US" sz="1300" b="0" dirty="0">
                <a:solidFill>
                  <a:schemeClr val="tx1"/>
                </a:solidFill>
              </a:rPr>
              <a:t>	</a:t>
            </a:r>
            <a:r>
              <a:rPr lang="en-US" altLang="en-US" sz="1300" b="0">
                <a:solidFill>
                  <a:schemeClr val="tx1"/>
                </a:solidFill>
              </a:rPr>
              <a:t> Configuring Credit Handling - </a:t>
            </a:r>
            <a:fld id="{F0FDF089-78D8-4462-A723-59EFD3A377AB}" type="slidenum">
              <a:rPr lang="en-US" altLang="en-US" sz="1300" b="0" smtClean="0">
                <a:solidFill>
                  <a:schemeClr val="tx1"/>
                </a:solidFill>
              </a:rPr>
              <a:pPr eaLnBrk="1" hangingPunct="1"/>
              <a:t>31</a:t>
            </a:fld>
            <a:endParaRPr lang="en-US" altLang="en-US" sz="1300" b="0" dirty="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238" eaLnBrk="0" hangingPunct="0">
              <a:tabLst>
                <a:tab pos="5999163" algn="r"/>
              </a:tabLst>
              <a:defRPr sz="2000" b="1">
                <a:solidFill>
                  <a:srgbClr val="FF0000"/>
                </a:solidFill>
                <a:latin typeface="Arial" charset="0"/>
              </a:defRPr>
            </a:lvl1pPr>
            <a:lvl2pPr marL="742950" indent="-285750" defTabSz="1011238" eaLnBrk="0" hangingPunct="0">
              <a:tabLst>
                <a:tab pos="5999163" algn="r"/>
              </a:tabLst>
              <a:defRPr sz="2000" b="1">
                <a:solidFill>
                  <a:srgbClr val="FF0000"/>
                </a:solidFill>
                <a:latin typeface="Arial" charset="0"/>
              </a:defRPr>
            </a:lvl2pPr>
            <a:lvl3pPr marL="1143000" indent="-228600" defTabSz="1011238" eaLnBrk="0" hangingPunct="0">
              <a:tabLst>
                <a:tab pos="5999163" algn="r"/>
              </a:tabLst>
              <a:defRPr sz="2000" b="1">
                <a:solidFill>
                  <a:srgbClr val="FF0000"/>
                </a:solidFill>
                <a:latin typeface="Arial" charset="0"/>
              </a:defRPr>
            </a:lvl3pPr>
            <a:lvl4pPr marL="1600200" indent="-228600" defTabSz="1011238" eaLnBrk="0" hangingPunct="0">
              <a:tabLst>
                <a:tab pos="5999163" algn="r"/>
              </a:tabLst>
              <a:defRPr sz="2000" b="1">
                <a:solidFill>
                  <a:srgbClr val="FF0000"/>
                </a:solidFill>
                <a:latin typeface="Arial" charset="0"/>
              </a:defRPr>
            </a:lvl4pPr>
            <a:lvl5pPr marL="2057400" indent="-228600" defTabSz="1011238" eaLnBrk="0" hangingPunct="0">
              <a:tabLst>
                <a:tab pos="5999163" algn="r"/>
              </a:tabLst>
              <a:defRPr sz="2000" b="1">
                <a:solidFill>
                  <a:srgbClr val="FF0000"/>
                </a:solidFill>
                <a:latin typeface="Arial" charset="0"/>
              </a:defRPr>
            </a:lvl5pPr>
            <a:lvl6pPr marL="2514600" indent="-228600" algn="ctr" defTabSz="1011238" eaLnBrk="0" fontAlgn="base" hangingPunct="0">
              <a:spcBef>
                <a:spcPct val="50000"/>
              </a:spcBef>
              <a:spcAft>
                <a:spcPct val="30000"/>
              </a:spcAft>
              <a:buClr>
                <a:schemeClr val="tx1"/>
              </a:buClr>
              <a:tabLst>
                <a:tab pos="5999163" algn="r"/>
              </a:tabLst>
              <a:defRPr sz="2000" b="1">
                <a:solidFill>
                  <a:srgbClr val="FF0000"/>
                </a:solidFill>
                <a:latin typeface="Arial" charset="0"/>
              </a:defRPr>
            </a:lvl6pPr>
            <a:lvl7pPr marL="2971800" indent="-228600" algn="ctr" defTabSz="1011238" eaLnBrk="0" fontAlgn="base" hangingPunct="0">
              <a:spcBef>
                <a:spcPct val="50000"/>
              </a:spcBef>
              <a:spcAft>
                <a:spcPct val="30000"/>
              </a:spcAft>
              <a:buClr>
                <a:schemeClr val="tx1"/>
              </a:buClr>
              <a:tabLst>
                <a:tab pos="5999163" algn="r"/>
              </a:tabLst>
              <a:defRPr sz="2000" b="1">
                <a:solidFill>
                  <a:srgbClr val="FF0000"/>
                </a:solidFill>
                <a:latin typeface="Arial" charset="0"/>
              </a:defRPr>
            </a:lvl7pPr>
            <a:lvl8pPr marL="3429000" indent="-228600" algn="ctr" defTabSz="1011238" eaLnBrk="0" fontAlgn="base" hangingPunct="0">
              <a:spcBef>
                <a:spcPct val="50000"/>
              </a:spcBef>
              <a:spcAft>
                <a:spcPct val="30000"/>
              </a:spcAft>
              <a:buClr>
                <a:schemeClr val="tx1"/>
              </a:buClr>
              <a:tabLst>
                <a:tab pos="5999163" algn="r"/>
              </a:tabLst>
              <a:defRPr sz="2000" b="1">
                <a:solidFill>
                  <a:srgbClr val="FF0000"/>
                </a:solidFill>
                <a:latin typeface="Arial" charset="0"/>
              </a:defRPr>
            </a:lvl8pPr>
            <a:lvl9pPr marL="3886200" indent="-228600" algn="ctr" defTabSz="1011238" eaLnBrk="0" fontAlgn="base" hangingPunct="0">
              <a:spcBef>
                <a:spcPct val="50000"/>
              </a:spcBef>
              <a:spcAft>
                <a:spcPct val="30000"/>
              </a:spcAft>
              <a:buClr>
                <a:schemeClr val="tx1"/>
              </a:buClr>
              <a:tabLst>
                <a:tab pos="5999163" algn="r"/>
              </a:tabLst>
              <a:defRPr sz="2000" b="1">
                <a:solidFill>
                  <a:srgbClr val="FF0000"/>
                </a:solidFill>
                <a:latin typeface="Arial" charset="0"/>
              </a:defRPr>
            </a:lvl9pPr>
          </a:lstStyle>
          <a:p>
            <a:pPr>
              <a:lnSpc>
                <a:spcPts val="2013"/>
              </a:lnSpc>
              <a:spcBef>
                <a:spcPts val="675"/>
              </a:spcBef>
            </a:pPr>
            <a:r>
              <a:rPr lang="en-US" altLang="en-US" sz="1300" b="0" dirty="0">
                <a:solidFill>
                  <a:schemeClr val="tx1"/>
                </a:solidFill>
              </a:rPr>
              <a:t>	</a:t>
            </a:r>
            <a:endParaRPr lang="en-US" sz="1300" b="0" dirty="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other credit-handling configurations you can make in Gosu, but the</a:t>
            </a:r>
            <a:r>
              <a:rPr lang="en-US" baseline="0" dirty="0"/>
              <a:t> ones listed in the slide are the most commonly requested changes.</a:t>
            </a:r>
          </a:p>
          <a:p>
            <a:r>
              <a:rPr lang="en-US" baseline="0" dirty="0"/>
              <a:t>One example that is not illustrated here is adding a context that is not a billing instruction type.</a:t>
            </a:r>
            <a:endParaRPr lang="en-US" dirty="0"/>
          </a:p>
        </p:txBody>
      </p:sp>
      <p:sp>
        <p:nvSpPr>
          <p:cNvPr id="4" name="Slide Number Placeholder 3"/>
          <p:cNvSpPr>
            <a:spLocks noGrp="1"/>
          </p:cNvSpPr>
          <p:nvPr>
            <p:ph type="sldNum" sz="quarter" idx="10"/>
          </p:nvPr>
        </p:nvSpPr>
        <p:spPr/>
        <p:txBody>
          <a:bodyPr/>
          <a:lstStyle/>
          <a:p>
            <a:pPr>
              <a:defRPr/>
            </a:pPr>
            <a:r>
              <a:rPr lang="en-US" altLang="en-US"/>
              <a:t>	Configuring Credit Handling - </a:t>
            </a:r>
            <a:fld id="{EBE90EC8-477D-4D7F-AA25-D782A41581B8}" type="slidenum">
              <a:rPr lang="en-US" altLang="en-US" smtClean="0"/>
              <a:pPr>
                <a:defRPr/>
              </a:pPr>
              <a:t>32</a:t>
            </a:fld>
            <a:endParaRPr lang="en-US" altLang="en-US" dirty="0"/>
          </a:p>
        </p:txBody>
      </p:sp>
      <p:sp>
        <p:nvSpPr>
          <p:cNvPr id="5" name="Header Placeholder 4"/>
          <p:cNvSpPr>
            <a:spLocks noGrp="1"/>
          </p:cNvSpPr>
          <p:nvPr>
            <p:ph type="hdr" sz="quarter" idx="11"/>
          </p:nvPr>
        </p:nvSpPr>
        <p:spPr/>
        <p:txBody>
          <a:bodyPr/>
          <a:lstStyle/>
          <a:p>
            <a:pPr>
              <a:defRPr/>
            </a:pPr>
            <a:r>
              <a:rPr lang="en-US" altLang="en-US" dirty="0"/>
              <a:t>	</a:t>
            </a:r>
            <a:endParaRPr lang="en-US" dirty="0"/>
          </a:p>
        </p:txBody>
      </p:sp>
    </p:spTree>
    <p:extLst>
      <p:ext uri="{BB962C8B-B14F-4D97-AF65-F5344CB8AC3E}">
        <p14:creationId xmlns:p14="http://schemas.microsoft.com/office/powerpoint/2010/main" val="33928799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diagram, the addPostiveItemsDistributionCriteria</a:t>
            </a:r>
            <a:r>
              <a:rPr lang="en-US" baseline="0" dirty="0"/>
              <a:t> method asks the return premium plan what for the positive item qualifier value. That restriction is added to any other restrictions in the method and then returned to BillingCenter. BillingCenter can then use the restrictions to filter the positive items to receive the credit allocation.</a:t>
            </a:r>
            <a:endParaRPr lang="en-US" dirty="0"/>
          </a:p>
        </p:txBody>
      </p:sp>
      <p:sp>
        <p:nvSpPr>
          <p:cNvPr id="4" name="Slide Number Placeholder 3"/>
          <p:cNvSpPr>
            <a:spLocks noGrp="1"/>
          </p:cNvSpPr>
          <p:nvPr>
            <p:ph type="sldNum" sz="quarter" idx="10"/>
          </p:nvPr>
        </p:nvSpPr>
        <p:spPr/>
        <p:txBody>
          <a:bodyPr/>
          <a:lstStyle/>
          <a:p>
            <a:pPr>
              <a:defRPr/>
            </a:pPr>
            <a:r>
              <a:rPr lang="en-US" altLang="en-US"/>
              <a:t>	Configuring Credit Handling - </a:t>
            </a:r>
            <a:fld id="{EBE90EC8-477D-4D7F-AA25-D782A41581B8}" type="slidenum">
              <a:rPr lang="en-US" altLang="en-US" smtClean="0"/>
              <a:pPr>
                <a:defRPr/>
              </a:pPr>
              <a:t>33</a:t>
            </a:fld>
            <a:endParaRPr lang="en-US" altLang="en-US" dirty="0"/>
          </a:p>
        </p:txBody>
      </p:sp>
      <p:sp>
        <p:nvSpPr>
          <p:cNvPr id="5" name="Header Placeholder 4"/>
          <p:cNvSpPr>
            <a:spLocks noGrp="1"/>
          </p:cNvSpPr>
          <p:nvPr>
            <p:ph type="hdr" sz="quarter" idx="11"/>
          </p:nvPr>
        </p:nvSpPr>
        <p:spPr/>
        <p:txBody>
          <a:bodyPr/>
          <a:lstStyle/>
          <a:p>
            <a:pPr>
              <a:defRPr/>
            </a:pPr>
            <a:r>
              <a:rPr lang="en-US" altLang="en-US" dirty="0"/>
              <a:t>	</a:t>
            </a:r>
            <a:endParaRPr lang="en-US" dirty="0"/>
          </a:p>
        </p:txBody>
      </p:sp>
    </p:spTree>
    <p:extLst>
      <p:ext uri="{BB962C8B-B14F-4D97-AF65-F5344CB8AC3E}">
        <p14:creationId xmlns:p14="http://schemas.microsoft.com/office/powerpoint/2010/main" val="2032265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Currently the code that requires all eligible items to be positive and unsettled is exposed in the DirectBillPayment plugin and can be configured. However, it is extremely unlikely that a carrier would want to modify either of these requirements.</a:t>
            </a:r>
          </a:p>
        </p:txBody>
      </p:sp>
      <p:sp>
        <p:nvSpPr>
          <p:cNvPr id="4" name="Slide Number Placeholder 3"/>
          <p:cNvSpPr>
            <a:spLocks noGrp="1"/>
          </p:cNvSpPr>
          <p:nvPr>
            <p:ph type="sldNum" sz="quarter" idx="10"/>
          </p:nvPr>
        </p:nvSpPr>
        <p:spPr/>
        <p:txBody>
          <a:bodyPr/>
          <a:lstStyle/>
          <a:p>
            <a:pPr>
              <a:defRPr/>
            </a:pPr>
            <a:r>
              <a:rPr lang="en-US" altLang="en-US"/>
              <a:t>	Configuring Credit Handling - </a:t>
            </a:r>
            <a:fld id="{EBE90EC8-477D-4D7F-AA25-D782A41581B8}" type="slidenum">
              <a:rPr lang="en-US" altLang="en-US" smtClean="0"/>
              <a:pPr>
                <a:defRPr/>
              </a:pPr>
              <a:t>34</a:t>
            </a:fld>
            <a:endParaRPr lang="en-US" altLang="en-US" dirty="0"/>
          </a:p>
        </p:txBody>
      </p:sp>
      <p:sp>
        <p:nvSpPr>
          <p:cNvPr id="5" name="Header Placeholder 4"/>
          <p:cNvSpPr>
            <a:spLocks noGrp="1"/>
          </p:cNvSpPr>
          <p:nvPr>
            <p:ph type="hdr" sz="quarter" idx="11"/>
          </p:nvPr>
        </p:nvSpPr>
        <p:spPr/>
        <p:txBody>
          <a:bodyPr/>
          <a:lstStyle/>
          <a:p>
            <a:pPr>
              <a:defRPr/>
            </a:pPr>
            <a:r>
              <a:rPr lang="en-US" altLang="en-US" dirty="0"/>
              <a:t>	</a:t>
            </a:r>
            <a:endParaRPr lang="en-US" dirty="0"/>
          </a:p>
        </p:txBody>
      </p:sp>
    </p:spTree>
    <p:extLst>
      <p:ext uri="{BB962C8B-B14F-4D97-AF65-F5344CB8AC3E}">
        <p14:creationId xmlns:p14="http://schemas.microsoft.com/office/powerpoint/2010/main" val="2032265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Arial" charset="0"/>
                <a:ea typeface="+mn-ea"/>
                <a:cs typeface="+mn-cs"/>
              </a:rPr>
              <a:t>The addPositiveItemsDistributionCriteria() method in the DirectBillPayment</a:t>
            </a:r>
            <a:r>
              <a:rPr lang="en-US" sz="1000" kern="1200" baseline="0" dirty="0">
                <a:solidFill>
                  <a:schemeClr val="tx1"/>
                </a:solidFill>
                <a:effectLst/>
                <a:latin typeface="Arial" charset="0"/>
                <a:ea typeface="+mn-ea"/>
                <a:cs typeface="+mn-cs"/>
              </a:rPr>
              <a:t> plugin does the following</a:t>
            </a:r>
            <a:r>
              <a:rPr lang="en-US" sz="1000" kern="1200" dirty="0">
                <a:solidFill>
                  <a:schemeClr val="tx1"/>
                </a:solidFill>
                <a:effectLst/>
                <a:latin typeface="Arial" charset="0"/>
                <a:ea typeface="+mn-ea"/>
                <a:cs typeface="+mn-cs"/>
              </a:rPr>
              <a:t>:</a:t>
            </a:r>
          </a:p>
          <a:p>
            <a:pPr marL="571500" lvl="1" indent="-228600">
              <a:buFont typeface="+mj-lt"/>
              <a:buAutoNum type="arabicPeriod"/>
            </a:pPr>
            <a:r>
              <a:rPr lang="en-US" sz="1000" kern="1200" dirty="0">
                <a:solidFill>
                  <a:schemeClr val="tx1"/>
                </a:solidFill>
                <a:effectLst/>
                <a:latin typeface="Arial" charset="0"/>
                <a:ea typeface="+mn-ea"/>
                <a:cs typeface="+mn-cs"/>
              </a:rPr>
              <a:t>Accepts a set of negative invoice items to allocate.</a:t>
            </a:r>
          </a:p>
          <a:p>
            <a:pPr marL="571500" lvl="1" indent="-228600">
              <a:buFont typeface="+mj-lt"/>
              <a:buAutoNum type="arabicPeriod"/>
            </a:pPr>
            <a:r>
              <a:rPr lang="en-US" sz="1000" kern="1200" dirty="0">
                <a:solidFill>
                  <a:schemeClr val="tx1"/>
                </a:solidFill>
                <a:effectLst/>
                <a:latin typeface="Arial" charset="0"/>
                <a:ea typeface="+mn-ea"/>
                <a:cs typeface="+mn-cs"/>
              </a:rPr>
              <a:t>Declares</a:t>
            </a:r>
            <a:r>
              <a:rPr lang="en-US" sz="1000" kern="1200" baseline="0" dirty="0">
                <a:solidFill>
                  <a:schemeClr val="tx1"/>
                </a:solidFill>
                <a:effectLst/>
                <a:latin typeface="Arial" charset="0"/>
                <a:ea typeface="+mn-ea"/>
                <a:cs typeface="+mn-cs"/>
              </a:rPr>
              <a:t> the</a:t>
            </a:r>
            <a:r>
              <a:rPr lang="en-US" sz="1000" kern="1200" dirty="0">
                <a:solidFill>
                  <a:schemeClr val="tx1"/>
                </a:solidFill>
                <a:effectLst/>
                <a:latin typeface="Arial" charset="0"/>
                <a:ea typeface="+mn-ea"/>
                <a:cs typeface="+mn-cs"/>
              </a:rPr>
              <a:t> representativeItem variable to get the related charge.</a:t>
            </a:r>
          </a:p>
          <a:p>
            <a:pPr marL="571500" lvl="1" indent="-228600">
              <a:buFont typeface="+mj-lt"/>
              <a:buAutoNum type="arabicPeriod"/>
            </a:pPr>
            <a:r>
              <a:rPr lang="en-US" sz="1000" kern="1200" dirty="0">
                <a:solidFill>
                  <a:schemeClr val="tx1"/>
                </a:solidFill>
                <a:effectLst/>
                <a:latin typeface="Arial" charset="0"/>
                <a:ea typeface="+mn-ea"/>
                <a:cs typeface="+mn-cs"/>
              </a:rPr>
              <a:t>Creates a new restriction builder for type InvoiceItem. </a:t>
            </a:r>
          </a:p>
          <a:p>
            <a:pPr marL="571500" lvl="1" indent="-228600">
              <a:buFont typeface="+mj-lt"/>
              <a:buAutoNum type="arabicPeriod"/>
            </a:pPr>
            <a:r>
              <a:rPr lang="en-US" sz="1000" kern="1200" dirty="0">
                <a:solidFill>
                  <a:schemeClr val="tx1"/>
                </a:solidFill>
                <a:effectLst/>
                <a:latin typeface="Arial" charset="0"/>
                <a:ea typeface="+mn-ea"/>
                <a:cs typeface="+mn-cs"/>
              </a:rPr>
              <a:t>Finds the charge qualification and the first credit handling scheme that applies to the negative invoice items being processed.</a:t>
            </a:r>
          </a:p>
          <a:p>
            <a:pPr marL="571500" lvl="1" indent="-228600">
              <a:buFont typeface="+mj-lt"/>
              <a:buAutoNum type="arabicPeriod"/>
            </a:pPr>
            <a:r>
              <a:rPr lang="en-US" sz="1000" kern="1200" dirty="0">
                <a:solidFill>
                  <a:schemeClr val="tx1"/>
                </a:solidFill>
                <a:effectLst/>
                <a:latin typeface="Arial" charset="0"/>
                <a:ea typeface="+mn-ea"/>
                <a:cs typeface="+mn-cs"/>
              </a:rPr>
              <a:t>Gets the itemEffectiveDate,</a:t>
            </a:r>
            <a:r>
              <a:rPr lang="en-US" sz="1000" kern="1200" baseline="0" dirty="0">
                <a:solidFill>
                  <a:schemeClr val="tx1"/>
                </a:solidFill>
                <a:effectLst/>
                <a:latin typeface="Arial" charset="0"/>
                <a:ea typeface="+mn-ea"/>
                <a:cs typeface="+mn-cs"/>
              </a:rPr>
              <a:t> which is the </a:t>
            </a:r>
            <a:r>
              <a:rPr lang="en-US" sz="1000" kern="1200" dirty="0">
                <a:solidFill>
                  <a:schemeClr val="tx1"/>
                </a:solidFill>
                <a:effectLst/>
                <a:latin typeface="Arial" charset="0"/>
                <a:ea typeface="+mn-ea"/>
                <a:cs typeface="+mn-cs"/>
              </a:rPr>
              <a:t>Start date on the credit handling</a:t>
            </a:r>
            <a:r>
              <a:rPr lang="en-US" sz="1000" kern="1200" baseline="0" dirty="0">
                <a:solidFill>
                  <a:schemeClr val="tx1"/>
                </a:solidFill>
                <a:effectLst/>
                <a:latin typeface="Arial" charset="0"/>
                <a:ea typeface="+mn-ea"/>
                <a:cs typeface="+mn-cs"/>
              </a:rPr>
              <a:t> scheme</a:t>
            </a:r>
            <a:r>
              <a:rPr lang="en-US" sz="1000" kern="1200" dirty="0">
                <a:solidFill>
                  <a:schemeClr val="tx1"/>
                </a:solidFill>
                <a:effectLst/>
                <a:latin typeface="Arial" charset="0"/>
                <a:ea typeface="+mn-ea"/>
                <a:cs typeface="+mn-cs"/>
              </a:rPr>
              <a:t>. </a:t>
            </a:r>
          </a:p>
          <a:p>
            <a:pPr marL="571500" lvl="1" indent="-228600">
              <a:buFont typeface="+mj-lt"/>
              <a:buAutoNum type="arabicPeriod"/>
            </a:pPr>
            <a:r>
              <a:rPr lang="en-US" sz="1000" kern="1200" dirty="0">
                <a:solidFill>
                  <a:schemeClr val="tx1"/>
                </a:solidFill>
                <a:effectLst/>
                <a:latin typeface="Arial" charset="0"/>
                <a:ea typeface="+mn-ea"/>
                <a:cs typeface="+mn-cs"/>
              </a:rPr>
              <a:t>Looks for a matching qualification type. Most of this code has </a:t>
            </a:r>
            <a:r>
              <a:rPr lang="en-US" sz="1000" kern="1200" baseline="0" dirty="0">
                <a:solidFill>
                  <a:schemeClr val="tx1"/>
                </a:solidFill>
                <a:effectLst/>
                <a:latin typeface="Arial" charset="0"/>
                <a:ea typeface="+mn-ea"/>
                <a:cs typeface="+mn-cs"/>
              </a:rPr>
              <a:t>been edited out of the screenshot because of limited real estate on the slide. When a match is found, adds a requirement to RestrictionBuilder to compare the policy of the eligible positive item with policy of the representative negative item. </a:t>
            </a:r>
            <a:endParaRPr lang="en-US" sz="1000" kern="1200" dirty="0">
              <a:solidFill>
                <a:schemeClr val="tx1"/>
              </a:solidFill>
              <a:effectLst/>
              <a:latin typeface="Arial" charset="0"/>
              <a:ea typeface="+mn-ea"/>
              <a:cs typeface="+mn-cs"/>
            </a:endParaRPr>
          </a:p>
          <a:p>
            <a:pPr marL="571500" lvl="1" indent="-228600">
              <a:buFont typeface="+mj-lt"/>
              <a:buAutoNum type="arabicPeriod"/>
            </a:pPr>
            <a:r>
              <a:rPr lang="en-US" sz="1000" kern="1200" dirty="0">
                <a:solidFill>
                  <a:schemeClr val="tx1"/>
                </a:solidFill>
                <a:effectLst/>
                <a:latin typeface="Arial" charset="0"/>
                <a:ea typeface="+mn-ea"/>
                <a:cs typeface="+mn-cs"/>
              </a:rPr>
              <a:t>Returns </a:t>
            </a:r>
            <a:r>
              <a:rPr lang="en-US" sz="1000" kern="1200" baseline="0" dirty="0">
                <a:solidFill>
                  <a:schemeClr val="tx1"/>
                </a:solidFill>
                <a:effectLst/>
                <a:latin typeface="Arial" charset="0"/>
                <a:ea typeface="+mn-ea"/>
                <a:cs typeface="+mn-cs"/>
              </a:rPr>
              <a:t>RestrictionBuilder</a:t>
            </a:r>
            <a:r>
              <a:rPr lang="en-US" sz="1000" kern="1200" dirty="0">
                <a:solidFill>
                  <a:schemeClr val="tx1"/>
                </a:solidFill>
                <a:effectLst/>
                <a:latin typeface="Arial" charset="0"/>
                <a:ea typeface="+mn-ea"/>
                <a:cs typeface="+mn-cs"/>
              </a:rPr>
              <a:t>.</a:t>
            </a:r>
          </a:p>
          <a:p>
            <a:pPr marL="571500" lvl="1" indent="-228600">
              <a:buFont typeface="+mj-lt"/>
              <a:buAutoNum type="arabicPeriod"/>
            </a:pPr>
            <a:endParaRPr lang="en-US" sz="1000" kern="1200" dirty="0">
              <a:solidFill>
                <a:schemeClr val="tx1"/>
              </a:solidFill>
              <a:effectLst/>
              <a:latin typeface="Arial" charset="0"/>
              <a:ea typeface="+mn-ea"/>
              <a:cs typeface="+mn-cs"/>
            </a:endParaRPr>
          </a:p>
          <a:p>
            <a:pPr marL="342900" lvl="1" indent="0">
              <a:buFont typeface="+mj-lt"/>
              <a:buNone/>
            </a:pPr>
            <a:endParaRPr lang="en-US" sz="10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r>
              <a:rPr lang="en-US" altLang="en-US"/>
              <a:t>	Configuring Credit Handling - </a:t>
            </a:r>
            <a:fld id="{EBE90EC8-477D-4D7F-AA25-D782A41581B8}" type="slidenum">
              <a:rPr lang="en-US" altLang="en-US" smtClean="0"/>
              <a:pPr>
                <a:defRPr/>
              </a:pPr>
              <a:t>35</a:t>
            </a:fld>
            <a:endParaRPr lang="en-US" altLang="en-US" dirty="0"/>
          </a:p>
        </p:txBody>
      </p:sp>
      <p:sp>
        <p:nvSpPr>
          <p:cNvPr id="5" name="Header Placeholder 4"/>
          <p:cNvSpPr>
            <a:spLocks noGrp="1"/>
          </p:cNvSpPr>
          <p:nvPr>
            <p:ph type="hdr" sz="quarter" idx="11"/>
          </p:nvPr>
        </p:nvSpPr>
        <p:spPr/>
        <p:txBody>
          <a:bodyPr/>
          <a:lstStyle/>
          <a:p>
            <a:pPr>
              <a:defRPr/>
            </a:pPr>
            <a:r>
              <a:rPr lang="en-US" altLang="en-US" dirty="0"/>
              <a:t>	</a:t>
            </a:r>
            <a:endParaRPr lang="en-US" dirty="0"/>
          </a:p>
        </p:txBody>
      </p:sp>
    </p:spTree>
    <p:extLst>
      <p:ext uri="{BB962C8B-B14F-4D97-AF65-F5344CB8AC3E}">
        <p14:creationId xmlns:p14="http://schemas.microsoft.com/office/powerpoint/2010/main" val="2032265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10000"/>
              </a:spcBef>
              <a:spcAft>
                <a:spcPct val="0"/>
              </a:spcAft>
              <a:buClrTx/>
              <a:buSzTx/>
              <a:buFontTx/>
              <a:buNone/>
              <a:tabLst/>
              <a:defRPr/>
            </a:pPr>
            <a:r>
              <a:rPr lang="en-US" dirty="0"/>
              <a:t>The slide shows a simplified version of </a:t>
            </a:r>
            <a:r>
              <a:rPr lang="en-US"/>
              <a:t>the unconfigured method </a:t>
            </a:r>
            <a:r>
              <a:rPr lang="en-US" dirty="0"/>
              <a:t>you saw on an earlier</a:t>
            </a:r>
            <a:r>
              <a:rPr lang="en-US" baseline="0" dirty="0"/>
              <a:t> slide</a:t>
            </a:r>
            <a:r>
              <a:rPr lang="en-US" baseline="0"/>
              <a:t>. If </a:t>
            </a:r>
            <a:r>
              <a:rPr lang="en-US" baseline="0" dirty="0"/>
              <a:t>the chargeTargetQualification is neither Account or Policy, the code starting on line 170 adds a restriction to RestrictionBuilder that compares the policy period of the positive invoice item with the policy period of the negative item ("representativeItem"). If the chargeTargetQualification is Charge Pattern, then a second restriction is added. This restriction compares the charge pattern of the invoice item's charge with the charge pattern of the credit charge.</a:t>
            </a:r>
            <a:endParaRPr lang="en-US" dirty="0"/>
          </a:p>
          <a:p>
            <a:endParaRPr lang="en-US" dirty="0"/>
          </a:p>
          <a:p>
            <a:r>
              <a:rPr lang="en-US" dirty="0"/>
              <a:t>Notice the</a:t>
            </a:r>
            <a:r>
              <a:rPr lang="en-US" baseline="0" dirty="0"/>
              <a:t> syntax on line 174 and 175. The intention is to create a path from InvoiceItem to ChargePattern. However, property references are always two parts, so you can't simply say InvoiceItem#Charge#ChargePattern. Instead, you simply provide a second parameter on the method call (Charge#ChargePattern), which is used to create the path.</a:t>
            </a:r>
            <a:endParaRPr lang="en-US" dirty="0"/>
          </a:p>
        </p:txBody>
      </p:sp>
      <p:sp>
        <p:nvSpPr>
          <p:cNvPr id="4" name="Slide Number Placeholder 3"/>
          <p:cNvSpPr>
            <a:spLocks noGrp="1"/>
          </p:cNvSpPr>
          <p:nvPr>
            <p:ph type="sldNum" sz="quarter" idx="10"/>
          </p:nvPr>
        </p:nvSpPr>
        <p:spPr/>
        <p:txBody>
          <a:bodyPr/>
          <a:lstStyle/>
          <a:p>
            <a:pPr>
              <a:defRPr/>
            </a:pPr>
            <a:r>
              <a:rPr lang="en-US" altLang="en-US"/>
              <a:t>	Configuring Credit Handling - </a:t>
            </a:r>
            <a:fld id="{EBE90EC8-477D-4D7F-AA25-D782A41581B8}" type="slidenum">
              <a:rPr lang="en-US" altLang="en-US" smtClean="0"/>
              <a:pPr>
                <a:defRPr/>
              </a:pPr>
              <a:t>36</a:t>
            </a:fld>
            <a:endParaRPr lang="en-US" altLang="en-US" dirty="0"/>
          </a:p>
        </p:txBody>
      </p:sp>
      <p:sp>
        <p:nvSpPr>
          <p:cNvPr id="5" name="Header Placeholder 4"/>
          <p:cNvSpPr>
            <a:spLocks noGrp="1"/>
          </p:cNvSpPr>
          <p:nvPr>
            <p:ph type="hdr" sz="quarter" idx="11"/>
          </p:nvPr>
        </p:nvSpPr>
        <p:spPr/>
        <p:txBody>
          <a:bodyPr/>
          <a:lstStyle/>
          <a:p>
            <a:pPr>
              <a:defRPr/>
            </a:pPr>
            <a:r>
              <a:rPr lang="en-US" altLang="en-US" dirty="0"/>
              <a:t>	</a:t>
            </a:r>
            <a:endParaRPr lang="en-US" dirty="0"/>
          </a:p>
        </p:txBody>
      </p:sp>
    </p:spTree>
    <p:extLst>
      <p:ext uri="{BB962C8B-B14F-4D97-AF65-F5344CB8AC3E}">
        <p14:creationId xmlns:p14="http://schemas.microsoft.com/office/powerpoint/2010/main" val="15204600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allocateCredits()</a:t>
            </a:r>
            <a:r>
              <a:rPr lang="en-US" baseline="0" dirty="0"/>
              <a:t> method determines how to distribute an amount of credit (negative distItems) across a set of invoice items (positive distItems). </a:t>
            </a:r>
            <a:r>
              <a:rPr lang="en-US" dirty="0"/>
              <a:t>The allocate() method for the applicable credit scheme</a:t>
            </a:r>
            <a:r>
              <a:rPr lang="en-US" baseline="0" dirty="0"/>
              <a:t> is called to perform the allocation. Note that a</a:t>
            </a:r>
            <a:r>
              <a:rPr lang="en-US" dirty="0"/>
              <a:t> credit scheme handles only </a:t>
            </a:r>
            <a:r>
              <a:rPr lang="en-US" baseline="0" dirty="0"/>
              <a:t>policy-period level items. Account-level items are not associated with any return premium plan, so they have no applicable credit scheme. In the base application, account-level items are always distributed according to the paying account's payment allocation plan.</a:t>
            </a:r>
          </a:p>
          <a:p>
            <a:endParaRPr lang="en-US" baseline="0" dirty="0"/>
          </a:p>
        </p:txBody>
      </p:sp>
      <p:sp>
        <p:nvSpPr>
          <p:cNvPr id="4" name="Slide Number Placeholder 3"/>
          <p:cNvSpPr>
            <a:spLocks noGrp="1"/>
          </p:cNvSpPr>
          <p:nvPr>
            <p:ph type="sldNum" sz="quarter" idx="10"/>
          </p:nvPr>
        </p:nvSpPr>
        <p:spPr/>
        <p:txBody>
          <a:bodyPr/>
          <a:lstStyle/>
          <a:p>
            <a:pPr>
              <a:defRPr/>
            </a:pPr>
            <a:r>
              <a:rPr lang="en-US" altLang="en-US"/>
              <a:t>	Configuring Credit Handling - </a:t>
            </a:r>
            <a:fld id="{EBE90EC8-477D-4D7F-AA25-D782A41581B8}" type="slidenum">
              <a:rPr lang="en-US" altLang="en-US" smtClean="0"/>
              <a:pPr>
                <a:defRPr/>
              </a:pPr>
              <a:t>37</a:t>
            </a:fld>
            <a:endParaRPr lang="en-US" altLang="en-US" dirty="0"/>
          </a:p>
        </p:txBody>
      </p:sp>
      <p:sp>
        <p:nvSpPr>
          <p:cNvPr id="5" name="Header Placeholder 4"/>
          <p:cNvSpPr>
            <a:spLocks noGrp="1"/>
          </p:cNvSpPr>
          <p:nvPr>
            <p:ph type="hdr" sz="quarter" idx="11"/>
          </p:nvPr>
        </p:nvSpPr>
        <p:spPr/>
        <p:txBody>
          <a:bodyPr/>
          <a:lstStyle/>
          <a:p>
            <a:pPr>
              <a:defRPr/>
            </a:pPr>
            <a:r>
              <a:rPr lang="en-US" altLang="en-US" dirty="0"/>
              <a:t>	</a:t>
            </a:r>
            <a:endParaRPr lang="en-US" dirty="0"/>
          </a:p>
        </p:txBody>
      </p:sp>
    </p:spTree>
    <p:extLst>
      <p:ext uri="{BB962C8B-B14F-4D97-AF65-F5344CB8AC3E}">
        <p14:creationId xmlns:p14="http://schemas.microsoft.com/office/powerpoint/2010/main" val="223192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next few slides show each step in detail.</a:t>
            </a:r>
            <a:endParaRPr lang="en-US" dirty="0"/>
          </a:p>
        </p:txBody>
      </p:sp>
      <p:sp>
        <p:nvSpPr>
          <p:cNvPr id="4" name="Slide Number Placeholder 3"/>
          <p:cNvSpPr>
            <a:spLocks noGrp="1"/>
          </p:cNvSpPr>
          <p:nvPr>
            <p:ph type="sldNum" sz="quarter" idx="10"/>
          </p:nvPr>
        </p:nvSpPr>
        <p:spPr/>
        <p:txBody>
          <a:bodyPr/>
          <a:lstStyle/>
          <a:p>
            <a:pPr>
              <a:defRPr/>
            </a:pPr>
            <a:r>
              <a:rPr lang="en-US" altLang="en-US"/>
              <a:t>	Configuring Credit Handling - </a:t>
            </a:r>
            <a:fld id="{EBE90EC8-477D-4D7F-AA25-D782A41581B8}" type="slidenum">
              <a:rPr lang="en-US" altLang="en-US" smtClean="0"/>
              <a:pPr>
                <a:defRPr/>
              </a:pPr>
              <a:t>38</a:t>
            </a:fld>
            <a:endParaRPr lang="en-US" altLang="en-US" dirty="0"/>
          </a:p>
        </p:txBody>
      </p:sp>
      <p:sp>
        <p:nvSpPr>
          <p:cNvPr id="5" name="Header Placeholder 4"/>
          <p:cNvSpPr>
            <a:spLocks noGrp="1"/>
          </p:cNvSpPr>
          <p:nvPr>
            <p:ph type="hdr" sz="quarter" idx="11"/>
          </p:nvPr>
        </p:nvSpPr>
        <p:spPr/>
        <p:txBody>
          <a:bodyPr/>
          <a:lstStyle/>
          <a:p>
            <a:pPr>
              <a:defRPr/>
            </a:pPr>
            <a:r>
              <a:rPr lang="en-US" altLang="en-US" dirty="0"/>
              <a:t>	</a:t>
            </a:r>
            <a:endParaRPr lang="en-US" dirty="0"/>
          </a:p>
        </p:txBody>
      </p:sp>
    </p:spTree>
    <p:extLst>
      <p:ext uri="{BB962C8B-B14F-4D97-AF65-F5344CB8AC3E}">
        <p14:creationId xmlns:p14="http://schemas.microsoft.com/office/powerpoint/2010/main" val="19651679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r>
              <a:rPr lang="en-US" altLang="en-US"/>
              <a:t>	Configuring Credit Handling - </a:t>
            </a:r>
            <a:fld id="{EBE90EC8-477D-4D7F-AA25-D782A41581B8}" type="slidenum">
              <a:rPr lang="en-US" altLang="en-US" smtClean="0"/>
              <a:pPr>
                <a:defRPr/>
              </a:pPr>
              <a:t>39</a:t>
            </a:fld>
            <a:endParaRPr lang="en-US" altLang="en-US" dirty="0"/>
          </a:p>
        </p:txBody>
      </p:sp>
      <p:sp>
        <p:nvSpPr>
          <p:cNvPr id="5" name="Header Placeholder 4"/>
          <p:cNvSpPr>
            <a:spLocks noGrp="1"/>
          </p:cNvSpPr>
          <p:nvPr>
            <p:ph type="hdr" sz="quarter" idx="11"/>
          </p:nvPr>
        </p:nvSpPr>
        <p:spPr/>
        <p:txBody>
          <a:bodyPr/>
          <a:lstStyle/>
          <a:p>
            <a:pPr>
              <a:defRPr/>
            </a:pPr>
            <a:r>
              <a:rPr lang="en-US" altLang="en-US" dirty="0"/>
              <a:t>	</a:t>
            </a:r>
            <a:endParaRPr lang="en-US" dirty="0"/>
          </a:p>
        </p:txBody>
      </p:sp>
    </p:spTree>
    <p:extLst>
      <p:ext uri="{BB962C8B-B14F-4D97-AF65-F5344CB8AC3E}">
        <p14:creationId xmlns:p14="http://schemas.microsoft.com/office/powerpoint/2010/main" val="30484354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started with your custom allocation strategy, </a:t>
            </a:r>
            <a:r>
              <a:rPr lang="en-US"/>
              <a:t>use </a:t>
            </a:r>
            <a:r>
              <a:rPr lang="en-US" b="1"/>
              <a:t>ProportionalReturnPremiumStrategy.gs</a:t>
            </a:r>
            <a:r>
              <a:rPr lang="en-US"/>
              <a:t> </a:t>
            </a:r>
            <a:r>
              <a:rPr lang="en-US" dirty="0"/>
              <a:t>as an example. Name</a:t>
            </a:r>
            <a:r>
              <a:rPr lang="en-US" baseline="0" dirty="0"/>
              <a:t> the new class using the convention &lt;StrategyName&gt;AllocationStrategy.</a:t>
            </a:r>
            <a:endParaRPr lang="en-US" dirty="0"/>
          </a:p>
          <a:p>
            <a:endParaRPr lang="en-US" dirty="0"/>
          </a:p>
          <a:p>
            <a:r>
              <a:rPr lang="en-US" dirty="0"/>
              <a:t>The code for separating</a:t>
            </a:r>
            <a:r>
              <a:rPr lang="en-US" baseline="0" dirty="0"/>
              <a:t> the positive and negative invoice items has been omitted in the example to save space, but you can find it </a:t>
            </a:r>
            <a:r>
              <a:rPr lang="en-US" baseline="0"/>
              <a:t>in </a:t>
            </a:r>
            <a:r>
              <a:rPr lang="en-US" b="1"/>
              <a:t>ProportionalReturnPremiumStrategy.gs</a:t>
            </a:r>
            <a:r>
              <a:rPr lang="en-US" b="0" dirty="0"/>
              <a:t>.</a:t>
            </a:r>
          </a:p>
          <a:p>
            <a:r>
              <a:rPr lang="en-US" b="0" dirty="0"/>
              <a:t>The following happens in the example code:</a:t>
            </a:r>
          </a:p>
          <a:p>
            <a:pPr marL="342900" lvl="1" indent="0">
              <a:buFontTx/>
              <a:buNone/>
            </a:pPr>
            <a:r>
              <a:rPr lang="en-US" b="0" dirty="0"/>
              <a:t>Get all the positive items in the payment (not shown).</a:t>
            </a:r>
          </a:p>
          <a:p>
            <a:pPr marL="342900" lvl="1" indent="0">
              <a:buFont typeface="+mj-lt"/>
              <a:buNone/>
            </a:pPr>
            <a:r>
              <a:rPr lang="en-US" b="0" dirty="0"/>
              <a:t>Get all the negative items in the payment (not shown).</a:t>
            </a:r>
          </a:p>
          <a:p>
            <a:pPr marL="571500" lvl="1" indent="-228600">
              <a:buFont typeface="+mj-lt"/>
              <a:buAutoNum type="arabicPeriod"/>
            </a:pPr>
            <a:r>
              <a:rPr lang="en-US" b="0" dirty="0"/>
              <a:t>Get</a:t>
            </a:r>
            <a:r>
              <a:rPr lang="en-US" b="0" baseline="0" dirty="0"/>
              <a:t> the policy period from one of the negative items.</a:t>
            </a:r>
          </a:p>
          <a:p>
            <a:pPr marL="571500" lvl="1" indent="-228600">
              <a:buFont typeface="+mj-lt"/>
              <a:buAutoNum type="arabicPeriod"/>
            </a:pPr>
            <a:r>
              <a:rPr lang="en-US" b="0" baseline="0" dirty="0"/>
              <a:t>Partition the positive items into two sets: the ones that belong to the policy period and those that don't.</a:t>
            </a:r>
          </a:p>
          <a:p>
            <a:pPr marL="571500" lvl="1" indent="-228600">
              <a:buFont typeface="+mj-lt"/>
              <a:buAutoNum type="arabicPeriod"/>
            </a:pPr>
            <a:r>
              <a:rPr lang="en-US" b="0" baseline="0" dirty="0"/>
              <a:t>Figure out how must money is needed to pay the items that belong to the same policy period as the negative items ("preferredPositiveDistItems").</a:t>
            </a:r>
          </a:p>
          <a:p>
            <a:pPr marL="571500" lvl="1" indent="-228600">
              <a:buFont typeface="+mj-lt"/>
              <a:buAutoNum type="arabicPeriod"/>
            </a:pPr>
            <a:r>
              <a:rPr lang="en-US" b="0" baseline="0" dirty="0"/>
              <a:t>Allocate money (first to last) to positive items that belong to the policy period.</a:t>
            </a:r>
          </a:p>
          <a:p>
            <a:pPr marL="571500" lvl="1" indent="-228600">
              <a:buFont typeface="+mj-lt"/>
              <a:buAutoNum type="arabicPeriod"/>
            </a:pPr>
            <a:r>
              <a:rPr lang="en-US" b="0" dirty="0"/>
              <a:t>Allocate any remaining money </a:t>
            </a:r>
            <a:r>
              <a:rPr lang="en-US" b="0" baseline="0" dirty="0"/>
              <a:t>(first to last) to positive items that do not belong to the policy period</a:t>
            </a:r>
            <a:r>
              <a:rPr lang="en-US" b="0" dirty="0"/>
              <a:t>.</a:t>
            </a:r>
            <a:br>
              <a:rPr lang="en-US" b="0" dirty="0"/>
            </a:br>
            <a:endParaRPr lang="en-US" b="0" dirty="0"/>
          </a:p>
          <a:p>
            <a:r>
              <a:rPr lang="en-US" b="1" dirty="0"/>
              <a:t>More about</a:t>
            </a:r>
            <a:r>
              <a:rPr lang="en-US" b="1" baseline="0" dirty="0"/>
              <a:t> typekeys and strategies</a:t>
            </a:r>
            <a:endParaRPr lang="en-US" b="1" dirty="0"/>
          </a:p>
          <a:p>
            <a:r>
              <a:rPr lang="en-US" dirty="0"/>
              <a:t>Each new strategy that you implement must</a:t>
            </a:r>
            <a:r>
              <a:rPr lang="en-US" baseline="0" dirty="0"/>
              <a:t> </a:t>
            </a:r>
            <a:r>
              <a:rPr lang="en-US" dirty="0"/>
              <a:t>implement get TypeKey() so that it is associated</a:t>
            </a:r>
            <a:r>
              <a:rPr lang="en-US" baseline="0" dirty="0"/>
              <a:t> with a </a:t>
            </a:r>
            <a:r>
              <a:rPr lang="en-US" dirty="0"/>
              <a:t>typecode. </a:t>
            </a:r>
            <a:br>
              <a:rPr lang="en-US" dirty="0"/>
            </a:br>
            <a:endParaRPr lang="en-US" dirty="0"/>
          </a:p>
          <a:p>
            <a:r>
              <a:rPr lang="en-US" dirty="0"/>
              <a:t>Note</a:t>
            </a:r>
            <a:r>
              <a:rPr lang="en-US" baseline="0" dirty="0"/>
              <a:t> that you cannot have two strategies that claim to implement the same typekey. On startup, BillingCenter gives an error if:</a:t>
            </a:r>
          </a:p>
          <a:p>
            <a:pPr marL="514350" lvl="1" indent="-171450">
              <a:buFont typeface="Arial" pitchFamily="34" charset="0"/>
              <a:buChar char="•"/>
            </a:pPr>
            <a:r>
              <a:rPr lang="en-US" baseline="0" dirty="0"/>
              <a:t>More than one strategy has the same typekey</a:t>
            </a:r>
          </a:p>
          <a:p>
            <a:pPr marL="514350" lvl="1" indent="-171450">
              <a:buFont typeface="Arial" pitchFamily="34" charset="0"/>
              <a:buChar char="•"/>
            </a:pPr>
            <a:r>
              <a:rPr lang="en-US" baseline="0" dirty="0"/>
              <a:t>A typecode has no associated strategy</a:t>
            </a:r>
            <a:endParaRPr lang="en-US" dirty="0"/>
          </a:p>
        </p:txBody>
      </p:sp>
      <p:sp>
        <p:nvSpPr>
          <p:cNvPr id="4" name="Slide Number Placeholder 3"/>
          <p:cNvSpPr>
            <a:spLocks noGrp="1"/>
          </p:cNvSpPr>
          <p:nvPr>
            <p:ph type="sldNum" sz="quarter" idx="10"/>
          </p:nvPr>
        </p:nvSpPr>
        <p:spPr/>
        <p:txBody>
          <a:bodyPr/>
          <a:lstStyle/>
          <a:p>
            <a:pPr>
              <a:defRPr/>
            </a:pPr>
            <a:r>
              <a:rPr lang="en-US" altLang="en-US"/>
              <a:t>	Configuring Credit Handling - </a:t>
            </a:r>
            <a:fld id="{EBE90EC8-477D-4D7F-AA25-D782A41581B8}" type="slidenum">
              <a:rPr lang="en-US" altLang="en-US" smtClean="0"/>
              <a:pPr>
                <a:defRPr/>
              </a:pPr>
              <a:t>40</a:t>
            </a:fld>
            <a:endParaRPr lang="en-US" altLang="en-US" dirty="0"/>
          </a:p>
        </p:txBody>
      </p:sp>
      <p:sp>
        <p:nvSpPr>
          <p:cNvPr id="5" name="Header Placeholder 4"/>
          <p:cNvSpPr>
            <a:spLocks noGrp="1"/>
          </p:cNvSpPr>
          <p:nvPr>
            <p:ph type="hdr" sz="quarter" idx="11"/>
          </p:nvPr>
        </p:nvSpPr>
        <p:spPr/>
        <p:txBody>
          <a:bodyPr/>
          <a:lstStyle/>
          <a:p>
            <a:pPr>
              <a:defRPr/>
            </a:pPr>
            <a:r>
              <a:rPr lang="en-US" altLang="en-US" dirty="0"/>
              <a:t>	</a:t>
            </a:r>
            <a:endParaRPr lang="en-US" dirty="0"/>
          </a:p>
        </p:txBody>
      </p:sp>
    </p:spTree>
    <p:extLst>
      <p:ext uri="{BB962C8B-B14F-4D97-AF65-F5344CB8AC3E}">
        <p14:creationId xmlns:p14="http://schemas.microsoft.com/office/powerpoint/2010/main" val="1342463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2200">
              <a:defRPr/>
            </a:pPr>
            <a:r>
              <a:rPr lang="en-US" dirty="0"/>
              <a:t>When a billing instruction is received by BillingCenter, BillingCenter "slices" each charge into one or more invoice items according to the payment plan. A premium charge is typically sliced into a single down payment invoice item and one or more installment invoice items. BillingCenter generates the required invoices, places the invoices in the appropriate invoice stream, and assigns each invoice item to one of the invoices. In terms of charge slicing, a negative charge is</a:t>
            </a:r>
            <a:r>
              <a:rPr lang="en-US" baseline="0" dirty="0"/>
              <a:t> handled in the same way as a positive charge.</a:t>
            </a:r>
          </a:p>
          <a:p>
            <a:pPr defTabSz="892200">
              <a:defRPr/>
            </a:pPr>
            <a:endParaRPr lang="en-US" baseline="0" dirty="0"/>
          </a:p>
          <a:p>
            <a:pPr defTabSz="892200">
              <a:defRPr/>
            </a:pPr>
            <a:r>
              <a:rPr lang="en-US" baseline="0" dirty="0"/>
              <a:t>Credit allocation happens after charge slicing has taken place. This means that before any credit is allocated, each negative item has been placed on an invoice according to its event date and the policy's payment plan. </a:t>
            </a:r>
            <a:endParaRPr lang="en-US" dirty="0"/>
          </a:p>
          <a:p>
            <a:endParaRPr lang="en-US" dirty="0"/>
          </a:p>
        </p:txBody>
      </p:sp>
      <p:sp>
        <p:nvSpPr>
          <p:cNvPr id="4" name="Slide Number Placeholder 3"/>
          <p:cNvSpPr>
            <a:spLocks noGrp="1"/>
          </p:cNvSpPr>
          <p:nvPr>
            <p:ph type="sldNum" sz="quarter" idx="10"/>
          </p:nvPr>
        </p:nvSpPr>
        <p:spPr/>
        <p:txBody>
          <a:bodyPr/>
          <a:lstStyle/>
          <a:p>
            <a:pPr>
              <a:defRPr/>
            </a:pPr>
            <a:r>
              <a:rPr lang="en-US" altLang="en-US" dirty="0"/>
              <a:t>	</a:t>
            </a:r>
            <a:r>
              <a:rPr lang="en-US" altLang="en-US"/>
              <a:t> Configuring Credit Handling - </a:t>
            </a:r>
            <a:fld id="{EBE90EC8-477D-4D7F-AA25-D782A41581B8}" type="slidenum">
              <a:rPr lang="en-US" altLang="en-US" smtClean="0"/>
              <a:pPr>
                <a:defRPr/>
              </a:pPr>
              <a:t>5</a:t>
            </a:fld>
            <a:endParaRPr lang="en-US" altLang="en-US" dirty="0"/>
          </a:p>
        </p:txBody>
      </p:sp>
      <p:sp>
        <p:nvSpPr>
          <p:cNvPr id="5" name="Header Placeholder 4"/>
          <p:cNvSpPr>
            <a:spLocks noGrp="1"/>
          </p:cNvSpPr>
          <p:nvPr>
            <p:ph type="hdr" sz="quarter" idx="11"/>
          </p:nvPr>
        </p:nvSpPr>
        <p:spPr/>
        <p:txBody>
          <a:bodyPr/>
          <a:lstStyle/>
          <a:p>
            <a:pPr>
              <a:defRPr/>
            </a:pPr>
            <a:r>
              <a:rPr lang="en-US" altLang="en-US" dirty="0"/>
              <a:t>	</a:t>
            </a:r>
            <a:endParaRPr lang="en-US" dirty="0"/>
          </a:p>
        </p:txBody>
      </p:sp>
    </p:spTree>
    <p:extLst>
      <p:ext uri="{BB962C8B-B14F-4D97-AF65-F5344CB8AC3E}">
        <p14:creationId xmlns:p14="http://schemas.microsoft.com/office/powerpoint/2010/main" val="32801270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10000"/>
              </a:spcBef>
              <a:spcAft>
                <a:spcPct val="0"/>
              </a:spcAft>
              <a:buClrTx/>
              <a:buSzTx/>
              <a:buFontTx/>
              <a:buNone/>
              <a:tabLst/>
              <a:defRPr/>
            </a:pPr>
            <a:r>
              <a:rPr lang="en-US" dirty="0"/>
              <a:t>The LinkedImplementationLoader class ensures that every typecode in the CreditAllocateMethod typelist has one and only one implementing</a:t>
            </a:r>
            <a:r>
              <a:rPr lang="en-US" baseline="0" dirty="0"/>
              <a:t> CreditAllocationStrategy class. It returns a collection of CreditAllocationStrategy objects, each of which is associated with a unique typekey and defines its own allocate() method. </a:t>
            </a:r>
            <a:endParaRPr lang="en-US" dirty="0"/>
          </a:p>
        </p:txBody>
      </p:sp>
      <p:sp>
        <p:nvSpPr>
          <p:cNvPr id="4" name="Slide Number Placeholder 3"/>
          <p:cNvSpPr>
            <a:spLocks noGrp="1"/>
          </p:cNvSpPr>
          <p:nvPr>
            <p:ph type="sldNum" sz="quarter" idx="10"/>
          </p:nvPr>
        </p:nvSpPr>
        <p:spPr/>
        <p:txBody>
          <a:bodyPr/>
          <a:lstStyle/>
          <a:p>
            <a:pPr>
              <a:defRPr/>
            </a:pPr>
            <a:r>
              <a:rPr lang="en-US" altLang="en-US"/>
              <a:t>	Configuring Credit Handling - </a:t>
            </a:r>
            <a:fld id="{EBE90EC8-477D-4D7F-AA25-D782A41581B8}" type="slidenum">
              <a:rPr lang="en-US" altLang="en-US" smtClean="0"/>
              <a:pPr>
                <a:defRPr/>
              </a:pPr>
              <a:t>41</a:t>
            </a:fld>
            <a:endParaRPr lang="en-US" altLang="en-US" dirty="0"/>
          </a:p>
        </p:txBody>
      </p:sp>
      <p:sp>
        <p:nvSpPr>
          <p:cNvPr id="5" name="Header Placeholder 4"/>
          <p:cNvSpPr>
            <a:spLocks noGrp="1"/>
          </p:cNvSpPr>
          <p:nvPr>
            <p:ph type="hdr" sz="quarter" idx="11"/>
          </p:nvPr>
        </p:nvSpPr>
        <p:spPr/>
        <p:txBody>
          <a:bodyPr/>
          <a:lstStyle/>
          <a:p>
            <a:pPr>
              <a:defRPr/>
            </a:pPr>
            <a:r>
              <a:rPr lang="en-US" altLang="en-US" dirty="0"/>
              <a:t>	</a:t>
            </a:r>
            <a:endParaRPr lang="en-US" dirty="0"/>
          </a:p>
        </p:txBody>
      </p:sp>
    </p:spTree>
    <p:extLst>
      <p:ext uri="{BB962C8B-B14F-4D97-AF65-F5344CB8AC3E}">
        <p14:creationId xmlns:p14="http://schemas.microsoft.com/office/powerpoint/2010/main" val="29100591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8538" eaLnBrk="0" hangingPunct="0">
              <a:tabLst>
                <a:tab pos="2943225" algn="ctr"/>
              </a:tabLst>
              <a:defRPr sz="2000" b="1">
                <a:solidFill>
                  <a:srgbClr val="FF0000"/>
                </a:solidFill>
                <a:latin typeface="Arial" charset="0"/>
              </a:defRPr>
            </a:lvl1pPr>
            <a:lvl2pPr marL="742950" indent="-285750" defTabSz="998538" eaLnBrk="0" hangingPunct="0">
              <a:tabLst>
                <a:tab pos="2943225" algn="ctr"/>
              </a:tabLst>
              <a:defRPr sz="2000" b="1">
                <a:solidFill>
                  <a:srgbClr val="FF0000"/>
                </a:solidFill>
                <a:latin typeface="Arial" charset="0"/>
              </a:defRPr>
            </a:lvl2pPr>
            <a:lvl3pPr marL="1143000" indent="-228600" defTabSz="998538" eaLnBrk="0" hangingPunct="0">
              <a:tabLst>
                <a:tab pos="2943225" algn="ctr"/>
              </a:tabLst>
              <a:defRPr sz="2000" b="1">
                <a:solidFill>
                  <a:srgbClr val="FF0000"/>
                </a:solidFill>
                <a:latin typeface="Arial" charset="0"/>
              </a:defRPr>
            </a:lvl3pPr>
            <a:lvl4pPr marL="1600200" indent="-228600" defTabSz="998538" eaLnBrk="0" hangingPunct="0">
              <a:tabLst>
                <a:tab pos="2943225" algn="ctr"/>
              </a:tabLst>
              <a:defRPr sz="2000" b="1">
                <a:solidFill>
                  <a:srgbClr val="FF0000"/>
                </a:solidFill>
                <a:latin typeface="Arial" charset="0"/>
              </a:defRPr>
            </a:lvl4pPr>
            <a:lvl5pPr marL="2057400" indent="-228600" defTabSz="998538" eaLnBrk="0" hangingPunct="0">
              <a:tabLst>
                <a:tab pos="2943225" algn="ctr"/>
              </a:tabLst>
              <a:defRPr sz="2000" b="1">
                <a:solidFill>
                  <a:srgbClr val="FF0000"/>
                </a:solidFill>
                <a:latin typeface="Arial" charset="0"/>
              </a:defRPr>
            </a:lvl5pPr>
            <a:lvl6pPr marL="2514600" indent="-228600" algn="ctr" defTabSz="998538" eaLnBrk="0" fontAlgn="base" hangingPunct="0">
              <a:spcBef>
                <a:spcPct val="50000"/>
              </a:spcBef>
              <a:spcAft>
                <a:spcPct val="30000"/>
              </a:spcAft>
              <a:buClr>
                <a:schemeClr val="tx1"/>
              </a:buClr>
              <a:tabLst>
                <a:tab pos="2943225" algn="ctr"/>
              </a:tabLst>
              <a:defRPr sz="2000" b="1">
                <a:solidFill>
                  <a:srgbClr val="FF0000"/>
                </a:solidFill>
                <a:latin typeface="Arial" charset="0"/>
              </a:defRPr>
            </a:lvl6pPr>
            <a:lvl7pPr marL="2971800" indent="-228600" algn="ctr" defTabSz="998538" eaLnBrk="0" fontAlgn="base" hangingPunct="0">
              <a:spcBef>
                <a:spcPct val="50000"/>
              </a:spcBef>
              <a:spcAft>
                <a:spcPct val="30000"/>
              </a:spcAft>
              <a:buClr>
                <a:schemeClr val="tx1"/>
              </a:buClr>
              <a:tabLst>
                <a:tab pos="2943225" algn="ctr"/>
              </a:tabLst>
              <a:defRPr sz="2000" b="1">
                <a:solidFill>
                  <a:srgbClr val="FF0000"/>
                </a:solidFill>
                <a:latin typeface="Arial" charset="0"/>
              </a:defRPr>
            </a:lvl7pPr>
            <a:lvl8pPr marL="3429000" indent="-228600" algn="ctr" defTabSz="998538" eaLnBrk="0" fontAlgn="base" hangingPunct="0">
              <a:spcBef>
                <a:spcPct val="50000"/>
              </a:spcBef>
              <a:spcAft>
                <a:spcPct val="30000"/>
              </a:spcAft>
              <a:buClr>
                <a:schemeClr val="tx1"/>
              </a:buClr>
              <a:tabLst>
                <a:tab pos="2943225" algn="ctr"/>
              </a:tabLst>
              <a:defRPr sz="2000" b="1">
                <a:solidFill>
                  <a:srgbClr val="FF0000"/>
                </a:solidFill>
                <a:latin typeface="Arial" charset="0"/>
              </a:defRPr>
            </a:lvl8pPr>
            <a:lvl9pPr marL="3886200" indent="-228600" algn="ctr" defTabSz="998538" eaLnBrk="0" fontAlgn="base" hangingPunct="0">
              <a:spcBef>
                <a:spcPct val="50000"/>
              </a:spcBef>
              <a:spcAft>
                <a:spcPct val="30000"/>
              </a:spcAft>
              <a:buClr>
                <a:schemeClr val="tx1"/>
              </a:buClr>
              <a:tabLst>
                <a:tab pos="2943225" algn="ctr"/>
              </a:tabLst>
              <a:defRPr sz="2000" b="1">
                <a:solidFill>
                  <a:srgbClr val="FF0000"/>
                </a:solidFill>
                <a:latin typeface="Arial" charset="0"/>
              </a:defRPr>
            </a:lvl9pPr>
          </a:lstStyle>
          <a:p>
            <a:pPr eaLnBrk="1" hangingPunct="1"/>
            <a:r>
              <a:rPr lang="en-US" altLang="en-US" sz="1300" b="0">
                <a:solidFill>
                  <a:schemeClr val="tx1"/>
                </a:solidFill>
              </a:rPr>
              <a:t>	Configuring Credit Handling - </a:t>
            </a:r>
            <a:fld id="{6E8F3EBD-E525-4BCE-B014-1081F4140EFE}" type="slidenum">
              <a:rPr lang="en-US" altLang="en-US" sz="1300" b="0" smtClean="0">
                <a:solidFill>
                  <a:schemeClr val="tx1"/>
                </a:solidFill>
              </a:rPr>
              <a:pPr eaLnBrk="1" hangingPunct="1"/>
              <a:t>42</a:t>
            </a:fld>
            <a:endParaRPr lang="en-US" altLang="en-US" sz="1300" b="0" dirty="0">
              <a:solidFill>
                <a:schemeClr val="tx1"/>
              </a:solidFill>
            </a:endParaRPr>
          </a:p>
        </p:txBody>
      </p:sp>
      <p:sp>
        <p:nvSpPr>
          <p:cNvPr id="788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238" eaLnBrk="0" hangingPunct="0">
              <a:tabLst>
                <a:tab pos="5999163" algn="r"/>
              </a:tabLst>
              <a:defRPr sz="2000" b="1">
                <a:solidFill>
                  <a:srgbClr val="FF0000"/>
                </a:solidFill>
                <a:latin typeface="Arial" charset="0"/>
              </a:defRPr>
            </a:lvl1pPr>
            <a:lvl2pPr marL="742950" indent="-285750" defTabSz="1011238" eaLnBrk="0" hangingPunct="0">
              <a:tabLst>
                <a:tab pos="5999163" algn="r"/>
              </a:tabLst>
              <a:defRPr sz="2000" b="1">
                <a:solidFill>
                  <a:srgbClr val="FF0000"/>
                </a:solidFill>
                <a:latin typeface="Arial" charset="0"/>
              </a:defRPr>
            </a:lvl2pPr>
            <a:lvl3pPr marL="1143000" indent="-228600" defTabSz="1011238" eaLnBrk="0" hangingPunct="0">
              <a:tabLst>
                <a:tab pos="5999163" algn="r"/>
              </a:tabLst>
              <a:defRPr sz="2000" b="1">
                <a:solidFill>
                  <a:srgbClr val="FF0000"/>
                </a:solidFill>
                <a:latin typeface="Arial" charset="0"/>
              </a:defRPr>
            </a:lvl3pPr>
            <a:lvl4pPr marL="1600200" indent="-228600" defTabSz="1011238" eaLnBrk="0" hangingPunct="0">
              <a:tabLst>
                <a:tab pos="5999163" algn="r"/>
              </a:tabLst>
              <a:defRPr sz="2000" b="1">
                <a:solidFill>
                  <a:srgbClr val="FF0000"/>
                </a:solidFill>
                <a:latin typeface="Arial" charset="0"/>
              </a:defRPr>
            </a:lvl4pPr>
            <a:lvl5pPr marL="2057400" indent="-228600" defTabSz="1011238" eaLnBrk="0" hangingPunct="0">
              <a:tabLst>
                <a:tab pos="5999163" algn="r"/>
              </a:tabLst>
              <a:defRPr sz="2000" b="1">
                <a:solidFill>
                  <a:srgbClr val="FF0000"/>
                </a:solidFill>
                <a:latin typeface="Arial" charset="0"/>
              </a:defRPr>
            </a:lvl5pPr>
            <a:lvl6pPr marL="2514600" indent="-228600" algn="ctr" defTabSz="1011238" eaLnBrk="0" fontAlgn="base" hangingPunct="0">
              <a:spcBef>
                <a:spcPct val="50000"/>
              </a:spcBef>
              <a:spcAft>
                <a:spcPct val="30000"/>
              </a:spcAft>
              <a:buClr>
                <a:schemeClr val="tx1"/>
              </a:buClr>
              <a:tabLst>
                <a:tab pos="5999163" algn="r"/>
              </a:tabLst>
              <a:defRPr sz="2000" b="1">
                <a:solidFill>
                  <a:srgbClr val="FF0000"/>
                </a:solidFill>
                <a:latin typeface="Arial" charset="0"/>
              </a:defRPr>
            </a:lvl6pPr>
            <a:lvl7pPr marL="2971800" indent="-228600" algn="ctr" defTabSz="1011238" eaLnBrk="0" fontAlgn="base" hangingPunct="0">
              <a:spcBef>
                <a:spcPct val="50000"/>
              </a:spcBef>
              <a:spcAft>
                <a:spcPct val="30000"/>
              </a:spcAft>
              <a:buClr>
                <a:schemeClr val="tx1"/>
              </a:buClr>
              <a:tabLst>
                <a:tab pos="5999163" algn="r"/>
              </a:tabLst>
              <a:defRPr sz="2000" b="1">
                <a:solidFill>
                  <a:srgbClr val="FF0000"/>
                </a:solidFill>
                <a:latin typeface="Arial" charset="0"/>
              </a:defRPr>
            </a:lvl7pPr>
            <a:lvl8pPr marL="3429000" indent="-228600" algn="ctr" defTabSz="1011238" eaLnBrk="0" fontAlgn="base" hangingPunct="0">
              <a:spcBef>
                <a:spcPct val="50000"/>
              </a:spcBef>
              <a:spcAft>
                <a:spcPct val="30000"/>
              </a:spcAft>
              <a:buClr>
                <a:schemeClr val="tx1"/>
              </a:buClr>
              <a:tabLst>
                <a:tab pos="5999163" algn="r"/>
              </a:tabLst>
              <a:defRPr sz="2000" b="1">
                <a:solidFill>
                  <a:srgbClr val="FF0000"/>
                </a:solidFill>
                <a:latin typeface="Arial" charset="0"/>
              </a:defRPr>
            </a:lvl8pPr>
            <a:lvl9pPr marL="3886200" indent="-228600" algn="ctr" defTabSz="1011238" eaLnBrk="0" fontAlgn="base" hangingPunct="0">
              <a:spcBef>
                <a:spcPct val="50000"/>
              </a:spcBef>
              <a:spcAft>
                <a:spcPct val="30000"/>
              </a:spcAft>
              <a:buClr>
                <a:schemeClr val="tx1"/>
              </a:buClr>
              <a:tabLst>
                <a:tab pos="5999163" algn="r"/>
              </a:tabLst>
              <a:defRPr sz="2000" b="1">
                <a:solidFill>
                  <a:srgbClr val="FF0000"/>
                </a:solidFill>
                <a:latin typeface="Arial" charset="0"/>
              </a:defRPr>
            </a:lvl9pPr>
          </a:lstStyle>
          <a:p>
            <a:pPr>
              <a:lnSpc>
                <a:spcPts val="2013"/>
              </a:lnSpc>
              <a:spcBef>
                <a:spcPts val="675"/>
              </a:spcBef>
            </a:pPr>
            <a:r>
              <a:rPr lang="en-US" altLang="en-US" sz="1300" b="0" dirty="0">
                <a:solidFill>
                  <a:schemeClr val="tx1"/>
                </a:solidFill>
              </a:rPr>
              <a:t>	</a:t>
            </a:r>
            <a:endParaRPr lang="en-US" sz="1300" b="0" dirty="0">
              <a:solidFill>
                <a:schemeClr val="tx1"/>
              </a:solidFill>
            </a:endParaRPr>
          </a:p>
        </p:txBody>
      </p:sp>
      <p:sp>
        <p:nvSpPr>
          <p:cNvPr id="78852" name="Rectangle 2"/>
          <p:cNvSpPr>
            <a:spLocks noGrp="1" noRot="1" noChangeAspect="1" noChangeArrowheads="1" noTextEdit="1"/>
          </p:cNvSpPr>
          <p:nvPr>
            <p:ph type="sldImg"/>
          </p:nvPr>
        </p:nvSpPr>
        <p:spPr>
          <a:xfrm>
            <a:off x="855663" y="650875"/>
            <a:ext cx="5610225" cy="4206875"/>
          </a:xfrm>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238" eaLnBrk="0" hangingPunct="0">
              <a:tabLst>
                <a:tab pos="5999163" algn="r"/>
              </a:tabLst>
              <a:defRPr sz="2000" b="1">
                <a:solidFill>
                  <a:srgbClr val="FF0000"/>
                </a:solidFill>
                <a:latin typeface="Arial" charset="0"/>
              </a:defRPr>
            </a:lvl1pPr>
            <a:lvl2pPr marL="742950" indent="-285750" defTabSz="1011238" eaLnBrk="0" hangingPunct="0">
              <a:tabLst>
                <a:tab pos="5999163" algn="r"/>
              </a:tabLst>
              <a:defRPr sz="2000" b="1">
                <a:solidFill>
                  <a:srgbClr val="FF0000"/>
                </a:solidFill>
                <a:latin typeface="Arial" charset="0"/>
              </a:defRPr>
            </a:lvl2pPr>
            <a:lvl3pPr marL="1143000" indent="-228600" defTabSz="1011238" eaLnBrk="0" hangingPunct="0">
              <a:tabLst>
                <a:tab pos="5999163" algn="r"/>
              </a:tabLst>
              <a:defRPr sz="2000" b="1">
                <a:solidFill>
                  <a:srgbClr val="FF0000"/>
                </a:solidFill>
                <a:latin typeface="Arial" charset="0"/>
              </a:defRPr>
            </a:lvl3pPr>
            <a:lvl4pPr marL="1600200" indent="-228600" defTabSz="1011238" eaLnBrk="0" hangingPunct="0">
              <a:tabLst>
                <a:tab pos="5999163" algn="r"/>
              </a:tabLst>
              <a:defRPr sz="2000" b="1">
                <a:solidFill>
                  <a:srgbClr val="FF0000"/>
                </a:solidFill>
                <a:latin typeface="Arial" charset="0"/>
              </a:defRPr>
            </a:lvl4pPr>
            <a:lvl5pPr marL="2057400" indent="-228600" defTabSz="1011238" eaLnBrk="0" hangingPunct="0">
              <a:tabLst>
                <a:tab pos="5999163" algn="r"/>
              </a:tabLst>
              <a:defRPr sz="2000" b="1">
                <a:solidFill>
                  <a:srgbClr val="FF0000"/>
                </a:solidFill>
                <a:latin typeface="Arial" charset="0"/>
              </a:defRPr>
            </a:lvl5pPr>
            <a:lvl6pPr marL="2514600" indent="-228600" algn="ctr" defTabSz="1011238" eaLnBrk="0" fontAlgn="base" hangingPunct="0">
              <a:spcBef>
                <a:spcPct val="50000"/>
              </a:spcBef>
              <a:spcAft>
                <a:spcPct val="30000"/>
              </a:spcAft>
              <a:buClr>
                <a:schemeClr val="tx1"/>
              </a:buClr>
              <a:tabLst>
                <a:tab pos="5999163" algn="r"/>
              </a:tabLst>
              <a:defRPr sz="2000" b="1">
                <a:solidFill>
                  <a:srgbClr val="FF0000"/>
                </a:solidFill>
                <a:latin typeface="Arial" charset="0"/>
              </a:defRPr>
            </a:lvl6pPr>
            <a:lvl7pPr marL="2971800" indent="-228600" algn="ctr" defTabSz="1011238" eaLnBrk="0" fontAlgn="base" hangingPunct="0">
              <a:spcBef>
                <a:spcPct val="50000"/>
              </a:spcBef>
              <a:spcAft>
                <a:spcPct val="30000"/>
              </a:spcAft>
              <a:buClr>
                <a:schemeClr val="tx1"/>
              </a:buClr>
              <a:tabLst>
                <a:tab pos="5999163" algn="r"/>
              </a:tabLst>
              <a:defRPr sz="2000" b="1">
                <a:solidFill>
                  <a:srgbClr val="FF0000"/>
                </a:solidFill>
                <a:latin typeface="Arial" charset="0"/>
              </a:defRPr>
            </a:lvl7pPr>
            <a:lvl8pPr marL="3429000" indent="-228600" algn="ctr" defTabSz="1011238" eaLnBrk="0" fontAlgn="base" hangingPunct="0">
              <a:spcBef>
                <a:spcPct val="50000"/>
              </a:spcBef>
              <a:spcAft>
                <a:spcPct val="30000"/>
              </a:spcAft>
              <a:buClr>
                <a:schemeClr val="tx1"/>
              </a:buClr>
              <a:tabLst>
                <a:tab pos="5999163" algn="r"/>
              </a:tabLst>
              <a:defRPr sz="2000" b="1">
                <a:solidFill>
                  <a:srgbClr val="FF0000"/>
                </a:solidFill>
                <a:latin typeface="Arial" charset="0"/>
              </a:defRPr>
            </a:lvl8pPr>
            <a:lvl9pPr marL="3886200" indent="-228600" algn="ctr" defTabSz="1011238" eaLnBrk="0" fontAlgn="base" hangingPunct="0">
              <a:spcBef>
                <a:spcPct val="50000"/>
              </a:spcBef>
              <a:spcAft>
                <a:spcPct val="30000"/>
              </a:spcAft>
              <a:buClr>
                <a:schemeClr val="tx1"/>
              </a:buClr>
              <a:tabLst>
                <a:tab pos="5999163" algn="r"/>
              </a:tabLst>
              <a:defRPr sz="2000" b="1">
                <a:solidFill>
                  <a:srgbClr val="FF0000"/>
                </a:solidFill>
                <a:latin typeface="Arial" charset="0"/>
              </a:defRPr>
            </a:lvl9pPr>
          </a:lstStyle>
          <a:p>
            <a:pPr>
              <a:lnSpc>
                <a:spcPts val="2013"/>
              </a:lnSpc>
              <a:spcBef>
                <a:spcPts val="675"/>
              </a:spcBef>
            </a:pPr>
            <a:r>
              <a:rPr lang="en-US" altLang="en-US" sz="1300" b="0" dirty="0">
                <a:solidFill>
                  <a:schemeClr val="tx1"/>
                </a:solidFill>
              </a:rPr>
              <a:t>	</a:t>
            </a:r>
            <a:endParaRPr lang="en-US" sz="1300" b="0" dirty="0">
              <a:solidFill>
                <a:schemeClr val="tx1"/>
              </a:solidFill>
            </a:endParaRPr>
          </a:p>
        </p:txBody>
      </p:sp>
      <p:sp>
        <p:nvSpPr>
          <p:cNvPr id="798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8538" eaLnBrk="0" hangingPunct="0">
              <a:tabLst>
                <a:tab pos="2943225" algn="ctr"/>
              </a:tabLst>
              <a:defRPr sz="2000" b="1">
                <a:solidFill>
                  <a:srgbClr val="FF0000"/>
                </a:solidFill>
                <a:latin typeface="Arial" charset="0"/>
              </a:defRPr>
            </a:lvl1pPr>
            <a:lvl2pPr marL="742950" indent="-285750" defTabSz="998538" eaLnBrk="0" hangingPunct="0">
              <a:tabLst>
                <a:tab pos="2943225" algn="ctr"/>
              </a:tabLst>
              <a:defRPr sz="2000" b="1">
                <a:solidFill>
                  <a:srgbClr val="FF0000"/>
                </a:solidFill>
                <a:latin typeface="Arial" charset="0"/>
              </a:defRPr>
            </a:lvl2pPr>
            <a:lvl3pPr marL="1143000" indent="-228600" defTabSz="998538" eaLnBrk="0" hangingPunct="0">
              <a:tabLst>
                <a:tab pos="2943225" algn="ctr"/>
              </a:tabLst>
              <a:defRPr sz="2000" b="1">
                <a:solidFill>
                  <a:srgbClr val="FF0000"/>
                </a:solidFill>
                <a:latin typeface="Arial" charset="0"/>
              </a:defRPr>
            </a:lvl3pPr>
            <a:lvl4pPr marL="1600200" indent="-228600" defTabSz="998538" eaLnBrk="0" hangingPunct="0">
              <a:tabLst>
                <a:tab pos="2943225" algn="ctr"/>
              </a:tabLst>
              <a:defRPr sz="2000" b="1">
                <a:solidFill>
                  <a:srgbClr val="FF0000"/>
                </a:solidFill>
                <a:latin typeface="Arial" charset="0"/>
              </a:defRPr>
            </a:lvl4pPr>
            <a:lvl5pPr marL="2057400" indent="-228600" defTabSz="998538" eaLnBrk="0" hangingPunct="0">
              <a:tabLst>
                <a:tab pos="2943225" algn="ctr"/>
              </a:tabLst>
              <a:defRPr sz="2000" b="1">
                <a:solidFill>
                  <a:srgbClr val="FF0000"/>
                </a:solidFill>
                <a:latin typeface="Arial" charset="0"/>
              </a:defRPr>
            </a:lvl5pPr>
            <a:lvl6pPr marL="2514600" indent="-228600" algn="ctr" defTabSz="998538" eaLnBrk="0" fontAlgn="base" hangingPunct="0">
              <a:spcBef>
                <a:spcPct val="50000"/>
              </a:spcBef>
              <a:spcAft>
                <a:spcPct val="30000"/>
              </a:spcAft>
              <a:buClr>
                <a:schemeClr val="tx1"/>
              </a:buClr>
              <a:tabLst>
                <a:tab pos="2943225" algn="ctr"/>
              </a:tabLst>
              <a:defRPr sz="2000" b="1">
                <a:solidFill>
                  <a:srgbClr val="FF0000"/>
                </a:solidFill>
                <a:latin typeface="Arial" charset="0"/>
              </a:defRPr>
            </a:lvl6pPr>
            <a:lvl7pPr marL="2971800" indent="-228600" algn="ctr" defTabSz="998538" eaLnBrk="0" fontAlgn="base" hangingPunct="0">
              <a:spcBef>
                <a:spcPct val="50000"/>
              </a:spcBef>
              <a:spcAft>
                <a:spcPct val="30000"/>
              </a:spcAft>
              <a:buClr>
                <a:schemeClr val="tx1"/>
              </a:buClr>
              <a:tabLst>
                <a:tab pos="2943225" algn="ctr"/>
              </a:tabLst>
              <a:defRPr sz="2000" b="1">
                <a:solidFill>
                  <a:srgbClr val="FF0000"/>
                </a:solidFill>
                <a:latin typeface="Arial" charset="0"/>
              </a:defRPr>
            </a:lvl7pPr>
            <a:lvl8pPr marL="3429000" indent="-228600" algn="ctr" defTabSz="998538" eaLnBrk="0" fontAlgn="base" hangingPunct="0">
              <a:spcBef>
                <a:spcPct val="50000"/>
              </a:spcBef>
              <a:spcAft>
                <a:spcPct val="30000"/>
              </a:spcAft>
              <a:buClr>
                <a:schemeClr val="tx1"/>
              </a:buClr>
              <a:tabLst>
                <a:tab pos="2943225" algn="ctr"/>
              </a:tabLst>
              <a:defRPr sz="2000" b="1">
                <a:solidFill>
                  <a:srgbClr val="FF0000"/>
                </a:solidFill>
                <a:latin typeface="Arial" charset="0"/>
              </a:defRPr>
            </a:lvl8pPr>
            <a:lvl9pPr marL="3886200" indent="-228600" algn="ctr" defTabSz="998538" eaLnBrk="0" fontAlgn="base" hangingPunct="0">
              <a:spcBef>
                <a:spcPct val="50000"/>
              </a:spcBef>
              <a:spcAft>
                <a:spcPct val="30000"/>
              </a:spcAft>
              <a:buClr>
                <a:schemeClr val="tx1"/>
              </a:buClr>
              <a:tabLst>
                <a:tab pos="2943225" algn="ctr"/>
              </a:tabLst>
              <a:defRPr sz="2000" b="1">
                <a:solidFill>
                  <a:srgbClr val="FF0000"/>
                </a:solidFill>
                <a:latin typeface="Arial" charset="0"/>
              </a:defRPr>
            </a:lvl9pPr>
          </a:lstStyle>
          <a:p>
            <a:pPr eaLnBrk="1" hangingPunct="1"/>
            <a:r>
              <a:rPr lang="en-US" altLang="en-US" sz="1300" b="0">
                <a:solidFill>
                  <a:schemeClr val="tx1"/>
                </a:solidFill>
              </a:rPr>
              <a:t>	Configuring Credit Handling - </a:t>
            </a:r>
            <a:fld id="{0BF076B1-7F4C-4987-BB5E-4C5C86BE431A}" type="slidenum">
              <a:rPr lang="en-US" altLang="en-US" sz="1300" b="0" smtClean="0">
                <a:solidFill>
                  <a:schemeClr val="tx1"/>
                </a:solidFill>
              </a:rPr>
              <a:pPr eaLnBrk="1" hangingPunct="1"/>
              <a:t>48</a:t>
            </a:fld>
            <a:endParaRPr lang="en-US" altLang="en-US" sz="1300" b="0" dirty="0">
              <a:solidFill>
                <a:schemeClr val="tx1"/>
              </a:solidFill>
            </a:endParaRPr>
          </a:p>
        </p:txBody>
      </p:sp>
      <p:sp>
        <p:nvSpPr>
          <p:cNvPr id="79876" name="Rectangle 2"/>
          <p:cNvSpPr>
            <a:spLocks noGrp="1" noRot="1" noChangeAspect="1" noChangeArrowheads="1" noTextEdit="1"/>
          </p:cNvSpPr>
          <p:nvPr>
            <p:ph type="sldImg"/>
          </p:nvPr>
        </p:nvSpPr>
        <p:spPr>
          <a:ln/>
        </p:spPr>
      </p:sp>
      <p:sp>
        <p:nvSpPr>
          <p:cNvPr id="115717"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b="1" dirty="0"/>
              <a:t>Answers</a:t>
            </a:r>
          </a:p>
          <a:p>
            <a:pPr marL="228600" indent="-228600" eaLnBrk="1" hangingPunct="1">
              <a:buFont typeface="+mj-lt"/>
              <a:buAutoNum type="arabicPeriod"/>
              <a:defRPr/>
            </a:pPr>
            <a:r>
              <a:rPr lang="en-US" dirty="0"/>
              <a:t>The start</a:t>
            </a:r>
            <a:r>
              <a:rPr lang="en-US" baseline="0" dirty="0"/>
              <a:t> date for credit allocation is Policy Effective Date (instead of Charge Effective Date for other contexts) and the method of allocation is Last to First (instead of Proportional for other contexts).</a:t>
            </a:r>
          </a:p>
          <a:p>
            <a:pPr marL="228600" indent="-228600" eaLnBrk="1" hangingPunct="1">
              <a:buFont typeface="+mj-lt"/>
              <a:buAutoNum type="arabicPeriod"/>
              <a:defRPr/>
            </a:pPr>
            <a:r>
              <a:rPr lang="en-US" baseline="0" dirty="0"/>
              <a:t>The Unapplied T-account that is associated with the invoice stream that contains the negative items resulting from the credit.</a:t>
            </a:r>
          </a:p>
          <a:p>
            <a:pPr marL="228600" indent="-228600" eaLnBrk="1" hangingPunct="1">
              <a:buFont typeface="+mj-lt"/>
              <a:buAutoNum type="arabicPeriod"/>
              <a:defRPr/>
            </a:pPr>
            <a:r>
              <a:rPr lang="en-US" baseline="0"/>
              <a:t>The </a:t>
            </a:r>
            <a:r>
              <a:rPr lang="en-US" baseline="0" dirty="0"/>
              <a:t>steps are:</a:t>
            </a:r>
          </a:p>
          <a:p>
            <a:pPr marL="342900" lvl="1" indent="0" eaLnBrk="1" hangingPunct="1">
              <a:buFontTx/>
              <a:buNone/>
              <a:defRPr/>
            </a:pPr>
            <a:r>
              <a:rPr lang="en-US" baseline="0" dirty="0"/>
              <a:t>(a) Add the strategy name to the typelist.</a:t>
            </a:r>
          </a:p>
          <a:p>
            <a:pPr marL="342900" lvl="1" indent="0" eaLnBrk="1" hangingPunct="1">
              <a:buFont typeface="+mj-lt"/>
              <a:buNone/>
              <a:defRPr/>
            </a:pPr>
            <a:r>
              <a:rPr lang="en-US" baseline="0" dirty="0"/>
              <a:t>(b) Create a class to implement the new strategy.</a:t>
            </a:r>
          </a:p>
          <a:p>
            <a:pPr marL="342900" lvl="1" indent="0" eaLnBrk="1" hangingPunct="1">
              <a:buFont typeface="+mj-lt"/>
              <a:buNone/>
              <a:defRPr/>
            </a:pPr>
            <a:r>
              <a:rPr lang="en-US" baseline="0" dirty="0"/>
              <a:t>(c) Add an entry to LinkedImplementationLoaderImpl.</a:t>
            </a:r>
            <a:endParaRPr lang="en-US" dirty="0"/>
          </a:p>
          <a:p>
            <a:pPr marL="228600" indent="-228600" eaLnBrk="1" hangingPunct="1">
              <a:buFont typeface="+mj-lt"/>
              <a:buAutoNum type="arabicPeriod"/>
              <a:defRPr/>
            </a:pPr>
            <a:endParaRPr lang="en-US" dirty="0"/>
          </a:p>
          <a:p>
            <a:pPr eaLnBrk="1" hangingPunct="1">
              <a:defRPr/>
            </a:pPr>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a:t>	Configuring Credit Handling - </a:t>
            </a:r>
            <a:fld id="{211C349A-83C9-44D0-A356-DBEB3FC715FC}" type="slidenum">
              <a:rPr lang="en-US" altLang="en-US" smtClean="0"/>
              <a:pPr>
                <a:defRPr/>
              </a:pPr>
              <a:t>49</a:t>
            </a:fld>
            <a:endParaRPr lang="en-US" altLang="en-US" dirty="0"/>
          </a:p>
        </p:txBody>
      </p:sp>
      <p:sp>
        <p:nvSpPr>
          <p:cNvPr id="100355" name="SectionName"/>
          <p:cNvSpPr>
            <a:spLocks noGrp="1" noChangeArrowheads="1"/>
          </p:cNvSpPr>
          <p:nvPr>
            <p:ph type="hdr" sz="quarter"/>
          </p:nvPr>
        </p:nvSpPr>
        <p:spPr/>
        <p:txBody>
          <a:bodyPr/>
          <a:lstStyle/>
          <a:p>
            <a:pPr>
              <a:defRPr/>
            </a:pPr>
            <a:r>
              <a:rPr lang="en-US" altLang="en-US"/>
              <a:t>	</a:t>
            </a:r>
            <a:endParaRPr lang="en-US"/>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ABF1849-C783-4F45-BDF6-75CB4B4E056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3950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Assume that BillingCenter has received a negative charge. The basic steps for allocating the credit are:</a:t>
            </a:r>
          </a:p>
          <a:p>
            <a:pPr marL="557626" lvl="1" indent="-223049">
              <a:buFont typeface="+mj-lt"/>
              <a:buAutoNum type="arabicPeriod"/>
            </a:pPr>
            <a:r>
              <a:rPr lang="en-US" dirty="0"/>
              <a:t>Filter – Identify the set of positive invoice items that are eligible to be paid by the credit from the negative charge.</a:t>
            </a:r>
          </a:p>
          <a:p>
            <a:pPr marL="557626" lvl="1" indent="-223049">
              <a:buFont typeface="+mj-lt"/>
              <a:buAutoNum type="arabicPeriod"/>
            </a:pPr>
            <a:r>
              <a:rPr lang="en-US" dirty="0"/>
              <a:t>Partition and Rank – Group the invoice items by event date. For non-proportional credit distribution, rank the invoice items by charge pattern priority.</a:t>
            </a:r>
          </a:p>
          <a:p>
            <a:pPr marL="557626" lvl="1" indent="-223049">
              <a:buFont typeface="+mj-lt"/>
              <a:buAutoNum type="arabicPeriod"/>
            </a:pPr>
            <a:r>
              <a:rPr lang="en-US" dirty="0"/>
              <a:t>Pay – Allocate the credits to the eligible invoice items until no more credit is available.</a:t>
            </a:r>
          </a:p>
          <a:p>
            <a:pPr marL="557626" lvl="1" indent="-223049">
              <a:buFont typeface="+mj-lt"/>
              <a:buAutoNum type="arabicPeriod"/>
            </a:pPr>
            <a:endParaRPr lang="en-US" dirty="0"/>
          </a:p>
          <a:p>
            <a:r>
              <a:rPr lang="en-US" b="1" dirty="0"/>
              <a:t>More about ranking</a:t>
            </a:r>
          </a:p>
          <a:p>
            <a:endParaRPr lang="en-US" b="1" dirty="0"/>
          </a:p>
          <a:p>
            <a:r>
              <a:rPr lang="en-US" dirty="0"/>
              <a:t>Ranking occurs when BillingCenter prioritizes one set of invoice items above another. Priority is based on invoice item event date first.  However, if multiple invoice items share the same date, BillingCenter pays the invoice items with highest priority charge pattern first.</a:t>
            </a:r>
          </a:p>
          <a:p>
            <a:r>
              <a:rPr lang="en-US" dirty="0"/>
              <a:t> </a:t>
            </a:r>
          </a:p>
          <a:p>
            <a:r>
              <a:rPr lang="en-US" dirty="0"/>
              <a:t>For example:</a:t>
            </a:r>
          </a:p>
          <a:p>
            <a:r>
              <a:rPr lang="en-US" dirty="0"/>
              <a:t> </a:t>
            </a:r>
          </a:p>
          <a:p>
            <a:pPr marL="538576" lvl="1" indent="-179525">
              <a:buFont typeface="Arial" pitchFamily="34" charset="0"/>
              <a:buChar char="•"/>
            </a:pPr>
            <a:r>
              <a:rPr lang="en-US" dirty="0"/>
              <a:t>Invoice item 1 has event date of 1/1/2012, a Charge Pattern Priority of High, and an unpaid amount of $500 </a:t>
            </a:r>
          </a:p>
          <a:p>
            <a:pPr marL="538576" lvl="1" indent="-179525">
              <a:buFont typeface="Arial" pitchFamily="34" charset="0"/>
              <a:buChar char="•"/>
            </a:pPr>
            <a:r>
              <a:rPr lang="en-US" dirty="0"/>
              <a:t>Invoice item 2 has event date of 1/1/2012, a Charge Pattern Priority of Medium, and an unpaid amount of $100</a:t>
            </a:r>
          </a:p>
          <a:p>
            <a:r>
              <a:rPr lang="en-US" dirty="0"/>
              <a:t> </a:t>
            </a:r>
          </a:p>
          <a:p>
            <a:r>
              <a:rPr lang="en-US" dirty="0"/>
              <a:t>If an incoming credit is for -400, then only item 1 will be paid.</a:t>
            </a:r>
          </a:p>
          <a:p>
            <a:endParaRPr lang="en-US" dirty="0"/>
          </a:p>
        </p:txBody>
      </p:sp>
      <p:sp>
        <p:nvSpPr>
          <p:cNvPr id="4" name="Slide Number Placeholder 3"/>
          <p:cNvSpPr>
            <a:spLocks noGrp="1"/>
          </p:cNvSpPr>
          <p:nvPr>
            <p:ph type="sldNum" sz="quarter" idx="10"/>
          </p:nvPr>
        </p:nvSpPr>
        <p:spPr/>
        <p:txBody>
          <a:bodyPr/>
          <a:lstStyle/>
          <a:p>
            <a:pPr>
              <a:defRPr/>
            </a:pPr>
            <a:r>
              <a:rPr lang="en-US" altLang="en-US" dirty="0"/>
              <a:t>	</a:t>
            </a:r>
            <a:r>
              <a:rPr lang="en-US" altLang="en-US"/>
              <a:t> Configuring Credit Handling - </a:t>
            </a:r>
            <a:fld id="{EBE90EC8-477D-4D7F-AA25-D782A41581B8}" type="slidenum">
              <a:rPr lang="en-US" altLang="en-US" smtClean="0"/>
              <a:pPr>
                <a:defRPr/>
              </a:pPr>
              <a:t>6</a:t>
            </a:fld>
            <a:endParaRPr lang="en-US" altLang="en-US" dirty="0"/>
          </a:p>
        </p:txBody>
      </p:sp>
      <p:sp>
        <p:nvSpPr>
          <p:cNvPr id="5" name="Header Placeholder 4"/>
          <p:cNvSpPr>
            <a:spLocks noGrp="1"/>
          </p:cNvSpPr>
          <p:nvPr>
            <p:ph type="hdr" sz="quarter" idx="11"/>
          </p:nvPr>
        </p:nvSpPr>
        <p:spPr/>
        <p:txBody>
          <a:bodyPr/>
          <a:lstStyle/>
          <a:p>
            <a:pPr>
              <a:defRPr/>
            </a:pPr>
            <a:r>
              <a:rPr lang="en-US" altLang="en-US" dirty="0"/>
              <a:t>	</a:t>
            </a:r>
            <a:endParaRPr lang="en-US" dirty="0"/>
          </a:p>
        </p:txBody>
      </p:sp>
    </p:spTree>
    <p:extLst>
      <p:ext uri="{BB962C8B-B14F-4D97-AF65-F5344CB8AC3E}">
        <p14:creationId xmlns:p14="http://schemas.microsoft.com/office/powerpoint/2010/main" val="1600396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The return premium plan was designed to cover the majority of carrier credit requirements. In cases where the return premium plan does not satisfy a requirement, the return premium plan facilitates conversation between a business user and configuration developer about what needs to be configured. </a:t>
            </a:r>
          </a:p>
          <a:p>
            <a:endParaRPr lang="en-US" baseline="0"/>
          </a:p>
          <a:p>
            <a:endParaRPr lang="en-US"/>
          </a:p>
        </p:txBody>
      </p:sp>
      <p:sp>
        <p:nvSpPr>
          <p:cNvPr id="4" name="Slide Number Placeholder 3"/>
          <p:cNvSpPr>
            <a:spLocks noGrp="1"/>
          </p:cNvSpPr>
          <p:nvPr>
            <p:ph type="sldNum" sz="quarter" idx="10"/>
          </p:nvPr>
        </p:nvSpPr>
        <p:spPr/>
        <p:txBody>
          <a:bodyPr/>
          <a:lstStyle/>
          <a:p>
            <a:pPr>
              <a:defRPr/>
            </a:pPr>
            <a:r>
              <a:rPr lang="en-US" altLang="en-US"/>
              <a:t>	Configuring Credit Handling - </a:t>
            </a:r>
            <a:fld id="{EBE90EC8-477D-4D7F-AA25-D782A41581B8}" type="slidenum">
              <a:rPr lang="en-US" altLang="en-US" smtClean="0"/>
              <a:pPr>
                <a:defRPr/>
              </a:pPr>
              <a:t>7</a:t>
            </a:fld>
            <a:endParaRPr lang="en-US" altLang="en-US" dirty="0"/>
          </a:p>
        </p:txBody>
      </p:sp>
      <p:sp>
        <p:nvSpPr>
          <p:cNvPr id="5" name="Header Placeholder 4"/>
          <p:cNvSpPr>
            <a:spLocks noGrp="1"/>
          </p:cNvSpPr>
          <p:nvPr>
            <p:ph type="hdr" sz="quarter" idx="11"/>
          </p:nvPr>
        </p:nvSpPr>
        <p:spPr/>
        <p:txBody>
          <a:bodyPr/>
          <a:lstStyle/>
          <a:p>
            <a:pPr>
              <a:defRPr/>
            </a:pPr>
            <a:r>
              <a:rPr lang="en-US" altLang="en-US"/>
              <a:t>	</a:t>
            </a:r>
            <a:endParaRPr lang="en-US" dirty="0"/>
          </a:p>
        </p:txBody>
      </p:sp>
    </p:spTree>
    <p:extLst>
      <p:ext uri="{BB962C8B-B14F-4D97-AF65-F5344CB8AC3E}">
        <p14:creationId xmlns:p14="http://schemas.microsoft.com/office/powerpoint/2010/main" val="1652065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three available allocation strategies are:</a:t>
            </a:r>
          </a:p>
          <a:p>
            <a:pPr marL="501864" lvl="1" indent="-167288">
              <a:buFont typeface="Arial" pitchFamily="34" charset="0"/>
              <a:buChar char="•"/>
            </a:pPr>
            <a:r>
              <a:rPr lang="en-US" b="1" dirty="0"/>
              <a:t>Proportional</a:t>
            </a:r>
            <a:r>
              <a:rPr lang="en-US" dirty="0"/>
              <a:t>, which spreads credit proportionally over the unsettled positive invoice items based on the original amount of each item. If there is not enough unpaid balance for any of the proportional amounts (that is, an item has excess to allocate), the excess is carried forward to the next invoice with an unpaid balance.</a:t>
            </a:r>
          </a:p>
          <a:p>
            <a:pPr marL="501864" lvl="1" indent="-167288">
              <a:buFont typeface="Arial" pitchFamily="34" charset="0"/>
              <a:buChar char="•"/>
            </a:pPr>
            <a:r>
              <a:rPr lang="en-US" b="1" dirty="0"/>
              <a:t>First to Last</a:t>
            </a:r>
            <a:r>
              <a:rPr lang="en-US" dirty="0"/>
              <a:t>, which pays the oldest invoice item (the one with the earliest event date) in full before paying the next invoice item.</a:t>
            </a:r>
          </a:p>
          <a:p>
            <a:pPr marL="501864" lvl="1" indent="-167288">
              <a:buFont typeface="Arial" pitchFamily="34" charset="0"/>
              <a:buChar char="•"/>
            </a:pPr>
            <a:r>
              <a:rPr lang="en-US" b="1" dirty="0"/>
              <a:t>Last to First</a:t>
            </a:r>
            <a:r>
              <a:rPr lang="en-US" dirty="0"/>
              <a:t>, which pays the newest invoice item first (the one with the latest event date) before paying the previous invoice items. </a:t>
            </a:r>
          </a:p>
          <a:p>
            <a:endParaRPr lang="en-US" dirty="0"/>
          </a:p>
          <a:p>
            <a:r>
              <a:rPr lang="en-US" dirty="0"/>
              <a:t>Proportional allocation honors the payment plan. The other two allocation methods are not influenced by the payment plan. They fully allocate to each item in turn until there is no more credit to allocate. </a:t>
            </a:r>
          </a:p>
          <a:p>
            <a:endParaRPr lang="en-US" dirty="0"/>
          </a:p>
          <a:p>
            <a:r>
              <a:rPr lang="en-US" dirty="0"/>
              <a:t>Let's assume the charges and invoice items for all three examples. When a credit for -600 is received:</a:t>
            </a:r>
          </a:p>
          <a:p>
            <a:pPr marL="501864" lvl="1" indent="-167288" defTabSz="892200">
              <a:buFont typeface="Arial" pitchFamily="34" charset="0"/>
              <a:buChar char="•"/>
              <a:defRPr/>
            </a:pPr>
            <a:r>
              <a:rPr lang="en-US" dirty="0"/>
              <a:t>If the method is </a:t>
            </a:r>
            <a:r>
              <a:rPr lang="en-US" b="1" dirty="0"/>
              <a:t>Proportional</a:t>
            </a:r>
            <a:r>
              <a:rPr lang="en-US" dirty="0"/>
              <a:t>, BillingCenter allocates credit from the down payment item and each of the installments according to the event dates of both the positive and negative invoice items. A positive invoice item can be "paid" by credit from a negative item only if the event date for the positive item is less than or equal to event date of the negative item.</a:t>
            </a:r>
          </a:p>
          <a:p>
            <a:pPr marL="501864" lvl="1" indent="-167288">
              <a:buFont typeface="Arial" pitchFamily="34" charset="0"/>
              <a:buChar char="•"/>
            </a:pPr>
            <a:r>
              <a:rPr lang="en-US" dirty="0"/>
              <a:t>If the method is </a:t>
            </a:r>
            <a:r>
              <a:rPr lang="en-US" b="1" dirty="0"/>
              <a:t>First to Last</a:t>
            </a:r>
            <a:r>
              <a:rPr lang="en-US" dirty="0"/>
              <a:t>, BillingCenter fully allocates credit to the $400 item and the first $200 item. No credit remains to allocate to the remaining two invoice items.</a:t>
            </a:r>
          </a:p>
          <a:p>
            <a:pPr marL="501864" lvl="1" indent="-167288" defTabSz="892200">
              <a:buFont typeface="Arial" pitchFamily="34" charset="0"/>
              <a:buChar char="•"/>
              <a:defRPr/>
            </a:pPr>
            <a:r>
              <a:rPr lang="en-US" dirty="0"/>
              <a:t>If the method is </a:t>
            </a:r>
            <a:r>
              <a:rPr lang="en-US" b="1" dirty="0"/>
              <a:t>Last to First</a:t>
            </a:r>
            <a:r>
              <a:rPr lang="en-US" dirty="0"/>
              <a:t>, BillingCenter fully allocates credit to the last three $200 items. No credit remains to allocate to the remaining $400 invoice item.</a:t>
            </a:r>
          </a:p>
          <a:p>
            <a:endParaRPr lang="en-US" dirty="0"/>
          </a:p>
        </p:txBody>
      </p:sp>
      <p:sp>
        <p:nvSpPr>
          <p:cNvPr id="4" name="Slide Number Placeholder 3"/>
          <p:cNvSpPr>
            <a:spLocks noGrp="1"/>
          </p:cNvSpPr>
          <p:nvPr>
            <p:ph type="sldNum" sz="quarter" idx="10"/>
          </p:nvPr>
        </p:nvSpPr>
        <p:spPr/>
        <p:txBody>
          <a:bodyPr/>
          <a:lstStyle/>
          <a:p>
            <a:pPr>
              <a:defRPr/>
            </a:pPr>
            <a:r>
              <a:rPr lang="en-US" altLang="en-US" dirty="0"/>
              <a:t>	</a:t>
            </a:r>
            <a:r>
              <a:rPr lang="en-US" altLang="en-US"/>
              <a:t> Configuring Credit Handling - </a:t>
            </a:r>
            <a:fld id="{EBE90EC8-477D-4D7F-AA25-D782A41581B8}" type="slidenum">
              <a:rPr lang="en-US" altLang="en-US" smtClean="0"/>
              <a:pPr>
                <a:defRPr/>
              </a:pPr>
              <a:t>8</a:t>
            </a:fld>
            <a:endParaRPr lang="en-US" altLang="en-US" dirty="0"/>
          </a:p>
        </p:txBody>
      </p:sp>
      <p:sp>
        <p:nvSpPr>
          <p:cNvPr id="5" name="Header Placeholder 4"/>
          <p:cNvSpPr>
            <a:spLocks noGrp="1"/>
          </p:cNvSpPr>
          <p:nvPr>
            <p:ph type="hdr" sz="quarter" idx="11"/>
          </p:nvPr>
        </p:nvSpPr>
        <p:spPr/>
        <p:txBody>
          <a:bodyPr/>
          <a:lstStyle/>
          <a:p>
            <a:pPr>
              <a:defRPr/>
            </a:pPr>
            <a:r>
              <a:rPr lang="en-US" altLang="en-US" dirty="0"/>
              <a:t>	</a:t>
            </a:r>
            <a:endParaRPr lang="en-US" dirty="0"/>
          </a:p>
        </p:txBody>
      </p:sp>
    </p:spTree>
    <p:extLst>
      <p:ext uri="{BB962C8B-B14F-4D97-AF65-F5344CB8AC3E}">
        <p14:creationId xmlns:p14="http://schemas.microsoft.com/office/powerpoint/2010/main" val="1150710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8538" eaLnBrk="0" hangingPunct="0">
              <a:tabLst>
                <a:tab pos="2943225" algn="ctr"/>
              </a:tabLst>
              <a:defRPr sz="2000" b="1">
                <a:solidFill>
                  <a:srgbClr val="FF0000"/>
                </a:solidFill>
                <a:latin typeface="Arial" charset="0"/>
              </a:defRPr>
            </a:lvl1pPr>
            <a:lvl2pPr marL="742950" indent="-285750" defTabSz="998538" eaLnBrk="0" hangingPunct="0">
              <a:tabLst>
                <a:tab pos="2943225" algn="ctr"/>
              </a:tabLst>
              <a:defRPr sz="2000" b="1">
                <a:solidFill>
                  <a:srgbClr val="FF0000"/>
                </a:solidFill>
                <a:latin typeface="Arial" charset="0"/>
              </a:defRPr>
            </a:lvl2pPr>
            <a:lvl3pPr marL="1143000" indent="-228600" defTabSz="998538" eaLnBrk="0" hangingPunct="0">
              <a:tabLst>
                <a:tab pos="2943225" algn="ctr"/>
              </a:tabLst>
              <a:defRPr sz="2000" b="1">
                <a:solidFill>
                  <a:srgbClr val="FF0000"/>
                </a:solidFill>
                <a:latin typeface="Arial" charset="0"/>
              </a:defRPr>
            </a:lvl3pPr>
            <a:lvl4pPr marL="1600200" indent="-228600" defTabSz="998538" eaLnBrk="0" hangingPunct="0">
              <a:tabLst>
                <a:tab pos="2943225" algn="ctr"/>
              </a:tabLst>
              <a:defRPr sz="2000" b="1">
                <a:solidFill>
                  <a:srgbClr val="FF0000"/>
                </a:solidFill>
                <a:latin typeface="Arial" charset="0"/>
              </a:defRPr>
            </a:lvl4pPr>
            <a:lvl5pPr marL="2057400" indent="-228600" defTabSz="998538" eaLnBrk="0" hangingPunct="0">
              <a:tabLst>
                <a:tab pos="2943225" algn="ctr"/>
              </a:tabLst>
              <a:defRPr sz="2000" b="1">
                <a:solidFill>
                  <a:srgbClr val="FF0000"/>
                </a:solidFill>
                <a:latin typeface="Arial" charset="0"/>
              </a:defRPr>
            </a:lvl5pPr>
            <a:lvl6pPr marL="2514600" indent="-228600" algn="ctr" defTabSz="998538" eaLnBrk="0" fontAlgn="base" hangingPunct="0">
              <a:spcBef>
                <a:spcPct val="50000"/>
              </a:spcBef>
              <a:spcAft>
                <a:spcPct val="30000"/>
              </a:spcAft>
              <a:buClr>
                <a:schemeClr val="tx1"/>
              </a:buClr>
              <a:tabLst>
                <a:tab pos="2943225" algn="ctr"/>
              </a:tabLst>
              <a:defRPr sz="2000" b="1">
                <a:solidFill>
                  <a:srgbClr val="FF0000"/>
                </a:solidFill>
                <a:latin typeface="Arial" charset="0"/>
              </a:defRPr>
            </a:lvl6pPr>
            <a:lvl7pPr marL="2971800" indent="-228600" algn="ctr" defTabSz="998538" eaLnBrk="0" fontAlgn="base" hangingPunct="0">
              <a:spcBef>
                <a:spcPct val="50000"/>
              </a:spcBef>
              <a:spcAft>
                <a:spcPct val="30000"/>
              </a:spcAft>
              <a:buClr>
                <a:schemeClr val="tx1"/>
              </a:buClr>
              <a:tabLst>
                <a:tab pos="2943225" algn="ctr"/>
              </a:tabLst>
              <a:defRPr sz="2000" b="1">
                <a:solidFill>
                  <a:srgbClr val="FF0000"/>
                </a:solidFill>
                <a:latin typeface="Arial" charset="0"/>
              </a:defRPr>
            </a:lvl7pPr>
            <a:lvl8pPr marL="3429000" indent="-228600" algn="ctr" defTabSz="998538" eaLnBrk="0" fontAlgn="base" hangingPunct="0">
              <a:spcBef>
                <a:spcPct val="50000"/>
              </a:spcBef>
              <a:spcAft>
                <a:spcPct val="30000"/>
              </a:spcAft>
              <a:buClr>
                <a:schemeClr val="tx1"/>
              </a:buClr>
              <a:tabLst>
                <a:tab pos="2943225" algn="ctr"/>
              </a:tabLst>
              <a:defRPr sz="2000" b="1">
                <a:solidFill>
                  <a:srgbClr val="FF0000"/>
                </a:solidFill>
                <a:latin typeface="Arial" charset="0"/>
              </a:defRPr>
            </a:lvl8pPr>
            <a:lvl9pPr marL="3886200" indent="-228600" algn="ctr" defTabSz="998538" eaLnBrk="0" fontAlgn="base" hangingPunct="0">
              <a:spcBef>
                <a:spcPct val="50000"/>
              </a:spcBef>
              <a:spcAft>
                <a:spcPct val="30000"/>
              </a:spcAft>
              <a:buClr>
                <a:schemeClr val="tx1"/>
              </a:buClr>
              <a:tabLst>
                <a:tab pos="2943225" algn="ctr"/>
              </a:tabLst>
              <a:defRPr sz="2000" b="1">
                <a:solidFill>
                  <a:srgbClr val="FF0000"/>
                </a:solidFill>
                <a:latin typeface="Arial" charset="0"/>
              </a:defRPr>
            </a:lvl9pPr>
          </a:lstStyle>
          <a:p>
            <a:pPr eaLnBrk="1" hangingPunct="1"/>
            <a:r>
              <a:rPr lang="en-US" altLang="en-US" sz="1300" b="0" dirty="0">
                <a:solidFill>
                  <a:schemeClr val="tx1"/>
                </a:solidFill>
              </a:rPr>
              <a:t>	</a:t>
            </a:r>
            <a:r>
              <a:rPr lang="en-US" altLang="en-US" sz="1300" b="0">
                <a:solidFill>
                  <a:schemeClr val="tx1"/>
                </a:solidFill>
              </a:rPr>
              <a:t> Configuring Credit Handling - </a:t>
            </a:r>
            <a:fld id="{F0FDF089-78D8-4462-A723-59EFD3A377AB}" type="slidenum">
              <a:rPr lang="en-US" altLang="en-US" sz="1300" b="0" smtClean="0">
                <a:solidFill>
                  <a:schemeClr val="tx1"/>
                </a:solidFill>
              </a:rPr>
              <a:pPr eaLnBrk="1" hangingPunct="1"/>
              <a:t>9</a:t>
            </a:fld>
            <a:endParaRPr lang="en-US" altLang="en-US" sz="1300" b="0" dirty="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238" eaLnBrk="0" hangingPunct="0">
              <a:tabLst>
                <a:tab pos="5999163" algn="r"/>
              </a:tabLst>
              <a:defRPr sz="2000" b="1">
                <a:solidFill>
                  <a:srgbClr val="FF0000"/>
                </a:solidFill>
                <a:latin typeface="Arial" charset="0"/>
              </a:defRPr>
            </a:lvl1pPr>
            <a:lvl2pPr marL="742950" indent="-285750" defTabSz="1011238" eaLnBrk="0" hangingPunct="0">
              <a:tabLst>
                <a:tab pos="5999163" algn="r"/>
              </a:tabLst>
              <a:defRPr sz="2000" b="1">
                <a:solidFill>
                  <a:srgbClr val="FF0000"/>
                </a:solidFill>
                <a:latin typeface="Arial" charset="0"/>
              </a:defRPr>
            </a:lvl2pPr>
            <a:lvl3pPr marL="1143000" indent="-228600" defTabSz="1011238" eaLnBrk="0" hangingPunct="0">
              <a:tabLst>
                <a:tab pos="5999163" algn="r"/>
              </a:tabLst>
              <a:defRPr sz="2000" b="1">
                <a:solidFill>
                  <a:srgbClr val="FF0000"/>
                </a:solidFill>
                <a:latin typeface="Arial" charset="0"/>
              </a:defRPr>
            </a:lvl3pPr>
            <a:lvl4pPr marL="1600200" indent="-228600" defTabSz="1011238" eaLnBrk="0" hangingPunct="0">
              <a:tabLst>
                <a:tab pos="5999163" algn="r"/>
              </a:tabLst>
              <a:defRPr sz="2000" b="1">
                <a:solidFill>
                  <a:srgbClr val="FF0000"/>
                </a:solidFill>
                <a:latin typeface="Arial" charset="0"/>
              </a:defRPr>
            </a:lvl4pPr>
            <a:lvl5pPr marL="2057400" indent="-228600" defTabSz="1011238" eaLnBrk="0" hangingPunct="0">
              <a:tabLst>
                <a:tab pos="5999163" algn="r"/>
              </a:tabLst>
              <a:defRPr sz="2000" b="1">
                <a:solidFill>
                  <a:srgbClr val="FF0000"/>
                </a:solidFill>
                <a:latin typeface="Arial" charset="0"/>
              </a:defRPr>
            </a:lvl5pPr>
            <a:lvl6pPr marL="2514600" indent="-228600" algn="ctr" defTabSz="1011238" eaLnBrk="0" fontAlgn="base" hangingPunct="0">
              <a:spcBef>
                <a:spcPct val="50000"/>
              </a:spcBef>
              <a:spcAft>
                <a:spcPct val="30000"/>
              </a:spcAft>
              <a:buClr>
                <a:schemeClr val="tx1"/>
              </a:buClr>
              <a:tabLst>
                <a:tab pos="5999163" algn="r"/>
              </a:tabLst>
              <a:defRPr sz="2000" b="1">
                <a:solidFill>
                  <a:srgbClr val="FF0000"/>
                </a:solidFill>
                <a:latin typeface="Arial" charset="0"/>
              </a:defRPr>
            </a:lvl6pPr>
            <a:lvl7pPr marL="2971800" indent="-228600" algn="ctr" defTabSz="1011238" eaLnBrk="0" fontAlgn="base" hangingPunct="0">
              <a:spcBef>
                <a:spcPct val="50000"/>
              </a:spcBef>
              <a:spcAft>
                <a:spcPct val="30000"/>
              </a:spcAft>
              <a:buClr>
                <a:schemeClr val="tx1"/>
              </a:buClr>
              <a:tabLst>
                <a:tab pos="5999163" algn="r"/>
              </a:tabLst>
              <a:defRPr sz="2000" b="1">
                <a:solidFill>
                  <a:srgbClr val="FF0000"/>
                </a:solidFill>
                <a:latin typeface="Arial" charset="0"/>
              </a:defRPr>
            </a:lvl7pPr>
            <a:lvl8pPr marL="3429000" indent="-228600" algn="ctr" defTabSz="1011238" eaLnBrk="0" fontAlgn="base" hangingPunct="0">
              <a:spcBef>
                <a:spcPct val="50000"/>
              </a:spcBef>
              <a:spcAft>
                <a:spcPct val="30000"/>
              </a:spcAft>
              <a:buClr>
                <a:schemeClr val="tx1"/>
              </a:buClr>
              <a:tabLst>
                <a:tab pos="5999163" algn="r"/>
              </a:tabLst>
              <a:defRPr sz="2000" b="1">
                <a:solidFill>
                  <a:srgbClr val="FF0000"/>
                </a:solidFill>
                <a:latin typeface="Arial" charset="0"/>
              </a:defRPr>
            </a:lvl8pPr>
            <a:lvl9pPr marL="3886200" indent="-228600" algn="ctr" defTabSz="1011238" eaLnBrk="0" fontAlgn="base" hangingPunct="0">
              <a:spcBef>
                <a:spcPct val="50000"/>
              </a:spcBef>
              <a:spcAft>
                <a:spcPct val="30000"/>
              </a:spcAft>
              <a:buClr>
                <a:schemeClr val="tx1"/>
              </a:buClr>
              <a:tabLst>
                <a:tab pos="5999163" algn="r"/>
              </a:tabLst>
              <a:defRPr sz="2000" b="1">
                <a:solidFill>
                  <a:srgbClr val="FF0000"/>
                </a:solidFill>
                <a:latin typeface="Arial" charset="0"/>
              </a:defRPr>
            </a:lvl9pPr>
          </a:lstStyle>
          <a:p>
            <a:pPr>
              <a:lnSpc>
                <a:spcPts val="2013"/>
              </a:lnSpc>
              <a:spcBef>
                <a:spcPts val="675"/>
              </a:spcBef>
            </a:pPr>
            <a:r>
              <a:rPr lang="en-US" altLang="en-US" sz="1300" b="0" dirty="0">
                <a:solidFill>
                  <a:schemeClr val="tx1"/>
                </a:solidFill>
              </a:rPr>
              <a:t>	</a:t>
            </a:r>
            <a:endParaRPr lang="en-US" sz="1300" b="0" dirty="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scenario, the customer will get the good driver discount</a:t>
            </a:r>
            <a:r>
              <a:rPr lang="en-US" baseline="0" dirty="0"/>
              <a:t> on the full premium only, not on the taxes for that premium. The tax is still based on the original price of the product.</a:t>
            </a:r>
            <a:endParaRPr lang="en-US" dirty="0"/>
          </a:p>
          <a:p>
            <a:r>
              <a:rPr lang="en-US" dirty="0"/>
              <a:t>The next slides</a:t>
            </a:r>
            <a:r>
              <a:rPr lang="en-US" baseline="0" dirty="0"/>
              <a:t> use the scenario presented here to illustrate how proportional credits are applied.</a:t>
            </a:r>
            <a:endParaRPr lang="en-US" dirty="0"/>
          </a:p>
        </p:txBody>
      </p:sp>
      <p:sp>
        <p:nvSpPr>
          <p:cNvPr id="4" name="Slide Number Placeholder 3"/>
          <p:cNvSpPr>
            <a:spLocks noGrp="1"/>
          </p:cNvSpPr>
          <p:nvPr>
            <p:ph type="sldNum" sz="quarter" idx="10"/>
          </p:nvPr>
        </p:nvSpPr>
        <p:spPr/>
        <p:txBody>
          <a:bodyPr/>
          <a:lstStyle/>
          <a:p>
            <a:pPr>
              <a:defRPr/>
            </a:pPr>
            <a:r>
              <a:rPr lang="en-US" altLang="en-US" dirty="0"/>
              <a:t>	</a:t>
            </a:r>
            <a:r>
              <a:rPr lang="en-US" altLang="en-US"/>
              <a:t> Configuring Credit Handling - </a:t>
            </a:r>
            <a:fld id="{EBE90EC8-477D-4D7F-AA25-D782A41581B8}" type="slidenum">
              <a:rPr lang="en-US" altLang="en-US" smtClean="0"/>
              <a:pPr>
                <a:defRPr/>
              </a:pPr>
              <a:t>10</a:t>
            </a:fld>
            <a:endParaRPr lang="en-US" altLang="en-US" dirty="0"/>
          </a:p>
        </p:txBody>
      </p:sp>
      <p:sp>
        <p:nvSpPr>
          <p:cNvPr id="5" name="Header Placeholder 4"/>
          <p:cNvSpPr>
            <a:spLocks noGrp="1"/>
          </p:cNvSpPr>
          <p:nvPr>
            <p:ph type="hdr" sz="quarter" idx="11"/>
          </p:nvPr>
        </p:nvSpPr>
        <p:spPr/>
        <p:txBody>
          <a:bodyPr/>
          <a:lstStyle/>
          <a:p>
            <a:pPr>
              <a:defRPr/>
            </a:pPr>
            <a:r>
              <a:rPr lang="en-US" altLang="en-US" dirty="0"/>
              <a:t>	</a:t>
            </a:r>
            <a:endParaRPr lang="en-US" dirty="0"/>
          </a:p>
        </p:txBody>
      </p:sp>
    </p:spTree>
    <p:extLst>
      <p:ext uri="{BB962C8B-B14F-4D97-AF65-F5344CB8AC3E}">
        <p14:creationId xmlns:p14="http://schemas.microsoft.com/office/powerpoint/2010/main" val="33737824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a:t>Click to edit Master text styles</a:t>
            </a:r>
          </a:p>
        </p:txBody>
      </p:sp>
    </p:spTree>
    <p:extLst>
      <p:ext uri="{BB962C8B-B14F-4D97-AF65-F5344CB8AC3E}">
        <p14:creationId xmlns:p14="http://schemas.microsoft.com/office/powerpoint/2010/main" val="91842306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a:t>Click to edit Master title style</a:t>
            </a:r>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7157467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a:t>Click to edit Master title style</a:t>
            </a:r>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59154889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Welcome Slide">
    <p:spTree>
      <p:nvGrpSpPr>
        <p:cNvPr id="1" name=""/>
        <p:cNvGrpSpPr/>
        <p:nvPr/>
      </p:nvGrpSpPr>
      <p:grpSpPr>
        <a:xfrm>
          <a:off x="0" y="0"/>
          <a:ext cx="0" cy="0"/>
          <a:chOff x="0" y="0"/>
          <a:chExt cx="0" cy="0"/>
        </a:xfrm>
      </p:grpSpPr>
      <p:sp>
        <p:nvSpPr>
          <p:cNvPr id="3" name="Rectangle 2"/>
          <p:cNvSpPr/>
          <p:nvPr/>
        </p:nvSpPr>
        <p:spPr bwMode="auto">
          <a:xfrm>
            <a:off x="457200" y="6459538"/>
            <a:ext cx="8458200" cy="228600"/>
          </a:xfrm>
          <a:prstGeom prst="rect">
            <a:avLst/>
          </a:prstGeom>
          <a:solidFill>
            <a:schemeClr val="bg1"/>
          </a:solidFill>
          <a:ln w="3175" cap="flat" cmpd="sng" algn="ctr">
            <a:noFill/>
            <a:prstDash val="solid"/>
            <a:round/>
            <a:headEnd type="none" w="med" len="med"/>
            <a:tailEnd type="none" w="med" len="med"/>
          </a:ln>
          <a:effectLst/>
        </p:spPr>
        <p:txBody>
          <a:bodyPr wrap="none" lIns="0" tIns="0" rIns="0" bIns="0" anchor="ctr">
            <a:spAutoFit/>
          </a:bodyPr>
          <a:lstStyle/>
          <a:p>
            <a:pPr marL="109538" indent="-109538" algn="ctr">
              <a:spcBef>
                <a:spcPct val="50000"/>
              </a:spcBef>
              <a:buClr>
                <a:schemeClr val="tx2"/>
              </a:buClr>
              <a:buFont typeface="Arial" charset="0"/>
              <a:buNone/>
              <a:defRPr/>
            </a:pPr>
            <a:endParaRPr lang="en-US" dirty="0">
              <a:cs typeface="+mn-cs"/>
            </a:endParaRPr>
          </a:p>
        </p:txBody>
      </p:sp>
      <p:sp>
        <p:nvSpPr>
          <p:cNvPr id="4" name="Rectangle 3"/>
          <p:cNvSpPr/>
          <p:nvPr/>
        </p:nvSpPr>
        <p:spPr bwMode="auto">
          <a:xfrm>
            <a:off x="457200" y="6459538"/>
            <a:ext cx="8458200" cy="228600"/>
          </a:xfrm>
          <a:prstGeom prst="rect">
            <a:avLst/>
          </a:prstGeom>
          <a:solidFill>
            <a:schemeClr val="bg1"/>
          </a:solidFill>
          <a:ln w="3175" cap="flat" cmpd="sng" algn="ctr">
            <a:noFill/>
            <a:prstDash val="solid"/>
            <a:round/>
            <a:headEnd type="none" w="med" len="med"/>
            <a:tailEnd type="none" w="med" len="med"/>
          </a:ln>
          <a:effectLst/>
        </p:spPr>
        <p:txBody>
          <a:bodyPr wrap="none" lIns="0" tIns="0" rIns="0" bIns="0" anchor="ctr">
            <a:spAutoFit/>
          </a:bodyPr>
          <a:lstStyle/>
          <a:p>
            <a:pPr marL="109538" indent="-109538" algn="ctr">
              <a:spcBef>
                <a:spcPct val="50000"/>
              </a:spcBef>
              <a:buClr>
                <a:schemeClr val="tx2"/>
              </a:buClr>
              <a:buFont typeface="Arial" charset="0"/>
              <a:buNone/>
              <a:defRPr/>
            </a:pPr>
            <a:endParaRPr lang="en-US" dirty="0">
              <a:cs typeface="+mn-cs"/>
            </a:endParaRPr>
          </a:p>
        </p:txBody>
      </p:sp>
      <p:sp>
        <p:nvSpPr>
          <p:cNvPr id="5" name="Rectangle 4"/>
          <p:cNvSpPr/>
          <p:nvPr userDrawn="1"/>
        </p:nvSpPr>
        <p:spPr bwMode="auto">
          <a:xfrm>
            <a:off x="457200" y="6459538"/>
            <a:ext cx="8458200" cy="228600"/>
          </a:xfrm>
          <a:prstGeom prst="rect">
            <a:avLst/>
          </a:prstGeom>
          <a:solidFill>
            <a:schemeClr val="bg1"/>
          </a:solidFill>
          <a:ln w="3175" cap="flat" cmpd="sng" algn="ctr">
            <a:noFill/>
            <a:prstDash val="solid"/>
            <a:round/>
            <a:headEnd type="none" w="med" len="med"/>
            <a:tailEnd type="none" w="med" len="med"/>
          </a:ln>
          <a:effectLst/>
        </p:spPr>
        <p:txBody>
          <a:bodyPr wrap="none" lIns="0" tIns="0" rIns="0" bIns="0" anchor="ctr">
            <a:spAutoFit/>
          </a:bodyPr>
          <a:lstStyle/>
          <a:p>
            <a:pPr marL="109538" indent="-109538" algn="ctr">
              <a:spcBef>
                <a:spcPct val="50000"/>
              </a:spcBef>
              <a:buClr>
                <a:schemeClr val="tx2"/>
              </a:buClr>
              <a:buFont typeface="Arial" charset="0"/>
              <a:buNone/>
              <a:defRPr/>
            </a:pPr>
            <a:endParaRPr lang="en-US" dirty="0">
              <a:cs typeface="+mn-cs"/>
            </a:endParaRPr>
          </a:p>
        </p:txBody>
      </p:sp>
      <p:sp>
        <p:nvSpPr>
          <p:cNvPr id="2" name="Title 1"/>
          <p:cNvSpPr>
            <a:spLocks noGrp="1"/>
          </p:cNvSpPr>
          <p:nvPr>
            <p:ph type="title"/>
          </p:nvPr>
        </p:nvSpPr>
        <p:spPr>
          <a:xfrm>
            <a:off x="457200" y="2459689"/>
            <a:ext cx="8280402" cy="526298"/>
          </a:xfrm>
        </p:spPr>
        <p:txBody>
          <a:bodyPr/>
          <a:lstStyle>
            <a:lvl1pPr algn="ctr">
              <a:defRPr sz="8000" baseline="0"/>
            </a:lvl1pPr>
          </a:lstStyle>
          <a:p>
            <a:r>
              <a:rPr lang="en-US"/>
              <a:t>Click to edit Master title style</a:t>
            </a:r>
            <a:endParaRPr lang="en-US" dirty="0"/>
          </a:p>
        </p:txBody>
      </p:sp>
    </p:spTree>
    <p:extLst>
      <p:ext uri="{BB962C8B-B14F-4D97-AF65-F5344CB8AC3E}">
        <p14:creationId xmlns:p14="http://schemas.microsoft.com/office/powerpoint/2010/main" val="981862110"/>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over Slid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4" y="2451021"/>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dirty="0"/>
            </a:br>
            <a:r>
              <a:rPr lang="en-US" dirty="0"/>
              <a:t>Title Goes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448765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3640417"/>
            <a:ext cx="8327698" cy="541969"/>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4" y="4646992"/>
            <a:ext cx="8324523" cy="338667"/>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444120" y="510502"/>
            <a:ext cx="2624563" cy="744557"/>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892676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861"/>
            <a:ext cx="9144000" cy="6861724"/>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1863"/>
            <a:ext cx="9144000" cy="68580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44120" y="510502"/>
            <a:ext cx="2624563" cy="744557"/>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4" y="2451021"/>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dirty="0"/>
            </a:br>
            <a:r>
              <a:rPr lang="en-US" dirty="0"/>
              <a:t>Title Goes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448765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3640417"/>
            <a:ext cx="8327698" cy="541969"/>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4" y="4646992"/>
            <a:ext cx="8324523" cy="338667"/>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429079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31957" y="106135"/>
            <a:ext cx="3237409" cy="1562623"/>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408954"/>
            <a:ext cx="2777457" cy="819151"/>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4" y="2543354"/>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411659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3269357"/>
            <a:ext cx="8327698" cy="541969"/>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4" y="4275932"/>
            <a:ext cx="8324523" cy="338667"/>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8798889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pic>
        <p:nvPicPr>
          <p:cNvPr id="21" name="Picture 20">
            <a:extLst>
              <a:ext uri="{FF2B5EF4-FFF2-40B4-BE49-F238E27FC236}">
                <a16:creationId xmlns:a16="http://schemas.microsoft.com/office/drawing/2014/main" id="{C6865CC2-EE1E-B44E-B46B-DD0F56CB7AB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20" y="510502"/>
            <a:ext cx="2624563" cy="744557"/>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4" y="2543354"/>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p:nvCxnSpPr>
        <p:spPr bwMode="white">
          <a:xfrm flipH="1">
            <a:off x="392897" y="411659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3269357"/>
            <a:ext cx="8327698" cy="541969"/>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4" y="4275932"/>
            <a:ext cx="8324523" cy="338667"/>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0925447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4" y="2266355"/>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448765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3640417"/>
            <a:ext cx="8327698" cy="541969"/>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4" y="4646992"/>
            <a:ext cx="8324523" cy="338667"/>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44120" y="510502"/>
            <a:ext cx="2624563" cy="744557"/>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6472119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861"/>
            <a:ext cx="9144000" cy="6861724"/>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0"/>
            <a:ext cx="9144000" cy="68580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20" y="510502"/>
            <a:ext cx="2624563" cy="744557"/>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4" y="2266355"/>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448765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3640417"/>
            <a:ext cx="8327698" cy="541969"/>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4" y="4646992"/>
            <a:ext cx="8324523" cy="338667"/>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6369552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20" y="510502"/>
            <a:ext cx="2624563" cy="744557"/>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4" y="2266355"/>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p:nvCxnSpPr>
        <p:spPr bwMode="white">
          <a:xfrm flipH="1">
            <a:off x="392897" y="448765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3640417"/>
            <a:ext cx="8327698" cy="541969"/>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4" y="4646992"/>
            <a:ext cx="8324523" cy="338667"/>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300741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10286880"/>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1_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p:nvCxnSpPr>
        <p:spPr>
          <a:xfrm flipV="1">
            <a:off x="3111568" y="763730"/>
            <a:ext cx="0" cy="865637"/>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CD00A0B-19B3-AE44-9414-54B79855AA4B}"/>
              </a:ext>
            </a:extLst>
          </p:cNvPr>
          <p:cNvPicPr>
            <a:picLocks noChangeAspect="1"/>
          </p:cNvPicPr>
          <p:nvPr/>
        </p:nvPicPr>
        <p:blipFill>
          <a:blip r:embed="rId2"/>
          <a:stretch>
            <a:fillRect/>
          </a:stretch>
        </p:blipFill>
        <p:spPr>
          <a:xfrm>
            <a:off x="131957" y="106135"/>
            <a:ext cx="3237409" cy="1562623"/>
          </a:xfrm>
          <a:prstGeom prst="rect">
            <a:avLst/>
          </a:prstGeom>
        </p:spPr>
      </p:pic>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3514013" y="408954"/>
            <a:ext cx="2777457" cy="819151"/>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4" y="2451021"/>
            <a:ext cx="8348837" cy="1107996"/>
          </a:xfrm>
        </p:spPr>
        <p:txBody>
          <a:bodyPr wrap="square" anchor="b"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p:nvCxnSpPr>
        <p:spPr bwMode="white">
          <a:xfrm flipH="1">
            <a:off x="392897" y="448765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3640417"/>
            <a:ext cx="8327698" cy="541969"/>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4" y="4646992"/>
            <a:ext cx="8324523" cy="338667"/>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8858397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E394311-CCC6-F94F-925A-AA4EE294BA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510502"/>
            <a:ext cx="2624563" cy="744557"/>
          </a:xfrm>
          <a:prstGeom prst="rect">
            <a:avLst/>
          </a:prstGeom>
        </p:spPr>
      </p:pic>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3514013" y="408954"/>
            <a:ext cx="2777457" cy="819151"/>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4" y="2543354"/>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p:nvCxnSpPr>
        <p:spPr bwMode="white">
          <a:xfrm flipH="1">
            <a:off x="392897" y="411659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3269357"/>
            <a:ext cx="8327698" cy="541969"/>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4" y="4275932"/>
            <a:ext cx="8324523" cy="338667"/>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4811132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A90430C-755F-CC48-B69D-C7B5FE58167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510502"/>
            <a:ext cx="2624563" cy="744557"/>
          </a:xfrm>
          <a:prstGeom prst="rect">
            <a:avLst/>
          </a:prstGeom>
        </p:spPr>
      </p:pic>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3514013" y="408954"/>
            <a:ext cx="2777457" cy="819151"/>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4" y="2266355"/>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p:nvCxnSpPr>
        <p:spPr bwMode="white">
          <a:xfrm flipH="1">
            <a:off x="392897" y="448765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3640417"/>
            <a:ext cx="8327698" cy="541969"/>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4" y="4646992"/>
            <a:ext cx="8324523" cy="338667"/>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7894009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68580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365761"/>
            <a:ext cx="8378952" cy="82804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6260549"/>
            <a:ext cx="4572000" cy="249655"/>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6387092"/>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7734301" y="6335346"/>
            <a:ext cx="1029775" cy="29468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481868"/>
            <a:ext cx="8385048" cy="4425696"/>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20160201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365761"/>
            <a:ext cx="8417052" cy="828040"/>
          </a:xfrm>
        </p:spPr>
        <p:txBody>
          <a:bodyPr wrap="none">
            <a:noAutofit/>
          </a:bodyPr>
          <a:lstStyle>
            <a:lvl1pPr>
              <a:defRPr sz="2400"/>
            </a:lvl1pPr>
          </a:lstStyle>
          <a:p>
            <a:r>
              <a:rPr lang="en-US"/>
              <a:t>Click to edit Master title style</a:t>
            </a:r>
            <a:endParaRPr lang="en-US" dirty="0"/>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549401"/>
            <a:ext cx="8417052" cy="441536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6260549"/>
            <a:ext cx="4572000" cy="249655"/>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6387092"/>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spTree>
    <p:extLst>
      <p:ext uri="{BB962C8B-B14F-4D97-AF65-F5344CB8AC3E}">
        <p14:creationId xmlns:p14="http://schemas.microsoft.com/office/powerpoint/2010/main" val="26277466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365761"/>
            <a:ext cx="8417052" cy="82804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6260549"/>
            <a:ext cx="4572000" cy="249655"/>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6387092"/>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549400"/>
            <a:ext cx="4030790" cy="4425696"/>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549400"/>
            <a:ext cx="4030790" cy="4425696"/>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96737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365761"/>
            <a:ext cx="8417052" cy="82804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6260549"/>
            <a:ext cx="4572000" cy="249655"/>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6387092"/>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549400"/>
            <a:ext cx="2688336"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549400"/>
            <a:ext cx="2688336"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549400"/>
            <a:ext cx="2688336"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560489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42" y="0"/>
            <a:ext cx="9143716" cy="68580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1" y="6258180"/>
            <a:ext cx="1029775" cy="29468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2279391"/>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2010157"/>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4866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68580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1" y="6258180"/>
            <a:ext cx="1029775" cy="29468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2279391"/>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p:nvCxnSpPr>
        <p:spPr>
          <a:xfrm>
            <a:off x="821799" y="2010157"/>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24644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Divider Slide 1">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2279391"/>
            <a:ext cx="6731000" cy="1218795"/>
          </a:xfrm>
        </p:spPr>
        <p:txBody>
          <a:bodyPr wrap="square" anchor="t" anchorCtr="0">
            <a:spAutoFit/>
          </a:bodyPr>
          <a:lstStyle>
            <a:lvl1pPr algn="l">
              <a:defRPr sz="4400" b="0" i="0">
                <a:solidFill>
                  <a:schemeClr val="accent2"/>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2010157"/>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15D67C1-E5E2-DA4B-B9CA-F4770AE7E188}"/>
              </a:ext>
            </a:extLst>
          </p:cNvPr>
          <p:cNvCxnSpPr>
            <a:cxnSpLocks/>
          </p:cNvCxnSpPr>
          <p:nvPr/>
        </p:nvCxnSpPr>
        <p:spPr>
          <a:xfrm>
            <a:off x="821799" y="2010157"/>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15D67C1-E5E2-DA4B-B9CA-F4770AE7E188}"/>
              </a:ext>
            </a:extLst>
          </p:cNvPr>
          <p:cNvCxnSpPr>
            <a:cxnSpLocks/>
          </p:cNvCxnSpPr>
          <p:nvPr/>
        </p:nvCxnSpPr>
        <p:spPr>
          <a:xfrm>
            <a:off x="821799" y="2010157"/>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30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3" name="Content Placeholder 2"/>
          <p:cNvSpPr>
            <a:spLocks noGrp="1"/>
          </p:cNvSpPr>
          <p:nvPr>
            <p:ph sz="half" idx="1"/>
          </p:nvPr>
        </p:nvSpPr>
        <p:spPr>
          <a:xfrm>
            <a:off x="519113" y="935038"/>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754563" y="935038"/>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952992146"/>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68580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1" y="6258180"/>
            <a:ext cx="1029775" cy="29468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2279391"/>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p:nvCxnSpPr>
        <p:spPr>
          <a:xfrm>
            <a:off x="821799" y="2010157"/>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4645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5410200"/>
            <a:ext cx="9144000" cy="144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3" name="Picture 2">
            <a:extLst>
              <a:ext uri="{FF2B5EF4-FFF2-40B4-BE49-F238E27FC236}">
                <a16:creationId xmlns:a16="http://schemas.microsoft.com/office/drawing/2014/main" id="{5F363CBB-0CE6-524D-A91E-F704F804A718}"/>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6858000"/>
          </a:xfrm>
          <a:prstGeom prst="rect">
            <a:avLst/>
          </a:prstGeom>
        </p:spPr>
      </p:pic>
      <p:sp>
        <p:nvSpPr>
          <p:cNvPr id="5" name="Title Placeholder 6"/>
          <p:cNvSpPr>
            <a:spLocks noGrp="1"/>
          </p:cNvSpPr>
          <p:nvPr>
            <p:ph type="body" sz="quarter" idx="10"/>
          </p:nvPr>
        </p:nvSpPr>
        <p:spPr>
          <a:xfrm>
            <a:off x="704088" y="1133856"/>
            <a:ext cx="7726680" cy="4425696"/>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134883487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5410200"/>
            <a:ext cx="9144000" cy="144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660"/>
            <a:ext cx="9144000" cy="6856680"/>
          </a:xfrm>
          <a:prstGeom prst="rect">
            <a:avLst/>
          </a:prstGeom>
        </p:spPr>
      </p:pic>
      <p:sp>
        <p:nvSpPr>
          <p:cNvPr id="5" name="title Placeholder 6"/>
          <p:cNvSpPr>
            <a:spLocks noGrp="1"/>
          </p:cNvSpPr>
          <p:nvPr>
            <p:ph type="body" sz="quarter" idx="10"/>
          </p:nvPr>
        </p:nvSpPr>
        <p:spPr>
          <a:xfrm>
            <a:off x="704088" y="1133856"/>
            <a:ext cx="7726680" cy="4425696"/>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41869597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704088" y="1133856"/>
            <a:ext cx="7726680" cy="4425696"/>
          </a:xfrm>
          <a:ln>
            <a:noFill/>
          </a:ln>
        </p:spPr>
        <p:txBody>
          <a:bodyPr lIns="91440" tIns="45720" rIns="91440" bIns="45720" anchor="t" anchorCtr="0">
            <a:noAutofit/>
          </a:bodyPr>
          <a:lstStyle>
            <a:lvl1pPr>
              <a:defRPr sz="4400">
                <a:solidFill>
                  <a:srgbClr val="0032A1"/>
                </a:solidFill>
                <a:latin typeface="+mn-lt"/>
              </a:defRPr>
            </a:lvl1pPr>
          </a:lstStyle>
          <a:p>
            <a:pPr lvl="0"/>
            <a:r>
              <a:rPr lang="en-US"/>
              <a:t>Edit Master text styles</a:t>
            </a:r>
          </a:p>
        </p:txBody>
      </p:sp>
    </p:spTree>
    <p:extLst>
      <p:ext uri="{BB962C8B-B14F-4D97-AF65-F5344CB8AC3E}">
        <p14:creationId xmlns:p14="http://schemas.microsoft.com/office/powerpoint/2010/main" val="6194743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68580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365761"/>
            <a:ext cx="8378952" cy="82804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6260549"/>
            <a:ext cx="4572000" cy="249655"/>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6387092"/>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a:stretch>
            <a:fillRect/>
          </a:stretch>
        </p:blipFill>
        <p:spPr bwMode="black">
          <a:xfrm>
            <a:off x="7734301" y="6335346"/>
            <a:ext cx="1029775" cy="29468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481868"/>
            <a:ext cx="8385048" cy="4425696"/>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102493374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38552" y="5802219"/>
            <a:ext cx="2024449" cy="574312"/>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3667620"/>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4243072"/>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2221185"/>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339108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962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8" y="5616679"/>
            <a:ext cx="1812123" cy="819563"/>
          </a:xfrm>
        </p:spPr>
        <p:txBody>
          <a:bodyPr anchor="ctr" anchorCtr="0">
            <a:normAutofit/>
          </a:bodyPr>
          <a:lstStyle>
            <a:lvl1pPr algn="ctr">
              <a:defRPr sz="12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69237" y="5486401"/>
            <a:ext cx="2509524" cy="1211287"/>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3667620"/>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4243072"/>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2221185"/>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391633" y="339108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0537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28" y="0"/>
            <a:ext cx="9160462" cy="6858000"/>
          </a:xfrm>
          <a:prstGeom prst="rect">
            <a:avLst/>
          </a:prstGeom>
        </p:spPr>
      </p:pic>
    </p:spTree>
    <p:extLst>
      <p:ext uri="{BB962C8B-B14F-4D97-AF65-F5344CB8AC3E}">
        <p14:creationId xmlns:p14="http://schemas.microsoft.com/office/powerpoint/2010/main" val="162995752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171036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1957" y="106135"/>
            <a:ext cx="3237409" cy="1562623"/>
          </a:xfrm>
          <a:prstGeom prst="rect">
            <a:avLst/>
          </a:prstGeom>
        </p:spPr>
      </p:pic>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4" y="2543354"/>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411659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3269357"/>
            <a:ext cx="8327698" cy="541969"/>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4" y="4275932"/>
            <a:ext cx="8324523" cy="338667"/>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288757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Tree>
    <p:extLst>
      <p:ext uri="{BB962C8B-B14F-4D97-AF65-F5344CB8AC3E}">
        <p14:creationId xmlns:p14="http://schemas.microsoft.com/office/powerpoint/2010/main" val="1500694113"/>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10378" y="5804887"/>
            <a:ext cx="2024449" cy="574312"/>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3667620"/>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4243072"/>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2221185"/>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339108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6950878" y="5616679"/>
            <a:ext cx="1812123" cy="819563"/>
          </a:xfrm>
        </p:spPr>
        <p:txBody>
          <a:bodyPr anchor="ctr" anchorCtr="0">
            <a:normAutofit/>
          </a:bodyPr>
          <a:lstStyle>
            <a:lvl1pPr algn="ctr">
              <a:defRPr sz="1200">
                <a:solidFill>
                  <a:schemeClr val="bg1"/>
                </a:solidFill>
              </a:defRPr>
            </a:lvl1pPr>
          </a:lstStyle>
          <a:p>
            <a:r>
              <a:rPr lang="en-US" dirty="0"/>
              <a:t>Client/Partner Logo Here</a:t>
            </a:r>
          </a:p>
        </p:txBody>
      </p:sp>
    </p:spTree>
    <p:extLst>
      <p:ext uri="{BB962C8B-B14F-4D97-AF65-F5344CB8AC3E}">
        <p14:creationId xmlns:p14="http://schemas.microsoft.com/office/powerpoint/2010/main" val="368339871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3667620"/>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4243072"/>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2221185"/>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p:nvCxnSpPr>
        <p:spPr>
          <a:xfrm>
            <a:off x="391633" y="339108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id="{C2914087-A4EF-E640-A3E0-574DF86EFC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91441" y="5486401"/>
            <a:ext cx="2509524" cy="1211287"/>
          </a:xfrm>
          <a:prstGeom prst="rect">
            <a:avLst/>
          </a:prstGeom>
        </p:spPr>
      </p:pic>
    </p:spTree>
    <p:extLst>
      <p:ext uri="{BB962C8B-B14F-4D97-AF65-F5344CB8AC3E}">
        <p14:creationId xmlns:p14="http://schemas.microsoft.com/office/powerpoint/2010/main" val="1688985852"/>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9638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5324083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98240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123341088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11338989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6210599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image" Target="../media/image4.png"/><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endParaRPr lang="en-US" sz="1600" b="0" dirty="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dirty="0"/>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 </a:t>
            </a:r>
          </a:p>
          <a:p>
            <a:pPr lvl="1"/>
            <a:r>
              <a:rPr lang="en-US" altLang="en-US"/>
              <a:t>Second level</a:t>
            </a:r>
          </a:p>
          <a:p>
            <a:pPr lvl="2"/>
            <a:r>
              <a:rPr lang="en-US" altLang="en-US"/>
              <a:t>Third level</a:t>
            </a:r>
          </a:p>
          <a:p>
            <a:pPr lvl="3"/>
            <a:r>
              <a:rPr lang="en-US" altLang="en-US"/>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nSpc>
                <a:spcPts val="1800"/>
              </a:lnSpc>
              <a:spcBef>
                <a:spcPts val="600"/>
              </a:spcBef>
              <a:buFont typeface="Wingdings" pitchFamily="2" charset="2"/>
              <a:buNone/>
              <a:defRPr/>
            </a:pPr>
            <a:fld id="{3882DB46-8396-46A8-A52A-38E4F2DB9ABB}" type="slidenum">
              <a:rPr lang="en-US" sz="1200" smtClean="0">
                <a:solidFill>
                  <a:srgbClr val="B2B2B2"/>
                </a:solidFill>
                <a:latin typeface="Calibri" pitchFamily="34" charset="0"/>
                <a:ea typeface="Calibri" pitchFamily="34" charset="0"/>
                <a:cs typeface="Calibri" pitchFamily="34" charset="0"/>
              </a:rPr>
              <a:pPr>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600"/>
              </a:spcBef>
              <a:buClr>
                <a:schemeClr val="tx2"/>
              </a:buClr>
              <a:buFont typeface="Arial" charset="0"/>
              <a:buNone/>
              <a:defRPr/>
            </a:pPr>
            <a:r>
              <a:rPr lang="en-US" sz="600" dirty="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4561" r:id="rId1"/>
    <p:sldLayoutId id="2147484551" r:id="rId2"/>
    <p:sldLayoutId id="2147484552" r:id="rId3"/>
    <p:sldLayoutId id="2147484553" r:id="rId4"/>
    <p:sldLayoutId id="2147484554" r:id="rId5"/>
    <p:sldLayoutId id="2147484555" r:id="rId6"/>
    <p:sldLayoutId id="2147484556" r:id="rId7"/>
    <p:sldLayoutId id="2147484557" r:id="rId8"/>
    <p:sldLayoutId id="2147484558" r:id="rId9"/>
    <p:sldLayoutId id="2147484559" r:id="rId10"/>
    <p:sldLayoutId id="2147484560" r:id="rId11"/>
    <p:sldLayoutId id="2147484562"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365760"/>
            <a:ext cx="8378952" cy="82804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457739"/>
            <a:ext cx="8378952" cy="450574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6260549"/>
            <a:ext cx="4572000" cy="249655"/>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6387092"/>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pic>
        <p:nvPicPr>
          <p:cNvPr id="7" name="Picture 6">
            <a:extLst>
              <a:ext uri="{FF2B5EF4-FFF2-40B4-BE49-F238E27FC236}">
                <a16:creationId xmlns:a16="http://schemas.microsoft.com/office/drawing/2014/main" id="{A75C5FF7-2DC4-5442-BB0D-C1FF3C41C2F6}"/>
              </a:ext>
            </a:extLst>
          </p:cNvPr>
          <p:cNvPicPr>
            <a:picLocks noChangeAspect="1"/>
          </p:cNvPicPr>
          <p:nvPr/>
        </p:nvPicPr>
        <p:blipFill>
          <a:blip r:embed="rId32" cstate="screen">
            <a:extLst>
              <a:ext uri="{28A0092B-C50C-407E-A947-70E740481C1C}">
                <a14:useLocalDpi xmlns:a14="http://schemas.microsoft.com/office/drawing/2010/main"/>
              </a:ext>
            </a:extLst>
          </a:blip>
          <a:stretch>
            <a:fillRect/>
          </a:stretch>
        </p:blipFill>
        <p:spPr bwMode="black">
          <a:xfrm>
            <a:off x="7723970" y="6322756"/>
            <a:ext cx="1039031" cy="297329"/>
          </a:xfrm>
          <a:prstGeom prst="rect">
            <a:avLst/>
          </a:prstGeom>
        </p:spPr>
      </p:pic>
    </p:spTree>
    <p:extLst>
      <p:ext uri="{BB962C8B-B14F-4D97-AF65-F5344CB8AC3E}">
        <p14:creationId xmlns:p14="http://schemas.microsoft.com/office/powerpoint/2010/main" val="4260894030"/>
      </p:ext>
    </p:extLst>
  </p:cSld>
  <p:clrMap bg1="lt1" tx1="dk1" bg2="lt2" tx2="dk2" accent1="accent1" accent2="accent2" accent3="accent3" accent4="accent4" accent5="accent5" accent6="accent6" hlink="hlink" folHlink="folHlink"/>
  <p:sldLayoutIdLst>
    <p:sldLayoutId id="2147484564" r:id="rId1"/>
    <p:sldLayoutId id="2147484565" r:id="rId2"/>
    <p:sldLayoutId id="2147484566" r:id="rId3"/>
    <p:sldLayoutId id="2147484567" r:id="rId4"/>
    <p:sldLayoutId id="2147484568" r:id="rId5"/>
    <p:sldLayoutId id="2147484569" r:id="rId6"/>
    <p:sldLayoutId id="2147484570" r:id="rId7"/>
    <p:sldLayoutId id="2147484571" r:id="rId8"/>
    <p:sldLayoutId id="2147484572" r:id="rId9"/>
    <p:sldLayoutId id="2147484573" r:id="rId10"/>
    <p:sldLayoutId id="2147484574" r:id="rId11"/>
    <p:sldLayoutId id="2147484575" r:id="rId12"/>
    <p:sldLayoutId id="2147484576" r:id="rId13"/>
    <p:sldLayoutId id="2147484577" r:id="rId14"/>
    <p:sldLayoutId id="2147484578" r:id="rId15"/>
    <p:sldLayoutId id="2147484579" r:id="rId16"/>
    <p:sldLayoutId id="2147484580" r:id="rId17"/>
    <p:sldLayoutId id="2147484581" r:id="rId18"/>
    <p:sldLayoutId id="2147484582" r:id="rId19"/>
    <p:sldLayoutId id="2147484583" r:id="rId20"/>
    <p:sldLayoutId id="2147484584" r:id="rId21"/>
    <p:sldLayoutId id="2147484585" r:id="rId22"/>
    <p:sldLayoutId id="2147484586" r:id="rId23"/>
    <p:sldLayoutId id="2147484587" r:id="rId24"/>
    <p:sldLayoutId id="2147484588" r:id="rId25"/>
    <p:sldLayoutId id="2147484589" r:id="rId26"/>
    <p:sldLayoutId id="2147484590" r:id="rId27"/>
    <p:sldLayoutId id="2147484591" r:id="rId28"/>
    <p:sldLayoutId id="2147484592" r:id="rId29"/>
    <p:sldLayoutId id="2147484593" r:id="rId30"/>
  </p:sldLayoutIdLst>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pos="240">
          <p15:clr>
            <a:srgbClr val="F26B43"/>
          </p15:clr>
        </p15:guide>
        <p15:guide id="15" pos="5520">
          <p15:clr>
            <a:srgbClr val="F26B43"/>
          </p15:clr>
        </p15:guide>
        <p15:guide id="16" orient="horz" pos="2988">
          <p15:clr>
            <a:srgbClr val="F26B43"/>
          </p15:clr>
        </p15:guide>
        <p15:guide id="17" orient="horz" pos="5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5.wmf"/><Relationship Id="rId7" Type="http://schemas.openxmlformats.org/officeDocument/2006/relationships/diagramColors" Target="../diagrams/colors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7.png"/><Relationship Id="rId7" Type="http://schemas.openxmlformats.org/officeDocument/2006/relationships/diagramColors" Target="../diagrams/colors4.xm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1.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3.wmf"/><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49.jpeg"/><Relationship Id="rId7" Type="http://schemas.openxmlformats.org/officeDocument/2006/relationships/diagramColors" Target="../diagrams/colors7.xml"/><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diagramQuickStyle" Target="../diagrams/quickStyle7.xml"/><Relationship Id="rId5" Type="http://schemas.openxmlformats.org/officeDocument/2006/relationships/diagramLayout" Target="../diagrams/layout7.xml"/><Relationship Id="rId10" Type="http://schemas.openxmlformats.org/officeDocument/2006/relationships/image" Target="../media/image51.png"/><Relationship Id="rId4" Type="http://schemas.openxmlformats.org/officeDocument/2006/relationships/diagramData" Target="../diagrams/data7.xml"/><Relationship Id="rId9" Type="http://schemas.openxmlformats.org/officeDocument/2006/relationships/image" Target="../media/image5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54.png"/><Relationship Id="rId7" Type="http://schemas.openxmlformats.org/officeDocument/2006/relationships/diagramColors" Target="../diagrams/colors8.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3.wmf"/><Relationship Id="rId4" Type="http://schemas.openxmlformats.org/officeDocument/2006/relationships/image" Target="../media/image22.wmf"/></Relationships>
</file>

<file path=ppt/slides/_rels/slide4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30086" b="30086"/>
          <a:stretch>
            <a:fillRect/>
          </a:stretch>
        </p:blipFill>
        <p:spPr/>
      </p:pic>
      <p:sp>
        <p:nvSpPr>
          <p:cNvPr id="3" name="Title 2"/>
          <p:cNvSpPr>
            <a:spLocks noGrp="1"/>
          </p:cNvSpPr>
          <p:nvPr>
            <p:ph type="ctrTitle"/>
          </p:nvPr>
        </p:nvSpPr>
        <p:spPr/>
        <p:txBody>
          <a:bodyPr/>
          <a:lstStyle/>
          <a:p>
            <a:r>
              <a:rPr lang="en-US" dirty="0" err="1">
                <a:solidFill>
                  <a:srgbClr val="0033A0"/>
                </a:solidFill>
              </a:rPr>
              <a:t>BillingCenter</a:t>
            </a:r>
            <a:r>
              <a:rPr lang="en-US" dirty="0">
                <a:solidFill>
                  <a:srgbClr val="0033A0"/>
                </a:solidFill>
              </a:rPr>
              <a:t> 10 Configuration</a:t>
            </a:r>
            <a:endParaRPr lang="en-US" dirty="0"/>
          </a:p>
        </p:txBody>
      </p:sp>
      <p:sp>
        <p:nvSpPr>
          <p:cNvPr id="6" name="Footer Placeholder 5"/>
          <p:cNvSpPr>
            <a:spLocks noGrp="1"/>
          </p:cNvSpPr>
          <p:nvPr>
            <p:ph type="ftr" sz="quarter" idx="3"/>
          </p:nvPr>
        </p:nvSpPr>
        <p:spPr/>
        <p:txBody>
          <a:bodyPr/>
          <a:lstStyle/>
          <a:p>
            <a:pPr defTabSz="457200" fontAlgn="auto">
              <a:spcBef>
                <a:spcPts val="0"/>
              </a:spcBef>
              <a:spcAft>
                <a:spcPts val="0"/>
              </a:spcAft>
              <a:buClrTx/>
            </a:pPr>
            <a:r>
              <a:rPr lang="en-US" b="0">
                <a:solidFill>
                  <a:srgbClr val="0033A0"/>
                </a:solidFill>
              </a:rPr>
              <a:t>© 2020 Cognizant</a:t>
            </a:r>
          </a:p>
        </p:txBody>
      </p:sp>
      <p:sp>
        <p:nvSpPr>
          <p:cNvPr id="8" name="Text Placeholder 7"/>
          <p:cNvSpPr>
            <a:spLocks noGrp="1"/>
          </p:cNvSpPr>
          <p:nvPr>
            <p:ph type="body" sz="quarter" idx="13"/>
          </p:nvPr>
        </p:nvSpPr>
        <p:spPr/>
        <p:txBody>
          <a:bodyPr>
            <a:noAutofit/>
          </a:bodyPr>
          <a:lstStyle/>
          <a:p>
            <a:r>
              <a:rPr lang="en-US" sz="2400" dirty="0"/>
              <a:t>Configuring Credit Handling</a:t>
            </a:r>
          </a:p>
        </p:txBody>
      </p:sp>
    </p:spTree>
    <p:extLst>
      <p:ext uri="{BB962C8B-B14F-4D97-AF65-F5344CB8AC3E}">
        <p14:creationId xmlns:p14="http://schemas.microsoft.com/office/powerpoint/2010/main" val="238369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 missing discount</a:t>
            </a:r>
          </a:p>
        </p:txBody>
      </p:sp>
      <p:sp>
        <p:nvSpPr>
          <p:cNvPr id="3" name="Content Placeholder 2"/>
          <p:cNvSpPr>
            <a:spLocks noGrp="1"/>
          </p:cNvSpPr>
          <p:nvPr>
            <p:ph idx="1"/>
          </p:nvPr>
        </p:nvSpPr>
        <p:spPr>
          <a:xfrm>
            <a:off x="519113" y="914400"/>
            <a:ext cx="8318500" cy="2889504"/>
          </a:xfrm>
        </p:spPr>
        <p:txBody>
          <a:bodyPr/>
          <a:lstStyle/>
          <a:p>
            <a:pPr marL="457200" indent="-457200">
              <a:buFont typeface="+mj-lt"/>
              <a:buAutoNum type="arabicPeriod"/>
            </a:pPr>
            <a:r>
              <a:rPr lang="en-US" dirty="0"/>
              <a:t>Fred Bliss buys two policies:</a:t>
            </a:r>
          </a:p>
          <a:p>
            <a:pPr marL="400050" lvl="1" indent="0">
              <a:buNone/>
            </a:pPr>
            <a:r>
              <a:rPr lang="en-US" dirty="0"/>
              <a:t>	Auto policy				Home policy</a:t>
            </a:r>
          </a:p>
          <a:p>
            <a:pPr marL="400050" lvl="1" indent="0">
              <a:buNone/>
            </a:pPr>
            <a:endParaRPr lang="en-US" dirty="0"/>
          </a:p>
          <a:p>
            <a:pPr marL="400050" lvl="1" indent="0">
              <a:buNone/>
            </a:pPr>
            <a:endParaRPr lang="en-US" dirty="0"/>
          </a:p>
          <a:p>
            <a:pPr marL="400050" lvl="1" indent="0">
              <a:buNone/>
            </a:pPr>
            <a:endParaRPr lang="en-US" dirty="0"/>
          </a:p>
          <a:p>
            <a:pPr lvl="1"/>
            <a:r>
              <a:rPr lang="en-US" dirty="0"/>
              <a:t>But sales rep forgets to apply </a:t>
            </a:r>
            <a:br>
              <a:rPr lang="en-US" dirty="0"/>
            </a:br>
            <a:r>
              <a:rPr lang="en-US" dirty="0"/>
              <a:t>good driver discount to </a:t>
            </a:r>
            <a:br>
              <a:rPr lang="en-US" dirty="0"/>
            </a:br>
            <a:r>
              <a:rPr lang="en-US" dirty="0"/>
              <a:t>auto policy</a:t>
            </a:r>
            <a:br>
              <a:rPr lang="en-US" dirty="0"/>
            </a:br>
            <a:endParaRPr lang="en-US" dirty="0"/>
          </a:p>
          <a:p>
            <a:pPr marL="457200" indent="-457200">
              <a:buFont typeface="+mj-lt"/>
              <a:buAutoNum type="arabicPeriod"/>
            </a:pPr>
            <a:r>
              <a:rPr lang="en-US" dirty="0"/>
              <a:t>Sales rep issues policy change</a:t>
            </a:r>
          </a:p>
          <a:p>
            <a:pPr marL="400050" lvl="1" indent="0">
              <a:buNone/>
            </a:pPr>
            <a:endParaRPr lang="en-US" dirty="0"/>
          </a:p>
          <a:p>
            <a:pPr marL="400050" lvl="1" indent="0">
              <a:buNone/>
            </a:pPr>
            <a:endParaRPr lang="en-US" dirty="0"/>
          </a:p>
          <a:p>
            <a:pPr marL="400050" lvl="1" indent="0">
              <a:buNone/>
            </a:pPr>
            <a:endParaRPr lang="en-US" dirty="0"/>
          </a:p>
          <a:p>
            <a:pPr marL="400050" lvl="1" indent="0">
              <a:buNone/>
            </a:pPr>
            <a:endParaRPr lang="en-US" dirty="0"/>
          </a:p>
        </p:txBody>
      </p:sp>
      <p:grpSp>
        <p:nvGrpSpPr>
          <p:cNvPr id="288" name="Group 287"/>
          <p:cNvGrpSpPr/>
          <p:nvPr/>
        </p:nvGrpSpPr>
        <p:grpSpPr>
          <a:xfrm>
            <a:off x="4222768" y="2945029"/>
            <a:ext cx="3530850" cy="1398656"/>
            <a:chOff x="1041150" y="3385145"/>
            <a:chExt cx="3530850" cy="1398656"/>
          </a:xfrm>
        </p:grpSpPr>
        <p:grpSp>
          <p:nvGrpSpPr>
            <p:cNvPr id="289" name="Group 3"/>
            <p:cNvGrpSpPr>
              <a:grpSpLocks/>
            </p:cNvGrpSpPr>
            <p:nvPr/>
          </p:nvGrpSpPr>
          <p:grpSpPr bwMode="auto">
            <a:xfrm>
              <a:off x="1041150" y="4083714"/>
              <a:ext cx="735013" cy="700087"/>
              <a:chOff x="3917" y="3057"/>
              <a:chExt cx="809" cy="771"/>
            </a:xfrm>
          </p:grpSpPr>
          <p:sp>
            <p:nvSpPr>
              <p:cNvPr id="292" name="AutoShape 4"/>
              <p:cNvSpPr>
                <a:spLocks noChangeArrowheads="1"/>
              </p:cNvSpPr>
              <p:nvPr/>
            </p:nvSpPr>
            <p:spPr bwMode="auto">
              <a:xfrm>
                <a:off x="3917" y="3066"/>
                <a:ext cx="747" cy="762"/>
              </a:xfrm>
              <a:prstGeom prst="smileyFace">
                <a:avLst>
                  <a:gd name="adj" fmla="val 4653"/>
                </a:avLst>
              </a:prstGeom>
              <a:solidFill>
                <a:srgbClr val="FFFF99"/>
              </a:solidFill>
              <a:ln w="12700">
                <a:solidFill>
                  <a:srgbClr val="000000"/>
                </a:solidFill>
                <a:round/>
                <a:headEnd/>
                <a:tailEnd/>
              </a:ln>
            </p:spPr>
            <p:txBody>
              <a:bodyPr wrap="none" anchor="ctr"/>
              <a:lstStyle/>
              <a:p>
                <a:pPr algn="ctr">
                  <a:spcBef>
                    <a:spcPct val="50000"/>
                  </a:spcBef>
                  <a:spcAft>
                    <a:spcPct val="30000"/>
                  </a:spcAft>
                  <a:buClr>
                    <a:schemeClr val="tx1"/>
                  </a:buClr>
                </a:pPr>
                <a:endParaRPr lang="en-US" dirty="0"/>
              </a:p>
            </p:txBody>
          </p:sp>
          <p:sp>
            <p:nvSpPr>
              <p:cNvPr id="293" name="Oval 5"/>
              <p:cNvSpPr>
                <a:spLocks noChangeArrowheads="1"/>
              </p:cNvSpPr>
              <p:nvPr/>
            </p:nvSpPr>
            <p:spPr bwMode="auto">
              <a:xfrm>
                <a:off x="4227" y="3706"/>
                <a:ext cx="175" cy="95"/>
              </a:xfrm>
              <a:prstGeom prst="ellipse">
                <a:avLst/>
              </a:prstGeom>
              <a:solidFill>
                <a:srgbClr val="FAD461"/>
              </a:solidFill>
              <a:ln w="28575" algn="ctr">
                <a:solidFill>
                  <a:schemeClr val="bg1"/>
                </a:solidFill>
                <a:round/>
                <a:headEnd/>
                <a:tailEnd/>
              </a:ln>
            </p:spPr>
            <p:txBody>
              <a:bodyPr wrap="none" anchor="ctr"/>
              <a:lstStyle/>
              <a:p>
                <a:pPr algn="ctr">
                  <a:spcBef>
                    <a:spcPct val="50000"/>
                  </a:spcBef>
                  <a:spcAft>
                    <a:spcPct val="30000"/>
                  </a:spcAft>
                  <a:buClr>
                    <a:schemeClr val="tx1"/>
                  </a:buClr>
                </a:pPr>
                <a:endParaRPr lang="en-US" dirty="0"/>
              </a:p>
            </p:txBody>
          </p:sp>
          <p:sp>
            <p:nvSpPr>
              <p:cNvPr id="294" name="Freeform 6"/>
              <p:cNvSpPr>
                <a:spLocks/>
              </p:cNvSpPr>
              <p:nvPr/>
            </p:nvSpPr>
            <p:spPr bwMode="auto">
              <a:xfrm>
                <a:off x="4387" y="3376"/>
                <a:ext cx="270" cy="365"/>
              </a:xfrm>
              <a:custGeom>
                <a:avLst/>
                <a:gdLst>
                  <a:gd name="T0" fmla="*/ 0 w 162"/>
                  <a:gd name="T1" fmla="*/ 306376130 h 216"/>
                  <a:gd name="T2" fmla="*/ 73156075 w 162"/>
                  <a:gd name="T3" fmla="*/ 259128516 h 216"/>
                  <a:gd name="T4" fmla="*/ 137770742 w 162"/>
                  <a:gd name="T5" fmla="*/ 119257437 h 216"/>
                  <a:gd name="T6" fmla="*/ 158282562 w 162"/>
                  <a:gd name="T7" fmla="*/ 0 h 216"/>
                  <a:gd name="T8" fmla="*/ 0 60000 65536"/>
                  <a:gd name="T9" fmla="*/ 0 60000 65536"/>
                  <a:gd name="T10" fmla="*/ 0 60000 65536"/>
                  <a:gd name="T11" fmla="*/ 0 60000 65536"/>
                  <a:gd name="T12" fmla="*/ 0 w 162"/>
                  <a:gd name="T13" fmla="*/ 0 h 216"/>
                  <a:gd name="T14" fmla="*/ 162 w 162"/>
                  <a:gd name="T15" fmla="*/ 216 h 216"/>
                </a:gdLst>
                <a:ahLst/>
                <a:cxnLst>
                  <a:cxn ang="T8">
                    <a:pos x="T0" y="T1"/>
                  </a:cxn>
                  <a:cxn ang="T9">
                    <a:pos x="T2" y="T3"/>
                  </a:cxn>
                  <a:cxn ang="T10">
                    <a:pos x="T4" y="T5"/>
                  </a:cxn>
                  <a:cxn ang="T11">
                    <a:pos x="T6" y="T7"/>
                  </a:cxn>
                </a:cxnLst>
                <a:rect l="T12" t="T13" r="T14" b="T15"/>
                <a:pathLst>
                  <a:path w="162" h="216">
                    <a:moveTo>
                      <a:pt x="0" y="216"/>
                    </a:moveTo>
                    <a:cubicBezTo>
                      <a:pt x="25" y="210"/>
                      <a:pt x="51" y="205"/>
                      <a:pt x="75" y="183"/>
                    </a:cubicBezTo>
                    <a:cubicBezTo>
                      <a:pt x="99" y="161"/>
                      <a:pt x="127" y="114"/>
                      <a:pt x="141" y="84"/>
                    </a:cubicBezTo>
                    <a:cubicBezTo>
                      <a:pt x="155" y="54"/>
                      <a:pt x="159" y="14"/>
                      <a:pt x="162"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dirty="0"/>
              </a:p>
            </p:txBody>
          </p:sp>
          <p:sp>
            <p:nvSpPr>
              <p:cNvPr id="295" name="Freeform 7"/>
              <p:cNvSpPr>
                <a:spLocks/>
              </p:cNvSpPr>
              <p:nvPr/>
            </p:nvSpPr>
            <p:spPr bwMode="auto">
              <a:xfrm>
                <a:off x="3939" y="3057"/>
                <a:ext cx="740" cy="349"/>
              </a:xfrm>
              <a:custGeom>
                <a:avLst/>
                <a:gdLst>
                  <a:gd name="T0" fmla="*/ 0 w 446"/>
                  <a:gd name="T1" fmla="*/ 253862702 h 206"/>
                  <a:gd name="T2" fmla="*/ 26122055 w 446"/>
                  <a:gd name="T3" fmla="*/ 116608378 h 206"/>
                  <a:gd name="T4" fmla="*/ 124775195 w 446"/>
                  <a:gd name="T5" fmla="*/ 30588967 h 206"/>
                  <a:gd name="T6" fmla="*/ 212756051 w 446"/>
                  <a:gd name="T7" fmla="*/ 7509004 h 206"/>
                  <a:gd name="T8" fmla="*/ 316643636 w 446"/>
                  <a:gd name="T9" fmla="*/ 76239839 h 206"/>
                  <a:gd name="T10" fmla="*/ 376598056 w 446"/>
                  <a:gd name="T11" fmla="*/ 225985183 h 206"/>
                  <a:gd name="T12" fmla="*/ 373972637 w 446"/>
                  <a:gd name="T13" fmla="*/ 312904074 h 206"/>
                  <a:gd name="T14" fmla="*/ 0 60000 65536"/>
                  <a:gd name="T15" fmla="*/ 0 60000 65536"/>
                  <a:gd name="T16" fmla="*/ 0 60000 65536"/>
                  <a:gd name="T17" fmla="*/ 0 60000 65536"/>
                  <a:gd name="T18" fmla="*/ 0 60000 65536"/>
                  <a:gd name="T19" fmla="*/ 0 60000 65536"/>
                  <a:gd name="T20" fmla="*/ 0 60000 65536"/>
                  <a:gd name="T21" fmla="*/ 0 w 446"/>
                  <a:gd name="T22" fmla="*/ 0 h 206"/>
                  <a:gd name="T23" fmla="*/ 446 w 446"/>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6" h="206">
                    <a:moveTo>
                      <a:pt x="0" y="167"/>
                    </a:moveTo>
                    <a:cubicBezTo>
                      <a:pt x="3" y="134"/>
                      <a:pt x="6" y="102"/>
                      <a:pt x="30" y="77"/>
                    </a:cubicBezTo>
                    <a:cubicBezTo>
                      <a:pt x="54" y="52"/>
                      <a:pt x="108" y="32"/>
                      <a:pt x="144" y="20"/>
                    </a:cubicBezTo>
                    <a:cubicBezTo>
                      <a:pt x="180" y="8"/>
                      <a:pt x="209" y="0"/>
                      <a:pt x="246" y="5"/>
                    </a:cubicBezTo>
                    <a:cubicBezTo>
                      <a:pt x="283" y="10"/>
                      <a:pt x="335" y="26"/>
                      <a:pt x="366" y="50"/>
                    </a:cubicBezTo>
                    <a:cubicBezTo>
                      <a:pt x="397" y="74"/>
                      <a:pt x="424" y="123"/>
                      <a:pt x="435" y="149"/>
                    </a:cubicBezTo>
                    <a:cubicBezTo>
                      <a:pt x="446" y="175"/>
                      <a:pt x="439" y="190"/>
                      <a:pt x="432" y="206"/>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dirty="0"/>
              </a:p>
            </p:txBody>
          </p:sp>
          <p:sp>
            <p:nvSpPr>
              <p:cNvPr id="296" name="Oval 8"/>
              <p:cNvSpPr>
                <a:spLocks noChangeArrowheads="1"/>
              </p:cNvSpPr>
              <p:nvPr/>
            </p:nvSpPr>
            <p:spPr bwMode="auto">
              <a:xfrm>
                <a:off x="4601" y="3274"/>
                <a:ext cx="125" cy="203"/>
              </a:xfrm>
              <a:prstGeom prst="ellipse">
                <a:avLst/>
              </a:prstGeom>
              <a:solidFill>
                <a:srgbClr val="FAD461"/>
              </a:solidFill>
              <a:ln w="28575">
                <a:solidFill>
                  <a:schemeClr val="bg1"/>
                </a:solidFill>
                <a:round/>
                <a:headEnd/>
                <a:tailEnd/>
              </a:ln>
            </p:spPr>
            <p:txBody>
              <a:bodyPr wrap="none" anchor="ctr"/>
              <a:lstStyle/>
              <a:p>
                <a:pPr algn="ctr">
                  <a:spcBef>
                    <a:spcPct val="50000"/>
                  </a:spcBef>
                  <a:spcAft>
                    <a:spcPct val="30000"/>
                  </a:spcAft>
                  <a:buClr>
                    <a:schemeClr val="tx1"/>
                  </a:buClr>
                </a:pPr>
                <a:endParaRPr lang="en-US" dirty="0"/>
              </a:p>
            </p:txBody>
          </p:sp>
        </p:grpSp>
        <p:sp>
          <p:nvSpPr>
            <p:cNvPr id="290" name="Rectangular Callout 289"/>
            <p:cNvSpPr/>
            <p:nvPr/>
          </p:nvSpPr>
          <p:spPr bwMode="auto">
            <a:xfrm>
              <a:off x="2004318" y="3400517"/>
              <a:ext cx="2567682" cy="841647"/>
            </a:xfrm>
            <a:prstGeom prst="wedgeRectCallout">
              <a:avLst>
                <a:gd name="adj1" fmla="val -56495"/>
                <a:gd name="adj2" fmla="val 76105"/>
              </a:avLst>
            </a:prstGeom>
            <a:no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91" name="TextBox 290"/>
            <p:cNvSpPr txBox="1"/>
            <p:nvPr/>
          </p:nvSpPr>
          <p:spPr>
            <a:xfrm>
              <a:off x="2014796" y="3385145"/>
              <a:ext cx="2557204" cy="923330"/>
            </a:xfrm>
            <a:prstGeom prst="rect">
              <a:avLst/>
            </a:prstGeom>
            <a:noFill/>
          </p:spPr>
          <p:txBody>
            <a:bodyPr wrap="square" rtlCol="0">
              <a:spAutoFit/>
            </a:bodyPr>
            <a:lstStyle/>
            <a:p>
              <a:pPr algn="l"/>
              <a:r>
                <a:rPr lang="en-US" sz="1800" b="0" dirty="0">
                  <a:solidFill>
                    <a:srgbClr val="C00000"/>
                  </a:solidFill>
                  <a:latin typeface="+mn-lt"/>
                  <a:cs typeface="Calibri" pitchFamily="34" charset="0"/>
                </a:rPr>
                <a:t>Oops, I forgot his good driver discount. I'll fix that right now.</a:t>
              </a:r>
            </a:p>
          </p:txBody>
        </p:sp>
      </p:grpSp>
      <p:grpSp>
        <p:nvGrpSpPr>
          <p:cNvPr id="697" name="Group 696"/>
          <p:cNvGrpSpPr/>
          <p:nvPr/>
        </p:nvGrpSpPr>
        <p:grpSpPr>
          <a:xfrm>
            <a:off x="936878" y="4932642"/>
            <a:ext cx="3364342" cy="1124617"/>
            <a:chOff x="936878" y="4932642"/>
            <a:chExt cx="3364342" cy="1124617"/>
          </a:xfrm>
        </p:grpSpPr>
        <p:grpSp>
          <p:nvGrpSpPr>
            <p:cNvPr id="434" name="Group 192"/>
            <p:cNvGrpSpPr>
              <a:grpSpLocks/>
            </p:cNvGrpSpPr>
            <p:nvPr/>
          </p:nvGrpSpPr>
          <p:grpSpPr bwMode="auto">
            <a:xfrm>
              <a:off x="936878" y="4932642"/>
              <a:ext cx="1051024" cy="1124617"/>
              <a:chOff x="2339248" y="4647799"/>
              <a:chExt cx="713378" cy="728622"/>
            </a:xfrm>
          </p:grpSpPr>
          <p:grpSp>
            <p:nvGrpSpPr>
              <p:cNvPr id="436" name="Group 193"/>
              <p:cNvGrpSpPr>
                <a:grpSpLocks/>
              </p:cNvGrpSpPr>
              <p:nvPr/>
            </p:nvGrpSpPr>
            <p:grpSpPr bwMode="auto">
              <a:xfrm>
                <a:off x="2339248" y="4647799"/>
                <a:ext cx="537974" cy="605986"/>
                <a:chOff x="2339248" y="4647799"/>
                <a:chExt cx="537974" cy="605986"/>
              </a:xfrm>
            </p:grpSpPr>
            <p:sp>
              <p:nvSpPr>
                <p:cNvPr id="542" name="AutoShape 5"/>
                <p:cNvSpPr>
                  <a:spLocks noChangeArrowheads="1"/>
                </p:cNvSpPr>
                <p:nvPr/>
              </p:nvSpPr>
              <p:spPr bwMode="auto">
                <a:xfrm rot="-5400000">
                  <a:off x="2305242" y="4681805"/>
                  <a:ext cx="605986" cy="53797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dirty="0"/>
                </a:p>
              </p:txBody>
            </p:sp>
            <p:sp>
              <p:nvSpPr>
                <p:cNvPr id="543" name="Freeform 6"/>
                <p:cNvSpPr>
                  <a:spLocks/>
                </p:cNvSpPr>
                <p:nvPr/>
              </p:nvSpPr>
              <p:spPr bwMode="auto">
                <a:xfrm>
                  <a:off x="2407000" y="4678041"/>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dirty="0"/>
                </a:p>
              </p:txBody>
            </p:sp>
            <p:sp>
              <p:nvSpPr>
                <p:cNvPr id="544" name="Freeform 7"/>
                <p:cNvSpPr>
                  <a:spLocks/>
                </p:cNvSpPr>
                <p:nvPr/>
              </p:nvSpPr>
              <p:spPr bwMode="auto">
                <a:xfrm>
                  <a:off x="2407000" y="4868707"/>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dirty="0"/>
                </a:p>
              </p:txBody>
            </p:sp>
            <p:sp>
              <p:nvSpPr>
                <p:cNvPr id="545" name="Freeform 8"/>
                <p:cNvSpPr>
                  <a:spLocks/>
                </p:cNvSpPr>
                <p:nvPr/>
              </p:nvSpPr>
              <p:spPr bwMode="auto">
                <a:xfrm>
                  <a:off x="2407000" y="5059950"/>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dirty="0"/>
                </a:p>
              </p:txBody>
            </p:sp>
            <p:grpSp>
              <p:nvGrpSpPr>
                <p:cNvPr id="546" name="Group 9"/>
                <p:cNvGrpSpPr>
                  <a:grpSpLocks/>
                </p:cNvGrpSpPr>
                <p:nvPr/>
              </p:nvGrpSpPr>
              <p:grpSpPr bwMode="auto">
                <a:xfrm>
                  <a:off x="2608235" y="4698494"/>
                  <a:ext cx="200659" cy="293776"/>
                  <a:chOff x="2784" y="3210"/>
                  <a:chExt cx="523" cy="772"/>
                </a:xfrm>
              </p:grpSpPr>
              <p:sp>
                <p:nvSpPr>
                  <p:cNvPr id="547"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548"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549" name="AutoShape 1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550" name="Oval 1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dirty="0"/>
                  </a:p>
                </p:txBody>
              </p:sp>
            </p:grpSp>
          </p:grpSp>
          <p:grpSp>
            <p:nvGrpSpPr>
              <p:cNvPr id="437" name="Group 194"/>
              <p:cNvGrpSpPr>
                <a:grpSpLocks/>
              </p:cNvGrpSpPr>
              <p:nvPr/>
            </p:nvGrpSpPr>
            <p:grpSpPr bwMode="auto">
              <a:xfrm>
                <a:off x="2674801" y="5000184"/>
                <a:ext cx="377825" cy="376237"/>
                <a:chOff x="4991100" y="2776538"/>
                <a:chExt cx="377825" cy="376237"/>
              </a:xfrm>
            </p:grpSpPr>
            <p:sp>
              <p:nvSpPr>
                <p:cNvPr id="438" name="Freeform 166"/>
                <p:cNvSpPr>
                  <a:spLocks/>
                </p:cNvSpPr>
                <p:nvPr/>
              </p:nvSpPr>
              <p:spPr bwMode="auto">
                <a:xfrm>
                  <a:off x="4991100" y="2776538"/>
                  <a:ext cx="377825" cy="376237"/>
                </a:xfrm>
                <a:custGeom>
                  <a:avLst/>
                  <a:gdLst>
                    <a:gd name="T0" fmla="*/ 2147483647 w 1770"/>
                    <a:gd name="T1" fmla="*/ 2147483647 h 1755"/>
                    <a:gd name="T2" fmla="*/ 2147483647 w 1770"/>
                    <a:gd name="T3" fmla="*/ 2147483647 h 1755"/>
                    <a:gd name="T4" fmla="*/ 2147483647 w 1770"/>
                    <a:gd name="T5" fmla="*/ 2147483647 h 1755"/>
                    <a:gd name="T6" fmla="*/ 2147483647 w 1770"/>
                    <a:gd name="T7" fmla="*/ 2147483647 h 1755"/>
                    <a:gd name="T8" fmla="*/ 2147483647 w 1770"/>
                    <a:gd name="T9" fmla="*/ 2147483647 h 1755"/>
                    <a:gd name="T10" fmla="*/ 2147483647 w 1770"/>
                    <a:gd name="T11" fmla="*/ 2147483647 h 1755"/>
                    <a:gd name="T12" fmla="*/ 2147483647 w 1770"/>
                    <a:gd name="T13" fmla="*/ 2147483647 h 1755"/>
                    <a:gd name="T14" fmla="*/ 2147483647 w 1770"/>
                    <a:gd name="T15" fmla="*/ 2147483647 h 1755"/>
                    <a:gd name="T16" fmla="*/ 2147483647 w 1770"/>
                    <a:gd name="T17" fmla="*/ 2147483647 h 1755"/>
                    <a:gd name="T18" fmla="*/ 2147483647 w 1770"/>
                    <a:gd name="T19" fmla="*/ 2147483647 h 1755"/>
                    <a:gd name="T20" fmla="*/ 2147483647 w 1770"/>
                    <a:gd name="T21" fmla="*/ 2147483647 h 1755"/>
                    <a:gd name="T22" fmla="*/ 2147483647 w 1770"/>
                    <a:gd name="T23" fmla="*/ 2147483647 h 1755"/>
                    <a:gd name="T24" fmla="*/ 2147483647 w 1770"/>
                    <a:gd name="T25" fmla="*/ 2147483647 h 1755"/>
                    <a:gd name="T26" fmla="*/ 2147483647 w 1770"/>
                    <a:gd name="T27" fmla="*/ 2147483647 h 1755"/>
                    <a:gd name="T28" fmla="*/ 2147483647 w 1770"/>
                    <a:gd name="T29" fmla="*/ 2147483647 h 1755"/>
                    <a:gd name="T30" fmla="*/ 2147483647 w 1770"/>
                    <a:gd name="T31" fmla="*/ 2147483647 h 1755"/>
                    <a:gd name="T32" fmla="*/ 2147483647 w 1770"/>
                    <a:gd name="T33" fmla="*/ 2147483647 h 1755"/>
                    <a:gd name="T34" fmla="*/ 2147483647 w 1770"/>
                    <a:gd name="T35" fmla="*/ 0 h 1755"/>
                    <a:gd name="T36" fmla="*/ 2147483647 w 1770"/>
                    <a:gd name="T37" fmla="*/ 0 h 1755"/>
                    <a:gd name="T38" fmla="*/ 2147483647 w 1770"/>
                    <a:gd name="T39" fmla="*/ 2147483647 h 1755"/>
                    <a:gd name="T40" fmla="*/ 2147483647 w 1770"/>
                    <a:gd name="T41" fmla="*/ 2147483647 h 1755"/>
                    <a:gd name="T42" fmla="*/ 2147483647 w 1770"/>
                    <a:gd name="T43" fmla="*/ 2147483647 h 1755"/>
                    <a:gd name="T44" fmla="*/ 2147483647 w 1770"/>
                    <a:gd name="T45" fmla="*/ 2147483647 h 1755"/>
                    <a:gd name="T46" fmla="*/ 2147483647 w 1770"/>
                    <a:gd name="T47" fmla="*/ 2147483647 h 1755"/>
                    <a:gd name="T48" fmla="*/ 2147483647 w 1770"/>
                    <a:gd name="T49" fmla="*/ 2147483647 h 1755"/>
                    <a:gd name="T50" fmla="*/ 2147483647 w 1770"/>
                    <a:gd name="T51" fmla="*/ 2147483647 h 1755"/>
                    <a:gd name="T52" fmla="*/ 0 w 1770"/>
                    <a:gd name="T53" fmla="*/ 2147483647 h 1755"/>
                    <a:gd name="T54" fmla="*/ 0 w 1770"/>
                    <a:gd name="T55" fmla="*/ 2147483647 h 1755"/>
                    <a:gd name="T56" fmla="*/ 2147483647 w 1770"/>
                    <a:gd name="T57" fmla="*/ 2147483647 h 1755"/>
                    <a:gd name="T58" fmla="*/ 2147483647 w 1770"/>
                    <a:gd name="T59" fmla="*/ 2147483647 h 1755"/>
                    <a:gd name="T60" fmla="*/ 2147483647 w 1770"/>
                    <a:gd name="T61" fmla="*/ 2147483647 h 1755"/>
                    <a:gd name="T62" fmla="*/ 2147483647 w 1770"/>
                    <a:gd name="T63" fmla="*/ 2147483647 h 1755"/>
                    <a:gd name="T64" fmla="*/ 2147483647 w 1770"/>
                    <a:gd name="T65" fmla="*/ 2147483647 h 1755"/>
                    <a:gd name="T66" fmla="*/ 2147483647 w 1770"/>
                    <a:gd name="T67" fmla="*/ 2147483647 h 1755"/>
                    <a:gd name="T68" fmla="*/ 2147483647 w 1770"/>
                    <a:gd name="T69" fmla="*/ 2147483647 h 1755"/>
                    <a:gd name="T70" fmla="*/ 2147483647 w 1770"/>
                    <a:gd name="T71" fmla="*/ 2147483647 h 1755"/>
                    <a:gd name="T72" fmla="*/ 2147483647 w 1770"/>
                    <a:gd name="T73" fmla="*/ 2147483647 h 17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70"/>
                    <a:gd name="T112" fmla="*/ 0 h 1755"/>
                    <a:gd name="T113" fmla="*/ 1770 w 1770"/>
                    <a:gd name="T114" fmla="*/ 1755 h 17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70" h="1755">
                      <a:moveTo>
                        <a:pt x="1570" y="1755"/>
                      </a:moveTo>
                      <a:lnTo>
                        <a:pt x="1609" y="1751"/>
                      </a:lnTo>
                      <a:lnTo>
                        <a:pt x="1648" y="1739"/>
                      </a:lnTo>
                      <a:lnTo>
                        <a:pt x="1682" y="1719"/>
                      </a:lnTo>
                      <a:lnTo>
                        <a:pt x="1711" y="1696"/>
                      </a:lnTo>
                      <a:lnTo>
                        <a:pt x="1735" y="1666"/>
                      </a:lnTo>
                      <a:lnTo>
                        <a:pt x="1755" y="1633"/>
                      </a:lnTo>
                      <a:lnTo>
                        <a:pt x="1766" y="1593"/>
                      </a:lnTo>
                      <a:lnTo>
                        <a:pt x="1770" y="1554"/>
                      </a:lnTo>
                      <a:lnTo>
                        <a:pt x="1770" y="201"/>
                      </a:lnTo>
                      <a:lnTo>
                        <a:pt x="1766" y="162"/>
                      </a:lnTo>
                      <a:lnTo>
                        <a:pt x="1755" y="122"/>
                      </a:lnTo>
                      <a:lnTo>
                        <a:pt x="1735" y="89"/>
                      </a:lnTo>
                      <a:lnTo>
                        <a:pt x="1711" y="59"/>
                      </a:lnTo>
                      <a:lnTo>
                        <a:pt x="1682" y="36"/>
                      </a:lnTo>
                      <a:lnTo>
                        <a:pt x="1648" y="16"/>
                      </a:lnTo>
                      <a:lnTo>
                        <a:pt x="1609" y="4"/>
                      </a:lnTo>
                      <a:lnTo>
                        <a:pt x="1570" y="0"/>
                      </a:lnTo>
                      <a:lnTo>
                        <a:pt x="201" y="0"/>
                      </a:lnTo>
                      <a:lnTo>
                        <a:pt x="162" y="4"/>
                      </a:lnTo>
                      <a:lnTo>
                        <a:pt x="122" y="16"/>
                      </a:lnTo>
                      <a:lnTo>
                        <a:pt x="89" y="36"/>
                      </a:lnTo>
                      <a:lnTo>
                        <a:pt x="59" y="59"/>
                      </a:lnTo>
                      <a:lnTo>
                        <a:pt x="36" y="89"/>
                      </a:lnTo>
                      <a:lnTo>
                        <a:pt x="16" y="122"/>
                      </a:lnTo>
                      <a:lnTo>
                        <a:pt x="4" y="162"/>
                      </a:lnTo>
                      <a:lnTo>
                        <a:pt x="0" y="201"/>
                      </a:lnTo>
                      <a:lnTo>
                        <a:pt x="0" y="1554"/>
                      </a:lnTo>
                      <a:lnTo>
                        <a:pt x="4" y="1593"/>
                      </a:lnTo>
                      <a:lnTo>
                        <a:pt x="16" y="1633"/>
                      </a:lnTo>
                      <a:lnTo>
                        <a:pt x="36" y="1666"/>
                      </a:lnTo>
                      <a:lnTo>
                        <a:pt x="59" y="1696"/>
                      </a:lnTo>
                      <a:lnTo>
                        <a:pt x="89" y="1719"/>
                      </a:lnTo>
                      <a:lnTo>
                        <a:pt x="122" y="1739"/>
                      </a:lnTo>
                      <a:lnTo>
                        <a:pt x="162" y="1751"/>
                      </a:lnTo>
                      <a:lnTo>
                        <a:pt x="201" y="1755"/>
                      </a:lnTo>
                      <a:lnTo>
                        <a:pt x="1570" y="1755"/>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nvGrpSpPr>
                <p:cNvPr id="439" name="Group 167"/>
                <p:cNvGrpSpPr>
                  <a:grpSpLocks/>
                </p:cNvGrpSpPr>
                <p:nvPr/>
              </p:nvGrpSpPr>
              <p:grpSpPr bwMode="auto">
                <a:xfrm flipH="1">
                  <a:off x="4999037" y="2819407"/>
                  <a:ext cx="355600" cy="254003"/>
                  <a:chOff x="230" y="1087"/>
                  <a:chExt cx="991" cy="709"/>
                </a:xfrm>
              </p:grpSpPr>
              <p:sp>
                <p:nvSpPr>
                  <p:cNvPr id="440" name="Freeform 168"/>
                  <p:cNvSpPr>
                    <a:spLocks/>
                  </p:cNvSpPr>
                  <p:nvPr/>
                </p:nvSpPr>
                <p:spPr bwMode="auto">
                  <a:xfrm>
                    <a:off x="278" y="1306"/>
                    <a:ext cx="854" cy="407"/>
                  </a:xfrm>
                  <a:custGeom>
                    <a:avLst/>
                    <a:gdLst>
                      <a:gd name="T0" fmla="*/ 0 w 854"/>
                      <a:gd name="T1" fmla="*/ 360 h 407"/>
                      <a:gd name="T2" fmla="*/ 4 w 854"/>
                      <a:gd name="T3" fmla="*/ 306 h 407"/>
                      <a:gd name="T4" fmla="*/ 25 w 854"/>
                      <a:gd name="T5" fmla="*/ 250 h 407"/>
                      <a:gd name="T6" fmla="*/ 68 w 854"/>
                      <a:gd name="T7" fmla="*/ 203 h 407"/>
                      <a:gd name="T8" fmla="*/ 107 w 854"/>
                      <a:gd name="T9" fmla="*/ 178 h 407"/>
                      <a:gd name="T10" fmla="*/ 157 w 854"/>
                      <a:gd name="T11" fmla="*/ 157 h 407"/>
                      <a:gd name="T12" fmla="*/ 223 w 854"/>
                      <a:gd name="T13" fmla="*/ 143 h 407"/>
                      <a:gd name="T14" fmla="*/ 229 w 854"/>
                      <a:gd name="T15" fmla="*/ 124 h 407"/>
                      <a:gd name="T16" fmla="*/ 253 w 854"/>
                      <a:gd name="T17" fmla="*/ 82 h 407"/>
                      <a:gd name="T18" fmla="*/ 288 w 854"/>
                      <a:gd name="T19" fmla="*/ 46 h 407"/>
                      <a:gd name="T20" fmla="*/ 338 w 854"/>
                      <a:gd name="T21" fmla="*/ 16 h 407"/>
                      <a:gd name="T22" fmla="*/ 383 w 854"/>
                      <a:gd name="T23" fmla="*/ 5 h 407"/>
                      <a:gd name="T24" fmla="*/ 470 w 854"/>
                      <a:gd name="T25" fmla="*/ 2 h 407"/>
                      <a:gd name="T26" fmla="*/ 568 w 854"/>
                      <a:gd name="T27" fmla="*/ 19 h 407"/>
                      <a:gd name="T28" fmla="*/ 636 w 854"/>
                      <a:gd name="T29" fmla="*/ 49 h 407"/>
                      <a:gd name="T30" fmla="*/ 686 w 854"/>
                      <a:gd name="T31" fmla="*/ 80 h 407"/>
                      <a:gd name="T32" fmla="*/ 733 w 854"/>
                      <a:gd name="T33" fmla="*/ 124 h 407"/>
                      <a:gd name="T34" fmla="*/ 776 w 854"/>
                      <a:gd name="T35" fmla="*/ 179 h 407"/>
                      <a:gd name="T36" fmla="*/ 813 w 854"/>
                      <a:gd name="T37" fmla="*/ 247 h 407"/>
                      <a:gd name="T38" fmla="*/ 843 w 854"/>
                      <a:gd name="T39" fmla="*/ 328 h 407"/>
                      <a:gd name="T40" fmla="*/ 852 w 854"/>
                      <a:gd name="T41" fmla="*/ 366 h 407"/>
                      <a:gd name="T42" fmla="*/ 849 w 854"/>
                      <a:gd name="T43" fmla="*/ 396 h 407"/>
                      <a:gd name="T44" fmla="*/ 838 w 854"/>
                      <a:gd name="T45" fmla="*/ 407 h 407"/>
                      <a:gd name="T46" fmla="*/ 832 w 854"/>
                      <a:gd name="T47" fmla="*/ 407 h 407"/>
                      <a:gd name="T48" fmla="*/ 815 w 854"/>
                      <a:gd name="T49" fmla="*/ 385 h 407"/>
                      <a:gd name="T50" fmla="*/ 793 w 854"/>
                      <a:gd name="T51" fmla="*/ 349 h 407"/>
                      <a:gd name="T52" fmla="*/ 768 w 854"/>
                      <a:gd name="T53" fmla="*/ 330 h 407"/>
                      <a:gd name="T54" fmla="*/ 722 w 854"/>
                      <a:gd name="T55" fmla="*/ 322 h 407"/>
                      <a:gd name="T56" fmla="*/ 680 w 854"/>
                      <a:gd name="T57" fmla="*/ 339 h 407"/>
                      <a:gd name="T58" fmla="*/ 669 w 854"/>
                      <a:gd name="T59" fmla="*/ 350 h 407"/>
                      <a:gd name="T60" fmla="*/ 639 w 854"/>
                      <a:gd name="T61" fmla="*/ 377 h 407"/>
                      <a:gd name="T62" fmla="*/ 604 w 854"/>
                      <a:gd name="T63" fmla="*/ 386 h 407"/>
                      <a:gd name="T64" fmla="*/ 553 w 854"/>
                      <a:gd name="T65" fmla="*/ 393 h 407"/>
                      <a:gd name="T66" fmla="*/ 327 w 854"/>
                      <a:gd name="T67" fmla="*/ 393 h 407"/>
                      <a:gd name="T68" fmla="*/ 316 w 854"/>
                      <a:gd name="T69" fmla="*/ 393 h 407"/>
                      <a:gd name="T70" fmla="*/ 294 w 854"/>
                      <a:gd name="T71" fmla="*/ 383 h 407"/>
                      <a:gd name="T72" fmla="*/ 278 w 854"/>
                      <a:gd name="T73" fmla="*/ 366 h 407"/>
                      <a:gd name="T74" fmla="*/ 253 w 854"/>
                      <a:gd name="T75" fmla="*/ 333 h 407"/>
                      <a:gd name="T76" fmla="*/ 218 w 854"/>
                      <a:gd name="T77" fmla="*/ 314 h 407"/>
                      <a:gd name="T78" fmla="*/ 197 w 854"/>
                      <a:gd name="T79" fmla="*/ 313 h 407"/>
                      <a:gd name="T80" fmla="*/ 171 w 854"/>
                      <a:gd name="T81" fmla="*/ 328 h 407"/>
                      <a:gd name="T82" fmla="*/ 146 w 854"/>
                      <a:gd name="T83" fmla="*/ 361 h 407"/>
                      <a:gd name="T84" fmla="*/ 129 w 854"/>
                      <a:gd name="T85" fmla="*/ 377 h 407"/>
                      <a:gd name="T86" fmla="*/ 82 w 854"/>
                      <a:gd name="T87" fmla="*/ 391 h 407"/>
                      <a:gd name="T88" fmla="*/ 32 w 854"/>
                      <a:gd name="T89" fmla="*/ 383 h 407"/>
                      <a:gd name="T90" fmla="*/ 2 w 854"/>
                      <a:gd name="T91" fmla="*/ 368 h 40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54"/>
                      <a:gd name="T139" fmla="*/ 0 h 407"/>
                      <a:gd name="T140" fmla="*/ 854 w 854"/>
                      <a:gd name="T141" fmla="*/ 407 h 40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54" h="407">
                        <a:moveTo>
                          <a:pt x="2" y="368"/>
                        </a:moveTo>
                        <a:lnTo>
                          <a:pt x="2" y="368"/>
                        </a:lnTo>
                        <a:lnTo>
                          <a:pt x="0" y="360"/>
                        </a:lnTo>
                        <a:lnTo>
                          <a:pt x="0" y="338"/>
                        </a:lnTo>
                        <a:lnTo>
                          <a:pt x="0" y="324"/>
                        </a:lnTo>
                        <a:lnTo>
                          <a:pt x="4" y="306"/>
                        </a:lnTo>
                        <a:lnTo>
                          <a:pt x="8" y="289"/>
                        </a:lnTo>
                        <a:lnTo>
                          <a:pt x="16" y="269"/>
                        </a:lnTo>
                        <a:lnTo>
                          <a:pt x="25" y="250"/>
                        </a:lnTo>
                        <a:lnTo>
                          <a:pt x="40" y="231"/>
                        </a:lnTo>
                        <a:lnTo>
                          <a:pt x="57" y="212"/>
                        </a:lnTo>
                        <a:lnTo>
                          <a:pt x="68" y="203"/>
                        </a:lnTo>
                        <a:lnTo>
                          <a:pt x="79" y="193"/>
                        </a:lnTo>
                        <a:lnTo>
                          <a:pt x="93" y="186"/>
                        </a:lnTo>
                        <a:lnTo>
                          <a:pt x="107" y="178"/>
                        </a:lnTo>
                        <a:lnTo>
                          <a:pt x="123" y="170"/>
                        </a:lnTo>
                        <a:lnTo>
                          <a:pt x="140" y="164"/>
                        </a:lnTo>
                        <a:lnTo>
                          <a:pt x="157" y="157"/>
                        </a:lnTo>
                        <a:lnTo>
                          <a:pt x="178" y="153"/>
                        </a:lnTo>
                        <a:lnTo>
                          <a:pt x="200" y="148"/>
                        </a:lnTo>
                        <a:lnTo>
                          <a:pt x="223" y="143"/>
                        </a:lnTo>
                        <a:lnTo>
                          <a:pt x="225" y="139"/>
                        </a:lnTo>
                        <a:lnTo>
                          <a:pt x="229" y="124"/>
                        </a:lnTo>
                        <a:lnTo>
                          <a:pt x="239" y="106"/>
                        </a:lnTo>
                        <a:lnTo>
                          <a:pt x="245" y="93"/>
                        </a:lnTo>
                        <a:lnTo>
                          <a:pt x="253" y="82"/>
                        </a:lnTo>
                        <a:lnTo>
                          <a:pt x="262" y="69"/>
                        </a:lnTo>
                        <a:lnTo>
                          <a:pt x="273" y="57"/>
                        </a:lnTo>
                        <a:lnTo>
                          <a:pt x="288" y="46"/>
                        </a:lnTo>
                        <a:lnTo>
                          <a:pt x="302" y="35"/>
                        </a:lnTo>
                        <a:lnTo>
                          <a:pt x="319" y="26"/>
                        </a:lnTo>
                        <a:lnTo>
                          <a:pt x="338" y="16"/>
                        </a:lnTo>
                        <a:lnTo>
                          <a:pt x="360" y="10"/>
                        </a:lnTo>
                        <a:lnTo>
                          <a:pt x="383" y="5"/>
                        </a:lnTo>
                        <a:lnTo>
                          <a:pt x="410" y="2"/>
                        </a:lnTo>
                        <a:lnTo>
                          <a:pt x="438" y="0"/>
                        </a:lnTo>
                        <a:lnTo>
                          <a:pt x="470" y="2"/>
                        </a:lnTo>
                        <a:lnTo>
                          <a:pt x="501" y="5"/>
                        </a:lnTo>
                        <a:lnTo>
                          <a:pt x="534" y="10"/>
                        </a:lnTo>
                        <a:lnTo>
                          <a:pt x="568" y="19"/>
                        </a:lnTo>
                        <a:lnTo>
                          <a:pt x="601" y="32"/>
                        </a:lnTo>
                        <a:lnTo>
                          <a:pt x="619" y="40"/>
                        </a:lnTo>
                        <a:lnTo>
                          <a:pt x="636" y="49"/>
                        </a:lnTo>
                        <a:lnTo>
                          <a:pt x="653" y="59"/>
                        </a:lnTo>
                        <a:lnTo>
                          <a:pt x="669" y="69"/>
                        </a:lnTo>
                        <a:lnTo>
                          <a:pt x="686" y="80"/>
                        </a:lnTo>
                        <a:lnTo>
                          <a:pt x="702" y="95"/>
                        </a:lnTo>
                        <a:lnTo>
                          <a:pt x="717" y="109"/>
                        </a:lnTo>
                        <a:lnTo>
                          <a:pt x="733" y="124"/>
                        </a:lnTo>
                        <a:lnTo>
                          <a:pt x="747" y="140"/>
                        </a:lnTo>
                        <a:lnTo>
                          <a:pt x="761" y="159"/>
                        </a:lnTo>
                        <a:lnTo>
                          <a:pt x="776" y="179"/>
                        </a:lnTo>
                        <a:lnTo>
                          <a:pt x="788" y="200"/>
                        </a:lnTo>
                        <a:lnTo>
                          <a:pt x="801" y="222"/>
                        </a:lnTo>
                        <a:lnTo>
                          <a:pt x="813" y="247"/>
                        </a:lnTo>
                        <a:lnTo>
                          <a:pt x="824" y="272"/>
                        </a:lnTo>
                        <a:lnTo>
                          <a:pt x="834" y="300"/>
                        </a:lnTo>
                        <a:lnTo>
                          <a:pt x="843" y="328"/>
                        </a:lnTo>
                        <a:lnTo>
                          <a:pt x="852" y="360"/>
                        </a:lnTo>
                        <a:lnTo>
                          <a:pt x="852" y="366"/>
                        </a:lnTo>
                        <a:lnTo>
                          <a:pt x="854" y="380"/>
                        </a:lnTo>
                        <a:lnTo>
                          <a:pt x="852" y="389"/>
                        </a:lnTo>
                        <a:lnTo>
                          <a:pt x="849" y="396"/>
                        </a:lnTo>
                        <a:lnTo>
                          <a:pt x="846" y="402"/>
                        </a:lnTo>
                        <a:lnTo>
                          <a:pt x="843" y="405"/>
                        </a:lnTo>
                        <a:lnTo>
                          <a:pt x="838" y="407"/>
                        </a:lnTo>
                        <a:lnTo>
                          <a:pt x="835" y="407"/>
                        </a:lnTo>
                        <a:lnTo>
                          <a:pt x="832" y="407"/>
                        </a:lnTo>
                        <a:lnTo>
                          <a:pt x="826" y="402"/>
                        </a:lnTo>
                        <a:lnTo>
                          <a:pt x="819" y="394"/>
                        </a:lnTo>
                        <a:lnTo>
                          <a:pt x="815" y="385"/>
                        </a:lnTo>
                        <a:lnTo>
                          <a:pt x="808" y="372"/>
                        </a:lnTo>
                        <a:lnTo>
                          <a:pt x="801" y="361"/>
                        </a:lnTo>
                        <a:lnTo>
                          <a:pt x="793" y="349"/>
                        </a:lnTo>
                        <a:lnTo>
                          <a:pt x="782" y="338"/>
                        </a:lnTo>
                        <a:lnTo>
                          <a:pt x="768" y="330"/>
                        </a:lnTo>
                        <a:lnTo>
                          <a:pt x="754" y="324"/>
                        </a:lnTo>
                        <a:lnTo>
                          <a:pt x="738" y="322"/>
                        </a:lnTo>
                        <a:lnTo>
                          <a:pt x="722" y="322"/>
                        </a:lnTo>
                        <a:lnTo>
                          <a:pt x="706" y="324"/>
                        </a:lnTo>
                        <a:lnTo>
                          <a:pt x="692" y="330"/>
                        </a:lnTo>
                        <a:lnTo>
                          <a:pt x="680" y="339"/>
                        </a:lnTo>
                        <a:lnTo>
                          <a:pt x="674" y="344"/>
                        </a:lnTo>
                        <a:lnTo>
                          <a:pt x="669" y="350"/>
                        </a:lnTo>
                        <a:lnTo>
                          <a:pt x="659" y="363"/>
                        </a:lnTo>
                        <a:lnTo>
                          <a:pt x="650" y="372"/>
                        </a:lnTo>
                        <a:lnTo>
                          <a:pt x="639" y="377"/>
                        </a:lnTo>
                        <a:lnTo>
                          <a:pt x="628" y="382"/>
                        </a:lnTo>
                        <a:lnTo>
                          <a:pt x="617" y="385"/>
                        </a:lnTo>
                        <a:lnTo>
                          <a:pt x="604" y="386"/>
                        </a:lnTo>
                        <a:lnTo>
                          <a:pt x="576" y="391"/>
                        </a:lnTo>
                        <a:lnTo>
                          <a:pt x="553" y="393"/>
                        </a:lnTo>
                        <a:lnTo>
                          <a:pt x="520" y="394"/>
                        </a:lnTo>
                        <a:lnTo>
                          <a:pt x="435" y="394"/>
                        </a:lnTo>
                        <a:lnTo>
                          <a:pt x="327" y="393"/>
                        </a:lnTo>
                        <a:lnTo>
                          <a:pt x="322" y="394"/>
                        </a:lnTo>
                        <a:lnTo>
                          <a:pt x="316" y="393"/>
                        </a:lnTo>
                        <a:lnTo>
                          <a:pt x="309" y="391"/>
                        </a:lnTo>
                        <a:lnTo>
                          <a:pt x="302" y="388"/>
                        </a:lnTo>
                        <a:lnTo>
                          <a:pt x="294" y="383"/>
                        </a:lnTo>
                        <a:lnTo>
                          <a:pt x="286" y="377"/>
                        </a:lnTo>
                        <a:lnTo>
                          <a:pt x="278" y="366"/>
                        </a:lnTo>
                        <a:lnTo>
                          <a:pt x="272" y="353"/>
                        </a:lnTo>
                        <a:lnTo>
                          <a:pt x="262" y="342"/>
                        </a:lnTo>
                        <a:lnTo>
                          <a:pt x="253" y="333"/>
                        </a:lnTo>
                        <a:lnTo>
                          <a:pt x="242" y="325"/>
                        </a:lnTo>
                        <a:lnTo>
                          <a:pt x="231" y="317"/>
                        </a:lnTo>
                        <a:lnTo>
                          <a:pt x="218" y="314"/>
                        </a:lnTo>
                        <a:lnTo>
                          <a:pt x="208" y="311"/>
                        </a:lnTo>
                        <a:lnTo>
                          <a:pt x="197" y="313"/>
                        </a:lnTo>
                        <a:lnTo>
                          <a:pt x="187" y="316"/>
                        </a:lnTo>
                        <a:lnTo>
                          <a:pt x="178" y="320"/>
                        </a:lnTo>
                        <a:lnTo>
                          <a:pt x="171" y="328"/>
                        </a:lnTo>
                        <a:lnTo>
                          <a:pt x="165" y="336"/>
                        </a:lnTo>
                        <a:lnTo>
                          <a:pt x="153" y="353"/>
                        </a:lnTo>
                        <a:lnTo>
                          <a:pt x="146" y="361"/>
                        </a:lnTo>
                        <a:lnTo>
                          <a:pt x="138" y="371"/>
                        </a:lnTo>
                        <a:lnTo>
                          <a:pt x="129" y="377"/>
                        </a:lnTo>
                        <a:lnTo>
                          <a:pt x="116" y="383"/>
                        </a:lnTo>
                        <a:lnTo>
                          <a:pt x="99" y="388"/>
                        </a:lnTo>
                        <a:lnTo>
                          <a:pt x="82" y="391"/>
                        </a:lnTo>
                        <a:lnTo>
                          <a:pt x="62" y="389"/>
                        </a:lnTo>
                        <a:lnTo>
                          <a:pt x="41" y="386"/>
                        </a:lnTo>
                        <a:lnTo>
                          <a:pt x="32" y="383"/>
                        </a:lnTo>
                        <a:lnTo>
                          <a:pt x="21" y="380"/>
                        </a:lnTo>
                        <a:lnTo>
                          <a:pt x="11" y="374"/>
                        </a:lnTo>
                        <a:lnTo>
                          <a:pt x="2" y="3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41" name="Freeform 169"/>
                  <p:cNvSpPr>
                    <a:spLocks/>
                  </p:cNvSpPr>
                  <p:nvPr/>
                </p:nvSpPr>
                <p:spPr bwMode="auto">
                  <a:xfrm>
                    <a:off x="473" y="1211"/>
                    <a:ext cx="278" cy="91"/>
                  </a:xfrm>
                  <a:custGeom>
                    <a:avLst/>
                    <a:gdLst>
                      <a:gd name="T0" fmla="*/ 276 w 278"/>
                      <a:gd name="T1" fmla="*/ 1 h 91"/>
                      <a:gd name="T2" fmla="*/ 276 w 278"/>
                      <a:gd name="T3" fmla="*/ 1 h 91"/>
                      <a:gd name="T4" fmla="*/ 278 w 278"/>
                      <a:gd name="T5" fmla="*/ 12 h 91"/>
                      <a:gd name="T6" fmla="*/ 278 w 278"/>
                      <a:gd name="T7" fmla="*/ 36 h 91"/>
                      <a:gd name="T8" fmla="*/ 276 w 278"/>
                      <a:gd name="T9" fmla="*/ 63 h 91"/>
                      <a:gd name="T10" fmla="*/ 273 w 278"/>
                      <a:gd name="T11" fmla="*/ 74 h 91"/>
                      <a:gd name="T12" fmla="*/ 270 w 278"/>
                      <a:gd name="T13" fmla="*/ 81 h 91"/>
                      <a:gd name="T14" fmla="*/ 270 w 278"/>
                      <a:gd name="T15" fmla="*/ 81 h 91"/>
                      <a:gd name="T16" fmla="*/ 265 w 278"/>
                      <a:gd name="T17" fmla="*/ 83 h 91"/>
                      <a:gd name="T18" fmla="*/ 256 w 278"/>
                      <a:gd name="T19" fmla="*/ 86 h 91"/>
                      <a:gd name="T20" fmla="*/ 224 w 278"/>
                      <a:gd name="T21" fmla="*/ 89 h 91"/>
                      <a:gd name="T22" fmla="*/ 182 w 278"/>
                      <a:gd name="T23" fmla="*/ 91 h 91"/>
                      <a:gd name="T24" fmla="*/ 135 w 278"/>
                      <a:gd name="T25" fmla="*/ 91 h 91"/>
                      <a:gd name="T26" fmla="*/ 47 w 278"/>
                      <a:gd name="T27" fmla="*/ 89 h 91"/>
                      <a:gd name="T28" fmla="*/ 6 w 278"/>
                      <a:gd name="T29" fmla="*/ 89 h 91"/>
                      <a:gd name="T30" fmla="*/ 6 w 278"/>
                      <a:gd name="T31" fmla="*/ 89 h 91"/>
                      <a:gd name="T32" fmla="*/ 3 w 278"/>
                      <a:gd name="T33" fmla="*/ 58 h 91"/>
                      <a:gd name="T34" fmla="*/ 0 w 278"/>
                      <a:gd name="T35" fmla="*/ 34 h 91"/>
                      <a:gd name="T36" fmla="*/ 0 w 278"/>
                      <a:gd name="T37" fmla="*/ 20 h 91"/>
                      <a:gd name="T38" fmla="*/ 0 w 278"/>
                      <a:gd name="T39" fmla="*/ 20 h 91"/>
                      <a:gd name="T40" fmla="*/ 3 w 278"/>
                      <a:gd name="T41" fmla="*/ 19 h 91"/>
                      <a:gd name="T42" fmla="*/ 9 w 278"/>
                      <a:gd name="T43" fmla="*/ 17 h 91"/>
                      <a:gd name="T44" fmla="*/ 36 w 278"/>
                      <a:gd name="T45" fmla="*/ 14 h 91"/>
                      <a:gd name="T46" fmla="*/ 119 w 278"/>
                      <a:gd name="T47" fmla="*/ 6 h 91"/>
                      <a:gd name="T48" fmla="*/ 166 w 278"/>
                      <a:gd name="T49" fmla="*/ 3 h 91"/>
                      <a:gd name="T50" fmla="*/ 210 w 278"/>
                      <a:gd name="T51" fmla="*/ 0 h 91"/>
                      <a:gd name="T52" fmla="*/ 249 w 278"/>
                      <a:gd name="T53" fmla="*/ 0 h 91"/>
                      <a:gd name="T54" fmla="*/ 276 w 278"/>
                      <a:gd name="T55" fmla="*/ 1 h 91"/>
                      <a:gd name="T56" fmla="*/ 276 w 278"/>
                      <a:gd name="T57" fmla="*/ 1 h 9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78"/>
                      <a:gd name="T88" fmla="*/ 0 h 91"/>
                      <a:gd name="T89" fmla="*/ 278 w 278"/>
                      <a:gd name="T90" fmla="*/ 91 h 9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78" h="91">
                        <a:moveTo>
                          <a:pt x="276" y="1"/>
                        </a:moveTo>
                        <a:lnTo>
                          <a:pt x="276" y="1"/>
                        </a:lnTo>
                        <a:lnTo>
                          <a:pt x="278" y="12"/>
                        </a:lnTo>
                        <a:lnTo>
                          <a:pt x="278" y="36"/>
                        </a:lnTo>
                        <a:lnTo>
                          <a:pt x="276" y="63"/>
                        </a:lnTo>
                        <a:lnTo>
                          <a:pt x="273" y="74"/>
                        </a:lnTo>
                        <a:lnTo>
                          <a:pt x="270" y="81"/>
                        </a:lnTo>
                        <a:lnTo>
                          <a:pt x="265" y="83"/>
                        </a:lnTo>
                        <a:lnTo>
                          <a:pt x="256" y="86"/>
                        </a:lnTo>
                        <a:lnTo>
                          <a:pt x="224" y="89"/>
                        </a:lnTo>
                        <a:lnTo>
                          <a:pt x="182" y="91"/>
                        </a:lnTo>
                        <a:lnTo>
                          <a:pt x="135" y="91"/>
                        </a:lnTo>
                        <a:lnTo>
                          <a:pt x="47" y="89"/>
                        </a:lnTo>
                        <a:lnTo>
                          <a:pt x="6" y="89"/>
                        </a:lnTo>
                        <a:lnTo>
                          <a:pt x="3" y="58"/>
                        </a:lnTo>
                        <a:lnTo>
                          <a:pt x="0" y="34"/>
                        </a:lnTo>
                        <a:lnTo>
                          <a:pt x="0" y="20"/>
                        </a:lnTo>
                        <a:lnTo>
                          <a:pt x="3" y="19"/>
                        </a:lnTo>
                        <a:lnTo>
                          <a:pt x="9" y="17"/>
                        </a:lnTo>
                        <a:lnTo>
                          <a:pt x="36" y="14"/>
                        </a:lnTo>
                        <a:lnTo>
                          <a:pt x="119" y="6"/>
                        </a:lnTo>
                        <a:lnTo>
                          <a:pt x="166" y="3"/>
                        </a:lnTo>
                        <a:lnTo>
                          <a:pt x="210" y="0"/>
                        </a:lnTo>
                        <a:lnTo>
                          <a:pt x="249" y="0"/>
                        </a:lnTo>
                        <a:lnTo>
                          <a:pt x="276"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42" name="Freeform 170"/>
                  <p:cNvSpPr>
                    <a:spLocks/>
                  </p:cNvSpPr>
                  <p:nvPr/>
                </p:nvSpPr>
                <p:spPr bwMode="auto">
                  <a:xfrm>
                    <a:off x="768" y="1205"/>
                    <a:ext cx="218" cy="117"/>
                  </a:xfrm>
                  <a:custGeom>
                    <a:avLst/>
                    <a:gdLst>
                      <a:gd name="T0" fmla="*/ 17 w 218"/>
                      <a:gd name="T1" fmla="*/ 1 h 117"/>
                      <a:gd name="T2" fmla="*/ 17 w 218"/>
                      <a:gd name="T3" fmla="*/ 1 h 117"/>
                      <a:gd name="T4" fmla="*/ 14 w 218"/>
                      <a:gd name="T5" fmla="*/ 9 h 117"/>
                      <a:gd name="T6" fmla="*/ 8 w 218"/>
                      <a:gd name="T7" fmla="*/ 29 h 117"/>
                      <a:gd name="T8" fmla="*/ 2 w 218"/>
                      <a:gd name="T9" fmla="*/ 54 h 117"/>
                      <a:gd name="T10" fmla="*/ 0 w 218"/>
                      <a:gd name="T11" fmla="*/ 65 h 117"/>
                      <a:gd name="T12" fmla="*/ 0 w 218"/>
                      <a:gd name="T13" fmla="*/ 75 h 117"/>
                      <a:gd name="T14" fmla="*/ 0 w 218"/>
                      <a:gd name="T15" fmla="*/ 75 h 117"/>
                      <a:gd name="T16" fmla="*/ 80 w 218"/>
                      <a:gd name="T17" fmla="*/ 94 h 117"/>
                      <a:gd name="T18" fmla="*/ 146 w 218"/>
                      <a:gd name="T19" fmla="*/ 108 h 117"/>
                      <a:gd name="T20" fmla="*/ 174 w 218"/>
                      <a:gd name="T21" fmla="*/ 114 h 117"/>
                      <a:gd name="T22" fmla="*/ 198 w 218"/>
                      <a:gd name="T23" fmla="*/ 117 h 117"/>
                      <a:gd name="T24" fmla="*/ 198 w 218"/>
                      <a:gd name="T25" fmla="*/ 117 h 117"/>
                      <a:gd name="T26" fmla="*/ 201 w 218"/>
                      <a:gd name="T27" fmla="*/ 109 h 117"/>
                      <a:gd name="T28" fmla="*/ 209 w 218"/>
                      <a:gd name="T29" fmla="*/ 91 h 117"/>
                      <a:gd name="T30" fmla="*/ 212 w 218"/>
                      <a:gd name="T31" fmla="*/ 78 h 117"/>
                      <a:gd name="T32" fmla="*/ 215 w 218"/>
                      <a:gd name="T33" fmla="*/ 64 h 117"/>
                      <a:gd name="T34" fmla="*/ 218 w 218"/>
                      <a:gd name="T35" fmla="*/ 48 h 117"/>
                      <a:gd name="T36" fmla="*/ 218 w 218"/>
                      <a:gd name="T37" fmla="*/ 32 h 117"/>
                      <a:gd name="T38" fmla="*/ 218 w 218"/>
                      <a:gd name="T39" fmla="*/ 32 h 117"/>
                      <a:gd name="T40" fmla="*/ 199 w 218"/>
                      <a:gd name="T41" fmla="*/ 26 h 117"/>
                      <a:gd name="T42" fmla="*/ 151 w 218"/>
                      <a:gd name="T43" fmla="*/ 14 h 117"/>
                      <a:gd name="T44" fmla="*/ 119 w 218"/>
                      <a:gd name="T45" fmla="*/ 7 h 117"/>
                      <a:gd name="T46" fmla="*/ 85 w 218"/>
                      <a:gd name="T47" fmla="*/ 3 h 117"/>
                      <a:gd name="T48" fmla="*/ 50 w 218"/>
                      <a:gd name="T49" fmla="*/ 1 h 117"/>
                      <a:gd name="T50" fmla="*/ 34 w 218"/>
                      <a:gd name="T51" fmla="*/ 0 h 117"/>
                      <a:gd name="T52" fmla="*/ 17 w 218"/>
                      <a:gd name="T53" fmla="*/ 1 h 117"/>
                      <a:gd name="T54" fmla="*/ 17 w 218"/>
                      <a:gd name="T55" fmla="*/ 1 h 1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8"/>
                      <a:gd name="T85" fmla="*/ 0 h 117"/>
                      <a:gd name="T86" fmla="*/ 218 w 218"/>
                      <a:gd name="T87" fmla="*/ 117 h 11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8" h="117">
                        <a:moveTo>
                          <a:pt x="17" y="1"/>
                        </a:moveTo>
                        <a:lnTo>
                          <a:pt x="17" y="1"/>
                        </a:lnTo>
                        <a:lnTo>
                          <a:pt x="14" y="9"/>
                        </a:lnTo>
                        <a:lnTo>
                          <a:pt x="8" y="29"/>
                        </a:lnTo>
                        <a:lnTo>
                          <a:pt x="2" y="54"/>
                        </a:lnTo>
                        <a:lnTo>
                          <a:pt x="0" y="65"/>
                        </a:lnTo>
                        <a:lnTo>
                          <a:pt x="0" y="75"/>
                        </a:lnTo>
                        <a:lnTo>
                          <a:pt x="80" y="94"/>
                        </a:lnTo>
                        <a:lnTo>
                          <a:pt x="146" y="108"/>
                        </a:lnTo>
                        <a:lnTo>
                          <a:pt x="174" y="114"/>
                        </a:lnTo>
                        <a:lnTo>
                          <a:pt x="198" y="117"/>
                        </a:lnTo>
                        <a:lnTo>
                          <a:pt x="201" y="109"/>
                        </a:lnTo>
                        <a:lnTo>
                          <a:pt x="209" y="91"/>
                        </a:lnTo>
                        <a:lnTo>
                          <a:pt x="212" y="78"/>
                        </a:lnTo>
                        <a:lnTo>
                          <a:pt x="215" y="64"/>
                        </a:lnTo>
                        <a:lnTo>
                          <a:pt x="218" y="48"/>
                        </a:lnTo>
                        <a:lnTo>
                          <a:pt x="218" y="32"/>
                        </a:lnTo>
                        <a:lnTo>
                          <a:pt x="199" y="26"/>
                        </a:lnTo>
                        <a:lnTo>
                          <a:pt x="151" y="14"/>
                        </a:lnTo>
                        <a:lnTo>
                          <a:pt x="119" y="7"/>
                        </a:lnTo>
                        <a:lnTo>
                          <a:pt x="85" y="3"/>
                        </a:lnTo>
                        <a:lnTo>
                          <a:pt x="50" y="1"/>
                        </a:lnTo>
                        <a:lnTo>
                          <a:pt x="34" y="0"/>
                        </a:lnTo>
                        <a:lnTo>
                          <a:pt x="17"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43" name="Freeform 171"/>
                  <p:cNvSpPr>
                    <a:spLocks/>
                  </p:cNvSpPr>
                  <p:nvPr/>
                </p:nvSpPr>
                <p:spPr bwMode="auto">
                  <a:xfrm>
                    <a:off x="564" y="1088"/>
                    <a:ext cx="339" cy="124"/>
                  </a:xfrm>
                  <a:custGeom>
                    <a:avLst/>
                    <a:gdLst>
                      <a:gd name="T0" fmla="*/ 16 w 339"/>
                      <a:gd name="T1" fmla="*/ 33 h 124"/>
                      <a:gd name="T2" fmla="*/ 16 w 339"/>
                      <a:gd name="T3" fmla="*/ 33 h 124"/>
                      <a:gd name="T4" fmla="*/ 11 w 339"/>
                      <a:gd name="T5" fmla="*/ 43 h 124"/>
                      <a:gd name="T6" fmla="*/ 6 w 339"/>
                      <a:gd name="T7" fmla="*/ 54 h 124"/>
                      <a:gd name="T8" fmla="*/ 2 w 339"/>
                      <a:gd name="T9" fmla="*/ 66 h 124"/>
                      <a:gd name="T10" fmla="*/ 0 w 339"/>
                      <a:gd name="T11" fmla="*/ 80 h 124"/>
                      <a:gd name="T12" fmla="*/ 0 w 339"/>
                      <a:gd name="T13" fmla="*/ 88 h 124"/>
                      <a:gd name="T14" fmla="*/ 2 w 339"/>
                      <a:gd name="T15" fmla="*/ 96 h 124"/>
                      <a:gd name="T16" fmla="*/ 5 w 339"/>
                      <a:gd name="T17" fmla="*/ 104 h 124"/>
                      <a:gd name="T18" fmla="*/ 8 w 339"/>
                      <a:gd name="T19" fmla="*/ 110 h 124"/>
                      <a:gd name="T20" fmla="*/ 14 w 339"/>
                      <a:gd name="T21" fmla="*/ 118 h 124"/>
                      <a:gd name="T22" fmla="*/ 22 w 339"/>
                      <a:gd name="T23" fmla="*/ 124 h 124"/>
                      <a:gd name="T24" fmla="*/ 22 w 339"/>
                      <a:gd name="T25" fmla="*/ 124 h 124"/>
                      <a:gd name="T26" fmla="*/ 53 w 339"/>
                      <a:gd name="T27" fmla="*/ 124 h 124"/>
                      <a:gd name="T28" fmla="*/ 130 w 339"/>
                      <a:gd name="T29" fmla="*/ 121 h 124"/>
                      <a:gd name="T30" fmla="*/ 177 w 339"/>
                      <a:gd name="T31" fmla="*/ 118 h 124"/>
                      <a:gd name="T32" fmla="*/ 229 w 339"/>
                      <a:gd name="T33" fmla="*/ 113 h 124"/>
                      <a:gd name="T34" fmla="*/ 281 w 339"/>
                      <a:gd name="T35" fmla="*/ 107 h 124"/>
                      <a:gd name="T36" fmla="*/ 328 w 339"/>
                      <a:gd name="T37" fmla="*/ 98 h 124"/>
                      <a:gd name="T38" fmla="*/ 328 w 339"/>
                      <a:gd name="T39" fmla="*/ 98 h 124"/>
                      <a:gd name="T40" fmla="*/ 333 w 339"/>
                      <a:gd name="T41" fmla="*/ 88 h 124"/>
                      <a:gd name="T42" fmla="*/ 336 w 339"/>
                      <a:gd name="T43" fmla="*/ 79 h 124"/>
                      <a:gd name="T44" fmla="*/ 339 w 339"/>
                      <a:gd name="T45" fmla="*/ 68 h 124"/>
                      <a:gd name="T46" fmla="*/ 339 w 339"/>
                      <a:gd name="T47" fmla="*/ 54 h 124"/>
                      <a:gd name="T48" fmla="*/ 339 w 339"/>
                      <a:gd name="T49" fmla="*/ 44 h 124"/>
                      <a:gd name="T50" fmla="*/ 336 w 339"/>
                      <a:gd name="T51" fmla="*/ 37 h 124"/>
                      <a:gd name="T52" fmla="*/ 333 w 339"/>
                      <a:gd name="T53" fmla="*/ 29 h 124"/>
                      <a:gd name="T54" fmla="*/ 328 w 339"/>
                      <a:gd name="T55" fmla="*/ 19 h 124"/>
                      <a:gd name="T56" fmla="*/ 322 w 339"/>
                      <a:gd name="T57" fmla="*/ 10 h 124"/>
                      <a:gd name="T58" fmla="*/ 314 w 339"/>
                      <a:gd name="T59" fmla="*/ 0 h 124"/>
                      <a:gd name="T60" fmla="*/ 314 w 339"/>
                      <a:gd name="T61" fmla="*/ 0 h 124"/>
                      <a:gd name="T62" fmla="*/ 286 w 339"/>
                      <a:gd name="T63" fmla="*/ 0 h 124"/>
                      <a:gd name="T64" fmla="*/ 254 w 339"/>
                      <a:gd name="T65" fmla="*/ 0 h 124"/>
                      <a:gd name="T66" fmla="*/ 213 w 339"/>
                      <a:gd name="T67" fmla="*/ 2 h 124"/>
                      <a:gd name="T68" fmla="*/ 168 w 339"/>
                      <a:gd name="T69" fmla="*/ 5 h 124"/>
                      <a:gd name="T70" fmla="*/ 118 w 339"/>
                      <a:gd name="T71" fmla="*/ 11 h 124"/>
                      <a:gd name="T72" fmla="*/ 66 w 339"/>
                      <a:gd name="T73" fmla="*/ 21 h 124"/>
                      <a:gd name="T74" fmla="*/ 41 w 339"/>
                      <a:gd name="T75" fmla="*/ 27 h 124"/>
                      <a:gd name="T76" fmla="*/ 16 w 339"/>
                      <a:gd name="T77" fmla="*/ 33 h 124"/>
                      <a:gd name="T78" fmla="*/ 16 w 339"/>
                      <a:gd name="T79" fmla="*/ 33 h 12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9"/>
                      <a:gd name="T121" fmla="*/ 0 h 124"/>
                      <a:gd name="T122" fmla="*/ 339 w 339"/>
                      <a:gd name="T123" fmla="*/ 124 h 12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9" h="124">
                        <a:moveTo>
                          <a:pt x="16" y="33"/>
                        </a:moveTo>
                        <a:lnTo>
                          <a:pt x="16" y="33"/>
                        </a:lnTo>
                        <a:lnTo>
                          <a:pt x="11" y="43"/>
                        </a:lnTo>
                        <a:lnTo>
                          <a:pt x="6" y="54"/>
                        </a:lnTo>
                        <a:lnTo>
                          <a:pt x="2" y="66"/>
                        </a:lnTo>
                        <a:lnTo>
                          <a:pt x="0" y="80"/>
                        </a:lnTo>
                        <a:lnTo>
                          <a:pt x="0" y="88"/>
                        </a:lnTo>
                        <a:lnTo>
                          <a:pt x="2" y="96"/>
                        </a:lnTo>
                        <a:lnTo>
                          <a:pt x="5" y="104"/>
                        </a:lnTo>
                        <a:lnTo>
                          <a:pt x="8" y="110"/>
                        </a:lnTo>
                        <a:lnTo>
                          <a:pt x="14" y="118"/>
                        </a:lnTo>
                        <a:lnTo>
                          <a:pt x="22" y="124"/>
                        </a:lnTo>
                        <a:lnTo>
                          <a:pt x="53" y="124"/>
                        </a:lnTo>
                        <a:lnTo>
                          <a:pt x="130" y="121"/>
                        </a:lnTo>
                        <a:lnTo>
                          <a:pt x="177" y="118"/>
                        </a:lnTo>
                        <a:lnTo>
                          <a:pt x="229" y="113"/>
                        </a:lnTo>
                        <a:lnTo>
                          <a:pt x="281" y="107"/>
                        </a:lnTo>
                        <a:lnTo>
                          <a:pt x="328" y="98"/>
                        </a:lnTo>
                        <a:lnTo>
                          <a:pt x="333" y="88"/>
                        </a:lnTo>
                        <a:lnTo>
                          <a:pt x="336" y="79"/>
                        </a:lnTo>
                        <a:lnTo>
                          <a:pt x="339" y="68"/>
                        </a:lnTo>
                        <a:lnTo>
                          <a:pt x="339" y="54"/>
                        </a:lnTo>
                        <a:lnTo>
                          <a:pt x="339" y="44"/>
                        </a:lnTo>
                        <a:lnTo>
                          <a:pt x="336" y="37"/>
                        </a:lnTo>
                        <a:lnTo>
                          <a:pt x="333" y="29"/>
                        </a:lnTo>
                        <a:lnTo>
                          <a:pt x="328" y="19"/>
                        </a:lnTo>
                        <a:lnTo>
                          <a:pt x="322" y="10"/>
                        </a:lnTo>
                        <a:lnTo>
                          <a:pt x="314" y="0"/>
                        </a:lnTo>
                        <a:lnTo>
                          <a:pt x="286" y="0"/>
                        </a:lnTo>
                        <a:lnTo>
                          <a:pt x="254" y="0"/>
                        </a:lnTo>
                        <a:lnTo>
                          <a:pt x="213" y="2"/>
                        </a:lnTo>
                        <a:lnTo>
                          <a:pt x="168" y="5"/>
                        </a:lnTo>
                        <a:lnTo>
                          <a:pt x="118" y="11"/>
                        </a:lnTo>
                        <a:lnTo>
                          <a:pt x="66" y="21"/>
                        </a:lnTo>
                        <a:lnTo>
                          <a:pt x="41" y="27"/>
                        </a:lnTo>
                        <a:lnTo>
                          <a:pt x="16"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44" name="Freeform 172"/>
                  <p:cNvSpPr>
                    <a:spLocks/>
                  </p:cNvSpPr>
                  <p:nvPr/>
                </p:nvSpPr>
                <p:spPr bwMode="auto">
                  <a:xfrm>
                    <a:off x="486" y="1228"/>
                    <a:ext cx="277" cy="89"/>
                  </a:xfrm>
                  <a:custGeom>
                    <a:avLst/>
                    <a:gdLst>
                      <a:gd name="T0" fmla="*/ 277 w 277"/>
                      <a:gd name="T1" fmla="*/ 0 h 89"/>
                      <a:gd name="T2" fmla="*/ 277 w 277"/>
                      <a:gd name="T3" fmla="*/ 0 h 89"/>
                      <a:gd name="T4" fmla="*/ 277 w 277"/>
                      <a:gd name="T5" fmla="*/ 11 h 89"/>
                      <a:gd name="T6" fmla="*/ 277 w 277"/>
                      <a:gd name="T7" fmla="*/ 35 h 89"/>
                      <a:gd name="T8" fmla="*/ 276 w 277"/>
                      <a:gd name="T9" fmla="*/ 61 h 89"/>
                      <a:gd name="T10" fmla="*/ 274 w 277"/>
                      <a:gd name="T11" fmla="*/ 72 h 89"/>
                      <a:gd name="T12" fmla="*/ 271 w 277"/>
                      <a:gd name="T13" fmla="*/ 80 h 89"/>
                      <a:gd name="T14" fmla="*/ 271 w 277"/>
                      <a:gd name="T15" fmla="*/ 80 h 89"/>
                      <a:gd name="T16" fmla="*/ 266 w 277"/>
                      <a:gd name="T17" fmla="*/ 83 h 89"/>
                      <a:gd name="T18" fmla="*/ 257 w 277"/>
                      <a:gd name="T19" fmla="*/ 85 h 89"/>
                      <a:gd name="T20" fmla="*/ 225 w 277"/>
                      <a:gd name="T21" fmla="*/ 88 h 89"/>
                      <a:gd name="T22" fmla="*/ 183 w 277"/>
                      <a:gd name="T23" fmla="*/ 89 h 89"/>
                      <a:gd name="T24" fmla="*/ 134 w 277"/>
                      <a:gd name="T25" fmla="*/ 89 h 89"/>
                      <a:gd name="T26" fmla="*/ 47 w 277"/>
                      <a:gd name="T27" fmla="*/ 89 h 89"/>
                      <a:gd name="T28" fmla="*/ 7 w 277"/>
                      <a:gd name="T29" fmla="*/ 88 h 89"/>
                      <a:gd name="T30" fmla="*/ 7 w 277"/>
                      <a:gd name="T31" fmla="*/ 88 h 89"/>
                      <a:gd name="T32" fmla="*/ 3 w 277"/>
                      <a:gd name="T33" fmla="*/ 57 h 89"/>
                      <a:gd name="T34" fmla="*/ 1 w 277"/>
                      <a:gd name="T35" fmla="*/ 33 h 89"/>
                      <a:gd name="T36" fmla="*/ 0 w 277"/>
                      <a:gd name="T37" fmla="*/ 19 h 89"/>
                      <a:gd name="T38" fmla="*/ 0 w 277"/>
                      <a:gd name="T39" fmla="*/ 19 h 89"/>
                      <a:gd name="T40" fmla="*/ 3 w 277"/>
                      <a:gd name="T41" fmla="*/ 17 h 89"/>
                      <a:gd name="T42" fmla="*/ 10 w 277"/>
                      <a:gd name="T43" fmla="*/ 16 h 89"/>
                      <a:gd name="T44" fmla="*/ 37 w 277"/>
                      <a:gd name="T45" fmla="*/ 13 h 89"/>
                      <a:gd name="T46" fmla="*/ 119 w 277"/>
                      <a:gd name="T47" fmla="*/ 5 h 89"/>
                      <a:gd name="T48" fmla="*/ 166 w 277"/>
                      <a:gd name="T49" fmla="*/ 2 h 89"/>
                      <a:gd name="T50" fmla="*/ 211 w 277"/>
                      <a:gd name="T51" fmla="*/ 0 h 89"/>
                      <a:gd name="T52" fmla="*/ 249 w 277"/>
                      <a:gd name="T53" fmla="*/ 0 h 89"/>
                      <a:gd name="T54" fmla="*/ 277 w 277"/>
                      <a:gd name="T55" fmla="*/ 0 h 89"/>
                      <a:gd name="T56" fmla="*/ 277 w 277"/>
                      <a:gd name="T57" fmla="*/ 0 h 8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77"/>
                      <a:gd name="T88" fmla="*/ 0 h 89"/>
                      <a:gd name="T89" fmla="*/ 277 w 277"/>
                      <a:gd name="T90" fmla="*/ 89 h 8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77" h="89">
                        <a:moveTo>
                          <a:pt x="277" y="0"/>
                        </a:moveTo>
                        <a:lnTo>
                          <a:pt x="277" y="0"/>
                        </a:lnTo>
                        <a:lnTo>
                          <a:pt x="277" y="11"/>
                        </a:lnTo>
                        <a:lnTo>
                          <a:pt x="277" y="35"/>
                        </a:lnTo>
                        <a:lnTo>
                          <a:pt x="276" y="61"/>
                        </a:lnTo>
                        <a:lnTo>
                          <a:pt x="274" y="72"/>
                        </a:lnTo>
                        <a:lnTo>
                          <a:pt x="271" y="80"/>
                        </a:lnTo>
                        <a:lnTo>
                          <a:pt x="266" y="83"/>
                        </a:lnTo>
                        <a:lnTo>
                          <a:pt x="257" y="85"/>
                        </a:lnTo>
                        <a:lnTo>
                          <a:pt x="225" y="88"/>
                        </a:lnTo>
                        <a:lnTo>
                          <a:pt x="183" y="89"/>
                        </a:lnTo>
                        <a:lnTo>
                          <a:pt x="134" y="89"/>
                        </a:lnTo>
                        <a:lnTo>
                          <a:pt x="47" y="89"/>
                        </a:lnTo>
                        <a:lnTo>
                          <a:pt x="7" y="88"/>
                        </a:lnTo>
                        <a:lnTo>
                          <a:pt x="3" y="57"/>
                        </a:lnTo>
                        <a:lnTo>
                          <a:pt x="1" y="33"/>
                        </a:lnTo>
                        <a:lnTo>
                          <a:pt x="0" y="19"/>
                        </a:lnTo>
                        <a:lnTo>
                          <a:pt x="3" y="17"/>
                        </a:lnTo>
                        <a:lnTo>
                          <a:pt x="10" y="16"/>
                        </a:lnTo>
                        <a:lnTo>
                          <a:pt x="37" y="13"/>
                        </a:lnTo>
                        <a:lnTo>
                          <a:pt x="119" y="5"/>
                        </a:lnTo>
                        <a:lnTo>
                          <a:pt x="166" y="2"/>
                        </a:lnTo>
                        <a:lnTo>
                          <a:pt x="211" y="0"/>
                        </a:lnTo>
                        <a:lnTo>
                          <a:pt x="249" y="0"/>
                        </a:lnTo>
                        <a:lnTo>
                          <a:pt x="277" y="0"/>
                        </a:lnTo>
                        <a:close/>
                      </a:path>
                    </a:pathLst>
                  </a:custGeom>
                  <a:solidFill>
                    <a:srgbClr val="7F86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45" name="Freeform 173"/>
                  <p:cNvSpPr>
                    <a:spLocks/>
                  </p:cNvSpPr>
                  <p:nvPr/>
                </p:nvSpPr>
                <p:spPr bwMode="auto">
                  <a:xfrm>
                    <a:off x="782" y="1222"/>
                    <a:ext cx="218" cy="116"/>
                  </a:xfrm>
                  <a:custGeom>
                    <a:avLst/>
                    <a:gdLst>
                      <a:gd name="T0" fmla="*/ 17 w 218"/>
                      <a:gd name="T1" fmla="*/ 0 h 116"/>
                      <a:gd name="T2" fmla="*/ 17 w 218"/>
                      <a:gd name="T3" fmla="*/ 0 h 116"/>
                      <a:gd name="T4" fmla="*/ 14 w 218"/>
                      <a:gd name="T5" fmla="*/ 9 h 116"/>
                      <a:gd name="T6" fmla="*/ 6 w 218"/>
                      <a:gd name="T7" fmla="*/ 30 h 116"/>
                      <a:gd name="T8" fmla="*/ 0 w 218"/>
                      <a:gd name="T9" fmla="*/ 53 h 116"/>
                      <a:gd name="T10" fmla="*/ 0 w 218"/>
                      <a:gd name="T11" fmla="*/ 64 h 116"/>
                      <a:gd name="T12" fmla="*/ 0 w 218"/>
                      <a:gd name="T13" fmla="*/ 74 h 116"/>
                      <a:gd name="T14" fmla="*/ 0 w 218"/>
                      <a:gd name="T15" fmla="*/ 74 h 116"/>
                      <a:gd name="T16" fmla="*/ 80 w 218"/>
                      <a:gd name="T17" fmla="*/ 94 h 116"/>
                      <a:gd name="T18" fmla="*/ 144 w 218"/>
                      <a:gd name="T19" fmla="*/ 108 h 116"/>
                      <a:gd name="T20" fmla="*/ 174 w 218"/>
                      <a:gd name="T21" fmla="*/ 113 h 116"/>
                      <a:gd name="T22" fmla="*/ 198 w 218"/>
                      <a:gd name="T23" fmla="*/ 116 h 116"/>
                      <a:gd name="T24" fmla="*/ 198 w 218"/>
                      <a:gd name="T25" fmla="*/ 116 h 116"/>
                      <a:gd name="T26" fmla="*/ 201 w 218"/>
                      <a:gd name="T27" fmla="*/ 108 h 116"/>
                      <a:gd name="T28" fmla="*/ 207 w 218"/>
                      <a:gd name="T29" fmla="*/ 89 h 116"/>
                      <a:gd name="T30" fmla="*/ 212 w 218"/>
                      <a:gd name="T31" fmla="*/ 77 h 116"/>
                      <a:gd name="T32" fmla="*/ 215 w 218"/>
                      <a:gd name="T33" fmla="*/ 63 h 116"/>
                      <a:gd name="T34" fmla="*/ 217 w 218"/>
                      <a:gd name="T35" fmla="*/ 47 h 116"/>
                      <a:gd name="T36" fmla="*/ 218 w 218"/>
                      <a:gd name="T37" fmla="*/ 31 h 116"/>
                      <a:gd name="T38" fmla="*/ 218 w 218"/>
                      <a:gd name="T39" fmla="*/ 31 h 116"/>
                      <a:gd name="T40" fmla="*/ 199 w 218"/>
                      <a:gd name="T41" fmla="*/ 26 h 116"/>
                      <a:gd name="T42" fmla="*/ 149 w 218"/>
                      <a:gd name="T43" fmla="*/ 14 h 116"/>
                      <a:gd name="T44" fmla="*/ 118 w 218"/>
                      <a:gd name="T45" fmla="*/ 8 h 116"/>
                      <a:gd name="T46" fmla="*/ 85 w 218"/>
                      <a:gd name="T47" fmla="*/ 3 h 116"/>
                      <a:gd name="T48" fmla="*/ 50 w 218"/>
                      <a:gd name="T49" fmla="*/ 0 h 116"/>
                      <a:gd name="T50" fmla="*/ 33 w 218"/>
                      <a:gd name="T51" fmla="*/ 0 h 116"/>
                      <a:gd name="T52" fmla="*/ 17 w 218"/>
                      <a:gd name="T53" fmla="*/ 0 h 116"/>
                      <a:gd name="T54" fmla="*/ 17 w 218"/>
                      <a:gd name="T55" fmla="*/ 0 h 11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8"/>
                      <a:gd name="T85" fmla="*/ 0 h 116"/>
                      <a:gd name="T86" fmla="*/ 218 w 218"/>
                      <a:gd name="T87" fmla="*/ 116 h 11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8" h="116">
                        <a:moveTo>
                          <a:pt x="17" y="0"/>
                        </a:moveTo>
                        <a:lnTo>
                          <a:pt x="17" y="0"/>
                        </a:lnTo>
                        <a:lnTo>
                          <a:pt x="14" y="9"/>
                        </a:lnTo>
                        <a:lnTo>
                          <a:pt x="6" y="30"/>
                        </a:lnTo>
                        <a:lnTo>
                          <a:pt x="0" y="53"/>
                        </a:lnTo>
                        <a:lnTo>
                          <a:pt x="0" y="64"/>
                        </a:lnTo>
                        <a:lnTo>
                          <a:pt x="0" y="74"/>
                        </a:lnTo>
                        <a:lnTo>
                          <a:pt x="80" y="94"/>
                        </a:lnTo>
                        <a:lnTo>
                          <a:pt x="144" y="108"/>
                        </a:lnTo>
                        <a:lnTo>
                          <a:pt x="174" y="113"/>
                        </a:lnTo>
                        <a:lnTo>
                          <a:pt x="198" y="116"/>
                        </a:lnTo>
                        <a:lnTo>
                          <a:pt x="201" y="108"/>
                        </a:lnTo>
                        <a:lnTo>
                          <a:pt x="207" y="89"/>
                        </a:lnTo>
                        <a:lnTo>
                          <a:pt x="212" y="77"/>
                        </a:lnTo>
                        <a:lnTo>
                          <a:pt x="215" y="63"/>
                        </a:lnTo>
                        <a:lnTo>
                          <a:pt x="217" y="47"/>
                        </a:lnTo>
                        <a:lnTo>
                          <a:pt x="218" y="31"/>
                        </a:lnTo>
                        <a:lnTo>
                          <a:pt x="199" y="26"/>
                        </a:lnTo>
                        <a:lnTo>
                          <a:pt x="149" y="14"/>
                        </a:lnTo>
                        <a:lnTo>
                          <a:pt x="118" y="8"/>
                        </a:lnTo>
                        <a:lnTo>
                          <a:pt x="85" y="3"/>
                        </a:lnTo>
                        <a:lnTo>
                          <a:pt x="50" y="0"/>
                        </a:lnTo>
                        <a:lnTo>
                          <a:pt x="33" y="0"/>
                        </a:lnTo>
                        <a:lnTo>
                          <a:pt x="17" y="0"/>
                        </a:lnTo>
                        <a:close/>
                      </a:path>
                    </a:pathLst>
                  </a:custGeom>
                  <a:solidFill>
                    <a:srgbClr val="793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46" name="Freeform 174"/>
                  <p:cNvSpPr>
                    <a:spLocks/>
                  </p:cNvSpPr>
                  <p:nvPr/>
                </p:nvSpPr>
                <p:spPr bwMode="auto">
                  <a:xfrm>
                    <a:off x="577" y="1104"/>
                    <a:ext cx="340" cy="124"/>
                  </a:xfrm>
                  <a:custGeom>
                    <a:avLst/>
                    <a:gdLst>
                      <a:gd name="T0" fmla="*/ 17 w 340"/>
                      <a:gd name="T1" fmla="*/ 35 h 124"/>
                      <a:gd name="T2" fmla="*/ 17 w 340"/>
                      <a:gd name="T3" fmla="*/ 35 h 124"/>
                      <a:gd name="T4" fmla="*/ 10 w 340"/>
                      <a:gd name="T5" fmla="*/ 44 h 124"/>
                      <a:gd name="T6" fmla="*/ 6 w 340"/>
                      <a:gd name="T7" fmla="*/ 53 h 124"/>
                      <a:gd name="T8" fmla="*/ 3 w 340"/>
                      <a:gd name="T9" fmla="*/ 68 h 124"/>
                      <a:gd name="T10" fmla="*/ 0 w 340"/>
                      <a:gd name="T11" fmla="*/ 82 h 124"/>
                      <a:gd name="T12" fmla="*/ 1 w 340"/>
                      <a:gd name="T13" fmla="*/ 90 h 124"/>
                      <a:gd name="T14" fmla="*/ 3 w 340"/>
                      <a:gd name="T15" fmla="*/ 96 h 124"/>
                      <a:gd name="T16" fmla="*/ 4 w 340"/>
                      <a:gd name="T17" fmla="*/ 104 h 124"/>
                      <a:gd name="T18" fmla="*/ 9 w 340"/>
                      <a:gd name="T19" fmla="*/ 112 h 124"/>
                      <a:gd name="T20" fmla="*/ 15 w 340"/>
                      <a:gd name="T21" fmla="*/ 118 h 124"/>
                      <a:gd name="T22" fmla="*/ 23 w 340"/>
                      <a:gd name="T23" fmla="*/ 124 h 124"/>
                      <a:gd name="T24" fmla="*/ 23 w 340"/>
                      <a:gd name="T25" fmla="*/ 124 h 124"/>
                      <a:gd name="T26" fmla="*/ 53 w 340"/>
                      <a:gd name="T27" fmla="*/ 124 h 124"/>
                      <a:gd name="T28" fmla="*/ 130 w 340"/>
                      <a:gd name="T29" fmla="*/ 122 h 124"/>
                      <a:gd name="T30" fmla="*/ 178 w 340"/>
                      <a:gd name="T31" fmla="*/ 119 h 124"/>
                      <a:gd name="T32" fmla="*/ 230 w 340"/>
                      <a:gd name="T33" fmla="*/ 115 h 124"/>
                      <a:gd name="T34" fmla="*/ 280 w 340"/>
                      <a:gd name="T35" fmla="*/ 107 h 124"/>
                      <a:gd name="T36" fmla="*/ 329 w 340"/>
                      <a:gd name="T37" fmla="*/ 97 h 124"/>
                      <a:gd name="T38" fmla="*/ 329 w 340"/>
                      <a:gd name="T39" fmla="*/ 97 h 124"/>
                      <a:gd name="T40" fmla="*/ 334 w 340"/>
                      <a:gd name="T41" fmla="*/ 90 h 124"/>
                      <a:gd name="T42" fmla="*/ 337 w 340"/>
                      <a:gd name="T43" fmla="*/ 80 h 124"/>
                      <a:gd name="T44" fmla="*/ 340 w 340"/>
                      <a:gd name="T45" fmla="*/ 68 h 124"/>
                      <a:gd name="T46" fmla="*/ 340 w 340"/>
                      <a:gd name="T47" fmla="*/ 53 h 124"/>
                      <a:gd name="T48" fmla="*/ 338 w 340"/>
                      <a:gd name="T49" fmla="*/ 46 h 124"/>
                      <a:gd name="T50" fmla="*/ 337 w 340"/>
                      <a:gd name="T51" fmla="*/ 38 h 124"/>
                      <a:gd name="T52" fmla="*/ 334 w 340"/>
                      <a:gd name="T53" fmla="*/ 28 h 124"/>
                      <a:gd name="T54" fmla="*/ 329 w 340"/>
                      <a:gd name="T55" fmla="*/ 19 h 124"/>
                      <a:gd name="T56" fmla="*/ 323 w 340"/>
                      <a:gd name="T57" fmla="*/ 10 h 124"/>
                      <a:gd name="T58" fmla="*/ 313 w 340"/>
                      <a:gd name="T59" fmla="*/ 0 h 124"/>
                      <a:gd name="T60" fmla="*/ 313 w 340"/>
                      <a:gd name="T61" fmla="*/ 0 h 124"/>
                      <a:gd name="T62" fmla="*/ 285 w 340"/>
                      <a:gd name="T63" fmla="*/ 0 h 124"/>
                      <a:gd name="T64" fmla="*/ 254 w 340"/>
                      <a:gd name="T65" fmla="*/ 0 h 124"/>
                      <a:gd name="T66" fmla="*/ 214 w 340"/>
                      <a:gd name="T67" fmla="*/ 3 h 124"/>
                      <a:gd name="T68" fmla="*/ 167 w 340"/>
                      <a:gd name="T69" fmla="*/ 6 h 124"/>
                      <a:gd name="T70" fmla="*/ 117 w 340"/>
                      <a:gd name="T71" fmla="*/ 13 h 124"/>
                      <a:gd name="T72" fmla="*/ 67 w 340"/>
                      <a:gd name="T73" fmla="*/ 22 h 124"/>
                      <a:gd name="T74" fmla="*/ 40 w 340"/>
                      <a:gd name="T75" fmla="*/ 27 h 124"/>
                      <a:gd name="T76" fmla="*/ 17 w 340"/>
                      <a:gd name="T77" fmla="*/ 35 h 124"/>
                      <a:gd name="T78" fmla="*/ 17 w 340"/>
                      <a:gd name="T79" fmla="*/ 35 h 12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40"/>
                      <a:gd name="T121" fmla="*/ 0 h 124"/>
                      <a:gd name="T122" fmla="*/ 340 w 340"/>
                      <a:gd name="T123" fmla="*/ 124 h 12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40" h="124">
                        <a:moveTo>
                          <a:pt x="17" y="35"/>
                        </a:moveTo>
                        <a:lnTo>
                          <a:pt x="17" y="35"/>
                        </a:lnTo>
                        <a:lnTo>
                          <a:pt x="10" y="44"/>
                        </a:lnTo>
                        <a:lnTo>
                          <a:pt x="6" y="53"/>
                        </a:lnTo>
                        <a:lnTo>
                          <a:pt x="3" y="68"/>
                        </a:lnTo>
                        <a:lnTo>
                          <a:pt x="0" y="82"/>
                        </a:lnTo>
                        <a:lnTo>
                          <a:pt x="1" y="90"/>
                        </a:lnTo>
                        <a:lnTo>
                          <a:pt x="3" y="96"/>
                        </a:lnTo>
                        <a:lnTo>
                          <a:pt x="4" y="104"/>
                        </a:lnTo>
                        <a:lnTo>
                          <a:pt x="9" y="112"/>
                        </a:lnTo>
                        <a:lnTo>
                          <a:pt x="15" y="118"/>
                        </a:lnTo>
                        <a:lnTo>
                          <a:pt x="23" y="124"/>
                        </a:lnTo>
                        <a:lnTo>
                          <a:pt x="53" y="124"/>
                        </a:lnTo>
                        <a:lnTo>
                          <a:pt x="130" y="122"/>
                        </a:lnTo>
                        <a:lnTo>
                          <a:pt x="178" y="119"/>
                        </a:lnTo>
                        <a:lnTo>
                          <a:pt x="230" y="115"/>
                        </a:lnTo>
                        <a:lnTo>
                          <a:pt x="280" y="107"/>
                        </a:lnTo>
                        <a:lnTo>
                          <a:pt x="329" y="97"/>
                        </a:lnTo>
                        <a:lnTo>
                          <a:pt x="334" y="90"/>
                        </a:lnTo>
                        <a:lnTo>
                          <a:pt x="337" y="80"/>
                        </a:lnTo>
                        <a:lnTo>
                          <a:pt x="340" y="68"/>
                        </a:lnTo>
                        <a:lnTo>
                          <a:pt x="340" y="53"/>
                        </a:lnTo>
                        <a:lnTo>
                          <a:pt x="338" y="46"/>
                        </a:lnTo>
                        <a:lnTo>
                          <a:pt x="337" y="38"/>
                        </a:lnTo>
                        <a:lnTo>
                          <a:pt x="334" y="28"/>
                        </a:lnTo>
                        <a:lnTo>
                          <a:pt x="329" y="19"/>
                        </a:lnTo>
                        <a:lnTo>
                          <a:pt x="323" y="10"/>
                        </a:lnTo>
                        <a:lnTo>
                          <a:pt x="313" y="0"/>
                        </a:lnTo>
                        <a:lnTo>
                          <a:pt x="285" y="0"/>
                        </a:lnTo>
                        <a:lnTo>
                          <a:pt x="254" y="0"/>
                        </a:lnTo>
                        <a:lnTo>
                          <a:pt x="214" y="3"/>
                        </a:lnTo>
                        <a:lnTo>
                          <a:pt x="167" y="6"/>
                        </a:lnTo>
                        <a:lnTo>
                          <a:pt x="117" y="13"/>
                        </a:lnTo>
                        <a:lnTo>
                          <a:pt x="67" y="22"/>
                        </a:lnTo>
                        <a:lnTo>
                          <a:pt x="40" y="27"/>
                        </a:lnTo>
                        <a:lnTo>
                          <a:pt x="17" y="35"/>
                        </a:lnTo>
                        <a:close/>
                      </a:path>
                    </a:pathLst>
                  </a:custGeom>
                  <a:solidFill>
                    <a:srgbClr val="B47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47" name="Freeform 175"/>
                  <p:cNvSpPr>
                    <a:spLocks/>
                  </p:cNvSpPr>
                  <p:nvPr/>
                </p:nvSpPr>
                <p:spPr bwMode="auto">
                  <a:xfrm>
                    <a:off x="900" y="1556"/>
                    <a:ext cx="234" cy="227"/>
                  </a:xfrm>
                  <a:custGeom>
                    <a:avLst/>
                    <a:gdLst>
                      <a:gd name="T0" fmla="*/ 234 w 234"/>
                      <a:gd name="T1" fmla="*/ 114 h 227"/>
                      <a:gd name="T2" fmla="*/ 232 w 234"/>
                      <a:gd name="T3" fmla="*/ 136 h 227"/>
                      <a:gd name="T4" fmla="*/ 226 w 234"/>
                      <a:gd name="T5" fmla="*/ 158 h 227"/>
                      <a:gd name="T6" fmla="*/ 215 w 234"/>
                      <a:gd name="T7" fmla="*/ 177 h 227"/>
                      <a:gd name="T8" fmla="*/ 199 w 234"/>
                      <a:gd name="T9" fmla="*/ 194 h 227"/>
                      <a:gd name="T10" fmla="*/ 182 w 234"/>
                      <a:gd name="T11" fmla="*/ 208 h 227"/>
                      <a:gd name="T12" fmla="*/ 163 w 234"/>
                      <a:gd name="T13" fmla="*/ 218 h 227"/>
                      <a:gd name="T14" fmla="*/ 141 w 234"/>
                      <a:gd name="T15" fmla="*/ 226 h 227"/>
                      <a:gd name="T16" fmla="*/ 117 w 234"/>
                      <a:gd name="T17" fmla="*/ 227 h 227"/>
                      <a:gd name="T18" fmla="*/ 105 w 234"/>
                      <a:gd name="T19" fmla="*/ 227 h 227"/>
                      <a:gd name="T20" fmla="*/ 81 w 234"/>
                      <a:gd name="T21" fmla="*/ 223 h 227"/>
                      <a:gd name="T22" fmla="*/ 61 w 234"/>
                      <a:gd name="T23" fmla="*/ 213 h 227"/>
                      <a:gd name="T24" fmla="*/ 42 w 234"/>
                      <a:gd name="T25" fmla="*/ 202 h 227"/>
                      <a:gd name="T26" fmla="*/ 26 w 234"/>
                      <a:gd name="T27" fmla="*/ 187 h 227"/>
                      <a:gd name="T28" fmla="*/ 14 w 234"/>
                      <a:gd name="T29" fmla="*/ 168 h 227"/>
                      <a:gd name="T30" fmla="*/ 4 w 234"/>
                      <a:gd name="T31" fmla="*/ 147 h 227"/>
                      <a:gd name="T32" fmla="*/ 0 w 234"/>
                      <a:gd name="T33" fmla="*/ 125 h 227"/>
                      <a:gd name="T34" fmla="*/ 0 w 234"/>
                      <a:gd name="T35" fmla="*/ 114 h 227"/>
                      <a:gd name="T36" fmla="*/ 1 w 234"/>
                      <a:gd name="T37" fmla="*/ 91 h 227"/>
                      <a:gd name="T38" fmla="*/ 9 w 234"/>
                      <a:gd name="T39" fmla="*/ 70 h 227"/>
                      <a:gd name="T40" fmla="*/ 20 w 234"/>
                      <a:gd name="T41" fmla="*/ 50 h 227"/>
                      <a:gd name="T42" fmla="*/ 34 w 234"/>
                      <a:gd name="T43" fmla="*/ 34 h 227"/>
                      <a:gd name="T44" fmla="*/ 52 w 234"/>
                      <a:gd name="T45" fmla="*/ 20 h 227"/>
                      <a:gd name="T46" fmla="*/ 70 w 234"/>
                      <a:gd name="T47" fmla="*/ 9 h 227"/>
                      <a:gd name="T48" fmla="*/ 92 w 234"/>
                      <a:gd name="T49" fmla="*/ 3 h 227"/>
                      <a:gd name="T50" fmla="*/ 117 w 234"/>
                      <a:gd name="T51" fmla="*/ 0 h 227"/>
                      <a:gd name="T52" fmla="*/ 128 w 234"/>
                      <a:gd name="T53" fmla="*/ 1 h 227"/>
                      <a:gd name="T54" fmla="*/ 152 w 234"/>
                      <a:gd name="T55" fmla="*/ 6 h 227"/>
                      <a:gd name="T56" fmla="*/ 172 w 234"/>
                      <a:gd name="T57" fmla="*/ 14 h 227"/>
                      <a:gd name="T58" fmla="*/ 191 w 234"/>
                      <a:gd name="T59" fmla="*/ 27 h 227"/>
                      <a:gd name="T60" fmla="*/ 207 w 234"/>
                      <a:gd name="T61" fmla="*/ 42 h 227"/>
                      <a:gd name="T62" fmla="*/ 219 w 234"/>
                      <a:gd name="T63" fmla="*/ 59 h 227"/>
                      <a:gd name="T64" fmla="*/ 229 w 234"/>
                      <a:gd name="T65" fmla="*/ 80 h 227"/>
                      <a:gd name="T66" fmla="*/ 234 w 234"/>
                      <a:gd name="T67" fmla="*/ 102 h 227"/>
                      <a:gd name="T68" fmla="*/ 234 w 234"/>
                      <a:gd name="T69" fmla="*/ 114 h 2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4"/>
                      <a:gd name="T106" fmla="*/ 0 h 227"/>
                      <a:gd name="T107" fmla="*/ 234 w 234"/>
                      <a:gd name="T108" fmla="*/ 227 h 2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4" h="227">
                        <a:moveTo>
                          <a:pt x="234" y="114"/>
                        </a:moveTo>
                        <a:lnTo>
                          <a:pt x="234" y="114"/>
                        </a:lnTo>
                        <a:lnTo>
                          <a:pt x="234" y="125"/>
                        </a:lnTo>
                        <a:lnTo>
                          <a:pt x="232" y="136"/>
                        </a:lnTo>
                        <a:lnTo>
                          <a:pt x="229" y="147"/>
                        </a:lnTo>
                        <a:lnTo>
                          <a:pt x="226" y="158"/>
                        </a:lnTo>
                        <a:lnTo>
                          <a:pt x="219" y="168"/>
                        </a:lnTo>
                        <a:lnTo>
                          <a:pt x="215" y="177"/>
                        </a:lnTo>
                        <a:lnTo>
                          <a:pt x="207" y="187"/>
                        </a:lnTo>
                        <a:lnTo>
                          <a:pt x="199" y="194"/>
                        </a:lnTo>
                        <a:lnTo>
                          <a:pt x="191" y="202"/>
                        </a:lnTo>
                        <a:lnTo>
                          <a:pt x="182" y="208"/>
                        </a:lnTo>
                        <a:lnTo>
                          <a:pt x="172" y="213"/>
                        </a:lnTo>
                        <a:lnTo>
                          <a:pt x="163" y="218"/>
                        </a:lnTo>
                        <a:lnTo>
                          <a:pt x="152" y="223"/>
                        </a:lnTo>
                        <a:lnTo>
                          <a:pt x="141" y="226"/>
                        </a:lnTo>
                        <a:lnTo>
                          <a:pt x="128" y="227"/>
                        </a:lnTo>
                        <a:lnTo>
                          <a:pt x="117" y="227"/>
                        </a:lnTo>
                        <a:lnTo>
                          <a:pt x="105" y="227"/>
                        </a:lnTo>
                        <a:lnTo>
                          <a:pt x="92" y="226"/>
                        </a:lnTo>
                        <a:lnTo>
                          <a:pt x="81" y="223"/>
                        </a:lnTo>
                        <a:lnTo>
                          <a:pt x="70" y="218"/>
                        </a:lnTo>
                        <a:lnTo>
                          <a:pt x="61" y="213"/>
                        </a:lnTo>
                        <a:lnTo>
                          <a:pt x="52" y="208"/>
                        </a:lnTo>
                        <a:lnTo>
                          <a:pt x="42" y="202"/>
                        </a:lnTo>
                        <a:lnTo>
                          <a:pt x="34" y="194"/>
                        </a:lnTo>
                        <a:lnTo>
                          <a:pt x="26" y="187"/>
                        </a:lnTo>
                        <a:lnTo>
                          <a:pt x="20" y="177"/>
                        </a:lnTo>
                        <a:lnTo>
                          <a:pt x="14" y="168"/>
                        </a:lnTo>
                        <a:lnTo>
                          <a:pt x="9" y="158"/>
                        </a:lnTo>
                        <a:lnTo>
                          <a:pt x="4" y="147"/>
                        </a:lnTo>
                        <a:lnTo>
                          <a:pt x="1" y="136"/>
                        </a:lnTo>
                        <a:lnTo>
                          <a:pt x="0" y="125"/>
                        </a:lnTo>
                        <a:lnTo>
                          <a:pt x="0" y="114"/>
                        </a:lnTo>
                        <a:lnTo>
                          <a:pt x="0" y="102"/>
                        </a:lnTo>
                        <a:lnTo>
                          <a:pt x="1" y="91"/>
                        </a:lnTo>
                        <a:lnTo>
                          <a:pt x="4" y="80"/>
                        </a:lnTo>
                        <a:lnTo>
                          <a:pt x="9" y="70"/>
                        </a:lnTo>
                        <a:lnTo>
                          <a:pt x="14" y="59"/>
                        </a:lnTo>
                        <a:lnTo>
                          <a:pt x="20" y="50"/>
                        </a:lnTo>
                        <a:lnTo>
                          <a:pt x="26" y="42"/>
                        </a:lnTo>
                        <a:lnTo>
                          <a:pt x="34" y="34"/>
                        </a:lnTo>
                        <a:lnTo>
                          <a:pt x="42" y="27"/>
                        </a:lnTo>
                        <a:lnTo>
                          <a:pt x="52" y="20"/>
                        </a:lnTo>
                        <a:lnTo>
                          <a:pt x="61" y="14"/>
                        </a:lnTo>
                        <a:lnTo>
                          <a:pt x="70" y="9"/>
                        </a:lnTo>
                        <a:lnTo>
                          <a:pt x="81" y="6"/>
                        </a:lnTo>
                        <a:lnTo>
                          <a:pt x="92" y="3"/>
                        </a:lnTo>
                        <a:lnTo>
                          <a:pt x="105" y="1"/>
                        </a:lnTo>
                        <a:lnTo>
                          <a:pt x="117" y="0"/>
                        </a:lnTo>
                        <a:lnTo>
                          <a:pt x="128" y="1"/>
                        </a:lnTo>
                        <a:lnTo>
                          <a:pt x="141" y="3"/>
                        </a:lnTo>
                        <a:lnTo>
                          <a:pt x="152" y="6"/>
                        </a:lnTo>
                        <a:lnTo>
                          <a:pt x="163" y="9"/>
                        </a:lnTo>
                        <a:lnTo>
                          <a:pt x="172" y="14"/>
                        </a:lnTo>
                        <a:lnTo>
                          <a:pt x="182" y="20"/>
                        </a:lnTo>
                        <a:lnTo>
                          <a:pt x="191" y="27"/>
                        </a:lnTo>
                        <a:lnTo>
                          <a:pt x="199" y="34"/>
                        </a:lnTo>
                        <a:lnTo>
                          <a:pt x="207" y="42"/>
                        </a:lnTo>
                        <a:lnTo>
                          <a:pt x="215" y="50"/>
                        </a:lnTo>
                        <a:lnTo>
                          <a:pt x="219" y="59"/>
                        </a:lnTo>
                        <a:lnTo>
                          <a:pt x="226" y="70"/>
                        </a:lnTo>
                        <a:lnTo>
                          <a:pt x="229" y="80"/>
                        </a:lnTo>
                        <a:lnTo>
                          <a:pt x="232" y="91"/>
                        </a:lnTo>
                        <a:lnTo>
                          <a:pt x="234" y="102"/>
                        </a:lnTo>
                        <a:lnTo>
                          <a:pt x="234" y="114"/>
                        </a:lnTo>
                        <a:close/>
                      </a:path>
                    </a:pathLst>
                  </a:custGeom>
                  <a:solidFill>
                    <a:srgbClr val="2E36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48" name="Freeform 176"/>
                  <p:cNvSpPr>
                    <a:spLocks/>
                  </p:cNvSpPr>
                  <p:nvPr/>
                </p:nvSpPr>
                <p:spPr bwMode="auto">
                  <a:xfrm>
                    <a:off x="388" y="1546"/>
                    <a:ext cx="234" cy="226"/>
                  </a:xfrm>
                  <a:custGeom>
                    <a:avLst/>
                    <a:gdLst>
                      <a:gd name="T0" fmla="*/ 234 w 234"/>
                      <a:gd name="T1" fmla="*/ 113 h 226"/>
                      <a:gd name="T2" fmla="*/ 232 w 234"/>
                      <a:gd name="T3" fmla="*/ 137 h 226"/>
                      <a:gd name="T4" fmla="*/ 225 w 234"/>
                      <a:gd name="T5" fmla="*/ 157 h 226"/>
                      <a:gd name="T6" fmla="*/ 215 w 234"/>
                      <a:gd name="T7" fmla="*/ 176 h 226"/>
                      <a:gd name="T8" fmla="*/ 199 w 234"/>
                      <a:gd name="T9" fmla="*/ 193 h 226"/>
                      <a:gd name="T10" fmla="*/ 182 w 234"/>
                      <a:gd name="T11" fmla="*/ 208 h 226"/>
                      <a:gd name="T12" fmla="*/ 163 w 234"/>
                      <a:gd name="T13" fmla="*/ 218 h 226"/>
                      <a:gd name="T14" fmla="*/ 141 w 234"/>
                      <a:gd name="T15" fmla="*/ 225 h 226"/>
                      <a:gd name="T16" fmla="*/ 118 w 234"/>
                      <a:gd name="T17" fmla="*/ 226 h 226"/>
                      <a:gd name="T18" fmla="*/ 105 w 234"/>
                      <a:gd name="T19" fmla="*/ 226 h 226"/>
                      <a:gd name="T20" fmla="*/ 82 w 234"/>
                      <a:gd name="T21" fmla="*/ 222 h 226"/>
                      <a:gd name="T22" fmla="*/ 61 w 234"/>
                      <a:gd name="T23" fmla="*/ 214 h 226"/>
                      <a:gd name="T24" fmla="*/ 43 w 234"/>
                      <a:gd name="T25" fmla="*/ 201 h 226"/>
                      <a:gd name="T26" fmla="*/ 27 w 234"/>
                      <a:gd name="T27" fmla="*/ 186 h 226"/>
                      <a:gd name="T28" fmla="*/ 14 w 234"/>
                      <a:gd name="T29" fmla="*/ 168 h 226"/>
                      <a:gd name="T30" fmla="*/ 5 w 234"/>
                      <a:gd name="T31" fmla="*/ 148 h 226"/>
                      <a:gd name="T32" fmla="*/ 0 w 234"/>
                      <a:gd name="T33" fmla="*/ 124 h 226"/>
                      <a:gd name="T34" fmla="*/ 0 w 234"/>
                      <a:gd name="T35" fmla="*/ 113 h 226"/>
                      <a:gd name="T36" fmla="*/ 2 w 234"/>
                      <a:gd name="T37" fmla="*/ 90 h 226"/>
                      <a:gd name="T38" fmla="*/ 10 w 234"/>
                      <a:gd name="T39" fmla="*/ 69 h 226"/>
                      <a:gd name="T40" fmla="*/ 19 w 234"/>
                      <a:gd name="T41" fmla="*/ 51 h 226"/>
                      <a:gd name="T42" fmla="*/ 35 w 234"/>
                      <a:gd name="T43" fmla="*/ 33 h 226"/>
                      <a:gd name="T44" fmla="*/ 52 w 234"/>
                      <a:gd name="T45" fmla="*/ 19 h 226"/>
                      <a:gd name="T46" fmla="*/ 71 w 234"/>
                      <a:gd name="T47" fmla="*/ 8 h 226"/>
                      <a:gd name="T48" fmla="*/ 93 w 234"/>
                      <a:gd name="T49" fmla="*/ 2 h 226"/>
                      <a:gd name="T50" fmla="*/ 118 w 234"/>
                      <a:gd name="T51" fmla="*/ 0 h 226"/>
                      <a:gd name="T52" fmla="*/ 129 w 234"/>
                      <a:gd name="T53" fmla="*/ 0 h 226"/>
                      <a:gd name="T54" fmla="*/ 152 w 234"/>
                      <a:gd name="T55" fmla="*/ 5 h 226"/>
                      <a:gd name="T56" fmla="*/ 173 w 234"/>
                      <a:gd name="T57" fmla="*/ 13 h 226"/>
                      <a:gd name="T58" fmla="*/ 192 w 234"/>
                      <a:gd name="T59" fmla="*/ 26 h 226"/>
                      <a:gd name="T60" fmla="*/ 207 w 234"/>
                      <a:gd name="T61" fmla="*/ 41 h 226"/>
                      <a:gd name="T62" fmla="*/ 220 w 234"/>
                      <a:gd name="T63" fmla="*/ 60 h 226"/>
                      <a:gd name="T64" fmla="*/ 229 w 234"/>
                      <a:gd name="T65" fmla="*/ 80 h 226"/>
                      <a:gd name="T66" fmla="*/ 234 w 234"/>
                      <a:gd name="T67" fmla="*/ 102 h 226"/>
                      <a:gd name="T68" fmla="*/ 234 w 234"/>
                      <a:gd name="T69" fmla="*/ 113 h 2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4"/>
                      <a:gd name="T106" fmla="*/ 0 h 226"/>
                      <a:gd name="T107" fmla="*/ 234 w 234"/>
                      <a:gd name="T108" fmla="*/ 226 h 22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4" h="226">
                        <a:moveTo>
                          <a:pt x="234" y="113"/>
                        </a:moveTo>
                        <a:lnTo>
                          <a:pt x="234" y="113"/>
                        </a:lnTo>
                        <a:lnTo>
                          <a:pt x="234" y="124"/>
                        </a:lnTo>
                        <a:lnTo>
                          <a:pt x="232" y="137"/>
                        </a:lnTo>
                        <a:lnTo>
                          <a:pt x="229" y="148"/>
                        </a:lnTo>
                        <a:lnTo>
                          <a:pt x="225" y="157"/>
                        </a:lnTo>
                        <a:lnTo>
                          <a:pt x="220" y="168"/>
                        </a:lnTo>
                        <a:lnTo>
                          <a:pt x="215" y="176"/>
                        </a:lnTo>
                        <a:lnTo>
                          <a:pt x="207" y="186"/>
                        </a:lnTo>
                        <a:lnTo>
                          <a:pt x="199" y="193"/>
                        </a:lnTo>
                        <a:lnTo>
                          <a:pt x="192" y="201"/>
                        </a:lnTo>
                        <a:lnTo>
                          <a:pt x="182" y="208"/>
                        </a:lnTo>
                        <a:lnTo>
                          <a:pt x="173" y="214"/>
                        </a:lnTo>
                        <a:lnTo>
                          <a:pt x="163" y="218"/>
                        </a:lnTo>
                        <a:lnTo>
                          <a:pt x="152" y="222"/>
                        </a:lnTo>
                        <a:lnTo>
                          <a:pt x="141" y="225"/>
                        </a:lnTo>
                        <a:lnTo>
                          <a:pt x="129" y="226"/>
                        </a:lnTo>
                        <a:lnTo>
                          <a:pt x="118" y="226"/>
                        </a:lnTo>
                        <a:lnTo>
                          <a:pt x="105" y="226"/>
                        </a:lnTo>
                        <a:lnTo>
                          <a:pt x="93" y="225"/>
                        </a:lnTo>
                        <a:lnTo>
                          <a:pt x="82" y="222"/>
                        </a:lnTo>
                        <a:lnTo>
                          <a:pt x="71" y="218"/>
                        </a:lnTo>
                        <a:lnTo>
                          <a:pt x="61" y="214"/>
                        </a:lnTo>
                        <a:lnTo>
                          <a:pt x="52" y="208"/>
                        </a:lnTo>
                        <a:lnTo>
                          <a:pt x="43" y="201"/>
                        </a:lnTo>
                        <a:lnTo>
                          <a:pt x="35" y="193"/>
                        </a:lnTo>
                        <a:lnTo>
                          <a:pt x="27" y="186"/>
                        </a:lnTo>
                        <a:lnTo>
                          <a:pt x="19" y="176"/>
                        </a:lnTo>
                        <a:lnTo>
                          <a:pt x="14" y="168"/>
                        </a:lnTo>
                        <a:lnTo>
                          <a:pt x="10" y="157"/>
                        </a:lnTo>
                        <a:lnTo>
                          <a:pt x="5" y="148"/>
                        </a:lnTo>
                        <a:lnTo>
                          <a:pt x="2" y="137"/>
                        </a:lnTo>
                        <a:lnTo>
                          <a:pt x="0" y="124"/>
                        </a:lnTo>
                        <a:lnTo>
                          <a:pt x="0" y="113"/>
                        </a:lnTo>
                        <a:lnTo>
                          <a:pt x="0" y="102"/>
                        </a:lnTo>
                        <a:lnTo>
                          <a:pt x="2" y="90"/>
                        </a:lnTo>
                        <a:lnTo>
                          <a:pt x="5" y="80"/>
                        </a:lnTo>
                        <a:lnTo>
                          <a:pt x="10" y="69"/>
                        </a:lnTo>
                        <a:lnTo>
                          <a:pt x="14" y="60"/>
                        </a:lnTo>
                        <a:lnTo>
                          <a:pt x="19" y="51"/>
                        </a:lnTo>
                        <a:lnTo>
                          <a:pt x="27" y="41"/>
                        </a:lnTo>
                        <a:lnTo>
                          <a:pt x="35" y="33"/>
                        </a:lnTo>
                        <a:lnTo>
                          <a:pt x="43" y="26"/>
                        </a:lnTo>
                        <a:lnTo>
                          <a:pt x="52" y="19"/>
                        </a:lnTo>
                        <a:lnTo>
                          <a:pt x="61" y="13"/>
                        </a:lnTo>
                        <a:lnTo>
                          <a:pt x="71" y="8"/>
                        </a:lnTo>
                        <a:lnTo>
                          <a:pt x="82" y="5"/>
                        </a:lnTo>
                        <a:lnTo>
                          <a:pt x="93" y="2"/>
                        </a:lnTo>
                        <a:lnTo>
                          <a:pt x="105" y="0"/>
                        </a:lnTo>
                        <a:lnTo>
                          <a:pt x="118" y="0"/>
                        </a:lnTo>
                        <a:lnTo>
                          <a:pt x="129" y="0"/>
                        </a:lnTo>
                        <a:lnTo>
                          <a:pt x="141" y="2"/>
                        </a:lnTo>
                        <a:lnTo>
                          <a:pt x="152" y="5"/>
                        </a:lnTo>
                        <a:lnTo>
                          <a:pt x="163" y="8"/>
                        </a:lnTo>
                        <a:lnTo>
                          <a:pt x="173" y="13"/>
                        </a:lnTo>
                        <a:lnTo>
                          <a:pt x="182" y="19"/>
                        </a:lnTo>
                        <a:lnTo>
                          <a:pt x="192" y="26"/>
                        </a:lnTo>
                        <a:lnTo>
                          <a:pt x="199" y="33"/>
                        </a:lnTo>
                        <a:lnTo>
                          <a:pt x="207" y="41"/>
                        </a:lnTo>
                        <a:lnTo>
                          <a:pt x="215" y="51"/>
                        </a:lnTo>
                        <a:lnTo>
                          <a:pt x="220" y="60"/>
                        </a:lnTo>
                        <a:lnTo>
                          <a:pt x="225" y="69"/>
                        </a:lnTo>
                        <a:lnTo>
                          <a:pt x="229" y="80"/>
                        </a:lnTo>
                        <a:lnTo>
                          <a:pt x="232" y="90"/>
                        </a:lnTo>
                        <a:lnTo>
                          <a:pt x="234" y="102"/>
                        </a:lnTo>
                        <a:lnTo>
                          <a:pt x="234" y="113"/>
                        </a:lnTo>
                        <a:close/>
                      </a:path>
                    </a:pathLst>
                  </a:custGeom>
                  <a:solidFill>
                    <a:srgbClr val="2E36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49" name="Freeform 177"/>
                  <p:cNvSpPr>
                    <a:spLocks/>
                  </p:cNvSpPr>
                  <p:nvPr/>
                </p:nvSpPr>
                <p:spPr bwMode="auto">
                  <a:xfrm>
                    <a:off x="288" y="1316"/>
                    <a:ext cx="872" cy="406"/>
                  </a:xfrm>
                  <a:custGeom>
                    <a:avLst/>
                    <a:gdLst>
                      <a:gd name="T0" fmla="*/ 0 w 872"/>
                      <a:gd name="T1" fmla="*/ 348 h 406"/>
                      <a:gd name="T2" fmla="*/ 9 w 872"/>
                      <a:gd name="T3" fmla="*/ 298 h 406"/>
                      <a:gd name="T4" fmla="*/ 36 w 872"/>
                      <a:gd name="T5" fmla="*/ 245 h 406"/>
                      <a:gd name="T6" fmla="*/ 96 w 872"/>
                      <a:gd name="T7" fmla="*/ 191 h 406"/>
                      <a:gd name="T8" fmla="*/ 139 w 872"/>
                      <a:gd name="T9" fmla="*/ 169 h 406"/>
                      <a:gd name="T10" fmla="*/ 196 w 872"/>
                      <a:gd name="T11" fmla="*/ 150 h 406"/>
                      <a:gd name="T12" fmla="*/ 241 w 872"/>
                      <a:gd name="T13" fmla="*/ 143 h 406"/>
                      <a:gd name="T14" fmla="*/ 257 w 872"/>
                      <a:gd name="T15" fmla="*/ 103 h 406"/>
                      <a:gd name="T16" fmla="*/ 281 w 872"/>
                      <a:gd name="T17" fmla="*/ 69 h 406"/>
                      <a:gd name="T18" fmla="*/ 320 w 872"/>
                      <a:gd name="T19" fmla="*/ 33 h 406"/>
                      <a:gd name="T20" fmla="*/ 378 w 872"/>
                      <a:gd name="T21" fmla="*/ 8 h 406"/>
                      <a:gd name="T22" fmla="*/ 428 w 872"/>
                      <a:gd name="T23" fmla="*/ 1 h 406"/>
                      <a:gd name="T24" fmla="*/ 519 w 872"/>
                      <a:gd name="T25" fmla="*/ 3 h 406"/>
                      <a:gd name="T26" fmla="*/ 621 w 872"/>
                      <a:gd name="T27" fmla="*/ 31 h 406"/>
                      <a:gd name="T28" fmla="*/ 671 w 872"/>
                      <a:gd name="T29" fmla="*/ 56 h 406"/>
                      <a:gd name="T30" fmla="*/ 720 w 872"/>
                      <a:gd name="T31" fmla="*/ 92 h 406"/>
                      <a:gd name="T32" fmla="*/ 766 w 872"/>
                      <a:gd name="T33" fmla="*/ 139 h 406"/>
                      <a:gd name="T34" fmla="*/ 806 w 872"/>
                      <a:gd name="T35" fmla="*/ 199 h 406"/>
                      <a:gd name="T36" fmla="*/ 842 w 872"/>
                      <a:gd name="T37" fmla="*/ 271 h 406"/>
                      <a:gd name="T38" fmla="*/ 871 w 872"/>
                      <a:gd name="T39" fmla="*/ 358 h 406"/>
                      <a:gd name="T40" fmla="*/ 872 w 872"/>
                      <a:gd name="T41" fmla="*/ 379 h 406"/>
                      <a:gd name="T42" fmla="*/ 864 w 872"/>
                      <a:gd name="T43" fmla="*/ 401 h 406"/>
                      <a:gd name="T44" fmla="*/ 857 w 872"/>
                      <a:gd name="T45" fmla="*/ 405 h 406"/>
                      <a:gd name="T46" fmla="*/ 844 w 872"/>
                      <a:gd name="T47" fmla="*/ 401 h 406"/>
                      <a:gd name="T48" fmla="*/ 827 w 872"/>
                      <a:gd name="T49" fmla="*/ 372 h 406"/>
                      <a:gd name="T50" fmla="*/ 800 w 872"/>
                      <a:gd name="T51" fmla="*/ 337 h 406"/>
                      <a:gd name="T52" fmla="*/ 772 w 872"/>
                      <a:gd name="T53" fmla="*/ 323 h 406"/>
                      <a:gd name="T54" fmla="*/ 725 w 872"/>
                      <a:gd name="T55" fmla="*/ 323 h 406"/>
                      <a:gd name="T56" fmla="*/ 692 w 872"/>
                      <a:gd name="T57" fmla="*/ 343 h 406"/>
                      <a:gd name="T58" fmla="*/ 678 w 872"/>
                      <a:gd name="T59" fmla="*/ 361 h 406"/>
                      <a:gd name="T60" fmla="*/ 653 w 872"/>
                      <a:gd name="T61" fmla="*/ 378 h 406"/>
                      <a:gd name="T62" fmla="*/ 604 w 872"/>
                      <a:gd name="T63" fmla="*/ 386 h 406"/>
                      <a:gd name="T64" fmla="*/ 544 w 872"/>
                      <a:gd name="T65" fmla="*/ 389 h 406"/>
                      <a:gd name="T66" fmla="*/ 331 w 872"/>
                      <a:gd name="T67" fmla="*/ 392 h 406"/>
                      <a:gd name="T68" fmla="*/ 315 w 872"/>
                      <a:gd name="T69" fmla="*/ 387 h 406"/>
                      <a:gd name="T70" fmla="*/ 296 w 872"/>
                      <a:gd name="T71" fmla="*/ 365 h 406"/>
                      <a:gd name="T72" fmla="*/ 281 w 872"/>
                      <a:gd name="T73" fmla="*/ 342 h 406"/>
                      <a:gd name="T74" fmla="*/ 249 w 872"/>
                      <a:gd name="T75" fmla="*/ 317 h 406"/>
                      <a:gd name="T76" fmla="*/ 215 w 872"/>
                      <a:gd name="T77" fmla="*/ 312 h 406"/>
                      <a:gd name="T78" fmla="*/ 194 w 872"/>
                      <a:gd name="T79" fmla="*/ 318 h 406"/>
                      <a:gd name="T80" fmla="*/ 160 w 872"/>
                      <a:gd name="T81" fmla="*/ 345 h 406"/>
                      <a:gd name="T82" fmla="*/ 133 w 872"/>
                      <a:gd name="T83" fmla="*/ 368 h 406"/>
                      <a:gd name="T84" fmla="*/ 83 w 872"/>
                      <a:gd name="T85" fmla="*/ 379 h 406"/>
                      <a:gd name="T86" fmla="*/ 31 w 872"/>
                      <a:gd name="T87" fmla="*/ 372 h 406"/>
                      <a:gd name="T88" fmla="*/ 1 w 872"/>
                      <a:gd name="T89" fmla="*/ 356 h 40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72"/>
                      <a:gd name="T136" fmla="*/ 0 h 406"/>
                      <a:gd name="T137" fmla="*/ 872 w 872"/>
                      <a:gd name="T138" fmla="*/ 406 h 40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72" h="406">
                        <a:moveTo>
                          <a:pt x="1" y="356"/>
                        </a:moveTo>
                        <a:lnTo>
                          <a:pt x="1" y="356"/>
                        </a:lnTo>
                        <a:lnTo>
                          <a:pt x="0" y="348"/>
                        </a:lnTo>
                        <a:lnTo>
                          <a:pt x="1" y="328"/>
                        </a:lnTo>
                        <a:lnTo>
                          <a:pt x="5" y="314"/>
                        </a:lnTo>
                        <a:lnTo>
                          <a:pt x="9" y="298"/>
                        </a:lnTo>
                        <a:lnTo>
                          <a:pt x="15" y="281"/>
                        </a:lnTo>
                        <a:lnTo>
                          <a:pt x="25" y="263"/>
                        </a:lnTo>
                        <a:lnTo>
                          <a:pt x="36" y="245"/>
                        </a:lnTo>
                        <a:lnTo>
                          <a:pt x="52" y="226"/>
                        </a:lnTo>
                        <a:lnTo>
                          <a:pt x="72" y="209"/>
                        </a:lnTo>
                        <a:lnTo>
                          <a:pt x="96" y="191"/>
                        </a:lnTo>
                        <a:lnTo>
                          <a:pt x="108" y="183"/>
                        </a:lnTo>
                        <a:lnTo>
                          <a:pt x="124" y="176"/>
                        </a:lnTo>
                        <a:lnTo>
                          <a:pt x="139" y="169"/>
                        </a:lnTo>
                        <a:lnTo>
                          <a:pt x="157" y="161"/>
                        </a:lnTo>
                        <a:lnTo>
                          <a:pt x="176" y="157"/>
                        </a:lnTo>
                        <a:lnTo>
                          <a:pt x="196" y="150"/>
                        </a:lnTo>
                        <a:lnTo>
                          <a:pt x="218" y="146"/>
                        </a:lnTo>
                        <a:lnTo>
                          <a:pt x="241" y="143"/>
                        </a:lnTo>
                        <a:lnTo>
                          <a:pt x="243" y="138"/>
                        </a:lnTo>
                        <a:lnTo>
                          <a:pt x="248" y="124"/>
                        </a:lnTo>
                        <a:lnTo>
                          <a:pt x="257" y="103"/>
                        </a:lnTo>
                        <a:lnTo>
                          <a:pt x="263" y="92"/>
                        </a:lnTo>
                        <a:lnTo>
                          <a:pt x="271" y="80"/>
                        </a:lnTo>
                        <a:lnTo>
                          <a:pt x="281" y="69"/>
                        </a:lnTo>
                        <a:lnTo>
                          <a:pt x="292" y="56"/>
                        </a:lnTo>
                        <a:lnTo>
                          <a:pt x="306" y="44"/>
                        </a:lnTo>
                        <a:lnTo>
                          <a:pt x="320" y="33"/>
                        </a:lnTo>
                        <a:lnTo>
                          <a:pt x="337" y="23"/>
                        </a:lnTo>
                        <a:lnTo>
                          <a:pt x="356" y="16"/>
                        </a:lnTo>
                        <a:lnTo>
                          <a:pt x="378" y="8"/>
                        </a:lnTo>
                        <a:lnTo>
                          <a:pt x="401" y="3"/>
                        </a:lnTo>
                        <a:lnTo>
                          <a:pt x="428" y="1"/>
                        </a:lnTo>
                        <a:lnTo>
                          <a:pt x="456" y="0"/>
                        </a:lnTo>
                        <a:lnTo>
                          <a:pt x="488" y="0"/>
                        </a:lnTo>
                        <a:lnTo>
                          <a:pt x="519" y="3"/>
                        </a:lnTo>
                        <a:lnTo>
                          <a:pt x="552" y="9"/>
                        </a:lnTo>
                        <a:lnTo>
                          <a:pt x="587" y="19"/>
                        </a:lnTo>
                        <a:lnTo>
                          <a:pt x="621" y="31"/>
                        </a:lnTo>
                        <a:lnTo>
                          <a:pt x="637" y="39"/>
                        </a:lnTo>
                        <a:lnTo>
                          <a:pt x="654" y="47"/>
                        </a:lnTo>
                        <a:lnTo>
                          <a:pt x="671" y="56"/>
                        </a:lnTo>
                        <a:lnTo>
                          <a:pt x="687" y="67"/>
                        </a:lnTo>
                        <a:lnTo>
                          <a:pt x="704" y="80"/>
                        </a:lnTo>
                        <a:lnTo>
                          <a:pt x="720" y="92"/>
                        </a:lnTo>
                        <a:lnTo>
                          <a:pt x="736" y="107"/>
                        </a:lnTo>
                        <a:lnTo>
                          <a:pt x="751" y="122"/>
                        </a:lnTo>
                        <a:lnTo>
                          <a:pt x="766" y="139"/>
                        </a:lnTo>
                        <a:lnTo>
                          <a:pt x="780" y="158"/>
                        </a:lnTo>
                        <a:lnTo>
                          <a:pt x="794" y="177"/>
                        </a:lnTo>
                        <a:lnTo>
                          <a:pt x="806" y="199"/>
                        </a:lnTo>
                        <a:lnTo>
                          <a:pt x="819" y="221"/>
                        </a:lnTo>
                        <a:lnTo>
                          <a:pt x="831" y="245"/>
                        </a:lnTo>
                        <a:lnTo>
                          <a:pt x="842" y="271"/>
                        </a:lnTo>
                        <a:lnTo>
                          <a:pt x="852" y="298"/>
                        </a:lnTo>
                        <a:lnTo>
                          <a:pt x="861" y="328"/>
                        </a:lnTo>
                        <a:lnTo>
                          <a:pt x="871" y="358"/>
                        </a:lnTo>
                        <a:lnTo>
                          <a:pt x="871" y="365"/>
                        </a:lnTo>
                        <a:lnTo>
                          <a:pt x="872" y="379"/>
                        </a:lnTo>
                        <a:lnTo>
                          <a:pt x="871" y="387"/>
                        </a:lnTo>
                        <a:lnTo>
                          <a:pt x="867" y="395"/>
                        </a:lnTo>
                        <a:lnTo>
                          <a:pt x="864" y="401"/>
                        </a:lnTo>
                        <a:lnTo>
                          <a:pt x="861" y="403"/>
                        </a:lnTo>
                        <a:lnTo>
                          <a:pt x="857" y="405"/>
                        </a:lnTo>
                        <a:lnTo>
                          <a:pt x="853" y="406"/>
                        </a:lnTo>
                        <a:lnTo>
                          <a:pt x="850" y="405"/>
                        </a:lnTo>
                        <a:lnTo>
                          <a:pt x="844" y="401"/>
                        </a:lnTo>
                        <a:lnTo>
                          <a:pt x="838" y="394"/>
                        </a:lnTo>
                        <a:lnTo>
                          <a:pt x="833" y="383"/>
                        </a:lnTo>
                        <a:lnTo>
                          <a:pt x="827" y="372"/>
                        </a:lnTo>
                        <a:lnTo>
                          <a:pt x="819" y="359"/>
                        </a:lnTo>
                        <a:lnTo>
                          <a:pt x="811" y="348"/>
                        </a:lnTo>
                        <a:lnTo>
                          <a:pt x="800" y="337"/>
                        </a:lnTo>
                        <a:lnTo>
                          <a:pt x="786" y="329"/>
                        </a:lnTo>
                        <a:lnTo>
                          <a:pt x="772" y="323"/>
                        </a:lnTo>
                        <a:lnTo>
                          <a:pt x="756" y="320"/>
                        </a:lnTo>
                        <a:lnTo>
                          <a:pt x="740" y="320"/>
                        </a:lnTo>
                        <a:lnTo>
                          <a:pt x="725" y="323"/>
                        </a:lnTo>
                        <a:lnTo>
                          <a:pt x="711" y="329"/>
                        </a:lnTo>
                        <a:lnTo>
                          <a:pt x="698" y="337"/>
                        </a:lnTo>
                        <a:lnTo>
                          <a:pt x="692" y="343"/>
                        </a:lnTo>
                        <a:lnTo>
                          <a:pt x="687" y="350"/>
                        </a:lnTo>
                        <a:lnTo>
                          <a:pt x="678" y="361"/>
                        </a:lnTo>
                        <a:lnTo>
                          <a:pt x="670" y="370"/>
                        </a:lnTo>
                        <a:lnTo>
                          <a:pt x="660" y="375"/>
                        </a:lnTo>
                        <a:lnTo>
                          <a:pt x="653" y="378"/>
                        </a:lnTo>
                        <a:lnTo>
                          <a:pt x="643" y="381"/>
                        </a:lnTo>
                        <a:lnTo>
                          <a:pt x="632" y="383"/>
                        </a:lnTo>
                        <a:lnTo>
                          <a:pt x="604" y="386"/>
                        </a:lnTo>
                        <a:lnTo>
                          <a:pt x="580" y="387"/>
                        </a:lnTo>
                        <a:lnTo>
                          <a:pt x="544" y="389"/>
                        </a:lnTo>
                        <a:lnTo>
                          <a:pt x="452" y="390"/>
                        </a:lnTo>
                        <a:lnTo>
                          <a:pt x="331" y="392"/>
                        </a:lnTo>
                        <a:lnTo>
                          <a:pt x="328" y="392"/>
                        </a:lnTo>
                        <a:lnTo>
                          <a:pt x="320" y="390"/>
                        </a:lnTo>
                        <a:lnTo>
                          <a:pt x="315" y="387"/>
                        </a:lnTo>
                        <a:lnTo>
                          <a:pt x="309" y="383"/>
                        </a:lnTo>
                        <a:lnTo>
                          <a:pt x="303" y="375"/>
                        </a:lnTo>
                        <a:lnTo>
                          <a:pt x="296" y="365"/>
                        </a:lnTo>
                        <a:lnTo>
                          <a:pt x="290" y="353"/>
                        </a:lnTo>
                        <a:lnTo>
                          <a:pt x="281" y="342"/>
                        </a:lnTo>
                        <a:lnTo>
                          <a:pt x="271" y="332"/>
                        </a:lnTo>
                        <a:lnTo>
                          <a:pt x="260" y="323"/>
                        </a:lnTo>
                        <a:lnTo>
                          <a:pt x="249" y="317"/>
                        </a:lnTo>
                        <a:lnTo>
                          <a:pt x="237" y="312"/>
                        </a:lnTo>
                        <a:lnTo>
                          <a:pt x="226" y="310"/>
                        </a:lnTo>
                        <a:lnTo>
                          <a:pt x="215" y="312"/>
                        </a:lnTo>
                        <a:lnTo>
                          <a:pt x="204" y="314"/>
                        </a:lnTo>
                        <a:lnTo>
                          <a:pt x="194" y="318"/>
                        </a:lnTo>
                        <a:lnTo>
                          <a:pt x="185" y="325"/>
                        </a:lnTo>
                        <a:lnTo>
                          <a:pt x="176" y="331"/>
                        </a:lnTo>
                        <a:lnTo>
                          <a:pt x="160" y="345"/>
                        </a:lnTo>
                        <a:lnTo>
                          <a:pt x="144" y="361"/>
                        </a:lnTo>
                        <a:lnTo>
                          <a:pt x="133" y="368"/>
                        </a:lnTo>
                        <a:lnTo>
                          <a:pt x="119" y="375"/>
                        </a:lnTo>
                        <a:lnTo>
                          <a:pt x="103" y="378"/>
                        </a:lnTo>
                        <a:lnTo>
                          <a:pt x="83" y="379"/>
                        </a:lnTo>
                        <a:lnTo>
                          <a:pt x="63" y="379"/>
                        </a:lnTo>
                        <a:lnTo>
                          <a:pt x="42" y="375"/>
                        </a:lnTo>
                        <a:lnTo>
                          <a:pt x="31" y="372"/>
                        </a:lnTo>
                        <a:lnTo>
                          <a:pt x="20" y="367"/>
                        </a:lnTo>
                        <a:lnTo>
                          <a:pt x="11" y="362"/>
                        </a:lnTo>
                        <a:lnTo>
                          <a:pt x="1" y="356"/>
                        </a:lnTo>
                        <a:close/>
                      </a:path>
                    </a:pathLst>
                  </a:custGeom>
                  <a:solidFill>
                    <a:srgbClr val="E533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50" name="Freeform 178"/>
                  <p:cNvSpPr>
                    <a:spLocks/>
                  </p:cNvSpPr>
                  <p:nvPr/>
                </p:nvSpPr>
                <p:spPr bwMode="auto">
                  <a:xfrm>
                    <a:off x="230" y="1633"/>
                    <a:ext cx="130" cy="59"/>
                  </a:xfrm>
                  <a:custGeom>
                    <a:avLst/>
                    <a:gdLst>
                      <a:gd name="T0" fmla="*/ 122 w 130"/>
                      <a:gd name="T1" fmla="*/ 58 h 59"/>
                      <a:gd name="T2" fmla="*/ 122 w 130"/>
                      <a:gd name="T3" fmla="*/ 58 h 59"/>
                      <a:gd name="T4" fmla="*/ 111 w 130"/>
                      <a:gd name="T5" fmla="*/ 59 h 59"/>
                      <a:gd name="T6" fmla="*/ 83 w 130"/>
                      <a:gd name="T7" fmla="*/ 59 h 59"/>
                      <a:gd name="T8" fmla="*/ 50 w 130"/>
                      <a:gd name="T9" fmla="*/ 56 h 59"/>
                      <a:gd name="T10" fmla="*/ 34 w 130"/>
                      <a:gd name="T11" fmla="*/ 53 h 59"/>
                      <a:gd name="T12" fmla="*/ 22 w 130"/>
                      <a:gd name="T13" fmla="*/ 50 h 59"/>
                      <a:gd name="T14" fmla="*/ 22 w 130"/>
                      <a:gd name="T15" fmla="*/ 50 h 59"/>
                      <a:gd name="T16" fmla="*/ 12 w 130"/>
                      <a:gd name="T17" fmla="*/ 44 h 59"/>
                      <a:gd name="T18" fmla="*/ 4 w 130"/>
                      <a:gd name="T19" fmla="*/ 36 h 59"/>
                      <a:gd name="T20" fmla="*/ 1 w 130"/>
                      <a:gd name="T21" fmla="*/ 26 h 59"/>
                      <a:gd name="T22" fmla="*/ 0 w 130"/>
                      <a:gd name="T23" fmla="*/ 19 h 59"/>
                      <a:gd name="T24" fmla="*/ 3 w 130"/>
                      <a:gd name="T25" fmla="*/ 11 h 59"/>
                      <a:gd name="T26" fmla="*/ 6 w 130"/>
                      <a:gd name="T27" fmla="*/ 4 h 59"/>
                      <a:gd name="T28" fmla="*/ 9 w 130"/>
                      <a:gd name="T29" fmla="*/ 1 h 59"/>
                      <a:gd name="T30" fmla="*/ 14 w 130"/>
                      <a:gd name="T31" fmla="*/ 0 h 59"/>
                      <a:gd name="T32" fmla="*/ 19 w 130"/>
                      <a:gd name="T33" fmla="*/ 0 h 59"/>
                      <a:gd name="T34" fmla="*/ 23 w 130"/>
                      <a:gd name="T35" fmla="*/ 0 h 59"/>
                      <a:gd name="T36" fmla="*/ 23 w 130"/>
                      <a:gd name="T37" fmla="*/ 0 h 59"/>
                      <a:gd name="T38" fmla="*/ 67 w 130"/>
                      <a:gd name="T39" fmla="*/ 8 h 59"/>
                      <a:gd name="T40" fmla="*/ 88 w 130"/>
                      <a:gd name="T41" fmla="*/ 11 h 59"/>
                      <a:gd name="T42" fmla="*/ 102 w 130"/>
                      <a:gd name="T43" fmla="*/ 12 h 59"/>
                      <a:gd name="T44" fmla="*/ 102 w 130"/>
                      <a:gd name="T45" fmla="*/ 12 h 59"/>
                      <a:gd name="T46" fmla="*/ 106 w 130"/>
                      <a:gd name="T47" fmla="*/ 12 h 59"/>
                      <a:gd name="T48" fmla="*/ 114 w 130"/>
                      <a:gd name="T49" fmla="*/ 15 h 59"/>
                      <a:gd name="T50" fmla="*/ 121 w 130"/>
                      <a:gd name="T51" fmla="*/ 20 h 59"/>
                      <a:gd name="T52" fmla="*/ 125 w 130"/>
                      <a:gd name="T53" fmla="*/ 26 h 59"/>
                      <a:gd name="T54" fmla="*/ 130 w 130"/>
                      <a:gd name="T55" fmla="*/ 34 h 59"/>
                      <a:gd name="T56" fmla="*/ 130 w 130"/>
                      <a:gd name="T57" fmla="*/ 42 h 59"/>
                      <a:gd name="T58" fmla="*/ 128 w 130"/>
                      <a:gd name="T59" fmla="*/ 50 h 59"/>
                      <a:gd name="T60" fmla="*/ 122 w 130"/>
                      <a:gd name="T61" fmla="*/ 58 h 59"/>
                      <a:gd name="T62" fmla="*/ 122 w 130"/>
                      <a:gd name="T63" fmla="*/ 58 h 5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0"/>
                      <a:gd name="T97" fmla="*/ 0 h 59"/>
                      <a:gd name="T98" fmla="*/ 130 w 130"/>
                      <a:gd name="T99" fmla="*/ 59 h 5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0" h="59">
                        <a:moveTo>
                          <a:pt x="122" y="58"/>
                        </a:moveTo>
                        <a:lnTo>
                          <a:pt x="122" y="58"/>
                        </a:lnTo>
                        <a:lnTo>
                          <a:pt x="111" y="59"/>
                        </a:lnTo>
                        <a:lnTo>
                          <a:pt x="83" y="59"/>
                        </a:lnTo>
                        <a:lnTo>
                          <a:pt x="50" y="56"/>
                        </a:lnTo>
                        <a:lnTo>
                          <a:pt x="34" y="53"/>
                        </a:lnTo>
                        <a:lnTo>
                          <a:pt x="22" y="50"/>
                        </a:lnTo>
                        <a:lnTo>
                          <a:pt x="12" y="44"/>
                        </a:lnTo>
                        <a:lnTo>
                          <a:pt x="4" y="36"/>
                        </a:lnTo>
                        <a:lnTo>
                          <a:pt x="1" y="26"/>
                        </a:lnTo>
                        <a:lnTo>
                          <a:pt x="0" y="19"/>
                        </a:lnTo>
                        <a:lnTo>
                          <a:pt x="3" y="11"/>
                        </a:lnTo>
                        <a:lnTo>
                          <a:pt x="6" y="4"/>
                        </a:lnTo>
                        <a:lnTo>
                          <a:pt x="9" y="1"/>
                        </a:lnTo>
                        <a:lnTo>
                          <a:pt x="14" y="0"/>
                        </a:lnTo>
                        <a:lnTo>
                          <a:pt x="19" y="0"/>
                        </a:lnTo>
                        <a:lnTo>
                          <a:pt x="23" y="0"/>
                        </a:lnTo>
                        <a:lnTo>
                          <a:pt x="67" y="8"/>
                        </a:lnTo>
                        <a:lnTo>
                          <a:pt x="88" y="11"/>
                        </a:lnTo>
                        <a:lnTo>
                          <a:pt x="102" y="12"/>
                        </a:lnTo>
                        <a:lnTo>
                          <a:pt x="106" y="12"/>
                        </a:lnTo>
                        <a:lnTo>
                          <a:pt x="114" y="15"/>
                        </a:lnTo>
                        <a:lnTo>
                          <a:pt x="121" y="20"/>
                        </a:lnTo>
                        <a:lnTo>
                          <a:pt x="125" y="26"/>
                        </a:lnTo>
                        <a:lnTo>
                          <a:pt x="130" y="34"/>
                        </a:lnTo>
                        <a:lnTo>
                          <a:pt x="130" y="42"/>
                        </a:lnTo>
                        <a:lnTo>
                          <a:pt x="128" y="50"/>
                        </a:lnTo>
                        <a:lnTo>
                          <a:pt x="122" y="58"/>
                        </a:lnTo>
                        <a:close/>
                      </a:path>
                    </a:pathLst>
                  </a:custGeom>
                  <a:solidFill>
                    <a:srgbClr val="D5E4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51" name="Freeform 179"/>
                  <p:cNvSpPr>
                    <a:spLocks/>
                  </p:cNvSpPr>
                  <p:nvPr/>
                </p:nvSpPr>
                <p:spPr bwMode="auto">
                  <a:xfrm>
                    <a:off x="1132" y="1663"/>
                    <a:ext cx="82" cy="45"/>
                  </a:xfrm>
                  <a:custGeom>
                    <a:avLst/>
                    <a:gdLst>
                      <a:gd name="T0" fmla="*/ 74 w 82"/>
                      <a:gd name="T1" fmla="*/ 3 h 45"/>
                      <a:gd name="T2" fmla="*/ 74 w 82"/>
                      <a:gd name="T3" fmla="*/ 3 h 45"/>
                      <a:gd name="T4" fmla="*/ 66 w 82"/>
                      <a:gd name="T5" fmla="*/ 1 h 45"/>
                      <a:gd name="T6" fmla="*/ 47 w 82"/>
                      <a:gd name="T7" fmla="*/ 0 h 45"/>
                      <a:gd name="T8" fmla="*/ 34 w 82"/>
                      <a:gd name="T9" fmla="*/ 0 h 45"/>
                      <a:gd name="T10" fmla="*/ 25 w 82"/>
                      <a:gd name="T11" fmla="*/ 1 h 45"/>
                      <a:gd name="T12" fmla="*/ 16 w 82"/>
                      <a:gd name="T13" fmla="*/ 3 h 45"/>
                      <a:gd name="T14" fmla="*/ 8 w 82"/>
                      <a:gd name="T15" fmla="*/ 6 h 45"/>
                      <a:gd name="T16" fmla="*/ 8 w 82"/>
                      <a:gd name="T17" fmla="*/ 6 h 45"/>
                      <a:gd name="T18" fmla="*/ 3 w 82"/>
                      <a:gd name="T19" fmla="*/ 11 h 45"/>
                      <a:gd name="T20" fmla="*/ 2 w 82"/>
                      <a:gd name="T21" fmla="*/ 17 h 45"/>
                      <a:gd name="T22" fmla="*/ 0 w 82"/>
                      <a:gd name="T23" fmla="*/ 23 h 45"/>
                      <a:gd name="T24" fmla="*/ 0 w 82"/>
                      <a:gd name="T25" fmla="*/ 29 h 45"/>
                      <a:gd name="T26" fmla="*/ 3 w 82"/>
                      <a:gd name="T27" fmla="*/ 34 h 45"/>
                      <a:gd name="T28" fmla="*/ 8 w 82"/>
                      <a:gd name="T29" fmla="*/ 39 h 45"/>
                      <a:gd name="T30" fmla="*/ 13 w 82"/>
                      <a:gd name="T31" fmla="*/ 43 h 45"/>
                      <a:gd name="T32" fmla="*/ 20 w 82"/>
                      <a:gd name="T33" fmla="*/ 45 h 45"/>
                      <a:gd name="T34" fmla="*/ 20 w 82"/>
                      <a:gd name="T35" fmla="*/ 45 h 45"/>
                      <a:gd name="T36" fmla="*/ 31 w 82"/>
                      <a:gd name="T37" fmla="*/ 45 h 45"/>
                      <a:gd name="T38" fmla="*/ 44 w 82"/>
                      <a:gd name="T39" fmla="*/ 43 h 45"/>
                      <a:gd name="T40" fmla="*/ 56 w 82"/>
                      <a:gd name="T41" fmla="*/ 40 h 45"/>
                      <a:gd name="T42" fmla="*/ 67 w 82"/>
                      <a:gd name="T43" fmla="*/ 36 h 45"/>
                      <a:gd name="T44" fmla="*/ 77 w 82"/>
                      <a:gd name="T45" fmla="*/ 31 h 45"/>
                      <a:gd name="T46" fmla="*/ 80 w 82"/>
                      <a:gd name="T47" fmla="*/ 26 h 45"/>
                      <a:gd name="T48" fmla="*/ 82 w 82"/>
                      <a:gd name="T49" fmla="*/ 23 h 45"/>
                      <a:gd name="T50" fmla="*/ 82 w 82"/>
                      <a:gd name="T51" fmla="*/ 18 h 45"/>
                      <a:gd name="T52" fmla="*/ 82 w 82"/>
                      <a:gd name="T53" fmla="*/ 14 h 45"/>
                      <a:gd name="T54" fmla="*/ 78 w 82"/>
                      <a:gd name="T55" fmla="*/ 9 h 45"/>
                      <a:gd name="T56" fmla="*/ 74 w 82"/>
                      <a:gd name="T57" fmla="*/ 3 h 45"/>
                      <a:gd name="T58" fmla="*/ 74 w 82"/>
                      <a:gd name="T59" fmla="*/ 3 h 4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2"/>
                      <a:gd name="T91" fmla="*/ 0 h 45"/>
                      <a:gd name="T92" fmla="*/ 82 w 82"/>
                      <a:gd name="T93" fmla="*/ 45 h 4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2" h="45">
                        <a:moveTo>
                          <a:pt x="74" y="3"/>
                        </a:moveTo>
                        <a:lnTo>
                          <a:pt x="74" y="3"/>
                        </a:lnTo>
                        <a:lnTo>
                          <a:pt x="66" y="1"/>
                        </a:lnTo>
                        <a:lnTo>
                          <a:pt x="47" y="0"/>
                        </a:lnTo>
                        <a:lnTo>
                          <a:pt x="34" y="0"/>
                        </a:lnTo>
                        <a:lnTo>
                          <a:pt x="25" y="1"/>
                        </a:lnTo>
                        <a:lnTo>
                          <a:pt x="16" y="3"/>
                        </a:lnTo>
                        <a:lnTo>
                          <a:pt x="8" y="6"/>
                        </a:lnTo>
                        <a:lnTo>
                          <a:pt x="3" y="11"/>
                        </a:lnTo>
                        <a:lnTo>
                          <a:pt x="2" y="17"/>
                        </a:lnTo>
                        <a:lnTo>
                          <a:pt x="0" y="23"/>
                        </a:lnTo>
                        <a:lnTo>
                          <a:pt x="0" y="29"/>
                        </a:lnTo>
                        <a:lnTo>
                          <a:pt x="3" y="34"/>
                        </a:lnTo>
                        <a:lnTo>
                          <a:pt x="8" y="39"/>
                        </a:lnTo>
                        <a:lnTo>
                          <a:pt x="13" y="43"/>
                        </a:lnTo>
                        <a:lnTo>
                          <a:pt x="20" y="45"/>
                        </a:lnTo>
                        <a:lnTo>
                          <a:pt x="31" y="45"/>
                        </a:lnTo>
                        <a:lnTo>
                          <a:pt x="44" y="43"/>
                        </a:lnTo>
                        <a:lnTo>
                          <a:pt x="56" y="40"/>
                        </a:lnTo>
                        <a:lnTo>
                          <a:pt x="67" y="36"/>
                        </a:lnTo>
                        <a:lnTo>
                          <a:pt x="77" y="31"/>
                        </a:lnTo>
                        <a:lnTo>
                          <a:pt x="80" y="26"/>
                        </a:lnTo>
                        <a:lnTo>
                          <a:pt x="82" y="23"/>
                        </a:lnTo>
                        <a:lnTo>
                          <a:pt x="82" y="18"/>
                        </a:lnTo>
                        <a:lnTo>
                          <a:pt x="82" y="14"/>
                        </a:lnTo>
                        <a:lnTo>
                          <a:pt x="78" y="9"/>
                        </a:lnTo>
                        <a:lnTo>
                          <a:pt x="74" y="3"/>
                        </a:lnTo>
                        <a:close/>
                      </a:path>
                    </a:pathLst>
                  </a:custGeom>
                  <a:solidFill>
                    <a:srgbClr val="D5E4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52" name="Freeform 180"/>
                  <p:cNvSpPr>
                    <a:spLocks/>
                  </p:cNvSpPr>
                  <p:nvPr/>
                </p:nvSpPr>
                <p:spPr bwMode="auto">
                  <a:xfrm>
                    <a:off x="981" y="1666"/>
                    <a:ext cx="90" cy="72"/>
                  </a:xfrm>
                  <a:custGeom>
                    <a:avLst/>
                    <a:gdLst>
                      <a:gd name="T0" fmla="*/ 90 w 90"/>
                      <a:gd name="T1" fmla="*/ 36 h 72"/>
                      <a:gd name="T2" fmla="*/ 90 w 90"/>
                      <a:gd name="T3" fmla="*/ 36 h 72"/>
                      <a:gd name="T4" fmla="*/ 90 w 90"/>
                      <a:gd name="T5" fmla="*/ 42 h 72"/>
                      <a:gd name="T6" fmla="*/ 87 w 90"/>
                      <a:gd name="T7" fmla="*/ 50 h 72"/>
                      <a:gd name="T8" fmla="*/ 82 w 90"/>
                      <a:gd name="T9" fmla="*/ 56 h 72"/>
                      <a:gd name="T10" fmla="*/ 77 w 90"/>
                      <a:gd name="T11" fmla="*/ 61 h 72"/>
                      <a:gd name="T12" fmla="*/ 71 w 90"/>
                      <a:gd name="T13" fmla="*/ 66 h 72"/>
                      <a:gd name="T14" fmla="*/ 63 w 90"/>
                      <a:gd name="T15" fmla="*/ 69 h 72"/>
                      <a:gd name="T16" fmla="*/ 54 w 90"/>
                      <a:gd name="T17" fmla="*/ 70 h 72"/>
                      <a:gd name="T18" fmla="*/ 46 w 90"/>
                      <a:gd name="T19" fmla="*/ 72 h 72"/>
                      <a:gd name="T20" fmla="*/ 46 w 90"/>
                      <a:gd name="T21" fmla="*/ 72 h 72"/>
                      <a:gd name="T22" fmla="*/ 36 w 90"/>
                      <a:gd name="T23" fmla="*/ 70 h 72"/>
                      <a:gd name="T24" fmla="*/ 27 w 90"/>
                      <a:gd name="T25" fmla="*/ 69 h 72"/>
                      <a:gd name="T26" fmla="*/ 21 w 90"/>
                      <a:gd name="T27" fmla="*/ 66 h 72"/>
                      <a:gd name="T28" fmla="*/ 13 w 90"/>
                      <a:gd name="T29" fmla="*/ 61 h 72"/>
                      <a:gd name="T30" fmla="*/ 8 w 90"/>
                      <a:gd name="T31" fmla="*/ 56 h 72"/>
                      <a:gd name="T32" fmla="*/ 3 w 90"/>
                      <a:gd name="T33" fmla="*/ 50 h 72"/>
                      <a:gd name="T34" fmla="*/ 0 w 90"/>
                      <a:gd name="T35" fmla="*/ 42 h 72"/>
                      <a:gd name="T36" fmla="*/ 0 w 90"/>
                      <a:gd name="T37" fmla="*/ 36 h 72"/>
                      <a:gd name="T38" fmla="*/ 0 w 90"/>
                      <a:gd name="T39" fmla="*/ 36 h 72"/>
                      <a:gd name="T40" fmla="*/ 0 w 90"/>
                      <a:gd name="T41" fmla="*/ 28 h 72"/>
                      <a:gd name="T42" fmla="*/ 3 w 90"/>
                      <a:gd name="T43" fmla="*/ 22 h 72"/>
                      <a:gd name="T44" fmla="*/ 8 w 90"/>
                      <a:gd name="T45" fmla="*/ 15 h 72"/>
                      <a:gd name="T46" fmla="*/ 13 w 90"/>
                      <a:gd name="T47" fmla="*/ 11 h 72"/>
                      <a:gd name="T48" fmla="*/ 21 w 90"/>
                      <a:gd name="T49" fmla="*/ 6 h 72"/>
                      <a:gd name="T50" fmla="*/ 27 w 90"/>
                      <a:gd name="T51" fmla="*/ 3 h 72"/>
                      <a:gd name="T52" fmla="*/ 36 w 90"/>
                      <a:gd name="T53" fmla="*/ 1 h 72"/>
                      <a:gd name="T54" fmla="*/ 46 w 90"/>
                      <a:gd name="T55" fmla="*/ 0 h 72"/>
                      <a:gd name="T56" fmla="*/ 46 w 90"/>
                      <a:gd name="T57" fmla="*/ 0 h 72"/>
                      <a:gd name="T58" fmla="*/ 54 w 90"/>
                      <a:gd name="T59" fmla="*/ 1 h 72"/>
                      <a:gd name="T60" fmla="*/ 63 w 90"/>
                      <a:gd name="T61" fmla="*/ 3 h 72"/>
                      <a:gd name="T62" fmla="*/ 71 w 90"/>
                      <a:gd name="T63" fmla="*/ 6 h 72"/>
                      <a:gd name="T64" fmla="*/ 77 w 90"/>
                      <a:gd name="T65" fmla="*/ 11 h 72"/>
                      <a:gd name="T66" fmla="*/ 82 w 90"/>
                      <a:gd name="T67" fmla="*/ 15 h 72"/>
                      <a:gd name="T68" fmla="*/ 87 w 90"/>
                      <a:gd name="T69" fmla="*/ 22 h 72"/>
                      <a:gd name="T70" fmla="*/ 90 w 90"/>
                      <a:gd name="T71" fmla="*/ 28 h 72"/>
                      <a:gd name="T72" fmla="*/ 90 w 90"/>
                      <a:gd name="T73" fmla="*/ 36 h 72"/>
                      <a:gd name="T74" fmla="*/ 90 w 90"/>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0"/>
                      <a:gd name="T115" fmla="*/ 0 h 72"/>
                      <a:gd name="T116" fmla="*/ 90 w 90"/>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0" h="72">
                        <a:moveTo>
                          <a:pt x="90" y="36"/>
                        </a:moveTo>
                        <a:lnTo>
                          <a:pt x="90" y="36"/>
                        </a:lnTo>
                        <a:lnTo>
                          <a:pt x="90" y="42"/>
                        </a:lnTo>
                        <a:lnTo>
                          <a:pt x="87" y="50"/>
                        </a:lnTo>
                        <a:lnTo>
                          <a:pt x="82" y="56"/>
                        </a:lnTo>
                        <a:lnTo>
                          <a:pt x="77" y="61"/>
                        </a:lnTo>
                        <a:lnTo>
                          <a:pt x="71" y="66"/>
                        </a:lnTo>
                        <a:lnTo>
                          <a:pt x="63" y="69"/>
                        </a:lnTo>
                        <a:lnTo>
                          <a:pt x="54" y="70"/>
                        </a:lnTo>
                        <a:lnTo>
                          <a:pt x="46" y="72"/>
                        </a:lnTo>
                        <a:lnTo>
                          <a:pt x="36" y="70"/>
                        </a:lnTo>
                        <a:lnTo>
                          <a:pt x="27" y="69"/>
                        </a:lnTo>
                        <a:lnTo>
                          <a:pt x="21" y="66"/>
                        </a:lnTo>
                        <a:lnTo>
                          <a:pt x="13" y="61"/>
                        </a:lnTo>
                        <a:lnTo>
                          <a:pt x="8" y="56"/>
                        </a:lnTo>
                        <a:lnTo>
                          <a:pt x="3" y="50"/>
                        </a:lnTo>
                        <a:lnTo>
                          <a:pt x="0" y="42"/>
                        </a:lnTo>
                        <a:lnTo>
                          <a:pt x="0" y="36"/>
                        </a:lnTo>
                        <a:lnTo>
                          <a:pt x="0" y="28"/>
                        </a:lnTo>
                        <a:lnTo>
                          <a:pt x="3" y="22"/>
                        </a:lnTo>
                        <a:lnTo>
                          <a:pt x="8" y="15"/>
                        </a:lnTo>
                        <a:lnTo>
                          <a:pt x="13" y="11"/>
                        </a:lnTo>
                        <a:lnTo>
                          <a:pt x="21" y="6"/>
                        </a:lnTo>
                        <a:lnTo>
                          <a:pt x="27" y="3"/>
                        </a:lnTo>
                        <a:lnTo>
                          <a:pt x="36" y="1"/>
                        </a:lnTo>
                        <a:lnTo>
                          <a:pt x="46" y="0"/>
                        </a:lnTo>
                        <a:lnTo>
                          <a:pt x="54" y="1"/>
                        </a:lnTo>
                        <a:lnTo>
                          <a:pt x="63" y="3"/>
                        </a:lnTo>
                        <a:lnTo>
                          <a:pt x="71" y="6"/>
                        </a:lnTo>
                        <a:lnTo>
                          <a:pt x="77" y="11"/>
                        </a:lnTo>
                        <a:lnTo>
                          <a:pt x="82" y="15"/>
                        </a:lnTo>
                        <a:lnTo>
                          <a:pt x="87" y="22"/>
                        </a:lnTo>
                        <a:lnTo>
                          <a:pt x="90" y="28"/>
                        </a:lnTo>
                        <a:lnTo>
                          <a:pt x="90" y="36"/>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53" name="Freeform 181"/>
                  <p:cNvSpPr>
                    <a:spLocks/>
                  </p:cNvSpPr>
                  <p:nvPr/>
                </p:nvSpPr>
                <p:spPr bwMode="auto">
                  <a:xfrm>
                    <a:off x="520" y="1361"/>
                    <a:ext cx="86" cy="121"/>
                  </a:xfrm>
                  <a:custGeom>
                    <a:avLst/>
                    <a:gdLst>
                      <a:gd name="T0" fmla="*/ 86 w 86"/>
                      <a:gd name="T1" fmla="*/ 14 h 121"/>
                      <a:gd name="T2" fmla="*/ 86 w 86"/>
                      <a:gd name="T3" fmla="*/ 14 h 121"/>
                      <a:gd name="T4" fmla="*/ 83 w 86"/>
                      <a:gd name="T5" fmla="*/ 30 h 121"/>
                      <a:gd name="T6" fmla="*/ 74 w 86"/>
                      <a:gd name="T7" fmla="*/ 63 h 121"/>
                      <a:gd name="T8" fmla="*/ 67 w 86"/>
                      <a:gd name="T9" fmla="*/ 80 h 121"/>
                      <a:gd name="T10" fmla="*/ 60 w 86"/>
                      <a:gd name="T11" fmla="*/ 98 h 121"/>
                      <a:gd name="T12" fmla="*/ 55 w 86"/>
                      <a:gd name="T13" fmla="*/ 105 h 121"/>
                      <a:gd name="T14" fmla="*/ 52 w 86"/>
                      <a:gd name="T15" fmla="*/ 110 h 121"/>
                      <a:gd name="T16" fmla="*/ 46 w 86"/>
                      <a:gd name="T17" fmla="*/ 115 h 121"/>
                      <a:gd name="T18" fmla="*/ 41 w 86"/>
                      <a:gd name="T19" fmla="*/ 118 h 121"/>
                      <a:gd name="T20" fmla="*/ 41 w 86"/>
                      <a:gd name="T21" fmla="*/ 118 h 121"/>
                      <a:gd name="T22" fmla="*/ 31 w 86"/>
                      <a:gd name="T23" fmla="*/ 121 h 121"/>
                      <a:gd name="T24" fmla="*/ 22 w 86"/>
                      <a:gd name="T25" fmla="*/ 120 h 121"/>
                      <a:gd name="T26" fmla="*/ 16 w 86"/>
                      <a:gd name="T27" fmla="*/ 118 h 121"/>
                      <a:gd name="T28" fmla="*/ 9 w 86"/>
                      <a:gd name="T29" fmla="*/ 115 h 121"/>
                      <a:gd name="T30" fmla="*/ 2 w 86"/>
                      <a:gd name="T31" fmla="*/ 107 h 121"/>
                      <a:gd name="T32" fmla="*/ 0 w 86"/>
                      <a:gd name="T33" fmla="*/ 102 h 121"/>
                      <a:gd name="T34" fmla="*/ 0 w 86"/>
                      <a:gd name="T35" fmla="*/ 102 h 121"/>
                      <a:gd name="T36" fmla="*/ 5 w 86"/>
                      <a:gd name="T37" fmla="*/ 90 h 121"/>
                      <a:gd name="T38" fmla="*/ 17 w 86"/>
                      <a:gd name="T39" fmla="*/ 60 h 121"/>
                      <a:gd name="T40" fmla="*/ 28 w 86"/>
                      <a:gd name="T41" fmla="*/ 41 h 121"/>
                      <a:gd name="T42" fmla="*/ 39 w 86"/>
                      <a:gd name="T43" fmla="*/ 25 h 121"/>
                      <a:gd name="T44" fmla="*/ 50 w 86"/>
                      <a:gd name="T45" fmla="*/ 10 h 121"/>
                      <a:gd name="T46" fmla="*/ 58 w 86"/>
                      <a:gd name="T47" fmla="*/ 5 h 121"/>
                      <a:gd name="T48" fmla="*/ 64 w 86"/>
                      <a:gd name="T49" fmla="*/ 0 h 121"/>
                      <a:gd name="T50" fmla="*/ 86 w 86"/>
                      <a:gd name="T51" fmla="*/ 14 h 12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121"/>
                      <a:gd name="T80" fmla="*/ 86 w 86"/>
                      <a:gd name="T81" fmla="*/ 121 h 12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121">
                        <a:moveTo>
                          <a:pt x="86" y="14"/>
                        </a:moveTo>
                        <a:lnTo>
                          <a:pt x="86" y="14"/>
                        </a:lnTo>
                        <a:lnTo>
                          <a:pt x="83" y="30"/>
                        </a:lnTo>
                        <a:lnTo>
                          <a:pt x="74" y="63"/>
                        </a:lnTo>
                        <a:lnTo>
                          <a:pt x="67" y="80"/>
                        </a:lnTo>
                        <a:lnTo>
                          <a:pt x="60" y="98"/>
                        </a:lnTo>
                        <a:lnTo>
                          <a:pt x="55" y="105"/>
                        </a:lnTo>
                        <a:lnTo>
                          <a:pt x="52" y="110"/>
                        </a:lnTo>
                        <a:lnTo>
                          <a:pt x="46" y="115"/>
                        </a:lnTo>
                        <a:lnTo>
                          <a:pt x="41" y="118"/>
                        </a:lnTo>
                        <a:lnTo>
                          <a:pt x="31" y="121"/>
                        </a:lnTo>
                        <a:lnTo>
                          <a:pt x="22" y="120"/>
                        </a:lnTo>
                        <a:lnTo>
                          <a:pt x="16" y="118"/>
                        </a:lnTo>
                        <a:lnTo>
                          <a:pt x="9" y="115"/>
                        </a:lnTo>
                        <a:lnTo>
                          <a:pt x="2" y="107"/>
                        </a:lnTo>
                        <a:lnTo>
                          <a:pt x="0" y="102"/>
                        </a:lnTo>
                        <a:lnTo>
                          <a:pt x="5" y="90"/>
                        </a:lnTo>
                        <a:lnTo>
                          <a:pt x="17" y="60"/>
                        </a:lnTo>
                        <a:lnTo>
                          <a:pt x="28" y="41"/>
                        </a:lnTo>
                        <a:lnTo>
                          <a:pt x="39" y="25"/>
                        </a:lnTo>
                        <a:lnTo>
                          <a:pt x="50" y="10"/>
                        </a:lnTo>
                        <a:lnTo>
                          <a:pt x="58" y="5"/>
                        </a:lnTo>
                        <a:lnTo>
                          <a:pt x="64" y="0"/>
                        </a:lnTo>
                        <a:lnTo>
                          <a:pt x="86" y="14"/>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54" name="Freeform 182"/>
                  <p:cNvSpPr>
                    <a:spLocks/>
                  </p:cNvSpPr>
                  <p:nvPr/>
                </p:nvSpPr>
                <p:spPr bwMode="auto">
                  <a:xfrm>
                    <a:off x="606" y="1361"/>
                    <a:ext cx="156" cy="129"/>
                  </a:xfrm>
                  <a:custGeom>
                    <a:avLst/>
                    <a:gdLst>
                      <a:gd name="T0" fmla="*/ 22 w 156"/>
                      <a:gd name="T1" fmla="*/ 8 h 129"/>
                      <a:gd name="T2" fmla="*/ 22 w 156"/>
                      <a:gd name="T3" fmla="*/ 8 h 129"/>
                      <a:gd name="T4" fmla="*/ 18 w 156"/>
                      <a:gd name="T5" fmla="*/ 25 h 129"/>
                      <a:gd name="T6" fmla="*/ 7 w 156"/>
                      <a:gd name="T7" fmla="*/ 62 h 129"/>
                      <a:gd name="T8" fmla="*/ 3 w 156"/>
                      <a:gd name="T9" fmla="*/ 82 h 129"/>
                      <a:gd name="T10" fmla="*/ 0 w 156"/>
                      <a:gd name="T11" fmla="*/ 99 h 129"/>
                      <a:gd name="T12" fmla="*/ 0 w 156"/>
                      <a:gd name="T13" fmla="*/ 107 h 129"/>
                      <a:gd name="T14" fmla="*/ 2 w 156"/>
                      <a:gd name="T15" fmla="*/ 113 h 129"/>
                      <a:gd name="T16" fmla="*/ 3 w 156"/>
                      <a:gd name="T17" fmla="*/ 118 h 129"/>
                      <a:gd name="T18" fmla="*/ 7 w 156"/>
                      <a:gd name="T19" fmla="*/ 120 h 129"/>
                      <a:gd name="T20" fmla="*/ 7 w 156"/>
                      <a:gd name="T21" fmla="*/ 120 h 129"/>
                      <a:gd name="T22" fmla="*/ 18 w 156"/>
                      <a:gd name="T23" fmla="*/ 123 h 129"/>
                      <a:gd name="T24" fmla="*/ 35 w 156"/>
                      <a:gd name="T25" fmla="*/ 124 h 129"/>
                      <a:gd name="T26" fmla="*/ 79 w 156"/>
                      <a:gd name="T27" fmla="*/ 129 h 129"/>
                      <a:gd name="T28" fmla="*/ 123 w 156"/>
                      <a:gd name="T29" fmla="*/ 129 h 129"/>
                      <a:gd name="T30" fmla="*/ 140 w 156"/>
                      <a:gd name="T31" fmla="*/ 129 h 129"/>
                      <a:gd name="T32" fmla="*/ 149 w 156"/>
                      <a:gd name="T33" fmla="*/ 126 h 129"/>
                      <a:gd name="T34" fmla="*/ 149 w 156"/>
                      <a:gd name="T35" fmla="*/ 126 h 129"/>
                      <a:gd name="T36" fmla="*/ 151 w 156"/>
                      <a:gd name="T37" fmla="*/ 124 h 129"/>
                      <a:gd name="T38" fmla="*/ 153 w 156"/>
                      <a:gd name="T39" fmla="*/ 121 h 129"/>
                      <a:gd name="T40" fmla="*/ 156 w 156"/>
                      <a:gd name="T41" fmla="*/ 112 h 129"/>
                      <a:gd name="T42" fmla="*/ 156 w 156"/>
                      <a:gd name="T43" fmla="*/ 99 h 129"/>
                      <a:gd name="T44" fmla="*/ 156 w 156"/>
                      <a:gd name="T45" fmla="*/ 85 h 129"/>
                      <a:gd name="T46" fmla="*/ 153 w 156"/>
                      <a:gd name="T47" fmla="*/ 55 h 129"/>
                      <a:gd name="T48" fmla="*/ 151 w 156"/>
                      <a:gd name="T49" fmla="*/ 32 h 129"/>
                      <a:gd name="T50" fmla="*/ 151 w 156"/>
                      <a:gd name="T51" fmla="*/ 32 h 129"/>
                      <a:gd name="T52" fmla="*/ 149 w 156"/>
                      <a:gd name="T53" fmla="*/ 18 h 129"/>
                      <a:gd name="T54" fmla="*/ 149 w 156"/>
                      <a:gd name="T55" fmla="*/ 11 h 129"/>
                      <a:gd name="T56" fmla="*/ 146 w 156"/>
                      <a:gd name="T57" fmla="*/ 7 h 129"/>
                      <a:gd name="T58" fmla="*/ 145 w 156"/>
                      <a:gd name="T59" fmla="*/ 4 h 129"/>
                      <a:gd name="T60" fmla="*/ 142 w 156"/>
                      <a:gd name="T61" fmla="*/ 2 h 129"/>
                      <a:gd name="T62" fmla="*/ 137 w 156"/>
                      <a:gd name="T63" fmla="*/ 0 h 129"/>
                      <a:gd name="T64" fmla="*/ 132 w 156"/>
                      <a:gd name="T65" fmla="*/ 0 h 129"/>
                      <a:gd name="T66" fmla="*/ 132 w 156"/>
                      <a:gd name="T67" fmla="*/ 0 h 129"/>
                      <a:gd name="T68" fmla="*/ 74 w 156"/>
                      <a:gd name="T69" fmla="*/ 0 h 129"/>
                      <a:gd name="T70" fmla="*/ 40 w 156"/>
                      <a:gd name="T71" fmla="*/ 4 h 129"/>
                      <a:gd name="T72" fmla="*/ 29 w 156"/>
                      <a:gd name="T73" fmla="*/ 5 h 129"/>
                      <a:gd name="T74" fmla="*/ 24 w 156"/>
                      <a:gd name="T75" fmla="*/ 7 h 129"/>
                      <a:gd name="T76" fmla="*/ 22 w 156"/>
                      <a:gd name="T77" fmla="*/ 8 h 129"/>
                      <a:gd name="T78" fmla="*/ 22 w 156"/>
                      <a:gd name="T79" fmla="*/ 8 h 1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6"/>
                      <a:gd name="T121" fmla="*/ 0 h 129"/>
                      <a:gd name="T122" fmla="*/ 156 w 156"/>
                      <a:gd name="T123" fmla="*/ 129 h 12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6" h="129">
                        <a:moveTo>
                          <a:pt x="22" y="8"/>
                        </a:moveTo>
                        <a:lnTo>
                          <a:pt x="22" y="8"/>
                        </a:lnTo>
                        <a:lnTo>
                          <a:pt x="18" y="25"/>
                        </a:lnTo>
                        <a:lnTo>
                          <a:pt x="7" y="62"/>
                        </a:lnTo>
                        <a:lnTo>
                          <a:pt x="3" y="82"/>
                        </a:lnTo>
                        <a:lnTo>
                          <a:pt x="0" y="99"/>
                        </a:lnTo>
                        <a:lnTo>
                          <a:pt x="0" y="107"/>
                        </a:lnTo>
                        <a:lnTo>
                          <a:pt x="2" y="113"/>
                        </a:lnTo>
                        <a:lnTo>
                          <a:pt x="3" y="118"/>
                        </a:lnTo>
                        <a:lnTo>
                          <a:pt x="7" y="120"/>
                        </a:lnTo>
                        <a:lnTo>
                          <a:pt x="18" y="123"/>
                        </a:lnTo>
                        <a:lnTo>
                          <a:pt x="35" y="124"/>
                        </a:lnTo>
                        <a:lnTo>
                          <a:pt x="79" y="129"/>
                        </a:lnTo>
                        <a:lnTo>
                          <a:pt x="123" y="129"/>
                        </a:lnTo>
                        <a:lnTo>
                          <a:pt x="140" y="129"/>
                        </a:lnTo>
                        <a:lnTo>
                          <a:pt x="149" y="126"/>
                        </a:lnTo>
                        <a:lnTo>
                          <a:pt x="151" y="124"/>
                        </a:lnTo>
                        <a:lnTo>
                          <a:pt x="153" y="121"/>
                        </a:lnTo>
                        <a:lnTo>
                          <a:pt x="156" y="112"/>
                        </a:lnTo>
                        <a:lnTo>
                          <a:pt x="156" y="99"/>
                        </a:lnTo>
                        <a:lnTo>
                          <a:pt x="156" y="85"/>
                        </a:lnTo>
                        <a:lnTo>
                          <a:pt x="153" y="55"/>
                        </a:lnTo>
                        <a:lnTo>
                          <a:pt x="151" y="32"/>
                        </a:lnTo>
                        <a:lnTo>
                          <a:pt x="149" y="18"/>
                        </a:lnTo>
                        <a:lnTo>
                          <a:pt x="149" y="11"/>
                        </a:lnTo>
                        <a:lnTo>
                          <a:pt x="146" y="7"/>
                        </a:lnTo>
                        <a:lnTo>
                          <a:pt x="145" y="4"/>
                        </a:lnTo>
                        <a:lnTo>
                          <a:pt x="142" y="2"/>
                        </a:lnTo>
                        <a:lnTo>
                          <a:pt x="137" y="0"/>
                        </a:lnTo>
                        <a:lnTo>
                          <a:pt x="132" y="0"/>
                        </a:lnTo>
                        <a:lnTo>
                          <a:pt x="74" y="0"/>
                        </a:lnTo>
                        <a:lnTo>
                          <a:pt x="40" y="4"/>
                        </a:lnTo>
                        <a:lnTo>
                          <a:pt x="29" y="5"/>
                        </a:lnTo>
                        <a:lnTo>
                          <a:pt x="24" y="7"/>
                        </a:lnTo>
                        <a:lnTo>
                          <a:pt x="22" y="8"/>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55" name="Freeform 183"/>
                  <p:cNvSpPr>
                    <a:spLocks/>
                  </p:cNvSpPr>
                  <p:nvPr/>
                </p:nvSpPr>
                <p:spPr bwMode="auto">
                  <a:xfrm>
                    <a:off x="790" y="1360"/>
                    <a:ext cx="165" cy="128"/>
                  </a:xfrm>
                  <a:custGeom>
                    <a:avLst/>
                    <a:gdLst>
                      <a:gd name="T0" fmla="*/ 16 w 165"/>
                      <a:gd name="T1" fmla="*/ 5 h 128"/>
                      <a:gd name="T2" fmla="*/ 16 w 165"/>
                      <a:gd name="T3" fmla="*/ 5 h 128"/>
                      <a:gd name="T4" fmla="*/ 12 w 165"/>
                      <a:gd name="T5" fmla="*/ 8 h 128"/>
                      <a:gd name="T6" fmla="*/ 6 w 165"/>
                      <a:gd name="T7" fmla="*/ 14 h 128"/>
                      <a:gd name="T8" fmla="*/ 5 w 165"/>
                      <a:gd name="T9" fmla="*/ 19 h 128"/>
                      <a:gd name="T10" fmla="*/ 1 w 165"/>
                      <a:gd name="T11" fmla="*/ 25 h 128"/>
                      <a:gd name="T12" fmla="*/ 0 w 165"/>
                      <a:gd name="T13" fmla="*/ 33 h 128"/>
                      <a:gd name="T14" fmla="*/ 0 w 165"/>
                      <a:gd name="T15" fmla="*/ 41 h 128"/>
                      <a:gd name="T16" fmla="*/ 0 w 165"/>
                      <a:gd name="T17" fmla="*/ 41 h 128"/>
                      <a:gd name="T18" fmla="*/ 1 w 165"/>
                      <a:gd name="T19" fmla="*/ 63 h 128"/>
                      <a:gd name="T20" fmla="*/ 6 w 165"/>
                      <a:gd name="T21" fmla="*/ 88 h 128"/>
                      <a:gd name="T22" fmla="*/ 9 w 165"/>
                      <a:gd name="T23" fmla="*/ 100 h 128"/>
                      <a:gd name="T24" fmla="*/ 14 w 165"/>
                      <a:gd name="T25" fmla="*/ 110 h 128"/>
                      <a:gd name="T26" fmla="*/ 20 w 165"/>
                      <a:gd name="T27" fmla="*/ 116 h 128"/>
                      <a:gd name="T28" fmla="*/ 23 w 165"/>
                      <a:gd name="T29" fmla="*/ 119 h 128"/>
                      <a:gd name="T30" fmla="*/ 28 w 165"/>
                      <a:gd name="T31" fmla="*/ 121 h 128"/>
                      <a:gd name="T32" fmla="*/ 28 w 165"/>
                      <a:gd name="T33" fmla="*/ 121 h 128"/>
                      <a:gd name="T34" fmla="*/ 39 w 165"/>
                      <a:gd name="T35" fmla="*/ 124 h 128"/>
                      <a:gd name="T36" fmla="*/ 53 w 165"/>
                      <a:gd name="T37" fmla="*/ 125 h 128"/>
                      <a:gd name="T38" fmla="*/ 89 w 165"/>
                      <a:gd name="T39" fmla="*/ 128 h 128"/>
                      <a:gd name="T40" fmla="*/ 125 w 165"/>
                      <a:gd name="T41" fmla="*/ 128 h 128"/>
                      <a:gd name="T42" fmla="*/ 140 w 165"/>
                      <a:gd name="T43" fmla="*/ 128 h 128"/>
                      <a:gd name="T44" fmla="*/ 149 w 165"/>
                      <a:gd name="T45" fmla="*/ 127 h 128"/>
                      <a:gd name="T46" fmla="*/ 149 w 165"/>
                      <a:gd name="T47" fmla="*/ 127 h 128"/>
                      <a:gd name="T48" fmla="*/ 160 w 165"/>
                      <a:gd name="T49" fmla="*/ 124 h 128"/>
                      <a:gd name="T50" fmla="*/ 163 w 165"/>
                      <a:gd name="T51" fmla="*/ 121 h 128"/>
                      <a:gd name="T52" fmla="*/ 165 w 165"/>
                      <a:gd name="T53" fmla="*/ 117 h 128"/>
                      <a:gd name="T54" fmla="*/ 165 w 165"/>
                      <a:gd name="T55" fmla="*/ 114 h 128"/>
                      <a:gd name="T56" fmla="*/ 165 w 165"/>
                      <a:gd name="T57" fmla="*/ 111 h 128"/>
                      <a:gd name="T58" fmla="*/ 162 w 165"/>
                      <a:gd name="T59" fmla="*/ 100 h 128"/>
                      <a:gd name="T60" fmla="*/ 162 w 165"/>
                      <a:gd name="T61" fmla="*/ 100 h 128"/>
                      <a:gd name="T62" fmla="*/ 155 w 165"/>
                      <a:gd name="T63" fmla="*/ 80 h 128"/>
                      <a:gd name="T64" fmla="*/ 146 w 165"/>
                      <a:gd name="T65" fmla="*/ 53 h 128"/>
                      <a:gd name="T66" fmla="*/ 133 w 165"/>
                      <a:gd name="T67" fmla="*/ 28 h 128"/>
                      <a:gd name="T68" fmla="*/ 127 w 165"/>
                      <a:gd name="T69" fmla="*/ 19 h 128"/>
                      <a:gd name="T70" fmla="*/ 122 w 165"/>
                      <a:gd name="T71" fmla="*/ 12 h 128"/>
                      <a:gd name="T72" fmla="*/ 122 w 165"/>
                      <a:gd name="T73" fmla="*/ 12 h 128"/>
                      <a:gd name="T74" fmla="*/ 114 w 165"/>
                      <a:gd name="T75" fmla="*/ 9 h 128"/>
                      <a:gd name="T76" fmla="*/ 103 w 165"/>
                      <a:gd name="T77" fmla="*/ 6 h 128"/>
                      <a:gd name="T78" fmla="*/ 89 w 165"/>
                      <a:gd name="T79" fmla="*/ 3 h 128"/>
                      <a:gd name="T80" fmla="*/ 74 w 165"/>
                      <a:gd name="T81" fmla="*/ 1 h 128"/>
                      <a:gd name="T82" fmla="*/ 56 w 165"/>
                      <a:gd name="T83" fmla="*/ 0 h 128"/>
                      <a:gd name="T84" fmla="*/ 41 w 165"/>
                      <a:gd name="T85" fmla="*/ 1 h 128"/>
                      <a:gd name="T86" fmla="*/ 27 w 165"/>
                      <a:gd name="T87" fmla="*/ 1 h 128"/>
                      <a:gd name="T88" fmla="*/ 16 w 165"/>
                      <a:gd name="T89" fmla="*/ 5 h 128"/>
                      <a:gd name="T90" fmla="*/ 16 w 165"/>
                      <a:gd name="T91" fmla="*/ 5 h 12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5"/>
                      <a:gd name="T139" fmla="*/ 0 h 128"/>
                      <a:gd name="T140" fmla="*/ 165 w 165"/>
                      <a:gd name="T141" fmla="*/ 128 h 12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5" h="128">
                        <a:moveTo>
                          <a:pt x="16" y="5"/>
                        </a:moveTo>
                        <a:lnTo>
                          <a:pt x="16" y="5"/>
                        </a:lnTo>
                        <a:lnTo>
                          <a:pt x="12" y="8"/>
                        </a:lnTo>
                        <a:lnTo>
                          <a:pt x="6" y="14"/>
                        </a:lnTo>
                        <a:lnTo>
                          <a:pt x="5" y="19"/>
                        </a:lnTo>
                        <a:lnTo>
                          <a:pt x="1" y="25"/>
                        </a:lnTo>
                        <a:lnTo>
                          <a:pt x="0" y="33"/>
                        </a:lnTo>
                        <a:lnTo>
                          <a:pt x="0" y="41"/>
                        </a:lnTo>
                        <a:lnTo>
                          <a:pt x="1" y="63"/>
                        </a:lnTo>
                        <a:lnTo>
                          <a:pt x="6" y="88"/>
                        </a:lnTo>
                        <a:lnTo>
                          <a:pt x="9" y="100"/>
                        </a:lnTo>
                        <a:lnTo>
                          <a:pt x="14" y="110"/>
                        </a:lnTo>
                        <a:lnTo>
                          <a:pt x="20" y="116"/>
                        </a:lnTo>
                        <a:lnTo>
                          <a:pt x="23" y="119"/>
                        </a:lnTo>
                        <a:lnTo>
                          <a:pt x="28" y="121"/>
                        </a:lnTo>
                        <a:lnTo>
                          <a:pt x="39" y="124"/>
                        </a:lnTo>
                        <a:lnTo>
                          <a:pt x="53" y="125"/>
                        </a:lnTo>
                        <a:lnTo>
                          <a:pt x="89" y="128"/>
                        </a:lnTo>
                        <a:lnTo>
                          <a:pt x="125" y="128"/>
                        </a:lnTo>
                        <a:lnTo>
                          <a:pt x="140" y="128"/>
                        </a:lnTo>
                        <a:lnTo>
                          <a:pt x="149" y="127"/>
                        </a:lnTo>
                        <a:lnTo>
                          <a:pt x="160" y="124"/>
                        </a:lnTo>
                        <a:lnTo>
                          <a:pt x="163" y="121"/>
                        </a:lnTo>
                        <a:lnTo>
                          <a:pt x="165" y="117"/>
                        </a:lnTo>
                        <a:lnTo>
                          <a:pt x="165" y="114"/>
                        </a:lnTo>
                        <a:lnTo>
                          <a:pt x="165" y="111"/>
                        </a:lnTo>
                        <a:lnTo>
                          <a:pt x="162" y="100"/>
                        </a:lnTo>
                        <a:lnTo>
                          <a:pt x="155" y="80"/>
                        </a:lnTo>
                        <a:lnTo>
                          <a:pt x="146" y="53"/>
                        </a:lnTo>
                        <a:lnTo>
                          <a:pt x="133" y="28"/>
                        </a:lnTo>
                        <a:lnTo>
                          <a:pt x="127" y="19"/>
                        </a:lnTo>
                        <a:lnTo>
                          <a:pt x="122" y="12"/>
                        </a:lnTo>
                        <a:lnTo>
                          <a:pt x="114" y="9"/>
                        </a:lnTo>
                        <a:lnTo>
                          <a:pt x="103" y="6"/>
                        </a:lnTo>
                        <a:lnTo>
                          <a:pt x="89" y="3"/>
                        </a:lnTo>
                        <a:lnTo>
                          <a:pt x="74" y="1"/>
                        </a:lnTo>
                        <a:lnTo>
                          <a:pt x="56" y="0"/>
                        </a:lnTo>
                        <a:lnTo>
                          <a:pt x="41" y="1"/>
                        </a:lnTo>
                        <a:lnTo>
                          <a:pt x="27" y="1"/>
                        </a:lnTo>
                        <a:lnTo>
                          <a:pt x="16" y="5"/>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56" name="Freeform 184"/>
                  <p:cNvSpPr>
                    <a:spLocks/>
                  </p:cNvSpPr>
                  <p:nvPr/>
                </p:nvSpPr>
                <p:spPr bwMode="auto">
                  <a:xfrm>
                    <a:off x="934" y="1374"/>
                    <a:ext cx="130" cy="113"/>
                  </a:xfrm>
                  <a:custGeom>
                    <a:avLst/>
                    <a:gdLst>
                      <a:gd name="T0" fmla="*/ 0 w 130"/>
                      <a:gd name="T1" fmla="*/ 0 h 113"/>
                      <a:gd name="T2" fmla="*/ 0 w 130"/>
                      <a:gd name="T3" fmla="*/ 0 h 113"/>
                      <a:gd name="T4" fmla="*/ 7 w 130"/>
                      <a:gd name="T5" fmla="*/ 16 h 113"/>
                      <a:gd name="T6" fmla="*/ 14 w 130"/>
                      <a:gd name="T7" fmla="*/ 33 h 113"/>
                      <a:gd name="T8" fmla="*/ 27 w 130"/>
                      <a:gd name="T9" fmla="*/ 52 h 113"/>
                      <a:gd name="T10" fmla="*/ 35 w 130"/>
                      <a:gd name="T11" fmla="*/ 61 h 113"/>
                      <a:gd name="T12" fmla="*/ 44 w 130"/>
                      <a:gd name="T13" fmla="*/ 72 h 113"/>
                      <a:gd name="T14" fmla="*/ 55 w 130"/>
                      <a:gd name="T15" fmla="*/ 81 h 113"/>
                      <a:gd name="T16" fmla="*/ 68 w 130"/>
                      <a:gd name="T17" fmla="*/ 89 h 113"/>
                      <a:gd name="T18" fmla="*/ 80 w 130"/>
                      <a:gd name="T19" fmla="*/ 99 h 113"/>
                      <a:gd name="T20" fmla="*/ 96 w 130"/>
                      <a:gd name="T21" fmla="*/ 105 h 113"/>
                      <a:gd name="T22" fmla="*/ 113 w 130"/>
                      <a:gd name="T23" fmla="*/ 110 h 113"/>
                      <a:gd name="T24" fmla="*/ 130 w 130"/>
                      <a:gd name="T25" fmla="*/ 113 h 113"/>
                      <a:gd name="T26" fmla="*/ 130 w 130"/>
                      <a:gd name="T27" fmla="*/ 113 h 113"/>
                      <a:gd name="T28" fmla="*/ 124 w 130"/>
                      <a:gd name="T29" fmla="*/ 100 h 113"/>
                      <a:gd name="T30" fmla="*/ 115 w 130"/>
                      <a:gd name="T31" fmla="*/ 88 h 113"/>
                      <a:gd name="T32" fmla="*/ 101 w 130"/>
                      <a:gd name="T33" fmla="*/ 72 h 113"/>
                      <a:gd name="T34" fmla="*/ 83 w 130"/>
                      <a:gd name="T35" fmla="*/ 53 h 113"/>
                      <a:gd name="T36" fmla="*/ 60 w 130"/>
                      <a:gd name="T37" fmla="*/ 34 h 113"/>
                      <a:gd name="T38" fmla="*/ 47 w 130"/>
                      <a:gd name="T39" fmla="*/ 25 h 113"/>
                      <a:gd name="T40" fmla="*/ 33 w 130"/>
                      <a:gd name="T41" fmla="*/ 16 h 113"/>
                      <a:gd name="T42" fmla="*/ 18 w 130"/>
                      <a:gd name="T43" fmla="*/ 8 h 113"/>
                      <a:gd name="T44" fmla="*/ 0 w 130"/>
                      <a:gd name="T45" fmla="*/ 0 h 113"/>
                      <a:gd name="T46" fmla="*/ 0 w 130"/>
                      <a:gd name="T47" fmla="*/ 0 h 11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0"/>
                      <a:gd name="T73" fmla="*/ 0 h 113"/>
                      <a:gd name="T74" fmla="*/ 130 w 130"/>
                      <a:gd name="T75" fmla="*/ 113 h 11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0" h="113">
                        <a:moveTo>
                          <a:pt x="0" y="0"/>
                        </a:moveTo>
                        <a:lnTo>
                          <a:pt x="0" y="0"/>
                        </a:lnTo>
                        <a:lnTo>
                          <a:pt x="7" y="16"/>
                        </a:lnTo>
                        <a:lnTo>
                          <a:pt x="14" y="33"/>
                        </a:lnTo>
                        <a:lnTo>
                          <a:pt x="27" y="52"/>
                        </a:lnTo>
                        <a:lnTo>
                          <a:pt x="35" y="61"/>
                        </a:lnTo>
                        <a:lnTo>
                          <a:pt x="44" y="72"/>
                        </a:lnTo>
                        <a:lnTo>
                          <a:pt x="55" y="81"/>
                        </a:lnTo>
                        <a:lnTo>
                          <a:pt x="68" y="89"/>
                        </a:lnTo>
                        <a:lnTo>
                          <a:pt x="80" y="99"/>
                        </a:lnTo>
                        <a:lnTo>
                          <a:pt x="96" y="105"/>
                        </a:lnTo>
                        <a:lnTo>
                          <a:pt x="113" y="110"/>
                        </a:lnTo>
                        <a:lnTo>
                          <a:pt x="130" y="113"/>
                        </a:lnTo>
                        <a:lnTo>
                          <a:pt x="124" y="100"/>
                        </a:lnTo>
                        <a:lnTo>
                          <a:pt x="115" y="88"/>
                        </a:lnTo>
                        <a:lnTo>
                          <a:pt x="101" y="72"/>
                        </a:lnTo>
                        <a:lnTo>
                          <a:pt x="83" y="53"/>
                        </a:lnTo>
                        <a:lnTo>
                          <a:pt x="60" y="34"/>
                        </a:lnTo>
                        <a:lnTo>
                          <a:pt x="47" y="25"/>
                        </a:lnTo>
                        <a:lnTo>
                          <a:pt x="33" y="16"/>
                        </a:lnTo>
                        <a:lnTo>
                          <a:pt x="18" y="8"/>
                        </a:lnTo>
                        <a:lnTo>
                          <a:pt x="0" y="0"/>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57" name="Freeform 185"/>
                  <p:cNvSpPr>
                    <a:spLocks/>
                  </p:cNvSpPr>
                  <p:nvPr/>
                </p:nvSpPr>
                <p:spPr bwMode="auto">
                  <a:xfrm>
                    <a:off x="470" y="1648"/>
                    <a:ext cx="89" cy="73"/>
                  </a:xfrm>
                  <a:custGeom>
                    <a:avLst/>
                    <a:gdLst>
                      <a:gd name="T0" fmla="*/ 89 w 89"/>
                      <a:gd name="T1" fmla="*/ 36 h 73"/>
                      <a:gd name="T2" fmla="*/ 89 w 89"/>
                      <a:gd name="T3" fmla="*/ 36 h 73"/>
                      <a:gd name="T4" fmla="*/ 89 w 89"/>
                      <a:gd name="T5" fmla="*/ 44 h 73"/>
                      <a:gd name="T6" fmla="*/ 86 w 89"/>
                      <a:gd name="T7" fmla="*/ 51 h 73"/>
                      <a:gd name="T8" fmla="*/ 81 w 89"/>
                      <a:gd name="T9" fmla="*/ 57 h 73"/>
                      <a:gd name="T10" fmla="*/ 77 w 89"/>
                      <a:gd name="T11" fmla="*/ 62 h 73"/>
                      <a:gd name="T12" fmla="*/ 70 w 89"/>
                      <a:gd name="T13" fmla="*/ 66 h 73"/>
                      <a:gd name="T14" fmla="*/ 63 w 89"/>
                      <a:gd name="T15" fmla="*/ 69 h 73"/>
                      <a:gd name="T16" fmla="*/ 53 w 89"/>
                      <a:gd name="T17" fmla="*/ 71 h 73"/>
                      <a:gd name="T18" fmla="*/ 45 w 89"/>
                      <a:gd name="T19" fmla="*/ 73 h 73"/>
                      <a:gd name="T20" fmla="*/ 45 w 89"/>
                      <a:gd name="T21" fmla="*/ 73 h 73"/>
                      <a:gd name="T22" fmla="*/ 36 w 89"/>
                      <a:gd name="T23" fmla="*/ 71 h 73"/>
                      <a:gd name="T24" fmla="*/ 26 w 89"/>
                      <a:gd name="T25" fmla="*/ 69 h 73"/>
                      <a:gd name="T26" fmla="*/ 19 w 89"/>
                      <a:gd name="T27" fmla="*/ 66 h 73"/>
                      <a:gd name="T28" fmla="*/ 12 w 89"/>
                      <a:gd name="T29" fmla="*/ 62 h 73"/>
                      <a:gd name="T30" fmla="*/ 8 w 89"/>
                      <a:gd name="T31" fmla="*/ 57 h 73"/>
                      <a:gd name="T32" fmla="*/ 3 w 89"/>
                      <a:gd name="T33" fmla="*/ 51 h 73"/>
                      <a:gd name="T34" fmla="*/ 0 w 89"/>
                      <a:gd name="T35" fmla="*/ 44 h 73"/>
                      <a:gd name="T36" fmla="*/ 0 w 89"/>
                      <a:gd name="T37" fmla="*/ 36 h 73"/>
                      <a:gd name="T38" fmla="*/ 0 w 89"/>
                      <a:gd name="T39" fmla="*/ 36 h 73"/>
                      <a:gd name="T40" fmla="*/ 0 w 89"/>
                      <a:gd name="T41" fmla="*/ 30 h 73"/>
                      <a:gd name="T42" fmla="*/ 3 w 89"/>
                      <a:gd name="T43" fmla="*/ 22 h 73"/>
                      <a:gd name="T44" fmla="*/ 8 w 89"/>
                      <a:gd name="T45" fmla="*/ 16 h 73"/>
                      <a:gd name="T46" fmla="*/ 12 w 89"/>
                      <a:gd name="T47" fmla="*/ 11 h 73"/>
                      <a:gd name="T48" fmla="*/ 19 w 89"/>
                      <a:gd name="T49" fmla="*/ 7 h 73"/>
                      <a:gd name="T50" fmla="*/ 26 w 89"/>
                      <a:gd name="T51" fmla="*/ 4 h 73"/>
                      <a:gd name="T52" fmla="*/ 36 w 89"/>
                      <a:gd name="T53" fmla="*/ 2 h 73"/>
                      <a:gd name="T54" fmla="*/ 45 w 89"/>
                      <a:gd name="T55" fmla="*/ 0 h 73"/>
                      <a:gd name="T56" fmla="*/ 45 w 89"/>
                      <a:gd name="T57" fmla="*/ 0 h 73"/>
                      <a:gd name="T58" fmla="*/ 53 w 89"/>
                      <a:gd name="T59" fmla="*/ 2 h 73"/>
                      <a:gd name="T60" fmla="*/ 63 w 89"/>
                      <a:gd name="T61" fmla="*/ 4 h 73"/>
                      <a:gd name="T62" fmla="*/ 70 w 89"/>
                      <a:gd name="T63" fmla="*/ 7 h 73"/>
                      <a:gd name="T64" fmla="*/ 77 w 89"/>
                      <a:gd name="T65" fmla="*/ 11 h 73"/>
                      <a:gd name="T66" fmla="*/ 81 w 89"/>
                      <a:gd name="T67" fmla="*/ 16 h 73"/>
                      <a:gd name="T68" fmla="*/ 86 w 89"/>
                      <a:gd name="T69" fmla="*/ 22 h 73"/>
                      <a:gd name="T70" fmla="*/ 89 w 89"/>
                      <a:gd name="T71" fmla="*/ 30 h 73"/>
                      <a:gd name="T72" fmla="*/ 89 w 89"/>
                      <a:gd name="T73" fmla="*/ 36 h 73"/>
                      <a:gd name="T74" fmla="*/ 89 w 89"/>
                      <a:gd name="T75" fmla="*/ 36 h 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9"/>
                      <a:gd name="T115" fmla="*/ 0 h 73"/>
                      <a:gd name="T116" fmla="*/ 89 w 89"/>
                      <a:gd name="T117" fmla="*/ 73 h 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9" h="73">
                        <a:moveTo>
                          <a:pt x="89" y="36"/>
                        </a:moveTo>
                        <a:lnTo>
                          <a:pt x="89" y="36"/>
                        </a:lnTo>
                        <a:lnTo>
                          <a:pt x="89" y="44"/>
                        </a:lnTo>
                        <a:lnTo>
                          <a:pt x="86" y="51"/>
                        </a:lnTo>
                        <a:lnTo>
                          <a:pt x="81" y="57"/>
                        </a:lnTo>
                        <a:lnTo>
                          <a:pt x="77" y="62"/>
                        </a:lnTo>
                        <a:lnTo>
                          <a:pt x="70" y="66"/>
                        </a:lnTo>
                        <a:lnTo>
                          <a:pt x="63" y="69"/>
                        </a:lnTo>
                        <a:lnTo>
                          <a:pt x="53" y="71"/>
                        </a:lnTo>
                        <a:lnTo>
                          <a:pt x="45" y="73"/>
                        </a:lnTo>
                        <a:lnTo>
                          <a:pt x="36" y="71"/>
                        </a:lnTo>
                        <a:lnTo>
                          <a:pt x="26" y="69"/>
                        </a:lnTo>
                        <a:lnTo>
                          <a:pt x="19" y="66"/>
                        </a:lnTo>
                        <a:lnTo>
                          <a:pt x="12" y="62"/>
                        </a:lnTo>
                        <a:lnTo>
                          <a:pt x="8" y="57"/>
                        </a:lnTo>
                        <a:lnTo>
                          <a:pt x="3" y="51"/>
                        </a:lnTo>
                        <a:lnTo>
                          <a:pt x="0" y="44"/>
                        </a:lnTo>
                        <a:lnTo>
                          <a:pt x="0" y="36"/>
                        </a:lnTo>
                        <a:lnTo>
                          <a:pt x="0" y="30"/>
                        </a:lnTo>
                        <a:lnTo>
                          <a:pt x="3" y="22"/>
                        </a:lnTo>
                        <a:lnTo>
                          <a:pt x="8" y="16"/>
                        </a:lnTo>
                        <a:lnTo>
                          <a:pt x="12" y="11"/>
                        </a:lnTo>
                        <a:lnTo>
                          <a:pt x="19" y="7"/>
                        </a:lnTo>
                        <a:lnTo>
                          <a:pt x="26" y="4"/>
                        </a:lnTo>
                        <a:lnTo>
                          <a:pt x="36" y="2"/>
                        </a:lnTo>
                        <a:lnTo>
                          <a:pt x="45" y="0"/>
                        </a:lnTo>
                        <a:lnTo>
                          <a:pt x="53" y="2"/>
                        </a:lnTo>
                        <a:lnTo>
                          <a:pt x="63" y="4"/>
                        </a:lnTo>
                        <a:lnTo>
                          <a:pt x="70" y="7"/>
                        </a:lnTo>
                        <a:lnTo>
                          <a:pt x="77" y="11"/>
                        </a:lnTo>
                        <a:lnTo>
                          <a:pt x="81" y="16"/>
                        </a:lnTo>
                        <a:lnTo>
                          <a:pt x="86" y="22"/>
                        </a:lnTo>
                        <a:lnTo>
                          <a:pt x="89" y="30"/>
                        </a:lnTo>
                        <a:lnTo>
                          <a:pt x="89" y="36"/>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58" name="Freeform 186"/>
                  <p:cNvSpPr>
                    <a:spLocks/>
                  </p:cNvSpPr>
                  <p:nvPr/>
                </p:nvSpPr>
                <p:spPr bwMode="auto">
                  <a:xfrm>
                    <a:off x="515" y="1332"/>
                    <a:ext cx="127" cy="160"/>
                  </a:xfrm>
                  <a:custGeom>
                    <a:avLst/>
                    <a:gdLst>
                      <a:gd name="T0" fmla="*/ 2 w 127"/>
                      <a:gd name="T1" fmla="*/ 158 h 160"/>
                      <a:gd name="T2" fmla="*/ 2 w 127"/>
                      <a:gd name="T3" fmla="*/ 158 h 160"/>
                      <a:gd name="T4" fmla="*/ 29 w 127"/>
                      <a:gd name="T5" fmla="*/ 116 h 160"/>
                      <a:gd name="T6" fmla="*/ 58 w 127"/>
                      <a:gd name="T7" fmla="*/ 76 h 160"/>
                      <a:gd name="T8" fmla="*/ 74 w 127"/>
                      <a:gd name="T9" fmla="*/ 56 h 160"/>
                      <a:gd name="T10" fmla="*/ 91 w 127"/>
                      <a:gd name="T11" fmla="*/ 37 h 160"/>
                      <a:gd name="T12" fmla="*/ 109 w 127"/>
                      <a:gd name="T13" fmla="*/ 20 h 160"/>
                      <a:gd name="T14" fmla="*/ 126 w 127"/>
                      <a:gd name="T15" fmla="*/ 3 h 160"/>
                      <a:gd name="T16" fmla="*/ 126 w 127"/>
                      <a:gd name="T17" fmla="*/ 3 h 160"/>
                      <a:gd name="T18" fmla="*/ 127 w 127"/>
                      <a:gd name="T19" fmla="*/ 1 h 160"/>
                      <a:gd name="T20" fmla="*/ 126 w 127"/>
                      <a:gd name="T21" fmla="*/ 0 h 160"/>
                      <a:gd name="T22" fmla="*/ 126 w 127"/>
                      <a:gd name="T23" fmla="*/ 0 h 160"/>
                      <a:gd name="T24" fmla="*/ 124 w 127"/>
                      <a:gd name="T25" fmla="*/ 0 h 160"/>
                      <a:gd name="T26" fmla="*/ 124 w 127"/>
                      <a:gd name="T27" fmla="*/ 0 h 160"/>
                      <a:gd name="T28" fmla="*/ 104 w 127"/>
                      <a:gd name="T29" fmla="*/ 15 h 160"/>
                      <a:gd name="T30" fmla="*/ 87 w 127"/>
                      <a:gd name="T31" fmla="*/ 33 h 160"/>
                      <a:gd name="T32" fmla="*/ 69 w 127"/>
                      <a:gd name="T33" fmla="*/ 51 h 160"/>
                      <a:gd name="T34" fmla="*/ 54 w 127"/>
                      <a:gd name="T35" fmla="*/ 72 h 160"/>
                      <a:gd name="T36" fmla="*/ 40 w 127"/>
                      <a:gd name="T37" fmla="*/ 92 h 160"/>
                      <a:gd name="T38" fmla="*/ 27 w 127"/>
                      <a:gd name="T39" fmla="*/ 114 h 160"/>
                      <a:gd name="T40" fmla="*/ 0 w 127"/>
                      <a:gd name="T41" fmla="*/ 158 h 160"/>
                      <a:gd name="T42" fmla="*/ 0 w 127"/>
                      <a:gd name="T43" fmla="*/ 158 h 160"/>
                      <a:gd name="T44" fmla="*/ 0 w 127"/>
                      <a:gd name="T45" fmla="*/ 160 h 160"/>
                      <a:gd name="T46" fmla="*/ 2 w 127"/>
                      <a:gd name="T47" fmla="*/ 158 h 160"/>
                      <a:gd name="T48" fmla="*/ 2 w 127"/>
                      <a:gd name="T49" fmla="*/ 158 h 1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7"/>
                      <a:gd name="T76" fmla="*/ 0 h 160"/>
                      <a:gd name="T77" fmla="*/ 127 w 127"/>
                      <a:gd name="T78" fmla="*/ 160 h 1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7" h="160">
                        <a:moveTo>
                          <a:pt x="2" y="158"/>
                        </a:moveTo>
                        <a:lnTo>
                          <a:pt x="2" y="158"/>
                        </a:lnTo>
                        <a:lnTo>
                          <a:pt x="29" y="116"/>
                        </a:lnTo>
                        <a:lnTo>
                          <a:pt x="58" y="76"/>
                        </a:lnTo>
                        <a:lnTo>
                          <a:pt x="74" y="56"/>
                        </a:lnTo>
                        <a:lnTo>
                          <a:pt x="91" y="37"/>
                        </a:lnTo>
                        <a:lnTo>
                          <a:pt x="109" y="20"/>
                        </a:lnTo>
                        <a:lnTo>
                          <a:pt x="126" y="3"/>
                        </a:lnTo>
                        <a:lnTo>
                          <a:pt x="127" y="1"/>
                        </a:lnTo>
                        <a:lnTo>
                          <a:pt x="126" y="0"/>
                        </a:lnTo>
                        <a:lnTo>
                          <a:pt x="124" y="0"/>
                        </a:lnTo>
                        <a:lnTo>
                          <a:pt x="104" y="15"/>
                        </a:lnTo>
                        <a:lnTo>
                          <a:pt x="87" y="33"/>
                        </a:lnTo>
                        <a:lnTo>
                          <a:pt x="69" y="51"/>
                        </a:lnTo>
                        <a:lnTo>
                          <a:pt x="54" y="72"/>
                        </a:lnTo>
                        <a:lnTo>
                          <a:pt x="40" y="92"/>
                        </a:lnTo>
                        <a:lnTo>
                          <a:pt x="27" y="114"/>
                        </a:lnTo>
                        <a:lnTo>
                          <a:pt x="0" y="158"/>
                        </a:lnTo>
                        <a:lnTo>
                          <a:pt x="0" y="160"/>
                        </a:lnTo>
                        <a:lnTo>
                          <a:pt x="2" y="1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59" name="Freeform 187"/>
                  <p:cNvSpPr>
                    <a:spLocks/>
                  </p:cNvSpPr>
                  <p:nvPr/>
                </p:nvSpPr>
                <p:spPr bwMode="auto">
                  <a:xfrm>
                    <a:off x="578" y="1324"/>
                    <a:ext cx="584" cy="332"/>
                  </a:xfrm>
                  <a:custGeom>
                    <a:avLst/>
                    <a:gdLst>
                      <a:gd name="T0" fmla="*/ 2 w 584"/>
                      <a:gd name="T1" fmla="*/ 41 h 332"/>
                      <a:gd name="T2" fmla="*/ 85 w 584"/>
                      <a:gd name="T3" fmla="*/ 17 h 332"/>
                      <a:gd name="T4" fmla="*/ 127 w 584"/>
                      <a:gd name="T5" fmla="*/ 11 h 332"/>
                      <a:gd name="T6" fmla="*/ 171 w 584"/>
                      <a:gd name="T7" fmla="*/ 8 h 332"/>
                      <a:gd name="T8" fmla="*/ 213 w 584"/>
                      <a:gd name="T9" fmla="*/ 9 h 332"/>
                      <a:gd name="T10" fmla="*/ 256 w 584"/>
                      <a:gd name="T11" fmla="*/ 15 h 332"/>
                      <a:gd name="T12" fmla="*/ 298 w 584"/>
                      <a:gd name="T13" fmla="*/ 26 h 332"/>
                      <a:gd name="T14" fmla="*/ 339 w 584"/>
                      <a:gd name="T15" fmla="*/ 41 h 332"/>
                      <a:gd name="T16" fmla="*/ 359 w 584"/>
                      <a:gd name="T17" fmla="*/ 51 h 332"/>
                      <a:gd name="T18" fmla="*/ 399 w 584"/>
                      <a:gd name="T19" fmla="*/ 77 h 332"/>
                      <a:gd name="T20" fmla="*/ 436 w 584"/>
                      <a:gd name="T21" fmla="*/ 108 h 332"/>
                      <a:gd name="T22" fmla="*/ 469 w 584"/>
                      <a:gd name="T23" fmla="*/ 142 h 332"/>
                      <a:gd name="T24" fmla="*/ 499 w 584"/>
                      <a:gd name="T25" fmla="*/ 182 h 332"/>
                      <a:gd name="T26" fmla="*/ 526 w 584"/>
                      <a:gd name="T27" fmla="*/ 222 h 332"/>
                      <a:gd name="T28" fmla="*/ 559 w 584"/>
                      <a:gd name="T29" fmla="*/ 287 h 332"/>
                      <a:gd name="T30" fmla="*/ 576 w 584"/>
                      <a:gd name="T31" fmla="*/ 329 h 332"/>
                      <a:gd name="T32" fmla="*/ 581 w 584"/>
                      <a:gd name="T33" fmla="*/ 332 h 332"/>
                      <a:gd name="T34" fmla="*/ 584 w 584"/>
                      <a:gd name="T35" fmla="*/ 326 h 332"/>
                      <a:gd name="T36" fmla="*/ 576 w 584"/>
                      <a:gd name="T37" fmla="*/ 304 h 332"/>
                      <a:gd name="T38" fmla="*/ 557 w 584"/>
                      <a:gd name="T39" fmla="*/ 259 h 332"/>
                      <a:gd name="T40" fmla="*/ 534 w 584"/>
                      <a:gd name="T41" fmla="*/ 215 h 332"/>
                      <a:gd name="T42" fmla="*/ 507 w 584"/>
                      <a:gd name="T43" fmla="*/ 174 h 332"/>
                      <a:gd name="T44" fmla="*/ 476 w 584"/>
                      <a:gd name="T45" fmla="*/ 135 h 332"/>
                      <a:gd name="T46" fmla="*/ 441 w 584"/>
                      <a:gd name="T47" fmla="*/ 100 h 332"/>
                      <a:gd name="T48" fmla="*/ 403 w 584"/>
                      <a:gd name="T49" fmla="*/ 69 h 332"/>
                      <a:gd name="T50" fmla="*/ 363 w 584"/>
                      <a:gd name="T51" fmla="*/ 42 h 332"/>
                      <a:gd name="T52" fmla="*/ 342 w 584"/>
                      <a:gd name="T53" fmla="*/ 31 h 332"/>
                      <a:gd name="T54" fmla="*/ 300 w 584"/>
                      <a:gd name="T55" fmla="*/ 15 h 332"/>
                      <a:gd name="T56" fmla="*/ 257 w 584"/>
                      <a:gd name="T57" fmla="*/ 6 h 332"/>
                      <a:gd name="T58" fmla="*/ 215 w 584"/>
                      <a:gd name="T59" fmla="*/ 0 h 332"/>
                      <a:gd name="T60" fmla="*/ 171 w 584"/>
                      <a:gd name="T61" fmla="*/ 0 h 332"/>
                      <a:gd name="T62" fmla="*/ 127 w 584"/>
                      <a:gd name="T63" fmla="*/ 3 h 332"/>
                      <a:gd name="T64" fmla="*/ 83 w 584"/>
                      <a:gd name="T65" fmla="*/ 11 h 332"/>
                      <a:gd name="T66" fmla="*/ 0 w 584"/>
                      <a:gd name="T67" fmla="*/ 37 h 332"/>
                      <a:gd name="T68" fmla="*/ 0 w 584"/>
                      <a:gd name="T69" fmla="*/ 37 h 332"/>
                      <a:gd name="T70" fmla="*/ 0 w 584"/>
                      <a:gd name="T71" fmla="*/ 41 h 332"/>
                      <a:gd name="T72" fmla="*/ 2 w 584"/>
                      <a:gd name="T73" fmla="*/ 41 h 33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84"/>
                      <a:gd name="T112" fmla="*/ 0 h 332"/>
                      <a:gd name="T113" fmla="*/ 584 w 584"/>
                      <a:gd name="T114" fmla="*/ 332 h 33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84" h="332">
                        <a:moveTo>
                          <a:pt x="2" y="41"/>
                        </a:moveTo>
                        <a:lnTo>
                          <a:pt x="2" y="41"/>
                        </a:lnTo>
                        <a:lnTo>
                          <a:pt x="42" y="26"/>
                        </a:lnTo>
                        <a:lnTo>
                          <a:pt x="85" y="17"/>
                        </a:lnTo>
                        <a:lnTo>
                          <a:pt x="105" y="12"/>
                        </a:lnTo>
                        <a:lnTo>
                          <a:pt x="127" y="11"/>
                        </a:lnTo>
                        <a:lnTo>
                          <a:pt x="149" y="9"/>
                        </a:lnTo>
                        <a:lnTo>
                          <a:pt x="171" y="8"/>
                        </a:lnTo>
                        <a:lnTo>
                          <a:pt x="192" y="8"/>
                        </a:lnTo>
                        <a:lnTo>
                          <a:pt x="213" y="9"/>
                        </a:lnTo>
                        <a:lnTo>
                          <a:pt x="235" y="12"/>
                        </a:lnTo>
                        <a:lnTo>
                          <a:pt x="256" y="15"/>
                        </a:lnTo>
                        <a:lnTo>
                          <a:pt x="278" y="20"/>
                        </a:lnTo>
                        <a:lnTo>
                          <a:pt x="298" y="26"/>
                        </a:lnTo>
                        <a:lnTo>
                          <a:pt x="319" y="33"/>
                        </a:lnTo>
                        <a:lnTo>
                          <a:pt x="339" y="41"/>
                        </a:lnTo>
                        <a:lnTo>
                          <a:pt x="359" y="51"/>
                        </a:lnTo>
                        <a:lnTo>
                          <a:pt x="380" y="64"/>
                        </a:lnTo>
                        <a:lnTo>
                          <a:pt x="399" y="77"/>
                        </a:lnTo>
                        <a:lnTo>
                          <a:pt x="417" y="92"/>
                        </a:lnTo>
                        <a:lnTo>
                          <a:pt x="436" y="108"/>
                        </a:lnTo>
                        <a:lnTo>
                          <a:pt x="452" y="125"/>
                        </a:lnTo>
                        <a:lnTo>
                          <a:pt x="469" y="142"/>
                        </a:lnTo>
                        <a:lnTo>
                          <a:pt x="485" y="161"/>
                        </a:lnTo>
                        <a:lnTo>
                          <a:pt x="499" y="182"/>
                        </a:lnTo>
                        <a:lnTo>
                          <a:pt x="512" y="202"/>
                        </a:lnTo>
                        <a:lnTo>
                          <a:pt x="526" y="222"/>
                        </a:lnTo>
                        <a:lnTo>
                          <a:pt x="537" y="243"/>
                        </a:lnTo>
                        <a:lnTo>
                          <a:pt x="559" y="287"/>
                        </a:lnTo>
                        <a:lnTo>
                          <a:pt x="576" y="329"/>
                        </a:lnTo>
                        <a:lnTo>
                          <a:pt x="577" y="332"/>
                        </a:lnTo>
                        <a:lnTo>
                          <a:pt x="581" y="332"/>
                        </a:lnTo>
                        <a:lnTo>
                          <a:pt x="582" y="329"/>
                        </a:lnTo>
                        <a:lnTo>
                          <a:pt x="584" y="326"/>
                        </a:lnTo>
                        <a:lnTo>
                          <a:pt x="576" y="304"/>
                        </a:lnTo>
                        <a:lnTo>
                          <a:pt x="567" y="280"/>
                        </a:lnTo>
                        <a:lnTo>
                          <a:pt x="557" y="259"/>
                        </a:lnTo>
                        <a:lnTo>
                          <a:pt x="546" y="237"/>
                        </a:lnTo>
                        <a:lnTo>
                          <a:pt x="534" y="215"/>
                        </a:lnTo>
                        <a:lnTo>
                          <a:pt x="521" y="194"/>
                        </a:lnTo>
                        <a:lnTo>
                          <a:pt x="507" y="174"/>
                        </a:lnTo>
                        <a:lnTo>
                          <a:pt x="491" y="153"/>
                        </a:lnTo>
                        <a:lnTo>
                          <a:pt x="476" y="135"/>
                        </a:lnTo>
                        <a:lnTo>
                          <a:pt x="460" y="117"/>
                        </a:lnTo>
                        <a:lnTo>
                          <a:pt x="441" y="100"/>
                        </a:lnTo>
                        <a:lnTo>
                          <a:pt x="422" y="83"/>
                        </a:lnTo>
                        <a:lnTo>
                          <a:pt x="403" y="69"/>
                        </a:lnTo>
                        <a:lnTo>
                          <a:pt x="383" y="55"/>
                        </a:lnTo>
                        <a:lnTo>
                          <a:pt x="363" y="42"/>
                        </a:lnTo>
                        <a:lnTo>
                          <a:pt x="342" y="31"/>
                        </a:lnTo>
                        <a:lnTo>
                          <a:pt x="322" y="23"/>
                        </a:lnTo>
                        <a:lnTo>
                          <a:pt x="300" y="15"/>
                        </a:lnTo>
                        <a:lnTo>
                          <a:pt x="279" y="9"/>
                        </a:lnTo>
                        <a:lnTo>
                          <a:pt x="257" y="6"/>
                        </a:lnTo>
                        <a:lnTo>
                          <a:pt x="237" y="1"/>
                        </a:lnTo>
                        <a:lnTo>
                          <a:pt x="215" y="0"/>
                        </a:lnTo>
                        <a:lnTo>
                          <a:pt x="193" y="0"/>
                        </a:lnTo>
                        <a:lnTo>
                          <a:pt x="171" y="0"/>
                        </a:lnTo>
                        <a:lnTo>
                          <a:pt x="149" y="1"/>
                        </a:lnTo>
                        <a:lnTo>
                          <a:pt x="127" y="3"/>
                        </a:lnTo>
                        <a:lnTo>
                          <a:pt x="105" y="6"/>
                        </a:lnTo>
                        <a:lnTo>
                          <a:pt x="83" y="11"/>
                        </a:lnTo>
                        <a:lnTo>
                          <a:pt x="41" y="22"/>
                        </a:lnTo>
                        <a:lnTo>
                          <a:pt x="0" y="37"/>
                        </a:lnTo>
                        <a:lnTo>
                          <a:pt x="0" y="39"/>
                        </a:lnTo>
                        <a:lnTo>
                          <a:pt x="0" y="41"/>
                        </a:lnTo>
                        <a:lnTo>
                          <a:pt x="2"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60" name="Freeform 188"/>
                  <p:cNvSpPr>
                    <a:spLocks/>
                  </p:cNvSpPr>
                  <p:nvPr/>
                </p:nvSpPr>
                <p:spPr bwMode="auto">
                  <a:xfrm>
                    <a:off x="233" y="1631"/>
                    <a:ext cx="121" cy="64"/>
                  </a:xfrm>
                  <a:custGeom>
                    <a:avLst/>
                    <a:gdLst>
                      <a:gd name="T0" fmla="*/ 20 w 121"/>
                      <a:gd name="T1" fmla="*/ 0 h 64"/>
                      <a:gd name="T2" fmla="*/ 20 w 121"/>
                      <a:gd name="T3" fmla="*/ 0 h 64"/>
                      <a:gd name="T4" fmla="*/ 12 w 121"/>
                      <a:gd name="T5" fmla="*/ 3 h 64"/>
                      <a:gd name="T6" fmla="*/ 6 w 121"/>
                      <a:gd name="T7" fmla="*/ 6 h 64"/>
                      <a:gd name="T8" fmla="*/ 3 w 121"/>
                      <a:gd name="T9" fmla="*/ 13 h 64"/>
                      <a:gd name="T10" fmla="*/ 0 w 121"/>
                      <a:gd name="T11" fmla="*/ 17 h 64"/>
                      <a:gd name="T12" fmla="*/ 0 w 121"/>
                      <a:gd name="T13" fmla="*/ 24 h 64"/>
                      <a:gd name="T14" fmla="*/ 1 w 121"/>
                      <a:gd name="T15" fmla="*/ 30 h 64"/>
                      <a:gd name="T16" fmla="*/ 5 w 121"/>
                      <a:gd name="T17" fmla="*/ 36 h 64"/>
                      <a:gd name="T18" fmla="*/ 9 w 121"/>
                      <a:gd name="T19" fmla="*/ 44 h 64"/>
                      <a:gd name="T20" fmla="*/ 9 w 121"/>
                      <a:gd name="T21" fmla="*/ 44 h 64"/>
                      <a:gd name="T22" fmla="*/ 16 w 121"/>
                      <a:gd name="T23" fmla="*/ 49 h 64"/>
                      <a:gd name="T24" fmla="*/ 20 w 121"/>
                      <a:gd name="T25" fmla="*/ 53 h 64"/>
                      <a:gd name="T26" fmla="*/ 33 w 121"/>
                      <a:gd name="T27" fmla="*/ 60 h 64"/>
                      <a:gd name="T28" fmla="*/ 47 w 121"/>
                      <a:gd name="T29" fmla="*/ 63 h 64"/>
                      <a:gd name="T30" fmla="*/ 63 w 121"/>
                      <a:gd name="T31" fmla="*/ 64 h 64"/>
                      <a:gd name="T32" fmla="*/ 77 w 121"/>
                      <a:gd name="T33" fmla="*/ 64 h 64"/>
                      <a:gd name="T34" fmla="*/ 92 w 121"/>
                      <a:gd name="T35" fmla="*/ 64 h 64"/>
                      <a:gd name="T36" fmla="*/ 119 w 121"/>
                      <a:gd name="T37" fmla="*/ 60 h 64"/>
                      <a:gd name="T38" fmla="*/ 119 w 121"/>
                      <a:gd name="T39" fmla="*/ 60 h 64"/>
                      <a:gd name="T40" fmla="*/ 121 w 121"/>
                      <a:gd name="T41" fmla="*/ 60 h 64"/>
                      <a:gd name="T42" fmla="*/ 121 w 121"/>
                      <a:gd name="T43" fmla="*/ 58 h 64"/>
                      <a:gd name="T44" fmla="*/ 121 w 121"/>
                      <a:gd name="T45" fmla="*/ 57 h 64"/>
                      <a:gd name="T46" fmla="*/ 119 w 121"/>
                      <a:gd name="T47" fmla="*/ 57 h 64"/>
                      <a:gd name="T48" fmla="*/ 119 w 121"/>
                      <a:gd name="T49" fmla="*/ 57 h 64"/>
                      <a:gd name="T50" fmla="*/ 86 w 121"/>
                      <a:gd name="T51" fmla="*/ 60 h 64"/>
                      <a:gd name="T52" fmla="*/ 70 w 121"/>
                      <a:gd name="T53" fmla="*/ 60 h 64"/>
                      <a:gd name="T54" fmla="*/ 53 w 121"/>
                      <a:gd name="T55" fmla="*/ 58 h 64"/>
                      <a:gd name="T56" fmla="*/ 53 w 121"/>
                      <a:gd name="T57" fmla="*/ 58 h 64"/>
                      <a:gd name="T58" fmla="*/ 45 w 121"/>
                      <a:gd name="T59" fmla="*/ 57 h 64"/>
                      <a:gd name="T60" fmla="*/ 38 w 121"/>
                      <a:gd name="T61" fmla="*/ 53 h 64"/>
                      <a:gd name="T62" fmla="*/ 23 w 121"/>
                      <a:gd name="T63" fmla="*/ 47 h 64"/>
                      <a:gd name="T64" fmla="*/ 23 w 121"/>
                      <a:gd name="T65" fmla="*/ 47 h 64"/>
                      <a:gd name="T66" fmla="*/ 16 w 121"/>
                      <a:gd name="T67" fmla="*/ 43 h 64"/>
                      <a:gd name="T68" fmla="*/ 11 w 121"/>
                      <a:gd name="T69" fmla="*/ 38 h 64"/>
                      <a:gd name="T70" fmla="*/ 6 w 121"/>
                      <a:gd name="T71" fmla="*/ 32 h 64"/>
                      <a:gd name="T72" fmla="*/ 3 w 121"/>
                      <a:gd name="T73" fmla="*/ 25 h 64"/>
                      <a:gd name="T74" fmla="*/ 3 w 121"/>
                      <a:gd name="T75" fmla="*/ 17 h 64"/>
                      <a:gd name="T76" fmla="*/ 6 w 121"/>
                      <a:gd name="T77" fmla="*/ 13 h 64"/>
                      <a:gd name="T78" fmla="*/ 11 w 121"/>
                      <a:gd name="T79" fmla="*/ 6 h 64"/>
                      <a:gd name="T80" fmla="*/ 20 w 121"/>
                      <a:gd name="T81" fmla="*/ 2 h 64"/>
                      <a:gd name="T82" fmla="*/ 20 w 121"/>
                      <a:gd name="T83" fmla="*/ 2 h 64"/>
                      <a:gd name="T84" fmla="*/ 22 w 121"/>
                      <a:gd name="T85" fmla="*/ 0 h 64"/>
                      <a:gd name="T86" fmla="*/ 20 w 121"/>
                      <a:gd name="T87" fmla="*/ 0 h 64"/>
                      <a:gd name="T88" fmla="*/ 20 w 121"/>
                      <a:gd name="T89" fmla="*/ 0 h 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1"/>
                      <a:gd name="T136" fmla="*/ 0 h 64"/>
                      <a:gd name="T137" fmla="*/ 121 w 121"/>
                      <a:gd name="T138" fmla="*/ 64 h 6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1" h="64">
                        <a:moveTo>
                          <a:pt x="20" y="0"/>
                        </a:moveTo>
                        <a:lnTo>
                          <a:pt x="20" y="0"/>
                        </a:lnTo>
                        <a:lnTo>
                          <a:pt x="12" y="3"/>
                        </a:lnTo>
                        <a:lnTo>
                          <a:pt x="6" y="6"/>
                        </a:lnTo>
                        <a:lnTo>
                          <a:pt x="3" y="13"/>
                        </a:lnTo>
                        <a:lnTo>
                          <a:pt x="0" y="17"/>
                        </a:lnTo>
                        <a:lnTo>
                          <a:pt x="0" y="24"/>
                        </a:lnTo>
                        <a:lnTo>
                          <a:pt x="1" y="30"/>
                        </a:lnTo>
                        <a:lnTo>
                          <a:pt x="5" y="36"/>
                        </a:lnTo>
                        <a:lnTo>
                          <a:pt x="9" y="44"/>
                        </a:lnTo>
                        <a:lnTo>
                          <a:pt x="16" y="49"/>
                        </a:lnTo>
                        <a:lnTo>
                          <a:pt x="20" y="53"/>
                        </a:lnTo>
                        <a:lnTo>
                          <a:pt x="33" y="60"/>
                        </a:lnTo>
                        <a:lnTo>
                          <a:pt x="47" y="63"/>
                        </a:lnTo>
                        <a:lnTo>
                          <a:pt x="63" y="64"/>
                        </a:lnTo>
                        <a:lnTo>
                          <a:pt x="77" y="64"/>
                        </a:lnTo>
                        <a:lnTo>
                          <a:pt x="92" y="64"/>
                        </a:lnTo>
                        <a:lnTo>
                          <a:pt x="119" y="60"/>
                        </a:lnTo>
                        <a:lnTo>
                          <a:pt x="121" y="60"/>
                        </a:lnTo>
                        <a:lnTo>
                          <a:pt x="121" y="58"/>
                        </a:lnTo>
                        <a:lnTo>
                          <a:pt x="121" y="57"/>
                        </a:lnTo>
                        <a:lnTo>
                          <a:pt x="119" y="57"/>
                        </a:lnTo>
                        <a:lnTo>
                          <a:pt x="86" y="60"/>
                        </a:lnTo>
                        <a:lnTo>
                          <a:pt x="70" y="60"/>
                        </a:lnTo>
                        <a:lnTo>
                          <a:pt x="53" y="58"/>
                        </a:lnTo>
                        <a:lnTo>
                          <a:pt x="45" y="57"/>
                        </a:lnTo>
                        <a:lnTo>
                          <a:pt x="38" y="53"/>
                        </a:lnTo>
                        <a:lnTo>
                          <a:pt x="23" y="47"/>
                        </a:lnTo>
                        <a:lnTo>
                          <a:pt x="16" y="43"/>
                        </a:lnTo>
                        <a:lnTo>
                          <a:pt x="11" y="38"/>
                        </a:lnTo>
                        <a:lnTo>
                          <a:pt x="6" y="32"/>
                        </a:lnTo>
                        <a:lnTo>
                          <a:pt x="3" y="25"/>
                        </a:lnTo>
                        <a:lnTo>
                          <a:pt x="3" y="17"/>
                        </a:lnTo>
                        <a:lnTo>
                          <a:pt x="6" y="13"/>
                        </a:lnTo>
                        <a:lnTo>
                          <a:pt x="11" y="6"/>
                        </a:lnTo>
                        <a:lnTo>
                          <a:pt x="20" y="2"/>
                        </a:lnTo>
                        <a:lnTo>
                          <a:pt x="22"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61" name="Freeform 189"/>
                  <p:cNvSpPr>
                    <a:spLocks/>
                  </p:cNvSpPr>
                  <p:nvPr/>
                </p:nvSpPr>
                <p:spPr bwMode="auto">
                  <a:xfrm>
                    <a:off x="236" y="1630"/>
                    <a:ext cx="107" cy="25"/>
                  </a:xfrm>
                  <a:custGeom>
                    <a:avLst/>
                    <a:gdLst>
                      <a:gd name="T0" fmla="*/ 0 w 107"/>
                      <a:gd name="T1" fmla="*/ 1 h 25"/>
                      <a:gd name="T2" fmla="*/ 0 w 107"/>
                      <a:gd name="T3" fmla="*/ 1 h 25"/>
                      <a:gd name="T4" fmla="*/ 13 w 107"/>
                      <a:gd name="T5" fmla="*/ 7 h 25"/>
                      <a:gd name="T6" fmla="*/ 25 w 107"/>
                      <a:gd name="T7" fmla="*/ 12 h 25"/>
                      <a:gd name="T8" fmla="*/ 52 w 107"/>
                      <a:gd name="T9" fmla="*/ 20 h 25"/>
                      <a:gd name="T10" fmla="*/ 78 w 107"/>
                      <a:gd name="T11" fmla="*/ 25 h 25"/>
                      <a:gd name="T12" fmla="*/ 105 w 107"/>
                      <a:gd name="T13" fmla="*/ 25 h 25"/>
                      <a:gd name="T14" fmla="*/ 105 w 107"/>
                      <a:gd name="T15" fmla="*/ 25 h 25"/>
                      <a:gd name="T16" fmla="*/ 107 w 107"/>
                      <a:gd name="T17" fmla="*/ 25 h 25"/>
                      <a:gd name="T18" fmla="*/ 105 w 107"/>
                      <a:gd name="T19" fmla="*/ 23 h 25"/>
                      <a:gd name="T20" fmla="*/ 105 w 107"/>
                      <a:gd name="T21" fmla="*/ 23 h 25"/>
                      <a:gd name="T22" fmla="*/ 78 w 107"/>
                      <a:gd name="T23" fmla="*/ 22 h 25"/>
                      <a:gd name="T24" fmla="*/ 52 w 107"/>
                      <a:gd name="T25" fmla="*/ 17 h 25"/>
                      <a:gd name="T26" fmla="*/ 27 w 107"/>
                      <a:gd name="T27" fmla="*/ 9 h 25"/>
                      <a:gd name="T28" fmla="*/ 14 w 107"/>
                      <a:gd name="T29" fmla="*/ 4 h 25"/>
                      <a:gd name="T30" fmla="*/ 2 w 107"/>
                      <a:gd name="T31" fmla="*/ 0 h 25"/>
                      <a:gd name="T32" fmla="*/ 2 w 107"/>
                      <a:gd name="T33" fmla="*/ 0 h 25"/>
                      <a:gd name="T34" fmla="*/ 0 w 107"/>
                      <a:gd name="T35" fmla="*/ 0 h 25"/>
                      <a:gd name="T36" fmla="*/ 0 w 107"/>
                      <a:gd name="T37" fmla="*/ 1 h 25"/>
                      <a:gd name="T38" fmla="*/ 0 w 107"/>
                      <a:gd name="T39" fmla="*/ 1 h 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7"/>
                      <a:gd name="T61" fmla="*/ 0 h 25"/>
                      <a:gd name="T62" fmla="*/ 107 w 107"/>
                      <a:gd name="T63" fmla="*/ 25 h 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7" h="25">
                        <a:moveTo>
                          <a:pt x="0" y="1"/>
                        </a:moveTo>
                        <a:lnTo>
                          <a:pt x="0" y="1"/>
                        </a:lnTo>
                        <a:lnTo>
                          <a:pt x="13" y="7"/>
                        </a:lnTo>
                        <a:lnTo>
                          <a:pt x="25" y="12"/>
                        </a:lnTo>
                        <a:lnTo>
                          <a:pt x="52" y="20"/>
                        </a:lnTo>
                        <a:lnTo>
                          <a:pt x="78" y="25"/>
                        </a:lnTo>
                        <a:lnTo>
                          <a:pt x="105" y="25"/>
                        </a:lnTo>
                        <a:lnTo>
                          <a:pt x="107" y="25"/>
                        </a:lnTo>
                        <a:lnTo>
                          <a:pt x="105" y="23"/>
                        </a:lnTo>
                        <a:lnTo>
                          <a:pt x="78" y="22"/>
                        </a:lnTo>
                        <a:lnTo>
                          <a:pt x="52" y="17"/>
                        </a:lnTo>
                        <a:lnTo>
                          <a:pt x="27" y="9"/>
                        </a:lnTo>
                        <a:lnTo>
                          <a:pt x="14" y="4"/>
                        </a:lnTo>
                        <a:lnTo>
                          <a:pt x="2"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62" name="Freeform 190"/>
                  <p:cNvSpPr>
                    <a:spLocks/>
                  </p:cNvSpPr>
                  <p:nvPr/>
                </p:nvSpPr>
                <p:spPr bwMode="auto">
                  <a:xfrm>
                    <a:off x="318" y="1637"/>
                    <a:ext cx="45" cy="65"/>
                  </a:xfrm>
                  <a:custGeom>
                    <a:avLst/>
                    <a:gdLst>
                      <a:gd name="T0" fmla="*/ 1 w 45"/>
                      <a:gd name="T1" fmla="*/ 4 h 65"/>
                      <a:gd name="T2" fmla="*/ 1 w 45"/>
                      <a:gd name="T3" fmla="*/ 4 h 65"/>
                      <a:gd name="T4" fmla="*/ 11 w 45"/>
                      <a:gd name="T5" fmla="*/ 5 h 65"/>
                      <a:gd name="T6" fmla="*/ 20 w 45"/>
                      <a:gd name="T7" fmla="*/ 10 h 65"/>
                      <a:gd name="T8" fmla="*/ 28 w 45"/>
                      <a:gd name="T9" fmla="*/ 16 h 65"/>
                      <a:gd name="T10" fmla="*/ 34 w 45"/>
                      <a:gd name="T11" fmla="*/ 24 h 65"/>
                      <a:gd name="T12" fmla="*/ 34 w 45"/>
                      <a:gd name="T13" fmla="*/ 24 h 65"/>
                      <a:gd name="T14" fmla="*/ 37 w 45"/>
                      <a:gd name="T15" fmla="*/ 29 h 65"/>
                      <a:gd name="T16" fmla="*/ 39 w 45"/>
                      <a:gd name="T17" fmla="*/ 35 h 65"/>
                      <a:gd name="T18" fmla="*/ 39 w 45"/>
                      <a:gd name="T19" fmla="*/ 44 h 65"/>
                      <a:gd name="T20" fmla="*/ 36 w 45"/>
                      <a:gd name="T21" fmla="*/ 54 h 65"/>
                      <a:gd name="T22" fmla="*/ 31 w 45"/>
                      <a:gd name="T23" fmla="*/ 63 h 65"/>
                      <a:gd name="T24" fmla="*/ 31 w 45"/>
                      <a:gd name="T25" fmla="*/ 63 h 65"/>
                      <a:gd name="T26" fmla="*/ 31 w 45"/>
                      <a:gd name="T27" fmla="*/ 65 h 65"/>
                      <a:gd name="T28" fmla="*/ 31 w 45"/>
                      <a:gd name="T29" fmla="*/ 65 h 65"/>
                      <a:gd name="T30" fmla="*/ 33 w 45"/>
                      <a:gd name="T31" fmla="*/ 65 h 65"/>
                      <a:gd name="T32" fmla="*/ 33 w 45"/>
                      <a:gd name="T33" fmla="*/ 65 h 65"/>
                      <a:gd name="T34" fmla="*/ 37 w 45"/>
                      <a:gd name="T35" fmla="*/ 60 h 65"/>
                      <a:gd name="T36" fmla="*/ 42 w 45"/>
                      <a:gd name="T37" fmla="*/ 55 h 65"/>
                      <a:gd name="T38" fmla="*/ 44 w 45"/>
                      <a:gd name="T39" fmla="*/ 49 h 65"/>
                      <a:gd name="T40" fmla="*/ 45 w 45"/>
                      <a:gd name="T41" fmla="*/ 44 h 65"/>
                      <a:gd name="T42" fmla="*/ 45 w 45"/>
                      <a:gd name="T43" fmla="*/ 40 h 65"/>
                      <a:gd name="T44" fmla="*/ 44 w 45"/>
                      <a:gd name="T45" fmla="*/ 33 h 65"/>
                      <a:gd name="T46" fmla="*/ 40 w 45"/>
                      <a:gd name="T47" fmla="*/ 24 h 65"/>
                      <a:gd name="T48" fmla="*/ 33 w 45"/>
                      <a:gd name="T49" fmla="*/ 15 h 65"/>
                      <a:gd name="T50" fmla="*/ 23 w 45"/>
                      <a:gd name="T51" fmla="*/ 7 h 65"/>
                      <a:gd name="T52" fmla="*/ 14 w 45"/>
                      <a:gd name="T53" fmla="*/ 2 h 65"/>
                      <a:gd name="T54" fmla="*/ 1 w 45"/>
                      <a:gd name="T55" fmla="*/ 0 h 65"/>
                      <a:gd name="T56" fmla="*/ 1 w 45"/>
                      <a:gd name="T57" fmla="*/ 0 h 65"/>
                      <a:gd name="T58" fmla="*/ 0 w 45"/>
                      <a:gd name="T59" fmla="*/ 2 h 65"/>
                      <a:gd name="T60" fmla="*/ 1 w 45"/>
                      <a:gd name="T61" fmla="*/ 4 h 65"/>
                      <a:gd name="T62" fmla="*/ 1 w 45"/>
                      <a:gd name="T63" fmla="*/ 4 h 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5"/>
                      <a:gd name="T97" fmla="*/ 0 h 65"/>
                      <a:gd name="T98" fmla="*/ 45 w 45"/>
                      <a:gd name="T99" fmla="*/ 65 h 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5" h="65">
                        <a:moveTo>
                          <a:pt x="1" y="4"/>
                        </a:moveTo>
                        <a:lnTo>
                          <a:pt x="1" y="4"/>
                        </a:lnTo>
                        <a:lnTo>
                          <a:pt x="11" y="5"/>
                        </a:lnTo>
                        <a:lnTo>
                          <a:pt x="20" y="10"/>
                        </a:lnTo>
                        <a:lnTo>
                          <a:pt x="28" y="16"/>
                        </a:lnTo>
                        <a:lnTo>
                          <a:pt x="34" y="24"/>
                        </a:lnTo>
                        <a:lnTo>
                          <a:pt x="37" y="29"/>
                        </a:lnTo>
                        <a:lnTo>
                          <a:pt x="39" y="35"/>
                        </a:lnTo>
                        <a:lnTo>
                          <a:pt x="39" y="44"/>
                        </a:lnTo>
                        <a:lnTo>
                          <a:pt x="36" y="54"/>
                        </a:lnTo>
                        <a:lnTo>
                          <a:pt x="31" y="63"/>
                        </a:lnTo>
                        <a:lnTo>
                          <a:pt x="31" y="65"/>
                        </a:lnTo>
                        <a:lnTo>
                          <a:pt x="33" y="65"/>
                        </a:lnTo>
                        <a:lnTo>
                          <a:pt x="37" y="60"/>
                        </a:lnTo>
                        <a:lnTo>
                          <a:pt x="42" y="55"/>
                        </a:lnTo>
                        <a:lnTo>
                          <a:pt x="44" y="49"/>
                        </a:lnTo>
                        <a:lnTo>
                          <a:pt x="45" y="44"/>
                        </a:lnTo>
                        <a:lnTo>
                          <a:pt x="45" y="40"/>
                        </a:lnTo>
                        <a:lnTo>
                          <a:pt x="44" y="33"/>
                        </a:lnTo>
                        <a:lnTo>
                          <a:pt x="40" y="24"/>
                        </a:lnTo>
                        <a:lnTo>
                          <a:pt x="33" y="15"/>
                        </a:lnTo>
                        <a:lnTo>
                          <a:pt x="23" y="7"/>
                        </a:lnTo>
                        <a:lnTo>
                          <a:pt x="14" y="2"/>
                        </a:lnTo>
                        <a:lnTo>
                          <a:pt x="1" y="0"/>
                        </a:lnTo>
                        <a:lnTo>
                          <a:pt x="0" y="2"/>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63" name="Freeform 191"/>
                  <p:cNvSpPr>
                    <a:spLocks/>
                  </p:cNvSpPr>
                  <p:nvPr/>
                </p:nvSpPr>
                <p:spPr bwMode="auto">
                  <a:xfrm>
                    <a:off x="374" y="1564"/>
                    <a:ext cx="259" cy="125"/>
                  </a:xfrm>
                  <a:custGeom>
                    <a:avLst/>
                    <a:gdLst>
                      <a:gd name="T0" fmla="*/ 3 w 259"/>
                      <a:gd name="T1" fmla="*/ 120 h 125"/>
                      <a:gd name="T2" fmla="*/ 3 w 259"/>
                      <a:gd name="T3" fmla="*/ 95 h 125"/>
                      <a:gd name="T4" fmla="*/ 11 w 259"/>
                      <a:gd name="T5" fmla="*/ 73 h 125"/>
                      <a:gd name="T6" fmla="*/ 24 w 259"/>
                      <a:gd name="T7" fmla="*/ 55 h 125"/>
                      <a:gd name="T8" fmla="*/ 41 w 259"/>
                      <a:gd name="T9" fmla="*/ 39 h 125"/>
                      <a:gd name="T10" fmla="*/ 61 w 259"/>
                      <a:gd name="T11" fmla="*/ 26 h 125"/>
                      <a:gd name="T12" fmla="*/ 105 w 259"/>
                      <a:gd name="T13" fmla="*/ 9 h 125"/>
                      <a:gd name="T14" fmla="*/ 127 w 259"/>
                      <a:gd name="T15" fmla="*/ 4 h 125"/>
                      <a:gd name="T16" fmla="*/ 152 w 259"/>
                      <a:gd name="T17" fmla="*/ 3 h 125"/>
                      <a:gd name="T18" fmla="*/ 177 w 259"/>
                      <a:gd name="T19" fmla="*/ 8 h 125"/>
                      <a:gd name="T20" fmla="*/ 201 w 259"/>
                      <a:gd name="T21" fmla="*/ 17 h 125"/>
                      <a:gd name="T22" fmla="*/ 220 w 259"/>
                      <a:gd name="T23" fmla="*/ 34 h 125"/>
                      <a:gd name="T24" fmla="*/ 228 w 259"/>
                      <a:gd name="T25" fmla="*/ 44 h 125"/>
                      <a:gd name="T26" fmla="*/ 240 w 259"/>
                      <a:gd name="T27" fmla="*/ 64 h 125"/>
                      <a:gd name="T28" fmla="*/ 251 w 259"/>
                      <a:gd name="T29" fmla="*/ 100 h 125"/>
                      <a:gd name="T30" fmla="*/ 256 w 259"/>
                      <a:gd name="T31" fmla="*/ 124 h 125"/>
                      <a:gd name="T32" fmla="*/ 257 w 259"/>
                      <a:gd name="T33" fmla="*/ 125 h 125"/>
                      <a:gd name="T34" fmla="*/ 259 w 259"/>
                      <a:gd name="T35" fmla="*/ 124 h 125"/>
                      <a:gd name="T36" fmla="*/ 254 w 259"/>
                      <a:gd name="T37" fmla="*/ 97 h 125"/>
                      <a:gd name="T38" fmla="*/ 246 w 259"/>
                      <a:gd name="T39" fmla="*/ 72 h 125"/>
                      <a:gd name="T40" fmla="*/ 235 w 259"/>
                      <a:gd name="T41" fmla="*/ 48 h 125"/>
                      <a:gd name="T42" fmla="*/ 220 w 259"/>
                      <a:gd name="T43" fmla="*/ 26 h 125"/>
                      <a:gd name="T44" fmla="*/ 210 w 259"/>
                      <a:gd name="T45" fmla="*/ 19 h 125"/>
                      <a:gd name="T46" fmla="*/ 188 w 259"/>
                      <a:gd name="T47" fmla="*/ 8 h 125"/>
                      <a:gd name="T48" fmla="*/ 165 w 259"/>
                      <a:gd name="T49" fmla="*/ 1 h 125"/>
                      <a:gd name="T50" fmla="*/ 140 w 259"/>
                      <a:gd name="T51" fmla="*/ 1 h 125"/>
                      <a:gd name="T52" fmla="*/ 127 w 259"/>
                      <a:gd name="T53" fmla="*/ 1 h 125"/>
                      <a:gd name="T54" fmla="*/ 82 w 259"/>
                      <a:gd name="T55" fmla="*/ 14 h 125"/>
                      <a:gd name="T56" fmla="*/ 47 w 259"/>
                      <a:gd name="T57" fmla="*/ 31 h 125"/>
                      <a:gd name="T58" fmla="*/ 28 w 259"/>
                      <a:gd name="T59" fmla="*/ 45 h 125"/>
                      <a:gd name="T60" fmla="*/ 13 w 259"/>
                      <a:gd name="T61" fmla="*/ 64 h 125"/>
                      <a:gd name="T62" fmla="*/ 3 w 259"/>
                      <a:gd name="T63" fmla="*/ 84 h 125"/>
                      <a:gd name="T64" fmla="*/ 0 w 259"/>
                      <a:gd name="T65" fmla="*/ 108 h 125"/>
                      <a:gd name="T66" fmla="*/ 2 w 259"/>
                      <a:gd name="T67" fmla="*/ 120 h 125"/>
                      <a:gd name="T68" fmla="*/ 3 w 259"/>
                      <a:gd name="T69" fmla="*/ 120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9"/>
                      <a:gd name="T106" fmla="*/ 0 h 125"/>
                      <a:gd name="T107" fmla="*/ 259 w 259"/>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9" h="125">
                        <a:moveTo>
                          <a:pt x="3" y="120"/>
                        </a:moveTo>
                        <a:lnTo>
                          <a:pt x="3" y="120"/>
                        </a:lnTo>
                        <a:lnTo>
                          <a:pt x="2" y="106"/>
                        </a:lnTo>
                        <a:lnTo>
                          <a:pt x="3" y="95"/>
                        </a:lnTo>
                        <a:lnTo>
                          <a:pt x="6" y="84"/>
                        </a:lnTo>
                        <a:lnTo>
                          <a:pt x="11" y="73"/>
                        </a:lnTo>
                        <a:lnTo>
                          <a:pt x="17" y="64"/>
                        </a:lnTo>
                        <a:lnTo>
                          <a:pt x="24" y="55"/>
                        </a:lnTo>
                        <a:lnTo>
                          <a:pt x="33" y="47"/>
                        </a:lnTo>
                        <a:lnTo>
                          <a:pt x="41" y="39"/>
                        </a:lnTo>
                        <a:lnTo>
                          <a:pt x="52" y="33"/>
                        </a:lnTo>
                        <a:lnTo>
                          <a:pt x="61" y="26"/>
                        </a:lnTo>
                        <a:lnTo>
                          <a:pt x="83" y="15"/>
                        </a:lnTo>
                        <a:lnTo>
                          <a:pt x="105" y="9"/>
                        </a:lnTo>
                        <a:lnTo>
                          <a:pt x="127" y="4"/>
                        </a:lnTo>
                        <a:lnTo>
                          <a:pt x="140" y="3"/>
                        </a:lnTo>
                        <a:lnTo>
                          <a:pt x="152" y="3"/>
                        </a:lnTo>
                        <a:lnTo>
                          <a:pt x="165" y="4"/>
                        </a:lnTo>
                        <a:lnTo>
                          <a:pt x="177" y="8"/>
                        </a:lnTo>
                        <a:lnTo>
                          <a:pt x="190" y="12"/>
                        </a:lnTo>
                        <a:lnTo>
                          <a:pt x="201" y="17"/>
                        </a:lnTo>
                        <a:lnTo>
                          <a:pt x="210" y="25"/>
                        </a:lnTo>
                        <a:lnTo>
                          <a:pt x="220" y="34"/>
                        </a:lnTo>
                        <a:lnTo>
                          <a:pt x="228" y="44"/>
                        </a:lnTo>
                        <a:lnTo>
                          <a:pt x="234" y="53"/>
                        </a:lnTo>
                        <a:lnTo>
                          <a:pt x="240" y="64"/>
                        </a:lnTo>
                        <a:lnTo>
                          <a:pt x="245" y="77"/>
                        </a:lnTo>
                        <a:lnTo>
                          <a:pt x="251" y="100"/>
                        </a:lnTo>
                        <a:lnTo>
                          <a:pt x="256" y="124"/>
                        </a:lnTo>
                        <a:lnTo>
                          <a:pt x="256" y="125"/>
                        </a:lnTo>
                        <a:lnTo>
                          <a:pt x="257" y="125"/>
                        </a:lnTo>
                        <a:lnTo>
                          <a:pt x="259" y="125"/>
                        </a:lnTo>
                        <a:lnTo>
                          <a:pt x="259" y="124"/>
                        </a:lnTo>
                        <a:lnTo>
                          <a:pt x="254" y="97"/>
                        </a:lnTo>
                        <a:lnTo>
                          <a:pt x="251" y="84"/>
                        </a:lnTo>
                        <a:lnTo>
                          <a:pt x="246" y="72"/>
                        </a:lnTo>
                        <a:lnTo>
                          <a:pt x="242" y="59"/>
                        </a:lnTo>
                        <a:lnTo>
                          <a:pt x="235" y="48"/>
                        </a:lnTo>
                        <a:lnTo>
                          <a:pt x="229" y="37"/>
                        </a:lnTo>
                        <a:lnTo>
                          <a:pt x="220" y="26"/>
                        </a:lnTo>
                        <a:lnTo>
                          <a:pt x="210" y="19"/>
                        </a:lnTo>
                        <a:lnTo>
                          <a:pt x="199" y="12"/>
                        </a:lnTo>
                        <a:lnTo>
                          <a:pt x="188" y="8"/>
                        </a:lnTo>
                        <a:lnTo>
                          <a:pt x="177" y="3"/>
                        </a:lnTo>
                        <a:lnTo>
                          <a:pt x="165" y="1"/>
                        </a:lnTo>
                        <a:lnTo>
                          <a:pt x="152" y="0"/>
                        </a:lnTo>
                        <a:lnTo>
                          <a:pt x="140" y="1"/>
                        </a:lnTo>
                        <a:lnTo>
                          <a:pt x="127" y="1"/>
                        </a:lnTo>
                        <a:lnTo>
                          <a:pt x="105" y="6"/>
                        </a:lnTo>
                        <a:lnTo>
                          <a:pt x="82" y="14"/>
                        </a:lnTo>
                        <a:lnTo>
                          <a:pt x="58" y="23"/>
                        </a:lnTo>
                        <a:lnTo>
                          <a:pt x="47" y="31"/>
                        </a:lnTo>
                        <a:lnTo>
                          <a:pt x="38" y="37"/>
                        </a:lnTo>
                        <a:lnTo>
                          <a:pt x="28" y="45"/>
                        </a:lnTo>
                        <a:lnTo>
                          <a:pt x="20" y="55"/>
                        </a:lnTo>
                        <a:lnTo>
                          <a:pt x="13" y="64"/>
                        </a:lnTo>
                        <a:lnTo>
                          <a:pt x="8" y="73"/>
                        </a:lnTo>
                        <a:lnTo>
                          <a:pt x="3" y="84"/>
                        </a:lnTo>
                        <a:lnTo>
                          <a:pt x="0" y="95"/>
                        </a:lnTo>
                        <a:lnTo>
                          <a:pt x="0" y="108"/>
                        </a:lnTo>
                        <a:lnTo>
                          <a:pt x="2" y="120"/>
                        </a:lnTo>
                        <a:lnTo>
                          <a:pt x="3"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64" name="Freeform 192"/>
                  <p:cNvSpPr>
                    <a:spLocks/>
                  </p:cNvSpPr>
                  <p:nvPr/>
                </p:nvSpPr>
                <p:spPr bwMode="auto">
                  <a:xfrm>
                    <a:off x="366" y="1606"/>
                    <a:ext cx="272" cy="94"/>
                  </a:xfrm>
                  <a:custGeom>
                    <a:avLst/>
                    <a:gdLst>
                      <a:gd name="T0" fmla="*/ 0 w 272"/>
                      <a:gd name="T1" fmla="*/ 80 h 94"/>
                      <a:gd name="T2" fmla="*/ 24 w 272"/>
                      <a:gd name="T3" fmla="*/ 86 h 94"/>
                      <a:gd name="T4" fmla="*/ 44 w 272"/>
                      <a:gd name="T5" fmla="*/ 83 h 94"/>
                      <a:gd name="T6" fmla="*/ 60 w 272"/>
                      <a:gd name="T7" fmla="*/ 74 h 94"/>
                      <a:gd name="T8" fmla="*/ 91 w 272"/>
                      <a:gd name="T9" fmla="*/ 44 h 94"/>
                      <a:gd name="T10" fmla="*/ 115 w 272"/>
                      <a:gd name="T11" fmla="*/ 22 h 94"/>
                      <a:gd name="T12" fmla="*/ 132 w 272"/>
                      <a:gd name="T13" fmla="*/ 9 h 94"/>
                      <a:gd name="T14" fmla="*/ 141 w 272"/>
                      <a:gd name="T15" fmla="*/ 6 h 94"/>
                      <a:gd name="T16" fmla="*/ 159 w 272"/>
                      <a:gd name="T17" fmla="*/ 3 h 94"/>
                      <a:gd name="T18" fmla="*/ 174 w 272"/>
                      <a:gd name="T19" fmla="*/ 6 h 94"/>
                      <a:gd name="T20" fmla="*/ 187 w 272"/>
                      <a:gd name="T21" fmla="*/ 13 h 94"/>
                      <a:gd name="T22" fmla="*/ 207 w 272"/>
                      <a:gd name="T23" fmla="*/ 36 h 94"/>
                      <a:gd name="T24" fmla="*/ 234 w 272"/>
                      <a:gd name="T25" fmla="*/ 75 h 94"/>
                      <a:gd name="T26" fmla="*/ 242 w 272"/>
                      <a:gd name="T27" fmla="*/ 85 h 94"/>
                      <a:gd name="T28" fmla="*/ 253 w 272"/>
                      <a:gd name="T29" fmla="*/ 93 h 94"/>
                      <a:gd name="T30" fmla="*/ 264 w 272"/>
                      <a:gd name="T31" fmla="*/ 93 h 94"/>
                      <a:gd name="T32" fmla="*/ 272 w 272"/>
                      <a:gd name="T33" fmla="*/ 82 h 94"/>
                      <a:gd name="T34" fmla="*/ 272 w 272"/>
                      <a:gd name="T35" fmla="*/ 80 h 94"/>
                      <a:gd name="T36" fmla="*/ 270 w 272"/>
                      <a:gd name="T37" fmla="*/ 82 h 94"/>
                      <a:gd name="T38" fmla="*/ 262 w 272"/>
                      <a:gd name="T39" fmla="*/ 88 h 94"/>
                      <a:gd name="T40" fmla="*/ 254 w 272"/>
                      <a:gd name="T41" fmla="*/ 88 h 94"/>
                      <a:gd name="T42" fmla="*/ 247 w 272"/>
                      <a:gd name="T43" fmla="*/ 83 h 94"/>
                      <a:gd name="T44" fmla="*/ 232 w 272"/>
                      <a:gd name="T45" fmla="*/ 66 h 94"/>
                      <a:gd name="T46" fmla="*/ 215 w 272"/>
                      <a:gd name="T47" fmla="*/ 38 h 94"/>
                      <a:gd name="T48" fmla="*/ 209 w 272"/>
                      <a:gd name="T49" fmla="*/ 28 h 94"/>
                      <a:gd name="T50" fmla="*/ 193 w 272"/>
                      <a:gd name="T51" fmla="*/ 14 h 94"/>
                      <a:gd name="T52" fmla="*/ 173 w 272"/>
                      <a:gd name="T53" fmla="*/ 5 h 94"/>
                      <a:gd name="T54" fmla="*/ 152 w 272"/>
                      <a:gd name="T55" fmla="*/ 0 h 94"/>
                      <a:gd name="T56" fmla="*/ 141 w 272"/>
                      <a:gd name="T57" fmla="*/ 2 h 94"/>
                      <a:gd name="T58" fmla="*/ 121 w 272"/>
                      <a:gd name="T59" fmla="*/ 11 h 94"/>
                      <a:gd name="T60" fmla="*/ 105 w 272"/>
                      <a:gd name="T61" fmla="*/ 24 h 94"/>
                      <a:gd name="T62" fmla="*/ 76 w 272"/>
                      <a:gd name="T63" fmla="*/ 57 h 94"/>
                      <a:gd name="T64" fmla="*/ 52 w 272"/>
                      <a:gd name="T65" fmla="*/ 75 h 94"/>
                      <a:gd name="T66" fmla="*/ 35 w 272"/>
                      <a:gd name="T67" fmla="*/ 83 h 94"/>
                      <a:gd name="T68" fmla="*/ 13 w 272"/>
                      <a:gd name="T69" fmla="*/ 83 h 94"/>
                      <a:gd name="T70" fmla="*/ 2 w 272"/>
                      <a:gd name="T71" fmla="*/ 78 h 94"/>
                      <a:gd name="T72" fmla="*/ 0 w 272"/>
                      <a:gd name="T73" fmla="*/ 80 h 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2"/>
                      <a:gd name="T112" fmla="*/ 0 h 94"/>
                      <a:gd name="T113" fmla="*/ 272 w 272"/>
                      <a:gd name="T114" fmla="*/ 94 h 9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2" h="94">
                        <a:moveTo>
                          <a:pt x="0" y="80"/>
                        </a:moveTo>
                        <a:lnTo>
                          <a:pt x="0" y="80"/>
                        </a:lnTo>
                        <a:lnTo>
                          <a:pt x="13" y="85"/>
                        </a:lnTo>
                        <a:lnTo>
                          <a:pt x="24" y="86"/>
                        </a:lnTo>
                        <a:lnTo>
                          <a:pt x="35" y="85"/>
                        </a:lnTo>
                        <a:lnTo>
                          <a:pt x="44" y="83"/>
                        </a:lnTo>
                        <a:lnTo>
                          <a:pt x="52" y="78"/>
                        </a:lnTo>
                        <a:lnTo>
                          <a:pt x="60" y="74"/>
                        </a:lnTo>
                        <a:lnTo>
                          <a:pt x="76" y="60"/>
                        </a:lnTo>
                        <a:lnTo>
                          <a:pt x="91" y="44"/>
                        </a:lnTo>
                        <a:lnTo>
                          <a:pt x="107" y="28"/>
                        </a:lnTo>
                        <a:lnTo>
                          <a:pt x="115" y="22"/>
                        </a:lnTo>
                        <a:lnTo>
                          <a:pt x="123" y="16"/>
                        </a:lnTo>
                        <a:lnTo>
                          <a:pt x="132" y="9"/>
                        </a:lnTo>
                        <a:lnTo>
                          <a:pt x="141" y="6"/>
                        </a:lnTo>
                        <a:lnTo>
                          <a:pt x="151" y="3"/>
                        </a:lnTo>
                        <a:lnTo>
                          <a:pt x="159" y="3"/>
                        </a:lnTo>
                        <a:lnTo>
                          <a:pt x="167" y="3"/>
                        </a:lnTo>
                        <a:lnTo>
                          <a:pt x="174" y="6"/>
                        </a:lnTo>
                        <a:lnTo>
                          <a:pt x="181" y="8"/>
                        </a:lnTo>
                        <a:lnTo>
                          <a:pt x="187" y="13"/>
                        </a:lnTo>
                        <a:lnTo>
                          <a:pt x="198" y="24"/>
                        </a:lnTo>
                        <a:lnTo>
                          <a:pt x="207" y="36"/>
                        </a:lnTo>
                        <a:lnTo>
                          <a:pt x="217" y="49"/>
                        </a:lnTo>
                        <a:lnTo>
                          <a:pt x="234" y="75"/>
                        </a:lnTo>
                        <a:lnTo>
                          <a:pt x="242" y="85"/>
                        </a:lnTo>
                        <a:lnTo>
                          <a:pt x="248" y="89"/>
                        </a:lnTo>
                        <a:lnTo>
                          <a:pt x="253" y="93"/>
                        </a:lnTo>
                        <a:lnTo>
                          <a:pt x="259" y="94"/>
                        </a:lnTo>
                        <a:lnTo>
                          <a:pt x="264" y="93"/>
                        </a:lnTo>
                        <a:lnTo>
                          <a:pt x="269" y="89"/>
                        </a:lnTo>
                        <a:lnTo>
                          <a:pt x="272" y="82"/>
                        </a:lnTo>
                        <a:lnTo>
                          <a:pt x="272" y="80"/>
                        </a:lnTo>
                        <a:lnTo>
                          <a:pt x="270" y="82"/>
                        </a:lnTo>
                        <a:lnTo>
                          <a:pt x="265" y="85"/>
                        </a:lnTo>
                        <a:lnTo>
                          <a:pt x="262" y="88"/>
                        </a:lnTo>
                        <a:lnTo>
                          <a:pt x="258" y="89"/>
                        </a:lnTo>
                        <a:lnTo>
                          <a:pt x="254" y="88"/>
                        </a:lnTo>
                        <a:lnTo>
                          <a:pt x="250" y="86"/>
                        </a:lnTo>
                        <a:lnTo>
                          <a:pt x="247" y="83"/>
                        </a:lnTo>
                        <a:lnTo>
                          <a:pt x="239" y="75"/>
                        </a:lnTo>
                        <a:lnTo>
                          <a:pt x="232" y="66"/>
                        </a:lnTo>
                        <a:lnTo>
                          <a:pt x="226" y="55"/>
                        </a:lnTo>
                        <a:lnTo>
                          <a:pt x="215" y="38"/>
                        </a:lnTo>
                        <a:lnTo>
                          <a:pt x="209" y="28"/>
                        </a:lnTo>
                        <a:lnTo>
                          <a:pt x="201" y="20"/>
                        </a:lnTo>
                        <a:lnTo>
                          <a:pt x="193" y="14"/>
                        </a:lnTo>
                        <a:lnTo>
                          <a:pt x="184" y="8"/>
                        </a:lnTo>
                        <a:lnTo>
                          <a:pt x="173" y="5"/>
                        </a:lnTo>
                        <a:lnTo>
                          <a:pt x="163" y="2"/>
                        </a:lnTo>
                        <a:lnTo>
                          <a:pt x="152" y="0"/>
                        </a:lnTo>
                        <a:lnTo>
                          <a:pt x="141" y="2"/>
                        </a:lnTo>
                        <a:lnTo>
                          <a:pt x="130" y="5"/>
                        </a:lnTo>
                        <a:lnTo>
                          <a:pt x="121" y="11"/>
                        </a:lnTo>
                        <a:lnTo>
                          <a:pt x="113" y="16"/>
                        </a:lnTo>
                        <a:lnTo>
                          <a:pt x="105" y="24"/>
                        </a:lnTo>
                        <a:lnTo>
                          <a:pt x="90" y="39"/>
                        </a:lnTo>
                        <a:lnTo>
                          <a:pt x="76" y="57"/>
                        </a:lnTo>
                        <a:lnTo>
                          <a:pt x="60" y="71"/>
                        </a:lnTo>
                        <a:lnTo>
                          <a:pt x="52" y="75"/>
                        </a:lnTo>
                        <a:lnTo>
                          <a:pt x="44" y="80"/>
                        </a:lnTo>
                        <a:lnTo>
                          <a:pt x="35" y="83"/>
                        </a:lnTo>
                        <a:lnTo>
                          <a:pt x="24" y="85"/>
                        </a:lnTo>
                        <a:lnTo>
                          <a:pt x="13" y="83"/>
                        </a:lnTo>
                        <a:lnTo>
                          <a:pt x="2" y="78"/>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65" name="Freeform 193"/>
                  <p:cNvSpPr>
                    <a:spLocks/>
                  </p:cNvSpPr>
                  <p:nvPr/>
                </p:nvSpPr>
                <p:spPr bwMode="auto">
                  <a:xfrm>
                    <a:off x="393" y="1645"/>
                    <a:ext cx="232" cy="140"/>
                  </a:xfrm>
                  <a:custGeom>
                    <a:avLst/>
                    <a:gdLst>
                      <a:gd name="T0" fmla="*/ 12 w 232"/>
                      <a:gd name="T1" fmla="*/ 0 h 140"/>
                      <a:gd name="T2" fmla="*/ 1 w 232"/>
                      <a:gd name="T3" fmla="*/ 25 h 140"/>
                      <a:gd name="T4" fmla="*/ 1 w 232"/>
                      <a:gd name="T5" fmla="*/ 50 h 140"/>
                      <a:gd name="T6" fmla="*/ 8 w 232"/>
                      <a:gd name="T7" fmla="*/ 74 h 140"/>
                      <a:gd name="T8" fmla="*/ 20 w 232"/>
                      <a:gd name="T9" fmla="*/ 94 h 140"/>
                      <a:gd name="T10" fmla="*/ 38 w 232"/>
                      <a:gd name="T11" fmla="*/ 112 h 140"/>
                      <a:gd name="T12" fmla="*/ 60 w 232"/>
                      <a:gd name="T13" fmla="*/ 126 h 140"/>
                      <a:gd name="T14" fmla="*/ 83 w 232"/>
                      <a:gd name="T15" fmla="*/ 135 h 140"/>
                      <a:gd name="T16" fmla="*/ 108 w 232"/>
                      <a:gd name="T17" fmla="*/ 140 h 140"/>
                      <a:gd name="T18" fmla="*/ 130 w 232"/>
                      <a:gd name="T19" fmla="*/ 138 h 140"/>
                      <a:gd name="T20" fmla="*/ 174 w 232"/>
                      <a:gd name="T21" fmla="*/ 127 h 140"/>
                      <a:gd name="T22" fmla="*/ 194 w 232"/>
                      <a:gd name="T23" fmla="*/ 116 h 140"/>
                      <a:gd name="T24" fmla="*/ 210 w 232"/>
                      <a:gd name="T25" fmla="*/ 104 h 140"/>
                      <a:gd name="T26" fmla="*/ 223 w 232"/>
                      <a:gd name="T27" fmla="*/ 87 h 140"/>
                      <a:gd name="T28" fmla="*/ 231 w 232"/>
                      <a:gd name="T29" fmla="*/ 66 h 140"/>
                      <a:gd name="T30" fmla="*/ 232 w 232"/>
                      <a:gd name="T31" fmla="*/ 43 h 140"/>
                      <a:gd name="T32" fmla="*/ 231 w 232"/>
                      <a:gd name="T33" fmla="*/ 41 h 140"/>
                      <a:gd name="T34" fmla="*/ 226 w 232"/>
                      <a:gd name="T35" fmla="*/ 41 h 140"/>
                      <a:gd name="T36" fmla="*/ 226 w 232"/>
                      <a:gd name="T37" fmla="*/ 43 h 140"/>
                      <a:gd name="T38" fmla="*/ 223 w 232"/>
                      <a:gd name="T39" fmla="*/ 65 h 140"/>
                      <a:gd name="T40" fmla="*/ 216 w 232"/>
                      <a:gd name="T41" fmla="*/ 82 h 140"/>
                      <a:gd name="T42" fmla="*/ 204 w 232"/>
                      <a:gd name="T43" fmla="*/ 98 h 140"/>
                      <a:gd name="T44" fmla="*/ 190 w 232"/>
                      <a:gd name="T45" fmla="*/ 110 h 140"/>
                      <a:gd name="T46" fmla="*/ 154 w 232"/>
                      <a:gd name="T47" fmla="*/ 126 h 140"/>
                      <a:gd name="T48" fmla="*/ 114 w 232"/>
                      <a:gd name="T49" fmla="*/ 132 h 140"/>
                      <a:gd name="T50" fmla="*/ 102 w 232"/>
                      <a:gd name="T51" fmla="*/ 130 h 140"/>
                      <a:gd name="T52" fmla="*/ 77 w 232"/>
                      <a:gd name="T53" fmla="*/ 126 h 140"/>
                      <a:gd name="T54" fmla="*/ 53 w 232"/>
                      <a:gd name="T55" fmla="*/ 115 h 140"/>
                      <a:gd name="T56" fmla="*/ 33 w 232"/>
                      <a:gd name="T57" fmla="*/ 101 h 140"/>
                      <a:gd name="T58" fmla="*/ 17 w 232"/>
                      <a:gd name="T59" fmla="*/ 82 h 140"/>
                      <a:gd name="T60" fmla="*/ 6 w 232"/>
                      <a:gd name="T61" fmla="*/ 61 h 140"/>
                      <a:gd name="T62" fmla="*/ 3 w 232"/>
                      <a:gd name="T63" fmla="*/ 38 h 140"/>
                      <a:gd name="T64" fmla="*/ 8 w 232"/>
                      <a:gd name="T65" fmla="*/ 13 h 140"/>
                      <a:gd name="T66" fmla="*/ 12 w 232"/>
                      <a:gd name="T67" fmla="*/ 0 h 140"/>
                      <a:gd name="T68" fmla="*/ 12 w 232"/>
                      <a:gd name="T69" fmla="*/ 0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2"/>
                      <a:gd name="T106" fmla="*/ 0 h 140"/>
                      <a:gd name="T107" fmla="*/ 232 w 232"/>
                      <a:gd name="T108" fmla="*/ 140 h 1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2" h="140">
                        <a:moveTo>
                          <a:pt x="12" y="0"/>
                        </a:moveTo>
                        <a:lnTo>
                          <a:pt x="12" y="0"/>
                        </a:lnTo>
                        <a:lnTo>
                          <a:pt x="6" y="13"/>
                        </a:lnTo>
                        <a:lnTo>
                          <a:pt x="1" y="25"/>
                        </a:lnTo>
                        <a:lnTo>
                          <a:pt x="0" y="38"/>
                        </a:lnTo>
                        <a:lnTo>
                          <a:pt x="1" y="50"/>
                        </a:lnTo>
                        <a:lnTo>
                          <a:pt x="3" y="63"/>
                        </a:lnTo>
                        <a:lnTo>
                          <a:pt x="8" y="74"/>
                        </a:lnTo>
                        <a:lnTo>
                          <a:pt x="12" y="85"/>
                        </a:lnTo>
                        <a:lnTo>
                          <a:pt x="20" y="94"/>
                        </a:lnTo>
                        <a:lnTo>
                          <a:pt x="28" y="104"/>
                        </a:lnTo>
                        <a:lnTo>
                          <a:pt x="38" y="112"/>
                        </a:lnTo>
                        <a:lnTo>
                          <a:pt x="47" y="119"/>
                        </a:lnTo>
                        <a:lnTo>
                          <a:pt x="60" y="126"/>
                        </a:lnTo>
                        <a:lnTo>
                          <a:pt x="71" y="130"/>
                        </a:lnTo>
                        <a:lnTo>
                          <a:pt x="83" y="135"/>
                        </a:lnTo>
                        <a:lnTo>
                          <a:pt x="96" y="138"/>
                        </a:lnTo>
                        <a:lnTo>
                          <a:pt x="108" y="140"/>
                        </a:lnTo>
                        <a:lnTo>
                          <a:pt x="130" y="138"/>
                        </a:lnTo>
                        <a:lnTo>
                          <a:pt x="152" y="135"/>
                        </a:lnTo>
                        <a:lnTo>
                          <a:pt x="174" y="127"/>
                        </a:lnTo>
                        <a:lnTo>
                          <a:pt x="185" y="123"/>
                        </a:lnTo>
                        <a:lnTo>
                          <a:pt x="194" y="116"/>
                        </a:lnTo>
                        <a:lnTo>
                          <a:pt x="202" y="110"/>
                        </a:lnTo>
                        <a:lnTo>
                          <a:pt x="210" y="104"/>
                        </a:lnTo>
                        <a:lnTo>
                          <a:pt x="218" y="96"/>
                        </a:lnTo>
                        <a:lnTo>
                          <a:pt x="223" y="87"/>
                        </a:lnTo>
                        <a:lnTo>
                          <a:pt x="227" y="77"/>
                        </a:lnTo>
                        <a:lnTo>
                          <a:pt x="231" y="66"/>
                        </a:lnTo>
                        <a:lnTo>
                          <a:pt x="232" y="55"/>
                        </a:lnTo>
                        <a:lnTo>
                          <a:pt x="232" y="43"/>
                        </a:lnTo>
                        <a:lnTo>
                          <a:pt x="231" y="41"/>
                        </a:lnTo>
                        <a:lnTo>
                          <a:pt x="229" y="39"/>
                        </a:lnTo>
                        <a:lnTo>
                          <a:pt x="226" y="41"/>
                        </a:lnTo>
                        <a:lnTo>
                          <a:pt x="226" y="43"/>
                        </a:lnTo>
                        <a:lnTo>
                          <a:pt x="224" y="54"/>
                        </a:lnTo>
                        <a:lnTo>
                          <a:pt x="223" y="65"/>
                        </a:lnTo>
                        <a:lnTo>
                          <a:pt x="220" y="74"/>
                        </a:lnTo>
                        <a:lnTo>
                          <a:pt x="216" y="82"/>
                        </a:lnTo>
                        <a:lnTo>
                          <a:pt x="210" y="90"/>
                        </a:lnTo>
                        <a:lnTo>
                          <a:pt x="204" y="98"/>
                        </a:lnTo>
                        <a:lnTo>
                          <a:pt x="198" y="104"/>
                        </a:lnTo>
                        <a:lnTo>
                          <a:pt x="190" y="110"/>
                        </a:lnTo>
                        <a:lnTo>
                          <a:pt x="173" y="119"/>
                        </a:lnTo>
                        <a:lnTo>
                          <a:pt x="154" y="126"/>
                        </a:lnTo>
                        <a:lnTo>
                          <a:pt x="133" y="129"/>
                        </a:lnTo>
                        <a:lnTo>
                          <a:pt x="114" y="132"/>
                        </a:lnTo>
                        <a:lnTo>
                          <a:pt x="102" y="130"/>
                        </a:lnTo>
                        <a:lnTo>
                          <a:pt x="89" y="129"/>
                        </a:lnTo>
                        <a:lnTo>
                          <a:pt x="77" y="126"/>
                        </a:lnTo>
                        <a:lnTo>
                          <a:pt x="66" y="121"/>
                        </a:lnTo>
                        <a:lnTo>
                          <a:pt x="53" y="115"/>
                        </a:lnTo>
                        <a:lnTo>
                          <a:pt x="44" y="109"/>
                        </a:lnTo>
                        <a:lnTo>
                          <a:pt x="33" y="101"/>
                        </a:lnTo>
                        <a:lnTo>
                          <a:pt x="25" y="93"/>
                        </a:lnTo>
                        <a:lnTo>
                          <a:pt x="17" y="82"/>
                        </a:lnTo>
                        <a:lnTo>
                          <a:pt x="11" y="72"/>
                        </a:lnTo>
                        <a:lnTo>
                          <a:pt x="6" y="61"/>
                        </a:lnTo>
                        <a:lnTo>
                          <a:pt x="3" y="50"/>
                        </a:lnTo>
                        <a:lnTo>
                          <a:pt x="3" y="38"/>
                        </a:lnTo>
                        <a:lnTo>
                          <a:pt x="5" y="25"/>
                        </a:lnTo>
                        <a:lnTo>
                          <a:pt x="8" y="13"/>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66" name="Freeform 194"/>
                  <p:cNvSpPr>
                    <a:spLocks/>
                  </p:cNvSpPr>
                  <p:nvPr/>
                </p:nvSpPr>
                <p:spPr bwMode="auto">
                  <a:xfrm>
                    <a:off x="886" y="1576"/>
                    <a:ext cx="259" cy="124"/>
                  </a:xfrm>
                  <a:custGeom>
                    <a:avLst/>
                    <a:gdLst>
                      <a:gd name="T0" fmla="*/ 1 w 259"/>
                      <a:gd name="T1" fmla="*/ 119 h 124"/>
                      <a:gd name="T2" fmla="*/ 3 w 259"/>
                      <a:gd name="T3" fmla="*/ 94 h 124"/>
                      <a:gd name="T4" fmla="*/ 11 w 259"/>
                      <a:gd name="T5" fmla="*/ 72 h 124"/>
                      <a:gd name="T6" fmla="*/ 23 w 259"/>
                      <a:gd name="T7" fmla="*/ 54 h 124"/>
                      <a:gd name="T8" fmla="*/ 40 w 259"/>
                      <a:gd name="T9" fmla="*/ 38 h 124"/>
                      <a:gd name="T10" fmla="*/ 61 w 259"/>
                      <a:gd name="T11" fmla="*/ 25 h 124"/>
                      <a:gd name="T12" fmla="*/ 105 w 259"/>
                      <a:gd name="T13" fmla="*/ 8 h 124"/>
                      <a:gd name="T14" fmla="*/ 127 w 259"/>
                      <a:gd name="T15" fmla="*/ 3 h 124"/>
                      <a:gd name="T16" fmla="*/ 152 w 259"/>
                      <a:gd name="T17" fmla="*/ 2 h 124"/>
                      <a:gd name="T18" fmla="*/ 177 w 259"/>
                      <a:gd name="T19" fmla="*/ 7 h 124"/>
                      <a:gd name="T20" fmla="*/ 199 w 259"/>
                      <a:gd name="T21" fmla="*/ 16 h 124"/>
                      <a:gd name="T22" fmla="*/ 219 w 259"/>
                      <a:gd name="T23" fmla="*/ 33 h 124"/>
                      <a:gd name="T24" fmla="*/ 227 w 259"/>
                      <a:gd name="T25" fmla="*/ 43 h 124"/>
                      <a:gd name="T26" fmla="*/ 238 w 259"/>
                      <a:gd name="T27" fmla="*/ 63 h 124"/>
                      <a:gd name="T28" fmla="*/ 249 w 259"/>
                      <a:gd name="T29" fmla="*/ 99 h 124"/>
                      <a:gd name="T30" fmla="*/ 254 w 259"/>
                      <a:gd name="T31" fmla="*/ 123 h 124"/>
                      <a:gd name="T32" fmla="*/ 257 w 259"/>
                      <a:gd name="T33" fmla="*/ 124 h 124"/>
                      <a:gd name="T34" fmla="*/ 259 w 259"/>
                      <a:gd name="T35" fmla="*/ 123 h 124"/>
                      <a:gd name="T36" fmla="*/ 254 w 259"/>
                      <a:gd name="T37" fmla="*/ 96 h 124"/>
                      <a:gd name="T38" fmla="*/ 246 w 259"/>
                      <a:gd name="T39" fmla="*/ 71 h 124"/>
                      <a:gd name="T40" fmla="*/ 235 w 259"/>
                      <a:gd name="T41" fmla="*/ 47 h 124"/>
                      <a:gd name="T42" fmla="*/ 219 w 259"/>
                      <a:gd name="T43" fmla="*/ 25 h 124"/>
                      <a:gd name="T44" fmla="*/ 210 w 259"/>
                      <a:gd name="T45" fmla="*/ 18 h 124"/>
                      <a:gd name="T46" fmla="*/ 188 w 259"/>
                      <a:gd name="T47" fmla="*/ 7 h 124"/>
                      <a:gd name="T48" fmla="*/ 163 w 259"/>
                      <a:gd name="T49" fmla="*/ 0 h 124"/>
                      <a:gd name="T50" fmla="*/ 138 w 259"/>
                      <a:gd name="T51" fmla="*/ 0 h 124"/>
                      <a:gd name="T52" fmla="*/ 127 w 259"/>
                      <a:gd name="T53" fmla="*/ 0 h 124"/>
                      <a:gd name="T54" fmla="*/ 81 w 259"/>
                      <a:gd name="T55" fmla="*/ 13 h 124"/>
                      <a:gd name="T56" fmla="*/ 47 w 259"/>
                      <a:gd name="T57" fmla="*/ 30 h 124"/>
                      <a:gd name="T58" fmla="*/ 28 w 259"/>
                      <a:gd name="T59" fmla="*/ 44 h 124"/>
                      <a:gd name="T60" fmla="*/ 12 w 259"/>
                      <a:gd name="T61" fmla="*/ 63 h 124"/>
                      <a:gd name="T62" fmla="*/ 3 w 259"/>
                      <a:gd name="T63" fmla="*/ 83 h 124"/>
                      <a:gd name="T64" fmla="*/ 0 w 259"/>
                      <a:gd name="T65" fmla="*/ 107 h 124"/>
                      <a:gd name="T66" fmla="*/ 1 w 259"/>
                      <a:gd name="T67" fmla="*/ 119 h 124"/>
                      <a:gd name="T68" fmla="*/ 1 w 259"/>
                      <a:gd name="T69" fmla="*/ 119 h 1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9"/>
                      <a:gd name="T106" fmla="*/ 0 h 124"/>
                      <a:gd name="T107" fmla="*/ 259 w 259"/>
                      <a:gd name="T108" fmla="*/ 124 h 1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9" h="124">
                        <a:moveTo>
                          <a:pt x="1" y="119"/>
                        </a:moveTo>
                        <a:lnTo>
                          <a:pt x="1" y="119"/>
                        </a:lnTo>
                        <a:lnTo>
                          <a:pt x="1" y="107"/>
                        </a:lnTo>
                        <a:lnTo>
                          <a:pt x="3" y="94"/>
                        </a:lnTo>
                        <a:lnTo>
                          <a:pt x="6" y="83"/>
                        </a:lnTo>
                        <a:lnTo>
                          <a:pt x="11" y="72"/>
                        </a:lnTo>
                        <a:lnTo>
                          <a:pt x="15" y="63"/>
                        </a:lnTo>
                        <a:lnTo>
                          <a:pt x="23" y="54"/>
                        </a:lnTo>
                        <a:lnTo>
                          <a:pt x="31" y="46"/>
                        </a:lnTo>
                        <a:lnTo>
                          <a:pt x="40" y="38"/>
                        </a:lnTo>
                        <a:lnTo>
                          <a:pt x="50" y="32"/>
                        </a:lnTo>
                        <a:lnTo>
                          <a:pt x="61" y="25"/>
                        </a:lnTo>
                        <a:lnTo>
                          <a:pt x="83" y="14"/>
                        </a:lnTo>
                        <a:lnTo>
                          <a:pt x="105" y="8"/>
                        </a:lnTo>
                        <a:lnTo>
                          <a:pt x="127" y="3"/>
                        </a:lnTo>
                        <a:lnTo>
                          <a:pt x="139" y="2"/>
                        </a:lnTo>
                        <a:lnTo>
                          <a:pt x="152" y="2"/>
                        </a:lnTo>
                        <a:lnTo>
                          <a:pt x="164" y="3"/>
                        </a:lnTo>
                        <a:lnTo>
                          <a:pt x="177" y="7"/>
                        </a:lnTo>
                        <a:lnTo>
                          <a:pt x="188" y="11"/>
                        </a:lnTo>
                        <a:lnTo>
                          <a:pt x="199" y="16"/>
                        </a:lnTo>
                        <a:lnTo>
                          <a:pt x="210" y="24"/>
                        </a:lnTo>
                        <a:lnTo>
                          <a:pt x="219" y="33"/>
                        </a:lnTo>
                        <a:lnTo>
                          <a:pt x="227" y="43"/>
                        </a:lnTo>
                        <a:lnTo>
                          <a:pt x="233" y="52"/>
                        </a:lnTo>
                        <a:lnTo>
                          <a:pt x="238" y="63"/>
                        </a:lnTo>
                        <a:lnTo>
                          <a:pt x="243" y="76"/>
                        </a:lnTo>
                        <a:lnTo>
                          <a:pt x="249" y="99"/>
                        </a:lnTo>
                        <a:lnTo>
                          <a:pt x="254" y="123"/>
                        </a:lnTo>
                        <a:lnTo>
                          <a:pt x="255" y="124"/>
                        </a:lnTo>
                        <a:lnTo>
                          <a:pt x="257" y="124"/>
                        </a:lnTo>
                        <a:lnTo>
                          <a:pt x="259" y="123"/>
                        </a:lnTo>
                        <a:lnTo>
                          <a:pt x="254" y="96"/>
                        </a:lnTo>
                        <a:lnTo>
                          <a:pt x="251" y="83"/>
                        </a:lnTo>
                        <a:lnTo>
                          <a:pt x="246" y="71"/>
                        </a:lnTo>
                        <a:lnTo>
                          <a:pt x="241" y="58"/>
                        </a:lnTo>
                        <a:lnTo>
                          <a:pt x="235" y="47"/>
                        </a:lnTo>
                        <a:lnTo>
                          <a:pt x="227" y="36"/>
                        </a:lnTo>
                        <a:lnTo>
                          <a:pt x="219" y="25"/>
                        </a:lnTo>
                        <a:lnTo>
                          <a:pt x="210" y="18"/>
                        </a:lnTo>
                        <a:lnTo>
                          <a:pt x="199" y="11"/>
                        </a:lnTo>
                        <a:lnTo>
                          <a:pt x="188" y="7"/>
                        </a:lnTo>
                        <a:lnTo>
                          <a:pt x="175" y="2"/>
                        </a:lnTo>
                        <a:lnTo>
                          <a:pt x="163" y="0"/>
                        </a:lnTo>
                        <a:lnTo>
                          <a:pt x="150" y="0"/>
                        </a:lnTo>
                        <a:lnTo>
                          <a:pt x="138" y="0"/>
                        </a:lnTo>
                        <a:lnTo>
                          <a:pt x="127" y="0"/>
                        </a:lnTo>
                        <a:lnTo>
                          <a:pt x="103" y="5"/>
                        </a:lnTo>
                        <a:lnTo>
                          <a:pt x="81" y="13"/>
                        </a:lnTo>
                        <a:lnTo>
                          <a:pt x="58" y="22"/>
                        </a:lnTo>
                        <a:lnTo>
                          <a:pt x="47" y="30"/>
                        </a:lnTo>
                        <a:lnTo>
                          <a:pt x="37" y="36"/>
                        </a:lnTo>
                        <a:lnTo>
                          <a:pt x="28" y="44"/>
                        </a:lnTo>
                        <a:lnTo>
                          <a:pt x="18" y="54"/>
                        </a:lnTo>
                        <a:lnTo>
                          <a:pt x="12" y="63"/>
                        </a:lnTo>
                        <a:lnTo>
                          <a:pt x="6" y="72"/>
                        </a:lnTo>
                        <a:lnTo>
                          <a:pt x="3" y="83"/>
                        </a:lnTo>
                        <a:lnTo>
                          <a:pt x="0" y="94"/>
                        </a:lnTo>
                        <a:lnTo>
                          <a:pt x="0" y="107"/>
                        </a:lnTo>
                        <a:lnTo>
                          <a:pt x="1" y="1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67" name="Freeform 195"/>
                  <p:cNvSpPr>
                    <a:spLocks/>
                  </p:cNvSpPr>
                  <p:nvPr/>
                </p:nvSpPr>
                <p:spPr bwMode="auto">
                  <a:xfrm>
                    <a:off x="878" y="1619"/>
                    <a:ext cx="271" cy="92"/>
                  </a:xfrm>
                  <a:custGeom>
                    <a:avLst/>
                    <a:gdLst>
                      <a:gd name="T0" fmla="*/ 0 w 271"/>
                      <a:gd name="T1" fmla="*/ 78 h 92"/>
                      <a:gd name="T2" fmla="*/ 23 w 271"/>
                      <a:gd name="T3" fmla="*/ 84 h 92"/>
                      <a:gd name="T4" fmla="*/ 42 w 271"/>
                      <a:gd name="T5" fmla="*/ 81 h 92"/>
                      <a:gd name="T6" fmla="*/ 59 w 271"/>
                      <a:gd name="T7" fmla="*/ 72 h 92"/>
                      <a:gd name="T8" fmla="*/ 91 w 271"/>
                      <a:gd name="T9" fmla="*/ 42 h 92"/>
                      <a:gd name="T10" fmla="*/ 113 w 271"/>
                      <a:gd name="T11" fmla="*/ 20 h 92"/>
                      <a:gd name="T12" fmla="*/ 132 w 271"/>
                      <a:gd name="T13" fmla="*/ 7 h 92"/>
                      <a:gd name="T14" fmla="*/ 141 w 271"/>
                      <a:gd name="T15" fmla="*/ 4 h 92"/>
                      <a:gd name="T16" fmla="*/ 158 w 271"/>
                      <a:gd name="T17" fmla="*/ 1 h 92"/>
                      <a:gd name="T18" fmla="*/ 172 w 271"/>
                      <a:gd name="T19" fmla="*/ 4 h 92"/>
                      <a:gd name="T20" fmla="*/ 186 w 271"/>
                      <a:gd name="T21" fmla="*/ 11 h 92"/>
                      <a:gd name="T22" fmla="*/ 207 w 271"/>
                      <a:gd name="T23" fmla="*/ 34 h 92"/>
                      <a:gd name="T24" fmla="*/ 234 w 271"/>
                      <a:gd name="T25" fmla="*/ 73 h 92"/>
                      <a:gd name="T26" fmla="*/ 241 w 271"/>
                      <a:gd name="T27" fmla="*/ 83 h 92"/>
                      <a:gd name="T28" fmla="*/ 252 w 271"/>
                      <a:gd name="T29" fmla="*/ 91 h 92"/>
                      <a:gd name="T30" fmla="*/ 263 w 271"/>
                      <a:gd name="T31" fmla="*/ 92 h 92"/>
                      <a:gd name="T32" fmla="*/ 271 w 271"/>
                      <a:gd name="T33" fmla="*/ 80 h 92"/>
                      <a:gd name="T34" fmla="*/ 271 w 271"/>
                      <a:gd name="T35" fmla="*/ 78 h 92"/>
                      <a:gd name="T36" fmla="*/ 268 w 271"/>
                      <a:gd name="T37" fmla="*/ 80 h 92"/>
                      <a:gd name="T38" fmla="*/ 260 w 271"/>
                      <a:gd name="T39" fmla="*/ 86 h 92"/>
                      <a:gd name="T40" fmla="*/ 252 w 271"/>
                      <a:gd name="T41" fmla="*/ 87 h 92"/>
                      <a:gd name="T42" fmla="*/ 245 w 271"/>
                      <a:gd name="T43" fmla="*/ 83 h 92"/>
                      <a:gd name="T44" fmla="*/ 230 w 271"/>
                      <a:gd name="T45" fmla="*/ 64 h 92"/>
                      <a:gd name="T46" fmla="*/ 215 w 271"/>
                      <a:gd name="T47" fmla="*/ 36 h 92"/>
                      <a:gd name="T48" fmla="*/ 208 w 271"/>
                      <a:gd name="T49" fmla="*/ 26 h 92"/>
                      <a:gd name="T50" fmla="*/ 191 w 271"/>
                      <a:gd name="T51" fmla="*/ 12 h 92"/>
                      <a:gd name="T52" fmla="*/ 172 w 271"/>
                      <a:gd name="T53" fmla="*/ 3 h 92"/>
                      <a:gd name="T54" fmla="*/ 150 w 271"/>
                      <a:gd name="T55" fmla="*/ 0 h 92"/>
                      <a:gd name="T56" fmla="*/ 139 w 271"/>
                      <a:gd name="T57" fmla="*/ 0 h 92"/>
                      <a:gd name="T58" fmla="*/ 121 w 271"/>
                      <a:gd name="T59" fmla="*/ 9 h 92"/>
                      <a:gd name="T60" fmla="*/ 103 w 271"/>
                      <a:gd name="T61" fmla="*/ 22 h 92"/>
                      <a:gd name="T62" fmla="*/ 75 w 271"/>
                      <a:gd name="T63" fmla="*/ 55 h 92"/>
                      <a:gd name="T64" fmla="*/ 52 w 271"/>
                      <a:gd name="T65" fmla="*/ 75 h 92"/>
                      <a:gd name="T66" fmla="*/ 34 w 271"/>
                      <a:gd name="T67" fmla="*/ 81 h 92"/>
                      <a:gd name="T68" fmla="*/ 12 w 271"/>
                      <a:gd name="T69" fmla="*/ 81 h 92"/>
                      <a:gd name="T70" fmla="*/ 0 w 271"/>
                      <a:gd name="T71" fmla="*/ 76 h 92"/>
                      <a:gd name="T72" fmla="*/ 0 w 271"/>
                      <a:gd name="T73" fmla="*/ 78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1"/>
                      <a:gd name="T112" fmla="*/ 0 h 92"/>
                      <a:gd name="T113" fmla="*/ 271 w 271"/>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1" h="92">
                        <a:moveTo>
                          <a:pt x="0" y="78"/>
                        </a:moveTo>
                        <a:lnTo>
                          <a:pt x="0" y="78"/>
                        </a:lnTo>
                        <a:lnTo>
                          <a:pt x="12" y="83"/>
                        </a:lnTo>
                        <a:lnTo>
                          <a:pt x="23" y="84"/>
                        </a:lnTo>
                        <a:lnTo>
                          <a:pt x="33" y="84"/>
                        </a:lnTo>
                        <a:lnTo>
                          <a:pt x="42" y="81"/>
                        </a:lnTo>
                        <a:lnTo>
                          <a:pt x="52" y="76"/>
                        </a:lnTo>
                        <a:lnTo>
                          <a:pt x="59" y="72"/>
                        </a:lnTo>
                        <a:lnTo>
                          <a:pt x="75" y="58"/>
                        </a:lnTo>
                        <a:lnTo>
                          <a:pt x="91" y="42"/>
                        </a:lnTo>
                        <a:lnTo>
                          <a:pt x="105" y="26"/>
                        </a:lnTo>
                        <a:lnTo>
                          <a:pt x="113" y="20"/>
                        </a:lnTo>
                        <a:lnTo>
                          <a:pt x="122" y="14"/>
                        </a:lnTo>
                        <a:lnTo>
                          <a:pt x="132" y="7"/>
                        </a:lnTo>
                        <a:lnTo>
                          <a:pt x="141" y="4"/>
                        </a:lnTo>
                        <a:lnTo>
                          <a:pt x="150" y="1"/>
                        </a:lnTo>
                        <a:lnTo>
                          <a:pt x="158" y="1"/>
                        </a:lnTo>
                        <a:lnTo>
                          <a:pt x="166" y="1"/>
                        </a:lnTo>
                        <a:lnTo>
                          <a:pt x="172" y="4"/>
                        </a:lnTo>
                        <a:lnTo>
                          <a:pt x="180" y="7"/>
                        </a:lnTo>
                        <a:lnTo>
                          <a:pt x="186" y="11"/>
                        </a:lnTo>
                        <a:lnTo>
                          <a:pt x="197" y="22"/>
                        </a:lnTo>
                        <a:lnTo>
                          <a:pt x="207" y="34"/>
                        </a:lnTo>
                        <a:lnTo>
                          <a:pt x="216" y="47"/>
                        </a:lnTo>
                        <a:lnTo>
                          <a:pt x="234" y="73"/>
                        </a:lnTo>
                        <a:lnTo>
                          <a:pt x="241" y="83"/>
                        </a:lnTo>
                        <a:lnTo>
                          <a:pt x="248" y="87"/>
                        </a:lnTo>
                        <a:lnTo>
                          <a:pt x="252" y="91"/>
                        </a:lnTo>
                        <a:lnTo>
                          <a:pt x="257" y="92"/>
                        </a:lnTo>
                        <a:lnTo>
                          <a:pt x="263" y="92"/>
                        </a:lnTo>
                        <a:lnTo>
                          <a:pt x="268" y="87"/>
                        </a:lnTo>
                        <a:lnTo>
                          <a:pt x="271" y="80"/>
                        </a:lnTo>
                        <a:lnTo>
                          <a:pt x="271" y="78"/>
                        </a:lnTo>
                        <a:lnTo>
                          <a:pt x="268" y="80"/>
                        </a:lnTo>
                        <a:lnTo>
                          <a:pt x="265" y="84"/>
                        </a:lnTo>
                        <a:lnTo>
                          <a:pt x="260" y="86"/>
                        </a:lnTo>
                        <a:lnTo>
                          <a:pt x="257" y="87"/>
                        </a:lnTo>
                        <a:lnTo>
                          <a:pt x="252" y="87"/>
                        </a:lnTo>
                        <a:lnTo>
                          <a:pt x="249" y="84"/>
                        </a:lnTo>
                        <a:lnTo>
                          <a:pt x="245" y="83"/>
                        </a:lnTo>
                        <a:lnTo>
                          <a:pt x="238" y="73"/>
                        </a:lnTo>
                        <a:lnTo>
                          <a:pt x="230" y="64"/>
                        </a:lnTo>
                        <a:lnTo>
                          <a:pt x="224" y="53"/>
                        </a:lnTo>
                        <a:lnTo>
                          <a:pt x="215" y="36"/>
                        </a:lnTo>
                        <a:lnTo>
                          <a:pt x="208" y="26"/>
                        </a:lnTo>
                        <a:lnTo>
                          <a:pt x="201" y="18"/>
                        </a:lnTo>
                        <a:lnTo>
                          <a:pt x="191" y="12"/>
                        </a:lnTo>
                        <a:lnTo>
                          <a:pt x="182" y="6"/>
                        </a:lnTo>
                        <a:lnTo>
                          <a:pt x="172" y="3"/>
                        </a:lnTo>
                        <a:lnTo>
                          <a:pt x="161" y="0"/>
                        </a:lnTo>
                        <a:lnTo>
                          <a:pt x="150" y="0"/>
                        </a:lnTo>
                        <a:lnTo>
                          <a:pt x="139" y="0"/>
                        </a:lnTo>
                        <a:lnTo>
                          <a:pt x="130" y="4"/>
                        </a:lnTo>
                        <a:lnTo>
                          <a:pt x="121" y="9"/>
                        </a:lnTo>
                        <a:lnTo>
                          <a:pt x="111" y="14"/>
                        </a:lnTo>
                        <a:lnTo>
                          <a:pt x="103" y="22"/>
                        </a:lnTo>
                        <a:lnTo>
                          <a:pt x="89" y="37"/>
                        </a:lnTo>
                        <a:lnTo>
                          <a:pt x="75" y="55"/>
                        </a:lnTo>
                        <a:lnTo>
                          <a:pt x="59" y="69"/>
                        </a:lnTo>
                        <a:lnTo>
                          <a:pt x="52" y="75"/>
                        </a:lnTo>
                        <a:lnTo>
                          <a:pt x="42" y="78"/>
                        </a:lnTo>
                        <a:lnTo>
                          <a:pt x="34" y="81"/>
                        </a:lnTo>
                        <a:lnTo>
                          <a:pt x="23" y="83"/>
                        </a:lnTo>
                        <a:lnTo>
                          <a:pt x="12" y="81"/>
                        </a:lnTo>
                        <a:lnTo>
                          <a:pt x="0" y="76"/>
                        </a:lnTo>
                        <a:lnTo>
                          <a:pt x="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68" name="Freeform 196"/>
                  <p:cNvSpPr>
                    <a:spLocks/>
                  </p:cNvSpPr>
                  <p:nvPr/>
                </p:nvSpPr>
                <p:spPr bwMode="auto">
                  <a:xfrm>
                    <a:off x="904" y="1656"/>
                    <a:ext cx="233" cy="140"/>
                  </a:xfrm>
                  <a:custGeom>
                    <a:avLst/>
                    <a:gdLst>
                      <a:gd name="T0" fmla="*/ 13 w 233"/>
                      <a:gd name="T1" fmla="*/ 0 h 140"/>
                      <a:gd name="T2" fmla="*/ 2 w 233"/>
                      <a:gd name="T3" fmla="*/ 25 h 140"/>
                      <a:gd name="T4" fmla="*/ 0 w 233"/>
                      <a:gd name="T5" fmla="*/ 50 h 140"/>
                      <a:gd name="T6" fmla="*/ 7 w 233"/>
                      <a:gd name="T7" fmla="*/ 74 h 140"/>
                      <a:gd name="T8" fmla="*/ 19 w 233"/>
                      <a:gd name="T9" fmla="*/ 94 h 140"/>
                      <a:gd name="T10" fmla="*/ 38 w 233"/>
                      <a:gd name="T11" fmla="*/ 112 h 140"/>
                      <a:gd name="T12" fmla="*/ 58 w 233"/>
                      <a:gd name="T13" fmla="*/ 126 h 140"/>
                      <a:gd name="T14" fmla="*/ 84 w 233"/>
                      <a:gd name="T15" fmla="*/ 135 h 140"/>
                      <a:gd name="T16" fmla="*/ 109 w 233"/>
                      <a:gd name="T17" fmla="*/ 140 h 140"/>
                      <a:gd name="T18" fmla="*/ 131 w 233"/>
                      <a:gd name="T19" fmla="*/ 138 h 140"/>
                      <a:gd name="T20" fmla="*/ 175 w 233"/>
                      <a:gd name="T21" fmla="*/ 127 h 140"/>
                      <a:gd name="T22" fmla="*/ 193 w 233"/>
                      <a:gd name="T23" fmla="*/ 118 h 140"/>
                      <a:gd name="T24" fmla="*/ 211 w 233"/>
                      <a:gd name="T25" fmla="*/ 104 h 140"/>
                      <a:gd name="T26" fmla="*/ 223 w 233"/>
                      <a:gd name="T27" fmla="*/ 87 h 140"/>
                      <a:gd name="T28" fmla="*/ 231 w 233"/>
                      <a:gd name="T29" fmla="*/ 66 h 140"/>
                      <a:gd name="T30" fmla="*/ 231 w 233"/>
                      <a:gd name="T31" fmla="*/ 43 h 140"/>
                      <a:gd name="T32" fmla="*/ 231 w 233"/>
                      <a:gd name="T33" fmla="*/ 41 h 140"/>
                      <a:gd name="T34" fmla="*/ 226 w 233"/>
                      <a:gd name="T35" fmla="*/ 41 h 140"/>
                      <a:gd name="T36" fmla="*/ 226 w 233"/>
                      <a:gd name="T37" fmla="*/ 43 h 140"/>
                      <a:gd name="T38" fmla="*/ 223 w 233"/>
                      <a:gd name="T39" fmla="*/ 65 h 140"/>
                      <a:gd name="T40" fmla="*/ 215 w 233"/>
                      <a:gd name="T41" fmla="*/ 82 h 140"/>
                      <a:gd name="T42" fmla="*/ 204 w 233"/>
                      <a:gd name="T43" fmla="*/ 98 h 140"/>
                      <a:gd name="T44" fmla="*/ 190 w 233"/>
                      <a:gd name="T45" fmla="*/ 110 h 140"/>
                      <a:gd name="T46" fmla="*/ 154 w 233"/>
                      <a:gd name="T47" fmla="*/ 126 h 140"/>
                      <a:gd name="T48" fmla="*/ 113 w 233"/>
                      <a:gd name="T49" fmla="*/ 132 h 140"/>
                      <a:gd name="T50" fmla="*/ 101 w 233"/>
                      <a:gd name="T51" fmla="*/ 130 h 140"/>
                      <a:gd name="T52" fmla="*/ 77 w 233"/>
                      <a:gd name="T53" fmla="*/ 126 h 140"/>
                      <a:gd name="T54" fmla="*/ 54 w 233"/>
                      <a:gd name="T55" fmla="*/ 116 h 140"/>
                      <a:gd name="T56" fmla="*/ 33 w 233"/>
                      <a:gd name="T57" fmla="*/ 101 h 140"/>
                      <a:gd name="T58" fmla="*/ 18 w 233"/>
                      <a:gd name="T59" fmla="*/ 83 h 140"/>
                      <a:gd name="T60" fmla="*/ 7 w 233"/>
                      <a:gd name="T61" fmla="*/ 61 h 140"/>
                      <a:gd name="T62" fmla="*/ 4 w 233"/>
                      <a:gd name="T63" fmla="*/ 38 h 140"/>
                      <a:gd name="T64" fmla="*/ 7 w 233"/>
                      <a:gd name="T65" fmla="*/ 13 h 140"/>
                      <a:gd name="T66" fmla="*/ 13 w 233"/>
                      <a:gd name="T67" fmla="*/ 0 h 140"/>
                      <a:gd name="T68" fmla="*/ 13 w 233"/>
                      <a:gd name="T69" fmla="*/ 0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3"/>
                      <a:gd name="T106" fmla="*/ 0 h 140"/>
                      <a:gd name="T107" fmla="*/ 233 w 233"/>
                      <a:gd name="T108" fmla="*/ 140 h 1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3" h="140">
                        <a:moveTo>
                          <a:pt x="13" y="0"/>
                        </a:moveTo>
                        <a:lnTo>
                          <a:pt x="13" y="0"/>
                        </a:lnTo>
                        <a:lnTo>
                          <a:pt x="7" y="13"/>
                        </a:lnTo>
                        <a:lnTo>
                          <a:pt x="2" y="25"/>
                        </a:lnTo>
                        <a:lnTo>
                          <a:pt x="0" y="39"/>
                        </a:lnTo>
                        <a:lnTo>
                          <a:pt x="0" y="50"/>
                        </a:lnTo>
                        <a:lnTo>
                          <a:pt x="4" y="63"/>
                        </a:lnTo>
                        <a:lnTo>
                          <a:pt x="7" y="74"/>
                        </a:lnTo>
                        <a:lnTo>
                          <a:pt x="13" y="85"/>
                        </a:lnTo>
                        <a:lnTo>
                          <a:pt x="19" y="94"/>
                        </a:lnTo>
                        <a:lnTo>
                          <a:pt x="29" y="104"/>
                        </a:lnTo>
                        <a:lnTo>
                          <a:pt x="38" y="112"/>
                        </a:lnTo>
                        <a:lnTo>
                          <a:pt x="48" y="119"/>
                        </a:lnTo>
                        <a:lnTo>
                          <a:pt x="58" y="126"/>
                        </a:lnTo>
                        <a:lnTo>
                          <a:pt x="71" y="130"/>
                        </a:lnTo>
                        <a:lnTo>
                          <a:pt x="84" y="135"/>
                        </a:lnTo>
                        <a:lnTo>
                          <a:pt x="96" y="138"/>
                        </a:lnTo>
                        <a:lnTo>
                          <a:pt x="109" y="140"/>
                        </a:lnTo>
                        <a:lnTo>
                          <a:pt x="131" y="138"/>
                        </a:lnTo>
                        <a:lnTo>
                          <a:pt x="153" y="135"/>
                        </a:lnTo>
                        <a:lnTo>
                          <a:pt x="175" y="127"/>
                        </a:lnTo>
                        <a:lnTo>
                          <a:pt x="184" y="123"/>
                        </a:lnTo>
                        <a:lnTo>
                          <a:pt x="193" y="118"/>
                        </a:lnTo>
                        <a:lnTo>
                          <a:pt x="203" y="110"/>
                        </a:lnTo>
                        <a:lnTo>
                          <a:pt x="211" y="104"/>
                        </a:lnTo>
                        <a:lnTo>
                          <a:pt x="217" y="96"/>
                        </a:lnTo>
                        <a:lnTo>
                          <a:pt x="223" y="87"/>
                        </a:lnTo>
                        <a:lnTo>
                          <a:pt x="228" y="77"/>
                        </a:lnTo>
                        <a:lnTo>
                          <a:pt x="231" y="66"/>
                        </a:lnTo>
                        <a:lnTo>
                          <a:pt x="233" y="55"/>
                        </a:lnTo>
                        <a:lnTo>
                          <a:pt x="231" y="43"/>
                        </a:lnTo>
                        <a:lnTo>
                          <a:pt x="231" y="41"/>
                        </a:lnTo>
                        <a:lnTo>
                          <a:pt x="228" y="39"/>
                        </a:lnTo>
                        <a:lnTo>
                          <a:pt x="226" y="41"/>
                        </a:lnTo>
                        <a:lnTo>
                          <a:pt x="226" y="43"/>
                        </a:lnTo>
                        <a:lnTo>
                          <a:pt x="225" y="54"/>
                        </a:lnTo>
                        <a:lnTo>
                          <a:pt x="223" y="65"/>
                        </a:lnTo>
                        <a:lnTo>
                          <a:pt x="220" y="74"/>
                        </a:lnTo>
                        <a:lnTo>
                          <a:pt x="215" y="82"/>
                        </a:lnTo>
                        <a:lnTo>
                          <a:pt x="211" y="90"/>
                        </a:lnTo>
                        <a:lnTo>
                          <a:pt x="204" y="98"/>
                        </a:lnTo>
                        <a:lnTo>
                          <a:pt x="198" y="104"/>
                        </a:lnTo>
                        <a:lnTo>
                          <a:pt x="190" y="110"/>
                        </a:lnTo>
                        <a:lnTo>
                          <a:pt x="173" y="119"/>
                        </a:lnTo>
                        <a:lnTo>
                          <a:pt x="154" y="126"/>
                        </a:lnTo>
                        <a:lnTo>
                          <a:pt x="134" y="129"/>
                        </a:lnTo>
                        <a:lnTo>
                          <a:pt x="113" y="132"/>
                        </a:lnTo>
                        <a:lnTo>
                          <a:pt x="101" y="130"/>
                        </a:lnTo>
                        <a:lnTo>
                          <a:pt x="90" y="129"/>
                        </a:lnTo>
                        <a:lnTo>
                          <a:pt x="77" y="126"/>
                        </a:lnTo>
                        <a:lnTo>
                          <a:pt x="65" y="121"/>
                        </a:lnTo>
                        <a:lnTo>
                          <a:pt x="54" y="116"/>
                        </a:lnTo>
                        <a:lnTo>
                          <a:pt x="43" y="108"/>
                        </a:lnTo>
                        <a:lnTo>
                          <a:pt x="33" y="101"/>
                        </a:lnTo>
                        <a:lnTo>
                          <a:pt x="26" y="93"/>
                        </a:lnTo>
                        <a:lnTo>
                          <a:pt x="18" y="83"/>
                        </a:lnTo>
                        <a:lnTo>
                          <a:pt x="11" y="72"/>
                        </a:lnTo>
                        <a:lnTo>
                          <a:pt x="7" y="61"/>
                        </a:lnTo>
                        <a:lnTo>
                          <a:pt x="4" y="50"/>
                        </a:lnTo>
                        <a:lnTo>
                          <a:pt x="4" y="38"/>
                        </a:lnTo>
                        <a:lnTo>
                          <a:pt x="4" y="25"/>
                        </a:lnTo>
                        <a:lnTo>
                          <a:pt x="7" y="13"/>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69" name="Freeform 197"/>
                  <p:cNvSpPr>
                    <a:spLocks/>
                  </p:cNvSpPr>
                  <p:nvPr/>
                </p:nvSpPr>
                <p:spPr bwMode="auto">
                  <a:xfrm>
                    <a:off x="280" y="1460"/>
                    <a:ext cx="262" cy="204"/>
                  </a:xfrm>
                  <a:custGeom>
                    <a:avLst/>
                    <a:gdLst>
                      <a:gd name="T0" fmla="*/ 5 w 262"/>
                      <a:gd name="T1" fmla="*/ 201 h 204"/>
                      <a:gd name="T2" fmla="*/ 5 w 262"/>
                      <a:gd name="T3" fmla="*/ 201 h 204"/>
                      <a:gd name="T4" fmla="*/ 3 w 262"/>
                      <a:gd name="T5" fmla="*/ 192 h 204"/>
                      <a:gd name="T6" fmla="*/ 5 w 262"/>
                      <a:gd name="T7" fmla="*/ 182 h 204"/>
                      <a:gd name="T8" fmla="*/ 8 w 262"/>
                      <a:gd name="T9" fmla="*/ 173 h 204"/>
                      <a:gd name="T10" fmla="*/ 11 w 262"/>
                      <a:gd name="T11" fmla="*/ 163 h 204"/>
                      <a:gd name="T12" fmla="*/ 20 w 262"/>
                      <a:gd name="T13" fmla="*/ 146 h 204"/>
                      <a:gd name="T14" fmla="*/ 31 w 262"/>
                      <a:gd name="T15" fmla="*/ 130 h 204"/>
                      <a:gd name="T16" fmla="*/ 31 w 262"/>
                      <a:gd name="T17" fmla="*/ 130 h 204"/>
                      <a:gd name="T18" fmla="*/ 42 w 262"/>
                      <a:gd name="T19" fmla="*/ 115 h 204"/>
                      <a:gd name="T20" fmla="*/ 53 w 262"/>
                      <a:gd name="T21" fmla="*/ 101 h 204"/>
                      <a:gd name="T22" fmla="*/ 67 w 262"/>
                      <a:gd name="T23" fmla="*/ 86 h 204"/>
                      <a:gd name="T24" fmla="*/ 80 w 262"/>
                      <a:gd name="T25" fmla="*/ 74 h 204"/>
                      <a:gd name="T26" fmla="*/ 80 w 262"/>
                      <a:gd name="T27" fmla="*/ 74 h 204"/>
                      <a:gd name="T28" fmla="*/ 99 w 262"/>
                      <a:gd name="T29" fmla="*/ 60 h 204"/>
                      <a:gd name="T30" fmla="*/ 119 w 262"/>
                      <a:gd name="T31" fmla="*/ 47 h 204"/>
                      <a:gd name="T32" fmla="*/ 141 w 262"/>
                      <a:gd name="T33" fmla="*/ 36 h 204"/>
                      <a:gd name="T34" fmla="*/ 163 w 262"/>
                      <a:gd name="T35" fmla="*/ 27 h 204"/>
                      <a:gd name="T36" fmla="*/ 187 w 262"/>
                      <a:gd name="T37" fmla="*/ 21 h 204"/>
                      <a:gd name="T38" fmla="*/ 210 w 262"/>
                      <a:gd name="T39" fmla="*/ 14 h 204"/>
                      <a:gd name="T40" fmla="*/ 234 w 262"/>
                      <a:gd name="T41" fmla="*/ 11 h 204"/>
                      <a:gd name="T42" fmla="*/ 257 w 262"/>
                      <a:gd name="T43" fmla="*/ 10 h 204"/>
                      <a:gd name="T44" fmla="*/ 257 w 262"/>
                      <a:gd name="T45" fmla="*/ 10 h 204"/>
                      <a:gd name="T46" fmla="*/ 260 w 262"/>
                      <a:gd name="T47" fmla="*/ 8 h 204"/>
                      <a:gd name="T48" fmla="*/ 262 w 262"/>
                      <a:gd name="T49" fmla="*/ 5 h 204"/>
                      <a:gd name="T50" fmla="*/ 260 w 262"/>
                      <a:gd name="T51" fmla="*/ 2 h 204"/>
                      <a:gd name="T52" fmla="*/ 256 w 262"/>
                      <a:gd name="T53" fmla="*/ 0 h 204"/>
                      <a:gd name="T54" fmla="*/ 256 w 262"/>
                      <a:gd name="T55" fmla="*/ 0 h 204"/>
                      <a:gd name="T56" fmla="*/ 231 w 262"/>
                      <a:gd name="T57" fmla="*/ 2 h 204"/>
                      <a:gd name="T58" fmla="*/ 206 w 262"/>
                      <a:gd name="T59" fmla="*/ 6 h 204"/>
                      <a:gd name="T60" fmla="*/ 182 w 262"/>
                      <a:gd name="T61" fmla="*/ 13 h 204"/>
                      <a:gd name="T62" fmla="*/ 157 w 262"/>
                      <a:gd name="T63" fmla="*/ 21 h 204"/>
                      <a:gd name="T64" fmla="*/ 133 w 262"/>
                      <a:gd name="T65" fmla="*/ 32 h 204"/>
                      <a:gd name="T66" fmla="*/ 111 w 262"/>
                      <a:gd name="T67" fmla="*/ 43 h 204"/>
                      <a:gd name="T68" fmla="*/ 89 w 262"/>
                      <a:gd name="T69" fmla="*/ 57 h 204"/>
                      <a:gd name="T70" fmla="*/ 71 w 262"/>
                      <a:gd name="T71" fmla="*/ 72 h 204"/>
                      <a:gd name="T72" fmla="*/ 71 w 262"/>
                      <a:gd name="T73" fmla="*/ 72 h 204"/>
                      <a:gd name="T74" fmla="*/ 55 w 262"/>
                      <a:gd name="T75" fmla="*/ 86 h 204"/>
                      <a:gd name="T76" fmla="*/ 42 w 262"/>
                      <a:gd name="T77" fmla="*/ 104 h 204"/>
                      <a:gd name="T78" fmla="*/ 30 w 262"/>
                      <a:gd name="T79" fmla="*/ 119 h 204"/>
                      <a:gd name="T80" fmla="*/ 19 w 262"/>
                      <a:gd name="T81" fmla="*/ 137 h 204"/>
                      <a:gd name="T82" fmla="*/ 19 w 262"/>
                      <a:gd name="T83" fmla="*/ 137 h 204"/>
                      <a:gd name="T84" fmla="*/ 11 w 262"/>
                      <a:gd name="T85" fmla="*/ 152 h 204"/>
                      <a:gd name="T86" fmla="*/ 3 w 262"/>
                      <a:gd name="T87" fmla="*/ 168 h 204"/>
                      <a:gd name="T88" fmla="*/ 2 w 262"/>
                      <a:gd name="T89" fmla="*/ 177 h 204"/>
                      <a:gd name="T90" fmla="*/ 0 w 262"/>
                      <a:gd name="T91" fmla="*/ 185 h 204"/>
                      <a:gd name="T92" fmla="*/ 0 w 262"/>
                      <a:gd name="T93" fmla="*/ 193 h 204"/>
                      <a:gd name="T94" fmla="*/ 2 w 262"/>
                      <a:gd name="T95" fmla="*/ 203 h 204"/>
                      <a:gd name="T96" fmla="*/ 2 w 262"/>
                      <a:gd name="T97" fmla="*/ 203 h 204"/>
                      <a:gd name="T98" fmla="*/ 2 w 262"/>
                      <a:gd name="T99" fmla="*/ 203 h 204"/>
                      <a:gd name="T100" fmla="*/ 3 w 262"/>
                      <a:gd name="T101" fmla="*/ 204 h 204"/>
                      <a:gd name="T102" fmla="*/ 5 w 262"/>
                      <a:gd name="T103" fmla="*/ 203 h 204"/>
                      <a:gd name="T104" fmla="*/ 5 w 262"/>
                      <a:gd name="T105" fmla="*/ 201 h 204"/>
                      <a:gd name="T106" fmla="*/ 5 w 262"/>
                      <a:gd name="T107" fmla="*/ 201 h 20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
                      <a:gd name="T163" fmla="*/ 0 h 204"/>
                      <a:gd name="T164" fmla="*/ 262 w 262"/>
                      <a:gd name="T165" fmla="*/ 204 h 20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 h="204">
                        <a:moveTo>
                          <a:pt x="5" y="201"/>
                        </a:moveTo>
                        <a:lnTo>
                          <a:pt x="5" y="201"/>
                        </a:lnTo>
                        <a:lnTo>
                          <a:pt x="3" y="192"/>
                        </a:lnTo>
                        <a:lnTo>
                          <a:pt x="5" y="182"/>
                        </a:lnTo>
                        <a:lnTo>
                          <a:pt x="8" y="173"/>
                        </a:lnTo>
                        <a:lnTo>
                          <a:pt x="11" y="163"/>
                        </a:lnTo>
                        <a:lnTo>
                          <a:pt x="20" y="146"/>
                        </a:lnTo>
                        <a:lnTo>
                          <a:pt x="31" y="130"/>
                        </a:lnTo>
                        <a:lnTo>
                          <a:pt x="42" y="115"/>
                        </a:lnTo>
                        <a:lnTo>
                          <a:pt x="53" y="101"/>
                        </a:lnTo>
                        <a:lnTo>
                          <a:pt x="67" y="86"/>
                        </a:lnTo>
                        <a:lnTo>
                          <a:pt x="80" y="74"/>
                        </a:lnTo>
                        <a:lnTo>
                          <a:pt x="99" y="60"/>
                        </a:lnTo>
                        <a:lnTo>
                          <a:pt x="119" y="47"/>
                        </a:lnTo>
                        <a:lnTo>
                          <a:pt x="141" y="36"/>
                        </a:lnTo>
                        <a:lnTo>
                          <a:pt x="163" y="27"/>
                        </a:lnTo>
                        <a:lnTo>
                          <a:pt x="187" y="21"/>
                        </a:lnTo>
                        <a:lnTo>
                          <a:pt x="210" y="14"/>
                        </a:lnTo>
                        <a:lnTo>
                          <a:pt x="234" y="11"/>
                        </a:lnTo>
                        <a:lnTo>
                          <a:pt x="257" y="10"/>
                        </a:lnTo>
                        <a:lnTo>
                          <a:pt x="260" y="8"/>
                        </a:lnTo>
                        <a:lnTo>
                          <a:pt x="262" y="5"/>
                        </a:lnTo>
                        <a:lnTo>
                          <a:pt x="260" y="2"/>
                        </a:lnTo>
                        <a:lnTo>
                          <a:pt x="256" y="0"/>
                        </a:lnTo>
                        <a:lnTo>
                          <a:pt x="231" y="2"/>
                        </a:lnTo>
                        <a:lnTo>
                          <a:pt x="206" y="6"/>
                        </a:lnTo>
                        <a:lnTo>
                          <a:pt x="182" y="13"/>
                        </a:lnTo>
                        <a:lnTo>
                          <a:pt x="157" y="21"/>
                        </a:lnTo>
                        <a:lnTo>
                          <a:pt x="133" y="32"/>
                        </a:lnTo>
                        <a:lnTo>
                          <a:pt x="111" y="43"/>
                        </a:lnTo>
                        <a:lnTo>
                          <a:pt x="89" y="57"/>
                        </a:lnTo>
                        <a:lnTo>
                          <a:pt x="71" y="72"/>
                        </a:lnTo>
                        <a:lnTo>
                          <a:pt x="55" y="86"/>
                        </a:lnTo>
                        <a:lnTo>
                          <a:pt x="42" y="104"/>
                        </a:lnTo>
                        <a:lnTo>
                          <a:pt x="30" y="119"/>
                        </a:lnTo>
                        <a:lnTo>
                          <a:pt x="19" y="137"/>
                        </a:lnTo>
                        <a:lnTo>
                          <a:pt x="11" y="152"/>
                        </a:lnTo>
                        <a:lnTo>
                          <a:pt x="3" y="168"/>
                        </a:lnTo>
                        <a:lnTo>
                          <a:pt x="2" y="177"/>
                        </a:lnTo>
                        <a:lnTo>
                          <a:pt x="0" y="185"/>
                        </a:lnTo>
                        <a:lnTo>
                          <a:pt x="0" y="193"/>
                        </a:lnTo>
                        <a:lnTo>
                          <a:pt x="2" y="203"/>
                        </a:lnTo>
                        <a:lnTo>
                          <a:pt x="3" y="204"/>
                        </a:lnTo>
                        <a:lnTo>
                          <a:pt x="5" y="203"/>
                        </a:lnTo>
                        <a:lnTo>
                          <a:pt x="5" y="2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70" name="Freeform 198"/>
                  <p:cNvSpPr>
                    <a:spLocks/>
                  </p:cNvSpPr>
                  <p:nvPr/>
                </p:nvSpPr>
                <p:spPr bwMode="auto">
                  <a:xfrm>
                    <a:off x="597" y="1703"/>
                    <a:ext cx="318" cy="10"/>
                  </a:xfrm>
                  <a:custGeom>
                    <a:avLst/>
                    <a:gdLst>
                      <a:gd name="T0" fmla="*/ 1 w 318"/>
                      <a:gd name="T1" fmla="*/ 8 h 10"/>
                      <a:gd name="T2" fmla="*/ 1 w 318"/>
                      <a:gd name="T3" fmla="*/ 8 h 10"/>
                      <a:gd name="T4" fmla="*/ 39 w 318"/>
                      <a:gd name="T5" fmla="*/ 5 h 10"/>
                      <a:gd name="T6" fmla="*/ 77 w 318"/>
                      <a:gd name="T7" fmla="*/ 5 h 10"/>
                      <a:gd name="T8" fmla="*/ 154 w 318"/>
                      <a:gd name="T9" fmla="*/ 8 h 10"/>
                      <a:gd name="T10" fmla="*/ 154 w 318"/>
                      <a:gd name="T11" fmla="*/ 8 h 10"/>
                      <a:gd name="T12" fmla="*/ 234 w 318"/>
                      <a:gd name="T13" fmla="*/ 10 h 10"/>
                      <a:gd name="T14" fmla="*/ 274 w 318"/>
                      <a:gd name="T15" fmla="*/ 10 h 10"/>
                      <a:gd name="T16" fmla="*/ 315 w 318"/>
                      <a:gd name="T17" fmla="*/ 10 h 10"/>
                      <a:gd name="T18" fmla="*/ 315 w 318"/>
                      <a:gd name="T19" fmla="*/ 10 h 10"/>
                      <a:gd name="T20" fmla="*/ 317 w 318"/>
                      <a:gd name="T21" fmla="*/ 8 h 10"/>
                      <a:gd name="T22" fmla="*/ 318 w 318"/>
                      <a:gd name="T23" fmla="*/ 7 h 10"/>
                      <a:gd name="T24" fmla="*/ 317 w 318"/>
                      <a:gd name="T25" fmla="*/ 5 h 10"/>
                      <a:gd name="T26" fmla="*/ 315 w 318"/>
                      <a:gd name="T27" fmla="*/ 3 h 10"/>
                      <a:gd name="T28" fmla="*/ 315 w 318"/>
                      <a:gd name="T29" fmla="*/ 3 h 10"/>
                      <a:gd name="T30" fmla="*/ 274 w 318"/>
                      <a:gd name="T31" fmla="*/ 0 h 10"/>
                      <a:gd name="T32" fmla="*/ 234 w 318"/>
                      <a:gd name="T33" fmla="*/ 0 h 10"/>
                      <a:gd name="T34" fmla="*/ 152 w 318"/>
                      <a:gd name="T35" fmla="*/ 0 h 10"/>
                      <a:gd name="T36" fmla="*/ 152 w 318"/>
                      <a:gd name="T37" fmla="*/ 0 h 10"/>
                      <a:gd name="T38" fmla="*/ 77 w 318"/>
                      <a:gd name="T39" fmla="*/ 0 h 10"/>
                      <a:gd name="T40" fmla="*/ 39 w 318"/>
                      <a:gd name="T41" fmla="*/ 2 h 10"/>
                      <a:gd name="T42" fmla="*/ 1 w 318"/>
                      <a:gd name="T43" fmla="*/ 5 h 10"/>
                      <a:gd name="T44" fmla="*/ 1 w 318"/>
                      <a:gd name="T45" fmla="*/ 5 h 10"/>
                      <a:gd name="T46" fmla="*/ 0 w 318"/>
                      <a:gd name="T47" fmla="*/ 7 h 10"/>
                      <a:gd name="T48" fmla="*/ 1 w 318"/>
                      <a:gd name="T49" fmla="*/ 8 h 10"/>
                      <a:gd name="T50" fmla="*/ 1 w 318"/>
                      <a:gd name="T51" fmla="*/ 8 h 1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18"/>
                      <a:gd name="T79" fmla="*/ 0 h 10"/>
                      <a:gd name="T80" fmla="*/ 318 w 318"/>
                      <a:gd name="T81" fmla="*/ 10 h 1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18" h="10">
                        <a:moveTo>
                          <a:pt x="1" y="8"/>
                        </a:moveTo>
                        <a:lnTo>
                          <a:pt x="1" y="8"/>
                        </a:lnTo>
                        <a:lnTo>
                          <a:pt x="39" y="5"/>
                        </a:lnTo>
                        <a:lnTo>
                          <a:pt x="77" y="5"/>
                        </a:lnTo>
                        <a:lnTo>
                          <a:pt x="154" y="8"/>
                        </a:lnTo>
                        <a:lnTo>
                          <a:pt x="234" y="10"/>
                        </a:lnTo>
                        <a:lnTo>
                          <a:pt x="274" y="10"/>
                        </a:lnTo>
                        <a:lnTo>
                          <a:pt x="315" y="10"/>
                        </a:lnTo>
                        <a:lnTo>
                          <a:pt x="317" y="8"/>
                        </a:lnTo>
                        <a:lnTo>
                          <a:pt x="318" y="7"/>
                        </a:lnTo>
                        <a:lnTo>
                          <a:pt x="317" y="5"/>
                        </a:lnTo>
                        <a:lnTo>
                          <a:pt x="315" y="3"/>
                        </a:lnTo>
                        <a:lnTo>
                          <a:pt x="274" y="0"/>
                        </a:lnTo>
                        <a:lnTo>
                          <a:pt x="234" y="0"/>
                        </a:lnTo>
                        <a:lnTo>
                          <a:pt x="152" y="0"/>
                        </a:lnTo>
                        <a:lnTo>
                          <a:pt x="77" y="0"/>
                        </a:lnTo>
                        <a:lnTo>
                          <a:pt x="39" y="2"/>
                        </a:lnTo>
                        <a:lnTo>
                          <a:pt x="1" y="5"/>
                        </a:lnTo>
                        <a:lnTo>
                          <a:pt x="0" y="7"/>
                        </a:lnTo>
                        <a:lnTo>
                          <a:pt x="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71" name="Freeform 199"/>
                  <p:cNvSpPr>
                    <a:spLocks/>
                  </p:cNvSpPr>
                  <p:nvPr/>
                </p:nvSpPr>
                <p:spPr bwMode="auto">
                  <a:xfrm>
                    <a:off x="602" y="1675"/>
                    <a:ext cx="260" cy="11"/>
                  </a:xfrm>
                  <a:custGeom>
                    <a:avLst/>
                    <a:gdLst>
                      <a:gd name="T0" fmla="*/ 0 w 260"/>
                      <a:gd name="T1" fmla="*/ 11 h 11"/>
                      <a:gd name="T2" fmla="*/ 0 w 260"/>
                      <a:gd name="T3" fmla="*/ 11 h 11"/>
                      <a:gd name="T4" fmla="*/ 66 w 260"/>
                      <a:gd name="T5" fmla="*/ 11 h 11"/>
                      <a:gd name="T6" fmla="*/ 130 w 260"/>
                      <a:gd name="T7" fmla="*/ 8 h 11"/>
                      <a:gd name="T8" fmla="*/ 194 w 260"/>
                      <a:gd name="T9" fmla="*/ 6 h 11"/>
                      <a:gd name="T10" fmla="*/ 227 w 260"/>
                      <a:gd name="T11" fmla="*/ 6 h 11"/>
                      <a:gd name="T12" fmla="*/ 259 w 260"/>
                      <a:gd name="T13" fmla="*/ 6 h 11"/>
                      <a:gd name="T14" fmla="*/ 259 w 260"/>
                      <a:gd name="T15" fmla="*/ 6 h 11"/>
                      <a:gd name="T16" fmla="*/ 260 w 260"/>
                      <a:gd name="T17" fmla="*/ 6 h 11"/>
                      <a:gd name="T18" fmla="*/ 260 w 260"/>
                      <a:gd name="T19" fmla="*/ 5 h 11"/>
                      <a:gd name="T20" fmla="*/ 260 w 260"/>
                      <a:gd name="T21" fmla="*/ 5 h 11"/>
                      <a:gd name="T22" fmla="*/ 227 w 260"/>
                      <a:gd name="T23" fmla="*/ 2 h 11"/>
                      <a:gd name="T24" fmla="*/ 194 w 260"/>
                      <a:gd name="T25" fmla="*/ 0 h 11"/>
                      <a:gd name="T26" fmla="*/ 163 w 260"/>
                      <a:gd name="T27" fmla="*/ 2 h 11"/>
                      <a:gd name="T28" fmla="*/ 130 w 260"/>
                      <a:gd name="T29" fmla="*/ 2 h 11"/>
                      <a:gd name="T30" fmla="*/ 66 w 260"/>
                      <a:gd name="T31" fmla="*/ 6 h 11"/>
                      <a:gd name="T32" fmla="*/ 0 w 260"/>
                      <a:gd name="T33" fmla="*/ 9 h 11"/>
                      <a:gd name="T34" fmla="*/ 0 w 260"/>
                      <a:gd name="T35" fmla="*/ 9 h 11"/>
                      <a:gd name="T36" fmla="*/ 0 w 260"/>
                      <a:gd name="T37" fmla="*/ 9 h 11"/>
                      <a:gd name="T38" fmla="*/ 0 w 260"/>
                      <a:gd name="T39" fmla="*/ 11 h 11"/>
                      <a:gd name="T40" fmla="*/ 0 w 260"/>
                      <a:gd name="T41" fmla="*/ 11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60"/>
                      <a:gd name="T64" fmla="*/ 0 h 11"/>
                      <a:gd name="T65" fmla="*/ 260 w 260"/>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60" h="11">
                        <a:moveTo>
                          <a:pt x="0" y="11"/>
                        </a:moveTo>
                        <a:lnTo>
                          <a:pt x="0" y="11"/>
                        </a:lnTo>
                        <a:lnTo>
                          <a:pt x="66" y="11"/>
                        </a:lnTo>
                        <a:lnTo>
                          <a:pt x="130" y="8"/>
                        </a:lnTo>
                        <a:lnTo>
                          <a:pt x="194" y="6"/>
                        </a:lnTo>
                        <a:lnTo>
                          <a:pt x="227" y="6"/>
                        </a:lnTo>
                        <a:lnTo>
                          <a:pt x="259" y="6"/>
                        </a:lnTo>
                        <a:lnTo>
                          <a:pt x="260" y="6"/>
                        </a:lnTo>
                        <a:lnTo>
                          <a:pt x="260" y="5"/>
                        </a:lnTo>
                        <a:lnTo>
                          <a:pt x="227" y="2"/>
                        </a:lnTo>
                        <a:lnTo>
                          <a:pt x="194" y="0"/>
                        </a:lnTo>
                        <a:lnTo>
                          <a:pt x="163" y="2"/>
                        </a:lnTo>
                        <a:lnTo>
                          <a:pt x="130" y="2"/>
                        </a:lnTo>
                        <a:lnTo>
                          <a:pt x="66" y="6"/>
                        </a:lnTo>
                        <a:lnTo>
                          <a:pt x="0" y="9"/>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72" name="Freeform 200"/>
                  <p:cNvSpPr>
                    <a:spLocks/>
                  </p:cNvSpPr>
                  <p:nvPr/>
                </p:nvSpPr>
                <p:spPr bwMode="auto">
                  <a:xfrm>
                    <a:off x="1123" y="1652"/>
                    <a:ext cx="94" cy="61"/>
                  </a:xfrm>
                  <a:custGeom>
                    <a:avLst/>
                    <a:gdLst>
                      <a:gd name="T0" fmla="*/ 17 w 94"/>
                      <a:gd name="T1" fmla="*/ 17 h 61"/>
                      <a:gd name="T2" fmla="*/ 17 w 94"/>
                      <a:gd name="T3" fmla="*/ 17 h 61"/>
                      <a:gd name="T4" fmla="*/ 26 w 94"/>
                      <a:gd name="T5" fmla="*/ 12 h 61"/>
                      <a:gd name="T6" fmla="*/ 36 w 94"/>
                      <a:gd name="T7" fmla="*/ 9 h 61"/>
                      <a:gd name="T8" fmla="*/ 56 w 94"/>
                      <a:gd name="T9" fmla="*/ 6 h 61"/>
                      <a:gd name="T10" fmla="*/ 56 w 94"/>
                      <a:gd name="T11" fmla="*/ 6 h 61"/>
                      <a:gd name="T12" fmla="*/ 70 w 94"/>
                      <a:gd name="T13" fmla="*/ 4 h 61"/>
                      <a:gd name="T14" fmla="*/ 76 w 94"/>
                      <a:gd name="T15" fmla="*/ 6 h 61"/>
                      <a:gd name="T16" fmla="*/ 83 w 94"/>
                      <a:gd name="T17" fmla="*/ 7 h 61"/>
                      <a:gd name="T18" fmla="*/ 87 w 94"/>
                      <a:gd name="T19" fmla="*/ 11 h 61"/>
                      <a:gd name="T20" fmla="*/ 89 w 94"/>
                      <a:gd name="T21" fmla="*/ 15 h 61"/>
                      <a:gd name="T22" fmla="*/ 87 w 94"/>
                      <a:gd name="T23" fmla="*/ 22 h 61"/>
                      <a:gd name="T24" fmla="*/ 81 w 94"/>
                      <a:gd name="T25" fmla="*/ 29 h 61"/>
                      <a:gd name="T26" fmla="*/ 81 w 94"/>
                      <a:gd name="T27" fmla="*/ 29 h 61"/>
                      <a:gd name="T28" fmla="*/ 73 w 94"/>
                      <a:gd name="T29" fmla="*/ 36 h 61"/>
                      <a:gd name="T30" fmla="*/ 64 w 94"/>
                      <a:gd name="T31" fmla="*/ 40 h 61"/>
                      <a:gd name="T32" fmla="*/ 54 w 94"/>
                      <a:gd name="T33" fmla="*/ 45 h 61"/>
                      <a:gd name="T34" fmla="*/ 43 w 94"/>
                      <a:gd name="T35" fmla="*/ 48 h 61"/>
                      <a:gd name="T36" fmla="*/ 22 w 94"/>
                      <a:gd name="T37" fmla="*/ 51 h 61"/>
                      <a:gd name="T38" fmla="*/ 1 w 94"/>
                      <a:gd name="T39" fmla="*/ 56 h 61"/>
                      <a:gd name="T40" fmla="*/ 1 w 94"/>
                      <a:gd name="T41" fmla="*/ 56 h 61"/>
                      <a:gd name="T42" fmla="*/ 0 w 94"/>
                      <a:gd name="T43" fmla="*/ 58 h 61"/>
                      <a:gd name="T44" fmla="*/ 0 w 94"/>
                      <a:gd name="T45" fmla="*/ 59 h 61"/>
                      <a:gd name="T46" fmla="*/ 0 w 94"/>
                      <a:gd name="T47" fmla="*/ 61 h 61"/>
                      <a:gd name="T48" fmla="*/ 1 w 94"/>
                      <a:gd name="T49" fmla="*/ 61 h 61"/>
                      <a:gd name="T50" fmla="*/ 1 w 94"/>
                      <a:gd name="T51" fmla="*/ 61 h 61"/>
                      <a:gd name="T52" fmla="*/ 14 w 94"/>
                      <a:gd name="T53" fmla="*/ 61 h 61"/>
                      <a:gd name="T54" fmla="*/ 26 w 94"/>
                      <a:gd name="T55" fmla="*/ 59 h 61"/>
                      <a:gd name="T56" fmla="*/ 42 w 94"/>
                      <a:gd name="T57" fmla="*/ 58 h 61"/>
                      <a:gd name="T58" fmla="*/ 58 w 94"/>
                      <a:gd name="T59" fmla="*/ 53 h 61"/>
                      <a:gd name="T60" fmla="*/ 70 w 94"/>
                      <a:gd name="T61" fmla="*/ 47 h 61"/>
                      <a:gd name="T62" fmla="*/ 83 w 94"/>
                      <a:gd name="T63" fmla="*/ 39 h 61"/>
                      <a:gd name="T64" fmla="*/ 87 w 94"/>
                      <a:gd name="T65" fmla="*/ 34 h 61"/>
                      <a:gd name="T66" fmla="*/ 91 w 94"/>
                      <a:gd name="T67" fmla="*/ 28 h 61"/>
                      <a:gd name="T68" fmla="*/ 92 w 94"/>
                      <a:gd name="T69" fmla="*/ 23 h 61"/>
                      <a:gd name="T70" fmla="*/ 94 w 94"/>
                      <a:gd name="T71" fmla="*/ 17 h 61"/>
                      <a:gd name="T72" fmla="*/ 94 w 94"/>
                      <a:gd name="T73" fmla="*/ 17 h 61"/>
                      <a:gd name="T74" fmla="*/ 94 w 94"/>
                      <a:gd name="T75" fmla="*/ 11 h 61"/>
                      <a:gd name="T76" fmla="*/ 92 w 94"/>
                      <a:gd name="T77" fmla="*/ 7 h 61"/>
                      <a:gd name="T78" fmla="*/ 89 w 94"/>
                      <a:gd name="T79" fmla="*/ 4 h 61"/>
                      <a:gd name="T80" fmla="*/ 84 w 94"/>
                      <a:gd name="T81" fmla="*/ 1 h 61"/>
                      <a:gd name="T82" fmla="*/ 80 w 94"/>
                      <a:gd name="T83" fmla="*/ 0 h 61"/>
                      <a:gd name="T84" fmla="*/ 73 w 94"/>
                      <a:gd name="T85" fmla="*/ 0 h 61"/>
                      <a:gd name="T86" fmla="*/ 61 w 94"/>
                      <a:gd name="T87" fmla="*/ 1 h 61"/>
                      <a:gd name="T88" fmla="*/ 47 w 94"/>
                      <a:gd name="T89" fmla="*/ 4 h 61"/>
                      <a:gd name="T90" fmla="*/ 34 w 94"/>
                      <a:gd name="T91" fmla="*/ 7 h 61"/>
                      <a:gd name="T92" fmla="*/ 23 w 94"/>
                      <a:gd name="T93" fmla="*/ 12 h 61"/>
                      <a:gd name="T94" fmla="*/ 17 w 94"/>
                      <a:gd name="T95" fmla="*/ 17 h 61"/>
                      <a:gd name="T96" fmla="*/ 17 w 94"/>
                      <a:gd name="T97" fmla="*/ 17 h 61"/>
                      <a:gd name="T98" fmla="*/ 17 w 94"/>
                      <a:gd name="T99" fmla="*/ 17 h 61"/>
                      <a:gd name="T100" fmla="*/ 17 w 94"/>
                      <a:gd name="T101" fmla="*/ 17 h 61"/>
                      <a:gd name="T102" fmla="*/ 17 w 94"/>
                      <a:gd name="T103" fmla="*/ 17 h 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
                      <a:gd name="T157" fmla="*/ 0 h 61"/>
                      <a:gd name="T158" fmla="*/ 94 w 94"/>
                      <a:gd name="T159" fmla="*/ 61 h 6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 h="61">
                        <a:moveTo>
                          <a:pt x="17" y="17"/>
                        </a:moveTo>
                        <a:lnTo>
                          <a:pt x="17" y="17"/>
                        </a:lnTo>
                        <a:lnTo>
                          <a:pt x="26" y="12"/>
                        </a:lnTo>
                        <a:lnTo>
                          <a:pt x="36" y="9"/>
                        </a:lnTo>
                        <a:lnTo>
                          <a:pt x="56" y="6"/>
                        </a:lnTo>
                        <a:lnTo>
                          <a:pt x="70" y="4"/>
                        </a:lnTo>
                        <a:lnTo>
                          <a:pt x="76" y="6"/>
                        </a:lnTo>
                        <a:lnTo>
                          <a:pt x="83" y="7"/>
                        </a:lnTo>
                        <a:lnTo>
                          <a:pt x="87" y="11"/>
                        </a:lnTo>
                        <a:lnTo>
                          <a:pt x="89" y="15"/>
                        </a:lnTo>
                        <a:lnTo>
                          <a:pt x="87" y="22"/>
                        </a:lnTo>
                        <a:lnTo>
                          <a:pt x="81" y="29"/>
                        </a:lnTo>
                        <a:lnTo>
                          <a:pt x="73" y="36"/>
                        </a:lnTo>
                        <a:lnTo>
                          <a:pt x="64" y="40"/>
                        </a:lnTo>
                        <a:lnTo>
                          <a:pt x="54" y="45"/>
                        </a:lnTo>
                        <a:lnTo>
                          <a:pt x="43" y="48"/>
                        </a:lnTo>
                        <a:lnTo>
                          <a:pt x="22" y="51"/>
                        </a:lnTo>
                        <a:lnTo>
                          <a:pt x="1" y="56"/>
                        </a:lnTo>
                        <a:lnTo>
                          <a:pt x="0" y="58"/>
                        </a:lnTo>
                        <a:lnTo>
                          <a:pt x="0" y="59"/>
                        </a:lnTo>
                        <a:lnTo>
                          <a:pt x="0" y="61"/>
                        </a:lnTo>
                        <a:lnTo>
                          <a:pt x="1" y="61"/>
                        </a:lnTo>
                        <a:lnTo>
                          <a:pt x="14" y="61"/>
                        </a:lnTo>
                        <a:lnTo>
                          <a:pt x="26" y="59"/>
                        </a:lnTo>
                        <a:lnTo>
                          <a:pt x="42" y="58"/>
                        </a:lnTo>
                        <a:lnTo>
                          <a:pt x="58" y="53"/>
                        </a:lnTo>
                        <a:lnTo>
                          <a:pt x="70" y="47"/>
                        </a:lnTo>
                        <a:lnTo>
                          <a:pt x="83" y="39"/>
                        </a:lnTo>
                        <a:lnTo>
                          <a:pt x="87" y="34"/>
                        </a:lnTo>
                        <a:lnTo>
                          <a:pt x="91" y="28"/>
                        </a:lnTo>
                        <a:lnTo>
                          <a:pt x="92" y="23"/>
                        </a:lnTo>
                        <a:lnTo>
                          <a:pt x="94" y="17"/>
                        </a:lnTo>
                        <a:lnTo>
                          <a:pt x="94" y="11"/>
                        </a:lnTo>
                        <a:lnTo>
                          <a:pt x="92" y="7"/>
                        </a:lnTo>
                        <a:lnTo>
                          <a:pt x="89" y="4"/>
                        </a:lnTo>
                        <a:lnTo>
                          <a:pt x="84" y="1"/>
                        </a:lnTo>
                        <a:lnTo>
                          <a:pt x="80" y="0"/>
                        </a:lnTo>
                        <a:lnTo>
                          <a:pt x="73" y="0"/>
                        </a:lnTo>
                        <a:lnTo>
                          <a:pt x="61" y="1"/>
                        </a:lnTo>
                        <a:lnTo>
                          <a:pt x="47" y="4"/>
                        </a:lnTo>
                        <a:lnTo>
                          <a:pt x="34" y="7"/>
                        </a:lnTo>
                        <a:lnTo>
                          <a:pt x="23" y="12"/>
                        </a:lnTo>
                        <a:lnTo>
                          <a:pt x="17"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73" name="Freeform 201"/>
                  <p:cNvSpPr>
                    <a:spLocks/>
                  </p:cNvSpPr>
                  <p:nvPr/>
                </p:nvSpPr>
                <p:spPr bwMode="auto">
                  <a:xfrm>
                    <a:off x="501" y="1365"/>
                    <a:ext cx="119" cy="123"/>
                  </a:xfrm>
                  <a:custGeom>
                    <a:avLst/>
                    <a:gdLst>
                      <a:gd name="T0" fmla="*/ 118 w 119"/>
                      <a:gd name="T1" fmla="*/ 0 h 123"/>
                      <a:gd name="T2" fmla="*/ 118 w 119"/>
                      <a:gd name="T3" fmla="*/ 0 h 123"/>
                      <a:gd name="T4" fmla="*/ 112 w 119"/>
                      <a:gd name="T5" fmla="*/ 9 h 123"/>
                      <a:gd name="T6" fmla="*/ 107 w 119"/>
                      <a:gd name="T7" fmla="*/ 18 h 123"/>
                      <a:gd name="T8" fmla="*/ 97 w 119"/>
                      <a:gd name="T9" fmla="*/ 37 h 123"/>
                      <a:gd name="T10" fmla="*/ 83 w 119"/>
                      <a:gd name="T11" fmla="*/ 76 h 123"/>
                      <a:gd name="T12" fmla="*/ 83 w 119"/>
                      <a:gd name="T13" fmla="*/ 76 h 123"/>
                      <a:gd name="T14" fmla="*/ 80 w 119"/>
                      <a:gd name="T15" fmla="*/ 87 h 123"/>
                      <a:gd name="T16" fmla="*/ 74 w 119"/>
                      <a:gd name="T17" fmla="*/ 97 h 123"/>
                      <a:gd name="T18" fmla="*/ 68 w 119"/>
                      <a:gd name="T19" fmla="*/ 106 h 123"/>
                      <a:gd name="T20" fmla="*/ 60 w 119"/>
                      <a:gd name="T21" fmla="*/ 114 h 123"/>
                      <a:gd name="T22" fmla="*/ 60 w 119"/>
                      <a:gd name="T23" fmla="*/ 114 h 123"/>
                      <a:gd name="T24" fmla="*/ 54 w 119"/>
                      <a:gd name="T25" fmla="*/ 117 h 123"/>
                      <a:gd name="T26" fmla="*/ 46 w 119"/>
                      <a:gd name="T27" fmla="*/ 119 h 123"/>
                      <a:gd name="T28" fmla="*/ 38 w 119"/>
                      <a:gd name="T29" fmla="*/ 119 h 123"/>
                      <a:gd name="T30" fmla="*/ 30 w 119"/>
                      <a:gd name="T31" fmla="*/ 117 h 123"/>
                      <a:gd name="T32" fmla="*/ 16 w 119"/>
                      <a:gd name="T33" fmla="*/ 111 h 123"/>
                      <a:gd name="T34" fmla="*/ 3 w 119"/>
                      <a:gd name="T35" fmla="*/ 105 h 123"/>
                      <a:gd name="T36" fmla="*/ 3 w 119"/>
                      <a:gd name="T37" fmla="*/ 105 h 123"/>
                      <a:gd name="T38" fmla="*/ 0 w 119"/>
                      <a:gd name="T39" fmla="*/ 105 h 123"/>
                      <a:gd name="T40" fmla="*/ 2 w 119"/>
                      <a:gd name="T41" fmla="*/ 106 h 123"/>
                      <a:gd name="T42" fmla="*/ 2 w 119"/>
                      <a:gd name="T43" fmla="*/ 106 h 123"/>
                      <a:gd name="T44" fmla="*/ 11 w 119"/>
                      <a:gd name="T45" fmla="*/ 112 h 123"/>
                      <a:gd name="T46" fmla="*/ 21 w 119"/>
                      <a:gd name="T47" fmla="*/ 117 h 123"/>
                      <a:gd name="T48" fmla="*/ 32 w 119"/>
                      <a:gd name="T49" fmla="*/ 122 h 123"/>
                      <a:gd name="T50" fmla="*/ 41 w 119"/>
                      <a:gd name="T51" fmla="*/ 123 h 123"/>
                      <a:gd name="T52" fmla="*/ 50 w 119"/>
                      <a:gd name="T53" fmla="*/ 122 h 123"/>
                      <a:gd name="T54" fmla="*/ 60 w 119"/>
                      <a:gd name="T55" fmla="*/ 119 h 123"/>
                      <a:gd name="T56" fmla="*/ 69 w 119"/>
                      <a:gd name="T57" fmla="*/ 112 h 123"/>
                      <a:gd name="T58" fmla="*/ 77 w 119"/>
                      <a:gd name="T59" fmla="*/ 103 h 123"/>
                      <a:gd name="T60" fmla="*/ 77 w 119"/>
                      <a:gd name="T61" fmla="*/ 103 h 123"/>
                      <a:gd name="T62" fmla="*/ 83 w 119"/>
                      <a:gd name="T63" fmla="*/ 90 h 123"/>
                      <a:gd name="T64" fmla="*/ 90 w 119"/>
                      <a:gd name="T65" fmla="*/ 78 h 123"/>
                      <a:gd name="T66" fmla="*/ 97 w 119"/>
                      <a:gd name="T67" fmla="*/ 53 h 123"/>
                      <a:gd name="T68" fmla="*/ 107 w 119"/>
                      <a:gd name="T69" fmla="*/ 26 h 123"/>
                      <a:gd name="T70" fmla="*/ 113 w 119"/>
                      <a:gd name="T71" fmla="*/ 14 h 123"/>
                      <a:gd name="T72" fmla="*/ 119 w 119"/>
                      <a:gd name="T73" fmla="*/ 1 h 123"/>
                      <a:gd name="T74" fmla="*/ 119 w 119"/>
                      <a:gd name="T75" fmla="*/ 1 h 123"/>
                      <a:gd name="T76" fmla="*/ 119 w 119"/>
                      <a:gd name="T77" fmla="*/ 0 h 123"/>
                      <a:gd name="T78" fmla="*/ 118 w 119"/>
                      <a:gd name="T79" fmla="*/ 0 h 123"/>
                      <a:gd name="T80" fmla="*/ 118 w 119"/>
                      <a:gd name="T81" fmla="*/ 0 h 12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9"/>
                      <a:gd name="T124" fmla="*/ 0 h 123"/>
                      <a:gd name="T125" fmla="*/ 119 w 119"/>
                      <a:gd name="T126" fmla="*/ 123 h 12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9" h="123">
                        <a:moveTo>
                          <a:pt x="118" y="0"/>
                        </a:moveTo>
                        <a:lnTo>
                          <a:pt x="118" y="0"/>
                        </a:lnTo>
                        <a:lnTo>
                          <a:pt x="112" y="9"/>
                        </a:lnTo>
                        <a:lnTo>
                          <a:pt x="107" y="18"/>
                        </a:lnTo>
                        <a:lnTo>
                          <a:pt x="97" y="37"/>
                        </a:lnTo>
                        <a:lnTo>
                          <a:pt x="83" y="76"/>
                        </a:lnTo>
                        <a:lnTo>
                          <a:pt x="80" y="87"/>
                        </a:lnTo>
                        <a:lnTo>
                          <a:pt x="74" y="97"/>
                        </a:lnTo>
                        <a:lnTo>
                          <a:pt x="68" y="106"/>
                        </a:lnTo>
                        <a:lnTo>
                          <a:pt x="60" y="114"/>
                        </a:lnTo>
                        <a:lnTo>
                          <a:pt x="54" y="117"/>
                        </a:lnTo>
                        <a:lnTo>
                          <a:pt x="46" y="119"/>
                        </a:lnTo>
                        <a:lnTo>
                          <a:pt x="38" y="119"/>
                        </a:lnTo>
                        <a:lnTo>
                          <a:pt x="30" y="117"/>
                        </a:lnTo>
                        <a:lnTo>
                          <a:pt x="16" y="111"/>
                        </a:lnTo>
                        <a:lnTo>
                          <a:pt x="3" y="105"/>
                        </a:lnTo>
                        <a:lnTo>
                          <a:pt x="0" y="105"/>
                        </a:lnTo>
                        <a:lnTo>
                          <a:pt x="2" y="106"/>
                        </a:lnTo>
                        <a:lnTo>
                          <a:pt x="11" y="112"/>
                        </a:lnTo>
                        <a:lnTo>
                          <a:pt x="21" y="117"/>
                        </a:lnTo>
                        <a:lnTo>
                          <a:pt x="32" y="122"/>
                        </a:lnTo>
                        <a:lnTo>
                          <a:pt x="41" y="123"/>
                        </a:lnTo>
                        <a:lnTo>
                          <a:pt x="50" y="122"/>
                        </a:lnTo>
                        <a:lnTo>
                          <a:pt x="60" y="119"/>
                        </a:lnTo>
                        <a:lnTo>
                          <a:pt x="69" y="112"/>
                        </a:lnTo>
                        <a:lnTo>
                          <a:pt x="77" y="103"/>
                        </a:lnTo>
                        <a:lnTo>
                          <a:pt x="83" y="90"/>
                        </a:lnTo>
                        <a:lnTo>
                          <a:pt x="90" y="78"/>
                        </a:lnTo>
                        <a:lnTo>
                          <a:pt x="97" y="53"/>
                        </a:lnTo>
                        <a:lnTo>
                          <a:pt x="107" y="26"/>
                        </a:lnTo>
                        <a:lnTo>
                          <a:pt x="113" y="14"/>
                        </a:lnTo>
                        <a:lnTo>
                          <a:pt x="119" y="1"/>
                        </a:lnTo>
                        <a:lnTo>
                          <a:pt x="119" y="0"/>
                        </a:lnTo>
                        <a:lnTo>
                          <a:pt x="1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74" name="Freeform 202"/>
                  <p:cNvSpPr>
                    <a:spLocks/>
                  </p:cNvSpPr>
                  <p:nvPr/>
                </p:nvSpPr>
                <p:spPr bwMode="auto">
                  <a:xfrm>
                    <a:off x="583" y="1357"/>
                    <a:ext cx="33" cy="11"/>
                  </a:xfrm>
                  <a:custGeom>
                    <a:avLst/>
                    <a:gdLst>
                      <a:gd name="T0" fmla="*/ 1 w 33"/>
                      <a:gd name="T1" fmla="*/ 4 h 11"/>
                      <a:gd name="T2" fmla="*/ 1 w 33"/>
                      <a:gd name="T3" fmla="*/ 4 h 11"/>
                      <a:gd name="T4" fmla="*/ 15 w 33"/>
                      <a:gd name="T5" fmla="*/ 6 h 11"/>
                      <a:gd name="T6" fmla="*/ 23 w 33"/>
                      <a:gd name="T7" fmla="*/ 8 h 11"/>
                      <a:gd name="T8" fmla="*/ 30 w 33"/>
                      <a:gd name="T9" fmla="*/ 11 h 11"/>
                      <a:gd name="T10" fmla="*/ 30 w 33"/>
                      <a:gd name="T11" fmla="*/ 11 h 11"/>
                      <a:gd name="T12" fmla="*/ 31 w 33"/>
                      <a:gd name="T13" fmla="*/ 11 h 11"/>
                      <a:gd name="T14" fmla="*/ 33 w 33"/>
                      <a:gd name="T15" fmla="*/ 11 h 11"/>
                      <a:gd name="T16" fmla="*/ 33 w 33"/>
                      <a:gd name="T17" fmla="*/ 9 h 11"/>
                      <a:gd name="T18" fmla="*/ 33 w 33"/>
                      <a:gd name="T19" fmla="*/ 8 h 11"/>
                      <a:gd name="T20" fmla="*/ 33 w 33"/>
                      <a:gd name="T21" fmla="*/ 8 h 11"/>
                      <a:gd name="T22" fmla="*/ 25 w 33"/>
                      <a:gd name="T23" fmla="*/ 3 h 11"/>
                      <a:gd name="T24" fmla="*/ 17 w 33"/>
                      <a:gd name="T25" fmla="*/ 1 h 11"/>
                      <a:gd name="T26" fmla="*/ 9 w 33"/>
                      <a:gd name="T27" fmla="*/ 0 h 11"/>
                      <a:gd name="T28" fmla="*/ 1 w 33"/>
                      <a:gd name="T29" fmla="*/ 1 h 11"/>
                      <a:gd name="T30" fmla="*/ 1 w 33"/>
                      <a:gd name="T31" fmla="*/ 1 h 11"/>
                      <a:gd name="T32" fmla="*/ 0 w 33"/>
                      <a:gd name="T33" fmla="*/ 1 h 11"/>
                      <a:gd name="T34" fmla="*/ 0 w 33"/>
                      <a:gd name="T35" fmla="*/ 3 h 11"/>
                      <a:gd name="T36" fmla="*/ 0 w 33"/>
                      <a:gd name="T37" fmla="*/ 3 h 11"/>
                      <a:gd name="T38" fmla="*/ 1 w 33"/>
                      <a:gd name="T39" fmla="*/ 4 h 11"/>
                      <a:gd name="T40" fmla="*/ 1 w 33"/>
                      <a:gd name="T41" fmla="*/ 4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
                      <a:gd name="T64" fmla="*/ 0 h 11"/>
                      <a:gd name="T65" fmla="*/ 33 w 33"/>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 h="11">
                        <a:moveTo>
                          <a:pt x="1" y="4"/>
                        </a:moveTo>
                        <a:lnTo>
                          <a:pt x="1" y="4"/>
                        </a:lnTo>
                        <a:lnTo>
                          <a:pt x="15" y="6"/>
                        </a:lnTo>
                        <a:lnTo>
                          <a:pt x="23" y="8"/>
                        </a:lnTo>
                        <a:lnTo>
                          <a:pt x="30" y="11"/>
                        </a:lnTo>
                        <a:lnTo>
                          <a:pt x="31" y="11"/>
                        </a:lnTo>
                        <a:lnTo>
                          <a:pt x="33" y="11"/>
                        </a:lnTo>
                        <a:lnTo>
                          <a:pt x="33" y="9"/>
                        </a:lnTo>
                        <a:lnTo>
                          <a:pt x="33" y="8"/>
                        </a:lnTo>
                        <a:lnTo>
                          <a:pt x="25" y="3"/>
                        </a:lnTo>
                        <a:lnTo>
                          <a:pt x="17" y="1"/>
                        </a:lnTo>
                        <a:lnTo>
                          <a:pt x="9" y="0"/>
                        </a:lnTo>
                        <a:lnTo>
                          <a:pt x="1" y="1"/>
                        </a:lnTo>
                        <a:lnTo>
                          <a:pt x="0" y="1"/>
                        </a:lnTo>
                        <a:lnTo>
                          <a:pt x="0" y="3"/>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75" name="Freeform 203"/>
                  <p:cNvSpPr>
                    <a:spLocks/>
                  </p:cNvSpPr>
                  <p:nvPr/>
                </p:nvSpPr>
                <p:spPr bwMode="auto">
                  <a:xfrm>
                    <a:off x="277" y="1557"/>
                    <a:ext cx="22" cy="66"/>
                  </a:xfrm>
                  <a:custGeom>
                    <a:avLst/>
                    <a:gdLst>
                      <a:gd name="T0" fmla="*/ 5 w 22"/>
                      <a:gd name="T1" fmla="*/ 65 h 66"/>
                      <a:gd name="T2" fmla="*/ 5 w 22"/>
                      <a:gd name="T3" fmla="*/ 65 h 66"/>
                      <a:gd name="T4" fmla="*/ 11 w 22"/>
                      <a:gd name="T5" fmla="*/ 33 h 66"/>
                      <a:gd name="T6" fmla="*/ 22 w 22"/>
                      <a:gd name="T7" fmla="*/ 4 h 66"/>
                      <a:gd name="T8" fmla="*/ 22 w 22"/>
                      <a:gd name="T9" fmla="*/ 4 h 66"/>
                      <a:gd name="T10" fmla="*/ 22 w 22"/>
                      <a:gd name="T11" fmla="*/ 2 h 66"/>
                      <a:gd name="T12" fmla="*/ 20 w 22"/>
                      <a:gd name="T13" fmla="*/ 0 h 66"/>
                      <a:gd name="T14" fmla="*/ 19 w 22"/>
                      <a:gd name="T15" fmla="*/ 0 h 66"/>
                      <a:gd name="T16" fmla="*/ 17 w 22"/>
                      <a:gd name="T17" fmla="*/ 2 h 66"/>
                      <a:gd name="T18" fmla="*/ 17 w 22"/>
                      <a:gd name="T19" fmla="*/ 2 h 66"/>
                      <a:gd name="T20" fmla="*/ 11 w 22"/>
                      <a:gd name="T21" fmla="*/ 16 h 66"/>
                      <a:gd name="T22" fmla="*/ 6 w 22"/>
                      <a:gd name="T23" fmla="*/ 32 h 66"/>
                      <a:gd name="T24" fmla="*/ 1 w 22"/>
                      <a:gd name="T25" fmla="*/ 47 h 66"/>
                      <a:gd name="T26" fmla="*/ 0 w 22"/>
                      <a:gd name="T27" fmla="*/ 65 h 66"/>
                      <a:gd name="T28" fmla="*/ 0 w 22"/>
                      <a:gd name="T29" fmla="*/ 65 h 66"/>
                      <a:gd name="T30" fmla="*/ 0 w 22"/>
                      <a:gd name="T31" fmla="*/ 66 h 66"/>
                      <a:gd name="T32" fmla="*/ 1 w 22"/>
                      <a:gd name="T33" fmla="*/ 66 h 66"/>
                      <a:gd name="T34" fmla="*/ 3 w 22"/>
                      <a:gd name="T35" fmla="*/ 66 h 66"/>
                      <a:gd name="T36" fmla="*/ 5 w 22"/>
                      <a:gd name="T37" fmla="*/ 65 h 66"/>
                      <a:gd name="T38" fmla="*/ 5 w 22"/>
                      <a:gd name="T39" fmla="*/ 65 h 6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
                      <a:gd name="T61" fmla="*/ 0 h 66"/>
                      <a:gd name="T62" fmla="*/ 22 w 22"/>
                      <a:gd name="T63" fmla="*/ 66 h 6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 h="66">
                        <a:moveTo>
                          <a:pt x="5" y="65"/>
                        </a:moveTo>
                        <a:lnTo>
                          <a:pt x="5" y="65"/>
                        </a:lnTo>
                        <a:lnTo>
                          <a:pt x="11" y="33"/>
                        </a:lnTo>
                        <a:lnTo>
                          <a:pt x="22" y="4"/>
                        </a:lnTo>
                        <a:lnTo>
                          <a:pt x="22" y="2"/>
                        </a:lnTo>
                        <a:lnTo>
                          <a:pt x="20" y="0"/>
                        </a:lnTo>
                        <a:lnTo>
                          <a:pt x="19" y="0"/>
                        </a:lnTo>
                        <a:lnTo>
                          <a:pt x="17" y="2"/>
                        </a:lnTo>
                        <a:lnTo>
                          <a:pt x="11" y="16"/>
                        </a:lnTo>
                        <a:lnTo>
                          <a:pt x="6" y="32"/>
                        </a:lnTo>
                        <a:lnTo>
                          <a:pt x="1" y="47"/>
                        </a:lnTo>
                        <a:lnTo>
                          <a:pt x="0" y="65"/>
                        </a:lnTo>
                        <a:lnTo>
                          <a:pt x="0" y="66"/>
                        </a:lnTo>
                        <a:lnTo>
                          <a:pt x="1" y="66"/>
                        </a:lnTo>
                        <a:lnTo>
                          <a:pt x="3" y="66"/>
                        </a:lnTo>
                        <a:lnTo>
                          <a:pt x="5"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76" name="Freeform 204"/>
                  <p:cNvSpPr>
                    <a:spLocks/>
                  </p:cNvSpPr>
                  <p:nvPr/>
                </p:nvSpPr>
                <p:spPr bwMode="auto">
                  <a:xfrm>
                    <a:off x="288" y="1564"/>
                    <a:ext cx="45" cy="6"/>
                  </a:xfrm>
                  <a:custGeom>
                    <a:avLst/>
                    <a:gdLst>
                      <a:gd name="T0" fmla="*/ 3 w 45"/>
                      <a:gd name="T1" fmla="*/ 4 h 6"/>
                      <a:gd name="T2" fmla="*/ 3 w 45"/>
                      <a:gd name="T3" fmla="*/ 4 h 6"/>
                      <a:gd name="T4" fmla="*/ 22 w 45"/>
                      <a:gd name="T5" fmla="*/ 6 h 6"/>
                      <a:gd name="T6" fmla="*/ 42 w 45"/>
                      <a:gd name="T7" fmla="*/ 4 h 6"/>
                      <a:gd name="T8" fmla="*/ 42 w 45"/>
                      <a:gd name="T9" fmla="*/ 4 h 6"/>
                      <a:gd name="T10" fmla="*/ 44 w 45"/>
                      <a:gd name="T11" fmla="*/ 4 h 6"/>
                      <a:gd name="T12" fmla="*/ 45 w 45"/>
                      <a:gd name="T13" fmla="*/ 3 h 6"/>
                      <a:gd name="T14" fmla="*/ 45 w 45"/>
                      <a:gd name="T15" fmla="*/ 1 h 6"/>
                      <a:gd name="T16" fmla="*/ 44 w 45"/>
                      <a:gd name="T17" fmla="*/ 0 h 6"/>
                      <a:gd name="T18" fmla="*/ 44 w 45"/>
                      <a:gd name="T19" fmla="*/ 0 h 6"/>
                      <a:gd name="T20" fmla="*/ 23 w 45"/>
                      <a:gd name="T21" fmla="*/ 0 h 6"/>
                      <a:gd name="T22" fmla="*/ 3 w 45"/>
                      <a:gd name="T23" fmla="*/ 0 h 6"/>
                      <a:gd name="T24" fmla="*/ 3 w 45"/>
                      <a:gd name="T25" fmla="*/ 0 h 6"/>
                      <a:gd name="T26" fmla="*/ 0 w 45"/>
                      <a:gd name="T27" fmla="*/ 1 h 6"/>
                      <a:gd name="T28" fmla="*/ 0 w 45"/>
                      <a:gd name="T29" fmla="*/ 3 h 6"/>
                      <a:gd name="T30" fmla="*/ 0 w 45"/>
                      <a:gd name="T31" fmla="*/ 4 h 6"/>
                      <a:gd name="T32" fmla="*/ 3 w 45"/>
                      <a:gd name="T33" fmla="*/ 4 h 6"/>
                      <a:gd name="T34" fmla="*/ 3 w 45"/>
                      <a:gd name="T35" fmla="*/ 4 h 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5"/>
                      <a:gd name="T55" fmla="*/ 0 h 6"/>
                      <a:gd name="T56" fmla="*/ 45 w 45"/>
                      <a:gd name="T57" fmla="*/ 6 h 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5" h="6">
                        <a:moveTo>
                          <a:pt x="3" y="4"/>
                        </a:moveTo>
                        <a:lnTo>
                          <a:pt x="3" y="4"/>
                        </a:lnTo>
                        <a:lnTo>
                          <a:pt x="22" y="6"/>
                        </a:lnTo>
                        <a:lnTo>
                          <a:pt x="42" y="4"/>
                        </a:lnTo>
                        <a:lnTo>
                          <a:pt x="44" y="4"/>
                        </a:lnTo>
                        <a:lnTo>
                          <a:pt x="45" y="3"/>
                        </a:lnTo>
                        <a:lnTo>
                          <a:pt x="45" y="1"/>
                        </a:lnTo>
                        <a:lnTo>
                          <a:pt x="44" y="0"/>
                        </a:lnTo>
                        <a:lnTo>
                          <a:pt x="23" y="0"/>
                        </a:lnTo>
                        <a:lnTo>
                          <a:pt x="3" y="0"/>
                        </a:lnTo>
                        <a:lnTo>
                          <a:pt x="0" y="1"/>
                        </a:lnTo>
                        <a:lnTo>
                          <a:pt x="0" y="3"/>
                        </a:lnTo>
                        <a:lnTo>
                          <a:pt x="0" y="4"/>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77" name="Freeform 205"/>
                  <p:cNvSpPr>
                    <a:spLocks/>
                  </p:cNvSpPr>
                  <p:nvPr/>
                </p:nvSpPr>
                <p:spPr bwMode="auto">
                  <a:xfrm>
                    <a:off x="464" y="1641"/>
                    <a:ext cx="105" cy="87"/>
                  </a:xfrm>
                  <a:custGeom>
                    <a:avLst/>
                    <a:gdLst>
                      <a:gd name="T0" fmla="*/ 1 w 105"/>
                      <a:gd name="T1" fmla="*/ 28 h 87"/>
                      <a:gd name="T2" fmla="*/ 14 w 105"/>
                      <a:gd name="T3" fmla="*/ 17 h 87"/>
                      <a:gd name="T4" fmla="*/ 29 w 105"/>
                      <a:gd name="T5" fmla="*/ 9 h 87"/>
                      <a:gd name="T6" fmla="*/ 48 w 105"/>
                      <a:gd name="T7" fmla="*/ 6 h 87"/>
                      <a:gd name="T8" fmla="*/ 65 w 105"/>
                      <a:gd name="T9" fmla="*/ 7 h 87"/>
                      <a:gd name="T10" fmla="*/ 81 w 105"/>
                      <a:gd name="T11" fmla="*/ 12 h 87"/>
                      <a:gd name="T12" fmla="*/ 92 w 105"/>
                      <a:gd name="T13" fmla="*/ 22 h 87"/>
                      <a:gd name="T14" fmla="*/ 97 w 105"/>
                      <a:gd name="T15" fmla="*/ 36 h 87"/>
                      <a:gd name="T16" fmla="*/ 94 w 105"/>
                      <a:gd name="T17" fmla="*/ 54 h 87"/>
                      <a:gd name="T18" fmla="*/ 91 w 105"/>
                      <a:gd name="T19" fmla="*/ 64 h 87"/>
                      <a:gd name="T20" fmla="*/ 78 w 105"/>
                      <a:gd name="T21" fmla="*/ 75 h 87"/>
                      <a:gd name="T22" fmla="*/ 61 w 105"/>
                      <a:gd name="T23" fmla="*/ 80 h 87"/>
                      <a:gd name="T24" fmla="*/ 43 w 105"/>
                      <a:gd name="T25" fmla="*/ 78 h 87"/>
                      <a:gd name="T26" fmla="*/ 34 w 105"/>
                      <a:gd name="T27" fmla="*/ 75 h 87"/>
                      <a:gd name="T28" fmla="*/ 22 w 105"/>
                      <a:gd name="T29" fmla="*/ 67 h 87"/>
                      <a:gd name="T30" fmla="*/ 12 w 105"/>
                      <a:gd name="T31" fmla="*/ 53 h 87"/>
                      <a:gd name="T32" fmla="*/ 11 w 105"/>
                      <a:gd name="T33" fmla="*/ 48 h 87"/>
                      <a:gd name="T34" fmla="*/ 12 w 105"/>
                      <a:gd name="T35" fmla="*/ 39 h 87"/>
                      <a:gd name="T36" fmla="*/ 22 w 105"/>
                      <a:gd name="T37" fmla="*/ 28 h 87"/>
                      <a:gd name="T38" fmla="*/ 29 w 105"/>
                      <a:gd name="T39" fmla="*/ 22 h 87"/>
                      <a:gd name="T40" fmla="*/ 31 w 105"/>
                      <a:gd name="T41" fmla="*/ 18 h 87"/>
                      <a:gd name="T42" fmla="*/ 28 w 105"/>
                      <a:gd name="T43" fmla="*/ 17 h 87"/>
                      <a:gd name="T44" fmla="*/ 20 w 105"/>
                      <a:gd name="T45" fmla="*/ 22 h 87"/>
                      <a:gd name="T46" fmla="*/ 7 w 105"/>
                      <a:gd name="T47" fmla="*/ 33 h 87"/>
                      <a:gd name="T48" fmla="*/ 4 w 105"/>
                      <a:gd name="T49" fmla="*/ 47 h 87"/>
                      <a:gd name="T50" fmla="*/ 7 w 105"/>
                      <a:gd name="T51" fmla="*/ 62 h 87"/>
                      <a:gd name="T52" fmla="*/ 14 w 105"/>
                      <a:gd name="T53" fmla="*/ 70 h 87"/>
                      <a:gd name="T54" fmla="*/ 31 w 105"/>
                      <a:gd name="T55" fmla="*/ 81 h 87"/>
                      <a:gd name="T56" fmla="*/ 51 w 105"/>
                      <a:gd name="T57" fmla="*/ 87 h 87"/>
                      <a:gd name="T58" fmla="*/ 72 w 105"/>
                      <a:gd name="T59" fmla="*/ 86 h 87"/>
                      <a:gd name="T60" fmla="*/ 91 w 105"/>
                      <a:gd name="T61" fmla="*/ 76 h 87"/>
                      <a:gd name="T62" fmla="*/ 97 w 105"/>
                      <a:gd name="T63" fmla="*/ 67 h 87"/>
                      <a:gd name="T64" fmla="*/ 105 w 105"/>
                      <a:gd name="T65" fmla="*/ 47 h 87"/>
                      <a:gd name="T66" fmla="*/ 103 w 105"/>
                      <a:gd name="T67" fmla="*/ 26 h 87"/>
                      <a:gd name="T68" fmla="*/ 91 w 105"/>
                      <a:gd name="T69" fmla="*/ 11 h 87"/>
                      <a:gd name="T70" fmla="*/ 80 w 105"/>
                      <a:gd name="T71" fmla="*/ 4 h 87"/>
                      <a:gd name="T72" fmla="*/ 58 w 105"/>
                      <a:gd name="T73" fmla="*/ 0 h 87"/>
                      <a:gd name="T74" fmla="*/ 36 w 105"/>
                      <a:gd name="T75" fmla="*/ 3 h 87"/>
                      <a:gd name="T76" fmla="*/ 15 w 105"/>
                      <a:gd name="T77" fmla="*/ 12 h 87"/>
                      <a:gd name="T78" fmla="*/ 0 w 105"/>
                      <a:gd name="T79" fmla="*/ 26 h 87"/>
                      <a:gd name="T80" fmla="*/ 0 w 105"/>
                      <a:gd name="T81" fmla="*/ 28 h 87"/>
                      <a:gd name="T82" fmla="*/ 1 w 105"/>
                      <a:gd name="T83" fmla="*/ 28 h 8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5"/>
                      <a:gd name="T127" fmla="*/ 0 h 87"/>
                      <a:gd name="T128" fmla="*/ 105 w 105"/>
                      <a:gd name="T129" fmla="*/ 87 h 8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5" h="87">
                        <a:moveTo>
                          <a:pt x="1" y="28"/>
                        </a:moveTo>
                        <a:lnTo>
                          <a:pt x="1" y="28"/>
                        </a:lnTo>
                        <a:lnTo>
                          <a:pt x="7" y="22"/>
                        </a:lnTo>
                        <a:lnTo>
                          <a:pt x="14" y="17"/>
                        </a:lnTo>
                        <a:lnTo>
                          <a:pt x="22" y="12"/>
                        </a:lnTo>
                        <a:lnTo>
                          <a:pt x="29" y="9"/>
                        </a:lnTo>
                        <a:lnTo>
                          <a:pt x="39" y="7"/>
                        </a:lnTo>
                        <a:lnTo>
                          <a:pt x="48" y="6"/>
                        </a:lnTo>
                        <a:lnTo>
                          <a:pt x="58" y="6"/>
                        </a:lnTo>
                        <a:lnTo>
                          <a:pt x="65" y="7"/>
                        </a:lnTo>
                        <a:lnTo>
                          <a:pt x="73" y="9"/>
                        </a:lnTo>
                        <a:lnTo>
                          <a:pt x="81" y="12"/>
                        </a:lnTo>
                        <a:lnTo>
                          <a:pt x="87" y="17"/>
                        </a:lnTo>
                        <a:lnTo>
                          <a:pt x="92" y="22"/>
                        </a:lnTo>
                        <a:lnTo>
                          <a:pt x="95" y="28"/>
                        </a:lnTo>
                        <a:lnTo>
                          <a:pt x="97" y="36"/>
                        </a:lnTo>
                        <a:lnTo>
                          <a:pt x="97" y="45"/>
                        </a:lnTo>
                        <a:lnTo>
                          <a:pt x="94" y="54"/>
                        </a:lnTo>
                        <a:lnTo>
                          <a:pt x="91" y="64"/>
                        </a:lnTo>
                        <a:lnTo>
                          <a:pt x="84" y="70"/>
                        </a:lnTo>
                        <a:lnTo>
                          <a:pt x="78" y="75"/>
                        </a:lnTo>
                        <a:lnTo>
                          <a:pt x="70" y="78"/>
                        </a:lnTo>
                        <a:lnTo>
                          <a:pt x="61" y="80"/>
                        </a:lnTo>
                        <a:lnTo>
                          <a:pt x="53" y="80"/>
                        </a:lnTo>
                        <a:lnTo>
                          <a:pt x="43" y="78"/>
                        </a:lnTo>
                        <a:lnTo>
                          <a:pt x="34" y="75"/>
                        </a:lnTo>
                        <a:lnTo>
                          <a:pt x="28" y="72"/>
                        </a:lnTo>
                        <a:lnTo>
                          <a:pt x="22" y="67"/>
                        </a:lnTo>
                        <a:lnTo>
                          <a:pt x="17" y="61"/>
                        </a:lnTo>
                        <a:lnTo>
                          <a:pt x="12" y="53"/>
                        </a:lnTo>
                        <a:lnTo>
                          <a:pt x="11" y="48"/>
                        </a:lnTo>
                        <a:lnTo>
                          <a:pt x="11" y="43"/>
                        </a:lnTo>
                        <a:lnTo>
                          <a:pt x="12" y="39"/>
                        </a:lnTo>
                        <a:lnTo>
                          <a:pt x="15" y="36"/>
                        </a:lnTo>
                        <a:lnTo>
                          <a:pt x="22" y="28"/>
                        </a:lnTo>
                        <a:lnTo>
                          <a:pt x="29" y="22"/>
                        </a:lnTo>
                        <a:lnTo>
                          <a:pt x="31" y="20"/>
                        </a:lnTo>
                        <a:lnTo>
                          <a:pt x="31" y="18"/>
                        </a:lnTo>
                        <a:lnTo>
                          <a:pt x="29" y="17"/>
                        </a:lnTo>
                        <a:lnTo>
                          <a:pt x="28" y="17"/>
                        </a:lnTo>
                        <a:lnTo>
                          <a:pt x="20" y="22"/>
                        </a:lnTo>
                        <a:lnTo>
                          <a:pt x="14" y="26"/>
                        </a:lnTo>
                        <a:lnTo>
                          <a:pt x="7" y="33"/>
                        </a:lnTo>
                        <a:lnTo>
                          <a:pt x="4" y="39"/>
                        </a:lnTo>
                        <a:lnTo>
                          <a:pt x="4" y="47"/>
                        </a:lnTo>
                        <a:lnTo>
                          <a:pt x="4" y="54"/>
                        </a:lnTo>
                        <a:lnTo>
                          <a:pt x="7" y="62"/>
                        </a:lnTo>
                        <a:lnTo>
                          <a:pt x="14" y="70"/>
                        </a:lnTo>
                        <a:lnTo>
                          <a:pt x="22" y="76"/>
                        </a:lnTo>
                        <a:lnTo>
                          <a:pt x="31" y="81"/>
                        </a:lnTo>
                        <a:lnTo>
                          <a:pt x="40" y="86"/>
                        </a:lnTo>
                        <a:lnTo>
                          <a:pt x="51" y="87"/>
                        </a:lnTo>
                        <a:lnTo>
                          <a:pt x="61" y="87"/>
                        </a:lnTo>
                        <a:lnTo>
                          <a:pt x="72" y="86"/>
                        </a:lnTo>
                        <a:lnTo>
                          <a:pt x="81" y="83"/>
                        </a:lnTo>
                        <a:lnTo>
                          <a:pt x="91" y="76"/>
                        </a:lnTo>
                        <a:lnTo>
                          <a:pt x="97" y="67"/>
                        </a:lnTo>
                        <a:lnTo>
                          <a:pt x="103" y="58"/>
                        </a:lnTo>
                        <a:lnTo>
                          <a:pt x="105" y="47"/>
                        </a:lnTo>
                        <a:lnTo>
                          <a:pt x="105" y="36"/>
                        </a:lnTo>
                        <a:lnTo>
                          <a:pt x="103" y="26"/>
                        </a:lnTo>
                        <a:lnTo>
                          <a:pt x="98" y="17"/>
                        </a:lnTo>
                        <a:lnTo>
                          <a:pt x="91" y="11"/>
                        </a:lnTo>
                        <a:lnTo>
                          <a:pt x="80" y="4"/>
                        </a:lnTo>
                        <a:lnTo>
                          <a:pt x="69" y="1"/>
                        </a:lnTo>
                        <a:lnTo>
                          <a:pt x="58" y="0"/>
                        </a:lnTo>
                        <a:lnTo>
                          <a:pt x="47" y="1"/>
                        </a:lnTo>
                        <a:lnTo>
                          <a:pt x="36" y="3"/>
                        </a:lnTo>
                        <a:lnTo>
                          <a:pt x="26" y="6"/>
                        </a:lnTo>
                        <a:lnTo>
                          <a:pt x="15" y="12"/>
                        </a:lnTo>
                        <a:lnTo>
                          <a:pt x="7" y="18"/>
                        </a:lnTo>
                        <a:lnTo>
                          <a:pt x="0" y="26"/>
                        </a:lnTo>
                        <a:lnTo>
                          <a:pt x="0" y="28"/>
                        </a:lnTo>
                        <a:lnTo>
                          <a:pt x="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78" name="Freeform 206"/>
                  <p:cNvSpPr>
                    <a:spLocks/>
                  </p:cNvSpPr>
                  <p:nvPr/>
                </p:nvSpPr>
                <p:spPr bwMode="auto">
                  <a:xfrm>
                    <a:off x="970" y="1653"/>
                    <a:ext cx="105" cy="88"/>
                  </a:xfrm>
                  <a:custGeom>
                    <a:avLst/>
                    <a:gdLst>
                      <a:gd name="T0" fmla="*/ 2 w 105"/>
                      <a:gd name="T1" fmla="*/ 27 h 88"/>
                      <a:gd name="T2" fmla="*/ 14 w 105"/>
                      <a:gd name="T3" fmla="*/ 16 h 88"/>
                      <a:gd name="T4" fmla="*/ 30 w 105"/>
                      <a:gd name="T5" fmla="*/ 10 h 88"/>
                      <a:gd name="T6" fmla="*/ 47 w 105"/>
                      <a:gd name="T7" fmla="*/ 5 h 88"/>
                      <a:gd name="T8" fmla="*/ 66 w 105"/>
                      <a:gd name="T9" fmla="*/ 6 h 88"/>
                      <a:gd name="T10" fmla="*/ 82 w 105"/>
                      <a:gd name="T11" fmla="*/ 11 h 88"/>
                      <a:gd name="T12" fmla="*/ 93 w 105"/>
                      <a:gd name="T13" fmla="*/ 21 h 88"/>
                      <a:gd name="T14" fmla="*/ 98 w 105"/>
                      <a:gd name="T15" fmla="*/ 35 h 88"/>
                      <a:gd name="T16" fmla="*/ 94 w 105"/>
                      <a:gd name="T17" fmla="*/ 53 h 88"/>
                      <a:gd name="T18" fmla="*/ 90 w 105"/>
                      <a:gd name="T19" fmla="*/ 63 h 88"/>
                      <a:gd name="T20" fmla="*/ 77 w 105"/>
                      <a:gd name="T21" fmla="*/ 74 h 88"/>
                      <a:gd name="T22" fmla="*/ 62 w 105"/>
                      <a:gd name="T23" fmla="*/ 79 h 88"/>
                      <a:gd name="T24" fmla="*/ 44 w 105"/>
                      <a:gd name="T25" fmla="*/ 77 h 88"/>
                      <a:gd name="T26" fmla="*/ 35 w 105"/>
                      <a:gd name="T27" fmla="*/ 75 h 88"/>
                      <a:gd name="T28" fmla="*/ 22 w 105"/>
                      <a:gd name="T29" fmla="*/ 66 h 88"/>
                      <a:gd name="T30" fmla="*/ 13 w 105"/>
                      <a:gd name="T31" fmla="*/ 53 h 88"/>
                      <a:gd name="T32" fmla="*/ 11 w 105"/>
                      <a:gd name="T33" fmla="*/ 47 h 88"/>
                      <a:gd name="T34" fmla="*/ 13 w 105"/>
                      <a:gd name="T35" fmla="*/ 38 h 88"/>
                      <a:gd name="T36" fmla="*/ 22 w 105"/>
                      <a:gd name="T37" fmla="*/ 27 h 88"/>
                      <a:gd name="T38" fmla="*/ 30 w 105"/>
                      <a:gd name="T39" fmla="*/ 21 h 88"/>
                      <a:gd name="T40" fmla="*/ 30 w 105"/>
                      <a:gd name="T41" fmla="*/ 17 h 88"/>
                      <a:gd name="T42" fmla="*/ 27 w 105"/>
                      <a:gd name="T43" fmla="*/ 16 h 88"/>
                      <a:gd name="T44" fmla="*/ 19 w 105"/>
                      <a:gd name="T45" fmla="*/ 21 h 88"/>
                      <a:gd name="T46" fmla="*/ 8 w 105"/>
                      <a:gd name="T47" fmla="*/ 31 h 88"/>
                      <a:gd name="T48" fmla="*/ 3 w 105"/>
                      <a:gd name="T49" fmla="*/ 46 h 88"/>
                      <a:gd name="T50" fmla="*/ 8 w 105"/>
                      <a:gd name="T51" fmla="*/ 61 h 88"/>
                      <a:gd name="T52" fmla="*/ 13 w 105"/>
                      <a:gd name="T53" fmla="*/ 69 h 88"/>
                      <a:gd name="T54" fmla="*/ 30 w 105"/>
                      <a:gd name="T55" fmla="*/ 82 h 88"/>
                      <a:gd name="T56" fmla="*/ 51 w 105"/>
                      <a:gd name="T57" fmla="*/ 88 h 88"/>
                      <a:gd name="T58" fmla="*/ 71 w 105"/>
                      <a:gd name="T59" fmla="*/ 85 h 88"/>
                      <a:gd name="T60" fmla="*/ 90 w 105"/>
                      <a:gd name="T61" fmla="*/ 75 h 88"/>
                      <a:gd name="T62" fmla="*/ 98 w 105"/>
                      <a:gd name="T63" fmla="*/ 66 h 88"/>
                      <a:gd name="T64" fmla="*/ 105 w 105"/>
                      <a:gd name="T65" fmla="*/ 46 h 88"/>
                      <a:gd name="T66" fmla="*/ 102 w 105"/>
                      <a:gd name="T67" fmla="*/ 25 h 88"/>
                      <a:gd name="T68" fmla="*/ 90 w 105"/>
                      <a:gd name="T69" fmla="*/ 10 h 88"/>
                      <a:gd name="T70" fmla="*/ 80 w 105"/>
                      <a:gd name="T71" fmla="*/ 3 h 88"/>
                      <a:gd name="T72" fmla="*/ 58 w 105"/>
                      <a:gd name="T73" fmla="*/ 0 h 88"/>
                      <a:gd name="T74" fmla="*/ 36 w 105"/>
                      <a:gd name="T75" fmla="*/ 2 h 88"/>
                      <a:gd name="T76" fmla="*/ 16 w 105"/>
                      <a:gd name="T77" fmla="*/ 11 h 88"/>
                      <a:gd name="T78" fmla="*/ 0 w 105"/>
                      <a:gd name="T79" fmla="*/ 27 h 88"/>
                      <a:gd name="T80" fmla="*/ 0 w 105"/>
                      <a:gd name="T81" fmla="*/ 28 h 88"/>
                      <a:gd name="T82" fmla="*/ 2 w 105"/>
                      <a:gd name="T83" fmla="*/ 27 h 8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5"/>
                      <a:gd name="T127" fmla="*/ 0 h 88"/>
                      <a:gd name="T128" fmla="*/ 105 w 105"/>
                      <a:gd name="T129" fmla="*/ 88 h 8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5" h="88">
                        <a:moveTo>
                          <a:pt x="2" y="27"/>
                        </a:moveTo>
                        <a:lnTo>
                          <a:pt x="2" y="27"/>
                        </a:lnTo>
                        <a:lnTo>
                          <a:pt x="7" y="22"/>
                        </a:lnTo>
                        <a:lnTo>
                          <a:pt x="14" y="16"/>
                        </a:lnTo>
                        <a:lnTo>
                          <a:pt x="22" y="13"/>
                        </a:lnTo>
                        <a:lnTo>
                          <a:pt x="30" y="10"/>
                        </a:lnTo>
                        <a:lnTo>
                          <a:pt x="40" y="6"/>
                        </a:lnTo>
                        <a:lnTo>
                          <a:pt x="47" y="5"/>
                        </a:lnTo>
                        <a:lnTo>
                          <a:pt x="57" y="5"/>
                        </a:lnTo>
                        <a:lnTo>
                          <a:pt x="66" y="6"/>
                        </a:lnTo>
                        <a:lnTo>
                          <a:pt x="74" y="8"/>
                        </a:lnTo>
                        <a:lnTo>
                          <a:pt x="82" y="11"/>
                        </a:lnTo>
                        <a:lnTo>
                          <a:pt x="88" y="16"/>
                        </a:lnTo>
                        <a:lnTo>
                          <a:pt x="93" y="21"/>
                        </a:lnTo>
                        <a:lnTo>
                          <a:pt x="96" y="27"/>
                        </a:lnTo>
                        <a:lnTo>
                          <a:pt x="98" y="35"/>
                        </a:lnTo>
                        <a:lnTo>
                          <a:pt x="98" y="44"/>
                        </a:lnTo>
                        <a:lnTo>
                          <a:pt x="94" y="53"/>
                        </a:lnTo>
                        <a:lnTo>
                          <a:pt x="90" y="63"/>
                        </a:lnTo>
                        <a:lnTo>
                          <a:pt x="84" y="69"/>
                        </a:lnTo>
                        <a:lnTo>
                          <a:pt x="77" y="74"/>
                        </a:lnTo>
                        <a:lnTo>
                          <a:pt x="69" y="77"/>
                        </a:lnTo>
                        <a:lnTo>
                          <a:pt x="62" y="79"/>
                        </a:lnTo>
                        <a:lnTo>
                          <a:pt x="52" y="79"/>
                        </a:lnTo>
                        <a:lnTo>
                          <a:pt x="44" y="77"/>
                        </a:lnTo>
                        <a:lnTo>
                          <a:pt x="35" y="75"/>
                        </a:lnTo>
                        <a:lnTo>
                          <a:pt x="29" y="71"/>
                        </a:lnTo>
                        <a:lnTo>
                          <a:pt x="22" y="66"/>
                        </a:lnTo>
                        <a:lnTo>
                          <a:pt x="16" y="60"/>
                        </a:lnTo>
                        <a:lnTo>
                          <a:pt x="13" y="53"/>
                        </a:lnTo>
                        <a:lnTo>
                          <a:pt x="11" y="47"/>
                        </a:lnTo>
                        <a:lnTo>
                          <a:pt x="11" y="42"/>
                        </a:lnTo>
                        <a:lnTo>
                          <a:pt x="13" y="38"/>
                        </a:lnTo>
                        <a:lnTo>
                          <a:pt x="14" y="35"/>
                        </a:lnTo>
                        <a:lnTo>
                          <a:pt x="22" y="27"/>
                        </a:lnTo>
                        <a:lnTo>
                          <a:pt x="30" y="21"/>
                        </a:lnTo>
                        <a:lnTo>
                          <a:pt x="30" y="19"/>
                        </a:lnTo>
                        <a:lnTo>
                          <a:pt x="30" y="17"/>
                        </a:lnTo>
                        <a:lnTo>
                          <a:pt x="30" y="16"/>
                        </a:lnTo>
                        <a:lnTo>
                          <a:pt x="27" y="16"/>
                        </a:lnTo>
                        <a:lnTo>
                          <a:pt x="19" y="21"/>
                        </a:lnTo>
                        <a:lnTo>
                          <a:pt x="13" y="25"/>
                        </a:lnTo>
                        <a:lnTo>
                          <a:pt x="8" y="31"/>
                        </a:lnTo>
                        <a:lnTo>
                          <a:pt x="5" y="39"/>
                        </a:lnTo>
                        <a:lnTo>
                          <a:pt x="3" y="46"/>
                        </a:lnTo>
                        <a:lnTo>
                          <a:pt x="5" y="53"/>
                        </a:lnTo>
                        <a:lnTo>
                          <a:pt x="8" y="61"/>
                        </a:lnTo>
                        <a:lnTo>
                          <a:pt x="13" y="69"/>
                        </a:lnTo>
                        <a:lnTo>
                          <a:pt x="22" y="75"/>
                        </a:lnTo>
                        <a:lnTo>
                          <a:pt x="30" y="82"/>
                        </a:lnTo>
                        <a:lnTo>
                          <a:pt x="41" y="85"/>
                        </a:lnTo>
                        <a:lnTo>
                          <a:pt x="51" y="88"/>
                        </a:lnTo>
                        <a:lnTo>
                          <a:pt x="62" y="88"/>
                        </a:lnTo>
                        <a:lnTo>
                          <a:pt x="71" y="85"/>
                        </a:lnTo>
                        <a:lnTo>
                          <a:pt x="82" y="82"/>
                        </a:lnTo>
                        <a:lnTo>
                          <a:pt x="90" y="75"/>
                        </a:lnTo>
                        <a:lnTo>
                          <a:pt x="98" y="66"/>
                        </a:lnTo>
                        <a:lnTo>
                          <a:pt x="102" y="57"/>
                        </a:lnTo>
                        <a:lnTo>
                          <a:pt x="105" y="46"/>
                        </a:lnTo>
                        <a:lnTo>
                          <a:pt x="105" y="36"/>
                        </a:lnTo>
                        <a:lnTo>
                          <a:pt x="102" y="25"/>
                        </a:lnTo>
                        <a:lnTo>
                          <a:pt x="98" y="17"/>
                        </a:lnTo>
                        <a:lnTo>
                          <a:pt x="90" y="10"/>
                        </a:lnTo>
                        <a:lnTo>
                          <a:pt x="80" y="3"/>
                        </a:lnTo>
                        <a:lnTo>
                          <a:pt x="69" y="0"/>
                        </a:lnTo>
                        <a:lnTo>
                          <a:pt x="58" y="0"/>
                        </a:lnTo>
                        <a:lnTo>
                          <a:pt x="47" y="0"/>
                        </a:lnTo>
                        <a:lnTo>
                          <a:pt x="36" y="2"/>
                        </a:lnTo>
                        <a:lnTo>
                          <a:pt x="25" y="6"/>
                        </a:lnTo>
                        <a:lnTo>
                          <a:pt x="16" y="11"/>
                        </a:lnTo>
                        <a:lnTo>
                          <a:pt x="8" y="17"/>
                        </a:lnTo>
                        <a:lnTo>
                          <a:pt x="0" y="27"/>
                        </a:lnTo>
                        <a:lnTo>
                          <a:pt x="0" y="28"/>
                        </a:lnTo>
                        <a:lnTo>
                          <a:pt x="2"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79" name="Freeform 207"/>
                  <p:cNvSpPr>
                    <a:spLocks/>
                  </p:cNvSpPr>
                  <p:nvPr/>
                </p:nvSpPr>
                <p:spPr bwMode="auto">
                  <a:xfrm>
                    <a:off x="1179" y="1688"/>
                    <a:ext cx="42" cy="14"/>
                  </a:xfrm>
                  <a:custGeom>
                    <a:avLst/>
                    <a:gdLst>
                      <a:gd name="T0" fmla="*/ 0 w 42"/>
                      <a:gd name="T1" fmla="*/ 1 h 14"/>
                      <a:gd name="T2" fmla="*/ 0 w 42"/>
                      <a:gd name="T3" fmla="*/ 1 h 14"/>
                      <a:gd name="T4" fmla="*/ 8 w 42"/>
                      <a:gd name="T5" fmla="*/ 7 h 14"/>
                      <a:gd name="T6" fmla="*/ 19 w 42"/>
                      <a:gd name="T7" fmla="*/ 12 h 14"/>
                      <a:gd name="T8" fmla="*/ 30 w 42"/>
                      <a:gd name="T9" fmla="*/ 14 h 14"/>
                      <a:gd name="T10" fmla="*/ 41 w 42"/>
                      <a:gd name="T11" fmla="*/ 12 h 14"/>
                      <a:gd name="T12" fmla="*/ 41 w 42"/>
                      <a:gd name="T13" fmla="*/ 12 h 14"/>
                      <a:gd name="T14" fmla="*/ 41 w 42"/>
                      <a:gd name="T15" fmla="*/ 11 h 14"/>
                      <a:gd name="T16" fmla="*/ 42 w 42"/>
                      <a:gd name="T17" fmla="*/ 9 h 14"/>
                      <a:gd name="T18" fmla="*/ 41 w 42"/>
                      <a:gd name="T19" fmla="*/ 7 h 14"/>
                      <a:gd name="T20" fmla="*/ 39 w 42"/>
                      <a:gd name="T21" fmla="*/ 7 h 14"/>
                      <a:gd name="T22" fmla="*/ 39 w 42"/>
                      <a:gd name="T23" fmla="*/ 7 h 14"/>
                      <a:gd name="T24" fmla="*/ 30 w 42"/>
                      <a:gd name="T25" fmla="*/ 7 h 14"/>
                      <a:gd name="T26" fmla="*/ 19 w 42"/>
                      <a:gd name="T27" fmla="*/ 7 h 14"/>
                      <a:gd name="T28" fmla="*/ 9 w 42"/>
                      <a:gd name="T29" fmla="*/ 4 h 14"/>
                      <a:gd name="T30" fmla="*/ 2 w 42"/>
                      <a:gd name="T31" fmla="*/ 0 h 14"/>
                      <a:gd name="T32" fmla="*/ 2 w 42"/>
                      <a:gd name="T33" fmla="*/ 0 h 14"/>
                      <a:gd name="T34" fmla="*/ 0 w 42"/>
                      <a:gd name="T35" fmla="*/ 0 h 14"/>
                      <a:gd name="T36" fmla="*/ 0 w 42"/>
                      <a:gd name="T37" fmla="*/ 1 h 14"/>
                      <a:gd name="T38" fmla="*/ 0 w 42"/>
                      <a:gd name="T39" fmla="*/ 1 h 1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2"/>
                      <a:gd name="T61" fmla="*/ 0 h 14"/>
                      <a:gd name="T62" fmla="*/ 42 w 42"/>
                      <a:gd name="T63" fmla="*/ 14 h 1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2" h="14">
                        <a:moveTo>
                          <a:pt x="0" y="1"/>
                        </a:moveTo>
                        <a:lnTo>
                          <a:pt x="0" y="1"/>
                        </a:lnTo>
                        <a:lnTo>
                          <a:pt x="8" y="7"/>
                        </a:lnTo>
                        <a:lnTo>
                          <a:pt x="19" y="12"/>
                        </a:lnTo>
                        <a:lnTo>
                          <a:pt x="30" y="14"/>
                        </a:lnTo>
                        <a:lnTo>
                          <a:pt x="41" y="12"/>
                        </a:lnTo>
                        <a:lnTo>
                          <a:pt x="41" y="11"/>
                        </a:lnTo>
                        <a:lnTo>
                          <a:pt x="42" y="9"/>
                        </a:lnTo>
                        <a:lnTo>
                          <a:pt x="41" y="7"/>
                        </a:lnTo>
                        <a:lnTo>
                          <a:pt x="39" y="7"/>
                        </a:lnTo>
                        <a:lnTo>
                          <a:pt x="30" y="7"/>
                        </a:lnTo>
                        <a:lnTo>
                          <a:pt x="19" y="7"/>
                        </a:lnTo>
                        <a:lnTo>
                          <a:pt x="9" y="4"/>
                        </a:lnTo>
                        <a:lnTo>
                          <a:pt x="2"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80" name="Freeform 208"/>
                  <p:cNvSpPr>
                    <a:spLocks/>
                  </p:cNvSpPr>
                  <p:nvPr/>
                </p:nvSpPr>
                <p:spPr bwMode="auto">
                  <a:xfrm>
                    <a:off x="1163" y="1706"/>
                    <a:ext cx="52" cy="15"/>
                  </a:xfrm>
                  <a:custGeom>
                    <a:avLst/>
                    <a:gdLst>
                      <a:gd name="T0" fmla="*/ 2 w 52"/>
                      <a:gd name="T1" fmla="*/ 2 h 15"/>
                      <a:gd name="T2" fmla="*/ 2 w 52"/>
                      <a:gd name="T3" fmla="*/ 2 h 15"/>
                      <a:gd name="T4" fmla="*/ 13 w 52"/>
                      <a:gd name="T5" fmla="*/ 8 h 15"/>
                      <a:gd name="T6" fmla="*/ 25 w 52"/>
                      <a:gd name="T7" fmla="*/ 13 h 15"/>
                      <a:gd name="T8" fmla="*/ 38 w 52"/>
                      <a:gd name="T9" fmla="*/ 15 h 15"/>
                      <a:gd name="T10" fmla="*/ 51 w 52"/>
                      <a:gd name="T11" fmla="*/ 15 h 15"/>
                      <a:gd name="T12" fmla="*/ 51 w 52"/>
                      <a:gd name="T13" fmla="*/ 15 h 15"/>
                      <a:gd name="T14" fmla="*/ 52 w 52"/>
                      <a:gd name="T15" fmla="*/ 15 h 15"/>
                      <a:gd name="T16" fmla="*/ 52 w 52"/>
                      <a:gd name="T17" fmla="*/ 13 h 15"/>
                      <a:gd name="T18" fmla="*/ 51 w 52"/>
                      <a:gd name="T19" fmla="*/ 11 h 15"/>
                      <a:gd name="T20" fmla="*/ 51 w 52"/>
                      <a:gd name="T21" fmla="*/ 11 h 15"/>
                      <a:gd name="T22" fmla="*/ 25 w 52"/>
                      <a:gd name="T23" fmla="*/ 8 h 15"/>
                      <a:gd name="T24" fmla="*/ 14 w 52"/>
                      <a:gd name="T25" fmla="*/ 5 h 15"/>
                      <a:gd name="T26" fmla="*/ 2 w 52"/>
                      <a:gd name="T27" fmla="*/ 0 h 15"/>
                      <a:gd name="T28" fmla="*/ 2 w 52"/>
                      <a:gd name="T29" fmla="*/ 0 h 15"/>
                      <a:gd name="T30" fmla="*/ 0 w 52"/>
                      <a:gd name="T31" fmla="*/ 0 h 15"/>
                      <a:gd name="T32" fmla="*/ 2 w 52"/>
                      <a:gd name="T33" fmla="*/ 2 h 15"/>
                      <a:gd name="T34" fmla="*/ 2 w 52"/>
                      <a:gd name="T35" fmla="*/ 2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2"/>
                      <a:gd name="T55" fmla="*/ 0 h 15"/>
                      <a:gd name="T56" fmla="*/ 52 w 52"/>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2" h="15">
                        <a:moveTo>
                          <a:pt x="2" y="2"/>
                        </a:moveTo>
                        <a:lnTo>
                          <a:pt x="2" y="2"/>
                        </a:lnTo>
                        <a:lnTo>
                          <a:pt x="13" y="8"/>
                        </a:lnTo>
                        <a:lnTo>
                          <a:pt x="25" y="13"/>
                        </a:lnTo>
                        <a:lnTo>
                          <a:pt x="38" y="15"/>
                        </a:lnTo>
                        <a:lnTo>
                          <a:pt x="51" y="15"/>
                        </a:lnTo>
                        <a:lnTo>
                          <a:pt x="52" y="15"/>
                        </a:lnTo>
                        <a:lnTo>
                          <a:pt x="52" y="13"/>
                        </a:lnTo>
                        <a:lnTo>
                          <a:pt x="51" y="11"/>
                        </a:lnTo>
                        <a:lnTo>
                          <a:pt x="25" y="8"/>
                        </a:lnTo>
                        <a:lnTo>
                          <a:pt x="14" y="5"/>
                        </a:lnTo>
                        <a:lnTo>
                          <a:pt x="2" y="0"/>
                        </a:lnTo>
                        <a:lnTo>
                          <a:pt x="0" y="0"/>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81" name="Freeform 209"/>
                  <p:cNvSpPr>
                    <a:spLocks/>
                  </p:cNvSpPr>
                  <p:nvPr/>
                </p:nvSpPr>
                <p:spPr bwMode="auto">
                  <a:xfrm>
                    <a:off x="1212" y="1688"/>
                    <a:ext cx="8" cy="42"/>
                  </a:xfrm>
                  <a:custGeom>
                    <a:avLst/>
                    <a:gdLst>
                      <a:gd name="T0" fmla="*/ 3 w 8"/>
                      <a:gd name="T1" fmla="*/ 40 h 42"/>
                      <a:gd name="T2" fmla="*/ 3 w 8"/>
                      <a:gd name="T3" fmla="*/ 40 h 42"/>
                      <a:gd name="T4" fmla="*/ 6 w 8"/>
                      <a:gd name="T5" fmla="*/ 31 h 42"/>
                      <a:gd name="T6" fmla="*/ 8 w 8"/>
                      <a:gd name="T7" fmla="*/ 22 h 42"/>
                      <a:gd name="T8" fmla="*/ 8 w 8"/>
                      <a:gd name="T9" fmla="*/ 11 h 42"/>
                      <a:gd name="T10" fmla="*/ 6 w 8"/>
                      <a:gd name="T11" fmla="*/ 1 h 42"/>
                      <a:gd name="T12" fmla="*/ 6 w 8"/>
                      <a:gd name="T13" fmla="*/ 1 h 42"/>
                      <a:gd name="T14" fmla="*/ 5 w 8"/>
                      <a:gd name="T15" fmla="*/ 0 h 42"/>
                      <a:gd name="T16" fmla="*/ 3 w 8"/>
                      <a:gd name="T17" fmla="*/ 1 h 42"/>
                      <a:gd name="T18" fmla="*/ 3 w 8"/>
                      <a:gd name="T19" fmla="*/ 1 h 42"/>
                      <a:gd name="T20" fmla="*/ 5 w 8"/>
                      <a:gd name="T21" fmla="*/ 12 h 42"/>
                      <a:gd name="T22" fmla="*/ 3 w 8"/>
                      <a:gd name="T23" fmla="*/ 22 h 42"/>
                      <a:gd name="T24" fmla="*/ 0 w 8"/>
                      <a:gd name="T25" fmla="*/ 40 h 42"/>
                      <a:gd name="T26" fmla="*/ 0 w 8"/>
                      <a:gd name="T27" fmla="*/ 40 h 42"/>
                      <a:gd name="T28" fmla="*/ 2 w 8"/>
                      <a:gd name="T29" fmla="*/ 42 h 42"/>
                      <a:gd name="T30" fmla="*/ 3 w 8"/>
                      <a:gd name="T31" fmla="*/ 40 h 42"/>
                      <a:gd name="T32" fmla="*/ 3 w 8"/>
                      <a:gd name="T33" fmla="*/ 40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
                      <a:gd name="T52" fmla="*/ 0 h 42"/>
                      <a:gd name="T53" fmla="*/ 8 w 8"/>
                      <a:gd name="T54" fmla="*/ 42 h 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 h="42">
                        <a:moveTo>
                          <a:pt x="3" y="40"/>
                        </a:moveTo>
                        <a:lnTo>
                          <a:pt x="3" y="40"/>
                        </a:lnTo>
                        <a:lnTo>
                          <a:pt x="6" y="31"/>
                        </a:lnTo>
                        <a:lnTo>
                          <a:pt x="8" y="22"/>
                        </a:lnTo>
                        <a:lnTo>
                          <a:pt x="8" y="11"/>
                        </a:lnTo>
                        <a:lnTo>
                          <a:pt x="6" y="1"/>
                        </a:lnTo>
                        <a:lnTo>
                          <a:pt x="5" y="0"/>
                        </a:lnTo>
                        <a:lnTo>
                          <a:pt x="3" y="1"/>
                        </a:lnTo>
                        <a:lnTo>
                          <a:pt x="5" y="12"/>
                        </a:lnTo>
                        <a:lnTo>
                          <a:pt x="3" y="22"/>
                        </a:lnTo>
                        <a:lnTo>
                          <a:pt x="0" y="40"/>
                        </a:lnTo>
                        <a:lnTo>
                          <a:pt x="2" y="42"/>
                        </a:lnTo>
                        <a:lnTo>
                          <a:pt x="3"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82" name="Freeform 210"/>
                  <p:cNvSpPr>
                    <a:spLocks/>
                  </p:cNvSpPr>
                  <p:nvPr/>
                </p:nvSpPr>
                <p:spPr bwMode="auto">
                  <a:xfrm>
                    <a:off x="774" y="1358"/>
                    <a:ext cx="13" cy="322"/>
                  </a:xfrm>
                  <a:custGeom>
                    <a:avLst/>
                    <a:gdLst>
                      <a:gd name="T0" fmla="*/ 0 w 13"/>
                      <a:gd name="T1" fmla="*/ 0 h 322"/>
                      <a:gd name="T2" fmla="*/ 0 w 13"/>
                      <a:gd name="T3" fmla="*/ 0 h 322"/>
                      <a:gd name="T4" fmla="*/ 0 w 13"/>
                      <a:gd name="T5" fmla="*/ 83 h 322"/>
                      <a:gd name="T6" fmla="*/ 3 w 13"/>
                      <a:gd name="T7" fmla="*/ 165 h 322"/>
                      <a:gd name="T8" fmla="*/ 3 w 13"/>
                      <a:gd name="T9" fmla="*/ 165 h 322"/>
                      <a:gd name="T10" fmla="*/ 6 w 13"/>
                      <a:gd name="T11" fmla="*/ 243 h 322"/>
                      <a:gd name="T12" fmla="*/ 6 w 13"/>
                      <a:gd name="T13" fmla="*/ 281 h 322"/>
                      <a:gd name="T14" fmla="*/ 5 w 13"/>
                      <a:gd name="T15" fmla="*/ 301 h 322"/>
                      <a:gd name="T16" fmla="*/ 3 w 13"/>
                      <a:gd name="T17" fmla="*/ 320 h 322"/>
                      <a:gd name="T18" fmla="*/ 3 w 13"/>
                      <a:gd name="T19" fmla="*/ 320 h 322"/>
                      <a:gd name="T20" fmla="*/ 5 w 13"/>
                      <a:gd name="T21" fmla="*/ 322 h 322"/>
                      <a:gd name="T22" fmla="*/ 5 w 13"/>
                      <a:gd name="T23" fmla="*/ 320 h 322"/>
                      <a:gd name="T24" fmla="*/ 5 w 13"/>
                      <a:gd name="T25" fmla="*/ 320 h 322"/>
                      <a:gd name="T26" fmla="*/ 10 w 13"/>
                      <a:gd name="T27" fmla="*/ 303 h 322"/>
                      <a:gd name="T28" fmla="*/ 11 w 13"/>
                      <a:gd name="T29" fmla="*/ 284 h 322"/>
                      <a:gd name="T30" fmla="*/ 13 w 13"/>
                      <a:gd name="T31" fmla="*/ 265 h 322"/>
                      <a:gd name="T32" fmla="*/ 13 w 13"/>
                      <a:gd name="T33" fmla="*/ 248 h 322"/>
                      <a:gd name="T34" fmla="*/ 10 w 13"/>
                      <a:gd name="T35" fmla="*/ 210 h 322"/>
                      <a:gd name="T36" fmla="*/ 8 w 13"/>
                      <a:gd name="T37" fmla="*/ 174 h 322"/>
                      <a:gd name="T38" fmla="*/ 8 w 13"/>
                      <a:gd name="T39" fmla="*/ 174 h 322"/>
                      <a:gd name="T40" fmla="*/ 5 w 13"/>
                      <a:gd name="T41" fmla="*/ 130 h 322"/>
                      <a:gd name="T42" fmla="*/ 3 w 13"/>
                      <a:gd name="T43" fmla="*/ 87 h 322"/>
                      <a:gd name="T44" fmla="*/ 2 w 13"/>
                      <a:gd name="T45" fmla="*/ 0 h 322"/>
                      <a:gd name="T46" fmla="*/ 2 w 13"/>
                      <a:gd name="T47" fmla="*/ 0 h 322"/>
                      <a:gd name="T48" fmla="*/ 2 w 13"/>
                      <a:gd name="T49" fmla="*/ 0 h 322"/>
                      <a:gd name="T50" fmla="*/ 0 w 13"/>
                      <a:gd name="T51" fmla="*/ 0 h 322"/>
                      <a:gd name="T52" fmla="*/ 0 w 13"/>
                      <a:gd name="T53" fmla="*/ 0 h 32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3"/>
                      <a:gd name="T82" fmla="*/ 0 h 322"/>
                      <a:gd name="T83" fmla="*/ 13 w 13"/>
                      <a:gd name="T84" fmla="*/ 322 h 32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3" h="322">
                        <a:moveTo>
                          <a:pt x="0" y="0"/>
                        </a:moveTo>
                        <a:lnTo>
                          <a:pt x="0" y="0"/>
                        </a:lnTo>
                        <a:lnTo>
                          <a:pt x="0" y="83"/>
                        </a:lnTo>
                        <a:lnTo>
                          <a:pt x="3" y="165"/>
                        </a:lnTo>
                        <a:lnTo>
                          <a:pt x="6" y="243"/>
                        </a:lnTo>
                        <a:lnTo>
                          <a:pt x="6" y="281"/>
                        </a:lnTo>
                        <a:lnTo>
                          <a:pt x="5" y="301"/>
                        </a:lnTo>
                        <a:lnTo>
                          <a:pt x="3" y="320"/>
                        </a:lnTo>
                        <a:lnTo>
                          <a:pt x="5" y="322"/>
                        </a:lnTo>
                        <a:lnTo>
                          <a:pt x="5" y="320"/>
                        </a:lnTo>
                        <a:lnTo>
                          <a:pt x="10" y="303"/>
                        </a:lnTo>
                        <a:lnTo>
                          <a:pt x="11" y="284"/>
                        </a:lnTo>
                        <a:lnTo>
                          <a:pt x="13" y="265"/>
                        </a:lnTo>
                        <a:lnTo>
                          <a:pt x="13" y="248"/>
                        </a:lnTo>
                        <a:lnTo>
                          <a:pt x="10" y="210"/>
                        </a:lnTo>
                        <a:lnTo>
                          <a:pt x="8" y="174"/>
                        </a:lnTo>
                        <a:lnTo>
                          <a:pt x="5" y="130"/>
                        </a:lnTo>
                        <a:lnTo>
                          <a:pt x="3" y="87"/>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83" name="Freeform 211"/>
                  <p:cNvSpPr>
                    <a:spLocks/>
                  </p:cNvSpPr>
                  <p:nvPr/>
                </p:nvSpPr>
                <p:spPr bwMode="auto">
                  <a:xfrm>
                    <a:off x="597" y="1366"/>
                    <a:ext cx="38" cy="122"/>
                  </a:xfrm>
                  <a:custGeom>
                    <a:avLst/>
                    <a:gdLst>
                      <a:gd name="T0" fmla="*/ 34 w 38"/>
                      <a:gd name="T1" fmla="*/ 0 h 122"/>
                      <a:gd name="T2" fmla="*/ 34 w 38"/>
                      <a:gd name="T3" fmla="*/ 0 h 122"/>
                      <a:gd name="T4" fmla="*/ 28 w 38"/>
                      <a:gd name="T5" fmla="*/ 14 h 122"/>
                      <a:gd name="T6" fmla="*/ 22 w 38"/>
                      <a:gd name="T7" fmla="*/ 28 h 122"/>
                      <a:gd name="T8" fmla="*/ 16 w 38"/>
                      <a:gd name="T9" fmla="*/ 44 h 122"/>
                      <a:gd name="T10" fmla="*/ 11 w 38"/>
                      <a:gd name="T11" fmla="*/ 58 h 122"/>
                      <a:gd name="T12" fmla="*/ 5 w 38"/>
                      <a:gd name="T13" fmla="*/ 89 h 122"/>
                      <a:gd name="T14" fmla="*/ 0 w 38"/>
                      <a:gd name="T15" fmla="*/ 121 h 122"/>
                      <a:gd name="T16" fmla="*/ 0 w 38"/>
                      <a:gd name="T17" fmla="*/ 121 h 122"/>
                      <a:gd name="T18" fmla="*/ 0 w 38"/>
                      <a:gd name="T19" fmla="*/ 122 h 122"/>
                      <a:gd name="T20" fmla="*/ 1 w 38"/>
                      <a:gd name="T21" fmla="*/ 121 h 122"/>
                      <a:gd name="T22" fmla="*/ 1 w 38"/>
                      <a:gd name="T23" fmla="*/ 121 h 122"/>
                      <a:gd name="T24" fmla="*/ 16 w 38"/>
                      <a:gd name="T25" fmla="*/ 60 h 122"/>
                      <a:gd name="T26" fmla="*/ 25 w 38"/>
                      <a:gd name="T27" fmla="*/ 30 h 122"/>
                      <a:gd name="T28" fmla="*/ 30 w 38"/>
                      <a:gd name="T29" fmla="*/ 16 h 122"/>
                      <a:gd name="T30" fmla="*/ 38 w 38"/>
                      <a:gd name="T31" fmla="*/ 2 h 122"/>
                      <a:gd name="T32" fmla="*/ 38 w 38"/>
                      <a:gd name="T33" fmla="*/ 2 h 122"/>
                      <a:gd name="T34" fmla="*/ 36 w 38"/>
                      <a:gd name="T35" fmla="*/ 0 h 122"/>
                      <a:gd name="T36" fmla="*/ 34 w 38"/>
                      <a:gd name="T37" fmla="*/ 0 h 122"/>
                      <a:gd name="T38" fmla="*/ 34 w 38"/>
                      <a:gd name="T39" fmla="*/ 0 h 12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22"/>
                      <a:gd name="T62" fmla="*/ 38 w 38"/>
                      <a:gd name="T63" fmla="*/ 122 h 12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22">
                        <a:moveTo>
                          <a:pt x="34" y="0"/>
                        </a:moveTo>
                        <a:lnTo>
                          <a:pt x="34" y="0"/>
                        </a:lnTo>
                        <a:lnTo>
                          <a:pt x="28" y="14"/>
                        </a:lnTo>
                        <a:lnTo>
                          <a:pt x="22" y="28"/>
                        </a:lnTo>
                        <a:lnTo>
                          <a:pt x="16" y="44"/>
                        </a:lnTo>
                        <a:lnTo>
                          <a:pt x="11" y="58"/>
                        </a:lnTo>
                        <a:lnTo>
                          <a:pt x="5" y="89"/>
                        </a:lnTo>
                        <a:lnTo>
                          <a:pt x="0" y="121"/>
                        </a:lnTo>
                        <a:lnTo>
                          <a:pt x="0" y="122"/>
                        </a:lnTo>
                        <a:lnTo>
                          <a:pt x="1" y="121"/>
                        </a:lnTo>
                        <a:lnTo>
                          <a:pt x="16" y="60"/>
                        </a:lnTo>
                        <a:lnTo>
                          <a:pt x="25" y="30"/>
                        </a:lnTo>
                        <a:lnTo>
                          <a:pt x="30" y="16"/>
                        </a:lnTo>
                        <a:lnTo>
                          <a:pt x="38" y="2"/>
                        </a:lnTo>
                        <a:lnTo>
                          <a:pt x="36" y="0"/>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84" name="Freeform 212"/>
                  <p:cNvSpPr>
                    <a:spLocks/>
                  </p:cNvSpPr>
                  <p:nvPr/>
                </p:nvSpPr>
                <p:spPr bwMode="auto">
                  <a:xfrm>
                    <a:off x="594" y="1474"/>
                    <a:ext cx="161" cy="16"/>
                  </a:xfrm>
                  <a:custGeom>
                    <a:avLst/>
                    <a:gdLst>
                      <a:gd name="T0" fmla="*/ 161 w 161"/>
                      <a:gd name="T1" fmla="*/ 13 h 16"/>
                      <a:gd name="T2" fmla="*/ 161 w 161"/>
                      <a:gd name="T3" fmla="*/ 13 h 16"/>
                      <a:gd name="T4" fmla="*/ 141 w 161"/>
                      <a:gd name="T5" fmla="*/ 8 h 16"/>
                      <a:gd name="T6" fmla="*/ 122 w 161"/>
                      <a:gd name="T7" fmla="*/ 3 h 16"/>
                      <a:gd name="T8" fmla="*/ 102 w 161"/>
                      <a:gd name="T9" fmla="*/ 2 h 16"/>
                      <a:gd name="T10" fmla="*/ 81 w 161"/>
                      <a:gd name="T11" fmla="*/ 0 h 16"/>
                      <a:gd name="T12" fmla="*/ 42 w 161"/>
                      <a:gd name="T13" fmla="*/ 0 h 16"/>
                      <a:gd name="T14" fmla="*/ 1 w 161"/>
                      <a:gd name="T15" fmla="*/ 3 h 16"/>
                      <a:gd name="T16" fmla="*/ 1 w 161"/>
                      <a:gd name="T17" fmla="*/ 3 h 16"/>
                      <a:gd name="T18" fmla="*/ 1 w 161"/>
                      <a:gd name="T19" fmla="*/ 3 h 16"/>
                      <a:gd name="T20" fmla="*/ 0 w 161"/>
                      <a:gd name="T21" fmla="*/ 5 h 16"/>
                      <a:gd name="T22" fmla="*/ 1 w 161"/>
                      <a:gd name="T23" fmla="*/ 7 h 16"/>
                      <a:gd name="T24" fmla="*/ 1 w 161"/>
                      <a:gd name="T25" fmla="*/ 7 h 16"/>
                      <a:gd name="T26" fmla="*/ 1 w 161"/>
                      <a:gd name="T27" fmla="*/ 7 h 16"/>
                      <a:gd name="T28" fmla="*/ 42 w 161"/>
                      <a:gd name="T29" fmla="*/ 7 h 16"/>
                      <a:gd name="T30" fmla="*/ 81 w 161"/>
                      <a:gd name="T31" fmla="*/ 7 h 16"/>
                      <a:gd name="T32" fmla="*/ 100 w 161"/>
                      <a:gd name="T33" fmla="*/ 8 h 16"/>
                      <a:gd name="T34" fmla="*/ 121 w 161"/>
                      <a:gd name="T35" fmla="*/ 10 h 16"/>
                      <a:gd name="T36" fmla="*/ 139 w 161"/>
                      <a:gd name="T37" fmla="*/ 11 h 16"/>
                      <a:gd name="T38" fmla="*/ 160 w 161"/>
                      <a:gd name="T39" fmla="*/ 16 h 16"/>
                      <a:gd name="T40" fmla="*/ 160 w 161"/>
                      <a:gd name="T41" fmla="*/ 16 h 16"/>
                      <a:gd name="T42" fmla="*/ 161 w 161"/>
                      <a:gd name="T43" fmla="*/ 16 h 16"/>
                      <a:gd name="T44" fmla="*/ 161 w 161"/>
                      <a:gd name="T45" fmla="*/ 14 h 16"/>
                      <a:gd name="T46" fmla="*/ 161 w 161"/>
                      <a:gd name="T47" fmla="*/ 14 h 16"/>
                      <a:gd name="T48" fmla="*/ 161 w 161"/>
                      <a:gd name="T49" fmla="*/ 13 h 16"/>
                      <a:gd name="T50" fmla="*/ 161 w 161"/>
                      <a:gd name="T51" fmla="*/ 13 h 1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1"/>
                      <a:gd name="T79" fmla="*/ 0 h 16"/>
                      <a:gd name="T80" fmla="*/ 161 w 161"/>
                      <a:gd name="T81" fmla="*/ 16 h 1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1" h="16">
                        <a:moveTo>
                          <a:pt x="161" y="13"/>
                        </a:moveTo>
                        <a:lnTo>
                          <a:pt x="161" y="13"/>
                        </a:lnTo>
                        <a:lnTo>
                          <a:pt x="141" y="8"/>
                        </a:lnTo>
                        <a:lnTo>
                          <a:pt x="122" y="3"/>
                        </a:lnTo>
                        <a:lnTo>
                          <a:pt x="102" y="2"/>
                        </a:lnTo>
                        <a:lnTo>
                          <a:pt x="81" y="0"/>
                        </a:lnTo>
                        <a:lnTo>
                          <a:pt x="42" y="0"/>
                        </a:lnTo>
                        <a:lnTo>
                          <a:pt x="1" y="3"/>
                        </a:lnTo>
                        <a:lnTo>
                          <a:pt x="0" y="5"/>
                        </a:lnTo>
                        <a:lnTo>
                          <a:pt x="1" y="7"/>
                        </a:lnTo>
                        <a:lnTo>
                          <a:pt x="42" y="7"/>
                        </a:lnTo>
                        <a:lnTo>
                          <a:pt x="81" y="7"/>
                        </a:lnTo>
                        <a:lnTo>
                          <a:pt x="100" y="8"/>
                        </a:lnTo>
                        <a:lnTo>
                          <a:pt x="121" y="10"/>
                        </a:lnTo>
                        <a:lnTo>
                          <a:pt x="139" y="11"/>
                        </a:lnTo>
                        <a:lnTo>
                          <a:pt x="160" y="16"/>
                        </a:lnTo>
                        <a:lnTo>
                          <a:pt x="161" y="16"/>
                        </a:lnTo>
                        <a:lnTo>
                          <a:pt x="161" y="14"/>
                        </a:lnTo>
                        <a:lnTo>
                          <a:pt x="161"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85" name="Freeform 213"/>
                  <p:cNvSpPr>
                    <a:spLocks/>
                  </p:cNvSpPr>
                  <p:nvPr/>
                </p:nvSpPr>
                <p:spPr bwMode="auto">
                  <a:xfrm>
                    <a:off x="628" y="1358"/>
                    <a:ext cx="126" cy="11"/>
                  </a:xfrm>
                  <a:custGeom>
                    <a:avLst/>
                    <a:gdLst>
                      <a:gd name="T0" fmla="*/ 0 w 126"/>
                      <a:gd name="T1" fmla="*/ 11 h 11"/>
                      <a:gd name="T2" fmla="*/ 0 w 126"/>
                      <a:gd name="T3" fmla="*/ 11 h 11"/>
                      <a:gd name="T4" fmla="*/ 32 w 126"/>
                      <a:gd name="T5" fmla="*/ 11 h 11"/>
                      <a:gd name="T6" fmla="*/ 61 w 126"/>
                      <a:gd name="T7" fmla="*/ 8 h 11"/>
                      <a:gd name="T8" fmla="*/ 123 w 126"/>
                      <a:gd name="T9" fmla="*/ 5 h 11"/>
                      <a:gd name="T10" fmla="*/ 123 w 126"/>
                      <a:gd name="T11" fmla="*/ 5 h 11"/>
                      <a:gd name="T12" fmla="*/ 124 w 126"/>
                      <a:gd name="T13" fmla="*/ 3 h 11"/>
                      <a:gd name="T14" fmla="*/ 126 w 126"/>
                      <a:gd name="T15" fmla="*/ 2 h 11"/>
                      <a:gd name="T16" fmla="*/ 124 w 126"/>
                      <a:gd name="T17" fmla="*/ 2 h 11"/>
                      <a:gd name="T18" fmla="*/ 123 w 126"/>
                      <a:gd name="T19" fmla="*/ 0 h 11"/>
                      <a:gd name="T20" fmla="*/ 123 w 126"/>
                      <a:gd name="T21" fmla="*/ 0 h 11"/>
                      <a:gd name="T22" fmla="*/ 93 w 126"/>
                      <a:gd name="T23" fmla="*/ 2 h 11"/>
                      <a:gd name="T24" fmla="*/ 61 w 126"/>
                      <a:gd name="T25" fmla="*/ 5 h 11"/>
                      <a:gd name="T26" fmla="*/ 30 w 126"/>
                      <a:gd name="T27" fmla="*/ 8 h 11"/>
                      <a:gd name="T28" fmla="*/ 0 w 126"/>
                      <a:gd name="T29" fmla="*/ 10 h 11"/>
                      <a:gd name="T30" fmla="*/ 0 w 126"/>
                      <a:gd name="T31" fmla="*/ 10 h 11"/>
                      <a:gd name="T32" fmla="*/ 0 w 126"/>
                      <a:gd name="T33" fmla="*/ 11 h 11"/>
                      <a:gd name="T34" fmla="*/ 0 w 126"/>
                      <a:gd name="T35" fmla="*/ 11 h 11"/>
                      <a:gd name="T36" fmla="*/ 0 w 126"/>
                      <a:gd name="T37" fmla="*/ 11 h 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1"/>
                      <a:gd name="T59" fmla="*/ 126 w 126"/>
                      <a:gd name="T60" fmla="*/ 11 h 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1">
                        <a:moveTo>
                          <a:pt x="0" y="11"/>
                        </a:moveTo>
                        <a:lnTo>
                          <a:pt x="0" y="11"/>
                        </a:lnTo>
                        <a:lnTo>
                          <a:pt x="32" y="11"/>
                        </a:lnTo>
                        <a:lnTo>
                          <a:pt x="61" y="8"/>
                        </a:lnTo>
                        <a:lnTo>
                          <a:pt x="123" y="5"/>
                        </a:lnTo>
                        <a:lnTo>
                          <a:pt x="124" y="3"/>
                        </a:lnTo>
                        <a:lnTo>
                          <a:pt x="126" y="2"/>
                        </a:lnTo>
                        <a:lnTo>
                          <a:pt x="124" y="2"/>
                        </a:lnTo>
                        <a:lnTo>
                          <a:pt x="123" y="0"/>
                        </a:lnTo>
                        <a:lnTo>
                          <a:pt x="93" y="2"/>
                        </a:lnTo>
                        <a:lnTo>
                          <a:pt x="61" y="5"/>
                        </a:lnTo>
                        <a:lnTo>
                          <a:pt x="30" y="8"/>
                        </a:lnTo>
                        <a:lnTo>
                          <a:pt x="0" y="10"/>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86" name="Freeform 214"/>
                  <p:cNvSpPr>
                    <a:spLocks/>
                  </p:cNvSpPr>
                  <p:nvPr/>
                </p:nvSpPr>
                <p:spPr bwMode="auto">
                  <a:xfrm>
                    <a:off x="754" y="1363"/>
                    <a:ext cx="6" cy="130"/>
                  </a:xfrm>
                  <a:custGeom>
                    <a:avLst/>
                    <a:gdLst>
                      <a:gd name="T0" fmla="*/ 0 w 6"/>
                      <a:gd name="T1" fmla="*/ 2 h 130"/>
                      <a:gd name="T2" fmla="*/ 0 w 6"/>
                      <a:gd name="T3" fmla="*/ 2 h 130"/>
                      <a:gd name="T4" fmla="*/ 1 w 6"/>
                      <a:gd name="T5" fmla="*/ 64 h 130"/>
                      <a:gd name="T6" fmla="*/ 5 w 6"/>
                      <a:gd name="T7" fmla="*/ 129 h 130"/>
                      <a:gd name="T8" fmla="*/ 5 w 6"/>
                      <a:gd name="T9" fmla="*/ 129 h 130"/>
                      <a:gd name="T10" fmla="*/ 5 w 6"/>
                      <a:gd name="T11" fmla="*/ 130 h 130"/>
                      <a:gd name="T12" fmla="*/ 6 w 6"/>
                      <a:gd name="T13" fmla="*/ 130 h 130"/>
                      <a:gd name="T14" fmla="*/ 6 w 6"/>
                      <a:gd name="T15" fmla="*/ 129 h 130"/>
                      <a:gd name="T16" fmla="*/ 6 w 6"/>
                      <a:gd name="T17" fmla="*/ 129 h 130"/>
                      <a:gd name="T18" fmla="*/ 6 w 6"/>
                      <a:gd name="T19" fmla="*/ 97 h 130"/>
                      <a:gd name="T20" fmla="*/ 5 w 6"/>
                      <a:gd name="T21" fmla="*/ 64 h 130"/>
                      <a:gd name="T22" fmla="*/ 1 w 6"/>
                      <a:gd name="T23" fmla="*/ 33 h 130"/>
                      <a:gd name="T24" fmla="*/ 1 w 6"/>
                      <a:gd name="T25" fmla="*/ 2 h 130"/>
                      <a:gd name="T26" fmla="*/ 1 w 6"/>
                      <a:gd name="T27" fmla="*/ 2 h 130"/>
                      <a:gd name="T28" fmla="*/ 0 w 6"/>
                      <a:gd name="T29" fmla="*/ 0 h 130"/>
                      <a:gd name="T30" fmla="*/ 0 w 6"/>
                      <a:gd name="T31" fmla="*/ 2 h 130"/>
                      <a:gd name="T32" fmla="*/ 0 w 6"/>
                      <a:gd name="T33" fmla="*/ 2 h 1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
                      <a:gd name="T52" fmla="*/ 0 h 130"/>
                      <a:gd name="T53" fmla="*/ 6 w 6"/>
                      <a:gd name="T54" fmla="*/ 130 h 1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 h="130">
                        <a:moveTo>
                          <a:pt x="0" y="2"/>
                        </a:moveTo>
                        <a:lnTo>
                          <a:pt x="0" y="2"/>
                        </a:lnTo>
                        <a:lnTo>
                          <a:pt x="1" y="64"/>
                        </a:lnTo>
                        <a:lnTo>
                          <a:pt x="5" y="129"/>
                        </a:lnTo>
                        <a:lnTo>
                          <a:pt x="5" y="130"/>
                        </a:lnTo>
                        <a:lnTo>
                          <a:pt x="6" y="130"/>
                        </a:lnTo>
                        <a:lnTo>
                          <a:pt x="6" y="129"/>
                        </a:lnTo>
                        <a:lnTo>
                          <a:pt x="6" y="97"/>
                        </a:lnTo>
                        <a:lnTo>
                          <a:pt x="5" y="64"/>
                        </a:lnTo>
                        <a:lnTo>
                          <a:pt x="1" y="33"/>
                        </a:lnTo>
                        <a:lnTo>
                          <a:pt x="1" y="2"/>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87" name="Freeform 215"/>
                  <p:cNvSpPr>
                    <a:spLocks/>
                  </p:cNvSpPr>
                  <p:nvPr/>
                </p:nvSpPr>
                <p:spPr bwMode="auto">
                  <a:xfrm>
                    <a:off x="790" y="1365"/>
                    <a:ext cx="8" cy="120"/>
                  </a:xfrm>
                  <a:custGeom>
                    <a:avLst/>
                    <a:gdLst>
                      <a:gd name="T0" fmla="*/ 0 w 8"/>
                      <a:gd name="T1" fmla="*/ 1 h 120"/>
                      <a:gd name="T2" fmla="*/ 0 w 8"/>
                      <a:gd name="T3" fmla="*/ 1 h 120"/>
                      <a:gd name="T4" fmla="*/ 0 w 8"/>
                      <a:gd name="T5" fmla="*/ 29 h 120"/>
                      <a:gd name="T6" fmla="*/ 1 w 8"/>
                      <a:gd name="T7" fmla="*/ 59 h 120"/>
                      <a:gd name="T8" fmla="*/ 3 w 8"/>
                      <a:gd name="T9" fmla="*/ 89 h 120"/>
                      <a:gd name="T10" fmla="*/ 5 w 8"/>
                      <a:gd name="T11" fmla="*/ 119 h 120"/>
                      <a:gd name="T12" fmla="*/ 5 w 8"/>
                      <a:gd name="T13" fmla="*/ 119 h 120"/>
                      <a:gd name="T14" fmla="*/ 6 w 8"/>
                      <a:gd name="T15" fmla="*/ 120 h 120"/>
                      <a:gd name="T16" fmla="*/ 8 w 8"/>
                      <a:gd name="T17" fmla="*/ 120 h 120"/>
                      <a:gd name="T18" fmla="*/ 8 w 8"/>
                      <a:gd name="T19" fmla="*/ 119 h 120"/>
                      <a:gd name="T20" fmla="*/ 8 w 8"/>
                      <a:gd name="T21" fmla="*/ 119 h 120"/>
                      <a:gd name="T22" fmla="*/ 6 w 8"/>
                      <a:gd name="T23" fmla="*/ 89 h 120"/>
                      <a:gd name="T24" fmla="*/ 5 w 8"/>
                      <a:gd name="T25" fmla="*/ 59 h 120"/>
                      <a:gd name="T26" fmla="*/ 0 w 8"/>
                      <a:gd name="T27" fmla="*/ 1 h 120"/>
                      <a:gd name="T28" fmla="*/ 0 w 8"/>
                      <a:gd name="T29" fmla="*/ 1 h 120"/>
                      <a:gd name="T30" fmla="*/ 0 w 8"/>
                      <a:gd name="T31" fmla="*/ 0 h 120"/>
                      <a:gd name="T32" fmla="*/ 0 w 8"/>
                      <a:gd name="T33" fmla="*/ 1 h 120"/>
                      <a:gd name="T34" fmla="*/ 0 w 8"/>
                      <a:gd name="T35" fmla="*/ 1 h 1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
                      <a:gd name="T55" fmla="*/ 0 h 120"/>
                      <a:gd name="T56" fmla="*/ 8 w 8"/>
                      <a:gd name="T57" fmla="*/ 120 h 1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 h="120">
                        <a:moveTo>
                          <a:pt x="0" y="1"/>
                        </a:moveTo>
                        <a:lnTo>
                          <a:pt x="0" y="1"/>
                        </a:lnTo>
                        <a:lnTo>
                          <a:pt x="0" y="29"/>
                        </a:lnTo>
                        <a:lnTo>
                          <a:pt x="1" y="59"/>
                        </a:lnTo>
                        <a:lnTo>
                          <a:pt x="3" y="89"/>
                        </a:lnTo>
                        <a:lnTo>
                          <a:pt x="5" y="119"/>
                        </a:lnTo>
                        <a:lnTo>
                          <a:pt x="6" y="120"/>
                        </a:lnTo>
                        <a:lnTo>
                          <a:pt x="8" y="120"/>
                        </a:lnTo>
                        <a:lnTo>
                          <a:pt x="8" y="119"/>
                        </a:lnTo>
                        <a:lnTo>
                          <a:pt x="6" y="89"/>
                        </a:lnTo>
                        <a:lnTo>
                          <a:pt x="5" y="59"/>
                        </a:lnTo>
                        <a:lnTo>
                          <a:pt x="0" y="1"/>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88" name="Freeform 216"/>
                  <p:cNvSpPr>
                    <a:spLocks/>
                  </p:cNvSpPr>
                  <p:nvPr/>
                </p:nvSpPr>
                <p:spPr bwMode="auto">
                  <a:xfrm>
                    <a:off x="795" y="1482"/>
                    <a:ext cx="182" cy="8"/>
                  </a:xfrm>
                  <a:custGeom>
                    <a:avLst/>
                    <a:gdLst>
                      <a:gd name="T0" fmla="*/ 1 w 182"/>
                      <a:gd name="T1" fmla="*/ 3 h 8"/>
                      <a:gd name="T2" fmla="*/ 1 w 182"/>
                      <a:gd name="T3" fmla="*/ 3 h 8"/>
                      <a:gd name="T4" fmla="*/ 91 w 182"/>
                      <a:gd name="T5" fmla="*/ 6 h 8"/>
                      <a:gd name="T6" fmla="*/ 135 w 182"/>
                      <a:gd name="T7" fmla="*/ 8 h 8"/>
                      <a:gd name="T8" fmla="*/ 180 w 182"/>
                      <a:gd name="T9" fmla="*/ 6 h 8"/>
                      <a:gd name="T10" fmla="*/ 180 w 182"/>
                      <a:gd name="T11" fmla="*/ 6 h 8"/>
                      <a:gd name="T12" fmla="*/ 182 w 182"/>
                      <a:gd name="T13" fmla="*/ 6 h 8"/>
                      <a:gd name="T14" fmla="*/ 180 w 182"/>
                      <a:gd name="T15" fmla="*/ 5 h 8"/>
                      <a:gd name="T16" fmla="*/ 180 w 182"/>
                      <a:gd name="T17" fmla="*/ 5 h 8"/>
                      <a:gd name="T18" fmla="*/ 91 w 182"/>
                      <a:gd name="T19" fmla="*/ 0 h 8"/>
                      <a:gd name="T20" fmla="*/ 47 w 182"/>
                      <a:gd name="T21" fmla="*/ 0 h 8"/>
                      <a:gd name="T22" fmla="*/ 1 w 182"/>
                      <a:gd name="T23" fmla="*/ 0 h 8"/>
                      <a:gd name="T24" fmla="*/ 1 w 182"/>
                      <a:gd name="T25" fmla="*/ 0 h 8"/>
                      <a:gd name="T26" fmla="*/ 0 w 182"/>
                      <a:gd name="T27" fmla="*/ 2 h 8"/>
                      <a:gd name="T28" fmla="*/ 1 w 182"/>
                      <a:gd name="T29" fmla="*/ 3 h 8"/>
                      <a:gd name="T30" fmla="*/ 1 w 182"/>
                      <a:gd name="T31" fmla="*/ 3 h 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2"/>
                      <a:gd name="T49" fmla="*/ 0 h 8"/>
                      <a:gd name="T50" fmla="*/ 182 w 182"/>
                      <a:gd name="T51" fmla="*/ 8 h 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2" h="8">
                        <a:moveTo>
                          <a:pt x="1" y="3"/>
                        </a:moveTo>
                        <a:lnTo>
                          <a:pt x="1" y="3"/>
                        </a:lnTo>
                        <a:lnTo>
                          <a:pt x="91" y="6"/>
                        </a:lnTo>
                        <a:lnTo>
                          <a:pt x="135" y="8"/>
                        </a:lnTo>
                        <a:lnTo>
                          <a:pt x="180" y="6"/>
                        </a:lnTo>
                        <a:lnTo>
                          <a:pt x="182" y="6"/>
                        </a:lnTo>
                        <a:lnTo>
                          <a:pt x="180" y="5"/>
                        </a:lnTo>
                        <a:lnTo>
                          <a:pt x="91" y="0"/>
                        </a:lnTo>
                        <a:lnTo>
                          <a:pt x="47" y="0"/>
                        </a:lnTo>
                        <a:lnTo>
                          <a:pt x="1" y="0"/>
                        </a:lnTo>
                        <a:lnTo>
                          <a:pt x="0"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89" name="Freeform 217"/>
                  <p:cNvSpPr>
                    <a:spLocks/>
                  </p:cNvSpPr>
                  <p:nvPr/>
                </p:nvSpPr>
                <p:spPr bwMode="auto">
                  <a:xfrm>
                    <a:off x="912" y="1371"/>
                    <a:ext cx="58" cy="125"/>
                  </a:xfrm>
                  <a:custGeom>
                    <a:avLst/>
                    <a:gdLst>
                      <a:gd name="T0" fmla="*/ 0 w 58"/>
                      <a:gd name="T1" fmla="*/ 1 h 125"/>
                      <a:gd name="T2" fmla="*/ 0 w 58"/>
                      <a:gd name="T3" fmla="*/ 1 h 125"/>
                      <a:gd name="T4" fmla="*/ 27 w 58"/>
                      <a:gd name="T5" fmla="*/ 64 h 125"/>
                      <a:gd name="T6" fmla="*/ 57 w 58"/>
                      <a:gd name="T7" fmla="*/ 124 h 125"/>
                      <a:gd name="T8" fmla="*/ 57 w 58"/>
                      <a:gd name="T9" fmla="*/ 124 h 125"/>
                      <a:gd name="T10" fmla="*/ 58 w 58"/>
                      <a:gd name="T11" fmla="*/ 125 h 125"/>
                      <a:gd name="T12" fmla="*/ 58 w 58"/>
                      <a:gd name="T13" fmla="*/ 124 h 125"/>
                      <a:gd name="T14" fmla="*/ 58 w 58"/>
                      <a:gd name="T15" fmla="*/ 124 h 125"/>
                      <a:gd name="T16" fmla="*/ 46 w 58"/>
                      <a:gd name="T17" fmla="*/ 92 h 125"/>
                      <a:gd name="T18" fmla="*/ 32 w 58"/>
                      <a:gd name="T19" fmla="*/ 61 h 125"/>
                      <a:gd name="T20" fmla="*/ 2 w 58"/>
                      <a:gd name="T21" fmla="*/ 1 h 125"/>
                      <a:gd name="T22" fmla="*/ 2 w 58"/>
                      <a:gd name="T23" fmla="*/ 1 h 125"/>
                      <a:gd name="T24" fmla="*/ 0 w 58"/>
                      <a:gd name="T25" fmla="*/ 0 h 125"/>
                      <a:gd name="T26" fmla="*/ 0 w 58"/>
                      <a:gd name="T27" fmla="*/ 1 h 125"/>
                      <a:gd name="T28" fmla="*/ 0 w 58"/>
                      <a:gd name="T29" fmla="*/ 1 h 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125"/>
                      <a:gd name="T47" fmla="*/ 58 w 58"/>
                      <a:gd name="T48" fmla="*/ 125 h 1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125">
                        <a:moveTo>
                          <a:pt x="0" y="1"/>
                        </a:moveTo>
                        <a:lnTo>
                          <a:pt x="0" y="1"/>
                        </a:lnTo>
                        <a:lnTo>
                          <a:pt x="27" y="64"/>
                        </a:lnTo>
                        <a:lnTo>
                          <a:pt x="57" y="124"/>
                        </a:lnTo>
                        <a:lnTo>
                          <a:pt x="58" y="125"/>
                        </a:lnTo>
                        <a:lnTo>
                          <a:pt x="58" y="124"/>
                        </a:lnTo>
                        <a:lnTo>
                          <a:pt x="46" y="92"/>
                        </a:lnTo>
                        <a:lnTo>
                          <a:pt x="32" y="61"/>
                        </a:lnTo>
                        <a:lnTo>
                          <a:pt x="2" y="1"/>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90" name="Freeform 218"/>
                  <p:cNvSpPr>
                    <a:spLocks/>
                  </p:cNvSpPr>
                  <p:nvPr/>
                </p:nvSpPr>
                <p:spPr bwMode="auto">
                  <a:xfrm>
                    <a:off x="785" y="1358"/>
                    <a:ext cx="123" cy="14"/>
                  </a:xfrm>
                  <a:custGeom>
                    <a:avLst/>
                    <a:gdLst>
                      <a:gd name="T0" fmla="*/ 2 w 123"/>
                      <a:gd name="T1" fmla="*/ 7 h 14"/>
                      <a:gd name="T2" fmla="*/ 2 w 123"/>
                      <a:gd name="T3" fmla="*/ 7 h 14"/>
                      <a:gd name="T4" fmla="*/ 17 w 123"/>
                      <a:gd name="T5" fmla="*/ 5 h 14"/>
                      <a:gd name="T6" fmla="*/ 32 w 123"/>
                      <a:gd name="T7" fmla="*/ 3 h 14"/>
                      <a:gd name="T8" fmla="*/ 61 w 123"/>
                      <a:gd name="T9" fmla="*/ 5 h 14"/>
                      <a:gd name="T10" fmla="*/ 91 w 123"/>
                      <a:gd name="T11" fmla="*/ 8 h 14"/>
                      <a:gd name="T12" fmla="*/ 121 w 123"/>
                      <a:gd name="T13" fmla="*/ 14 h 14"/>
                      <a:gd name="T14" fmla="*/ 121 w 123"/>
                      <a:gd name="T15" fmla="*/ 14 h 14"/>
                      <a:gd name="T16" fmla="*/ 123 w 123"/>
                      <a:gd name="T17" fmla="*/ 14 h 14"/>
                      <a:gd name="T18" fmla="*/ 123 w 123"/>
                      <a:gd name="T19" fmla="*/ 13 h 14"/>
                      <a:gd name="T20" fmla="*/ 123 w 123"/>
                      <a:gd name="T21" fmla="*/ 11 h 14"/>
                      <a:gd name="T22" fmla="*/ 123 w 123"/>
                      <a:gd name="T23" fmla="*/ 11 h 14"/>
                      <a:gd name="T24" fmla="*/ 123 w 123"/>
                      <a:gd name="T25" fmla="*/ 11 h 14"/>
                      <a:gd name="T26" fmla="*/ 93 w 123"/>
                      <a:gd name="T27" fmla="*/ 3 h 14"/>
                      <a:gd name="T28" fmla="*/ 61 w 123"/>
                      <a:gd name="T29" fmla="*/ 0 h 14"/>
                      <a:gd name="T30" fmla="*/ 32 w 123"/>
                      <a:gd name="T31" fmla="*/ 0 h 14"/>
                      <a:gd name="T32" fmla="*/ 2 w 123"/>
                      <a:gd name="T33" fmla="*/ 5 h 14"/>
                      <a:gd name="T34" fmla="*/ 2 w 123"/>
                      <a:gd name="T35" fmla="*/ 5 h 14"/>
                      <a:gd name="T36" fmla="*/ 0 w 123"/>
                      <a:gd name="T37" fmla="*/ 7 h 14"/>
                      <a:gd name="T38" fmla="*/ 2 w 123"/>
                      <a:gd name="T39" fmla="*/ 7 h 14"/>
                      <a:gd name="T40" fmla="*/ 2 w 123"/>
                      <a:gd name="T41" fmla="*/ 7 h 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3"/>
                      <a:gd name="T64" fmla="*/ 0 h 14"/>
                      <a:gd name="T65" fmla="*/ 123 w 123"/>
                      <a:gd name="T66" fmla="*/ 14 h 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3" h="14">
                        <a:moveTo>
                          <a:pt x="2" y="7"/>
                        </a:moveTo>
                        <a:lnTo>
                          <a:pt x="2" y="7"/>
                        </a:lnTo>
                        <a:lnTo>
                          <a:pt x="17" y="5"/>
                        </a:lnTo>
                        <a:lnTo>
                          <a:pt x="32" y="3"/>
                        </a:lnTo>
                        <a:lnTo>
                          <a:pt x="61" y="5"/>
                        </a:lnTo>
                        <a:lnTo>
                          <a:pt x="91" y="8"/>
                        </a:lnTo>
                        <a:lnTo>
                          <a:pt x="121" y="14"/>
                        </a:lnTo>
                        <a:lnTo>
                          <a:pt x="123" y="14"/>
                        </a:lnTo>
                        <a:lnTo>
                          <a:pt x="123" y="13"/>
                        </a:lnTo>
                        <a:lnTo>
                          <a:pt x="123" y="11"/>
                        </a:lnTo>
                        <a:lnTo>
                          <a:pt x="93" y="3"/>
                        </a:lnTo>
                        <a:lnTo>
                          <a:pt x="61" y="0"/>
                        </a:lnTo>
                        <a:lnTo>
                          <a:pt x="32" y="0"/>
                        </a:lnTo>
                        <a:lnTo>
                          <a:pt x="2" y="5"/>
                        </a:lnTo>
                        <a:lnTo>
                          <a:pt x="0" y="7"/>
                        </a:lnTo>
                        <a:lnTo>
                          <a:pt x="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91" name="Freeform 219"/>
                  <p:cNvSpPr>
                    <a:spLocks/>
                  </p:cNvSpPr>
                  <p:nvPr/>
                </p:nvSpPr>
                <p:spPr bwMode="auto">
                  <a:xfrm>
                    <a:off x="639" y="1319"/>
                    <a:ext cx="22" cy="36"/>
                  </a:xfrm>
                  <a:custGeom>
                    <a:avLst/>
                    <a:gdLst>
                      <a:gd name="T0" fmla="*/ 21 w 22"/>
                      <a:gd name="T1" fmla="*/ 33 h 36"/>
                      <a:gd name="T2" fmla="*/ 21 w 22"/>
                      <a:gd name="T3" fmla="*/ 33 h 36"/>
                      <a:gd name="T4" fmla="*/ 22 w 22"/>
                      <a:gd name="T5" fmla="*/ 24 h 36"/>
                      <a:gd name="T6" fmla="*/ 19 w 22"/>
                      <a:gd name="T7" fmla="*/ 11 h 36"/>
                      <a:gd name="T8" fmla="*/ 16 w 22"/>
                      <a:gd name="T9" fmla="*/ 6 h 36"/>
                      <a:gd name="T10" fmla="*/ 13 w 22"/>
                      <a:gd name="T11" fmla="*/ 2 h 36"/>
                      <a:gd name="T12" fmla="*/ 8 w 22"/>
                      <a:gd name="T13" fmla="*/ 0 h 36"/>
                      <a:gd name="T14" fmla="*/ 3 w 22"/>
                      <a:gd name="T15" fmla="*/ 0 h 36"/>
                      <a:gd name="T16" fmla="*/ 3 w 22"/>
                      <a:gd name="T17" fmla="*/ 0 h 36"/>
                      <a:gd name="T18" fmla="*/ 0 w 22"/>
                      <a:gd name="T19" fmla="*/ 2 h 36"/>
                      <a:gd name="T20" fmla="*/ 0 w 22"/>
                      <a:gd name="T21" fmla="*/ 5 h 36"/>
                      <a:gd name="T22" fmla="*/ 0 w 22"/>
                      <a:gd name="T23" fmla="*/ 6 h 36"/>
                      <a:gd name="T24" fmla="*/ 2 w 22"/>
                      <a:gd name="T25" fmla="*/ 8 h 36"/>
                      <a:gd name="T26" fmla="*/ 2 w 22"/>
                      <a:gd name="T27" fmla="*/ 8 h 36"/>
                      <a:gd name="T28" fmla="*/ 8 w 22"/>
                      <a:gd name="T29" fmla="*/ 13 h 36"/>
                      <a:gd name="T30" fmla="*/ 11 w 22"/>
                      <a:gd name="T31" fmla="*/ 19 h 36"/>
                      <a:gd name="T32" fmla="*/ 13 w 22"/>
                      <a:gd name="T33" fmla="*/ 25 h 36"/>
                      <a:gd name="T34" fmla="*/ 14 w 22"/>
                      <a:gd name="T35" fmla="*/ 33 h 36"/>
                      <a:gd name="T36" fmla="*/ 14 w 22"/>
                      <a:gd name="T37" fmla="*/ 33 h 36"/>
                      <a:gd name="T38" fmla="*/ 14 w 22"/>
                      <a:gd name="T39" fmla="*/ 35 h 36"/>
                      <a:gd name="T40" fmla="*/ 18 w 22"/>
                      <a:gd name="T41" fmla="*/ 36 h 36"/>
                      <a:gd name="T42" fmla="*/ 19 w 22"/>
                      <a:gd name="T43" fmla="*/ 36 h 36"/>
                      <a:gd name="T44" fmla="*/ 21 w 22"/>
                      <a:gd name="T45" fmla="*/ 33 h 36"/>
                      <a:gd name="T46" fmla="*/ 21 w 22"/>
                      <a:gd name="T47" fmla="*/ 33 h 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
                      <a:gd name="T73" fmla="*/ 0 h 36"/>
                      <a:gd name="T74" fmla="*/ 22 w 22"/>
                      <a:gd name="T75" fmla="*/ 36 h 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 h="36">
                        <a:moveTo>
                          <a:pt x="21" y="33"/>
                        </a:moveTo>
                        <a:lnTo>
                          <a:pt x="21" y="33"/>
                        </a:lnTo>
                        <a:lnTo>
                          <a:pt x="22" y="24"/>
                        </a:lnTo>
                        <a:lnTo>
                          <a:pt x="19" y="11"/>
                        </a:lnTo>
                        <a:lnTo>
                          <a:pt x="16" y="6"/>
                        </a:lnTo>
                        <a:lnTo>
                          <a:pt x="13" y="2"/>
                        </a:lnTo>
                        <a:lnTo>
                          <a:pt x="8" y="0"/>
                        </a:lnTo>
                        <a:lnTo>
                          <a:pt x="3" y="0"/>
                        </a:lnTo>
                        <a:lnTo>
                          <a:pt x="0" y="2"/>
                        </a:lnTo>
                        <a:lnTo>
                          <a:pt x="0" y="5"/>
                        </a:lnTo>
                        <a:lnTo>
                          <a:pt x="0" y="6"/>
                        </a:lnTo>
                        <a:lnTo>
                          <a:pt x="2" y="8"/>
                        </a:lnTo>
                        <a:lnTo>
                          <a:pt x="8" y="13"/>
                        </a:lnTo>
                        <a:lnTo>
                          <a:pt x="11" y="19"/>
                        </a:lnTo>
                        <a:lnTo>
                          <a:pt x="13" y="25"/>
                        </a:lnTo>
                        <a:lnTo>
                          <a:pt x="14" y="33"/>
                        </a:lnTo>
                        <a:lnTo>
                          <a:pt x="14" y="35"/>
                        </a:lnTo>
                        <a:lnTo>
                          <a:pt x="18" y="36"/>
                        </a:lnTo>
                        <a:lnTo>
                          <a:pt x="19" y="36"/>
                        </a:lnTo>
                        <a:lnTo>
                          <a:pt x="21"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92" name="Freeform 220"/>
                  <p:cNvSpPr>
                    <a:spLocks/>
                  </p:cNvSpPr>
                  <p:nvPr/>
                </p:nvSpPr>
                <p:spPr bwMode="auto">
                  <a:xfrm>
                    <a:off x="886" y="1319"/>
                    <a:ext cx="26" cy="39"/>
                  </a:xfrm>
                  <a:custGeom>
                    <a:avLst/>
                    <a:gdLst>
                      <a:gd name="T0" fmla="*/ 9 w 26"/>
                      <a:gd name="T1" fmla="*/ 36 h 39"/>
                      <a:gd name="T2" fmla="*/ 9 w 26"/>
                      <a:gd name="T3" fmla="*/ 36 h 39"/>
                      <a:gd name="T4" fmla="*/ 12 w 26"/>
                      <a:gd name="T5" fmla="*/ 27 h 39"/>
                      <a:gd name="T6" fmla="*/ 17 w 26"/>
                      <a:gd name="T7" fmla="*/ 17 h 39"/>
                      <a:gd name="T8" fmla="*/ 17 w 26"/>
                      <a:gd name="T9" fmla="*/ 17 h 39"/>
                      <a:gd name="T10" fmla="*/ 25 w 26"/>
                      <a:gd name="T11" fmla="*/ 11 h 39"/>
                      <a:gd name="T12" fmla="*/ 26 w 26"/>
                      <a:gd name="T13" fmla="*/ 6 h 39"/>
                      <a:gd name="T14" fmla="*/ 26 w 26"/>
                      <a:gd name="T15" fmla="*/ 5 h 39"/>
                      <a:gd name="T16" fmla="*/ 25 w 26"/>
                      <a:gd name="T17" fmla="*/ 2 h 39"/>
                      <a:gd name="T18" fmla="*/ 25 w 26"/>
                      <a:gd name="T19" fmla="*/ 2 h 39"/>
                      <a:gd name="T20" fmla="*/ 23 w 26"/>
                      <a:gd name="T21" fmla="*/ 0 h 39"/>
                      <a:gd name="T22" fmla="*/ 20 w 26"/>
                      <a:gd name="T23" fmla="*/ 0 h 39"/>
                      <a:gd name="T24" fmla="*/ 14 w 26"/>
                      <a:gd name="T25" fmla="*/ 3 h 39"/>
                      <a:gd name="T26" fmla="*/ 9 w 26"/>
                      <a:gd name="T27" fmla="*/ 8 h 39"/>
                      <a:gd name="T28" fmla="*/ 6 w 26"/>
                      <a:gd name="T29" fmla="*/ 13 h 39"/>
                      <a:gd name="T30" fmla="*/ 6 w 26"/>
                      <a:gd name="T31" fmla="*/ 13 h 39"/>
                      <a:gd name="T32" fmla="*/ 3 w 26"/>
                      <a:gd name="T33" fmla="*/ 17 h 39"/>
                      <a:gd name="T34" fmla="*/ 1 w 26"/>
                      <a:gd name="T35" fmla="*/ 22 h 39"/>
                      <a:gd name="T36" fmla="*/ 0 w 26"/>
                      <a:gd name="T37" fmla="*/ 35 h 39"/>
                      <a:gd name="T38" fmla="*/ 0 w 26"/>
                      <a:gd name="T39" fmla="*/ 35 h 39"/>
                      <a:gd name="T40" fmla="*/ 1 w 26"/>
                      <a:gd name="T41" fmla="*/ 38 h 39"/>
                      <a:gd name="T42" fmla="*/ 3 w 26"/>
                      <a:gd name="T43" fmla="*/ 39 h 39"/>
                      <a:gd name="T44" fmla="*/ 6 w 26"/>
                      <a:gd name="T45" fmla="*/ 39 h 39"/>
                      <a:gd name="T46" fmla="*/ 9 w 26"/>
                      <a:gd name="T47" fmla="*/ 36 h 39"/>
                      <a:gd name="T48" fmla="*/ 9 w 26"/>
                      <a:gd name="T49" fmla="*/ 36 h 3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6"/>
                      <a:gd name="T76" fmla="*/ 0 h 39"/>
                      <a:gd name="T77" fmla="*/ 26 w 26"/>
                      <a:gd name="T78" fmla="*/ 39 h 3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6" h="39">
                        <a:moveTo>
                          <a:pt x="9" y="36"/>
                        </a:moveTo>
                        <a:lnTo>
                          <a:pt x="9" y="36"/>
                        </a:lnTo>
                        <a:lnTo>
                          <a:pt x="12" y="27"/>
                        </a:lnTo>
                        <a:lnTo>
                          <a:pt x="17" y="17"/>
                        </a:lnTo>
                        <a:lnTo>
                          <a:pt x="25" y="11"/>
                        </a:lnTo>
                        <a:lnTo>
                          <a:pt x="26" y="6"/>
                        </a:lnTo>
                        <a:lnTo>
                          <a:pt x="26" y="5"/>
                        </a:lnTo>
                        <a:lnTo>
                          <a:pt x="25" y="2"/>
                        </a:lnTo>
                        <a:lnTo>
                          <a:pt x="23" y="0"/>
                        </a:lnTo>
                        <a:lnTo>
                          <a:pt x="20" y="0"/>
                        </a:lnTo>
                        <a:lnTo>
                          <a:pt x="14" y="3"/>
                        </a:lnTo>
                        <a:lnTo>
                          <a:pt x="9" y="8"/>
                        </a:lnTo>
                        <a:lnTo>
                          <a:pt x="6" y="13"/>
                        </a:lnTo>
                        <a:lnTo>
                          <a:pt x="3" y="17"/>
                        </a:lnTo>
                        <a:lnTo>
                          <a:pt x="1" y="22"/>
                        </a:lnTo>
                        <a:lnTo>
                          <a:pt x="0" y="35"/>
                        </a:lnTo>
                        <a:lnTo>
                          <a:pt x="1" y="38"/>
                        </a:lnTo>
                        <a:lnTo>
                          <a:pt x="3" y="39"/>
                        </a:lnTo>
                        <a:lnTo>
                          <a:pt x="6" y="39"/>
                        </a:lnTo>
                        <a:lnTo>
                          <a:pt x="9"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93" name="Freeform 221"/>
                  <p:cNvSpPr>
                    <a:spLocks/>
                  </p:cNvSpPr>
                  <p:nvPr/>
                </p:nvSpPr>
                <p:spPr bwMode="auto">
                  <a:xfrm>
                    <a:off x="578" y="1311"/>
                    <a:ext cx="364" cy="16"/>
                  </a:xfrm>
                  <a:custGeom>
                    <a:avLst/>
                    <a:gdLst>
                      <a:gd name="T0" fmla="*/ 2 w 364"/>
                      <a:gd name="T1" fmla="*/ 10 h 16"/>
                      <a:gd name="T2" fmla="*/ 2 w 364"/>
                      <a:gd name="T3" fmla="*/ 10 h 16"/>
                      <a:gd name="T4" fmla="*/ 46 w 364"/>
                      <a:gd name="T5" fmla="*/ 11 h 16"/>
                      <a:gd name="T6" fmla="*/ 90 w 364"/>
                      <a:gd name="T7" fmla="*/ 11 h 16"/>
                      <a:gd name="T8" fmla="*/ 176 w 364"/>
                      <a:gd name="T9" fmla="*/ 11 h 16"/>
                      <a:gd name="T10" fmla="*/ 176 w 364"/>
                      <a:gd name="T11" fmla="*/ 11 h 16"/>
                      <a:gd name="T12" fmla="*/ 223 w 364"/>
                      <a:gd name="T13" fmla="*/ 11 h 16"/>
                      <a:gd name="T14" fmla="*/ 268 w 364"/>
                      <a:gd name="T15" fmla="*/ 13 h 16"/>
                      <a:gd name="T16" fmla="*/ 361 w 364"/>
                      <a:gd name="T17" fmla="*/ 16 h 16"/>
                      <a:gd name="T18" fmla="*/ 361 w 364"/>
                      <a:gd name="T19" fmla="*/ 16 h 16"/>
                      <a:gd name="T20" fmla="*/ 363 w 364"/>
                      <a:gd name="T21" fmla="*/ 16 h 16"/>
                      <a:gd name="T22" fmla="*/ 364 w 364"/>
                      <a:gd name="T23" fmla="*/ 13 h 16"/>
                      <a:gd name="T24" fmla="*/ 364 w 364"/>
                      <a:gd name="T25" fmla="*/ 10 h 16"/>
                      <a:gd name="T26" fmla="*/ 361 w 364"/>
                      <a:gd name="T27" fmla="*/ 8 h 16"/>
                      <a:gd name="T28" fmla="*/ 361 w 364"/>
                      <a:gd name="T29" fmla="*/ 8 h 16"/>
                      <a:gd name="T30" fmla="*/ 317 w 364"/>
                      <a:gd name="T31" fmla="*/ 3 h 16"/>
                      <a:gd name="T32" fmla="*/ 275 w 364"/>
                      <a:gd name="T33" fmla="*/ 2 h 16"/>
                      <a:gd name="T34" fmla="*/ 229 w 364"/>
                      <a:gd name="T35" fmla="*/ 0 h 16"/>
                      <a:gd name="T36" fmla="*/ 185 w 364"/>
                      <a:gd name="T37" fmla="*/ 0 h 16"/>
                      <a:gd name="T38" fmla="*/ 185 w 364"/>
                      <a:gd name="T39" fmla="*/ 0 h 16"/>
                      <a:gd name="T40" fmla="*/ 94 w 364"/>
                      <a:gd name="T41" fmla="*/ 2 h 16"/>
                      <a:gd name="T42" fmla="*/ 47 w 364"/>
                      <a:gd name="T43" fmla="*/ 2 h 16"/>
                      <a:gd name="T44" fmla="*/ 2 w 364"/>
                      <a:gd name="T45" fmla="*/ 5 h 16"/>
                      <a:gd name="T46" fmla="*/ 2 w 364"/>
                      <a:gd name="T47" fmla="*/ 5 h 16"/>
                      <a:gd name="T48" fmla="*/ 0 w 364"/>
                      <a:gd name="T49" fmla="*/ 6 h 16"/>
                      <a:gd name="T50" fmla="*/ 0 w 364"/>
                      <a:gd name="T51" fmla="*/ 8 h 16"/>
                      <a:gd name="T52" fmla="*/ 0 w 364"/>
                      <a:gd name="T53" fmla="*/ 8 h 16"/>
                      <a:gd name="T54" fmla="*/ 2 w 364"/>
                      <a:gd name="T55" fmla="*/ 10 h 16"/>
                      <a:gd name="T56" fmla="*/ 2 w 364"/>
                      <a:gd name="T57" fmla="*/ 10 h 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64"/>
                      <a:gd name="T88" fmla="*/ 0 h 16"/>
                      <a:gd name="T89" fmla="*/ 364 w 364"/>
                      <a:gd name="T90" fmla="*/ 16 h 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64" h="16">
                        <a:moveTo>
                          <a:pt x="2" y="10"/>
                        </a:moveTo>
                        <a:lnTo>
                          <a:pt x="2" y="10"/>
                        </a:lnTo>
                        <a:lnTo>
                          <a:pt x="46" y="11"/>
                        </a:lnTo>
                        <a:lnTo>
                          <a:pt x="90" y="11"/>
                        </a:lnTo>
                        <a:lnTo>
                          <a:pt x="176" y="11"/>
                        </a:lnTo>
                        <a:lnTo>
                          <a:pt x="223" y="11"/>
                        </a:lnTo>
                        <a:lnTo>
                          <a:pt x="268" y="13"/>
                        </a:lnTo>
                        <a:lnTo>
                          <a:pt x="361" y="16"/>
                        </a:lnTo>
                        <a:lnTo>
                          <a:pt x="363" y="16"/>
                        </a:lnTo>
                        <a:lnTo>
                          <a:pt x="364" y="13"/>
                        </a:lnTo>
                        <a:lnTo>
                          <a:pt x="364" y="10"/>
                        </a:lnTo>
                        <a:lnTo>
                          <a:pt x="361" y="8"/>
                        </a:lnTo>
                        <a:lnTo>
                          <a:pt x="317" y="3"/>
                        </a:lnTo>
                        <a:lnTo>
                          <a:pt x="275" y="2"/>
                        </a:lnTo>
                        <a:lnTo>
                          <a:pt x="229" y="0"/>
                        </a:lnTo>
                        <a:lnTo>
                          <a:pt x="185" y="0"/>
                        </a:lnTo>
                        <a:lnTo>
                          <a:pt x="94" y="2"/>
                        </a:lnTo>
                        <a:lnTo>
                          <a:pt x="47" y="2"/>
                        </a:lnTo>
                        <a:lnTo>
                          <a:pt x="2" y="5"/>
                        </a:lnTo>
                        <a:lnTo>
                          <a:pt x="0" y="6"/>
                        </a:lnTo>
                        <a:lnTo>
                          <a:pt x="0" y="8"/>
                        </a:lnTo>
                        <a:lnTo>
                          <a:pt x="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94" name="Freeform 222"/>
                  <p:cNvSpPr>
                    <a:spLocks/>
                  </p:cNvSpPr>
                  <p:nvPr/>
                </p:nvSpPr>
                <p:spPr bwMode="auto">
                  <a:xfrm>
                    <a:off x="493" y="1236"/>
                    <a:ext cx="11" cy="86"/>
                  </a:xfrm>
                  <a:custGeom>
                    <a:avLst/>
                    <a:gdLst>
                      <a:gd name="T0" fmla="*/ 0 w 11"/>
                      <a:gd name="T1" fmla="*/ 0 h 86"/>
                      <a:gd name="T2" fmla="*/ 0 w 11"/>
                      <a:gd name="T3" fmla="*/ 0 h 86"/>
                      <a:gd name="T4" fmla="*/ 0 w 11"/>
                      <a:gd name="T5" fmla="*/ 22 h 86"/>
                      <a:gd name="T6" fmla="*/ 0 w 11"/>
                      <a:gd name="T7" fmla="*/ 44 h 86"/>
                      <a:gd name="T8" fmla="*/ 2 w 11"/>
                      <a:gd name="T9" fmla="*/ 64 h 86"/>
                      <a:gd name="T10" fmla="*/ 7 w 11"/>
                      <a:gd name="T11" fmla="*/ 86 h 86"/>
                      <a:gd name="T12" fmla="*/ 7 w 11"/>
                      <a:gd name="T13" fmla="*/ 86 h 86"/>
                      <a:gd name="T14" fmla="*/ 8 w 11"/>
                      <a:gd name="T15" fmla="*/ 86 h 86"/>
                      <a:gd name="T16" fmla="*/ 10 w 11"/>
                      <a:gd name="T17" fmla="*/ 86 h 86"/>
                      <a:gd name="T18" fmla="*/ 10 w 11"/>
                      <a:gd name="T19" fmla="*/ 86 h 86"/>
                      <a:gd name="T20" fmla="*/ 11 w 11"/>
                      <a:gd name="T21" fmla="*/ 85 h 86"/>
                      <a:gd name="T22" fmla="*/ 11 w 11"/>
                      <a:gd name="T23" fmla="*/ 85 h 86"/>
                      <a:gd name="T24" fmla="*/ 7 w 11"/>
                      <a:gd name="T25" fmla="*/ 64 h 86"/>
                      <a:gd name="T26" fmla="*/ 3 w 11"/>
                      <a:gd name="T27" fmla="*/ 44 h 86"/>
                      <a:gd name="T28" fmla="*/ 2 w 11"/>
                      <a:gd name="T29" fmla="*/ 22 h 86"/>
                      <a:gd name="T30" fmla="*/ 2 w 11"/>
                      <a:gd name="T31" fmla="*/ 1 h 86"/>
                      <a:gd name="T32" fmla="*/ 2 w 11"/>
                      <a:gd name="T33" fmla="*/ 1 h 86"/>
                      <a:gd name="T34" fmla="*/ 0 w 11"/>
                      <a:gd name="T35" fmla="*/ 0 h 86"/>
                      <a:gd name="T36" fmla="*/ 0 w 11"/>
                      <a:gd name="T37" fmla="*/ 0 h 86"/>
                      <a:gd name="T38" fmla="*/ 0 w 11"/>
                      <a:gd name="T39" fmla="*/ 0 h 8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
                      <a:gd name="T61" fmla="*/ 0 h 86"/>
                      <a:gd name="T62" fmla="*/ 11 w 11"/>
                      <a:gd name="T63" fmla="*/ 86 h 8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 h="86">
                        <a:moveTo>
                          <a:pt x="0" y="0"/>
                        </a:moveTo>
                        <a:lnTo>
                          <a:pt x="0" y="0"/>
                        </a:lnTo>
                        <a:lnTo>
                          <a:pt x="0" y="22"/>
                        </a:lnTo>
                        <a:lnTo>
                          <a:pt x="0" y="44"/>
                        </a:lnTo>
                        <a:lnTo>
                          <a:pt x="2" y="64"/>
                        </a:lnTo>
                        <a:lnTo>
                          <a:pt x="7" y="86"/>
                        </a:lnTo>
                        <a:lnTo>
                          <a:pt x="8" y="86"/>
                        </a:lnTo>
                        <a:lnTo>
                          <a:pt x="10" y="86"/>
                        </a:lnTo>
                        <a:lnTo>
                          <a:pt x="11" y="85"/>
                        </a:lnTo>
                        <a:lnTo>
                          <a:pt x="7" y="64"/>
                        </a:lnTo>
                        <a:lnTo>
                          <a:pt x="3" y="44"/>
                        </a:lnTo>
                        <a:lnTo>
                          <a:pt x="2" y="22"/>
                        </a:lnTo>
                        <a:lnTo>
                          <a:pt x="2"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95" name="Freeform 223"/>
                  <p:cNvSpPr>
                    <a:spLocks/>
                  </p:cNvSpPr>
                  <p:nvPr/>
                </p:nvSpPr>
                <p:spPr bwMode="auto">
                  <a:xfrm>
                    <a:off x="487" y="1225"/>
                    <a:ext cx="286" cy="16"/>
                  </a:xfrm>
                  <a:custGeom>
                    <a:avLst/>
                    <a:gdLst>
                      <a:gd name="T0" fmla="*/ 2 w 286"/>
                      <a:gd name="T1" fmla="*/ 16 h 16"/>
                      <a:gd name="T2" fmla="*/ 2 w 286"/>
                      <a:gd name="T3" fmla="*/ 16 h 16"/>
                      <a:gd name="T4" fmla="*/ 36 w 286"/>
                      <a:gd name="T5" fmla="*/ 12 h 16"/>
                      <a:gd name="T6" fmla="*/ 71 w 286"/>
                      <a:gd name="T7" fmla="*/ 11 h 16"/>
                      <a:gd name="T8" fmla="*/ 138 w 286"/>
                      <a:gd name="T9" fmla="*/ 9 h 16"/>
                      <a:gd name="T10" fmla="*/ 138 w 286"/>
                      <a:gd name="T11" fmla="*/ 9 h 16"/>
                      <a:gd name="T12" fmla="*/ 210 w 286"/>
                      <a:gd name="T13" fmla="*/ 6 h 16"/>
                      <a:gd name="T14" fmla="*/ 246 w 286"/>
                      <a:gd name="T15" fmla="*/ 5 h 16"/>
                      <a:gd name="T16" fmla="*/ 283 w 286"/>
                      <a:gd name="T17" fmla="*/ 6 h 16"/>
                      <a:gd name="T18" fmla="*/ 283 w 286"/>
                      <a:gd name="T19" fmla="*/ 6 h 16"/>
                      <a:gd name="T20" fmla="*/ 284 w 286"/>
                      <a:gd name="T21" fmla="*/ 5 h 16"/>
                      <a:gd name="T22" fmla="*/ 286 w 286"/>
                      <a:gd name="T23" fmla="*/ 3 h 16"/>
                      <a:gd name="T24" fmla="*/ 284 w 286"/>
                      <a:gd name="T25" fmla="*/ 3 h 16"/>
                      <a:gd name="T26" fmla="*/ 284 w 286"/>
                      <a:gd name="T27" fmla="*/ 1 h 16"/>
                      <a:gd name="T28" fmla="*/ 284 w 286"/>
                      <a:gd name="T29" fmla="*/ 1 h 16"/>
                      <a:gd name="T30" fmla="*/ 248 w 286"/>
                      <a:gd name="T31" fmla="*/ 0 h 16"/>
                      <a:gd name="T32" fmla="*/ 210 w 286"/>
                      <a:gd name="T33" fmla="*/ 0 h 16"/>
                      <a:gd name="T34" fmla="*/ 138 w 286"/>
                      <a:gd name="T35" fmla="*/ 3 h 16"/>
                      <a:gd name="T36" fmla="*/ 138 w 286"/>
                      <a:gd name="T37" fmla="*/ 3 h 16"/>
                      <a:gd name="T38" fmla="*/ 69 w 286"/>
                      <a:gd name="T39" fmla="*/ 5 h 16"/>
                      <a:gd name="T40" fmla="*/ 35 w 286"/>
                      <a:gd name="T41" fmla="*/ 6 h 16"/>
                      <a:gd name="T42" fmla="*/ 17 w 286"/>
                      <a:gd name="T43" fmla="*/ 9 h 16"/>
                      <a:gd name="T44" fmla="*/ 0 w 286"/>
                      <a:gd name="T45" fmla="*/ 12 h 16"/>
                      <a:gd name="T46" fmla="*/ 0 w 286"/>
                      <a:gd name="T47" fmla="*/ 12 h 16"/>
                      <a:gd name="T48" fmla="*/ 0 w 286"/>
                      <a:gd name="T49" fmla="*/ 12 h 16"/>
                      <a:gd name="T50" fmla="*/ 0 w 286"/>
                      <a:gd name="T51" fmla="*/ 14 h 16"/>
                      <a:gd name="T52" fmla="*/ 0 w 286"/>
                      <a:gd name="T53" fmla="*/ 16 h 16"/>
                      <a:gd name="T54" fmla="*/ 2 w 286"/>
                      <a:gd name="T55" fmla="*/ 16 h 16"/>
                      <a:gd name="T56" fmla="*/ 2 w 286"/>
                      <a:gd name="T57" fmla="*/ 16 h 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6"/>
                      <a:gd name="T88" fmla="*/ 0 h 16"/>
                      <a:gd name="T89" fmla="*/ 286 w 286"/>
                      <a:gd name="T90" fmla="*/ 16 h 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6" h="16">
                        <a:moveTo>
                          <a:pt x="2" y="16"/>
                        </a:moveTo>
                        <a:lnTo>
                          <a:pt x="2" y="16"/>
                        </a:lnTo>
                        <a:lnTo>
                          <a:pt x="36" y="12"/>
                        </a:lnTo>
                        <a:lnTo>
                          <a:pt x="71" y="11"/>
                        </a:lnTo>
                        <a:lnTo>
                          <a:pt x="138" y="9"/>
                        </a:lnTo>
                        <a:lnTo>
                          <a:pt x="210" y="6"/>
                        </a:lnTo>
                        <a:lnTo>
                          <a:pt x="246" y="5"/>
                        </a:lnTo>
                        <a:lnTo>
                          <a:pt x="283" y="6"/>
                        </a:lnTo>
                        <a:lnTo>
                          <a:pt x="284" y="5"/>
                        </a:lnTo>
                        <a:lnTo>
                          <a:pt x="286" y="3"/>
                        </a:lnTo>
                        <a:lnTo>
                          <a:pt x="284" y="3"/>
                        </a:lnTo>
                        <a:lnTo>
                          <a:pt x="284" y="1"/>
                        </a:lnTo>
                        <a:lnTo>
                          <a:pt x="248" y="0"/>
                        </a:lnTo>
                        <a:lnTo>
                          <a:pt x="210" y="0"/>
                        </a:lnTo>
                        <a:lnTo>
                          <a:pt x="138" y="3"/>
                        </a:lnTo>
                        <a:lnTo>
                          <a:pt x="69" y="5"/>
                        </a:lnTo>
                        <a:lnTo>
                          <a:pt x="35" y="6"/>
                        </a:lnTo>
                        <a:lnTo>
                          <a:pt x="17" y="9"/>
                        </a:lnTo>
                        <a:lnTo>
                          <a:pt x="0" y="12"/>
                        </a:lnTo>
                        <a:lnTo>
                          <a:pt x="0" y="14"/>
                        </a:lnTo>
                        <a:lnTo>
                          <a:pt x="0" y="16"/>
                        </a:lnTo>
                        <a:lnTo>
                          <a:pt x="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96" name="Freeform 224"/>
                  <p:cNvSpPr>
                    <a:spLocks/>
                  </p:cNvSpPr>
                  <p:nvPr/>
                </p:nvSpPr>
                <p:spPr bwMode="auto">
                  <a:xfrm>
                    <a:off x="768" y="1228"/>
                    <a:ext cx="3" cy="80"/>
                  </a:xfrm>
                  <a:custGeom>
                    <a:avLst/>
                    <a:gdLst>
                      <a:gd name="T0" fmla="*/ 0 w 3"/>
                      <a:gd name="T1" fmla="*/ 0 h 80"/>
                      <a:gd name="T2" fmla="*/ 0 w 3"/>
                      <a:gd name="T3" fmla="*/ 0 h 80"/>
                      <a:gd name="T4" fmla="*/ 0 w 3"/>
                      <a:gd name="T5" fmla="*/ 39 h 80"/>
                      <a:gd name="T6" fmla="*/ 2 w 3"/>
                      <a:gd name="T7" fmla="*/ 78 h 80"/>
                      <a:gd name="T8" fmla="*/ 2 w 3"/>
                      <a:gd name="T9" fmla="*/ 78 h 80"/>
                      <a:gd name="T10" fmla="*/ 3 w 3"/>
                      <a:gd name="T11" fmla="*/ 80 h 80"/>
                      <a:gd name="T12" fmla="*/ 3 w 3"/>
                      <a:gd name="T13" fmla="*/ 78 h 80"/>
                      <a:gd name="T14" fmla="*/ 3 w 3"/>
                      <a:gd name="T15" fmla="*/ 78 h 80"/>
                      <a:gd name="T16" fmla="*/ 2 w 3"/>
                      <a:gd name="T17" fmla="*/ 39 h 80"/>
                      <a:gd name="T18" fmla="*/ 2 w 3"/>
                      <a:gd name="T19" fmla="*/ 0 h 80"/>
                      <a:gd name="T20" fmla="*/ 2 w 3"/>
                      <a:gd name="T21" fmla="*/ 0 h 80"/>
                      <a:gd name="T22" fmla="*/ 0 w 3"/>
                      <a:gd name="T23" fmla="*/ 0 h 80"/>
                      <a:gd name="T24" fmla="*/ 0 w 3"/>
                      <a:gd name="T25" fmla="*/ 0 h 80"/>
                      <a:gd name="T26" fmla="*/ 0 w 3"/>
                      <a:gd name="T27" fmla="*/ 0 h 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
                      <a:gd name="T43" fmla="*/ 0 h 80"/>
                      <a:gd name="T44" fmla="*/ 3 w 3"/>
                      <a:gd name="T45" fmla="*/ 80 h 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 h="80">
                        <a:moveTo>
                          <a:pt x="0" y="0"/>
                        </a:moveTo>
                        <a:lnTo>
                          <a:pt x="0" y="0"/>
                        </a:lnTo>
                        <a:lnTo>
                          <a:pt x="0" y="39"/>
                        </a:lnTo>
                        <a:lnTo>
                          <a:pt x="2" y="78"/>
                        </a:lnTo>
                        <a:lnTo>
                          <a:pt x="3" y="80"/>
                        </a:lnTo>
                        <a:lnTo>
                          <a:pt x="3" y="78"/>
                        </a:lnTo>
                        <a:lnTo>
                          <a:pt x="2" y="39"/>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97" name="Freeform 225"/>
                  <p:cNvSpPr>
                    <a:spLocks/>
                  </p:cNvSpPr>
                  <p:nvPr/>
                </p:nvSpPr>
                <p:spPr bwMode="auto">
                  <a:xfrm>
                    <a:off x="542" y="1319"/>
                    <a:ext cx="100" cy="2"/>
                  </a:xfrm>
                  <a:custGeom>
                    <a:avLst/>
                    <a:gdLst>
                      <a:gd name="T0" fmla="*/ 0 w 100"/>
                      <a:gd name="T1" fmla="*/ 2 h 2"/>
                      <a:gd name="T2" fmla="*/ 0 w 100"/>
                      <a:gd name="T3" fmla="*/ 2 h 2"/>
                      <a:gd name="T4" fmla="*/ 99 w 100"/>
                      <a:gd name="T5" fmla="*/ 2 h 2"/>
                      <a:gd name="T6" fmla="*/ 99 w 100"/>
                      <a:gd name="T7" fmla="*/ 2 h 2"/>
                      <a:gd name="T8" fmla="*/ 100 w 100"/>
                      <a:gd name="T9" fmla="*/ 2 h 2"/>
                      <a:gd name="T10" fmla="*/ 100 w 100"/>
                      <a:gd name="T11" fmla="*/ 0 h 2"/>
                      <a:gd name="T12" fmla="*/ 100 w 100"/>
                      <a:gd name="T13" fmla="*/ 0 h 2"/>
                      <a:gd name="T14" fmla="*/ 0 w 100"/>
                      <a:gd name="T15" fmla="*/ 0 h 2"/>
                      <a:gd name="T16" fmla="*/ 0 w 100"/>
                      <a:gd name="T17" fmla="*/ 0 h 2"/>
                      <a:gd name="T18" fmla="*/ 0 w 100"/>
                      <a:gd name="T19" fmla="*/ 2 h 2"/>
                      <a:gd name="T20" fmla="*/ 0 w 100"/>
                      <a:gd name="T21" fmla="*/ 2 h 2"/>
                      <a:gd name="T22" fmla="*/ 0 w 100"/>
                      <a:gd name="T23" fmla="*/ 2 h 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
                      <a:gd name="T37" fmla="*/ 0 h 2"/>
                      <a:gd name="T38" fmla="*/ 100 w 100"/>
                      <a:gd name="T39" fmla="*/ 2 h 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 h="2">
                        <a:moveTo>
                          <a:pt x="0" y="2"/>
                        </a:moveTo>
                        <a:lnTo>
                          <a:pt x="0" y="2"/>
                        </a:lnTo>
                        <a:lnTo>
                          <a:pt x="99" y="2"/>
                        </a:lnTo>
                        <a:lnTo>
                          <a:pt x="100" y="2"/>
                        </a:lnTo>
                        <a:lnTo>
                          <a:pt x="100"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98" name="Freeform 226"/>
                  <p:cNvSpPr>
                    <a:spLocks/>
                  </p:cNvSpPr>
                  <p:nvPr/>
                </p:nvSpPr>
                <p:spPr bwMode="auto">
                  <a:xfrm>
                    <a:off x="476" y="1266"/>
                    <a:ext cx="298" cy="8"/>
                  </a:xfrm>
                  <a:custGeom>
                    <a:avLst/>
                    <a:gdLst>
                      <a:gd name="T0" fmla="*/ 297 w 298"/>
                      <a:gd name="T1" fmla="*/ 6 h 8"/>
                      <a:gd name="T2" fmla="*/ 297 w 298"/>
                      <a:gd name="T3" fmla="*/ 6 h 8"/>
                      <a:gd name="T4" fmla="*/ 259 w 298"/>
                      <a:gd name="T5" fmla="*/ 3 h 8"/>
                      <a:gd name="T6" fmla="*/ 223 w 298"/>
                      <a:gd name="T7" fmla="*/ 1 h 8"/>
                      <a:gd name="T8" fmla="*/ 148 w 298"/>
                      <a:gd name="T9" fmla="*/ 0 h 8"/>
                      <a:gd name="T10" fmla="*/ 0 w 298"/>
                      <a:gd name="T11" fmla="*/ 3 h 8"/>
                      <a:gd name="T12" fmla="*/ 0 w 298"/>
                      <a:gd name="T13" fmla="*/ 3 h 8"/>
                      <a:gd name="T14" fmla="*/ 0 w 298"/>
                      <a:gd name="T15" fmla="*/ 3 h 8"/>
                      <a:gd name="T16" fmla="*/ 0 w 298"/>
                      <a:gd name="T17" fmla="*/ 3 h 8"/>
                      <a:gd name="T18" fmla="*/ 148 w 298"/>
                      <a:gd name="T19" fmla="*/ 3 h 8"/>
                      <a:gd name="T20" fmla="*/ 223 w 298"/>
                      <a:gd name="T21" fmla="*/ 3 h 8"/>
                      <a:gd name="T22" fmla="*/ 259 w 298"/>
                      <a:gd name="T23" fmla="*/ 4 h 8"/>
                      <a:gd name="T24" fmla="*/ 297 w 298"/>
                      <a:gd name="T25" fmla="*/ 8 h 8"/>
                      <a:gd name="T26" fmla="*/ 297 w 298"/>
                      <a:gd name="T27" fmla="*/ 8 h 8"/>
                      <a:gd name="T28" fmla="*/ 298 w 298"/>
                      <a:gd name="T29" fmla="*/ 8 h 8"/>
                      <a:gd name="T30" fmla="*/ 297 w 298"/>
                      <a:gd name="T31" fmla="*/ 6 h 8"/>
                      <a:gd name="T32" fmla="*/ 297 w 298"/>
                      <a:gd name="T33" fmla="*/ 6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8"/>
                      <a:gd name="T52" fmla="*/ 0 h 8"/>
                      <a:gd name="T53" fmla="*/ 298 w 298"/>
                      <a:gd name="T54" fmla="*/ 8 h 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8" h="8">
                        <a:moveTo>
                          <a:pt x="297" y="6"/>
                        </a:moveTo>
                        <a:lnTo>
                          <a:pt x="297" y="6"/>
                        </a:lnTo>
                        <a:lnTo>
                          <a:pt x="259" y="3"/>
                        </a:lnTo>
                        <a:lnTo>
                          <a:pt x="223" y="1"/>
                        </a:lnTo>
                        <a:lnTo>
                          <a:pt x="148" y="0"/>
                        </a:lnTo>
                        <a:lnTo>
                          <a:pt x="0" y="3"/>
                        </a:lnTo>
                        <a:lnTo>
                          <a:pt x="148" y="3"/>
                        </a:lnTo>
                        <a:lnTo>
                          <a:pt x="223" y="3"/>
                        </a:lnTo>
                        <a:lnTo>
                          <a:pt x="259" y="4"/>
                        </a:lnTo>
                        <a:lnTo>
                          <a:pt x="297" y="8"/>
                        </a:lnTo>
                        <a:lnTo>
                          <a:pt x="298" y="8"/>
                        </a:lnTo>
                        <a:lnTo>
                          <a:pt x="29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99" name="Freeform 227"/>
                  <p:cNvSpPr>
                    <a:spLocks/>
                  </p:cNvSpPr>
                  <p:nvPr/>
                </p:nvSpPr>
                <p:spPr bwMode="auto">
                  <a:xfrm>
                    <a:off x="595" y="1259"/>
                    <a:ext cx="58" cy="24"/>
                  </a:xfrm>
                  <a:custGeom>
                    <a:avLst/>
                    <a:gdLst>
                      <a:gd name="T0" fmla="*/ 19 w 58"/>
                      <a:gd name="T1" fmla="*/ 0 h 24"/>
                      <a:gd name="T2" fmla="*/ 19 w 58"/>
                      <a:gd name="T3" fmla="*/ 0 h 24"/>
                      <a:gd name="T4" fmla="*/ 13 w 58"/>
                      <a:gd name="T5" fmla="*/ 4 h 24"/>
                      <a:gd name="T6" fmla="*/ 7 w 58"/>
                      <a:gd name="T7" fmla="*/ 7 h 24"/>
                      <a:gd name="T8" fmla="*/ 2 w 58"/>
                      <a:gd name="T9" fmla="*/ 11 h 24"/>
                      <a:gd name="T10" fmla="*/ 0 w 58"/>
                      <a:gd name="T11" fmla="*/ 15 h 24"/>
                      <a:gd name="T12" fmla="*/ 2 w 58"/>
                      <a:gd name="T13" fmla="*/ 18 h 24"/>
                      <a:gd name="T14" fmla="*/ 2 w 58"/>
                      <a:gd name="T15" fmla="*/ 18 h 24"/>
                      <a:gd name="T16" fmla="*/ 7 w 58"/>
                      <a:gd name="T17" fmla="*/ 21 h 24"/>
                      <a:gd name="T18" fmla="*/ 11 w 58"/>
                      <a:gd name="T19" fmla="*/ 22 h 24"/>
                      <a:gd name="T20" fmla="*/ 24 w 58"/>
                      <a:gd name="T21" fmla="*/ 24 h 24"/>
                      <a:gd name="T22" fmla="*/ 24 w 58"/>
                      <a:gd name="T23" fmla="*/ 24 h 24"/>
                      <a:gd name="T24" fmla="*/ 38 w 58"/>
                      <a:gd name="T25" fmla="*/ 24 h 24"/>
                      <a:gd name="T26" fmla="*/ 46 w 58"/>
                      <a:gd name="T27" fmla="*/ 22 h 24"/>
                      <a:gd name="T28" fmla="*/ 52 w 58"/>
                      <a:gd name="T29" fmla="*/ 19 h 24"/>
                      <a:gd name="T30" fmla="*/ 52 w 58"/>
                      <a:gd name="T31" fmla="*/ 19 h 24"/>
                      <a:gd name="T32" fmla="*/ 57 w 58"/>
                      <a:gd name="T33" fmla="*/ 16 h 24"/>
                      <a:gd name="T34" fmla="*/ 58 w 58"/>
                      <a:gd name="T35" fmla="*/ 13 h 24"/>
                      <a:gd name="T36" fmla="*/ 58 w 58"/>
                      <a:gd name="T37" fmla="*/ 10 h 24"/>
                      <a:gd name="T38" fmla="*/ 58 w 58"/>
                      <a:gd name="T39" fmla="*/ 10 h 24"/>
                      <a:gd name="T40" fmla="*/ 58 w 58"/>
                      <a:gd name="T41" fmla="*/ 8 h 24"/>
                      <a:gd name="T42" fmla="*/ 55 w 58"/>
                      <a:gd name="T43" fmla="*/ 5 h 24"/>
                      <a:gd name="T44" fmla="*/ 51 w 58"/>
                      <a:gd name="T45" fmla="*/ 2 h 24"/>
                      <a:gd name="T46" fmla="*/ 51 w 58"/>
                      <a:gd name="T47" fmla="*/ 2 h 24"/>
                      <a:gd name="T48" fmla="*/ 47 w 58"/>
                      <a:gd name="T49" fmla="*/ 2 h 24"/>
                      <a:gd name="T50" fmla="*/ 46 w 58"/>
                      <a:gd name="T51" fmla="*/ 4 h 24"/>
                      <a:gd name="T52" fmla="*/ 46 w 58"/>
                      <a:gd name="T53" fmla="*/ 7 h 24"/>
                      <a:gd name="T54" fmla="*/ 47 w 58"/>
                      <a:gd name="T55" fmla="*/ 8 h 24"/>
                      <a:gd name="T56" fmla="*/ 47 w 58"/>
                      <a:gd name="T57" fmla="*/ 8 h 24"/>
                      <a:gd name="T58" fmla="*/ 51 w 58"/>
                      <a:gd name="T59" fmla="*/ 11 h 24"/>
                      <a:gd name="T60" fmla="*/ 51 w 58"/>
                      <a:gd name="T61" fmla="*/ 11 h 24"/>
                      <a:gd name="T62" fmla="*/ 51 w 58"/>
                      <a:gd name="T63" fmla="*/ 11 h 24"/>
                      <a:gd name="T64" fmla="*/ 51 w 58"/>
                      <a:gd name="T65" fmla="*/ 10 h 24"/>
                      <a:gd name="T66" fmla="*/ 51 w 58"/>
                      <a:gd name="T67" fmla="*/ 10 h 24"/>
                      <a:gd name="T68" fmla="*/ 49 w 58"/>
                      <a:gd name="T69" fmla="*/ 11 h 24"/>
                      <a:gd name="T70" fmla="*/ 49 w 58"/>
                      <a:gd name="T71" fmla="*/ 11 h 24"/>
                      <a:gd name="T72" fmla="*/ 46 w 58"/>
                      <a:gd name="T73" fmla="*/ 13 h 24"/>
                      <a:gd name="T74" fmla="*/ 46 w 58"/>
                      <a:gd name="T75" fmla="*/ 13 h 24"/>
                      <a:gd name="T76" fmla="*/ 35 w 58"/>
                      <a:gd name="T77" fmla="*/ 16 h 24"/>
                      <a:gd name="T78" fmla="*/ 24 w 58"/>
                      <a:gd name="T79" fmla="*/ 18 h 24"/>
                      <a:gd name="T80" fmla="*/ 24 w 58"/>
                      <a:gd name="T81" fmla="*/ 18 h 24"/>
                      <a:gd name="T82" fmla="*/ 14 w 58"/>
                      <a:gd name="T83" fmla="*/ 18 h 24"/>
                      <a:gd name="T84" fmla="*/ 10 w 58"/>
                      <a:gd name="T85" fmla="*/ 18 h 24"/>
                      <a:gd name="T86" fmla="*/ 5 w 58"/>
                      <a:gd name="T87" fmla="*/ 16 h 24"/>
                      <a:gd name="T88" fmla="*/ 5 w 58"/>
                      <a:gd name="T89" fmla="*/ 16 h 24"/>
                      <a:gd name="T90" fmla="*/ 5 w 58"/>
                      <a:gd name="T91" fmla="*/ 15 h 24"/>
                      <a:gd name="T92" fmla="*/ 7 w 58"/>
                      <a:gd name="T93" fmla="*/ 13 h 24"/>
                      <a:gd name="T94" fmla="*/ 11 w 58"/>
                      <a:gd name="T95" fmla="*/ 8 h 24"/>
                      <a:gd name="T96" fmla="*/ 19 w 58"/>
                      <a:gd name="T97" fmla="*/ 4 h 24"/>
                      <a:gd name="T98" fmla="*/ 19 w 58"/>
                      <a:gd name="T99" fmla="*/ 4 h 24"/>
                      <a:gd name="T100" fmla="*/ 21 w 58"/>
                      <a:gd name="T101" fmla="*/ 2 h 24"/>
                      <a:gd name="T102" fmla="*/ 21 w 58"/>
                      <a:gd name="T103" fmla="*/ 0 h 24"/>
                      <a:gd name="T104" fmla="*/ 19 w 58"/>
                      <a:gd name="T105" fmla="*/ 0 h 24"/>
                      <a:gd name="T106" fmla="*/ 19 w 58"/>
                      <a:gd name="T107" fmla="*/ 0 h 24"/>
                      <a:gd name="T108" fmla="*/ 19 w 58"/>
                      <a:gd name="T109" fmla="*/ 0 h 2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8"/>
                      <a:gd name="T166" fmla="*/ 0 h 24"/>
                      <a:gd name="T167" fmla="*/ 58 w 58"/>
                      <a:gd name="T168" fmla="*/ 24 h 2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8" h="24">
                        <a:moveTo>
                          <a:pt x="19" y="0"/>
                        </a:moveTo>
                        <a:lnTo>
                          <a:pt x="19" y="0"/>
                        </a:lnTo>
                        <a:lnTo>
                          <a:pt x="13" y="4"/>
                        </a:lnTo>
                        <a:lnTo>
                          <a:pt x="7" y="7"/>
                        </a:lnTo>
                        <a:lnTo>
                          <a:pt x="2" y="11"/>
                        </a:lnTo>
                        <a:lnTo>
                          <a:pt x="0" y="15"/>
                        </a:lnTo>
                        <a:lnTo>
                          <a:pt x="2" y="18"/>
                        </a:lnTo>
                        <a:lnTo>
                          <a:pt x="7" y="21"/>
                        </a:lnTo>
                        <a:lnTo>
                          <a:pt x="11" y="22"/>
                        </a:lnTo>
                        <a:lnTo>
                          <a:pt x="24" y="24"/>
                        </a:lnTo>
                        <a:lnTo>
                          <a:pt x="38" y="24"/>
                        </a:lnTo>
                        <a:lnTo>
                          <a:pt x="46" y="22"/>
                        </a:lnTo>
                        <a:lnTo>
                          <a:pt x="52" y="19"/>
                        </a:lnTo>
                        <a:lnTo>
                          <a:pt x="57" y="16"/>
                        </a:lnTo>
                        <a:lnTo>
                          <a:pt x="58" y="13"/>
                        </a:lnTo>
                        <a:lnTo>
                          <a:pt x="58" y="10"/>
                        </a:lnTo>
                        <a:lnTo>
                          <a:pt x="58" y="8"/>
                        </a:lnTo>
                        <a:lnTo>
                          <a:pt x="55" y="5"/>
                        </a:lnTo>
                        <a:lnTo>
                          <a:pt x="51" y="2"/>
                        </a:lnTo>
                        <a:lnTo>
                          <a:pt x="47" y="2"/>
                        </a:lnTo>
                        <a:lnTo>
                          <a:pt x="46" y="4"/>
                        </a:lnTo>
                        <a:lnTo>
                          <a:pt x="46" y="7"/>
                        </a:lnTo>
                        <a:lnTo>
                          <a:pt x="47" y="8"/>
                        </a:lnTo>
                        <a:lnTo>
                          <a:pt x="51" y="11"/>
                        </a:lnTo>
                        <a:lnTo>
                          <a:pt x="51" y="10"/>
                        </a:lnTo>
                        <a:lnTo>
                          <a:pt x="49" y="11"/>
                        </a:lnTo>
                        <a:lnTo>
                          <a:pt x="46" y="13"/>
                        </a:lnTo>
                        <a:lnTo>
                          <a:pt x="35" y="16"/>
                        </a:lnTo>
                        <a:lnTo>
                          <a:pt x="24" y="18"/>
                        </a:lnTo>
                        <a:lnTo>
                          <a:pt x="14" y="18"/>
                        </a:lnTo>
                        <a:lnTo>
                          <a:pt x="10" y="18"/>
                        </a:lnTo>
                        <a:lnTo>
                          <a:pt x="5" y="16"/>
                        </a:lnTo>
                        <a:lnTo>
                          <a:pt x="5" y="15"/>
                        </a:lnTo>
                        <a:lnTo>
                          <a:pt x="7" y="13"/>
                        </a:lnTo>
                        <a:lnTo>
                          <a:pt x="11" y="8"/>
                        </a:lnTo>
                        <a:lnTo>
                          <a:pt x="19" y="4"/>
                        </a:lnTo>
                        <a:lnTo>
                          <a:pt x="21" y="2"/>
                        </a:lnTo>
                        <a:lnTo>
                          <a:pt x="21"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00" name="Freeform 228"/>
                  <p:cNvSpPr>
                    <a:spLocks/>
                  </p:cNvSpPr>
                  <p:nvPr/>
                </p:nvSpPr>
                <p:spPr bwMode="auto">
                  <a:xfrm>
                    <a:off x="771" y="1214"/>
                    <a:ext cx="17" cy="99"/>
                  </a:xfrm>
                  <a:custGeom>
                    <a:avLst/>
                    <a:gdLst>
                      <a:gd name="T0" fmla="*/ 17 w 17"/>
                      <a:gd name="T1" fmla="*/ 0 h 99"/>
                      <a:gd name="T2" fmla="*/ 17 w 17"/>
                      <a:gd name="T3" fmla="*/ 0 h 99"/>
                      <a:gd name="T4" fmla="*/ 9 w 17"/>
                      <a:gd name="T5" fmla="*/ 23 h 99"/>
                      <a:gd name="T6" fmla="*/ 3 w 17"/>
                      <a:gd name="T7" fmla="*/ 49 h 99"/>
                      <a:gd name="T8" fmla="*/ 0 w 17"/>
                      <a:gd name="T9" fmla="*/ 72 h 99"/>
                      <a:gd name="T10" fmla="*/ 0 w 17"/>
                      <a:gd name="T11" fmla="*/ 97 h 99"/>
                      <a:gd name="T12" fmla="*/ 0 w 17"/>
                      <a:gd name="T13" fmla="*/ 97 h 99"/>
                      <a:gd name="T14" fmla="*/ 2 w 17"/>
                      <a:gd name="T15" fmla="*/ 99 h 99"/>
                      <a:gd name="T16" fmla="*/ 3 w 17"/>
                      <a:gd name="T17" fmla="*/ 97 h 99"/>
                      <a:gd name="T18" fmla="*/ 3 w 17"/>
                      <a:gd name="T19" fmla="*/ 97 h 99"/>
                      <a:gd name="T20" fmla="*/ 5 w 17"/>
                      <a:gd name="T21" fmla="*/ 72 h 99"/>
                      <a:gd name="T22" fmla="*/ 8 w 17"/>
                      <a:gd name="T23" fmla="*/ 49 h 99"/>
                      <a:gd name="T24" fmla="*/ 11 w 17"/>
                      <a:gd name="T25" fmla="*/ 25 h 99"/>
                      <a:gd name="T26" fmla="*/ 17 w 17"/>
                      <a:gd name="T27" fmla="*/ 2 h 99"/>
                      <a:gd name="T28" fmla="*/ 17 w 17"/>
                      <a:gd name="T29" fmla="*/ 2 h 99"/>
                      <a:gd name="T30" fmla="*/ 17 w 17"/>
                      <a:gd name="T31" fmla="*/ 0 h 99"/>
                      <a:gd name="T32" fmla="*/ 17 w 17"/>
                      <a:gd name="T33" fmla="*/ 0 h 99"/>
                      <a:gd name="T34" fmla="*/ 17 w 17"/>
                      <a:gd name="T35" fmla="*/ 0 h 9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99"/>
                      <a:gd name="T56" fmla="*/ 17 w 17"/>
                      <a:gd name="T57" fmla="*/ 99 h 9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99">
                        <a:moveTo>
                          <a:pt x="17" y="0"/>
                        </a:moveTo>
                        <a:lnTo>
                          <a:pt x="17" y="0"/>
                        </a:lnTo>
                        <a:lnTo>
                          <a:pt x="9" y="23"/>
                        </a:lnTo>
                        <a:lnTo>
                          <a:pt x="3" y="49"/>
                        </a:lnTo>
                        <a:lnTo>
                          <a:pt x="0" y="72"/>
                        </a:lnTo>
                        <a:lnTo>
                          <a:pt x="0" y="97"/>
                        </a:lnTo>
                        <a:lnTo>
                          <a:pt x="2" y="99"/>
                        </a:lnTo>
                        <a:lnTo>
                          <a:pt x="3" y="97"/>
                        </a:lnTo>
                        <a:lnTo>
                          <a:pt x="5" y="72"/>
                        </a:lnTo>
                        <a:lnTo>
                          <a:pt x="8" y="49"/>
                        </a:lnTo>
                        <a:lnTo>
                          <a:pt x="11" y="25"/>
                        </a:lnTo>
                        <a:lnTo>
                          <a:pt x="17" y="2"/>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01" name="Freeform 229"/>
                  <p:cNvSpPr>
                    <a:spLocks/>
                  </p:cNvSpPr>
                  <p:nvPr/>
                </p:nvSpPr>
                <p:spPr bwMode="auto">
                  <a:xfrm>
                    <a:off x="771" y="1211"/>
                    <a:ext cx="234" cy="23"/>
                  </a:xfrm>
                  <a:custGeom>
                    <a:avLst/>
                    <a:gdLst>
                      <a:gd name="T0" fmla="*/ 2 w 234"/>
                      <a:gd name="T1" fmla="*/ 3 h 23"/>
                      <a:gd name="T2" fmla="*/ 2 w 234"/>
                      <a:gd name="T3" fmla="*/ 3 h 23"/>
                      <a:gd name="T4" fmla="*/ 60 w 234"/>
                      <a:gd name="T5" fmla="*/ 5 h 23"/>
                      <a:gd name="T6" fmla="*/ 116 w 234"/>
                      <a:gd name="T7" fmla="*/ 9 h 23"/>
                      <a:gd name="T8" fmla="*/ 174 w 234"/>
                      <a:gd name="T9" fmla="*/ 15 h 23"/>
                      <a:gd name="T10" fmla="*/ 231 w 234"/>
                      <a:gd name="T11" fmla="*/ 23 h 23"/>
                      <a:gd name="T12" fmla="*/ 231 w 234"/>
                      <a:gd name="T13" fmla="*/ 23 h 23"/>
                      <a:gd name="T14" fmla="*/ 232 w 234"/>
                      <a:gd name="T15" fmla="*/ 23 h 23"/>
                      <a:gd name="T16" fmla="*/ 234 w 234"/>
                      <a:gd name="T17" fmla="*/ 22 h 23"/>
                      <a:gd name="T18" fmla="*/ 234 w 234"/>
                      <a:gd name="T19" fmla="*/ 20 h 23"/>
                      <a:gd name="T20" fmla="*/ 232 w 234"/>
                      <a:gd name="T21" fmla="*/ 20 h 23"/>
                      <a:gd name="T22" fmla="*/ 232 w 234"/>
                      <a:gd name="T23" fmla="*/ 20 h 23"/>
                      <a:gd name="T24" fmla="*/ 204 w 234"/>
                      <a:gd name="T25" fmla="*/ 12 h 23"/>
                      <a:gd name="T26" fmla="*/ 176 w 234"/>
                      <a:gd name="T27" fmla="*/ 8 h 23"/>
                      <a:gd name="T28" fmla="*/ 146 w 234"/>
                      <a:gd name="T29" fmla="*/ 5 h 23"/>
                      <a:gd name="T30" fmla="*/ 118 w 234"/>
                      <a:gd name="T31" fmla="*/ 3 h 23"/>
                      <a:gd name="T32" fmla="*/ 60 w 234"/>
                      <a:gd name="T33" fmla="*/ 0 h 23"/>
                      <a:gd name="T34" fmla="*/ 2 w 234"/>
                      <a:gd name="T35" fmla="*/ 0 h 23"/>
                      <a:gd name="T36" fmla="*/ 2 w 234"/>
                      <a:gd name="T37" fmla="*/ 0 h 23"/>
                      <a:gd name="T38" fmla="*/ 0 w 234"/>
                      <a:gd name="T39" fmla="*/ 1 h 23"/>
                      <a:gd name="T40" fmla="*/ 2 w 234"/>
                      <a:gd name="T41" fmla="*/ 3 h 23"/>
                      <a:gd name="T42" fmla="*/ 2 w 234"/>
                      <a:gd name="T43" fmla="*/ 3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34"/>
                      <a:gd name="T67" fmla="*/ 0 h 23"/>
                      <a:gd name="T68" fmla="*/ 234 w 234"/>
                      <a:gd name="T69" fmla="*/ 23 h 2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34" h="23">
                        <a:moveTo>
                          <a:pt x="2" y="3"/>
                        </a:moveTo>
                        <a:lnTo>
                          <a:pt x="2" y="3"/>
                        </a:lnTo>
                        <a:lnTo>
                          <a:pt x="60" y="5"/>
                        </a:lnTo>
                        <a:lnTo>
                          <a:pt x="116" y="9"/>
                        </a:lnTo>
                        <a:lnTo>
                          <a:pt x="174" y="15"/>
                        </a:lnTo>
                        <a:lnTo>
                          <a:pt x="231" y="23"/>
                        </a:lnTo>
                        <a:lnTo>
                          <a:pt x="232" y="23"/>
                        </a:lnTo>
                        <a:lnTo>
                          <a:pt x="234" y="22"/>
                        </a:lnTo>
                        <a:lnTo>
                          <a:pt x="234" y="20"/>
                        </a:lnTo>
                        <a:lnTo>
                          <a:pt x="232" y="20"/>
                        </a:lnTo>
                        <a:lnTo>
                          <a:pt x="204" y="12"/>
                        </a:lnTo>
                        <a:lnTo>
                          <a:pt x="176" y="8"/>
                        </a:lnTo>
                        <a:lnTo>
                          <a:pt x="146" y="5"/>
                        </a:lnTo>
                        <a:lnTo>
                          <a:pt x="118" y="3"/>
                        </a:lnTo>
                        <a:lnTo>
                          <a:pt x="60" y="0"/>
                        </a:lnTo>
                        <a:lnTo>
                          <a:pt x="2" y="0"/>
                        </a:lnTo>
                        <a:lnTo>
                          <a:pt x="0" y="1"/>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02" name="Freeform 230"/>
                  <p:cNvSpPr>
                    <a:spLocks/>
                  </p:cNvSpPr>
                  <p:nvPr/>
                </p:nvSpPr>
                <p:spPr bwMode="auto">
                  <a:xfrm>
                    <a:off x="972" y="1226"/>
                    <a:ext cx="27" cy="109"/>
                  </a:xfrm>
                  <a:custGeom>
                    <a:avLst/>
                    <a:gdLst>
                      <a:gd name="T0" fmla="*/ 23 w 27"/>
                      <a:gd name="T1" fmla="*/ 2 h 109"/>
                      <a:gd name="T2" fmla="*/ 23 w 27"/>
                      <a:gd name="T3" fmla="*/ 2 h 109"/>
                      <a:gd name="T4" fmla="*/ 20 w 27"/>
                      <a:gd name="T5" fmla="*/ 29 h 109"/>
                      <a:gd name="T6" fmla="*/ 16 w 27"/>
                      <a:gd name="T7" fmla="*/ 55 h 109"/>
                      <a:gd name="T8" fmla="*/ 8 w 27"/>
                      <a:gd name="T9" fmla="*/ 80 h 109"/>
                      <a:gd name="T10" fmla="*/ 0 w 27"/>
                      <a:gd name="T11" fmla="*/ 106 h 109"/>
                      <a:gd name="T12" fmla="*/ 0 w 27"/>
                      <a:gd name="T13" fmla="*/ 106 h 109"/>
                      <a:gd name="T14" fmla="*/ 0 w 27"/>
                      <a:gd name="T15" fmla="*/ 107 h 109"/>
                      <a:gd name="T16" fmla="*/ 1 w 27"/>
                      <a:gd name="T17" fmla="*/ 109 h 109"/>
                      <a:gd name="T18" fmla="*/ 3 w 27"/>
                      <a:gd name="T19" fmla="*/ 109 h 109"/>
                      <a:gd name="T20" fmla="*/ 5 w 27"/>
                      <a:gd name="T21" fmla="*/ 107 h 109"/>
                      <a:gd name="T22" fmla="*/ 5 w 27"/>
                      <a:gd name="T23" fmla="*/ 107 h 109"/>
                      <a:gd name="T24" fmla="*/ 9 w 27"/>
                      <a:gd name="T25" fmla="*/ 96 h 109"/>
                      <a:gd name="T26" fmla="*/ 16 w 27"/>
                      <a:gd name="T27" fmla="*/ 84 h 109"/>
                      <a:gd name="T28" fmla="*/ 19 w 27"/>
                      <a:gd name="T29" fmla="*/ 70 h 109"/>
                      <a:gd name="T30" fmla="*/ 22 w 27"/>
                      <a:gd name="T31" fmla="*/ 57 h 109"/>
                      <a:gd name="T32" fmla="*/ 25 w 27"/>
                      <a:gd name="T33" fmla="*/ 29 h 109"/>
                      <a:gd name="T34" fmla="*/ 27 w 27"/>
                      <a:gd name="T35" fmla="*/ 2 h 109"/>
                      <a:gd name="T36" fmla="*/ 27 w 27"/>
                      <a:gd name="T37" fmla="*/ 2 h 109"/>
                      <a:gd name="T38" fmla="*/ 25 w 27"/>
                      <a:gd name="T39" fmla="*/ 2 h 109"/>
                      <a:gd name="T40" fmla="*/ 25 w 27"/>
                      <a:gd name="T41" fmla="*/ 0 h 109"/>
                      <a:gd name="T42" fmla="*/ 23 w 27"/>
                      <a:gd name="T43" fmla="*/ 2 h 109"/>
                      <a:gd name="T44" fmla="*/ 23 w 27"/>
                      <a:gd name="T45" fmla="*/ 2 h 109"/>
                      <a:gd name="T46" fmla="*/ 23 w 27"/>
                      <a:gd name="T47" fmla="*/ 2 h 10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7"/>
                      <a:gd name="T73" fmla="*/ 0 h 109"/>
                      <a:gd name="T74" fmla="*/ 27 w 27"/>
                      <a:gd name="T75" fmla="*/ 109 h 10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7" h="109">
                        <a:moveTo>
                          <a:pt x="23" y="2"/>
                        </a:moveTo>
                        <a:lnTo>
                          <a:pt x="23" y="2"/>
                        </a:lnTo>
                        <a:lnTo>
                          <a:pt x="20" y="29"/>
                        </a:lnTo>
                        <a:lnTo>
                          <a:pt x="16" y="55"/>
                        </a:lnTo>
                        <a:lnTo>
                          <a:pt x="8" y="80"/>
                        </a:lnTo>
                        <a:lnTo>
                          <a:pt x="0" y="106"/>
                        </a:lnTo>
                        <a:lnTo>
                          <a:pt x="0" y="107"/>
                        </a:lnTo>
                        <a:lnTo>
                          <a:pt x="1" y="109"/>
                        </a:lnTo>
                        <a:lnTo>
                          <a:pt x="3" y="109"/>
                        </a:lnTo>
                        <a:lnTo>
                          <a:pt x="5" y="107"/>
                        </a:lnTo>
                        <a:lnTo>
                          <a:pt x="9" y="96"/>
                        </a:lnTo>
                        <a:lnTo>
                          <a:pt x="16" y="84"/>
                        </a:lnTo>
                        <a:lnTo>
                          <a:pt x="19" y="70"/>
                        </a:lnTo>
                        <a:lnTo>
                          <a:pt x="22" y="57"/>
                        </a:lnTo>
                        <a:lnTo>
                          <a:pt x="25" y="29"/>
                        </a:lnTo>
                        <a:lnTo>
                          <a:pt x="27" y="2"/>
                        </a:lnTo>
                        <a:lnTo>
                          <a:pt x="25" y="2"/>
                        </a:lnTo>
                        <a:lnTo>
                          <a:pt x="25" y="0"/>
                        </a:lnTo>
                        <a:lnTo>
                          <a:pt x="2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03" name="Freeform 231"/>
                  <p:cNvSpPr>
                    <a:spLocks/>
                  </p:cNvSpPr>
                  <p:nvPr/>
                </p:nvSpPr>
                <p:spPr bwMode="auto">
                  <a:xfrm>
                    <a:off x="988" y="1267"/>
                    <a:ext cx="47" cy="30"/>
                  </a:xfrm>
                  <a:custGeom>
                    <a:avLst/>
                    <a:gdLst>
                      <a:gd name="T0" fmla="*/ 1 w 47"/>
                      <a:gd name="T1" fmla="*/ 3 h 30"/>
                      <a:gd name="T2" fmla="*/ 1 w 47"/>
                      <a:gd name="T3" fmla="*/ 3 h 30"/>
                      <a:gd name="T4" fmla="*/ 23 w 47"/>
                      <a:gd name="T5" fmla="*/ 19 h 30"/>
                      <a:gd name="T6" fmla="*/ 23 w 47"/>
                      <a:gd name="T7" fmla="*/ 19 h 30"/>
                      <a:gd name="T8" fmla="*/ 34 w 47"/>
                      <a:gd name="T9" fmla="*/ 25 h 30"/>
                      <a:gd name="T10" fmla="*/ 39 w 47"/>
                      <a:gd name="T11" fmla="*/ 29 h 30"/>
                      <a:gd name="T12" fmla="*/ 44 w 47"/>
                      <a:gd name="T13" fmla="*/ 30 h 30"/>
                      <a:gd name="T14" fmla="*/ 44 w 47"/>
                      <a:gd name="T15" fmla="*/ 30 h 30"/>
                      <a:gd name="T16" fmla="*/ 45 w 47"/>
                      <a:gd name="T17" fmla="*/ 30 h 30"/>
                      <a:gd name="T18" fmla="*/ 47 w 47"/>
                      <a:gd name="T19" fmla="*/ 30 h 30"/>
                      <a:gd name="T20" fmla="*/ 47 w 47"/>
                      <a:gd name="T21" fmla="*/ 29 h 30"/>
                      <a:gd name="T22" fmla="*/ 47 w 47"/>
                      <a:gd name="T23" fmla="*/ 27 h 30"/>
                      <a:gd name="T24" fmla="*/ 47 w 47"/>
                      <a:gd name="T25" fmla="*/ 27 h 30"/>
                      <a:gd name="T26" fmla="*/ 44 w 47"/>
                      <a:gd name="T27" fmla="*/ 22 h 30"/>
                      <a:gd name="T28" fmla="*/ 39 w 47"/>
                      <a:gd name="T29" fmla="*/ 18 h 30"/>
                      <a:gd name="T30" fmla="*/ 28 w 47"/>
                      <a:gd name="T31" fmla="*/ 13 h 30"/>
                      <a:gd name="T32" fmla="*/ 28 w 47"/>
                      <a:gd name="T33" fmla="*/ 13 h 30"/>
                      <a:gd name="T34" fmla="*/ 4 w 47"/>
                      <a:gd name="T35" fmla="*/ 0 h 30"/>
                      <a:gd name="T36" fmla="*/ 4 w 47"/>
                      <a:gd name="T37" fmla="*/ 0 h 30"/>
                      <a:gd name="T38" fmla="*/ 1 w 47"/>
                      <a:gd name="T39" fmla="*/ 0 h 30"/>
                      <a:gd name="T40" fmla="*/ 1 w 47"/>
                      <a:gd name="T41" fmla="*/ 0 h 30"/>
                      <a:gd name="T42" fmla="*/ 0 w 47"/>
                      <a:gd name="T43" fmla="*/ 2 h 30"/>
                      <a:gd name="T44" fmla="*/ 1 w 47"/>
                      <a:gd name="T45" fmla="*/ 3 h 30"/>
                      <a:gd name="T46" fmla="*/ 1 w 47"/>
                      <a:gd name="T47" fmla="*/ 3 h 3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7"/>
                      <a:gd name="T73" fmla="*/ 0 h 30"/>
                      <a:gd name="T74" fmla="*/ 47 w 47"/>
                      <a:gd name="T75" fmla="*/ 30 h 3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7" h="30">
                        <a:moveTo>
                          <a:pt x="1" y="3"/>
                        </a:moveTo>
                        <a:lnTo>
                          <a:pt x="1" y="3"/>
                        </a:lnTo>
                        <a:lnTo>
                          <a:pt x="23" y="19"/>
                        </a:lnTo>
                        <a:lnTo>
                          <a:pt x="34" y="25"/>
                        </a:lnTo>
                        <a:lnTo>
                          <a:pt x="39" y="29"/>
                        </a:lnTo>
                        <a:lnTo>
                          <a:pt x="44" y="30"/>
                        </a:lnTo>
                        <a:lnTo>
                          <a:pt x="45" y="30"/>
                        </a:lnTo>
                        <a:lnTo>
                          <a:pt x="47" y="30"/>
                        </a:lnTo>
                        <a:lnTo>
                          <a:pt x="47" y="29"/>
                        </a:lnTo>
                        <a:lnTo>
                          <a:pt x="47" y="27"/>
                        </a:lnTo>
                        <a:lnTo>
                          <a:pt x="44" y="22"/>
                        </a:lnTo>
                        <a:lnTo>
                          <a:pt x="39" y="18"/>
                        </a:lnTo>
                        <a:lnTo>
                          <a:pt x="28" y="13"/>
                        </a:lnTo>
                        <a:lnTo>
                          <a:pt x="4" y="0"/>
                        </a:lnTo>
                        <a:lnTo>
                          <a:pt x="1" y="0"/>
                        </a:lnTo>
                        <a:lnTo>
                          <a:pt x="0"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04" name="Freeform 232"/>
                  <p:cNvSpPr>
                    <a:spLocks/>
                  </p:cNvSpPr>
                  <p:nvPr/>
                </p:nvSpPr>
                <p:spPr bwMode="auto">
                  <a:xfrm>
                    <a:off x="770" y="1237"/>
                    <a:ext cx="232" cy="43"/>
                  </a:xfrm>
                  <a:custGeom>
                    <a:avLst/>
                    <a:gdLst>
                      <a:gd name="T0" fmla="*/ 230 w 232"/>
                      <a:gd name="T1" fmla="*/ 40 h 43"/>
                      <a:gd name="T2" fmla="*/ 230 w 232"/>
                      <a:gd name="T3" fmla="*/ 40 h 43"/>
                      <a:gd name="T4" fmla="*/ 116 w 232"/>
                      <a:gd name="T5" fmla="*/ 18 h 43"/>
                      <a:gd name="T6" fmla="*/ 58 w 232"/>
                      <a:gd name="T7" fmla="*/ 8 h 43"/>
                      <a:gd name="T8" fmla="*/ 1 w 232"/>
                      <a:gd name="T9" fmla="*/ 0 h 43"/>
                      <a:gd name="T10" fmla="*/ 1 w 232"/>
                      <a:gd name="T11" fmla="*/ 0 h 43"/>
                      <a:gd name="T12" fmla="*/ 0 w 232"/>
                      <a:gd name="T13" fmla="*/ 2 h 43"/>
                      <a:gd name="T14" fmla="*/ 0 w 232"/>
                      <a:gd name="T15" fmla="*/ 2 h 43"/>
                      <a:gd name="T16" fmla="*/ 0 w 232"/>
                      <a:gd name="T17" fmla="*/ 2 h 43"/>
                      <a:gd name="T18" fmla="*/ 58 w 232"/>
                      <a:gd name="T19" fmla="*/ 11 h 43"/>
                      <a:gd name="T20" fmla="*/ 116 w 232"/>
                      <a:gd name="T21" fmla="*/ 22 h 43"/>
                      <a:gd name="T22" fmla="*/ 172 w 232"/>
                      <a:gd name="T23" fmla="*/ 33 h 43"/>
                      <a:gd name="T24" fmla="*/ 230 w 232"/>
                      <a:gd name="T25" fmla="*/ 43 h 43"/>
                      <a:gd name="T26" fmla="*/ 230 w 232"/>
                      <a:gd name="T27" fmla="*/ 43 h 43"/>
                      <a:gd name="T28" fmla="*/ 232 w 232"/>
                      <a:gd name="T29" fmla="*/ 41 h 43"/>
                      <a:gd name="T30" fmla="*/ 232 w 232"/>
                      <a:gd name="T31" fmla="*/ 41 h 43"/>
                      <a:gd name="T32" fmla="*/ 230 w 232"/>
                      <a:gd name="T33" fmla="*/ 40 h 43"/>
                      <a:gd name="T34" fmla="*/ 230 w 232"/>
                      <a:gd name="T35" fmla="*/ 40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2"/>
                      <a:gd name="T55" fmla="*/ 0 h 43"/>
                      <a:gd name="T56" fmla="*/ 232 w 232"/>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2" h="43">
                        <a:moveTo>
                          <a:pt x="230" y="40"/>
                        </a:moveTo>
                        <a:lnTo>
                          <a:pt x="230" y="40"/>
                        </a:lnTo>
                        <a:lnTo>
                          <a:pt x="116" y="18"/>
                        </a:lnTo>
                        <a:lnTo>
                          <a:pt x="58" y="8"/>
                        </a:lnTo>
                        <a:lnTo>
                          <a:pt x="1" y="0"/>
                        </a:lnTo>
                        <a:lnTo>
                          <a:pt x="0" y="2"/>
                        </a:lnTo>
                        <a:lnTo>
                          <a:pt x="58" y="11"/>
                        </a:lnTo>
                        <a:lnTo>
                          <a:pt x="116" y="22"/>
                        </a:lnTo>
                        <a:lnTo>
                          <a:pt x="172" y="33"/>
                        </a:lnTo>
                        <a:lnTo>
                          <a:pt x="230" y="43"/>
                        </a:lnTo>
                        <a:lnTo>
                          <a:pt x="232" y="41"/>
                        </a:lnTo>
                        <a:lnTo>
                          <a:pt x="23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05" name="Freeform 233"/>
                  <p:cNvSpPr>
                    <a:spLocks/>
                  </p:cNvSpPr>
                  <p:nvPr/>
                </p:nvSpPr>
                <p:spPr bwMode="auto">
                  <a:xfrm>
                    <a:off x="583" y="1183"/>
                    <a:ext cx="348" cy="42"/>
                  </a:xfrm>
                  <a:custGeom>
                    <a:avLst/>
                    <a:gdLst>
                      <a:gd name="T0" fmla="*/ 347 w 348"/>
                      <a:gd name="T1" fmla="*/ 0 h 42"/>
                      <a:gd name="T2" fmla="*/ 347 w 348"/>
                      <a:gd name="T3" fmla="*/ 0 h 42"/>
                      <a:gd name="T4" fmla="*/ 303 w 348"/>
                      <a:gd name="T5" fmla="*/ 11 h 42"/>
                      <a:gd name="T6" fmla="*/ 257 w 348"/>
                      <a:gd name="T7" fmla="*/ 17 h 42"/>
                      <a:gd name="T8" fmla="*/ 210 w 348"/>
                      <a:gd name="T9" fmla="*/ 23 h 42"/>
                      <a:gd name="T10" fmla="*/ 165 w 348"/>
                      <a:gd name="T11" fmla="*/ 28 h 42"/>
                      <a:gd name="T12" fmla="*/ 165 w 348"/>
                      <a:gd name="T13" fmla="*/ 28 h 42"/>
                      <a:gd name="T14" fmla="*/ 124 w 348"/>
                      <a:gd name="T15" fmla="*/ 33 h 42"/>
                      <a:gd name="T16" fmla="*/ 83 w 348"/>
                      <a:gd name="T17" fmla="*/ 36 h 42"/>
                      <a:gd name="T18" fmla="*/ 42 w 348"/>
                      <a:gd name="T19" fmla="*/ 37 h 42"/>
                      <a:gd name="T20" fmla="*/ 22 w 348"/>
                      <a:gd name="T21" fmla="*/ 36 h 42"/>
                      <a:gd name="T22" fmla="*/ 1 w 348"/>
                      <a:gd name="T23" fmla="*/ 34 h 42"/>
                      <a:gd name="T24" fmla="*/ 1 w 348"/>
                      <a:gd name="T25" fmla="*/ 34 h 42"/>
                      <a:gd name="T26" fmla="*/ 0 w 348"/>
                      <a:gd name="T27" fmla="*/ 34 h 42"/>
                      <a:gd name="T28" fmla="*/ 0 w 348"/>
                      <a:gd name="T29" fmla="*/ 36 h 42"/>
                      <a:gd name="T30" fmla="*/ 0 w 348"/>
                      <a:gd name="T31" fmla="*/ 37 h 42"/>
                      <a:gd name="T32" fmla="*/ 0 w 348"/>
                      <a:gd name="T33" fmla="*/ 37 h 42"/>
                      <a:gd name="T34" fmla="*/ 0 w 348"/>
                      <a:gd name="T35" fmla="*/ 37 h 42"/>
                      <a:gd name="T36" fmla="*/ 20 w 348"/>
                      <a:gd name="T37" fmla="*/ 40 h 42"/>
                      <a:gd name="T38" fmla="*/ 42 w 348"/>
                      <a:gd name="T39" fmla="*/ 42 h 42"/>
                      <a:gd name="T40" fmla="*/ 63 w 348"/>
                      <a:gd name="T41" fmla="*/ 42 h 42"/>
                      <a:gd name="T42" fmla="*/ 83 w 348"/>
                      <a:gd name="T43" fmla="*/ 42 h 42"/>
                      <a:gd name="T44" fmla="*/ 124 w 348"/>
                      <a:gd name="T45" fmla="*/ 37 h 42"/>
                      <a:gd name="T46" fmla="*/ 165 w 348"/>
                      <a:gd name="T47" fmla="*/ 33 h 42"/>
                      <a:gd name="T48" fmla="*/ 165 w 348"/>
                      <a:gd name="T49" fmla="*/ 33 h 42"/>
                      <a:gd name="T50" fmla="*/ 212 w 348"/>
                      <a:gd name="T51" fmla="*/ 28 h 42"/>
                      <a:gd name="T52" fmla="*/ 257 w 348"/>
                      <a:gd name="T53" fmla="*/ 22 h 42"/>
                      <a:gd name="T54" fmla="*/ 303 w 348"/>
                      <a:gd name="T55" fmla="*/ 14 h 42"/>
                      <a:gd name="T56" fmla="*/ 348 w 348"/>
                      <a:gd name="T57" fmla="*/ 3 h 42"/>
                      <a:gd name="T58" fmla="*/ 348 w 348"/>
                      <a:gd name="T59" fmla="*/ 3 h 42"/>
                      <a:gd name="T60" fmla="*/ 348 w 348"/>
                      <a:gd name="T61" fmla="*/ 1 h 42"/>
                      <a:gd name="T62" fmla="*/ 347 w 348"/>
                      <a:gd name="T63" fmla="*/ 0 h 42"/>
                      <a:gd name="T64" fmla="*/ 347 w 348"/>
                      <a:gd name="T65" fmla="*/ 0 h 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8"/>
                      <a:gd name="T100" fmla="*/ 0 h 42"/>
                      <a:gd name="T101" fmla="*/ 348 w 348"/>
                      <a:gd name="T102" fmla="*/ 42 h 4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8" h="42">
                        <a:moveTo>
                          <a:pt x="347" y="0"/>
                        </a:moveTo>
                        <a:lnTo>
                          <a:pt x="347" y="0"/>
                        </a:lnTo>
                        <a:lnTo>
                          <a:pt x="303" y="11"/>
                        </a:lnTo>
                        <a:lnTo>
                          <a:pt x="257" y="17"/>
                        </a:lnTo>
                        <a:lnTo>
                          <a:pt x="210" y="23"/>
                        </a:lnTo>
                        <a:lnTo>
                          <a:pt x="165" y="28"/>
                        </a:lnTo>
                        <a:lnTo>
                          <a:pt x="124" y="33"/>
                        </a:lnTo>
                        <a:lnTo>
                          <a:pt x="83" y="36"/>
                        </a:lnTo>
                        <a:lnTo>
                          <a:pt x="42" y="37"/>
                        </a:lnTo>
                        <a:lnTo>
                          <a:pt x="22" y="36"/>
                        </a:lnTo>
                        <a:lnTo>
                          <a:pt x="1" y="34"/>
                        </a:lnTo>
                        <a:lnTo>
                          <a:pt x="0" y="34"/>
                        </a:lnTo>
                        <a:lnTo>
                          <a:pt x="0" y="36"/>
                        </a:lnTo>
                        <a:lnTo>
                          <a:pt x="0" y="37"/>
                        </a:lnTo>
                        <a:lnTo>
                          <a:pt x="20" y="40"/>
                        </a:lnTo>
                        <a:lnTo>
                          <a:pt x="42" y="42"/>
                        </a:lnTo>
                        <a:lnTo>
                          <a:pt x="63" y="42"/>
                        </a:lnTo>
                        <a:lnTo>
                          <a:pt x="83" y="42"/>
                        </a:lnTo>
                        <a:lnTo>
                          <a:pt x="124" y="37"/>
                        </a:lnTo>
                        <a:lnTo>
                          <a:pt x="165" y="33"/>
                        </a:lnTo>
                        <a:lnTo>
                          <a:pt x="212" y="28"/>
                        </a:lnTo>
                        <a:lnTo>
                          <a:pt x="257" y="22"/>
                        </a:lnTo>
                        <a:lnTo>
                          <a:pt x="303" y="14"/>
                        </a:lnTo>
                        <a:lnTo>
                          <a:pt x="348" y="3"/>
                        </a:lnTo>
                        <a:lnTo>
                          <a:pt x="348" y="1"/>
                        </a:lnTo>
                        <a:lnTo>
                          <a:pt x="3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06" name="Freeform 234"/>
                  <p:cNvSpPr>
                    <a:spLocks/>
                  </p:cNvSpPr>
                  <p:nvPr/>
                </p:nvSpPr>
                <p:spPr bwMode="auto">
                  <a:xfrm>
                    <a:off x="570" y="1129"/>
                    <a:ext cx="19" cy="88"/>
                  </a:xfrm>
                  <a:custGeom>
                    <a:avLst/>
                    <a:gdLst>
                      <a:gd name="T0" fmla="*/ 17 w 19"/>
                      <a:gd name="T1" fmla="*/ 0 h 88"/>
                      <a:gd name="T2" fmla="*/ 17 w 19"/>
                      <a:gd name="T3" fmla="*/ 0 h 88"/>
                      <a:gd name="T4" fmla="*/ 10 w 19"/>
                      <a:gd name="T5" fmla="*/ 11 h 88"/>
                      <a:gd name="T6" fmla="*/ 5 w 19"/>
                      <a:gd name="T7" fmla="*/ 21 h 88"/>
                      <a:gd name="T8" fmla="*/ 2 w 19"/>
                      <a:gd name="T9" fmla="*/ 32 h 88"/>
                      <a:gd name="T10" fmla="*/ 0 w 19"/>
                      <a:gd name="T11" fmla="*/ 43 h 88"/>
                      <a:gd name="T12" fmla="*/ 0 w 19"/>
                      <a:gd name="T13" fmla="*/ 54 h 88"/>
                      <a:gd name="T14" fmla="*/ 2 w 19"/>
                      <a:gd name="T15" fmla="*/ 65 h 88"/>
                      <a:gd name="T16" fmla="*/ 7 w 19"/>
                      <a:gd name="T17" fmla="*/ 76 h 88"/>
                      <a:gd name="T18" fmla="*/ 13 w 19"/>
                      <a:gd name="T19" fmla="*/ 87 h 88"/>
                      <a:gd name="T20" fmla="*/ 13 w 19"/>
                      <a:gd name="T21" fmla="*/ 87 h 88"/>
                      <a:gd name="T22" fmla="*/ 14 w 19"/>
                      <a:gd name="T23" fmla="*/ 88 h 88"/>
                      <a:gd name="T24" fmla="*/ 14 w 19"/>
                      <a:gd name="T25" fmla="*/ 87 h 88"/>
                      <a:gd name="T26" fmla="*/ 16 w 19"/>
                      <a:gd name="T27" fmla="*/ 87 h 88"/>
                      <a:gd name="T28" fmla="*/ 16 w 19"/>
                      <a:gd name="T29" fmla="*/ 85 h 88"/>
                      <a:gd name="T30" fmla="*/ 16 w 19"/>
                      <a:gd name="T31" fmla="*/ 85 h 88"/>
                      <a:gd name="T32" fmla="*/ 10 w 19"/>
                      <a:gd name="T33" fmla="*/ 74 h 88"/>
                      <a:gd name="T34" fmla="*/ 7 w 19"/>
                      <a:gd name="T35" fmla="*/ 65 h 88"/>
                      <a:gd name="T36" fmla="*/ 5 w 19"/>
                      <a:gd name="T37" fmla="*/ 54 h 88"/>
                      <a:gd name="T38" fmla="*/ 5 w 19"/>
                      <a:gd name="T39" fmla="*/ 43 h 88"/>
                      <a:gd name="T40" fmla="*/ 5 w 19"/>
                      <a:gd name="T41" fmla="*/ 33 h 88"/>
                      <a:gd name="T42" fmla="*/ 8 w 19"/>
                      <a:gd name="T43" fmla="*/ 22 h 88"/>
                      <a:gd name="T44" fmla="*/ 13 w 19"/>
                      <a:gd name="T45" fmla="*/ 11 h 88"/>
                      <a:gd name="T46" fmla="*/ 19 w 19"/>
                      <a:gd name="T47" fmla="*/ 2 h 88"/>
                      <a:gd name="T48" fmla="*/ 19 w 19"/>
                      <a:gd name="T49" fmla="*/ 2 h 88"/>
                      <a:gd name="T50" fmla="*/ 19 w 19"/>
                      <a:gd name="T51" fmla="*/ 2 h 88"/>
                      <a:gd name="T52" fmla="*/ 19 w 19"/>
                      <a:gd name="T53" fmla="*/ 0 h 88"/>
                      <a:gd name="T54" fmla="*/ 17 w 19"/>
                      <a:gd name="T55" fmla="*/ 0 h 88"/>
                      <a:gd name="T56" fmla="*/ 17 w 19"/>
                      <a:gd name="T57" fmla="*/ 0 h 8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
                      <a:gd name="T88" fmla="*/ 0 h 88"/>
                      <a:gd name="T89" fmla="*/ 19 w 19"/>
                      <a:gd name="T90" fmla="*/ 88 h 8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 h="88">
                        <a:moveTo>
                          <a:pt x="17" y="0"/>
                        </a:moveTo>
                        <a:lnTo>
                          <a:pt x="17" y="0"/>
                        </a:lnTo>
                        <a:lnTo>
                          <a:pt x="10" y="11"/>
                        </a:lnTo>
                        <a:lnTo>
                          <a:pt x="5" y="21"/>
                        </a:lnTo>
                        <a:lnTo>
                          <a:pt x="2" y="32"/>
                        </a:lnTo>
                        <a:lnTo>
                          <a:pt x="0" y="43"/>
                        </a:lnTo>
                        <a:lnTo>
                          <a:pt x="0" y="54"/>
                        </a:lnTo>
                        <a:lnTo>
                          <a:pt x="2" y="65"/>
                        </a:lnTo>
                        <a:lnTo>
                          <a:pt x="7" y="76"/>
                        </a:lnTo>
                        <a:lnTo>
                          <a:pt x="13" y="87"/>
                        </a:lnTo>
                        <a:lnTo>
                          <a:pt x="14" y="88"/>
                        </a:lnTo>
                        <a:lnTo>
                          <a:pt x="14" y="87"/>
                        </a:lnTo>
                        <a:lnTo>
                          <a:pt x="16" y="87"/>
                        </a:lnTo>
                        <a:lnTo>
                          <a:pt x="16" y="85"/>
                        </a:lnTo>
                        <a:lnTo>
                          <a:pt x="10" y="74"/>
                        </a:lnTo>
                        <a:lnTo>
                          <a:pt x="7" y="65"/>
                        </a:lnTo>
                        <a:lnTo>
                          <a:pt x="5" y="54"/>
                        </a:lnTo>
                        <a:lnTo>
                          <a:pt x="5" y="43"/>
                        </a:lnTo>
                        <a:lnTo>
                          <a:pt x="5" y="33"/>
                        </a:lnTo>
                        <a:lnTo>
                          <a:pt x="8" y="22"/>
                        </a:lnTo>
                        <a:lnTo>
                          <a:pt x="13" y="11"/>
                        </a:lnTo>
                        <a:lnTo>
                          <a:pt x="19" y="2"/>
                        </a:lnTo>
                        <a:lnTo>
                          <a:pt x="19"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07" name="Freeform 235"/>
                  <p:cNvSpPr>
                    <a:spLocks/>
                  </p:cNvSpPr>
                  <p:nvPr/>
                </p:nvSpPr>
                <p:spPr bwMode="auto">
                  <a:xfrm>
                    <a:off x="892" y="1087"/>
                    <a:ext cx="30" cy="110"/>
                  </a:xfrm>
                  <a:custGeom>
                    <a:avLst/>
                    <a:gdLst>
                      <a:gd name="T0" fmla="*/ 0 w 30"/>
                      <a:gd name="T1" fmla="*/ 1 h 110"/>
                      <a:gd name="T2" fmla="*/ 0 w 30"/>
                      <a:gd name="T3" fmla="*/ 1 h 110"/>
                      <a:gd name="T4" fmla="*/ 8 w 30"/>
                      <a:gd name="T5" fmla="*/ 16 h 110"/>
                      <a:gd name="T6" fmla="*/ 16 w 30"/>
                      <a:gd name="T7" fmla="*/ 28 h 110"/>
                      <a:gd name="T8" fmla="*/ 20 w 30"/>
                      <a:gd name="T9" fmla="*/ 41 h 110"/>
                      <a:gd name="T10" fmla="*/ 23 w 30"/>
                      <a:gd name="T11" fmla="*/ 53 h 110"/>
                      <a:gd name="T12" fmla="*/ 25 w 30"/>
                      <a:gd name="T13" fmla="*/ 67 h 110"/>
                      <a:gd name="T14" fmla="*/ 23 w 30"/>
                      <a:gd name="T15" fmla="*/ 81 h 110"/>
                      <a:gd name="T16" fmla="*/ 20 w 30"/>
                      <a:gd name="T17" fmla="*/ 96 h 110"/>
                      <a:gd name="T18" fmla="*/ 14 w 30"/>
                      <a:gd name="T19" fmla="*/ 110 h 110"/>
                      <a:gd name="T20" fmla="*/ 14 w 30"/>
                      <a:gd name="T21" fmla="*/ 110 h 110"/>
                      <a:gd name="T22" fmla="*/ 14 w 30"/>
                      <a:gd name="T23" fmla="*/ 110 h 110"/>
                      <a:gd name="T24" fmla="*/ 16 w 30"/>
                      <a:gd name="T25" fmla="*/ 110 h 110"/>
                      <a:gd name="T26" fmla="*/ 16 w 30"/>
                      <a:gd name="T27" fmla="*/ 110 h 110"/>
                      <a:gd name="T28" fmla="*/ 23 w 30"/>
                      <a:gd name="T29" fmla="*/ 96 h 110"/>
                      <a:gd name="T30" fmla="*/ 28 w 30"/>
                      <a:gd name="T31" fmla="*/ 81 h 110"/>
                      <a:gd name="T32" fmla="*/ 30 w 30"/>
                      <a:gd name="T33" fmla="*/ 67 h 110"/>
                      <a:gd name="T34" fmla="*/ 28 w 30"/>
                      <a:gd name="T35" fmla="*/ 53 h 110"/>
                      <a:gd name="T36" fmla="*/ 25 w 30"/>
                      <a:gd name="T37" fmla="*/ 41 h 110"/>
                      <a:gd name="T38" fmla="*/ 19 w 30"/>
                      <a:gd name="T39" fmla="*/ 27 h 110"/>
                      <a:gd name="T40" fmla="*/ 11 w 30"/>
                      <a:gd name="T41" fmla="*/ 12 h 110"/>
                      <a:gd name="T42" fmla="*/ 1 w 30"/>
                      <a:gd name="T43" fmla="*/ 0 h 110"/>
                      <a:gd name="T44" fmla="*/ 1 w 30"/>
                      <a:gd name="T45" fmla="*/ 0 h 110"/>
                      <a:gd name="T46" fmla="*/ 0 w 30"/>
                      <a:gd name="T47" fmla="*/ 0 h 110"/>
                      <a:gd name="T48" fmla="*/ 0 w 30"/>
                      <a:gd name="T49" fmla="*/ 0 h 110"/>
                      <a:gd name="T50" fmla="*/ 0 w 30"/>
                      <a:gd name="T51" fmla="*/ 1 h 110"/>
                      <a:gd name="T52" fmla="*/ 0 w 30"/>
                      <a:gd name="T53" fmla="*/ 1 h 11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0"/>
                      <a:gd name="T82" fmla="*/ 0 h 110"/>
                      <a:gd name="T83" fmla="*/ 30 w 30"/>
                      <a:gd name="T84" fmla="*/ 110 h 11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0" h="110">
                        <a:moveTo>
                          <a:pt x="0" y="1"/>
                        </a:moveTo>
                        <a:lnTo>
                          <a:pt x="0" y="1"/>
                        </a:lnTo>
                        <a:lnTo>
                          <a:pt x="8" y="16"/>
                        </a:lnTo>
                        <a:lnTo>
                          <a:pt x="16" y="28"/>
                        </a:lnTo>
                        <a:lnTo>
                          <a:pt x="20" y="41"/>
                        </a:lnTo>
                        <a:lnTo>
                          <a:pt x="23" y="53"/>
                        </a:lnTo>
                        <a:lnTo>
                          <a:pt x="25" y="67"/>
                        </a:lnTo>
                        <a:lnTo>
                          <a:pt x="23" y="81"/>
                        </a:lnTo>
                        <a:lnTo>
                          <a:pt x="20" y="96"/>
                        </a:lnTo>
                        <a:lnTo>
                          <a:pt x="14" y="110"/>
                        </a:lnTo>
                        <a:lnTo>
                          <a:pt x="16" y="110"/>
                        </a:lnTo>
                        <a:lnTo>
                          <a:pt x="23" y="96"/>
                        </a:lnTo>
                        <a:lnTo>
                          <a:pt x="28" y="81"/>
                        </a:lnTo>
                        <a:lnTo>
                          <a:pt x="30" y="67"/>
                        </a:lnTo>
                        <a:lnTo>
                          <a:pt x="28" y="53"/>
                        </a:lnTo>
                        <a:lnTo>
                          <a:pt x="25" y="41"/>
                        </a:lnTo>
                        <a:lnTo>
                          <a:pt x="19" y="27"/>
                        </a:lnTo>
                        <a:lnTo>
                          <a:pt x="11" y="12"/>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08" name="Freeform 236"/>
                  <p:cNvSpPr>
                    <a:spLocks/>
                  </p:cNvSpPr>
                  <p:nvPr/>
                </p:nvSpPr>
                <p:spPr bwMode="auto">
                  <a:xfrm>
                    <a:off x="553" y="1090"/>
                    <a:ext cx="369" cy="53"/>
                  </a:xfrm>
                  <a:custGeom>
                    <a:avLst/>
                    <a:gdLst>
                      <a:gd name="T0" fmla="*/ 367 w 369"/>
                      <a:gd name="T1" fmla="*/ 6 h 53"/>
                      <a:gd name="T2" fmla="*/ 367 w 369"/>
                      <a:gd name="T3" fmla="*/ 6 h 53"/>
                      <a:gd name="T4" fmla="*/ 322 w 369"/>
                      <a:gd name="T5" fmla="*/ 2 h 53"/>
                      <a:gd name="T6" fmla="*/ 275 w 369"/>
                      <a:gd name="T7" fmla="*/ 0 h 53"/>
                      <a:gd name="T8" fmla="*/ 227 w 369"/>
                      <a:gd name="T9" fmla="*/ 2 h 53"/>
                      <a:gd name="T10" fmla="*/ 182 w 369"/>
                      <a:gd name="T11" fmla="*/ 6 h 53"/>
                      <a:gd name="T12" fmla="*/ 135 w 369"/>
                      <a:gd name="T13" fmla="*/ 14 h 53"/>
                      <a:gd name="T14" fmla="*/ 89 w 369"/>
                      <a:gd name="T15" fmla="*/ 24 h 53"/>
                      <a:gd name="T16" fmla="*/ 44 w 369"/>
                      <a:gd name="T17" fmla="*/ 36 h 53"/>
                      <a:gd name="T18" fmla="*/ 0 w 369"/>
                      <a:gd name="T19" fmla="*/ 50 h 53"/>
                      <a:gd name="T20" fmla="*/ 0 w 369"/>
                      <a:gd name="T21" fmla="*/ 50 h 53"/>
                      <a:gd name="T22" fmla="*/ 0 w 369"/>
                      <a:gd name="T23" fmla="*/ 52 h 53"/>
                      <a:gd name="T24" fmla="*/ 2 w 369"/>
                      <a:gd name="T25" fmla="*/ 53 h 53"/>
                      <a:gd name="T26" fmla="*/ 2 w 369"/>
                      <a:gd name="T27" fmla="*/ 53 h 53"/>
                      <a:gd name="T28" fmla="*/ 91 w 369"/>
                      <a:gd name="T29" fmla="*/ 31 h 53"/>
                      <a:gd name="T30" fmla="*/ 136 w 369"/>
                      <a:gd name="T31" fmla="*/ 20 h 53"/>
                      <a:gd name="T32" fmla="*/ 182 w 369"/>
                      <a:gd name="T33" fmla="*/ 13 h 53"/>
                      <a:gd name="T34" fmla="*/ 182 w 369"/>
                      <a:gd name="T35" fmla="*/ 13 h 53"/>
                      <a:gd name="T36" fmla="*/ 227 w 369"/>
                      <a:gd name="T37" fmla="*/ 8 h 53"/>
                      <a:gd name="T38" fmla="*/ 275 w 369"/>
                      <a:gd name="T39" fmla="*/ 5 h 53"/>
                      <a:gd name="T40" fmla="*/ 322 w 369"/>
                      <a:gd name="T41" fmla="*/ 6 h 53"/>
                      <a:gd name="T42" fmla="*/ 367 w 369"/>
                      <a:gd name="T43" fmla="*/ 9 h 53"/>
                      <a:gd name="T44" fmla="*/ 367 w 369"/>
                      <a:gd name="T45" fmla="*/ 9 h 53"/>
                      <a:gd name="T46" fmla="*/ 369 w 369"/>
                      <a:gd name="T47" fmla="*/ 9 h 53"/>
                      <a:gd name="T48" fmla="*/ 369 w 369"/>
                      <a:gd name="T49" fmla="*/ 8 h 53"/>
                      <a:gd name="T50" fmla="*/ 369 w 369"/>
                      <a:gd name="T51" fmla="*/ 6 h 53"/>
                      <a:gd name="T52" fmla="*/ 367 w 369"/>
                      <a:gd name="T53" fmla="*/ 6 h 53"/>
                      <a:gd name="T54" fmla="*/ 367 w 369"/>
                      <a:gd name="T55" fmla="*/ 6 h 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69"/>
                      <a:gd name="T85" fmla="*/ 0 h 53"/>
                      <a:gd name="T86" fmla="*/ 369 w 369"/>
                      <a:gd name="T87" fmla="*/ 53 h 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69" h="53">
                        <a:moveTo>
                          <a:pt x="367" y="6"/>
                        </a:moveTo>
                        <a:lnTo>
                          <a:pt x="367" y="6"/>
                        </a:lnTo>
                        <a:lnTo>
                          <a:pt x="322" y="2"/>
                        </a:lnTo>
                        <a:lnTo>
                          <a:pt x="275" y="0"/>
                        </a:lnTo>
                        <a:lnTo>
                          <a:pt x="227" y="2"/>
                        </a:lnTo>
                        <a:lnTo>
                          <a:pt x="182" y="6"/>
                        </a:lnTo>
                        <a:lnTo>
                          <a:pt x="135" y="14"/>
                        </a:lnTo>
                        <a:lnTo>
                          <a:pt x="89" y="24"/>
                        </a:lnTo>
                        <a:lnTo>
                          <a:pt x="44" y="36"/>
                        </a:lnTo>
                        <a:lnTo>
                          <a:pt x="0" y="50"/>
                        </a:lnTo>
                        <a:lnTo>
                          <a:pt x="0" y="52"/>
                        </a:lnTo>
                        <a:lnTo>
                          <a:pt x="2" y="53"/>
                        </a:lnTo>
                        <a:lnTo>
                          <a:pt x="91" y="31"/>
                        </a:lnTo>
                        <a:lnTo>
                          <a:pt x="136" y="20"/>
                        </a:lnTo>
                        <a:lnTo>
                          <a:pt x="182" y="13"/>
                        </a:lnTo>
                        <a:lnTo>
                          <a:pt x="227" y="8"/>
                        </a:lnTo>
                        <a:lnTo>
                          <a:pt x="275" y="5"/>
                        </a:lnTo>
                        <a:lnTo>
                          <a:pt x="322" y="6"/>
                        </a:lnTo>
                        <a:lnTo>
                          <a:pt x="367" y="9"/>
                        </a:lnTo>
                        <a:lnTo>
                          <a:pt x="369" y="9"/>
                        </a:lnTo>
                        <a:lnTo>
                          <a:pt x="369" y="8"/>
                        </a:lnTo>
                        <a:lnTo>
                          <a:pt x="369" y="6"/>
                        </a:lnTo>
                        <a:lnTo>
                          <a:pt x="36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09" name="Freeform 237"/>
                  <p:cNvSpPr>
                    <a:spLocks/>
                  </p:cNvSpPr>
                  <p:nvPr/>
                </p:nvSpPr>
                <p:spPr bwMode="auto">
                  <a:xfrm>
                    <a:off x="586" y="1142"/>
                    <a:ext cx="334" cy="42"/>
                  </a:xfrm>
                  <a:custGeom>
                    <a:avLst/>
                    <a:gdLst>
                      <a:gd name="T0" fmla="*/ 333 w 334"/>
                      <a:gd name="T1" fmla="*/ 1 h 42"/>
                      <a:gd name="T2" fmla="*/ 333 w 334"/>
                      <a:gd name="T3" fmla="*/ 1 h 42"/>
                      <a:gd name="T4" fmla="*/ 290 w 334"/>
                      <a:gd name="T5" fmla="*/ 0 h 42"/>
                      <a:gd name="T6" fmla="*/ 248 w 334"/>
                      <a:gd name="T7" fmla="*/ 1 h 42"/>
                      <a:gd name="T8" fmla="*/ 204 w 334"/>
                      <a:gd name="T9" fmla="*/ 3 h 42"/>
                      <a:gd name="T10" fmla="*/ 162 w 334"/>
                      <a:gd name="T11" fmla="*/ 6 h 42"/>
                      <a:gd name="T12" fmla="*/ 162 w 334"/>
                      <a:gd name="T13" fmla="*/ 6 h 42"/>
                      <a:gd name="T14" fmla="*/ 141 w 334"/>
                      <a:gd name="T15" fmla="*/ 9 h 42"/>
                      <a:gd name="T16" fmla="*/ 121 w 334"/>
                      <a:gd name="T17" fmla="*/ 12 h 42"/>
                      <a:gd name="T18" fmla="*/ 80 w 334"/>
                      <a:gd name="T19" fmla="*/ 22 h 42"/>
                      <a:gd name="T20" fmla="*/ 41 w 334"/>
                      <a:gd name="T21" fmla="*/ 31 h 42"/>
                      <a:gd name="T22" fmla="*/ 0 w 334"/>
                      <a:gd name="T23" fmla="*/ 39 h 42"/>
                      <a:gd name="T24" fmla="*/ 0 w 334"/>
                      <a:gd name="T25" fmla="*/ 39 h 42"/>
                      <a:gd name="T26" fmla="*/ 0 w 334"/>
                      <a:gd name="T27" fmla="*/ 41 h 42"/>
                      <a:gd name="T28" fmla="*/ 0 w 334"/>
                      <a:gd name="T29" fmla="*/ 42 h 42"/>
                      <a:gd name="T30" fmla="*/ 0 w 334"/>
                      <a:gd name="T31" fmla="*/ 42 h 42"/>
                      <a:gd name="T32" fmla="*/ 20 w 334"/>
                      <a:gd name="T33" fmla="*/ 39 h 42"/>
                      <a:gd name="T34" fmla="*/ 41 w 334"/>
                      <a:gd name="T35" fmla="*/ 36 h 42"/>
                      <a:gd name="T36" fmla="*/ 82 w 334"/>
                      <a:gd name="T37" fmla="*/ 26 h 42"/>
                      <a:gd name="T38" fmla="*/ 121 w 334"/>
                      <a:gd name="T39" fmla="*/ 17 h 42"/>
                      <a:gd name="T40" fmla="*/ 141 w 334"/>
                      <a:gd name="T41" fmla="*/ 14 h 42"/>
                      <a:gd name="T42" fmla="*/ 162 w 334"/>
                      <a:gd name="T43" fmla="*/ 11 h 42"/>
                      <a:gd name="T44" fmla="*/ 162 w 334"/>
                      <a:gd name="T45" fmla="*/ 11 h 42"/>
                      <a:gd name="T46" fmla="*/ 204 w 334"/>
                      <a:gd name="T47" fmla="*/ 8 h 42"/>
                      <a:gd name="T48" fmla="*/ 246 w 334"/>
                      <a:gd name="T49" fmla="*/ 4 h 42"/>
                      <a:gd name="T50" fmla="*/ 333 w 334"/>
                      <a:gd name="T51" fmla="*/ 4 h 42"/>
                      <a:gd name="T52" fmla="*/ 333 w 334"/>
                      <a:gd name="T53" fmla="*/ 4 h 42"/>
                      <a:gd name="T54" fmla="*/ 334 w 334"/>
                      <a:gd name="T55" fmla="*/ 3 h 42"/>
                      <a:gd name="T56" fmla="*/ 334 w 334"/>
                      <a:gd name="T57" fmla="*/ 3 h 42"/>
                      <a:gd name="T58" fmla="*/ 334 w 334"/>
                      <a:gd name="T59" fmla="*/ 1 h 42"/>
                      <a:gd name="T60" fmla="*/ 333 w 334"/>
                      <a:gd name="T61" fmla="*/ 1 h 42"/>
                      <a:gd name="T62" fmla="*/ 333 w 334"/>
                      <a:gd name="T63" fmla="*/ 1 h 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34"/>
                      <a:gd name="T97" fmla="*/ 0 h 42"/>
                      <a:gd name="T98" fmla="*/ 334 w 334"/>
                      <a:gd name="T99" fmla="*/ 42 h 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34" h="42">
                        <a:moveTo>
                          <a:pt x="333" y="1"/>
                        </a:moveTo>
                        <a:lnTo>
                          <a:pt x="333" y="1"/>
                        </a:lnTo>
                        <a:lnTo>
                          <a:pt x="290" y="0"/>
                        </a:lnTo>
                        <a:lnTo>
                          <a:pt x="248" y="1"/>
                        </a:lnTo>
                        <a:lnTo>
                          <a:pt x="204" y="3"/>
                        </a:lnTo>
                        <a:lnTo>
                          <a:pt x="162" y="6"/>
                        </a:lnTo>
                        <a:lnTo>
                          <a:pt x="141" y="9"/>
                        </a:lnTo>
                        <a:lnTo>
                          <a:pt x="121" y="12"/>
                        </a:lnTo>
                        <a:lnTo>
                          <a:pt x="80" y="22"/>
                        </a:lnTo>
                        <a:lnTo>
                          <a:pt x="41" y="31"/>
                        </a:lnTo>
                        <a:lnTo>
                          <a:pt x="0" y="39"/>
                        </a:lnTo>
                        <a:lnTo>
                          <a:pt x="0" y="41"/>
                        </a:lnTo>
                        <a:lnTo>
                          <a:pt x="0" y="42"/>
                        </a:lnTo>
                        <a:lnTo>
                          <a:pt x="20" y="39"/>
                        </a:lnTo>
                        <a:lnTo>
                          <a:pt x="41" y="36"/>
                        </a:lnTo>
                        <a:lnTo>
                          <a:pt x="82" y="26"/>
                        </a:lnTo>
                        <a:lnTo>
                          <a:pt x="121" y="17"/>
                        </a:lnTo>
                        <a:lnTo>
                          <a:pt x="141" y="14"/>
                        </a:lnTo>
                        <a:lnTo>
                          <a:pt x="162" y="11"/>
                        </a:lnTo>
                        <a:lnTo>
                          <a:pt x="204" y="8"/>
                        </a:lnTo>
                        <a:lnTo>
                          <a:pt x="246" y="4"/>
                        </a:lnTo>
                        <a:lnTo>
                          <a:pt x="333" y="4"/>
                        </a:lnTo>
                        <a:lnTo>
                          <a:pt x="334" y="3"/>
                        </a:lnTo>
                        <a:lnTo>
                          <a:pt x="334" y="1"/>
                        </a:lnTo>
                        <a:lnTo>
                          <a:pt x="33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0" name="Freeform 238"/>
                  <p:cNvSpPr>
                    <a:spLocks/>
                  </p:cNvSpPr>
                  <p:nvPr/>
                </p:nvSpPr>
                <p:spPr bwMode="auto">
                  <a:xfrm>
                    <a:off x="699" y="1139"/>
                    <a:ext cx="80" cy="45"/>
                  </a:xfrm>
                  <a:custGeom>
                    <a:avLst/>
                    <a:gdLst>
                      <a:gd name="T0" fmla="*/ 17 w 80"/>
                      <a:gd name="T1" fmla="*/ 12 h 45"/>
                      <a:gd name="T2" fmla="*/ 17 w 80"/>
                      <a:gd name="T3" fmla="*/ 12 h 45"/>
                      <a:gd name="T4" fmla="*/ 11 w 80"/>
                      <a:gd name="T5" fmla="*/ 18 h 45"/>
                      <a:gd name="T6" fmla="*/ 5 w 80"/>
                      <a:gd name="T7" fmla="*/ 25 h 45"/>
                      <a:gd name="T8" fmla="*/ 1 w 80"/>
                      <a:gd name="T9" fmla="*/ 29 h 45"/>
                      <a:gd name="T10" fmla="*/ 1 w 80"/>
                      <a:gd name="T11" fmla="*/ 33 h 45"/>
                      <a:gd name="T12" fmla="*/ 0 w 80"/>
                      <a:gd name="T13" fmla="*/ 37 h 45"/>
                      <a:gd name="T14" fmla="*/ 3 w 80"/>
                      <a:gd name="T15" fmla="*/ 40 h 45"/>
                      <a:gd name="T16" fmla="*/ 3 w 80"/>
                      <a:gd name="T17" fmla="*/ 40 h 45"/>
                      <a:gd name="T18" fmla="*/ 5 w 80"/>
                      <a:gd name="T19" fmla="*/ 44 h 45"/>
                      <a:gd name="T20" fmla="*/ 9 w 80"/>
                      <a:gd name="T21" fmla="*/ 44 h 45"/>
                      <a:gd name="T22" fmla="*/ 17 w 80"/>
                      <a:gd name="T23" fmla="*/ 45 h 45"/>
                      <a:gd name="T24" fmla="*/ 34 w 80"/>
                      <a:gd name="T25" fmla="*/ 42 h 45"/>
                      <a:gd name="T26" fmla="*/ 34 w 80"/>
                      <a:gd name="T27" fmla="*/ 42 h 45"/>
                      <a:gd name="T28" fmla="*/ 56 w 80"/>
                      <a:gd name="T29" fmla="*/ 36 h 45"/>
                      <a:gd name="T30" fmla="*/ 67 w 80"/>
                      <a:gd name="T31" fmla="*/ 33 h 45"/>
                      <a:gd name="T32" fmla="*/ 77 w 80"/>
                      <a:gd name="T33" fmla="*/ 26 h 45"/>
                      <a:gd name="T34" fmla="*/ 77 w 80"/>
                      <a:gd name="T35" fmla="*/ 26 h 45"/>
                      <a:gd name="T36" fmla="*/ 80 w 80"/>
                      <a:gd name="T37" fmla="*/ 22 h 45"/>
                      <a:gd name="T38" fmla="*/ 80 w 80"/>
                      <a:gd name="T39" fmla="*/ 17 h 45"/>
                      <a:gd name="T40" fmla="*/ 78 w 80"/>
                      <a:gd name="T41" fmla="*/ 14 h 45"/>
                      <a:gd name="T42" fmla="*/ 75 w 80"/>
                      <a:gd name="T43" fmla="*/ 11 h 45"/>
                      <a:gd name="T44" fmla="*/ 66 w 80"/>
                      <a:gd name="T45" fmla="*/ 4 h 45"/>
                      <a:gd name="T46" fmla="*/ 60 w 80"/>
                      <a:gd name="T47" fmla="*/ 0 h 45"/>
                      <a:gd name="T48" fmla="*/ 60 w 80"/>
                      <a:gd name="T49" fmla="*/ 0 h 45"/>
                      <a:gd name="T50" fmla="*/ 56 w 80"/>
                      <a:gd name="T51" fmla="*/ 0 h 45"/>
                      <a:gd name="T52" fmla="*/ 53 w 80"/>
                      <a:gd name="T53" fmla="*/ 1 h 45"/>
                      <a:gd name="T54" fmla="*/ 53 w 80"/>
                      <a:gd name="T55" fmla="*/ 4 h 45"/>
                      <a:gd name="T56" fmla="*/ 56 w 80"/>
                      <a:gd name="T57" fmla="*/ 7 h 45"/>
                      <a:gd name="T58" fmla="*/ 56 w 80"/>
                      <a:gd name="T59" fmla="*/ 7 h 45"/>
                      <a:gd name="T60" fmla="*/ 64 w 80"/>
                      <a:gd name="T61" fmla="*/ 12 h 45"/>
                      <a:gd name="T62" fmla="*/ 71 w 80"/>
                      <a:gd name="T63" fmla="*/ 17 h 45"/>
                      <a:gd name="T64" fmla="*/ 71 w 80"/>
                      <a:gd name="T65" fmla="*/ 17 h 45"/>
                      <a:gd name="T66" fmla="*/ 71 w 80"/>
                      <a:gd name="T67" fmla="*/ 20 h 45"/>
                      <a:gd name="T68" fmla="*/ 71 w 80"/>
                      <a:gd name="T69" fmla="*/ 22 h 45"/>
                      <a:gd name="T70" fmla="*/ 67 w 80"/>
                      <a:gd name="T71" fmla="*/ 25 h 45"/>
                      <a:gd name="T72" fmla="*/ 67 w 80"/>
                      <a:gd name="T73" fmla="*/ 25 h 45"/>
                      <a:gd name="T74" fmla="*/ 60 w 80"/>
                      <a:gd name="T75" fmla="*/ 28 h 45"/>
                      <a:gd name="T76" fmla="*/ 52 w 80"/>
                      <a:gd name="T77" fmla="*/ 31 h 45"/>
                      <a:gd name="T78" fmla="*/ 34 w 80"/>
                      <a:gd name="T79" fmla="*/ 36 h 45"/>
                      <a:gd name="T80" fmla="*/ 34 w 80"/>
                      <a:gd name="T81" fmla="*/ 36 h 45"/>
                      <a:gd name="T82" fmla="*/ 22 w 80"/>
                      <a:gd name="T83" fmla="*/ 39 h 45"/>
                      <a:gd name="T84" fmla="*/ 14 w 80"/>
                      <a:gd name="T85" fmla="*/ 40 h 45"/>
                      <a:gd name="T86" fmla="*/ 8 w 80"/>
                      <a:gd name="T87" fmla="*/ 39 h 45"/>
                      <a:gd name="T88" fmla="*/ 8 w 80"/>
                      <a:gd name="T89" fmla="*/ 39 h 45"/>
                      <a:gd name="T90" fmla="*/ 5 w 80"/>
                      <a:gd name="T91" fmla="*/ 37 h 45"/>
                      <a:gd name="T92" fmla="*/ 5 w 80"/>
                      <a:gd name="T93" fmla="*/ 34 h 45"/>
                      <a:gd name="T94" fmla="*/ 6 w 80"/>
                      <a:gd name="T95" fmla="*/ 31 h 45"/>
                      <a:gd name="T96" fmla="*/ 8 w 80"/>
                      <a:gd name="T97" fmla="*/ 26 h 45"/>
                      <a:gd name="T98" fmla="*/ 14 w 80"/>
                      <a:gd name="T99" fmla="*/ 18 h 45"/>
                      <a:gd name="T100" fmla="*/ 19 w 80"/>
                      <a:gd name="T101" fmla="*/ 14 h 45"/>
                      <a:gd name="T102" fmla="*/ 19 w 80"/>
                      <a:gd name="T103" fmla="*/ 14 h 45"/>
                      <a:gd name="T104" fmla="*/ 19 w 80"/>
                      <a:gd name="T105" fmla="*/ 12 h 45"/>
                      <a:gd name="T106" fmla="*/ 17 w 80"/>
                      <a:gd name="T107" fmla="*/ 12 h 45"/>
                      <a:gd name="T108" fmla="*/ 17 w 80"/>
                      <a:gd name="T109" fmla="*/ 12 h 4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80"/>
                      <a:gd name="T166" fmla="*/ 0 h 45"/>
                      <a:gd name="T167" fmla="*/ 80 w 80"/>
                      <a:gd name="T168" fmla="*/ 45 h 4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80" h="45">
                        <a:moveTo>
                          <a:pt x="17" y="12"/>
                        </a:moveTo>
                        <a:lnTo>
                          <a:pt x="17" y="12"/>
                        </a:lnTo>
                        <a:lnTo>
                          <a:pt x="11" y="18"/>
                        </a:lnTo>
                        <a:lnTo>
                          <a:pt x="5" y="25"/>
                        </a:lnTo>
                        <a:lnTo>
                          <a:pt x="1" y="29"/>
                        </a:lnTo>
                        <a:lnTo>
                          <a:pt x="1" y="33"/>
                        </a:lnTo>
                        <a:lnTo>
                          <a:pt x="0" y="37"/>
                        </a:lnTo>
                        <a:lnTo>
                          <a:pt x="3" y="40"/>
                        </a:lnTo>
                        <a:lnTo>
                          <a:pt x="5" y="44"/>
                        </a:lnTo>
                        <a:lnTo>
                          <a:pt x="9" y="44"/>
                        </a:lnTo>
                        <a:lnTo>
                          <a:pt x="17" y="45"/>
                        </a:lnTo>
                        <a:lnTo>
                          <a:pt x="34" y="42"/>
                        </a:lnTo>
                        <a:lnTo>
                          <a:pt x="56" y="36"/>
                        </a:lnTo>
                        <a:lnTo>
                          <a:pt x="67" y="33"/>
                        </a:lnTo>
                        <a:lnTo>
                          <a:pt x="77" y="26"/>
                        </a:lnTo>
                        <a:lnTo>
                          <a:pt x="80" y="22"/>
                        </a:lnTo>
                        <a:lnTo>
                          <a:pt x="80" y="17"/>
                        </a:lnTo>
                        <a:lnTo>
                          <a:pt x="78" y="14"/>
                        </a:lnTo>
                        <a:lnTo>
                          <a:pt x="75" y="11"/>
                        </a:lnTo>
                        <a:lnTo>
                          <a:pt x="66" y="4"/>
                        </a:lnTo>
                        <a:lnTo>
                          <a:pt x="60" y="0"/>
                        </a:lnTo>
                        <a:lnTo>
                          <a:pt x="56" y="0"/>
                        </a:lnTo>
                        <a:lnTo>
                          <a:pt x="53" y="1"/>
                        </a:lnTo>
                        <a:lnTo>
                          <a:pt x="53" y="4"/>
                        </a:lnTo>
                        <a:lnTo>
                          <a:pt x="56" y="7"/>
                        </a:lnTo>
                        <a:lnTo>
                          <a:pt x="64" y="12"/>
                        </a:lnTo>
                        <a:lnTo>
                          <a:pt x="71" y="17"/>
                        </a:lnTo>
                        <a:lnTo>
                          <a:pt x="71" y="20"/>
                        </a:lnTo>
                        <a:lnTo>
                          <a:pt x="71" y="22"/>
                        </a:lnTo>
                        <a:lnTo>
                          <a:pt x="67" y="25"/>
                        </a:lnTo>
                        <a:lnTo>
                          <a:pt x="60" y="28"/>
                        </a:lnTo>
                        <a:lnTo>
                          <a:pt x="52" y="31"/>
                        </a:lnTo>
                        <a:lnTo>
                          <a:pt x="34" y="36"/>
                        </a:lnTo>
                        <a:lnTo>
                          <a:pt x="22" y="39"/>
                        </a:lnTo>
                        <a:lnTo>
                          <a:pt x="14" y="40"/>
                        </a:lnTo>
                        <a:lnTo>
                          <a:pt x="8" y="39"/>
                        </a:lnTo>
                        <a:lnTo>
                          <a:pt x="5" y="37"/>
                        </a:lnTo>
                        <a:lnTo>
                          <a:pt x="5" y="34"/>
                        </a:lnTo>
                        <a:lnTo>
                          <a:pt x="6" y="31"/>
                        </a:lnTo>
                        <a:lnTo>
                          <a:pt x="8" y="26"/>
                        </a:lnTo>
                        <a:lnTo>
                          <a:pt x="14" y="18"/>
                        </a:lnTo>
                        <a:lnTo>
                          <a:pt x="19" y="14"/>
                        </a:lnTo>
                        <a:lnTo>
                          <a:pt x="19" y="12"/>
                        </a:lnTo>
                        <a:lnTo>
                          <a:pt x="1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1" name="Freeform 239"/>
                  <p:cNvSpPr>
                    <a:spLocks/>
                  </p:cNvSpPr>
                  <p:nvPr/>
                </p:nvSpPr>
                <p:spPr bwMode="auto">
                  <a:xfrm>
                    <a:off x="639" y="1109"/>
                    <a:ext cx="68" cy="227"/>
                  </a:xfrm>
                  <a:custGeom>
                    <a:avLst/>
                    <a:gdLst>
                      <a:gd name="T0" fmla="*/ 0 w 68"/>
                      <a:gd name="T1" fmla="*/ 1 h 227"/>
                      <a:gd name="T2" fmla="*/ 0 w 68"/>
                      <a:gd name="T3" fmla="*/ 1 h 227"/>
                      <a:gd name="T4" fmla="*/ 0 w 68"/>
                      <a:gd name="T5" fmla="*/ 9 h 227"/>
                      <a:gd name="T6" fmla="*/ 2 w 68"/>
                      <a:gd name="T7" fmla="*/ 16 h 227"/>
                      <a:gd name="T8" fmla="*/ 5 w 68"/>
                      <a:gd name="T9" fmla="*/ 30 h 227"/>
                      <a:gd name="T10" fmla="*/ 5 w 68"/>
                      <a:gd name="T11" fmla="*/ 30 h 227"/>
                      <a:gd name="T12" fmla="*/ 11 w 68"/>
                      <a:gd name="T13" fmla="*/ 45 h 227"/>
                      <a:gd name="T14" fmla="*/ 16 w 68"/>
                      <a:gd name="T15" fmla="*/ 63 h 227"/>
                      <a:gd name="T16" fmla="*/ 27 w 68"/>
                      <a:gd name="T17" fmla="*/ 97 h 227"/>
                      <a:gd name="T18" fmla="*/ 27 w 68"/>
                      <a:gd name="T19" fmla="*/ 97 h 227"/>
                      <a:gd name="T20" fmla="*/ 36 w 68"/>
                      <a:gd name="T21" fmla="*/ 130 h 227"/>
                      <a:gd name="T22" fmla="*/ 47 w 68"/>
                      <a:gd name="T23" fmla="*/ 161 h 227"/>
                      <a:gd name="T24" fmla="*/ 57 w 68"/>
                      <a:gd name="T25" fmla="*/ 194 h 227"/>
                      <a:gd name="T26" fmla="*/ 60 w 68"/>
                      <a:gd name="T27" fmla="*/ 210 h 227"/>
                      <a:gd name="T28" fmla="*/ 63 w 68"/>
                      <a:gd name="T29" fmla="*/ 226 h 227"/>
                      <a:gd name="T30" fmla="*/ 63 w 68"/>
                      <a:gd name="T31" fmla="*/ 226 h 227"/>
                      <a:gd name="T32" fmla="*/ 65 w 68"/>
                      <a:gd name="T33" fmla="*/ 227 h 227"/>
                      <a:gd name="T34" fmla="*/ 66 w 68"/>
                      <a:gd name="T35" fmla="*/ 227 h 227"/>
                      <a:gd name="T36" fmla="*/ 66 w 68"/>
                      <a:gd name="T37" fmla="*/ 227 h 227"/>
                      <a:gd name="T38" fmla="*/ 68 w 68"/>
                      <a:gd name="T39" fmla="*/ 226 h 227"/>
                      <a:gd name="T40" fmla="*/ 68 w 68"/>
                      <a:gd name="T41" fmla="*/ 226 h 227"/>
                      <a:gd name="T42" fmla="*/ 61 w 68"/>
                      <a:gd name="T43" fmla="*/ 197 h 227"/>
                      <a:gd name="T44" fmla="*/ 52 w 68"/>
                      <a:gd name="T45" fmla="*/ 169 h 227"/>
                      <a:gd name="T46" fmla="*/ 35 w 68"/>
                      <a:gd name="T47" fmla="*/ 114 h 227"/>
                      <a:gd name="T48" fmla="*/ 35 w 68"/>
                      <a:gd name="T49" fmla="*/ 114 h 227"/>
                      <a:gd name="T50" fmla="*/ 16 w 68"/>
                      <a:gd name="T51" fmla="*/ 53 h 227"/>
                      <a:gd name="T52" fmla="*/ 16 w 68"/>
                      <a:gd name="T53" fmla="*/ 53 h 227"/>
                      <a:gd name="T54" fmla="*/ 13 w 68"/>
                      <a:gd name="T55" fmla="*/ 41 h 227"/>
                      <a:gd name="T56" fmla="*/ 7 w 68"/>
                      <a:gd name="T57" fmla="*/ 27 h 227"/>
                      <a:gd name="T58" fmla="*/ 3 w 68"/>
                      <a:gd name="T59" fmla="*/ 14 h 227"/>
                      <a:gd name="T60" fmla="*/ 2 w 68"/>
                      <a:gd name="T61" fmla="*/ 8 h 227"/>
                      <a:gd name="T62" fmla="*/ 2 w 68"/>
                      <a:gd name="T63" fmla="*/ 1 h 227"/>
                      <a:gd name="T64" fmla="*/ 2 w 68"/>
                      <a:gd name="T65" fmla="*/ 1 h 227"/>
                      <a:gd name="T66" fmla="*/ 2 w 68"/>
                      <a:gd name="T67" fmla="*/ 0 h 227"/>
                      <a:gd name="T68" fmla="*/ 0 w 68"/>
                      <a:gd name="T69" fmla="*/ 1 h 227"/>
                      <a:gd name="T70" fmla="*/ 0 w 68"/>
                      <a:gd name="T71" fmla="*/ 1 h 2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
                      <a:gd name="T109" fmla="*/ 0 h 227"/>
                      <a:gd name="T110" fmla="*/ 68 w 68"/>
                      <a:gd name="T111" fmla="*/ 227 h 2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 h="227">
                        <a:moveTo>
                          <a:pt x="0" y="1"/>
                        </a:moveTo>
                        <a:lnTo>
                          <a:pt x="0" y="1"/>
                        </a:lnTo>
                        <a:lnTo>
                          <a:pt x="0" y="9"/>
                        </a:lnTo>
                        <a:lnTo>
                          <a:pt x="2" y="16"/>
                        </a:lnTo>
                        <a:lnTo>
                          <a:pt x="5" y="30"/>
                        </a:lnTo>
                        <a:lnTo>
                          <a:pt x="11" y="45"/>
                        </a:lnTo>
                        <a:lnTo>
                          <a:pt x="16" y="63"/>
                        </a:lnTo>
                        <a:lnTo>
                          <a:pt x="27" y="97"/>
                        </a:lnTo>
                        <a:lnTo>
                          <a:pt x="36" y="130"/>
                        </a:lnTo>
                        <a:lnTo>
                          <a:pt x="47" y="161"/>
                        </a:lnTo>
                        <a:lnTo>
                          <a:pt x="57" y="194"/>
                        </a:lnTo>
                        <a:lnTo>
                          <a:pt x="60" y="210"/>
                        </a:lnTo>
                        <a:lnTo>
                          <a:pt x="63" y="226"/>
                        </a:lnTo>
                        <a:lnTo>
                          <a:pt x="65" y="227"/>
                        </a:lnTo>
                        <a:lnTo>
                          <a:pt x="66" y="227"/>
                        </a:lnTo>
                        <a:lnTo>
                          <a:pt x="68" y="226"/>
                        </a:lnTo>
                        <a:lnTo>
                          <a:pt x="61" y="197"/>
                        </a:lnTo>
                        <a:lnTo>
                          <a:pt x="52" y="169"/>
                        </a:lnTo>
                        <a:lnTo>
                          <a:pt x="35" y="114"/>
                        </a:lnTo>
                        <a:lnTo>
                          <a:pt x="16" y="53"/>
                        </a:lnTo>
                        <a:lnTo>
                          <a:pt x="13" y="41"/>
                        </a:lnTo>
                        <a:lnTo>
                          <a:pt x="7" y="27"/>
                        </a:lnTo>
                        <a:lnTo>
                          <a:pt x="3" y="14"/>
                        </a:lnTo>
                        <a:lnTo>
                          <a:pt x="2" y="8"/>
                        </a:lnTo>
                        <a:lnTo>
                          <a:pt x="2" y="1"/>
                        </a:lnTo>
                        <a:lnTo>
                          <a:pt x="2"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2" name="Freeform 240"/>
                  <p:cNvSpPr>
                    <a:spLocks/>
                  </p:cNvSpPr>
                  <p:nvPr/>
                </p:nvSpPr>
                <p:spPr bwMode="auto">
                  <a:xfrm>
                    <a:off x="832" y="1095"/>
                    <a:ext cx="36" cy="226"/>
                  </a:xfrm>
                  <a:custGeom>
                    <a:avLst/>
                    <a:gdLst>
                      <a:gd name="T0" fmla="*/ 36 w 36"/>
                      <a:gd name="T1" fmla="*/ 0 h 226"/>
                      <a:gd name="T2" fmla="*/ 36 w 36"/>
                      <a:gd name="T3" fmla="*/ 0 h 226"/>
                      <a:gd name="T4" fmla="*/ 32 w 36"/>
                      <a:gd name="T5" fmla="*/ 11 h 226"/>
                      <a:gd name="T6" fmla="*/ 30 w 36"/>
                      <a:gd name="T7" fmla="*/ 23 h 226"/>
                      <a:gd name="T8" fmla="*/ 25 w 36"/>
                      <a:gd name="T9" fmla="*/ 50 h 226"/>
                      <a:gd name="T10" fmla="*/ 21 w 36"/>
                      <a:gd name="T11" fmla="*/ 100 h 226"/>
                      <a:gd name="T12" fmla="*/ 21 w 36"/>
                      <a:gd name="T13" fmla="*/ 100 h 226"/>
                      <a:gd name="T14" fmla="*/ 16 w 36"/>
                      <a:gd name="T15" fmla="*/ 131 h 226"/>
                      <a:gd name="T16" fmla="*/ 8 w 36"/>
                      <a:gd name="T17" fmla="*/ 163 h 226"/>
                      <a:gd name="T18" fmla="*/ 2 w 36"/>
                      <a:gd name="T19" fmla="*/ 193 h 226"/>
                      <a:gd name="T20" fmla="*/ 2 w 36"/>
                      <a:gd name="T21" fmla="*/ 208 h 226"/>
                      <a:gd name="T22" fmla="*/ 0 w 36"/>
                      <a:gd name="T23" fmla="*/ 224 h 226"/>
                      <a:gd name="T24" fmla="*/ 0 w 36"/>
                      <a:gd name="T25" fmla="*/ 224 h 226"/>
                      <a:gd name="T26" fmla="*/ 2 w 36"/>
                      <a:gd name="T27" fmla="*/ 226 h 226"/>
                      <a:gd name="T28" fmla="*/ 3 w 36"/>
                      <a:gd name="T29" fmla="*/ 226 h 226"/>
                      <a:gd name="T30" fmla="*/ 3 w 36"/>
                      <a:gd name="T31" fmla="*/ 224 h 226"/>
                      <a:gd name="T32" fmla="*/ 3 w 36"/>
                      <a:gd name="T33" fmla="*/ 224 h 226"/>
                      <a:gd name="T34" fmla="*/ 8 w 36"/>
                      <a:gd name="T35" fmla="*/ 196 h 226"/>
                      <a:gd name="T36" fmla="*/ 13 w 36"/>
                      <a:gd name="T37" fmla="*/ 166 h 226"/>
                      <a:gd name="T38" fmla="*/ 22 w 36"/>
                      <a:gd name="T39" fmla="*/ 110 h 226"/>
                      <a:gd name="T40" fmla="*/ 22 w 36"/>
                      <a:gd name="T41" fmla="*/ 110 h 226"/>
                      <a:gd name="T42" fmla="*/ 25 w 36"/>
                      <a:gd name="T43" fmla="*/ 81 h 226"/>
                      <a:gd name="T44" fmla="*/ 27 w 36"/>
                      <a:gd name="T45" fmla="*/ 55 h 226"/>
                      <a:gd name="T46" fmla="*/ 30 w 36"/>
                      <a:gd name="T47" fmla="*/ 26 h 226"/>
                      <a:gd name="T48" fmla="*/ 33 w 36"/>
                      <a:gd name="T49" fmla="*/ 12 h 226"/>
                      <a:gd name="T50" fmla="*/ 36 w 36"/>
                      <a:gd name="T51" fmla="*/ 0 h 226"/>
                      <a:gd name="T52" fmla="*/ 36 w 36"/>
                      <a:gd name="T53" fmla="*/ 0 h 226"/>
                      <a:gd name="T54" fmla="*/ 36 w 36"/>
                      <a:gd name="T55" fmla="*/ 0 h 226"/>
                      <a:gd name="T56" fmla="*/ 36 w 36"/>
                      <a:gd name="T57" fmla="*/ 0 h 22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6"/>
                      <a:gd name="T88" fmla="*/ 0 h 226"/>
                      <a:gd name="T89" fmla="*/ 36 w 36"/>
                      <a:gd name="T90" fmla="*/ 226 h 22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6" h="226">
                        <a:moveTo>
                          <a:pt x="36" y="0"/>
                        </a:moveTo>
                        <a:lnTo>
                          <a:pt x="36" y="0"/>
                        </a:lnTo>
                        <a:lnTo>
                          <a:pt x="32" y="11"/>
                        </a:lnTo>
                        <a:lnTo>
                          <a:pt x="30" y="23"/>
                        </a:lnTo>
                        <a:lnTo>
                          <a:pt x="25" y="50"/>
                        </a:lnTo>
                        <a:lnTo>
                          <a:pt x="21" y="100"/>
                        </a:lnTo>
                        <a:lnTo>
                          <a:pt x="16" y="131"/>
                        </a:lnTo>
                        <a:lnTo>
                          <a:pt x="8" y="163"/>
                        </a:lnTo>
                        <a:lnTo>
                          <a:pt x="2" y="193"/>
                        </a:lnTo>
                        <a:lnTo>
                          <a:pt x="2" y="208"/>
                        </a:lnTo>
                        <a:lnTo>
                          <a:pt x="0" y="224"/>
                        </a:lnTo>
                        <a:lnTo>
                          <a:pt x="2" y="226"/>
                        </a:lnTo>
                        <a:lnTo>
                          <a:pt x="3" y="226"/>
                        </a:lnTo>
                        <a:lnTo>
                          <a:pt x="3" y="224"/>
                        </a:lnTo>
                        <a:lnTo>
                          <a:pt x="8" y="196"/>
                        </a:lnTo>
                        <a:lnTo>
                          <a:pt x="13" y="166"/>
                        </a:lnTo>
                        <a:lnTo>
                          <a:pt x="22" y="110"/>
                        </a:lnTo>
                        <a:lnTo>
                          <a:pt x="25" y="81"/>
                        </a:lnTo>
                        <a:lnTo>
                          <a:pt x="27" y="55"/>
                        </a:lnTo>
                        <a:lnTo>
                          <a:pt x="30" y="26"/>
                        </a:lnTo>
                        <a:lnTo>
                          <a:pt x="33" y="12"/>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3" name="Freeform 241"/>
                  <p:cNvSpPr>
                    <a:spLocks/>
                  </p:cNvSpPr>
                  <p:nvPr/>
                </p:nvSpPr>
                <p:spPr bwMode="auto">
                  <a:xfrm>
                    <a:off x="923" y="1374"/>
                    <a:ext cx="160" cy="122"/>
                  </a:xfrm>
                  <a:custGeom>
                    <a:avLst/>
                    <a:gdLst>
                      <a:gd name="T0" fmla="*/ 0 w 160"/>
                      <a:gd name="T1" fmla="*/ 0 h 122"/>
                      <a:gd name="T2" fmla="*/ 0 w 160"/>
                      <a:gd name="T3" fmla="*/ 0 h 122"/>
                      <a:gd name="T4" fmla="*/ 11 w 160"/>
                      <a:gd name="T5" fmla="*/ 25 h 122"/>
                      <a:gd name="T6" fmla="*/ 25 w 160"/>
                      <a:gd name="T7" fmla="*/ 50 h 122"/>
                      <a:gd name="T8" fmla="*/ 41 w 160"/>
                      <a:gd name="T9" fmla="*/ 71 h 122"/>
                      <a:gd name="T10" fmla="*/ 50 w 160"/>
                      <a:gd name="T11" fmla="*/ 81 h 122"/>
                      <a:gd name="T12" fmla="*/ 60 w 160"/>
                      <a:gd name="T13" fmla="*/ 89 h 122"/>
                      <a:gd name="T14" fmla="*/ 71 w 160"/>
                      <a:gd name="T15" fmla="*/ 97 h 122"/>
                      <a:gd name="T16" fmla="*/ 82 w 160"/>
                      <a:gd name="T17" fmla="*/ 105 h 122"/>
                      <a:gd name="T18" fmla="*/ 93 w 160"/>
                      <a:gd name="T19" fmla="*/ 111 h 122"/>
                      <a:gd name="T20" fmla="*/ 105 w 160"/>
                      <a:gd name="T21" fmla="*/ 116 h 122"/>
                      <a:gd name="T22" fmla="*/ 118 w 160"/>
                      <a:gd name="T23" fmla="*/ 119 h 122"/>
                      <a:gd name="T24" fmla="*/ 132 w 160"/>
                      <a:gd name="T25" fmla="*/ 122 h 122"/>
                      <a:gd name="T26" fmla="*/ 146 w 160"/>
                      <a:gd name="T27" fmla="*/ 122 h 122"/>
                      <a:gd name="T28" fmla="*/ 160 w 160"/>
                      <a:gd name="T29" fmla="*/ 122 h 122"/>
                      <a:gd name="T30" fmla="*/ 160 w 160"/>
                      <a:gd name="T31" fmla="*/ 122 h 122"/>
                      <a:gd name="T32" fmla="*/ 160 w 160"/>
                      <a:gd name="T33" fmla="*/ 122 h 122"/>
                      <a:gd name="T34" fmla="*/ 160 w 160"/>
                      <a:gd name="T35" fmla="*/ 121 h 122"/>
                      <a:gd name="T36" fmla="*/ 160 w 160"/>
                      <a:gd name="T37" fmla="*/ 121 h 122"/>
                      <a:gd name="T38" fmla="*/ 146 w 160"/>
                      <a:gd name="T39" fmla="*/ 121 h 122"/>
                      <a:gd name="T40" fmla="*/ 132 w 160"/>
                      <a:gd name="T41" fmla="*/ 119 h 122"/>
                      <a:gd name="T42" fmla="*/ 118 w 160"/>
                      <a:gd name="T43" fmla="*/ 116 h 122"/>
                      <a:gd name="T44" fmla="*/ 105 w 160"/>
                      <a:gd name="T45" fmla="*/ 113 h 122"/>
                      <a:gd name="T46" fmla="*/ 93 w 160"/>
                      <a:gd name="T47" fmla="*/ 108 h 122"/>
                      <a:gd name="T48" fmla="*/ 82 w 160"/>
                      <a:gd name="T49" fmla="*/ 102 h 122"/>
                      <a:gd name="T50" fmla="*/ 71 w 160"/>
                      <a:gd name="T51" fmla="*/ 96 h 122"/>
                      <a:gd name="T52" fmla="*/ 61 w 160"/>
                      <a:gd name="T53" fmla="*/ 88 h 122"/>
                      <a:gd name="T54" fmla="*/ 52 w 160"/>
                      <a:gd name="T55" fmla="*/ 80 h 122"/>
                      <a:gd name="T56" fmla="*/ 43 w 160"/>
                      <a:gd name="T57" fmla="*/ 71 h 122"/>
                      <a:gd name="T58" fmla="*/ 27 w 160"/>
                      <a:gd name="T59" fmla="*/ 49 h 122"/>
                      <a:gd name="T60" fmla="*/ 13 w 160"/>
                      <a:gd name="T61" fmla="*/ 25 h 122"/>
                      <a:gd name="T62" fmla="*/ 0 w 160"/>
                      <a:gd name="T63" fmla="*/ 0 h 122"/>
                      <a:gd name="T64" fmla="*/ 0 w 160"/>
                      <a:gd name="T65" fmla="*/ 0 h 122"/>
                      <a:gd name="T66" fmla="*/ 0 w 160"/>
                      <a:gd name="T67" fmla="*/ 0 h 122"/>
                      <a:gd name="T68" fmla="*/ 0 w 160"/>
                      <a:gd name="T69" fmla="*/ 0 h 122"/>
                      <a:gd name="T70" fmla="*/ 0 w 160"/>
                      <a:gd name="T71" fmla="*/ 0 h 12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0"/>
                      <a:gd name="T109" fmla="*/ 0 h 122"/>
                      <a:gd name="T110" fmla="*/ 160 w 160"/>
                      <a:gd name="T111" fmla="*/ 122 h 12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0" h="122">
                        <a:moveTo>
                          <a:pt x="0" y="0"/>
                        </a:moveTo>
                        <a:lnTo>
                          <a:pt x="0" y="0"/>
                        </a:lnTo>
                        <a:lnTo>
                          <a:pt x="11" y="25"/>
                        </a:lnTo>
                        <a:lnTo>
                          <a:pt x="25" y="50"/>
                        </a:lnTo>
                        <a:lnTo>
                          <a:pt x="41" y="71"/>
                        </a:lnTo>
                        <a:lnTo>
                          <a:pt x="50" y="81"/>
                        </a:lnTo>
                        <a:lnTo>
                          <a:pt x="60" y="89"/>
                        </a:lnTo>
                        <a:lnTo>
                          <a:pt x="71" y="97"/>
                        </a:lnTo>
                        <a:lnTo>
                          <a:pt x="82" y="105"/>
                        </a:lnTo>
                        <a:lnTo>
                          <a:pt x="93" y="111"/>
                        </a:lnTo>
                        <a:lnTo>
                          <a:pt x="105" y="116"/>
                        </a:lnTo>
                        <a:lnTo>
                          <a:pt x="118" y="119"/>
                        </a:lnTo>
                        <a:lnTo>
                          <a:pt x="132" y="122"/>
                        </a:lnTo>
                        <a:lnTo>
                          <a:pt x="146" y="122"/>
                        </a:lnTo>
                        <a:lnTo>
                          <a:pt x="160" y="122"/>
                        </a:lnTo>
                        <a:lnTo>
                          <a:pt x="160" y="121"/>
                        </a:lnTo>
                        <a:lnTo>
                          <a:pt x="146" y="121"/>
                        </a:lnTo>
                        <a:lnTo>
                          <a:pt x="132" y="119"/>
                        </a:lnTo>
                        <a:lnTo>
                          <a:pt x="118" y="116"/>
                        </a:lnTo>
                        <a:lnTo>
                          <a:pt x="105" y="113"/>
                        </a:lnTo>
                        <a:lnTo>
                          <a:pt x="93" y="108"/>
                        </a:lnTo>
                        <a:lnTo>
                          <a:pt x="82" y="102"/>
                        </a:lnTo>
                        <a:lnTo>
                          <a:pt x="71" y="96"/>
                        </a:lnTo>
                        <a:lnTo>
                          <a:pt x="61" y="88"/>
                        </a:lnTo>
                        <a:lnTo>
                          <a:pt x="52" y="80"/>
                        </a:lnTo>
                        <a:lnTo>
                          <a:pt x="43" y="71"/>
                        </a:lnTo>
                        <a:lnTo>
                          <a:pt x="27" y="49"/>
                        </a:lnTo>
                        <a:lnTo>
                          <a:pt x="13" y="2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4" name="Freeform 242"/>
                  <p:cNvSpPr>
                    <a:spLocks/>
                  </p:cNvSpPr>
                  <p:nvPr/>
                </p:nvSpPr>
                <p:spPr bwMode="auto">
                  <a:xfrm>
                    <a:off x="762" y="1285"/>
                    <a:ext cx="237" cy="50"/>
                  </a:xfrm>
                  <a:custGeom>
                    <a:avLst/>
                    <a:gdLst>
                      <a:gd name="T0" fmla="*/ 1 w 237"/>
                      <a:gd name="T1" fmla="*/ 3 h 50"/>
                      <a:gd name="T2" fmla="*/ 1 w 237"/>
                      <a:gd name="T3" fmla="*/ 3 h 50"/>
                      <a:gd name="T4" fmla="*/ 28 w 237"/>
                      <a:gd name="T5" fmla="*/ 14 h 50"/>
                      <a:gd name="T6" fmla="*/ 56 w 237"/>
                      <a:gd name="T7" fmla="*/ 23 h 50"/>
                      <a:gd name="T8" fmla="*/ 86 w 237"/>
                      <a:gd name="T9" fmla="*/ 31 h 50"/>
                      <a:gd name="T10" fmla="*/ 116 w 237"/>
                      <a:gd name="T11" fmla="*/ 37 h 50"/>
                      <a:gd name="T12" fmla="*/ 146 w 237"/>
                      <a:gd name="T13" fmla="*/ 42 h 50"/>
                      <a:gd name="T14" fmla="*/ 174 w 237"/>
                      <a:gd name="T15" fmla="*/ 47 h 50"/>
                      <a:gd name="T16" fmla="*/ 204 w 237"/>
                      <a:gd name="T17" fmla="*/ 50 h 50"/>
                      <a:gd name="T18" fmla="*/ 233 w 237"/>
                      <a:gd name="T19" fmla="*/ 50 h 50"/>
                      <a:gd name="T20" fmla="*/ 233 w 237"/>
                      <a:gd name="T21" fmla="*/ 50 h 50"/>
                      <a:gd name="T22" fmla="*/ 235 w 237"/>
                      <a:gd name="T23" fmla="*/ 50 h 50"/>
                      <a:gd name="T24" fmla="*/ 237 w 237"/>
                      <a:gd name="T25" fmla="*/ 48 h 50"/>
                      <a:gd name="T26" fmla="*/ 235 w 237"/>
                      <a:gd name="T27" fmla="*/ 47 h 50"/>
                      <a:gd name="T28" fmla="*/ 233 w 237"/>
                      <a:gd name="T29" fmla="*/ 45 h 50"/>
                      <a:gd name="T30" fmla="*/ 233 w 237"/>
                      <a:gd name="T31" fmla="*/ 45 h 50"/>
                      <a:gd name="T32" fmla="*/ 204 w 237"/>
                      <a:gd name="T33" fmla="*/ 42 h 50"/>
                      <a:gd name="T34" fmla="*/ 175 w 237"/>
                      <a:gd name="T35" fmla="*/ 37 h 50"/>
                      <a:gd name="T36" fmla="*/ 117 w 237"/>
                      <a:gd name="T37" fmla="*/ 26 h 50"/>
                      <a:gd name="T38" fmla="*/ 59 w 237"/>
                      <a:gd name="T39" fmla="*/ 14 h 50"/>
                      <a:gd name="T40" fmla="*/ 1 w 237"/>
                      <a:gd name="T41" fmla="*/ 0 h 50"/>
                      <a:gd name="T42" fmla="*/ 1 w 237"/>
                      <a:gd name="T43" fmla="*/ 0 h 50"/>
                      <a:gd name="T44" fmla="*/ 0 w 237"/>
                      <a:gd name="T45" fmla="*/ 1 h 50"/>
                      <a:gd name="T46" fmla="*/ 1 w 237"/>
                      <a:gd name="T47" fmla="*/ 3 h 50"/>
                      <a:gd name="T48" fmla="*/ 1 w 237"/>
                      <a:gd name="T49" fmla="*/ 3 h 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7"/>
                      <a:gd name="T76" fmla="*/ 0 h 50"/>
                      <a:gd name="T77" fmla="*/ 237 w 237"/>
                      <a:gd name="T78" fmla="*/ 50 h 5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7" h="50">
                        <a:moveTo>
                          <a:pt x="1" y="3"/>
                        </a:moveTo>
                        <a:lnTo>
                          <a:pt x="1" y="3"/>
                        </a:lnTo>
                        <a:lnTo>
                          <a:pt x="28" y="14"/>
                        </a:lnTo>
                        <a:lnTo>
                          <a:pt x="56" y="23"/>
                        </a:lnTo>
                        <a:lnTo>
                          <a:pt x="86" y="31"/>
                        </a:lnTo>
                        <a:lnTo>
                          <a:pt x="116" y="37"/>
                        </a:lnTo>
                        <a:lnTo>
                          <a:pt x="146" y="42"/>
                        </a:lnTo>
                        <a:lnTo>
                          <a:pt x="174" y="47"/>
                        </a:lnTo>
                        <a:lnTo>
                          <a:pt x="204" y="50"/>
                        </a:lnTo>
                        <a:lnTo>
                          <a:pt x="233" y="50"/>
                        </a:lnTo>
                        <a:lnTo>
                          <a:pt x="235" y="50"/>
                        </a:lnTo>
                        <a:lnTo>
                          <a:pt x="237" y="48"/>
                        </a:lnTo>
                        <a:lnTo>
                          <a:pt x="235" y="47"/>
                        </a:lnTo>
                        <a:lnTo>
                          <a:pt x="233" y="45"/>
                        </a:lnTo>
                        <a:lnTo>
                          <a:pt x="204" y="42"/>
                        </a:lnTo>
                        <a:lnTo>
                          <a:pt x="175" y="37"/>
                        </a:lnTo>
                        <a:lnTo>
                          <a:pt x="117" y="26"/>
                        </a:lnTo>
                        <a:lnTo>
                          <a:pt x="59" y="14"/>
                        </a:lnTo>
                        <a:lnTo>
                          <a:pt x="1" y="0"/>
                        </a:lnTo>
                        <a:lnTo>
                          <a:pt x="0" y="1"/>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5" name="Freeform 243"/>
                  <p:cNvSpPr>
                    <a:spLocks/>
                  </p:cNvSpPr>
                  <p:nvPr/>
                </p:nvSpPr>
                <p:spPr bwMode="auto">
                  <a:xfrm>
                    <a:off x="490" y="1299"/>
                    <a:ext cx="223" cy="17"/>
                  </a:xfrm>
                  <a:custGeom>
                    <a:avLst/>
                    <a:gdLst>
                      <a:gd name="T0" fmla="*/ 3 w 223"/>
                      <a:gd name="T1" fmla="*/ 17 h 17"/>
                      <a:gd name="T2" fmla="*/ 3 w 223"/>
                      <a:gd name="T3" fmla="*/ 17 h 17"/>
                      <a:gd name="T4" fmla="*/ 30 w 223"/>
                      <a:gd name="T5" fmla="*/ 12 h 17"/>
                      <a:gd name="T6" fmla="*/ 57 w 223"/>
                      <a:gd name="T7" fmla="*/ 7 h 17"/>
                      <a:gd name="T8" fmla="*/ 85 w 223"/>
                      <a:gd name="T9" fmla="*/ 6 h 17"/>
                      <a:gd name="T10" fmla="*/ 112 w 223"/>
                      <a:gd name="T11" fmla="*/ 6 h 17"/>
                      <a:gd name="T12" fmla="*/ 167 w 223"/>
                      <a:gd name="T13" fmla="*/ 9 h 17"/>
                      <a:gd name="T14" fmla="*/ 221 w 223"/>
                      <a:gd name="T15" fmla="*/ 12 h 17"/>
                      <a:gd name="T16" fmla="*/ 221 w 223"/>
                      <a:gd name="T17" fmla="*/ 12 h 17"/>
                      <a:gd name="T18" fmla="*/ 223 w 223"/>
                      <a:gd name="T19" fmla="*/ 12 h 17"/>
                      <a:gd name="T20" fmla="*/ 223 w 223"/>
                      <a:gd name="T21" fmla="*/ 11 h 17"/>
                      <a:gd name="T22" fmla="*/ 223 w 223"/>
                      <a:gd name="T23" fmla="*/ 9 h 17"/>
                      <a:gd name="T24" fmla="*/ 221 w 223"/>
                      <a:gd name="T25" fmla="*/ 9 h 17"/>
                      <a:gd name="T26" fmla="*/ 221 w 223"/>
                      <a:gd name="T27" fmla="*/ 9 h 17"/>
                      <a:gd name="T28" fmla="*/ 167 w 223"/>
                      <a:gd name="T29" fmla="*/ 4 h 17"/>
                      <a:gd name="T30" fmla="*/ 140 w 223"/>
                      <a:gd name="T31" fmla="*/ 1 h 17"/>
                      <a:gd name="T32" fmla="*/ 112 w 223"/>
                      <a:gd name="T33" fmla="*/ 0 h 17"/>
                      <a:gd name="T34" fmla="*/ 83 w 223"/>
                      <a:gd name="T35" fmla="*/ 0 h 17"/>
                      <a:gd name="T36" fmla="*/ 57 w 223"/>
                      <a:gd name="T37" fmla="*/ 1 h 17"/>
                      <a:gd name="T38" fmla="*/ 28 w 223"/>
                      <a:gd name="T39" fmla="*/ 6 h 17"/>
                      <a:gd name="T40" fmla="*/ 2 w 223"/>
                      <a:gd name="T41" fmla="*/ 14 h 17"/>
                      <a:gd name="T42" fmla="*/ 2 w 223"/>
                      <a:gd name="T43" fmla="*/ 14 h 17"/>
                      <a:gd name="T44" fmla="*/ 2 w 223"/>
                      <a:gd name="T45" fmla="*/ 15 h 17"/>
                      <a:gd name="T46" fmla="*/ 0 w 223"/>
                      <a:gd name="T47" fmla="*/ 17 h 17"/>
                      <a:gd name="T48" fmla="*/ 2 w 223"/>
                      <a:gd name="T49" fmla="*/ 17 h 17"/>
                      <a:gd name="T50" fmla="*/ 3 w 223"/>
                      <a:gd name="T51" fmla="*/ 17 h 17"/>
                      <a:gd name="T52" fmla="*/ 3 w 223"/>
                      <a:gd name="T53" fmla="*/ 17 h 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23"/>
                      <a:gd name="T82" fmla="*/ 0 h 17"/>
                      <a:gd name="T83" fmla="*/ 223 w 223"/>
                      <a:gd name="T84" fmla="*/ 17 h 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23" h="17">
                        <a:moveTo>
                          <a:pt x="3" y="17"/>
                        </a:moveTo>
                        <a:lnTo>
                          <a:pt x="3" y="17"/>
                        </a:lnTo>
                        <a:lnTo>
                          <a:pt x="30" y="12"/>
                        </a:lnTo>
                        <a:lnTo>
                          <a:pt x="57" y="7"/>
                        </a:lnTo>
                        <a:lnTo>
                          <a:pt x="85" y="6"/>
                        </a:lnTo>
                        <a:lnTo>
                          <a:pt x="112" y="6"/>
                        </a:lnTo>
                        <a:lnTo>
                          <a:pt x="167" y="9"/>
                        </a:lnTo>
                        <a:lnTo>
                          <a:pt x="221" y="12"/>
                        </a:lnTo>
                        <a:lnTo>
                          <a:pt x="223" y="12"/>
                        </a:lnTo>
                        <a:lnTo>
                          <a:pt x="223" y="11"/>
                        </a:lnTo>
                        <a:lnTo>
                          <a:pt x="223" y="9"/>
                        </a:lnTo>
                        <a:lnTo>
                          <a:pt x="221" y="9"/>
                        </a:lnTo>
                        <a:lnTo>
                          <a:pt x="167" y="4"/>
                        </a:lnTo>
                        <a:lnTo>
                          <a:pt x="140" y="1"/>
                        </a:lnTo>
                        <a:lnTo>
                          <a:pt x="112" y="0"/>
                        </a:lnTo>
                        <a:lnTo>
                          <a:pt x="83" y="0"/>
                        </a:lnTo>
                        <a:lnTo>
                          <a:pt x="57" y="1"/>
                        </a:lnTo>
                        <a:lnTo>
                          <a:pt x="28" y="6"/>
                        </a:lnTo>
                        <a:lnTo>
                          <a:pt x="2" y="14"/>
                        </a:lnTo>
                        <a:lnTo>
                          <a:pt x="2" y="15"/>
                        </a:lnTo>
                        <a:lnTo>
                          <a:pt x="0" y="17"/>
                        </a:lnTo>
                        <a:lnTo>
                          <a:pt x="2" y="17"/>
                        </a:lnTo>
                        <a:lnTo>
                          <a:pt x="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6" name="Freeform 244"/>
                  <p:cNvSpPr>
                    <a:spLocks/>
                  </p:cNvSpPr>
                  <p:nvPr/>
                </p:nvSpPr>
                <p:spPr bwMode="auto">
                  <a:xfrm>
                    <a:off x="413" y="1521"/>
                    <a:ext cx="58" cy="24"/>
                  </a:xfrm>
                  <a:custGeom>
                    <a:avLst/>
                    <a:gdLst>
                      <a:gd name="T0" fmla="*/ 57 w 58"/>
                      <a:gd name="T1" fmla="*/ 0 h 24"/>
                      <a:gd name="T2" fmla="*/ 57 w 58"/>
                      <a:gd name="T3" fmla="*/ 0 h 24"/>
                      <a:gd name="T4" fmla="*/ 29 w 58"/>
                      <a:gd name="T5" fmla="*/ 10 h 24"/>
                      <a:gd name="T6" fmla="*/ 0 w 58"/>
                      <a:gd name="T7" fmla="*/ 18 h 24"/>
                      <a:gd name="T8" fmla="*/ 2 w 58"/>
                      <a:gd name="T9" fmla="*/ 24 h 24"/>
                      <a:gd name="T10" fmla="*/ 2 w 58"/>
                      <a:gd name="T11" fmla="*/ 24 h 24"/>
                      <a:gd name="T12" fmla="*/ 30 w 58"/>
                      <a:gd name="T13" fmla="*/ 16 h 24"/>
                      <a:gd name="T14" fmla="*/ 58 w 58"/>
                      <a:gd name="T15" fmla="*/ 5 h 24"/>
                      <a:gd name="T16" fmla="*/ 57 w 5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8"/>
                      <a:gd name="T28" fmla="*/ 0 h 24"/>
                      <a:gd name="T29" fmla="*/ 58 w 5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8" h="24">
                        <a:moveTo>
                          <a:pt x="57" y="0"/>
                        </a:moveTo>
                        <a:lnTo>
                          <a:pt x="57" y="0"/>
                        </a:lnTo>
                        <a:lnTo>
                          <a:pt x="29" y="10"/>
                        </a:lnTo>
                        <a:lnTo>
                          <a:pt x="0" y="18"/>
                        </a:lnTo>
                        <a:lnTo>
                          <a:pt x="2" y="24"/>
                        </a:lnTo>
                        <a:lnTo>
                          <a:pt x="30" y="16"/>
                        </a:lnTo>
                        <a:lnTo>
                          <a:pt x="58" y="5"/>
                        </a:lnTo>
                        <a:lnTo>
                          <a:pt x="5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7" name="Freeform 245"/>
                  <p:cNvSpPr>
                    <a:spLocks/>
                  </p:cNvSpPr>
                  <p:nvPr/>
                </p:nvSpPr>
                <p:spPr bwMode="auto">
                  <a:xfrm>
                    <a:off x="509" y="1537"/>
                    <a:ext cx="36" cy="17"/>
                  </a:xfrm>
                  <a:custGeom>
                    <a:avLst/>
                    <a:gdLst>
                      <a:gd name="T0" fmla="*/ 35 w 36"/>
                      <a:gd name="T1" fmla="*/ 0 h 17"/>
                      <a:gd name="T2" fmla="*/ 35 w 36"/>
                      <a:gd name="T3" fmla="*/ 0 h 17"/>
                      <a:gd name="T4" fmla="*/ 24 w 36"/>
                      <a:gd name="T5" fmla="*/ 3 h 17"/>
                      <a:gd name="T6" fmla="*/ 14 w 36"/>
                      <a:gd name="T7" fmla="*/ 8 h 17"/>
                      <a:gd name="T8" fmla="*/ 14 w 36"/>
                      <a:gd name="T9" fmla="*/ 8 h 17"/>
                      <a:gd name="T10" fmla="*/ 0 w 36"/>
                      <a:gd name="T11" fmla="*/ 13 h 17"/>
                      <a:gd name="T12" fmla="*/ 3 w 36"/>
                      <a:gd name="T13" fmla="*/ 17 h 17"/>
                      <a:gd name="T14" fmla="*/ 3 w 36"/>
                      <a:gd name="T15" fmla="*/ 17 h 17"/>
                      <a:gd name="T16" fmla="*/ 16 w 36"/>
                      <a:gd name="T17" fmla="*/ 13 h 17"/>
                      <a:gd name="T18" fmla="*/ 16 w 36"/>
                      <a:gd name="T19" fmla="*/ 13 h 17"/>
                      <a:gd name="T20" fmla="*/ 27 w 36"/>
                      <a:gd name="T21" fmla="*/ 9 h 17"/>
                      <a:gd name="T22" fmla="*/ 36 w 36"/>
                      <a:gd name="T23" fmla="*/ 5 h 17"/>
                      <a:gd name="T24" fmla="*/ 35 w 36"/>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17"/>
                      <a:gd name="T41" fmla="*/ 36 w 36"/>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17">
                        <a:moveTo>
                          <a:pt x="35" y="0"/>
                        </a:moveTo>
                        <a:lnTo>
                          <a:pt x="35" y="0"/>
                        </a:lnTo>
                        <a:lnTo>
                          <a:pt x="24" y="3"/>
                        </a:lnTo>
                        <a:lnTo>
                          <a:pt x="14" y="8"/>
                        </a:lnTo>
                        <a:lnTo>
                          <a:pt x="0" y="13"/>
                        </a:lnTo>
                        <a:lnTo>
                          <a:pt x="3" y="17"/>
                        </a:lnTo>
                        <a:lnTo>
                          <a:pt x="16" y="13"/>
                        </a:lnTo>
                        <a:lnTo>
                          <a:pt x="27" y="9"/>
                        </a:lnTo>
                        <a:lnTo>
                          <a:pt x="36" y="5"/>
                        </a:lnTo>
                        <a:lnTo>
                          <a:pt x="35"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8" name="Freeform 246"/>
                  <p:cNvSpPr>
                    <a:spLocks/>
                  </p:cNvSpPr>
                  <p:nvPr/>
                </p:nvSpPr>
                <p:spPr bwMode="auto">
                  <a:xfrm>
                    <a:off x="672" y="1534"/>
                    <a:ext cx="35" cy="16"/>
                  </a:xfrm>
                  <a:custGeom>
                    <a:avLst/>
                    <a:gdLst>
                      <a:gd name="T0" fmla="*/ 32 w 35"/>
                      <a:gd name="T1" fmla="*/ 0 h 16"/>
                      <a:gd name="T2" fmla="*/ 32 w 35"/>
                      <a:gd name="T3" fmla="*/ 0 h 16"/>
                      <a:gd name="T4" fmla="*/ 16 w 35"/>
                      <a:gd name="T5" fmla="*/ 6 h 16"/>
                      <a:gd name="T6" fmla="*/ 0 w 35"/>
                      <a:gd name="T7" fmla="*/ 9 h 16"/>
                      <a:gd name="T8" fmla="*/ 2 w 35"/>
                      <a:gd name="T9" fmla="*/ 16 h 16"/>
                      <a:gd name="T10" fmla="*/ 2 w 35"/>
                      <a:gd name="T11" fmla="*/ 16 h 16"/>
                      <a:gd name="T12" fmla="*/ 17 w 35"/>
                      <a:gd name="T13" fmla="*/ 12 h 16"/>
                      <a:gd name="T14" fmla="*/ 27 w 35"/>
                      <a:gd name="T15" fmla="*/ 9 h 16"/>
                      <a:gd name="T16" fmla="*/ 35 w 35"/>
                      <a:gd name="T17" fmla="*/ 5 h 16"/>
                      <a:gd name="T18" fmla="*/ 32 w 35"/>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16"/>
                      <a:gd name="T32" fmla="*/ 35 w 3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16">
                        <a:moveTo>
                          <a:pt x="32" y="0"/>
                        </a:moveTo>
                        <a:lnTo>
                          <a:pt x="32" y="0"/>
                        </a:lnTo>
                        <a:lnTo>
                          <a:pt x="16" y="6"/>
                        </a:lnTo>
                        <a:lnTo>
                          <a:pt x="0" y="9"/>
                        </a:lnTo>
                        <a:lnTo>
                          <a:pt x="2" y="16"/>
                        </a:lnTo>
                        <a:lnTo>
                          <a:pt x="17" y="12"/>
                        </a:lnTo>
                        <a:lnTo>
                          <a:pt x="27" y="9"/>
                        </a:lnTo>
                        <a:lnTo>
                          <a:pt x="35" y="5"/>
                        </a:lnTo>
                        <a:lnTo>
                          <a:pt x="32"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9" name="Freeform 247"/>
                  <p:cNvSpPr>
                    <a:spLocks/>
                  </p:cNvSpPr>
                  <p:nvPr/>
                </p:nvSpPr>
                <p:spPr bwMode="auto">
                  <a:xfrm>
                    <a:off x="657" y="1622"/>
                    <a:ext cx="45" cy="19"/>
                  </a:xfrm>
                  <a:custGeom>
                    <a:avLst/>
                    <a:gdLst>
                      <a:gd name="T0" fmla="*/ 43 w 45"/>
                      <a:gd name="T1" fmla="*/ 0 h 19"/>
                      <a:gd name="T2" fmla="*/ 43 w 45"/>
                      <a:gd name="T3" fmla="*/ 0 h 19"/>
                      <a:gd name="T4" fmla="*/ 20 w 45"/>
                      <a:gd name="T5" fmla="*/ 8 h 19"/>
                      <a:gd name="T6" fmla="*/ 0 w 45"/>
                      <a:gd name="T7" fmla="*/ 14 h 19"/>
                      <a:gd name="T8" fmla="*/ 1 w 45"/>
                      <a:gd name="T9" fmla="*/ 19 h 19"/>
                      <a:gd name="T10" fmla="*/ 1 w 45"/>
                      <a:gd name="T11" fmla="*/ 19 h 19"/>
                      <a:gd name="T12" fmla="*/ 23 w 45"/>
                      <a:gd name="T13" fmla="*/ 12 h 19"/>
                      <a:gd name="T14" fmla="*/ 45 w 45"/>
                      <a:gd name="T15" fmla="*/ 4 h 19"/>
                      <a:gd name="T16" fmla="*/ 43 w 45"/>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
                      <a:gd name="T28" fmla="*/ 0 h 19"/>
                      <a:gd name="T29" fmla="*/ 45 w 45"/>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 h="19">
                        <a:moveTo>
                          <a:pt x="43" y="0"/>
                        </a:moveTo>
                        <a:lnTo>
                          <a:pt x="43" y="0"/>
                        </a:lnTo>
                        <a:lnTo>
                          <a:pt x="20" y="8"/>
                        </a:lnTo>
                        <a:lnTo>
                          <a:pt x="0" y="14"/>
                        </a:lnTo>
                        <a:lnTo>
                          <a:pt x="1" y="19"/>
                        </a:lnTo>
                        <a:lnTo>
                          <a:pt x="23" y="12"/>
                        </a:lnTo>
                        <a:lnTo>
                          <a:pt x="45" y="4"/>
                        </a:lnTo>
                        <a:lnTo>
                          <a:pt x="43"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0" name="Freeform 248"/>
                  <p:cNvSpPr>
                    <a:spLocks/>
                  </p:cNvSpPr>
                  <p:nvPr/>
                </p:nvSpPr>
                <p:spPr bwMode="auto">
                  <a:xfrm>
                    <a:off x="614" y="1518"/>
                    <a:ext cx="28" cy="14"/>
                  </a:xfrm>
                  <a:custGeom>
                    <a:avLst/>
                    <a:gdLst>
                      <a:gd name="T0" fmla="*/ 27 w 28"/>
                      <a:gd name="T1" fmla="*/ 0 h 14"/>
                      <a:gd name="T2" fmla="*/ 21 w 28"/>
                      <a:gd name="T3" fmla="*/ 3 h 14"/>
                      <a:gd name="T4" fmla="*/ 21 w 28"/>
                      <a:gd name="T5" fmla="*/ 3 h 14"/>
                      <a:gd name="T6" fmla="*/ 11 w 28"/>
                      <a:gd name="T7" fmla="*/ 5 h 14"/>
                      <a:gd name="T8" fmla="*/ 0 w 28"/>
                      <a:gd name="T9" fmla="*/ 8 h 14"/>
                      <a:gd name="T10" fmla="*/ 2 w 28"/>
                      <a:gd name="T11" fmla="*/ 14 h 14"/>
                      <a:gd name="T12" fmla="*/ 2 w 28"/>
                      <a:gd name="T13" fmla="*/ 14 h 14"/>
                      <a:gd name="T14" fmla="*/ 13 w 28"/>
                      <a:gd name="T15" fmla="*/ 11 h 14"/>
                      <a:gd name="T16" fmla="*/ 22 w 28"/>
                      <a:gd name="T17" fmla="*/ 8 h 14"/>
                      <a:gd name="T18" fmla="*/ 28 w 28"/>
                      <a:gd name="T19" fmla="*/ 7 h 14"/>
                      <a:gd name="T20" fmla="*/ 27 w 28"/>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4"/>
                      <a:gd name="T35" fmla="*/ 28 w 28"/>
                      <a:gd name="T36" fmla="*/ 14 h 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4">
                        <a:moveTo>
                          <a:pt x="27" y="0"/>
                        </a:moveTo>
                        <a:lnTo>
                          <a:pt x="21" y="3"/>
                        </a:lnTo>
                        <a:lnTo>
                          <a:pt x="11" y="5"/>
                        </a:lnTo>
                        <a:lnTo>
                          <a:pt x="0" y="8"/>
                        </a:lnTo>
                        <a:lnTo>
                          <a:pt x="2" y="14"/>
                        </a:lnTo>
                        <a:lnTo>
                          <a:pt x="13" y="11"/>
                        </a:lnTo>
                        <a:lnTo>
                          <a:pt x="22" y="8"/>
                        </a:lnTo>
                        <a:lnTo>
                          <a:pt x="28" y="7"/>
                        </a:lnTo>
                        <a:lnTo>
                          <a:pt x="2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1" name="Freeform 249"/>
                  <p:cNvSpPr>
                    <a:spLocks/>
                  </p:cNvSpPr>
                  <p:nvPr/>
                </p:nvSpPr>
                <p:spPr bwMode="auto">
                  <a:xfrm>
                    <a:off x="851" y="1600"/>
                    <a:ext cx="31" cy="19"/>
                  </a:xfrm>
                  <a:custGeom>
                    <a:avLst/>
                    <a:gdLst>
                      <a:gd name="T0" fmla="*/ 28 w 31"/>
                      <a:gd name="T1" fmla="*/ 0 h 19"/>
                      <a:gd name="T2" fmla="*/ 28 w 31"/>
                      <a:gd name="T3" fmla="*/ 0 h 19"/>
                      <a:gd name="T4" fmla="*/ 16 w 31"/>
                      <a:gd name="T5" fmla="*/ 6 h 19"/>
                      <a:gd name="T6" fmla="*/ 0 w 31"/>
                      <a:gd name="T7" fmla="*/ 12 h 19"/>
                      <a:gd name="T8" fmla="*/ 2 w 31"/>
                      <a:gd name="T9" fmla="*/ 19 h 19"/>
                      <a:gd name="T10" fmla="*/ 2 w 31"/>
                      <a:gd name="T11" fmla="*/ 19 h 19"/>
                      <a:gd name="T12" fmla="*/ 16 w 31"/>
                      <a:gd name="T13" fmla="*/ 14 h 19"/>
                      <a:gd name="T14" fmla="*/ 31 w 31"/>
                      <a:gd name="T15" fmla="*/ 6 h 19"/>
                      <a:gd name="T16" fmla="*/ 28 w 31"/>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19"/>
                      <a:gd name="T29" fmla="*/ 31 w 31"/>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19">
                        <a:moveTo>
                          <a:pt x="28" y="0"/>
                        </a:moveTo>
                        <a:lnTo>
                          <a:pt x="28" y="0"/>
                        </a:lnTo>
                        <a:lnTo>
                          <a:pt x="16" y="6"/>
                        </a:lnTo>
                        <a:lnTo>
                          <a:pt x="0" y="12"/>
                        </a:lnTo>
                        <a:lnTo>
                          <a:pt x="2" y="19"/>
                        </a:lnTo>
                        <a:lnTo>
                          <a:pt x="16" y="14"/>
                        </a:lnTo>
                        <a:lnTo>
                          <a:pt x="31" y="6"/>
                        </a:lnTo>
                        <a:lnTo>
                          <a:pt x="2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2" name="Freeform 250"/>
                  <p:cNvSpPr>
                    <a:spLocks/>
                  </p:cNvSpPr>
                  <p:nvPr/>
                </p:nvSpPr>
                <p:spPr bwMode="auto">
                  <a:xfrm>
                    <a:off x="898" y="1521"/>
                    <a:ext cx="41" cy="19"/>
                  </a:xfrm>
                  <a:custGeom>
                    <a:avLst/>
                    <a:gdLst>
                      <a:gd name="T0" fmla="*/ 38 w 41"/>
                      <a:gd name="T1" fmla="*/ 0 h 19"/>
                      <a:gd name="T2" fmla="*/ 38 w 41"/>
                      <a:gd name="T3" fmla="*/ 0 h 19"/>
                      <a:gd name="T4" fmla="*/ 21 w 41"/>
                      <a:gd name="T5" fmla="*/ 8 h 19"/>
                      <a:gd name="T6" fmla="*/ 0 w 41"/>
                      <a:gd name="T7" fmla="*/ 14 h 19"/>
                      <a:gd name="T8" fmla="*/ 2 w 41"/>
                      <a:gd name="T9" fmla="*/ 19 h 19"/>
                      <a:gd name="T10" fmla="*/ 2 w 41"/>
                      <a:gd name="T11" fmla="*/ 19 h 19"/>
                      <a:gd name="T12" fmla="*/ 22 w 41"/>
                      <a:gd name="T13" fmla="*/ 13 h 19"/>
                      <a:gd name="T14" fmla="*/ 41 w 41"/>
                      <a:gd name="T15" fmla="*/ 5 h 19"/>
                      <a:gd name="T16" fmla="*/ 38 w 41"/>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1"/>
                      <a:gd name="T28" fmla="*/ 0 h 19"/>
                      <a:gd name="T29" fmla="*/ 41 w 41"/>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1" h="19">
                        <a:moveTo>
                          <a:pt x="38" y="0"/>
                        </a:moveTo>
                        <a:lnTo>
                          <a:pt x="38" y="0"/>
                        </a:lnTo>
                        <a:lnTo>
                          <a:pt x="21" y="8"/>
                        </a:lnTo>
                        <a:lnTo>
                          <a:pt x="0" y="14"/>
                        </a:lnTo>
                        <a:lnTo>
                          <a:pt x="2" y="19"/>
                        </a:lnTo>
                        <a:lnTo>
                          <a:pt x="22" y="13"/>
                        </a:lnTo>
                        <a:lnTo>
                          <a:pt x="41" y="5"/>
                        </a:lnTo>
                        <a:lnTo>
                          <a:pt x="3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3" name="Freeform 251"/>
                  <p:cNvSpPr>
                    <a:spLocks/>
                  </p:cNvSpPr>
                  <p:nvPr/>
                </p:nvSpPr>
                <p:spPr bwMode="auto">
                  <a:xfrm>
                    <a:off x="801" y="1556"/>
                    <a:ext cx="33" cy="17"/>
                  </a:xfrm>
                  <a:custGeom>
                    <a:avLst/>
                    <a:gdLst>
                      <a:gd name="T0" fmla="*/ 30 w 33"/>
                      <a:gd name="T1" fmla="*/ 0 h 17"/>
                      <a:gd name="T2" fmla="*/ 28 w 33"/>
                      <a:gd name="T3" fmla="*/ 1 h 17"/>
                      <a:gd name="T4" fmla="*/ 28 w 33"/>
                      <a:gd name="T5" fmla="*/ 1 h 17"/>
                      <a:gd name="T6" fmla="*/ 14 w 33"/>
                      <a:gd name="T7" fmla="*/ 8 h 17"/>
                      <a:gd name="T8" fmla="*/ 6 w 33"/>
                      <a:gd name="T9" fmla="*/ 9 h 17"/>
                      <a:gd name="T10" fmla="*/ 0 w 33"/>
                      <a:gd name="T11" fmla="*/ 11 h 17"/>
                      <a:gd name="T12" fmla="*/ 0 w 33"/>
                      <a:gd name="T13" fmla="*/ 17 h 17"/>
                      <a:gd name="T14" fmla="*/ 0 w 33"/>
                      <a:gd name="T15" fmla="*/ 17 h 17"/>
                      <a:gd name="T16" fmla="*/ 8 w 33"/>
                      <a:gd name="T17" fmla="*/ 16 h 17"/>
                      <a:gd name="T18" fmla="*/ 16 w 33"/>
                      <a:gd name="T19" fmla="*/ 14 h 17"/>
                      <a:gd name="T20" fmla="*/ 31 w 33"/>
                      <a:gd name="T21" fmla="*/ 6 h 17"/>
                      <a:gd name="T22" fmla="*/ 33 w 33"/>
                      <a:gd name="T23" fmla="*/ 6 h 17"/>
                      <a:gd name="T24" fmla="*/ 30 w 33"/>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17"/>
                      <a:gd name="T41" fmla="*/ 33 w 33"/>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17">
                        <a:moveTo>
                          <a:pt x="30" y="0"/>
                        </a:moveTo>
                        <a:lnTo>
                          <a:pt x="28" y="1"/>
                        </a:lnTo>
                        <a:lnTo>
                          <a:pt x="14" y="8"/>
                        </a:lnTo>
                        <a:lnTo>
                          <a:pt x="6" y="9"/>
                        </a:lnTo>
                        <a:lnTo>
                          <a:pt x="0" y="11"/>
                        </a:lnTo>
                        <a:lnTo>
                          <a:pt x="0" y="17"/>
                        </a:lnTo>
                        <a:lnTo>
                          <a:pt x="8" y="16"/>
                        </a:lnTo>
                        <a:lnTo>
                          <a:pt x="16" y="14"/>
                        </a:lnTo>
                        <a:lnTo>
                          <a:pt x="31" y="6"/>
                        </a:lnTo>
                        <a:lnTo>
                          <a:pt x="33" y="6"/>
                        </a:lnTo>
                        <a:lnTo>
                          <a:pt x="30"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4" name="Freeform 252"/>
                  <p:cNvSpPr>
                    <a:spLocks/>
                  </p:cNvSpPr>
                  <p:nvPr/>
                </p:nvSpPr>
                <p:spPr bwMode="auto">
                  <a:xfrm>
                    <a:off x="821" y="1509"/>
                    <a:ext cx="30" cy="12"/>
                  </a:xfrm>
                  <a:custGeom>
                    <a:avLst/>
                    <a:gdLst>
                      <a:gd name="T0" fmla="*/ 27 w 30"/>
                      <a:gd name="T1" fmla="*/ 0 h 12"/>
                      <a:gd name="T2" fmla="*/ 27 w 30"/>
                      <a:gd name="T3" fmla="*/ 0 h 12"/>
                      <a:gd name="T4" fmla="*/ 27 w 30"/>
                      <a:gd name="T5" fmla="*/ 0 h 12"/>
                      <a:gd name="T6" fmla="*/ 13 w 30"/>
                      <a:gd name="T7" fmla="*/ 3 h 12"/>
                      <a:gd name="T8" fmla="*/ 0 w 30"/>
                      <a:gd name="T9" fmla="*/ 6 h 12"/>
                      <a:gd name="T10" fmla="*/ 0 w 30"/>
                      <a:gd name="T11" fmla="*/ 12 h 12"/>
                      <a:gd name="T12" fmla="*/ 0 w 30"/>
                      <a:gd name="T13" fmla="*/ 12 h 12"/>
                      <a:gd name="T14" fmla="*/ 14 w 30"/>
                      <a:gd name="T15" fmla="*/ 9 h 12"/>
                      <a:gd name="T16" fmla="*/ 29 w 30"/>
                      <a:gd name="T17" fmla="*/ 6 h 12"/>
                      <a:gd name="T18" fmla="*/ 30 w 30"/>
                      <a:gd name="T19" fmla="*/ 5 h 12"/>
                      <a:gd name="T20" fmla="*/ 27 w 30"/>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12"/>
                      <a:gd name="T35" fmla="*/ 30 w 30"/>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12">
                        <a:moveTo>
                          <a:pt x="27" y="0"/>
                        </a:moveTo>
                        <a:lnTo>
                          <a:pt x="27" y="0"/>
                        </a:lnTo>
                        <a:lnTo>
                          <a:pt x="13" y="3"/>
                        </a:lnTo>
                        <a:lnTo>
                          <a:pt x="0" y="6"/>
                        </a:lnTo>
                        <a:lnTo>
                          <a:pt x="0" y="12"/>
                        </a:lnTo>
                        <a:lnTo>
                          <a:pt x="14" y="9"/>
                        </a:lnTo>
                        <a:lnTo>
                          <a:pt x="29" y="6"/>
                        </a:lnTo>
                        <a:lnTo>
                          <a:pt x="30" y="5"/>
                        </a:lnTo>
                        <a:lnTo>
                          <a:pt x="2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5" name="Freeform 253"/>
                  <p:cNvSpPr>
                    <a:spLocks/>
                  </p:cNvSpPr>
                  <p:nvPr/>
                </p:nvSpPr>
                <p:spPr bwMode="auto">
                  <a:xfrm>
                    <a:off x="762" y="1343"/>
                    <a:ext cx="18" cy="9"/>
                  </a:xfrm>
                  <a:custGeom>
                    <a:avLst/>
                    <a:gdLst>
                      <a:gd name="T0" fmla="*/ 17 w 18"/>
                      <a:gd name="T1" fmla="*/ 0 h 9"/>
                      <a:gd name="T2" fmla="*/ 17 w 18"/>
                      <a:gd name="T3" fmla="*/ 0 h 9"/>
                      <a:gd name="T4" fmla="*/ 9 w 18"/>
                      <a:gd name="T5" fmla="*/ 1 h 9"/>
                      <a:gd name="T6" fmla="*/ 9 w 18"/>
                      <a:gd name="T7" fmla="*/ 1 h 9"/>
                      <a:gd name="T8" fmla="*/ 0 w 18"/>
                      <a:gd name="T9" fmla="*/ 3 h 9"/>
                      <a:gd name="T10" fmla="*/ 1 w 18"/>
                      <a:gd name="T11" fmla="*/ 9 h 9"/>
                      <a:gd name="T12" fmla="*/ 1 w 18"/>
                      <a:gd name="T13" fmla="*/ 9 h 9"/>
                      <a:gd name="T14" fmla="*/ 9 w 18"/>
                      <a:gd name="T15" fmla="*/ 7 h 9"/>
                      <a:gd name="T16" fmla="*/ 9 w 18"/>
                      <a:gd name="T17" fmla="*/ 7 h 9"/>
                      <a:gd name="T18" fmla="*/ 18 w 18"/>
                      <a:gd name="T19" fmla="*/ 6 h 9"/>
                      <a:gd name="T20" fmla="*/ 17 w 18"/>
                      <a:gd name="T21" fmla="*/ 0 h 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9"/>
                      <a:gd name="T35" fmla="*/ 18 w 18"/>
                      <a:gd name="T36" fmla="*/ 9 h 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9">
                        <a:moveTo>
                          <a:pt x="17" y="0"/>
                        </a:moveTo>
                        <a:lnTo>
                          <a:pt x="17" y="0"/>
                        </a:lnTo>
                        <a:lnTo>
                          <a:pt x="9" y="1"/>
                        </a:lnTo>
                        <a:lnTo>
                          <a:pt x="0" y="3"/>
                        </a:lnTo>
                        <a:lnTo>
                          <a:pt x="1" y="9"/>
                        </a:lnTo>
                        <a:lnTo>
                          <a:pt x="9" y="7"/>
                        </a:lnTo>
                        <a:lnTo>
                          <a:pt x="18" y="6"/>
                        </a:lnTo>
                        <a:lnTo>
                          <a:pt x="1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6" name="Freeform 254"/>
                  <p:cNvSpPr>
                    <a:spLocks/>
                  </p:cNvSpPr>
                  <p:nvPr/>
                </p:nvSpPr>
                <p:spPr bwMode="auto">
                  <a:xfrm>
                    <a:off x="1019" y="1540"/>
                    <a:ext cx="28" cy="14"/>
                  </a:xfrm>
                  <a:custGeom>
                    <a:avLst/>
                    <a:gdLst>
                      <a:gd name="T0" fmla="*/ 25 w 28"/>
                      <a:gd name="T1" fmla="*/ 0 h 14"/>
                      <a:gd name="T2" fmla="*/ 20 w 28"/>
                      <a:gd name="T3" fmla="*/ 2 h 14"/>
                      <a:gd name="T4" fmla="*/ 20 w 28"/>
                      <a:gd name="T5" fmla="*/ 2 h 14"/>
                      <a:gd name="T6" fmla="*/ 11 w 28"/>
                      <a:gd name="T7" fmla="*/ 6 h 14"/>
                      <a:gd name="T8" fmla="*/ 0 w 28"/>
                      <a:gd name="T9" fmla="*/ 8 h 14"/>
                      <a:gd name="T10" fmla="*/ 0 w 28"/>
                      <a:gd name="T11" fmla="*/ 14 h 14"/>
                      <a:gd name="T12" fmla="*/ 0 w 28"/>
                      <a:gd name="T13" fmla="*/ 14 h 14"/>
                      <a:gd name="T14" fmla="*/ 13 w 28"/>
                      <a:gd name="T15" fmla="*/ 13 h 14"/>
                      <a:gd name="T16" fmla="*/ 24 w 28"/>
                      <a:gd name="T17" fmla="*/ 8 h 14"/>
                      <a:gd name="T18" fmla="*/ 28 w 28"/>
                      <a:gd name="T19" fmla="*/ 6 h 14"/>
                      <a:gd name="T20" fmla="*/ 25 w 28"/>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4"/>
                      <a:gd name="T35" fmla="*/ 28 w 28"/>
                      <a:gd name="T36" fmla="*/ 14 h 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4">
                        <a:moveTo>
                          <a:pt x="25" y="0"/>
                        </a:moveTo>
                        <a:lnTo>
                          <a:pt x="20" y="2"/>
                        </a:lnTo>
                        <a:lnTo>
                          <a:pt x="11" y="6"/>
                        </a:lnTo>
                        <a:lnTo>
                          <a:pt x="0" y="8"/>
                        </a:lnTo>
                        <a:lnTo>
                          <a:pt x="0" y="14"/>
                        </a:lnTo>
                        <a:lnTo>
                          <a:pt x="13" y="13"/>
                        </a:lnTo>
                        <a:lnTo>
                          <a:pt x="24" y="8"/>
                        </a:lnTo>
                        <a:lnTo>
                          <a:pt x="28" y="6"/>
                        </a:lnTo>
                        <a:lnTo>
                          <a:pt x="25"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7" name="Freeform 255"/>
                  <p:cNvSpPr>
                    <a:spLocks/>
                  </p:cNvSpPr>
                  <p:nvPr/>
                </p:nvSpPr>
                <p:spPr bwMode="auto">
                  <a:xfrm>
                    <a:off x="926" y="1626"/>
                    <a:ext cx="30" cy="21"/>
                  </a:xfrm>
                  <a:custGeom>
                    <a:avLst/>
                    <a:gdLst>
                      <a:gd name="T0" fmla="*/ 26 w 30"/>
                      <a:gd name="T1" fmla="*/ 0 h 21"/>
                      <a:gd name="T2" fmla="*/ 26 w 30"/>
                      <a:gd name="T3" fmla="*/ 0 h 21"/>
                      <a:gd name="T4" fmla="*/ 13 w 30"/>
                      <a:gd name="T5" fmla="*/ 10 h 21"/>
                      <a:gd name="T6" fmla="*/ 8 w 30"/>
                      <a:gd name="T7" fmla="*/ 13 h 21"/>
                      <a:gd name="T8" fmla="*/ 0 w 30"/>
                      <a:gd name="T9" fmla="*/ 15 h 21"/>
                      <a:gd name="T10" fmla="*/ 2 w 30"/>
                      <a:gd name="T11" fmla="*/ 21 h 21"/>
                      <a:gd name="T12" fmla="*/ 2 w 30"/>
                      <a:gd name="T13" fmla="*/ 21 h 21"/>
                      <a:gd name="T14" fmla="*/ 10 w 30"/>
                      <a:gd name="T15" fmla="*/ 18 h 21"/>
                      <a:gd name="T16" fmla="*/ 16 w 30"/>
                      <a:gd name="T17" fmla="*/ 15 h 21"/>
                      <a:gd name="T18" fmla="*/ 30 w 30"/>
                      <a:gd name="T19" fmla="*/ 5 h 21"/>
                      <a:gd name="T20" fmla="*/ 26 w 30"/>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21"/>
                      <a:gd name="T35" fmla="*/ 30 w 30"/>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21">
                        <a:moveTo>
                          <a:pt x="26" y="0"/>
                        </a:moveTo>
                        <a:lnTo>
                          <a:pt x="26" y="0"/>
                        </a:lnTo>
                        <a:lnTo>
                          <a:pt x="13" y="10"/>
                        </a:lnTo>
                        <a:lnTo>
                          <a:pt x="8" y="13"/>
                        </a:lnTo>
                        <a:lnTo>
                          <a:pt x="0" y="15"/>
                        </a:lnTo>
                        <a:lnTo>
                          <a:pt x="2" y="21"/>
                        </a:lnTo>
                        <a:lnTo>
                          <a:pt x="10" y="18"/>
                        </a:lnTo>
                        <a:lnTo>
                          <a:pt x="16" y="15"/>
                        </a:lnTo>
                        <a:lnTo>
                          <a:pt x="30" y="5"/>
                        </a:lnTo>
                        <a:lnTo>
                          <a:pt x="26"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8" name="Freeform 256"/>
                  <p:cNvSpPr>
                    <a:spLocks/>
                  </p:cNvSpPr>
                  <p:nvPr/>
                </p:nvSpPr>
                <p:spPr bwMode="auto">
                  <a:xfrm>
                    <a:off x="1038" y="1594"/>
                    <a:ext cx="22" cy="14"/>
                  </a:xfrm>
                  <a:custGeom>
                    <a:avLst/>
                    <a:gdLst>
                      <a:gd name="T0" fmla="*/ 19 w 22"/>
                      <a:gd name="T1" fmla="*/ 0 h 14"/>
                      <a:gd name="T2" fmla="*/ 19 w 22"/>
                      <a:gd name="T3" fmla="*/ 0 h 14"/>
                      <a:gd name="T4" fmla="*/ 11 w 22"/>
                      <a:gd name="T5" fmla="*/ 3 h 14"/>
                      <a:gd name="T6" fmla="*/ 11 w 22"/>
                      <a:gd name="T7" fmla="*/ 3 h 14"/>
                      <a:gd name="T8" fmla="*/ 6 w 22"/>
                      <a:gd name="T9" fmla="*/ 4 h 14"/>
                      <a:gd name="T10" fmla="*/ 0 w 22"/>
                      <a:gd name="T11" fmla="*/ 9 h 14"/>
                      <a:gd name="T12" fmla="*/ 5 w 22"/>
                      <a:gd name="T13" fmla="*/ 14 h 14"/>
                      <a:gd name="T14" fmla="*/ 5 w 22"/>
                      <a:gd name="T15" fmla="*/ 14 h 14"/>
                      <a:gd name="T16" fmla="*/ 8 w 22"/>
                      <a:gd name="T17" fmla="*/ 10 h 14"/>
                      <a:gd name="T18" fmla="*/ 14 w 22"/>
                      <a:gd name="T19" fmla="*/ 9 h 14"/>
                      <a:gd name="T20" fmla="*/ 14 w 22"/>
                      <a:gd name="T21" fmla="*/ 9 h 14"/>
                      <a:gd name="T22" fmla="*/ 22 w 22"/>
                      <a:gd name="T23" fmla="*/ 4 h 14"/>
                      <a:gd name="T24" fmla="*/ 19 w 22"/>
                      <a:gd name="T25" fmla="*/ 0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14"/>
                      <a:gd name="T41" fmla="*/ 22 w 22"/>
                      <a:gd name="T42" fmla="*/ 14 h 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14">
                        <a:moveTo>
                          <a:pt x="19" y="0"/>
                        </a:moveTo>
                        <a:lnTo>
                          <a:pt x="19" y="0"/>
                        </a:lnTo>
                        <a:lnTo>
                          <a:pt x="11" y="3"/>
                        </a:lnTo>
                        <a:lnTo>
                          <a:pt x="6" y="4"/>
                        </a:lnTo>
                        <a:lnTo>
                          <a:pt x="0" y="9"/>
                        </a:lnTo>
                        <a:lnTo>
                          <a:pt x="5" y="14"/>
                        </a:lnTo>
                        <a:lnTo>
                          <a:pt x="8" y="10"/>
                        </a:lnTo>
                        <a:lnTo>
                          <a:pt x="14" y="9"/>
                        </a:lnTo>
                        <a:lnTo>
                          <a:pt x="22" y="4"/>
                        </a:lnTo>
                        <a:lnTo>
                          <a:pt x="19"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9" name="Freeform 257"/>
                  <p:cNvSpPr>
                    <a:spLocks/>
                  </p:cNvSpPr>
                  <p:nvPr/>
                </p:nvSpPr>
                <p:spPr bwMode="auto">
                  <a:xfrm>
                    <a:off x="1099" y="1636"/>
                    <a:ext cx="11" cy="11"/>
                  </a:xfrm>
                  <a:custGeom>
                    <a:avLst/>
                    <a:gdLst>
                      <a:gd name="T0" fmla="*/ 6 w 11"/>
                      <a:gd name="T1" fmla="*/ 0 h 11"/>
                      <a:gd name="T2" fmla="*/ 6 w 11"/>
                      <a:gd name="T3" fmla="*/ 0 h 11"/>
                      <a:gd name="T4" fmla="*/ 3 w 11"/>
                      <a:gd name="T5" fmla="*/ 3 h 11"/>
                      <a:gd name="T6" fmla="*/ 0 w 11"/>
                      <a:gd name="T7" fmla="*/ 5 h 11"/>
                      <a:gd name="T8" fmla="*/ 2 w 11"/>
                      <a:gd name="T9" fmla="*/ 11 h 11"/>
                      <a:gd name="T10" fmla="*/ 2 w 11"/>
                      <a:gd name="T11" fmla="*/ 11 h 11"/>
                      <a:gd name="T12" fmla="*/ 6 w 11"/>
                      <a:gd name="T13" fmla="*/ 8 h 11"/>
                      <a:gd name="T14" fmla="*/ 11 w 11"/>
                      <a:gd name="T15" fmla="*/ 5 h 11"/>
                      <a:gd name="T16" fmla="*/ 6 w 11"/>
                      <a:gd name="T17" fmla="*/ 0 h 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1"/>
                      <a:gd name="T29" fmla="*/ 11 w 11"/>
                      <a:gd name="T30" fmla="*/ 11 h 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1">
                        <a:moveTo>
                          <a:pt x="6" y="0"/>
                        </a:moveTo>
                        <a:lnTo>
                          <a:pt x="6" y="0"/>
                        </a:lnTo>
                        <a:lnTo>
                          <a:pt x="3" y="3"/>
                        </a:lnTo>
                        <a:lnTo>
                          <a:pt x="0" y="5"/>
                        </a:lnTo>
                        <a:lnTo>
                          <a:pt x="2" y="11"/>
                        </a:lnTo>
                        <a:lnTo>
                          <a:pt x="6" y="8"/>
                        </a:lnTo>
                        <a:lnTo>
                          <a:pt x="11" y="5"/>
                        </a:lnTo>
                        <a:lnTo>
                          <a:pt x="6"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30" name="Freeform 258"/>
                  <p:cNvSpPr>
                    <a:spLocks/>
                  </p:cNvSpPr>
                  <p:nvPr/>
                </p:nvSpPr>
                <p:spPr bwMode="auto">
                  <a:xfrm>
                    <a:off x="1075" y="1557"/>
                    <a:ext cx="19" cy="10"/>
                  </a:xfrm>
                  <a:custGeom>
                    <a:avLst/>
                    <a:gdLst>
                      <a:gd name="T0" fmla="*/ 19 w 19"/>
                      <a:gd name="T1" fmla="*/ 0 h 10"/>
                      <a:gd name="T2" fmla="*/ 19 w 19"/>
                      <a:gd name="T3" fmla="*/ 0 h 10"/>
                      <a:gd name="T4" fmla="*/ 10 w 19"/>
                      <a:gd name="T5" fmla="*/ 2 h 10"/>
                      <a:gd name="T6" fmla="*/ 0 w 19"/>
                      <a:gd name="T7" fmla="*/ 5 h 10"/>
                      <a:gd name="T8" fmla="*/ 4 w 19"/>
                      <a:gd name="T9" fmla="*/ 10 h 10"/>
                      <a:gd name="T10" fmla="*/ 4 w 19"/>
                      <a:gd name="T11" fmla="*/ 10 h 10"/>
                      <a:gd name="T12" fmla="*/ 11 w 19"/>
                      <a:gd name="T13" fmla="*/ 7 h 10"/>
                      <a:gd name="T14" fmla="*/ 19 w 19"/>
                      <a:gd name="T15" fmla="*/ 7 h 10"/>
                      <a:gd name="T16" fmla="*/ 19 w 19"/>
                      <a:gd name="T17" fmla="*/ 0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
                      <a:gd name="T28" fmla="*/ 0 h 10"/>
                      <a:gd name="T29" fmla="*/ 19 w 19"/>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 h="10">
                        <a:moveTo>
                          <a:pt x="19" y="0"/>
                        </a:moveTo>
                        <a:lnTo>
                          <a:pt x="19" y="0"/>
                        </a:lnTo>
                        <a:lnTo>
                          <a:pt x="10" y="2"/>
                        </a:lnTo>
                        <a:lnTo>
                          <a:pt x="0" y="5"/>
                        </a:lnTo>
                        <a:lnTo>
                          <a:pt x="4" y="10"/>
                        </a:lnTo>
                        <a:lnTo>
                          <a:pt x="11" y="7"/>
                        </a:lnTo>
                        <a:lnTo>
                          <a:pt x="19" y="7"/>
                        </a:lnTo>
                        <a:lnTo>
                          <a:pt x="19"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31" name="Freeform 259"/>
                  <p:cNvSpPr>
                    <a:spLocks/>
                  </p:cNvSpPr>
                  <p:nvPr/>
                </p:nvSpPr>
                <p:spPr bwMode="auto">
                  <a:xfrm>
                    <a:off x="415" y="1634"/>
                    <a:ext cx="27" cy="16"/>
                  </a:xfrm>
                  <a:custGeom>
                    <a:avLst/>
                    <a:gdLst>
                      <a:gd name="T0" fmla="*/ 23 w 27"/>
                      <a:gd name="T1" fmla="*/ 0 h 16"/>
                      <a:gd name="T2" fmla="*/ 23 w 27"/>
                      <a:gd name="T3" fmla="*/ 0 h 16"/>
                      <a:gd name="T4" fmla="*/ 16 w 27"/>
                      <a:gd name="T5" fmla="*/ 3 h 16"/>
                      <a:gd name="T6" fmla="*/ 16 w 27"/>
                      <a:gd name="T7" fmla="*/ 3 h 16"/>
                      <a:gd name="T8" fmla="*/ 8 w 27"/>
                      <a:gd name="T9" fmla="*/ 7 h 16"/>
                      <a:gd name="T10" fmla="*/ 0 w 27"/>
                      <a:gd name="T11" fmla="*/ 11 h 16"/>
                      <a:gd name="T12" fmla="*/ 5 w 27"/>
                      <a:gd name="T13" fmla="*/ 16 h 16"/>
                      <a:gd name="T14" fmla="*/ 5 w 27"/>
                      <a:gd name="T15" fmla="*/ 16 h 16"/>
                      <a:gd name="T16" fmla="*/ 11 w 27"/>
                      <a:gd name="T17" fmla="*/ 13 h 16"/>
                      <a:gd name="T18" fmla="*/ 17 w 27"/>
                      <a:gd name="T19" fmla="*/ 10 h 16"/>
                      <a:gd name="T20" fmla="*/ 17 w 27"/>
                      <a:gd name="T21" fmla="*/ 10 h 16"/>
                      <a:gd name="T22" fmla="*/ 27 w 27"/>
                      <a:gd name="T23" fmla="*/ 5 h 16"/>
                      <a:gd name="T24" fmla="*/ 23 w 27"/>
                      <a:gd name="T25" fmla="*/ 0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
                      <a:gd name="T40" fmla="*/ 0 h 16"/>
                      <a:gd name="T41" fmla="*/ 27 w 27"/>
                      <a:gd name="T42" fmla="*/ 16 h 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 h="16">
                        <a:moveTo>
                          <a:pt x="23" y="0"/>
                        </a:moveTo>
                        <a:lnTo>
                          <a:pt x="23" y="0"/>
                        </a:lnTo>
                        <a:lnTo>
                          <a:pt x="16" y="3"/>
                        </a:lnTo>
                        <a:lnTo>
                          <a:pt x="8" y="7"/>
                        </a:lnTo>
                        <a:lnTo>
                          <a:pt x="0" y="11"/>
                        </a:lnTo>
                        <a:lnTo>
                          <a:pt x="5" y="16"/>
                        </a:lnTo>
                        <a:lnTo>
                          <a:pt x="11" y="13"/>
                        </a:lnTo>
                        <a:lnTo>
                          <a:pt x="17" y="10"/>
                        </a:lnTo>
                        <a:lnTo>
                          <a:pt x="27" y="5"/>
                        </a:lnTo>
                        <a:lnTo>
                          <a:pt x="23"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32" name="Freeform 260"/>
                  <p:cNvSpPr>
                    <a:spLocks/>
                  </p:cNvSpPr>
                  <p:nvPr/>
                </p:nvSpPr>
                <p:spPr bwMode="auto">
                  <a:xfrm>
                    <a:off x="336" y="1595"/>
                    <a:ext cx="33" cy="22"/>
                  </a:xfrm>
                  <a:custGeom>
                    <a:avLst/>
                    <a:gdLst>
                      <a:gd name="T0" fmla="*/ 30 w 33"/>
                      <a:gd name="T1" fmla="*/ 0 h 22"/>
                      <a:gd name="T2" fmla="*/ 30 w 33"/>
                      <a:gd name="T3" fmla="*/ 0 h 22"/>
                      <a:gd name="T4" fmla="*/ 15 w 33"/>
                      <a:gd name="T5" fmla="*/ 9 h 22"/>
                      <a:gd name="T6" fmla="*/ 0 w 33"/>
                      <a:gd name="T7" fmla="*/ 16 h 22"/>
                      <a:gd name="T8" fmla="*/ 4 w 33"/>
                      <a:gd name="T9" fmla="*/ 22 h 22"/>
                      <a:gd name="T10" fmla="*/ 4 w 33"/>
                      <a:gd name="T11" fmla="*/ 22 h 22"/>
                      <a:gd name="T12" fmla="*/ 18 w 33"/>
                      <a:gd name="T13" fmla="*/ 14 h 22"/>
                      <a:gd name="T14" fmla="*/ 33 w 33"/>
                      <a:gd name="T15" fmla="*/ 5 h 22"/>
                      <a:gd name="T16" fmla="*/ 30 w 33"/>
                      <a:gd name="T17" fmla="*/ 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2"/>
                      <a:gd name="T29" fmla="*/ 33 w 33"/>
                      <a:gd name="T30" fmla="*/ 22 h 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2">
                        <a:moveTo>
                          <a:pt x="30" y="0"/>
                        </a:moveTo>
                        <a:lnTo>
                          <a:pt x="30" y="0"/>
                        </a:lnTo>
                        <a:lnTo>
                          <a:pt x="15" y="9"/>
                        </a:lnTo>
                        <a:lnTo>
                          <a:pt x="0" y="16"/>
                        </a:lnTo>
                        <a:lnTo>
                          <a:pt x="4" y="22"/>
                        </a:lnTo>
                        <a:lnTo>
                          <a:pt x="18" y="14"/>
                        </a:lnTo>
                        <a:lnTo>
                          <a:pt x="33" y="5"/>
                        </a:lnTo>
                        <a:lnTo>
                          <a:pt x="30"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33" name="Freeform 261"/>
                  <p:cNvSpPr>
                    <a:spLocks/>
                  </p:cNvSpPr>
                  <p:nvPr/>
                </p:nvSpPr>
                <p:spPr bwMode="auto">
                  <a:xfrm>
                    <a:off x="680" y="1343"/>
                    <a:ext cx="30" cy="11"/>
                  </a:xfrm>
                  <a:custGeom>
                    <a:avLst/>
                    <a:gdLst>
                      <a:gd name="T0" fmla="*/ 28 w 30"/>
                      <a:gd name="T1" fmla="*/ 0 h 11"/>
                      <a:gd name="T2" fmla="*/ 28 w 30"/>
                      <a:gd name="T3" fmla="*/ 0 h 11"/>
                      <a:gd name="T4" fmla="*/ 20 w 30"/>
                      <a:gd name="T5" fmla="*/ 1 h 11"/>
                      <a:gd name="T6" fmla="*/ 20 w 30"/>
                      <a:gd name="T7" fmla="*/ 1 h 11"/>
                      <a:gd name="T8" fmla="*/ 11 w 30"/>
                      <a:gd name="T9" fmla="*/ 3 h 11"/>
                      <a:gd name="T10" fmla="*/ 0 w 30"/>
                      <a:gd name="T11" fmla="*/ 4 h 11"/>
                      <a:gd name="T12" fmla="*/ 0 w 30"/>
                      <a:gd name="T13" fmla="*/ 11 h 11"/>
                      <a:gd name="T14" fmla="*/ 0 w 30"/>
                      <a:gd name="T15" fmla="*/ 11 h 11"/>
                      <a:gd name="T16" fmla="*/ 11 w 30"/>
                      <a:gd name="T17" fmla="*/ 9 h 11"/>
                      <a:gd name="T18" fmla="*/ 22 w 30"/>
                      <a:gd name="T19" fmla="*/ 7 h 11"/>
                      <a:gd name="T20" fmla="*/ 22 w 30"/>
                      <a:gd name="T21" fmla="*/ 7 h 11"/>
                      <a:gd name="T22" fmla="*/ 30 w 30"/>
                      <a:gd name="T23" fmla="*/ 6 h 11"/>
                      <a:gd name="T24" fmla="*/ 28 w 30"/>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11"/>
                      <a:gd name="T41" fmla="*/ 30 w 30"/>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11">
                        <a:moveTo>
                          <a:pt x="28" y="0"/>
                        </a:moveTo>
                        <a:lnTo>
                          <a:pt x="28" y="0"/>
                        </a:lnTo>
                        <a:lnTo>
                          <a:pt x="20" y="1"/>
                        </a:lnTo>
                        <a:lnTo>
                          <a:pt x="11" y="3"/>
                        </a:lnTo>
                        <a:lnTo>
                          <a:pt x="0" y="4"/>
                        </a:lnTo>
                        <a:lnTo>
                          <a:pt x="0" y="11"/>
                        </a:lnTo>
                        <a:lnTo>
                          <a:pt x="11" y="9"/>
                        </a:lnTo>
                        <a:lnTo>
                          <a:pt x="22" y="7"/>
                        </a:lnTo>
                        <a:lnTo>
                          <a:pt x="30" y="6"/>
                        </a:lnTo>
                        <a:lnTo>
                          <a:pt x="2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34" name="Freeform 262"/>
                  <p:cNvSpPr>
                    <a:spLocks/>
                  </p:cNvSpPr>
                  <p:nvPr/>
                </p:nvSpPr>
                <p:spPr bwMode="auto">
                  <a:xfrm>
                    <a:off x="633" y="1397"/>
                    <a:ext cx="96" cy="60"/>
                  </a:xfrm>
                  <a:custGeom>
                    <a:avLst/>
                    <a:gdLst>
                      <a:gd name="T0" fmla="*/ 93 w 96"/>
                      <a:gd name="T1" fmla="*/ 0 h 60"/>
                      <a:gd name="T2" fmla="*/ 93 w 96"/>
                      <a:gd name="T3" fmla="*/ 0 h 60"/>
                      <a:gd name="T4" fmla="*/ 75 w 96"/>
                      <a:gd name="T5" fmla="*/ 11 h 60"/>
                      <a:gd name="T6" fmla="*/ 58 w 96"/>
                      <a:gd name="T7" fmla="*/ 22 h 60"/>
                      <a:gd name="T8" fmla="*/ 22 w 96"/>
                      <a:gd name="T9" fmla="*/ 43 h 60"/>
                      <a:gd name="T10" fmla="*/ 0 w 96"/>
                      <a:gd name="T11" fmla="*/ 55 h 60"/>
                      <a:gd name="T12" fmla="*/ 3 w 96"/>
                      <a:gd name="T13" fmla="*/ 60 h 60"/>
                      <a:gd name="T14" fmla="*/ 25 w 96"/>
                      <a:gd name="T15" fmla="*/ 49 h 60"/>
                      <a:gd name="T16" fmla="*/ 25 w 96"/>
                      <a:gd name="T17" fmla="*/ 49 h 60"/>
                      <a:gd name="T18" fmla="*/ 61 w 96"/>
                      <a:gd name="T19" fmla="*/ 29 h 60"/>
                      <a:gd name="T20" fmla="*/ 78 w 96"/>
                      <a:gd name="T21" fmla="*/ 18 h 60"/>
                      <a:gd name="T22" fmla="*/ 96 w 96"/>
                      <a:gd name="T23" fmla="*/ 5 h 60"/>
                      <a:gd name="T24" fmla="*/ 93 w 96"/>
                      <a:gd name="T25" fmla="*/ 0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60"/>
                      <a:gd name="T41" fmla="*/ 96 w 96"/>
                      <a:gd name="T42" fmla="*/ 60 h 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60">
                        <a:moveTo>
                          <a:pt x="93" y="0"/>
                        </a:moveTo>
                        <a:lnTo>
                          <a:pt x="93" y="0"/>
                        </a:lnTo>
                        <a:lnTo>
                          <a:pt x="75" y="11"/>
                        </a:lnTo>
                        <a:lnTo>
                          <a:pt x="58" y="22"/>
                        </a:lnTo>
                        <a:lnTo>
                          <a:pt x="22" y="43"/>
                        </a:lnTo>
                        <a:lnTo>
                          <a:pt x="0" y="55"/>
                        </a:lnTo>
                        <a:lnTo>
                          <a:pt x="3" y="60"/>
                        </a:lnTo>
                        <a:lnTo>
                          <a:pt x="25" y="49"/>
                        </a:lnTo>
                        <a:lnTo>
                          <a:pt x="61" y="29"/>
                        </a:lnTo>
                        <a:lnTo>
                          <a:pt x="78" y="18"/>
                        </a:lnTo>
                        <a:lnTo>
                          <a:pt x="96" y="5"/>
                        </a:lnTo>
                        <a:lnTo>
                          <a:pt x="93"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35" name="Freeform 263"/>
                  <p:cNvSpPr>
                    <a:spLocks/>
                  </p:cNvSpPr>
                  <p:nvPr/>
                </p:nvSpPr>
                <p:spPr bwMode="auto">
                  <a:xfrm>
                    <a:off x="688" y="1429"/>
                    <a:ext cx="41" cy="26"/>
                  </a:xfrm>
                  <a:custGeom>
                    <a:avLst/>
                    <a:gdLst>
                      <a:gd name="T0" fmla="*/ 38 w 41"/>
                      <a:gd name="T1" fmla="*/ 0 h 26"/>
                      <a:gd name="T2" fmla="*/ 38 w 41"/>
                      <a:gd name="T3" fmla="*/ 0 h 26"/>
                      <a:gd name="T4" fmla="*/ 23 w 41"/>
                      <a:gd name="T5" fmla="*/ 8 h 26"/>
                      <a:gd name="T6" fmla="*/ 23 w 41"/>
                      <a:gd name="T7" fmla="*/ 8 h 26"/>
                      <a:gd name="T8" fmla="*/ 0 w 41"/>
                      <a:gd name="T9" fmla="*/ 20 h 26"/>
                      <a:gd name="T10" fmla="*/ 3 w 41"/>
                      <a:gd name="T11" fmla="*/ 26 h 26"/>
                      <a:gd name="T12" fmla="*/ 3 w 41"/>
                      <a:gd name="T13" fmla="*/ 26 h 26"/>
                      <a:gd name="T14" fmla="*/ 27 w 41"/>
                      <a:gd name="T15" fmla="*/ 12 h 26"/>
                      <a:gd name="T16" fmla="*/ 27 w 41"/>
                      <a:gd name="T17" fmla="*/ 12 h 26"/>
                      <a:gd name="T18" fmla="*/ 41 w 41"/>
                      <a:gd name="T19" fmla="*/ 5 h 26"/>
                      <a:gd name="T20" fmla="*/ 38 w 41"/>
                      <a:gd name="T21" fmla="*/ 0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
                      <a:gd name="T34" fmla="*/ 0 h 26"/>
                      <a:gd name="T35" fmla="*/ 41 w 41"/>
                      <a:gd name="T36" fmla="*/ 26 h 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 h="26">
                        <a:moveTo>
                          <a:pt x="38" y="0"/>
                        </a:moveTo>
                        <a:lnTo>
                          <a:pt x="38" y="0"/>
                        </a:lnTo>
                        <a:lnTo>
                          <a:pt x="23" y="8"/>
                        </a:lnTo>
                        <a:lnTo>
                          <a:pt x="0" y="20"/>
                        </a:lnTo>
                        <a:lnTo>
                          <a:pt x="3" y="26"/>
                        </a:lnTo>
                        <a:lnTo>
                          <a:pt x="27" y="12"/>
                        </a:lnTo>
                        <a:lnTo>
                          <a:pt x="41" y="5"/>
                        </a:lnTo>
                        <a:lnTo>
                          <a:pt x="38"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36" name="Freeform 264"/>
                  <p:cNvSpPr>
                    <a:spLocks/>
                  </p:cNvSpPr>
                  <p:nvPr/>
                </p:nvSpPr>
                <p:spPr bwMode="auto">
                  <a:xfrm>
                    <a:off x="842" y="1418"/>
                    <a:ext cx="58" cy="47"/>
                  </a:xfrm>
                  <a:custGeom>
                    <a:avLst/>
                    <a:gdLst>
                      <a:gd name="T0" fmla="*/ 55 w 58"/>
                      <a:gd name="T1" fmla="*/ 0 h 47"/>
                      <a:gd name="T2" fmla="*/ 55 w 58"/>
                      <a:gd name="T3" fmla="*/ 0 h 47"/>
                      <a:gd name="T4" fmla="*/ 44 w 58"/>
                      <a:gd name="T5" fmla="*/ 6 h 47"/>
                      <a:gd name="T6" fmla="*/ 33 w 58"/>
                      <a:gd name="T7" fmla="*/ 14 h 47"/>
                      <a:gd name="T8" fmla="*/ 12 w 58"/>
                      <a:gd name="T9" fmla="*/ 31 h 47"/>
                      <a:gd name="T10" fmla="*/ 12 w 58"/>
                      <a:gd name="T11" fmla="*/ 31 h 47"/>
                      <a:gd name="T12" fmla="*/ 0 w 58"/>
                      <a:gd name="T13" fmla="*/ 42 h 47"/>
                      <a:gd name="T14" fmla="*/ 3 w 58"/>
                      <a:gd name="T15" fmla="*/ 47 h 47"/>
                      <a:gd name="T16" fmla="*/ 3 w 58"/>
                      <a:gd name="T17" fmla="*/ 47 h 47"/>
                      <a:gd name="T18" fmla="*/ 17 w 58"/>
                      <a:gd name="T19" fmla="*/ 36 h 47"/>
                      <a:gd name="T20" fmla="*/ 17 w 58"/>
                      <a:gd name="T21" fmla="*/ 36 h 47"/>
                      <a:gd name="T22" fmla="*/ 37 w 58"/>
                      <a:gd name="T23" fmla="*/ 20 h 47"/>
                      <a:gd name="T24" fmla="*/ 47 w 58"/>
                      <a:gd name="T25" fmla="*/ 12 h 47"/>
                      <a:gd name="T26" fmla="*/ 58 w 58"/>
                      <a:gd name="T27" fmla="*/ 5 h 47"/>
                      <a:gd name="T28" fmla="*/ 55 w 58"/>
                      <a:gd name="T29" fmla="*/ 0 h 4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47"/>
                      <a:gd name="T47" fmla="*/ 58 w 58"/>
                      <a:gd name="T48" fmla="*/ 47 h 4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47">
                        <a:moveTo>
                          <a:pt x="55" y="0"/>
                        </a:moveTo>
                        <a:lnTo>
                          <a:pt x="55" y="0"/>
                        </a:lnTo>
                        <a:lnTo>
                          <a:pt x="44" y="6"/>
                        </a:lnTo>
                        <a:lnTo>
                          <a:pt x="33" y="14"/>
                        </a:lnTo>
                        <a:lnTo>
                          <a:pt x="12" y="31"/>
                        </a:lnTo>
                        <a:lnTo>
                          <a:pt x="0" y="42"/>
                        </a:lnTo>
                        <a:lnTo>
                          <a:pt x="3" y="47"/>
                        </a:lnTo>
                        <a:lnTo>
                          <a:pt x="17" y="36"/>
                        </a:lnTo>
                        <a:lnTo>
                          <a:pt x="37" y="20"/>
                        </a:lnTo>
                        <a:lnTo>
                          <a:pt x="47" y="12"/>
                        </a:lnTo>
                        <a:lnTo>
                          <a:pt x="58" y="5"/>
                        </a:lnTo>
                        <a:lnTo>
                          <a:pt x="55"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37" name="Freeform 265"/>
                  <p:cNvSpPr>
                    <a:spLocks/>
                  </p:cNvSpPr>
                  <p:nvPr/>
                </p:nvSpPr>
                <p:spPr bwMode="auto">
                  <a:xfrm>
                    <a:off x="850" y="1391"/>
                    <a:ext cx="48" cy="43"/>
                  </a:xfrm>
                  <a:custGeom>
                    <a:avLst/>
                    <a:gdLst>
                      <a:gd name="T0" fmla="*/ 45 w 48"/>
                      <a:gd name="T1" fmla="*/ 0 h 43"/>
                      <a:gd name="T2" fmla="*/ 45 w 48"/>
                      <a:gd name="T3" fmla="*/ 0 h 43"/>
                      <a:gd name="T4" fmla="*/ 21 w 48"/>
                      <a:gd name="T5" fmla="*/ 17 h 43"/>
                      <a:gd name="T6" fmla="*/ 0 w 48"/>
                      <a:gd name="T7" fmla="*/ 38 h 43"/>
                      <a:gd name="T8" fmla="*/ 3 w 48"/>
                      <a:gd name="T9" fmla="*/ 43 h 43"/>
                      <a:gd name="T10" fmla="*/ 3 w 48"/>
                      <a:gd name="T11" fmla="*/ 43 h 43"/>
                      <a:gd name="T12" fmla="*/ 26 w 48"/>
                      <a:gd name="T13" fmla="*/ 22 h 43"/>
                      <a:gd name="T14" fmla="*/ 48 w 48"/>
                      <a:gd name="T15" fmla="*/ 6 h 43"/>
                      <a:gd name="T16" fmla="*/ 45 w 48"/>
                      <a:gd name="T17" fmla="*/ 0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43"/>
                      <a:gd name="T29" fmla="*/ 48 w 48"/>
                      <a:gd name="T30" fmla="*/ 43 h 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43">
                        <a:moveTo>
                          <a:pt x="45" y="0"/>
                        </a:moveTo>
                        <a:lnTo>
                          <a:pt x="45" y="0"/>
                        </a:lnTo>
                        <a:lnTo>
                          <a:pt x="21" y="17"/>
                        </a:lnTo>
                        <a:lnTo>
                          <a:pt x="0" y="38"/>
                        </a:lnTo>
                        <a:lnTo>
                          <a:pt x="3" y="43"/>
                        </a:lnTo>
                        <a:lnTo>
                          <a:pt x="26" y="22"/>
                        </a:lnTo>
                        <a:lnTo>
                          <a:pt x="48" y="6"/>
                        </a:lnTo>
                        <a:lnTo>
                          <a:pt x="45"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38" name="Freeform 266"/>
                  <p:cNvSpPr>
                    <a:spLocks/>
                  </p:cNvSpPr>
                  <p:nvPr/>
                </p:nvSpPr>
                <p:spPr bwMode="auto">
                  <a:xfrm>
                    <a:off x="997" y="1434"/>
                    <a:ext cx="13" cy="12"/>
                  </a:xfrm>
                  <a:custGeom>
                    <a:avLst/>
                    <a:gdLst>
                      <a:gd name="T0" fmla="*/ 8 w 13"/>
                      <a:gd name="T1" fmla="*/ 0 h 12"/>
                      <a:gd name="T2" fmla="*/ 3 w 13"/>
                      <a:gd name="T3" fmla="*/ 4 h 12"/>
                      <a:gd name="T4" fmla="*/ 0 w 13"/>
                      <a:gd name="T5" fmla="*/ 7 h 12"/>
                      <a:gd name="T6" fmla="*/ 5 w 13"/>
                      <a:gd name="T7" fmla="*/ 12 h 12"/>
                      <a:gd name="T8" fmla="*/ 8 w 13"/>
                      <a:gd name="T9" fmla="*/ 9 h 12"/>
                      <a:gd name="T10" fmla="*/ 13 w 13"/>
                      <a:gd name="T11" fmla="*/ 4 h 12"/>
                      <a:gd name="T12" fmla="*/ 8 w 13"/>
                      <a:gd name="T13" fmla="*/ 0 h 12"/>
                      <a:gd name="T14" fmla="*/ 0 60000 65536"/>
                      <a:gd name="T15" fmla="*/ 0 60000 65536"/>
                      <a:gd name="T16" fmla="*/ 0 60000 65536"/>
                      <a:gd name="T17" fmla="*/ 0 60000 65536"/>
                      <a:gd name="T18" fmla="*/ 0 60000 65536"/>
                      <a:gd name="T19" fmla="*/ 0 60000 65536"/>
                      <a:gd name="T20" fmla="*/ 0 60000 65536"/>
                      <a:gd name="T21" fmla="*/ 0 w 13"/>
                      <a:gd name="T22" fmla="*/ 0 h 12"/>
                      <a:gd name="T23" fmla="*/ 13 w 13"/>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2">
                        <a:moveTo>
                          <a:pt x="8" y="0"/>
                        </a:moveTo>
                        <a:lnTo>
                          <a:pt x="3" y="4"/>
                        </a:lnTo>
                        <a:lnTo>
                          <a:pt x="0" y="7"/>
                        </a:lnTo>
                        <a:lnTo>
                          <a:pt x="5" y="12"/>
                        </a:lnTo>
                        <a:lnTo>
                          <a:pt x="8" y="9"/>
                        </a:lnTo>
                        <a:lnTo>
                          <a:pt x="13" y="4"/>
                        </a:lnTo>
                        <a:lnTo>
                          <a:pt x="8"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39" name="Freeform 267"/>
                  <p:cNvSpPr>
                    <a:spLocks/>
                  </p:cNvSpPr>
                  <p:nvPr/>
                </p:nvSpPr>
                <p:spPr bwMode="auto">
                  <a:xfrm>
                    <a:off x="704" y="1531"/>
                    <a:ext cx="51" cy="17"/>
                  </a:xfrm>
                  <a:custGeom>
                    <a:avLst/>
                    <a:gdLst>
                      <a:gd name="T0" fmla="*/ 0 w 51"/>
                      <a:gd name="T1" fmla="*/ 3 h 17"/>
                      <a:gd name="T2" fmla="*/ 0 w 51"/>
                      <a:gd name="T3" fmla="*/ 3 h 17"/>
                      <a:gd name="T4" fmla="*/ 4 w 51"/>
                      <a:gd name="T5" fmla="*/ 8 h 17"/>
                      <a:gd name="T6" fmla="*/ 9 w 51"/>
                      <a:gd name="T7" fmla="*/ 11 h 17"/>
                      <a:gd name="T8" fmla="*/ 17 w 51"/>
                      <a:gd name="T9" fmla="*/ 14 h 17"/>
                      <a:gd name="T10" fmla="*/ 25 w 51"/>
                      <a:gd name="T11" fmla="*/ 17 h 17"/>
                      <a:gd name="T12" fmla="*/ 33 w 51"/>
                      <a:gd name="T13" fmla="*/ 15 h 17"/>
                      <a:gd name="T14" fmla="*/ 37 w 51"/>
                      <a:gd name="T15" fmla="*/ 14 h 17"/>
                      <a:gd name="T16" fmla="*/ 42 w 51"/>
                      <a:gd name="T17" fmla="*/ 11 h 17"/>
                      <a:gd name="T18" fmla="*/ 47 w 51"/>
                      <a:gd name="T19" fmla="*/ 6 h 17"/>
                      <a:gd name="T20" fmla="*/ 51 w 51"/>
                      <a:gd name="T21" fmla="*/ 0 h 17"/>
                      <a:gd name="T22" fmla="*/ 51 w 51"/>
                      <a:gd name="T23" fmla="*/ 0 h 17"/>
                      <a:gd name="T24" fmla="*/ 47 w 51"/>
                      <a:gd name="T25" fmla="*/ 3 h 17"/>
                      <a:gd name="T26" fmla="*/ 44 w 51"/>
                      <a:gd name="T27" fmla="*/ 4 h 17"/>
                      <a:gd name="T28" fmla="*/ 37 w 51"/>
                      <a:gd name="T29" fmla="*/ 8 h 17"/>
                      <a:gd name="T30" fmla="*/ 29 w 51"/>
                      <a:gd name="T31" fmla="*/ 9 h 17"/>
                      <a:gd name="T32" fmla="*/ 22 w 51"/>
                      <a:gd name="T33" fmla="*/ 9 h 17"/>
                      <a:gd name="T34" fmla="*/ 11 w 51"/>
                      <a:gd name="T35" fmla="*/ 8 h 17"/>
                      <a:gd name="T36" fmla="*/ 0 w 51"/>
                      <a:gd name="T37" fmla="*/ 3 h 17"/>
                      <a:gd name="T38" fmla="*/ 0 w 51"/>
                      <a:gd name="T39" fmla="*/ 3 h 1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1"/>
                      <a:gd name="T61" fmla="*/ 0 h 17"/>
                      <a:gd name="T62" fmla="*/ 51 w 51"/>
                      <a:gd name="T63" fmla="*/ 17 h 1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1" h="17">
                        <a:moveTo>
                          <a:pt x="0" y="3"/>
                        </a:moveTo>
                        <a:lnTo>
                          <a:pt x="0" y="3"/>
                        </a:lnTo>
                        <a:lnTo>
                          <a:pt x="4" y="8"/>
                        </a:lnTo>
                        <a:lnTo>
                          <a:pt x="9" y="11"/>
                        </a:lnTo>
                        <a:lnTo>
                          <a:pt x="17" y="14"/>
                        </a:lnTo>
                        <a:lnTo>
                          <a:pt x="25" y="17"/>
                        </a:lnTo>
                        <a:lnTo>
                          <a:pt x="33" y="15"/>
                        </a:lnTo>
                        <a:lnTo>
                          <a:pt x="37" y="14"/>
                        </a:lnTo>
                        <a:lnTo>
                          <a:pt x="42" y="11"/>
                        </a:lnTo>
                        <a:lnTo>
                          <a:pt x="47" y="6"/>
                        </a:lnTo>
                        <a:lnTo>
                          <a:pt x="51" y="0"/>
                        </a:lnTo>
                        <a:lnTo>
                          <a:pt x="47" y="3"/>
                        </a:lnTo>
                        <a:lnTo>
                          <a:pt x="44" y="4"/>
                        </a:lnTo>
                        <a:lnTo>
                          <a:pt x="37" y="8"/>
                        </a:lnTo>
                        <a:lnTo>
                          <a:pt x="29" y="9"/>
                        </a:lnTo>
                        <a:lnTo>
                          <a:pt x="22" y="9"/>
                        </a:lnTo>
                        <a:lnTo>
                          <a:pt x="11" y="8"/>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40" name="Freeform 268"/>
                  <p:cNvSpPr>
                    <a:spLocks/>
                  </p:cNvSpPr>
                  <p:nvPr/>
                </p:nvSpPr>
                <p:spPr bwMode="auto">
                  <a:xfrm>
                    <a:off x="358" y="1537"/>
                    <a:ext cx="35" cy="78"/>
                  </a:xfrm>
                  <a:custGeom>
                    <a:avLst/>
                    <a:gdLst>
                      <a:gd name="T0" fmla="*/ 35 w 35"/>
                      <a:gd name="T1" fmla="*/ 39 h 78"/>
                      <a:gd name="T2" fmla="*/ 35 w 35"/>
                      <a:gd name="T3" fmla="*/ 39 h 78"/>
                      <a:gd name="T4" fmla="*/ 33 w 35"/>
                      <a:gd name="T5" fmla="*/ 55 h 78"/>
                      <a:gd name="T6" fmla="*/ 30 w 35"/>
                      <a:gd name="T7" fmla="*/ 67 h 78"/>
                      <a:gd name="T8" fmla="*/ 27 w 35"/>
                      <a:gd name="T9" fmla="*/ 72 h 78"/>
                      <a:gd name="T10" fmla="*/ 24 w 35"/>
                      <a:gd name="T11" fmla="*/ 75 h 78"/>
                      <a:gd name="T12" fmla="*/ 21 w 35"/>
                      <a:gd name="T13" fmla="*/ 77 h 78"/>
                      <a:gd name="T14" fmla="*/ 18 w 35"/>
                      <a:gd name="T15" fmla="*/ 78 h 78"/>
                      <a:gd name="T16" fmla="*/ 18 w 35"/>
                      <a:gd name="T17" fmla="*/ 78 h 78"/>
                      <a:gd name="T18" fmla="*/ 15 w 35"/>
                      <a:gd name="T19" fmla="*/ 77 h 78"/>
                      <a:gd name="T20" fmla="*/ 11 w 35"/>
                      <a:gd name="T21" fmla="*/ 75 h 78"/>
                      <a:gd name="T22" fmla="*/ 8 w 35"/>
                      <a:gd name="T23" fmla="*/ 72 h 78"/>
                      <a:gd name="T24" fmla="*/ 5 w 35"/>
                      <a:gd name="T25" fmla="*/ 67 h 78"/>
                      <a:gd name="T26" fmla="*/ 2 w 35"/>
                      <a:gd name="T27" fmla="*/ 55 h 78"/>
                      <a:gd name="T28" fmla="*/ 0 w 35"/>
                      <a:gd name="T29" fmla="*/ 39 h 78"/>
                      <a:gd name="T30" fmla="*/ 0 w 35"/>
                      <a:gd name="T31" fmla="*/ 39 h 78"/>
                      <a:gd name="T32" fmla="*/ 2 w 35"/>
                      <a:gd name="T33" fmla="*/ 24 h 78"/>
                      <a:gd name="T34" fmla="*/ 5 w 35"/>
                      <a:gd name="T35" fmla="*/ 11 h 78"/>
                      <a:gd name="T36" fmla="*/ 8 w 35"/>
                      <a:gd name="T37" fmla="*/ 6 h 78"/>
                      <a:gd name="T38" fmla="*/ 11 w 35"/>
                      <a:gd name="T39" fmla="*/ 3 h 78"/>
                      <a:gd name="T40" fmla="*/ 15 w 35"/>
                      <a:gd name="T41" fmla="*/ 2 h 78"/>
                      <a:gd name="T42" fmla="*/ 18 w 35"/>
                      <a:gd name="T43" fmla="*/ 0 h 78"/>
                      <a:gd name="T44" fmla="*/ 18 w 35"/>
                      <a:gd name="T45" fmla="*/ 0 h 78"/>
                      <a:gd name="T46" fmla="*/ 21 w 35"/>
                      <a:gd name="T47" fmla="*/ 2 h 78"/>
                      <a:gd name="T48" fmla="*/ 24 w 35"/>
                      <a:gd name="T49" fmla="*/ 3 h 78"/>
                      <a:gd name="T50" fmla="*/ 27 w 35"/>
                      <a:gd name="T51" fmla="*/ 6 h 78"/>
                      <a:gd name="T52" fmla="*/ 30 w 35"/>
                      <a:gd name="T53" fmla="*/ 11 h 78"/>
                      <a:gd name="T54" fmla="*/ 33 w 35"/>
                      <a:gd name="T55" fmla="*/ 24 h 78"/>
                      <a:gd name="T56" fmla="*/ 35 w 35"/>
                      <a:gd name="T57" fmla="*/ 39 h 78"/>
                      <a:gd name="T58" fmla="*/ 35 w 35"/>
                      <a:gd name="T59" fmla="*/ 39 h 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5"/>
                      <a:gd name="T91" fmla="*/ 0 h 78"/>
                      <a:gd name="T92" fmla="*/ 35 w 35"/>
                      <a:gd name="T93" fmla="*/ 78 h 7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5" h="78">
                        <a:moveTo>
                          <a:pt x="35" y="39"/>
                        </a:moveTo>
                        <a:lnTo>
                          <a:pt x="35" y="39"/>
                        </a:lnTo>
                        <a:lnTo>
                          <a:pt x="33" y="55"/>
                        </a:lnTo>
                        <a:lnTo>
                          <a:pt x="30" y="67"/>
                        </a:lnTo>
                        <a:lnTo>
                          <a:pt x="27" y="72"/>
                        </a:lnTo>
                        <a:lnTo>
                          <a:pt x="24" y="75"/>
                        </a:lnTo>
                        <a:lnTo>
                          <a:pt x="21" y="77"/>
                        </a:lnTo>
                        <a:lnTo>
                          <a:pt x="18" y="78"/>
                        </a:lnTo>
                        <a:lnTo>
                          <a:pt x="15" y="77"/>
                        </a:lnTo>
                        <a:lnTo>
                          <a:pt x="11" y="75"/>
                        </a:lnTo>
                        <a:lnTo>
                          <a:pt x="8" y="72"/>
                        </a:lnTo>
                        <a:lnTo>
                          <a:pt x="5" y="67"/>
                        </a:lnTo>
                        <a:lnTo>
                          <a:pt x="2" y="55"/>
                        </a:lnTo>
                        <a:lnTo>
                          <a:pt x="0" y="39"/>
                        </a:lnTo>
                        <a:lnTo>
                          <a:pt x="2" y="24"/>
                        </a:lnTo>
                        <a:lnTo>
                          <a:pt x="5" y="11"/>
                        </a:lnTo>
                        <a:lnTo>
                          <a:pt x="8" y="6"/>
                        </a:lnTo>
                        <a:lnTo>
                          <a:pt x="11" y="3"/>
                        </a:lnTo>
                        <a:lnTo>
                          <a:pt x="15" y="2"/>
                        </a:lnTo>
                        <a:lnTo>
                          <a:pt x="18" y="0"/>
                        </a:lnTo>
                        <a:lnTo>
                          <a:pt x="21" y="2"/>
                        </a:lnTo>
                        <a:lnTo>
                          <a:pt x="24" y="3"/>
                        </a:lnTo>
                        <a:lnTo>
                          <a:pt x="27" y="6"/>
                        </a:lnTo>
                        <a:lnTo>
                          <a:pt x="30" y="11"/>
                        </a:lnTo>
                        <a:lnTo>
                          <a:pt x="33" y="24"/>
                        </a:lnTo>
                        <a:lnTo>
                          <a:pt x="35"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41" name="Freeform 269"/>
                  <p:cNvSpPr>
                    <a:spLocks/>
                  </p:cNvSpPr>
                  <p:nvPr/>
                </p:nvSpPr>
                <p:spPr bwMode="auto">
                  <a:xfrm>
                    <a:off x="362" y="1543"/>
                    <a:ext cx="26" cy="61"/>
                  </a:xfrm>
                  <a:custGeom>
                    <a:avLst/>
                    <a:gdLst>
                      <a:gd name="T0" fmla="*/ 26 w 26"/>
                      <a:gd name="T1" fmla="*/ 30 h 61"/>
                      <a:gd name="T2" fmla="*/ 26 w 26"/>
                      <a:gd name="T3" fmla="*/ 30 h 61"/>
                      <a:gd name="T4" fmla="*/ 25 w 26"/>
                      <a:gd name="T5" fmla="*/ 43 h 61"/>
                      <a:gd name="T6" fmla="*/ 22 w 26"/>
                      <a:gd name="T7" fmla="*/ 52 h 61"/>
                      <a:gd name="T8" fmla="*/ 18 w 26"/>
                      <a:gd name="T9" fmla="*/ 60 h 61"/>
                      <a:gd name="T10" fmla="*/ 15 w 26"/>
                      <a:gd name="T11" fmla="*/ 61 h 61"/>
                      <a:gd name="T12" fmla="*/ 12 w 26"/>
                      <a:gd name="T13" fmla="*/ 61 h 61"/>
                      <a:gd name="T14" fmla="*/ 12 w 26"/>
                      <a:gd name="T15" fmla="*/ 61 h 61"/>
                      <a:gd name="T16" fmla="*/ 11 w 26"/>
                      <a:gd name="T17" fmla="*/ 61 h 61"/>
                      <a:gd name="T18" fmla="*/ 7 w 26"/>
                      <a:gd name="T19" fmla="*/ 60 h 61"/>
                      <a:gd name="T20" fmla="*/ 4 w 26"/>
                      <a:gd name="T21" fmla="*/ 52 h 61"/>
                      <a:gd name="T22" fmla="*/ 1 w 26"/>
                      <a:gd name="T23" fmla="*/ 43 h 61"/>
                      <a:gd name="T24" fmla="*/ 0 w 26"/>
                      <a:gd name="T25" fmla="*/ 30 h 61"/>
                      <a:gd name="T26" fmla="*/ 0 w 26"/>
                      <a:gd name="T27" fmla="*/ 30 h 61"/>
                      <a:gd name="T28" fmla="*/ 1 w 26"/>
                      <a:gd name="T29" fmla="*/ 19 h 61"/>
                      <a:gd name="T30" fmla="*/ 4 w 26"/>
                      <a:gd name="T31" fmla="*/ 8 h 61"/>
                      <a:gd name="T32" fmla="*/ 7 w 26"/>
                      <a:gd name="T33" fmla="*/ 2 h 61"/>
                      <a:gd name="T34" fmla="*/ 11 w 26"/>
                      <a:gd name="T35" fmla="*/ 0 h 61"/>
                      <a:gd name="T36" fmla="*/ 12 w 26"/>
                      <a:gd name="T37" fmla="*/ 0 h 61"/>
                      <a:gd name="T38" fmla="*/ 12 w 26"/>
                      <a:gd name="T39" fmla="*/ 0 h 61"/>
                      <a:gd name="T40" fmla="*/ 15 w 26"/>
                      <a:gd name="T41" fmla="*/ 0 h 61"/>
                      <a:gd name="T42" fmla="*/ 18 w 26"/>
                      <a:gd name="T43" fmla="*/ 2 h 61"/>
                      <a:gd name="T44" fmla="*/ 22 w 26"/>
                      <a:gd name="T45" fmla="*/ 8 h 61"/>
                      <a:gd name="T46" fmla="*/ 25 w 26"/>
                      <a:gd name="T47" fmla="*/ 19 h 61"/>
                      <a:gd name="T48" fmla="*/ 26 w 26"/>
                      <a:gd name="T49" fmla="*/ 30 h 61"/>
                      <a:gd name="T50" fmla="*/ 26 w 26"/>
                      <a:gd name="T51" fmla="*/ 30 h 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6"/>
                      <a:gd name="T79" fmla="*/ 0 h 61"/>
                      <a:gd name="T80" fmla="*/ 26 w 26"/>
                      <a:gd name="T81" fmla="*/ 61 h 6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6" h="61">
                        <a:moveTo>
                          <a:pt x="26" y="30"/>
                        </a:moveTo>
                        <a:lnTo>
                          <a:pt x="26" y="30"/>
                        </a:lnTo>
                        <a:lnTo>
                          <a:pt x="25" y="43"/>
                        </a:lnTo>
                        <a:lnTo>
                          <a:pt x="22" y="52"/>
                        </a:lnTo>
                        <a:lnTo>
                          <a:pt x="18" y="60"/>
                        </a:lnTo>
                        <a:lnTo>
                          <a:pt x="15" y="61"/>
                        </a:lnTo>
                        <a:lnTo>
                          <a:pt x="12" y="61"/>
                        </a:lnTo>
                        <a:lnTo>
                          <a:pt x="11" y="61"/>
                        </a:lnTo>
                        <a:lnTo>
                          <a:pt x="7" y="60"/>
                        </a:lnTo>
                        <a:lnTo>
                          <a:pt x="4" y="52"/>
                        </a:lnTo>
                        <a:lnTo>
                          <a:pt x="1" y="43"/>
                        </a:lnTo>
                        <a:lnTo>
                          <a:pt x="0" y="30"/>
                        </a:lnTo>
                        <a:lnTo>
                          <a:pt x="1" y="19"/>
                        </a:lnTo>
                        <a:lnTo>
                          <a:pt x="4" y="8"/>
                        </a:lnTo>
                        <a:lnTo>
                          <a:pt x="7" y="2"/>
                        </a:lnTo>
                        <a:lnTo>
                          <a:pt x="11" y="0"/>
                        </a:lnTo>
                        <a:lnTo>
                          <a:pt x="12" y="0"/>
                        </a:lnTo>
                        <a:lnTo>
                          <a:pt x="15" y="0"/>
                        </a:lnTo>
                        <a:lnTo>
                          <a:pt x="18" y="2"/>
                        </a:lnTo>
                        <a:lnTo>
                          <a:pt x="22" y="8"/>
                        </a:lnTo>
                        <a:lnTo>
                          <a:pt x="25" y="19"/>
                        </a:lnTo>
                        <a:lnTo>
                          <a:pt x="26"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grpSp>
        <p:sp>
          <p:nvSpPr>
            <p:cNvPr id="435" name="Text Box 67"/>
            <p:cNvSpPr txBox="1">
              <a:spLocks noChangeArrowheads="1"/>
            </p:cNvSpPr>
            <p:nvPr/>
          </p:nvSpPr>
          <p:spPr bwMode="auto">
            <a:xfrm>
              <a:off x="2155429" y="5313127"/>
              <a:ext cx="2145791" cy="363648"/>
            </a:xfrm>
            <a:prstGeom prst="rect">
              <a:avLst/>
            </a:prstGeom>
            <a:solidFill>
              <a:srgbClr val="FFFFCC"/>
            </a:solidFill>
            <a:ln>
              <a:solidFill>
                <a:schemeClr val="bg1"/>
              </a:solidFill>
            </a:ln>
          </p:spPr>
          <p:txBody>
            <a:bodyPr wrap="square" tIns="91440" bIns="91440" anchor="ctr" anchorCtr="0">
              <a:no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l" eaLnBrk="1" hangingPunct="1">
                <a:lnSpc>
                  <a:spcPts val="1700"/>
                </a:lnSpc>
                <a:spcBef>
                  <a:spcPts val="200"/>
                </a:spcBef>
                <a:defRPr/>
              </a:pPr>
              <a:r>
                <a:rPr lang="en-US" sz="1800" dirty="0">
                  <a:solidFill>
                    <a:srgbClr val="D33941"/>
                  </a:solidFill>
                </a:rPr>
                <a:t>Premium   - 600</a:t>
              </a:r>
            </a:p>
          </p:txBody>
        </p:sp>
      </p:grpSp>
      <p:grpSp>
        <p:nvGrpSpPr>
          <p:cNvPr id="696" name="Group 695"/>
          <p:cNvGrpSpPr/>
          <p:nvPr/>
        </p:nvGrpSpPr>
        <p:grpSpPr>
          <a:xfrm>
            <a:off x="936878" y="1727959"/>
            <a:ext cx="1107123" cy="1131779"/>
            <a:chOff x="936878" y="1727959"/>
            <a:chExt cx="1107123" cy="1131779"/>
          </a:xfrm>
        </p:grpSpPr>
        <p:grpSp>
          <p:nvGrpSpPr>
            <p:cNvPr id="573" name="Group 193"/>
            <p:cNvGrpSpPr>
              <a:grpSpLocks/>
            </p:cNvGrpSpPr>
            <p:nvPr/>
          </p:nvGrpSpPr>
          <p:grpSpPr bwMode="auto">
            <a:xfrm>
              <a:off x="936878" y="1727959"/>
              <a:ext cx="834906" cy="941287"/>
              <a:chOff x="2339248" y="4647799"/>
              <a:chExt cx="537974" cy="605986"/>
            </a:xfrm>
          </p:grpSpPr>
          <p:sp>
            <p:nvSpPr>
              <p:cNvPr id="679" name="AutoShape 5"/>
              <p:cNvSpPr>
                <a:spLocks noChangeArrowheads="1"/>
              </p:cNvSpPr>
              <p:nvPr/>
            </p:nvSpPr>
            <p:spPr bwMode="auto">
              <a:xfrm rot="-5400000">
                <a:off x="2305242" y="4681805"/>
                <a:ext cx="605986" cy="53797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dirty="0"/>
              </a:p>
            </p:txBody>
          </p:sp>
          <p:sp>
            <p:nvSpPr>
              <p:cNvPr id="680" name="Freeform 6"/>
              <p:cNvSpPr>
                <a:spLocks/>
              </p:cNvSpPr>
              <p:nvPr/>
            </p:nvSpPr>
            <p:spPr bwMode="auto">
              <a:xfrm>
                <a:off x="2407000" y="4678041"/>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dirty="0"/>
              </a:p>
            </p:txBody>
          </p:sp>
          <p:sp>
            <p:nvSpPr>
              <p:cNvPr id="681" name="Freeform 7"/>
              <p:cNvSpPr>
                <a:spLocks/>
              </p:cNvSpPr>
              <p:nvPr/>
            </p:nvSpPr>
            <p:spPr bwMode="auto">
              <a:xfrm>
                <a:off x="2407000" y="4868707"/>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dirty="0"/>
              </a:p>
            </p:txBody>
          </p:sp>
          <p:sp>
            <p:nvSpPr>
              <p:cNvPr id="682" name="Freeform 8"/>
              <p:cNvSpPr>
                <a:spLocks/>
              </p:cNvSpPr>
              <p:nvPr/>
            </p:nvSpPr>
            <p:spPr bwMode="auto">
              <a:xfrm>
                <a:off x="2407000" y="5059950"/>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dirty="0"/>
              </a:p>
            </p:txBody>
          </p:sp>
          <p:grpSp>
            <p:nvGrpSpPr>
              <p:cNvPr id="683" name="Group 9"/>
              <p:cNvGrpSpPr>
                <a:grpSpLocks/>
              </p:cNvGrpSpPr>
              <p:nvPr/>
            </p:nvGrpSpPr>
            <p:grpSpPr bwMode="auto">
              <a:xfrm>
                <a:off x="2608235" y="4698494"/>
                <a:ext cx="200659" cy="293776"/>
                <a:chOff x="2784" y="3210"/>
                <a:chExt cx="523" cy="772"/>
              </a:xfrm>
            </p:grpSpPr>
            <p:sp>
              <p:nvSpPr>
                <p:cNvPr id="684"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685"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686" name="AutoShape 1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687" name="Oval 1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dirty="0"/>
                </a:p>
              </p:txBody>
            </p:sp>
          </p:grpSp>
        </p:grpSp>
        <p:grpSp>
          <p:nvGrpSpPr>
            <p:cNvPr id="574" name="Group 194"/>
            <p:cNvGrpSpPr>
              <a:grpSpLocks/>
            </p:cNvGrpSpPr>
            <p:nvPr/>
          </p:nvGrpSpPr>
          <p:grpSpPr bwMode="auto">
            <a:xfrm>
              <a:off x="1457638" y="2275324"/>
              <a:ext cx="586363" cy="584414"/>
              <a:chOff x="4991100" y="2776538"/>
              <a:chExt cx="377825" cy="376237"/>
            </a:xfrm>
          </p:grpSpPr>
          <p:sp>
            <p:nvSpPr>
              <p:cNvPr id="575" name="Freeform 166"/>
              <p:cNvSpPr>
                <a:spLocks/>
              </p:cNvSpPr>
              <p:nvPr/>
            </p:nvSpPr>
            <p:spPr bwMode="auto">
              <a:xfrm>
                <a:off x="4991100" y="2776538"/>
                <a:ext cx="377825" cy="376237"/>
              </a:xfrm>
              <a:custGeom>
                <a:avLst/>
                <a:gdLst>
                  <a:gd name="T0" fmla="*/ 2147483647 w 1770"/>
                  <a:gd name="T1" fmla="*/ 2147483647 h 1755"/>
                  <a:gd name="T2" fmla="*/ 2147483647 w 1770"/>
                  <a:gd name="T3" fmla="*/ 2147483647 h 1755"/>
                  <a:gd name="T4" fmla="*/ 2147483647 w 1770"/>
                  <a:gd name="T5" fmla="*/ 2147483647 h 1755"/>
                  <a:gd name="T6" fmla="*/ 2147483647 w 1770"/>
                  <a:gd name="T7" fmla="*/ 2147483647 h 1755"/>
                  <a:gd name="T8" fmla="*/ 2147483647 w 1770"/>
                  <a:gd name="T9" fmla="*/ 2147483647 h 1755"/>
                  <a:gd name="T10" fmla="*/ 2147483647 w 1770"/>
                  <a:gd name="T11" fmla="*/ 2147483647 h 1755"/>
                  <a:gd name="T12" fmla="*/ 2147483647 w 1770"/>
                  <a:gd name="T13" fmla="*/ 2147483647 h 1755"/>
                  <a:gd name="T14" fmla="*/ 2147483647 w 1770"/>
                  <a:gd name="T15" fmla="*/ 2147483647 h 1755"/>
                  <a:gd name="T16" fmla="*/ 2147483647 w 1770"/>
                  <a:gd name="T17" fmla="*/ 2147483647 h 1755"/>
                  <a:gd name="T18" fmla="*/ 2147483647 w 1770"/>
                  <a:gd name="T19" fmla="*/ 2147483647 h 1755"/>
                  <a:gd name="T20" fmla="*/ 2147483647 w 1770"/>
                  <a:gd name="T21" fmla="*/ 2147483647 h 1755"/>
                  <a:gd name="T22" fmla="*/ 2147483647 w 1770"/>
                  <a:gd name="T23" fmla="*/ 2147483647 h 1755"/>
                  <a:gd name="T24" fmla="*/ 2147483647 w 1770"/>
                  <a:gd name="T25" fmla="*/ 2147483647 h 1755"/>
                  <a:gd name="T26" fmla="*/ 2147483647 w 1770"/>
                  <a:gd name="T27" fmla="*/ 2147483647 h 1755"/>
                  <a:gd name="T28" fmla="*/ 2147483647 w 1770"/>
                  <a:gd name="T29" fmla="*/ 2147483647 h 1755"/>
                  <a:gd name="T30" fmla="*/ 2147483647 w 1770"/>
                  <a:gd name="T31" fmla="*/ 2147483647 h 1755"/>
                  <a:gd name="T32" fmla="*/ 2147483647 w 1770"/>
                  <a:gd name="T33" fmla="*/ 2147483647 h 1755"/>
                  <a:gd name="T34" fmla="*/ 2147483647 w 1770"/>
                  <a:gd name="T35" fmla="*/ 0 h 1755"/>
                  <a:gd name="T36" fmla="*/ 2147483647 w 1770"/>
                  <a:gd name="T37" fmla="*/ 0 h 1755"/>
                  <a:gd name="T38" fmla="*/ 2147483647 w 1770"/>
                  <a:gd name="T39" fmla="*/ 2147483647 h 1755"/>
                  <a:gd name="T40" fmla="*/ 2147483647 w 1770"/>
                  <a:gd name="T41" fmla="*/ 2147483647 h 1755"/>
                  <a:gd name="T42" fmla="*/ 2147483647 w 1770"/>
                  <a:gd name="T43" fmla="*/ 2147483647 h 1755"/>
                  <a:gd name="T44" fmla="*/ 2147483647 w 1770"/>
                  <a:gd name="T45" fmla="*/ 2147483647 h 1755"/>
                  <a:gd name="T46" fmla="*/ 2147483647 w 1770"/>
                  <a:gd name="T47" fmla="*/ 2147483647 h 1755"/>
                  <a:gd name="T48" fmla="*/ 2147483647 w 1770"/>
                  <a:gd name="T49" fmla="*/ 2147483647 h 1755"/>
                  <a:gd name="T50" fmla="*/ 2147483647 w 1770"/>
                  <a:gd name="T51" fmla="*/ 2147483647 h 1755"/>
                  <a:gd name="T52" fmla="*/ 0 w 1770"/>
                  <a:gd name="T53" fmla="*/ 2147483647 h 1755"/>
                  <a:gd name="T54" fmla="*/ 0 w 1770"/>
                  <a:gd name="T55" fmla="*/ 2147483647 h 1755"/>
                  <a:gd name="T56" fmla="*/ 2147483647 w 1770"/>
                  <a:gd name="T57" fmla="*/ 2147483647 h 1755"/>
                  <a:gd name="T58" fmla="*/ 2147483647 w 1770"/>
                  <a:gd name="T59" fmla="*/ 2147483647 h 1755"/>
                  <a:gd name="T60" fmla="*/ 2147483647 w 1770"/>
                  <a:gd name="T61" fmla="*/ 2147483647 h 1755"/>
                  <a:gd name="T62" fmla="*/ 2147483647 w 1770"/>
                  <a:gd name="T63" fmla="*/ 2147483647 h 1755"/>
                  <a:gd name="T64" fmla="*/ 2147483647 w 1770"/>
                  <a:gd name="T65" fmla="*/ 2147483647 h 1755"/>
                  <a:gd name="T66" fmla="*/ 2147483647 w 1770"/>
                  <a:gd name="T67" fmla="*/ 2147483647 h 1755"/>
                  <a:gd name="T68" fmla="*/ 2147483647 w 1770"/>
                  <a:gd name="T69" fmla="*/ 2147483647 h 1755"/>
                  <a:gd name="T70" fmla="*/ 2147483647 w 1770"/>
                  <a:gd name="T71" fmla="*/ 2147483647 h 1755"/>
                  <a:gd name="T72" fmla="*/ 2147483647 w 1770"/>
                  <a:gd name="T73" fmla="*/ 2147483647 h 17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70"/>
                  <a:gd name="T112" fmla="*/ 0 h 1755"/>
                  <a:gd name="T113" fmla="*/ 1770 w 1770"/>
                  <a:gd name="T114" fmla="*/ 1755 h 17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70" h="1755">
                    <a:moveTo>
                      <a:pt x="1570" y="1755"/>
                    </a:moveTo>
                    <a:lnTo>
                      <a:pt x="1609" y="1751"/>
                    </a:lnTo>
                    <a:lnTo>
                      <a:pt x="1648" y="1739"/>
                    </a:lnTo>
                    <a:lnTo>
                      <a:pt x="1682" y="1719"/>
                    </a:lnTo>
                    <a:lnTo>
                      <a:pt x="1711" y="1696"/>
                    </a:lnTo>
                    <a:lnTo>
                      <a:pt x="1735" y="1666"/>
                    </a:lnTo>
                    <a:lnTo>
                      <a:pt x="1755" y="1633"/>
                    </a:lnTo>
                    <a:lnTo>
                      <a:pt x="1766" y="1593"/>
                    </a:lnTo>
                    <a:lnTo>
                      <a:pt x="1770" y="1554"/>
                    </a:lnTo>
                    <a:lnTo>
                      <a:pt x="1770" y="201"/>
                    </a:lnTo>
                    <a:lnTo>
                      <a:pt x="1766" y="162"/>
                    </a:lnTo>
                    <a:lnTo>
                      <a:pt x="1755" y="122"/>
                    </a:lnTo>
                    <a:lnTo>
                      <a:pt x="1735" y="89"/>
                    </a:lnTo>
                    <a:lnTo>
                      <a:pt x="1711" y="59"/>
                    </a:lnTo>
                    <a:lnTo>
                      <a:pt x="1682" y="36"/>
                    </a:lnTo>
                    <a:lnTo>
                      <a:pt x="1648" y="16"/>
                    </a:lnTo>
                    <a:lnTo>
                      <a:pt x="1609" y="4"/>
                    </a:lnTo>
                    <a:lnTo>
                      <a:pt x="1570" y="0"/>
                    </a:lnTo>
                    <a:lnTo>
                      <a:pt x="201" y="0"/>
                    </a:lnTo>
                    <a:lnTo>
                      <a:pt x="162" y="4"/>
                    </a:lnTo>
                    <a:lnTo>
                      <a:pt x="122" y="16"/>
                    </a:lnTo>
                    <a:lnTo>
                      <a:pt x="89" y="36"/>
                    </a:lnTo>
                    <a:lnTo>
                      <a:pt x="59" y="59"/>
                    </a:lnTo>
                    <a:lnTo>
                      <a:pt x="36" y="89"/>
                    </a:lnTo>
                    <a:lnTo>
                      <a:pt x="16" y="122"/>
                    </a:lnTo>
                    <a:lnTo>
                      <a:pt x="4" y="162"/>
                    </a:lnTo>
                    <a:lnTo>
                      <a:pt x="0" y="201"/>
                    </a:lnTo>
                    <a:lnTo>
                      <a:pt x="0" y="1554"/>
                    </a:lnTo>
                    <a:lnTo>
                      <a:pt x="4" y="1593"/>
                    </a:lnTo>
                    <a:lnTo>
                      <a:pt x="16" y="1633"/>
                    </a:lnTo>
                    <a:lnTo>
                      <a:pt x="36" y="1666"/>
                    </a:lnTo>
                    <a:lnTo>
                      <a:pt x="59" y="1696"/>
                    </a:lnTo>
                    <a:lnTo>
                      <a:pt x="89" y="1719"/>
                    </a:lnTo>
                    <a:lnTo>
                      <a:pt x="122" y="1739"/>
                    </a:lnTo>
                    <a:lnTo>
                      <a:pt x="162" y="1751"/>
                    </a:lnTo>
                    <a:lnTo>
                      <a:pt x="201" y="1755"/>
                    </a:lnTo>
                    <a:lnTo>
                      <a:pt x="1570" y="1755"/>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nvGrpSpPr>
              <p:cNvPr id="576" name="Group 167"/>
              <p:cNvGrpSpPr>
                <a:grpSpLocks/>
              </p:cNvGrpSpPr>
              <p:nvPr/>
            </p:nvGrpSpPr>
            <p:grpSpPr bwMode="auto">
              <a:xfrm flipH="1">
                <a:off x="4999037" y="2819407"/>
                <a:ext cx="355600" cy="254003"/>
                <a:chOff x="230" y="1087"/>
                <a:chExt cx="991" cy="709"/>
              </a:xfrm>
            </p:grpSpPr>
            <p:sp>
              <p:nvSpPr>
                <p:cNvPr id="577" name="Freeform 168"/>
                <p:cNvSpPr>
                  <a:spLocks/>
                </p:cNvSpPr>
                <p:nvPr/>
              </p:nvSpPr>
              <p:spPr bwMode="auto">
                <a:xfrm>
                  <a:off x="278" y="1306"/>
                  <a:ext cx="854" cy="407"/>
                </a:xfrm>
                <a:custGeom>
                  <a:avLst/>
                  <a:gdLst>
                    <a:gd name="T0" fmla="*/ 0 w 854"/>
                    <a:gd name="T1" fmla="*/ 360 h 407"/>
                    <a:gd name="T2" fmla="*/ 4 w 854"/>
                    <a:gd name="T3" fmla="*/ 306 h 407"/>
                    <a:gd name="T4" fmla="*/ 25 w 854"/>
                    <a:gd name="T5" fmla="*/ 250 h 407"/>
                    <a:gd name="T6" fmla="*/ 68 w 854"/>
                    <a:gd name="T7" fmla="*/ 203 h 407"/>
                    <a:gd name="T8" fmla="*/ 107 w 854"/>
                    <a:gd name="T9" fmla="*/ 178 h 407"/>
                    <a:gd name="T10" fmla="*/ 157 w 854"/>
                    <a:gd name="T11" fmla="*/ 157 h 407"/>
                    <a:gd name="T12" fmla="*/ 223 w 854"/>
                    <a:gd name="T13" fmla="*/ 143 h 407"/>
                    <a:gd name="T14" fmla="*/ 229 w 854"/>
                    <a:gd name="T15" fmla="*/ 124 h 407"/>
                    <a:gd name="T16" fmla="*/ 253 w 854"/>
                    <a:gd name="T17" fmla="*/ 82 h 407"/>
                    <a:gd name="T18" fmla="*/ 288 w 854"/>
                    <a:gd name="T19" fmla="*/ 46 h 407"/>
                    <a:gd name="T20" fmla="*/ 338 w 854"/>
                    <a:gd name="T21" fmla="*/ 16 h 407"/>
                    <a:gd name="T22" fmla="*/ 383 w 854"/>
                    <a:gd name="T23" fmla="*/ 5 h 407"/>
                    <a:gd name="T24" fmla="*/ 470 w 854"/>
                    <a:gd name="T25" fmla="*/ 2 h 407"/>
                    <a:gd name="T26" fmla="*/ 568 w 854"/>
                    <a:gd name="T27" fmla="*/ 19 h 407"/>
                    <a:gd name="T28" fmla="*/ 636 w 854"/>
                    <a:gd name="T29" fmla="*/ 49 h 407"/>
                    <a:gd name="T30" fmla="*/ 686 w 854"/>
                    <a:gd name="T31" fmla="*/ 80 h 407"/>
                    <a:gd name="T32" fmla="*/ 733 w 854"/>
                    <a:gd name="T33" fmla="*/ 124 h 407"/>
                    <a:gd name="T34" fmla="*/ 776 w 854"/>
                    <a:gd name="T35" fmla="*/ 179 h 407"/>
                    <a:gd name="T36" fmla="*/ 813 w 854"/>
                    <a:gd name="T37" fmla="*/ 247 h 407"/>
                    <a:gd name="T38" fmla="*/ 843 w 854"/>
                    <a:gd name="T39" fmla="*/ 328 h 407"/>
                    <a:gd name="T40" fmla="*/ 852 w 854"/>
                    <a:gd name="T41" fmla="*/ 366 h 407"/>
                    <a:gd name="T42" fmla="*/ 849 w 854"/>
                    <a:gd name="T43" fmla="*/ 396 h 407"/>
                    <a:gd name="T44" fmla="*/ 838 w 854"/>
                    <a:gd name="T45" fmla="*/ 407 h 407"/>
                    <a:gd name="T46" fmla="*/ 832 w 854"/>
                    <a:gd name="T47" fmla="*/ 407 h 407"/>
                    <a:gd name="T48" fmla="*/ 815 w 854"/>
                    <a:gd name="T49" fmla="*/ 385 h 407"/>
                    <a:gd name="T50" fmla="*/ 793 w 854"/>
                    <a:gd name="T51" fmla="*/ 349 h 407"/>
                    <a:gd name="T52" fmla="*/ 768 w 854"/>
                    <a:gd name="T53" fmla="*/ 330 h 407"/>
                    <a:gd name="T54" fmla="*/ 722 w 854"/>
                    <a:gd name="T55" fmla="*/ 322 h 407"/>
                    <a:gd name="T56" fmla="*/ 680 w 854"/>
                    <a:gd name="T57" fmla="*/ 339 h 407"/>
                    <a:gd name="T58" fmla="*/ 669 w 854"/>
                    <a:gd name="T59" fmla="*/ 350 h 407"/>
                    <a:gd name="T60" fmla="*/ 639 w 854"/>
                    <a:gd name="T61" fmla="*/ 377 h 407"/>
                    <a:gd name="T62" fmla="*/ 604 w 854"/>
                    <a:gd name="T63" fmla="*/ 386 h 407"/>
                    <a:gd name="T64" fmla="*/ 553 w 854"/>
                    <a:gd name="T65" fmla="*/ 393 h 407"/>
                    <a:gd name="T66" fmla="*/ 327 w 854"/>
                    <a:gd name="T67" fmla="*/ 393 h 407"/>
                    <a:gd name="T68" fmla="*/ 316 w 854"/>
                    <a:gd name="T69" fmla="*/ 393 h 407"/>
                    <a:gd name="T70" fmla="*/ 294 w 854"/>
                    <a:gd name="T71" fmla="*/ 383 h 407"/>
                    <a:gd name="T72" fmla="*/ 278 w 854"/>
                    <a:gd name="T73" fmla="*/ 366 h 407"/>
                    <a:gd name="T74" fmla="*/ 253 w 854"/>
                    <a:gd name="T75" fmla="*/ 333 h 407"/>
                    <a:gd name="T76" fmla="*/ 218 w 854"/>
                    <a:gd name="T77" fmla="*/ 314 h 407"/>
                    <a:gd name="T78" fmla="*/ 197 w 854"/>
                    <a:gd name="T79" fmla="*/ 313 h 407"/>
                    <a:gd name="T80" fmla="*/ 171 w 854"/>
                    <a:gd name="T81" fmla="*/ 328 h 407"/>
                    <a:gd name="T82" fmla="*/ 146 w 854"/>
                    <a:gd name="T83" fmla="*/ 361 h 407"/>
                    <a:gd name="T84" fmla="*/ 129 w 854"/>
                    <a:gd name="T85" fmla="*/ 377 h 407"/>
                    <a:gd name="T86" fmla="*/ 82 w 854"/>
                    <a:gd name="T87" fmla="*/ 391 h 407"/>
                    <a:gd name="T88" fmla="*/ 32 w 854"/>
                    <a:gd name="T89" fmla="*/ 383 h 407"/>
                    <a:gd name="T90" fmla="*/ 2 w 854"/>
                    <a:gd name="T91" fmla="*/ 368 h 40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54"/>
                    <a:gd name="T139" fmla="*/ 0 h 407"/>
                    <a:gd name="T140" fmla="*/ 854 w 854"/>
                    <a:gd name="T141" fmla="*/ 407 h 40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54" h="407">
                      <a:moveTo>
                        <a:pt x="2" y="368"/>
                      </a:moveTo>
                      <a:lnTo>
                        <a:pt x="2" y="368"/>
                      </a:lnTo>
                      <a:lnTo>
                        <a:pt x="0" y="360"/>
                      </a:lnTo>
                      <a:lnTo>
                        <a:pt x="0" y="338"/>
                      </a:lnTo>
                      <a:lnTo>
                        <a:pt x="0" y="324"/>
                      </a:lnTo>
                      <a:lnTo>
                        <a:pt x="4" y="306"/>
                      </a:lnTo>
                      <a:lnTo>
                        <a:pt x="8" y="289"/>
                      </a:lnTo>
                      <a:lnTo>
                        <a:pt x="16" y="269"/>
                      </a:lnTo>
                      <a:lnTo>
                        <a:pt x="25" y="250"/>
                      </a:lnTo>
                      <a:lnTo>
                        <a:pt x="40" y="231"/>
                      </a:lnTo>
                      <a:lnTo>
                        <a:pt x="57" y="212"/>
                      </a:lnTo>
                      <a:lnTo>
                        <a:pt x="68" y="203"/>
                      </a:lnTo>
                      <a:lnTo>
                        <a:pt x="79" y="193"/>
                      </a:lnTo>
                      <a:lnTo>
                        <a:pt x="93" y="186"/>
                      </a:lnTo>
                      <a:lnTo>
                        <a:pt x="107" y="178"/>
                      </a:lnTo>
                      <a:lnTo>
                        <a:pt x="123" y="170"/>
                      </a:lnTo>
                      <a:lnTo>
                        <a:pt x="140" y="164"/>
                      </a:lnTo>
                      <a:lnTo>
                        <a:pt x="157" y="157"/>
                      </a:lnTo>
                      <a:lnTo>
                        <a:pt x="178" y="153"/>
                      </a:lnTo>
                      <a:lnTo>
                        <a:pt x="200" y="148"/>
                      </a:lnTo>
                      <a:lnTo>
                        <a:pt x="223" y="143"/>
                      </a:lnTo>
                      <a:lnTo>
                        <a:pt x="225" y="139"/>
                      </a:lnTo>
                      <a:lnTo>
                        <a:pt x="229" y="124"/>
                      </a:lnTo>
                      <a:lnTo>
                        <a:pt x="239" y="106"/>
                      </a:lnTo>
                      <a:lnTo>
                        <a:pt x="245" y="93"/>
                      </a:lnTo>
                      <a:lnTo>
                        <a:pt x="253" y="82"/>
                      </a:lnTo>
                      <a:lnTo>
                        <a:pt x="262" y="69"/>
                      </a:lnTo>
                      <a:lnTo>
                        <a:pt x="273" y="57"/>
                      </a:lnTo>
                      <a:lnTo>
                        <a:pt x="288" y="46"/>
                      </a:lnTo>
                      <a:lnTo>
                        <a:pt x="302" y="35"/>
                      </a:lnTo>
                      <a:lnTo>
                        <a:pt x="319" y="26"/>
                      </a:lnTo>
                      <a:lnTo>
                        <a:pt x="338" y="16"/>
                      </a:lnTo>
                      <a:lnTo>
                        <a:pt x="360" y="10"/>
                      </a:lnTo>
                      <a:lnTo>
                        <a:pt x="383" y="5"/>
                      </a:lnTo>
                      <a:lnTo>
                        <a:pt x="410" y="2"/>
                      </a:lnTo>
                      <a:lnTo>
                        <a:pt x="438" y="0"/>
                      </a:lnTo>
                      <a:lnTo>
                        <a:pt x="470" y="2"/>
                      </a:lnTo>
                      <a:lnTo>
                        <a:pt x="501" y="5"/>
                      </a:lnTo>
                      <a:lnTo>
                        <a:pt x="534" y="10"/>
                      </a:lnTo>
                      <a:lnTo>
                        <a:pt x="568" y="19"/>
                      </a:lnTo>
                      <a:lnTo>
                        <a:pt x="601" y="32"/>
                      </a:lnTo>
                      <a:lnTo>
                        <a:pt x="619" y="40"/>
                      </a:lnTo>
                      <a:lnTo>
                        <a:pt x="636" y="49"/>
                      </a:lnTo>
                      <a:lnTo>
                        <a:pt x="653" y="59"/>
                      </a:lnTo>
                      <a:lnTo>
                        <a:pt x="669" y="69"/>
                      </a:lnTo>
                      <a:lnTo>
                        <a:pt x="686" y="80"/>
                      </a:lnTo>
                      <a:lnTo>
                        <a:pt x="702" y="95"/>
                      </a:lnTo>
                      <a:lnTo>
                        <a:pt x="717" y="109"/>
                      </a:lnTo>
                      <a:lnTo>
                        <a:pt x="733" y="124"/>
                      </a:lnTo>
                      <a:lnTo>
                        <a:pt x="747" y="140"/>
                      </a:lnTo>
                      <a:lnTo>
                        <a:pt x="761" y="159"/>
                      </a:lnTo>
                      <a:lnTo>
                        <a:pt x="776" y="179"/>
                      </a:lnTo>
                      <a:lnTo>
                        <a:pt x="788" y="200"/>
                      </a:lnTo>
                      <a:lnTo>
                        <a:pt x="801" y="222"/>
                      </a:lnTo>
                      <a:lnTo>
                        <a:pt x="813" y="247"/>
                      </a:lnTo>
                      <a:lnTo>
                        <a:pt x="824" y="272"/>
                      </a:lnTo>
                      <a:lnTo>
                        <a:pt x="834" y="300"/>
                      </a:lnTo>
                      <a:lnTo>
                        <a:pt x="843" y="328"/>
                      </a:lnTo>
                      <a:lnTo>
                        <a:pt x="852" y="360"/>
                      </a:lnTo>
                      <a:lnTo>
                        <a:pt x="852" y="366"/>
                      </a:lnTo>
                      <a:lnTo>
                        <a:pt x="854" y="380"/>
                      </a:lnTo>
                      <a:lnTo>
                        <a:pt x="852" y="389"/>
                      </a:lnTo>
                      <a:lnTo>
                        <a:pt x="849" y="396"/>
                      </a:lnTo>
                      <a:lnTo>
                        <a:pt x="846" y="402"/>
                      </a:lnTo>
                      <a:lnTo>
                        <a:pt x="843" y="405"/>
                      </a:lnTo>
                      <a:lnTo>
                        <a:pt x="838" y="407"/>
                      </a:lnTo>
                      <a:lnTo>
                        <a:pt x="835" y="407"/>
                      </a:lnTo>
                      <a:lnTo>
                        <a:pt x="832" y="407"/>
                      </a:lnTo>
                      <a:lnTo>
                        <a:pt x="826" y="402"/>
                      </a:lnTo>
                      <a:lnTo>
                        <a:pt x="819" y="394"/>
                      </a:lnTo>
                      <a:lnTo>
                        <a:pt x="815" y="385"/>
                      </a:lnTo>
                      <a:lnTo>
                        <a:pt x="808" y="372"/>
                      </a:lnTo>
                      <a:lnTo>
                        <a:pt x="801" y="361"/>
                      </a:lnTo>
                      <a:lnTo>
                        <a:pt x="793" y="349"/>
                      </a:lnTo>
                      <a:lnTo>
                        <a:pt x="782" y="338"/>
                      </a:lnTo>
                      <a:lnTo>
                        <a:pt x="768" y="330"/>
                      </a:lnTo>
                      <a:lnTo>
                        <a:pt x="754" y="324"/>
                      </a:lnTo>
                      <a:lnTo>
                        <a:pt x="738" y="322"/>
                      </a:lnTo>
                      <a:lnTo>
                        <a:pt x="722" y="322"/>
                      </a:lnTo>
                      <a:lnTo>
                        <a:pt x="706" y="324"/>
                      </a:lnTo>
                      <a:lnTo>
                        <a:pt x="692" y="330"/>
                      </a:lnTo>
                      <a:lnTo>
                        <a:pt x="680" y="339"/>
                      </a:lnTo>
                      <a:lnTo>
                        <a:pt x="674" y="344"/>
                      </a:lnTo>
                      <a:lnTo>
                        <a:pt x="669" y="350"/>
                      </a:lnTo>
                      <a:lnTo>
                        <a:pt x="659" y="363"/>
                      </a:lnTo>
                      <a:lnTo>
                        <a:pt x="650" y="372"/>
                      </a:lnTo>
                      <a:lnTo>
                        <a:pt x="639" y="377"/>
                      </a:lnTo>
                      <a:lnTo>
                        <a:pt x="628" y="382"/>
                      </a:lnTo>
                      <a:lnTo>
                        <a:pt x="617" y="385"/>
                      </a:lnTo>
                      <a:lnTo>
                        <a:pt x="604" y="386"/>
                      </a:lnTo>
                      <a:lnTo>
                        <a:pt x="576" y="391"/>
                      </a:lnTo>
                      <a:lnTo>
                        <a:pt x="553" y="393"/>
                      </a:lnTo>
                      <a:lnTo>
                        <a:pt x="520" y="394"/>
                      </a:lnTo>
                      <a:lnTo>
                        <a:pt x="435" y="394"/>
                      </a:lnTo>
                      <a:lnTo>
                        <a:pt x="327" y="393"/>
                      </a:lnTo>
                      <a:lnTo>
                        <a:pt x="322" y="394"/>
                      </a:lnTo>
                      <a:lnTo>
                        <a:pt x="316" y="393"/>
                      </a:lnTo>
                      <a:lnTo>
                        <a:pt x="309" y="391"/>
                      </a:lnTo>
                      <a:lnTo>
                        <a:pt x="302" y="388"/>
                      </a:lnTo>
                      <a:lnTo>
                        <a:pt x="294" y="383"/>
                      </a:lnTo>
                      <a:lnTo>
                        <a:pt x="286" y="377"/>
                      </a:lnTo>
                      <a:lnTo>
                        <a:pt x="278" y="366"/>
                      </a:lnTo>
                      <a:lnTo>
                        <a:pt x="272" y="353"/>
                      </a:lnTo>
                      <a:lnTo>
                        <a:pt x="262" y="342"/>
                      </a:lnTo>
                      <a:lnTo>
                        <a:pt x="253" y="333"/>
                      </a:lnTo>
                      <a:lnTo>
                        <a:pt x="242" y="325"/>
                      </a:lnTo>
                      <a:lnTo>
                        <a:pt x="231" y="317"/>
                      </a:lnTo>
                      <a:lnTo>
                        <a:pt x="218" y="314"/>
                      </a:lnTo>
                      <a:lnTo>
                        <a:pt x="208" y="311"/>
                      </a:lnTo>
                      <a:lnTo>
                        <a:pt x="197" y="313"/>
                      </a:lnTo>
                      <a:lnTo>
                        <a:pt x="187" y="316"/>
                      </a:lnTo>
                      <a:lnTo>
                        <a:pt x="178" y="320"/>
                      </a:lnTo>
                      <a:lnTo>
                        <a:pt x="171" y="328"/>
                      </a:lnTo>
                      <a:lnTo>
                        <a:pt x="165" y="336"/>
                      </a:lnTo>
                      <a:lnTo>
                        <a:pt x="153" y="353"/>
                      </a:lnTo>
                      <a:lnTo>
                        <a:pt x="146" y="361"/>
                      </a:lnTo>
                      <a:lnTo>
                        <a:pt x="138" y="371"/>
                      </a:lnTo>
                      <a:lnTo>
                        <a:pt x="129" y="377"/>
                      </a:lnTo>
                      <a:lnTo>
                        <a:pt x="116" y="383"/>
                      </a:lnTo>
                      <a:lnTo>
                        <a:pt x="99" y="388"/>
                      </a:lnTo>
                      <a:lnTo>
                        <a:pt x="82" y="391"/>
                      </a:lnTo>
                      <a:lnTo>
                        <a:pt x="62" y="389"/>
                      </a:lnTo>
                      <a:lnTo>
                        <a:pt x="41" y="386"/>
                      </a:lnTo>
                      <a:lnTo>
                        <a:pt x="32" y="383"/>
                      </a:lnTo>
                      <a:lnTo>
                        <a:pt x="21" y="380"/>
                      </a:lnTo>
                      <a:lnTo>
                        <a:pt x="11" y="374"/>
                      </a:lnTo>
                      <a:lnTo>
                        <a:pt x="2" y="3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78" name="Freeform 169"/>
                <p:cNvSpPr>
                  <a:spLocks/>
                </p:cNvSpPr>
                <p:nvPr/>
              </p:nvSpPr>
              <p:spPr bwMode="auto">
                <a:xfrm>
                  <a:off x="473" y="1211"/>
                  <a:ext cx="278" cy="91"/>
                </a:xfrm>
                <a:custGeom>
                  <a:avLst/>
                  <a:gdLst>
                    <a:gd name="T0" fmla="*/ 276 w 278"/>
                    <a:gd name="T1" fmla="*/ 1 h 91"/>
                    <a:gd name="T2" fmla="*/ 276 w 278"/>
                    <a:gd name="T3" fmla="*/ 1 h 91"/>
                    <a:gd name="T4" fmla="*/ 278 w 278"/>
                    <a:gd name="T5" fmla="*/ 12 h 91"/>
                    <a:gd name="T6" fmla="*/ 278 w 278"/>
                    <a:gd name="T7" fmla="*/ 36 h 91"/>
                    <a:gd name="T8" fmla="*/ 276 w 278"/>
                    <a:gd name="T9" fmla="*/ 63 h 91"/>
                    <a:gd name="T10" fmla="*/ 273 w 278"/>
                    <a:gd name="T11" fmla="*/ 74 h 91"/>
                    <a:gd name="T12" fmla="*/ 270 w 278"/>
                    <a:gd name="T13" fmla="*/ 81 h 91"/>
                    <a:gd name="T14" fmla="*/ 270 w 278"/>
                    <a:gd name="T15" fmla="*/ 81 h 91"/>
                    <a:gd name="T16" fmla="*/ 265 w 278"/>
                    <a:gd name="T17" fmla="*/ 83 h 91"/>
                    <a:gd name="T18" fmla="*/ 256 w 278"/>
                    <a:gd name="T19" fmla="*/ 86 h 91"/>
                    <a:gd name="T20" fmla="*/ 224 w 278"/>
                    <a:gd name="T21" fmla="*/ 89 h 91"/>
                    <a:gd name="T22" fmla="*/ 182 w 278"/>
                    <a:gd name="T23" fmla="*/ 91 h 91"/>
                    <a:gd name="T24" fmla="*/ 135 w 278"/>
                    <a:gd name="T25" fmla="*/ 91 h 91"/>
                    <a:gd name="T26" fmla="*/ 47 w 278"/>
                    <a:gd name="T27" fmla="*/ 89 h 91"/>
                    <a:gd name="T28" fmla="*/ 6 w 278"/>
                    <a:gd name="T29" fmla="*/ 89 h 91"/>
                    <a:gd name="T30" fmla="*/ 6 w 278"/>
                    <a:gd name="T31" fmla="*/ 89 h 91"/>
                    <a:gd name="T32" fmla="*/ 3 w 278"/>
                    <a:gd name="T33" fmla="*/ 58 h 91"/>
                    <a:gd name="T34" fmla="*/ 0 w 278"/>
                    <a:gd name="T35" fmla="*/ 34 h 91"/>
                    <a:gd name="T36" fmla="*/ 0 w 278"/>
                    <a:gd name="T37" fmla="*/ 20 h 91"/>
                    <a:gd name="T38" fmla="*/ 0 w 278"/>
                    <a:gd name="T39" fmla="*/ 20 h 91"/>
                    <a:gd name="T40" fmla="*/ 3 w 278"/>
                    <a:gd name="T41" fmla="*/ 19 h 91"/>
                    <a:gd name="T42" fmla="*/ 9 w 278"/>
                    <a:gd name="T43" fmla="*/ 17 h 91"/>
                    <a:gd name="T44" fmla="*/ 36 w 278"/>
                    <a:gd name="T45" fmla="*/ 14 h 91"/>
                    <a:gd name="T46" fmla="*/ 119 w 278"/>
                    <a:gd name="T47" fmla="*/ 6 h 91"/>
                    <a:gd name="T48" fmla="*/ 166 w 278"/>
                    <a:gd name="T49" fmla="*/ 3 h 91"/>
                    <a:gd name="T50" fmla="*/ 210 w 278"/>
                    <a:gd name="T51" fmla="*/ 0 h 91"/>
                    <a:gd name="T52" fmla="*/ 249 w 278"/>
                    <a:gd name="T53" fmla="*/ 0 h 91"/>
                    <a:gd name="T54" fmla="*/ 276 w 278"/>
                    <a:gd name="T55" fmla="*/ 1 h 91"/>
                    <a:gd name="T56" fmla="*/ 276 w 278"/>
                    <a:gd name="T57" fmla="*/ 1 h 9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78"/>
                    <a:gd name="T88" fmla="*/ 0 h 91"/>
                    <a:gd name="T89" fmla="*/ 278 w 278"/>
                    <a:gd name="T90" fmla="*/ 91 h 9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78" h="91">
                      <a:moveTo>
                        <a:pt x="276" y="1"/>
                      </a:moveTo>
                      <a:lnTo>
                        <a:pt x="276" y="1"/>
                      </a:lnTo>
                      <a:lnTo>
                        <a:pt x="278" y="12"/>
                      </a:lnTo>
                      <a:lnTo>
                        <a:pt x="278" y="36"/>
                      </a:lnTo>
                      <a:lnTo>
                        <a:pt x="276" y="63"/>
                      </a:lnTo>
                      <a:lnTo>
                        <a:pt x="273" y="74"/>
                      </a:lnTo>
                      <a:lnTo>
                        <a:pt x="270" y="81"/>
                      </a:lnTo>
                      <a:lnTo>
                        <a:pt x="265" y="83"/>
                      </a:lnTo>
                      <a:lnTo>
                        <a:pt x="256" y="86"/>
                      </a:lnTo>
                      <a:lnTo>
                        <a:pt x="224" y="89"/>
                      </a:lnTo>
                      <a:lnTo>
                        <a:pt x="182" y="91"/>
                      </a:lnTo>
                      <a:lnTo>
                        <a:pt x="135" y="91"/>
                      </a:lnTo>
                      <a:lnTo>
                        <a:pt x="47" y="89"/>
                      </a:lnTo>
                      <a:lnTo>
                        <a:pt x="6" y="89"/>
                      </a:lnTo>
                      <a:lnTo>
                        <a:pt x="3" y="58"/>
                      </a:lnTo>
                      <a:lnTo>
                        <a:pt x="0" y="34"/>
                      </a:lnTo>
                      <a:lnTo>
                        <a:pt x="0" y="20"/>
                      </a:lnTo>
                      <a:lnTo>
                        <a:pt x="3" y="19"/>
                      </a:lnTo>
                      <a:lnTo>
                        <a:pt x="9" y="17"/>
                      </a:lnTo>
                      <a:lnTo>
                        <a:pt x="36" y="14"/>
                      </a:lnTo>
                      <a:lnTo>
                        <a:pt x="119" y="6"/>
                      </a:lnTo>
                      <a:lnTo>
                        <a:pt x="166" y="3"/>
                      </a:lnTo>
                      <a:lnTo>
                        <a:pt x="210" y="0"/>
                      </a:lnTo>
                      <a:lnTo>
                        <a:pt x="249" y="0"/>
                      </a:lnTo>
                      <a:lnTo>
                        <a:pt x="276"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79" name="Freeform 170"/>
                <p:cNvSpPr>
                  <a:spLocks/>
                </p:cNvSpPr>
                <p:nvPr/>
              </p:nvSpPr>
              <p:spPr bwMode="auto">
                <a:xfrm>
                  <a:off x="768" y="1205"/>
                  <a:ext cx="218" cy="117"/>
                </a:xfrm>
                <a:custGeom>
                  <a:avLst/>
                  <a:gdLst>
                    <a:gd name="T0" fmla="*/ 17 w 218"/>
                    <a:gd name="T1" fmla="*/ 1 h 117"/>
                    <a:gd name="T2" fmla="*/ 17 w 218"/>
                    <a:gd name="T3" fmla="*/ 1 h 117"/>
                    <a:gd name="T4" fmla="*/ 14 w 218"/>
                    <a:gd name="T5" fmla="*/ 9 h 117"/>
                    <a:gd name="T6" fmla="*/ 8 w 218"/>
                    <a:gd name="T7" fmla="*/ 29 h 117"/>
                    <a:gd name="T8" fmla="*/ 2 w 218"/>
                    <a:gd name="T9" fmla="*/ 54 h 117"/>
                    <a:gd name="T10" fmla="*/ 0 w 218"/>
                    <a:gd name="T11" fmla="*/ 65 h 117"/>
                    <a:gd name="T12" fmla="*/ 0 w 218"/>
                    <a:gd name="T13" fmla="*/ 75 h 117"/>
                    <a:gd name="T14" fmla="*/ 0 w 218"/>
                    <a:gd name="T15" fmla="*/ 75 h 117"/>
                    <a:gd name="T16" fmla="*/ 80 w 218"/>
                    <a:gd name="T17" fmla="*/ 94 h 117"/>
                    <a:gd name="T18" fmla="*/ 146 w 218"/>
                    <a:gd name="T19" fmla="*/ 108 h 117"/>
                    <a:gd name="T20" fmla="*/ 174 w 218"/>
                    <a:gd name="T21" fmla="*/ 114 h 117"/>
                    <a:gd name="T22" fmla="*/ 198 w 218"/>
                    <a:gd name="T23" fmla="*/ 117 h 117"/>
                    <a:gd name="T24" fmla="*/ 198 w 218"/>
                    <a:gd name="T25" fmla="*/ 117 h 117"/>
                    <a:gd name="T26" fmla="*/ 201 w 218"/>
                    <a:gd name="T27" fmla="*/ 109 h 117"/>
                    <a:gd name="T28" fmla="*/ 209 w 218"/>
                    <a:gd name="T29" fmla="*/ 91 h 117"/>
                    <a:gd name="T30" fmla="*/ 212 w 218"/>
                    <a:gd name="T31" fmla="*/ 78 h 117"/>
                    <a:gd name="T32" fmla="*/ 215 w 218"/>
                    <a:gd name="T33" fmla="*/ 64 h 117"/>
                    <a:gd name="T34" fmla="*/ 218 w 218"/>
                    <a:gd name="T35" fmla="*/ 48 h 117"/>
                    <a:gd name="T36" fmla="*/ 218 w 218"/>
                    <a:gd name="T37" fmla="*/ 32 h 117"/>
                    <a:gd name="T38" fmla="*/ 218 w 218"/>
                    <a:gd name="T39" fmla="*/ 32 h 117"/>
                    <a:gd name="T40" fmla="*/ 199 w 218"/>
                    <a:gd name="T41" fmla="*/ 26 h 117"/>
                    <a:gd name="T42" fmla="*/ 151 w 218"/>
                    <a:gd name="T43" fmla="*/ 14 h 117"/>
                    <a:gd name="T44" fmla="*/ 119 w 218"/>
                    <a:gd name="T45" fmla="*/ 7 h 117"/>
                    <a:gd name="T46" fmla="*/ 85 w 218"/>
                    <a:gd name="T47" fmla="*/ 3 h 117"/>
                    <a:gd name="T48" fmla="*/ 50 w 218"/>
                    <a:gd name="T49" fmla="*/ 1 h 117"/>
                    <a:gd name="T50" fmla="*/ 34 w 218"/>
                    <a:gd name="T51" fmla="*/ 0 h 117"/>
                    <a:gd name="T52" fmla="*/ 17 w 218"/>
                    <a:gd name="T53" fmla="*/ 1 h 117"/>
                    <a:gd name="T54" fmla="*/ 17 w 218"/>
                    <a:gd name="T55" fmla="*/ 1 h 1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8"/>
                    <a:gd name="T85" fmla="*/ 0 h 117"/>
                    <a:gd name="T86" fmla="*/ 218 w 218"/>
                    <a:gd name="T87" fmla="*/ 117 h 11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8" h="117">
                      <a:moveTo>
                        <a:pt x="17" y="1"/>
                      </a:moveTo>
                      <a:lnTo>
                        <a:pt x="17" y="1"/>
                      </a:lnTo>
                      <a:lnTo>
                        <a:pt x="14" y="9"/>
                      </a:lnTo>
                      <a:lnTo>
                        <a:pt x="8" y="29"/>
                      </a:lnTo>
                      <a:lnTo>
                        <a:pt x="2" y="54"/>
                      </a:lnTo>
                      <a:lnTo>
                        <a:pt x="0" y="65"/>
                      </a:lnTo>
                      <a:lnTo>
                        <a:pt x="0" y="75"/>
                      </a:lnTo>
                      <a:lnTo>
                        <a:pt x="80" y="94"/>
                      </a:lnTo>
                      <a:lnTo>
                        <a:pt x="146" y="108"/>
                      </a:lnTo>
                      <a:lnTo>
                        <a:pt x="174" y="114"/>
                      </a:lnTo>
                      <a:lnTo>
                        <a:pt x="198" y="117"/>
                      </a:lnTo>
                      <a:lnTo>
                        <a:pt x="201" y="109"/>
                      </a:lnTo>
                      <a:lnTo>
                        <a:pt x="209" y="91"/>
                      </a:lnTo>
                      <a:lnTo>
                        <a:pt x="212" y="78"/>
                      </a:lnTo>
                      <a:lnTo>
                        <a:pt x="215" y="64"/>
                      </a:lnTo>
                      <a:lnTo>
                        <a:pt x="218" y="48"/>
                      </a:lnTo>
                      <a:lnTo>
                        <a:pt x="218" y="32"/>
                      </a:lnTo>
                      <a:lnTo>
                        <a:pt x="199" y="26"/>
                      </a:lnTo>
                      <a:lnTo>
                        <a:pt x="151" y="14"/>
                      </a:lnTo>
                      <a:lnTo>
                        <a:pt x="119" y="7"/>
                      </a:lnTo>
                      <a:lnTo>
                        <a:pt x="85" y="3"/>
                      </a:lnTo>
                      <a:lnTo>
                        <a:pt x="50" y="1"/>
                      </a:lnTo>
                      <a:lnTo>
                        <a:pt x="34" y="0"/>
                      </a:lnTo>
                      <a:lnTo>
                        <a:pt x="17"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80" name="Freeform 171"/>
                <p:cNvSpPr>
                  <a:spLocks/>
                </p:cNvSpPr>
                <p:nvPr/>
              </p:nvSpPr>
              <p:spPr bwMode="auto">
                <a:xfrm>
                  <a:off x="564" y="1088"/>
                  <a:ext cx="339" cy="124"/>
                </a:xfrm>
                <a:custGeom>
                  <a:avLst/>
                  <a:gdLst>
                    <a:gd name="T0" fmla="*/ 16 w 339"/>
                    <a:gd name="T1" fmla="*/ 33 h 124"/>
                    <a:gd name="T2" fmla="*/ 16 w 339"/>
                    <a:gd name="T3" fmla="*/ 33 h 124"/>
                    <a:gd name="T4" fmla="*/ 11 w 339"/>
                    <a:gd name="T5" fmla="*/ 43 h 124"/>
                    <a:gd name="T6" fmla="*/ 6 w 339"/>
                    <a:gd name="T7" fmla="*/ 54 h 124"/>
                    <a:gd name="T8" fmla="*/ 2 w 339"/>
                    <a:gd name="T9" fmla="*/ 66 h 124"/>
                    <a:gd name="T10" fmla="*/ 0 w 339"/>
                    <a:gd name="T11" fmla="*/ 80 h 124"/>
                    <a:gd name="T12" fmla="*/ 0 w 339"/>
                    <a:gd name="T13" fmla="*/ 88 h 124"/>
                    <a:gd name="T14" fmla="*/ 2 w 339"/>
                    <a:gd name="T15" fmla="*/ 96 h 124"/>
                    <a:gd name="T16" fmla="*/ 5 w 339"/>
                    <a:gd name="T17" fmla="*/ 104 h 124"/>
                    <a:gd name="T18" fmla="*/ 8 w 339"/>
                    <a:gd name="T19" fmla="*/ 110 h 124"/>
                    <a:gd name="T20" fmla="*/ 14 w 339"/>
                    <a:gd name="T21" fmla="*/ 118 h 124"/>
                    <a:gd name="T22" fmla="*/ 22 w 339"/>
                    <a:gd name="T23" fmla="*/ 124 h 124"/>
                    <a:gd name="T24" fmla="*/ 22 w 339"/>
                    <a:gd name="T25" fmla="*/ 124 h 124"/>
                    <a:gd name="T26" fmla="*/ 53 w 339"/>
                    <a:gd name="T27" fmla="*/ 124 h 124"/>
                    <a:gd name="T28" fmla="*/ 130 w 339"/>
                    <a:gd name="T29" fmla="*/ 121 h 124"/>
                    <a:gd name="T30" fmla="*/ 177 w 339"/>
                    <a:gd name="T31" fmla="*/ 118 h 124"/>
                    <a:gd name="T32" fmla="*/ 229 w 339"/>
                    <a:gd name="T33" fmla="*/ 113 h 124"/>
                    <a:gd name="T34" fmla="*/ 281 w 339"/>
                    <a:gd name="T35" fmla="*/ 107 h 124"/>
                    <a:gd name="T36" fmla="*/ 328 w 339"/>
                    <a:gd name="T37" fmla="*/ 98 h 124"/>
                    <a:gd name="T38" fmla="*/ 328 w 339"/>
                    <a:gd name="T39" fmla="*/ 98 h 124"/>
                    <a:gd name="T40" fmla="*/ 333 w 339"/>
                    <a:gd name="T41" fmla="*/ 88 h 124"/>
                    <a:gd name="T42" fmla="*/ 336 w 339"/>
                    <a:gd name="T43" fmla="*/ 79 h 124"/>
                    <a:gd name="T44" fmla="*/ 339 w 339"/>
                    <a:gd name="T45" fmla="*/ 68 h 124"/>
                    <a:gd name="T46" fmla="*/ 339 w 339"/>
                    <a:gd name="T47" fmla="*/ 54 h 124"/>
                    <a:gd name="T48" fmla="*/ 339 w 339"/>
                    <a:gd name="T49" fmla="*/ 44 h 124"/>
                    <a:gd name="T50" fmla="*/ 336 w 339"/>
                    <a:gd name="T51" fmla="*/ 37 h 124"/>
                    <a:gd name="T52" fmla="*/ 333 w 339"/>
                    <a:gd name="T53" fmla="*/ 29 h 124"/>
                    <a:gd name="T54" fmla="*/ 328 w 339"/>
                    <a:gd name="T55" fmla="*/ 19 h 124"/>
                    <a:gd name="T56" fmla="*/ 322 w 339"/>
                    <a:gd name="T57" fmla="*/ 10 h 124"/>
                    <a:gd name="T58" fmla="*/ 314 w 339"/>
                    <a:gd name="T59" fmla="*/ 0 h 124"/>
                    <a:gd name="T60" fmla="*/ 314 w 339"/>
                    <a:gd name="T61" fmla="*/ 0 h 124"/>
                    <a:gd name="T62" fmla="*/ 286 w 339"/>
                    <a:gd name="T63" fmla="*/ 0 h 124"/>
                    <a:gd name="T64" fmla="*/ 254 w 339"/>
                    <a:gd name="T65" fmla="*/ 0 h 124"/>
                    <a:gd name="T66" fmla="*/ 213 w 339"/>
                    <a:gd name="T67" fmla="*/ 2 h 124"/>
                    <a:gd name="T68" fmla="*/ 168 w 339"/>
                    <a:gd name="T69" fmla="*/ 5 h 124"/>
                    <a:gd name="T70" fmla="*/ 118 w 339"/>
                    <a:gd name="T71" fmla="*/ 11 h 124"/>
                    <a:gd name="T72" fmla="*/ 66 w 339"/>
                    <a:gd name="T73" fmla="*/ 21 h 124"/>
                    <a:gd name="T74" fmla="*/ 41 w 339"/>
                    <a:gd name="T75" fmla="*/ 27 h 124"/>
                    <a:gd name="T76" fmla="*/ 16 w 339"/>
                    <a:gd name="T77" fmla="*/ 33 h 124"/>
                    <a:gd name="T78" fmla="*/ 16 w 339"/>
                    <a:gd name="T79" fmla="*/ 33 h 12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9"/>
                    <a:gd name="T121" fmla="*/ 0 h 124"/>
                    <a:gd name="T122" fmla="*/ 339 w 339"/>
                    <a:gd name="T123" fmla="*/ 124 h 12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9" h="124">
                      <a:moveTo>
                        <a:pt x="16" y="33"/>
                      </a:moveTo>
                      <a:lnTo>
                        <a:pt x="16" y="33"/>
                      </a:lnTo>
                      <a:lnTo>
                        <a:pt x="11" y="43"/>
                      </a:lnTo>
                      <a:lnTo>
                        <a:pt x="6" y="54"/>
                      </a:lnTo>
                      <a:lnTo>
                        <a:pt x="2" y="66"/>
                      </a:lnTo>
                      <a:lnTo>
                        <a:pt x="0" y="80"/>
                      </a:lnTo>
                      <a:lnTo>
                        <a:pt x="0" y="88"/>
                      </a:lnTo>
                      <a:lnTo>
                        <a:pt x="2" y="96"/>
                      </a:lnTo>
                      <a:lnTo>
                        <a:pt x="5" y="104"/>
                      </a:lnTo>
                      <a:lnTo>
                        <a:pt x="8" y="110"/>
                      </a:lnTo>
                      <a:lnTo>
                        <a:pt x="14" y="118"/>
                      </a:lnTo>
                      <a:lnTo>
                        <a:pt x="22" y="124"/>
                      </a:lnTo>
                      <a:lnTo>
                        <a:pt x="53" y="124"/>
                      </a:lnTo>
                      <a:lnTo>
                        <a:pt x="130" y="121"/>
                      </a:lnTo>
                      <a:lnTo>
                        <a:pt x="177" y="118"/>
                      </a:lnTo>
                      <a:lnTo>
                        <a:pt x="229" y="113"/>
                      </a:lnTo>
                      <a:lnTo>
                        <a:pt x="281" y="107"/>
                      </a:lnTo>
                      <a:lnTo>
                        <a:pt x="328" y="98"/>
                      </a:lnTo>
                      <a:lnTo>
                        <a:pt x="333" y="88"/>
                      </a:lnTo>
                      <a:lnTo>
                        <a:pt x="336" y="79"/>
                      </a:lnTo>
                      <a:lnTo>
                        <a:pt x="339" y="68"/>
                      </a:lnTo>
                      <a:lnTo>
                        <a:pt x="339" y="54"/>
                      </a:lnTo>
                      <a:lnTo>
                        <a:pt x="339" y="44"/>
                      </a:lnTo>
                      <a:lnTo>
                        <a:pt x="336" y="37"/>
                      </a:lnTo>
                      <a:lnTo>
                        <a:pt x="333" y="29"/>
                      </a:lnTo>
                      <a:lnTo>
                        <a:pt x="328" y="19"/>
                      </a:lnTo>
                      <a:lnTo>
                        <a:pt x="322" y="10"/>
                      </a:lnTo>
                      <a:lnTo>
                        <a:pt x="314" y="0"/>
                      </a:lnTo>
                      <a:lnTo>
                        <a:pt x="286" y="0"/>
                      </a:lnTo>
                      <a:lnTo>
                        <a:pt x="254" y="0"/>
                      </a:lnTo>
                      <a:lnTo>
                        <a:pt x="213" y="2"/>
                      </a:lnTo>
                      <a:lnTo>
                        <a:pt x="168" y="5"/>
                      </a:lnTo>
                      <a:lnTo>
                        <a:pt x="118" y="11"/>
                      </a:lnTo>
                      <a:lnTo>
                        <a:pt x="66" y="21"/>
                      </a:lnTo>
                      <a:lnTo>
                        <a:pt x="41" y="27"/>
                      </a:lnTo>
                      <a:lnTo>
                        <a:pt x="16"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81" name="Freeform 172"/>
                <p:cNvSpPr>
                  <a:spLocks/>
                </p:cNvSpPr>
                <p:nvPr/>
              </p:nvSpPr>
              <p:spPr bwMode="auto">
                <a:xfrm>
                  <a:off x="486" y="1228"/>
                  <a:ext cx="277" cy="89"/>
                </a:xfrm>
                <a:custGeom>
                  <a:avLst/>
                  <a:gdLst>
                    <a:gd name="T0" fmla="*/ 277 w 277"/>
                    <a:gd name="T1" fmla="*/ 0 h 89"/>
                    <a:gd name="T2" fmla="*/ 277 w 277"/>
                    <a:gd name="T3" fmla="*/ 0 h 89"/>
                    <a:gd name="T4" fmla="*/ 277 w 277"/>
                    <a:gd name="T5" fmla="*/ 11 h 89"/>
                    <a:gd name="T6" fmla="*/ 277 w 277"/>
                    <a:gd name="T7" fmla="*/ 35 h 89"/>
                    <a:gd name="T8" fmla="*/ 276 w 277"/>
                    <a:gd name="T9" fmla="*/ 61 h 89"/>
                    <a:gd name="T10" fmla="*/ 274 w 277"/>
                    <a:gd name="T11" fmla="*/ 72 h 89"/>
                    <a:gd name="T12" fmla="*/ 271 w 277"/>
                    <a:gd name="T13" fmla="*/ 80 h 89"/>
                    <a:gd name="T14" fmla="*/ 271 w 277"/>
                    <a:gd name="T15" fmla="*/ 80 h 89"/>
                    <a:gd name="T16" fmla="*/ 266 w 277"/>
                    <a:gd name="T17" fmla="*/ 83 h 89"/>
                    <a:gd name="T18" fmla="*/ 257 w 277"/>
                    <a:gd name="T19" fmla="*/ 85 h 89"/>
                    <a:gd name="T20" fmla="*/ 225 w 277"/>
                    <a:gd name="T21" fmla="*/ 88 h 89"/>
                    <a:gd name="T22" fmla="*/ 183 w 277"/>
                    <a:gd name="T23" fmla="*/ 89 h 89"/>
                    <a:gd name="T24" fmla="*/ 134 w 277"/>
                    <a:gd name="T25" fmla="*/ 89 h 89"/>
                    <a:gd name="T26" fmla="*/ 47 w 277"/>
                    <a:gd name="T27" fmla="*/ 89 h 89"/>
                    <a:gd name="T28" fmla="*/ 7 w 277"/>
                    <a:gd name="T29" fmla="*/ 88 h 89"/>
                    <a:gd name="T30" fmla="*/ 7 w 277"/>
                    <a:gd name="T31" fmla="*/ 88 h 89"/>
                    <a:gd name="T32" fmla="*/ 3 w 277"/>
                    <a:gd name="T33" fmla="*/ 57 h 89"/>
                    <a:gd name="T34" fmla="*/ 1 w 277"/>
                    <a:gd name="T35" fmla="*/ 33 h 89"/>
                    <a:gd name="T36" fmla="*/ 0 w 277"/>
                    <a:gd name="T37" fmla="*/ 19 h 89"/>
                    <a:gd name="T38" fmla="*/ 0 w 277"/>
                    <a:gd name="T39" fmla="*/ 19 h 89"/>
                    <a:gd name="T40" fmla="*/ 3 w 277"/>
                    <a:gd name="T41" fmla="*/ 17 h 89"/>
                    <a:gd name="T42" fmla="*/ 10 w 277"/>
                    <a:gd name="T43" fmla="*/ 16 h 89"/>
                    <a:gd name="T44" fmla="*/ 37 w 277"/>
                    <a:gd name="T45" fmla="*/ 13 h 89"/>
                    <a:gd name="T46" fmla="*/ 119 w 277"/>
                    <a:gd name="T47" fmla="*/ 5 h 89"/>
                    <a:gd name="T48" fmla="*/ 166 w 277"/>
                    <a:gd name="T49" fmla="*/ 2 h 89"/>
                    <a:gd name="T50" fmla="*/ 211 w 277"/>
                    <a:gd name="T51" fmla="*/ 0 h 89"/>
                    <a:gd name="T52" fmla="*/ 249 w 277"/>
                    <a:gd name="T53" fmla="*/ 0 h 89"/>
                    <a:gd name="T54" fmla="*/ 277 w 277"/>
                    <a:gd name="T55" fmla="*/ 0 h 89"/>
                    <a:gd name="T56" fmla="*/ 277 w 277"/>
                    <a:gd name="T57" fmla="*/ 0 h 8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77"/>
                    <a:gd name="T88" fmla="*/ 0 h 89"/>
                    <a:gd name="T89" fmla="*/ 277 w 277"/>
                    <a:gd name="T90" fmla="*/ 89 h 8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77" h="89">
                      <a:moveTo>
                        <a:pt x="277" y="0"/>
                      </a:moveTo>
                      <a:lnTo>
                        <a:pt x="277" y="0"/>
                      </a:lnTo>
                      <a:lnTo>
                        <a:pt x="277" y="11"/>
                      </a:lnTo>
                      <a:lnTo>
                        <a:pt x="277" y="35"/>
                      </a:lnTo>
                      <a:lnTo>
                        <a:pt x="276" y="61"/>
                      </a:lnTo>
                      <a:lnTo>
                        <a:pt x="274" y="72"/>
                      </a:lnTo>
                      <a:lnTo>
                        <a:pt x="271" y="80"/>
                      </a:lnTo>
                      <a:lnTo>
                        <a:pt x="266" y="83"/>
                      </a:lnTo>
                      <a:lnTo>
                        <a:pt x="257" y="85"/>
                      </a:lnTo>
                      <a:lnTo>
                        <a:pt x="225" y="88"/>
                      </a:lnTo>
                      <a:lnTo>
                        <a:pt x="183" y="89"/>
                      </a:lnTo>
                      <a:lnTo>
                        <a:pt x="134" y="89"/>
                      </a:lnTo>
                      <a:lnTo>
                        <a:pt x="47" y="89"/>
                      </a:lnTo>
                      <a:lnTo>
                        <a:pt x="7" y="88"/>
                      </a:lnTo>
                      <a:lnTo>
                        <a:pt x="3" y="57"/>
                      </a:lnTo>
                      <a:lnTo>
                        <a:pt x="1" y="33"/>
                      </a:lnTo>
                      <a:lnTo>
                        <a:pt x="0" y="19"/>
                      </a:lnTo>
                      <a:lnTo>
                        <a:pt x="3" y="17"/>
                      </a:lnTo>
                      <a:lnTo>
                        <a:pt x="10" y="16"/>
                      </a:lnTo>
                      <a:lnTo>
                        <a:pt x="37" y="13"/>
                      </a:lnTo>
                      <a:lnTo>
                        <a:pt x="119" y="5"/>
                      </a:lnTo>
                      <a:lnTo>
                        <a:pt x="166" y="2"/>
                      </a:lnTo>
                      <a:lnTo>
                        <a:pt x="211" y="0"/>
                      </a:lnTo>
                      <a:lnTo>
                        <a:pt x="249" y="0"/>
                      </a:lnTo>
                      <a:lnTo>
                        <a:pt x="277" y="0"/>
                      </a:lnTo>
                      <a:close/>
                    </a:path>
                  </a:pathLst>
                </a:custGeom>
                <a:solidFill>
                  <a:srgbClr val="7F86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82" name="Freeform 173"/>
                <p:cNvSpPr>
                  <a:spLocks/>
                </p:cNvSpPr>
                <p:nvPr/>
              </p:nvSpPr>
              <p:spPr bwMode="auto">
                <a:xfrm>
                  <a:off x="782" y="1222"/>
                  <a:ext cx="218" cy="116"/>
                </a:xfrm>
                <a:custGeom>
                  <a:avLst/>
                  <a:gdLst>
                    <a:gd name="T0" fmla="*/ 17 w 218"/>
                    <a:gd name="T1" fmla="*/ 0 h 116"/>
                    <a:gd name="T2" fmla="*/ 17 w 218"/>
                    <a:gd name="T3" fmla="*/ 0 h 116"/>
                    <a:gd name="T4" fmla="*/ 14 w 218"/>
                    <a:gd name="T5" fmla="*/ 9 h 116"/>
                    <a:gd name="T6" fmla="*/ 6 w 218"/>
                    <a:gd name="T7" fmla="*/ 30 h 116"/>
                    <a:gd name="T8" fmla="*/ 0 w 218"/>
                    <a:gd name="T9" fmla="*/ 53 h 116"/>
                    <a:gd name="T10" fmla="*/ 0 w 218"/>
                    <a:gd name="T11" fmla="*/ 64 h 116"/>
                    <a:gd name="T12" fmla="*/ 0 w 218"/>
                    <a:gd name="T13" fmla="*/ 74 h 116"/>
                    <a:gd name="T14" fmla="*/ 0 w 218"/>
                    <a:gd name="T15" fmla="*/ 74 h 116"/>
                    <a:gd name="T16" fmla="*/ 80 w 218"/>
                    <a:gd name="T17" fmla="*/ 94 h 116"/>
                    <a:gd name="T18" fmla="*/ 144 w 218"/>
                    <a:gd name="T19" fmla="*/ 108 h 116"/>
                    <a:gd name="T20" fmla="*/ 174 w 218"/>
                    <a:gd name="T21" fmla="*/ 113 h 116"/>
                    <a:gd name="T22" fmla="*/ 198 w 218"/>
                    <a:gd name="T23" fmla="*/ 116 h 116"/>
                    <a:gd name="T24" fmla="*/ 198 w 218"/>
                    <a:gd name="T25" fmla="*/ 116 h 116"/>
                    <a:gd name="T26" fmla="*/ 201 w 218"/>
                    <a:gd name="T27" fmla="*/ 108 h 116"/>
                    <a:gd name="T28" fmla="*/ 207 w 218"/>
                    <a:gd name="T29" fmla="*/ 89 h 116"/>
                    <a:gd name="T30" fmla="*/ 212 w 218"/>
                    <a:gd name="T31" fmla="*/ 77 h 116"/>
                    <a:gd name="T32" fmla="*/ 215 w 218"/>
                    <a:gd name="T33" fmla="*/ 63 h 116"/>
                    <a:gd name="T34" fmla="*/ 217 w 218"/>
                    <a:gd name="T35" fmla="*/ 47 h 116"/>
                    <a:gd name="T36" fmla="*/ 218 w 218"/>
                    <a:gd name="T37" fmla="*/ 31 h 116"/>
                    <a:gd name="T38" fmla="*/ 218 w 218"/>
                    <a:gd name="T39" fmla="*/ 31 h 116"/>
                    <a:gd name="T40" fmla="*/ 199 w 218"/>
                    <a:gd name="T41" fmla="*/ 26 h 116"/>
                    <a:gd name="T42" fmla="*/ 149 w 218"/>
                    <a:gd name="T43" fmla="*/ 14 h 116"/>
                    <a:gd name="T44" fmla="*/ 118 w 218"/>
                    <a:gd name="T45" fmla="*/ 8 h 116"/>
                    <a:gd name="T46" fmla="*/ 85 w 218"/>
                    <a:gd name="T47" fmla="*/ 3 h 116"/>
                    <a:gd name="T48" fmla="*/ 50 w 218"/>
                    <a:gd name="T49" fmla="*/ 0 h 116"/>
                    <a:gd name="T50" fmla="*/ 33 w 218"/>
                    <a:gd name="T51" fmla="*/ 0 h 116"/>
                    <a:gd name="T52" fmla="*/ 17 w 218"/>
                    <a:gd name="T53" fmla="*/ 0 h 116"/>
                    <a:gd name="T54" fmla="*/ 17 w 218"/>
                    <a:gd name="T55" fmla="*/ 0 h 11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8"/>
                    <a:gd name="T85" fmla="*/ 0 h 116"/>
                    <a:gd name="T86" fmla="*/ 218 w 218"/>
                    <a:gd name="T87" fmla="*/ 116 h 11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8" h="116">
                      <a:moveTo>
                        <a:pt x="17" y="0"/>
                      </a:moveTo>
                      <a:lnTo>
                        <a:pt x="17" y="0"/>
                      </a:lnTo>
                      <a:lnTo>
                        <a:pt x="14" y="9"/>
                      </a:lnTo>
                      <a:lnTo>
                        <a:pt x="6" y="30"/>
                      </a:lnTo>
                      <a:lnTo>
                        <a:pt x="0" y="53"/>
                      </a:lnTo>
                      <a:lnTo>
                        <a:pt x="0" y="64"/>
                      </a:lnTo>
                      <a:lnTo>
                        <a:pt x="0" y="74"/>
                      </a:lnTo>
                      <a:lnTo>
                        <a:pt x="80" y="94"/>
                      </a:lnTo>
                      <a:lnTo>
                        <a:pt x="144" y="108"/>
                      </a:lnTo>
                      <a:lnTo>
                        <a:pt x="174" y="113"/>
                      </a:lnTo>
                      <a:lnTo>
                        <a:pt x="198" y="116"/>
                      </a:lnTo>
                      <a:lnTo>
                        <a:pt x="201" y="108"/>
                      </a:lnTo>
                      <a:lnTo>
                        <a:pt x="207" y="89"/>
                      </a:lnTo>
                      <a:lnTo>
                        <a:pt x="212" y="77"/>
                      </a:lnTo>
                      <a:lnTo>
                        <a:pt x="215" y="63"/>
                      </a:lnTo>
                      <a:lnTo>
                        <a:pt x="217" y="47"/>
                      </a:lnTo>
                      <a:lnTo>
                        <a:pt x="218" y="31"/>
                      </a:lnTo>
                      <a:lnTo>
                        <a:pt x="199" y="26"/>
                      </a:lnTo>
                      <a:lnTo>
                        <a:pt x="149" y="14"/>
                      </a:lnTo>
                      <a:lnTo>
                        <a:pt x="118" y="8"/>
                      </a:lnTo>
                      <a:lnTo>
                        <a:pt x="85" y="3"/>
                      </a:lnTo>
                      <a:lnTo>
                        <a:pt x="50" y="0"/>
                      </a:lnTo>
                      <a:lnTo>
                        <a:pt x="33" y="0"/>
                      </a:lnTo>
                      <a:lnTo>
                        <a:pt x="17" y="0"/>
                      </a:lnTo>
                      <a:close/>
                    </a:path>
                  </a:pathLst>
                </a:custGeom>
                <a:solidFill>
                  <a:srgbClr val="793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83" name="Freeform 174"/>
                <p:cNvSpPr>
                  <a:spLocks/>
                </p:cNvSpPr>
                <p:nvPr/>
              </p:nvSpPr>
              <p:spPr bwMode="auto">
                <a:xfrm>
                  <a:off x="577" y="1104"/>
                  <a:ext cx="340" cy="124"/>
                </a:xfrm>
                <a:custGeom>
                  <a:avLst/>
                  <a:gdLst>
                    <a:gd name="T0" fmla="*/ 17 w 340"/>
                    <a:gd name="T1" fmla="*/ 35 h 124"/>
                    <a:gd name="T2" fmla="*/ 17 w 340"/>
                    <a:gd name="T3" fmla="*/ 35 h 124"/>
                    <a:gd name="T4" fmla="*/ 10 w 340"/>
                    <a:gd name="T5" fmla="*/ 44 h 124"/>
                    <a:gd name="T6" fmla="*/ 6 w 340"/>
                    <a:gd name="T7" fmla="*/ 53 h 124"/>
                    <a:gd name="T8" fmla="*/ 3 w 340"/>
                    <a:gd name="T9" fmla="*/ 68 h 124"/>
                    <a:gd name="T10" fmla="*/ 0 w 340"/>
                    <a:gd name="T11" fmla="*/ 82 h 124"/>
                    <a:gd name="T12" fmla="*/ 1 w 340"/>
                    <a:gd name="T13" fmla="*/ 90 h 124"/>
                    <a:gd name="T14" fmla="*/ 3 w 340"/>
                    <a:gd name="T15" fmla="*/ 96 h 124"/>
                    <a:gd name="T16" fmla="*/ 4 w 340"/>
                    <a:gd name="T17" fmla="*/ 104 h 124"/>
                    <a:gd name="T18" fmla="*/ 9 w 340"/>
                    <a:gd name="T19" fmla="*/ 112 h 124"/>
                    <a:gd name="T20" fmla="*/ 15 w 340"/>
                    <a:gd name="T21" fmla="*/ 118 h 124"/>
                    <a:gd name="T22" fmla="*/ 23 w 340"/>
                    <a:gd name="T23" fmla="*/ 124 h 124"/>
                    <a:gd name="T24" fmla="*/ 23 w 340"/>
                    <a:gd name="T25" fmla="*/ 124 h 124"/>
                    <a:gd name="T26" fmla="*/ 53 w 340"/>
                    <a:gd name="T27" fmla="*/ 124 h 124"/>
                    <a:gd name="T28" fmla="*/ 130 w 340"/>
                    <a:gd name="T29" fmla="*/ 122 h 124"/>
                    <a:gd name="T30" fmla="*/ 178 w 340"/>
                    <a:gd name="T31" fmla="*/ 119 h 124"/>
                    <a:gd name="T32" fmla="*/ 230 w 340"/>
                    <a:gd name="T33" fmla="*/ 115 h 124"/>
                    <a:gd name="T34" fmla="*/ 280 w 340"/>
                    <a:gd name="T35" fmla="*/ 107 h 124"/>
                    <a:gd name="T36" fmla="*/ 329 w 340"/>
                    <a:gd name="T37" fmla="*/ 97 h 124"/>
                    <a:gd name="T38" fmla="*/ 329 w 340"/>
                    <a:gd name="T39" fmla="*/ 97 h 124"/>
                    <a:gd name="T40" fmla="*/ 334 w 340"/>
                    <a:gd name="T41" fmla="*/ 90 h 124"/>
                    <a:gd name="T42" fmla="*/ 337 w 340"/>
                    <a:gd name="T43" fmla="*/ 80 h 124"/>
                    <a:gd name="T44" fmla="*/ 340 w 340"/>
                    <a:gd name="T45" fmla="*/ 68 h 124"/>
                    <a:gd name="T46" fmla="*/ 340 w 340"/>
                    <a:gd name="T47" fmla="*/ 53 h 124"/>
                    <a:gd name="T48" fmla="*/ 338 w 340"/>
                    <a:gd name="T49" fmla="*/ 46 h 124"/>
                    <a:gd name="T50" fmla="*/ 337 w 340"/>
                    <a:gd name="T51" fmla="*/ 38 h 124"/>
                    <a:gd name="T52" fmla="*/ 334 w 340"/>
                    <a:gd name="T53" fmla="*/ 28 h 124"/>
                    <a:gd name="T54" fmla="*/ 329 w 340"/>
                    <a:gd name="T55" fmla="*/ 19 h 124"/>
                    <a:gd name="T56" fmla="*/ 323 w 340"/>
                    <a:gd name="T57" fmla="*/ 10 h 124"/>
                    <a:gd name="T58" fmla="*/ 313 w 340"/>
                    <a:gd name="T59" fmla="*/ 0 h 124"/>
                    <a:gd name="T60" fmla="*/ 313 w 340"/>
                    <a:gd name="T61" fmla="*/ 0 h 124"/>
                    <a:gd name="T62" fmla="*/ 285 w 340"/>
                    <a:gd name="T63" fmla="*/ 0 h 124"/>
                    <a:gd name="T64" fmla="*/ 254 w 340"/>
                    <a:gd name="T65" fmla="*/ 0 h 124"/>
                    <a:gd name="T66" fmla="*/ 214 w 340"/>
                    <a:gd name="T67" fmla="*/ 3 h 124"/>
                    <a:gd name="T68" fmla="*/ 167 w 340"/>
                    <a:gd name="T69" fmla="*/ 6 h 124"/>
                    <a:gd name="T70" fmla="*/ 117 w 340"/>
                    <a:gd name="T71" fmla="*/ 13 h 124"/>
                    <a:gd name="T72" fmla="*/ 67 w 340"/>
                    <a:gd name="T73" fmla="*/ 22 h 124"/>
                    <a:gd name="T74" fmla="*/ 40 w 340"/>
                    <a:gd name="T75" fmla="*/ 27 h 124"/>
                    <a:gd name="T76" fmla="*/ 17 w 340"/>
                    <a:gd name="T77" fmla="*/ 35 h 124"/>
                    <a:gd name="T78" fmla="*/ 17 w 340"/>
                    <a:gd name="T79" fmla="*/ 35 h 12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40"/>
                    <a:gd name="T121" fmla="*/ 0 h 124"/>
                    <a:gd name="T122" fmla="*/ 340 w 340"/>
                    <a:gd name="T123" fmla="*/ 124 h 12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40" h="124">
                      <a:moveTo>
                        <a:pt x="17" y="35"/>
                      </a:moveTo>
                      <a:lnTo>
                        <a:pt x="17" y="35"/>
                      </a:lnTo>
                      <a:lnTo>
                        <a:pt x="10" y="44"/>
                      </a:lnTo>
                      <a:lnTo>
                        <a:pt x="6" y="53"/>
                      </a:lnTo>
                      <a:lnTo>
                        <a:pt x="3" y="68"/>
                      </a:lnTo>
                      <a:lnTo>
                        <a:pt x="0" y="82"/>
                      </a:lnTo>
                      <a:lnTo>
                        <a:pt x="1" y="90"/>
                      </a:lnTo>
                      <a:lnTo>
                        <a:pt x="3" y="96"/>
                      </a:lnTo>
                      <a:lnTo>
                        <a:pt x="4" y="104"/>
                      </a:lnTo>
                      <a:lnTo>
                        <a:pt x="9" y="112"/>
                      </a:lnTo>
                      <a:lnTo>
                        <a:pt x="15" y="118"/>
                      </a:lnTo>
                      <a:lnTo>
                        <a:pt x="23" y="124"/>
                      </a:lnTo>
                      <a:lnTo>
                        <a:pt x="53" y="124"/>
                      </a:lnTo>
                      <a:lnTo>
                        <a:pt x="130" y="122"/>
                      </a:lnTo>
                      <a:lnTo>
                        <a:pt x="178" y="119"/>
                      </a:lnTo>
                      <a:lnTo>
                        <a:pt x="230" y="115"/>
                      </a:lnTo>
                      <a:lnTo>
                        <a:pt x="280" y="107"/>
                      </a:lnTo>
                      <a:lnTo>
                        <a:pt x="329" y="97"/>
                      </a:lnTo>
                      <a:lnTo>
                        <a:pt x="334" y="90"/>
                      </a:lnTo>
                      <a:lnTo>
                        <a:pt x="337" y="80"/>
                      </a:lnTo>
                      <a:lnTo>
                        <a:pt x="340" y="68"/>
                      </a:lnTo>
                      <a:lnTo>
                        <a:pt x="340" y="53"/>
                      </a:lnTo>
                      <a:lnTo>
                        <a:pt x="338" y="46"/>
                      </a:lnTo>
                      <a:lnTo>
                        <a:pt x="337" y="38"/>
                      </a:lnTo>
                      <a:lnTo>
                        <a:pt x="334" y="28"/>
                      </a:lnTo>
                      <a:lnTo>
                        <a:pt x="329" y="19"/>
                      </a:lnTo>
                      <a:lnTo>
                        <a:pt x="323" y="10"/>
                      </a:lnTo>
                      <a:lnTo>
                        <a:pt x="313" y="0"/>
                      </a:lnTo>
                      <a:lnTo>
                        <a:pt x="285" y="0"/>
                      </a:lnTo>
                      <a:lnTo>
                        <a:pt x="254" y="0"/>
                      </a:lnTo>
                      <a:lnTo>
                        <a:pt x="214" y="3"/>
                      </a:lnTo>
                      <a:lnTo>
                        <a:pt x="167" y="6"/>
                      </a:lnTo>
                      <a:lnTo>
                        <a:pt x="117" y="13"/>
                      </a:lnTo>
                      <a:lnTo>
                        <a:pt x="67" y="22"/>
                      </a:lnTo>
                      <a:lnTo>
                        <a:pt x="40" y="27"/>
                      </a:lnTo>
                      <a:lnTo>
                        <a:pt x="17" y="35"/>
                      </a:lnTo>
                      <a:close/>
                    </a:path>
                  </a:pathLst>
                </a:custGeom>
                <a:solidFill>
                  <a:srgbClr val="B47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84" name="Freeform 175"/>
                <p:cNvSpPr>
                  <a:spLocks/>
                </p:cNvSpPr>
                <p:nvPr/>
              </p:nvSpPr>
              <p:spPr bwMode="auto">
                <a:xfrm>
                  <a:off x="900" y="1556"/>
                  <a:ext cx="234" cy="227"/>
                </a:xfrm>
                <a:custGeom>
                  <a:avLst/>
                  <a:gdLst>
                    <a:gd name="T0" fmla="*/ 234 w 234"/>
                    <a:gd name="T1" fmla="*/ 114 h 227"/>
                    <a:gd name="T2" fmla="*/ 232 w 234"/>
                    <a:gd name="T3" fmla="*/ 136 h 227"/>
                    <a:gd name="T4" fmla="*/ 226 w 234"/>
                    <a:gd name="T5" fmla="*/ 158 h 227"/>
                    <a:gd name="T6" fmla="*/ 215 w 234"/>
                    <a:gd name="T7" fmla="*/ 177 h 227"/>
                    <a:gd name="T8" fmla="*/ 199 w 234"/>
                    <a:gd name="T9" fmla="*/ 194 h 227"/>
                    <a:gd name="T10" fmla="*/ 182 w 234"/>
                    <a:gd name="T11" fmla="*/ 208 h 227"/>
                    <a:gd name="T12" fmla="*/ 163 w 234"/>
                    <a:gd name="T13" fmla="*/ 218 h 227"/>
                    <a:gd name="T14" fmla="*/ 141 w 234"/>
                    <a:gd name="T15" fmla="*/ 226 h 227"/>
                    <a:gd name="T16" fmla="*/ 117 w 234"/>
                    <a:gd name="T17" fmla="*/ 227 h 227"/>
                    <a:gd name="T18" fmla="*/ 105 w 234"/>
                    <a:gd name="T19" fmla="*/ 227 h 227"/>
                    <a:gd name="T20" fmla="*/ 81 w 234"/>
                    <a:gd name="T21" fmla="*/ 223 h 227"/>
                    <a:gd name="T22" fmla="*/ 61 w 234"/>
                    <a:gd name="T23" fmla="*/ 213 h 227"/>
                    <a:gd name="T24" fmla="*/ 42 w 234"/>
                    <a:gd name="T25" fmla="*/ 202 h 227"/>
                    <a:gd name="T26" fmla="*/ 26 w 234"/>
                    <a:gd name="T27" fmla="*/ 187 h 227"/>
                    <a:gd name="T28" fmla="*/ 14 w 234"/>
                    <a:gd name="T29" fmla="*/ 168 h 227"/>
                    <a:gd name="T30" fmla="*/ 4 w 234"/>
                    <a:gd name="T31" fmla="*/ 147 h 227"/>
                    <a:gd name="T32" fmla="*/ 0 w 234"/>
                    <a:gd name="T33" fmla="*/ 125 h 227"/>
                    <a:gd name="T34" fmla="*/ 0 w 234"/>
                    <a:gd name="T35" fmla="*/ 114 h 227"/>
                    <a:gd name="T36" fmla="*/ 1 w 234"/>
                    <a:gd name="T37" fmla="*/ 91 h 227"/>
                    <a:gd name="T38" fmla="*/ 9 w 234"/>
                    <a:gd name="T39" fmla="*/ 70 h 227"/>
                    <a:gd name="T40" fmla="*/ 20 w 234"/>
                    <a:gd name="T41" fmla="*/ 50 h 227"/>
                    <a:gd name="T42" fmla="*/ 34 w 234"/>
                    <a:gd name="T43" fmla="*/ 34 h 227"/>
                    <a:gd name="T44" fmla="*/ 52 w 234"/>
                    <a:gd name="T45" fmla="*/ 20 h 227"/>
                    <a:gd name="T46" fmla="*/ 70 w 234"/>
                    <a:gd name="T47" fmla="*/ 9 h 227"/>
                    <a:gd name="T48" fmla="*/ 92 w 234"/>
                    <a:gd name="T49" fmla="*/ 3 h 227"/>
                    <a:gd name="T50" fmla="*/ 117 w 234"/>
                    <a:gd name="T51" fmla="*/ 0 h 227"/>
                    <a:gd name="T52" fmla="*/ 128 w 234"/>
                    <a:gd name="T53" fmla="*/ 1 h 227"/>
                    <a:gd name="T54" fmla="*/ 152 w 234"/>
                    <a:gd name="T55" fmla="*/ 6 h 227"/>
                    <a:gd name="T56" fmla="*/ 172 w 234"/>
                    <a:gd name="T57" fmla="*/ 14 h 227"/>
                    <a:gd name="T58" fmla="*/ 191 w 234"/>
                    <a:gd name="T59" fmla="*/ 27 h 227"/>
                    <a:gd name="T60" fmla="*/ 207 w 234"/>
                    <a:gd name="T61" fmla="*/ 42 h 227"/>
                    <a:gd name="T62" fmla="*/ 219 w 234"/>
                    <a:gd name="T63" fmla="*/ 59 h 227"/>
                    <a:gd name="T64" fmla="*/ 229 w 234"/>
                    <a:gd name="T65" fmla="*/ 80 h 227"/>
                    <a:gd name="T66" fmla="*/ 234 w 234"/>
                    <a:gd name="T67" fmla="*/ 102 h 227"/>
                    <a:gd name="T68" fmla="*/ 234 w 234"/>
                    <a:gd name="T69" fmla="*/ 114 h 2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4"/>
                    <a:gd name="T106" fmla="*/ 0 h 227"/>
                    <a:gd name="T107" fmla="*/ 234 w 234"/>
                    <a:gd name="T108" fmla="*/ 227 h 2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4" h="227">
                      <a:moveTo>
                        <a:pt x="234" y="114"/>
                      </a:moveTo>
                      <a:lnTo>
                        <a:pt x="234" y="114"/>
                      </a:lnTo>
                      <a:lnTo>
                        <a:pt x="234" y="125"/>
                      </a:lnTo>
                      <a:lnTo>
                        <a:pt x="232" y="136"/>
                      </a:lnTo>
                      <a:lnTo>
                        <a:pt x="229" y="147"/>
                      </a:lnTo>
                      <a:lnTo>
                        <a:pt x="226" y="158"/>
                      </a:lnTo>
                      <a:lnTo>
                        <a:pt x="219" y="168"/>
                      </a:lnTo>
                      <a:lnTo>
                        <a:pt x="215" y="177"/>
                      </a:lnTo>
                      <a:lnTo>
                        <a:pt x="207" y="187"/>
                      </a:lnTo>
                      <a:lnTo>
                        <a:pt x="199" y="194"/>
                      </a:lnTo>
                      <a:lnTo>
                        <a:pt x="191" y="202"/>
                      </a:lnTo>
                      <a:lnTo>
                        <a:pt x="182" y="208"/>
                      </a:lnTo>
                      <a:lnTo>
                        <a:pt x="172" y="213"/>
                      </a:lnTo>
                      <a:lnTo>
                        <a:pt x="163" y="218"/>
                      </a:lnTo>
                      <a:lnTo>
                        <a:pt x="152" y="223"/>
                      </a:lnTo>
                      <a:lnTo>
                        <a:pt x="141" y="226"/>
                      </a:lnTo>
                      <a:lnTo>
                        <a:pt x="128" y="227"/>
                      </a:lnTo>
                      <a:lnTo>
                        <a:pt x="117" y="227"/>
                      </a:lnTo>
                      <a:lnTo>
                        <a:pt x="105" y="227"/>
                      </a:lnTo>
                      <a:lnTo>
                        <a:pt x="92" y="226"/>
                      </a:lnTo>
                      <a:lnTo>
                        <a:pt x="81" y="223"/>
                      </a:lnTo>
                      <a:lnTo>
                        <a:pt x="70" y="218"/>
                      </a:lnTo>
                      <a:lnTo>
                        <a:pt x="61" y="213"/>
                      </a:lnTo>
                      <a:lnTo>
                        <a:pt x="52" y="208"/>
                      </a:lnTo>
                      <a:lnTo>
                        <a:pt x="42" y="202"/>
                      </a:lnTo>
                      <a:lnTo>
                        <a:pt x="34" y="194"/>
                      </a:lnTo>
                      <a:lnTo>
                        <a:pt x="26" y="187"/>
                      </a:lnTo>
                      <a:lnTo>
                        <a:pt x="20" y="177"/>
                      </a:lnTo>
                      <a:lnTo>
                        <a:pt x="14" y="168"/>
                      </a:lnTo>
                      <a:lnTo>
                        <a:pt x="9" y="158"/>
                      </a:lnTo>
                      <a:lnTo>
                        <a:pt x="4" y="147"/>
                      </a:lnTo>
                      <a:lnTo>
                        <a:pt x="1" y="136"/>
                      </a:lnTo>
                      <a:lnTo>
                        <a:pt x="0" y="125"/>
                      </a:lnTo>
                      <a:lnTo>
                        <a:pt x="0" y="114"/>
                      </a:lnTo>
                      <a:lnTo>
                        <a:pt x="0" y="102"/>
                      </a:lnTo>
                      <a:lnTo>
                        <a:pt x="1" y="91"/>
                      </a:lnTo>
                      <a:lnTo>
                        <a:pt x="4" y="80"/>
                      </a:lnTo>
                      <a:lnTo>
                        <a:pt x="9" y="70"/>
                      </a:lnTo>
                      <a:lnTo>
                        <a:pt x="14" y="59"/>
                      </a:lnTo>
                      <a:lnTo>
                        <a:pt x="20" y="50"/>
                      </a:lnTo>
                      <a:lnTo>
                        <a:pt x="26" y="42"/>
                      </a:lnTo>
                      <a:lnTo>
                        <a:pt x="34" y="34"/>
                      </a:lnTo>
                      <a:lnTo>
                        <a:pt x="42" y="27"/>
                      </a:lnTo>
                      <a:lnTo>
                        <a:pt x="52" y="20"/>
                      </a:lnTo>
                      <a:lnTo>
                        <a:pt x="61" y="14"/>
                      </a:lnTo>
                      <a:lnTo>
                        <a:pt x="70" y="9"/>
                      </a:lnTo>
                      <a:lnTo>
                        <a:pt x="81" y="6"/>
                      </a:lnTo>
                      <a:lnTo>
                        <a:pt x="92" y="3"/>
                      </a:lnTo>
                      <a:lnTo>
                        <a:pt x="105" y="1"/>
                      </a:lnTo>
                      <a:lnTo>
                        <a:pt x="117" y="0"/>
                      </a:lnTo>
                      <a:lnTo>
                        <a:pt x="128" y="1"/>
                      </a:lnTo>
                      <a:lnTo>
                        <a:pt x="141" y="3"/>
                      </a:lnTo>
                      <a:lnTo>
                        <a:pt x="152" y="6"/>
                      </a:lnTo>
                      <a:lnTo>
                        <a:pt x="163" y="9"/>
                      </a:lnTo>
                      <a:lnTo>
                        <a:pt x="172" y="14"/>
                      </a:lnTo>
                      <a:lnTo>
                        <a:pt x="182" y="20"/>
                      </a:lnTo>
                      <a:lnTo>
                        <a:pt x="191" y="27"/>
                      </a:lnTo>
                      <a:lnTo>
                        <a:pt x="199" y="34"/>
                      </a:lnTo>
                      <a:lnTo>
                        <a:pt x="207" y="42"/>
                      </a:lnTo>
                      <a:lnTo>
                        <a:pt x="215" y="50"/>
                      </a:lnTo>
                      <a:lnTo>
                        <a:pt x="219" y="59"/>
                      </a:lnTo>
                      <a:lnTo>
                        <a:pt x="226" y="70"/>
                      </a:lnTo>
                      <a:lnTo>
                        <a:pt x="229" y="80"/>
                      </a:lnTo>
                      <a:lnTo>
                        <a:pt x="232" y="91"/>
                      </a:lnTo>
                      <a:lnTo>
                        <a:pt x="234" y="102"/>
                      </a:lnTo>
                      <a:lnTo>
                        <a:pt x="234" y="114"/>
                      </a:lnTo>
                      <a:close/>
                    </a:path>
                  </a:pathLst>
                </a:custGeom>
                <a:solidFill>
                  <a:srgbClr val="2E36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85" name="Freeform 176"/>
                <p:cNvSpPr>
                  <a:spLocks/>
                </p:cNvSpPr>
                <p:nvPr/>
              </p:nvSpPr>
              <p:spPr bwMode="auto">
                <a:xfrm>
                  <a:off x="388" y="1546"/>
                  <a:ext cx="234" cy="226"/>
                </a:xfrm>
                <a:custGeom>
                  <a:avLst/>
                  <a:gdLst>
                    <a:gd name="T0" fmla="*/ 234 w 234"/>
                    <a:gd name="T1" fmla="*/ 113 h 226"/>
                    <a:gd name="T2" fmla="*/ 232 w 234"/>
                    <a:gd name="T3" fmla="*/ 137 h 226"/>
                    <a:gd name="T4" fmla="*/ 225 w 234"/>
                    <a:gd name="T5" fmla="*/ 157 h 226"/>
                    <a:gd name="T6" fmla="*/ 215 w 234"/>
                    <a:gd name="T7" fmla="*/ 176 h 226"/>
                    <a:gd name="T8" fmla="*/ 199 w 234"/>
                    <a:gd name="T9" fmla="*/ 193 h 226"/>
                    <a:gd name="T10" fmla="*/ 182 w 234"/>
                    <a:gd name="T11" fmla="*/ 208 h 226"/>
                    <a:gd name="T12" fmla="*/ 163 w 234"/>
                    <a:gd name="T13" fmla="*/ 218 h 226"/>
                    <a:gd name="T14" fmla="*/ 141 w 234"/>
                    <a:gd name="T15" fmla="*/ 225 h 226"/>
                    <a:gd name="T16" fmla="*/ 118 w 234"/>
                    <a:gd name="T17" fmla="*/ 226 h 226"/>
                    <a:gd name="T18" fmla="*/ 105 w 234"/>
                    <a:gd name="T19" fmla="*/ 226 h 226"/>
                    <a:gd name="T20" fmla="*/ 82 w 234"/>
                    <a:gd name="T21" fmla="*/ 222 h 226"/>
                    <a:gd name="T22" fmla="*/ 61 w 234"/>
                    <a:gd name="T23" fmla="*/ 214 h 226"/>
                    <a:gd name="T24" fmla="*/ 43 w 234"/>
                    <a:gd name="T25" fmla="*/ 201 h 226"/>
                    <a:gd name="T26" fmla="*/ 27 w 234"/>
                    <a:gd name="T27" fmla="*/ 186 h 226"/>
                    <a:gd name="T28" fmla="*/ 14 w 234"/>
                    <a:gd name="T29" fmla="*/ 168 h 226"/>
                    <a:gd name="T30" fmla="*/ 5 w 234"/>
                    <a:gd name="T31" fmla="*/ 148 h 226"/>
                    <a:gd name="T32" fmla="*/ 0 w 234"/>
                    <a:gd name="T33" fmla="*/ 124 h 226"/>
                    <a:gd name="T34" fmla="*/ 0 w 234"/>
                    <a:gd name="T35" fmla="*/ 113 h 226"/>
                    <a:gd name="T36" fmla="*/ 2 w 234"/>
                    <a:gd name="T37" fmla="*/ 90 h 226"/>
                    <a:gd name="T38" fmla="*/ 10 w 234"/>
                    <a:gd name="T39" fmla="*/ 69 h 226"/>
                    <a:gd name="T40" fmla="*/ 19 w 234"/>
                    <a:gd name="T41" fmla="*/ 51 h 226"/>
                    <a:gd name="T42" fmla="*/ 35 w 234"/>
                    <a:gd name="T43" fmla="*/ 33 h 226"/>
                    <a:gd name="T44" fmla="*/ 52 w 234"/>
                    <a:gd name="T45" fmla="*/ 19 h 226"/>
                    <a:gd name="T46" fmla="*/ 71 w 234"/>
                    <a:gd name="T47" fmla="*/ 8 h 226"/>
                    <a:gd name="T48" fmla="*/ 93 w 234"/>
                    <a:gd name="T49" fmla="*/ 2 h 226"/>
                    <a:gd name="T50" fmla="*/ 118 w 234"/>
                    <a:gd name="T51" fmla="*/ 0 h 226"/>
                    <a:gd name="T52" fmla="*/ 129 w 234"/>
                    <a:gd name="T53" fmla="*/ 0 h 226"/>
                    <a:gd name="T54" fmla="*/ 152 w 234"/>
                    <a:gd name="T55" fmla="*/ 5 h 226"/>
                    <a:gd name="T56" fmla="*/ 173 w 234"/>
                    <a:gd name="T57" fmla="*/ 13 h 226"/>
                    <a:gd name="T58" fmla="*/ 192 w 234"/>
                    <a:gd name="T59" fmla="*/ 26 h 226"/>
                    <a:gd name="T60" fmla="*/ 207 w 234"/>
                    <a:gd name="T61" fmla="*/ 41 h 226"/>
                    <a:gd name="T62" fmla="*/ 220 w 234"/>
                    <a:gd name="T63" fmla="*/ 60 h 226"/>
                    <a:gd name="T64" fmla="*/ 229 w 234"/>
                    <a:gd name="T65" fmla="*/ 80 h 226"/>
                    <a:gd name="T66" fmla="*/ 234 w 234"/>
                    <a:gd name="T67" fmla="*/ 102 h 226"/>
                    <a:gd name="T68" fmla="*/ 234 w 234"/>
                    <a:gd name="T69" fmla="*/ 113 h 2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4"/>
                    <a:gd name="T106" fmla="*/ 0 h 226"/>
                    <a:gd name="T107" fmla="*/ 234 w 234"/>
                    <a:gd name="T108" fmla="*/ 226 h 22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4" h="226">
                      <a:moveTo>
                        <a:pt x="234" y="113"/>
                      </a:moveTo>
                      <a:lnTo>
                        <a:pt x="234" y="113"/>
                      </a:lnTo>
                      <a:lnTo>
                        <a:pt x="234" y="124"/>
                      </a:lnTo>
                      <a:lnTo>
                        <a:pt x="232" y="137"/>
                      </a:lnTo>
                      <a:lnTo>
                        <a:pt x="229" y="148"/>
                      </a:lnTo>
                      <a:lnTo>
                        <a:pt x="225" y="157"/>
                      </a:lnTo>
                      <a:lnTo>
                        <a:pt x="220" y="168"/>
                      </a:lnTo>
                      <a:lnTo>
                        <a:pt x="215" y="176"/>
                      </a:lnTo>
                      <a:lnTo>
                        <a:pt x="207" y="186"/>
                      </a:lnTo>
                      <a:lnTo>
                        <a:pt x="199" y="193"/>
                      </a:lnTo>
                      <a:lnTo>
                        <a:pt x="192" y="201"/>
                      </a:lnTo>
                      <a:lnTo>
                        <a:pt x="182" y="208"/>
                      </a:lnTo>
                      <a:lnTo>
                        <a:pt x="173" y="214"/>
                      </a:lnTo>
                      <a:lnTo>
                        <a:pt x="163" y="218"/>
                      </a:lnTo>
                      <a:lnTo>
                        <a:pt x="152" y="222"/>
                      </a:lnTo>
                      <a:lnTo>
                        <a:pt x="141" y="225"/>
                      </a:lnTo>
                      <a:lnTo>
                        <a:pt x="129" y="226"/>
                      </a:lnTo>
                      <a:lnTo>
                        <a:pt x="118" y="226"/>
                      </a:lnTo>
                      <a:lnTo>
                        <a:pt x="105" y="226"/>
                      </a:lnTo>
                      <a:lnTo>
                        <a:pt x="93" y="225"/>
                      </a:lnTo>
                      <a:lnTo>
                        <a:pt x="82" y="222"/>
                      </a:lnTo>
                      <a:lnTo>
                        <a:pt x="71" y="218"/>
                      </a:lnTo>
                      <a:lnTo>
                        <a:pt x="61" y="214"/>
                      </a:lnTo>
                      <a:lnTo>
                        <a:pt x="52" y="208"/>
                      </a:lnTo>
                      <a:lnTo>
                        <a:pt x="43" y="201"/>
                      </a:lnTo>
                      <a:lnTo>
                        <a:pt x="35" y="193"/>
                      </a:lnTo>
                      <a:lnTo>
                        <a:pt x="27" y="186"/>
                      </a:lnTo>
                      <a:lnTo>
                        <a:pt x="19" y="176"/>
                      </a:lnTo>
                      <a:lnTo>
                        <a:pt x="14" y="168"/>
                      </a:lnTo>
                      <a:lnTo>
                        <a:pt x="10" y="157"/>
                      </a:lnTo>
                      <a:lnTo>
                        <a:pt x="5" y="148"/>
                      </a:lnTo>
                      <a:lnTo>
                        <a:pt x="2" y="137"/>
                      </a:lnTo>
                      <a:lnTo>
                        <a:pt x="0" y="124"/>
                      </a:lnTo>
                      <a:lnTo>
                        <a:pt x="0" y="113"/>
                      </a:lnTo>
                      <a:lnTo>
                        <a:pt x="0" y="102"/>
                      </a:lnTo>
                      <a:lnTo>
                        <a:pt x="2" y="90"/>
                      </a:lnTo>
                      <a:lnTo>
                        <a:pt x="5" y="80"/>
                      </a:lnTo>
                      <a:lnTo>
                        <a:pt x="10" y="69"/>
                      </a:lnTo>
                      <a:lnTo>
                        <a:pt x="14" y="60"/>
                      </a:lnTo>
                      <a:lnTo>
                        <a:pt x="19" y="51"/>
                      </a:lnTo>
                      <a:lnTo>
                        <a:pt x="27" y="41"/>
                      </a:lnTo>
                      <a:lnTo>
                        <a:pt x="35" y="33"/>
                      </a:lnTo>
                      <a:lnTo>
                        <a:pt x="43" y="26"/>
                      </a:lnTo>
                      <a:lnTo>
                        <a:pt x="52" y="19"/>
                      </a:lnTo>
                      <a:lnTo>
                        <a:pt x="61" y="13"/>
                      </a:lnTo>
                      <a:lnTo>
                        <a:pt x="71" y="8"/>
                      </a:lnTo>
                      <a:lnTo>
                        <a:pt x="82" y="5"/>
                      </a:lnTo>
                      <a:lnTo>
                        <a:pt x="93" y="2"/>
                      </a:lnTo>
                      <a:lnTo>
                        <a:pt x="105" y="0"/>
                      </a:lnTo>
                      <a:lnTo>
                        <a:pt x="118" y="0"/>
                      </a:lnTo>
                      <a:lnTo>
                        <a:pt x="129" y="0"/>
                      </a:lnTo>
                      <a:lnTo>
                        <a:pt x="141" y="2"/>
                      </a:lnTo>
                      <a:lnTo>
                        <a:pt x="152" y="5"/>
                      </a:lnTo>
                      <a:lnTo>
                        <a:pt x="163" y="8"/>
                      </a:lnTo>
                      <a:lnTo>
                        <a:pt x="173" y="13"/>
                      </a:lnTo>
                      <a:lnTo>
                        <a:pt x="182" y="19"/>
                      </a:lnTo>
                      <a:lnTo>
                        <a:pt x="192" y="26"/>
                      </a:lnTo>
                      <a:lnTo>
                        <a:pt x="199" y="33"/>
                      </a:lnTo>
                      <a:lnTo>
                        <a:pt x="207" y="41"/>
                      </a:lnTo>
                      <a:lnTo>
                        <a:pt x="215" y="51"/>
                      </a:lnTo>
                      <a:lnTo>
                        <a:pt x="220" y="60"/>
                      </a:lnTo>
                      <a:lnTo>
                        <a:pt x="225" y="69"/>
                      </a:lnTo>
                      <a:lnTo>
                        <a:pt x="229" y="80"/>
                      </a:lnTo>
                      <a:lnTo>
                        <a:pt x="232" y="90"/>
                      </a:lnTo>
                      <a:lnTo>
                        <a:pt x="234" y="102"/>
                      </a:lnTo>
                      <a:lnTo>
                        <a:pt x="234" y="113"/>
                      </a:lnTo>
                      <a:close/>
                    </a:path>
                  </a:pathLst>
                </a:custGeom>
                <a:solidFill>
                  <a:srgbClr val="2E36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86" name="Freeform 177"/>
                <p:cNvSpPr>
                  <a:spLocks/>
                </p:cNvSpPr>
                <p:nvPr/>
              </p:nvSpPr>
              <p:spPr bwMode="auto">
                <a:xfrm>
                  <a:off x="288" y="1316"/>
                  <a:ext cx="872" cy="406"/>
                </a:xfrm>
                <a:custGeom>
                  <a:avLst/>
                  <a:gdLst>
                    <a:gd name="T0" fmla="*/ 0 w 872"/>
                    <a:gd name="T1" fmla="*/ 348 h 406"/>
                    <a:gd name="T2" fmla="*/ 9 w 872"/>
                    <a:gd name="T3" fmla="*/ 298 h 406"/>
                    <a:gd name="T4" fmla="*/ 36 w 872"/>
                    <a:gd name="T5" fmla="*/ 245 h 406"/>
                    <a:gd name="T6" fmla="*/ 96 w 872"/>
                    <a:gd name="T7" fmla="*/ 191 h 406"/>
                    <a:gd name="T8" fmla="*/ 139 w 872"/>
                    <a:gd name="T9" fmla="*/ 169 h 406"/>
                    <a:gd name="T10" fmla="*/ 196 w 872"/>
                    <a:gd name="T11" fmla="*/ 150 h 406"/>
                    <a:gd name="T12" fmla="*/ 241 w 872"/>
                    <a:gd name="T13" fmla="*/ 143 h 406"/>
                    <a:gd name="T14" fmla="*/ 257 w 872"/>
                    <a:gd name="T15" fmla="*/ 103 h 406"/>
                    <a:gd name="T16" fmla="*/ 281 w 872"/>
                    <a:gd name="T17" fmla="*/ 69 h 406"/>
                    <a:gd name="T18" fmla="*/ 320 w 872"/>
                    <a:gd name="T19" fmla="*/ 33 h 406"/>
                    <a:gd name="T20" fmla="*/ 378 w 872"/>
                    <a:gd name="T21" fmla="*/ 8 h 406"/>
                    <a:gd name="T22" fmla="*/ 428 w 872"/>
                    <a:gd name="T23" fmla="*/ 1 h 406"/>
                    <a:gd name="T24" fmla="*/ 519 w 872"/>
                    <a:gd name="T25" fmla="*/ 3 h 406"/>
                    <a:gd name="T26" fmla="*/ 621 w 872"/>
                    <a:gd name="T27" fmla="*/ 31 h 406"/>
                    <a:gd name="T28" fmla="*/ 671 w 872"/>
                    <a:gd name="T29" fmla="*/ 56 h 406"/>
                    <a:gd name="T30" fmla="*/ 720 w 872"/>
                    <a:gd name="T31" fmla="*/ 92 h 406"/>
                    <a:gd name="T32" fmla="*/ 766 w 872"/>
                    <a:gd name="T33" fmla="*/ 139 h 406"/>
                    <a:gd name="T34" fmla="*/ 806 w 872"/>
                    <a:gd name="T35" fmla="*/ 199 h 406"/>
                    <a:gd name="T36" fmla="*/ 842 w 872"/>
                    <a:gd name="T37" fmla="*/ 271 h 406"/>
                    <a:gd name="T38" fmla="*/ 871 w 872"/>
                    <a:gd name="T39" fmla="*/ 358 h 406"/>
                    <a:gd name="T40" fmla="*/ 872 w 872"/>
                    <a:gd name="T41" fmla="*/ 379 h 406"/>
                    <a:gd name="T42" fmla="*/ 864 w 872"/>
                    <a:gd name="T43" fmla="*/ 401 h 406"/>
                    <a:gd name="T44" fmla="*/ 857 w 872"/>
                    <a:gd name="T45" fmla="*/ 405 h 406"/>
                    <a:gd name="T46" fmla="*/ 844 w 872"/>
                    <a:gd name="T47" fmla="*/ 401 h 406"/>
                    <a:gd name="T48" fmla="*/ 827 w 872"/>
                    <a:gd name="T49" fmla="*/ 372 h 406"/>
                    <a:gd name="T50" fmla="*/ 800 w 872"/>
                    <a:gd name="T51" fmla="*/ 337 h 406"/>
                    <a:gd name="T52" fmla="*/ 772 w 872"/>
                    <a:gd name="T53" fmla="*/ 323 h 406"/>
                    <a:gd name="T54" fmla="*/ 725 w 872"/>
                    <a:gd name="T55" fmla="*/ 323 h 406"/>
                    <a:gd name="T56" fmla="*/ 692 w 872"/>
                    <a:gd name="T57" fmla="*/ 343 h 406"/>
                    <a:gd name="T58" fmla="*/ 678 w 872"/>
                    <a:gd name="T59" fmla="*/ 361 h 406"/>
                    <a:gd name="T60" fmla="*/ 653 w 872"/>
                    <a:gd name="T61" fmla="*/ 378 h 406"/>
                    <a:gd name="T62" fmla="*/ 604 w 872"/>
                    <a:gd name="T63" fmla="*/ 386 h 406"/>
                    <a:gd name="T64" fmla="*/ 544 w 872"/>
                    <a:gd name="T65" fmla="*/ 389 h 406"/>
                    <a:gd name="T66" fmla="*/ 331 w 872"/>
                    <a:gd name="T67" fmla="*/ 392 h 406"/>
                    <a:gd name="T68" fmla="*/ 315 w 872"/>
                    <a:gd name="T69" fmla="*/ 387 h 406"/>
                    <a:gd name="T70" fmla="*/ 296 w 872"/>
                    <a:gd name="T71" fmla="*/ 365 h 406"/>
                    <a:gd name="T72" fmla="*/ 281 w 872"/>
                    <a:gd name="T73" fmla="*/ 342 h 406"/>
                    <a:gd name="T74" fmla="*/ 249 w 872"/>
                    <a:gd name="T75" fmla="*/ 317 h 406"/>
                    <a:gd name="T76" fmla="*/ 215 w 872"/>
                    <a:gd name="T77" fmla="*/ 312 h 406"/>
                    <a:gd name="T78" fmla="*/ 194 w 872"/>
                    <a:gd name="T79" fmla="*/ 318 h 406"/>
                    <a:gd name="T80" fmla="*/ 160 w 872"/>
                    <a:gd name="T81" fmla="*/ 345 h 406"/>
                    <a:gd name="T82" fmla="*/ 133 w 872"/>
                    <a:gd name="T83" fmla="*/ 368 h 406"/>
                    <a:gd name="T84" fmla="*/ 83 w 872"/>
                    <a:gd name="T85" fmla="*/ 379 h 406"/>
                    <a:gd name="T86" fmla="*/ 31 w 872"/>
                    <a:gd name="T87" fmla="*/ 372 h 406"/>
                    <a:gd name="T88" fmla="*/ 1 w 872"/>
                    <a:gd name="T89" fmla="*/ 356 h 40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72"/>
                    <a:gd name="T136" fmla="*/ 0 h 406"/>
                    <a:gd name="T137" fmla="*/ 872 w 872"/>
                    <a:gd name="T138" fmla="*/ 406 h 40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72" h="406">
                      <a:moveTo>
                        <a:pt x="1" y="356"/>
                      </a:moveTo>
                      <a:lnTo>
                        <a:pt x="1" y="356"/>
                      </a:lnTo>
                      <a:lnTo>
                        <a:pt x="0" y="348"/>
                      </a:lnTo>
                      <a:lnTo>
                        <a:pt x="1" y="328"/>
                      </a:lnTo>
                      <a:lnTo>
                        <a:pt x="5" y="314"/>
                      </a:lnTo>
                      <a:lnTo>
                        <a:pt x="9" y="298"/>
                      </a:lnTo>
                      <a:lnTo>
                        <a:pt x="15" y="281"/>
                      </a:lnTo>
                      <a:lnTo>
                        <a:pt x="25" y="263"/>
                      </a:lnTo>
                      <a:lnTo>
                        <a:pt x="36" y="245"/>
                      </a:lnTo>
                      <a:lnTo>
                        <a:pt x="52" y="226"/>
                      </a:lnTo>
                      <a:lnTo>
                        <a:pt x="72" y="209"/>
                      </a:lnTo>
                      <a:lnTo>
                        <a:pt x="96" y="191"/>
                      </a:lnTo>
                      <a:lnTo>
                        <a:pt x="108" y="183"/>
                      </a:lnTo>
                      <a:lnTo>
                        <a:pt x="124" y="176"/>
                      </a:lnTo>
                      <a:lnTo>
                        <a:pt x="139" y="169"/>
                      </a:lnTo>
                      <a:lnTo>
                        <a:pt x="157" y="161"/>
                      </a:lnTo>
                      <a:lnTo>
                        <a:pt x="176" y="157"/>
                      </a:lnTo>
                      <a:lnTo>
                        <a:pt x="196" y="150"/>
                      </a:lnTo>
                      <a:lnTo>
                        <a:pt x="218" y="146"/>
                      </a:lnTo>
                      <a:lnTo>
                        <a:pt x="241" y="143"/>
                      </a:lnTo>
                      <a:lnTo>
                        <a:pt x="243" y="138"/>
                      </a:lnTo>
                      <a:lnTo>
                        <a:pt x="248" y="124"/>
                      </a:lnTo>
                      <a:lnTo>
                        <a:pt x="257" y="103"/>
                      </a:lnTo>
                      <a:lnTo>
                        <a:pt x="263" y="92"/>
                      </a:lnTo>
                      <a:lnTo>
                        <a:pt x="271" y="80"/>
                      </a:lnTo>
                      <a:lnTo>
                        <a:pt x="281" y="69"/>
                      </a:lnTo>
                      <a:lnTo>
                        <a:pt x="292" y="56"/>
                      </a:lnTo>
                      <a:lnTo>
                        <a:pt x="306" y="44"/>
                      </a:lnTo>
                      <a:lnTo>
                        <a:pt x="320" y="33"/>
                      </a:lnTo>
                      <a:lnTo>
                        <a:pt x="337" y="23"/>
                      </a:lnTo>
                      <a:lnTo>
                        <a:pt x="356" y="16"/>
                      </a:lnTo>
                      <a:lnTo>
                        <a:pt x="378" y="8"/>
                      </a:lnTo>
                      <a:lnTo>
                        <a:pt x="401" y="3"/>
                      </a:lnTo>
                      <a:lnTo>
                        <a:pt x="428" y="1"/>
                      </a:lnTo>
                      <a:lnTo>
                        <a:pt x="456" y="0"/>
                      </a:lnTo>
                      <a:lnTo>
                        <a:pt x="488" y="0"/>
                      </a:lnTo>
                      <a:lnTo>
                        <a:pt x="519" y="3"/>
                      </a:lnTo>
                      <a:lnTo>
                        <a:pt x="552" y="9"/>
                      </a:lnTo>
                      <a:lnTo>
                        <a:pt x="587" y="19"/>
                      </a:lnTo>
                      <a:lnTo>
                        <a:pt x="621" y="31"/>
                      </a:lnTo>
                      <a:lnTo>
                        <a:pt x="637" y="39"/>
                      </a:lnTo>
                      <a:lnTo>
                        <a:pt x="654" y="47"/>
                      </a:lnTo>
                      <a:lnTo>
                        <a:pt x="671" y="56"/>
                      </a:lnTo>
                      <a:lnTo>
                        <a:pt x="687" y="67"/>
                      </a:lnTo>
                      <a:lnTo>
                        <a:pt x="704" y="80"/>
                      </a:lnTo>
                      <a:lnTo>
                        <a:pt x="720" y="92"/>
                      </a:lnTo>
                      <a:lnTo>
                        <a:pt x="736" y="107"/>
                      </a:lnTo>
                      <a:lnTo>
                        <a:pt x="751" y="122"/>
                      </a:lnTo>
                      <a:lnTo>
                        <a:pt x="766" y="139"/>
                      </a:lnTo>
                      <a:lnTo>
                        <a:pt x="780" y="158"/>
                      </a:lnTo>
                      <a:lnTo>
                        <a:pt x="794" y="177"/>
                      </a:lnTo>
                      <a:lnTo>
                        <a:pt x="806" y="199"/>
                      </a:lnTo>
                      <a:lnTo>
                        <a:pt x="819" y="221"/>
                      </a:lnTo>
                      <a:lnTo>
                        <a:pt x="831" y="245"/>
                      </a:lnTo>
                      <a:lnTo>
                        <a:pt x="842" y="271"/>
                      </a:lnTo>
                      <a:lnTo>
                        <a:pt x="852" y="298"/>
                      </a:lnTo>
                      <a:lnTo>
                        <a:pt x="861" y="328"/>
                      </a:lnTo>
                      <a:lnTo>
                        <a:pt x="871" y="358"/>
                      </a:lnTo>
                      <a:lnTo>
                        <a:pt x="871" y="365"/>
                      </a:lnTo>
                      <a:lnTo>
                        <a:pt x="872" y="379"/>
                      </a:lnTo>
                      <a:lnTo>
                        <a:pt x="871" y="387"/>
                      </a:lnTo>
                      <a:lnTo>
                        <a:pt x="867" y="395"/>
                      </a:lnTo>
                      <a:lnTo>
                        <a:pt x="864" y="401"/>
                      </a:lnTo>
                      <a:lnTo>
                        <a:pt x="861" y="403"/>
                      </a:lnTo>
                      <a:lnTo>
                        <a:pt x="857" y="405"/>
                      </a:lnTo>
                      <a:lnTo>
                        <a:pt x="853" y="406"/>
                      </a:lnTo>
                      <a:lnTo>
                        <a:pt x="850" y="405"/>
                      </a:lnTo>
                      <a:lnTo>
                        <a:pt x="844" y="401"/>
                      </a:lnTo>
                      <a:lnTo>
                        <a:pt x="838" y="394"/>
                      </a:lnTo>
                      <a:lnTo>
                        <a:pt x="833" y="383"/>
                      </a:lnTo>
                      <a:lnTo>
                        <a:pt x="827" y="372"/>
                      </a:lnTo>
                      <a:lnTo>
                        <a:pt x="819" y="359"/>
                      </a:lnTo>
                      <a:lnTo>
                        <a:pt x="811" y="348"/>
                      </a:lnTo>
                      <a:lnTo>
                        <a:pt x="800" y="337"/>
                      </a:lnTo>
                      <a:lnTo>
                        <a:pt x="786" y="329"/>
                      </a:lnTo>
                      <a:lnTo>
                        <a:pt x="772" y="323"/>
                      </a:lnTo>
                      <a:lnTo>
                        <a:pt x="756" y="320"/>
                      </a:lnTo>
                      <a:lnTo>
                        <a:pt x="740" y="320"/>
                      </a:lnTo>
                      <a:lnTo>
                        <a:pt x="725" y="323"/>
                      </a:lnTo>
                      <a:lnTo>
                        <a:pt x="711" y="329"/>
                      </a:lnTo>
                      <a:lnTo>
                        <a:pt x="698" y="337"/>
                      </a:lnTo>
                      <a:lnTo>
                        <a:pt x="692" y="343"/>
                      </a:lnTo>
                      <a:lnTo>
                        <a:pt x="687" y="350"/>
                      </a:lnTo>
                      <a:lnTo>
                        <a:pt x="678" y="361"/>
                      </a:lnTo>
                      <a:lnTo>
                        <a:pt x="670" y="370"/>
                      </a:lnTo>
                      <a:lnTo>
                        <a:pt x="660" y="375"/>
                      </a:lnTo>
                      <a:lnTo>
                        <a:pt x="653" y="378"/>
                      </a:lnTo>
                      <a:lnTo>
                        <a:pt x="643" y="381"/>
                      </a:lnTo>
                      <a:lnTo>
                        <a:pt x="632" y="383"/>
                      </a:lnTo>
                      <a:lnTo>
                        <a:pt x="604" y="386"/>
                      </a:lnTo>
                      <a:lnTo>
                        <a:pt x="580" y="387"/>
                      </a:lnTo>
                      <a:lnTo>
                        <a:pt x="544" y="389"/>
                      </a:lnTo>
                      <a:lnTo>
                        <a:pt x="452" y="390"/>
                      </a:lnTo>
                      <a:lnTo>
                        <a:pt x="331" y="392"/>
                      </a:lnTo>
                      <a:lnTo>
                        <a:pt x="328" y="392"/>
                      </a:lnTo>
                      <a:lnTo>
                        <a:pt x="320" y="390"/>
                      </a:lnTo>
                      <a:lnTo>
                        <a:pt x="315" y="387"/>
                      </a:lnTo>
                      <a:lnTo>
                        <a:pt x="309" y="383"/>
                      </a:lnTo>
                      <a:lnTo>
                        <a:pt x="303" y="375"/>
                      </a:lnTo>
                      <a:lnTo>
                        <a:pt x="296" y="365"/>
                      </a:lnTo>
                      <a:lnTo>
                        <a:pt x="290" y="353"/>
                      </a:lnTo>
                      <a:lnTo>
                        <a:pt x="281" y="342"/>
                      </a:lnTo>
                      <a:lnTo>
                        <a:pt x="271" y="332"/>
                      </a:lnTo>
                      <a:lnTo>
                        <a:pt x="260" y="323"/>
                      </a:lnTo>
                      <a:lnTo>
                        <a:pt x="249" y="317"/>
                      </a:lnTo>
                      <a:lnTo>
                        <a:pt x="237" y="312"/>
                      </a:lnTo>
                      <a:lnTo>
                        <a:pt x="226" y="310"/>
                      </a:lnTo>
                      <a:lnTo>
                        <a:pt x="215" y="312"/>
                      </a:lnTo>
                      <a:lnTo>
                        <a:pt x="204" y="314"/>
                      </a:lnTo>
                      <a:lnTo>
                        <a:pt x="194" y="318"/>
                      </a:lnTo>
                      <a:lnTo>
                        <a:pt x="185" y="325"/>
                      </a:lnTo>
                      <a:lnTo>
                        <a:pt x="176" y="331"/>
                      </a:lnTo>
                      <a:lnTo>
                        <a:pt x="160" y="345"/>
                      </a:lnTo>
                      <a:lnTo>
                        <a:pt x="144" y="361"/>
                      </a:lnTo>
                      <a:lnTo>
                        <a:pt x="133" y="368"/>
                      </a:lnTo>
                      <a:lnTo>
                        <a:pt x="119" y="375"/>
                      </a:lnTo>
                      <a:lnTo>
                        <a:pt x="103" y="378"/>
                      </a:lnTo>
                      <a:lnTo>
                        <a:pt x="83" y="379"/>
                      </a:lnTo>
                      <a:lnTo>
                        <a:pt x="63" y="379"/>
                      </a:lnTo>
                      <a:lnTo>
                        <a:pt x="42" y="375"/>
                      </a:lnTo>
                      <a:lnTo>
                        <a:pt x="31" y="372"/>
                      </a:lnTo>
                      <a:lnTo>
                        <a:pt x="20" y="367"/>
                      </a:lnTo>
                      <a:lnTo>
                        <a:pt x="11" y="362"/>
                      </a:lnTo>
                      <a:lnTo>
                        <a:pt x="1" y="356"/>
                      </a:lnTo>
                      <a:close/>
                    </a:path>
                  </a:pathLst>
                </a:custGeom>
                <a:solidFill>
                  <a:srgbClr val="E533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87" name="Freeform 178"/>
                <p:cNvSpPr>
                  <a:spLocks/>
                </p:cNvSpPr>
                <p:nvPr/>
              </p:nvSpPr>
              <p:spPr bwMode="auto">
                <a:xfrm>
                  <a:off x="230" y="1633"/>
                  <a:ext cx="130" cy="59"/>
                </a:xfrm>
                <a:custGeom>
                  <a:avLst/>
                  <a:gdLst>
                    <a:gd name="T0" fmla="*/ 122 w 130"/>
                    <a:gd name="T1" fmla="*/ 58 h 59"/>
                    <a:gd name="T2" fmla="*/ 122 w 130"/>
                    <a:gd name="T3" fmla="*/ 58 h 59"/>
                    <a:gd name="T4" fmla="*/ 111 w 130"/>
                    <a:gd name="T5" fmla="*/ 59 h 59"/>
                    <a:gd name="T6" fmla="*/ 83 w 130"/>
                    <a:gd name="T7" fmla="*/ 59 h 59"/>
                    <a:gd name="T8" fmla="*/ 50 w 130"/>
                    <a:gd name="T9" fmla="*/ 56 h 59"/>
                    <a:gd name="T10" fmla="*/ 34 w 130"/>
                    <a:gd name="T11" fmla="*/ 53 h 59"/>
                    <a:gd name="T12" fmla="*/ 22 w 130"/>
                    <a:gd name="T13" fmla="*/ 50 h 59"/>
                    <a:gd name="T14" fmla="*/ 22 w 130"/>
                    <a:gd name="T15" fmla="*/ 50 h 59"/>
                    <a:gd name="T16" fmla="*/ 12 w 130"/>
                    <a:gd name="T17" fmla="*/ 44 h 59"/>
                    <a:gd name="T18" fmla="*/ 4 w 130"/>
                    <a:gd name="T19" fmla="*/ 36 h 59"/>
                    <a:gd name="T20" fmla="*/ 1 w 130"/>
                    <a:gd name="T21" fmla="*/ 26 h 59"/>
                    <a:gd name="T22" fmla="*/ 0 w 130"/>
                    <a:gd name="T23" fmla="*/ 19 h 59"/>
                    <a:gd name="T24" fmla="*/ 3 w 130"/>
                    <a:gd name="T25" fmla="*/ 11 h 59"/>
                    <a:gd name="T26" fmla="*/ 6 w 130"/>
                    <a:gd name="T27" fmla="*/ 4 h 59"/>
                    <a:gd name="T28" fmla="*/ 9 w 130"/>
                    <a:gd name="T29" fmla="*/ 1 h 59"/>
                    <a:gd name="T30" fmla="*/ 14 w 130"/>
                    <a:gd name="T31" fmla="*/ 0 h 59"/>
                    <a:gd name="T32" fmla="*/ 19 w 130"/>
                    <a:gd name="T33" fmla="*/ 0 h 59"/>
                    <a:gd name="T34" fmla="*/ 23 w 130"/>
                    <a:gd name="T35" fmla="*/ 0 h 59"/>
                    <a:gd name="T36" fmla="*/ 23 w 130"/>
                    <a:gd name="T37" fmla="*/ 0 h 59"/>
                    <a:gd name="T38" fmla="*/ 67 w 130"/>
                    <a:gd name="T39" fmla="*/ 8 h 59"/>
                    <a:gd name="T40" fmla="*/ 88 w 130"/>
                    <a:gd name="T41" fmla="*/ 11 h 59"/>
                    <a:gd name="T42" fmla="*/ 102 w 130"/>
                    <a:gd name="T43" fmla="*/ 12 h 59"/>
                    <a:gd name="T44" fmla="*/ 102 w 130"/>
                    <a:gd name="T45" fmla="*/ 12 h 59"/>
                    <a:gd name="T46" fmla="*/ 106 w 130"/>
                    <a:gd name="T47" fmla="*/ 12 h 59"/>
                    <a:gd name="T48" fmla="*/ 114 w 130"/>
                    <a:gd name="T49" fmla="*/ 15 h 59"/>
                    <a:gd name="T50" fmla="*/ 121 w 130"/>
                    <a:gd name="T51" fmla="*/ 20 h 59"/>
                    <a:gd name="T52" fmla="*/ 125 w 130"/>
                    <a:gd name="T53" fmla="*/ 26 h 59"/>
                    <a:gd name="T54" fmla="*/ 130 w 130"/>
                    <a:gd name="T55" fmla="*/ 34 h 59"/>
                    <a:gd name="T56" fmla="*/ 130 w 130"/>
                    <a:gd name="T57" fmla="*/ 42 h 59"/>
                    <a:gd name="T58" fmla="*/ 128 w 130"/>
                    <a:gd name="T59" fmla="*/ 50 h 59"/>
                    <a:gd name="T60" fmla="*/ 122 w 130"/>
                    <a:gd name="T61" fmla="*/ 58 h 59"/>
                    <a:gd name="T62" fmla="*/ 122 w 130"/>
                    <a:gd name="T63" fmla="*/ 58 h 5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0"/>
                    <a:gd name="T97" fmla="*/ 0 h 59"/>
                    <a:gd name="T98" fmla="*/ 130 w 130"/>
                    <a:gd name="T99" fmla="*/ 59 h 5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0" h="59">
                      <a:moveTo>
                        <a:pt x="122" y="58"/>
                      </a:moveTo>
                      <a:lnTo>
                        <a:pt x="122" y="58"/>
                      </a:lnTo>
                      <a:lnTo>
                        <a:pt x="111" y="59"/>
                      </a:lnTo>
                      <a:lnTo>
                        <a:pt x="83" y="59"/>
                      </a:lnTo>
                      <a:lnTo>
                        <a:pt x="50" y="56"/>
                      </a:lnTo>
                      <a:lnTo>
                        <a:pt x="34" y="53"/>
                      </a:lnTo>
                      <a:lnTo>
                        <a:pt x="22" y="50"/>
                      </a:lnTo>
                      <a:lnTo>
                        <a:pt x="12" y="44"/>
                      </a:lnTo>
                      <a:lnTo>
                        <a:pt x="4" y="36"/>
                      </a:lnTo>
                      <a:lnTo>
                        <a:pt x="1" y="26"/>
                      </a:lnTo>
                      <a:lnTo>
                        <a:pt x="0" y="19"/>
                      </a:lnTo>
                      <a:lnTo>
                        <a:pt x="3" y="11"/>
                      </a:lnTo>
                      <a:lnTo>
                        <a:pt x="6" y="4"/>
                      </a:lnTo>
                      <a:lnTo>
                        <a:pt x="9" y="1"/>
                      </a:lnTo>
                      <a:lnTo>
                        <a:pt x="14" y="0"/>
                      </a:lnTo>
                      <a:lnTo>
                        <a:pt x="19" y="0"/>
                      </a:lnTo>
                      <a:lnTo>
                        <a:pt x="23" y="0"/>
                      </a:lnTo>
                      <a:lnTo>
                        <a:pt x="67" y="8"/>
                      </a:lnTo>
                      <a:lnTo>
                        <a:pt x="88" y="11"/>
                      </a:lnTo>
                      <a:lnTo>
                        <a:pt x="102" y="12"/>
                      </a:lnTo>
                      <a:lnTo>
                        <a:pt x="106" y="12"/>
                      </a:lnTo>
                      <a:lnTo>
                        <a:pt x="114" y="15"/>
                      </a:lnTo>
                      <a:lnTo>
                        <a:pt x="121" y="20"/>
                      </a:lnTo>
                      <a:lnTo>
                        <a:pt x="125" y="26"/>
                      </a:lnTo>
                      <a:lnTo>
                        <a:pt x="130" y="34"/>
                      </a:lnTo>
                      <a:lnTo>
                        <a:pt x="130" y="42"/>
                      </a:lnTo>
                      <a:lnTo>
                        <a:pt x="128" y="50"/>
                      </a:lnTo>
                      <a:lnTo>
                        <a:pt x="122" y="58"/>
                      </a:lnTo>
                      <a:close/>
                    </a:path>
                  </a:pathLst>
                </a:custGeom>
                <a:solidFill>
                  <a:srgbClr val="D5E4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88" name="Freeform 179"/>
                <p:cNvSpPr>
                  <a:spLocks/>
                </p:cNvSpPr>
                <p:nvPr/>
              </p:nvSpPr>
              <p:spPr bwMode="auto">
                <a:xfrm>
                  <a:off x="1132" y="1663"/>
                  <a:ext cx="82" cy="45"/>
                </a:xfrm>
                <a:custGeom>
                  <a:avLst/>
                  <a:gdLst>
                    <a:gd name="T0" fmla="*/ 74 w 82"/>
                    <a:gd name="T1" fmla="*/ 3 h 45"/>
                    <a:gd name="T2" fmla="*/ 74 w 82"/>
                    <a:gd name="T3" fmla="*/ 3 h 45"/>
                    <a:gd name="T4" fmla="*/ 66 w 82"/>
                    <a:gd name="T5" fmla="*/ 1 h 45"/>
                    <a:gd name="T6" fmla="*/ 47 w 82"/>
                    <a:gd name="T7" fmla="*/ 0 h 45"/>
                    <a:gd name="T8" fmla="*/ 34 w 82"/>
                    <a:gd name="T9" fmla="*/ 0 h 45"/>
                    <a:gd name="T10" fmla="*/ 25 w 82"/>
                    <a:gd name="T11" fmla="*/ 1 h 45"/>
                    <a:gd name="T12" fmla="*/ 16 w 82"/>
                    <a:gd name="T13" fmla="*/ 3 h 45"/>
                    <a:gd name="T14" fmla="*/ 8 w 82"/>
                    <a:gd name="T15" fmla="*/ 6 h 45"/>
                    <a:gd name="T16" fmla="*/ 8 w 82"/>
                    <a:gd name="T17" fmla="*/ 6 h 45"/>
                    <a:gd name="T18" fmla="*/ 3 w 82"/>
                    <a:gd name="T19" fmla="*/ 11 h 45"/>
                    <a:gd name="T20" fmla="*/ 2 w 82"/>
                    <a:gd name="T21" fmla="*/ 17 h 45"/>
                    <a:gd name="T22" fmla="*/ 0 w 82"/>
                    <a:gd name="T23" fmla="*/ 23 h 45"/>
                    <a:gd name="T24" fmla="*/ 0 w 82"/>
                    <a:gd name="T25" fmla="*/ 29 h 45"/>
                    <a:gd name="T26" fmla="*/ 3 w 82"/>
                    <a:gd name="T27" fmla="*/ 34 h 45"/>
                    <a:gd name="T28" fmla="*/ 8 w 82"/>
                    <a:gd name="T29" fmla="*/ 39 h 45"/>
                    <a:gd name="T30" fmla="*/ 13 w 82"/>
                    <a:gd name="T31" fmla="*/ 43 h 45"/>
                    <a:gd name="T32" fmla="*/ 20 w 82"/>
                    <a:gd name="T33" fmla="*/ 45 h 45"/>
                    <a:gd name="T34" fmla="*/ 20 w 82"/>
                    <a:gd name="T35" fmla="*/ 45 h 45"/>
                    <a:gd name="T36" fmla="*/ 31 w 82"/>
                    <a:gd name="T37" fmla="*/ 45 h 45"/>
                    <a:gd name="T38" fmla="*/ 44 w 82"/>
                    <a:gd name="T39" fmla="*/ 43 h 45"/>
                    <a:gd name="T40" fmla="*/ 56 w 82"/>
                    <a:gd name="T41" fmla="*/ 40 h 45"/>
                    <a:gd name="T42" fmla="*/ 67 w 82"/>
                    <a:gd name="T43" fmla="*/ 36 h 45"/>
                    <a:gd name="T44" fmla="*/ 77 w 82"/>
                    <a:gd name="T45" fmla="*/ 31 h 45"/>
                    <a:gd name="T46" fmla="*/ 80 w 82"/>
                    <a:gd name="T47" fmla="*/ 26 h 45"/>
                    <a:gd name="T48" fmla="*/ 82 w 82"/>
                    <a:gd name="T49" fmla="*/ 23 h 45"/>
                    <a:gd name="T50" fmla="*/ 82 w 82"/>
                    <a:gd name="T51" fmla="*/ 18 h 45"/>
                    <a:gd name="T52" fmla="*/ 82 w 82"/>
                    <a:gd name="T53" fmla="*/ 14 h 45"/>
                    <a:gd name="T54" fmla="*/ 78 w 82"/>
                    <a:gd name="T55" fmla="*/ 9 h 45"/>
                    <a:gd name="T56" fmla="*/ 74 w 82"/>
                    <a:gd name="T57" fmla="*/ 3 h 45"/>
                    <a:gd name="T58" fmla="*/ 74 w 82"/>
                    <a:gd name="T59" fmla="*/ 3 h 4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2"/>
                    <a:gd name="T91" fmla="*/ 0 h 45"/>
                    <a:gd name="T92" fmla="*/ 82 w 82"/>
                    <a:gd name="T93" fmla="*/ 45 h 4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2" h="45">
                      <a:moveTo>
                        <a:pt x="74" y="3"/>
                      </a:moveTo>
                      <a:lnTo>
                        <a:pt x="74" y="3"/>
                      </a:lnTo>
                      <a:lnTo>
                        <a:pt x="66" y="1"/>
                      </a:lnTo>
                      <a:lnTo>
                        <a:pt x="47" y="0"/>
                      </a:lnTo>
                      <a:lnTo>
                        <a:pt x="34" y="0"/>
                      </a:lnTo>
                      <a:lnTo>
                        <a:pt x="25" y="1"/>
                      </a:lnTo>
                      <a:lnTo>
                        <a:pt x="16" y="3"/>
                      </a:lnTo>
                      <a:lnTo>
                        <a:pt x="8" y="6"/>
                      </a:lnTo>
                      <a:lnTo>
                        <a:pt x="3" y="11"/>
                      </a:lnTo>
                      <a:lnTo>
                        <a:pt x="2" y="17"/>
                      </a:lnTo>
                      <a:lnTo>
                        <a:pt x="0" y="23"/>
                      </a:lnTo>
                      <a:lnTo>
                        <a:pt x="0" y="29"/>
                      </a:lnTo>
                      <a:lnTo>
                        <a:pt x="3" y="34"/>
                      </a:lnTo>
                      <a:lnTo>
                        <a:pt x="8" y="39"/>
                      </a:lnTo>
                      <a:lnTo>
                        <a:pt x="13" y="43"/>
                      </a:lnTo>
                      <a:lnTo>
                        <a:pt x="20" y="45"/>
                      </a:lnTo>
                      <a:lnTo>
                        <a:pt x="31" y="45"/>
                      </a:lnTo>
                      <a:lnTo>
                        <a:pt x="44" y="43"/>
                      </a:lnTo>
                      <a:lnTo>
                        <a:pt x="56" y="40"/>
                      </a:lnTo>
                      <a:lnTo>
                        <a:pt x="67" y="36"/>
                      </a:lnTo>
                      <a:lnTo>
                        <a:pt x="77" y="31"/>
                      </a:lnTo>
                      <a:lnTo>
                        <a:pt x="80" y="26"/>
                      </a:lnTo>
                      <a:lnTo>
                        <a:pt x="82" y="23"/>
                      </a:lnTo>
                      <a:lnTo>
                        <a:pt x="82" y="18"/>
                      </a:lnTo>
                      <a:lnTo>
                        <a:pt x="82" y="14"/>
                      </a:lnTo>
                      <a:lnTo>
                        <a:pt x="78" y="9"/>
                      </a:lnTo>
                      <a:lnTo>
                        <a:pt x="74" y="3"/>
                      </a:lnTo>
                      <a:close/>
                    </a:path>
                  </a:pathLst>
                </a:custGeom>
                <a:solidFill>
                  <a:srgbClr val="D5E4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89" name="Freeform 180"/>
                <p:cNvSpPr>
                  <a:spLocks/>
                </p:cNvSpPr>
                <p:nvPr/>
              </p:nvSpPr>
              <p:spPr bwMode="auto">
                <a:xfrm>
                  <a:off x="981" y="1666"/>
                  <a:ext cx="90" cy="72"/>
                </a:xfrm>
                <a:custGeom>
                  <a:avLst/>
                  <a:gdLst>
                    <a:gd name="T0" fmla="*/ 90 w 90"/>
                    <a:gd name="T1" fmla="*/ 36 h 72"/>
                    <a:gd name="T2" fmla="*/ 90 w 90"/>
                    <a:gd name="T3" fmla="*/ 36 h 72"/>
                    <a:gd name="T4" fmla="*/ 90 w 90"/>
                    <a:gd name="T5" fmla="*/ 42 h 72"/>
                    <a:gd name="T6" fmla="*/ 87 w 90"/>
                    <a:gd name="T7" fmla="*/ 50 h 72"/>
                    <a:gd name="T8" fmla="*/ 82 w 90"/>
                    <a:gd name="T9" fmla="*/ 56 h 72"/>
                    <a:gd name="T10" fmla="*/ 77 w 90"/>
                    <a:gd name="T11" fmla="*/ 61 h 72"/>
                    <a:gd name="T12" fmla="*/ 71 w 90"/>
                    <a:gd name="T13" fmla="*/ 66 h 72"/>
                    <a:gd name="T14" fmla="*/ 63 w 90"/>
                    <a:gd name="T15" fmla="*/ 69 h 72"/>
                    <a:gd name="T16" fmla="*/ 54 w 90"/>
                    <a:gd name="T17" fmla="*/ 70 h 72"/>
                    <a:gd name="T18" fmla="*/ 46 w 90"/>
                    <a:gd name="T19" fmla="*/ 72 h 72"/>
                    <a:gd name="T20" fmla="*/ 46 w 90"/>
                    <a:gd name="T21" fmla="*/ 72 h 72"/>
                    <a:gd name="T22" fmla="*/ 36 w 90"/>
                    <a:gd name="T23" fmla="*/ 70 h 72"/>
                    <a:gd name="T24" fmla="*/ 27 w 90"/>
                    <a:gd name="T25" fmla="*/ 69 h 72"/>
                    <a:gd name="T26" fmla="*/ 21 w 90"/>
                    <a:gd name="T27" fmla="*/ 66 h 72"/>
                    <a:gd name="T28" fmla="*/ 13 w 90"/>
                    <a:gd name="T29" fmla="*/ 61 h 72"/>
                    <a:gd name="T30" fmla="*/ 8 w 90"/>
                    <a:gd name="T31" fmla="*/ 56 h 72"/>
                    <a:gd name="T32" fmla="*/ 3 w 90"/>
                    <a:gd name="T33" fmla="*/ 50 h 72"/>
                    <a:gd name="T34" fmla="*/ 0 w 90"/>
                    <a:gd name="T35" fmla="*/ 42 h 72"/>
                    <a:gd name="T36" fmla="*/ 0 w 90"/>
                    <a:gd name="T37" fmla="*/ 36 h 72"/>
                    <a:gd name="T38" fmla="*/ 0 w 90"/>
                    <a:gd name="T39" fmla="*/ 36 h 72"/>
                    <a:gd name="T40" fmla="*/ 0 w 90"/>
                    <a:gd name="T41" fmla="*/ 28 h 72"/>
                    <a:gd name="T42" fmla="*/ 3 w 90"/>
                    <a:gd name="T43" fmla="*/ 22 h 72"/>
                    <a:gd name="T44" fmla="*/ 8 w 90"/>
                    <a:gd name="T45" fmla="*/ 15 h 72"/>
                    <a:gd name="T46" fmla="*/ 13 w 90"/>
                    <a:gd name="T47" fmla="*/ 11 h 72"/>
                    <a:gd name="T48" fmla="*/ 21 w 90"/>
                    <a:gd name="T49" fmla="*/ 6 h 72"/>
                    <a:gd name="T50" fmla="*/ 27 w 90"/>
                    <a:gd name="T51" fmla="*/ 3 h 72"/>
                    <a:gd name="T52" fmla="*/ 36 w 90"/>
                    <a:gd name="T53" fmla="*/ 1 h 72"/>
                    <a:gd name="T54" fmla="*/ 46 w 90"/>
                    <a:gd name="T55" fmla="*/ 0 h 72"/>
                    <a:gd name="T56" fmla="*/ 46 w 90"/>
                    <a:gd name="T57" fmla="*/ 0 h 72"/>
                    <a:gd name="T58" fmla="*/ 54 w 90"/>
                    <a:gd name="T59" fmla="*/ 1 h 72"/>
                    <a:gd name="T60" fmla="*/ 63 w 90"/>
                    <a:gd name="T61" fmla="*/ 3 h 72"/>
                    <a:gd name="T62" fmla="*/ 71 w 90"/>
                    <a:gd name="T63" fmla="*/ 6 h 72"/>
                    <a:gd name="T64" fmla="*/ 77 w 90"/>
                    <a:gd name="T65" fmla="*/ 11 h 72"/>
                    <a:gd name="T66" fmla="*/ 82 w 90"/>
                    <a:gd name="T67" fmla="*/ 15 h 72"/>
                    <a:gd name="T68" fmla="*/ 87 w 90"/>
                    <a:gd name="T69" fmla="*/ 22 h 72"/>
                    <a:gd name="T70" fmla="*/ 90 w 90"/>
                    <a:gd name="T71" fmla="*/ 28 h 72"/>
                    <a:gd name="T72" fmla="*/ 90 w 90"/>
                    <a:gd name="T73" fmla="*/ 36 h 72"/>
                    <a:gd name="T74" fmla="*/ 90 w 90"/>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0"/>
                    <a:gd name="T115" fmla="*/ 0 h 72"/>
                    <a:gd name="T116" fmla="*/ 90 w 90"/>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0" h="72">
                      <a:moveTo>
                        <a:pt x="90" y="36"/>
                      </a:moveTo>
                      <a:lnTo>
                        <a:pt x="90" y="36"/>
                      </a:lnTo>
                      <a:lnTo>
                        <a:pt x="90" y="42"/>
                      </a:lnTo>
                      <a:lnTo>
                        <a:pt x="87" y="50"/>
                      </a:lnTo>
                      <a:lnTo>
                        <a:pt x="82" y="56"/>
                      </a:lnTo>
                      <a:lnTo>
                        <a:pt x="77" y="61"/>
                      </a:lnTo>
                      <a:lnTo>
                        <a:pt x="71" y="66"/>
                      </a:lnTo>
                      <a:lnTo>
                        <a:pt x="63" y="69"/>
                      </a:lnTo>
                      <a:lnTo>
                        <a:pt x="54" y="70"/>
                      </a:lnTo>
                      <a:lnTo>
                        <a:pt x="46" y="72"/>
                      </a:lnTo>
                      <a:lnTo>
                        <a:pt x="36" y="70"/>
                      </a:lnTo>
                      <a:lnTo>
                        <a:pt x="27" y="69"/>
                      </a:lnTo>
                      <a:lnTo>
                        <a:pt x="21" y="66"/>
                      </a:lnTo>
                      <a:lnTo>
                        <a:pt x="13" y="61"/>
                      </a:lnTo>
                      <a:lnTo>
                        <a:pt x="8" y="56"/>
                      </a:lnTo>
                      <a:lnTo>
                        <a:pt x="3" y="50"/>
                      </a:lnTo>
                      <a:lnTo>
                        <a:pt x="0" y="42"/>
                      </a:lnTo>
                      <a:lnTo>
                        <a:pt x="0" y="36"/>
                      </a:lnTo>
                      <a:lnTo>
                        <a:pt x="0" y="28"/>
                      </a:lnTo>
                      <a:lnTo>
                        <a:pt x="3" y="22"/>
                      </a:lnTo>
                      <a:lnTo>
                        <a:pt x="8" y="15"/>
                      </a:lnTo>
                      <a:lnTo>
                        <a:pt x="13" y="11"/>
                      </a:lnTo>
                      <a:lnTo>
                        <a:pt x="21" y="6"/>
                      </a:lnTo>
                      <a:lnTo>
                        <a:pt x="27" y="3"/>
                      </a:lnTo>
                      <a:lnTo>
                        <a:pt x="36" y="1"/>
                      </a:lnTo>
                      <a:lnTo>
                        <a:pt x="46" y="0"/>
                      </a:lnTo>
                      <a:lnTo>
                        <a:pt x="54" y="1"/>
                      </a:lnTo>
                      <a:lnTo>
                        <a:pt x="63" y="3"/>
                      </a:lnTo>
                      <a:lnTo>
                        <a:pt x="71" y="6"/>
                      </a:lnTo>
                      <a:lnTo>
                        <a:pt x="77" y="11"/>
                      </a:lnTo>
                      <a:lnTo>
                        <a:pt x="82" y="15"/>
                      </a:lnTo>
                      <a:lnTo>
                        <a:pt x="87" y="22"/>
                      </a:lnTo>
                      <a:lnTo>
                        <a:pt x="90" y="28"/>
                      </a:lnTo>
                      <a:lnTo>
                        <a:pt x="90" y="36"/>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90" name="Freeform 181"/>
                <p:cNvSpPr>
                  <a:spLocks/>
                </p:cNvSpPr>
                <p:nvPr/>
              </p:nvSpPr>
              <p:spPr bwMode="auto">
                <a:xfrm>
                  <a:off x="520" y="1361"/>
                  <a:ext cx="86" cy="121"/>
                </a:xfrm>
                <a:custGeom>
                  <a:avLst/>
                  <a:gdLst>
                    <a:gd name="T0" fmla="*/ 86 w 86"/>
                    <a:gd name="T1" fmla="*/ 14 h 121"/>
                    <a:gd name="T2" fmla="*/ 86 w 86"/>
                    <a:gd name="T3" fmla="*/ 14 h 121"/>
                    <a:gd name="T4" fmla="*/ 83 w 86"/>
                    <a:gd name="T5" fmla="*/ 30 h 121"/>
                    <a:gd name="T6" fmla="*/ 74 w 86"/>
                    <a:gd name="T7" fmla="*/ 63 h 121"/>
                    <a:gd name="T8" fmla="*/ 67 w 86"/>
                    <a:gd name="T9" fmla="*/ 80 h 121"/>
                    <a:gd name="T10" fmla="*/ 60 w 86"/>
                    <a:gd name="T11" fmla="*/ 98 h 121"/>
                    <a:gd name="T12" fmla="*/ 55 w 86"/>
                    <a:gd name="T13" fmla="*/ 105 h 121"/>
                    <a:gd name="T14" fmla="*/ 52 w 86"/>
                    <a:gd name="T15" fmla="*/ 110 h 121"/>
                    <a:gd name="T16" fmla="*/ 46 w 86"/>
                    <a:gd name="T17" fmla="*/ 115 h 121"/>
                    <a:gd name="T18" fmla="*/ 41 w 86"/>
                    <a:gd name="T19" fmla="*/ 118 h 121"/>
                    <a:gd name="T20" fmla="*/ 41 w 86"/>
                    <a:gd name="T21" fmla="*/ 118 h 121"/>
                    <a:gd name="T22" fmla="*/ 31 w 86"/>
                    <a:gd name="T23" fmla="*/ 121 h 121"/>
                    <a:gd name="T24" fmla="*/ 22 w 86"/>
                    <a:gd name="T25" fmla="*/ 120 h 121"/>
                    <a:gd name="T26" fmla="*/ 16 w 86"/>
                    <a:gd name="T27" fmla="*/ 118 h 121"/>
                    <a:gd name="T28" fmla="*/ 9 w 86"/>
                    <a:gd name="T29" fmla="*/ 115 h 121"/>
                    <a:gd name="T30" fmla="*/ 2 w 86"/>
                    <a:gd name="T31" fmla="*/ 107 h 121"/>
                    <a:gd name="T32" fmla="*/ 0 w 86"/>
                    <a:gd name="T33" fmla="*/ 102 h 121"/>
                    <a:gd name="T34" fmla="*/ 0 w 86"/>
                    <a:gd name="T35" fmla="*/ 102 h 121"/>
                    <a:gd name="T36" fmla="*/ 5 w 86"/>
                    <a:gd name="T37" fmla="*/ 90 h 121"/>
                    <a:gd name="T38" fmla="*/ 17 w 86"/>
                    <a:gd name="T39" fmla="*/ 60 h 121"/>
                    <a:gd name="T40" fmla="*/ 28 w 86"/>
                    <a:gd name="T41" fmla="*/ 41 h 121"/>
                    <a:gd name="T42" fmla="*/ 39 w 86"/>
                    <a:gd name="T43" fmla="*/ 25 h 121"/>
                    <a:gd name="T44" fmla="*/ 50 w 86"/>
                    <a:gd name="T45" fmla="*/ 10 h 121"/>
                    <a:gd name="T46" fmla="*/ 58 w 86"/>
                    <a:gd name="T47" fmla="*/ 5 h 121"/>
                    <a:gd name="T48" fmla="*/ 64 w 86"/>
                    <a:gd name="T49" fmla="*/ 0 h 121"/>
                    <a:gd name="T50" fmla="*/ 86 w 86"/>
                    <a:gd name="T51" fmla="*/ 14 h 12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121"/>
                    <a:gd name="T80" fmla="*/ 86 w 86"/>
                    <a:gd name="T81" fmla="*/ 121 h 12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121">
                      <a:moveTo>
                        <a:pt x="86" y="14"/>
                      </a:moveTo>
                      <a:lnTo>
                        <a:pt x="86" y="14"/>
                      </a:lnTo>
                      <a:lnTo>
                        <a:pt x="83" y="30"/>
                      </a:lnTo>
                      <a:lnTo>
                        <a:pt x="74" y="63"/>
                      </a:lnTo>
                      <a:lnTo>
                        <a:pt x="67" y="80"/>
                      </a:lnTo>
                      <a:lnTo>
                        <a:pt x="60" y="98"/>
                      </a:lnTo>
                      <a:lnTo>
                        <a:pt x="55" y="105"/>
                      </a:lnTo>
                      <a:lnTo>
                        <a:pt x="52" y="110"/>
                      </a:lnTo>
                      <a:lnTo>
                        <a:pt x="46" y="115"/>
                      </a:lnTo>
                      <a:lnTo>
                        <a:pt x="41" y="118"/>
                      </a:lnTo>
                      <a:lnTo>
                        <a:pt x="31" y="121"/>
                      </a:lnTo>
                      <a:lnTo>
                        <a:pt x="22" y="120"/>
                      </a:lnTo>
                      <a:lnTo>
                        <a:pt x="16" y="118"/>
                      </a:lnTo>
                      <a:lnTo>
                        <a:pt x="9" y="115"/>
                      </a:lnTo>
                      <a:lnTo>
                        <a:pt x="2" y="107"/>
                      </a:lnTo>
                      <a:lnTo>
                        <a:pt x="0" y="102"/>
                      </a:lnTo>
                      <a:lnTo>
                        <a:pt x="5" y="90"/>
                      </a:lnTo>
                      <a:lnTo>
                        <a:pt x="17" y="60"/>
                      </a:lnTo>
                      <a:lnTo>
                        <a:pt x="28" y="41"/>
                      </a:lnTo>
                      <a:lnTo>
                        <a:pt x="39" y="25"/>
                      </a:lnTo>
                      <a:lnTo>
                        <a:pt x="50" y="10"/>
                      </a:lnTo>
                      <a:lnTo>
                        <a:pt x="58" y="5"/>
                      </a:lnTo>
                      <a:lnTo>
                        <a:pt x="64" y="0"/>
                      </a:lnTo>
                      <a:lnTo>
                        <a:pt x="86" y="14"/>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91" name="Freeform 182"/>
                <p:cNvSpPr>
                  <a:spLocks/>
                </p:cNvSpPr>
                <p:nvPr/>
              </p:nvSpPr>
              <p:spPr bwMode="auto">
                <a:xfrm>
                  <a:off x="606" y="1361"/>
                  <a:ext cx="156" cy="129"/>
                </a:xfrm>
                <a:custGeom>
                  <a:avLst/>
                  <a:gdLst>
                    <a:gd name="T0" fmla="*/ 22 w 156"/>
                    <a:gd name="T1" fmla="*/ 8 h 129"/>
                    <a:gd name="T2" fmla="*/ 22 w 156"/>
                    <a:gd name="T3" fmla="*/ 8 h 129"/>
                    <a:gd name="T4" fmla="*/ 18 w 156"/>
                    <a:gd name="T5" fmla="*/ 25 h 129"/>
                    <a:gd name="T6" fmla="*/ 7 w 156"/>
                    <a:gd name="T7" fmla="*/ 62 h 129"/>
                    <a:gd name="T8" fmla="*/ 3 w 156"/>
                    <a:gd name="T9" fmla="*/ 82 h 129"/>
                    <a:gd name="T10" fmla="*/ 0 w 156"/>
                    <a:gd name="T11" fmla="*/ 99 h 129"/>
                    <a:gd name="T12" fmla="*/ 0 w 156"/>
                    <a:gd name="T13" fmla="*/ 107 h 129"/>
                    <a:gd name="T14" fmla="*/ 2 w 156"/>
                    <a:gd name="T15" fmla="*/ 113 h 129"/>
                    <a:gd name="T16" fmla="*/ 3 w 156"/>
                    <a:gd name="T17" fmla="*/ 118 h 129"/>
                    <a:gd name="T18" fmla="*/ 7 w 156"/>
                    <a:gd name="T19" fmla="*/ 120 h 129"/>
                    <a:gd name="T20" fmla="*/ 7 w 156"/>
                    <a:gd name="T21" fmla="*/ 120 h 129"/>
                    <a:gd name="T22" fmla="*/ 18 w 156"/>
                    <a:gd name="T23" fmla="*/ 123 h 129"/>
                    <a:gd name="T24" fmla="*/ 35 w 156"/>
                    <a:gd name="T25" fmla="*/ 124 h 129"/>
                    <a:gd name="T26" fmla="*/ 79 w 156"/>
                    <a:gd name="T27" fmla="*/ 129 h 129"/>
                    <a:gd name="T28" fmla="*/ 123 w 156"/>
                    <a:gd name="T29" fmla="*/ 129 h 129"/>
                    <a:gd name="T30" fmla="*/ 140 w 156"/>
                    <a:gd name="T31" fmla="*/ 129 h 129"/>
                    <a:gd name="T32" fmla="*/ 149 w 156"/>
                    <a:gd name="T33" fmla="*/ 126 h 129"/>
                    <a:gd name="T34" fmla="*/ 149 w 156"/>
                    <a:gd name="T35" fmla="*/ 126 h 129"/>
                    <a:gd name="T36" fmla="*/ 151 w 156"/>
                    <a:gd name="T37" fmla="*/ 124 h 129"/>
                    <a:gd name="T38" fmla="*/ 153 w 156"/>
                    <a:gd name="T39" fmla="*/ 121 h 129"/>
                    <a:gd name="T40" fmla="*/ 156 w 156"/>
                    <a:gd name="T41" fmla="*/ 112 h 129"/>
                    <a:gd name="T42" fmla="*/ 156 w 156"/>
                    <a:gd name="T43" fmla="*/ 99 h 129"/>
                    <a:gd name="T44" fmla="*/ 156 w 156"/>
                    <a:gd name="T45" fmla="*/ 85 h 129"/>
                    <a:gd name="T46" fmla="*/ 153 w 156"/>
                    <a:gd name="T47" fmla="*/ 55 h 129"/>
                    <a:gd name="T48" fmla="*/ 151 w 156"/>
                    <a:gd name="T49" fmla="*/ 32 h 129"/>
                    <a:gd name="T50" fmla="*/ 151 w 156"/>
                    <a:gd name="T51" fmla="*/ 32 h 129"/>
                    <a:gd name="T52" fmla="*/ 149 w 156"/>
                    <a:gd name="T53" fmla="*/ 18 h 129"/>
                    <a:gd name="T54" fmla="*/ 149 w 156"/>
                    <a:gd name="T55" fmla="*/ 11 h 129"/>
                    <a:gd name="T56" fmla="*/ 146 w 156"/>
                    <a:gd name="T57" fmla="*/ 7 h 129"/>
                    <a:gd name="T58" fmla="*/ 145 w 156"/>
                    <a:gd name="T59" fmla="*/ 4 h 129"/>
                    <a:gd name="T60" fmla="*/ 142 w 156"/>
                    <a:gd name="T61" fmla="*/ 2 h 129"/>
                    <a:gd name="T62" fmla="*/ 137 w 156"/>
                    <a:gd name="T63" fmla="*/ 0 h 129"/>
                    <a:gd name="T64" fmla="*/ 132 w 156"/>
                    <a:gd name="T65" fmla="*/ 0 h 129"/>
                    <a:gd name="T66" fmla="*/ 132 w 156"/>
                    <a:gd name="T67" fmla="*/ 0 h 129"/>
                    <a:gd name="T68" fmla="*/ 74 w 156"/>
                    <a:gd name="T69" fmla="*/ 0 h 129"/>
                    <a:gd name="T70" fmla="*/ 40 w 156"/>
                    <a:gd name="T71" fmla="*/ 4 h 129"/>
                    <a:gd name="T72" fmla="*/ 29 w 156"/>
                    <a:gd name="T73" fmla="*/ 5 h 129"/>
                    <a:gd name="T74" fmla="*/ 24 w 156"/>
                    <a:gd name="T75" fmla="*/ 7 h 129"/>
                    <a:gd name="T76" fmla="*/ 22 w 156"/>
                    <a:gd name="T77" fmla="*/ 8 h 129"/>
                    <a:gd name="T78" fmla="*/ 22 w 156"/>
                    <a:gd name="T79" fmla="*/ 8 h 1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6"/>
                    <a:gd name="T121" fmla="*/ 0 h 129"/>
                    <a:gd name="T122" fmla="*/ 156 w 156"/>
                    <a:gd name="T123" fmla="*/ 129 h 12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6" h="129">
                      <a:moveTo>
                        <a:pt x="22" y="8"/>
                      </a:moveTo>
                      <a:lnTo>
                        <a:pt x="22" y="8"/>
                      </a:lnTo>
                      <a:lnTo>
                        <a:pt x="18" y="25"/>
                      </a:lnTo>
                      <a:lnTo>
                        <a:pt x="7" y="62"/>
                      </a:lnTo>
                      <a:lnTo>
                        <a:pt x="3" y="82"/>
                      </a:lnTo>
                      <a:lnTo>
                        <a:pt x="0" y="99"/>
                      </a:lnTo>
                      <a:lnTo>
                        <a:pt x="0" y="107"/>
                      </a:lnTo>
                      <a:lnTo>
                        <a:pt x="2" y="113"/>
                      </a:lnTo>
                      <a:lnTo>
                        <a:pt x="3" y="118"/>
                      </a:lnTo>
                      <a:lnTo>
                        <a:pt x="7" y="120"/>
                      </a:lnTo>
                      <a:lnTo>
                        <a:pt x="18" y="123"/>
                      </a:lnTo>
                      <a:lnTo>
                        <a:pt x="35" y="124"/>
                      </a:lnTo>
                      <a:lnTo>
                        <a:pt x="79" y="129"/>
                      </a:lnTo>
                      <a:lnTo>
                        <a:pt x="123" y="129"/>
                      </a:lnTo>
                      <a:lnTo>
                        <a:pt x="140" y="129"/>
                      </a:lnTo>
                      <a:lnTo>
                        <a:pt x="149" y="126"/>
                      </a:lnTo>
                      <a:lnTo>
                        <a:pt x="151" y="124"/>
                      </a:lnTo>
                      <a:lnTo>
                        <a:pt x="153" y="121"/>
                      </a:lnTo>
                      <a:lnTo>
                        <a:pt x="156" y="112"/>
                      </a:lnTo>
                      <a:lnTo>
                        <a:pt x="156" y="99"/>
                      </a:lnTo>
                      <a:lnTo>
                        <a:pt x="156" y="85"/>
                      </a:lnTo>
                      <a:lnTo>
                        <a:pt x="153" y="55"/>
                      </a:lnTo>
                      <a:lnTo>
                        <a:pt x="151" y="32"/>
                      </a:lnTo>
                      <a:lnTo>
                        <a:pt x="149" y="18"/>
                      </a:lnTo>
                      <a:lnTo>
                        <a:pt x="149" y="11"/>
                      </a:lnTo>
                      <a:lnTo>
                        <a:pt x="146" y="7"/>
                      </a:lnTo>
                      <a:lnTo>
                        <a:pt x="145" y="4"/>
                      </a:lnTo>
                      <a:lnTo>
                        <a:pt x="142" y="2"/>
                      </a:lnTo>
                      <a:lnTo>
                        <a:pt x="137" y="0"/>
                      </a:lnTo>
                      <a:lnTo>
                        <a:pt x="132" y="0"/>
                      </a:lnTo>
                      <a:lnTo>
                        <a:pt x="74" y="0"/>
                      </a:lnTo>
                      <a:lnTo>
                        <a:pt x="40" y="4"/>
                      </a:lnTo>
                      <a:lnTo>
                        <a:pt x="29" y="5"/>
                      </a:lnTo>
                      <a:lnTo>
                        <a:pt x="24" y="7"/>
                      </a:lnTo>
                      <a:lnTo>
                        <a:pt x="22" y="8"/>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92" name="Freeform 183"/>
                <p:cNvSpPr>
                  <a:spLocks/>
                </p:cNvSpPr>
                <p:nvPr/>
              </p:nvSpPr>
              <p:spPr bwMode="auto">
                <a:xfrm>
                  <a:off x="790" y="1360"/>
                  <a:ext cx="165" cy="128"/>
                </a:xfrm>
                <a:custGeom>
                  <a:avLst/>
                  <a:gdLst>
                    <a:gd name="T0" fmla="*/ 16 w 165"/>
                    <a:gd name="T1" fmla="*/ 5 h 128"/>
                    <a:gd name="T2" fmla="*/ 16 w 165"/>
                    <a:gd name="T3" fmla="*/ 5 h 128"/>
                    <a:gd name="T4" fmla="*/ 12 w 165"/>
                    <a:gd name="T5" fmla="*/ 8 h 128"/>
                    <a:gd name="T6" fmla="*/ 6 w 165"/>
                    <a:gd name="T7" fmla="*/ 14 h 128"/>
                    <a:gd name="T8" fmla="*/ 5 w 165"/>
                    <a:gd name="T9" fmla="*/ 19 h 128"/>
                    <a:gd name="T10" fmla="*/ 1 w 165"/>
                    <a:gd name="T11" fmla="*/ 25 h 128"/>
                    <a:gd name="T12" fmla="*/ 0 w 165"/>
                    <a:gd name="T13" fmla="*/ 33 h 128"/>
                    <a:gd name="T14" fmla="*/ 0 w 165"/>
                    <a:gd name="T15" fmla="*/ 41 h 128"/>
                    <a:gd name="T16" fmla="*/ 0 w 165"/>
                    <a:gd name="T17" fmla="*/ 41 h 128"/>
                    <a:gd name="T18" fmla="*/ 1 w 165"/>
                    <a:gd name="T19" fmla="*/ 63 h 128"/>
                    <a:gd name="T20" fmla="*/ 6 w 165"/>
                    <a:gd name="T21" fmla="*/ 88 h 128"/>
                    <a:gd name="T22" fmla="*/ 9 w 165"/>
                    <a:gd name="T23" fmla="*/ 100 h 128"/>
                    <a:gd name="T24" fmla="*/ 14 w 165"/>
                    <a:gd name="T25" fmla="*/ 110 h 128"/>
                    <a:gd name="T26" fmla="*/ 20 w 165"/>
                    <a:gd name="T27" fmla="*/ 116 h 128"/>
                    <a:gd name="T28" fmla="*/ 23 w 165"/>
                    <a:gd name="T29" fmla="*/ 119 h 128"/>
                    <a:gd name="T30" fmla="*/ 28 w 165"/>
                    <a:gd name="T31" fmla="*/ 121 h 128"/>
                    <a:gd name="T32" fmla="*/ 28 w 165"/>
                    <a:gd name="T33" fmla="*/ 121 h 128"/>
                    <a:gd name="T34" fmla="*/ 39 w 165"/>
                    <a:gd name="T35" fmla="*/ 124 h 128"/>
                    <a:gd name="T36" fmla="*/ 53 w 165"/>
                    <a:gd name="T37" fmla="*/ 125 h 128"/>
                    <a:gd name="T38" fmla="*/ 89 w 165"/>
                    <a:gd name="T39" fmla="*/ 128 h 128"/>
                    <a:gd name="T40" fmla="*/ 125 w 165"/>
                    <a:gd name="T41" fmla="*/ 128 h 128"/>
                    <a:gd name="T42" fmla="*/ 140 w 165"/>
                    <a:gd name="T43" fmla="*/ 128 h 128"/>
                    <a:gd name="T44" fmla="*/ 149 w 165"/>
                    <a:gd name="T45" fmla="*/ 127 h 128"/>
                    <a:gd name="T46" fmla="*/ 149 w 165"/>
                    <a:gd name="T47" fmla="*/ 127 h 128"/>
                    <a:gd name="T48" fmla="*/ 160 w 165"/>
                    <a:gd name="T49" fmla="*/ 124 h 128"/>
                    <a:gd name="T50" fmla="*/ 163 w 165"/>
                    <a:gd name="T51" fmla="*/ 121 h 128"/>
                    <a:gd name="T52" fmla="*/ 165 w 165"/>
                    <a:gd name="T53" fmla="*/ 117 h 128"/>
                    <a:gd name="T54" fmla="*/ 165 w 165"/>
                    <a:gd name="T55" fmla="*/ 114 h 128"/>
                    <a:gd name="T56" fmla="*/ 165 w 165"/>
                    <a:gd name="T57" fmla="*/ 111 h 128"/>
                    <a:gd name="T58" fmla="*/ 162 w 165"/>
                    <a:gd name="T59" fmla="*/ 100 h 128"/>
                    <a:gd name="T60" fmla="*/ 162 w 165"/>
                    <a:gd name="T61" fmla="*/ 100 h 128"/>
                    <a:gd name="T62" fmla="*/ 155 w 165"/>
                    <a:gd name="T63" fmla="*/ 80 h 128"/>
                    <a:gd name="T64" fmla="*/ 146 w 165"/>
                    <a:gd name="T65" fmla="*/ 53 h 128"/>
                    <a:gd name="T66" fmla="*/ 133 w 165"/>
                    <a:gd name="T67" fmla="*/ 28 h 128"/>
                    <a:gd name="T68" fmla="*/ 127 w 165"/>
                    <a:gd name="T69" fmla="*/ 19 h 128"/>
                    <a:gd name="T70" fmla="*/ 122 w 165"/>
                    <a:gd name="T71" fmla="*/ 12 h 128"/>
                    <a:gd name="T72" fmla="*/ 122 w 165"/>
                    <a:gd name="T73" fmla="*/ 12 h 128"/>
                    <a:gd name="T74" fmla="*/ 114 w 165"/>
                    <a:gd name="T75" fmla="*/ 9 h 128"/>
                    <a:gd name="T76" fmla="*/ 103 w 165"/>
                    <a:gd name="T77" fmla="*/ 6 h 128"/>
                    <a:gd name="T78" fmla="*/ 89 w 165"/>
                    <a:gd name="T79" fmla="*/ 3 h 128"/>
                    <a:gd name="T80" fmla="*/ 74 w 165"/>
                    <a:gd name="T81" fmla="*/ 1 h 128"/>
                    <a:gd name="T82" fmla="*/ 56 w 165"/>
                    <a:gd name="T83" fmla="*/ 0 h 128"/>
                    <a:gd name="T84" fmla="*/ 41 w 165"/>
                    <a:gd name="T85" fmla="*/ 1 h 128"/>
                    <a:gd name="T86" fmla="*/ 27 w 165"/>
                    <a:gd name="T87" fmla="*/ 1 h 128"/>
                    <a:gd name="T88" fmla="*/ 16 w 165"/>
                    <a:gd name="T89" fmla="*/ 5 h 128"/>
                    <a:gd name="T90" fmla="*/ 16 w 165"/>
                    <a:gd name="T91" fmla="*/ 5 h 12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5"/>
                    <a:gd name="T139" fmla="*/ 0 h 128"/>
                    <a:gd name="T140" fmla="*/ 165 w 165"/>
                    <a:gd name="T141" fmla="*/ 128 h 12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5" h="128">
                      <a:moveTo>
                        <a:pt x="16" y="5"/>
                      </a:moveTo>
                      <a:lnTo>
                        <a:pt x="16" y="5"/>
                      </a:lnTo>
                      <a:lnTo>
                        <a:pt x="12" y="8"/>
                      </a:lnTo>
                      <a:lnTo>
                        <a:pt x="6" y="14"/>
                      </a:lnTo>
                      <a:lnTo>
                        <a:pt x="5" y="19"/>
                      </a:lnTo>
                      <a:lnTo>
                        <a:pt x="1" y="25"/>
                      </a:lnTo>
                      <a:lnTo>
                        <a:pt x="0" y="33"/>
                      </a:lnTo>
                      <a:lnTo>
                        <a:pt x="0" y="41"/>
                      </a:lnTo>
                      <a:lnTo>
                        <a:pt x="1" y="63"/>
                      </a:lnTo>
                      <a:lnTo>
                        <a:pt x="6" y="88"/>
                      </a:lnTo>
                      <a:lnTo>
                        <a:pt x="9" y="100"/>
                      </a:lnTo>
                      <a:lnTo>
                        <a:pt x="14" y="110"/>
                      </a:lnTo>
                      <a:lnTo>
                        <a:pt x="20" y="116"/>
                      </a:lnTo>
                      <a:lnTo>
                        <a:pt x="23" y="119"/>
                      </a:lnTo>
                      <a:lnTo>
                        <a:pt x="28" y="121"/>
                      </a:lnTo>
                      <a:lnTo>
                        <a:pt x="39" y="124"/>
                      </a:lnTo>
                      <a:lnTo>
                        <a:pt x="53" y="125"/>
                      </a:lnTo>
                      <a:lnTo>
                        <a:pt x="89" y="128"/>
                      </a:lnTo>
                      <a:lnTo>
                        <a:pt x="125" y="128"/>
                      </a:lnTo>
                      <a:lnTo>
                        <a:pt x="140" y="128"/>
                      </a:lnTo>
                      <a:lnTo>
                        <a:pt x="149" y="127"/>
                      </a:lnTo>
                      <a:lnTo>
                        <a:pt x="160" y="124"/>
                      </a:lnTo>
                      <a:lnTo>
                        <a:pt x="163" y="121"/>
                      </a:lnTo>
                      <a:lnTo>
                        <a:pt x="165" y="117"/>
                      </a:lnTo>
                      <a:lnTo>
                        <a:pt x="165" y="114"/>
                      </a:lnTo>
                      <a:lnTo>
                        <a:pt x="165" y="111"/>
                      </a:lnTo>
                      <a:lnTo>
                        <a:pt x="162" y="100"/>
                      </a:lnTo>
                      <a:lnTo>
                        <a:pt x="155" y="80"/>
                      </a:lnTo>
                      <a:lnTo>
                        <a:pt x="146" y="53"/>
                      </a:lnTo>
                      <a:lnTo>
                        <a:pt x="133" y="28"/>
                      </a:lnTo>
                      <a:lnTo>
                        <a:pt x="127" y="19"/>
                      </a:lnTo>
                      <a:lnTo>
                        <a:pt x="122" y="12"/>
                      </a:lnTo>
                      <a:lnTo>
                        <a:pt x="114" y="9"/>
                      </a:lnTo>
                      <a:lnTo>
                        <a:pt x="103" y="6"/>
                      </a:lnTo>
                      <a:lnTo>
                        <a:pt x="89" y="3"/>
                      </a:lnTo>
                      <a:lnTo>
                        <a:pt x="74" y="1"/>
                      </a:lnTo>
                      <a:lnTo>
                        <a:pt x="56" y="0"/>
                      </a:lnTo>
                      <a:lnTo>
                        <a:pt x="41" y="1"/>
                      </a:lnTo>
                      <a:lnTo>
                        <a:pt x="27" y="1"/>
                      </a:lnTo>
                      <a:lnTo>
                        <a:pt x="16" y="5"/>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93" name="Freeform 184"/>
                <p:cNvSpPr>
                  <a:spLocks/>
                </p:cNvSpPr>
                <p:nvPr/>
              </p:nvSpPr>
              <p:spPr bwMode="auto">
                <a:xfrm>
                  <a:off x="934" y="1374"/>
                  <a:ext cx="130" cy="113"/>
                </a:xfrm>
                <a:custGeom>
                  <a:avLst/>
                  <a:gdLst>
                    <a:gd name="T0" fmla="*/ 0 w 130"/>
                    <a:gd name="T1" fmla="*/ 0 h 113"/>
                    <a:gd name="T2" fmla="*/ 0 w 130"/>
                    <a:gd name="T3" fmla="*/ 0 h 113"/>
                    <a:gd name="T4" fmla="*/ 7 w 130"/>
                    <a:gd name="T5" fmla="*/ 16 h 113"/>
                    <a:gd name="T6" fmla="*/ 14 w 130"/>
                    <a:gd name="T7" fmla="*/ 33 h 113"/>
                    <a:gd name="T8" fmla="*/ 27 w 130"/>
                    <a:gd name="T9" fmla="*/ 52 h 113"/>
                    <a:gd name="T10" fmla="*/ 35 w 130"/>
                    <a:gd name="T11" fmla="*/ 61 h 113"/>
                    <a:gd name="T12" fmla="*/ 44 w 130"/>
                    <a:gd name="T13" fmla="*/ 72 h 113"/>
                    <a:gd name="T14" fmla="*/ 55 w 130"/>
                    <a:gd name="T15" fmla="*/ 81 h 113"/>
                    <a:gd name="T16" fmla="*/ 68 w 130"/>
                    <a:gd name="T17" fmla="*/ 89 h 113"/>
                    <a:gd name="T18" fmla="*/ 80 w 130"/>
                    <a:gd name="T19" fmla="*/ 99 h 113"/>
                    <a:gd name="T20" fmla="*/ 96 w 130"/>
                    <a:gd name="T21" fmla="*/ 105 h 113"/>
                    <a:gd name="T22" fmla="*/ 113 w 130"/>
                    <a:gd name="T23" fmla="*/ 110 h 113"/>
                    <a:gd name="T24" fmla="*/ 130 w 130"/>
                    <a:gd name="T25" fmla="*/ 113 h 113"/>
                    <a:gd name="T26" fmla="*/ 130 w 130"/>
                    <a:gd name="T27" fmla="*/ 113 h 113"/>
                    <a:gd name="T28" fmla="*/ 124 w 130"/>
                    <a:gd name="T29" fmla="*/ 100 h 113"/>
                    <a:gd name="T30" fmla="*/ 115 w 130"/>
                    <a:gd name="T31" fmla="*/ 88 h 113"/>
                    <a:gd name="T32" fmla="*/ 101 w 130"/>
                    <a:gd name="T33" fmla="*/ 72 h 113"/>
                    <a:gd name="T34" fmla="*/ 83 w 130"/>
                    <a:gd name="T35" fmla="*/ 53 h 113"/>
                    <a:gd name="T36" fmla="*/ 60 w 130"/>
                    <a:gd name="T37" fmla="*/ 34 h 113"/>
                    <a:gd name="T38" fmla="*/ 47 w 130"/>
                    <a:gd name="T39" fmla="*/ 25 h 113"/>
                    <a:gd name="T40" fmla="*/ 33 w 130"/>
                    <a:gd name="T41" fmla="*/ 16 h 113"/>
                    <a:gd name="T42" fmla="*/ 18 w 130"/>
                    <a:gd name="T43" fmla="*/ 8 h 113"/>
                    <a:gd name="T44" fmla="*/ 0 w 130"/>
                    <a:gd name="T45" fmla="*/ 0 h 113"/>
                    <a:gd name="T46" fmla="*/ 0 w 130"/>
                    <a:gd name="T47" fmla="*/ 0 h 11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0"/>
                    <a:gd name="T73" fmla="*/ 0 h 113"/>
                    <a:gd name="T74" fmla="*/ 130 w 130"/>
                    <a:gd name="T75" fmla="*/ 113 h 11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0" h="113">
                      <a:moveTo>
                        <a:pt x="0" y="0"/>
                      </a:moveTo>
                      <a:lnTo>
                        <a:pt x="0" y="0"/>
                      </a:lnTo>
                      <a:lnTo>
                        <a:pt x="7" y="16"/>
                      </a:lnTo>
                      <a:lnTo>
                        <a:pt x="14" y="33"/>
                      </a:lnTo>
                      <a:lnTo>
                        <a:pt x="27" y="52"/>
                      </a:lnTo>
                      <a:lnTo>
                        <a:pt x="35" y="61"/>
                      </a:lnTo>
                      <a:lnTo>
                        <a:pt x="44" y="72"/>
                      </a:lnTo>
                      <a:lnTo>
                        <a:pt x="55" y="81"/>
                      </a:lnTo>
                      <a:lnTo>
                        <a:pt x="68" y="89"/>
                      </a:lnTo>
                      <a:lnTo>
                        <a:pt x="80" y="99"/>
                      </a:lnTo>
                      <a:lnTo>
                        <a:pt x="96" y="105"/>
                      </a:lnTo>
                      <a:lnTo>
                        <a:pt x="113" y="110"/>
                      </a:lnTo>
                      <a:lnTo>
                        <a:pt x="130" y="113"/>
                      </a:lnTo>
                      <a:lnTo>
                        <a:pt x="124" y="100"/>
                      </a:lnTo>
                      <a:lnTo>
                        <a:pt x="115" y="88"/>
                      </a:lnTo>
                      <a:lnTo>
                        <a:pt x="101" y="72"/>
                      </a:lnTo>
                      <a:lnTo>
                        <a:pt x="83" y="53"/>
                      </a:lnTo>
                      <a:lnTo>
                        <a:pt x="60" y="34"/>
                      </a:lnTo>
                      <a:lnTo>
                        <a:pt x="47" y="25"/>
                      </a:lnTo>
                      <a:lnTo>
                        <a:pt x="33" y="16"/>
                      </a:lnTo>
                      <a:lnTo>
                        <a:pt x="18" y="8"/>
                      </a:lnTo>
                      <a:lnTo>
                        <a:pt x="0" y="0"/>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94" name="Freeform 185"/>
                <p:cNvSpPr>
                  <a:spLocks/>
                </p:cNvSpPr>
                <p:nvPr/>
              </p:nvSpPr>
              <p:spPr bwMode="auto">
                <a:xfrm>
                  <a:off x="470" y="1648"/>
                  <a:ext cx="89" cy="73"/>
                </a:xfrm>
                <a:custGeom>
                  <a:avLst/>
                  <a:gdLst>
                    <a:gd name="T0" fmla="*/ 89 w 89"/>
                    <a:gd name="T1" fmla="*/ 36 h 73"/>
                    <a:gd name="T2" fmla="*/ 89 w 89"/>
                    <a:gd name="T3" fmla="*/ 36 h 73"/>
                    <a:gd name="T4" fmla="*/ 89 w 89"/>
                    <a:gd name="T5" fmla="*/ 44 h 73"/>
                    <a:gd name="T6" fmla="*/ 86 w 89"/>
                    <a:gd name="T7" fmla="*/ 51 h 73"/>
                    <a:gd name="T8" fmla="*/ 81 w 89"/>
                    <a:gd name="T9" fmla="*/ 57 h 73"/>
                    <a:gd name="T10" fmla="*/ 77 w 89"/>
                    <a:gd name="T11" fmla="*/ 62 h 73"/>
                    <a:gd name="T12" fmla="*/ 70 w 89"/>
                    <a:gd name="T13" fmla="*/ 66 h 73"/>
                    <a:gd name="T14" fmla="*/ 63 w 89"/>
                    <a:gd name="T15" fmla="*/ 69 h 73"/>
                    <a:gd name="T16" fmla="*/ 53 w 89"/>
                    <a:gd name="T17" fmla="*/ 71 h 73"/>
                    <a:gd name="T18" fmla="*/ 45 w 89"/>
                    <a:gd name="T19" fmla="*/ 73 h 73"/>
                    <a:gd name="T20" fmla="*/ 45 w 89"/>
                    <a:gd name="T21" fmla="*/ 73 h 73"/>
                    <a:gd name="T22" fmla="*/ 36 w 89"/>
                    <a:gd name="T23" fmla="*/ 71 h 73"/>
                    <a:gd name="T24" fmla="*/ 26 w 89"/>
                    <a:gd name="T25" fmla="*/ 69 h 73"/>
                    <a:gd name="T26" fmla="*/ 19 w 89"/>
                    <a:gd name="T27" fmla="*/ 66 h 73"/>
                    <a:gd name="T28" fmla="*/ 12 w 89"/>
                    <a:gd name="T29" fmla="*/ 62 h 73"/>
                    <a:gd name="T30" fmla="*/ 8 w 89"/>
                    <a:gd name="T31" fmla="*/ 57 h 73"/>
                    <a:gd name="T32" fmla="*/ 3 w 89"/>
                    <a:gd name="T33" fmla="*/ 51 h 73"/>
                    <a:gd name="T34" fmla="*/ 0 w 89"/>
                    <a:gd name="T35" fmla="*/ 44 h 73"/>
                    <a:gd name="T36" fmla="*/ 0 w 89"/>
                    <a:gd name="T37" fmla="*/ 36 h 73"/>
                    <a:gd name="T38" fmla="*/ 0 w 89"/>
                    <a:gd name="T39" fmla="*/ 36 h 73"/>
                    <a:gd name="T40" fmla="*/ 0 w 89"/>
                    <a:gd name="T41" fmla="*/ 30 h 73"/>
                    <a:gd name="T42" fmla="*/ 3 w 89"/>
                    <a:gd name="T43" fmla="*/ 22 h 73"/>
                    <a:gd name="T44" fmla="*/ 8 w 89"/>
                    <a:gd name="T45" fmla="*/ 16 h 73"/>
                    <a:gd name="T46" fmla="*/ 12 w 89"/>
                    <a:gd name="T47" fmla="*/ 11 h 73"/>
                    <a:gd name="T48" fmla="*/ 19 w 89"/>
                    <a:gd name="T49" fmla="*/ 7 h 73"/>
                    <a:gd name="T50" fmla="*/ 26 w 89"/>
                    <a:gd name="T51" fmla="*/ 4 h 73"/>
                    <a:gd name="T52" fmla="*/ 36 w 89"/>
                    <a:gd name="T53" fmla="*/ 2 h 73"/>
                    <a:gd name="T54" fmla="*/ 45 w 89"/>
                    <a:gd name="T55" fmla="*/ 0 h 73"/>
                    <a:gd name="T56" fmla="*/ 45 w 89"/>
                    <a:gd name="T57" fmla="*/ 0 h 73"/>
                    <a:gd name="T58" fmla="*/ 53 w 89"/>
                    <a:gd name="T59" fmla="*/ 2 h 73"/>
                    <a:gd name="T60" fmla="*/ 63 w 89"/>
                    <a:gd name="T61" fmla="*/ 4 h 73"/>
                    <a:gd name="T62" fmla="*/ 70 w 89"/>
                    <a:gd name="T63" fmla="*/ 7 h 73"/>
                    <a:gd name="T64" fmla="*/ 77 w 89"/>
                    <a:gd name="T65" fmla="*/ 11 h 73"/>
                    <a:gd name="T66" fmla="*/ 81 w 89"/>
                    <a:gd name="T67" fmla="*/ 16 h 73"/>
                    <a:gd name="T68" fmla="*/ 86 w 89"/>
                    <a:gd name="T69" fmla="*/ 22 h 73"/>
                    <a:gd name="T70" fmla="*/ 89 w 89"/>
                    <a:gd name="T71" fmla="*/ 30 h 73"/>
                    <a:gd name="T72" fmla="*/ 89 w 89"/>
                    <a:gd name="T73" fmla="*/ 36 h 73"/>
                    <a:gd name="T74" fmla="*/ 89 w 89"/>
                    <a:gd name="T75" fmla="*/ 36 h 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9"/>
                    <a:gd name="T115" fmla="*/ 0 h 73"/>
                    <a:gd name="T116" fmla="*/ 89 w 89"/>
                    <a:gd name="T117" fmla="*/ 73 h 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9" h="73">
                      <a:moveTo>
                        <a:pt x="89" y="36"/>
                      </a:moveTo>
                      <a:lnTo>
                        <a:pt x="89" y="36"/>
                      </a:lnTo>
                      <a:lnTo>
                        <a:pt x="89" y="44"/>
                      </a:lnTo>
                      <a:lnTo>
                        <a:pt x="86" y="51"/>
                      </a:lnTo>
                      <a:lnTo>
                        <a:pt x="81" y="57"/>
                      </a:lnTo>
                      <a:lnTo>
                        <a:pt x="77" y="62"/>
                      </a:lnTo>
                      <a:lnTo>
                        <a:pt x="70" y="66"/>
                      </a:lnTo>
                      <a:lnTo>
                        <a:pt x="63" y="69"/>
                      </a:lnTo>
                      <a:lnTo>
                        <a:pt x="53" y="71"/>
                      </a:lnTo>
                      <a:lnTo>
                        <a:pt x="45" y="73"/>
                      </a:lnTo>
                      <a:lnTo>
                        <a:pt x="36" y="71"/>
                      </a:lnTo>
                      <a:lnTo>
                        <a:pt x="26" y="69"/>
                      </a:lnTo>
                      <a:lnTo>
                        <a:pt x="19" y="66"/>
                      </a:lnTo>
                      <a:lnTo>
                        <a:pt x="12" y="62"/>
                      </a:lnTo>
                      <a:lnTo>
                        <a:pt x="8" y="57"/>
                      </a:lnTo>
                      <a:lnTo>
                        <a:pt x="3" y="51"/>
                      </a:lnTo>
                      <a:lnTo>
                        <a:pt x="0" y="44"/>
                      </a:lnTo>
                      <a:lnTo>
                        <a:pt x="0" y="36"/>
                      </a:lnTo>
                      <a:lnTo>
                        <a:pt x="0" y="30"/>
                      </a:lnTo>
                      <a:lnTo>
                        <a:pt x="3" y="22"/>
                      </a:lnTo>
                      <a:lnTo>
                        <a:pt x="8" y="16"/>
                      </a:lnTo>
                      <a:lnTo>
                        <a:pt x="12" y="11"/>
                      </a:lnTo>
                      <a:lnTo>
                        <a:pt x="19" y="7"/>
                      </a:lnTo>
                      <a:lnTo>
                        <a:pt x="26" y="4"/>
                      </a:lnTo>
                      <a:lnTo>
                        <a:pt x="36" y="2"/>
                      </a:lnTo>
                      <a:lnTo>
                        <a:pt x="45" y="0"/>
                      </a:lnTo>
                      <a:lnTo>
                        <a:pt x="53" y="2"/>
                      </a:lnTo>
                      <a:lnTo>
                        <a:pt x="63" y="4"/>
                      </a:lnTo>
                      <a:lnTo>
                        <a:pt x="70" y="7"/>
                      </a:lnTo>
                      <a:lnTo>
                        <a:pt x="77" y="11"/>
                      </a:lnTo>
                      <a:lnTo>
                        <a:pt x="81" y="16"/>
                      </a:lnTo>
                      <a:lnTo>
                        <a:pt x="86" y="22"/>
                      </a:lnTo>
                      <a:lnTo>
                        <a:pt x="89" y="30"/>
                      </a:lnTo>
                      <a:lnTo>
                        <a:pt x="89" y="36"/>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95" name="Freeform 186"/>
                <p:cNvSpPr>
                  <a:spLocks/>
                </p:cNvSpPr>
                <p:nvPr/>
              </p:nvSpPr>
              <p:spPr bwMode="auto">
                <a:xfrm>
                  <a:off x="515" y="1332"/>
                  <a:ext cx="127" cy="160"/>
                </a:xfrm>
                <a:custGeom>
                  <a:avLst/>
                  <a:gdLst>
                    <a:gd name="T0" fmla="*/ 2 w 127"/>
                    <a:gd name="T1" fmla="*/ 158 h 160"/>
                    <a:gd name="T2" fmla="*/ 2 w 127"/>
                    <a:gd name="T3" fmla="*/ 158 h 160"/>
                    <a:gd name="T4" fmla="*/ 29 w 127"/>
                    <a:gd name="T5" fmla="*/ 116 h 160"/>
                    <a:gd name="T6" fmla="*/ 58 w 127"/>
                    <a:gd name="T7" fmla="*/ 76 h 160"/>
                    <a:gd name="T8" fmla="*/ 74 w 127"/>
                    <a:gd name="T9" fmla="*/ 56 h 160"/>
                    <a:gd name="T10" fmla="*/ 91 w 127"/>
                    <a:gd name="T11" fmla="*/ 37 h 160"/>
                    <a:gd name="T12" fmla="*/ 109 w 127"/>
                    <a:gd name="T13" fmla="*/ 20 h 160"/>
                    <a:gd name="T14" fmla="*/ 126 w 127"/>
                    <a:gd name="T15" fmla="*/ 3 h 160"/>
                    <a:gd name="T16" fmla="*/ 126 w 127"/>
                    <a:gd name="T17" fmla="*/ 3 h 160"/>
                    <a:gd name="T18" fmla="*/ 127 w 127"/>
                    <a:gd name="T19" fmla="*/ 1 h 160"/>
                    <a:gd name="T20" fmla="*/ 126 w 127"/>
                    <a:gd name="T21" fmla="*/ 0 h 160"/>
                    <a:gd name="T22" fmla="*/ 126 w 127"/>
                    <a:gd name="T23" fmla="*/ 0 h 160"/>
                    <a:gd name="T24" fmla="*/ 124 w 127"/>
                    <a:gd name="T25" fmla="*/ 0 h 160"/>
                    <a:gd name="T26" fmla="*/ 124 w 127"/>
                    <a:gd name="T27" fmla="*/ 0 h 160"/>
                    <a:gd name="T28" fmla="*/ 104 w 127"/>
                    <a:gd name="T29" fmla="*/ 15 h 160"/>
                    <a:gd name="T30" fmla="*/ 87 w 127"/>
                    <a:gd name="T31" fmla="*/ 33 h 160"/>
                    <a:gd name="T32" fmla="*/ 69 w 127"/>
                    <a:gd name="T33" fmla="*/ 51 h 160"/>
                    <a:gd name="T34" fmla="*/ 54 w 127"/>
                    <a:gd name="T35" fmla="*/ 72 h 160"/>
                    <a:gd name="T36" fmla="*/ 40 w 127"/>
                    <a:gd name="T37" fmla="*/ 92 h 160"/>
                    <a:gd name="T38" fmla="*/ 27 w 127"/>
                    <a:gd name="T39" fmla="*/ 114 h 160"/>
                    <a:gd name="T40" fmla="*/ 0 w 127"/>
                    <a:gd name="T41" fmla="*/ 158 h 160"/>
                    <a:gd name="T42" fmla="*/ 0 w 127"/>
                    <a:gd name="T43" fmla="*/ 158 h 160"/>
                    <a:gd name="T44" fmla="*/ 0 w 127"/>
                    <a:gd name="T45" fmla="*/ 160 h 160"/>
                    <a:gd name="T46" fmla="*/ 2 w 127"/>
                    <a:gd name="T47" fmla="*/ 158 h 160"/>
                    <a:gd name="T48" fmla="*/ 2 w 127"/>
                    <a:gd name="T49" fmla="*/ 158 h 1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7"/>
                    <a:gd name="T76" fmla="*/ 0 h 160"/>
                    <a:gd name="T77" fmla="*/ 127 w 127"/>
                    <a:gd name="T78" fmla="*/ 160 h 1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7" h="160">
                      <a:moveTo>
                        <a:pt x="2" y="158"/>
                      </a:moveTo>
                      <a:lnTo>
                        <a:pt x="2" y="158"/>
                      </a:lnTo>
                      <a:lnTo>
                        <a:pt x="29" y="116"/>
                      </a:lnTo>
                      <a:lnTo>
                        <a:pt x="58" y="76"/>
                      </a:lnTo>
                      <a:lnTo>
                        <a:pt x="74" y="56"/>
                      </a:lnTo>
                      <a:lnTo>
                        <a:pt x="91" y="37"/>
                      </a:lnTo>
                      <a:lnTo>
                        <a:pt x="109" y="20"/>
                      </a:lnTo>
                      <a:lnTo>
                        <a:pt x="126" y="3"/>
                      </a:lnTo>
                      <a:lnTo>
                        <a:pt x="127" y="1"/>
                      </a:lnTo>
                      <a:lnTo>
                        <a:pt x="126" y="0"/>
                      </a:lnTo>
                      <a:lnTo>
                        <a:pt x="124" y="0"/>
                      </a:lnTo>
                      <a:lnTo>
                        <a:pt x="104" y="15"/>
                      </a:lnTo>
                      <a:lnTo>
                        <a:pt x="87" y="33"/>
                      </a:lnTo>
                      <a:lnTo>
                        <a:pt x="69" y="51"/>
                      </a:lnTo>
                      <a:lnTo>
                        <a:pt x="54" y="72"/>
                      </a:lnTo>
                      <a:lnTo>
                        <a:pt x="40" y="92"/>
                      </a:lnTo>
                      <a:lnTo>
                        <a:pt x="27" y="114"/>
                      </a:lnTo>
                      <a:lnTo>
                        <a:pt x="0" y="158"/>
                      </a:lnTo>
                      <a:lnTo>
                        <a:pt x="0" y="160"/>
                      </a:lnTo>
                      <a:lnTo>
                        <a:pt x="2" y="1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96" name="Freeform 187"/>
                <p:cNvSpPr>
                  <a:spLocks/>
                </p:cNvSpPr>
                <p:nvPr/>
              </p:nvSpPr>
              <p:spPr bwMode="auto">
                <a:xfrm>
                  <a:off x="578" y="1324"/>
                  <a:ext cx="584" cy="332"/>
                </a:xfrm>
                <a:custGeom>
                  <a:avLst/>
                  <a:gdLst>
                    <a:gd name="T0" fmla="*/ 2 w 584"/>
                    <a:gd name="T1" fmla="*/ 41 h 332"/>
                    <a:gd name="T2" fmla="*/ 85 w 584"/>
                    <a:gd name="T3" fmla="*/ 17 h 332"/>
                    <a:gd name="T4" fmla="*/ 127 w 584"/>
                    <a:gd name="T5" fmla="*/ 11 h 332"/>
                    <a:gd name="T6" fmla="*/ 171 w 584"/>
                    <a:gd name="T7" fmla="*/ 8 h 332"/>
                    <a:gd name="T8" fmla="*/ 213 w 584"/>
                    <a:gd name="T9" fmla="*/ 9 h 332"/>
                    <a:gd name="T10" fmla="*/ 256 w 584"/>
                    <a:gd name="T11" fmla="*/ 15 h 332"/>
                    <a:gd name="T12" fmla="*/ 298 w 584"/>
                    <a:gd name="T13" fmla="*/ 26 h 332"/>
                    <a:gd name="T14" fmla="*/ 339 w 584"/>
                    <a:gd name="T15" fmla="*/ 41 h 332"/>
                    <a:gd name="T16" fmla="*/ 359 w 584"/>
                    <a:gd name="T17" fmla="*/ 51 h 332"/>
                    <a:gd name="T18" fmla="*/ 399 w 584"/>
                    <a:gd name="T19" fmla="*/ 77 h 332"/>
                    <a:gd name="T20" fmla="*/ 436 w 584"/>
                    <a:gd name="T21" fmla="*/ 108 h 332"/>
                    <a:gd name="T22" fmla="*/ 469 w 584"/>
                    <a:gd name="T23" fmla="*/ 142 h 332"/>
                    <a:gd name="T24" fmla="*/ 499 w 584"/>
                    <a:gd name="T25" fmla="*/ 182 h 332"/>
                    <a:gd name="T26" fmla="*/ 526 w 584"/>
                    <a:gd name="T27" fmla="*/ 222 h 332"/>
                    <a:gd name="T28" fmla="*/ 559 w 584"/>
                    <a:gd name="T29" fmla="*/ 287 h 332"/>
                    <a:gd name="T30" fmla="*/ 576 w 584"/>
                    <a:gd name="T31" fmla="*/ 329 h 332"/>
                    <a:gd name="T32" fmla="*/ 581 w 584"/>
                    <a:gd name="T33" fmla="*/ 332 h 332"/>
                    <a:gd name="T34" fmla="*/ 584 w 584"/>
                    <a:gd name="T35" fmla="*/ 326 h 332"/>
                    <a:gd name="T36" fmla="*/ 576 w 584"/>
                    <a:gd name="T37" fmla="*/ 304 h 332"/>
                    <a:gd name="T38" fmla="*/ 557 w 584"/>
                    <a:gd name="T39" fmla="*/ 259 h 332"/>
                    <a:gd name="T40" fmla="*/ 534 w 584"/>
                    <a:gd name="T41" fmla="*/ 215 h 332"/>
                    <a:gd name="T42" fmla="*/ 507 w 584"/>
                    <a:gd name="T43" fmla="*/ 174 h 332"/>
                    <a:gd name="T44" fmla="*/ 476 w 584"/>
                    <a:gd name="T45" fmla="*/ 135 h 332"/>
                    <a:gd name="T46" fmla="*/ 441 w 584"/>
                    <a:gd name="T47" fmla="*/ 100 h 332"/>
                    <a:gd name="T48" fmla="*/ 403 w 584"/>
                    <a:gd name="T49" fmla="*/ 69 h 332"/>
                    <a:gd name="T50" fmla="*/ 363 w 584"/>
                    <a:gd name="T51" fmla="*/ 42 h 332"/>
                    <a:gd name="T52" fmla="*/ 342 w 584"/>
                    <a:gd name="T53" fmla="*/ 31 h 332"/>
                    <a:gd name="T54" fmla="*/ 300 w 584"/>
                    <a:gd name="T55" fmla="*/ 15 h 332"/>
                    <a:gd name="T56" fmla="*/ 257 w 584"/>
                    <a:gd name="T57" fmla="*/ 6 h 332"/>
                    <a:gd name="T58" fmla="*/ 215 w 584"/>
                    <a:gd name="T59" fmla="*/ 0 h 332"/>
                    <a:gd name="T60" fmla="*/ 171 w 584"/>
                    <a:gd name="T61" fmla="*/ 0 h 332"/>
                    <a:gd name="T62" fmla="*/ 127 w 584"/>
                    <a:gd name="T63" fmla="*/ 3 h 332"/>
                    <a:gd name="T64" fmla="*/ 83 w 584"/>
                    <a:gd name="T65" fmla="*/ 11 h 332"/>
                    <a:gd name="T66" fmla="*/ 0 w 584"/>
                    <a:gd name="T67" fmla="*/ 37 h 332"/>
                    <a:gd name="T68" fmla="*/ 0 w 584"/>
                    <a:gd name="T69" fmla="*/ 37 h 332"/>
                    <a:gd name="T70" fmla="*/ 0 w 584"/>
                    <a:gd name="T71" fmla="*/ 41 h 332"/>
                    <a:gd name="T72" fmla="*/ 2 w 584"/>
                    <a:gd name="T73" fmla="*/ 41 h 33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84"/>
                    <a:gd name="T112" fmla="*/ 0 h 332"/>
                    <a:gd name="T113" fmla="*/ 584 w 584"/>
                    <a:gd name="T114" fmla="*/ 332 h 33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84" h="332">
                      <a:moveTo>
                        <a:pt x="2" y="41"/>
                      </a:moveTo>
                      <a:lnTo>
                        <a:pt x="2" y="41"/>
                      </a:lnTo>
                      <a:lnTo>
                        <a:pt x="42" y="26"/>
                      </a:lnTo>
                      <a:lnTo>
                        <a:pt x="85" y="17"/>
                      </a:lnTo>
                      <a:lnTo>
                        <a:pt x="105" y="12"/>
                      </a:lnTo>
                      <a:lnTo>
                        <a:pt x="127" y="11"/>
                      </a:lnTo>
                      <a:lnTo>
                        <a:pt x="149" y="9"/>
                      </a:lnTo>
                      <a:lnTo>
                        <a:pt x="171" y="8"/>
                      </a:lnTo>
                      <a:lnTo>
                        <a:pt x="192" y="8"/>
                      </a:lnTo>
                      <a:lnTo>
                        <a:pt x="213" y="9"/>
                      </a:lnTo>
                      <a:lnTo>
                        <a:pt x="235" y="12"/>
                      </a:lnTo>
                      <a:lnTo>
                        <a:pt x="256" y="15"/>
                      </a:lnTo>
                      <a:lnTo>
                        <a:pt x="278" y="20"/>
                      </a:lnTo>
                      <a:lnTo>
                        <a:pt x="298" y="26"/>
                      </a:lnTo>
                      <a:lnTo>
                        <a:pt x="319" y="33"/>
                      </a:lnTo>
                      <a:lnTo>
                        <a:pt x="339" y="41"/>
                      </a:lnTo>
                      <a:lnTo>
                        <a:pt x="359" y="51"/>
                      </a:lnTo>
                      <a:lnTo>
                        <a:pt x="380" y="64"/>
                      </a:lnTo>
                      <a:lnTo>
                        <a:pt x="399" y="77"/>
                      </a:lnTo>
                      <a:lnTo>
                        <a:pt x="417" y="92"/>
                      </a:lnTo>
                      <a:lnTo>
                        <a:pt x="436" y="108"/>
                      </a:lnTo>
                      <a:lnTo>
                        <a:pt x="452" y="125"/>
                      </a:lnTo>
                      <a:lnTo>
                        <a:pt x="469" y="142"/>
                      </a:lnTo>
                      <a:lnTo>
                        <a:pt x="485" y="161"/>
                      </a:lnTo>
                      <a:lnTo>
                        <a:pt x="499" y="182"/>
                      </a:lnTo>
                      <a:lnTo>
                        <a:pt x="512" y="202"/>
                      </a:lnTo>
                      <a:lnTo>
                        <a:pt x="526" y="222"/>
                      </a:lnTo>
                      <a:lnTo>
                        <a:pt x="537" y="243"/>
                      </a:lnTo>
                      <a:lnTo>
                        <a:pt x="559" y="287"/>
                      </a:lnTo>
                      <a:lnTo>
                        <a:pt x="576" y="329"/>
                      </a:lnTo>
                      <a:lnTo>
                        <a:pt x="577" y="332"/>
                      </a:lnTo>
                      <a:lnTo>
                        <a:pt x="581" y="332"/>
                      </a:lnTo>
                      <a:lnTo>
                        <a:pt x="582" y="329"/>
                      </a:lnTo>
                      <a:lnTo>
                        <a:pt x="584" y="326"/>
                      </a:lnTo>
                      <a:lnTo>
                        <a:pt x="576" y="304"/>
                      </a:lnTo>
                      <a:lnTo>
                        <a:pt x="567" y="280"/>
                      </a:lnTo>
                      <a:lnTo>
                        <a:pt x="557" y="259"/>
                      </a:lnTo>
                      <a:lnTo>
                        <a:pt x="546" y="237"/>
                      </a:lnTo>
                      <a:lnTo>
                        <a:pt x="534" y="215"/>
                      </a:lnTo>
                      <a:lnTo>
                        <a:pt x="521" y="194"/>
                      </a:lnTo>
                      <a:lnTo>
                        <a:pt x="507" y="174"/>
                      </a:lnTo>
                      <a:lnTo>
                        <a:pt x="491" y="153"/>
                      </a:lnTo>
                      <a:lnTo>
                        <a:pt x="476" y="135"/>
                      </a:lnTo>
                      <a:lnTo>
                        <a:pt x="460" y="117"/>
                      </a:lnTo>
                      <a:lnTo>
                        <a:pt x="441" y="100"/>
                      </a:lnTo>
                      <a:lnTo>
                        <a:pt x="422" y="83"/>
                      </a:lnTo>
                      <a:lnTo>
                        <a:pt x="403" y="69"/>
                      </a:lnTo>
                      <a:lnTo>
                        <a:pt x="383" y="55"/>
                      </a:lnTo>
                      <a:lnTo>
                        <a:pt x="363" y="42"/>
                      </a:lnTo>
                      <a:lnTo>
                        <a:pt x="342" y="31"/>
                      </a:lnTo>
                      <a:lnTo>
                        <a:pt x="322" y="23"/>
                      </a:lnTo>
                      <a:lnTo>
                        <a:pt x="300" y="15"/>
                      </a:lnTo>
                      <a:lnTo>
                        <a:pt x="279" y="9"/>
                      </a:lnTo>
                      <a:lnTo>
                        <a:pt x="257" y="6"/>
                      </a:lnTo>
                      <a:lnTo>
                        <a:pt x="237" y="1"/>
                      </a:lnTo>
                      <a:lnTo>
                        <a:pt x="215" y="0"/>
                      </a:lnTo>
                      <a:lnTo>
                        <a:pt x="193" y="0"/>
                      </a:lnTo>
                      <a:lnTo>
                        <a:pt x="171" y="0"/>
                      </a:lnTo>
                      <a:lnTo>
                        <a:pt x="149" y="1"/>
                      </a:lnTo>
                      <a:lnTo>
                        <a:pt x="127" y="3"/>
                      </a:lnTo>
                      <a:lnTo>
                        <a:pt x="105" y="6"/>
                      </a:lnTo>
                      <a:lnTo>
                        <a:pt x="83" y="11"/>
                      </a:lnTo>
                      <a:lnTo>
                        <a:pt x="41" y="22"/>
                      </a:lnTo>
                      <a:lnTo>
                        <a:pt x="0" y="37"/>
                      </a:lnTo>
                      <a:lnTo>
                        <a:pt x="0" y="39"/>
                      </a:lnTo>
                      <a:lnTo>
                        <a:pt x="0" y="41"/>
                      </a:lnTo>
                      <a:lnTo>
                        <a:pt x="2"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97" name="Freeform 188"/>
                <p:cNvSpPr>
                  <a:spLocks/>
                </p:cNvSpPr>
                <p:nvPr/>
              </p:nvSpPr>
              <p:spPr bwMode="auto">
                <a:xfrm>
                  <a:off x="233" y="1631"/>
                  <a:ext cx="121" cy="64"/>
                </a:xfrm>
                <a:custGeom>
                  <a:avLst/>
                  <a:gdLst>
                    <a:gd name="T0" fmla="*/ 20 w 121"/>
                    <a:gd name="T1" fmla="*/ 0 h 64"/>
                    <a:gd name="T2" fmla="*/ 20 w 121"/>
                    <a:gd name="T3" fmla="*/ 0 h 64"/>
                    <a:gd name="T4" fmla="*/ 12 w 121"/>
                    <a:gd name="T5" fmla="*/ 3 h 64"/>
                    <a:gd name="T6" fmla="*/ 6 w 121"/>
                    <a:gd name="T7" fmla="*/ 6 h 64"/>
                    <a:gd name="T8" fmla="*/ 3 w 121"/>
                    <a:gd name="T9" fmla="*/ 13 h 64"/>
                    <a:gd name="T10" fmla="*/ 0 w 121"/>
                    <a:gd name="T11" fmla="*/ 17 h 64"/>
                    <a:gd name="T12" fmla="*/ 0 w 121"/>
                    <a:gd name="T13" fmla="*/ 24 h 64"/>
                    <a:gd name="T14" fmla="*/ 1 w 121"/>
                    <a:gd name="T15" fmla="*/ 30 h 64"/>
                    <a:gd name="T16" fmla="*/ 5 w 121"/>
                    <a:gd name="T17" fmla="*/ 36 h 64"/>
                    <a:gd name="T18" fmla="*/ 9 w 121"/>
                    <a:gd name="T19" fmla="*/ 44 h 64"/>
                    <a:gd name="T20" fmla="*/ 9 w 121"/>
                    <a:gd name="T21" fmla="*/ 44 h 64"/>
                    <a:gd name="T22" fmla="*/ 16 w 121"/>
                    <a:gd name="T23" fmla="*/ 49 h 64"/>
                    <a:gd name="T24" fmla="*/ 20 w 121"/>
                    <a:gd name="T25" fmla="*/ 53 h 64"/>
                    <a:gd name="T26" fmla="*/ 33 w 121"/>
                    <a:gd name="T27" fmla="*/ 60 h 64"/>
                    <a:gd name="T28" fmla="*/ 47 w 121"/>
                    <a:gd name="T29" fmla="*/ 63 h 64"/>
                    <a:gd name="T30" fmla="*/ 63 w 121"/>
                    <a:gd name="T31" fmla="*/ 64 h 64"/>
                    <a:gd name="T32" fmla="*/ 77 w 121"/>
                    <a:gd name="T33" fmla="*/ 64 h 64"/>
                    <a:gd name="T34" fmla="*/ 92 w 121"/>
                    <a:gd name="T35" fmla="*/ 64 h 64"/>
                    <a:gd name="T36" fmla="*/ 119 w 121"/>
                    <a:gd name="T37" fmla="*/ 60 h 64"/>
                    <a:gd name="T38" fmla="*/ 119 w 121"/>
                    <a:gd name="T39" fmla="*/ 60 h 64"/>
                    <a:gd name="T40" fmla="*/ 121 w 121"/>
                    <a:gd name="T41" fmla="*/ 60 h 64"/>
                    <a:gd name="T42" fmla="*/ 121 w 121"/>
                    <a:gd name="T43" fmla="*/ 58 h 64"/>
                    <a:gd name="T44" fmla="*/ 121 w 121"/>
                    <a:gd name="T45" fmla="*/ 57 h 64"/>
                    <a:gd name="T46" fmla="*/ 119 w 121"/>
                    <a:gd name="T47" fmla="*/ 57 h 64"/>
                    <a:gd name="T48" fmla="*/ 119 w 121"/>
                    <a:gd name="T49" fmla="*/ 57 h 64"/>
                    <a:gd name="T50" fmla="*/ 86 w 121"/>
                    <a:gd name="T51" fmla="*/ 60 h 64"/>
                    <a:gd name="T52" fmla="*/ 70 w 121"/>
                    <a:gd name="T53" fmla="*/ 60 h 64"/>
                    <a:gd name="T54" fmla="*/ 53 w 121"/>
                    <a:gd name="T55" fmla="*/ 58 h 64"/>
                    <a:gd name="T56" fmla="*/ 53 w 121"/>
                    <a:gd name="T57" fmla="*/ 58 h 64"/>
                    <a:gd name="T58" fmla="*/ 45 w 121"/>
                    <a:gd name="T59" fmla="*/ 57 h 64"/>
                    <a:gd name="T60" fmla="*/ 38 w 121"/>
                    <a:gd name="T61" fmla="*/ 53 h 64"/>
                    <a:gd name="T62" fmla="*/ 23 w 121"/>
                    <a:gd name="T63" fmla="*/ 47 h 64"/>
                    <a:gd name="T64" fmla="*/ 23 w 121"/>
                    <a:gd name="T65" fmla="*/ 47 h 64"/>
                    <a:gd name="T66" fmla="*/ 16 w 121"/>
                    <a:gd name="T67" fmla="*/ 43 h 64"/>
                    <a:gd name="T68" fmla="*/ 11 w 121"/>
                    <a:gd name="T69" fmla="*/ 38 h 64"/>
                    <a:gd name="T70" fmla="*/ 6 w 121"/>
                    <a:gd name="T71" fmla="*/ 32 h 64"/>
                    <a:gd name="T72" fmla="*/ 3 w 121"/>
                    <a:gd name="T73" fmla="*/ 25 h 64"/>
                    <a:gd name="T74" fmla="*/ 3 w 121"/>
                    <a:gd name="T75" fmla="*/ 17 h 64"/>
                    <a:gd name="T76" fmla="*/ 6 w 121"/>
                    <a:gd name="T77" fmla="*/ 13 h 64"/>
                    <a:gd name="T78" fmla="*/ 11 w 121"/>
                    <a:gd name="T79" fmla="*/ 6 h 64"/>
                    <a:gd name="T80" fmla="*/ 20 w 121"/>
                    <a:gd name="T81" fmla="*/ 2 h 64"/>
                    <a:gd name="T82" fmla="*/ 20 w 121"/>
                    <a:gd name="T83" fmla="*/ 2 h 64"/>
                    <a:gd name="T84" fmla="*/ 22 w 121"/>
                    <a:gd name="T85" fmla="*/ 0 h 64"/>
                    <a:gd name="T86" fmla="*/ 20 w 121"/>
                    <a:gd name="T87" fmla="*/ 0 h 64"/>
                    <a:gd name="T88" fmla="*/ 20 w 121"/>
                    <a:gd name="T89" fmla="*/ 0 h 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1"/>
                    <a:gd name="T136" fmla="*/ 0 h 64"/>
                    <a:gd name="T137" fmla="*/ 121 w 121"/>
                    <a:gd name="T138" fmla="*/ 64 h 6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1" h="64">
                      <a:moveTo>
                        <a:pt x="20" y="0"/>
                      </a:moveTo>
                      <a:lnTo>
                        <a:pt x="20" y="0"/>
                      </a:lnTo>
                      <a:lnTo>
                        <a:pt x="12" y="3"/>
                      </a:lnTo>
                      <a:lnTo>
                        <a:pt x="6" y="6"/>
                      </a:lnTo>
                      <a:lnTo>
                        <a:pt x="3" y="13"/>
                      </a:lnTo>
                      <a:lnTo>
                        <a:pt x="0" y="17"/>
                      </a:lnTo>
                      <a:lnTo>
                        <a:pt x="0" y="24"/>
                      </a:lnTo>
                      <a:lnTo>
                        <a:pt x="1" y="30"/>
                      </a:lnTo>
                      <a:lnTo>
                        <a:pt x="5" y="36"/>
                      </a:lnTo>
                      <a:lnTo>
                        <a:pt x="9" y="44"/>
                      </a:lnTo>
                      <a:lnTo>
                        <a:pt x="16" y="49"/>
                      </a:lnTo>
                      <a:lnTo>
                        <a:pt x="20" y="53"/>
                      </a:lnTo>
                      <a:lnTo>
                        <a:pt x="33" y="60"/>
                      </a:lnTo>
                      <a:lnTo>
                        <a:pt x="47" y="63"/>
                      </a:lnTo>
                      <a:lnTo>
                        <a:pt x="63" y="64"/>
                      </a:lnTo>
                      <a:lnTo>
                        <a:pt x="77" y="64"/>
                      </a:lnTo>
                      <a:lnTo>
                        <a:pt x="92" y="64"/>
                      </a:lnTo>
                      <a:lnTo>
                        <a:pt x="119" y="60"/>
                      </a:lnTo>
                      <a:lnTo>
                        <a:pt x="121" y="60"/>
                      </a:lnTo>
                      <a:lnTo>
                        <a:pt x="121" y="58"/>
                      </a:lnTo>
                      <a:lnTo>
                        <a:pt x="121" y="57"/>
                      </a:lnTo>
                      <a:lnTo>
                        <a:pt x="119" y="57"/>
                      </a:lnTo>
                      <a:lnTo>
                        <a:pt x="86" y="60"/>
                      </a:lnTo>
                      <a:lnTo>
                        <a:pt x="70" y="60"/>
                      </a:lnTo>
                      <a:lnTo>
                        <a:pt x="53" y="58"/>
                      </a:lnTo>
                      <a:lnTo>
                        <a:pt x="45" y="57"/>
                      </a:lnTo>
                      <a:lnTo>
                        <a:pt x="38" y="53"/>
                      </a:lnTo>
                      <a:lnTo>
                        <a:pt x="23" y="47"/>
                      </a:lnTo>
                      <a:lnTo>
                        <a:pt x="16" y="43"/>
                      </a:lnTo>
                      <a:lnTo>
                        <a:pt x="11" y="38"/>
                      </a:lnTo>
                      <a:lnTo>
                        <a:pt x="6" y="32"/>
                      </a:lnTo>
                      <a:lnTo>
                        <a:pt x="3" y="25"/>
                      </a:lnTo>
                      <a:lnTo>
                        <a:pt x="3" y="17"/>
                      </a:lnTo>
                      <a:lnTo>
                        <a:pt x="6" y="13"/>
                      </a:lnTo>
                      <a:lnTo>
                        <a:pt x="11" y="6"/>
                      </a:lnTo>
                      <a:lnTo>
                        <a:pt x="20" y="2"/>
                      </a:lnTo>
                      <a:lnTo>
                        <a:pt x="22"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98" name="Freeform 189"/>
                <p:cNvSpPr>
                  <a:spLocks/>
                </p:cNvSpPr>
                <p:nvPr/>
              </p:nvSpPr>
              <p:spPr bwMode="auto">
                <a:xfrm>
                  <a:off x="236" y="1630"/>
                  <a:ext cx="107" cy="25"/>
                </a:xfrm>
                <a:custGeom>
                  <a:avLst/>
                  <a:gdLst>
                    <a:gd name="T0" fmla="*/ 0 w 107"/>
                    <a:gd name="T1" fmla="*/ 1 h 25"/>
                    <a:gd name="T2" fmla="*/ 0 w 107"/>
                    <a:gd name="T3" fmla="*/ 1 h 25"/>
                    <a:gd name="T4" fmla="*/ 13 w 107"/>
                    <a:gd name="T5" fmla="*/ 7 h 25"/>
                    <a:gd name="T6" fmla="*/ 25 w 107"/>
                    <a:gd name="T7" fmla="*/ 12 h 25"/>
                    <a:gd name="T8" fmla="*/ 52 w 107"/>
                    <a:gd name="T9" fmla="*/ 20 h 25"/>
                    <a:gd name="T10" fmla="*/ 78 w 107"/>
                    <a:gd name="T11" fmla="*/ 25 h 25"/>
                    <a:gd name="T12" fmla="*/ 105 w 107"/>
                    <a:gd name="T13" fmla="*/ 25 h 25"/>
                    <a:gd name="T14" fmla="*/ 105 w 107"/>
                    <a:gd name="T15" fmla="*/ 25 h 25"/>
                    <a:gd name="T16" fmla="*/ 107 w 107"/>
                    <a:gd name="T17" fmla="*/ 25 h 25"/>
                    <a:gd name="T18" fmla="*/ 105 w 107"/>
                    <a:gd name="T19" fmla="*/ 23 h 25"/>
                    <a:gd name="T20" fmla="*/ 105 w 107"/>
                    <a:gd name="T21" fmla="*/ 23 h 25"/>
                    <a:gd name="T22" fmla="*/ 78 w 107"/>
                    <a:gd name="T23" fmla="*/ 22 h 25"/>
                    <a:gd name="T24" fmla="*/ 52 w 107"/>
                    <a:gd name="T25" fmla="*/ 17 h 25"/>
                    <a:gd name="T26" fmla="*/ 27 w 107"/>
                    <a:gd name="T27" fmla="*/ 9 h 25"/>
                    <a:gd name="T28" fmla="*/ 14 w 107"/>
                    <a:gd name="T29" fmla="*/ 4 h 25"/>
                    <a:gd name="T30" fmla="*/ 2 w 107"/>
                    <a:gd name="T31" fmla="*/ 0 h 25"/>
                    <a:gd name="T32" fmla="*/ 2 w 107"/>
                    <a:gd name="T33" fmla="*/ 0 h 25"/>
                    <a:gd name="T34" fmla="*/ 0 w 107"/>
                    <a:gd name="T35" fmla="*/ 0 h 25"/>
                    <a:gd name="T36" fmla="*/ 0 w 107"/>
                    <a:gd name="T37" fmla="*/ 1 h 25"/>
                    <a:gd name="T38" fmla="*/ 0 w 107"/>
                    <a:gd name="T39" fmla="*/ 1 h 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7"/>
                    <a:gd name="T61" fmla="*/ 0 h 25"/>
                    <a:gd name="T62" fmla="*/ 107 w 107"/>
                    <a:gd name="T63" fmla="*/ 25 h 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7" h="25">
                      <a:moveTo>
                        <a:pt x="0" y="1"/>
                      </a:moveTo>
                      <a:lnTo>
                        <a:pt x="0" y="1"/>
                      </a:lnTo>
                      <a:lnTo>
                        <a:pt x="13" y="7"/>
                      </a:lnTo>
                      <a:lnTo>
                        <a:pt x="25" y="12"/>
                      </a:lnTo>
                      <a:lnTo>
                        <a:pt x="52" y="20"/>
                      </a:lnTo>
                      <a:lnTo>
                        <a:pt x="78" y="25"/>
                      </a:lnTo>
                      <a:lnTo>
                        <a:pt x="105" y="25"/>
                      </a:lnTo>
                      <a:lnTo>
                        <a:pt x="107" y="25"/>
                      </a:lnTo>
                      <a:lnTo>
                        <a:pt x="105" y="23"/>
                      </a:lnTo>
                      <a:lnTo>
                        <a:pt x="78" y="22"/>
                      </a:lnTo>
                      <a:lnTo>
                        <a:pt x="52" y="17"/>
                      </a:lnTo>
                      <a:lnTo>
                        <a:pt x="27" y="9"/>
                      </a:lnTo>
                      <a:lnTo>
                        <a:pt x="14" y="4"/>
                      </a:lnTo>
                      <a:lnTo>
                        <a:pt x="2"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99" name="Freeform 190"/>
                <p:cNvSpPr>
                  <a:spLocks/>
                </p:cNvSpPr>
                <p:nvPr/>
              </p:nvSpPr>
              <p:spPr bwMode="auto">
                <a:xfrm>
                  <a:off x="318" y="1637"/>
                  <a:ext cx="45" cy="65"/>
                </a:xfrm>
                <a:custGeom>
                  <a:avLst/>
                  <a:gdLst>
                    <a:gd name="T0" fmla="*/ 1 w 45"/>
                    <a:gd name="T1" fmla="*/ 4 h 65"/>
                    <a:gd name="T2" fmla="*/ 1 w 45"/>
                    <a:gd name="T3" fmla="*/ 4 h 65"/>
                    <a:gd name="T4" fmla="*/ 11 w 45"/>
                    <a:gd name="T5" fmla="*/ 5 h 65"/>
                    <a:gd name="T6" fmla="*/ 20 w 45"/>
                    <a:gd name="T7" fmla="*/ 10 h 65"/>
                    <a:gd name="T8" fmla="*/ 28 w 45"/>
                    <a:gd name="T9" fmla="*/ 16 h 65"/>
                    <a:gd name="T10" fmla="*/ 34 w 45"/>
                    <a:gd name="T11" fmla="*/ 24 h 65"/>
                    <a:gd name="T12" fmla="*/ 34 w 45"/>
                    <a:gd name="T13" fmla="*/ 24 h 65"/>
                    <a:gd name="T14" fmla="*/ 37 w 45"/>
                    <a:gd name="T15" fmla="*/ 29 h 65"/>
                    <a:gd name="T16" fmla="*/ 39 w 45"/>
                    <a:gd name="T17" fmla="*/ 35 h 65"/>
                    <a:gd name="T18" fmla="*/ 39 w 45"/>
                    <a:gd name="T19" fmla="*/ 44 h 65"/>
                    <a:gd name="T20" fmla="*/ 36 w 45"/>
                    <a:gd name="T21" fmla="*/ 54 h 65"/>
                    <a:gd name="T22" fmla="*/ 31 w 45"/>
                    <a:gd name="T23" fmla="*/ 63 h 65"/>
                    <a:gd name="T24" fmla="*/ 31 w 45"/>
                    <a:gd name="T25" fmla="*/ 63 h 65"/>
                    <a:gd name="T26" fmla="*/ 31 w 45"/>
                    <a:gd name="T27" fmla="*/ 65 h 65"/>
                    <a:gd name="T28" fmla="*/ 31 w 45"/>
                    <a:gd name="T29" fmla="*/ 65 h 65"/>
                    <a:gd name="T30" fmla="*/ 33 w 45"/>
                    <a:gd name="T31" fmla="*/ 65 h 65"/>
                    <a:gd name="T32" fmla="*/ 33 w 45"/>
                    <a:gd name="T33" fmla="*/ 65 h 65"/>
                    <a:gd name="T34" fmla="*/ 37 w 45"/>
                    <a:gd name="T35" fmla="*/ 60 h 65"/>
                    <a:gd name="T36" fmla="*/ 42 w 45"/>
                    <a:gd name="T37" fmla="*/ 55 h 65"/>
                    <a:gd name="T38" fmla="*/ 44 w 45"/>
                    <a:gd name="T39" fmla="*/ 49 h 65"/>
                    <a:gd name="T40" fmla="*/ 45 w 45"/>
                    <a:gd name="T41" fmla="*/ 44 h 65"/>
                    <a:gd name="T42" fmla="*/ 45 w 45"/>
                    <a:gd name="T43" fmla="*/ 40 h 65"/>
                    <a:gd name="T44" fmla="*/ 44 w 45"/>
                    <a:gd name="T45" fmla="*/ 33 h 65"/>
                    <a:gd name="T46" fmla="*/ 40 w 45"/>
                    <a:gd name="T47" fmla="*/ 24 h 65"/>
                    <a:gd name="T48" fmla="*/ 33 w 45"/>
                    <a:gd name="T49" fmla="*/ 15 h 65"/>
                    <a:gd name="T50" fmla="*/ 23 w 45"/>
                    <a:gd name="T51" fmla="*/ 7 h 65"/>
                    <a:gd name="T52" fmla="*/ 14 w 45"/>
                    <a:gd name="T53" fmla="*/ 2 h 65"/>
                    <a:gd name="T54" fmla="*/ 1 w 45"/>
                    <a:gd name="T55" fmla="*/ 0 h 65"/>
                    <a:gd name="T56" fmla="*/ 1 w 45"/>
                    <a:gd name="T57" fmla="*/ 0 h 65"/>
                    <a:gd name="T58" fmla="*/ 0 w 45"/>
                    <a:gd name="T59" fmla="*/ 2 h 65"/>
                    <a:gd name="T60" fmla="*/ 1 w 45"/>
                    <a:gd name="T61" fmla="*/ 4 h 65"/>
                    <a:gd name="T62" fmla="*/ 1 w 45"/>
                    <a:gd name="T63" fmla="*/ 4 h 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5"/>
                    <a:gd name="T97" fmla="*/ 0 h 65"/>
                    <a:gd name="T98" fmla="*/ 45 w 45"/>
                    <a:gd name="T99" fmla="*/ 65 h 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5" h="65">
                      <a:moveTo>
                        <a:pt x="1" y="4"/>
                      </a:moveTo>
                      <a:lnTo>
                        <a:pt x="1" y="4"/>
                      </a:lnTo>
                      <a:lnTo>
                        <a:pt x="11" y="5"/>
                      </a:lnTo>
                      <a:lnTo>
                        <a:pt x="20" y="10"/>
                      </a:lnTo>
                      <a:lnTo>
                        <a:pt x="28" y="16"/>
                      </a:lnTo>
                      <a:lnTo>
                        <a:pt x="34" y="24"/>
                      </a:lnTo>
                      <a:lnTo>
                        <a:pt x="37" y="29"/>
                      </a:lnTo>
                      <a:lnTo>
                        <a:pt x="39" y="35"/>
                      </a:lnTo>
                      <a:lnTo>
                        <a:pt x="39" y="44"/>
                      </a:lnTo>
                      <a:lnTo>
                        <a:pt x="36" y="54"/>
                      </a:lnTo>
                      <a:lnTo>
                        <a:pt x="31" y="63"/>
                      </a:lnTo>
                      <a:lnTo>
                        <a:pt x="31" y="65"/>
                      </a:lnTo>
                      <a:lnTo>
                        <a:pt x="33" y="65"/>
                      </a:lnTo>
                      <a:lnTo>
                        <a:pt x="37" y="60"/>
                      </a:lnTo>
                      <a:lnTo>
                        <a:pt x="42" y="55"/>
                      </a:lnTo>
                      <a:lnTo>
                        <a:pt x="44" y="49"/>
                      </a:lnTo>
                      <a:lnTo>
                        <a:pt x="45" y="44"/>
                      </a:lnTo>
                      <a:lnTo>
                        <a:pt x="45" y="40"/>
                      </a:lnTo>
                      <a:lnTo>
                        <a:pt x="44" y="33"/>
                      </a:lnTo>
                      <a:lnTo>
                        <a:pt x="40" y="24"/>
                      </a:lnTo>
                      <a:lnTo>
                        <a:pt x="33" y="15"/>
                      </a:lnTo>
                      <a:lnTo>
                        <a:pt x="23" y="7"/>
                      </a:lnTo>
                      <a:lnTo>
                        <a:pt x="14" y="2"/>
                      </a:lnTo>
                      <a:lnTo>
                        <a:pt x="1" y="0"/>
                      </a:lnTo>
                      <a:lnTo>
                        <a:pt x="0" y="2"/>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00" name="Freeform 191"/>
                <p:cNvSpPr>
                  <a:spLocks/>
                </p:cNvSpPr>
                <p:nvPr/>
              </p:nvSpPr>
              <p:spPr bwMode="auto">
                <a:xfrm>
                  <a:off x="374" y="1564"/>
                  <a:ext cx="259" cy="125"/>
                </a:xfrm>
                <a:custGeom>
                  <a:avLst/>
                  <a:gdLst>
                    <a:gd name="T0" fmla="*/ 3 w 259"/>
                    <a:gd name="T1" fmla="*/ 120 h 125"/>
                    <a:gd name="T2" fmla="*/ 3 w 259"/>
                    <a:gd name="T3" fmla="*/ 95 h 125"/>
                    <a:gd name="T4" fmla="*/ 11 w 259"/>
                    <a:gd name="T5" fmla="*/ 73 h 125"/>
                    <a:gd name="T6" fmla="*/ 24 w 259"/>
                    <a:gd name="T7" fmla="*/ 55 h 125"/>
                    <a:gd name="T8" fmla="*/ 41 w 259"/>
                    <a:gd name="T9" fmla="*/ 39 h 125"/>
                    <a:gd name="T10" fmla="*/ 61 w 259"/>
                    <a:gd name="T11" fmla="*/ 26 h 125"/>
                    <a:gd name="T12" fmla="*/ 105 w 259"/>
                    <a:gd name="T13" fmla="*/ 9 h 125"/>
                    <a:gd name="T14" fmla="*/ 127 w 259"/>
                    <a:gd name="T15" fmla="*/ 4 h 125"/>
                    <a:gd name="T16" fmla="*/ 152 w 259"/>
                    <a:gd name="T17" fmla="*/ 3 h 125"/>
                    <a:gd name="T18" fmla="*/ 177 w 259"/>
                    <a:gd name="T19" fmla="*/ 8 h 125"/>
                    <a:gd name="T20" fmla="*/ 201 w 259"/>
                    <a:gd name="T21" fmla="*/ 17 h 125"/>
                    <a:gd name="T22" fmla="*/ 220 w 259"/>
                    <a:gd name="T23" fmla="*/ 34 h 125"/>
                    <a:gd name="T24" fmla="*/ 228 w 259"/>
                    <a:gd name="T25" fmla="*/ 44 h 125"/>
                    <a:gd name="T26" fmla="*/ 240 w 259"/>
                    <a:gd name="T27" fmla="*/ 64 h 125"/>
                    <a:gd name="T28" fmla="*/ 251 w 259"/>
                    <a:gd name="T29" fmla="*/ 100 h 125"/>
                    <a:gd name="T30" fmla="*/ 256 w 259"/>
                    <a:gd name="T31" fmla="*/ 124 h 125"/>
                    <a:gd name="T32" fmla="*/ 257 w 259"/>
                    <a:gd name="T33" fmla="*/ 125 h 125"/>
                    <a:gd name="T34" fmla="*/ 259 w 259"/>
                    <a:gd name="T35" fmla="*/ 124 h 125"/>
                    <a:gd name="T36" fmla="*/ 254 w 259"/>
                    <a:gd name="T37" fmla="*/ 97 h 125"/>
                    <a:gd name="T38" fmla="*/ 246 w 259"/>
                    <a:gd name="T39" fmla="*/ 72 h 125"/>
                    <a:gd name="T40" fmla="*/ 235 w 259"/>
                    <a:gd name="T41" fmla="*/ 48 h 125"/>
                    <a:gd name="T42" fmla="*/ 220 w 259"/>
                    <a:gd name="T43" fmla="*/ 26 h 125"/>
                    <a:gd name="T44" fmla="*/ 210 w 259"/>
                    <a:gd name="T45" fmla="*/ 19 h 125"/>
                    <a:gd name="T46" fmla="*/ 188 w 259"/>
                    <a:gd name="T47" fmla="*/ 8 h 125"/>
                    <a:gd name="T48" fmla="*/ 165 w 259"/>
                    <a:gd name="T49" fmla="*/ 1 h 125"/>
                    <a:gd name="T50" fmla="*/ 140 w 259"/>
                    <a:gd name="T51" fmla="*/ 1 h 125"/>
                    <a:gd name="T52" fmla="*/ 127 w 259"/>
                    <a:gd name="T53" fmla="*/ 1 h 125"/>
                    <a:gd name="T54" fmla="*/ 82 w 259"/>
                    <a:gd name="T55" fmla="*/ 14 h 125"/>
                    <a:gd name="T56" fmla="*/ 47 w 259"/>
                    <a:gd name="T57" fmla="*/ 31 h 125"/>
                    <a:gd name="T58" fmla="*/ 28 w 259"/>
                    <a:gd name="T59" fmla="*/ 45 h 125"/>
                    <a:gd name="T60" fmla="*/ 13 w 259"/>
                    <a:gd name="T61" fmla="*/ 64 h 125"/>
                    <a:gd name="T62" fmla="*/ 3 w 259"/>
                    <a:gd name="T63" fmla="*/ 84 h 125"/>
                    <a:gd name="T64" fmla="*/ 0 w 259"/>
                    <a:gd name="T65" fmla="*/ 108 h 125"/>
                    <a:gd name="T66" fmla="*/ 2 w 259"/>
                    <a:gd name="T67" fmla="*/ 120 h 125"/>
                    <a:gd name="T68" fmla="*/ 3 w 259"/>
                    <a:gd name="T69" fmla="*/ 120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9"/>
                    <a:gd name="T106" fmla="*/ 0 h 125"/>
                    <a:gd name="T107" fmla="*/ 259 w 259"/>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9" h="125">
                      <a:moveTo>
                        <a:pt x="3" y="120"/>
                      </a:moveTo>
                      <a:lnTo>
                        <a:pt x="3" y="120"/>
                      </a:lnTo>
                      <a:lnTo>
                        <a:pt x="2" y="106"/>
                      </a:lnTo>
                      <a:lnTo>
                        <a:pt x="3" y="95"/>
                      </a:lnTo>
                      <a:lnTo>
                        <a:pt x="6" y="84"/>
                      </a:lnTo>
                      <a:lnTo>
                        <a:pt x="11" y="73"/>
                      </a:lnTo>
                      <a:lnTo>
                        <a:pt x="17" y="64"/>
                      </a:lnTo>
                      <a:lnTo>
                        <a:pt x="24" y="55"/>
                      </a:lnTo>
                      <a:lnTo>
                        <a:pt x="33" y="47"/>
                      </a:lnTo>
                      <a:lnTo>
                        <a:pt x="41" y="39"/>
                      </a:lnTo>
                      <a:lnTo>
                        <a:pt x="52" y="33"/>
                      </a:lnTo>
                      <a:lnTo>
                        <a:pt x="61" y="26"/>
                      </a:lnTo>
                      <a:lnTo>
                        <a:pt x="83" y="15"/>
                      </a:lnTo>
                      <a:lnTo>
                        <a:pt x="105" y="9"/>
                      </a:lnTo>
                      <a:lnTo>
                        <a:pt x="127" y="4"/>
                      </a:lnTo>
                      <a:lnTo>
                        <a:pt x="140" y="3"/>
                      </a:lnTo>
                      <a:lnTo>
                        <a:pt x="152" y="3"/>
                      </a:lnTo>
                      <a:lnTo>
                        <a:pt x="165" y="4"/>
                      </a:lnTo>
                      <a:lnTo>
                        <a:pt x="177" y="8"/>
                      </a:lnTo>
                      <a:lnTo>
                        <a:pt x="190" y="12"/>
                      </a:lnTo>
                      <a:lnTo>
                        <a:pt x="201" y="17"/>
                      </a:lnTo>
                      <a:lnTo>
                        <a:pt x="210" y="25"/>
                      </a:lnTo>
                      <a:lnTo>
                        <a:pt x="220" y="34"/>
                      </a:lnTo>
                      <a:lnTo>
                        <a:pt x="228" y="44"/>
                      </a:lnTo>
                      <a:lnTo>
                        <a:pt x="234" y="53"/>
                      </a:lnTo>
                      <a:lnTo>
                        <a:pt x="240" y="64"/>
                      </a:lnTo>
                      <a:lnTo>
                        <a:pt x="245" y="77"/>
                      </a:lnTo>
                      <a:lnTo>
                        <a:pt x="251" y="100"/>
                      </a:lnTo>
                      <a:lnTo>
                        <a:pt x="256" y="124"/>
                      </a:lnTo>
                      <a:lnTo>
                        <a:pt x="256" y="125"/>
                      </a:lnTo>
                      <a:lnTo>
                        <a:pt x="257" y="125"/>
                      </a:lnTo>
                      <a:lnTo>
                        <a:pt x="259" y="125"/>
                      </a:lnTo>
                      <a:lnTo>
                        <a:pt x="259" y="124"/>
                      </a:lnTo>
                      <a:lnTo>
                        <a:pt x="254" y="97"/>
                      </a:lnTo>
                      <a:lnTo>
                        <a:pt x="251" y="84"/>
                      </a:lnTo>
                      <a:lnTo>
                        <a:pt x="246" y="72"/>
                      </a:lnTo>
                      <a:lnTo>
                        <a:pt x="242" y="59"/>
                      </a:lnTo>
                      <a:lnTo>
                        <a:pt x="235" y="48"/>
                      </a:lnTo>
                      <a:lnTo>
                        <a:pt x="229" y="37"/>
                      </a:lnTo>
                      <a:lnTo>
                        <a:pt x="220" y="26"/>
                      </a:lnTo>
                      <a:lnTo>
                        <a:pt x="210" y="19"/>
                      </a:lnTo>
                      <a:lnTo>
                        <a:pt x="199" y="12"/>
                      </a:lnTo>
                      <a:lnTo>
                        <a:pt x="188" y="8"/>
                      </a:lnTo>
                      <a:lnTo>
                        <a:pt x="177" y="3"/>
                      </a:lnTo>
                      <a:lnTo>
                        <a:pt x="165" y="1"/>
                      </a:lnTo>
                      <a:lnTo>
                        <a:pt x="152" y="0"/>
                      </a:lnTo>
                      <a:lnTo>
                        <a:pt x="140" y="1"/>
                      </a:lnTo>
                      <a:lnTo>
                        <a:pt x="127" y="1"/>
                      </a:lnTo>
                      <a:lnTo>
                        <a:pt x="105" y="6"/>
                      </a:lnTo>
                      <a:lnTo>
                        <a:pt x="82" y="14"/>
                      </a:lnTo>
                      <a:lnTo>
                        <a:pt x="58" y="23"/>
                      </a:lnTo>
                      <a:lnTo>
                        <a:pt x="47" y="31"/>
                      </a:lnTo>
                      <a:lnTo>
                        <a:pt x="38" y="37"/>
                      </a:lnTo>
                      <a:lnTo>
                        <a:pt x="28" y="45"/>
                      </a:lnTo>
                      <a:lnTo>
                        <a:pt x="20" y="55"/>
                      </a:lnTo>
                      <a:lnTo>
                        <a:pt x="13" y="64"/>
                      </a:lnTo>
                      <a:lnTo>
                        <a:pt x="8" y="73"/>
                      </a:lnTo>
                      <a:lnTo>
                        <a:pt x="3" y="84"/>
                      </a:lnTo>
                      <a:lnTo>
                        <a:pt x="0" y="95"/>
                      </a:lnTo>
                      <a:lnTo>
                        <a:pt x="0" y="108"/>
                      </a:lnTo>
                      <a:lnTo>
                        <a:pt x="2" y="120"/>
                      </a:lnTo>
                      <a:lnTo>
                        <a:pt x="3"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01" name="Freeform 192"/>
                <p:cNvSpPr>
                  <a:spLocks/>
                </p:cNvSpPr>
                <p:nvPr/>
              </p:nvSpPr>
              <p:spPr bwMode="auto">
                <a:xfrm>
                  <a:off x="366" y="1606"/>
                  <a:ext cx="272" cy="94"/>
                </a:xfrm>
                <a:custGeom>
                  <a:avLst/>
                  <a:gdLst>
                    <a:gd name="T0" fmla="*/ 0 w 272"/>
                    <a:gd name="T1" fmla="*/ 80 h 94"/>
                    <a:gd name="T2" fmla="*/ 24 w 272"/>
                    <a:gd name="T3" fmla="*/ 86 h 94"/>
                    <a:gd name="T4" fmla="*/ 44 w 272"/>
                    <a:gd name="T5" fmla="*/ 83 h 94"/>
                    <a:gd name="T6" fmla="*/ 60 w 272"/>
                    <a:gd name="T7" fmla="*/ 74 h 94"/>
                    <a:gd name="T8" fmla="*/ 91 w 272"/>
                    <a:gd name="T9" fmla="*/ 44 h 94"/>
                    <a:gd name="T10" fmla="*/ 115 w 272"/>
                    <a:gd name="T11" fmla="*/ 22 h 94"/>
                    <a:gd name="T12" fmla="*/ 132 w 272"/>
                    <a:gd name="T13" fmla="*/ 9 h 94"/>
                    <a:gd name="T14" fmla="*/ 141 w 272"/>
                    <a:gd name="T15" fmla="*/ 6 h 94"/>
                    <a:gd name="T16" fmla="*/ 159 w 272"/>
                    <a:gd name="T17" fmla="*/ 3 h 94"/>
                    <a:gd name="T18" fmla="*/ 174 w 272"/>
                    <a:gd name="T19" fmla="*/ 6 h 94"/>
                    <a:gd name="T20" fmla="*/ 187 w 272"/>
                    <a:gd name="T21" fmla="*/ 13 h 94"/>
                    <a:gd name="T22" fmla="*/ 207 w 272"/>
                    <a:gd name="T23" fmla="*/ 36 h 94"/>
                    <a:gd name="T24" fmla="*/ 234 w 272"/>
                    <a:gd name="T25" fmla="*/ 75 h 94"/>
                    <a:gd name="T26" fmla="*/ 242 w 272"/>
                    <a:gd name="T27" fmla="*/ 85 h 94"/>
                    <a:gd name="T28" fmla="*/ 253 w 272"/>
                    <a:gd name="T29" fmla="*/ 93 h 94"/>
                    <a:gd name="T30" fmla="*/ 264 w 272"/>
                    <a:gd name="T31" fmla="*/ 93 h 94"/>
                    <a:gd name="T32" fmla="*/ 272 w 272"/>
                    <a:gd name="T33" fmla="*/ 82 h 94"/>
                    <a:gd name="T34" fmla="*/ 272 w 272"/>
                    <a:gd name="T35" fmla="*/ 80 h 94"/>
                    <a:gd name="T36" fmla="*/ 270 w 272"/>
                    <a:gd name="T37" fmla="*/ 82 h 94"/>
                    <a:gd name="T38" fmla="*/ 262 w 272"/>
                    <a:gd name="T39" fmla="*/ 88 h 94"/>
                    <a:gd name="T40" fmla="*/ 254 w 272"/>
                    <a:gd name="T41" fmla="*/ 88 h 94"/>
                    <a:gd name="T42" fmla="*/ 247 w 272"/>
                    <a:gd name="T43" fmla="*/ 83 h 94"/>
                    <a:gd name="T44" fmla="*/ 232 w 272"/>
                    <a:gd name="T45" fmla="*/ 66 h 94"/>
                    <a:gd name="T46" fmla="*/ 215 w 272"/>
                    <a:gd name="T47" fmla="*/ 38 h 94"/>
                    <a:gd name="T48" fmla="*/ 209 w 272"/>
                    <a:gd name="T49" fmla="*/ 28 h 94"/>
                    <a:gd name="T50" fmla="*/ 193 w 272"/>
                    <a:gd name="T51" fmla="*/ 14 h 94"/>
                    <a:gd name="T52" fmla="*/ 173 w 272"/>
                    <a:gd name="T53" fmla="*/ 5 h 94"/>
                    <a:gd name="T54" fmla="*/ 152 w 272"/>
                    <a:gd name="T55" fmla="*/ 0 h 94"/>
                    <a:gd name="T56" fmla="*/ 141 w 272"/>
                    <a:gd name="T57" fmla="*/ 2 h 94"/>
                    <a:gd name="T58" fmla="*/ 121 w 272"/>
                    <a:gd name="T59" fmla="*/ 11 h 94"/>
                    <a:gd name="T60" fmla="*/ 105 w 272"/>
                    <a:gd name="T61" fmla="*/ 24 h 94"/>
                    <a:gd name="T62" fmla="*/ 76 w 272"/>
                    <a:gd name="T63" fmla="*/ 57 h 94"/>
                    <a:gd name="T64" fmla="*/ 52 w 272"/>
                    <a:gd name="T65" fmla="*/ 75 h 94"/>
                    <a:gd name="T66" fmla="*/ 35 w 272"/>
                    <a:gd name="T67" fmla="*/ 83 h 94"/>
                    <a:gd name="T68" fmla="*/ 13 w 272"/>
                    <a:gd name="T69" fmla="*/ 83 h 94"/>
                    <a:gd name="T70" fmla="*/ 2 w 272"/>
                    <a:gd name="T71" fmla="*/ 78 h 94"/>
                    <a:gd name="T72" fmla="*/ 0 w 272"/>
                    <a:gd name="T73" fmla="*/ 80 h 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2"/>
                    <a:gd name="T112" fmla="*/ 0 h 94"/>
                    <a:gd name="T113" fmla="*/ 272 w 272"/>
                    <a:gd name="T114" fmla="*/ 94 h 9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2" h="94">
                      <a:moveTo>
                        <a:pt x="0" y="80"/>
                      </a:moveTo>
                      <a:lnTo>
                        <a:pt x="0" y="80"/>
                      </a:lnTo>
                      <a:lnTo>
                        <a:pt x="13" y="85"/>
                      </a:lnTo>
                      <a:lnTo>
                        <a:pt x="24" y="86"/>
                      </a:lnTo>
                      <a:lnTo>
                        <a:pt x="35" y="85"/>
                      </a:lnTo>
                      <a:lnTo>
                        <a:pt x="44" y="83"/>
                      </a:lnTo>
                      <a:lnTo>
                        <a:pt x="52" y="78"/>
                      </a:lnTo>
                      <a:lnTo>
                        <a:pt x="60" y="74"/>
                      </a:lnTo>
                      <a:lnTo>
                        <a:pt x="76" y="60"/>
                      </a:lnTo>
                      <a:lnTo>
                        <a:pt x="91" y="44"/>
                      </a:lnTo>
                      <a:lnTo>
                        <a:pt x="107" y="28"/>
                      </a:lnTo>
                      <a:lnTo>
                        <a:pt x="115" y="22"/>
                      </a:lnTo>
                      <a:lnTo>
                        <a:pt x="123" y="16"/>
                      </a:lnTo>
                      <a:lnTo>
                        <a:pt x="132" y="9"/>
                      </a:lnTo>
                      <a:lnTo>
                        <a:pt x="141" y="6"/>
                      </a:lnTo>
                      <a:lnTo>
                        <a:pt x="151" y="3"/>
                      </a:lnTo>
                      <a:lnTo>
                        <a:pt x="159" y="3"/>
                      </a:lnTo>
                      <a:lnTo>
                        <a:pt x="167" y="3"/>
                      </a:lnTo>
                      <a:lnTo>
                        <a:pt x="174" y="6"/>
                      </a:lnTo>
                      <a:lnTo>
                        <a:pt x="181" y="8"/>
                      </a:lnTo>
                      <a:lnTo>
                        <a:pt x="187" y="13"/>
                      </a:lnTo>
                      <a:lnTo>
                        <a:pt x="198" y="24"/>
                      </a:lnTo>
                      <a:lnTo>
                        <a:pt x="207" y="36"/>
                      </a:lnTo>
                      <a:lnTo>
                        <a:pt x="217" y="49"/>
                      </a:lnTo>
                      <a:lnTo>
                        <a:pt x="234" y="75"/>
                      </a:lnTo>
                      <a:lnTo>
                        <a:pt x="242" y="85"/>
                      </a:lnTo>
                      <a:lnTo>
                        <a:pt x="248" y="89"/>
                      </a:lnTo>
                      <a:lnTo>
                        <a:pt x="253" y="93"/>
                      </a:lnTo>
                      <a:lnTo>
                        <a:pt x="259" y="94"/>
                      </a:lnTo>
                      <a:lnTo>
                        <a:pt x="264" y="93"/>
                      </a:lnTo>
                      <a:lnTo>
                        <a:pt x="269" y="89"/>
                      </a:lnTo>
                      <a:lnTo>
                        <a:pt x="272" y="82"/>
                      </a:lnTo>
                      <a:lnTo>
                        <a:pt x="272" y="80"/>
                      </a:lnTo>
                      <a:lnTo>
                        <a:pt x="270" y="82"/>
                      </a:lnTo>
                      <a:lnTo>
                        <a:pt x="265" y="85"/>
                      </a:lnTo>
                      <a:lnTo>
                        <a:pt x="262" y="88"/>
                      </a:lnTo>
                      <a:lnTo>
                        <a:pt x="258" y="89"/>
                      </a:lnTo>
                      <a:lnTo>
                        <a:pt x="254" y="88"/>
                      </a:lnTo>
                      <a:lnTo>
                        <a:pt x="250" y="86"/>
                      </a:lnTo>
                      <a:lnTo>
                        <a:pt x="247" y="83"/>
                      </a:lnTo>
                      <a:lnTo>
                        <a:pt x="239" y="75"/>
                      </a:lnTo>
                      <a:lnTo>
                        <a:pt x="232" y="66"/>
                      </a:lnTo>
                      <a:lnTo>
                        <a:pt x="226" y="55"/>
                      </a:lnTo>
                      <a:lnTo>
                        <a:pt x="215" y="38"/>
                      </a:lnTo>
                      <a:lnTo>
                        <a:pt x="209" y="28"/>
                      </a:lnTo>
                      <a:lnTo>
                        <a:pt x="201" y="20"/>
                      </a:lnTo>
                      <a:lnTo>
                        <a:pt x="193" y="14"/>
                      </a:lnTo>
                      <a:lnTo>
                        <a:pt x="184" y="8"/>
                      </a:lnTo>
                      <a:lnTo>
                        <a:pt x="173" y="5"/>
                      </a:lnTo>
                      <a:lnTo>
                        <a:pt x="163" y="2"/>
                      </a:lnTo>
                      <a:lnTo>
                        <a:pt x="152" y="0"/>
                      </a:lnTo>
                      <a:lnTo>
                        <a:pt x="141" y="2"/>
                      </a:lnTo>
                      <a:lnTo>
                        <a:pt x="130" y="5"/>
                      </a:lnTo>
                      <a:lnTo>
                        <a:pt x="121" y="11"/>
                      </a:lnTo>
                      <a:lnTo>
                        <a:pt x="113" y="16"/>
                      </a:lnTo>
                      <a:lnTo>
                        <a:pt x="105" y="24"/>
                      </a:lnTo>
                      <a:lnTo>
                        <a:pt x="90" y="39"/>
                      </a:lnTo>
                      <a:lnTo>
                        <a:pt x="76" y="57"/>
                      </a:lnTo>
                      <a:lnTo>
                        <a:pt x="60" y="71"/>
                      </a:lnTo>
                      <a:lnTo>
                        <a:pt x="52" y="75"/>
                      </a:lnTo>
                      <a:lnTo>
                        <a:pt x="44" y="80"/>
                      </a:lnTo>
                      <a:lnTo>
                        <a:pt x="35" y="83"/>
                      </a:lnTo>
                      <a:lnTo>
                        <a:pt x="24" y="85"/>
                      </a:lnTo>
                      <a:lnTo>
                        <a:pt x="13" y="83"/>
                      </a:lnTo>
                      <a:lnTo>
                        <a:pt x="2" y="78"/>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02" name="Freeform 193"/>
                <p:cNvSpPr>
                  <a:spLocks/>
                </p:cNvSpPr>
                <p:nvPr/>
              </p:nvSpPr>
              <p:spPr bwMode="auto">
                <a:xfrm>
                  <a:off x="393" y="1645"/>
                  <a:ext cx="232" cy="140"/>
                </a:xfrm>
                <a:custGeom>
                  <a:avLst/>
                  <a:gdLst>
                    <a:gd name="T0" fmla="*/ 12 w 232"/>
                    <a:gd name="T1" fmla="*/ 0 h 140"/>
                    <a:gd name="T2" fmla="*/ 1 w 232"/>
                    <a:gd name="T3" fmla="*/ 25 h 140"/>
                    <a:gd name="T4" fmla="*/ 1 w 232"/>
                    <a:gd name="T5" fmla="*/ 50 h 140"/>
                    <a:gd name="T6" fmla="*/ 8 w 232"/>
                    <a:gd name="T7" fmla="*/ 74 h 140"/>
                    <a:gd name="T8" fmla="*/ 20 w 232"/>
                    <a:gd name="T9" fmla="*/ 94 h 140"/>
                    <a:gd name="T10" fmla="*/ 38 w 232"/>
                    <a:gd name="T11" fmla="*/ 112 h 140"/>
                    <a:gd name="T12" fmla="*/ 60 w 232"/>
                    <a:gd name="T13" fmla="*/ 126 h 140"/>
                    <a:gd name="T14" fmla="*/ 83 w 232"/>
                    <a:gd name="T15" fmla="*/ 135 h 140"/>
                    <a:gd name="T16" fmla="*/ 108 w 232"/>
                    <a:gd name="T17" fmla="*/ 140 h 140"/>
                    <a:gd name="T18" fmla="*/ 130 w 232"/>
                    <a:gd name="T19" fmla="*/ 138 h 140"/>
                    <a:gd name="T20" fmla="*/ 174 w 232"/>
                    <a:gd name="T21" fmla="*/ 127 h 140"/>
                    <a:gd name="T22" fmla="*/ 194 w 232"/>
                    <a:gd name="T23" fmla="*/ 116 h 140"/>
                    <a:gd name="T24" fmla="*/ 210 w 232"/>
                    <a:gd name="T25" fmla="*/ 104 h 140"/>
                    <a:gd name="T26" fmla="*/ 223 w 232"/>
                    <a:gd name="T27" fmla="*/ 87 h 140"/>
                    <a:gd name="T28" fmla="*/ 231 w 232"/>
                    <a:gd name="T29" fmla="*/ 66 h 140"/>
                    <a:gd name="T30" fmla="*/ 232 w 232"/>
                    <a:gd name="T31" fmla="*/ 43 h 140"/>
                    <a:gd name="T32" fmla="*/ 231 w 232"/>
                    <a:gd name="T33" fmla="*/ 41 h 140"/>
                    <a:gd name="T34" fmla="*/ 226 w 232"/>
                    <a:gd name="T35" fmla="*/ 41 h 140"/>
                    <a:gd name="T36" fmla="*/ 226 w 232"/>
                    <a:gd name="T37" fmla="*/ 43 h 140"/>
                    <a:gd name="T38" fmla="*/ 223 w 232"/>
                    <a:gd name="T39" fmla="*/ 65 h 140"/>
                    <a:gd name="T40" fmla="*/ 216 w 232"/>
                    <a:gd name="T41" fmla="*/ 82 h 140"/>
                    <a:gd name="T42" fmla="*/ 204 w 232"/>
                    <a:gd name="T43" fmla="*/ 98 h 140"/>
                    <a:gd name="T44" fmla="*/ 190 w 232"/>
                    <a:gd name="T45" fmla="*/ 110 h 140"/>
                    <a:gd name="T46" fmla="*/ 154 w 232"/>
                    <a:gd name="T47" fmla="*/ 126 h 140"/>
                    <a:gd name="T48" fmla="*/ 114 w 232"/>
                    <a:gd name="T49" fmla="*/ 132 h 140"/>
                    <a:gd name="T50" fmla="*/ 102 w 232"/>
                    <a:gd name="T51" fmla="*/ 130 h 140"/>
                    <a:gd name="T52" fmla="*/ 77 w 232"/>
                    <a:gd name="T53" fmla="*/ 126 h 140"/>
                    <a:gd name="T54" fmla="*/ 53 w 232"/>
                    <a:gd name="T55" fmla="*/ 115 h 140"/>
                    <a:gd name="T56" fmla="*/ 33 w 232"/>
                    <a:gd name="T57" fmla="*/ 101 h 140"/>
                    <a:gd name="T58" fmla="*/ 17 w 232"/>
                    <a:gd name="T59" fmla="*/ 82 h 140"/>
                    <a:gd name="T60" fmla="*/ 6 w 232"/>
                    <a:gd name="T61" fmla="*/ 61 h 140"/>
                    <a:gd name="T62" fmla="*/ 3 w 232"/>
                    <a:gd name="T63" fmla="*/ 38 h 140"/>
                    <a:gd name="T64" fmla="*/ 8 w 232"/>
                    <a:gd name="T65" fmla="*/ 13 h 140"/>
                    <a:gd name="T66" fmla="*/ 12 w 232"/>
                    <a:gd name="T67" fmla="*/ 0 h 140"/>
                    <a:gd name="T68" fmla="*/ 12 w 232"/>
                    <a:gd name="T69" fmla="*/ 0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2"/>
                    <a:gd name="T106" fmla="*/ 0 h 140"/>
                    <a:gd name="T107" fmla="*/ 232 w 232"/>
                    <a:gd name="T108" fmla="*/ 140 h 1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2" h="140">
                      <a:moveTo>
                        <a:pt x="12" y="0"/>
                      </a:moveTo>
                      <a:lnTo>
                        <a:pt x="12" y="0"/>
                      </a:lnTo>
                      <a:lnTo>
                        <a:pt x="6" y="13"/>
                      </a:lnTo>
                      <a:lnTo>
                        <a:pt x="1" y="25"/>
                      </a:lnTo>
                      <a:lnTo>
                        <a:pt x="0" y="38"/>
                      </a:lnTo>
                      <a:lnTo>
                        <a:pt x="1" y="50"/>
                      </a:lnTo>
                      <a:lnTo>
                        <a:pt x="3" y="63"/>
                      </a:lnTo>
                      <a:lnTo>
                        <a:pt x="8" y="74"/>
                      </a:lnTo>
                      <a:lnTo>
                        <a:pt x="12" y="85"/>
                      </a:lnTo>
                      <a:lnTo>
                        <a:pt x="20" y="94"/>
                      </a:lnTo>
                      <a:lnTo>
                        <a:pt x="28" y="104"/>
                      </a:lnTo>
                      <a:lnTo>
                        <a:pt x="38" y="112"/>
                      </a:lnTo>
                      <a:lnTo>
                        <a:pt x="47" y="119"/>
                      </a:lnTo>
                      <a:lnTo>
                        <a:pt x="60" y="126"/>
                      </a:lnTo>
                      <a:lnTo>
                        <a:pt x="71" y="130"/>
                      </a:lnTo>
                      <a:lnTo>
                        <a:pt x="83" y="135"/>
                      </a:lnTo>
                      <a:lnTo>
                        <a:pt x="96" y="138"/>
                      </a:lnTo>
                      <a:lnTo>
                        <a:pt x="108" y="140"/>
                      </a:lnTo>
                      <a:lnTo>
                        <a:pt x="130" y="138"/>
                      </a:lnTo>
                      <a:lnTo>
                        <a:pt x="152" y="135"/>
                      </a:lnTo>
                      <a:lnTo>
                        <a:pt x="174" y="127"/>
                      </a:lnTo>
                      <a:lnTo>
                        <a:pt x="185" y="123"/>
                      </a:lnTo>
                      <a:lnTo>
                        <a:pt x="194" y="116"/>
                      </a:lnTo>
                      <a:lnTo>
                        <a:pt x="202" y="110"/>
                      </a:lnTo>
                      <a:lnTo>
                        <a:pt x="210" y="104"/>
                      </a:lnTo>
                      <a:lnTo>
                        <a:pt x="218" y="96"/>
                      </a:lnTo>
                      <a:lnTo>
                        <a:pt x="223" y="87"/>
                      </a:lnTo>
                      <a:lnTo>
                        <a:pt x="227" y="77"/>
                      </a:lnTo>
                      <a:lnTo>
                        <a:pt x="231" y="66"/>
                      </a:lnTo>
                      <a:lnTo>
                        <a:pt x="232" y="55"/>
                      </a:lnTo>
                      <a:lnTo>
                        <a:pt x="232" y="43"/>
                      </a:lnTo>
                      <a:lnTo>
                        <a:pt x="231" y="41"/>
                      </a:lnTo>
                      <a:lnTo>
                        <a:pt x="229" y="39"/>
                      </a:lnTo>
                      <a:lnTo>
                        <a:pt x="226" y="41"/>
                      </a:lnTo>
                      <a:lnTo>
                        <a:pt x="226" y="43"/>
                      </a:lnTo>
                      <a:lnTo>
                        <a:pt x="224" y="54"/>
                      </a:lnTo>
                      <a:lnTo>
                        <a:pt x="223" y="65"/>
                      </a:lnTo>
                      <a:lnTo>
                        <a:pt x="220" y="74"/>
                      </a:lnTo>
                      <a:lnTo>
                        <a:pt x="216" y="82"/>
                      </a:lnTo>
                      <a:lnTo>
                        <a:pt x="210" y="90"/>
                      </a:lnTo>
                      <a:lnTo>
                        <a:pt x="204" y="98"/>
                      </a:lnTo>
                      <a:lnTo>
                        <a:pt x="198" y="104"/>
                      </a:lnTo>
                      <a:lnTo>
                        <a:pt x="190" y="110"/>
                      </a:lnTo>
                      <a:lnTo>
                        <a:pt x="173" y="119"/>
                      </a:lnTo>
                      <a:lnTo>
                        <a:pt x="154" y="126"/>
                      </a:lnTo>
                      <a:lnTo>
                        <a:pt x="133" y="129"/>
                      </a:lnTo>
                      <a:lnTo>
                        <a:pt x="114" y="132"/>
                      </a:lnTo>
                      <a:lnTo>
                        <a:pt x="102" y="130"/>
                      </a:lnTo>
                      <a:lnTo>
                        <a:pt x="89" y="129"/>
                      </a:lnTo>
                      <a:lnTo>
                        <a:pt x="77" y="126"/>
                      </a:lnTo>
                      <a:lnTo>
                        <a:pt x="66" y="121"/>
                      </a:lnTo>
                      <a:lnTo>
                        <a:pt x="53" y="115"/>
                      </a:lnTo>
                      <a:lnTo>
                        <a:pt x="44" y="109"/>
                      </a:lnTo>
                      <a:lnTo>
                        <a:pt x="33" y="101"/>
                      </a:lnTo>
                      <a:lnTo>
                        <a:pt x="25" y="93"/>
                      </a:lnTo>
                      <a:lnTo>
                        <a:pt x="17" y="82"/>
                      </a:lnTo>
                      <a:lnTo>
                        <a:pt x="11" y="72"/>
                      </a:lnTo>
                      <a:lnTo>
                        <a:pt x="6" y="61"/>
                      </a:lnTo>
                      <a:lnTo>
                        <a:pt x="3" y="50"/>
                      </a:lnTo>
                      <a:lnTo>
                        <a:pt x="3" y="38"/>
                      </a:lnTo>
                      <a:lnTo>
                        <a:pt x="5" y="25"/>
                      </a:lnTo>
                      <a:lnTo>
                        <a:pt x="8" y="13"/>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03" name="Freeform 194"/>
                <p:cNvSpPr>
                  <a:spLocks/>
                </p:cNvSpPr>
                <p:nvPr/>
              </p:nvSpPr>
              <p:spPr bwMode="auto">
                <a:xfrm>
                  <a:off x="886" y="1576"/>
                  <a:ext cx="259" cy="124"/>
                </a:xfrm>
                <a:custGeom>
                  <a:avLst/>
                  <a:gdLst>
                    <a:gd name="T0" fmla="*/ 1 w 259"/>
                    <a:gd name="T1" fmla="*/ 119 h 124"/>
                    <a:gd name="T2" fmla="*/ 3 w 259"/>
                    <a:gd name="T3" fmla="*/ 94 h 124"/>
                    <a:gd name="T4" fmla="*/ 11 w 259"/>
                    <a:gd name="T5" fmla="*/ 72 h 124"/>
                    <a:gd name="T6" fmla="*/ 23 w 259"/>
                    <a:gd name="T7" fmla="*/ 54 h 124"/>
                    <a:gd name="T8" fmla="*/ 40 w 259"/>
                    <a:gd name="T9" fmla="*/ 38 h 124"/>
                    <a:gd name="T10" fmla="*/ 61 w 259"/>
                    <a:gd name="T11" fmla="*/ 25 h 124"/>
                    <a:gd name="T12" fmla="*/ 105 w 259"/>
                    <a:gd name="T13" fmla="*/ 8 h 124"/>
                    <a:gd name="T14" fmla="*/ 127 w 259"/>
                    <a:gd name="T15" fmla="*/ 3 h 124"/>
                    <a:gd name="T16" fmla="*/ 152 w 259"/>
                    <a:gd name="T17" fmla="*/ 2 h 124"/>
                    <a:gd name="T18" fmla="*/ 177 w 259"/>
                    <a:gd name="T19" fmla="*/ 7 h 124"/>
                    <a:gd name="T20" fmla="*/ 199 w 259"/>
                    <a:gd name="T21" fmla="*/ 16 h 124"/>
                    <a:gd name="T22" fmla="*/ 219 w 259"/>
                    <a:gd name="T23" fmla="*/ 33 h 124"/>
                    <a:gd name="T24" fmla="*/ 227 w 259"/>
                    <a:gd name="T25" fmla="*/ 43 h 124"/>
                    <a:gd name="T26" fmla="*/ 238 w 259"/>
                    <a:gd name="T27" fmla="*/ 63 h 124"/>
                    <a:gd name="T28" fmla="*/ 249 w 259"/>
                    <a:gd name="T29" fmla="*/ 99 h 124"/>
                    <a:gd name="T30" fmla="*/ 254 w 259"/>
                    <a:gd name="T31" fmla="*/ 123 h 124"/>
                    <a:gd name="T32" fmla="*/ 257 w 259"/>
                    <a:gd name="T33" fmla="*/ 124 h 124"/>
                    <a:gd name="T34" fmla="*/ 259 w 259"/>
                    <a:gd name="T35" fmla="*/ 123 h 124"/>
                    <a:gd name="T36" fmla="*/ 254 w 259"/>
                    <a:gd name="T37" fmla="*/ 96 h 124"/>
                    <a:gd name="T38" fmla="*/ 246 w 259"/>
                    <a:gd name="T39" fmla="*/ 71 h 124"/>
                    <a:gd name="T40" fmla="*/ 235 w 259"/>
                    <a:gd name="T41" fmla="*/ 47 h 124"/>
                    <a:gd name="T42" fmla="*/ 219 w 259"/>
                    <a:gd name="T43" fmla="*/ 25 h 124"/>
                    <a:gd name="T44" fmla="*/ 210 w 259"/>
                    <a:gd name="T45" fmla="*/ 18 h 124"/>
                    <a:gd name="T46" fmla="*/ 188 w 259"/>
                    <a:gd name="T47" fmla="*/ 7 h 124"/>
                    <a:gd name="T48" fmla="*/ 163 w 259"/>
                    <a:gd name="T49" fmla="*/ 0 h 124"/>
                    <a:gd name="T50" fmla="*/ 138 w 259"/>
                    <a:gd name="T51" fmla="*/ 0 h 124"/>
                    <a:gd name="T52" fmla="*/ 127 w 259"/>
                    <a:gd name="T53" fmla="*/ 0 h 124"/>
                    <a:gd name="T54" fmla="*/ 81 w 259"/>
                    <a:gd name="T55" fmla="*/ 13 h 124"/>
                    <a:gd name="T56" fmla="*/ 47 w 259"/>
                    <a:gd name="T57" fmla="*/ 30 h 124"/>
                    <a:gd name="T58" fmla="*/ 28 w 259"/>
                    <a:gd name="T59" fmla="*/ 44 h 124"/>
                    <a:gd name="T60" fmla="*/ 12 w 259"/>
                    <a:gd name="T61" fmla="*/ 63 h 124"/>
                    <a:gd name="T62" fmla="*/ 3 w 259"/>
                    <a:gd name="T63" fmla="*/ 83 h 124"/>
                    <a:gd name="T64" fmla="*/ 0 w 259"/>
                    <a:gd name="T65" fmla="*/ 107 h 124"/>
                    <a:gd name="T66" fmla="*/ 1 w 259"/>
                    <a:gd name="T67" fmla="*/ 119 h 124"/>
                    <a:gd name="T68" fmla="*/ 1 w 259"/>
                    <a:gd name="T69" fmla="*/ 119 h 1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9"/>
                    <a:gd name="T106" fmla="*/ 0 h 124"/>
                    <a:gd name="T107" fmla="*/ 259 w 259"/>
                    <a:gd name="T108" fmla="*/ 124 h 1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9" h="124">
                      <a:moveTo>
                        <a:pt x="1" y="119"/>
                      </a:moveTo>
                      <a:lnTo>
                        <a:pt x="1" y="119"/>
                      </a:lnTo>
                      <a:lnTo>
                        <a:pt x="1" y="107"/>
                      </a:lnTo>
                      <a:lnTo>
                        <a:pt x="3" y="94"/>
                      </a:lnTo>
                      <a:lnTo>
                        <a:pt x="6" y="83"/>
                      </a:lnTo>
                      <a:lnTo>
                        <a:pt x="11" y="72"/>
                      </a:lnTo>
                      <a:lnTo>
                        <a:pt x="15" y="63"/>
                      </a:lnTo>
                      <a:lnTo>
                        <a:pt x="23" y="54"/>
                      </a:lnTo>
                      <a:lnTo>
                        <a:pt x="31" y="46"/>
                      </a:lnTo>
                      <a:lnTo>
                        <a:pt x="40" y="38"/>
                      </a:lnTo>
                      <a:lnTo>
                        <a:pt x="50" y="32"/>
                      </a:lnTo>
                      <a:lnTo>
                        <a:pt x="61" y="25"/>
                      </a:lnTo>
                      <a:lnTo>
                        <a:pt x="83" y="14"/>
                      </a:lnTo>
                      <a:lnTo>
                        <a:pt x="105" y="8"/>
                      </a:lnTo>
                      <a:lnTo>
                        <a:pt x="127" y="3"/>
                      </a:lnTo>
                      <a:lnTo>
                        <a:pt x="139" y="2"/>
                      </a:lnTo>
                      <a:lnTo>
                        <a:pt x="152" y="2"/>
                      </a:lnTo>
                      <a:lnTo>
                        <a:pt x="164" y="3"/>
                      </a:lnTo>
                      <a:lnTo>
                        <a:pt x="177" y="7"/>
                      </a:lnTo>
                      <a:lnTo>
                        <a:pt x="188" y="11"/>
                      </a:lnTo>
                      <a:lnTo>
                        <a:pt x="199" y="16"/>
                      </a:lnTo>
                      <a:lnTo>
                        <a:pt x="210" y="24"/>
                      </a:lnTo>
                      <a:lnTo>
                        <a:pt x="219" y="33"/>
                      </a:lnTo>
                      <a:lnTo>
                        <a:pt x="227" y="43"/>
                      </a:lnTo>
                      <a:lnTo>
                        <a:pt x="233" y="52"/>
                      </a:lnTo>
                      <a:lnTo>
                        <a:pt x="238" y="63"/>
                      </a:lnTo>
                      <a:lnTo>
                        <a:pt x="243" y="76"/>
                      </a:lnTo>
                      <a:lnTo>
                        <a:pt x="249" y="99"/>
                      </a:lnTo>
                      <a:lnTo>
                        <a:pt x="254" y="123"/>
                      </a:lnTo>
                      <a:lnTo>
                        <a:pt x="255" y="124"/>
                      </a:lnTo>
                      <a:lnTo>
                        <a:pt x="257" y="124"/>
                      </a:lnTo>
                      <a:lnTo>
                        <a:pt x="259" y="123"/>
                      </a:lnTo>
                      <a:lnTo>
                        <a:pt x="254" y="96"/>
                      </a:lnTo>
                      <a:lnTo>
                        <a:pt x="251" y="83"/>
                      </a:lnTo>
                      <a:lnTo>
                        <a:pt x="246" y="71"/>
                      </a:lnTo>
                      <a:lnTo>
                        <a:pt x="241" y="58"/>
                      </a:lnTo>
                      <a:lnTo>
                        <a:pt x="235" y="47"/>
                      </a:lnTo>
                      <a:lnTo>
                        <a:pt x="227" y="36"/>
                      </a:lnTo>
                      <a:lnTo>
                        <a:pt x="219" y="25"/>
                      </a:lnTo>
                      <a:lnTo>
                        <a:pt x="210" y="18"/>
                      </a:lnTo>
                      <a:lnTo>
                        <a:pt x="199" y="11"/>
                      </a:lnTo>
                      <a:lnTo>
                        <a:pt x="188" y="7"/>
                      </a:lnTo>
                      <a:lnTo>
                        <a:pt x="175" y="2"/>
                      </a:lnTo>
                      <a:lnTo>
                        <a:pt x="163" y="0"/>
                      </a:lnTo>
                      <a:lnTo>
                        <a:pt x="150" y="0"/>
                      </a:lnTo>
                      <a:lnTo>
                        <a:pt x="138" y="0"/>
                      </a:lnTo>
                      <a:lnTo>
                        <a:pt x="127" y="0"/>
                      </a:lnTo>
                      <a:lnTo>
                        <a:pt x="103" y="5"/>
                      </a:lnTo>
                      <a:lnTo>
                        <a:pt x="81" y="13"/>
                      </a:lnTo>
                      <a:lnTo>
                        <a:pt x="58" y="22"/>
                      </a:lnTo>
                      <a:lnTo>
                        <a:pt x="47" y="30"/>
                      </a:lnTo>
                      <a:lnTo>
                        <a:pt x="37" y="36"/>
                      </a:lnTo>
                      <a:lnTo>
                        <a:pt x="28" y="44"/>
                      </a:lnTo>
                      <a:lnTo>
                        <a:pt x="18" y="54"/>
                      </a:lnTo>
                      <a:lnTo>
                        <a:pt x="12" y="63"/>
                      </a:lnTo>
                      <a:lnTo>
                        <a:pt x="6" y="72"/>
                      </a:lnTo>
                      <a:lnTo>
                        <a:pt x="3" y="83"/>
                      </a:lnTo>
                      <a:lnTo>
                        <a:pt x="0" y="94"/>
                      </a:lnTo>
                      <a:lnTo>
                        <a:pt x="0" y="107"/>
                      </a:lnTo>
                      <a:lnTo>
                        <a:pt x="1" y="1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04" name="Freeform 195"/>
                <p:cNvSpPr>
                  <a:spLocks/>
                </p:cNvSpPr>
                <p:nvPr/>
              </p:nvSpPr>
              <p:spPr bwMode="auto">
                <a:xfrm>
                  <a:off x="878" y="1619"/>
                  <a:ext cx="271" cy="92"/>
                </a:xfrm>
                <a:custGeom>
                  <a:avLst/>
                  <a:gdLst>
                    <a:gd name="T0" fmla="*/ 0 w 271"/>
                    <a:gd name="T1" fmla="*/ 78 h 92"/>
                    <a:gd name="T2" fmla="*/ 23 w 271"/>
                    <a:gd name="T3" fmla="*/ 84 h 92"/>
                    <a:gd name="T4" fmla="*/ 42 w 271"/>
                    <a:gd name="T5" fmla="*/ 81 h 92"/>
                    <a:gd name="T6" fmla="*/ 59 w 271"/>
                    <a:gd name="T7" fmla="*/ 72 h 92"/>
                    <a:gd name="T8" fmla="*/ 91 w 271"/>
                    <a:gd name="T9" fmla="*/ 42 h 92"/>
                    <a:gd name="T10" fmla="*/ 113 w 271"/>
                    <a:gd name="T11" fmla="*/ 20 h 92"/>
                    <a:gd name="T12" fmla="*/ 132 w 271"/>
                    <a:gd name="T13" fmla="*/ 7 h 92"/>
                    <a:gd name="T14" fmla="*/ 141 w 271"/>
                    <a:gd name="T15" fmla="*/ 4 h 92"/>
                    <a:gd name="T16" fmla="*/ 158 w 271"/>
                    <a:gd name="T17" fmla="*/ 1 h 92"/>
                    <a:gd name="T18" fmla="*/ 172 w 271"/>
                    <a:gd name="T19" fmla="*/ 4 h 92"/>
                    <a:gd name="T20" fmla="*/ 186 w 271"/>
                    <a:gd name="T21" fmla="*/ 11 h 92"/>
                    <a:gd name="T22" fmla="*/ 207 w 271"/>
                    <a:gd name="T23" fmla="*/ 34 h 92"/>
                    <a:gd name="T24" fmla="*/ 234 w 271"/>
                    <a:gd name="T25" fmla="*/ 73 h 92"/>
                    <a:gd name="T26" fmla="*/ 241 w 271"/>
                    <a:gd name="T27" fmla="*/ 83 h 92"/>
                    <a:gd name="T28" fmla="*/ 252 w 271"/>
                    <a:gd name="T29" fmla="*/ 91 h 92"/>
                    <a:gd name="T30" fmla="*/ 263 w 271"/>
                    <a:gd name="T31" fmla="*/ 92 h 92"/>
                    <a:gd name="T32" fmla="*/ 271 w 271"/>
                    <a:gd name="T33" fmla="*/ 80 h 92"/>
                    <a:gd name="T34" fmla="*/ 271 w 271"/>
                    <a:gd name="T35" fmla="*/ 78 h 92"/>
                    <a:gd name="T36" fmla="*/ 268 w 271"/>
                    <a:gd name="T37" fmla="*/ 80 h 92"/>
                    <a:gd name="T38" fmla="*/ 260 w 271"/>
                    <a:gd name="T39" fmla="*/ 86 h 92"/>
                    <a:gd name="T40" fmla="*/ 252 w 271"/>
                    <a:gd name="T41" fmla="*/ 87 h 92"/>
                    <a:gd name="T42" fmla="*/ 245 w 271"/>
                    <a:gd name="T43" fmla="*/ 83 h 92"/>
                    <a:gd name="T44" fmla="*/ 230 w 271"/>
                    <a:gd name="T45" fmla="*/ 64 h 92"/>
                    <a:gd name="T46" fmla="*/ 215 w 271"/>
                    <a:gd name="T47" fmla="*/ 36 h 92"/>
                    <a:gd name="T48" fmla="*/ 208 w 271"/>
                    <a:gd name="T49" fmla="*/ 26 h 92"/>
                    <a:gd name="T50" fmla="*/ 191 w 271"/>
                    <a:gd name="T51" fmla="*/ 12 h 92"/>
                    <a:gd name="T52" fmla="*/ 172 w 271"/>
                    <a:gd name="T53" fmla="*/ 3 h 92"/>
                    <a:gd name="T54" fmla="*/ 150 w 271"/>
                    <a:gd name="T55" fmla="*/ 0 h 92"/>
                    <a:gd name="T56" fmla="*/ 139 w 271"/>
                    <a:gd name="T57" fmla="*/ 0 h 92"/>
                    <a:gd name="T58" fmla="*/ 121 w 271"/>
                    <a:gd name="T59" fmla="*/ 9 h 92"/>
                    <a:gd name="T60" fmla="*/ 103 w 271"/>
                    <a:gd name="T61" fmla="*/ 22 h 92"/>
                    <a:gd name="T62" fmla="*/ 75 w 271"/>
                    <a:gd name="T63" fmla="*/ 55 h 92"/>
                    <a:gd name="T64" fmla="*/ 52 w 271"/>
                    <a:gd name="T65" fmla="*/ 75 h 92"/>
                    <a:gd name="T66" fmla="*/ 34 w 271"/>
                    <a:gd name="T67" fmla="*/ 81 h 92"/>
                    <a:gd name="T68" fmla="*/ 12 w 271"/>
                    <a:gd name="T69" fmla="*/ 81 h 92"/>
                    <a:gd name="T70" fmla="*/ 0 w 271"/>
                    <a:gd name="T71" fmla="*/ 76 h 92"/>
                    <a:gd name="T72" fmla="*/ 0 w 271"/>
                    <a:gd name="T73" fmla="*/ 78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1"/>
                    <a:gd name="T112" fmla="*/ 0 h 92"/>
                    <a:gd name="T113" fmla="*/ 271 w 271"/>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1" h="92">
                      <a:moveTo>
                        <a:pt x="0" y="78"/>
                      </a:moveTo>
                      <a:lnTo>
                        <a:pt x="0" y="78"/>
                      </a:lnTo>
                      <a:lnTo>
                        <a:pt x="12" y="83"/>
                      </a:lnTo>
                      <a:lnTo>
                        <a:pt x="23" y="84"/>
                      </a:lnTo>
                      <a:lnTo>
                        <a:pt x="33" y="84"/>
                      </a:lnTo>
                      <a:lnTo>
                        <a:pt x="42" y="81"/>
                      </a:lnTo>
                      <a:lnTo>
                        <a:pt x="52" y="76"/>
                      </a:lnTo>
                      <a:lnTo>
                        <a:pt x="59" y="72"/>
                      </a:lnTo>
                      <a:lnTo>
                        <a:pt x="75" y="58"/>
                      </a:lnTo>
                      <a:lnTo>
                        <a:pt x="91" y="42"/>
                      </a:lnTo>
                      <a:lnTo>
                        <a:pt x="105" y="26"/>
                      </a:lnTo>
                      <a:lnTo>
                        <a:pt x="113" y="20"/>
                      </a:lnTo>
                      <a:lnTo>
                        <a:pt x="122" y="14"/>
                      </a:lnTo>
                      <a:lnTo>
                        <a:pt x="132" y="7"/>
                      </a:lnTo>
                      <a:lnTo>
                        <a:pt x="141" y="4"/>
                      </a:lnTo>
                      <a:lnTo>
                        <a:pt x="150" y="1"/>
                      </a:lnTo>
                      <a:lnTo>
                        <a:pt x="158" y="1"/>
                      </a:lnTo>
                      <a:lnTo>
                        <a:pt x="166" y="1"/>
                      </a:lnTo>
                      <a:lnTo>
                        <a:pt x="172" y="4"/>
                      </a:lnTo>
                      <a:lnTo>
                        <a:pt x="180" y="7"/>
                      </a:lnTo>
                      <a:lnTo>
                        <a:pt x="186" y="11"/>
                      </a:lnTo>
                      <a:lnTo>
                        <a:pt x="197" y="22"/>
                      </a:lnTo>
                      <a:lnTo>
                        <a:pt x="207" y="34"/>
                      </a:lnTo>
                      <a:lnTo>
                        <a:pt x="216" y="47"/>
                      </a:lnTo>
                      <a:lnTo>
                        <a:pt x="234" y="73"/>
                      </a:lnTo>
                      <a:lnTo>
                        <a:pt x="241" y="83"/>
                      </a:lnTo>
                      <a:lnTo>
                        <a:pt x="248" y="87"/>
                      </a:lnTo>
                      <a:lnTo>
                        <a:pt x="252" y="91"/>
                      </a:lnTo>
                      <a:lnTo>
                        <a:pt x="257" y="92"/>
                      </a:lnTo>
                      <a:lnTo>
                        <a:pt x="263" y="92"/>
                      </a:lnTo>
                      <a:lnTo>
                        <a:pt x="268" y="87"/>
                      </a:lnTo>
                      <a:lnTo>
                        <a:pt x="271" y="80"/>
                      </a:lnTo>
                      <a:lnTo>
                        <a:pt x="271" y="78"/>
                      </a:lnTo>
                      <a:lnTo>
                        <a:pt x="268" y="80"/>
                      </a:lnTo>
                      <a:lnTo>
                        <a:pt x="265" y="84"/>
                      </a:lnTo>
                      <a:lnTo>
                        <a:pt x="260" y="86"/>
                      </a:lnTo>
                      <a:lnTo>
                        <a:pt x="257" y="87"/>
                      </a:lnTo>
                      <a:lnTo>
                        <a:pt x="252" y="87"/>
                      </a:lnTo>
                      <a:lnTo>
                        <a:pt x="249" y="84"/>
                      </a:lnTo>
                      <a:lnTo>
                        <a:pt x="245" y="83"/>
                      </a:lnTo>
                      <a:lnTo>
                        <a:pt x="238" y="73"/>
                      </a:lnTo>
                      <a:lnTo>
                        <a:pt x="230" y="64"/>
                      </a:lnTo>
                      <a:lnTo>
                        <a:pt x="224" y="53"/>
                      </a:lnTo>
                      <a:lnTo>
                        <a:pt x="215" y="36"/>
                      </a:lnTo>
                      <a:lnTo>
                        <a:pt x="208" y="26"/>
                      </a:lnTo>
                      <a:lnTo>
                        <a:pt x="201" y="18"/>
                      </a:lnTo>
                      <a:lnTo>
                        <a:pt x="191" y="12"/>
                      </a:lnTo>
                      <a:lnTo>
                        <a:pt x="182" y="6"/>
                      </a:lnTo>
                      <a:lnTo>
                        <a:pt x="172" y="3"/>
                      </a:lnTo>
                      <a:lnTo>
                        <a:pt x="161" y="0"/>
                      </a:lnTo>
                      <a:lnTo>
                        <a:pt x="150" y="0"/>
                      </a:lnTo>
                      <a:lnTo>
                        <a:pt x="139" y="0"/>
                      </a:lnTo>
                      <a:lnTo>
                        <a:pt x="130" y="4"/>
                      </a:lnTo>
                      <a:lnTo>
                        <a:pt x="121" y="9"/>
                      </a:lnTo>
                      <a:lnTo>
                        <a:pt x="111" y="14"/>
                      </a:lnTo>
                      <a:lnTo>
                        <a:pt x="103" y="22"/>
                      </a:lnTo>
                      <a:lnTo>
                        <a:pt x="89" y="37"/>
                      </a:lnTo>
                      <a:lnTo>
                        <a:pt x="75" y="55"/>
                      </a:lnTo>
                      <a:lnTo>
                        <a:pt x="59" y="69"/>
                      </a:lnTo>
                      <a:lnTo>
                        <a:pt x="52" y="75"/>
                      </a:lnTo>
                      <a:lnTo>
                        <a:pt x="42" y="78"/>
                      </a:lnTo>
                      <a:lnTo>
                        <a:pt x="34" y="81"/>
                      </a:lnTo>
                      <a:lnTo>
                        <a:pt x="23" y="83"/>
                      </a:lnTo>
                      <a:lnTo>
                        <a:pt x="12" y="81"/>
                      </a:lnTo>
                      <a:lnTo>
                        <a:pt x="0" y="76"/>
                      </a:lnTo>
                      <a:lnTo>
                        <a:pt x="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05" name="Freeform 196"/>
                <p:cNvSpPr>
                  <a:spLocks/>
                </p:cNvSpPr>
                <p:nvPr/>
              </p:nvSpPr>
              <p:spPr bwMode="auto">
                <a:xfrm>
                  <a:off x="904" y="1656"/>
                  <a:ext cx="233" cy="140"/>
                </a:xfrm>
                <a:custGeom>
                  <a:avLst/>
                  <a:gdLst>
                    <a:gd name="T0" fmla="*/ 13 w 233"/>
                    <a:gd name="T1" fmla="*/ 0 h 140"/>
                    <a:gd name="T2" fmla="*/ 2 w 233"/>
                    <a:gd name="T3" fmla="*/ 25 h 140"/>
                    <a:gd name="T4" fmla="*/ 0 w 233"/>
                    <a:gd name="T5" fmla="*/ 50 h 140"/>
                    <a:gd name="T6" fmla="*/ 7 w 233"/>
                    <a:gd name="T7" fmla="*/ 74 h 140"/>
                    <a:gd name="T8" fmla="*/ 19 w 233"/>
                    <a:gd name="T9" fmla="*/ 94 h 140"/>
                    <a:gd name="T10" fmla="*/ 38 w 233"/>
                    <a:gd name="T11" fmla="*/ 112 h 140"/>
                    <a:gd name="T12" fmla="*/ 58 w 233"/>
                    <a:gd name="T13" fmla="*/ 126 h 140"/>
                    <a:gd name="T14" fmla="*/ 84 w 233"/>
                    <a:gd name="T15" fmla="*/ 135 h 140"/>
                    <a:gd name="T16" fmla="*/ 109 w 233"/>
                    <a:gd name="T17" fmla="*/ 140 h 140"/>
                    <a:gd name="T18" fmla="*/ 131 w 233"/>
                    <a:gd name="T19" fmla="*/ 138 h 140"/>
                    <a:gd name="T20" fmla="*/ 175 w 233"/>
                    <a:gd name="T21" fmla="*/ 127 h 140"/>
                    <a:gd name="T22" fmla="*/ 193 w 233"/>
                    <a:gd name="T23" fmla="*/ 118 h 140"/>
                    <a:gd name="T24" fmla="*/ 211 w 233"/>
                    <a:gd name="T25" fmla="*/ 104 h 140"/>
                    <a:gd name="T26" fmla="*/ 223 w 233"/>
                    <a:gd name="T27" fmla="*/ 87 h 140"/>
                    <a:gd name="T28" fmla="*/ 231 w 233"/>
                    <a:gd name="T29" fmla="*/ 66 h 140"/>
                    <a:gd name="T30" fmla="*/ 231 w 233"/>
                    <a:gd name="T31" fmla="*/ 43 h 140"/>
                    <a:gd name="T32" fmla="*/ 231 w 233"/>
                    <a:gd name="T33" fmla="*/ 41 h 140"/>
                    <a:gd name="T34" fmla="*/ 226 w 233"/>
                    <a:gd name="T35" fmla="*/ 41 h 140"/>
                    <a:gd name="T36" fmla="*/ 226 w 233"/>
                    <a:gd name="T37" fmla="*/ 43 h 140"/>
                    <a:gd name="T38" fmla="*/ 223 w 233"/>
                    <a:gd name="T39" fmla="*/ 65 h 140"/>
                    <a:gd name="T40" fmla="*/ 215 w 233"/>
                    <a:gd name="T41" fmla="*/ 82 h 140"/>
                    <a:gd name="T42" fmla="*/ 204 w 233"/>
                    <a:gd name="T43" fmla="*/ 98 h 140"/>
                    <a:gd name="T44" fmla="*/ 190 w 233"/>
                    <a:gd name="T45" fmla="*/ 110 h 140"/>
                    <a:gd name="T46" fmla="*/ 154 w 233"/>
                    <a:gd name="T47" fmla="*/ 126 h 140"/>
                    <a:gd name="T48" fmla="*/ 113 w 233"/>
                    <a:gd name="T49" fmla="*/ 132 h 140"/>
                    <a:gd name="T50" fmla="*/ 101 w 233"/>
                    <a:gd name="T51" fmla="*/ 130 h 140"/>
                    <a:gd name="T52" fmla="*/ 77 w 233"/>
                    <a:gd name="T53" fmla="*/ 126 h 140"/>
                    <a:gd name="T54" fmla="*/ 54 w 233"/>
                    <a:gd name="T55" fmla="*/ 116 h 140"/>
                    <a:gd name="T56" fmla="*/ 33 w 233"/>
                    <a:gd name="T57" fmla="*/ 101 h 140"/>
                    <a:gd name="T58" fmla="*/ 18 w 233"/>
                    <a:gd name="T59" fmla="*/ 83 h 140"/>
                    <a:gd name="T60" fmla="*/ 7 w 233"/>
                    <a:gd name="T61" fmla="*/ 61 h 140"/>
                    <a:gd name="T62" fmla="*/ 4 w 233"/>
                    <a:gd name="T63" fmla="*/ 38 h 140"/>
                    <a:gd name="T64" fmla="*/ 7 w 233"/>
                    <a:gd name="T65" fmla="*/ 13 h 140"/>
                    <a:gd name="T66" fmla="*/ 13 w 233"/>
                    <a:gd name="T67" fmla="*/ 0 h 140"/>
                    <a:gd name="T68" fmla="*/ 13 w 233"/>
                    <a:gd name="T69" fmla="*/ 0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3"/>
                    <a:gd name="T106" fmla="*/ 0 h 140"/>
                    <a:gd name="T107" fmla="*/ 233 w 233"/>
                    <a:gd name="T108" fmla="*/ 140 h 1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3" h="140">
                      <a:moveTo>
                        <a:pt x="13" y="0"/>
                      </a:moveTo>
                      <a:lnTo>
                        <a:pt x="13" y="0"/>
                      </a:lnTo>
                      <a:lnTo>
                        <a:pt x="7" y="13"/>
                      </a:lnTo>
                      <a:lnTo>
                        <a:pt x="2" y="25"/>
                      </a:lnTo>
                      <a:lnTo>
                        <a:pt x="0" y="39"/>
                      </a:lnTo>
                      <a:lnTo>
                        <a:pt x="0" y="50"/>
                      </a:lnTo>
                      <a:lnTo>
                        <a:pt x="4" y="63"/>
                      </a:lnTo>
                      <a:lnTo>
                        <a:pt x="7" y="74"/>
                      </a:lnTo>
                      <a:lnTo>
                        <a:pt x="13" y="85"/>
                      </a:lnTo>
                      <a:lnTo>
                        <a:pt x="19" y="94"/>
                      </a:lnTo>
                      <a:lnTo>
                        <a:pt x="29" y="104"/>
                      </a:lnTo>
                      <a:lnTo>
                        <a:pt x="38" y="112"/>
                      </a:lnTo>
                      <a:lnTo>
                        <a:pt x="48" y="119"/>
                      </a:lnTo>
                      <a:lnTo>
                        <a:pt x="58" y="126"/>
                      </a:lnTo>
                      <a:lnTo>
                        <a:pt x="71" y="130"/>
                      </a:lnTo>
                      <a:lnTo>
                        <a:pt x="84" y="135"/>
                      </a:lnTo>
                      <a:lnTo>
                        <a:pt x="96" y="138"/>
                      </a:lnTo>
                      <a:lnTo>
                        <a:pt x="109" y="140"/>
                      </a:lnTo>
                      <a:lnTo>
                        <a:pt x="131" y="138"/>
                      </a:lnTo>
                      <a:lnTo>
                        <a:pt x="153" y="135"/>
                      </a:lnTo>
                      <a:lnTo>
                        <a:pt x="175" y="127"/>
                      </a:lnTo>
                      <a:lnTo>
                        <a:pt x="184" y="123"/>
                      </a:lnTo>
                      <a:lnTo>
                        <a:pt x="193" y="118"/>
                      </a:lnTo>
                      <a:lnTo>
                        <a:pt x="203" y="110"/>
                      </a:lnTo>
                      <a:lnTo>
                        <a:pt x="211" y="104"/>
                      </a:lnTo>
                      <a:lnTo>
                        <a:pt x="217" y="96"/>
                      </a:lnTo>
                      <a:lnTo>
                        <a:pt x="223" y="87"/>
                      </a:lnTo>
                      <a:lnTo>
                        <a:pt x="228" y="77"/>
                      </a:lnTo>
                      <a:lnTo>
                        <a:pt x="231" y="66"/>
                      </a:lnTo>
                      <a:lnTo>
                        <a:pt x="233" y="55"/>
                      </a:lnTo>
                      <a:lnTo>
                        <a:pt x="231" y="43"/>
                      </a:lnTo>
                      <a:lnTo>
                        <a:pt x="231" y="41"/>
                      </a:lnTo>
                      <a:lnTo>
                        <a:pt x="228" y="39"/>
                      </a:lnTo>
                      <a:lnTo>
                        <a:pt x="226" y="41"/>
                      </a:lnTo>
                      <a:lnTo>
                        <a:pt x="226" y="43"/>
                      </a:lnTo>
                      <a:lnTo>
                        <a:pt x="225" y="54"/>
                      </a:lnTo>
                      <a:lnTo>
                        <a:pt x="223" y="65"/>
                      </a:lnTo>
                      <a:lnTo>
                        <a:pt x="220" y="74"/>
                      </a:lnTo>
                      <a:lnTo>
                        <a:pt x="215" y="82"/>
                      </a:lnTo>
                      <a:lnTo>
                        <a:pt x="211" y="90"/>
                      </a:lnTo>
                      <a:lnTo>
                        <a:pt x="204" y="98"/>
                      </a:lnTo>
                      <a:lnTo>
                        <a:pt x="198" y="104"/>
                      </a:lnTo>
                      <a:lnTo>
                        <a:pt x="190" y="110"/>
                      </a:lnTo>
                      <a:lnTo>
                        <a:pt x="173" y="119"/>
                      </a:lnTo>
                      <a:lnTo>
                        <a:pt x="154" y="126"/>
                      </a:lnTo>
                      <a:lnTo>
                        <a:pt x="134" y="129"/>
                      </a:lnTo>
                      <a:lnTo>
                        <a:pt x="113" y="132"/>
                      </a:lnTo>
                      <a:lnTo>
                        <a:pt x="101" y="130"/>
                      </a:lnTo>
                      <a:lnTo>
                        <a:pt x="90" y="129"/>
                      </a:lnTo>
                      <a:lnTo>
                        <a:pt x="77" y="126"/>
                      </a:lnTo>
                      <a:lnTo>
                        <a:pt x="65" y="121"/>
                      </a:lnTo>
                      <a:lnTo>
                        <a:pt x="54" y="116"/>
                      </a:lnTo>
                      <a:lnTo>
                        <a:pt x="43" y="108"/>
                      </a:lnTo>
                      <a:lnTo>
                        <a:pt x="33" y="101"/>
                      </a:lnTo>
                      <a:lnTo>
                        <a:pt x="26" y="93"/>
                      </a:lnTo>
                      <a:lnTo>
                        <a:pt x="18" y="83"/>
                      </a:lnTo>
                      <a:lnTo>
                        <a:pt x="11" y="72"/>
                      </a:lnTo>
                      <a:lnTo>
                        <a:pt x="7" y="61"/>
                      </a:lnTo>
                      <a:lnTo>
                        <a:pt x="4" y="50"/>
                      </a:lnTo>
                      <a:lnTo>
                        <a:pt x="4" y="38"/>
                      </a:lnTo>
                      <a:lnTo>
                        <a:pt x="4" y="25"/>
                      </a:lnTo>
                      <a:lnTo>
                        <a:pt x="7" y="13"/>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06" name="Freeform 197"/>
                <p:cNvSpPr>
                  <a:spLocks/>
                </p:cNvSpPr>
                <p:nvPr/>
              </p:nvSpPr>
              <p:spPr bwMode="auto">
                <a:xfrm>
                  <a:off x="280" y="1460"/>
                  <a:ext cx="262" cy="204"/>
                </a:xfrm>
                <a:custGeom>
                  <a:avLst/>
                  <a:gdLst>
                    <a:gd name="T0" fmla="*/ 5 w 262"/>
                    <a:gd name="T1" fmla="*/ 201 h 204"/>
                    <a:gd name="T2" fmla="*/ 5 w 262"/>
                    <a:gd name="T3" fmla="*/ 201 h 204"/>
                    <a:gd name="T4" fmla="*/ 3 w 262"/>
                    <a:gd name="T5" fmla="*/ 192 h 204"/>
                    <a:gd name="T6" fmla="*/ 5 w 262"/>
                    <a:gd name="T7" fmla="*/ 182 h 204"/>
                    <a:gd name="T8" fmla="*/ 8 w 262"/>
                    <a:gd name="T9" fmla="*/ 173 h 204"/>
                    <a:gd name="T10" fmla="*/ 11 w 262"/>
                    <a:gd name="T11" fmla="*/ 163 h 204"/>
                    <a:gd name="T12" fmla="*/ 20 w 262"/>
                    <a:gd name="T13" fmla="*/ 146 h 204"/>
                    <a:gd name="T14" fmla="*/ 31 w 262"/>
                    <a:gd name="T15" fmla="*/ 130 h 204"/>
                    <a:gd name="T16" fmla="*/ 31 w 262"/>
                    <a:gd name="T17" fmla="*/ 130 h 204"/>
                    <a:gd name="T18" fmla="*/ 42 w 262"/>
                    <a:gd name="T19" fmla="*/ 115 h 204"/>
                    <a:gd name="T20" fmla="*/ 53 w 262"/>
                    <a:gd name="T21" fmla="*/ 101 h 204"/>
                    <a:gd name="T22" fmla="*/ 67 w 262"/>
                    <a:gd name="T23" fmla="*/ 86 h 204"/>
                    <a:gd name="T24" fmla="*/ 80 w 262"/>
                    <a:gd name="T25" fmla="*/ 74 h 204"/>
                    <a:gd name="T26" fmla="*/ 80 w 262"/>
                    <a:gd name="T27" fmla="*/ 74 h 204"/>
                    <a:gd name="T28" fmla="*/ 99 w 262"/>
                    <a:gd name="T29" fmla="*/ 60 h 204"/>
                    <a:gd name="T30" fmla="*/ 119 w 262"/>
                    <a:gd name="T31" fmla="*/ 47 h 204"/>
                    <a:gd name="T32" fmla="*/ 141 w 262"/>
                    <a:gd name="T33" fmla="*/ 36 h 204"/>
                    <a:gd name="T34" fmla="*/ 163 w 262"/>
                    <a:gd name="T35" fmla="*/ 27 h 204"/>
                    <a:gd name="T36" fmla="*/ 187 w 262"/>
                    <a:gd name="T37" fmla="*/ 21 h 204"/>
                    <a:gd name="T38" fmla="*/ 210 w 262"/>
                    <a:gd name="T39" fmla="*/ 14 h 204"/>
                    <a:gd name="T40" fmla="*/ 234 w 262"/>
                    <a:gd name="T41" fmla="*/ 11 h 204"/>
                    <a:gd name="T42" fmla="*/ 257 w 262"/>
                    <a:gd name="T43" fmla="*/ 10 h 204"/>
                    <a:gd name="T44" fmla="*/ 257 w 262"/>
                    <a:gd name="T45" fmla="*/ 10 h 204"/>
                    <a:gd name="T46" fmla="*/ 260 w 262"/>
                    <a:gd name="T47" fmla="*/ 8 h 204"/>
                    <a:gd name="T48" fmla="*/ 262 w 262"/>
                    <a:gd name="T49" fmla="*/ 5 h 204"/>
                    <a:gd name="T50" fmla="*/ 260 w 262"/>
                    <a:gd name="T51" fmla="*/ 2 h 204"/>
                    <a:gd name="T52" fmla="*/ 256 w 262"/>
                    <a:gd name="T53" fmla="*/ 0 h 204"/>
                    <a:gd name="T54" fmla="*/ 256 w 262"/>
                    <a:gd name="T55" fmla="*/ 0 h 204"/>
                    <a:gd name="T56" fmla="*/ 231 w 262"/>
                    <a:gd name="T57" fmla="*/ 2 h 204"/>
                    <a:gd name="T58" fmla="*/ 206 w 262"/>
                    <a:gd name="T59" fmla="*/ 6 h 204"/>
                    <a:gd name="T60" fmla="*/ 182 w 262"/>
                    <a:gd name="T61" fmla="*/ 13 h 204"/>
                    <a:gd name="T62" fmla="*/ 157 w 262"/>
                    <a:gd name="T63" fmla="*/ 21 h 204"/>
                    <a:gd name="T64" fmla="*/ 133 w 262"/>
                    <a:gd name="T65" fmla="*/ 32 h 204"/>
                    <a:gd name="T66" fmla="*/ 111 w 262"/>
                    <a:gd name="T67" fmla="*/ 43 h 204"/>
                    <a:gd name="T68" fmla="*/ 89 w 262"/>
                    <a:gd name="T69" fmla="*/ 57 h 204"/>
                    <a:gd name="T70" fmla="*/ 71 w 262"/>
                    <a:gd name="T71" fmla="*/ 72 h 204"/>
                    <a:gd name="T72" fmla="*/ 71 w 262"/>
                    <a:gd name="T73" fmla="*/ 72 h 204"/>
                    <a:gd name="T74" fmla="*/ 55 w 262"/>
                    <a:gd name="T75" fmla="*/ 86 h 204"/>
                    <a:gd name="T76" fmla="*/ 42 w 262"/>
                    <a:gd name="T77" fmla="*/ 104 h 204"/>
                    <a:gd name="T78" fmla="*/ 30 w 262"/>
                    <a:gd name="T79" fmla="*/ 119 h 204"/>
                    <a:gd name="T80" fmla="*/ 19 w 262"/>
                    <a:gd name="T81" fmla="*/ 137 h 204"/>
                    <a:gd name="T82" fmla="*/ 19 w 262"/>
                    <a:gd name="T83" fmla="*/ 137 h 204"/>
                    <a:gd name="T84" fmla="*/ 11 w 262"/>
                    <a:gd name="T85" fmla="*/ 152 h 204"/>
                    <a:gd name="T86" fmla="*/ 3 w 262"/>
                    <a:gd name="T87" fmla="*/ 168 h 204"/>
                    <a:gd name="T88" fmla="*/ 2 w 262"/>
                    <a:gd name="T89" fmla="*/ 177 h 204"/>
                    <a:gd name="T90" fmla="*/ 0 w 262"/>
                    <a:gd name="T91" fmla="*/ 185 h 204"/>
                    <a:gd name="T92" fmla="*/ 0 w 262"/>
                    <a:gd name="T93" fmla="*/ 193 h 204"/>
                    <a:gd name="T94" fmla="*/ 2 w 262"/>
                    <a:gd name="T95" fmla="*/ 203 h 204"/>
                    <a:gd name="T96" fmla="*/ 2 w 262"/>
                    <a:gd name="T97" fmla="*/ 203 h 204"/>
                    <a:gd name="T98" fmla="*/ 2 w 262"/>
                    <a:gd name="T99" fmla="*/ 203 h 204"/>
                    <a:gd name="T100" fmla="*/ 3 w 262"/>
                    <a:gd name="T101" fmla="*/ 204 h 204"/>
                    <a:gd name="T102" fmla="*/ 5 w 262"/>
                    <a:gd name="T103" fmla="*/ 203 h 204"/>
                    <a:gd name="T104" fmla="*/ 5 w 262"/>
                    <a:gd name="T105" fmla="*/ 201 h 204"/>
                    <a:gd name="T106" fmla="*/ 5 w 262"/>
                    <a:gd name="T107" fmla="*/ 201 h 20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
                    <a:gd name="T163" fmla="*/ 0 h 204"/>
                    <a:gd name="T164" fmla="*/ 262 w 262"/>
                    <a:gd name="T165" fmla="*/ 204 h 20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 h="204">
                      <a:moveTo>
                        <a:pt x="5" y="201"/>
                      </a:moveTo>
                      <a:lnTo>
                        <a:pt x="5" y="201"/>
                      </a:lnTo>
                      <a:lnTo>
                        <a:pt x="3" y="192"/>
                      </a:lnTo>
                      <a:lnTo>
                        <a:pt x="5" y="182"/>
                      </a:lnTo>
                      <a:lnTo>
                        <a:pt x="8" y="173"/>
                      </a:lnTo>
                      <a:lnTo>
                        <a:pt x="11" y="163"/>
                      </a:lnTo>
                      <a:lnTo>
                        <a:pt x="20" y="146"/>
                      </a:lnTo>
                      <a:lnTo>
                        <a:pt x="31" y="130"/>
                      </a:lnTo>
                      <a:lnTo>
                        <a:pt x="42" y="115"/>
                      </a:lnTo>
                      <a:lnTo>
                        <a:pt x="53" y="101"/>
                      </a:lnTo>
                      <a:lnTo>
                        <a:pt x="67" y="86"/>
                      </a:lnTo>
                      <a:lnTo>
                        <a:pt x="80" y="74"/>
                      </a:lnTo>
                      <a:lnTo>
                        <a:pt x="99" y="60"/>
                      </a:lnTo>
                      <a:lnTo>
                        <a:pt x="119" y="47"/>
                      </a:lnTo>
                      <a:lnTo>
                        <a:pt x="141" y="36"/>
                      </a:lnTo>
                      <a:lnTo>
                        <a:pt x="163" y="27"/>
                      </a:lnTo>
                      <a:lnTo>
                        <a:pt x="187" y="21"/>
                      </a:lnTo>
                      <a:lnTo>
                        <a:pt x="210" y="14"/>
                      </a:lnTo>
                      <a:lnTo>
                        <a:pt x="234" y="11"/>
                      </a:lnTo>
                      <a:lnTo>
                        <a:pt x="257" y="10"/>
                      </a:lnTo>
                      <a:lnTo>
                        <a:pt x="260" y="8"/>
                      </a:lnTo>
                      <a:lnTo>
                        <a:pt x="262" y="5"/>
                      </a:lnTo>
                      <a:lnTo>
                        <a:pt x="260" y="2"/>
                      </a:lnTo>
                      <a:lnTo>
                        <a:pt x="256" y="0"/>
                      </a:lnTo>
                      <a:lnTo>
                        <a:pt x="231" y="2"/>
                      </a:lnTo>
                      <a:lnTo>
                        <a:pt x="206" y="6"/>
                      </a:lnTo>
                      <a:lnTo>
                        <a:pt x="182" y="13"/>
                      </a:lnTo>
                      <a:lnTo>
                        <a:pt x="157" y="21"/>
                      </a:lnTo>
                      <a:lnTo>
                        <a:pt x="133" y="32"/>
                      </a:lnTo>
                      <a:lnTo>
                        <a:pt x="111" y="43"/>
                      </a:lnTo>
                      <a:lnTo>
                        <a:pt x="89" y="57"/>
                      </a:lnTo>
                      <a:lnTo>
                        <a:pt x="71" y="72"/>
                      </a:lnTo>
                      <a:lnTo>
                        <a:pt x="55" y="86"/>
                      </a:lnTo>
                      <a:lnTo>
                        <a:pt x="42" y="104"/>
                      </a:lnTo>
                      <a:lnTo>
                        <a:pt x="30" y="119"/>
                      </a:lnTo>
                      <a:lnTo>
                        <a:pt x="19" y="137"/>
                      </a:lnTo>
                      <a:lnTo>
                        <a:pt x="11" y="152"/>
                      </a:lnTo>
                      <a:lnTo>
                        <a:pt x="3" y="168"/>
                      </a:lnTo>
                      <a:lnTo>
                        <a:pt x="2" y="177"/>
                      </a:lnTo>
                      <a:lnTo>
                        <a:pt x="0" y="185"/>
                      </a:lnTo>
                      <a:lnTo>
                        <a:pt x="0" y="193"/>
                      </a:lnTo>
                      <a:lnTo>
                        <a:pt x="2" y="203"/>
                      </a:lnTo>
                      <a:lnTo>
                        <a:pt x="3" y="204"/>
                      </a:lnTo>
                      <a:lnTo>
                        <a:pt x="5" y="203"/>
                      </a:lnTo>
                      <a:lnTo>
                        <a:pt x="5" y="2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07" name="Freeform 198"/>
                <p:cNvSpPr>
                  <a:spLocks/>
                </p:cNvSpPr>
                <p:nvPr/>
              </p:nvSpPr>
              <p:spPr bwMode="auto">
                <a:xfrm>
                  <a:off x="597" y="1703"/>
                  <a:ext cx="318" cy="10"/>
                </a:xfrm>
                <a:custGeom>
                  <a:avLst/>
                  <a:gdLst>
                    <a:gd name="T0" fmla="*/ 1 w 318"/>
                    <a:gd name="T1" fmla="*/ 8 h 10"/>
                    <a:gd name="T2" fmla="*/ 1 w 318"/>
                    <a:gd name="T3" fmla="*/ 8 h 10"/>
                    <a:gd name="T4" fmla="*/ 39 w 318"/>
                    <a:gd name="T5" fmla="*/ 5 h 10"/>
                    <a:gd name="T6" fmla="*/ 77 w 318"/>
                    <a:gd name="T7" fmla="*/ 5 h 10"/>
                    <a:gd name="T8" fmla="*/ 154 w 318"/>
                    <a:gd name="T9" fmla="*/ 8 h 10"/>
                    <a:gd name="T10" fmla="*/ 154 w 318"/>
                    <a:gd name="T11" fmla="*/ 8 h 10"/>
                    <a:gd name="T12" fmla="*/ 234 w 318"/>
                    <a:gd name="T13" fmla="*/ 10 h 10"/>
                    <a:gd name="T14" fmla="*/ 274 w 318"/>
                    <a:gd name="T15" fmla="*/ 10 h 10"/>
                    <a:gd name="T16" fmla="*/ 315 w 318"/>
                    <a:gd name="T17" fmla="*/ 10 h 10"/>
                    <a:gd name="T18" fmla="*/ 315 w 318"/>
                    <a:gd name="T19" fmla="*/ 10 h 10"/>
                    <a:gd name="T20" fmla="*/ 317 w 318"/>
                    <a:gd name="T21" fmla="*/ 8 h 10"/>
                    <a:gd name="T22" fmla="*/ 318 w 318"/>
                    <a:gd name="T23" fmla="*/ 7 h 10"/>
                    <a:gd name="T24" fmla="*/ 317 w 318"/>
                    <a:gd name="T25" fmla="*/ 5 h 10"/>
                    <a:gd name="T26" fmla="*/ 315 w 318"/>
                    <a:gd name="T27" fmla="*/ 3 h 10"/>
                    <a:gd name="T28" fmla="*/ 315 w 318"/>
                    <a:gd name="T29" fmla="*/ 3 h 10"/>
                    <a:gd name="T30" fmla="*/ 274 w 318"/>
                    <a:gd name="T31" fmla="*/ 0 h 10"/>
                    <a:gd name="T32" fmla="*/ 234 w 318"/>
                    <a:gd name="T33" fmla="*/ 0 h 10"/>
                    <a:gd name="T34" fmla="*/ 152 w 318"/>
                    <a:gd name="T35" fmla="*/ 0 h 10"/>
                    <a:gd name="T36" fmla="*/ 152 w 318"/>
                    <a:gd name="T37" fmla="*/ 0 h 10"/>
                    <a:gd name="T38" fmla="*/ 77 w 318"/>
                    <a:gd name="T39" fmla="*/ 0 h 10"/>
                    <a:gd name="T40" fmla="*/ 39 w 318"/>
                    <a:gd name="T41" fmla="*/ 2 h 10"/>
                    <a:gd name="T42" fmla="*/ 1 w 318"/>
                    <a:gd name="T43" fmla="*/ 5 h 10"/>
                    <a:gd name="T44" fmla="*/ 1 w 318"/>
                    <a:gd name="T45" fmla="*/ 5 h 10"/>
                    <a:gd name="T46" fmla="*/ 0 w 318"/>
                    <a:gd name="T47" fmla="*/ 7 h 10"/>
                    <a:gd name="T48" fmla="*/ 1 w 318"/>
                    <a:gd name="T49" fmla="*/ 8 h 10"/>
                    <a:gd name="T50" fmla="*/ 1 w 318"/>
                    <a:gd name="T51" fmla="*/ 8 h 1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18"/>
                    <a:gd name="T79" fmla="*/ 0 h 10"/>
                    <a:gd name="T80" fmla="*/ 318 w 318"/>
                    <a:gd name="T81" fmla="*/ 10 h 1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18" h="10">
                      <a:moveTo>
                        <a:pt x="1" y="8"/>
                      </a:moveTo>
                      <a:lnTo>
                        <a:pt x="1" y="8"/>
                      </a:lnTo>
                      <a:lnTo>
                        <a:pt x="39" y="5"/>
                      </a:lnTo>
                      <a:lnTo>
                        <a:pt x="77" y="5"/>
                      </a:lnTo>
                      <a:lnTo>
                        <a:pt x="154" y="8"/>
                      </a:lnTo>
                      <a:lnTo>
                        <a:pt x="234" y="10"/>
                      </a:lnTo>
                      <a:lnTo>
                        <a:pt x="274" y="10"/>
                      </a:lnTo>
                      <a:lnTo>
                        <a:pt x="315" y="10"/>
                      </a:lnTo>
                      <a:lnTo>
                        <a:pt x="317" y="8"/>
                      </a:lnTo>
                      <a:lnTo>
                        <a:pt x="318" y="7"/>
                      </a:lnTo>
                      <a:lnTo>
                        <a:pt x="317" y="5"/>
                      </a:lnTo>
                      <a:lnTo>
                        <a:pt x="315" y="3"/>
                      </a:lnTo>
                      <a:lnTo>
                        <a:pt x="274" y="0"/>
                      </a:lnTo>
                      <a:lnTo>
                        <a:pt x="234" y="0"/>
                      </a:lnTo>
                      <a:lnTo>
                        <a:pt x="152" y="0"/>
                      </a:lnTo>
                      <a:lnTo>
                        <a:pt x="77" y="0"/>
                      </a:lnTo>
                      <a:lnTo>
                        <a:pt x="39" y="2"/>
                      </a:lnTo>
                      <a:lnTo>
                        <a:pt x="1" y="5"/>
                      </a:lnTo>
                      <a:lnTo>
                        <a:pt x="0" y="7"/>
                      </a:lnTo>
                      <a:lnTo>
                        <a:pt x="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08" name="Freeform 199"/>
                <p:cNvSpPr>
                  <a:spLocks/>
                </p:cNvSpPr>
                <p:nvPr/>
              </p:nvSpPr>
              <p:spPr bwMode="auto">
                <a:xfrm>
                  <a:off x="602" y="1675"/>
                  <a:ext cx="260" cy="11"/>
                </a:xfrm>
                <a:custGeom>
                  <a:avLst/>
                  <a:gdLst>
                    <a:gd name="T0" fmla="*/ 0 w 260"/>
                    <a:gd name="T1" fmla="*/ 11 h 11"/>
                    <a:gd name="T2" fmla="*/ 0 w 260"/>
                    <a:gd name="T3" fmla="*/ 11 h 11"/>
                    <a:gd name="T4" fmla="*/ 66 w 260"/>
                    <a:gd name="T5" fmla="*/ 11 h 11"/>
                    <a:gd name="T6" fmla="*/ 130 w 260"/>
                    <a:gd name="T7" fmla="*/ 8 h 11"/>
                    <a:gd name="T8" fmla="*/ 194 w 260"/>
                    <a:gd name="T9" fmla="*/ 6 h 11"/>
                    <a:gd name="T10" fmla="*/ 227 w 260"/>
                    <a:gd name="T11" fmla="*/ 6 h 11"/>
                    <a:gd name="T12" fmla="*/ 259 w 260"/>
                    <a:gd name="T13" fmla="*/ 6 h 11"/>
                    <a:gd name="T14" fmla="*/ 259 w 260"/>
                    <a:gd name="T15" fmla="*/ 6 h 11"/>
                    <a:gd name="T16" fmla="*/ 260 w 260"/>
                    <a:gd name="T17" fmla="*/ 6 h 11"/>
                    <a:gd name="T18" fmla="*/ 260 w 260"/>
                    <a:gd name="T19" fmla="*/ 5 h 11"/>
                    <a:gd name="T20" fmla="*/ 260 w 260"/>
                    <a:gd name="T21" fmla="*/ 5 h 11"/>
                    <a:gd name="T22" fmla="*/ 227 w 260"/>
                    <a:gd name="T23" fmla="*/ 2 h 11"/>
                    <a:gd name="T24" fmla="*/ 194 w 260"/>
                    <a:gd name="T25" fmla="*/ 0 h 11"/>
                    <a:gd name="T26" fmla="*/ 163 w 260"/>
                    <a:gd name="T27" fmla="*/ 2 h 11"/>
                    <a:gd name="T28" fmla="*/ 130 w 260"/>
                    <a:gd name="T29" fmla="*/ 2 h 11"/>
                    <a:gd name="T30" fmla="*/ 66 w 260"/>
                    <a:gd name="T31" fmla="*/ 6 h 11"/>
                    <a:gd name="T32" fmla="*/ 0 w 260"/>
                    <a:gd name="T33" fmla="*/ 9 h 11"/>
                    <a:gd name="T34" fmla="*/ 0 w 260"/>
                    <a:gd name="T35" fmla="*/ 9 h 11"/>
                    <a:gd name="T36" fmla="*/ 0 w 260"/>
                    <a:gd name="T37" fmla="*/ 9 h 11"/>
                    <a:gd name="T38" fmla="*/ 0 w 260"/>
                    <a:gd name="T39" fmla="*/ 11 h 11"/>
                    <a:gd name="T40" fmla="*/ 0 w 260"/>
                    <a:gd name="T41" fmla="*/ 11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60"/>
                    <a:gd name="T64" fmla="*/ 0 h 11"/>
                    <a:gd name="T65" fmla="*/ 260 w 260"/>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60" h="11">
                      <a:moveTo>
                        <a:pt x="0" y="11"/>
                      </a:moveTo>
                      <a:lnTo>
                        <a:pt x="0" y="11"/>
                      </a:lnTo>
                      <a:lnTo>
                        <a:pt x="66" y="11"/>
                      </a:lnTo>
                      <a:lnTo>
                        <a:pt x="130" y="8"/>
                      </a:lnTo>
                      <a:lnTo>
                        <a:pt x="194" y="6"/>
                      </a:lnTo>
                      <a:lnTo>
                        <a:pt x="227" y="6"/>
                      </a:lnTo>
                      <a:lnTo>
                        <a:pt x="259" y="6"/>
                      </a:lnTo>
                      <a:lnTo>
                        <a:pt x="260" y="6"/>
                      </a:lnTo>
                      <a:lnTo>
                        <a:pt x="260" y="5"/>
                      </a:lnTo>
                      <a:lnTo>
                        <a:pt x="227" y="2"/>
                      </a:lnTo>
                      <a:lnTo>
                        <a:pt x="194" y="0"/>
                      </a:lnTo>
                      <a:lnTo>
                        <a:pt x="163" y="2"/>
                      </a:lnTo>
                      <a:lnTo>
                        <a:pt x="130" y="2"/>
                      </a:lnTo>
                      <a:lnTo>
                        <a:pt x="66" y="6"/>
                      </a:lnTo>
                      <a:lnTo>
                        <a:pt x="0" y="9"/>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09" name="Freeform 200"/>
                <p:cNvSpPr>
                  <a:spLocks/>
                </p:cNvSpPr>
                <p:nvPr/>
              </p:nvSpPr>
              <p:spPr bwMode="auto">
                <a:xfrm>
                  <a:off x="1123" y="1652"/>
                  <a:ext cx="94" cy="61"/>
                </a:xfrm>
                <a:custGeom>
                  <a:avLst/>
                  <a:gdLst>
                    <a:gd name="T0" fmla="*/ 17 w 94"/>
                    <a:gd name="T1" fmla="*/ 17 h 61"/>
                    <a:gd name="T2" fmla="*/ 17 w 94"/>
                    <a:gd name="T3" fmla="*/ 17 h 61"/>
                    <a:gd name="T4" fmla="*/ 26 w 94"/>
                    <a:gd name="T5" fmla="*/ 12 h 61"/>
                    <a:gd name="T6" fmla="*/ 36 w 94"/>
                    <a:gd name="T7" fmla="*/ 9 h 61"/>
                    <a:gd name="T8" fmla="*/ 56 w 94"/>
                    <a:gd name="T9" fmla="*/ 6 h 61"/>
                    <a:gd name="T10" fmla="*/ 56 w 94"/>
                    <a:gd name="T11" fmla="*/ 6 h 61"/>
                    <a:gd name="T12" fmla="*/ 70 w 94"/>
                    <a:gd name="T13" fmla="*/ 4 h 61"/>
                    <a:gd name="T14" fmla="*/ 76 w 94"/>
                    <a:gd name="T15" fmla="*/ 6 h 61"/>
                    <a:gd name="T16" fmla="*/ 83 w 94"/>
                    <a:gd name="T17" fmla="*/ 7 h 61"/>
                    <a:gd name="T18" fmla="*/ 87 w 94"/>
                    <a:gd name="T19" fmla="*/ 11 h 61"/>
                    <a:gd name="T20" fmla="*/ 89 w 94"/>
                    <a:gd name="T21" fmla="*/ 15 h 61"/>
                    <a:gd name="T22" fmla="*/ 87 w 94"/>
                    <a:gd name="T23" fmla="*/ 22 h 61"/>
                    <a:gd name="T24" fmla="*/ 81 w 94"/>
                    <a:gd name="T25" fmla="*/ 29 h 61"/>
                    <a:gd name="T26" fmla="*/ 81 w 94"/>
                    <a:gd name="T27" fmla="*/ 29 h 61"/>
                    <a:gd name="T28" fmla="*/ 73 w 94"/>
                    <a:gd name="T29" fmla="*/ 36 h 61"/>
                    <a:gd name="T30" fmla="*/ 64 w 94"/>
                    <a:gd name="T31" fmla="*/ 40 h 61"/>
                    <a:gd name="T32" fmla="*/ 54 w 94"/>
                    <a:gd name="T33" fmla="*/ 45 h 61"/>
                    <a:gd name="T34" fmla="*/ 43 w 94"/>
                    <a:gd name="T35" fmla="*/ 48 h 61"/>
                    <a:gd name="T36" fmla="*/ 22 w 94"/>
                    <a:gd name="T37" fmla="*/ 51 h 61"/>
                    <a:gd name="T38" fmla="*/ 1 w 94"/>
                    <a:gd name="T39" fmla="*/ 56 h 61"/>
                    <a:gd name="T40" fmla="*/ 1 w 94"/>
                    <a:gd name="T41" fmla="*/ 56 h 61"/>
                    <a:gd name="T42" fmla="*/ 0 w 94"/>
                    <a:gd name="T43" fmla="*/ 58 h 61"/>
                    <a:gd name="T44" fmla="*/ 0 w 94"/>
                    <a:gd name="T45" fmla="*/ 59 h 61"/>
                    <a:gd name="T46" fmla="*/ 0 w 94"/>
                    <a:gd name="T47" fmla="*/ 61 h 61"/>
                    <a:gd name="T48" fmla="*/ 1 w 94"/>
                    <a:gd name="T49" fmla="*/ 61 h 61"/>
                    <a:gd name="T50" fmla="*/ 1 w 94"/>
                    <a:gd name="T51" fmla="*/ 61 h 61"/>
                    <a:gd name="T52" fmla="*/ 14 w 94"/>
                    <a:gd name="T53" fmla="*/ 61 h 61"/>
                    <a:gd name="T54" fmla="*/ 26 w 94"/>
                    <a:gd name="T55" fmla="*/ 59 h 61"/>
                    <a:gd name="T56" fmla="*/ 42 w 94"/>
                    <a:gd name="T57" fmla="*/ 58 h 61"/>
                    <a:gd name="T58" fmla="*/ 58 w 94"/>
                    <a:gd name="T59" fmla="*/ 53 h 61"/>
                    <a:gd name="T60" fmla="*/ 70 w 94"/>
                    <a:gd name="T61" fmla="*/ 47 h 61"/>
                    <a:gd name="T62" fmla="*/ 83 w 94"/>
                    <a:gd name="T63" fmla="*/ 39 h 61"/>
                    <a:gd name="T64" fmla="*/ 87 w 94"/>
                    <a:gd name="T65" fmla="*/ 34 h 61"/>
                    <a:gd name="T66" fmla="*/ 91 w 94"/>
                    <a:gd name="T67" fmla="*/ 28 h 61"/>
                    <a:gd name="T68" fmla="*/ 92 w 94"/>
                    <a:gd name="T69" fmla="*/ 23 h 61"/>
                    <a:gd name="T70" fmla="*/ 94 w 94"/>
                    <a:gd name="T71" fmla="*/ 17 h 61"/>
                    <a:gd name="T72" fmla="*/ 94 w 94"/>
                    <a:gd name="T73" fmla="*/ 17 h 61"/>
                    <a:gd name="T74" fmla="*/ 94 w 94"/>
                    <a:gd name="T75" fmla="*/ 11 h 61"/>
                    <a:gd name="T76" fmla="*/ 92 w 94"/>
                    <a:gd name="T77" fmla="*/ 7 h 61"/>
                    <a:gd name="T78" fmla="*/ 89 w 94"/>
                    <a:gd name="T79" fmla="*/ 4 h 61"/>
                    <a:gd name="T80" fmla="*/ 84 w 94"/>
                    <a:gd name="T81" fmla="*/ 1 h 61"/>
                    <a:gd name="T82" fmla="*/ 80 w 94"/>
                    <a:gd name="T83" fmla="*/ 0 h 61"/>
                    <a:gd name="T84" fmla="*/ 73 w 94"/>
                    <a:gd name="T85" fmla="*/ 0 h 61"/>
                    <a:gd name="T86" fmla="*/ 61 w 94"/>
                    <a:gd name="T87" fmla="*/ 1 h 61"/>
                    <a:gd name="T88" fmla="*/ 47 w 94"/>
                    <a:gd name="T89" fmla="*/ 4 h 61"/>
                    <a:gd name="T90" fmla="*/ 34 w 94"/>
                    <a:gd name="T91" fmla="*/ 7 h 61"/>
                    <a:gd name="T92" fmla="*/ 23 w 94"/>
                    <a:gd name="T93" fmla="*/ 12 h 61"/>
                    <a:gd name="T94" fmla="*/ 17 w 94"/>
                    <a:gd name="T95" fmla="*/ 17 h 61"/>
                    <a:gd name="T96" fmla="*/ 17 w 94"/>
                    <a:gd name="T97" fmla="*/ 17 h 61"/>
                    <a:gd name="T98" fmla="*/ 17 w 94"/>
                    <a:gd name="T99" fmla="*/ 17 h 61"/>
                    <a:gd name="T100" fmla="*/ 17 w 94"/>
                    <a:gd name="T101" fmla="*/ 17 h 61"/>
                    <a:gd name="T102" fmla="*/ 17 w 94"/>
                    <a:gd name="T103" fmla="*/ 17 h 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
                    <a:gd name="T157" fmla="*/ 0 h 61"/>
                    <a:gd name="T158" fmla="*/ 94 w 94"/>
                    <a:gd name="T159" fmla="*/ 61 h 6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 h="61">
                      <a:moveTo>
                        <a:pt x="17" y="17"/>
                      </a:moveTo>
                      <a:lnTo>
                        <a:pt x="17" y="17"/>
                      </a:lnTo>
                      <a:lnTo>
                        <a:pt x="26" y="12"/>
                      </a:lnTo>
                      <a:lnTo>
                        <a:pt x="36" y="9"/>
                      </a:lnTo>
                      <a:lnTo>
                        <a:pt x="56" y="6"/>
                      </a:lnTo>
                      <a:lnTo>
                        <a:pt x="70" y="4"/>
                      </a:lnTo>
                      <a:lnTo>
                        <a:pt x="76" y="6"/>
                      </a:lnTo>
                      <a:lnTo>
                        <a:pt x="83" y="7"/>
                      </a:lnTo>
                      <a:lnTo>
                        <a:pt x="87" y="11"/>
                      </a:lnTo>
                      <a:lnTo>
                        <a:pt x="89" y="15"/>
                      </a:lnTo>
                      <a:lnTo>
                        <a:pt x="87" y="22"/>
                      </a:lnTo>
                      <a:lnTo>
                        <a:pt x="81" y="29"/>
                      </a:lnTo>
                      <a:lnTo>
                        <a:pt x="73" y="36"/>
                      </a:lnTo>
                      <a:lnTo>
                        <a:pt x="64" y="40"/>
                      </a:lnTo>
                      <a:lnTo>
                        <a:pt x="54" y="45"/>
                      </a:lnTo>
                      <a:lnTo>
                        <a:pt x="43" y="48"/>
                      </a:lnTo>
                      <a:lnTo>
                        <a:pt x="22" y="51"/>
                      </a:lnTo>
                      <a:lnTo>
                        <a:pt x="1" y="56"/>
                      </a:lnTo>
                      <a:lnTo>
                        <a:pt x="0" y="58"/>
                      </a:lnTo>
                      <a:lnTo>
                        <a:pt x="0" y="59"/>
                      </a:lnTo>
                      <a:lnTo>
                        <a:pt x="0" y="61"/>
                      </a:lnTo>
                      <a:lnTo>
                        <a:pt x="1" y="61"/>
                      </a:lnTo>
                      <a:lnTo>
                        <a:pt x="14" y="61"/>
                      </a:lnTo>
                      <a:lnTo>
                        <a:pt x="26" y="59"/>
                      </a:lnTo>
                      <a:lnTo>
                        <a:pt x="42" y="58"/>
                      </a:lnTo>
                      <a:lnTo>
                        <a:pt x="58" y="53"/>
                      </a:lnTo>
                      <a:lnTo>
                        <a:pt x="70" y="47"/>
                      </a:lnTo>
                      <a:lnTo>
                        <a:pt x="83" y="39"/>
                      </a:lnTo>
                      <a:lnTo>
                        <a:pt x="87" y="34"/>
                      </a:lnTo>
                      <a:lnTo>
                        <a:pt x="91" y="28"/>
                      </a:lnTo>
                      <a:lnTo>
                        <a:pt x="92" y="23"/>
                      </a:lnTo>
                      <a:lnTo>
                        <a:pt x="94" y="17"/>
                      </a:lnTo>
                      <a:lnTo>
                        <a:pt x="94" y="11"/>
                      </a:lnTo>
                      <a:lnTo>
                        <a:pt x="92" y="7"/>
                      </a:lnTo>
                      <a:lnTo>
                        <a:pt x="89" y="4"/>
                      </a:lnTo>
                      <a:lnTo>
                        <a:pt x="84" y="1"/>
                      </a:lnTo>
                      <a:lnTo>
                        <a:pt x="80" y="0"/>
                      </a:lnTo>
                      <a:lnTo>
                        <a:pt x="73" y="0"/>
                      </a:lnTo>
                      <a:lnTo>
                        <a:pt x="61" y="1"/>
                      </a:lnTo>
                      <a:lnTo>
                        <a:pt x="47" y="4"/>
                      </a:lnTo>
                      <a:lnTo>
                        <a:pt x="34" y="7"/>
                      </a:lnTo>
                      <a:lnTo>
                        <a:pt x="23" y="12"/>
                      </a:lnTo>
                      <a:lnTo>
                        <a:pt x="17"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10" name="Freeform 201"/>
                <p:cNvSpPr>
                  <a:spLocks/>
                </p:cNvSpPr>
                <p:nvPr/>
              </p:nvSpPr>
              <p:spPr bwMode="auto">
                <a:xfrm>
                  <a:off x="501" y="1365"/>
                  <a:ext cx="119" cy="123"/>
                </a:xfrm>
                <a:custGeom>
                  <a:avLst/>
                  <a:gdLst>
                    <a:gd name="T0" fmla="*/ 118 w 119"/>
                    <a:gd name="T1" fmla="*/ 0 h 123"/>
                    <a:gd name="T2" fmla="*/ 118 w 119"/>
                    <a:gd name="T3" fmla="*/ 0 h 123"/>
                    <a:gd name="T4" fmla="*/ 112 w 119"/>
                    <a:gd name="T5" fmla="*/ 9 h 123"/>
                    <a:gd name="T6" fmla="*/ 107 w 119"/>
                    <a:gd name="T7" fmla="*/ 18 h 123"/>
                    <a:gd name="T8" fmla="*/ 97 w 119"/>
                    <a:gd name="T9" fmla="*/ 37 h 123"/>
                    <a:gd name="T10" fmla="*/ 83 w 119"/>
                    <a:gd name="T11" fmla="*/ 76 h 123"/>
                    <a:gd name="T12" fmla="*/ 83 w 119"/>
                    <a:gd name="T13" fmla="*/ 76 h 123"/>
                    <a:gd name="T14" fmla="*/ 80 w 119"/>
                    <a:gd name="T15" fmla="*/ 87 h 123"/>
                    <a:gd name="T16" fmla="*/ 74 w 119"/>
                    <a:gd name="T17" fmla="*/ 97 h 123"/>
                    <a:gd name="T18" fmla="*/ 68 w 119"/>
                    <a:gd name="T19" fmla="*/ 106 h 123"/>
                    <a:gd name="T20" fmla="*/ 60 w 119"/>
                    <a:gd name="T21" fmla="*/ 114 h 123"/>
                    <a:gd name="T22" fmla="*/ 60 w 119"/>
                    <a:gd name="T23" fmla="*/ 114 h 123"/>
                    <a:gd name="T24" fmla="*/ 54 w 119"/>
                    <a:gd name="T25" fmla="*/ 117 h 123"/>
                    <a:gd name="T26" fmla="*/ 46 w 119"/>
                    <a:gd name="T27" fmla="*/ 119 h 123"/>
                    <a:gd name="T28" fmla="*/ 38 w 119"/>
                    <a:gd name="T29" fmla="*/ 119 h 123"/>
                    <a:gd name="T30" fmla="*/ 30 w 119"/>
                    <a:gd name="T31" fmla="*/ 117 h 123"/>
                    <a:gd name="T32" fmla="*/ 16 w 119"/>
                    <a:gd name="T33" fmla="*/ 111 h 123"/>
                    <a:gd name="T34" fmla="*/ 3 w 119"/>
                    <a:gd name="T35" fmla="*/ 105 h 123"/>
                    <a:gd name="T36" fmla="*/ 3 w 119"/>
                    <a:gd name="T37" fmla="*/ 105 h 123"/>
                    <a:gd name="T38" fmla="*/ 0 w 119"/>
                    <a:gd name="T39" fmla="*/ 105 h 123"/>
                    <a:gd name="T40" fmla="*/ 2 w 119"/>
                    <a:gd name="T41" fmla="*/ 106 h 123"/>
                    <a:gd name="T42" fmla="*/ 2 w 119"/>
                    <a:gd name="T43" fmla="*/ 106 h 123"/>
                    <a:gd name="T44" fmla="*/ 11 w 119"/>
                    <a:gd name="T45" fmla="*/ 112 h 123"/>
                    <a:gd name="T46" fmla="*/ 21 w 119"/>
                    <a:gd name="T47" fmla="*/ 117 h 123"/>
                    <a:gd name="T48" fmla="*/ 32 w 119"/>
                    <a:gd name="T49" fmla="*/ 122 h 123"/>
                    <a:gd name="T50" fmla="*/ 41 w 119"/>
                    <a:gd name="T51" fmla="*/ 123 h 123"/>
                    <a:gd name="T52" fmla="*/ 50 w 119"/>
                    <a:gd name="T53" fmla="*/ 122 h 123"/>
                    <a:gd name="T54" fmla="*/ 60 w 119"/>
                    <a:gd name="T55" fmla="*/ 119 h 123"/>
                    <a:gd name="T56" fmla="*/ 69 w 119"/>
                    <a:gd name="T57" fmla="*/ 112 h 123"/>
                    <a:gd name="T58" fmla="*/ 77 w 119"/>
                    <a:gd name="T59" fmla="*/ 103 h 123"/>
                    <a:gd name="T60" fmla="*/ 77 w 119"/>
                    <a:gd name="T61" fmla="*/ 103 h 123"/>
                    <a:gd name="T62" fmla="*/ 83 w 119"/>
                    <a:gd name="T63" fmla="*/ 90 h 123"/>
                    <a:gd name="T64" fmla="*/ 90 w 119"/>
                    <a:gd name="T65" fmla="*/ 78 h 123"/>
                    <a:gd name="T66" fmla="*/ 97 w 119"/>
                    <a:gd name="T67" fmla="*/ 53 h 123"/>
                    <a:gd name="T68" fmla="*/ 107 w 119"/>
                    <a:gd name="T69" fmla="*/ 26 h 123"/>
                    <a:gd name="T70" fmla="*/ 113 w 119"/>
                    <a:gd name="T71" fmla="*/ 14 h 123"/>
                    <a:gd name="T72" fmla="*/ 119 w 119"/>
                    <a:gd name="T73" fmla="*/ 1 h 123"/>
                    <a:gd name="T74" fmla="*/ 119 w 119"/>
                    <a:gd name="T75" fmla="*/ 1 h 123"/>
                    <a:gd name="T76" fmla="*/ 119 w 119"/>
                    <a:gd name="T77" fmla="*/ 0 h 123"/>
                    <a:gd name="T78" fmla="*/ 118 w 119"/>
                    <a:gd name="T79" fmla="*/ 0 h 123"/>
                    <a:gd name="T80" fmla="*/ 118 w 119"/>
                    <a:gd name="T81" fmla="*/ 0 h 12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9"/>
                    <a:gd name="T124" fmla="*/ 0 h 123"/>
                    <a:gd name="T125" fmla="*/ 119 w 119"/>
                    <a:gd name="T126" fmla="*/ 123 h 12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9" h="123">
                      <a:moveTo>
                        <a:pt x="118" y="0"/>
                      </a:moveTo>
                      <a:lnTo>
                        <a:pt x="118" y="0"/>
                      </a:lnTo>
                      <a:lnTo>
                        <a:pt x="112" y="9"/>
                      </a:lnTo>
                      <a:lnTo>
                        <a:pt x="107" y="18"/>
                      </a:lnTo>
                      <a:lnTo>
                        <a:pt x="97" y="37"/>
                      </a:lnTo>
                      <a:lnTo>
                        <a:pt x="83" y="76"/>
                      </a:lnTo>
                      <a:lnTo>
                        <a:pt x="80" y="87"/>
                      </a:lnTo>
                      <a:lnTo>
                        <a:pt x="74" y="97"/>
                      </a:lnTo>
                      <a:lnTo>
                        <a:pt x="68" y="106"/>
                      </a:lnTo>
                      <a:lnTo>
                        <a:pt x="60" y="114"/>
                      </a:lnTo>
                      <a:lnTo>
                        <a:pt x="54" y="117"/>
                      </a:lnTo>
                      <a:lnTo>
                        <a:pt x="46" y="119"/>
                      </a:lnTo>
                      <a:lnTo>
                        <a:pt x="38" y="119"/>
                      </a:lnTo>
                      <a:lnTo>
                        <a:pt x="30" y="117"/>
                      </a:lnTo>
                      <a:lnTo>
                        <a:pt x="16" y="111"/>
                      </a:lnTo>
                      <a:lnTo>
                        <a:pt x="3" y="105"/>
                      </a:lnTo>
                      <a:lnTo>
                        <a:pt x="0" y="105"/>
                      </a:lnTo>
                      <a:lnTo>
                        <a:pt x="2" y="106"/>
                      </a:lnTo>
                      <a:lnTo>
                        <a:pt x="11" y="112"/>
                      </a:lnTo>
                      <a:lnTo>
                        <a:pt x="21" y="117"/>
                      </a:lnTo>
                      <a:lnTo>
                        <a:pt x="32" y="122"/>
                      </a:lnTo>
                      <a:lnTo>
                        <a:pt x="41" y="123"/>
                      </a:lnTo>
                      <a:lnTo>
                        <a:pt x="50" y="122"/>
                      </a:lnTo>
                      <a:lnTo>
                        <a:pt x="60" y="119"/>
                      </a:lnTo>
                      <a:lnTo>
                        <a:pt x="69" y="112"/>
                      </a:lnTo>
                      <a:lnTo>
                        <a:pt x="77" y="103"/>
                      </a:lnTo>
                      <a:lnTo>
                        <a:pt x="83" y="90"/>
                      </a:lnTo>
                      <a:lnTo>
                        <a:pt x="90" y="78"/>
                      </a:lnTo>
                      <a:lnTo>
                        <a:pt x="97" y="53"/>
                      </a:lnTo>
                      <a:lnTo>
                        <a:pt x="107" y="26"/>
                      </a:lnTo>
                      <a:lnTo>
                        <a:pt x="113" y="14"/>
                      </a:lnTo>
                      <a:lnTo>
                        <a:pt x="119" y="1"/>
                      </a:lnTo>
                      <a:lnTo>
                        <a:pt x="119" y="0"/>
                      </a:lnTo>
                      <a:lnTo>
                        <a:pt x="1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11" name="Freeform 202"/>
                <p:cNvSpPr>
                  <a:spLocks/>
                </p:cNvSpPr>
                <p:nvPr/>
              </p:nvSpPr>
              <p:spPr bwMode="auto">
                <a:xfrm>
                  <a:off x="583" y="1357"/>
                  <a:ext cx="33" cy="11"/>
                </a:xfrm>
                <a:custGeom>
                  <a:avLst/>
                  <a:gdLst>
                    <a:gd name="T0" fmla="*/ 1 w 33"/>
                    <a:gd name="T1" fmla="*/ 4 h 11"/>
                    <a:gd name="T2" fmla="*/ 1 w 33"/>
                    <a:gd name="T3" fmla="*/ 4 h 11"/>
                    <a:gd name="T4" fmla="*/ 15 w 33"/>
                    <a:gd name="T5" fmla="*/ 6 h 11"/>
                    <a:gd name="T6" fmla="*/ 23 w 33"/>
                    <a:gd name="T7" fmla="*/ 8 h 11"/>
                    <a:gd name="T8" fmla="*/ 30 w 33"/>
                    <a:gd name="T9" fmla="*/ 11 h 11"/>
                    <a:gd name="T10" fmla="*/ 30 w 33"/>
                    <a:gd name="T11" fmla="*/ 11 h 11"/>
                    <a:gd name="T12" fmla="*/ 31 w 33"/>
                    <a:gd name="T13" fmla="*/ 11 h 11"/>
                    <a:gd name="T14" fmla="*/ 33 w 33"/>
                    <a:gd name="T15" fmla="*/ 11 h 11"/>
                    <a:gd name="T16" fmla="*/ 33 w 33"/>
                    <a:gd name="T17" fmla="*/ 9 h 11"/>
                    <a:gd name="T18" fmla="*/ 33 w 33"/>
                    <a:gd name="T19" fmla="*/ 8 h 11"/>
                    <a:gd name="T20" fmla="*/ 33 w 33"/>
                    <a:gd name="T21" fmla="*/ 8 h 11"/>
                    <a:gd name="T22" fmla="*/ 25 w 33"/>
                    <a:gd name="T23" fmla="*/ 3 h 11"/>
                    <a:gd name="T24" fmla="*/ 17 w 33"/>
                    <a:gd name="T25" fmla="*/ 1 h 11"/>
                    <a:gd name="T26" fmla="*/ 9 w 33"/>
                    <a:gd name="T27" fmla="*/ 0 h 11"/>
                    <a:gd name="T28" fmla="*/ 1 w 33"/>
                    <a:gd name="T29" fmla="*/ 1 h 11"/>
                    <a:gd name="T30" fmla="*/ 1 w 33"/>
                    <a:gd name="T31" fmla="*/ 1 h 11"/>
                    <a:gd name="T32" fmla="*/ 0 w 33"/>
                    <a:gd name="T33" fmla="*/ 1 h 11"/>
                    <a:gd name="T34" fmla="*/ 0 w 33"/>
                    <a:gd name="T35" fmla="*/ 3 h 11"/>
                    <a:gd name="T36" fmla="*/ 0 w 33"/>
                    <a:gd name="T37" fmla="*/ 3 h 11"/>
                    <a:gd name="T38" fmla="*/ 1 w 33"/>
                    <a:gd name="T39" fmla="*/ 4 h 11"/>
                    <a:gd name="T40" fmla="*/ 1 w 33"/>
                    <a:gd name="T41" fmla="*/ 4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
                    <a:gd name="T64" fmla="*/ 0 h 11"/>
                    <a:gd name="T65" fmla="*/ 33 w 33"/>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 h="11">
                      <a:moveTo>
                        <a:pt x="1" y="4"/>
                      </a:moveTo>
                      <a:lnTo>
                        <a:pt x="1" y="4"/>
                      </a:lnTo>
                      <a:lnTo>
                        <a:pt x="15" y="6"/>
                      </a:lnTo>
                      <a:lnTo>
                        <a:pt x="23" y="8"/>
                      </a:lnTo>
                      <a:lnTo>
                        <a:pt x="30" y="11"/>
                      </a:lnTo>
                      <a:lnTo>
                        <a:pt x="31" y="11"/>
                      </a:lnTo>
                      <a:lnTo>
                        <a:pt x="33" y="11"/>
                      </a:lnTo>
                      <a:lnTo>
                        <a:pt x="33" y="9"/>
                      </a:lnTo>
                      <a:lnTo>
                        <a:pt x="33" y="8"/>
                      </a:lnTo>
                      <a:lnTo>
                        <a:pt x="25" y="3"/>
                      </a:lnTo>
                      <a:lnTo>
                        <a:pt x="17" y="1"/>
                      </a:lnTo>
                      <a:lnTo>
                        <a:pt x="9" y="0"/>
                      </a:lnTo>
                      <a:lnTo>
                        <a:pt x="1" y="1"/>
                      </a:lnTo>
                      <a:lnTo>
                        <a:pt x="0" y="1"/>
                      </a:lnTo>
                      <a:lnTo>
                        <a:pt x="0" y="3"/>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12" name="Freeform 203"/>
                <p:cNvSpPr>
                  <a:spLocks/>
                </p:cNvSpPr>
                <p:nvPr/>
              </p:nvSpPr>
              <p:spPr bwMode="auto">
                <a:xfrm>
                  <a:off x="277" y="1557"/>
                  <a:ext cx="22" cy="66"/>
                </a:xfrm>
                <a:custGeom>
                  <a:avLst/>
                  <a:gdLst>
                    <a:gd name="T0" fmla="*/ 5 w 22"/>
                    <a:gd name="T1" fmla="*/ 65 h 66"/>
                    <a:gd name="T2" fmla="*/ 5 w 22"/>
                    <a:gd name="T3" fmla="*/ 65 h 66"/>
                    <a:gd name="T4" fmla="*/ 11 w 22"/>
                    <a:gd name="T5" fmla="*/ 33 h 66"/>
                    <a:gd name="T6" fmla="*/ 22 w 22"/>
                    <a:gd name="T7" fmla="*/ 4 h 66"/>
                    <a:gd name="T8" fmla="*/ 22 w 22"/>
                    <a:gd name="T9" fmla="*/ 4 h 66"/>
                    <a:gd name="T10" fmla="*/ 22 w 22"/>
                    <a:gd name="T11" fmla="*/ 2 h 66"/>
                    <a:gd name="T12" fmla="*/ 20 w 22"/>
                    <a:gd name="T13" fmla="*/ 0 h 66"/>
                    <a:gd name="T14" fmla="*/ 19 w 22"/>
                    <a:gd name="T15" fmla="*/ 0 h 66"/>
                    <a:gd name="T16" fmla="*/ 17 w 22"/>
                    <a:gd name="T17" fmla="*/ 2 h 66"/>
                    <a:gd name="T18" fmla="*/ 17 w 22"/>
                    <a:gd name="T19" fmla="*/ 2 h 66"/>
                    <a:gd name="T20" fmla="*/ 11 w 22"/>
                    <a:gd name="T21" fmla="*/ 16 h 66"/>
                    <a:gd name="T22" fmla="*/ 6 w 22"/>
                    <a:gd name="T23" fmla="*/ 32 h 66"/>
                    <a:gd name="T24" fmla="*/ 1 w 22"/>
                    <a:gd name="T25" fmla="*/ 47 h 66"/>
                    <a:gd name="T26" fmla="*/ 0 w 22"/>
                    <a:gd name="T27" fmla="*/ 65 h 66"/>
                    <a:gd name="T28" fmla="*/ 0 w 22"/>
                    <a:gd name="T29" fmla="*/ 65 h 66"/>
                    <a:gd name="T30" fmla="*/ 0 w 22"/>
                    <a:gd name="T31" fmla="*/ 66 h 66"/>
                    <a:gd name="T32" fmla="*/ 1 w 22"/>
                    <a:gd name="T33" fmla="*/ 66 h 66"/>
                    <a:gd name="T34" fmla="*/ 3 w 22"/>
                    <a:gd name="T35" fmla="*/ 66 h 66"/>
                    <a:gd name="T36" fmla="*/ 5 w 22"/>
                    <a:gd name="T37" fmla="*/ 65 h 66"/>
                    <a:gd name="T38" fmla="*/ 5 w 22"/>
                    <a:gd name="T39" fmla="*/ 65 h 6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
                    <a:gd name="T61" fmla="*/ 0 h 66"/>
                    <a:gd name="T62" fmla="*/ 22 w 22"/>
                    <a:gd name="T63" fmla="*/ 66 h 6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 h="66">
                      <a:moveTo>
                        <a:pt x="5" y="65"/>
                      </a:moveTo>
                      <a:lnTo>
                        <a:pt x="5" y="65"/>
                      </a:lnTo>
                      <a:lnTo>
                        <a:pt x="11" y="33"/>
                      </a:lnTo>
                      <a:lnTo>
                        <a:pt x="22" y="4"/>
                      </a:lnTo>
                      <a:lnTo>
                        <a:pt x="22" y="2"/>
                      </a:lnTo>
                      <a:lnTo>
                        <a:pt x="20" y="0"/>
                      </a:lnTo>
                      <a:lnTo>
                        <a:pt x="19" y="0"/>
                      </a:lnTo>
                      <a:lnTo>
                        <a:pt x="17" y="2"/>
                      </a:lnTo>
                      <a:lnTo>
                        <a:pt x="11" y="16"/>
                      </a:lnTo>
                      <a:lnTo>
                        <a:pt x="6" y="32"/>
                      </a:lnTo>
                      <a:lnTo>
                        <a:pt x="1" y="47"/>
                      </a:lnTo>
                      <a:lnTo>
                        <a:pt x="0" y="65"/>
                      </a:lnTo>
                      <a:lnTo>
                        <a:pt x="0" y="66"/>
                      </a:lnTo>
                      <a:lnTo>
                        <a:pt x="1" y="66"/>
                      </a:lnTo>
                      <a:lnTo>
                        <a:pt x="3" y="66"/>
                      </a:lnTo>
                      <a:lnTo>
                        <a:pt x="5"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13" name="Freeform 204"/>
                <p:cNvSpPr>
                  <a:spLocks/>
                </p:cNvSpPr>
                <p:nvPr/>
              </p:nvSpPr>
              <p:spPr bwMode="auto">
                <a:xfrm>
                  <a:off x="288" y="1564"/>
                  <a:ext cx="45" cy="6"/>
                </a:xfrm>
                <a:custGeom>
                  <a:avLst/>
                  <a:gdLst>
                    <a:gd name="T0" fmla="*/ 3 w 45"/>
                    <a:gd name="T1" fmla="*/ 4 h 6"/>
                    <a:gd name="T2" fmla="*/ 3 w 45"/>
                    <a:gd name="T3" fmla="*/ 4 h 6"/>
                    <a:gd name="T4" fmla="*/ 22 w 45"/>
                    <a:gd name="T5" fmla="*/ 6 h 6"/>
                    <a:gd name="T6" fmla="*/ 42 w 45"/>
                    <a:gd name="T7" fmla="*/ 4 h 6"/>
                    <a:gd name="T8" fmla="*/ 42 w 45"/>
                    <a:gd name="T9" fmla="*/ 4 h 6"/>
                    <a:gd name="T10" fmla="*/ 44 w 45"/>
                    <a:gd name="T11" fmla="*/ 4 h 6"/>
                    <a:gd name="T12" fmla="*/ 45 w 45"/>
                    <a:gd name="T13" fmla="*/ 3 h 6"/>
                    <a:gd name="T14" fmla="*/ 45 w 45"/>
                    <a:gd name="T15" fmla="*/ 1 h 6"/>
                    <a:gd name="T16" fmla="*/ 44 w 45"/>
                    <a:gd name="T17" fmla="*/ 0 h 6"/>
                    <a:gd name="T18" fmla="*/ 44 w 45"/>
                    <a:gd name="T19" fmla="*/ 0 h 6"/>
                    <a:gd name="T20" fmla="*/ 23 w 45"/>
                    <a:gd name="T21" fmla="*/ 0 h 6"/>
                    <a:gd name="T22" fmla="*/ 3 w 45"/>
                    <a:gd name="T23" fmla="*/ 0 h 6"/>
                    <a:gd name="T24" fmla="*/ 3 w 45"/>
                    <a:gd name="T25" fmla="*/ 0 h 6"/>
                    <a:gd name="T26" fmla="*/ 0 w 45"/>
                    <a:gd name="T27" fmla="*/ 1 h 6"/>
                    <a:gd name="T28" fmla="*/ 0 w 45"/>
                    <a:gd name="T29" fmla="*/ 3 h 6"/>
                    <a:gd name="T30" fmla="*/ 0 w 45"/>
                    <a:gd name="T31" fmla="*/ 4 h 6"/>
                    <a:gd name="T32" fmla="*/ 3 w 45"/>
                    <a:gd name="T33" fmla="*/ 4 h 6"/>
                    <a:gd name="T34" fmla="*/ 3 w 45"/>
                    <a:gd name="T35" fmla="*/ 4 h 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5"/>
                    <a:gd name="T55" fmla="*/ 0 h 6"/>
                    <a:gd name="T56" fmla="*/ 45 w 45"/>
                    <a:gd name="T57" fmla="*/ 6 h 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5" h="6">
                      <a:moveTo>
                        <a:pt x="3" y="4"/>
                      </a:moveTo>
                      <a:lnTo>
                        <a:pt x="3" y="4"/>
                      </a:lnTo>
                      <a:lnTo>
                        <a:pt x="22" y="6"/>
                      </a:lnTo>
                      <a:lnTo>
                        <a:pt x="42" y="4"/>
                      </a:lnTo>
                      <a:lnTo>
                        <a:pt x="44" y="4"/>
                      </a:lnTo>
                      <a:lnTo>
                        <a:pt x="45" y="3"/>
                      </a:lnTo>
                      <a:lnTo>
                        <a:pt x="45" y="1"/>
                      </a:lnTo>
                      <a:lnTo>
                        <a:pt x="44" y="0"/>
                      </a:lnTo>
                      <a:lnTo>
                        <a:pt x="23" y="0"/>
                      </a:lnTo>
                      <a:lnTo>
                        <a:pt x="3" y="0"/>
                      </a:lnTo>
                      <a:lnTo>
                        <a:pt x="0" y="1"/>
                      </a:lnTo>
                      <a:lnTo>
                        <a:pt x="0" y="3"/>
                      </a:lnTo>
                      <a:lnTo>
                        <a:pt x="0" y="4"/>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14" name="Freeform 205"/>
                <p:cNvSpPr>
                  <a:spLocks/>
                </p:cNvSpPr>
                <p:nvPr/>
              </p:nvSpPr>
              <p:spPr bwMode="auto">
                <a:xfrm>
                  <a:off x="464" y="1641"/>
                  <a:ext cx="105" cy="87"/>
                </a:xfrm>
                <a:custGeom>
                  <a:avLst/>
                  <a:gdLst>
                    <a:gd name="T0" fmla="*/ 1 w 105"/>
                    <a:gd name="T1" fmla="*/ 28 h 87"/>
                    <a:gd name="T2" fmla="*/ 14 w 105"/>
                    <a:gd name="T3" fmla="*/ 17 h 87"/>
                    <a:gd name="T4" fmla="*/ 29 w 105"/>
                    <a:gd name="T5" fmla="*/ 9 h 87"/>
                    <a:gd name="T6" fmla="*/ 48 w 105"/>
                    <a:gd name="T7" fmla="*/ 6 h 87"/>
                    <a:gd name="T8" fmla="*/ 65 w 105"/>
                    <a:gd name="T9" fmla="*/ 7 h 87"/>
                    <a:gd name="T10" fmla="*/ 81 w 105"/>
                    <a:gd name="T11" fmla="*/ 12 h 87"/>
                    <a:gd name="T12" fmla="*/ 92 w 105"/>
                    <a:gd name="T13" fmla="*/ 22 h 87"/>
                    <a:gd name="T14" fmla="*/ 97 w 105"/>
                    <a:gd name="T15" fmla="*/ 36 h 87"/>
                    <a:gd name="T16" fmla="*/ 94 w 105"/>
                    <a:gd name="T17" fmla="*/ 54 h 87"/>
                    <a:gd name="T18" fmla="*/ 91 w 105"/>
                    <a:gd name="T19" fmla="*/ 64 h 87"/>
                    <a:gd name="T20" fmla="*/ 78 w 105"/>
                    <a:gd name="T21" fmla="*/ 75 h 87"/>
                    <a:gd name="T22" fmla="*/ 61 w 105"/>
                    <a:gd name="T23" fmla="*/ 80 h 87"/>
                    <a:gd name="T24" fmla="*/ 43 w 105"/>
                    <a:gd name="T25" fmla="*/ 78 h 87"/>
                    <a:gd name="T26" fmla="*/ 34 w 105"/>
                    <a:gd name="T27" fmla="*/ 75 h 87"/>
                    <a:gd name="T28" fmla="*/ 22 w 105"/>
                    <a:gd name="T29" fmla="*/ 67 h 87"/>
                    <a:gd name="T30" fmla="*/ 12 w 105"/>
                    <a:gd name="T31" fmla="*/ 53 h 87"/>
                    <a:gd name="T32" fmla="*/ 11 w 105"/>
                    <a:gd name="T33" fmla="*/ 48 h 87"/>
                    <a:gd name="T34" fmla="*/ 12 w 105"/>
                    <a:gd name="T35" fmla="*/ 39 h 87"/>
                    <a:gd name="T36" fmla="*/ 22 w 105"/>
                    <a:gd name="T37" fmla="*/ 28 h 87"/>
                    <a:gd name="T38" fmla="*/ 29 w 105"/>
                    <a:gd name="T39" fmla="*/ 22 h 87"/>
                    <a:gd name="T40" fmla="*/ 31 w 105"/>
                    <a:gd name="T41" fmla="*/ 18 h 87"/>
                    <a:gd name="T42" fmla="*/ 28 w 105"/>
                    <a:gd name="T43" fmla="*/ 17 h 87"/>
                    <a:gd name="T44" fmla="*/ 20 w 105"/>
                    <a:gd name="T45" fmla="*/ 22 h 87"/>
                    <a:gd name="T46" fmla="*/ 7 w 105"/>
                    <a:gd name="T47" fmla="*/ 33 h 87"/>
                    <a:gd name="T48" fmla="*/ 4 w 105"/>
                    <a:gd name="T49" fmla="*/ 47 h 87"/>
                    <a:gd name="T50" fmla="*/ 7 w 105"/>
                    <a:gd name="T51" fmla="*/ 62 h 87"/>
                    <a:gd name="T52" fmla="*/ 14 w 105"/>
                    <a:gd name="T53" fmla="*/ 70 h 87"/>
                    <a:gd name="T54" fmla="*/ 31 w 105"/>
                    <a:gd name="T55" fmla="*/ 81 h 87"/>
                    <a:gd name="T56" fmla="*/ 51 w 105"/>
                    <a:gd name="T57" fmla="*/ 87 h 87"/>
                    <a:gd name="T58" fmla="*/ 72 w 105"/>
                    <a:gd name="T59" fmla="*/ 86 h 87"/>
                    <a:gd name="T60" fmla="*/ 91 w 105"/>
                    <a:gd name="T61" fmla="*/ 76 h 87"/>
                    <a:gd name="T62" fmla="*/ 97 w 105"/>
                    <a:gd name="T63" fmla="*/ 67 h 87"/>
                    <a:gd name="T64" fmla="*/ 105 w 105"/>
                    <a:gd name="T65" fmla="*/ 47 h 87"/>
                    <a:gd name="T66" fmla="*/ 103 w 105"/>
                    <a:gd name="T67" fmla="*/ 26 h 87"/>
                    <a:gd name="T68" fmla="*/ 91 w 105"/>
                    <a:gd name="T69" fmla="*/ 11 h 87"/>
                    <a:gd name="T70" fmla="*/ 80 w 105"/>
                    <a:gd name="T71" fmla="*/ 4 h 87"/>
                    <a:gd name="T72" fmla="*/ 58 w 105"/>
                    <a:gd name="T73" fmla="*/ 0 h 87"/>
                    <a:gd name="T74" fmla="*/ 36 w 105"/>
                    <a:gd name="T75" fmla="*/ 3 h 87"/>
                    <a:gd name="T76" fmla="*/ 15 w 105"/>
                    <a:gd name="T77" fmla="*/ 12 h 87"/>
                    <a:gd name="T78" fmla="*/ 0 w 105"/>
                    <a:gd name="T79" fmla="*/ 26 h 87"/>
                    <a:gd name="T80" fmla="*/ 0 w 105"/>
                    <a:gd name="T81" fmla="*/ 28 h 87"/>
                    <a:gd name="T82" fmla="*/ 1 w 105"/>
                    <a:gd name="T83" fmla="*/ 28 h 8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5"/>
                    <a:gd name="T127" fmla="*/ 0 h 87"/>
                    <a:gd name="T128" fmla="*/ 105 w 105"/>
                    <a:gd name="T129" fmla="*/ 87 h 8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5" h="87">
                      <a:moveTo>
                        <a:pt x="1" y="28"/>
                      </a:moveTo>
                      <a:lnTo>
                        <a:pt x="1" y="28"/>
                      </a:lnTo>
                      <a:lnTo>
                        <a:pt x="7" y="22"/>
                      </a:lnTo>
                      <a:lnTo>
                        <a:pt x="14" y="17"/>
                      </a:lnTo>
                      <a:lnTo>
                        <a:pt x="22" y="12"/>
                      </a:lnTo>
                      <a:lnTo>
                        <a:pt x="29" y="9"/>
                      </a:lnTo>
                      <a:lnTo>
                        <a:pt x="39" y="7"/>
                      </a:lnTo>
                      <a:lnTo>
                        <a:pt x="48" y="6"/>
                      </a:lnTo>
                      <a:lnTo>
                        <a:pt x="58" y="6"/>
                      </a:lnTo>
                      <a:lnTo>
                        <a:pt x="65" y="7"/>
                      </a:lnTo>
                      <a:lnTo>
                        <a:pt x="73" y="9"/>
                      </a:lnTo>
                      <a:lnTo>
                        <a:pt x="81" y="12"/>
                      </a:lnTo>
                      <a:lnTo>
                        <a:pt x="87" y="17"/>
                      </a:lnTo>
                      <a:lnTo>
                        <a:pt x="92" y="22"/>
                      </a:lnTo>
                      <a:lnTo>
                        <a:pt x="95" y="28"/>
                      </a:lnTo>
                      <a:lnTo>
                        <a:pt x="97" y="36"/>
                      </a:lnTo>
                      <a:lnTo>
                        <a:pt x="97" y="45"/>
                      </a:lnTo>
                      <a:lnTo>
                        <a:pt x="94" y="54"/>
                      </a:lnTo>
                      <a:lnTo>
                        <a:pt x="91" y="64"/>
                      </a:lnTo>
                      <a:lnTo>
                        <a:pt x="84" y="70"/>
                      </a:lnTo>
                      <a:lnTo>
                        <a:pt x="78" y="75"/>
                      </a:lnTo>
                      <a:lnTo>
                        <a:pt x="70" y="78"/>
                      </a:lnTo>
                      <a:lnTo>
                        <a:pt x="61" y="80"/>
                      </a:lnTo>
                      <a:lnTo>
                        <a:pt x="53" y="80"/>
                      </a:lnTo>
                      <a:lnTo>
                        <a:pt x="43" y="78"/>
                      </a:lnTo>
                      <a:lnTo>
                        <a:pt x="34" y="75"/>
                      </a:lnTo>
                      <a:lnTo>
                        <a:pt x="28" y="72"/>
                      </a:lnTo>
                      <a:lnTo>
                        <a:pt x="22" y="67"/>
                      </a:lnTo>
                      <a:lnTo>
                        <a:pt x="17" y="61"/>
                      </a:lnTo>
                      <a:lnTo>
                        <a:pt x="12" y="53"/>
                      </a:lnTo>
                      <a:lnTo>
                        <a:pt x="11" y="48"/>
                      </a:lnTo>
                      <a:lnTo>
                        <a:pt x="11" y="43"/>
                      </a:lnTo>
                      <a:lnTo>
                        <a:pt x="12" y="39"/>
                      </a:lnTo>
                      <a:lnTo>
                        <a:pt x="15" y="36"/>
                      </a:lnTo>
                      <a:lnTo>
                        <a:pt x="22" y="28"/>
                      </a:lnTo>
                      <a:lnTo>
                        <a:pt x="29" y="22"/>
                      </a:lnTo>
                      <a:lnTo>
                        <a:pt x="31" y="20"/>
                      </a:lnTo>
                      <a:lnTo>
                        <a:pt x="31" y="18"/>
                      </a:lnTo>
                      <a:lnTo>
                        <a:pt x="29" y="17"/>
                      </a:lnTo>
                      <a:lnTo>
                        <a:pt x="28" y="17"/>
                      </a:lnTo>
                      <a:lnTo>
                        <a:pt x="20" y="22"/>
                      </a:lnTo>
                      <a:lnTo>
                        <a:pt x="14" y="26"/>
                      </a:lnTo>
                      <a:lnTo>
                        <a:pt x="7" y="33"/>
                      </a:lnTo>
                      <a:lnTo>
                        <a:pt x="4" y="39"/>
                      </a:lnTo>
                      <a:lnTo>
                        <a:pt x="4" y="47"/>
                      </a:lnTo>
                      <a:lnTo>
                        <a:pt x="4" y="54"/>
                      </a:lnTo>
                      <a:lnTo>
                        <a:pt x="7" y="62"/>
                      </a:lnTo>
                      <a:lnTo>
                        <a:pt x="14" y="70"/>
                      </a:lnTo>
                      <a:lnTo>
                        <a:pt x="22" y="76"/>
                      </a:lnTo>
                      <a:lnTo>
                        <a:pt x="31" y="81"/>
                      </a:lnTo>
                      <a:lnTo>
                        <a:pt x="40" y="86"/>
                      </a:lnTo>
                      <a:lnTo>
                        <a:pt x="51" y="87"/>
                      </a:lnTo>
                      <a:lnTo>
                        <a:pt x="61" y="87"/>
                      </a:lnTo>
                      <a:lnTo>
                        <a:pt x="72" y="86"/>
                      </a:lnTo>
                      <a:lnTo>
                        <a:pt x="81" y="83"/>
                      </a:lnTo>
                      <a:lnTo>
                        <a:pt x="91" y="76"/>
                      </a:lnTo>
                      <a:lnTo>
                        <a:pt x="97" y="67"/>
                      </a:lnTo>
                      <a:lnTo>
                        <a:pt x="103" y="58"/>
                      </a:lnTo>
                      <a:lnTo>
                        <a:pt x="105" y="47"/>
                      </a:lnTo>
                      <a:lnTo>
                        <a:pt x="105" y="36"/>
                      </a:lnTo>
                      <a:lnTo>
                        <a:pt x="103" y="26"/>
                      </a:lnTo>
                      <a:lnTo>
                        <a:pt x="98" y="17"/>
                      </a:lnTo>
                      <a:lnTo>
                        <a:pt x="91" y="11"/>
                      </a:lnTo>
                      <a:lnTo>
                        <a:pt x="80" y="4"/>
                      </a:lnTo>
                      <a:lnTo>
                        <a:pt x="69" y="1"/>
                      </a:lnTo>
                      <a:lnTo>
                        <a:pt x="58" y="0"/>
                      </a:lnTo>
                      <a:lnTo>
                        <a:pt x="47" y="1"/>
                      </a:lnTo>
                      <a:lnTo>
                        <a:pt x="36" y="3"/>
                      </a:lnTo>
                      <a:lnTo>
                        <a:pt x="26" y="6"/>
                      </a:lnTo>
                      <a:lnTo>
                        <a:pt x="15" y="12"/>
                      </a:lnTo>
                      <a:lnTo>
                        <a:pt x="7" y="18"/>
                      </a:lnTo>
                      <a:lnTo>
                        <a:pt x="0" y="26"/>
                      </a:lnTo>
                      <a:lnTo>
                        <a:pt x="0" y="28"/>
                      </a:lnTo>
                      <a:lnTo>
                        <a:pt x="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15" name="Freeform 206"/>
                <p:cNvSpPr>
                  <a:spLocks/>
                </p:cNvSpPr>
                <p:nvPr/>
              </p:nvSpPr>
              <p:spPr bwMode="auto">
                <a:xfrm>
                  <a:off x="970" y="1653"/>
                  <a:ext cx="105" cy="88"/>
                </a:xfrm>
                <a:custGeom>
                  <a:avLst/>
                  <a:gdLst>
                    <a:gd name="T0" fmla="*/ 2 w 105"/>
                    <a:gd name="T1" fmla="*/ 27 h 88"/>
                    <a:gd name="T2" fmla="*/ 14 w 105"/>
                    <a:gd name="T3" fmla="*/ 16 h 88"/>
                    <a:gd name="T4" fmla="*/ 30 w 105"/>
                    <a:gd name="T5" fmla="*/ 10 h 88"/>
                    <a:gd name="T6" fmla="*/ 47 w 105"/>
                    <a:gd name="T7" fmla="*/ 5 h 88"/>
                    <a:gd name="T8" fmla="*/ 66 w 105"/>
                    <a:gd name="T9" fmla="*/ 6 h 88"/>
                    <a:gd name="T10" fmla="*/ 82 w 105"/>
                    <a:gd name="T11" fmla="*/ 11 h 88"/>
                    <a:gd name="T12" fmla="*/ 93 w 105"/>
                    <a:gd name="T13" fmla="*/ 21 h 88"/>
                    <a:gd name="T14" fmla="*/ 98 w 105"/>
                    <a:gd name="T15" fmla="*/ 35 h 88"/>
                    <a:gd name="T16" fmla="*/ 94 w 105"/>
                    <a:gd name="T17" fmla="*/ 53 h 88"/>
                    <a:gd name="T18" fmla="*/ 90 w 105"/>
                    <a:gd name="T19" fmla="*/ 63 h 88"/>
                    <a:gd name="T20" fmla="*/ 77 w 105"/>
                    <a:gd name="T21" fmla="*/ 74 h 88"/>
                    <a:gd name="T22" fmla="*/ 62 w 105"/>
                    <a:gd name="T23" fmla="*/ 79 h 88"/>
                    <a:gd name="T24" fmla="*/ 44 w 105"/>
                    <a:gd name="T25" fmla="*/ 77 h 88"/>
                    <a:gd name="T26" fmla="*/ 35 w 105"/>
                    <a:gd name="T27" fmla="*/ 75 h 88"/>
                    <a:gd name="T28" fmla="*/ 22 w 105"/>
                    <a:gd name="T29" fmla="*/ 66 h 88"/>
                    <a:gd name="T30" fmla="*/ 13 w 105"/>
                    <a:gd name="T31" fmla="*/ 53 h 88"/>
                    <a:gd name="T32" fmla="*/ 11 w 105"/>
                    <a:gd name="T33" fmla="*/ 47 h 88"/>
                    <a:gd name="T34" fmla="*/ 13 w 105"/>
                    <a:gd name="T35" fmla="*/ 38 h 88"/>
                    <a:gd name="T36" fmla="*/ 22 w 105"/>
                    <a:gd name="T37" fmla="*/ 27 h 88"/>
                    <a:gd name="T38" fmla="*/ 30 w 105"/>
                    <a:gd name="T39" fmla="*/ 21 h 88"/>
                    <a:gd name="T40" fmla="*/ 30 w 105"/>
                    <a:gd name="T41" fmla="*/ 17 h 88"/>
                    <a:gd name="T42" fmla="*/ 27 w 105"/>
                    <a:gd name="T43" fmla="*/ 16 h 88"/>
                    <a:gd name="T44" fmla="*/ 19 w 105"/>
                    <a:gd name="T45" fmla="*/ 21 h 88"/>
                    <a:gd name="T46" fmla="*/ 8 w 105"/>
                    <a:gd name="T47" fmla="*/ 31 h 88"/>
                    <a:gd name="T48" fmla="*/ 3 w 105"/>
                    <a:gd name="T49" fmla="*/ 46 h 88"/>
                    <a:gd name="T50" fmla="*/ 8 w 105"/>
                    <a:gd name="T51" fmla="*/ 61 h 88"/>
                    <a:gd name="T52" fmla="*/ 13 w 105"/>
                    <a:gd name="T53" fmla="*/ 69 h 88"/>
                    <a:gd name="T54" fmla="*/ 30 w 105"/>
                    <a:gd name="T55" fmla="*/ 82 h 88"/>
                    <a:gd name="T56" fmla="*/ 51 w 105"/>
                    <a:gd name="T57" fmla="*/ 88 h 88"/>
                    <a:gd name="T58" fmla="*/ 71 w 105"/>
                    <a:gd name="T59" fmla="*/ 85 h 88"/>
                    <a:gd name="T60" fmla="*/ 90 w 105"/>
                    <a:gd name="T61" fmla="*/ 75 h 88"/>
                    <a:gd name="T62" fmla="*/ 98 w 105"/>
                    <a:gd name="T63" fmla="*/ 66 h 88"/>
                    <a:gd name="T64" fmla="*/ 105 w 105"/>
                    <a:gd name="T65" fmla="*/ 46 h 88"/>
                    <a:gd name="T66" fmla="*/ 102 w 105"/>
                    <a:gd name="T67" fmla="*/ 25 h 88"/>
                    <a:gd name="T68" fmla="*/ 90 w 105"/>
                    <a:gd name="T69" fmla="*/ 10 h 88"/>
                    <a:gd name="T70" fmla="*/ 80 w 105"/>
                    <a:gd name="T71" fmla="*/ 3 h 88"/>
                    <a:gd name="T72" fmla="*/ 58 w 105"/>
                    <a:gd name="T73" fmla="*/ 0 h 88"/>
                    <a:gd name="T74" fmla="*/ 36 w 105"/>
                    <a:gd name="T75" fmla="*/ 2 h 88"/>
                    <a:gd name="T76" fmla="*/ 16 w 105"/>
                    <a:gd name="T77" fmla="*/ 11 h 88"/>
                    <a:gd name="T78" fmla="*/ 0 w 105"/>
                    <a:gd name="T79" fmla="*/ 27 h 88"/>
                    <a:gd name="T80" fmla="*/ 0 w 105"/>
                    <a:gd name="T81" fmla="*/ 28 h 88"/>
                    <a:gd name="T82" fmla="*/ 2 w 105"/>
                    <a:gd name="T83" fmla="*/ 27 h 8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5"/>
                    <a:gd name="T127" fmla="*/ 0 h 88"/>
                    <a:gd name="T128" fmla="*/ 105 w 105"/>
                    <a:gd name="T129" fmla="*/ 88 h 8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5" h="88">
                      <a:moveTo>
                        <a:pt x="2" y="27"/>
                      </a:moveTo>
                      <a:lnTo>
                        <a:pt x="2" y="27"/>
                      </a:lnTo>
                      <a:lnTo>
                        <a:pt x="7" y="22"/>
                      </a:lnTo>
                      <a:lnTo>
                        <a:pt x="14" y="16"/>
                      </a:lnTo>
                      <a:lnTo>
                        <a:pt x="22" y="13"/>
                      </a:lnTo>
                      <a:lnTo>
                        <a:pt x="30" y="10"/>
                      </a:lnTo>
                      <a:lnTo>
                        <a:pt x="40" y="6"/>
                      </a:lnTo>
                      <a:lnTo>
                        <a:pt x="47" y="5"/>
                      </a:lnTo>
                      <a:lnTo>
                        <a:pt x="57" y="5"/>
                      </a:lnTo>
                      <a:lnTo>
                        <a:pt x="66" y="6"/>
                      </a:lnTo>
                      <a:lnTo>
                        <a:pt x="74" y="8"/>
                      </a:lnTo>
                      <a:lnTo>
                        <a:pt x="82" y="11"/>
                      </a:lnTo>
                      <a:lnTo>
                        <a:pt x="88" y="16"/>
                      </a:lnTo>
                      <a:lnTo>
                        <a:pt x="93" y="21"/>
                      </a:lnTo>
                      <a:lnTo>
                        <a:pt x="96" y="27"/>
                      </a:lnTo>
                      <a:lnTo>
                        <a:pt x="98" y="35"/>
                      </a:lnTo>
                      <a:lnTo>
                        <a:pt x="98" y="44"/>
                      </a:lnTo>
                      <a:lnTo>
                        <a:pt x="94" y="53"/>
                      </a:lnTo>
                      <a:lnTo>
                        <a:pt x="90" y="63"/>
                      </a:lnTo>
                      <a:lnTo>
                        <a:pt x="84" y="69"/>
                      </a:lnTo>
                      <a:lnTo>
                        <a:pt x="77" y="74"/>
                      </a:lnTo>
                      <a:lnTo>
                        <a:pt x="69" y="77"/>
                      </a:lnTo>
                      <a:lnTo>
                        <a:pt x="62" y="79"/>
                      </a:lnTo>
                      <a:lnTo>
                        <a:pt x="52" y="79"/>
                      </a:lnTo>
                      <a:lnTo>
                        <a:pt x="44" y="77"/>
                      </a:lnTo>
                      <a:lnTo>
                        <a:pt x="35" y="75"/>
                      </a:lnTo>
                      <a:lnTo>
                        <a:pt x="29" y="71"/>
                      </a:lnTo>
                      <a:lnTo>
                        <a:pt x="22" y="66"/>
                      </a:lnTo>
                      <a:lnTo>
                        <a:pt x="16" y="60"/>
                      </a:lnTo>
                      <a:lnTo>
                        <a:pt x="13" y="53"/>
                      </a:lnTo>
                      <a:lnTo>
                        <a:pt x="11" y="47"/>
                      </a:lnTo>
                      <a:lnTo>
                        <a:pt x="11" y="42"/>
                      </a:lnTo>
                      <a:lnTo>
                        <a:pt x="13" y="38"/>
                      </a:lnTo>
                      <a:lnTo>
                        <a:pt x="14" y="35"/>
                      </a:lnTo>
                      <a:lnTo>
                        <a:pt x="22" y="27"/>
                      </a:lnTo>
                      <a:lnTo>
                        <a:pt x="30" y="21"/>
                      </a:lnTo>
                      <a:lnTo>
                        <a:pt x="30" y="19"/>
                      </a:lnTo>
                      <a:lnTo>
                        <a:pt x="30" y="17"/>
                      </a:lnTo>
                      <a:lnTo>
                        <a:pt x="30" y="16"/>
                      </a:lnTo>
                      <a:lnTo>
                        <a:pt x="27" y="16"/>
                      </a:lnTo>
                      <a:lnTo>
                        <a:pt x="19" y="21"/>
                      </a:lnTo>
                      <a:lnTo>
                        <a:pt x="13" y="25"/>
                      </a:lnTo>
                      <a:lnTo>
                        <a:pt x="8" y="31"/>
                      </a:lnTo>
                      <a:lnTo>
                        <a:pt x="5" y="39"/>
                      </a:lnTo>
                      <a:lnTo>
                        <a:pt x="3" y="46"/>
                      </a:lnTo>
                      <a:lnTo>
                        <a:pt x="5" y="53"/>
                      </a:lnTo>
                      <a:lnTo>
                        <a:pt x="8" y="61"/>
                      </a:lnTo>
                      <a:lnTo>
                        <a:pt x="13" y="69"/>
                      </a:lnTo>
                      <a:lnTo>
                        <a:pt x="22" y="75"/>
                      </a:lnTo>
                      <a:lnTo>
                        <a:pt x="30" y="82"/>
                      </a:lnTo>
                      <a:lnTo>
                        <a:pt x="41" y="85"/>
                      </a:lnTo>
                      <a:lnTo>
                        <a:pt x="51" y="88"/>
                      </a:lnTo>
                      <a:lnTo>
                        <a:pt x="62" y="88"/>
                      </a:lnTo>
                      <a:lnTo>
                        <a:pt x="71" y="85"/>
                      </a:lnTo>
                      <a:lnTo>
                        <a:pt x="82" y="82"/>
                      </a:lnTo>
                      <a:lnTo>
                        <a:pt x="90" y="75"/>
                      </a:lnTo>
                      <a:lnTo>
                        <a:pt x="98" y="66"/>
                      </a:lnTo>
                      <a:lnTo>
                        <a:pt x="102" y="57"/>
                      </a:lnTo>
                      <a:lnTo>
                        <a:pt x="105" y="46"/>
                      </a:lnTo>
                      <a:lnTo>
                        <a:pt x="105" y="36"/>
                      </a:lnTo>
                      <a:lnTo>
                        <a:pt x="102" y="25"/>
                      </a:lnTo>
                      <a:lnTo>
                        <a:pt x="98" y="17"/>
                      </a:lnTo>
                      <a:lnTo>
                        <a:pt x="90" y="10"/>
                      </a:lnTo>
                      <a:lnTo>
                        <a:pt x="80" y="3"/>
                      </a:lnTo>
                      <a:lnTo>
                        <a:pt x="69" y="0"/>
                      </a:lnTo>
                      <a:lnTo>
                        <a:pt x="58" y="0"/>
                      </a:lnTo>
                      <a:lnTo>
                        <a:pt x="47" y="0"/>
                      </a:lnTo>
                      <a:lnTo>
                        <a:pt x="36" y="2"/>
                      </a:lnTo>
                      <a:lnTo>
                        <a:pt x="25" y="6"/>
                      </a:lnTo>
                      <a:lnTo>
                        <a:pt x="16" y="11"/>
                      </a:lnTo>
                      <a:lnTo>
                        <a:pt x="8" y="17"/>
                      </a:lnTo>
                      <a:lnTo>
                        <a:pt x="0" y="27"/>
                      </a:lnTo>
                      <a:lnTo>
                        <a:pt x="0" y="28"/>
                      </a:lnTo>
                      <a:lnTo>
                        <a:pt x="2"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16" name="Freeform 207"/>
                <p:cNvSpPr>
                  <a:spLocks/>
                </p:cNvSpPr>
                <p:nvPr/>
              </p:nvSpPr>
              <p:spPr bwMode="auto">
                <a:xfrm>
                  <a:off x="1179" y="1688"/>
                  <a:ext cx="42" cy="14"/>
                </a:xfrm>
                <a:custGeom>
                  <a:avLst/>
                  <a:gdLst>
                    <a:gd name="T0" fmla="*/ 0 w 42"/>
                    <a:gd name="T1" fmla="*/ 1 h 14"/>
                    <a:gd name="T2" fmla="*/ 0 w 42"/>
                    <a:gd name="T3" fmla="*/ 1 h 14"/>
                    <a:gd name="T4" fmla="*/ 8 w 42"/>
                    <a:gd name="T5" fmla="*/ 7 h 14"/>
                    <a:gd name="T6" fmla="*/ 19 w 42"/>
                    <a:gd name="T7" fmla="*/ 12 h 14"/>
                    <a:gd name="T8" fmla="*/ 30 w 42"/>
                    <a:gd name="T9" fmla="*/ 14 h 14"/>
                    <a:gd name="T10" fmla="*/ 41 w 42"/>
                    <a:gd name="T11" fmla="*/ 12 h 14"/>
                    <a:gd name="T12" fmla="*/ 41 w 42"/>
                    <a:gd name="T13" fmla="*/ 12 h 14"/>
                    <a:gd name="T14" fmla="*/ 41 w 42"/>
                    <a:gd name="T15" fmla="*/ 11 h 14"/>
                    <a:gd name="T16" fmla="*/ 42 w 42"/>
                    <a:gd name="T17" fmla="*/ 9 h 14"/>
                    <a:gd name="T18" fmla="*/ 41 w 42"/>
                    <a:gd name="T19" fmla="*/ 7 h 14"/>
                    <a:gd name="T20" fmla="*/ 39 w 42"/>
                    <a:gd name="T21" fmla="*/ 7 h 14"/>
                    <a:gd name="T22" fmla="*/ 39 w 42"/>
                    <a:gd name="T23" fmla="*/ 7 h 14"/>
                    <a:gd name="T24" fmla="*/ 30 w 42"/>
                    <a:gd name="T25" fmla="*/ 7 h 14"/>
                    <a:gd name="T26" fmla="*/ 19 w 42"/>
                    <a:gd name="T27" fmla="*/ 7 h 14"/>
                    <a:gd name="T28" fmla="*/ 9 w 42"/>
                    <a:gd name="T29" fmla="*/ 4 h 14"/>
                    <a:gd name="T30" fmla="*/ 2 w 42"/>
                    <a:gd name="T31" fmla="*/ 0 h 14"/>
                    <a:gd name="T32" fmla="*/ 2 w 42"/>
                    <a:gd name="T33" fmla="*/ 0 h 14"/>
                    <a:gd name="T34" fmla="*/ 0 w 42"/>
                    <a:gd name="T35" fmla="*/ 0 h 14"/>
                    <a:gd name="T36" fmla="*/ 0 w 42"/>
                    <a:gd name="T37" fmla="*/ 1 h 14"/>
                    <a:gd name="T38" fmla="*/ 0 w 42"/>
                    <a:gd name="T39" fmla="*/ 1 h 1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2"/>
                    <a:gd name="T61" fmla="*/ 0 h 14"/>
                    <a:gd name="T62" fmla="*/ 42 w 42"/>
                    <a:gd name="T63" fmla="*/ 14 h 1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2" h="14">
                      <a:moveTo>
                        <a:pt x="0" y="1"/>
                      </a:moveTo>
                      <a:lnTo>
                        <a:pt x="0" y="1"/>
                      </a:lnTo>
                      <a:lnTo>
                        <a:pt x="8" y="7"/>
                      </a:lnTo>
                      <a:lnTo>
                        <a:pt x="19" y="12"/>
                      </a:lnTo>
                      <a:lnTo>
                        <a:pt x="30" y="14"/>
                      </a:lnTo>
                      <a:lnTo>
                        <a:pt x="41" y="12"/>
                      </a:lnTo>
                      <a:lnTo>
                        <a:pt x="41" y="11"/>
                      </a:lnTo>
                      <a:lnTo>
                        <a:pt x="42" y="9"/>
                      </a:lnTo>
                      <a:lnTo>
                        <a:pt x="41" y="7"/>
                      </a:lnTo>
                      <a:lnTo>
                        <a:pt x="39" y="7"/>
                      </a:lnTo>
                      <a:lnTo>
                        <a:pt x="30" y="7"/>
                      </a:lnTo>
                      <a:lnTo>
                        <a:pt x="19" y="7"/>
                      </a:lnTo>
                      <a:lnTo>
                        <a:pt x="9" y="4"/>
                      </a:lnTo>
                      <a:lnTo>
                        <a:pt x="2"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17" name="Freeform 208"/>
                <p:cNvSpPr>
                  <a:spLocks/>
                </p:cNvSpPr>
                <p:nvPr/>
              </p:nvSpPr>
              <p:spPr bwMode="auto">
                <a:xfrm>
                  <a:off x="1163" y="1706"/>
                  <a:ext cx="52" cy="15"/>
                </a:xfrm>
                <a:custGeom>
                  <a:avLst/>
                  <a:gdLst>
                    <a:gd name="T0" fmla="*/ 2 w 52"/>
                    <a:gd name="T1" fmla="*/ 2 h 15"/>
                    <a:gd name="T2" fmla="*/ 2 w 52"/>
                    <a:gd name="T3" fmla="*/ 2 h 15"/>
                    <a:gd name="T4" fmla="*/ 13 w 52"/>
                    <a:gd name="T5" fmla="*/ 8 h 15"/>
                    <a:gd name="T6" fmla="*/ 25 w 52"/>
                    <a:gd name="T7" fmla="*/ 13 h 15"/>
                    <a:gd name="T8" fmla="*/ 38 w 52"/>
                    <a:gd name="T9" fmla="*/ 15 h 15"/>
                    <a:gd name="T10" fmla="*/ 51 w 52"/>
                    <a:gd name="T11" fmla="*/ 15 h 15"/>
                    <a:gd name="T12" fmla="*/ 51 w 52"/>
                    <a:gd name="T13" fmla="*/ 15 h 15"/>
                    <a:gd name="T14" fmla="*/ 52 w 52"/>
                    <a:gd name="T15" fmla="*/ 15 h 15"/>
                    <a:gd name="T16" fmla="*/ 52 w 52"/>
                    <a:gd name="T17" fmla="*/ 13 h 15"/>
                    <a:gd name="T18" fmla="*/ 51 w 52"/>
                    <a:gd name="T19" fmla="*/ 11 h 15"/>
                    <a:gd name="T20" fmla="*/ 51 w 52"/>
                    <a:gd name="T21" fmla="*/ 11 h 15"/>
                    <a:gd name="T22" fmla="*/ 25 w 52"/>
                    <a:gd name="T23" fmla="*/ 8 h 15"/>
                    <a:gd name="T24" fmla="*/ 14 w 52"/>
                    <a:gd name="T25" fmla="*/ 5 h 15"/>
                    <a:gd name="T26" fmla="*/ 2 w 52"/>
                    <a:gd name="T27" fmla="*/ 0 h 15"/>
                    <a:gd name="T28" fmla="*/ 2 w 52"/>
                    <a:gd name="T29" fmla="*/ 0 h 15"/>
                    <a:gd name="T30" fmla="*/ 0 w 52"/>
                    <a:gd name="T31" fmla="*/ 0 h 15"/>
                    <a:gd name="T32" fmla="*/ 2 w 52"/>
                    <a:gd name="T33" fmla="*/ 2 h 15"/>
                    <a:gd name="T34" fmla="*/ 2 w 52"/>
                    <a:gd name="T35" fmla="*/ 2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2"/>
                    <a:gd name="T55" fmla="*/ 0 h 15"/>
                    <a:gd name="T56" fmla="*/ 52 w 52"/>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2" h="15">
                      <a:moveTo>
                        <a:pt x="2" y="2"/>
                      </a:moveTo>
                      <a:lnTo>
                        <a:pt x="2" y="2"/>
                      </a:lnTo>
                      <a:lnTo>
                        <a:pt x="13" y="8"/>
                      </a:lnTo>
                      <a:lnTo>
                        <a:pt x="25" y="13"/>
                      </a:lnTo>
                      <a:lnTo>
                        <a:pt x="38" y="15"/>
                      </a:lnTo>
                      <a:lnTo>
                        <a:pt x="51" y="15"/>
                      </a:lnTo>
                      <a:lnTo>
                        <a:pt x="52" y="15"/>
                      </a:lnTo>
                      <a:lnTo>
                        <a:pt x="52" y="13"/>
                      </a:lnTo>
                      <a:lnTo>
                        <a:pt x="51" y="11"/>
                      </a:lnTo>
                      <a:lnTo>
                        <a:pt x="25" y="8"/>
                      </a:lnTo>
                      <a:lnTo>
                        <a:pt x="14" y="5"/>
                      </a:lnTo>
                      <a:lnTo>
                        <a:pt x="2" y="0"/>
                      </a:lnTo>
                      <a:lnTo>
                        <a:pt x="0" y="0"/>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18" name="Freeform 209"/>
                <p:cNvSpPr>
                  <a:spLocks/>
                </p:cNvSpPr>
                <p:nvPr/>
              </p:nvSpPr>
              <p:spPr bwMode="auto">
                <a:xfrm>
                  <a:off x="1212" y="1688"/>
                  <a:ext cx="8" cy="42"/>
                </a:xfrm>
                <a:custGeom>
                  <a:avLst/>
                  <a:gdLst>
                    <a:gd name="T0" fmla="*/ 3 w 8"/>
                    <a:gd name="T1" fmla="*/ 40 h 42"/>
                    <a:gd name="T2" fmla="*/ 3 w 8"/>
                    <a:gd name="T3" fmla="*/ 40 h 42"/>
                    <a:gd name="T4" fmla="*/ 6 w 8"/>
                    <a:gd name="T5" fmla="*/ 31 h 42"/>
                    <a:gd name="T6" fmla="*/ 8 w 8"/>
                    <a:gd name="T7" fmla="*/ 22 h 42"/>
                    <a:gd name="T8" fmla="*/ 8 w 8"/>
                    <a:gd name="T9" fmla="*/ 11 h 42"/>
                    <a:gd name="T10" fmla="*/ 6 w 8"/>
                    <a:gd name="T11" fmla="*/ 1 h 42"/>
                    <a:gd name="T12" fmla="*/ 6 w 8"/>
                    <a:gd name="T13" fmla="*/ 1 h 42"/>
                    <a:gd name="T14" fmla="*/ 5 w 8"/>
                    <a:gd name="T15" fmla="*/ 0 h 42"/>
                    <a:gd name="T16" fmla="*/ 3 w 8"/>
                    <a:gd name="T17" fmla="*/ 1 h 42"/>
                    <a:gd name="T18" fmla="*/ 3 w 8"/>
                    <a:gd name="T19" fmla="*/ 1 h 42"/>
                    <a:gd name="T20" fmla="*/ 5 w 8"/>
                    <a:gd name="T21" fmla="*/ 12 h 42"/>
                    <a:gd name="T22" fmla="*/ 3 w 8"/>
                    <a:gd name="T23" fmla="*/ 22 h 42"/>
                    <a:gd name="T24" fmla="*/ 0 w 8"/>
                    <a:gd name="T25" fmla="*/ 40 h 42"/>
                    <a:gd name="T26" fmla="*/ 0 w 8"/>
                    <a:gd name="T27" fmla="*/ 40 h 42"/>
                    <a:gd name="T28" fmla="*/ 2 w 8"/>
                    <a:gd name="T29" fmla="*/ 42 h 42"/>
                    <a:gd name="T30" fmla="*/ 3 w 8"/>
                    <a:gd name="T31" fmla="*/ 40 h 42"/>
                    <a:gd name="T32" fmla="*/ 3 w 8"/>
                    <a:gd name="T33" fmla="*/ 40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
                    <a:gd name="T52" fmla="*/ 0 h 42"/>
                    <a:gd name="T53" fmla="*/ 8 w 8"/>
                    <a:gd name="T54" fmla="*/ 42 h 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 h="42">
                      <a:moveTo>
                        <a:pt x="3" y="40"/>
                      </a:moveTo>
                      <a:lnTo>
                        <a:pt x="3" y="40"/>
                      </a:lnTo>
                      <a:lnTo>
                        <a:pt x="6" y="31"/>
                      </a:lnTo>
                      <a:lnTo>
                        <a:pt x="8" y="22"/>
                      </a:lnTo>
                      <a:lnTo>
                        <a:pt x="8" y="11"/>
                      </a:lnTo>
                      <a:lnTo>
                        <a:pt x="6" y="1"/>
                      </a:lnTo>
                      <a:lnTo>
                        <a:pt x="5" y="0"/>
                      </a:lnTo>
                      <a:lnTo>
                        <a:pt x="3" y="1"/>
                      </a:lnTo>
                      <a:lnTo>
                        <a:pt x="5" y="12"/>
                      </a:lnTo>
                      <a:lnTo>
                        <a:pt x="3" y="22"/>
                      </a:lnTo>
                      <a:lnTo>
                        <a:pt x="0" y="40"/>
                      </a:lnTo>
                      <a:lnTo>
                        <a:pt x="2" y="42"/>
                      </a:lnTo>
                      <a:lnTo>
                        <a:pt x="3"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19" name="Freeform 210"/>
                <p:cNvSpPr>
                  <a:spLocks/>
                </p:cNvSpPr>
                <p:nvPr/>
              </p:nvSpPr>
              <p:spPr bwMode="auto">
                <a:xfrm>
                  <a:off x="774" y="1358"/>
                  <a:ext cx="13" cy="322"/>
                </a:xfrm>
                <a:custGeom>
                  <a:avLst/>
                  <a:gdLst>
                    <a:gd name="T0" fmla="*/ 0 w 13"/>
                    <a:gd name="T1" fmla="*/ 0 h 322"/>
                    <a:gd name="T2" fmla="*/ 0 w 13"/>
                    <a:gd name="T3" fmla="*/ 0 h 322"/>
                    <a:gd name="T4" fmla="*/ 0 w 13"/>
                    <a:gd name="T5" fmla="*/ 83 h 322"/>
                    <a:gd name="T6" fmla="*/ 3 w 13"/>
                    <a:gd name="T7" fmla="*/ 165 h 322"/>
                    <a:gd name="T8" fmla="*/ 3 w 13"/>
                    <a:gd name="T9" fmla="*/ 165 h 322"/>
                    <a:gd name="T10" fmla="*/ 6 w 13"/>
                    <a:gd name="T11" fmla="*/ 243 h 322"/>
                    <a:gd name="T12" fmla="*/ 6 w 13"/>
                    <a:gd name="T13" fmla="*/ 281 h 322"/>
                    <a:gd name="T14" fmla="*/ 5 w 13"/>
                    <a:gd name="T15" fmla="*/ 301 h 322"/>
                    <a:gd name="T16" fmla="*/ 3 w 13"/>
                    <a:gd name="T17" fmla="*/ 320 h 322"/>
                    <a:gd name="T18" fmla="*/ 3 w 13"/>
                    <a:gd name="T19" fmla="*/ 320 h 322"/>
                    <a:gd name="T20" fmla="*/ 5 w 13"/>
                    <a:gd name="T21" fmla="*/ 322 h 322"/>
                    <a:gd name="T22" fmla="*/ 5 w 13"/>
                    <a:gd name="T23" fmla="*/ 320 h 322"/>
                    <a:gd name="T24" fmla="*/ 5 w 13"/>
                    <a:gd name="T25" fmla="*/ 320 h 322"/>
                    <a:gd name="T26" fmla="*/ 10 w 13"/>
                    <a:gd name="T27" fmla="*/ 303 h 322"/>
                    <a:gd name="T28" fmla="*/ 11 w 13"/>
                    <a:gd name="T29" fmla="*/ 284 h 322"/>
                    <a:gd name="T30" fmla="*/ 13 w 13"/>
                    <a:gd name="T31" fmla="*/ 265 h 322"/>
                    <a:gd name="T32" fmla="*/ 13 w 13"/>
                    <a:gd name="T33" fmla="*/ 248 h 322"/>
                    <a:gd name="T34" fmla="*/ 10 w 13"/>
                    <a:gd name="T35" fmla="*/ 210 h 322"/>
                    <a:gd name="T36" fmla="*/ 8 w 13"/>
                    <a:gd name="T37" fmla="*/ 174 h 322"/>
                    <a:gd name="T38" fmla="*/ 8 w 13"/>
                    <a:gd name="T39" fmla="*/ 174 h 322"/>
                    <a:gd name="T40" fmla="*/ 5 w 13"/>
                    <a:gd name="T41" fmla="*/ 130 h 322"/>
                    <a:gd name="T42" fmla="*/ 3 w 13"/>
                    <a:gd name="T43" fmla="*/ 87 h 322"/>
                    <a:gd name="T44" fmla="*/ 2 w 13"/>
                    <a:gd name="T45" fmla="*/ 0 h 322"/>
                    <a:gd name="T46" fmla="*/ 2 w 13"/>
                    <a:gd name="T47" fmla="*/ 0 h 322"/>
                    <a:gd name="T48" fmla="*/ 2 w 13"/>
                    <a:gd name="T49" fmla="*/ 0 h 322"/>
                    <a:gd name="T50" fmla="*/ 0 w 13"/>
                    <a:gd name="T51" fmla="*/ 0 h 322"/>
                    <a:gd name="T52" fmla="*/ 0 w 13"/>
                    <a:gd name="T53" fmla="*/ 0 h 32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3"/>
                    <a:gd name="T82" fmla="*/ 0 h 322"/>
                    <a:gd name="T83" fmla="*/ 13 w 13"/>
                    <a:gd name="T84" fmla="*/ 322 h 32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3" h="322">
                      <a:moveTo>
                        <a:pt x="0" y="0"/>
                      </a:moveTo>
                      <a:lnTo>
                        <a:pt x="0" y="0"/>
                      </a:lnTo>
                      <a:lnTo>
                        <a:pt x="0" y="83"/>
                      </a:lnTo>
                      <a:lnTo>
                        <a:pt x="3" y="165"/>
                      </a:lnTo>
                      <a:lnTo>
                        <a:pt x="6" y="243"/>
                      </a:lnTo>
                      <a:lnTo>
                        <a:pt x="6" y="281"/>
                      </a:lnTo>
                      <a:lnTo>
                        <a:pt x="5" y="301"/>
                      </a:lnTo>
                      <a:lnTo>
                        <a:pt x="3" y="320"/>
                      </a:lnTo>
                      <a:lnTo>
                        <a:pt x="5" y="322"/>
                      </a:lnTo>
                      <a:lnTo>
                        <a:pt x="5" y="320"/>
                      </a:lnTo>
                      <a:lnTo>
                        <a:pt x="10" y="303"/>
                      </a:lnTo>
                      <a:lnTo>
                        <a:pt x="11" y="284"/>
                      </a:lnTo>
                      <a:lnTo>
                        <a:pt x="13" y="265"/>
                      </a:lnTo>
                      <a:lnTo>
                        <a:pt x="13" y="248"/>
                      </a:lnTo>
                      <a:lnTo>
                        <a:pt x="10" y="210"/>
                      </a:lnTo>
                      <a:lnTo>
                        <a:pt x="8" y="174"/>
                      </a:lnTo>
                      <a:lnTo>
                        <a:pt x="5" y="130"/>
                      </a:lnTo>
                      <a:lnTo>
                        <a:pt x="3" y="87"/>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20" name="Freeform 211"/>
                <p:cNvSpPr>
                  <a:spLocks/>
                </p:cNvSpPr>
                <p:nvPr/>
              </p:nvSpPr>
              <p:spPr bwMode="auto">
                <a:xfrm>
                  <a:off x="597" y="1366"/>
                  <a:ext cx="38" cy="122"/>
                </a:xfrm>
                <a:custGeom>
                  <a:avLst/>
                  <a:gdLst>
                    <a:gd name="T0" fmla="*/ 34 w 38"/>
                    <a:gd name="T1" fmla="*/ 0 h 122"/>
                    <a:gd name="T2" fmla="*/ 34 w 38"/>
                    <a:gd name="T3" fmla="*/ 0 h 122"/>
                    <a:gd name="T4" fmla="*/ 28 w 38"/>
                    <a:gd name="T5" fmla="*/ 14 h 122"/>
                    <a:gd name="T6" fmla="*/ 22 w 38"/>
                    <a:gd name="T7" fmla="*/ 28 h 122"/>
                    <a:gd name="T8" fmla="*/ 16 w 38"/>
                    <a:gd name="T9" fmla="*/ 44 h 122"/>
                    <a:gd name="T10" fmla="*/ 11 w 38"/>
                    <a:gd name="T11" fmla="*/ 58 h 122"/>
                    <a:gd name="T12" fmla="*/ 5 w 38"/>
                    <a:gd name="T13" fmla="*/ 89 h 122"/>
                    <a:gd name="T14" fmla="*/ 0 w 38"/>
                    <a:gd name="T15" fmla="*/ 121 h 122"/>
                    <a:gd name="T16" fmla="*/ 0 w 38"/>
                    <a:gd name="T17" fmla="*/ 121 h 122"/>
                    <a:gd name="T18" fmla="*/ 0 w 38"/>
                    <a:gd name="T19" fmla="*/ 122 h 122"/>
                    <a:gd name="T20" fmla="*/ 1 w 38"/>
                    <a:gd name="T21" fmla="*/ 121 h 122"/>
                    <a:gd name="T22" fmla="*/ 1 w 38"/>
                    <a:gd name="T23" fmla="*/ 121 h 122"/>
                    <a:gd name="T24" fmla="*/ 16 w 38"/>
                    <a:gd name="T25" fmla="*/ 60 h 122"/>
                    <a:gd name="T26" fmla="*/ 25 w 38"/>
                    <a:gd name="T27" fmla="*/ 30 h 122"/>
                    <a:gd name="T28" fmla="*/ 30 w 38"/>
                    <a:gd name="T29" fmla="*/ 16 h 122"/>
                    <a:gd name="T30" fmla="*/ 38 w 38"/>
                    <a:gd name="T31" fmla="*/ 2 h 122"/>
                    <a:gd name="T32" fmla="*/ 38 w 38"/>
                    <a:gd name="T33" fmla="*/ 2 h 122"/>
                    <a:gd name="T34" fmla="*/ 36 w 38"/>
                    <a:gd name="T35" fmla="*/ 0 h 122"/>
                    <a:gd name="T36" fmla="*/ 34 w 38"/>
                    <a:gd name="T37" fmla="*/ 0 h 122"/>
                    <a:gd name="T38" fmla="*/ 34 w 38"/>
                    <a:gd name="T39" fmla="*/ 0 h 12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22"/>
                    <a:gd name="T62" fmla="*/ 38 w 38"/>
                    <a:gd name="T63" fmla="*/ 122 h 12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22">
                      <a:moveTo>
                        <a:pt x="34" y="0"/>
                      </a:moveTo>
                      <a:lnTo>
                        <a:pt x="34" y="0"/>
                      </a:lnTo>
                      <a:lnTo>
                        <a:pt x="28" y="14"/>
                      </a:lnTo>
                      <a:lnTo>
                        <a:pt x="22" y="28"/>
                      </a:lnTo>
                      <a:lnTo>
                        <a:pt x="16" y="44"/>
                      </a:lnTo>
                      <a:lnTo>
                        <a:pt x="11" y="58"/>
                      </a:lnTo>
                      <a:lnTo>
                        <a:pt x="5" y="89"/>
                      </a:lnTo>
                      <a:lnTo>
                        <a:pt x="0" y="121"/>
                      </a:lnTo>
                      <a:lnTo>
                        <a:pt x="0" y="122"/>
                      </a:lnTo>
                      <a:lnTo>
                        <a:pt x="1" y="121"/>
                      </a:lnTo>
                      <a:lnTo>
                        <a:pt x="16" y="60"/>
                      </a:lnTo>
                      <a:lnTo>
                        <a:pt x="25" y="30"/>
                      </a:lnTo>
                      <a:lnTo>
                        <a:pt x="30" y="16"/>
                      </a:lnTo>
                      <a:lnTo>
                        <a:pt x="38" y="2"/>
                      </a:lnTo>
                      <a:lnTo>
                        <a:pt x="36" y="0"/>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21" name="Freeform 212"/>
                <p:cNvSpPr>
                  <a:spLocks/>
                </p:cNvSpPr>
                <p:nvPr/>
              </p:nvSpPr>
              <p:spPr bwMode="auto">
                <a:xfrm>
                  <a:off x="594" y="1474"/>
                  <a:ext cx="161" cy="16"/>
                </a:xfrm>
                <a:custGeom>
                  <a:avLst/>
                  <a:gdLst>
                    <a:gd name="T0" fmla="*/ 161 w 161"/>
                    <a:gd name="T1" fmla="*/ 13 h 16"/>
                    <a:gd name="T2" fmla="*/ 161 w 161"/>
                    <a:gd name="T3" fmla="*/ 13 h 16"/>
                    <a:gd name="T4" fmla="*/ 141 w 161"/>
                    <a:gd name="T5" fmla="*/ 8 h 16"/>
                    <a:gd name="T6" fmla="*/ 122 w 161"/>
                    <a:gd name="T7" fmla="*/ 3 h 16"/>
                    <a:gd name="T8" fmla="*/ 102 w 161"/>
                    <a:gd name="T9" fmla="*/ 2 h 16"/>
                    <a:gd name="T10" fmla="*/ 81 w 161"/>
                    <a:gd name="T11" fmla="*/ 0 h 16"/>
                    <a:gd name="T12" fmla="*/ 42 w 161"/>
                    <a:gd name="T13" fmla="*/ 0 h 16"/>
                    <a:gd name="T14" fmla="*/ 1 w 161"/>
                    <a:gd name="T15" fmla="*/ 3 h 16"/>
                    <a:gd name="T16" fmla="*/ 1 w 161"/>
                    <a:gd name="T17" fmla="*/ 3 h 16"/>
                    <a:gd name="T18" fmla="*/ 1 w 161"/>
                    <a:gd name="T19" fmla="*/ 3 h 16"/>
                    <a:gd name="T20" fmla="*/ 0 w 161"/>
                    <a:gd name="T21" fmla="*/ 5 h 16"/>
                    <a:gd name="T22" fmla="*/ 1 w 161"/>
                    <a:gd name="T23" fmla="*/ 7 h 16"/>
                    <a:gd name="T24" fmla="*/ 1 w 161"/>
                    <a:gd name="T25" fmla="*/ 7 h 16"/>
                    <a:gd name="T26" fmla="*/ 1 w 161"/>
                    <a:gd name="T27" fmla="*/ 7 h 16"/>
                    <a:gd name="T28" fmla="*/ 42 w 161"/>
                    <a:gd name="T29" fmla="*/ 7 h 16"/>
                    <a:gd name="T30" fmla="*/ 81 w 161"/>
                    <a:gd name="T31" fmla="*/ 7 h 16"/>
                    <a:gd name="T32" fmla="*/ 100 w 161"/>
                    <a:gd name="T33" fmla="*/ 8 h 16"/>
                    <a:gd name="T34" fmla="*/ 121 w 161"/>
                    <a:gd name="T35" fmla="*/ 10 h 16"/>
                    <a:gd name="T36" fmla="*/ 139 w 161"/>
                    <a:gd name="T37" fmla="*/ 11 h 16"/>
                    <a:gd name="T38" fmla="*/ 160 w 161"/>
                    <a:gd name="T39" fmla="*/ 16 h 16"/>
                    <a:gd name="T40" fmla="*/ 160 w 161"/>
                    <a:gd name="T41" fmla="*/ 16 h 16"/>
                    <a:gd name="T42" fmla="*/ 161 w 161"/>
                    <a:gd name="T43" fmla="*/ 16 h 16"/>
                    <a:gd name="T44" fmla="*/ 161 w 161"/>
                    <a:gd name="T45" fmla="*/ 14 h 16"/>
                    <a:gd name="T46" fmla="*/ 161 w 161"/>
                    <a:gd name="T47" fmla="*/ 14 h 16"/>
                    <a:gd name="T48" fmla="*/ 161 w 161"/>
                    <a:gd name="T49" fmla="*/ 13 h 16"/>
                    <a:gd name="T50" fmla="*/ 161 w 161"/>
                    <a:gd name="T51" fmla="*/ 13 h 1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1"/>
                    <a:gd name="T79" fmla="*/ 0 h 16"/>
                    <a:gd name="T80" fmla="*/ 161 w 161"/>
                    <a:gd name="T81" fmla="*/ 16 h 1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1" h="16">
                      <a:moveTo>
                        <a:pt x="161" y="13"/>
                      </a:moveTo>
                      <a:lnTo>
                        <a:pt x="161" y="13"/>
                      </a:lnTo>
                      <a:lnTo>
                        <a:pt x="141" y="8"/>
                      </a:lnTo>
                      <a:lnTo>
                        <a:pt x="122" y="3"/>
                      </a:lnTo>
                      <a:lnTo>
                        <a:pt x="102" y="2"/>
                      </a:lnTo>
                      <a:lnTo>
                        <a:pt x="81" y="0"/>
                      </a:lnTo>
                      <a:lnTo>
                        <a:pt x="42" y="0"/>
                      </a:lnTo>
                      <a:lnTo>
                        <a:pt x="1" y="3"/>
                      </a:lnTo>
                      <a:lnTo>
                        <a:pt x="0" y="5"/>
                      </a:lnTo>
                      <a:lnTo>
                        <a:pt x="1" y="7"/>
                      </a:lnTo>
                      <a:lnTo>
                        <a:pt x="42" y="7"/>
                      </a:lnTo>
                      <a:lnTo>
                        <a:pt x="81" y="7"/>
                      </a:lnTo>
                      <a:lnTo>
                        <a:pt x="100" y="8"/>
                      </a:lnTo>
                      <a:lnTo>
                        <a:pt x="121" y="10"/>
                      </a:lnTo>
                      <a:lnTo>
                        <a:pt x="139" y="11"/>
                      </a:lnTo>
                      <a:lnTo>
                        <a:pt x="160" y="16"/>
                      </a:lnTo>
                      <a:lnTo>
                        <a:pt x="161" y="16"/>
                      </a:lnTo>
                      <a:lnTo>
                        <a:pt x="161" y="14"/>
                      </a:lnTo>
                      <a:lnTo>
                        <a:pt x="161"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22" name="Freeform 213"/>
                <p:cNvSpPr>
                  <a:spLocks/>
                </p:cNvSpPr>
                <p:nvPr/>
              </p:nvSpPr>
              <p:spPr bwMode="auto">
                <a:xfrm>
                  <a:off x="628" y="1358"/>
                  <a:ext cx="126" cy="11"/>
                </a:xfrm>
                <a:custGeom>
                  <a:avLst/>
                  <a:gdLst>
                    <a:gd name="T0" fmla="*/ 0 w 126"/>
                    <a:gd name="T1" fmla="*/ 11 h 11"/>
                    <a:gd name="T2" fmla="*/ 0 w 126"/>
                    <a:gd name="T3" fmla="*/ 11 h 11"/>
                    <a:gd name="T4" fmla="*/ 32 w 126"/>
                    <a:gd name="T5" fmla="*/ 11 h 11"/>
                    <a:gd name="T6" fmla="*/ 61 w 126"/>
                    <a:gd name="T7" fmla="*/ 8 h 11"/>
                    <a:gd name="T8" fmla="*/ 123 w 126"/>
                    <a:gd name="T9" fmla="*/ 5 h 11"/>
                    <a:gd name="T10" fmla="*/ 123 w 126"/>
                    <a:gd name="T11" fmla="*/ 5 h 11"/>
                    <a:gd name="T12" fmla="*/ 124 w 126"/>
                    <a:gd name="T13" fmla="*/ 3 h 11"/>
                    <a:gd name="T14" fmla="*/ 126 w 126"/>
                    <a:gd name="T15" fmla="*/ 2 h 11"/>
                    <a:gd name="T16" fmla="*/ 124 w 126"/>
                    <a:gd name="T17" fmla="*/ 2 h 11"/>
                    <a:gd name="T18" fmla="*/ 123 w 126"/>
                    <a:gd name="T19" fmla="*/ 0 h 11"/>
                    <a:gd name="T20" fmla="*/ 123 w 126"/>
                    <a:gd name="T21" fmla="*/ 0 h 11"/>
                    <a:gd name="T22" fmla="*/ 93 w 126"/>
                    <a:gd name="T23" fmla="*/ 2 h 11"/>
                    <a:gd name="T24" fmla="*/ 61 w 126"/>
                    <a:gd name="T25" fmla="*/ 5 h 11"/>
                    <a:gd name="T26" fmla="*/ 30 w 126"/>
                    <a:gd name="T27" fmla="*/ 8 h 11"/>
                    <a:gd name="T28" fmla="*/ 0 w 126"/>
                    <a:gd name="T29" fmla="*/ 10 h 11"/>
                    <a:gd name="T30" fmla="*/ 0 w 126"/>
                    <a:gd name="T31" fmla="*/ 10 h 11"/>
                    <a:gd name="T32" fmla="*/ 0 w 126"/>
                    <a:gd name="T33" fmla="*/ 11 h 11"/>
                    <a:gd name="T34" fmla="*/ 0 w 126"/>
                    <a:gd name="T35" fmla="*/ 11 h 11"/>
                    <a:gd name="T36" fmla="*/ 0 w 126"/>
                    <a:gd name="T37" fmla="*/ 11 h 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1"/>
                    <a:gd name="T59" fmla="*/ 126 w 126"/>
                    <a:gd name="T60" fmla="*/ 11 h 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1">
                      <a:moveTo>
                        <a:pt x="0" y="11"/>
                      </a:moveTo>
                      <a:lnTo>
                        <a:pt x="0" y="11"/>
                      </a:lnTo>
                      <a:lnTo>
                        <a:pt x="32" y="11"/>
                      </a:lnTo>
                      <a:lnTo>
                        <a:pt x="61" y="8"/>
                      </a:lnTo>
                      <a:lnTo>
                        <a:pt x="123" y="5"/>
                      </a:lnTo>
                      <a:lnTo>
                        <a:pt x="124" y="3"/>
                      </a:lnTo>
                      <a:lnTo>
                        <a:pt x="126" y="2"/>
                      </a:lnTo>
                      <a:lnTo>
                        <a:pt x="124" y="2"/>
                      </a:lnTo>
                      <a:lnTo>
                        <a:pt x="123" y="0"/>
                      </a:lnTo>
                      <a:lnTo>
                        <a:pt x="93" y="2"/>
                      </a:lnTo>
                      <a:lnTo>
                        <a:pt x="61" y="5"/>
                      </a:lnTo>
                      <a:lnTo>
                        <a:pt x="30" y="8"/>
                      </a:lnTo>
                      <a:lnTo>
                        <a:pt x="0" y="10"/>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23" name="Freeform 214"/>
                <p:cNvSpPr>
                  <a:spLocks/>
                </p:cNvSpPr>
                <p:nvPr/>
              </p:nvSpPr>
              <p:spPr bwMode="auto">
                <a:xfrm>
                  <a:off x="754" y="1363"/>
                  <a:ext cx="6" cy="130"/>
                </a:xfrm>
                <a:custGeom>
                  <a:avLst/>
                  <a:gdLst>
                    <a:gd name="T0" fmla="*/ 0 w 6"/>
                    <a:gd name="T1" fmla="*/ 2 h 130"/>
                    <a:gd name="T2" fmla="*/ 0 w 6"/>
                    <a:gd name="T3" fmla="*/ 2 h 130"/>
                    <a:gd name="T4" fmla="*/ 1 w 6"/>
                    <a:gd name="T5" fmla="*/ 64 h 130"/>
                    <a:gd name="T6" fmla="*/ 5 w 6"/>
                    <a:gd name="T7" fmla="*/ 129 h 130"/>
                    <a:gd name="T8" fmla="*/ 5 w 6"/>
                    <a:gd name="T9" fmla="*/ 129 h 130"/>
                    <a:gd name="T10" fmla="*/ 5 w 6"/>
                    <a:gd name="T11" fmla="*/ 130 h 130"/>
                    <a:gd name="T12" fmla="*/ 6 w 6"/>
                    <a:gd name="T13" fmla="*/ 130 h 130"/>
                    <a:gd name="T14" fmla="*/ 6 w 6"/>
                    <a:gd name="T15" fmla="*/ 129 h 130"/>
                    <a:gd name="T16" fmla="*/ 6 w 6"/>
                    <a:gd name="T17" fmla="*/ 129 h 130"/>
                    <a:gd name="T18" fmla="*/ 6 w 6"/>
                    <a:gd name="T19" fmla="*/ 97 h 130"/>
                    <a:gd name="T20" fmla="*/ 5 w 6"/>
                    <a:gd name="T21" fmla="*/ 64 h 130"/>
                    <a:gd name="T22" fmla="*/ 1 w 6"/>
                    <a:gd name="T23" fmla="*/ 33 h 130"/>
                    <a:gd name="T24" fmla="*/ 1 w 6"/>
                    <a:gd name="T25" fmla="*/ 2 h 130"/>
                    <a:gd name="T26" fmla="*/ 1 w 6"/>
                    <a:gd name="T27" fmla="*/ 2 h 130"/>
                    <a:gd name="T28" fmla="*/ 0 w 6"/>
                    <a:gd name="T29" fmla="*/ 0 h 130"/>
                    <a:gd name="T30" fmla="*/ 0 w 6"/>
                    <a:gd name="T31" fmla="*/ 2 h 130"/>
                    <a:gd name="T32" fmla="*/ 0 w 6"/>
                    <a:gd name="T33" fmla="*/ 2 h 1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
                    <a:gd name="T52" fmla="*/ 0 h 130"/>
                    <a:gd name="T53" fmla="*/ 6 w 6"/>
                    <a:gd name="T54" fmla="*/ 130 h 1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 h="130">
                      <a:moveTo>
                        <a:pt x="0" y="2"/>
                      </a:moveTo>
                      <a:lnTo>
                        <a:pt x="0" y="2"/>
                      </a:lnTo>
                      <a:lnTo>
                        <a:pt x="1" y="64"/>
                      </a:lnTo>
                      <a:lnTo>
                        <a:pt x="5" y="129"/>
                      </a:lnTo>
                      <a:lnTo>
                        <a:pt x="5" y="130"/>
                      </a:lnTo>
                      <a:lnTo>
                        <a:pt x="6" y="130"/>
                      </a:lnTo>
                      <a:lnTo>
                        <a:pt x="6" y="129"/>
                      </a:lnTo>
                      <a:lnTo>
                        <a:pt x="6" y="97"/>
                      </a:lnTo>
                      <a:lnTo>
                        <a:pt x="5" y="64"/>
                      </a:lnTo>
                      <a:lnTo>
                        <a:pt x="1" y="33"/>
                      </a:lnTo>
                      <a:lnTo>
                        <a:pt x="1" y="2"/>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24" name="Freeform 215"/>
                <p:cNvSpPr>
                  <a:spLocks/>
                </p:cNvSpPr>
                <p:nvPr/>
              </p:nvSpPr>
              <p:spPr bwMode="auto">
                <a:xfrm>
                  <a:off x="790" y="1365"/>
                  <a:ext cx="8" cy="120"/>
                </a:xfrm>
                <a:custGeom>
                  <a:avLst/>
                  <a:gdLst>
                    <a:gd name="T0" fmla="*/ 0 w 8"/>
                    <a:gd name="T1" fmla="*/ 1 h 120"/>
                    <a:gd name="T2" fmla="*/ 0 w 8"/>
                    <a:gd name="T3" fmla="*/ 1 h 120"/>
                    <a:gd name="T4" fmla="*/ 0 w 8"/>
                    <a:gd name="T5" fmla="*/ 29 h 120"/>
                    <a:gd name="T6" fmla="*/ 1 w 8"/>
                    <a:gd name="T7" fmla="*/ 59 h 120"/>
                    <a:gd name="T8" fmla="*/ 3 w 8"/>
                    <a:gd name="T9" fmla="*/ 89 h 120"/>
                    <a:gd name="T10" fmla="*/ 5 w 8"/>
                    <a:gd name="T11" fmla="*/ 119 h 120"/>
                    <a:gd name="T12" fmla="*/ 5 w 8"/>
                    <a:gd name="T13" fmla="*/ 119 h 120"/>
                    <a:gd name="T14" fmla="*/ 6 w 8"/>
                    <a:gd name="T15" fmla="*/ 120 h 120"/>
                    <a:gd name="T16" fmla="*/ 8 w 8"/>
                    <a:gd name="T17" fmla="*/ 120 h 120"/>
                    <a:gd name="T18" fmla="*/ 8 w 8"/>
                    <a:gd name="T19" fmla="*/ 119 h 120"/>
                    <a:gd name="T20" fmla="*/ 8 w 8"/>
                    <a:gd name="T21" fmla="*/ 119 h 120"/>
                    <a:gd name="T22" fmla="*/ 6 w 8"/>
                    <a:gd name="T23" fmla="*/ 89 h 120"/>
                    <a:gd name="T24" fmla="*/ 5 w 8"/>
                    <a:gd name="T25" fmla="*/ 59 h 120"/>
                    <a:gd name="T26" fmla="*/ 0 w 8"/>
                    <a:gd name="T27" fmla="*/ 1 h 120"/>
                    <a:gd name="T28" fmla="*/ 0 w 8"/>
                    <a:gd name="T29" fmla="*/ 1 h 120"/>
                    <a:gd name="T30" fmla="*/ 0 w 8"/>
                    <a:gd name="T31" fmla="*/ 0 h 120"/>
                    <a:gd name="T32" fmla="*/ 0 w 8"/>
                    <a:gd name="T33" fmla="*/ 1 h 120"/>
                    <a:gd name="T34" fmla="*/ 0 w 8"/>
                    <a:gd name="T35" fmla="*/ 1 h 1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
                    <a:gd name="T55" fmla="*/ 0 h 120"/>
                    <a:gd name="T56" fmla="*/ 8 w 8"/>
                    <a:gd name="T57" fmla="*/ 120 h 1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 h="120">
                      <a:moveTo>
                        <a:pt x="0" y="1"/>
                      </a:moveTo>
                      <a:lnTo>
                        <a:pt x="0" y="1"/>
                      </a:lnTo>
                      <a:lnTo>
                        <a:pt x="0" y="29"/>
                      </a:lnTo>
                      <a:lnTo>
                        <a:pt x="1" y="59"/>
                      </a:lnTo>
                      <a:lnTo>
                        <a:pt x="3" y="89"/>
                      </a:lnTo>
                      <a:lnTo>
                        <a:pt x="5" y="119"/>
                      </a:lnTo>
                      <a:lnTo>
                        <a:pt x="6" y="120"/>
                      </a:lnTo>
                      <a:lnTo>
                        <a:pt x="8" y="120"/>
                      </a:lnTo>
                      <a:lnTo>
                        <a:pt x="8" y="119"/>
                      </a:lnTo>
                      <a:lnTo>
                        <a:pt x="6" y="89"/>
                      </a:lnTo>
                      <a:lnTo>
                        <a:pt x="5" y="59"/>
                      </a:lnTo>
                      <a:lnTo>
                        <a:pt x="0" y="1"/>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25" name="Freeform 216"/>
                <p:cNvSpPr>
                  <a:spLocks/>
                </p:cNvSpPr>
                <p:nvPr/>
              </p:nvSpPr>
              <p:spPr bwMode="auto">
                <a:xfrm>
                  <a:off x="795" y="1482"/>
                  <a:ext cx="182" cy="8"/>
                </a:xfrm>
                <a:custGeom>
                  <a:avLst/>
                  <a:gdLst>
                    <a:gd name="T0" fmla="*/ 1 w 182"/>
                    <a:gd name="T1" fmla="*/ 3 h 8"/>
                    <a:gd name="T2" fmla="*/ 1 w 182"/>
                    <a:gd name="T3" fmla="*/ 3 h 8"/>
                    <a:gd name="T4" fmla="*/ 91 w 182"/>
                    <a:gd name="T5" fmla="*/ 6 h 8"/>
                    <a:gd name="T6" fmla="*/ 135 w 182"/>
                    <a:gd name="T7" fmla="*/ 8 h 8"/>
                    <a:gd name="T8" fmla="*/ 180 w 182"/>
                    <a:gd name="T9" fmla="*/ 6 h 8"/>
                    <a:gd name="T10" fmla="*/ 180 w 182"/>
                    <a:gd name="T11" fmla="*/ 6 h 8"/>
                    <a:gd name="T12" fmla="*/ 182 w 182"/>
                    <a:gd name="T13" fmla="*/ 6 h 8"/>
                    <a:gd name="T14" fmla="*/ 180 w 182"/>
                    <a:gd name="T15" fmla="*/ 5 h 8"/>
                    <a:gd name="T16" fmla="*/ 180 w 182"/>
                    <a:gd name="T17" fmla="*/ 5 h 8"/>
                    <a:gd name="T18" fmla="*/ 91 w 182"/>
                    <a:gd name="T19" fmla="*/ 0 h 8"/>
                    <a:gd name="T20" fmla="*/ 47 w 182"/>
                    <a:gd name="T21" fmla="*/ 0 h 8"/>
                    <a:gd name="T22" fmla="*/ 1 w 182"/>
                    <a:gd name="T23" fmla="*/ 0 h 8"/>
                    <a:gd name="T24" fmla="*/ 1 w 182"/>
                    <a:gd name="T25" fmla="*/ 0 h 8"/>
                    <a:gd name="T26" fmla="*/ 0 w 182"/>
                    <a:gd name="T27" fmla="*/ 2 h 8"/>
                    <a:gd name="T28" fmla="*/ 1 w 182"/>
                    <a:gd name="T29" fmla="*/ 3 h 8"/>
                    <a:gd name="T30" fmla="*/ 1 w 182"/>
                    <a:gd name="T31" fmla="*/ 3 h 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2"/>
                    <a:gd name="T49" fmla="*/ 0 h 8"/>
                    <a:gd name="T50" fmla="*/ 182 w 182"/>
                    <a:gd name="T51" fmla="*/ 8 h 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2" h="8">
                      <a:moveTo>
                        <a:pt x="1" y="3"/>
                      </a:moveTo>
                      <a:lnTo>
                        <a:pt x="1" y="3"/>
                      </a:lnTo>
                      <a:lnTo>
                        <a:pt x="91" y="6"/>
                      </a:lnTo>
                      <a:lnTo>
                        <a:pt x="135" y="8"/>
                      </a:lnTo>
                      <a:lnTo>
                        <a:pt x="180" y="6"/>
                      </a:lnTo>
                      <a:lnTo>
                        <a:pt x="182" y="6"/>
                      </a:lnTo>
                      <a:lnTo>
                        <a:pt x="180" y="5"/>
                      </a:lnTo>
                      <a:lnTo>
                        <a:pt x="91" y="0"/>
                      </a:lnTo>
                      <a:lnTo>
                        <a:pt x="47" y="0"/>
                      </a:lnTo>
                      <a:lnTo>
                        <a:pt x="1" y="0"/>
                      </a:lnTo>
                      <a:lnTo>
                        <a:pt x="0"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26" name="Freeform 217"/>
                <p:cNvSpPr>
                  <a:spLocks/>
                </p:cNvSpPr>
                <p:nvPr/>
              </p:nvSpPr>
              <p:spPr bwMode="auto">
                <a:xfrm>
                  <a:off x="912" y="1371"/>
                  <a:ext cx="58" cy="125"/>
                </a:xfrm>
                <a:custGeom>
                  <a:avLst/>
                  <a:gdLst>
                    <a:gd name="T0" fmla="*/ 0 w 58"/>
                    <a:gd name="T1" fmla="*/ 1 h 125"/>
                    <a:gd name="T2" fmla="*/ 0 w 58"/>
                    <a:gd name="T3" fmla="*/ 1 h 125"/>
                    <a:gd name="T4" fmla="*/ 27 w 58"/>
                    <a:gd name="T5" fmla="*/ 64 h 125"/>
                    <a:gd name="T6" fmla="*/ 57 w 58"/>
                    <a:gd name="T7" fmla="*/ 124 h 125"/>
                    <a:gd name="T8" fmla="*/ 57 w 58"/>
                    <a:gd name="T9" fmla="*/ 124 h 125"/>
                    <a:gd name="T10" fmla="*/ 58 w 58"/>
                    <a:gd name="T11" fmla="*/ 125 h 125"/>
                    <a:gd name="T12" fmla="*/ 58 w 58"/>
                    <a:gd name="T13" fmla="*/ 124 h 125"/>
                    <a:gd name="T14" fmla="*/ 58 w 58"/>
                    <a:gd name="T15" fmla="*/ 124 h 125"/>
                    <a:gd name="T16" fmla="*/ 46 w 58"/>
                    <a:gd name="T17" fmla="*/ 92 h 125"/>
                    <a:gd name="T18" fmla="*/ 32 w 58"/>
                    <a:gd name="T19" fmla="*/ 61 h 125"/>
                    <a:gd name="T20" fmla="*/ 2 w 58"/>
                    <a:gd name="T21" fmla="*/ 1 h 125"/>
                    <a:gd name="T22" fmla="*/ 2 w 58"/>
                    <a:gd name="T23" fmla="*/ 1 h 125"/>
                    <a:gd name="T24" fmla="*/ 0 w 58"/>
                    <a:gd name="T25" fmla="*/ 0 h 125"/>
                    <a:gd name="T26" fmla="*/ 0 w 58"/>
                    <a:gd name="T27" fmla="*/ 1 h 125"/>
                    <a:gd name="T28" fmla="*/ 0 w 58"/>
                    <a:gd name="T29" fmla="*/ 1 h 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125"/>
                    <a:gd name="T47" fmla="*/ 58 w 58"/>
                    <a:gd name="T48" fmla="*/ 125 h 1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125">
                      <a:moveTo>
                        <a:pt x="0" y="1"/>
                      </a:moveTo>
                      <a:lnTo>
                        <a:pt x="0" y="1"/>
                      </a:lnTo>
                      <a:lnTo>
                        <a:pt x="27" y="64"/>
                      </a:lnTo>
                      <a:lnTo>
                        <a:pt x="57" y="124"/>
                      </a:lnTo>
                      <a:lnTo>
                        <a:pt x="58" y="125"/>
                      </a:lnTo>
                      <a:lnTo>
                        <a:pt x="58" y="124"/>
                      </a:lnTo>
                      <a:lnTo>
                        <a:pt x="46" y="92"/>
                      </a:lnTo>
                      <a:lnTo>
                        <a:pt x="32" y="61"/>
                      </a:lnTo>
                      <a:lnTo>
                        <a:pt x="2" y="1"/>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27" name="Freeform 218"/>
                <p:cNvSpPr>
                  <a:spLocks/>
                </p:cNvSpPr>
                <p:nvPr/>
              </p:nvSpPr>
              <p:spPr bwMode="auto">
                <a:xfrm>
                  <a:off x="785" y="1358"/>
                  <a:ext cx="123" cy="14"/>
                </a:xfrm>
                <a:custGeom>
                  <a:avLst/>
                  <a:gdLst>
                    <a:gd name="T0" fmla="*/ 2 w 123"/>
                    <a:gd name="T1" fmla="*/ 7 h 14"/>
                    <a:gd name="T2" fmla="*/ 2 w 123"/>
                    <a:gd name="T3" fmla="*/ 7 h 14"/>
                    <a:gd name="T4" fmla="*/ 17 w 123"/>
                    <a:gd name="T5" fmla="*/ 5 h 14"/>
                    <a:gd name="T6" fmla="*/ 32 w 123"/>
                    <a:gd name="T7" fmla="*/ 3 h 14"/>
                    <a:gd name="T8" fmla="*/ 61 w 123"/>
                    <a:gd name="T9" fmla="*/ 5 h 14"/>
                    <a:gd name="T10" fmla="*/ 91 w 123"/>
                    <a:gd name="T11" fmla="*/ 8 h 14"/>
                    <a:gd name="T12" fmla="*/ 121 w 123"/>
                    <a:gd name="T13" fmla="*/ 14 h 14"/>
                    <a:gd name="T14" fmla="*/ 121 w 123"/>
                    <a:gd name="T15" fmla="*/ 14 h 14"/>
                    <a:gd name="T16" fmla="*/ 123 w 123"/>
                    <a:gd name="T17" fmla="*/ 14 h 14"/>
                    <a:gd name="T18" fmla="*/ 123 w 123"/>
                    <a:gd name="T19" fmla="*/ 13 h 14"/>
                    <a:gd name="T20" fmla="*/ 123 w 123"/>
                    <a:gd name="T21" fmla="*/ 11 h 14"/>
                    <a:gd name="T22" fmla="*/ 123 w 123"/>
                    <a:gd name="T23" fmla="*/ 11 h 14"/>
                    <a:gd name="T24" fmla="*/ 123 w 123"/>
                    <a:gd name="T25" fmla="*/ 11 h 14"/>
                    <a:gd name="T26" fmla="*/ 93 w 123"/>
                    <a:gd name="T27" fmla="*/ 3 h 14"/>
                    <a:gd name="T28" fmla="*/ 61 w 123"/>
                    <a:gd name="T29" fmla="*/ 0 h 14"/>
                    <a:gd name="T30" fmla="*/ 32 w 123"/>
                    <a:gd name="T31" fmla="*/ 0 h 14"/>
                    <a:gd name="T32" fmla="*/ 2 w 123"/>
                    <a:gd name="T33" fmla="*/ 5 h 14"/>
                    <a:gd name="T34" fmla="*/ 2 w 123"/>
                    <a:gd name="T35" fmla="*/ 5 h 14"/>
                    <a:gd name="T36" fmla="*/ 0 w 123"/>
                    <a:gd name="T37" fmla="*/ 7 h 14"/>
                    <a:gd name="T38" fmla="*/ 2 w 123"/>
                    <a:gd name="T39" fmla="*/ 7 h 14"/>
                    <a:gd name="T40" fmla="*/ 2 w 123"/>
                    <a:gd name="T41" fmla="*/ 7 h 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3"/>
                    <a:gd name="T64" fmla="*/ 0 h 14"/>
                    <a:gd name="T65" fmla="*/ 123 w 123"/>
                    <a:gd name="T66" fmla="*/ 14 h 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3" h="14">
                      <a:moveTo>
                        <a:pt x="2" y="7"/>
                      </a:moveTo>
                      <a:lnTo>
                        <a:pt x="2" y="7"/>
                      </a:lnTo>
                      <a:lnTo>
                        <a:pt x="17" y="5"/>
                      </a:lnTo>
                      <a:lnTo>
                        <a:pt x="32" y="3"/>
                      </a:lnTo>
                      <a:lnTo>
                        <a:pt x="61" y="5"/>
                      </a:lnTo>
                      <a:lnTo>
                        <a:pt x="91" y="8"/>
                      </a:lnTo>
                      <a:lnTo>
                        <a:pt x="121" y="14"/>
                      </a:lnTo>
                      <a:lnTo>
                        <a:pt x="123" y="14"/>
                      </a:lnTo>
                      <a:lnTo>
                        <a:pt x="123" y="13"/>
                      </a:lnTo>
                      <a:lnTo>
                        <a:pt x="123" y="11"/>
                      </a:lnTo>
                      <a:lnTo>
                        <a:pt x="93" y="3"/>
                      </a:lnTo>
                      <a:lnTo>
                        <a:pt x="61" y="0"/>
                      </a:lnTo>
                      <a:lnTo>
                        <a:pt x="32" y="0"/>
                      </a:lnTo>
                      <a:lnTo>
                        <a:pt x="2" y="5"/>
                      </a:lnTo>
                      <a:lnTo>
                        <a:pt x="0" y="7"/>
                      </a:lnTo>
                      <a:lnTo>
                        <a:pt x="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28" name="Freeform 219"/>
                <p:cNvSpPr>
                  <a:spLocks/>
                </p:cNvSpPr>
                <p:nvPr/>
              </p:nvSpPr>
              <p:spPr bwMode="auto">
                <a:xfrm>
                  <a:off x="639" y="1319"/>
                  <a:ext cx="22" cy="36"/>
                </a:xfrm>
                <a:custGeom>
                  <a:avLst/>
                  <a:gdLst>
                    <a:gd name="T0" fmla="*/ 21 w 22"/>
                    <a:gd name="T1" fmla="*/ 33 h 36"/>
                    <a:gd name="T2" fmla="*/ 21 w 22"/>
                    <a:gd name="T3" fmla="*/ 33 h 36"/>
                    <a:gd name="T4" fmla="*/ 22 w 22"/>
                    <a:gd name="T5" fmla="*/ 24 h 36"/>
                    <a:gd name="T6" fmla="*/ 19 w 22"/>
                    <a:gd name="T7" fmla="*/ 11 h 36"/>
                    <a:gd name="T8" fmla="*/ 16 w 22"/>
                    <a:gd name="T9" fmla="*/ 6 h 36"/>
                    <a:gd name="T10" fmla="*/ 13 w 22"/>
                    <a:gd name="T11" fmla="*/ 2 h 36"/>
                    <a:gd name="T12" fmla="*/ 8 w 22"/>
                    <a:gd name="T13" fmla="*/ 0 h 36"/>
                    <a:gd name="T14" fmla="*/ 3 w 22"/>
                    <a:gd name="T15" fmla="*/ 0 h 36"/>
                    <a:gd name="T16" fmla="*/ 3 w 22"/>
                    <a:gd name="T17" fmla="*/ 0 h 36"/>
                    <a:gd name="T18" fmla="*/ 0 w 22"/>
                    <a:gd name="T19" fmla="*/ 2 h 36"/>
                    <a:gd name="T20" fmla="*/ 0 w 22"/>
                    <a:gd name="T21" fmla="*/ 5 h 36"/>
                    <a:gd name="T22" fmla="*/ 0 w 22"/>
                    <a:gd name="T23" fmla="*/ 6 h 36"/>
                    <a:gd name="T24" fmla="*/ 2 w 22"/>
                    <a:gd name="T25" fmla="*/ 8 h 36"/>
                    <a:gd name="T26" fmla="*/ 2 w 22"/>
                    <a:gd name="T27" fmla="*/ 8 h 36"/>
                    <a:gd name="T28" fmla="*/ 8 w 22"/>
                    <a:gd name="T29" fmla="*/ 13 h 36"/>
                    <a:gd name="T30" fmla="*/ 11 w 22"/>
                    <a:gd name="T31" fmla="*/ 19 h 36"/>
                    <a:gd name="T32" fmla="*/ 13 w 22"/>
                    <a:gd name="T33" fmla="*/ 25 h 36"/>
                    <a:gd name="T34" fmla="*/ 14 w 22"/>
                    <a:gd name="T35" fmla="*/ 33 h 36"/>
                    <a:gd name="T36" fmla="*/ 14 w 22"/>
                    <a:gd name="T37" fmla="*/ 33 h 36"/>
                    <a:gd name="T38" fmla="*/ 14 w 22"/>
                    <a:gd name="T39" fmla="*/ 35 h 36"/>
                    <a:gd name="T40" fmla="*/ 18 w 22"/>
                    <a:gd name="T41" fmla="*/ 36 h 36"/>
                    <a:gd name="T42" fmla="*/ 19 w 22"/>
                    <a:gd name="T43" fmla="*/ 36 h 36"/>
                    <a:gd name="T44" fmla="*/ 21 w 22"/>
                    <a:gd name="T45" fmla="*/ 33 h 36"/>
                    <a:gd name="T46" fmla="*/ 21 w 22"/>
                    <a:gd name="T47" fmla="*/ 33 h 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
                    <a:gd name="T73" fmla="*/ 0 h 36"/>
                    <a:gd name="T74" fmla="*/ 22 w 22"/>
                    <a:gd name="T75" fmla="*/ 36 h 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 h="36">
                      <a:moveTo>
                        <a:pt x="21" y="33"/>
                      </a:moveTo>
                      <a:lnTo>
                        <a:pt x="21" y="33"/>
                      </a:lnTo>
                      <a:lnTo>
                        <a:pt x="22" y="24"/>
                      </a:lnTo>
                      <a:lnTo>
                        <a:pt x="19" y="11"/>
                      </a:lnTo>
                      <a:lnTo>
                        <a:pt x="16" y="6"/>
                      </a:lnTo>
                      <a:lnTo>
                        <a:pt x="13" y="2"/>
                      </a:lnTo>
                      <a:lnTo>
                        <a:pt x="8" y="0"/>
                      </a:lnTo>
                      <a:lnTo>
                        <a:pt x="3" y="0"/>
                      </a:lnTo>
                      <a:lnTo>
                        <a:pt x="0" y="2"/>
                      </a:lnTo>
                      <a:lnTo>
                        <a:pt x="0" y="5"/>
                      </a:lnTo>
                      <a:lnTo>
                        <a:pt x="0" y="6"/>
                      </a:lnTo>
                      <a:lnTo>
                        <a:pt x="2" y="8"/>
                      </a:lnTo>
                      <a:lnTo>
                        <a:pt x="8" y="13"/>
                      </a:lnTo>
                      <a:lnTo>
                        <a:pt x="11" y="19"/>
                      </a:lnTo>
                      <a:lnTo>
                        <a:pt x="13" y="25"/>
                      </a:lnTo>
                      <a:lnTo>
                        <a:pt x="14" y="33"/>
                      </a:lnTo>
                      <a:lnTo>
                        <a:pt x="14" y="35"/>
                      </a:lnTo>
                      <a:lnTo>
                        <a:pt x="18" y="36"/>
                      </a:lnTo>
                      <a:lnTo>
                        <a:pt x="19" y="36"/>
                      </a:lnTo>
                      <a:lnTo>
                        <a:pt x="21"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29" name="Freeform 220"/>
                <p:cNvSpPr>
                  <a:spLocks/>
                </p:cNvSpPr>
                <p:nvPr/>
              </p:nvSpPr>
              <p:spPr bwMode="auto">
                <a:xfrm>
                  <a:off x="886" y="1319"/>
                  <a:ext cx="26" cy="39"/>
                </a:xfrm>
                <a:custGeom>
                  <a:avLst/>
                  <a:gdLst>
                    <a:gd name="T0" fmla="*/ 9 w 26"/>
                    <a:gd name="T1" fmla="*/ 36 h 39"/>
                    <a:gd name="T2" fmla="*/ 9 w 26"/>
                    <a:gd name="T3" fmla="*/ 36 h 39"/>
                    <a:gd name="T4" fmla="*/ 12 w 26"/>
                    <a:gd name="T5" fmla="*/ 27 h 39"/>
                    <a:gd name="T6" fmla="*/ 17 w 26"/>
                    <a:gd name="T7" fmla="*/ 17 h 39"/>
                    <a:gd name="T8" fmla="*/ 17 w 26"/>
                    <a:gd name="T9" fmla="*/ 17 h 39"/>
                    <a:gd name="T10" fmla="*/ 25 w 26"/>
                    <a:gd name="T11" fmla="*/ 11 h 39"/>
                    <a:gd name="T12" fmla="*/ 26 w 26"/>
                    <a:gd name="T13" fmla="*/ 6 h 39"/>
                    <a:gd name="T14" fmla="*/ 26 w 26"/>
                    <a:gd name="T15" fmla="*/ 5 h 39"/>
                    <a:gd name="T16" fmla="*/ 25 w 26"/>
                    <a:gd name="T17" fmla="*/ 2 h 39"/>
                    <a:gd name="T18" fmla="*/ 25 w 26"/>
                    <a:gd name="T19" fmla="*/ 2 h 39"/>
                    <a:gd name="T20" fmla="*/ 23 w 26"/>
                    <a:gd name="T21" fmla="*/ 0 h 39"/>
                    <a:gd name="T22" fmla="*/ 20 w 26"/>
                    <a:gd name="T23" fmla="*/ 0 h 39"/>
                    <a:gd name="T24" fmla="*/ 14 w 26"/>
                    <a:gd name="T25" fmla="*/ 3 h 39"/>
                    <a:gd name="T26" fmla="*/ 9 w 26"/>
                    <a:gd name="T27" fmla="*/ 8 h 39"/>
                    <a:gd name="T28" fmla="*/ 6 w 26"/>
                    <a:gd name="T29" fmla="*/ 13 h 39"/>
                    <a:gd name="T30" fmla="*/ 6 w 26"/>
                    <a:gd name="T31" fmla="*/ 13 h 39"/>
                    <a:gd name="T32" fmla="*/ 3 w 26"/>
                    <a:gd name="T33" fmla="*/ 17 h 39"/>
                    <a:gd name="T34" fmla="*/ 1 w 26"/>
                    <a:gd name="T35" fmla="*/ 22 h 39"/>
                    <a:gd name="T36" fmla="*/ 0 w 26"/>
                    <a:gd name="T37" fmla="*/ 35 h 39"/>
                    <a:gd name="T38" fmla="*/ 0 w 26"/>
                    <a:gd name="T39" fmla="*/ 35 h 39"/>
                    <a:gd name="T40" fmla="*/ 1 w 26"/>
                    <a:gd name="T41" fmla="*/ 38 h 39"/>
                    <a:gd name="T42" fmla="*/ 3 w 26"/>
                    <a:gd name="T43" fmla="*/ 39 h 39"/>
                    <a:gd name="T44" fmla="*/ 6 w 26"/>
                    <a:gd name="T45" fmla="*/ 39 h 39"/>
                    <a:gd name="T46" fmla="*/ 9 w 26"/>
                    <a:gd name="T47" fmla="*/ 36 h 39"/>
                    <a:gd name="T48" fmla="*/ 9 w 26"/>
                    <a:gd name="T49" fmla="*/ 36 h 3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6"/>
                    <a:gd name="T76" fmla="*/ 0 h 39"/>
                    <a:gd name="T77" fmla="*/ 26 w 26"/>
                    <a:gd name="T78" fmla="*/ 39 h 3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6" h="39">
                      <a:moveTo>
                        <a:pt x="9" y="36"/>
                      </a:moveTo>
                      <a:lnTo>
                        <a:pt x="9" y="36"/>
                      </a:lnTo>
                      <a:lnTo>
                        <a:pt x="12" y="27"/>
                      </a:lnTo>
                      <a:lnTo>
                        <a:pt x="17" y="17"/>
                      </a:lnTo>
                      <a:lnTo>
                        <a:pt x="25" y="11"/>
                      </a:lnTo>
                      <a:lnTo>
                        <a:pt x="26" y="6"/>
                      </a:lnTo>
                      <a:lnTo>
                        <a:pt x="26" y="5"/>
                      </a:lnTo>
                      <a:lnTo>
                        <a:pt x="25" y="2"/>
                      </a:lnTo>
                      <a:lnTo>
                        <a:pt x="23" y="0"/>
                      </a:lnTo>
                      <a:lnTo>
                        <a:pt x="20" y="0"/>
                      </a:lnTo>
                      <a:lnTo>
                        <a:pt x="14" y="3"/>
                      </a:lnTo>
                      <a:lnTo>
                        <a:pt x="9" y="8"/>
                      </a:lnTo>
                      <a:lnTo>
                        <a:pt x="6" y="13"/>
                      </a:lnTo>
                      <a:lnTo>
                        <a:pt x="3" y="17"/>
                      </a:lnTo>
                      <a:lnTo>
                        <a:pt x="1" y="22"/>
                      </a:lnTo>
                      <a:lnTo>
                        <a:pt x="0" y="35"/>
                      </a:lnTo>
                      <a:lnTo>
                        <a:pt x="1" y="38"/>
                      </a:lnTo>
                      <a:lnTo>
                        <a:pt x="3" y="39"/>
                      </a:lnTo>
                      <a:lnTo>
                        <a:pt x="6" y="39"/>
                      </a:lnTo>
                      <a:lnTo>
                        <a:pt x="9"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30" name="Freeform 221"/>
                <p:cNvSpPr>
                  <a:spLocks/>
                </p:cNvSpPr>
                <p:nvPr/>
              </p:nvSpPr>
              <p:spPr bwMode="auto">
                <a:xfrm>
                  <a:off x="578" y="1311"/>
                  <a:ext cx="364" cy="16"/>
                </a:xfrm>
                <a:custGeom>
                  <a:avLst/>
                  <a:gdLst>
                    <a:gd name="T0" fmla="*/ 2 w 364"/>
                    <a:gd name="T1" fmla="*/ 10 h 16"/>
                    <a:gd name="T2" fmla="*/ 2 w 364"/>
                    <a:gd name="T3" fmla="*/ 10 h 16"/>
                    <a:gd name="T4" fmla="*/ 46 w 364"/>
                    <a:gd name="T5" fmla="*/ 11 h 16"/>
                    <a:gd name="T6" fmla="*/ 90 w 364"/>
                    <a:gd name="T7" fmla="*/ 11 h 16"/>
                    <a:gd name="T8" fmla="*/ 176 w 364"/>
                    <a:gd name="T9" fmla="*/ 11 h 16"/>
                    <a:gd name="T10" fmla="*/ 176 w 364"/>
                    <a:gd name="T11" fmla="*/ 11 h 16"/>
                    <a:gd name="T12" fmla="*/ 223 w 364"/>
                    <a:gd name="T13" fmla="*/ 11 h 16"/>
                    <a:gd name="T14" fmla="*/ 268 w 364"/>
                    <a:gd name="T15" fmla="*/ 13 h 16"/>
                    <a:gd name="T16" fmla="*/ 361 w 364"/>
                    <a:gd name="T17" fmla="*/ 16 h 16"/>
                    <a:gd name="T18" fmla="*/ 361 w 364"/>
                    <a:gd name="T19" fmla="*/ 16 h 16"/>
                    <a:gd name="T20" fmla="*/ 363 w 364"/>
                    <a:gd name="T21" fmla="*/ 16 h 16"/>
                    <a:gd name="T22" fmla="*/ 364 w 364"/>
                    <a:gd name="T23" fmla="*/ 13 h 16"/>
                    <a:gd name="T24" fmla="*/ 364 w 364"/>
                    <a:gd name="T25" fmla="*/ 10 h 16"/>
                    <a:gd name="T26" fmla="*/ 361 w 364"/>
                    <a:gd name="T27" fmla="*/ 8 h 16"/>
                    <a:gd name="T28" fmla="*/ 361 w 364"/>
                    <a:gd name="T29" fmla="*/ 8 h 16"/>
                    <a:gd name="T30" fmla="*/ 317 w 364"/>
                    <a:gd name="T31" fmla="*/ 3 h 16"/>
                    <a:gd name="T32" fmla="*/ 275 w 364"/>
                    <a:gd name="T33" fmla="*/ 2 h 16"/>
                    <a:gd name="T34" fmla="*/ 229 w 364"/>
                    <a:gd name="T35" fmla="*/ 0 h 16"/>
                    <a:gd name="T36" fmla="*/ 185 w 364"/>
                    <a:gd name="T37" fmla="*/ 0 h 16"/>
                    <a:gd name="T38" fmla="*/ 185 w 364"/>
                    <a:gd name="T39" fmla="*/ 0 h 16"/>
                    <a:gd name="T40" fmla="*/ 94 w 364"/>
                    <a:gd name="T41" fmla="*/ 2 h 16"/>
                    <a:gd name="T42" fmla="*/ 47 w 364"/>
                    <a:gd name="T43" fmla="*/ 2 h 16"/>
                    <a:gd name="T44" fmla="*/ 2 w 364"/>
                    <a:gd name="T45" fmla="*/ 5 h 16"/>
                    <a:gd name="T46" fmla="*/ 2 w 364"/>
                    <a:gd name="T47" fmla="*/ 5 h 16"/>
                    <a:gd name="T48" fmla="*/ 0 w 364"/>
                    <a:gd name="T49" fmla="*/ 6 h 16"/>
                    <a:gd name="T50" fmla="*/ 0 w 364"/>
                    <a:gd name="T51" fmla="*/ 8 h 16"/>
                    <a:gd name="T52" fmla="*/ 0 w 364"/>
                    <a:gd name="T53" fmla="*/ 8 h 16"/>
                    <a:gd name="T54" fmla="*/ 2 w 364"/>
                    <a:gd name="T55" fmla="*/ 10 h 16"/>
                    <a:gd name="T56" fmla="*/ 2 w 364"/>
                    <a:gd name="T57" fmla="*/ 10 h 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64"/>
                    <a:gd name="T88" fmla="*/ 0 h 16"/>
                    <a:gd name="T89" fmla="*/ 364 w 364"/>
                    <a:gd name="T90" fmla="*/ 16 h 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64" h="16">
                      <a:moveTo>
                        <a:pt x="2" y="10"/>
                      </a:moveTo>
                      <a:lnTo>
                        <a:pt x="2" y="10"/>
                      </a:lnTo>
                      <a:lnTo>
                        <a:pt x="46" y="11"/>
                      </a:lnTo>
                      <a:lnTo>
                        <a:pt x="90" y="11"/>
                      </a:lnTo>
                      <a:lnTo>
                        <a:pt x="176" y="11"/>
                      </a:lnTo>
                      <a:lnTo>
                        <a:pt x="223" y="11"/>
                      </a:lnTo>
                      <a:lnTo>
                        <a:pt x="268" y="13"/>
                      </a:lnTo>
                      <a:lnTo>
                        <a:pt x="361" y="16"/>
                      </a:lnTo>
                      <a:lnTo>
                        <a:pt x="363" y="16"/>
                      </a:lnTo>
                      <a:lnTo>
                        <a:pt x="364" y="13"/>
                      </a:lnTo>
                      <a:lnTo>
                        <a:pt x="364" y="10"/>
                      </a:lnTo>
                      <a:lnTo>
                        <a:pt x="361" y="8"/>
                      </a:lnTo>
                      <a:lnTo>
                        <a:pt x="317" y="3"/>
                      </a:lnTo>
                      <a:lnTo>
                        <a:pt x="275" y="2"/>
                      </a:lnTo>
                      <a:lnTo>
                        <a:pt x="229" y="0"/>
                      </a:lnTo>
                      <a:lnTo>
                        <a:pt x="185" y="0"/>
                      </a:lnTo>
                      <a:lnTo>
                        <a:pt x="94" y="2"/>
                      </a:lnTo>
                      <a:lnTo>
                        <a:pt x="47" y="2"/>
                      </a:lnTo>
                      <a:lnTo>
                        <a:pt x="2" y="5"/>
                      </a:lnTo>
                      <a:lnTo>
                        <a:pt x="0" y="6"/>
                      </a:lnTo>
                      <a:lnTo>
                        <a:pt x="0" y="8"/>
                      </a:lnTo>
                      <a:lnTo>
                        <a:pt x="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31" name="Freeform 222"/>
                <p:cNvSpPr>
                  <a:spLocks/>
                </p:cNvSpPr>
                <p:nvPr/>
              </p:nvSpPr>
              <p:spPr bwMode="auto">
                <a:xfrm>
                  <a:off x="493" y="1236"/>
                  <a:ext cx="11" cy="86"/>
                </a:xfrm>
                <a:custGeom>
                  <a:avLst/>
                  <a:gdLst>
                    <a:gd name="T0" fmla="*/ 0 w 11"/>
                    <a:gd name="T1" fmla="*/ 0 h 86"/>
                    <a:gd name="T2" fmla="*/ 0 w 11"/>
                    <a:gd name="T3" fmla="*/ 0 h 86"/>
                    <a:gd name="T4" fmla="*/ 0 w 11"/>
                    <a:gd name="T5" fmla="*/ 22 h 86"/>
                    <a:gd name="T6" fmla="*/ 0 w 11"/>
                    <a:gd name="T7" fmla="*/ 44 h 86"/>
                    <a:gd name="T8" fmla="*/ 2 w 11"/>
                    <a:gd name="T9" fmla="*/ 64 h 86"/>
                    <a:gd name="T10" fmla="*/ 7 w 11"/>
                    <a:gd name="T11" fmla="*/ 86 h 86"/>
                    <a:gd name="T12" fmla="*/ 7 w 11"/>
                    <a:gd name="T13" fmla="*/ 86 h 86"/>
                    <a:gd name="T14" fmla="*/ 8 w 11"/>
                    <a:gd name="T15" fmla="*/ 86 h 86"/>
                    <a:gd name="T16" fmla="*/ 10 w 11"/>
                    <a:gd name="T17" fmla="*/ 86 h 86"/>
                    <a:gd name="T18" fmla="*/ 10 w 11"/>
                    <a:gd name="T19" fmla="*/ 86 h 86"/>
                    <a:gd name="T20" fmla="*/ 11 w 11"/>
                    <a:gd name="T21" fmla="*/ 85 h 86"/>
                    <a:gd name="T22" fmla="*/ 11 w 11"/>
                    <a:gd name="T23" fmla="*/ 85 h 86"/>
                    <a:gd name="T24" fmla="*/ 7 w 11"/>
                    <a:gd name="T25" fmla="*/ 64 h 86"/>
                    <a:gd name="T26" fmla="*/ 3 w 11"/>
                    <a:gd name="T27" fmla="*/ 44 h 86"/>
                    <a:gd name="T28" fmla="*/ 2 w 11"/>
                    <a:gd name="T29" fmla="*/ 22 h 86"/>
                    <a:gd name="T30" fmla="*/ 2 w 11"/>
                    <a:gd name="T31" fmla="*/ 1 h 86"/>
                    <a:gd name="T32" fmla="*/ 2 w 11"/>
                    <a:gd name="T33" fmla="*/ 1 h 86"/>
                    <a:gd name="T34" fmla="*/ 0 w 11"/>
                    <a:gd name="T35" fmla="*/ 0 h 86"/>
                    <a:gd name="T36" fmla="*/ 0 w 11"/>
                    <a:gd name="T37" fmla="*/ 0 h 86"/>
                    <a:gd name="T38" fmla="*/ 0 w 11"/>
                    <a:gd name="T39" fmla="*/ 0 h 8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
                    <a:gd name="T61" fmla="*/ 0 h 86"/>
                    <a:gd name="T62" fmla="*/ 11 w 11"/>
                    <a:gd name="T63" fmla="*/ 86 h 8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 h="86">
                      <a:moveTo>
                        <a:pt x="0" y="0"/>
                      </a:moveTo>
                      <a:lnTo>
                        <a:pt x="0" y="0"/>
                      </a:lnTo>
                      <a:lnTo>
                        <a:pt x="0" y="22"/>
                      </a:lnTo>
                      <a:lnTo>
                        <a:pt x="0" y="44"/>
                      </a:lnTo>
                      <a:lnTo>
                        <a:pt x="2" y="64"/>
                      </a:lnTo>
                      <a:lnTo>
                        <a:pt x="7" y="86"/>
                      </a:lnTo>
                      <a:lnTo>
                        <a:pt x="8" y="86"/>
                      </a:lnTo>
                      <a:lnTo>
                        <a:pt x="10" y="86"/>
                      </a:lnTo>
                      <a:lnTo>
                        <a:pt x="11" y="85"/>
                      </a:lnTo>
                      <a:lnTo>
                        <a:pt x="7" y="64"/>
                      </a:lnTo>
                      <a:lnTo>
                        <a:pt x="3" y="44"/>
                      </a:lnTo>
                      <a:lnTo>
                        <a:pt x="2" y="22"/>
                      </a:lnTo>
                      <a:lnTo>
                        <a:pt x="2"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32" name="Freeform 223"/>
                <p:cNvSpPr>
                  <a:spLocks/>
                </p:cNvSpPr>
                <p:nvPr/>
              </p:nvSpPr>
              <p:spPr bwMode="auto">
                <a:xfrm>
                  <a:off x="487" y="1225"/>
                  <a:ext cx="286" cy="16"/>
                </a:xfrm>
                <a:custGeom>
                  <a:avLst/>
                  <a:gdLst>
                    <a:gd name="T0" fmla="*/ 2 w 286"/>
                    <a:gd name="T1" fmla="*/ 16 h 16"/>
                    <a:gd name="T2" fmla="*/ 2 w 286"/>
                    <a:gd name="T3" fmla="*/ 16 h 16"/>
                    <a:gd name="T4" fmla="*/ 36 w 286"/>
                    <a:gd name="T5" fmla="*/ 12 h 16"/>
                    <a:gd name="T6" fmla="*/ 71 w 286"/>
                    <a:gd name="T7" fmla="*/ 11 h 16"/>
                    <a:gd name="T8" fmla="*/ 138 w 286"/>
                    <a:gd name="T9" fmla="*/ 9 h 16"/>
                    <a:gd name="T10" fmla="*/ 138 w 286"/>
                    <a:gd name="T11" fmla="*/ 9 h 16"/>
                    <a:gd name="T12" fmla="*/ 210 w 286"/>
                    <a:gd name="T13" fmla="*/ 6 h 16"/>
                    <a:gd name="T14" fmla="*/ 246 w 286"/>
                    <a:gd name="T15" fmla="*/ 5 h 16"/>
                    <a:gd name="T16" fmla="*/ 283 w 286"/>
                    <a:gd name="T17" fmla="*/ 6 h 16"/>
                    <a:gd name="T18" fmla="*/ 283 w 286"/>
                    <a:gd name="T19" fmla="*/ 6 h 16"/>
                    <a:gd name="T20" fmla="*/ 284 w 286"/>
                    <a:gd name="T21" fmla="*/ 5 h 16"/>
                    <a:gd name="T22" fmla="*/ 286 w 286"/>
                    <a:gd name="T23" fmla="*/ 3 h 16"/>
                    <a:gd name="T24" fmla="*/ 284 w 286"/>
                    <a:gd name="T25" fmla="*/ 3 h 16"/>
                    <a:gd name="T26" fmla="*/ 284 w 286"/>
                    <a:gd name="T27" fmla="*/ 1 h 16"/>
                    <a:gd name="T28" fmla="*/ 284 w 286"/>
                    <a:gd name="T29" fmla="*/ 1 h 16"/>
                    <a:gd name="T30" fmla="*/ 248 w 286"/>
                    <a:gd name="T31" fmla="*/ 0 h 16"/>
                    <a:gd name="T32" fmla="*/ 210 w 286"/>
                    <a:gd name="T33" fmla="*/ 0 h 16"/>
                    <a:gd name="T34" fmla="*/ 138 w 286"/>
                    <a:gd name="T35" fmla="*/ 3 h 16"/>
                    <a:gd name="T36" fmla="*/ 138 w 286"/>
                    <a:gd name="T37" fmla="*/ 3 h 16"/>
                    <a:gd name="T38" fmla="*/ 69 w 286"/>
                    <a:gd name="T39" fmla="*/ 5 h 16"/>
                    <a:gd name="T40" fmla="*/ 35 w 286"/>
                    <a:gd name="T41" fmla="*/ 6 h 16"/>
                    <a:gd name="T42" fmla="*/ 17 w 286"/>
                    <a:gd name="T43" fmla="*/ 9 h 16"/>
                    <a:gd name="T44" fmla="*/ 0 w 286"/>
                    <a:gd name="T45" fmla="*/ 12 h 16"/>
                    <a:gd name="T46" fmla="*/ 0 w 286"/>
                    <a:gd name="T47" fmla="*/ 12 h 16"/>
                    <a:gd name="T48" fmla="*/ 0 w 286"/>
                    <a:gd name="T49" fmla="*/ 12 h 16"/>
                    <a:gd name="T50" fmla="*/ 0 w 286"/>
                    <a:gd name="T51" fmla="*/ 14 h 16"/>
                    <a:gd name="T52" fmla="*/ 0 w 286"/>
                    <a:gd name="T53" fmla="*/ 16 h 16"/>
                    <a:gd name="T54" fmla="*/ 2 w 286"/>
                    <a:gd name="T55" fmla="*/ 16 h 16"/>
                    <a:gd name="T56" fmla="*/ 2 w 286"/>
                    <a:gd name="T57" fmla="*/ 16 h 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6"/>
                    <a:gd name="T88" fmla="*/ 0 h 16"/>
                    <a:gd name="T89" fmla="*/ 286 w 286"/>
                    <a:gd name="T90" fmla="*/ 16 h 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6" h="16">
                      <a:moveTo>
                        <a:pt x="2" y="16"/>
                      </a:moveTo>
                      <a:lnTo>
                        <a:pt x="2" y="16"/>
                      </a:lnTo>
                      <a:lnTo>
                        <a:pt x="36" y="12"/>
                      </a:lnTo>
                      <a:lnTo>
                        <a:pt x="71" y="11"/>
                      </a:lnTo>
                      <a:lnTo>
                        <a:pt x="138" y="9"/>
                      </a:lnTo>
                      <a:lnTo>
                        <a:pt x="210" y="6"/>
                      </a:lnTo>
                      <a:lnTo>
                        <a:pt x="246" y="5"/>
                      </a:lnTo>
                      <a:lnTo>
                        <a:pt x="283" y="6"/>
                      </a:lnTo>
                      <a:lnTo>
                        <a:pt x="284" y="5"/>
                      </a:lnTo>
                      <a:lnTo>
                        <a:pt x="286" y="3"/>
                      </a:lnTo>
                      <a:lnTo>
                        <a:pt x="284" y="3"/>
                      </a:lnTo>
                      <a:lnTo>
                        <a:pt x="284" y="1"/>
                      </a:lnTo>
                      <a:lnTo>
                        <a:pt x="248" y="0"/>
                      </a:lnTo>
                      <a:lnTo>
                        <a:pt x="210" y="0"/>
                      </a:lnTo>
                      <a:lnTo>
                        <a:pt x="138" y="3"/>
                      </a:lnTo>
                      <a:lnTo>
                        <a:pt x="69" y="5"/>
                      </a:lnTo>
                      <a:lnTo>
                        <a:pt x="35" y="6"/>
                      </a:lnTo>
                      <a:lnTo>
                        <a:pt x="17" y="9"/>
                      </a:lnTo>
                      <a:lnTo>
                        <a:pt x="0" y="12"/>
                      </a:lnTo>
                      <a:lnTo>
                        <a:pt x="0" y="14"/>
                      </a:lnTo>
                      <a:lnTo>
                        <a:pt x="0" y="16"/>
                      </a:lnTo>
                      <a:lnTo>
                        <a:pt x="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33" name="Freeform 224"/>
                <p:cNvSpPr>
                  <a:spLocks/>
                </p:cNvSpPr>
                <p:nvPr/>
              </p:nvSpPr>
              <p:spPr bwMode="auto">
                <a:xfrm>
                  <a:off x="768" y="1228"/>
                  <a:ext cx="3" cy="80"/>
                </a:xfrm>
                <a:custGeom>
                  <a:avLst/>
                  <a:gdLst>
                    <a:gd name="T0" fmla="*/ 0 w 3"/>
                    <a:gd name="T1" fmla="*/ 0 h 80"/>
                    <a:gd name="T2" fmla="*/ 0 w 3"/>
                    <a:gd name="T3" fmla="*/ 0 h 80"/>
                    <a:gd name="T4" fmla="*/ 0 w 3"/>
                    <a:gd name="T5" fmla="*/ 39 h 80"/>
                    <a:gd name="T6" fmla="*/ 2 w 3"/>
                    <a:gd name="T7" fmla="*/ 78 h 80"/>
                    <a:gd name="T8" fmla="*/ 2 w 3"/>
                    <a:gd name="T9" fmla="*/ 78 h 80"/>
                    <a:gd name="T10" fmla="*/ 3 w 3"/>
                    <a:gd name="T11" fmla="*/ 80 h 80"/>
                    <a:gd name="T12" fmla="*/ 3 w 3"/>
                    <a:gd name="T13" fmla="*/ 78 h 80"/>
                    <a:gd name="T14" fmla="*/ 3 w 3"/>
                    <a:gd name="T15" fmla="*/ 78 h 80"/>
                    <a:gd name="T16" fmla="*/ 2 w 3"/>
                    <a:gd name="T17" fmla="*/ 39 h 80"/>
                    <a:gd name="T18" fmla="*/ 2 w 3"/>
                    <a:gd name="T19" fmla="*/ 0 h 80"/>
                    <a:gd name="T20" fmla="*/ 2 w 3"/>
                    <a:gd name="T21" fmla="*/ 0 h 80"/>
                    <a:gd name="T22" fmla="*/ 0 w 3"/>
                    <a:gd name="T23" fmla="*/ 0 h 80"/>
                    <a:gd name="T24" fmla="*/ 0 w 3"/>
                    <a:gd name="T25" fmla="*/ 0 h 80"/>
                    <a:gd name="T26" fmla="*/ 0 w 3"/>
                    <a:gd name="T27" fmla="*/ 0 h 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
                    <a:gd name="T43" fmla="*/ 0 h 80"/>
                    <a:gd name="T44" fmla="*/ 3 w 3"/>
                    <a:gd name="T45" fmla="*/ 80 h 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 h="80">
                      <a:moveTo>
                        <a:pt x="0" y="0"/>
                      </a:moveTo>
                      <a:lnTo>
                        <a:pt x="0" y="0"/>
                      </a:lnTo>
                      <a:lnTo>
                        <a:pt x="0" y="39"/>
                      </a:lnTo>
                      <a:lnTo>
                        <a:pt x="2" y="78"/>
                      </a:lnTo>
                      <a:lnTo>
                        <a:pt x="3" y="80"/>
                      </a:lnTo>
                      <a:lnTo>
                        <a:pt x="3" y="78"/>
                      </a:lnTo>
                      <a:lnTo>
                        <a:pt x="2" y="39"/>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34" name="Freeform 225"/>
                <p:cNvSpPr>
                  <a:spLocks/>
                </p:cNvSpPr>
                <p:nvPr/>
              </p:nvSpPr>
              <p:spPr bwMode="auto">
                <a:xfrm>
                  <a:off x="542" y="1319"/>
                  <a:ext cx="100" cy="2"/>
                </a:xfrm>
                <a:custGeom>
                  <a:avLst/>
                  <a:gdLst>
                    <a:gd name="T0" fmla="*/ 0 w 100"/>
                    <a:gd name="T1" fmla="*/ 2 h 2"/>
                    <a:gd name="T2" fmla="*/ 0 w 100"/>
                    <a:gd name="T3" fmla="*/ 2 h 2"/>
                    <a:gd name="T4" fmla="*/ 99 w 100"/>
                    <a:gd name="T5" fmla="*/ 2 h 2"/>
                    <a:gd name="T6" fmla="*/ 99 w 100"/>
                    <a:gd name="T7" fmla="*/ 2 h 2"/>
                    <a:gd name="T8" fmla="*/ 100 w 100"/>
                    <a:gd name="T9" fmla="*/ 2 h 2"/>
                    <a:gd name="T10" fmla="*/ 100 w 100"/>
                    <a:gd name="T11" fmla="*/ 0 h 2"/>
                    <a:gd name="T12" fmla="*/ 100 w 100"/>
                    <a:gd name="T13" fmla="*/ 0 h 2"/>
                    <a:gd name="T14" fmla="*/ 0 w 100"/>
                    <a:gd name="T15" fmla="*/ 0 h 2"/>
                    <a:gd name="T16" fmla="*/ 0 w 100"/>
                    <a:gd name="T17" fmla="*/ 0 h 2"/>
                    <a:gd name="T18" fmla="*/ 0 w 100"/>
                    <a:gd name="T19" fmla="*/ 2 h 2"/>
                    <a:gd name="T20" fmla="*/ 0 w 100"/>
                    <a:gd name="T21" fmla="*/ 2 h 2"/>
                    <a:gd name="T22" fmla="*/ 0 w 100"/>
                    <a:gd name="T23" fmla="*/ 2 h 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
                    <a:gd name="T37" fmla="*/ 0 h 2"/>
                    <a:gd name="T38" fmla="*/ 100 w 100"/>
                    <a:gd name="T39" fmla="*/ 2 h 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 h="2">
                      <a:moveTo>
                        <a:pt x="0" y="2"/>
                      </a:moveTo>
                      <a:lnTo>
                        <a:pt x="0" y="2"/>
                      </a:lnTo>
                      <a:lnTo>
                        <a:pt x="99" y="2"/>
                      </a:lnTo>
                      <a:lnTo>
                        <a:pt x="100" y="2"/>
                      </a:lnTo>
                      <a:lnTo>
                        <a:pt x="100"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35" name="Freeform 226"/>
                <p:cNvSpPr>
                  <a:spLocks/>
                </p:cNvSpPr>
                <p:nvPr/>
              </p:nvSpPr>
              <p:spPr bwMode="auto">
                <a:xfrm>
                  <a:off x="476" y="1266"/>
                  <a:ext cx="298" cy="8"/>
                </a:xfrm>
                <a:custGeom>
                  <a:avLst/>
                  <a:gdLst>
                    <a:gd name="T0" fmla="*/ 297 w 298"/>
                    <a:gd name="T1" fmla="*/ 6 h 8"/>
                    <a:gd name="T2" fmla="*/ 297 w 298"/>
                    <a:gd name="T3" fmla="*/ 6 h 8"/>
                    <a:gd name="T4" fmla="*/ 259 w 298"/>
                    <a:gd name="T5" fmla="*/ 3 h 8"/>
                    <a:gd name="T6" fmla="*/ 223 w 298"/>
                    <a:gd name="T7" fmla="*/ 1 h 8"/>
                    <a:gd name="T8" fmla="*/ 148 w 298"/>
                    <a:gd name="T9" fmla="*/ 0 h 8"/>
                    <a:gd name="T10" fmla="*/ 0 w 298"/>
                    <a:gd name="T11" fmla="*/ 3 h 8"/>
                    <a:gd name="T12" fmla="*/ 0 w 298"/>
                    <a:gd name="T13" fmla="*/ 3 h 8"/>
                    <a:gd name="T14" fmla="*/ 0 w 298"/>
                    <a:gd name="T15" fmla="*/ 3 h 8"/>
                    <a:gd name="T16" fmla="*/ 0 w 298"/>
                    <a:gd name="T17" fmla="*/ 3 h 8"/>
                    <a:gd name="T18" fmla="*/ 148 w 298"/>
                    <a:gd name="T19" fmla="*/ 3 h 8"/>
                    <a:gd name="T20" fmla="*/ 223 w 298"/>
                    <a:gd name="T21" fmla="*/ 3 h 8"/>
                    <a:gd name="T22" fmla="*/ 259 w 298"/>
                    <a:gd name="T23" fmla="*/ 4 h 8"/>
                    <a:gd name="T24" fmla="*/ 297 w 298"/>
                    <a:gd name="T25" fmla="*/ 8 h 8"/>
                    <a:gd name="T26" fmla="*/ 297 w 298"/>
                    <a:gd name="T27" fmla="*/ 8 h 8"/>
                    <a:gd name="T28" fmla="*/ 298 w 298"/>
                    <a:gd name="T29" fmla="*/ 8 h 8"/>
                    <a:gd name="T30" fmla="*/ 297 w 298"/>
                    <a:gd name="T31" fmla="*/ 6 h 8"/>
                    <a:gd name="T32" fmla="*/ 297 w 298"/>
                    <a:gd name="T33" fmla="*/ 6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8"/>
                    <a:gd name="T52" fmla="*/ 0 h 8"/>
                    <a:gd name="T53" fmla="*/ 298 w 298"/>
                    <a:gd name="T54" fmla="*/ 8 h 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8" h="8">
                      <a:moveTo>
                        <a:pt x="297" y="6"/>
                      </a:moveTo>
                      <a:lnTo>
                        <a:pt x="297" y="6"/>
                      </a:lnTo>
                      <a:lnTo>
                        <a:pt x="259" y="3"/>
                      </a:lnTo>
                      <a:lnTo>
                        <a:pt x="223" y="1"/>
                      </a:lnTo>
                      <a:lnTo>
                        <a:pt x="148" y="0"/>
                      </a:lnTo>
                      <a:lnTo>
                        <a:pt x="0" y="3"/>
                      </a:lnTo>
                      <a:lnTo>
                        <a:pt x="148" y="3"/>
                      </a:lnTo>
                      <a:lnTo>
                        <a:pt x="223" y="3"/>
                      </a:lnTo>
                      <a:lnTo>
                        <a:pt x="259" y="4"/>
                      </a:lnTo>
                      <a:lnTo>
                        <a:pt x="297" y="8"/>
                      </a:lnTo>
                      <a:lnTo>
                        <a:pt x="298" y="8"/>
                      </a:lnTo>
                      <a:lnTo>
                        <a:pt x="29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36" name="Freeform 227"/>
                <p:cNvSpPr>
                  <a:spLocks/>
                </p:cNvSpPr>
                <p:nvPr/>
              </p:nvSpPr>
              <p:spPr bwMode="auto">
                <a:xfrm>
                  <a:off x="595" y="1259"/>
                  <a:ext cx="58" cy="24"/>
                </a:xfrm>
                <a:custGeom>
                  <a:avLst/>
                  <a:gdLst>
                    <a:gd name="T0" fmla="*/ 19 w 58"/>
                    <a:gd name="T1" fmla="*/ 0 h 24"/>
                    <a:gd name="T2" fmla="*/ 19 w 58"/>
                    <a:gd name="T3" fmla="*/ 0 h 24"/>
                    <a:gd name="T4" fmla="*/ 13 w 58"/>
                    <a:gd name="T5" fmla="*/ 4 h 24"/>
                    <a:gd name="T6" fmla="*/ 7 w 58"/>
                    <a:gd name="T7" fmla="*/ 7 h 24"/>
                    <a:gd name="T8" fmla="*/ 2 w 58"/>
                    <a:gd name="T9" fmla="*/ 11 h 24"/>
                    <a:gd name="T10" fmla="*/ 0 w 58"/>
                    <a:gd name="T11" fmla="*/ 15 h 24"/>
                    <a:gd name="T12" fmla="*/ 2 w 58"/>
                    <a:gd name="T13" fmla="*/ 18 h 24"/>
                    <a:gd name="T14" fmla="*/ 2 w 58"/>
                    <a:gd name="T15" fmla="*/ 18 h 24"/>
                    <a:gd name="T16" fmla="*/ 7 w 58"/>
                    <a:gd name="T17" fmla="*/ 21 h 24"/>
                    <a:gd name="T18" fmla="*/ 11 w 58"/>
                    <a:gd name="T19" fmla="*/ 22 h 24"/>
                    <a:gd name="T20" fmla="*/ 24 w 58"/>
                    <a:gd name="T21" fmla="*/ 24 h 24"/>
                    <a:gd name="T22" fmla="*/ 24 w 58"/>
                    <a:gd name="T23" fmla="*/ 24 h 24"/>
                    <a:gd name="T24" fmla="*/ 38 w 58"/>
                    <a:gd name="T25" fmla="*/ 24 h 24"/>
                    <a:gd name="T26" fmla="*/ 46 w 58"/>
                    <a:gd name="T27" fmla="*/ 22 h 24"/>
                    <a:gd name="T28" fmla="*/ 52 w 58"/>
                    <a:gd name="T29" fmla="*/ 19 h 24"/>
                    <a:gd name="T30" fmla="*/ 52 w 58"/>
                    <a:gd name="T31" fmla="*/ 19 h 24"/>
                    <a:gd name="T32" fmla="*/ 57 w 58"/>
                    <a:gd name="T33" fmla="*/ 16 h 24"/>
                    <a:gd name="T34" fmla="*/ 58 w 58"/>
                    <a:gd name="T35" fmla="*/ 13 h 24"/>
                    <a:gd name="T36" fmla="*/ 58 w 58"/>
                    <a:gd name="T37" fmla="*/ 10 h 24"/>
                    <a:gd name="T38" fmla="*/ 58 w 58"/>
                    <a:gd name="T39" fmla="*/ 10 h 24"/>
                    <a:gd name="T40" fmla="*/ 58 w 58"/>
                    <a:gd name="T41" fmla="*/ 8 h 24"/>
                    <a:gd name="T42" fmla="*/ 55 w 58"/>
                    <a:gd name="T43" fmla="*/ 5 h 24"/>
                    <a:gd name="T44" fmla="*/ 51 w 58"/>
                    <a:gd name="T45" fmla="*/ 2 h 24"/>
                    <a:gd name="T46" fmla="*/ 51 w 58"/>
                    <a:gd name="T47" fmla="*/ 2 h 24"/>
                    <a:gd name="T48" fmla="*/ 47 w 58"/>
                    <a:gd name="T49" fmla="*/ 2 h 24"/>
                    <a:gd name="T50" fmla="*/ 46 w 58"/>
                    <a:gd name="T51" fmla="*/ 4 h 24"/>
                    <a:gd name="T52" fmla="*/ 46 w 58"/>
                    <a:gd name="T53" fmla="*/ 7 h 24"/>
                    <a:gd name="T54" fmla="*/ 47 w 58"/>
                    <a:gd name="T55" fmla="*/ 8 h 24"/>
                    <a:gd name="T56" fmla="*/ 47 w 58"/>
                    <a:gd name="T57" fmla="*/ 8 h 24"/>
                    <a:gd name="T58" fmla="*/ 51 w 58"/>
                    <a:gd name="T59" fmla="*/ 11 h 24"/>
                    <a:gd name="T60" fmla="*/ 51 w 58"/>
                    <a:gd name="T61" fmla="*/ 11 h 24"/>
                    <a:gd name="T62" fmla="*/ 51 w 58"/>
                    <a:gd name="T63" fmla="*/ 11 h 24"/>
                    <a:gd name="T64" fmla="*/ 51 w 58"/>
                    <a:gd name="T65" fmla="*/ 10 h 24"/>
                    <a:gd name="T66" fmla="*/ 51 w 58"/>
                    <a:gd name="T67" fmla="*/ 10 h 24"/>
                    <a:gd name="T68" fmla="*/ 49 w 58"/>
                    <a:gd name="T69" fmla="*/ 11 h 24"/>
                    <a:gd name="T70" fmla="*/ 49 w 58"/>
                    <a:gd name="T71" fmla="*/ 11 h 24"/>
                    <a:gd name="T72" fmla="*/ 46 w 58"/>
                    <a:gd name="T73" fmla="*/ 13 h 24"/>
                    <a:gd name="T74" fmla="*/ 46 w 58"/>
                    <a:gd name="T75" fmla="*/ 13 h 24"/>
                    <a:gd name="T76" fmla="*/ 35 w 58"/>
                    <a:gd name="T77" fmla="*/ 16 h 24"/>
                    <a:gd name="T78" fmla="*/ 24 w 58"/>
                    <a:gd name="T79" fmla="*/ 18 h 24"/>
                    <a:gd name="T80" fmla="*/ 24 w 58"/>
                    <a:gd name="T81" fmla="*/ 18 h 24"/>
                    <a:gd name="T82" fmla="*/ 14 w 58"/>
                    <a:gd name="T83" fmla="*/ 18 h 24"/>
                    <a:gd name="T84" fmla="*/ 10 w 58"/>
                    <a:gd name="T85" fmla="*/ 18 h 24"/>
                    <a:gd name="T86" fmla="*/ 5 w 58"/>
                    <a:gd name="T87" fmla="*/ 16 h 24"/>
                    <a:gd name="T88" fmla="*/ 5 w 58"/>
                    <a:gd name="T89" fmla="*/ 16 h 24"/>
                    <a:gd name="T90" fmla="*/ 5 w 58"/>
                    <a:gd name="T91" fmla="*/ 15 h 24"/>
                    <a:gd name="T92" fmla="*/ 7 w 58"/>
                    <a:gd name="T93" fmla="*/ 13 h 24"/>
                    <a:gd name="T94" fmla="*/ 11 w 58"/>
                    <a:gd name="T95" fmla="*/ 8 h 24"/>
                    <a:gd name="T96" fmla="*/ 19 w 58"/>
                    <a:gd name="T97" fmla="*/ 4 h 24"/>
                    <a:gd name="T98" fmla="*/ 19 w 58"/>
                    <a:gd name="T99" fmla="*/ 4 h 24"/>
                    <a:gd name="T100" fmla="*/ 21 w 58"/>
                    <a:gd name="T101" fmla="*/ 2 h 24"/>
                    <a:gd name="T102" fmla="*/ 21 w 58"/>
                    <a:gd name="T103" fmla="*/ 0 h 24"/>
                    <a:gd name="T104" fmla="*/ 19 w 58"/>
                    <a:gd name="T105" fmla="*/ 0 h 24"/>
                    <a:gd name="T106" fmla="*/ 19 w 58"/>
                    <a:gd name="T107" fmla="*/ 0 h 24"/>
                    <a:gd name="T108" fmla="*/ 19 w 58"/>
                    <a:gd name="T109" fmla="*/ 0 h 2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8"/>
                    <a:gd name="T166" fmla="*/ 0 h 24"/>
                    <a:gd name="T167" fmla="*/ 58 w 58"/>
                    <a:gd name="T168" fmla="*/ 24 h 2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8" h="24">
                      <a:moveTo>
                        <a:pt x="19" y="0"/>
                      </a:moveTo>
                      <a:lnTo>
                        <a:pt x="19" y="0"/>
                      </a:lnTo>
                      <a:lnTo>
                        <a:pt x="13" y="4"/>
                      </a:lnTo>
                      <a:lnTo>
                        <a:pt x="7" y="7"/>
                      </a:lnTo>
                      <a:lnTo>
                        <a:pt x="2" y="11"/>
                      </a:lnTo>
                      <a:lnTo>
                        <a:pt x="0" y="15"/>
                      </a:lnTo>
                      <a:lnTo>
                        <a:pt x="2" y="18"/>
                      </a:lnTo>
                      <a:lnTo>
                        <a:pt x="7" y="21"/>
                      </a:lnTo>
                      <a:lnTo>
                        <a:pt x="11" y="22"/>
                      </a:lnTo>
                      <a:lnTo>
                        <a:pt x="24" y="24"/>
                      </a:lnTo>
                      <a:lnTo>
                        <a:pt x="38" y="24"/>
                      </a:lnTo>
                      <a:lnTo>
                        <a:pt x="46" y="22"/>
                      </a:lnTo>
                      <a:lnTo>
                        <a:pt x="52" y="19"/>
                      </a:lnTo>
                      <a:lnTo>
                        <a:pt x="57" y="16"/>
                      </a:lnTo>
                      <a:lnTo>
                        <a:pt x="58" y="13"/>
                      </a:lnTo>
                      <a:lnTo>
                        <a:pt x="58" y="10"/>
                      </a:lnTo>
                      <a:lnTo>
                        <a:pt x="58" y="8"/>
                      </a:lnTo>
                      <a:lnTo>
                        <a:pt x="55" y="5"/>
                      </a:lnTo>
                      <a:lnTo>
                        <a:pt x="51" y="2"/>
                      </a:lnTo>
                      <a:lnTo>
                        <a:pt x="47" y="2"/>
                      </a:lnTo>
                      <a:lnTo>
                        <a:pt x="46" y="4"/>
                      </a:lnTo>
                      <a:lnTo>
                        <a:pt x="46" y="7"/>
                      </a:lnTo>
                      <a:lnTo>
                        <a:pt x="47" y="8"/>
                      </a:lnTo>
                      <a:lnTo>
                        <a:pt x="51" y="11"/>
                      </a:lnTo>
                      <a:lnTo>
                        <a:pt x="51" y="10"/>
                      </a:lnTo>
                      <a:lnTo>
                        <a:pt x="49" y="11"/>
                      </a:lnTo>
                      <a:lnTo>
                        <a:pt x="46" y="13"/>
                      </a:lnTo>
                      <a:lnTo>
                        <a:pt x="35" y="16"/>
                      </a:lnTo>
                      <a:lnTo>
                        <a:pt x="24" y="18"/>
                      </a:lnTo>
                      <a:lnTo>
                        <a:pt x="14" y="18"/>
                      </a:lnTo>
                      <a:lnTo>
                        <a:pt x="10" y="18"/>
                      </a:lnTo>
                      <a:lnTo>
                        <a:pt x="5" y="16"/>
                      </a:lnTo>
                      <a:lnTo>
                        <a:pt x="5" y="15"/>
                      </a:lnTo>
                      <a:lnTo>
                        <a:pt x="7" y="13"/>
                      </a:lnTo>
                      <a:lnTo>
                        <a:pt x="11" y="8"/>
                      </a:lnTo>
                      <a:lnTo>
                        <a:pt x="19" y="4"/>
                      </a:lnTo>
                      <a:lnTo>
                        <a:pt x="21" y="2"/>
                      </a:lnTo>
                      <a:lnTo>
                        <a:pt x="21"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37" name="Freeform 228"/>
                <p:cNvSpPr>
                  <a:spLocks/>
                </p:cNvSpPr>
                <p:nvPr/>
              </p:nvSpPr>
              <p:spPr bwMode="auto">
                <a:xfrm>
                  <a:off x="771" y="1214"/>
                  <a:ext cx="17" cy="99"/>
                </a:xfrm>
                <a:custGeom>
                  <a:avLst/>
                  <a:gdLst>
                    <a:gd name="T0" fmla="*/ 17 w 17"/>
                    <a:gd name="T1" fmla="*/ 0 h 99"/>
                    <a:gd name="T2" fmla="*/ 17 w 17"/>
                    <a:gd name="T3" fmla="*/ 0 h 99"/>
                    <a:gd name="T4" fmla="*/ 9 w 17"/>
                    <a:gd name="T5" fmla="*/ 23 h 99"/>
                    <a:gd name="T6" fmla="*/ 3 w 17"/>
                    <a:gd name="T7" fmla="*/ 49 h 99"/>
                    <a:gd name="T8" fmla="*/ 0 w 17"/>
                    <a:gd name="T9" fmla="*/ 72 h 99"/>
                    <a:gd name="T10" fmla="*/ 0 w 17"/>
                    <a:gd name="T11" fmla="*/ 97 h 99"/>
                    <a:gd name="T12" fmla="*/ 0 w 17"/>
                    <a:gd name="T13" fmla="*/ 97 h 99"/>
                    <a:gd name="T14" fmla="*/ 2 w 17"/>
                    <a:gd name="T15" fmla="*/ 99 h 99"/>
                    <a:gd name="T16" fmla="*/ 3 w 17"/>
                    <a:gd name="T17" fmla="*/ 97 h 99"/>
                    <a:gd name="T18" fmla="*/ 3 w 17"/>
                    <a:gd name="T19" fmla="*/ 97 h 99"/>
                    <a:gd name="T20" fmla="*/ 5 w 17"/>
                    <a:gd name="T21" fmla="*/ 72 h 99"/>
                    <a:gd name="T22" fmla="*/ 8 w 17"/>
                    <a:gd name="T23" fmla="*/ 49 h 99"/>
                    <a:gd name="T24" fmla="*/ 11 w 17"/>
                    <a:gd name="T25" fmla="*/ 25 h 99"/>
                    <a:gd name="T26" fmla="*/ 17 w 17"/>
                    <a:gd name="T27" fmla="*/ 2 h 99"/>
                    <a:gd name="T28" fmla="*/ 17 w 17"/>
                    <a:gd name="T29" fmla="*/ 2 h 99"/>
                    <a:gd name="T30" fmla="*/ 17 w 17"/>
                    <a:gd name="T31" fmla="*/ 0 h 99"/>
                    <a:gd name="T32" fmla="*/ 17 w 17"/>
                    <a:gd name="T33" fmla="*/ 0 h 99"/>
                    <a:gd name="T34" fmla="*/ 17 w 17"/>
                    <a:gd name="T35" fmla="*/ 0 h 9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99"/>
                    <a:gd name="T56" fmla="*/ 17 w 17"/>
                    <a:gd name="T57" fmla="*/ 99 h 9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99">
                      <a:moveTo>
                        <a:pt x="17" y="0"/>
                      </a:moveTo>
                      <a:lnTo>
                        <a:pt x="17" y="0"/>
                      </a:lnTo>
                      <a:lnTo>
                        <a:pt x="9" y="23"/>
                      </a:lnTo>
                      <a:lnTo>
                        <a:pt x="3" y="49"/>
                      </a:lnTo>
                      <a:lnTo>
                        <a:pt x="0" y="72"/>
                      </a:lnTo>
                      <a:lnTo>
                        <a:pt x="0" y="97"/>
                      </a:lnTo>
                      <a:lnTo>
                        <a:pt x="2" y="99"/>
                      </a:lnTo>
                      <a:lnTo>
                        <a:pt x="3" y="97"/>
                      </a:lnTo>
                      <a:lnTo>
                        <a:pt x="5" y="72"/>
                      </a:lnTo>
                      <a:lnTo>
                        <a:pt x="8" y="49"/>
                      </a:lnTo>
                      <a:lnTo>
                        <a:pt x="11" y="25"/>
                      </a:lnTo>
                      <a:lnTo>
                        <a:pt x="17" y="2"/>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38" name="Freeform 229"/>
                <p:cNvSpPr>
                  <a:spLocks/>
                </p:cNvSpPr>
                <p:nvPr/>
              </p:nvSpPr>
              <p:spPr bwMode="auto">
                <a:xfrm>
                  <a:off x="771" y="1211"/>
                  <a:ext cx="234" cy="23"/>
                </a:xfrm>
                <a:custGeom>
                  <a:avLst/>
                  <a:gdLst>
                    <a:gd name="T0" fmla="*/ 2 w 234"/>
                    <a:gd name="T1" fmla="*/ 3 h 23"/>
                    <a:gd name="T2" fmla="*/ 2 w 234"/>
                    <a:gd name="T3" fmla="*/ 3 h 23"/>
                    <a:gd name="T4" fmla="*/ 60 w 234"/>
                    <a:gd name="T5" fmla="*/ 5 h 23"/>
                    <a:gd name="T6" fmla="*/ 116 w 234"/>
                    <a:gd name="T7" fmla="*/ 9 h 23"/>
                    <a:gd name="T8" fmla="*/ 174 w 234"/>
                    <a:gd name="T9" fmla="*/ 15 h 23"/>
                    <a:gd name="T10" fmla="*/ 231 w 234"/>
                    <a:gd name="T11" fmla="*/ 23 h 23"/>
                    <a:gd name="T12" fmla="*/ 231 w 234"/>
                    <a:gd name="T13" fmla="*/ 23 h 23"/>
                    <a:gd name="T14" fmla="*/ 232 w 234"/>
                    <a:gd name="T15" fmla="*/ 23 h 23"/>
                    <a:gd name="T16" fmla="*/ 234 w 234"/>
                    <a:gd name="T17" fmla="*/ 22 h 23"/>
                    <a:gd name="T18" fmla="*/ 234 w 234"/>
                    <a:gd name="T19" fmla="*/ 20 h 23"/>
                    <a:gd name="T20" fmla="*/ 232 w 234"/>
                    <a:gd name="T21" fmla="*/ 20 h 23"/>
                    <a:gd name="T22" fmla="*/ 232 w 234"/>
                    <a:gd name="T23" fmla="*/ 20 h 23"/>
                    <a:gd name="T24" fmla="*/ 204 w 234"/>
                    <a:gd name="T25" fmla="*/ 12 h 23"/>
                    <a:gd name="T26" fmla="*/ 176 w 234"/>
                    <a:gd name="T27" fmla="*/ 8 h 23"/>
                    <a:gd name="T28" fmla="*/ 146 w 234"/>
                    <a:gd name="T29" fmla="*/ 5 h 23"/>
                    <a:gd name="T30" fmla="*/ 118 w 234"/>
                    <a:gd name="T31" fmla="*/ 3 h 23"/>
                    <a:gd name="T32" fmla="*/ 60 w 234"/>
                    <a:gd name="T33" fmla="*/ 0 h 23"/>
                    <a:gd name="T34" fmla="*/ 2 w 234"/>
                    <a:gd name="T35" fmla="*/ 0 h 23"/>
                    <a:gd name="T36" fmla="*/ 2 w 234"/>
                    <a:gd name="T37" fmla="*/ 0 h 23"/>
                    <a:gd name="T38" fmla="*/ 0 w 234"/>
                    <a:gd name="T39" fmla="*/ 1 h 23"/>
                    <a:gd name="T40" fmla="*/ 2 w 234"/>
                    <a:gd name="T41" fmla="*/ 3 h 23"/>
                    <a:gd name="T42" fmla="*/ 2 w 234"/>
                    <a:gd name="T43" fmla="*/ 3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34"/>
                    <a:gd name="T67" fmla="*/ 0 h 23"/>
                    <a:gd name="T68" fmla="*/ 234 w 234"/>
                    <a:gd name="T69" fmla="*/ 23 h 2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34" h="23">
                      <a:moveTo>
                        <a:pt x="2" y="3"/>
                      </a:moveTo>
                      <a:lnTo>
                        <a:pt x="2" y="3"/>
                      </a:lnTo>
                      <a:lnTo>
                        <a:pt x="60" y="5"/>
                      </a:lnTo>
                      <a:lnTo>
                        <a:pt x="116" y="9"/>
                      </a:lnTo>
                      <a:lnTo>
                        <a:pt x="174" y="15"/>
                      </a:lnTo>
                      <a:lnTo>
                        <a:pt x="231" y="23"/>
                      </a:lnTo>
                      <a:lnTo>
                        <a:pt x="232" y="23"/>
                      </a:lnTo>
                      <a:lnTo>
                        <a:pt x="234" y="22"/>
                      </a:lnTo>
                      <a:lnTo>
                        <a:pt x="234" y="20"/>
                      </a:lnTo>
                      <a:lnTo>
                        <a:pt x="232" y="20"/>
                      </a:lnTo>
                      <a:lnTo>
                        <a:pt x="204" y="12"/>
                      </a:lnTo>
                      <a:lnTo>
                        <a:pt x="176" y="8"/>
                      </a:lnTo>
                      <a:lnTo>
                        <a:pt x="146" y="5"/>
                      </a:lnTo>
                      <a:lnTo>
                        <a:pt x="118" y="3"/>
                      </a:lnTo>
                      <a:lnTo>
                        <a:pt x="60" y="0"/>
                      </a:lnTo>
                      <a:lnTo>
                        <a:pt x="2" y="0"/>
                      </a:lnTo>
                      <a:lnTo>
                        <a:pt x="0" y="1"/>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39" name="Freeform 230"/>
                <p:cNvSpPr>
                  <a:spLocks/>
                </p:cNvSpPr>
                <p:nvPr/>
              </p:nvSpPr>
              <p:spPr bwMode="auto">
                <a:xfrm>
                  <a:off x="972" y="1226"/>
                  <a:ext cx="27" cy="109"/>
                </a:xfrm>
                <a:custGeom>
                  <a:avLst/>
                  <a:gdLst>
                    <a:gd name="T0" fmla="*/ 23 w 27"/>
                    <a:gd name="T1" fmla="*/ 2 h 109"/>
                    <a:gd name="T2" fmla="*/ 23 w 27"/>
                    <a:gd name="T3" fmla="*/ 2 h 109"/>
                    <a:gd name="T4" fmla="*/ 20 w 27"/>
                    <a:gd name="T5" fmla="*/ 29 h 109"/>
                    <a:gd name="T6" fmla="*/ 16 w 27"/>
                    <a:gd name="T7" fmla="*/ 55 h 109"/>
                    <a:gd name="T8" fmla="*/ 8 w 27"/>
                    <a:gd name="T9" fmla="*/ 80 h 109"/>
                    <a:gd name="T10" fmla="*/ 0 w 27"/>
                    <a:gd name="T11" fmla="*/ 106 h 109"/>
                    <a:gd name="T12" fmla="*/ 0 w 27"/>
                    <a:gd name="T13" fmla="*/ 106 h 109"/>
                    <a:gd name="T14" fmla="*/ 0 w 27"/>
                    <a:gd name="T15" fmla="*/ 107 h 109"/>
                    <a:gd name="T16" fmla="*/ 1 w 27"/>
                    <a:gd name="T17" fmla="*/ 109 h 109"/>
                    <a:gd name="T18" fmla="*/ 3 w 27"/>
                    <a:gd name="T19" fmla="*/ 109 h 109"/>
                    <a:gd name="T20" fmla="*/ 5 w 27"/>
                    <a:gd name="T21" fmla="*/ 107 h 109"/>
                    <a:gd name="T22" fmla="*/ 5 w 27"/>
                    <a:gd name="T23" fmla="*/ 107 h 109"/>
                    <a:gd name="T24" fmla="*/ 9 w 27"/>
                    <a:gd name="T25" fmla="*/ 96 h 109"/>
                    <a:gd name="T26" fmla="*/ 16 w 27"/>
                    <a:gd name="T27" fmla="*/ 84 h 109"/>
                    <a:gd name="T28" fmla="*/ 19 w 27"/>
                    <a:gd name="T29" fmla="*/ 70 h 109"/>
                    <a:gd name="T30" fmla="*/ 22 w 27"/>
                    <a:gd name="T31" fmla="*/ 57 h 109"/>
                    <a:gd name="T32" fmla="*/ 25 w 27"/>
                    <a:gd name="T33" fmla="*/ 29 h 109"/>
                    <a:gd name="T34" fmla="*/ 27 w 27"/>
                    <a:gd name="T35" fmla="*/ 2 h 109"/>
                    <a:gd name="T36" fmla="*/ 27 w 27"/>
                    <a:gd name="T37" fmla="*/ 2 h 109"/>
                    <a:gd name="T38" fmla="*/ 25 w 27"/>
                    <a:gd name="T39" fmla="*/ 2 h 109"/>
                    <a:gd name="T40" fmla="*/ 25 w 27"/>
                    <a:gd name="T41" fmla="*/ 0 h 109"/>
                    <a:gd name="T42" fmla="*/ 23 w 27"/>
                    <a:gd name="T43" fmla="*/ 2 h 109"/>
                    <a:gd name="T44" fmla="*/ 23 w 27"/>
                    <a:gd name="T45" fmla="*/ 2 h 109"/>
                    <a:gd name="T46" fmla="*/ 23 w 27"/>
                    <a:gd name="T47" fmla="*/ 2 h 10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7"/>
                    <a:gd name="T73" fmla="*/ 0 h 109"/>
                    <a:gd name="T74" fmla="*/ 27 w 27"/>
                    <a:gd name="T75" fmla="*/ 109 h 10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7" h="109">
                      <a:moveTo>
                        <a:pt x="23" y="2"/>
                      </a:moveTo>
                      <a:lnTo>
                        <a:pt x="23" y="2"/>
                      </a:lnTo>
                      <a:lnTo>
                        <a:pt x="20" y="29"/>
                      </a:lnTo>
                      <a:lnTo>
                        <a:pt x="16" y="55"/>
                      </a:lnTo>
                      <a:lnTo>
                        <a:pt x="8" y="80"/>
                      </a:lnTo>
                      <a:lnTo>
                        <a:pt x="0" y="106"/>
                      </a:lnTo>
                      <a:lnTo>
                        <a:pt x="0" y="107"/>
                      </a:lnTo>
                      <a:lnTo>
                        <a:pt x="1" y="109"/>
                      </a:lnTo>
                      <a:lnTo>
                        <a:pt x="3" y="109"/>
                      </a:lnTo>
                      <a:lnTo>
                        <a:pt x="5" y="107"/>
                      </a:lnTo>
                      <a:lnTo>
                        <a:pt x="9" y="96"/>
                      </a:lnTo>
                      <a:lnTo>
                        <a:pt x="16" y="84"/>
                      </a:lnTo>
                      <a:lnTo>
                        <a:pt x="19" y="70"/>
                      </a:lnTo>
                      <a:lnTo>
                        <a:pt x="22" y="57"/>
                      </a:lnTo>
                      <a:lnTo>
                        <a:pt x="25" y="29"/>
                      </a:lnTo>
                      <a:lnTo>
                        <a:pt x="27" y="2"/>
                      </a:lnTo>
                      <a:lnTo>
                        <a:pt x="25" y="2"/>
                      </a:lnTo>
                      <a:lnTo>
                        <a:pt x="25" y="0"/>
                      </a:lnTo>
                      <a:lnTo>
                        <a:pt x="2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0" name="Freeform 231"/>
                <p:cNvSpPr>
                  <a:spLocks/>
                </p:cNvSpPr>
                <p:nvPr/>
              </p:nvSpPr>
              <p:spPr bwMode="auto">
                <a:xfrm>
                  <a:off x="988" y="1267"/>
                  <a:ext cx="47" cy="30"/>
                </a:xfrm>
                <a:custGeom>
                  <a:avLst/>
                  <a:gdLst>
                    <a:gd name="T0" fmla="*/ 1 w 47"/>
                    <a:gd name="T1" fmla="*/ 3 h 30"/>
                    <a:gd name="T2" fmla="*/ 1 w 47"/>
                    <a:gd name="T3" fmla="*/ 3 h 30"/>
                    <a:gd name="T4" fmla="*/ 23 w 47"/>
                    <a:gd name="T5" fmla="*/ 19 h 30"/>
                    <a:gd name="T6" fmla="*/ 23 w 47"/>
                    <a:gd name="T7" fmla="*/ 19 h 30"/>
                    <a:gd name="T8" fmla="*/ 34 w 47"/>
                    <a:gd name="T9" fmla="*/ 25 h 30"/>
                    <a:gd name="T10" fmla="*/ 39 w 47"/>
                    <a:gd name="T11" fmla="*/ 29 h 30"/>
                    <a:gd name="T12" fmla="*/ 44 w 47"/>
                    <a:gd name="T13" fmla="*/ 30 h 30"/>
                    <a:gd name="T14" fmla="*/ 44 w 47"/>
                    <a:gd name="T15" fmla="*/ 30 h 30"/>
                    <a:gd name="T16" fmla="*/ 45 w 47"/>
                    <a:gd name="T17" fmla="*/ 30 h 30"/>
                    <a:gd name="T18" fmla="*/ 47 w 47"/>
                    <a:gd name="T19" fmla="*/ 30 h 30"/>
                    <a:gd name="T20" fmla="*/ 47 w 47"/>
                    <a:gd name="T21" fmla="*/ 29 h 30"/>
                    <a:gd name="T22" fmla="*/ 47 w 47"/>
                    <a:gd name="T23" fmla="*/ 27 h 30"/>
                    <a:gd name="T24" fmla="*/ 47 w 47"/>
                    <a:gd name="T25" fmla="*/ 27 h 30"/>
                    <a:gd name="T26" fmla="*/ 44 w 47"/>
                    <a:gd name="T27" fmla="*/ 22 h 30"/>
                    <a:gd name="T28" fmla="*/ 39 w 47"/>
                    <a:gd name="T29" fmla="*/ 18 h 30"/>
                    <a:gd name="T30" fmla="*/ 28 w 47"/>
                    <a:gd name="T31" fmla="*/ 13 h 30"/>
                    <a:gd name="T32" fmla="*/ 28 w 47"/>
                    <a:gd name="T33" fmla="*/ 13 h 30"/>
                    <a:gd name="T34" fmla="*/ 4 w 47"/>
                    <a:gd name="T35" fmla="*/ 0 h 30"/>
                    <a:gd name="T36" fmla="*/ 4 w 47"/>
                    <a:gd name="T37" fmla="*/ 0 h 30"/>
                    <a:gd name="T38" fmla="*/ 1 w 47"/>
                    <a:gd name="T39" fmla="*/ 0 h 30"/>
                    <a:gd name="T40" fmla="*/ 1 w 47"/>
                    <a:gd name="T41" fmla="*/ 0 h 30"/>
                    <a:gd name="T42" fmla="*/ 0 w 47"/>
                    <a:gd name="T43" fmla="*/ 2 h 30"/>
                    <a:gd name="T44" fmla="*/ 1 w 47"/>
                    <a:gd name="T45" fmla="*/ 3 h 30"/>
                    <a:gd name="T46" fmla="*/ 1 w 47"/>
                    <a:gd name="T47" fmla="*/ 3 h 3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7"/>
                    <a:gd name="T73" fmla="*/ 0 h 30"/>
                    <a:gd name="T74" fmla="*/ 47 w 47"/>
                    <a:gd name="T75" fmla="*/ 30 h 3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7" h="30">
                      <a:moveTo>
                        <a:pt x="1" y="3"/>
                      </a:moveTo>
                      <a:lnTo>
                        <a:pt x="1" y="3"/>
                      </a:lnTo>
                      <a:lnTo>
                        <a:pt x="23" y="19"/>
                      </a:lnTo>
                      <a:lnTo>
                        <a:pt x="34" y="25"/>
                      </a:lnTo>
                      <a:lnTo>
                        <a:pt x="39" y="29"/>
                      </a:lnTo>
                      <a:lnTo>
                        <a:pt x="44" y="30"/>
                      </a:lnTo>
                      <a:lnTo>
                        <a:pt x="45" y="30"/>
                      </a:lnTo>
                      <a:lnTo>
                        <a:pt x="47" y="30"/>
                      </a:lnTo>
                      <a:lnTo>
                        <a:pt x="47" y="29"/>
                      </a:lnTo>
                      <a:lnTo>
                        <a:pt x="47" y="27"/>
                      </a:lnTo>
                      <a:lnTo>
                        <a:pt x="44" y="22"/>
                      </a:lnTo>
                      <a:lnTo>
                        <a:pt x="39" y="18"/>
                      </a:lnTo>
                      <a:lnTo>
                        <a:pt x="28" y="13"/>
                      </a:lnTo>
                      <a:lnTo>
                        <a:pt x="4" y="0"/>
                      </a:lnTo>
                      <a:lnTo>
                        <a:pt x="1" y="0"/>
                      </a:lnTo>
                      <a:lnTo>
                        <a:pt x="0"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1" name="Freeform 232"/>
                <p:cNvSpPr>
                  <a:spLocks/>
                </p:cNvSpPr>
                <p:nvPr/>
              </p:nvSpPr>
              <p:spPr bwMode="auto">
                <a:xfrm>
                  <a:off x="770" y="1237"/>
                  <a:ext cx="232" cy="43"/>
                </a:xfrm>
                <a:custGeom>
                  <a:avLst/>
                  <a:gdLst>
                    <a:gd name="T0" fmla="*/ 230 w 232"/>
                    <a:gd name="T1" fmla="*/ 40 h 43"/>
                    <a:gd name="T2" fmla="*/ 230 w 232"/>
                    <a:gd name="T3" fmla="*/ 40 h 43"/>
                    <a:gd name="T4" fmla="*/ 116 w 232"/>
                    <a:gd name="T5" fmla="*/ 18 h 43"/>
                    <a:gd name="T6" fmla="*/ 58 w 232"/>
                    <a:gd name="T7" fmla="*/ 8 h 43"/>
                    <a:gd name="T8" fmla="*/ 1 w 232"/>
                    <a:gd name="T9" fmla="*/ 0 h 43"/>
                    <a:gd name="T10" fmla="*/ 1 w 232"/>
                    <a:gd name="T11" fmla="*/ 0 h 43"/>
                    <a:gd name="T12" fmla="*/ 0 w 232"/>
                    <a:gd name="T13" fmla="*/ 2 h 43"/>
                    <a:gd name="T14" fmla="*/ 0 w 232"/>
                    <a:gd name="T15" fmla="*/ 2 h 43"/>
                    <a:gd name="T16" fmla="*/ 0 w 232"/>
                    <a:gd name="T17" fmla="*/ 2 h 43"/>
                    <a:gd name="T18" fmla="*/ 58 w 232"/>
                    <a:gd name="T19" fmla="*/ 11 h 43"/>
                    <a:gd name="T20" fmla="*/ 116 w 232"/>
                    <a:gd name="T21" fmla="*/ 22 h 43"/>
                    <a:gd name="T22" fmla="*/ 172 w 232"/>
                    <a:gd name="T23" fmla="*/ 33 h 43"/>
                    <a:gd name="T24" fmla="*/ 230 w 232"/>
                    <a:gd name="T25" fmla="*/ 43 h 43"/>
                    <a:gd name="T26" fmla="*/ 230 w 232"/>
                    <a:gd name="T27" fmla="*/ 43 h 43"/>
                    <a:gd name="T28" fmla="*/ 232 w 232"/>
                    <a:gd name="T29" fmla="*/ 41 h 43"/>
                    <a:gd name="T30" fmla="*/ 232 w 232"/>
                    <a:gd name="T31" fmla="*/ 41 h 43"/>
                    <a:gd name="T32" fmla="*/ 230 w 232"/>
                    <a:gd name="T33" fmla="*/ 40 h 43"/>
                    <a:gd name="T34" fmla="*/ 230 w 232"/>
                    <a:gd name="T35" fmla="*/ 40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2"/>
                    <a:gd name="T55" fmla="*/ 0 h 43"/>
                    <a:gd name="T56" fmla="*/ 232 w 232"/>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2" h="43">
                      <a:moveTo>
                        <a:pt x="230" y="40"/>
                      </a:moveTo>
                      <a:lnTo>
                        <a:pt x="230" y="40"/>
                      </a:lnTo>
                      <a:lnTo>
                        <a:pt x="116" y="18"/>
                      </a:lnTo>
                      <a:lnTo>
                        <a:pt x="58" y="8"/>
                      </a:lnTo>
                      <a:lnTo>
                        <a:pt x="1" y="0"/>
                      </a:lnTo>
                      <a:lnTo>
                        <a:pt x="0" y="2"/>
                      </a:lnTo>
                      <a:lnTo>
                        <a:pt x="58" y="11"/>
                      </a:lnTo>
                      <a:lnTo>
                        <a:pt x="116" y="22"/>
                      </a:lnTo>
                      <a:lnTo>
                        <a:pt x="172" y="33"/>
                      </a:lnTo>
                      <a:lnTo>
                        <a:pt x="230" y="43"/>
                      </a:lnTo>
                      <a:lnTo>
                        <a:pt x="232" y="41"/>
                      </a:lnTo>
                      <a:lnTo>
                        <a:pt x="23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2" name="Freeform 233"/>
                <p:cNvSpPr>
                  <a:spLocks/>
                </p:cNvSpPr>
                <p:nvPr/>
              </p:nvSpPr>
              <p:spPr bwMode="auto">
                <a:xfrm>
                  <a:off x="583" y="1183"/>
                  <a:ext cx="348" cy="42"/>
                </a:xfrm>
                <a:custGeom>
                  <a:avLst/>
                  <a:gdLst>
                    <a:gd name="T0" fmla="*/ 347 w 348"/>
                    <a:gd name="T1" fmla="*/ 0 h 42"/>
                    <a:gd name="T2" fmla="*/ 347 w 348"/>
                    <a:gd name="T3" fmla="*/ 0 h 42"/>
                    <a:gd name="T4" fmla="*/ 303 w 348"/>
                    <a:gd name="T5" fmla="*/ 11 h 42"/>
                    <a:gd name="T6" fmla="*/ 257 w 348"/>
                    <a:gd name="T7" fmla="*/ 17 h 42"/>
                    <a:gd name="T8" fmla="*/ 210 w 348"/>
                    <a:gd name="T9" fmla="*/ 23 h 42"/>
                    <a:gd name="T10" fmla="*/ 165 w 348"/>
                    <a:gd name="T11" fmla="*/ 28 h 42"/>
                    <a:gd name="T12" fmla="*/ 165 w 348"/>
                    <a:gd name="T13" fmla="*/ 28 h 42"/>
                    <a:gd name="T14" fmla="*/ 124 w 348"/>
                    <a:gd name="T15" fmla="*/ 33 h 42"/>
                    <a:gd name="T16" fmla="*/ 83 w 348"/>
                    <a:gd name="T17" fmla="*/ 36 h 42"/>
                    <a:gd name="T18" fmla="*/ 42 w 348"/>
                    <a:gd name="T19" fmla="*/ 37 h 42"/>
                    <a:gd name="T20" fmla="*/ 22 w 348"/>
                    <a:gd name="T21" fmla="*/ 36 h 42"/>
                    <a:gd name="T22" fmla="*/ 1 w 348"/>
                    <a:gd name="T23" fmla="*/ 34 h 42"/>
                    <a:gd name="T24" fmla="*/ 1 w 348"/>
                    <a:gd name="T25" fmla="*/ 34 h 42"/>
                    <a:gd name="T26" fmla="*/ 0 w 348"/>
                    <a:gd name="T27" fmla="*/ 34 h 42"/>
                    <a:gd name="T28" fmla="*/ 0 w 348"/>
                    <a:gd name="T29" fmla="*/ 36 h 42"/>
                    <a:gd name="T30" fmla="*/ 0 w 348"/>
                    <a:gd name="T31" fmla="*/ 37 h 42"/>
                    <a:gd name="T32" fmla="*/ 0 w 348"/>
                    <a:gd name="T33" fmla="*/ 37 h 42"/>
                    <a:gd name="T34" fmla="*/ 0 w 348"/>
                    <a:gd name="T35" fmla="*/ 37 h 42"/>
                    <a:gd name="T36" fmla="*/ 20 w 348"/>
                    <a:gd name="T37" fmla="*/ 40 h 42"/>
                    <a:gd name="T38" fmla="*/ 42 w 348"/>
                    <a:gd name="T39" fmla="*/ 42 h 42"/>
                    <a:gd name="T40" fmla="*/ 63 w 348"/>
                    <a:gd name="T41" fmla="*/ 42 h 42"/>
                    <a:gd name="T42" fmla="*/ 83 w 348"/>
                    <a:gd name="T43" fmla="*/ 42 h 42"/>
                    <a:gd name="T44" fmla="*/ 124 w 348"/>
                    <a:gd name="T45" fmla="*/ 37 h 42"/>
                    <a:gd name="T46" fmla="*/ 165 w 348"/>
                    <a:gd name="T47" fmla="*/ 33 h 42"/>
                    <a:gd name="T48" fmla="*/ 165 w 348"/>
                    <a:gd name="T49" fmla="*/ 33 h 42"/>
                    <a:gd name="T50" fmla="*/ 212 w 348"/>
                    <a:gd name="T51" fmla="*/ 28 h 42"/>
                    <a:gd name="T52" fmla="*/ 257 w 348"/>
                    <a:gd name="T53" fmla="*/ 22 h 42"/>
                    <a:gd name="T54" fmla="*/ 303 w 348"/>
                    <a:gd name="T55" fmla="*/ 14 h 42"/>
                    <a:gd name="T56" fmla="*/ 348 w 348"/>
                    <a:gd name="T57" fmla="*/ 3 h 42"/>
                    <a:gd name="T58" fmla="*/ 348 w 348"/>
                    <a:gd name="T59" fmla="*/ 3 h 42"/>
                    <a:gd name="T60" fmla="*/ 348 w 348"/>
                    <a:gd name="T61" fmla="*/ 1 h 42"/>
                    <a:gd name="T62" fmla="*/ 347 w 348"/>
                    <a:gd name="T63" fmla="*/ 0 h 42"/>
                    <a:gd name="T64" fmla="*/ 347 w 348"/>
                    <a:gd name="T65" fmla="*/ 0 h 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8"/>
                    <a:gd name="T100" fmla="*/ 0 h 42"/>
                    <a:gd name="T101" fmla="*/ 348 w 348"/>
                    <a:gd name="T102" fmla="*/ 42 h 4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8" h="42">
                      <a:moveTo>
                        <a:pt x="347" y="0"/>
                      </a:moveTo>
                      <a:lnTo>
                        <a:pt x="347" y="0"/>
                      </a:lnTo>
                      <a:lnTo>
                        <a:pt x="303" y="11"/>
                      </a:lnTo>
                      <a:lnTo>
                        <a:pt x="257" y="17"/>
                      </a:lnTo>
                      <a:lnTo>
                        <a:pt x="210" y="23"/>
                      </a:lnTo>
                      <a:lnTo>
                        <a:pt x="165" y="28"/>
                      </a:lnTo>
                      <a:lnTo>
                        <a:pt x="124" y="33"/>
                      </a:lnTo>
                      <a:lnTo>
                        <a:pt x="83" y="36"/>
                      </a:lnTo>
                      <a:lnTo>
                        <a:pt x="42" y="37"/>
                      </a:lnTo>
                      <a:lnTo>
                        <a:pt x="22" y="36"/>
                      </a:lnTo>
                      <a:lnTo>
                        <a:pt x="1" y="34"/>
                      </a:lnTo>
                      <a:lnTo>
                        <a:pt x="0" y="34"/>
                      </a:lnTo>
                      <a:lnTo>
                        <a:pt x="0" y="36"/>
                      </a:lnTo>
                      <a:lnTo>
                        <a:pt x="0" y="37"/>
                      </a:lnTo>
                      <a:lnTo>
                        <a:pt x="20" y="40"/>
                      </a:lnTo>
                      <a:lnTo>
                        <a:pt x="42" y="42"/>
                      </a:lnTo>
                      <a:lnTo>
                        <a:pt x="63" y="42"/>
                      </a:lnTo>
                      <a:lnTo>
                        <a:pt x="83" y="42"/>
                      </a:lnTo>
                      <a:lnTo>
                        <a:pt x="124" y="37"/>
                      </a:lnTo>
                      <a:lnTo>
                        <a:pt x="165" y="33"/>
                      </a:lnTo>
                      <a:lnTo>
                        <a:pt x="212" y="28"/>
                      </a:lnTo>
                      <a:lnTo>
                        <a:pt x="257" y="22"/>
                      </a:lnTo>
                      <a:lnTo>
                        <a:pt x="303" y="14"/>
                      </a:lnTo>
                      <a:lnTo>
                        <a:pt x="348" y="3"/>
                      </a:lnTo>
                      <a:lnTo>
                        <a:pt x="348" y="1"/>
                      </a:lnTo>
                      <a:lnTo>
                        <a:pt x="3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3" name="Freeform 234"/>
                <p:cNvSpPr>
                  <a:spLocks/>
                </p:cNvSpPr>
                <p:nvPr/>
              </p:nvSpPr>
              <p:spPr bwMode="auto">
                <a:xfrm>
                  <a:off x="570" y="1129"/>
                  <a:ext cx="19" cy="88"/>
                </a:xfrm>
                <a:custGeom>
                  <a:avLst/>
                  <a:gdLst>
                    <a:gd name="T0" fmla="*/ 17 w 19"/>
                    <a:gd name="T1" fmla="*/ 0 h 88"/>
                    <a:gd name="T2" fmla="*/ 17 w 19"/>
                    <a:gd name="T3" fmla="*/ 0 h 88"/>
                    <a:gd name="T4" fmla="*/ 10 w 19"/>
                    <a:gd name="T5" fmla="*/ 11 h 88"/>
                    <a:gd name="T6" fmla="*/ 5 w 19"/>
                    <a:gd name="T7" fmla="*/ 21 h 88"/>
                    <a:gd name="T8" fmla="*/ 2 w 19"/>
                    <a:gd name="T9" fmla="*/ 32 h 88"/>
                    <a:gd name="T10" fmla="*/ 0 w 19"/>
                    <a:gd name="T11" fmla="*/ 43 h 88"/>
                    <a:gd name="T12" fmla="*/ 0 w 19"/>
                    <a:gd name="T13" fmla="*/ 54 h 88"/>
                    <a:gd name="T14" fmla="*/ 2 w 19"/>
                    <a:gd name="T15" fmla="*/ 65 h 88"/>
                    <a:gd name="T16" fmla="*/ 7 w 19"/>
                    <a:gd name="T17" fmla="*/ 76 h 88"/>
                    <a:gd name="T18" fmla="*/ 13 w 19"/>
                    <a:gd name="T19" fmla="*/ 87 h 88"/>
                    <a:gd name="T20" fmla="*/ 13 w 19"/>
                    <a:gd name="T21" fmla="*/ 87 h 88"/>
                    <a:gd name="T22" fmla="*/ 14 w 19"/>
                    <a:gd name="T23" fmla="*/ 88 h 88"/>
                    <a:gd name="T24" fmla="*/ 14 w 19"/>
                    <a:gd name="T25" fmla="*/ 87 h 88"/>
                    <a:gd name="T26" fmla="*/ 16 w 19"/>
                    <a:gd name="T27" fmla="*/ 87 h 88"/>
                    <a:gd name="T28" fmla="*/ 16 w 19"/>
                    <a:gd name="T29" fmla="*/ 85 h 88"/>
                    <a:gd name="T30" fmla="*/ 16 w 19"/>
                    <a:gd name="T31" fmla="*/ 85 h 88"/>
                    <a:gd name="T32" fmla="*/ 10 w 19"/>
                    <a:gd name="T33" fmla="*/ 74 h 88"/>
                    <a:gd name="T34" fmla="*/ 7 w 19"/>
                    <a:gd name="T35" fmla="*/ 65 h 88"/>
                    <a:gd name="T36" fmla="*/ 5 w 19"/>
                    <a:gd name="T37" fmla="*/ 54 h 88"/>
                    <a:gd name="T38" fmla="*/ 5 w 19"/>
                    <a:gd name="T39" fmla="*/ 43 h 88"/>
                    <a:gd name="T40" fmla="*/ 5 w 19"/>
                    <a:gd name="T41" fmla="*/ 33 h 88"/>
                    <a:gd name="T42" fmla="*/ 8 w 19"/>
                    <a:gd name="T43" fmla="*/ 22 h 88"/>
                    <a:gd name="T44" fmla="*/ 13 w 19"/>
                    <a:gd name="T45" fmla="*/ 11 h 88"/>
                    <a:gd name="T46" fmla="*/ 19 w 19"/>
                    <a:gd name="T47" fmla="*/ 2 h 88"/>
                    <a:gd name="T48" fmla="*/ 19 w 19"/>
                    <a:gd name="T49" fmla="*/ 2 h 88"/>
                    <a:gd name="T50" fmla="*/ 19 w 19"/>
                    <a:gd name="T51" fmla="*/ 2 h 88"/>
                    <a:gd name="T52" fmla="*/ 19 w 19"/>
                    <a:gd name="T53" fmla="*/ 0 h 88"/>
                    <a:gd name="T54" fmla="*/ 17 w 19"/>
                    <a:gd name="T55" fmla="*/ 0 h 88"/>
                    <a:gd name="T56" fmla="*/ 17 w 19"/>
                    <a:gd name="T57" fmla="*/ 0 h 8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
                    <a:gd name="T88" fmla="*/ 0 h 88"/>
                    <a:gd name="T89" fmla="*/ 19 w 19"/>
                    <a:gd name="T90" fmla="*/ 88 h 8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 h="88">
                      <a:moveTo>
                        <a:pt x="17" y="0"/>
                      </a:moveTo>
                      <a:lnTo>
                        <a:pt x="17" y="0"/>
                      </a:lnTo>
                      <a:lnTo>
                        <a:pt x="10" y="11"/>
                      </a:lnTo>
                      <a:lnTo>
                        <a:pt x="5" y="21"/>
                      </a:lnTo>
                      <a:lnTo>
                        <a:pt x="2" y="32"/>
                      </a:lnTo>
                      <a:lnTo>
                        <a:pt x="0" y="43"/>
                      </a:lnTo>
                      <a:lnTo>
                        <a:pt x="0" y="54"/>
                      </a:lnTo>
                      <a:lnTo>
                        <a:pt x="2" y="65"/>
                      </a:lnTo>
                      <a:lnTo>
                        <a:pt x="7" y="76"/>
                      </a:lnTo>
                      <a:lnTo>
                        <a:pt x="13" y="87"/>
                      </a:lnTo>
                      <a:lnTo>
                        <a:pt x="14" y="88"/>
                      </a:lnTo>
                      <a:lnTo>
                        <a:pt x="14" y="87"/>
                      </a:lnTo>
                      <a:lnTo>
                        <a:pt x="16" y="87"/>
                      </a:lnTo>
                      <a:lnTo>
                        <a:pt x="16" y="85"/>
                      </a:lnTo>
                      <a:lnTo>
                        <a:pt x="10" y="74"/>
                      </a:lnTo>
                      <a:lnTo>
                        <a:pt x="7" y="65"/>
                      </a:lnTo>
                      <a:lnTo>
                        <a:pt x="5" y="54"/>
                      </a:lnTo>
                      <a:lnTo>
                        <a:pt x="5" y="43"/>
                      </a:lnTo>
                      <a:lnTo>
                        <a:pt x="5" y="33"/>
                      </a:lnTo>
                      <a:lnTo>
                        <a:pt x="8" y="22"/>
                      </a:lnTo>
                      <a:lnTo>
                        <a:pt x="13" y="11"/>
                      </a:lnTo>
                      <a:lnTo>
                        <a:pt x="19" y="2"/>
                      </a:lnTo>
                      <a:lnTo>
                        <a:pt x="19"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4" name="Freeform 235"/>
                <p:cNvSpPr>
                  <a:spLocks/>
                </p:cNvSpPr>
                <p:nvPr/>
              </p:nvSpPr>
              <p:spPr bwMode="auto">
                <a:xfrm>
                  <a:off x="892" y="1087"/>
                  <a:ext cx="30" cy="110"/>
                </a:xfrm>
                <a:custGeom>
                  <a:avLst/>
                  <a:gdLst>
                    <a:gd name="T0" fmla="*/ 0 w 30"/>
                    <a:gd name="T1" fmla="*/ 1 h 110"/>
                    <a:gd name="T2" fmla="*/ 0 w 30"/>
                    <a:gd name="T3" fmla="*/ 1 h 110"/>
                    <a:gd name="T4" fmla="*/ 8 w 30"/>
                    <a:gd name="T5" fmla="*/ 16 h 110"/>
                    <a:gd name="T6" fmla="*/ 16 w 30"/>
                    <a:gd name="T7" fmla="*/ 28 h 110"/>
                    <a:gd name="T8" fmla="*/ 20 w 30"/>
                    <a:gd name="T9" fmla="*/ 41 h 110"/>
                    <a:gd name="T10" fmla="*/ 23 w 30"/>
                    <a:gd name="T11" fmla="*/ 53 h 110"/>
                    <a:gd name="T12" fmla="*/ 25 w 30"/>
                    <a:gd name="T13" fmla="*/ 67 h 110"/>
                    <a:gd name="T14" fmla="*/ 23 w 30"/>
                    <a:gd name="T15" fmla="*/ 81 h 110"/>
                    <a:gd name="T16" fmla="*/ 20 w 30"/>
                    <a:gd name="T17" fmla="*/ 96 h 110"/>
                    <a:gd name="T18" fmla="*/ 14 w 30"/>
                    <a:gd name="T19" fmla="*/ 110 h 110"/>
                    <a:gd name="T20" fmla="*/ 14 w 30"/>
                    <a:gd name="T21" fmla="*/ 110 h 110"/>
                    <a:gd name="T22" fmla="*/ 14 w 30"/>
                    <a:gd name="T23" fmla="*/ 110 h 110"/>
                    <a:gd name="T24" fmla="*/ 16 w 30"/>
                    <a:gd name="T25" fmla="*/ 110 h 110"/>
                    <a:gd name="T26" fmla="*/ 16 w 30"/>
                    <a:gd name="T27" fmla="*/ 110 h 110"/>
                    <a:gd name="T28" fmla="*/ 23 w 30"/>
                    <a:gd name="T29" fmla="*/ 96 h 110"/>
                    <a:gd name="T30" fmla="*/ 28 w 30"/>
                    <a:gd name="T31" fmla="*/ 81 h 110"/>
                    <a:gd name="T32" fmla="*/ 30 w 30"/>
                    <a:gd name="T33" fmla="*/ 67 h 110"/>
                    <a:gd name="T34" fmla="*/ 28 w 30"/>
                    <a:gd name="T35" fmla="*/ 53 h 110"/>
                    <a:gd name="T36" fmla="*/ 25 w 30"/>
                    <a:gd name="T37" fmla="*/ 41 h 110"/>
                    <a:gd name="T38" fmla="*/ 19 w 30"/>
                    <a:gd name="T39" fmla="*/ 27 h 110"/>
                    <a:gd name="T40" fmla="*/ 11 w 30"/>
                    <a:gd name="T41" fmla="*/ 12 h 110"/>
                    <a:gd name="T42" fmla="*/ 1 w 30"/>
                    <a:gd name="T43" fmla="*/ 0 h 110"/>
                    <a:gd name="T44" fmla="*/ 1 w 30"/>
                    <a:gd name="T45" fmla="*/ 0 h 110"/>
                    <a:gd name="T46" fmla="*/ 0 w 30"/>
                    <a:gd name="T47" fmla="*/ 0 h 110"/>
                    <a:gd name="T48" fmla="*/ 0 w 30"/>
                    <a:gd name="T49" fmla="*/ 0 h 110"/>
                    <a:gd name="T50" fmla="*/ 0 w 30"/>
                    <a:gd name="T51" fmla="*/ 1 h 110"/>
                    <a:gd name="T52" fmla="*/ 0 w 30"/>
                    <a:gd name="T53" fmla="*/ 1 h 11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0"/>
                    <a:gd name="T82" fmla="*/ 0 h 110"/>
                    <a:gd name="T83" fmla="*/ 30 w 30"/>
                    <a:gd name="T84" fmla="*/ 110 h 11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0" h="110">
                      <a:moveTo>
                        <a:pt x="0" y="1"/>
                      </a:moveTo>
                      <a:lnTo>
                        <a:pt x="0" y="1"/>
                      </a:lnTo>
                      <a:lnTo>
                        <a:pt x="8" y="16"/>
                      </a:lnTo>
                      <a:lnTo>
                        <a:pt x="16" y="28"/>
                      </a:lnTo>
                      <a:lnTo>
                        <a:pt x="20" y="41"/>
                      </a:lnTo>
                      <a:lnTo>
                        <a:pt x="23" y="53"/>
                      </a:lnTo>
                      <a:lnTo>
                        <a:pt x="25" y="67"/>
                      </a:lnTo>
                      <a:lnTo>
                        <a:pt x="23" y="81"/>
                      </a:lnTo>
                      <a:lnTo>
                        <a:pt x="20" y="96"/>
                      </a:lnTo>
                      <a:lnTo>
                        <a:pt x="14" y="110"/>
                      </a:lnTo>
                      <a:lnTo>
                        <a:pt x="16" y="110"/>
                      </a:lnTo>
                      <a:lnTo>
                        <a:pt x="23" y="96"/>
                      </a:lnTo>
                      <a:lnTo>
                        <a:pt x="28" y="81"/>
                      </a:lnTo>
                      <a:lnTo>
                        <a:pt x="30" y="67"/>
                      </a:lnTo>
                      <a:lnTo>
                        <a:pt x="28" y="53"/>
                      </a:lnTo>
                      <a:lnTo>
                        <a:pt x="25" y="41"/>
                      </a:lnTo>
                      <a:lnTo>
                        <a:pt x="19" y="27"/>
                      </a:lnTo>
                      <a:lnTo>
                        <a:pt x="11" y="12"/>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5" name="Freeform 236"/>
                <p:cNvSpPr>
                  <a:spLocks/>
                </p:cNvSpPr>
                <p:nvPr/>
              </p:nvSpPr>
              <p:spPr bwMode="auto">
                <a:xfrm>
                  <a:off x="553" y="1090"/>
                  <a:ext cx="369" cy="53"/>
                </a:xfrm>
                <a:custGeom>
                  <a:avLst/>
                  <a:gdLst>
                    <a:gd name="T0" fmla="*/ 367 w 369"/>
                    <a:gd name="T1" fmla="*/ 6 h 53"/>
                    <a:gd name="T2" fmla="*/ 367 w 369"/>
                    <a:gd name="T3" fmla="*/ 6 h 53"/>
                    <a:gd name="T4" fmla="*/ 322 w 369"/>
                    <a:gd name="T5" fmla="*/ 2 h 53"/>
                    <a:gd name="T6" fmla="*/ 275 w 369"/>
                    <a:gd name="T7" fmla="*/ 0 h 53"/>
                    <a:gd name="T8" fmla="*/ 227 w 369"/>
                    <a:gd name="T9" fmla="*/ 2 h 53"/>
                    <a:gd name="T10" fmla="*/ 182 w 369"/>
                    <a:gd name="T11" fmla="*/ 6 h 53"/>
                    <a:gd name="T12" fmla="*/ 135 w 369"/>
                    <a:gd name="T13" fmla="*/ 14 h 53"/>
                    <a:gd name="T14" fmla="*/ 89 w 369"/>
                    <a:gd name="T15" fmla="*/ 24 h 53"/>
                    <a:gd name="T16" fmla="*/ 44 w 369"/>
                    <a:gd name="T17" fmla="*/ 36 h 53"/>
                    <a:gd name="T18" fmla="*/ 0 w 369"/>
                    <a:gd name="T19" fmla="*/ 50 h 53"/>
                    <a:gd name="T20" fmla="*/ 0 w 369"/>
                    <a:gd name="T21" fmla="*/ 50 h 53"/>
                    <a:gd name="T22" fmla="*/ 0 w 369"/>
                    <a:gd name="T23" fmla="*/ 52 h 53"/>
                    <a:gd name="T24" fmla="*/ 2 w 369"/>
                    <a:gd name="T25" fmla="*/ 53 h 53"/>
                    <a:gd name="T26" fmla="*/ 2 w 369"/>
                    <a:gd name="T27" fmla="*/ 53 h 53"/>
                    <a:gd name="T28" fmla="*/ 91 w 369"/>
                    <a:gd name="T29" fmla="*/ 31 h 53"/>
                    <a:gd name="T30" fmla="*/ 136 w 369"/>
                    <a:gd name="T31" fmla="*/ 20 h 53"/>
                    <a:gd name="T32" fmla="*/ 182 w 369"/>
                    <a:gd name="T33" fmla="*/ 13 h 53"/>
                    <a:gd name="T34" fmla="*/ 182 w 369"/>
                    <a:gd name="T35" fmla="*/ 13 h 53"/>
                    <a:gd name="T36" fmla="*/ 227 w 369"/>
                    <a:gd name="T37" fmla="*/ 8 h 53"/>
                    <a:gd name="T38" fmla="*/ 275 w 369"/>
                    <a:gd name="T39" fmla="*/ 5 h 53"/>
                    <a:gd name="T40" fmla="*/ 322 w 369"/>
                    <a:gd name="T41" fmla="*/ 6 h 53"/>
                    <a:gd name="T42" fmla="*/ 367 w 369"/>
                    <a:gd name="T43" fmla="*/ 9 h 53"/>
                    <a:gd name="T44" fmla="*/ 367 w 369"/>
                    <a:gd name="T45" fmla="*/ 9 h 53"/>
                    <a:gd name="T46" fmla="*/ 369 w 369"/>
                    <a:gd name="T47" fmla="*/ 9 h 53"/>
                    <a:gd name="T48" fmla="*/ 369 w 369"/>
                    <a:gd name="T49" fmla="*/ 8 h 53"/>
                    <a:gd name="T50" fmla="*/ 369 w 369"/>
                    <a:gd name="T51" fmla="*/ 6 h 53"/>
                    <a:gd name="T52" fmla="*/ 367 w 369"/>
                    <a:gd name="T53" fmla="*/ 6 h 53"/>
                    <a:gd name="T54" fmla="*/ 367 w 369"/>
                    <a:gd name="T55" fmla="*/ 6 h 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69"/>
                    <a:gd name="T85" fmla="*/ 0 h 53"/>
                    <a:gd name="T86" fmla="*/ 369 w 369"/>
                    <a:gd name="T87" fmla="*/ 53 h 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69" h="53">
                      <a:moveTo>
                        <a:pt x="367" y="6"/>
                      </a:moveTo>
                      <a:lnTo>
                        <a:pt x="367" y="6"/>
                      </a:lnTo>
                      <a:lnTo>
                        <a:pt x="322" y="2"/>
                      </a:lnTo>
                      <a:lnTo>
                        <a:pt x="275" y="0"/>
                      </a:lnTo>
                      <a:lnTo>
                        <a:pt x="227" y="2"/>
                      </a:lnTo>
                      <a:lnTo>
                        <a:pt x="182" y="6"/>
                      </a:lnTo>
                      <a:lnTo>
                        <a:pt x="135" y="14"/>
                      </a:lnTo>
                      <a:lnTo>
                        <a:pt x="89" y="24"/>
                      </a:lnTo>
                      <a:lnTo>
                        <a:pt x="44" y="36"/>
                      </a:lnTo>
                      <a:lnTo>
                        <a:pt x="0" y="50"/>
                      </a:lnTo>
                      <a:lnTo>
                        <a:pt x="0" y="52"/>
                      </a:lnTo>
                      <a:lnTo>
                        <a:pt x="2" y="53"/>
                      </a:lnTo>
                      <a:lnTo>
                        <a:pt x="91" y="31"/>
                      </a:lnTo>
                      <a:lnTo>
                        <a:pt x="136" y="20"/>
                      </a:lnTo>
                      <a:lnTo>
                        <a:pt x="182" y="13"/>
                      </a:lnTo>
                      <a:lnTo>
                        <a:pt x="227" y="8"/>
                      </a:lnTo>
                      <a:lnTo>
                        <a:pt x="275" y="5"/>
                      </a:lnTo>
                      <a:lnTo>
                        <a:pt x="322" y="6"/>
                      </a:lnTo>
                      <a:lnTo>
                        <a:pt x="367" y="9"/>
                      </a:lnTo>
                      <a:lnTo>
                        <a:pt x="369" y="9"/>
                      </a:lnTo>
                      <a:lnTo>
                        <a:pt x="369" y="8"/>
                      </a:lnTo>
                      <a:lnTo>
                        <a:pt x="369" y="6"/>
                      </a:lnTo>
                      <a:lnTo>
                        <a:pt x="36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6" name="Freeform 237"/>
                <p:cNvSpPr>
                  <a:spLocks/>
                </p:cNvSpPr>
                <p:nvPr/>
              </p:nvSpPr>
              <p:spPr bwMode="auto">
                <a:xfrm>
                  <a:off x="586" y="1142"/>
                  <a:ext cx="334" cy="42"/>
                </a:xfrm>
                <a:custGeom>
                  <a:avLst/>
                  <a:gdLst>
                    <a:gd name="T0" fmla="*/ 333 w 334"/>
                    <a:gd name="T1" fmla="*/ 1 h 42"/>
                    <a:gd name="T2" fmla="*/ 333 w 334"/>
                    <a:gd name="T3" fmla="*/ 1 h 42"/>
                    <a:gd name="T4" fmla="*/ 290 w 334"/>
                    <a:gd name="T5" fmla="*/ 0 h 42"/>
                    <a:gd name="T6" fmla="*/ 248 w 334"/>
                    <a:gd name="T7" fmla="*/ 1 h 42"/>
                    <a:gd name="T8" fmla="*/ 204 w 334"/>
                    <a:gd name="T9" fmla="*/ 3 h 42"/>
                    <a:gd name="T10" fmla="*/ 162 w 334"/>
                    <a:gd name="T11" fmla="*/ 6 h 42"/>
                    <a:gd name="T12" fmla="*/ 162 w 334"/>
                    <a:gd name="T13" fmla="*/ 6 h 42"/>
                    <a:gd name="T14" fmla="*/ 141 w 334"/>
                    <a:gd name="T15" fmla="*/ 9 h 42"/>
                    <a:gd name="T16" fmla="*/ 121 w 334"/>
                    <a:gd name="T17" fmla="*/ 12 h 42"/>
                    <a:gd name="T18" fmla="*/ 80 w 334"/>
                    <a:gd name="T19" fmla="*/ 22 h 42"/>
                    <a:gd name="T20" fmla="*/ 41 w 334"/>
                    <a:gd name="T21" fmla="*/ 31 h 42"/>
                    <a:gd name="T22" fmla="*/ 0 w 334"/>
                    <a:gd name="T23" fmla="*/ 39 h 42"/>
                    <a:gd name="T24" fmla="*/ 0 w 334"/>
                    <a:gd name="T25" fmla="*/ 39 h 42"/>
                    <a:gd name="T26" fmla="*/ 0 w 334"/>
                    <a:gd name="T27" fmla="*/ 41 h 42"/>
                    <a:gd name="T28" fmla="*/ 0 w 334"/>
                    <a:gd name="T29" fmla="*/ 42 h 42"/>
                    <a:gd name="T30" fmla="*/ 0 w 334"/>
                    <a:gd name="T31" fmla="*/ 42 h 42"/>
                    <a:gd name="T32" fmla="*/ 20 w 334"/>
                    <a:gd name="T33" fmla="*/ 39 h 42"/>
                    <a:gd name="T34" fmla="*/ 41 w 334"/>
                    <a:gd name="T35" fmla="*/ 36 h 42"/>
                    <a:gd name="T36" fmla="*/ 82 w 334"/>
                    <a:gd name="T37" fmla="*/ 26 h 42"/>
                    <a:gd name="T38" fmla="*/ 121 w 334"/>
                    <a:gd name="T39" fmla="*/ 17 h 42"/>
                    <a:gd name="T40" fmla="*/ 141 w 334"/>
                    <a:gd name="T41" fmla="*/ 14 h 42"/>
                    <a:gd name="T42" fmla="*/ 162 w 334"/>
                    <a:gd name="T43" fmla="*/ 11 h 42"/>
                    <a:gd name="T44" fmla="*/ 162 w 334"/>
                    <a:gd name="T45" fmla="*/ 11 h 42"/>
                    <a:gd name="T46" fmla="*/ 204 w 334"/>
                    <a:gd name="T47" fmla="*/ 8 h 42"/>
                    <a:gd name="T48" fmla="*/ 246 w 334"/>
                    <a:gd name="T49" fmla="*/ 4 h 42"/>
                    <a:gd name="T50" fmla="*/ 333 w 334"/>
                    <a:gd name="T51" fmla="*/ 4 h 42"/>
                    <a:gd name="T52" fmla="*/ 333 w 334"/>
                    <a:gd name="T53" fmla="*/ 4 h 42"/>
                    <a:gd name="T54" fmla="*/ 334 w 334"/>
                    <a:gd name="T55" fmla="*/ 3 h 42"/>
                    <a:gd name="T56" fmla="*/ 334 w 334"/>
                    <a:gd name="T57" fmla="*/ 3 h 42"/>
                    <a:gd name="T58" fmla="*/ 334 w 334"/>
                    <a:gd name="T59" fmla="*/ 1 h 42"/>
                    <a:gd name="T60" fmla="*/ 333 w 334"/>
                    <a:gd name="T61" fmla="*/ 1 h 42"/>
                    <a:gd name="T62" fmla="*/ 333 w 334"/>
                    <a:gd name="T63" fmla="*/ 1 h 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34"/>
                    <a:gd name="T97" fmla="*/ 0 h 42"/>
                    <a:gd name="T98" fmla="*/ 334 w 334"/>
                    <a:gd name="T99" fmla="*/ 42 h 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34" h="42">
                      <a:moveTo>
                        <a:pt x="333" y="1"/>
                      </a:moveTo>
                      <a:lnTo>
                        <a:pt x="333" y="1"/>
                      </a:lnTo>
                      <a:lnTo>
                        <a:pt x="290" y="0"/>
                      </a:lnTo>
                      <a:lnTo>
                        <a:pt x="248" y="1"/>
                      </a:lnTo>
                      <a:lnTo>
                        <a:pt x="204" y="3"/>
                      </a:lnTo>
                      <a:lnTo>
                        <a:pt x="162" y="6"/>
                      </a:lnTo>
                      <a:lnTo>
                        <a:pt x="141" y="9"/>
                      </a:lnTo>
                      <a:lnTo>
                        <a:pt x="121" y="12"/>
                      </a:lnTo>
                      <a:lnTo>
                        <a:pt x="80" y="22"/>
                      </a:lnTo>
                      <a:lnTo>
                        <a:pt x="41" y="31"/>
                      </a:lnTo>
                      <a:lnTo>
                        <a:pt x="0" y="39"/>
                      </a:lnTo>
                      <a:lnTo>
                        <a:pt x="0" y="41"/>
                      </a:lnTo>
                      <a:lnTo>
                        <a:pt x="0" y="42"/>
                      </a:lnTo>
                      <a:lnTo>
                        <a:pt x="20" y="39"/>
                      </a:lnTo>
                      <a:lnTo>
                        <a:pt x="41" y="36"/>
                      </a:lnTo>
                      <a:lnTo>
                        <a:pt x="82" y="26"/>
                      </a:lnTo>
                      <a:lnTo>
                        <a:pt x="121" y="17"/>
                      </a:lnTo>
                      <a:lnTo>
                        <a:pt x="141" y="14"/>
                      </a:lnTo>
                      <a:lnTo>
                        <a:pt x="162" y="11"/>
                      </a:lnTo>
                      <a:lnTo>
                        <a:pt x="204" y="8"/>
                      </a:lnTo>
                      <a:lnTo>
                        <a:pt x="246" y="4"/>
                      </a:lnTo>
                      <a:lnTo>
                        <a:pt x="333" y="4"/>
                      </a:lnTo>
                      <a:lnTo>
                        <a:pt x="334" y="3"/>
                      </a:lnTo>
                      <a:lnTo>
                        <a:pt x="334" y="1"/>
                      </a:lnTo>
                      <a:lnTo>
                        <a:pt x="33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7" name="Freeform 238"/>
                <p:cNvSpPr>
                  <a:spLocks/>
                </p:cNvSpPr>
                <p:nvPr/>
              </p:nvSpPr>
              <p:spPr bwMode="auto">
                <a:xfrm>
                  <a:off x="699" y="1139"/>
                  <a:ext cx="80" cy="45"/>
                </a:xfrm>
                <a:custGeom>
                  <a:avLst/>
                  <a:gdLst>
                    <a:gd name="T0" fmla="*/ 17 w 80"/>
                    <a:gd name="T1" fmla="*/ 12 h 45"/>
                    <a:gd name="T2" fmla="*/ 17 w 80"/>
                    <a:gd name="T3" fmla="*/ 12 h 45"/>
                    <a:gd name="T4" fmla="*/ 11 w 80"/>
                    <a:gd name="T5" fmla="*/ 18 h 45"/>
                    <a:gd name="T6" fmla="*/ 5 w 80"/>
                    <a:gd name="T7" fmla="*/ 25 h 45"/>
                    <a:gd name="T8" fmla="*/ 1 w 80"/>
                    <a:gd name="T9" fmla="*/ 29 h 45"/>
                    <a:gd name="T10" fmla="*/ 1 w 80"/>
                    <a:gd name="T11" fmla="*/ 33 h 45"/>
                    <a:gd name="T12" fmla="*/ 0 w 80"/>
                    <a:gd name="T13" fmla="*/ 37 h 45"/>
                    <a:gd name="T14" fmla="*/ 3 w 80"/>
                    <a:gd name="T15" fmla="*/ 40 h 45"/>
                    <a:gd name="T16" fmla="*/ 3 w 80"/>
                    <a:gd name="T17" fmla="*/ 40 h 45"/>
                    <a:gd name="T18" fmla="*/ 5 w 80"/>
                    <a:gd name="T19" fmla="*/ 44 h 45"/>
                    <a:gd name="T20" fmla="*/ 9 w 80"/>
                    <a:gd name="T21" fmla="*/ 44 h 45"/>
                    <a:gd name="T22" fmla="*/ 17 w 80"/>
                    <a:gd name="T23" fmla="*/ 45 h 45"/>
                    <a:gd name="T24" fmla="*/ 34 w 80"/>
                    <a:gd name="T25" fmla="*/ 42 h 45"/>
                    <a:gd name="T26" fmla="*/ 34 w 80"/>
                    <a:gd name="T27" fmla="*/ 42 h 45"/>
                    <a:gd name="T28" fmla="*/ 56 w 80"/>
                    <a:gd name="T29" fmla="*/ 36 h 45"/>
                    <a:gd name="T30" fmla="*/ 67 w 80"/>
                    <a:gd name="T31" fmla="*/ 33 h 45"/>
                    <a:gd name="T32" fmla="*/ 77 w 80"/>
                    <a:gd name="T33" fmla="*/ 26 h 45"/>
                    <a:gd name="T34" fmla="*/ 77 w 80"/>
                    <a:gd name="T35" fmla="*/ 26 h 45"/>
                    <a:gd name="T36" fmla="*/ 80 w 80"/>
                    <a:gd name="T37" fmla="*/ 22 h 45"/>
                    <a:gd name="T38" fmla="*/ 80 w 80"/>
                    <a:gd name="T39" fmla="*/ 17 h 45"/>
                    <a:gd name="T40" fmla="*/ 78 w 80"/>
                    <a:gd name="T41" fmla="*/ 14 h 45"/>
                    <a:gd name="T42" fmla="*/ 75 w 80"/>
                    <a:gd name="T43" fmla="*/ 11 h 45"/>
                    <a:gd name="T44" fmla="*/ 66 w 80"/>
                    <a:gd name="T45" fmla="*/ 4 h 45"/>
                    <a:gd name="T46" fmla="*/ 60 w 80"/>
                    <a:gd name="T47" fmla="*/ 0 h 45"/>
                    <a:gd name="T48" fmla="*/ 60 w 80"/>
                    <a:gd name="T49" fmla="*/ 0 h 45"/>
                    <a:gd name="T50" fmla="*/ 56 w 80"/>
                    <a:gd name="T51" fmla="*/ 0 h 45"/>
                    <a:gd name="T52" fmla="*/ 53 w 80"/>
                    <a:gd name="T53" fmla="*/ 1 h 45"/>
                    <a:gd name="T54" fmla="*/ 53 w 80"/>
                    <a:gd name="T55" fmla="*/ 4 h 45"/>
                    <a:gd name="T56" fmla="*/ 56 w 80"/>
                    <a:gd name="T57" fmla="*/ 7 h 45"/>
                    <a:gd name="T58" fmla="*/ 56 w 80"/>
                    <a:gd name="T59" fmla="*/ 7 h 45"/>
                    <a:gd name="T60" fmla="*/ 64 w 80"/>
                    <a:gd name="T61" fmla="*/ 12 h 45"/>
                    <a:gd name="T62" fmla="*/ 71 w 80"/>
                    <a:gd name="T63" fmla="*/ 17 h 45"/>
                    <a:gd name="T64" fmla="*/ 71 w 80"/>
                    <a:gd name="T65" fmla="*/ 17 h 45"/>
                    <a:gd name="T66" fmla="*/ 71 w 80"/>
                    <a:gd name="T67" fmla="*/ 20 h 45"/>
                    <a:gd name="T68" fmla="*/ 71 w 80"/>
                    <a:gd name="T69" fmla="*/ 22 h 45"/>
                    <a:gd name="T70" fmla="*/ 67 w 80"/>
                    <a:gd name="T71" fmla="*/ 25 h 45"/>
                    <a:gd name="T72" fmla="*/ 67 w 80"/>
                    <a:gd name="T73" fmla="*/ 25 h 45"/>
                    <a:gd name="T74" fmla="*/ 60 w 80"/>
                    <a:gd name="T75" fmla="*/ 28 h 45"/>
                    <a:gd name="T76" fmla="*/ 52 w 80"/>
                    <a:gd name="T77" fmla="*/ 31 h 45"/>
                    <a:gd name="T78" fmla="*/ 34 w 80"/>
                    <a:gd name="T79" fmla="*/ 36 h 45"/>
                    <a:gd name="T80" fmla="*/ 34 w 80"/>
                    <a:gd name="T81" fmla="*/ 36 h 45"/>
                    <a:gd name="T82" fmla="*/ 22 w 80"/>
                    <a:gd name="T83" fmla="*/ 39 h 45"/>
                    <a:gd name="T84" fmla="*/ 14 w 80"/>
                    <a:gd name="T85" fmla="*/ 40 h 45"/>
                    <a:gd name="T86" fmla="*/ 8 w 80"/>
                    <a:gd name="T87" fmla="*/ 39 h 45"/>
                    <a:gd name="T88" fmla="*/ 8 w 80"/>
                    <a:gd name="T89" fmla="*/ 39 h 45"/>
                    <a:gd name="T90" fmla="*/ 5 w 80"/>
                    <a:gd name="T91" fmla="*/ 37 h 45"/>
                    <a:gd name="T92" fmla="*/ 5 w 80"/>
                    <a:gd name="T93" fmla="*/ 34 h 45"/>
                    <a:gd name="T94" fmla="*/ 6 w 80"/>
                    <a:gd name="T95" fmla="*/ 31 h 45"/>
                    <a:gd name="T96" fmla="*/ 8 w 80"/>
                    <a:gd name="T97" fmla="*/ 26 h 45"/>
                    <a:gd name="T98" fmla="*/ 14 w 80"/>
                    <a:gd name="T99" fmla="*/ 18 h 45"/>
                    <a:gd name="T100" fmla="*/ 19 w 80"/>
                    <a:gd name="T101" fmla="*/ 14 h 45"/>
                    <a:gd name="T102" fmla="*/ 19 w 80"/>
                    <a:gd name="T103" fmla="*/ 14 h 45"/>
                    <a:gd name="T104" fmla="*/ 19 w 80"/>
                    <a:gd name="T105" fmla="*/ 12 h 45"/>
                    <a:gd name="T106" fmla="*/ 17 w 80"/>
                    <a:gd name="T107" fmla="*/ 12 h 45"/>
                    <a:gd name="T108" fmla="*/ 17 w 80"/>
                    <a:gd name="T109" fmla="*/ 12 h 4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80"/>
                    <a:gd name="T166" fmla="*/ 0 h 45"/>
                    <a:gd name="T167" fmla="*/ 80 w 80"/>
                    <a:gd name="T168" fmla="*/ 45 h 4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80" h="45">
                      <a:moveTo>
                        <a:pt x="17" y="12"/>
                      </a:moveTo>
                      <a:lnTo>
                        <a:pt x="17" y="12"/>
                      </a:lnTo>
                      <a:lnTo>
                        <a:pt x="11" y="18"/>
                      </a:lnTo>
                      <a:lnTo>
                        <a:pt x="5" y="25"/>
                      </a:lnTo>
                      <a:lnTo>
                        <a:pt x="1" y="29"/>
                      </a:lnTo>
                      <a:lnTo>
                        <a:pt x="1" y="33"/>
                      </a:lnTo>
                      <a:lnTo>
                        <a:pt x="0" y="37"/>
                      </a:lnTo>
                      <a:lnTo>
                        <a:pt x="3" y="40"/>
                      </a:lnTo>
                      <a:lnTo>
                        <a:pt x="5" y="44"/>
                      </a:lnTo>
                      <a:lnTo>
                        <a:pt x="9" y="44"/>
                      </a:lnTo>
                      <a:lnTo>
                        <a:pt x="17" y="45"/>
                      </a:lnTo>
                      <a:lnTo>
                        <a:pt x="34" y="42"/>
                      </a:lnTo>
                      <a:lnTo>
                        <a:pt x="56" y="36"/>
                      </a:lnTo>
                      <a:lnTo>
                        <a:pt x="67" y="33"/>
                      </a:lnTo>
                      <a:lnTo>
                        <a:pt x="77" y="26"/>
                      </a:lnTo>
                      <a:lnTo>
                        <a:pt x="80" y="22"/>
                      </a:lnTo>
                      <a:lnTo>
                        <a:pt x="80" y="17"/>
                      </a:lnTo>
                      <a:lnTo>
                        <a:pt x="78" y="14"/>
                      </a:lnTo>
                      <a:lnTo>
                        <a:pt x="75" y="11"/>
                      </a:lnTo>
                      <a:lnTo>
                        <a:pt x="66" y="4"/>
                      </a:lnTo>
                      <a:lnTo>
                        <a:pt x="60" y="0"/>
                      </a:lnTo>
                      <a:lnTo>
                        <a:pt x="56" y="0"/>
                      </a:lnTo>
                      <a:lnTo>
                        <a:pt x="53" y="1"/>
                      </a:lnTo>
                      <a:lnTo>
                        <a:pt x="53" y="4"/>
                      </a:lnTo>
                      <a:lnTo>
                        <a:pt x="56" y="7"/>
                      </a:lnTo>
                      <a:lnTo>
                        <a:pt x="64" y="12"/>
                      </a:lnTo>
                      <a:lnTo>
                        <a:pt x="71" y="17"/>
                      </a:lnTo>
                      <a:lnTo>
                        <a:pt x="71" y="20"/>
                      </a:lnTo>
                      <a:lnTo>
                        <a:pt x="71" y="22"/>
                      </a:lnTo>
                      <a:lnTo>
                        <a:pt x="67" y="25"/>
                      </a:lnTo>
                      <a:lnTo>
                        <a:pt x="60" y="28"/>
                      </a:lnTo>
                      <a:lnTo>
                        <a:pt x="52" y="31"/>
                      </a:lnTo>
                      <a:lnTo>
                        <a:pt x="34" y="36"/>
                      </a:lnTo>
                      <a:lnTo>
                        <a:pt x="22" y="39"/>
                      </a:lnTo>
                      <a:lnTo>
                        <a:pt x="14" y="40"/>
                      </a:lnTo>
                      <a:lnTo>
                        <a:pt x="8" y="39"/>
                      </a:lnTo>
                      <a:lnTo>
                        <a:pt x="5" y="37"/>
                      </a:lnTo>
                      <a:lnTo>
                        <a:pt x="5" y="34"/>
                      </a:lnTo>
                      <a:lnTo>
                        <a:pt x="6" y="31"/>
                      </a:lnTo>
                      <a:lnTo>
                        <a:pt x="8" y="26"/>
                      </a:lnTo>
                      <a:lnTo>
                        <a:pt x="14" y="18"/>
                      </a:lnTo>
                      <a:lnTo>
                        <a:pt x="19" y="14"/>
                      </a:lnTo>
                      <a:lnTo>
                        <a:pt x="19" y="12"/>
                      </a:lnTo>
                      <a:lnTo>
                        <a:pt x="1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8" name="Freeform 239"/>
                <p:cNvSpPr>
                  <a:spLocks/>
                </p:cNvSpPr>
                <p:nvPr/>
              </p:nvSpPr>
              <p:spPr bwMode="auto">
                <a:xfrm>
                  <a:off x="639" y="1109"/>
                  <a:ext cx="68" cy="227"/>
                </a:xfrm>
                <a:custGeom>
                  <a:avLst/>
                  <a:gdLst>
                    <a:gd name="T0" fmla="*/ 0 w 68"/>
                    <a:gd name="T1" fmla="*/ 1 h 227"/>
                    <a:gd name="T2" fmla="*/ 0 w 68"/>
                    <a:gd name="T3" fmla="*/ 1 h 227"/>
                    <a:gd name="T4" fmla="*/ 0 w 68"/>
                    <a:gd name="T5" fmla="*/ 9 h 227"/>
                    <a:gd name="T6" fmla="*/ 2 w 68"/>
                    <a:gd name="T7" fmla="*/ 16 h 227"/>
                    <a:gd name="T8" fmla="*/ 5 w 68"/>
                    <a:gd name="T9" fmla="*/ 30 h 227"/>
                    <a:gd name="T10" fmla="*/ 5 w 68"/>
                    <a:gd name="T11" fmla="*/ 30 h 227"/>
                    <a:gd name="T12" fmla="*/ 11 w 68"/>
                    <a:gd name="T13" fmla="*/ 45 h 227"/>
                    <a:gd name="T14" fmla="*/ 16 w 68"/>
                    <a:gd name="T15" fmla="*/ 63 h 227"/>
                    <a:gd name="T16" fmla="*/ 27 w 68"/>
                    <a:gd name="T17" fmla="*/ 97 h 227"/>
                    <a:gd name="T18" fmla="*/ 27 w 68"/>
                    <a:gd name="T19" fmla="*/ 97 h 227"/>
                    <a:gd name="T20" fmla="*/ 36 w 68"/>
                    <a:gd name="T21" fmla="*/ 130 h 227"/>
                    <a:gd name="T22" fmla="*/ 47 w 68"/>
                    <a:gd name="T23" fmla="*/ 161 h 227"/>
                    <a:gd name="T24" fmla="*/ 57 w 68"/>
                    <a:gd name="T25" fmla="*/ 194 h 227"/>
                    <a:gd name="T26" fmla="*/ 60 w 68"/>
                    <a:gd name="T27" fmla="*/ 210 h 227"/>
                    <a:gd name="T28" fmla="*/ 63 w 68"/>
                    <a:gd name="T29" fmla="*/ 226 h 227"/>
                    <a:gd name="T30" fmla="*/ 63 w 68"/>
                    <a:gd name="T31" fmla="*/ 226 h 227"/>
                    <a:gd name="T32" fmla="*/ 65 w 68"/>
                    <a:gd name="T33" fmla="*/ 227 h 227"/>
                    <a:gd name="T34" fmla="*/ 66 w 68"/>
                    <a:gd name="T35" fmla="*/ 227 h 227"/>
                    <a:gd name="T36" fmla="*/ 66 w 68"/>
                    <a:gd name="T37" fmla="*/ 227 h 227"/>
                    <a:gd name="T38" fmla="*/ 68 w 68"/>
                    <a:gd name="T39" fmla="*/ 226 h 227"/>
                    <a:gd name="T40" fmla="*/ 68 w 68"/>
                    <a:gd name="T41" fmla="*/ 226 h 227"/>
                    <a:gd name="T42" fmla="*/ 61 w 68"/>
                    <a:gd name="T43" fmla="*/ 197 h 227"/>
                    <a:gd name="T44" fmla="*/ 52 w 68"/>
                    <a:gd name="T45" fmla="*/ 169 h 227"/>
                    <a:gd name="T46" fmla="*/ 35 w 68"/>
                    <a:gd name="T47" fmla="*/ 114 h 227"/>
                    <a:gd name="T48" fmla="*/ 35 w 68"/>
                    <a:gd name="T49" fmla="*/ 114 h 227"/>
                    <a:gd name="T50" fmla="*/ 16 w 68"/>
                    <a:gd name="T51" fmla="*/ 53 h 227"/>
                    <a:gd name="T52" fmla="*/ 16 w 68"/>
                    <a:gd name="T53" fmla="*/ 53 h 227"/>
                    <a:gd name="T54" fmla="*/ 13 w 68"/>
                    <a:gd name="T55" fmla="*/ 41 h 227"/>
                    <a:gd name="T56" fmla="*/ 7 w 68"/>
                    <a:gd name="T57" fmla="*/ 27 h 227"/>
                    <a:gd name="T58" fmla="*/ 3 w 68"/>
                    <a:gd name="T59" fmla="*/ 14 h 227"/>
                    <a:gd name="T60" fmla="*/ 2 w 68"/>
                    <a:gd name="T61" fmla="*/ 8 h 227"/>
                    <a:gd name="T62" fmla="*/ 2 w 68"/>
                    <a:gd name="T63" fmla="*/ 1 h 227"/>
                    <a:gd name="T64" fmla="*/ 2 w 68"/>
                    <a:gd name="T65" fmla="*/ 1 h 227"/>
                    <a:gd name="T66" fmla="*/ 2 w 68"/>
                    <a:gd name="T67" fmla="*/ 0 h 227"/>
                    <a:gd name="T68" fmla="*/ 0 w 68"/>
                    <a:gd name="T69" fmla="*/ 1 h 227"/>
                    <a:gd name="T70" fmla="*/ 0 w 68"/>
                    <a:gd name="T71" fmla="*/ 1 h 2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
                    <a:gd name="T109" fmla="*/ 0 h 227"/>
                    <a:gd name="T110" fmla="*/ 68 w 68"/>
                    <a:gd name="T111" fmla="*/ 227 h 2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 h="227">
                      <a:moveTo>
                        <a:pt x="0" y="1"/>
                      </a:moveTo>
                      <a:lnTo>
                        <a:pt x="0" y="1"/>
                      </a:lnTo>
                      <a:lnTo>
                        <a:pt x="0" y="9"/>
                      </a:lnTo>
                      <a:lnTo>
                        <a:pt x="2" y="16"/>
                      </a:lnTo>
                      <a:lnTo>
                        <a:pt x="5" y="30"/>
                      </a:lnTo>
                      <a:lnTo>
                        <a:pt x="11" y="45"/>
                      </a:lnTo>
                      <a:lnTo>
                        <a:pt x="16" y="63"/>
                      </a:lnTo>
                      <a:lnTo>
                        <a:pt x="27" y="97"/>
                      </a:lnTo>
                      <a:lnTo>
                        <a:pt x="36" y="130"/>
                      </a:lnTo>
                      <a:lnTo>
                        <a:pt x="47" y="161"/>
                      </a:lnTo>
                      <a:lnTo>
                        <a:pt x="57" y="194"/>
                      </a:lnTo>
                      <a:lnTo>
                        <a:pt x="60" y="210"/>
                      </a:lnTo>
                      <a:lnTo>
                        <a:pt x="63" y="226"/>
                      </a:lnTo>
                      <a:lnTo>
                        <a:pt x="65" y="227"/>
                      </a:lnTo>
                      <a:lnTo>
                        <a:pt x="66" y="227"/>
                      </a:lnTo>
                      <a:lnTo>
                        <a:pt x="68" y="226"/>
                      </a:lnTo>
                      <a:lnTo>
                        <a:pt x="61" y="197"/>
                      </a:lnTo>
                      <a:lnTo>
                        <a:pt x="52" y="169"/>
                      </a:lnTo>
                      <a:lnTo>
                        <a:pt x="35" y="114"/>
                      </a:lnTo>
                      <a:lnTo>
                        <a:pt x="16" y="53"/>
                      </a:lnTo>
                      <a:lnTo>
                        <a:pt x="13" y="41"/>
                      </a:lnTo>
                      <a:lnTo>
                        <a:pt x="7" y="27"/>
                      </a:lnTo>
                      <a:lnTo>
                        <a:pt x="3" y="14"/>
                      </a:lnTo>
                      <a:lnTo>
                        <a:pt x="2" y="8"/>
                      </a:lnTo>
                      <a:lnTo>
                        <a:pt x="2" y="1"/>
                      </a:lnTo>
                      <a:lnTo>
                        <a:pt x="2"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9" name="Freeform 240"/>
                <p:cNvSpPr>
                  <a:spLocks/>
                </p:cNvSpPr>
                <p:nvPr/>
              </p:nvSpPr>
              <p:spPr bwMode="auto">
                <a:xfrm>
                  <a:off x="832" y="1095"/>
                  <a:ext cx="36" cy="226"/>
                </a:xfrm>
                <a:custGeom>
                  <a:avLst/>
                  <a:gdLst>
                    <a:gd name="T0" fmla="*/ 36 w 36"/>
                    <a:gd name="T1" fmla="*/ 0 h 226"/>
                    <a:gd name="T2" fmla="*/ 36 w 36"/>
                    <a:gd name="T3" fmla="*/ 0 h 226"/>
                    <a:gd name="T4" fmla="*/ 32 w 36"/>
                    <a:gd name="T5" fmla="*/ 11 h 226"/>
                    <a:gd name="T6" fmla="*/ 30 w 36"/>
                    <a:gd name="T7" fmla="*/ 23 h 226"/>
                    <a:gd name="T8" fmla="*/ 25 w 36"/>
                    <a:gd name="T9" fmla="*/ 50 h 226"/>
                    <a:gd name="T10" fmla="*/ 21 w 36"/>
                    <a:gd name="T11" fmla="*/ 100 h 226"/>
                    <a:gd name="T12" fmla="*/ 21 w 36"/>
                    <a:gd name="T13" fmla="*/ 100 h 226"/>
                    <a:gd name="T14" fmla="*/ 16 w 36"/>
                    <a:gd name="T15" fmla="*/ 131 h 226"/>
                    <a:gd name="T16" fmla="*/ 8 w 36"/>
                    <a:gd name="T17" fmla="*/ 163 h 226"/>
                    <a:gd name="T18" fmla="*/ 2 w 36"/>
                    <a:gd name="T19" fmla="*/ 193 h 226"/>
                    <a:gd name="T20" fmla="*/ 2 w 36"/>
                    <a:gd name="T21" fmla="*/ 208 h 226"/>
                    <a:gd name="T22" fmla="*/ 0 w 36"/>
                    <a:gd name="T23" fmla="*/ 224 h 226"/>
                    <a:gd name="T24" fmla="*/ 0 w 36"/>
                    <a:gd name="T25" fmla="*/ 224 h 226"/>
                    <a:gd name="T26" fmla="*/ 2 w 36"/>
                    <a:gd name="T27" fmla="*/ 226 h 226"/>
                    <a:gd name="T28" fmla="*/ 3 w 36"/>
                    <a:gd name="T29" fmla="*/ 226 h 226"/>
                    <a:gd name="T30" fmla="*/ 3 w 36"/>
                    <a:gd name="T31" fmla="*/ 224 h 226"/>
                    <a:gd name="T32" fmla="*/ 3 w 36"/>
                    <a:gd name="T33" fmla="*/ 224 h 226"/>
                    <a:gd name="T34" fmla="*/ 8 w 36"/>
                    <a:gd name="T35" fmla="*/ 196 h 226"/>
                    <a:gd name="T36" fmla="*/ 13 w 36"/>
                    <a:gd name="T37" fmla="*/ 166 h 226"/>
                    <a:gd name="T38" fmla="*/ 22 w 36"/>
                    <a:gd name="T39" fmla="*/ 110 h 226"/>
                    <a:gd name="T40" fmla="*/ 22 w 36"/>
                    <a:gd name="T41" fmla="*/ 110 h 226"/>
                    <a:gd name="T42" fmla="*/ 25 w 36"/>
                    <a:gd name="T43" fmla="*/ 81 h 226"/>
                    <a:gd name="T44" fmla="*/ 27 w 36"/>
                    <a:gd name="T45" fmla="*/ 55 h 226"/>
                    <a:gd name="T46" fmla="*/ 30 w 36"/>
                    <a:gd name="T47" fmla="*/ 26 h 226"/>
                    <a:gd name="T48" fmla="*/ 33 w 36"/>
                    <a:gd name="T49" fmla="*/ 12 h 226"/>
                    <a:gd name="T50" fmla="*/ 36 w 36"/>
                    <a:gd name="T51" fmla="*/ 0 h 226"/>
                    <a:gd name="T52" fmla="*/ 36 w 36"/>
                    <a:gd name="T53" fmla="*/ 0 h 226"/>
                    <a:gd name="T54" fmla="*/ 36 w 36"/>
                    <a:gd name="T55" fmla="*/ 0 h 226"/>
                    <a:gd name="T56" fmla="*/ 36 w 36"/>
                    <a:gd name="T57" fmla="*/ 0 h 22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6"/>
                    <a:gd name="T88" fmla="*/ 0 h 226"/>
                    <a:gd name="T89" fmla="*/ 36 w 36"/>
                    <a:gd name="T90" fmla="*/ 226 h 22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6" h="226">
                      <a:moveTo>
                        <a:pt x="36" y="0"/>
                      </a:moveTo>
                      <a:lnTo>
                        <a:pt x="36" y="0"/>
                      </a:lnTo>
                      <a:lnTo>
                        <a:pt x="32" y="11"/>
                      </a:lnTo>
                      <a:lnTo>
                        <a:pt x="30" y="23"/>
                      </a:lnTo>
                      <a:lnTo>
                        <a:pt x="25" y="50"/>
                      </a:lnTo>
                      <a:lnTo>
                        <a:pt x="21" y="100"/>
                      </a:lnTo>
                      <a:lnTo>
                        <a:pt x="16" y="131"/>
                      </a:lnTo>
                      <a:lnTo>
                        <a:pt x="8" y="163"/>
                      </a:lnTo>
                      <a:lnTo>
                        <a:pt x="2" y="193"/>
                      </a:lnTo>
                      <a:lnTo>
                        <a:pt x="2" y="208"/>
                      </a:lnTo>
                      <a:lnTo>
                        <a:pt x="0" y="224"/>
                      </a:lnTo>
                      <a:lnTo>
                        <a:pt x="2" y="226"/>
                      </a:lnTo>
                      <a:lnTo>
                        <a:pt x="3" y="226"/>
                      </a:lnTo>
                      <a:lnTo>
                        <a:pt x="3" y="224"/>
                      </a:lnTo>
                      <a:lnTo>
                        <a:pt x="8" y="196"/>
                      </a:lnTo>
                      <a:lnTo>
                        <a:pt x="13" y="166"/>
                      </a:lnTo>
                      <a:lnTo>
                        <a:pt x="22" y="110"/>
                      </a:lnTo>
                      <a:lnTo>
                        <a:pt x="25" y="81"/>
                      </a:lnTo>
                      <a:lnTo>
                        <a:pt x="27" y="55"/>
                      </a:lnTo>
                      <a:lnTo>
                        <a:pt x="30" y="26"/>
                      </a:lnTo>
                      <a:lnTo>
                        <a:pt x="33" y="12"/>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50" name="Freeform 241"/>
                <p:cNvSpPr>
                  <a:spLocks/>
                </p:cNvSpPr>
                <p:nvPr/>
              </p:nvSpPr>
              <p:spPr bwMode="auto">
                <a:xfrm>
                  <a:off x="923" y="1374"/>
                  <a:ext cx="160" cy="122"/>
                </a:xfrm>
                <a:custGeom>
                  <a:avLst/>
                  <a:gdLst>
                    <a:gd name="T0" fmla="*/ 0 w 160"/>
                    <a:gd name="T1" fmla="*/ 0 h 122"/>
                    <a:gd name="T2" fmla="*/ 0 w 160"/>
                    <a:gd name="T3" fmla="*/ 0 h 122"/>
                    <a:gd name="T4" fmla="*/ 11 w 160"/>
                    <a:gd name="T5" fmla="*/ 25 h 122"/>
                    <a:gd name="T6" fmla="*/ 25 w 160"/>
                    <a:gd name="T7" fmla="*/ 50 h 122"/>
                    <a:gd name="T8" fmla="*/ 41 w 160"/>
                    <a:gd name="T9" fmla="*/ 71 h 122"/>
                    <a:gd name="T10" fmla="*/ 50 w 160"/>
                    <a:gd name="T11" fmla="*/ 81 h 122"/>
                    <a:gd name="T12" fmla="*/ 60 w 160"/>
                    <a:gd name="T13" fmla="*/ 89 h 122"/>
                    <a:gd name="T14" fmla="*/ 71 w 160"/>
                    <a:gd name="T15" fmla="*/ 97 h 122"/>
                    <a:gd name="T16" fmla="*/ 82 w 160"/>
                    <a:gd name="T17" fmla="*/ 105 h 122"/>
                    <a:gd name="T18" fmla="*/ 93 w 160"/>
                    <a:gd name="T19" fmla="*/ 111 h 122"/>
                    <a:gd name="T20" fmla="*/ 105 w 160"/>
                    <a:gd name="T21" fmla="*/ 116 h 122"/>
                    <a:gd name="T22" fmla="*/ 118 w 160"/>
                    <a:gd name="T23" fmla="*/ 119 h 122"/>
                    <a:gd name="T24" fmla="*/ 132 w 160"/>
                    <a:gd name="T25" fmla="*/ 122 h 122"/>
                    <a:gd name="T26" fmla="*/ 146 w 160"/>
                    <a:gd name="T27" fmla="*/ 122 h 122"/>
                    <a:gd name="T28" fmla="*/ 160 w 160"/>
                    <a:gd name="T29" fmla="*/ 122 h 122"/>
                    <a:gd name="T30" fmla="*/ 160 w 160"/>
                    <a:gd name="T31" fmla="*/ 122 h 122"/>
                    <a:gd name="T32" fmla="*/ 160 w 160"/>
                    <a:gd name="T33" fmla="*/ 122 h 122"/>
                    <a:gd name="T34" fmla="*/ 160 w 160"/>
                    <a:gd name="T35" fmla="*/ 121 h 122"/>
                    <a:gd name="T36" fmla="*/ 160 w 160"/>
                    <a:gd name="T37" fmla="*/ 121 h 122"/>
                    <a:gd name="T38" fmla="*/ 146 w 160"/>
                    <a:gd name="T39" fmla="*/ 121 h 122"/>
                    <a:gd name="T40" fmla="*/ 132 w 160"/>
                    <a:gd name="T41" fmla="*/ 119 h 122"/>
                    <a:gd name="T42" fmla="*/ 118 w 160"/>
                    <a:gd name="T43" fmla="*/ 116 h 122"/>
                    <a:gd name="T44" fmla="*/ 105 w 160"/>
                    <a:gd name="T45" fmla="*/ 113 h 122"/>
                    <a:gd name="T46" fmla="*/ 93 w 160"/>
                    <a:gd name="T47" fmla="*/ 108 h 122"/>
                    <a:gd name="T48" fmla="*/ 82 w 160"/>
                    <a:gd name="T49" fmla="*/ 102 h 122"/>
                    <a:gd name="T50" fmla="*/ 71 w 160"/>
                    <a:gd name="T51" fmla="*/ 96 h 122"/>
                    <a:gd name="T52" fmla="*/ 61 w 160"/>
                    <a:gd name="T53" fmla="*/ 88 h 122"/>
                    <a:gd name="T54" fmla="*/ 52 w 160"/>
                    <a:gd name="T55" fmla="*/ 80 h 122"/>
                    <a:gd name="T56" fmla="*/ 43 w 160"/>
                    <a:gd name="T57" fmla="*/ 71 h 122"/>
                    <a:gd name="T58" fmla="*/ 27 w 160"/>
                    <a:gd name="T59" fmla="*/ 49 h 122"/>
                    <a:gd name="T60" fmla="*/ 13 w 160"/>
                    <a:gd name="T61" fmla="*/ 25 h 122"/>
                    <a:gd name="T62" fmla="*/ 0 w 160"/>
                    <a:gd name="T63" fmla="*/ 0 h 122"/>
                    <a:gd name="T64" fmla="*/ 0 w 160"/>
                    <a:gd name="T65" fmla="*/ 0 h 122"/>
                    <a:gd name="T66" fmla="*/ 0 w 160"/>
                    <a:gd name="T67" fmla="*/ 0 h 122"/>
                    <a:gd name="T68" fmla="*/ 0 w 160"/>
                    <a:gd name="T69" fmla="*/ 0 h 122"/>
                    <a:gd name="T70" fmla="*/ 0 w 160"/>
                    <a:gd name="T71" fmla="*/ 0 h 12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0"/>
                    <a:gd name="T109" fmla="*/ 0 h 122"/>
                    <a:gd name="T110" fmla="*/ 160 w 160"/>
                    <a:gd name="T111" fmla="*/ 122 h 12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0" h="122">
                      <a:moveTo>
                        <a:pt x="0" y="0"/>
                      </a:moveTo>
                      <a:lnTo>
                        <a:pt x="0" y="0"/>
                      </a:lnTo>
                      <a:lnTo>
                        <a:pt x="11" y="25"/>
                      </a:lnTo>
                      <a:lnTo>
                        <a:pt x="25" y="50"/>
                      </a:lnTo>
                      <a:lnTo>
                        <a:pt x="41" y="71"/>
                      </a:lnTo>
                      <a:lnTo>
                        <a:pt x="50" y="81"/>
                      </a:lnTo>
                      <a:lnTo>
                        <a:pt x="60" y="89"/>
                      </a:lnTo>
                      <a:lnTo>
                        <a:pt x="71" y="97"/>
                      </a:lnTo>
                      <a:lnTo>
                        <a:pt x="82" y="105"/>
                      </a:lnTo>
                      <a:lnTo>
                        <a:pt x="93" y="111"/>
                      </a:lnTo>
                      <a:lnTo>
                        <a:pt x="105" y="116"/>
                      </a:lnTo>
                      <a:lnTo>
                        <a:pt x="118" y="119"/>
                      </a:lnTo>
                      <a:lnTo>
                        <a:pt x="132" y="122"/>
                      </a:lnTo>
                      <a:lnTo>
                        <a:pt x="146" y="122"/>
                      </a:lnTo>
                      <a:lnTo>
                        <a:pt x="160" y="122"/>
                      </a:lnTo>
                      <a:lnTo>
                        <a:pt x="160" y="121"/>
                      </a:lnTo>
                      <a:lnTo>
                        <a:pt x="146" y="121"/>
                      </a:lnTo>
                      <a:lnTo>
                        <a:pt x="132" y="119"/>
                      </a:lnTo>
                      <a:lnTo>
                        <a:pt x="118" y="116"/>
                      </a:lnTo>
                      <a:lnTo>
                        <a:pt x="105" y="113"/>
                      </a:lnTo>
                      <a:lnTo>
                        <a:pt x="93" y="108"/>
                      </a:lnTo>
                      <a:lnTo>
                        <a:pt x="82" y="102"/>
                      </a:lnTo>
                      <a:lnTo>
                        <a:pt x="71" y="96"/>
                      </a:lnTo>
                      <a:lnTo>
                        <a:pt x="61" y="88"/>
                      </a:lnTo>
                      <a:lnTo>
                        <a:pt x="52" y="80"/>
                      </a:lnTo>
                      <a:lnTo>
                        <a:pt x="43" y="71"/>
                      </a:lnTo>
                      <a:lnTo>
                        <a:pt x="27" y="49"/>
                      </a:lnTo>
                      <a:lnTo>
                        <a:pt x="13" y="2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51" name="Freeform 242"/>
                <p:cNvSpPr>
                  <a:spLocks/>
                </p:cNvSpPr>
                <p:nvPr/>
              </p:nvSpPr>
              <p:spPr bwMode="auto">
                <a:xfrm>
                  <a:off x="762" y="1285"/>
                  <a:ext cx="237" cy="50"/>
                </a:xfrm>
                <a:custGeom>
                  <a:avLst/>
                  <a:gdLst>
                    <a:gd name="T0" fmla="*/ 1 w 237"/>
                    <a:gd name="T1" fmla="*/ 3 h 50"/>
                    <a:gd name="T2" fmla="*/ 1 w 237"/>
                    <a:gd name="T3" fmla="*/ 3 h 50"/>
                    <a:gd name="T4" fmla="*/ 28 w 237"/>
                    <a:gd name="T5" fmla="*/ 14 h 50"/>
                    <a:gd name="T6" fmla="*/ 56 w 237"/>
                    <a:gd name="T7" fmla="*/ 23 h 50"/>
                    <a:gd name="T8" fmla="*/ 86 w 237"/>
                    <a:gd name="T9" fmla="*/ 31 h 50"/>
                    <a:gd name="T10" fmla="*/ 116 w 237"/>
                    <a:gd name="T11" fmla="*/ 37 h 50"/>
                    <a:gd name="T12" fmla="*/ 146 w 237"/>
                    <a:gd name="T13" fmla="*/ 42 h 50"/>
                    <a:gd name="T14" fmla="*/ 174 w 237"/>
                    <a:gd name="T15" fmla="*/ 47 h 50"/>
                    <a:gd name="T16" fmla="*/ 204 w 237"/>
                    <a:gd name="T17" fmla="*/ 50 h 50"/>
                    <a:gd name="T18" fmla="*/ 233 w 237"/>
                    <a:gd name="T19" fmla="*/ 50 h 50"/>
                    <a:gd name="T20" fmla="*/ 233 w 237"/>
                    <a:gd name="T21" fmla="*/ 50 h 50"/>
                    <a:gd name="T22" fmla="*/ 235 w 237"/>
                    <a:gd name="T23" fmla="*/ 50 h 50"/>
                    <a:gd name="T24" fmla="*/ 237 w 237"/>
                    <a:gd name="T25" fmla="*/ 48 h 50"/>
                    <a:gd name="T26" fmla="*/ 235 w 237"/>
                    <a:gd name="T27" fmla="*/ 47 h 50"/>
                    <a:gd name="T28" fmla="*/ 233 w 237"/>
                    <a:gd name="T29" fmla="*/ 45 h 50"/>
                    <a:gd name="T30" fmla="*/ 233 w 237"/>
                    <a:gd name="T31" fmla="*/ 45 h 50"/>
                    <a:gd name="T32" fmla="*/ 204 w 237"/>
                    <a:gd name="T33" fmla="*/ 42 h 50"/>
                    <a:gd name="T34" fmla="*/ 175 w 237"/>
                    <a:gd name="T35" fmla="*/ 37 h 50"/>
                    <a:gd name="T36" fmla="*/ 117 w 237"/>
                    <a:gd name="T37" fmla="*/ 26 h 50"/>
                    <a:gd name="T38" fmla="*/ 59 w 237"/>
                    <a:gd name="T39" fmla="*/ 14 h 50"/>
                    <a:gd name="T40" fmla="*/ 1 w 237"/>
                    <a:gd name="T41" fmla="*/ 0 h 50"/>
                    <a:gd name="T42" fmla="*/ 1 w 237"/>
                    <a:gd name="T43" fmla="*/ 0 h 50"/>
                    <a:gd name="T44" fmla="*/ 0 w 237"/>
                    <a:gd name="T45" fmla="*/ 1 h 50"/>
                    <a:gd name="T46" fmla="*/ 1 w 237"/>
                    <a:gd name="T47" fmla="*/ 3 h 50"/>
                    <a:gd name="T48" fmla="*/ 1 w 237"/>
                    <a:gd name="T49" fmla="*/ 3 h 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7"/>
                    <a:gd name="T76" fmla="*/ 0 h 50"/>
                    <a:gd name="T77" fmla="*/ 237 w 237"/>
                    <a:gd name="T78" fmla="*/ 50 h 5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7" h="50">
                      <a:moveTo>
                        <a:pt x="1" y="3"/>
                      </a:moveTo>
                      <a:lnTo>
                        <a:pt x="1" y="3"/>
                      </a:lnTo>
                      <a:lnTo>
                        <a:pt x="28" y="14"/>
                      </a:lnTo>
                      <a:lnTo>
                        <a:pt x="56" y="23"/>
                      </a:lnTo>
                      <a:lnTo>
                        <a:pt x="86" y="31"/>
                      </a:lnTo>
                      <a:lnTo>
                        <a:pt x="116" y="37"/>
                      </a:lnTo>
                      <a:lnTo>
                        <a:pt x="146" y="42"/>
                      </a:lnTo>
                      <a:lnTo>
                        <a:pt x="174" y="47"/>
                      </a:lnTo>
                      <a:lnTo>
                        <a:pt x="204" y="50"/>
                      </a:lnTo>
                      <a:lnTo>
                        <a:pt x="233" y="50"/>
                      </a:lnTo>
                      <a:lnTo>
                        <a:pt x="235" y="50"/>
                      </a:lnTo>
                      <a:lnTo>
                        <a:pt x="237" y="48"/>
                      </a:lnTo>
                      <a:lnTo>
                        <a:pt x="235" y="47"/>
                      </a:lnTo>
                      <a:lnTo>
                        <a:pt x="233" y="45"/>
                      </a:lnTo>
                      <a:lnTo>
                        <a:pt x="204" y="42"/>
                      </a:lnTo>
                      <a:lnTo>
                        <a:pt x="175" y="37"/>
                      </a:lnTo>
                      <a:lnTo>
                        <a:pt x="117" y="26"/>
                      </a:lnTo>
                      <a:lnTo>
                        <a:pt x="59" y="14"/>
                      </a:lnTo>
                      <a:lnTo>
                        <a:pt x="1" y="0"/>
                      </a:lnTo>
                      <a:lnTo>
                        <a:pt x="0" y="1"/>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52" name="Freeform 243"/>
                <p:cNvSpPr>
                  <a:spLocks/>
                </p:cNvSpPr>
                <p:nvPr/>
              </p:nvSpPr>
              <p:spPr bwMode="auto">
                <a:xfrm>
                  <a:off x="490" y="1299"/>
                  <a:ext cx="223" cy="17"/>
                </a:xfrm>
                <a:custGeom>
                  <a:avLst/>
                  <a:gdLst>
                    <a:gd name="T0" fmla="*/ 3 w 223"/>
                    <a:gd name="T1" fmla="*/ 17 h 17"/>
                    <a:gd name="T2" fmla="*/ 3 w 223"/>
                    <a:gd name="T3" fmla="*/ 17 h 17"/>
                    <a:gd name="T4" fmla="*/ 30 w 223"/>
                    <a:gd name="T5" fmla="*/ 12 h 17"/>
                    <a:gd name="T6" fmla="*/ 57 w 223"/>
                    <a:gd name="T7" fmla="*/ 7 h 17"/>
                    <a:gd name="T8" fmla="*/ 85 w 223"/>
                    <a:gd name="T9" fmla="*/ 6 h 17"/>
                    <a:gd name="T10" fmla="*/ 112 w 223"/>
                    <a:gd name="T11" fmla="*/ 6 h 17"/>
                    <a:gd name="T12" fmla="*/ 167 w 223"/>
                    <a:gd name="T13" fmla="*/ 9 h 17"/>
                    <a:gd name="T14" fmla="*/ 221 w 223"/>
                    <a:gd name="T15" fmla="*/ 12 h 17"/>
                    <a:gd name="T16" fmla="*/ 221 w 223"/>
                    <a:gd name="T17" fmla="*/ 12 h 17"/>
                    <a:gd name="T18" fmla="*/ 223 w 223"/>
                    <a:gd name="T19" fmla="*/ 12 h 17"/>
                    <a:gd name="T20" fmla="*/ 223 w 223"/>
                    <a:gd name="T21" fmla="*/ 11 h 17"/>
                    <a:gd name="T22" fmla="*/ 223 w 223"/>
                    <a:gd name="T23" fmla="*/ 9 h 17"/>
                    <a:gd name="T24" fmla="*/ 221 w 223"/>
                    <a:gd name="T25" fmla="*/ 9 h 17"/>
                    <a:gd name="T26" fmla="*/ 221 w 223"/>
                    <a:gd name="T27" fmla="*/ 9 h 17"/>
                    <a:gd name="T28" fmla="*/ 167 w 223"/>
                    <a:gd name="T29" fmla="*/ 4 h 17"/>
                    <a:gd name="T30" fmla="*/ 140 w 223"/>
                    <a:gd name="T31" fmla="*/ 1 h 17"/>
                    <a:gd name="T32" fmla="*/ 112 w 223"/>
                    <a:gd name="T33" fmla="*/ 0 h 17"/>
                    <a:gd name="T34" fmla="*/ 83 w 223"/>
                    <a:gd name="T35" fmla="*/ 0 h 17"/>
                    <a:gd name="T36" fmla="*/ 57 w 223"/>
                    <a:gd name="T37" fmla="*/ 1 h 17"/>
                    <a:gd name="T38" fmla="*/ 28 w 223"/>
                    <a:gd name="T39" fmla="*/ 6 h 17"/>
                    <a:gd name="T40" fmla="*/ 2 w 223"/>
                    <a:gd name="T41" fmla="*/ 14 h 17"/>
                    <a:gd name="T42" fmla="*/ 2 w 223"/>
                    <a:gd name="T43" fmla="*/ 14 h 17"/>
                    <a:gd name="T44" fmla="*/ 2 w 223"/>
                    <a:gd name="T45" fmla="*/ 15 h 17"/>
                    <a:gd name="T46" fmla="*/ 0 w 223"/>
                    <a:gd name="T47" fmla="*/ 17 h 17"/>
                    <a:gd name="T48" fmla="*/ 2 w 223"/>
                    <a:gd name="T49" fmla="*/ 17 h 17"/>
                    <a:gd name="T50" fmla="*/ 3 w 223"/>
                    <a:gd name="T51" fmla="*/ 17 h 17"/>
                    <a:gd name="T52" fmla="*/ 3 w 223"/>
                    <a:gd name="T53" fmla="*/ 17 h 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23"/>
                    <a:gd name="T82" fmla="*/ 0 h 17"/>
                    <a:gd name="T83" fmla="*/ 223 w 223"/>
                    <a:gd name="T84" fmla="*/ 17 h 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23" h="17">
                      <a:moveTo>
                        <a:pt x="3" y="17"/>
                      </a:moveTo>
                      <a:lnTo>
                        <a:pt x="3" y="17"/>
                      </a:lnTo>
                      <a:lnTo>
                        <a:pt x="30" y="12"/>
                      </a:lnTo>
                      <a:lnTo>
                        <a:pt x="57" y="7"/>
                      </a:lnTo>
                      <a:lnTo>
                        <a:pt x="85" y="6"/>
                      </a:lnTo>
                      <a:lnTo>
                        <a:pt x="112" y="6"/>
                      </a:lnTo>
                      <a:lnTo>
                        <a:pt x="167" y="9"/>
                      </a:lnTo>
                      <a:lnTo>
                        <a:pt x="221" y="12"/>
                      </a:lnTo>
                      <a:lnTo>
                        <a:pt x="223" y="12"/>
                      </a:lnTo>
                      <a:lnTo>
                        <a:pt x="223" y="11"/>
                      </a:lnTo>
                      <a:lnTo>
                        <a:pt x="223" y="9"/>
                      </a:lnTo>
                      <a:lnTo>
                        <a:pt x="221" y="9"/>
                      </a:lnTo>
                      <a:lnTo>
                        <a:pt x="167" y="4"/>
                      </a:lnTo>
                      <a:lnTo>
                        <a:pt x="140" y="1"/>
                      </a:lnTo>
                      <a:lnTo>
                        <a:pt x="112" y="0"/>
                      </a:lnTo>
                      <a:lnTo>
                        <a:pt x="83" y="0"/>
                      </a:lnTo>
                      <a:lnTo>
                        <a:pt x="57" y="1"/>
                      </a:lnTo>
                      <a:lnTo>
                        <a:pt x="28" y="6"/>
                      </a:lnTo>
                      <a:lnTo>
                        <a:pt x="2" y="14"/>
                      </a:lnTo>
                      <a:lnTo>
                        <a:pt x="2" y="15"/>
                      </a:lnTo>
                      <a:lnTo>
                        <a:pt x="0" y="17"/>
                      </a:lnTo>
                      <a:lnTo>
                        <a:pt x="2" y="17"/>
                      </a:lnTo>
                      <a:lnTo>
                        <a:pt x="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53" name="Freeform 244"/>
                <p:cNvSpPr>
                  <a:spLocks/>
                </p:cNvSpPr>
                <p:nvPr/>
              </p:nvSpPr>
              <p:spPr bwMode="auto">
                <a:xfrm>
                  <a:off x="413" y="1521"/>
                  <a:ext cx="58" cy="24"/>
                </a:xfrm>
                <a:custGeom>
                  <a:avLst/>
                  <a:gdLst>
                    <a:gd name="T0" fmla="*/ 57 w 58"/>
                    <a:gd name="T1" fmla="*/ 0 h 24"/>
                    <a:gd name="T2" fmla="*/ 57 w 58"/>
                    <a:gd name="T3" fmla="*/ 0 h 24"/>
                    <a:gd name="T4" fmla="*/ 29 w 58"/>
                    <a:gd name="T5" fmla="*/ 10 h 24"/>
                    <a:gd name="T6" fmla="*/ 0 w 58"/>
                    <a:gd name="T7" fmla="*/ 18 h 24"/>
                    <a:gd name="T8" fmla="*/ 2 w 58"/>
                    <a:gd name="T9" fmla="*/ 24 h 24"/>
                    <a:gd name="T10" fmla="*/ 2 w 58"/>
                    <a:gd name="T11" fmla="*/ 24 h 24"/>
                    <a:gd name="T12" fmla="*/ 30 w 58"/>
                    <a:gd name="T13" fmla="*/ 16 h 24"/>
                    <a:gd name="T14" fmla="*/ 58 w 58"/>
                    <a:gd name="T15" fmla="*/ 5 h 24"/>
                    <a:gd name="T16" fmla="*/ 57 w 5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8"/>
                    <a:gd name="T28" fmla="*/ 0 h 24"/>
                    <a:gd name="T29" fmla="*/ 58 w 5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8" h="24">
                      <a:moveTo>
                        <a:pt x="57" y="0"/>
                      </a:moveTo>
                      <a:lnTo>
                        <a:pt x="57" y="0"/>
                      </a:lnTo>
                      <a:lnTo>
                        <a:pt x="29" y="10"/>
                      </a:lnTo>
                      <a:lnTo>
                        <a:pt x="0" y="18"/>
                      </a:lnTo>
                      <a:lnTo>
                        <a:pt x="2" y="24"/>
                      </a:lnTo>
                      <a:lnTo>
                        <a:pt x="30" y="16"/>
                      </a:lnTo>
                      <a:lnTo>
                        <a:pt x="58" y="5"/>
                      </a:lnTo>
                      <a:lnTo>
                        <a:pt x="5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54" name="Freeform 245"/>
                <p:cNvSpPr>
                  <a:spLocks/>
                </p:cNvSpPr>
                <p:nvPr/>
              </p:nvSpPr>
              <p:spPr bwMode="auto">
                <a:xfrm>
                  <a:off x="509" y="1537"/>
                  <a:ext cx="36" cy="17"/>
                </a:xfrm>
                <a:custGeom>
                  <a:avLst/>
                  <a:gdLst>
                    <a:gd name="T0" fmla="*/ 35 w 36"/>
                    <a:gd name="T1" fmla="*/ 0 h 17"/>
                    <a:gd name="T2" fmla="*/ 35 w 36"/>
                    <a:gd name="T3" fmla="*/ 0 h 17"/>
                    <a:gd name="T4" fmla="*/ 24 w 36"/>
                    <a:gd name="T5" fmla="*/ 3 h 17"/>
                    <a:gd name="T6" fmla="*/ 14 w 36"/>
                    <a:gd name="T7" fmla="*/ 8 h 17"/>
                    <a:gd name="T8" fmla="*/ 14 w 36"/>
                    <a:gd name="T9" fmla="*/ 8 h 17"/>
                    <a:gd name="T10" fmla="*/ 0 w 36"/>
                    <a:gd name="T11" fmla="*/ 13 h 17"/>
                    <a:gd name="T12" fmla="*/ 3 w 36"/>
                    <a:gd name="T13" fmla="*/ 17 h 17"/>
                    <a:gd name="T14" fmla="*/ 3 w 36"/>
                    <a:gd name="T15" fmla="*/ 17 h 17"/>
                    <a:gd name="T16" fmla="*/ 16 w 36"/>
                    <a:gd name="T17" fmla="*/ 13 h 17"/>
                    <a:gd name="T18" fmla="*/ 16 w 36"/>
                    <a:gd name="T19" fmla="*/ 13 h 17"/>
                    <a:gd name="T20" fmla="*/ 27 w 36"/>
                    <a:gd name="T21" fmla="*/ 9 h 17"/>
                    <a:gd name="T22" fmla="*/ 36 w 36"/>
                    <a:gd name="T23" fmla="*/ 5 h 17"/>
                    <a:gd name="T24" fmla="*/ 35 w 36"/>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17"/>
                    <a:gd name="T41" fmla="*/ 36 w 36"/>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17">
                      <a:moveTo>
                        <a:pt x="35" y="0"/>
                      </a:moveTo>
                      <a:lnTo>
                        <a:pt x="35" y="0"/>
                      </a:lnTo>
                      <a:lnTo>
                        <a:pt x="24" y="3"/>
                      </a:lnTo>
                      <a:lnTo>
                        <a:pt x="14" y="8"/>
                      </a:lnTo>
                      <a:lnTo>
                        <a:pt x="0" y="13"/>
                      </a:lnTo>
                      <a:lnTo>
                        <a:pt x="3" y="17"/>
                      </a:lnTo>
                      <a:lnTo>
                        <a:pt x="16" y="13"/>
                      </a:lnTo>
                      <a:lnTo>
                        <a:pt x="27" y="9"/>
                      </a:lnTo>
                      <a:lnTo>
                        <a:pt x="36" y="5"/>
                      </a:lnTo>
                      <a:lnTo>
                        <a:pt x="35"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55" name="Freeform 246"/>
                <p:cNvSpPr>
                  <a:spLocks/>
                </p:cNvSpPr>
                <p:nvPr/>
              </p:nvSpPr>
              <p:spPr bwMode="auto">
                <a:xfrm>
                  <a:off x="672" y="1534"/>
                  <a:ext cx="35" cy="16"/>
                </a:xfrm>
                <a:custGeom>
                  <a:avLst/>
                  <a:gdLst>
                    <a:gd name="T0" fmla="*/ 32 w 35"/>
                    <a:gd name="T1" fmla="*/ 0 h 16"/>
                    <a:gd name="T2" fmla="*/ 32 w 35"/>
                    <a:gd name="T3" fmla="*/ 0 h 16"/>
                    <a:gd name="T4" fmla="*/ 16 w 35"/>
                    <a:gd name="T5" fmla="*/ 6 h 16"/>
                    <a:gd name="T6" fmla="*/ 0 w 35"/>
                    <a:gd name="T7" fmla="*/ 9 h 16"/>
                    <a:gd name="T8" fmla="*/ 2 w 35"/>
                    <a:gd name="T9" fmla="*/ 16 h 16"/>
                    <a:gd name="T10" fmla="*/ 2 w 35"/>
                    <a:gd name="T11" fmla="*/ 16 h 16"/>
                    <a:gd name="T12" fmla="*/ 17 w 35"/>
                    <a:gd name="T13" fmla="*/ 12 h 16"/>
                    <a:gd name="T14" fmla="*/ 27 w 35"/>
                    <a:gd name="T15" fmla="*/ 9 h 16"/>
                    <a:gd name="T16" fmla="*/ 35 w 35"/>
                    <a:gd name="T17" fmla="*/ 5 h 16"/>
                    <a:gd name="T18" fmla="*/ 32 w 35"/>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16"/>
                    <a:gd name="T32" fmla="*/ 35 w 3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16">
                      <a:moveTo>
                        <a:pt x="32" y="0"/>
                      </a:moveTo>
                      <a:lnTo>
                        <a:pt x="32" y="0"/>
                      </a:lnTo>
                      <a:lnTo>
                        <a:pt x="16" y="6"/>
                      </a:lnTo>
                      <a:lnTo>
                        <a:pt x="0" y="9"/>
                      </a:lnTo>
                      <a:lnTo>
                        <a:pt x="2" y="16"/>
                      </a:lnTo>
                      <a:lnTo>
                        <a:pt x="17" y="12"/>
                      </a:lnTo>
                      <a:lnTo>
                        <a:pt x="27" y="9"/>
                      </a:lnTo>
                      <a:lnTo>
                        <a:pt x="35" y="5"/>
                      </a:lnTo>
                      <a:lnTo>
                        <a:pt x="32"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56" name="Freeform 247"/>
                <p:cNvSpPr>
                  <a:spLocks/>
                </p:cNvSpPr>
                <p:nvPr/>
              </p:nvSpPr>
              <p:spPr bwMode="auto">
                <a:xfrm>
                  <a:off x="657" y="1622"/>
                  <a:ext cx="45" cy="19"/>
                </a:xfrm>
                <a:custGeom>
                  <a:avLst/>
                  <a:gdLst>
                    <a:gd name="T0" fmla="*/ 43 w 45"/>
                    <a:gd name="T1" fmla="*/ 0 h 19"/>
                    <a:gd name="T2" fmla="*/ 43 w 45"/>
                    <a:gd name="T3" fmla="*/ 0 h 19"/>
                    <a:gd name="T4" fmla="*/ 20 w 45"/>
                    <a:gd name="T5" fmla="*/ 8 h 19"/>
                    <a:gd name="T6" fmla="*/ 0 w 45"/>
                    <a:gd name="T7" fmla="*/ 14 h 19"/>
                    <a:gd name="T8" fmla="*/ 1 w 45"/>
                    <a:gd name="T9" fmla="*/ 19 h 19"/>
                    <a:gd name="T10" fmla="*/ 1 w 45"/>
                    <a:gd name="T11" fmla="*/ 19 h 19"/>
                    <a:gd name="T12" fmla="*/ 23 w 45"/>
                    <a:gd name="T13" fmla="*/ 12 h 19"/>
                    <a:gd name="T14" fmla="*/ 45 w 45"/>
                    <a:gd name="T15" fmla="*/ 4 h 19"/>
                    <a:gd name="T16" fmla="*/ 43 w 45"/>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
                    <a:gd name="T28" fmla="*/ 0 h 19"/>
                    <a:gd name="T29" fmla="*/ 45 w 45"/>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 h="19">
                      <a:moveTo>
                        <a:pt x="43" y="0"/>
                      </a:moveTo>
                      <a:lnTo>
                        <a:pt x="43" y="0"/>
                      </a:lnTo>
                      <a:lnTo>
                        <a:pt x="20" y="8"/>
                      </a:lnTo>
                      <a:lnTo>
                        <a:pt x="0" y="14"/>
                      </a:lnTo>
                      <a:lnTo>
                        <a:pt x="1" y="19"/>
                      </a:lnTo>
                      <a:lnTo>
                        <a:pt x="23" y="12"/>
                      </a:lnTo>
                      <a:lnTo>
                        <a:pt x="45" y="4"/>
                      </a:lnTo>
                      <a:lnTo>
                        <a:pt x="43"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57" name="Freeform 248"/>
                <p:cNvSpPr>
                  <a:spLocks/>
                </p:cNvSpPr>
                <p:nvPr/>
              </p:nvSpPr>
              <p:spPr bwMode="auto">
                <a:xfrm>
                  <a:off x="614" y="1518"/>
                  <a:ext cx="28" cy="14"/>
                </a:xfrm>
                <a:custGeom>
                  <a:avLst/>
                  <a:gdLst>
                    <a:gd name="T0" fmla="*/ 27 w 28"/>
                    <a:gd name="T1" fmla="*/ 0 h 14"/>
                    <a:gd name="T2" fmla="*/ 21 w 28"/>
                    <a:gd name="T3" fmla="*/ 3 h 14"/>
                    <a:gd name="T4" fmla="*/ 21 w 28"/>
                    <a:gd name="T5" fmla="*/ 3 h 14"/>
                    <a:gd name="T6" fmla="*/ 11 w 28"/>
                    <a:gd name="T7" fmla="*/ 5 h 14"/>
                    <a:gd name="T8" fmla="*/ 0 w 28"/>
                    <a:gd name="T9" fmla="*/ 8 h 14"/>
                    <a:gd name="T10" fmla="*/ 2 w 28"/>
                    <a:gd name="T11" fmla="*/ 14 h 14"/>
                    <a:gd name="T12" fmla="*/ 2 w 28"/>
                    <a:gd name="T13" fmla="*/ 14 h 14"/>
                    <a:gd name="T14" fmla="*/ 13 w 28"/>
                    <a:gd name="T15" fmla="*/ 11 h 14"/>
                    <a:gd name="T16" fmla="*/ 22 w 28"/>
                    <a:gd name="T17" fmla="*/ 8 h 14"/>
                    <a:gd name="T18" fmla="*/ 28 w 28"/>
                    <a:gd name="T19" fmla="*/ 7 h 14"/>
                    <a:gd name="T20" fmla="*/ 27 w 28"/>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4"/>
                    <a:gd name="T35" fmla="*/ 28 w 28"/>
                    <a:gd name="T36" fmla="*/ 14 h 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4">
                      <a:moveTo>
                        <a:pt x="27" y="0"/>
                      </a:moveTo>
                      <a:lnTo>
                        <a:pt x="21" y="3"/>
                      </a:lnTo>
                      <a:lnTo>
                        <a:pt x="11" y="5"/>
                      </a:lnTo>
                      <a:lnTo>
                        <a:pt x="0" y="8"/>
                      </a:lnTo>
                      <a:lnTo>
                        <a:pt x="2" y="14"/>
                      </a:lnTo>
                      <a:lnTo>
                        <a:pt x="13" y="11"/>
                      </a:lnTo>
                      <a:lnTo>
                        <a:pt x="22" y="8"/>
                      </a:lnTo>
                      <a:lnTo>
                        <a:pt x="28" y="7"/>
                      </a:lnTo>
                      <a:lnTo>
                        <a:pt x="2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58" name="Freeform 249"/>
                <p:cNvSpPr>
                  <a:spLocks/>
                </p:cNvSpPr>
                <p:nvPr/>
              </p:nvSpPr>
              <p:spPr bwMode="auto">
                <a:xfrm>
                  <a:off x="851" y="1600"/>
                  <a:ext cx="31" cy="19"/>
                </a:xfrm>
                <a:custGeom>
                  <a:avLst/>
                  <a:gdLst>
                    <a:gd name="T0" fmla="*/ 28 w 31"/>
                    <a:gd name="T1" fmla="*/ 0 h 19"/>
                    <a:gd name="T2" fmla="*/ 28 w 31"/>
                    <a:gd name="T3" fmla="*/ 0 h 19"/>
                    <a:gd name="T4" fmla="*/ 16 w 31"/>
                    <a:gd name="T5" fmla="*/ 6 h 19"/>
                    <a:gd name="T6" fmla="*/ 0 w 31"/>
                    <a:gd name="T7" fmla="*/ 12 h 19"/>
                    <a:gd name="T8" fmla="*/ 2 w 31"/>
                    <a:gd name="T9" fmla="*/ 19 h 19"/>
                    <a:gd name="T10" fmla="*/ 2 w 31"/>
                    <a:gd name="T11" fmla="*/ 19 h 19"/>
                    <a:gd name="T12" fmla="*/ 16 w 31"/>
                    <a:gd name="T13" fmla="*/ 14 h 19"/>
                    <a:gd name="T14" fmla="*/ 31 w 31"/>
                    <a:gd name="T15" fmla="*/ 6 h 19"/>
                    <a:gd name="T16" fmla="*/ 28 w 31"/>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19"/>
                    <a:gd name="T29" fmla="*/ 31 w 31"/>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19">
                      <a:moveTo>
                        <a:pt x="28" y="0"/>
                      </a:moveTo>
                      <a:lnTo>
                        <a:pt x="28" y="0"/>
                      </a:lnTo>
                      <a:lnTo>
                        <a:pt x="16" y="6"/>
                      </a:lnTo>
                      <a:lnTo>
                        <a:pt x="0" y="12"/>
                      </a:lnTo>
                      <a:lnTo>
                        <a:pt x="2" y="19"/>
                      </a:lnTo>
                      <a:lnTo>
                        <a:pt x="16" y="14"/>
                      </a:lnTo>
                      <a:lnTo>
                        <a:pt x="31" y="6"/>
                      </a:lnTo>
                      <a:lnTo>
                        <a:pt x="2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59" name="Freeform 250"/>
                <p:cNvSpPr>
                  <a:spLocks/>
                </p:cNvSpPr>
                <p:nvPr/>
              </p:nvSpPr>
              <p:spPr bwMode="auto">
                <a:xfrm>
                  <a:off x="898" y="1521"/>
                  <a:ext cx="41" cy="19"/>
                </a:xfrm>
                <a:custGeom>
                  <a:avLst/>
                  <a:gdLst>
                    <a:gd name="T0" fmla="*/ 38 w 41"/>
                    <a:gd name="T1" fmla="*/ 0 h 19"/>
                    <a:gd name="T2" fmla="*/ 38 w 41"/>
                    <a:gd name="T3" fmla="*/ 0 h 19"/>
                    <a:gd name="T4" fmla="*/ 21 w 41"/>
                    <a:gd name="T5" fmla="*/ 8 h 19"/>
                    <a:gd name="T6" fmla="*/ 0 w 41"/>
                    <a:gd name="T7" fmla="*/ 14 h 19"/>
                    <a:gd name="T8" fmla="*/ 2 w 41"/>
                    <a:gd name="T9" fmla="*/ 19 h 19"/>
                    <a:gd name="T10" fmla="*/ 2 w 41"/>
                    <a:gd name="T11" fmla="*/ 19 h 19"/>
                    <a:gd name="T12" fmla="*/ 22 w 41"/>
                    <a:gd name="T13" fmla="*/ 13 h 19"/>
                    <a:gd name="T14" fmla="*/ 41 w 41"/>
                    <a:gd name="T15" fmla="*/ 5 h 19"/>
                    <a:gd name="T16" fmla="*/ 38 w 41"/>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1"/>
                    <a:gd name="T28" fmla="*/ 0 h 19"/>
                    <a:gd name="T29" fmla="*/ 41 w 41"/>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1" h="19">
                      <a:moveTo>
                        <a:pt x="38" y="0"/>
                      </a:moveTo>
                      <a:lnTo>
                        <a:pt x="38" y="0"/>
                      </a:lnTo>
                      <a:lnTo>
                        <a:pt x="21" y="8"/>
                      </a:lnTo>
                      <a:lnTo>
                        <a:pt x="0" y="14"/>
                      </a:lnTo>
                      <a:lnTo>
                        <a:pt x="2" y="19"/>
                      </a:lnTo>
                      <a:lnTo>
                        <a:pt x="22" y="13"/>
                      </a:lnTo>
                      <a:lnTo>
                        <a:pt x="41" y="5"/>
                      </a:lnTo>
                      <a:lnTo>
                        <a:pt x="3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60" name="Freeform 251"/>
                <p:cNvSpPr>
                  <a:spLocks/>
                </p:cNvSpPr>
                <p:nvPr/>
              </p:nvSpPr>
              <p:spPr bwMode="auto">
                <a:xfrm>
                  <a:off x="801" y="1556"/>
                  <a:ext cx="33" cy="17"/>
                </a:xfrm>
                <a:custGeom>
                  <a:avLst/>
                  <a:gdLst>
                    <a:gd name="T0" fmla="*/ 30 w 33"/>
                    <a:gd name="T1" fmla="*/ 0 h 17"/>
                    <a:gd name="T2" fmla="*/ 28 w 33"/>
                    <a:gd name="T3" fmla="*/ 1 h 17"/>
                    <a:gd name="T4" fmla="*/ 28 w 33"/>
                    <a:gd name="T5" fmla="*/ 1 h 17"/>
                    <a:gd name="T6" fmla="*/ 14 w 33"/>
                    <a:gd name="T7" fmla="*/ 8 h 17"/>
                    <a:gd name="T8" fmla="*/ 6 w 33"/>
                    <a:gd name="T9" fmla="*/ 9 h 17"/>
                    <a:gd name="T10" fmla="*/ 0 w 33"/>
                    <a:gd name="T11" fmla="*/ 11 h 17"/>
                    <a:gd name="T12" fmla="*/ 0 w 33"/>
                    <a:gd name="T13" fmla="*/ 17 h 17"/>
                    <a:gd name="T14" fmla="*/ 0 w 33"/>
                    <a:gd name="T15" fmla="*/ 17 h 17"/>
                    <a:gd name="T16" fmla="*/ 8 w 33"/>
                    <a:gd name="T17" fmla="*/ 16 h 17"/>
                    <a:gd name="T18" fmla="*/ 16 w 33"/>
                    <a:gd name="T19" fmla="*/ 14 h 17"/>
                    <a:gd name="T20" fmla="*/ 31 w 33"/>
                    <a:gd name="T21" fmla="*/ 6 h 17"/>
                    <a:gd name="T22" fmla="*/ 33 w 33"/>
                    <a:gd name="T23" fmla="*/ 6 h 17"/>
                    <a:gd name="T24" fmla="*/ 30 w 33"/>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17"/>
                    <a:gd name="T41" fmla="*/ 33 w 33"/>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17">
                      <a:moveTo>
                        <a:pt x="30" y="0"/>
                      </a:moveTo>
                      <a:lnTo>
                        <a:pt x="28" y="1"/>
                      </a:lnTo>
                      <a:lnTo>
                        <a:pt x="14" y="8"/>
                      </a:lnTo>
                      <a:lnTo>
                        <a:pt x="6" y="9"/>
                      </a:lnTo>
                      <a:lnTo>
                        <a:pt x="0" y="11"/>
                      </a:lnTo>
                      <a:lnTo>
                        <a:pt x="0" y="17"/>
                      </a:lnTo>
                      <a:lnTo>
                        <a:pt x="8" y="16"/>
                      </a:lnTo>
                      <a:lnTo>
                        <a:pt x="16" y="14"/>
                      </a:lnTo>
                      <a:lnTo>
                        <a:pt x="31" y="6"/>
                      </a:lnTo>
                      <a:lnTo>
                        <a:pt x="33" y="6"/>
                      </a:lnTo>
                      <a:lnTo>
                        <a:pt x="30"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61" name="Freeform 252"/>
                <p:cNvSpPr>
                  <a:spLocks/>
                </p:cNvSpPr>
                <p:nvPr/>
              </p:nvSpPr>
              <p:spPr bwMode="auto">
                <a:xfrm>
                  <a:off x="821" y="1509"/>
                  <a:ext cx="30" cy="12"/>
                </a:xfrm>
                <a:custGeom>
                  <a:avLst/>
                  <a:gdLst>
                    <a:gd name="T0" fmla="*/ 27 w 30"/>
                    <a:gd name="T1" fmla="*/ 0 h 12"/>
                    <a:gd name="T2" fmla="*/ 27 w 30"/>
                    <a:gd name="T3" fmla="*/ 0 h 12"/>
                    <a:gd name="T4" fmla="*/ 27 w 30"/>
                    <a:gd name="T5" fmla="*/ 0 h 12"/>
                    <a:gd name="T6" fmla="*/ 13 w 30"/>
                    <a:gd name="T7" fmla="*/ 3 h 12"/>
                    <a:gd name="T8" fmla="*/ 0 w 30"/>
                    <a:gd name="T9" fmla="*/ 6 h 12"/>
                    <a:gd name="T10" fmla="*/ 0 w 30"/>
                    <a:gd name="T11" fmla="*/ 12 h 12"/>
                    <a:gd name="T12" fmla="*/ 0 w 30"/>
                    <a:gd name="T13" fmla="*/ 12 h 12"/>
                    <a:gd name="T14" fmla="*/ 14 w 30"/>
                    <a:gd name="T15" fmla="*/ 9 h 12"/>
                    <a:gd name="T16" fmla="*/ 29 w 30"/>
                    <a:gd name="T17" fmla="*/ 6 h 12"/>
                    <a:gd name="T18" fmla="*/ 30 w 30"/>
                    <a:gd name="T19" fmla="*/ 5 h 12"/>
                    <a:gd name="T20" fmla="*/ 27 w 30"/>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12"/>
                    <a:gd name="T35" fmla="*/ 30 w 30"/>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12">
                      <a:moveTo>
                        <a:pt x="27" y="0"/>
                      </a:moveTo>
                      <a:lnTo>
                        <a:pt x="27" y="0"/>
                      </a:lnTo>
                      <a:lnTo>
                        <a:pt x="13" y="3"/>
                      </a:lnTo>
                      <a:lnTo>
                        <a:pt x="0" y="6"/>
                      </a:lnTo>
                      <a:lnTo>
                        <a:pt x="0" y="12"/>
                      </a:lnTo>
                      <a:lnTo>
                        <a:pt x="14" y="9"/>
                      </a:lnTo>
                      <a:lnTo>
                        <a:pt x="29" y="6"/>
                      </a:lnTo>
                      <a:lnTo>
                        <a:pt x="30" y="5"/>
                      </a:lnTo>
                      <a:lnTo>
                        <a:pt x="2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62" name="Freeform 253"/>
                <p:cNvSpPr>
                  <a:spLocks/>
                </p:cNvSpPr>
                <p:nvPr/>
              </p:nvSpPr>
              <p:spPr bwMode="auto">
                <a:xfrm>
                  <a:off x="762" y="1343"/>
                  <a:ext cx="18" cy="9"/>
                </a:xfrm>
                <a:custGeom>
                  <a:avLst/>
                  <a:gdLst>
                    <a:gd name="T0" fmla="*/ 17 w 18"/>
                    <a:gd name="T1" fmla="*/ 0 h 9"/>
                    <a:gd name="T2" fmla="*/ 17 w 18"/>
                    <a:gd name="T3" fmla="*/ 0 h 9"/>
                    <a:gd name="T4" fmla="*/ 9 w 18"/>
                    <a:gd name="T5" fmla="*/ 1 h 9"/>
                    <a:gd name="T6" fmla="*/ 9 w 18"/>
                    <a:gd name="T7" fmla="*/ 1 h 9"/>
                    <a:gd name="T8" fmla="*/ 0 w 18"/>
                    <a:gd name="T9" fmla="*/ 3 h 9"/>
                    <a:gd name="T10" fmla="*/ 1 w 18"/>
                    <a:gd name="T11" fmla="*/ 9 h 9"/>
                    <a:gd name="T12" fmla="*/ 1 w 18"/>
                    <a:gd name="T13" fmla="*/ 9 h 9"/>
                    <a:gd name="T14" fmla="*/ 9 w 18"/>
                    <a:gd name="T15" fmla="*/ 7 h 9"/>
                    <a:gd name="T16" fmla="*/ 9 w 18"/>
                    <a:gd name="T17" fmla="*/ 7 h 9"/>
                    <a:gd name="T18" fmla="*/ 18 w 18"/>
                    <a:gd name="T19" fmla="*/ 6 h 9"/>
                    <a:gd name="T20" fmla="*/ 17 w 18"/>
                    <a:gd name="T21" fmla="*/ 0 h 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9"/>
                    <a:gd name="T35" fmla="*/ 18 w 18"/>
                    <a:gd name="T36" fmla="*/ 9 h 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9">
                      <a:moveTo>
                        <a:pt x="17" y="0"/>
                      </a:moveTo>
                      <a:lnTo>
                        <a:pt x="17" y="0"/>
                      </a:lnTo>
                      <a:lnTo>
                        <a:pt x="9" y="1"/>
                      </a:lnTo>
                      <a:lnTo>
                        <a:pt x="0" y="3"/>
                      </a:lnTo>
                      <a:lnTo>
                        <a:pt x="1" y="9"/>
                      </a:lnTo>
                      <a:lnTo>
                        <a:pt x="9" y="7"/>
                      </a:lnTo>
                      <a:lnTo>
                        <a:pt x="18" y="6"/>
                      </a:lnTo>
                      <a:lnTo>
                        <a:pt x="1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63" name="Freeform 254"/>
                <p:cNvSpPr>
                  <a:spLocks/>
                </p:cNvSpPr>
                <p:nvPr/>
              </p:nvSpPr>
              <p:spPr bwMode="auto">
                <a:xfrm>
                  <a:off x="1019" y="1540"/>
                  <a:ext cx="28" cy="14"/>
                </a:xfrm>
                <a:custGeom>
                  <a:avLst/>
                  <a:gdLst>
                    <a:gd name="T0" fmla="*/ 25 w 28"/>
                    <a:gd name="T1" fmla="*/ 0 h 14"/>
                    <a:gd name="T2" fmla="*/ 20 w 28"/>
                    <a:gd name="T3" fmla="*/ 2 h 14"/>
                    <a:gd name="T4" fmla="*/ 20 w 28"/>
                    <a:gd name="T5" fmla="*/ 2 h 14"/>
                    <a:gd name="T6" fmla="*/ 11 w 28"/>
                    <a:gd name="T7" fmla="*/ 6 h 14"/>
                    <a:gd name="T8" fmla="*/ 0 w 28"/>
                    <a:gd name="T9" fmla="*/ 8 h 14"/>
                    <a:gd name="T10" fmla="*/ 0 w 28"/>
                    <a:gd name="T11" fmla="*/ 14 h 14"/>
                    <a:gd name="T12" fmla="*/ 0 w 28"/>
                    <a:gd name="T13" fmla="*/ 14 h 14"/>
                    <a:gd name="T14" fmla="*/ 13 w 28"/>
                    <a:gd name="T15" fmla="*/ 13 h 14"/>
                    <a:gd name="T16" fmla="*/ 24 w 28"/>
                    <a:gd name="T17" fmla="*/ 8 h 14"/>
                    <a:gd name="T18" fmla="*/ 28 w 28"/>
                    <a:gd name="T19" fmla="*/ 6 h 14"/>
                    <a:gd name="T20" fmla="*/ 25 w 28"/>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4"/>
                    <a:gd name="T35" fmla="*/ 28 w 28"/>
                    <a:gd name="T36" fmla="*/ 14 h 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4">
                      <a:moveTo>
                        <a:pt x="25" y="0"/>
                      </a:moveTo>
                      <a:lnTo>
                        <a:pt x="20" y="2"/>
                      </a:lnTo>
                      <a:lnTo>
                        <a:pt x="11" y="6"/>
                      </a:lnTo>
                      <a:lnTo>
                        <a:pt x="0" y="8"/>
                      </a:lnTo>
                      <a:lnTo>
                        <a:pt x="0" y="14"/>
                      </a:lnTo>
                      <a:lnTo>
                        <a:pt x="13" y="13"/>
                      </a:lnTo>
                      <a:lnTo>
                        <a:pt x="24" y="8"/>
                      </a:lnTo>
                      <a:lnTo>
                        <a:pt x="28" y="6"/>
                      </a:lnTo>
                      <a:lnTo>
                        <a:pt x="25"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64" name="Freeform 255"/>
                <p:cNvSpPr>
                  <a:spLocks/>
                </p:cNvSpPr>
                <p:nvPr/>
              </p:nvSpPr>
              <p:spPr bwMode="auto">
                <a:xfrm>
                  <a:off x="926" y="1626"/>
                  <a:ext cx="30" cy="21"/>
                </a:xfrm>
                <a:custGeom>
                  <a:avLst/>
                  <a:gdLst>
                    <a:gd name="T0" fmla="*/ 26 w 30"/>
                    <a:gd name="T1" fmla="*/ 0 h 21"/>
                    <a:gd name="T2" fmla="*/ 26 w 30"/>
                    <a:gd name="T3" fmla="*/ 0 h 21"/>
                    <a:gd name="T4" fmla="*/ 13 w 30"/>
                    <a:gd name="T5" fmla="*/ 10 h 21"/>
                    <a:gd name="T6" fmla="*/ 8 w 30"/>
                    <a:gd name="T7" fmla="*/ 13 h 21"/>
                    <a:gd name="T8" fmla="*/ 0 w 30"/>
                    <a:gd name="T9" fmla="*/ 15 h 21"/>
                    <a:gd name="T10" fmla="*/ 2 w 30"/>
                    <a:gd name="T11" fmla="*/ 21 h 21"/>
                    <a:gd name="T12" fmla="*/ 2 w 30"/>
                    <a:gd name="T13" fmla="*/ 21 h 21"/>
                    <a:gd name="T14" fmla="*/ 10 w 30"/>
                    <a:gd name="T15" fmla="*/ 18 h 21"/>
                    <a:gd name="T16" fmla="*/ 16 w 30"/>
                    <a:gd name="T17" fmla="*/ 15 h 21"/>
                    <a:gd name="T18" fmla="*/ 30 w 30"/>
                    <a:gd name="T19" fmla="*/ 5 h 21"/>
                    <a:gd name="T20" fmla="*/ 26 w 30"/>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21"/>
                    <a:gd name="T35" fmla="*/ 30 w 30"/>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21">
                      <a:moveTo>
                        <a:pt x="26" y="0"/>
                      </a:moveTo>
                      <a:lnTo>
                        <a:pt x="26" y="0"/>
                      </a:lnTo>
                      <a:lnTo>
                        <a:pt x="13" y="10"/>
                      </a:lnTo>
                      <a:lnTo>
                        <a:pt x="8" y="13"/>
                      </a:lnTo>
                      <a:lnTo>
                        <a:pt x="0" y="15"/>
                      </a:lnTo>
                      <a:lnTo>
                        <a:pt x="2" y="21"/>
                      </a:lnTo>
                      <a:lnTo>
                        <a:pt x="10" y="18"/>
                      </a:lnTo>
                      <a:lnTo>
                        <a:pt x="16" y="15"/>
                      </a:lnTo>
                      <a:lnTo>
                        <a:pt x="30" y="5"/>
                      </a:lnTo>
                      <a:lnTo>
                        <a:pt x="26"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65" name="Freeform 256"/>
                <p:cNvSpPr>
                  <a:spLocks/>
                </p:cNvSpPr>
                <p:nvPr/>
              </p:nvSpPr>
              <p:spPr bwMode="auto">
                <a:xfrm>
                  <a:off x="1038" y="1594"/>
                  <a:ext cx="22" cy="14"/>
                </a:xfrm>
                <a:custGeom>
                  <a:avLst/>
                  <a:gdLst>
                    <a:gd name="T0" fmla="*/ 19 w 22"/>
                    <a:gd name="T1" fmla="*/ 0 h 14"/>
                    <a:gd name="T2" fmla="*/ 19 w 22"/>
                    <a:gd name="T3" fmla="*/ 0 h 14"/>
                    <a:gd name="T4" fmla="*/ 11 w 22"/>
                    <a:gd name="T5" fmla="*/ 3 h 14"/>
                    <a:gd name="T6" fmla="*/ 11 w 22"/>
                    <a:gd name="T7" fmla="*/ 3 h 14"/>
                    <a:gd name="T8" fmla="*/ 6 w 22"/>
                    <a:gd name="T9" fmla="*/ 4 h 14"/>
                    <a:gd name="T10" fmla="*/ 0 w 22"/>
                    <a:gd name="T11" fmla="*/ 9 h 14"/>
                    <a:gd name="T12" fmla="*/ 5 w 22"/>
                    <a:gd name="T13" fmla="*/ 14 h 14"/>
                    <a:gd name="T14" fmla="*/ 5 w 22"/>
                    <a:gd name="T15" fmla="*/ 14 h 14"/>
                    <a:gd name="T16" fmla="*/ 8 w 22"/>
                    <a:gd name="T17" fmla="*/ 10 h 14"/>
                    <a:gd name="T18" fmla="*/ 14 w 22"/>
                    <a:gd name="T19" fmla="*/ 9 h 14"/>
                    <a:gd name="T20" fmla="*/ 14 w 22"/>
                    <a:gd name="T21" fmla="*/ 9 h 14"/>
                    <a:gd name="T22" fmla="*/ 22 w 22"/>
                    <a:gd name="T23" fmla="*/ 4 h 14"/>
                    <a:gd name="T24" fmla="*/ 19 w 22"/>
                    <a:gd name="T25" fmla="*/ 0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14"/>
                    <a:gd name="T41" fmla="*/ 22 w 22"/>
                    <a:gd name="T42" fmla="*/ 14 h 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14">
                      <a:moveTo>
                        <a:pt x="19" y="0"/>
                      </a:moveTo>
                      <a:lnTo>
                        <a:pt x="19" y="0"/>
                      </a:lnTo>
                      <a:lnTo>
                        <a:pt x="11" y="3"/>
                      </a:lnTo>
                      <a:lnTo>
                        <a:pt x="6" y="4"/>
                      </a:lnTo>
                      <a:lnTo>
                        <a:pt x="0" y="9"/>
                      </a:lnTo>
                      <a:lnTo>
                        <a:pt x="5" y="14"/>
                      </a:lnTo>
                      <a:lnTo>
                        <a:pt x="8" y="10"/>
                      </a:lnTo>
                      <a:lnTo>
                        <a:pt x="14" y="9"/>
                      </a:lnTo>
                      <a:lnTo>
                        <a:pt x="22" y="4"/>
                      </a:lnTo>
                      <a:lnTo>
                        <a:pt x="19"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66" name="Freeform 257"/>
                <p:cNvSpPr>
                  <a:spLocks/>
                </p:cNvSpPr>
                <p:nvPr/>
              </p:nvSpPr>
              <p:spPr bwMode="auto">
                <a:xfrm>
                  <a:off x="1099" y="1636"/>
                  <a:ext cx="11" cy="11"/>
                </a:xfrm>
                <a:custGeom>
                  <a:avLst/>
                  <a:gdLst>
                    <a:gd name="T0" fmla="*/ 6 w 11"/>
                    <a:gd name="T1" fmla="*/ 0 h 11"/>
                    <a:gd name="T2" fmla="*/ 6 w 11"/>
                    <a:gd name="T3" fmla="*/ 0 h 11"/>
                    <a:gd name="T4" fmla="*/ 3 w 11"/>
                    <a:gd name="T5" fmla="*/ 3 h 11"/>
                    <a:gd name="T6" fmla="*/ 0 w 11"/>
                    <a:gd name="T7" fmla="*/ 5 h 11"/>
                    <a:gd name="T8" fmla="*/ 2 w 11"/>
                    <a:gd name="T9" fmla="*/ 11 h 11"/>
                    <a:gd name="T10" fmla="*/ 2 w 11"/>
                    <a:gd name="T11" fmla="*/ 11 h 11"/>
                    <a:gd name="T12" fmla="*/ 6 w 11"/>
                    <a:gd name="T13" fmla="*/ 8 h 11"/>
                    <a:gd name="T14" fmla="*/ 11 w 11"/>
                    <a:gd name="T15" fmla="*/ 5 h 11"/>
                    <a:gd name="T16" fmla="*/ 6 w 11"/>
                    <a:gd name="T17" fmla="*/ 0 h 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1"/>
                    <a:gd name="T29" fmla="*/ 11 w 11"/>
                    <a:gd name="T30" fmla="*/ 11 h 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1">
                      <a:moveTo>
                        <a:pt x="6" y="0"/>
                      </a:moveTo>
                      <a:lnTo>
                        <a:pt x="6" y="0"/>
                      </a:lnTo>
                      <a:lnTo>
                        <a:pt x="3" y="3"/>
                      </a:lnTo>
                      <a:lnTo>
                        <a:pt x="0" y="5"/>
                      </a:lnTo>
                      <a:lnTo>
                        <a:pt x="2" y="11"/>
                      </a:lnTo>
                      <a:lnTo>
                        <a:pt x="6" y="8"/>
                      </a:lnTo>
                      <a:lnTo>
                        <a:pt x="11" y="5"/>
                      </a:lnTo>
                      <a:lnTo>
                        <a:pt x="6"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67" name="Freeform 258"/>
                <p:cNvSpPr>
                  <a:spLocks/>
                </p:cNvSpPr>
                <p:nvPr/>
              </p:nvSpPr>
              <p:spPr bwMode="auto">
                <a:xfrm>
                  <a:off x="1075" y="1557"/>
                  <a:ext cx="19" cy="10"/>
                </a:xfrm>
                <a:custGeom>
                  <a:avLst/>
                  <a:gdLst>
                    <a:gd name="T0" fmla="*/ 19 w 19"/>
                    <a:gd name="T1" fmla="*/ 0 h 10"/>
                    <a:gd name="T2" fmla="*/ 19 w 19"/>
                    <a:gd name="T3" fmla="*/ 0 h 10"/>
                    <a:gd name="T4" fmla="*/ 10 w 19"/>
                    <a:gd name="T5" fmla="*/ 2 h 10"/>
                    <a:gd name="T6" fmla="*/ 0 w 19"/>
                    <a:gd name="T7" fmla="*/ 5 h 10"/>
                    <a:gd name="T8" fmla="*/ 4 w 19"/>
                    <a:gd name="T9" fmla="*/ 10 h 10"/>
                    <a:gd name="T10" fmla="*/ 4 w 19"/>
                    <a:gd name="T11" fmla="*/ 10 h 10"/>
                    <a:gd name="T12" fmla="*/ 11 w 19"/>
                    <a:gd name="T13" fmla="*/ 7 h 10"/>
                    <a:gd name="T14" fmla="*/ 19 w 19"/>
                    <a:gd name="T15" fmla="*/ 7 h 10"/>
                    <a:gd name="T16" fmla="*/ 19 w 19"/>
                    <a:gd name="T17" fmla="*/ 0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
                    <a:gd name="T28" fmla="*/ 0 h 10"/>
                    <a:gd name="T29" fmla="*/ 19 w 19"/>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 h="10">
                      <a:moveTo>
                        <a:pt x="19" y="0"/>
                      </a:moveTo>
                      <a:lnTo>
                        <a:pt x="19" y="0"/>
                      </a:lnTo>
                      <a:lnTo>
                        <a:pt x="10" y="2"/>
                      </a:lnTo>
                      <a:lnTo>
                        <a:pt x="0" y="5"/>
                      </a:lnTo>
                      <a:lnTo>
                        <a:pt x="4" y="10"/>
                      </a:lnTo>
                      <a:lnTo>
                        <a:pt x="11" y="7"/>
                      </a:lnTo>
                      <a:lnTo>
                        <a:pt x="19" y="7"/>
                      </a:lnTo>
                      <a:lnTo>
                        <a:pt x="19"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68" name="Freeform 259"/>
                <p:cNvSpPr>
                  <a:spLocks/>
                </p:cNvSpPr>
                <p:nvPr/>
              </p:nvSpPr>
              <p:spPr bwMode="auto">
                <a:xfrm>
                  <a:off x="415" y="1634"/>
                  <a:ext cx="27" cy="16"/>
                </a:xfrm>
                <a:custGeom>
                  <a:avLst/>
                  <a:gdLst>
                    <a:gd name="T0" fmla="*/ 23 w 27"/>
                    <a:gd name="T1" fmla="*/ 0 h 16"/>
                    <a:gd name="T2" fmla="*/ 23 w 27"/>
                    <a:gd name="T3" fmla="*/ 0 h 16"/>
                    <a:gd name="T4" fmla="*/ 16 w 27"/>
                    <a:gd name="T5" fmla="*/ 3 h 16"/>
                    <a:gd name="T6" fmla="*/ 16 w 27"/>
                    <a:gd name="T7" fmla="*/ 3 h 16"/>
                    <a:gd name="T8" fmla="*/ 8 w 27"/>
                    <a:gd name="T9" fmla="*/ 7 h 16"/>
                    <a:gd name="T10" fmla="*/ 0 w 27"/>
                    <a:gd name="T11" fmla="*/ 11 h 16"/>
                    <a:gd name="T12" fmla="*/ 5 w 27"/>
                    <a:gd name="T13" fmla="*/ 16 h 16"/>
                    <a:gd name="T14" fmla="*/ 5 w 27"/>
                    <a:gd name="T15" fmla="*/ 16 h 16"/>
                    <a:gd name="T16" fmla="*/ 11 w 27"/>
                    <a:gd name="T17" fmla="*/ 13 h 16"/>
                    <a:gd name="T18" fmla="*/ 17 w 27"/>
                    <a:gd name="T19" fmla="*/ 10 h 16"/>
                    <a:gd name="T20" fmla="*/ 17 w 27"/>
                    <a:gd name="T21" fmla="*/ 10 h 16"/>
                    <a:gd name="T22" fmla="*/ 27 w 27"/>
                    <a:gd name="T23" fmla="*/ 5 h 16"/>
                    <a:gd name="T24" fmla="*/ 23 w 27"/>
                    <a:gd name="T25" fmla="*/ 0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
                    <a:gd name="T40" fmla="*/ 0 h 16"/>
                    <a:gd name="T41" fmla="*/ 27 w 27"/>
                    <a:gd name="T42" fmla="*/ 16 h 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 h="16">
                      <a:moveTo>
                        <a:pt x="23" y="0"/>
                      </a:moveTo>
                      <a:lnTo>
                        <a:pt x="23" y="0"/>
                      </a:lnTo>
                      <a:lnTo>
                        <a:pt x="16" y="3"/>
                      </a:lnTo>
                      <a:lnTo>
                        <a:pt x="8" y="7"/>
                      </a:lnTo>
                      <a:lnTo>
                        <a:pt x="0" y="11"/>
                      </a:lnTo>
                      <a:lnTo>
                        <a:pt x="5" y="16"/>
                      </a:lnTo>
                      <a:lnTo>
                        <a:pt x="11" y="13"/>
                      </a:lnTo>
                      <a:lnTo>
                        <a:pt x="17" y="10"/>
                      </a:lnTo>
                      <a:lnTo>
                        <a:pt x="27" y="5"/>
                      </a:lnTo>
                      <a:lnTo>
                        <a:pt x="23"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69" name="Freeform 260"/>
                <p:cNvSpPr>
                  <a:spLocks/>
                </p:cNvSpPr>
                <p:nvPr/>
              </p:nvSpPr>
              <p:spPr bwMode="auto">
                <a:xfrm>
                  <a:off x="336" y="1595"/>
                  <a:ext cx="33" cy="22"/>
                </a:xfrm>
                <a:custGeom>
                  <a:avLst/>
                  <a:gdLst>
                    <a:gd name="T0" fmla="*/ 30 w 33"/>
                    <a:gd name="T1" fmla="*/ 0 h 22"/>
                    <a:gd name="T2" fmla="*/ 30 w 33"/>
                    <a:gd name="T3" fmla="*/ 0 h 22"/>
                    <a:gd name="T4" fmla="*/ 15 w 33"/>
                    <a:gd name="T5" fmla="*/ 9 h 22"/>
                    <a:gd name="T6" fmla="*/ 0 w 33"/>
                    <a:gd name="T7" fmla="*/ 16 h 22"/>
                    <a:gd name="T8" fmla="*/ 4 w 33"/>
                    <a:gd name="T9" fmla="*/ 22 h 22"/>
                    <a:gd name="T10" fmla="*/ 4 w 33"/>
                    <a:gd name="T11" fmla="*/ 22 h 22"/>
                    <a:gd name="T12" fmla="*/ 18 w 33"/>
                    <a:gd name="T13" fmla="*/ 14 h 22"/>
                    <a:gd name="T14" fmla="*/ 33 w 33"/>
                    <a:gd name="T15" fmla="*/ 5 h 22"/>
                    <a:gd name="T16" fmla="*/ 30 w 33"/>
                    <a:gd name="T17" fmla="*/ 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2"/>
                    <a:gd name="T29" fmla="*/ 33 w 33"/>
                    <a:gd name="T30" fmla="*/ 22 h 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2">
                      <a:moveTo>
                        <a:pt x="30" y="0"/>
                      </a:moveTo>
                      <a:lnTo>
                        <a:pt x="30" y="0"/>
                      </a:lnTo>
                      <a:lnTo>
                        <a:pt x="15" y="9"/>
                      </a:lnTo>
                      <a:lnTo>
                        <a:pt x="0" y="16"/>
                      </a:lnTo>
                      <a:lnTo>
                        <a:pt x="4" y="22"/>
                      </a:lnTo>
                      <a:lnTo>
                        <a:pt x="18" y="14"/>
                      </a:lnTo>
                      <a:lnTo>
                        <a:pt x="33" y="5"/>
                      </a:lnTo>
                      <a:lnTo>
                        <a:pt x="30"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70" name="Freeform 261"/>
                <p:cNvSpPr>
                  <a:spLocks/>
                </p:cNvSpPr>
                <p:nvPr/>
              </p:nvSpPr>
              <p:spPr bwMode="auto">
                <a:xfrm>
                  <a:off x="680" y="1343"/>
                  <a:ext cx="30" cy="11"/>
                </a:xfrm>
                <a:custGeom>
                  <a:avLst/>
                  <a:gdLst>
                    <a:gd name="T0" fmla="*/ 28 w 30"/>
                    <a:gd name="T1" fmla="*/ 0 h 11"/>
                    <a:gd name="T2" fmla="*/ 28 w 30"/>
                    <a:gd name="T3" fmla="*/ 0 h 11"/>
                    <a:gd name="T4" fmla="*/ 20 w 30"/>
                    <a:gd name="T5" fmla="*/ 1 h 11"/>
                    <a:gd name="T6" fmla="*/ 20 w 30"/>
                    <a:gd name="T7" fmla="*/ 1 h 11"/>
                    <a:gd name="T8" fmla="*/ 11 w 30"/>
                    <a:gd name="T9" fmla="*/ 3 h 11"/>
                    <a:gd name="T10" fmla="*/ 0 w 30"/>
                    <a:gd name="T11" fmla="*/ 4 h 11"/>
                    <a:gd name="T12" fmla="*/ 0 w 30"/>
                    <a:gd name="T13" fmla="*/ 11 h 11"/>
                    <a:gd name="T14" fmla="*/ 0 w 30"/>
                    <a:gd name="T15" fmla="*/ 11 h 11"/>
                    <a:gd name="T16" fmla="*/ 11 w 30"/>
                    <a:gd name="T17" fmla="*/ 9 h 11"/>
                    <a:gd name="T18" fmla="*/ 22 w 30"/>
                    <a:gd name="T19" fmla="*/ 7 h 11"/>
                    <a:gd name="T20" fmla="*/ 22 w 30"/>
                    <a:gd name="T21" fmla="*/ 7 h 11"/>
                    <a:gd name="T22" fmla="*/ 30 w 30"/>
                    <a:gd name="T23" fmla="*/ 6 h 11"/>
                    <a:gd name="T24" fmla="*/ 28 w 30"/>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11"/>
                    <a:gd name="T41" fmla="*/ 30 w 30"/>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11">
                      <a:moveTo>
                        <a:pt x="28" y="0"/>
                      </a:moveTo>
                      <a:lnTo>
                        <a:pt x="28" y="0"/>
                      </a:lnTo>
                      <a:lnTo>
                        <a:pt x="20" y="1"/>
                      </a:lnTo>
                      <a:lnTo>
                        <a:pt x="11" y="3"/>
                      </a:lnTo>
                      <a:lnTo>
                        <a:pt x="0" y="4"/>
                      </a:lnTo>
                      <a:lnTo>
                        <a:pt x="0" y="11"/>
                      </a:lnTo>
                      <a:lnTo>
                        <a:pt x="11" y="9"/>
                      </a:lnTo>
                      <a:lnTo>
                        <a:pt x="22" y="7"/>
                      </a:lnTo>
                      <a:lnTo>
                        <a:pt x="30" y="6"/>
                      </a:lnTo>
                      <a:lnTo>
                        <a:pt x="2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71" name="Freeform 262"/>
                <p:cNvSpPr>
                  <a:spLocks/>
                </p:cNvSpPr>
                <p:nvPr/>
              </p:nvSpPr>
              <p:spPr bwMode="auto">
                <a:xfrm>
                  <a:off x="633" y="1397"/>
                  <a:ext cx="96" cy="60"/>
                </a:xfrm>
                <a:custGeom>
                  <a:avLst/>
                  <a:gdLst>
                    <a:gd name="T0" fmla="*/ 93 w 96"/>
                    <a:gd name="T1" fmla="*/ 0 h 60"/>
                    <a:gd name="T2" fmla="*/ 93 w 96"/>
                    <a:gd name="T3" fmla="*/ 0 h 60"/>
                    <a:gd name="T4" fmla="*/ 75 w 96"/>
                    <a:gd name="T5" fmla="*/ 11 h 60"/>
                    <a:gd name="T6" fmla="*/ 58 w 96"/>
                    <a:gd name="T7" fmla="*/ 22 h 60"/>
                    <a:gd name="T8" fmla="*/ 22 w 96"/>
                    <a:gd name="T9" fmla="*/ 43 h 60"/>
                    <a:gd name="T10" fmla="*/ 0 w 96"/>
                    <a:gd name="T11" fmla="*/ 55 h 60"/>
                    <a:gd name="T12" fmla="*/ 3 w 96"/>
                    <a:gd name="T13" fmla="*/ 60 h 60"/>
                    <a:gd name="T14" fmla="*/ 25 w 96"/>
                    <a:gd name="T15" fmla="*/ 49 h 60"/>
                    <a:gd name="T16" fmla="*/ 25 w 96"/>
                    <a:gd name="T17" fmla="*/ 49 h 60"/>
                    <a:gd name="T18" fmla="*/ 61 w 96"/>
                    <a:gd name="T19" fmla="*/ 29 h 60"/>
                    <a:gd name="T20" fmla="*/ 78 w 96"/>
                    <a:gd name="T21" fmla="*/ 18 h 60"/>
                    <a:gd name="T22" fmla="*/ 96 w 96"/>
                    <a:gd name="T23" fmla="*/ 5 h 60"/>
                    <a:gd name="T24" fmla="*/ 93 w 96"/>
                    <a:gd name="T25" fmla="*/ 0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60"/>
                    <a:gd name="T41" fmla="*/ 96 w 96"/>
                    <a:gd name="T42" fmla="*/ 60 h 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60">
                      <a:moveTo>
                        <a:pt x="93" y="0"/>
                      </a:moveTo>
                      <a:lnTo>
                        <a:pt x="93" y="0"/>
                      </a:lnTo>
                      <a:lnTo>
                        <a:pt x="75" y="11"/>
                      </a:lnTo>
                      <a:lnTo>
                        <a:pt x="58" y="22"/>
                      </a:lnTo>
                      <a:lnTo>
                        <a:pt x="22" y="43"/>
                      </a:lnTo>
                      <a:lnTo>
                        <a:pt x="0" y="55"/>
                      </a:lnTo>
                      <a:lnTo>
                        <a:pt x="3" y="60"/>
                      </a:lnTo>
                      <a:lnTo>
                        <a:pt x="25" y="49"/>
                      </a:lnTo>
                      <a:lnTo>
                        <a:pt x="61" y="29"/>
                      </a:lnTo>
                      <a:lnTo>
                        <a:pt x="78" y="18"/>
                      </a:lnTo>
                      <a:lnTo>
                        <a:pt x="96" y="5"/>
                      </a:lnTo>
                      <a:lnTo>
                        <a:pt x="93"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72" name="Freeform 263"/>
                <p:cNvSpPr>
                  <a:spLocks/>
                </p:cNvSpPr>
                <p:nvPr/>
              </p:nvSpPr>
              <p:spPr bwMode="auto">
                <a:xfrm>
                  <a:off x="688" y="1429"/>
                  <a:ext cx="41" cy="26"/>
                </a:xfrm>
                <a:custGeom>
                  <a:avLst/>
                  <a:gdLst>
                    <a:gd name="T0" fmla="*/ 38 w 41"/>
                    <a:gd name="T1" fmla="*/ 0 h 26"/>
                    <a:gd name="T2" fmla="*/ 38 w 41"/>
                    <a:gd name="T3" fmla="*/ 0 h 26"/>
                    <a:gd name="T4" fmla="*/ 23 w 41"/>
                    <a:gd name="T5" fmla="*/ 8 h 26"/>
                    <a:gd name="T6" fmla="*/ 23 w 41"/>
                    <a:gd name="T7" fmla="*/ 8 h 26"/>
                    <a:gd name="T8" fmla="*/ 0 w 41"/>
                    <a:gd name="T9" fmla="*/ 20 h 26"/>
                    <a:gd name="T10" fmla="*/ 3 w 41"/>
                    <a:gd name="T11" fmla="*/ 26 h 26"/>
                    <a:gd name="T12" fmla="*/ 3 w 41"/>
                    <a:gd name="T13" fmla="*/ 26 h 26"/>
                    <a:gd name="T14" fmla="*/ 27 w 41"/>
                    <a:gd name="T15" fmla="*/ 12 h 26"/>
                    <a:gd name="T16" fmla="*/ 27 w 41"/>
                    <a:gd name="T17" fmla="*/ 12 h 26"/>
                    <a:gd name="T18" fmla="*/ 41 w 41"/>
                    <a:gd name="T19" fmla="*/ 5 h 26"/>
                    <a:gd name="T20" fmla="*/ 38 w 41"/>
                    <a:gd name="T21" fmla="*/ 0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
                    <a:gd name="T34" fmla="*/ 0 h 26"/>
                    <a:gd name="T35" fmla="*/ 41 w 41"/>
                    <a:gd name="T36" fmla="*/ 26 h 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 h="26">
                      <a:moveTo>
                        <a:pt x="38" y="0"/>
                      </a:moveTo>
                      <a:lnTo>
                        <a:pt x="38" y="0"/>
                      </a:lnTo>
                      <a:lnTo>
                        <a:pt x="23" y="8"/>
                      </a:lnTo>
                      <a:lnTo>
                        <a:pt x="0" y="20"/>
                      </a:lnTo>
                      <a:lnTo>
                        <a:pt x="3" y="26"/>
                      </a:lnTo>
                      <a:lnTo>
                        <a:pt x="27" y="12"/>
                      </a:lnTo>
                      <a:lnTo>
                        <a:pt x="41" y="5"/>
                      </a:lnTo>
                      <a:lnTo>
                        <a:pt x="38"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73" name="Freeform 264"/>
                <p:cNvSpPr>
                  <a:spLocks/>
                </p:cNvSpPr>
                <p:nvPr/>
              </p:nvSpPr>
              <p:spPr bwMode="auto">
                <a:xfrm>
                  <a:off x="842" y="1418"/>
                  <a:ext cx="58" cy="47"/>
                </a:xfrm>
                <a:custGeom>
                  <a:avLst/>
                  <a:gdLst>
                    <a:gd name="T0" fmla="*/ 55 w 58"/>
                    <a:gd name="T1" fmla="*/ 0 h 47"/>
                    <a:gd name="T2" fmla="*/ 55 w 58"/>
                    <a:gd name="T3" fmla="*/ 0 h 47"/>
                    <a:gd name="T4" fmla="*/ 44 w 58"/>
                    <a:gd name="T5" fmla="*/ 6 h 47"/>
                    <a:gd name="T6" fmla="*/ 33 w 58"/>
                    <a:gd name="T7" fmla="*/ 14 h 47"/>
                    <a:gd name="T8" fmla="*/ 12 w 58"/>
                    <a:gd name="T9" fmla="*/ 31 h 47"/>
                    <a:gd name="T10" fmla="*/ 12 w 58"/>
                    <a:gd name="T11" fmla="*/ 31 h 47"/>
                    <a:gd name="T12" fmla="*/ 0 w 58"/>
                    <a:gd name="T13" fmla="*/ 42 h 47"/>
                    <a:gd name="T14" fmla="*/ 3 w 58"/>
                    <a:gd name="T15" fmla="*/ 47 h 47"/>
                    <a:gd name="T16" fmla="*/ 3 w 58"/>
                    <a:gd name="T17" fmla="*/ 47 h 47"/>
                    <a:gd name="T18" fmla="*/ 17 w 58"/>
                    <a:gd name="T19" fmla="*/ 36 h 47"/>
                    <a:gd name="T20" fmla="*/ 17 w 58"/>
                    <a:gd name="T21" fmla="*/ 36 h 47"/>
                    <a:gd name="T22" fmla="*/ 37 w 58"/>
                    <a:gd name="T23" fmla="*/ 20 h 47"/>
                    <a:gd name="T24" fmla="*/ 47 w 58"/>
                    <a:gd name="T25" fmla="*/ 12 h 47"/>
                    <a:gd name="T26" fmla="*/ 58 w 58"/>
                    <a:gd name="T27" fmla="*/ 5 h 47"/>
                    <a:gd name="T28" fmla="*/ 55 w 58"/>
                    <a:gd name="T29" fmla="*/ 0 h 4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47"/>
                    <a:gd name="T47" fmla="*/ 58 w 58"/>
                    <a:gd name="T48" fmla="*/ 47 h 4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47">
                      <a:moveTo>
                        <a:pt x="55" y="0"/>
                      </a:moveTo>
                      <a:lnTo>
                        <a:pt x="55" y="0"/>
                      </a:lnTo>
                      <a:lnTo>
                        <a:pt x="44" y="6"/>
                      </a:lnTo>
                      <a:lnTo>
                        <a:pt x="33" y="14"/>
                      </a:lnTo>
                      <a:lnTo>
                        <a:pt x="12" y="31"/>
                      </a:lnTo>
                      <a:lnTo>
                        <a:pt x="0" y="42"/>
                      </a:lnTo>
                      <a:lnTo>
                        <a:pt x="3" y="47"/>
                      </a:lnTo>
                      <a:lnTo>
                        <a:pt x="17" y="36"/>
                      </a:lnTo>
                      <a:lnTo>
                        <a:pt x="37" y="20"/>
                      </a:lnTo>
                      <a:lnTo>
                        <a:pt x="47" y="12"/>
                      </a:lnTo>
                      <a:lnTo>
                        <a:pt x="58" y="5"/>
                      </a:lnTo>
                      <a:lnTo>
                        <a:pt x="55"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74" name="Freeform 265"/>
                <p:cNvSpPr>
                  <a:spLocks/>
                </p:cNvSpPr>
                <p:nvPr/>
              </p:nvSpPr>
              <p:spPr bwMode="auto">
                <a:xfrm>
                  <a:off x="850" y="1391"/>
                  <a:ext cx="48" cy="43"/>
                </a:xfrm>
                <a:custGeom>
                  <a:avLst/>
                  <a:gdLst>
                    <a:gd name="T0" fmla="*/ 45 w 48"/>
                    <a:gd name="T1" fmla="*/ 0 h 43"/>
                    <a:gd name="T2" fmla="*/ 45 w 48"/>
                    <a:gd name="T3" fmla="*/ 0 h 43"/>
                    <a:gd name="T4" fmla="*/ 21 w 48"/>
                    <a:gd name="T5" fmla="*/ 17 h 43"/>
                    <a:gd name="T6" fmla="*/ 0 w 48"/>
                    <a:gd name="T7" fmla="*/ 38 h 43"/>
                    <a:gd name="T8" fmla="*/ 3 w 48"/>
                    <a:gd name="T9" fmla="*/ 43 h 43"/>
                    <a:gd name="T10" fmla="*/ 3 w 48"/>
                    <a:gd name="T11" fmla="*/ 43 h 43"/>
                    <a:gd name="T12" fmla="*/ 26 w 48"/>
                    <a:gd name="T13" fmla="*/ 22 h 43"/>
                    <a:gd name="T14" fmla="*/ 48 w 48"/>
                    <a:gd name="T15" fmla="*/ 6 h 43"/>
                    <a:gd name="T16" fmla="*/ 45 w 48"/>
                    <a:gd name="T17" fmla="*/ 0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43"/>
                    <a:gd name="T29" fmla="*/ 48 w 48"/>
                    <a:gd name="T30" fmla="*/ 43 h 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43">
                      <a:moveTo>
                        <a:pt x="45" y="0"/>
                      </a:moveTo>
                      <a:lnTo>
                        <a:pt x="45" y="0"/>
                      </a:lnTo>
                      <a:lnTo>
                        <a:pt x="21" y="17"/>
                      </a:lnTo>
                      <a:lnTo>
                        <a:pt x="0" y="38"/>
                      </a:lnTo>
                      <a:lnTo>
                        <a:pt x="3" y="43"/>
                      </a:lnTo>
                      <a:lnTo>
                        <a:pt x="26" y="22"/>
                      </a:lnTo>
                      <a:lnTo>
                        <a:pt x="48" y="6"/>
                      </a:lnTo>
                      <a:lnTo>
                        <a:pt x="45"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75" name="Freeform 266"/>
                <p:cNvSpPr>
                  <a:spLocks/>
                </p:cNvSpPr>
                <p:nvPr/>
              </p:nvSpPr>
              <p:spPr bwMode="auto">
                <a:xfrm>
                  <a:off x="997" y="1434"/>
                  <a:ext cx="13" cy="12"/>
                </a:xfrm>
                <a:custGeom>
                  <a:avLst/>
                  <a:gdLst>
                    <a:gd name="T0" fmla="*/ 8 w 13"/>
                    <a:gd name="T1" fmla="*/ 0 h 12"/>
                    <a:gd name="T2" fmla="*/ 3 w 13"/>
                    <a:gd name="T3" fmla="*/ 4 h 12"/>
                    <a:gd name="T4" fmla="*/ 0 w 13"/>
                    <a:gd name="T5" fmla="*/ 7 h 12"/>
                    <a:gd name="T6" fmla="*/ 5 w 13"/>
                    <a:gd name="T7" fmla="*/ 12 h 12"/>
                    <a:gd name="T8" fmla="*/ 8 w 13"/>
                    <a:gd name="T9" fmla="*/ 9 h 12"/>
                    <a:gd name="T10" fmla="*/ 13 w 13"/>
                    <a:gd name="T11" fmla="*/ 4 h 12"/>
                    <a:gd name="T12" fmla="*/ 8 w 13"/>
                    <a:gd name="T13" fmla="*/ 0 h 12"/>
                    <a:gd name="T14" fmla="*/ 0 60000 65536"/>
                    <a:gd name="T15" fmla="*/ 0 60000 65536"/>
                    <a:gd name="T16" fmla="*/ 0 60000 65536"/>
                    <a:gd name="T17" fmla="*/ 0 60000 65536"/>
                    <a:gd name="T18" fmla="*/ 0 60000 65536"/>
                    <a:gd name="T19" fmla="*/ 0 60000 65536"/>
                    <a:gd name="T20" fmla="*/ 0 60000 65536"/>
                    <a:gd name="T21" fmla="*/ 0 w 13"/>
                    <a:gd name="T22" fmla="*/ 0 h 12"/>
                    <a:gd name="T23" fmla="*/ 13 w 13"/>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2">
                      <a:moveTo>
                        <a:pt x="8" y="0"/>
                      </a:moveTo>
                      <a:lnTo>
                        <a:pt x="3" y="4"/>
                      </a:lnTo>
                      <a:lnTo>
                        <a:pt x="0" y="7"/>
                      </a:lnTo>
                      <a:lnTo>
                        <a:pt x="5" y="12"/>
                      </a:lnTo>
                      <a:lnTo>
                        <a:pt x="8" y="9"/>
                      </a:lnTo>
                      <a:lnTo>
                        <a:pt x="13" y="4"/>
                      </a:lnTo>
                      <a:lnTo>
                        <a:pt x="8"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76" name="Freeform 267"/>
                <p:cNvSpPr>
                  <a:spLocks/>
                </p:cNvSpPr>
                <p:nvPr/>
              </p:nvSpPr>
              <p:spPr bwMode="auto">
                <a:xfrm>
                  <a:off x="704" y="1531"/>
                  <a:ext cx="51" cy="17"/>
                </a:xfrm>
                <a:custGeom>
                  <a:avLst/>
                  <a:gdLst>
                    <a:gd name="T0" fmla="*/ 0 w 51"/>
                    <a:gd name="T1" fmla="*/ 3 h 17"/>
                    <a:gd name="T2" fmla="*/ 0 w 51"/>
                    <a:gd name="T3" fmla="*/ 3 h 17"/>
                    <a:gd name="T4" fmla="*/ 4 w 51"/>
                    <a:gd name="T5" fmla="*/ 8 h 17"/>
                    <a:gd name="T6" fmla="*/ 9 w 51"/>
                    <a:gd name="T7" fmla="*/ 11 h 17"/>
                    <a:gd name="T8" fmla="*/ 17 w 51"/>
                    <a:gd name="T9" fmla="*/ 14 h 17"/>
                    <a:gd name="T10" fmla="*/ 25 w 51"/>
                    <a:gd name="T11" fmla="*/ 17 h 17"/>
                    <a:gd name="T12" fmla="*/ 33 w 51"/>
                    <a:gd name="T13" fmla="*/ 15 h 17"/>
                    <a:gd name="T14" fmla="*/ 37 w 51"/>
                    <a:gd name="T15" fmla="*/ 14 h 17"/>
                    <a:gd name="T16" fmla="*/ 42 w 51"/>
                    <a:gd name="T17" fmla="*/ 11 h 17"/>
                    <a:gd name="T18" fmla="*/ 47 w 51"/>
                    <a:gd name="T19" fmla="*/ 6 h 17"/>
                    <a:gd name="T20" fmla="*/ 51 w 51"/>
                    <a:gd name="T21" fmla="*/ 0 h 17"/>
                    <a:gd name="T22" fmla="*/ 51 w 51"/>
                    <a:gd name="T23" fmla="*/ 0 h 17"/>
                    <a:gd name="T24" fmla="*/ 47 w 51"/>
                    <a:gd name="T25" fmla="*/ 3 h 17"/>
                    <a:gd name="T26" fmla="*/ 44 w 51"/>
                    <a:gd name="T27" fmla="*/ 4 h 17"/>
                    <a:gd name="T28" fmla="*/ 37 w 51"/>
                    <a:gd name="T29" fmla="*/ 8 h 17"/>
                    <a:gd name="T30" fmla="*/ 29 w 51"/>
                    <a:gd name="T31" fmla="*/ 9 h 17"/>
                    <a:gd name="T32" fmla="*/ 22 w 51"/>
                    <a:gd name="T33" fmla="*/ 9 h 17"/>
                    <a:gd name="T34" fmla="*/ 11 w 51"/>
                    <a:gd name="T35" fmla="*/ 8 h 17"/>
                    <a:gd name="T36" fmla="*/ 0 w 51"/>
                    <a:gd name="T37" fmla="*/ 3 h 17"/>
                    <a:gd name="T38" fmla="*/ 0 w 51"/>
                    <a:gd name="T39" fmla="*/ 3 h 1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1"/>
                    <a:gd name="T61" fmla="*/ 0 h 17"/>
                    <a:gd name="T62" fmla="*/ 51 w 51"/>
                    <a:gd name="T63" fmla="*/ 17 h 1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1" h="17">
                      <a:moveTo>
                        <a:pt x="0" y="3"/>
                      </a:moveTo>
                      <a:lnTo>
                        <a:pt x="0" y="3"/>
                      </a:lnTo>
                      <a:lnTo>
                        <a:pt x="4" y="8"/>
                      </a:lnTo>
                      <a:lnTo>
                        <a:pt x="9" y="11"/>
                      </a:lnTo>
                      <a:lnTo>
                        <a:pt x="17" y="14"/>
                      </a:lnTo>
                      <a:lnTo>
                        <a:pt x="25" y="17"/>
                      </a:lnTo>
                      <a:lnTo>
                        <a:pt x="33" y="15"/>
                      </a:lnTo>
                      <a:lnTo>
                        <a:pt x="37" y="14"/>
                      </a:lnTo>
                      <a:lnTo>
                        <a:pt x="42" y="11"/>
                      </a:lnTo>
                      <a:lnTo>
                        <a:pt x="47" y="6"/>
                      </a:lnTo>
                      <a:lnTo>
                        <a:pt x="51" y="0"/>
                      </a:lnTo>
                      <a:lnTo>
                        <a:pt x="47" y="3"/>
                      </a:lnTo>
                      <a:lnTo>
                        <a:pt x="44" y="4"/>
                      </a:lnTo>
                      <a:lnTo>
                        <a:pt x="37" y="8"/>
                      </a:lnTo>
                      <a:lnTo>
                        <a:pt x="29" y="9"/>
                      </a:lnTo>
                      <a:lnTo>
                        <a:pt x="22" y="9"/>
                      </a:lnTo>
                      <a:lnTo>
                        <a:pt x="11" y="8"/>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77" name="Freeform 268"/>
                <p:cNvSpPr>
                  <a:spLocks/>
                </p:cNvSpPr>
                <p:nvPr/>
              </p:nvSpPr>
              <p:spPr bwMode="auto">
                <a:xfrm>
                  <a:off x="358" y="1537"/>
                  <a:ext cx="35" cy="78"/>
                </a:xfrm>
                <a:custGeom>
                  <a:avLst/>
                  <a:gdLst>
                    <a:gd name="T0" fmla="*/ 35 w 35"/>
                    <a:gd name="T1" fmla="*/ 39 h 78"/>
                    <a:gd name="T2" fmla="*/ 35 w 35"/>
                    <a:gd name="T3" fmla="*/ 39 h 78"/>
                    <a:gd name="T4" fmla="*/ 33 w 35"/>
                    <a:gd name="T5" fmla="*/ 55 h 78"/>
                    <a:gd name="T6" fmla="*/ 30 w 35"/>
                    <a:gd name="T7" fmla="*/ 67 h 78"/>
                    <a:gd name="T8" fmla="*/ 27 w 35"/>
                    <a:gd name="T9" fmla="*/ 72 h 78"/>
                    <a:gd name="T10" fmla="*/ 24 w 35"/>
                    <a:gd name="T11" fmla="*/ 75 h 78"/>
                    <a:gd name="T12" fmla="*/ 21 w 35"/>
                    <a:gd name="T13" fmla="*/ 77 h 78"/>
                    <a:gd name="T14" fmla="*/ 18 w 35"/>
                    <a:gd name="T15" fmla="*/ 78 h 78"/>
                    <a:gd name="T16" fmla="*/ 18 w 35"/>
                    <a:gd name="T17" fmla="*/ 78 h 78"/>
                    <a:gd name="T18" fmla="*/ 15 w 35"/>
                    <a:gd name="T19" fmla="*/ 77 h 78"/>
                    <a:gd name="T20" fmla="*/ 11 w 35"/>
                    <a:gd name="T21" fmla="*/ 75 h 78"/>
                    <a:gd name="T22" fmla="*/ 8 w 35"/>
                    <a:gd name="T23" fmla="*/ 72 h 78"/>
                    <a:gd name="T24" fmla="*/ 5 w 35"/>
                    <a:gd name="T25" fmla="*/ 67 h 78"/>
                    <a:gd name="T26" fmla="*/ 2 w 35"/>
                    <a:gd name="T27" fmla="*/ 55 h 78"/>
                    <a:gd name="T28" fmla="*/ 0 w 35"/>
                    <a:gd name="T29" fmla="*/ 39 h 78"/>
                    <a:gd name="T30" fmla="*/ 0 w 35"/>
                    <a:gd name="T31" fmla="*/ 39 h 78"/>
                    <a:gd name="T32" fmla="*/ 2 w 35"/>
                    <a:gd name="T33" fmla="*/ 24 h 78"/>
                    <a:gd name="T34" fmla="*/ 5 w 35"/>
                    <a:gd name="T35" fmla="*/ 11 h 78"/>
                    <a:gd name="T36" fmla="*/ 8 w 35"/>
                    <a:gd name="T37" fmla="*/ 6 h 78"/>
                    <a:gd name="T38" fmla="*/ 11 w 35"/>
                    <a:gd name="T39" fmla="*/ 3 h 78"/>
                    <a:gd name="T40" fmla="*/ 15 w 35"/>
                    <a:gd name="T41" fmla="*/ 2 h 78"/>
                    <a:gd name="T42" fmla="*/ 18 w 35"/>
                    <a:gd name="T43" fmla="*/ 0 h 78"/>
                    <a:gd name="T44" fmla="*/ 18 w 35"/>
                    <a:gd name="T45" fmla="*/ 0 h 78"/>
                    <a:gd name="T46" fmla="*/ 21 w 35"/>
                    <a:gd name="T47" fmla="*/ 2 h 78"/>
                    <a:gd name="T48" fmla="*/ 24 w 35"/>
                    <a:gd name="T49" fmla="*/ 3 h 78"/>
                    <a:gd name="T50" fmla="*/ 27 w 35"/>
                    <a:gd name="T51" fmla="*/ 6 h 78"/>
                    <a:gd name="T52" fmla="*/ 30 w 35"/>
                    <a:gd name="T53" fmla="*/ 11 h 78"/>
                    <a:gd name="T54" fmla="*/ 33 w 35"/>
                    <a:gd name="T55" fmla="*/ 24 h 78"/>
                    <a:gd name="T56" fmla="*/ 35 w 35"/>
                    <a:gd name="T57" fmla="*/ 39 h 78"/>
                    <a:gd name="T58" fmla="*/ 35 w 35"/>
                    <a:gd name="T59" fmla="*/ 39 h 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5"/>
                    <a:gd name="T91" fmla="*/ 0 h 78"/>
                    <a:gd name="T92" fmla="*/ 35 w 35"/>
                    <a:gd name="T93" fmla="*/ 78 h 7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5" h="78">
                      <a:moveTo>
                        <a:pt x="35" y="39"/>
                      </a:moveTo>
                      <a:lnTo>
                        <a:pt x="35" y="39"/>
                      </a:lnTo>
                      <a:lnTo>
                        <a:pt x="33" y="55"/>
                      </a:lnTo>
                      <a:lnTo>
                        <a:pt x="30" y="67"/>
                      </a:lnTo>
                      <a:lnTo>
                        <a:pt x="27" y="72"/>
                      </a:lnTo>
                      <a:lnTo>
                        <a:pt x="24" y="75"/>
                      </a:lnTo>
                      <a:lnTo>
                        <a:pt x="21" y="77"/>
                      </a:lnTo>
                      <a:lnTo>
                        <a:pt x="18" y="78"/>
                      </a:lnTo>
                      <a:lnTo>
                        <a:pt x="15" y="77"/>
                      </a:lnTo>
                      <a:lnTo>
                        <a:pt x="11" y="75"/>
                      </a:lnTo>
                      <a:lnTo>
                        <a:pt x="8" y="72"/>
                      </a:lnTo>
                      <a:lnTo>
                        <a:pt x="5" y="67"/>
                      </a:lnTo>
                      <a:lnTo>
                        <a:pt x="2" y="55"/>
                      </a:lnTo>
                      <a:lnTo>
                        <a:pt x="0" y="39"/>
                      </a:lnTo>
                      <a:lnTo>
                        <a:pt x="2" y="24"/>
                      </a:lnTo>
                      <a:lnTo>
                        <a:pt x="5" y="11"/>
                      </a:lnTo>
                      <a:lnTo>
                        <a:pt x="8" y="6"/>
                      </a:lnTo>
                      <a:lnTo>
                        <a:pt x="11" y="3"/>
                      </a:lnTo>
                      <a:lnTo>
                        <a:pt x="15" y="2"/>
                      </a:lnTo>
                      <a:lnTo>
                        <a:pt x="18" y="0"/>
                      </a:lnTo>
                      <a:lnTo>
                        <a:pt x="21" y="2"/>
                      </a:lnTo>
                      <a:lnTo>
                        <a:pt x="24" y="3"/>
                      </a:lnTo>
                      <a:lnTo>
                        <a:pt x="27" y="6"/>
                      </a:lnTo>
                      <a:lnTo>
                        <a:pt x="30" y="11"/>
                      </a:lnTo>
                      <a:lnTo>
                        <a:pt x="33" y="24"/>
                      </a:lnTo>
                      <a:lnTo>
                        <a:pt x="35"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78" name="Freeform 269"/>
                <p:cNvSpPr>
                  <a:spLocks/>
                </p:cNvSpPr>
                <p:nvPr/>
              </p:nvSpPr>
              <p:spPr bwMode="auto">
                <a:xfrm>
                  <a:off x="362" y="1543"/>
                  <a:ext cx="26" cy="61"/>
                </a:xfrm>
                <a:custGeom>
                  <a:avLst/>
                  <a:gdLst>
                    <a:gd name="T0" fmla="*/ 26 w 26"/>
                    <a:gd name="T1" fmla="*/ 30 h 61"/>
                    <a:gd name="T2" fmla="*/ 26 w 26"/>
                    <a:gd name="T3" fmla="*/ 30 h 61"/>
                    <a:gd name="T4" fmla="*/ 25 w 26"/>
                    <a:gd name="T5" fmla="*/ 43 h 61"/>
                    <a:gd name="T6" fmla="*/ 22 w 26"/>
                    <a:gd name="T7" fmla="*/ 52 h 61"/>
                    <a:gd name="T8" fmla="*/ 18 w 26"/>
                    <a:gd name="T9" fmla="*/ 60 h 61"/>
                    <a:gd name="T10" fmla="*/ 15 w 26"/>
                    <a:gd name="T11" fmla="*/ 61 h 61"/>
                    <a:gd name="T12" fmla="*/ 12 w 26"/>
                    <a:gd name="T13" fmla="*/ 61 h 61"/>
                    <a:gd name="T14" fmla="*/ 12 w 26"/>
                    <a:gd name="T15" fmla="*/ 61 h 61"/>
                    <a:gd name="T16" fmla="*/ 11 w 26"/>
                    <a:gd name="T17" fmla="*/ 61 h 61"/>
                    <a:gd name="T18" fmla="*/ 7 w 26"/>
                    <a:gd name="T19" fmla="*/ 60 h 61"/>
                    <a:gd name="T20" fmla="*/ 4 w 26"/>
                    <a:gd name="T21" fmla="*/ 52 h 61"/>
                    <a:gd name="T22" fmla="*/ 1 w 26"/>
                    <a:gd name="T23" fmla="*/ 43 h 61"/>
                    <a:gd name="T24" fmla="*/ 0 w 26"/>
                    <a:gd name="T25" fmla="*/ 30 h 61"/>
                    <a:gd name="T26" fmla="*/ 0 w 26"/>
                    <a:gd name="T27" fmla="*/ 30 h 61"/>
                    <a:gd name="T28" fmla="*/ 1 w 26"/>
                    <a:gd name="T29" fmla="*/ 19 h 61"/>
                    <a:gd name="T30" fmla="*/ 4 w 26"/>
                    <a:gd name="T31" fmla="*/ 8 h 61"/>
                    <a:gd name="T32" fmla="*/ 7 w 26"/>
                    <a:gd name="T33" fmla="*/ 2 h 61"/>
                    <a:gd name="T34" fmla="*/ 11 w 26"/>
                    <a:gd name="T35" fmla="*/ 0 h 61"/>
                    <a:gd name="T36" fmla="*/ 12 w 26"/>
                    <a:gd name="T37" fmla="*/ 0 h 61"/>
                    <a:gd name="T38" fmla="*/ 12 w 26"/>
                    <a:gd name="T39" fmla="*/ 0 h 61"/>
                    <a:gd name="T40" fmla="*/ 15 w 26"/>
                    <a:gd name="T41" fmla="*/ 0 h 61"/>
                    <a:gd name="T42" fmla="*/ 18 w 26"/>
                    <a:gd name="T43" fmla="*/ 2 h 61"/>
                    <a:gd name="T44" fmla="*/ 22 w 26"/>
                    <a:gd name="T45" fmla="*/ 8 h 61"/>
                    <a:gd name="T46" fmla="*/ 25 w 26"/>
                    <a:gd name="T47" fmla="*/ 19 h 61"/>
                    <a:gd name="T48" fmla="*/ 26 w 26"/>
                    <a:gd name="T49" fmla="*/ 30 h 61"/>
                    <a:gd name="T50" fmla="*/ 26 w 26"/>
                    <a:gd name="T51" fmla="*/ 30 h 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6"/>
                    <a:gd name="T79" fmla="*/ 0 h 61"/>
                    <a:gd name="T80" fmla="*/ 26 w 26"/>
                    <a:gd name="T81" fmla="*/ 61 h 6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6" h="61">
                      <a:moveTo>
                        <a:pt x="26" y="30"/>
                      </a:moveTo>
                      <a:lnTo>
                        <a:pt x="26" y="30"/>
                      </a:lnTo>
                      <a:lnTo>
                        <a:pt x="25" y="43"/>
                      </a:lnTo>
                      <a:lnTo>
                        <a:pt x="22" y="52"/>
                      </a:lnTo>
                      <a:lnTo>
                        <a:pt x="18" y="60"/>
                      </a:lnTo>
                      <a:lnTo>
                        <a:pt x="15" y="61"/>
                      </a:lnTo>
                      <a:lnTo>
                        <a:pt x="12" y="61"/>
                      </a:lnTo>
                      <a:lnTo>
                        <a:pt x="11" y="61"/>
                      </a:lnTo>
                      <a:lnTo>
                        <a:pt x="7" y="60"/>
                      </a:lnTo>
                      <a:lnTo>
                        <a:pt x="4" y="52"/>
                      </a:lnTo>
                      <a:lnTo>
                        <a:pt x="1" y="43"/>
                      </a:lnTo>
                      <a:lnTo>
                        <a:pt x="0" y="30"/>
                      </a:lnTo>
                      <a:lnTo>
                        <a:pt x="1" y="19"/>
                      </a:lnTo>
                      <a:lnTo>
                        <a:pt x="4" y="8"/>
                      </a:lnTo>
                      <a:lnTo>
                        <a:pt x="7" y="2"/>
                      </a:lnTo>
                      <a:lnTo>
                        <a:pt x="11" y="0"/>
                      </a:lnTo>
                      <a:lnTo>
                        <a:pt x="12" y="0"/>
                      </a:lnTo>
                      <a:lnTo>
                        <a:pt x="15" y="0"/>
                      </a:lnTo>
                      <a:lnTo>
                        <a:pt x="18" y="2"/>
                      </a:lnTo>
                      <a:lnTo>
                        <a:pt x="22" y="8"/>
                      </a:lnTo>
                      <a:lnTo>
                        <a:pt x="25" y="19"/>
                      </a:lnTo>
                      <a:lnTo>
                        <a:pt x="26"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grpSp>
      <p:grpSp>
        <p:nvGrpSpPr>
          <p:cNvPr id="560" name="Group 309"/>
          <p:cNvGrpSpPr>
            <a:grpSpLocks/>
          </p:cNvGrpSpPr>
          <p:nvPr/>
        </p:nvGrpSpPr>
        <p:grpSpPr bwMode="auto">
          <a:xfrm>
            <a:off x="4792202" y="1727960"/>
            <a:ext cx="836137" cy="941321"/>
            <a:chOff x="2339248" y="4647799"/>
            <a:chExt cx="537974" cy="605986"/>
          </a:xfrm>
        </p:grpSpPr>
        <p:sp>
          <p:nvSpPr>
            <p:cNvPr id="564" name="AutoShape 5"/>
            <p:cNvSpPr>
              <a:spLocks noChangeArrowheads="1"/>
            </p:cNvSpPr>
            <p:nvPr/>
          </p:nvSpPr>
          <p:spPr bwMode="auto">
            <a:xfrm rot="-5400000">
              <a:off x="2305242" y="4681805"/>
              <a:ext cx="605986" cy="53797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dirty="0"/>
            </a:p>
          </p:txBody>
        </p:sp>
        <p:sp>
          <p:nvSpPr>
            <p:cNvPr id="565" name="Freeform 6"/>
            <p:cNvSpPr>
              <a:spLocks/>
            </p:cNvSpPr>
            <p:nvPr/>
          </p:nvSpPr>
          <p:spPr bwMode="auto">
            <a:xfrm>
              <a:off x="2407000" y="4678041"/>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dirty="0"/>
            </a:p>
          </p:txBody>
        </p:sp>
        <p:sp>
          <p:nvSpPr>
            <p:cNvPr id="566" name="Freeform 7"/>
            <p:cNvSpPr>
              <a:spLocks/>
            </p:cNvSpPr>
            <p:nvPr/>
          </p:nvSpPr>
          <p:spPr bwMode="auto">
            <a:xfrm>
              <a:off x="2407000" y="4868707"/>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dirty="0"/>
            </a:p>
          </p:txBody>
        </p:sp>
        <p:sp>
          <p:nvSpPr>
            <p:cNvPr id="567" name="Freeform 8"/>
            <p:cNvSpPr>
              <a:spLocks/>
            </p:cNvSpPr>
            <p:nvPr/>
          </p:nvSpPr>
          <p:spPr bwMode="auto">
            <a:xfrm>
              <a:off x="2407000" y="5059950"/>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dirty="0"/>
            </a:p>
          </p:txBody>
        </p:sp>
        <p:grpSp>
          <p:nvGrpSpPr>
            <p:cNvPr id="568" name="Group 9"/>
            <p:cNvGrpSpPr>
              <a:grpSpLocks/>
            </p:cNvGrpSpPr>
            <p:nvPr/>
          </p:nvGrpSpPr>
          <p:grpSpPr bwMode="auto">
            <a:xfrm>
              <a:off x="2608235" y="4698494"/>
              <a:ext cx="200659" cy="293776"/>
              <a:chOff x="2784" y="3210"/>
              <a:chExt cx="523" cy="772"/>
            </a:xfrm>
          </p:grpSpPr>
          <p:sp>
            <p:nvSpPr>
              <p:cNvPr id="569"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570"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571" name="AutoShape 1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572" name="Oval 1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dirty="0"/>
              </a:p>
            </p:txBody>
          </p:sp>
        </p:grpSp>
      </p:grpSp>
      <p:grpSp>
        <p:nvGrpSpPr>
          <p:cNvPr id="561" name="Group 310"/>
          <p:cNvGrpSpPr>
            <a:grpSpLocks/>
          </p:cNvGrpSpPr>
          <p:nvPr/>
        </p:nvGrpSpPr>
        <p:grpSpPr bwMode="auto">
          <a:xfrm>
            <a:off x="5309630" y="2262975"/>
            <a:ext cx="587228" cy="584436"/>
            <a:chOff x="5761037" y="2776538"/>
            <a:chExt cx="377825" cy="376237"/>
          </a:xfrm>
        </p:grpSpPr>
        <p:sp>
          <p:nvSpPr>
            <p:cNvPr id="562" name="Freeform 160"/>
            <p:cNvSpPr>
              <a:spLocks/>
            </p:cNvSpPr>
            <p:nvPr/>
          </p:nvSpPr>
          <p:spPr bwMode="auto">
            <a:xfrm>
              <a:off x="5761037" y="2776538"/>
              <a:ext cx="377825" cy="376237"/>
            </a:xfrm>
            <a:custGeom>
              <a:avLst/>
              <a:gdLst>
                <a:gd name="T0" fmla="*/ 2147483647 w 1770"/>
                <a:gd name="T1" fmla="*/ 2147483647 h 1755"/>
                <a:gd name="T2" fmla="*/ 2147483647 w 1770"/>
                <a:gd name="T3" fmla="*/ 2147483647 h 1755"/>
                <a:gd name="T4" fmla="*/ 2147483647 w 1770"/>
                <a:gd name="T5" fmla="*/ 2147483647 h 1755"/>
                <a:gd name="T6" fmla="*/ 2147483647 w 1770"/>
                <a:gd name="T7" fmla="*/ 2147483647 h 1755"/>
                <a:gd name="T8" fmla="*/ 2147483647 w 1770"/>
                <a:gd name="T9" fmla="*/ 2147483647 h 1755"/>
                <a:gd name="T10" fmla="*/ 2147483647 w 1770"/>
                <a:gd name="T11" fmla="*/ 2147483647 h 1755"/>
                <a:gd name="T12" fmla="*/ 2147483647 w 1770"/>
                <a:gd name="T13" fmla="*/ 2147483647 h 1755"/>
                <a:gd name="T14" fmla="*/ 2147483647 w 1770"/>
                <a:gd name="T15" fmla="*/ 2147483647 h 1755"/>
                <a:gd name="T16" fmla="*/ 2147483647 w 1770"/>
                <a:gd name="T17" fmla="*/ 2147483647 h 1755"/>
                <a:gd name="T18" fmla="*/ 2147483647 w 1770"/>
                <a:gd name="T19" fmla="*/ 2147483647 h 1755"/>
                <a:gd name="T20" fmla="*/ 2147483647 w 1770"/>
                <a:gd name="T21" fmla="*/ 2147483647 h 1755"/>
                <a:gd name="T22" fmla="*/ 2147483647 w 1770"/>
                <a:gd name="T23" fmla="*/ 2147483647 h 1755"/>
                <a:gd name="T24" fmla="*/ 2147483647 w 1770"/>
                <a:gd name="T25" fmla="*/ 2147483647 h 1755"/>
                <a:gd name="T26" fmla="*/ 2147483647 w 1770"/>
                <a:gd name="T27" fmla="*/ 2147483647 h 1755"/>
                <a:gd name="T28" fmla="*/ 2147483647 w 1770"/>
                <a:gd name="T29" fmla="*/ 2147483647 h 1755"/>
                <a:gd name="T30" fmla="*/ 2147483647 w 1770"/>
                <a:gd name="T31" fmla="*/ 2147483647 h 1755"/>
                <a:gd name="T32" fmla="*/ 2147483647 w 1770"/>
                <a:gd name="T33" fmla="*/ 2147483647 h 1755"/>
                <a:gd name="T34" fmla="*/ 2147483647 w 1770"/>
                <a:gd name="T35" fmla="*/ 0 h 1755"/>
                <a:gd name="T36" fmla="*/ 2147483647 w 1770"/>
                <a:gd name="T37" fmla="*/ 0 h 1755"/>
                <a:gd name="T38" fmla="*/ 2147483647 w 1770"/>
                <a:gd name="T39" fmla="*/ 2147483647 h 1755"/>
                <a:gd name="T40" fmla="*/ 2147483647 w 1770"/>
                <a:gd name="T41" fmla="*/ 2147483647 h 1755"/>
                <a:gd name="T42" fmla="*/ 2147483647 w 1770"/>
                <a:gd name="T43" fmla="*/ 2147483647 h 1755"/>
                <a:gd name="T44" fmla="*/ 2147483647 w 1770"/>
                <a:gd name="T45" fmla="*/ 2147483647 h 1755"/>
                <a:gd name="T46" fmla="*/ 2147483647 w 1770"/>
                <a:gd name="T47" fmla="*/ 2147483647 h 1755"/>
                <a:gd name="T48" fmla="*/ 2147483647 w 1770"/>
                <a:gd name="T49" fmla="*/ 2147483647 h 1755"/>
                <a:gd name="T50" fmla="*/ 2147483647 w 1770"/>
                <a:gd name="T51" fmla="*/ 2147483647 h 1755"/>
                <a:gd name="T52" fmla="*/ 0 w 1770"/>
                <a:gd name="T53" fmla="*/ 2147483647 h 1755"/>
                <a:gd name="T54" fmla="*/ 0 w 1770"/>
                <a:gd name="T55" fmla="*/ 2147483647 h 1755"/>
                <a:gd name="T56" fmla="*/ 2147483647 w 1770"/>
                <a:gd name="T57" fmla="*/ 2147483647 h 1755"/>
                <a:gd name="T58" fmla="*/ 2147483647 w 1770"/>
                <a:gd name="T59" fmla="*/ 2147483647 h 1755"/>
                <a:gd name="T60" fmla="*/ 2147483647 w 1770"/>
                <a:gd name="T61" fmla="*/ 2147483647 h 1755"/>
                <a:gd name="T62" fmla="*/ 2147483647 w 1770"/>
                <a:gd name="T63" fmla="*/ 2147483647 h 1755"/>
                <a:gd name="T64" fmla="*/ 2147483647 w 1770"/>
                <a:gd name="T65" fmla="*/ 2147483647 h 1755"/>
                <a:gd name="T66" fmla="*/ 2147483647 w 1770"/>
                <a:gd name="T67" fmla="*/ 2147483647 h 1755"/>
                <a:gd name="T68" fmla="*/ 2147483647 w 1770"/>
                <a:gd name="T69" fmla="*/ 2147483647 h 1755"/>
                <a:gd name="T70" fmla="*/ 2147483647 w 1770"/>
                <a:gd name="T71" fmla="*/ 2147483647 h 1755"/>
                <a:gd name="T72" fmla="*/ 2147483647 w 1770"/>
                <a:gd name="T73" fmla="*/ 2147483647 h 17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70"/>
                <a:gd name="T112" fmla="*/ 0 h 1755"/>
                <a:gd name="T113" fmla="*/ 1770 w 1770"/>
                <a:gd name="T114" fmla="*/ 1755 h 17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70" h="1755">
                  <a:moveTo>
                    <a:pt x="1570" y="1755"/>
                  </a:moveTo>
                  <a:lnTo>
                    <a:pt x="1609" y="1751"/>
                  </a:lnTo>
                  <a:lnTo>
                    <a:pt x="1648" y="1739"/>
                  </a:lnTo>
                  <a:lnTo>
                    <a:pt x="1682" y="1719"/>
                  </a:lnTo>
                  <a:lnTo>
                    <a:pt x="1711" y="1696"/>
                  </a:lnTo>
                  <a:lnTo>
                    <a:pt x="1735" y="1666"/>
                  </a:lnTo>
                  <a:lnTo>
                    <a:pt x="1755" y="1633"/>
                  </a:lnTo>
                  <a:lnTo>
                    <a:pt x="1766" y="1593"/>
                  </a:lnTo>
                  <a:lnTo>
                    <a:pt x="1770" y="1554"/>
                  </a:lnTo>
                  <a:lnTo>
                    <a:pt x="1770" y="201"/>
                  </a:lnTo>
                  <a:lnTo>
                    <a:pt x="1766" y="162"/>
                  </a:lnTo>
                  <a:lnTo>
                    <a:pt x="1755" y="122"/>
                  </a:lnTo>
                  <a:lnTo>
                    <a:pt x="1735" y="89"/>
                  </a:lnTo>
                  <a:lnTo>
                    <a:pt x="1711" y="59"/>
                  </a:lnTo>
                  <a:lnTo>
                    <a:pt x="1682" y="36"/>
                  </a:lnTo>
                  <a:lnTo>
                    <a:pt x="1648" y="16"/>
                  </a:lnTo>
                  <a:lnTo>
                    <a:pt x="1609" y="4"/>
                  </a:lnTo>
                  <a:lnTo>
                    <a:pt x="1570" y="0"/>
                  </a:lnTo>
                  <a:lnTo>
                    <a:pt x="201" y="0"/>
                  </a:lnTo>
                  <a:lnTo>
                    <a:pt x="162" y="4"/>
                  </a:lnTo>
                  <a:lnTo>
                    <a:pt x="122" y="16"/>
                  </a:lnTo>
                  <a:lnTo>
                    <a:pt x="89" y="36"/>
                  </a:lnTo>
                  <a:lnTo>
                    <a:pt x="59" y="59"/>
                  </a:lnTo>
                  <a:lnTo>
                    <a:pt x="36" y="89"/>
                  </a:lnTo>
                  <a:lnTo>
                    <a:pt x="16" y="122"/>
                  </a:lnTo>
                  <a:lnTo>
                    <a:pt x="4" y="162"/>
                  </a:lnTo>
                  <a:lnTo>
                    <a:pt x="0" y="201"/>
                  </a:lnTo>
                  <a:lnTo>
                    <a:pt x="0" y="1554"/>
                  </a:lnTo>
                  <a:lnTo>
                    <a:pt x="4" y="1593"/>
                  </a:lnTo>
                  <a:lnTo>
                    <a:pt x="16" y="1633"/>
                  </a:lnTo>
                  <a:lnTo>
                    <a:pt x="36" y="1666"/>
                  </a:lnTo>
                  <a:lnTo>
                    <a:pt x="59" y="1696"/>
                  </a:lnTo>
                  <a:lnTo>
                    <a:pt x="89" y="1719"/>
                  </a:lnTo>
                  <a:lnTo>
                    <a:pt x="122" y="1739"/>
                  </a:lnTo>
                  <a:lnTo>
                    <a:pt x="162" y="1751"/>
                  </a:lnTo>
                  <a:lnTo>
                    <a:pt x="201" y="1755"/>
                  </a:lnTo>
                  <a:lnTo>
                    <a:pt x="1570" y="1755"/>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pic>
          <p:nvPicPr>
            <p:cNvPr id="563" name="Picture 161" descr="bl0052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6437" y="2803526"/>
              <a:ext cx="312738" cy="304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58" name="Text Box 67"/>
          <p:cNvSpPr txBox="1">
            <a:spLocks noChangeArrowheads="1"/>
          </p:cNvSpPr>
          <p:nvPr/>
        </p:nvSpPr>
        <p:spPr bwMode="auto">
          <a:xfrm>
            <a:off x="2226442" y="1848342"/>
            <a:ext cx="2145791" cy="363648"/>
          </a:xfrm>
          <a:prstGeom prst="rect">
            <a:avLst/>
          </a:prstGeom>
          <a:solidFill>
            <a:srgbClr val="FFFFCC"/>
          </a:solidFill>
          <a:ln>
            <a:solidFill>
              <a:schemeClr val="bg1"/>
            </a:solidFill>
          </a:ln>
        </p:spPr>
        <p:txBody>
          <a:bodyPr wrap="square" tIns="91440" bIns="91440" anchor="ctr" anchorCtr="0">
            <a:no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l" eaLnBrk="1" hangingPunct="1">
              <a:lnSpc>
                <a:spcPts val="1700"/>
              </a:lnSpc>
              <a:spcBef>
                <a:spcPts val="200"/>
              </a:spcBef>
              <a:defRPr/>
            </a:pPr>
            <a:r>
              <a:rPr lang="en-US" sz="1800" dirty="0">
                <a:solidFill>
                  <a:schemeClr val="bg1"/>
                </a:solidFill>
              </a:rPr>
              <a:t>Premium 1,000</a:t>
            </a:r>
          </a:p>
        </p:txBody>
      </p:sp>
      <p:sp>
        <p:nvSpPr>
          <p:cNvPr id="559" name="Text Box 67"/>
          <p:cNvSpPr txBox="1">
            <a:spLocks noChangeArrowheads="1"/>
          </p:cNvSpPr>
          <p:nvPr/>
        </p:nvSpPr>
        <p:spPr bwMode="auto">
          <a:xfrm>
            <a:off x="2226442" y="2299603"/>
            <a:ext cx="2145791" cy="363648"/>
          </a:xfrm>
          <a:prstGeom prst="rect">
            <a:avLst/>
          </a:prstGeom>
          <a:solidFill>
            <a:srgbClr val="FFFFCC"/>
          </a:solidFill>
          <a:ln>
            <a:solidFill>
              <a:schemeClr val="bg1"/>
            </a:solidFill>
          </a:ln>
        </p:spPr>
        <p:txBody>
          <a:bodyPr wrap="square" tIns="91440" bIns="91440" anchor="ctr" anchorCtr="0">
            <a:no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l" eaLnBrk="1" hangingPunct="1">
              <a:lnSpc>
                <a:spcPts val="1700"/>
              </a:lnSpc>
              <a:spcBef>
                <a:spcPts val="200"/>
              </a:spcBef>
              <a:defRPr/>
            </a:pPr>
            <a:r>
              <a:rPr lang="en-US" sz="1800" dirty="0">
                <a:solidFill>
                  <a:schemeClr val="bg1"/>
                </a:solidFill>
              </a:rPr>
              <a:t>Taxes            50</a:t>
            </a:r>
          </a:p>
        </p:txBody>
      </p:sp>
      <p:sp>
        <p:nvSpPr>
          <p:cNvPr id="556" name="Text Box 67"/>
          <p:cNvSpPr txBox="1">
            <a:spLocks noChangeArrowheads="1"/>
          </p:cNvSpPr>
          <p:nvPr/>
        </p:nvSpPr>
        <p:spPr bwMode="auto">
          <a:xfrm>
            <a:off x="6069452" y="1848342"/>
            <a:ext cx="2145791" cy="363648"/>
          </a:xfrm>
          <a:prstGeom prst="rect">
            <a:avLst/>
          </a:prstGeom>
          <a:solidFill>
            <a:srgbClr val="FFFFCC"/>
          </a:solidFill>
          <a:ln>
            <a:solidFill>
              <a:schemeClr val="bg1"/>
            </a:solidFill>
          </a:ln>
        </p:spPr>
        <p:txBody>
          <a:bodyPr wrap="square" tIns="91440" bIns="91440" anchor="ctr" anchorCtr="0">
            <a:no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l" eaLnBrk="1" hangingPunct="1">
              <a:lnSpc>
                <a:spcPts val="1700"/>
              </a:lnSpc>
              <a:spcBef>
                <a:spcPts val="200"/>
              </a:spcBef>
              <a:defRPr/>
            </a:pPr>
            <a:r>
              <a:rPr lang="en-US" sz="1800" dirty="0">
                <a:solidFill>
                  <a:schemeClr val="bg1"/>
                </a:solidFill>
              </a:rPr>
              <a:t>Premium 1,200</a:t>
            </a:r>
          </a:p>
        </p:txBody>
      </p:sp>
      <p:sp>
        <p:nvSpPr>
          <p:cNvPr id="557" name="Text Box 67"/>
          <p:cNvSpPr txBox="1">
            <a:spLocks noChangeArrowheads="1"/>
          </p:cNvSpPr>
          <p:nvPr/>
        </p:nvSpPr>
        <p:spPr bwMode="auto">
          <a:xfrm>
            <a:off x="6069452" y="2299603"/>
            <a:ext cx="2145791" cy="363648"/>
          </a:xfrm>
          <a:prstGeom prst="rect">
            <a:avLst/>
          </a:prstGeom>
          <a:solidFill>
            <a:srgbClr val="FFFFCC"/>
          </a:solidFill>
          <a:ln>
            <a:solidFill>
              <a:schemeClr val="bg1"/>
            </a:solidFill>
          </a:ln>
        </p:spPr>
        <p:txBody>
          <a:bodyPr wrap="square" tIns="91440" bIns="91440" anchor="ctr" anchorCtr="0">
            <a:no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l" eaLnBrk="1" hangingPunct="1">
              <a:lnSpc>
                <a:spcPts val="1700"/>
              </a:lnSpc>
              <a:spcBef>
                <a:spcPts val="200"/>
              </a:spcBef>
              <a:defRPr/>
            </a:pPr>
            <a:r>
              <a:rPr lang="en-US" sz="1800" dirty="0">
                <a:solidFill>
                  <a:schemeClr val="bg1"/>
                </a:solidFill>
              </a:rPr>
              <a:t>Taxes            80</a:t>
            </a:r>
          </a:p>
        </p:txBody>
      </p:sp>
      <p:grpSp>
        <p:nvGrpSpPr>
          <p:cNvPr id="264" name="Group 82"/>
          <p:cNvGrpSpPr>
            <a:grpSpLocks/>
          </p:cNvGrpSpPr>
          <p:nvPr/>
        </p:nvGrpSpPr>
        <p:grpSpPr bwMode="auto">
          <a:xfrm>
            <a:off x="8632825" y="79375"/>
            <a:ext cx="431800" cy="461963"/>
            <a:chOff x="3777" y="1768"/>
            <a:chExt cx="467" cy="499"/>
          </a:xfrm>
        </p:grpSpPr>
        <p:sp>
          <p:nvSpPr>
            <p:cNvPr id="265" name="Rectangle 83"/>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dirty="0"/>
            </a:p>
          </p:txBody>
        </p:sp>
        <p:sp>
          <p:nvSpPr>
            <p:cNvPr id="266" name="AutoShape 84"/>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dirty="0"/>
            </a:p>
          </p:txBody>
        </p:sp>
      </p:grpSp>
      <p:grpSp>
        <p:nvGrpSpPr>
          <p:cNvPr id="267" name="Group 85"/>
          <p:cNvGrpSpPr>
            <a:grpSpLocks/>
          </p:cNvGrpSpPr>
          <p:nvPr/>
        </p:nvGrpSpPr>
        <p:grpSpPr bwMode="auto">
          <a:xfrm>
            <a:off x="8632825" y="79375"/>
            <a:ext cx="431800" cy="461963"/>
            <a:chOff x="2967" y="1718"/>
            <a:chExt cx="467" cy="499"/>
          </a:xfrm>
        </p:grpSpPr>
        <p:sp>
          <p:nvSpPr>
            <p:cNvPr id="268" name="Rectangle 86"/>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dirty="0"/>
            </a:p>
          </p:txBody>
        </p:sp>
        <p:sp>
          <p:nvSpPr>
            <p:cNvPr id="269" name="Rectangle 87"/>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dirty="0"/>
            </a:p>
          </p:txBody>
        </p:sp>
      </p:grpSp>
    </p:spTree>
    <p:extLst>
      <p:ext uri="{BB962C8B-B14F-4D97-AF65-F5344CB8AC3E}">
        <p14:creationId xmlns:p14="http://schemas.microsoft.com/office/powerpoint/2010/main" val="10258042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left)">
                                      <p:cBhvr>
                                        <p:cTn id="7" dur="500"/>
                                        <p:tgtEl>
                                          <p:spTgt spid="3">
                                            <p:txEl>
                                              <p:pRg st="5" end="5"/>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88"/>
                                        </p:tgtEl>
                                        <p:attrNameLst>
                                          <p:attrName>style.visibility</p:attrName>
                                        </p:attrNameLst>
                                      </p:cBhvr>
                                      <p:to>
                                        <p:strVal val="visible"/>
                                      </p:to>
                                    </p:set>
                                    <p:animEffect transition="in" filter="wipe(left)">
                                      <p:cBhvr>
                                        <p:cTn id="11" dur="500"/>
                                        <p:tgtEl>
                                          <p:spTgt spid="28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wipe(left)">
                                      <p:cBhvr>
                                        <p:cTn id="16" dur="500"/>
                                        <p:tgtEl>
                                          <p:spTgt spid="3">
                                            <p:txEl>
                                              <p:pRg st="6" end="6"/>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697"/>
                                        </p:tgtEl>
                                        <p:attrNameLst>
                                          <p:attrName>style.visibility</p:attrName>
                                        </p:attrNameLst>
                                      </p:cBhvr>
                                      <p:to>
                                        <p:strVal val="visible"/>
                                      </p:to>
                                    </p:set>
                                    <p:animEffect transition="in" filter="wipe(left)">
                                      <p:cBhvr>
                                        <p:cTn id="20" dur="500"/>
                                        <p:tgtEl>
                                          <p:spTgt spid="697"/>
                                        </p:tgtEl>
                                      </p:cBhvr>
                                    </p:animEffect>
                                  </p:childTnLst>
                                </p:cTn>
                              </p:par>
                            </p:childTnLst>
                          </p:cTn>
                        </p:par>
                        <p:par>
                          <p:cTn id="21" fill="hold">
                            <p:stCondLst>
                              <p:cond delay="1000"/>
                            </p:stCondLst>
                            <p:childTnLst>
                              <p:par>
                                <p:cTn id="22" presetID="17" presetClass="entr" presetSubtype="10" fill="hold" nodeType="afterEffect">
                                  <p:stCondLst>
                                    <p:cond delay="0"/>
                                  </p:stCondLst>
                                  <p:childTnLst>
                                    <p:set>
                                      <p:cBhvr>
                                        <p:cTn id="23" dur="1" fill="hold">
                                          <p:stCondLst>
                                            <p:cond delay="0"/>
                                          </p:stCondLst>
                                        </p:cTn>
                                        <p:tgtEl>
                                          <p:spTgt spid="267"/>
                                        </p:tgtEl>
                                        <p:attrNameLst>
                                          <p:attrName>style.visibility</p:attrName>
                                        </p:attrNameLst>
                                      </p:cBhvr>
                                      <p:to>
                                        <p:strVal val="visible"/>
                                      </p:to>
                                    </p:set>
                                    <p:anim calcmode="lin" valueType="num">
                                      <p:cBhvr>
                                        <p:cTn id="24" dur="500" fill="hold"/>
                                        <p:tgtEl>
                                          <p:spTgt spid="267"/>
                                        </p:tgtEl>
                                        <p:attrNameLst>
                                          <p:attrName>ppt_w</p:attrName>
                                        </p:attrNameLst>
                                      </p:cBhvr>
                                      <p:tavLst>
                                        <p:tav tm="0">
                                          <p:val>
                                            <p:fltVal val="0"/>
                                          </p:val>
                                        </p:tav>
                                        <p:tav tm="100000">
                                          <p:val>
                                            <p:strVal val="#ppt_w"/>
                                          </p:val>
                                        </p:tav>
                                      </p:tavLst>
                                    </p:anim>
                                    <p:anim calcmode="lin" valueType="num">
                                      <p:cBhvr>
                                        <p:cTn id="25" dur="500" fill="hold"/>
                                        <p:tgtEl>
                                          <p:spTgt spid="26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uses Default Return Premium Plan </a:t>
            </a:r>
          </a:p>
        </p:txBody>
      </p:sp>
      <p:pic>
        <p:nvPicPr>
          <p:cNvPr id="8" name="Picture 7"/>
          <p:cNvPicPr>
            <a:picLocks noChangeAspect="1"/>
          </p:cNvPicPr>
          <p:nvPr/>
        </p:nvPicPr>
        <p:blipFill>
          <a:blip r:embed="rId3"/>
          <a:stretch>
            <a:fillRect/>
          </a:stretch>
        </p:blipFill>
        <p:spPr>
          <a:xfrm>
            <a:off x="256721" y="796477"/>
            <a:ext cx="8795657" cy="4800600"/>
          </a:xfrm>
          <a:prstGeom prst="rect">
            <a:avLst/>
          </a:prstGeom>
          <a:ln/>
        </p:spPr>
        <p:style>
          <a:lnRef idx="2">
            <a:schemeClr val="accent3">
              <a:shade val="50000"/>
            </a:schemeClr>
          </a:lnRef>
          <a:fillRef idx="1">
            <a:schemeClr val="accent3"/>
          </a:fillRef>
          <a:effectRef idx="0">
            <a:schemeClr val="accent3"/>
          </a:effectRef>
          <a:fontRef idx="minor">
            <a:schemeClr val="lt1"/>
          </a:fontRef>
        </p:style>
      </p:pic>
      <p:sp>
        <p:nvSpPr>
          <p:cNvPr id="16" name="Rounded Rectangle 15"/>
          <p:cNvSpPr/>
          <p:nvPr/>
        </p:nvSpPr>
        <p:spPr bwMode="auto">
          <a:xfrm>
            <a:off x="991038" y="4137734"/>
            <a:ext cx="7107936" cy="34718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17" name="Straight Arrow Connector 16"/>
          <p:cNvCxnSpPr/>
          <p:nvPr/>
        </p:nvCxnSpPr>
        <p:spPr bwMode="auto">
          <a:xfrm flipH="1">
            <a:off x="6937829" y="3252290"/>
            <a:ext cx="306244" cy="885444"/>
          </a:xfrm>
          <a:prstGeom prst="straightConnector1">
            <a:avLst/>
          </a:prstGeom>
          <a:noFill/>
          <a:ln w="19050" cap="flat" cmpd="sng" algn="ctr">
            <a:solidFill>
              <a:srgbClr val="C00000"/>
            </a:solidFill>
            <a:prstDash val="solid"/>
            <a:round/>
            <a:headEnd type="none" w="med" len="med"/>
            <a:tailEnd type="none" w="med" len="med"/>
          </a:ln>
          <a:effectLst/>
        </p:spPr>
      </p:cxnSp>
      <p:sp>
        <p:nvSpPr>
          <p:cNvPr id="19" name="TextBox 18"/>
          <p:cNvSpPr txBox="1"/>
          <p:nvPr/>
        </p:nvSpPr>
        <p:spPr>
          <a:xfrm>
            <a:off x="2279066" y="2702405"/>
            <a:ext cx="6908476" cy="646331"/>
          </a:xfrm>
          <a:prstGeom prst="rect">
            <a:avLst/>
          </a:prstGeom>
          <a:noFill/>
        </p:spPr>
        <p:txBody>
          <a:bodyPr wrap="square" rtlCol="0">
            <a:spAutoFit/>
          </a:bodyPr>
          <a:lstStyle/>
          <a:p>
            <a:pPr algn="l"/>
            <a:r>
              <a:rPr lang="en-US" sz="1600" b="0" dirty="0">
                <a:solidFill>
                  <a:srgbClr val="C00000"/>
                </a:solidFill>
                <a:latin typeface="+mn-lt"/>
                <a:cs typeface="Calibri" pitchFamily="34" charset="0"/>
              </a:rPr>
              <a:t>			</a:t>
            </a:r>
            <a:r>
              <a:rPr lang="en-US" sz="1800" b="0" dirty="0">
                <a:solidFill>
                  <a:schemeClr val="bg1"/>
                </a:solidFill>
                <a:latin typeface="+mn-lt"/>
                <a:cs typeface="Calibri" pitchFamily="34" charset="0"/>
              </a:rPr>
              <a:t>Allocate credits now</a:t>
            </a:r>
            <a:br>
              <a:rPr lang="en-US" sz="1600" b="0" dirty="0">
                <a:solidFill>
                  <a:srgbClr val="C00000"/>
                </a:solidFill>
                <a:latin typeface="+mn-lt"/>
                <a:cs typeface="Calibri" pitchFamily="34" charset="0"/>
              </a:rPr>
            </a:br>
            <a:r>
              <a:rPr lang="en-US" sz="1600" b="0" dirty="0">
                <a:solidFill>
                  <a:srgbClr val="C00000"/>
                </a:solidFill>
                <a:latin typeface="+mn-lt"/>
                <a:cs typeface="Calibri" pitchFamily="34" charset="0"/>
              </a:rPr>
              <a:t> 				     </a:t>
            </a:r>
            <a:r>
              <a:rPr lang="en-US" sz="1800" b="0" dirty="0">
                <a:solidFill>
                  <a:schemeClr val="bg1"/>
                </a:solidFill>
                <a:latin typeface="+mn-lt"/>
                <a:cs typeface="Calibri" pitchFamily="34" charset="0"/>
              </a:rPr>
              <a:t>Use proportional allocation</a:t>
            </a:r>
            <a:endParaRPr lang="en-US" sz="1600" b="0" dirty="0">
              <a:solidFill>
                <a:schemeClr val="bg1"/>
              </a:solidFill>
              <a:latin typeface="+mn-lt"/>
              <a:cs typeface="Calibri" pitchFamily="34" charset="0"/>
            </a:endParaRPr>
          </a:p>
        </p:txBody>
      </p:sp>
      <p:cxnSp>
        <p:nvCxnSpPr>
          <p:cNvPr id="20" name="Straight Arrow Connector 19"/>
          <p:cNvCxnSpPr/>
          <p:nvPr/>
        </p:nvCxnSpPr>
        <p:spPr bwMode="auto">
          <a:xfrm flipH="1">
            <a:off x="5776686" y="3025570"/>
            <a:ext cx="440123" cy="1112164"/>
          </a:xfrm>
          <a:prstGeom prst="straightConnector1">
            <a:avLst/>
          </a:prstGeom>
          <a:noFill/>
          <a:ln w="19050" cap="flat" cmpd="sng" algn="ctr">
            <a:solidFill>
              <a:srgbClr val="C00000"/>
            </a:solidFill>
            <a:prstDash val="solid"/>
            <a:round/>
            <a:headEnd type="none" w="med" len="med"/>
            <a:tailEnd type="none" w="med" len="med"/>
          </a:ln>
          <a:effectLst/>
        </p:spPr>
      </p:cxnSp>
      <p:sp>
        <p:nvSpPr>
          <p:cNvPr id="22" name="TextBox 21"/>
          <p:cNvSpPr txBox="1"/>
          <p:nvPr/>
        </p:nvSpPr>
        <p:spPr>
          <a:xfrm>
            <a:off x="5152572" y="1362053"/>
            <a:ext cx="3712552" cy="1169551"/>
          </a:xfrm>
          <a:prstGeom prst="rect">
            <a:avLst/>
          </a:prstGeom>
          <a:solidFill>
            <a:schemeClr val="tx1"/>
          </a:solidFill>
        </p:spPr>
        <p:txBody>
          <a:bodyPr wrap="square" rtlCol="0">
            <a:spAutoFit/>
          </a:bodyPr>
          <a:lstStyle/>
          <a:p>
            <a:pPr algn="l"/>
            <a:r>
              <a:rPr lang="en-US" sz="1400" dirty="0">
                <a:solidFill>
                  <a:schemeClr val="bg1"/>
                </a:solidFill>
                <a:latin typeface="+mn-lt"/>
                <a:cs typeface="Calibri" pitchFamily="34" charset="0"/>
              </a:rPr>
              <a:t>Same Policy Period and Charge Pattern</a:t>
            </a:r>
            <a:r>
              <a:rPr lang="en-US" sz="1400" b="0" dirty="0">
                <a:solidFill>
                  <a:schemeClr val="bg1"/>
                </a:solidFill>
                <a:latin typeface="+mn-lt"/>
                <a:cs typeface="Calibri" pitchFamily="34" charset="0"/>
              </a:rPr>
              <a:t> means that eligible items must belong to same policy period and have same charge pattern code as negative charge being processed.</a:t>
            </a:r>
          </a:p>
        </p:txBody>
      </p:sp>
      <p:cxnSp>
        <p:nvCxnSpPr>
          <p:cNvPr id="24" name="Straight Arrow Connector 23"/>
          <p:cNvCxnSpPr/>
          <p:nvPr/>
        </p:nvCxnSpPr>
        <p:spPr bwMode="auto">
          <a:xfrm flipH="1">
            <a:off x="3976915" y="2061029"/>
            <a:ext cx="1175657" cy="783771"/>
          </a:xfrm>
          <a:prstGeom prst="straightConnector1">
            <a:avLst/>
          </a:prstGeom>
          <a:noFill/>
          <a:ln w="19050" cap="flat" cmpd="sng" algn="ctr">
            <a:solidFill>
              <a:srgbClr val="C00000"/>
            </a:solidFill>
            <a:prstDash val="solid"/>
            <a:round/>
            <a:headEnd type="none" w="med" len="med"/>
            <a:tailEnd type="none" w="med" len="med"/>
          </a:ln>
          <a:effectLst/>
        </p:spPr>
      </p:cxnSp>
    </p:spTree>
    <p:extLst>
      <p:ext uri="{BB962C8B-B14F-4D97-AF65-F5344CB8AC3E}">
        <p14:creationId xmlns:p14="http://schemas.microsoft.com/office/powerpoint/2010/main" val="79955419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Find eligible items </a:t>
            </a:r>
          </a:p>
        </p:txBody>
      </p:sp>
      <p:sp>
        <p:nvSpPr>
          <p:cNvPr id="3" name="Content Placeholder 2"/>
          <p:cNvSpPr>
            <a:spLocks noGrp="1"/>
          </p:cNvSpPr>
          <p:nvPr>
            <p:ph idx="1"/>
          </p:nvPr>
        </p:nvSpPr>
        <p:spPr>
          <a:xfrm>
            <a:off x="519112" y="914400"/>
            <a:ext cx="8515159" cy="5486400"/>
          </a:xfrm>
        </p:spPr>
        <p:txBody>
          <a:bodyPr/>
          <a:lstStyle/>
          <a:p>
            <a:r>
              <a:rPr lang="en-US" dirty="0"/>
              <a:t>BillingCenter applies two filters:</a:t>
            </a:r>
          </a:p>
          <a:p>
            <a:pPr lvl="1"/>
            <a:r>
              <a:rPr lang="en-US" dirty="0"/>
              <a:t>Implicit: Must be </a:t>
            </a:r>
            <a:r>
              <a:rPr lang="en-US" b="1" dirty="0"/>
              <a:t>unsettled</a:t>
            </a:r>
            <a:r>
              <a:rPr lang="en-US" dirty="0"/>
              <a:t> </a:t>
            </a:r>
            <a:r>
              <a:rPr lang="en-US" b="1" dirty="0"/>
              <a:t>positive</a:t>
            </a:r>
            <a:r>
              <a:rPr lang="en-US" dirty="0"/>
              <a:t> items with </a:t>
            </a:r>
            <a:r>
              <a:rPr lang="en-US" b="1" dirty="0"/>
              <a:t>same payer </a:t>
            </a:r>
            <a:r>
              <a:rPr lang="en-US" dirty="0"/>
              <a:t>Explicit (return premium plan): </a:t>
            </a:r>
            <a:r>
              <a:rPr lang="en-US" b="1" dirty="0"/>
              <a:t>Same policy period and charge pattern</a:t>
            </a:r>
          </a:p>
        </p:txBody>
      </p:sp>
      <p:sp>
        <p:nvSpPr>
          <p:cNvPr id="4" name="Text Box 104"/>
          <p:cNvSpPr txBox="1">
            <a:spLocks noChangeArrowheads="1"/>
          </p:cNvSpPr>
          <p:nvPr/>
        </p:nvSpPr>
        <p:spPr bwMode="auto">
          <a:xfrm>
            <a:off x="1894081" y="2405893"/>
            <a:ext cx="18297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eaLnBrk="1" hangingPunct="1">
              <a:buClr>
                <a:srgbClr val="1C1C1C"/>
              </a:buClr>
            </a:pPr>
            <a:r>
              <a:rPr lang="en-US" sz="1600" dirty="0">
                <a:solidFill>
                  <a:srgbClr val="1C1C1C"/>
                </a:solidFill>
              </a:rPr>
              <a:t>Premium charge</a:t>
            </a:r>
          </a:p>
        </p:txBody>
      </p:sp>
      <p:grpSp>
        <p:nvGrpSpPr>
          <p:cNvPr id="5" name="Group 4"/>
          <p:cNvGrpSpPr/>
          <p:nvPr/>
        </p:nvGrpSpPr>
        <p:grpSpPr>
          <a:xfrm>
            <a:off x="2097140" y="2679972"/>
            <a:ext cx="1371600" cy="542925"/>
            <a:chOff x="228600" y="2170556"/>
            <a:chExt cx="1371600" cy="542925"/>
          </a:xfrm>
        </p:grpSpPr>
        <p:sp>
          <p:nvSpPr>
            <p:cNvPr id="6" name="Rectangle 5"/>
            <p:cNvSpPr/>
            <p:nvPr/>
          </p:nvSpPr>
          <p:spPr bwMode="auto">
            <a:xfrm>
              <a:off x="397984" y="2305556"/>
              <a:ext cx="814334" cy="350865"/>
            </a:xfrm>
            <a:prstGeom prst="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sp>
          <p:nvSpPr>
            <p:cNvPr id="7" name="Rectangle 57"/>
            <p:cNvSpPr>
              <a:spLocks noChangeArrowheads="1"/>
            </p:cNvSpPr>
            <p:nvPr/>
          </p:nvSpPr>
          <p:spPr bwMode="auto">
            <a:xfrm>
              <a:off x="228600" y="2170556"/>
              <a:ext cx="1371600" cy="542925"/>
            </a:xfrm>
            <a:prstGeom prst="rect">
              <a:avLst/>
            </a:prstGeom>
            <a:solidFill>
              <a:srgbClr val="FFFFCC"/>
            </a:solidFill>
            <a:ln w="12700" algn="ctr">
              <a:solidFill>
                <a:srgbClr val="000000"/>
              </a:solidFill>
              <a:miter lim="800000"/>
              <a:headEnd/>
              <a:tailEnd/>
            </a:ln>
          </p:spPr>
          <p:txBody>
            <a:bodyPr lIns="0" tIns="0" rIns="0" bIns="0" anchor="ctr">
              <a:spAutoFit/>
            </a:bodyPr>
            <a:lstStyle/>
            <a:p>
              <a:pPr fontAlgn="auto">
                <a:buClr>
                  <a:srgbClr val="FFFFFF"/>
                </a:buClr>
                <a:defRPr/>
              </a:pPr>
              <a:endParaRPr lang="en-US" sz="1800" b="0" kern="0" dirty="0">
                <a:solidFill>
                  <a:sysClr val="windowText" lastClr="000000"/>
                </a:solidFill>
                <a:latin typeface="Arial Narrow" pitchFamily="34" charset="0"/>
                <a:cs typeface="Arial" charset="0"/>
              </a:endParaRPr>
            </a:p>
          </p:txBody>
        </p:sp>
        <p:grpSp>
          <p:nvGrpSpPr>
            <p:cNvPr id="8" name="Group 58"/>
            <p:cNvGrpSpPr>
              <a:grpSpLocks/>
            </p:cNvGrpSpPr>
            <p:nvPr/>
          </p:nvGrpSpPr>
          <p:grpSpPr bwMode="auto">
            <a:xfrm>
              <a:off x="1338481" y="2211087"/>
              <a:ext cx="157516" cy="465364"/>
              <a:chOff x="3439" y="1583"/>
              <a:chExt cx="631" cy="1219"/>
            </a:xfrm>
          </p:grpSpPr>
          <p:sp>
            <p:nvSpPr>
              <p:cNvPr id="11" name="Freeform 59"/>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l" fontAlgn="auto">
                  <a:spcBef>
                    <a:spcPts val="0"/>
                  </a:spcBef>
                  <a:spcAft>
                    <a:spcPts val="0"/>
                  </a:spcAft>
                  <a:buClrTx/>
                  <a:defRPr/>
                </a:pPr>
                <a:endParaRPr lang="en-US" sz="1800" b="0" kern="0" dirty="0">
                  <a:solidFill>
                    <a:sysClr val="windowText" lastClr="000000"/>
                  </a:solidFill>
                  <a:latin typeface="Arial Narrow" pitchFamily="34" charset="0"/>
                  <a:cs typeface="Arial" charset="0"/>
                </a:endParaRPr>
              </a:p>
            </p:txBody>
          </p:sp>
          <p:sp>
            <p:nvSpPr>
              <p:cNvPr id="12" name="Line 60"/>
              <p:cNvSpPr>
                <a:spLocks noChangeShapeType="1"/>
              </p:cNvSpPr>
              <p:nvPr/>
            </p:nvSpPr>
            <p:spPr bwMode="auto">
              <a:xfrm>
                <a:off x="3773" y="1583"/>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l" fontAlgn="auto">
                  <a:spcBef>
                    <a:spcPts val="0"/>
                  </a:spcBef>
                  <a:spcAft>
                    <a:spcPts val="0"/>
                  </a:spcAft>
                  <a:buClrTx/>
                  <a:defRPr/>
                </a:pPr>
                <a:endParaRPr lang="en-US" sz="1800" b="0" kern="0" dirty="0">
                  <a:solidFill>
                    <a:sysClr val="windowText" lastClr="000000"/>
                  </a:solidFill>
                  <a:latin typeface="Arial Narrow" pitchFamily="34" charset="0"/>
                  <a:cs typeface="Arial" charset="0"/>
                </a:endParaRPr>
              </a:p>
            </p:txBody>
          </p:sp>
        </p:grpSp>
        <p:sp>
          <p:nvSpPr>
            <p:cNvPr id="9" name="Rectangle 61"/>
            <p:cNvSpPr>
              <a:spLocks noChangeArrowheads="1"/>
            </p:cNvSpPr>
            <p:nvPr/>
          </p:nvSpPr>
          <p:spPr bwMode="auto">
            <a:xfrm>
              <a:off x="347343" y="2385526"/>
              <a:ext cx="748806" cy="214215"/>
            </a:xfrm>
            <a:prstGeom prst="rect">
              <a:avLst/>
            </a:prstGeom>
            <a:noFill/>
            <a:ln>
              <a:noFill/>
            </a:ln>
          </p:spPr>
          <p:txBody>
            <a:bodyPr lIns="0" tIns="0" rIns="0" bIns="0" anchor="ctr">
              <a:spAutoFit/>
            </a:bodyPr>
            <a:lstStyle/>
            <a:p>
              <a:pPr fontAlgn="auto">
                <a:buClr>
                  <a:srgbClr val="FFFFFF"/>
                </a:buClr>
                <a:defRPr/>
              </a:pPr>
              <a:endParaRPr lang="en-US" sz="1800" b="0" kern="0" dirty="0">
                <a:solidFill>
                  <a:sysClr val="windowText" lastClr="000000"/>
                </a:solidFill>
                <a:latin typeface="Arial Narrow" pitchFamily="34" charset="0"/>
                <a:cs typeface="Arial" charset="0"/>
              </a:endParaRPr>
            </a:p>
          </p:txBody>
        </p:sp>
        <p:sp>
          <p:nvSpPr>
            <p:cNvPr id="10" name="TextBox 9"/>
            <p:cNvSpPr txBox="1"/>
            <p:nvPr/>
          </p:nvSpPr>
          <p:spPr>
            <a:xfrm>
              <a:off x="474184" y="2256788"/>
              <a:ext cx="621965" cy="350865"/>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2400" b="0" dirty="0">
                  <a:solidFill>
                    <a:srgbClr val="1C1C1C"/>
                  </a:solidFill>
                  <a:latin typeface="Calibri"/>
                  <a:cs typeface="Arial" charset="0"/>
                </a:rPr>
                <a:t>1000</a:t>
              </a:r>
            </a:p>
          </p:txBody>
        </p:sp>
      </p:grpSp>
      <p:sp>
        <p:nvSpPr>
          <p:cNvPr id="13" name="Text Box 104"/>
          <p:cNvSpPr txBox="1">
            <a:spLocks noChangeArrowheads="1"/>
          </p:cNvSpPr>
          <p:nvPr/>
        </p:nvSpPr>
        <p:spPr bwMode="auto">
          <a:xfrm>
            <a:off x="1894081" y="3312969"/>
            <a:ext cx="18297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eaLnBrk="1" hangingPunct="1">
              <a:buClr>
                <a:srgbClr val="1C1C1C"/>
              </a:buClr>
            </a:pPr>
            <a:r>
              <a:rPr lang="en-US" sz="1600" dirty="0">
                <a:solidFill>
                  <a:srgbClr val="1C1C1C"/>
                </a:solidFill>
              </a:rPr>
              <a:t>Taxes charge</a:t>
            </a:r>
          </a:p>
        </p:txBody>
      </p:sp>
      <p:grpSp>
        <p:nvGrpSpPr>
          <p:cNvPr id="14" name="Group 13"/>
          <p:cNvGrpSpPr/>
          <p:nvPr/>
        </p:nvGrpSpPr>
        <p:grpSpPr>
          <a:xfrm>
            <a:off x="2097140" y="3635816"/>
            <a:ext cx="1371600" cy="542925"/>
            <a:chOff x="228600" y="2219324"/>
            <a:chExt cx="1371600" cy="542925"/>
          </a:xfrm>
        </p:grpSpPr>
        <p:sp>
          <p:nvSpPr>
            <p:cNvPr id="15" name="Rectangle 14"/>
            <p:cNvSpPr/>
            <p:nvPr/>
          </p:nvSpPr>
          <p:spPr bwMode="auto">
            <a:xfrm>
              <a:off x="397984" y="2305556"/>
              <a:ext cx="814334" cy="350865"/>
            </a:xfrm>
            <a:prstGeom prst="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sp>
          <p:nvSpPr>
            <p:cNvPr id="16" name="Rectangle 57"/>
            <p:cNvSpPr>
              <a:spLocks noChangeArrowheads="1"/>
            </p:cNvSpPr>
            <p:nvPr/>
          </p:nvSpPr>
          <p:spPr bwMode="auto">
            <a:xfrm>
              <a:off x="228600" y="2219324"/>
              <a:ext cx="1371600" cy="542925"/>
            </a:xfrm>
            <a:prstGeom prst="rect">
              <a:avLst/>
            </a:prstGeom>
            <a:solidFill>
              <a:srgbClr val="FFFFCC"/>
            </a:solidFill>
            <a:ln w="12700" algn="ctr">
              <a:solidFill>
                <a:srgbClr val="000000"/>
              </a:solidFill>
              <a:miter lim="800000"/>
              <a:headEnd/>
              <a:tailEnd/>
            </a:ln>
          </p:spPr>
          <p:txBody>
            <a:bodyPr lIns="0" tIns="0" rIns="0" bIns="0" anchor="ctr">
              <a:spAutoFit/>
            </a:bodyPr>
            <a:lstStyle/>
            <a:p>
              <a:pPr fontAlgn="auto">
                <a:buClr>
                  <a:srgbClr val="FFFFFF"/>
                </a:buClr>
                <a:defRPr/>
              </a:pPr>
              <a:endParaRPr lang="en-US" sz="1800" b="0" kern="0" dirty="0">
                <a:solidFill>
                  <a:sysClr val="windowText" lastClr="000000"/>
                </a:solidFill>
                <a:latin typeface="Arial Narrow" pitchFamily="34" charset="0"/>
                <a:cs typeface="Arial" charset="0"/>
              </a:endParaRPr>
            </a:p>
          </p:txBody>
        </p:sp>
        <p:grpSp>
          <p:nvGrpSpPr>
            <p:cNvPr id="17" name="Group 58"/>
            <p:cNvGrpSpPr>
              <a:grpSpLocks/>
            </p:cNvGrpSpPr>
            <p:nvPr/>
          </p:nvGrpSpPr>
          <p:grpSpPr bwMode="auto">
            <a:xfrm>
              <a:off x="1338481" y="2259951"/>
              <a:ext cx="157516" cy="465364"/>
              <a:chOff x="3439" y="1711"/>
              <a:chExt cx="631" cy="1219"/>
            </a:xfrm>
          </p:grpSpPr>
          <p:sp>
            <p:nvSpPr>
              <p:cNvPr id="20" name="Freeform 59"/>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l" fontAlgn="auto">
                  <a:spcBef>
                    <a:spcPts val="0"/>
                  </a:spcBef>
                  <a:spcAft>
                    <a:spcPts val="0"/>
                  </a:spcAft>
                  <a:buClrTx/>
                  <a:defRPr/>
                </a:pPr>
                <a:endParaRPr lang="en-US" sz="1800" b="0" kern="0" dirty="0">
                  <a:solidFill>
                    <a:sysClr val="windowText" lastClr="000000"/>
                  </a:solidFill>
                  <a:latin typeface="Arial Narrow" pitchFamily="34" charset="0"/>
                  <a:cs typeface="Arial" charset="0"/>
                </a:endParaRPr>
              </a:p>
            </p:txBody>
          </p:sp>
          <p:sp>
            <p:nvSpPr>
              <p:cNvPr id="21" name="Line 60"/>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l" fontAlgn="auto">
                  <a:spcBef>
                    <a:spcPts val="0"/>
                  </a:spcBef>
                  <a:spcAft>
                    <a:spcPts val="0"/>
                  </a:spcAft>
                  <a:buClrTx/>
                  <a:defRPr/>
                </a:pPr>
                <a:endParaRPr lang="en-US" sz="1800" b="0" kern="0" dirty="0">
                  <a:solidFill>
                    <a:sysClr val="windowText" lastClr="000000"/>
                  </a:solidFill>
                  <a:latin typeface="Arial Narrow" pitchFamily="34" charset="0"/>
                  <a:cs typeface="Arial" charset="0"/>
                </a:endParaRPr>
              </a:p>
            </p:txBody>
          </p:sp>
        </p:grpSp>
        <p:sp>
          <p:nvSpPr>
            <p:cNvPr id="18" name="Rectangle 61"/>
            <p:cNvSpPr>
              <a:spLocks noChangeArrowheads="1"/>
            </p:cNvSpPr>
            <p:nvPr/>
          </p:nvSpPr>
          <p:spPr bwMode="auto">
            <a:xfrm>
              <a:off x="347343" y="2385526"/>
              <a:ext cx="748806" cy="214215"/>
            </a:xfrm>
            <a:prstGeom prst="rect">
              <a:avLst/>
            </a:prstGeom>
            <a:noFill/>
            <a:ln>
              <a:noFill/>
            </a:ln>
          </p:spPr>
          <p:txBody>
            <a:bodyPr lIns="0" tIns="0" rIns="0" bIns="0" anchor="ctr">
              <a:spAutoFit/>
            </a:bodyPr>
            <a:lstStyle/>
            <a:p>
              <a:pPr fontAlgn="auto">
                <a:buClr>
                  <a:srgbClr val="FFFFFF"/>
                </a:buClr>
                <a:defRPr/>
              </a:pPr>
              <a:endParaRPr lang="en-US" sz="1800" b="0" kern="0" dirty="0">
                <a:solidFill>
                  <a:sysClr val="windowText" lastClr="000000"/>
                </a:solidFill>
                <a:latin typeface="Arial Narrow" pitchFamily="34" charset="0"/>
                <a:cs typeface="Arial" charset="0"/>
              </a:endParaRPr>
            </a:p>
          </p:txBody>
        </p:sp>
        <p:sp>
          <p:nvSpPr>
            <p:cNvPr id="19" name="TextBox 18"/>
            <p:cNvSpPr txBox="1"/>
            <p:nvPr/>
          </p:nvSpPr>
          <p:spPr>
            <a:xfrm>
              <a:off x="752476" y="2305556"/>
              <a:ext cx="310983" cy="350865"/>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2400" b="0" dirty="0">
                  <a:solidFill>
                    <a:srgbClr val="1C1C1C"/>
                  </a:solidFill>
                  <a:latin typeface="Calibri"/>
                  <a:cs typeface="Arial" charset="0"/>
                </a:rPr>
                <a:t>50</a:t>
              </a:r>
            </a:p>
          </p:txBody>
        </p:sp>
      </p:grpSp>
      <p:sp>
        <p:nvSpPr>
          <p:cNvPr id="22" name="Text Box 104"/>
          <p:cNvSpPr txBox="1">
            <a:spLocks noChangeArrowheads="1"/>
          </p:cNvSpPr>
          <p:nvPr/>
        </p:nvSpPr>
        <p:spPr bwMode="auto">
          <a:xfrm>
            <a:off x="1894081" y="4477570"/>
            <a:ext cx="18297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eaLnBrk="1" hangingPunct="1">
              <a:buClr>
                <a:srgbClr val="1C1C1C"/>
              </a:buClr>
            </a:pPr>
            <a:r>
              <a:rPr lang="en-US" sz="1600" dirty="0">
                <a:solidFill>
                  <a:srgbClr val="1C1C1C"/>
                </a:solidFill>
              </a:rPr>
              <a:t>Premium charge</a:t>
            </a:r>
          </a:p>
        </p:txBody>
      </p:sp>
      <p:grpSp>
        <p:nvGrpSpPr>
          <p:cNvPr id="23" name="Group 22"/>
          <p:cNvGrpSpPr/>
          <p:nvPr/>
        </p:nvGrpSpPr>
        <p:grpSpPr>
          <a:xfrm>
            <a:off x="2097140" y="4800417"/>
            <a:ext cx="1371600" cy="542925"/>
            <a:chOff x="228600" y="2219324"/>
            <a:chExt cx="1371600" cy="542925"/>
          </a:xfrm>
        </p:grpSpPr>
        <p:sp>
          <p:nvSpPr>
            <p:cNvPr id="24" name="Rectangle 23"/>
            <p:cNvSpPr/>
            <p:nvPr/>
          </p:nvSpPr>
          <p:spPr bwMode="auto">
            <a:xfrm>
              <a:off x="397984" y="2305556"/>
              <a:ext cx="814334" cy="350865"/>
            </a:xfrm>
            <a:prstGeom prst="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sp>
          <p:nvSpPr>
            <p:cNvPr id="25" name="Rectangle 57"/>
            <p:cNvSpPr>
              <a:spLocks noChangeArrowheads="1"/>
            </p:cNvSpPr>
            <p:nvPr/>
          </p:nvSpPr>
          <p:spPr bwMode="auto">
            <a:xfrm>
              <a:off x="228600" y="2219324"/>
              <a:ext cx="1371600" cy="542925"/>
            </a:xfrm>
            <a:prstGeom prst="rect">
              <a:avLst/>
            </a:prstGeom>
            <a:solidFill>
              <a:srgbClr val="FFFFCC"/>
            </a:solidFill>
            <a:ln w="12700" algn="ctr">
              <a:solidFill>
                <a:srgbClr val="000000"/>
              </a:solidFill>
              <a:miter lim="800000"/>
              <a:headEnd/>
              <a:tailEnd/>
            </a:ln>
          </p:spPr>
          <p:txBody>
            <a:bodyPr lIns="0" tIns="0" rIns="0" bIns="0" anchor="ctr">
              <a:spAutoFit/>
            </a:bodyPr>
            <a:lstStyle/>
            <a:p>
              <a:pPr fontAlgn="auto">
                <a:buClr>
                  <a:srgbClr val="FFFFFF"/>
                </a:buClr>
                <a:defRPr/>
              </a:pPr>
              <a:endParaRPr lang="en-US" sz="1800" b="0" kern="0" dirty="0">
                <a:solidFill>
                  <a:sysClr val="windowText" lastClr="000000"/>
                </a:solidFill>
                <a:latin typeface="Arial Narrow" pitchFamily="34" charset="0"/>
                <a:cs typeface="Arial" charset="0"/>
              </a:endParaRPr>
            </a:p>
          </p:txBody>
        </p:sp>
        <p:grpSp>
          <p:nvGrpSpPr>
            <p:cNvPr id="26" name="Group 58"/>
            <p:cNvGrpSpPr>
              <a:grpSpLocks/>
            </p:cNvGrpSpPr>
            <p:nvPr/>
          </p:nvGrpSpPr>
          <p:grpSpPr bwMode="auto">
            <a:xfrm>
              <a:off x="1338481" y="2259951"/>
              <a:ext cx="157516" cy="465364"/>
              <a:chOff x="3439" y="1711"/>
              <a:chExt cx="631" cy="1219"/>
            </a:xfrm>
          </p:grpSpPr>
          <p:sp>
            <p:nvSpPr>
              <p:cNvPr id="29" name="Freeform 59"/>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l" fontAlgn="auto">
                  <a:spcBef>
                    <a:spcPts val="0"/>
                  </a:spcBef>
                  <a:spcAft>
                    <a:spcPts val="0"/>
                  </a:spcAft>
                  <a:buClrTx/>
                  <a:defRPr/>
                </a:pPr>
                <a:endParaRPr lang="en-US" sz="1800" b="0" kern="0" dirty="0">
                  <a:solidFill>
                    <a:sysClr val="windowText" lastClr="000000"/>
                  </a:solidFill>
                  <a:latin typeface="Arial Narrow" pitchFamily="34" charset="0"/>
                  <a:cs typeface="Arial" charset="0"/>
                </a:endParaRPr>
              </a:p>
            </p:txBody>
          </p:sp>
          <p:sp>
            <p:nvSpPr>
              <p:cNvPr id="30" name="Line 60"/>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l" fontAlgn="auto">
                  <a:spcBef>
                    <a:spcPts val="0"/>
                  </a:spcBef>
                  <a:spcAft>
                    <a:spcPts val="0"/>
                  </a:spcAft>
                  <a:buClrTx/>
                  <a:defRPr/>
                </a:pPr>
                <a:endParaRPr lang="en-US" sz="1800" b="0" kern="0" dirty="0">
                  <a:solidFill>
                    <a:sysClr val="windowText" lastClr="000000"/>
                  </a:solidFill>
                  <a:latin typeface="Arial Narrow" pitchFamily="34" charset="0"/>
                  <a:cs typeface="Arial" charset="0"/>
                </a:endParaRPr>
              </a:p>
            </p:txBody>
          </p:sp>
        </p:grpSp>
        <p:sp>
          <p:nvSpPr>
            <p:cNvPr id="27" name="Rectangle 61"/>
            <p:cNvSpPr>
              <a:spLocks noChangeArrowheads="1"/>
            </p:cNvSpPr>
            <p:nvPr/>
          </p:nvSpPr>
          <p:spPr bwMode="auto">
            <a:xfrm>
              <a:off x="347343" y="2385526"/>
              <a:ext cx="748806" cy="214215"/>
            </a:xfrm>
            <a:prstGeom prst="rect">
              <a:avLst/>
            </a:prstGeom>
            <a:noFill/>
            <a:ln>
              <a:noFill/>
            </a:ln>
          </p:spPr>
          <p:txBody>
            <a:bodyPr lIns="0" tIns="0" rIns="0" bIns="0" anchor="ctr">
              <a:spAutoFit/>
            </a:bodyPr>
            <a:lstStyle/>
            <a:p>
              <a:pPr fontAlgn="auto">
                <a:buClr>
                  <a:srgbClr val="FFFFFF"/>
                </a:buClr>
                <a:defRPr/>
              </a:pPr>
              <a:endParaRPr lang="en-US" sz="1800" b="0" kern="0" dirty="0">
                <a:solidFill>
                  <a:sysClr val="windowText" lastClr="000000"/>
                </a:solidFill>
                <a:latin typeface="Arial Narrow" pitchFamily="34" charset="0"/>
                <a:cs typeface="Arial" charset="0"/>
              </a:endParaRPr>
            </a:p>
          </p:txBody>
        </p:sp>
        <p:sp>
          <p:nvSpPr>
            <p:cNvPr id="28" name="TextBox 27"/>
            <p:cNvSpPr txBox="1"/>
            <p:nvPr/>
          </p:nvSpPr>
          <p:spPr>
            <a:xfrm>
              <a:off x="474184" y="2305556"/>
              <a:ext cx="621965" cy="350865"/>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2400" b="0" dirty="0">
                  <a:solidFill>
                    <a:srgbClr val="1C1C1C"/>
                  </a:solidFill>
                  <a:latin typeface="Calibri"/>
                  <a:cs typeface="Arial" charset="0"/>
                </a:rPr>
                <a:t>1200</a:t>
              </a:r>
            </a:p>
          </p:txBody>
        </p:sp>
      </p:grpSp>
      <p:sp>
        <p:nvSpPr>
          <p:cNvPr id="31" name="Rectangle 30"/>
          <p:cNvSpPr/>
          <p:nvPr/>
        </p:nvSpPr>
        <p:spPr bwMode="auto">
          <a:xfrm>
            <a:off x="5304560" y="2893152"/>
            <a:ext cx="609600" cy="571500"/>
          </a:xfrm>
          <a:prstGeom prst="rect">
            <a:avLst/>
          </a:prstGeom>
          <a:solidFill>
            <a:schemeClr val="tx1">
              <a:lumMod val="9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sp>
        <p:nvSpPr>
          <p:cNvPr id="32" name="Rectangle 31"/>
          <p:cNvSpPr/>
          <p:nvPr/>
        </p:nvSpPr>
        <p:spPr bwMode="auto">
          <a:xfrm>
            <a:off x="6705137" y="2893152"/>
            <a:ext cx="609600" cy="571500"/>
          </a:xfrm>
          <a:prstGeom prst="rect">
            <a:avLst/>
          </a:prstGeom>
          <a:solidFill>
            <a:schemeClr val="tx1">
              <a:lumMod val="9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sp>
        <p:nvSpPr>
          <p:cNvPr id="33" name="Rectangle 32"/>
          <p:cNvSpPr/>
          <p:nvPr/>
        </p:nvSpPr>
        <p:spPr bwMode="auto">
          <a:xfrm>
            <a:off x="8119307" y="2893152"/>
            <a:ext cx="609600" cy="571500"/>
          </a:xfrm>
          <a:prstGeom prst="rect">
            <a:avLst/>
          </a:prstGeom>
          <a:solidFill>
            <a:schemeClr val="tx1">
              <a:lumMod val="9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sp>
        <p:nvSpPr>
          <p:cNvPr id="34" name="Rectangle 33"/>
          <p:cNvSpPr/>
          <p:nvPr/>
        </p:nvSpPr>
        <p:spPr bwMode="auto">
          <a:xfrm>
            <a:off x="3846727" y="2321652"/>
            <a:ext cx="609600" cy="1143000"/>
          </a:xfrm>
          <a:prstGeom prst="rect">
            <a:avLst/>
          </a:prstGeom>
          <a:solidFill>
            <a:schemeClr val="tx1">
              <a:lumMod val="9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sp>
        <p:nvSpPr>
          <p:cNvPr id="35" name="Rectangle 34"/>
          <p:cNvSpPr/>
          <p:nvPr/>
        </p:nvSpPr>
        <p:spPr bwMode="auto">
          <a:xfrm>
            <a:off x="3846727" y="3960774"/>
            <a:ext cx="609600" cy="384880"/>
          </a:xfrm>
          <a:prstGeom prst="rect">
            <a:avLst/>
          </a:prstGeom>
          <a:solidFill>
            <a:schemeClr val="tx1">
              <a:lumMod val="9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sp>
        <p:nvSpPr>
          <p:cNvPr id="36" name="Rectangle 35"/>
          <p:cNvSpPr/>
          <p:nvPr/>
        </p:nvSpPr>
        <p:spPr bwMode="auto">
          <a:xfrm>
            <a:off x="5304560" y="5659489"/>
            <a:ext cx="609600" cy="571500"/>
          </a:xfrm>
          <a:prstGeom prst="rect">
            <a:avLst/>
          </a:prstGeom>
          <a:solidFill>
            <a:schemeClr val="tx1">
              <a:lumMod val="9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sp>
        <p:nvSpPr>
          <p:cNvPr id="37" name="Rectangle 36"/>
          <p:cNvSpPr/>
          <p:nvPr/>
        </p:nvSpPr>
        <p:spPr bwMode="auto">
          <a:xfrm>
            <a:off x="6705137" y="5659489"/>
            <a:ext cx="609600" cy="571500"/>
          </a:xfrm>
          <a:prstGeom prst="rect">
            <a:avLst/>
          </a:prstGeom>
          <a:solidFill>
            <a:schemeClr val="tx1">
              <a:lumMod val="9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sp>
        <p:nvSpPr>
          <p:cNvPr id="38" name="Rectangle 37"/>
          <p:cNvSpPr/>
          <p:nvPr/>
        </p:nvSpPr>
        <p:spPr bwMode="auto">
          <a:xfrm>
            <a:off x="8119307" y="5659489"/>
            <a:ext cx="609600" cy="571500"/>
          </a:xfrm>
          <a:prstGeom prst="rect">
            <a:avLst/>
          </a:prstGeom>
          <a:solidFill>
            <a:schemeClr val="tx1">
              <a:lumMod val="9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sp>
        <p:nvSpPr>
          <p:cNvPr id="39" name="Rectangle 38"/>
          <p:cNvSpPr/>
          <p:nvPr/>
        </p:nvSpPr>
        <p:spPr bwMode="auto">
          <a:xfrm>
            <a:off x="3846727" y="5087989"/>
            <a:ext cx="609600" cy="1143000"/>
          </a:xfrm>
          <a:prstGeom prst="rect">
            <a:avLst/>
          </a:prstGeom>
          <a:solidFill>
            <a:schemeClr val="tx1">
              <a:lumMod val="9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cxnSp>
        <p:nvCxnSpPr>
          <p:cNvPr id="40" name="Straight Connector 39"/>
          <p:cNvCxnSpPr>
            <a:stCxn id="13" idx="1"/>
          </p:cNvCxnSpPr>
          <p:nvPr/>
        </p:nvCxnSpPr>
        <p:spPr bwMode="auto">
          <a:xfrm>
            <a:off x="1894081" y="3436080"/>
            <a:ext cx="1829780" cy="924945"/>
          </a:xfrm>
          <a:prstGeom prst="line">
            <a:avLst/>
          </a:prstGeom>
          <a:noFill/>
          <a:ln w="19050" cap="flat" cmpd="sng" algn="ctr">
            <a:solidFill>
              <a:srgbClr val="C00000"/>
            </a:solidFill>
            <a:prstDash val="solid"/>
            <a:round/>
            <a:headEnd type="none" w="med" len="med"/>
            <a:tailEnd type="none" w="med" len="med"/>
          </a:ln>
          <a:effectLst/>
        </p:spPr>
      </p:cxnSp>
      <p:cxnSp>
        <p:nvCxnSpPr>
          <p:cNvPr id="41" name="Straight Connector 40"/>
          <p:cNvCxnSpPr/>
          <p:nvPr/>
        </p:nvCxnSpPr>
        <p:spPr bwMode="auto">
          <a:xfrm>
            <a:off x="1894081" y="4718361"/>
            <a:ext cx="1829780" cy="924945"/>
          </a:xfrm>
          <a:prstGeom prst="line">
            <a:avLst/>
          </a:prstGeom>
          <a:noFill/>
          <a:ln w="19050" cap="flat" cmpd="sng" algn="ctr">
            <a:solidFill>
              <a:srgbClr val="C00000"/>
            </a:solidFill>
            <a:prstDash val="solid"/>
            <a:round/>
            <a:headEnd type="none" w="med" len="med"/>
            <a:tailEnd type="none" w="med" len="med"/>
          </a:ln>
          <a:effectLst/>
        </p:spPr>
      </p:cxnSp>
      <p:sp>
        <p:nvSpPr>
          <p:cNvPr id="42" name="TextBox 41"/>
          <p:cNvSpPr txBox="1"/>
          <p:nvPr/>
        </p:nvSpPr>
        <p:spPr>
          <a:xfrm>
            <a:off x="3976006" y="3474720"/>
            <a:ext cx="351058" cy="263149"/>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800" dirty="0">
                <a:solidFill>
                  <a:srgbClr val="1C1C1C"/>
                </a:solidFill>
                <a:latin typeface="Calibri"/>
              </a:rPr>
              <a:t>400</a:t>
            </a:r>
          </a:p>
        </p:txBody>
      </p:sp>
      <p:sp>
        <p:nvSpPr>
          <p:cNvPr id="43" name="TextBox 42"/>
          <p:cNvSpPr txBox="1"/>
          <p:nvPr/>
        </p:nvSpPr>
        <p:spPr>
          <a:xfrm>
            <a:off x="5431185" y="3474720"/>
            <a:ext cx="351058" cy="263149"/>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800" dirty="0">
                <a:solidFill>
                  <a:srgbClr val="1C1C1C"/>
                </a:solidFill>
                <a:latin typeface="Calibri"/>
              </a:rPr>
              <a:t>200</a:t>
            </a:r>
          </a:p>
        </p:txBody>
      </p:sp>
      <p:sp>
        <p:nvSpPr>
          <p:cNvPr id="44" name="TextBox 43"/>
          <p:cNvSpPr txBox="1"/>
          <p:nvPr/>
        </p:nvSpPr>
        <p:spPr>
          <a:xfrm>
            <a:off x="6834416" y="3474720"/>
            <a:ext cx="351058" cy="263149"/>
          </a:xfrm>
          <a:prstGeom prst="rect">
            <a:avLst/>
          </a:prstGeom>
          <a:noFill/>
          <a:ln>
            <a:noFill/>
          </a:ln>
        </p:spPr>
        <p:txBody>
          <a:bodyPr wrap="none" lIns="0" tIns="0" rIns="0" bIns="0" rtlCol="0">
            <a:spAutoFit/>
          </a:bodyPr>
          <a:lstStyle/>
          <a:p>
            <a:pPr algn="l">
              <a:lnSpc>
                <a:spcPct val="95000"/>
              </a:lnSpc>
              <a:spcBef>
                <a:spcPts val="600"/>
              </a:spcBef>
              <a:spcAft>
                <a:spcPct val="0"/>
              </a:spcAft>
              <a:buClrTx/>
            </a:pPr>
            <a:r>
              <a:rPr lang="en-US" sz="1800" dirty="0">
                <a:solidFill>
                  <a:srgbClr val="1C1C1C"/>
                </a:solidFill>
                <a:latin typeface="Calibri"/>
              </a:rPr>
              <a:t>200</a:t>
            </a:r>
          </a:p>
        </p:txBody>
      </p:sp>
      <p:sp>
        <p:nvSpPr>
          <p:cNvPr id="45" name="TextBox 44"/>
          <p:cNvSpPr txBox="1"/>
          <p:nvPr/>
        </p:nvSpPr>
        <p:spPr>
          <a:xfrm>
            <a:off x="8244571" y="3474720"/>
            <a:ext cx="351058" cy="263149"/>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800" dirty="0">
                <a:solidFill>
                  <a:srgbClr val="1C1C1C"/>
                </a:solidFill>
                <a:latin typeface="Calibri"/>
              </a:rPr>
              <a:t>200</a:t>
            </a:r>
          </a:p>
        </p:txBody>
      </p:sp>
      <p:sp>
        <p:nvSpPr>
          <p:cNvPr id="46" name="TextBox 45"/>
          <p:cNvSpPr txBox="1"/>
          <p:nvPr/>
        </p:nvSpPr>
        <p:spPr>
          <a:xfrm>
            <a:off x="4049158" y="4346644"/>
            <a:ext cx="234038" cy="263149"/>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800" dirty="0">
                <a:solidFill>
                  <a:srgbClr val="1C1C1C"/>
                </a:solidFill>
                <a:latin typeface="Calibri"/>
              </a:rPr>
              <a:t>50</a:t>
            </a:r>
          </a:p>
        </p:txBody>
      </p:sp>
      <p:sp>
        <p:nvSpPr>
          <p:cNvPr id="47" name="TextBox 46"/>
          <p:cNvSpPr txBox="1"/>
          <p:nvPr/>
        </p:nvSpPr>
        <p:spPr>
          <a:xfrm>
            <a:off x="3976006" y="6240714"/>
            <a:ext cx="351058" cy="263149"/>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800" dirty="0">
                <a:solidFill>
                  <a:srgbClr val="1C1C1C"/>
                </a:solidFill>
                <a:latin typeface="Calibri"/>
              </a:rPr>
              <a:t>480</a:t>
            </a:r>
          </a:p>
        </p:txBody>
      </p:sp>
      <p:sp>
        <p:nvSpPr>
          <p:cNvPr id="48" name="TextBox 47"/>
          <p:cNvSpPr txBox="1"/>
          <p:nvPr/>
        </p:nvSpPr>
        <p:spPr>
          <a:xfrm>
            <a:off x="5431185" y="6240714"/>
            <a:ext cx="351058" cy="263149"/>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800" dirty="0">
                <a:solidFill>
                  <a:srgbClr val="1C1C1C"/>
                </a:solidFill>
                <a:latin typeface="Calibri"/>
              </a:rPr>
              <a:t>240</a:t>
            </a:r>
          </a:p>
        </p:txBody>
      </p:sp>
      <p:sp>
        <p:nvSpPr>
          <p:cNvPr id="49" name="TextBox 48"/>
          <p:cNvSpPr txBox="1"/>
          <p:nvPr/>
        </p:nvSpPr>
        <p:spPr>
          <a:xfrm>
            <a:off x="6834416" y="6240714"/>
            <a:ext cx="351058" cy="263149"/>
          </a:xfrm>
          <a:prstGeom prst="rect">
            <a:avLst/>
          </a:prstGeom>
          <a:noFill/>
          <a:ln>
            <a:noFill/>
          </a:ln>
        </p:spPr>
        <p:txBody>
          <a:bodyPr wrap="none" lIns="0" tIns="0" rIns="0" bIns="0" rtlCol="0">
            <a:spAutoFit/>
          </a:bodyPr>
          <a:lstStyle/>
          <a:p>
            <a:pPr algn="l">
              <a:lnSpc>
                <a:spcPct val="95000"/>
              </a:lnSpc>
              <a:spcBef>
                <a:spcPts val="600"/>
              </a:spcBef>
              <a:spcAft>
                <a:spcPct val="0"/>
              </a:spcAft>
              <a:buClrTx/>
            </a:pPr>
            <a:r>
              <a:rPr lang="en-US" sz="1800" dirty="0">
                <a:solidFill>
                  <a:srgbClr val="1C1C1C"/>
                </a:solidFill>
                <a:latin typeface="Calibri"/>
              </a:rPr>
              <a:t>240</a:t>
            </a:r>
          </a:p>
        </p:txBody>
      </p:sp>
      <p:sp>
        <p:nvSpPr>
          <p:cNvPr id="50" name="TextBox 49"/>
          <p:cNvSpPr txBox="1"/>
          <p:nvPr/>
        </p:nvSpPr>
        <p:spPr>
          <a:xfrm>
            <a:off x="8244571" y="6240714"/>
            <a:ext cx="351058" cy="263149"/>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800" dirty="0">
                <a:solidFill>
                  <a:srgbClr val="1C1C1C"/>
                </a:solidFill>
                <a:latin typeface="Calibri"/>
              </a:rPr>
              <a:t>240</a:t>
            </a:r>
          </a:p>
        </p:txBody>
      </p:sp>
      <p:grpSp>
        <p:nvGrpSpPr>
          <p:cNvPr id="51" name="Group 192"/>
          <p:cNvGrpSpPr>
            <a:grpSpLocks/>
          </p:cNvGrpSpPr>
          <p:nvPr/>
        </p:nvGrpSpPr>
        <p:grpSpPr bwMode="auto">
          <a:xfrm>
            <a:off x="902208" y="3014921"/>
            <a:ext cx="936447" cy="957302"/>
            <a:chOff x="2339248" y="4647799"/>
            <a:chExt cx="713378" cy="728622"/>
          </a:xfrm>
        </p:grpSpPr>
        <p:grpSp>
          <p:nvGrpSpPr>
            <p:cNvPr id="52" name="Group 193"/>
            <p:cNvGrpSpPr>
              <a:grpSpLocks/>
            </p:cNvGrpSpPr>
            <p:nvPr/>
          </p:nvGrpSpPr>
          <p:grpSpPr bwMode="auto">
            <a:xfrm>
              <a:off x="2339248" y="4647799"/>
              <a:ext cx="537974" cy="605986"/>
              <a:chOff x="2339248" y="4647799"/>
              <a:chExt cx="537974" cy="605986"/>
            </a:xfrm>
          </p:grpSpPr>
          <p:sp>
            <p:nvSpPr>
              <p:cNvPr id="158" name="AutoShape 5"/>
              <p:cNvSpPr>
                <a:spLocks noChangeArrowheads="1"/>
              </p:cNvSpPr>
              <p:nvPr/>
            </p:nvSpPr>
            <p:spPr bwMode="auto">
              <a:xfrm rot="-5400000">
                <a:off x="2305242" y="4681805"/>
                <a:ext cx="605986" cy="53797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dirty="0"/>
              </a:p>
            </p:txBody>
          </p:sp>
          <p:sp>
            <p:nvSpPr>
              <p:cNvPr id="159" name="Freeform 6"/>
              <p:cNvSpPr>
                <a:spLocks/>
              </p:cNvSpPr>
              <p:nvPr/>
            </p:nvSpPr>
            <p:spPr bwMode="auto">
              <a:xfrm>
                <a:off x="2407000" y="4678041"/>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dirty="0"/>
              </a:p>
            </p:txBody>
          </p:sp>
          <p:sp>
            <p:nvSpPr>
              <p:cNvPr id="160" name="Freeform 7"/>
              <p:cNvSpPr>
                <a:spLocks/>
              </p:cNvSpPr>
              <p:nvPr/>
            </p:nvSpPr>
            <p:spPr bwMode="auto">
              <a:xfrm>
                <a:off x="2407000" y="4868707"/>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dirty="0"/>
              </a:p>
            </p:txBody>
          </p:sp>
          <p:sp>
            <p:nvSpPr>
              <p:cNvPr id="161" name="Freeform 8"/>
              <p:cNvSpPr>
                <a:spLocks/>
              </p:cNvSpPr>
              <p:nvPr/>
            </p:nvSpPr>
            <p:spPr bwMode="auto">
              <a:xfrm>
                <a:off x="2407000" y="5059950"/>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dirty="0"/>
              </a:p>
            </p:txBody>
          </p:sp>
          <p:grpSp>
            <p:nvGrpSpPr>
              <p:cNvPr id="162" name="Group 9"/>
              <p:cNvGrpSpPr>
                <a:grpSpLocks/>
              </p:cNvGrpSpPr>
              <p:nvPr/>
            </p:nvGrpSpPr>
            <p:grpSpPr bwMode="auto">
              <a:xfrm>
                <a:off x="2608235" y="4698494"/>
                <a:ext cx="200659" cy="293776"/>
                <a:chOff x="2784" y="3210"/>
                <a:chExt cx="523" cy="772"/>
              </a:xfrm>
            </p:grpSpPr>
            <p:sp>
              <p:nvSpPr>
                <p:cNvPr id="163"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64"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65" name="AutoShape 1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166" name="Oval 1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dirty="0"/>
                </a:p>
              </p:txBody>
            </p:sp>
          </p:grpSp>
        </p:grpSp>
        <p:grpSp>
          <p:nvGrpSpPr>
            <p:cNvPr id="53" name="Group 194"/>
            <p:cNvGrpSpPr>
              <a:grpSpLocks/>
            </p:cNvGrpSpPr>
            <p:nvPr/>
          </p:nvGrpSpPr>
          <p:grpSpPr bwMode="auto">
            <a:xfrm>
              <a:off x="2674801" y="5000184"/>
              <a:ext cx="377825" cy="376237"/>
              <a:chOff x="4991100" y="2776538"/>
              <a:chExt cx="377825" cy="376237"/>
            </a:xfrm>
          </p:grpSpPr>
          <p:sp>
            <p:nvSpPr>
              <p:cNvPr id="54" name="Freeform 166"/>
              <p:cNvSpPr>
                <a:spLocks/>
              </p:cNvSpPr>
              <p:nvPr/>
            </p:nvSpPr>
            <p:spPr bwMode="auto">
              <a:xfrm>
                <a:off x="4991100" y="2776538"/>
                <a:ext cx="377825" cy="376237"/>
              </a:xfrm>
              <a:custGeom>
                <a:avLst/>
                <a:gdLst>
                  <a:gd name="T0" fmla="*/ 2147483647 w 1770"/>
                  <a:gd name="T1" fmla="*/ 2147483647 h 1755"/>
                  <a:gd name="T2" fmla="*/ 2147483647 w 1770"/>
                  <a:gd name="T3" fmla="*/ 2147483647 h 1755"/>
                  <a:gd name="T4" fmla="*/ 2147483647 w 1770"/>
                  <a:gd name="T5" fmla="*/ 2147483647 h 1755"/>
                  <a:gd name="T6" fmla="*/ 2147483647 w 1770"/>
                  <a:gd name="T7" fmla="*/ 2147483647 h 1755"/>
                  <a:gd name="T8" fmla="*/ 2147483647 w 1770"/>
                  <a:gd name="T9" fmla="*/ 2147483647 h 1755"/>
                  <a:gd name="T10" fmla="*/ 2147483647 w 1770"/>
                  <a:gd name="T11" fmla="*/ 2147483647 h 1755"/>
                  <a:gd name="T12" fmla="*/ 2147483647 w 1770"/>
                  <a:gd name="T13" fmla="*/ 2147483647 h 1755"/>
                  <a:gd name="T14" fmla="*/ 2147483647 w 1770"/>
                  <a:gd name="T15" fmla="*/ 2147483647 h 1755"/>
                  <a:gd name="T16" fmla="*/ 2147483647 w 1770"/>
                  <a:gd name="T17" fmla="*/ 2147483647 h 1755"/>
                  <a:gd name="T18" fmla="*/ 2147483647 w 1770"/>
                  <a:gd name="T19" fmla="*/ 2147483647 h 1755"/>
                  <a:gd name="T20" fmla="*/ 2147483647 w 1770"/>
                  <a:gd name="T21" fmla="*/ 2147483647 h 1755"/>
                  <a:gd name="T22" fmla="*/ 2147483647 w 1770"/>
                  <a:gd name="T23" fmla="*/ 2147483647 h 1755"/>
                  <a:gd name="T24" fmla="*/ 2147483647 w 1770"/>
                  <a:gd name="T25" fmla="*/ 2147483647 h 1755"/>
                  <a:gd name="T26" fmla="*/ 2147483647 w 1770"/>
                  <a:gd name="T27" fmla="*/ 2147483647 h 1755"/>
                  <a:gd name="T28" fmla="*/ 2147483647 w 1770"/>
                  <a:gd name="T29" fmla="*/ 2147483647 h 1755"/>
                  <a:gd name="T30" fmla="*/ 2147483647 w 1770"/>
                  <a:gd name="T31" fmla="*/ 2147483647 h 1755"/>
                  <a:gd name="T32" fmla="*/ 2147483647 w 1770"/>
                  <a:gd name="T33" fmla="*/ 2147483647 h 1755"/>
                  <a:gd name="T34" fmla="*/ 2147483647 w 1770"/>
                  <a:gd name="T35" fmla="*/ 0 h 1755"/>
                  <a:gd name="T36" fmla="*/ 2147483647 w 1770"/>
                  <a:gd name="T37" fmla="*/ 0 h 1755"/>
                  <a:gd name="T38" fmla="*/ 2147483647 w 1770"/>
                  <a:gd name="T39" fmla="*/ 2147483647 h 1755"/>
                  <a:gd name="T40" fmla="*/ 2147483647 w 1770"/>
                  <a:gd name="T41" fmla="*/ 2147483647 h 1755"/>
                  <a:gd name="T42" fmla="*/ 2147483647 w 1770"/>
                  <a:gd name="T43" fmla="*/ 2147483647 h 1755"/>
                  <a:gd name="T44" fmla="*/ 2147483647 w 1770"/>
                  <a:gd name="T45" fmla="*/ 2147483647 h 1755"/>
                  <a:gd name="T46" fmla="*/ 2147483647 w 1770"/>
                  <a:gd name="T47" fmla="*/ 2147483647 h 1755"/>
                  <a:gd name="T48" fmla="*/ 2147483647 w 1770"/>
                  <a:gd name="T49" fmla="*/ 2147483647 h 1755"/>
                  <a:gd name="T50" fmla="*/ 2147483647 w 1770"/>
                  <a:gd name="T51" fmla="*/ 2147483647 h 1755"/>
                  <a:gd name="T52" fmla="*/ 0 w 1770"/>
                  <a:gd name="T53" fmla="*/ 2147483647 h 1755"/>
                  <a:gd name="T54" fmla="*/ 0 w 1770"/>
                  <a:gd name="T55" fmla="*/ 2147483647 h 1755"/>
                  <a:gd name="T56" fmla="*/ 2147483647 w 1770"/>
                  <a:gd name="T57" fmla="*/ 2147483647 h 1755"/>
                  <a:gd name="T58" fmla="*/ 2147483647 w 1770"/>
                  <a:gd name="T59" fmla="*/ 2147483647 h 1755"/>
                  <a:gd name="T60" fmla="*/ 2147483647 w 1770"/>
                  <a:gd name="T61" fmla="*/ 2147483647 h 1755"/>
                  <a:gd name="T62" fmla="*/ 2147483647 w 1770"/>
                  <a:gd name="T63" fmla="*/ 2147483647 h 1755"/>
                  <a:gd name="T64" fmla="*/ 2147483647 w 1770"/>
                  <a:gd name="T65" fmla="*/ 2147483647 h 1755"/>
                  <a:gd name="T66" fmla="*/ 2147483647 w 1770"/>
                  <a:gd name="T67" fmla="*/ 2147483647 h 1755"/>
                  <a:gd name="T68" fmla="*/ 2147483647 w 1770"/>
                  <a:gd name="T69" fmla="*/ 2147483647 h 1755"/>
                  <a:gd name="T70" fmla="*/ 2147483647 w 1770"/>
                  <a:gd name="T71" fmla="*/ 2147483647 h 1755"/>
                  <a:gd name="T72" fmla="*/ 2147483647 w 1770"/>
                  <a:gd name="T73" fmla="*/ 2147483647 h 17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70"/>
                  <a:gd name="T112" fmla="*/ 0 h 1755"/>
                  <a:gd name="T113" fmla="*/ 1770 w 1770"/>
                  <a:gd name="T114" fmla="*/ 1755 h 17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70" h="1755">
                    <a:moveTo>
                      <a:pt x="1570" y="1755"/>
                    </a:moveTo>
                    <a:lnTo>
                      <a:pt x="1609" y="1751"/>
                    </a:lnTo>
                    <a:lnTo>
                      <a:pt x="1648" y="1739"/>
                    </a:lnTo>
                    <a:lnTo>
                      <a:pt x="1682" y="1719"/>
                    </a:lnTo>
                    <a:lnTo>
                      <a:pt x="1711" y="1696"/>
                    </a:lnTo>
                    <a:lnTo>
                      <a:pt x="1735" y="1666"/>
                    </a:lnTo>
                    <a:lnTo>
                      <a:pt x="1755" y="1633"/>
                    </a:lnTo>
                    <a:lnTo>
                      <a:pt x="1766" y="1593"/>
                    </a:lnTo>
                    <a:lnTo>
                      <a:pt x="1770" y="1554"/>
                    </a:lnTo>
                    <a:lnTo>
                      <a:pt x="1770" y="201"/>
                    </a:lnTo>
                    <a:lnTo>
                      <a:pt x="1766" y="162"/>
                    </a:lnTo>
                    <a:lnTo>
                      <a:pt x="1755" y="122"/>
                    </a:lnTo>
                    <a:lnTo>
                      <a:pt x="1735" y="89"/>
                    </a:lnTo>
                    <a:lnTo>
                      <a:pt x="1711" y="59"/>
                    </a:lnTo>
                    <a:lnTo>
                      <a:pt x="1682" y="36"/>
                    </a:lnTo>
                    <a:lnTo>
                      <a:pt x="1648" y="16"/>
                    </a:lnTo>
                    <a:lnTo>
                      <a:pt x="1609" y="4"/>
                    </a:lnTo>
                    <a:lnTo>
                      <a:pt x="1570" y="0"/>
                    </a:lnTo>
                    <a:lnTo>
                      <a:pt x="201" y="0"/>
                    </a:lnTo>
                    <a:lnTo>
                      <a:pt x="162" y="4"/>
                    </a:lnTo>
                    <a:lnTo>
                      <a:pt x="122" y="16"/>
                    </a:lnTo>
                    <a:lnTo>
                      <a:pt x="89" y="36"/>
                    </a:lnTo>
                    <a:lnTo>
                      <a:pt x="59" y="59"/>
                    </a:lnTo>
                    <a:lnTo>
                      <a:pt x="36" y="89"/>
                    </a:lnTo>
                    <a:lnTo>
                      <a:pt x="16" y="122"/>
                    </a:lnTo>
                    <a:lnTo>
                      <a:pt x="4" y="162"/>
                    </a:lnTo>
                    <a:lnTo>
                      <a:pt x="0" y="201"/>
                    </a:lnTo>
                    <a:lnTo>
                      <a:pt x="0" y="1554"/>
                    </a:lnTo>
                    <a:lnTo>
                      <a:pt x="4" y="1593"/>
                    </a:lnTo>
                    <a:lnTo>
                      <a:pt x="16" y="1633"/>
                    </a:lnTo>
                    <a:lnTo>
                      <a:pt x="36" y="1666"/>
                    </a:lnTo>
                    <a:lnTo>
                      <a:pt x="59" y="1696"/>
                    </a:lnTo>
                    <a:lnTo>
                      <a:pt x="89" y="1719"/>
                    </a:lnTo>
                    <a:lnTo>
                      <a:pt x="122" y="1739"/>
                    </a:lnTo>
                    <a:lnTo>
                      <a:pt x="162" y="1751"/>
                    </a:lnTo>
                    <a:lnTo>
                      <a:pt x="201" y="1755"/>
                    </a:lnTo>
                    <a:lnTo>
                      <a:pt x="1570" y="1755"/>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nvGrpSpPr>
              <p:cNvPr id="55" name="Group 167"/>
              <p:cNvGrpSpPr>
                <a:grpSpLocks/>
              </p:cNvGrpSpPr>
              <p:nvPr/>
            </p:nvGrpSpPr>
            <p:grpSpPr bwMode="auto">
              <a:xfrm flipH="1">
                <a:off x="4999037" y="2819407"/>
                <a:ext cx="355600" cy="254003"/>
                <a:chOff x="230" y="1087"/>
                <a:chExt cx="991" cy="709"/>
              </a:xfrm>
            </p:grpSpPr>
            <p:sp>
              <p:nvSpPr>
                <p:cNvPr id="56" name="Freeform 168"/>
                <p:cNvSpPr>
                  <a:spLocks/>
                </p:cNvSpPr>
                <p:nvPr/>
              </p:nvSpPr>
              <p:spPr bwMode="auto">
                <a:xfrm>
                  <a:off x="278" y="1306"/>
                  <a:ext cx="854" cy="407"/>
                </a:xfrm>
                <a:custGeom>
                  <a:avLst/>
                  <a:gdLst>
                    <a:gd name="T0" fmla="*/ 0 w 854"/>
                    <a:gd name="T1" fmla="*/ 360 h 407"/>
                    <a:gd name="T2" fmla="*/ 4 w 854"/>
                    <a:gd name="T3" fmla="*/ 306 h 407"/>
                    <a:gd name="T4" fmla="*/ 25 w 854"/>
                    <a:gd name="T5" fmla="*/ 250 h 407"/>
                    <a:gd name="T6" fmla="*/ 68 w 854"/>
                    <a:gd name="T7" fmla="*/ 203 h 407"/>
                    <a:gd name="T8" fmla="*/ 107 w 854"/>
                    <a:gd name="T9" fmla="*/ 178 h 407"/>
                    <a:gd name="T10" fmla="*/ 157 w 854"/>
                    <a:gd name="T11" fmla="*/ 157 h 407"/>
                    <a:gd name="T12" fmla="*/ 223 w 854"/>
                    <a:gd name="T13" fmla="*/ 143 h 407"/>
                    <a:gd name="T14" fmla="*/ 229 w 854"/>
                    <a:gd name="T15" fmla="*/ 124 h 407"/>
                    <a:gd name="T16" fmla="*/ 253 w 854"/>
                    <a:gd name="T17" fmla="*/ 82 h 407"/>
                    <a:gd name="T18" fmla="*/ 288 w 854"/>
                    <a:gd name="T19" fmla="*/ 46 h 407"/>
                    <a:gd name="T20" fmla="*/ 338 w 854"/>
                    <a:gd name="T21" fmla="*/ 16 h 407"/>
                    <a:gd name="T22" fmla="*/ 383 w 854"/>
                    <a:gd name="T23" fmla="*/ 5 h 407"/>
                    <a:gd name="T24" fmla="*/ 470 w 854"/>
                    <a:gd name="T25" fmla="*/ 2 h 407"/>
                    <a:gd name="T26" fmla="*/ 568 w 854"/>
                    <a:gd name="T27" fmla="*/ 19 h 407"/>
                    <a:gd name="T28" fmla="*/ 636 w 854"/>
                    <a:gd name="T29" fmla="*/ 49 h 407"/>
                    <a:gd name="T30" fmla="*/ 686 w 854"/>
                    <a:gd name="T31" fmla="*/ 80 h 407"/>
                    <a:gd name="T32" fmla="*/ 733 w 854"/>
                    <a:gd name="T33" fmla="*/ 124 h 407"/>
                    <a:gd name="T34" fmla="*/ 776 w 854"/>
                    <a:gd name="T35" fmla="*/ 179 h 407"/>
                    <a:gd name="T36" fmla="*/ 813 w 854"/>
                    <a:gd name="T37" fmla="*/ 247 h 407"/>
                    <a:gd name="T38" fmla="*/ 843 w 854"/>
                    <a:gd name="T39" fmla="*/ 328 h 407"/>
                    <a:gd name="T40" fmla="*/ 852 w 854"/>
                    <a:gd name="T41" fmla="*/ 366 h 407"/>
                    <a:gd name="T42" fmla="*/ 849 w 854"/>
                    <a:gd name="T43" fmla="*/ 396 h 407"/>
                    <a:gd name="T44" fmla="*/ 838 w 854"/>
                    <a:gd name="T45" fmla="*/ 407 h 407"/>
                    <a:gd name="T46" fmla="*/ 832 w 854"/>
                    <a:gd name="T47" fmla="*/ 407 h 407"/>
                    <a:gd name="T48" fmla="*/ 815 w 854"/>
                    <a:gd name="T49" fmla="*/ 385 h 407"/>
                    <a:gd name="T50" fmla="*/ 793 w 854"/>
                    <a:gd name="T51" fmla="*/ 349 h 407"/>
                    <a:gd name="T52" fmla="*/ 768 w 854"/>
                    <a:gd name="T53" fmla="*/ 330 h 407"/>
                    <a:gd name="T54" fmla="*/ 722 w 854"/>
                    <a:gd name="T55" fmla="*/ 322 h 407"/>
                    <a:gd name="T56" fmla="*/ 680 w 854"/>
                    <a:gd name="T57" fmla="*/ 339 h 407"/>
                    <a:gd name="T58" fmla="*/ 669 w 854"/>
                    <a:gd name="T59" fmla="*/ 350 h 407"/>
                    <a:gd name="T60" fmla="*/ 639 w 854"/>
                    <a:gd name="T61" fmla="*/ 377 h 407"/>
                    <a:gd name="T62" fmla="*/ 604 w 854"/>
                    <a:gd name="T63" fmla="*/ 386 h 407"/>
                    <a:gd name="T64" fmla="*/ 553 w 854"/>
                    <a:gd name="T65" fmla="*/ 393 h 407"/>
                    <a:gd name="T66" fmla="*/ 327 w 854"/>
                    <a:gd name="T67" fmla="*/ 393 h 407"/>
                    <a:gd name="T68" fmla="*/ 316 w 854"/>
                    <a:gd name="T69" fmla="*/ 393 h 407"/>
                    <a:gd name="T70" fmla="*/ 294 w 854"/>
                    <a:gd name="T71" fmla="*/ 383 h 407"/>
                    <a:gd name="T72" fmla="*/ 278 w 854"/>
                    <a:gd name="T73" fmla="*/ 366 h 407"/>
                    <a:gd name="T74" fmla="*/ 253 w 854"/>
                    <a:gd name="T75" fmla="*/ 333 h 407"/>
                    <a:gd name="T76" fmla="*/ 218 w 854"/>
                    <a:gd name="T77" fmla="*/ 314 h 407"/>
                    <a:gd name="T78" fmla="*/ 197 w 854"/>
                    <a:gd name="T79" fmla="*/ 313 h 407"/>
                    <a:gd name="T80" fmla="*/ 171 w 854"/>
                    <a:gd name="T81" fmla="*/ 328 h 407"/>
                    <a:gd name="T82" fmla="*/ 146 w 854"/>
                    <a:gd name="T83" fmla="*/ 361 h 407"/>
                    <a:gd name="T84" fmla="*/ 129 w 854"/>
                    <a:gd name="T85" fmla="*/ 377 h 407"/>
                    <a:gd name="T86" fmla="*/ 82 w 854"/>
                    <a:gd name="T87" fmla="*/ 391 h 407"/>
                    <a:gd name="T88" fmla="*/ 32 w 854"/>
                    <a:gd name="T89" fmla="*/ 383 h 407"/>
                    <a:gd name="T90" fmla="*/ 2 w 854"/>
                    <a:gd name="T91" fmla="*/ 368 h 40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54"/>
                    <a:gd name="T139" fmla="*/ 0 h 407"/>
                    <a:gd name="T140" fmla="*/ 854 w 854"/>
                    <a:gd name="T141" fmla="*/ 407 h 40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54" h="407">
                      <a:moveTo>
                        <a:pt x="2" y="368"/>
                      </a:moveTo>
                      <a:lnTo>
                        <a:pt x="2" y="368"/>
                      </a:lnTo>
                      <a:lnTo>
                        <a:pt x="0" y="360"/>
                      </a:lnTo>
                      <a:lnTo>
                        <a:pt x="0" y="338"/>
                      </a:lnTo>
                      <a:lnTo>
                        <a:pt x="0" y="324"/>
                      </a:lnTo>
                      <a:lnTo>
                        <a:pt x="4" y="306"/>
                      </a:lnTo>
                      <a:lnTo>
                        <a:pt x="8" y="289"/>
                      </a:lnTo>
                      <a:lnTo>
                        <a:pt x="16" y="269"/>
                      </a:lnTo>
                      <a:lnTo>
                        <a:pt x="25" y="250"/>
                      </a:lnTo>
                      <a:lnTo>
                        <a:pt x="40" y="231"/>
                      </a:lnTo>
                      <a:lnTo>
                        <a:pt x="57" y="212"/>
                      </a:lnTo>
                      <a:lnTo>
                        <a:pt x="68" y="203"/>
                      </a:lnTo>
                      <a:lnTo>
                        <a:pt x="79" y="193"/>
                      </a:lnTo>
                      <a:lnTo>
                        <a:pt x="93" y="186"/>
                      </a:lnTo>
                      <a:lnTo>
                        <a:pt x="107" y="178"/>
                      </a:lnTo>
                      <a:lnTo>
                        <a:pt x="123" y="170"/>
                      </a:lnTo>
                      <a:lnTo>
                        <a:pt x="140" y="164"/>
                      </a:lnTo>
                      <a:lnTo>
                        <a:pt x="157" y="157"/>
                      </a:lnTo>
                      <a:lnTo>
                        <a:pt x="178" y="153"/>
                      </a:lnTo>
                      <a:lnTo>
                        <a:pt x="200" y="148"/>
                      </a:lnTo>
                      <a:lnTo>
                        <a:pt x="223" y="143"/>
                      </a:lnTo>
                      <a:lnTo>
                        <a:pt x="225" y="139"/>
                      </a:lnTo>
                      <a:lnTo>
                        <a:pt x="229" y="124"/>
                      </a:lnTo>
                      <a:lnTo>
                        <a:pt x="239" y="106"/>
                      </a:lnTo>
                      <a:lnTo>
                        <a:pt x="245" y="93"/>
                      </a:lnTo>
                      <a:lnTo>
                        <a:pt x="253" y="82"/>
                      </a:lnTo>
                      <a:lnTo>
                        <a:pt x="262" y="69"/>
                      </a:lnTo>
                      <a:lnTo>
                        <a:pt x="273" y="57"/>
                      </a:lnTo>
                      <a:lnTo>
                        <a:pt x="288" y="46"/>
                      </a:lnTo>
                      <a:lnTo>
                        <a:pt x="302" y="35"/>
                      </a:lnTo>
                      <a:lnTo>
                        <a:pt x="319" y="26"/>
                      </a:lnTo>
                      <a:lnTo>
                        <a:pt x="338" y="16"/>
                      </a:lnTo>
                      <a:lnTo>
                        <a:pt x="360" y="10"/>
                      </a:lnTo>
                      <a:lnTo>
                        <a:pt x="383" y="5"/>
                      </a:lnTo>
                      <a:lnTo>
                        <a:pt x="410" y="2"/>
                      </a:lnTo>
                      <a:lnTo>
                        <a:pt x="438" y="0"/>
                      </a:lnTo>
                      <a:lnTo>
                        <a:pt x="470" y="2"/>
                      </a:lnTo>
                      <a:lnTo>
                        <a:pt x="501" y="5"/>
                      </a:lnTo>
                      <a:lnTo>
                        <a:pt x="534" y="10"/>
                      </a:lnTo>
                      <a:lnTo>
                        <a:pt x="568" y="19"/>
                      </a:lnTo>
                      <a:lnTo>
                        <a:pt x="601" y="32"/>
                      </a:lnTo>
                      <a:lnTo>
                        <a:pt x="619" y="40"/>
                      </a:lnTo>
                      <a:lnTo>
                        <a:pt x="636" y="49"/>
                      </a:lnTo>
                      <a:lnTo>
                        <a:pt x="653" y="59"/>
                      </a:lnTo>
                      <a:lnTo>
                        <a:pt x="669" y="69"/>
                      </a:lnTo>
                      <a:lnTo>
                        <a:pt x="686" y="80"/>
                      </a:lnTo>
                      <a:lnTo>
                        <a:pt x="702" y="95"/>
                      </a:lnTo>
                      <a:lnTo>
                        <a:pt x="717" y="109"/>
                      </a:lnTo>
                      <a:lnTo>
                        <a:pt x="733" y="124"/>
                      </a:lnTo>
                      <a:lnTo>
                        <a:pt x="747" y="140"/>
                      </a:lnTo>
                      <a:lnTo>
                        <a:pt x="761" y="159"/>
                      </a:lnTo>
                      <a:lnTo>
                        <a:pt x="776" y="179"/>
                      </a:lnTo>
                      <a:lnTo>
                        <a:pt x="788" y="200"/>
                      </a:lnTo>
                      <a:lnTo>
                        <a:pt x="801" y="222"/>
                      </a:lnTo>
                      <a:lnTo>
                        <a:pt x="813" y="247"/>
                      </a:lnTo>
                      <a:lnTo>
                        <a:pt x="824" y="272"/>
                      </a:lnTo>
                      <a:lnTo>
                        <a:pt x="834" y="300"/>
                      </a:lnTo>
                      <a:lnTo>
                        <a:pt x="843" y="328"/>
                      </a:lnTo>
                      <a:lnTo>
                        <a:pt x="852" y="360"/>
                      </a:lnTo>
                      <a:lnTo>
                        <a:pt x="852" y="366"/>
                      </a:lnTo>
                      <a:lnTo>
                        <a:pt x="854" y="380"/>
                      </a:lnTo>
                      <a:lnTo>
                        <a:pt x="852" y="389"/>
                      </a:lnTo>
                      <a:lnTo>
                        <a:pt x="849" y="396"/>
                      </a:lnTo>
                      <a:lnTo>
                        <a:pt x="846" y="402"/>
                      </a:lnTo>
                      <a:lnTo>
                        <a:pt x="843" y="405"/>
                      </a:lnTo>
                      <a:lnTo>
                        <a:pt x="838" y="407"/>
                      </a:lnTo>
                      <a:lnTo>
                        <a:pt x="835" y="407"/>
                      </a:lnTo>
                      <a:lnTo>
                        <a:pt x="832" y="407"/>
                      </a:lnTo>
                      <a:lnTo>
                        <a:pt x="826" y="402"/>
                      </a:lnTo>
                      <a:lnTo>
                        <a:pt x="819" y="394"/>
                      </a:lnTo>
                      <a:lnTo>
                        <a:pt x="815" y="385"/>
                      </a:lnTo>
                      <a:lnTo>
                        <a:pt x="808" y="372"/>
                      </a:lnTo>
                      <a:lnTo>
                        <a:pt x="801" y="361"/>
                      </a:lnTo>
                      <a:lnTo>
                        <a:pt x="793" y="349"/>
                      </a:lnTo>
                      <a:lnTo>
                        <a:pt x="782" y="338"/>
                      </a:lnTo>
                      <a:lnTo>
                        <a:pt x="768" y="330"/>
                      </a:lnTo>
                      <a:lnTo>
                        <a:pt x="754" y="324"/>
                      </a:lnTo>
                      <a:lnTo>
                        <a:pt x="738" y="322"/>
                      </a:lnTo>
                      <a:lnTo>
                        <a:pt x="722" y="322"/>
                      </a:lnTo>
                      <a:lnTo>
                        <a:pt x="706" y="324"/>
                      </a:lnTo>
                      <a:lnTo>
                        <a:pt x="692" y="330"/>
                      </a:lnTo>
                      <a:lnTo>
                        <a:pt x="680" y="339"/>
                      </a:lnTo>
                      <a:lnTo>
                        <a:pt x="674" y="344"/>
                      </a:lnTo>
                      <a:lnTo>
                        <a:pt x="669" y="350"/>
                      </a:lnTo>
                      <a:lnTo>
                        <a:pt x="659" y="363"/>
                      </a:lnTo>
                      <a:lnTo>
                        <a:pt x="650" y="372"/>
                      </a:lnTo>
                      <a:lnTo>
                        <a:pt x="639" y="377"/>
                      </a:lnTo>
                      <a:lnTo>
                        <a:pt x="628" y="382"/>
                      </a:lnTo>
                      <a:lnTo>
                        <a:pt x="617" y="385"/>
                      </a:lnTo>
                      <a:lnTo>
                        <a:pt x="604" y="386"/>
                      </a:lnTo>
                      <a:lnTo>
                        <a:pt x="576" y="391"/>
                      </a:lnTo>
                      <a:lnTo>
                        <a:pt x="553" y="393"/>
                      </a:lnTo>
                      <a:lnTo>
                        <a:pt x="520" y="394"/>
                      </a:lnTo>
                      <a:lnTo>
                        <a:pt x="435" y="394"/>
                      </a:lnTo>
                      <a:lnTo>
                        <a:pt x="327" y="393"/>
                      </a:lnTo>
                      <a:lnTo>
                        <a:pt x="322" y="394"/>
                      </a:lnTo>
                      <a:lnTo>
                        <a:pt x="316" y="393"/>
                      </a:lnTo>
                      <a:lnTo>
                        <a:pt x="309" y="391"/>
                      </a:lnTo>
                      <a:lnTo>
                        <a:pt x="302" y="388"/>
                      </a:lnTo>
                      <a:lnTo>
                        <a:pt x="294" y="383"/>
                      </a:lnTo>
                      <a:lnTo>
                        <a:pt x="286" y="377"/>
                      </a:lnTo>
                      <a:lnTo>
                        <a:pt x="278" y="366"/>
                      </a:lnTo>
                      <a:lnTo>
                        <a:pt x="272" y="353"/>
                      </a:lnTo>
                      <a:lnTo>
                        <a:pt x="262" y="342"/>
                      </a:lnTo>
                      <a:lnTo>
                        <a:pt x="253" y="333"/>
                      </a:lnTo>
                      <a:lnTo>
                        <a:pt x="242" y="325"/>
                      </a:lnTo>
                      <a:lnTo>
                        <a:pt x="231" y="317"/>
                      </a:lnTo>
                      <a:lnTo>
                        <a:pt x="218" y="314"/>
                      </a:lnTo>
                      <a:lnTo>
                        <a:pt x="208" y="311"/>
                      </a:lnTo>
                      <a:lnTo>
                        <a:pt x="197" y="313"/>
                      </a:lnTo>
                      <a:lnTo>
                        <a:pt x="187" y="316"/>
                      </a:lnTo>
                      <a:lnTo>
                        <a:pt x="178" y="320"/>
                      </a:lnTo>
                      <a:lnTo>
                        <a:pt x="171" y="328"/>
                      </a:lnTo>
                      <a:lnTo>
                        <a:pt x="165" y="336"/>
                      </a:lnTo>
                      <a:lnTo>
                        <a:pt x="153" y="353"/>
                      </a:lnTo>
                      <a:lnTo>
                        <a:pt x="146" y="361"/>
                      </a:lnTo>
                      <a:lnTo>
                        <a:pt x="138" y="371"/>
                      </a:lnTo>
                      <a:lnTo>
                        <a:pt x="129" y="377"/>
                      </a:lnTo>
                      <a:lnTo>
                        <a:pt x="116" y="383"/>
                      </a:lnTo>
                      <a:lnTo>
                        <a:pt x="99" y="388"/>
                      </a:lnTo>
                      <a:lnTo>
                        <a:pt x="82" y="391"/>
                      </a:lnTo>
                      <a:lnTo>
                        <a:pt x="62" y="389"/>
                      </a:lnTo>
                      <a:lnTo>
                        <a:pt x="41" y="386"/>
                      </a:lnTo>
                      <a:lnTo>
                        <a:pt x="32" y="383"/>
                      </a:lnTo>
                      <a:lnTo>
                        <a:pt x="21" y="380"/>
                      </a:lnTo>
                      <a:lnTo>
                        <a:pt x="11" y="374"/>
                      </a:lnTo>
                      <a:lnTo>
                        <a:pt x="2" y="3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7" name="Freeform 169"/>
                <p:cNvSpPr>
                  <a:spLocks/>
                </p:cNvSpPr>
                <p:nvPr/>
              </p:nvSpPr>
              <p:spPr bwMode="auto">
                <a:xfrm>
                  <a:off x="473" y="1211"/>
                  <a:ext cx="278" cy="91"/>
                </a:xfrm>
                <a:custGeom>
                  <a:avLst/>
                  <a:gdLst>
                    <a:gd name="T0" fmla="*/ 276 w 278"/>
                    <a:gd name="T1" fmla="*/ 1 h 91"/>
                    <a:gd name="T2" fmla="*/ 276 w 278"/>
                    <a:gd name="T3" fmla="*/ 1 h 91"/>
                    <a:gd name="T4" fmla="*/ 278 w 278"/>
                    <a:gd name="T5" fmla="*/ 12 h 91"/>
                    <a:gd name="T6" fmla="*/ 278 w 278"/>
                    <a:gd name="T7" fmla="*/ 36 h 91"/>
                    <a:gd name="T8" fmla="*/ 276 w 278"/>
                    <a:gd name="T9" fmla="*/ 63 h 91"/>
                    <a:gd name="T10" fmla="*/ 273 w 278"/>
                    <a:gd name="T11" fmla="*/ 74 h 91"/>
                    <a:gd name="T12" fmla="*/ 270 w 278"/>
                    <a:gd name="T13" fmla="*/ 81 h 91"/>
                    <a:gd name="T14" fmla="*/ 270 w 278"/>
                    <a:gd name="T15" fmla="*/ 81 h 91"/>
                    <a:gd name="T16" fmla="*/ 265 w 278"/>
                    <a:gd name="T17" fmla="*/ 83 h 91"/>
                    <a:gd name="T18" fmla="*/ 256 w 278"/>
                    <a:gd name="T19" fmla="*/ 86 h 91"/>
                    <a:gd name="T20" fmla="*/ 224 w 278"/>
                    <a:gd name="T21" fmla="*/ 89 h 91"/>
                    <a:gd name="T22" fmla="*/ 182 w 278"/>
                    <a:gd name="T23" fmla="*/ 91 h 91"/>
                    <a:gd name="T24" fmla="*/ 135 w 278"/>
                    <a:gd name="T25" fmla="*/ 91 h 91"/>
                    <a:gd name="T26" fmla="*/ 47 w 278"/>
                    <a:gd name="T27" fmla="*/ 89 h 91"/>
                    <a:gd name="T28" fmla="*/ 6 w 278"/>
                    <a:gd name="T29" fmla="*/ 89 h 91"/>
                    <a:gd name="T30" fmla="*/ 6 w 278"/>
                    <a:gd name="T31" fmla="*/ 89 h 91"/>
                    <a:gd name="T32" fmla="*/ 3 w 278"/>
                    <a:gd name="T33" fmla="*/ 58 h 91"/>
                    <a:gd name="T34" fmla="*/ 0 w 278"/>
                    <a:gd name="T35" fmla="*/ 34 h 91"/>
                    <a:gd name="T36" fmla="*/ 0 w 278"/>
                    <a:gd name="T37" fmla="*/ 20 h 91"/>
                    <a:gd name="T38" fmla="*/ 0 w 278"/>
                    <a:gd name="T39" fmla="*/ 20 h 91"/>
                    <a:gd name="T40" fmla="*/ 3 w 278"/>
                    <a:gd name="T41" fmla="*/ 19 h 91"/>
                    <a:gd name="T42" fmla="*/ 9 w 278"/>
                    <a:gd name="T43" fmla="*/ 17 h 91"/>
                    <a:gd name="T44" fmla="*/ 36 w 278"/>
                    <a:gd name="T45" fmla="*/ 14 h 91"/>
                    <a:gd name="T46" fmla="*/ 119 w 278"/>
                    <a:gd name="T47" fmla="*/ 6 h 91"/>
                    <a:gd name="T48" fmla="*/ 166 w 278"/>
                    <a:gd name="T49" fmla="*/ 3 h 91"/>
                    <a:gd name="T50" fmla="*/ 210 w 278"/>
                    <a:gd name="T51" fmla="*/ 0 h 91"/>
                    <a:gd name="T52" fmla="*/ 249 w 278"/>
                    <a:gd name="T53" fmla="*/ 0 h 91"/>
                    <a:gd name="T54" fmla="*/ 276 w 278"/>
                    <a:gd name="T55" fmla="*/ 1 h 91"/>
                    <a:gd name="T56" fmla="*/ 276 w 278"/>
                    <a:gd name="T57" fmla="*/ 1 h 9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78"/>
                    <a:gd name="T88" fmla="*/ 0 h 91"/>
                    <a:gd name="T89" fmla="*/ 278 w 278"/>
                    <a:gd name="T90" fmla="*/ 91 h 9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78" h="91">
                      <a:moveTo>
                        <a:pt x="276" y="1"/>
                      </a:moveTo>
                      <a:lnTo>
                        <a:pt x="276" y="1"/>
                      </a:lnTo>
                      <a:lnTo>
                        <a:pt x="278" y="12"/>
                      </a:lnTo>
                      <a:lnTo>
                        <a:pt x="278" y="36"/>
                      </a:lnTo>
                      <a:lnTo>
                        <a:pt x="276" y="63"/>
                      </a:lnTo>
                      <a:lnTo>
                        <a:pt x="273" y="74"/>
                      </a:lnTo>
                      <a:lnTo>
                        <a:pt x="270" y="81"/>
                      </a:lnTo>
                      <a:lnTo>
                        <a:pt x="265" y="83"/>
                      </a:lnTo>
                      <a:lnTo>
                        <a:pt x="256" y="86"/>
                      </a:lnTo>
                      <a:lnTo>
                        <a:pt x="224" y="89"/>
                      </a:lnTo>
                      <a:lnTo>
                        <a:pt x="182" y="91"/>
                      </a:lnTo>
                      <a:lnTo>
                        <a:pt x="135" y="91"/>
                      </a:lnTo>
                      <a:lnTo>
                        <a:pt x="47" y="89"/>
                      </a:lnTo>
                      <a:lnTo>
                        <a:pt x="6" y="89"/>
                      </a:lnTo>
                      <a:lnTo>
                        <a:pt x="3" y="58"/>
                      </a:lnTo>
                      <a:lnTo>
                        <a:pt x="0" y="34"/>
                      </a:lnTo>
                      <a:lnTo>
                        <a:pt x="0" y="20"/>
                      </a:lnTo>
                      <a:lnTo>
                        <a:pt x="3" y="19"/>
                      </a:lnTo>
                      <a:lnTo>
                        <a:pt x="9" y="17"/>
                      </a:lnTo>
                      <a:lnTo>
                        <a:pt x="36" y="14"/>
                      </a:lnTo>
                      <a:lnTo>
                        <a:pt x="119" y="6"/>
                      </a:lnTo>
                      <a:lnTo>
                        <a:pt x="166" y="3"/>
                      </a:lnTo>
                      <a:lnTo>
                        <a:pt x="210" y="0"/>
                      </a:lnTo>
                      <a:lnTo>
                        <a:pt x="249" y="0"/>
                      </a:lnTo>
                      <a:lnTo>
                        <a:pt x="276"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8" name="Freeform 170"/>
                <p:cNvSpPr>
                  <a:spLocks/>
                </p:cNvSpPr>
                <p:nvPr/>
              </p:nvSpPr>
              <p:spPr bwMode="auto">
                <a:xfrm>
                  <a:off x="768" y="1205"/>
                  <a:ext cx="218" cy="117"/>
                </a:xfrm>
                <a:custGeom>
                  <a:avLst/>
                  <a:gdLst>
                    <a:gd name="T0" fmla="*/ 17 w 218"/>
                    <a:gd name="T1" fmla="*/ 1 h 117"/>
                    <a:gd name="T2" fmla="*/ 17 w 218"/>
                    <a:gd name="T3" fmla="*/ 1 h 117"/>
                    <a:gd name="T4" fmla="*/ 14 w 218"/>
                    <a:gd name="T5" fmla="*/ 9 h 117"/>
                    <a:gd name="T6" fmla="*/ 8 w 218"/>
                    <a:gd name="T7" fmla="*/ 29 h 117"/>
                    <a:gd name="T8" fmla="*/ 2 w 218"/>
                    <a:gd name="T9" fmla="*/ 54 h 117"/>
                    <a:gd name="T10" fmla="*/ 0 w 218"/>
                    <a:gd name="T11" fmla="*/ 65 h 117"/>
                    <a:gd name="T12" fmla="*/ 0 w 218"/>
                    <a:gd name="T13" fmla="*/ 75 h 117"/>
                    <a:gd name="T14" fmla="*/ 0 w 218"/>
                    <a:gd name="T15" fmla="*/ 75 h 117"/>
                    <a:gd name="T16" fmla="*/ 80 w 218"/>
                    <a:gd name="T17" fmla="*/ 94 h 117"/>
                    <a:gd name="T18" fmla="*/ 146 w 218"/>
                    <a:gd name="T19" fmla="*/ 108 h 117"/>
                    <a:gd name="T20" fmla="*/ 174 w 218"/>
                    <a:gd name="T21" fmla="*/ 114 h 117"/>
                    <a:gd name="T22" fmla="*/ 198 w 218"/>
                    <a:gd name="T23" fmla="*/ 117 h 117"/>
                    <a:gd name="T24" fmla="*/ 198 w 218"/>
                    <a:gd name="T25" fmla="*/ 117 h 117"/>
                    <a:gd name="T26" fmla="*/ 201 w 218"/>
                    <a:gd name="T27" fmla="*/ 109 h 117"/>
                    <a:gd name="T28" fmla="*/ 209 w 218"/>
                    <a:gd name="T29" fmla="*/ 91 h 117"/>
                    <a:gd name="T30" fmla="*/ 212 w 218"/>
                    <a:gd name="T31" fmla="*/ 78 h 117"/>
                    <a:gd name="T32" fmla="*/ 215 w 218"/>
                    <a:gd name="T33" fmla="*/ 64 h 117"/>
                    <a:gd name="T34" fmla="*/ 218 w 218"/>
                    <a:gd name="T35" fmla="*/ 48 h 117"/>
                    <a:gd name="T36" fmla="*/ 218 w 218"/>
                    <a:gd name="T37" fmla="*/ 32 h 117"/>
                    <a:gd name="T38" fmla="*/ 218 w 218"/>
                    <a:gd name="T39" fmla="*/ 32 h 117"/>
                    <a:gd name="T40" fmla="*/ 199 w 218"/>
                    <a:gd name="T41" fmla="*/ 26 h 117"/>
                    <a:gd name="T42" fmla="*/ 151 w 218"/>
                    <a:gd name="T43" fmla="*/ 14 h 117"/>
                    <a:gd name="T44" fmla="*/ 119 w 218"/>
                    <a:gd name="T45" fmla="*/ 7 h 117"/>
                    <a:gd name="T46" fmla="*/ 85 w 218"/>
                    <a:gd name="T47" fmla="*/ 3 h 117"/>
                    <a:gd name="T48" fmla="*/ 50 w 218"/>
                    <a:gd name="T49" fmla="*/ 1 h 117"/>
                    <a:gd name="T50" fmla="*/ 34 w 218"/>
                    <a:gd name="T51" fmla="*/ 0 h 117"/>
                    <a:gd name="T52" fmla="*/ 17 w 218"/>
                    <a:gd name="T53" fmla="*/ 1 h 117"/>
                    <a:gd name="T54" fmla="*/ 17 w 218"/>
                    <a:gd name="T55" fmla="*/ 1 h 1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8"/>
                    <a:gd name="T85" fmla="*/ 0 h 117"/>
                    <a:gd name="T86" fmla="*/ 218 w 218"/>
                    <a:gd name="T87" fmla="*/ 117 h 11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8" h="117">
                      <a:moveTo>
                        <a:pt x="17" y="1"/>
                      </a:moveTo>
                      <a:lnTo>
                        <a:pt x="17" y="1"/>
                      </a:lnTo>
                      <a:lnTo>
                        <a:pt x="14" y="9"/>
                      </a:lnTo>
                      <a:lnTo>
                        <a:pt x="8" y="29"/>
                      </a:lnTo>
                      <a:lnTo>
                        <a:pt x="2" y="54"/>
                      </a:lnTo>
                      <a:lnTo>
                        <a:pt x="0" y="65"/>
                      </a:lnTo>
                      <a:lnTo>
                        <a:pt x="0" y="75"/>
                      </a:lnTo>
                      <a:lnTo>
                        <a:pt x="80" y="94"/>
                      </a:lnTo>
                      <a:lnTo>
                        <a:pt x="146" y="108"/>
                      </a:lnTo>
                      <a:lnTo>
                        <a:pt x="174" y="114"/>
                      </a:lnTo>
                      <a:lnTo>
                        <a:pt x="198" y="117"/>
                      </a:lnTo>
                      <a:lnTo>
                        <a:pt x="201" y="109"/>
                      </a:lnTo>
                      <a:lnTo>
                        <a:pt x="209" y="91"/>
                      </a:lnTo>
                      <a:lnTo>
                        <a:pt x="212" y="78"/>
                      </a:lnTo>
                      <a:lnTo>
                        <a:pt x="215" y="64"/>
                      </a:lnTo>
                      <a:lnTo>
                        <a:pt x="218" y="48"/>
                      </a:lnTo>
                      <a:lnTo>
                        <a:pt x="218" y="32"/>
                      </a:lnTo>
                      <a:lnTo>
                        <a:pt x="199" y="26"/>
                      </a:lnTo>
                      <a:lnTo>
                        <a:pt x="151" y="14"/>
                      </a:lnTo>
                      <a:lnTo>
                        <a:pt x="119" y="7"/>
                      </a:lnTo>
                      <a:lnTo>
                        <a:pt x="85" y="3"/>
                      </a:lnTo>
                      <a:lnTo>
                        <a:pt x="50" y="1"/>
                      </a:lnTo>
                      <a:lnTo>
                        <a:pt x="34" y="0"/>
                      </a:lnTo>
                      <a:lnTo>
                        <a:pt x="17"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9" name="Freeform 171"/>
                <p:cNvSpPr>
                  <a:spLocks/>
                </p:cNvSpPr>
                <p:nvPr/>
              </p:nvSpPr>
              <p:spPr bwMode="auto">
                <a:xfrm>
                  <a:off x="564" y="1088"/>
                  <a:ext cx="339" cy="124"/>
                </a:xfrm>
                <a:custGeom>
                  <a:avLst/>
                  <a:gdLst>
                    <a:gd name="T0" fmla="*/ 16 w 339"/>
                    <a:gd name="T1" fmla="*/ 33 h 124"/>
                    <a:gd name="T2" fmla="*/ 16 w 339"/>
                    <a:gd name="T3" fmla="*/ 33 h 124"/>
                    <a:gd name="T4" fmla="*/ 11 w 339"/>
                    <a:gd name="T5" fmla="*/ 43 h 124"/>
                    <a:gd name="T6" fmla="*/ 6 w 339"/>
                    <a:gd name="T7" fmla="*/ 54 h 124"/>
                    <a:gd name="T8" fmla="*/ 2 w 339"/>
                    <a:gd name="T9" fmla="*/ 66 h 124"/>
                    <a:gd name="T10" fmla="*/ 0 w 339"/>
                    <a:gd name="T11" fmla="*/ 80 h 124"/>
                    <a:gd name="T12" fmla="*/ 0 w 339"/>
                    <a:gd name="T13" fmla="*/ 88 h 124"/>
                    <a:gd name="T14" fmla="*/ 2 w 339"/>
                    <a:gd name="T15" fmla="*/ 96 h 124"/>
                    <a:gd name="T16" fmla="*/ 5 w 339"/>
                    <a:gd name="T17" fmla="*/ 104 h 124"/>
                    <a:gd name="T18" fmla="*/ 8 w 339"/>
                    <a:gd name="T19" fmla="*/ 110 h 124"/>
                    <a:gd name="T20" fmla="*/ 14 w 339"/>
                    <a:gd name="T21" fmla="*/ 118 h 124"/>
                    <a:gd name="T22" fmla="*/ 22 w 339"/>
                    <a:gd name="T23" fmla="*/ 124 h 124"/>
                    <a:gd name="T24" fmla="*/ 22 w 339"/>
                    <a:gd name="T25" fmla="*/ 124 h 124"/>
                    <a:gd name="T26" fmla="*/ 53 w 339"/>
                    <a:gd name="T27" fmla="*/ 124 h 124"/>
                    <a:gd name="T28" fmla="*/ 130 w 339"/>
                    <a:gd name="T29" fmla="*/ 121 h 124"/>
                    <a:gd name="T30" fmla="*/ 177 w 339"/>
                    <a:gd name="T31" fmla="*/ 118 h 124"/>
                    <a:gd name="T32" fmla="*/ 229 w 339"/>
                    <a:gd name="T33" fmla="*/ 113 h 124"/>
                    <a:gd name="T34" fmla="*/ 281 w 339"/>
                    <a:gd name="T35" fmla="*/ 107 h 124"/>
                    <a:gd name="T36" fmla="*/ 328 w 339"/>
                    <a:gd name="T37" fmla="*/ 98 h 124"/>
                    <a:gd name="T38" fmla="*/ 328 w 339"/>
                    <a:gd name="T39" fmla="*/ 98 h 124"/>
                    <a:gd name="T40" fmla="*/ 333 w 339"/>
                    <a:gd name="T41" fmla="*/ 88 h 124"/>
                    <a:gd name="T42" fmla="*/ 336 w 339"/>
                    <a:gd name="T43" fmla="*/ 79 h 124"/>
                    <a:gd name="T44" fmla="*/ 339 w 339"/>
                    <a:gd name="T45" fmla="*/ 68 h 124"/>
                    <a:gd name="T46" fmla="*/ 339 w 339"/>
                    <a:gd name="T47" fmla="*/ 54 h 124"/>
                    <a:gd name="T48" fmla="*/ 339 w 339"/>
                    <a:gd name="T49" fmla="*/ 44 h 124"/>
                    <a:gd name="T50" fmla="*/ 336 w 339"/>
                    <a:gd name="T51" fmla="*/ 37 h 124"/>
                    <a:gd name="T52" fmla="*/ 333 w 339"/>
                    <a:gd name="T53" fmla="*/ 29 h 124"/>
                    <a:gd name="T54" fmla="*/ 328 w 339"/>
                    <a:gd name="T55" fmla="*/ 19 h 124"/>
                    <a:gd name="T56" fmla="*/ 322 w 339"/>
                    <a:gd name="T57" fmla="*/ 10 h 124"/>
                    <a:gd name="T58" fmla="*/ 314 w 339"/>
                    <a:gd name="T59" fmla="*/ 0 h 124"/>
                    <a:gd name="T60" fmla="*/ 314 w 339"/>
                    <a:gd name="T61" fmla="*/ 0 h 124"/>
                    <a:gd name="T62" fmla="*/ 286 w 339"/>
                    <a:gd name="T63" fmla="*/ 0 h 124"/>
                    <a:gd name="T64" fmla="*/ 254 w 339"/>
                    <a:gd name="T65" fmla="*/ 0 h 124"/>
                    <a:gd name="T66" fmla="*/ 213 w 339"/>
                    <a:gd name="T67" fmla="*/ 2 h 124"/>
                    <a:gd name="T68" fmla="*/ 168 w 339"/>
                    <a:gd name="T69" fmla="*/ 5 h 124"/>
                    <a:gd name="T70" fmla="*/ 118 w 339"/>
                    <a:gd name="T71" fmla="*/ 11 h 124"/>
                    <a:gd name="T72" fmla="*/ 66 w 339"/>
                    <a:gd name="T73" fmla="*/ 21 h 124"/>
                    <a:gd name="T74" fmla="*/ 41 w 339"/>
                    <a:gd name="T75" fmla="*/ 27 h 124"/>
                    <a:gd name="T76" fmla="*/ 16 w 339"/>
                    <a:gd name="T77" fmla="*/ 33 h 124"/>
                    <a:gd name="T78" fmla="*/ 16 w 339"/>
                    <a:gd name="T79" fmla="*/ 33 h 12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9"/>
                    <a:gd name="T121" fmla="*/ 0 h 124"/>
                    <a:gd name="T122" fmla="*/ 339 w 339"/>
                    <a:gd name="T123" fmla="*/ 124 h 12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9" h="124">
                      <a:moveTo>
                        <a:pt x="16" y="33"/>
                      </a:moveTo>
                      <a:lnTo>
                        <a:pt x="16" y="33"/>
                      </a:lnTo>
                      <a:lnTo>
                        <a:pt x="11" y="43"/>
                      </a:lnTo>
                      <a:lnTo>
                        <a:pt x="6" y="54"/>
                      </a:lnTo>
                      <a:lnTo>
                        <a:pt x="2" y="66"/>
                      </a:lnTo>
                      <a:lnTo>
                        <a:pt x="0" y="80"/>
                      </a:lnTo>
                      <a:lnTo>
                        <a:pt x="0" y="88"/>
                      </a:lnTo>
                      <a:lnTo>
                        <a:pt x="2" y="96"/>
                      </a:lnTo>
                      <a:lnTo>
                        <a:pt x="5" y="104"/>
                      </a:lnTo>
                      <a:lnTo>
                        <a:pt x="8" y="110"/>
                      </a:lnTo>
                      <a:lnTo>
                        <a:pt x="14" y="118"/>
                      </a:lnTo>
                      <a:lnTo>
                        <a:pt x="22" y="124"/>
                      </a:lnTo>
                      <a:lnTo>
                        <a:pt x="53" y="124"/>
                      </a:lnTo>
                      <a:lnTo>
                        <a:pt x="130" y="121"/>
                      </a:lnTo>
                      <a:lnTo>
                        <a:pt x="177" y="118"/>
                      </a:lnTo>
                      <a:lnTo>
                        <a:pt x="229" y="113"/>
                      </a:lnTo>
                      <a:lnTo>
                        <a:pt x="281" y="107"/>
                      </a:lnTo>
                      <a:lnTo>
                        <a:pt x="328" y="98"/>
                      </a:lnTo>
                      <a:lnTo>
                        <a:pt x="333" y="88"/>
                      </a:lnTo>
                      <a:lnTo>
                        <a:pt x="336" y="79"/>
                      </a:lnTo>
                      <a:lnTo>
                        <a:pt x="339" y="68"/>
                      </a:lnTo>
                      <a:lnTo>
                        <a:pt x="339" y="54"/>
                      </a:lnTo>
                      <a:lnTo>
                        <a:pt x="339" y="44"/>
                      </a:lnTo>
                      <a:lnTo>
                        <a:pt x="336" y="37"/>
                      </a:lnTo>
                      <a:lnTo>
                        <a:pt x="333" y="29"/>
                      </a:lnTo>
                      <a:lnTo>
                        <a:pt x="328" y="19"/>
                      </a:lnTo>
                      <a:lnTo>
                        <a:pt x="322" y="10"/>
                      </a:lnTo>
                      <a:lnTo>
                        <a:pt x="314" y="0"/>
                      </a:lnTo>
                      <a:lnTo>
                        <a:pt x="286" y="0"/>
                      </a:lnTo>
                      <a:lnTo>
                        <a:pt x="254" y="0"/>
                      </a:lnTo>
                      <a:lnTo>
                        <a:pt x="213" y="2"/>
                      </a:lnTo>
                      <a:lnTo>
                        <a:pt x="168" y="5"/>
                      </a:lnTo>
                      <a:lnTo>
                        <a:pt x="118" y="11"/>
                      </a:lnTo>
                      <a:lnTo>
                        <a:pt x="66" y="21"/>
                      </a:lnTo>
                      <a:lnTo>
                        <a:pt x="41" y="27"/>
                      </a:lnTo>
                      <a:lnTo>
                        <a:pt x="16"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0" name="Freeform 172"/>
                <p:cNvSpPr>
                  <a:spLocks/>
                </p:cNvSpPr>
                <p:nvPr/>
              </p:nvSpPr>
              <p:spPr bwMode="auto">
                <a:xfrm>
                  <a:off x="486" y="1228"/>
                  <a:ext cx="277" cy="89"/>
                </a:xfrm>
                <a:custGeom>
                  <a:avLst/>
                  <a:gdLst>
                    <a:gd name="T0" fmla="*/ 277 w 277"/>
                    <a:gd name="T1" fmla="*/ 0 h 89"/>
                    <a:gd name="T2" fmla="*/ 277 w 277"/>
                    <a:gd name="T3" fmla="*/ 0 h 89"/>
                    <a:gd name="T4" fmla="*/ 277 w 277"/>
                    <a:gd name="T5" fmla="*/ 11 h 89"/>
                    <a:gd name="T6" fmla="*/ 277 w 277"/>
                    <a:gd name="T7" fmla="*/ 35 h 89"/>
                    <a:gd name="T8" fmla="*/ 276 w 277"/>
                    <a:gd name="T9" fmla="*/ 61 h 89"/>
                    <a:gd name="T10" fmla="*/ 274 w 277"/>
                    <a:gd name="T11" fmla="*/ 72 h 89"/>
                    <a:gd name="T12" fmla="*/ 271 w 277"/>
                    <a:gd name="T13" fmla="*/ 80 h 89"/>
                    <a:gd name="T14" fmla="*/ 271 w 277"/>
                    <a:gd name="T15" fmla="*/ 80 h 89"/>
                    <a:gd name="T16" fmla="*/ 266 w 277"/>
                    <a:gd name="T17" fmla="*/ 83 h 89"/>
                    <a:gd name="T18" fmla="*/ 257 w 277"/>
                    <a:gd name="T19" fmla="*/ 85 h 89"/>
                    <a:gd name="T20" fmla="*/ 225 w 277"/>
                    <a:gd name="T21" fmla="*/ 88 h 89"/>
                    <a:gd name="T22" fmla="*/ 183 w 277"/>
                    <a:gd name="T23" fmla="*/ 89 h 89"/>
                    <a:gd name="T24" fmla="*/ 134 w 277"/>
                    <a:gd name="T25" fmla="*/ 89 h 89"/>
                    <a:gd name="T26" fmla="*/ 47 w 277"/>
                    <a:gd name="T27" fmla="*/ 89 h 89"/>
                    <a:gd name="T28" fmla="*/ 7 w 277"/>
                    <a:gd name="T29" fmla="*/ 88 h 89"/>
                    <a:gd name="T30" fmla="*/ 7 w 277"/>
                    <a:gd name="T31" fmla="*/ 88 h 89"/>
                    <a:gd name="T32" fmla="*/ 3 w 277"/>
                    <a:gd name="T33" fmla="*/ 57 h 89"/>
                    <a:gd name="T34" fmla="*/ 1 w 277"/>
                    <a:gd name="T35" fmla="*/ 33 h 89"/>
                    <a:gd name="T36" fmla="*/ 0 w 277"/>
                    <a:gd name="T37" fmla="*/ 19 h 89"/>
                    <a:gd name="T38" fmla="*/ 0 w 277"/>
                    <a:gd name="T39" fmla="*/ 19 h 89"/>
                    <a:gd name="T40" fmla="*/ 3 w 277"/>
                    <a:gd name="T41" fmla="*/ 17 h 89"/>
                    <a:gd name="T42" fmla="*/ 10 w 277"/>
                    <a:gd name="T43" fmla="*/ 16 h 89"/>
                    <a:gd name="T44" fmla="*/ 37 w 277"/>
                    <a:gd name="T45" fmla="*/ 13 h 89"/>
                    <a:gd name="T46" fmla="*/ 119 w 277"/>
                    <a:gd name="T47" fmla="*/ 5 h 89"/>
                    <a:gd name="T48" fmla="*/ 166 w 277"/>
                    <a:gd name="T49" fmla="*/ 2 h 89"/>
                    <a:gd name="T50" fmla="*/ 211 w 277"/>
                    <a:gd name="T51" fmla="*/ 0 h 89"/>
                    <a:gd name="T52" fmla="*/ 249 w 277"/>
                    <a:gd name="T53" fmla="*/ 0 h 89"/>
                    <a:gd name="T54" fmla="*/ 277 w 277"/>
                    <a:gd name="T55" fmla="*/ 0 h 89"/>
                    <a:gd name="T56" fmla="*/ 277 w 277"/>
                    <a:gd name="T57" fmla="*/ 0 h 8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77"/>
                    <a:gd name="T88" fmla="*/ 0 h 89"/>
                    <a:gd name="T89" fmla="*/ 277 w 277"/>
                    <a:gd name="T90" fmla="*/ 89 h 8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77" h="89">
                      <a:moveTo>
                        <a:pt x="277" y="0"/>
                      </a:moveTo>
                      <a:lnTo>
                        <a:pt x="277" y="0"/>
                      </a:lnTo>
                      <a:lnTo>
                        <a:pt x="277" y="11"/>
                      </a:lnTo>
                      <a:lnTo>
                        <a:pt x="277" y="35"/>
                      </a:lnTo>
                      <a:lnTo>
                        <a:pt x="276" y="61"/>
                      </a:lnTo>
                      <a:lnTo>
                        <a:pt x="274" y="72"/>
                      </a:lnTo>
                      <a:lnTo>
                        <a:pt x="271" y="80"/>
                      </a:lnTo>
                      <a:lnTo>
                        <a:pt x="266" y="83"/>
                      </a:lnTo>
                      <a:lnTo>
                        <a:pt x="257" y="85"/>
                      </a:lnTo>
                      <a:lnTo>
                        <a:pt x="225" y="88"/>
                      </a:lnTo>
                      <a:lnTo>
                        <a:pt x="183" y="89"/>
                      </a:lnTo>
                      <a:lnTo>
                        <a:pt x="134" y="89"/>
                      </a:lnTo>
                      <a:lnTo>
                        <a:pt x="47" y="89"/>
                      </a:lnTo>
                      <a:lnTo>
                        <a:pt x="7" y="88"/>
                      </a:lnTo>
                      <a:lnTo>
                        <a:pt x="3" y="57"/>
                      </a:lnTo>
                      <a:lnTo>
                        <a:pt x="1" y="33"/>
                      </a:lnTo>
                      <a:lnTo>
                        <a:pt x="0" y="19"/>
                      </a:lnTo>
                      <a:lnTo>
                        <a:pt x="3" y="17"/>
                      </a:lnTo>
                      <a:lnTo>
                        <a:pt x="10" y="16"/>
                      </a:lnTo>
                      <a:lnTo>
                        <a:pt x="37" y="13"/>
                      </a:lnTo>
                      <a:lnTo>
                        <a:pt x="119" y="5"/>
                      </a:lnTo>
                      <a:lnTo>
                        <a:pt x="166" y="2"/>
                      </a:lnTo>
                      <a:lnTo>
                        <a:pt x="211" y="0"/>
                      </a:lnTo>
                      <a:lnTo>
                        <a:pt x="249" y="0"/>
                      </a:lnTo>
                      <a:lnTo>
                        <a:pt x="277" y="0"/>
                      </a:lnTo>
                      <a:close/>
                    </a:path>
                  </a:pathLst>
                </a:custGeom>
                <a:solidFill>
                  <a:srgbClr val="7F86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1" name="Freeform 173"/>
                <p:cNvSpPr>
                  <a:spLocks/>
                </p:cNvSpPr>
                <p:nvPr/>
              </p:nvSpPr>
              <p:spPr bwMode="auto">
                <a:xfrm>
                  <a:off x="782" y="1222"/>
                  <a:ext cx="218" cy="116"/>
                </a:xfrm>
                <a:custGeom>
                  <a:avLst/>
                  <a:gdLst>
                    <a:gd name="T0" fmla="*/ 17 w 218"/>
                    <a:gd name="T1" fmla="*/ 0 h 116"/>
                    <a:gd name="T2" fmla="*/ 17 w 218"/>
                    <a:gd name="T3" fmla="*/ 0 h 116"/>
                    <a:gd name="T4" fmla="*/ 14 w 218"/>
                    <a:gd name="T5" fmla="*/ 9 h 116"/>
                    <a:gd name="T6" fmla="*/ 6 w 218"/>
                    <a:gd name="T7" fmla="*/ 30 h 116"/>
                    <a:gd name="T8" fmla="*/ 0 w 218"/>
                    <a:gd name="T9" fmla="*/ 53 h 116"/>
                    <a:gd name="T10" fmla="*/ 0 w 218"/>
                    <a:gd name="T11" fmla="*/ 64 h 116"/>
                    <a:gd name="T12" fmla="*/ 0 w 218"/>
                    <a:gd name="T13" fmla="*/ 74 h 116"/>
                    <a:gd name="T14" fmla="*/ 0 w 218"/>
                    <a:gd name="T15" fmla="*/ 74 h 116"/>
                    <a:gd name="T16" fmla="*/ 80 w 218"/>
                    <a:gd name="T17" fmla="*/ 94 h 116"/>
                    <a:gd name="T18" fmla="*/ 144 w 218"/>
                    <a:gd name="T19" fmla="*/ 108 h 116"/>
                    <a:gd name="T20" fmla="*/ 174 w 218"/>
                    <a:gd name="T21" fmla="*/ 113 h 116"/>
                    <a:gd name="T22" fmla="*/ 198 w 218"/>
                    <a:gd name="T23" fmla="*/ 116 h 116"/>
                    <a:gd name="T24" fmla="*/ 198 w 218"/>
                    <a:gd name="T25" fmla="*/ 116 h 116"/>
                    <a:gd name="T26" fmla="*/ 201 w 218"/>
                    <a:gd name="T27" fmla="*/ 108 h 116"/>
                    <a:gd name="T28" fmla="*/ 207 w 218"/>
                    <a:gd name="T29" fmla="*/ 89 h 116"/>
                    <a:gd name="T30" fmla="*/ 212 w 218"/>
                    <a:gd name="T31" fmla="*/ 77 h 116"/>
                    <a:gd name="T32" fmla="*/ 215 w 218"/>
                    <a:gd name="T33" fmla="*/ 63 h 116"/>
                    <a:gd name="T34" fmla="*/ 217 w 218"/>
                    <a:gd name="T35" fmla="*/ 47 h 116"/>
                    <a:gd name="T36" fmla="*/ 218 w 218"/>
                    <a:gd name="T37" fmla="*/ 31 h 116"/>
                    <a:gd name="T38" fmla="*/ 218 w 218"/>
                    <a:gd name="T39" fmla="*/ 31 h 116"/>
                    <a:gd name="T40" fmla="*/ 199 w 218"/>
                    <a:gd name="T41" fmla="*/ 26 h 116"/>
                    <a:gd name="T42" fmla="*/ 149 w 218"/>
                    <a:gd name="T43" fmla="*/ 14 h 116"/>
                    <a:gd name="T44" fmla="*/ 118 w 218"/>
                    <a:gd name="T45" fmla="*/ 8 h 116"/>
                    <a:gd name="T46" fmla="*/ 85 w 218"/>
                    <a:gd name="T47" fmla="*/ 3 h 116"/>
                    <a:gd name="T48" fmla="*/ 50 w 218"/>
                    <a:gd name="T49" fmla="*/ 0 h 116"/>
                    <a:gd name="T50" fmla="*/ 33 w 218"/>
                    <a:gd name="T51" fmla="*/ 0 h 116"/>
                    <a:gd name="T52" fmla="*/ 17 w 218"/>
                    <a:gd name="T53" fmla="*/ 0 h 116"/>
                    <a:gd name="T54" fmla="*/ 17 w 218"/>
                    <a:gd name="T55" fmla="*/ 0 h 11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8"/>
                    <a:gd name="T85" fmla="*/ 0 h 116"/>
                    <a:gd name="T86" fmla="*/ 218 w 218"/>
                    <a:gd name="T87" fmla="*/ 116 h 11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8" h="116">
                      <a:moveTo>
                        <a:pt x="17" y="0"/>
                      </a:moveTo>
                      <a:lnTo>
                        <a:pt x="17" y="0"/>
                      </a:lnTo>
                      <a:lnTo>
                        <a:pt x="14" y="9"/>
                      </a:lnTo>
                      <a:lnTo>
                        <a:pt x="6" y="30"/>
                      </a:lnTo>
                      <a:lnTo>
                        <a:pt x="0" y="53"/>
                      </a:lnTo>
                      <a:lnTo>
                        <a:pt x="0" y="64"/>
                      </a:lnTo>
                      <a:lnTo>
                        <a:pt x="0" y="74"/>
                      </a:lnTo>
                      <a:lnTo>
                        <a:pt x="80" y="94"/>
                      </a:lnTo>
                      <a:lnTo>
                        <a:pt x="144" y="108"/>
                      </a:lnTo>
                      <a:lnTo>
                        <a:pt x="174" y="113"/>
                      </a:lnTo>
                      <a:lnTo>
                        <a:pt x="198" y="116"/>
                      </a:lnTo>
                      <a:lnTo>
                        <a:pt x="201" y="108"/>
                      </a:lnTo>
                      <a:lnTo>
                        <a:pt x="207" y="89"/>
                      </a:lnTo>
                      <a:lnTo>
                        <a:pt x="212" y="77"/>
                      </a:lnTo>
                      <a:lnTo>
                        <a:pt x="215" y="63"/>
                      </a:lnTo>
                      <a:lnTo>
                        <a:pt x="217" y="47"/>
                      </a:lnTo>
                      <a:lnTo>
                        <a:pt x="218" y="31"/>
                      </a:lnTo>
                      <a:lnTo>
                        <a:pt x="199" y="26"/>
                      </a:lnTo>
                      <a:lnTo>
                        <a:pt x="149" y="14"/>
                      </a:lnTo>
                      <a:lnTo>
                        <a:pt x="118" y="8"/>
                      </a:lnTo>
                      <a:lnTo>
                        <a:pt x="85" y="3"/>
                      </a:lnTo>
                      <a:lnTo>
                        <a:pt x="50" y="0"/>
                      </a:lnTo>
                      <a:lnTo>
                        <a:pt x="33" y="0"/>
                      </a:lnTo>
                      <a:lnTo>
                        <a:pt x="17" y="0"/>
                      </a:lnTo>
                      <a:close/>
                    </a:path>
                  </a:pathLst>
                </a:custGeom>
                <a:solidFill>
                  <a:srgbClr val="793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2" name="Freeform 174"/>
                <p:cNvSpPr>
                  <a:spLocks/>
                </p:cNvSpPr>
                <p:nvPr/>
              </p:nvSpPr>
              <p:spPr bwMode="auto">
                <a:xfrm>
                  <a:off x="577" y="1104"/>
                  <a:ext cx="340" cy="124"/>
                </a:xfrm>
                <a:custGeom>
                  <a:avLst/>
                  <a:gdLst>
                    <a:gd name="T0" fmla="*/ 17 w 340"/>
                    <a:gd name="T1" fmla="*/ 35 h 124"/>
                    <a:gd name="T2" fmla="*/ 17 w 340"/>
                    <a:gd name="T3" fmla="*/ 35 h 124"/>
                    <a:gd name="T4" fmla="*/ 10 w 340"/>
                    <a:gd name="T5" fmla="*/ 44 h 124"/>
                    <a:gd name="T6" fmla="*/ 6 w 340"/>
                    <a:gd name="T7" fmla="*/ 53 h 124"/>
                    <a:gd name="T8" fmla="*/ 3 w 340"/>
                    <a:gd name="T9" fmla="*/ 68 h 124"/>
                    <a:gd name="T10" fmla="*/ 0 w 340"/>
                    <a:gd name="T11" fmla="*/ 82 h 124"/>
                    <a:gd name="T12" fmla="*/ 1 w 340"/>
                    <a:gd name="T13" fmla="*/ 90 h 124"/>
                    <a:gd name="T14" fmla="*/ 3 w 340"/>
                    <a:gd name="T15" fmla="*/ 96 h 124"/>
                    <a:gd name="T16" fmla="*/ 4 w 340"/>
                    <a:gd name="T17" fmla="*/ 104 h 124"/>
                    <a:gd name="T18" fmla="*/ 9 w 340"/>
                    <a:gd name="T19" fmla="*/ 112 h 124"/>
                    <a:gd name="T20" fmla="*/ 15 w 340"/>
                    <a:gd name="T21" fmla="*/ 118 h 124"/>
                    <a:gd name="T22" fmla="*/ 23 w 340"/>
                    <a:gd name="T23" fmla="*/ 124 h 124"/>
                    <a:gd name="T24" fmla="*/ 23 w 340"/>
                    <a:gd name="T25" fmla="*/ 124 h 124"/>
                    <a:gd name="T26" fmla="*/ 53 w 340"/>
                    <a:gd name="T27" fmla="*/ 124 h 124"/>
                    <a:gd name="T28" fmla="*/ 130 w 340"/>
                    <a:gd name="T29" fmla="*/ 122 h 124"/>
                    <a:gd name="T30" fmla="*/ 178 w 340"/>
                    <a:gd name="T31" fmla="*/ 119 h 124"/>
                    <a:gd name="T32" fmla="*/ 230 w 340"/>
                    <a:gd name="T33" fmla="*/ 115 h 124"/>
                    <a:gd name="T34" fmla="*/ 280 w 340"/>
                    <a:gd name="T35" fmla="*/ 107 h 124"/>
                    <a:gd name="T36" fmla="*/ 329 w 340"/>
                    <a:gd name="T37" fmla="*/ 97 h 124"/>
                    <a:gd name="T38" fmla="*/ 329 w 340"/>
                    <a:gd name="T39" fmla="*/ 97 h 124"/>
                    <a:gd name="T40" fmla="*/ 334 w 340"/>
                    <a:gd name="T41" fmla="*/ 90 h 124"/>
                    <a:gd name="T42" fmla="*/ 337 w 340"/>
                    <a:gd name="T43" fmla="*/ 80 h 124"/>
                    <a:gd name="T44" fmla="*/ 340 w 340"/>
                    <a:gd name="T45" fmla="*/ 68 h 124"/>
                    <a:gd name="T46" fmla="*/ 340 w 340"/>
                    <a:gd name="T47" fmla="*/ 53 h 124"/>
                    <a:gd name="T48" fmla="*/ 338 w 340"/>
                    <a:gd name="T49" fmla="*/ 46 h 124"/>
                    <a:gd name="T50" fmla="*/ 337 w 340"/>
                    <a:gd name="T51" fmla="*/ 38 h 124"/>
                    <a:gd name="T52" fmla="*/ 334 w 340"/>
                    <a:gd name="T53" fmla="*/ 28 h 124"/>
                    <a:gd name="T54" fmla="*/ 329 w 340"/>
                    <a:gd name="T55" fmla="*/ 19 h 124"/>
                    <a:gd name="T56" fmla="*/ 323 w 340"/>
                    <a:gd name="T57" fmla="*/ 10 h 124"/>
                    <a:gd name="T58" fmla="*/ 313 w 340"/>
                    <a:gd name="T59" fmla="*/ 0 h 124"/>
                    <a:gd name="T60" fmla="*/ 313 w 340"/>
                    <a:gd name="T61" fmla="*/ 0 h 124"/>
                    <a:gd name="T62" fmla="*/ 285 w 340"/>
                    <a:gd name="T63" fmla="*/ 0 h 124"/>
                    <a:gd name="T64" fmla="*/ 254 w 340"/>
                    <a:gd name="T65" fmla="*/ 0 h 124"/>
                    <a:gd name="T66" fmla="*/ 214 w 340"/>
                    <a:gd name="T67" fmla="*/ 3 h 124"/>
                    <a:gd name="T68" fmla="*/ 167 w 340"/>
                    <a:gd name="T69" fmla="*/ 6 h 124"/>
                    <a:gd name="T70" fmla="*/ 117 w 340"/>
                    <a:gd name="T71" fmla="*/ 13 h 124"/>
                    <a:gd name="T72" fmla="*/ 67 w 340"/>
                    <a:gd name="T73" fmla="*/ 22 h 124"/>
                    <a:gd name="T74" fmla="*/ 40 w 340"/>
                    <a:gd name="T75" fmla="*/ 27 h 124"/>
                    <a:gd name="T76" fmla="*/ 17 w 340"/>
                    <a:gd name="T77" fmla="*/ 35 h 124"/>
                    <a:gd name="T78" fmla="*/ 17 w 340"/>
                    <a:gd name="T79" fmla="*/ 35 h 12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40"/>
                    <a:gd name="T121" fmla="*/ 0 h 124"/>
                    <a:gd name="T122" fmla="*/ 340 w 340"/>
                    <a:gd name="T123" fmla="*/ 124 h 12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40" h="124">
                      <a:moveTo>
                        <a:pt x="17" y="35"/>
                      </a:moveTo>
                      <a:lnTo>
                        <a:pt x="17" y="35"/>
                      </a:lnTo>
                      <a:lnTo>
                        <a:pt x="10" y="44"/>
                      </a:lnTo>
                      <a:lnTo>
                        <a:pt x="6" y="53"/>
                      </a:lnTo>
                      <a:lnTo>
                        <a:pt x="3" y="68"/>
                      </a:lnTo>
                      <a:lnTo>
                        <a:pt x="0" y="82"/>
                      </a:lnTo>
                      <a:lnTo>
                        <a:pt x="1" y="90"/>
                      </a:lnTo>
                      <a:lnTo>
                        <a:pt x="3" y="96"/>
                      </a:lnTo>
                      <a:lnTo>
                        <a:pt x="4" y="104"/>
                      </a:lnTo>
                      <a:lnTo>
                        <a:pt x="9" y="112"/>
                      </a:lnTo>
                      <a:lnTo>
                        <a:pt x="15" y="118"/>
                      </a:lnTo>
                      <a:lnTo>
                        <a:pt x="23" y="124"/>
                      </a:lnTo>
                      <a:lnTo>
                        <a:pt x="53" y="124"/>
                      </a:lnTo>
                      <a:lnTo>
                        <a:pt x="130" y="122"/>
                      </a:lnTo>
                      <a:lnTo>
                        <a:pt x="178" y="119"/>
                      </a:lnTo>
                      <a:lnTo>
                        <a:pt x="230" y="115"/>
                      </a:lnTo>
                      <a:lnTo>
                        <a:pt x="280" y="107"/>
                      </a:lnTo>
                      <a:lnTo>
                        <a:pt x="329" y="97"/>
                      </a:lnTo>
                      <a:lnTo>
                        <a:pt x="334" y="90"/>
                      </a:lnTo>
                      <a:lnTo>
                        <a:pt x="337" y="80"/>
                      </a:lnTo>
                      <a:lnTo>
                        <a:pt x="340" y="68"/>
                      </a:lnTo>
                      <a:lnTo>
                        <a:pt x="340" y="53"/>
                      </a:lnTo>
                      <a:lnTo>
                        <a:pt x="338" y="46"/>
                      </a:lnTo>
                      <a:lnTo>
                        <a:pt x="337" y="38"/>
                      </a:lnTo>
                      <a:lnTo>
                        <a:pt x="334" y="28"/>
                      </a:lnTo>
                      <a:lnTo>
                        <a:pt x="329" y="19"/>
                      </a:lnTo>
                      <a:lnTo>
                        <a:pt x="323" y="10"/>
                      </a:lnTo>
                      <a:lnTo>
                        <a:pt x="313" y="0"/>
                      </a:lnTo>
                      <a:lnTo>
                        <a:pt x="285" y="0"/>
                      </a:lnTo>
                      <a:lnTo>
                        <a:pt x="254" y="0"/>
                      </a:lnTo>
                      <a:lnTo>
                        <a:pt x="214" y="3"/>
                      </a:lnTo>
                      <a:lnTo>
                        <a:pt x="167" y="6"/>
                      </a:lnTo>
                      <a:lnTo>
                        <a:pt x="117" y="13"/>
                      </a:lnTo>
                      <a:lnTo>
                        <a:pt x="67" y="22"/>
                      </a:lnTo>
                      <a:lnTo>
                        <a:pt x="40" y="27"/>
                      </a:lnTo>
                      <a:lnTo>
                        <a:pt x="17" y="35"/>
                      </a:lnTo>
                      <a:close/>
                    </a:path>
                  </a:pathLst>
                </a:custGeom>
                <a:solidFill>
                  <a:srgbClr val="B47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3" name="Freeform 175"/>
                <p:cNvSpPr>
                  <a:spLocks/>
                </p:cNvSpPr>
                <p:nvPr/>
              </p:nvSpPr>
              <p:spPr bwMode="auto">
                <a:xfrm>
                  <a:off x="900" y="1556"/>
                  <a:ext cx="234" cy="227"/>
                </a:xfrm>
                <a:custGeom>
                  <a:avLst/>
                  <a:gdLst>
                    <a:gd name="T0" fmla="*/ 234 w 234"/>
                    <a:gd name="T1" fmla="*/ 114 h 227"/>
                    <a:gd name="T2" fmla="*/ 232 w 234"/>
                    <a:gd name="T3" fmla="*/ 136 h 227"/>
                    <a:gd name="T4" fmla="*/ 226 w 234"/>
                    <a:gd name="T5" fmla="*/ 158 h 227"/>
                    <a:gd name="T6" fmla="*/ 215 w 234"/>
                    <a:gd name="T7" fmla="*/ 177 h 227"/>
                    <a:gd name="T8" fmla="*/ 199 w 234"/>
                    <a:gd name="T9" fmla="*/ 194 h 227"/>
                    <a:gd name="T10" fmla="*/ 182 w 234"/>
                    <a:gd name="T11" fmla="*/ 208 h 227"/>
                    <a:gd name="T12" fmla="*/ 163 w 234"/>
                    <a:gd name="T13" fmla="*/ 218 h 227"/>
                    <a:gd name="T14" fmla="*/ 141 w 234"/>
                    <a:gd name="T15" fmla="*/ 226 h 227"/>
                    <a:gd name="T16" fmla="*/ 117 w 234"/>
                    <a:gd name="T17" fmla="*/ 227 h 227"/>
                    <a:gd name="T18" fmla="*/ 105 w 234"/>
                    <a:gd name="T19" fmla="*/ 227 h 227"/>
                    <a:gd name="T20" fmla="*/ 81 w 234"/>
                    <a:gd name="T21" fmla="*/ 223 h 227"/>
                    <a:gd name="T22" fmla="*/ 61 w 234"/>
                    <a:gd name="T23" fmla="*/ 213 h 227"/>
                    <a:gd name="T24" fmla="*/ 42 w 234"/>
                    <a:gd name="T25" fmla="*/ 202 h 227"/>
                    <a:gd name="T26" fmla="*/ 26 w 234"/>
                    <a:gd name="T27" fmla="*/ 187 h 227"/>
                    <a:gd name="T28" fmla="*/ 14 w 234"/>
                    <a:gd name="T29" fmla="*/ 168 h 227"/>
                    <a:gd name="T30" fmla="*/ 4 w 234"/>
                    <a:gd name="T31" fmla="*/ 147 h 227"/>
                    <a:gd name="T32" fmla="*/ 0 w 234"/>
                    <a:gd name="T33" fmla="*/ 125 h 227"/>
                    <a:gd name="T34" fmla="*/ 0 w 234"/>
                    <a:gd name="T35" fmla="*/ 114 h 227"/>
                    <a:gd name="T36" fmla="*/ 1 w 234"/>
                    <a:gd name="T37" fmla="*/ 91 h 227"/>
                    <a:gd name="T38" fmla="*/ 9 w 234"/>
                    <a:gd name="T39" fmla="*/ 70 h 227"/>
                    <a:gd name="T40" fmla="*/ 20 w 234"/>
                    <a:gd name="T41" fmla="*/ 50 h 227"/>
                    <a:gd name="T42" fmla="*/ 34 w 234"/>
                    <a:gd name="T43" fmla="*/ 34 h 227"/>
                    <a:gd name="T44" fmla="*/ 52 w 234"/>
                    <a:gd name="T45" fmla="*/ 20 h 227"/>
                    <a:gd name="T46" fmla="*/ 70 w 234"/>
                    <a:gd name="T47" fmla="*/ 9 h 227"/>
                    <a:gd name="T48" fmla="*/ 92 w 234"/>
                    <a:gd name="T49" fmla="*/ 3 h 227"/>
                    <a:gd name="T50" fmla="*/ 117 w 234"/>
                    <a:gd name="T51" fmla="*/ 0 h 227"/>
                    <a:gd name="T52" fmla="*/ 128 w 234"/>
                    <a:gd name="T53" fmla="*/ 1 h 227"/>
                    <a:gd name="T54" fmla="*/ 152 w 234"/>
                    <a:gd name="T55" fmla="*/ 6 h 227"/>
                    <a:gd name="T56" fmla="*/ 172 w 234"/>
                    <a:gd name="T57" fmla="*/ 14 h 227"/>
                    <a:gd name="T58" fmla="*/ 191 w 234"/>
                    <a:gd name="T59" fmla="*/ 27 h 227"/>
                    <a:gd name="T60" fmla="*/ 207 w 234"/>
                    <a:gd name="T61" fmla="*/ 42 h 227"/>
                    <a:gd name="T62" fmla="*/ 219 w 234"/>
                    <a:gd name="T63" fmla="*/ 59 h 227"/>
                    <a:gd name="T64" fmla="*/ 229 w 234"/>
                    <a:gd name="T65" fmla="*/ 80 h 227"/>
                    <a:gd name="T66" fmla="*/ 234 w 234"/>
                    <a:gd name="T67" fmla="*/ 102 h 227"/>
                    <a:gd name="T68" fmla="*/ 234 w 234"/>
                    <a:gd name="T69" fmla="*/ 114 h 2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4"/>
                    <a:gd name="T106" fmla="*/ 0 h 227"/>
                    <a:gd name="T107" fmla="*/ 234 w 234"/>
                    <a:gd name="T108" fmla="*/ 227 h 2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4" h="227">
                      <a:moveTo>
                        <a:pt x="234" y="114"/>
                      </a:moveTo>
                      <a:lnTo>
                        <a:pt x="234" y="114"/>
                      </a:lnTo>
                      <a:lnTo>
                        <a:pt x="234" y="125"/>
                      </a:lnTo>
                      <a:lnTo>
                        <a:pt x="232" y="136"/>
                      </a:lnTo>
                      <a:lnTo>
                        <a:pt x="229" y="147"/>
                      </a:lnTo>
                      <a:lnTo>
                        <a:pt x="226" y="158"/>
                      </a:lnTo>
                      <a:lnTo>
                        <a:pt x="219" y="168"/>
                      </a:lnTo>
                      <a:lnTo>
                        <a:pt x="215" y="177"/>
                      </a:lnTo>
                      <a:lnTo>
                        <a:pt x="207" y="187"/>
                      </a:lnTo>
                      <a:lnTo>
                        <a:pt x="199" y="194"/>
                      </a:lnTo>
                      <a:lnTo>
                        <a:pt x="191" y="202"/>
                      </a:lnTo>
                      <a:lnTo>
                        <a:pt x="182" y="208"/>
                      </a:lnTo>
                      <a:lnTo>
                        <a:pt x="172" y="213"/>
                      </a:lnTo>
                      <a:lnTo>
                        <a:pt x="163" y="218"/>
                      </a:lnTo>
                      <a:lnTo>
                        <a:pt x="152" y="223"/>
                      </a:lnTo>
                      <a:lnTo>
                        <a:pt x="141" y="226"/>
                      </a:lnTo>
                      <a:lnTo>
                        <a:pt x="128" y="227"/>
                      </a:lnTo>
                      <a:lnTo>
                        <a:pt x="117" y="227"/>
                      </a:lnTo>
                      <a:lnTo>
                        <a:pt x="105" y="227"/>
                      </a:lnTo>
                      <a:lnTo>
                        <a:pt x="92" y="226"/>
                      </a:lnTo>
                      <a:lnTo>
                        <a:pt x="81" y="223"/>
                      </a:lnTo>
                      <a:lnTo>
                        <a:pt x="70" y="218"/>
                      </a:lnTo>
                      <a:lnTo>
                        <a:pt x="61" y="213"/>
                      </a:lnTo>
                      <a:lnTo>
                        <a:pt x="52" y="208"/>
                      </a:lnTo>
                      <a:lnTo>
                        <a:pt x="42" y="202"/>
                      </a:lnTo>
                      <a:lnTo>
                        <a:pt x="34" y="194"/>
                      </a:lnTo>
                      <a:lnTo>
                        <a:pt x="26" y="187"/>
                      </a:lnTo>
                      <a:lnTo>
                        <a:pt x="20" y="177"/>
                      </a:lnTo>
                      <a:lnTo>
                        <a:pt x="14" y="168"/>
                      </a:lnTo>
                      <a:lnTo>
                        <a:pt x="9" y="158"/>
                      </a:lnTo>
                      <a:lnTo>
                        <a:pt x="4" y="147"/>
                      </a:lnTo>
                      <a:lnTo>
                        <a:pt x="1" y="136"/>
                      </a:lnTo>
                      <a:lnTo>
                        <a:pt x="0" y="125"/>
                      </a:lnTo>
                      <a:lnTo>
                        <a:pt x="0" y="114"/>
                      </a:lnTo>
                      <a:lnTo>
                        <a:pt x="0" y="102"/>
                      </a:lnTo>
                      <a:lnTo>
                        <a:pt x="1" y="91"/>
                      </a:lnTo>
                      <a:lnTo>
                        <a:pt x="4" y="80"/>
                      </a:lnTo>
                      <a:lnTo>
                        <a:pt x="9" y="70"/>
                      </a:lnTo>
                      <a:lnTo>
                        <a:pt x="14" y="59"/>
                      </a:lnTo>
                      <a:lnTo>
                        <a:pt x="20" y="50"/>
                      </a:lnTo>
                      <a:lnTo>
                        <a:pt x="26" y="42"/>
                      </a:lnTo>
                      <a:lnTo>
                        <a:pt x="34" y="34"/>
                      </a:lnTo>
                      <a:lnTo>
                        <a:pt x="42" y="27"/>
                      </a:lnTo>
                      <a:lnTo>
                        <a:pt x="52" y="20"/>
                      </a:lnTo>
                      <a:lnTo>
                        <a:pt x="61" y="14"/>
                      </a:lnTo>
                      <a:lnTo>
                        <a:pt x="70" y="9"/>
                      </a:lnTo>
                      <a:lnTo>
                        <a:pt x="81" y="6"/>
                      </a:lnTo>
                      <a:lnTo>
                        <a:pt x="92" y="3"/>
                      </a:lnTo>
                      <a:lnTo>
                        <a:pt x="105" y="1"/>
                      </a:lnTo>
                      <a:lnTo>
                        <a:pt x="117" y="0"/>
                      </a:lnTo>
                      <a:lnTo>
                        <a:pt x="128" y="1"/>
                      </a:lnTo>
                      <a:lnTo>
                        <a:pt x="141" y="3"/>
                      </a:lnTo>
                      <a:lnTo>
                        <a:pt x="152" y="6"/>
                      </a:lnTo>
                      <a:lnTo>
                        <a:pt x="163" y="9"/>
                      </a:lnTo>
                      <a:lnTo>
                        <a:pt x="172" y="14"/>
                      </a:lnTo>
                      <a:lnTo>
                        <a:pt x="182" y="20"/>
                      </a:lnTo>
                      <a:lnTo>
                        <a:pt x="191" y="27"/>
                      </a:lnTo>
                      <a:lnTo>
                        <a:pt x="199" y="34"/>
                      </a:lnTo>
                      <a:lnTo>
                        <a:pt x="207" y="42"/>
                      </a:lnTo>
                      <a:lnTo>
                        <a:pt x="215" y="50"/>
                      </a:lnTo>
                      <a:lnTo>
                        <a:pt x="219" y="59"/>
                      </a:lnTo>
                      <a:lnTo>
                        <a:pt x="226" y="70"/>
                      </a:lnTo>
                      <a:lnTo>
                        <a:pt x="229" y="80"/>
                      </a:lnTo>
                      <a:lnTo>
                        <a:pt x="232" y="91"/>
                      </a:lnTo>
                      <a:lnTo>
                        <a:pt x="234" y="102"/>
                      </a:lnTo>
                      <a:lnTo>
                        <a:pt x="234" y="114"/>
                      </a:lnTo>
                      <a:close/>
                    </a:path>
                  </a:pathLst>
                </a:custGeom>
                <a:solidFill>
                  <a:srgbClr val="2E36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 name="Freeform 176"/>
                <p:cNvSpPr>
                  <a:spLocks/>
                </p:cNvSpPr>
                <p:nvPr/>
              </p:nvSpPr>
              <p:spPr bwMode="auto">
                <a:xfrm>
                  <a:off x="388" y="1546"/>
                  <a:ext cx="234" cy="226"/>
                </a:xfrm>
                <a:custGeom>
                  <a:avLst/>
                  <a:gdLst>
                    <a:gd name="T0" fmla="*/ 234 w 234"/>
                    <a:gd name="T1" fmla="*/ 113 h 226"/>
                    <a:gd name="T2" fmla="*/ 232 w 234"/>
                    <a:gd name="T3" fmla="*/ 137 h 226"/>
                    <a:gd name="T4" fmla="*/ 225 w 234"/>
                    <a:gd name="T5" fmla="*/ 157 h 226"/>
                    <a:gd name="T6" fmla="*/ 215 w 234"/>
                    <a:gd name="T7" fmla="*/ 176 h 226"/>
                    <a:gd name="T8" fmla="*/ 199 w 234"/>
                    <a:gd name="T9" fmla="*/ 193 h 226"/>
                    <a:gd name="T10" fmla="*/ 182 w 234"/>
                    <a:gd name="T11" fmla="*/ 208 h 226"/>
                    <a:gd name="T12" fmla="*/ 163 w 234"/>
                    <a:gd name="T13" fmla="*/ 218 h 226"/>
                    <a:gd name="T14" fmla="*/ 141 w 234"/>
                    <a:gd name="T15" fmla="*/ 225 h 226"/>
                    <a:gd name="T16" fmla="*/ 118 w 234"/>
                    <a:gd name="T17" fmla="*/ 226 h 226"/>
                    <a:gd name="T18" fmla="*/ 105 w 234"/>
                    <a:gd name="T19" fmla="*/ 226 h 226"/>
                    <a:gd name="T20" fmla="*/ 82 w 234"/>
                    <a:gd name="T21" fmla="*/ 222 h 226"/>
                    <a:gd name="T22" fmla="*/ 61 w 234"/>
                    <a:gd name="T23" fmla="*/ 214 h 226"/>
                    <a:gd name="T24" fmla="*/ 43 w 234"/>
                    <a:gd name="T25" fmla="*/ 201 h 226"/>
                    <a:gd name="T26" fmla="*/ 27 w 234"/>
                    <a:gd name="T27" fmla="*/ 186 h 226"/>
                    <a:gd name="T28" fmla="*/ 14 w 234"/>
                    <a:gd name="T29" fmla="*/ 168 h 226"/>
                    <a:gd name="T30" fmla="*/ 5 w 234"/>
                    <a:gd name="T31" fmla="*/ 148 h 226"/>
                    <a:gd name="T32" fmla="*/ 0 w 234"/>
                    <a:gd name="T33" fmla="*/ 124 h 226"/>
                    <a:gd name="T34" fmla="*/ 0 w 234"/>
                    <a:gd name="T35" fmla="*/ 113 h 226"/>
                    <a:gd name="T36" fmla="*/ 2 w 234"/>
                    <a:gd name="T37" fmla="*/ 90 h 226"/>
                    <a:gd name="T38" fmla="*/ 10 w 234"/>
                    <a:gd name="T39" fmla="*/ 69 h 226"/>
                    <a:gd name="T40" fmla="*/ 19 w 234"/>
                    <a:gd name="T41" fmla="*/ 51 h 226"/>
                    <a:gd name="T42" fmla="*/ 35 w 234"/>
                    <a:gd name="T43" fmla="*/ 33 h 226"/>
                    <a:gd name="T44" fmla="*/ 52 w 234"/>
                    <a:gd name="T45" fmla="*/ 19 h 226"/>
                    <a:gd name="T46" fmla="*/ 71 w 234"/>
                    <a:gd name="T47" fmla="*/ 8 h 226"/>
                    <a:gd name="T48" fmla="*/ 93 w 234"/>
                    <a:gd name="T49" fmla="*/ 2 h 226"/>
                    <a:gd name="T50" fmla="*/ 118 w 234"/>
                    <a:gd name="T51" fmla="*/ 0 h 226"/>
                    <a:gd name="T52" fmla="*/ 129 w 234"/>
                    <a:gd name="T53" fmla="*/ 0 h 226"/>
                    <a:gd name="T54" fmla="*/ 152 w 234"/>
                    <a:gd name="T55" fmla="*/ 5 h 226"/>
                    <a:gd name="T56" fmla="*/ 173 w 234"/>
                    <a:gd name="T57" fmla="*/ 13 h 226"/>
                    <a:gd name="T58" fmla="*/ 192 w 234"/>
                    <a:gd name="T59" fmla="*/ 26 h 226"/>
                    <a:gd name="T60" fmla="*/ 207 w 234"/>
                    <a:gd name="T61" fmla="*/ 41 h 226"/>
                    <a:gd name="T62" fmla="*/ 220 w 234"/>
                    <a:gd name="T63" fmla="*/ 60 h 226"/>
                    <a:gd name="T64" fmla="*/ 229 w 234"/>
                    <a:gd name="T65" fmla="*/ 80 h 226"/>
                    <a:gd name="T66" fmla="*/ 234 w 234"/>
                    <a:gd name="T67" fmla="*/ 102 h 226"/>
                    <a:gd name="T68" fmla="*/ 234 w 234"/>
                    <a:gd name="T69" fmla="*/ 113 h 2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4"/>
                    <a:gd name="T106" fmla="*/ 0 h 226"/>
                    <a:gd name="T107" fmla="*/ 234 w 234"/>
                    <a:gd name="T108" fmla="*/ 226 h 22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4" h="226">
                      <a:moveTo>
                        <a:pt x="234" y="113"/>
                      </a:moveTo>
                      <a:lnTo>
                        <a:pt x="234" y="113"/>
                      </a:lnTo>
                      <a:lnTo>
                        <a:pt x="234" y="124"/>
                      </a:lnTo>
                      <a:lnTo>
                        <a:pt x="232" y="137"/>
                      </a:lnTo>
                      <a:lnTo>
                        <a:pt x="229" y="148"/>
                      </a:lnTo>
                      <a:lnTo>
                        <a:pt x="225" y="157"/>
                      </a:lnTo>
                      <a:lnTo>
                        <a:pt x="220" y="168"/>
                      </a:lnTo>
                      <a:lnTo>
                        <a:pt x="215" y="176"/>
                      </a:lnTo>
                      <a:lnTo>
                        <a:pt x="207" y="186"/>
                      </a:lnTo>
                      <a:lnTo>
                        <a:pt x="199" y="193"/>
                      </a:lnTo>
                      <a:lnTo>
                        <a:pt x="192" y="201"/>
                      </a:lnTo>
                      <a:lnTo>
                        <a:pt x="182" y="208"/>
                      </a:lnTo>
                      <a:lnTo>
                        <a:pt x="173" y="214"/>
                      </a:lnTo>
                      <a:lnTo>
                        <a:pt x="163" y="218"/>
                      </a:lnTo>
                      <a:lnTo>
                        <a:pt x="152" y="222"/>
                      </a:lnTo>
                      <a:lnTo>
                        <a:pt x="141" y="225"/>
                      </a:lnTo>
                      <a:lnTo>
                        <a:pt x="129" y="226"/>
                      </a:lnTo>
                      <a:lnTo>
                        <a:pt x="118" y="226"/>
                      </a:lnTo>
                      <a:lnTo>
                        <a:pt x="105" y="226"/>
                      </a:lnTo>
                      <a:lnTo>
                        <a:pt x="93" y="225"/>
                      </a:lnTo>
                      <a:lnTo>
                        <a:pt x="82" y="222"/>
                      </a:lnTo>
                      <a:lnTo>
                        <a:pt x="71" y="218"/>
                      </a:lnTo>
                      <a:lnTo>
                        <a:pt x="61" y="214"/>
                      </a:lnTo>
                      <a:lnTo>
                        <a:pt x="52" y="208"/>
                      </a:lnTo>
                      <a:lnTo>
                        <a:pt x="43" y="201"/>
                      </a:lnTo>
                      <a:lnTo>
                        <a:pt x="35" y="193"/>
                      </a:lnTo>
                      <a:lnTo>
                        <a:pt x="27" y="186"/>
                      </a:lnTo>
                      <a:lnTo>
                        <a:pt x="19" y="176"/>
                      </a:lnTo>
                      <a:lnTo>
                        <a:pt x="14" y="168"/>
                      </a:lnTo>
                      <a:lnTo>
                        <a:pt x="10" y="157"/>
                      </a:lnTo>
                      <a:lnTo>
                        <a:pt x="5" y="148"/>
                      </a:lnTo>
                      <a:lnTo>
                        <a:pt x="2" y="137"/>
                      </a:lnTo>
                      <a:lnTo>
                        <a:pt x="0" y="124"/>
                      </a:lnTo>
                      <a:lnTo>
                        <a:pt x="0" y="113"/>
                      </a:lnTo>
                      <a:lnTo>
                        <a:pt x="0" y="102"/>
                      </a:lnTo>
                      <a:lnTo>
                        <a:pt x="2" y="90"/>
                      </a:lnTo>
                      <a:lnTo>
                        <a:pt x="5" y="80"/>
                      </a:lnTo>
                      <a:lnTo>
                        <a:pt x="10" y="69"/>
                      </a:lnTo>
                      <a:lnTo>
                        <a:pt x="14" y="60"/>
                      </a:lnTo>
                      <a:lnTo>
                        <a:pt x="19" y="51"/>
                      </a:lnTo>
                      <a:lnTo>
                        <a:pt x="27" y="41"/>
                      </a:lnTo>
                      <a:lnTo>
                        <a:pt x="35" y="33"/>
                      </a:lnTo>
                      <a:lnTo>
                        <a:pt x="43" y="26"/>
                      </a:lnTo>
                      <a:lnTo>
                        <a:pt x="52" y="19"/>
                      </a:lnTo>
                      <a:lnTo>
                        <a:pt x="61" y="13"/>
                      </a:lnTo>
                      <a:lnTo>
                        <a:pt x="71" y="8"/>
                      </a:lnTo>
                      <a:lnTo>
                        <a:pt x="82" y="5"/>
                      </a:lnTo>
                      <a:lnTo>
                        <a:pt x="93" y="2"/>
                      </a:lnTo>
                      <a:lnTo>
                        <a:pt x="105" y="0"/>
                      </a:lnTo>
                      <a:lnTo>
                        <a:pt x="118" y="0"/>
                      </a:lnTo>
                      <a:lnTo>
                        <a:pt x="129" y="0"/>
                      </a:lnTo>
                      <a:lnTo>
                        <a:pt x="141" y="2"/>
                      </a:lnTo>
                      <a:lnTo>
                        <a:pt x="152" y="5"/>
                      </a:lnTo>
                      <a:lnTo>
                        <a:pt x="163" y="8"/>
                      </a:lnTo>
                      <a:lnTo>
                        <a:pt x="173" y="13"/>
                      </a:lnTo>
                      <a:lnTo>
                        <a:pt x="182" y="19"/>
                      </a:lnTo>
                      <a:lnTo>
                        <a:pt x="192" y="26"/>
                      </a:lnTo>
                      <a:lnTo>
                        <a:pt x="199" y="33"/>
                      </a:lnTo>
                      <a:lnTo>
                        <a:pt x="207" y="41"/>
                      </a:lnTo>
                      <a:lnTo>
                        <a:pt x="215" y="51"/>
                      </a:lnTo>
                      <a:lnTo>
                        <a:pt x="220" y="60"/>
                      </a:lnTo>
                      <a:lnTo>
                        <a:pt x="225" y="69"/>
                      </a:lnTo>
                      <a:lnTo>
                        <a:pt x="229" y="80"/>
                      </a:lnTo>
                      <a:lnTo>
                        <a:pt x="232" y="90"/>
                      </a:lnTo>
                      <a:lnTo>
                        <a:pt x="234" y="102"/>
                      </a:lnTo>
                      <a:lnTo>
                        <a:pt x="234" y="113"/>
                      </a:lnTo>
                      <a:close/>
                    </a:path>
                  </a:pathLst>
                </a:custGeom>
                <a:solidFill>
                  <a:srgbClr val="2E36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5" name="Freeform 177"/>
                <p:cNvSpPr>
                  <a:spLocks/>
                </p:cNvSpPr>
                <p:nvPr/>
              </p:nvSpPr>
              <p:spPr bwMode="auto">
                <a:xfrm>
                  <a:off x="288" y="1316"/>
                  <a:ext cx="872" cy="406"/>
                </a:xfrm>
                <a:custGeom>
                  <a:avLst/>
                  <a:gdLst>
                    <a:gd name="T0" fmla="*/ 0 w 872"/>
                    <a:gd name="T1" fmla="*/ 348 h 406"/>
                    <a:gd name="T2" fmla="*/ 9 w 872"/>
                    <a:gd name="T3" fmla="*/ 298 h 406"/>
                    <a:gd name="T4" fmla="*/ 36 w 872"/>
                    <a:gd name="T5" fmla="*/ 245 h 406"/>
                    <a:gd name="T6" fmla="*/ 96 w 872"/>
                    <a:gd name="T7" fmla="*/ 191 h 406"/>
                    <a:gd name="T8" fmla="*/ 139 w 872"/>
                    <a:gd name="T9" fmla="*/ 169 h 406"/>
                    <a:gd name="T10" fmla="*/ 196 w 872"/>
                    <a:gd name="T11" fmla="*/ 150 h 406"/>
                    <a:gd name="T12" fmla="*/ 241 w 872"/>
                    <a:gd name="T13" fmla="*/ 143 h 406"/>
                    <a:gd name="T14" fmla="*/ 257 w 872"/>
                    <a:gd name="T15" fmla="*/ 103 h 406"/>
                    <a:gd name="T16" fmla="*/ 281 w 872"/>
                    <a:gd name="T17" fmla="*/ 69 h 406"/>
                    <a:gd name="T18" fmla="*/ 320 w 872"/>
                    <a:gd name="T19" fmla="*/ 33 h 406"/>
                    <a:gd name="T20" fmla="*/ 378 w 872"/>
                    <a:gd name="T21" fmla="*/ 8 h 406"/>
                    <a:gd name="T22" fmla="*/ 428 w 872"/>
                    <a:gd name="T23" fmla="*/ 1 h 406"/>
                    <a:gd name="T24" fmla="*/ 519 w 872"/>
                    <a:gd name="T25" fmla="*/ 3 h 406"/>
                    <a:gd name="T26" fmla="*/ 621 w 872"/>
                    <a:gd name="T27" fmla="*/ 31 h 406"/>
                    <a:gd name="T28" fmla="*/ 671 w 872"/>
                    <a:gd name="T29" fmla="*/ 56 h 406"/>
                    <a:gd name="T30" fmla="*/ 720 w 872"/>
                    <a:gd name="T31" fmla="*/ 92 h 406"/>
                    <a:gd name="T32" fmla="*/ 766 w 872"/>
                    <a:gd name="T33" fmla="*/ 139 h 406"/>
                    <a:gd name="T34" fmla="*/ 806 w 872"/>
                    <a:gd name="T35" fmla="*/ 199 h 406"/>
                    <a:gd name="T36" fmla="*/ 842 w 872"/>
                    <a:gd name="T37" fmla="*/ 271 h 406"/>
                    <a:gd name="T38" fmla="*/ 871 w 872"/>
                    <a:gd name="T39" fmla="*/ 358 h 406"/>
                    <a:gd name="T40" fmla="*/ 872 w 872"/>
                    <a:gd name="T41" fmla="*/ 379 h 406"/>
                    <a:gd name="T42" fmla="*/ 864 w 872"/>
                    <a:gd name="T43" fmla="*/ 401 h 406"/>
                    <a:gd name="T44" fmla="*/ 857 w 872"/>
                    <a:gd name="T45" fmla="*/ 405 h 406"/>
                    <a:gd name="T46" fmla="*/ 844 w 872"/>
                    <a:gd name="T47" fmla="*/ 401 h 406"/>
                    <a:gd name="T48" fmla="*/ 827 w 872"/>
                    <a:gd name="T49" fmla="*/ 372 h 406"/>
                    <a:gd name="T50" fmla="*/ 800 w 872"/>
                    <a:gd name="T51" fmla="*/ 337 h 406"/>
                    <a:gd name="T52" fmla="*/ 772 w 872"/>
                    <a:gd name="T53" fmla="*/ 323 h 406"/>
                    <a:gd name="T54" fmla="*/ 725 w 872"/>
                    <a:gd name="T55" fmla="*/ 323 h 406"/>
                    <a:gd name="T56" fmla="*/ 692 w 872"/>
                    <a:gd name="T57" fmla="*/ 343 h 406"/>
                    <a:gd name="T58" fmla="*/ 678 w 872"/>
                    <a:gd name="T59" fmla="*/ 361 h 406"/>
                    <a:gd name="T60" fmla="*/ 653 w 872"/>
                    <a:gd name="T61" fmla="*/ 378 h 406"/>
                    <a:gd name="T62" fmla="*/ 604 w 872"/>
                    <a:gd name="T63" fmla="*/ 386 h 406"/>
                    <a:gd name="T64" fmla="*/ 544 w 872"/>
                    <a:gd name="T65" fmla="*/ 389 h 406"/>
                    <a:gd name="T66" fmla="*/ 331 w 872"/>
                    <a:gd name="T67" fmla="*/ 392 h 406"/>
                    <a:gd name="T68" fmla="*/ 315 w 872"/>
                    <a:gd name="T69" fmla="*/ 387 h 406"/>
                    <a:gd name="T70" fmla="*/ 296 w 872"/>
                    <a:gd name="T71" fmla="*/ 365 h 406"/>
                    <a:gd name="T72" fmla="*/ 281 w 872"/>
                    <a:gd name="T73" fmla="*/ 342 h 406"/>
                    <a:gd name="T74" fmla="*/ 249 w 872"/>
                    <a:gd name="T75" fmla="*/ 317 h 406"/>
                    <a:gd name="T76" fmla="*/ 215 w 872"/>
                    <a:gd name="T77" fmla="*/ 312 h 406"/>
                    <a:gd name="T78" fmla="*/ 194 w 872"/>
                    <a:gd name="T79" fmla="*/ 318 h 406"/>
                    <a:gd name="T80" fmla="*/ 160 w 872"/>
                    <a:gd name="T81" fmla="*/ 345 h 406"/>
                    <a:gd name="T82" fmla="*/ 133 w 872"/>
                    <a:gd name="T83" fmla="*/ 368 h 406"/>
                    <a:gd name="T84" fmla="*/ 83 w 872"/>
                    <a:gd name="T85" fmla="*/ 379 h 406"/>
                    <a:gd name="T86" fmla="*/ 31 w 872"/>
                    <a:gd name="T87" fmla="*/ 372 h 406"/>
                    <a:gd name="T88" fmla="*/ 1 w 872"/>
                    <a:gd name="T89" fmla="*/ 356 h 40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72"/>
                    <a:gd name="T136" fmla="*/ 0 h 406"/>
                    <a:gd name="T137" fmla="*/ 872 w 872"/>
                    <a:gd name="T138" fmla="*/ 406 h 40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72" h="406">
                      <a:moveTo>
                        <a:pt x="1" y="356"/>
                      </a:moveTo>
                      <a:lnTo>
                        <a:pt x="1" y="356"/>
                      </a:lnTo>
                      <a:lnTo>
                        <a:pt x="0" y="348"/>
                      </a:lnTo>
                      <a:lnTo>
                        <a:pt x="1" y="328"/>
                      </a:lnTo>
                      <a:lnTo>
                        <a:pt x="5" y="314"/>
                      </a:lnTo>
                      <a:lnTo>
                        <a:pt x="9" y="298"/>
                      </a:lnTo>
                      <a:lnTo>
                        <a:pt x="15" y="281"/>
                      </a:lnTo>
                      <a:lnTo>
                        <a:pt x="25" y="263"/>
                      </a:lnTo>
                      <a:lnTo>
                        <a:pt x="36" y="245"/>
                      </a:lnTo>
                      <a:lnTo>
                        <a:pt x="52" y="226"/>
                      </a:lnTo>
                      <a:lnTo>
                        <a:pt x="72" y="209"/>
                      </a:lnTo>
                      <a:lnTo>
                        <a:pt x="96" y="191"/>
                      </a:lnTo>
                      <a:lnTo>
                        <a:pt x="108" y="183"/>
                      </a:lnTo>
                      <a:lnTo>
                        <a:pt x="124" y="176"/>
                      </a:lnTo>
                      <a:lnTo>
                        <a:pt x="139" y="169"/>
                      </a:lnTo>
                      <a:lnTo>
                        <a:pt x="157" y="161"/>
                      </a:lnTo>
                      <a:lnTo>
                        <a:pt x="176" y="157"/>
                      </a:lnTo>
                      <a:lnTo>
                        <a:pt x="196" y="150"/>
                      </a:lnTo>
                      <a:lnTo>
                        <a:pt x="218" y="146"/>
                      </a:lnTo>
                      <a:lnTo>
                        <a:pt x="241" y="143"/>
                      </a:lnTo>
                      <a:lnTo>
                        <a:pt x="243" y="138"/>
                      </a:lnTo>
                      <a:lnTo>
                        <a:pt x="248" y="124"/>
                      </a:lnTo>
                      <a:lnTo>
                        <a:pt x="257" y="103"/>
                      </a:lnTo>
                      <a:lnTo>
                        <a:pt x="263" y="92"/>
                      </a:lnTo>
                      <a:lnTo>
                        <a:pt x="271" y="80"/>
                      </a:lnTo>
                      <a:lnTo>
                        <a:pt x="281" y="69"/>
                      </a:lnTo>
                      <a:lnTo>
                        <a:pt x="292" y="56"/>
                      </a:lnTo>
                      <a:lnTo>
                        <a:pt x="306" y="44"/>
                      </a:lnTo>
                      <a:lnTo>
                        <a:pt x="320" y="33"/>
                      </a:lnTo>
                      <a:lnTo>
                        <a:pt x="337" y="23"/>
                      </a:lnTo>
                      <a:lnTo>
                        <a:pt x="356" y="16"/>
                      </a:lnTo>
                      <a:lnTo>
                        <a:pt x="378" y="8"/>
                      </a:lnTo>
                      <a:lnTo>
                        <a:pt x="401" y="3"/>
                      </a:lnTo>
                      <a:lnTo>
                        <a:pt x="428" y="1"/>
                      </a:lnTo>
                      <a:lnTo>
                        <a:pt x="456" y="0"/>
                      </a:lnTo>
                      <a:lnTo>
                        <a:pt x="488" y="0"/>
                      </a:lnTo>
                      <a:lnTo>
                        <a:pt x="519" y="3"/>
                      </a:lnTo>
                      <a:lnTo>
                        <a:pt x="552" y="9"/>
                      </a:lnTo>
                      <a:lnTo>
                        <a:pt x="587" y="19"/>
                      </a:lnTo>
                      <a:lnTo>
                        <a:pt x="621" y="31"/>
                      </a:lnTo>
                      <a:lnTo>
                        <a:pt x="637" y="39"/>
                      </a:lnTo>
                      <a:lnTo>
                        <a:pt x="654" y="47"/>
                      </a:lnTo>
                      <a:lnTo>
                        <a:pt x="671" y="56"/>
                      </a:lnTo>
                      <a:lnTo>
                        <a:pt x="687" y="67"/>
                      </a:lnTo>
                      <a:lnTo>
                        <a:pt x="704" y="80"/>
                      </a:lnTo>
                      <a:lnTo>
                        <a:pt x="720" y="92"/>
                      </a:lnTo>
                      <a:lnTo>
                        <a:pt x="736" y="107"/>
                      </a:lnTo>
                      <a:lnTo>
                        <a:pt x="751" y="122"/>
                      </a:lnTo>
                      <a:lnTo>
                        <a:pt x="766" y="139"/>
                      </a:lnTo>
                      <a:lnTo>
                        <a:pt x="780" y="158"/>
                      </a:lnTo>
                      <a:lnTo>
                        <a:pt x="794" y="177"/>
                      </a:lnTo>
                      <a:lnTo>
                        <a:pt x="806" y="199"/>
                      </a:lnTo>
                      <a:lnTo>
                        <a:pt x="819" y="221"/>
                      </a:lnTo>
                      <a:lnTo>
                        <a:pt x="831" y="245"/>
                      </a:lnTo>
                      <a:lnTo>
                        <a:pt x="842" y="271"/>
                      </a:lnTo>
                      <a:lnTo>
                        <a:pt x="852" y="298"/>
                      </a:lnTo>
                      <a:lnTo>
                        <a:pt x="861" y="328"/>
                      </a:lnTo>
                      <a:lnTo>
                        <a:pt x="871" y="358"/>
                      </a:lnTo>
                      <a:lnTo>
                        <a:pt x="871" y="365"/>
                      </a:lnTo>
                      <a:lnTo>
                        <a:pt x="872" y="379"/>
                      </a:lnTo>
                      <a:lnTo>
                        <a:pt x="871" y="387"/>
                      </a:lnTo>
                      <a:lnTo>
                        <a:pt x="867" y="395"/>
                      </a:lnTo>
                      <a:lnTo>
                        <a:pt x="864" y="401"/>
                      </a:lnTo>
                      <a:lnTo>
                        <a:pt x="861" y="403"/>
                      </a:lnTo>
                      <a:lnTo>
                        <a:pt x="857" y="405"/>
                      </a:lnTo>
                      <a:lnTo>
                        <a:pt x="853" y="406"/>
                      </a:lnTo>
                      <a:lnTo>
                        <a:pt x="850" y="405"/>
                      </a:lnTo>
                      <a:lnTo>
                        <a:pt x="844" y="401"/>
                      </a:lnTo>
                      <a:lnTo>
                        <a:pt x="838" y="394"/>
                      </a:lnTo>
                      <a:lnTo>
                        <a:pt x="833" y="383"/>
                      </a:lnTo>
                      <a:lnTo>
                        <a:pt x="827" y="372"/>
                      </a:lnTo>
                      <a:lnTo>
                        <a:pt x="819" y="359"/>
                      </a:lnTo>
                      <a:lnTo>
                        <a:pt x="811" y="348"/>
                      </a:lnTo>
                      <a:lnTo>
                        <a:pt x="800" y="337"/>
                      </a:lnTo>
                      <a:lnTo>
                        <a:pt x="786" y="329"/>
                      </a:lnTo>
                      <a:lnTo>
                        <a:pt x="772" y="323"/>
                      </a:lnTo>
                      <a:lnTo>
                        <a:pt x="756" y="320"/>
                      </a:lnTo>
                      <a:lnTo>
                        <a:pt x="740" y="320"/>
                      </a:lnTo>
                      <a:lnTo>
                        <a:pt x="725" y="323"/>
                      </a:lnTo>
                      <a:lnTo>
                        <a:pt x="711" y="329"/>
                      </a:lnTo>
                      <a:lnTo>
                        <a:pt x="698" y="337"/>
                      </a:lnTo>
                      <a:lnTo>
                        <a:pt x="692" y="343"/>
                      </a:lnTo>
                      <a:lnTo>
                        <a:pt x="687" y="350"/>
                      </a:lnTo>
                      <a:lnTo>
                        <a:pt x="678" y="361"/>
                      </a:lnTo>
                      <a:lnTo>
                        <a:pt x="670" y="370"/>
                      </a:lnTo>
                      <a:lnTo>
                        <a:pt x="660" y="375"/>
                      </a:lnTo>
                      <a:lnTo>
                        <a:pt x="653" y="378"/>
                      </a:lnTo>
                      <a:lnTo>
                        <a:pt x="643" y="381"/>
                      </a:lnTo>
                      <a:lnTo>
                        <a:pt x="632" y="383"/>
                      </a:lnTo>
                      <a:lnTo>
                        <a:pt x="604" y="386"/>
                      </a:lnTo>
                      <a:lnTo>
                        <a:pt x="580" y="387"/>
                      </a:lnTo>
                      <a:lnTo>
                        <a:pt x="544" y="389"/>
                      </a:lnTo>
                      <a:lnTo>
                        <a:pt x="452" y="390"/>
                      </a:lnTo>
                      <a:lnTo>
                        <a:pt x="331" y="392"/>
                      </a:lnTo>
                      <a:lnTo>
                        <a:pt x="328" y="392"/>
                      </a:lnTo>
                      <a:lnTo>
                        <a:pt x="320" y="390"/>
                      </a:lnTo>
                      <a:lnTo>
                        <a:pt x="315" y="387"/>
                      </a:lnTo>
                      <a:lnTo>
                        <a:pt x="309" y="383"/>
                      </a:lnTo>
                      <a:lnTo>
                        <a:pt x="303" y="375"/>
                      </a:lnTo>
                      <a:lnTo>
                        <a:pt x="296" y="365"/>
                      </a:lnTo>
                      <a:lnTo>
                        <a:pt x="290" y="353"/>
                      </a:lnTo>
                      <a:lnTo>
                        <a:pt x="281" y="342"/>
                      </a:lnTo>
                      <a:lnTo>
                        <a:pt x="271" y="332"/>
                      </a:lnTo>
                      <a:lnTo>
                        <a:pt x="260" y="323"/>
                      </a:lnTo>
                      <a:lnTo>
                        <a:pt x="249" y="317"/>
                      </a:lnTo>
                      <a:lnTo>
                        <a:pt x="237" y="312"/>
                      </a:lnTo>
                      <a:lnTo>
                        <a:pt x="226" y="310"/>
                      </a:lnTo>
                      <a:lnTo>
                        <a:pt x="215" y="312"/>
                      </a:lnTo>
                      <a:lnTo>
                        <a:pt x="204" y="314"/>
                      </a:lnTo>
                      <a:lnTo>
                        <a:pt x="194" y="318"/>
                      </a:lnTo>
                      <a:lnTo>
                        <a:pt x="185" y="325"/>
                      </a:lnTo>
                      <a:lnTo>
                        <a:pt x="176" y="331"/>
                      </a:lnTo>
                      <a:lnTo>
                        <a:pt x="160" y="345"/>
                      </a:lnTo>
                      <a:lnTo>
                        <a:pt x="144" y="361"/>
                      </a:lnTo>
                      <a:lnTo>
                        <a:pt x="133" y="368"/>
                      </a:lnTo>
                      <a:lnTo>
                        <a:pt x="119" y="375"/>
                      </a:lnTo>
                      <a:lnTo>
                        <a:pt x="103" y="378"/>
                      </a:lnTo>
                      <a:lnTo>
                        <a:pt x="83" y="379"/>
                      </a:lnTo>
                      <a:lnTo>
                        <a:pt x="63" y="379"/>
                      </a:lnTo>
                      <a:lnTo>
                        <a:pt x="42" y="375"/>
                      </a:lnTo>
                      <a:lnTo>
                        <a:pt x="31" y="372"/>
                      </a:lnTo>
                      <a:lnTo>
                        <a:pt x="20" y="367"/>
                      </a:lnTo>
                      <a:lnTo>
                        <a:pt x="11" y="362"/>
                      </a:lnTo>
                      <a:lnTo>
                        <a:pt x="1" y="356"/>
                      </a:lnTo>
                      <a:close/>
                    </a:path>
                  </a:pathLst>
                </a:custGeom>
                <a:solidFill>
                  <a:srgbClr val="E533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6" name="Freeform 178"/>
                <p:cNvSpPr>
                  <a:spLocks/>
                </p:cNvSpPr>
                <p:nvPr/>
              </p:nvSpPr>
              <p:spPr bwMode="auto">
                <a:xfrm>
                  <a:off x="230" y="1633"/>
                  <a:ext cx="130" cy="59"/>
                </a:xfrm>
                <a:custGeom>
                  <a:avLst/>
                  <a:gdLst>
                    <a:gd name="T0" fmla="*/ 122 w 130"/>
                    <a:gd name="T1" fmla="*/ 58 h 59"/>
                    <a:gd name="T2" fmla="*/ 122 w 130"/>
                    <a:gd name="T3" fmla="*/ 58 h 59"/>
                    <a:gd name="T4" fmla="*/ 111 w 130"/>
                    <a:gd name="T5" fmla="*/ 59 h 59"/>
                    <a:gd name="T6" fmla="*/ 83 w 130"/>
                    <a:gd name="T7" fmla="*/ 59 h 59"/>
                    <a:gd name="T8" fmla="*/ 50 w 130"/>
                    <a:gd name="T9" fmla="*/ 56 h 59"/>
                    <a:gd name="T10" fmla="*/ 34 w 130"/>
                    <a:gd name="T11" fmla="*/ 53 h 59"/>
                    <a:gd name="T12" fmla="*/ 22 w 130"/>
                    <a:gd name="T13" fmla="*/ 50 h 59"/>
                    <a:gd name="T14" fmla="*/ 22 w 130"/>
                    <a:gd name="T15" fmla="*/ 50 h 59"/>
                    <a:gd name="T16" fmla="*/ 12 w 130"/>
                    <a:gd name="T17" fmla="*/ 44 h 59"/>
                    <a:gd name="T18" fmla="*/ 4 w 130"/>
                    <a:gd name="T19" fmla="*/ 36 h 59"/>
                    <a:gd name="T20" fmla="*/ 1 w 130"/>
                    <a:gd name="T21" fmla="*/ 26 h 59"/>
                    <a:gd name="T22" fmla="*/ 0 w 130"/>
                    <a:gd name="T23" fmla="*/ 19 h 59"/>
                    <a:gd name="T24" fmla="*/ 3 w 130"/>
                    <a:gd name="T25" fmla="*/ 11 h 59"/>
                    <a:gd name="T26" fmla="*/ 6 w 130"/>
                    <a:gd name="T27" fmla="*/ 4 h 59"/>
                    <a:gd name="T28" fmla="*/ 9 w 130"/>
                    <a:gd name="T29" fmla="*/ 1 h 59"/>
                    <a:gd name="T30" fmla="*/ 14 w 130"/>
                    <a:gd name="T31" fmla="*/ 0 h 59"/>
                    <a:gd name="T32" fmla="*/ 19 w 130"/>
                    <a:gd name="T33" fmla="*/ 0 h 59"/>
                    <a:gd name="T34" fmla="*/ 23 w 130"/>
                    <a:gd name="T35" fmla="*/ 0 h 59"/>
                    <a:gd name="T36" fmla="*/ 23 w 130"/>
                    <a:gd name="T37" fmla="*/ 0 h 59"/>
                    <a:gd name="T38" fmla="*/ 67 w 130"/>
                    <a:gd name="T39" fmla="*/ 8 h 59"/>
                    <a:gd name="T40" fmla="*/ 88 w 130"/>
                    <a:gd name="T41" fmla="*/ 11 h 59"/>
                    <a:gd name="T42" fmla="*/ 102 w 130"/>
                    <a:gd name="T43" fmla="*/ 12 h 59"/>
                    <a:gd name="T44" fmla="*/ 102 w 130"/>
                    <a:gd name="T45" fmla="*/ 12 h 59"/>
                    <a:gd name="T46" fmla="*/ 106 w 130"/>
                    <a:gd name="T47" fmla="*/ 12 h 59"/>
                    <a:gd name="T48" fmla="*/ 114 w 130"/>
                    <a:gd name="T49" fmla="*/ 15 h 59"/>
                    <a:gd name="T50" fmla="*/ 121 w 130"/>
                    <a:gd name="T51" fmla="*/ 20 h 59"/>
                    <a:gd name="T52" fmla="*/ 125 w 130"/>
                    <a:gd name="T53" fmla="*/ 26 h 59"/>
                    <a:gd name="T54" fmla="*/ 130 w 130"/>
                    <a:gd name="T55" fmla="*/ 34 h 59"/>
                    <a:gd name="T56" fmla="*/ 130 w 130"/>
                    <a:gd name="T57" fmla="*/ 42 h 59"/>
                    <a:gd name="T58" fmla="*/ 128 w 130"/>
                    <a:gd name="T59" fmla="*/ 50 h 59"/>
                    <a:gd name="T60" fmla="*/ 122 w 130"/>
                    <a:gd name="T61" fmla="*/ 58 h 59"/>
                    <a:gd name="T62" fmla="*/ 122 w 130"/>
                    <a:gd name="T63" fmla="*/ 58 h 5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0"/>
                    <a:gd name="T97" fmla="*/ 0 h 59"/>
                    <a:gd name="T98" fmla="*/ 130 w 130"/>
                    <a:gd name="T99" fmla="*/ 59 h 5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0" h="59">
                      <a:moveTo>
                        <a:pt x="122" y="58"/>
                      </a:moveTo>
                      <a:lnTo>
                        <a:pt x="122" y="58"/>
                      </a:lnTo>
                      <a:lnTo>
                        <a:pt x="111" y="59"/>
                      </a:lnTo>
                      <a:lnTo>
                        <a:pt x="83" y="59"/>
                      </a:lnTo>
                      <a:lnTo>
                        <a:pt x="50" y="56"/>
                      </a:lnTo>
                      <a:lnTo>
                        <a:pt x="34" y="53"/>
                      </a:lnTo>
                      <a:lnTo>
                        <a:pt x="22" y="50"/>
                      </a:lnTo>
                      <a:lnTo>
                        <a:pt x="12" y="44"/>
                      </a:lnTo>
                      <a:lnTo>
                        <a:pt x="4" y="36"/>
                      </a:lnTo>
                      <a:lnTo>
                        <a:pt x="1" y="26"/>
                      </a:lnTo>
                      <a:lnTo>
                        <a:pt x="0" y="19"/>
                      </a:lnTo>
                      <a:lnTo>
                        <a:pt x="3" y="11"/>
                      </a:lnTo>
                      <a:lnTo>
                        <a:pt x="6" y="4"/>
                      </a:lnTo>
                      <a:lnTo>
                        <a:pt x="9" y="1"/>
                      </a:lnTo>
                      <a:lnTo>
                        <a:pt x="14" y="0"/>
                      </a:lnTo>
                      <a:lnTo>
                        <a:pt x="19" y="0"/>
                      </a:lnTo>
                      <a:lnTo>
                        <a:pt x="23" y="0"/>
                      </a:lnTo>
                      <a:lnTo>
                        <a:pt x="67" y="8"/>
                      </a:lnTo>
                      <a:lnTo>
                        <a:pt x="88" y="11"/>
                      </a:lnTo>
                      <a:lnTo>
                        <a:pt x="102" y="12"/>
                      </a:lnTo>
                      <a:lnTo>
                        <a:pt x="106" y="12"/>
                      </a:lnTo>
                      <a:lnTo>
                        <a:pt x="114" y="15"/>
                      </a:lnTo>
                      <a:lnTo>
                        <a:pt x="121" y="20"/>
                      </a:lnTo>
                      <a:lnTo>
                        <a:pt x="125" y="26"/>
                      </a:lnTo>
                      <a:lnTo>
                        <a:pt x="130" y="34"/>
                      </a:lnTo>
                      <a:lnTo>
                        <a:pt x="130" y="42"/>
                      </a:lnTo>
                      <a:lnTo>
                        <a:pt x="128" y="50"/>
                      </a:lnTo>
                      <a:lnTo>
                        <a:pt x="122" y="58"/>
                      </a:lnTo>
                      <a:close/>
                    </a:path>
                  </a:pathLst>
                </a:custGeom>
                <a:solidFill>
                  <a:srgbClr val="D5E4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7" name="Freeform 179"/>
                <p:cNvSpPr>
                  <a:spLocks/>
                </p:cNvSpPr>
                <p:nvPr/>
              </p:nvSpPr>
              <p:spPr bwMode="auto">
                <a:xfrm>
                  <a:off x="1132" y="1663"/>
                  <a:ext cx="82" cy="45"/>
                </a:xfrm>
                <a:custGeom>
                  <a:avLst/>
                  <a:gdLst>
                    <a:gd name="T0" fmla="*/ 74 w 82"/>
                    <a:gd name="T1" fmla="*/ 3 h 45"/>
                    <a:gd name="T2" fmla="*/ 74 w 82"/>
                    <a:gd name="T3" fmla="*/ 3 h 45"/>
                    <a:gd name="T4" fmla="*/ 66 w 82"/>
                    <a:gd name="T5" fmla="*/ 1 h 45"/>
                    <a:gd name="T6" fmla="*/ 47 w 82"/>
                    <a:gd name="T7" fmla="*/ 0 h 45"/>
                    <a:gd name="T8" fmla="*/ 34 w 82"/>
                    <a:gd name="T9" fmla="*/ 0 h 45"/>
                    <a:gd name="T10" fmla="*/ 25 w 82"/>
                    <a:gd name="T11" fmla="*/ 1 h 45"/>
                    <a:gd name="T12" fmla="*/ 16 w 82"/>
                    <a:gd name="T13" fmla="*/ 3 h 45"/>
                    <a:gd name="T14" fmla="*/ 8 w 82"/>
                    <a:gd name="T15" fmla="*/ 6 h 45"/>
                    <a:gd name="T16" fmla="*/ 8 w 82"/>
                    <a:gd name="T17" fmla="*/ 6 h 45"/>
                    <a:gd name="T18" fmla="*/ 3 w 82"/>
                    <a:gd name="T19" fmla="*/ 11 h 45"/>
                    <a:gd name="T20" fmla="*/ 2 w 82"/>
                    <a:gd name="T21" fmla="*/ 17 h 45"/>
                    <a:gd name="T22" fmla="*/ 0 w 82"/>
                    <a:gd name="T23" fmla="*/ 23 h 45"/>
                    <a:gd name="T24" fmla="*/ 0 w 82"/>
                    <a:gd name="T25" fmla="*/ 29 h 45"/>
                    <a:gd name="T26" fmla="*/ 3 w 82"/>
                    <a:gd name="T27" fmla="*/ 34 h 45"/>
                    <a:gd name="T28" fmla="*/ 8 w 82"/>
                    <a:gd name="T29" fmla="*/ 39 h 45"/>
                    <a:gd name="T30" fmla="*/ 13 w 82"/>
                    <a:gd name="T31" fmla="*/ 43 h 45"/>
                    <a:gd name="T32" fmla="*/ 20 w 82"/>
                    <a:gd name="T33" fmla="*/ 45 h 45"/>
                    <a:gd name="T34" fmla="*/ 20 w 82"/>
                    <a:gd name="T35" fmla="*/ 45 h 45"/>
                    <a:gd name="T36" fmla="*/ 31 w 82"/>
                    <a:gd name="T37" fmla="*/ 45 h 45"/>
                    <a:gd name="T38" fmla="*/ 44 w 82"/>
                    <a:gd name="T39" fmla="*/ 43 h 45"/>
                    <a:gd name="T40" fmla="*/ 56 w 82"/>
                    <a:gd name="T41" fmla="*/ 40 h 45"/>
                    <a:gd name="T42" fmla="*/ 67 w 82"/>
                    <a:gd name="T43" fmla="*/ 36 h 45"/>
                    <a:gd name="T44" fmla="*/ 77 w 82"/>
                    <a:gd name="T45" fmla="*/ 31 h 45"/>
                    <a:gd name="T46" fmla="*/ 80 w 82"/>
                    <a:gd name="T47" fmla="*/ 26 h 45"/>
                    <a:gd name="T48" fmla="*/ 82 w 82"/>
                    <a:gd name="T49" fmla="*/ 23 h 45"/>
                    <a:gd name="T50" fmla="*/ 82 w 82"/>
                    <a:gd name="T51" fmla="*/ 18 h 45"/>
                    <a:gd name="T52" fmla="*/ 82 w 82"/>
                    <a:gd name="T53" fmla="*/ 14 h 45"/>
                    <a:gd name="T54" fmla="*/ 78 w 82"/>
                    <a:gd name="T55" fmla="*/ 9 h 45"/>
                    <a:gd name="T56" fmla="*/ 74 w 82"/>
                    <a:gd name="T57" fmla="*/ 3 h 45"/>
                    <a:gd name="T58" fmla="*/ 74 w 82"/>
                    <a:gd name="T59" fmla="*/ 3 h 4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2"/>
                    <a:gd name="T91" fmla="*/ 0 h 45"/>
                    <a:gd name="T92" fmla="*/ 82 w 82"/>
                    <a:gd name="T93" fmla="*/ 45 h 4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2" h="45">
                      <a:moveTo>
                        <a:pt x="74" y="3"/>
                      </a:moveTo>
                      <a:lnTo>
                        <a:pt x="74" y="3"/>
                      </a:lnTo>
                      <a:lnTo>
                        <a:pt x="66" y="1"/>
                      </a:lnTo>
                      <a:lnTo>
                        <a:pt x="47" y="0"/>
                      </a:lnTo>
                      <a:lnTo>
                        <a:pt x="34" y="0"/>
                      </a:lnTo>
                      <a:lnTo>
                        <a:pt x="25" y="1"/>
                      </a:lnTo>
                      <a:lnTo>
                        <a:pt x="16" y="3"/>
                      </a:lnTo>
                      <a:lnTo>
                        <a:pt x="8" y="6"/>
                      </a:lnTo>
                      <a:lnTo>
                        <a:pt x="3" y="11"/>
                      </a:lnTo>
                      <a:lnTo>
                        <a:pt x="2" y="17"/>
                      </a:lnTo>
                      <a:lnTo>
                        <a:pt x="0" y="23"/>
                      </a:lnTo>
                      <a:lnTo>
                        <a:pt x="0" y="29"/>
                      </a:lnTo>
                      <a:lnTo>
                        <a:pt x="3" y="34"/>
                      </a:lnTo>
                      <a:lnTo>
                        <a:pt x="8" y="39"/>
                      </a:lnTo>
                      <a:lnTo>
                        <a:pt x="13" y="43"/>
                      </a:lnTo>
                      <a:lnTo>
                        <a:pt x="20" y="45"/>
                      </a:lnTo>
                      <a:lnTo>
                        <a:pt x="31" y="45"/>
                      </a:lnTo>
                      <a:lnTo>
                        <a:pt x="44" y="43"/>
                      </a:lnTo>
                      <a:lnTo>
                        <a:pt x="56" y="40"/>
                      </a:lnTo>
                      <a:lnTo>
                        <a:pt x="67" y="36"/>
                      </a:lnTo>
                      <a:lnTo>
                        <a:pt x="77" y="31"/>
                      </a:lnTo>
                      <a:lnTo>
                        <a:pt x="80" y="26"/>
                      </a:lnTo>
                      <a:lnTo>
                        <a:pt x="82" y="23"/>
                      </a:lnTo>
                      <a:lnTo>
                        <a:pt x="82" y="18"/>
                      </a:lnTo>
                      <a:lnTo>
                        <a:pt x="82" y="14"/>
                      </a:lnTo>
                      <a:lnTo>
                        <a:pt x="78" y="9"/>
                      </a:lnTo>
                      <a:lnTo>
                        <a:pt x="74" y="3"/>
                      </a:lnTo>
                      <a:close/>
                    </a:path>
                  </a:pathLst>
                </a:custGeom>
                <a:solidFill>
                  <a:srgbClr val="D5E4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8" name="Freeform 180"/>
                <p:cNvSpPr>
                  <a:spLocks/>
                </p:cNvSpPr>
                <p:nvPr/>
              </p:nvSpPr>
              <p:spPr bwMode="auto">
                <a:xfrm>
                  <a:off x="981" y="1666"/>
                  <a:ext cx="90" cy="72"/>
                </a:xfrm>
                <a:custGeom>
                  <a:avLst/>
                  <a:gdLst>
                    <a:gd name="T0" fmla="*/ 90 w 90"/>
                    <a:gd name="T1" fmla="*/ 36 h 72"/>
                    <a:gd name="T2" fmla="*/ 90 w 90"/>
                    <a:gd name="T3" fmla="*/ 36 h 72"/>
                    <a:gd name="T4" fmla="*/ 90 w 90"/>
                    <a:gd name="T5" fmla="*/ 42 h 72"/>
                    <a:gd name="T6" fmla="*/ 87 w 90"/>
                    <a:gd name="T7" fmla="*/ 50 h 72"/>
                    <a:gd name="T8" fmla="*/ 82 w 90"/>
                    <a:gd name="T9" fmla="*/ 56 h 72"/>
                    <a:gd name="T10" fmla="*/ 77 w 90"/>
                    <a:gd name="T11" fmla="*/ 61 h 72"/>
                    <a:gd name="T12" fmla="*/ 71 w 90"/>
                    <a:gd name="T13" fmla="*/ 66 h 72"/>
                    <a:gd name="T14" fmla="*/ 63 w 90"/>
                    <a:gd name="T15" fmla="*/ 69 h 72"/>
                    <a:gd name="T16" fmla="*/ 54 w 90"/>
                    <a:gd name="T17" fmla="*/ 70 h 72"/>
                    <a:gd name="T18" fmla="*/ 46 w 90"/>
                    <a:gd name="T19" fmla="*/ 72 h 72"/>
                    <a:gd name="T20" fmla="*/ 46 w 90"/>
                    <a:gd name="T21" fmla="*/ 72 h 72"/>
                    <a:gd name="T22" fmla="*/ 36 w 90"/>
                    <a:gd name="T23" fmla="*/ 70 h 72"/>
                    <a:gd name="T24" fmla="*/ 27 w 90"/>
                    <a:gd name="T25" fmla="*/ 69 h 72"/>
                    <a:gd name="T26" fmla="*/ 21 w 90"/>
                    <a:gd name="T27" fmla="*/ 66 h 72"/>
                    <a:gd name="T28" fmla="*/ 13 w 90"/>
                    <a:gd name="T29" fmla="*/ 61 h 72"/>
                    <a:gd name="T30" fmla="*/ 8 w 90"/>
                    <a:gd name="T31" fmla="*/ 56 h 72"/>
                    <a:gd name="T32" fmla="*/ 3 w 90"/>
                    <a:gd name="T33" fmla="*/ 50 h 72"/>
                    <a:gd name="T34" fmla="*/ 0 w 90"/>
                    <a:gd name="T35" fmla="*/ 42 h 72"/>
                    <a:gd name="T36" fmla="*/ 0 w 90"/>
                    <a:gd name="T37" fmla="*/ 36 h 72"/>
                    <a:gd name="T38" fmla="*/ 0 w 90"/>
                    <a:gd name="T39" fmla="*/ 36 h 72"/>
                    <a:gd name="T40" fmla="*/ 0 w 90"/>
                    <a:gd name="T41" fmla="*/ 28 h 72"/>
                    <a:gd name="T42" fmla="*/ 3 w 90"/>
                    <a:gd name="T43" fmla="*/ 22 h 72"/>
                    <a:gd name="T44" fmla="*/ 8 w 90"/>
                    <a:gd name="T45" fmla="*/ 15 h 72"/>
                    <a:gd name="T46" fmla="*/ 13 w 90"/>
                    <a:gd name="T47" fmla="*/ 11 h 72"/>
                    <a:gd name="T48" fmla="*/ 21 w 90"/>
                    <a:gd name="T49" fmla="*/ 6 h 72"/>
                    <a:gd name="T50" fmla="*/ 27 w 90"/>
                    <a:gd name="T51" fmla="*/ 3 h 72"/>
                    <a:gd name="T52" fmla="*/ 36 w 90"/>
                    <a:gd name="T53" fmla="*/ 1 h 72"/>
                    <a:gd name="T54" fmla="*/ 46 w 90"/>
                    <a:gd name="T55" fmla="*/ 0 h 72"/>
                    <a:gd name="T56" fmla="*/ 46 w 90"/>
                    <a:gd name="T57" fmla="*/ 0 h 72"/>
                    <a:gd name="T58" fmla="*/ 54 w 90"/>
                    <a:gd name="T59" fmla="*/ 1 h 72"/>
                    <a:gd name="T60" fmla="*/ 63 w 90"/>
                    <a:gd name="T61" fmla="*/ 3 h 72"/>
                    <a:gd name="T62" fmla="*/ 71 w 90"/>
                    <a:gd name="T63" fmla="*/ 6 h 72"/>
                    <a:gd name="T64" fmla="*/ 77 w 90"/>
                    <a:gd name="T65" fmla="*/ 11 h 72"/>
                    <a:gd name="T66" fmla="*/ 82 w 90"/>
                    <a:gd name="T67" fmla="*/ 15 h 72"/>
                    <a:gd name="T68" fmla="*/ 87 w 90"/>
                    <a:gd name="T69" fmla="*/ 22 h 72"/>
                    <a:gd name="T70" fmla="*/ 90 w 90"/>
                    <a:gd name="T71" fmla="*/ 28 h 72"/>
                    <a:gd name="T72" fmla="*/ 90 w 90"/>
                    <a:gd name="T73" fmla="*/ 36 h 72"/>
                    <a:gd name="T74" fmla="*/ 90 w 90"/>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0"/>
                    <a:gd name="T115" fmla="*/ 0 h 72"/>
                    <a:gd name="T116" fmla="*/ 90 w 90"/>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0" h="72">
                      <a:moveTo>
                        <a:pt x="90" y="36"/>
                      </a:moveTo>
                      <a:lnTo>
                        <a:pt x="90" y="36"/>
                      </a:lnTo>
                      <a:lnTo>
                        <a:pt x="90" y="42"/>
                      </a:lnTo>
                      <a:lnTo>
                        <a:pt x="87" y="50"/>
                      </a:lnTo>
                      <a:lnTo>
                        <a:pt x="82" y="56"/>
                      </a:lnTo>
                      <a:lnTo>
                        <a:pt x="77" y="61"/>
                      </a:lnTo>
                      <a:lnTo>
                        <a:pt x="71" y="66"/>
                      </a:lnTo>
                      <a:lnTo>
                        <a:pt x="63" y="69"/>
                      </a:lnTo>
                      <a:lnTo>
                        <a:pt x="54" y="70"/>
                      </a:lnTo>
                      <a:lnTo>
                        <a:pt x="46" y="72"/>
                      </a:lnTo>
                      <a:lnTo>
                        <a:pt x="36" y="70"/>
                      </a:lnTo>
                      <a:lnTo>
                        <a:pt x="27" y="69"/>
                      </a:lnTo>
                      <a:lnTo>
                        <a:pt x="21" y="66"/>
                      </a:lnTo>
                      <a:lnTo>
                        <a:pt x="13" y="61"/>
                      </a:lnTo>
                      <a:lnTo>
                        <a:pt x="8" y="56"/>
                      </a:lnTo>
                      <a:lnTo>
                        <a:pt x="3" y="50"/>
                      </a:lnTo>
                      <a:lnTo>
                        <a:pt x="0" y="42"/>
                      </a:lnTo>
                      <a:lnTo>
                        <a:pt x="0" y="36"/>
                      </a:lnTo>
                      <a:lnTo>
                        <a:pt x="0" y="28"/>
                      </a:lnTo>
                      <a:lnTo>
                        <a:pt x="3" y="22"/>
                      </a:lnTo>
                      <a:lnTo>
                        <a:pt x="8" y="15"/>
                      </a:lnTo>
                      <a:lnTo>
                        <a:pt x="13" y="11"/>
                      </a:lnTo>
                      <a:lnTo>
                        <a:pt x="21" y="6"/>
                      </a:lnTo>
                      <a:lnTo>
                        <a:pt x="27" y="3"/>
                      </a:lnTo>
                      <a:lnTo>
                        <a:pt x="36" y="1"/>
                      </a:lnTo>
                      <a:lnTo>
                        <a:pt x="46" y="0"/>
                      </a:lnTo>
                      <a:lnTo>
                        <a:pt x="54" y="1"/>
                      </a:lnTo>
                      <a:lnTo>
                        <a:pt x="63" y="3"/>
                      </a:lnTo>
                      <a:lnTo>
                        <a:pt x="71" y="6"/>
                      </a:lnTo>
                      <a:lnTo>
                        <a:pt x="77" y="11"/>
                      </a:lnTo>
                      <a:lnTo>
                        <a:pt x="82" y="15"/>
                      </a:lnTo>
                      <a:lnTo>
                        <a:pt x="87" y="22"/>
                      </a:lnTo>
                      <a:lnTo>
                        <a:pt x="90" y="28"/>
                      </a:lnTo>
                      <a:lnTo>
                        <a:pt x="90" y="36"/>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9" name="Freeform 181"/>
                <p:cNvSpPr>
                  <a:spLocks/>
                </p:cNvSpPr>
                <p:nvPr/>
              </p:nvSpPr>
              <p:spPr bwMode="auto">
                <a:xfrm>
                  <a:off x="520" y="1361"/>
                  <a:ext cx="86" cy="121"/>
                </a:xfrm>
                <a:custGeom>
                  <a:avLst/>
                  <a:gdLst>
                    <a:gd name="T0" fmla="*/ 86 w 86"/>
                    <a:gd name="T1" fmla="*/ 14 h 121"/>
                    <a:gd name="T2" fmla="*/ 86 w 86"/>
                    <a:gd name="T3" fmla="*/ 14 h 121"/>
                    <a:gd name="T4" fmla="*/ 83 w 86"/>
                    <a:gd name="T5" fmla="*/ 30 h 121"/>
                    <a:gd name="T6" fmla="*/ 74 w 86"/>
                    <a:gd name="T7" fmla="*/ 63 h 121"/>
                    <a:gd name="T8" fmla="*/ 67 w 86"/>
                    <a:gd name="T9" fmla="*/ 80 h 121"/>
                    <a:gd name="T10" fmla="*/ 60 w 86"/>
                    <a:gd name="T11" fmla="*/ 98 h 121"/>
                    <a:gd name="T12" fmla="*/ 55 w 86"/>
                    <a:gd name="T13" fmla="*/ 105 h 121"/>
                    <a:gd name="T14" fmla="*/ 52 w 86"/>
                    <a:gd name="T15" fmla="*/ 110 h 121"/>
                    <a:gd name="T16" fmla="*/ 46 w 86"/>
                    <a:gd name="T17" fmla="*/ 115 h 121"/>
                    <a:gd name="T18" fmla="*/ 41 w 86"/>
                    <a:gd name="T19" fmla="*/ 118 h 121"/>
                    <a:gd name="T20" fmla="*/ 41 w 86"/>
                    <a:gd name="T21" fmla="*/ 118 h 121"/>
                    <a:gd name="T22" fmla="*/ 31 w 86"/>
                    <a:gd name="T23" fmla="*/ 121 h 121"/>
                    <a:gd name="T24" fmla="*/ 22 w 86"/>
                    <a:gd name="T25" fmla="*/ 120 h 121"/>
                    <a:gd name="T26" fmla="*/ 16 w 86"/>
                    <a:gd name="T27" fmla="*/ 118 h 121"/>
                    <a:gd name="T28" fmla="*/ 9 w 86"/>
                    <a:gd name="T29" fmla="*/ 115 h 121"/>
                    <a:gd name="T30" fmla="*/ 2 w 86"/>
                    <a:gd name="T31" fmla="*/ 107 h 121"/>
                    <a:gd name="T32" fmla="*/ 0 w 86"/>
                    <a:gd name="T33" fmla="*/ 102 h 121"/>
                    <a:gd name="T34" fmla="*/ 0 w 86"/>
                    <a:gd name="T35" fmla="*/ 102 h 121"/>
                    <a:gd name="T36" fmla="*/ 5 w 86"/>
                    <a:gd name="T37" fmla="*/ 90 h 121"/>
                    <a:gd name="T38" fmla="*/ 17 w 86"/>
                    <a:gd name="T39" fmla="*/ 60 h 121"/>
                    <a:gd name="T40" fmla="*/ 28 w 86"/>
                    <a:gd name="T41" fmla="*/ 41 h 121"/>
                    <a:gd name="T42" fmla="*/ 39 w 86"/>
                    <a:gd name="T43" fmla="*/ 25 h 121"/>
                    <a:gd name="T44" fmla="*/ 50 w 86"/>
                    <a:gd name="T45" fmla="*/ 10 h 121"/>
                    <a:gd name="T46" fmla="*/ 58 w 86"/>
                    <a:gd name="T47" fmla="*/ 5 h 121"/>
                    <a:gd name="T48" fmla="*/ 64 w 86"/>
                    <a:gd name="T49" fmla="*/ 0 h 121"/>
                    <a:gd name="T50" fmla="*/ 86 w 86"/>
                    <a:gd name="T51" fmla="*/ 14 h 12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121"/>
                    <a:gd name="T80" fmla="*/ 86 w 86"/>
                    <a:gd name="T81" fmla="*/ 121 h 12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121">
                      <a:moveTo>
                        <a:pt x="86" y="14"/>
                      </a:moveTo>
                      <a:lnTo>
                        <a:pt x="86" y="14"/>
                      </a:lnTo>
                      <a:lnTo>
                        <a:pt x="83" y="30"/>
                      </a:lnTo>
                      <a:lnTo>
                        <a:pt x="74" y="63"/>
                      </a:lnTo>
                      <a:lnTo>
                        <a:pt x="67" y="80"/>
                      </a:lnTo>
                      <a:lnTo>
                        <a:pt x="60" y="98"/>
                      </a:lnTo>
                      <a:lnTo>
                        <a:pt x="55" y="105"/>
                      </a:lnTo>
                      <a:lnTo>
                        <a:pt x="52" y="110"/>
                      </a:lnTo>
                      <a:lnTo>
                        <a:pt x="46" y="115"/>
                      </a:lnTo>
                      <a:lnTo>
                        <a:pt x="41" y="118"/>
                      </a:lnTo>
                      <a:lnTo>
                        <a:pt x="31" y="121"/>
                      </a:lnTo>
                      <a:lnTo>
                        <a:pt x="22" y="120"/>
                      </a:lnTo>
                      <a:lnTo>
                        <a:pt x="16" y="118"/>
                      </a:lnTo>
                      <a:lnTo>
                        <a:pt x="9" y="115"/>
                      </a:lnTo>
                      <a:lnTo>
                        <a:pt x="2" y="107"/>
                      </a:lnTo>
                      <a:lnTo>
                        <a:pt x="0" y="102"/>
                      </a:lnTo>
                      <a:lnTo>
                        <a:pt x="5" y="90"/>
                      </a:lnTo>
                      <a:lnTo>
                        <a:pt x="17" y="60"/>
                      </a:lnTo>
                      <a:lnTo>
                        <a:pt x="28" y="41"/>
                      </a:lnTo>
                      <a:lnTo>
                        <a:pt x="39" y="25"/>
                      </a:lnTo>
                      <a:lnTo>
                        <a:pt x="50" y="10"/>
                      </a:lnTo>
                      <a:lnTo>
                        <a:pt x="58" y="5"/>
                      </a:lnTo>
                      <a:lnTo>
                        <a:pt x="64" y="0"/>
                      </a:lnTo>
                      <a:lnTo>
                        <a:pt x="86" y="14"/>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0" name="Freeform 182"/>
                <p:cNvSpPr>
                  <a:spLocks/>
                </p:cNvSpPr>
                <p:nvPr/>
              </p:nvSpPr>
              <p:spPr bwMode="auto">
                <a:xfrm>
                  <a:off x="606" y="1361"/>
                  <a:ext cx="156" cy="129"/>
                </a:xfrm>
                <a:custGeom>
                  <a:avLst/>
                  <a:gdLst>
                    <a:gd name="T0" fmla="*/ 22 w 156"/>
                    <a:gd name="T1" fmla="*/ 8 h 129"/>
                    <a:gd name="T2" fmla="*/ 22 w 156"/>
                    <a:gd name="T3" fmla="*/ 8 h 129"/>
                    <a:gd name="T4" fmla="*/ 18 w 156"/>
                    <a:gd name="T5" fmla="*/ 25 h 129"/>
                    <a:gd name="T6" fmla="*/ 7 w 156"/>
                    <a:gd name="T7" fmla="*/ 62 h 129"/>
                    <a:gd name="T8" fmla="*/ 3 w 156"/>
                    <a:gd name="T9" fmla="*/ 82 h 129"/>
                    <a:gd name="T10" fmla="*/ 0 w 156"/>
                    <a:gd name="T11" fmla="*/ 99 h 129"/>
                    <a:gd name="T12" fmla="*/ 0 w 156"/>
                    <a:gd name="T13" fmla="*/ 107 h 129"/>
                    <a:gd name="T14" fmla="*/ 2 w 156"/>
                    <a:gd name="T15" fmla="*/ 113 h 129"/>
                    <a:gd name="T16" fmla="*/ 3 w 156"/>
                    <a:gd name="T17" fmla="*/ 118 h 129"/>
                    <a:gd name="T18" fmla="*/ 7 w 156"/>
                    <a:gd name="T19" fmla="*/ 120 h 129"/>
                    <a:gd name="T20" fmla="*/ 7 w 156"/>
                    <a:gd name="T21" fmla="*/ 120 h 129"/>
                    <a:gd name="T22" fmla="*/ 18 w 156"/>
                    <a:gd name="T23" fmla="*/ 123 h 129"/>
                    <a:gd name="T24" fmla="*/ 35 w 156"/>
                    <a:gd name="T25" fmla="*/ 124 h 129"/>
                    <a:gd name="T26" fmla="*/ 79 w 156"/>
                    <a:gd name="T27" fmla="*/ 129 h 129"/>
                    <a:gd name="T28" fmla="*/ 123 w 156"/>
                    <a:gd name="T29" fmla="*/ 129 h 129"/>
                    <a:gd name="T30" fmla="*/ 140 w 156"/>
                    <a:gd name="T31" fmla="*/ 129 h 129"/>
                    <a:gd name="T32" fmla="*/ 149 w 156"/>
                    <a:gd name="T33" fmla="*/ 126 h 129"/>
                    <a:gd name="T34" fmla="*/ 149 w 156"/>
                    <a:gd name="T35" fmla="*/ 126 h 129"/>
                    <a:gd name="T36" fmla="*/ 151 w 156"/>
                    <a:gd name="T37" fmla="*/ 124 h 129"/>
                    <a:gd name="T38" fmla="*/ 153 w 156"/>
                    <a:gd name="T39" fmla="*/ 121 h 129"/>
                    <a:gd name="T40" fmla="*/ 156 w 156"/>
                    <a:gd name="T41" fmla="*/ 112 h 129"/>
                    <a:gd name="T42" fmla="*/ 156 w 156"/>
                    <a:gd name="T43" fmla="*/ 99 h 129"/>
                    <a:gd name="T44" fmla="*/ 156 w 156"/>
                    <a:gd name="T45" fmla="*/ 85 h 129"/>
                    <a:gd name="T46" fmla="*/ 153 w 156"/>
                    <a:gd name="T47" fmla="*/ 55 h 129"/>
                    <a:gd name="T48" fmla="*/ 151 w 156"/>
                    <a:gd name="T49" fmla="*/ 32 h 129"/>
                    <a:gd name="T50" fmla="*/ 151 w 156"/>
                    <a:gd name="T51" fmla="*/ 32 h 129"/>
                    <a:gd name="T52" fmla="*/ 149 w 156"/>
                    <a:gd name="T53" fmla="*/ 18 h 129"/>
                    <a:gd name="T54" fmla="*/ 149 w 156"/>
                    <a:gd name="T55" fmla="*/ 11 h 129"/>
                    <a:gd name="T56" fmla="*/ 146 w 156"/>
                    <a:gd name="T57" fmla="*/ 7 h 129"/>
                    <a:gd name="T58" fmla="*/ 145 w 156"/>
                    <a:gd name="T59" fmla="*/ 4 h 129"/>
                    <a:gd name="T60" fmla="*/ 142 w 156"/>
                    <a:gd name="T61" fmla="*/ 2 h 129"/>
                    <a:gd name="T62" fmla="*/ 137 w 156"/>
                    <a:gd name="T63" fmla="*/ 0 h 129"/>
                    <a:gd name="T64" fmla="*/ 132 w 156"/>
                    <a:gd name="T65" fmla="*/ 0 h 129"/>
                    <a:gd name="T66" fmla="*/ 132 w 156"/>
                    <a:gd name="T67" fmla="*/ 0 h 129"/>
                    <a:gd name="T68" fmla="*/ 74 w 156"/>
                    <a:gd name="T69" fmla="*/ 0 h 129"/>
                    <a:gd name="T70" fmla="*/ 40 w 156"/>
                    <a:gd name="T71" fmla="*/ 4 h 129"/>
                    <a:gd name="T72" fmla="*/ 29 w 156"/>
                    <a:gd name="T73" fmla="*/ 5 h 129"/>
                    <a:gd name="T74" fmla="*/ 24 w 156"/>
                    <a:gd name="T75" fmla="*/ 7 h 129"/>
                    <a:gd name="T76" fmla="*/ 22 w 156"/>
                    <a:gd name="T77" fmla="*/ 8 h 129"/>
                    <a:gd name="T78" fmla="*/ 22 w 156"/>
                    <a:gd name="T79" fmla="*/ 8 h 1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6"/>
                    <a:gd name="T121" fmla="*/ 0 h 129"/>
                    <a:gd name="T122" fmla="*/ 156 w 156"/>
                    <a:gd name="T123" fmla="*/ 129 h 12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6" h="129">
                      <a:moveTo>
                        <a:pt x="22" y="8"/>
                      </a:moveTo>
                      <a:lnTo>
                        <a:pt x="22" y="8"/>
                      </a:lnTo>
                      <a:lnTo>
                        <a:pt x="18" y="25"/>
                      </a:lnTo>
                      <a:lnTo>
                        <a:pt x="7" y="62"/>
                      </a:lnTo>
                      <a:lnTo>
                        <a:pt x="3" y="82"/>
                      </a:lnTo>
                      <a:lnTo>
                        <a:pt x="0" y="99"/>
                      </a:lnTo>
                      <a:lnTo>
                        <a:pt x="0" y="107"/>
                      </a:lnTo>
                      <a:lnTo>
                        <a:pt x="2" y="113"/>
                      </a:lnTo>
                      <a:lnTo>
                        <a:pt x="3" y="118"/>
                      </a:lnTo>
                      <a:lnTo>
                        <a:pt x="7" y="120"/>
                      </a:lnTo>
                      <a:lnTo>
                        <a:pt x="18" y="123"/>
                      </a:lnTo>
                      <a:lnTo>
                        <a:pt x="35" y="124"/>
                      </a:lnTo>
                      <a:lnTo>
                        <a:pt x="79" y="129"/>
                      </a:lnTo>
                      <a:lnTo>
                        <a:pt x="123" y="129"/>
                      </a:lnTo>
                      <a:lnTo>
                        <a:pt x="140" y="129"/>
                      </a:lnTo>
                      <a:lnTo>
                        <a:pt x="149" y="126"/>
                      </a:lnTo>
                      <a:lnTo>
                        <a:pt x="151" y="124"/>
                      </a:lnTo>
                      <a:lnTo>
                        <a:pt x="153" y="121"/>
                      </a:lnTo>
                      <a:lnTo>
                        <a:pt x="156" y="112"/>
                      </a:lnTo>
                      <a:lnTo>
                        <a:pt x="156" y="99"/>
                      </a:lnTo>
                      <a:lnTo>
                        <a:pt x="156" y="85"/>
                      </a:lnTo>
                      <a:lnTo>
                        <a:pt x="153" y="55"/>
                      </a:lnTo>
                      <a:lnTo>
                        <a:pt x="151" y="32"/>
                      </a:lnTo>
                      <a:lnTo>
                        <a:pt x="149" y="18"/>
                      </a:lnTo>
                      <a:lnTo>
                        <a:pt x="149" y="11"/>
                      </a:lnTo>
                      <a:lnTo>
                        <a:pt x="146" y="7"/>
                      </a:lnTo>
                      <a:lnTo>
                        <a:pt x="145" y="4"/>
                      </a:lnTo>
                      <a:lnTo>
                        <a:pt x="142" y="2"/>
                      </a:lnTo>
                      <a:lnTo>
                        <a:pt x="137" y="0"/>
                      </a:lnTo>
                      <a:lnTo>
                        <a:pt x="132" y="0"/>
                      </a:lnTo>
                      <a:lnTo>
                        <a:pt x="74" y="0"/>
                      </a:lnTo>
                      <a:lnTo>
                        <a:pt x="40" y="4"/>
                      </a:lnTo>
                      <a:lnTo>
                        <a:pt x="29" y="5"/>
                      </a:lnTo>
                      <a:lnTo>
                        <a:pt x="24" y="7"/>
                      </a:lnTo>
                      <a:lnTo>
                        <a:pt x="22" y="8"/>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1" name="Freeform 183"/>
                <p:cNvSpPr>
                  <a:spLocks/>
                </p:cNvSpPr>
                <p:nvPr/>
              </p:nvSpPr>
              <p:spPr bwMode="auto">
                <a:xfrm>
                  <a:off x="790" y="1360"/>
                  <a:ext cx="165" cy="128"/>
                </a:xfrm>
                <a:custGeom>
                  <a:avLst/>
                  <a:gdLst>
                    <a:gd name="T0" fmla="*/ 16 w 165"/>
                    <a:gd name="T1" fmla="*/ 5 h 128"/>
                    <a:gd name="T2" fmla="*/ 16 w 165"/>
                    <a:gd name="T3" fmla="*/ 5 h 128"/>
                    <a:gd name="T4" fmla="*/ 12 w 165"/>
                    <a:gd name="T5" fmla="*/ 8 h 128"/>
                    <a:gd name="T6" fmla="*/ 6 w 165"/>
                    <a:gd name="T7" fmla="*/ 14 h 128"/>
                    <a:gd name="T8" fmla="*/ 5 w 165"/>
                    <a:gd name="T9" fmla="*/ 19 h 128"/>
                    <a:gd name="T10" fmla="*/ 1 w 165"/>
                    <a:gd name="T11" fmla="*/ 25 h 128"/>
                    <a:gd name="T12" fmla="*/ 0 w 165"/>
                    <a:gd name="T13" fmla="*/ 33 h 128"/>
                    <a:gd name="T14" fmla="*/ 0 w 165"/>
                    <a:gd name="T15" fmla="*/ 41 h 128"/>
                    <a:gd name="T16" fmla="*/ 0 w 165"/>
                    <a:gd name="T17" fmla="*/ 41 h 128"/>
                    <a:gd name="T18" fmla="*/ 1 w 165"/>
                    <a:gd name="T19" fmla="*/ 63 h 128"/>
                    <a:gd name="T20" fmla="*/ 6 w 165"/>
                    <a:gd name="T21" fmla="*/ 88 h 128"/>
                    <a:gd name="T22" fmla="*/ 9 w 165"/>
                    <a:gd name="T23" fmla="*/ 100 h 128"/>
                    <a:gd name="T24" fmla="*/ 14 w 165"/>
                    <a:gd name="T25" fmla="*/ 110 h 128"/>
                    <a:gd name="T26" fmla="*/ 20 w 165"/>
                    <a:gd name="T27" fmla="*/ 116 h 128"/>
                    <a:gd name="T28" fmla="*/ 23 w 165"/>
                    <a:gd name="T29" fmla="*/ 119 h 128"/>
                    <a:gd name="T30" fmla="*/ 28 w 165"/>
                    <a:gd name="T31" fmla="*/ 121 h 128"/>
                    <a:gd name="T32" fmla="*/ 28 w 165"/>
                    <a:gd name="T33" fmla="*/ 121 h 128"/>
                    <a:gd name="T34" fmla="*/ 39 w 165"/>
                    <a:gd name="T35" fmla="*/ 124 h 128"/>
                    <a:gd name="T36" fmla="*/ 53 w 165"/>
                    <a:gd name="T37" fmla="*/ 125 h 128"/>
                    <a:gd name="T38" fmla="*/ 89 w 165"/>
                    <a:gd name="T39" fmla="*/ 128 h 128"/>
                    <a:gd name="T40" fmla="*/ 125 w 165"/>
                    <a:gd name="T41" fmla="*/ 128 h 128"/>
                    <a:gd name="T42" fmla="*/ 140 w 165"/>
                    <a:gd name="T43" fmla="*/ 128 h 128"/>
                    <a:gd name="T44" fmla="*/ 149 w 165"/>
                    <a:gd name="T45" fmla="*/ 127 h 128"/>
                    <a:gd name="T46" fmla="*/ 149 w 165"/>
                    <a:gd name="T47" fmla="*/ 127 h 128"/>
                    <a:gd name="T48" fmla="*/ 160 w 165"/>
                    <a:gd name="T49" fmla="*/ 124 h 128"/>
                    <a:gd name="T50" fmla="*/ 163 w 165"/>
                    <a:gd name="T51" fmla="*/ 121 h 128"/>
                    <a:gd name="T52" fmla="*/ 165 w 165"/>
                    <a:gd name="T53" fmla="*/ 117 h 128"/>
                    <a:gd name="T54" fmla="*/ 165 w 165"/>
                    <a:gd name="T55" fmla="*/ 114 h 128"/>
                    <a:gd name="T56" fmla="*/ 165 w 165"/>
                    <a:gd name="T57" fmla="*/ 111 h 128"/>
                    <a:gd name="T58" fmla="*/ 162 w 165"/>
                    <a:gd name="T59" fmla="*/ 100 h 128"/>
                    <a:gd name="T60" fmla="*/ 162 w 165"/>
                    <a:gd name="T61" fmla="*/ 100 h 128"/>
                    <a:gd name="T62" fmla="*/ 155 w 165"/>
                    <a:gd name="T63" fmla="*/ 80 h 128"/>
                    <a:gd name="T64" fmla="*/ 146 w 165"/>
                    <a:gd name="T65" fmla="*/ 53 h 128"/>
                    <a:gd name="T66" fmla="*/ 133 w 165"/>
                    <a:gd name="T67" fmla="*/ 28 h 128"/>
                    <a:gd name="T68" fmla="*/ 127 w 165"/>
                    <a:gd name="T69" fmla="*/ 19 h 128"/>
                    <a:gd name="T70" fmla="*/ 122 w 165"/>
                    <a:gd name="T71" fmla="*/ 12 h 128"/>
                    <a:gd name="T72" fmla="*/ 122 w 165"/>
                    <a:gd name="T73" fmla="*/ 12 h 128"/>
                    <a:gd name="T74" fmla="*/ 114 w 165"/>
                    <a:gd name="T75" fmla="*/ 9 h 128"/>
                    <a:gd name="T76" fmla="*/ 103 w 165"/>
                    <a:gd name="T77" fmla="*/ 6 h 128"/>
                    <a:gd name="T78" fmla="*/ 89 w 165"/>
                    <a:gd name="T79" fmla="*/ 3 h 128"/>
                    <a:gd name="T80" fmla="*/ 74 w 165"/>
                    <a:gd name="T81" fmla="*/ 1 h 128"/>
                    <a:gd name="T82" fmla="*/ 56 w 165"/>
                    <a:gd name="T83" fmla="*/ 0 h 128"/>
                    <a:gd name="T84" fmla="*/ 41 w 165"/>
                    <a:gd name="T85" fmla="*/ 1 h 128"/>
                    <a:gd name="T86" fmla="*/ 27 w 165"/>
                    <a:gd name="T87" fmla="*/ 1 h 128"/>
                    <a:gd name="T88" fmla="*/ 16 w 165"/>
                    <a:gd name="T89" fmla="*/ 5 h 128"/>
                    <a:gd name="T90" fmla="*/ 16 w 165"/>
                    <a:gd name="T91" fmla="*/ 5 h 12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5"/>
                    <a:gd name="T139" fmla="*/ 0 h 128"/>
                    <a:gd name="T140" fmla="*/ 165 w 165"/>
                    <a:gd name="T141" fmla="*/ 128 h 12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5" h="128">
                      <a:moveTo>
                        <a:pt x="16" y="5"/>
                      </a:moveTo>
                      <a:lnTo>
                        <a:pt x="16" y="5"/>
                      </a:lnTo>
                      <a:lnTo>
                        <a:pt x="12" y="8"/>
                      </a:lnTo>
                      <a:lnTo>
                        <a:pt x="6" y="14"/>
                      </a:lnTo>
                      <a:lnTo>
                        <a:pt x="5" y="19"/>
                      </a:lnTo>
                      <a:lnTo>
                        <a:pt x="1" y="25"/>
                      </a:lnTo>
                      <a:lnTo>
                        <a:pt x="0" y="33"/>
                      </a:lnTo>
                      <a:lnTo>
                        <a:pt x="0" y="41"/>
                      </a:lnTo>
                      <a:lnTo>
                        <a:pt x="1" y="63"/>
                      </a:lnTo>
                      <a:lnTo>
                        <a:pt x="6" y="88"/>
                      </a:lnTo>
                      <a:lnTo>
                        <a:pt x="9" y="100"/>
                      </a:lnTo>
                      <a:lnTo>
                        <a:pt x="14" y="110"/>
                      </a:lnTo>
                      <a:lnTo>
                        <a:pt x="20" y="116"/>
                      </a:lnTo>
                      <a:lnTo>
                        <a:pt x="23" y="119"/>
                      </a:lnTo>
                      <a:lnTo>
                        <a:pt x="28" y="121"/>
                      </a:lnTo>
                      <a:lnTo>
                        <a:pt x="39" y="124"/>
                      </a:lnTo>
                      <a:lnTo>
                        <a:pt x="53" y="125"/>
                      </a:lnTo>
                      <a:lnTo>
                        <a:pt x="89" y="128"/>
                      </a:lnTo>
                      <a:lnTo>
                        <a:pt x="125" y="128"/>
                      </a:lnTo>
                      <a:lnTo>
                        <a:pt x="140" y="128"/>
                      </a:lnTo>
                      <a:lnTo>
                        <a:pt x="149" y="127"/>
                      </a:lnTo>
                      <a:lnTo>
                        <a:pt x="160" y="124"/>
                      </a:lnTo>
                      <a:lnTo>
                        <a:pt x="163" y="121"/>
                      </a:lnTo>
                      <a:lnTo>
                        <a:pt x="165" y="117"/>
                      </a:lnTo>
                      <a:lnTo>
                        <a:pt x="165" y="114"/>
                      </a:lnTo>
                      <a:lnTo>
                        <a:pt x="165" y="111"/>
                      </a:lnTo>
                      <a:lnTo>
                        <a:pt x="162" y="100"/>
                      </a:lnTo>
                      <a:lnTo>
                        <a:pt x="155" y="80"/>
                      </a:lnTo>
                      <a:lnTo>
                        <a:pt x="146" y="53"/>
                      </a:lnTo>
                      <a:lnTo>
                        <a:pt x="133" y="28"/>
                      </a:lnTo>
                      <a:lnTo>
                        <a:pt x="127" y="19"/>
                      </a:lnTo>
                      <a:lnTo>
                        <a:pt x="122" y="12"/>
                      </a:lnTo>
                      <a:lnTo>
                        <a:pt x="114" y="9"/>
                      </a:lnTo>
                      <a:lnTo>
                        <a:pt x="103" y="6"/>
                      </a:lnTo>
                      <a:lnTo>
                        <a:pt x="89" y="3"/>
                      </a:lnTo>
                      <a:lnTo>
                        <a:pt x="74" y="1"/>
                      </a:lnTo>
                      <a:lnTo>
                        <a:pt x="56" y="0"/>
                      </a:lnTo>
                      <a:lnTo>
                        <a:pt x="41" y="1"/>
                      </a:lnTo>
                      <a:lnTo>
                        <a:pt x="27" y="1"/>
                      </a:lnTo>
                      <a:lnTo>
                        <a:pt x="16" y="5"/>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2" name="Freeform 184"/>
                <p:cNvSpPr>
                  <a:spLocks/>
                </p:cNvSpPr>
                <p:nvPr/>
              </p:nvSpPr>
              <p:spPr bwMode="auto">
                <a:xfrm>
                  <a:off x="934" y="1374"/>
                  <a:ext cx="130" cy="113"/>
                </a:xfrm>
                <a:custGeom>
                  <a:avLst/>
                  <a:gdLst>
                    <a:gd name="T0" fmla="*/ 0 w 130"/>
                    <a:gd name="T1" fmla="*/ 0 h 113"/>
                    <a:gd name="T2" fmla="*/ 0 w 130"/>
                    <a:gd name="T3" fmla="*/ 0 h 113"/>
                    <a:gd name="T4" fmla="*/ 7 w 130"/>
                    <a:gd name="T5" fmla="*/ 16 h 113"/>
                    <a:gd name="T6" fmla="*/ 14 w 130"/>
                    <a:gd name="T7" fmla="*/ 33 h 113"/>
                    <a:gd name="T8" fmla="*/ 27 w 130"/>
                    <a:gd name="T9" fmla="*/ 52 h 113"/>
                    <a:gd name="T10" fmla="*/ 35 w 130"/>
                    <a:gd name="T11" fmla="*/ 61 h 113"/>
                    <a:gd name="T12" fmla="*/ 44 w 130"/>
                    <a:gd name="T13" fmla="*/ 72 h 113"/>
                    <a:gd name="T14" fmla="*/ 55 w 130"/>
                    <a:gd name="T15" fmla="*/ 81 h 113"/>
                    <a:gd name="T16" fmla="*/ 68 w 130"/>
                    <a:gd name="T17" fmla="*/ 89 h 113"/>
                    <a:gd name="T18" fmla="*/ 80 w 130"/>
                    <a:gd name="T19" fmla="*/ 99 h 113"/>
                    <a:gd name="T20" fmla="*/ 96 w 130"/>
                    <a:gd name="T21" fmla="*/ 105 h 113"/>
                    <a:gd name="T22" fmla="*/ 113 w 130"/>
                    <a:gd name="T23" fmla="*/ 110 h 113"/>
                    <a:gd name="T24" fmla="*/ 130 w 130"/>
                    <a:gd name="T25" fmla="*/ 113 h 113"/>
                    <a:gd name="T26" fmla="*/ 130 w 130"/>
                    <a:gd name="T27" fmla="*/ 113 h 113"/>
                    <a:gd name="T28" fmla="*/ 124 w 130"/>
                    <a:gd name="T29" fmla="*/ 100 h 113"/>
                    <a:gd name="T30" fmla="*/ 115 w 130"/>
                    <a:gd name="T31" fmla="*/ 88 h 113"/>
                    <a:gd name="T32" fmla="*/ 101 w 130"/>
                    <a:gd name="T33" fmla="*/ 72 h 113"/>
                    <a:gd name="T34" fmla="*/ 83 w 130"/>
                    <a:gd name="T35" fmla="*/ 53 h 113"/>
                    <a:gd name="T36" fmla="*/ 60 w 130"/>
                    <a:gd name="T37" fmla="*/ 34 h 113"/>
                    <a:gd name="T38" fmla="*/ 47 w 130"/>
                    <a:gd name="T39" fmla="*/ 25 h 113"/>
                    <a:gd name="T40" fmla="*/ 33 w 130"/>
                    <a:gd name="T41" fmla="*/ 16 h 113"/>
                    <a:gd name="T42" fmla="*/ 18 w 130"/>
                    <a:gd name="T43" fmla="*/ 8 h 113"/>
                    <a:gd name="T44" fmla="*/ 0 w 130"/>
                    <a:gd name="T45" fmla="*/ 0 h 113"/>
                    <a:gd name="T46" fmla="*/ 0 w 130"/>
                    <a:gd name="T47" fmla="*/ 0 h 11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0"/>
                    <a:gd name="T73" fmla="*/ 0 h 113"/>
                    <a:gd name="T74" fmla="*/ 130 w 130"/>
                    <a:gd name="T75" fmla="*/ 113 h 11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0" h="113">
                      <a:moveTo>
                        <a:pt x="0" y="0"/>
                      </a:moveTo>
                      <a:lnTo>
                        <a:pt x="0" y="0"/>
                      </a:lnTo>
                      <a:lnTo>
                        <a:pt x="7" y="16"/>
                      </a:lnTo>
                      <a:lnTo>
                        <a:pt x="14" y="33"/>
                      </a:lnTo>
                      <a:lnTo>
                        <a:pt x="27" y="52"/>
                      </a:lnTo>
                      <a:lnTo>
                        <a:pt x="35" y="61"/>
                      </a:lnTo>
                      <a:lnTo>
                        <a:pt x="44" y="72"/>
                      </a:lnTo>
                      <a:lnTo>
                        <a:pt x="55" y="81"/>
                      </a:lnTo>
                      <a:lnTo>
                        <a:pt x="68" y="89"/>
                      </a:lnTo>
                      <a:lnTo>
                        <a:pt x="80" y="99"/>
                      </a:lnTo>
                      <a:lnTo>
                        <a:pt x="96" y="105"/>
                      </a:lnTo>
                      <a:lnTo>
                        <a:pt x="113" y="110"/>
                      </a:lnTo>
                      <a:lnTo>
                        <a:pt x="130" y="113"/>
                      </a:lnTo>
                      <a:lnTo>
                        <a:pt x="124" y="100"/>
                      </a:lnTo>
                      <a:lnTo>
                        <a:pt x="115" y="88"/>
                      </a:lnTo>
                      <a:lnTo>
                        <a:pt x="101" y="72"/>
                      </a:lnTo>
                      <a:lnTo>
                        <a:pt x="83" y="53"/>
                      </a:lnTo>
                      <a:lnTo>
                        <a:pt x="60" y="34"/>
                      </a:lnTo>
                      <a:lnTo>
                        <a:pt x="47" y="25"/>
                      </a:lnTo>
                      <a:lnTo>
                        <a:pt x="33" y="16"/>
                      </a:lnTo>
                      <a:lnTo>
                        <a:pt x="18" y="8"/>
                      </a:lnTo>
                      <a:lnTo>
                        <a:pt x="0" y="0"/>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3" name="Freeform 185"/>
                <p:cNvSpPr>
                  <a:spLocks/>
                </p:cNvSpPr>
                <p:nvPr/>
              </p:nvSpPr>
              <p:spPr bwMode="auto">
                <a:xfrm>
                  <a:off x="470" y="1648"/>
                  <a:ext cx="89" cy="73"/>
                </a:xfrm>
                <a:custGeom>
                  <a:avLst/>
                  <a:gdLst>
                    <a:gd name="T0" fmla="*/ 89 w 89"/>
                    <a:gd name="T1" fmla="*/ 36 h 73"/>
                    <a:gd name="T2" fmla="*/ 89 w 89"/>
                    <a:gd name="T3" fmla="*/ 36 h 73"/>
                    <a:gd name="T4" fmla="*/ 89 w 89"/>
                    <a:gd name="T5" fmla="*/ 44 h 73"/>
                    <a:gd name="T6" fmla="*/ 86 w 89"/>
                    <a:gd name="T7" fmla="*/ 51 h 73"/>
                    <a:gd name="T8" fmla="*/ 81 w 89"/>
                    <a:gd name="T9" fmla="*/ 57 h 73"/>
                    <a:gd name="T10" fmla="*/ 77 w 89"/>
                    <a:gd name="T11" fmla="*/ 62 h 73"/>
                    <a:gd name="T12" fmla="*/ 70 w 89"/>
                    <a:gd name="T13" fmla="*/ 66 h 73"/>
                    <a:gd name="T14" fmla="*/ 63 w 89"/>
                    <a:gd name="T15" fmla="*/ 69 h 73"/>
                    <a:gd name="T16" fmla="*/ 53 w 89"/>
                    <a:gd name="T17" fmla="*/ 71 h 73"/>
                    <a:gd name="T18" fmla="*/ 45 w 89"/>
                    <a:gd name="T19" fmla="*/ 73 h 73"/>
                    <a:gd name="T20" fmla="*/ 45 w 89"/>
                    <a:gd name="T21" fmla="*/ 73 h 73"/>
                    <a:gd name="T22" fmla="*/ 36 w 89"/>
                    <a:gd name="T23" fmla="*/ 71 h 73"/>
                    <a:gd name="T24" fmla="*/ 26 w 89"/>
                    <a:gd name="T25" fmla="*/ 69 h 73"/>
                    <a:gd name="T26" fmla="*/ 19 w 89"/>
                    <a:gd name="T27" fmla="*/ 66 h 73"/>
                    <a:gd name="T28" fmla="*/ 12 w 89"/>
                    <a:gd name="T29" fmla="*/ 62 h 73"/>
                    <a:gd name="T30" fmla="*/ 8 w 89"/>
                    <a:gd name="T31" fmla="*/ 57 h 73"/>
                    <a:gd name="T32" fmla="*/ 3 w 89"/>
                    <a:gd name="T33" fmla="*/ 51 h 73"/>
                    <a:gd name="T34" fmla="*/ 0 w 89"/>
                    <a:gd name="T35" fmla="*/ 44 h 73"/>
                    <a:gd name="T36" fmla="*/ 0 w 89"/>
                    <a:gd name="T37" fmla="*/ 36 h 73"/>
                    <a:gd name="T38" fmla="*/ 0 w 89"/>
                    <a:gd name="T39" fmla="*/ 36 h 73"/>
                    <a:gd name="T40" fmla="*/ 0 w 89"/>
                    <a:gd name="T41" fmla="*/ 30 h 73"/>
                    <a:gd name="T42" fmla="*/ 3 w 89"/>
                    <a:gd name="T43" fmla="*/ 22 h 73"/>
                    <a:gd name="T44" fmla="*/ 8 w 89"/>
                    <a:gd name="T45" fmla="*/ 16 h 73"/>
                    <a:gd name="T46" fmla="*/ 12 w 89"/>
                    <a:gd name="T47" fmla="*/ 11 h 73"/>
                    <a:gd name="T48" fmla="*/ 19 w 89"/>
                    <a:gd name="T49" fmla="*/ 7 h 73"/>
                    <a:gd name="T50" fmla="*/ 26 w 89"/>
                    <a:gd name="T51" fmla="*/ 4 h 73"/>
                    <a:gd name="T52" fmla="*/ 36 w 89"/>
                    <a:gd name="T53" fmla="*/ 2 h 73"/>
                    <a:gd name="T54" fmla="*/ 45 w 89"/>
                    <a:gd name="T55" fmla="*/ 0 h 73"/>
                    <a:gd name="T56" fmla="*/ 45 w 89"/>
                    <a:gd name="T57" fmla="*/ 0 h 73"/>
                    <a:gd name="T58" fmla="*/ 53 w 89"/>
                    <a:gd name="T59" fmla="*/ 2 h 73"/>
                    <a:gd name="T60" fmla="*/ 63 w 89"/>
                    <a:gd name="T61" fmla="*/ 4 h 73"/>
                    <a:gd name="T62" fmla="*/ 70 w 89"/>
                    <a:gd name="T63" fmla="*/ 7 h 73"/>
                    <a:gd name="T64" fmla="*/ 77 w 89"/>
                    <a:gd name="T65" fmla="*/ 11 h 73"/>
                    <a:gd name="T66" fmla="*/ 81 w 89"/>
                    <a:gd name="T67" fmla="*/ 16 h 73"/>
                    <a:gd name="T68" fmla="*/ 86 w 89"/>
                    <a:gd name="T69" fmla="*/ 22 h 73"/>
                    <a:gd name="T70" fmla="*/ 89 w 89"/>
                    <a:gd name="T71" fmla="*/ 30 h 73"/>
                    <a:gd name="T72" fmla="*/ 89 w 89"/>
                    <a:gd name="T73" fmla="*/ 36 h 73"/>
                    <a:gd name="T74" fmla="*/ 89 w 89"/>
                    <a:gd name="T75" fmla="*/ 36 h 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9"/>
                    <a:gd name="T115" fmla="*/ 0 h 73"/>
                    <a:gd name="T116" fmla="*/ 89 w 89"/>
                    <a:gd name="T117" fmla="*/ 73 h 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9" h="73">
                      <a:moveTo>
                        <a:pt x="89" y="36"/>
                      </a:moveTo>
                      <a:lnTo>
                        <a:pt x="89" y="36"/>
                      </a:lnTo>
                      <a:lnTo>
                        <a:pt x="89" y="44"/>
                      </a:lnTo>
                      <a:lnTo>
                        <a:pt x="86" y="51"/>
                      </a:lnTo>
                      <a:lnTo>
                        <a:pt x="81" y="57"/>
                      </a:lnTo>
                      <a:lnTo>
                        <a:pt x="77" y="62"/>
                      </a:lnTo>
                      <a:lnTo>
                        <a:pt x="70" y="66"/>
                      </a:lnTo>
                      <a:lnTo>
                        <a:pt x="63" y="69"/>
                      </a:lnTo>
                      <a:lnTo>
                        <a:pt x="53" y="71"/>
                      </a:lnTo>
                      <a:lnTo>
                        <a:pt x="45" y="73"/>
                      </a:lnTo>
                      <a:lnTo>
                        <a:pt x="36" y="71"/>
                      </a:lnTo>
                      <a:lnTo>
                        <a:pt x="26" y="69"/>
                      </a:lnTo>
                      <a:lnTo>
                        <a:pt x="19" y="66"/>
                      </a:lnTo>
                      <a:lnTo>
                        <a:pt x="12" y="62"/>
                      </a:lnTo>
                      <a:lnTo>
                        <a:pt x="8" y="57"/>
                      </a:lnTo>
                      <a:lnTo>
                        <a:pt x="3" y="51"/>
                      </a:lnTo>
                      <a:lnTo>
                        <a:pt x="0" y="44"/>
                      </a:lnTo>
                      <a:lnTo>
                        <a:pt x="0" y="36"/>
                      </a:lnTo>
                      <a:lnTo>
                        <a:pt x="0" y="30"/>
                      </a:lnTo>
                      <a:lnTo>
                        <a:pt x="3" y="22"/>
                      </a:lnTo>
                      <a:lnTo>
                        <a:pt x="8" y="16"/>
                      </a:lnTo>
                      <a:lnTo>
                        <a:pt x="12" y="11"/>
                      </a:lnTo>
                      <a:lnTo>
                        <a:pt x="19" y="7"/>
                      </a:lnTo>
                      <a:lnTo>
                        <a:pt x="26" y="4"/>
                      </a:lnTo>
                      <a:lnTo>
                        <a:pt x="36" y="2"/>
                      </a:lnTo>
                      <a:lnTo>
                        <a:pt x="45" y="0"/>
                      </a:lnTo>
                      <a:lnTo>
                        <a:pt x="53" y="2"/>
                      </a:lnTo>
                      <a:lnTo>
                        <a:pt x="63" y="4"/>
                      </a:lnTo>
                      <a:lnTo>
                        <a:pt x="70" y="7"/>
                      </a:lnTo>
                      <a:lnTo>
                        <a:pt x="77" y="11"/>
                      </a:lnTo>
                      <a:lnTo>
                        <a:pt x="81" y="16"/>
                      </a:lnTo>
                      <a:lnTo>
                        <a:pt x="86" y="22"/>
                      </a:lnTo>
                      <a:lnTo>
                        <a:pt x="89" y="30"/>
                      </a:lnTo>
                      <a:lnTo>
                        <a:pt x="89" y="36"/>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4" name="Freeform 186"/>
                <p:cNvSpPr>
                  <a:spLocks/>
                </p:cNvSpPr>
                <p:nvPr/>
              </p:nvSpPr>
              <p:spPr bwMode="auto">
                <a:xfrm>
                  <a:off x="515" y="1332"/>
                  <a:ext cx="127" cy="160"/>
                </a:xfrm>
                <a:custGeom>
                  <a:avLst/>
                  <a:gdLst>
                    <a:gd name="T0" fmla="*/ 2 w 127"/>
                    <a:gd name="T1" fmla="*/ 158 h 160"/>
                    <a:gd name="T2" fmla="*/ 2 w 127"/>
                    <a:gd name="T3" fmla="*/ 158 h 160"/>
                    <a:gd name="T4" fmla="*/ 29 w 127"/>
                    <a:gd name="T5" fmla="*/ 116 h 160"/>
                    <a:gd name="T6" fmla="*/ 58 w 127"/>
                    <a:gd name="T7" fmla="*/ 76 h 160"/>
                    <a:gd name="T8" fmla="*/ 74 w 127"/>
                    <a:gd name="T9" fmla="*/ 56 h 160"/>
                    <a:gd name="T10" fmla="*/ 91 w 127"/>
                    <a:gd name="T11" fmla="*/ 37 h 160"/>
                    <a:gd name="T12" fmla="*/ 109 w 127"/>
                    <a:gd name="T13" fmla="*/ 20 h 160"/>
                    <a:gd name="T14" fmla="*/ 126 w 127"/>
                    <a:gd name="T15" fmla="*/ 3 h 160"/>
                    <a:gd name="T16" fmla="*/ 126 w 127"/>
                    <a:gd name="T17" fmla="*/ 3 h 160"/>
                    <a:gd name="T18" fmla="*/ 127 w 127"/>
                    <a:gd name="T19" fmla="*/ 1 h 160"/>
                    <a:gd name="T20" fmla="*/ 126 w 127"/>
                    <a:gd name="T21" fmla="*/ 0 h 160"/>
                    <a:gd name="T22" fmla="*/ 126 w 127"/>
                    <a:gd name="T23" fmla="*/ 0 h 160"/>
                    <a:gd name="T24" fmla="*/ 124 w 127"/>
                    <a:gd name="T25" fmla="*/ 0 h 160"/>
                    <a:gd name="T26" fmla="*/ 124 w 127"/>
                    <a:gd name="T27" fmla="*/ 0 h 160"/>
                    <a:gd name="T28" fmla="*/ 104 w 127"/>
                    <a:gd name="T29" fmla="*/ 15 h 160"/>
                    <a:gd name="T30" fmla="*/ 87 w 127"/>
                    <a:gd name="T31" fmla="*/ 33 h 160"/>
                    <a:gd name="T32" fmla="*/ 69 w 127"/>
                    <a:gd name="T33" fmla="*/ 51 h 160"/>
                    <a:gd name="T34" fmla="*/ 54 w 127"/>
                    <a:gd name="T35" fmla="*/ 72 h 160"/>
                    <a:gd name="T36" fmla="*/ 40 w 127"/>
                    <a:gd name="T37" fmla="*/ 92 h 160"/>
                    <a:gd name="T38" fmla="*/ 27 w 127"/>
                    <a:gd name="T39" fmla="*/ 114 h 160"/>
                    <a:gd name="T40" fmla="*/ 0 w 127"/>
                    <a:gd name="T41" fmla="*/ 158 h 160"/>
                    <a:gd name="T42" fmla="*/ 0 w 127"/>
                    <a:gd name="T43" fmla="*/ 158 h 160"/>
                    <a:gd name="T44" fmla="*/ 0 w 127"/>
                    <a:gd name="T45" fmla="*/ 160 h 160"/>
                    <a:gd name="T46" fmla="*/ 2 w 127"/>
                    <a:gd name="T47" fmla="*/ 158 h 160"/>
                    <a:gd name="T48" fmla="*/ 2 w 127"/>
                    <a:gd name="T49" fmla="*/ 158 h 1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7"/>
                    <a:gd name="T76" fmla="*/ 0 h 160"/>
                    <a:gd name="T77" fmla="*/ 127 w 127"/>
                    <a:gd name="T78" fmla="*/ 160 h 1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7" h="160">
                      <a:moveTo>
                        <a:pt x="2" y="158"/>
                      </a:moveTo>
                      <a:lnTo>
                        <a:pt x="2" y="158"/>
                      </a:lnTo>
                      <a:lnTo>
                        <a:pt x="29" y="116"/>
                      </a:lnTo>
                      <a:lnTo>
                        <a:pt x="58" y="76"/>
                      </a:lnTo>
                      <a:lnTo>
                        <a:pt x="74" y="56"/>
                      </a:lnTo>
                      <a:lnTo>
                        <a:pt x="91" y="37"/>
                      </a:lnTo>
                      <a:lnTo>
                        <a:pt x="109" y="20"/>
                      </a:lnTo>
                      <a:lnTo>
                        <a:pt x="126" y="3"/>
                      </a:lnTo>
                      <a:lnTo>
                        <a:pt x="127" y="1"/>
                      </a:lnTo>
                      <a:lnTo>
                        <a:pt x="126" y="0"/>
                      </a:lnTo>
                      <a:lnTo>
                        <a:pt x="124" y="0"/>
                      </a:lnTo>
                      <a:lnTo>
                        <a:pt x="104" y="15"/>
                      </a:lnTo>
                      <a:lnTo>
                        <a:pt x="87" y="33"/>
                      </a:lnTo>
                      <a:lnTo>
                        <a:pt x="69" y="51"/>
                      </a:lnTo>
                      <a:lnTo>
                        <a:pt x="54" y="72"/>
                      </a:lnTo>
                      <a:lnTo>
                        <a:pt x="40" y="92"/>
                      </a:lnTo>
                      <a:lnTo>
                        <a:pt x="27" y="114"/>
                      </a:lnTo>
                      <a:lnTo>
                        <a:pt x="0" y="158"/>
                      </a:lnTo>
                      <a:lnTo>
                        <a:pt x="0" y="160"/>
                      </a:lnTo>
                      <a:lnTo>
                        <a:pt x="2" y="1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5" name="Freeform 187"/>
                <p:cNvSpPr>
                  <a:spLocks/>
                </p:cNvSpPr>
                <p:nvPr/>
              </p:nvSpPr>
              <p:spPr bwMode="auto">
                <a:xfrm>
                  <a:off x="578" y="1324"/>
                  <a:ext cx="584" cy="332"/>
                </a:xfrm>
                <a:custGeom>
                  <a:avLst/>
                  <a:gdLst>
                    <a:gd name="T0" fmla="*/ 2 w 584"/>
                    <a:gd name="T1" fmla="*/ 41 h 332"/>
                    <a:gd name="T2" fmla="*/ 85 w 584"/>
                    <a:gd name="T3" fmla="*/ 17 h 332"/>
                    <a:gd name="T4" fmla="*/ 127 w 584"/>
                    <a:gd name="T5" fmla="*/ 11 h 332"/>
                    <a:gd name="T6" fmla="*/ 171 w 584"/>
                    <a:gd name="T7" fmla="*/ 8 h 332"/>
                    <a:gd name="T8" fmla="*/ 213 w 584"/>
                    <a:gd name="T9" fmla="*/ 9 h 332"/>
                    <a:gd name="T10" fmla="*/ 256 w 584"/>
                    <a:gd name="T11" fmla="*/ 15 h 332"/>
                    <a:gd name="T12" fmla="*/ 298 w 584"/>
                    <a:gd name="T13" fmla="*/ 26 h 332"/>
                    <a:gd name="T14" fmla="*/ 339 w 584"/>
                    <a:gd name="T15" fmla="*/ 41 h 332"/>
                    <a:gd name="T16" fmla="*/ 359 w 584"/>
                    <a:gd name="T17" fmla="*/ 51 h 332"/>
                    <a:gd name="T18" fmla="*/ 399 w 584"/>
                    <a:gd name="T19" fmla="*/ 77 h 332"/>
                    <a:gd name="T20" fmla="*/ 436 w 584"/>
                    <a:gd name="T21" fmla="*/ 108 h 332"/>
                    <a:gd name="T22" fmla="*/ 469 w 584"/>
                    <a:gd name="T23" fmla="*/ 142 h 332"/>
                    <a:gd name="T24" fmla="*/ 499 w 584"/>
                    <a:gd name="T25" fmla="*/ 182 h 332"/>
                    <a:gd name="T26" fmla="*/ 526 w 584"/>
                    <a:gd name="T27" fmla="*/ 222 h 332"/>
                    <a:gd name="T28" fmla="*/ 559 w 584"/>
                    <a:gd name="T29" fmla="*/ 287 h 332"/>
                    <a:gd name="T30" fmla="*/ 576 w 584"/>
                    <a:gd name="T31" fmla="*/ 329 h 332"/>
                    <a:gd name="T32" fmla="*/ 581 w 584"/>
                    <a:gd name="T33" fmla="*/ 332 h 332"/>
                    <a:gd name="T34" fmla="*/ 584 w 584"/>
                    <a:gd name="T35" fmla="*/ 326 h 332"/>
                    <a:gd name="T36" fmla="*/ 576 w 584"/>
                    <a:gd name="T37" fmla="*/ 304 h 332"/>
                    <a:gd name="T38" fmla="*/ 557 w 584"/>
                    <a:gd name="T39" fmla="*/ 259 h 332"/>
                    <a:gd name="T40" fmla="*/ 534 w 584"/>
                    <a:gd name="T41" fmla="*/ 215 h 332"/>
                    <a:gd name="T42" fmla="*/ 507 w 584"/>
                    <a:gd name="T43" fmla="*/ 174 h 332"/>
                    <a:gd name="T44" fmla="*/ 476 w 584"/>
                    <a:gd name="T45" fmla="*/ 135 h 332"/>
                    <a:gd name="T46" fmla="*/ 441 w 584"/>
                    <a:gd name="T47" fmla="*/ 100 h 332"/>
                    <a:gd name="T48" fmla="*/ 403 w 584"/>
                    <a:gd name="T49" fmla="*/ 69 h 332"/>
                    <a:gd name="T50" fmla="*/ 363 w 584"/>
                    <a:gd name="T51" fmla="*/ 42 h 332"/>
                    <a:gd name="T52" fmla="*/ 342 w 584"/>
                    <a:gd name="T53" fmla="*/ 31 h 332"/>
                    <a:gd name="T54" fmla="*/ 300 w 584"/>
                    <a:gd name="T55" fmla="*/ 15 h 332"/>
                    <a:gd name="T56" fmla="*/ 257 w 584"/>
                    <a:gd name="T57" fmla="*/ 6 h 332"/>
                    <a:gd name="T58" fmla="*/ 215 w 584"/>
                    <a:gd name="T59" fmla="*/ 0 h 332"/>
                    <a:gd name="T60" fmla="*/ 171 w 584"/>
                    <a:gd name="T61" fmla="*/ 0 h 332"/>
                    <a:gd name="T62" fmla="*/ 127 w 584"/>
                    <a:gd name="T63" fmla="*/ 3 h 332"/>
                    <a:gd name="T64" fmla="*/ 83 w 584"/>
                    <a:gd name="T65" fmla="*/ 11 h 332"/>
                    <a:gd name="T66" fmla="*/ 0 w 584"/>
                    <a:gd name="T67" fmla="*/ 37 h 332"/>
                    <a:gd name="T68" fmla="*/ 0 w 584"/>
                    <a:gd name="T69" fmla="*/ 37 h 332"/>
                    <a:gd name="T70" fmla="*/ 0 w 584"/>
                    <a:gd name="T71" fmla="*/ 41 h 332"/>
                    <a:gd name="T72" fmla="*/ 2 w 584"/>
                    <a:gd name="T73" fmla="*/ 41 h 33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84"/>
                    <a:gd name="T112" fmla="*/ 0 h 332"/>
                    <a:gd name="T113" fmla="*/ 584 w 584"/>
                    <a:gd name="T114" fmla="*/ 332 h 33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84" h="332">
                      <a:moveTo>
                        <a:pt x="2" y="41"/>
                      </a:moveTo>
                      <a:lnTo>
                        <a:pt x="2" y="41"/>
                      </a:lnTo>
                      <a:lnTo>
                        <a:pt x="42" y="26"/>
                      </a:lnTo>
                      <a:lnTo>
                        <a:pt x="85" y="17"/>
                      </a:lnTo>
                      <a:lnTo>
                        <a:pt x="105" y="12"/>
                      </a:lnTo>
                      <a:lnTo>
                        <a:pt x="127" y="11"/>
                      </a:lnTo>
                      <a:lnTo>
                        <a:pt x="149" y="9"/>
                      </a:lnTo>
                      <a:lnTo>
                        <a:pt x="171" y="8"/>
                      </a:lnTo>
                      <a:lnTo>
                        <a:pt x="192" y="8"/>
                      </a:lnTo>
                      <a:lnTo>
                        <a:pt x="213" y="9"/>
                      </a:lnTo>
                      <a:lnTo>
                        <a:pt x="235" y="12"/>
                      </a:lnTo>
                      <a:lnTo>
                        <a:pt x="256" y="15"/>
                      </a:lnTo>
                      <a:lnTo>
                        <a:pt x="278" y="20"/>
                      </a:lnTo>
                      <a:lnTo>
                        <a:pt x="298" y="26"/>
                      </a:lnTo>
                      <a:lnTo>
                        <a:pt x="319" y="33"/>
                      </a:lnTo>
                      <a:lnTo>
                        <a:pt x="339" y="41"/>
                      </a:lnTo>
                      <a:lnTo>
                        <a:pt x="359" y="51"/>
                      </a:lnTo>
                      <a:lnTo>
                        <a:pt x="380" y="64"/>
                      </a:lnTo>
                      <a:lnTo>
                        <a:pt x="399" y="77"/>
                      </a:lnTo>
                      <a:lnTo>
                        <a:pt x="417" y="92"/>
                      </a:lnTo>
                      <a:lnTo>
                        <a:pt x="436" y="108"/>
                      </a:lnTo>
                      <a:lnTo>
                        <a:pt x="452" y="125"/>
                      </a:lnTo>
                      <a:lnTo>
                        <a:pt x="469" y="142"/>
                      </a:lnTo>
                      <a:lnTo>
                        <a:pt x="485" y="161"/>
                      </a:lnTo>
                      <a:lnTo>
                        <a:pt x="499" y="182"/>
                      </a:lnTo>
                      <a:lnTo>
                        <a:pt x="512" y="202"/>
                      </a:lnTo>
                      <a:lnTo>
                        <a:pt x="526" y="222"/>
                      </a:lnTo>
                      <a:lnTo>
                        <a:pt x="537" y="243"/>
                      </a:lnTo>
                      <a:lnTo>
                        <a:pt x="559" y="287"/>
                      </a:lnTo>
                      <a:lnTo>
                        <a:pt x="576" y="329"/>
                      </a:lnTo>
                      <a:lnTo>
                        <a:pt x="577" y="332"/>
                      </a:lnTo>
                      <a:lnTo>
                        <a:pt x="581" y="332"/>
                      </a:lnTo>
                      <a:lnTo>
                        <a:pt x="582" y="329"/>
                      </a:lnTo>
                      <a:lnTo>
                        <a:pt x="584" y="326"/>
                      </a:lnTo>
                      <a:lnTo>
                        <a:pt x="576" y="304"/>
                      </a:lnTo>
                      <a:lnTo>
                        <a:pt x="567" y="280"/>
                      </a:lnTo>
                      <a:lnTo>
                        <a:pt x="557" y="259"/>
                      </a:lnTo>
                      <a:lnTo>
                        <a:pt x="546" y="237"/>
                      </a:lnTo>
                      <a:lnTo>
                        <a:pt x="534" y="215"/>
                      </a:lnTo>
                      <a:lnTo>
                        <a:pt x="521" y="194"/>
                      </a:lnTo>
                      <a:lnTo>
                        <a:pt x="507" y="174"/>
                      </a:lnTo>
                      <a:lnTo>
                        <a:pt x="491" y="153"/>
                      </a:lnTo>
                      <a:lnTo>
                        <a:pt x="476" y="135"/>
                      </a:lnTo>
                      <a:lnTo>
                        <a:pt x="460" y="117"/>
                      </a:lnTo>
                      <a:lnTo>
                        <a:pt x="441" y="100"/>
                      </a:lnTo>
                      <a:lnTo>
                        <a:pt x="422" y="83"/>
                      </a:lnTo>
                      <a:lnTo>
                        <a:pt x="403" y="69"/>
                      </a:lnTo>
                      <a:lnTo>
                        <a:pt x="383" y="55"/>
                      </a:lnTo>
                      <a:lnTo>
                        <a:pt x="363" y="42"/>
                      </a:lnTo>
                      <a:lnTo>
                        <a:pt x="342" y="31"/>
                      </a:lnTo>
                      <a:lnTo>
                        <a:pt x="322" y="23"/>
                      </a:lnTo>
                      <a:lnTo>
                        <a:pt x="300" y="15"/>
                      </a:lnTo>
                      <a:lnTo>
                        <a:pt x="279" y="9"/>
                      </a:lnTo>
                      <a:lnTo>
                        <a:pt x="257" y="6"/>
                      </a:lnTo>
                      <a:lnTo>
                        <a:pt x="237" y="1"/>
                      </a:lnTo>
                      <a:lnTo>
                        <a:pt x="215" y="0"/>
                      </a:lnTo>
                      <a:lnTo>
                        <a:pt x="193" y="0"/>
                      </a:lnTo>
                      <a:lnTo>
                        <a:pt x="171" y="0"/>
                      </a:lnTo>
                      <a:lnTo>
                        <a:pt x="149" y="1"/>
                      </a:lnTo>
                      <a:lnTo>
                        <a:pt x="127" y="3"/>
                      </a:lnTo>
                      <a:lnTo>
                        <a:pt x="105" y="6"/>
                      </a:lnTo>
                      <a:lnTo>
                        <a:pt x="83" y="11"/>
                      </a:lnTo>
                      <a:lnTo>
                        <a:pt x="41" y="22"/>
                      </a:lnTo>
                      <a:lnTo>
                        <a:pt x="0" y="37"/>
                      </a:lnTo>
                      <a:lnTo>
                        <a:pt x="0" y="39"/>
                      </a:lnTo>
                      <a:lnTo>
                        <a:pt x="0" y="41"/>
                      </a:lnTo>
                      <a:lnTo>
                        <a:pt x="2"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6" name="Freeform 188"/>
                <p:cNvSpPr>
                  <a:spLocks/>
                </p:cNvSpPr>
                <p:nvPr/>
              </p:nvSpPr>
              <p:spPr bwMode="auto">
                <a:xfrm>
                  <a:off x="233" y="1631"/>
                  <a:ext cx="121" cy="64"/>
                </a:xfrm>
                <a:custGeom>
                  <a:avLst/>
                  <a:gdLst>
                    <a:gd name="T0" fmla="*/ 20 w 121"/>
                    <a:gd name="T1" fmla="*/ 0 h 64"/>
                    <a:gd name="T2" fmla="*/ 20 w 121"/>
                    <a:gd name="T3" fmla="*/ 0 h 64"/>
                    <a:gd name="T4" fmla="*/ 12 w 121"/>
                    <a:gd name="T5" fmla="*/ 3 h 64"/>
                    <a:gd name="T6" fmla="*/ 6 w 121"/>
                    <a:gd name="T7" fmla="*/ 6 h 64"/>
                    <a:gd name="T8" fmla="*/ 3 w 121"/>
                    <a:gd name="T9" fmla="*/ 13 h 64"/>
                    <a:gd name="T10" fmla="*/ 0 w 121"/>
                    <a:gd name="T11" fmla="*/ 17 h 64"/>
                    <a:gd name="T12" fmla="*/ 0 w 121"/>
                    <a:gd name="T13" fmla="*/ 24 h 64"/>
                    <a:gd name="T14" fmla="*/ 1 w 121"/>
                    <a:gd name="T15" fmla="*/ 30 h 64"/>
                    <a:gd name="T16" fmla="*/ 5 w 121"/>
                    <a:gd name="T17" fmla="*/ 36 h 64"/>
                    <a:gd name="T18" fmla="*/ 9 w 121"/>
                    <a:gd name="T19" fmla="*/ 44 h 64"/>
                    <a:gd name="T20" fmla="*/ 9 w 121"/>
                    <a:gd name="T21" fmla="*/ 44 h 64"/>
                    <a:gd name="T22" fmla="*/ 16 w 121"/>
                    <a:gd name="T23" fmla="*/ 49 h 64"/>
                    <a:gd name="T24" fmla="*/ 20 w 121"/>
                    <a:gd name="T25" fmla="*/ 53 h 64"/>
                    <a:gd name="T26" fmla="*/ 33 w 121"/>
                    <a:gd name="T27" fmla="*/ 60 h 64"/>
                    <a:gd name="T28" fmla="*/ 47 w 121"/>
                    <a:gd name="T29" fmla="*/ 63 h 64"/>
                    <a:gd name="T30" fmla="*/ 63 w 121"/>
                    <a:gd name="T31" fmla="*/ 64 h 64"/>
                    <a:gd name="T32" fmla="*/ 77 w 121"/>
                    <a:gd name="T33" fmla="*/ 64 h 64"/>
                    <a:gd name="T34" fmla="*/ 92 w 121"/>
                    <a:gd name="T35" fmla="*/ 64 h 64"/>
                    <a:gd name="T36" fmla="*/ 119 w 121"/>
                    <a:gd name="T37" fmla="*/ 60 h 64"/>
                    <a:gd name="T38" fmla="*/ 119 w 121"/>
                    <a:gd name="T39" fmla="*/ 60 h 64"/>
                    <a:gd name="T40" fmla="*/ 121 w 121"/>
                    <a:gd name="T41" fmla="*/ 60 h 64"/>
                    <a:gd name="T42" fmla="*/ 121 w 121"/>
                    <a:gd name="T43" fmla="*/ 58 h 64"/>
                    <a:gd name="T44" fmla="*/ 121 w 121"/>
                    <a:gd name="T45" fmla="*/ 57 h 64"/>
                    <a:gd name="T46" fmla="*/ 119 w 121"/>
                    <a:gd name="T47" fmla="*/ 57 h 64"/>
                    <a:gd name="T48" fmla="*/ 119 w 121"/>
                    <a:gd name="T49" fmla="*/ 57 h 64"/>
                    <a:gd name="T50" fmla="*/ 86 w 121"/>
                    <a:gd name="T51" fmla="*/ 60 h 64"/>
                    <a:gd name="T52" fmla="*/ 70 w 121"/>
                    <a:gd name="T53" fmla="*/ 60 h 64"/>
                    <a:gd name="T54" fmla="*/ 53 w 121"/>
                    <a:gd name="T55" fmla="*/ 58 h 64"/>
                    <a:gd name="T56" fmla="*/ 53 w 121"/>
                    <a:gd name="T57" fmla="*/ 58 h 64"/>
                    <a:gd name="T58" fmla="*/ 45 w 121"/>
                    <a:gd name="T59" fmla="*/ 57 h 64"/>
                    <a:gd name="T60" fmla="*/ 38 w 121"/>
                    <a:gd name="T61" fmla="*/ 53 h 64"/>
                    <a:gd name="T62" fmla="*/ 23 w 121"/>
                    <a:gd name="T63" fmla="*/ 47 h 64"/>
                    <a:gd name="T64" fmla="*/ 23 w 121"/>
                    <a:gd name="T65" fmla="*/ 47 h 64"/>
                    <a:gd name="T66" fmla="*/ 16 w 121"/>
                    <a:gd name="T67" fmla="*/ 43 h 64"/>
                    <a:gd name="T68" fmla="*/ 11 w 121"/>
                    <a:gd name="T69" fmla="*/ 38 h 64"/>
                    <a:gd name="T70" fmla="*/ 6 w 121"/>
                    <a:gd name="T71" fmla="*/ 32 h 64"/>
                    <a:gd name="T72" fmla="*/ 3 w 121"/>
                    <a:gd name="T73" fmla="*/ 25 h 64"/>
                    <a:gd name="T74" fmla="*/ 3 w 121"/>
                    <a:gd name="T75" fmla="*/ 17 h 64"/>
                    <a:gd name="T76" fmla="*/ 6 w 121"/>
                    <a:gd name="T77" fmla="*/ 13 h 64"/>
                    <a:gd name="T78" fmla="*/ 11 w 121"/>
                    <a:gd name="T79" fmla="*/ 6 h 64"/>
                    <a:gd name="T80" fmla="*/ 20 w 121"/>
                    <a:gd name="T81" fmla="*/ 2 h 64"/>
                    <a:gd name="T82" fmla="*/ 20 w 121"/>
                    <a:gd name="T83" fmla="*/ 2 h 64"/>
                    <a:gd name="T84" fmla="*/ 22 w 121"/>
                    <a:gd name="T85" fmla="*/ 0 h 64"/>
                    <a:gd name="T86" fmla="*/ 20 w 121"/>
                    <a:gd name="T87" fmla="*/ 0 h 64"/>
                    <a:gd name="T88" fmla="*/ 20 w 121"/>
                    <a:gd name="T89" fmla="*/ 0 h 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1"/>
                    <a:gd name="T136" fmla="*/ 0 h 64"/>
                    <a:gd name="T137" fmla="*/ 121 w 121"/>
                    <a:gd name="T138" fmla="*/ 64 h 6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1" h="64">
                      <a:moveTo>
                        <a:pt x="20" y="0"/>
                      </a:moveTo>
                      <a:lnTo>
                        <a:pt x="20" y="0"/>
                      </a:lnTo>
                      <a:lnTo>
                        <a:pt x="12" y="3"/>
                      </a:lnTo>
                      <a:lnTo>
                        <a:pt x="6" y="6"/>
                      </a:lnTo>
                      <a:lnTo>
                        <a:pt x="3" y="13"/>
                      </a:lnTo>
                      <a:lnTo>
                        <a:pt x="0" y="17"/>
                      </a:lnTo>
                      <a:lnTo>
                        <a:pt x="0" y="24"/>
                      </a:lnTo>
                      <a:lnTo>
                        <a:pt x="1" y="30"/>
                      </a:lnTo>
                      <a:lnTo>
                        <a:pt x="5" y="36"/>
                      </a:lnTo>
                      <a:lnTo>
                        <a:pt x="9" y="44"/>
                      </a:lnTo>
                      <a:lnTo>
                        <a:pt x="16" y="49"/>
                      </a:lnTo>
                      <a:lnTo>
                        <a:pt x="20" y="53"/>
                      </a:lnTo>
                      <a:lnTo>
                        <a:pt x="33" y="60"/>
                      </a:lnTo>
                      <a:lnTo>
                        <a:pt x="47" y="63"/>
                      </a:lnTo>
                      <a:lnTo>
                        <a:pt x="63" y="64"/>
                      </a:lnTo>
                      <a:lnTo>
                        <a:pt x="77" y="64"/>
                      </a:lnTo>
                      <a:lnTo>
                        <a:pt x="92" y="64"/>
                      </a:lnTo>
                      <a:lnTo>
                        <a:pt x="119" y="60"/>
                      </a:lnTo>
                      <a:lnTo>
                        <a:pt x="121" y="60"/>
                      </a:lnTo>
                      <a:lnTo>
                        <a:pt x="121" y="58"/>
                      </a:lnTo>
                      <a:lnTo>
                        <a:pt x="121" y="57"/>
                      </a:lnTo>
                      <a:lnTo>
                        <a:pt x="119" y="57"/>
                      </a:lnTo>
                      <a:lnTo>
                        <a:pt x="86" y="60"/>
                      </a:lnTo>
                      <a:lnTo>
                        <a:pt x="70" y="60"/>
                      </a:lnTo>
                      <a:lnTo>
                        <a:pt x="53" y="58"/>
                      </a:lnTo>
                      <a:lnTo>
                        <a:pt x="45" y="57"/>
                      </a:lnTo>
                      <a:lnTo>
                        <a:pt x="38" y="53"/>
                      </a:lnTo>
                      <a:lnTo>
                        <a:pt x="23" y="47"/>
                      </a:lnTo>
                      <a:lnTo>
                        <a:pt x="16" y="43"/>
                      </a:lnTo>
                      <a:lnTo>
                        <a:pt x="11" y="38"/>
                      </a:lnTo>
                      <a:lnTo>
                        <a:pt x="6" y="32"/>
                      </a:lnTo>
                      <a:lnTo>
                        <a:pt x="3" y="25"/>
                      </a:lnTo>
                      <a:lnTo>
                        <a:pt x="3" y="17"/>
                      </a:lnTo>
                      <a:lnTo>
                        <a:pt x="6" y="13"/>
                      </a:lnTo>
                      <a:lnTo>
                        <a:pt x="11" y="6"/>
                      </a:lnTo>
                      <a:lnTo>
                        <a:pt x="20" y="2"/>
                      </a:lnTo>
                      <a:lnTo>
                        <a:pt x="22"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7" name="Freeform 189"/>
                <p:cNvSpPr>
                  <a:spLocks/>
                </p:cNvSpPr>
                <p:nvPr/>
              </p:nvSpPr>
              <p:spPr bwMode="auto">
                <a:xfrm>
                  <a:off x="236" y="1630"/>
                  <a:ext cx="107" cy="25"/>
                </a:xfrm>
                <a:custGeom>
                  <a:avLst/>
                  <a:gdLst>
                    <a:gd name="T0" fmla="*/ 0 w 107"/>
                    <a:gd name="T1" fmla="*/ 1 h 25"/>
                    <a:gd name="T2" fmla="*/ 0 w 107"/>
                    <a:gd name="T3" fmla="*/ 1 h 25"/>
                    <a:gd name="T4" fmla="*/ 13 w 107"/>
                    <a:gd name="T5" fmla="*/ 7 h 25"/>
                    <a:gd name="T6" fmla="*/ 25 w 107"/>
                    <a:gd name="T7" fmla="*/ 12 h 25"/>
                    <a:gd name="T8" fmla="*/ 52 w 107"/>
                    <a:gd name="T9" fmla="*/ 20 h 25"/>
                    <a:gd name="T10" fmla="*/ 78 w 107"/>
                    <a:gd name="T11" fmla="*/ 25 h 25"/>
                    <a:gd name="T12" fmla="*/ 105 w 107"/>
                    <a:gd name="T13" fmla="*/ 25 h 25"/>
                    <a:gd name="T14" fmla="*/ 105 w 107"/>
                    <a:gd name="T15" fmla="*/ 25 h 25"/>
                    <a:gd name="T16" fmla="*/ 107 w 107"/>
                    <a:gd name="T17" fmla="*/ 25 h 25"/>
                    <a:gd name="T18" fmla="*/ 105 w 107"/>
                    <a:gd name="T19" fmla="*/ 23 h 25"/>
                    <a:gd name="T20" fmla="*/ 105 w 107"/>
                    <a:gd name="T21" fmla="*/ 23 h 25"/>
                    <a:gd name="T22" fmla="*/ 78 w 107"/>
                    <a:gd name="T23" fmla="*/ 22 h 25"/>
                    <a:gd name="T24" fmla="*/ 52 w 107"/>
                    <a:gd name="T25" fmla="*/ 17 h 25"/>
                    <a:gd name="T26" fmla="*/ 27 w 107"/>
                    <a:gd name="T27" fmla="*/ 9 h 25"/>
                    <a:gd name="T28" fmla="*/ 14 w 107"/>
                    <a:gd name="T29" fmla="*/ 4 h 25"/>
                    <a:gd name="T30" fmla="*/ 2 w 107"/>
                    <a:gd name="T31" fmla="*/ 0 h 25"/>
                    <a:gd name="T32" fmla="*/ 2 w 107"/>
                    <a:gd name="T33" fmla="*/ 0 h 25"/>
                    <a:gd name="T34" fmla="*/ 0 w 107"/>
                    <a:gd name="T35" fmla="*/ 0 h 25"/>
                    <a:gd name="T36" fmla="*/ 0 w 107"/>
                    <a:gd name="T37" fmla="*/ 1 h 25"/>
                    <a:gd name="T38" fmla="*/ 0 w 107"/>
                    <a:gd name="T39" fmla="*/ 1 h 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7"/>
                    <a:gd name="T61" fmla="*/ 0 h 25"/>
                    <a:gd name="T62" fmla="*/ 107 w 107"/>
                    <a:gd name="T63" fmla="*/ 25 h 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7" h="25">
                      <a:moveTo>
                        <a:pt x="0" y="1"/>
                      </a:moveTo>
                      <a:lnTo>
                        <a:pt x="0" y="1"/>
                      </a:lnTo>
                      <a:lnTo>
                        <a:pt x="13" y="7"/>
                      </a:lnTo>
                      <a:lnTo>
                        <a:pt x="25" y="12"/>
                      </a:lnTo>
                      <a:lnTo>
                        <a:pt x="52" y="20"/>
                      </a:lnTo>
                      <a:lnTo>
                        <a:pt x="78" y="25"/>
                      </a:lnTo>
                      <a:lnTo>
                        <a:pt x="105" y="25"/>
                      </a:lnTo>
                      <a:lnTo>
                        <a:pt x="107" y="25"/>
                      </a:lnTo>
                      <a:lnTo>
                        <a:pt x="105" y="23"/>
                      </a:lnTo>
                      <a:lnTo>
                        <a:pt x="78" y="22"/>
                      </a:lnTo>
                      <a:lnTo>
                        <a:pt x="52" y="17"/>
                      </a:lnTo>
                      <a:lnTo>
                        <a:pt x="27" y="9"/>
                      </a:lnTo>
                      <a:lnTo>
                        <a:pt x="14" y="4"/>
                      </a:lnTo>
                      <a:lnTo>
                        <a:pt x="2"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8" name="Freeform 190"/>
                <p:cNvSpPr>
                  <a:spLocks/>
                </p:cNvSpPr>
                <p:nvPr/>
              </p:nvSpPr>
              <p:spPr bwMode="auto">
                <a:xfrm>
                  <a:off x="318" y="1637"/>
                  <a:ext cx="45" cy="65"/>
                </a:xfrm>
                <a:custGeom>
                  <a:avLst/>
                  <a:gdLst>
                    <a:gd name="T0" fmla="*/ 1 w 45"/>
                    <a:gd name="T1" fmla="*/ 4 h 65"/>
                    <a:gd name="T2" fmla="*/ 1 w 45"/>
                    <a:gd name="T3" fmla="*/ 4 h 65"/>
                    <a:gd name="T4" fmla="*/ 11 w 45"/>
                    <a:gd name="T5" fmla="*/ 5 h 65"/>
                    <a:gd name="T6" fmla="*/ 20 w 45"/>
                    <a:gd name="T7" fmla="*/ 10 h 65"/>
                    <a:gd name="T8" fmla="*/ 28 w 45"/>
                    <a:gd name="T9" fmla="*/ 16 h 65"/>
                    <a:gd name="T10" fmla="*/ 34 w 45"/>
                    <a:gd name="T11" fmla="*/ 24 h 65"/>
                    <a:gd name="T12" fmla="*/ 34 w 45"/>
                    <a:gd name="T13" fmla="*/ 24 h 65"/>
                    <a:gd name="T14" fmla="*/ 37 w 45"/>
                    <a:gd name="T15" fmla="*/ 29 h 65"/>
                    <a:gd name="T16" fmla="*/ 39 w 45"/>
                    <a:gd name="T17" fmla="*/ 35 h 65"/>
                    <a:gd name="T18" fmla="*/ 39 w 45"/>
                    <a:gd name="T19" fmla="*/ 44 h 65"/>
                    <a:gd name="T20" fmla="*/ 36 w 45"/>
                    <a:gd name="T21" fmla="*/ 54 h 65"/>
                    <a:gd name="T22" fmla="*/ 31 w 45"/>
                    <a:gd name="T23" fmla="*/ 63 h 65"/>
                    <a:gd name="T24" fmla="*/ 31 w 45"/>
                    <a:gd name="T25" fmla="*/ 63 h 65"/>
                    <a:gd name="T26" fmla="*/ 31 w 45"/>
                    <a:gd name="T27" fmla="*/ 65 h 65"/>
                    <a:gd name="T28" fmla="*/ 31 w 45"/>
                    <a:gd name="T29" fmla="*/ 65 h 65"/>
                    <a:gd name="T30" fmla="*/ 33 w 45"/>
                    <a:gd name="T31" fmla="*/ 65 h 65"/>
                    <a:gd name="T32" fmla="*/ 33 w 45"/>
                    <a:gd name="T33" fmla="*/ 65 h 65"/>
                    <a:gd name="T34" fmla="*/ 37 w 45"/>
                    <a:gd name="T35" fmla="*/ 60 h 65"/>
                    <a:gd name="T36" fmla="*/ 42 w 45"/>
                    <a:gd name="T37" fmla="*/ 55 h 65"/>
                    <a:gd name="T38" fmla="*/ 44 w 45"/>
                    <a:gd name="T39" fmla="*/ 49 h 65"/>
                    <a:gd name="T40" fmla="*/ 45 w 45"/>
                    <a:gd name="T41" fmla="*/ 44 h 65"/>
                    <a:gd name="T42" fmla="*/ 45 w 45"/>
                    <a:gd name="T43" fmla="*/ 40 h 65"/>
                    <a:gd name="T44" fmla="*/ 44 w 45"/>
                    <a:gd name="T45" fmla="*/ 33 h 65"/>
                    <a:gd name="T46" fmla="*/ 40 w 45"/>
                    <a:gd name="T47" fmla="*/ 24 h 65"/>
                    <a:gd name="T48" fmla="*/ 33 w 45"/>
                    <a:gd name="T49" fmla="*/ 15 h 65"/>
                    <a:gd name="T50" fmla="*/ 23 w 45"/>
                    <a:gd name="T51" fmla="*/ 7 h 65"/>
                    <a:gd name="T52" fmla="*/ 14 w 45"/>
                    <a:gd name="T53" fmla="*/ 2 h 65"/>
                    <a:gd name="T54" fmla="*/ 1 w 45"/>
                    <a:gd name="T55" fmla="*/ 0 h 65"/>
                    <a:gd name="T56" fmla="*/ 1 w 45"/>
                    <a:gd name="T57" fmla="*/ 0 h 65"/>
                    <a:gd name="T58" fmla="*/ 0 w 45"/>
                    <a:gd name="T59" fmla="*/ 2 h 65"/>
                    <a:gd name="T60" fmla="*/ 1 w 45"/>
                    <a:gd name="T61" fmla="*/ 4 h 65"/>
                    <a:gd name="T62" fmla="*/ 1 w 45"/>
                    <a:gd name="T63" fmla="*/ 4 h 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5"/>
                    <a:gd name="T97" fmla="*/ 0 h 65"/>
                    <a:gd name="T98" fmla="*/ 45 w 45"/>
                    <a:gd name="T99" fmla="*/ 65 h 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5" h="65">
                      <a:moveTo>
                        <a:pt x="1" y="4"/>
                      </a:moveTo>
                      <a:lnTo>
                        <a:pt x="1" y="4"/>
                      </a:lnTo>
                      <a:lnTo>
                        <a:pt x="11" y="5"/>
                      </a:lnTo>
                      <a:lnTo>
                        <a:pt x="20" y="10"/>
                      </a:lnTo>
                      <a:lnTo>
                        <a:pt x="28" y="16"/>
                      </a:lnTo>
                      <a:lnTo>
                        <a:pt x="34" y="24"/>
                      </a:lnTo>
                      <a:lnTo>
                        <a:pt x="37" y="29"/>
                      </a:lnTo>
                      <a:lnTo>
                        <a:pt x="39" y="35"/>
                      </a:lnTo>
                      <a:lnTo>
                        <a:pt x="39" y="44"/>
                      </a:lnTo>
                      <a:lnTo>
                        <a:pt x="36" y="54"/>
                      </a:lnTo>
                      <a:lnTo>
                        <a:pt x="31" y="63"/>
                      </a:lnTo>
                      <a:lnTo>
                        <a:pt x="31" y="65"/>
                      </a:lnTo>
                      <a:lnTo>
                        <a:pt x="33" y="65"/>
                      </a:lnTo>
                      <a:lnTo>
                        <a:pt x="37" y="60"/>
                      </a:lnTo>
                      <a:lnTo>
                        <a:pt x="42" y="55"/>
                      </a:lnTo>
                      <a:lnTo>
                        <a:pt x="44" y="49"/>
                      </a:lnTo>
                      <a:lnTo>
                        <a:pt x="45" y="44"/>
                      </a:lnTo>
                      <a:lnTo>
                        <a:pt x="45" y="40"/>
                      </a:lnTo>
                      <a:lnTo>
                        <a:pt x="44" y="33"/>
                      </a:lnTo>
                      <a:lnTo>
                        <a:pt x="40" y="24"/>
                      </a:lnTo>
                      <a:lnTo>
                        <a:pt x="33" y="15"/>
                      </a:lnTo>
                      <a:lnTo>
                        <a:pt x="23" y="7"/>
                      </a:lnTo>
                      <a:lnTo>
                        <a:pt x="14" y="2"/>
                      </a:lnTo>
                      <a:lnTo>
                        <a:pt x="1" y="0"/>
                      </a:lnTo>
                      <a:lnTo>
                        <a:pt x="0" y="2"/>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9" name="Freeform 191"/>
                <p:cNvSpPr>
                  <a:spLocks/>
                </p:cNvSpPr>
                <p:nvPr/>
              </p:nvSpPr>
              <p:spPr bwMode="auto">
                <a:xfrm>
                  <a:off x="374" y="1564"/>
                  <a:ext cx="259" cy="125"/>
                </a:xfrm>
                <a:custGeom>
                  <a:avLst/>
                  <a:gdLst>
                    <a:gd name="T0" fmla="*/ 3 w 259"/>
                    <a:gd name="T1" fmla="*/ 120 h 125"/>
                    <a:gd name="T2" fmla="*/ 3 w 259"/>
                    <a:gd name="T3" fmla="*/ 95 h 125"/>
                    <a:gd name="T4" fmla="*/ 11 w 259"/>
                    <a:gd name="T5" fmla="*/ 73 h 125"/>
                    <a:gd name="T6" fmla="*/ 24 w 259"/>
                    <a:gd name="T7" fmla="*/ 55 h 125"/>
                    <a:gd name="T8" fmla="*/ 41 w 259"/>
                    <a:gd name="T9" fmla="*/ 39 h 125"/>
                    <a:gd name="T10" fmla="*/ 61 w 259"/>
                    <a:gd name="T11" fmla="*/ 26 h 125"/>
                    <a:gd name="T12" fmla="*/ 105 w 259"/>
                    <a:gd name="T13" fmla="*/ 9 h 125"/>
                    <a:gd name="T14" fmla="*/ 127 w 259"/>
                    <a:gd name="T15" fmla="*/ 4 h 125"/>
                    <a:gd name="T16" fmla="*/ 152 w 259"/>
                    <a:gd name="T17" fmla="*/ 3 h 125"/>
                    <a:gd name="T18" fmla="*/ 177 w 259"/>
                    <a:gd name="T19" fmla="*/ 8 h 125"/>
                    <a:gd name="T20" fmla="*/ 201 w 259"/>
                    <a:gd name="T21" fmla="*/ 17 h 125"/>
                    <a:gd name="T22" fmla="*/ 220 w 259"/>
                    <a:gd name="T23" fmla="*/ 34 h 125"/>
                    <a:gd name="T24" fmla="*/ 228 w 259"/>
                    <a:gd name="T25" fmla="*/ 44 h 125"/>
                    <a:gd name="T26" fmla="*/ 240 w 259"/>
                    <a:gd name="T27" fmla="*/ 64 h 125"/>
                    <a:gd name="T28" fmla="*/ 251 w 259"/>
                    <a:gd name="T29" fmla="*/ 100 h 125"/>
                    <a:gd name="T30" fmla="*/ 256 w 259"/>
                    <a:gd name="T31" fmla="*/ 124 h 125"/>
                    <a:gd name="T32" fmla="*/ 257 w 259"/>
                    <a:gd name="T33" fmla="*/ 125 h 125"/>
                    <a:gd name="T34" fmla="*/ 259 w 259"/>
                    <a:gd name="T35" fmla="*/ 124 h 125"/>
                    <a:gd name="T36" fmla="*/ 254 w 259"/>
                    <a:gd name="T37" fmla="*/ 97 h 125"/>
                    <a:gd name="T38" fmla="*/ 246 w 259"/>
                    <a:gd name="T39" fmla="*/ 72 h 125"/>
                    <a:gd name="T40" fmla="*/ 235 w 259"/>
                    <a:gd name="T41" fmla="*/ 48 h 125"/>
                    <a:gd name="T42" fmla="*/ 220 w 259"/>
                    <a:gd name="T43" fmla="*/ 26 h 125"/>
                    <a:gd name="T44" fmla="*/ 210 w 259"/>
                    <a:gd name="T45" fmla="*/ 19 h 125"/>
                    <a:gd name="T46" fmla="*/ 188 w 259"/>
                    <a:gd name="T47" fmla="*/ 8 h 125"/>
                    <a:gd name="T48" fmla="*/ 165 w 259"/>
                    <a:gd name="T49" fmla="*/ 1 h 125"/>
                    <a:gd name="T50" fmla="*/ 140 w 259"/>
                    <a:gd name="T51" fmla="*/ 1 h 125"/>
                    <a:gd name="T52" fmla="*/ 127 w 259"/>
                    <a:gd name="T53" fmla="*/ 1 h 125"/>
                    <a:gd name="T54" fmla="*/ 82 w 259"/>
                    <a:gd name="T55" fmla="*/ 14 h 125"/>
                    <a:gd name="T56" fmla="*/ 47 w 259"/>
                    <a:gd name="T57" fmla="*/ 31 h 125"/>
                    <a:gd name="T58" fmla="*/ 28 w 259"/>
                    <a:gd name="T59" fmla="*/ 45 h 125"/>
                    <a:gd name="T60" fmla="*/ 13 w 259"/>
                    <a:gd name="T61" fmla="*/ 64 h 125"/>
                    <a:gd name="T62" fmla="*/ 3 w 259"/>
                    <a:gd name="T63" fmla="*/ 84 h 125"/>
                    <a:gd name="T64" fmla="*/ 0 w 259"/>
                    <a:gd name="T65" fmla="*/ 108 h 125"/>
                    <a:gd name="T66" fmla="*/ 2 w 259"/>
                    <a:gd name="T67" fmla="*/ 120 h 125"/>
                    <a:gd name="T68" fmla="*/ 3 w 259"/>
                    <a:gd name="T69" fmla="*/ 120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9"/>
                    <a:gd name="T106" fmla="*/ 0 h 125"/>
                    <a:gd name="T107" fmla="*/ 259 w 259"/>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9" h="125">
                      <a:moveTo>
                        <a:pt x="3" y="120"/>
                      </a:moveTo>
                      <a:lnTo>
                        <a:pt x="3" y="120"/>
                      </a:lnTo>
                      <a:lnTo>
                        <a:pt x="2" y="106"/>
                      </a:lnTo>
                      <a:lnTo>
                        <a:pt x="3" y="95"/>
                      </a:lnTo>
                      <a:lnTo>
                        <a:pt x="6" y="84"/>
                      </a:lnTo>
                      <a:lnTo>
                        <a:pt x="11" y="73"/>
                      </a:lnTo>
                      <a:lnTo>
                        <a:pt x="17" y="64"/>
                      </a:lnTo>
                      <a:lnTo>
                        <a:pt x="24" y="55"/>
                      </a:lnTo>
                      <a:lnTo>
                        <a:pt x="33" y="47"/>
                      </a:lnTo>
                      <a:lnTo>
                        <a:pt x="41" y="39"/>
                      </a:lnTo>
                      <a:lnTo>
                        <a:pt x="52" y="33"/>
                      </a:lnTo>
                      <a:lnTo>
                        <a:pt x="61" y="26"/>
                      </a:lnTo>
                      <a:lnTo>
                        <a:pt x="83" y="15"/>
                      </a:lnTo>
                      <a:lnTo>
                        <a:pt x="105" y="9"/>
                      </a:lnTo>
                      <a:lnTo>
                        <a:pt x="127" y="4"/>
                      </a:lnTo>
                      <a:lnTo>
                        <a:pt x="140" y="3"/>
                      </a:lnTo>
                      <a:lnTo>
                        <a:pt x="152" y="3"/>
                      </a:lnTo>
                      <a:lnTo>
                        <a:pt x="165" y="4"/>
                      </a:lnTo>
                      <a:lnTo>
                        <a:pt x="177" y="8"/>
                      </a:lnTo>
                      <a:lnTo>
                        <a:pt x="190" y="12"/>
                      </a:lnTo>
                      <a:lnTo>
                        <a:pt x="201" y="17"/>
                      </a:lnTo>
                      <a:lnTo>
                        <a:pt x="210" y="25"/>
                      </a:lnTo>
                      <a:lnTo>
                        <a:pt x="220" y="34"/>
                      </a:lnTo>
                      <a:lnTo>
                        <a:pt x="228" y="44"/>
                      </a:lnTo>
                      <a:lnTo>
                        <a:pt x="234" y="53"/>
                      </a:lnTo>
                      <a:lnTo>
                        <a:pt x="240" y="64"/>
                      </a:lnTo>
                      <a:lnTo>
                        <a:pt x="245" y="77"/>
                      </a:lnTo>
                      <a:lnTo>
                        <a:pt x="251" y="100"/>
                      </a:lnTo>
                      <a:lnTo>
                        <a:pt x="256" y="124"/>
                      </a:lnTo>
                      <a:lnTo>
                        <a:pt x="256" y="125"/>
                      </a:lnTo>
                      <a:lnTo>
                        <a:pt x="257" y="125"/>
                      </a:lnTo>
                      <a:lnTo>
                        <a:pt x="259" y="125"/>
                      </a:lnTo>
                      <a:lnTo>
                        <a:pt x="259" y="124"/>
                      </a:lnTo>
                      <a:lnTo>
                        <a:pt x="254" y="97"/>
                      </a:lnTo>
                      <a:lnTo>
                        <a:pt x="251" y="84"/>
                      </a:lnTo>
                      <a:lnTo>
                        <a:pt x="246" y="72"/>
                      </a:lnTo>
                      <a:lnTo>
                        <a:pt x="242" y="59"/>
                      </a:lnTo>
                      <a:lnTo>
                        <a:pt x="235" y="48"/>
                      </a:lnTo>
                      <a:lnTo>
                        <a:pt x="229" y="37"/>
                      </a:lnTo>
                      <a:lnTo>
                        <a:pt x="220" y="26"/>
                      </a:lnTo>
                      <a:lnTo>
                        <a:pt x="210" y="19"/>
                      </a:lnTo>
                      <a:lnTo>
                        <a:pt x="199" y="12"/>
                      </a:lnTo>
                      <a:lnTo>
                        <a:pt x="188" y="8"/>
                      </a:lnTo>
                      <a:lnTo>
                        <a:pt x="177" y="3"/>
                      </a:lnTo>
                      <a:lnTo>
                        <a:pt x="165" y="1"/>
                      </a:lnTo>
                      <a:lnTo>
                        <a:pt x="152" y="0"/>
                      </a:lnTo>
                      <a:lnTo>
                        <a:pt x="140" y="1"/>
                      </a:lnTo>
                      <a:lnTo>
                        <a:pt x="127" y="1"/>
                      </a:lnTo>
                      <a:lnTo>
                        <a:pt x="105" y="6"/>
                      </a:lnTo>
                      <a:lnTo>
                        <a:pt x="82" y="14"/>
                      </a:lnTo>
                      <a:lnTo>
                        <a:pt x="58" y="23"/>
                      </a:lnTo>
                      <a:lnTo>
                        <a:pt x="47" y="31"/>
                      </a:lnTo>
                      <a:lnTo>
                        <a:pt x="38" y="37"/>
                      </a:lnTo>
                      <a:lnTo>
                        <a:pt x="28" y="45"/>
                      </a:lnTo>
                      <a:lnTo>
                        <a:pt x="20" y="55"/>
                      </a:lnTo>
                      <a:lnTo>
                        <a:pt x="13" y="64"/>
                      </a:lnTo>
                      <a:lnTo>
                        <a:pt x="8" y="73"/>
                      </a:lnTo>
                      <a:lnTo>
                        <a:pt x="3" y="84"/>
                      </a:lnTo>
                      <a:lnTo>
                        <a:pt x="0" y="95"/>
                      </a:lnTo>
                      <a:lnTo>
                        <a:pt x="0" y="108"/>
                      </a:lnTo>
                      <a:lnTo>
                        <a:pt x="2" y="120"/>
                      </a:lnTo>
                      <a:lnTo>
                        <a:pt x="3"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0" name="Freeform 192"/>
                <p:cNvSpPr>
                  <a:spLocks/>
                </p:cNvSpPr>
                <p:nvPr/>
              </p:nvSpPr>
              <p:spPr bwMode="auto">
                <a:xfrm>
                  <a:off x="366" y="1606"/>
                  <a:ext cx="272" cy="94"/>
                </a:xfrm>
                <a:custGeom>
                  <a:avLst/>
                  <a:gdLst>
                    <a:gd name="T0" fmla="*/ 0 w 272"/>
                    <a:gd name="T1" fmla="*/ 80 h 94"/>
                    <a:gd name="T2" fmla="*/ 24 w 272"/>
                    <a:gd name="T3" fmla="*/ 86 h 94"/>
                    <a:gd name="T4" fmla="*/ 44 w 272"/>
                    <a:gd name="T5" fmla="*/ 83 h 94"/>
                    <a:gd name="T6" fmla="*/ 60 w 272"/>
                    <a:gd name="T7" fmla="*/ 74 h 94"/>
                    <a:gd name="T8" fmla="*/ 91 w 272"/>
                    <a:gd name="T9" fmla="*/ 44 h 94"/>
                    <a:gd name="T10" fmla="*/ 115 w 272"/>
                    <a:gd name="T11" fmla="*/ 22 h 94"/>
                    <a:gd name="T12" fmla="*/ 132 w 272"/>
                    <a:gd name="T13" fmla="*/ 9 h 94"/>
                    <a:gd name="T14" fmla="*/ 141 w 272"/>
                    <a:gd name="T15" fmla="*/ 6 h 94"/>
                    <a:gd name="T16" fmla="*/ 159 w 272"/>
                    <a:gd name="T17" fmla="*/ 3 h 94"/>
                    <a:gd name="T18" fmla="*/ 174 w 272"/>
                    <a:gd name="T19" fmla="*/ 6 h 94"/>
                    <a:gd name="T20" fmla="*/ 187 w 272"/>
                    <a:gd name="T21" fmla="*/ 13 h 94"/>
                    <a:gd name="T22" fmla="*/ 207 w 272"/>
                    <a:gd name="T23" fmla="*/ 36 h 94"/>
                    <a:gd name="T24" fmla="*/ 234 w 272"/>
                    <a:gd name="T25" fmla="*/ 75 h 94"/>
                    <a:gd name="T26" fmla="*/ 242 w 272"/>
                    <a:gd name="T27" fmla="*/ 85 h 94"/>
                    <a:gd name="T28" fmla="*/ 253 w 272"/>
                    <a:gd name="T29" fmla="*/ 93 h 94"/>
                    <a:gd name="T30" fmla="*/ 264 w 272"/>
                    <a:gd name="T31" fmla="*/ 93 h 94"/>
                    <a:gd name="T32" fmla="*/ 272 w 272"/>
                    <a:gd name="T33" fmla="*/ 82 h 94"/>
                    <a:gd name="T34" fmla="*/ 272 w 272"/>
                    <a:gd name="T35" fmla="*/ 80 h 94"/>
                    <a:gd name="T36" fmla="*/ 270 w 272"/>
                    <a:gd name="T37" fmla="*/ 82 h 94"/>
                    <a:gd name="T38" fmla="*/ 262 w 272"/>
                    <a:gd name="T39" fmla="*/ 88 h 94"/>
                    <a:gd name="T40" fmla="*/ 254 w 272"/>
                    <a:gd name="T41" fmla="*/ 88 h 94"/>
                    <a:gd name="T42" fmla="*/ 247 w 272"/>
                    <a:gd name="T43" fmla="*/ 83 h 94"/>
                    <a:gd name="T44" fmla="*/ 232 w 272"/>
                    <a:gd name="T45" fmla="*/ 66 h 94"/>
                    <a:gd name="T46" fmla="*/ 215 w 272"/>
                    <a:gd name="T47" fmla="*/ 38 h 94"/>
                    <a:gd name="T48" fmla="*/ 209 w 272"/>
                    <a:gd name="T49" fmla="*/ 28 h 94"/>
                    <a:gd name="T50" fmla="*/ 193 w 272"/>
                    <a:gd name="T51" fmla="*/ 14 h 94"/>
                    <a:gd name="T52" fmla="*/ 173 w 272"/>
                    <a:gd name="T53" fmla="*/ 5 h 94"/>
                    <a:gd name="T54" fmla="*/ 152 w 272"/>
                    <a:gd name="T55" fmla="*/ 0 h 94"/>
                    <a:gd name="T56" fmla="*/ 141 w 272"/>
                    <a:gd name="T57" fmla="*/ 2 h 94"/>
                    <a:gd name="T58" fmla="*/ 121 w 272"/>
                    <a:gd name="T59" fmla="*/ 11 h 94"/>
                    <a:gd name="T60" fmla="*/ 105 w 272"/>
                    <a:gd name="T61" fmla="*/ 24 h 94"/>
                    <a:gd name="T62" fmla="*/ 76 w 272"/>
                    <a:gd name="T63" fmla="*/ 57 h 94"/>
                    <a:gd name="T64" fmla="*/ 52 w 272"/>
                    <a:gd name="T65" fmla="*/ 75 h 94"/>
                    <a:gd name="T66" fmla="*/ 35 w 272"/>
                    <a:gd name="T67" fmla="*/ 83 h 94"/>
                    <a:gd name="T68" fmla="*/ 13 w 272"/>
                    <a:gd name="T69" fmla="*/ 83 h 94"/>
                    <a:gd name="T70" fmla="*/ 2 w 272"/>
                    <a:gd name="T71" fmla="*/ 78 h 94"/>
                    <a:gd name="T72" fmla="*/ 0 w 272"/>
                    <a:gd name="T73" fmla="*/ 80 h 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2"/>
                    <a:gd name="T112" fmla="*/ 0 h 94"/>
                    <a:gd name="T113" fmla="*/ 272 w 272"/>
                    <a:gd name="T114" fmla="*/ 94 h 9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2" h="94">
                      <a:moveTo>
                        <a:pt x="0" y="80"/>
                      </a:moveTo>
                      <a:lnTo>
                        <a:pt x="0" y="80"/>
                      </a:lnTo>
                      <a:lnTo>
                        <a:pt x="13" y="85"/>
                      </a:lnTo>
                      <a:lnTo>
                        <a:pt x="24" y="86"/>
                      </a:lnTo>
                      <a:lnTo>
                        <a:pt x="35" y="85"/>
                      </a:lnTo>
                      <a:lnTo>
                        <a:pt x="44" y="83"/>
                      </a:lnTo>
                      <a:lnTo>
                        <a:pt x="52" y="78"/>
                      </a:lnTo>
                      <a:lnTo>
                        <a:pt x="60" y="74"/>
                      </a:lnTo>
                      <a:lnTo>
                        <a:pt x="76" y="60"/>
                      </a:lnTo>
                      <a:lnTo>
                        <a:pt x="91" y="44"/>
                      </a:lnTo>
                      <a:lnTo>
                        <a:pt x="107" y="28"/>
                      </a:lnTo>
                      <a:lnTo>
                        <a:pt x="115" y="22"/>
                      </a:lnTo>
                      <a:lnTo>
                        <a:pt x="123" y="16"/>
                      </a:lnTo>
                      <a:lnTo>
                        <a:pt x="132" y="9"/>
                      </a:lnTo>
                      <a:lnTo>
                        <a:pt x="141" y="6"/>
                      </a:lnTo>
                      <a:lnTo>
                        <a:pt x="151" y="3"/>
                      </a:lnTo>
                      <a:lnTo>
                        <a:pt x="159" y="3"/>
                      </a:lnTo>
                      <a:lnTo>
                        <a:pt x="167" y="3"/>
                      </a:lnTo>
                      <a:lnTo>
                        <a:pt x="174" y="6"/>
                      </a:lnTo>
                      <a:lnTo>
                        <a:pt x="181" y="8"/>
                      </a:lnTo>
                      <a:lnTo>
                        <a:pt x="187" y="13"/>
                      </a:lnTo>
                      <a:lnTo>
                        <a:pt x="198" y="24"/>
                      </a:lnTo>
                      <a:lnTo>
                        <a:pt x="207" y="36"/>
                      </a:lnTo>
                      <a:lnTo>
                        <a:pt x="217" y="49"/>
                      </a:lnTo>
                      <a:lnTo>
                        <a:pt x="234" y="75"/>
                      </a:lnTo>
                      <a:lnTo>
                        <a:pt x="242" y="85"/>
                      </a:lnTo>
                      <a:lnTo>
                        <a:pt x="248" y="89"/>
                      </a:lnTo>
                      <a:lnTo>
                        <a:pt x="253" y="93"/>
                      </a:lnTo>
                      <a:lnTo>
                        <a:pt x="259" y="94"/>
                      </a:lnTo>
                      <a:lnTo>
                        <a:pt x="264" y="93"/>
                      </a:lnTo>
                      <a:lnTo>
                        <a:pt x="269" y="89"/>
                      </a:lnTo>
                      <a:lnTo>
                        <a:pt x="272" y="82"/>
                      </a:lnTo>
                      <a:lnTo>
                        <a:pt x="272" y="80"/>
                      </a:lnTo>
                      <a:lnTo>
                        <a:pt x="270" y="82"/>
                      </a:lnTo>
                      <a:lnTo>
                        <a:pt x="265" y="85"/>
                      </a:lnTo>
                      <a:lnTo>
                        <a:pt x="262" y="88"/>
                      </a:lnTo>
                      <a:lnTo>
                        <a:pt x="258" y="89"/>
                      </a:lnTo>
                      <a:lnTo>
                        <a:pt x="254" y="88"/>
                      </a:lnTo>
                      <a:lnTo>
                        <a:pt x="250" y="86"/>
                      </a:lnTo>
                      <a:lnTo>
                        <a:pt x="247" y="83"/>
                      </a:lnTo>
                      <a:lnTo>
                        <a:pt x="239" y="75"/>
                      </a:lnTo>
                      <a:lnTo>
                        <a:pt x="232" y="66"/>
                      </a:lnTo>
                      <a:lnTo>
                        <a:pt x="226" y="55"/>
                      </a:lnTo>
                      <a:lnTo>
                        <a:pt x="215" y="38"/>
                      </a:lnTo>
                      <a:lnTo>
                        <a:pt x="209" y="28"/>
                      </a:lnTo>
                      <a:lnTo>
                        <a:pt x="201" y="20"/>
                      </a:lnTo>
                      <a:lnTo>
                        <a:pt x="193" y="14"/>
                      </a:lnTo>
                      <a:lnTo>
                        <a:pt x="184" y="8"/>
                      </a:lnTo>
                      <a:lnTo>
                        <a:pt x="173" y="5"/>
                      </a:lnTo>
                      <a:lnTo>
                        <a:pt x="163" y="2"/>
                      </a:lnTo>
                      <a:lnTo>
                        <a:pt x="152" y="0"/>
                      </a:lnTo>
                      <a:lnTo>
                        <a:pt x="141" y="2"/>
                      </a:lnTo>
                      <a:lnTo>
                        <a:pt x="130" y="5"/>
                      </a:lnTo>
                      <a:lnTo>
                        <a:pt x="121" y="11"/>
                      </a:lnTo>
                      <a:lnTo>
                        <a:pt x="113" y="16"/>
                      </a:lnTo>
                      <a:lnTo>
                        <a:pt x="105" y="24"/>
                      </a:lnTo>
                      <a:lnTo>
                        <a:pt x="90" y="39"/>
                      </a:lnTo>
                      <a:lnTo>
                        <a:pt x="76" y="57"/>
                      </a:lnTo>
                      <a:lnTo>
                        <a:pt x="60" y="71"/>
                      </a:lnTo>
                      <a:lnTo>
                        <a:pt x="52" y="75"/>
                      </a:lnTo>
                      <a:lnTo>
                        <a:pt x="44" y="80"/>
                      </a:lnTo>
                      <a:lnTo>
                        <a:pt x="35" y="83"/>
                      </a:lnTo>
                      <a:lnTo>
                        <a:pt x="24" y="85"/>
                      </a:lnTo>
                      <a:lnTo>
                        <a:pt x="13" y="83"/>
                      </a:lnTo>
                      <a:lnTo>
                        <a:pt x="2" y="78"/>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1" name="Freeform 193"/>
                <p:cNvSpPr>
                  <a:spLocks/>
                </p:cNvSpPr>
                <p:nvPr/>
              </p:nvSpPr>
              <p:spPr bwMode="auto">
                <a:xfrm>
                  <a:off x="393" y="1645"/>
                  <a:ext cx="232" cy="140"/>
                </a:xfrm>
                <a:custGeom>
                  <a:avLst/>
                  <a:gdLst>
                    <a:gd name="T0" fmla="*/ 12 w 232"/>
                    <a:gd name="T1" fmla="*/ 0 h 140"/>
                    <a:gd name="T2" fmla="*/ 1 w 232"/>
                    <a:gd name="T3" fmla="*/ 25 h 140"/>
                    <a:gd name="T4" fmla="*/ 1 w 232"/>
                    <a:gd name="T5" fmla="*/ 50 h 140"/>
                    <a:gd name="T6" fmla="*/ 8 w 232"/>
                    <a:gd name="T7" fmla="*/ 74 h 140"/>
                    <a:gd name="T8" fmla="*/ 20 w 232"/>
                    <a:gd name="T9" fmla="*/ 94 h 140"/>
                    <a:gd name="T10" fmla="*/ 38 w 232"/>
                    <a:gd name="T11" fmla="*/ 112 h 140"/>
                    <a:gd name="T12" fmla="*/ 60 w 232"/>
                    <a:gd name="T13" fmla="*/ 126 h 140"/>
                    <a:gd name="T14" fmla="*/ 83 w 232"/>
                    <a:gd name="T15" fmla="*/ 135 h 140"/>
                    <a:gd name="T16" fmla="*/ 108 w 232"/>
                    <a:gd name="T17" fmla="*/ 140 h 140"/>
                    <a:gd name="T18" fmla="*/ 130 w 232"/>
                    <a:gd name="T19" fmla="*/ 138 h 140"/>
                    <a:gd name="T20" fmla="*/ 174 w 232"/>
                    <a:gd name="T21" fmla="*/ 127 h 140"/>
                    <a:gd name="T22" fmla="*/ 194 w 232"/>
                    <a:gd name="T23" fmla="*/ 116 h 140"/>
                    <a:gd name="T24" fmla="*/ 210 w 232"/>
                    <a:gd name="T25" fmla="*/ 104 h 140"/>
                    <a:gd name="T26" fmla="*/ 223 w 232"/>
                    <a:gd name="T27" fmla="*/ 87 h 140"/>
                    <a:gd name="T28" fmla="*/ 231 w 232"/>
                    <a:gd name="T29" fmla="*/ 66 h 140"/>
                    <a:gd name="T30" fmla="*/ 232 w 232"/>
                    <a:gd name="T31" fmla="*/ 43 h 140"/>
                    <a:gd name="T32" fmla="*/ 231 w 232"/>
                    <a:gd name="T33" fmla="*/ 41 h 140"/>
                    <a:gd name="T34" fmla="*/ 226 w 232"/>
                    <a:gd name="T35" fmla="*/ 41 h 140"/>
                    <a:gd name="T36" fmla="*/ 226 w 232"/>
                    <a:gd name="T37" fmla="*/ 43 h 140"/>
                    <a:gd name="T38" fmla="*/ 223 w 232"/>
                    <a:gd name="T39" fmla="*/ 65 h 140"/>
                    <a:gd name="T40" fmla="*/ 216 w 232"/>
                    <a:gd name="T41" fmla="*/ 82 h 140"/>
                    <a:gd name="T42" fmla="*/ 204 w 232"/>
                    <a:gd name="T43" fmla="*/ 98 h 140"/>
                    <a:gd name="T44" fmla="*/ 190 w 232"/>
                    <a:gd name="T45" fmla="*/ 110 h 140"/>
                    <a:gd name="T46" fmla="*/ 154 w 232"/>
                    <a:gd name="T47" fmla="*/ 126 h 140"/>
                    <a:gd name="T48" fmla="*/ 114 w 232"/>
                    <a:gd name="T49" fmla="*/ 132 h 140"/>
                    <a:gd name="T50" fmla="*/ 102 w 232"/>
                    <a:gd name="T51" fmla="*/ 130 h 140"/>
                    <a:gd name="T52" fmla="*/ 77 w 232"/>
                    <a:gd name="T53" fmla="*/ 126 h 140"/>
                    <a:gd name="T54" fmla="*/ 53 w 232"/>
                    <a:gd name="T55" fmla="*/ 115 h 140"/>
                    <a:gd name="T56" fmla="*/ 33 w 232"/>
                    <a:gd name="T57" fmla="*/ 101 h 140"/>
                    <a:gd name="T58" fmla="*/ 17 w 232"/>
                    <a:gd name="T59" fmla="*/ 82 h 140"/>
                    <a:gd name="T60" fmla="*/ 6 w 232"/>
                    <a:gd name="T61" fmla="*/ 61 h 140"/>
                    <a:gd name="T62" fmla="*/ 3 w 232"/>
                    <a:gd name="T63" fmla="*/ 38 h 140"/>
                    <a:gd name="T64" fmla="*/ 8 w 232"/>
                    <a:gd name="T65" fmla="*/ 13 h 140"/>
                    <a:gd name="T66" fmla="*/ 12 w 232"/>
                    <a:gd name="T67" fmla="*/ 0 h 140"/>
                    <a:gd name="T68" fmla="*/ 12 w 232"/>
                    <a:gd name="T69" fmla="*/ 0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2"/>
                    <a:gd name="T106" fmla="*/ 0 h 140"/>
                    <a:gd name="T107" fmla="*/ 232 w 232"/>
                    <a:gd name="T108" fmla="*/ 140 h 1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2" h="140">
                      <a:moveTo>
                        <a:pt x="12" y="0"/>
                      </a:moveTo>
                      <a:lnTo>
                        <a:pt x="12" y="0"/>
                      </a:lnTo>
                      <a:lnTo>
                        <a:pt x="6" y="13"/>
                      </a:lnTo>
                      <a:lnTo>
                        <a:pt x="1" y="25"/>
                      </a:lnTo>
                      <a:lnTo>
                        <a:pt x="0" y="38"/>
                      </a:lnTo>
                      <a:lnTo>
                        <a:pt x="1" y="50"/>
                      </a:lnTo>
                      <a:lnTo>
                        <a:pt x="3" y="63"/>
                      </a:lnTo>
                      <a:lnTo>
                        <a:pt x="8" y="74"/>
                      </a:lnTo>
                      <a:lnTo>
                        <a:pt x="12" y="85"/>
                      </a:lnTo>
                      <a:lnTo>
                        <a:pt x="20" y="94"/>
                      </a:lnTo>
                      <a:lnTo>
                        <a:pt x="28" y="104"/>
                      </a:lnTo>
                      <a:lnTo>
                        <a:pt x="38" y="112"/>
                      </a:lnTo>
                      <a:lnTo>
                        <a:pt x="47" y="119"/>
                      </a:lnTo>
                      <a:lnTo>
                        <a:pt x="60" y="126"/>
                      </a:lnTo>
                      <a:lnTo>
                        <a:pt x="71" y="130"/>
                      </a:lnTo>
                      <a:lnTo>
                        <a:pt x="83" y="135"/>
                      </a:lnTo>
                      <a:lnTo>
                        <a:pt x="96" y="138"/>
                      </a:lnTo>
                      <a:lnTo>
                        <a:pt x="108" y="140"/>
                      </a:lnTo>
                      <a:lnTo>
                        <a:pt x="130" y="138"/>
                      </a:lnTo>
                      <a:lnTo>
                        <a:pt x="152" y="135"/>
                      </a:lnTo>
                      <a:lnTo>
                        <a:pt x="174" y="127"/>
                      </a:lnTo>
                      <a:lnTo>
                        <a:pt x="185" y="123"/>
                      </a:lnTo>
                      <a:lnTo>
                        <a:pt x="194" y="116"/>
                      </a:lnTo>
                      <a:lnTo>
                        <a:pt x="202" y="110"/>
                      </a:lnTo>
                      <a:lnTo>
                        <a:pt x="210" y="104"/>
                      </a:lnTo>
                      <a:lnTo>
                        <a:pt x="218" y="96"/>
                      </a:lnTo>
                      <a:lnTo>
                        <a:pt x="223" y="87"/>
                      </a:lnTo>
                      <a:lnTo>
                        <a:pt x="227" y="77"/>
                      </a:lnTo>
                      <a:lnTo>
                        <a:pt x="231" y="66"/>
                      </a:lnTo>
                      <a:lnTo>
                        <a:pt x="232" y="55"/>
                      </a:lnTo>
                      <a:lnTo>
                        <a:pt x="232" y="43"/>
                      </a:lnTo>
                      <a:lnTo>
                        <a:pt x="231" y="41"/>
                      </a:lnTo>
                      <a:lnTo>
                        <a:pt x="229" y="39"/>
                      </a:lnTo>
                      <a:lnTo>
                        <a:pt x="226" y="41"/>
                      </a:lnTo>
                      <a:lnTo>
                        <a:pt x="226" y="43"/>
                      </a:lnTo>
                      <a:lnTo>
                        <a:pt x="224" y="54"/>
                      </a:lnTo>
                      <a:lnTo>
                        <a:pt x="223" y="65"/>
                      </a:lnTo>
                      <a:lnTo>
                        <a:pt x="220" y="74"/>
                      </a:lnTo>
                      <a:lnTo>
                        <a:pt x="216" y="82"/>
                      </a:lnTo>
                      <a:lnTo>
                        <a:pt x="210" y="90"/>
                      </a:lnTo>
                      <a:lnTo>
                        <a:pt x="204" y="98"/>
                      </a:lnTo>
                      <a:lnTo>
                        <a:pt x="198" y="104"/>
                      </a:lnTo>
                      <a:lnTo>
                        <a:pt x="190" y="110"/>
                      </a:lnTo>
                      <a:lnTo>
                        <a:pt x="173" y="119"/>
                      </a:lnTo>
                      <a:lnTo>
                        <a:pt x="154" y="126"/>
                      </a:lnTo>
                      <a:lnTo>
                        <a:pt x="133" y="129"/>
                      </a:lnTo>
                      <a:lnTo>
                        <a:pt x="114" y="132"/>
                      </a:lnTo>
                      <a:lnTo>
                        <a:pt x="102" y="130"/>
                      </a:lnTo>
                      <a:lnTo>
                        <a:pt x="89" y="129"/>
                      </a:lnTo>
                      <a:lnTo>
                        <a:pt x="77" y="126"/>
                      </a:lnTo>
                      <a:lnTo>
                        <a:pt x="66" y="121"/>
                      </a:lnTo>
                      <a:lnTo>
                        <a:pt x="53" y="115"/>
                      </a:lnTo>
                      <a:lnTo>
                        <a:pt x="44" y="109"/>
                      </a:lnTo>
                      <a:lnTo>
                        <a:pt x="33" y="101"/>
                      </a:lnTo>
                      <a:lnTo>
                        <a:pt x="25" y="93"/>
                      </a:lnTo>
                      <a:lnTo>
                        <a:pt x="17" y="82"/>
                      </a:lnTo>
                      <a:lnTo>
                        <a:pt x="11" y="72"/>
                      </a:lnTo>
                      <a:lnTo>
                        <a:pt x="6" y="61"/>
                      </a:lnTo>
                      <a:lnTo>
                        <a:pt x="3" y="50"/>
                      </a:lnTo>
                      <a:lnTo>
                        <a:pt x="3" y="38"/>
                      </a:lnTo>
                      <a:lnTo>
                        <a:pt x="5" y="25"/>
                      </a:lnTo>
                      <a:lnTo>
                        <a:pt x="8" y="13"/>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 name="Freeform 194"/>
                <p:cNvSpPr>
                  <a:spLocks/>
                </p:cNvSpPr>
                <p:nvPr/>
              </p:nvSpPr>
              <p:spPr bwMode="auto">
                <a:xfrm>
                  <a:off x="886" y="1576"/>
                  <a:ext cx="259" cy="124"/>
                </a:xfrm>
                <a:custGeom>
                  <a:avLst/>
                  <a:gdLst>
                    <a:gd name="T0" fmla="*/ 1 w 259"/>
                    <a:gd name="T1" fmla="*/ 119 h 124"/>
                    <a:gd name="T2" fmla="*/ 3 w 259"/>
                    <a:gd name="T3" fmla="*/ 94 h 124"/>
                    <a:gd name="T4" fmla="*/ 11 w 259"/>
                    <a:gd name="T5" fmla="*/ 72 h 124"/>
                    <a:gd name="T6" fmla="*/ 23 w 259"/>
                    <a:gd name="T7" fmla="*/ 54 h 124"/>
                    <a:gd name="T8" fmla="*/ 40 w 259"/>
                    <a:gd name="T9" fmla="*/ 38 h 124"/>
                    <a:gd name="T10" fmla="*/ 61 w 259"/>
                    <a:gd name="T11" fmla="*/ 25 h 124"/>
                    <a:gd name="T12" fmla="*/ 105 w 259"/>
                    <a:gd name="T13" fmla="*/ 8 h 124"/>
                    <a:gd name="T14" fmla="*/ 127 w 259"/>
                    <a:gd name="T15" fmla="*/ 3 h 124"/>
                    <a:gd name="T16" fmla="*/ 152 w 259"/>
                    <a:gd name="T17" fmla="*/ 2 h 124"/>
                    <a:gd name="T18" fmla="*/ 177 w 259"/>
                    <a:gd name="T19" fmla="*/ 7 h 124"/>
                    <a:gd name="T20" fmla="*/ 199 w 259"/>
                    <a:gd name="T21" fmla="*/ 16 h 124"/>
                    <a:gd name="T22" fmla="*/ 219 w 259"/>
                    <a:gd name="T23" fmla="*/ 33 h 124"/>
                    <a:gd name="T24" fmla="*/ 227 w 259"/>
                    <a:gd name="T25" fmla="*/ 43 h 124"/>
                    <a:gd name="T26" fmla="*/ 238 w 259"/>
                    <a:gd name="T27" fmla="*/ 63 h 124"/>
                    <a:gd name="T28" fmla="*/ 249 w 259"/>
                    <a:gd name="T29" fmla="*/ 99 h 124"/>
                    <a:gd name="T30" fmla="*/ 254 w 259"/>
                    <a:gd name="T31" fmla="*/ 123 h 124"/>
                    <a:gd name="T32" fmla="*/ 257 w 259"/>
                    <a:gd name="T33" fmla="*/ 124 h 124"/>
                    <a:gd name="T34" fmla="*/ 259 w 259"/>
                    <a:gd name="T35" fmla="*/ 123 h 124"/>
                    <a:gd name="T36" fmla="*/ 254 w 259"/>
                    <a:gd name="T37" fmla="*/ 96 h 124"/>
                    <a:gd name="T38" fmla="*/ 246 w 259"/>
                    <a:gd name="T39" fmla="*/ 71 h 124"/>
                    <a:gd name="T40" fmla="*/ 235 w 259"/>
                    <a:gd name="T41" fmla="*/ 47 h 124"/>
                    <a:gd name="T42" fmla="*/ 219 w 259"/>
                    <a:gd name="T43" fmla="*/ 25 h 124"/>
                    <a:gd name="T44" fmla="*/ 210 w 259"/>
                    <a:gd name="T45" fmla="*/ 18 h 124"/>
                    <a:gd name="T46" fmla="*/ 188 w 259"/>
                    <a:gd name="T47" fmla="*/ 7 h 124"/>
                    <a:gd name="T48" fmla="*/ 163 w 259"/>
                    <a:gd name="T49" fmla="*/ 0 h 124"/>
                    <a:gd name="T50" fmla="*/ 138 w 259"/>
                    <a:gd name="T51" fmla="*/ 0 h 124"/>
                    <a:gd name="T52" fmla="*/ 127 w 259"/>
                    <a:gd name="T53" fmla="*/ 0 h 124"/>
                    <a:gd name="T54" fmla="*/ 81 w 259"/>
                    <a:gd name="T55" fmla="*/ 13 h 124"/>
                    <a:gd name="T56" fmla="*/ 47 w 259"/>
                    <a:gd name="T57" fmla="*/ 30 h 124"/>
                    <a:gd name="T58" fmla="*/ 28 w 259"/>
                    <a:gd name="T59" fmla="*/ 44 h 124"/>
                    <a:gd name="T60" fmla="*/ 12 w 259"/>
                    <a:gd name="T61" fmla="*/ 63 h 124"/>
                    <a:gd name="T62" fmla="*/ 3 w 259"/>
                    <a:gd name="T63" fmla="*/ 83 h 124"/>
                    <a:gd name="T64" fmla="*/ 0 w 259"/>
                    <a:gd name="T65" fmla="*/ 107 h 124"/>
                    <a:gd name="T66" fmla="*/ 1 w 259"/>
                    <a:gd name="T67" fmla="*/ 119 h 124"/>
                    <a:gd name="T68" fmla="*/ 1 w 259"/>
                    <a:gd name="T69" fmla="*/ 119 h 1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9"/>
                    <a:gd name="T106" fmla="*/ 0 h 124"/>
                    <a:gd name="T107" fmla="*/ 259 w 259"/>
                    <a:gd name="T108" fmla="*/ 124 h 1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9" h="124">
                      <a:moveTo>
                        <a:pt x="1" y="119"/>
                      </a:moveTo>
                      <a:lnTo>
                        <a:pt x="1" y="119"/>
                      </a:lnTo>
                      <a:lnTo>
                        <a:pt x="1" y="107"/>
                      </a:lnTo>
                      <a:lnTo>
                        <a:pt x="3" y="94"/>
                      </a:lnTo>
                      <a:lnTo>
                        <a:pt x="6" y="83"/>
                      </a:lnTo>
                      <a:lnTo>
                        <a:pt x="11" y="72"/>
                      </a:lnTo>
                      <a:lnTo>
                        <a:pt x="15" y="63"/>
                      </a:lnTo>
                      <a:lnTo>
                        <a:pt x="23" y="54"/>
                      </a:lnTo>
                      <a:lnTo>
                        <a:pt x="31" y="46"/>
                      </a:lnTo>
                      <a:lnTo>
                        <a:pt x="40" y="38"/>
                      </a:lnTo>
                      <a:lnTo>
                        <a:pt x="50" y="32"/>
                      </a:lnTo>
                      <a:lnTo>
                        <a:pt x="61" y="25"/>
                      </a:lnTo>
                      <a:lnTo>
                        <a:pt x="83" y="14"/>
                      </a:lnTo>
                      <a:lnTo>
                        <a:pt x="105" y="8"/>
                      </a:lnTo>
                      <a:lnTo>
                        <a:pt x="127" y="3"/>
                      </a:lnTo>
                      <a:lnTo>
                        <a:pt x="139" y="2"/>
                      </a:lnTo>
                      <a:lnTo>
                        <a:pt x="152" y="2"/>
                      </a:lnTo>
                      <a:lnTo>
                        <a:pt x="164" y="3"/>
                      </a:lnTo>
                      <a:lnTo>
                        <a:pt x="177" y="7"/>
                      </a:lnTo>
                      <a:lnTo>
                        <a:pt x="188" y="11"/>
                      </a:lnTo>
                      <a:lnTo>
                        <a:pt x="199" y="16"/>
                      </a:lnTo>
                      <a:lnTo>
                        <a:pt x="210" y="24"/>
                      </a:lnTo>
                      <a:lnTo>
                        <a:pt x="219" y="33"/>
                      </a:lnTo>
                      <a:lnTo>
                        <a:pt x="227" y="43"/>
                      </a:lnTo>
                      <a:lnTo>
                        <a:pt x="233" y="52"/>
                      </a:lnTo>
                      <a:lnTo>
                        <a:pt x="238" y="63"/>
                      </a:lnTo>
                      <a:lnTo>
                        <a:pt x="243" y="76"/>
                      </a:lnTo>
                      <a:lnTo>
                        <a:pt x="249" y="99"/>
                      </a:lnTo>
                      <a:lnTo>
                        <a:pt x="254" y="123"/>
                      </a:lnTo>
                      <a:lnTo>
                        <a:pt x="255" y="124"/>
                      </a:lnTo>
                      <a:lnTo>
                        <a:pt x="257" y="124"/>
                      </a:lnTo>
                      <a:lnTo>
                        <a:pt x="259" y="123"/>
                      </a:lnTo>
                      <a:lnTo>
                        <a:pt x="254" y="96"/>
                      </a:lnTo>
                      <a:lnTo>
                        <a:pt x="251" y="83"/>
                      </a:lnTo>
                      <a:lnTo>
                        <a:pt x="246" y="71"/>
                      </a:lnTo>
                      <a:lnTo>
                        <a:pt x="241" y="58"/>
                      </a:lnTo>
                      <a:lnTo>
                        <a:pt x="235" y="47"/>
                      </a:lnTo>
                      <a:lnTo>
                        <a:pt x="227" y="36"/>
                      </a:lnTo>
                      <a:lnTo>
                        <a:pt x="219" y="25"/>
                      </a:lnTo>
                      <a:lnTo>
                        <a:pt x="210" y="18"/>
                      </a:lnTo>
                      <a:lnTo>
                        <a:pt x="199" y="11"/>
                      </a:lnTo>
                      <a:lnTo>
                        <a:pt x="188" y="7"/>
                      </a:lnTo>
                      <a:lnTo>
                        <a:pt x="175" y="2"/>
                      </a:lnTo>
                      <a:lnTo>
                        <a:pt x="163" y="0"/>
                      </a:lnTo>
                      <a:lnTo>
                        <a:pt x="150" y="0"/>
                      </a:lnTo>
                      <a:lnTo>
                        <a:pt x="138" y="0"/>
                      </a:lnTo>
                      <a:lnTo>
                        <a:pt x="127" y="0"/>
                      </a:lnTo>
                      <a:lnTo>
                        <a:pt x="103" y="5"/>
                      </a:lnTo>
                      <a:lnTo>
                        <a:pt x="81" y="13"/>
                      </a:lnTo>
                      <a:lnTo>
                        <a:pt x="58" y="22"/>
                      </a:lnTo>
                      <a:lnTo>
                        <a:pt x="47" y="30"/>
                      </a:lnTo>
                      <a:lnTo>
                        <a:pt x="37" y="36"/>
                      </a:lnTo>
                      <a:lnTo>
                        <a:pt x="28" y="44"/>
                      </a:lnTo>
                      <a:lnTo>
                        <a:pt x="18" y="54"/>
                      </a:lnTo>
                      <a:lnTo>
                        <a:pt x="12" y="63"/>
                      </a:lnTo>
                      <a:lnTo>
                        <a:pt x="6" y="72"/>
                      </a:lnTo>
                      <a:lnTo>
                        <a:pt x="3" y="83"/>
                      </a:lnTo>
                      <a:lnTo>
                        <a:pt x="0" y="94"/>
                      </a:lnTo>
                      <a:lnTo>
                        <a:pt x="0" y="107"/>
                      </a:lnTo>
                      <a:lnTo>
                        <a:pt x="1" y="1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 name="Freeform 195"/>
                <p:cNvSpPr>
                  <a:spLocks/>
                </p:cNvSpPr>
                <p:nvPr/>
              </p:nvSpPr>
              <p:spPr bwMode="auto">
                <a:xfrm>
                  <a:off x="878" y="1619"/>
                  <a:ext cx="271" cy="92"/>
                </a:xfrm>
                <a:custGeom>
                  <a:avLst/>
                  <a:gdLst>
                    <a:gd name="T0" fmla="*/ 0 w 271"/>
                    <a:gd name="T1" fmla="*/ 78 h 92"/>
                    <a:gd name="T2" fmla="*/ 23 w 271"/>
                    <a:gd name="T3" fmla="*/ 84 h 92"/>
                    <a:gd name="T4" fmla="*/ 42 w 271"/>
                    <a:gd name="T5" fmla="*/ 81 h 92"/>
                    <a:gd name="T6" fmla="*/ 59 w 271"/>
                    <a:gd name="T7" fmla="*/ 72 h 92"/>
                    <a:gd name="T8" fmla="*/ 91 w 271"/>
                    <a:gd name="T9" fmla="*/ 42 h 92"/>
                    <a:gd name="T10" fmla="*/ 113 w 271"/>
                    <a:gd name="T11" fmla="*/ 20 h 92"/>
                    <a:gd name="T12" fmla="*/ 132 w 271"/>
                    <a:gd name="T13" fmla="*/ 7 h 92"/>
                    <a:gd name="T14" fmla="*/ 141 w 271"/>
                    <a:gd name="T15" fmla="*/ 4 h 92"/>
                    <a:gd name="T16" fmla="*/ 158 w 271"/>
                    <a:gd name="T17" fmla="*/ 1 h 92"/>
                    <a:gd name="T18" fmla="*/ 172 w 271"/>
                    <a:gd name="T19" fmla="*/ 4 h 92"/>
                    <a:gd name="T20" fmla="*/ 186 w 271"/>
                    <a:gd name="T21" fmla="*/ 11 h 92"/>
                    <a:gd name="T22" fmla="*/ 207 w 271"/>
                    <a:gd name="T23" fmla="*/ 34 h 92"/>
                    <a:gd name="T24" fmla="*/ 234 w 271"/>
                    <a:gd name="T25" fmla="*/ 73 h 92"/>
                    <a:gd name="T26" fmla="*/ 241 w 271"/>
                    <a:gd name="T27" fmla="*/ 83 h 92"/>
                    <a:gd name="T28" fmla="*/ 252 w 271"/>
                    <a:gd name="T29" fmla="*/ 91 h 92"/>
                    <a:gd name="T30" fmla="*/ 263 w 271"/>
                    <a:gd name="T31" fmla="*/ 92 h 92"/>
                    <a:gd name="T32" fmla="*/ 271 w 271"/>
                    <a:gd name="T33" fmla="*/ 80 h 92"/>
                    <a:gd name="T34" fmla="*/ 271 w 271"/>
                    <a:gd name="T35" fmla="*/ 78 h 92"/>
                    <a:gd name="T36" fmla="*/ 268 w 271"/>
                    <a:gd name="T37" fmla="*/ 80 h 92"/>
                    <a:gd name="T38" fmla="*/ 260 w 271"/>
                    <a:gd name="T39" fmla="*/ 86 h 92"/>
                    <a:gd name="T40" fmla="*/ 252 w 271"/>
                    <a:gd name="T41" fmla="*/ 87 h 92"/>
                    <a:gd name="T42" fmla="*/ 245 w 271"/>
                    <a:gd name="T43" fmla="*/ 83 h 92"/>
                    <a:gd name="T44" fmla="*/ 230 w 271"/>
                    <a:gd name="T45" fmla="*/ 64 h 92"/>
                    <a:gd name="T46" fmla="*/ 215 w 271"/>
                    <a:gd name="T47" fmla="*/ 36 h 92"/>
                    <a:gd name="T48" fmla="*/ 208 w 271"/>
                    <a:gd name="T49" fmla="*/ 26 h 92"/>
                    <a:gd name="T50" fmla="*/ 191 w 271"/>
                    <a:gd name="T51" fmla="*/ 12 h 92"/>
                    <a:gd name="T52" fmla="*/ 172 w 271"/>
                    <a:gd name="T53" fmla="*/ 3 h 92"/>
                    <a:gd name="T54" fmla="*/ 150 w 271"/>
                    <a:gd name="T55" fmla="*/ 0 h 92"/>
                    <a:gd name="T56" fmla="*/ 139 w 271"/>
                    <a:gd name="T57" fmla="*/ 0 h 92"/>
                    <a:gd name="T58" fmla="*/ 121 w 271"/>
                    <a:gd name="T59" fmla="*/ 9 h 92"/>
                    <a:gd name="T60" fmla="*/ 103 w 271"/>
                    <a:gd name="T61" fmla="*/ 22 h 92"/>
                    <a:gd name="T62" fmla="*/ 75 w 271"/>
                    <a:gd name="T63" fmla="*/ 55 h 92"/>
                    <a:gd name="T64" fmla="*/ 52 w 271"/>
                    <a:gd name="T65" fmla="*/ 75 h 92"/>
                    <a:gd name="T66" fmla="*/ 34 w 271"/>
                    <a:gd name="T67" fmla="*/ 81 h 92"/>
                    <a:gd name="T68" fmla="*/ 12 w 271"/>
                    <a:gd name="T69" fmla="*/ 81 h 92"/>
                    <a:gd name="T70" fmla="*/ 0 w 271"/>
                    <a:gd name="T71" fmla="*/ 76 h 92"/>
                    <a:gd name="T72" fmla="*/ 0 w 271"/>
                    <a:gd name="T73" fmla="*/ 78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1"/>
                    <a:gd name="T112" fmla="*/ 0 h 92"/>
                    <a:gd name="T113" fmla="*/ 271 w 271"/>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1" h="92">
                      <a:moveTo>
                        <a:pt x="0" y="78"/>
                      </a:moveTo>
                      <a:lnTo>
                        <a:pt x="0" y="78"/>
                      </a:lnTo>
                      <a:lnTo>
                        <a:pt x="12" y="83"/>
                      </a:lnTo>
                      <a:lnTo>
                        <a:pt x="23" y="84"/>
                      </a:lnTo>
                      <a:lnTo>
                        <a:pt x="33" y="84"/>
                      </a:lnTo>
                      <a:lnTo>
                        <a:pt x="42" y="81"/>
                      </a:lnTo>
                      <a:lnTo>
                        <a:pt x="52" y="76"/>
                      </a:lnTo>
                      <a:lnTo>
                        <a:pt x="59" y="72"/>
                      </a:lnTo>
                      <a:lnTo>
                        <a:pt x="75" y="58"/>
                      </a:lnTo>
                      <a:lnTo>
                        <a:pt x="91" y="42"/>
                      </a:lnTo>
                      <a:lnTo>
                        <a:pt x="105" y="26"/>
                      </a:lnTo>
                      <a:lnTo>
                        <a:pt x="113" y="20"/>
                      </a:lnTo>
                      <a:lnTo>
                        <a:pt x="122" y="14"/>
                      </a:lnTo>
                      <a:lnTo>
                        <a:pt x="132" y="7"/>
                      </a:lnTo>
                      <a:lnTo>
                        <a:pt x="141" y="4"/>
                      </a:lnTo>
                      <a:lnTo>
                        <a:pt x="150" y="1"/>
                      </a:lnTo>
                      <a:lnTo>
                        <a:pt x="158" y="1"/>
                      </a:lnTo>
                      <a:lnTo>
                        <a:pt x="166" y="1"/>
                      </a:lnTo>
                      <a:lnTo>
                        <a:pt x="172" y="4"/>
                      </a:lnTo>
                      <a:lnTo>
                        <a:pt x="180" y="7"/>
                      </a:lnTo>
                      <a:lnTo>
                        <a:pt x="186" y="11"/>
                      </a:lnTo>
                      <a:lnTo>
                        <a:pt x="197" y="22"/>
                      </a:lnTo>
                      <a:lnTo>
                        <a:pt x="207" y="34"/>
                      </a:lnTo>
                      <a:lnTo>
                        <a:pt x="216" y="47"/>
                      </a:lnTo>
                      <a:lnTo>
                        <a:pt x="234" y="73"/>
                      </a:lnTo>
                      <a:lnTo>
                        <a:pt x="241" y="83"/>
                      </a:lnTo>
                      <a:lnTo>
                        <a:pt x="248" y="87"/>
                      </a:lnTo>
                      <a:lnTo>
                        <a:pt x="252" y="91"/>
                      </a:lnTo>
                      <a:lnTo>
                        <a:pt x="257" y="92"/>
                      </a:lnTo>
                      <a:lnTo>
                        <a:pt x="263" y="92"/>
                      </a:lnTo>
                      <a:lnTo>
                        <a:pt x="268" y="87"/>
                      </a:lnTo>
                      <a:lnTo>
                        <a:pt x="271" y="80"/>
                      </a:lnTo>
                      <a:lnTo>
                        <a:pt x="271" y="78"/>
                      </a:lnTo>
                      <a:lnTo>
                        <a:pt x="268" y="80"/>
                      </a:lnTo>
                      <a:lnTo>
                        <a:pt x="265" y="84"/>
                      </a:lnTo>
                      <a:lnTo>
                        <a:pt x="260" y="86"/>
                      </a:lnTo>
                      <a:lnTo>
                        <a:pt x="257" y="87"/>
                      </a:lnTo>
                      <a:lnTo>
                        <a:pt x="252" y="87"/>
                      </a:lnTo>
                      <a:lnTo>
                        <a:pt x="249" y="84"/>
                      </a:lnTo>
                      <a:lnTo>
                        <a:pt x="245" y="83"/>
                      </a:lnTo>
                      <a:lnTo>
                        <a:pt x="238" y="73"/>
                      </a:lnTo>
                      <a:lnTo>
                        <a:pt x="230" y="64"/>
                      </a:lnTo>
                      <a:lnTo>
                        <a:pt x="224" y="53"/>
                      </a:lnTo>
                      <a:lnTo>
                        <a:pt x="215" y="36"/>
                      </a:lnTo>
                      <a:lnTo>
                        <a:pt x="208" y="26"/>
                      </a:lnTo>
                      <a:lnTo>
                        <a:pt x="201" y="18"/>
                      </a:lnTo>
                      <a:lnTo>
                        <a:pt x="191" y="12"/>
                      </a:lnTo>
                      <a:lnTo>
                        <a:pt x="182" y="6"/>
                      </a:lnTo>
                      <a:lnTo>
                        <a:pt x="172" y="3"/>
                      </a:lnTo>
                      <a:lnTo>
                        <a:pt x="161" y="0"/>
                      </a:lnTo>
                      <a:lnTo>
                        <a:pt x="150" y="0"/>
                      </a:lnTo>
                      <a:lnTo>
                        <a:pt x="139" y="0"/>
                      </a:lnTo>
                      <a:lnTo>
                        <a:pt x="130" y="4"/>
                      </a:lnTo>
                      <a:lnTo>
                        <a:pt x="121" y="9"/>
                      </a:lnTo>
                      <a:lnTo>
                        <a:pt x="111" y="14"/>
                      </a:lnTo>
                      <a:lnTo>
                        <a:pt x="103" y="22"/>
                      </a:lnTo>
                      <a:lnTo>
                        <a:pt x="89" y="37"/>
                      </a:lnTo>
                      <a:lnTo>
                        <a:pt x="75" y="55"/>
                      </a:lnTo>
                      <a:lnTo>
                        <a:pt x="59" y="69"/>
                      </a:lnTo>
                      <a:lnTo>
                        <a:pt x="52" y="75"/>
                      </a:lnTo>
                      <a:lnTo>
                        <a:pt x="42" y="78"/>
                      </a:lnTo>
                      <a:lnTo>
                        <a:pt x="34" y="81"/>
                      </a:lnTo>
                      <a:lnTo>
                        <a:pt x="23" y="83"/>
                      </a:lnTo>
                      <a:lnTo>
                        <a:pt x="12" y="81"/>
                      </a:lnTo>
                      <a:lnTo>
                        <a:pt x="0" y="76"/>
                      </a:lnTo>
                      <a:lnTo>
                        <a:pt x="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4" name="Freeform 196"/>
                <p:cNvSpPr>
                  <a:spLocks/>
                </p:cNvSpPr>
                <p:nvPr/>
              </p:nvSpPr>
              <p:spPr bwMode="auto">
                <a:xfrm>
                  <a:off x="904" y="1656"/>
                  <a:ext cx="233" cy="140"/>
                </a:xfrm>
                <a:custGeom>
                  <a:avLst/>
                  <a:gdLst>
                    <a:gd name="T0" fmla="*/ 13 w 233"/>
                    <a:gd name="T1" fmla="*/ 0 h 140"/>
                    <a:gd name="T2" fmla="*/ 2 w 233"/>
                    <a:gd name="T3" fmla="*/ 25 h 140"/>
                    <a:gd name="T4" fmla="*/ 0 w 233"/>
                    <a:gd name="T5" fmla="*/ 50 h 140"/>
                    <a:gd name="T6" fmla="*/ 7 w 233"/>
                    <a:gd name="T7" fmla="*/ 74 h 140"/>
                    <a:gd name="T8" fmla="*/ 19 w 233"/>
                    <a:gd name="T9" fmla="*/ 94 h 140"/>
                    <a:gd name="T10" fmla="*/ 38 w 233"/>
                    <a:gd name="T11" fmla="*/ 112 h 140"/>
                    <a:gd name="T12" fmla="*/ 58 w 233"/>
                    <a:gd name="T13" fmla="*/ 126 h 140"/>
                    <a:gd name="T14" fmla="*/ 84 w 233"/>
                    <a:gd name="T15" fmla="*/ 135 h 140"/>
                    <a:gd name="T16" fmla="*/ 109 w 233"/>
                    <a:gd name="T17" fmla="*/ 140 h 140"/>
                    <a:gd name="T18" fmla="*/ 131 w 233"/>
                    <a:gd name="T19" fmla="*/ 138 h 140"/>
                    <a:gd name="T20" fmla="*/ 175 w 233"/>
                    <a:gd name="T21" fmla="*/ 127 h 140"/>
                    <a:gd name="T22" fmla="*/ 193 w 233"/>
                    <a:gd name="T23" fmla="*/ 118 h 140"/>
                    <a:gd name="T24" fmla="*/ 211 w 233"/>
                    <a:gd name="T25" fmla="*/ 104 h 140"/>
                    <a:gd name="T26" fmla="*/ 223 w 233"/>
                    <a:gd name="T27" fmla="*/ 87 h 140"/>
                    <a:gd name="T28" fmla="*/ 231 w 233"/>
                    <a:gd name="T29" fmla="*/ 66 h 140"/>
                    <a:gd name="T30" fmla="*/ 231 w 233"/>
                    <a:gd name="T31" fmla="*/ 43 h 140"/>
                    <a:gd name="T32" fmla="*/ 231 w 233"/>
                    <a:gd name="T33" fmla="*/ 41 h 140"/>
                    <a:gd name="T34" fmla="*/ 226 w 233"/>
                    <a:gd name="T35" fmla="*/ 41 h 140"/>
                    <a:gd name="T36" fmla="*/ 226 w 233"/>
                    <a:gd name="T37" fmla="*/ 43 h 140"/>
                    <a:gd name="T38" fmla="*/ 223 w 233"/>
                    <a:gd name="T39" fmla="*/ 65 h 140"/>
                    <a:gd name="T40" fmla="*/ 215 w 233"/>
                    <a:gd name="T41" fmla="*/ 82 h 140"/>
                    <a:gd name="T42" fmla="*/ 204 w 233"/>
                    <a:gd name="T43" fmla="*/ 98 h 140"/>
                    <a:gd name="T44" fmla="*/ 190 w 233"/>
                    <a:gd name="T45" fmla="*/ 110 h 140"/>
                    <a:gd name="T46" fmla="*/ 154 w 233"/>
                    <a:gd name="T47" fmla="*/ 126 h 140"/>
                    <a:gd name="T48" fmla="*/ 113 w 233"/>
                    <a:gd name="T49" fmla="*/ 132 h 140"/>
                    <a:gd name="T50" fmla="*/ 101 w 233"/>
                    <a:gd name="T51" fmla="*/ 130 h 140"/>
                    <a:gd name="T52" fmla="*/ 77 w 233"/>
                    <a:gd name="T53" fmla="*/ 126 h 140"/>
                    <a:gd name="T54" fmla="*/ 54 w 233"/>
                    <a:gd name="T55" fmla="*/ 116 h 140"/>
                    <a:gd name="T56" fmla="*/ 33 w 233"/>
                    <a:gd name="T57" fmla="*/ 101 h 140"/>
                    <a:gd name="T58" fmla="*/ 18 w 233"/>
                    <a:gd name="T59" fmla="*/ 83 h 140"/>
                    <a:gd name="T60" fmla="*/ 7 w 233"/>
                    <a:gd name="T61" fmla="*/ 61 h 140"/>
                    <a:gd name="T62" fmla="*/ 4 w 233"/>
                    <a:gd name="T63" fmla="*/ 38 h 140"/>
                    <a:gd name="T64" fmla="*/ 7 w 233"/>
                    <a:gd name="T65" fmla="*/ 13 h 140"/>
                    <a:gd name="T66" fmla="*/ 13 w 233"/>
                    <a:gd name="T67" fmla="*/ 0 h 140"/>
                    <a:gd name="T68" fmla="*/ 13 w 233"/>
                    <a:gd name="T69" fmla="*/ 0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3"/>
                    <a:gd name="T106" fmla="*/ 0 h 140"/>
                    <a:gd name="T107" fmla="*/ 233 w 233"/>
                    <a:gd name="T108" fmla="*/ 140 h 1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3" h="140">
                      <a:moveTo>
                        <a:pt x="13" y="0"/>
                      </a:moveTo>
                      <a:lnTo>
                        <a:pt x="13" y="0"/>
                      </a:lnTo>
                      <a:lnTo>
                        <a:pt x="7" y="13"/>
                      </a:lnTo>
                      <a:lnTo>
                        <a:pt x="2" y="25"/>
                      </a:lnTo>
                      <a:lnTo>
                        <a:pt x="0" y="39"/>
                      </a:lnTo>
                      <a:lnTo>
                        <a:pt x="0" y="50"/>
                      </a:lnTo>
                      <a:lnTo>
                        <a:pt x="4" y="63"/>
                      </a:lnTo>
                      <a:lnTo>
                        <a:pt x="7" y="74"/>
                      </a:lnTo>
                      <a:lnTo>
                        <a:pt x="13" y="85"/>
                      </a:lnTo>
                      <a:lnTo>
                        <a:pt x="19" y="94"/>
                      </a:lnTo>
                      <a:lnTo>
                        <a:pt x="29" y="104"/>
                      </a:lnTo>
                      <a:lnTo>
                        <a:pt x="38" y="112"/>
                      </a:lnTo>
                      <a:lnTo>
                        <a:pt x="48" y="119"/>
                      </a:lnTo>
                      <a:lnTo>
                        <a:pt x="58" y="126"/>
                      </a:lnTo>
                      <a:lnTo>
                        <a:pt x="71" y="130"/>
                      </a:lnTo>
                      <a:lnTo>
                        <a:pt x="84" y="135"/>
                      </a:lnTo>
                      <a:lnTo>
                        <a:pt x="96" y="138"/>
                      </a:lnTo>
                      <a:lnTo>
                        <a:pt x="109" y="140"/>
                      </a:lnTo>
                      <a:lnTo>
                        <a:pt x="131" y="138"/>
                      </a:lnTo>
                      <a:lnTo>
                        <a:pt x="153" y="135"/>
                      </a:lnTo>
                      <a:lnTo>
                        <a:pt x="175" y="127"/>
                      </a:lnTo>
                      <a:lnTo>
                        <a:pt x="184" y="123"/>
                      </a:lnTo>
                      <a:lnTo>
                        <a:pt x="193" y="118"/>
                      </a:lnTo>
                      <a:lnTo>
                        <a:pt x="203" y="110"/>
                      </a:lnTo>
                      <a:lnTo>
                        <a:pt x="211" y="104"/>
                      </a:lnTo>
                      <a:lnTo>
                        <a:pt x="217" y="96"/>
                      </a:lnTo>
                      <a:lnTo>
                        <a:pt x="223" y="87"/>
                      </a:lnTo>
                      <a:lnTo>
                        <a:pt x="228" y="77"/>
                      </a:lnTo>
                      <a:lnTo>
                        <a:pt x="231" y="66"/>
                      </a:lnTo>
                      <a:lnTo>
                        <a:pt x="233" y="55"/>
                      </a:lnTo>
                      <a:lnTo>
                        <a:pt x="231" y="43"/>
                      </a:lnTo>
                      <a:lnTo>
                        <a:pt x="231" y="41"/>
                      </a:lnTo>
                      <a:lnTo>
                        <a:pt x="228" y="39"/>
                      </a:lnTo>
                      <a:lnTo>
                        <a:pt x="226" y="41"/>
                      </a:lnTo>
                      <a:lnTo>
                        <a:pt x="226" y="43"/>
                      </a:lnTo>
                      <a:lnTo>
                        <a:pt x="225" y="54"/>
                      </a:lnTo>
                      <a:lnTo>
                        <a:pt x="223" y="65"/>
                      </a:lnTo>
                      <a:lnTo>
                        <a:pt x="220" y="74"/>
                      </a:lnTo>
                      <a:lnTo>
                        <a:pt x="215" y="82"/>
                      </a:lnTo>
                      <a:lnTo>
                        <a:pt x="211" y="90"/>
                      </a:lnTo>
                      <a:lnTo>
                        <a:pt x="204" y="98"/>
                      </a:lnTo>
                      <a:lnTo>
                        <a:pt x="198" y="104"/>
                      </a:lnTo>
                      <a:lnTo>
                        <a:pt x="190" y="110"/>
                      </a:lnTo>
                      <a:lnTo>
                        <a:pt x="173" y="119"/>
                      </a:lnTo>
                      <a:lnTo>
                        <a:pt x="154" y="126"/>
                      </a:lnTo>
                      <a:lnTo>
                        <a:pt x="134" y="129"/>
                      </a:lnTo>
                      <a:lnTo>
                        <a:pt x="113" y="132"/>
                      </a:lnTo>
                      <a:lnTo>
                        <a:pt x="101" y="130"/>
                      </a:lnTo>
                      <a:lnTo>
                        <a:pt x="90" y="129"/>
                      </a:lnTo>
                      <a:lnTo>
                        <a:pt x="77" y="126"/>
                      </a:lnTo>
                      <a:lnTo>
                        <a:pt x="65" y="121"/>
                      </a:lnTo>
                      <a:lnTo>
                        <a:pt x="54" y="116"/>
                      </a:lnTo>
                      <a:lnTo>
                        <a:pt x="43" y="108"/>
                      </a:lnTo>
                      <a:lnTo>
                        <a:pt x="33" y="101"/>
                      </a:lnTo>
                      <a:lnTo>
                        <a:pt x="26" y="93"/>
                      </a:lnTo>
                      <a:lnTo>
                        <a:pt x="18" y="83"/>
                      </a:lnTo>
                      <a:lnTo>
                        <a:pt x="11" y="72"/>
                      </a:lnTo>
                      <a:lnTo>
                        <a:pt x="7" y="61"/>
                      </a:lnTo>
                      <a:lnTo>
                        <a:pt x="4" y="50"/>
                      </a:lnTo>
                      <a:lnTo>
                        <a:pt x="4" y="38"/>
                      </a:lnTo>
                      <a:lnTo>
                        <a:pt x="4" y="25"/>
                      </a:lnTo>
                      <a:lnTo>
                        <a:pt x="7" y="13"/>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5" name="Freeform 197"/>
                <p:cNvSpPr>
                  <a:spLocks/>
                </p:cNvSpPr>
                <p:nvPr/>
              </p:nvSpPr>
              <p:spPr bwMode="auto">
                <a:xfrm>
                  <a:off x="280" y="1460"/>
                  <a:ext cx="262" cy="204"/>
                </a:xfrm>
                <a:custGeom>
                  <a:avLst/>
                  <a:gdLst>
                    <a:gd name="T0" fmla="*/ 5 w 262"/>
                    <a:gd name="T1" fmla="*/ 201 h 204"/>
                    <a:gd name="T2" fmla="*/ 5 w 262"/>
                    <a:gd name="T3" fmla="*/ 201 h 204"/>
                    <a:gd name="T4" fmla="*/ 3 w 262"/>
                    <a:gd name="T5" fmla="*/ 192 h 204"/>
                    <a:gd name="T6" fmla="*/ 5 w 262"/>
                    <a:gd name="T7" fmla="*/ 182 h 204"/>
                    <a:gd name="T8" fmla="*/ 8 w 262"/>
                    <a:gd name="T9" fmla="*/ 173 h 204"/>
                    <a:gd name="T10" fmla="*/ 11 w 262"/>
                    <a:gd name="T11" fmla="*/ 163 h 204"/>
                    <a:gd name="T12" fmla="*/ 20 w 262"/>
                    <a:gd name="T13" fmla="*/ 146 h 204"/>
                    <a:gd name="T14" fmla="*/ 31 w 262"/>
                    <a:gd name="T15" fmla="*/ 130 h 204"/>
                    <a:gd name="T16" fmla="*/ 31 w 262"/>
                    <a:gd name="T17" fmla="*/ 130 h 204"/>
                    <a:gd name="T18" fmla="*/ 42 w 262"/>
                    <a:gd name="T19" fmla="*/ 115 h 204"/>
                    <a:gd name="T20" fmla="*/ 53 w 262"/>
                    <a:gd name="T21" fmla="*/ 101 h 204"/>
                    <a:gd name="T22" fmla="*/ 67 w 262"/>
                    <a:gd name="T23" fmla="*/ 86 h 204"/>
                    <a:gd name="T24" fmla="*/ 80 w 262"/>
                    <a:gd name="T25" fmla="*/ 74 h 204"/>
                    <a:gd name="T26" fmla="*/ 80 w 262"/>
                    <a:gd name="T27" fmla="*/ 74 h 204"/>
                    <a:gd name="T28" fmla="*/ 99 w 262"/>
                    <a:gd name="T29" fmla="*/ 60 h 204"/>
                    <a:gd name="T30" fmla="*/ 119 w 262"/>
                    <a:gd name="T31" fmla="*/ 47 h 204"/>
                    <a:gd name="T32" fmla="*/ 141 w 262"/>
                    <a:gd name="T33" fmla="*/ 36 h 204"/>
                    <a:gd name="T34" fmla="*/ 163 w 262"/>
                    <a:gd name="T35" fmla="*/ 27 h 204"/>
                    <a:gd name="T36" fmla="*/ 187 w 262"/>
                    <a:gd name="T37" fmla="*/ 21 h 204"/>
                    <a:gd name="T38" fmla="*/ 210 w 262"/>
                    <a:gd name="T39" fmla="*/ 14 h 204"/>
                    <a:gd name="T40" fmla="*/ 234 w 262"/>
                    <a:gd name="T41" fmla="*/ 11 h 204"/>
                    <a:gd name="T42" fmla="*/ 257 w 262"/>
                    <a:gd name="T43" fmla="*/ 10 h 204"/>
                    <a:gd name="T44" fmla="*/ 257 w 262"/>
                    <a:gd name="T45" fmla="*/ 10 h 204"/>
                    <a:gd name="T46" fmla="*/ 260 w 262"/>
                    <a:gd name="T47" fmla="*/ 8 h 204"/>
                    <a:gd name="T48" fmla="*/ 262 w 262"/>
                    <a:gd name="T49" fmla="*/ 5 h 204"/>
                    <a:gd name="T50" fmla="*/ 260 w 262"/>
                    <a:gd name="T51" fmla="*/ 2 h 204"/>
                    <a:gd name="T52" fmla="*/ 256 w 262"/>
                    <a:gd name="T53" fmla="*/ 0 h 204"/>
                    <a:gd name="T54" fmla="*/ 256 w 262"/>
                    <a:gd name="T55" fmla="*/ 0 h 204"/>
                    <a:gd name="T56" fmla="*/ 231 w 262"/>
                    <a:gd name="T57" fmla="*/ 2 h 204"/>
                    <a:gd name="T58" fmla="*/ 206 w 262"/>
                    <a:gd name="T59" fmla="*/ 6 h 204"/>
                    <a:gd name="T60" fmla="*/ 182 w 262"/>
                    <a:gd name="T61" fmla="*/ 13 h 204"/>
                    <a:gd name="T62" fmla="*/ 157 w 262"/>
                    <a:gd name="T63" fmla="*/ 21 h 204"/>
                    <a:gd name="T64" fmla="*/ 133 w 262"/>
                    <a:gd name="T65" fmla="*/ 32 h 204"/>
                    <a:gd name="T66" fmla="*/ 111 w 262"/>
                    <a:gd name="T67" fmla="*/ 43 h 204"/>
                    <a:gd name="T68" fmla="*/ 89 w 262"/>
                    <a:gd name="T69" fmla="*/ 57 h 204"/>
                    <a:gd name="T70" fmla="*/ 71 w 262"/>
                    <a:gd name="T71" fmla="*/ 72 h 204"/>
                    <a:gd name="T72" fmla="*/ 71 w 262"/>
                    <a:gd name="T73" fmla="*/ 72 h 204"/>
                    <a:gd name="T74" fmla="*/ 55 w 262"/>
                    <a:gd name="T75" fmla="*/ 86 h 204"/>
                    <a:gd name="T76" fmla="*/ 42 w 262"/>
                    <a:gd name="T77" fmla="*/ 104 h 204"/>
                    <a:gd name="T78" fmla="*/ 30 w 262"/>
                    <a:gd name="T79" fmla="*/ 119 h 204"/>
                    <a:gd name="T80" fmla="*/ 19 w 262"/>
                    <a:gd name="T81" fmla="*/ 137 h 204"/>
                    <a:gd name="T82" fmla="*/ 19 w 262"/>
                    <a:gd name="T83" fmla="*/ 137 h 204"/>
                    <a:gd name="T84" fmla="*/ 11 w 262"/>
                    <a:gd name="T85" fmla="*/ 152 h 204"/>
                    <a:gd name="T86" fmla="*/ 3 w 262"/>
                    <a:gd name="T87" fmla="*/ 168 h 204"/>
                    <a:gd name="T88" fmla="*/ 2 w 262"/>
                    <a:gd name="T89" fmla="*/ 177 h 204"/>
                    <a:gd name="T90" fmla="*/ 0 w 262"/>
                    <a:gd name="T91" fmla="*/ 185 h 204"/>
                    <a:gd name="T92" fmla="*/ 0 w 262"/>
                    <a:gd name="T93" fmla="*/ 193 h 204"/>
                    <a:gd name="T94" fmla="*/ 2 w 262"/>
                    <a:gd name="T95" fmla="*/ 203 h 204"/>
                    <a:gd name="T96" fmla="*/ 2 w 262"/>
                    <a:gd name="T97" fmla="*/ 203 h 204"/>
                    <a:gd name="T98" fmla="*/ 2 w 262"/>
                    <a:gd name="T99" fmla="*/ 203 h 204"/>
                    <a:gd name="T100" fmla="*/ 3 w 262"/>
                    <a:gd name="T101" fmla="*/ 204 h 204"/>
                    <a:gd name="T102" fmla="*/ 5 w 262"/>
                    <a:gd name="T103" fmla="*/ 203 h 204"/>
                    <a:gd name="T104" fmla="*/ 5 w 262"/>
                    <a:gd name="T105" fmla="*/ 201 h 204"/>
                    <a:gd name="T106" fmla="*/ 5 w 262"/>
                    <a:gd name="T107" fmla="*/ 201 h 20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
                    <a:gd name="T163" fmla="*/ 0 h 204"/>
                    <a:gd name="T164" fmla="*/ 262 w 262"/>
                    <a:gd name="T165" fmla="*/ 204 h 20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 h="204">
                      <a:moveTo>
                        <a:pt x="5" y="201"/>
                      </a:moveTo>
                      <a:lnTo>
                        <a:pt x="5" y="201"/>
                      </a:lnTo>
                      <a:lnTo>
                        <a:pt x="3" y="192"/>
                      </a:lnTo>
                      <a:lnTo>
                        <a:pt x="5" y="182"/>
                      </a:lnTo>
                      <a:lnTo>
                        <a:pt x="8" y="173"/>
                      </a:lnTo>
                      <a:lnTo>
                        <a:pt x="11" y="163"/>
                      </a:lnTo>
                      <a:lnTo>
                        <a:pt x="20" y="146"/>
                      </a:lnTo>
                      <a:lnTo>
                        <a:pt x="31" y="130"/>
                      </a:lnTo>
                      <a:lnTo>
                        <a:pt x="42" y="115"/>
                      </a:lnTo>
                      <a:lnTo>
                        <a:pt x="53" y="101"/>
                      </a:lnTo>
                      <a:lnTo>
                        <a:pt x="67" y="86"/>
                      </a:lnTo>
                      <a:lnTo>
                        <a:pt x="80" y="74"/>
                      </a:lnTo>
                      <a:lnTo>
                        <a:pt x="99" y="60"/>
                      </a:lnTo>
                      <a:lnTo>
                        <a:pt x="119" y="47"/>
                      </a:lnTo>
                      <a:lnTo>
                        <a:pt x="141" y="36"/>
                      </a:lnTo>
                      <a:lnTo>
                        <a:pt x="163" y="27"/>
                      </a:lnTo>
                      <a:lnTo>
                        <a:pt x="187" y="21"/>
                      </a:lnTo>
                      <a:lnTo>
                        <a:pt x="210" y="14"/>
                      </a:lnTo>
                      <a:lnTo>
                        <a:pt x="234" y="11"/>
                      </a:lnTo>
                      <a:lnTo>
                        <a:pt x="257" y="10"/>
                      </a:lnTo>
                      <a:lnTo>
                        <a:pt x="260" y="8"/>
                      </a:lnTo>
                      <a:lnTo>
                        <a:pt x="262" y="5"/>
                      </a:lnTo>
                      <a:lnTo>
                        <a:pt x="260" y="2"/>
                      </a:lnTo>
                      <a:lnTo>
                        <a:pt x="256" y="0"/>
                      </a:lnTo>
                      <a:lnTo>
                        <a:pt x="231" y="2"/>
                      </a:lnTo>
                      <a:lnTo>
                        <a:pt x="206" y="6"/>
                      </a:lnTo>
                      <a:lnTo>
                        <a:pt x="182" y="13"/>
                      </a:lnTo>
                      <a:lnTo>
                        <a:pt x="157" y="21"/>
                      </a:lnTo>
                      <a:lnTo>
                        <a:pt x="133" y="32"/>
                      </a:lnTo>
                      <a:lnTo>
                        <a:pt x="111" y="43"/>
                      </a:lnTo>
                      <a:lnTo>
                        <a:pt x="89" y="57"/>
                      </a:lnTo>
                      <a:lnTo>
                        <a:pt x="71" y="72"/>
                      </a:lnTo>
                      <a:lnTo>
                        <a:pt x="55" y="86"/>
                      </a:lnTo>
                      <a:lnTo>
                        <a:pt x="42" y="104"/>
                      </a:lnTo>
                      <a:lnTo>
                        <a:pt x="30" y="119"/>
                      </a:lnTo>
                      <a:lnTo>
                        <a:pt x="19" y="137"/>
                      </a:lnTo>
                      <a:lnTo>
                        <a:pt x="11" y="152"/>
                      </a:lnTo>
                      <a:lnTo>
                        <a:pt x="3" y="168"/>
                      </a:lnTo>
                      <a:lnTo>
                        <a:pt x="2" y="177"/>
                      </a:lnTo>
                      <a:lnTo>
                        <a:pt x="0" y="185"/>
                      </a:lnTo>
                      <a:lnTo>
                        <a:pt x="0" y="193"/>
                      </a:lnTo>
                      <a:lnTo>
                        <a:pt x="2" y="203"/>
                      </a:lnTo>
                      <a:lnTo>
                        <a:pt x="3" y="204"/>
                      </a:lnTo>
                      <a:lnTo>
                        <a:pt x="5" y="203"/>
                      </a:lnTo>
                      <a:lnTo>
                        <a:pt x="5" y="2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6" name="Freeform 198"/>
                <p:cNvSpPr>
                  <a:spLocks/>
                </p:cNvSpPr>
                <p:nvPr/>
              </p:nvSpPr>
              <p:spPr bwMode="auto">
                <a:xfrm>
                  <a:off x="597" y="1703"/>
                  <a:ext cx="318" cy="10"/>
                </a:xfrm>
                <a:custGeom>
                  <a:avLst/>
                  <a:gdLst>
                    <a:gd name="T0" fmla="*/ 1 w 318"/>
                    <a:gd name="T1" fmla="*/ 8 h 10"/>
                    <a:gd name="T2" fmla="*/ 1 w 318"/>
                    <a:gd name="T3" fmla="*/ 8 h 10"/>
                    <a:gd name="T4" fmla="*/ 39 w 318"/>
                    <a:gd name="T5" fmla="*/ 5 h 10"/>
                    <a:gd name="T6" fmla="*/ 77 w 318"/>
                    <a:gd name="T7" fmla="*/ 5 h 10"/>
                    <a:gd name="T8" fmla="*/ 154 w 318"/>
                    <a:gd name="T9" fmla="*/ 8 h 10"/>
                    <a:gd name="T10" fmla="*/ 154 w 318"/>
                    <a:gd name="T11" fmla="*/ 8 h 10"/>
                    <a:gd name="T12" fmla="*/ 234 w 318"/>
                    <a:gd name="T13" fmla="*/ 10 h 10"/>
                    <a:gd name="T14" fmla="*/ 274 w 318"/>
                    <a:gd name="T15" fmla="*/ 10 h 10"/>
                    <a:gd name="T16" fmla="*/ 315 w 318"/>
                    <a:gd name="T17" fmla="*/ 10 h 10"/>
                    <a:gd name="T18" fmla="*/ 315 w 318"/>
                    <a:gd name="T19" fmla="*/ 10 h 10"/>
                    <a:gd name="T20" fmla="*/ 317 w 318"/>
                    <a:gd name="T21" fmla="*/ 8 h 10"/>
                    <a:gd name="T22" fmla="*/ 318 w 318"/>
                    <a:gd name="T23" fmla="*/ 7 h 10"/>
                    <a:gd name="T24" fmla="*/ 317 w 318"/>
                    <a:gd name="T25" fmla="*/ 5 h 10"/>
                    <a:gd name="T26" fmla="*/ 315 w 318"/>
                    <a:gd name="T27" fmla="*/ 3 h 10"/>
                    <a:gd name="T28" fmla="*/ 315 w 318"/>
                    <a:gd name="T29" fmla="*/ 3 h 10"/>
                    <a:gd name="T30" fmla="*/ 274 w 318"/>
                    <a:gd name="T31" fmla="*/ 0 h 10"/>
                    <a:gd name="T32" fmla="*/ 234 w 318"/>
                    <a:gd name="T33" fmla="*/ 0 h 10"/>
                    <a:gd name="T34" fmla="*/ 152 w 318"/>
                    <a:gd name="T35" fmla="*/ 0 h 10"/>
                    <a:gd name="T36" fmla="*/ 152 w 318"/>
                    <a:gd name="T37" fmla="*/ 0 h 10"/>
                    <a:gd name="T38" fmla="*/ 77 w 318"/>
                    <a:gd name="T39" fmla="*/ 0 h 10"/>
                    <a:gd name="T40" fmla="*/ 39 w 318"/>
                    <a:gd name="T41" fmla="*/ 2 h 10"/>
                    <a:gd name="T42" fmla="*/ 1 w 318"/>
                    <a:gd name="T43" fmla="*/ 5 h 10"/>
                    <a:gd name="T44" fmla="*/ 1 w 318"/>
                    <a:gd name="T45" fmla="*/ 5 h 10"/>
                    <a:gd name="T46" fmla="*/ 0 w 318"/>
                    <a:gd name="T47" fmla="*/ 7 h 10"/>
                    <a:gd name="T48" fmla="*/ 1 w 318"/>
                    <a:gd name="T49" fmla="*/ 8 h 10"/>
                    <a:gd name="T50" fmla="*/ 1 w 318"/>
                    <a:gd name="T51" fmla="*/ 8 h 1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18"/>
                    <a:gd name="T79" fmla="*/ 0 h 10"/>
                    <a:gd name="T80" fmla="*/ 318 w 318"/>
                    <a:gd name="T81" fmla="*/ 10 h 1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18" h="10">
                      <a:moveTo>
                        <a:pt x="1" y="8"/>
                      </a:moveTo>
                      <a:lnTo>
                        <a:pt x="1" y="8"/>
                      </a:lnTo>
                      <a:lnTo>
                        <a:pt x="39" y="5"/>
                      </a:lnTo>
                      <a:lnTo>
                        <a:pt x="77" y="5"/>
                      </a:lnTo>
                      <a:lnTo>
                        <a:pt x="154" y="8"/>
                      </a:lnTo>
                      <a:lnTo>
                        <a:pt x="234" y="10"/>
                      </a:lnTo>
                      <a:lnTo>
                        <a:pt x="274" y="10"/>
                      </a:lnTo>
                      <a:lnTo>
                        <a:pt x="315" y="10"/>
                      </a:lnTo>
                      <a:lnTo>
                        <a:pt x="317" y="8"/>
                      </a:lnTo>
                      <a:lnTo>
                        <a:pt x="318" y="7"/>
                      </a:lnTo>
                      <a:lnTo>
                        <a:pt x="317" y="5"/>
                      </a:lnTo>
                      <a:lnTo>
                        <a:pt x="315" y="3"/>
                      </a:lnTo>
                      <a:lnTo>
                        <a:pt x="274" y="0"/>
                      </a:lnTo>
                      <a:lnTo>
                        <a:pt x="234" y="0"/>
                      </a:lnTo>
                      <a:lnTo>
                        <a:pt x="152" y="0"/>
                      </a:lnTo>
                      <a:lnTo>
                        <a:pt x="77" y="0"/>
                      </a:lnTo>
                      <a:lnTo>
                        <a:pt x="39" y="2"/>
                      </a:lnTo>
                      <a:lnTo>
                        <a:pt x="1" y="5"/>
                      </a:lnTo>
                      <a:lnTo>
                        <a:pt x="0" y="7"/>
                      </a:lnTo>
                      <a:lnTo>
                        <a:pt x="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7" name="Freeform 199"/>
                <p:cNvSpPr>
                  <a:spLocks/>
                </p:cNvSpPr>
                <p:nvPr/>
              </p:nvSpPr>
              <p:spPr bwMode="auto">
                <a:xfrm>
                  <a:off x="602" y="1675"/>
                  <a:ext cx="260" cy="11"/>
                </a:xfrm>
                <a:custGeom>
                  <a:avLst/>
                  <a:gdLst>
                    <a:gd name="T0" fmla="*/ 0 w 260"/>
                    <a:gd name="T1" fmla="*/ 11 h 11"/>
                    <a:gd name="T2" fmla="*/ 0 w 260"/>
                    <a:gd name="T3" fmla="*/ 11 h 11"/>
                    <a:gd name="T4" fmla="*/ 66 w 260"/>
                    <a:gd name="T5" fmla="*/ 11 h 11"/>
                    <a:gd name="T6" fmla="*/ 130 w 260"/>
                    <a:gd name="T7" fmla="*/ 8 h 11"/>
                    <a:gd name="T8" fmla="*/ 194 w 260"/>
                    <a:gd name="T9" fmla="*/ 6 h 11"/>
                    <a:gd name="T10" fmla="*/ 227 w 260"/>
                    <a:gd name="T11" fmla="*/ 6 h 11"/>
                    <a:gd name="T12" fmla="*/ 259 w 260"/>
                    <a:gd name="T13" fmla="*/ 6 h 11"/>
                    <a:gd name="T14" fmla="*/ 259 w 260"/>
                    <a:gd name="T15" fmla="*/ 6 h 11"/>
                    <a:gd name="T16" fmla="*/ 260 w 260"/>
                    <a:gd name="T17" fmla="*/ 6 h 11"/>
                    <a:gd name="T18" fmla="*/ 260 w 260"/>
                    <a:gd name="T19" fmla="*/ 5 h 11"/>
                    <a:gd name="T20" fmla="*/ 260 w 260"/>
                    <a:gd name="T21" fmla="*/ 5 h 11"/>
                    <a:gd name="T22" fmla="*/ 227 w 260"/>
                    <a:gd name="T23" fmla="*/ 2 h 11"/>
                    <a:gd name="T24" fmla="*/ 194 w 260"/>
                    <a:gd name="T25" fmla="*/ 0 h 11"/>
                    <a:gd name="T26" fmla="*/ 163 w 260"/>
                    <a:gd name="T27" fmla="*/ 2 h 11"/>
                    <a:gd name="T28" fmla="*/ 130 w 260"/>
                    <a:gd name="T29" fmla="*/ 2 h 11"/>
                    <a:gd name="T30" fmla="*/ 66 w 260"/>
                    <a:gd name="T31" fmla="*/ 6 h 11"/>
                    <a:gd name="T32" fmla="*/ 0 w 260"/>
                    <a:gd name="T33" fmla="*/ 9 h 11"/>
                    <a:gd name="T34" fmla="*/ 0 w 260"/>
                    <a:gd name="T35" fmla="*/ 9 h 11"/>
                    <a:gd name="T36" fmla="*/ 0 w 260"/>
                    <a:gd name="T37" fmla="*/ 9 h 11"/>
                    <a:gd name="T38" fmla="*/ 0 w 260"/>
                    <a:gd name="T39" fmla="*/ 11 h 11"/>
                    <a:gd name="T40" fmla="*/ 0 w 260"/>
                    <a:gd name="T41" fmla="*/ 11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60"/>
                    <a:gd name="T64" fmla="*/ 0 h 11"/>
                    <a:gd name="T65" fmla="*/ 260 w 260"/>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60" h="11">
                      <a:moveTo>
                        <a:pt x="0" y="11"/>
                      </a:moveTo>
                      <a:lnTo>
                        <a:pt x="0" y="11"/>
                      </a:lnTo>
                      <a:lnTo>
                        <a:pt x="66" y="11"/>
                      </a:lnTo>
                      <a:lnTo>
                        <a:pt x="130" y="8"/>
                      </a:lnTo>
                      <a:lnTo>
                        <a:pt x="194" y="6"/>
                      </a:lnTo>
                      <a:lnTo>
                        <a:pt x="227" y="6"/>
                      </a:lnTo>
                      <a:lnTo>
                        <a:pt x="259" y="6"/>
                      </a:lnTo>
                      <a:lnTo>
                        <a:pt x="260" y="6"/>
                      </a:lnTo>
                      <a:lnTo>
                        <a:pt x="260" y="5"/>
                      </a:lnTo>
                      <a:lnTo>
                        <a:pt x="227" y="2"/>
                      </a:lnTo>
                      <a:lnTo>
                        <a:pt x="194" y="0"/>
                      </a:lnTo>
                      <a:lnTo>
                        <a:pt x="163" y="2"/>
                      </a:lnTo>
                      <a:lnTo>
                        <a:pt x="130" y="2"/>
                      </a:lnTo>
                      <a:lnTo>
                        <a:pt x="66" y="6"/>
                      </a:lnTo>
                      <a:lnTo>
                        <a:pt x="0" y="9"/>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8" name="Freeform 200"/>
                <p:cNvSpPr>
                  <a:spLocks/>
                </p:cNvSpPr>
                <p:nvPr/>
              </p:nvSpPr>
              <p:spPr bwMode="auto">
                <a:xfrm>
                  <a:off x="1123" y="1652"/>
                  <a:ext cx="94" cy="61"/>
                </a:xfrm>
                <a:custGeom>
                  <a:avLst/>
                  <a:gdLst>
                    <a:gd name="T0" fmla="*/ 17 w 94"/>
                    <a:gd name="T1" fmla="*/ 17 h 61"/>
                    <a:gd name="T2" fmla="*/ 17 w 94"/>
                    <a:gd name="T3" fmla="*/ 17 h 61"/>
                    <a:gd name="T4" fmla="*/ 26 w 94"/>
                    <a:gd name="T5" fmla="*/ 12 h 61"/>
                    <a:gd name="T6" fmla="*/ 36 w 94"/>
                    <a:gd name="T7" fmla="*/ 9 h 61"/>
                    <a:gd name="T8" fmla="*/ 56 w 94"/>
                    <a:gd name="T9" fmla="*/ 6 h 61"/>
                    <a:gd name="T10" fmla="*/ 56 w 94"/>
                    <a:gd name="T11" fmla="*/ 6 h 61"/>
                    <a:gd name="T12" fmla="*/ 70 w 94"/>
                    <a:gd name="T13" fmla="*/ 4 h 61"/>
                    <a:gd name="T14" fmla="*/ 76 w 94"/>
                    <a:gd name="T15" fmla="*/ 6 h 61"/>
                    <a:gd name="T16" fmla="*/ 83 w 94"/>
                    <a:gd name="T17" fmla="*/ 7 h 61"/>
                    <a:gd name="T18" fmla="*/ 87 w 94"/>
                    <a:gd name="T19" fmla="*/ 11 h 61"/>
                    <a:gd name="T20" fmla="*/ 89 w 94"/>
                    <a:gd name="T21" fmla="*/ 15 h 61"/>
                    <a:gd name="T22" fmla="*/ 87 w 94"/>
                    <a:gd name="T23" fmla="*/ 22 h 61"/>
                    <a:gd name="T24" fmla="*/ 81 w 94"/>
                    <a:gd name="T25" fmla="*/ 29 h 61"/>
                    <a:gd name="T26" fmla="*/ 81 w 94"/>
                    <a:gd name="T27" fmla="*/ 29 h 61"/>
                    <a:gd name="T28" fmla="*/ 73 w 94"/>
                    <a:gd name="T29" fmla="*/ 36 h 61"/>
                    <a:gd name="T30" fmla="*/ 64 w 94"/>
                    <a:gd name="T31" fmla="*/ 40 h 61"/>
                    <a:gd name="T32" fmla="*/ 54 w 94"/>
                    <a:gd name="T33" fmla="*/ 45 h 61"/>
                    <a:gd name="T34" fmla="*/ 43 w 94"/>
                    <a:gd name="T35" fmla="*/ 48 h 61"/>
                    <a:gd name="T36" fmla="*/ 22 w 94"/>
                    <a:gd name="T37" fmla="*/ 51 h 61"/>
                    <a:gd name="T38" fmla="*/ 1 w 94"/>
                    <a:gd name="T39" fmla="*/ 56 h 61"/>
                    <a:gd name="T40" fmla="*/ 1 w 94"/>
                    <a:gd name="T41" fmla="*/ 56 h 61"/>
                    <a:gd name="T42" fmla="*/ 0 w 94"/>
                    <a:gd name="T43" fmla="*/ 58 h 61"/>
                    <a:gd name="T44" fmla="*/ 0 w 94"/>
                    <a:gd name="T45" fmla="*/ 59 h 61"/>
                    <a:gd name="T46" fmla="*/ 0 w 94"/>
                    <a:gd name="T47" fmla="*/ 61 h 61"/>
                    <a:gd name="T48" fmla="*/ 1 w 94"/>
                    <a:gd name="T49" fmla="*/ 61 h 61"/>
                    <a:gd name="T50" fmla="*/ 1 w 94"/>
                    <a:gd name="T51" fmla="*/ 61 h 61"/>
                    <a:gd name="T52" fmla="*/ 14 w 94"/>
                    <a:gd name="T53" fmla="*/ 61 h 61"/>
                    <a:gd name="T54" fmla="*/ 26 w 94"/>
                    <a:gd name="T55" fmla="*/ 59 h 61"/>
                    <a:gd name="T56" fmla="*/ 42 w 94"/>
                    <a:gd name="T57" fmla="*/ 58 h 61"/>
                    <a:gd name="T58" fmla="*/ 58 w 94"/>
                    <a:gd name="T59" fmla="*/ 53 h 61"/>
                    <a:gd name="T60" fmla="*/ 70 w 94"/>
                    <a:gd name="T61" fmla="*/ 47 h 61"/>
                    <a:gd name="T62" fmla="*/ 83 w 94"/>
                    <a:gd name="T63" fmla="*/ 39 h 61"/>
                    <a:gd name="T64" fmla="*/ 87 w 94"/>
                    <a:gd name="T65" fmla="*/ 34 h 61"/>
                    <a:gd name="T66" fmla="*/ 91 w 94"/>
                    <a:gd name="T67" fmla="*/ 28 h 61"/>
                    <a:gd name="T68" fmla="*/ 92 w 94"/>
                    <a:gd name="T69" fmla="*/ 23 h 61"/>
                    <a:gd name="T70" fmla="*/ 94 w 94"/>
                    <a:gd name="T71" fmla="*/ 17 h 61"/>
                    <a:gd name="T72" fmla="*/ 94 w 94"/>
                    <a:gd name="T73" fmla="*/ 17 h 61"/>
                    <a:gd name="T74" fmla="*/ 94 w 94"/>
                    <a:gd name="T75" fmla="*/ 11 h 61"/>
                    <a:gd name="T76" fmla="*/ 92 w 94"/>
                    <a:gd name="T77" fmla="*/ 7 h 61"/>
                    <a:gd name="T78" fmla="*/ 89 w 94"/>
                    <a:gd name="T79" fmla="*/ 4 h 61"/>
                    <a:gd name="T80" fmla="*/ 84 w 94"/>
                    <a:gd name="T81" fmla="*/ 1 h 61"/>
                    <a:gd name="T82" fmla="*/ 80 w 94"/>
                    <a:gd name="T83" fmla="*/ 0 h 61"/>
                    <a:gd name="T84" fmla="*/ 73 w 94"/>
                    <a:gd name="T85" fmla="*/ 0 h 61"/>
                    <a:gd name="T86" fmla="*/ 61 w 94"/>
                    <a:gd name="T87" fmla="*/ 1 h 61"/>
                    <a:gd name="T88" fmla="*/ 47 w 94"/>
                    <a:gd name="T89" fmla="*/ 4 h 61"/>
                    <a:gd name="T90" fmla="*/ 34 w 94"/>
                    <a:gd name="T91" fmla="*/ 7 h 61"/>
                    <a:gd name="T92" fmla="*/ 23 w 94"/>
                    <a:gd name="T93" fmla="*/ 12 h 61"/>
                    <a:gd name="T94" fmla="*/ 17 w 94"/>
                    <a:gd name="T95" fmla="*/ 17 h 61"/>
                    <a:gd name="T96" fmla="*/ 17 w 94"/>
                    <a:gd name="T97" fmla="*/ 17 h 61"/>
                    <a:gd name="T98" fmla="*/ 17 w 94"/>
                    <a:gd name="T99" fmla="*/ 17 h 61"/>
                    <a:gd name="T100" fmla="*/ 17 w 94"/>
                    <a:gd name="T101" fmla="*/ 17 h 61"/>
                    <a:gd name="T102" fmla="*/ 17 w 94"/>
                    <a:gd name="T103" fmla="*/ 17 h 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
                    <a:gd name="T157" fmla="*/ 0 h 61"/>
                    <a:gd name="T158" fmla="*/ 94 w 94"/>
                    <a:gd name="T159" fmla="*/ 61 h 6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 h="61">
                      <a:moveTo>
                        <a:pt x="17" y="17"/>
                      </a:moveTo>
                      <a:lnTo>
                        <a:pt x="17" y="17"/>
                      </a:lnTo>
                      <a:lnTo>
                        <a:pt x="26" y="12"/>
                      </a:lnTo>
                      <a:lnTo>
                        <a:pt x="36" y="9"/>
                      </a:lnTo>
                      <a:lnTo>
                        <a:pt x="56" y="6"/>
                      </a:lnTo>
                      <a:lnTo>
                        <a:pt x="70" y="4"/>
                      </a:lnTo>
                      <a:lnTo>
                        <a:pt x="76" y="6"/>
                      </a:lnTo>
                      <a:lnTo>
                        <a:pt x="83" y="7"/>
                      </a:lnTo>
                      <a:lnTo>
                        <a:pt x="87" y="11"/>
                      </a:lnTo>
                      <a:lnTo>
                        <a:pt x="89" y="15"/>
                      </a:lnTo>
                      <a:lnTo>
                        <a:pt x="87" y="22"/>
                      </a:lnTo>
                      <a:lnTo>
                        <a:pt x="81" y="29"/>
                      </a:lnTo>
                      <a:lnTo>
                        <a:pt x="73" y="36"/>
                      </a:lnTo>
                      <a:lnTo>
                        <a:pt x="64" y="40"/>
                      </a:lnTo>
                      <a:lnTo>
                        <a:pt x="54" y="45"/>
                      </a:lnTo>
                      <a:lnTo>
                        <a:pt x="43" y="48"/>
                      </a:lnTo>
                      <a:lnTo>
                        <a:pt x="22" y="51"/>
                      </a:lnTo>
                      <a:lnTo>
                        <a:pt x="1" y="56"/>
                      </a:lnTo>
                      <a:lnTo>
                        <a:pt x="0" y="58"/>
                      </a:lnTo>
                      <a:lnTo>
                        <a:pt x="0" y="59"/>
                      </a:lnTo>
                      <a:lnTo>
                        <a:pt x="0" y="61"/>
                      </a:lnTo>
                      <a:lnTo>
                        <a:pt x="1" y="61"/>
                      </a:lnTo>
                      <a:lnTo>
                        <a:pt x="14" y="61"/>
                      </a:lnTo>
                      <a:lnTo>
                        <a:pt x="26" y="59"/>
                      </a:lnTo>
                      <a:lnTo>
                        <a:pt x="42" y="58"/>
                      </a:lnTo>
                      <a:lnTo>
                        <a:pt x="58" y="53"/>
                      </a:lnTo>
                      <a:lnTo>
                        <a:pt x="70" y="47"/>
                      </a:lnTo>
                      <a:lnTo>
                        <a:pt x="83" y="39"/>
                      </a:lnTo>
                      <a:lnTo>
                        <a:pt x="87" y="34"/>
                      </a:lnTo>
                      <a:lnTo>
                        <a:pt x="91" y="28"/>
                      </a:lnTo>
                      <a:lnTo>
                        <a:pt x="92" y="23"/>
                      </a:lnTo>
                      <a:lnTo>
                        <a:pt x="94" y="17"/>
                      </a:lnTo>
                      <a:lnTo>
                        <a:pt x="94" y="11"/>
                      </a:lnTo>
                      <a:lnTo>
                        <a:pt x="92" y="7"/>
                      </a:lnTo>
                      <a:lnTo>
                        <a:pt x="89" y="4"/>
                      </a:lnTo>
                      <a:lnTo>
                        <a:pt x="84" y="1"/>
                      </a:lnTo>
                      <a:lnTo>
                        <a:pt x="80" y="0"/>
                      </a:lnTo>
                      <a:lnTo>
                        <a:pt x="73" y="0"/>
                      </a:lnTo>
                      <a:lnTo>
                        <a:pt x="61" y="1"/>
                      </a:lnTo>
                      <a:lnTo>
                        <a:pt x="47" y="4"/>
                      </a:lnTo>
                      <a:lnTo>
                        <a:pt x="34" y="7"/>
                      </a:lnTo>
                      <a:lnTo>
                        <a:pt x="23" y="12"/>
                      </a:lnTo>
                      <a:lnTo>
                        <a:pt x="17"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9" name="Freeform 201"/>
                <p:cNvSpPr>
                  <a:spLocks/>
                </p:cNvSpPr>
                <p:nvPr/>
              </p:nvSpPr>
              <p:spPr bwMode="auto">
                <a:xfrm>
                  <a:off x="501" y="1365"/>
                  <a:ext cx="119" cy="123"/>
                </a:xfrm>
                <a:custGeom>
                  <a:avLst/>
                  <a:gdLst>
                    <a:gd name="T0" fmla="*/ 118 w 119"/>
                    <a:gd name="T1" fmla="*/ 0 h 123"/>
                    <a:gd name="T2" fmla="*/ 118 w 119"/>
                    <a:gd name="T3" fmla="*/ 0 h 123"/>
                    <a:gd name="T4" fmla="*/ 112 w 119"/>
                    <a:gd name="T5" fmla="*/ 9 h 123"/>
                    <a:gd name="T6" fmla="*/ 107 w 119"/>
                    <a:gd name="T7" fmla="*/ 18 h 123"/>
                    <a:gd name="T8" fmla="*/ 97 w 119"/>
                    <a:gd name="T9" fmla="*/ 37 h 123"/>
                    <a:gd name="T10" fmla="*/ 83 w 119"/>
                    <a:gd name="T11" fmla="*/ 76 h 123"/>
                    <a:gd name="T12" fmla="*/ 83 w 119"/>
                    <a:gd name="T13" fmla="*/ 76 h 123"/>
                    <a:gd name="T14" fmla="*/ 80 w 119"/>
                    <a:gd name="T15" fmla="*/ 87 h 123"/>
                    <a:gd name="T16" fmla="*/ 74 w 119"/>
                    <a:gd name="T17" fmla="*/ 97 h 123"/>
                    <a:gd name="T18" fmla="*/ 68 w 119"/>
                    <a:gd name="T19" fmla="*/ 106 h 123"/>
                    <a:gd name="T20" fmla="*/ 60 w 119"/>
                    <a:gd name="T21" fmla="*/ 114 h 123"/>
                    <a:gd name="T22" fmla="*/ 60 w 119"/>
                    <a:gd name="T23" fmla="*/ 114 h 123"/>
                    <a:gd name="T24" fmla="*/ 54 w 119"/>
                    <a:gd name="T25" fmla="*/ 117 h 123"/>
                    <a:gd name="T26" fmla="*/ 46 w 119"/>
                    <a:gd name="T27" fmla="*/ 119 h 123"/>
                    <a:gd name="T28" fmla="*/ 38 w 119"/>
                    <a:gd name="T29" fmla="*/ 119 h 123"/>
                    <a:gd name="T30" fmla="*/ 30 w 119"/>
                    <a:gd name="T31" fmla="*/ 117 h 123"/>
                    <a:gd name="T32" fmla="*/ 16 w 119"/>
                    <a:gd name="T33" fmla="*/ 111 h 123"/>
                    <a:gd name="T34" fmla="*/ 3 w 119"/>
                    <a:gd name="T35" fmla="*/ 105 h 123"/>
                    <a:gd name="T36" fmla="*/ 3 w 119"/>
                    <a:gd name="T37" fmla="*/ 105 h 123"/>
                    <a:gd name="T38" fmla="*/ 0 w 119"/>
                    <a:gd name="T39" fmla="*/ 105 h 123"/>
                    <a:gd name="T40" fmla="*/ 2 w 119"/>
                    <a:gd name="T41" fmla="*/ 106 h 123"/>
                    <a:gd name="T42" fmla="*/ 2 w 119"/>
                    <a:gd name="T43" fmla="*/ 106 h 123"/>
                    <a:gd name="T44" fmla="*/ 11 w 119"/>
                    <a:gd name="T45" fmla="*/ 112 h 123"/>
                    <a:gd name="T46" fmla="*/ 21 w 119"/>
                    <a:gd name="T47" fmla="*/ 117 h 123"/>
                    <a:gd name="T48" fmla="*/ 32 w 119"/>
                    <a:gd name="T49" fmla="*/ 122 h 123"/>
                    <a:gd name="T50" fmla="*/ 41 w 119"/>
                    <a:gd name="T51" fmla="*/ 123 h 123"/>
                    <a:gd name="T52" fmla="*/ 50 w 119"/>
                    <a:gd name="T53" fmla="*/ 122 h 123"/>
                    <a:gd name="T54" fmla="*/ 60 w 119"/>
                    <a:gd name="T55" fmla="*/ 119 h 123"/>
                    <a:gd name="T56" fmla="*/ 69 w 119"/>
                    <a:gd name="T57" fmla="*/ 112 h 123"/>
                    <a:gd name="T58" fmla="*/ 77 w 119"/>
                    <a:gd name="T59" fmla="*/ 103 h 123"/>
                    <a:gd name="T60" fmla="*/ 77 w 119"/>
                    <a:gd name="T61" fmla="*/ 103 h 123"/>
                    <a:gd name="T62" fmla="*/ 83 w 119"/>
                    <a:gd name="T63" fmla="*/ 90 h 123"/>
                    <a:gd name="T64" fmla="*/ 90 w 119"/>
                    <a:gd name="T65" fmla="*/ 78 h 123"/>
                    <a:gd name="T66" fmla="*/ 97 w 119"/>
                    <a:gd name="T67" fmla="*/ 53 h 123"/>
                    <a:gd name="T68" fmla="*/ 107 w 119"/>
                    <a:gd name="T69" fmla="*/ 26 h 123"/>
                    <a:gd name="T70" fmla="*/ 113 w 119"/>
                    <a:gd name="T71" fmla="*/ 14 h 123"/>
                    <a:gd name="T72" fmla="*/ 119 w 119"/>
                    <a:gd name="T73" fmla="*/ 1 h 123"/>
                    <a:gd name="T74" fmla="*/ 119 w 119"/>
                    <a:gd name="T75" fmla="*/ 1 h 123"/>
                    <a:gd name="T76" fmla="*/ 119 w 119"/>
                    <a:gd name="T77" fmla="*/ 0 h 123"/>
                    <a:gd name="T78" fmla="*/ 118 w 119"/>
                    <a:gd name="T79" fmla="*/ 0 h 123"/>
                    <a:gd name="T80" fmla="*/ 118 w 119"/>
                    <a:gd name="T81" fmla="*/ 0 h 12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9"/>
                    <a:gd name="T124" fmla="*/ 0 h 123"/>
                    <a:gd name="T125" fmla="*/ 119 w 119"/>
                    <a:gd name="T126" fmla="*/ 123 h 12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9" h="123">
                      <a:moveTo>
                        <a:pt x="118" y="0"/>
                      </a:moveTo>
                      <a:lnTo>
                        <a:pt x="118" y="0"/>
                      </a:lnTo>
                      <a:lnTo>
                        <a:pt x="112" y="9"/>
                      </a:lnTo>
                      <a:lnTo>
                        <a:pt x="107" y="18"/>
                      </a:lnTo>
                      <a:lnTo>
                        <a:pt x="97" y="37"/>
                      </a:lnTo>
                      <a:lnTo>
                        <a:pt x="83" y="76"/>
                      </a:lnTo>
                      <a:lnTo>
                        <a:pt x="80" y="87"/>
                      </a:lnTo>
                      <a:lnTo>
                        <a:pt x="74" y="97"/>
                      </a:lnTo>
                      <a:lnTo>
                        <a:pt x="68" y="106"/>
                      </a:lnTo>
                      <a:lnTo>
                        <a:pt x="60" y="114"/>
                      </a:lnTo>
                      <a:lnTo>
                        <a:pt x="54" y="117"/>
                      </a:lnTo>
                      <a:lnTo>
                        <a:pt x="46" y="119"/>
                      </a:lnTo>
                      <a:lnTo>
                        <a:pt x="38" y="119"/>
                      </a:lnTo>
                      <a:lnTo>
                        <a:pt x="30" y="117"/>
                      </a:lnTo>
                      <a:lnTo>
                        <a:pt x="16" y="111"/>
                      </a:lnTo>
                      <a:lnTo>
                        <a:pt x="3" y="105"/>
                      </a:lnTo>
                      <a:lnTo>
                        <a:pt x="0" y="105"/>
                      </a:lnTo>
                      <a:lnTo>
                        <a:pt x="2" y="106"/>
                      </a:lnTo>
                      <a:lnTo>
                        <a:pt x="11" y="112"/>
                      </a:lnTo>
                      <a:lnTo>
                        <a:pt x="21" y="117"/>
                      </a:lnTo>
                      <a:lnTo>
                        <a:pt x="32" y="122"/>
                      </a:lnTo>
                      <a:lnTo>
                        <a:pt x="41" y="123"/>
                      </a:lnTo>
                      <a:lnTo>
                        <a:pt x="50" y="122"/>
                      </a:lnTo>
                      <a:lnTo>
                        <a:pt x="60" y="119"/>
                      </a:lnTo>
                      <a:lnTo>
                        <a:pt x="69" y="112"/>
                      </a:lnTo>
                      <a:lnTo>
                        <a:pt x="77" y="103"/>
                      </a:lnTo>
                      <a:lnTo>
                        <a:pt x="83" y="90"/>
                      </a:lnTo>
                      <a:lnTo>
                        <a:pt x="90" y="78"/>
                      </a:lnTo>
                      <a:lnTo>
                        <a:pt x="97" y="53"/>
                      </a:lnTo>
                      <a:lnTo>
                        <a:pt x="107" y="26"/>
                      </a:lnTo>
                      <a:lnTo>
                        <a:pt x="113" y="14"/>
                      </a:lnTo>
                      <a:lnTo>
                        <a:pt x="119" y="1"/>
                      </a:lnTo>
                      <a:lnTo>
                        <a:pt x="119" y="0"/>
                      </a:lnTo>
                      <a:lnTo>
                        <a:pt x="1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0" name="Freeform 202"/>
                <p:cNvSpPr>
                  <a:spLocks/>
                </p:cNvSpPr>
                <p:nvPr/>
              </p:nvSpPr>
              <p:spPr bwMode="auto">
                <a:xfrm>
                  <a:off x="583" y="1357"/>
                  <a:ext cx="33" cy="11"/>
                </a:xfrm>
                <a:custGeom>
                  <a:avLst/>
                  <a:gdLst>
                    <a:gd name="T0" fmla="*/ 1 w 33"/>
                    <a:gd name="T1" fmla="*/ 4 h 11"/>
                    <a:gd name="T2" fmla="*/ 1 w 33"/>
                    <a:gd name="T3" fmla="*/ 4 h 11"/>
                    <a:gd name="T4" fmla="*/ 15 w 33"/>
                    <a:gd name="T5" fmla="*/ 6 h 11"/>
                    <a:gd name="T6" fmla="*/ 23 w 33"/>
                    <a:gd name="T7" fmla="*/ 8 h 11"/>
                    <a:gd name="T8" fmla="*/ 30 w 33"/>
                    <a:gd name="T9" fmla="*/ 11 h 11"/>
                    <a:gd name="T10" fmla="*/ 30 w 33"/>
                    <a:gd name="T11" fmla="*/ 11 h 11"/>
                    <a:gd name="T12" fmla="*/ 31 w 33"/>
                    <a:gd name="T13" fmla="*/ 11 h 11"/>
                    <a:gd name="T14" fmla="*/ 33 w 33"/>
                    <a:gd name="T15" fmla="*/ 11 h 11"/>
                    <a:gd name="T16" fmla="*/ 33 w 33"/>
                    <a:gd name="T17" fmla="*/ 9 h 11"/>
                    <a:gd name="T18" fmla="*/ 33 w 33"/>
                    <a:gd name="T19" fmla="*/ 8 h 11"/>
                    <a:gd name="T20" fmla="*/ 33 w 33"/>
                    <a:gd name="T21" fmla="*/ 8 h 11"/>
                    <a:gd name="T22" fmla="*/ 25 w 33"/>
                    <a:gd name="T23" fmla="*/ 3 h 11"/>
                    <a:gd name="T24" fmla="*/ 17 w 33"/>
                    <a:gd name="T25" fmla="*/ 1 h 11"/>
                    <a:gd name="T26" fmla="*/ 9 w 33"/>
                    <a:gd name="T27" fmla="*/ 0 h 11"/>
                    <a:gd name="T28" fmla="*/ 1 w 33"/>
                    <a:gd name="T29" fmla="*/ 1 h 11"/>
                    <a:gd name="T30" fmla="*/ 1 w 33"/>
                    <a:gd name="T31" fmla="*/ 1 h 11"/>
                    <a:gd name="T32" fmla="*/ 0 w 33"/>
                    <a:gd name="T33" fmla="*/ 1 h 11"/>
                    <a:gd name="T34" fmla="*/ 0 w 33"/>
                    <a:gd name="T35" fmla="*/ 3 h 11"/>
                    <a:gd name="T36" fmla="*/ 0 w 33"/>
                    <a:gd name="T37" fmla="*/ 3 h 11"/>
                    <a:gd name="T38" fmla="*/ 1 w 33"/>
                    <a:gd name="T39" fmla="*/ 4 h 11"/>
                    <a:gd name="T40" fmla="*/ 1 w 33"/>
                    <a:gd name="T41" fmla="*/ 4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
                    <a:gd name="T64" fmla="*/ 0 h 11"/>
                    <a:gd name="T65" fmla="*/ 33 w 33"/>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 h="11">
                      <a:moveTo>
                        <a:pt x="1" y="4"/>
                      </a:moveTo>
                      <a:lnTo>
                        <a:pt x="1" y="4"/>
                      </a:lnTo>
                      <a:lnTo>
                        <a:pt x="15" y="6"/>
                      </a:lnTo>
                      <a:lnTo>
                        <a:pt x="23" y="8"/>
                      </a:lnTo>
                      <a:lnTo>
                        <a:pt x="30" y="11"/>
                      </a:lnTo>
                      <a:lnTo>
                        <a:pt x="31" y="11"/>
                      </a:lnTo>
                      <a:lnTo>
                        <a:pt x="33" y="11"/>
                      </a:lnTo>
                      <a:lnTo>
                        <a:pt x="33" y="9"/>
                      </a:lnTo>
                      <a:lnTo>
                        <a:pt x="33" y="8"/>
                      </a:lnTo>
                      <a:lnTo>
                        <a:pt x="25" y="3"/>
                      </a:lnTo>
                      <a:lnTo>
                        <a:pt x="17" y="1"/>
                      </a:lnTo>
                      <a:lnTo>
                        <a:pt x="9" y="0"/>
                      </a:lnTo>
                      <a:lnTo>
                        <a:pt x="1" y="1"/>
                      </a:lnTo>
                      <a:lnTo>
                        <a:pt x="0" y="1"/>
                      </a:lnTo>
                      <a:lnTo>
                        <a:pt x="0" y="3"/>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1" name="Freeform 203"/>
                <p:cNvSpPr>
                  <a:spLocks/>
                </p:cNvSpPr>
                <p:nvPr/>
              </p:nvSpPr>
              <p:spPr bwMode="auto">
                <a:xfrm>
                  <a:off x="277" y="1557"/>
                  <a:ext cx="22" cy="66"/>
                </a:xfrm>
                <a:custGeom>
                  <a:avLst/>
                  <a:gdLst>
                    <a:gd name="T0" fmla="*/ 5 w 22"/>
                    <a:gd name="T1" fmla="*/ 65 h 66"/>
                    <a:gd name="T2" fmla="*/ 5 w 22"/>
                    <a:gd name="T3" fmla="*/ 65 h 66"/>
                    <a:gd name="T4" fmla="*/ 11 w 22"/>
                    <a:gd name="T5" fmla="*/ 33 h 66"/>
                    <a:gd name="T6" fmla="*/ 22 w 22"/>
                    <a:gd name="T7" fmla="*/ 4 h 66"/>
                    <a:gd name="T8" fmla="*/ 22 w 22"/>
                    <a:gd name="T9" fmla="*/ 4 h 66"/>
                    <a:gd name="T10" fmla="*/ 22 w 22"/>
                    <a:gd name="T11" fmla="*/ 2 h 66"/>
                    <a:gd name="T12" fmla="*/ 20 w 22"/>
                    <a:gd name="T13" fmla="*/ 0 h 66"/>
                    <a:gd name="T14" fmla="*/ 19 w 22"/>
                    <a:gd name="T15" fmla="*/ 0 h 66"/>
                    <a:gd name="T16" fmla="*/ 17 w 22"/>
                    <a:gd name="T17" fmla="*/ 2 h 66"/>
                    <a:gd name="T18" fmla="*/ 17 w 22"/>
                    <a:gd name="T19" fmla="*/ 2 h 66"/>
                    <a:gd name="T20" fmla="*/ 11 w 22"/>
                    <a:gd name="T21" fmla="*/ 16 h 66"/>
                    <a:gd name="T22" fmla="*/ 6 w 22"/>
                    <a:gd name="T23" fmla="*/ 32 h 66"/>
                    <a:gd name="T24" fmla="*/ 1 w 22"/>
                    <a:gd name="T25" fmla="*/ 47 h 66"/>
                    <a:gd name="T26" fmla="*/ 0 w 22"/>
                    <a:gd name="T27" fmla="*/ 65 h 66"/>
                    <a:gd name="T28" fmla="*/ 0 w 22"/>
                    <a:gd name="T29" fmla="*/ 65 h 66"/>
                    <a:gd name="T30" fmla="*/ 0 w 22"/>
                    <a:gd name="T31" fmla="*/ 66 h 66"/>
                    <a:gd name="T32" fmla="*/ 1 w 22"/>
                    <a:gd name="T33" fmla="*/ 66 h 66"/>
                    <a:gd name="T34" fmla="*/ 3 w 22"/>
                    <a:gd name="T35" fmla="*/ 66 h 66"/>
                    <a:gd name="T36" fmla="*/ 5 w 22"/>
                    <a:gd name="T37" fmla="*/ 65 h 66"/>
                    <a:gd name="T38" fmla="*/ 5 w 22"/>
                    <a:gd name="T39" fmla="*/ 65 h 6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
                    <a:gd name="T61" fmla="*/ 0 h 66"/>
                    <a:gd name="T62" fmla="*/ 22 w 22"/>
                    <a:gd name="T63" fmla="*/ 66 h 6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 h="66">
                      <a:moveTo>
                        <a:pt x="5" y="65"/>
                      </a:moveTo>
                      <a:lnTo>
                        <a:pt x="5" y="65"/>
                      </a:lnTo>
                      <a:lnTo>
                        <a:pt x="11" y="33"/>
                      </a:lnTo>
                      <a:lnTo>
                        <a:pt x="22" y="4"/>
                      </a:lnTo>
                      <a:lnTo>
                        <a:pt x="22" y="2"/>
                      </a:lnTo>
                      <a:lnTo>
                        <a:pt x="20" y="0"/>
                      </a:lnTo>
                      <a:lnTo>
                        <a:pt x="19" y="0"/>
                      </a:lnTo>
                      <a:lnTo>
                        <a:pt x="17" y="2"/>
                      </a:lnTo>
                      <a:lnTo>
                        <a:pt x="11" y="16"/>
                      </a:lnTo>
                      <a:lnTo>
                        <a:pt x="6" y="32"/>
                      </a:lnTo>
                      <a:lnTo>
                        <a:pt x="1" y="47"/>
                      </a:lnTo>
                      <a:lnTo>
                        <a:pt x="0" y="65"/>
                      </a:lnTo>
                      <a:lnTo>
                        <a:pt x="0" y="66"/>
                      </a:lnTo>
                      <a:lnTo>
                        <a:pt x="1" y="66"/>
                      </a:lnTo>
                      <a:lnTo>
                        <a:pt x="3" y="66"/>
                      </a:lnTo>
                      <a:lnTo>
                        <a:pt x="5"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2" name="Freeform 204"/>
                <p:cNvSpPr>
                  <a:spLocks/>
                </p:cNvSpPr>
                <p:nvPr/>
              </p:nvSpPr>
              <p:spPr bwMode="auto">
                <a:xfrm>
                  <a:off x="288" y="1564"/>
                  <a:ext cx="45" cy="6"/>
                </a:xfrm>
                <a:custGeom>
                  <a:avLst/>
                  <a:gdLst>
                    <a:gd name="T0" fmla="*/ 3 w 45"/>
                    <a:gd name="T1" fmla="*/ 4 h 6"/>
                    <a:gd name="T2" fmla="*/ 3 w 45"/>
                    <a:gd name="T3" fmla="*/ 4 h 6"/>
                    <a:gd name="T4" fmla="*/ 22 w 45"/>
                    <a:gd name="T5" fmla="*/ 6 h 6"/>
                    <a:gd name="T6" fmla="*/ 42 w 45"/>
                    <a:gd name="T7" fmla="*/ 4 h 6"/>
                    <a:gd name="T8" fmla="*/ 42 w 45"/>
                    <a:gd name="T9" fmla="*/ 4 h 6"/>
                    <a:gd name="T10" fmla="*/ 44 w 45"/>
                    <a:gd name="T11" fmla="*/ 4 h 6"/>
                    <a:gd name="T12" fmla="*/ 45 w 45"/>
                    <a:gd name="T13" fmla="*/ 3 h 6"/>
                    <a:gd name="T14" fmla="*/ 45 w 45"/>
                    <a:gd name="T15" fmla="*/ 1 h 6"/>
                    <a:gd name="T16" fmla="*/ 44 w 45"/>
                    <a:gd name="T17" fmla="*/ 0 h 6"/>
                    <a:gd name="T18" fmla="*/ 44 w 45"/>
                    <a:gd name="T19" fmla="*/ 0 h 6"/>
                    <a:gd name="T20" fmla="*/ 23 w 45"/>
                    <a:gd name="T21" fmla="*/ 0 h 6"/>
                    <a:gd name="T22" fmla="*/ 3 w 45"/>
                    <a:gd name="T23" fmla="*/ 0 h 6"/>
                    <a:gd name="T24" fmla="*/ 3 w 45"/>
                    <a:gd name="T25" fmla="*/ 0 h 6"/>
                    <a:gd name="T26" fmla="*/ 0 w 45"/>
                    <a:gd name="T27" fmla="*/ 1 h 6"/>
                    <a:gd name="T28" fmla="*/ 0 w 45"/>
                    <a:gd name="T29" fmla="*/ 3 h 6"/>
                    <a:gd name="T30" fmla="*/ 0 w 45"/>
                    <a:gd name="T31" fmla="*/ 4 h 6"/>
                    <a:gd name="T32" fmla="*/ 3 w 45"/>
                    <a:gd name="T33" fmla="*/ 4 h 6"/>
                    <a:gd name="T34" fmla="*/ 3 w 45"/>
                    <a:gd name="T35" fmla="*/ 4 h 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5"/>
                    <a:gd name="T55" fmla="*/ 0 h 6"/>
                    <a:gd name="T56" fmla="*/ 45 w 45"/>
                    <a:gd name="T57" fmla="*/ 6 h 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5" h="6">
                      <a:moveTo>
                        <a:pt x="3" y="4"/>
                      </a:moveTo>
                      <a:lnTo>
                        <a:pt x="3" y="4"/>
                      </a:lnTo>
                      <a:lnTo>
                        <a:pt x="22" y="6"/>
                      </a:lnTo>
                      <a:lnTo>
                        <a:pt x="42" y="4"/>
                      </a:lnTo>
                      <a:lnTo>
                        <a:pt x="44" y="4"/>
                      </a:lnTo>
                      <a:lnTo>
                        <a:pt x="45" y="3"/>
                      </a:lnTo>
                      <a:lnTo>
                        <a:pt x="45" y="1"/>
                      </a:lnTo>
                      <a:lnTo>
                        <a:pt x="44" y="0"/>
                      </a:lnTo>
                      <a:lnTo>
                        <a:pt x="23" y="0"/>
                      </a:lnTo>
                      <a:lnTo>
                        <a:pt x="3" y="0"/>
                      </a:lnTo>
                      <a:lnTo>
                        <a:pt x="0" y="1"/>
                      </a:lnTo>
                      <a:lnTo>
                        <a:pt x="0" y="3"/>
                      </a:lnTo>
                      <a:lnTo>
                        <a:pt x="0" y="4"/>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3" name="Freeform 205"/>
                <p:cNvSpPr>
                  <a:spLocks/>
                </p:cNvSpPr>
                <p:nvPr/>
              </p:nvSpPr>
              <p:spPr bwMode="auto">
                <a:xfrm>
                  <a:off x="464" y="1641"/>
                  <a:ext cx="105" cy="87"/>
                </a:xfrm>
                <a:custGeom>
                  <a:avLst/>
                  <a:gdLst>
                    <a:gd name="T0" fmla="*/ 1 w 105"/>
                    <a:gd name="T1" fmla="*/ 28 h 87"/>
                    <a:gd name="T2" fmla="*/ 14 w 105"/>
                    <a:gd name="T3" fmla="*/ 17 h 87"/>
                    <a:gd name="T4" fmla="*/ 29 w 105"/>
                    <a:gd name="T5" fmla="*/ 9 h 87"/>
                    <a:gd name="T6" fmla="*/ 48 w 105"/>
                    <a:gd name="T7" fmla="*/ 6 h 87"/>
                    <a:gd name="T8" fmla="*/ 65 w 105"/>
                    <a:gd name="T9" fmla="*/ 7 h 87"/>
                    <a:gd name="T10" fmla="*/ 81 w 105"/>
                    <a:gd name="T11" fmla="*/ 12 h 87"/>
                    <a:gd name="T12" fmla="*/ 92 w 105"/>
                    <a:gd name="T13" fmla="*/ 22 h 87"/>
                    <a:gd name="T14" fmla="*/ 97 w 105"/>
                    <a:gd name="T15" fmla="*/ 36 h 87"/>
                    <a:gd name="T16" fmla="*/ 94 w 105"/>
                    <a:gd name="T17" fmla="*/ 54 h 87"/>
                    <a:gd name="T18" fmla="*/ 91 w 105"/>
                    <a:gd name="T19" fmla="*/ 64 h 87"/>
                    <a:gd name="T20" fmla="*/ 78 w 105"/>
                    <a:gd name="T21" fmla="*/ 75 h 87"/>
                    <a:gd name="T22" fmla="*/ 61 w 105"/>
                    <a:gd name="T23" fmla="*/ 80 h 87"/>
                    <a:gd name="T24" fmla="*/ 43 w 105"/>
                    <a:gd name="T25" fmla="*/ 78 h 87"/>
                    <a:gd name="T26" fmla="*/ 34 w 105"/>
                    <a:gd name="T27" fmla="*/ 75 h 87"/>
                    <a:gd name="T28" fmla="*/ 22 w 105"/>
                    <a:gd name="T29" fmla="*/ 67 h 87"/>
                    <a:gd name="T30" fmla="*/ 12 w 105"/>
                    <a:gd name="T31" fmla="*/ 53 h 87"/>
                    <a:gd name="T32" fmla="*/ 11 w 105"/>
                    <a:gd name="T33" fmla="*/ 48 h 87"/>
                    <a:gd name="T34" fmla="*/ 12 w 105"/>
                    <a:gd name="T35" fmla="*/ 39 h 87"/>
                    <a:gd name="T36" fmla="*/ 22 w 105"/>
                    <a:gd name="T37" fmla="*/ 28 h 87"/>
                    <a:gd name="T38" fmla="*/ 29 w 105"/>
                    <a:gd name="T39" fmla="*/ 22 h 87"/>
                    <a:gd name="T40" fmla="*/ 31 w 105"/>
                    <a:gd name="T41" fmla="*/ 18 h 87"/>
                    <a:gd name="T42" fmla="*/ 28 w 105"/>
                    <a:gd name="T43" fmla="*/ 17 h 87"/>
                    <a:gd name="T44" fmla="*/ 20 w 105"/>
                    <a:gd name="T45" fmla="*/ 22 h 87"/>
                    <a:gd name="T46" fmla="*/ 7 w 105"/>
                    <a:gd name="T47" fmla="*/ 33 h 87"/>
                    <a:gd name="T48" fmla="*/ 4 w 105"/>
                    <a:gd name="T49" fmla="*/ 47 h 87"/>
                    <a:gd name="T50" fmla="*/ 7 w 105"/>
                    <a:gd name="T51" fmla="*/ 62 h 87"/>
                    <a:gd name="T52" fmla="*/ 14 w 105"/>
                    <a:gd name="T53" fmla="*/ 70 h 87"/>
                    <a:gd name="T54" fmla="*/ 31 w 105"/>
                    <a:gd name="T55" fmla="*/ 81 h 87"/>
                    <a:gd name="T56" fmla="*/ 51 w 105"/>
                    <a:gd name="T57" fmla="*/ 87 h 87"/>
                    <a:gd name="T58" fmla="*/ 72 w 105"/>
                    <a:gd name="T59" fmla="*/ 86 h 87"/>
                    <a:gd name="T60" fmla="*/ 91 w 105"/>
                    <a:gd name="T61" fmla="*/ 76 h 87"/>
                    <a:gd name="T62" fmla="*/ 97 w 105"/>
                    <a:gd name="T63" fmla="*/ 67 h 87"/>
                    <a:gd name="T64" fmla="*/ 105 w 105"/>
                    <a:gd name="T65" fmla="*/ 47 h 87"/>
                    <a:gd name="T66" fmla="*/ 103 w 105"/>
                    <a:gd name="T67" fmla="*/ 26 h 87"/>
                    <a:gd name="T68" fmla="*/ 91 w 105"/>
                    <a:gd name="T69" fmla="*/ 11 h 87"/>
                    <a:gd name="T70" fmla="*/ 80 w 105"/>
                    <a:gd name="T71" fmla="*/ 4 h 87"/>
                    <a:gd name="T72" fmla="*/ 58 w 105"/>
                    <a:gd name="T73" fmla="*/ 0 h 87"/>
                    <a:gd name="T74" fmla="*/ 36 w 105"/>
                    <a:gd name="T75" fmla="*/ 3 h 87"/>
                    <a:gd name="T76" fmla="*/ 15 w 105"/>
                    <a:gd name="T77" fmla="*/ 12 h 87"/>
                    <a:gd name="T78" fmla="*/ 0 w 105"/>
                    <a:gd name="T79" fmla="*/ 26 h 87"/>
                    <a:gd name="T80" fmla="*/ 0 w 105"/>
                    <a:gd name="T81" fmla="*/ 28 h 87"/>
                    <a:gd name="T82" fmla="*/ 1 w 105"/>
                    <a:gd name="T83" fmla="*/ 28 h 8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5"/>
                    <a:gd name="T127" fmla="*/ 0 h 87"/>
                    <a:gd name="T128" fmla="*/ 105 w 105"/>
                    <a:gd name="T129" fmla="*/ 87 h 8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5" h="87">
                      <a:moveTo>
                        <a:pt x="1" y="28"/>
                      </a:moveTo>
                      <a:lnTo>
                        <a:pt x="1" y="28"/>
                      </a:lnTo>
                      <a:lnTo>
                        <a:pt x="7" y="22"/>
                      </a:lnTo>
                      <a:lnTo>
                        <a:pt x="14" y="17"/>
                      </a:lnTo>
                      <a:lnTo>
                        <a:pt x="22" y="12"/>
                      </a:lnTo>
                      <a:lnTo>
                        <a:pt x="29" y="9"/>
                      </a:lnTo>
                      <a:lnTo>
                        <a:pt x="39" y="7"/>
                      </a:lnTo>
                      <a:lnTo>
                        <a:pt x="48" y="6"/>
                      </a:lnTo>
                      <a:lnTo>
                        <a:pt x="58" y="6"/>
                      </a:lnTo>
                      <a:lnTo>
                        <a:pt x="65" y="7"/>
                      </a:lnTo>
                      <a:lnTo>
                        <a:pt x="73" y="9"/>
                      </a:lnTo>
                      <a:lnTo>
                        <a:pt x="81" y="12"/>
                      </a:lnTo>
                      <a:lnTo>
                        <a:pt x="87" y="17"/>
                      </a:lnTo>
                      <a:lnTo>
                        <a:pt x="92" y="22"/>
                      </a:lnTo>
                      <a:lnTo>
                        <a:pt x="95" y="28"/>
                      </a:lnTo>
                      <a:lnTo>
                        <a:pt x="97" y="36"/>
                      </a:lnTo>
                      <a:lnTo>
                        <a:pt x="97" y="45"/>
                      </a:lnTo>
                      <a:lnTo>
                        <a:pt x="94" y="54"/>
                      </a:lnTo>
                      <a:lnTo>
                        <a:pt x="91" y="64"/>
                      </a:lnTo>
                      <a:lnTo>
                        <a:pt x="84" y="70"/>
                      </a:lnTo>
                      <a:lnTo>
                        <a:pt x="78" y="75"/>
                      </a:lnTo>
                      <a:lnTo>
                        <a:pt x="70" y="78"/>
                      </a:lnTo>
                      <a:lnTo>
                        <a:pt x="61" y="80"/>
                      </a:lnTo>
                      <a:lnTo>
                        <a:pt x="53" y="80"/>
                      </a:lnTo>
                      <a:lnTo>
                        <a:pt x="43" y="78"/>
                      </a:lnTo>
                      <a:lnTo>
                        <a:pt x="34" y="75"/>
                      </a:lnTo>
                      <a:lnTo>
                        <a:pt x="28" y="72"/>
                      </a:lnTo>
                      <a:lnTo>
                        <a:pt x="22" y="67"/>
                      </a:lnTo>
                      <a:lnTo>
                        <a:pt x="17" y="61"/>
                      </a:lnTo>
                      <a:lnTo>
                        <a:pt x="12" y="53"/>
                      </a:lnTo>
                      <a:lnTo>
                        <a:pt x="11" y="48"/>
                      </a:lnTo>
                      <a:lnTo>
                        <a:pt x="11" y="43"/>
                      </a:lnTo>
                      <a:lnTo>
                        <a:pt x="12" y="39"/>
                      </a:lnTo>
                      <a:lnTo>
                        <a:pt x="15" y="36"/>
                      </a:lnTo>
                      <a:lnTo>
                        <a:pt x="22" y="28"/>
                      </a:lnTo>
                      <a:lnTo>
                        <a:pt x="29" y="22"/>
                      </a:lnTo>
                      <a:lnTo>
                        <a:pt x="31" y="20"/>
                      </a:lnTo>
                      <a:lnTo>
                        <a:pt x="31" y="18"/>
                      </a:lnTo>
                      <a:lnTo>
                        <a:pt x="29" y="17"/>
                      </a:lnTo>
                      <a:lnTo>
                        <a:pt x="28" y="17"/>
                      </a:lnTo>
                      <a:lnTo>
                        <a:pt x="20" y="22"/>
                      </a:lnTo>
                      <a:lnTo>
                        <a:pt x="14" y="26"/>
                      </a:lnTo>
                      <a:lnTo>
                        <a:pt x="7" y="33"/>
                      </a:lnTo>
                      <a:lnTo>
                        <a:pt x="4" y="39"/>
                      </a:lnTo>
                      <a:lnTo>
                        <a:pt x="4" y="47"/>
                      </a:lnTo>
                      <a:lnTo>
                        <a:pt x="4" y="54"/>
                      </a:lnTo>
                      <a:lnTo>
                        <a:pt x="7" y="62"/>
                      </a:lnTo>
                      <a:lnTo>
                        <a:pt x="14" y="70"/>
                      </a:lnTo>
                      <a:lnTo>
                        <a:pt x="22" y="76"/>
                      </a:lnTo>
                      <a:lnTo>
                        <a:pt x="31" y="81"/>
                      </a:lnTo>
                      <a:lnTo>
                        <a:pt x="40" y="86"/>
                      </a:lnTo>
                      <a:lnTo>
                        <a:pt x="51" y="87"/>
                      </a:lnTo>
                      <a:lnTo>
                        <a:pt x="61" y="87"/>
                      </a:lnTo>
                      <a:lnTo>
                        <a:pt x="72" y="86"/>
                      </a:lnTo>
                      <a:lnTo>
                        <a:pt x="81" y="83"/>
                      </a:lnTo>
                      <a:lnTo>
                        <a:pt x="91" y="76"/>
                      </a:lnTo>
                      <a:lnTo>
                        <a:pt x="97" y="67"/>
                      </a:lnTo>
                      <a:lnTo>
                        <a:pt x="103" y="58"/>
                      </a:lnTo>
                      <a:lnTo>
                        <a:pt x="105" y="47"/>
                      </a:lnTo>
                      <a:lnTo>
                        <a:pt x="105" y="36"/>
                      </a:lnTo>
                      <a:lnTo>
                        <a:pt x="103" y="26"/>
                      </a:lnTo>
                      <a:lnTo>
                        <a:pt x="98" y="17"/>
                      </a:lnTo>
                      <a:lnTo>
                        <a:pt x="91" y="11"/>
                      </a:lnTo>
                      <a:lnTo>
                        <a:pt x="80" y="4"/>
                      </a:lnTo>
                      <a:lnTo>
                        <a:pt x="69" y="1"/>
                      </a:lnTo>
                      <a:lnTo>
                        <a:pt x="58" y="0"/>
                      </a:lnTo>
                      <a:lnTo>
                        <a:pt x="47" y="1"/>
                      </a:lnTo>
                      <a:lnTo>
                        <a:pt x="36" y="3"/>
                      </a:lnTo>
                      <a:lnTo>
                        <a:pt x="26" y="6"/>
                      </a:lnTo>
                      <a:lnTo>
                        <a:pt x="15" y="12"/>
                      </a:lnTo>
                      <a:lnTo>
                        <a:pt x="7" y="18"/>
                      </a:lnTo>
                      <a:lnTo>
                        <a:pt x="0" y="26"/>
                      </a:lnTo>
                      <a:lnTo>
                        <a:pt x="0" y="28"/>
                      </a:lnTo>
                      <a:lnTo>
                        <a:pt x="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4" name="Freeform 206"/>
                <p:cNvSpPr>
                  <a:spLocks/>
                </p:cNvSpPr>
                <p:nvPr/>
              </p:nvSpPr>
              <p:spPr bwMode="auto">
                <a:xfrm>
                  <a:off x="970" y="1653"/>
                  <a:ext cx="105" cy="88"/>
                </a:xfrm>
                <a:custGeom>
                  <a:avLst/>
                  <a:gdLst>
                    <a:gd name="T0" fmla="*/ 2 w 105"/>
                    <a:gd name="T1" fmla="*/ 27 h 88"/>
                    <a:gd name="T2" fmla="*/ 14 w 105"/>
                    <a:gd name="T3" fmla="*/ 16 h 88"/>
                    <a:gd name="T4" fmla="*/ 30 w 105"/>
                    <a:gd name="T5" fmla="*/ 10 h 88"/>
                    <a:gd name="T6" fmla="*/ 47 w 105"/>
                    <a:gd name="T7" fmla="*/ 5 h 88"/>
                    <a:gd name="T8" fmla="*/ 66 w 105"/>
                    <a:gd name="T9" fmla="*/ 6 h 88"/>
                    <a:gd name="T10" fmla="*/ 82 w 105"/>
                    <a:gd name="T11" fmla="*/ 11 h 88"/>
                    <a:gd name="T12" fmla="*/ 93 w 105"/>
                    <a:gd name="T13" fmla="*/ 21 h 88"/>
                    <a:gd name="T14" fmla="*/ 98 w 105"/>
                    <a:gd name="T15" fmla="*/ 35 h 88"/>
                    <a:gd name="T16" fmla="*/ 94 w 105"/>
                    <a:gd name="T17" fmla="*/ 53 h 88"/>
                    <a:gd name="T18" fmla="*/ 90 w 105"/>
                    <a:gd name="T19" fmla="*/ 63 h 88"/>
                    <a:gd name="T20" fmla="*/ 77 w 105"/>
                    <a:gd name="T21" fmla="*/ 74 h 88"/>
                    <a:gd name="T22" fmla="*/ 62 w 105"/>
                    <a:gd name="T23" fmla="*/ 79 h 88"/>
                    <a:gd name="T24" fmla="*/ 44 w 105"/>
                    <a:gd name="T25" fmla="*/ 77 h 88"/>
                    <a:gd name="T26" fmla="*/ 35 w 105"/>
                    <a:gd name="T27" fmla="*/ 75 h 88"/>
                    <a:gd name="T28" fmla="*/ 22 w 105"/>
                    <a:gd name="T29" fmla="*/ 66 h 88"/>
                    <a:gd name="T30" fmla="*/ 13 w 105"/>
                    <a:gd name="T31" fmla="*/ 53 h 88"/>
                    <a:gd name="T32" fmla="*/ 11 w 105"/>
                    <a:gd name="T33" fmla="*/ 47 h 88"/>
                    <a:gd name="T34" fmla="*/ 13 w 105"/>
                    <a:gd name="T35" fmla="*/ 38 h 88"/>
                    <a:gd name="T36" fmla="*/ 22 w 105"/>
                    <a:gd name="T37" fmla="*/ 27 h 88"/>
                    <a:gd name="T38" fmla="*/ 30 w 105"/>
                    <a:gd name="T39" fmla="*/ 21 h 88"/>
                    <a:gd name="T40" fmla="*/ 30 w 105"/>
                    <a:gd name="T41" fmla="*/ 17 h 88"/>
                    <a:gd name="T42" fmla="*/ 27 w 105"/>
                    <a:gd name="T43" fmla="*/ 16 h 88"/>
                    <a:gd name="T44" fmla="*/ 19 w 105"/>
                    <a:gd name="T45" fmla="*/ 21 h 88"/>
                    <a:gd name="T46" fmla="*/ 8 w 105"/>
                    <a:gd name="T47" fmla="*/ 31 h 88"/>
                    <a:gd name="T48" fmla="*/ 3 w 105"/>
                    <a:gd name="T49" fmla="*/ 46 h 88"/>
                    <a:gd name="T50" fmla="*/ 8 w 105"/>
                    <a:gd name="T51" fmla="*/ 61 h 88"/>
                    <a:gd name="T52" fmla="*/ 13 w 105"/>
                    <a:gd name="T53" fmla="*/ 69 h 88"/>
                    <a:gd name="T54" fmla="*/ 30 w 105"/>
                    <a:gd name="T55" fmla="*/ 82 h 88"/>
                    <a:gd name="T56" fmla="*/ 51 w 105"/>
                    <a:gd name="T57" fmla="*/ 88 h 88"/>
                    <a:gd name="T58" fmla="*/ 71 w 105"/>
                    <a:gd name="T59" fmla="*/ 85 h 88"/>
                    <a:gd name="T60" fmla="*/ 90 w 105"/>
                    <a:gd name="T61" fmla="*/ 75 h 88"/>
                    <a:gd name="T62" fmla="*/ 98 w 105"/>
                    <a:gd name="T63" fmla="*/ 66 h 88"/>
                    <a:gd name="T64" fmla="*/ 105 w 105"/>
                    <a:gd name="T65" fmla="*/ 46 h 88"/>
                    <a:gd name="T66" fmla="*/ 102 w 105"/>
                    <a:gd name="T67" fmla="*/ 25 h 88"/>
                    <a:gd name="T68" fmla="*/ 90 w 105"/>
                    <a:gd name="T69" fmla="*/ 10 h 88"/>
                    <a:gd name="T70" fmla="*/ 80 w 105"/>
                    <a:gd name="T71" fmla="*/ 3 h 88"/>
                    <a:gd name="T72" fmla="*/ 58 w 105"/>
                    <a:gd name="T73" fmla="*/ 0 h 88"/>
                    <a:gd name="T74" fmla="*/ 36 w 105"/>
                    <a:gd name="T75" fmla="*/ 2 h 88"/>
                    <a:gd name="T76" fmla="*/ 16 w 105"/>
                    <a:gd name="T77" fmla="*/ 11 h 88"/>
                    <a:gd name="T78" fmla="*/ 0 w 105"/>
                    <a:gd name="T79" fmla="*/ 27 h 88"/>
                    <a:gd name="T80" fmla="*/ 0 w 105"/>
                    <a:gd name="T81" fmla="*/ 28 h 88"/>
                    <a:gd name="T82" fmla="*/ 2 w 105"/>
                    <a:gd name="T83" fmla="*/ 27 h 8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5"/>
                    <a:gd name="T127" fmla="*/ 0 h 88"/>
                    <a:gd name="T128" fmla="*/ 105 w 105"/>
                    <a:gd name="T129" fmla="*/ 88 h 8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5" h="88">
                      <a:moveTo>
                        <a:pt x="2" y="27"/>
                      </a:moveTo>
                      <a:lnTo>
                        <a:pt x="2" y="27"/>
                      </a:lnTo>
                      <a:lnTo>
                        <a:pt x="7" y="22"/>
                      </a:lnTo>
                      <a:lnTo>
                        <a:pt x="14" y="16"/>
                      </a:lnTo>
                      <a:lnTo>
                        <a:pt x="22" y="13"/>
                      </a:lnTo>
                      <a:lnTo>
                        <a:pt x="30" y="10"/>
                      </a:lnTo>
                      <a:lnTo>
                        <a:pt x="40" y="6"/>
                      </a:lnTo>
                      <a:lnTo>
                        <a:pt x="47" y="5"/>
                      </a:lnTo>
                      <a:lnTo>
                        <a:pt x="57" y="5"/>
                      </a:lnTo>
                      <a:lnTo>
                        <a:pt x="66" y="6"/>
                      </a:lnTo>
                      <a:lnTo>
                        <a:pt x="74" y="8"/>
                      </a:lnTo>
                      <a:lnTo>
                        <a:pt x="82" y="11"/>
                      </a:lnTo>
                      <a:lnTo>
                        <a:pt x="88" y="16"/>
                      </a:lnTo>
                      <a:lnTo>
                        <a:pt x="93" y="21"/>
                      </a:lnTo>
                      <a:lnTo>
                        <a:pt x="96" y="27"/>
                      </a:lnTo>
                      <a:lnTo>
                        <a:pt x="98" y="35"/>
                      </a:lnTo>
                      <a:lnTo>
                        <a:pt x="98" y="44"/>
                      </a:lnTo>
                      <a:lnTo>
                        <a:pt x="94" y="53"/>
                      </a:lnTo>
                      <a:lnTo>
                        <a:pt x="90" y="63"/>
                      </a:lnTo>
                      <a:lnTo>
                        <a:pt x="84" y="69"/>
                      </a:lnTo>
                      <a:lnTo>
                        <a:pt x="77" y="74"/>
                      </a:lnTo>
                      <a:lnTo>
                        <a:pt x="69" y="77"/>
                      </a:lnTo>
                      <a:lnTo>
                        <a:pt x="62" y="79"/>
                      </a:lnTo>
                      <a:lnTo>
                        <a:pt x="52" y="79"/>
                      </a:lnTo>
                      <a:lnTo>
                        <a:pt x="44" y="77"/>
                      </a:lnTo>
                      <a:lnTo>
                        <a:pt x="35" y="75"/>
                      </a:lnTo>
                      <a:lnTo>
                        <a:pt x="29" y="71"/>
                      </a:lnTo>
                      <a:lnTo>
                        <a:pt x="22" y="66"/>
                      </a:lnTo>
                      <a:lnTo>
                        <a:pt x="16" y="60"/>
                      </a:lnTo>
                      <a:lnTo>
                        <a:pt x="13" y="53"/>
                      </a:lnTo>
                      <a:lnTo>
                        <a:pt x="11" y="47"/>
                      </a:lnTo>
                      <a:lnTo>
                        <a:pt x="11" y="42"/>
                      </a:lnTo>
                      <a:lnTo>
                        <a:pt x="13" y="38"/>
                      </a:lnTo>
                      <a:lnTo>
                        <a:pt x="14" y="35"/>
                      </a:lnTo>
                      <a:lnTo>
                        <a:pt x="22" y="27"/>
                      </a:lnTo>
                      <a:lnTo>
                        <a:pt x="30" y="21"/>
                      </a:lnTo>
                      <a:lnTo>
                        <a:pt x="30" y="19"/>
                      </a:lnTo>
                      <a:lnTo>
                        <a:pt x="30" y="17"/>
                      </a:lnTo>
                      <a:lnTo>
                        <a:pt x="30" y="16"/>
                      </a:lnTo>
                      <a:lnTo>
                        <a:pt x="27" y="16"/>
                      </a:lnTo>
                      <a:lnTo>
                        <a:pt x="19" y="21"/>
                      </a:lnTo>
                      <a:lnTo>
                        <a:pt x="13" y="25"/>
                      </a:lnTo>
                      <a:lnTo>
                        <a:pt x="8" y="31"/>
                      </a:lnTo>
                      <a:lnTo>
                        <a:pt x="5" y="39"/>
                      </a:lnTo>
                      <a:lnTo>
                        <a:pt x="3" y="46"/>
                      </a:lnTo>
                      <a:lnTo>
                        <a:pt x="5" y="53"/>
                      </a:lnTo>
                      <a:lnTo>
                        <a:pt x="8" y="61"/>
                      </a:lnTo>
                      <a:lnTo>
                        <a:pt x="13" y="69"/>
                      </a:lnTo>
                      <a:lnTo>
                        <a:pt x="22" y="75"/>
                      </a:lnTo>
                      <a:lnTo>
                        <a:pt x="30" y="82"/>
                      </a:lnTo>
                      <a:lnTo>
                        <a:pt x="41" y="85"/>
                      </a:lnTo>
                      <a:lnTo>
                        <a:pt x="51" y="88"/>
                      </a:lnTo>
                      <a:lnTo>
                        <a:pt x="62" y="88"/>
                      </a:lnTo>
                      <a:lnTo>
                        <a:pt x="71" y="85"/>
                      </a:lnTo>
                      <a:lnTo>
                        <a:pt x="82" y="82"/>
                      </a:lnTo>
                      <a:lnTo>
                        <a:pt x="90" y="75"/>
                      </a:lnTo>
                      <a:lnTo>
                        <a:pt x="98" y="66"/>
                      </a:lnTo>
                      <a:lnTo>
                        <a:pt x="102" y="57"/>
                      </a:lnTo>
                      <a:lnTo>
                        <a:pt x="105" y="46"/>
                      </a:lnTo>
                      <a:lnTo>
                        <a:pt x="105" y="36"/>
                      </a:lnTo>
                      <a:lnTo>
                        <a:pt x="102" y="25"/>
                      </a:lnTo>
                      <a:lnTo>
                        <a:pt x="98" y="17"/>
                      </a:lnTo>
                      <a:lnTo>
                        <a:pt x="90" y="10"/>
                      </a:lnTo>
                      <a:lnTo>
                        <a:pt x="80" y="3"/>
                      </a:lnTo>
                      <a:lnTo>
                        <a:pt x="69" y="0"/>
                      </a:lnTo>
                      <a:lnTo>
                        <a:pt x="58" y="0"/>
                      </a:lnTo>
                      <a:lnTo>
                        <a:pt x="47" y="0"/>
                      </a:lnTo>
                      <a:lnTo>
                        <a:pt x="36" y="2"/>
                      </a:lnTo>
                      <a:lnTo>
                        <a:pt x="25" y="6"/>
                      </a:lnTo>
                      <a:lnTo>
                        <a:pt x="16" y="11"/>
                      </a:lnTo>
                      <a:lnTo>
                        <a:pt x="8" y="17"/>
                      </a:lnTo>
                      <a:lnTo>
                        <a:pt x="0" y="27"/>
                      </a:lnTo>
                      <a:lnTo>
                        <a:pt x="0" y="28"/>
                      </a:lnTo>
                      <a:lnTo>
                        <a:pt x="2"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5" name="Freeform 207"/>
                <p:cNvSpPr>
                  <a:spLocks/>
                </p:cNvSpPr>
                <p:nvPr/>
              </p:nvSpPr>
              <p:spPr bwMode="auto">
                <a:xfrm>
                  <a:off x="1179" y="1688"/>
                  <a:ext cx="42" cy="14"/>
                </a:xfrm>
                <a:custGeom>
                  <a:avLst/>
                  <a:gdLst>
                    <a:gd name="T0" fmla="*/ 0 w 42"/>
                    <a:gd name="T1" fmla="*/ 1 h 14"/>
                    <a:gd name="T2" fmla="*/ 0 w 42"/>
                    <a:gd name="T3" fmla="*/ 1 h 14"/>
                    <a:gd name="T4" fmla="*/ 8 w 42"/>
                    <a:gd name="T5" fmla="*/ 7 h 14"/>
                    <a:gd name="T6" fmla="*/ 19 w 42"/>
                    <a:gd name="T7" fmla="*/ 12 h 14"/>
                    <a:gd name="T8" fmla="*/ 30 w 42"/>
                    <a:gd name="T9" fmla="*/ 14 h 14"/>
                    <a:gd name="T10" fmla="*/ 41 w 42"/>
                    <a:gd name="T11" fmla="*/ 12 h 14"/>
                    <a:gd name="T12" fmla="*/ 41 w 42"/>
                    <a:gd name="T13" fmla="*/ 12 h 14"/>
                    <a:gd name="T14" fmla="*/ 41 w 42"/>
                    <a:gd name="T15" fmla="*/ 11 h 14"/>
                    <a:gd name="T16" fmla="*/ 42 w 42"/>
                    <a:gd name="T17" fmla="*/ 9 h 14"/>
                    <a:gd name="T18" fmla="*/ 41 w 42"/>
                    <a:gd name="T19" fmla="*/ 7 h 14"/>
                    <a:gd name="T20" fmla="*/ 39 w 42"/>
                    <a:gd name="T21" fmla="*/ 7 h 14"/>
                    <a:gd name="T22" fmla="*/ 39 w 42"/>
                    <a:gd name="T23" fmla="*/ 7 h 14"/>
                    <a:gd name="T24" fmla="*/ 30 w 42"/>
                    <a:gd name="T25" fmla="*/ 7 h 14"/>
                    <a:gd name="T26" fmla="*/ 19 w 42"/>
                    <a:gd name="T27" fmla="*/ 7 h 14"/>
                    <a:gd name="T28" fmla="*/ 9 w 42"/>
                    <a:gd name="T29" fmla="*/ 4 h 14"/>
                    <a:gd name="T30" fmla="*/ 2 w 42"/>
                    <a:gd name="T31" fmla="*/ 0 h 14"/>
                    <a:gd name="T32" fmla="*/ 2 w 42"/>
                    <a:gd name="T33" fmla="*/ 0 h 14"/>
                    <a:gd name="T34" fmla="*/ 0 w 42"/>
                    <a:gd name="T35" fmla="*/ 0 h 14"/>
                    <a:gd name="T36" fmla="*/ 0 w 42"/>
                    <a:gd name="T37" fmla="*/ 1 h 14"/>
                    <a:gd name="T38" fmla="*/ 0 w 42"/>
                    <a:gd name="T39" fmla="*/ 1 h 1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2"/>
                    <a:gd name="T61" fmla="*/ 0 h 14"/>
                    <a:gd name="T62" fmla="*/ 42 w 42"/>
                    <a:gd name="T63" fmla="*/ 14 h 1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2" h="14">
                      <a:moveTo>
                        <a:pt x="0" y="1"/>
                      </a:moveTo>
                      <a:lnTo>
                        <a:pt x="0" y="1"/>
                      </a:lnTo>
                      <a:lnTo>
                        <a:pt x="8" y="7"/>
                      </a:lnTo>
                      <a:lnTo>
                        <a:pt x="19" y="12"/>
                      </a:lnTo>
                      <a:lnTo>
                        <a:pt x="30" y="14"/>
                      </a:lnTo>
                      <a:lnTo>
                        <a:pt x="41" y="12"/>
                      </a:lnTo>
                      <a:lnTo>
                        <a:pt x="41" y="11"/>
                      </a:lnTo>
                      <a:lnTo>
                        <a:pt x="42" y="9"/>
                      </a:lnTo>
                      <a:lnTo>
                        <a:pt x="41" y="7"/>
                      </a:lnTo>
                      <a:lnTo>
                        <a:pt x="39" y="7"/>
                      </a:lnTo>
                      <a:lnTo>
                        <a:pt x="30" y="7"/>
                      </a:lnTo>
                      <a:lnTo>
                        <a:pt x="19" y="7"/>
                      </a:lnTo>
                      <a:lnTo>
                        <a:pt x="9" y="4"/>
                      </a:lnTo>
                      <a:lnTo>
                        <a:pt x="2"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6" name="Freeform 208"/>
                <p:cNvSpPr>
                  <a:spLocks/>
                </p:cNvSpPr>
                <p:nvPr/>
              </p:nvSpPr>
              <p:spPr bwMode="auto">
                <a:xfrm>
                  <a:off x="1163" y="1706"/>
                  <a:ext cx="52" cy="15"/>
                </a:xfrm>
                <a:custGeom>
                  <a:avLst/>
                  <a:gdLst>
                    <a:gd name="T0" fmla="*/ 2 w 52"/>
                    <a:gd name="T1" fmla="*/ 2 h 15"/>
                    <a:gd name="T2" fmla="*/ 2 w 52"/>
                    <a:gd name="T3" fmla="*/ 2 h 15"/>
                    <a:gd name="T4" fmla="*/ 13 w 52"/>
                    <a:gd name="T5" fmla="*/ 8 h 15"/>
                    <a:gd name="T6" fmla="*/ 25 w 52"/>
                    <a:gd name="T7" fmla="*/ 13 h 15"/>
                    <a:gd name="T8" fmla="*/ 38 w 52"/>
                    <a:gd name="T9" fmla="*/ 15 h 15"/>
                    <a:gd name="T10" fmla="*/ 51 w 52"/>
                    <a:gd name="T11" fmla="*/ 15 h 15"/>
                    <a:gd name="T12" fmla="*/ 51 w 52"/>
                    <a:gd name="T13" fmla="*/ 15 h 15"/>
                    <a:gd name="T14" fmla="*/ 52 w 52"/>
                    <a:gd name="T15" fmla="*/ 15 h 15"/>
                    <a:gd name="T16" fmla="*/ 52 w 52"/>
                    <a:gd name="T17" fmla="*/ 13 h 15"/>
                    <a:gd name="T18" fmla="*/ 51 w 52"/>
                    <a:gd name="T19" fmla="*/ 11 h 15"/>
                    <a:gd name="T20" fmla="*/ 51 w 52"/>
                    <a:gd name="T21" fmla="*/ 11 h 15"/>
                    <a:gd name="T22" fmla="*/ 25 w 52"/>
                    <a:gd name="T23" fmla="*/ 8 h 15"/>
                    <a:gd name="T24" fmla="*/ 14 w 52"/>
                    <a:gd name="T25" fmla="*/ 5 h 15"/>
                    <a:gd name="T26" fmla="*/ 2 w 52"/>
                    <a:gd name="T27" fmla="*/ 0 h 15"/>
                    <a:gd name="T28" fmla="*/ 2 w 52"/>
                    <a:gd name="T29" fmla="*/ 0 h 15"/>
                    <a:gd name="T30" fmla="*/ 0 w 52"/>
                    <a:gd name="T31" fmla="*/ 0 h 15"/>
                    <a:gd name="T32" fmla="*/ 2 w 52"/>
                    <a:gd name="T33" fmla="*/ 2 h 15"/>
                    <a:gd name="T34" fmla="*/ 2 w 52"/>
                    <a:gd name="T35" fmla="*/ 2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2"/>
                    <a:gd name="T55" fmla="*/ 0 h 15"/>
                    <a:gd name="T56" fmla="*/ 52 w 52"/>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2" h="15">
                      <a:moveTo>
                        <a:pt x="2" y="2"/>
                      </a:moveTo>
                      <a:lnTo>
                        <a:pt x="2" y="2"/>
                      </a:lnTo>
                      <a:lnTo>
                        <a:pt x="13" y="8"/>
                      </a:lnTo>
                      <a:lnTo>
                        <a:pt x="25" y="13"/>
                      </a:lnTo>
                      <a:lnTo>
                        <a:pt x="38" y="15"/>
                      </a:lnTo>
                      <a:lnTo>
                        <a:pt x="51" y="15"/>
                      </a:lnTo>
                      <a:lnTo>
                        <a:pt x="52" y="15"/>
                      </a:lnTo>
                      <a:lnTo>
                        <a:pt x="52" y="13"/>
                      </a:lnTo>
                      <a:lnTo>
                        <a:pt x="51" y="11"/>
                      </a:lnTo>
                      <a:lnTo>
                        <a:pt x="25" y="8"/>
                      </a:lnTo>
                      <a:lnTo>
                        <a:pt x="14" y="5"/>
                      </a:lnTo>
                      <a:lnTo>
                        <a:pt x="2" y="0"/>
                      </a:lnTo>
                      <a:lnTo>
                        <a:pt x="0" y="0"/>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7" name="Freeform 209"/>
                <p:cNvSpPr>
                  <a:spLocks/>
                </p:cNvSpPr>
                <p:nvPr/>
              </p:nvSpPr>
              <p:spPr bwMode="auto">
                <a:xfrm>
                  <a:off x="1212" y="1688"/>
                  <a:ext cx="8" cy="42"/>
                </a:xfrm>
                <a:custGeom>
                  <a:avLst/>
                  <a:gdLst>
                    <a:gd name="T0" fmla="*/ 3 w 8"/>
                    <a:gd name="T1" fmla="*/ 40 h 42"/>
                    <a:gd name="T2" fmla="*/ 3 w 8"/>
                    <a:gd name="T3" fmla="*/ 40 h 42"/>
                    <a:gd name="T4" fmla="*/ 6 w 8"/>
                    <a:gd name="T5" fmla="*/ 31 h 42"/>
                    <a:gd name="T6" fmla="*/ 8 w 8"/>
                    <a:gd name="T7" fmla="*/ 22 h 42"/>
                    <a:gd name="T8" fmla="*/ 8 w 8"/>
                    <a:gd name="T9" fmla="*/ 11 h 42"/>
                    <a:gd name="T10" fmla="*/ 6 w 8"/>
                    <a:gd name="T11" fmla="*/ 1 h 42"/>
                    <a:gd name="T12" fmla="*/ 6 w 8"/>
                    <a:gd name="T13" fmla="*/ 1 h 42"/>
                    <a:gd name="T14" fmla="*/ 5 w 8"/>
                    <a:gd name="T15" fmla="*/ 0 h 42"/>
                    <a:gd name="T16" fmla="*/ 3 w 8"/>
                    <a:gd name="T17" fmla="*/ 1 h 42"/>
                    <a:gd name="T18" fmla="*/ 3 w 8"/>
                    <a:gd name="T19" fmla="*/ 1 h 42"/>
                    <a:gd name="T20" fmla="*/ 5 w 8"/>
                    <a:gd name="T21" fmla="*/ 12 h 42"/>
                    <a:gd name="T22" fmla="*/ 3 w 8"/>
                    <a:gd name="T23" fmla="*/ 22 h 42"/>
                    <a:gd name="T24" fmla="*/ 0 w 8"/>
                    <a:gd name="T25" fmla="*/ 40 h 42"/>
                    <a:gd name="T26" fmla="*/ 0 w 8"/>
                    <a:gd name="T27" fmla="*/ 40 h 42"/>
                    <a:gd name="T28" fmla="*/ 2 w 8"/>
                    <a:gd name="T29" fmla="*/ 42 h 42"/>
                    <a:gd name="T30" fmla="*/ 3 w 8"/>
                    <a:gd name="T31" fmla="*/ 40 h 42"/>
                    <a:gd name="T32" fmla="*/ 3 w 8"/>
                    <a:gd name="T33" fmla="*/ 40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
                    <a:gd name="T52" fmla="*/ 0 h 42"/>
                    <a:gd name="T53" fmla="*/ 8 w 8"/>
                    <a:gd name="T54" fmla="*/ 42 h 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 h="42">
                      <a:moveTo>
                        <a:pt x="3" y="40"/>
                      </a:moveTo>
                      <a:lnTo>
                        <a:pt x="3" y="40"/>
                      </a:lnTo>
                      <a:lnTo>
                        <a:pt x="6" y="31"/>
                      </a:lnTo>
                      <a:lnTo>
                        <a:pt x="8" y="22"/>
                      </a:lnTo>
                      <a:lnTo>
                        <a:pt x="8" y="11"/>
                      </a:lnTo>
                      <a:lnTo>
                        <a:pt x="6" y="1"/>
                      </a:lnTo>
                      <a:lnTo>
                        <a:pt x="5" y="0"/>
                      </a:lnTo>
                      <a:lnTo>
                        <a:pt x="3" y="1"/>
                      </a:lnTo>
                      <a:lnTo>
                        <a:pt x="5" y="12"/>
                      </a:lnTo>
                      <a:lnTo>
                        <a:pt x="3" y="22"/>
                      </a:lnTo>
                      <a:lnTo>
                        <a:pt x="0" y="40"/>
                      </a:lnTo>
                      <a:lnTo>
                        <a:pt x="2" y="42"/>
                      </a:lnTo>
                      <a:lnTo>
                        <a:pt x="3"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8" name="Freeform 210"/>
                <p:cNvSpPr>
                  <a:spLocks/>
                </p:cNvSpPr>
                <p:nvPr/>
              </p:nvSpPr>
              <p:spPr bwMode="auto">
                <a:xfrm>
                  <a:off x="774" y="1358"/>
                  <a:ext cx="13" cy="322"/>
                </a:xfrm>
                <a:custGeom>
                  <a:avLst/>
                  <a:gdLst>
                    <a:gd name="T0" fmla="*/ 0 w 13"/>
                    <a:gd name="T1" fmla="*/ 0 h 322"/>
                    <a:gd name="T2" fmla="*/ 0 w 13"/>
                    <a:gd name="T3" fmla="*/ 0 h 322"/>
                    <a:gd name="T4" fmla="*/ 0 w 13"/>
                    <a:gd name="T5" fmla="*/ 83 h 322"/>
                    <a:gd name="T6" fmla="*/ 3 w 13"/>
                    <a:gd name="T7" fmla="*/ 165 h 322"/>
                    <a:gd name="T8" fmla="*/ 3 w 13"/>
                    <a:gd name="T9" fmla="*/ 165 h 322"/>
                    <a:gd name="T10" fmla="*/ 6 w 13"/>
                    <a:gd name="T11" fmla="*/ 243 h 322"/>
                    <a:gd name="T12" fmla="*/ 6 w 13"/>
                    <a:gd name="T13" fmla="*/ 281 h 322"/>
                    <a:gd name="T14" fmla="*/ 5 w 13"/>
                    <a:gd name="T15" fmla="*/ 301 h 322"/>
                    <a:gd name="T16" fmla="*/ 3 w 13"/>
                    <a:gd name="T17" fmla="*/ 320 h 322"/>
                    <a:gd name="T18" fmla="*/ 3 w 13"/>
                    <a:gd name="T19" fmla="*/ 320 h 322"/>
                    <a:gd name="T20" fmla="*/ 5 w 13"/>
                    <a:gd name="T21" fmla="*/ 322 h 322"/>
                    <a:gd name="T22" fmla="*/ 5 w 13"/>
                    <a:gd name="T23" fmla="*/ 320 h 322"/>
                    <a:gd name="T24" fmla="*/ 5 w 13"/>
                    <a:gd name="T25" fmla="*/ 320 h 322"/>
                    <a:gd name="T26" fmla="*/ 10 w 13"/>
                    <a:gd name="T27" fmla="*/ 303 h 322"/>
                    <a:gd name="T28" fmla="*/ 11 w 13"/>
                    <a:gd name="T29" fmla="*/ 284 h 322"/>
                    <a:gd name="T30" fmla="*/ 13 w 13"/>
                    <a:gd name="T31" fmla="*/ 265 h 322"/>
                    <a:gd name="T32" fmla="*/ 13 w 13"/>
                    <a:gd name="T33" fmla="*/ 248 h 322"/>
                    <a:gd name="T34" fmla="*/ 10 w 13"/>
                    <a:gd name="T35" fmla="*/ 210 h 322"/>
                    <a:gd name="T36" fmla="*/ 8 w 13"/>
                    <a:gd name="T37" fmla="*/ 174 h 322"/>
                    <a:gd name="T38" fmla="*/ 8 w 13"/>
                    <a:gd name="T39" fmla="*/ 174 h 322"/>
                    <a:gd name="T40" fmla="*/ 5 w 13"/>
                    <a:gd name="T41" fmla="*/ 130 h 322"/>
                    <a:gd name="T42" fmla="*/ 3 w 13"/>
                    <a:gd name="T43" fmla="*/ 87 h 322"/>
                    <a:gd name="T44" fmla="*/ 2 w 13"/>
                    <a:gd name="T45" fmla="*/ 0 h 322"/>
                    <a:gd name="T46" fmla="*/ 2 w 13"/>
                    <a:gd name="T47" fmla="*/ 0 h 322"/>
                    <a:gd name="T48" fmla="*/ 2 w 13"/>
                    <a:gd name="T49" fmla="*/ 0 h 322"/>
                    <a:gd name="T50" fmla="*/ 0 w 13"/>
                    <a:gd name="T51" fmla="*/ 0 h 322"/>
                    <a:gd name="T52" fmla="*/ 0 w 13"/>
                    <a:gd name="T53" fmla="*/ 0 h 32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3"/>
                    <a:gd name="T82" fmla="*/ 0 h 322"/>
                    <a:gd name="T83" fmla="*/ 13 w 13"/>
                    <a:gd name="T84" fmla="*/ 322 h 32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3" h="322">
                      <a:moveTo>
                        <a:pt x="0" y="0"/>
                      </a:moveTo>
                      <a:lnTo>
                        <a:pt x="0" y="0"/>
                      </a:lnTo>
                      <a:lnTo>
                        <a:pt x="0" y="83"/>
                      </a:lnTo>
                      <a:lnTo>
                        <a:pt x="3" y="165"/>
                      </a:lnTo>
                      <a:lnTo>
                        <a:pt x="6" y="243"/>
                      </a:lnTo>
                      <a:lnTo>
                        <a:pt x="6" y="281"/>
                      </a:lnTo>
                      <a:lnTo>
                        <a:pt x="5" y="301"/>
                      </a:lnTo>
                      <a:lnTo>
                        <a:pt x="3" y="320"/>
                      </a:lnTo>
                      <a:lnTo>
                        <a:pt x="5" y="322"/>
                      </a:lnTo>
                      <a:lnTo>
                        <a:pt x="5" y="320"/>
                      </a:lnTo>
                      <a:lnTo>
                        <a:pt x="10" y="303"/>
                      </a:lnTo>
                      <a:lnTo>
                        <a:pt x="11" y="284"/>
                      </a:lnTo>
                      <a:lnTo>
                        <a:pt x="13" y="265"/>
                      </a:lnTo>
                      <a:lnTo>
                        <a:pt x="13" y="248"/>
                      </a:lnTo>
                      <a:lnTo>
                        <a:pt x="10" y="210"/>
                      </a:lnTo>
                      <a:lnTo>
                        <a:pt x="8" y="174"/>
                      </a:lnTo>
                      <a:lnTo>
                        <a:pt x="5" y="130"/>
                      </a:lnTo>
                      <a:lnTo>
                        <a:pt x="3" y="87"/>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9" name="Freeform 211"/>
                <p:cNvSpPr>
                  <a:spLocks/>
                </p:cNvSpPr>
                <p:nvPr/>
              </p:nvSpPr>
              <p:spPr bwMode="auto">
                <a:xfrm>
                  <a:off x="597" y="1366"/>
                  <a:ext cx="38" cy="122"/>
                </a:xfrm>
                <a:custGeom>
                  <a:avLst/>
                  <a:gdLst>
                    <a:gd name="T0" fmla="*/ 34 w 38"/>
                    <a:gd name="T1" fmla="*/ 0 h 122"/>
                    <a:gd name="T2" fmla="*/ 34 w 38"/>
                    <a:gd name="T3" fmla="*/ 0 h 122"/>
                    <a:gd name="T4" fmla="*/ 28 w 38"/>
                    <a:gd name="T5" fmla="*/ 14 h 122"/>
                    <a:gd name="T6" fmla="*/ 22 w 38"/>
                    <a:gd name="T7" fmla="*/ 28 h 122"/>
                    <a:gd name="T8" fmla="*/ 16 w 38"/>
                    <a:gd name="T9" fmla="*/ 44 h 122"/>
                    <a:gd name="T10" fmla="*/ 11 w 38"/>
                    <a:gd name="T11" fmla="*/ 58 h 122"/>
                    <a:gd name="T12" fmla="*/ 5 w 38"/>
                    <a:gd name="T13" fmla="*/ 89 h 122"/>
                    <a:gd name="T14" fmla="*/ 0 w 38"/>
                    <a:gd name="T15" fmla="*/ 121 h 122"/>
                    <a:gd name="T16" fmla="*/ 0 w 38"/>
                    <a:gd name="T17" fmla="*/ 121 h 122"/>
                    <a:gd name="T18" fmla="*/ 0 w 38"/>
                    <a:gd name="T19" fmla="*/ 122 h 122"/>
                    <a:gd name="T20" fmla="*/ 1 w 38"/>
                    <a:gd name="T21" fmla="*/ 121 h 122"/>
                    <a:gd name="T22" fmla="*/ 1 w 38"/>
                    <a:gd name="T23" fmla="*/ 121 h 122"/>
                    <a:gd name="T24" fmla="*/ 16 w 38"/>
                    <a:gd name="T25" fmla="*/ 60 h 122"/>
                    <a:gd name="T26" fmla="*/ 25 w 38"/>
                    <a:gd name="T27" fmla="*/ 30 h 122"/>
                    <a:gd name="T28" fmla="*/ 30 w 38"/>
                    <a:gd name="T29" fmla="*/ 16 h 122"/>
                    <a:gd name="T30" fmla="*/ 38 w 38"/>
                    <a:gd name="T31" fmla="*/ 2 h 122"/>
                    <a:gd name="T32" fmla="*/ 38 w 38"/>
                    <a:gd name="T33" fmla="*/ 2 h 122"/>
                    <a:gd name="T34" fmla="*/ 36 w 38"/>
                    <a:gd name="T35" fmla="*/ 0 h 122"/>
                    <a:gd name="T36" fmla="*/ 34 w 38"/>
                    <a:gd name="T37" fmla="*/ 0 h 122"/>
                    <a:gd name="T38" fmla="*/ 34 w 38"/>
                    <a:gd name="T39" fmla="*/ 0 h 12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22"/>
                    <a:gd name="T62" fmla="*/ 38 w 38"/>
                    <a:gd name="T63" fmla="*/ 122 h 12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22">
                      <a:moveTo>
                        <a:pt x="34" y="0"/>
                      </a:moveTo>
                      <a:lnTo>
                        <a:pt x="34" y="0"/>
                      </a:lnTo>
                      <a:lnTo>
                        <a:pt x="28" y="14"/>
                      </a:lnTo>
                      <a:lnTo>
                        <a:pt x="22" y="28"/>
                      </a:lnTo>
                      <a:lnTo>
                        <a:pt x="16" y="44"/>
                      </a:lnTo>
                      <a:lnTo>
                        <a:pt x="11" y="58"/>
                      </a:lnTo>
                      <a:lnTo>
                        <a:pt x="5" y="89"/>
                      </a:lnTo>
                      <a:lnTo>
                        <a:pt x="0" y="121"/>
                      </a:lnTo>
                      <a:lnTo>
                        <a:pt x="0" y="122"/>
                      </a:lnTo>
                      <a:lnTo>
                        <a:pt x="1" y="121"/>
                      </a:lnTo>
                      <a:lnTo>
                        <a:pt x="16" y="60"/>
                      </a:lnTo>
                      <a:lnTo>
                        <a:pt x="25" y="30"/>
                      </a:lnTo>
                      <a:lnTo>
                        <a:pt x="30" y="16"/>
                      </a:lnTo>
                      <a:lnTo>
                        <a:pt x="38" y="2"/>
                      </a:lnTo>
                      <a:lnTo>
                        <a:pt x="36" y="0"/>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0" name="Freeform 212"/>
                <p:cNvSpPr>
                  <a:spLocks/>
                </p:cNvSpPr>
                <p:nvPr/>
              </p:nvSpPr>
              <p:spPr bwMode="auto">
                <a:xfrm>
                  <a:off x="594" y="1474"/>
                  <a:ext cx="161" cy="16"/>
                </a:xfrm>
                <a:custGeom>
                  <a:avLst/>
                  <a:gdLst>
                    <a:gd name="T0" fmla="*/ 161 w 161"/>
                    <a:gd name="T1" fmla="*/ 13 h 16"/>
                    <a:gd name="T2" fmla="*/ 161 w 161"/>
                    <a:gd name="T3" fmla="*/ 13 h 16"/>
                    <a:gd name="T4" fmla="*/ 141 w 161"/>
                    <a:gd name="T5" fmla="*/ 8 h 16"/>
                    <a:gd name="T6" fmla="*/ 122 w 161"/>
                    <a:gd name="T7" fmla="*/ 3 h 16"/>
                    <a:gd name="T8" fmla="*/ 102 w 161"/>
                    <a:gd name="T9" fmla="*/ 2 h 16"/>
                    <a:gd name="T10" fmla="*/ 81 w 161"/>
                    <a:gd name="T11" fmla="*/ 0 h 16"/>
                    <a:gd name="T12" fmla="*/ 42 w 161"/>
                    <a:gd name="T13" fmla="*/ 0 h 16"/>
                    <a:gd name="T14" fmla="*/ 1 w 161"/>
                    <a:gd name="T15" fmla="*/ 3 h 16"/>
                    <a:gd name="T16" fmla="*/ 1 w 161"/>
                    <a:gd name="T17" fmla="*/ 3 h 16"/>
                    <a:gd name="T18" fmla="*/ 1 w 161"/>
                    <a:gd name="T19" fmla="*/ 3 h 16"/>
                    <a:gd name="T20" fmla="*/ 0 w 161"/>
                    <a:gd name="T21" fmla="*/ 5 h 16"/>
                    <a:gd name="T22" fmla="*/ 1 w 161"/>
                    <a:gd name="T23" fmla="*/ 7 h 16"/>
                    <a:gd name="T24" fmla="*/ 1 w 161"/>
                    <a:gd name="T25" fmla="*/ 7 h 16"/>
                    <a:gd name="T26" fmla="*/ 1 w 161"/>
                    <a:gd name="T27" fmla="*/ 7 h 16"/>
                    <a:gd name="T28" fmla="*/ 42 w 161"/>
                    <a:gd name="T29" fmla="*/ 7 h 16"/>
                    <a:gd name="T30" fmla="*/ 81 w 161"/>
                    <a:gd name="T31" fmla="*/ 7 h 16"/>
                    <a:gd name="T32" fmla="*/ 100 w 161"/>
                    <a:gd name="T33" fmla="*/ 8 h 16"/>
                    <a:gd name="T34" fmla="*/ 121 w 161"/>
                    <a:gd name="T35" fmla="*/ 10 h 16"/>
                    <a:gd name="T36" fmla="*/ 139 w 161"/>
                    <a:gd name="T37" fmla="*/ 11 h 16"/>
                    <a:gd name="T38" fmla="*/ 160 w 161"/>
                    <a:gd name="T39" fmla="*/ 16 h 16"/>
                    <a:gd name="T40" fmla="*/ 160 w 161"/>
                    <a:gd name="T41" fmla="*/ 16 h 16"/>
                    <a:gd name="T42" fmla="*/ 161 w 161"/>
                    <a:gd name="T43" fmla="*/ 16 h 16"/>
                    <a:gd name="T44" fmla="*/ 161 w 161"/>
                    <a:gd name="T45" fmla="*/ 14 h 16"/>
                    <a:gd name="T46" fmla="*/ 161 w 161"/>
                    <a:gd name="T47" fmla="*/ 14 h 16"/>
                    <a:gd name="T48" fmla="*/ 161 w 161"/>
                    <a:gd name="T49" fmla="*/ 13 h 16"/>
                    <a:gd name="T50" fmla="*/ 161 w 161"/>
                    <a:gd name="T51" fmla="*/ 13 h 1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1"/>
                    <a:gd name="T79" fmla="*/ 0 h 16"/>
                    <a:gd name="T80" fmla="*/ 161 w 161"/>
                    <a:gd name="T81" fmla="*/ 16 h 1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1" h="16">
                      <a:moveTo>
                        <a:pt x="161" y="13"/>
                      </a:moveTo>
                      <a:lnTo>
                        <a:pt x="161" y="13"/>
                      </a:lnTo>
                      <a:lnTo>
                        <a:pt x="141" y="8"/>
                      </a:lnTo>
                      <a:lnTo>
                        <a:pt x="122" y="3"/>
                      </a:lnTo>
                      <a:lnTo>
                        <a:pt x="102" y="2"/>
                      </a:lnTo>
                      <a:lnTo>
                        <a:pt x="81" y="0"/>
                      </a:lnTo>
                      <a:lnTo>
                        <a:pt x="42" y="0"/>
                      </a:lnTo>
                      <a:lnTo>
                        <a:pt x="1" y="3"/>
                      </a:lnTo>
                      <a:lnTo>
                        <a:pt x="0" y="5"/>
                      </a:lnTo>
                      <a:lnTo>
                        <a:pt x="1" y="7"/>
                      </a:lnTo>
                      <a:lnTo>
                        <a:pt x="42" y="7"/>
                      </a:lnTo>
                      <a:lnTo>
                        <a:pt x="81" y="7"/>
                      </a:lnTo>
                      <a:lnTo>
                        <a:pt x="100" y="8"/>
                      </a:lnTo>
                      <a:lnTo>
                        <a:pt x="121" y="10"/>
                      </a:lnTo>
                      <a:lnTo>
                        <a:pt x="139" y="11"/>
                      </a:lnTo>
                      <a:lnTo>
                        <a:pt x="160" y="16"/>
                      </a:lnTo>
                      <a:lnTo>
                        <a:pt x="161" y="16"/>
                      </a:lnTo>
                      <a:lnTo>
                        <a:pt x="161" y="14"/>
                      </a:lnTo>
                      <a:lnTo>
                        <a:pt x="161"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1" name="Freeform 213"/>
                <p:cNvSpPr>
                  <a:spLocks/>
                </p:cNvSpPr>
                <p:nvPr/>
              </p:nvSpPr>
              <p:spPr bwMode="auto">
                <a:xfrm>
                  <a:off x="628" y="1358"/>
                  <a:ext cx="126" cy="11"/>
                </a:xfrm>
                <a:custGeom>
                  <a:avLst/>
                  <a:gdLst>
                    <a:gd name="T0" fmla="*/ 0 w 126"/>
                    <a:gd name="T1" fmla="*/ 11 h 11"/>
                    <a:gd name="T2" fmla="*/ 0 w 126"/>
                    <a:gd name="T3" fmla="*/ 11 h 11"/>
                    <a:gd name="T4" fmla="*/ 32 w 126"/>
                    <a:gd name="T5" fmla="*/ 11 h 11"/>
                    <a:gd name="T6" fmla="*/ 61 w 126"/>
                    <a:gd name="T7" fmla="*/ 8 h 11"/>
                    <a:gd name="T8" fmla="*/ 123 w 126"/>
                    <a:gd name="T9" fmla="*/ 5 h 11"/>
                    <a:gd name="T10" fmla="*/ 123 w 126"/>
                    <a:gd name="T11" fmla="*/ 5 h 11"/>
                    <a:gd name="T12" fmla="*/ 124 w 126"/>
                    <a:gd name="T13" fmla="*/ 3 h 11"/>
                    <a:gd name="T14" fmla="*/ 126 w 126"/>
                    <a:gd name="T15" fmla="*/ 2 h 11"/>
                    <a:gd name="T16" fmla="*/ 124 w 126"/>
                    <a:gd name="T17" fmla="*/ 2 h 11"/>
                    <a:gd name="T18" fmla="*/ 123 w 126"/>
                    <a:gd name="T19" fmla="*/ 0 h 11"/>
                    <a:gd name="T20" fmla="*/ 123 w 126"/>
                    <a:gd name="T21" fmla="*/ 0 h 11"/>
                    <a:gd name="T22" fmla="*/ 93 w 126"/>
                    <a:gd name="T23" fmla="*/ 2 h 11"/>
                    <a:gd name="T24" fmla="*/ 61 w 126"/>
                    <a:gd name="T25" fmla="*/ 5 h 11"/>
                    <a:gd name="T26" fmla="*/ 30 w 126"/>
                    <a:gd name="T27" fmla="*/ 8 h 11"/>
                    <a:gd name="T28" fmla="*/ 0 w 126"/>
                    <a:gd name="T29" fmla="*/ 10 h 11"/>
                    <a:gd name="T30" fmla="*/ 0 w 126"/>
                    <a:gd name="T31" fmla="*/ 10 h 11"/>
                    <a:gd name="T32" fmla="*/ 0 w 126"/>
                    <a:gd name="T33" fmla="*/ 11 h 11"/>
                    <a:gd name="T34" fmla="*/ 0 w 126"/>
                    <a:gd name="T35" fmla="*/ 11 h 11"/>
                    <a:gd name="T36" fmla="*/ 0 w 126"/>
                    <a:gd name="T37" fmla="*/ 11 h 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1"/>
                    <a:gd name="T59" fmla="*/ 126 w 126"/>
                    <a:gd name="T60" fmla="*/ 11 h 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1">
                      <a:moveTo>
                        <a:pt x="0" y="11"/>
                      </a:moveTo>
                      <a:lnTo>
                        <a:pt x="0" y="11"/>
                      </a:lnTo>
                      <a:lnTo>
                        <a:pt x="32" y="11"/>
                      </a:lnTo>
                      <a:lnTo>
                        <a:pt x="61" y="8"/>
                      </a:lnTo>
                      <a:lnTo>
                        <a:pt x="123" y="5"/>
                      </a:lnTo>
                      <a:lnTo>
                        <a:pt x="124" y="3"/>
                      </a:lnTo>
                      <a:lnTo>
                        <a:pt x="126" y="2"/>
                      </a:lnTo>
                      <a:lnTo>
                        <a:pt x="124" y="2"/>
                      </a:lnTo>
                      <a:lnTo>
                        <a:pt x="123" y="0"/>
                      </a:lnTo>
                      <a:lnTo>
                        <a:pt x="93" y="2"/>
                      </a:lnTo>
                      <a:lnTo>
                        <a:pt x="61" y="5"/>
                      </a:lnTo>
                      <a:lnTo>
                        <a:pt x="30" y="8"/>
                      </a:lnTo>
                      <a:lnTo>
                        <a:pt x="0" y="10"/>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2" name="Freeform 214"/>
                <p:cNvSpPr>
                  <a:spLocks/>
                </p:cNvSpPr>
                <p:nvPr/>
              </p:nvSpPr>
              <p:spPr bwMode="auto">
                <a:xfrm>
                  <a:off x="754" y="1363"/>
                  <a:ext cx="6" cy="130"/>
                </a:xfrm>
                <a:custGeom>
                  <a:avLst/>
                  <a:gdLst>
                    <a:gd name="T0" fmla="*/ 0 w 6"/>
                    <a:gd name="T1" fmla="*/ 2 h 130"/>
                    <a:gd name="T2" fmla="*/ 0 w 6"/>
                    <a:gd name="T3" fmla="*/ 2 h 130"/>
                    <a:gd name="T4" fmla="*/ 1 w 6"/>
                    <a:gd name="T5" fmla="*/ 64 h 130"/>
                    <a:gd name="T6" fmla="*/ 5 w 6"/>
                    <a:gd name="T7" fmla="*/ 129 h 130"/>
                    <a:gd name="T8" fmla="*/ 5 w 6"/>
                    <a:gd name="T9" fmla="*/ 129 h 130"/>
                    <a:gd name="T10" fmla="*/ 5 w 6"/>
                    <a:gd name="T11" fmla="*/ 130 h 130"/>
                    <a:gd name="T12" fmla="*/ 6 w 6"/>
                    <a:gd name="T13" fmla="*/ 130 h 130"/>
                    <a:gd name="T14" fmla="*/ 6 w 6"/>
                    <a:gd name="T15" fmla="*/ 129 h 130"/>
                    <a:gd name="T16" fmla="*/ 6 w 6"/>
                    <a:gd name="T17" fmla="*/ 129 h 130"/>
                    <a:gd name="T18" fmla="*/ 6 w 6"/>
                    <a:gd name="T19" fmla="*/ 97 h 130"/>
                    <a:gd name="T20" fmla="*/ 5 w 6"/>
                    <a:gd name="T21" fmla="*/ 64 h 130"/>
                    <a:gd name="T22" fmla="*/ 1 w 6"/>
                    <a:gd name="T23" fmla="*/ 33 h 130"/>
                    <a:gd name="T24" fmla="*/ 1 w 6"/>
                    <a:gd name="T25" fmla="*/ 2 h 130"/>
                    <a:gd name="T26" fmla="*/ 1 w 6"/>
                    <a:gd name="T27" fmla="*/ 2 h 130"/>
                    <a:gd name="T28" fmla="*/ 0 w 6"/>
                    <a:gd name="T29" fmla="*/ 0 h 130"/>
                    <a:gd name="T30" fmla="*/ 0 w 6"/>
                    <a:gd name="T31" fmla="*/ 2 h 130"/>
                    <a:gd name="T32" fmla="*/ 0 w 6"/>
                    <a:gd name="T33" fmla="*/ 2 h 1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
                    <a:gd name="T52" fmla="*/ 0 h 130"/>
                    <a:gd name="T53" fmla="*/ 6 w 6"/>
                    <a:gd name="T54" fmla="*/ 130 h 1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 h="130">
                      <a:moveTo>
                        <a:pt x="0" y="2"/>
                      </a:moveTo>
                      <a:lnTo>
                        <a:pt x="0" y="2"/>
                      </a:lnTo>
                      <a:lnTo>
                        <a:pt x="1" y="64"/>
                      </a:lnTo>
                      <a:lnTo>
                        <a:pt x="5" y="129"/>
                      </a:lnTo>
                      <a:lnTo>
                        <a:pt x="5" y="130"/>
                      </a:lnTo>
                      <a:lnTo>
                        <a:pt x="6" y="130"/>
                      </a:lnTo>
                      <a:lnTo>
                        <a:pt x="6" y="129"/>
                      </a:lnTo>
                      <a:lnTo>
                        <a:pt x="6" y="97"/>
                      </a:lnTo>
                      <a:lnTo>
                        <a:pt x="5" y="64"/>
                      </a:lnTo>
                      <a:lnTo>
                        <a:pt x="1" y="33"/>
                      </a:lnTo>
                      <a:lnTo>
                        <a:pt x="1" y="2"/>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3" name="Freeform 215"/>
                <p:cNvSpPr>
                  <a:spLocks/>
                </p:cNvSpPr>
                <p:nvPr/>
              </p:nvSpPr>
              <p:spPr bwMode="auto">
                <a:xfrm>
                  <a:off x="790" y="1365"/>
                  <a:ext cx="8" cy="120"/>
                </a:xfrm>
                <a:custGeom>
                  <a:avLst/>
                  <a:gdLst>
                    <a:gd name="T0" fmla="*/ 0 w 8"/>
                    <a:gd name="T1" fmla="*/ 1 h 120"/>
                    <a:gd name="T2" fmla="*/ 0 w 8"/>
                    <a:gd name="T3" fmla="*/ 1 h 120"/>
                    <a:gd name="T4" fmla="*/ 0 w 8"/>
                    <a:gd name="T5" fmla="*/ 29 h 120"/>
                    <a:gd name="T6" fmla="*/ 1 w 8"/>
                    <a:gd name="T7" fmla="*/ 59 h 120"/>
                    <a:gd name="T8" fmla="*/ 3 w 8"/>
                    <a:gd name="T9" fmla="*/ 89 h 120"/>
                    <a:gd name="T10" fmla="*/ 5 w 8"/>
                    <a:gd name="T11" fmla="*/ 119 h 120"/>
                    <a:gd name="T12" fmla="*/ 5 w 8"/>
                    <a:gd name="T13" fmla="*/ 119 h 120"/>
                    <a:gd name="T14" fmla="*/ 6 w 8"/>
                    <a:gd name="T15" fmla="*/ 120 h 120"/>
                    <a:gd name="T16" fmla="*/ 8 w 8"/>
                    <a:gd name="T17" fmla="*/ 120 h 120"/>
                    <a:gd name="T18" fmla="*/ 8 w 8"/>
                    <a:gd name="T19" fmla="*/ 119 h 120"/>
                    <a:gd name="T20" fmla="*/ 8 w 8"/>
                    <a:gd name="T21" fmla="*/ 119 h 120"/>
                    <a:gd name="T22" fmla="*/ 6 w 8"/>
                    <a:gd name="T23" fmla="*/ 89 h 120"/>
                    <a:gd name="T24" fmla="*/ 5 w 8"/>
                    <a:gd name="T25" fmla="*/ 59 h 120"/>
                    <a:gd name="T26" fmla="*/ 0 w 8"/>
                    <a:gd name="T27" fmla="*/ 1 h 120"/>
                    <a:gd name="T28" fmla="*/ 0 w 8"/>
                    <a:gd name="T29" fmla="*/ 1 h 120"/>
                    <a:gd name="T30" fmla="*/ 0 w 8"/>
                    <a:gd name="T31" fmla="*/ 0 h 120"/>
                    <a:gd name="T32" fmla="*/ 0 w 8"/>
                    <a:gd name="T33" fmla="*/ 1 h 120"/>
                    <a:gd name="T34" fmla="*/ 0 w 8"/>
                    <a:gd name="T35" fmla="*/ 1 h 1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
                    <a:gd name="T55" fmla="*/ 0 h 120"/>
                    <a:gd name="T56" fmla="*/ 8 w 8"/>
                    <a:gd name="T57" fmla="*/ 120 h 1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 h="120">
                      <a:moveTo>
                        <a:pt x="0" y="1"/>
                      </a:moveTo>
                      <a:lnTo>
                        <a:pt x="0" y="1"/>
                      </a:lnTo>
                      <a:lnTo>
                        <a:pt x="0" y="29"/>
                      </a:lnTo>
                      <a:lnTo>
                        <a:pt x="1" y="59"/>
                      </a:lnTo>
                      <a:lnTo>
                        <a:pt x="3" y="89"/>
                      </a:lnTo>
                      <a:lnTo>
                        <a:pt x="5" y="119"/>
                      </a:lnTo>
                      <a:lnTo>
                        <a:pt x="6" y="120"/>
                      </a:lnTo>
                      <a:lnTo>
                        <a:pt x="8" y="120"/>
                      </a:lnTo>
                      <a:lnTo>
                        <a:pt x="8" y="119"/>
                      </a:lnTo>
                      <a:lnTo>
                        <a:pt x="6" y="89"/>
                      </a:lnTo>
                      <a:lnTo>
                        <a:pt x="5" y="59"/>
                      </a:lnTo>
                      <a:lnTo>
                        <a:pt x="0" y="1"/>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4" name="Freeform 216"/>
                <p:cNvSpPr>
                  <a:spLocks/>
                </p:cNvSpPr>
                <p:nvPr/>
              </p:nvSpPr>
              <p:spPr bwMode="auto">
                <a:xfrm>
                  <a:off x="795" y="1482"/>
                  <a:ext cx="182" cy="8"/>
                </a:xfrm>
                <a:custGeom>
                  <a:avLst/>
                  <a:gdLst>
                    <a:gd name="T0" fmla="*/ 1 w 182"/>
                    <a:gd name="T1" fmla="*/ 3 h 8"/>
                    <a:gd name="T2" fmla="*/ 1 w 182"/>
                    <a:gd name="T3" fmla="*/ 3 h 8"/>
                    <a:gd name="T4" fmla="*/ 91 w 182"/>
                    <a:gd name="T5" fmla="*/ 6 h 8"/>
                    <a:gd name="T6" fmla="*/ 135 w 182"/>
                    <a:gd name="T7" fmla="*/ 8 h 8"/>
                    <a:gd name="T8" fmla="*/ 180 w 182"/>
                    <a:gd name="T9" fmla="*/ 6 h 8"/>
                    <a:gd name="T10" fmla="*/ 180 w 182"/>
                    <a:gd name="T11" fmla="*/ 6 h 8"/>
                    <a:gd name="T12" fmla="*/ 182 w 182"/>
                    <a:gd name="T13" fmla="*/ 6 h 8"/>
                    <a:gd name="T14" fmla="*/ 180 w 182"/>
                    <a:gd name="T15" fmla="*/ 5 h 8"/>
                    <a:gd name="T16" fmla="*/ 180 w 182"/>
                    <a:gd name="T17" fmla="*/ 5 h 8"/>
                    <a:gd name="T18" fmla="*/ 91 w 182"/>
                    <a:gd name="T19" fmla="*/ 0 h 8"/>
                    <a:gd name="T20" fmla="*/ 47 w 182"/>
                    <a:gd name="T21" fmla="*/ 0 h 8"/>
                    <a:gd name="T22" fmla="*/ 1 w 182"/>
                    <a:gd name="T23" fmla="*/ 0 h 8"/>
                    <a:gd name="T24" fmla="*/ 1 w 182"/>
                    <a:gd name="T25" fmla="*/ 0 h 8"/>
                    <a:gd name="T26" fmla="*/ 0 w 182"/>
                    <a:gd name="T27" fmla="*/ 2 h 8"/>
                    <a:gd name="T28" fmla="*/ 1 w 182"/>
                    <a:gd name="T29" fmla="*/ 3 h 8"/>
                    <a:gd name="T30" fmla="*/ 1 w 182"/>
                    <a:gd name="T31" fmla="*/ 3 h 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2"/>
                    <a:gd name="T49" fmla="*/ 0 h 8"/>
                    <a:gd name="T50" fmla="*/ 182 w 182"/>
                    <a:gd name="T51" fmla="*/ 8 h 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2" h="8">
                      <a:moveTo>
                        <a:pt x="1" y="3"/>
                      </a:moveTo>
                      <a:lnTo>
                        <a:pt x="1" y="3"/>
                      </a:lnTo>
                      <a:lnTo>
                        <a:pt x="91" y="6"/>
                      </a:lnTo>
                      <a:lnTo>
                        <a:pt x="135" y="8"/>
                      </a:lnTo>
                      <a:lnTo>
                        <a:pt x="180" y="6"/>
                      </a:lnTo>
                      <a:lnTo>
                        <a:pt x="182" y="6"/>
                      </a:lnTo>
                      <a:lnTo>
                        <a:pt x="180" y="5"/>
                      </a:lnTo>
                      <a:lnTo>
                        <a:pt x="91" y="0"/>
                      </a:lnTo>
                      <a:lnTo>
                        <a:pt x="47" y="0"/>
                      </a:lnTo>
                      <a:lnTo>
                        <a:pt x="1" y="0"/>
                      </a:lnTo>
                      <a:lnTo>
                        <a:pt x="0"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5" name="Freeform 217"/>
                <p:cNvSpPr>
                  <a:spLocks/>
                </p:cNvSpPr>
                <p:nvPr/>
              </p:nvSpPr>
              <p:spPr bwMode="auto">
                <a:xfrm>
                  <a:off x="912" y="1371"/>
                  <a:ext cx="58" cy="125"/>
                </a:xfrm>
                <a:custGeom>
                  <a:avLst/>
                  <a:gdLst>
                    <a:gd name="T0" fmla="*/ 0 w 58"/>
                    <a:gd name="T1" fmla="*/ 1 h 125"/>
                    <a:gd name="T2" fmla="*/ 0 w 58"/>
                    <a:gd name="T3" fmla="*/ 1 h 125"/>
                    <a:gd name="T4" fmla="*/ 27 w 58"/>
                    <a:gd name="T5" fmla="*/ 64 h 125"/>
                    <a:gd name="T6" fmla="*/ 57 w 58"/>
                    <a:gd name="T7" fmla="*/ 124 h 125"/>
                    <a:gd name="T8" fmla="*/ 57 w 58"/>
                    <a:gd name="T9" fmla="*/ 124 h 125"/>
                    <a:gd name="T10" fmla="*/ 58 w 58"/>
                    <a:gd name="T11" fmla="*/ 125 h 125"/>
                    <a:gd name="T12" fmla="*/ 58 w 58"/>
                    <a:gd name="T13" fmla="*/ 124 h 125"/>
                    <a:gd name="T14" fmla="*/ 58 w 58"/>
                    <a:gd name="T15" fmla="*/ 124 h 125"/>
                    <a:gd name="T16" fmla="*/ 46 w 58"/>
                    <a:gd name="T17" fmla="*/ 92 h 125"/>
                    <a:gd name="T18" fmla="*/ 32 w 58"/>
                    <a:gd name="T19" fmla="*/ 61 h 125"/>
                    <a:gd name="T20" fmla="*/ 2 w 58"/>
                    <a:gd name="T21" fmla="*/ 1 h 125"/>
                    <a:gd name="T22" fmla="*/ 2 w 58"/>
                    <a:gd name="T23" fmla="*/ 1 h 125"/>
                    <a:gd name="T24" fmla="*/ 0 w 58"/>
                    <a:gd name="T25" fmla="*/ 0 h 125"/>
                    <a:gd name="T26" fmla="*/ 0 w 58"/>
                    <a:gd name="T27" fmla="*/ 1 h 125"/>
                    <a:gd name="T28" fmla="*/ 0 w 58"/>
                    <a:gd name="T29" fmla="*/ 1 h 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125"/>
                    <a:gd name="T47" fmla="*/ 58 w 58"/>
                    <a:gd name="T48" fmla="*/ 125 h 1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125">
                      <a:moveTo>
                        <a:pt x="0" y="1"/>
                      </a:moveTo>
                      <a:lnTo>
                        <a:pt x="0" y="1"/>
                      </a:lnTo>
                      <a:lnTo>
                        <a:pt x="27" y="64"/>
                      </a:lnTo>
                      <a:lnTo>
                        <a:pt x="57" y="124"/>
                      </a:lnTo>
                      <a:lnTo>
                        <a:pt x="58" y="125"/>
                      </a:lnTo>
                      <a:lnTo>
                        <a:pt x="58" y="124"/>
                      </a:lnTo>
                      <a:lnTo>
                        <a:pt x="46" y="92"/>
                      </a:lnTo>
                      <a:lnTo>
                        <a:pt x="32" y="61"/>
                      </a:lnTo>
                      <a:lnTo>
                        <a:pt x="2" y="1"/>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6" name="Freeform 218"/>
                <p:cNvSpPr>
                  <a:spLocks/>
                </p:cNvSpPr>
                <p:nvPr/>
              </p:nvSpPr>
              <p:spPr bwMode="auto">
                <a:xfrm>
                  <a:off x="785" y="1358"/>
                  <a:ext cx="123" cy="14"/>
                </a:xfrm>
                <a:custGeom>
                  <a:avLst/>
                  <a:gdLst>
                    <a:gd name="T0" fmla="*/ 2 w 123"/>
                    <a:gd name="T1" fmla="*/ 7 h 14"/>
                    <a:gd name="T2" fmla="*/ 2 w 123"/>
                    <a:gd name="T3" fmla="*/ 7 h 14"/>
                    <a:gd name="T4" fmla="*/ 17 w 123"/>
                    <a:gd name="T5" fmla="*/ 5 h 14"/>
                    <a:gd name="T6" fmla="*/ 32 w 123"/>
                    <a:gd name="T7" fmla="*/ 3 h 14"/>
                    <a:gd name="T8" fmla="*/ 61 w 123"/>
                    <a:gd name="T9" fmla="*/ 5 h 14"/>
                    <a:gd name="T10" fmla="*/ 91 w 123"/>
                    <a:gd name="T11" fmla="*/ 8 h 14"/>
                    <a:gd name="T12" fmla="*/ 121 w 123"/>
                    <a:gd name="T13" fmla="*/ 14 h 14"/>
                    <a:gd name="T14" fmla="*/ 121 w 123"/>
                    <a:gd name="T15" fmla="*/ 14 h 14"/>
                    <a:gd name="T16" fmla="*/ 123 w 123"/>
                    <a:gd name="T17" fmla="*/ 14 h 14"/>
                    <a:gd name="T18" fmla="*/ 123 w 123"/>
                    <a:gd name="T19" fmla="*/ 13 h 14"/>
                    <a:gd name="T20" fmla="*/ 123 w 123"/>
                    <a:gd name="T21" fmla="*/ 11 h 14"/>
                    <a:gd name="T22" fmla="*/ 123 w 123"/>
                    <a:gd name="T23" fmla="*/ 11 h 14"/>
                    <a:gd name="T24" fmla="*/ 123 w 123"/>
                    <a:gd name="T25" fmla="*/ 11 h 14"/>
                    <a:gd name="T26" fmla="*/ 93 w 123"/>
                    <a:gd name="T27" fmla="*/ 3 h 14"/>
                    <a:gd name="T28" fmla="*/ 61 w 123"/>
                    <a:gd name="T29" fmla="*/ 0 h 14"/>
                    <a:gd name="T30" fmla="*/ 32 w 123"/>
                    <a:gd name="T31" fmla="*/ 0 h 14"/>
                    <a:gd name="T32" fmla="*/ 2 w 123"/>
                    <a:gd name="T33" fmla="*/ 5 h 14"/>
                    <a:gd name="T34" fmla="*/ 2 w 123"/>
                    <a:gd name="T35" fmla="*/ 5 h 14"/>
                    <a:gd name="T36" fmla="*/ 0 w 123"/>
                    <a:gd name="T37" fmla="*/ 7 h 14"/>
                    <a:gd name="T38" fmla="*/ 2 w 123"/>
                    <a:gd name="T39" fmla="*/ 7 h 14"/>
                    <a:gd name="T40" fmla="*/ 2 w 123"/>
                    <a:gd name="T41" fmla="*/ 7 h 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3"/>
                    <a:gd name="T64" fmla="*/ 0 h 14"/>
                    <a:gd name="T65" fmla="*/ 123 w 123"/>
                    <a:gd name="T66" fmla="*/ 14 h 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3" h="14">
                      <a:moveTo>
                        <a:pt x="2" y="7"/>
                      </a:moveTo>
                      <a:lnTo>
                        <a:pt x="2" y="7"/>
                      </a:lnTo>
                      <a:lnTo>
                        <a:pt x="17" y="5"/>
                      </a:lnTo>
                      <a:lnTo>
                        <a:pt x="32" y="3"/>
                      </a:lnTo>
                      <a:lnTo>
                        <a:pt x="61" y="5"/>
                      </a:lnTo>
                      <a:lnTo>
                        <a:pt x="91" y="8"/>
                      </a:lnTo>
                      <a:lnTo>
                        <a:pt x="121" y="14"/>
                      </a:lnTo>
                      <a:lnTo>
                        <a:pt x="123" y="14"/>
                      </a:lnTo>
                      <a:lnTo>
                        <a:pt x="123" y="13"/>
                      </a:lnTo>
                      <a:lnTo>
                        <a:pt x="123" y="11"/>
                      </a:lnTo>
                      <a:lnTo>
                        <a:pt x="93" y="3"/>
                      </a:lnTo>
                      <a:lnTo>
                        <a:pt x="61" y="0"/>
                      </a:lnTo>
                      <a:lnTo>
                        <a:pt x="32" y="0"/>
                      </a:lnTo>
                      <a:lnTo>
                        <a:pt x="2" y="5"/>
                      </a:lnTo>
                      <a:lnTo>
                        <a:pt x="0" y="7"/>
                      </a:lnTo>
                      <a:lnTo>
                        <a:pt x="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7" name="Freeform 219"/>
                <p:cNvSpPr>
                  <a:spLocks/>
                </p:cNvSpPr>
                <p:nvPr/>
              </p:nvSpPr>
              <p:spPr bwMode="auto">
                <a:xfrm>
                  <a:off x="639" y="1319"/>
                  <a:ext cx="22" cy="36"/>
                </a:xfrm>
                <a:custGeom>
                  <a:avLst/>
                  <a:gdLst>
                    <a:gd name="T0" fmla="*/ 21 w 22"/>
                    <a:gd name="T1" fmla="*/ 33 h 36"/>
                    <a:gd name="T2" fmla="*/ 21 w 22"/>
                    <a:gd name="T3" fmla="*/ 33 h 36"/>
                    <a:gd name="T4" fmla="*/ 22 w 22"/>
                    <a:gd name="T5" fmla="*/ 24 h 36"/>
                    <a:gd name="T6" fmla="*/ 19 w 22"/>
                    <a:gd name="T7" fmla="*/ 11 h 36"/>
                    <a:gd name="T8" fmla="*/ 16 w 22"/>
                    <a:gd name="T9" fmla="*/ 6 h 36"/>
                    <a:gd name="T10" fmla="*/ 13 w 22"/>
                    <a:gd name="T11" fmla="*/ 2 h 36"/>
                    <a:gd name="T12" fmla="*/ 8 w 22"/>
                    <a:gd name="T13" fmla="*/ 0 h 36"/>
                    <a:gd name="T14" fmla="*/ 3 w 22"/>
                    <a:gd name="T15" fmla="*/ 0 h 36"/>
                    <a:gd name="T16" fmla="*/ 3 w 22"/>
                    <a:gd name="T17" fmla="*/ 0 h 36"/>
                    <a:gd name="T18" fmla="*/ 0 w 22"/>
                    <a:gd name="T19" fmla="*/ 2 h 36"/>
                    <a:gd name="T20" fmla="*/ 0 w 22"/>
                    <a:gd name="T21" fmla="*/ 5 h 36"/>
                    <a:gd name="T22" fmla="*/ 0 w 22"/>
                    <a:gd name="T23" fmla="*/ 6 h 36"/>
                    <a:gd name="T24" fmla="*/ 2 w 22"/>
                    <a:gd name="T25" fmla="*/ 8 h 36"/>
                    <a:gd name="T26" fmla="*/ 2 w 22"/>
                    <a:gd name="T27" fmla="*/ 8 h 36"/>
                    <a:gd name="T28" fmla="*/ 8 w 22"/>
                    <a:gd name="T29" fmla="*/ 13 h 36"/>
                    <a:gd name="T30" fmla="*/ 11 w 22"/>
                    <a:gd name="T31" fmla="*/ 19 h 36"/>
                    <a:gd name="T32" fmla="*/ 13 w 22"/>
                    <a:gd name="T33" fmla="*/ 25 h 36"/>
                    <a:gd name="T34" fmla="*/ 14 w 22"/>
                    <a:gd name="T35" fmla="*/ 33 h 36"/>
                    <a:gd name="T36" fmla="*/ 14 w 22"/>
                    <a:gd name="T37" fmla="*/ 33 h 36"/>
                    <a:gd name="T38" fmla="*/ 14 w 22"/>
                    <a:gd name="T39" fmla="*/ 35 h 36"/>
                    <a:gd name="T40" fmla="*/ 18 w 22"/>
                    <a:gd name="T41" fmla="*/ 36 h 36"/>
                    <a:gd name="T42" fmla="*/ 19 w 22"/>
                    <a:gd name="T43" fmla="*/ 36 h 36"/>
                    <a:gd name="T44" fmla="*/ 21 w 22"/>
                    <a:gd name="T45" fmla="*/ 33 h 36"/>
                    <a:gd name="T46" fmla="*/ 21 w 22"/>
                    <a:gd name="T47" fmla="*/ 33 h 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
                    <a:gd name="T73" fmla="*/ 0 h 36"/>
                    <a:gd name="T74" fmla="*/ 22 w 22"/>
                    <a:gd name="T75" fmla="*/ 36 h 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 h="36">
                      <a:moveTo>
                        <a:pt x="21" y="33"/>
                      </a:moveTo>
                      <a:lnTo>
                        <a:pt x="21" y="33"/>
                      </a:lnTo>
                      <a:lnTo>
                        <a:pt x="22" y="24"/>
                      </a:lnTo>
                      <a:lnTo>
                        <a:pt x="19" y="11"/>
                      </a:lnTo>
                      <a:lnTo>
                        <a:pt x="16" y="6"/>
                      </a:lnTo>
                      <a:lnTo>
                        <a:pt x="13" y="2"/>
                      </a:lnTo>
                      <a:lnTo>
                        <a:pt x="8" y="0"/>
                      </a:lnTo>
                      <a:lnTo>
                        <a:pt x="3" y="0"/>
                      </a:lnTo>
                      <a:lnTo>
                        <a:pt x="0" y="2"/>
                      </a:lnTo>
                      <a:lnTo>
                        <a:pt x="0" y="5"/>
                      </a:lnTo>
                      <a:lnTo>
                        <a:pt x="0" y="6"/>
                      </a:lnTo>
                      <a:lnTo>
                        <a:pt x="2" y="8"/>
                      </a:lnTo>
                      <a:lnTo>
                        <a:pt x="8" y="13"/>
                      </a:lnTo>
                      <a:lnTo>
                        <a:pt x="11" y="19"/>
                      </a:lnTo>
                      <a:lnTo>
                        <a:pt x="13" y="25"/>
                      </a:lnTo>
                      <a:lnTo>
                        <a:pt x="14" y="33"/>
                      </a:lnTo>
                      <a:lnTo>
                        <a:pt x="14" y="35"/>
                      </a:lnTo>
                      <a:lnTo>
                        <a:pt x="18" y="36"/>
                      </a:lnTo>
                      <a:lnTo>
                        <a:pt x="19" y="36"/>
                      </a:lnTo>
                      <a:lnTo>
                        <a:pt x="21"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8" name="Freeform 220"/>
                <p:cNvSpPr>
                  <a:spLocks/>
                </p:cNvSpPr>
                <p:nvPr/>
              </p:nvSpPr>
              <p:spPr bwMode="auto">
                <a:xfrm>
                  <a:off x="886" y="1319"/>
                  <a:ext cx="26" cy="39"/>
                </a:xfrm>
                <a:custGeom>
                  <a:avLst/>
                  <a:gdLst>
                    <a:gd name="T0" fmla="*/ 9 w 26"/>
                    <a:gd name="T1" fmla="*/ 36 h 39"/>
                    <a:gd name="T2" fmla="*/ 9 w 26"/>
                    <a:gd name="T3" fmla="*/ 36 h 39"/>
                    <a:gd name="T4" fmla="*/ 12 w 26"/>
                    <a:gd name="T5" fmla="*/ 27 h 39"/>
                    <a:gd name="T6" fmla="*/ 17 w 26"/>
                    <a:gd name="T7" fmla="*/ 17 h 39"/>
                    <a:gd name="T8" fmla="*/ 17 w 26"/>
                    <a:gd name="T9" fmla="*/ 17 h 39"/>
                    <a:gd name="T10" fmla="*/ 25 w 26"/>
                    <a:gd name="T11" fmla="*/ 11 h 39"/>
                    <a:gd name="T12" fmla="*/ 26 w 26"/>
                    <a:gd name="T13" fmla="*/ 6 h 39"/>
                    <a:gd name="T14" fmla="*/ 26 w 26"/>
                    <a:gd name="T15" fmla="*/ 5 h 39"/>
                    <a:gd name="T16" fmla="*/ 25 w 26"/>
                    <a:gd name="T17" fmla="*/ 2 h 39"/>
                    <a:gd name="T18" fmla="*/ 25 w 26"/>
                    <a:gd name="T19" fmla="*/ 2 h 39"/>
                    <a:gd name="T20" fmla="*/ 23 w 26"/>
                    <a:gd name="T21" fmla="*/ 0 h 39"/>
                    <a:gd name="T22" fmla="*/ 20 w 26"/>
                    <a:gd name="T23" fmla="*/ 0 h 39"/>
                    <a:gd name="T24" fmla="*/ 14 w 26"/>
                    <a:gd name="T25" fmla="*/ 3 h 39"/>
                    <a:gd name="T26" fmla="*/ 9 w 26"/>
                    <a:gd name="T27" fmla="*/ 8 h 39"/>
                    <a:gd name="T28" fmla="*/ 6 w 26"/>
                    <a:gd name="T29" fmla="*/ 13 h 39"/>
                    <a:gd name="T30" fmla="*/ 6 w 26"/>
                    <a:gd name="T31" fmla="*/ 13 h 39"/>
                    <a:gd name="T32" fmla="*/ 3 w 26"/>
                    <a:gd name="T33" fmla="*/ 17 h 39"/>
                    <a:gd name="T34" fmla="*/ 1 w 26"/>
                    <a:gd name="T35" fmla="*/ 22 h 39"/>
                    <a:gd name="T36" fmla="*/ 0 w 26"/>
                    <a:gd name="T37" fmla="*/ 35 h 39"/>
                    <a:gd name="T38" fmla="*/ 0 w 26"/>
                    <a:gd name="T39" fmla="*/ 35 h 39"/>
                    <a:gd name="T40" fmla="*/ 1 w 26"/>
                    <a:gd name="T41" fmla="*/ 38 h 39"/>
                    <a:gd name="T42" fmla="*/ 3 w 26"/>
                    <a:gd name="T43" fmla="*/ 39 h 39"/>
                    <a:gd name="T44" fmla="*/ 6 w 26"/>
                    <a:gd name="T45" fmla="*/ 39 h 39"/>
                    <a:gd name="T46" fmla="*/ 9 w 26"/>
                    <a:gd name="T47" fmla="*/ 36 h 39"/>
                    <a:gd name="T48" fmla="*/ 9 w 26"/>
                    <a:gd name="T49" fmla="*/ 36 h 3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6"/>
                    <a:gd name="T76" fmla="*/ 0 h 39"/>
                    <a:gd name="T77" fmla="*/ 26 w 26"/>
                    <a:gd name="T78" fmla="*/ 39 h 3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6" h="39">
                      <a:moveTo>
                        <a:pt x="9" y="36"/>
                      </a:moveTo>
                      <a:lnTo>
                        <a:pt x="9" y="36"/>
                      </a:lnTo>
                      <a:lnTo>
                        <a:pt x="12" y="27"/>
                      </a:lnTo>
                      <a:lnTo>
                        <a:pt x="17" y="17"/>
                      </a:lnTo>
                      <a:lnTo>
                        <a:pt x="25" y="11"/>
                      </a:lnTo>
                      <a:lnTo>
                        <a:pt x="26" y="6"/>
                      </a:lnTo>
                      <a:lnTo>
                        <a:pt x="26" y="5"/>
                      </a:lnTo>
                      <a:lnTo>
                        <a:pt x="25" y="2"/>
                      </a:lnTo>
                      <a:lnTo>
                        <a:pt x="23" y="0"/>
                      </a:lnTo>
                      <a:lnTo>
                        <a:pt x="20" y="0"/>
                      </a:lnTo>
                      <a:lnTo>
                        <a:pt x="14" y="3"/>
                      </a:lnTo>
                      <a:lnTo>
                        <a:pt x="9" y="8"/>
                      </a:lnTo>
                      <a:lnTo>
                        <a:pt x="6" y="13"/>
                      </a:lnTo>
                      <a:lnTo>
                        <a:pt x="3" y="17"/>
                      </a:lnTo>
                      <a:lnTo>
                        <a:pt x="1" y="22"/>
                      </a:lnTo>
                      <a:lnTo>
                        <a:pt x="0" y="35"/>
                      </a:lnTo>
                      <a:lnTo>
                        <a:pt x="1" y="38"/>
                      </a:lnTo>
                      <a:lnTo>
                        <a:pt x="3" y="39"/>
                      </a:lnTo>
                      <a:lnTo>
                        <a:pt x="6" y="39"/>
                      </a:lnTo>
                      <a:lnTo>
                        <a:pt x="9"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9" name="Freeform 221"/>
                <p:cNvSpPr>
                  <a:spLocks/>
                </p:cNvSpPr>
                <p:nvPr/>
              </p:nvSpPr>
              <p:spPr bwMode="auto">
                <a:xfrm>
                  <a:off x="578" y="1311"/>
                  <a:ext cx="364" cy="16"/>
                </a:xfrm>
                <a:custGeom>
                  <a:avLst/>
                  <a:gdLst>
                    <a:gd name="T0" fmla="*/ 2 w 364"/>
                    <a:gd name="T1" fmla="*/ 10 h 16"/>
                    <a:gd name="T2" fmla="*/ 2 w 364"/>
                    <a:gd name="T3" fmla="*/ 10 h 16"/>
                    <a:gd name="T4" fmla="*/ 46 w 364"/>
                    <a:gd name="T5" fmla="*/ 11 h 16"/>
                    <a:gd name="T6" fmla="*/ 90 w 364"/>
                    <a:gd name="T7" fmla="*/ 11 h 16"/>
                    <a:gd name="T8" fmla="*/ 176 w 364"/>
                    <a:gd name="T9" fmla="*/ 11 h 16"/>
                    <a:gd name="T10" fmla="*/ 176 w 364"/>
                    <a:gd name="T11" fmla="*/ 11 h 16"/>
                    <a:gd name="T12" fmla="*/ 223 w 364"/>
                    <a:gd name="T13" fmla="*/ 11 h 16"/>
                    <a:gd name="T14" fmla="*/ 268 w 364"/>
                    <a:gd name="T15" fmla="*/ 13 h 16"/>
                    <a:gd name="T16" fmla="*/ 361 w 364"/>
                    <a:gd name="T17" fmla="*/ 16 h 16"/>
                    <a:gd name="T18" fmla="*/ 361 w 364"/>
                    <a:gd name="T19" fmla="*/ 16 h 16"/>
                    <a:gd name="T20" fmla="*/ 363 w 364"/>
                    <a:gd name="T21" fmla="*/ 16 h 16"/>
                    <a:gd name="T22" fmla="*/ 364 w 364"/>
                    <a:gd name="T23" fmla="*/ 13 h 16"/>
                    <a:gd name="T24" fmla="*/ 364 w 364"/>
                    <a:gd name="T25" fmla="*/ 10 h 16"/>
                    <a:gd name="T26" fmla="*/ 361 w 364"/>
                    <a:gd name="T27" fmla="*/ 8 h 16"/>
                    <a:gd name="T28" fmla="*/ 361 w 364"/>
                    <a:gd name="T29" fmla="*/ 8 h 16"/>
                    <a:gd name="T30" fmla="*/ 317 w 364"/>
                    <a:gd name="T31" fmla="*/ 3 h 16"/>
                    <a:gd name="T32" fmla="*/ 275 w 364"/>
                    <a:gd name="T33" fmla="*/ 2 h 16"/>
                    <a:gd name="T34" fmla="*/ 229 w 364"/>
                    <a:gd name="T35" fmla="*/ 0 h 16"/>
                    <a:gd name="T36" fmla="*/ 185 w 364"/>
                    <a:gd name="T37" fmla="*/ 0 h 16"/>
                    <a:gd name="T38" fmla="*/ 185 w 364"/>
                    <a:gd name="T39" fmla="*/ 0 h 16"/>
                    <a:gd name="T40" fmla="*/ 94 w 364"/>
                    <a:gd name="T41" fmla="*/ 2 h 16"/>
                    <a:gd name="T42" fmla="*/ 47 w 364"/>
                    <a:gd name="T43" fmla="*/ 2 h 16"/>
                    <a:gd name="T44" fmla="*/ 2 w 364"/>
                    <a:gd name="T45" fmla="*/ 5 h 16"/>
                    <a:gd name="T46" fmla="*/ 2 w 364"/>
                    <a:gd name="T47" fmla="*/ 5 h 16"/>
                    <a:gd name="T48" fmla="*/ 0 w 364"/>
                    <a:gd name="T49" fmla="*/ 6 h 16"/>
                    <a:gd name="T50" fmla="*/ 0 w 364"/>
                    <a:gd name="T51" fmla="*/ 8 h 16"/>
                    <a:gd name="T52" fmla="*/ 0 w 364"/>
                    <a:gd name="T53" fmla="*/ 8 h 16"/>
                    <a:gd name="T54" fmla="*/ 2 w 364"/>
                    <a:gd name="T55" fmla="*/ 10 h 16"/>
                    <a:gd name="T56" fmla="*/ 2 w 364"/>
                    <a:gd name="T57" fmla="*/ 10 h 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64"/>
                    <a:gd name="T88" fmla="*/ 0 h 16"/>
                    <a:gd name="T89" fmla="*/ 364 w 364"/>
                    <a:gd name="T90" fmla="*/ 16 h 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64" h="16">
                      <a:moveTo>
                        <a:pt x="2" y="10"/>
                      </a:moveTo>
                      <a:lnTo>
                        <a:pt x="2" y="10"/>
                      </a:lnTo>
                      <a:lnTo>
                        <a:pt x="46" y="11"/>
                      </a:lnTo>
                      <a:lnTo>
                        <a:pt x="90" y="11"/>
                      </a:lnTo>
                      <a:lnTo>
                        <a:pt x="176" y="11"/>
                      </a:lnTo>
                      <a:lnTo>
                        <a:pt x="223" y="11"/>
                      </a:lnTo>
                      <a:lnTo>
                        <a:pt x="268" y="13"/>
                      </a:lnTo>
                      <a:lnTo>
                        <a:pt x="361" y="16"/>
                      </a:lnTo>
                      <a:lnTo>
                        <a:pt x="363" y="16"/>
                      </a:lnTo>
                      <a:lnTo>
                        <a:pt x="364" y="13"/>
                      </a:lnTo>
                      <a:lnTo>
                        <a:pt x="364" y="10"/>
                      </a:lnTo>
                      <a:lnTo>
                        <a:pt x="361" y="8"/>
                      </a:lnTo>
                      <a:lnTo>
                        <a:pt x="317" y="3"/>
                      </a:lnTo>
                      <a:lnTo>
                        <a:pt x="275" y="2"/>
                      </a:lnTo>
                      <a:lnTo>
                        <a:pt x="229" y="0"/>
                      </a:lnTo>
                      <a:lnTo>
                        <a:pt x="185" y="0"/>
                      </a:lnTo>
                      <a:lnTo>
                        <a:pt x="94" y="2"/>
                      </a:lnTo>
                      <a:lnTo>
                        <a:pt x="47" y="2"/>
                      </a:lnTo>
                      <a:lnTo>
                        <a:pt x="2" y="5"/>
                      </a:lnTo>
                      <a:lnTo>
                        <a:pt x="0" y="6"/>
                      </a:lnTo>
                      <a:lnTo>
                        <a:pt x="0" y="8"/>
                      </a:lnTo>
                      <a:lnTo>
                        <a:pt x="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0" name="Freeform 222"/>
                <p:cNvSpPr>
                  <a:spLocks/>
                </p:cNvSpPr>
                <p:nvPr/>
              </p:nvSpPr>
              <p:spPr bwMode="auto">
                <a:xfrm>
                  <a:off x="493" y="1236"/>
                  <a:ext cx="11" cy="86"/>
                </a:xfrm>
                <a:custGeom>
                  <a:avLst/>
                  <a:gdLst>
                    <a:gd name="T0" fmla="*/ 0 w 11"/>
                    <a:gd name="T1" fmla="*/ 0 h 86"/>
                    <a:gd name="T2" fmla="*/ 0 w 11"/>
                    <a:gd name="T3" fmla="*/ 0 h 86"/>
                    <a:gd name="T4" fmla="*/ 0 w 11"/>
                    <a:gd name="T5" fmla="*/ 22 h 86"/>
                    <a:gd name="T6" fmla="*/ 0 w 11"/>
                    <a:gd name="T7" fmla="*/ 44 h 86"/>
                    <a:gd name="T8" fmla="*/ 2 w 11"/>
                    <a:gd name="T9" fmla="*/ 64 h 86"/>
                    <a:gd name="T10" fmla="*/ 7 w 11"/>
                    <a:gd name="T11" fmla="*/ 86 h 86"/>
                    <a:gd name="T12" fmla="*/ 7 w 11"/>
                    <a:gd name="T13" fmla="*/ 86 h 86"/>
                    <a:gd name="T14" fmla="*/ 8 w 11"/>
                    <a:gd name="T15" fmla="*/ 86 h 86"/>
                    <a:gd name="T16" fmla="*/ 10 w 11"/>
                    <a:gd name="T17" fmla="*/ 86 h 86"/>
                    <a:gd name="T18" fmla="*/ 10 w 11"/>
                    <a:gd name="T19" fmla="*/ 86 h 86"/>
                    <a:gd name="T20" fmla="*/ 11 w 11"/>
                    <a:gd name="T21" fmla="*/ 85 h 86"/>
                    <a:gd name="T22" fmla="*/ 11 w 11"/>
                    <a:gd name="T23" fmla="*/ 85 h 86"/>
                    <a:gd name="T24" fmla="*/ 7 w 11"/>
                    <a:gd name="T25" fmla="*/ 64 h 86"/>
                    <a:gd name="T26" fmla="*/ 3 w 11"/>
                    <a:gd name="T27" fmla="*/ 44 h 86"/>
                    <a:gd name="T28" fmla="*/ 2 w 11"/>
                    <a:gd name="T29" fmla="*/ 22 h 86"/>
                    <a:gd name="T30" fmla="*/ 2 w 11"/>
                    <a:gd name="T31" fmla="*/ 1 h 86"/>
                    <a:gd name="T32" fmla="*/ 2 w 11"/>
                    <a:gd name="T33" fmla="*/ 1 h 86"/>
                    <a:gd name="T34" fmla="*/ 0 w 11"/>
                    <a:gd name="T35" fmla="*/ 0 h 86"/>
                    <a:gd name="T36" fmla="*/ 0 w 11"/>
                    <a:gd name="T37" fmla="*/ 0 h 86"/>
                    <a:gd name="T38" fmla="*/ 0 w 11"/>
                    <a:gd name="T39" fmla="*/ 0 h 8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
                    <a:gd name="T61" fmla="*/ 0 h 86"/>
                    <a:gd name="T62" fmla="*/ 11 w 11"/>
                    <a:gd name="T63" fmla="*/ 86 h 8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 h="86">
                      <a:moveTo>
                        <a:pt x="0" y="0"/>
                      </a:moveTo>
                      <a:lnTo>
                        <a:pt x="0" y="0"/>
                      </a:lnTo>
                      <a:lnTo>
                        <a:pt x="0" y="22"/>
                      </a:lnTo>
                      <a:lnTo>
                        <a:pt x="0" y="44"/>
                      </a:lnTo>
                      <a:lnTo>
                        <a:pt x="2" y="64"/>
                      </a:lnTo>
                      <a:lnTo>
                        <a:pt x="7" y="86"/>
                      </a:lnTo>
                      <a:lnTo>
                        <a:pt x="8" y="86"/>
                      </a:lnTo>
                      <a:lnTo>
                        <a:pt x="10" y="86"/>
                      </a:lnTo>
                      <a:lnTo>
                        <a:pt x="11" y="85"/>
                      </a:lnTo>
                      <a:lnTo>
                        <a:pt x="7" y="64"/>
                      </a:lnTo>
                      <a:lnTo>
                        <a:pt x="3" y="44"/>
                      </a:lnTo>
                      <a:lnTo>
                        <a:pt x="2" y="22"/>
                      </a:lnTo>
                      <a:lnTo>
                        <a:pt x="2"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1" name="Freeform 223"/>
                <p:cNvSpPr>
                  <a:spLocks/>
                </p:cNvSpPr>
                <p:nvPr/>
              </p:nvSpPr>
              <p:spPr bwMode="auto">
                <a:xfrm>
                  <a:off x="487" y="1225"/>
                  <a:ext cx="286" cy="16"/>
                </a:xfrm>
                <a:custGeom>
                  <a:avLst/>
                  <a:gdLst>
                    <a:gd name="T0" fmla="*/ 2 w 286"/>
                    <a:gd name="T1" fmla="*/ 16 h 16"/>
                    <a:gd name="T2" fmla="*/ 2 w 286"/>
                    <a:gd name="T3" fmla="*/ 16 h 16"/>
                    <a:gd name="T4" fmla="*/ 36 w 286"/>
                    <a:gd name="T5" fmla="*/ 12 h 16"/>
                    <a:gd name="T6" fmla="*/ 71 w 286"/>
                    <a:gd name="T7" fmla="*/ 11 h 16"/>
                    <a:gd name="T8" fmla="*/ 138 w 286"/>
                    <a:gd name="T9" fmla="*/ 9 h 16"/>
                    <a:gd name="T10" fmla="*/ 138 w 286"/>
                    <a:gd name="T11" fmla="*/ 9 h 16"/>
                    <a:gd name="T12" fmla="*/ 210 w 286"/>
                    <a:gd name="T13" fmla="*/ 6 h 16"/>
                    <a:gd name="T14" fmla="*/ 246 w 286"/>
                    <a:gd name="T15" fmla="*/ 5 h 16"/>
                    <a:gd name="T16" fmla="*/ 283 w 286"/>
                    <a:gd name="T17" fmla="*/ 6 h 16"/>
                    <a:gd name="T18" fmla="*/ 283 w 286"/>
                    <a:gd name="T19" fmla="*/ 6 h 16"/>
                    <a:gd name="T20" fmla="*/ 284 w 286"/>
                    <a:gd name="T21" fmla="*/ 5 h 16"/>
                    <a:gd name="T22" fmla="*/ 286 w 286"/>
                    <a:gd name="T23" fmla="*/ 3 h 16"/>
                    <a:gd name="T24" fmla="*/ 284 w 286"/>
                    <a:gd name="T25" fmla="*/ 3 h 16"/>
                    <a:gd name="T26" fmla="*/ 284 w 286"/>
                    <a:gd name="T27" fmla="*/ 1 h 16"/>
                    <a:gd name="T28" fmla="*/ 284 w 286"/>
                    <a:gd name="T29" fmla="*/ 1 h 16"/>
                    <a:gd name="T30" fmla="*/ 248 w 286"/>
                    <a:gd name="T31" fmla="*/ 0 h 16"/>
                    <a:gd name="T32" fmla="*/ 210 w 286"/>
                    <a:gd name="T33" fmla="*/ 0 h 16"/>
                    <a:gd name="T34" fmla="*/ 138 w 286"/>
                    <a:gd name="T35" fmla="*/ 3 h 16"/>
                    <a:gd name="T36" fmla="*/ 138 w 286"/>
                    <a:gd name="T37" fmla="*/ 3 h 16"/>
                    <a:gd name="T38" fmla="*/ 69 w 286"/>
                    <a:gd name="T39" fmla="*/ 5 h 16"/>
                    <a:gd name="T40" fmla="*/ 35 w 286"/>
                    <a:gd name="T41" fmla="*/ 6 h 16"/>
                    <a:gd name="T42" fmla="*/ 17 w 286"/>
                    <a:gd name="T43" fmla="*/ 9 h 16"/>
                    <a:gd name="T44" fmla="*/ 0 w 286"/>
                    <a:gd name="T45" fmla="*/ 12 h 16"/>
                    <a:gd name="T46" fmla="*/ 0 w 286"/>
                    <a:gd name="T47" fmla="*/ 12 h 16"/>
                    <a:gd name="T48" fmla="*/ 0 w 286"/>
                    <a:gd name="T49" fmla="*/ 12 h 16"/>
                    <a:gd name="T50" fmla="*/ 0 w 286"/>
                    <a:gd name="T51" fmla="*/ 14 h 16"/>
                    <a:gd name="T52" fmla="*/ 0 w 286"/>
                    <a:gd name="T53" fmla="*/ 16 h 16"/>
                    <a:gd name="T54" fmla="*/ 2 w 286"/>
                    <a:gd name="T55" fmla="*/ 16 h 16"/>
                    <a:gd name="T56" fmla="*/ 2 w 286"/>
                    <a:gd name="T57" fmla="*/ 16 h 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6"/>
                    <a:gd name="T88" fmla="*/ 0 h 16"/>
                    <a:gd name="T89" fmla="*/ 286 w 286"/>
                    <a:gd name="T90" fmla="*/ 16 h 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6" h="16">
                      <a:moveTo>
                        <a:pt x="2" y="16"/>
                      </a:moveTo>
                      <a:lnTo>
                        <a:pt x="2" y="16"/>
                      </a:lnTo>
                      <a:lnTo>
                        <a:pt x="36" y="12"/>
                      </a:lnTo>
                      <a:lnTo>
                        <a:pt x="71" y="11"/>
                      </a:lnTo>
                      <a:lnTo>
                        <a:pt x="138" y="9"/>
                      </a:lnTo>
                      <a:lnTo>
                        <a:pt x="210" y="6"/>
                      </a:lnTo>
                      <a:lnTo>
                        <a:pt x="246" y="5"/>
                      </a:lnTo>
                      <a:lnTo>
                        <a:pt x="283" y="6"/>
                      </a:lnTo>
                      <a:lnTo>
                        <a:pt x="284" y="5"/>
                      </a:lnTo>
                      <a:lnTo>
                        <a:pt x="286" y="3"/>
                      </a:lnTo>
                      <a:lnTo>
                        <a:pt x="284" y="3"/>
                      </a:lnTo>
                      <a:lnTo>
                        <a:pt x="284" y="1"/>
                      </a:lnTo>
                      <a:lnTo>
                        <a:pt x="248" y="0"/>
                      </a:lnTo>
                      <a:lnTo>
                        <a:pt x="210" y="0"/>
                      </a:lnTo>
                      <a:lnTo>
                        <a:pt x="138" y="3"/>
                      </a:lnTo>
                      <a:lnTo>
                        <a:pt x="69" y="5"/>
                      </a:lnTo>
                      <a:lnTo>
                        <a:pt x="35" y="6"/>
                      </a:lnTo>
                      <a:lnTo>
                        <a:pt x="17" y="9"/>
                      </a:lnTo>
                      <a:lnTo>
                        <a:pt x="0" y="12"/>
                      </a:lnTo>
                      <a:lnTo>
                        <a:pt x="0" y="14"/>
                      </a:lnTo>
                      <a:lnTo>
                        <a:pt x="0" y="16"/>
                      </a:lnTo>
                      <a:lnTo>
                        <a:pt x="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2" name="Freeform 224"/>
                <p:cNvSpPr>
                  <a:spLocks/>
                </p:cNvSpPr>
                <p:nvPr/>
              </p:nvSpPr>
              <p:spPr bwMode="auto">
                <a:xfrm>
                  <a:off x="768" y="1228"/>
                  <a:ext cx="3" cy="80"/>
                </a:xfrm>
                <a:custGeom>
                  <a:avLst/>
                  <a:gdLst>
                    <a:gd name="T0" fmla="*/ 0 w 3"/>
                    <a:gd name="T1" fmla="*/ 0 h 80"/>
                    <a:gd name="T2" fmla="*/ 0 w 3"/>
                    <a:gd name="T3" fmla="*/ 0 h 80"/>
                    <a:gd name="T4" fmla="*/ 0 w 3"/>
                    <a:gd name="T5" fmla="*/ 39 h 80"/>
                    <a:gd name="T6" fmla="*/ 2 w 3"/>
                    <a:gd name="T7" fmla="*/ 78 h 80"/>
                    <a:gd name="T8" fmla="*/ 2 w 3"/>
                    <a:gd name="T9" fmla="*/ 78 h 80"/>
                    <a:gd name="T10" fmla="*/ 3 w 3"/>
                    <a:gd name="T11" fmla="*/ 80 h 80"/>
                    <a:gd name="T12" fmla="*/ 3 w 3"/>
                    <a:gd name="T13" fmla="*/ 78 h 80"/>
                    <a:gd name="T14" fmla="*/ 3 w 3"/>
                    <a:gd name="T15" fmla="*/ 78 h 80"/>
                    <a:gd name="T16" fmla="*/ 2 w 3"/>
                    <a:gd name="T17" fmla="*/ 39 h 80"/>
                    <a:gd name="T18" fmla="*/ 2 w 3"/>
                    <a:gd name="T19" fmla="*/ 0 h 80"/>
                    <a:gd name="T20" fmla="*/ 2 w 3"/>
                    <a:gd name="T21" fmla="*/ 0 h 80"/>
                    <a:gd name="T22" fmla="*/ 0 w 3"/>
                    <a:gd name="T23" fmla="*/ 0 h 80"/>
                    <a:gd name="T24" fmla="*/ 0 w 3"/>
                    <a:gd name="T25" fmla="*/ 0 h 80"/>
                    <a:gd name="T26" fmla="*/ 0 w 3"/>
                    <a:gd name="T27" fmla="*/ 0 h 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
                    <a:gd name="T43" fmla="*/ 0 h 80"/>
                    <a:gd name="T44" fmla="*/ 3 w 3"/>
                    <a:gd name="T45" fmla="*/ 80 h 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 h="80">
                      <a:moveTo>
                        <a:pt x="0" y="0"/>
                      </a:moveTo>
                      <a:lnTo>
                        <a:pt x="0" y="0"/>
                      </a:lnTo>
                      <a:lnTo>
                        <a:pt x="0" y="39"/>
                      </a:lnTo>
                      <a:lnTo>
                        <a:pt x="2" y="78"/>
                      </a:lnTo>
                      <a:lnTo>
                        <a:pt x="3" y="80"/>
                      </a:lnTo>
                      <a:lnTo>
                        <a:pt x="3" y="78"/>
                      </a:lnTo>
                      <a:lnTo>
                        <a:pt x="2" y="39"/>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3" name="Freeform 225"/>
                <p:cNvSpPr>
                  <a:spLocks/>
                </p:cNvSpPr>
                <p:nvPr/>
              </p:nvSpPr>
              <p:spPr bwMode="auto">
                <a:xfrm>
                  <a:off x="542" y="1319"/>
                  <a:ext cx="100" cy="2"/>
                </a:xfrm>
                <a:custGeom>
                  <a:avLst/>
                  <a:gdLst>
                    <a:gd name="T0" fmla="*/ 0 w 100"/>
                    <a:gd name="T1" fmla="*/ 2 h 2"/>
                    <a:gd name="T2" fmla="*/ 0 w 100"/>
                    <a:gd name="T3" fmla="*/ 2 h 2"/>
                    <a:gd name="T4" fmla="*/ 99 w 100"/>
                    <a:gd name="T5" fmla="*/ 2 h 2"/>
                    <a:gd name="T6" fmla="*/ 99 w 100"/>
                    <a:gd name="T7" fmla="*/ 2 h 2"/>
                    <a:gd name="T8" fmla="*/ 100 w 100"/>
                    <a:gd name="T9" fmla="*/ 2 h 2"/>
                    <a:gd name="T10" fmla="*/ 100 w 100"/>
                    <a:gd name="T11" fmla="*/ 0 h 2"/>
                    <a:gd name="T12" fmla="*/ 100 w 100"/>
                    <a:gd name="T13" fmla="*/ 0 h 2"/>
                    <a:gd name="T14" fmla="*/ 0 w 100"/>
                    <a:gd name="T15" fmla="*/ 0 h 2"/>
                    <a:gd name="T16" fmla="*/ 0 w 100"/>
                    <a:gd name="T17" fmla="*/ 0 h 2"/>
                    <a:gd name="T18" fmla="*/ 0 w 100"/>
                    <a:gd name="T19" fmla="*/ 2 h 2"/>
                    <a:gd name="T20" fmla="*/ 0 w 100"/>
                    <a:gd name="T21" fmla="*/ 2 h 2"/>
                    <a:gd name="T22" fmla="*/ 0 w 100"/>
                    <a:gd name="T23" fmla="*/ 2 h 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
                    <a:gd name="T37" fmla="*/ 0 h 2"/>
                    <a:gd name="T38" fmla="*/ 100 w 100"/>
                    <a:gd name="T39" fmla="*/ 2 h 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 h="2">
                      <a:moveTo>
                        <a:pt x="0" y="2"/>
                      </a:moveTo>
                      <a:lnTo>
                        <a:pt x="0" y="2"/>
                      </a:lnTo>
                      <a:lnTo>
                        <a:pt x="99" y="2"/>
                      </a:lnTo>
                      <a:lnTo>
                        <a:pt x="100" y="2"/>
                      </a:lnTo>
                      <a:lnTo>
                        <a:pt x="100"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4" name="Freeform 226"/>
                <p:cNvSpPr>
                  <a:spLocks/>
                </p:cNvSpPr>
                <p:nvPr/>
              </p:nvSpPr>
              <p:spPr bwMode="auto">
                <a:xfrm>
                  <a:off x="476" y="1266"/>
                  <a:ext cx="298" cy="8"/>
                </a:xfrm>
                <a:custGeom>
                  <a:avLst/>
                  <a:gdLst>
                    <a:gd name="T0" fmla="*/ 297 w 298"/>
                    <a:gd name="T1" fmla="*/ 6 h 8"/>
                    <a:gd name="T2" fmla="*/ 297 w 298"/>
                    <a:gd name="T3" fmla="*/ 6 h 8"/>
                    <a:gd name="T4" fmla="*/ 259 w 298"/>
                    <a:gd name="T5" fmla="*/ 3 h 8"/>
                    <a:gd name="T6" fmla="*/ 223 w 298"/>
                    <a:gd name="T7" fmla="*/ 1 h 8"/>
                    <a:gd name="T8" fmla="*/ 148 w 298"/>
                    <a:gd name="T9" fmla="*/ 0 h 8"/>
                    <a:gd name="T10" fmla="*/ 0 w 298"/>
                    <a:gd name="T11" fmla="*/ 3 h 8"/>
                    <a:gd name="T12" fmla="*/ 0 w 298"/>
                    <a:gd name="T13" fmla="*/ 3 h 8"/>
                    <a:gd name="T14" fmla="*/ 0 w 298"/>
                    <a:gd name="T15" fmla="*/ 3 h 8"/>
                    <a:gd name="T16" fmla="*/ 0 w 298"/>
                    <a:gd name="T17" fmla="*/ 3 h 8"/>
                    <a:gd name="T18" fmla="*/ 148 w 298"/>
                    <a:gd name="T19" fmla="*/ 3 h 8"/>
                    <a:gd name="T20" fmla="*/ 223 w 298"/>
                    <a:gd name="T21" fmla="*/ 3 h 8"/>
                    <a:gd name="T22" fmla="*/ 259 w 298"/>
                    <a:gd name="T23" fmla="*/ 4 h 8"/>
                    <a:gd name="T24" fmla="*/ 297 w 298"/>
                    <a:gd name="T25" fmla="*/ 8 h 8"/>
                    <a:gd name="T26" fmla="*/ 297 w 298"/>
                    <a:gd name="T27" fmla="*/ 8 h 8"/>
                    <a:gd name="T28" fmla="*/ 298 w 298"/>
                    <a:gd name="T29" fmla="*/ 8 h 8"/>
                    <a:gd name="T30" fmla="*/ 297 w 298"/>
                    <a:gd name="T31" fmla="*/ 6 h 8"/>
                    <a:gd name="T32" fmla="*/ 297 w 298"/>
                    <a:gd name="T33" fmla="*/ 6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8"/>
                    <a:gd name="T52" fmla="*/ 0 h 8"/>
                    <a:gd name="T53" fmla="*/ 298 w 298"/>
                    <a:gd name="T54" fmla="*/ 8 h 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8" h="8">
                      <a:moveTo>
                        <a:pt x="297" y="6"/>
                      </a:moveTo>
                      <a:lnTo>
                        <a:pt x="297" y="6"/>
                      </a:lnTo>
                      <a:lnTo>
                        <a:pt x="259" y="3"/>
                      </a:lnTo>
                      <a:lnTo>
                        <a:pt x="223" y="1"/>
                      </a:lnTo>
                      <a:lnTo>
                        <a:pt x="148" y="0"/>
                      </a:lnTo>
                      <a:lnTo>
                        <a:pt x="0" y="3"/>
                      </a:lnTo>
                      <a:lnTo>
                        <a:pt x="148" y="3"/>
                      </a:lnTo>
                      <a:lnTo>
                        <a:pt x="223" y="3"/>
                      </a:lnTo>
                      <a:lnTo>
                        <a:pt x="259" y="4"/>
                      </a:lnTo>
                      <a:lnTo>
                        <a:pt x="297" y="8"/>
                      </a:lnTo>
                      <a:lnTo>
                        <a:pt x="298" y="8"/>
                      </a:lnTo>
                      <a:lnTo>
                        <a:pt x="29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5" name="Freeform 227"/>
                <p:cNvSpPr>
                  <a:spLocks/>
                </p:cNvSpPr>
                <p:nvPr/>
              </p:nvSpPr>
              <p:spPr bwMode="auto">
                <a:xfrm>
                  <a:off x="595" y="1259"/>
                  <a:ext cx="58" cy="24"/>
                </a:xfrm>
                <a:custGeom>
                  <a:avLst/>
                  <a:gdLst>
                    <a:gd name="T0" fmla="*/ 19 w 58"/>
                    <a:gd name="T1" fmla="*/ 0 h 24"/>
                    <a:gd name="T2" fmla="*/ 19 w 58"/>
                    <a:gd name="T3" fmla="*/ 0 h 24"/>
                    <a:gd name="T4" fmla="*/ 13 w 58"/>
                    <a:gd name="T5" fmla="*/ 4 h 24"/>
                    <a:gd name="T6" fmla="*/ 7 w 58"/>
                    <a:gd name="T7" fmla="*/ 7 h 24"/>
                    <a:gd name="T8" fmla="*/ 2 w 58"/>
                    <a:gd name="T9" fmla="*/ 11 h 24"/>
                    <a:gd name="T10" fmla="*/ 0 w 58"/>
                    <a:gd name="T11" fmla="*/ 15 h 24"/>
                    <a:gd name="T12" fmla="*/ 2 w 58"/>
                    <a:gd name="T13" fmla="*/ 18 h 24"/>
                    <a:gd name="T14" fmla="*/ 2 w 58"/>
                    <a:gd name="T15" fmla="*/ 18 h 24"/>
                    <a:gd name="T16" fmla="*/ 7 w 58"/>
                    <a:gd name="T17" fmla="*/ 21 h 24"/>
                    <a:gd name="T18" fmla="*/ 11 w 58"/>
                    <a:gd name="T19" fmla="*/ 22 h 24"/>
                    <a:gd name="T20" fmla="*/ 24 w 58"/>
                    <a:gd name="T21" fmla="*/ 24 h 24"/>
                    <a:gd name="T22" fmla="*/ 24 w 58"/>
                    <a:gd name="T23" fmla="*/ 24 h 24"/>
                    <a:gd name="T24" fmla="*/ 38 w 58"/>
                    <a:gd name="T25" fmla="*/ 24 h 24"/>
                    <a:gd name="T26" fmla="*/ 46 w 58"/>
                    <a:gd name="T27" fmla="*/ 22 h 24"/>
                    <a:gd name="T28" fmla="*/ 52 w 58"/>
                    <a:gd name="T29" fmla="*/ 19 h 24"/>
                    <a:gd name="T30" fmla="*/ 52 w 58"/>
                    <a:gd name="T31" fmla="*/ 19 h 24"/>
                    <a:gd name="T32" fmla="*/ 57 w 58"/>
                    <a:gd name="T33" fmla="*/ 16 h 24"/>
                    <a:gd name="T34" fmla="*/ 58 w 58"/>
                    <a:gd name="T35" fmla="*/ 13 h 24"/>
                    <a:gd name="T36" fmla="*/ 58 w 58"/>
                    <a:gd name="T37" fmla="*/ 10 h 24"/>
                    <a:gd name="T38" fmla="*/ 58 w 58"/>
                    <a:gd name="T39" fmla="*/ 10 h 24"/>
                    <a:gd name="T40" fmla="*/ 58 w 58"/>
                    <a:gd name="T41" fmla="*/ 8 h 24"/>
                    <a:gd name="T42" fmla="*/ 55 w 58"/>
                    <a:gd name="T43" fmla="*/ 5 h 24"/>
                    <a:gd name="T44" fmla="*/ 51 w 58"/>
                    <a:gd name="T45" fmla="*/ 2 h 24"/>
                    <a:gd name="T46" fmla="*/ 51 w 58"/>
                    <a:gd name="T47" fmla="*/ 2 h 24"/>
                    <a:gd name="T48" fmla="*/ 47 w 58"/>
                    <a:gd name="T49" fmla="*/ 2 h 24"/>
                    <a:gd name="T50" fmla="*/ 46 w 58"/>
                    <a:gd name="T51" fmla="*/ 4 h 24"/>
                    <a:gd name="T52" fmla="*/ 46 w 58"/>
                    <a:gd name="T53" fmla="*/ 7 h 24"/>
                    <a:gd name="T54" fmla="*/ 47 w 58"/>
                    <a:gd name="T55" fmla="*/ 8 h 24"/>
                    <a:gd name="T56" fmla="*/ 47 w 58"/>
                    <a:gd name="T57" fmla="*/ 8 h 24"/>
                    <a:gd name="T58" fmla="*/ 51 w 58"/>
                    <a:gd name="T59" fmla="*/ 11 h 24"/>
                    <a:gd name="T60" fmla="*/ 51 w 58"/>
                    <a:gd name="T61" fmla="*/ 11 h 24"/>
                    <a:gd name="T62" fmla="*/ 51 w 58"/>
                    <a:gd name="T63" fmla="*/ 11 h 24"/>
                    <a:gd name="T64" fmla="*/ 51 w 58"/>
                    <a:gd name="T65" fmla="*/ 10 h 24"/>
                    <a:gd name="T66" fmla="*/ 51 w 58"/>
                    <a:gd name="T67" fmla="*/ 10 h 24"/>
                    <a:gd name="T68" fmla="*/ 49 w 58"/>
                    <a:gd name="T69" fmla="*/ 11 h 24"/>
                    <a:gd name="T70" fmla="*/ 49 w 58"/>
                    <a:gd name="T71" fmla="*/ 11 h 24"/>
                    <a:gd name="T72" fmla="*/ 46 w 58"/>
                    <a:gd name="T73" fmla="*/ 13 h 24"/>
                    <a:gd name="T74" fmla="*/ 46 w 58"/>
                    <a:gd name="T75" fmla="*/ 13 h 24"/>
                    <a:gd name="T76" fmla="*/ 35 w 58"/>
                    <a:gd name="T77" fmla="*/ 16 h 24"/>
                    <a:gd name="T78" fmla="*/ 24 w 58"/>
                    <a:gd name="T79" fmla="*/ 18 h 24"/>
                    <a:gd name="T80" fmla="*/ 24 w 58"/>
                    <a:gd name="T81" fmla="*/ 18 h 24"/>
                    <a:gd name="T82" fmla="*/ 14 w 58"/>
                    <a:gd name="T83" fmla="*/ 18 h 24"/>
                    <a:gd name="T84" fmla="*/ 10 w 58"/>
                    <a:gd name="T85" fmla="*/ 18 h 24"/>
                    <a:gd name="T86" fmla="*/ 5 w 58"/>
                    <a:gd name="T87" fmla="*/ 16 h 24"/>
                    <a:gd name="T88" fmla="*/ 5 w 58"/>
                    <a:gd name="T89" fmla="*/ 16 h 24"/>
                    <a:gd name="T90" fmla="*/ 5 w 58"/>
                    <a:gd name="T91" fmla="*/ 15 h 24"/>
                    <a:gd name="T92" fmla="*/ 7 w 58"/>
                    <a:gd name="T93" fmla="*/ 13 h 24"/>
                    <a:gd name="T94" fmla="*/ 11 w 58"/>
                    <a:gd name="T95" fmla="*/ 8 h 24"/>
                    <a:gd name="T96" fmla="*/ 19 w 58"/>
                    <a:gd name="T97" fmla="*/ 4 h 24"/>
                    <a:gd name="T98" fmla="*/ 19 w 58"/>
                    <a:gd name="T99" fmla="*/ 4 h 24"/>
                    <a:gd name="T100" fmla="*/ 21 w 58"/>
                    <a:gd name="T101" fmla="*/ 2 h 24"/>
                    <a:gd name="T102" fmla="*/ 21 w 58"/>
                    <a:gd name="T103" fmla="*/ 0 h 24"/>
                    <a:gd name="T104" fmla="*/ 19 w 58"/>
                    <a:gd name="T105" fmla="*/ 0 h 24"/>
                    <a:gd name="T106" fmla="*/ 19 w 58"/>
                    <a:gd name="T107" fmla="*/ 0 h 24"/>
                    <a:gd name="T108" fmla="*/ 19 w 58"/>
                    <a:gd name="T109" fmla="*/ 0 h 2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8"/>
                    <a:gd name="T166" fmla="*/ 0 h 24"/>
                    <a:gd name="T167" fmla="*/ 58 w 58"/>
                    <a:gd name="T168" fmla="*/ 24 h 2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8" h="24">
                      <a:moveTo>
                        <a:pt x="19" y="0"/>
                      </a:moveTo>
                      <a:lnTo>
                        <a:pt x="19" y="0"/>
                      </a:lnTo>
                      <a:lnTo>
                        <a:pt x="13" y="4"/>
                      </a:lnTo>
                      <a:lnTo>
                        <a:pt x="7" y="7"/>
                      </a:lnTo>
                      <a:lnTo>
                        <a:pt x="2" y="11"/>
                      </a:lnTo>
                      <a:lnTo>
                        <a:pt x="0" y="15"/>
                      </a:lnTo>
                      <a:lnTo>
                        <a:pt x="2" y="18"/>
                      </a:lnTo>
                      <a:lnTo>
                        <a:pt x="7" y="21"/>
                      </a:lnTo>
                      <a:lnTo>
                        <a:pt x="11" y="22"/>
                      </a:lnTo>
                      <a:lnTo>
                        <a:pt x="24" y="24"/>
                      </a:lnTo>
                      <a:lnTo>
                        <a:pt x="38" y="24"/>
                      </a:lnTo>
                      <a:lnTo>
                        <a:pt x="46" y="22"/>
                      </a:lnTo>
                      <a:lnTo>
                        <a:pt x="52" y="19"/>
                      </a:lnTo>
                      <a:lnTo>
                        <a:pt x="57" y="16"/>
                      </a:lnTo>
                      <a:lnTo>
                        <a:pt x="58" y="13"/>
                      </a:lnTo>
                      <a:lnTo>
                        <a:pt x="58" y="10"/>
                      </a:lnTo>
                      <a:lnTo>
                        <a:pt x="58" y="8"/>
                      </a:lnTo>
                      <a:lnTo>
                        <a:pt x="55" y="5"/>
                      </a:lnTo>
                      <a:lnTo>
                        <a:pt x="51" y="2"/>
                      </a:lnTo>
                      <a:lnTo>
                        <a:pt x="47" y="2"/>
                      </a:lnTo>
                      <a:lnTo>
                        <a:pt x="46" y="4"/>
                      </a:lnTo>
                      <a:lnTo>
                        <a:pt x="46" y="7"/>
                      </a:lnTo>
                      <a:lnTo>
                        <a:pt x="47" y="8"/>
                      </a:lnTo>
                      <a:lnTo>
                        <a:pt x="51" y="11"/>
                      </a:lnTo>
                      <a:lnTo>
                        <a:pt x="51" y="10"/>
                      </a:lnTo>
                      <a:lnTo>
                        <a:pt x="49" y="11"/>
                      </a:lnTo>
                      <a:lnTo>
                        <a:pt x="46" y="13"/>
                      </a:lnTo>
                      <a:lnTo>
                        <a:pt x="35" y="16"/>
                      </a:lnTo>
                      <a:lnTo>
                        <a:pt x="24" y="18"/>
                      </a:lnTo>
                      <a:lnTo>
                        <a:pt x="14" y="18"/>
                      </a:lnTo>
                      <a:lnTo>
                        <a:pt x="10" y="18"/>
                      </a:lnTo>
                      <a:lnTo>
                        <a:pt x="5" y="16"/>
                      </a:lnTo>
                      <a:lnTo>
                        <a:pt x="5" y="15"/>
                      </a:lnTo>
                      <a:lnTo>
                        <a:pt x="7" y="13"/>
                      </a:lnTo>
                      <a:lnTo>
                        <a:pt x="11" y="8"/>
                      </a:lnTo>
                      <a:lnTo>
                        <a:pt x="19" y="4"/>
                      </a:lnTo>
                      <a:lnTo>
                        <a:pt x="21" y="2"/>
                      </a:lnTo>
                      <a:lnTo>
                        <a:pt x="21"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6" name="Freeform 228"/>
                <p:cNvSpPr>
                  <a:spLocks/>
                </p:cNvSpPr>
                <p:nvPr/>
              </p:nvSpPr>
              <p:spPr bwMode="auto">
                <a:xfrm>
                  <a:off x="771" y="1214"/>
                  <a:ext cx="17" cy="99"/>
                </a:xfrm>
                <a:custGeom>
                  <a:avLst/>
                  <a:gdLst>
                    <a:gd name="T0" fmla="*/ 17 w 17"/>
                    <a:gd name="T1" fmla="*/ 0 h 99"/>
                    <a:gd name="T2" fmla="*/ 17 w 17"/>
                    <a:gd name="T3" fmla="*/ 0 h 99"/>
                    <a:gd name="T4" fmla="*/ 9 w 17"/>
                    <a:gd name="T5" fmla="*/ 23 h 99"/>
                    <a:gd name="T6" fmla="*/ 3 w 17"/>
                    <a:gd name="T7" fmla="*/ 49 h 99"/>
                    <a:gd name="T8" fmla="*/ 0 w 17"/>
                    <a:gd name="T9" fmla="*/ 72 h 99"/>
                    <a:gd name="T10" fmla="*/ 0 w 17"/>
                    <a:gd name="T11" fmla="*/ 97 h 99"/>
                    <a:gd name="T12" fmla="*/ 0 w 17"/>
                    <a:gd name="T13" fmla="*/ 97 h 99"/>
                    <a:gd name="T14" fmla="*/ 2 w 17"/>
                    <a:gd name="T15" fmla="*/ 99 h 99"/>
                    <a:gd name="T16" fmla="*/ 3 w 17"/>
                    <a:gd name="T17" fmla="*/ 97 h 99"/>
                    <a:gd name="T18" fmla="*/ 3 w 17"/>
                    <a:gd name="T19" fmla="*/ 97 h 99"/>
                    <a:gd name="T20" fmla="*/ 5 w 17"/>
                    <a:gd name="T21" fmla="*/ 72 h 99"/>
                    <a:gd name="T22" fmla="*/ 8 w 17"/>
                    <a:gd name="T23" fmla="*/ 49 h 99"/>
                    <a:gd name="T24" fmla="*/ 11 w 17"/>
                    <a:gd name="T25" fmla="*/ 25 h 99"/>
                    <a:gd name="T26" fmla="*/ 17 w 17"/>
                    <a:gd name="T27" fmla="*/ 2 h 99"/>
                    <a:gd name="T28" fmla="*/ 17 w 17"/>
                    <a:gd name="T29" fmla="*/ 2 h 99"/>
                    <a:gd name="T30" fmla="*/ 17 w 17"/>
                    <a:gd name="T31" fmla="*/ 0 h 99"/>
                    <a:gd name="T32" fmla="*/ 17 w 17"/>
                    <a:gd name="T33" fmla="*/ 0 h 99"/>
                    <a:gd name="T34" fmla="*/ 17 w 17"/>
                    <a:gd name="T35" fmla="*/ 0 h 9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99"/>
                    <a:gd name="T56" fmla="*/ 17 w 17"/>
                    <a:gd name="T57" fmla="*/ 99 h 9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99">
                      <a:moveTo>
                        <a:pt x="17" y="0"/>
                      </a:moveTo>
                      <a:lnTo>
                        <a:pt x="17" y="0"/>
                      </a:lnTo>
                      <a:lnTo>
                        <a:pt x="9" y="23"/>
                      </a:lnTo>
                      <a:lnTo>
                        <a:pt x="3" y="49"/>
                      </a:lnTo>
                      <a:lnTo>
                        <a:pt x="0" y="72"/>
                      </a:lnTo>
                      <a:lnTo>
                        <a:pt x="0" y="97"/>
                      </a:lnTo>
                      <a:lnTo>
                        <a:pt x="2" y="99"/>
                      </a:lnTo>
                      <a:lnTo>
                        <a:pt x="3" y="97"/>
                      </a:lnTo>
                      <a:lnTo>
                        <a:pt x="5" y="72"/>
                      </a:lnTo>
                      <a:lnTo>
                        <a:pt x="8" y="49"/>
                      </a:lnTo>
                      <a:lnTo>
                        <a:pt x="11" y="25"/>
                      </a:lnTo>
                      <a:lnTo>
                        <a:pt x="17" y="2"/>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7" name="Freeform 229"/>
                <p:cNvSpPr>
                  <a:spLocks/>
                </p:cNvSpPr>
                <p:nvPr/>
              </p:nvSpPr>
              <p:spPr bwMode="auto">
                <a:xfrm>
                  <a:off x="771" y="1211"/>
                  <a:ext cx="234" cy="23"/>
                </a:xfrm>
                <a:custGeom>
                  <a:avLst/>
                  <a:gdLst>
                    <a:gd name="T0" fmla="*/ 2 w 234"/>
                    <a:gd name="T1" fmla="*/ 3 h 23"/>
                    <a:gd name="T2" fmla="*/ 2 w 234"/>
                    <a:gd name="T3" fmla="*/ 3 h 23"/>
                    <a:gd name="T4" fmla="*/ 60 w 234"/>
                    <a:gd name="T5" fmla="*/ 5 h 23"/>
                    <a:gd name="T6" fmla="*/ 116 w 234"/>
                    <a:gd name="T7" fmla="*/ 9 h 23"/>
                    <a:gd name="T8" fmla="*/ 174 w 234"/>
                    <a:gd name="T9" fmla="*/ 15 h 23"/>
                    <a:gd name="T10" fmla="*/ 231 w 234"/>
                    <a:gd name="T11" fmla="*/ 23 h 23"/>
                    <a:gd name="T12" fmla="*/ 231 w 234"/>
                    <a:gd name="T13" fmla="*/ 23 h 23"/>
                    <a:gd name="T14" fmla="*/ 232 w 234"/>
                    <a:gd name="T15" fmla="*/ 23 h 23"/>
                    <a:gd name="T16" fmla="*/ 234 w 234"/>
                    <a:gd name="T17" fmla="*/ 22 h 23"/>
                    <a:gd name="T18" fmla="*/ 234 w 234"/>
                    <a:gd name="T19" fmla="*/ 20 h 23"/>
                    <a:gd name="T20" fmla="*/ 232 w 234"/>
                    <a:gd name="T21" fmla="*/ 20 h 23"/>
                    <a:gd name="T22" fmla="*/ 232 w 234"/>
                    <a:gd name="T23" fmla="*/ 20 h 23"/>
                    <a:gd name="T24" fmla="*/ 204 w 234"/>
                    <a:gd name="T25" fmla="*/ 12 h 23"/>
                    <a:gd name="T26" fmla="*/ 176 w 234"/>
                    <a:gd name="T27" fmla="*/ 8 h 23"/>
                    <a:gd name="T28" fmla="*/ 146 w 234"/>
                    <a:gd name="T29" fmla="*/ 5 h 23"/>
                    <a:gd name="T30" fmla="*/ 118 w 234"/>
                    <a:gd name="T31" fmla="*/ 3 h 23"/>
                    <a:gd name="T32" fmla="*/ 60 w 234"/>
                    <a:gd name="T33" fmla="*/ 0 h 23"/>
                    <a:gd name="T34" fmla="*/ 2 w 234"/>
                    <a:gd name="T35" fmla="*/ 0 h 23"/>
                    <a:gd name="T36" fmla="*/ 2 w 234"/>
                    <a:gd name="T37" fmla="*/ 0 h 23"/>
                    <a:gd name="T38" fmla="*/ 0 w 234"/>
                    <a:gd name="T39" fmla="*/ 1 h 23"/>
                    <a:gd name="T40" fmla="*/ 2 w 234"/>
                    <a:gd name="T41" fmla="*/ 3 h 23"/>
                    <a:gd name="T42" fmla="*/ 2 w 234"/>
                    <a:gd name="T43" fmla="*/ 3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34"/>
                    <a:gd name="T67" fmla="*/ 0 h 23"/>
                    <a:gd name="T68" fmla="*/ 234 w 234"/>
                    <a:gd name="T69" fmla="*/ 23 h 2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34" h="23">
                      <a:moveTo>
                        <a:pt x="2" y="3"/>
                      </a:moveTo>
                      <a:lnTo>
                        <a:pt x="2" y="3"/>
                      </a:lnTo>
                      <a:lnTo>
                        <a:pt x="60" y="5"/>
                      </a:lnTo>
                      <a:lnTo>
                        <a:pt x="116" y="9"/>
                      </a:lnTo>
                      <a:lnTo>
                        <a:pt x="174" y="15"/>
                      </a:lnTo>
                      <a:lnTo>
                        <a:pt x="231" y="23"/>
                      </a:lnTo>
                      <a:lnTo>
                        <a:pt x="232" y="23"/>
                      </a:lnTo>
                      <a:lnTo>
                        <a:pt x="234" y="22"/>
                      </a:lnTo>
                      <a:lnTo>
                        <a:pt x="234" y="20"/>
                      </a:lnTo>
                      <a:lnTo>
                        <a:pt x="232" y="20"/>
                      </a:lnTo>
                      <a:lnTo>
                        <a:pt x="204" y="12"/>
                      </a:lnTo>
                      <a:lnTo>
                        <a:pt x="176" y="8"/>
                      </a:lnTo>
                      <a:lnTo>
                        <a:pt x="146" y="5"/>
                      </a:lnTo>
                      <a:lnTo>
                        <a:pt x="118" y="3"/>
                      </a:lnTo>
                      <a:lnTo>
                        <a:pt x="60" y="0"/>
                      </a:lnTo>
                      <a:lnTo>
                        <a:pt x="2" y="0"/>
                      </a:lnTo>
                      <a:lnTo>
                        <a:pt x="0" y="1"/>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8" name="Freeform 230"/>
                <p:cNvSpPr>
                  <a:spLocks/>
                </p:cNvSpPr>
                <p:nvPr/>
              </p:nvSpPr>
              <p:spPr bwMode="auto">
                <a:xfrm>
                  <a:off x="972" y="1226"/>
                  <a:ext cx="27" cy="109"/>
                </a:xfrm>
                <a:custGeom>
                  <a:avLst/>
                  <a:gdLst>
                    <a:gd name="T0" fmla="*/ 23 w 27"/>
                    <a:gd name="T1" fmla="*/ 2 h 109"/>
                    <a:gd name="T2" fmla="*/ 23 w 27"/>
                    <a:gd name="T3" fmla="*/ 2 h 109"/>
                    <a:gd name="T4" fmla="*/ 20 w 27"/>
                    <a:gd name="T5" fmla="*/ 29 h 109"/>
                    <a:gd name="T6" fmla="*/ 16 w 27"/>
                    <a:gd name="T7" fmla="*/ 55 h 109"/>
                    <a:gd name="T8" fmla="*/ 8 w 27"/>
                    <a:gd name="T9" fmla="*/ 80 h 109"/>
                    <a:gd name="T10" fmla="*/ 0 w 27"/>
                    <a:gd name="T11" fmla="*/ 106 h 109"/>
                    <a:gd name="T12" fmla="*/ 0 w 27"/>
                    <a:gd name="T13" fmla="*/ 106 h 109"/>
                    <a:gd name="T14" fmla="*/ 0 w 27"/>
                    <a:gd name="T15" fmla="*/ 107 h 109"/>
                    <a:gd name="T16" fmla="*/ 1 w 27"/>
                    <a:gd name="T17" fmla="*/ 109 h 109"/>
                    <a:gd name="T18" fmla="*/ 3 w 27"/>
                    <a:gd name="T19" fmla="*/ 109 h 109"/>
                    <a:gd name="T20" fmla="*/ 5 w 27"/>
                    <a:gd name="T21" fmla="*/ 107 h 109"/>
                    <a:gd name="T22" fmla="*/ 5 w 27"/>
                    <a:gd name="T23" fmla="*/ 107 h 109"/>
                    <a:gd name="T24" fmla="*/ 9 w 27"/>
                    <a:gd name="T25" fmla="*/ 96 h 109"/>
                    <a:gd name="T26" fmla="*/ 16 w 27"/>
                    <a:gd name="T27" fmla="*/ 84 h 109"/>
                    <a:gd name="T28" fmla="*/ 19 w 27"/>
                    <a:gd name="T29" fmla="*/ 70 h 109"/>
                    <a:gd name="T30" fmla="*/ 22 w 27"/>
                    <a:gd name="T31" fmla="*/ 57 h 109"/>
                    <a:gd name="T32" fmla="*/ 25 w 27"/>
                    <a:gd name="T33" fmla="*/ 29 h 109"/>
                    <a:gd name="T34" fmla="*/ 27 w 27"/>
                    <a:gd name="T35" fmla="*/ 2 h 109"/>
                    <a:gd name="T36" fmla="*/ 27 w 27"/>
                    <a:gd name="T37" fmla="*/ 2 h 109"/>
                    <a:gd name="T38" fmla="*/ 25 w 27"/>
                    <a:gd name="T39" fmla="*/ 2 h 109"/>
                    <a:gd name="T40" fmla="*/ 25 w 27"/>
                    <a:gd name="T41" fmla="*/ 0 h 109"/>
                    <a:gd name="T42" fmla="*/ 23 w 27"/>
                    <a:gd name="T43" fmla="*/ 2 h 109"/>
                    <a:gd name="T44" fmla="*/ 23 w 27"/>
                    <a:gd name="T45" fmla="*/ 2 h 109"/>
                    <a:gd name="T46" fmla="*/ 23 w 27"/>
                    <a:gd name="T47" fmla="*/ 2 h 10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7"/>
                    <a:gd name="T73" fmla="*/ 0 h 109"/>
                    <a:gd name="T74" fmla="*/ 27 w 27"/>
                    <a:gd name="T75" fmla="*/ 109 h 10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7" h="109">
                      <a:moveTo>
                        <a:pt x="23" y="2"/>
                      </a:moveTo>
                      <a:lnTo>
                        <a:pt x="23" y="2"/>
                      </a:lnTo>
                      <a:lnTo>
                        <a:pt x="20" y="29"/>
                      </a:lnTo>
                      <a:lnTo>
                        <a:pt x="16" y="55"/>
                      </a:lnTo>
                      <a:lnTo>
                        <a:pt x="8" y="80"/>
                      </a:lnTo>
                      <a:lnTo>
                        <a:pt x="0" y="106"/>
                      </a:lnTo>
                      <a:lnTo>
                        <a:pt x="0" y="107"/>
                      </a:lnTo>
                      <a:lnTo>
                        <a:pt x="1" y="109"/>
                      </a:lnTo>
                      <a:lnTo>
                        <a:pt x="3" y="109"/>
                      </a:lnTo>
                      <a:lnTo>
                        <a:pt x="5" y="107"/>
                      </a:lnTo>
                      <a:lnTo>
                        <a:pt x="9" y="96"/>
                      </a:lnTo>
                      <a:lnTo>
                        <a:pt x="16" y="84"/>
                      </a:lnTo>
                      <a:lnTo>
                        <a:pt x="19" y="70"/>
                      </a:lnTo>
                      <a:lnTo>
                        <a:pt x="22" y="57"/>
                      </a:lnTo>
                      <a:lnTo>
                        <a:pt x="25" y="29"/>
                      </a:lnTo>
                      <a:lnTo>
                        <a:pt x="27" y="2"/>
                      </a:lnTo>
                      <a:lnTo>
                        <a:pt x="25" y="2"/>
                      </a:lnTo>
                      <a:lnTo>
                        <a:pt x="25" y="0"/>
                      </a:lnTo>
                      <a:lnTo>
                        <a:pt x="2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9" name="Freeform 231"/>
                <p:cNvSpPr>
                  <a:spLocks/>
                </p:cNvSpPr>
                <p:nvPr/>
              </p:nvSpPr>
              <p:spPr bwMode="auto">
                <a:xfrm>
                  <a:off x="988" y="1267"/>
                  <a:ext cx="47" cy="30"/>
                </a:xfrm>
                <a:custGeom>
                  <a:avLst/>
                  <a:gdLst>
                    <a:gd name="T0" fmla="*/ 1 w 47"/>
                    <a:gd name="T1" fmla="*/ 3 h 30"/>
                    <a:gd name="T2" fmla="*/ 1 w 47"/>
                    <a:gd name="T3" fmla="*/ 3 h 30"/>
                    <a:gd name="T4" fmla="*/ 23 w 47"/>
                    <a:gd name="T5" fmla="*/ 19 h 30"/>
                    <a:gd name="T6" fmla="*/ 23 w 47"/>
                    <a:gd name="T7" fmla="*/ 19 h 30"/>
                    <a:gd name="T8" fmla="*/ 34 w 47"/>
                    <a:gd name="T9" fmla="*/ 25 h 30"/>
                    <a:gd name="T10" fmla="*/ 39 w 47"/>
                    <a:gd name="T11" fmla="*/ 29 h 30"/>
                    <a:gd name="T12" fmla="*/ 44 w 47"/>
                    <a:gd name="T13" fmla="*/ 30 h 30"/>
                    <a:gd name="T14" fmla="*/ 44 w 47"/>
                    <a:gd name="T15" fmla="*/ 30 h 30"/>
                    <a:gd name="T16" fmla="*/ 45 w 47"/>
                    <a:gd name="T17" fmla="*/ 30 h 30"/>
                    <a:gd name="T18" fmla="*/ 47 w 47"/>
                    <a:gd name="T19" fmla="*/ 30 h 30"/>
                    <a:gd name="T20" fmla="*/ 47 w 47"/>
                    <a:gd name="T21" fmla="*/ 29 h 30"/>
                    <a:gd name="T22" fmla="*/ 47 w 47"/>
                    <a:gd name="T23" fmla="*/ 27 h 30"/>
                    <a:gd name="T24" fmla="*/ 47 w 47"/>
                    <a:gd name="T25" fmla="*/ 27 h 30"/>
                    <a:gd name="T26" fmla="*/ 44 w 47"/>
                    <a:gd name="T27" fmla="*/ 22 h 30"/>
                    <a:gd name="T28" fmla="*/ 39 w 47"/>
                    <a:gd name="T29" fmla="*/ 18 h 30"/>
                    <a:gd name="T30" fmla="*/ 28 w 47"/>
                    <a:gd name="T31" fmla="*/ 13 h 30"/>
                    <a:gd name="T32" fmla="*/ 28 w 47"/>
                    <a:gd name="T33" fmla="*/ 13 h 30"/>
                    <a:gd name="T34" fmla="*/ 4 w 47"/>
                    <a:gd name="T35" fmla="*/ 0 h 30"/>
                    <a:gd name="T36" fmla="*/ 4 w 47"/>
                    <a:gd name="T37" fmla="*/ 0 h 30"/>
                    <a:gd name="T38" fmla="*/ 1 w 47"/>
                    <a:gd name="T39" fmla="*/ 0 h 30"/>
                    <a:gd name="T40" fmla="*/ 1 w 47"/>
                    <a:gd name="T41" fmla="*/ 0 h 30"/>
                    <a:gd name="T42" fmla="*/ 0 w 47"/>
                    <a:gd name="T43" fmla="*/ 2 h 30"/>
                    <a:gd name="T44" fmla="*/ 1 w 47"/>
                    <a:gd name="T45" fmla="*/ 3 h 30"/>
                    <a:gd name="T46" fmla="*/ 1 w 47"/>
                    <a:gd name="T47" fmla="*/ 3 h 3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7"/>
                    <a:gd name="T73" fmla="*/ 0 h 30"/>
                    <a:gd name="T74" fmla="*/ 47 w 47"/>
                    <a:gd name="T75" fmla="*/ 30 h 3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7" h="30">
                      <a:moveTo>
                        <a:pt x="1" y="3"/>
                      </a:moveTo>
                      <a:lnTo>
                        <a:pt x="1" y="3"/>
                      </a:lnTo>
                      <a:lnTo>
                        <a:pt x="23" y="19"/>
                      </a:lnTo>
                      <a:lnTo>
                        <a:pt x="34" y="25"/>
                      </a:lnTo>
                      <a:lnTo>
                        <a:pt x="39" y="29"/>
                      </a:lnTo>
                      <a:lnTo>
                        <a:pt x="44" y="30"/>
                      </a:lnTo>
                      <a:lnTo>
                        <a:pt x="45" y="30"/>
                      </a:lnTo>
                      <a:lnTo>
                        <a:pt x="47" y="30"/>
                      </a:lnTo>
                      <a:lnTo>
                        <a:pt x="47" y="29"/>
                      </a:lnTo>
                      <a:lnTo>
                        <a:pt x="47" y="27"/>
                      </a:lnTo>
                      <a:lnTo>
                        <a:pt x="44" y="22"/>
                      </a:lnTo>
                      <a:lnTo>
                        <a:pt x="39" y="18"/>
                      </a:lnTo>
                      <a:lnTo>
                        <a:pt x="28" y="13"/>
                      </a:lnTo>
                      <a:lnTo>
                        <a:pt x="4" y="0"/>
                      </a:lnTo>
                      <a:lnTo>
                        <a:pt x="1" y="0"/>
                      </a:lnTo>
                      <a:lnTo>
                        <a:pt x="0"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0" name="Freeform 232"/>
                <p:cNvSpPr>
                  <a:spLocks/>
                </p:cNvSpPr>
                <p:nvPr/>
              </p:nvSpPr>
              <p:spPr bwMode="auto">
                <a:xfrm>
                  <a:off x="770" y="1237"/>
                  <a:ext cx="232" cy="43"/>
                </a:xfrm>
                <a:custGeom>
                  <a:avLst/>
                  <a:gdLst>
                    <a:gd name="T0" fmla="*/ 230 w 232"/>
                    <a:gd name="T1" fmla="*/ 40 h 43"/>
                    <a:gd name="T2" fmla="*/ 230 w 232"/>
                    <a:gd name="T3" fmla="*/ 40 h 43"/>
                    <a:gd name="T4" fmla="*/ 116 w 232"/>
                    <a:gd name="T5" fmla="*/ 18 h 43"/>
                    <a:gd name="T6" fmla="*/ 58 w 232"/>
                    <a:gd name="T7" fmla="*/ 8 h 43"/>
                    <a:gd name="T8" fmla="*/ 1 w 232"/>
                    <a:gd name="T9" fmla="*/ 0 h 43"/>
                    <a:gd name="T10" fmla="*/ 1 w 232"/>
                    <a:gd name="T11" fmla="*/ 0 h 43"/>
                    <a:gd name="T12" fmla="*/ 0 w 232"/>
                    <a:gd name="T13" fmla="*/ 2 h 43"/>
                    <a:gd name="T14" fmla="*/ 0 w 232"/>
                    <a:gd name="T15" fmla="*/ 2 h 43"/>
                    <a:gd name="T16" fmla="*/ 0 w 232"/>
                    <a:gd name="T17" fmla="*/ 2 h 43"/>
                    <a:gd name="T18" fmla="*/ 58 w 232"/>
                    <a:gd name="T19" fmla="*/ 11 h 43"/>
                    <a:gd name="T20" fmla="*/ 116 w 232"/>
                    <a:gd name="T21" fmla="*/ 22 h 43"/>
                    <a:gd name="T22" fmla="*/ 172 w 232"/>
                    <a:gd name="T23" fmla="*/ 33 h 43"/>
                    <a:gd name="T24" fmla="*/ 230 w 232"/>
                    <a:gd name="T25" fmla="*/ 43 h 43"/>
                    <a:gd name="T26" fmla="*/ 230 w 232"/>
                    <a:gd name="T27" fmla="*/ 43 h 43"/>
                    <a:gd name="T28" fmla="*/ 232 w 232"/>
                    <a:gd name="T29" fmla="*/ 41 h 43"/>
                    <a:gd name="T30" fmla="*/ 232 w 232"/>
                    <a:gd name="T31" fmla="*/ 41 h 43"/>
                    <a:gd name="T32" fmla="*/ 230 w 232"/>
                    <a:gd name="T33" fmla="*/ 40 h 43"/>
                    <a:gd name="T34" fmla="*/ 230 w 232"/>
                    <a:gd name="T35" fmla="*/ 40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2"/>
                    <a:gd name="T55" fmla="*/ 0 h 43"/>
                    <a:gd name="T56" fmla="*/ 232 w 232"/>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2" h="43">
                      <a:moveTo>
                        <a:pt x="230" y="40"/>
                      </a:moveTo>
                      <a:lnTo>
                        <a:pt x="230" y="40"/>
                      </a:lnTo>
                      <a:lnTo>
                        <a:pt x="116" y="18"/>
                      </a:lnTo>
                      <a:lnTo>
                        <a:pt x="58" y="8"/>
                      </a:lnTo>
                      <a:lnTo>
                        <a:pt x="1" y="0"/>
                      </a:lnTo>
                      <a:lnTo>
                        <a:pt x="0" y="2"/>
                      </a:lnTo>
                      <a:lnTo>
                        <a:pt x="58" y="11"/>
                      </a:lnTo>
                      <a:lnTo>
                        <a:pt x="116" y="22"/>
                      </a:lnTo>
                      <a:lnTo>
                        <a:pt x="172" y="33"/>
                      </a:lnTo>
                      <a:lnTo>
                        <a:pt x="230" y="43"/>
                      </a:lnTo>
                      <a:lnTo>
                        <a:pt x="232" y="41"/>
                      </a:lnTo>
                      <a:lnTo>
                        <a:pt x="23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1" name="Freeform 233"/>
                <p:cNvSpPr>
                  <a:spLocks/>
                </p:cNvSpPr>
                <p:nvPr/>
              </p:nvSpPr>
              <p:spPr bwMode="auto">
                <a:xfrm>
                  <a:off x="583" y="1183"/>
                  <a:ext cx="348" cy="42"/>
                </a:xfrm>
                <a:custGeom>
                  <a:avLst/>
                  <a:gdLst>
                    <a:gd name="T0" fmla="*/ 347 w 348"/>
                    <a:gd name="T1" fmla="*/ 0 h 42"/>
                    <a:gd name="T2" fmla="*/ 347 w 348"/>
                    <a:gd name="T3" fmla="*/ 0 h 42"/>
                    <a:gd name="T4" fmla="*/ 303 w 348"/>
                    <a:gd name="T5" fmla="*/ 11 h 42"/>
                    <a:gd name="T6" fmla="*/ 257 w 348"/>
                    <a:gd name="T7" fmla="*/ 17 h 42"/>
                    <a:gd name="T8" fmla="*/ 210 w 348"/>
                    <a:gd name="T9" fmla="*/ 23 h 42"/>
                    <a:gd name="T10" fmla="*/ 165 w 348"/>
                    <a:gd name="T11" fmla="*/ 28 h 42"/>
                    <a:gd name="T12" fmla="*/ 165 w 348"/>
                    <a:gd name="T13" fmla="*/ 28 h 42"/>
                    <a:gd name="T14" fmla="*/ 124 w 348"/>
                    <a:gd name="T15" fmla="*/ 33 h 42"/>
                    <a:gd name="T16" fmla="*/ 83 w 348"/>
                    <a:gd name="T17" fmla="*/ 36 h 42"/>
                    <a:gd name="T18" fmla="*/ 42 w 348"/>
                    <a:gd name="T19" fmla="*/ 37 h 42"/>
                    <a:gd name="T20" fmla="*/ 22 w 348"/>
                    <a:gd name="T21" fmla="*/ 36 h 42"/>
                    <a:gd name="T22" fmla="*/ 1 w 348"/>
                    <a:gd name="T23" fmla="*/ 34 h 42"/>
                    <a:gd name="T24" fmla="*/ 1 w 348"/>
                    <a:gd name="T25" fmla="*/ 34 h 42"/>
                    <a:gd name="T26" fmla="*/ 0 w 348"/>
                    <a:gd name="T27" fmla="*/ 34 h 42"/>
                    <a:gd name="T28" fmla="*/ 0 w 348"/>
                    <a:gd name="T29" fmla="*/ 36 h 42"/>
                    <a:gd name="T30" fmla="*/ 0 w 348"/>
                    <a:gd name="T31" fmla="*/ 37 h 42"/>
                    <a:gd name="T32" fmla="*/ 0 w 348"/>
                    <a:gd name="T33" fmla="*/ 37 h 42"/>
                    <a:gd name="T34" fmla="*/ 0 w 348"/>
                    <a:gd name="T35" fmla="*/ 37 h 42"/>
                    <a:gd name="T36" fmla="*/ 20 w 348"/>
                    <a:gd name="T37" fmla="*/ 40 h 42"/>
                    <a:gd name="T38" fmla="*/ 42 w 348"/>
                    <a:gd name="T39" fmla="*/ 42 h 42"/>
                    <a:gd name="T40" fmla="*/ 63 w 348"/>
                    <a:gd name="T41" fmla="*/ 42 h 42"/>
                    <a:gd name="T42" fmla="*/ 83 w 348"/>
                    <a:gd name="T43" fmla="*/ 42 h 42"/>
                    <a:gd name="T44" fmla="*/ 124 w 348"/>
                    <a:gd name="T45" fmla="*/ 37 h 42"/>
                    <a:gd name="T46" fmla="*/ 165 w 348"/>
                    <a:gd name="T47" fmla="*/ 33 h 42"/>
                    <a:gd name="T48" fmla="*/ 165 w 348"/>
                    <a:gd name="T49" fmla="*/ 33 h 42"/>
                    <a:gd name="T50" fmla="*/ 212 w 348"/>
                    <a:gd name="T51" fmla="*/ 28 h 42"/>
                    <a:gd name="T52" fmla="*/ 257 w 348"/>
                    <a:gd name="T53" fmla="*/ 22 h 42"/>
                    <a:gd name="T54" fmla="*/ 303 w 348"/>
                    <a:gd name="T55" fmla="*/ 14 h 42"/>
                    <a:gd name="T56" fmla="*/ 348 w 348"/>
                    <a:gd name="T57" fmla="*/ 3 h 42"/>
                    <a:gd name="T58" fmla="*/ 348 w 348"/>
                    <a:gd name="T59" fmla="*/ 3 h 42"/>
                    <a:gd name="T60" fmla="*/ 348 w 348"/>
                    <a:gd name="T61" fmla="*/ 1 h 42"/>
                    <a:gd name="T62" fmla="*/ 347 w 348"/>
                    <a:gd name="T63" fmla="*/ 0 h 42"/>
                    <a:gd name="T64" fmla="*/ 347 w 348"/>
                    <a:gd name="T65" fmla="*/ 0 h 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8"/>
                    <a:gd name="T100" fmla="*/ 0 h 42"/>
                    <a:gd name="T101" fmla="*/ 348 w 348"/>
                    <a:gd name="T102" fmla="*/ 42 h 4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8" h="42">
                      <a:moveTo>
                        <a:pt x="347" y="0"/>
                      </a:moveTo>
                      <a:lnTo>
                        <a:pt x="347" y="0"/>
                      </a:lnTo>
                      <a:lnTo>
                        <a:pt x="303" y="11"/>
                      </a:lnTo>
                      <a:lnTo>
                        <a:pt x="257" y="17"/>
                      </a:lnTo>
                      <a:lnTo>
                        <a:pt x="210" y="23"/>
                      </a:lnTo>
                      <a:lnTo>
                        <a:pt x="165" y="28"/>
                      </a:lnTo>
                      <a:lnTo>
                        <a:pt x="124" y="33"/>
                      </a:lnTo>
                      <a:lnTo>
                        <a:pt x="83" y="36"/>
                      </a:lnTo>
                      <a:lnTo>
                        <a:pt x="42" y="37"/>
                      </a:lnTo>
                      <a:lnTo>
                        <a:pt x="22" y="36"/>
                      </a:lnTo>
                      <a:lnTo>
                        <a:pt x="1" y="34"/>
                      </a:lnTo>
                      <a:lnTo>
                        <a:pt x="0" y="34"/>
                      </a:lnTo>
                      <a:lnTo>
                        <a:pt x="0" y="36"/>
                      </a:lnTo>
                      <a:lnTo>
                        <a:pt x="0" y="37"/>
                      </a:lnTo>
                      <a:lnTo>
                        <a:pt x="20" y="40"/>
                      </a:lnTo>
                      <a:lnTo>
                        <a:pt x="42" y="42"/>
                      </a:lnTo>
                      <a:lnTo>
                        <a:pt x="63" y="42"/>
                      </a:lnTo>
                      <a:lnTo>
                        <a:pt x="83" y="42"/>
                      </a:lnTo>
                      <a:lnTo>
                        <a:pt x="124" y="37"/>
                      </a:lnTo>
                      <a:lnTo>
                        <a:pt x="165" y="33"/>
                      </a:lnTo>
                      <a:lnTo>
                        <a:pt x="212" y="28"/>
                      </a:lnTo>
                      <a:lnTo>
                        <a:pt x="257" y="22"/>
                      </a:lnTo>
                      <a:lnTo>
                        <a:pt x="303" y="14"/>
                      </a:lnTo>
                      <a:lnTo>
                        <a:pt x="348" y="3"/>
                      </a:lnTo>
                      <a:lnTo>
                        <a:pt x="348" y="1"/>
                      </a:lnTo>
                      <a:lnTo>
                        <a:pt x="3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2" name="Freeform 234"/>
                <p:cNvSpPr>
                  <a:spLocks/>
                </p:cNvSpPr>
                <p:nvPr/>
              </p:nvSpPr>
              <p:spPr bwMode="auto">
                <a:xfrm>
                  <a:off x="570" y="1129"/>
                  <a:ext cx="19" cy="88"/>
                </a:xfrm>
                <a:custGeom>
                  <a:avLst/>
                  <a:gdLst>
                    <a:gd name="T0" fmla="*/ 17 w 19"/>
                    <a:gd name="T1" fmla="*/ 0 h 88"/>
                    <a:gd name="T2" fmla="*/ 17 w 19"/>
                    <a:gd name="T3" fmla="*/ 0 h 88"/>
                    <a:gd name="T4" fmla="*/ 10 w 19"/>
                    <a:gd name="T5" fmla="*/ 11 h 88"/>
                    <a:gd name="T6" fmla="*/ 5 w 19"/>
                    <a:gd name="T7" fmla="*/ 21 h 88"/>
                    <a:gd name="T8" fmla="*/ 2 w 19"/>
                    <a:gd name="T9" fmla="*/ 32 h 88"/>
                    <a:gd name="T10" fmla="*/ 0 w 19"/>
                    <a:gd name="T11" fmla="*/ 43 h 88"/>
                    <a:gd name="T12" fmla="*/ 0 w 19"/>
                    <a:gd name="T13" fmla="*/ 54 h 88"/>
                    <a:gd name="T14" fmla="*/ 2 w 19"/>
                    <a:gd name="T15" fmla="*/ 65 h 88"/>
                    <a:gd name="T16" fmla="*/ 7 w 19"/>
                    <a:gd name="T17" fmla="*/ 76 h 88"/>
                    <a:gd name="T18" fmla="*/ 13 w 19"/>
                    <a:gd name="T19" fmla="*/ 87 h 88"/>
                    <a:gd name="T20" fmla="*/ 13 w 19"/>
                    <a:gd name="T21" fmla="*/ 87 h 88"/>
                    <a:gd name="T22" fmla="*/ 14 w 19"/>
                    <a:gd name="T23" fmla="*/ 88 h 88"/>
                    <a:gd name="T24" fmla="*/ 14 w 19"/>
                    <a:gd name="T25" fmla="*/ 87 h 88"/>
                    <a:gd name="T26" fmla="*/ 16 w 19"/>
                    <a:gd name="T27" fmla="*/ 87 h 88"/>
                    <a:gd name="T28" fmla="*/ 16 w 19"/>
                    <a:gd name="T29" fmla="*/ 85 h 88"/>
                    <a:gd name="T30" fmla="*/ 16 w 19"/>
                    <a:gd name="T31" fmla="*/ 85 h 88"/>
                    <a:gd name="T32" fmla="*/ 10 w 19"/>
                    <a:gd name="T33" fmla="*/ 74 h 88"/>
                    <a:gd name="T34" fmla="*/ 7 w 19"/>
                    <a:gd name="T35" fmla="*/ 65 h 88"/>
                    <a:gd name="T36" fmla="*/ 5 w 19"/>
                    <a:gd name="T37" fmla="*/ 54 h 88"/>
                    <a:gd name="T38" fmla="*/ 5 w 19"/>
                    <a:gd name="T39" fmla="*/ 43 h 88"/>
                    <a:gd name="T40" fmla="*/ 5 w 19"/>
                    <a:gd name="T41" fmla="*/ 33 h 88"/>
                    <a:gd name="T42" fmla="*/ 8 w 19"/>
                    <a:gd name="T43" fmla="*/ 22 h 88"/>
                    <a:gd name="T44" fmla="*/ 13 w 19"/>
                    <a:gd name="T45" fmla="*/ 11 h 88"/>
                    <a:gd name="T46" fmla="*/ 19 w 19"/>
                    <a:gd name="T47" fmla="*/ 2 h 88"/>
                    <a:gd name="T48" fmla="*/ 19 w 19"/>
                    <a:gd name="T49" fmla="*/ 2 h 88"/>
                    <a:gd name="T50" fmla="*/ 19 w 19"/>
                    <a:gd name="T51" fmla="*/ 2 h 88"/>
                    <a:gd name="T52" fmla="*/ 19 w 19"/>
                    <a:gd name="T53" fmla="*/ 0 h 88"/>
                    <a:gd name="T54" fmla="*/ 17 w 19"/>
                    <a:gd name="T55" fmla="*/ 0 h 88"/>
                    <a:gd name="T56" fmla="*/ 17 w 19"/>
                    <a:gd name="T57" fmla="*/ 0 h 8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
                    <a:gd name="T88" fmla="*/ 0 h 88"/>
                    <a:gd name="T89" fmla="*/ 19 w 19"/>
                    <a:gd name="T90" fmla="*/ 88 h 8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 h="88">
                      <a:moveTo>
                        <a:pt x="17" y="0"/>
                      </a:moveTo>
                      <a:lnTo>
                        <a:pt x="17" y="0"/>
                      </a:lnTo>
                      <a:lnTo>
                        <a:pt x="10" y="11"/>
                      </a:lnTo>
                      <a:lnTo>
                        <a:pt x="5" y="21"/>
                      </a:lnTo>
                      <a:lnTo>
                        <a:pt x="2" y="32"/>
                      </a:lnTo>
                      <a:lnTo>
                        <a:pt x="0" y="43"/>
                      </a:lnTo>
                      <a:lnTo>
                        <a:pt x="0" y="54"/>
                      </a:lnTo>
                      <a:lnTo>
                        <a:pt x="2" y="65"/>
                      </a:lnTo>
                      <a:lnTo>
                        <a:pt x="7" y="76"/>
                      </a:lnTo>
                      <a:lnTo>
                        <a:pt x="13" y="87"/>
                      </a:lnTo>
                      <a:lnTo>
                        <a:pt x="14" y="88"/>
                      </a:lnTo>
                      <a:lnTo>
                        <a:pt x="14" y="87"/>
                      </a:lnTo>
                      <a:lnTo>
                        <a:pt x="16" y="87"/>
                      </a:lnTo>
                      <a:lnTo>
                        <a:pt x="16" y="85"/>
                      </a:lnTo>
                      <a:lnTo>
                        <a:pt x="10" y="74"/>
                      </a:lnTo>
                      <a:lnTo>
                        <a:pt x="7" y="65"/>
                      </a:lnTo>
                      <a:lnTo>
                        <a:pt x="5" y="54"/>
                      </a:lnTo>
                      <a:lnTo>
                        <a:pt x="5" y="43"/>
                      </a:lnTo>
                      <a:lnTo>
                        <a:pt x="5" y="33"/>
                      </a:lnTo>
                      <a:lnTo>
                        <a:pt x="8" y="22"/>
                      </a:lnTo>
                      <a:lnTo>
                        <a:pt x="13" y="11"/>
                      </a:lnTo>
                      <a:lnTo>
                        <a:pt x="19" y="2"/>
                      </a:lnTo>
                      <a:lnTo>
                        <a:pt x="19"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3" name="Freeform 235"/>
                <p:cNvSpPr>
                  <a:spLocks/>
                </p:cNvSpPr>
                <p:nvPr/>
              </p:nvSpPr>
              <p:spPr bwMode="auto">
                <a:xfrm>
                  <a:off x="892" y="1087"/>
                  <a:ext cx="30" cy="110"/>
                </a:xfrm>
                <a:custGeom>
                  <a:avLst/>
                  <a:gdLst>
                    <a:gd name="T0" fmla="*/ 0 w 30"/>
                    <a:gd name="T1" fmla="*/ 1 h 110"/>
                    <a:gd name="T2" fmla="*/ 0 w 30"/>
                    <a:gd name="T3" fmla="*/ 1 h 110"/>
                    <a:gd name="T4" fmla="*/ 8 w 30"/>
                    <a:gd name="T5" fmla="*/ 16 h 110"/>
                    <a:gd name="T6" fmla="*/ 16 w 30"/>
                    <a:gd name="T7" fmla="*/ 28 h 110"/>
                    <a:gd name="T8" fmla="*/ 20 w 30"/>
                    <a:gd name="T9" fmla="*/ 41 h 110"/>
                    <a:gd name="T10" fmla="*/ 23 w 30"/>
                    <a:gd name="T11" fmla="*/ 53 h 110"/>
                    <a:gd name="T12" fmla="*/ 25 w 30"/>
                    <a:gd name="T13" fmla="*/ 67 h 110"/>
                    <a:gd name="T14" fmla="*/ 23 w 30"/>
                    <a:gd name="T15" fmla="*/ 81 h 110"/>
                    <a:gd name="T16" fmla="*/ 20 w 30"/>
                    <a:gd name="T17" fmla="*/ 96 h 110"/>
                    <a:gd name="T18" fmla="*/ 14 w 30"/>
                    <a:gd name="T19" fmla="*/ 110 h 110"/>
                    <a:gd name="T20" fmla="*/ 14 w 30"/>
                    <a:gd name="T21" fmla="*/ 110 h 110"/>
                    <a:gd name="T22" fmla="*/ 14 w 30"/>
                    <a:gd name="T23" fmla="*/ 110 h 110"/>
                    <a:gd name="T24" fmla="*/ 16 w 30"/>
                    <a:gd name="T25" fmla="*/ 110 h 110"/>
                    <a:gd name="T26" fmla="*/ 16 w 30"/>
                    <a:gd name="T27" fmla="*/ 110 h 110"/>
                    <a:gd name="T28" fmla="*/ 23 w 30"/>
                    <a:gd name="T29" fmla="*/ 96 h 110"/>
                    <a:gd name="T30" fmla="*/ 28 w 30"/>
                    <a:gd name="T31" fmla="*/ 81 h 110"/>
                    <a:gd name="T32" fmla="*/ 30 w 30"/>
                    <a:gd name="T33" fmla="*/ 67 h 110"/>
                    <a:gd name="T34" fmla="*/ 28 w 30"/>
                    <a:gd name="T35" fmla="*/ 53 h 110"/>
                    <a:gd name="T36" fmla="*/ 25 w 30"/>
                    <a:gd name="T37" fmla="*/ 41 h 110"/>
                    <a:gd name="T38" fmla="*/ 19 w 30"/>
                    <a:gd name="T39" fmla="*/ 27 h 110"/>
                    <a:gd name="T40" fmla="*/ 11 w 30"/>
                    <a:gd name="T41" fmla="*/ 12 h 110"/>
                    <a:gd name="T42" fmla="*/ 1 w 30"/>
                    <a:gd name="T43" fmla="*/ 0 h 110"/>
                    <a:gd name="T44" fmla="*/ 1 w 30"/>
                    <a:gd name="T45" fmla="*/ 0 h 110"/>
                    <a:gd name="T46" fmla="*/ 0 w 30"/>
                    <a:gd name="T47" fmla="*/ 0 h 110"/>
                    <a:gd name="T48" fmla="*/ 0 w 30"/>
                    <a:gd name="T49" fmla="*/ 0 h 110"/>
                    <a:gd name="T50" fmla="*/ 0 w 30"/>
                    <a:gd name="T51" fmla="*/ 1 h 110"/>
                    <a:gd name="T52" fmla="*/ 0 w 30"/>
                    <a:gd name="T53" fmla="*/ 1 h 11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0"/>
                    <a:gd name="T82" fmla="*/ 0 h 110"/>
                    <a:gd name="T83" fmla="*/ 30 w 30"/>
                    <a:gd name="T84" fmla="*/ 110 h 11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0" h="110">
                      <a:moveTo>
                        <a:pt x="0" y="1"/>
                      </a:moveTo>
                      <a:lnTo>
                        <a:pt x="0" y="1"/>
                      </a:lnTo>
                      <a:lnTo>
                        <a:pt x="8" y="16"/>
                      </a:lnTo>
                      <a:lnTo>
                        <a:pt x="16" y="28"/>
                      </a:lnTo>
                      <a:lnTo>
                        <a:pt x="20" y="41"/>
                      </a:lnTo>
                      <a:lnTo>
                        <a:pt x="23" y="53"/>
                      </a:lnTo>
                      <a:lnTo>
                        <a:pt x="25" y="67"/>
                      </a:lnTo>
                      <a:lnTo>
                        <a:pt x="23" y="81"/>
                      </a:lnTo>
                      <a:lnTo>
                        <a:pt x="20" y="96"/>
                      </a:lnTo>
                      <a:lnTo>
                        <a:pt x="14" y="110"/>
                      </a:lnTo>
                      <a:lnTo>
                        <a:pt x="16" y="110"/>
                      </a:lnTo>
                      <a:lnTo>
                        <a:pt x="23" y="96"/>
                      </a:lnTo>
                      <a:lnTo>
                        <a:pt x="28" y="81"/>
                      </a:lnTo>
                      <a:lnTo>
                        <a:pt x="30" y="67"/>
                      </a:lnTo>
                      <a:lnTo>
                        <a:pt x="28" y="53"/>
                      </a:lnTo>
                      <a:lnTo>
                        <a:pt x="25" y="41"/>
                      </a:lnTo>
                      <a:lnTo>
                        <a:pt x="19" y="27"/>
                      </a:lnTo>
                      <a:lnTo>
                        <a:pt x="11" y="12"/>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4" name="Freeform 236"/>
                <p:cNvSpPr>
                  <a:spLocks/>
                </p:cNvSpPr>
                <p:nvPr/>
              </p:nvSpPr>
              <p:spPr bwMode="auto">
                <a:xfrm>
                  <a:off x="553" y="1090"/>
                  <a:ext cx="369" cy="53"/>
                </a:xfrm>
                <a:custGeom>
                  <a:avLst/>
                  <a:gdLst>
                    <a:gd name="T0" fmla="*/ 367 w 369"/>
                    <a:gd name="T1" fmla="*/ 6 h 53"/>
                    <a:gd name="T2" fmla="*/ 367 w 369"/>
                    <a:gd name="T3" fmla="*/ 6 h 53"/>
                    <a:gd name="T4" fmla="*/ 322 w 369"/>
                    <a:gd name="T5" fmla="*/ 2 h 53"/>
                    <a:gd name="T6" fmla="*/ 275 w 369"/>
                    <a:gd name="T7" fmla="*/ 0 h 53"/>
                    <a:gd name="T8" fmla="*/ 227 w 369"/>
                    <a:gd name="T9" fmla="*/ 2 h 53"/>
                    <a:gd name="T10" fmla="*/ 182 w 369"/>
                    <a:gd name="T11" fmla="*/ 6 h 53"/>
                    <a:gd name="T12" fmla="*/ 135 w 369"/>
                    <a:gd name="T13" fmla="*/ 14 h 53"/>
                    <a:gd name="T14" fmla="*/ 89 w 369"/>
                    <a:gd name="T15" fmla="*/ 24 h 53"/>
                    <a:gd name="T16" fmla="*/ 44 w 369"/>
                    <a:gd name="T17" fmla="*/ 36 h 53"/>
                    <a:gd name="T18" fmla="*/ 0 w 369"/>
                    <a:gd name="T19" fmla="*/ 50 h 53"/>
                    <a:gd name="T20" fmla="*/ 0 w 369"/>
                    <a:gd name="T21" fmla="*/ 50 h 53"/>
                    <a:gd name="T22" fmla="*/ 0 w 369"/>
                    <a:gd name="T23" fmla="*/ 52 h 53"/>
                    <a:gd name="T24" fmla="*/ 2 w 369"/>
                    <a:gd name="T25" fmla="*/ 53 h 53"/>
                    <a:gd name="T26" fmla="*/ 2 w 369"/>
                    <a:gd name="T27" fmla="*/ 53 h 53"/>
                    <a:gd name="T28" fmla="*/ 91 w 369"/>
                    <a:gd name="T29" fmla="*/ 31 h 53"/>
                    <a:gd name="T30" fmla="*/ 136 w 369"/>
                    <a:gd name="T31" fmla="*/ 20 h 53"/>
                    <a:gd name="T32" fmla="*/ 182 w 369"/>
                    <a:gd name="T33" fmla="*/ 13 h 53"/>
                    <a:gd name="T34" fmla="*/ 182 w 369"/>
                    <a:gd name="T35" fmla="*/ 13 h 53"/>
                    <a:gd name="T36" fmla="*/ 227 w 369"/>
                    <a:gd name="T37" fmla="*/ 8 h 53"/>
                    <a:gd name="T38" fmla="*/ 275 w 369"/>
                    <a:gd name="T39" fmla="*/ 5 h 53"/>
                    <a:gd name="T40" fmla="*/ 322 w 369"/>
                    <a:gd name="T41" fmla="*/ 6 h 53"/>
                    <a:gd name="T42" fmla="*/ 367 w 369"/>
                    <a:gd name="T43" fmla="*/ 9 h 53"/>
                    <a:gd name="T44" fmla="*/ 367 w 369"/>
                    <a:gd name="T45" fmla="*/ 9 h 53"/>
                    <a:gd name="T46" fmla="*/ 369 w 369"/>
                    <a:gd name="T47" fmla="*/ 9 h 53"/>
                    <a:gd name="T48" fmla="*/ 369 w 369"/>
                    <a:gd name="T49" fmla="*/ 8 h 53"/>
                    <a:gd name="T50" fmla="*/ 369 w 369"/>
                    <a:gd name="T51" fmla="*/ 6 h 53"/>
                    <a:gd name="T52" fmla="*/ 367 w 369"/>
                    <a:gd name="T53" fmla="*/ 6 h 53"/>
                    <a:gd name="T54" fmla="*/ 367 w 369"/>
                    <a:gd name="T55" fmla="*/ 6 h 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69"/>
                    <a:gd name="T85" fmla="*/ 0 h 53"/>
                    <a:gd name="T86" fmla="*/ 369 w 369"/>
                    <a:gd name="T87" fmla="*/ 53 h 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69" h="53">
                      <a:moveTo>
                        <a:pt x="367" y="6"/>
                      </a:moveTo>
                      <a:lnTo>
                        <a:pt x="367" y="6"/>
                      </a:lnTo>
                      <a:lnTo>
                        <a:pt x="322" y="2"/>
                      </a:lnTo>
                      <a:lnTo>
                        <a:pt x="275" y="0"/>
                      </a:lnTo>
                      <a:lnTo>
                        <a:pt x="227" y="2"/>
                      </a:lnTo>
                      <a:lnTo>
                        <a:pt x="182" y="6"/>
                      </a:lnTo>
                      <a:lnTo>
                        <a:pt x="135" y="14"/>
                      </a:lnTo>
                      <a:lnTo>
                        <a:pt x="89" y="24"/>
                      </a:lnTo>
                      <a:lnTo>
                        <a:pt x="44" y="36"/>
                      </a:lnTo>
                      <a:lnTo>
                        <a:pt x="0" y="50"/>
                      </a:lnTo>
                      <a:lnTo>
                        <a:pt x="0" y="52"/>
                      </a:lnTo>
                      <a:lnTo>
                        <a:pt x="2" y="53"/>
                      </a:lnTo>
                      <a:lnTo>
                        <a:pt x="91" y="31"/>
                      </a:lnTo>
                      <a:lnTo>
                        <a:pt x="136" y="20"/>
                      </a:lnTo>
                      <a:lnTo>
                        <a:pt x="182" y="13"/>
                      </a:lnTo>
                      <a:lnTo>
                        <a:pt x="227" y="8"/>
                      </a:lnTo>
                      <a:lnTo>
                        <a:pt x="275" y="5"/>
                      </a:lnTo>
                      <a:lnTo>
                        <a:pt x="322" y="6"/>
                      </a:lnTo>
                      <a:lnTo>
                        <a:pt x="367" y="9"/>
                      </a:lnTo>
                      <a:lnTo>
                        <a:pt x="369" y="9"/>
                      </a:lnTo>
                      <a:lnTo>
                        <a:pt x="369" y="8"/>
                      </a:lnTo>
                      <a:lnTo>
                        <a:pt x="369" y="6"/>
                      </a:lnTo>
                      <a:lnTo>
                        <a:pt x="36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5" name="Freeform 237"/>
                <p:cNvSpPr>
                  <a:spLocks/>
                </p:cNvSpPr>
                <p:nvPr/>
              </p:nvSpPr>
              <p:spPr bwMode="auto">
                <a:xfrm>
                  <a:off x="586" y="1142"/>
                  <a:ext cx="334" cy="42"/>
                </a:xfrm>
                <a:custGeom>
                  <a:avLst/>
                  <a:gdLst>
                    <a:gd name="T0" fmla="*/ 333 w 334"/>
                    <a:gd name="T1" fmla="*/ 1 h 42"/>
                    <a:gd name="T2" fmla="*/ 333 w 334"/>
                    <a:gd name="T3" fmla="*/ 1 h 42"/>
                    <a:gd name="T4" fmla="*/ 290 w 334"/>
                    <a:gd name="T5" fmla="*/ 0 h 42"/>
                    <a:gd name="T6" fmla="*/ 248 w 334"/>
                    <a:gd name="T7" fmla="*/ 1 h 42"/>
                    <a:gd name="T8" fmla="*/ 204 w 334"/>
                    <a:gd name="T9" fmla="*/ 3 h 42"/>
                    <a:gd name="T10" fmla="*/ 162 w 334"/>
                    <a:gd name="T11" fmla="*/ 6 h 42"/>
                    <a:gd name="T12" fmla="*/ 162 w 334"/>
                    <a:gd name="T13" fmla="*/ 6 h 42"/>
                    <a:gd name="T14" fmla="*/ 141 w 334"/>
                    <a:gd name="T15" fmla="*/ 9 h 42"/>
                    <a:gd name="T16" fmla="*/ 121 w 334"/>
                    <a:gd name="T17" fmla="*/ 12 h 42"/>
                    <a:gd name="T18" fmla="*/ 80 w 334"/>
                    <a:gd name="T19" fmla="*/ 22 h 42"/>
                    <a:gd name="T20" fmla="*/ 41 w 334"/>
                    <a:gd name="T21" fmla="*/ 31 h 42"/>
                    <a:gd name="T22" fmla="*/ 0 w 334"/>
                    <a:gd name="T23" fmla="*/ 39 h 42"/>
                    <a:gd name="T24" fmla="*/ 0 w 334"/>
                    <a:gd name="T25" fmla="*/ 39 h 42"/>
                    <a:gd name="T26" fmla="*/ 0 w 334"/>
                    <a:gd name="T27" fmla="*/ 41 h 42"/>
                    <a:gd name="T28" fmla="*/ 0 w 334"/>
                    <a:gd name="T29" fmla="*/ 42 h 42"/>
                    <a:gd name="T30" fmla="*/ 0 w 334"/>
                    <a:gd name="T31" fmla="*/ 42 h 42"/>
                    <a:gd name="T32" fmla="*/ 20 w 334"/>
                    <a:gd name="T33" fmla="*/ 39 h 42"/>
                    <a:gd name="T34" fmla="*/ 41 w 334"/>
                    <a:gd name="T35" fmla="*/ 36 h 42"/>
                    <a:gd name="T36" fmla="*/ 82 w 334"/>
                    <a:gd name="T37" fmla="*/ 26 h 42"/>
                    <a:gd name="T38" fmla="*/ 121 w 334"/>
                    <a:gd name="T39" fmla="*/ 17 h 42"/>
                    <a:gd name="T40" fmla="*/ 141 w 334"/>
                    <a:gd name="T41" fmla="*/ 14 h 42"/>
                    <a:gd name="T42" fmla="*/ 162 w 334"/>
                    <a:gd name="T43" fmla="*/ 11 h 42"/>
                    <a:gd name="T44" fmla="*/ 162 w 334"/>
                    <a:gd name="T45" fmla="*/ 11 h 42"/>
                    <a:gd name="T46" fmla="*/ 204 w 334"/>
                    <a:gd name="T47" fmla="*/ 8 h 42"/>
                    <a:gd name="T48" fmla="*/ 246 w 334"/>
                    <a:gd name="T49" fmla="*/ 4 h 42"/>
                    <a:gd name="T50" fmla="*/ 333 w 334"/>
                    <a:gd name="T51" fmla="*/ 4 h 42"/>
                    <a:gd name="T52" fmla="*/ 333 w 334"/>
                    <a:gd name="T53" fmla="*/ 4 h 42"/>
                    <a:gd name="T54" fmla="*/ 334 w 334"/>
                    <a:gd name="T55" fmla="*/ 3 h 42"/>
                    <a:gd name="T56" fmla="*/ 334 w 334"/>
                    <a:gd name="T57" fmla="*/ 3 h 42"/>
                    <a:gd name="T58" fmla="*/ 334 w 334"/>
                    <a:gd name="T59" fmla="*/ 1 h 42"/>
                    <a:gd name="T60" fmla="*/ 333 w 334"/>
                    <a:gd name="T61" fmla="*/ 1 h 42"/>
                    <a:gd name="T62" fmla="*/ 333 w 334"/>
                    <a:gd name="T63" fmla="*/ 1 h 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34"/>
                    <a:gd name="T97" fmla="*/ 0 h 42"/>
                    <a:gd name="T98" fmla="*/ 334 w 334"/>
                    <a:gd name="T99" fmla="*/ 42 h 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34" h="42">
                      <a:moveTo>
                        <a:pt x="333" y="1"/>
                      </a:moveTo>
                      <a:lnTo>
                        <a:pt x="333" y="1"/>
                      </a:lnTo>
                      <a:lnTo>
                        <a:pt x="290" y="0"/>
                      </a:lnTo>
                      <a:lnTo>
                        <a:pt x="248" y="1"/>
                      </a:lnTo>
                      <a:lnTo>
                        <a:pt x="204" y="3"/>
                      </a:lnTo>
                      <a:lnTo>
                        <a:pt x="162" y="6"/>
                      </a:lnTo>
                      <a:lnTo>
                        <a:pt x="141" y="9"/>
                      </a:lnTo>
                      <a:lnTo>
                        <a:pt x="121" y="12"/>
                      </a:lnTo>
                      <a:lnTo>
                        <a:pt x="80" y="22"/>
                      </a:lnTo>
                      <a:lnTo>
                        <a:pt x="41" y="31"/>
                      </a:lnTo>
                      <a:lnTo>
                        <a:pt x="0" y="39"/>
                      </a:lnTo>
                      <a:lnTo>
                        <a:pt x="0" y="41"/>
                      </a:lnTo>
                      <a:lnTo>
                        <a:pt x="0" y="42"/>
                      </a:lnTo>
                      <a:lnTo>
                        <a:pt x="20" y="39"/>
                      </a:lnTo>
                      <a:lnTo>
                        <a:pt x="41" y="36"/>
                      </a:lnTo>
                      <a:lnTo>
                        <a:pt x="82" y="26"/>
                      </a:lnTo>
                      <a:lnTo>
                        <a:pt x="121" y="17"/>
                      </a:lnTo>
                      <a:lnTo>
                        <a:pt x="141" y="14"/>
                      </a:lnTo>
                      <a:lnTo>
                        <a:pt x="162" y="11"/>
                      </a:lnTo>
                      <a:lnTo>
                        <a:pt x="204" y="8"/>
                      </a:lnTo>
                      <a:lnTo>
                        <a:pt x="246" y="4"/>
                      </a:lnTo>
                      <a:lnTo>
                        <a:pt x="333" y="4"/>
                      </a:lnTo>
                      <a:lnTo>
                        <a:pt x="334" y="3"/>
                      </a:lnTo>
                      <a:lnTo>
                        <a:pt x="334" y="1"/>
                      </a:lnTo>
                      <a:lnTo>
                        <a:pt x="33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6" name="Freeform 238"/>
                <p:cNvSpPr>
                  <a:spLocks/>
                </p:cNvSpPr>
                <p:nvPr/>
              </p:nvSpPr>
              <p:spPr bwMode="auto">
                <a:xfrm>
                  <a:off x="699" y="1139"/>
                  <a:ext cx="80" cy="45"/>
                </a:xfrm>
                <a:custGeom>
                  <a:avLst/>
                  <a:gdLst>
                    <a:gd name="T0" fmla="*/ 17 w 80"/>
                    <a:gd name="T1" fmla="*/ 12 h 45"/>
                    <a:gd name="T2" fmla="*/ 17 w 80"/>
                    <a:gd name="T3" fmla="*/ 12 h 45"/>
                    <a:gd name="T4" fmla="*/ 11 w 80"/>
                    <a:gd name="T5" fmla="*/ 18 h 45"/>
                    <a:gd name="T6" fmla="*/ 5 w 80"/>
                    <a:gd name="T7" fmla="*/ 25 h 45"/>
                    <a:gd name="T8" fmla="*/ 1 w 80"/>
                    <a:gd name="T9" fmla="*/ 29 h 45"/>
                    <a:gd name="T10" fmla="*/ 1 w 80"/>
                    <a:gd name="T11" fmla="*/ 33 h 45"/>
                    <a:gd name="T12" fmla="*/ 0 w 80"/>
                    <a:gd name="T13" fmla="*/ 37 h 45"/>
                    <a:gd name="T14" fmla="*/ 3 w 80"/>
                    <a:gd name="T15" fmla="*/ 40 h 45"/>
                    <a:gd name="T16" fmla="*/ 3 w 80"/>
                    <a:gd name="T17" fmla="*/ 40 h 45"/>
                    <a:gd name="T18" fmla="*/ 5 w 80"/>
                    <a:gd name="T19" fmla="*/ 44 h 45"/>
                    <a:gd name="T20" fmla="*/ 9 w 80"/>
                    <a:gd name="T21" fmla="*/ 44 h 45"/>
                    <a:gd name="T22" fmla="*/ 17 w 80"/>
                    <a:gd name="T23" fmla="*/ 45 h 45"/>
                    <a:gd name="T24" fmla="*/ 34 w 80"/>
                    <a:gd name="T25" fmla="*/ 42 h 45"/>
                    <a:gd name="T26" fmla="*/ 34 w 80"/>
                    <a:gd name="T27" fmla="*/ 42 h 45"/>
                    <a:gd name="T28" fmla="*/ 56 w 80"/>
                    <a:gd name="T29" fmla="*/ 36 h 45"/>
                    <a:gd name="T30" fmla="*/ 67 w 80"/>
                    <a:gd name="T31" fmla="*/ 33 h 45"/>
                    <a:gd name="T32" fmla="*/ 77 w 80"/>
                    <a:gd name="T33" fmla="*/ 26 h 45"/>
                    <a:gd name="T34" fmla="*/ 77 w 80"/>
                    <a:gd name="T35" fmla="*/ 26 h 45"/>
                    <a:gd name="T36" fmla="*/ 80 w 80"/>
                    <a:gd name="T37" fmla="*/ 22 h 45"/>
                    <a:gd name="T38" fmla="*/ 80 w 80"/>
                    <a:gd name="T39" fmla="*/ 17 h 45"/>
                    <a:gd name="T40" fmla="*/ 78 w 80"/>
                    <a:gd name="T41" fmla="*/ 14 h 45"/>
                    <a:gd name="T42" fmla="*/ 75 w 80"/>
                    <a:gd name="T43" fmla="*/ 11 h 45"/>
                    <a:gd name="T44" fmla="*/ 66 w 80"/>
                    <a:gd name="T45" fmla="*/ 4 h 45"/>
                    <a:gd name="T46" fmla="*/ 60 w 80"/>
                    <a:gd name="T47" fmla="*/ 0 h 45"/>
                    <a:gd name="T48" fmla="*/ 60 w 80"/>
                    <a:gd name="T49" fmla="*/ 0 h 45"/>
                    <a:gd name="T50" fmla="*/ 56 w 80"/>
                    <a:gd name="T51" fmla="*/ 0 h 45"/>
                    <a:gd name="T52" fmla="*/ 53 w 80"/>
                    <a:gd name="T53" fmla="*/ 1 h 45"/>
                    <a:gd name="T54" fmla="*/ 53 w 80"/>
                    <a:gd name="T55" fmla="*/ 4 h 45"/>
                    <a:gd name="T56" fmla="*/ 56 w 80"/>
                    <a:gd name="T57" fmla="*/ 7 h 45"/>
                    <a:gd name="T58" fmla="*/ 56 w 80"/>
                    <a:gd name="T59" fmla="*/ 7 h 45"/>
                    <a:gd name="T60" fmla="*/ 64 w 80"/>
                    <a:gd name="T61" fmla="*/ 12 h 45"/>
                    <a:gd name="T62" fmla="*/ 71 w 80"/>
                    <a:gd name="T63" fmla="*/ 17 h 45"/>
                    <a:gd name="T64" fmla="*/ 71 w 80"/>
                    <a:gd name="T65" fmla="*/ 17 h 45"/>
                    <a:gd name="T66" fmla="*/ 71 w 80"/>
                    <a:gd name="T67" fmla="*/ 20 h 45"/>
                    <a:gd name="T68" fmla="*/ 71 w 80"/>
                    <a:gd name="T69" fmla="*/ 22 h 45"/>
                    <a:gd name="T70" fmla="*/ 67 w 80"/>
                    <a:gd name="T71" fmla="*/ 25 h 45"/>
                    <a:gd name="T72" fmla="*/ 67 w 80"/>
                    <a:gd name="T73" fmla="*/ 25 h 45"/>
                    <a:gd name="T74" fmla="*/ 60 w 80"/>
                    <a:gd name="T75" fmla="*/ 28 h 45"/>
                    <a:gd name="T76" fmla="*/ 52 w 80"/>
                    <a:gd name="T77" fmla="*/ 31 h 45"/>
                    <a:gd name="T78" fmla="*/ 34 w 80"/>
                    <a:gd name="T79" fmla="*/ 36 h 45"/>
                    <a:gd name="T80" fmla="*/ 34 w 80"/>
                    <a:gd name="T81" fmla="*/ 36 h 45"/>
                    <a:gd name="T82" fmla="*/ 22 w 80"/>
                    <a:gd name="T83" fmla="*/ 39 h 45"/>
                    <a:gd name="T84" fmla="*/ 14 w 80"/>
                    <a:gd name="T85" fmla="*/ 40 h 45"/>
                    <a:gd name="T86" fmla="*/ 8 w 80"/>
                    <a:gd name="T87" fmla="*/ 39 h 45"/>
                    <a:gd name="T88" fmla="*/ 8 w 80"/>
                    <a:gd name="T89" fmla="*/ 39 h 45"/>
                    <a:gd name="T90" fmla="*/ 5 w 80"/>
                    <a:gd name="T91" fmla="*/ 37 h 45"/>
                    <a:gd name="T92" fmla="*/ 5 w 80"/>
                    <a:gd name="T93" fmla="*/ 34 h 45"/>
                    <a:gd name="T94" fmla="*/ 6 w 80"/>
                    <a:gd name="T95" fmla="*/ 31 h 45"/>
                    <a:gd name="T96" fmla="*/ 8 w 80"/>
                    <a:gd name="T97" fmla="*/ 26 h 45"/>
                    <a:gd name="T98" fmla="*/ 14 w 80"/>
                    <a:gd name="T99" fmla="*/ 18 h 45"/>
                    <a:gd name="T100" fmla="*/ 19 w 80"/>
                    <a:gd name="T101" fmla="*/ 14 h 45"/>
                    <a:gd name="T102" fmla="*/ 19 w 80"/>
                    <a:gd name="T103" fmla="*/ 14 h 45"/>
                    <a:gd name="T104" fmla="*/ 19 w 80"/>
                    <a:gd name="T105" fmla="*/ 12 h 45"/>
                    <a:gd name="T106" fmla="*/ 17 w 80"/>
                    <a:gd name="T107" fmla="*/ 12 h 45"/>
                    <a:gd name="T108" fmla="*/ 17 w 80"/>
                    <a:gd name="T109" fmla="*/ 12 h 4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80"/>
                    <a:gd name="T166" fmla="*/ 0 h 45"/>
                    <a:gd name="T167" fmla="*/ 80 w 80"/>
                    <a:gd name="T168" fmla="*/ 45 h 4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80" h="45">
                      <a:moveTo>
                        <a:pt x="17" y="12"/>
                      </a:moveTo>
                      <a:lnTo>
                        <a:pt x="17" y="12"/>
                      </a:lnTo>
                      <a:lnTo>
                        <a:pt x="11" y="18"/>
                      </a:lnTo>
                      <a:lnTo>
                        <a:pt x="5" y="25"/>
                      </a:lnTo>
                      <a:lnTo>
                        <a:pt x="1" y="29"/>
                      </a:lnTo>
                      <a:lnTo>
                        <a:pt x="1" y="33"/>
                      </a:lnTo>
                      <a:lnTo>
                        <a:pt x="0" y="37"/>
                      </a:lnTo>
                      <a:lnTo>
                        <a:pt x="3" y="40"/>
                      </a:lnTo>
                      <a:lnTo>
                        <a:pt x="5" y="44"/>
                      </a:lnTo>
                      <a:lnTo>
                        <a:pt x="9" y="44"/>
                      </a:lnTo>
                      <a:lnTo>
                        <a:pt x="17" y="45"/>
                      </a:lnTo>
                      <a:lnTo>
                        <a:pt x="34" y="42"/>
                      </a:lnTo>
                      <a:lnTo>
                        <a:pt x="56" y="36"/>
                      </a:lnTo>
                      <a:lnTo>
                        <a:pt x="67" y="33"/>
                      </a:lnTo>
                      <a:lnTo>
                        <a:pt x="77" y="26"/>
                      </a:lnTo>
                      <a:lnTo>
                        <a:pt x="80" y="22"/>
                      </a:lnTo>
                      <a:lnTo>
                        <a:pt x="80" y="17"/>
                      </a:lnTo>
                      <a:lnTo>
                        <a:pt x="78" y="14"/>
                      </a:lnTo>
                      <a:lnTo>
                        <a:pt x="75" y="11"/>
                      </a:lnTo>
                      <a:lnTo>
                        <a:pt x="66" y="4"/>
                      </a:lnTo>
                      <a:lnTo>
                        <a:pt x="60" y="0"/>
                      </a:lnTo>
                      <a:lnTo>
                        <a:pt x="56" y="0"/>
                      </a:lnTo>
                      <a:lnTo>
                        <a:pt x="53" y="1"/>
                      </a:lnTo>
                      <a:lnTo>
                        <a:pt x="53" y="4"/>
                      </a:lnTo>
                      <a:lnTo>
                        <a:pt x="56" y="7"/>
                      </a:lnTo>
                      <a:lnTo>
                        <a:pt x="64" y="12"/>
                      </a:lnTo>
                      <a:lnTo>
                        <a:pt x="71" y="17"/>
                      </a:lnTo>
                      <a:lnTo>
                        <a:pt x="71" y="20"/>
                      </a:lnTo>
                      <a:lnTo>
                        <a:pt x="71" y="22"/>
                      </a:lnTo>
                      <a:lnTo>
                        <a:pt x="67" y="25"/>
                      </a:lnTo>
                      <a:lnTo>
                        <a:pt x="60" y="28"/>
                      </a:lnTo>
                      <a:lnTo>
                        <a:pt x="52" y="31"/>
                      </a:lnTo>
                      <a:lnTo>
                        <a:pt x="34" y="36"/>
                      </a:lnTo>
                      <a:lnTo>
                        <a:pt x="22" y="39"/>
                      </a:lnTo>
                      <a:lnTo>
                        <a:pt x="14" y="40"/>
                      </a:lnTo>
                      <a:lnTo>
                        <a:pt x="8" y="39"/>
                      </a:lnTo>
                      <a:lnTo>
                        <a:pt x="5" y="37"/>
                      </a:lnTo>
                      <a:lnTo>
                        <a:pt x="5" y="34"/>
                      </a:lnTo>
                      <a:lnTo>
                        <a:pt x="6" y="31"/>
                      </a:lnTo>
                      <a:lnTo>
                        <a:pt x="8" y="26"/>
                      </a:lnTo>
                      <a:lnTo>
                        <a:pt x="14" y="18"/>
                      </a:lnTo>
                      <a:lnTo>
                        <a:pt x="19" y="14"/>
                      </a:lnTo>
                      <a:lnTo>
                        <a:pt x="19" y="12"/>
                      </a:lnTo>
                      <a:lnTo>
                        <a:pt x="1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7" name="Freeform 239"/>
                <p:cNvSpPr>
                  <a:spLocks/>
                </p:cNvSpPr>
                <p:nvPr/>
              </p:nvSpPr>
              <p:spPr bwMode="auto">
                <a:xfrm>
                  <a:off x="639" y="1109"/>
                  <a:ext cx="68" cy="227"/>
                </a:xfrm>
                <a:custGeom>
                  <a:avLst/>
                  <a:gdLst>
                    <a:gd name="T0" fmla="*/ 0 w 68"/>
                    <a:gd name="T1" fmla="*/ 1 h 227"/>
                    <a:gd name="T2" fmla="*/ 0 w 68"/>
                    <a:gd name="T3" fmla="*/ 1 h 227"/>
                    <a:gd name="T4" fmla="*/ 0 w 68"/>
                    <a:gd name="T5" fmla="*/ 9 h 227"/>
                    <a:gd name="T6" fmla="*/ 2 w 68"/>
                    <a:gd name="T7" fmla="*/ 16 h 227"/>
                    <a:gd name="T8" fmla="*/ 5 w 68"/>
                    <a:gd name="T9" fmla="*/ 30 h 227"/>
                    <a:gd name="T10" fmla="*/ 5 w 68"/>
                    <a:gd name="T11" fmla="*/ 30 h 227"/>
                    <a:gd name="T12" fmla="*/ 11 w 68"/>
                    <a:gd name="T13" fmla="*/ 45 h 227"/>
                    <a:gd name="T14" fmla="*/ 16 w 68"/>
                    <a:gd name="T15" fmla="*/ 63 h 227"/>
                    <a:gd name="T16" fmla="*/ 27 w 68"/>
                    <a:gd name="T17" fmla="*/ 97 h 227"/>
                    <a:gd name="T18" fmla="*/ 27 w 68"/>
                    <a:gd name="T19" fmla="*/ 97 h 227"/>
                    <a:gd name="T20" fmla="*/ 36 w 68"/>
                    <a:gd name="T21" fmla="*/ 130 h 227"/>
                    <a:gd name="T22" fmla="*/ 47 w 68"/>
                    <a:gd name="T23" fmla="*/ 161 h 227"/>
                    <a:gd name="T24" fmla="*/ 57 w 68"/>
                    <a:gd name="T25" fmla="*/ 194 h 227"/>
                    <a:gd name="T26" fmla="*/ 60 w 68"/>
                    <a:gd name="T27" fmla="*/ 210 h 227"/>
                    <a:gd name="T28" fmla="*/ 63 w 68"/>
                    <a:gd name="T29" fmla="*/ 226 h 227"/>
                    <a:gd name="T30" fmla="*/ 63 w 68"/>
                    <a:gd name="T31" fmla="*/ 226 h 227"/>
                    <a:gd name="T32" fmla="*/ 65 w 68"/>
                    <a:gd name="T33" fmla="*/ 227 h 227"/>
                    <a:gd name="T34" fmla="*/ 66 w 68"/>
                    <a:gd name="T35" fmla="*/ 227 h 227"/>
                    <a:gd name="T36" fmla="*/ 66 w 68"/>
                    <a:gd name="T37" fmla="*/ 227 h 227"/>
                    <a:gd name="T38" fmla="*/ 68 w 68"/>
                    <a:gd name="T39" fmla="*/ 226 h 227"/>
                    <a:gd name="T40" fmla="*/ 68 w 68"/>
                    <a:gd name="T41" fmla="*/ 226 h 227"/>
                    <a:gd name="T42" fmla="*/ 61 w 68"/>
                    <a:gd name="T43" fmla="*/ 197 h 227"/>
                    <a:gd name="T44" fmla="*/ 52 w 68"/>
                    <a:gd name="T45" fmla="*/ 169 h 227"/>
                    <a:gd name="T46" fmla="*/ 35 w 68"/>
                    <a:gd name="T47" fmla="*/ 114 h 227"/>
                    <a:gd name="T48" fmla="*/ 35 w 68"/>
                    <a:gd name="T49" fmla="*/ 114 h 227"/>
                    <a:gd name="T50" fmla="*/ 16 w 68"/>
                    <a:gd name="T51" fmla="*/ 53 h 227"/>
                    <a:gd name="T52" fmla="*/ 16 w 68"/>
                    <a:gd name="T53" fmla="*/ 53 h 227"/>
                    <a:gd name="T54" fmla="*/ 13 w 68"/>
                    <a:gd name="T55" fmla="*/ 41 h 227"/>
                    <a:gd name="T56" fmla="*/ 7 w 68"/>
                    <a:gd name="T57" fmla="*/ 27 h 227"/>
                    <a:gd name="T58" fmla="*/ 3 w 68"/>
                    <a:gd name="T59" fmla="*/ 14 h 227"/>
                    <a:gd name="T60" fmla="*/ 2 w 68"/>
                    <a:gd name="T61" fmla="*/ 8 h 227"/>
                    <a:gd name="T62" fmla="*/ 2 w 68"/>
                    <a:gd name="T63" fmla="*/ 1 h 227"/>
                    <a:gd name="T64" fmla="*/ 2 w 68"/>
                    <a:gd name="T65" fmla="*/ 1 h 227"/>
                    <a:gd name="T66" fmla="*/ 2 w 68"/>
                    <a:gd name="T67" fmla="*/ 0 h 227"/>
                    <a:gd name="T68" fmla="*/ 0 w 68"/>
                    <a:gd name="T69" fmla="*/ 1 h 227"/>
                    <a:gd name="T70" fmla="*/ 0 w 68"/>
                    <a:gd name="T71" fmla="*/ 1 h 2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
                    <a:gd name="T109" fmla="*/ 0 h 227"/>
                    <a:gd name="T110" fmla="*/ 68 w 68"/>
                    <a:gd name="T111" fmla="*/ 227 h 2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 h="227">
                      <a:moveTo>
                        <a:pt x="0" y="1"/>
                      </a:moveTo>
                      <a:lnTo>
                        <a:pt x="0" y="1"/>
                      </a:lnTo>
                      <a:lnTo>
                        <a:pt x="0" y="9"/>
                      </a:lnTo>
                      <a:lnTo>
                        <a:pt x="2" y="16"/>
                      </a:lnTo>
                      <a:lnTo>
                        <a:pt x="5" y="30"/>
                      </a:lnTo>
                      <a:lnTo>
                        <a:pt x="11" y="45"/>
                      </a:lnTo>
                      <a:lnTo>
                        <a:pt x="16" y="63"/>
                      </a:lnTo>
                      <a:lnTo>
                        <a:pt x="27" y="97"/>
                      </a:lnTo>
                      <a:lnTo>
                        <a:pt x="36" y="130"/>
                      </a:lnTo>
                      <a:lnTo>
                        <a:pt x="47" y="161"/>
                      </a:lnTo>
                      <a:lnTo>
                        <a:pt x="57" y="194"/>
                      </a:lnTo>
                      <a:lnTo>
                        <a:pt x="60" y="210"/>
                      </a:lnTo>
                      <a:lnTo>
                        <a:pt x="63" y="226"/>
                      </a:lnTo>
                      <a:lnTo>
                        <a:pt x="65" y="227"/>
                      </a:lnTo>
                      <a:lnTo>
                        <a:pt x="66" y="227"/>
                      </a:lnTo>
                      <a:lnTo>
                        <a:pt x="68" y="226"/>
                      </a:lnTo>
                      <a:lnTo>
                        <a:pt x="61" y="197"/>
                      </a:lnTo>
                      <a:lnTo>
                        <a:pt x="52" y="169"/>
                      </a:lnTo>
                      <a:lnTo>
                        <a:pt x="35" y="114"/>
                      </a:lnTo>
                      <a:lnTo>
                        <a:pt x="16" y="53"/>
                      </a:lnTo>
                      <a:lnTo>
                        <a:pt x="13" y="41"/>
                      </a:lnTo>
                      <a:lnTo>
                        <a:pt x="7" y="27"/>
                      </a:lnTo>
                      <a:lnTo>
                        <a:pt x="3" y="14"/>
                      </a:lnTo>
                      <a:lnTo>
                        <a:pt x="2" y="8"/>
                      </a:lnTo>
                      <a:lnTo>
                        <a:pt x="2" y="1"/>
                      </a:lnTo>
                      <a:lnTo>
                        <a:pt x="2"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8" name="Freeform 240"/>
                <p:cNvSpPr>
                  <a:spLocks/>
                </p:cNvSpPr>
                <p:nvPr/>
              </p:nvSpPr>
              <p:spPr bwMode="auto">
                <a:xfrm>
                  <a:off x="832" y="1095"/>
                  <a:ext cx="36" cy="226"/>
                </a:xfrm>
                <a:custGeom>
                  <a:avLst/>
                  <a:gdLst>
                    <a:gd name="T0" fmla="*/ 36 w 36"/>
                    <a:gd name="T1" fmla="*/ 0 h 226"/>
                    <a:gd name="T2" fmla="*/ 36 w 36"/>
                    <a:gd name="T3" fmla="*/ 0 h 226"/>
                    <a:gd name="T4" fmla="*/ 32 w 36"/>
                    <a:gd name="T5" fmla="*/ 11 h 226"/>
                    <a:gd name="T6" fmla="*/ 30 w 36"/>
                    <a:gd name="T7" fmla="*/ 23 h 226"/>
                    <a:gd name="T8" fmla="*/ 25 w 36"/>
                    <a:gd name="T9" fmla="*/ 50 h 226"/>
                    <a:gd name="T10" fmla="*/ 21 w 36"/>
                    <a:gd name="T11" fmla="*/ 100 h 226"/>
                    <a:gd name="T12" fmla="*/ 21 w 36"/>
                    <a:gd name="T13" fmla="*/ 100 h 226"/>
                    <a:gd name="T14" fmla="*/ 16 w 36"/>
                    <a:gd name="T15" fmla="*/ 131 h 226"/>
                    <a:gd name="T16" fmla="*/ 8 w 36"/>
                    <a:gd name="T17" fmla="*/ 163 h 226"/>
                    <a:gd name="T18" fmla="*/ 2 w 36"/>
                    <a:gd name="T19" fmla="*/ 193 h 226"/>
                    <a:gd name="T20" fmla="*/ 2 w 36"/>
                    <a:gd name="T21" fmla="*/ 208 h 226"/>
                    <a:gd name="T22" fmla="*/ 0 w 36"/>
                    <a:gd name="T23" fmla="*/ 224 h 226"/>
                    <a:gd name="T24" fmla="*/ 0 w 36"/>
                    <a:gd name="T25" fmla="*/ 224 h 226"/>
                    <a:gd name="T26" fmla="*/ 2 w 36"/>
                    <a:gd name="T27" fmla="*/ 226 h 226"/>
                    <a:gd name="T28" fmla="*/ 3 w 36"/>
                    <a:gd name="T29" fmla="*/ 226 h 226"/>
                    <a:gd name="T30" fmla="*/ 3 w 36"/>
                    <a:gd name="T31" fmla="*/ 224 h 226"/>
                    <a:gd name="T32" fmla="*/ 3 w 36"/>
                    <a:gd name="T33" fmla="*/ 224 h 226"/>
                    <a:gd name="T34" fmla="*/ 8 w 36"/>
                    <a:gd name="T35" fmla="*/ 196 h 226"/>
                    <a:gd name="T36" fmla="*/ 13 w 36"/>
                    <a:gd name="T37" fmla="*/ 166 h 226"/>
                    <a:gd name="T38" fmla="*/ 22 w 36"/>
                    <a:gd name="T39" fmla="*/ 110 h 226"/>
                    <a:gd name="T40" fmla="*/ 22 w 36"/>
                    <a:gd name="T41" fmla="*/ 110 h 226"/>
                    <a:gd name="T42" fmla="*/ 25 w 36"/>
                    <a:gd name="T43" fmla="*/ 81 h 226"/>
                    <a:gd name="T44" fmla="*/ 27 w 36"/>
                    <a:gd name="T45" fmla="*/ 55 h 226"/>
                    <a:gd name="T46" fmla="*/ 30 w 36"/>
                    <a:gd name="T47" fmla="*/ 26 h 226"/>
                    <a:gd name="T48" fmla="*/ 33 w 36"/>
                    <a:gd name="T49" fmla="*/ 12 h 226"/>
                    <a:gd name="T50" fmla="*/ 36 w 36"/>
                    <a:gd name="T51" fmla="*/ 0 h 226"/>
                    <a:gd name="T52" fmla="*/ 36 w 36"/>
                    <a:gd name="T53" fmla="*/ 0 h 226"/>
                    <a:gd name="T54" fmla="*/ 36 w 36"/>
                    <a:gd name="T55" fmla="*/ 0 h 226"/>
                    <a:gd name="T56" fmla="*/ 36 w 36"/>
                    <a:gd name="T57" fmla="*/ 0 h 22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6"/>
                    <a:gd name="T88" fmla="*/ 0 h 226"/>
                    <a:gd name="T89" fmla="*/ 36 w 36"/>
                    <a:gd name="T90" fmla="*/ 226 h 22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6" h="226">
                      <a:moveTo>
                        <a:pt x="36" y="0"/>
                      </a:moveTo>
                      <a:lnTo>
                        <a:pt x="36" y="0"/>
                      </a:lnTo>
                      <a:lnTo>
                        <a:pt x="32" y="11"/>
                      </a:lnTo>
                      <a:lnTo>
                        <a:pt x="30" y="23"/>
                      </a:lnTo>
                      <a:lnTo>
                        <a:pt x="25" y="50"/>
                      </a:lnTo>
                      <a:lnTo>
                        <a:pt x="21" y="100"/>
                      </a:lnTo>
                      <a:lnTo>
                        <a:pt x="16" y="131"/>
                      </a:lnTo>
                      <a:lnTo>
                        <a:pt x="8" y="163"/>
                      </a:lnTo>
                      <a:lnTo>
                        <a:pt x="2" y="193"/>
                      </a:lnTo>
                      <a:lnTo>
                        <a:pt x="2" y="208"/>
                      </a:lnTo>
                      <a:lnTo>
                        <a:pt x="0" y="224"/>
                      </a:lnTo>
                      <a:lnTo>
                        <a:pt x="2" y="226"/>
                      </a:lnTo>
                      <a:lnTo>
                        <a:pt x="3" y="226"/>
                      </a:lnTo>
                      <a:lnTo>
                        <a:pt x="3" y="224"/>
                      </a:lnTo>
                      <a:lnTo>
                        <a:pt x="8" y="196"/>
                      </a:lnTo>
                      <a:lnTo>
                        <a:pt x="13" y="166"/>
                      </a:lnTo>
                      <a:lnTo>
                        <a:pt x="22" y="110"/>
                      </a:lnTo>
                      <a:lnTo>
                        <a:pt x="25" y="81"/>
                      </a:lnTo>
                      <a:lnTo>
                        <a:pt x="27" y="55"/>
                      </a:lnTo>
                      <a:lnTo>
                        <a:pt x="30" y="26"/>
                      </a:lnTo>
                      <a:lnTo>
                        <a:pt x="33" y="12"/>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9" name="Freeform 241"/>
                <p:cNvSpPr>
                  <a:spLocks/>
                </p:cNvSpPr>
                <p:nvPr/>
              </p:nvSpPr>
              <p:spPr bwMode="auto">
                <a:xfrm>
                  <a:off x="923" y="1374"/>
                  <a:ext cx="160" cy="122"/>
                </a:xfrm>
                <a:custGeom>
                  <a:avLst/>
                  <a:gdLst>
                    <a:gd name="T0" fmla="*/ 0 w 160"/>
                    <a:gd name="T1" fmla="*/ 0 h 122"/>
                    <a:gd name="T2" fmla="*/ 0 w 160"/>
                    <a:gd name="T3" fmla="*/ 0 h 122"/>
                    <a:gd name="T4" fmla="*/ 11 w 160"/>
                    <a:gd name="T5" fmla="*/ 25 h 122"/>
                    <a:gd name="T6" fmla="*/ 25 w 160"/>
                    <a:gd name="T7" fmla="*/ 50 h 122"/>
                    <a:gd name="T8" fmla="*/ 41 w 160"/>
                    <a:gd name="T9" fmla="*/ 71 h 122"/>
                    <a:gd name="T10" fmla="*/ 50 w 160"/>
                    <a:gd name="T11" fmla="*/ 81 h 122"/>
                    <a:gd name="T12" fmla="*/ 60 w 160"/>
                    <a:gd name="T13" fmla="*/ 89 h 122"/>
                    <a:gd name="T14" fmla="*/ 71 w 160"/>
                    <a:gd name="T15" fmla="*/ 97 h 122"/>
                    <a:gd name="T16" fmla="*/ 82 w 160"/>
                    <a:gd name="T17" fmla="*/ 105 h 122"/>
                    <a:gd name="T18" fmla="*/ 93 w 160"/>
                    <a:gd name="T19" fmla="*/ 111 h 122"/>
                    <a:gd name="T20" fmla="*/ 105 w 160"/>
                    <a:gd name="T21" fmla="*/ 116 h 122"/>
                    <a:gd name="T22" fmla="*/ 118 w 160"/>
                    <a:gd name="T23" fmla="*/ 119 h 122"/>
                    <a:gd name="T24" fmla="*/ 132 w 160"/>
                    <a:gd name="T25" fmla="*/ 122 h 122"/>
                    <a:gd name="T26" fmla="*/ 146 w 160"/>
                    <a:gd name="T27" fmla="*/ 122 h 122"/>
                    <a:gd name="T28" fmla="*/ 160 w 160"/>
                    <a:gd name="T29" fmla="*/ 122 h 122"/>
                    <a:gd name="T30" fmla="*/ 160 w 160"/>
                    <a:gd name="T31" fmla="*/ 122 h 122"/>
                    <a:gd name="T32" fmla="*/ 160 w 160"/>
                    <a:gd name="T33" fmla="*/ 122 h 122"/>
                    <a:gd name="T34" fmla="*/ 160 w 160"/>
                    <a:gd name="T35" fmla="*/ 121 h 122"/>
                    <a:gd name="T36" fmla="*/ 160 w 160"/>
                    <a:gd name="T37" fmla="*/ 121 h 122"/>
                    <a:gd name="T38" fmla="*/ 146 w 160"/>
                    <a:gd name="T39" fmla="*/ 121 h 122"/>
                    <a:gd name="T40" fmla="*/ 132 w 160"/>
                    <a:gd name="T41" fmla="*/ 119 h 122"/>
                    <a:gd name="T42" fmla="*/ 118 w 160"/>
                    <a:gd name="T43" fmla="*/ 116 h 122"/>
                    <a:gd name="T44" fmla="*/ 105 w 160"/>
                    <a:gd name="T45" fmla="*/ 113 h 122"/>
                    <a:gd name="T46" fmla="*/ 93 w 160"/>
                    <a:gd name="T47" fmla="*/ 108 h 122"/>
                    <a:gd name="T48" fmla="*/ 82 w 160"/>
                    <a:gd name="T49" fmla="*/ 102 h 122"/>
                    <a:gd name="T50" fmla="*/ 71 w 160"/>
                    <a:gd name="T51" fmla="*/ 96 h 122"/>
                    <a:gd name="T52" fmla="*/ 61 w 160"/>
                    <a:gd name="T53" fmla="*/ 88 h 122"/>
                    <a:gd name="T54" fmla="*/ 52 w 160"/>
                    <a:gd name="T55" fmla="*/ 80 h 122"/>
                    <a:gd name="T56" fmla="*/ 43 w 160"/>
                    <a:gd name="T57" fmla="*/ 71 h 122"/>
                    <a:gd name="T58" fmla="*/ 27 w 160"/>
                    <a:gd name="T59" fmla="*/ 49 h 122"/>
                    <a:gd name="T60" fmla="*/ 13 w 160"/>
                    <a:gd name="T61" fmla="*/ 25 h 122"/>
                    <a:gd name="T62" fmla="*/ 0 w 160"/>
                    <a:gd name="T63" fmla="*/ 0 h 122"/>
                    <a:gd name="T64" fmla="*/ 0 w 160"/>
                    <a:gd name="T65" fmla="*/ 0 h 122"/>
                    <a:gd name="T66" fmla="*/ 0 w 160"/>
                    <a:gd name="T67" fmla="*/ 0 h 122"/>
                    <a:gd name="T68" fmla="*/ 0 w 160"/>
                    <a:gd name="T69" fmla="*/ 0 h 122"/>
                    <a:gd name="T70" fmla="*/ 0 w 160"/>
                    <a:gd name="T71" fmla="*/ 0 h 12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0"/>
                    <a:gd name="T109" fmla="*/ 0 h 122"/>
                    <a:gd name="T110" fmla="*/ 160 w 160"/>
                    <a:gd name="T111" fmla="*/ 122 h 12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0" h="122">
                      <a:moveTo>
                        <a:pt x="0" y="0"/>
                      </a:moveTo>
                      <a:lnTo>
                        <a:pt x="0" y="0"/>
                      </a:lnTo>
                      <a:lnTo>
                        <a:pt x="11" y="25"/>
                      </a:lnTo>
                      <a:lnTo>
                        <a:pt x="25" y="50"/>
                      </a:lnTo>
                      <a:lnTo>
                        <a:pt x="41" y="71"/>
                      </a:lnTo>
                      <a:lnTo>
                        <a:pt x="50" y="81"/>
                      </a:lnTo>
                      <a:lnTo>
                        <a:pt x="60" y="89"/>
                      </a:lnTo>
                      <a:lnTo>
                        <a:pt x="71" y="97"/>
                      </a:lnTo>
                      <a:lnTo>
                        <a:pt x="82" y="105"/>
                      </a:lnTo>
                      <a:lnTo>
                        <a:pt x="93" y="111"/>
                      </a:lnTo>
                      <a:lnTo>
                        <a:pt x="105" y="116"/>
                      </a:lnTo>
                      <a:lnTo>
                        <a:pt x="118" y="119"/>
                      </a:lnTo>
                      <a:lnTo>
                        <a:pt x="132" y="122"/>
                      </a:lnTo>
                      <a:lnTo>
                        <a:pt x="146" y="122"/>
                      </a:lnTo>
                      <a:lnTo>
                        <a:pt x="160" y="122"/>
                      </a:lnTo>
                      <a:lnTo>
                        <a:pt x="160" y="121"/>
                      </a:lnTo>
                      <a:lnTo>
                        <a:pt x="146" y="121"/>
                      </a:lnTo>
                      <a:lnTo>
                        <a:pt x="132" y="119"/>
                      </a:lnTo>
                      <a:lnTo>
                        <a:pt x="118" y="116"/>
                      </a:lnTo>
                      <a:lnTo>
                        <a:pt x="105" y="113"/>
                      </a:lnTo>
                      <a:lnTo>
                        <a:pt x="93" y="108"/>
                      </a:lnTo>
                      <a:lnTo>
                        <a:pt x="82" y="102"/>
                      </a:lnTo>
                      <a:lnTo>
                        <a:pt x="71" y="96"/>
                      </a:lnTo>
                      <a:lnTo>
                        <a:pt x="61" y="88"/>
                      </a:lnTo>
                      <a:lnTo>
                        <a:pt x="52" y="80"/>
                      </a:lnTo>
                      <a:lnTo>
                        <a:pt x="43" y="71"/>
                      </a:lnTo>
                      <a:lnTo>
                        <a:pt x="27" y="49"/>
                      </a:lnTo>
                      <a:lnTo>
                        <a:pt x="13" y="2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0" name="Freeform 242"/>
                <p:cNvSpPr>
                  <a:spLocks/>
                </p:cNvSpPr>
                <p:nvPr/>
              </p:nvSpPr>
              <p:spPr bwMode="auto">
                <a:xfrm>
                  <a:off x="762" y="1285"/>
                  <a:ext cx="237" cy="50"/>
                </a:xfrm>
                <a:custGeom>
                  <a:avLst/>
                  <a:gdLst>
                    <a:gd name="T0" fmla="*/ 1 w 237"/>
                    <a:gd name="T1" fmla="*/ 3 h 50"/>
                    <a:gd name="T2" fmla="*/ 1 w 237"/>
                    <a:gd name="T3" fmla="*/ 3 h 50"/>
                    <a:gd name="T4" fmla="*/ 28 w 237"/>
                    <a:gd name="T5" fmla="*/ 14 h 50"/>
                    <a:gd name="T6" fmla="*/ 56 w 237"/>
                    <a:gd name="T7" fmla="*/ 23 h 50"/>
                    <a:gd name="T8" fmla="*/ 86 w 237"/>
                    <a:gd name="T9" fmla="*/ 31 h 50"/>
                    <a:gd name="T10" fmla="*/ 116 w 237"/>
                    <a:gd name="T11" fmla="*/ 37 h 50"/>
                    <a:gd name="T12" fmla="*/ 146 w 237"/>
                    <a:gd name="T13" fmla="*/ 42 h 50"/>
                    <a:gd name="T14" fmla="*/ 174 w 237"/>
                    <a:gd name="T15" fmla="*/ 47 h 50"/>
                    <a:gd name="T16" fmla="*/ 204 w 237"/>
                    <a:gd name="T17" fmla="*/ 50 h 50"/>
                    <a:gd name="T18" fmla="*/ 233 w 237"/>
                    <a:gd name="T19" fmla="*/ 50 h 50"/>
                    <a:gd name="T20" fmla="*/ 233 w 237"/>
                    <a:gd name="T21" fmla="*/ 50 h 50"/>
                    <a:gd name="T22" fmla="*/ 235 w 237"/>
                    <a:gd name="T23" fmla="*/ 50 h 50"/>
                    <a:gd name="T24" fmla="*/ 237 w 237"/>
                    <a:gd name="T25" fmla="*/ 48 h 50"/>
                    <a:gd name="T26" fmla="*/ 235 w 237"/>
                    <a:gd name="T27" fmla="*/ 47 h 50"/>
                    <a:gd name="T28" fmla="*/ 233 w 237"/>
                    <a:gd name="T29" fmla="*/ 45 h 50"/>
                    <a:gd name="T30" fmla="*/ 233 w 237"/>
                    <a:gd name="T31" fmla="*/ 45 h 50"/>
                    <a:gd name="T32" fmla="*/ 204 w 237"/>
                    <a:gd name="T33" fmla="*/ 42 h 50"/>
                    <a:gd name="T34" fmla="*/ 175 w 237"/>
                    <a:gd name="T35" fmla="*/ 37 h 50"/>
                    <a:gd name="T36" fmla="*/ 117 w 237"/>
                    <a:gd name="T37" fmla="*/ 26 h 50"/>
                    <a:gd name="T38" fmla="*/ 59 w 237"/>
                    <a:gd name="T39" fmla="*/ 14 h 50"/>
                    <a:gd name="T40" fmla="*/ 1 w 237"/>
                    <a:gd name="T41" fmla="*/ 0 h 50"/>
                    <a:gd name="T42" fmla="*/ 1 w 237"/>
                    <a:gd name="T43" fmla="*/ 0 h 50"/>
                    <a:gd name="T44" fmla="*/ 0 w 237"/>
                    <a:gd name="T45" fmla="*/ 1 h 50"/>
                    <a:gd name="T46" fmla="*/ 1 w 237"/>
                    <a:gd name="T47" fmla="*/ 3 h 50"/>
                    <a:gd name="T48" fmla="*/ 1 w 237"/>
                    <a:gd name="T49" fmla="*/ 3 h 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7"/>
                    <a:gd name="T76" fmla="*/ 0 h 50"/>
                    <a:gd name="T77" fmla="*/ 237 w 237"/>
                    <a:gd name="T78" fmla="*/ 50 h 5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7" h="50">
                      <a:moveTo>
                        <a:pt x="1" y="3"/>
                      </a:moveTo>
                      <a:lnTo>
                        <a:pt x="1" y="3"/>
                      </a:lnTo>
                      <a:lnTo>
                        <a:pt x="28" y="14"/>
                      </a:lnTo>
                      <a:lnTo>
                        <a:pt x="56" y="23"/>
                      </a:lnTo>
                      <a:lnTo>
                        <a:pt x="86" y="31"/>
                      </a:lnTo>
                      <a:lnTo>
                        <a:pt x="116" y="37"/>
                      </a:lnTo>
                      <a:lnTo>
                        <a:pt x="146" y="42"/>
                      </a:lnTo>
                      <a:lnTo>
                        <a:pt x="174" y="47"/>
                      </a:lnTo>
                      <a:lnTo>
                        <a:pt x="204" y="50"/>
                      </a:lnTo>
                      <a:lnTo>
                        <a:pt x="233" y="50"/>
                      </a:lnTo>
                      <a:lnTo>
                        <a:pt x="235" y="50"/>
                      </a:lnTo>
                      <a:lnTo>
                        <a:pt x="237" y="48"/>
                      </a:lnTo>
                      <a:lnTo>
                        <a:pt x="235" y="47"/>
                      </a:lnTo>
                      <a:lnTo>
                        <a:pt x="233" y="45"/>
                      </a:lnTo>
                      <a:lnTo>
                        <a:pt x="204" y="42"/>
                      </a:lnTo>
                      <a:lnTo>
                        <a:pt x="175" y="37"/>
                      </a:lnTo>
                      <a:lnTo>
                        <a:pt x="117" y="26"/>
                      </a:lnTo>
                      <a:lnTo>
                        <a:pt x="59" y="14"/>
                      </a:lnTo>
                      <a:lnTo>
                        <a:pt x="1" y="0"/>
                      </a:lnTo>
                      <a:lnTo>
                        <a:pt x="0" y="1"/>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1" name="Freeform 243"/>
                <p:cNvSpPr>
                  <a:spLocks/>
                </p:cNvSpPr>
                <p:nvPr/>
              </p:nvSpPr>
              <p:spPr bwMode="auto">
                <a:xfrm>
                  <a:off x="490" y="1299"/>
                  <a:ext cx="223" cy="17"/>
                </a:xfrm>
                <a:custGeom>
                  <a:avLst/>
                  <a:gdLst>
                    <a:gd name="T0" fmla="*/ 3 w 223"/>
                    <a:gd name="T1" fmla="*/ 17 h 17"/>
                    <a:gd name="T2" fmla="*/ 3 w 223"/>
                    <a:gd name="T3" fmla="*/ 17 h 17"/>
                    <a:gd name="T4" fmla="*/ 30 w 223"/>
                    <a:gd name="T5" fmla="*/ 12 h 17"/>
                    <a:gd name="T6" fmla="*/ 57 w 223"/>
                    <a:gd name="T7" fmla="*/ 7 h 17"/>
                    <a:gd name="T8" fmla="*/ 85 w 223"/>
                    <a:gd name="T9" fmla="*/ 6 h 17"/>
                    <a:gd name="T10" fmla="*/ 112 w 223"/>
                    <a:gd name="T11" fmla="*/ 6 h 17"/>
                    <a:gd name="T12" fmla="*/ 167 w 223"/>
                    <a:gd name="T13" fmla="*/ 9 h 17"/>
                    <a:gd name="T14" fmla="*/ 221 w 223"/>
                    <a:gd name="T15" fmla="*/ 12 h 17"/>
                    <a:gd name="T16" fmla="*/ 221 w 223"/>
                    <a:gd name="T17" fmla="*/ 12 h 17"/>
                    <a:gd name="T18" fmla="*/ 223 w 223"/>
                    <a:gd name="T19" fmla="*/ 12 h 17"/>
                    <a:gd name="T20" fmla="*/ 223 w 223"/>
                    <a:gd name="T21" fmla="*/ 11 h 17"/>
                    <a:gd name="T22" fmla="*/ 223 w 223"/>
                    <a:gd name="T23" fmla="*/ 9 h 17"/>
                    <a:gd name="T24" fmla="*/ 221 w 223"/>
                    <a:gd name="T25" fmla="*/ 9 h 17"/>
                    <a:gd name="T26" fmla="*/ 221 w 223"/>
                    <a:gd name="T27" fmla="*/ 9 h 17"/>
                    <a:gd name="T28" fmla="*/ 167 w 223"/>
                    <a:gd name="T29" fmla="*/ 4 h 17"/>
                    <a:gd name="T30" fmla="*/ 140 w 223"/>
                    <a:gd name="T31" fmla="*/ 1 h 17"/>
                    <a:gd name="T32" fmla="*/ 112 w 223"/>
                    <a:gd name="T33" fmla="*/ 0 h 17"/>
                    <a:gd name="T34" fmla="*/ 83 w 223"/>
                    <a:gd name="T35" fmla="*/ 0 h 17"/>
                    <a:gd name="T36" fmla="*/ 57 w 223"/>
                    <a:gd name="T37" fmla="*/ 1 h 17"/>
                    <a:gd name="T38" fmla="*/ 28 w 223"/>
                    <a:gd name="T39" fmla="*/ 6 h 17"/>
                    <a:gd name="T40" fmla="*/ 2 w 223"/>
                    <a:gd name="T41" fmla="*/ 14 h 17"/>
                    <a:gd name="T42" fmla="*/ 2 w 223"/>
                    <a:gd name="T43" fmla="*/ 14 h 17"/>
                    <a:gd name="T44" fmla="*/ 2 w 223"/>
                    <a:gd name="T45" fmla="*/ 15 h 17"/>
                    <a:gd name="T46" fmla="*/ 0 w 223"/>
                    <a:gd name="T47" fmla="*/ 17 h 17"/>
                    <a:gd name="T48" fmla="*/ 2 w 223"/>
                    <a:gd name="T49" fmla="*/ 17 h 17"/>
                    <a:gd name="T50" fmla="*/ 3 w 223"/>
                    <a:gd name="T51" fmla="*/ 17 h 17"/>
                    <a:gd name="T52" fmla="*/ 3 w 223"/>
                    <a:gd name="T53" fmla="*/ 17 h 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23"/>
                    <a:gd name="T82" fmla="*/ 0 h 17"/>
                    <a:gd name="T83" fmla="*/ 223 w 223"/>
                    <a:gd name="T84" fmla="*/ 17 h 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23" h="17">
                      <a:moveTo>
                        <a:pt x="3" y="17"/>
                      </a:moveTo>
                      <a:lnTo>
                        <a:pt x="3" y="17"/>
                      </a:lnTo>
                      <a:lnTo>
                        <a:pt x="30" y="12"/>
                      </a:lnTo>
                      <a:lnTo>
                        <a:pt x="57" y="7"/>
                      </a:lnTo>
                      <a:lnTo>
                        <a:pt x="85" y="6"/>
                      </a:lnTo>
                      <a:lnTo>
                        <a:pt x="112" y="6"/>
                      </a:lnTo>
                      <a:lnTo>
                        <a:pt x="167" y="9"/>
                      </a:lnTo>
                      <a:lnTo>
                        <a:pt x="221" y="12"/>
                      </a:lnTo>
                      <a:lnTo>
                        <a:pt x="223" y="12"/>
                      </a:lnTo>
                      <a:lnTo>
                        <a:pt x="223" y="11"/>
                      </a:lnTo>
                      <a:lnTo>
                        <a:pt x="223" y="9"/>
                      </a:lnTo>
                      <a:lnTo>
                        <a:pt x="221" y="9"/>
                      </a:lnTo>
                      <a:lnTo>
                        <a:pt x="167" y="4"/>
                      </a:lnTo>
                      <a:lnTo>
                        <a:pt x="140" y="1"/>
                      </a:lnTo>
                      <a:lnTo>
                        <a:pt x="112" y="0"/>
                      </a:lnTo>
                      <a:lnTo>
                        <a:pt x="83" y="0"/>
                      </a:lnTo>
                      <a:lnTo>
                        <a:pt x="57" y="1"/>
                      </a:lnTo>
                      <a:lnTo>
                        <a:pt x="28" y="6"/>
                      </a:lnTo>
                      <a:lnTo>
                        <a:pt x="2" y="14"/>
                      </a:lnTo>
                      <a:lnTo>
                        <a:pt x="2" y="15"/>
                      </a:lnTo>
                      <a:lnTo>
                        <a:pt x="0" y="17"/>
                      </a:lnTo>
                      <a:lnTo>
                        <a:pt x="2" y="17"/>
                      </a:lnTo>
                      <a:lnTo>
                        <a:pt x="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2" name="Freeform 244"/>
                <p:cNvSpPr>
                  <a:spLocks/>
                </p:cNvSpPr>
                <p:nvPr/>
              </p:nvSpPr>
              <p:spPr bwMode="auto">
                <a:xfrm>
                  <a:off x="413" y="1521"/>
                  <a:ext cx="58" cy="24"/>
                </a:xfrm>
                <a:custGeom>
                  <a:avLst/>
                  <a:gdLst>
                    <a:gd name="T0" fmla="*/ 57 w 58"/>
                    <a:gd name="T1" fmla="*/ 0 h 24"/>
                    <a:gd name="T2" fmla="*/ 57 w 58"/>
                    <a:gd name="T3" fmla="*/ 0 h 24"/>
                    <a:gd name="T4" fmla="*/ 29 w 58"/>
                    <a:gd name="T5" fmla="*/ 10 h 24"/>
                    <a:gd name="T6" fmla="*/ 0 w 58"/>
                    <a:gd name="T7" fmla="*/ 18 h 24"/>
                    <a:gd name="T8" fmla="*/ 2 w 58"/>
                    <a:gd name="T9" fmla="*/ 24 h 24"/>
                    <a:gd name="T10" fmla="*/ 2 w 58"/>
                    <a:gd name="T11" fmla="*/ 24 h 24"/>
                    <a:gd name="T12" fmla="*/ 30 w 58"/>
                    <a:gd name="T13" fmla="*/ 16 h 24"/>
                    <a:gd name="T14" fmla="*/ 58 w 58"/>
                    <a:gd name="T15" fmla="*/ 5 h 24"/>
                    <a:gd name="T16" fmla="*/ 57 w 5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8"/>
                    <a:gd name="T28" fmla="*/ 0 h 24"/>
                    <a:gd name="T29" fmla="*/ 58 w 5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8" h="24">
                      <a:moveTo>
                        <a:pt x="57" y="0"/>
                      </a:moveTo>
                      <a:lnTo>
                        <a:pt x="57" y="0"/>
                      </a:lnTo>
                      <a:lnTo>
                        <a:pt x="29" y="10"/>
                      </a:lnTo>
                      <a:lnTo>
                        <a:pt x="0" y="18"/>
                      </a:lnTo>
                      <a:lnTo>
                        <a:pt x="2" y="24"/>
                      </a:lnTo>
                      <a:lnTo>
                        <a:pt x="30" y="16"/>
                      </a:lnTo>
                      <a:lnTo>
                        <a:pt x="58" y="5"/>
                      </a:lnTo>
                      <a:lnTo>
                        <a:pt x="5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 name="Freeform 245"/>
                <p:cNvSpPr>
                  <a:spLocks/>
                </p:cNvSpPr>
                <p:nvPr/>
              </p:nvSpPr>
              <p:spPr bwMode="auto">
                <a:xfrm>
                  <a:off x="509" y="1537"/>
                  <a:ext cx="36" cy="17"/>
                </a:xfrm>
                <a:custGeom>
                  <a:avLst/>
                  <a:gdLst>
                    <a:gd name="T0" fmla="*/ 35 w 36"/>
                    <a:gd name="T1" fmla="*/ 0 h 17"/>
                    <a:gd name="T2" fmla="*/ 35 w 36"/>
                    <a:gd name="T3" fmla="*/ 0 h 17"/>
                    <a:gd name="T4" fmla="*/ 24 w 36"/>
                    <a:gd name="T5" fmla="*/ 3 h 17"/>
                    <a:gd name="T6" fmla="*/ 14 w 36"/>
                    <a:gd name="T7" fmla="*/ 8 h 17"/>
                    <a:gd name="T8" fmla="*/ 14 w 36"/>
                    <a:gd name="T9" fmla="*/ 8 h 17"/>
                    <a:gd name="T10" fmla="*/ 0 w 36"/>
                    <a:gd name="T11" fmla="*/ 13 h 17"/>
                    <a:gd name="T12" fmla="*/ 3 w 36"/>
                    <a:gd name="T13" fmla="*/ 17 h 17"/>
                    <a:gd name="T14" fmla="*/ 3 w 36"/>
                    <a:gd name="T15" fmla="*/ 17 h 17"/>
                    <a:gd name="T16" fmla="*/ 16 w 36"/>
                    <a:gd name="T17" fmla="*/ 13 h 17"/>
                    <a:gd name="T18" fmla="*/ 16 w 36"/>
                    <a:gd name="T19" fmla="*/ 13 h 17"/>
                    <a:gd name="T20" fmla="*/ 27 w 36"/>
                    <a:gd name="T21" fmla="*/ 9 h 17"/>
                    <a:gd name="T22" fmla="*/ 36 w 36"/>
                    <a:gd name="T23" fmla="*/ 5 h 17"/>
                    <a:gd name="T24" fmla="*/ 35 w 36"/>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17"/>
                    <a:gd name="T41" fmla="*/ 36 w 36"/>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17">
                      <a:moveTo>
                        <a:pt x="35" y="0"/>
                      </a:moveTo>
                      <a:lnTo>
                        <a:pt x="35" y="0"/>
                      </a:lnTo>
                      <a:lnTo>
                        <a:pt x="24" y="3"/>
                      </a:lnTo>
                      <a:lnTo>
                        <a:pt x="14" y="8"/>
                      </a:lnTo>
                      <a:lnTo>
                        <a:pt x="0" y="13"/>
                      </a:lnTo>
                      <a:lnTo>
                        <a:pt x="3" y="17"/>
                      </a:lnTo>
                      <a:lnTo>
                        <a:pt x="16" y="13"/>
                      </a:lnTo>
                      <a:lnTo>
                        <a:pt x="27" y="9"/>
                      </a:lnTo>
                      <a:lnTo>
                        <a:pt x="36" y="5"/>
                      </a:lnTo>
                      <a:lnTo>
                        <a:pt x="35"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4" name="Freeform 246"/>
                <p:cNvSpPr>
                  <a:spLocks/>
                </p:cNvSpPr>
                <p:nvPr/>
              </p:nvSpPr>
              <p:spPr bwMode="auto">
                <a:xfrm>
                  <a:off x="672" y="1534"/>
                  <a:ext cx="35" cy="16"/>
                </a:xfrm>
                <a:custGeom>
                  <a:avLst/>
                  <a:gdLst>
                    <a:gd name="T0" fmla="*/ 32 w 35"/>
                    <a:gd name="T1" fmla="*/ 0 h 16"/>
                    <a:gd name="T2" fmla="*/ 32 w 35"/>
                    <a:gd name="T3" fmla="*/ 0 h 16"/>
                    <a:gd name="T4" fmla="*/ 16 w 35"/>
                    <a:gd name="T5" fmla="*/ 6 h 16"/>
                    <a:gd name="T6" fmla="*/ 0 w 35"/>
                    <a:gd name="T7" fmla="*/ 9 h 16"/>
                    <a:gd name="T8" fmla="*/ 2 w 35"/>
                    <a:gd name="T9" fmla="*/ 16 h 16"/>
                    <a:gd name="T10" fmla="*/ 2 w 35"/>
                    <a:gd name="T11" fmla="*/ 16 h 16"/>
                    <a:gd name="T12" fmla="*/ 17 w 35"/>
                    <a:gd name="T13" fmla="*/ 12 h 16"/>
                    <a:gd name="T14" fmla="*/ 27 w 35"/>
                    <a:gd name="T15" fmla="*/ 9 h 16"/>
                    <a:gd name="T16" fmla="*/ 35 w 35"/>
                    <a:gd name="T17" fmla="*/ 5 h 16"/>
                    <a:gd name="T18" fmla="*/ 32 w 35"/>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16"/>
                    <a:gd name="T32" fmla="*/ 35 w 3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16">
                      <a:moveTo>
                        <a:pt x="32" y="0"/>
                      </a:moveTo>
                      <a:lnTo>
                        <a:pt x="32" y="0"/>
                      </a:lnTo>
                      <a:lnTo>
                        <a:pt x="16" y="6"/>
                      </a:lnTo>
                      <a:lnTo>
                        <a:pt x="0" y="9"/>
                      </a:lnTo>
                      <a:lnTo>
                        <a:pt x="2" y="16"/>
                      </a:lnTo>
                      <a:lnTo>
                        <a:pt x="17" y="12"/>
                      </a:lnTo>
                      <a:lnTo>
                        <a:pt x="27" y="9"/>
                      </a:lnTo>
                      <a:lnTo>
                        <a:pt x="35" y="5"/>
                      </a:lnTo>
                      <a:lnTo>
                        <a:pt x="32"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5" name="Freeform 247"/>
                <p:cNvSpPr>
                  <a:spLocks/>
                </p:cNvSpPr>
                <p:nvPr/>
              </p:nvSpPr>
              <p:spPr bwMode="auto">
                <a:xfrm>
                  <a:off x="657" y="1622"/>
                  <a:ext cx="45" cy="19"/>
                </a:xfrm>
                <a:custGeom>
                  <a:avLst/>
                  <a:gdLst>
                    <a:gd name="T0" fmla="*/ 43 w 45"/>
                    <a:gd name="T1" fmla="*/ 0 h 19"/>
                    <a:gd name="T2" fmla="*/ 43 w 45"/>
                    <a:gd name="T3" fmla="*/ 0 h 19"/>
                    <a:gd name="T4" fmla="*/ 20 w 45"/>
                    <a:gd name="T5" fmla="*/ 8 h 19"/>
                    <a:gd name="T6" fmla="*/ 0 w 45"/>
                    <a:gd name="T7" fmla="*/ 14 h 19"/>
                    <a:gd name="T8" fmla="*/ 1 w 45"/>
                    <a:gd name="T9" fmla="*/ 19 h 19"/>
                    <a:gd name="T10" fmla="*/ 1 w 45"/>
                    <a:gd name="T11" fmla="*/ 19 h 19"/>
                    <a:gd name="T12" fmla="*/ 23 w 45"/>
                    <a:gd name="T13" fmla="*/ 12 h 19"/>
                    <a:gd name="T14" fmla="*/ 45 w 45"/>
                    <a:gd name="T15" fmla="*/ 4 h 19"/>
                    <a:gd name="T16" fmla="*/ 43 w 45"/>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
                    <a:gd name="T28" fmla="*/ 0 h 19"/>
                    <a:gd name="T29" fmla="*/ 45 w 45"/>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 h="19">
                      <a:moveTo>
                        <a:pt x="43" y="0"/>
                      </a:moveTo>
                      <a:lnTo>
                        <a:pt x="43" y="0"/>
                      </a:lnTo>
                      <a:lnTo>
                        <a:pt x="20" y="8"/>
                      </a:lnTo>
                      <a:lnTo>
                        <a:pt x="0" y="14"/>
                      </a:lnTo>
                      <a:lnTo>
                        <a:pt x="1" y="19"/>
                      </a:lnTo>
                      <a:lnTo>
                        <a:pt x="23" y="12"/>
                      </a:lnTo>
                      <a:lnTo>
                        <a:pt x="45" y="4"/>
                      </a:lnTo>
                      <a:lnTo>
                        <a:pt x="43"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6" name="Freeform 248"/>
                <p:cNvSpPr>
                  <a:spLocks/>
                </p:cNvSpPr>
                <p:nvPr/>
              </p:nvSpPr>
              <p:spPr bwMode="auto">
                <a:xfrm>
                  <a:off x="614" y="1518"/>
                  <a:ext cx="28" cy="14"/>
                </a:xfrm>
                <a:custGeom>
                  <a:avLst/>
                  <a:gdLst>
                    <a:gd name="T0" fmla="*/ 27 w 28"/>
                    <a:gd name="T1" fmla="*/ 0 h 14"/>
                    <a:gd name="T2" fmla="*/ 21 w 28"/>
                    <a:gd name="T3" fmla="*/ 3 h 14"/>
                    <a:gd name="T4" fmla="*/ 21 w 28"/>
                    <a:gd name="T5" fmla="*/ 3 h 14"/>
                    <a:gd name="T6" fmla="*/ 11 w 28"/>
                    <a:gd name="T7" fmla="*/ 5 h 14"/>
                    <a:gd name="T8" fmla="*/ 0 w 28"/>
                    <a:gd name="T9" fmla="*/ 8 h 14"/>
                    <a:gd name="T10" fmla="*/ 2 w 28"/>
                    <a:gd name="T11" fmla="*/ 14 h 14"/>
                    <a:gd name="T12" fmla="*/ 2 w 28"/>
                    <a:gd name="T13" fmla="*/ 14 h 14"/>
                    <a:gd name="T14" fmla="*/ 13 w 28"/>
                    <a:gd name="T15" fmla="*/ 11 h 14"/>
                    <a:gd name="T16" fmla="*/ 22 w 28"/>
                    <a:gd name="T17" fmla="*/ 8 h 14"/>
                    <a:gd name="T18" fmla="*/ 28 w 28"/>
                    <a:gd name="T19" fmla="*/ 7 h 14"/>
                    <a:gd name="T20" fmla="*/ 27 w 28"/>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4"/>
                    <a:gd name="T35" fmla="*/ 28 w 28"/>
                    <a:gd name="T36" fmla="*/ 14 h 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4">
                      <a:moveTo>
                        <a:pt x="27" y="0"/>
                      </a:moveTo>
                      <a:lnTo>
                        <a:pt x="21" y="3"/>
                      </a:lnTo>
                      <a:lnTo>
                        <a:pt x="11" y="5"/>
                      </a:lnTo>
                      <a:lnTo>
                        <a:pt x="0" y="8"/>
                      </a:lnTo>
                      <a:lnTo>
                        <a:pt x="2" y="14"/>
                      </a:lnTo>
                      <a:lnTo>
                        <a:pt x="13" y="11"/>
                      </a:lnTo>
                      <a:lnTo>
                        <a:pt x="22" y="8"/>
                      </a:lnTo>
                      <a:lnTo>
                        <a:pt x="28" y="7"/>
                      </a:lnTo>
                      <a:lnTo>
                        <a:pt x="2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7" name="Freeform 249"/>
                <p:cNvSpPr>
                  <a:spLocks/>
                </p:cNvSpPr>
                <p:nvPr/>
              </p:nvSpPr>
              <p:spPr bwMode="auto">
                <a:xfrm>
                  <a:off x="851" y="1600"/>
                  <a:ext cx="31" cy="19"/>
                </a:xfrm>
                <a:custGeom>
                  <a:avLst/>
                  <a:gdLst>
                    <a:gd name="T0" fmla="*/ 28 w 31"/>
                    <a:gd name="T1" fmla="*/ 0 h 19"/>
                    <a:gd name="T2" fmla="*/ 28 w 31"/>
                    <a:gd name="T3" fmla="*/ 0 h 19"/>
                    <a:gd name="T4" fmla="*/ 16 w 31"/>
                    <a:gd name="T5" fmla="*/ 6 h 19"/>
                    <a:gd name="T6" fmla="*/ 0 w 31"/>
                    <a:gd name="T7" fmla="*/ 12 h 19"/>
                    <a:gd name="T8" fmla="*/ 2 w 31"/>
                    <a:gd name="T9" fmla="*/ 19 h 19"/>
                    <a:gd name="T10" fmla="*/ 2 w 31"/>
                    <a:gd name="T11" fmla="*/ 19 h 19"/>
                    <a:gd name="T12" fmla="*/ 16 w 31"/>
                    <a:gd name="T13" fmla="*/ 14 h 19"/>
                    <a:gd name="T14" fmla="*/ 31 w 31"/>
                    <a:gd name="T15" fmla="*/ 6 h 19"/>
                    <a:gd name="T16" fmla="*/ 28 w 31"/>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19"/>
                    <a:gd name="T29" fmla="*/ 31 w 31"/>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19">
                      <a:moveTo>
                        <a:pt x="28" y="0"/>
                      </a:moveTo>
                      <a:lnTo>
                        <a:pt x="28" y="0"/>
                      </a:lnTo>
                      <a:lnTo>
                        <a:pt x="16" y="6"/>
                      </a:lnTo>
                      <a:lnTo>
                        <a:pt x="0" y="12"/>
                      </a:lnTo>
                      <a:lnTo>
                        <a:pt x="2" y="19"/>
                      </a:lnTo>
                      <a:lnTo>
                        <a:pt x="16" y="14"/>
                      </a:lnTo>
                      <a:lnTo>
                        <a:pt x="31" y="6"/>
                      </a:lnTo>
                      <a:lnTo>
                        <a:pt x="2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8" name="Freeform 250"/>
                <p:cNvSpPr>
                  <a:spLocks/>
                </p:cNvSpPr>
                <p:nvPr/>
              </p:nvSpPr>
              <p:spPr bwMode="auto">
                <a:xfrm>
                  <a:off x="898" y="1521"/>
                  <a:ext cx="41" cy="19"/>
                </a:xfrm>
                <a:custGeom>
                  <a:avLst/>
                  <a:gdLst>
                    <a:gd name="T0" fmla="*/ 38 w 41"/>
                    <a:gd name="T1" fmla="*/ 0 h 19"/>
                    <a:gd name="T2" fmla="*/ 38 w 41"/>
                    <a:gd name="T3" fmla="*/ 0 h 19"/>
                    <a:gd name="T4" fmla="*/ 21 w 41"/>
                    <a:gd name="T5" fmla="*/ 8 h 19"/>
                    <a:gd name="T6" fmla="*/ 0 w 41"/>
                    <a:gd name="T7" fmla="*/ 14 h 19"/>
                    <a:gd name="T8" fmla="*/ 2 w 41"/>
                    <a:gd name="T9" fmla="*/ 19 h 19"/>
                    <a:gd name="T10" fmla="*/ 2 w 41"/>
                    <a:gd name="T11" fmla="*/ 19 h 19"/>
                    <a:gd name="T12" fmla="*/ 22 w 41"/>
                    <a:gd name="T13" fmla="*/ 13 h 19"/>
                    <a:gd name="T14" fmla="*/ 41 w 41"/>
                    <a:gd name="T15" fmla="*/ 5 h 19"/>
                    <a:gd name="T16" fmla="*/ 38 w 41"/>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1"/>
                    <a:gd name="T28" fmla="*/ 0 h 19"/>
                    <a:gd name="T29" fmla="*/ 41 w 41"/>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1" h="19">
                      <a:moveTo>
                        <a:pt x="38" y="0"/>
                      </a:moveTo>
                      <a:lnTo>
                        <a:pt x="38" y="0"/>
                      </a:lnTo>
                      <a:lnTo>
                        <a:pt x="21" y="8"/>
                      </a:lnTo>
                      <a:lnTo>
                        <a:pt x="0" y="14"/>
                      </a:lnTo>
                      <a:lnTo>
                        <a:pt x="2" y="19"/>
                      </a:lnTo>
                      <a:lnTo>
                        <a:pt x="22" y="13"/>
                      </a:lnTo>
                      <a:lnTo>
                        <a:pt x="41" y="5"/>
                      </a:lnTo>
                      <a:lnTo>
                        <a:pt x="3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9" name="Freeform 251"/>
                <p:cNvSpPr>
                  <a:spLocks/>
                </p:cNvSpPr>
                <p:nvPr/>
              </p:nvSpPr>
              <p:spPr bwMode="auto">
                <a:xfrm>
                  <a:off x="801" y="1556"/>
                  <a:ext cx="33" cy="17"/>
                </a:xfrm>
                <a:custGeom>
                  <a:avLst/>
                  <a:gdLst>
                    <a:gd name="T0" fmla="*/ 30 w 33"/>
                    <a:gd name="T1" fmla="*/ 0 h 17"/>
                    <a:gd name="T2" fmla="*/ 28 w 33"/>
                    <a:gd name="T3" fmla="*/ 1 h 17"/>
                    <a:gd name="T4" fmla="*/ 28 w 33"/>
                    <a:gd name="T5" fmla="*/ 1 h 17"/>
                    <a:gd name="T6" fmla="*/ 14 w 33"/>
                    <a:gd name="T7" fmla="*/ 8 h 17"/>
                    <a:gd name="T8" fmla="*/ 6 w 33"/>
                    <a:gd name="T9" fmla="*/ 9 h 17"/>
                    <a:gd name="T10" fmla="*/ 0 w 33"/>
                    <a:gd name="T11" fmla="*/ 11 h 17"/>
                    <a:gd name="T12" fmla="*/ 0 w 33"/>
                    <a:gd name="T13" fmla="*/ 17 h 17"/>
                    <a:gd name="T14" fmla="*/ 0 w 33"/>
                    <a:gd name="T15" fmla="*/ 17 h 17"/>
                    <a:gd name="T16" fmla="*/ 8 w 33"/>
                    <a:gd name="T17" fmla="*/ 16 h 17"/>
                    <a:gd name="T18" fmla="*/ 16 w 33"/>
                    <a:gd name="T19" fmla="*/ 14 h 17"/>
                    <a:gd name="T20" fmla="*/ 31 w 33"/>
                    <a:gd name="T21" fmla="*/ 6 h 17"/>
                    <a:gd name="T22" fmla="*/ 33 w 33"/>
                    <a:gd name="T23" fmla="*/ 6 h 17"/>
                    <a:gd name="T24" fmla="*/ 30 w 33"/>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17"/>
                    <a:gd name="T41" fmla="*/ 33 w 33"/>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17">
                      <a:moveTo>
                        <a:pt x="30" y="0"/>
                      </a:moveTo>
                      <a:lnTo>
                        <a:pt x="28" y="1"/>
                      </a:lnTo>
                      <a:lnTo>
                        <a:pt x="14" y="8"/>
                      </a:lnTo>
                      <a:lnTo>
                        <a:pt x="6" y="9"/>
                      </a:lnTo>
                      <a:lnTo>
                        <a:pt x="0" y="11"/>
                      </a:lnTo>
                      <a:lnTo>
                        <a:pt x="0" y="17"/>
                      </a:lnTo>
                      <a:lnTo>
                        <a:pt x="8" y="16"/>
                      </a:lnTo>
                      <a:lnTo>
                        <a:pt x="16" y="14"/>
                      </a:lnTo>
                      <a:lnTo>
                        <a:pt x="31" y="6"/>
                      </a:lnTo>
                      <a:lnTo>
                        <a:pt x="33" y="6"/>
                      </a:lnTo>
                      <a:lnTo>
                        <a:pt x="30"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0" name="Freeform 252"/>
                <p:cNvSpPr>
                  <a:spLocks/>
                </p:cNvSpPr>
                <p:nvPr/>
              </p:nvSpPr>
              <p:spPr bwMode="auto">
                <a:xfrm>
                  <a:off x="821" y="1509"/>
                  <a:ext cx="30" cy="12"/>
                </a:xfrm>
                <a:custGeom>
                  <a:avLst/>
                  <a:gdLst>
                    <a:gd name="T0" fmla="*/ 27 w 30"/>
                    <a:gd name="T1" fmla="*/ 0 h 12"/>
                    <a:gd name="T2" fmla="*/ 27 w 30"/>
                    <a:gd name="T3" fmla="*/ 0 h 12"/>
                    <a:gd name="T4" fmla="*/ 27 w 30"/>
                    <a:gd name="T5" fmla="*/ 0 h 12"/>
                    <a:gd name="T6" fmla="*/ 13 w 30"/>
                    <a:gd name="T7" fmla="*/ 3 h 12"/>
                    <a:gd name="T8" fmla="*/ 0 w 30"/>
                    <a:gd name="T9" fmla="*/ 6 h 12"/>
                    <a:gd name="T10" fmla="*/ 0 w 30"/>
                    <a:gd name="T11" fmla="*/ 12 h 12"/>
                    <a:gd name="T12" fmla="*/ 0 w 30"/>
                    <a:gd name="T13" fmla="*/ 12 h 12"/>
                    <a:gd name="T14" fmla="*/ 14 w 30"/>
                    <a:gd name="T15" fmla="*/ 9 h 12"/>
                    <a:gd name="T16" fmla="*/ 29 w 30"/>
                    <a:gd name="T17" fmla="*/ 6 h 12"/>
                    <a:gd name="T18" fmla="*/ 30 w 30"/>
                    <a:gd name="T19" fmla="*/ 5 h 12"/>
                    <a:gd name="T20" fmla="*/ 27 w 30"/>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12"/>
                    <a:gd name="T35" fmla="*/ 30 w 30"/>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12">
                      <a:moveTo>
                        <a:pt x="27" y="0"/>
                      </a:moveTo>
                      <a:lnTo>
                        <a:pt x="27" y="0"/>
                      </a:lnTo>
                      <a:lnTo>
                        <a:pt x="13" y="3"/>
                      </a:lnTo>
                      <a:lnTo>
                        <a:pt x="0" y="6"/>
                      </a:lnTo>
                      <a:lnTo>
                        <a:pt x="0" y="12"/>
                      </a:lnTo>
                      <a:lnTo>
                        <a:pt x="14" y="9"/>
                      </a:lnTo>
                      <a:lnTo>
                        <a:pt x="29" y="6"/>
                      </a:lnTo>
                      <a:lnTo>
                        <a:pt x="30" y="5"/>
                      </a:lnTo>
                      <a:lnTo>
                        <a:pt x="2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1" name="Freeform 253"/>
                <p:cNvSpPr>
                  <a:spLocks/>
                </p:cNvSpPr>
                <p:nvPr/>
              </p:nvSpPr>
              <p:spPr bwMode="auto">
                <a:xfrm>
                  <a:off x="762" y="1343"/>
                  <a:ext cx="18" cy="9"/>
                </a:xfrm>
                <a:custGeom>
                  <a:avLst/>
                  <a:gdLst>
                    <a:gd name="T0" fmla="*/ 17 w 18"/>
                    <a:gd name="T1" fmla="*/ 0 h 9"/>
                    <a:gd name="T2" fmla="*/ 17 w 18"/>
                    <a:gd name="T3" fmla="*/ 0 h 9"/>
                    <a:gd name="T4" fmla="*/ 9 w 18"/>
                    <a:gd name="T5" fmla="*/ 1 h 9"/>
                    <a:gd name="T6" fmla="*/ 9 w 18"/>
                    <a:gd name="T7" fmla="*/ 1 h 9"/>
                    <a:gd name="T8" fmla="*/ 0 w 18"/>
                    <a:gd name="T9" fmla="*/ 3 h 9"/>
                    <a:gd name="T10" fmla="*/ 1 w 18"/>
                    <a:gd name="T11" fmla="*/ 9 h 9"/>
                    <a:gd name="T12" fmla="*/ 1 w 18"/>
                    <a:gd name="T13" fmla="*/ 9 h 9"/>
                    <a:gd name="T14" fmla="*/ 9 w 18"/>
                    <a:gd name="T15" fmla="*/ 7 h 9"/>
                    <a:gd name="T16" fmla="*/ 9 w 18"/>
                    <a:gd name="T17" fmla="*/ 7 h 9"/>
                    <a:gd name="T18" fmla="*/ 18 w 18"/>
                    <a:gd name="T19" fmla="*/ 6 h 9"/>
                    <a:gd name="T20" fmla="*/ 17 w 18"/>
                    <a:gd name="T21" fmla="*/ 0 h 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9"/>
                    <a:gd name="T35" fmla="*/ 18 w 18"/>
                    <a:gd name="T36" fmla="*/ 9 h 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9">
                      <a:moveTo>
                        <a:pt x="17" y="0"/>
                      </a:moveTo>
                      <a:lnTo>
                        <a:pt x="17" y="0"/>
                      </a:lnTo>
                      <a:lnTo>
                        <a:pt x="9" y="1"/>
                      </a:lnTo>
                      <a:lnTo>
                        <a:pt x="0" y="3"/>
                      </a:lnTo>
                      <a:lnTo>
                        <a:pt x="1" y="9"/>
                      </a:lnTo>
                      <a:lnTo>
                        <a:pt x="9" y="7"/>
                      </a:lnTo>
                      <a:lnTo>
                        <a:pt x="18" y="6"/>
                      </a:lnTo>
                      <a:lnTo>
                        <a:pt x="1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2" name="Freeform 254"/>
                <p:cNvSpPr>
                  <a:spLocks/>
                </p:cNvSpPr>
                <p:nvPr/>
              </p:nvSpPr>
              <p:spPr bwMode="auto">
                <a:xfrm>
                  <a:off x="1019" y="1540"/>
                  <a:ext cx="28" cy="14"/>
                </a:xfrm>
                <a:custGeom>
                  <a:avLst/>
                  <a:gdLst>
                    <a:gd name="T0" fmla="*/ 25 w 28"/>
                    <a:gd name="T1" fmla="*/ 0 h 14"/>
                    <a:gd name="T2" fmla="*/ 20 w 28"/>
                    <a:gd name="T3" fmla="*/ 2 h 14"/>
                    <a:gd name="T4" fmla="*/ 20 w 28"/>
                    <a:gd name="T5" fmla="*/ 2 h 14"/>
                    <a:gd name="T6" fmla="*/ 11 w 28"/>
                    <a:gd name="T7" fmla="*/ 6 h 14"/>
                    <a:gd name="T8" fmla="*/ 0 w 28"/>
                    <a:gd name="T9" fmla="*/ 8 h 14"/>
                    <a:gd name="T10" fmla="*/ 0 w 28"/>
                    <a:gd name="T11" fmla="*/ 14 h 14"/>
                    <a:gd name="T12" fmla="*/ 0 w 28"/>
                    <a:gd name="T13" fmla="*/ 14 h 14"/>
                    <a:gd name="T14" fmla="*/ 13 w 28"/>
                    <a:gd name="T15" fmla="*/ 13 h 14"/>
                    <a:gd name="T16" fmla="*/ 24 w 28"/>
                    <a:gd name="T17" fmla="*/ 8 h 14"/>
                    <a:gd name="T18" fmla="*/ 28 w 28"/>
                    <a:gd name="T19" fmla="*/ 6 h 14"/>
                    <a:gd name="T20" fmla="*/ 25 w 28"/>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4"/>
                    <a:gd name="T35" fmla="*/ 28 w 28"/>
                    <a:gd name="T36" fmla="*/ 14 h 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4">
                      <a:moveTo>
                        <a:pt x="25" y="0"/>
                      </a:moveTo>
                      <a:lnTo>
                        <a:pt x="20" y="2"/>
                      </a:lnTo>
                      <a:lnTo>
                        <a:pt x="11" y="6"/>
                      </a:lnTo>
                      <a:lnTo>
                        <a:pt x="0" y="8"/>
                      </a:lnTo>
                      <a:lnTo>
                        <a:pt x="0" y="14"/>
                      </a:lnTo>
                      <a:lnTo>
                        <a:pt x="13" y="13"/>
                      </a:lnTo>
                      <a:lnTo>
                        <a:pt x="24" y="8"/>
                      </a:lnTo>
                      <a:lnTo>
                        <a:pt x="28" y="6"/>
                      </a:lnTo>
                      <a:lnTo>
                        <a:pt x="25"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 name="Freeform 255"/>
                <p:cNvSpPr>
                  <a:spLocks/>
                </p:cNvSpPr>
                <p:nvPr/>
              </p:nvSpPr>
              <p:spPr bwMode="auto">
                <a:xfrm>
                  <a:off x="926" y="1626"/>
                  <a:ext cx="30" cy="21"/>
                </a:xfrm>
                <a:custGeom>
                  <a:avLst/>
                  <a:gdLst>
                    <a:gd name="T0" fmla="*/ 26 w 30"/>
                    <a:gd name="T1" fmla="*/ 0 h 21"/>
                    <a:gd name="T2" fmla="*/ 26 w 30"/>
                    <a:gd name="T3" fmla="*/ 0 h 21"/>
                    <a:gd name="T4" fmla="*/ 13 w 30"/>
                    <a:gd name="T5" fmla="*/ 10 h 21"/>
                    <a:gd name="T6" fmla="*/ 8 w 30"/>
                    <a:gd name="T7" fmla="*/ 13 h 21"/>
                    <a:gd name="T8" fmla="*/ 0 w 30"/>
                    <a:gd name="T9" fmla="*/ 15 h 21"/>
                    <a:gd name="T10" fmla="*/ 2 w 30"/>
                    <a:gd name="T11" fmla="*/ 21 h 21"/>
                    <a:gd name="T12" fmla="*/ 2 w 30"/>
                    <a:gd name="T13" fmla="*/ 21 h 21"/>
                    <a:gd name="T14" fmla="*/ 10 w 30"/>
                    <a:gd name="T15" fmla="*/ 18 h 21"/>
                    <a:gd name="T16" fmla="*/ 16 w 30"/>
                    <a:gd name="T17" fmla="*/ 15 h 21"/>
                    <a:gd name="T18" fmla="*/ 30 w 30"/>
                    <a:gd name="T19" fmla="*/ 5 h 21"/>
                    <a:gd name="T20" fmla="*/ 26 w 30"/>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21"/>
                    <a:gd name="T35" fmla="*/ 30 w 30"/>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21">
                      <a:moveTo>
                        <a:pt x="26" y="0"/>
                      </a:moveTo>
                      <a:lnTo>
                        <a:pt x="26" y="0"/>
                      </a:lnTo>
                      <a:lnTo>
                        <a:pt x="13" y="10"/>
                      </a:lnTo>
                      <a:lnTo>
                        <a:pt x="8" y="13"/>
                      </a:lnTo>
                      <a:lnTo>
                        <a:pt x="0" y="15"/>
                      </a:lnTo>
                      <a:lnTo>
                        <a:pt x="2" y="21"/>
                      </a:lnTo>
                      <a:lnTo>
                        <a:pt x="10" y="18"/>
                      </a:lnTo>
                      <a:lnTo>
                        <a:pt x="16" y="15"/>
                      </a:lnTo>
                      <a:lnTo>
                        <a:pt x="30" y="5"/>
                      </a:lnTo>
                      <a:lnTo>
                        <a:pt x="26"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4" name="Freeform 256"/>
                <p:cNvSpPr>
                  <a:spLocks/>
                </p:cNvSpPr>
                <p:nvPr/>
              </p:nvSpPr>
              <p:spPr bwMode="auto">
                <a:xfrm>
                  <a:off x="1038" y="1594"/>
                  <a:ext cx="22" cy="14"/>
                </a:xfrm>
                <a:custGeom>
                  <a:avLst/>
                  <a:gdLst>
                    <a:gd name="T0" fmla="*/ 19 w 22"/>
                    <a:gd name="T1" fmla="*/ 0 h 14"/>
                    <a:gd name="T2" fmla="*/ 19 w 22"/>
                    <a:gd name="T3" fmla="*/ 0 h 14"/>
                    <a:gd name="T4" fmla="*/ 11 w 22"/>
                    <a:gd name="T5" fmla="*/ 3 h 14"/>
                    <a:gd name="T6" fmla="*/ 11 w 22"/>
                    <a:gd name="T7" fmla="*/ 3 h 14"/>
                    <a:gd name="T8" fmla="*/ 6 w 22"/>
                    <a:gd name="T9" fmla="*/ 4 h 14"/>
                    <a:gd name="T10" fmla="*/ 0 w 22"/>
                    <a:gd name="T11" fmla="*/ 9 h 14"/>
                    <a:gd name="T12" fmla="*/ 5 w 22"/>
                    <a:gd name="T13" fmla="*/ 14 h 14"/>
                    <a:gd name="T14" fmla="*/ 5 w 22"/>
                    <a:gd name="T15" fmla="*/ 14 h 14"/>
                    <a:gd name="T16" fmla="*/ 8 w 22"/>
                    <a:gd name="T17" fmla="*/ 10 h 14"/>
                    <a:gd name="T18" fmla="*/ 14 w 22"/>
                    <a:gd name="T19" fmla="*/ 9 h 14"/>
                    <a:gd name="T20" fmla="*/ 14 w 22"/>
                    <a:gd name="T21" fmla="*/ 9 h 14"/>
                    <a:gd name="T22" fmla="*/ 22 w 22"/>
                    <a:gd name="T23" fmla="*/ 4 h 14"/>
                    <a:gd name="T24" fmla="*/ 19 w 22"/>
                    <a:gd name="T25" fmla="*/ 0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14"/>
                    <a:gd name="T41" fmla="*/ 22 w 22"/>
                    <a:gd name="T42" fmla="*/ 14 h 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14">
                      <a:moveTo>
                        <a:pt x="19" y="0"/>
                      </a:moveTo>
                      <a:lnTo>
                        <a:pt x="19" y="0"/>
                      </a:lnTo>
                      <a:lnTo>
                        <a:pt x="11" y="3"/>
                      </a:lnTo>
                      <a:lnTo>
                        <a:pt x="6" y="4"/>
                      </a:lnTo>
                      <a:lnTo>
                        <a:pt x="0" y="9"/>
                      </a:lnTo>
                      <a:lnTo>
                        <a:pt x="5" y="14"/>
                      </a:lnTo>
                      <a:lnTo>
                        <a:pt x="8" y="10"/>
                      </a:lnTo>
                      <a:lnTo>
                        <a:pt x="14" y="9"/>
                      </a:lnTo>
                      <a:lnTo>
                        <a:pt x="22" y="4"/>
                      </a:lnTo>
                      <a:lnTo>
                        <a:pt x="19"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5" name="Freeform 257"/>
                <p:cNvSpPr>
                  <a:spLocks/>
                </p:cNvSpPr>
                <p:nvPr/>
              </p:nvSpPr>
              <p:spPr bwMode="auto">
                <a:xfrm>
                  <a:off x="1099" y="1636"/>
                  <a:ext cx="11" cy="11"/>
                </a:xfrm>
                <a:custGeom>
                  <a:avLst/>
                  <a:gdLst>
                    <a:gd name="T0" fmla="*/ 6 w 11"/>
                    <a:gd name="T1" fmla="*/ 0 h 11"/>
                    <a:gd name="T2" fmla="*/ 6 w 11"/>
                    <a:gd name="T3" fmla="*/ 0 h 11"/>
                    <a:gd name="T4" fmla="*/ 3 w 11"/>
                    <a:gd name="T5" fmla="*/ 3 h 11"/>
                    <a:gd name="T6" fmla="*/ 0 w 11"/>
                    <a:gd name="T7" fmla="*/ 5 h 11"/>
                    <a:gd name="T8" fmla="*/ 2 w 11"/>
                    <a:gd name="T9" fmla="*/ 11 h 11"/>
                    <a:gd name="T10" fmla="*/ 2 w 11"/>
                    <a:gd name="T11" fmla="*/ 11 h 11"/>
                    <a:gd name="T12" fmla="*/ 6 w 11"/>
                    <a:gd name="T13" fmla="*/ 8 h 11"/>
                    <a:gd name="T14" fmla="*/ 11 w 11"/>
                    <a:gd name="T15" fmla="*/ 5 h 11"/>
                    <a:gd name="T16" fmla="*/ 6 w 11"/>
                    <a:gd name="T17" fmla="*/ 0 h 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1"/>
                    <a:gd name="T29" fmla="*/ 11 w 11"/>
                    <a:gd name="T30" fmla="*/ 11 h 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1">
                      <a:moveTo>
                        <a:pt x="6" y="0"/>
                      </a:moveTo>
                      <a:lnTo>
                        <a:pt x="6" y="0"/>
                      </a:lnTo>
                      <a:lnTo>
                        <a:pt x="3" y="3"/>
                      </a:lnTo>
                      <a:lnTo>
                        <a:pt x="0" y="5"/>
                      </a:lnTo>
                      <a:lnTo>
                        <a:pt x="2" y="11"/>
                      </a:lnTo>
                      <a:lnTo>
                        <a:pt x="6" y="8"/>
                      </a:lnTo>
                      <a:lnTo>
                        <a:pt x="11" y="5"/>
                      </a:lnTo>
                      <a:lnTo>
                        <a:pt x="6"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6" name="Freeform 258"/>
                <p:cNvSpPr>
                  <a:spLocks/>
                </p:cNvSpPr>
                <p:nvPr/>
              </p:nvSpPr>
              <p:spPr bwMode="auto">
                <a:xfrm>
                  <a:off x="1075" y="1557"/>
                  <a:ext cx="19" cy="10"/>
                </a:xfrm>
                <a:custGeom>
                  <a:avLst/>
                  <a:gdLst>
                    <a:gd name="T0" fmla="*/ 19 w 19"/>
                    <a:gd name="T1" fmla="*/ 0 h 10"/>
                    <a:gd name="T2" fmla="*/ 19 w 19"/>
                    <a:gd name="T3" fmla="*/ 0 h 10"/>
                    <a:gd name="T4" fmla="*/ 10 w 19"/>
                    <a:gd name="T5" fmla="*/ 2 h 10"/>
                    <a:gd name="T6" fmla="*/ 0 w 19"/>
                    <a:gd name="T7" fmla="*/ 5 h 10"/>
                    <a:gd name="T8" fmla="*/ 4 w 19"/>
                    <a:gd name="T9" fmla="*/ 10 h 10"/>
                    <a:gd name="T10" fmla="*/ 4 w 19"/>
                    <a:gd name="T11" fmla="*/ 10 h 10"/>
                    <a:gd name="T12" fmla="*/ 11 w 19"/>
                    <a:gd name="T13" fmla="*/ 7 h 10"/>
                    <a:gd name="T14" fmla="*/ 19 w 19"/>
                    <a:gd name="T15" fmla="*/ 7 h 10"/>
                    <a:gd name="T16" fmla="*/ 19 w 19"/>
                    <a:gd name="T17" fmla="*/ 0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
                    <a:gd name="T28" fmla="*/ 0 h 10"/>
                    <a:gd name="T29" fmla="*/ 19 w 19"/>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 h="10">
                      <a:moveTo>
                        <a:pt x="19" y="0"/>
                      </a:moveTo>
                      <a:lnTo>
                        <a:pt x="19" y="0"/>
                      </a:lnTo>
                      <a:lnTo>
                        <a:pt x="10" y="2"/>
                      </a:lnTo>
                      <a:lnTo>
                        <a:pt x="0" y="5"/>
                      </a:lnTo>
                      <a:lnTo>
                        <a:pt x="4" y="10"/>
                      </a:lnTo>
                      <a:lnTo>
                        <a:pt x="11" y="7"/>
                      </a:lnTo>
                      <a:lnTo>
                        <a:pt x="19" y="7"/>
                      </a:lnTo>
                      <a:lnTo>
                        <a:pt x="19"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7" name="Freeform 259"/>
                <p:cNvSpPr>
                  <a:spLocks/>
                </p:cNvSpPr>
                <p:nvPr/>
              </p:nvSpPr>
              <p:spPr bwMode="auto">
                <a:xfrm>
                  <a:off x="415" y="1634"/>
                  <a:ext cx="27" cy="16"/>
                </a:xfrm>
                <a:custGeom>
                  <a:avLst/>
                  <a:gdLst>
                    <a:gd name="T0" fmla="*/ 23 w 27"/>
                    <a:gd name="T1" fmla="*/ 0 h 16"/>
                    <a:gd name="T2" fmla="*/ 23 w 27"/>
                    <a:gd name="T3" fmla="*/ 0 h 16"/>
                    <a:gd name="T4" fmla="*/ 16 w 27"/>
                    <a:gd name="T5" fmla="*/ 3 h 16"/>
                    <a:gd name="T6" fmla="*/ 16 w 27"/>
                    <a:gd name="T7" fmla="*/ 3 h 16"/>
                    <a:gd name="T8" fmla="*/ 8 w 27"/>
                    <a:gd name="T9" fmla="*/ 7 h 16"/>
                    <a:gd name="T10" fmla="*/ 0 w 27"/>
                    <a:gd name="T11" fmla="*/ 11 h 16"/>
                    <a:gd name="T12" fmla="*/ 5 w 27"/>
                    <a:gd name="T13" fmla="*/ 16 h 16"/>
                    <a:gd name="T14" fmla="*/ 5 w 27"/>
                    <a:gd name="T15" fmla="*/ 16 h 16"/>
                    <a:gd name="T16" fmla="*/ 11 w 27"/>
                    <a:gd name="T17" fmla="*/ 13 h 16"/>
                    <a:gd name="T18" fmla="*/ 17 w 27"/>
                    <a:gd name="T19" fmla="*/ 10 h 16"/>
                    <a:gd name="T20" fmla="*/ 17 w 27"/>
                    <a:gd name="T21" fmla="*/ 10 h 16"/>
                    <a:gd name="T22" fmla="*/ 27 w 27"/>
                    <a:gd name="T23" fmla="*/ 5 h 16"/>
                    <a:gd name="T24" fmla="*/ 23 w 27"/>
                    <a:gd name="T25" fmla="*/ 0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
                    <a:gd name="T40" fmla="*/ 0 h 16"/>
                    <a:gd name="T41" fmla="*/ 27 w 27"/>
                    <a:gd name="T42" fmla="*/ 16 h 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 h="16">
                      <a:moveTo>
                        <a:pt x="23" y="0"/>
                      </a:moveTo>
                      <a:lnTo>
                        <a:pt x="23" y="0"/>
                      </a:lnTo>
                      <a:lnTo>
                        <a:pt x="16" y="3"/>
                      </a:lnTo>
                      <a:lnTo>
                        <a:pt x="8" y="7"/>
                      </a:lnTo>
                      <a:lnTo>
                        <a:pt x="0" y="11"/>
                      </a:lnTo>
                      <a:lnTo>
                        <a:pt x="5" y="16"/>
                      </a:lnTo>
                      <a:lnTo>
                        <a:pt x="11" y="13"/>
                      </a:lnTo>
                      <a:lnTo>
                        <a:pt x="17" y="10"/>
                      </a:lnTo>
                      <a:lnTo>
                        <a:pt x="27" y="5"/>
                      </a:lnTo>
                      <a:lnTo>
                        <a:pt x="23"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8" name="Freeform 260"/>
                <p:cNvSpPr>
                  <a:spLocks/>
                </p:cNvSpPr>
                <p:nvPr/>
              </p:nvSpPr>
              <p:spPr bwMode="auto">
                <a:xfrm>
                  <a:off x="336" y="1595"/>
                  <a:ext cx="33" cy="22"/>
                </a:xfrm>
                <a:custGeom>
                  <a:avLst/>
                  <a:gdLst>
                    <a:gd name="T0" fmla="*/ 30 w 33"/>
                    <a:gd name="T1" fmla="*/ 0 h 22"/>
                    <a:gd name="T2" fmla="*/ 30 w 33"/>
                    <a:gd name="T3" fmla="*/ 0 h 22"/>
                    <a:gd name="T4" fmla="*/ 15 w 33"/>
                    <a:gd name="T5" fmla="*/ 9 h 22"/>
                    <a:gd name="T6" fmla="*/ 0 w 33"/>
                    <a:gd name="T7" fmla="*/ 16 h 22"/>
                    <a:gd name="T8" fmla="*/ 4 w 33"/>
                    <a:gd name="T9" fmla="*/ 22 h 22"/>
                    <a:gd name="T10" fmla="*/ 4 w 33"/>
                    <a:gd name="T11" fmla="*/ 22 h 22"/>
                    <a:gd name="T12" fmla="*/ 18 w 33"/>
                    <a:gd name="T13" fmla="*/ 14 h 22"/>
                    <a:gd name="T14" fmla="*/ 33 w 33"/>
                    <a:gd name="T15" fmla="*/ 5 h 22"/>
                    <a:gd name="T16" fmla="*/ 30 w 33"/>
                    <a:gd name="T17" fmla="*/ 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2"/>
                    <a:gd name="T29" fmla="*/ 33 w 33"/>
                    <a:gd name="T30" fmla="*/ 22 h 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2">
                      <a:moveTo>
                        <a:pt x="30" y="0"/>
                      </a:moveTo>
                      <a:lnTo>
                        <a:pt x="30" y="0"/>
                      </a:lnTo>
                      <a:lnTo>
                        <a:pt x="15" y="9"/>
                      </a:lnTo>
                      <a:lnTo>
                        <a:pt x="0" y="16"/>
                      </a:lnTo>
                      <a:lnTo>
                        <a:pt x="4" y="22"/>
                      </a:lnTo>
                      <a:lnTo>
                        <a:pt x="18" y="14"/>
                      </a:lnTo>
                      <a:lnTo>
                        <a:pt x="33" y="5"/>
                      </a:lnTo>
                      <a:lnTo>
                        <a:pt x="30"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9" name="Freeform 261"/>
                <p:cNvSpPr>
                  <a:spLocks/>
                </p:cNvSpPr>
                <p:nvPr/>
              </p:nvSpPr>
              <p:spPr bwMode="auto">
                <a:xfrm>
                  <a:off x="680" y="1343"/>
                  <a:ext cx="30" cy="11"/>
                </a:xfrm>
                <a:custGeom>
                  <a:avLst/>
                  <a:gdLst>
                    <a:gd name="T0" fmla="*/ 28 w 30"/>
                    <a:gd name="T1" fmla="*/ 0 h 11"/>
                    <a:gd name="T2" fmla="*/ 28 w 30"/>
                    <a:gd name="T3" fmla="*/ 0 h 11"/>
                    <a:gd name="T4" fmla="*/ 20 w 30"/>
                    <a:gd name="T5" fmla="*/ 1 h 11"/>
                    <a:gd name="T6" fmla="*/ 20 w 30"/>
                    <a:gd name="T7" fmla="*/ 1 h 11"/>
                    <a:gd name="T8" fmla="*/ 11 w 30"/>
                    <a:gd name="T9" fmla="*/ 3 h 11"/>
                    <a:gd name="T10" fmla="*/ 0 w 30"/>
                    <a:gd name="T11" fmla="*/ 4 h 11"/>
                    <a:gd name="T12" fmla="*/ 0 w 30"/>
                    <a:gd name="T13" fmla="*/ 11 h 11"/>
                    <a:gd name="T14" fmla="*/ 0 w 30"/>
                    <a:gd name="T15" fmla="*/ 11 h 11"/>
                    <a:gd name="T16" fmla="*/ 11 w 30"/>
                    <a:gd name="T17" fmla="*/ 9 h 11"/>
                    <a:gd name="T18" fmla="*/ 22 w 30"/>
                    <a:gd name="T19" fmla="*/ 7 h 11"/>
                    <a:gd name="T20" fmla="*/ 22 w 30"/>
                    <a:gd name="T21" fmla="*/ 7 h 11"/>
                    <a:gd name="T22" fmla="*/ 30 w 30"/>
                    <a:gd name="T23" fmla="*/ 6 h 11"/>
                    <a:gd name="T24" fmla="*/ 28 w 30"/>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11"/>
                    <a:gd name="T41" fmla="*/ 30 w 30"/>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11">
                      <a:moveTo>
                        <a:pt x="28" y="0"/>
                      </a:moveTo>
                      <a:lnTo>
                        <a:pt x="28" y="0"/>
                      </a:lnTo>
                      <a:lnTo>
                        <a:pt x="20" y="1"/>
                      </a:lnTo>
                      <a:lnTo>
                        <a:pt x="11" y="3"/>
                      </a:lnTo>
                      <a:lnTo>
                        <a:pt x="0" y="4"/>
                      </a:lnTo>
                      <a:lnTo>
                        <a:pt x="0" y="11"/>
                      </a:lnTo>
                      <a:lnTo>
                        <a:pt x="11" y="9"/>
                      </a:lnTo>
                      <a:lnTo>
                        <a:pt x="22" y="7"/>
                      </a:lnTo>
                      <a:lnTo>
                        <a:pt x="30" y="6"/>
                      </a:lnTo>
                      <a:lnTo>
                        <a:pt x="2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0" name="Freeform 262"/>
                <p:cNvSpPr>
                  <a:spLocks/>
                </p:cNvSpPr>
                <p:nvPr/>
              </p:nvSpPr>
              <p:spPr bwMode="auto">
                <a:xfrm>
                  <a:off x="633" y="1397"/>
                  <a:ext cx="96" cy="60"/>
                </a:xfrm>
                <a:custGeom>
                  <a:avLst/>
                  <a:gdLst>
                    <a:gd name="T0" fmla="*/ 93 w 96"/>
                    <a:gd name="T1" fmla="*/ 0 h 60"/>
                    <a:gd name="T2" fmla="*/ 93 w 96"/>
                    <a:gd name="T3" fmla="*/ 0 h 60"/>
                    <a:gd name="T4" fmla="*/ 75 w 96"/>
                    <a:gd name="T5" fmla="*/ 11 h 60"/>
                    <a:gd name="T6" fmla="*/ 58 w 96"/>
                    <a:gd name="T7" fmla="*/ 22 h 60"/>
                    <a:gd name="T8" fmla="*/ 22 w 96"/>
                    <a:gd name="T9" fmla="*/ 43 h 60"/>
                    <a:gd name="T10" fmla="*/ 0 w 96"/>
                    <a:gd name="T11" fmla="*/ 55 h 60"/>
                    <a:gd name="T12" fmla="*/ 3 w 96"/>
                    <a:gd name="T13" fmla="*/ 60 h 60"/>
                    <a:gd name="T14" fmla="*/ 25 w 96"/>
                    <a:gd name="T15" fmla="*/ 49 h 60"/>
                    <a:gd name="T16" fmla="*/ 25 w 96"/>
                    <a:gd name="T17" fmla="*/ 49 h 60"/>
                    <a:gd name="T18" fmla="*/ 61 w 96"/>
                    <a:gd name="T19" fmla="*/ 29 h 60"/>
                    <a:gd name="T20" fmla="*/ 78 w 96"/>
                    <a:gd name="T21" fmla="*/ 18 h 60"/>
                    <a:gd name="T22" fmla="*/ 96 w 96"/>
                    <a:gd name="T23" fmla="*/ 5 h 60"/>
                    <a:gd name="T24" fmla="*/ 93 w 96"/>
                    <a:gd name="T25" fmla="*/ 0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60"/>
                    <a:gd name="T41" fmla="*/ 96 w 96"/>
                    <a:gd name="T42" fmla="*/ 60 h 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60">
                      <a:moveTo>
                        <a:pt x="93" y="0"/>
                      </a:moveTo>
                      <a:lnTo>
                        <a:pt x="93" y="0"/>
                      </a:lnTo>
                      <a:lnTo>
                        <a:pt x="75" y="11"/>
                      </a:lnTo>
                      <a:lnTo>
                        <a:pt x="58" y="22"/>
                      </a:lnTo>
                      <a:lnTo>
                        <a:pt x="22" y="43"/>
                      </a:lnTo>
                      <a:lnTo>
                        <a:pt x="0" y="55"/>
                      </a:lnTo>
                      <a:lnTo>
                        <a:pt x="3" y="60"/>
                      </a:lnTo>
                      <a:lnTo>
                        <a:pt x="25" y="49"/>
                      </a:lnTo>
                      <a:lnTo>
                        <a:pt x="61" y="29"/>
                      </a:lnTo>
                      <a:lnTo>
                        <a:pt x="78" y="18"/>
                      </a:lnTo>
                      <a:lnTo>
                        <a:pt x="96" y="5"/>
                      </a:lnTo>
                      <a:lnTo>
                        <a:pt x="93"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1" name="Freeform 263"/>
                <p:cNvSpPr>
                  <a:spLocks/>
                </p:cNvSpPr>
                <p:nvPr/>
              </p:nvSpPr>
              <p:spPr bwMode="auto">
                <a:xfrm>
                  <a:off x="688" y="1429"/>
                  <a:ext cx="41" cy="26"/>
                </a:xfrm>
                <a:custGeom>
                  <a:avLst/>
                  <a:gdLst>
                    <a:gd name="T0" fmla="*/ 38 w 41"/>
                    <a:gd name="T1" fmla="*/ 0 h 26"/>
                    <a:gd name="T2" fmla="*/ 38 w 41"/>
                    <a:gd name="T3" fmla="*/ 0 h 26"/>
                    <a:gd name="T4" fmla="*/ 23 w 41"/>
                    <a:gd name="T5" fmla="*/ 8 h 26"/>
                    <a:gd name="T6" fmla="*/ 23 w 41"/>
                    <a:gd name="T7" fmla="*/ 8 h 26"/>
                    <a:gd name="T8" fmla="*/ 0 w 41"/>
                    <a:gd name="T9" fmla="*/ 20 h 26"/>
                    <a:gd name="T10" fmla="*/ 3 w 41"/>
                    <a:gd name="T11" fmla="*/ 26 h 26"/>
                    <a:gd name="T12" fmla="*/ 3 w 41"/>
                    <a:gd name="T13" fmla="*/ 26 h 26"/>
                    <a:gd name="T14" fmla="*/ 27 w 41"/>
                    <a:gd name="T15" fmla="*/ 12 h 26"/>
                    <a:gd name="T16" fmla="*/ 27 w 41"/>
                    <a:gd name="T17" fmla="*/ 12 h 26"/>
                    <a:gd name="T18" fmla="*/ 41 w 41"/>
                    <a:gd name="T19" fmla="*/ 5 h 26"/>
                    <a:gd name="T20" fmla="*/ 38 w 41"/>
                    <a:gd name="T21" fmla="*/ 0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
                    <a:gd name="T34" fmla="*/ 0 h 26"/>
                    <a:gd name="T35" fmla="*/ 41 w 41"/>
                    <a:gd name="T36" fmla="*/ 26 h 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 h="26">
                      <a:moveTo>
                        <a:pt x="38" y="0"/>
                      </a:moveTo>
                      <a:lnTo>
                        <a:pt x="38" y="0"/>
                      </a:lnTo>
                      <a:lnTo>
                        <a:pt x="23" y="8"/>
                      </a:lnTo>
                      <a:lnTo>
                        <a:pt x="0" y="20"/>
                      </a:lnTo>
                      <a:lnTo>
                        <a:pt x="3" y="26"/>
                      </a:lnTo>
                      <a:lnTo>
                        <a:pt x="27" y="12"/>
                      </a:lnTo>
                      <a:lnTo>
                        <a:pt x="41" y="5"/>
                      </a:lnTo>
                      <a:lnTo>
                        <a:pt x="38"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2" name="Freeform 264"/>
                <p:cNvSpPr>
                  <a:spLocks/>
                </p:cNvSpPr>
                <p:nvPr/>
              </p:nvSpPr>
              <p:spPr bwMode="auto">
                <a:xfrm>
                  <a:off x="842" y="1418"/>
                  <a:ext cx="58" cy="47"/>
                </a:xfrm>
                <a:custGeom>
                  <a:avLst/>
                  <a:gdLst>
                    <a:gd name="T0" fmla="*/ 55 w 58"/>
                    <a:gd name="T1" fmla="*/ 0 h 47"/>
                    <a:gd name="T2" fmla="*/ 55 w 58"/>
                    <a:gd name="T3" fmla="*/ 0 h 47"/>
                    <a:gd name="T4" fmla="*/ 44 w 58"/>
                    <a:gd name="T5" fmla="*/ 6 h 47"/>
                    <a:gd name="T6" fmla="*/ 33 w 58"/>
                    <a:gd name="T7" fmla="*/ 14 h 47"/>
                    <a:gd name="T8" fmla="*/ 12 w 58"/>
                    <a:gd name="T9" fmla="*/ 31 h 47"/>
                    <a:gd name="T10" fmla="*/ 12 w 58"/>
                    <a:gd name="T11" fmla="*/ 31 h 47"/>
                    <a:gd name="T12" fmla="*/ 0 w 58"/>
                    <a:gd name="T13" fmla="*/ 42 h 47"/>
                    <a:gd name="T14" fmla="*/ 3 w 58"/>
                    <a:gd name="T15" fmla="*/ 47 h 47"/>
                    <a:gd name="T16" fmla="*/ 3 w 58"/>
                    <a:gd name="T17" fmla="*/ 47 h 47"/>
                    <a:gd name="T18" fmla="*/ 17 w 58"/>
                    <a:gd name="T19" fmla="*/ 36 h 47"/>
                    <a:gd name="T20" fmla="*/ 17 w 58"/>
                    <a:gd name="T21" fmla="*/ 36 h 47"/>
                    <a:gd name="T22" fmla="*/ 37 w 58"/>
                    <a:gd name="T23" fmla="*/ 20 h 47"/>
                    <a:gd name="T24" fmla="*/ 47 w 58"/>
                    <a:gd name="T25" fmla="*/ 12 h 47"/>
                    <a:gd name="T26" fmla="*/ 58 w 58"/>
                    <a:gd name="T27" fmla="*/ 5 h 47"/>
                    <a:gd name="T28" fmla="*/ 55 w 58"/>
                    <a:gd name="T29" fmla="*/ 0 h 4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47"/>
                    <a:gd name="T47" fmla="*/ 58 w 58"/>
                    <a:gd name="T48" fmla="*/ 47 h 4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47">
                      <a:moveTo>
                        <a:pt x="55" y="0"/>
                      </a:moveTo>
                      <a:lnTo>
                        <a:pt x="55" y="0"/>
                      </a:lnTo>
                      <a:lnTo>
                        <a:pt x="44" y="6"/>
                      </a:lnTo>
                      <a:lnTo>
                        <a:pt x="33" y="14"/>
                      </a:lnTo>
                      <a:lnTo>
                        <a:pt x="12" y="31"/>
                      </a:lnTo>
                      <a:lnTo>
                        <a:pt x="0" y="42"/>
                      </a:lnTo>
                      <a:lnTo>
                        <a:pt x="3" y="47"/>
                      </a:lnTo>
                      <a:lnTo>
                        <a:pt x="17" y="36"/>
                      </a:lnTo>
                      <a:lnTo>
                        <a:pt x="37" y="20"/>
                      </a:lnTo>
                      <a:lnTo>
                        <a:pt x="47" y="12"/>
                      </a:lnTo>
                      <a:lnTo>
                        <a:pt x="58" y="5"/>
                      </a:lnTo>
                      <a:lnTo>
                        <a:pt x="55"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3" name="Freeform 265"/>
                <p:cNvSpPr>
                  <a:spLocks/>
                </p:cNvSpPr>
                <p:nvPr/>
              </p:nvSpPr>
              <p:spPr bwMode="auto">
                <a:xfrm>
                  <a:off x="850" y="1391"/>
                  <a:ext cx="48" cy="43"/>
                </a:xfrm>
                <a:custGeom>
                  <a:avLst/>
                  <a:gdLst>
                    <a:gd name="T0" fmla="*/ 45 w 48"/>
                    <a:gd name="T1" fmla="*/ 0 h 43"/>
                    <a:gd name="T2" fmla="*/ 45 w 48"/>
                    <a:gd name="T3" fmla="*/ 0 h 43"/>
                    <a:gd name="T4" fmla="*/ 21 w 48"/>
                    <a:gd name="T5" fmla="*/ 17 h 43"/>
                    <a:gd name="T6" fmla="*/ 0 w 48"/>
                    <a:gd name="T7" fmla="*/ 38 h 43"/>
                    <a:gd name="T8" fmla="*/ 3 w 48"/>
                    <a:gd name="T9" fmla="*/ 43 h 43"/>
                    <a:gd name="T10" fmla="*/ 3 w 48"/>
                    <a:gd name="T11" fmla="*/ 43 h 43"/>
                    <a:gd name="T12" fmla="*/ 26 w 48"/>
                    <a:gd name="T13" fmla="*/ 22 h 43"/>
                    <a:gd name="T14" fmla="*/ 48 w 48"/>
                    <a:gd name="T15" fmla="*/ 6 h 43"/>
                    <a:gd name="T16" fmla="*/ 45 w 48"/>
                    <a:gd name="T17" fmla="*/ 0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43"/>
                    <a:gd name="T29" fmla="*/ 48 w 48"/>
                    <a:gd name="T30" fmla="*/ 43 h 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43">
                      <a:moveTo>
                        <a:pt x="45" y="0"/>
                      </a:moveTo>
                      <a:lnTo>
                        <a:pt x="45" y="0"/>
                      </a:lnTo>
                      <a:lnTo>
                        <a:pt x="21" y="17"/>
                      </a:lnTo>
                      <a:lnTo>
                        <a:pt x="0" y="38"/>
                      </a:lnTo>
                      <a:lnTo>
                        <a:pt x="3" y="43"/>
                      </a:lnTo>
                      <a:lnTo>
                        <a:pt x="26" y="22"/>
                      </a:lnTo>
                      <a:lnTo>
                        <a:pt x="48" y="6"/>
                      </a:lnTo>
                      <a:lnTo>
                        <a:pt x="45"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 name="Freeform 266"/>
                <p:cNvSpPr>
                  <a:spLocks/>
                </p:cNvSpPr>
                <p:nvPr/>
              </p:nvSpPr>
              <p:spPr bwMode="auto">
                <a:xfrm>
                  <a:off x="997" y="1434"/>
                  <a:ext cx="13" cy="12"/>
                </a:xfrm>
                <a:custGeom>
                  <a:avLst/>
                  <a:gdLst>
                    <a:gd name="T0" fmla="*/ 8 w 13"/>
                    <a:gd name="T1" fmla="*/ 0 h 12"/>
                    <a:gd name="T2" fmla="*/ 3 w 13"/>
                    <a:gd name="T3" fmla="*/ 4 h 12"/>
                    <a:gd name="T4" fmla="*/ 0 w 13"/>
                    <a:gd name="T5" fmla="*/ 7 h 12"/>
                    <a:gd name="T6" fmla="*/ 5 w 13"/>
                    <a:gd name="T7" fmla="*/ 12 h 12"/>
                    <a:gd name="T8" fmla="*/ 8 w 13"/>
                    <a:gd name="T9" fmla="*/ 9 h 12"/>
                    <a:gd name="T10" fmla="*/ 13 w 13"/>
                    <a:gd name="T11" fmla="*/ 4 h 12"/>
                    <a:gd name="T12" fmla="*/ 8 w 13"/>
                    <a:gd name="T13" fmla="*/ 0 h 12"/>
                    <a:gd name="T14" fmla="*/ 0 60000 65536"/>
                    <a:gd name="T15" fmla="*/ 0 60000 65536"/>
                    <a:gd name="T16" fmla="*/ 0 60000 65536"/>
                    <a:gd name="T17" fmla="*/ 0 60000 65536"/>
                    <a:gd name="T18" fmla="*/ 0 60000 65536"/>
                    <a:gd name="T19" fmla="*/ 0 60000 65536"/>
                    <a:gd name="T20" fmla="*/ 0 60000 65536"/>
                    <a:gd name="T21" fmla="*/ 0 w 13"/>
                    <a:gd name="T22" fmla="*/ 0 h 12"/>
                    <a:gd name="T23" fmla="*/ 13 w 13"/>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2">
                      <a:moveTo>
                        <a:pt x="8" y="0"/>
                      </a:moveTo>
                      <a:lnTo>
                        <a:pt x="3" y="4"/>
                      </a:lnTo>
                      <a:lnTo>
                        <a:pt x="0" y="7"/>
                      </a:lnTo>
                      <a:lnTo>
                        <a:pt x="5" y="12"/>
                      </a:lnTo>
                      <a:lnTo>
                        <a:pt x="8" y="9"/>
                      </a:lnTo>
                      <a:lnTo>
                        <a:pt x="13" y="4"/>
                      </a:lnTo>
                      <a:lnTo>
                        <a:pt x="8"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5" name="Freeform 267"/>
                <p:cNvSpPr>
                  <a:spLocks/>
                </p:cNvSpPr>
                <p:nvPr/>
              </p:nvSpPr>
              <p:spPr bwMode="auto">
                <a:xfrm>
                  <a:off x="704" y="1531"/>
                  <a:ext cx="51" cy="17"/>
                </a:xfrm>
                <a:custGeom>
                  <a:avLst/>
                  <a:gdLst>
                    <a:gd name="T0" fmla="*/ 0 w 51"/>
                    <a:gd name="T1" fmla="*/ 3 h 17"/>
                    <a:gd name="T2" fmla="*/ 0 w 51"/>
                    <a:gd name="T3" fmla="*/ 3 h 17"/>
                    <a:gd name="T4" fmla="*/ 4 w 51"/>
                    <a:gd name="T5" fmla="*/ 8 h 17"/>
                    <a:gd name="T6" fmla="*/ 9 w 51"/>
                    <a:gd name="T7" fmla="*/ 11 h 17"/>
                    <a:gd name="T8" fmla="*/ 17 w 51"/>
                    <a:gd name="T9" fmla="*/ 14 h 17"/>
                    <a:gd name="T10" fmla="*/ 25 w 51"/>
                    <a:gd name="T11" fmla="*/ 17 h 17"/>
                    <a:gd name="T12" fmla="*/ 33 w 51"/>
                    <a:gd name="T13" fmla="*/ 15 h 17"/>
                    <a:gd name="T14" fmla="*/ 37 w 51"/>
                    <a:gd name="T15" fmla="*/ 14 h 17"/>
                    <a:gd name="T16" fmla="*/ 42 w 51"/>
                    <a:gd name="T17" fmla="*/ 11 h 17"/>
                    <a:gd name="T18" fmla="*/ 47 w 51"/>
                    <a:gd name="T19" fmla="*/ 6 h 17"/>
                    <a:gd name="T20" fmla="*/ 51 w 51"/>
                    <a:gd name="T21" fmla="*/ 0 h 17"/>
                    <a:gd name="T22" fmla="*/ 51 w 51"/>
                    <a:gd name="T23" fmla="*/ 0 h 17"/>
                    <a:gd name="T24" fmla="*/ 47 w 51"/>
                    <a:gd name="T25" fmla="*/ 3 h 17"/>
                    <a:gd name="T26" fmla="*/ 44 w 51"/>
                    <a:gd name="T27" fmla="*/ 4 h 17"/>
                    <a:gd name="T28" fmla="*/ 37 w 51"/>
                    <a:gd name="T29" fmla="*/ 8 h 17"/>
                    <a:gd name="T30" fmla="*/ 29 w 51"/>
                    <a:gd name="T31" fmla="*/ 9 h 17"/>
                    <a:gd name="T32" fmla="*/ 22 w 51"/>
                    <a:gd name="T33" fmla="*/ 9 h 17"/>
                    <a:gd name="T34" fmla="*/ 11 w 51"/>
                    <a:gd name="T35" fmla="*/ 8 h 17"/>
                    <a:gd name="T36" fmla="*/ 0 w 51"/>
                    <a:gd name="T37" fmla="*/ 3 h 17"/>
                    <a:gd name="T38" fmla="*/ 0 w 51"/>
                    <a:gd name="T39" fmla="*/ 3 h 1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1"/>
                    <a:gd name="T61" fmla="*/ 0 h 17"/>
                    <a:gd name="T62" fmla="*/ 51 w 51"/>
                    <a:gd name="T63" fmla="*/ 17 h 1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1" h="17">
                      <a:moveTo>
                        <a:pt x="0" y="3"/>
                      </a:moveTo>
                      <a:lnTo>
                        <a:pt x="0" y="3"/>
                      </a:lnTo>
                      <a:lnTo>
                        <a:pt x="4" y="8"/>
                      </a:lnTo>
                      <a:lnTo>
                        <a:pt x="9" y="11"/>
                      </a:lnTo>
                      <a:lnTo>
                        <a:pt x="17" y="14"/>
                      </a:lnTo>
                      <a:lnTo>
                        <a:pt x="25" y="17"/>
                      </a:lnTo>
                      <a:lnTo>
                        <a:pt x="33" y="15"/>
                      </a:lnTo>
                      <a:lnTo>
                        <a:pt x="37" y="14"/>
                      </a:lnTo>
                      <a:lnTo>
                        <a:pt x="42" y="11"/>
                      </a:lnTo>
                      <a:lnTo>
                        <a:pt x="47" y="6"/>
                      </a:lnTo>
                      <a:lnTo>
                        <a:pt x="51" y="0"/>
                      </a:lnTo>
                      <a:lnTo>
                        <a:pt x="47" y="3"/>
                      </a:lnTo>
                      <a:lnTo>
                        <a:pt x="44" y="4"/>
                      </a:lnTo>
                      <a:lnTo>
                        <a:pt x="37" y="8"/>
                      </a:lnTo>
                      <a:lnTo>
                        <a:pt x="29" y="9"/>
                      </a:lnTo>
                      <a:lnTo>
                        <a:pt x="22" y="9"/>
                      </a:lnTo>
                      <a:lnTo>
                        <a:pt x="11" y="8"/>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6" name="Freeform 268"/>
                <p:cNvSpPr>
                  <a:spLocks/>
                </p:cNvSpPr>
                <p:nvPr/>
              </p:nvSpPr>
              <p:spPr bwMode="auto">
                <a:xfrm>
                  <a:off x="358" y="1537"/>
                  <a:ext cx="35" cy="78"/>
                </a:xfrm>
                <a:custGeom>
                  <a:avLst/>
                  <a:gdLst>
                    <a:gd name="T0" fmla="*/ 35 w 35"/>
                    <a:gd name="T1" fmla="*/ 39 h 78"/>
                    <a:gd name="T2" fmla="*/ 35 w 35"/>
                    <a:gd name="T3" fmla="*/ 39 h 78"/>
                    <a:gd name="T4" fmla="*/ 33 w 35"/>
                    <a:gd name="T5" fmla="*/ 55 h 78"/>
                    <a:gd name="T6" fmla="*/ 30 w 35"/>
                    <a:gd name="T7" fmla="*/ 67 h 78"/>
                    <a:gd name="T8" fmla="*/ 27 w 35"/>
                    <a:gd name="T9" fmla="*/ 72 h 78"/>
                    <a:gd name="T10" fmla="*/ 24 w 35"/>
                    <a:gd name="T11" fmla="*/ 75 h 78"/>
                    <a:gd name="T12" fmla="*/ 21 w 35"/>
                    <a:gd name="T13" fmla="*/ 77 h 78"/>
                    <a:gd name="T14" fmla="*/ 18 w 35"/>
                    <a:gd name="T15" fmla="*/ 78 h 78"/>
                    <a:gd name="T16" fmla="*/ 18 w 35"/>
                    <a:gd name="T17" fmla="*/ 78 h 78"/>
                    <a:gd name="T18" fmla="*/ 15 w 35"/>
                    <a:gd name="T19" fmla="*/ 77 h 78"/>
                    <a:gd name="T20" fmla="*/ 11 w 35"/>
                    <a:gd name="T21" fmla="*/ 75 h 78"/>
                    <a:gd name="T22" fmla="*/ 8 w 35"/>
                    <a:gd name="T23" fmla="*/ 72 h 78"/>
                    <a:gd name="T24" fmla="*/ 5 w 35"/>
                    <a:gd name="T25" fmla="*/ 67 h 78"/>
                    <a:gd name="T26" fmla="*/ 2 w 35"/>
                    <a:gd name="T27" fmla="*/ 55 h 78"/>
                    <a:gd name="T28" fmla="*/ 0 w 35"/>
                    <a:gd name="T29" fmla="*/ 39 h 78"/>
                    <a:gd name="T30" fmla="*/ 0 w 35"/>
                    <a:gd name="T31" fmla="*/ 39 h 78"/>
                    <a:gd name="T32" fmla="*/ 2 w 35"/>
                    <a:gd name="T33" fmla="*/ 24 h 78"/>
                    <a:gd name="T34" fmla="*/ 5 w 35"/>
                    <a:gd name="T35" fmla="*/ 11 h 78"/>
                    <a:gd name="T36" fmla="*/ 8 w 35"/>
                    <a:gd name="T37" fmla="*/ 6 h 78"/>
                    <a:gd name="T38" fmla="*/ 11 w 35"/>
                    <a:gd name="T39" fmla="*/ 3 h 78"/>
                    <a:gd name="T40" fmla="*/ 15 w 35"/>
                    <a:gd name="T41" fmla="*/ 2 h 78"/>
                    <a:gd name="T42" fmla="*/ 18 w 35"/>
                    <a:gd name="T43" fmla="*/ 0 h 78"/>
                    <a:gd name="T44" fmla="*/ 18 w 35"/>
                    <a:gd name="T45" fmla="*/ 0 h 78"/>
                    <a:gd name="T46" fmla="*/ 21 w 35"/>
                    <a:gd name="T47" fmla="*/ 2 h 78"/>
                    <a:gd name="T48" fmla="*/ 24 w 35"/>
                    <a:gd name="T49" fmla="*/ 3 h 78"/>
                    <a:gd name="T50" fmla="*/ 27 w 35"/>
                    <a:gd name="T51" fmla="*/ 6 h 78"/>
                    <a:gd name="T52" fmla="*/ 30 w 35"/>
                    <a:gd name="T53" fmla="*/ 11 h 78"/>
                    <a:gd name="T54" fmla="*/ 33 w 35"/>
                    <a:gd name="T55" fmla="*/ 24 h 78"/>
                    <a:gd name="T56" fmla="*/ 35 w 35"/>
                    <a:gd name="T57" fmla="*/ 39 h 78"/>
                    <a:gd name="T58" fmla="*/ 35 w 35"/>
                    <a:gd name="T59" fmla="*/ 39 h 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5"/>
                    <a:gd name="T91" fmla="*/ 0 h 78"/>
                    <a:gd name="T92" fmla="*/ 35 w 35"/>
                    <a:gd name="T93" fmla="*/ 78 h 7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5" h="78">
                      <a:moveTo>
                        <a:pt x="35" y="39"/>
                      </a:moveTo>
                      <a:lnTo>
                        <a:pt x="35" y="39"/>
                      </a:lnTo>
                      <a:lnTo>
                        <a:pt x="33" y="55"/>
                      </a:lnTo>
                      <a:lnTo>
                        <a:pt x="30" y="67"/>
                      </a:lnTo>
                      <a:lnTo>
                        <a:pt x="27" y="72"/>
                      </a:lnTo>
                      <a:lnTo>
                        <a:pt x="24" y="75"/>
                      </a:lnTo>
                      <a:lnTo>
                        <a:pt x="21" y="77"/>
                      </a:lnTo>
                      <a:lnTo>
                        <a:pt x="18" y="78"/>
                      </a:lnTo>
                      <a:lnTo>
                        <a:pt x="15" y="77"/>
                      </a:lnTo>
                      <a:lnTo>
                        <a:pt x="11" y="75"/>
                      </a:lnTo>
                      <a:lnTo>
                        <a:pt x="8" y="72"/>
                      </a:lnTo>
                      <a:lnTo>
                        <a:pt x="5" y="67"/>
                      </a:lnTo>
                      <a:lnTo>
                        <a:pt x="2" y="55"/>
                      </a:lnTo>
                      <a:lnTo>
                        <a:pt x="0" y="39"/>
                      </a:lnTo>
                      <a:lnTo>
                        <a:pt x="2" y="24"/>
                      </a:lnTo>
                      <a:lnTo>
                        <a:pt x="5" y="11"/>
                      </a:lnTo>
                      <a:lnTo>
                        <a:pt x="8" y="6"/>
                      </a:lnTo>
                      <a:lnTo>
                        <a:pt x="11" y="3"/>
                      </a:lnTo>
                      <a:lnTo>
                        <a:pt x="15" y="2"/>
                      </a:lnTo>
                      <a:lnTo>
                        <a:pt x="18" y="0"/>
                      </a:lnTo>
                      <a:lnTo>
                        <a:pt x="21" y="2"/>
                      </a:lnTo>
                      <a:lnTo>
                        <a:pt x="24" y="3"/>
                      </a:lnTo>
                      <a:lnTo>
                        <a:pt x="27" y="6"/>
                      </a:lnTo>
                      <a:lnTo>
                        <a:pt x="30" y="11"/>
                      </a:lnTo>
                      <a:lnTo>
                        <a:pt x="33" y="24"/>
                      </a:lnTo>
                      <a:lnTo>
                        <a:pt x="35"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7" name="Freeform 269"/>
                <p:cNvSpPr>
                  <a:spLocks/>
                </p:cNvSpPr>
                <p:nvPr/>
              </p:nvSpPr>
              <p:spPr bwMode="auto">
                <a:xfrm>
                  <a:off x="362" y="1543"/>
                  <a:ext cx="26" cy="61"/>
                </a:xfrm>
                <a:custGeom>
                  <a:avLst/>
                  <a:gdLst>
                    <a:gd name="T0" fmla="*/ 26 w 26"/>
                    <a:gd name="T1" fmla="*/ 30 h 61"/>
                    <a:gd name="T2" fmla="*/ 26 w 26"/>
                    <a:gd name="T3" fmla="*/ 30 h 61"/>
                    <a:gd name="T4" fmla="*/ 25 w 26"/>
                    <a:gd name="T5" fmla="*/ 43 h 61"/>
                    <a:gd name="T6" fmla="*/ 22 w 26"/>
                    <a:gd name="T7" fmla="*/ 52 h 61"/>
                    <a:gd name="T8" fmla="*/ 18 w 26"/>
                    <a:gd name="T9" fmla="*/ 60 h 61"/>
                    <a:gd name="T10" fmla="*/ 15 w 26"/>
                    <a:gd name="T11" fmla="*/ 61 h 61"/>
                    <a:gd name="T12" fmla="*/ 12 w 26"/>
                    <a:gd name="T13" fmla="*/ 61 h 61"/>
                    <a:gd name="T14" fmla="*/ 12 w 26"/>
                    <a:gd name="T15" fmla="*/ 61 h 61"/>
                    <a:gd name="T16" fmla="*/ 11 w 26"/>
                    <a:gd name="T17" fmla="*/ 61 h 61"/>
                    <a:gd name="T18" fmla="*/ 7 w 26"/>
                    <a:gd name="T19" fmla="*/ 60 h 61"/>
                    <a:gd name="T20" fmla="*/ 4 w 26"/>
                    <a:gd name="T21" fmla="*/ 52 h 61"/>
                    <a:gd name="T22" fmla="*/ 1 w 26"/>
                    <a:gd name="T23" fmla="*/ 43 h 61"/>
                    <a:gd name="T24" fmla="*/ 0 w 26"/>
                    <a:gd name="T25" fmla="*/ 30 h 61"/>
                    <a:gd name="T26" fmla="*/ 0 w 26"/>
                    <a:gd name="T27" fmla="*/ 30 h 61"/>
                    <a:gd name="T28" fmla="*/ 1 w 26"/>
                    <a:gd name="T29" fmla="*/ 19 h 61"/>
                    <a:gd name="T30" fmla="*/ 4 w 26"/>
                    <a:gd name="T31" fmla="*/ 8 h 61"/>
                    <a:gd name="T32" fmla="*/ 7 w 26"/>
                    <a:gd name="T33" fmla="*/ 2 h 61"/>
                    <a:gd name="T34" fmla="*/ 11 w 26"/>
                    <a:gd name="T35" fmla="*/ 0 h 61"/>
                    <a:gd name="T36" fmla="*/ 12 w 26"/>
                    <a:gd name="T37" fmla="*/ 0 h 61"/>
                    <a:gd name="T38" fmla="*/ 12 w 26"/>
                    <a:gd name="T39" fmla="*/ 0 h 61"/>
                    <a:gd name="T40" fmla="*/ 15 w 26"/>
                    <a:gd name="T41" fmla="*/ 0 h 61"/>
                    <a:gd name="T42" fmla="*/ 18 w 26"/>
                    <a:gd name="T43" fmla="*/ 2 h 61"/>
                    <a:gd name="T44" fmla="*/ 22 w 26"/>
                    <a:gd name="T45" fmla="*/ 8 h 61"/>
                    <a:gd name="T46" fmla="*/ 25 w 26"/>
                    <a:gd name="T47" fmla="*/ 19 h 61"/>
                    <a:gd name="T48" fmla="*/ 26 w 26"/>
                    <a:gd name="T49" fmla="*/ 30 h 61"/>
                    <a:gd name="T50" fmla="*/ 26 w 26"/>
                    <a:gd name="T51" fmla="*/ 30 h 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6"/>
                    <a:gd name="T79" fmla="*/ 0 h 61"/>
                    <a:gd name="T80" fmla="*/ 26 w 26"/>
                    <a:gd name="T81" fmla="*/ 61 h 6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6" h="61">
                      <a:moveTo>
                        <a:pt x="26" y="30"/>
                      </a:moveTo>
                      <a:lnTo>
                        <a:pt x="26" y="30"/>
                      </a:lnTo>
                      <a:lnTo>
                        <a:pt x="25" y="43"/>
                      </a:lnTo>
                      <a:lnTo>
                        <a:pt x="22" y="52"/>
                      </a:lnTo>
                      <a:lnTo>
                        <a:pt x="18" y="60"/>
                      </a:lnTo>
                      <a:lnTo>
                        <a:pt x="15" y="61"/>
                      </a:lnTo>
                      <a:lnTo>
                        <a:pt x="12" y="61"/>
                      </a:lnTo>
                      <a:lnTo>
                        <a:pt x="11" y="61"/>
                      </a:lnTo>
                      <a:lnTo>
                        <a:pt x="7" y="60"/>
                      </a:lnTo>
                      <a:lnTo>
                        <a:pt x="4" y="52"/>
                      </a:lnTo>
                      <a:lnTo>
                        <a:pt x="1" y="43"/>
                      </a:lnTo>
                      <a:lnTo>
                        <a:pt x="0" y="30"/>
                      </a:lnTo>
                      <a:lnTo>
                        <a:pt x="1" y="19"/>
                      </a:lnTo>
                      <a:lnTo>
                        <a:pt x="4" y="8"/>
                      </a:lnTo>
                      <a:lnTo>
                        <a:pt x="7" y="2"/>
                      </a:lnTo>
                      <a:lnTo>
                        <a:pt x="11" y="0"/>
                      </a:lnTo>
                      <a:lnTo>
                        <a:pt x="12" y="0"/>
                      </a:lnTo>
                      <a:lnTo>
                        <a:pt x="15" y="0"/>
                      </a:lnTo>
                      <a:lnTo>
                        <a:pt x="18" y="2"/>
                      </a:lnTo>
                      <a:lnTo>
                        <a:pt x="22" y="8"/>
                      </a:lnTo>
                      <a:lnTo>
                        <a:pt x="25" y="19"/>
                      </a:lnTo>
                      <a:lnTo>
                        <a:pt x="26"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grpSp>
      <p:grpSp>
        <p:nvGrpSpPr>
          <p:cNvPr id="167" name="Group 308"/>
          <p:cNvGrpSpPr>
            <a:grpSpLocks/>
          </p:cNvGrpSpPr>
          <p:nvPr/>
        </p:nvGrpSpPr>
        <p:grpSpPr bwMode="auto">
          <a:xfrm>
            <a:off x="902706" y="4884464"/>
            <a:ext cx="934361" cy="946875"/>
            <a:chOff x="2339248" y="5652815"/>
            <a:chExt cx="710740" cy="720659"/>
          </a:xfrm>
        </p:grpSpPr>
        <p:grpSp>
          <p:nvGrpSpPr>
            <p:cNvPr id="168" name="Group 309"/>
            <p:cNvGrpSpPr>
              <a:grpSpLocks/>
            </p:cNvGrpSpPr>
            <p:nvPr/>
          </p:nvGrpSpPr>
          <p:grpSpPr bwMode="auto">
            <a:xfrm>
              <a:off x="2339248" y="5652815"/>
              <a:ext cx="537974" cy="605986"/>
              <a:chOff x="2339248" y="4647799"/>
              <a:chExt cx="537974" cy="605986"/>
            </a:xfrm>
          </p:grpSpPr>
          <p:sp>
            <p:nvSpPr>
              <p:cNvPr id="172" name="AutoShape 5"/>
              <p:cNvSpPr>
                <a:spLocks noChangeArrowheads="1"/>
              </p:cNvSpPr>
              <p:nvPr/>
            </p:nvSpPr>
            <p:spPr bwMode="auto">
              <a:xfrm rot="-5400000">
                <a:off x="2305242" y="4681805"/>
                <a:ext cx="605986" cy="53797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dirty="0"/>
              </a:p>
            </p:txBody>
          </p:sp>
          <p:sp>
            <p:nvSpPr>
              <p:cNvPr id="173" name="Freeform 6"/>
              <p:cNvSpPr>
                <a:spLocks/>
              </p:cNvSpPr>
              <p:nvPr/>
            </p:nvSpPr>
            <p:spPr bwMode="auto">
              <a:xfrm>
                <a:off x="2407000" y="4678041"/>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dirty="0"/>
              </a:p>
            </p:txBody>
          </p:sp>
          <p:sp>
            <p:nvSpPr>
              <p:cNvPr id="174" name="Freeform 7"/>
              <p:cNvSpPr>
                <a:spLocks/>
              </p:cNvSpPr>
              <p:nvPr/>
            </p:nvSpPr>
            <p:spPr bwMode="auto">
              <a:xfrm>
                <a:off x="2407000" y="4868707"/>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dirty="0"/>
              </a:p>
            </p:txBody>
          </p:sp>
          <p:sp>
            <p:nvSpPr>
              <p:cNvPr id="175" name="Freeform 8"/>
              <p:cNvSpPr>
                <a:spLocks/>
              </p:cNvSpPr>
              <p:nvPr/>
            </p:nvSpPr>
            <p:spPr bwMode="auto">
              <a:xfrm>
                <a:off x="2407000" y="5059950"/>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dirty="0"/>
              </a:p>
            </p:txBody>
          </p:sp>
          <p:grpSp>
            <p:nvGrpSpPr>
              <p:cNvPr id="176" name="Group 9"/>
              <p:cNvGrpSpPr>
                <a:grpSpLocks/>
              </p:cNvGrpSpPr>
              <p:nvPr/>
            </p:nvGrpSpPr>
            <p:grpSpPr bwMode="auto">
              <a:xfrm>
                <a:off x="2608235" y="4698494"/>
                <a:ext cx="200659" cy="293776"/>
                <a:chOff x="2784" y="3210"/>
                <a:chExt cx="523" cy="772"/>
              </a:xfrm>
            </p:grpSpPr>
            <p:sp>
              <p:nvSpPr>
                <p:cNvPr id="177"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78"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79" name="AutoShape 1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180" name="Oval 1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dirty="0"/>
                </a:p>
              </p:txBody>
            </p:sp>
          </p:grpSp>
        </p:grpSp>
        <p:grpSp>
          <p:nvGrpSpPr>
            <p:cNvPr id="169" name="Group 310"/>
            <p:cNvGrpSpPr>
              <a:grpSpLocks/>
            </p:cNvGrpSpPr>
            <p:nvPr/>
          </p:nvGrpSpPr>
          <p:grpSpPr bwMode="auto">
            <a:xfrm>
              <a:off x="2672163" y="5997237"/>
              <a:ext cx="377825" cy="376237"/>
              <a:chOff x="5761037" y="2776538"/>
              <a:chExt cx="377825" cy="376237"/>
            </a:xfrm>
          </p:grpSpPr>
          <p:sp>
            <p:nvSpPr>
              <p:cNvPr id="170" name="Freeform 160"/>
              <p:cNvSpPr>
                <a:spLocks/>
              </p:cNvSpPr>
              <p:nvPr/>
            </p:nvSpPr>
            <p:spPr bwMode="auto">
              <a:xfrm>
                <a:off x="5761037" y="2776538"/>
                <a:ext cx="377825" cy="376237"/>
              </a:xfrm>
              <a:custGeom>
                <a:avLst/>
                <a:gdLst>
                  <a:gd name="T0" fmla="*/ 2147483647 w 1770"/>
                  <a:gd name="T1" fmla="*/ 2147483647 h 1755"/>
                  <a:gd name="T2" fmla="*/ 2147483647 w 1770"/>
                  <a:gd name="T3" fmla="*/ 2147483647 h 1755"/>
                  <a:gd name="T4" fmla="*/ 2147483647 w 1770"/>
                  <a:gd name="T5" fmla="*/ 2147483647 h 1755"/>
                  <a:gd name="T6" fmla="*/ 2147483647 w 1770"/>
                  <a:gd name="T7" fmla="*/ 2147483647 h 1755"/>
                  <a:gd name="T8" fmla="*/ 2147483647 w 1770"/>
                  <a:gd name="T9" fmla="*/ 2147483647 h 1755"/>
                  <a:gd name="T10" fmla="*/ 2147483647 w 1770"/>
                  <a:gd name="T11" fmla="*/ 2147483647 h 1755"/>
                  <a:gd name="T12" fmla="*/ 2147483647 w 1770"/>
                  <a:gd name="T13" fmla="*/ 2147483647 h 1755"/>
                  <a:gd name="T14" fmla="*/ 2147483647 w 1770"/>
                  <a:gd name="T15" fmla="*/ 2147483647 h 1755"/>
                  <a:gd name="T16" fmla="*/ 2147483647 w 1770"/>
                  <a:gd name="T17" fmla="*/ 2147483647 h 1755"/>
                  <a:gd name="T18" fmla="*/ 2147483647 w 1770"/>
                  <a:gd name="T19" fmla="*/ 2147483647 h 1755"/>
                  <a:gd name="T20" fmla="*/ 2147483647 w 1770"/>
                  <a:gd name="T21" fmla="*/ 2147483647 h 1755"/>
                  <a:gd name="T22" fmla="*/ 2147483647 w 1770"/>
                  <a:gd name="T23" fmla="*/ 2147483647 h 1755"/>
                  <a:gd name="T24" fmla="*/ 2147483647 w 1770"/>
                  <a:gd name="T25" fmla="*/ 2147483647 h 1755"/>
                  <a:gd name="T26" fmla="*/ 2147483647 w 1770"/>
                  <a:gd name="T27" fmla="*/ 2147483647 h 1755"/>
                  <a:gd name="T28" fmla="*/ 2147483647 w 1770"/>
                  <a:gd name="T29" fmla="*/ 2147483647 h 1755"/>
                  <a:gd name="T30" fmla="*/ 2147483647 w 1770"/>
                  <a:gd name="T31" fmla="*/ 2147483647 h 1755"/>
                  <a:gd name="T32" fmla="*/ 2147483647 w 1770"/>
                  <a:gd name="T33" fmla="*/ 2147483647 h 1755"/>
                  <a:gd name="T34" fmla="*/ 2147483647 w 1770"/>
                  <a:gd name="T35" fmla="*/ 0 h 1755"/>
                  <a:gd name="T36" fmla="*/ 2147483647 w 1770"/>
                  <a:gd name="T37" fmla="*/ 0 h 1755"/>
                  <a:gd name="T38" fmla="*/ 2147483647 w 1770"/>
                  <a:gd name="T39" fmla="*/ 2147483647 h 1755"/>
                  <a:gd name="T40" fmla="*/ 2147483647 w 1770"/>
                  <a:gd name="T41" fmla="*/ 2147483647 h 1755"/>
                  <a:gd name="T42" fmla="*/ 2147483647 w 1770"/>
                  <a:gd name="T43" fmla="*/ 2147483647 h 1755"/>
                  <a:gd name="T44" fmla="*/ 2147483647 w 1770"/>
                  <a:gd name="T45" fmla="*/ 2147483647 h 1755"/>
                  <a:gd name="T46" fmla="*/ 2147483647 w 1770"/>
                  <a:gd name="T47" fmla="*/ 2147483647 h 1755"/>
                  <a:gd name="T48" fmla="*/ 2147483647 w 1770"/>
                  <a:gd name="T49" fmla="*/ 2147483647 h 1755"/>
                  <a:gd name="T50" fmla="*/ 2147483647 w 1770"/>
                  <a:gd name="T51" fmla="*/ 2147483647 h 1755"/>
                  <a:gd name="T52" fmla="*/ 0 w 1770"/>
                  <a:gd name="T53" fmla="*/ 2147483647 h 1755"/>
                  <a:gd name="T54" fmla="*/ 0 w 1770"/>
                  <a:gd name="T55" fmla="*/ 2147483647 h 1755"/>
                  <a:gd name="T56" fmla="*/ 2147483647 w 1770"/>
                  <a:gd name="T57" fmla="*/ 2147483647 h 1755"/>
                  <a:gd name="T58" fmla="*/ 2147483647 w 1770"/>
                  <a:gd name="T59" fmla="*/ 2147483647 h 1755"/>
                  <a:gd name="T60" fmla="*/ 2147483647 w 1770"/>
                  <a:gd name="T61" fmla="*/ 2147483647 h 1755"/>
                  <a:gd name="T62" fmla="*/ 2147483647 w 1770"/>
                  <a:gd name="T63" fmla="*/ 2147483647 h 1755"/>
                  <a:gd name="T64" fmla="*/ 2147483647 w 1770"/>
                  <a:gd name="T65" fmla="*/ 2147483647 h 1755"/>
                  <a:gd name="T66" fmla="*/ 2147483647 w 1770"/>
                  <a:gd name="T67" fmla="*/ 2147483647 h 1755"/>
                  <a:gd name="T68" fmla="*/ 2147483647 w 1770"/>
                  <a:gd name="T69" fmla="*/ 2147483647 h 1755"/>
                  <a:gd name="T70" fmla="*/ 2147483647 w 1770"/>
                  <a:gd name="T71" fmla="*/ 2147483647 h 1755"/>
                  <a:gd name="T72" fmla="*/ 2147483647 w 1770"/>
                  <a:gd name="T73" fmla="*/ 2147483647 h 17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70"/>
                  <a:gd name="T112" fmla="*/ 0 h 1755"/>
                  <a:gd name="T113" fmla="*/ 1770 w 1770"/>
                  <a:gd name="T114" fmla="*/ 1755 h 17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70" h="1755">
                    <a:moveTo>
                      <a:pt x="1570" y="1755"/>
                    </a:moveTo>
                    <a:lnTo>
                      <a:pt x="1609" y="1751"/>
                    </a:lnTo>
                    <a:lnTo>
                      <a:pt x="1648" y="1739"/>
                    </a:lnTo>
                    <a:lnTo>
                      <a:pt x="1682" y="1719"/>
                    </a:lnTo>
                    <a:lnTo>
                      <a:pt x="1711" y="1696"/>
                    </a:lnTo>
                    <a:lnTo>
                      <a:pt x="1735" y="1666"/>
                    </a:lnTo>
                    <a:lnTo>
                      <a:pt x="1755" y="1633"/>
                    </a:lnTo>
                    <a:lnTo>
                      <a:pt x="1766" y="1593"/>
                    </a:lnTo>
                    <a:lnTo>
                      <a:pt x="1770" y="1554"/>
                    </a:lnTo>
                    <a:lnTo>
                      <a:pt x="1770" y="201"/>
                    </a:lnTo>
                    <a:lnTo>
                      <a:pt x="1766" y="162"/>
                    </a:lnTo>
                    <a:lnTo>
                      <a:pt x="1755" y="122"/>
                    </a:lnTo>
                    <a:lnTo>
                      <a:pt x="1735" y="89"/>
                    </a:lnTo>
                    <a:lnTo>
                      <a:pt x="1711" y="59"/>
                    </a:lnTo>
                    <a:lnTo>
                      <a:pt x="1682" y="36"/>
                    </a:lnTo>
                    <a:lnTo>
                      <a:pt x="1648" y="16"/>
                    </a:lnTo>
                    <a:lnTo>
                      <a:pt x="1609" y="4"/>
                    </a:lnTo>
                    <a:lnTo>
                      <a:pt x="1570" y="0"/>
                    </a:lnTo>
                    <a:lnTo>
                      <a:pt x="201" y="0"/>
                    </a:lnTo>
                    <a:lnTo>
                      <a:pt x="162" y="4"/>
                    </a:lnTo>
                    <a:lnTo>
                      <a:pt x="122" y="16"/>
                    </a:lnTo>
                    <a:lnTo>
                      <a:pt x="89" y="36"/>
                    </a:lnTo>
                    <a:lnTo>
                      <a:pt x="59" y="59"/>
                    </a:lnTo>
                    <a:lnTo>
                      <a:pt x="36" y="89"/>
                    </a:lnTo>
                    <a:lnTo>
                      <a:pt x="16" y="122"/>
                    </a:lnTo>
                    <a:lnTo>
                      <a:pt x="4" y="162"/>
                    </a:lnTo>
                    <a:lnTo>
                      <a:pt x="0" y="201"/>
                    </a:lnTo>
                    <a:lnTo>
                      <a:pt x="0" y="1554"/>
                    </a:lnTo>
                    <a:lnTo>
                      <a:pt x="4" y="1593"/>
                    </a:lnTo>
                    <a:lnTo>
                      <a:pt x="16" y="1633"/>
                    </a:lnTo>
                    <a:lnTo>
                      <a:pt x="36" y="1666"/>
                    </a:lnTo>
                    <a:lnTo>
                      <a:pt x="59" y="1696"/>
                    </a:lnTo>
                    <a:lnTo>
                      <a:pt x="89" y="1719"/>
                    </a:lnTo>
                    <a:lnTo>
                      <a:pt x="122" y="1739"/>
                    </a:lnTo>
                    <a:lnTo>
                      <a:pt x="162" y="1751"/>
                    </a:lnTo>
                    <a:lnTo>
                      <a:pt x="201" y="1755"/>
                    </a:lnTo>
                    <a:lnTo>
                      <a:pt x="1570" y="1755"/>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pic>
            <p:nvPicPr>
              <p:cNvPr id="171" name="Picture 161" descr="bl0052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6437" y="2803526"/>
                <a:ext cx="312738" cy="304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81" name="TextBox 180"/>
          <p:cNvSpPr txBox="1"/>
          <p:nvPr/>
        </p:nvSpPr>
        <p:spPr>
          <a:xfrm>
            <a:off x="870793" y="2624735"/>
            <a:ext cx="712054" cy="400110"/>
          </a:xfrm>
          <a:prstGeom prst="rect">
            <a:avLst/>
          </a:prstGeom>
          <a:noFill/>
        </p:spPr>
        <p:txBody>
          <a:bodyPr wrap="none" rtlCol="0">
            <a:spAutoFit/>
          </a:bodyPr>
          <a:lstStyle/>
          <a:p>
            <a:r>
              <a:rPr lang="en-US" b="0" dirty="0">
                <a:solidFill>
                  <a:schemeClr val="bg1"/>
                </a:solidFill>
                <a:latin typeface="+mn-lt"/>
                <a:cs typeface="Calibri" pitchFamily="34" charset="0"/>
              </a:rPr>
              <a:t>Auto</a:t>
            </a:r>
          </a:p>
        </p:txBody>
      </p:sp>
      <p:sp>
        <p:nvSpPr>
          <p:cNvPr id="182" name="TextBox 181"/>
          <p:cNvSpPr txBox="1"/>
          <p:nvPr/>
        </p:nvSpPr>
        <p:spPr>
          <a:xfrm>
            <a:off x="792246" y="4467604"/>
            <a:ext cx="869149" cy="400110"/>
          </a:xfrm>
          <a:prstGeom prst="rect">
            <a:avLst/>
          </a:prstGeom>
          <a:noFill/>
        </p:spPr>
        <p:txBody>
          <a:bodyPr wrap="none" rtlCol="0">
            <a:spAutoFit/>
          </a:bodyPr>
          <a:lstStyle/>
          <a:p>
            <a:r>
              <a:rPr lang="en-US" b="0" dirty="0">
                <a:solidFill>
                  <a:schemeClr val="bg1"/>
                </a:solidFill>
                <a:latin typeface="+mn-lt"/>
                <a:cs typeface="Calibri" pitchFamily="34" charset="0"/>
              </a:rPr>
              <a:t>Home</a:t>
            </a:r>
          </a:p>
        </p:txBody>
      </p:sp>
      <p:cxnSp>
        <p:nvCxnSpPr>
          <p:cNvPr id="183" name="Straight Connector 182"/>
          <p:cNvCxnSpPr/>
          <p:nvPr/>
        </p:nvCxnSpPr>
        <p:spPr bwMode="auto">
          <a:xfrm>
            <a:off x="3662365" y="3789815"/>
            <a:ext cx="970595" cy="583640"/>
          </a:xfrm>
          <a:prstGeom prst="line">
            <a:avLst/>
          </a:prstGeom>
          <a:noFill/>
          <a:ln w="19050" cap="flat" cmpd="sng" algn="ctr">
            <a:solidFill>
              <a:srgbClr val="C00000"/>
            </a:solidFill>
            <a:prstDash val="solid"/>
            <a:round/>
            <a:headEnd type="none" w="med" len="med"/>
            <a:tailEnd type="none" w="med" len="med"/>
          </a:ln>
          <a:effectLst/>
        </p:spPr>
      </p:cxnSp>
      <p:cxnSp>
        <p:nvCxnSpPr>
          <p:cNvPr id="185" name="Straight Connector 184"/>
          <p:cNvCxnSpPr/>
          <p:nvPr/>
        </p:nvCxnSpPr>
        <p:spPr bwMode="auto">
          <a:xfrm>
            <a:off x="3662365" y="5558015"/>
            <a:ext cx="970595" cy="583640"/>
          </a:xfrm>
          <a:prstGeom prst="line">
            <a:avLst/>
          </a:prstGeom>
          <a:noFill/>
          <a:ln w="19050" cap="flat" cmpd="sng" algn="ctr">
            <a:solidFill>
              <a:srgbClr val="C00000"/>
            </a:solidFill>
            <a:prstDash val="solid"/>
            <a:round/>
            <a:headEnd type="none" w="med" len="med"/>
            <a:tailEnd type="none" w="med" len="med"/>
          </a:ln>
          <a:effectLst/>
        </p:spPr>
      </p:cxnSp>
      <p:cxnSp>
        <p:nvCxnSpPr>
          <p:cNvPr id="186" name="Straight Connector 185"/>
          <p:cNvCxnSpPr/>
          <p:nvPr/>
        </p:nvCxnSpPr>
        <p:spPr bwMode="auto">
          <a:xfrm>
            <a:off x="5124062" y="5558015"/>
            <a:ext cx="970595" cy="583640"/>
          </a:xfrm>
          <a:prstGeom prst="line">
            <a:avLst/>
          </a:prstGeom>
          <a:noFill/>
          <a:ln w="19050" cap="flat" cmpd="sng" algn="ctr">
            <a:solidFill>
              <a:srgbClr val="C00000"/>
            </a:solidFill>
            <a:prstDash val="solid"/>
            <a:round/>
            <a:headEnd type="none" w="med" len="med"/>
            <a:tailEnd type="none" w="med" len="med"/>
          </a:ln>
          <a:effectLst/>
        </p:spPr>
      </p:cxnSp>
      <p:cxnSp>
        <p:nvCxnSpPr>
          <p:cNvPr id="187" name="Straight Connector 186"/>
          <p:cNvCxnSpPr/>
          <p:nvPr/>
        </p:nvCxnSpPr>
        <p:spPr bwMode="auto">
          <a:xfrm>
            <a:off x="6524639" y="5558015"/>
            <a:ext cx="970595" cy="583640"/>
          </a:xfrm>
          <a:prstGeom prst="line">
            <a:avLst/>
          </a:prstGeom>
          <a:noFill/>
          <a:ln w="19050" cap="flat" cmpd="sng" algn="ctr">
            <a:solidFill>
              <a:srgbClr val="C00000"/>
            </a:solidFill>
            <a:prstDash val="solid"/>
            <a:round/>
            <a:headEnd type="none" w="med" len="med"/>
            <a:tailEnd type="none" w="med" len="med"/>
          </a:ln>
          <a:effectLst/>
        </p:spPr>
      </p:cxnSp>
      <p:cxnSp>
        <p:nvCxnSpPr>
          <p:cNvPr id="188" name="Straight Connector 187"/>
          <p:cNvCxnSpPr/>
          <p:nvPr/>
        </p:nvCxnSpPr>
        <p:spPr bwMode="auto">
          <a:xfrm>
            <a:off x="7938809" y="5558015"/>
            <a:ext cx="970595" cy="583640"/>
          </a:xfrm>
          <a:prstGeom prst="line">
            <a:avLst/>
          </a:prstGeom>
          <a:noFill/>
          <a:ln w="19050" cap="flat" cmpd="sng" algn="ctr">
            <a:solidFill>
              <a:srgbClr val="C00000"/>
            </a:solidFill>
            <a:prstDash val="solid"/>
            <a:round/>
            <a:headEnd type="none" w="med" len="med"/>
            <a:tailEnd type="none" w="med" len="med"/>
          </a:ln>
          <a:effectLst/>
        </p:spPr>
      </p:cxnSp>
      <p:graphicFrame>
        <p:nvGraphicFramePr>
          <p:cNvPr id="190" name="Content Placeholder 44"/>
          <p:cNvGraphicFramePr>
            <a:graphicFrameLocks/>
          </p:cNvGraphicFramePr>
          <p:nvPr>
            <p:extLst>
              <p:ext uri="{D42A27DB-BD31-4B8C-83A1-F6EECF244321}">
                <p14:modId xmlns:p14="http://schemas.microsoft.com/office/powerpoint/2010/main" val="2858814067"/>
              </p:ext>
            </p:extLst>
          </p:nvPr>
        </p:nvGraphicFramePr>
        <p:xfrm>
          <a:off x="5404291" y="192183"/>
          <a:ext cx="3220419" cy="3620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189" name="Group 82"/>
          <p:cNvGrpSpPr>
            <a:grpSpLocks/>
          </p:cNvGrpSpPr>
          <p:nvPr/>
        </p:nvGrpSpPr>
        <p:grpSpPr bwMode="auto">
          <a:xfrm>
            <a:off x="8632825" y="79375"/>
            <a:ext cx="431800" cy="461963"/>
            <a:chOff x="3777" y="1768"/>
            <a:chExt cx="467" cy="499"/>
          </a:xfrm>
        </p:grpSpPr>
        <p:sp>
          <p:nvSpPr>
            <p:cNvPr id="191" name="Rectangle 83"/>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dirty="0"/>
            </a:p>
          </p:txBody>
        </p:sp>
        <p:sp>
          <p:nvSpPr>
            <p:cNvPr id="192" name="AutoShape 84"/>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dirty="0"/>
            </a:p>
          </p:txBody>
        </p:sp>
      </p:grpSp>
      <p:grpSp>
        <p:nvGrpSpPr>
          <p:cNvPr id="193" name="Group 85"/>
          <p:cNvGrpSpPr>
            <a:grpSpLocks/>
          </p:cNvGrpSpPr>
          <p:nvPr/>
        </p:nvGrpSpPr>
        <p:grpSpPr bwMode="auto">
          <a:xfrm>
            <a:off x="8632825" y="79375"/>
            <a:ext cx="431800" cy="461963"/>
            <a:chOff x="2967" y="1718"/>
            <a:chExt cx="467" cy="499"/>
          </a:xfrm>
        </p:grpSpPr>
        <p:sp>
          <p:nvSpPr>
            <p:cNvPr id="194" name="Rectangle 86"/>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dirty="0"/>
            </a:p>
          </p:txBody>
        </p:sp>
        <p:sp>
          <p:nvSpPr>
            <p:cNvPr id="195" name="Rectangle 87"/>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dirty="0"/>
            </a:p>
          </p:txBody>
        </p:sp>
      </p:grpSp>
      <p:sp>
        <p:nvSpPr>
          <p:cNvPr id="205" name="Text Box 104"/>
          <p:cNvSpPr txBox="1">
            <a:spLocks noChangeArrowheads="1"/>
          </p:cNvSpPr>
          <p:nvPr/>
        </p:nvSpPr>
        <p:spPr bwMode="auto">
          <a:xfrm>
            <a:off x="1894081" y="5461059"/>
            <a:ext cx="18297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eaLnBrk="1" hangingPunct="1">
              <a:buClr>
                <a:srgbClr val="1C1C1C"/>
              </a:buClr>
            </a:pPr>
            <a:r>
              <a:rPr lang="en-US" sz="1600" dirty="0">
                <a:solidFill>
                  <a:srgbClr val="1C1C1C"/>
                </a:solidFill>
              </a:rPr>
              <a:t>Taxes charge</a:t>
            </a:r>
          </a:p>
        </p:txBody>
      </p:sp>
      <p:grpSp>
        <p:nvGrpSpPr>
          <p:cNvPr id="184" name="Group 183"/>
          <p:cNvGrpSpPr/>
          <p:nvPr/>
        </p:nvGrpSpPr>
        <p:grpSpPr>
          <a:xfrm>
            <a:off x="2097140" y="5783906"/>
            <a:ext cx="1371600" cy="542925"/>
            <a:chOff x="2097140" y="5686370"/>
            <a:chExt cx="1371600" cy="542925"/>
          </a:xfrm>
        </p:grpSpPr>
        <p:sp>
          <p:nvSpPr>
            <p:cNvPr id="207" name="Rectangle 206"/>
            <p:cNvSpPr/>
            <p:nvPr/>
          </p:nvSpPr>
          <p:spPr bwMode="auto">
            <a:xfrm>
              <a:off x="2266524" y="5772602"/>
              <a:ext cx="814334" cy="350865"/>
            </a:xfrm>
            <a:prstGeom prst="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sp>
          <p:nvSpPr>
            <p:cNvPr id="208" name="Rectangle 57"/>
            <p:cNvSpPr>
              <a:spLocks noChangeArrowheads="1"/>
            </p:cNvSpPr>
            <p:nvPr/>
          </p:nvSpPr>
          <p:spPr bwMode="auto">
            <a:xfrm>
              <a:off x="2097140" y="5686370"/>
              <a:ext cx="1371600" cy="542925"/>
            </a:xfrm>
            <a:prstGeom prst="rect">
              <a:avLst/>
            </a:prstGeom>
            <a:solidFill>
              <a:srgbClr val="FFFFCC"/>
            </a:solidFill>
            <a:ln w="12700" algn="ctr">
              <a:solidFill>
                <a:srgbClr val="000000"/>
              </a:solidFill>
              <a:miter lim="800000"/>
              <a:headEnd/>
              <a:tailEnd/>
            </a:ln>
          </p:spPr>
          <p:txBody>
            <a:bodyPr lIns="0" tIns="0" rIns="0" bIns="0" anchor="ctr">
              <a:spAutoFit/>
            </a:bodyPr>
            <a:lstStyle/>
            <a:p>
              <a:pPr fontAlgn="auto">
                <a:buClr>
                  <a:srgbClr val="FFFFFF"/>
                </a:buClr>
                <a:defRPr/>
              </a:pPr>
              <a:endParaRPr lang="en-US" sz="1800" b="0" kern="0" dirty="0">
                <a:solidFill>
                  <a:sysClr val="windowText" lastClr="000000"/>
                </a:solidFill>
                <a:latin typeface="Arial Narrow" pitchFamily="34" charset="0"/>
                <a:cs typeface="Arial" charset="0"/>
              </a:endParaRPr>
            </a:p>
          </p:txBody>
        </p:sp>
        <p:grpSp>
          <p:nvGrpSpPr>
            <p:cNvPr id="209" name="Group 58"/>
            <p:cNvGrpSpPr>
              <a:grpSpLocks/>
            </p:cNvGrpSpPr>
            <p:nvPr/>
          </p:nvGrpSpPr>
          <p:grpSpPr bwMode="auto">
            <a:xfrm>
              <a:off x="3207021" y="5726997"/>
              <a:ext cx="157516" cy="465364"/>
              <a:chOff x="3439" y="1711"/>
              <a:chExt cx="631" cy="1219"/>
            </a:xfrm>
          </p:grpSpPr>
          <p:sp>
            <p:nvSpPr>
              <p:cNvPr id="212" name="Freeform 59"/>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l" fontAlgn="auto">
                  <a:spcBef>
                    <a:spcPts val="0"/>
                  </a:spcBef>
                  <a:spcAft>
                    <a:spcPts val="0"/>
                  </a:spcAft>
                  <a:buClrTx/>
                  <a:defRPr/>
                </a:pPr>
                <a:endParaRPr lang="en-US" sz="1800" b="0" kern="0" dirty="0">
                  <a:solidFill>
                    <a:sysClr val="windowText" lastClr="000000"/>
                  </a:solidFill>
                  <a:latin typeface="Arial Narrow" pitchFamily="34" charset="0"/>
                  <a:cs typeface="Arial" charset="0"/>
                </a:endParaRPr>
              </a:p>
            </p:txBody>
          </p:sp>
          <p:sp>
            <p:nvSpPr>
              <p:cNvPr id="213" name="Line 60"/>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l" fontAlgn="auto">
                  <a:spcBef>
                    <a:spcPts val="0"/>
                  </a:spcBef>
                  <a:spcAft>
                    <a:spcPts val="0"/>
                  </a:spcAft>
                  <a:buClrTx/>
                  <a:defRPr/>
                </a:pPr>
                <a:endParaRPr lang="en-US" sz="1800" b="0" kern="0" dirty="0">
                  <a:solidFill>
                    <a:sysClr val="windowText" lastClr="000000"/>
                  </a:solidFill>
                  <a:latin typeface="Arial Narrow" pitchFamily="34" charset="0"/>
                  <a:cs typeface="Arial" charset="0"/>
                </a:endParaRPr>
              </a:p>
            </p:txBody>
          </p:sp>
        </p:grpSp>
        <p:sp>
          <p:nvSpPr>
            <p:cNvPr id="210" name="Rectangle 61"/>
            <p:cNvSpPr>
              <a:spLocks noChangeArrowheads="1"/>
            </p:cNvSpPr>
            <p:nvPr/>
          </p:nvSpPr>
          <p:spPr bwMode="auto">
            <a:xfrm>
              <a:off x="2215883" y="5852572"/>
              <a:ext cx="748806" cy="214215"/>
            </a:xfrm>
            <a:prstGeom prst="rect">
              <a:avLst/>
            </a:prstGeom>
            <a:noFill/>
            <a:ln>
              <a:noFill/>
            </a:ln>
          </p:spPr>
          <p:txBody>
            <a:bodyPr lIns="0" tIns="0" rIns="0" bIns="0" anchor="ctr">
              <a:spAutoFit/>
            </a:bodyPr>
            <a:lstStyle/>
            <a:p>
              <a:pPr fontAlgn="auto">
                <a:buClr>
                  <a:srgbClr val="FFFFFF"/>
                </a:buClr>
                <a:defRPr/>
              </a:pPr>
              <a:endParaRPr lang="en-US" sz="1800" b="0" kern="0" dirty="0">
                <a:solidFill>
                  <a:sysClr val="windowText" lastClr="000000"/>
                </a:solidFill>
                <a:latin typeface="Arial Narrow" pitchFamily="34" charset="0"/>
                <a:cs typeface="Arial" charset="0"/>
              </a:endParaRPr>
            </a:p>
          </p:txBody>
        </p:sp>
        <p:sp>
          <p:nvSpPr>
            <p:cNvPr id="211" name="TextBox 210"/>
            <p:cNvSpPr txBox="1"/>
            <p:nvPr/>
          </p:nvSpPr>
          <p:spPr>
            <a:xfrm>
              <a:off x="2621016" y="5772602"/>
              <a:ext cx="310983" cy="350865"/>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2400" b="0" dirty="0">
                  <a:solidFill>
                    <a:srgbClr val="1C1C1C"/>
                  </a:solidFill>
                  <a:latin typeface="Calibri"/>
                  <a:cs typeface="Arial" charset="0"/>
                </a:rPr>
                <a:t>80</a:t>
              </a:r>
            </a:p>
          </p:txBody>
        </p:sp>
      </p:grpSp>
      <p:cxnSp>
        <p:nvCxnSpPr>
          <p:cNvPr id="214" name="Straight Connector 213"/>
          <p:cNvCxnSpPr>
            <a:stCxn id="205" idx="1"/>
          </p:cNvCxnSpPr>
          <p:nvPr/>
        </p:nvCxnSpPr>
        <p:spPr bwMode="auto">
          <a:xfrm>
            <a:off x="1894081" y="5584170"/>
            <a:ext cx="1829780" cy="924945"/>
          </a:xfrm>
          <a:prstGeom prst="line">
            <a:avLst/>
          </a:prstGeom>
          <a:noFill/>
          <a:ln w="19050" cap="flat" cmpd="sng" algn="ctr">
            <a:solidFill>
              <a:srgbClr val="C00000"/>
            </a:solidFill>
            <a:prstDash val="solid"/>
            <a:round/>
            <a:headEnd type="none" w="med" len="med"/>
            <a:tailEnd type="none" w="med" len="med"/>
          </a:ln>
          <a:effectLst/>
        </p:spPr>
      </p:cxnSp>
    </p:spTree>
    <p:extLst>
      <p:ext uri="{BB962C8B-B14F-4D97-AF65-F5344CB8AC3E}">
        <p14:creationId xmlns:p14="http://schemas.microsoft.com/office/powerpoint/2010/main" val="39187445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500"/>
                                        <p:tgtEl>
                                          <p:spTgt spid="4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83"/>
                                        </p:tgtEl>
                                        <p:attrNameLst>
                                          <p:attrName>style.visibility</p:attrName>
                                        </p:attrNameLst>
                                      </p:cBhvr>
                                      <p:to>
                                        <p:strVal val="visible"/>
                                      </p:to>
                                    </p:set>
                                    <p:animEffect transition="in" filter="wipe(up)">
                                      <p:cBhvr>
                                        <p:cTn id="11" dur="500"/>
                                        <p:tgtEl>
                                          <p:spTgt spid="183"/>
                                        </p:tgtEl>
                                      </p:cBhvr>
                                    </p:animEffect>
                                  </p:childTnLst>
                                </p:cTn>
                              </p:par>
                              <p:par>
                                <p:cTn id="12" presetID="22" presetClass="entr" presetSubtype="1"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wipe(up)">
                                      <p:cBhvr>
                                        <p:cTn id="14" dur="500"/>
                                        <p:tgtEl>
                                          <p:spTgt spid="41"/>
                                        </p:tgtEl>
                                      </p:cBhvr>
                                    </p:animEffect>
                                  </p:childTnLst>
                                </p:cTn>
                              </p:par>
                              <p:par>
                                <p:cTn id="15" presetID="22" presetClass="entr" presetSubtype="1" fill="hold" nodeType="withEffect">
                                  <p:stCondLst>
                                    <p:cond delay="0"/>
                                  </p:stCondLst>
                                  <p:childTnLst>
                                    <p:set>
                                      <p:cBhvr>
                                        <p:cTn id="16" dur="1" fill="hold">
                                          <p:stCondLst>
                                            <p:cond delay="0"/>
                                          </p:stCondLst>
                                        </p:cTn>
                                        <p:tgtEl>
                                          <p:spTgt spid="185"/>
                                        </p:tgtEl>
                                        <p:attrNameLst>
                                          <p:attrName>style.visibility</p:attrName>
                                        </p:attrNameLst>
                                      </p:cBhvr>
                                      <p:to>
                                        <p:strVal val="visible"/>
                                      </p:to>
                                    </p:set>
                                    <p:animEffect transition="in" filter="wipe(up)">
                                      <p:cBhvr>
                                        <p:cTn id="17" dur="500"/>
                                        <p:tgtEl>
                                          <p:spTgt spid="185"/>
                                        </p:tgtEl>
                                      </p:cBhvr>
                                    </p:animEffect>
                                  </p:childTnLst>
                                </p:cTn>
                              </p:par>
                              <p:par>
                                <p:cTn id="18" presetID="22" presetClass="entr" presetSubtype="1" fill="hold" nodeType="withEffect">
                                  <p:stCondLst>
                                    <p:cond delay="0"/>
                                  </p:stCondLst>
                                  <p:childTnLst>
                                    <p:set>
                                      <p:cBhvr>
                                        <p:cTn id="19" dur="1" fill="hold">
                                          <p:stCondLst>
                                            <p:cond delay="0"/>
                                          </p:stCondLst>
                                        </p:cTn>
                                        <p:tgtEl>
                                          <p:spTgt spid="186"/>
                                        </p:tgtEl>
                                        <p:attrNameLst>
                                          <p:attrName>style.visibility</p:attrName>
                                        </p:attrNameLst>
                                      </p:cBhvr>
                                      <p:to>
                                        <p:strVal val="visible"/>
                                      </p:to>
                                    </p:set>
                                    <p:animEffect transition="in" filter="wipe(up)">
                                      <p:cBhvr>
                                        <p:cTn id="20" dur="500"/>
                                        <p:tgtEl>
                                          <p:spTgt spid="186"/>
                                        </p:tgtEl>
                                      </p:cBhvr>
                                    </p:animEffect>
                                  </p:childTnLst>
                                </p:cTn>
                              </p:par>
                              <p:par>
                                <p:cTn id="21" presetID="22" presetClass="entr" presetSubtype="1" fill="hold" nodeType="withEffect">
                                  <p:stCondLst>
                                    <p:cond delay="0"/>
                                  </p:stCondLst>
                                  <p:childTnLst>
                                    <p:set>
                                      <p:cBhvr>
                                        <p:cTn id="22" dur="1" fill="hold">
                                          <p:stCondLst>
                                            <p:cond delay="0"/>
                                          </p:stCondLst>
                                        </p:cTn>
                                        <p:tgtEl>
                                          <p:spTgt spid="187"/>
                                        </p:tgtEl>
                                        <p:attrNameLst>
                                          <p:attrName>style.visibility</p:attrName>
                                        </p:attrNameLst>
                                      </p:cBhvr>
                                      <p:to>
                                        <p:strVal val="visible"/>
                                      </p:to>
                                    </p:set>
                                    <p:animEffect transition="in" filter="wipe(up)">
                                      <p:cBhvr>
                                        <p:cTn id="23" dur="500"/>
                                        <p:tgtEl>
                                          <p:spTgt spid="187"/>
                                        </p:tgtEl>
                                      </p:cBhvr>
                                    </p:animEffect>
                                  </p:childTnLst>
                                </p:cTn>
                              </p:par>
                              <p:par>
                                <p:cTn id="24" presetID="22" presetClass="entr" presetSubtype="1" fill="hold" nodeType="withEffect">
                                  <p:stCondLst>
                                    <p:cond delay="0"/>
                                  </p:stCondLst>
                                  <p:childTnLst>
                                    <p:set>
                                      <p:cBhvr>
                                        <p:cTn id="25" dur="1" fill="hold">
                                          <p:stCondLst>
                                            <p:cond delay="0"/>
                                          </p:stCondLst>
                                        </p:cTn>
                                        <p:tgtEl>
                                          <p:spTgt spid="188"/>
                                        </p:tgtEl>
                                        <p:attrNameLst>
                                          <p:attrName>style.visibility</p:attrName>
                                        </p:attrNameLst>
                                      </p:cBhvr>
                                      <p:to>
                                        <p:strVal val="visible"/>
                                      </p:to>
                                    </p:set>
                                    <p:animEffect transition="in" filter="wipe(up)">
                                      <p:cBhvr>
                                        <p:cTn id="26" dur="500"/>
                                        <p:tgtEl>
                                          <p:spTgt spid="188"/>
                                        </p:tgtEl>
                                      </p:cBhvr>
                                    </p:animEffect>
                                  </p:childTnLst>
                                </p:cTn>
                              </p:par>
                              <p:par>
                                <p:cTn id="27" presetID="22" presetClass="entr" presetSubtype="1" fill="hold" nodeType="withEffect">
                                  <p:stCondLst>
                                    <p:cond delay="0"/>
                                  </p:stCondLst>
                                  <p:childTnLst>
                                    <p:set>
                                      <p:cBhvr>
                                        <p:cTn id="28" dur="1" fill="hold">
                                          <p:stCondLst>
                                            <p:cond delay="0"/>
                                          </p:stCondLst>
                                        </p:cTn>
                                        <p:tgtEl>
                                          <p:spTgt spid="214"/>
                                        </p:tgtEl>
                                        <p:attrNameLst>
                                          <p:attrName>style.visibility</p:attrName>
                                        </p:attrNameLst>
                                      </p:cBhvr>
                                      <p:to>
                                        <p:strVal val="visible"/>
                                      </p:to>
                                    </p:set>
                                    <p:animEffect transition="in" filter="wipe(up)">
                                      <p:cBhvr>
                                        <p:cTn id="29" dur="500"/>
                                        <p:tgtEl>
                                          <p:spTgt spid="214"/>
                                        </p:tgtEl>
                                      </p:cBhvr>
                                    </p:animEffect>
                                  </p:childTnLst>
                                </p:cTn>
                              </p:par>
                            </p:childTnLst>
                          </p:cTn>
                        </p:par>
                        <p:par>
                          <p:cTn id="30" fill="hold">
                            <p:stCondLst>
                              <p:cond delay="1000"/>
                            </p:stCondLst>
                            <p:childTnLst>
                              <p:par>
                                <p:cTn id="31" presetID="17" presetClass="entr" presetSubtype="10" fill="hold" nodeType="afterEffect">
                                  <p:stCondLst>
                                    <p:cond delay="0"/>
                                  </p:stCondLst>
                                  <p:childTnLst>
                                    <p:set>
                                      <p:cBhvr>
                                        <p:cTn id="32" dur="1" fill="hold">
                                          <p:stCondLst>
                                            <p:cond delay="0"/>
                                          </p:stCondLst>
                                        </p:cTn>
                                        <p:tgtEl>
                                          <p:spTgt spid="193"/>
                                        </p:tgtEl>
                                        <p:attrNameLst>
                                          <p:attrName>style.visibility</p:attrName>
                                        </p:attrNameLst>
                                      </p:cBhvr>
                                      <p:to>
                                        <p:strVal val="visible"/>
                                      </p:to>
                                    </p:set>
                                    <p:anim calcmode="lin" valueType="num">
                                      <p:cBhvr>
                                        <p:cTn id="33" dur="500" fill="hold"/>
                                        <p:tgtEl>
                                          <p:spTgt spid="193"/>
                                        </p:tgtEl>
                                        <p:attrNameLst>
                                          <p:attrName>ppt_w</p:attrName>
                                        </p:attrNameLst>
                                      </p:cBhvr>
                                      <p:tavLst>
                                        <p:tav tm="0">
                                          <p:val>
                                            <p:fltVal val="0"/>
                                          </p:val>
                                        </p:tav>
                                        <p:tav tm="100000">
                                          <p:val>
                                            <p:strVal val="#ppt_w"/>
                                          </p:val>
                                        </p:tav>
                                      </p:tavLst>
                                    </p:anim>
                                    <p:anim calcmode="lin" valueType="num">
                                      <p:cBhvr>
                                        <p:cTn id="34" dur="500" fill="hold"/>
                                        <p:tgtEl>
                                          <p:spTgt spid="19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Partition &amp; rank</a:t>
            </a:r>
          </a:p>
        </p:txBody>
      </p:sp>
      <p:sp>
        <p:nvSpPr>
          <p:cNvPr id="187" name="Content Placeholder 186"/>
          <p:cNvSpPr>
            <a:spLocks noGrp="1"/>
          </p:cNvSpPr>
          <p:nvPr>
            <p:ph idx="1"/>
          </p:nvPr>
        </p:nvSpPr>
        <p:spPr/>
        <p:txBody>
          <a:bodyPr/>
          <a:lstStyle/>
          <a:p>
            <a:r>
              <a:rPr lang="en-US" dirty="0"/>
              <a:t>Eligible invoice items are partitioned according to their event dates</a:t>
            </a:r>
          </a:p>
          <a:p>
            <a:endParaRPr lang="en-US" dirty="0"/>
          </a:p>
          <a:p>
            <a:endParaRPr lang="en-US" dirty="0"/>
          </a:p>
          <a:p>
            <a:endParaRPr lang="en-US" dirty="0"/>
          </a:p>
          <a:p>
            <a:endParaRPr lang="en-US" dirty="0"/>
          </a:p>
          <a:p>
            <a:endParaRPr lang="en-US" dirty="0"/>
          </a:p>
          <a:p>
            <a:endParaRPr lang="en-US" dirty="0"/>
          </a:p>
          <a:p>
            <a:r>
              <a:rPr lang="en-US" dirty="0"/>
              <a:t>If more than one item has the same event date </a:t>
            </a:r>
            <a:r>
              <a:rPr lang="en-US" i="1" dirty="0"/>
              <a:t>and</a:t>
            </a:r>
            <a:r>
              <a:rPr lang="en-US" dirty="0"/>
              <a:t> distribution method is </a:t>
            </a:r>
            <a:r>
              <a:rPr lang="en-US" b="1" dirty="0"/>
              <a:t>Last to First </a:t>
            </a:r>
            <a:r>
              <a:rPr lang="en-US" dirty="0"/>
              <a:t>or </a:t>
            </a:r>
            <a:r>
              <a:rPr lang="en-US" b="1" dirty="0"/>
              <a:t>First to Last</a:t>
            </a:r>
            <a:r>
              <a:rPr lang="en-US" dirty="0"/>
              <a:t>, items are ranked according to charge pattern priority </a:t>
            </a:r>
          </a:p>
        </p:txBody>
      </p:sp>
      <p:graphicFrame>
        <p:nvGraphicFramePr>
          <p:cNvPr id="4" name="Content Placeholder 44"/>
          <p:cNvGraphicFramePr>
            <a:graphicFrameLocks noChangeAspect="1"/>
          </p:cNvGraphicFramePr>
          <p:nvPr>
            <p:extLst>
              <p:ext uri="{D42A27DB-BD31-4B8C-83A1-F6EECF244321}">
                <p14:modId xmlns:p14="http://schemas.microsoft.com/office/powerpoint/2010/main" val="109587621"/>
              </p:ext>
            </p:extLst>
          </p:nvPr>
        </p:nvGraphicFramePr>
        <p:xfrm>
          <a:off x="5404291" y="195018"/>
          <a:ext cx="3253472" cy="365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 Box 104"/>
          <p:cNvSpPr txBox="1">
            <a:spLocks noChangeArrowheads="1"/>
          </p:cNvSpPr>
          <p:nvPr/>
        </p:nvSpPr>
        <p:spPr bwMode="auto">
          <a:xfrm>
            <a:off x="1894081" y="2210821"/>
            <a:ext cx="18297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eaLnBrk="1" hangingPunct="1">
              <a:buClr>
                <a:srgbClr val="1C1C1C"/>
              </a:buClr>
            </a:pPr>
            <a:r>
              <a:rPr lang="en-US" sz="1600" dirty="0">
                <a:solidFill>
                  <a:srgbClr val="1C1C1C"/>
                </a:solidFill>
              </a:rPr>
              <a:t>Premium charge</a:t>
            </a:r>
          </a:p>
        </p:txBody>
      </p:sp>
      <p:grpSp>
        <p:nvGrpSpPr>
          <p:cNvPr id="7" name="Group 6"/>
          <p:cNvGrpSpPr/>
          <p:nvPr/>
        </p:nvGrpSpPr>
        <p:grpSpPr>
          <a:xfrm>
            <a:off x="2097140" y="2533668"/>
            <a:ext cx="1371600" cy="542925"/>
            <a:chOff x="228600" y="2219324"/>
            <a:chExt cx="1371600" cy="542925"/>
          </a:xfrm>
        </p:grpSpPr>
        <p:sp>
          <p:nvSpPr>
            <p:cNvPr id="8" name="Rectangle 7"/>
            <p:cNvSpPr/>
            <p:nvPr/>
          </p:nvSpPr>
          <p:spPr bwMode="auto">
            <a:xfrm>
              <a:off x="397984" y="2305556"/>
              <a:ext cx="814334" cy="350865"/>
            </a:xfrm>
            <a:prstGeom prst="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sp>
          <p:nvSpPr>
            <p:cNvPr id="9" name="Rectangle 57"/>
            <p:cNvSpPr>
              <a:spLocks noChangeArrowheads="1"/>
            </p:cNvSpPr>
            <p:nvPr/>
          </p:nvSpPr>
          <p:spPr bwMode="auto">
            <a:xfrm>
              <a:off x="228600" y="2219324"/>
              <a:ext cx="1371600" cy="542925"/>
            </a:xfrm>
            <a:prstGeom prst="rect">
              <a:avLst/>
            </a:prstGeom>
            <a:solidFill>
              <a:srgbClr val="FFFFCC"/>
            </a:solidFill>
            <a:ln w="12700" algn="ctr">
              <a:solidFill>
                <a:srgbClr val="000000"/>
              </a:solidFill>
              <a:miter lim="800000"/>
              <a:headEnd/>
              <a:tailEnd/>
            </a:ln>
          </p:spPr>
          <p:txBody>
            <a:bodyPr lIns="0" tIns="0" rIns="0" bIns="0" anchor="ctr">
              <a:spAutoFit/>
            </a:bodyPr>
            <a:lstStyle/>
            <a:p>
              <a:pPr fontAlgn="auto">
                <a:buClr>
                  <a:srgbClr val="FFFFFF"/>
                </a:buClr>
                <a:defRPr/>
              </a:pPr>
              <a:endParaRPr lang="en-US" sz="1800" b="0" kern="0" dirty="0">
                <a:solidFill>
                  <a:sysClr val="windowText" lastClr="000000"/>
                </a:solidFill>
                <a:latin typeface="Arial Narrow" pitchFamily="34" charset="0"/>
                <a:cs typeface="Arial" charset="0"/>
              </a:endParaRPr>
            </a:p>
          </p:txBody>
        </p:sp>
        <p:grpSp>
          <p:nvGrpSpPr>
            <p:cNvPr id="10" name="Group 58"/>
            <p:cNvGrpSpPr>
              <a:grpSpLocks/>
            </p:cNvGrpSpPr>
            <p:nvPr/>
          </p:nvGrpSpPr>
          <p:grpSpPr bwMode="auto">
            <a:xfrm>
              <a:off x="1338481" y="2259951"/>
              <a:ext cx="157516" cy="465364"/>
              <a:chOff x="3439" y="1711"/>
              <a:chExt cx="631" cy="1219"/>
            </a:xfrm>
          </p:grpSpPr>
          <p:sp>
            <p:nvSpPr>
              <p:cNvPr id="13" name="Freeform 59"/>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l" fontAlgn="auto">
                  <a:spcBef>
                    <a:spcPts val="0"/>
                  </a:spcBef>
                  <a:spcAft>
                    <a:spcPts val="0"/>
                  </a:spcAft>
                  <a:buClrTx/>
                  <a:defRPr/>
                </a:pPr>
                <a:endParaRPr lang="en-US" sz="1800" b="0" kern="0" dirty="0">
                  <a:solidFill>
                    <a:sysClr val="windowText" lastClr="000000"/>
                  </a:solidFill>
                  <a:latin typeface="Arial Narrow" pitchFamily="34" charset="0"/>
                  <a:cs typeface="Arial" charset="0"/>
                </a:endParaRPr>
              </a:p>
            </p:txBody>
          </p:sp>
          <p:sp>
            <p:nvSpPr>
              <p:cNvPr id="14" name="Line 60"/>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l" fontAlgn="auto">
                  <a:spcBef>
                    <a:spcPts val="0"/>
                  </a:spcBef>
                  <a:spcAft>
                    <a:spcPts val="0"/>
                  </a:spcAft>
                  <a:buClrTx/>
                  <a:defRPr/>
                </a:pPr>
                <a:endParaRPr lang="en-US" sz="1800" b="0" kern="0" dirty="0">
                  <a:solidFill>
                    <a:sysClr val="windowText" lastClr="000000"/>
                  </a:solidFill>
                  <a:latin typeface="Arial Narrow" pitchFamily="34" charset="0"/>
                  <a:cs typeface="Arial" charset="0"/>
                </a:endParaRPr>
              </a:p>
            </p:txBody>
          </p:sp>
        </p:grpSp>
        <p:sp>
          <p:nvSpPr>
            <p:cNvPr id="11" name="Rectangle 61"/>
            <p:cNvSpPr>
              <a:spLocks noChangeArrowheads="1"/>
            </p:cNvSpPr>
            <p:nvPr/>
          </p:nvSpPr>
          <p:spPr bwMode="auto">
            <a:xfrm>
              <a:off x="347343" y="2385526"/>
              <a:ext cx="748806" cy="214215"/>
            </a:xfrm>
            <a:prstGeom prst="rect">
              <a:avLst/>
            </a:prstGeom>
            <a:noFill/>
            <a:ln>
              <a:noFill/>
            </a:ln>
          </p:spPr>
          <p:txBody>
            <a:bodyPr lIns="0" tIns="0" rIns="0" bIns="0" anchor="ctr">
              <a:spAutoFit/>
            </a:bodyPr>
            <a:lstStyle/>
            <a:p>
              <a:pPr fontAlgn="auto">
                <a:buClr>
                  <a:srgbClr val="FFFFFF"/>
                </a:buClr>
                <a:defRPr/>
              </a:pPr>
              <a:endParaRPr lang="en-US" sz="1800" b="0" kern="0" dirty="0">
                <a:solidFill>
                  <a:sysClr val="windowText" lastClr="000000"/>
                </a:solidFill>
                <a:latin typeface="Arial Narrow" pitchFamily="34" charset="0"/>
                <a:cs typeface="Arial" charset="0"/>
              </a:endParaRPr>
            </a:p>
          </p:txBody>
        </p:sp>
        <p:sp>
          <p:nvSpPr>
            <p:cNvPr id="12" name="TextBox 11"/>
            <p:cNvSpPr txBox="1"/>
            <p:nvPr/>
          </p:nvSpPr>
          <p:spPr>
            <a:xfrm>
              <a:off x="474184" y="2305556"/>
              <a:ext cx="621965" cy="350865"/>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2400" b="0" dirty="0">
                  <a:solidFill>
                    <a:srgbClr val="1C1C1C"/>
                  </a:solidFill>
                  <a:latin typeface="Calibri"/>
                  <a:cs typeface="Arial" charset="0"/>
                </a:rPr>
                <a:t>1000</a:t>
              </a:r>
            </a:p>
          </p:txBody>
        </p:sp>
      </p:grpSp>
      <p:sp>
        <p:nvSpPr>
          <p:cNvPr id="24" name="Rectangle 23"/>
          <p:cNvSpPr/>
          <p:nvPr/>
        </p:nvSpPr>
        <p:spPr bwMode="auto">
          <a:xfrm>
            <a:off x="5304560" y="2698080"/>
            <a:ext cx="609600" cy="571500"/>
          </a:xfrm>
          <a:prstGeom prst="rect">
            <a:avLst/>
          </a:prstGeom>
          <a:solidFill>
            <a:schemeClr val="tx1">
              <a:lumMod val="9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sp>
        <p:nvSpPr>
          <p:cNvPr id="25" name="Rectangle 24"/>
          <p:cNvSpPr/>
          <p:nvPr/>
        </p:nvSpPr>
        <p:spPr bwMode="auto">
          <a:xfrm>
            <a:off x="6705137" y="2698080"/>
            <a:ext cx="609600" cy="571500"/>
          </a:xfrm>
          <a:prstGeom prst="rect">
            <a:avLst/>
          </a:prstGeom>
          <a:solidFill>
            <a:schemeClr val="tx1">
              <a:lumMod val="9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sp>
        <p:nvSpPr>
          <p:cNvPr id="26" name="Rectangle 25"/>
          <p:cNvSpPr/>
          <p:nvPr/>
        </p:nvSpPr>
        <p:spPr bwMode="auto">
          <a:xfrm>
            <a:off x="8119307" y="2698080"/>
            <a:ext cx="609600" cy="571500"/>
          </a:xfrm>
          <a:prstGeom prst="rect">
            <a:avLst/>
          </a:prstGeom>
          <a:solidFill>
            <a:schemeClr val="tx1">
              <a:lumMod val="9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sp>
        <p:nvSpPr>
          <p:cNvPr id="27" name="Rectangle 26"/>
          <p:cNvSpPr/>
          <p:nvPr/>
        </p:nvSpPr>
        <p:spPr bwMode="auto">
          <a:xfrm>
            <a:off x="3846727" y="2126580"/>
            <a:ext cx="609600" cy="1143000"/>
          </a:xfrm>
          <a:prstGeom prst="rect">
            <a:avLst/>
          </a:prstGeom>
          <a:solidFill>
            <a:schemeClr val="tx1">
              <a:lumMod val="9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sp>
        <p:nvSpPr>
          <p:cNvPr id="32" name="TextBox 31"/>
          <p:cNvSpPr txBox="1"/>
          <p:nvPr/>
        </p:nvSpPr>
        <p:spPr>
          <a:xfrm>
            <a:off x="6834416" y="3279648"/>
            <a:ext cx="351058" cy="263149"/>
          </a:xfrm>
          <a:prstGeom prst="rect">
            <a:avLst/>
          </a:prstGeom>
          <a:noFill/>
          <a:ln>
            <a:noFill/>
          </a:ln>
        </p:spPr>
        <p:txBody>
          <a:bodyPr wrap="none" lIns="0" tIns="0" rIns="0" bIns="0" rtlCol="0">
            <a:spAutoFit/>
          </a:bodyPr>
          <a:lstStyle/>
          <a:p>
            <a:pPr algn="l">
              <a:lnSpc>
                <a:spcPct val="95000"/>
              </a:lnSpc>
              <a:spcBef>
                <a:spcPts val="600"/>
              </a:spcBef>
              <a:spcAft>
                <a:spcPct val="0"/>
              </a:spcAft>
              <a:buClrTx/>
            </a:pPr>
            <a:r>
              <a:rPr lang="en-US" sz="1800" dirty="0">
                <a:solidFill>
                  <a:srgbClr val="1C1C1C"/>
                </a:solidFill>
                <a:latin typeface="Calibri"/>
              </a:rPr>
              <a:t>200</a:t>
            </a:r>
          </a:p>
        </p:txBody>
      </p:sp>
      <p:sp>
        <p:nvSpPr>
          <p:cNvPr id="33" name="TextBox 32"/>
          <p:cNvSpPr txBox="1"/>
          <p:nvPr/>
        </p:nvSpPr>
        <p:spPr>
          <a:xfrm>
            <a:off x="8244571" y="3279648"/>
            <a:ext cx="351058" cy="263149"/>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800" dirty="0">
                <a:solidFill>
                  <a:srgbClr val="1C1C1C"/>
                </a:solidFill>
                <a:latin typeface="Calibri"/>
              </a:rPr>
              <a:t>200</a:t>
            </a:r>
          </a:p>
        </p:txBody>
      </p:sp>
      <p:grpSp>
        <p:nvGrpSpPr>
          <p:cNvPr id="35" name="Group 192"/>
          <p:cNvGrpSpPr>
            <a:grpSpLocks/>
          </p:cNvGrpSpPr>
          <p:nvPr/>
        </p:nvGrpSpPr>
        <p:grpSpPr bwMode="auto">
          <a:xfrm>
            <a:off x="902208" y="2332169"/>
            <a:ext cx="936447" cy="957302"/>
            <a:chOff x="2339248" y="4647799"/>
            <a:chExt cx="713378" cy="728622"/>
          </a:xfrm>
        </p:grpSpPr>
        <p:grpSp>
          <p:nvGrpSpPr>
            <p:cNvPr id="36" name="Group 193"/>
            <p:cNvGrpSpPr>
              <a:grpSpLocks/>
            </p:cNvGrpSpPr>
            <p:nvPr/>
          </p:nvGrpSpPr>
          <p:grpSpPr bwMode="auto">
            <a:xfrm>
              <a:off x="2339248" y="4647799"/>
              <a:ext cx="537974" cy="605986"/>
              <a:chOff x="2339248" y="4647799"/>
              <a:chExt cx="537974" cy="605986"/>
            </a:xfrm>
          </p:grpSpPr>
          <p:sp>
            <p:nvSpPr>
              <p:cNvPr id="142" name="AutoShape 5"/>
              <p:cNvSpPr>
                <a:spLocks noChangeArrowheads="1"/>
              </p:cNvSpPr>
              <p:nvPr/>
            </p:nvSpPr>
            <p:spPr bwMode="auto">
              <a:xfrm rot="-5400000">
                <a:off x="2305242" y="4681805"/>
                <a:ext cx="605986" cy="53797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dirty="0"/>
              </a:p>
            </p:txBody>
          </p:sp>
          <p:sp>
            <p:nvSpPr>
              <p:cNvPr id="143" name="Freeform 6"/>
              <p:cNvSpPr>
                <a:spLocks/>
              </p:cNvSpPr>
              <p:nvPr/>
            </p:nvSpPr>
            <p:spPr bwMode="auto">
              <a:xfrm>
                <a:off x="2407000" y="4678041"/>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dirty="0"/>
              </a:p>
            </p:txBody>
          </p:sp>
          <p:sp>
            <p:nvSpPr>
              <p:cNvPr id="144" name="Freeform 7"/>
              <p:cNvSpPr>
                <a:spLocks/>
              </p:cNvSpPr>
              <p:nvPr/>
            </p:nvSpPr>
            <p:spPr bwMode="auto">
              <a:xfrm>
                <a:off x="2407000" y="4868707"/>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dirty="0"/>
              </a:p>
            </p:txBody>
          </p:sp>
          <p:sp>
            <p:nvSpPr>
              <p:cNvPr id="145" name="Freeform 8"/>
              <p:cNvSpPr>
                <a:spLocks/>
              </p:cNvSpPr>
              <p:nvPr/>
            </p:nvSpPr>
            <p:spPr bwMode="auto">
              <a:xfrm>
                <a:off x="2407000" y="5059950"/>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dirty="0"/>
              </a:p>
            </p:txBody>
          </p:sp>
          <p:grpSp>
            <p:nvGrpSpPr>
              <p:cNvPr id="146" name="Group 9"/>
              <p:cNvGrpSpPr>
                <a:grpSpLocks/>
              </p:cNvGrpSpPr>
              <p:nvPr/>
            </p:nvGrpSpPr>
            <p:grpSpPr bwMode="auto">
              <a:xfrm>
                <a:off x="2608235" y="4698494"/>
                <a:ext cx="200659" cy="293776"/>
                <a:chOff x="2784" y="3210"/>
                <a:chExt cx="523" cy="772"/>
              </a:xfrm>
            </p:grpSpPr>
            <p:sp>
              <p:nvSpPr>
                <p:cNvPr id="147"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48"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49" name="AutoShape 1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150" name="Oval 1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dirty="0"/>
                </a:p>
              </p:txBody>
            </p:sp>
          </p:grpSp>
        </p:grpSp>
        <p:grpSp>
          <p:nvGrpSpPr>
            <p:cNvPr id="37" name="Group 194"/>
            <p:cNvGrpSpPr>
              <a:grpSpLocks/>
            </p:cNvGrpSpPr>
            <p:nvPr/>
          </p:nvGrpSpPr>
          <p:grpSpPr bwMode="auto">
            <a:xfrm>
              <a:off x="2674801" y="5000184"/>
              <a:ext cx="377825" cy="376237"/>
              <a:chOff x="4991100" y="2776538"/>
              <a:chExt cx="377825" cy="376237"/>
            </a:xfrm>
          </p:grpSpPr>
          <p:sp>
            <p:nvSpPr>
              <p:cNvPr id="38" name="Freeform 166"/>
              <p:cNvSpPr>
                <a:spLocks/>
              </p:cNvSpPr>
              <p:nvPr/>
            </p:nvSpPr>
            <p:spPr bwMode="auto">
              <a:xfrm>
                <a:off x="4991100" y="2776538"/>
                <a:ext cx="377825" cy="376237"/>
              </a:xfrm>
              <a:custGeom>
                <a:avLst/>
                <a:gdLst>
                  <a:gd name="T0" fmla="*/ 2147483647 w 1770"/>
                  <a:gd name="T1" fmla="*/ 2147483647 h 1755"/>
                  <a:gd name="T2" fmla="*/ 2147483647 w 1770"/>
                  <a:gd name="T3" fmla="*/ 2147483647 h 1755"/>
                  <a:gd name="T4" fmla="*/ 2147483647 w 1770"/>
                  <a:gd name="T5" fmla="*/ 2147483647 h 1755"/>
                  <a:gd name="T6" fmla="*/ 2147483647 w 1770"/>
                  <a:gd name="T7" fmla="*/ 2147483647 h 1755"/>
                  <a:gd name="T8" fmla="*/ 2147483647 w 1770"/>
                  <a:gd name="T9" fmla="*/ 2147483647 h 1755"/>
                  <a:gd name="T10" fmla="*/ 2147483647 w 1770"/>
                  <a:gd name="T11" fmla="*/ 2147483647 h 1755"/>
                  <a:gd name="T12" fmla="*/ 2147483647 w 1770"/>
                  <a:gd name="T13" fmla="*/ 2147483647 h 1755"/>
                  <a:gd name="T14" fmla="*/ 2147483647 w 1770"/>
                  <a:gd name="T15" fmla="*/ 2147483647 h 1755"/>
                  <a:gd name="T16" fmla="*/ 2147483647 w 1770"/>
                  <a:gd name="T17" fmla="*/ 2147483647 h 1755"/>
                  <a:gd name="T18" fmla="*/ 2147483647 w 1770"/>
                  <a:gd name="T19" fmla="*/ 2147483647 h 1755"/>
                  <a:gd name="T20" fmla="*/ 2147483647 w 1770"/>
                  <a:gd name="T21" fmla="*/ 2147483647 h 1755"/>
                  <a:gd name="T22" fmla="*/ 2147483647 w 1770"/>
                  <a:gd name="T23" fmla="*/ 2147483647 h 1755"/>
                  <a:gd name="T24" fmla="*/ 2147483647 w 1770"/>
                  <a:gd name="T25" fmla="*/ 2147483647 h 1755"/>
                  <a:gd name="T26" fmla="*/ 2147483647 w 1770"/>
                  <a:gd name="T27" fmla="*/ 2147483647 h 1755"/>
                  <a:gd name="T28" fmla="*/ 2147483647 w 1770"/>
                  <a:gd name="T29" fmla="*/ 2147483647 h 1755"/>
                  <a:gd name="T30" fmla="*/ 2147483647 w 1770"/>
                  <a:gd name="T31" fmla="*/ 2147483647 h 1755"/>
                  <a:gd name="T32" fmla="*/ 2147483647 w 1770"/>
                  <a:gd name="T33" fmla="*/ 2147483647 h 1755"/>
                  <a:gd name="T34" fmla="*/ 2147483647 w 1770"/>
                  <a:gd name="T35" fmla="*/ 0 h 1755"/>
                  <a:gd name="T36" fmla="*/ 2147483647 w 1770"/>
                  <a:gd name="T37" fmla="*/ 0 h 1755"/>
                  <a:gd name="T38" fmla="*/ 2147483647 w 1770"/>
                  <a:gd name="T39" fmla="*/ 2147483647 h 1755"/>
                  <a:gd name="T40" fmla="*/ 2147483647 w 1770"/>
                  <a:gd name="T41" fmla="*/ 2147483647 h 1755"/>
                  <a:gd name="T42" fmla="*/ 2147483647 w 1770"/>
                  <a:gd name="T43" fmla="*/ 2147483647 h 1755"/>
                  <a:gd name="T44" fmla="*/ 2147483647 w 1770"/>
                  <a:gd name="T45" fmla="*/ 2147483647 h 1755"/>
                  <a:gd name="T46" fmla="*/ 2147483647 w 1770"/>
                  <a:gd name="T47" fmla="*/ 2147483647 h 1755"/>
                  <a:gd name="T48" fmla="*/ 2147483647 w 1770"/>
                  <a:gd name="T49" fmla="*/ 2147483647 h 1755"/>
                  <a:gd name="T50" fmla="*/ 2147483647 w 1770"/>
                  <a:gd name="T51" fmla="*/ 2147483647 h 1755"/>
                  <a:gd name="T52" fmla="*/ 0 w 1770"/>
                  <a:gd name="T53" fmla="*/ 2147483647 h 1755"/>
                  <a:gd name="T54" fmla="*/ 0 w 1770"/>
                  <a:gd name="T55" fmla="*/ 2147483647 h 1755"/>
                  <a:gd name="T56" fmla="*/ 2147483647 w 1770"/>
                  <a:gd name="T57" fmla="*/ 2147483647 h 1755"/>
                  <a:gd name="T58" fmla="*/ 2147483647 w 1770"/>
                  <a:gd name="T59" fmla="*/ 2147483647 h 1755"/>
                  <a:gd name="T60" fmla="*/ 2147483647 w 1770"/>
                  <a:gd name="T61" fmla="*/ 2147483647 h 1755"/>
                  <a:gd name="T62" fmla="*/ 2147483647 w 1770"/>
                  <a:gd name="T63" fmla="*/ 2147483647 h 1755"/>
                  <a:gd name="T64" fmla="*/ 2147483647 w 1770"/>
                  <a:gd name="T65" fmla="*/ 2147483647 h 1755"/>
                  <a:gd name="T66" fmla="*/ 2147483647 w 1770"/>
                  <a:gd name="T67" fmla="*/ 2147483647 h 1755"/>
                  <a:gd name="T68" fmla="*/ 2147483647 w 1770"/>
                  <a:gd name="T69" fmla="*/ 2147483647 h 1755"/>
                  <a:gd name="T70" fmla="*/ 2147483647 w 1770"/>
                  <a:gd name="T71" fmla="*/ 2147483647 h 1755"/>
                  <a:gd name="T72" fmla="*/ 2147483647 w 1770"/>
                  <a:gd name="T73" fmla="*/ 2147483647 h 17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70"/>
                  <a:gd name="T112" fmla="*/ 0 h 1755"/>
                  <a:gd name="T113" fmla="*/ 1770 w 1770"/>
                  <a:gd name="T114" fmla="*/ 1755 h 17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70" h="1755">
                    <a:moveTo>
                      <a:pt x="1570" y="1755"/>
                    </a:moveTo>
                    <a:lnTo>
                      <a:pt x="1609" y="1751"/>
                    </a:lnTo>
                    <a:lnTo>
                      <a:pt x="1648" y="1739"/>
                    </a:lnTo>
                    <a:lnTo>
                      <a:pt x="1682" y="1719"/>
                    </a:lnTo>
                    <a:lnTo>
                      <a:pt x="1711" y="1696"/>
                    </a:lnTo>
                    <a:lnTo>
                      <a:pt x="1735" y="1666"/>
                    </a:lnTo>
                    <a:lnTo>
                      <a:pt x="1755" y="1633"/>
                    </a:lnTo>
                    <a:lnTo>
                      <a:pt x="1766" y="1593"/>
                    </a:lnTo>
                    <a:lnTo>
                      <a:pt x="1770" y="1554"/>
                    </a:lnTo>
                    <a:lnTo>
                      <a:pt x="1770" y="201"/>
                    </a:lnTo>
                    <a:lnTo>
                      <a:pt x="1766" y="162"/>
                    </a:lnTo>
                    <a:lnTo>
                      <a:pt x="1755" y="122"/>
                    </a:lnTo>
                    <a:lnTo>
                      <a:pt x="1735" y="89"/>
                    </a:lnTo>
                    <a:lnTo>
                      <a:pt x="1711" y="59"/>
                    </a:lnTo>
                    <a:lnTo>
                      <a:pt x="1682" y="36"/>
                    </a:lnTo>
                    <a:lnTo>
                      <a:pt x="1648" y="16"/>
                    </a:lnTo>
                    <a:lnTo>
                      <a:pt x="1609" y="4"/>
                    </a:lnTo>
                    <a:lnTo>
                      <a:pt x="1570" y="0"/>
                    </a:lnTo>
                    <a:lnTo>
                      <a:pt x="201" y="0"/>
                    </a:lnTo>
                    <a:lnTo>
                      <a:pt x="162" y="4"/>
                    </a:lnTo>
                    <a:lnTo>
                      <a:pt x="122" y="16"/>
                    </a:lnTo>
                    <a:lnTo>
                      <a:pt x="89" y="36"/>
                    </a:lnTo>
                    <a:lnTo>
                      <a:pt x="59" y="59"/>
                    </a:lnTo>
                    <a:lnTo>
                      <a:pt x="36" y="89"/>
                    </a:lnTo>
                    <a:lnTo>
                      <a:pt x="16" y="122"/>
                    </a:lnTo>
                    <a:lnTo>
                      <a:pt x="4" y="162"/>
                    </a:lnTo>
                    <a:lnTo>
                      <a:pt x="0" y="201"/>
                    </a:lnTo>
                    <a:lnTo>
                      <a:pt x="0" y="1554"/>
                    </a:lnTo>
                    <a:lnTo>
                      <a:pt x="4" y="1593"/>
                    </a:lnTo>
                    <a:lnTo>
                      <a:pt x="16" y="1633"/>
                    </a:lnTo>
                    <a:lnTo>
                      <a:pt x="36" y="1666"/>
                    </a:lnTo>
                    <a:lnTo>
                      <a:pt x="59" y="1696"/>
                    </a:lnTo>
                    <a:lnTo>
                      <a:pt x="89" y="1719"/>
                    </a:lnTo>
                    <a:lnTo>
                      <a:pt x="122" y="1739"/>
                    </a:lnTo>
                    <a:lnTo>
                      <a:pt x="162" y="1751"/>
                    </a:lnTo>
                    <a:lnTo>
                      <a:pt x="201" y="1755"/>
                    </a:lnTo>
                    <a:lnTo>
                      <a:pt x="1570" y="1755"/>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nvGrpSpPr>
              <p:cNvPr id="39" name="Group 167"/>
              <p:cNvGrpSpPr>
                <a:grpSpLocks/>
              </p:cNvGrpSpPr>
              <p:nvPr/>
            </p:nvGrpSpPr>
            <p:grpSpPr bwMode="auto">
              <a:xfrm flipH="1">
                <a:off x="4999037" y="2819407"/>
                <a:ext cx="355600" cy="254003"/>
                <a:chOff x="230" y="1087"/>
                <a:chExt cx="991" cy="709"/>
              </a:xfrm>
            </p:grpSpPr>
            <p:sp>
              <p:nvSpPr>
                <p:cNvPr id="40" name="Freeform 168"/>
                <p:cNvSpPr>
                  <a:spLocks/>
                </p:cNvSpPr>
                <p:nvPr/>
              </p:nvSpPr>
              <p:spPr bwMode="auto">
                <a:xfrm>
                  <a:off x="278" y="1306"/>
                  <a:ext cx="854" cy="407"/>
                </a:xfrm>
                <a:custGeom>
                  <a:avLst/>
                  <a:gdLst>
                    <a:gd name="T0" fmla="*/ 0 w 854"/>
                    <a:gd name="T1" fmla="*/ 360 h 407"/>
                    <a:gd name="T2" fmla="*/ 4 w 854"/>
                    <a:gd name="T3" fmla="*/ 306 h 407"/>
                    <a:gd name="T4" fmla="*/ 25 w 854"/>
                    <a:gd name="T5" fmla="*/ 250 h 407"/>
                    <a:gd name="T6" fmla="*/ 68 w 854"/>
                    <a:gd name="T7" fmla="*/ 203 h 407"/>
                    <a:gd name="T8" fmla="*/ 107 w 854"/>
                    <a:gd name="T9" fmla="*/ 178 h 407"/>
                    <a:gd name="T10" fmla="*/ 157 w 854"/>
                    <a:gd name="T11" fmla="*/ 157 h 407"/>
                    <a:gd name="T12" fmla="*/ 223 w 854"/>
                    <a:gd name="T13" fmla="*/ 143 h 407"/>
                    <a:gd name="T14" fmla="*/ 229 w 854"/>
                    <a:gd name="T15" fmla="*/ 124 h 407"/>
                    <a:gd name="T16" fmla="*/ 253 w 854"/>
                    <a:gd name="T17" fmla="*/ 82 h 407"/>
                    <a:gd name="T18" fmla="*/ 288 w 854"/>
                    <a:gd name="T19" fmla="*/ 46 h 407"/>
                    <a:gd name="T20" fmla="*/ 338 w 854"/>
                    <a:gd name="T21" fmla="*/ 16 h 407"/>
                    <a:gd name="T22" fmla="*/ 383 w 854"/>
                    <a:gd name="T23" fmla="*/ 5 h 407"/>
                    <a:gd name="T24" fmla="*/ 470 w 854"/>
                    <a:gd name="T25" fmla="*/ 2 h 407"/>
                    <a:gd name="T26" fmla="*/ 568 w 854"/>
                    <a:gd name="T27" fmla="*/ 19 h 407"/>
                    <a:gd name="T28" fmla="*/ 636 w 854"/>
                    <a:gd name="T29" fmla="*/ 49 h 407"/>
                    <a:gd name="T30" fmla="*/ 686 w 854"/>
                    <a:gd name="T31" fmla="*/ 80 h 407"/>
                    <a:gd name="T32" fmla="*/ 733 w 854"/>
                    <a:gd name="T33" fmla="*/ 124 h 407"/>
                    <a:gd name="T34" fmla="*/ 776 w 854"/>
                    <a:gd name="T35" fmla="*/ 179 h 407"/>
                    <a:gd name="T36" fmla="*/ 813 w 854"/>
                    <a:gd name="T37" fmla="*/ 247 h 407"/>
                    <a:gd name="T38" fmla="*/ 843 w 854"/>
                    <a:gd name="T39" fmla="*/ 328 h 407"/>
                    <a:gd name="T40" fmla="*/ 852 w 854"/>
                    <a:gd name="T41" fmla="*/ 366 h 407"/>
                    <a:gd name="T42" fmla="*/ 849 w 854"/>
                    <a:gd name="T43" fmla="*/ 396 h 407"/>
                    <a:gd name="T44" fmla="*/ 838 w 854"/>
                    <a:gd name="T45" fmla="*/ 407 h 407"/>
                    <a:gd name="T46" fmla="*/ 832 w 854"/>
                    <a:gd name="T47" fmla="*/ 407 h 407"/>
                    <a:gd name="T48" fmla="*/ 815 w 854"/>
                    <a:gd name="T49" fmla="*/ 385 h 407"/>
                    <a:gd name="T50" fmla="*/ 793 w 854"/>
                    <a:gd name="T51" fmla="*/ 349 h 407"/>
                    <a:gd name="T52" fmla="*/ 768 w 854"/>
                    <a:gd name="T53" fmla="*/ 330 h 407"/>
                    <a:gd name="T54" fmla="*/ 722 w 854"/>
                    <a:gd name="T55" fmla="*/ 322 h 407"/>
                    <a:gd name="T56" fmla="*/ 680 w 854"/>
                    <a:gd name="T57" fmla="*/ 339 h 407"/>
                    <a:gd name="T58" fmla="*/ 669 w 854"/>
                    <a:gd name="T59" fmla="*/ 350 h 407"/>
                    <a:gd name="T60" fmla="*/ 639 w 854"/>
                    <a:gd name="T61" fmla="*/ 377 h 407"/>
                    <a:gd name="T62" fmla="*/ 604 w 854"/>
                    <a:gd name="T63" fmla="*/ 386 h 407"/>
                    <a:gd name="T64" fmla="*/ 553 w 854"/>
                    <a:gd name="T65" fmla="*/ 393 h 407"/>
                    <a:gd name="T66" fmla="*/ 327 w 854"/>
                    <a:gd name="T67" fmla="*/ 393 h 407"/>
                    <a:gd name="T68" fmla="*/ 316 w 854"/>
                    <a:gd name="T69" fmla="*/ 393 h 407"/>
                    <a:gd name="T70" fmla="*/ 294 w 854"/>
                    <a:gd name="T71" fmla="*/ 383 h 407"/>
                    <a:gd name="T72" fmla="*/ 278 w 854"/>
                    <a:gd name="T73" fmla="*/ 366 h 407"/>
                    <a:gd name="T74" fmla="*/ 253 w 854"/>
                    <a:gd name="T75" fmla="*/ 333 h 407"/>
                    <a:gd name="T76" fmla="*/ 218 w 854"/>
                    <a:gd name="T77" fmla="*/ 314 h 407"/>
                    <a:gd name="T78" fmla="*/ 197 w 854"/>
                    <a:gd name="T79" fmla="*/ 313 h 407"/>
                    <a:gd name="T80" fmla="*/ 171 w 854"/>
                    <a:gd name="T81" fmla="*/ 328 h 407"/>
                    <a:gd name="T82" fmla="*/ 146 w 854"/>
                    <a:gd name="T83" fmla="*/ 361 h 407"/>
                    <a:gd name="T84" fmla="*/ 129 w 854"/>
                    <a:gd name="T85" fmla="*/ 377 h 407"/>
                    <a:gd name="T86" fmla="*/ 82 w 854"/>
                    <a:gd name="T87" fmla="*/ 391 h 407"/>
                    <a:gd name="T88" fmla="*/ 32 w 854"/>
                    <a:gd name="T89" fmla="*/ 383 h 407"/>
                    <a:gd name="T90" fmla="*/ 2 w 854"/>
                    <a:gd name="T91" fmla="*/ 368 h 40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54"/>
                    <a:gd name="T139" fmla="*/ 0 h 407"/>
                    <a:gd name="T140" fmla="*/ 854 w 854"/>
                    <a:gd name="T141" fmla="*/ 407 h 40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54" h="407">
                      <a:moveTo>
                        <a:pt x="2" y="368"/>
                      </a:moveTo>
                      <a:lnTo>
                        <a:pt x="2" y="368"/>
                      </a:lnTo>
                      <a:lnTo>
                        <a:pt x="0" y="360"/>
                      </a:lnTo>
                      <a:lnTo>
                        <a:pt x="0" y="338"/>
                      </a:lnTo>
                      <a:lnTo>
                        <a:pt x="0" y="324"/>
                      </a:lnTo>
                      <a:lnTo>
                        <a:pt x="4" y="306"/>
                      </a:lnTo>
                      <a:lnTo>
                        <a:pt x="8" y="289"/>
                      </a:lnTo>
                      <a:lnTo>
                        <a:pt x="16" y="269"/>
                      </a:lnTo>
                      <a:lnTo>
                        <a:pt x="25" y="250"/>
                      </a:lnTo>
                      <a:lnTo>
                        <a:pt x="40" y="231"/>
                      </a:lnTo>
                      <a:lnTo>
                        <a:pt x="57" y="212"/>
                      </a:lnTo>
                      <a:lnTo>
                        <a:pt x="68" y="203"/>
                      </a:lnTo>
                      <a:lnTo>
                        <a:pt x="79" y="193"/>
                      </a:lnTo>
                      <a:lnTo>
                        <a:pt x="93" y="186"/>
                      </a:lnTo>
                      <a:lnTo>
                        <a:pt x="107" y="178"/>
                      </a:lnTo>
                      <a:lnTo>
                        <a:pt x="123" y="170"/>
                      </a:lnTo>
                      <a:lnTo>
                        <a:pt x="140" y="164"/>
                      </a:lnTo>
                      <a:lnTo>
                        <a:pt x="157" y="157"/>
                      </a:lnTo>
                      <a:lnTo>
                        <a:pt x="178" y="153"/>
                      </a:lnTo>
                      <a:lnTo>
                        <a:pt x="200" y="148"/>
                      </a:lnTo>
                      <a:lnTo>
                        <a:pt x="223" y="143"/>
                      </a:lnTo>
                      <a:lnTo>
                        <a:pt x="225" y="139"/>
                      </a:lnTo>
                      <a:lnTo>
                        <a:pt x="229" y="124"/>
                      </a:lnTo>
                      <a:lnTo>
                        <a:pt x="239" y="106"/>
                      </a:lnTo>
                      <a:lnTo>
                        <a:pt x="245" y="93"/>
                      </a:lnTo>
                      <a:lnTo>
                        <a:pt x="253" y="82"/>
                      </a:lnTo>
                      <a:lnTo>
                        <a:pt x="262" y="69"/>
                      </a:lnTo>
                      <a:lnTo>
                        <a:pt x="273" y="57"/>
                      </a:lnTo>
                      <a:lnTo>
                        <a:pt x="288" y="46"/>
                      </a:lnTo>
                      <a:lnTo>
                        <a:pt x="302" y="35"/>
                      </a:lnTo>
                      <a:lnTo>
                        <a:pt x="319" y="26"/>
                      </a:lnTo>
                      <a:lnTo>
                        <a:pt x="338" y="16"/>
                      </a:lnTo>
                      <a:lnTo>
                        <a:pt x="360" y="10"/>
                      </a:lnTo>
                      <a:lnTo>
                        <a:pt x="383" y="5"/>
                      </a:lnTo>
                      <a:lnTo>
                        <a:pt x="410" y="2"/>
                      </a:lnTo>
                      <a:lnTo>
                        <a:pt x="438" y="0"/>
                      </a:lnTo>
                      <a:lnTo>
                        <a:pt x="470" y="2"/>
                      </a:lnTo>
                      <a:lnTo>
                        <a:pt x="501" y="5"/>
                      </a:lnTo>
                      <a:lnTo>
                        <a:pt x="534" y="10"/>
                      </a:lnTo>
                      <a:lnTo>
                        <a:pt x="568" y="19"/>
                      </a:lnTo>
                      <a:lnTo>
                        <a:pt x="601" y="32"/>
                      </a:lnTo>
                      <a:lnTo>
                        <a:pt x="619" y="40"/>
                      </a:lnTo>
                      <a:lnTo>
                        <a:pt x="636" y="49"/>
                      </a:lnTo>
                      <a:lnTo>
                        <a:pt x="653" y="59"/>
                      </a:lnTo>
                      <a:lnTo>
                        <a:pt x="669" y="69"/>
                      </a:lnTo>
                      <a:lnTo>
                        <a:pt x="686" y="80"/>
                      </a:lnTo>
                      <a:lnTo>
                        <a:pt x="702" y="95"/>
                      </a:lnTo>
                      <a:lnTo>
                        <a:pt x="717" y="109"/>
                      </a:lnTo>
                      <a:lnTo>
                        <a:pt x="733" y="124"/>
                      </a:lnTo>
                      <a:lnTo>
                        <a:pt x="747" y="140"/>
                      </a:lnTo>
                      <a:lnTo>
                        <a:pt x="761" y="159"/>
                      </a:lnTo>
                      <a:lnTo>
                        <a:pt x="776" y="179"/>
                      </a:lnTo>
                      <a:lnTo>
                        <a:pt x="788" y="200"/>
                      </a:lnTo>
                      <a:lnTo>
                        <a:pt x="801" y="222"/>
                      </a:lnTo>
                      <a:lnTo>
                        <a:pt x="813" y="247"/>
                      </a:lnTo>
                      <a:lnTo>
                        <a:pt x="824" y="272"/>
                      </a:lnTo>
                      <a:lnTo>
                        <a:pt x="834" y="300"/>
                      </a:lnTo>
                      <a:lnTo>
                        <a:pt x="843" y="328"/>
                      </a:lnTo>
                      <a:lnTo>
                        <a:pt x="852" y="360"/>
                      </a:lnTo>
                      <a:lnTo>
                        <a:pt x="852" y="366"/>
                      </a:lnTo>
                      <a:lnTo>
                        <a:pt x="854" y="380"/>
                      </a:lnTo>
                      <a:lnTo>
                        <a:pt x="852" y="389"/>
                      </a:lnTo>
                      <a:lnTo>
                        <a:pt x="849" y="396"/>
                      </a:lnTo>
                      <a:lnTo>
                        <a:pt x="846" y="402"/>
                      </a:lnTo>
                      <a:lnTo>
                        <a:pt x="843" y="405"/>
                      </a:lnTo>
                      <a:lnTo>
                        <a:pt x="838" y="407"/>
                      </a:lnTo>
                      <a:lnTo>
                        <a:pt x="835" y="407"/>
                      </a:lnTo>
                      <a:lnTo>
                        <a:pt x="832" y="407"/>
                      </a:lnTo>
                      <a:lnTo>
                        <a:pt x="826" y="402"/>
                      </a:lnTo>
                      <a:lnTo>
                        <a:pt x="819" y="394"/>
                      </a:lnTo>
                      <a:lnTo>
                        <a:pt x="815" y="385"/>
                      </a:lnTo>
                      <a:lnTo>
                        <a:pt x="808" y="372"/>
                      </a:lnTo>
                      <a:lnTo>
                        <a:pt x="801" y="361"/>
                      </a:lnTo>
                      <a:lnTo>
                        <a:pt x="793" y="349"/>
                      </a:lnTo>
                      <a:lnTo>
                        <a:pt x="782" y="338"/>
                      </a:lnTo>
                      <a:lnTo>
                        <a:pt x="768" y="330"/>
                      </a:lnTo>
                      <a:lnTo>
                        <a:pt x="754" y="324"/>
                      </a:lnTo>
                      <a:lnTo>
                        <a:pt x="738" y="322"/>
                      </a:lnTo>
                      <a:lnTo>
                        <a:pt x="722" y="322"/>
                      </a:lnTo>
                      <a:lnTo>
                        <a:pt x="706" y="324"/>
                      </a:lnTo>
                      <a:lnTo>
                        <a:pt x="692" y="330"/>
                      </a:lnTo>
                      <a:lnTo>
                        <a:pt x="680" y="339"/>
                      </a:lnTo>
                      <a:lnTo>
                        <a:pt x="674" y="344"/>
                      </a:lnTo>
                      <a:lnTo>
                        <a:pt x="669" y="350"/>
                      </a:lnTo>
                      <a:lnTo>
                        <a:pt x="659" y="363"/>
                      </a:lnTo>
                      <a:lnTo>
                        <a:pt x="650" y="372"/>
                      </a:lnTo>
                      <a:lnTo>
                        <a:pt x="639" y="377"/>
                      </a:lnTo>
                      <a:lnTo>
                        <a:pt x="628" y="382"/>
                      </a:lnTo>
                      <a:lnTo>
                        <a:pt x="617" y="385"/>
                      </a:lnTo>
                      <a:lnTo>
                        <a:pt x="604" y="386"/>
                      </a:lnTo>
                      <a:lnTo>
                        <a:pt x="576" y="391"/>
                      </a:lnTo>
                      <a:lnTo>
                        <a:pt x="553" y="393"/>
                      </a:lnTo>
                      <a:lnTo>
                        <a:pt x="520" y="394"/>
                      </a:lnTo>
                      <a:lnTo>
                        <a:pt x="435" y="394"/>
                      </a:lnTo>
                      <a:lnTo>
                        <a:pt x="327" y="393"/>
                      </a:lnTo>
                      <a:lnTo>
                        <a:pt x="322" y="394"/>
                      </a:lnTo>
                      <a:lnTo>
                        <a:pt x="316" y="393"/>
                      </a:lnTo>
                      <a:lnTo>
                        <a:pt x="309" y="391"/>
                      </a:lnTo>
                      <a:lnTo>
                        <a:pt x="302" y="388"/>
                      </a:lnTo>
                      <a:lnTo>
                        <a:pt x="294" y="383"/>
                      </a:lnTo>
                      <a:lnTo>
                        <a:pt x="286" y="377"/>
                      </a:lnTo>
                      <a:lnTo>
                        <a:pt x="278" y="366"/>
                      </a:lnTo>
                      <a:lnTo>
                        <a:pt x="272" y="353"/>
                      </a:lnTo>
                      <a:lnTo>
                        <a:pt x="262" y="342"/>
                      </a:lnTo>
                      <a:lnTo>
                        <a:pt x="253" y="333"/>
                      </a:lnTo>
                      <a:lnTo>
                        <a:pt x="242" y="325"/>
                      </a:lnTo>
                      <a:lnTo>
                        <a:pt x="231" y="317"/>
                      </a:lnTo>
                      <a:lnTo>
                        <a:pt x="218" y="314"/>
                      </a:lnTo>
                      <a:lnTo>
                        <a:pt x="208" y="311"/>
                      </a:lnTo>
                      <a:lnTo>
                        <a:pt x="197" y="313"/>
                      </a:lnTo>
                      <a:lnTo>
                        <a:pt x="187" y="316"/>
                      </a:lnTo>
                      <a:lnTo>
                        <a:pt x="178" y="320"/>
                      </a:lnTo>
                      <a:lnTo>
                        <a:pt x="171" y="328"/>
                      </a:lnTo>
                      <a:lnTo>
                        <a:pt x="165" y="336"/>
                      </a:lnTo>
                      <a:lnTo>
                        <a:pt x="153" y="353"/>
                      </a:lnTo>
                      <a:lnTo>
                        <a:pt x="146" y="361"/>
                      </a:lnTo>
                      <a:lnTo>
                        <a:pt x="138" y="371"/>
                      </a:lnTo>
                      <a:lnTo>
                        <a:pt x="129" y="377"/>
                      </a:lnTo>
                      <a:lnTo>
                        <a:pt x="116" y="383"/>
                      </a:lnTo>
                      <a:lnTo>
                        <a:pt x="99" y="388"/>
                      </a:lnTo>
                      <a:lnTo>
                        <a:pt x="82" y="391"/>
                      </a:lnTo>
                      <a:lnTo>
                        <a:pt x="62" y="389"/>
                      </a:lnTo>
                      <a:lnTo>
                        <a:pt x="41" y="386"/>
                      </a:lnTo>
                      <a:lnTo>
                        <a:pt x="32" y="383"/>
                      </a:lnTo>
                      <a:lnTo>
                        <a:pt x="21" y="380"/>
                      </a:lnTo>
                      <a:lnTo>
                        <a:pt x="11" y="374"/>
                      </a:lnTo>
                      <a:lnTo>
                        <a:pt x="2" y="3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1" name="Freeform 169"/>
                <p:cNvSpPr>
                  <a:spLocks/>
                </p:cNvSpPr>
                <p:nvPr/>
              </p:nvSpPr>
              <p:spPr bwMode="auto">
                <a:xfrm>
                  <a:off x="473" y="1211"/>
                  <a:ext cx="278" cy="91"/>
                </a:xfrm>
                <a:custGeom>
                  <a:avLst/>
                  <a:gdLst>
                    <a:gd name="T0" fmla="*/ 276 w 278"/>
                    <a:gd name="T1" fmla="*/ 1 h 91"/>
                    <a:gd name="T2" fmla="*/ 276 w 278"/>
                    <a:gd name="T3" fmla="*/ 1 h 91"/>
                    <a:gd name="T4" fmla="*/ 278 w 278"/>
                    <a:gd name="T5" fmla="*/ 12 h 91"/>
                    <a:gd name="T6" fmla="*/ 278 w 278"/>
                    <a:gd name="T7" fmla="*/ 36 h 91"/>
                    <a:gd name="T8" fmla="*/ 276 w 278"/>
                    <a:gd name="T9" fmla="*/ 63 h 91"/>
                    <a:gd name="T10" fmla="*/ 273 w 278"/>
                    <a:gd name="T11" fmla="*/ 74 h 91"/>
                    <a:gd name="T12" fmla="*/ 270 w 278"/>
                    <a:gd name="T13" fmla="*/ 81 h 91"/>
                    <a:gd name="T14" fmla="*/ 270 w 278"/>
                    <a:gd name="T15" fmla="*/ 81 h 91"/>
                    <a:gd name="T16" fmla="*/ 265 w 278"/>
                    <a:gd name="T17" fmla="*/ 83 h 91"/>
                    <a:gd name="T18" fmla="*/ 256 w 278"/>
                    <a:gd name="T19" fmla="*/ 86 h 91"/>
                    <a:gd name="T20" fmla="*/ 224 w 278"/>
                    <a:gd name="T21" fmla="*/ 89 h 91"/>
                    <a:gd name="T22" fmla="*/ 182 w 278"/>
                    <a:gd name="T23" fmla="*/ 91 h 91"/>
                    <a:gd name="T24" fmla="*/ 135 w 278"/>
                    <a:gd name="T25" fmla="*/ 91 h 91"/>
                    <a:gd name="T26" fmla="*/ 47 w 278"/>
                    <a:gd name="T27" fmla="*/ 89 h 91"/>
                    <a:gd name="T28" fmla="*/ 6 w 278"/>
                    <a:gd name="T29" fmla="*/ 89 h 91"/>
                    <a:gd name="T30" fmla="*/ 6 w 278"/>
                    <a:gd name="T31" fmla="*/ 89 h 91"/>
                    <a:gd name="T32" fmla="*/ 3 w 278"/>
                    <a:gd name="T33" fmla="*/ 58 h 91"/>
                    <a:gd name="T34" fmla="*/ 0 w 278"/>
                    <a:gd name="T35" fmla="*/ 34 h 91"/>
                    <a:gd name="T36" fmla="*/ 0 w 278"/>
                    <a:gd name="T37" fmla="*/ 20 h 91"/>
                    <a:gd name="T38" fmla="*/ 0 w 278"/>
                    <a:gd name="T39" fmla="*/ 20 h 91"/>
                    <a:gd name="T40" fmla="*/ 3 w 278"/>
                    <a:gd name="T41" fmla="*/ 19 h 91"/>
                    <a:gd name="T42" fmla="*/ 9 w 278"/>
                    <a:gd name="T43" fmla="*/ 17 h 91"/>
                    <a:gd name="T44" fmla="*/ 36 w 278"/>
                    <a:gd name="T45" fmla="*/ 14 h 91"/>
                    <a:gd name="T46" fmla="*/ 119 w 278"/>
                    <a:gd name="T47" fmla="*/ 6 h 91"/>
                    <a:gd name="T48" fmla="*/ 166 w 278"/>
                    <a:gd name="T49" fmla="*/ 3 h 91"/>
                    <a:gd name="T50" fmla="*/ 210 w 278"/>
                    <a:gd name="T51" fmla="*/ 0 h 91"/>
                    <a:gd name="T52" fmla="*/ 249 w 278"/>
                    <a:gd name="T53" fmla="*/ 0 h 91"/>
                    <a:gd name="T54" fmla="*/ 276 w 278"/>
                    <a:gd name="T55" fmla="*/ 1 h 91"/>
                    <a:gd name="T56" fmla="*/ 276 w 278"/>
                    <a:gd name="T57" fmla="*/ 1 h 9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78"/>
                    <a:gd name="T88" fmla="*/ 0 h 91"/>
                    <a:gd name="T89" fmla="*/ 278 w 278"/>
                    <a:gd name="T90" fmla="*/ 91 h 9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78" h="91">
                      <a:moveTo>
                        <a:pt x="276" y="1"/>
                      </a:moveTo>
                      <a:lnTo>
                        <a:pt x="276" y="1"/>
                      </a:lnTo>
                      <a:lnTo>
                        <a:pt x="278" y="12"/>
                      </a:lnTo>
                      <a:lnTo>
                        <a:pt x="278" y="36"/>
                      </a:lnTo>
                      <a:lnTo>
                        <a:pt x="276" y="63"/>
                      </a:lnTo>
                      <a:lnTo>
                        <a:pt x="273" y="74"/>
                      </a:lnTo>
                      <a:lnTo>
                        <a:pt x="270" y="81"/>
                      </a:lnTo>
                      <a:lnTo>
                        <a:pt x="265" y="83"/>
                      </a:lnTo>
                      <a:lnTo>
                        <a:pt x="256" y="86"/>
                      </a:lnTo>
                      <a:lnTo>
                        <a:pt x="224" y="89"/>
                      </a:lnTo>
                      <a:lnTo>
                        <a:pt x="182" y="91"/>
                      </a:lnTo>
                      <a:lnTo>
                        <a:pt x="135" y="91"/>
                      </a:lnTo>
                      <a:lnTo>
                        <a:pt x="47" y="89"/>
                      </a:lnTo>
                      <a:lnTo>
                        <a:pt x="6" y="89"/>
                      </a:lnTo>
                      <a:lnTo>
                        <a:pt x="3" y="58"/>
                      </a:lnTo>
                      <a:lnTo>
                        <a:pt x="0" y="34"/>
                      </a:lnTo>
                      <a:lnTo>
                        <a:pt x="0" y="20"/>
                      </a:lnTo>
                      <a:lnTo>
                        <a:pt x="3" y="19"/>
                      </a:lnTo>
                      <a:lnTo>
                        <a:pt x="9" y="17"/>
                      </a:lnTo>
                      <a:lnTo>
                        <a:pt x="36" y="14"/>
                      </a:lnTo>
                      <a:lnTo>
                        <a:pt x="119" y="6"/>
                      </a:lnTo>
                      <a:lnTo>
                        <a:pt x="166" y="3"/>
                      </a:lnTo>
                      <a:lnTo>
                        <a:pt x="210" y="0"/>
                      </a:lnTo>
                      <a:lnTo>
                        <a:pt x="249" y="0"/>
                      </a:lnTo>
                      <a:lnTo>
                        <a:pt x="276"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2" name="Freeform 170"/>
                <p:cNvSpPr>
                  <a:spLocks/>
                </p:cNvSpPr>
                <p:nvPr/>
              </p:nvSpPr>
              <p:spPr bwMode="auto">
                <a:xfrm>
                  <a:off x="768" y="1205"/>
                  <a:ext cx="218" cy="117"/>
                </a:xfrm>
                <a:custGeom>
                  <a:avLst/>
                  <a:gdLst>
                    <a:gd name="T0" fmla="*/ 17 w 218"/>
                    <a:gd name="T1" fmla="*/ 1 h 117"/>
                    <a:gd name="T2" fmla="*/ 17 w 218"/>
                    <a:gd name="T3" fmla="*/ 1 h 117"/>
                    <a:gd name="T4" fmla="*/ 14 w 218"/>
                    <a:gd name="T5" fmla="*/ 9 h 117"/>
                    <a:gd name="T6" fmla="*/ 8 w 218"/>
                    <a:gd name="T7" fmla="*/ 29 h 117"/>
                    <a:gd name="T8" fmla="*/ 2 w 218"/>
                    <a:gd name="T9" fmla="*/ 54 h 117"/>
                    <a:gd name="T10" fmla="*/ 0 w 218"/>
                    <a:gd name="T11" fmla="*/ 65 h 117"/>
                    <a:gd name="T12" fmla="*/ 0 w 218"/>
                    <a:gd name="T13" fmla="*/ 75 h 117"/>
                    <a:gd name="T14" fmla="*/ 0 w 218"/>
                    <a:gd name="T15" fmla="*/ 75 h 117"/>
                    <a:gd name="T16" fmla="*/ 80 w 218"/>
                    <a:gd name="T17" fmla="*/ 94 h 117"/>
                    <a:gd name="T18" fmla="*/ 146 w 218"/>
                    <a:gd name="T19" fmla="*/ 108 h 117"/>
                    <a:gd name="T20" fmla="*/ 174 w 218"/>
                    <a:gd name="T21" fmla="*/ 114 h 117"/>
                    <a:gd name="T22" fmla="*/ 198 w 218"/>
                    <a:gd name="T23" fmla="*/ 117 h 117"/>
                    <a:gd name="T24" fmla="*/ 198 w 218"/>
                    <a:gd name="T25" fmla="*/ 117 h 117"/>
                    <a:gd name="T26" fmla="*/ 201 w 218"/>
                    <a:gd name="T27" fmla="*/ 109 h 117"/>
                    <a:gd name="T28" fmla="*/ 209 w 218"/>
                    <a:gd name="T29" fmla="*/ 91 h 117"/>
                    <a:gd name="T30" fmla="*/ 212 w 218"/>
                    <a:gd name="T31" fmla="*/ 78 h 117"/>
                    <a:gd name="T32" fmla="*/ 215 w 218"/>
                    <a:gd name="T33" fmla="*/ 64 h 117"/>
                    <a:gd name="T34" fmla="*/ 218 w 218"/>
                    <a:gd name="T35" fmla="*/ 48 h 117"/>
                    <a:gd name="T36" fmla="*/ 218 w 218"/>
                    <a:gd name="T37" fmla="*/ 32 h 117"/>
                    <a:gd name="T38" fmla="*/ 218 w 218"/>
                    <a:gd name="T39" fmla="*/ 32 h 117"/>
                    <a:gd name="T40" fmla="*/ 199 w 218"/>
                    <a:gd name="T41" fmla="*/ 26 h 117"/>
                    <a:gd name="T42" fmla="*/ 151 w 218"/>
                    <a:gd name="T43" fmla="*/ 14 h 117"/>
                    <a:gd name="T44" fmla="*/ 119 w 218"/>
                    <a:gd name="T45" fmla="*/ 7 h 117"/>
                    <a:gd name="T46" fmla="*/ 85 w 218"/>
                    <a:gd name="T47" fmla="*/ 3 h 117"/>
                    <a:gd name="T48" fmla="*/ 50 w 218"/>
                    <a:gd name="T49" fmla="*/ 1 h 117"/>
                    <a:gd name="T50" fmla="*/ 34 w 218"/>
                    <a:gd name="T51" fmla="*/ 0 h 117"/>
                    <a:gd name="T52" fmla="*/ 17 w 218"/>
                    <a:gd name="T53" fmla="*/ 1 h 117"/>
                    <a:gd name="T54" fmla="*/ 17 w 218"/>
                    <a:gd name="T55" fmla="*/ 1 h 1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8"/>
                    <a:gd name="T85" fmla="*/ 0 h 117"/>
                    <a:gd name="T86" fmla="*/ 218 w 218"/>
                    <a:gd name="T87" fmla="*/ 117 h 11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8" h="117">
                      <a:moveTo>
                        <a:pt x="17" y="1"/>
                      </a:moveTo>
                      <a:lnTo>
                        <a:pt x="17" y="1"/>
                      </a:lnTo>
                      <a:lnTo>
                        <a:pt x="14" y="9"/>
                      </a:lnTo>
                      <a:lnTo>
                        <a:pt x="8" y="29"/>
                      </a:lnTo>
                      <a:lnTo>
                        <a:pt x="2" y="54"/>
                      </a:lnTo>
                      <a:lnTo>
                        <a:pt x="0" y="65"/>
                      </a:lnTo>
                      <a:lnTo>
                        <a:pt x="0" y="75"/>
                      </a:lnTo>
                      <a:lnTo>
                        <a:pt x="80" y="94"/>
                      </a:lnTo>
                      <a:lnTo>
                        <a:pt x="146" y="108"/>
                      </a:lnTo>
                      <a:lnTo>
                        <a:pt x="174" y="114"/>
                      </a:lnTo>
                      <a:lnTo>
                        <a:pt x="198" y="117"/>
                      </a:lnTo>
                      <a:lnTo>
                        <a:pt x="201" y="109"/>
                      </a:lnTo>
                      <a:lnTo>
                        <a:pt x="209" y="91"/>
                      </a:lnTo>
                      <a:lnTo>
                        <a:pt x="212" y="78"/>
                      </a:lnTo>
                      <a:lnTo>
                        <a:pt x="215" y="64"/>
                      </a:lnTo>
                      <a:lnTo>
                        <a:pt x="218" y="48"/>
                      </a:lnTo>
                      <a:lnTo>
                        <a:pt x="218" y="32"/>
                      </a:lnTo>
                      <a:lnTo>
                        <a:pt x="199" y="26"/>
                      </a:lnTo>
                      <a:lnTo>
                        <a:pt x="151" y="14"/>
                      </a:lnTo>
                      <a:lnTo>
                        <a:pt x="119" y="7"/>
                      </a:lnTo>
                      <a:lnTo>
                        <a:pt x="85" y="3"/>
                      </a:lnTo>
                      <a:lnTo>
                        <a:pt x="50" y="1"/>
                      </a:lnTo>
                      <a:lnTo>
                        <a:pt x="34" y="0"/>
                      </a:lnTo>
                      <a:lnTo>
                        <a:pt x="17"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3" name="Freeform 171"/>
                <p:cNvSpPr>
                  <a:spLocks/>
                </p:cNvSpPr>
                <p:nvPr/>
              </p:nvSpPr>
              <p:spPr bwMode="auto">
                <a:xfrm>
                  <a:off x="564" y="1088"/>
                  <a:ext cx="339" cy="124"/>
                </a:xfrm>
                <a:custGeom>
                  <a:avLst/>
                  <a:gdLst>
                    <a:gd name="T0" fmla="*/ 16 w 339"/>
                    <a:gd name="T1" fmla="*/ 33 h 124"/>
                    <a:gd name="T2" fmla="*/ 16 w 339"/>
                    <a:gd name="T3" fmla="*/ 33 h 124"/>
                    <a:gd name="T4" fmla="*/ 11 w 339"/>
                    <a:gd name="T5" fmla="*/ 43 h 124"/>
                    <a:gd name="T6" fmla="*/ 6 w 339"/>
                    <a:gd name="T7" fmla="*/ 54 h 124"/>
                    <a:gd name="T8" fmla="*/ 2 w 339"/>
                    <a:gd name="T9" fmla="*/ 66 h 124"/>
                    <a:gd name="T10" fmla="*/ 0 w 339"/>
                    <a:gd name="T11" fmla="*/ 80 h 124"/>
                    <a:gd name="T12" fmla="*/ 0 w 339"/>
                    <a:gd name="T13" fmla="*/ 88 h 124"/>
                    <a:gd name="T14" fmla="*/ 2 w 339"/>
                    <a:gd name="T15" fmla="*/ 96 h 124"/>
                    <a:gd name="T16" fmla="*/ 5 w 339"/>
                    <a:gd name="T17" fmla="*/ 104 h 124"/>
                    <a:gd name="T18" fmla="*/ 8 w 339"/>
                    <a:gd name="T19" fmla="*/ 110 h 124"/>
                    <a:gd name="T20" fmla="*/ 14 w 339"/>
                    <a:gd name="T21" fmla="*/ 118 h 124"/>
                    <a:gd name="T22" fmla="*/ 22 w 339"/>
                    <a:gd name="T23" fmla="*/ 124 h 124"/>
                    <a:gd name="T24" fmla="*/ 22 w 339"/>
                    <a:gd name="T25" fmla="*/ 124 h 124"/>
                    <a:gd name="T26" fmla="*/ 53 w 339"/>
                    <a:gd name="T27" fmla="*/ 124 h 124"/>
                    <a:gd name="T28" fmla="*/ 130 w 339"/>
                    <a:gd name="T29" fmla="*/ 121 h 124"/>
                    <a:gd name="T30" fmla="*/ 177 w 339"/>
                    <a:gd name="T31" fmla="*/ 118 h 124"/>
                    <a:gd name="T32" fmla="*/ 229 w 339"/>
                    <a:gd name="T33" fmla="*/ 113 h 124"/>
                    <a:gd name="T34" fmla="*/ 281 w 339"/>
                    <a:gd name="T35" fmla="*/ 107 h 124"/>
                    <a:gd name="T36" fmla="*/ 328 w 339"/>
                    <a:gd name="T37" fmla="*/ 98 h 124"/>
                    <a:gd name="T38" fmla="*/ 328 w 339"/>
                    <a:gd name="T39" fmla="*/ 98 h 124"/>
                    <a:gd name="T40" fmla="*/ 333 w 339"/>
                    <a:gd name="T41" fmla="*/ 88 h 124"/>
                    <a:gd name="T42" fmla="*/ 336 w 339"/>
                    <a:gd name="T43" fmla="*/ 79 h 124"/>
                    <a:gd name="T44" fmla="*/ 339 w 339"/>
                    <a:gd name="T45" fmla="*/ 68 h 124"/>
                    <a:gd name="T46" fmla="*/ 339 w 339"/>
                    <a:gd name="T47" fmla="*/ 54 h 124"/>
                    <a:gd name="T48" fmla="*/ 339 w 339"/>
                    <a:gd name="T49" fmla="*/ 44 h 124"/>
                    <a:gd name="T50" fmla="*/ 336 w 339"/>
                    <a:gd name="T51" fmla="*/ 37 h 124"/>
                    <a:gd name="T52" fmla="*/ 333 w 339"/>
                    <a:gd name="T53" fmla="*/ 29 h 124"/>
                    <a:gd name="T54" fmla="*/ 328 w 339"/>
                    <a:gd name="T55" fmla="*/ 19 h 124"/>
                    <a:gd name="T56" fmla="*/ 322 w 339"/>
                    <a:gd name="T57" fmla="*/ 10 h 124"/>
                    <a:gd name="T58" fmla="*/ 314 w 339"/>
                    <a:gd name="T59" fmla="*/ 0 h 124"/>
                    <a:gd name="T60" fmla="*/ 314 w 339"/>
                    <a:gd name="T61" fmla="*/ 0 h 124"/>
                    <a:gd name="T62" fmla="*/ 286 w 339"/>
                    <a:gd name="T63" fmla="*/ 0 h 124"/>
                    <a:gd name="T64" fmla="*/ 254 w 339"/>
                    <a:gd name="T65" fmla="*/ 0 h 124"/>
                    <a:gd name="T66" fmla="*/ 213 w 339"/>
                    <a:gd name="T67" fmla="*/ 2 h 124"/>
                    <a:gd name="T68" fmla="*/ 168 w 339"/>
                    <a:gd name="T69" fmla="*/ 5 h 124"/>
                    <a:gd name="T70" fmla="*/ 118 w 339"/>
                    <a:gd name="T71" fmla="*/ 11 h 124"/>
                    <a:gd name="T72" fmla="*/ 66 w 339"/>
                    <a:gd name="T73" fmla="*/ 21 h 124"/>
                    <a:gd name="T74" fmla="*/ 41 w 339"/>
                    <a:gd name="T75" fmla="*/ 27 h 124"/>
                    <a:gd name="T76" fmla="*/ 16 w 339"/>
                    <a:gd name="T77" fmla="*/ 33 h 124"/>
                    <a:gd name="T78" fmla="*/ 16 w 339"/>
                    <a:gd name="T79" fmla="*/ 33 h 12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9"/>
                    <a:gd name="T121" fmla="*/ 0 h 124"/>
                    <a:gd name="T122" fmla="*/ 339 w 339"/>
                    <a:gd name="T123" fmla="*/ 124 h 12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9" h="124">
                      <a:moveTo>
                        <a:pt x="16" y="33"/>
                      </a:moveTo>
                      <a:lnTo>
                        <a:pt x="16" y="33"/>
                      </a:lnTo>
                      <a:lnTo>
                        <a:pt x="11" y="43"/>
                      </a:lnTo>
                      <a:lnTo>
                        <a:pt x="6" y="54"/>
                      </a:lnTo>
                      <a:lnTo>
                        <a:pt x="2" y="66"/>
                      </a:lnTo>
                      <a:lnTo>
                        <a:pt x="0" y="80"/>
                      </a:lnTo>
                      <a:lnTo>
                        <a:pt x="0" y="88"/>
                      </a:lnTo>
                      <a:lnTo>
                        <a:pt x="2" y="96"/>
                      </a:lnTo>
                      <a:lnTo>
                        <a:pt x="5" y="104"/>
                      </a:lnTo>
                      <a:lnTo>
                        <a:pt x="8" y="110"/>
                      </a:lnTo>
                      <a:lnTo>
                        <a:pt x="14" y="118"/>
                      </a:lnTo>
                      <a:lnTo>
                        <a:pt x="22" y="124"/>
                      </a:lnTo>
                      <a:lnTo>
                        <a:pt x="53" y="124"/>
                      </a:lnTo>
                      <a:lnTo>
                        <a:pt x="130" y="121"/>
                      </a:lnTo>
                      <a:lnTo>
                        <a:pt x="177" y="118"/>
                      </a:lnTo>
                      <a:lnTo>
                        <a:pt x="229" y="113"/>
                      </a:lnTo>
                      <a:lnTo>
                        <a:pt x="281" y="107"/>
                      </a:lnTo>
                      <a:lnTo>
                        <a:pt x="328" y="98"/>
                      </a:lnTo>
                      <a:lnTo>
                        <a:pt x="333" y="88"/>
                      </a:lnTo>
                      <a:lnTo>
                        <a:pt x="336" y="79"/>
                      </a:lnTo>
                      <a:lnTo>
                        <a:pt x="339" y="68"/>
                      </a:lnTo>
                      <a:lnTo>
                        <a:pt x="339" y="54"/>
                      </a:lnTo>
                      <a:lnTo>
                        <a:pt x="339" y="44"/>
                      </a:lnTo>
                      <a:lnTo>
                        <a:pt x="336" y="37"/>
                      </a:lnTo>
                      <a:lnTo>
                        <a:pt x="333" y="29"/>
                      </a:lnTo>
                      <a:lnTo>
                        <a:pt x="328" y="19"/>
                      </a:lnTo>
                      <a:lnTo>
                        <a:pt x="322" y="10"/>
                      </a:lnTo>
                      <a:lnTo>
                        <a:pt x="314" y="0"/>
                      </a:lnTo>
                      <a:lnTo>
                        <a:pt x="286" y="0"/>
                      </a:lnTo>
                      <a:lnTo>
                        <a:pt x="254" y="0"/>
                      </a:lnTo>
                      <a:lnTo>
                        <a:pt x="213" y="2"/>
                      </a:lnTo>
                      <a:lnTo>
                        <a:pt x="168" y="5"/>
                      </a:lnTo>
                      <a:lnTo>
                        <a:pt x="118" y="11"/>
                      </a:lnTo>
                      <a:lnTo>
                        <a:pt x="66" y="21"/>
                      </a:lnTo>
                      <a:lnTo>
                        <a:pt x="41" y="27"/>
                      </a:lnTo>
                      <a:lnTo>
                        <a:pt x="16"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4" name="Freeform 172"/>
                <p:cNvSpPr>
                  <a:spLocks/>
                </p:cNvSpPr>
                <p:nvPr/>
              </p:nvSpPr>
              <p:spPr bwMode="auto">
                <a:xfrm>
                  <a:off x="486" y="1228"/>
                  <a:ext cx="277" cy="89"/>
                </a:xfrm>
                <a:custGeom>
                  <a:avLst/>
                  <a:gdLst>
                    <a:gd name="T0" fmla="*/ 277 w 277"/>
                    <a:gd name="T1" fmla="*/ 0 h 89"/>
                    <a:gd name="T2" fmla="*/ 277 w 277"/>
                    <a:gd name="T3" fmla="*/ 0 h 89"/>
                    <a:gd name="T4" fmla="*/ 277 w 277"/>
                    <a:gd name="T5" fmla="*/ 11 h 89"/>
                    <a:gd name="T6" fmla="*/ 277 w 277"/>
                    <a:gd name="T7" fmla="*/ 35 h 89"/>
                    <a:gd name="T8" fmla="*/ 276 w 277"/>
                    <a:gd name="T9" fmla="*/ 61 h 89"/>
                    <a:gd name="T10" fmla="*/ 274 w 277"/>
                    <a:gd name="T11" fmla="*/ 72 h 89"/>
                    <a:gd name="T12" fmla="*/ 271 w 277"/>
                    <a:gd name="T13" fmla="*/ 80 h 89"/>
                    <a:gd name="T14" fmla="*/ 271 w 277"/>
                    <a:gd name="T15" fmla="*/ 80 h 89"/>
                    <a:gd name="T16" fmla="*/ 266 w 277"/>
                    <a:gd name="T17" fmla="*/ 83 h 89"/>
                    <a:gd name="T18" fmla="*/ 257 w 277"/>
                    <a:gd name="T19" fmla="*/ 85 h 89"/>
                    <a:gd name="T20" fmla="*/ 225 w 277"/>
                    <a:gd name="T21" fmla="*/ 88 h 89"/>
                    <a:gd name="T22" fmla="*/ 183 w 277"/>
                    <a:gd name="T23" fmla="*/ 89 h 89"/>
                    <a:gd name="T24" fmla="*/ 134 w 277"/>
                    <a:gd name="T25" fmla="*/ 89 h 89"/>
                    <a:gd name="T26" fmla="*/ 47 w 277"/>
                    <a:gd name="T27" fmla="*/ 89 h 89"/>
                    <a:gd name="T28" fmla="*/ 7 w 277"/>
                    <a:gd name="T29" fmla="*/ 88 h 89"/>
                    <a:gd name="T30" fmla="*/ 7 w 277"/>
                    <a:gd name="T31" fmla="*/ 88 h 89"/>
                    <a:gd name="T32" fmla="*/ 3 w 277"/>
                    <a:gd name="T33" fmla="*/ 57 h 89"/>
                    <a:gd name="T34" fmla="*/ 1 w 277"/>
                    <a:gd name="T35" fmla="*/ 33 h 89"/>
                    <a:gd name="T36" fmla="*/ 0 w 277"/>
                    <a:gd name="T37" fmla="*/ 19 h 89"/>
                    <a:gd name="T38" fmla="*/ 0 w 277"/>
                    <a:gd name="T39" fmla="*/ 19 h 89"/>
                    <a:gd name="T40" fmla="*/ 3 w 277"/>
                    <a:gd name="T41" fmla="*/ 17 h 89"/>
                    <a:gd name="T42" fmla="*/ 10 w 277"/>
                    <a:gd name="T43" fmla="*/ 16 h 89"/>
                    <a:gd name="T44" fmla="*/ 37 w 277"/>
                    <a:gd name="T45" fmla="*/ 13 h 89"/>
                    <a:gd name="T46" fmla="*/ 119 w 277"/>
                    <a:gd name="T47" fmla="*/ 5 h 89"/>
                    <a:gd name="T48" fmla="*/ 166 w 277"/>
                    <a:gd name="T49" fmla="*/ 2 h 89"/>
                    <a:gd name="T50" fmla="*/ 211 w 277"/>
                    <a:gd name="T51" fmla="*/ 0 h 89"/>
                    <a:gd name="T52" fmla="*/ 249 w 277"/>
                    <a:gd name="T53" fmla="*/ 0 h 89"/>
                    <a:gd name="T54" fmla="*/ 277 w 277"/>
                    <a:gd name="T55" fmla="*/ 0 h 89"/>
                    <a:gd name="T56" fmla="*/ 277 w 277"/>
                    <a:gd name="T57" fmla="*/ 0 h 8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77"/>
                    <a:gd name="T88" fmla="*/ 0 h 89"/>
                    <a:gd name="T89" fmla="*/ 277 w 277"/>
                    <a:gd name="T90" fmla="*/ 89 h 8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77" h="89">
                      <a:moveTo>
                        <a:pt x="277" y="0"/>
                      </a:moveTo>
                      <a:lnTo>
                        <a:pt x="277" y="0"/>
                      </a:lnTo>
                      <a:lnTo>
                        <a:pt x="277" y="11"/>
                      </a:lnTo>
                      <a:lnTo>
                        <a:pt x="277" y="35"/>
                      </a:lnTo>
                      <a:lnTo>
                        <a:pt x="276" y="61"/>
                      </a:lnTo>
                      <a:lnTo>
                        <a:pt x="274" y="72"/>
                      </a:lnTo>
                      <a:lnTo>
                        <a:pt x="271" y="80"/>
                      </a:lnTo>
                      <a:lnTo>
                        <a:pt x="266" y="83"/>
                      </a:lnTo>
                      <a:lnTo>
                        <a:pt x="257" y="85"/>
                      </a:lnTo>
                      <a:lnTo>
                        <a:pt x="225" y="88"/>
                      </a:lnTo>
                      <a:lnTo>
                        <a:pt x="183" y="89"/>
                      </a:lnTo>
                      <a:lnTo>
                        <a:pt x="134" y="89"/>
                      </a:lnTo>
                      <a:lnTo>
                        <a:pt x="47" y="89"/>
                      </a:lnTo>
                      <a:lnTo>
                        <a:pt x="7" y="88"/>
                      </a:lnTo>
                      <a:lnTo>
                        <a:pt x="3" y="57"/>
                      </a:lnTo>
                      <a:lnTo>
                        <a:pt x="1" y="33"/>
                      </a:lnTo>
                      <a:lnTo>
                        <a:pt x="0" y="19"/>
                      </a:lnTo>
                      <a:lnTo>
                        <a:pt x="3" y="17"/>
                      </a:lnTo>
                      <a:lnTo>
                        <a:pt x="10" y="16"/>
                      </a:lnTo>
                      <a:lnTo>
                        <a:pt x="37" y="13"/>
                      </a:lnTo>
                      <a:lnTo>
                        <a:pt x="119" y="5"/>
                      </a:lnTo>
                      <a:lnTo>
                        <a:pt x="166" y="2"/>
                      </a:lnTo>
                      <a:lnTo>
                        <a:pt x="211" y="0"/>
                      </a:lnTo>
                      <a:lnTo>
                        <a:pt x="249" y="0"/>
                      </a:lnTo>
                      <a:lnTo>
                        <a:pt x="277" y="0"/>
                      </a:lnTo>
                      <a:close/>
                    </a:path>
                  </a:pathLst>
                </a:custGeom>
                <a:solidFill>
                  <a:srgbClr val="7F86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5" name="Freeform 173"/>
                <p:cNvSpPr>
                  <a:spLocks/>
                </p:cNvSpPr>
                <p:nvPr/>
              </p:nvSpPr>
              <p:spPr bwMode="auto">
                <a:xfrm>
                  <a:off x="782" y="1222"/>
                  <a:ext cx="218" cy="116"/>
                </a:xfrm>
                <a:custGeom>
                  <a:avLst/>
                  <a:gdLst>
                    <a:gd name="T0" fmla="*/ 17 w 218"/>
                    <a:gd name="T1" fmla="*/ 0 h 116"/>
                    <a:gd name="T2" fmla="*/ 17 w 218"/>
                    <a:gd name="T3" fmla="*/ 0 h 116"/>
                    <a:gd name="T4" fmla="*/ 14 w 218"/>
                    <a:gd name="T5" fmla="*/ 9 h 116"/>
                    <a:gd name="T6" fmla="*/ 6 w 218"/>
                    <a:gd name="T7" fmla="*/ 30 h 116"/>
                    <a:gd name="T8" fmla="*/ 0 w 218"/>
                    <a:gd name="T9" fmla="*/ 53 h 116"/>
                    <a:gd name="T10" fmla="*/ 0 w 218"/>
                    <a:gd name="T11" fmla="*/ 64 h 116"/>
                    <a:gd name="T12" fmla="*/ 0 w 218"/>
                    <a:gd name="T13" fmla="*/ 74 h 116"/>
                    <a:gd name="T14" fmla="*/ 0 w 218"/>
                    <a:gd name="T15" fmla="*/ 74 h 116"/>
                    <a:gd name="T16" fmla="*/ 80 w 218"/>
                    <a:gd name="T17" fmla="*/ 94 h 116"/>
                    <a:gd name="T18" fmla="*/ 144 w 218"/>
                    <a:gd name="T19" fmla="*/ 108 h 116"/>
                    <a:gd name="T20" fmla="*/ 174 w 218"/>
                    <a:gd name="T21" fmla="*/ 113 h 116"/>
                    <a:gd name="T22" fmla="*/ 198 w 218"/>
                    <a:gd name="T23" fmla="*/ 116 h 116"/>
                    <a:gd name="T24" fmla="*/ 198 w 218"/>
                    <a:gd name="T25" fmla="*/ 116 h 116"/>
                    <a:gd name="T26" fmla="*/ 201 w 218"/>
                    <a:gd name="T27" fmla="*/ 108 h 116"/>
                    <a:gd name="T28" fmla="*/ 207 w 218"/>
                    <a:gd name="T29" fmla="*/ 89 h 116"/>
                    <a:gd name="T30" fmla="*/ 212 w 218"/>
                    <a:gd name="T31" fmla="*/ 77 h 116"/>
                    <a:gd name="T32" fmla="*/ 215 w 218"/>
                    <a:gd name="T33" fmla="*/ 63 h 116"/>
                    <a:gd name="T34" fmla="*/ 217 w 218"/>
                    <a:gd name="T35" fmla="*/ 47 h 116"/>
                    <a:gd name="T36" fmla="*/ 218 w 218"/>
                    <a:gd name="T37" fmla="*/ 31 h 116"/>
                    <a:gd name="T38" fmla="*/ 218 w 218"/>
                    <a:gd name="T39" fmla="*/ 31 h 116"/>
                    <a:gd name="T40" fmla="*/ 199 w 218"/>
                    <a:gd name="T41" fmla="*/ 26 h 116"/>
                    <a:gd name="T42" fmla="*/ 149 w 218"/>
                    <a:gd name="T43" fmla="*/ 14 h 116"/>
                    <a:gd name="T44" fmla="*/ 118 w 218"/>
                    <a:gd name="T45" fmla="*/ 8 h 116"/>
                    <a:gd name="T46" fmla="*/ 85 w 218"/>
                    <a:gd name="T47" fmla="*/ 3 h 116"/>
                    <a:gd name="T48" fmla="*/ 50 w 218"/>
                    <a:gd name="T49" fmla="*/ 0 h 116"/>
                    <a:gd name="T50" fmla="*/ 33 w 218"/>
                    <a:gd name="T51" fmla="*/ 0 h 116"/>
                    <a:gd name="T52" fmla="*/ 17 w 218"/>
                    <a:gd name="T53" fmla="*/ 0 h 116"/>
                    <a:gd name="T54" fmla="*/ 17 w 218"/>
                    <a:gd name="T55" fmla="*/ 0 h 11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8"/>
                    <a:gd name="T85" fmla="*/ 0 h 116"/>
                    <a:gd name="T86" fmla="*/ 218 w 218"/>
                    <a:gd name="T87" fmla="*/ 116 h 11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8" h="116">
                      <a:moveTo>
                        <a:pt x="17" y="0"/>
                      </a:moveTo>
                      <a:lnTo>
                        <a:pt x="17" y="0"/>
                      </a:lnTo>
                      <a:lnTo>
                        <a:pt x="14" y="9"/>
                      </a:lnTo>
                      <a:lnTo>
                        <a:pt x="6" y="30"/>
                      </a:lnTo>
                      <a:lnTo>
                        <a:pt x="0" y="53"/>
                      </a:lnTo>
                      <a:lnTo>
                        <a:pt x="0" y="64"/>
                      </a:lnTo>
                      <a:lnTo>
                        <a:pt x="0" y="74"/>
                      </a:lnTo>
                      <a:lnTo>
                        <a:pt x="80" y="94"/>
                      </a:lnTo>
                      <a:lnTo>
                        <a:pt x="144" y="108"/>
                      </a:lnTo>
                      <a:lnTo>
                        <a:pt x="174" y="113"/>
                      </a:lnTo>
                      <a:lnTo>
                        <a:pt x="198" y="116"/>
                      </a:lnTo>
                      <a:lnTo>
                        <a:pt x="201" y="108"/>
                      </a:lnTo>
                      <a:lnTo>
                        <a:pt x="207" y="89"/>
                      </a:lnTo>
                      <a:lnTo>
                        <a:pt x="212" y="77"/>
                      </a:lnTo>
                      <a:lnTo>
                        <a:pt x="215" y="63"/>
                      </a:lnTo>
                      <a:lnTo>
                        <a:pt x="217" y="47"/>
                      </a:lnTo>
                      <a:lnTo>
                        <a:pt x="218" y="31"/>
                      </a:lnTo>
                      <a:lnTo>
                        <a:pt x="199" y="26"/>
                      </a:lnTo>
                      <a:lnTo>
                        <a:pt x="149" y="14"/>
                      </a:lnTo>
                      <a:lnTo>
                        <a:pt x="118" y="8"/>
                      </a:lnTo>
                      <a:lnTo>
                        <a:pt x="85" y="3"/>
                      </a:lnTo>
                      <a:lnTo>
                        <a:pt x="50" y="0"/>
                      </a:lnTo>
                      <a:lnTo>
                        <a:pt x="33" y="0"/>
                      </a:lnTo>
                      <a:lnTo>
                        <a:pt x="17" y="0"/>
                      </a:lnTo>
                      <a:close/>
                    </a:path>
                  </a:pathLst>
                </a:custGeom>
                <a:solidFill>
                  <a:srgbClr val="793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6" name="Freeform 174"/>
                <p:cNvSpPr>
                  <a:spLocks/>
                </p:cNvSpPr>
                <p:nvPr/>
              </p:nvSpPr>
              <p:spPr bwMode="auto">
                <a:xfrm>
                  <a:off x="577" y="1104"/>
                  <a:ext cx="340" cy="124"/>
                </a:xfrm>
                <a:custGeom>
                  <a:avLst/>
                  <a:gdLst>
                    <a:gd name="T0" fmla="*/ 17 w 340"/>
                    <a:gd name="T1" fmla="*/ 35 h 124"/>
                    <a:gd name="T2" fmla="*/ 17 w 340"/>
                    <a:gd name="T3" fmla="*/ 35 h 124"/>
                    <a:gd name="T4" fmla="*/ 10 w 340"/>
                    <a:gd name="T5" fmla="*/ 44 h 124"/>
                    <a:gd name="T6" fmla="*/ 6 w 340"/>
                    <a:gd name="T7" fmla="*/ 53 h 124"/>
                    <a:gd name="T8" fmla="*/ 3 w 340"/>
                    <a:gd name="T9" fmla="*/ 68 h 124"/>
                    <a:gd name="T10" fmla="*/ 0 w 340"/>
                    <a:gd name="T11" fmla="*/ 82 h 124"/>
                    <a:gd name="T12" fmla="*/ 1 w 340"/>
                    <a:gd name="T13" fmla="*/ 90 h 124"/>
                    <a:gd name="T14" fmla="*/ 3 w 340"/>
                    <a:gd name="T15" fmla="*/ 96 h 124"/>
                    <a:gd name="T16" fmla="*/ 4 w 340"/>
                    <a:gd name="T17" fmla="*/ 104 h 124"/>
                    <a:gd name="T18" fmla="*/ 9 w 340"/>
                    <a:gd name="T19" fmla="*/ 112 h 124"/>
                    <a:gd name="T20" fmla="*/ 15 w 340"/>
                    <a:gd name="T21" fmla="*/ 118 h 124"/>
                    <a:gd name="T22" fmla="*/ 23 w 340"/>
                    <a:gd name="T23" fmla="*/ 124 h 124"/>
                    <a:gd name="T24" fmla="*/ 23 w 340"/>
                    <a:gd name="T25" fmla="*/ 124 h 124"/>
                    <a:gd name="T26" fmla="*/ 53 w 340"/>
                    <a:gd name="T27" fmla="*/ 124 h 124"/>
                    <a:gd name="T28" fmla="*/ 130 w 340"/>
                    <a:gd name="T29" fmla="*/ 122 h 124"/>
                    <a:gd name="T30" fmla="*/ 178 w 340"/>
                    <a:gd name="T31" fmla="*/ 119 h 124"/>
                    <a:gd name="T32" fmla="*/ 230 w 340"/>
                    <a:gd name="T33" fmla="*/ 115 h 124"/>
                    <a:gd name="T34" fmla="*/ 280 w 340"/>
                    <a:gd name="T35" fmla="*/ 107 h 124"/>
                    <a:gd name="T36" fmla="*/ 329 w 340"/>
                    <a:gd name="T37" fmla="*/ 97 h 124"/>
                    <a:gd name="T38" fmla="*/ 329 w 340"/>
                    <a:gd name="T39" fmla="*/ 97 h 124"/>
                    <a:gd name="T40" fmla="*/ 334 w 340"/>
                    <a:gd name="T41" fmla="*/ 90 h 124"/>
                    <a:gd name="T42" fmla="*/ 337 w 340"/>
                    <a:gd name="T43" fmla="*/ 80 h 124"/>
                    <a:gd name="T44" fmla="*/ 340 w 340"/>
                    <a:gd name="T45" fmla="*/ 68 h 124"/>
                    <a:gd name="T46" fmla="*/ 340 w 340"/>
                    <a:gd name="T47" fmla="*/ 53 h 124"/>
                    <a:gd name="T48" fmla="*/ 338 w 340"/>
                    <a:gd name="T49" fmla="*/ 46 h 124"/>
                    <a:gd name="T50" fmla="*/ 337 w 340"/>
                    <a:gd name="T51" fmla="*/ 38 h 124"/>
                    <a:gd name="T52" fmla="*/ 334 w 340"/>
                    <a:gd name="T53" fmla="*/ 28 h 124"/>
                    <a:gd name="T54" fmla="*/ 329 w 340"/>
                    <a:gd name="T55" fmla="*/ 19 h 124"/>
                    <a:gd name="T56" fmla="*/ 323 w 340"/>
                    <a:gd name="T57" fmla="*/ 10 h 124"/>
                    <a:gd name="T58" fmla="*/ 313 w 340"/>
                    <a:gd name="T59" fmla="*/ 0 h 124"/>
                    <a:gd name="T60" fmla="*/ 313 w 340"/>
                    <a:gd name="T61" fmla="*/ 0 h 124"/>
                    <a:gd name="T62" fmla="*/ 285 w 340"/>
                    <a:gd name="T63" fmla="*/ 0 h 124"/>
                    <a:gd name="T64" fmla="*/ 254 w 340"/>
                    <a:gd name="T65" fmla="*/ 0 h 124"/>
                    <a:gd name="T66" fmla="*/ 214 w 340"/>
                    <a:gd name="T67" fmla="*/ 3 h 124"/>
                    <a:gd name="T68" fmla="*/ 167 w 340"/>
                    <a:gd name="T69" fmla="*/ 6 h 124"/>
                    <a:gd name="T70" fmla="*/ 117 w 340"/>
                    <a:gd name="T71" fmla="*/ 13 h 124"/>
                    <a:gd name="T72" fmla="*/ 67 w 340"/>
                    <a:gd name="T73" fmla="*/ 22 h 124"/>
                    <a:gd name="T74" fmla="*/ 40 w 340"/>
                    <a:gd name="T75" fmla="*/ 27 h 124"/>
                    <a:gd name="T76" fmla="*/ 17 w 340"/>
                    <a:gd name="T77" fmla="*/ 35 h 124"/>
                    <a:gd name="T78" fmla="*/ 17 w 340"/>
                    <a:gd name="T79" fmla="*/ 35 h 12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40"/>
                    <a:gd name="T121" fmla="*/ 0 h 124"/>
                    <a:gd name="T122" fmla="*/ 340 w 340"/>
                    <a:gd name="T123" fmla="*/ 124 h 12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40" h="124">
                      <a:moveTo>
                        <a:pt x="17" y="35"/>
                      </a:moveTo>
                      <a:lnTo>
                        <a:pt x="17" y="35"/>
                      </a:lnTo>
                      <a:lnTo>
                        <a:pt x="10" y="44"/>
                      </a:lnTo>
                      <a:lnTo>
                        <a:pt x="6" y="53"/>
                      </a:lnTo>
                      <a:lnTo>
                        <a:pt x="3" y="68"/>
                      </a:lnTo>
                      <a:lnTo>
                        <a:pt x="0" y="82"/>
                      </a:lnTo>
                      <a:lnTo>
                        <a:pt x="1" y="90"/>
                      </a:lnTo>
                      <a:lnTo>
                        <a:pt x="3" y="96"/>
                      </a:lnTo>
                      <a:lnTo>
                        <a:pt x="4" y="104"/>
                      </a:lnTo>
                      <a:lnTo>
                        <a:pt x="9" y="112"/>
                      </a:lnTo>
                      <a:lnTo>
                        <a:pt x="15" y="118"/>
                      </a:lnTo>
                      <a:lnTo>
                        <a:pt x="23" y="124"/>
                      </a:lnTo>
                      <a:lnTo>
                        <a:pt x="53" y="124"/>
                      </a:lnTo>
                      <a:lnTo>
                        <a:pt x="130" y="122"/>
                      </a:lnTo>
                      <a:lnTo>
                        <a:pt x="178" y="119"/>
                      </a:lnTo>
                      <a:lnTo>
                        <a:pt x="230" y="115"/>
                      </a:lnTo>
                      <a:lnTo>
                        <a:pt x="280" y="107"/>
                      </a:lnTo>
                      <a:lnTo>
                        <a:pt x="329" y="97"/>
                      </a:lnTo>
                      <a:lnTo>
                        <a:pt x="334" y="90"/>
                      </a:lnTo>
                      <a:lnTo>
                        <a:pt x="337" y="80"/>
                      </a:lnTo>
                      <a:lnTo>
                        <a:pt x="340" y="68"/>
                      </a:lnTo>
                      <a:lnTo>
                        <a:pt x="340" y="53"/>
                      </a:lnTo>
                      <a:lnTo>
                        <a:pt x="338" y="46"/>
                      </a:lnTo>
                      <a:lnTo>
                        <a:pt x="337" y="38"/>
                      </a:lnTo>
                      <a:lnTo>
                        <a:pt x="334" y="28"/>
                      </a:lnTo>
                      <a:lnTo>
                        <a:pt x="329" y="19"/>
                      </a:lnTo>
                      <a:lnTo>
                        <a:pt x="323" y="10"/>
                      </a:lnTo>
                      <a:lnTo>
                        <a:pt x="313" y="0"/>
                      </a:lnTo>
                      <a:lnTo>
                        <a:pt x="285" y="0"/>
                      </a:lnTo>
                      <a:lnTo>
                        <a:pt x="254" y="0"/>
                      </a:lnTo>
                      <a:lnTo>
                        <a:pt x="214" y="3"/>
                      </a:lnTo>
                      <a:lnTo>
                        <a:pt x="167" y="6"/>
                      </a:lnTo>
                      <a:lnTo>
                        <a:pt x="117" y="13"/>
                      </a:lnTo>
                      <a:lnTo>
                        <a:pt x="67" y="22"/>
                      </a:lnTo>
                      <a:lnTo>
                        <a:pt x="40" y="27"/>
                      </a:lnTo>
                      <a:lnTo>
                        <a:pt x="17" y="35"/>
                      </a:lnTo>
                      <a:close/>
                    </a:path>
                  </a:pathLst>
                </a:custGeom>
                <a:solidFill>
                  <a:srgbClr val="B47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7" name="Freeform 175"/>
                <p:cNvSpPr>
                  <a:spLocks/>
                </p:cNvSpPr>
                <p:nvPr/>
              </p:nvSpPr>
              <p:spPr bwMode="auto">
                <a:xfrm>
                  <a:off x="900" y="1556"/>
                  <a:ext cx="234" cy="227"/>
                </a:xfrm>
                <a:custGeom>
                  <a:avLst/>
                  <a:gdLst>
                    <a:gd name="T0" fmla="*/ 234 w 234"/>
                    <a:gd name="T1" fmla="*/ 114 h 227"/>
                    <a:gd name="T2" fmla="*/ 232 w 234"/>
                    <a:gd name="T3" fmla="*/ 136 h 227"/>
                    <a:gd name="T4" fmla="*/ 226 w 234"/>
                    <a:gd name="T5" fmla="*/ 158 h 227"/>
                    <a:gd name="T6" fmla="*/ 215 w 234"/>
                    <a:gd name="T7" fmla="*/ 177 h 227"/>
                    <a:gd name="T8" fmla="*/ 199 w 234"/>
                    <a:gd name="T9" fmla="*/ 194 h 227"/>
                    <a:gd name="T10" fmla="*/ 182 w 234"/>
                    <a:gd name="T11" fmla="*/ 208 h 227"/>
                    <a:gd name="T12" fmla="*/ 163 w 234"/>
                    <a:gd name="T13" fmla="*/ 218 h 227"/>
                    <a:gd name="T14" fmla="*/ 141 w 234"/>
                    <a:gd name="T15" fmla="*/ 226 h 227"/>
                    <a:gd name="T16" fmla="*/ 117 w 234"/>
                    <a:gd name="T17" fmla="*/ 227 h 227"/>
                    <a:gd name="T18" fmla="*/ 105 w 234"/>
                    <a:gd name="T19" fmla="*/ 227 h 227"/>
                    <a:gd name="T20" fmla="*/ 81 w 234"/>
                    <a:gd name="T21" fmla="*/ 223 h 227"/>
                    <a:gd name="T22" fmla="*/ 61 w 234"/>
                    <a:gd name="T23" fmla="*/ 213 h 227"/>
                    <a:gd name="T24" fmla="*/ 42 w 234"/>
                    <a:gd name="T25" fmla="*/ 202 h 227"/>
                    <a:gd name="T26" fmla="*/ 26 w 234"/>
                    <a:gd name="T27" fmla="*/ 187 h 227"/>
                    <a:gd name="T28" fmla="*/ 14 w 234"/>
                    <a:gd name="T29" fmla="*/ 168 h 227"/>
                    <a:gd name="T30" fmla="*/ 4 w 234"/>
                    <a:gd name="T31" fmla="*/ 147 h 227"/>
                    <a:gd name="T32" fmla="*/ 0 w 234"/>
                    <a:gd name="T33" fmla="*/ 125 h 227"/>
                    <a:gd name="T34" fmla="*/ 0 w 234"/>
                    <a:gd name="T35" fmla="*/ 114 h 227"/>
                    <a:gd name="T36" fmla="*/ 1 w 234"/>
                    <a:gd name="T37" fmla="*/ 91 h 227"/>
                    <a:gd name="T38" fmla="*/ 9 w 234"/>
                    <a:gd name="T39" fmla="*/ 70 h 227"/>
                    <a:gd name="T40" fmla="*/ 20 w 234"/>
                    <a:gd name="T41" fmla="*/ 50 h 227"/>
                    <a:gd name="T42" fmla="*/ 34 w 234"/>
                    <a:gd name="T43" fmla="*/ 34 h 227"/>
                    <a:gd name="T44" fmla="*/ 52 w 234"/>
                    <a:gd name="T45" fmla="*/ 20 h 227"/>
                    <a:gd name="T46" fmla="*/ 70 w 234"/>
                    <a:gd name="T47" fmla="*/ 9 h 227"/>
                    <a:gd name="T48" fmla="*/ 92 w 234"/>
                    <a:gd name="T49" fmla="*/ 3 h 227"/>
                    <a:gd name="T50" fmla="*/ 117 w 234"/>
                    <a:gd name="T51" fmla="*/ 0 h 227"/>
                    <a:gd name="T52" fmla="*/ 128 w 234"/>
                    <a:gd name="T53" fmla="*/ 1 h 227"/>
                    <a:gd name="T54" fmla="*/ 152 w 234"/>
                    <a:gd name="T55" fmla="*/ 6 h 227"/>
                    <a:gd name="T56" fmla="*/ 172 w 234"/>
                    <a:gd name="T57" fmla="*/ 14 h 227"/>
                    <a:gd name="T58" fmla="*/ 191 w 234"/>
                    <a:gd name="T59" fmla="*/ 27 h 227"/>
                    <a:gd name="T60" fmla="*/ 207 w 234"/>
                    <a:gd name="T61" fmla="*/ 42 h 227"/>
                    <a:gd name="T62" fmla="*/ 219 w 234"/>
                    <a:gd name="T63" fmla="*/ 59 h 227"/>
                    <a:gd name="T64" fmla="*/ 229 w 234"/>
                    <a:gd name="T65" fmla="*/ 80 h 227"/>
                    <a:gd name="T66" fmla="*/ 234 w 234"/>
                    <a:gd name="T67" fmla="*/ 102 h 227"/>
                    <a:gd name="T68" fmla="*/ 234 w 234"/>
                    <a:gd name="T69" fmla="*/ 114 h 2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4"/>
                    <a:gd name="T106" fmla="*/ 0 h 227"/>
                    <a:gd name="T107" fmla="*/ 234 w 234"/>
                    <a:gd name="T108" fmla="*/ 227 h 2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4" h="227">
                      <a:moveTo>
                        <a:pt x="234" y="114"/>
                      </a:moveTo>
                      <a:lnTo>
                        <a:pt x="234" y="114"/>
                      </a:lnTo>
                      <a:lnTo>
                        <a:pt x="234" y="125"/>
                      </a:lnTo>
                      <a:lnTo>
                        <a:pt x="232" y="136"/>
                      </a:lnTo>
                      <a:lnTo>
                        <a:pt x="229" y="147"/>
                      </a:lnTo>
                      <a:lnTo>
                        <a:pt x="226" y="158"/>
                      </a:lnTo>
                      <a:lnTo>
                        <a:pt x="219" y="168"/>
                      </a:lnTo>
                      <a:lnTo>
                        <a:pt x="215" y="177"/>
                      </a:lnTo>
                      <a:lnTo>
                        <a:pt x="207" y="187"/>
                      </a:lnTo>
                      <a:lnTo>
                        <a:pt x="199" y="194"/>
                      </a:lnTo>
                      <a:lnTo>
                        <a:pt x="191" y="202"/>
                      </a:lnTo>
                      <a:lnTo>
                        <a:pt x="182" y="208"/>
                      </a:lnTo>
                      <a:lnTo>
                        <a:pt x="172" y="213"/>
                      </a:lnTo>
                      <a:lnTo>
                        <a:pt x="163" y="218"/>
                      </a:lnTo>
                      <a:lnTo>
                        <a:pt x="152" y="223"/>
                      </a:lnTo>
                      <a:lnTo>
                        <a:pt x="141" y="226"/>
                      </a:lnTo>
                      <a:lnTo>
                        <a:pt x="128" y="227"/>
                      </a:lnTo>
                      <a:lnTo>
                        <a:pt x="117" y="227"/>
                      </a:lnTo>
                      <a:lnTo>
                        <a:pt x="105" y="227"/>
                      </a:lnTo>
                      <a:lnTo>
                        <a:pt x="92" y="226"/>
                      </a:lnTo>
                      <a:lnTo>
                        <a:pt x="81" y="223"/>
                      </a:lnTo>
                      <a:lnTo>
                        <a:pt x="70" y="218"/>
                      </a:lnTo>
                      <a:lnTo>
                        <a:pt x="61" y="213"/>
                      </a:lnTo>
                      <a:lnTo>
                        <a:pt x="52" y="208"/>
                      </a:lnTo>
                      <a:lnTo>
                        <a:pt x="42" y="202"/>
                      </a:lnTo>
                      <a:lnTo>
                        <a:pt x="34" y="194"/>
                      </a:lnTo>
                      <a:lnTo>
                        <a:pt x="26" y="187"/>
                      </a:lnTo>
                      <a:lnTo>
                        <a:pt x="20" y="177"/>
                      </a:lnTo>
                      <a:lnTo>
                        <a:pt x="14" y="168"/>
                      </a:lnTo>
                      <a:lnTo>
                        <a:pt x="9" y="158"/>
                      </a:lnTo>
                      <a:lnTo>
                        <a:pt x="4" y="147"/>
                      </a:lnTo>
                      <a:lnTo>
                        <a:pt x="1" y="136"/>
                      </a:lnTo>
                      <a:lnTo>
                        <a:pt x="0" y="125"/>
                      </a:lnTo>
                      <a:lnTo>
                        <a:pt x="0" y="114"/>
                      </a:lnTo>
                      <a:lnTo>
                        <a:pt x="0" y="102"/>
                      </a:lnTo>
                      <a:lnTo>
                        <a:pt x="1" y="91"/>
                      </a:lnTo>
                      <a:lnTo>
                        <a:pt x="4" y="80"/>
                      </a:lnTo>
                      <a:lnTo>
                        <a:pt x="9" y="70"/>
                      </a:lnTo>
                      <a:lnTo>
                        <a:pt x="14" y="59"/>
                      </a:lnTo>
                      <a:lnTo>
                        <a:pt x="20" y="50"/>
                      </a:lnTo>
                      <a:lnTo>
                        <a:pt x="26" y="42"/>
                      </a:lnTo>
                      <a:lnTo>
                        <a:pt x="34" y="34"/>
                      </a:lnTo>
                      <a:lnTo>
                        <a:pt x="42" y="27"/>
                      </a:lnTo>
                      <a:lnTo>
                        <a:pt x="52" y="20"/>
                      </a:lnTo>
                      <a:lnTo>
                        <a:pt x="61" y="14"/>
                      </a:lnTo>
                      <a:lnTo>
                        <a:pt x="70" y="9"/>
                      </a:lnTo>
                      <a:lnTo>
                        <a:pt x="81" y="6"/>
                      </a:lnTo>
                      <a:lnTo>
                        <a:pt x="92" y="3"/>
                      </a:lnTo>
                      <a:lnTo>
                        <a:pt x="105" y="1"/>
                      </a:lnTo>
                      <a:lnTo>
                        <a:pt x="117" y="0"/>
                      </a:lnTo>
                      <a:lnTo>
                        <a:pt x="128" y="1"/>
                      </a:lnTo>
                      <a:lnTo>
                        <a:pt x="141" y="3"/>
                      </a:lnTo>
                      <a:lnTo>
                        <a:pt x="152" y="6"/>
                      </a:lnTo>
                      <a:lnTo>
                        <a:pt x="163" y="9"/>
                      </a:lnTo>
                      <a:lnTo>
                        <a:pt x="172" y="14"/>
                      </a:lnTo>
                      <a:lnTo>
                        <a:pt x="182" y="20"/>
                      </a:lnTo>
                      <a:lnTo>
                        <a:pt x="191" y="27"/>
                      </a:lnTo>
                      <a:lnTo>
                        <a:pt x="199" y="34"/>
                      </a:lnTo>
                      <a:lnTo>
                        <a:pt x="207" y="42"/>
                      </a:lnTo>
                      <a:lnTo>
                        <a:pt x="215" y="50"/>
                      </a:lnTo>
                      <a:lnTo>
                        <a:pt x="219" y="59"/>
                      </a:lnTo>
                      <a:lnTo>
                        <a:pt x="226" y="70"/>
                      </a:lnTo>
                      <a:lnTo>
                        <a:pt x="229" y="80"/>
                      </a:lnTo>
                      <a:lnTo>
                        <a:pt x="232" y="91"/>
                      </a:lnTo>
                      <a:lnTo>
                        <a:pt x="234" y="102"/>
                      </a:lnTo>
                      <a:lnTo>
                        <a:pt x="234" y="114"/>
                      </a:lnTo>
                      <a:close/>
                    </a:path>
                  </a:pathLst>
                </a:custGeom>
                <a:solidFill>
                  <a:srgbClr val="2E36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8" name="Freeform 176"/>
                <p:cNvSpPr>
                  <a:spLocks/>
                </p:cNvSpPr>
                <p:nvPr/>
              </p:nvSpPr>
              <p:spPr bwMode="auto">
                <a:xfrm>
                  <a:off x="388" y="1546"/>
                  <a:ext cx="234" cy="226"/>
                </a:xfrm>
                <a:custGeom>
                  <a:avLst/>
                  <a:gdLst>
                    <a:gd name="T0" fmla="*/ 234 w 234"/>
                    <a:gd name="T1" fmla="*/ 113 h 226"/>
                    <a:gd name="T2" fmla="*/ 232 w 234"/>
                    <a:gd name="T3" fmla="*/ 137 h 226"/>
                    <a:gd name="T4" fmla="*/ 225 w 234"/>
                    <a:gd name="T5" fmla="*/ 157 h 226"/>
                    <a:gd name="T6" fmla="*/ 215 w 234"/>
                    <a:gd name="T7" fmla="*/ 176 h 226"/>
                    <a:gd name="T8" fmla="*/ 199 w 234"/>
                    <a:gd name="T9" fmla="*/ 193 h 226"/>
                    <a:gd name="T10" fmla="*/ 182 w 234"/>
                    <a:gd name="T11" fmla="*/ 208 h 226"/>
                    <a:gd name="T12" fmla="*/ 163 w 234"/>
                    <a:gd name="T13" fmla="*/ 218 h 226"/>
                    <a:gd name="T14" fmla="*/ 141 w 234"/>
                    <a:gd name="T15" fmla="*/ 225 h 226"/>
                    <a:gd name="T16" fmla="*/ 118 w 234"/>
                    <a:gd name="T17" fmla="*/ 226 h 226"/>
                    <a:gd name="T18" fmla="*/ 105 w 234"/>
                    <a:gd name="T19" fmla="*/ 226 h 226"/>
                    <a:gd name="T20" fmla="*/ 82 w 234"/>
                    <a:gd name="T21" fmla="*/ 222 h 226"/>
                    <a:gd name="T22" fmla="*/ 61 w 234"/>
                    <a:gd name="T23" fmla="*/ 214 h 226"/>
                    <a:gd name="T24" fmla="*/ 43 w 234"/>
                    <a:gd name="T25" fmla="*/ 201 h 226"/>
                    <a:gd name="T26" fmla="*/ 27 w 234"/>
                    <a:gd name="T27" fmla="*/ 186 h 226"/>
                    <a:gd name="T28" fmla="*/ 14 w 234"/>
                    <a:gd name="T29" fmla="*/ 168 h 226"/>
                    <a:gd name="T30" fmla="*/ 5 w 234"/>
                    <a:gd name="T31" fmla="*/ 148 h 226"/>
                    <a:gd name="T32" fmla="*/ 0 w 234"/>
                    <a:gd name="T33" fmla="*/ 124 h 226"/>
                    <a:gd name="T34" fmla="*/ 0 w 234"/>
                    <a:gd name="T35" fmla="*/ 113 h 226"/>
                    <a:gd name="T36" fmla="*/ 2 w 234"/>
                    <a:gd name="T37" fmla="*/ 90 h 226"/>
                    <a:gd name="T38" fmla="*/ 10 w 234"/>
                    <a:gd name="T39" fmla="*/ 69 h 226"/>
                    <a:gd name="T40" fmla="*/ 19 w 234"/>
                    <a:gd name="T41" fmla="*/ 51 h 226"/>
                    <a:gd name="T42" fmla="*/ 35 w 234"/>
                    <a:gd name="T43" fmla="*/ 33 h 226"/>
                    <a:gd name="T44" fmla="*/ 52 w 234"/>
                    <a:gd name="T45" fmla="*/ 19 h 226"/>
                    <a:gd name="T46" fmla="*/ 71 w 234"/>
                    <a:gd name="T47" fmla="*/ 8 h 226"/>
                    <a:gd name="T48" fmla="*/ 93 w 234"/>
                    <a:gd name="T49" fmla="*/ 2 h 226"/>
                    <a:gd name="T50" fmla="*/ 118 w 234"/>
                    <a:gd name="T51" fmla="*/ 0 h 226"/>
                    <a:gd name="T52" fmla="*/ 129 w 234"/>
                    <a:gd name="T53" fmla="*/ 0 h 226"/>
                    <a:gd name="T54" fmla="*/ 152 w 234"/>
                    <a:gd name="T55" fmla="*/ 5 h 226"/>
                    <a:gd name="T56" fmla="*/ 173 w 234"/>
                    <a:gd name="T57" fmla="*/ 13 h 226"/>
                    <a:gd name="T58" fmla="*/ 192 w 234"/>
                    <a:gd name="T59" fmla="*/ 26 h 226"/>
                    <a:gd name="T60" fmla="*/ 207 w 234"/>
                    <a:gd name="T61" fmla="*/ 41 h 226"/>
                    <a:gd name="T62" fmla="*/ 220 w 234"/>
                    <a:gd name="T63" fmla="*/ 60 h 226"/>
                    <a:gd name="T64" fmla="*/ 229 w 234"/>
                    <a:gd name="T65" fmla="*/ 80 h 226"/>
                    <a:gd name="T66" fmla="*/ 234 w 234"/>
                    <a:gd name="T67" fmla="*/ 102 h 226"/>
                    <a:gd name="T68" fmla="*/ 234 w 234"/>
                    <a:gd name="T69" fmla="*/ 113 h 2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4"/>
                    <a:gd name="T106" fmla="*/ 0 h 226"/>
                    <a:gd name="T107" fmla="*/ 234 w 234"/>
                    <a:gd name="T108" fmla="*/ 226 h 22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4" h="226">
                      <a:moveTo>
                        <a:pt x="234" y="113"/>
                      </a:moveTo>
                      <a:lnTo>
                        <a:pt x="234" y="113"/>
                      </a:lnTo>
                      <a:lnTo>
                        <a:pt x="234" y="124"/>
                      </a:lnTo>
                      <a:lnTo>
                        <a:pt x="232" y="137"/>
                      </a:lnTo>
                      <a:lnTo>
                        <a:pt x="229" y="148"/>
                      </a:lnTo>
                      <a:lnTo>
                        <a:pt x="225" y="157"/>
                      </a:lnTo>
                      <a:lnTo>
                        <a:pt x="220" y="168"/>
                      </a:lnTo>
                      <a:lnTo>
                        <a:pt x="215" y="176"/>
                      </a:lnTo>
                      <a:lnTo>
                        <a:pt x="207" y="186"/>
                      </a:lnTo>
                      <a:lnTo>
                        <a:pt x="199" y="193"/>
                      </a:lnTo>
                      <a:lnTo>
                        <a:pt x="192" y="201"/>
                      </a:lnTo>
                      <a:lnTo>
                        <a:pt x="182" y="208"/>
                      </a:lnTo>
                      <a:lnTo>
                        <a:pt x="173" y="214"/>
                      </a:lnTo>
                      <a:lnTo>
                        <a:pt x="163" y="218"/>
                      </a:lnTo>
                      <a:lnTo>
                        <a:pt x="152" y="222"/>
                      </a:lnTo>
                      <a:lnTo>
                        <a:pt x="141" y="225"/>
                      </a:lnTo>
                      <a:lnTo>
                        <a:pt x="129" y="226"/>
                      </a:lnTo>
                      <a:lnTo>
                        <a:pt x="118" y="226"/>
                      </a:lnTo>
                      <a:lnTo>
                        <a:pt x="105" y="226"/>
                      </a:lnTo>
                      <a:lnTo>
                        <a:pt x="93" y="225"/>
                      </a:lnTo>
                      <a:lnTo>
                        <a:pt x="82" y="222"/>
                      </a:lnTo>
                      <a:lnTo>
                        <a:pt x="71" y="218"/>
                      </a:lnTo>
                      <a:lnTo>
                        <a:pt x="61" y="214"/>
                      </a:lnTo>
                      <a:lnTo>
                        <a:pt x="52" y="208"/>
                      </a:lnTo>
                      <a:lnTo>
                        <a:pt x="43" y="201"/>
                      </a:lnTo>
                      <a:lnTo>
                        <a:pt x="35" y="193"/>
                      </a:lnTo>
                      <a:lnTo>
                        <a:pt x="27" y="186"/>
                      </a:lnTo>
                      <a:lnTo>
                        <a:pt x="19" y="176"/>
                      </a:lnTo>
                      <a:lnTo>
                        <a:pt x="14" y="168"/>
                      </a:lnTo>
                      <a:lnTo>
                        <a:pt x="10" y="157"/>
                      </a:lnTo>
                      <a:lnTo>
                        <a:pt x="5" y="148"/>
                      </a:lnTo>
                      <a:lnTo>
                        <a:pt x="2" y="137"/>
                      </a:lnTo>
                      <a:lnTo>
                        <a:pt x="0" y="124"/>
                      </a:lnTo>
                      <a:lnTo>
                        <a:pt x="0" y="113"/>
                      </a:lnTo>
                      <a:lnTo>
                        <a:pt x="0" y="102"/>
                      </a:lnTo>
                      <a:lnTo>
                        <a:pt x="2" y="90"/>
                      </a:lnTo>
                      <a:lnTo>
                        <a:pt x="5" y="80"/>
                      </a:lnTo>
                      <a:lnTo>
                        <a:pt x="10" y="69"/>
                      </a:lnTo>
                      <a:lnTo>
                        <a:pt x="14" y="60"/>
                      </a:lnTo>
                      <a:lnTo>
                        <a:pt x="19" y="51"/>
                      </a:lnTo>
                      <a:lnTo>
                        <a:pt x="27" y="41"/>
                      </a:lnTo>
                      <a:lnTo>
                        <a:pt x="35" y="33"/>
                      </a:lnTo>
                      <a:lnTo>
                        <a:pt x="43" y="26"/>
                      </a:lnTo>
                      <a:lnTo>
                        <a:pt x="52" y="19"/>
                      </a:lnTo>
                      <a:lnTo>
                        <a:pt x="61" y="13"/>
                      </a:lnTo>
                      <a:lnTo>
                        <a:pt x="71" y="8"/>
                      </a:lnTo>
                      <a:lnTo>
                        <a:pt x="82" y="5"/>
                      </a:lnTo>
                      <a:lnTo>
                        <a:pt x="93" y="2"/>
                      </a:lnTo>
                      <a:lnTo>
                        <a:pt x="105" y="0"/>
                      </a:lnTo>
                      <a:lnTo>
                        <a:pt x="118" y="0"/>
                      </a:lnTo>
                      <a:lnTo>
                        <a:pt x="129" y="0"/>
                      </a:lnTo>
                      <a:lnTo>
                        <a:pt x="141" y="2"/>
                      </a:lnTo>
                      <a:lnTo>
                        <a:pt x="152" y="5"/>
                      </a:lnTo>
                      <a:lnTo>
                        <a:pt x="163" y="8"/>
                      </a:lnTo>
                      <a:lnTo>
                        <a:pt x="173" y="13"/>
                      </a:lnTo>
                      <a:lnTo>
                        <a:pt x="182" y="19"/>
                      </a:lnTo>
                      <a:lnTo>
                        <a:pt x="192" y="26"/>
                      </a:lnTo>
                      <a:lnTo>
                        <a:pt x="199" y="33"/>
                      </a:lnTo>
                      <a:lnTo>
                        <a:pt x="207" y="41"/>
                      </a:lnTo>
                      <a:lnTo>
                        <a:pt x="215" y="51"/>
                      </a:lnTo>
                      <a:lnTo>
                        <a:pt x="220" y="60"/>
                      </a:lnTo>
                      <a:lnTo>
                        <a:pt x="225" y="69"/>
                      </a:lnTo>
                      <a:lnTo>
                        <a:pt x="229" y="80"/>
                      </a:lnTo>
                      <a:lnTo>
                        <a:pt x="232" y="90"/>
                      </a:lnTo>
                      <a:lnTo>
                        <a:pt x="234" y="102"/>
                      </a:lnTo>
                      <a:lnTo>
                        <a:pt x="234" y="113"/>
                      </a:lnTo>
                      <a:close/>
                    </a:path>
                  </a:pathLst>
                </a:custGeom>
                <a:solidFill>
                  <a:srgbClr val="2E36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9" name="Freeform 177"/>
                <p:cNvSpPr>
                  <a:spLocks/>
                </p:cNvSpPr>
                <p:nvPr/>
              </p:nvSpPr>
              <p:spPr bwMode="auto">
                <a:xfrm>
                  <a:off x="288" y="1316"/>
                  <a:ext cx="872" cy="406"/>
                </a:xfrm>
                <a:custGeom>
                  <a:avLst/>
                  <a:gdLst>
                    <a:gd name="T0" fmla="*/ 0 w 872"/>
                    <a:gd name="T1" fmla="*/ 348 h 406"/>
                    <a:gd name="T2" fmla="*/ 9 w 872"/>
                    <a:gd name="T3" fmla="*/ 298 h 406"/>
                    <a:gd name="T4" fmla="*/ 36 w 872"/>
                    <a:gd name="T5" fmla="*/ 245 h 406"/>
                    <a:gd name="T6" fmla="*/ 96 w 872"/>
                    <a:gd name="T7" fmla="*/ 191 h 406"/>
                    <a:gd name="T8" fmla="*/ 139 w 872"/>
                    <a:gd name="T9" fmla="*/ 169 h 406"/>
                    <a:gd name="T10" fmla="*/ 196 w 872"/>
                    <a:gd name="T11" fmla="*/ 150 h 406"/>
                    <a:gd name="T12" fmla="*/ 241 w 872"/>
                    <a:gd name="T13" fmla="*/ 143 h 406"/>
                    <a:gd name="T14" fmla="*/ 257 w 872"/>
                    <a:gd name="T15" fmla="*/ 103 h 406"/>
                    <a:gd name="T16" fmla="*/ 281 w 872"/>
                    <a:gd name="T17" fmla="*/ 69 h 406"/>
                    <a:gd name="T18" fmla="*/ 320 w 872"/>
                    <a:gd name="T19" fmla="*/ 33 h 406"/>
                    <a:gd name="T20" fmla="*/ 378 w 872"/>
                    <a:gd name="T21" fmla="*/ 8 h 406"/>
                    <a:gd name="T22" fmla="*/ 428 w 872"/>
                    <a:gd name="T23" fmla="*/ 1 h 406"/>
                    <a:gd name="T24" fmla="*/ 519 w 872"/>
                    <a:gd name="T25" fmla="*/ 3 h 406"/>
                    <a:gd name="T26" fmla="*/ 621 w 872"/>
                    <a:gd name="T27" fmla="*/ 31 h 406"/>
                    <a:gd name="T28" fmla="*/ 671 w 872"/>
                    <a:gd name="T29" fmla="*/ 56 h 406"/>
                    <a:gd name="T30" fmla="*/ 720 w 872"/>
                    <a:gd name="T31" fmla="*/ 92 h 406"/>
                    <a:gd name="T32" fmla="*/ 766 w 872"/>
                    <a:gd name="T33" fmla="*/ 139 h 406"/>
                    <a:gd name="T34" fmla="*/ 806 w 872"/>
                    <a:gd name="T35" fmla="*/ 199 h 406"/>
                    <a:gd name="T36" fmla="*/ 842 w 872"/>
                    <a:gd name="T37" fmla="*/ 271 h 406"/>
                    <a:gd name="T38" fmla="*/ 871 w 872"/>
                    <a:gd name="T39" fmla="*/ 358 h 406"/>
                    <a:gd name="T40" fmla="*/ 872 w 872"/>
                    <a:gd name="T41" fmla="*/ 379 h 406"/>
                    <a:gd name="T42" fmla="*/ 864 w 872"/>
                    <a:gd name="T43" fmla="*/ 401 h 406"/>
                    <a:gd name="T44" fmla="*/ 857 w 872"/>
                    <a:gd name="T45" fmla="*/ 405 h 406"/>
                    <a:gd name="T46" fmla="*/ 844 w 872"/>
                    <a:gd name="T47" fmla="*/ 401 h 406"/>
                    <a:gd name="T48" fmla="*/ 827 w 872"/>
                    <a:gd name="T49" fmla="*/ 372 h 406"/>
                    <a:gd name="T50" fmla="*/ 800 w 872"/>
                    <a:gd name="T51" fmla="*/ 337 h 406"/>
                    <a:gd name="T52" fmla="*/ 772 w 872"/>
                    <a:gd name="T53" fmla="*/ 323 h 406"/>
                    <a:gd name="T54" fmla="*/ 725 w 872"/>
                    <a:gd name="T55" fmla="*/ 323 h 406"/>
                    <a:gd name="T56" fmla="*/ 692 w 872"/>
                    <a:gd name="T57" fmla="*/ 343 h 406"/>
                    <a:gd name="T58" fmla="*/ 678 w 872"/>
                    <a:gd name="T59" fmla="*/ 361 h 406"/>
                    <a:gd name="T60" fmla="*/ 653 w 872"/>
                    <a:gd name="T61" fmla="*/ 378 h 406"/>
                    <a:gd name="T62" fmla="*/ 604 w 872"/>
                    <a:gd name="T63" fmla="*/ 386 h 406"/>
                    <a:gd name="T64" fmla="*/ 544 w 872"/>
                    <a:gd name="T65" fmla="*/ 389 h 406"/>
                    <a:gd name="T66" fmla="*/ 331 w 872"/>
                    <a:gd name="T67" fmla="*/ 392 h 406"/>
                    <a:gd name="T68" fmla="*/ 315 w 872"/>
                    <a:gd name="T69" fmla="*/ 387 h 406"/>
                    <a:gd name="T70" fmla="*/ 296 w 872"/>
                    <a:gd name="T71" fmla="*/ 365 h 406"/>
                    <a:gd name="T72" fmla="*/ 281 w 872"/>
                    <a:gd name="T73" fmla="*/ 342 h 406"/>
                    <a:gd name="T74" fmla="*/ 249 w 872"/>
                    <a:gd name="T75" fmla="*/ 317 h 406"/>
                    <a:gd name="T76" fmla="*/ 215 w 872"/>
                    <a:gd name="T77" fmla="*/ 312 h 406"/>
                    <a:gd name="T78" fmla="*/ 194 w 872"/>
                    <a:gd name="T79" fmla="*/ 318 h 406"/>
                    <a:gd name="T80" fmla="*/ 160 w 872"/>
                    <a:gd name="T81" fmla="*/ 345 h 406"/>
                    <a:gd name="T82" fmla="*/ 133 w 872"/>
                    <a:gd name="T83" fmla="*/ 368 h 406"/>
                    <a:gd name="T84" fmla="*/ 83 w 872"/>
                    <a:gd name="T85" fmla="*/ 379 h 406"/>
                    <a:gd name="T86" fmla="*/ 31 w 872"/>
                    <a:gd name="T87" fmla="*/ 372 h 406"/>
                    <a:gd name="T88" fmla="*/ 1 w 872"/>
                    <a:gd name="T89" fmla="*/ 356 h 40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72"/>
                    <a:gd name="T136" fmla="*/ 0 h 406"/>
                    <a:gd name="T137" fmla="*/ 872 w 872"/>
                    <a:gd name="T138" fmla="*/ 406 h 40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72" h="406">
                      <a:moveTo>
                        <a:pt x="1" y="356"/>
                      </a:moveTo>
                      <a:lnTo>
                        <a:pt x="1" y="356"/>
                      </a:lnTo>
                      <a:lnTo>
                        <a:pt x="0" y="348"/>
                      </a:lnTo>
                      <a:lnTo>
                        <a:pt x="1" y="328"/>
                      </a:lnTo>
                      <a:lnTo>
                        <a:pt x="5" y="314"/>
                      </a:lnTo>
                      <a:lnTo>
                        <a:pt x="9" y="298"/>
                      </a:lnTo>
                      <a:lnTo>
                        <a:pt x="15" y="281"/>
                      </a:lnTo>
                      <a:lnTo>
                        <a:pt x="25" y="263"/>
                      </a:lnTo>
                      <a:lnTo>
                        <a:pt x="36" y="245"/>
                      </a:lnTo>
                      <a:lnTo>
                        <a:pt x="52" y="226"/>
                      </a:lnTo>
                      <a:lnTo>
                        <a:pt x="72" y="209"/>
                      </a:lnTo>
                      <a:lnTo>
                        <a:pt x="96" y="191"/>
                      </a:lnTo>
                      <a:lnTo>
                        <a:pt x="108" y="183"/>
                      </a:lnTo>
                      <a:lnTo>
                        <a:pt x="124" y="176"/>
                      </a:lnTo>
                      <a:lnTo>
                        <a:pt x="139" y="169"/>
                      </a:lnTo>
                      <a:lnTo>
                        <a:pt x="157" y="161"/>
                      </a:lnTo>
                      <a:lnTo>
                        <a:pt x="176" y="157"/>
                      </a:lnTo>
                      <a:lnTo>
                        <a:pt x="196" y="150"/>
                      </a:lnTo>
                      <a:lnTo>
                        <a:pt x="218" y="146"/>
                      </a:lnTo>
                      <a:lnTo>
                        <a:pt x="241" y="143"/>
                      </a:lnTo>
                      <a:lnTo>
                        <a:pt x="243" y="138"/>
                      </a:lnTo>
                      <a:lnTo>
                        <a:pt x="248" y="124"/>
                      </a:lnTo>
                      <a:lnTo>
                        <a:pt x="257" y="103"/>
                      </a:lnTo>
                      <a:lnTo>
                        <a:pt x="263" y="92"/>
                      </a:lnTo>
                      <a:lnTo>
                        <a:pt x="271" y="80"/>
                      </a:lnTo>
                      <a:lnTo>
                        <a:pt x="281" y="69"/>
                      </a:lnTo>
                      <a:lnTo>
                        <a:pt x="292" y="56"/>
                      </a:lnTo>
                      <a:lnTo>
                        <a:pt x="306" y="44"/>
                      </a:lnTo>
                      <a:lnTo>
                        <a:pt x="320" y="33"/>
                      </a:lnTo>
                      <a:lnTo>
                        <a:pt x="337" y="23"/>
                      </a:lnTo>
                      <a:lnTo>
                        <a:pt x="356" y="16"/>
                      </a:lnTo>
                      <a:lnTo>
                        <a:pt x="378" y="8"/>
                      </a:lnTo>
                      <a:lnTo>
                        <a:pt x="401" y="3"/>
                      </a:lnTo>
                      <a:lnTo>
                        <a:pt x="428" y="1"/>
                      </a:lnTo>
                      <a:lnTo>
                        <a:pt x="456" y="0"/>
                      </a:lnTo>
                      <a:lnTo>
                        <a:pt x="488" y="0"/>
                      </a:lnTo>
                      <a:lnTo>
                        <a:pt x="519" y="3"/>
                      </a:lnTo>
                      <a:lnTo>
                        <a:pt x="552" y="9"/>
                      </a:lnTo>
                      <a:lnTo>
                        <a:pt x="587" y="19"/>
                      </a:lnTo>
                      <a:lnTo>
                        <a:pt x="621" y="31"/>
                      </a:lnTo>
                      <a:lnTo>
                        <a:pt x="637" y="39"/>
                      </a:lnTo>
                      <a:lnTo>
                        <a:pt x="654" y="47"/>
                      </a:lnTo>
                      <a:lnTo>
                        <a:pt x="671" y="56"/>
                      </a:lnTo>
                      <a:lnTo>
                        <a:pt x="687" y="67"/>
                      </a:lnTo>
                      <a:lnTo>
                        <a:pt x="704" y="80"/>
                      </a:lnTo>
                      <a:lnTo>
                        <a:pt x="720" y="92"/>
                      </a:lnTo>
                      <a:lnTo>
                        <a:pt x="736" y="107"/>
                      </a:lnTo>
                      <a:lnTo>
                        <a:pt x="751" y="122"/>
                      </a:lnTo>
                      <a:lnTo>
                        <a:pt x="766" y="139"/>
                      </a:lnTo>
                      <a:lnTo>
                        <a:pt x="780" y="158"/>
                      </a:lnTo>
                      <a:lnTo>
                        <a:pt x="794" y="177"/>
                      </a:lnTo>
                      <a:lnTo>
                        <a:pt x="806" y="199"/>
                      </a:lnTo>
                      <a:lnTo>
                        <a:pt x="819" y="221"/>
                      </a:lnTo>
                      <a:lnTo>
                        <a:pt x="831" y="245"/>
                      </a:lnTo>
                      <a:lnTo>
                        <a:pt x="842" y="271"/>
                      </a:lnTo>
                      <a:lnTo>
                        <a:pt x="852" y="298"/>
                      </a:lnTo>
                      <a:lnTo>
                        <a:pt x="861" y="328"/>
                      </a:lnTo>
                      <a:lnTo>
                        <a:pt x="871" y="358"/>
                      </a:lnTo>
                      <a:lnTo>
                        <a:pt x="871" y="365"/>
                      </a:lnTo>
                      <a:lnTo>
                        <a:pt x="872" y="379"/>
                      </a:lnTo>
                      <a:lnTo>
                        <a:pt x="871" y="387"/>
                      </a:lnTo>
                      <a:lnTo>
                        <a:pt x="867" y="395"/>
                      </a:lnTo>
                      <a:lnTo>
                        <a:pt x="864" y="401"/>
                      </a:lnTo>
                      <a:lnTo>
                        <a:pt x="861" y="403"/>
                      </a:lnTo>
                      <a:lnTo>
                        <a:pt x="857" y="405"/>
                      </a:lnTo>
                      <a:lnTo>
                        <a:pt x="853" y="406"/>
                      </a:lnTo>
                      <a:lnTo>
                        <a:pt x="850" y="405"/>
                      </a:lnTo>
                      <a:lnTo>
                        <a:pt x="844" y="401"/>
                      </a:lnTo>
                      <a:lnTo>
                        <a:pt x="838" y="394"/>
                      </a:lnTo>
                      <a:lnTo>
                        <a:pt x="833" y="383"/>
                      </a:lnTo>
                      <a:lnTo>
                        <a:pt x="827" y="372"/>
                      </a:lnTo>
                      <a:lnTo>
                        <a:pt x="819" y="359"/>
                      </a:lnTo>
                      <a:lnTo>
                        <a:pt x="811" y="348"/>
                      </a:lnTo>
                      <a:lnTo>
                        <a:pt x="800" y="337"/>
                      </a:lnTo>
                      <a:lnTo>
                        <a:pt x="786" y="329"/>
                      </a:lnTo>
                      <a:lnTo>
                        <a:pt x="772" y="323"/>
                      </a:lnTo>
                      <a:lnTo>
                        <a:pt x="756" y="320"/>
                      </a:lnTo>
                      <a:lnTo>
                        <a:pt x="740" y="320"/>
                      </a:lnTo>
                      <a:lnTo>
                        <a:pt x="725" y="323"/>
                      </a:lnTo>
                      <a:lnTo>
                        <a:pt x="711" y="329"/>
                      </a:lnTo>
                      <a:lnTo>
                        <a:pt x="698" y="337"/>
                      </a:lnTo>
                      <a:lnTo>
                        <a:pt x="692" y="343"/>
                      </a:lnTo>
                      <a:lnTo>
                        <a:pt x="687" y="350"/>
                      </a:lnTo>
                      <a:lnTo>
                        <a:pt x="678" y="361"/>
                      </a:lnTo>
                      <a:lnTo>
                        <a:pt x="670" y="370"/>
                      </a:lnTo>
                      <a:lnTo>
                        <a:pt x="660" y="375"/>
                      </a:lnTo>
                      <a:lnTo>
                        <a:pt x="653" y="378"/>
                      </a:lnTo>
                      <a:lnTo>
                        <a:pt x="643" y="381"/>
                      </a:lnTo>
                      <a:lnTo>
                        <a:pt x="632" y="383"/>
                      </a:lnTo>
                      <a:lnTo>
                        <a:pt x="604" y="386"/>
                      </a:lnTo>
                      <a:lnTo>
                        <a:pt x="580" y="387"/>
                      </a:lnTo>
                      <a:lnTo>
                        <a:pt x="544" y="389"/>
                      </a:lnTo>
                      <a:lnTo>
                        <a:pt x="452" y="390"/>
                      </a:lnTo>
                      <a:lnTo>
                        <a:pt x="331" y="392"/>
                      </a:lnTo>
                      <a:lnTo>
                        <a:pt x="328" y="392"/>
                      </a:lnTo>
                      <a:lnTo>
                        <a:pt x="320" y="390"/>
                      </a:lnTo>
                      <a:lnTo>
                        <a:pt x="315" y="387"/>
                      </a:lnTo>
                      <a:lnTo>
                        <a:pt x="309" y="383"/>
                      </a:lnTo>
                      <a:lnTo>
                        <a:pt x="303" y="375"/>
                      </a:lnTo>
                      <a:lnTo>
                        <a:pt x="296" y="365"/>
                      </a:lnTo>
                      <a:lnTo>
                        <a:pt x="290" y="353"/>
                      </a:lnTo>
                      <a:lnTo>
                        <a:pt x="281" y="342"/>
                      </a:lnTo>
                      <a:lnTo>
                        <a:pt x="271" y="332"/>
                      </a:lnTo>
                      <a:lnTo>
                        <a:pt x="260" y="323"/>
                      </a:lnTo>
                      <a:lnTo>
                        <a:pt x="249" y="317"/>
                      </a:lnTo>
                      <a:lnTo>
                        <a:pt x="237" y="312"/>
                      </a:lnTo>
                      <a:lnTo>
                        <a:pt x="226" y="310"/>
                      </a:lnTo>
                      <a:lnTo>
                        <a:pt x="215" y="312"/>
                      </a:lnTo>
                      <a:lnTo>
                        <a:pt x="204" y="314"/>
                      </a:lnTo>
                      <a:lnTo>
                        <a:pt x="194" y="318"/>
                      </a:lnTo>
                      <a:lnTo>
                        <a:pt x="185" y="325"/>
                      </a:lnTo>
                      <a:lnTo>
                        <a:pt x="176" y="331"/>
                      </a:lnTo>
                      <a:lnTo>
                        <a:pt x="160" y="345"/>
                      </a:lnTo>
                      <a:lnTo>
                        <a:pt x="144" y="361"/>
                      </a:lnTo>
                      <a:lnTo>
                        <a:pt x="133" y="368"/>
                      </a:lnTo>
                      <a:lnTo>
                        <a:pt x="119" y="375"/>
                      </a:lnTo>
                      <a:lnTo>
                        <a:pt x="103" y="378"/>
                      </a:lnTo>
                      <a:lnTo>
                        <a:pt x="83" y="379"/>
                      </a:lnTo>
                      <a:lnTo>
                        <a:pt x="63" y="379"/>
                      </a:lnTo>
                      <a:lnTo>
                        <a:pt x="42" y="375"/>
                      </a:lnTo>
                      <a:lnTo>
                        <a:pt x="31" y="372"/>
                      </a:lnTo>
                      <a:lnTo>
                        <a:pt x="20" y="367"/>
                      </a:lnTo>
                      <a:lnTo>
                        <a:pt x="11" y="362"/>
                      </a:lnTo>
                      <a:lnTo>
                        <a:pt x="1" y="356"/>
                      </a:lnTo>
                      <a:close/>
                    </a:path>
                  </a:pathLst>
                </a:custGeom>
                <a:solidFill>
                  <a:srgbClr val="E533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0" name="Freeform 178"/>
                <p:cNvSpPr>
                  <a:spLocks/>
                </p:cNvSpPr>
                <p:nvPr/>
              </p:nvSpPr>
              <p:spPr bwMode="auto">
                <a:xfrm>
                  <a:off x="230" y="1633"/>
                  <a:ext cx="130" cy="59"/>
                </a:xfrm>
                <a:custGeom>
                  <a:avLst/>
                  <a:gdLst>
                    <a:gd name="T0" fmla="*/ 122 w 130"/>
                    <a:gd name="T1" fmla="*/ 58 h 59"/>
                    <a:gd name="T2" fmla="*/ 122 w 130"/>
                    <a:gd name="T3" fmla="*/ 58 h 59"/>
                    <a:gd name="T4" fmla="*/ 111 w 130"/>
                    <a:gd name="T5" fmla="*/ 59 h 59"/>
                    <a:gd name="T6" fmla="*/ 83 w 130"/>
                    <a:gd name="T7" fmla="*/ 59 h 59"/>
                    <a:gd name="T8" fmla="*/ 50 w 130"/>
                    <a:gd name="T9" fmla="*/ 56 h 59"/>
                    <a:gd name="T10" fmla="*/ 34 w 130"/>
                    <a:gd name="T11" fmla="*/ 53 h 59"/>
                    <a:gd name="T12" fmla="*/ 22 w 130"/>
                    <a:gd name="T13" fmla="*/ 50 h 59"/>
                    <a:gd name="T14" fmla="*/ 22 w 130"/>
                    <a:gd name="T15" fmla="*/ 50 h 59"/>
                    <a:gd name="T16" fmla="*/ 12 w 130"/>
                    <a:gd name="T17" fmla="*/ 44 h 59"/>
                    <a:gd name="T18" fmla="*/ 4 w 130"/>
                    <a:gd name="T19" fmla="*/ 36 h 59"/>
                    <a:gd name="T20" fmla="*/ 1 w 130"/>
                    <a:gd name="T21" fmla="*/ 26 h 59"/>
                    <a:gd name="T22" fmla="*/ 0 w 130"/>
                    <a:gd name="T23" fmla="*/ 19 h 59"/>
                    <a:gd name="T24" fmla="*/ 3 w 130"/>
                    <a:gd name="T25" fmla="*/ 11 h 59"/>
                    <a:gd name="T26" fmla="*/ 6 w 130"/>
                    <a:gd name="T27" fmla="*/ 4 h 59"/>
                    <a:gd name="T28" fmla="*/ 9 w 130"/>
                    <a:gd name="T29" fmla="*/ 1 h 59"/>
                    <a:gd name="T30" fmla="*/ 14 w 130"/>
                    <a:gd name="T31" fmla="*/ 0 h 59"/>
                    <a:gd name="T32" fmla="*/ 19 w 130"/>
                    <a:gd name="T33" fmla="*/ 0 h 59"/>
                    <a:gd name="T34" fmla="*/ 23 w 130"/>
                    <a:gd name="T35" fmla="*/ 0 h 59"/>
                    <a:gd name="T36" fmla="*/ 23 w 130"/>
                    <a:gd name="T37" fmla="*/ 0 h 59"/>
                    <a:gd name="T38" fmla="*/ 67 w 130"/>
                    <a:gd name="T39" fmla="*/ 8 h 59"/>
                    <a:gd name="T40" fmla="*/ 88 w 130"/>
                    <a:gd name="T41" fmla="*/ 11 h 59"/>
                    <a:gd name="T42" fmla="*/ 102 w 130"/>
                    <a:gd name="T43" fmla="*/ 12 h 59"/>
                    <a:gd name="T44" fmla="*/ 102 w 130"/>
                    <a:gd name="T45" fmla="*/ 12 h 59"/>
                    <a:gd name="T46" fmla="*/ 106 w 130"/>
                    <a:gd name="T47" fmla="*/ 12 h 59"/>
                    <a:gd name="T48" fmla="*/ 114 w 130"/>
                    <a:gd name="T49" fmla="*/ 15 h 59"/>
                    <a:gd name="T50" fmla="*/ 121 w 130"/>
                    <a:gd name="T51" fmla="*/ 20 h 59"/>
                    <a:gd name="T52" fmla="*/ 125 w 130"/>
                    <a:gd name="T53" fmla="*/ 26 h 59"/>
                    <a:gd name="T54" fmla="*/ 130 w 130"/>
                    <a:gd name="T55" fmla="*/ 34 h 59"/>
                    <a:gd name="T56" fmla="*/ 130 w 130"/>
                    <a:gd name="T57" fmla="*/ 42 h 59"/>
                    <a:gd name="T58" fmla="*/ 128 w 130"/>
                    <a:gd name="T59" fmla="*/ 50 h 59"/>
                    <a:gd name="T60" fmla="*/ 122 w 130"/>
                    <a:gd name="T61" fmla="*/ 58 h 59"/>
                    <a:gd name="T62" fmla="*/ 122 w 130"/>
                    <a:gd name="T63" fmla="*/ 58 h 5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0"/>
                    <a:gd name="T97" fmla="*/ 0 h 59"/>
                    <a:gd name="T98" fmla="*/ 130 w 130"/>
                    <a:gd name="T99" fmla="*/ 59 h 5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0" h="59">
                      <a:moveTo>
                        <a:pt x="122" y="58"/>
                      </a:moveTo>
                      <a:lnTo>
                        <a:pt x="122" y="58"/>
                      </a:lnTo>
                      <a:lnTo>
                        <a:pt x="111" y="59"/>
                      </a:lnTo>
                      <a:lnTo>
                        <a:pt x="83" y="59"/>
                      </a:lnTo>
                      <a:lnTo>
                        <a:pt x="50" y="56"/>
                      </a:lnTo>
                      <a:lnTo>
                        <a:pt x="34" y="53"/>
                      </a:lnTo>
                      <a:lnTo>
                        <a:pt x="22" y="50"/>
                      </a:lnTo>
                      <a:lnTo>
                        <a:pt x="12" y="44"/>
                      </a:lnTo>
                      <a:lnTo>
                        <a:pt x="4" y="36"/>
                      </a:lnTo>
                      <a:lnTo>
                        <a:pt x="1" y="26"/>
                      </a:lnTo>
                      <a:lnTo>
                        <a:pt x="0" y="19"/>
                      </a:lnTo>
                      <a:lnTo>
                        <a:pt x="3" y="11"/>
                      </a:lnTo>
                      <a:lnTo>
                        <a:pt x="6" y="4"/>
                      </a:lnTo>
                      <a:lnTo>
                        <a:pt x="9" y="1"/>
                      </a:lnTo>
                      <a:lnTo>
                        <a:pt x="14" y="0"/>
                      </a:lnTo>
                      <a:lnTo>
                        <a:pt x="19" y="0"/>
                      </a:lnTo>
                      <a:lnTo>
                        <a:pt x="23" y="0"/>
                      </a:lnTo>
                      <a:lnTo>
                        <a:pt x="67" y="8"/>
                      </a:lnTo>
                      <a:lnTo>
                        <a:pt x="88" y="11"/>
                      </a:lnTo>
                      <a:lnTo>
                        <a:pt x="102" y="12"/>
                      </a:lnTo>
                      <a:lnTo>
                        <a:pt x="106" y="12"/>
                      </a:lnTo>
                      <a:lnTo>
                        <a:pt x="114" y="15"/>
                      </a:lnTo>
                      <a:lnTo>
                        <a:pt x="121" y="20"/>
                      </a:lnTo>
                      <a:lnTo>
                        <a:pt x="125" y="26"/>
                      </a:lnTo>
                      <a:lnTo>
                        <a:pt x="130" y="34"/>
                      </a:lnTo>
                      <a:lnTo>
                        <a:pt x="130" y="42"/>
                      </a:lnTo>
                      <a:lnTo>
                        <a:pt x="128" y="50"/>
                      </a:lnTo>
                      <a:lnTo>
                        <a:pt x="122" y="58"/>
                      </a:lnTo>
                      <a:close/>
                    </a:path>
                  </a:pathLst>
                </a:custGeom>
                <a:solidFill>
                  <a:srgbClr val="D5E4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 name="Freeform 179"/>
                <p:cNvSpPr>
                  <a:spLocks/>
                </p:cNvSpPr>
                <p:nvPr/>
              </p:nvSpPr>
              <p:spPr bwMode="auto">
                <a:xfrm>
                  <a:off x="1132" y="1663"/>
                  <a:ext cx="82" cy="45"/>
                </a:xfrm>
                <a:custGeom>
                  <a:avLst/>
                  <a:gdLst>
                    <a:gd name="T0" fmla="*/ 74 w 82"/>
                    <a:gd name="T1" fmla="*/ 3 h 45"/>
                    <a:gd name="T2" fmla="*/ 74 w 82"/>
                    <a:gd name="T3" fmla="*/ 3 h 45"/>
                    <a:gd name="T4" fmla="*/ 66 w 82"/>
                    <a:gd name="T5" fmla="*/ 1 h 45"/>
                    <a:gd name="T6" fmla="*/ 47 w 82"/>
                    <a:gd name="T7" fmla="*/ 0 h 45"/>
                    <a:gd name="T8" fmla="*/ 34 w 82"/>
                    <a:gd name="T9" fmla="*/ 0 h 45"/>
                    <a:gd name="T10" fmla="*/ 25 w 82"/>
                    <a:gd name="T11" fmla="*/ 1 h 45"/>
                    <a:gd name="T12" fmla="*/ 16 w 82"/>
                    <a:gd name="T13" fmla="*/ 3 h 45"/>
                    <a:gd name="T14" fmla="*/ 8 w 82"/>
                    <a:gd name="T15" fmla="*/ 6 h 45"/>
                    <a:gd name="T16" fmla="*/ 8 w 82"/>
                    <a:gd name="T17" fmla="*/ 6 h 45"/>
                    <a:gd name="T18" fmla="*/ 3 w 82"/>
                    <a:gd name="T19" fmla="*/ 11 h 45"/>
                    <a:gd name="T20" fmla="*/ 2 w 82"/>
                    <a:gd name="T21" fmla="*/ 17 h 45"/>
                    <a:gd name="T22" fmla="*/ 0 w 82"/>
                    <a:gd name="T23" fmla="*/ 23 h 45"/>
                    <a:gd name="T24" fmla="*/ 0 w 82"/>
                    <a:gd name="T25" fmla="*/ 29 h 45"/>
                    <a:gd name="T26" fmla="*/ 3 w 82"/>
                    <a:gd name="T27" fmla="*/ 34 h 45"/>
                    <a:gd name="T28" fmla="*/ 8 w 82"/>
                    <a:gd name="T29" fmla="*/ 39 h 45"/>
                    <a:gd name="T30" fmla="*/ 13 w 82"/>
                    <a:gd name="T31" fmla="*/ 43 h 45"/>
                    <a:gd name="T32" fmla="*/ 20 w 82"/>
                    <a:gd name="T33" fmla="*/ 45 h 45"/>
                    <a:gd name="T34" fmla="*/ 20 w 82"/>
                    <a:gd name="T35" fmla="*/ 45 h 45"/>
                    <a:gd name="T36" fmla="*/ 31 w 82"/>
                    <a:gd name="T37" fmla="*/ 45 h 45"/>
                    <a:gd name="T38" fmla="*/ 44 w 82"/>
                    <a:gd name="T39" fmla="*/ 43 h 45"/>
                    <a:gd name="T40" fmla="*/ 56 w 82"/>
                    <a:gd name="T41" fmla="*/ 40 h 45"/>
                    <a:gd name="T42" fmla="*/ 67 w 82"/>
                    <a:gd name="T43" fmla="*/ 36 h 45"/>
                    <a:gd name="T44" fmla="*/ 77 w 82"/>
                    <a:gd name="T45" fmla="*/ 31 h 45"/>
                    <a:gd name="T46" fmla="*/ 80 w 82"/>
                    <a:gd name="T47" fmla="*/ 26 h 45"/>
                    <a:gd name="T48" fmla="*/ 82 w 82"/>
                    <a:gd name="T49" fmla="*/ 23 h 45"/>
                    <a:gd name="T50" fmla="*/ 82 w 82"/>
                    <a:gd name="T51" fmla="*/ 18 h 45"/>
                    <a:gd name="T52" fmla="*/ 82 w 82"/>
                    <a:gd name="T53" fmla="*/ 14 h 45"/>
                    <a:gd name="T54" fmla="*/ 78 w 82"/>
                    <a:gd name="T55" fmla="*/ 9 h 45"/>
                    <a:gd name="T56" fmla="*/ 74 w 82"/>
                    <a:gd name="T57" fmla="*/ 3 h 45"/>
                    <a:gd name="T58" fmla="*/ 74 w 82"/>
                    <a:gd name="T59" fmla="*/ 3 h 4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2"/>
                    <a:gd name="T91" fmla="*/ 0 h 45"/>
                    <a:gd name="T92" fmla="*/ 82 w 82"/>
                    <a:gd name="T93" fmla="*/ 45 h 4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2" h="45">
                      <a:moveTo>
                        <a:pt x="74" y="3"/>
                      </a:moveTo>
                      <a:lnTo>
                        <a:pt x="74" y="3"/>
                      </a:lnTo>
                      <a:lnTo>
                        <a:pt x="66" y="1"/>
                      </a:lnTo>
                      <a:lnTo>
                        <a:pt x="47" y="0"/>
                      </a:lnTo>
                      <a:lnTo>
                        <a:pt x="34" y="0"/>
                      </a:lnTo>
                      <a:lnTo>
                        <a:pt x="25" y="1"/>
                      </a:lnTo>
                      <a:lnTo>
                        <a:pt x="16" y="3"/>
                      </a:lnTo>
                      <a:lnTo>
                        <a:pt x="8" y="6"/>
                      </a:lnTo>
                      <a:lnTo>
                        <a:pt x="3" y="11"/>
                      </a:lnTo>
                      <a:lnTo>
                        <a:pt x="2" y="17"/>
                      </a:lnTo>
                      <a:lnTo>
                        <a:pt x="0" y="23"/>
                      </a:lnTo>
                      <a:lnTo>
                        <a:pt x="0" y="29"/>
                      </a:lnTo>
                      <a:lnTo>
                        <a:pt x="3" y="34"/>
                      </a:lnTo>
                      <a:lnTo>
                        <a:pt x="8" y="39"/>
                      </a:lnTo>
                      <a:lnTo>
                        <a:pt x="13" y="43"/>
                      </a:lnTo>
                      <a:lnTo>
                        <a:pt x="20" y="45"/>
                      </a:lnTo>
                      <a:lnTo>
                        <a:pt x="31" y="45"/>
                      </a:lnTo>
                      <a:lnTo>
                        <a:pt x="44" y="43"/>
                      </a:lnTo>
                      <a:lnTo>
                        <a:pt x="56" y="40"/>
                      </a:lnTo>
                      <a:lnTo>
                        <a:pt x="67" y="36"/>
                      </a:lnTo>
                      <a:lnTo>
                        <a:pt x="77" y="31"/>
                      </a:lnTo>
                      <a:lnTo>
                        <a:pt x="80" y="26"/>
                      </a:lnTo>
                      <a:lnTo>
                        <a:pt x="82" y="23"/>
                      </a:lnTo>
                      <a:lnTo>
                        <a:pt x="82" y="18"/>
                      </a:lnTo>
                      <a:lnTo>
                        <a:pt x="82" y="14"/>
                      </a:lnTo>
                      <a:lnTo>
                        <a:pt x="78" y="9"/>
                      </a:lnTo>
                      <a:lnTo>
                        <a:pt x="74" y="3"/>
                      </a:lnTo>
                      <a:close/>
                    </a:path>
                  </a:pathLst>
                </a:custGeom>
                <a:solidFill>
                  <a:srgbClr val="D5E4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 name="Freeform 180"/>
                <p:cNvSpPr>
                  <a:spLocks/>
                </p:cNvSpPr>
                <p:nvPr/>
              </p:nvSpPr>
              <p:spPr bwMode="auto">
                <a:xfrm>
                  <a:off x="981" y="1666"/>
                  <a:ext cx="90" cy="72"/>
                </a:xfrm>
                <a:custGeom>
                  <a:avLst/>
                  <a:gdLst>
                    <a:gd name="T0" fmla="*/ 90 w 90"/>
                    <a:gd name="T1" fmla="*/ 36 h 72"/>
                    <a:gd name="T2" fmla="*/ 90 w 90"/>
                    <a:gd name="T3" fmla="*/ 36 h 72"/>
                    <a:gd name="T4" fmla="*/ 90 w 90"/>
                    <a:gd name="T5" fmla="*/ 42 h 72"/>
                    <a:gd name="T6" fmla="*/ 87 w 90"/>
                    <a:gd name="T7" fmla="*/ 50 h 72"/>
                    <a:gd name="T8" fmla="*/ 82 w 90"/>
                    <a:gd name="T9" fmla="*/ 56 h 72"/>
                    <a:gd name="T10" fmla="*/ 77 w 90"/>
                    <a:gd name="T11" fmla="*/ 61 h 72"/>
                    <a:gd name="T12" fmla="*/ 71 w 90"/>
                    <a:gd name="T13" fmla="*/ 66 h 72"/>
                    <a:gd name="T14" fmla="*/ 63 w 90"/>
                    <a:gd name="T15" fmla="*/ 69 h 72"/>
                    <a:gd name="T16" fmla="*/ 54 w 90"/>
                    <a:gd name="T17" fmla="*/ 70 h 72"/>
                    <a:gd name="T18" fmla="*/ 46 w 90"/>
                    <a:gd name="T19" fmla="*/ 72 h 72"/>
                    <a:gd name="T20" fmla="*/ 46 w 90"/>
                    <a:gd name="T21" fmla="*/ 72 h 72"/>
                    <a:gd name="T22" fmla="*/ 36 w 90"/>
                    <a:gd name="T23" fmla="*/ 70 h 72"/>
                    <a:gd name="T24" fmla="*/ 27 w 90"/>
                    <a:gd name="T25" fmla="*/ 69 h 72"/>
                    <a:gd name="T26" fmla="*/ 21 w 90"/>
                    <a:gd name="T27" fmla="*/ 66 h 72"/>
                    <a:gd name="T28" fmla="*/ 13 w 90"/>
                    <a:gd name="T29" fmla="*/ 61 h 72"/>
                    <a:gd name="T30" fmla="*/ 8 w 90"/>
                    <a:gd name="T31" fmla="*/ 56 h 72"/>
                    <a:gd name="T32" fmla="*/ 3 w 90"/>
                    <a:gd name="T33" fmla="*/ 50 h 72"/>
                    <a:gd name="T34" fmla="*/ 0 w 90"/>
                    <a:gd name="T35" fmla="*/ 42 h 72"/>
                    <a:gd name="T36" fmla="*/ 0 w 90"/>
                    <a:gd name="T37" fmla="*/ 36 h 72"/>
                    <a:gd name="T38" fmla="*/ 0 w 90"/>
                    <a:gd name="T39" fmla="*/ 36 h 72"/>
                    <a:gd name="T40" fmla="*/ 0 w 90"/>
                    <a:gd name="T41" fmla="*/ 28 h 72"/>
                    <a:gd name="T42" fmla="*/ 3 w 90"/>
                    <a:gd name="T43" fmla="*/ 22 h 72"/>
                    <a:gd name="T44" fmla="*/ 8 w 90"/>
                    <a:gd name="T45" fmla="*/ 15 h 72"/>
                    <a:gd name="T46" fmla="*/ 13 w 90"/>
                    <a:gd name="T47" fmla="*/ 11 h 72"/>
                    <a:gd name="T48" fmla="*/ 21 w 90"/>
                    <a:gd name="T49" fmla="*/ 6 h 72"/>
                    <a:gd name="T50" fmla="*/ 27 w 90"/>
                    <a:gd name="T51" fmla="*/ 3 h 72"/>
                    <a:gd name="T52" fmla="*/ 36 w 90"/>
                    <a:gd name="T53" fmla="*/ 1 h 72"/>
                    <a:gd name="T54" fmla="*/ 46 w 90"/>
                    <a:gd name="T55" fmla="*/ 0 h 72"/>
                    <a:gd name="T56" fmla="*/ 46 w 90"/>
                    <a:gd name="T57" fmla="*/ 0 h 72"/>
                    <a:gd name="T58" fmla="*/ 54 w 90"/>
                    <a:gd name="T59" fmla="*/ 1 h 72"/>
                    <a:gd name="T60" fmla="*/ 63 w 90"/>
                    <a:gd name="T61" fmla="*/ 3 h 72"/>
                    <a:gd name="T62" fmla="*/ 71 w 90"/>
                    <a:gd name="T63" fmla="*/ 6 h 72"/>
                    <a:gd name="T64" fmla="*/ 77 w 90"/>
                    <a:gd name="T65" fmla="*/ 11 h 72"/>
                    <a:gd name="T66" fmla="*/ 82 w 90"/>
                    <a:gd name="T67" fmla="*/ 15 h 72"/>
                    <a:gd name="T68" fmla="*/ 87 w 90"/>
                    <a:gd name="T69" fmla="*/ 22 h 72"/>
                    <a:gd name="T70" fmla="*/ 90 w 90"/>
                    <a:gd name="T71" fmla="*/ 28 h 72"/>
                    <a:gd name="T72" fmla="*/ 90 w 90"/>
                    <a:gd name="T73" fmla="*/ 36 h 72"/>
                    <a:gd name="T74" fmla="*/ 90 w 90"/>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0"/>
                    <a:gd name="T115" fmla="*/ 0 h 72"/>
                    <a:gd name="T116" fmla="*/ 90 w 90"/>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0" h="72">
                      <a:moveTo>
                        <a:pt x="90" y="36"/>
                      </a:moveTo>
                      <a:lnTo>
                        <a:pt x="90" y="36"/>
                      </a:lnTo>
                      <a:lnTo>
                        <a:pt x="90" y="42"/>
                      </a:lnTo>
                      <a:lnTo>
                        <a:pt x="87" y="50"/>
                      </a:lnTo>
                      <a:lnTo>
                        <a:pt x="82" y="56"/>
                      </a:lnTo>
                      <a:lnTo>
                        <a:pt x="77" y="61"/>
                      </a:lnTo>
                      <a:lnTo>
                        <a:pt x="71" y="66"/>
                      </a:lnTo>
                      <a:lnTo>
                        <a:pt x="63" y="69"/>
                      </a:lnTo>
                      <a:lnTo>
                        <a:pt x="54" y="70"/>
                      </a:lnTo>
                      <a:lnTo>
                        <a:pt x="46" y="72"/>
                      </a:lnTo>
                      <a:lnTo>
                        <a:pt x="36" y="70"/>
                      </a:lnTo>
                      <a:lnTo>
                        <a:pt x="27" y="69"/>
                      </a:lnTo>
                      <a:lnTo>
                        <a:pt x="21" y="66"/>
                      </a:lnTo>
                      <a:lnTo>
                        <a:pt x="13" y="61"/>
                      </a:lnTo>
                      <a:lnTo>
                        <a:pt x="8" y="56"/>
                      </a:lnTo>
                      <a:lnTo>
                        <a:pt x="3" y="50"/>
                      </a:lnTo>
                      <a:lnTo>
                        <a:pt x="0" y="42"/>
                      </a:lnTo>
                      <a:lnTo>
                        <a:pt x="0" y="36"/>
                      </a:lnTo>
                      <a:lnTo>
                        <a:pt x="0" y="28"/>
                      </a:lnTo>
                      <a:lnTo>
                        <a:pt x="3" y="22"/>
                      </a:lnTo>
                      <a:lnTo>
                        <a:pt x="8" y="15"/>
                      </a:lnTo>
                      <a:lnTo>
                        <a:pt x="13" y="11"/>
                      </a:lnTo>
                      <a:lnTo>
                        <a:pt x="21" y="6"/>
                      </a:lnTo>
                      <a:lnTo>
                        <a:pt x="27" y="3"/>
                      </a:lnTo>
                      <a:lnTo>
                        <a:pt x="36" y="1"/>
                      </a:lnTo>
                      <a:lnTo>
                        <a:pt x="46" y="0"/>
                      </a:lnTo>
                      <a:lnTo>
                        <a:pt x="54" y="1"/>
                      </a:lnTo>
                      <a:lnTo>
                        <a:pt x="63" y="3"/>
                      </a:lnTo>
                      <a:lnTo>
                        <a:pt x="71" y="6"/>
                      </a:lnTo>
                      <a:lnTo>
                        <a:pt x="77" y="11"/>
                      </a:lnTo>
                      <a:lnTo>
                        <a:pt x="82" y="15"/>
                      </a:lnTo>
                      <a:lnTo>
                        <a:pt x="87" y="22"/>
                      </a:lnTo>
                      <a:lnTo>
                        <a:pt x="90" y="28"/>
                      </a:lnTo>
                      <a:lnTo>
                        <a:pt x="90" y="36"/>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3" name="Freeform 181"/>
                <p:cNvSpPr>
                  <a:spLocks/>
                </p:cNvSpPr>
                <p:nvPr/>
              </p:nvSpPr>
              <p:spPr bwMode="auto">
                <a:xfrm>
                  <a:off x="520" y="1361"/>
                  <a:ext cx="86" cy="121"/>
                </a:xfrm>
                <a:custGeom>
                  <a:avLst/>
                  <a:gdLst>
                    <a:gd name="T0" fmla="*/ 86 w 86"/>
                    <a:gd name="T1" fmla="*/ 14 h 121"/>
                    <a:gd name="T2" fmla="*/ 86 w 86"/>
                    <a:gd name="T3" fmla="*/ 14 h 121"/>
                    <a:gd name="T4" fmla="*/ 83 w 86"/>
                    <a:gd name="T5" fmla="*/ 30 h 121"/>
                    <a:gd name="T6" fmla="*/ 74 w 86"/>
                    <a:gd name="T7" fmla="*/ 63 h 121"/>
                    <a:gd name="T8" fmla="*/ 67 w 86"/>
                    <a:gd name="T9" fmla="*/ 80 h 121"/>
                    <a:gd name="T10" fmla="*/ 60 w 86"/>
                    <a:gd name="T11" fmla="*/ 98 h 121"/>
                    <a:gd name="T12" fmla="*/ 55 w 86"/>
                    <a:gd name="T13" fmla="*/ 105 h 121"/>
                    <a:gd name="T14" fmla="*/ 52 w 86"/>
                    <a:gd name="T15" fmla="*/ 110 h 121"/>
                    <a:gd name="T16" fmla="*/ 46 w 86"/>
                    <a:gd name="T17" fmla="*/ 115 h 121"/>
                    <a:gd name="T18" fmla="*/ 41 w 86"/>
                    <a:gd name="T19" fmla="*/ 118 h 121"/>
                    <a:gd name="T20" fmla="*/ 41 w 86"/>
                    <a:gd name="T21" fmla="*/ 118 h 121"/>
                    <a:gd name="T22" fmla="*/ 31 w 86"/>
                    <a:gd name="T23" fmla="*/ 121 h 121"/>
                    <a:gd name="T24" fmla="*/ 22 w 86"/>
                    <a:gd name="T25" fmla="*/ 120 h 121"/>
                    <a:gd name="T26" fmla="*/ 16 w 86"/>
                    <a:gd name="T27" fmla="*/ 118 h 121"/>
                    <a:gd name="T28" fmla="*/ 9 w 86"/>
                    <a:gd name="T29" fmla="*/ 115 h 121"/>
                    <a:gd name="T30" fmla="*/ 2 w 86"/>
                    <a:gd name="T31" fmla="*/ 107 h 121"/>
                    <a:gd name="T32" fmla="*/ 0 w 86"/>
                    <a:gd name="T33" fmla="*/ 102 h 121"/>
                    <a:gd name="T34" fmla="*/ 0 w 86"/>
                    <a:gd name="T35" fmla="*/ 102 h 121"/>
                    <a:gd name="T36" fmla="*/ 5 w 86"/>
                    <a:gd name="T37" fmla="*/ 90 h 121"/>
                    <a:gd name="T38" fmla="*/ 17 w 86"/>
                    <a:gd name="T39" fmla="*/ 60 h 121"/>
                    <a:gd name="T40" fmla="*/ 28 w 86"/>
                    <a:gd name="T41" fmla="*/ 41 h 121"/>
                    <a:gd name="T42" fmla="*/ 39 w 86"/>
                    <a:gd name="T43" fmla="*/ 25 h 121"/>
                    <a:gd name="T44" fmla="*/ 50 w 86"/>
                    <a:gd name="T45" fmla="*/ 10 h 121"/>
                    <a:gd name="T46" fmla="*/ 58 w 86"/>
                    <a:gd name="T47" fmla="*/ 5 h 121"/>
                    <a:gd name="T48" fmla="*/ 64 w 86"/>
                    <a:gd name="T49" fmla="*/ 0 h 121"/>
                    <a:gd name="T50" fmla="*/ 86 w 86"/>
                    <a:gd name="T51" fmla="*/ 14 h 12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121"/>
                    <a:gd name="T80" fmla="*/ 86 w 86"/>
                    <a:gd name="T81" fmla="*/ 121 h 12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121">
                      <a:moveTo>
                        <a:pt x="86" y="14"/>
                      </a:moveTo>
                      <a:lnTo>
                        <a:pt x="86" y="14"/>
                      </a:lnTo>
                      <a:lnTo>
                        <a:pt x="83" y="30"/>
                      </a:lnTo>
                      <a:lnTo>
                        <a:pt x="74" y="63"/>
                      </a:lnTo>
                      <a:lnTo>
                        <a:pt x="67" y="80"/>
                      </a:lnTo>
                      <a:lnTo>
                        <a:pt x="60" y="98"/>
                      </a:lnTo>
                      <a:lnTo>
                        <a:pt x="55" y="105"/>
                      </a:lnTo>
                      <a:lnTo>
                        <a:pt x="52" y="110"/>
                      </a:lnTo>
                      <a:lnTo>
                        <a:pt x="46" y="115"/>
                      </a:lnTo>
                      <a:lnTo>
                        <a:pt x="41" y="118"/>
                      </a:lnTo>
                      <a:lnTo>
                        <a:pt x="31" y="121"/>
                      </a:lnTo>
                      <a:lnTo>
                        <a:pt x="22" y="120"/>
                      </a:lnTo>
                      <a:lnTo>
                        <a:pt x="16" y="118"/>
                      </a:lnTo>
                      <a:lnTo>
                        <a:pt x="9" y="115"/>
                      </a:lnTo>
                      <a:lnTo>
                        <a:pt x="2" y="107"/>
                      </a:lnTo>
                      <a:lnTo>
                        <a:pt x="0" y="102"/>
                      </a:lnTo>
                      <a:lnTo>
                        <a:pt x="5" y="90"/>
                      </a:lnTo>
                      <a:lnTo>
                        <a:pt x="17" y="60"/>
                      </a:lnTo>
                      <a:lnTo>
                        <a:pt x="28" y="41"/>
                      </a:lnTo>
                      <a:lnTo>
                        <a:pt x="39" y="25"/>
                      </a:lnTo>
                      <a:lnTo>
                        <a:pt x="50" y="10"/>
                      </a:lnTo>
                      <a:lnTo>
                        <a:pt x="58" y="5"/>
                      </a:lnTo>
                      <a:lnTo>
                        <a:pt x="64" y="0"/>
                      </a:lnTo>
                      <a:lnTo>
                        <a:pt x="86" y="14"/>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4" name="Freeform 182"/>
                <p:cNvSpPr>
                  <a:spLocks/>
                </p:cNvSpPr>
                <p:nvPr/>
              </p:nvSpPr>
              <p:spPr bwMode="auto">
                <a:xfrm>
                  <a:off x="606" y="1361"/>
                  <a:ext cx="156" cy="129"/>
                </a:xfrm>
                <a:custGeom>
                  <a:avLst/>
                  <a:gdLst>
                    <a:gd name="T0" fmla="*/ 22 w 156"/>
                    <a:gd name="T1" fmla="*/ 8 h 129"/>
                    <a:gd name="T2" fmla="*/ 22 w 156"/>
                    <a:gd name="T3" fmla="*/ 8 h 129"/>
                    <a:gd name="T4" fmla="*/ 18 w 156"/>
                    <a:gd name="T5" fmla="*/ 25 h 129"/>
                    <a:gd name="T6" fmla="*/ 7 w 156"/>
                    <a:gd name="T7" fmla="*/ 62 h 129"/>
                    <a:gd name="T8" fmla="*/ 3 w 156"/>
                    <a:gd name="T9" fmla="*/ 82 h 129"/>
                    <a:gd name="T10" fmla="*/ 0 w 156"/>
                    <a:gd name="T11" fmla="*/ 99 h 129"/>
                    <a:gd name="T12" fmla="*/ 0 w 156"/>
                    <a:gd name="T13" fmla="*/ 107 h 129"/>
                    <a:gd name="T14" fmla="*/ 2 w 156"/>
                    <a:gd name="T15" fmla="*/ 113 h 129"/>
                    <a:gd name="T16" fmla="*/ 3 w 156"/>
                    <a:gd name="T17" fmla="*/ 118 h 129"/>
                    <a:gd name="T18" fmla="*/ 7 w 156"/>
                    <a:gd name="T19" fmla="*/ 120 h 129"/>
                    <a:gd name="T20" fmla="*/ 7 w 156"/>
                    <a:gd name="T21" fmla="*/ 120 h 129"/>
                    <a:gd name="T22" fmla="*/ 18 w 156"/>
                    <a:gd name="T23" fmla="*/ 123 h 129"/>
                    <a:gd name="T24" fmla="*/ 35 w 156"/>
                    <a:gd name="T25" fmla="*/ 124 h 129"/>
                    <a:gd name="T26" fmla="*/ 79 w 156"/>
                    <a:gd name="T27" fmla="*/ 129 h 129"/>
                    <a:gd name="T28" fmla="*/ 123 w 156"/>
                    <a:gd name="T29" fmla="*/ 129 h 129"/>
                    <a:gd name="T30" fmla="*/ 140 w 156"/>
                    <a:gd name="T31" fmla="*/ 129 h 129"/>
                    <a:gd name="T32" fmla="*/ 149 w 156"/>
                    <a:gd name="T33" fmla="*/ 126 h 129"/>
                    <a:gd name="T34" fmla="*/ 149 w 156"/>
                    <a:gd name="T35" fmla="*/ 126 h 129"/>
                    <a:gd name="T36" fmla="*/ 151 w 156"/>
                    <a:gd name="T37" fmla="*/ 124 h 129"/>
                    <a:gd name="T38" fmla="*/ 153 w 156"/>
                    <a:gd name="T39" fmla="*/ 121 h 129"/>
                    <a:gd name="T40" fmla="*/ 156 w 156"/>
                    <a:gd name="T41" fmla="*/ 112 h 129"/>
                    <a:gd name="T42" fmla="*/ 156 w 156"/>
                    <a:gd name="T43" fmla="*/ 99 h 129"/>
                    <a:gd name="T44" fmla="*/ 156 w 156"/>
                    <a:gd name="T45" fmla="*/ 85 h 129"/>
                    <a:gd name="T46" fmla="*/ 153 w 156"/>
                    <a:gd name="T47" fmla="*/ 55 h 129"/>
                    <a:gd name="T48" fmla="*/ 151 w 156"/>
                    <a:gd name="T49" fmla="*/ 32 h 129"/>
                    <a:gd name="T50" fmla="*/ 151 w 156"/>
                    <a:gd name="T51" fmla="*/ 32 h 129"/>
                    <a:gd name="T52" fmla="*/ 149 w 156"/>
                    <a:gd name="T53" fmla="*/ 18 h 129"/>
                    <a:gd name="T54" fmla="*/ 149 w 156"/>
                    <a:gd name="T55" fmla="*/ 11 h 129"/>
                    <a:gd name="T56" fmla="*/ 146 w 156"/>
                    <a:gd name="T57" fmla="*/ 7 h 129"/>
                    <a:gd name="T58" fmla="*/ 145 w 156"/>
                    <a:gd name="T59" fmla="*/ 4 h 129"/>
                    <a:gd name="T60" fmla="*/ 142 w 156"/>
                    <a:gd name="T61" fmla="*/ 2 h 129"/>
                    <a:gd name="T62" fmla="*/ 137 w 156"/>
                    <a:gd name="T63" fmla="*/ 0 h 129"/>
                    <a:gd name="T64" fmla="*/ 132 w 156"/>
                    <a:gd name="T65" fmla="*/ 0 h 129"/>
                    <a:gd name="T66" fmla="*/ 132 w 156"/>
                    <a:gd name="T67" fmla="*/ 0 h 129"/>
                    <a:gd name="T68" fmla="*/ 74 w 156"/>
                    <a:gd name="T69" fmla="*/ 0 h 129"/>
                    <a:gd name="T70" fmla="*/ 40 w 156"/>
                    <a:gd name="T71" fmla="*/ 4 h 129"/>
                    <a:gd name="T72" fmla="*/ 29 w 156"/>
                    <a:gd name="T73" fmla="*/ 5 h 129"/>
                    <a:gd name="T74" fmla="*/ 24 w 156"/>
                    <a:gd name="T75" fmla="*/ 7 h 129"/>
                    <a:gd name="T76" fmla="*/ 22 w 156"/>
                    <a:gd name="T77" fmla="*/ 8 h 129"/>
                    <a:gd name="T78" fmla="*/ 22 w 156"/>
                    <a:gd name="T79" fmla="*/ 8 h 1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6"/>
                    <a:gd name="T121" fmla="*/ 0 h 129"/>
                    <a:gd name="T122" fmla="*/ 156 w 156"/>
                    <a:gd name="T123" fmla="*/ 129 h 12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6" h="129">
                      <a:moveTo>
                        <a:pt x="22" y="8"/>
                      </a:moveTo>
                      <a:lnTo>
                        <a:pt x="22" y="8"/>
                      </a:lnTo>
                      <a:lnTo>
                        <a:pt x="18" y="25"/>
                      </a:lnTo>
                      <a:lnTo>
                        <a:pt x="7" y="62"/>
                      </a:lnTo>
                      <a:lnTo>
                        <a:pt x="3" y="82"/>
                      </a:lnTo>
                      <a:lnTo>
                        <a:pt x="0" y="99"/>
                      </a:lnTo>
                      <a:lnTo>
                        <a:pt x="0" y="107"/>
                      </a:lnTo>
                      <a:lnTo>
                        <a:pt x="2" y="113"/>
                      </a:lnTo>
                      <a:lnTo>
                        <a:pt x="3" y="118"/>
                      </a:lnTo>
                      <a:lnTo>
                        <a:pt x="7" y="120"/>
                      </a:lnTo>
                      <a:lnTo>
                        <a:pt x="18" y="123"/>
                      </a:lnTo>
                      <a:lnTo>
                        <a:pt x="35" y="124"/>
                      </a:lnTo>
                      <a:lnTo>
                        <a:pt x="79" y="129"/>
                      </a:lnTo>
                      <a:lnTo>
                        <a:pt x="123" y="129"/>
                      </a:lnTo>
                      <a:lnTo>
                        <a:pt x="140" y="129"/>
                      </a:lnTo>
                      <a:lnTo>
                        <a:pt x="149" y="126"/>
                      </a:lnTo>
                      <a:lnTo>
                        <a:pt x="151" y="124"/>
                      </a:lnTo>
                      <a:lnTo>
                        <a:pt x="153" y="121"/>
                      </a:lnTo>
                      <a:lnTo>
                        <a:pt x="156" y="112"/>
                      </a:lnTo>
                      <a:lnTo>
                        <a:pt x="156" y="99"/>
                      </a:lnTo>
                      <a:lnTo>
                        <a:pt x="156" y="85"/>
                      </a:lnTo>
                      <a:lnTo>
                        <a:pt x="153" y="55"/>
                      </a:lnTo>
                      <a:lnTo>
                        <a:pt x="151" y="32"/>
                      </a:lnTo>
                      <a:lnTo>
                        <a:pt x="149" y="18"/>
                      </a:lnTo>
                      <a:lnTo>
                        <a:pt x="149" y="11"/>
                      </a:lnTo>
                      <a:lnTo>
                        <a:pt x="146" y="7"/>
                      </a:lnTo>
                      <a:lnTo>
                        <a:pt x="145" y="4"/>
                      </a:lnTo>
                      <a:lnTo>
                        <a:pt x="142" y="2"/>
                      </a:lnTo>
                      <a:lnTo>
                        <a:pt x="137" y="0"/>
                      </a:lnTo>
                      <a:lnTo>
                        <a:pt x="132" y="0"/>
                      </a:lnTo>
                      <a:lnTo>
                        <a:pt x="74" y="0"/>
                      </a:lnTo>
                      <a:lnTo>
                        <a:pt x="40" y="4"/>
                      </a:lnTo>
                      <a:lnTo>
                        <a:pt x="29" y="5"/>
                      </a:lnTo>
                      <a:lnTo>
                        <a:pt x="24" y="7"/>
                      </a:lnTo>
                      <a:lnTo>
                        <a:pt x="22" y="8"/>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5" name="Freeform 183"/>
                <p:cNvSpPr>
                  <a:spLocks/>
                </p:cNvSpPr>
                <p:nvPr/>
              </p:nvSpPr>
              <p:spPr bwMode="auto">
                <a:xfrm>
                  <a:off x="790" y="1360"/>
                  <a:ext cx="165" cy="128"/>
                </a:xfrm>
                <a:custGeom>
                  <a:avLst/>
                  <a:gdLst>
                    <a:gd name="T0" fmla="*/ 16 w 165"/>
                    <a:gd name="T1" fmla="*/ 5 h 128"/>
                    <a:gd name="T2" fmla="*/ 16 w 165"/>
                    <a:gd name="T3" fmla="*/ 5 h 128"/>
                    <a:gd name="T4" fmla="*/ 12 w 165"/>
                    <a:gd name="T5" fmla="*/ 8 h 128"/>
                    <a:gd name="T6" fmla="*/ 6 w 165"/>
                    <a:gd name="T7" fmla="*/ 14 h 128"/>
                    <a:gd name="T8" fmla="*/ 5 w 165"/>
                    <a:gd name="T9" fmla="*/ 19 h 128"/>
                    <a:gd name="T10" fmla="*/ 1 w 165"/>
                    <a:gd name="T11" fmla="*/ 25 h 128"/>
                    <a:gd name="T12" fmla="*/ 0 w 165"/>
                    <a:gd name="T13" fmla="*/ 33 h 128"/>
                    <a:gd name="T14" fmla="*/ 0 w 165"/>
                    <a:gd name="T15" fmla="*/ 41 h 128"/>
                    <a:gd name="T16" fmla="*/ 0 w 165"/>
                    <a:gd name="T17" fmla="*/ 41 h 128"/>
                    <a:gd name="T18" fmla="*/ 1 w 165"/>
                    <a:gd name="T19" fmla="*/ 63 h 128"/>
                    <a:gd name="T20" fmla="*/ 6 w 165"/>
                    <a:gd name="T21" fmla="*/ 88 h 128"/>
                    <a:gd name="T22" fmla="*/ 9 w 165"/>
                    <a:gd name="T23" fmla="*/ 100 h 128"/>
                    <a:gd name="T24" fmla="*/ 14 w 165"/>
                    <a:gd name="T25" fmla="*/ 110 h 128"/>
                    <a:gd name="T26" fmla="*/ 20 w 165"/>
                    <a:gd name="T27" fmla="*/ 116 h 128"/>
                    <a:gd name="T28" fmla="*/ 23 w 165"/>
                    <a:gd name="T29" fmla="*/ 119 h 128"/>
                    <a:gd name="T30" fmla="*/ 28 w 165"/>
                    <a:gd name="T31" fmla="*/ 121 h 128"/>
                    <a:gd name="T32" fmla="*/ 28 w 165"/>
                    <a:gd name="T33" fmla="*/ 121 h 128"/>
                    <a:gd name="T34" fmla="*/ 39 w 165"/>
                    <a:gd name="T35" fmla="*/ 124 h 128"/>
                    <a:gd name="T36" fmla="*/ 53 w 165"/>
                    <a:gd name="T37" fmla="*/ 125 h 128"/>
                    <a:gd name="T38" fmla="*/ 89 w 165"/>
                    <a:gd name="T39" fmla="*/ 128 h 128"/>
                    <a:gd name="T40" fmla="*/ 125 w 165"/>
                    <a:gd name="T41" fmla="*/ 128 h 128"/>
                    <a:gd name="T42" fmla="*/ 140 w 165"/>
                    <a:gd name="T43" fmla="*/ 128 h 128"/>
                    <a:gd name="T44" fmla="*/ 149 w 165"/>
                    <a:gd name="T45" fmla="*/ 127 h 128"/>
                    <a:gd name="T46" fmla="*/ 149 w 165"/>
                    <a:gd name="T47" fmla="*/ 127 h 128"/>
                    <a:gd name="T48" fmla="*/ 160 w 165"/>
                    <a:gd name="T49" fmla="*/ 124 h 128"/>
                    <a:gd name="T50" fmla="*/ 163 w 165"/>
                    <a:gd name="T51" fmla="*/ 121 h 128"/>
                    <a:gd name="T52" fmla="*/ 165 w 165"/>
                    <a:gd name="T53" fmla="*/ 117 h 128"/>
                    <a:gd name="T54" fmla="*/ 165 w 165"/>
                    <a:gd name="T55" fmla="*/ 114 h 128"/>
                    <a:gd name="T56" fmla="*/ 165 w 165"/>
                    <a:gd name="T57" fmla="*/ 111 h 128"/>
                    <a:gd name="T58" fmla="*/ 162 w 165"/>
                    <a:gd name="T59" fmla="*/ 100 h 128"/>
                    <a:gd name="T60" fmla="*/ 162 w 165"/>
                    <a:gd name="T61" fmla="*/ 100 h 128"/>
                    <a:gd name="T62" fmla="*/ 155 w 165"/>
                    <a:gd name="T63" fmla="*/ 80 h 128"/>
                    <a:gd name="T64" fmla="*/ 146 w 165"/>
                    <a:gd name="T65" fmla="*/ 53 h 128"/>
                    <a:gd name="T66" fmla="*/ 133 w 165"/>
                    <a:gd name="T67" fmla="*/ 28 h 128"/>
                    <a:gd name="T68" fmla="*/ 127 w 165"/>
                    <a:gd name="T69" fmla="*/ 19 h 128"/>
                    <a:gd name="T70" fmla="*/ 122 w 165"/>
                    <a:gd name="T71" fmla="*/ 12 h 128"/>
                    <a:gd name="T72" fmla="*/ 122 w 165"/>
                    <a:gd name="T73" fmla="*/ 12 h 128"/>
                    <a:gd name="T74" fmla="*/ 114 w 165"/>
                    <a:gd name="T75" fmla="*/ 9 h 128"/>
                    <a:gd name="T76" fmla="*/ 103 w 165"/>
                    <a:gd name="T77" fmla="*/ 6 h 128"/>
                    <a:gd name="T78" fmla="*/ 89 w 165"/>
                    <a:gd name="T79" fmla="*/ 3 h 128"/>
                    <a:gd name="T80" fmla="*/ 74 w 165"/>
                    <a:gd name="T81" fmla="*/ 1 h 128"/>
                    <a:gd name="T82" fmla="*/ 56 w 165"/>
                    <a:gd name="T83" fmla="*/ 0 h 128"/>
                    <a:gd name="T84" fmla="*/ 41 w 165"/>
                    <a:gd name="T85" fmla="*/ 1 h 128"/>
                    <a:gd name="T86" fmla="*/ 27 w 165"/>
                    <a:gd name="T87" fmla="*/ 1 h 128"/>
                    <a:gd name="T88" fmla="*/ 16 w 165"/>
                    <a:gd name="T89" fmla="*/ 5 h 128"/>
                    <a:gd name="T90" fmla="*/ 16 w 165"/>
                    <a:gd name="T91" fmla="*/ 5 h 12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5"/>
                    <a:gd name="T139" fmla="*/ 0 h 128"/>
                    <a:gd name="T140" fmla="*/ 165 w 165"/>
                    <a:gd name="T141" fmla="*/ 128 h 12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5" h="128">
                      <a:moveTo>
                        <a:pt x="16" y="5"/>
                      </a:moveTo>
                      <a:lnTo>
                        <a:pt x="16" y="5"/>
                      </a:lnTo>
                      <a:lnTo>
                        <a:pt x="12" y="8"/>
                      </a:lnTo>
                      <a:lnTo>
                        <a:pt x="6" y="14"/>
                      </a:lnTo>
                      <a:lnTo>
                        <a:pt x="5" y="19"/>
                      </a:lnTo>
                      <a:lnTo>
                        <a:pt x="1" y="25"/>
                      </a:lnTo>
                      <a:lnTo>
                        <a:pt x="0" y="33"/>
                      </a:lnTo>
                      <a:lnTo>
                        <a:pt x="0" y="41"/>
                      </a:lnTo>
                      <a:lnTo>
                        <a:pt x="1" y="63"/>
                      </a:lnTo>
                      <a:lnTo>
                        <a:pt x="6" y="88"/>
                      </a:lnTo>
                      <a:lnTo>
                        <a:pt x="9" y="100"/>
                      </a:lnTo>
                      <a:lnTo>
                        <a:pt x="14" y="110"/>
                      </a:lnTo>
                      <a:lnTo>
                        <a:pt x="20" y="116"/>
                      </a:lnTo>
                      <a:lnTo>
                        <a:pt x="23" y="119"/>
                      </a:lnTo>
                      <a:lnTo>
                        <a:pt x="28" y="121"/>
                      </a:lnTo>
                      <a:lnTo>
                        <a:pt x="39" y="124"/>
                      </a:lnTo>
                      <a:lnTo>
                        <a:pt x="53" y="125"/>
                      </a:lnTo>
                      <a:lnTo>
                        <a:pt x="89" y="128"/>
                      </a:lnTo>
                      <a:lnTo>
                        <a:pt x="125" y="128"/>
                      </a:lnTo>
                      <a:lnTo>
                        <a:pt x="140" y="128"/>
                      </a:lnTo>
                      <a:lnTo>
                        <a:pt x="149" y="127"/>
                      </a:lnTo>
                      <a:lnTo>
                        <a:pt x="160" y="124"/>
                      </a:lnTo>
                      <a:lnTo>
                        <a:pt x="163" y="121"/>
                      </a:lnTo>
                      <a:lnTo>
                        <a:pt x="165" y="117"/>
                      </a:lnTo>
                      <a:lnTo>
                        <a:pt x="165" y="114"/>
                      </a:lnTo>
                      <a:lnTo>
                        <a:pt x="165" y="111"/>
                      </a:lnTo>
                      <a:lnTo>
                        <a:pt x="162" y="100"/>
                      </a:lnTo>
                      <a:lnTo>
                        <a:pt x="155" y="80"/>
                      </a:lnTo>
                      <a:lnTo>
                        <a:pt x="146" y="53"/>
                      </a:lnTo>
                      <a:lnTo>
                        <a:pt x="133" y="28"/>
                      </a:lnTo>
                      <a:lnTo>
                        <a:pt x="127" y="19"/>
                      </a:lnTo>
                      <a:lnTo>
                        <a:pt x="122" y="12"/>
                      </a:lnTo>
                      <a:lnTo>
                        <a:pt x="114" y="9"/>
                      </a:lnTo>
                      <a:lnTo>
                        <a:pt x="103" y="6"/>
                      </a:lnTo>
                      <a:lnTo>
                        <a:pt x="89" y="3"/>
                      </a:lnTo>
                      <a:lnTo>
                        <a:pt x="74" y="1"/>
                      </a:lnTo>
                      <a:lnTo>
                        <a:pt x="56" y="0"/>
                      </a:lnTo>
                      <a:lnTo>
                        <a:pt x="41" y="1"/>
                      </a:lnTo>
                      <a:lnTo>
                        <a:pt x="27" y="1"/>
                      </a:lnTo>
                      <a:lnTo>
                        <a:pt x="16" y="5"/>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6" name="Freeform 184"/>
                <p:cNvSpPr>
                  <a:spLocks/>
                </p:cNvSpPr>
                <p:nvPr/>
              </p:nvSpPr>
              <p:spPr bwMode="auto">
                <a:xfrm>
                  <a:off x="934" y="1374"/>
                  <a:ext cx="130" cy="113"/>
                </a:xfrm>
                <a:custGeom>
                  <a:avLst/>
                  <a:gdLst>
                    <a:gd name="T0" fmla="*/ 0 w 130"/>
                    <a:gd name="T1" fmla="*/ 0 h 113"/>
                    <a:gd name="T2" fmla="*/ 0 w 130"/>
                    <a:gd name="T3" fmla="*/ 0 h 113"/>
                    <a:gd name="T4" fmla="*/ 7 w 130"/>
                    <a:gd name="T5" fmla="*/ 16 h 113"/>
                    <a:gd name="T6" fmla="*/ 14 w 130"/>
                    <a:gd name="T7" fmla="*/ 33 h 113"/>
                    <a:gd name="T8" fmla="*/ 27 w 130"/>
                    <a:gd name="T9" fmla="*/ 52 h 113"/>
                    <a:gd name="T10" fmla="*/ 35 w 130"/>
                    <a:gd name="T11" fmla="*/ 61 h 113"/>
                    <a:gd name="T12" fmla="*/ 44 w 130"/>
                    <a:gd name="T13" fmla="*/ 72 h 113"/>
                    <a:gd name="T14" fmla="*/ 55 w 130"/>
                    <a:gd name="T15" fmla="*/ 81 h 113"/>
                    <a:gd name="T16" fmla="*/ 68 w 130"/>
                    <a:gd name="T17" fmla="*/ 89 h 113"/>
                    <a:gd name="T18" fmla="*/ 80 w 130"/>
                    <a:gd name="T19" fmla="*/ 99 h 113"/>
                    <a:gd name="T20" fmla="*/ 96 w 130"/>
                    <a:gd name="T21" fmla="*/ 105 h 113"/>
                    <a:gd name="T22" fmla="*/ 113 w 130"/>
                    <a:gd name="T23" fmla="*/ 110 h 113"/>
                    <a:gd name="T24" fmla="*/ 130 w 130"/>
                    <a:gd name="T25" fmla="*/ 113 h 113"/>
                    <a:gd name="T26" fmla="*/ 130 w 130"/>
                    <a:gd name="T27" fmla="*/ 113 h 113"/>
                    <a:gd name="T28" fmla="*/ 124 w 130"/>
                    <a:gd name="T29" fmla="*/ 100 h 113"/>
                    <a:gd name="T30" fmla="*/ 115 w 130"/>
                    <a:gd name="T31" fmla="*/ 88 h 113"/>
                    <a:gd name="T32" fmla="*/ 101 w 130"/>
                    <a:gd name="T33" fmla="*/ 72 h 113"/>
                    <a:gd name="T34" fmla="*/ 83 w 130"/>
                    <a:gd name="T35" fmla="*/ 53 h 113"/>
                    <a:gd name="T36" fmla="*/ 60 w 130"/>
                    <a:gd name="T37" fmla="*/ 34 h 113"/>
                    <a:gd name="T38" fmla="*/ 47 w 130"/>
                    <a:gd name="T39" fmla="*/ 25 h 113"/>
                    <a:gd name="T40" fmla="*/ 33 w 130"/>
                    <a:gd name="T41" fmla="*/ 16 h 113"/>
                    <a:gd name="T42" fmla="*/ 18 w 130"/>
                    <a:gd name="T43" fmla="*/ 8 h 113"/>
                    <a:gd name="T44" fmla="*/ 0 w 130"/>
                    <a:gd name="T45" fmla="*/ 0 h 113"/>
                    <a:gd name="T46" fmla="*/ 0 w 130"/>
                    <a:gd name="T47" fmla="*/ 0 h 11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0"/>
                    <a:gd name="T73" fmla="*/ 0 h 113"/>
                    <a:gd name="T74" fmla="*/ 130 w 130"/>
                    <a:gd name="T75" fmla="*/ 113 h 11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0" h="113">
                      <a:moveTo>
                        <a:pt x="0" y="0"/>
                      </a:moveTo>
                      <a:lnTo>
                        <a:pt x="0" y="0"/>
                      </a:lnTo>
                      <a:lnTo>
                        <a:pt x="7" y="16"/>
                      </a:lnTo>
                      <a:lnTo>
                        <a:pt x="14" y="33"/>
                      </a:lnTo>
                      <a:lnTo>
                        <a:pt x="27" y="52"/>
                      </a:lnTo>
                      <a:lnTo>
                        <a:pt x="35" y="61"/>
                      </a:lnTo>
                      <a:lnTo>
                        <a:pt x="44" y="72"/>
                      </a:lnTo>
                      <a:lnTo>
                        <a:pt x="55" y="81"/>
                      </a:lnTo>
                      <a:lnTo>
                        <a:pt x="68" y="89"/>
                      </a:lnTo>
                      <a:lnTo>
                        <a:pt x="80" y="99"/>
                      </a:lnTo>
                      <a:lnTo>
                        <a:pt x="96" y="105"/>
                      </a:lnTo>
                      <a:lnTo>
                        <a:pt x="113" y="110"/>
                      </a:lnTo>
                      <a:lnTo>
                        <a:pt x="130" y="113"/>
                      </a:lnTo>
                      <a:lnTo>
                        <a:pt x="124" y="100"/>
                      </a:lnTo>
                      <a:lnTo>
                        <a:pt x="115" y="88"/>
                      </a:lnTo>
                      <a:lnTo>
                        <a:pt x="101" y="72"/>
                      </a:lnTo>
                      <a:lnTo>
                        <a:pt x="83" y="53"/>
                      </a:lnTo>
                      <a:lnTo>
                        <a:pt x="60" y="34"/>
                      </a:lnTo>
                      <a:lnTo>
                        <a:pt x="47" y="25"/>
                      </a:lnTo>
                      <a:lnTo>
                        <a:pt x="33" y="16"/>
                      </a:lnTo>
                      <a:lnTo>
                        <a:pt x="18" y="8"/>
                      </a:lnTo>
                      <a:lnTo>
                        <a:pt x="0" y="0"/>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7" name="Freeform 185"/>
                <p:cNvSpPr>
                  <a:spLocks/>
                </p:cNvSpPr>
                <p:nvPr/>
              </p:nvSpPr>
              <p:spPr bwMode="auto">
                <a:xfrm>
                  <a:off x="470" y="1648"/>
                  <a:ext cx="89" cy="73"/>
                </a:xfrm>
                <a:custGeom>
                  <a:avLst/>
                  <a:gdLst>
                    <a:gd name="T0" fmla="*/ 89 w 89"/>
                    <a:gd name="T1" fmla="*/ 36 h 73"/>
                    <a:gd name="T2" fmla="*/ 89 w 89"/>
                    <a:gd name="T3" fmla="*/ 36 h 73"/>
                    <a:gd name="T4" fmla="*/ 89 w 89"/>
                    <a:gd name="T5" fmla="*/ 44 h 73"/>
                    <a:gd name="T6" fmla="*/ 86 w 89"/>
                    <a:gd name="T7" fmla="*/ 51 h 73"/>
                    <a:gd name="T8" fmla="*/ 81 w 89"/>
                    <a:gd name="T9" fmla="*/ 57 h 73"/>
                    <a:gd name="T10" fmla="*/ 77 w 89"/>
                    <a:gd name="T11" fmla="*/ 62 h 73"/>
                    <a:gd name="T12" fmla="*/ 70 w 89"/>
                    <a:gd name="T13" fmla="*/ 66 h 73"/>
                    <a:gd name="T14" fmla="*/ 63 w 89"/>
                    <a:gd name="T15" fmla="*/ 69 h 73"/>
                    <a:gd name="T16" fmla="*/ 53 w 89"/>
                    <a:gd name="T17" fmla="*/ 71 h 73"/>
                    <a:gd name="T18" fmla="*/ 45 w 89"/>
                    <a:gd name="T19" fmla="*/ 73 h 73"/>
                    <a:gd name="T20" fmla="*/ 45 w 89"/>
                    <a:gd name="T21" fmla="*/ 73 h 73"/>
                    <a:gd name="T22" fmla="*/ 36 w 89"/>
                    <a:gd name="T23" fmla="*/ 71 h 73"/>
                    <a:gd name="T24" fmla="*/ 26 w 89"/>
                    <a:gd name="T25" fmla="*/ 69 h 73"/>
                    <a:gd name="T26" fmla="*/ 19 w 89"/>
                    <a:gd name="T27" fmla="*/ 66 h 73"/>
                    <a:gd name="T28" fmla="*/ 12 w 89"/>
                    <a:gd name="T29" fmla="*/ 62 h 73"/>
                    <a:gd name="T30" fmla="*/ 8 w 89"/>
                    <a:gd name="T31" fmla="*/ 57 h 73"/>
                    <a:gd name="T32" fmla="*/ 3 w 89"/>
                    <a:gd name="T33" fmla="*/ 51 h 73"/>
                    <a:gd name="T34" fmla="*/ 0 w 89"/>
                    <a:gd name="T35" fmla="*/ 44 h 73"/>
                    <a:gd name="T36" fmla="*/ 0 w 89"/>
                    <a:gd name="T37" fmla="*/ 36 h 73"/>
                    <a:gd name="T38" fmla="*/ 0 w 89"/>
                    <a:gd name="T39" fmla="*/ 36 h 73"/>
                    <a:gd name="T40" fmla="*/ 0 w 89"/>
                    <a:gd name="T41" fmla="*/ 30 h 73"/>
                    <a:gd name="T42" fmla="*/ 3 w 89"/>
                    <a:gd name="T43" fmla="*/ 22 h 73"/>
                    <a:gd name="T44" fmla="*/ 8 w 89"/>
                    <a:gd name="T45" fmla="*/ 16 h 73"/>
                    <a:gd name="T46" fmla="*/ 12 w 89"/>
                    <a:gd name="T47" fmla="*/ 11 h 73"/>
                    <a:gd name="T48" fmla="*/ 19 w 89"/>
                    <a:gd name="T49" fmla="*/ 7 h 73"/>
                    <a:gd name="T50" fmla="*/ 26 w 89"/>
                    <a:gd name="T51" fmla="*/ 4 h 73"/>
                    <a:gd name="T52" fmla="*/ 36 w 89"/>
                    <a:gd name="T53" fmla="*/ 2 h 73"/>
                    <a:gd name="T54" fmla="*/ 45 w 89"/>
                    <a:gd name="T55" fmla="*/ 0 h 73"/>
                    <a:gd name="T56" fmla="*/ 45 w 89"/>
                    <a:gd name="T57" fmla="*/ 0 h 73"/>
                    <a:gd name="T58" fmla="*/ 53 w 89"/>
                    <a:gd name="T59" fmla="*/ 2 h 73"/>
                    <a:gd name="T60" fmla="*/ 63 w 89"/>
                    <a:gd name="T61" fmla="*/ 4 h 73"/>
                    <a:gd name="T62" fmla="*/ 70 w 89"/>
                    <a:gd name="T63" fmla="*/ 7 h 73"/>
                    <a:gd name="T64" fmla="*/ 77 w 89"/>
                    <a:gd name="T65" fmla="*/ 11 h 73"/>
                    <a:gd name="T66" fmla="*/ 81 w 89"/>
                    <a:gd name="T67" fmla="*/ 16 h 73"/>
                    <a:gd name="T68" fmla="*/ 86 w 89"/>
                    <a:gd name="T69" fmla="*/ 22 h 73"/>
                    <a:gd name="T70" fmla="*/ 89 w 89"/>
                    <a:gd name="T71" fmla="*/ 30 h 73"/>
                    <a:gd name="T72" fmla="*/ 89 w 89"/>
                    <a:gd name="T73" fmla="*/ 36 h 73"/>
                    <a:gd name="T74" fmla="*/ 89 w 89"/>
                    <a:gd name="T75" fmla="*/ 36 h 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9"/>
                    <a:gd name="T115" fmla="*/ 0 h 73"/>
                    <a:gd name="T116" fmla="*/ 89 w 89"/>
                    <a:gd name="T117" fmla="*/ 73 h 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9" h="73">
                      <a:moveTo>
                        <a:pt x="89" y="36"/>
                      </a:moveTo>
                      <a:lnTo>
                        <a:pt x="89" y="36"/>
                      </a:lnTo>
                      <a:lnTo>
                        <a:pt x="89" y="44"/>
                      </a:lnTo>
                      <a:lnTo>
                        <a:pt x="86" y="51"/>
                      </a:lnTo>
                      <a:lnTo>
                        <a:pt x="81" y="57"/>
                      </a:lnTo>
                      <a:lnTo>
                        <a:pt x="77" y="62"/>
                      </a:lnTo>
                      <a:lnTo>
                        <a:pt x="70" y="66"/>
                      </a:lnTo>
                      <a:lnTo>
                        <a:pt x="63" y="69"/>
                      </a:lnTo>
                      <a:lnTo>
                        <a:pt x="53" y="71"/>
                      </a:lnTo>
                      <a:lnTo>
                        <a:pt x="45" y="73"/>
                      </a:lnTo>
                      <a:lnTo>
                        <a:pt x="36" y="71"/>
                      </a:lnTo>
                      <a:lnTo>
                        <a:pt x="26" y="69"/>
                      </a:lnTo>
                      <a:lnTo>
                        <a:pt x="19" y="66"/>
                      </a:lnTo>
                      <a:lnTo>
                        <a:pt x="12" y="62"/>
                      </a:lnTo>
                      <a:lnTo>
                        <a:pt x="8" y="57"/>
                      </a:lnTo>
                      <a:lnTo>
                        <a:pt x="3" y="51"/>
                      </a:lnTo>
                      <a:lnTo>
                        <a:pt x="0" y="44"/>
                      </a:lnTo>
                      <a:lnTo>
                        <a:pt x="0" y="36"/>
                      </a:lnTo>
                      <a:lnTo>
                        <a:pt x="0" y="30"/>
                      </a:lnTo>
                      <a:lnTo>
                        <a:pt x="3" y="22"/>
                      </a:lnTo>
                      <a:lnTo>
                        <a:pt x="8" y="16"/>
                      </a:lnTo>
                      <a:lnTo>
                        <a:pt x="12" y="11"/>
                      </a:lnTo>
                      <a:lnTo>
                        <a:pt x="19" y="7"/>
                      </a:lnTo>
                      <a:lnTo>
                        <a:pt x="26" y="4"/>
                      </a:lnTo>
                      <a:lnTo>
                        <a:pt x="36" y="2"/>
                      </a:lnTo>
                      <a:lnTo>
                        <a:pt x="45" y="0"/>
                      </a:lnTo>
                      <a:lnTo>
                        <a:pt x="53" y="2"/>
                      </a:lnTo>
                      <a:lnTo>
                        <a:pt x="63" y="4"/>
                      </a:lnTo>
                      <a:lnTo>
                        <a:pt x="70" y="7"/>
                      </a:lnTo>
                      <a:lnTo>
                        <a:pt x="77" y="11"/>
                      </a:lnTo>
                      <a:lnTo>
                        <a:pt x="81" y="16"/>
                      </a:lnTo>
                      <a:lnTo>
                        <a:pt x="86" y="22"/>
                      </a:lnTo>
                      <a:lnTo>
                        <a:pt x="89" y="30"/>
                      </a:lnTo>
                      <a:lnTo>
                        <a:pt x="89" y="36"/>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8" name="Freeform 186"/>
                <p:cNvSpPr>
                  <a:spLocks/>
                </p:cNvSpPr>
                <p:nvPr/>
              </p:nvSpPr>
              <p:spPr bwMode="auto">
                <a:xfrm>
                  <a:off x="515" y="1332"/>
                  <a:ext cx="127" cy="160"/>
                </a:xfrm>
                <a:custGeom>
                  <a:avLst/>
                  <a:gdLst>
                    <a:gd name="T0" fmla="*/ 2 w 127"/>
                    <a:gd name="T1" fmla="*/ 158 h 160"/>
                    <a:gd name="T2" fmla="*/ 2 w 127"/>
                    <a:gd name="T3" fmla="*/ 158 h 160"/>
                    <a:gd name="T4" fmla="*/ 29 w 127"/>
                    <a:gd name="T5" fmla="*/ 116 h 160"/>
                    <a:gd name="T6" fmla="*/ 58 w 127"/>
                    <a:gd name="T7" fmla="*/ 76 h 160"/>
                    <a:gd name="T8" fmla="*/ 74 w 127"/>
                    <a:gd name="T9" fmla="*/ 56 h 160"/>
                    <a:gd name="T10" fmla="*/ 91 w 127"/>
                    <a:gd name="T11" fmla="*/ 37 h 160"/>
                    <a:gd name="T12" fmla="*/ 109 w 127"/>
                    <a:gd name="T13" fmla="*/ 20 h 160"/>
                    <a:gd name="T14" fmla="*/ 126 w 127"/>
                    <a:gd name="T15" fmla="*/ 3 h 160"/>
                    <a:gd name="T16" fmla="*/ 126 w 127"/>
                    <a:gd name="T17" fmla="*/ 3 h 160"/>
                    <a:gd name="T18" fmla="*/ 127 w 127"/>
                    <a:gd name="T19" fmla="*/ 1 h 160"/>
                    <a:gd name="T20" fmla="*/ 126 w 127"/>
                    <a:gd name="T21" fmla="*/ 0 h 160"/>
                    <a:gd name="T22" fmla="*/ 126 w 127"/>
                    <a:gd name="T23" fmla="*/ 0 h 160"/>
                    <a:gd name="T24" fmla="*/ 124 w 127"/>
                    <a:gd name="T25" fmla="*/ 0 h 160"/>
                    <a:gd name="T26" fmla="*/ 124 w 127"/>
                    <a:gd name="T27" fmla="*/ 0 h 160"/>
                    <a:gd name="T28" fmla="*/ 104 w 127"/>
                    <a:gd name="T29" fmla="*/ 15 h 160"/>
                    <a:gd name="T30" fmla="*/ 87 w 127"/>
                    <a:gd name="T31" fmla="*/ 33 h 160"/>
                    <a:gd name="T32" fmla="*/ 69 w 127"/>
                    <a:gd name="T33" fmla="*/ 51 h 160"/>
                    <a:gd name="T34" fmla="*/ 54 w 127"/>
                    <a:gd name="T35" fmla="*/ 72 h 160"/>
                    <a:gd name="T36" fmla="*/ 40 w 127"/>
                    <a:gd name="T37" fmla="*/ 92 h 160"/>
                    <a:gd name="T38" fmla="*/ 27 w 127"/>
                    <a:gd name="T39" fmla="*/ 114 h 160"/>
                    <a:gd name="T40" fmla="*/ 0 w 127"/>
                    <a:gd name="T41" fmla="*/ 158 h 160"/>
                    <a:gd name="T42" fmla="*/ 0 w 127"/>
                    <a:gd name="T43" fmla="*/ 158 h 160"/>
                    <a:gd name="T44" fmla="*/ 0 w 127"/>
                    <a:gd name="T45" fmla="*/ 160 h 160"/>
                    <a:gd name="T46" fmla="*/ 2 w 127"/>
                    <a:gd name="T47" fmla="*/ 158 h 160"/>
                    <a:gd name="T48" fmla="*/ 2 w 127"/>
                    <a:gd name="T49" fmla="*/ 158 h 1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7"/>
                    <a:gd name="T76" fmla="*/ 0 h 160"/>
                    <a:gd name="T77" fmla="*/ 127 w 127"/>
                    <a:gd name="T78" fmla="*/ 160 h 1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7" h="160">
                      <a:moveTo>
                        <a:pt x="2" y="158"/>
                      </a:moveTo>
                      <a:lnTo>
                        <a:pt x="2" y="158"/>
                      </a:lnTo>
                      <a:lnTo>
                        <a:pt x="29" y="116"/>
                      </a:lnTo>
                      <a:lnTo>
                        <a:pt x="58" y="76"/>
                      </a:lnTo>
                      <a:lnTo>
                        <a:pt x="74" y="56"/>
                      </a:lnTo>
                      <a:lnTo>
                        <a:pt x="91" y="37"/>
                      </a:lnTo>
                      <a:lnTo>
                        <a:pt x="109" y="20"/>
                      </a:lnTo>
                      <a:lnTo>
                        <a:pt x="126" y="3"/>
                      </a:lnTo>
                      <a:lnTo>
                        <a:pt x="127" y="1"/>
                      </a:lnTo>
                      <a:lnTo>
                        <a:pt x="126" y="0"/>
                      </a:lnTo>
                      <a:lnTo>
                        <a:pt x="124" y="0"/>
                      </a:lnTo>
                      <a:lnTo>
                        <a:pt x="104" y="15"/>
                      </a:lnTo>
                      <a:lnTo>
                        <a:pt x="87" y="33"/>
                      </a:lnTo>
                      <a:lnTo>
                        <a:pt x="69" y="51"/>
                      </a:lnTo>
                      <a:lnTo>
                        <a:pt x="54" y="72"/>
                      </a:lnTo>
                      <a:lnTo>
                        <a:pt x="40" y="92"/>
                      </a:lnTo>
                      <a:lnTo>
                        <a:pt x="27" y="114"/>
                      </a:lnTo>
                      <a:lnTo>
                        <a:pt x="0" y="158"/>
                      </a:lnTo>
                      <a:lnTo>
                        <a:pt x="0" y="160"/>
                      </a:lnTo>
                      <a:lnTo>
                        <a:pt x="2" y="1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9" name="Freeform 187"/>
                <p:cNvSpPr>
                  <a:spLocks/>
                </p:cNvSpPr>
                <p:nvPr/>
              </p:nvSpPr>
              <p:spPr bwMode="auto">
                <a:xfrm>
                  <a:off x="578" y="1324"/>
                  <a:ext cx="584" cy="332"/>
                </a:xfrm>
                <a:custGeom>
                  <a:avLst/>
                  <a:gdLst>
                    <a:gd name="T0" fmla="*/ 2 w 584"/>
                    <a:gd name="T1" fmla="*/ 41 h 332"/>
                    <a:gd name="T2" fmla="*/ 85 w 584"/>
                    <a:gd name="T3" fmla="*/ 17 h 332"/>
                    <a:gd name="T4" fmla="*/ 127 w 584"/>
                    <a:gd name="T5" fmla="*/ 11 h 332"/>
                    <a:gd name="T6" fmla="*/ 171 w 584"/>
                    <a:gd name="T7" fmla="*/ 8 h 332"/>
                    <a:gd name="T8" fmla="*/ 213 w 584"/>
                    <a:gd name="T9" fmla="*/ 9 h 332"/>
                    <a:gd name="T10" fmla="*/ 256 w 584"/>
                    <a:gd name="T11" fmla="*/ 15 h 332"/>
                    <a:gd name="T12" fmla="*/ 298 w 584"/>
                    <a:gd name="T13" fmla="*/ 26 h 332"/>
                    <a:gd name="T14" fmla="*/ 339 w 584"/>
                    <a:gd name="T15" fmla="*/ 41 h 332"/>
                    <a:gd name="T16" fmla="*/ 359 w 584"/>
                    <a:gd name="T17" fmla="*/ 51 h 332"/>
                    <a:gd name="T18" fmla="*/ 399 w 584"/>
                    <a:gd name="T19" fmla="*/ 77 h 332"/>
                    <a:gd name="T20" fmla="*/ 436 w 584"/>
                    <a:gd name="T21" fmla="*/ 108 h 332"/>
                    <a:gd name="T22" fmla="*/ 469 w 584"/>
                    <a:gd name="T23" fmla="*/ 142 h 332"/>
                    <a:gd name="T24" fmla="*/ 499 w 584"/>
                    <a:gd name="T25" fmla="*/ 182 h 332"/>
                    <a:gd name="T26" fmla="*/ 526 w 584"/>
                    <a:gd name="T27" fmla="*/ 222 h 332"/>
                    <a:gd name="T28" fmla="*/ 559 w 584"/>
                    <a:gd name="T29" fmla="*/ 287 h 332"/>
                    <a:gd name="T30" fmla="*/ 576 w 584"/>
                    <a:gd name="T31" fmla="*/ 329 h 332"/>
                    <a:gd name="T32" fmla="*/ 581 w 584"/>
                    <a:gd name="T33" fmla="*/ 332 h 332"/>
                    <a:gd name="T34" fmla="*/ 584 w 584"/>
                    <a:gd name="T35" fmla="*/ 326 h 332"/>
                    <a:gd name="T36" fmla="*/ 576 w 584"/>
                    <a:gd name="T37" fmla="*/ 304 h 332"/>
                    <a:gd name="T38" fmla="*/ 557 w 584"/>
                    <a:gd name="T39" fmla="*/ 259 h 332"/>
                    <a:gd name="T40" fmla="*/ 534 w 584"/>
                    <a:gd name="T41" fmla="*/ 215 h 332"/>
                    <a:gd name="T42" fmla="*/ 507 w 584"/>
                    <a:gd name="T43" fmla="*/ 174 h 332"/>
                    <a:gd name="T44" fmla="*/ 476 w 584"/>
                    <a:gd name="T45" fmla="*/ 135 h 332"/>
                    <a:gd name="T46" fmla="*/ 441 w 584"/>
                    <a:gd name="T47" fmla="*/ 100 h 332"/>
                    <a:gd name="T48" fmla="*/ 403 w 584"/>
                    <a:gd name="T49" fmla="*/ 69 h 332"/>
                    <a:gd name="T50" fmla="*/ 363 w 584"/>
                    <a:gd name="T51" fmla="*/ 42 h 332"/>
                    <a:gd name="T52" fmla="*/ 342 w 584"/>
                    <a:gd name="T53" fmla="*/ 31 h 332"/>
                    <a:gd name="T54" fmla="*/ 300 w 584"/>
                    <a:gd name="T55" fmla="*/ 15 h 332"/>
                    <a:gd name="T56" fmla="*/ 257 w 584"/>
                    <a:gd name="T57" fmla="*/ 6 h 332"/>
                    <a:gd name="T58" fmla="*/ 215 w 584"/>
                    <a:gd name="T59" fmla="*/ 0 h 332"/>
                    <a:gd name="T60" fmla="*/ 171 w 584"/>
                    <a:gd name="T61" fmla="*/ 0 h 332"/>
                    <a:gd name="T62" fmla="*/ 127 w 584"/>
                    <a:gd name="T63" fmla="*/ 3 h 332"/>
                    <a:gd name="T64" fmla="*/ 83 w 584"/>
                    <a:gd name="T65" fmla="*/ 11 h 332"/>
                    <a:gd name="T66" fmla="*/ 0 w 584"/>
                    <a:gd name="T67" fmla="*/ 37 h 332"/>
                    <a:gd name="T68" fmla="*/ 0 w 584"/>
                    <a:gd name="T69" fmla="*/ 37 h 332"/>
                    <a:gd name="T70" fmla="*/ 0 w 584"/>
                    <a:gd name="T71" fmla="*/ 41 h 332"/>
                    <a:gd name="T72" fmla="*/ 2 w 584"/>
                    <a:gd name="T73" fmla="*/ 41 h 33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84"/>
                    <a:gd name="T112" fmla="*/ 0 h 332"/>
                    <a:gd name="T113" fmla="*/ 584 w 584"/>
                    <a:gd name="T114" fmla="*/ 332 h 33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84" h="332">
                      <a:moveTo>
                        <a:pt x="2" y="41"/>
                      </a:moveTo>
                      <a:lnTo>
                        <a:pt x="2" y="41"/>
                      </a:lnTo>
                      <a:lnTo>
                        <a:pt x="42" y="26"/>
                      </a:lnTo>
                      <a:lnTo>
                        <a:pt x="85" y="17"/>
                      </a:lnTo>
                      <a:lnTo>
                        <a:pt x="105" y="12"/>
                      </a:lnTo>
                      <a:lnTo>
                        <a:pt x="127" y="11"/>
                      </a:lnTo>
                      <a:lnTo>
                        <a:pt x="149" y="9"/>
                      </a:lnTo>
                      <a:lnTo>
                        <a:pt x="171" y="8"/>
                      </a:lnTo>
                      <a:lnTo>
                        <a:pt x="192" y="8"/>
                      </a:lnTo>
                      <a:lnTo>
                        <a:pt x="213" y="9"/>
                      </a:lnTo>
                      <a:lnTo>
                        <a:pt x="235" y="12"/>
                      </a:lnTo>
                      <a:lnTo>
                        <a:pt x="256" y="15"/>
                      </a:lnTo>
                      <a:lnTo>
                        <a:pt x="278" y="20"/>
                      </a:lnTo>
                      <a:lnTo>
                        <a:pt x="298" y="26"/>
                      </a:lnTo>
                      <a:lnTo>
                        <a:pt x="319" y="33"/>
                      </a:lnTo>
                      <a:lnTo>
                        <a:pt x="339" y="41"/>
                      </a:lnTo>
                      <a:lnTo>
                        <a:pt x="359" y="51"/>
                      </a:lnTo>
                      <a:lnTo>
                        <a:pt x="380" y="64"/>
                      </a:lnTo>
                      <a:lnTo>
                        <a:pt x="399" y="77"/>
                      </a:lnTo>
                      <a:lnTo>
                        <a:pt x="417" y="92"/>
                      </a:lnTo>
                      <a:lnTo>
                        <a:pt x="436" y="108"/>
                      </a:lnTo>
                      <a:lnTo>
                        <a:pt x="452" y="125"/>
                      </a:lnTo>
                      <a:lnTo>
                        <a:pt x="469" y="142"/>
                      </a:lnTo>
                      <a:lnTo>
                        <a:pt x="485" y="161"/>
                      </a:lnTo>
                      <a:lnTo>
                        <a:pt x="499" y="182"/>
                      </a:lnTo>
                      <a:lnTo>
                        <a:pt x="512" y="202"/>
                      </a:lnTo>
                      <a:lnTo>
                        <a:pt x="526" y="222"/>
                      </a:lnTo>
                      <a:lnTo>
                        <a:pt x="537" y="243"/>
                      </a:lnTo>
                      <a:lnTo>
                        <a:pt x="559" y="287"/>
                      </a:lnTo>
                      <a:lnTo>
                        <a:pt x="576" y="329"/>
                      </a:lnTo>
                      <a:lnTo>
                        <a:pt x="577" y="332"/>
                      </a:lnTo>
                      <a:lnTo>
                        <a:pt x="581" y="332"/>
                      </a:lnTo>
                      <a:lnTo>
                        <a:pt x="582" y="329"/>
                      </a:lnTo>
                      <a:lnTo>
                        <a:pt x="584" y="326"/>
                      </a:lnTo>
                      <a:lnTo>
                        <a:pt x="576" y="304"/>
                      </a:lnTo>
                      <a:lnTo>
                        <a:pt x="567" y="280"/>
                      </a:lnTo>
                      <a:lnTo>
                        <a:pt x="557" y="259"/>
                      </a:lnTo>
                      <a:lnTo>
                        <a:pt x="546" y="237"/>
                      </a:lnTo>
                      <a:lnTo>
                        <a:pt x="534" y="215"/>
                      </a:lnTo>
                      <a:lnTo>
                        <a:pt x="521" y="194"/>
                      </a:lnTo>
                      <a:lnTo>
                        <a:pt x="507" y="174"/>
                      </a:lnTo>
                      <a:lnTo>
                        <a:pt x="491" y="153"/>
                      </a:lnTo>
                      <a:lnTo>
                        <a:pt x="476" y="135"/>
                      </a:lnTo>
                      <a:lnTo>
                        <a:pt x="460" y="117"/>
                      </a:lnTo>
                      <a:lnTo>
                        <a:pt x="441" y="100"/>
                      </a:lnTo>
                      <a:lnTo>
                        <a:pt x="422" y="83"/>
                      </a:lnTo>
                      <a:lnTo>
                        <a:pt x="403" y="69"/>
                      </a:lnTo>
                      <a:lnTo>
                        <a:pt x="383" y="55"/>
                      </a:lnTo>
                      <a:lnTo>
                        <a:pt x="363" y="42"/>
                      </a:lnTo>
                      <a:lnTo>
                        <a:pt x="342" y="31"/>
                      </a:lnTo>
                      <a:lnTo>
                        <a:pt x="322" y="23"/>
                      </a:lnTo>
                      <a:lnTo>
                        <a:pt x="300" y="15"/>
                      </a:lnTo>
                      <a:lnTo>
                        <a:pt x="279" y="9"/>
                      </a:lnTo>
                      <a:lnTo>
                        <a:pt x="257" y="6"/>
                      </a:lnTo>
                      <a:lnTo>
                        <a:pt x="237" y="1"/>
                      </a:lnTo>
                      <a:lnTo>
                        <a:pt x="215" y="0"/>
                      </a:lnTo>
                      <a:lnTo>
                        <a:pt x="193" y="0"/>
                      </a:lnTo>
                      <a:lnTo>
                        <a:pt x="171" y="0"/>
                      </a:lnTo>
                      <a:lnTo>
                        <a:pt x="149" y="1"/>
                      </a:lnTo>
                      <a:lnTo>
                        <a:pt x="127" y="3"/>
                      </a:lnTo>
                      <a:lnTo>
                        <a:pt x="105" y="6"/>
                      </a:lnTo>
                      <a:lnTo>
                        <a:pt x="83" y="11"/>
                      </a:lnTo>
                      <a:lnTo>
                        <a:pt x="41" y="22"/>
                      </a:lnTo>
                      <a:lnTo>
                        <a:pt x="0" y="37"/>
                      </a:lnTo>
                      <a:lnTo>
                        <a:pt x="0" y="39"/>
                      </a:lnTo>
                      <a:lnTo>
                        <a:pt x="0" y="41"/>
                      </a:lnTo>
                      <a:lnTo>
                        <a:pt x="2"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0" name="Freeform 188"/>
                <p:cNvSpPr>
                  <a:spLocks/>
                </p:cNvSpPr>
                <p:nvPr/>
              </p:nvSpPr>
              <p:spPr bwMode="auto">
                <a:xfrm>
                  <a:off x="233" y="1631"/>
                  <a:ext cx="121" cy="64"/>
                </a:xfrm>
                <a:custGeom>
                  <a:avLst/>
                  <a:gdLst>
                    <a:gd name="T0" fmla="*/ 20 w 121"/>
                    <a:gd name="T1" fmla="*/ 0 h 64"/>
                    <a:gd name="T2" fmla="*/ 20 w 121"/>
                    <a:gd name="T3" fmla="*/ 0 h 64"/>
                    <a:gd name="T4" fmla="*/ 12 w 121"/>
                    <a:gd name="T5" fmla="*/ 3 h 64"/>
                    <a:gd name="T6" fmla="*/ 6 w 121"/>
                    <a:gd name="T7" fmla="*/ 6 h 64"/>
                    <a:gd name="T8" fmla="*/ 3 w 121"/>
                    <a:gd name="T9" fmla="*/ 13 h 64"/>
                    <a:gd name="T10" fmla="*/ 0 w 121"/>
                    <a:gd name="T11" fmla="*/ 17 h 64"/>
                    <a:gd name="T12" fmla="*/ 0 w 121"/>
                    <a:gd name="T13" fmla="*/ 24 h 64"/>
                    <a:gd name="T14" fmla="*/ 1 w 121"/>
                    <a:gd name="T15" fmla="*/ 30 h 64"/>
                    <a:gd name="T16" fmla="*/ 5 w 121"/>
                    <a:gd name="T17" fmla="*/ 36 h 64"/>
                    <a:gd name="T18" fmla="*/ 9 w 121"/>
                    <a:gd name="T19" fmla="*/ 44 h 64"/>
                    <a:gd name="T20" fmla="*/ 9 w 121"/>
                    <a:gd name="T21" fmla="*/ 44 h 64"/>
                    <a:gd name="T22" fmla="*/ 16 w 121"/>
                    <a:gd name="T23" fmla="*/ 49 h 64"/>
                    <a:gd name="T24" fmla="*/ 20 w 121"/>
                    <a:gd name="T25" fmla="*/ 53 h 64"/>
                    <a:gd name="T26" fmla="*/ 33 w 121"/>
                    <a:gd name="T27" fmla="*/ 60 h 64"/>
                    <a:gd name="T28" fmla="*/ 47 w 121"/>
                    <a:gd name="T29" fmla="*/ 63 h 64"/>
                    <a:gd name="T30" fmla="*/ 63 w 121"/>
                    <a:gd name="T31" fmla="*/ 64 h 64"/>
                    <a:gd name="T32" fmla="*/ 77 w 121"/>
                    <a:gd name="T33" fmla="*/ 64 h 64"/>
                    <a:gd name="T34" fmla="*/ 92 w 121"/>
                    <a:gd name="T35" fmla="*/ 64 h 64"/>
                    <a:gd name="T36" fmla="*/ 119 w 121"/>
                    <a:gd name="T37" fmla="*/ 60 h 64"/>
                    <a:gd name="T38" fmla="*/ 119 w 121"/>
                    <a:gd name="T39" fmla="*/ 60 h 64"/>
                    <a:gd name="T40" fmla="*/ 121 w 121"/>
                    <a:gd name="T41" fmla="*/ 60 h 64"/>
                    <a:gd name="T42" fmla="*/ 121 w 121"/>
                    <a:gd name="T43" fmla="*/ 58 h 64"/>
                    <a:gd name="T44" fmla="*/ 121 w 121"/>
                    <a:gd name="T45" fmla="*/ 57 h 64"/>
                    <a:gd name="T46" fmla="*/ 119 w 121"/>
                    <a:gd name="T47" fmla="*/ 57 h 64"/>
                    <a:gd name="T48" fmla="*/ 119 w 121"/>
                    <a:gd name="T49" fmla="*/ 57 h 64"/>
                    <a:gd name="T50" fmla="*/ 86 w 121"/>
                    <a:gd name="T51" fmla="*/ 60 h 64"/>
                    <a:gd name="T52" fmla="*/ 70 w 121"/>
                    <a:gd name="T53" fmla="*/ 60 h 64"/>
                    <a:gd name="T54" fmla="*/ 53 w 121"/>
                    <a:gd name="T55" fmla="*/ 58 h 64"/>
                    <a:gd name="T56" fmla="*/ 53 w 121"/>
                    <a:gd name="T57" fmla="*/ 58 h 64"/>
                    <a:gd name="T58" fmla="*/ 45 w 121"/>
                    <a:gd name="T59" fmla="*/ 57 h 64"/>
                    <a:gd name="T60" fmla="*/ 38 w 121"/>
                    <a:gd name="T61" fmla="*/ 53 h 64"/>
                    <a:gd name="T62" fmla="*/ 23 w 121"/>
                    <a:gd name="T63" fmla="*/ 47 h 64"/>
                    <a:gd name="T64" fmla="*/ 23 w 121"/>
                    <a:gd name="T65" fmla="*/ 47 h 64"/>
                    <a:gd name="T66" fmla="*/ 16 w 121"/>
                    <a:gd name="T67" fmla="*/ 43 h 64"/>
                    <a:gd name="T68" fmla="*/ 11 w 121"/>
                    <a:gd name="T69" fmla="*/ 38 h 64"/>
                    <a:gd name="T70" fmla="*/ 6 w 121"/>
                    <a:gd name="T71" fmla="*/ 32 h 64"/>
                    <a:gd name="T72" fmla="*/ 3 w 121"/>
                    <a:gd name="T73" fmla="*/ 25 h 64"/>
                    <a:gd name="T74" fmla="*/ 3 w 121"/>
                    <a:gd name="T75" fmla="*/ 17 h 64"/>
                    <a:gd name="T76" fmla="*/ 6 w 121"/>
                    <a:gd name="T77" fmla="*/ 13 h 64"/>
                    <a:gd name="T78" fmla="*/ 11 w 121"/>
                    <a:gd name="T79" fmla="*/ 6 h 64"/>
                    <a:gd name="T80" fmla="*/ 20 w 121"/>
                    <a:gd name="T81" fmla="*/ 2 h 64"/>
                    <a:gd name="T82" fmla="*/ 20 w 121"/>
                    <a:gd name="T83" fmla="*/ 2 h 64"/>
                    <a:gd name="T84" fmla="*/ 22 w 121"/>
                    <a:gd name="T85" fmla="*/ 0 h 64"/>
                    <a:gd name="T86" fmla="*/ 20 w 121"/>
                    <a:gd name="T87" fmla="*/ 0 h 64"/>
                    <a:gd name="T88" fmla="*/ 20 w 121"/>
                    <a:gd name="T89" fmla="*/ 0 h 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1"/>
                    <a:gd name="T136" fmla="*/ 0 h 64"/>
                    <a:gd name="T137" fmla="*/ 121 w 121"/>
                    <a:gd name="T138" fmla="*/ 64 h 6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1" h="64">
                      <a:moveTo>
                        <a:pt x="20" y="0"/>
                      </a:moveTo>
                      <a:lnTo>
                        <a:pt x="20" y="0"/>
                      </a:lnTo>
                      <a:lnTo>
                        <a:pt x="12" y="3"/>
                      </a:lnTo>
                      <a:lnTo>
                        <a:pt x="6" y="6"/>
                      </a:lnTo>
                      <a:lnTo>
                        <a:pt x="3" y="13"/>
                      </a:lnTo>
                      <a:lnTo>
                        <a:pt x="0" y="17"/>
                      </a:lnTo>
                      <a:lnTo>
                        <a:pt x="0" y="24"/>
                      </a:lnTo>
                      <a:lnTo>
                        <a:pt x="1" y="30"/>
                      </a:lnTo>
                      <a:lnTo>
                        <a:pt x="5" y="36"/>
                      </a:lnTo>
                      <a:lnTo>
                        <a:pt x="9" y="44"/>
                      </a:lnTo>
                      <a:lnTo>
                        <a:pt x="16" y="49"/>
                      </a:lnTo>
                      <a:lnTo>
                        <a:pt x="20" y="53"/>
                      </a:lnTo>
                      <a:lnTo>
                        <a:pt x="33" y="60"/>
                      </a:lnTo>
                      <a:lnTo>
                        <a:pt x="47" y="63"/>
                      </a:lnTo>
                      <a:lnTo>
                        <a:pt x="63" y="64"/>
                      </a:lnTo>
                      <a:lnTo>
                        <a:pt x="77" y="64"/>
                      </a:lnTo>
                      <a:lnTo>
                        <a:pt x="92" y="64"/>
                      </a:lnTo>
                      <a:lnTo>
                        <a:pt x="119" y="60"/>
                      </a:lnTo>
                      <a:lnTo>
                        <a:pt x="121" y="60"/>
                      </a:lnTo>
                      <a:lnTo>
                        <a:pt x="121" y="58"/>
                      </a:lnTo>
                      <a:lnTo>
                        <a:pt x="121" y="57"/>
                      </a:lnTo>
                      <a:lnTo>
                        <a:pt x="119" y="57"/>
                      </a:lnTo>
                      <a:lnTo>
                        <a:pt x="86" y="60"/>
                      </a:lnTo>
                      <a:lnTo>
                        <a:pt x="70" y="60"/>
                      </a:lnTo>
                      <a:lnTo>
                        <a:pt x="53" y="58"/>
                      </a:lnTo>
                      <a:lnTo>
                        <a:pt x="45" y="57"/>
                      </a:lnTo>
                      <a:lnTo>
                        <a:pt x="38" y="53"/>
                      </a:lnTo>
                      <a:lnTo>
                        <a:pt x="23" y="47"/>
                      </a:lnTo>
                      <a:lnTo>
                        <a:pt x="16" y="43"/>
                      </a:lnTo>
                      <a:lnTo>
                        <a:pt x="11" y="38"/>
                      </a:lnTo>
                      <a:lnTo>
                        <a:pt x="6" y="32"/>
                      </a:lnTo>
                      <a:lnTo>
                        <a:pt x="3" y="25"/>
                      </a:lnTo>
                      <a:lnTo>
                        <a:pt x="3" y="17"/>
                      </a:lnTo>
                      <a:lnTo>
                        <a:pt x="6" y="13"/>
                      </a:lnTo>
                      <a:lnTo>
                        <a:pt x="11" y="6"/>
                      </a:lnTo>
                      <a:lnTo>
                        <a:pt x="20" y="2"/>
                      </a:lnTo>
                      <a:lnTo>
                        <a:pt x="22"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1" name="Freeform 189"/>
                <p:cNvSpPr>
                  <a:spLocks/>
                </p:cNvSpPr>
                <p:nvPr/>
              </p:nvSpPr>
              <p:spPr bwMode="auto">
                <a:xfrm>
                  <a:off x="236" y="1630"/>
                  <a:ext cx="107" cy="25"/>
                </a:xfrm>
                <a:custGeom>
                  <a:avLst/>
                  <a:gdLst>
                    <a:gd name="T0" fmla="*/ 0 w 107"/>
                    <a:gd name="T1" fmla="*/ 1 h 25"/>
                    <a:gd name="T2" fmla="*/ 0 w 107"/>
                    <a:gd name="T3" fmla="*/ 1 h 25"/>
                    <a:gd name="T4" fmla="*/ 13 w 107"/>
                    <a:gd name="T5" fmla="*/ 7 h 25"/>
                    <a:gd name="T6" fmla="*/ 25 w 107"/>
                    <a:gd name="T7" fmla="*/ 12 h 25"/>
                    <a:gd name="T8" fmla="*/ 52 w 107"/>
                    <a:gd name="T9" fmla="*/ 20 h 25"/>
                    <a:gd name="T10" fmla="*/ 78 w 107"/>
                    <a:gd name="T11" fmla="*/ 25 h 25"/>
                    <a:gd name="T12" fmla="*/ 105 w 107"/>
                    <a:gd name="T13" fmla="*/ 25 h 25"/>
                    <a:gd name="T14" fmla="*/ 105 w 107"/>
                    <a:gd name="T15" fmla="*/ 25 h 25"/>
                    <a:gd name="T16" fmla="*/ 107 w 107"/>
                    <a:gd name="T17" fmla="*/ 25 h 25"/>
                    <a:gd name="T18" fmla="*/ 105 w 107"/>
                    <a:gd name="T19" fmla="*/ 23 h 25"/>
                    <a:gd name="T20" fmla="*/ 105 w 107"/>
                    <a:gd name="T21" fmla="*/ 23 h 25"/>
                    <a:gd name="T22" fmla="*/ 78 w 107"/>
                    <a:gd name="T23" fmla="*/ 22 h 25"/>
                    <a:gd name="T24" fmla="*/ 52 w 107"/>
                    <a:gd name="T25" fmla="*/ 17 h 25"/>
                    <a:gd name="T26" fmla="*/ 27 w 107"/>
                    <a:gd name="T27" fmla="*/ 9 h 25"/>
                    <a:gd name="T28" fmla="*/ 14 w 107"/>
                    <a:gd name="T29" fmla="*/ 4 h 25"/>
                    <a:gd name="T30" fmla="*/ 2 w 107"/>
                    <a:gd name="T31" fmla="*/ 0 h 25"/>
                    <a:gd name="T32" fmla="*/ 2 w 107"/>
                    <a:gd name="T33" fmla="*/ 0 h 25"/>
                    <a:gd name="T34" fmla="*/ 0 w 107"/>
                    <a:gd name="T35" fmla="*/ 0 h 25"/>
                    <a:gd name="T36" fmla="*/ 0 w 107"/>
                    <a:gd name="T37" fmla="*/ 1 h 25"/>
                    <a:gd name="T38" fmla="*/ 0 w 107"/>
                    <a:gd name="T39" fmla="*/ 1 h 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7"/>
                    <a:gd name="T61" fmla="*/ 0 h 25"/>
                    <a:gd name="T62" fmla="*/ 107 w 107"/>
                    <a:gd name="T63" fmla="*/ 25 h 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7" h="25">
                      <a:moveTo>
                        <a:pt x="0" y="1"/>
                      </a:moveTo>
                      <a:lnTo>
                        <a:pt x="0" y="1"/>
                      </a:lnTo>
                      <a:lnTo>
                        <a:pt x="13" y="7"/>
                      </a:lnTo>
                      <a:lnTo>
                        <a:pt x="25" y="12"/>
                      </a:lnTo>
                      <a:lnTo>
                        <a:pt x="52" y="20"/>
                      </a:lnTo>
                      <a:lnTo>
                        <a:pt x="78" y="25"/>
                      </a:lnTo>
                      <a:lnTo>
                        <a:pt x="105" y="25"/>
                      </a:lnTo>
                      <a:lnTo>
                        <a:pt x="107" y="25"/>
                      </a:lnTo>
                      <a:lnTo>
                        <a:pt x="105" y="23"/>
                      </a:lnTo>
                      <a:lnTo>
                        <a:pt x="78" y="22"/>
                      </a:lnTo>
                      <a:lnTo>
                        <a:pt x="52" y="17"/>
                      </a:lnTo>
                      <a:lnTo>
                        <a:pt x="27" y="9"/>
                      </a:lnTo>
                      <a:lnTo>
                        <a:pt x="14" y="4"/>
                      </a:lnTo>
                      <a:lnTo>
                        <a:pt x="2"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2" name="Freeform 190"/>
                <p:cNvSpPr>
                  <a:spLocks/>
                </p:cNvSpPr>
                <p:nvPr/>
              </p:nvSpPr>
              <p:spPr bwMode="auto">
                <a:xfrm>
                  <a:off x="318" y="1637"/>
                  <a:ext cx="45" cy="65"/>
                </a:xfrm>
                <a:custGeom>
                  <a:avLst/>
                  <a:gdLst>
                    <a:gd name="T0" fmla="*/ 1 w 45"/>
                    <a:gd name="T1" fmla="*/ 4 h 65"/>
                    <a:gd name="T2" fmla="*/ 1 w 45"/>
                    <a:gd name="T3" fmla="*/ 4 h 65"/>
                    <a:gd name="T4" fmla="*/ 11 w 45"/>
                    <a:gd name="T5" fmla="*/ 5 h 65"/>
                    <a:gd name="T6" fmla="*/ 20 w 45"/>
                    <a:gd name="T7" fmla="*/ 10 h 65"/>
                    <a:gd name="T8" fmla="*/ 28 w 45"/>
                    <a:gd name="T9" fmla="*/ 16 h 65"/>
                    <a:gd name="T10" fmla="*/ 34 w 45"/>
                    <a:gd name="T11" fmla="*/ 24 h 65"/>
                    <a:gd name="T12" fmla="*/ 34 w 45"/>
                    <a:gd name="T13" fmla="*/ 24 h 65"/>
                    <a:gd name="T14" fmla="*/ 37 w 45"/>
                    <a:gd name="T15" fmla="*/ 29 h 65"/>
                    <a:gd name="T16" fmla="*/ 39 w 45"/>
                    <a:gd name="T17" fmla="*/ 35 h 65"/>
                    <a:gd name="T18" fmla="*/ 39 w 45"/>
                    <a:gd name="T19" fmla="*/ 44 h 65"/>
                    <a:gd name="T20" fmla="*/ 36 w 45"/>
                    <a:gd name="T21" fmla="*/ 54 h 65"/>
                    <a:gd name="T22" fmla="*/ 31 w 45"/>
                    <a:gd name="T23" fmla="*/ 63 h 65"/>
                    <a:gd name="T24" fmla="*/ 31 w 45"/>
                    <a:gd name="T25" fmla="*/ 63 h 65"/>
                    <a:gd name="T26" fmla="*/ 31 w 45"/>
                    <a:gd name="T27" fmla="*/ 65 h 65"/>
                    <a:gd name="T28" fmla="*/ 31 w 45"/>
                    <a:gd name="T29" fmla="*/ 65 h 65"/>
                    <a:gd name="T30" fmla="*/ 33 w 45"/>
                    <a:gd name="T31" fmla="*/ 65 h 65"/>
                    <a:gd name="T32" fmla="*/ 33 w 45"/>
                    <a:gd name="T33" fmla="*/ 65 h 65"/>
                    <a:gd name="T34" fmla="*/ 37 w 45"/>
                    <a:gd name="T35" fmla="*/ 60 h 65"/>
                    <a:gd name="T36" fmla="*/ 42 w 45"/>
                    <a:gd name="T37" fmla="*/ 55 h 65"/>
                    <a:gd name="T38" fmla="*/ 44 w 45"/>
                    <a:gd name="T39" fmla="*/ 49 h 65"/>
                    <a:gd name="T40" fmla="*/ 45 w 45"/>
                    <a:gd name="T41" fmla="*/ 44 h 65"/>
                    <a:gd name="T42" fmla="*/ 45 w 45"/>
                    <a:gd name="T43" fmla="*/ 40 h 65"/>
                    <a:gd name="T44" fmla="*/ 44 w 45"/>
                    <a:gd name="T45" fmla="*/ 33 h 65"/>
                    <a:gd name="T46" fmla="*/ 40 w 45"/>
                    <a:gd name="T47" fmla="*/ 24 h 65"/>
                    <a:gd name="T48" fmla="*/ 33 w 45"/>
                    <a:gd name="T49" fmla="*/ 15 h 65"/>
                    <a:gd name="T50" fmla="*/ 23 w 45"/>
                    <a:gd name="T51" fmla="*/ 7 h 65"/>
                    <a:gd name="T52" fmla="*/ 14 w 45"/>
                    <a:gd name="T53" fmla="*/ 2 h 65"/>
                    <a:gd name="T54" fmla="*/ 1 w 45"/>
                    <a:gd name="T55" fmla="*/ 0 h 65"/>
                    <a:gd name="T56" fmla="*/ 1 w 45"/>
                    <a:gd name="T57" fmla="*/ 0 h 65"/>
                    <a:gd name="T58" fmla="*/ 0 w 45"/>
                    <a:gd name="T59" fmla="*/ 2 h 65"/>
                    <a:gd name="T60" fmla="*/ 1 w 45"/>
                    <a:gd name="T61" fmla="*/ 4 h 65"/>
                    <a:gd name="T62" fmla="*/ 1 w 45"/>
                    <a:gd name="T63" fmla="*/ 4 h 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5"/>
                    <a:gd name="T97" fmla="*/ 0 h 65"/>
                    <a:gd name="T98" fmla="*/ 45 w 45"/>
                    <a:gd name="T99" fmla="*/ 65 h 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5" h="65">
                      <a:moveTo>
                        <a:pt x="1" y="4"/>
                      </a:moveTo>
                      <a:lnTo>
                        <a:pt x="1" y="4"/>
                      </a:lnTo>
                      <a:lnTo>
                        <a:pt x="11" y="5"/>
                      </a:lnTo>
                      <a:lnTo>
                        <a:pt x="20" y="10"/>
                      </a:lnTo>
                      <a:lnTo>
                        <a:pt x="28" y="16"/>
                      </a:lnTo>
                      <a:lnTo>
                        <a:pt x="34" y="24"/>
                      </a:lnTo>
                      <a:lnTo>
                        <a:pt x="37" y="29"/>
                      </a:lnTo>
                      <a:lnTo>
                        <a:pt x="39" y="35"/>
                      </a:lnTo>
                      <a:lnTo>
                        <a:pt x="39" y="44"/>
                      </a:lnTo>
                      <a:lnTo>
                        <a:pt x="36" y="54"/>
                      </a:lnTo>
                      <a:lnTo>
                        <a:pt x="31" y="63"/>
                      </a:lnTo>
                      <a:lnTo>
                        <a:pt x="31" y="65"/>
                      </a:lnTo>
                      <a:lnTo>
                        <a:pt x="33" y="65"/>
                      </a:lnTo>
                      <a:lnTo>
                        <a:pt x="37" y="60"/>
                      </a:lnTo>
                      <a:lnTo>
                        <a:pt x="42" y="55"/>
                      </a:lnTo>
                      <a:lnTo>
                        <a:pt x="44" y="49"/>
                      </a:lnTo>
                      <a:lnTo>
                        <a:pt x="45" y="44"/>
                      </a:lnTo>
                      <a:lnTo>
                        <a:pt x="45" y="40"/>
                      </a:lnTo>
                      <a:lnTo>
                        <a:pt x="44" y="33"/>
                      </a:lnTo>
                      <a:lnTo>
                        <a:pt x="40" y="24"/>
                      </a:lnTo>
                      <a:lnTo>
                        <a:pt x="33" y="15"/>
                      </a:lnTo>
                      <a:lnTo>
                        <a:pt x="23" y="7"/>
                      </a:lnTo>
                      <a:lnTo>
                        <a:pt x="14" y="2"/>
                      </a:lnTo>
                      <a:lnTo>
                        <a:pt x="1" y="0"/>
                      </a:lnTo>
                      <a:lnTo>
                        <a:pt x="0" y="2"/>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3" name="Freeform 191"/>
                <p:cNvSpPr>
                  <a:spLocks/>
                </p:cNvSpPr>
                <p:nvPr/>
              </p:nvSpPr>
              <p:spPr bwMode="auto">
                <a:xfrm>
                  <a:off x="374" y="1564"/>
                  <a:ext cx="259" cy="125"/>
                </a:xfrm>
                <a:custGeom>
                  <a:avLst/>
                  <a:gdLst>
                    <a:gd name="T0" fmla="*/ 3 w 259"/>
                    <a:gd name="T1" fmla="*/ 120 h 125"/>
                    <a:gd name="T2" fmla="*/ 3 w 259"/>
                    <a:gd name="T3" fmla="*/ 95 h 125"/>
                    <a:gd name="T4" fmla="*/ 11 w 259"/>
                    <a:gd name="T5" fmla="*/ 73 h 125"/>
                    <a:gd name="T6" fmla="*/ 24 w 259"/>
                    <a:gd name="T7" fmla="*/ 55 h 125"/>
                    <a:gd name="T8" fmla="*/ 41 w 259"/>
                    <a:gd name="T9" fmla="*/ 39 h 125"/>
                    <a:gd name="T10" fmla="*/ 61 w 259"/>
                    <a:gd name="T11" fmla="*/ 26 h 125"/>
                    <a:gd name="T12" fmla="*/ 105 w 259"/>
                    <a:gd name="T13" fmla="*/ 9 h 125"/>
                    <a:gd name="T14" fmla="*/ 127 w 259"/>
                    <a:gd name="T15" fmla="*/ 4 h 125"/>
                    <a:gd name="T16" fmla="*/ 152 w 259"/>
                    <a:gd name="T17" fmla="*/ 3 h 125"/>
                    <a:gd name="T18" fmla="*/ 177 w 259"/>
                    <a:gd name="T19" fmla="*/ 8 h 125"/>
                    <a:gd name="T20" fmla="*/ 201 w 259"/>
                    <a:gd name="T21" fmla="*/ 17 h 125"/>
                    <a:gd name="T22" fmla="*/ 220 w 259"/>
                    <a:gd name="T23" fmla="*/ 34 h 125"/>
                    <a:gd name="T24" fmla="*/ 228 w 259"/>
                    <a:gd name="T25" fmla="*/ 44 h 125"/>
                    <a:gd name="T26" fmla="*/ 240 w 259"/>
                    <a:gd name="T27" fmla="*/ 64 h 125"/>
                    <a:gd name="T28" fmla="*/ 251 w 259"/>
                    <a:gd name="T29" fmla="*/ 100 h 125"/>
                    <a:gd name="T30" fmla="*/ 256 w 259"/>
                    <a:gd name="T31" fmla="*/ 124 h 125"/>
                    <a:gd name="T32" fmla="*/ 257 w 259"/>
                    <a:gd name="T33" fmla="*/ 125 h 125"/>
                    <a:gd name="T34" fmla="*/ 259 w 259"/>
                    <a:gd name="T35" fmla="*/ 124 h 125"/>
                    <a:gd name="T36" fmla="*/ 254 w 259"/>
                    <a:gd name="T37" fmla="*/ 97 h 125"/>
                    <a:gd name="T38" fmla="*/ 246 w 259"/>
                    <a:gd name="T39" fmla="*/ 72 h 125"/>
                    <a:gd name="T40" fmla="*/ 235 w 259"/>
                    <a:gd name="T41" fmla="*/ 48 h 125"/>
                    <a:gd name="T42" fmla="*/ 220 w 259"/>
                    <a:gd name="T43" fmla="*/ 26 h 125"/>
                    <a:gd name="T44" fmla="*/ 210 w 259"/>
                    <a:gd name="T45" fmla="*/ 19 h 125"/>
                    <a:gd name="T46" fmla="*/ 188 w 259"/>
                    <a:gd name="T47" fmla="*/ 8 h 125"/>
                    <a:gd name="T48" fmla="*/ 165 w 259"/>
                    <a:gd name="T49" fmla="*/ 1 h 125"/>
                    <a:gd name="T50" fmla="*/ 140 w 259"/>
                    <a:gd name="T51" fmla="*/ 1 h 125"/>
                    <a:gd name="T52" fmla="*/ 127 w 259"/>
                    <a:gd name="T53" fmla="*/ 1 h 125"/>
                    <a:gd name="T54" fmla="*/ 82 w 259"/>
                    <a:gd name="T55" fmla="*/ 14 h 125"/>
                    <a:gd name="T56" fmla="*/ 47 w 259"/>
                    <a:gd name="T57" fmla="*/ 31 h 125"/>
                    <a:gd name="T58" fmla="*/ 28 w 259"/>
                    <a:gd name="T59" fmla="*/ 45 h 125"/>
                    <a:gd name="T60" fmla="*/ 13 w 259"/>
                    <a:gd name="T61" fmla="*/ 64 h 125"/>
                    <a:gd name="T62" fmla="*/ 3 w 259"/>
                    <a:gd name="T63" fmla="*/ 84 h 125"/>
                    <a:gd name="T64" fmla="*/ 0 w 259"/>
                    <a:gd name="T65" fmla="*/ 108 h 125"/>
                    <a:gd name="T66" fmla="*/ 2 w 259"/>
                    <a:gd name="T67" fmla="*/ 120 h 125"/>
                    <a:gd name="T68" fmla="*/ 3 w 259"/>
                    <a:gd name="T69" fmla="*/ 120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9"/>
                    <a:gd name="T106" fmla="*/ 0 h 125"/>
                    <a:gd name="T107" fmla="*/ 259 w 259"/>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9" h="125">
                      <a:moveTo>
                        <a:pt x="3" y="120"/>
                      </a:moveTo>
                      <a:lnTo>
                        <a:pt x="3" y="120"/>
                      </a:lnTo>
                      <a:lnTo>
                        <a:pt x="2" y="106"/>
                      </a:lnTo>
                      <a:lnTo>
                        <a:pt x="3" y="95"/>
                      </a:lnTo>
                      <a:lnTo>
                        <a:pt x="6" y="84"/>
                      </a:lnTo>
                      <a:lnTo>
                        <a:pt x="11" y="73"/>
                      </a:lnTo>
                      <a:lnTo>
                        <a:pt x="17" y="64"/>
                      </a:lnTo>
                      <a:lnTo>
                        <a:pt x="24" y="55"/>
                      </a:lnTo>
                      <a:lnTo>
                        <a:pt x="33" y="47"/>
                      </a:lnTo>
                      <a:lnTo>
                        <a:pt x="41" y="39"/>
                      </a:lnTo>
                      <a:lnTo>
                        <a:pt x="52" y="33"/>
                      </a:lnTo>
                      <a:lnTo>
                        <a:pt x="61" y="26"/>
                      </a:lnTo>
                      <a:lnTo>
                        <a:pt x="83" y="15"/>
                      </a:lnTo>
                      <a:lnTo>
                        <a:pt x="105" y="9"/>
                      </a:lnTo>
                      <a:lnTo>
                        <a:pt x="127" y="4"/>
                      </a:lnTo>
                      <a:lnTo>
                        <a:pt x="140" y="3"/>
                      </a:lnTo>
                      <a:lnTo>
                        <a:pt x="152" y="3"/>
                      </a:lnTo>
                      <a:lnTo>
                        <a:pt x="165" y="4"/>
                      </a:lnTo>
                      <a:lnTo>
                        <a:pt x="177" y="8"/>
                      </a:lnTo>
                      <a:lnTo>
                        <a:pt x="190" y="12"/>
                      </a:lnTo>
                      <a:lnTo>
                        <a:pt x="201" y="17"/>
                      </a:lnTo>
                      <a:lnTo>
                        <a:pt x="210" y="25"/>
                      </a:lnTo>
                      <a:lnTo>
                        <a:pt x="220" y="34"/>
                      </a:lnTo>
                      <a:lnTo>
                        <a:pt x="228" y="44"/>
                      </a:lnTo>
                      <a:lnTo>
                        <a:pt x="234" y="53"/>
                      </a:lnTo>
                      <a:lnTo>
                        <a:pt x="240" y="64"/>
                      </a:lnTo>
                      <a:lnTo>
                        <a:pt x="245" y="77"/>
                      </a:lnTo>
                      <a:lnTo>
                        <a:pt x="251" y="100"/>
                      </a:lnTo>
                      <a:lnTo>
                        <a:pt x="256" y="124"/>
                      </a:lnTo>
                      <a:lnTo>
                        <a:pt x="256" y="125"/>
                      </a:lnTo>
                      <a:lnTo>
                        <a:pt x="257" y="125"/>
                      </a:lnTo>
                      <a:lnTo>
                        <a:pt x="259" y="125"/>
                      </a:lnTo>
                      <a:lnTo>
                        <a:pt x="259" y="124"/>
                      </a:lnTo>
                      <a:lnTo>
                        <a:pt x="254" y="97"/>
                      </a:lnTo>
                      <a:lnTo>
                        <a:pt x="251" y="84"/>
                      </a:lnTo>
                      <a:lnTo>
                        <a:pt x="246" y="72"/>
                      </a:lnTo>
                      <a:lnTo>
                        <a:pt x="242" y="59"/>
                      </a:lnTo>
                      <a:lnTo>
                        <a:pt x="235" y="48"/>
                      </a:lnTo>
                      <a:lnTo>
                        <a:pt x="229" y="37"/>
                      </a:lnTo>
                      <a:lnTo>
                        <a:pt x="220" y="26"/>
                      </a:lnTo>
                      <a:lnTo>
                        <a:pt x="210" y="19"/>
                      </a:lnTo>
                      <a:lnTo>
                        <a:pt x="199" y="12"/>
                      </a:lnTo>
                      <a:lnTo>
                        <a:pt x="188" y="8"/>
                      </a:lnTo>
                      <a:lnTo>
                        <a:pt x="177" y="3"/>
                      </a:lnTo>
                      <a:lnTo>
                        <a:pt x="165" y="1"/>
                      </a:lnTo>
                      <a:lnTo>
                        <a:pt x="152" y="0"/>
                      </a:lnTo>
                      <a:lnTo>
                        <a:pt x="140" y="1"/>
                      </a:lnTo>
                      <a:lnTo>
                        <a:pt x="127" y="1"/>
                      </a:lnTo>
                      <a:lnTo>
                        <a:pt x="105" y="6"/>
                      </a:lnTo>
                      <a:lnTo>
                        <a:pt x="82" y="14"/>
                      </a:lnTo>
                      <a:lnTo>
                        <a:pt x="58" y="23"/>
                      </a:lnTo>
                      <a:lnTo>
                        <a:pt x="47" y="31"/>
                      </a:lnTo>
                      <a:lnTo>
                        <a:pt x="38" y="37"/>
                      </a:lnTo>
                      <a:lnTo>
                        <a:pt x="28" y="45"/>
                      </a:lnTo>
                      <a:lnTo>
                        <a:pt x="20" y="55"/>
                      </a:lnTo>
                      <a:lnTo>
                        <a:pt x="13" y="64"/>
                      </a:lnTo>
                      <a:lnTo>
                        <a:pt x="8" y="73"/>
                      </a:lnTo>
                      <a:lnTo>
                        <a:pt x="3" y="84"/>
                      </a:lnTo>
                      <a:lnTo>
                        <a:pt x="0" y="95"/>
                      </a:lnTo>
                      <a:lnTo>
                        <a:pt x="0" y="108"/>
                      </a:lnTo>
                      <a:lnTo>
                        <a:pt x="2" y="120"/>
                      </a:lnTo>
                      <a:lnTo>
                        <a:pt x="3"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 name="Freeform 192"/>
                <p:cNvSpPr>
                  <a:spLocks/>
                </p:cNvSpPr>
                <p:nvPr/>
              </p:nvSpPr>
              <p:spPr bwMode="auto">
                <a:xfrm>
                  <a:off x="366" y="1606"/>
                  <a:ext cx="272" cy="94"/>
                </a:xfrm>
                <a:custGeom>
                  <a:avLst/>
                  <a:gdLst>
                    <a:gd name="T0" fmla="*/ 0 w 272"/>
                    <a:gd name="T1" fmla="*/ 80 h 94"/>
                    <a:gd name="T2" fmla="*/ 24 w 272"/>
                    <a:gd name="T3" fmla="*/ 86 h 94"/>
                    <a:gd name="T4" fmla="*/ 44 w 272"/>
                    <a:gd name="T5" fmla="*/ 83 h 94"/>
                    <a:gd name="T6" fmla="*/ 60 w 272"/>
                    <a:gd name="T7" fmla="*/ 74 h 94"/>
                    <a:gd name="T8" fmla="*/ 91 w 272"/>
                    <a:gd name="T9" fmla="*/ 44 h 94"/>
                    <a:gd name="T10" fmla="*/ 115 w 272"/>
                    <a:gd name="T11" fmla="*/ 22 h 94"/>
                    <a:gd name="T12" fmla="*/ 132 w 272"/>
                    <a:gd name="T13" fmla="*/ 9 h 94"/>
                    <a:gd name="T14" fmla="*/ 141 w 272"/>
                    <a:gd name="T15" fmla="*/ 6 h 94"/>
                    <a:gd name="T16" fmla="*/ 159 w 272"/>
                    <a:gd name="T17" fmla="*/ 3 h 94"/>
                    <a:gd name="T18" fmla="*/ 174 w 272"/>
                    <a:gd name="T19" fmla="*/ 6 h 94"/>
                    <a:gd name="T20" fmla="*/ 187 w 272"/>
                    <a:gd name="T21" fmla="*/ 13 h 94"/>
                    <a:gd name="T22" fmla="*/ 207 w 272"/>
                    <a:gd name="T23" fmla="*/ 36 h 94"/>
                    <a:gd name="T24" fmla="*/ 234 w 272"/>
                    <a:gd name="T25" fmla="*/ 75 h 94"/>
                    <a:gd name="T26" fmla="*/ 242 w 272"/>
                    <a:gd name="T27" fmla="*/ 85 h 94"/>
                    <a:gd name="T28" fmla="*/ 253 w 272"/>
                    <a:gd name="T29" fmla="*/ 93 h 94"/>
                    <a:gd name="T30" fmla="*/ 264 w 272"/>
                    <a:gd name="T31" fmla="*/ 93 h 94"/>
                    <a:gd name="T32" fmla="*/ 272 w 272"/>
                    <a:gd name="T33" fmla="*/ 82 h 94"/>
                    <a:gd name="T34" fmla="*/ 272 w 272"/>
                    <a:gd name="T35" fmla="*/ 80 h 94"/>
                    <a:gd name="T36" fmla="*/ 270 w 272"/>
                    <a:gd name="T37" fmla="*/ 82 h 94"/>
                    <a:gd name="T38" fmla="*/ 262 w 272"/>
                    <a:gd name="T39" fmla="*/ 88 h 94"/>
                    <a:gd name="T40" fmla="*/ 254 w 272"/>
                    <a:gd name="T41" fmla="*/ 88 h 94"/>
                    <a:gd name="T42" fmla="*/ 247 w 272"/>
                    <a:gd name="T43" fmla="*/ 83 h 94"/>
                    <a:gd name="T44" fmla="*/ 232 w 272"/>
                    <a:gd name="T45" fmla="*/ 66 h 94"/>
                    <a:gd name="T46" fmla="*/ 215 w 272"/>
                    <a:gd name="T47" fmla="*/ 38 h 94"/>
                    <a:gd name="T48" fmla="*/ 209 w 272"/>
                    <a:gd name="T49" fmla="*/ 28 h 94"/>
                    <a:gd name="T50" fmla="*/ 193 w 272"/>
                    <a:gd name="T51" fmla="*/ 14 h 94"/>
                    <a:gd name="T52" fmla="*/ 173 w 272"/>
                    <a:gd name="T53" fmla="*/ 5 h 94"/>
                    <a:gd name="T54" fmla="*/ 152 w 272"/>
                    <a:gd name="T55" fmla="*/ 0 h 94"/>
                    <a:gd name="T56" fmla="*/ 141 w 272"/>
                    <a:gd name="T57" fmla="*/ 2 h 94"/>
                    <a:gd name="T58" fmla="*/ 121 w 272"/>
                    <a:gd name="T59" fmla="*/ 11 h 94"/>
                    <a:gd name="T60" fmla="*/ 105 w 272"/>
                    <a:gd name="T61" fmla="*/ 24 h 94"/>
                    <a:gd name="T62" fmla="*/ 76 w 272"/>
                    <a:gd name="T63" fmla="*/ 57 h 94"/>
                    <a:gd name="T64" fmla="*/ 52 w 272"/>
                    <a:gd name="T65" fmla="*/ 75 h 94"/>
                    <a:gd name="T66" fmla="*/ 35 w 272"/>
                    <a:gd name="T67" fmla="*/ 83 h 94"/>
                    <a:gd name="T68" fmla="*/ 13 w 272"/>
                    <a:gd name="T69" fmla="*/ 83 h 94"/>
                    <a:gd name="T70" fmla="*/ 2 w 272"/>
                    <a:gd name="T71" fmla="*/ 78 h 94"/>
                    <a:gd name="T72" fmla="*/ 0 w 272"/>
                    <a:gd name="T73" fmla="*/ 80 h 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2"/>
                    <a:gd name="T112" fmla="*/ 0 h 94"/>
                    <a:gd name="T113" fmla="*/ 272 w 272"/>
                    <a:gd name="T114" fmla="*/ 94 h 9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2" h="94">
                      <a:moveTo>
                        <a:pt x="0" y="80"/>
                      </a:moveTo>
                      <a:lnTo>
                        <a:pt x="0" y="80"/>
                      </a:lnTo>
                      <a:lnTo>
                        <a:pt x="13" y="85"/>
                      </a:lnTo>
                      <a:lnTo>
                        <a:pt x="24" y="86"/>
                      </a:lnTo>
                      <a:lnTo>
                        <a:pt x="35" y="85"/>
                      </a:lnTo>
                      <a:lnTo>
                        <a:pt x="44" y="83"/>
                      </a:lnTo>
                      <a:lnTo>
                        <a:pt x="52" y="78"/>
                      </a:lnTo>
                      <a:lnTo>
                        <a:pt x="60" y="74"/>
                      </a:lnTo>
                      <a:lnTo>
                        <a:pt x="76" y="60"/>
                      </a:lnTo>
                      <a:lnTo>
                        <a:pt x="91" y="44"/>
                      </a:lnTo>
                      <a:lnTo>
                        <a:pt x="107" y="28"/>
                      </a:lnTo>
                      <a:lnTo>
                        <a:pt x="115" y="22"/>
                      </a:lnTo>
                      <a:lnTo>
                        <a:pt x="123" y="16"/>
                      </a:lnTo>
                      <a:lnTo>
                        <a:pt x="132" y="9"/>
                      </a:lnTo>
                      <a:lnTo>
                        <a:pt x="141" y="6"/>
                      </a:lnTo>
                      <a:lnTo>
                        <a:pt x="151" y="3"/>
                      </a:lnTo>
                      <a:lnTo>
                        <a:pt x="159" y="3"/>
                      </a:lnTo>
                      <a:lnTo>
                        <a:pt x="167" y="3"/>
                      </a:lnTo>
                      <a:lnTo>
                        <a:pt x="174" y="6"/>
                      </a:lnTo>
                      <a:lnTo>
                        <a:pt x="181" y="8"/>
                      </a:lnTo>
                      <a:lnTo>
                        <a:pt x="187" y="13"/>
                      </a:lnTo>
                      <a:lnTo>
                        <a:pt x="198" y="24"/>
                      </a:lnTo>
                      <a:lnTo>
                        <a:pt x="207" y="36"/>
                      </a:lnTo>
                      <a:lnTo>
                        <a:pt x="217" y="49"/>
                      </a:lnTo>
                      <a:lnTo>
                        <a:pt x="234" y="75"/>
                      </a:lnTo>
                      <a:lnTo>
                        <a:pt x="242" y="85"/>
                      </a:lnTo>
                      <a:lnTo>
                        <a:pt x="248" y="89"/>
                      </a:lnTo>
                      <a:lnTo>
                        <a:pt x="253" y="93"/>
                      </a:lnTo>
                      <a:lnTo>
                        <a:pt x="259" y="94"/>
                      </a:lnTo>
                      <a:lnTo>
                        <a:pt x="264" y="93"/>
                      </a:lnTo>
                      <a:lnTo>
                        <a:pt x="269" y="89"/>
                      </a:lnTo>
                      <a:lnTo>
                        <a:pt x="272" y="82"/>
                      </a:lnTo>
                      <a:lnTo>
                        <a:pt x="272" y="80"/>
                      </a:lnTo>
                      <a:lnTo>
                        <a:pt x="270" y="82"/>
                      </a:lnTo>
                      <a:lnTo>
                        <a:pt x="265" y="85"/>
                      </a:lnTo>
                      <a:lnTo>
                        <a:pt x="262" y="88"/>
                      </a:lnTo>
                      <a:lnTo>
                        <a:pt x="258" y="89"/>
                      </a:lnTo>
                      <a:lnTo>
                        <a:pt x="254" y="88"/>
                      </a:lnTo>
                      <a:lnTo>
                        <a:pt x="250" y="86"/>
                      </a:lnTo>
                      <a:lnTo>
                        <a:pt x="247" y="83"/>
                      </a:lnTo>
                      <a:lnTo>
                        <a:pt x="239" y="75"/>
                      </a:lnTo>
                      <a:lnTo>
                        <a:pt x="232" y="66"/>
                      </a:lnTo>
                      <a:lnTo>
                        <a:pt x="226" y="55"/>
                      </a:lnTo>
                      <a:lnTo>
                        <a:pt x="215" y="38"/>
                      </a:lnTo>
                      <a:lnTo>
                        <a:pt x="209" y="28"/>
                      </a:lnTo>
                      <a:lnTo>
                        <a:pt x="201" y="20"/>
                      </a:lnTo>
                      <a:lnTo>
                        <a:pt x="193" y="14"/>
                      </a:lnTo>
                      <a:lnTo>
                        <a:pt x="184" y="8"/>
                      </a:lnTo>
                      <a:lnTo>
                        <a:pt x="173" y="5"/>
                      </a:lnTo>
                      <a:lnTo>
                        <a:pt x="163" y="2"/>
                      </a:lnTo>
                      <a:lnTo>
                        <a:pt x="152" y="0"/>
                      </a:lnTo>
                      <a:lnTo>
                        <a:pt x="141" y="2"/>
                      </a:lnTo>
                      <a:lnTo>
                        <a:pt x="130" y="5"/>
                      </a:lnTo>
                      <a:lnTo>
                        <a:pt x="121" y="11"/>
                      </a:lnTo>
                      <a:lnTo>
                        <a:pt x="113" y="16"/>
                      </a:lnTo>
                      <a:lnTo>
                        <a:pt x="105" y="24"/>
                      </a:lnTo>
                      <a:lnTo>
                        <a:pt x="90" y="39"/>
                      </a:lnTo>
                      <a:lnTo>
                        <a:pt x="76" y="57"/>
                      </a:lnTo>
                      <a:lnTo>
                        <a:pt x="60" y="71"/>
                      </a:lnTo>
                      <a:lnTo>
                        <a:pt x="52" y="75"/>
                      </a:lnTo>
                      <a:lnTo>
                        <a:pt x="44" y="80"/>
                      </a:lnTo>
                      <a:lnTo>
                        <a:pt x="35" y="83"/>
                      </a:lnTo>
                      <a:lnTo>
                        <a:pt x="24" y="85"/>
                      </a:lnTo>
                      <a:lnTo>
                        <a:pt x="13" y="83"/>
                      </a:lnTo>
                      <a:lnTo>
                        <a:pt x="2" y="78"/>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5" name="Freeform 193"/>
                <p:cNvSpPr>
                  <a:spLocks/>
                </p:cNvSpPr>
                <p:nvPr/>
              </p:nvSpPr>
              <p:spPr bwMode="auto">
                <a:xfrm>
                  <a:off x="393" y="1645"/>
                  <a:ext cx="232" cy="140"/>
                </a:xfrm>
                <a:custGeom>
                  <a:avLst/>
                  <a:gdLst>
                    <a:gd name="T0" fmla="*/ 12 w 232"/>
                    <a:gd name="T1" fmla="*/ 0 h 140"/>
                    <a:gd name="T2" fmla="*/ 1 w 232"/>
                    <a:gd name="T3" fmla="*/ 25 h 140"/>
                    <a:gd name="T4" fmla="*/ 1 w 232"/>
                    <a:gd name="T5" fmla="*/ 50 h 140"/>
                    <a:gd name="T6" fmla="*/ 8 w 232"/>
                    <a:gd name="T7" fmla="*/ 74 h 140"/>
                    <a:gd name="T8" fmla="*/ 20 w 232"/>
                    <a:gd name="T9" fmla="*/ 94 h 140"/>
                    <a:gd name="T10" fmla="*/ 38 w 232"/>
                    <a:gd name="T11" fmla="*/ 112 h 140"/>
                    <a:gd name="T12" fmla="*/ 60 w 232"/>
                    <a:gd name="T13" fmla="*/ 126 h 140"/>
                    <a:gd name="T14" fmla="*/ 83 w 232"/>
                    <a:gd name="T15" fmla="*/ 135 h 140"/>
                    <a:gd name="T16" fmla="*/ 108 w 232"/>
                    <a:gd name="T17" fmla="*/ 140 h 140"/>
                    <a:gd name="T18" fmla="*/ 130 w 232"/>
                    <a:gd name="T19" fmla="*/ 138 h 140"/>
                    <a:gd name="T20" fmla="*/ 174 w 232"/>
                    <a:gd name="T21" fmla="*/ 127 h 140"/>
                    <a:gd name="T22" fmla="*/ 194 w 232"/>
                    <a:gd name="T23" fmla="*/ 116 h 140"/>
                    <a:gd name="T24" fmla="*/ 210 w 232"/>
                    <a:gd name="T25" fmla="*/ 104 h 140"/>
                    <a:gd name="T26" fmla="*/ 223 w 232"/>
                    <a:gd name="T27" fmla="*/ 87 h 140"/>
                    <a:gd name="T28" fmla="*/ 231 w 232"/>
                    <a:gd name="T29" fmla="*/ 66 h 140"/>
                    <a:gd name="T30" fmla="*/ 232 w 232"/>
                    <a:gd name="T31" fmla="*/ 43 h 140"/>
                    <a:gd name="T32" fmla="*/ 231 w 232"/>
                    <a:gd name="T33" fmla="*/ 41 h 140"/>
                    <a:gd name="T34" fmla="*/ 226 w 232"/>
                    <a:gd name="T35" fmla="*/ 41 h 140"/>
                    <a:gd name="T36" fmla="*/ 226 w 232"/>
                    <a:gd name="T37" fmla="*/ 43 h 140"/>
                    <a:gd name="T38" fmla="*/ 223 w 232"/>
                    <a:gd name="T39" fmla="*/ 65 h 140"/>
                    <a:gd name="T40" fmla="*/ 216 w 232"/>
                    <a:gd name="T41" fmla="*/ 82 h 140"/>
                    <a:gd name="T42" fmla="*/ 204 w 232"/>
                    <a:gd name="T43" fmla="*/ 98 h 140"/>
                    <a:gd name="T44" fmla="*/ 190 w 232"/>
                    <a:gd name="T45" fmla="*/ 110 h 140"/>
                    <a:gd name="T46" fmla="*/ 154 w 232"/>
                    <a:gd name="T47" fmla="*/ 126 h 140"/>
                    <a:gd name="T48" fmla="*/ 114 w 232"/>
                    <a:gd name="T49" fmla="*/ 132 h 140"/>
                    <a:gd name="T50" fmla="*/ 102 w 232"/>
                    <a:gd name="T51" fmla="*/ 130 h 140"/>
                    <a:gd name="T52" fmla="*/ 77 w 232"/>
                    <a:gd name="T53" fmla="*/ 126 h 140"/>
                    <a:gd name="T54" fmla="*/ 53 w 232"/>
                    <a:gd name="T55" fmla="*/ 115 h 140"/>
                    <a:gd name="T56" fmla="*/ 33 w 232"/>
                    <a:gd name="T57" fmla="*/ 101 h 140"/>
                    <a:gd name="T58" fmla="*/ 17 w 232"/>
                    <a:gd name="T59" fmla="*/ 82 h 140"/>
                    <a:gd name="T60" fmla="*/ 6 w 232"/>
                    <a:gd name="T61" fmla="*/ 61 h 140"/>
                    <a:gd name="T62" fmla="*/ 3 w 232"/>
                    <a:gd name="T63" fmla="*/ 38 h 140"/>
                    <a:gd name="T64" fmla="*/ 8 w 232"/>
                    <a:gd name="T65" fmla="*/ 13 h 140"/>
                    <a:gd name="T66" fmla="*/ 12 w 232"/>
                    <a:gd name="T67" fmla="*/ 0 h 140"/>
                    <a:gd name="T68" fmla="*/ 12 w 232"/>
                    <a:gd name="T69" fmla="*/ 0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2"/>
                    <a:gd name="T106" fmla="*/ 0 h 140"/>
                    <a:gd name="T107" fmla="*/ 232 w 232"/>
                    <a:gd name="T108" fmla="*/ 140 h 1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2" h="140">
                      <a:moveTo>
                        <a:pt x="12" y="0"/>
                      </a:moveTo>
                      <a:lnTo>
                        <a:pt x="12" y="0"/>
                      </a:lnTo>
                      <a:lnTo>
                        <a:pt x="6" y="13"/>
                      </a:lnTo>
                      <a:lnTo>
                        <a:pt x="1" y="25"/>
                      </a:lnTo>
                      <a:lnTo>
                        <a:pt x="0" y="38"/>
                      </a:lnTo>
                      <a:lnTo>
                        <a:pt x="1" y="50"/>
                      </a:lnTo>
                      <a:lnTo>
                        <a:pt x="3" y="63"/>
                      </a:lnTo>
                      <a:lnTo>
                        <a:pt x="8" y="74"/>
                      </a:lnTo>
                      <a:lnTo>
                        <a:pt x="12" y="85"/>
                      </a:lnTo>
                      <a:lnTo>
                        <a:pt x="20" y="94"/>
                      </a:lnTo>
                      <a:lnTo>
                        <a:pt x="28" y="104"/>
                      </a:lnTo>
                      <a:lnTo>
                        <a:pt x="38" y="112"/>
                      </a:lnTo>
                      <a:lnTo>
                        <a:pt x="47" y="119"/>
                      </a:lnTo>
                      <a:lnTo>
                        <a:pt x="60" y="126"/>
                      </a:lnTo>
                      <a:lnTo>
                        <a:pt x="71" y="130"/>
                      </a:lnTo>
                      <a:lnTo>
                        <a:pt x="83" y="135"/>
                      </a:lnTo>
                      <a:lnTo>
                        <a:pt x="96" y="138"/>
                      </a:lnTo>
                      <a:lnTo>
                        <a:pt x="108" y="140"/>
                      </a:lnTo>
                      <a:lnTo>
                        <a:pt x="130" y="138"/>
                      </a:lnTo>
                      <a:lnTo>
                        <a:pt x="152" y="135"/>
                      </a:lnTo>
                      <a:lnTo>
                        <a:pt x="174" y="127"/>
                      </a:lnTo>
                      <a:lnTo>
                        <a:pt x="185" y="123"/>
                      </a:lnTo>
                      <a:lnTo>
                        <a:pt x="194" y="116"/>
                      </a:lnTo>
                      <a:lnTo>
                        <a:pt x="202" y="110"/>
                      </a:lnTo>
                      <a:lnTo>
                        <a:pt x="210" y="104"/>
                      </a:lnTo>
                      <a:lnTo>
                        <a:pt x="218" y="96"/>
                      </a:lnTo>
                      <a:lnTo>
                        <a:pt x="223" y="87"/>
                      </a:lnTo>
                      <a:lnTo>
                        <a:pt x="227" y="77"/>
                      </a:lnTo>
                      <a:lnTo>
                        <a:pt x="231" y="66"/>
                      </a:lnTo>
                      <a:lnTo>
                        <a:pt x="232" y="55"/>
                      </a:lnTo>
                      <a:lnTo>
                        <a:pt x="232" y="43"/>
                      </a:lnTo>
                      <a:lnTo>
                        <a:pt x="231" y="41"/>
                      </a:lnTo>
                      <a:lnTo>
                        <a:pt x="229" y="39"/>
                      </a:lnTo>
                      <a:lnTo>
                        <a:pt x="226" y="41"/>
                      </a:lnTo>
                      <a:lnTo>
                        <a:pt x="226" y="43"/>
                      </a:lnTo>
                      <a:lnTo>
                        <a:pt x="224" y="54"/>
                      </a:lnTo>
                      <a:lnTo>
                        <a:pt x="223" y="65"/>
                      </a:lnTo>
                      <a:lnTo>
                        <a:pt x="220" y="74"/>
                      </a:lnTo>
                      <a:lnTo>
                        <a:pt x="216" y="82"/>
                      </a:lnTo>
                      <a:lnTo>
                        <a:pt x="210" y="90"/>
                      </a:lnTo>
                      <a:lnTo>
                        <a:pt x="204" y="98"/>
                      </a:lnTo>
                      <a:lnTo>
                        <a:pt x="198" y="104"/>
                      </a:lnTo>
                      <a:lnTo>
                        <a:pt x="190" y="110"/>
                      </a:lnTo>
                      <a:lnTo>
                        <a:pt x="173" y="119"/>
                      </a:lnTo>
                      <a:lnTo>
                        <a:pt x="154" y="126"/>
                      </a:lnTo>
                      <a:lnTo>
                        <a:pt x="133" y="129"/>
                      </a:lnTo>
                      <a:lnTo>
                        <a:pt x="114" y="132"/>
                      </a:lnTo>
                      <a:lnTo>
                        <a:pt x="102" y="130"/>
                      </a:lnTo>
                      <a:lnTo>
                        <a:pt x="89" y="129"/>
                      </a:lnTo>
                      <a:lnTo>
                        <a:pt x="77" y="126"/>
                      </a:lnTo>
                      <a:lnTo>
                        <a:pt x="66" y="121"/>
                      </a:lnTo>
                      <a:lnTo>
                        <a:pt x="53" y="115"/>
                      </a:lnTo>
                      <a:lnTo>
                        <a:pt x="44" y="109"/>
                      </a:lnTo>
                      <a:lnTo>
                        <a:pt x="33" y="101"/>
                      </a:lnTo>
                      <a:lnTo>
                        <a:pt x="25" y="93"/>
                      </a:lnTo>
                      <a:lnTo>
                        <a:pt x="17" y="82"/>
                      </a:lnTo>
                      <a:lnTo>
                        <a:pt x="11" y="72"/>
                      </a:lnTo>
                      <a:lnTo>
                        <a:pt x="6" y="61"/>
                      </a:lnTo>
                      <a:lnTo>
                        <a:pt x="3" y="50"/>
                      </a:lnTo>
                      <a:lnTo>
                        <a:pt x="3" y="38"/>
                      </a:lnTo>
                      <a:lnTo>
                        <a:pt x="5" y="25"/>
                      </a:lnTo>
                      <a:lnTo>
                        <a:pt x="8" y="13"/>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6" name="Freeform 194"/>
                <p:cNvSpPr>
                  <a:spLocks/>
                </p:cNvSpPr>
                <p:nvPr/>
              </p:nvSpPr>
              <p:spPr bwMode="auto">
                <a:xfrm>
                  <a:off x="886" y="1576"/>
                  <a:ext cx="259" cy="124"/>
                </a:xfrm>
                <a:custGeom>
                  <a:avLst/>
                  <a:gdLst>
                    <a:gd name="T0" fmla="*/ 1 w 259"/>
                    <a:gd name="T1" fmla="*/ 119 h 124"/>
                    <a:gd name="T2" fmla="*/ 3 w 259"/>
                    <a:gd name="T3" fmla="*/ 94 h 124"/>
                    <a:gd name="T4" fmla="*/ 11 w 259"/>
                    <a:gd name="T5" fmla="*/ 72 h 124"/>
                    <a:gd name="T6" fmla="*/ 23 w 259"/>
                    <a:gd name="T7" fmla="*/ 54 h 124"/>
                    <a:gd name="T8" fmla="*/ 40 w 259"/>
                    <a:gd name="T9" fmla="*/ 38 h 124"/>
                    <a:gd name="T10" fmla="*/ 61 w 259"/>
                    <a:gd name="T11" fmla="*/ 25 h 124"/>
                    <a:gd name="T12" fmla="*/ 105 w 259"/>
                    <a:gd name="T13" fmla="*/ 8 h 124"/>
                    <a:gd name="T14" fmla="*/ 127 w 259"/>
                    <a:gd name="T15" fmla="*/ 3 h 124"/>
                    <a:gd name="T16" fmla="*/ 152 w 259"/>
                    <a:gd name="T17" fmla="*/ 2 h 124"/>
                    <a:gd name="T18" fmla="*/ 177 w 259"/>
                    <a:gd name="T19" fmla="*/ 7 h 124"/>
                    <a:gd name="T20" fmla="*/ 199 w 259"/>
                    <a:gd name="T21" fmla="*/ 16 h 124"/>
                    <a:gd name="T22" fmla="*/ 219 w 259"/>
                    <a:gd name="T23" fmla="*/ 33 h 124"/>
                    <a:gd name="T24" fmla="*/ 227 w 259"/>
                    <a:gd name="T25" fmla="*/ 43 h 124"/>
                    <a:gd name="T26" fmla="*/ 238 w 259"/>
                    <a:gd name="T27" fmla="*/ 63 h 124"/>
                    <a:gd name="T28" fmla="*/ 249 w 259"/>
                    <a:gd name="T29" fmla="*/ 99 h 124"/>
                    <a:gd name="T30" fmla="*/ 254 w 259"/>
                    <a:gd name="T31" fmla="*/ 123 h 124"/>
                    <a:gd name="T32" fmla="*/ 257 w 259"/>
                    <a:gd name="T33" fmla="*/ 124 h 124"/>
                    <a:gd name="T34" fmla="*/ 259 w 259"/>
                    <a:gd name="T35" fmla="*/ 123 h 124"/>
                    <a:gd name="T36" fmla="*/ 254 w 259"/>
                    <a:gd name="T37" fmla="*/ 96 h 124"/>
                    <a:gd name="T38" fmla="*/ 246 w 259"/>
                    <a:gd name="T39" fmla="*/ 71 h 124"/>
                    <a:gd name="T40" fmla="*/ 235 w 259"/>
                    <a:gd name="T41" fmla="*/ 47 h 124"/>
                    <a:gd name="T42" fmla="*/ 219 w 259"/>
                    <a:gd name="T43" fmla="*/ 25 h 124"/>
                    <a:gd name="T44" fmla="*/ 210 w 259"/>
                    <a:gd name="T45" fmla="*/ 18 h 124"/>
                    <a:gd name="T46" fmla="*/ 188 w 259"/>
                    <a:gd name="T47" fmla="*/ 7 h 124"/>
                    <a:gd name="T48" fmla="*/ 163 w 259"/>
                    <a:gd name="T49" fmla="*/ 0 h 124"/>
                    <a:gd name="T50" fmla="*/ 138 w 259"/>
                    <a:gd name="T51" fmla="*/ 0 h 124"/>
                    <a:gd name="T52" fmla="*/ 127 w 259"/>
                    <a:gd name="T53" fmla="*/ 0 h 124"/>
                    <a:gd name="T54" fmla="*/ 81 w 259"/>
                    <a:gd name="T55" fmla="*/ 13 h 124"/>
                    <a:gd name="T56" fmla="*/ 47 w 259"/>
                    <a:gd name="T57" fmla="*/ 30 h 124"/>
                    <a:gd name="T58" fmla="*/ 28 w 259"/>
                    <a:gd name="T59" fmla="*/ 44 h 124"/>
                    <a:gd name="T60" fmla="*/ 12 w 259"/>
                    <a:gd name="T61" fmla="*/ 63 h 124"/>
                    <a:gd name="T62" fmla="*/ 3 w 259"/>
                    <a:gd name="T63" fmla="*/ 83 h 124"/>
                    <a:gd name="T64" fmla="*/ 0 w 259"/>
                    <a:gd name="T65" fmla="*/ 107 h 124"/>
                    <a:gd name="T66" fmla="*/ 1 w 259"/>
                    <a:gd name="T67" fmla="*/ 119 h 124"/>
                    <a:gd name="T68" fmla="*/ 1 w 259"/>
                    <a:gd name="T69" fmla="*/ 119 h 1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9"/>
                    <a:gd name="T106" fmla="*/ 0 h 124"/>
                    <a:gd name="T107" fmla="*/ 259 w 259"/>
                    <a:gd name="T108" fmla="*/ 124 h 1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9" h="124">
                      <a:moveTo>
                        <a:pt x="1" y="119"/>
                      </a:moveTo>
                      <a:lnTo>
                        <a:pt x="1" y="119"/>
                      </a:lnTo>
                      <a:lnTo>
                        <a:pt x="1" y="107"/>
                      </a:lnTo>
                      <a:lnTo>
                        <a:pt x="3" y="94"/>
                      </a:lnTo>
                      <a:lnTo>
                        <a:pt x="6" y="83"/>
                      </a:lnTo>
                      <a:lnTo>
                        <a:pt x="11" y="72"/>
                      </a:lnTo>
                      <a:lnTo>
                        <a:pt x="15" y="63"/>
                      </a:lnTo>
                      <a:lnTo>
                        <a:pt x="23" y="54"/>
                      </a:lnTo>
                      <a:lnTo>
                        <a:pt x="31" y="46"/>
                      </a:lnTo>
                      <a:lnTo>
                        <a:pt x="40" y="38"/>
                      </a:lnTo>
                      <a:lnTo>
                        <a:pt x="50" y="32"/>
                      </a:lnTo>
                      <a:lnTo>
                        <a:pt x="61" y="25"/>
                      </a:lnTo>
                      <a:lnTo>
                        <a:pt x="83" y="14"/>
                      </a:lnTo>
                      <a:lnTo>
                        <a:pt x="105" y="8"/>
                      </a:lnTo>
                      <a:lnTo>
                        <a:pt x="127" y="3"/>
                      </a:lnTo>
                      <a:lnTo>
                        <a:pt x="139" y="2"/>
                      </a:lnTo>
                      <a:lnTo>
                        <a:pt x="152" y="2"/>
                      </a:lnTo>
                      <a:lnTo>
                        <a:pt x="164" y="3"/>
                      </a:lnTo>
                      <a:lnTo>
                        <a:pt x="177" y="7"/>
                      </a:lnTo>
                      <a:lnTo>
                        <a:pt x="188" y="11"/>
                      </a:lnTo>
                      <a:lnTo>
                        <a:pt x="199" y="16"/>
                      </a:lnTo>
                      <a:lnTo>
                        <a:pt x="210" y="24"/>
                      </a:lnTo>
                      <a:lnTo>
                        <a:pt x="219" y="33"/>
                      </a:lnTo>
                      <a:lnTo>
                        <a:pt x="227" y="43"/>
                      </a:lnTo>
                      <a:lnTo>
                        <a:pt x="233" y="52"/>
                      </a:lnTo>
                      <a:lnTo>
                        <a:pt x="238" y="63"/>
                      </a:lnTo>
                      <a:lnTo>
                        <a:pt x="243" y="76"/>
                      </a:lnTo>
                      <a:lnTo>
                        <a:pt x="249" y="99"/>
                      </a:lnTo>
                      <a:lnTo>
                        <a:pt x="254" y="123"/>
                      </a:lnTo>
                      <a:lnTo>
                        <a:pt x="255" y="124"/>
                      </a:lnTo>
                      <a:lnTo>
                        <a:pt x="257" y="124"/>
                      </a:lnTo>
                      <a:lnTo>
                        <a:pt x="259" y="123"/>
                      </a:lnTo>
                      <a:lnTo>
                        <a:pt x="254" y="96"/>
                      </a:lnTo>
                      <a:lnTo>
                        <a:pt x="251" y="83"/>
                      </a:lnTo>
                      <a:lnTo>
                        <a:pt x="246" y="71"/>
                      </a:lnTo>
                      <a:lnTo>
                        <a:pt x="241" y="58"/>
                      </a:lnTo>
                      <a:lnTo>
                        <a:pt x="235" y="47"/>
                      </a:lnTo>
                      <a:lnTo>
                        <a:pt x="227" y="36"/>
                      </a:lnTo>
                      <a:lnTo>
                        <a:pt x="219" y="25"/>
                      </a:lnTo>
                      <a:lnTo>
                        <a:pt x="210" y="18"/>
                      </a:lnTo>
                      <a:lnTo>
                        <a:pt x="199" y="11"/>
                      </a:lnTo>
                      <a:lnTo>
                        <a:pt x="188" y="7"/>
                      </a:lnTo>
                      <a:lnTo>
                        <a:pt x="175" y="2"/>
                      </a:lnTo>
                      <a:lnTo>
                        <a:pt x="163" y="0"/>
                      </a:lnTo>
                      <a:lnTo>
                        <a:pt x="150" y="0"/>
                      </a:lnTo>
                      <a:lnTo>
                        <a:pt x="138" y="0"/>
                      </a:lnTo>
                      <a:lnTo>
                        <a:pt x="127" y="0"/>
                      </a:lnTo>
                      <a:lnTo>
                        <a:pt x="103" y="5"/>
                      </a:lnTo>
                      <a:lnTo>
                        <a:pt x="81" y="13"/>
                      </a:lnTo>
                      <a:lnTo>
                        <a:pt x="58" y="22"/>
                      </a:lnTo>
                      <a:lnTo>
                        <a:pt x="47" y="30"/>
                      </a:lnTo>
                      <a:lnTo>
                        <a:pt x="37" y="36"/>
                      </a:lnTo>
                      <a:lnTo>
                        <a:pt x="28" y="44"/>
                      </a:lnTo>
                      <a:lnTo>
                        <a:pt x="18" y="54"/>
                      </a:lnTo>
                      <a:lnTo>
                        <a:pt x="12" y="63"/>
                      </a:lnTo>
                      <a:lnTo>
                        <a:pt x="6" y="72"/>
                      </a:lnTo>
                      <a:lnTo>
                        <a:pt x="3" y="83"/>
                      </a:lnTo>
                      <a:lnTo>
                        <a:pt x="0" y="94"/>
                      </a:lnTo>
                      <a:lnTo>
                        <a:pt x="0" y="107"/>
                      </a:lnTo>
                      <a:lnTo>
                        <a:pt x="1" y="1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7" name="Freeform 195"/>
                <p:cNvSpPr>
                  <a:spLocks/>
                </p:cNvSpPr>
                <p:nvPr/>
              </p:nvSpPr>
              <p:spPr bwMode="auto">
                <a:xfrm>
                  <a:off x="878" y="1619"/>
                  <a:ext cx="271" cy="92"/>
                </a:xfrm>
                <a:custGeom>
                  <a:avLst/>
                  <a:gdLst>
                    <a:gd name="T0" fmla="*/ 0 w 271"/>
                    <a:gd name="T1" fmla="*/ 78 h 92"/>
                    <a:gd name="T2" fmla="*/ 23 w 271"/>
                    <a:gd name="T3" fmla="*/ 84 h 92"/>
                    <a:gd name="T4" fmla="*/ 42 w 271"/>
                    <a:gd name="T5" fmla="*/ 81 h 92"/>
                    <a:gd name="T6" fmla="*/ 59 w 271"/>
                    <a:gd name="T7" fmla="*/ 72 h 92"/>
                    <a:gd name="T8" fmla="*/ 91 w 271"/>
                    <a:gd name="T9" fmla="*/ 42 h 92"/>
                    <a:gd name="T10" fmla="*/ 113 w 271"/>
                    <a:gd name="T11" fmla="*/ 20 h 92"/>
                    <a:gd name="T12" fmla="*/ 132 w 271"/>
                    <a:gd name="T13" fmla="*/ 7 h 92"/>
                    <a:gd name="T14" fmla="*/ 141 w 271"/>
                    <a:gd name="T15" fmla="*/ 4 h 92"/>
                    <a:gd name="T16" fmla="*/ 158 w 271"/>
                    <a:gd name="T17" fmla="*/ 1 h 92"/>
                    <a:gd name="T18" fmla="*/ 172 w 271"/>
                    <a:gd name="T19" fmla="*/ 4 h 92"/>
                    <a:gd name="T20" fmla="*/ 186 w 271"/>
                    <a:gd name="T21" fmla="*/ 11 h 92"/>
                    <a:gd name="T22" fmla="*/ 207 w 271"/>
                    <a:gd name="T23" fmla="*/ 34 h 92"/>
                    <a:gd name="T24" fmla="*/ 234 w 271"/>
                    <a:gd name="T25" fmla="*/ 73 h 92"/>
                    <a:gd name="T26" fmla="*/ 241 w 271"/>
                    <a:gd name="T27" fmla="*/ 83 h 92"/>
                    <a:gd name="T28" fmla="*/ 252 w 271"/>
                    <a:gd name="T29" fmla="*/ 91 h 92"/>
                    <a:gd name="T30" fmla="*/ 263 w 271"/>
                    <a:gd name="T31" fmla="*/ 92 h 92"/>
                    <a:gd name="T32" fmla="*/ 271 w 271"/>
                    <a:gd name="T33" fmla="*/ 80 h 92"/>
                    <a:gd name="T34" fmla="*/ 271 w 271"/>
                    <a:gd name="T35" fmla="*/ 78 h 92"/>
                    <a:gd name="T36" fmla="*/ 268 w 271"/>
                    <a:gd name="T37" fmla="*/ 80 h 92"/>
                    <a:gd name="T38" fmla="*/ 260 w 271"/>
                    <a:gd name="T39" fmla="*/ 86 h 92"/>
                    <a:gd name="T40" fmla="*/ 252 w 271"/>
                    <a:gd name="T41" fmla="*/ 87 h 92"/>
                    <a:gd name="T42" fmla="*/ 245 w 271"/>
                    <a:gd name="T43" fmla="*/ 83 h 92"/>
                    <a:gd name="T44" fmla="*/ 230 w 271"/>
                    <a:gd name="T45" fmla="*/ 64 h 92"/>
                    <a:gd name="T46" fmla="*/ 215 w 271"/>
                    <a:gd name="T47" fmla="*/ 36 h 92"/>
                    <a:gd name="T48" fmla="*/ 208 w 271"/>
                    <a:gd name="T49" fmla="*/ 26 h 92"/>
                    <a:gd name="T50" fmla="*/ 191 w 271"/>
                    <a:gd name="T51" fmla="*/ 12 h 92"/>
                    <a:gd name="T52" fmla="*/ 172 w 271"/>
                    <a:gd name="T53" fmla="*/ 3 h 92"/>
                    <a:gd name="T54" fmla="*/ 150 w 271"/>
                    <a:gd name="T55" fmla="*/ 0 h 92"/>
                    <a:gd name="T56" fmla="*/ 139 w 271"/>
                    <a:gd name="T57" fmla="*/ 0 h 92"/>
                    <a:gd name="T58" fmla="*/ 121 w 271"/>
                    <a:gd name="T59" fmla="*/ 9 h 92"/>
                    <a:gd name="T60" fmla="*/ 103 w 271"/>
                    <a:gd name="T61" fmla="*/ 22 h 92"/>
                    <a:gd name="T62" fmla="*/ 75 w 271"/>
                    <a:gd name="T63" fmla="*/ 55 h 92"/>
                    <a:gd name="T64" fmla="*/ 52 w 271"/>
                    <a:gd name="T65" fmla="*/ 75 h 92"/>
                    <a:gd name="T66" fmla="*/ 34 w 271"/>
                    <a:gd name="T67" fmla="*/ 81 h 92"/>
                    <a:gd name="T68" fmla="*/ 12 w 271"/>
                    <a:gd name="T69" fmla="*/ 81 h 92"/>
                    <a:gd name="T70" fmla="*/ 0 w 271"/>
                    <a:gd name="T71" fmla="*/ 76 h 92"/>
                    <a:gd name="T72" fmla="*/ 0 w 271"/>
                    <a:gd name="T73" fmla="*/ 78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1"/>
                    <a:gd name="T112" fmla="*/ 0 h 92"/>
                    <a:gd name="T113" fmla="*/ 271 w 271"/>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1" h="92">
                      <a:moveTo>
                        <a:pt x="0" y="78"/>
                      </a:moveTo>
                      <a:lnTo>
                        <a:pt x="0" y="78"/>
                      </a:lnTo>
                      <a:lnTo>
                        <a:pt x="12" y="83"/>
                      </a:lnTo>
                      <a:lnTo>
                        <a:pt x="23" y="84"/>
                      </a:lnTo>
                      <a:lnTo>
                        <a:pt x="33" y="84"/>
                      </a:lnTo>
                      <a:lnTo>
                        <a:pt x="42" y="81"/>
                      </a:lnTo>
                      <a:lnTo>
                        <a:pt x="52" y="76"/>
                      </a:lnTo>
                      <a:lnTo>
                        <a:pt x="59" y="72"/>
                      </a:lnTo>
                      <a:lnTo>
                        <a:pt x="75" y="58"/>
                      </a:lnTo>
                      <a:lnTo>
                        <a:pt x="91" y="42"/>
                      </a:lnTo>
                      <a:lnTo>
                        <a:pt x="105" y="26"/>
                      </a:lnTo>
                      <a:lnTo>
                        <a:pt x="113" y="20"/>
                      </a:lnTo>
                      <a:lnTo>
                        <a:pt x="122" y="14"/>
                      </a:lnTo>
                      <a:lnTo>
                        <a:pt x="132" y="7"/>
                      </a:lnTo>
                      <a:lnTo>
                        <a:pt x="141" y="4"/>
                      </a:lnTo>
                      <a:lnTo>
                        <a:pt x="150" y="1"/>
                      </a:lnTo>
                      <a:lnTo>
                        <a:pt x="158" y="1"/>
                      </a:lnTo>
                      <a:lnTo>
                        <a:pt x="166" y="1"/>
                      </a:lnTo>
                      <a:lnTo>
                        <a:pt x="172" y="4"/>
                      </a:lnTo>
                      <a:lnTo>
                        <a:pt x="180" y="7"/>
                      </a:lnTo>
                      <a:lnTo>
                        <a:pt x="186" y="11"/>
                      </a:lnTo>
                      <a:lnTo>
                        <a:pt x="197" y="22"/>
                      </a:lnTo>
                      <a:lnTo>
                        <a:pt x="207" y="34"/>
                      </a:lnTo>
                      <a:lnTo>
                        <a:pt x="216" y="47"/>
                      </a:lnTo>
                      <a:lnTo>
                        <a:pt x="234" y="73"/>
                      </a:lnTo>
                      <a:lnTo>
                        <a:pt x="241" y="83"/>
                      </a:lnTo>
                      <a:lnTo>
                        <a:pt x="248" y="87"/>
                      </a:lnTo>
                      <a:lnTo>
                        <a:pt x="252" y="91"/>
                      </a:lnTo>
                      <a:lnTo>
                        <a:pt x="257" y="92"/>
                      </a:lnTo>
                      <a:lnTo>
                        <a:pt x="263" y="92"/>
                      </a:lnTo>
                      <a:lnTo>
                        <a:pt x="268" y="87"/>
                      </a:lnTo>
                      <a:lnTo>
                        <a:pt x="271" y="80"/>
                      </a:lnTo>
                      <a:lnTo>
                        <a:pt x="271" y="78"/>
                      </a:lnTo>
                      <a:lnTo>
                        <a:pt x="268" y="80"/>
                      </a:lnTo>
                      <a:lnTo>
                        <a:pt x="265" y="84"/>
                      </a:lnTo>
                      <a:lnTo>
                        <a:pt x="260" y="86"/>
                      </a:lnTo>
                      <a:lnTo>
                        <a:pt x="257" y="87"/>
                      </a:lnTo>
                      <a:lnTo>
                        <a:pt x="252" y="87"/>
                      </a:lnTo>
                      <a:lnTo>
                        <a:pt x="249" y="84"/>
                      </a:lnTo>
                      <a:lnTo>
                        <a:pt x="245" y="83"/>
                      </a:lnTo>
                      <a:lnTo>
                        <a:pt x="238" y="73"/>
                      </a:lnTo>
                      <a:lnTo>
                        <a:pt x="230" y="64"/>
                      </a:lnTo>
                      <a:lnTo>
                        <a:pt x="224" y="53"/>
                      </a:lnTo>
                      <a:lnTo>
                        <a:pt x="215" y="36"/>
                      </a:lnTo>
                      <a:lnTo>
                        <a:pt x="208" y="26"/>
                      </a:lnTo>
                      <a:lnTo>
                        <a:pt x="201" y="18"/>
                      </a:lnTo>
                      <a:lnTo>
                        <a:pt x="191" y="12"/>
                      </a:lnTo>
                      <a:lnTo>
                        <a:pt x="182" y="6"/>
                      </a:lnTo>
                      <a:lnTo>
                        <a:pt x="172" y="3"/>
                      </a:lnTo>
                      <a:lnTo>
                        <a:pt x="161" y="0"/>
                      </a:lnTo>
                      <a:lnTo>
                        <a:pt x="150" y="0"/>
                      </a:lnTo>
                      <a:lnTo>
                        <a:pt x="139" y="0"/>
                      </a:lnTo>
                      <a:lnTo>
                        <a:pt x="130" y="4"/>
                      </a:lnTo>
                      <a:lnTo>
                        <a:pt x="121" y="9"/>
                      </a:lnTo>
                      <a:lnTo>
                        <a:pt x="111" y="14"/>
                      </a:lnTo>
                      <a:lnTo>
                        <a:pt x="103" y="22"/>
                      </a:lnTo>
                      <a:lnTo>
                        <a:pt x="89" y="37"/>
                      </a:lnTo>
                      <a:lnTo>
                        <a:pt x="75" y="55"/>
                      </a:lnTo>
                      <a:lnTo>
                        <a:pt x="59" y="69"/>
                      </a:lnTo>
                      <a:lnTo>
                        <a:pt x="52" y="75"/>
                      </a:lnTo>
                      <a:lnTo>
                        <a:pt x="42" y="78"/>
                      </a:lnTo>
                      <a:lnTo>
                        <a:pt x="34" y="81"/>
                      </a:lnTo>
                      <a:lnTo>
                        <a:pt x="23" y="83"/>
                      </a:lnTo>
                      <a:lnTo>
                        <a:pt x="12" y="81"/>
                      </a:lnTo>
                      <a:lnTo>
                        <a:pt x="0" y="76"/>
                      </a:lnTo>
                      <a:lnTo>
                        <a:pt x="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8" name="Freeform 196"/>
                <p:cNvSpPr>
                  <a:spLocks/>
                </p:cNvSpPr>
                <p:nvPr/>
              </p:nvSpPr>
              <p:spPr bwMode="auto">
                <a:xfrm>
                  <a:off x="904" y="1656"/>
                  <a:ext cx="233" cy="140"/>
                </a:xfrm>
                <a:custGeom>
                  <a:avLst/>
                  <a:gdLst>
                    <a:gd name="T0" fmla="*/ 13 w 233"/>
                    <a:gd name="T1" fmla="*/ 0 h 140"/>
                    <a:gd name="T2" fmla="*/ 2 w 233"/>
                    <a:gd name="T3" fmla="*/ 25 h 140"/>
                    <a:gd name="T4" fmla="*/ 0 w 233"/>
                    <a:gd name="T5" fmla="*/ 50 h 140"/>
                    <a:gd name="T6" fmla="*/ 7 w 233"/>
                    <a:gd name="T7" fmla="*/ 74 h 140"/>
                    <a:gd name="T8" fmla="*/ 19 w 233"/>
                    <a:gd name="T9" fmla="*/ 94 h 140"/>
                    <a:gd name="T10" fmla="*/ 38 w 233"/>
                    <a:gd name="T11" fmla="*/ 112 h 140"/>
                    <a:gd name="T12" fmla="*/ 58 w 233"/>
                    <a:gd name="T13" fmla="*/ 126 h 140"/>
                    <a:gd name="T14" fmla="*/ 84 w 233"/>
                    <a:gd name="T15" fmla="*/ 135 h 140"/>
                    <a:gd name="T16" fmla="*/ 109 w 233"/>
                    <a:gd name="T17" fmla="*/ 140 h 140"/>
                    <a:gd name="T18" fmla="*/ 131 w 233"/>
                    <a:gd name="T19" fmla="*/ 138 h 140"/>
                    <a:gd name="T20" fmla="*/ 175 w 233"/>
                    <a:gd name="T21" fmla="*/ 127 h 140"/>
                    <a:gd name="T22" fmla="*/ 193 w 233"/>
                    <a:gd name="T23" fmla="*/ 118 h 140"/>
                    <a:gd name="T24" fmla="*/ 211 w 233"/>
                    <a:gd name="T25" fmla="*/ 104 h 140"/>
                    <a:gd name="T26" fmla="*/ 223 w 233"/>
                    <a:gd name="T27" fmla="*/ 87 h 140"/>
                    <a:gd name="T28" fmla="*/ 231 w 233"/>
                    <a:gd name="T29" fmla="*/ 66 h 140"/>
                    <a:gd name="T30" fmla="*/ 231 w 233"/>
                    <a:gd name="T31" fmla="*/ 43 h 140"/>
                    <a:gd name="T32" fmla="*/ 231 w 233"/>
                    <a:gd name="T33" fmla="*/ 41 h 140"/>
                    <a:gd name="T34" fmla="*/ 226 w 233"/>
                    <a:gd name="T35" fmla="*/ 41 h 140"/>
                    <a:gd name="T36" fmla="*/ 226 w 233"/>
                    <a:gd name="T37" fmla="*/ 43 h 140"/>
                    <a:gd name="T38" fmla="*/ 223 w 233"/>
                    <a:gd name="T39" fmla="*/ 65 h 140"/>
                    <a:gd name="T40" fmla="*/ 215 w 233"/>
                    <a:gd name="T41" fmla="*/ 82 h 140"/>
                    <a:gd name="T42" fmla="*/ 204 w 233"/>
                    <a:gd name="T43" fmla="*/ 98 h 140"/>
                    <a:gd name="T44" fmla="*/ 190 w 233"/>
                    <a:gd name="T45" fmla="*/ 110 h 140"/>
                    <a:gd name="T46" fmla="*/ 154 w 233"/>
                    <a:gd name="T47" fmla="*/ 126 h 140"/>
                    <a:gd name="T48" fmla="*/ 113 w 233"/>
                    <a:gd name="T49" fmla="*/ 132 h 140"/>
                    <a:gd name="T50" fmla="*/ 101 w 233"/>
                    <a:gd name="T51" fmla="*/ 130 h 140"/>
                    <a:gd name="T52" fmla="*/ 77 w 233"/>
                    <a:gd name="T53" fmla="*/ 126 h 140"/>
                    <a:gd name="T54" fmla="*/ 54 w 233"/>
                    <a:gd name="T55" fmla="*/ 116 h 140"/>
                    <a:gd name="T56" fmla="*/ 33 w 233"/>
                    <a:gd name="T57" fmla="*/ 101 h 140"/>
                    <a:gd name="T58" fmla="*/ 18 w 233"/>
                    <a:gd name="T59" fmla="*/ 83 h 140"/>
                    <a:gd name="T60" fmla="*/ 7 w 233"/>
                    <a:gd name="T61" fmla="*/ 61 h 140"/>
                    <a:gd name="T62" fmla="*/ 4 w 233"/>
                    <a:gd name="T63" fmla="*/ 38 h 140"/>
                    <a:gd name="T64" fmla="*/ 7 w 233"/>
                    <a:gd name="T65" fmla="*/ 13 h 140"/>
                    <a:gd name="T66" fmla="*/ 13 w 233"/>
                    <a:gd name="T67" fmla="*/ 0 h 140"/>
                    <a:gd name="T68" fmla="*/ 13 w 233"/>
                    <a:gd name="T69" fmla="*/ 0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3"/>
                    <a:gd name="T106" fmla="*/ 0 h 140"/>
                    <a:gd name="T107" fmla="*/ 233 w 233"/>
                    <a:gd name="T108" fmla="*/ 140 h 1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3" h="140">
                      <a:moveTo>
                        <a:pt x="13" y="0"/>
                      </a:moveTo>
                      <a:lnTo>
                        <a:pt x="13" y="0"/>
                      </a:lnTo>
                      <a:lnTo>
                        <a:pt x="7" y="13"/>
                      </a:lnTo>
                      <a:lnTo>
                        <a:pt x="2" y="25"/>
                      </a:lnTo>
                      <a:lnTo>
                        <a:pt x="0" y="39"/>
                      </a:lnTo>
                      <a:lnTo>
                        <a:pt x="0" y="50"/>
                      </a:lnTo>
                      <a:lnTo>
                        <a:pt x="4" y="63"/>
                      </a:lnTo>
                      <a:lnTo>
                        <a:pt x="7" y="74"/>
                      </a:lnTo>
                      <a:lnTo>
                        <a:pt x="13" y="85"/>
                      </a:lnTo>
                      <a:lnTo>
                        <a:pt x="19" y="94"/>
                      </a:lnTo>
                      <a:lnTo>
                        <a:pt x="29" y="104"/>
                      </a:lnTo>
                      <a:lnTo>
                        <a:pt x="38" y="112"/>
                      </a:lnTo>
                      <a:lnTo>
                        <a:pt x="48" y="119"/>
                      </a:lnTo>
                      <a:lnTo>
                        <a:pt x="58" y="126"/>
                      </a:lnTo>
                      <a:lnTo>
                        <a:pt x="71" y="130"/>
                      </a:lnTo>
                      <a:lnTo>
                        <a:pt x="84" y="135"/>
                      </a:lnTo>
                      <a:lnTo>
                        <a:pt x="96" y="138"/>
                      </a:lnTo>
                      <a:lnTo>
                        <a:pt x="109" y="140"/>
                      </a:lnTo>
                      <a:lnTo>
                        <a:pt x="131" y="138"/>
                      </a:lnTo>
                      <a:lnTo>
                        <a:pt x="153" y="135"/>
                      </a:lnTo>
                      <a:lnTo>
                        <a:pt x="175" y="127"/>
                      </a:lnTo>
                      <a:lnTo>
                        <a:pt x="184" y="123"/>
                      </a:lnTo>
                      <a:lnTo>
                        <a:pt x="193" y="118"/>
                      </a:lnTo>
                      <a:lnTo>
                        <a:pt x="203" y="110"/>
                      </a:lnTo>
                      <a:lnTo>
                        <a:pt x="211" y="104"/>
                      </a:lnTo>
                      <a:lnTo>
                        <a:pt x="217" y="96"/>
                      </a:lnTo>
                      <a:lnTo>
                        <a:pt x="223" y="87"/>
                      </a:lnTo>
                      <a:lnTo>
                        <a:pt x="228" y="77"/>
                      </a:lnTo>
                      <a:lnTo>
                        <a:pt x="231" y="66"/>
                      </a:lnTo>
                      <a:lnTo>
                        <a:pt x="233" y="55"/>
                      </a:lnTo>
                      <a:lnTo>
                        <a:pt x="231" y="43"/>
                      </a:lnTo>
                      <a:lnTo>
                        <a:pt x="231" y="41"/>
                      </a:lnTo>
                      <a:lnTo>
                        <a:pt x="228" y="39"/>
                      </a:lnTo>
                      <a:lnTo>
                        <a:pt x="226" y="41"/>
                      </a:lnTo>
                      <a:lnTo>
                        <a:pt x="226" y="43"/>
                      </a:lnTo>
                      <a:lnTo>
                        <a:pt x="225" y="54"/>
                      </a:lnTo>
                      <a:lnTo>
                        <a:pt x="223" y="65"/>
                      </a:lnTo>
                      <a:lnTo>
                        <a:pt x="220" y="74"/>
                      </a:lnTo>
                      <a:lnTo>
                        <a:pt x="215" y="82"/>
                      </a:lnTo>
                      <a:lnTo>
                        <a:pt x="211" y="90"/>
                      </a:lnTo>
                      <a:lnTo>
                        <a:pt x="204" y="98"/>
                      </a:lnTo>
                      <a:lnTo>
                        <a:pt x="198" y="104"/>
                      </a:lnTo>
                      <a:lnTo>
                        <a:pt x="190" y="110"/>
                      </a:lnTo>
                      <a:lnTo>
                        <a:pt x="173" y="119"/>
                      </a:lnTo>
                      <a:lnTo>
                        <a:pt x="154" y="126"/>
                      </a:lnTo>
                      <a:lnTo>
                        <a:pt x="134" y="129"/>
                      </a:lnTo>
                      <a:lnTo>
                        <a:pt x="113" y="132"/>
                      </a:lnTo>
                      <a:lnTo>
                        <a:pt x="101" y="130"/>
                      </a:lnTo>
                      <a:lnTo>
                        <a:pt x="90" y="129"/>
                      </a:lnTo>
                      <a:lnTo>
                        <a:pt x="77" y="126"/>
                      </a:lnTo>
                      <a:lnTo>
                        <a:pt x="65" y="121"/>
                      </a:lnTo>
                      <a:lnTo>
                        <a:pt x="54" y="116"/>
                      </a:lnTo>
                      <a:lnTo>
                        <a:pt x="43" y="108"/>
                      </a:lnTo>
                      <a:lnTo>
                        <a:pt x="33" y="101"/>
                      </a:lnTo>
                      <a:lnTo>
                        <a:pt x="26" y="93"/>
                      </a:lnTo>
                      <a:lnTo>
                        <a:pt x="18" y="83"/>
                      </a:lnTo>
                      <a:lnTo>
                        <a:pt x="11" y="72"/>
                      </a:lnTo>
                      <a:lnTo>
                        <a:pt x="7" y="61"/>
                      </a:lnTo>
                      <a:lnTo>
                        <a:pt x="4" y="50"/>
                      </a:lnTo>
                      <a:lnTo>
                        <a:pt x="4" y="38"/>
                      </a:lnTo>
                      <a:lnTo>
                        <a:pt x="4" y="25"/>
                      </a:lnTo>
                      <a:lnTo>
                        <a:pt x="7" y="13"/>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9" name="Freeform 197"/>
                <p:cNvSpPr>
                  <a:spLocks/>
                </p:cNvSpPr>
                <p:nvPr/>
              </p:nvSpPr>
              <p:spPr bwMode="auto">
                <a:xfrm>
                  <a:off x="280" y="1460"/>
                  <a:ext cx="262" cy="204"/>
                </a:xfrm>
                <a:custGeom>
                  <a:avLst/>
                  <a:gdLst>
                    <a:gd name="T0" fmla="*/ 5 w 262"/>
                    <a:gd name="T1" fmla="*/ 201 h 204"/>
                    <a:gd name="T2" fmla="*/ 5 w 262"/>
                    <a:gd name="T3" fmla="*/ 201 h 204"/>
                    <a:gd name="T4" fmla="*/ 3 w 262"/>
                    <a:gd name="T5" fmla="*/ 192 h 204"/>
                    <a:gd name="T6" fmla="*/ 5 w 262"/>
                    <a:gd name="T7" fmla="*/ 182 h 204"/>
                    <a:gd name="T8" fmla="*/ 8 w 262"/>
                    <a:gd name="T9" fmla="*/ 173 h 204"/>
                    <a:gd name="T10" fmla="*/ 11 w 262"/>
                    <a:gd name="T11" fmla="*/ 163 h 204"/>
                    <a:gd name="T12" fmla="*/ 20 w 262"/>
                    <a:gd name="T13" fmla="*/ 146 h 204"/>
                    <a:gd name="T14" fmla="*/ 31 w 262"/>
                    <a:gd name="T15" fmla="*/ 130 h 204"/>
                    <a:gd name="T16" fmla="*/ 31 w 262"/>
                    <a:gd name="T17" fmla="*/ 130 h 204"/>
                    <a:gd name="T18" fmla="*/ 42 w 262"/>
                    <a:gd name="T19" fmla="*/ 115 h 204"/>
                    <a:gd name="T20" fmla="*/ 53 w 262"/>
                    <a:gd name="T21" fmla="*/ 101 h 204"/>
                    <a:gd name="T22" fmla="*/ 67 w 262"/>
                    <a:gd name="T23" fmla="*/ 86 h 204"/>
                    <a:gd name="T24" fmla="*/ 80 w 262"/>
                    <a:gd name="T25" fmla="*/ 74 h 204"/>
                    <a:gd name="T26" fmla="*/ 80 w 262"/>
                    <a:gd name="T27" fmla="*/ 74 h 204"/>
                    <a:gd name="T28" fmla="*/ 99 w 262"/>
                    <a:gd name="T29" fmla="*/ 60 h 204"/>
                    <a:gd name="T30" fmla="*/ 119 w 262"/>
                    <a:gd name="T31" fmla="*/ 47 h 204"/>
                    <a:gd name="T32" fmla="*/ 141 w 262"/>
                    <a:gd name="T33" fmla="*/ 36 h 204"/>
                    <a:gd name="T34" fmla="*/ 163 w 262"/>
                    <a:gd name="T35" fmla="*/ 27 h 204"/>
                    <a:gd name="T36" fmla="*/ 187 w 262"/>
                    <a:gd name="T37" fmla="*/ 21 h 204"/>
                    <a:gd name="T38" fmla="*/ 210 w 262"/>
                    <a:gd name="T39" fmla="*/ 14 h 204"/>
                    <a:gd name="T40" fmla="*/ 234 w 262"/>
                    <a:gd name="T41" fmla="*/ 11 h 204"/>
                    <a:gd name="T42" fmla="*/ 257 w 262"/>
                    <a:gd name="T43" fmla="*/ 10 h 204"/>
                    <a:gd name="T44" fmla="*/ 257 w 262"/>
                    <a:gd name="T45" fmla="*/ 10 h 204"/>
                    <a:gd name="T46" fmla="*/ 260 w 262"/>
                    <a:gd name="T47" fmla="*/ 8 h 204"/>
                    <a:gd name="T48" fmla="*/ 262 w 262"/>
                    <a:gd name="T49" fmla="*/ 5 h 204"/>
                    <a:gd name="T50" fmla="*/ 260 w 262"/>
                    <a:gd name="T51" fmla="*/ 2 h 204"/>
                    <a:gd name="T52" fmla="*/ 256 w 262"/>
                    <a:gd name="T53" fmla="*/ 0 h 204"/>
                    <a:gd name="T54" fmla="*/ 256 w 262"/>
                    <a:gd name="T55" fmla="*/ 0 h 204"/>
                    <a:gd name="T56" fmla="*/ 231 w 262"/>
                    <a:gd name="T57" fmla="*/ 2 h 204"/>
                    <a:gd name="T58" fmla="*/ 206 w 262"/>
                    <a:gd name="T59" fmla="*/ 6 h 204"/>
                    <a:gd name="T60" fmla="*/ 182 w 262"/>
                    <a:gd name="T61" fmla="*/ 13 h 204"/>
                    <a:gd name="T62" fmla="*/ 157 w 262"/>
                    <a:gd name="T63" fmla="*/ 21 h 204"/>
                    <a:gd name="T64" fmla="*/ 133 w 262"/>
                    <a:gd name="T65" fmla="*/ 32 h 204"/>
                    <a:gd name="T66" fmla="*/ 111 w 262"/>
                    <a:gd name="T67" fmla="*/ 43 h 204"/>
                    <a:gd name="T68" fmla="*/ 89 w 262"/>
                    <a:gd name="T69" fmla="*/ 57 h 204"/>
                    <a:gd name="T70" fmla="*/ 71 w 262"/>
                    <a:gd name="T71" fmla="*/ 72 h 204"/>
                    <a:gd name="T72" fmla="*/ 71 w 262"/>
                    <a:gd name="T73" fmla="*/ 72 h 204"/>
                    <a:gd name="T74" fmla="*/ 55 w 262"/>
                    <a:gd name="T75" fmla="*/ 86 h 204"/>
                    <a:gd name="T76" fmla="*/ 42 w 262"/>
                    <a:gd name="T77" fmla="*/ 104 h 204"/>
                    <a:gd name="T78" fmla="*/ 30 w 262"/>
                    <a:gd name="T79" fmla="*/ 119 h 204"/>
                    <a:gd name="T80" fmla="*/ 19 w 262"/>
                    <a:gd name="T81" fmla="*/ 137 h 204"/>
                    <a:gd name="T82" fmla="*/ 19 w 262"/>
                    <a:gd name="T83" fmla="*/ 137 h 204"/>
                    <a:gd name="T84" fmla="*/ 11 w 262"/>
                    <a:gd name="T85" fmla="*/ 152 h 204"/>
                    <a:gd name="T86" fmla="*/ 3 w 262"/>
                    <a:gd name="T87" fmla="*/ 168 h 204"/>
                    <a:gd name="T88" fmla="*/ 2 w 262"/>
                    <a:gd name="T89" fmla="*/ 177 h 204"/>
                    <a:gd name="T90" fmla="*/ 0 w 262"/>
                    <a:gd name="T91" fmla="*/ 185 h 204"/>
                    <a:gd name="T92" fmla="*/ 0 w 262"/>
                    <a:gd name="T93" fmla="*/ 193 h 204"/>
                    <a:gd name="T94" fmla="*/ 2 w 262"/>
                    <a:gd name="T95" fmla="*/ 203 h 204"/>
                    <a:gd name="T96" fmla="*/ 2 w 262"/>
                    <a:gd name="T97" fmla="*/ 203 h 204"/>
                    <a:gd name="T98" fmla="*/ 2 w 262"/>
                    <a:gd name="T99" fmla="*/ 203 h 204"/>
                    <a:gd name="T100" fmla="*/ 3 w 262"/>
                    <a:gd name="T101" fmla="*/ 204 h 204"/>
                    <a:gd name="T102" fmla="*/ 5 w 262"/>
                    <a:gd name="T103" fmla="*/ 203 h 204"/>
                    <a:gd name="T104" fmla="*/ 5 w 262"/>
                    <a:gd name="T105" fmla="*/ 201 h 204"/>
                    <a:gd name="T106" fmla="*/ 5 w 262"/>
                    <a:gd name="T107" fmla="*/ 201 h 20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
                    <a:gd name="T163" fmla="*/ 0 h 204"/>
                    <a:gd name="T164" fmla="*/ 262 w 262"/>
                    <a:gd name="T165" fmla="*/ 204 h 20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 h="204">
                      <a:moveTo>
                        <a:pt x="5" y="201"/>
                      </a:moveTo>
                      <a:lnTo>
                        <a:pt x="5" y="201"/>
                      </a:lnTo>
                      <a:lnTo>
                        <a:pt x="3" y="192"/>
                      </a:lnTo>
                      <a:lnTo>
                        <a:pt x="5" y="182"/>
                      </a:lnTo>
                      <a:lnTo>
                        <a:pt x="8" y="173"/>
                      </a:lnTo>
                      <a:lnTo>
                        <a:pt x="11" y="163"/>
                      </a:lnTo>
                      <a:lnTo>
                        <a:pt x="20" y="146"/>
                      </a:lnTo>
                      <a:lnTo>
                        <a:pt x="31" y="130"/>
                      </a:lnTo>
                      <a:lnTo>
                        <a:pt x="42" y="115"/>
                      </a:lnTo>
                      <a:lnTo>
                        <a:pt x="53" y="101"/>
                      </a:lnTo>
                      <a:lnTo>
                        <a:pt x="67" y="86"/>
                      </a:lnTo>
                      <a:lnTo>
                        <a:pt x="80" y="74"/>
                      </a:lnTo>
                      <a:lnTo>
                        <a:pt x="99" y="60"/>
                      </a:lnTo>
                      <a:lnTo>
                        <a:pt x="119" y="47"/>
                      </a:lnTo>
                      <a:lnTo>
                        <a:pt x="141" y="36"/>
                      </a:lnTo>
                      <a:lnTo>
                        <a:pt x="163" y="27"/>
                      </a:lnTo>
                      <a:lnTo>
                        <a:pt x="187" y="21"/>
                      </a:lnTo>
                      <a:lnTo>
                        <a:pt x="210" y="14"/>
                      </a:lnTo>
                      <a:lnTo>
                        <a:pt x="234" y="11"/>
                      </a:lnTo>
                      <a:lnTo>
                        <a:pt x="257" y="10"/>
                      </a:lnTo>
                      <a:lnTo>
                        <a:pt x="260" y="8"/>
                      </a:lnTo>
                      <a:lnTo>
                        <a:pt x="262" y="5"/>
                      </a:lnTo>
                      <a:lnTo>
                        <a:pt x="260" y="2"/>
                      </a:lnTo>
                      <a:lnTo>
                        <a:pt x="256" y="0"/>
                      </a:lnTo>
                      <a:lnTo>
                        <a:pt x="231" y="2"/>
                      </a:lnTo>
                      <a:lnTo>
                        <a:pt x="206" y="6"/>
                      </a:lnTo>
                      <a:lnTo>
                        <a:pt x="182" y="13"/>
                      </a:lnTo>
                      <a:lnTo>
                        <a:pt x="157" y="21"/>
                      </a:lnTo>
                      <a:lnTo>
                        <a:pt x="133" y="32"/>
                      </a:lnTo>
                      <a:lnTo>
                        <a:pt x="111" y="43"/>
                      </a:lnTo>
                      <a:lnTo>
                        <a:pt x="89" y="57"/>
                      </a:lnTo>
                      <a:lnTo>
                        <a:pt x="71" y="72"/>
                      </a:lnTo>
                      <a:lnTo>
                        <a:pt x="55" y="86"/>
                      </a:lnTo>
                      <a:lnTo>
                        <a:pt x="42" y="104"/>
                      </a:lnTo>
                      <a:lnTo>
                        <a:pt x="30" y="119"/>
                      </a:lnTo>
                      <a:lnTo>
                        <a:pt x="19" y="137"/>
                      </a:lnTo>
                      <a:lnTo>
                        <a:pt x="11" y="152"/>
                      </a:lnTo>
                      <a:lnTo>
                        <a:pt x="3" y="168"/>
                      </a:lnTo>
                      <a:lnTo>
                        <a:pt x="2" y="177"/>
                      </a:lnTo>
                      <a:lnTo>
                        <a:pt x="0" y="185"/>
                      </a:lnTo>
                      <a:lnTo>
                        <a:pt x="0" y="193"/>
                      </a:lnTo>
                      <a:lnTo>
                        <a:pt x="2" y="203"/>
                      </a:lnTo>
                      <a:lnTo>
                        <a:pt x="3" y="204"/>
                      </a:lnTo>
                      <a:lnTo>
                        <a:pt x="5" y="203"/>
                      </a:lnTo>
                      <a:lnTo>
                        <a:pt x="5" y="2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0" name="Freeform 198"/>
                <p:cNvSpPr>
                  <a:spLocks/>
                </p:cNvSpPr>
                <p:nvPr/>
              </p:nvSpPr>
              <p:spPr bwMode="auto">
                <a:xfrm>
                  <a:off x="597" y="1703"/>
                  <a:ext cx="318" cy="10"/>
                </a:xfrm>
                <a:custGeom>
                  <a:avLst/>
                  <a:gdLst>
                    <a:gd name="T0" fmla="*/ 1 w 318"/>
                    <a:gd name="T1" fmla="*/ 8 h 10"/>
                    <a:gd name="T2" fmla="*/ 1 w 318"/>
                    <a:gd name="T3" fmla="*/ 8 h 10"/>
                    <a:gd name="T4" fmla="*/ 39 w 318"/>
                    <a:gd name="T5" fmla="*/ 5 h 10"/>
                    <a:gd name="T6" fmla="*/ 77 w 318"/>
                    <a:gd name="T7" fmla="*/ 5 h 10"/>
                    <a:gd name="T8" fmla="*/ 154 w 318"/>
                    <a:gd name="T9" fmla="*/ 8 h 10"/>
                    <a:gd name="T10" fmla="*/ 154 w 318"/>
                    <a:gd name="T11" fmla="*/ 8 h 10"/>
                    <a:gd name="T12" fmla="*/ 234 w 318"/>
                    <a:gd name="T13" fmla="*/ 10 h 10"/>
                    <a:gd name="T14" fmla="*/ 274 w 318"/>
                    <a:gd name="T15" fmla="*/ 10 h 10"/>
                    <a:gd name="T16" fmla="*/ 315 w 318"/>
                    <a:gd name="T17" fmla="*/ 10 h 10"/>
                    <a:gd name="T18" fmla="*/ 315 w 318"/>
                    <a:gd name="T19" fmla="*/ 10 h 10"/>
                    <a:gd name="T20" fmla="*/ 317 w 318"/>
                    <a:gd name="T21" fmla="*/ 8 h 10"/>
                    <a:gd name="T22" fmla="*/ 318 w 318"/>
                    <a:gd name="T23" fmla="*/ 7 h 10"/>
                    <a:gd name="T24" fmla="*/ 317 w 318"/>
                    <a:gd name="T25" fmla="*/ 5 h 10"/>
                    <a:gd name="T26" fmla="*/ 315 w 318"/>
                    <a:gd name="T27" fmla="*/ 3 h 10"/>
                    <a:gd name="T28" fmla="*/ 315 w 318"/>
                    <a:gd name="T29" fmla="*/ 3 h 10"/>
                    <a:gd name="T30" fmla="*/ 274 w 318"/>
                    <a:gd name="T31" fmla="*/ 0 h 10"/>
                    <a:gd name="T32" fmla="*/ 234 w 318"/>
                    <a:gd name="T33" fmla="*/ 0 h 10"/>
                    <a:gd name="T34" fmla="*/ 152 w 318"/>
                    <a:gd name="T35" fmla="*/ 0 h 10"/>
                    <a:gd name="T36" fmla="*/ 152 w 318"/>
                    <a:gd name="T37" fmla="*/ 0 h 10"/>
                    <a:gd name="T38" fmla="*/ 77 w 318"/>
                    <a:gd name="T39" fmla="*/ 0 h 10"/>
                    <a:gd name="T40" fmla="*/ 39 w 318"/>
                    <a:gd name="T41" fmla="*/ 2 h 10"/>
                    <a:gd name="T42" fmla="*/ 1 w 318"/>
                    <a:gd name="T43" fmla="*/ 5 h 10"/>
                    <a:gd name="T44" fmla="*/ 1 w 318"/>
                    <a:gd name="T45" fmla="*/ 5 h 10"/>
                    <a:gd name="T46" fmla="*/ 0 w 318"/>
                    <a:gd name="T47" fmla="*/ 7 h 10"/>
                    <a:gd name="T48" fmla="*/ 1 w 318"/>
                    <a:gd name="T49" fmla="*/ 8 h 10"/>
                    <a:gd name="T50" fmla="*/ 1 w 318"/>
                    <a:gd name="T51" fmla="*/ 8 h 1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18"/>
                    <a:gd name="T79" fmla="*/ 0 h 10"/>
                    <a:gd name="T80" fmla="*/ 318 w 318"/>
                    <a:gd name="T81" fmla="*/ 10 h 1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18" h="10">
                      <a:moveTo>
                        <a:pt x="1" y="8"/>
                      </a:moveTo>
                      <a:lnTo>
                        <a:pt x="1" y="8"/>
                      </a:lnTo>
                      <a:lnTo>
                        <a:pt x="39" y="5"/>
                      </a:lnTo>
                      <a:lnTo>
                        <a:pt x="77" y="5"/>
                      </a:lnTo>
                      <a:lnTo>
                        <a:pt x="154" y="8"/>
                      </a:lnTo>
                      <a:lnTo>
                        <a:pt x="234" y="10"/>
                      </a:lnTo>
                      <a:lnTo>
                        <a:pt x="274" y="10"/>
                      </a:lnTo>
                      <a:lnTo>
                        <a:pt x="315" y="10"/>
                      </a:lnTo>
                      <a:lnTo>
                        <a:pt x="317" y="8"/>
                      </a:lnTo>
                      <a:lnTo>
                        <a:pt x="318" y="7"/>
                      </a:lnTo>
                      <a:lnTo>
                        <a:pt x="317" y="5"/>
                      </a:lnTo>
                      <a:lnTo>
                        <a:pt x="315" y="3"/>
                      </a:lnTo>
                      <a:lnTo>
                        <a:pt x="274" y="0"/>
                      </a:lnTo>
                      <a:lnTo>
                        <a:pt x="234" y="0"/>
                      </a:lnTo>
                      <a:lnTo>
                        <a:pt x="152" y="0"/>
                      </a:lnTo>
                      <a:lnTo>
                        <a:pt x="77" y="0"/>
                      </a:lnTo>
                      <a:lnTo>
                        <a:pt x="39" y="2"/>
                      </a:lnTo>
                      <a:lnTo>
                        <a:pt x="1" y="5"/>
                      </a:lnTo>
                      <a:lnTo>
                        <a:pt x="0" y="7"/>
                      </a:lnTo>
                      <a:lnTo>
                        <a:pt x="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1" name="Freeform 199"/>
                <p:cNvSpPr>
                  <a:spLocks/>
                </p:cNvSpPr>
                <p:nvPr/>
              </p:nvSpPr>
              <p:spPr bwMode="auto">
                <a:xfrm>
                  <a:off x="602" y="1675"/>
                  <a:ext cx="260" cy="11"/>
                </a:xfrm>
                <a:custGeom>
                  <a:avLst/>
                  <a:gdLst>
                    <a:gd name="T0" fmla="*/ 0 w 260"/>
                    <a:gd name="T1" fmla="*/ 11 h 11"/>
                    <a:gd name="T2" fmla="*/ 0 w 260"/>
                    <a:gd name="T3" fmla="*/ 11 h 11"/>
                    <a:gd name="T4" fmla="*/ 66 w 260"/>
                    <a:gd name="T5" fmla="*/ 11 h 11"/>
                    <a:gd name="T6" fmla="*/ 130 w 260"/>
                    <a:gd name="T7" fmla="*/ 8 h 11"/>
                    <a:gd name="T8" fmla="*/ 194 w 260"/>
                    <a:gd name="T9" fmla="*/ 6 h 11"/>
                    <a:gd name="T10" fmla="*/ 227 w 260"/>
                    <a:gd name="T11" fmla="*/ 6 h 11"/>
                    <a:gd name="T12" fmla="*/ 259 w 260"/>
                    <a:gd name="T13" fmla="*/ 6 h 11"/>
                    <a:gd name="T14" fmla="*/ 259 w 260"/>
                    <a:gd name="T15" fmla="*/ 6 h 11"/>
                    <a:gd name="T16" fmla="*/ 260 w 260"/>
                    <a:gd name="T17" fmla="*/ 6 h 11"/>
                    <a:gd name="T18" fmla="*/ 260 w 260"/>
                    <a:gd name="T19" fmla="*/ 5 h 11"/>
                    <a:gd name="T20" fmla="*/ 260 w 260"/>
                    <a:gd name="T21" fmla="*/ 5 h 11"/>
                    <a:gd name="T22" fmla="*/ 227 w 260"/>
                    <a:gd name="T23" fmla="*/ 2 h 11"/>
                    <a:gd name="T24" fmla="*/ 194 w 260"/>
                    <a:gd name="T25" fmla="*/ 0 h 11"/>
                    <a:gd name="T26" fmla="*/ 163 w 260"/>
                    <a:gd name="T27" fmla="*/ 2 h 11"/>
                    <a:gd name="T28" fmla="*/ 130 w 260"/>
                    <a:gd name="T29" fmla="*/ 2 h 11"/>
                    <a:gd name="T30" fmla="*/ 66 w 260"/>
                    <a:gd name="T31" fmla="*/ 6 h 11"/>
                    <a:gd name="T32" fmla="*/ 0 w 260"/>
                    <a:gd name="T33" fmla="*/ 9 h 11"/>
                    <a:gd name="T34" fmla="*/ 0 w 260"/>
                    <a:gd name="T35" fmla="*/ 9 h 11"/>
                    <a:gd name="T36" fmla="*/ 0 w 260"/>
                    <a:gd name="T37" fmla="*/ 9 h 11"/>
                    <a:gd name="T38" fmla="*/ 0 w 260"/>
                    <a:gd name="T39" fmla="*/ 11 h 11"/>
                    <a:gd name="T40" fmla="*/ 0 w 260"/>
                    <a:gd name="T41" fmla="*/ 11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60"/>
                    <a:gd name="T64" fmla="*/ 0 h 11"/>
                    <a:gd name="T65" fmla="*/ 260 w 260"/>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60" h="11">
                      <a:moveTo>
                        <a:pt x="0" y="11"/>
                      </a:moveTo>
                      <a:lnTo>
                        <a:pt x="0" y="11"/>
                      </a:lnTo>
                      <a:lnTo>
                        <a:pt x="66" y="11"/>
                      </a:lnTo>
                      <a:lnTo>
                        <a:pt x="130" y="8"/>
                      </a:lnTo>
                      <a:lnTo>
                        <a:pt x="194" y="6"/>
                      </a:lnTo>
                      <a:lnTo>
                        <a:pt x="227" y="6"/>
                      </a:lnTo>
                      <a:lnTo>
                        <a:pt x="259" y="6"/>
                      </a:lnTo>
                      <a:lnTo>
                        <a:pt x="260" y="6"/>
                      </a:lnTo>
                      <a:lnTo>
                        <a:pt x="260" y="5"/>
                      </a:lnTo>
                      <a:lnTo>
                        <a:pt x="227" y="2"/>
                      </a:lnTo>
                      <a:lnTo>
                        <a:pt x="194" y="0"/>
                      </a:lnTo>
                      <a:lnTo>
                        <a:pt x="163" y="2"/>
                      </a:lnTo>
                      <a:lnTo>
                        <a:pt x="130" y="2"/>
                      </a:lnTo>
                      <a:lnTo>
                        <a:pt x="66" y="6"/>
                      </a:lnTo>
                      <a:lnTo>
                        <a:pt x="0" y="9"/>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2" name="Freeform 200"/>
                <p:cNvSpPr>
                  <a:spLocks/>
                </p:cNvSpPr>
                <p:nvPr/>
              </p:nvSpPr>
              <p:spPr bwMode="auto">
                <a:xfrm>
                  <a:off x="1123" y="1652"/>
                  <a:ext cx="94" cy="61"/>
                </a:xfrm>
                <a:custGeom>
                  <a:avLst/>
                  <a:gdLst>
                    <a:gd name="T0" fmla="*/ 17 w 94"/>
                    <a:gd name="T1" fmla="*/ 17 h 61"/>
                    <a:gd name="T2" fmla="*/ 17 w 94"/>
                    <a:gd name="T3" fmla="*/ 17 h 61"/>
                    <a:gd name="T4" fmla="*/ 26 w 94"/>
                    <a:gd name="T5" fmla="*/ 12 h 61"/>
                    <a:gd name="T6" fmla="*/ 36 w 94"/>
                    <a:gd name="T7" fmla="*/ 9 h 61"/>
                    <a:gd name="T8" fmla="*/ 56 w 94"/>
                    <a:gd name="T9" fmla="*/ 6 h 61"/>
                    <a:gd name="T10" fmla="*/ 56 w 94"/>
                    <a:gd name="T11" fmla="*/ 6 h 61"/>
                    <a:gd name="T12" fmla="*/ 70 w 94"/>
                    <a:gd name="T13" fmla="*/ 4 h 61"/>
                    <a:gd name="T14" fmla="*/ 76 w 94"/>
                    <a:gd name="T15" fmla="*/ 6 h 61"/>
                    <a:gd name="T16" fmla="*/ 83 w 94"/>
                    <a:gd name="T17" fmla="*/ 7 h 61"/>
                    <a:gd name="T18" fmla="*/ 87 w 94"/>
                    <a:gd name="T19" fmla="*/ 11 h 61"/>
                    <a:gd name="T20" fmla="*/ 89 w 94"/>
                    <a:gd name="T21" fmla="*/ 15 h 61"/>
                    <a:gd name="T22" fmla="*/ 87 w 94"/>
                    <a:gd name="T23" fmla="*/ 22 h 61"/>
                    <a:gd name="T24" fmla="*/ 81 w 94"/>
                    <a:gd name="T25" fmla="*/ 29 h 61"/>
                    <a:gd name="T26" fmla="*/ 81 w 94"/>
                    <a:gd name="T27" fmla="*/ 29 h 61"/>
                    <a:gd name="T28" fmla="*/ 73 w 94"/>
                    <a:gd name="T29" fmla="*/ 36 h 61"/>
                    <a:gd name="T30" fmla="*/ 64 w 94"/>
                    <a:gd name="T31" fmla="*/ 40 h 61"/>
                    <a:gd name="T32" fmla="*/ 54 w 94"/>
                    <a:gd name="T33" fmla="*/ 45 h 61"/>
                    <a:gd name="T34" fmla="*/ 43 w 94"/>
                    <a:gd name="T35" fmla="*/ 48 h 61"/>
                    <a:gd name="T36" fmla="*/ 22 w 94"/>
                    <a:gd name="T37" fmla="*/ 51 h 61"/>
                    <a:gd name="T38" fmla="*/ 1 w 94"/>
                    <a:gd name="T39" fmla="*/ 56 h 61"/>
                    <a:gd name="T40" fmla="*/ 1 w 94"/>
                    <a:gd name="T41" fmla="*/ 56 h 61"/>
                    <a:gd name="T42" fmla="*/ 0 w 94"/>
                    <a:gd name="T43" fmla="*/ 58 h 61"/>
                    <a:gd name="T44" fmla="*/ 0 w 94"/>
                    <a:gd name="T45" fmla="*/ 59 h 61"/>
                    <a:gd name="T46" fmla="*/ 0 w 94"/>
                    <a:gd name="T47" fmla="*/ 61 h 61"/>
                    <a:gd name="T48" fmla="*/ 1 w 94"/>
                    <a:gd name="T49" fmla="*/ 61 h 61"/>
                    <a:gd name="T50" fmla="*/ 1 w 94"/>
                    <a:gd name="T51" fmla="*/ 61 h 61"/>
                    <a:gd name="T52" fmla="*/ 14 w 94"/>
                    <a:gd name="T53" fmla="*/ 61 h 61"/>
                    <a:gd name="T54" fmla="*/ 26 w 94"/>
                    <a:gd name="T55" fmla="*/ 59 h 61"/>
                    <a:gd name="T56" fmla="*/ 42 w 94"/>
                    <a:gd name="T57" fmla="*/ 58 h 61"/>
                    <a:gd name="T58" fmla="*/ 58 w 94"/>
                    <a:gd name="T59" fmla="*/ 53 h 61"/>
                    <a:gd name="T60" fmla="*/ 70 w 94"/>
                    <a:gd name="T61" fmla="*/ 47 h 61"/>
                    <a:gd name="T62" fmla="*/ 83 w 94"/>
                    <a:gd name="T63" fmla="*/ 39 h 61"/>
                    <a:gd name="T64" fmla="*/ 87 w 94"/>
                    <a:gd name="T65" fmla="*/ 34 h 61"/>
                    <a:gd name="T66" fmla="*/ 91 w 94"/>
                    <a:gd name="T67" fmla="*/ 28 h 61"/>
                    <a:gd name="T68" fmla="*/ 92 w 94"/>
                    <a:gd name="T69" fmla="*/ 23 h 61"/>
                    <a:gd name="T70" fmla="*/ 94 w 94"/>
                    <a:gd name="T71" fmla="*/ 17 h 61"/>
                    <a:gd name="T72" fmla="*/ 94 w 94"/>
                    <a:gd name="T73" fmla="*/ 17 h 61"/>
                    <a:gd name="T74" fmla="*/ 94 w 94"/>
                    <a:gd name="T75" fmla="*/ 11 h 61"/>
                    <a:gd name="T76" fmla="*/ 92 w 94"/>
                    <a:gd name="T77" fmla="*/ 7 h 61"/>
                    <a:gd name="T78" fmla="*/ 89 w 94"/>
                    <a:gd name="T79" fmla="*/ 4 h 61"/>
                    <a:gd name="T80" fmla="*/ 84 w 94"/>
                    <a:gd name="T81" fmla="*/ 1 h 61"/>
                    <a:gd name="T82" fmla="*/ 80 w 94"/>
                    <a:gd name="T83" fmla="*/ 0 h 61"/>
                    <a:gd name="T84" fmla="*/ 73 w 94"/>
                    <a:gd name="T85" fmla="*/ 0 h 61"/>
                    <a:gd name="T86" fmla="*/ 61 w 94"/>
                    <a:gd name="T87" fmla="*/ 1 h 61"/>
                    <a:gd name="T88" fmla="*/ 47 w 94"/>
                    <a:gd name="T89" fmla="*/ 4 h 61"/>
                    <a:gd name="T90" fmla="*/ 34 w 94"/>
                    <a:gd name="T91" fmla="*/ 7 h 61"/>
                    <a:gd name="T92" fmla="*/ 23 w 94"/>
                    <a:gd name="T93" fmla="*/ 12 h 61"/>
                    <a:gd name="T94" fmla="*/ 17 w 94"/>
                    <a:gd name="T95" fmla="*/ 17 h 61"/>
                    <a:gd name="T96" fmla="*/ 17 w 94"/>
                    <a:gd name="T97" fmla="*/ 17 h 61"/>
                    <a:gd name="T98" fmla="*/ 17 w 94"/>
                    <a:gd name="T99" fmla="*/ 17 h 61"/>
                    <a:gd name="T100" fmla="*/ 17 w 94"/>
                    <a:gd name="T101" fmla="*/ 17 h 61"/>
                    <a:gd name="T102" fmla="*/ 17 w 94"/>
                    <a:gd name="T103" fmla="*/ 17 h 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
                    <a:gd name="T157" fmla="*/ 0 h 61"/>
                    <a:gd name="T158" fmla="*/ 94 w 94"/>
                    <a:gd name="T159" fmla="*/ 61 h 6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 h="61">
                      <a:moveTo>
                        <a:pt x="17" y="17"/>
                      </a:moveTo>
                      <a:lnTo>
                        <a:pt x="17" y="17"/>
                      </a:lnTo>
                      <a:lnTo>
                        <a:pt x="26" y="12"/>
                      </a:lnTo>
                      <a:lnTo>
                        <a:pt x="36" y="9"/>
                      </a:lnTo>
                      <a:lnTo>
                        <a:pt x="56" y="6"/>
                      </a:lnTo>
                      <a:lnTo>
                        <a:pt x="70" y="4"/>
                      </a:lnTo>
                      <a:lnTo>
                        <a:pt x="76" y="6"/>
                      </a:lnTo>
                      <a:lnTo>
                        <a:pt x="83" y="7"/>
                      </a:lnTo>
                      <a:lnTo>
                        <a:pt x="87" y="11"/>
                      </a:lnTo>
                      <a:lnTo>
                        <a:pt x="89" y="15"/>
                      </a:lnTo>
                      <a:lnTo>
                        <a:pt x="87" y="22"/>
                      </a:lnTo>
                      <a:lnTo>
                        <a:pt x="81" y="29"/>
                      </a:lnTo>
                      <a:lnTo>
                        <a:pt x="73" y="36"/>
                      </a:lnTo>
                      <a:lnTo>
                        <a:pt x="64" y="40"/>
                      </a:lnTo>
                      <a:lnTo>
                        <a:pt x="54" y="45"/>
                      </a:lnTo>
                      <a:lnTo>
                        <a:pt x="43" y="48"/>
                      </a:lnTo>
                      <a:lnTo>
                        <a:pt x="22" y="51"/>
                      </a:lnTo>
                      <a:lnTo>
                        <a:pt x="1" y="56"/>
                      </a:lnTo>
                      <a:lnTo>
                        <a:pt x="0" y="58"/>
                      </a:lnTo>
                      <a:lnTo>
                        <a:pt x="0" y="59"/>
                      </a:lnTo>
                      <a:lnTo>
                        <a:pt x="0" y="61"/>
                      </a:lnTo>
                      <a:lnTo>
                        <a:pt x="1" y="61"/>
                      </a:lnTo>
                      <a:lnTo>
                        <a:pt x="14" y="61"/>
                      </a:lnTo>
                      <a:lnTo>
                        <a:pt x="26" y="59"/>
                      </a:lnTo>
                      <a:lnTo>
                        <a:pt x="42" y="58"/>
                      </a:lnTo>
                      <a:lnTo>
                        <a:pt x="58" y="53"/>
                      </a:lnTo>
                      <a:lnTo>
                        <a:pt x="70" y="47"/>
                      </a:lnTo>
                      <a:lnTo>
                        <a:pt x="83" y="39"/>
                      </a:lnTo>
                      <a:lnTo>
                        <a:pt x="87" y="34"/>
                      </a:lnTo>
                      <a:lnTo>
                        <a:pt x="91" y="28"/>
                      </a:lnTo>
                      <a:lnTo>
                        <a:pt x="92" y="23"/>
                      </a:lnTo>
                      <a:lnTo>
                        <a:pt x="94" y="17"/>
                      </a:lnTo>
                      <a:lnTo>
                        <a:pt x="94" y="11"/>
                      </a:lnTo>
                      <a:lnTo>
                        <a:pt x="92" y="7"/>
                      </a:lnTo>
                      <a:lnTo>
                        <a:pt x="89" y="4"/>
                      </a:lnTo>
                      <a:lnTo>
                        <a:pt x="84" y="1"/>
                      </a:lnTo>
                      <a:lnTo>
                        <a:pt x="80" y="0"/>
                      </a:lnTo>
                      <a:lnTo>
                        <a:pt x="73" y="0"/>
                      </a:lnTo>
                      <a:lnTo>
                        <a:pt x="61" y="1"/>
                      </a:lnTo>
                      <a:lnTo>
                        <a:pt x="47" y="4"/>
                      </a:lnTo>
                      <a:lnTo>
                        <a:pt x="34" y="7"/>
                      </a:lnTo>
                      <a:lnTo>
                        <a:pt x="23" y="12"/>
                      </a:lnTo>
                      <a:lnTo>
                        <a:pt x="17"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3" name="Freeform 201"/>
                <p:cNvSpPr>
                  <a:spLocks/>
                </p:cNvSpPr>
                <p:nvPr/>
              </p:nvSpPr>
              <p:spPr bwMode="auto">
                <a:xfrm>
                  <a:off x="501" y="1365"/>
                  <a:ext cx="119" cy="123"/>
                </a:xfrm>
                <a:custGeom>
                  <a:avLst/>
                  <a:gdLst>
                    <a:gd name="T0" fmla="*/ 118 w 119"/>
                    <a:gd name="T1" fmla="*/ 0 h 123"/>
                    <a:gd name="T2" fmla="*/ 118 w 119"/>
                    <a:gd name="T3" fmla="*/ 0 h 123"/>
                    <a:gd name="T4" fmla="*/ 112 w 119"/>
                    <a:gd name="T5" fmla="*/ 9 h 123"/>
                    <a:gd name="T6" fmla="*/ 107 w 119"/>
                    <a:gd name="T7" fmla="*/ 18 h 123"/>
                    <a:gd name="T8" fmla="*/ 97 w 119"/>
                    <a:gd name="T9" fmla="*/ 37 h 123"/>
                    <a:gd name="T10" fmla="*/ 83 w 119"/>
                    <a:gd name="T11" fmla="*/ 76 h 123"/>
                    <a:gd name="T12" fmla="*/ 83 w 119"/>
                    <a:gd name="T13" fmla="*/ 76 h 123"/>
                    <a:gd name="T14" fmla="*/ 80 w 119"/>
                    <a:gd name="T15" fmla="*/ 87 h 123"/>
                    <a:gd name="T16" fmla="*/ 74 w 119"/>
                    <a:gd name="T17" fmla="*/ 97 h 123"/>
                    <a:gd name="T18" fmla="*/ 68 w 119"/>
                    <a:gd name="T19" fmla="*/ 106 h 123"/>
                    <a:gd name="T20" fmla="*/ 60 w 119"/>
                    <a:gd name="T21" fmla="*/ 114 h 123"/>
                    <a:gd name="T22" fmla="*/ 60 w 119"/>
                    <a:gd name="T23" fmla="*/ 114 h 123"/>
                    <a:gd name="T24" fmla="*/ 54 w 119"/>
                    <a:gd name="T25" fmla="*/ 117 h 123"/>
                    <a:gd name="T26" fmla="*/ 46 w 119"/>
                    <a:gd name="T27" fmla="*/ 119 h 123"/>
                    <a:gd name="T28" fmla="*/ 38 w 119"/>
                    <a:gd name="T29" fmla="*/ 119 h 123"/>
                    <a:gd name="T30" fmla="*/ 30 w 119"/>
                    <a:gd name="T31" fmla="*/ 117 h 123"/>
                    <a:gd name="T32" fmla="*/ 16 w 119"/>
                    <a:gd name="T33" fmla="*/ 111 h 123"/>
                    <a:gd name="T34" fmla="*/ 3 w 119"/>
                    <a:gd name="T35" fmla="*/ 105 h 123"/>
                    <a:gd name="T36" fmla="*/ 3 w 119"/>
                    <a:gd name="T37" fmla="*/ 105 h 123"/>
                    <a:gd name="T38" fmla="*/ 0 w 119"/>
                    <a:gd name="T39" fmla="*/ 105 h 123"/>
                    <a:gd name="T40" fmla="*/ 2 w 119"/>
                    <a:gd name="T41" fmla="*/ 106 h 123"/>
                    <a:gd name="T42" fmla="*/ 2 w 119"/>
                    <a:gd name="T43" fmla="*/ 106 h 123"/>
                    <a:gd name="T44" fmla="*/ 11 w 119"/>
                    <a:gd name="T45" fmla="*/ 112 h 123"/>
                    <a:gd name="T46" fmla="*/ 21 w 119"/>
                    <a:gd name="T47" fmla="*/ 117 h 123"/>
                    <a:gd name="T48" fmla="*/ 32 w 119"/>
                    <a:gd name="T49" fmla="*/ 122 h 123"/>
                    <a:gd name="T50" fmla="*/ 41 w 119"/>
                    <a:gd name="T51" fmla="*/ 123 h 123"/>
                    <a:gd name="T52" fmla="*/ 50 w 119"/>
                    <a:gd name="T53" fmla="*/ 122 h 123"/>
                    <a:gd name="T54" fmla="*/ 60 w 119"/>
                    <a:gd name="T55" fmla="*/ 119 h 123"/>
                    <a:gd name="T56" fmla="*/ 69 w 119"/>
                    <a:gd name="T57" fmla="*/ 112 h 123"/>
                    <a:gd name="T58" fmla="*/ 77 w 119"/>
                    <a:gd name="T59" fmla="*/ 103 h 123"/>
                    <a:gd name="T60" fmla="*/ 77 w 119"/>
                    <a:gd name="T61" fmla="*/ 103 h 123"/>
                    <a:gd name="T62" fmla="*/ 83 w 119"/>
                    <a:gd name="T63" fmla="*/ 90 h 123"/>
                    <a:gd name="T64" fmla="*/ 90 w 119"/>
                    <a:gd name="T65" fmla="*/ 78 h 123"/>
                    <a:gd name="T66" fmla="*/ 97 w 119"/>
                    <a:gd name="T67" fmla="*/ 53 h 123"/>
                    <a:gd name="T68" fmla="*/ 107 w 119"/>
                    <a:gd name="T69" fmla="*/ 26 h 123"/>
                    <a:gd name="T70" fmla="*/ 113 w 119"/>
                    <a:gd name="T71" fmla="*/ 14 h 123"/>
                    <a:gd name="T72" fmla="*/ 119 w 119"/>
                    <a:gd name="T73" fmla="*/ 1 h 123"/>
                    <a:gd name="T74" fmla="*/ 119 w 119"/>
                    <a:gd name="T75" fmla="*/ 1 h 123"/>
                    <a:gd name="T76" fmla="*/ 119 w 119"/>
                    <a:gd name="T77" fmla="*/ 0 h 123"/>
                    <a:gd name="T78" fmla="*/ 118 w 119"/>
                    <a:gd name="T79" fmla="*/ 0 h 123"/>
                    <a:gd name="T80" fmla="*/ 118 w 119"/>
                    <a:gd name="T81" fmla="*/ 0 h 12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9"/>
                    <a:gd name="T124" fmla="*/ 0 h 123"/>
                    <a:gd name="T125" fmla="*/ 119 w 119"/>
                    <a:gd name="T126" fmla="*/ 123 h 12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9" h="123">
                      <a:moveTo>
                        <a:pt x="118" y="0"/>
                      </a:moveTo>
                      <a:lnTo>
                        <a:pt x="118" y="0"/>
                      </a:lnTo>
                      <a:lnTo>
                        <a:pt x="112" y="9"/>
                      </a:lnTo>
                      <a:lnTo>
                        <a:pt x="107" y="18"/>
                      </a:lnTo>
                      <a:lnTo>
                        <a:pt x="97" y="37"/>
                      </a:lnTo>
                      <a:lnTo>
                        <a:pt x="83" y="76"/>
                      </a:lnTo>
                      <a:lnTo>
                        <a:pt x="80" y="87"/>
                      </a:lnTo>
                      <a:lnTo>
                        <a:pt x="74" y="97"/>
                      </a:lnTo>
                      <a:lnTo>
                        <a:pt x="68" y="106"/>
                      </a:lnTo>
                      <a:lnTo>
                        <a:pt x="60" y="114"/>
                      </a:lnTo>
                      <a:lnTo>
                        <a:pt x="54" y="117"/>
                      </a:lnTo>
                      <a:lnTo>
                        <a:pt x="46" y="119"/>
                      </a:lnTo>
                      <a:lnTo>
                        <a:pt x="38" y="119"/>
                      </a:lnTo>
                      <a:lnTo>
                        <a:pt x="30" y="117"/>
                      </a:lnTo>
                      <a:lnTo>
                        <a:pt x="16" y="111"/>
                      </a:lnTo>
                      <a:lnTo>
                        <a:pt x="3" y="105"/>
                      </a:lnTo>
                      <a:lnTo>
                        <a:pt x="0" y="105"/>
                      </a:lnTo>
                      <a:lnTo>
                        <a:pt x="2" y="106"/>
                      </a:lnTo>
                      <a:lnTo>
                        <a:pt x="11" y="112"/>
                      </a:lnTo>
                      <a:lnTo>
                        <a:pt x="21" y="117"/>
                      </a:lnTo>
                      <a:lnTo>
                        <a:pt x="32" y="122"/>
                      </a:lnTo>
                      <a:lnTo>
                        <a:pt x="41" y="123"/>
                      </a:lnTo>
                      <a:lnTo>
                        <a:pt x="50" y="122"/>
                      </a:lnTo>
                      <a:lnTo>
                        <a:pt x="60" y="119"/>
                      </a:lnTo>
                      <a:lnTo>
                        <a:pt x="69" y="112"/>
                      </a:lnTo>
                      <a:lnTo>
                        <a:pt x="77" y="103"/>
                      </a:lnTo>
                      <a:lnTo>
                        <a:pt x="83" y="90"/>
                      </a:lnTo>
                      <a:lnTo>
                        <a:pt x="90" y="78"/>
                      </a:lnTo>
                      <a:lnTo>
                        <a:pt x="97" y="53"/>
                      </a:lnTo>
                      <a:lnTo>
                        <a:pt x="107" y="26"/>
                      </a:lnTo>
                      <a:lnTo>
                        <a:pt x="113" y="14"/>
                      </a:lnTo>
                      <a:lnTo>
                        <a:pt x="119" y="1"/>
                      </a:lnTo>
                      <a:lnTo>
                        <a:pt x="119" y="0"/>
                      </a:lnTo>
                      <a:lnTo>
                        <a:pt x="1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4" name="Freeform 202"/>
                <p:cNvSpPr>
                  <a:spLocks/>
                </p:cNvSpPr>
                <p:nvPr/>
              </p:nvSpPr>
              <p:spPr bwMode="auto">
                <a:xfrm>
                  <a:off x="583" y="1357"/>
                  <a:ext cx="33" cy="11"/>
                </a:xfrm>
                <a:custGeom>
                  <a:avLst/>
                  <a:gdLst>
                    <a:gd name="T0" fmla="*/ 1 w 33"/>
                    <a:gd name="T1" fmla="*/ 4 h 11"/>
                    <a:gd name="T2" fmla="*/ 1 w 33"/>
                    <a:gd name="T3" fmla="*/ 4 h 11"/>
                    <a:gd name="T4" fmla="*/ 15 w 33"/>
                    <a:gd name="T5" fmla="*/ 6 h 11"/>
                    <a:gd name="T6" fmla="*/ 23 w 33"/>
                    <a:gd name="T7" fmla="*/ 8 h 11"/>
                    <a:gd name="T8" fmla="*/ 30 w 33"/>
                    <a:gd name="T9" fmla="*/ 11 h 11"/>
                    <a:gd name="T10" fmla="*/ 30 w 33"/>
                    <a:gd name="T11" fmla="*/ 11 h 11"/>
                    <a:gd name="T12" fmla="*/ 31 w 33"/>
                    <a:gd name="T13" fmla="*/ 11 h 11"/>
                    <a:gd name="T14" fmla="*/ 33 w 33"/>
                    <a:gd name="T15" fmla="*/ 11 h 11"/>
                    <a:gd name="T16" fmla="*/ 33 w 33"/>
                    <a:gd name="T17" fmla="*/ 9 h 11"/>
                    <a:gd name="T18" fmla="*/ 33 w 33"/>
                    <a:gd name="T19" fmla="*/ 8 h 11"/>
                    <a:gd name="T20" fmla="*/ 33 w 33"/>
                    <a:gd name="T21" fmla="*/ 8 h 11"/>
                    <a:gd name="T22" fmla="*/ 25 w 33"/>
                    <a:gd name="T23" fmla="*/ 3 h 11"/>
                    <a:gd name="T24" fmla="*/ 17 w 33"/>
                    <a:gd name="T25" fmla="*/ 1 h 11"/>
                    <a:gd name="T26" fmla="*/ 9 w 33"/>
                    <a:gd name="T27" fmla="*/ 0 h 11"/>
                    <a:gd name="T28" fmla="*/ 1 w 33"/>
                    <a:gd name="T29" fmla="*/ 1 h 11"/>
                    <a:gd name="T30" fmla="*/ 1 w 33"/>
                    <a:gd name="T31" fmla="*/ 1 h 11"/>
                    <a:gd name="T32" fmla="*/ 0 w 33"/>
                    <a:gd name="T33" fmla="*/ 1 h 11"/>
                    <a:gd name="T34" fmla="*/ 0 w 33"/>
                    <a:gd name="T35" fmla="*/ 3 h 11"/>
                    <a:gd name="T36" fmla="*/ 0 w 33"/>
                    <a:gd name="T37" fmla="*/ 3 h 11"/>
                    <a:gd name="T38" fmla="*/ 1 w 33"/>
                    <a:gd name="T39" fmla="*/ 4 h 11"/>
                    <a:gd name="T40" fmla="*/ 1 w 33"/>
                    <a:gd name="T41" fmla="*/ 4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
                    <a:gd name="T64" fmla="*/ 0 h 11"/>
                    <a:gd name="T65" fmla="*/ 33 w 33"/>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 h="11">
                      <a:moveTo>
                        <a:pt x="1" y="4"/>
                      </a:moveTo>
                      <a:lnTo>
                        <a:pt x="1" y="4"/>
                      </a:lnTo>
                      <a:lnTo>
                        <a:pt x="15" y="6"/>
                      </a:lnTo>
                      <a:lnTo>
                        <a:pt x="23" y="8"/>
                      </a:lnTo>
                      <a:lnTo>
                        <a:pt x="30" y="11"/>
                      </a:lnTo>
                      <a:lnTo>
                        <a:pt x="31" y="11"/>
                      </a:lnTo>
                      <a:lnTo>
                        <a:pt x="33" y="11"/>
                      </a:lnTo>
                      <a:lnTo>
                        <a:pt x="33" y="9"/>
                      </a:lnTo>
                      <a:lnTo>
                        <a:pt x="33" y="8"/>
                      </a:lnTo>
                      <a:lnTo>
                        <a:pt x="25" y="3"/>
                      </a:lnTo>
                      <a:lnTo>
                        <a:pt x="17" y="1"/>
                      </a:lnTo>
                      <a:lnTo>
                        <a:pt x="9" y="0"/>
                      </a:lnTo>
                      <a:lnTo>
                        <a:pt x="1" y="1"/>
                      </a:lnTo>
                      <a:lnTo>
                        <a:pt x="0" y="1"/>
                      </a:lnTo>
                      <a:lnTo>
                        <a:pt x="0" y="3"/>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5" name="Freeform 203"/>
                <p:cNvSpPr>
                  <a:spLocks/>
                </p:cNvSpPr>
                <p:nvPr/>
              </p:nvSpPr>
              <p:spPr bwMode="auto">
                <a:xfrm>
                  <a:off x="277" y="1557"/>
                  <a:ext cx="22" cy="66"/>
                </a:xfrm>
                <a:custGeom>
                  <a:avLst/>
                  <a:gdLst>
                    <a:gd name="T0" fmla="*/ 5 w 22"/>
                    <a:gd name="T1" fmla="*/ 65 h 66"/>
                    <a:gd name="T2" fmla="*/ 5 w 22"/>
                    <a:gd name="T3" fmla="*/ 65 h 66"/>
                    <a:gd name="T4" fmla="*/ 11 w 22"/>
                    <a:gd name="T5" fmla="*/ 33 h 66"/>
                    <a:gd name="T6" fmla="*/ 22 w 22"/>
                    <a:gd name="T7" fmla="*/ 4 h 66"/>
                    <a:gd name="T8" fmla="*/ 22 w 22"/>
                    <a:gd name="T9" fmla="*/ 4 h 66"/>
                    <a:gd name="T10" fmla="*/ 22 w 22"/>
                    <a:gd name="T11" fmla="*/ 2 h 66"/>
                    <a:gd name="T12" fmla="*/ 20 w 22"/>
                    <a:gd name="T13" fmla="*/ 0 h 66"/>
                    <a:gd name="T14" fmla="*/ 19 w 22"/>
                    <a:gd name="T15" fmla="*/ 0 h 66"/>
                    <a:gd name="T16" fmla="*/ 17 w 22"/>
                    <a:gd name="T17" fmla="*/ 2 h 66"/>
                    <a:gd name="T18" fmla="*/ 17 w 22"/>
                    <a:gd name="T19" fmla="*/ 2 h 66"/>
                    <a:gd name="T20" fmla="*/ 11 w 22"/>
                    <a:gd name="T21" fmla="*/ 16 h 66"/>
                    <a:gd name="T22" fmla="*/ 6 w 22"/>
                    <a:gd name="T23" fmla="*/ 32 h 66"/>
                    <a:gd name="T24" fmla="*/ 1 w 22"/>
                    <a:gd name="T25" fmla="*/ 47 h 66"/>
                    <a:gd name="T26" fmla="*/ 0 w 22"/>
                    <a:gd name="T27" fmla="*/ 65 h 66"/>
                    <a:gd name="T28" fmla="*/ 0 w 22"/>
                    <a:gd name="T29" fmla="*/ 65 h 66"/>
                    <a:gd name="T30" fmla="*/ 0 w 22"/>
                    <a:gd name="T31" fmla="*/ 66 h 66"/>
                    <a:gd name="T32" fmla="*/ 1 w 22"/>
                    <a:gd name="T33" fmla="*/ 66 h 66"/>
                    <a:gd name="T34" fmla="*/ 3 w 22"/>
                    <a:gd name="T35" fmla="*/ 66 h 66"/>
                    <a:gd name="T36" fmla="*/ 5 w 22"/>
                    <a:gd name="T37" fmla="*/ 65 h 66"/>
                    <a:gd name="T38" fmla="*/ 5 w 22"/>
                    <a:gd name="T39" fmla="*/ 65 h 6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
                    <a:gd name="T61" fmla="*/ 0 h 66"/>
                    <a:gd name="T62" fmla="*/ 22 w 22"/>
                    <a:gd name="T63" fmla="*/ 66 h 6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 h="66">
                      <a:moveTo>
                        <a:pt x="5" y="65"/>
                      </a:moveTo>
                      <a:lnTo>
                        <a:pt x="5" y="65"/>
                      </a:lnTo>
                      <a:lnTo>
                        <a:pt x="11" y="33"/>
                      </a:lnTo>
                      <a:lnTo>
                        <a:pt x="22" y="4"/>
                      </a:lnTo>
                      <a:lnTo>
                        <a:pt x="22" y="2"/>
                      </a:lnTo>
                      <a:lnTo>
                        <a:pt x="20" y="0"/>
                      </a:lnTo>
                      <a:lnTo>
                        <a:pt x="19" y="0"/>
                      </a:lnTo>
                      <a:lnTo>
                        <a:pt x="17" y="2"/>
                      </a:lnTo>
                      <a:lnTo>
                        <a:pt x="11" y="16"/>
                      </a:lnTo>
                      <a:lnTo>
                        <a:pt x="6" y="32"/>
                      </a:lnTo>
                      <a:lnTo>
                        <a:pt x="1" y="47"/>
                      </a:lnTo>
                      <a:lnTo>
                        <a:pt x="0" y="65"/>
                      </a:lnTo>
                      <a:lnTo>
                        <a:pt x="0" y="66"/>
                      </a:lnTo>
                      <a:lnTo>
                        <a:pt x="1" y="66"/>
                      </a:lnTo>
                      <a:lnTo>
                        <a:pt x="3" y="66"/>
                      </a:lnTo>
                      <a:lnTo>
                        <a:pt x="5"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6" name="Freeform 204"/>
                <p:cNvSpPr>
                  <a:spLocks/>
                </p:cNvSpPr>
                <p:nvPr/>
              </p:nvSpPr>
              <p:spPr bwMode="auto">
                <a:xfrm>
                  <a:off x="288" y="1564"/>
                  <a:ext cx="45" cy="6"/>
                </a:xfrm>
                <a:custGeom>
                  <a:avLst/>
                  <a:gdLst>
                    <a:gd name="T0" fmla="*/ 3 w 45"/>
                    <a:gd name="T1" fmla="*/ 4 h 6"/>
                    <a:gd name="T2" fmla="*/ 3 w 45"/>
                    <a:gd name="T3" fmla="*/ 4 h 6"/>
                    <a:gd name="T4" fmla="*/ 22 w 45"/>
                    <a:gd name="T5" fmla="*/ 6 h 6"/>
                    <a:gd name="T6" fmla="*/ 42 w 45"/>
                    <a:gd name="T7" fmla="*/ 4 h 6"/>
                    <a:gd name="T8" fmla="*/ 42 w 45"/>
                    <a:gd name="T9" fmla="*/ 4 h 6"/>
                    <a:gd name="T10" fmla="*/ 44 w 45"/>
                    <a:gd name="T11" fmla="*/ 4 h 6"/>
                    <a:gd name="T12" fmla="*/ 45 w 45"/>
                    <a:gd name="T13" fmla="*/ 3 h 6"/>
                    <a:gd name="T14" fmla="*/ 45 w 45"/>
                    <a:gd name="T15" fmla="*/ 1 h 6"/>
                    <a:gd name="T16" fmla="*/ 44 w 45"/>
                    <a:gd name="T17" fmla="*/ 0 h 6"/>
                    <a:gd name="T18" fmla="*/ 44 w 45"/>
                    <a:gd name="T19" fmla="*/ 0 h 6"/>
                    <a:gd name="T20" fmla="*/ 23 w 45"/>
                    <a:gd name="T21" fmla="*/ 0 h 6"/>
                    <a:gd name="T22" fmla="*/ 3 w 45"/>
                    <a:gd name="T23" fmla="*/ 0 h 6"/>
                    <a:gd name="T24" fmla="*/ 3 w 45"/>
                    <a:gd name="T25" fmla="*/ 0 h 6"/>
                    <a:gd name="T26" fmla="*/ 0 w 45"/>
                    <a:gd name="T27" fmla="*/ 1 h 6"/>
                    <a:gd name="T28" fmla="*/ 0 w 45"/>
                    <a:gd name="T29" fmla="*/ 3 h 6"/>
                    <a:gd name="T30" fmla="*/ 0 w 45"/>
                    <a:gd name="T31" fmla="*/ 4 h 6"/>
                    <a:gd name="T32" fmla="*/ 3 w 45"/>
                    <a:gd name="T33" fmla="*/ 4 h 6"/>
                    <a:gd name="T34" fmla="*/ 3 w 45"/>
                    <a:gd name="T35" fmla="*/ 4 h 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5"/>
                    <a:gd name="T55" fmla="*/ 0 h 6"/>
                    <a:gd name="T56" fmla="*/ 45 w 45"/>
                    <a:gd name="T57" fmla="*/ 6 h 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5" h="6">
                      <a:moveTo>
                        <a:pt x="3" y="4"/>
                      </a:moveTo>
                      <a:lnTo>
                        <a:pt x="3" y="4"/>
                      </a:lnTo>
                      <a:lnTo>
                        <a:pt x="22" y="6"/>
                      </a:lnTo>
                      <a:lnTo>
                        <a:pt x="42" y="4"/>
                      </a:lnTo>
                      <a:lnTo>
                        <a:pt x="44" y="4"/>
                      </a:lnTo>
                      <a:lnTo>
                        <a:pt x="45" y="3"/>
                      </a:lnTo>
                      <a:lnTo>
                        <a:pt x="45" y="1"/>
                      </a:lnTo>
                      <a:lnTo>
                        <a:pt x="44" y="0"/>
                      </a:lnTo>
                      <a:lnTo>
                        <a:pt x="23" y="0"/>
                      </a:lnTo>
                      <a:lnTo>
                        <a:pt x="3" y="0"/>
                      </a:lnTo>
                      <a:lnTo>
                        <a:pt x="0" y="1"/>
                      </a:lnTo>
                      <a:lnTo>
                        <a:pt x="0" y="3"/>
                      </a:lnTo>
                      <a:lnTo>
                        <a:pt x="0" y="4"/>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7" name="Freeform 205"/>
                <p:cNvSpPr>
                  <a:spLocks/>
                </p:cNvSpPr>
                <p:nvPr/>
              </p:nvSpPr>
              <p:spPr bwMode="auto">
                <a:xfrm>
                  <a:off x="464" y="1641"/>
                  <a:ext cx="105" cy="87"/>
                </a:xfrm>
                <a:custGeom>
                  <a:avLst/>
                  <a:gdLst>
                    <a:gd name="T0" fmla="*/ 1 w 105"/>
                    <a:gd name="T1" fmla="*/ 28 h 87"/>
                    <a:gd name="T2" fmla="*/ 14 w 105"/>
                    <a:gd name="T3" fmla="*/ 17 h 87"/>
                    <a:gd name="T4" fmla="*/ 29 w 105"/>
                    <a:gd name="T5" fmla="*/ 9 h 87"/>
                    <a:gd name="T6" fmla="*/ 48 w 105"/>
                    <a:gd name="T7" fmla="*/ 6 h 87"/>
                    <a:gd name="T8" fmla="*/ 65 w 105"/>
                    <a:gd name="T9" fmla="*/ 7 h 87"/>
                    <a:gd name="T10" fmla="*/ 81 w 105"/>
                    <a:gd name="T11" fmla="*/ 12 h 87"/>
                    <a:gd name="T12" fmla="*/ 92 w 105"/>
                    <a:gd name="T13" fmla="*/ 22 h 87"/>
                    <a:gd name="T14" fmla="*/ 97 w 105"/>
                    <a:gd name="T15" fmla="*/ 36 h 87"/>
                    <a:gd name="T16" fmla="*/ 94 w 105"/>
                    <a:gd name="T17" fmla="*/ 54 h 87"/>
                    <a:gd name="T18" fmla="*/ 91 w 105"/>
                    <a:gd name="T19" fmla="*/ 64 h 87"/>
                    <a:gd name="T20" fmla="*/ 78 w 105"/>
                    <a:gd name="T21" fmla="*/ 75 h 87"/>
                    <a:gd name="T22" fmla="*/ 61 w 105"/>
                    <a:gd name="T23" fmla="*/ 80 h 87"/>
                    <a:gd name="T24" fmla="*/ 43 w 105"/>
                    <a:gd name="T25" fmla="*/ 78 h 87"/>
                    <a:gd name="T26" fmla="*/ 34 w 105"/>
                    <a:gd name="T27" fmla="*/ 75 h 87"/>
                    <a:gd name="T28" fmla="*/ 22 w 105"/>
                    <a:gd name="T29" fmla="*/ 67 h 87"/>
                    <a:gd name="T30" fmla="*/ 12 w 105"/>
                    <a:gd name="T31" fmla="*/ 53 h 87"/>
                    <a:gd name="T32" fmla="*/ 11 w 105"/>
                    <a:gd name="T33" fmla="*/ 48 h 87"/>
                    <a:gd name="T34" fmla="*/ 12 w 105"/>
                    <a:gd name="T35" fmla="*/ 39 h 87"/>
                    <a:gd name="T36" fmla="*/ 22 w 105"/>
                    <a:gd name="T37" fmla="*/ 28 h 87"/>
                    <a:gd name="T38" fmla="*/ 29 w 105"/>
                    <a:gd name="T39" fmla="*/ 22 h 87"/>
                    <a:gd name="T40" fmla="*/ 31 w 105"/>
                    <a:gd name="T41" fmla="*/ 18 h 87"/>
                    <a:gd name="T42" fmla="*/ 28 w 105"/>
                    <a:gd name="T43" fmla="*/ 17 h 87"/>
                    <a:gd name="T44" fmla="*/ 20 w 105"/>
                    <a:gd name="T45" fmla="*/ 22 h 87"/>
                    <a:gd name="T46" fmla="*/ 7 w 105"/>
                    <a:gd name="T47" fmla="*/ 33 h 87"/>
                    <a:gd name="T48" fmla="*/ 4 w 105"/>
                    <a:gd name="T49" fmla="*/ 47 h 87"/>
                    <a:gd name="T50" fmla="*/ 7 w 105"/>
                    <a:gd name="T51" fmla="*/ 62 h 87"/>
                    <a:gd name="T52" fmla="*/ 14 w 105"/>
                    <a:gd name="T53" fmla="*/ 70 h 87"/>
                    <a:gd name="T54" fmla="*/ 31 w 105"/>
                    <a:gd name="T55" fmla="*/ 81 h 87"/>
                    <a:gd name="T56" fmla="*/ 51 w 105"/>
                    <a:gd name="T57" fmla="*/ 87 h 87"/>
                    <a:gd name="T58" fmla="*/ 72 w 105"/>
                    <a:gd name="T59" fmla="*/ 86 h 87"/>
                    <a:gd name="T60" fmla="*/ 91 w 105"/>
                    <a:gd name="T61" fmla="*/ 76 h 87"/>
                    <a:gd name="T62" fmla="*/ 97 w 105"/>
                    <a:gd name="T63" fmla="*/ 67 h 87"/>
                    <a:gd name="T64" fmla="*/ 105 w 105"/>
                    <a:gd name="T65" fmla="*/ 47 h 87"/>
                    <a:gd name="T66" fmla="*/ 103 w 105"/>
                    <a:gd name="T67" fmla="*/ 26 h 87"/>
                    <a:gd name="T68" fmla="*/ 91 w 105"/>
                    <a:gd name="T69" fmla="*/ 11 h 87"/>
                    <a:gd name="T70" fmla="*/ 80 w 105"/>
                    <a:gd name="T71" fmla="*/ 4 h 87"/>
                    <a:gd name="T72" fmla="*/ 58 w 105"/>
                    <a:gd name="T73" fmla="*/ 0 h 87"/>
                    <a:gd name="T74" fmla="*/ 36 w 105"/>
                    <a:gd name="T75" fmla="*/ 3 h 87"/>
                    <a:gd name="T76" fmla="*/ 15 w 105"/>
                    <a:gd name="T77" fmla="*/ 12 h 87"/>
                    <a:gd name="T78" fmla="*/ 0 w 105"/>
                    <a:gd name="T79" fmla="*/ 26 h 87"/>
                    <a:gd name="T80" fmla="*/ 0 w 105"/>
                    <a:gd name="T81" fmla="*/ 28 h 87"/>
                    <a:gd name="T82" fmla="*/ 1 w 105"/>
                    <a:gd name="T83" fmla="*/ 28 h 8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5"/>
                    <a:gd name="T127" fmla="*/ 0 h 87"/>
                    <a:gd name="T128" fmla="*/ 105 w 105"/>
                    <a:gd name="T129" fmla="*/ 87 h 8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5" h="87">
                      <a:moveTo>
                        <a:pt x="1" y="28"/>
                      </a:moveTo>
                      <a:lnTo>
                        <a:pt x="1" y="28"/>
                      </a:lnTo>
                      <a:lnTo>
                        <a:pt x="7" y="22"/>
                      </a:lnTo>
                      <a:lnTo>
                        <a:pt x="14" y="17"/>
                      </a:lnTo>
                      <a:lnTo>
                        <a:pt x="22" y="12"/>
                      </a:lnTo>
                      <a:lnTo>
                        <a:pt x="29" y="9"/>
                      </a:lnTo>
                      <a:lnTo>
                        <a:pt x="39" y="7"/>
                      </a:lnTo>
                      <a:lnTo>
                        <a:pt x="48" y="6"/>
                      </a:lnTo>
                      <a:lnTo>
                        <a:pt x="58" y="6"/>
                      </a:lnTo>
                      <a:lnTo>
                        <a:pt x="65" y="7"/>
                      </a:lnTo>
                      <a:lnTo>
                        <a:pt x="73" y="9"/>
                      </a:lnTo>
                      <a:lnTo>
                        <a:pt x="81" y="12"/>
                      </a:lnTo>
                      <a:lnTo>
                        <a:pt x="87" y="17"/>
                      </a:lnTo>
                      <a:lnTo>
                        <a:pt x="92" y="22"/>
                      </a:lnTo>
                      <a:lnTo>
                        <a:pt x="95" y="28"/>
                      </a:lnTo>
                      <a:lnTo>
                        <a:pt x="97" y="36"/>
                      </a:lnTo>
                      <a:lnTo>
                        <a:pt x="97" y="45"/>
                      </a:lnTo>
                      <a:lnTo>
                        <a:pt x="94" y="54"/>
                      </a:lnTo>
                      <a:lnTo>
                        <a:pt x="91" y="64"/>
                      </a:lnTo>
                      <a:lnTo>
                        <a:pt x="84" y="70"/>
                      </a:lnTo>
                      <a:lnTo>
                        <a:pt x="78" y="75"/>
                      </a:lnTo>
                      <a:lnTo>
                        <a:pt x="70" y="78"/>
                      </a:lnTo>
                      <a:lnTo>
                        <a:pt x="61" y="80"/>
                      </a:lnTo>
                      <a:lnTo>
                        <a:pt x="53" y="80"/>
                      </a:lnTo>
                      <a:lnTo>
                        <a:pt x="43" y="78"/>
                      </a:lnTo>
                      <a:lnTo>
                        <a:pt x="34" y="75"/>
                      </a:lnTo>
                      <a:lnTo>
                        <a:pt x="28" y="72"/>
                      </a:lnTo>
                      <a:lnTo>
                        <a:pt x="22" y="67"/>
                      </a:lnTo>
                      <a:lnTo>
                        <a:pt x="17" y="61"/>
                      </a:lnTo>
                      <a:lnTo>
                        <a:pt x="12" y="53"/>
                      </a:lnTo>
                      <a:lnTo>
                        <a:pt x="11" y="48"/>
                      </a:lnTo>
                      <a:lnTo>
                        <a:pt x="11" y="43"/>
                      </a:lnTo>
                      <a:lnTo>
                        <a:pt x="12" y="39"/>
                      </a:lnTo>
                      <a:lnTo>
                        <a:pt x="15" y="36"/>
                      </a:lnTo>
                      <a:lnTo>
                        <a:pt x="22" y="28"/>
                      </a:lnTo>
                      <a:lnTo>
                        <a:pt x="29" y="22"/>
                      </a:lnTo>
                      <a:lnTo>
                        <a:pt x="31" y="20"/>
                      </a:lnTo>
                      <a:lnTo>
                        <a:pt x="31" y="18"/>
                      </a:lnTo>
                      <a:lnTo>
                        <a:pt x="29" y="17"/>
                      </a:lnTo>
                      <a:lnTo>
                        <a:pt x="28" y="17"/>
                      </a:lnTo>
                      <a:lnTo>
                        <a:pt x="20" y="22"/>
                      </a:lnTo>
                      <a:lnTo>
                        <a:pt x="14" y="26"/>
                      </a:lnTo>
                      <a:lnTo>
                        <a:pt x="7" y="33"/>
                      </a:lnTo>
                      <a:lnTo>
                        <a:pt x="4" y="39"/>
                      </a:lnTo>
                      <a:lnTo>
                        <a:pt x="4" y="47"/>
                      </a:lnTo>
                      <a:lnTo>
                        <a:pt x="4" y="54"/>
                      </a:lnTo>
                      <a:lnTo>
                        <a:pt x="7" y="62"/>
                      </a:lnTo>
                      <a:lnTo>
                        <a:pt x="14" y="70"/>
                      </a:lnTo>
                      <a:lnTo>
                        <a:pt x="22" y="76"/>
                      </a:lnTo>
                      <a:lnTo>
                        <a:pt x="31" y="81"/>
                      </a:lnTo>
                      <a:lnTo>
                        <a:pt x="40" y="86"/>
                      </a:lnTo>
                      <a:lnTo>
                        <a:pt x="51" y="87"/>
                      </a:lnTo>
                      <a:lnTo>
                        <a:pt x="61" y="87"/>
                      </a:lnTo>
                      <a:lnTo>
                        <a:pt x="72" y="86"/>
                      </a:lnTo>
                      <a:lnTo>
                        <a:pt x="81" y="83"/>
                      </a:lnTo>
                      <a:lnTo>
                        <a:pt x="91" y="76"/>
                      </a:lnTo>
                      <a:lnTo>
                        <a:pt x="97" y="67"/>
                      </a:lnTo>
                      <a:lnTo>
                        <a:pt x="103" y="58"/>
                      </a:lnTo>
                      <a:lnTo>
                        <a:pt x="105" y="47"/>
                      </a:lnTo>
                      <a:lnTo>
                        <a:pt x="105" y="36"/>
                      </a:lnTo>
                      <a:lnTo>
                        <a:pt x="103" y="26"/>
                      </a:lnTo>
                      <a:lnTo>
                        <a:pt x="98" y="17"/>
                      </a:lnTo>
                      <a:lnTo>
                        <a:pt x="91" y="11"/>
                      </a:lnTo>
                      <a:lnTo>
                        <a:pt x="80" y="4"/>
                      </a:lnTo>
                      <a:lnTo>
                        <a:pt x="69" y="1"/>
                      </a:lnTo>
                      <a:lnTo>
                        <a:pt x="58" y="0"/>
                      </a:lnTo>
                      <a:lnTo>
                        <a:pt x="47" y="1"/>
                      </a:lnTo>
                      <a:lnTo>
                        <a:pt x="36" y="3"/>
                      </a:lnTo>
                      <a:lnTo>
                        <a:pt x="26" y="6"/>
                      </a:lnTo>
                      <a:lnTo>
                        <a:pt x="15" y="12"/>
                      </a:lnTo>
                      <a:lnTo>
                        <a:pt x="7" y="18"/>
                      </a:lnTo>
                      <a:lnTo>
                        <a:pt x="0" y="26"/>
                      </a:lnTo>
                      <a:lnTo>
                        <a:pt x="0" y="28"/>
                      </a:lnTo>
                      <a:lnTo>
                        <a:pt x="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8" name="Freeform 206"/>
                <p:cNvSpPr>
                  <a:spLocks/>
                </p:cNvSpPr>
                <p:nvPr/>
              </p:nvSpPr>
              <p:spPr bwMode="auto">
                <a:xfrm>
                  <a:off x="970" y="1653"/>
                  <a:ext cx="105" cy="88"/>
                </a:xfrm>
                <a:custGeom>
                  <a:avLst/>
                  <a:gdLst>
                    <a:gd name="T0" fmla="*/ 2 w 105"/>
                    <a:gd name="T1" fmla="*/ 27 h 88"/>
                    <a:gd name="T2" fmla="*/ 14 w 105"/>
                    <a:gd name="T3" fmla="*/ 16 h 88"/>
                    <a:gd name="T4" fmla="*/ 30 w 105"/>
                    <a:gd name="T5" fmla="*/ 10 h 88"/>
                    <a:gd name="T6" fmla="*/ 47 w 105"/>
                    <a:gd name="T7" fmla="*/ 5 h 88"/>
                    <a:gd name="T8" fmla="*/ 66 w 105"/>
                    <a:gd name="T9" fmla="*/ 6 h 88"/>
                    <a:gd name="T10" fmla="*/ 82 w 105"/>
                    <a:gd name="T11" fmla="*/ 11 h 88"/>
                    <a:gd name="T12" fmla="*/ 93 w 105"/>
                    <a:gd name="T13" fmla="*/ 21 h 88"/>
                    <a:gd name="T14" fmla="*/ 98 w 105"/>
                    <a:gd name="T15" fmla="*/ 35 h 88"/>
                    <a:gd name="T16" fmla="*/ 94 w 105"/>
                    <a:gd name="T17" fmla="*/ 53 h 88"/>
                    <a:gd name="T18" fmla="*/ 90 w 105"/>
                    <a:gd name="T19" fmla="*/ 63 h 88"/>
                    <a:gd name="T20" fmla="*/ 77 w 105"/>
                    <a:gd name="T21" fmla="*/ 74 h 88"/>
                    <a:gd name="T22" fmla="*/ 62 w 105"/>
                    <a:gd name="T23" fmla="*/ 79 h 88"/>
                    <a:gd name="T24" fmla="*/ 44 w 105"/>
                    <a:gd name="T25" fmla="*/ 77 h 88"/>
                    <a:gd name="T26" fmla="*/ 35 w 105"/>
                    <a:gd name="T27" fmla="*/ 75 h 88"/>
                    <a:gd name="T28" fmla="*/ 22 w 105"/>
                    <a:gd name="T29" fmla="*/ 66 h 88"/>
                    <a:gd name="T30" fmla="*/ 13 w 105"/>
                    <a:gd name="T31" fmla="*/ 53 h 88"/>
                    <a:gd name="T32" fmla="*/ 11 w 105"/>
                    <a:gd name="T33" fmla="*/ 47 h 88"/>
                    <a:gd name="T34" fmla="*/ 13 w 105"/>
                    <a:gd name="T35" fmla="*/ 38 h 88"/>
                    <a:gd name="T36" fmla="*/ 22 w 105"/>
                    <a:gd name="T37" fmla="*/ 27 h 88"/>
                    <a:gd name="T38" fmla="*/ 30 w 105"/>
                    <a:gd name="T39" fmla="*/ 21 h 88"/>
                    <a:gd name="T40" fmla="*/ 30 w 105"/>
                    <a:gd name="T41" fmla="*/ 17 h 88"/>
                    <a:gd name="T42" fmla="*/ 27 w 105"/>
                    <a:gd name="T43" fmla="*/ 16 h 88"/>
                    <a:gd name="T44" fmla="*/ 19 w 105"/>
                    <a:gd name="T45" fmla="*/ 21 h 88"/>
                    <a:gd name="T46" fmla="*/ 8 w 105"/>
                    <a:gd name="T47" fmla="*/ 31 h 88"/>
                    <a:gd name="T48" fmla="*/ 3 w 105"/>
                    <a:gd name="T49" fmla="*/ 46 h 88"/>
                    <a:gd name="T50" fmla="*/ 8 w 105"/>
                    <a:gd name="T51" fmla="*/ 61 h 88"/>
                    <a:gd name="T52" fmla="*/ 13 w 105"/>
                    <a:gd name="T53" fmla="*/ 69 h 88"/>
                    <a:gd name="T54" fmla="*/ 30 w 105"/>
                    <a:gd name="T55" fmla="*/ 82 h 88"/>
                    <a:gd name="T56" fmla="*/ 51 w 105"/>
                    <a:gd name="T57" fmla="*/ 88 h 88"/>
                    <a:gd name="T58" fmla="*/ 71 w 105"/>
                    <a:gd name="T59" fmla="*/ 85 h 88"/>
                    <a:gd name="T60" fmla="*/ 90 w 105"/>
                    <a:gd name="T61" fmla="*/ 75 h 88"/>
                    <a:gd name="T62" fmla="*/ 98 w 105"/>
                    <a:gd name="T63" fmla="*/ 66 h 88"/>
                    <a:gd name="T64" fmla="*/ 105 w 105"/>
                    <a:gd name="T65" fmla="*/ 46 h 88"/>
                    <a:gd name="T66" fmla="*/ 102 w 105"/>
                    <a:gd name="T67" fmla="*/ 25 h 88"/>
                    <a:gd name="T68" fmla="*/ 90 w 105"/>
                    <a:gd name="T69" fmla="*/ 10 h 88"/>
                    <a:gd name="T70" fmla="*/ 80 w 105"/>
                    <a:gd name="T71" fmla="*/ 3 h 88"/>
                    <a:gd name="T72" fmla="*/ 58 w 105"/>
                    <a:gd name="T73" fmla="*/ 0 h 88"/>
                    <a:gd name="T74" fmla="*/ 36 w 105"/>
                    <a:gd name="T75" fmla="*/ 2 h 88"/>
                    <a:gd name="T76" fmla="*/ 16 w 105"/>
                    <a:gd name="T77" fmla="*/ 11 h 88"/>
                    <a:gd name="T78" fmla="*/ 0 w 105"/>
                    <a:gd name="T79" fmla="*/ 27 h 88"/>
                    <a:gd name="T80" fmla="*/ 0 w 105"/>
                    <a:gd name="T81" fmla="*/ 28 h 88"/>
                    <a:gd name="T82" fmla="*/ 2 w 105"/>
                    <a:gd name="T83" fmla="*/ 27 h 8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5"/>
                    <a:gd name="T127" fmla="*/ 0 h 88"/>
                    <a:gd name="T128" fmla="*/ 105 w 105"/>
                    <a:gd name="T129" fmla="*/ 88 h 8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5" h="88">
                      <a:moveTo>
                        <a:pt x="2" y="27"/>
                      </a:moveTo>
                      <a:lnTo>
                        <a:pt x="2" y="27"/>
                      </a:lnTo>
                      <a:lnTo>
                        <a:pt x="7" y="22"/>
                      </a:lnTo>
                      <a:lnTo>
                        <a:pt x="14" y="16"/>
                      </a:lnTo>
                      <a:lnTo>
                        <a:pt x="22" y="13"/>
                      </a:lnTo>
                      <a:lnTo>
                        <a:pt x="30" y="10"/>
                      </a:lnTo>
                      <a:lnTo>
                        <a:pt x="40" y="6"/>
                      </a:lnTo>
                      <a:lnTo>
                        <a:pt x="47" y="5"/>
                      </a:lnTo>
                      <a:lnTo>
                        <a:pt x="57" y="5"/>
                      </a:lnTo>
                      <a:lnTo>
                        <a:pt x="66" y="6"/>
                      </a:lnTo>
                      <a:lnTo>
                        <a:pt x="74" y="8"/>
                      </a:lnTo>
                      <a:lnTo>
                        <a:pt x="82" y="11"/>
                      </a:lnTo>
                      <a:lnTo>
                        <a:pt x="88" y="16"/>
                      </a:lnTo>
                      <a:lnTo>
                        <a:pt x="93" y="21"/>
                      </a:lnTo>
                      <a:lnTo>
                        <a:pt x="96" y="27"/>
                      </a:lnTo>
                      <a:lnTo>
                        <a:pt x="98" y="35"/>
                      </a:lnTo>
                      <a:lnTo>
                        <a:pt x="98" y="44"/>
                      </a:lnTo>
                      <a:lnTo>
                        <a:pt x="94" y="53"/>
                      </a:lnTo>
                      <a:lnTo>
                        <a:pt x="90" y="63"/>
                      </a:lnTo>
                      <a:lnTo>
                        <a:pt x="84" y="69"/>
                      </a:lnTo>
                      <a:lnTo>
                        <a:pt x="77" y="74"/>
                      </a:lnTo>
                      <a:lnTo>
                        <a:pt x="69" y="77"/>
                      </a:lnTo>
                      <a:lnTo>
                        <a:pt x="62" y="79"/>
                      </a:lnTo>
                      <a:lnTo>
                        <a:pt x="52" y="79"/>
                      </a:lnTo>
                      <a:lnTo>
                        <a:pt x="44" y="77"/>
                      </a:lnTo>
                      <a:lnTo>
                        <a:pt x="35" y="75"/>
                      </a:lnTo>
                      <a:lnTo>
                        <a:pt x="29" y="71"/>
                      </a:lnTo>
                      <a:lnTo>
                        <a:pt x="22" y="66"/>
                      </a:lnTo>
                      <a:lnTo>
                        <a:pt x="16" y="60"/>
                      </a:lnTo>
                      <a:lnTo>
                        <a:pt x="13" y="53"/>
                      </a:lnTo>
                      <a:lnTo>
                        <a:pt x="11" y="47"/>
                      </a:lnTo>
                      <a:lnTo>
                        <a:pt x="11" y="42"/>
                      </a:lnTo>
                      <a:lnTo>
                        <a:pt x="13" y="38"/>
                      </a:lnTo>
                      <a:lnTo>
                        <a:pt x="14" y="35"/>
                      </a:lnTo>
                      <a:lnTo>
                        <a:pt x="22" y="27"/>
                      </a:lnTo>
                      <a:lnTo>
                        <a:pt x="30" y="21"/>
                      </a:lnTo>
                      <a:lnTo>
                        <a:pt x="30" y="19"/>
                      </a:lnTo>
                      <a:lnTo>
                        <a:pt x="30" y="17"/>
                      </a:lnTo>
                      <a:lnTo>
                        <a:pt x="30" y="16"/>
                      </a:lnTo>
                      <a:lnTo>
                        <a:pt x="27" y="16"/>
                      </a:lnTo>
                      <a:lnTo>
                        <a:pt x="19" y="21"/>
                      </a:lnTo>
                      <a:lnTo>
                        <a:pt x="13" y="25"/>
                      </a:lnTo>
                      <a:lnTo>
                        <a:pt x="8" y="31"/>
                      </a:lnTo>
                      <a:lnTo>
                        <a:pt x="5" y="39"/>
                      </a:lnTo>
                      <a:lnTo>
                        <a:pt x="3" y="46"/>
                      </a:lnTo>
                      <a:lnTo>
                        <a:pt x="5" y="53"/>
                      </a:lnTo>
                      <a:lnTo>
                        <a:pt x="8" y="61"/>
                      </a:lnTo>
                      <a:lnTo>
                        <a:pt x="13" y="69"/>
                      </a:lnTo>
                      <a:lnTo>
                        <a:pt x="22" y="75"/>
                      </a:lnTo>
                      <a:lnTo>
                        <a:pt x="30" y="82"/>
                      </a:lnTo>
                      <a:lnTo>
                        <a:pt x="41" y="85"/>
                      </a:lnTo>
                      <a:lnTo>
                        <a:pt x="51" y="88"/>
                      </a:lnTo>
                      <a:lnTo>
                        <a:pt x="62" y="88"/>
                      </a:lnTo>
                      <a:lnTo>
                        <a:pt x="71" y="85"/>
                      </a:lnTo>
                      <a:lnTo>
                        <a:pt x="82" y="82"/>
                      </a:lnTo>
                      <a:lnTo>
                        <a:pt x="90" y="75"/>
                      </a:lnTo>
                      <a:lnTo>
                        <a:pt x="98" y="66"/>
                      </a:lnTo>
                      <a:lnTo>
                        <a:pt x="102" y="57"/>
                      </a:lnTo>
                      <a:lnTo>
                        <a:pt x="105" y="46"/>
                      </a:lnTo>
                      <a:lnTo>
                        <a:pt x="105" y="36"/>
                      </a:lnTo>
                      <a:lnTo>
                        <a:pt x="102" y="25"/>
                      </a:lnTo>
                      <a:lnTo>
                        <a:pt x="98" y="17"/>
                      </a:lnTo>
                      <a:lnTo>
                        <a:pt x="90" y="10"/>
                      </a:lnTo>
                      <a:lnTo>
                        <a:pt x="80" y="3"/>
                      </a:lnTo>
                      <a:lnTo>
                        <a:pt x="69" y="0"/>
                      </a:lnTo>
                      <a:lnTo>
                        <a:pt x="58" y="0"/>
                      </a:lnTo>
                      <a:lnTo>
                        <a:pt x="47" y="0"/>
                      </a:lnTo>
                      <a:lnTo>
                        <a:pt x="36" y="2"/>
                      </a:lnTo>
                      <a:lnTo>
                        <a:pt x="25" y="6"/>
                      </a:lnTo>
                      <a:lnTo>
                        <a:pt x="16" y="11"/>
                      </a:lnTo>
                      <a:lnTo>
                        <a:pt x="8" y="17"/>
                      </a:lnTo>
                      <a:lnTo>
                        <a:pt x="0" y="27"/>
                      </a:lnTo>
                      <a:lnTo>
                        <a:pt x="0" y="28"/>
                      </a:lnTo>
                      <a:lnTo>
                        <a:pt x="2"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9" name="Freeform 207"/>
                <p:cNvSpPr>
                  <a:spLocks/>
                </p:cNvSpPr>
                <p:nvPr/>
              </p:nvSpPr>
              <p:spPr bwMode="auto">
                <a:xfrm>
                  <a:off x="1179" y="1688"/>
                  <a:ext cx="42" cy="14"/>
                </a:xfrm>
                <a:custGeom>
                  <a:avLst/>
                  <a:gdLst>
                    <a:gd name="T0" fmla="*/ 0 w 42"/>
                    <a:gd name="T1" fmla="*/ 1 h 14"/>
                    <a:gd name="T2" fmla="*/ 0 w 42"/>
                    <a:gd name="T3" fmla="*/ 1 h 14"/>
                    <a:gd name="T4" fmla="*/ 8 w 42"/>
                    <a:gd name="T5" fmla="*/ 7 h 14"/>
                    <a:gd name="T6" fmla="*/ 19 w 42"/>
                    <a:gd name="T7" fmla="*/ 12 h 14"/>
                    <a:gd name="T8" fmla="*/ 30 w 42"/>
                    <a:gd name="T9" fmla="*/ 14 h 14"/>
                    <a:gd name="T10" fmla="*/ 41 w 42"/>
                    <a:gd name="T11" fmla="*/ 12 h 14"/>
                    <a:gd name="T12" fmla="*/ 41 w 42"/>
                    <a:gd name="T13" fmla="*/ 12 h 14"/>
                    <a:gd name="T14" fmla="*/ 41 w 42"/>
                    <a:gd name="T15" fmla="*/ 11 h 14"/>
                    <a:gd name="T16" fmla="*/ 42 w 42"/>
                    <a:gd name="T17" fmla="*/ 9 h 14"/>
                    <a:gd name="T18" fmla="*/ 41 w 42"/>
                    <a:gd name="T19" fmla="*/ 7 h 14"/>
                    <a:gd name="T20" fmla="*/ 39 w 42"/>
                    <a:gd name="T21" fmla="*/ 7 h 14"/>
                    <a:gd name="T22" fmla="*/ 39 w 42"/>
                    <a:gd name="T23" fmla="*/ 7 h 14"/>
                    <a:gd name="T24" fmla="*/ 30 w 42"/>
                    <a:gd name="T25" fmla="*/ 7 h 14"/>
                    <a:gd name="T26" fmla="*/ 19 w 42"/>
                    <a:gd name="T27" fmla="*/ 7 h 14"/>
                    <a:gd name="T28" fmla="*/ 9 w 42"/>
                    <a:gd name="T29" fmla="*/ 4 h 14"/>
                    <a:gd name="T30" fmla="*/ 2 w 42"/>
                    <a:gd name="T31" fmla="*/ 0 h 14"/>
                    <a:gd name="T32" fmla="*/ 2 w 42"/>
                    <a:gd name="T33" fmla="*/ 0 h 14"/>
                    <a:gd name="T34" fmla="*/ 0 w 42"/>
                    <a:gd name="T35" fmla="*/ 0 h 14"/>
                    <a:gd name="T36" fmla="*/ 0 w 42"/>
                    <a:gd name="T37" fmla="*/ 1 h 14"/>
                    <a:gd name="T38" fmla="*/ 0 w 42"/>
                    <a:gd name="T39" fmla="*/ 1 h 1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2"/>
                    <a:gd name="T61" fmla="*/ 0 h 14"/>
                    <a:gd name="T62" fmla="*/ 42 w 42"/>
                    <a:gd name="T63" fmla="*/ 14 h 1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2" h="14">
                      <a:moveTo>
                        <a:pt x="0" y="1"/>
                      </a:moveTo>
                      <a:lnTo>
                        <a:pt x="0" y="1"/>
                      </a:lnTo>
                      <a:lnTo>
                        <a:pt x="8" y="7"/>
                      </a:lnTo>
                      <a:lnTo>
                        <a:pt x="19" y="12"/>
                      </a:lnTo>
                      <a:lnTo>
                        <a:pt x="30" y="14"/>
                      </a:lnTo>
                      <a:lnTo>
                        <a:pt x="41" y="12"/>
                      </a:lnTo>
                      <a:lnTo>
                        <a:pt x="41" y="11"/>
                      </a:lnTo>
                      <a:lnTo>
                        <a:pt x="42" y="9"/>
                      </a:lnTo>
                      <a:lnTo>
                        <a:pt x="41" y="7"/>
                      </a:lnTo>
                      <a:lnTo>
                        <a:pt x="39" y="7"/>
                      </a:lnTo>
                      <a:lnTo>
                        <a:pt x="30" y="7"/>
                      </a:lnTo>
                      <a:lnTo>
                        <a:pt x="19" y="7"/>
                      </a:lnTo>
                      <a:lnTo>
                        <a:pt x="9" y="4"/>
                      </a:lnTo>
                      <a:lnTo>
                        <a:pt x="2"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0" name="Freeform 208"/>
                <p:cNvSpPr>
                  <a:spLocks/>
                </p:cNvSpPr>
                <p:nvPr/>
              </p:nvSpPr>
              <p:spPr bwMode="auto">
                <a:xfrm>
                  <a:off x="1163" y="1706"/>
                  <a:ext cx="52" cy="15"/>
                </a:xfrm>
                <a:custGeom>
                  <a:avLst/>
                  <a:gdLst>
                    <a:gd name="T0" fmla="*/ 2 w 52"/>
                    <a:gd name="T1" fmla="*/ 2 h 15"/>
                    <a:gd name="T2" fmla="*/ 2 w 52"/>
                    <a:gd name="T3" fmla="*/ 2 h 15"/>
                    <a:gd name="T4" fmla="*/ 13 w 52"/>
                    <a:gd name="T5" fmla="*/ 8 h 15"/>
                    <a:gd name="T6" fmla="*/ 25 w 52"/>
                    <a:gd name="T7" fmla="*/ 13 h 15"/>
                    <a:gd name="T8" fmla="*/ 38 w 52"/>
                    <a:gd name="T9" fmla="*/ 15 h 15"/>
                    <a:gd name="T10" fmla="*/ 51 w 52"/>
                    <a:gd name="T11" fmla="*/ 15 h 15"/>
                    <a:gd name="T12" fmla="*/ 51 w 52"/>
                    <a:gd name="T13" fmla="*/ 15 h 15"/>
                    <a:gd name="T14" fmla="*/ 52 w 52"/>
                    <a:gd name="T15" fmla="*/ 15 h 15"/>
                    <a:gd name="T16" fmla="*/ 52 w 52"/>
                    <a:gd name="T17" fmla="*/ 13 h 15"/>
                    <a:gd name="T18" fmla="*/ 51 w 52"/>
                    <a:gd name="T19" fmla="*/ 11 h 15"/>
                    <a:gd name="T20" fmla="*/ 51 w 52"/>
                    <a:gd name="T21" fmla="*/ 11 h 15"/>
                    <a:gd name="T22" fmla="*/ 25 w 52"/>
                    <a:gd name="T23" fmla="*/ 8 h 15"/>
                    <a:gd name="T24" fmla="*/ 14 w 52"/>
                    <a:gd name="T25" fmla="*/ 5 h 15"/>
                    <a:gd name="T26" fmla="*/ 2 w 52"/>
                    <a:gd name="T27" fmla="*/ 0 h 15"/>
                    <a:gd name="T28" fmla="*/ 2 w 52"/>
                    <a:gd name="T29" fmla="*/ 0 h 15"/>
                    <a:gd name="T30" fmla="*/ 0 w 52"/>
                    <a:gd name="T31" fmla="*/ 0 h 15"/>
                    <a:gd name="T32" fmla="*/ 2 w 52"/>
                    <a:gd name="T33" fmla="*/ 2 h 15"/>
                    <a:gd name="T34" fmla="*/ 2 w 52"/>
                    <a:gd name="T35" fmla="*/ 2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2"/>
                    <a:gd name="T55" fmla="*/ 0 h 15"/>
                    <a:gd name="T56" fmla="*/ 52 w 52"/>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2" h="15">
                      <a:moveTo>
                        <a:pt x="2" y="2"/>
                      </a:moveTo>
                      <a:lnTo>
                        <a:pt x="2" y="2"/>
                      </a:lnTo>
                      <a:lnTo>
                        <a:pt x="13" y="8"/>
                      </a:lnTo>
                      <a:lnTo>
                        <a:pt x="25" y="13"/>
                      </a:lnTo>
                      <a:lnTo>
                        <a:pt x="38" y="15"/>
                      </a:lnTo>
                      <a:lnTo>
                        <a:pt x="51" y="15"/>
                      </a:lnTo>
                      <a:lnTo>
                        <a:pt x="52" y="15"/>
                      </a:lnTo>
                      <a:lnTo>
                        <a:pt x="52" y="13"/>
                      </a:lnTo>
                      <a:lnTo>
                        <a:pt x="51" y="11"/>
                      </a:lnTo>
                      <a:lnTo>
                        <a:pt x="25" y="8"/>
                      </a:lnTo>
                      <a:lnTo>
                        <a:pt x="14" y="5"/>
                      </a:lnTo>
                      <a:lnTo>
                        <a:pt x="2" y="0"/>
                      </a:lnTo>
                      <a:lnTo>
                        <a:pt x="0" y="0"/>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1" name="Freeform 209"/>
                <p:cNvSpPr>
                  <a:spLocks/>
                </p:cNvSpPr>
                <p:nvPr/>
              </p:nvSpPr>
              <p:spPr bwMode="auto">
                <a:xfrm>
                  <a:off x="1212" y="1688"/>
                  <a:ext cx="8" cy="42"/>
                </a:xfrm>
                <a:custGeom>
                  <a:avLst/>
                  <a:gdLst>
                    <a:gd name="T0" fmla="*/ 3 w 8"/>
                    <a:gd name="T1" fmla="*/ 40 h 42"/>
                    <a:gd name="T2" fmla="*/ 3 w 8"/>
                    <a:gd name="T3" fmla="*/ 40 h 42"/>
                    <a:gd name="T4" fmla="*/ 6 w 8"/>
                    <a:gd name="T5" fmla="*/ 31 h 42"/>
                    <a:gd name="T6" fmla="*/ 8 w 8"/>
                    <a:gd name="T7" fmla="*/ 22 h 42"/>
                    <a:gd name="T8" fmla="*/ 8 w 8"/>
                    <a:gd name="T9" fmla="*/ 11 h 42"/>
                    <a:gd name="T10" fmla="*/ 6 w 8"/>
                    <a:gd name="T11" fmla="*/ 1 h 42"/>
                    <a:gd name="T12" fmla="*/ 6 w 8"/>
                    <a:gd name="T13" fmla="*/ 1 h 42"/>
                    <a:gd name="T14" fmla="*/ 5 w 8"/>
                    <a:gd name="T15" fmla="*/ 0 h 42"/>
                    <a:gd name="T16" fmla="*/ 3 w 8"/>
                    <a:gd name="T17" fmla="*/ 1 h 42"/>
                    <a:gd name="T18" fmla="*/ 3 w 8"/>
                    <a:gd name="T19" fmla="*/ 1 h 42"/>
                    <a:gd name="T20" fmla="*/ 5 w 8"/>
                    <a:gd name="T21" fmla="*/ 12 h 42"/>
                    <a:gd name="T22" fmla="*/ 3 w 8"/>
                    <a:gd name="T23" fmla="*/ 22 h 42"/>
                    <a:gd name="T24" fmla="*/ 0 w 8"/>
                    <a:gd name="T25" fmla="*/ 40 h 42"/>
                    <a:gd name="T26" fmla="*/ 0 w 8"/>
                    <a:gd name="T27" fmla="*/ 40 h 42"/>
                    <a:gd name="T28" fmla="*/ 2 w 8"/>
                    <a:gd name="T29" fmla="*/ 42 h 42"/>
                    <a:gd name="T30" fmla="*/ 3 w 8"/>
                    <a:gd name="T31" fmla="*/ 40 h 42"/>
                    <a:gd name="T32" fmla="*/ 3 w 8"/>
                    <a:gd name="T33" fmla="*/ 40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
                    <a:gd name="T52" fmla="*/ 0 h 42"/>
                    <a:gd name="T53" fmla="*/ 8 w 8"/>
                    <a:gd name="T54" fmla="*/ 42 h 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 h="42">
                      <a:moveTo>
                        <a:pt x="3" y="40"/>
                      </a:moveTo>
                      <a:lnTo>
                        <a:pt x="3" y="40"/>
                      </a:lnTo>
                      <a:lnTo>
                        <a:pt x="6" y="31"/>
                      </a:lnTo>
                      <a:lnTo>
                        <a:pt x="8" y="22"/>
                      </a:lnTo>
                      <a:lnTo>
                        <a:pt x="8" y="11"/>
                      </a:lnTo>
                      <a:lnTo>
                        <a:pt x="6" y="1"/>
                      </a:lnTo>
                      <a:lnTo>
                        <a:pt x="5" y="0"/>
                      </a:lnTo>
                      <a:lnTo>
                        <a:pt x="3" y="1"/>
                      </a:lnTo>
                      <a:lnTo>
                        <a:pt x="5" y="12"/>
                      </a:lnTo>
                      <a:lnTo>
                        <a:pt x="3" y="22"/>
                      </a:lnTo>
                      <a:lnTo>
                        <a:pt x="0" y="40"/>
                      </a:lnTo>
                      <a:lnTo>
                        <a:pt x="2" y="42"/>
                      </a:lnTo>
                      <a:lnTo>
                        <a:pt x="3"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 name="Freeform 210"/>
                <p:cNvSpPr>
                  <a:spLocks/>
                </p:cNvSpPr>
                <p:nvPr/>
              </p:nvSpPr>
              <p:spPr bwMode="auto">
                <a:xfrm>
                  <a:off x="774" y="1358"/>
                  <a:ext cx="13" cy="322"/>
                </a:xfrm>
                <a:custGeom>
                  <a:avLst/>
                  <a:gdLst>
                    <a:gd name="T0" fmla="*/ 0 w 13"/>
                    <a:gd name="T1" fmla="*/ 0 h 322"/>
                    <a:gd name="T2" fmla="*/ 0 w 13"/>
                    <a:gd name="T3" fmla="*/ 0 h 322"/>
                    <a:gd name="T4" fmla="*/ 0 w 13"/>
                    <a:gd name="T5" fmla="*/ 83 h 322"/>
                    <a:gd name="T6" fmla="*/ 3 w 13"/>
                    <a:gd name="T7" fmla="*/ 165 h 322"/>
                    <a:gd name="T8" fmla="*/ 3 w 13"/>
                    <a:gd name="T9" fmla="*/ 165 h 322"/>
                    <a:gd name="T10" fmla="*/ 6 w 13"/>
                    <a:gd name="T11" fmla="*/ 243 h 322"/>
                    <a:gd name="T12" fmla="*/ 6 w 13"/>
                    <a:gd name="T13" fmla="*/ 281 h 322"/>
                    <a:gd name="T14" fmla="*/ 5 w 13"/>
                    <a:gd name="T15" fmla="*/ 301 h 322"/>
                    <a:gd name="T16" fmla="*/ 3 w 13"/>
                    <a:gd name="T17" fmla="*/ 320 h 322"/>
                    <a:gd name="T18" fmla="*/ 3 w 13"/>
                    <a:gd name="T19" fmla="*/ 320 h 322"/>
                    <a:gd name="T20" fmla="*/ 5 w 13"/>
                    <a:gd name="T21" fmla="*/ 322 h 322"/>
                    <a:gd name="T22" fmla="*/ 5 w 13"/>
                    <a:gd name="T23" fmla="*/ 320 h 322"/>
                    <a:gd name="T24" fmla="*/ 5 w 13"/>
                    <a:gd name="T25" fmla="*/ 320 h 322"/>
                    <a:gd name="T26" fmla="*/ 10 w 13"/>
                    <a:gd name="T27" fmla="*/ 303 h 322"/>
                    <a:gd name="T28" fmla="*/ 11 w 13"/>
                    <a:gd name="T29" fmla="*/ 284 h 322"/>
                    <a:gd name="T30" fmla="*/ 13 w 13"/>
                    <a:gd name="T31" fmla="*/ 265 h 322"/>
                    <a:gd name="T32" fmla="*/ 13 w 13"/>
                    <a:gd name="T33" fmla="*/ 248 h 322"/>
                    <a:gd name="T34" fmla="*/ 10 w 13"/>
                    <a:gd name="T35" fmla="*/ 210 h 322"/>
                    <a:gd name="T36" fmla="*/ 8 w 13"/>
                    <a:gd name="T37" fmla="*/ 174 h 322"/>
                    <a:gd name="T38" fmla="*/ 8 w 13"/>
                    <a:gd name="T39" fmla="*/ 174 h 322"/>
                    <a:gd name="T40" fmla="*/ 5 w 13"/>
                    <a:gd name="T41" fmla="*/ 130 h 322"/>
                    <a:gd name="T42" fmla="*/ 3 w 13"/>
                    <a:gd name="T43" fmla="*/ 87 h 322"/>
                    <a:gd name="T44" fmla="*/ 2 w 13"/>
                    <a:gd name="T45" fmla="*/ 0 h 322"/>
                    <a:gd name="T46" fmla="*/ 2 w 13"/>
                    <a:gd name="T47" fmla="*/ 0 h 322"/>
                    <a:gd name="T48" fmla="*/ 2 w 13"/>
                    <a:gd name="T49" fmla="*/ 0 h 322"/>
                    <a:gd name="T50" fmla="*/ 0 w 13"/>
                    <a:gd name="T51" fmla="*/ 0 h 322"/>
                    <a:gd name="T52" fmla="*/ 0 w 13"/>
                    <a:gd name="T53" fmla="*/ 0 h 32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3"/>
                    <a:gd name="T82" fmla="*/ 0 h 322"/>
                    <a:gd name="T83" fmla="*/ 13 w 13"/>
                    <a:gd name="T84" fmla="*/ 322 h 32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3" h="322">
                      <a:moveTo>
                        <a:pt x="0" y="0"/>
                      </a:moveTo>
                      <a:lnTo>
                        <a:pt x="0" y="0"/>
                      </a:lnTo>
                      <a:lnTo>
                        <a:pt x="0" y="83"/>
                      </a:lnTo>
                      <a:lnTo>
                        <a:pt x="3" y="165"/>
                      </a:lnTo>
                      <a:lnTo>
                        <a:pt x="6" y="243"/>
                      </a:lnTo>
                      <a:lnTo>
                        <a:pt x="6" y="281"/>
                      </a:lnTo>
                      <a:lnTo>
                        <a:pt x="5" y="301"/>
                      </a:lnTo>
                      <a:lnTo>
                        <a:pt x="3" y="320"/>
                      </a:lnTo>
                      <a:lnTo>
                        <a:pt x="5" y="322"/>
                      </a:lnTo>
                      <a:lnTo>
                        <a:pt x="5" y="320"/>
                      </a:lnTo>
                      <a:lnTo>
                        <a:pt x="10" y="303"/>
                      </a:lnTo>
                      <a:lnTo>
                        <a:pt x="11" y="284"/>
                      </a:lnTo>
                      <a:lnTo>
                        <a:pt x="13" y="265"/>
                      </a:lnTo>
                      <a:lnTo>
                        <a:pt x="13" y="248"/>
                      </a:lnTo>
                      <a:lnTo>
                        <a:pt x="10" y="210"/>
                      </a:lnTo>
                      <a:lnTo>
                        <a:pt x="8" y="174"/>
                      </a:lnTo>
                      <a:lnTo>
                        <a:pt x="5" y="130"/>
                      </a:lnTo>
                      <a:lnTo>
                        <a:pt x="3" y="87"/>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 name="Freeform 211"/>
                <p:cNvSpPr>
                  <a:spLocks/>
                </p:cNvSpPr>
                <p:nvPr/>
              </p:nvSpPr>
              <p:spPr bwMode="auto">
                <a:xfrm>
                  <a:off x="597" y="1366"/>
                  <a:ext cx="38" cy="122"/>
                </a:xfrm>
                <a:custGeom>
                  <a:avLst/>
                  <a:gdLst>
                    <a:gd name="T0" fmla="*/ 34 w 38"/>
                    <a:gd name="T1" fmla="*/ 0 h 122"/>
                    <a:gd name="T2" fmla="*/ 34 w 38"/>
                    <a:gd name="T3" fmla="*/ 0 h 122"/>
                    <a:gd name="T4" fmla="*/ 28 w 38"/>
                    <a:gd name="T5" fmla="*/ 14 h 122"/>
                    <a:gd name="T6" fmla="*/ 22 w 38"/>
                    <a:gd name="T7" fmla="*/ 28 h 122"/>
                    <a:gd name="T8" fmla="*/ 16 w 38"/>
                    <a:gd name="T9" fmla="*/ 44 h 122"/>
                    <a:gd name="T10" fmla="*/ 11 w 38"/>
                    <a:gd name="T11" fmla="*/ 58 h 122"/>
                    <a:gd name="T12" fmla="*/ 5 w 38"/>
                    <a:gd name="T13" fmla="*/ 89 h 122"/>
                    <a:gd name="T14" fmla="*/ 0 w 38"/>
                    <a:gd name="T15" fmla="*/ 121 h 122"/>
                    <a:gd name="T16" fmla="*/ 0 w 38"/>
                    <a:gd name="T17" fmla="*/ 121 h 122"/>
                    <a:gd name="T18" fmla="*/ 0 w 38"/>
                    <a:gd name="T19" fmla="*/ 122 h 122"/>
                    <a:gd name="T20" fmla="*/ 1 w 38"/>
                    <a:gd name="T21" fmla="*/ 121 h 122"/>
                    <a:gd name="T22" fmla="*/ 1 w 38"/>
                    <a:gd name="T23" fmla="*/ 121 h 122"/>
                    <a:gd name="T24" fmla="*/ 16 w 38"/>
                    <a:gd name="T25" fmla="*/ 60 h 122"/>
                    <a:gd name="T26" fmla="*/ 25 w 38"/>
                    <a:gd name="T27" fmla="*/ 30 h 122"/>
                    <a:gd name="T28" fmla="*/ 30 w 38"/>
                    <a:gd name="T29" fmla="*/ 16 h 122"/>
                    <a:gd name="T30" fmla="*/ 38 w 38"/>
                    <a:gd name="T31" fmla="*/ 2 h 122"/>
                    <a:gd name="T32" fmla="*/ 38 w 38"/>
                    <a:gd name="T33" fmla="*/ 2 h 122"/>
                    <a:gd name="T34" fmla="*/ 36 w 38"/>
                    <a:gd name="T35" fmla="*/ 0 h 122"/>
                    <a:gd name="T36" fmla="*/ 34 w 38"/>
                    <a:gd name="T37" fmla="*/ 0 h 122"/>
                    <a:gd name="T38" fmla="*/ 34 w 38"/>
                    <a:gd name="T39" fmla="*/ 0 h 12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22"/>
                    <a:gd name="T62" fmla="*/ 38 w 38"/>
                    <a:gd name="T63" fmla="*/ 122 h 12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22">
                      <a:moveTo>
                        <a:pt x="34" y="0"/>
                      </a:moveTo>
                      <a:lnTo>
                        <a:pt x="34" y="0"/>
                      </a:lnTo>
                      <a:lnTo>
                        <a:pt x="28" y="14"/>
                      </a:lnTo>
                      <a:lnTo>
                        <a:pt x="22" y="28"/>
                      </a:lnTo>
                      <a:lnTo>
                        <a:pt x="16" y="44"/>
                      </a:lnTo>
                      <a:lnTo>
                        <a:pt x="11" y="58"/>
                      </a:lnTo>
                      <a:lnTo>
                        <a:pt x="5" y="89"/>
                      </a:lnTo>
                      <a:lnTo>
                        <a:pt x="0" y="121"/>
                      </a:lnTo>
                      <a:lnTo>
                        <a:pt x="0" y="122"/>
                      </a:lnTo>
                      <a:lnTo>
                        <a:pt x="1" y="121"/>
                      </a:lnTo>
                      <a:lnTo>
                        <a:pt x="16" y="60"/>
                      </a:lnTo>
                      <a:lnTo>
                        <a:pt x="25" y="30"/>
                      </a:lnTo>
                      <a:lnTo>
                        <a:pt x="30" y="16"/>
                      </a:lnTo>
                      <a:lnTo>
                        <a:pt x="38" y="2"/>
                      </a:lnTo>
                      <a:lnTo>
                        <a:pt x="36" y="0"/>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4" name="Freeform 212"/>
                <p:cNvSpPr>
                  <a:spLocks/>
                </p:cNvSpPr>
                <p:nvPr/>
              </p:nvSpPr>
              <p:spPr bwMode="auto">
                <a:xfrm>
                  <a:off x="594" y="1474"/>
                  <a:ext cx="161" cy="16"/>
                </a:xfrm>
                <a:custGeom>
                  <a:avLst/>
                  <a:gdLst>
                    <a:gd name="T0" fmla="*/ 161 w 161"/>
                    <a:gd name="T1" fmla="*/ 13 h 16"/>
                    <a:gd name="T2" fmla="*/ 161 w 161"/>
                    <a:gd name="T3" fmla="*/ 13 h 16"/>
                    <a:gd name="T4" fmla="*/ 141 w 161"/>
                    <a:gd name="T5" fmla="*/ 8 h 16"/>
                    <a:gd name="T6" fmla="*/ 122 w 161"/>
                    <a:gd name="T7" fmla="*/ 3 h 16"/>
                    <a:gd name="T8" fmla="*/ 102 w 161"/>
                    <a:gd name="T9" fmla="*/ 2 h 16"/>
                    <a:gd name="T10" fmla="*/ 81 w 161"/>
                    <a:gd name="T11" fmla="*/ 0 h 16"/>
                    <a:gd name="T12" fmla="*/ 42 w 161"/>
                    <a:gd name="T13" fmla="*/ 0 h 16"/>
                    <a:gd name="T14" fmla="*/ 1 w 161"/>
                    <a:gd name="T15" fmla="*/ 3 h 16"/>
                    <a:gd name="T16" fmla="*/ 1 w 161"/>
                    <a:gd name="T17" fmla="*/ 3 h 16"/>
                    <a:gd name="T18" fmla="*/ 1 w 161"/>
                    <a:gd name="T19" fmla="*/ 3 h 16"/>
                    <a:gd name="T20" fmla="*/ 0 w 161"/>
                    <a:gd name="T21" fmla="*/ 5 h 16"/>
                    <a:gd name="T22" fmla="*/ 1 w 161"/>
                    <a:gd name="T23" fmla="*/ 7 h 16"/>
                    <a:gd name="T24" fmla="*/ 1 w 161"/>
                    <a:gd name="T25" fmla="*/ 7 h 16"/>
                    <a:gd name="T26" fmla="*/ 1 w 161"/>
                    <a:gd name="T27" fmla="*/ 7 h 16"/>
                    <a:gd name="T28" fmla="*/ 42 w 161"/>
                    <a:gd name="T29" fmla="*/ 7 h 16"/>
                    <a:gd name="T30" fmla="*/ 81 w 161"/>
                    <a:gd name="T31" fmla="*/ 7 h 16"/>
                    <a:gd name="T32" fmla="*/ 100 w 161"/>
                    <a:gd name="T33" fmla="*/ 8 h 16"/>
                    <a:gd name="T34" fmla="*/ 121 w 161"/>
                    <a:gd name="T35" fmla="*/ 10 h 16"/>
                    <a:gd name="T36" fmla="*/ 139 w 161"/>
                    <a:gd name="T37" fmla="*/ 11 h 16"/>
                    <a:gd name="T38" fmla="*/ 160 w 161"/>
                    <a:gd name="T39" fmla="*/ 16 h 16"/>
                    <a:gd name="T40" fmla="*/ 160 w 161"/>
                    <a:gd name="T41" fmla="*/ 16 h 16"/>
                    <a:gd name="T42" fmla="*/ 161 w 161"/>
                    <a:gd name="T43" fmla="*/ 16 h 16"/>
                    <a:gd name="T44" fmla="*/ 161 w 161"/>
                    <a:gd name="T45" fmla="*/ 14 h 16"/>
                    <a:gd name="T46" fmla="*/ 161 w 161"/>
                    <a:gd name="T47" fmla="*/ 14 h 16"/>
                    <a:gd name="T48" fmla="*/ 161 w 161"/>
                    <a:gd name="T49" fmla="*/ 13 h 16"/>
                    <a:gd name="T50" fmla="*/ 161 w 161"/>
                    <a:gd name="T51" fmla="*/ 13 h 1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1"/>
                    <a:gd name="T79" fmla="*/ 0 h 16"/>
                    <a:gd name="T80" fmla="*/ 161 w 161"/>
                    <a:gd name="T81" fmla="*/ 16 h 1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1" h="16">
                      <a:moveTo>
                        <a:pt x="161" y="13"/>
                      </a:moveTo>
                      <a:lnTo>
                        <a:pt x="161" y="13"/>
                      </a:lnTo>
                      <a:lnTo>
                        <a:pt x="141" y="8"/>
                      </a:lnTo>
                      <a:lnTo>
                        <a:pt x="122" y="3"/>
                      </a:lnTo>
                      <a:lnTo>
                        <a:pt x="102" y="2"/>
                      </a:lnTo>
                      <a:lnTo>
                        <a:pt x="81" y="0"/>
                      </a:lnTo>
                      <a:lnTo>
                        <a:pt x="42" y="0"/>
                      </a:lnTo>
                      <a:lnTo>
                        <a:pt x="1" y="3"/>
                      </a:lnTo>
                      <a:lnTo>
                        <a:pt x="0" y="5"/>
                      </a:lnTo>
                      <a:lnTo>
                        <a:pt x="1" y="7"/>
                      </a:lnTo>
                      <a:lnTo>
                        <a:pt x="42" y="7"/>
                      </a:lnTo>
                      <a:lnTo>
                        <a:pt x="81" y="7"/>
                      </a:lnTo>
                      <a:lnTo>
                        <a:pt x="100" y="8"/>
                      </a:lnTo>
                      <a:lnTo>
                        <a:pt x="121" y="10"/>
                      </a:lnTo>
                      <a:lnTo>
                        <a:pt x="139" y="11"/>
                      </a:lnTo>
                      <a:lnTo>
                        <a:pt x="160" y="16"/>
                      </a:lnTo>
                      <a:lnTo>
                        <a:pt x="161" y="16"/>
                      </a:lnTo>
                      <a:lnTo>
                        <a:pt x="161" y="14"/>
                      </a:lnTo>
                      <a:lnTo>
                        <a:pt x="161"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5" name="Freeform 213"/>
                <p:cNvSpPr>
                  <a:spLocks/>
                </p:cNvSpPr>
                <p:nvPr/>
              </p:nvSpPr>
              <p:spPr bwMode="auto">
                <a:xfrm>
                  <a:off x="628" y="1358"/>
                  <a:ext cx="126" cy="11"/>
                </a:xfrm>
                <a:custGeom>
                  <a:avLst/>
                  <a:gdLst>
                    <a:gd name="T0" fmla="*/ 0 w 126"/>
                    <a:gd name="T1" fmla="*/ 11 h 11"/>
                    <a:gd name="T2" fmla="*/ 0 w 126"/>
                    <a:gd name="T3" fmla="*/ 11 h 11"/>
                    <a:gd name="T4" fmla="*/ 32 w 126"/>
                    <a:gd name="T5" fmla="*/ 11 h 11"/>
                    <a:gd name="T6" fmla="*/ 61 w 126"/>
                    <a:gd name="T7" fmla="*/ 8 h 11"/>
                    <a:gd name="T8" fmla="*/ 123 w 126"/>
                    <a:gd name="T9" fmla="*/ 5 h 11"/>
                    <a:gd name="T10" fmla="*/ 123 w 126"/>
                    <a:gd name="T11" fmla="*/ 5 h 11"/>
                    <a:gd name="T12" fmla="*/ 124 w 126"/>
                    <a:gd name="T13" fmla="*/ 3 h 11"/>
                    <a:gd name="T14" fmla="*/ 126 w 126"/>
                    <a:gd name="T15" fmla="*/ 2 h 11"/>
                    <a:gd name="T16" fmla="*/ 124 w 126"/>
                    <a:gd name="T17" fmla="*/ 2 h 11"/>
                    <a:gd name="T18" fmla="*/ 123 w 126"/>
                    <a:gd name="T19" fmla="*/ 0 h 11"/>
                    <a:gd name="T20" fmla="*/ 123 w 126"/>
                    <a:gd name="T21" fmla="*/ 0 h 11"/>
                    <a:gd name="T22" fmla="*/ 93 w 126"/>
                    <a:gd name="T23" fmla="*/ 2 h 11"/>
                    <a:gd name="T24" fmla="*/ 61 w 126"/>
                    <a:gd name="T25" fmla="*/ 5 h 11"/>
                    <a:gd name="T26" fmla="*/ 30 w 126"/>
                    <a:gd name="T27" fmla="*/ 8 h 11"/>
                    <a:gd name="T28" fmla="*/ 0 w 126"/>
                    <a:gd name="T29" fmla="*/ 10 h 11"/>
                    <a:gd name="T30" fmla="*/ 0 w 126"/>
                    <a:gd name="T31" fmla="*/ 10 h 11"/>
                    <a:gd name="T32" fmla="*/ 0 w 126"/>
                    <a:gd name="T33" fmla="*/ 11 h 11"/>
                    <a:gd name="T34" fmla="*/ 0 w 126"/>
                    <a:gd name="T35" fmla="*/ 11 h 11"/>
                    <a:gd name="T36" fmla="*/ 0 w 126"/>
                    <a:gd name="T37" fmla="*/ 11 h 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1"/>
                    <a:gd name="T59" fmla="*/ 126 w 126"/>
                    <a:gd name="T60" fmla="*/ 11 h 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1">
                      <a:moveTo>
                        <a:pt x="0" y="11"/>
                      </a:moveTo>
                      <a:lnTo>
                        <a:pt x="0" y="11"/>
                      </a:lnTo>
                      <a:lnTo>
                        <a:pt x="32" y="11"/>
                      </a:lnTo>
                      <a:lnTo>
                        <a:pt x="61" y="8"/>
                      </a:lnTo>
                      <a:lnTo>
                        <a:pt x="123" y="5"/>
                      </a:lnTo>
                      <a:lnTo>
                        <a:pt x="124" y="3"/>
                      </a:lnTo>
                      <a:lnTo>
                        <a:pt x="126" y="2"/>
                      </a:lnTo>
                      <a:lnTo>
                        <a:pt x="124" y="2"/>
                      </a:lnTo>
                      <a:lnTo>
                        <a:pt x="123" y="0"/>
                      </a:lnTo>
                      <a:lnTo>
                        <a:pt x="93" y="2"/>
                      </a:lnTo>
                      <a:lnTo>
                        <a:pt x="61" y="5"/>
                      </a:lnTo>
                      <a:lnTo>
                        <a:pt x="30" y="8"/>
                      </a:lnTo>
                      <a:lnTo>
                        <a:pt x="0" y="10"/>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6" name="Freeform 214"/>
                <p:cNvSpPr>
                  <a:spLocks/>
                </p:cNvSpPr>
                <p:nvPr/>
              </p:nvSpPr>
              <p:spPr bwMode="auto">
                <a:xfrm>
                  <a:off x="754" y="1363"/>
                  <a:ext cx="6" cy="130"/>
                </a:xfrm>
                <a:custGeom>
                  <a:avLst/>
                  <a:gdLst>
                    <a:gd name="T0" fmla="*/ 0 w 6"/>
                    <a:gd name="T1" fmla="*/ 2 h 130"/>
                    <a:gd name="T2" fmla="*/ 0 w 6"/>
                    <a:gd name="T3" fmla="*/ 2 h 130"/>
                    <a:gd name="T4" fmla="*/ 1 w 6"/>
                    <a:gd name="T5" fmla="*/ 64 h 130"/>
                    <a:gd name="T6" fmla="*/ 5 w 6"/>
                    <a:gd name="T7" fmla="*/ 129 h 130"/>
                    <a:gd name="T8" fmla="*/ 5 w 6"/>
                    <a:gd name="T9" fmla="*/ 129 h 130"/>
                    <a:gd name="T10" fmla="*/ 5 w 6"/>
                    <a:gd name="T11" fmla="*/ 130 h 130"/>
                    <a:gd name="T12" fmla="*/ 6 w 6"/>
                    <a:gd name="T13" fmla="*/ 130 h 130"/>
                    <a:gd name="T14" fmla="*/ 6 w 6"/>
                    <a:gd name="T15" fmla="*/ 129 h 130"/>
                    <a:gd name="T16" fmla="*/ 6 w 6"/>
                    <a:gd name="T17" fmla="*/ 129 h 130"/>
                    <a:gd name="T18" fmla="*/ 6 w 6"/>
                    <a:gd name="T19" fmla="*/ 97 h 130"/>
                    <a:gd name="T20" fmla="*/ 5 w 6"/>
                    <a:gd name="T21" fmla="*/ 64 h 130"/>
                    <a:gd name="T22" fmla="*/ 1 w 6"/>
                    <a:gd name="T23" fmla="*/ 33 h 130"/>
                    <a:gd name="T24" fmla="*/ 1 w 6"/>
                    <a:gd name="T25" fmla="*/ 2 h 130"/>
                    <a:gd name="T26" fmla="*/ 1 w 6"/>
                    <a:gd name="T27" fmla="*/ 2 h 130"/>
                    <a:gd name="T28" fmla="*/ 0 w 6"/>
                    <a:gd name="T29" fmla="*/ 0 h 130"/>
                    <a:gd name="T30" fmla="*/ 0 w 6"/>
                    <a:gd name="T31" fmla="*/ 2 h 130"/>
                    <a:gd name="T32" fmla="*/ 0 w 6"/>
                    <a:gd name="T33" fmla="*/ 2 h 1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
                    <a:gd name="T52" fmla="*/ 0 h 130"/>
                    <a:gd name="T53" fmla="*/ 6 w 6"/>
                    <a:gd name="T54" fmla="*/ 130 h 1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 h="130">
                      <a:moveTo>
                        <a:pt x="0" y="2"/>
                      </a:moveTo>
                      <a:lnTo>
                        <a:pt x="0" y="2"/>
                      </a:lnTo>
                      <a:lnTo>
                        <a:pt x="1" y="64"/>
                      </a:lnTo>
                      <a:lnTo>
                        <a:pt x="5" y="129"/>
                      </a:lnTo>
                      <a:lnTo>
                        <a:pt x="5" y="130"/>
                      </a:lnTo>
                      <a:lnTo>
                        <a:pt x="6" y="130"/>
                      </a:lnTo>
                      <a:lnTo>
                        <a:pt x="6" y="129"/>
                      </a:lnTo>
                      <a:lnTo>
                        <a:pt x="6" y="97"/>
                      </a:lnTo>
                      <a:lnTo>
                        <a:pt x="5" y="64"/>
                      </a:lnTo>
                      <a:lnTo>
                        <a:pt x="1" y="33"/>
                      </a:lnTo>
                      <a:lnTo>
                        <a:pt x="1" y="2"/>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7" name="Freeform 215"/>
                <p:cNvSpPr>
                  <a:spLocks/>
                </p:cNvSpPr>
                <p:nvPr/>
              </p:nvSpPr>
              <p:spPr bwMode="auto">
                <a:xfrm>
                  <a:off x="790" y="1365"/>
                  <a:ext cx="8" cy="120"/>
                </a:xfrm>
                <a:custGeom>
                  <a:avLst/>
                  <a:gdLst>
                    <a:gd name="T0" fmla="*/ 0 w 8"/>
                    <a:gd name="T1" fmla="*/ 1 h 120"/>
                    <a:gd name="T2" fmla="*/ 0 w 8"/>
                    <a:gd name="T3" fmla="*/ 1 h 120"/>
                    <a:gd name="T4" fmla="*/ 0 w 8"/>
                    <a:gd name="T5" fmla="*/ 29 h 120"/>
                    <a:gd name="T6" fmla="*/ 1 w 8"/>
                    <a:gd name="T7" fmla="*/ 59 h 120"/>
                    <a:gd name="T8" fmla="*/ 3 w 8"/>
                    <a:gd name="T9" fmla="*/ 89 h 120"/>
                    <a:gd name="T10" fmla="*/ 5 w 8"/>
                    <a:gd name="T11" fmla="*/ 119 h 120"/>
                    <a:gd name="T12" fmla="*/ 5 w 8"/>
                    <a:gd name="T13" fmla="*/ 119 h 120"/>
                    <a:gd name="T14" fmla="*/ 6 w 8"/>
                    <a:gd name="T15" fmla="*/ 120 h 120"/>
                    <a:gd name="T16" fmla="*/ 8 w 8"/>
                    <a:gd name="T17" fmla="*/ 120 h 120"/>
                    <a:gd name="T18" fmla="*/ 8 w 8"/>
                    <a:gd name="T19" fmla="*/ 119 h 120"/>
                    <a:gd name="T20" fmla="*/ 8 w 8"/>
                    <a:gd name="T21" fmla="*/ 119 h 120"/>
                    <a:gd name="T22" fmla="*/ 6 w 8"/>
                    <a:gd name="T23" fmla="*/ 89 h 120"/>
                    <a:gd name="T24" fmla="*/ 5 w 8"/>
                    <a:gd name="T25" fmla="*/ 59 h 120"/>
                    <a:gd name="T26" fmla="*/ 0 w 8"/>
                    <a:gd name="T27" fmla="*/ 1 h 120"/>
                    <a:gd name="T28" fmla="*/ 0 w 8"/>
                    <a:gd name="T29" fmla="*/ 1 h 120"/>
                    <a:gd name="T30" fmla="*/ 0 w 8"/>
                    <a:gd name="T31" fmla="*/ 0 h 120"/>
                    <a:gd name="T32" fmla="*/ 0 w 8"/>
                    <a:gd name="T33" fmla="*/ 1 h 120"/>
                    <a:gd name="T34" fmla="*/ 0 w 8"/>
                    <a:gd name="T35" fmla="*/ 1 h 1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
                    <a:gd name="T55" fmla="*/ 0 h 120"/>
                    <a:gd name="T56" fmla="*/ 8 w 8"/>
                    <a:gd name="T57" fmla="*/ 120 h 1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 h="120">
                      <a:moveTo>
                        <a:pt x="0" y="1"/>
                      </a:moveTo>
                      <a:lnTo>
                        <a:pt x="0" y="1"/>
                      </a:lnTo>
                      <a:lnTo>
                        <a:pt x="0" y="29"/>
                      </a:lnTo>
                      <a:lnTo>
                        <a:pt x="1" y="59"/>
                      </a:lnTo>
                      <a:lnTo>
                        <a:pt x="3" y="89"/>
                      </a:lnTo>
                      <a:lnTo>
                        <a:pt x="5" y="119"/>
                      </a:lnTo>
                      <a:lnTo>
                        <a:pt x="6" y="120"/>
                      </a:lnTo>
                      <a:lnTo>
                        <a:pt x="8" y="120"/>
                      </a:lnTo>
                      <a:lnTo>
                        <a:pt x="8" y="119"/>
                      </a:lnTo>
                      <a:lnTo>
                        <a:pt x="6" y="89"/>
                      </a:lnTo>
                      <a:lnTo>
                        <a:pt x="5" y="59"/>
                      </a:lnTo>
                      <a:lnTo>
                        <a:pt x="0" y="1"/>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8" name="Freeform 216"/>
                <p:cNvSpPr>
                  <a:spLocks/>
                </p:cNvSpPr>
                <p:nvPr/>
              </p:nvSpPr>
              <p:spPr bwMode="auto">
                <a:xfrm>
                  <a:off x="795" y="1482"/>
                  <a:ext cx="182" cy="8"/>
                </a:xfrm>
                <a:custGeom>
                  <a:avLst/>
                  <a:gdLst>
                    <a:gd name="T0" fmla="*/ 1 w 182"/>
                    <a:gd name="T1" fmla="*/ 3 h 8"/>
                    <a:gd name="T2" fmla="*/ 1 w 182"/>
                    <a:gd name="T3" fmla="*/ 3 h 8"/>
                    <a:gd name="T4" fmla="*/ 91 w 182"/>
                    <a:gd name="T5" fmla="*/ 6 h 8"/>
                    <a:gd name="T6" fmla="*/ 135 w 182"/>
                    <a:gd name="T7" fmla="*/ 8 h 8"/>
                    <a:gd name="T8" fmla="*/ 180 w 182"/>
                    <a:gd name="T9" fmla="*/ 6 h 8"/>
                    <a:gd name="T10" fmla="*/ 180 w 182"/>
                    <a:gd name="T11" fmla="*/ 6 h 8"/>
                    <a:gd name="T12" fmla="*/ 182 w 182"/>
                    <a:gd name="T13" fmla="*/ 6 h 8"/>
                    <a:gd name="T14" fmla="*/ 180 w 182"/>
                    <a:gd name="T15" fmla="*/ 5 h 8"/>
                    <a:gd name="T16" fmla="*/ 180 w 182"/>
                    <a:gd name="T17" fmla="*/ 5 h 8"/>
                    <a:gd name="T18" fmla="*/ 91 w 182"/>
                    <a:gd name="T19" fmla="*/ 0 h 8"/>
                    <a:gd name="T20" fmla="*/ 47 w 182"/>
                    <a:gd name="T21" fmla="*/ 0 h 8"/>
                    <a:gd name="T22" fmla="*/ 1 w 182"/>
                    <a:gd name="T23" fmla="*/ 0 h 8"/>
                    <a:gd name="T24" fmla="*/ 1 w 182"/>
                    <a:gd name="T25" fmla="*/ 0 h 8"/>
                    <a:gd name="T26" fmla="*/ 0 w 182"/>
                    <a:gd name="T27" fmla="*/ 2 h 8"/>
                    <a:gd name="T28" fmla="*/ 1 w 182"/>
                    <a:gd name="T29" fmla="*/ 3 h 8"/>
                    <a:gd name="T30" fmla="*/ 1 w 182"/>
                    <a:gd name="T31" fmla="*/ 3 h 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2"/>
                    <a:gd name="T49" fmla="*/ 0 h 8"/>
                    <a:gd name="T50" fmla="*/ 182 w 182"/>
                    <a:gd name="T51" fmla="*/ 8 h 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2" h="8">
                      <a:moveTo>
                        <a:pt x="1" y="3"/>
                      </a:moveTo>
                      <a:lnTo>
                        <a:pt x="1" y="3"/>
                      </a:lnTo>
                      <a:lnTo>
                        <a:pt x="91" y="6"/>
                      </a:lnTo>
                      <a:lnTo>
                        <a:pt x="135" y="8"/>
                      </a:lnTo>
                      <a:lnTo>
                        <a:pt x="180" y="6"/>
                      </a:lnTo>
                      <a:lnTo>
                        <a:pt x="182" y="6"/>
                      </a:lnTo>
                      <a:lnTo>
                        <a:pt x="180" y="5"/>
                      </a:lnTo>
                      <a:lnTo>
                        <a:pt x="91" y="0"/>
                      </a:lnTo>
                      <a:lnTo>
                        <a:pt x="47" y="0"/>
                      </a:lnTo>
                      <a:lnTo>
                        <a:pt x="1" y="0"/>
                      </a:lnTo>
                      <a:lnTo>
                        <a:pt x="0"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9" name="Freeform 217"/>
                <p:cNvSpPr>
                  <a:spLocks/>
                </p:cNvSpPr>
                <p:nvPr/>
              </p:nvSpPr>
              <p:spPr bwMode="auto">
                <a:xfrm>
                  <a:off x="912" y="1371"/>
                  <a:ext cx="58" cy="125"/>
                </a:xfrm>
                <a:custGeom>
                  <a:avLst/>
                  <a:gdLst>
                    <a:gd name="T0" fmla="*/ 0 w 58"/>
                    <a:gd name="T1" fmla="*/ 1 h 125"/>
                    <a:gd name="T2" fmla="*/ 0 w 58"/>
                    <a:gd name="T3" fmla="*/ 1 h 125"/>
                    <a:gd name="T4" fmla="*/ 27 w 58"/>
                    <a:gd name="T5" fmla="*/ 64 h 125"/>
                    <a:gd name="T6" fmla="*/ 57 w 58"/>
                    <a:gd name="T7" fmla="*/ 124 h 125"/>
                    <a:gd name="T8" fmla="*/ 57 w 58"/>
                    <a:gd name="T9" fmla="*/ 124 h 125"/>
                    <a:gd name="T10" fmla="*/ 58 w 58"/>
                    <a:gd name="T11" fmla="*/ 125 h 125"/>
                    <a:gd name="T12" fmla="*/ 58 w 58"/>
                    <a:gd name="T13" fmla="*/ 124 h 125"/>
                    <a:gd name="T14" fmla="*/ 58 w 58"/>
                    <a:gd name="T15" fmla="*/ 124 h 125"/>
                    <a:gd name="T16" fmla="*/ 46 w 58"/>
                    <a:gd name="T17" fmla="*/ 92 h 125"/>
                    <a:gd name="T18" fmla="*/ 32 w 58"/>
                    <a:gd name="T19" fmla="*/ 61 h 125"/>
                    <a:gd name="T20" fmla="*/ 2 w 58"/>
                    <a:gd name="T21" fmla="*/ 1 h 125"/>
                    <a:gd name="T22" fmla="*/ 2 w 58"/>
                    <a:gd name="T23" fmla="*/ 1 h 125"/>
                    <a:gd name="T24" fmla="*/ 0 w 58"/>
                    <a:gd name="T25" fmla="*/ 0 h 125"/>
                    <a:gd name="T26" fmla="*/ 0 w 58"/>
                    <a:gd name="T27" fmla="*/ 1 h 125"/>
                    <a:gd name="T28" fmla="*/ 0 w 58"/>
                    <a:gd name="T29" fmla="*/ 1 h 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125"/>
                    <a:gd name="T47" fmla="*/ 58 w 58"/>
                    <a:gd name="T48" fmla="*/ 125 h 1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125">
                      <a:moveTo>
                        <a:pt x="0" y="1"/>
                      </a:moveTo>
                      <a:lnTo>
                        <a:pt x="0" y="1"/>
                      </a:lnTo>
                      <a:lnTo>
                        <a:pt x="27" y="64"/>
                      </a:lnTo>
                      <a:lnTo>
                        <a:pt x="57" y="124"/>
                      </a:lnTo>
                      <a:lnTo>
                        <a:pt x="58" y="125"/>
                      </a:lnTo>
                      <a:lnTo>
                        <a:pt x="58" y="124"/>
                      </a:lnTo>
                      <a:lnTo>
                        <a:pt x="46" y="92"/>
                      </a:lnTo>
                      <a:lnTo>
                        <a:pt x="32" y="61"/>
                      </a:lnTo>
                      <a:lnTo>
                        <a:pt x="2" y="1"/>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0" name="Freeform 218"/>
                <p:cNvSpPr>
                  <a:spLocks/>
                </p:cNvSpPr>
                <p:nvPr/>
              </p:nvSpPr>
              <p:spPr bwMode="auto">
                <a:xfrm>
                  <a:off x="785" y="1358"/>
                  <a:ext cx="123" cy="14"/>
                </a:xfrm>
                <a:custGeom>
                  <a:avLst/>
                  <a:gdLst>
                    <a:gd name="T0" fmla="*/ 2 w 123"/>
                    <a:gd name="T1" fmla="*/ 7 h 14"/>
                    <a:gd name="T2" fmla="*/ 2 w 123"/>
                    <a:gd name="T3" fmla="*/ 7 h 14"/>
                    <a:gd name="T4" fmla="*/ 17 w 123"/>
                    <a:gd name="T5" fmla="*/ 5 h 14"/>
                    <a:gd name="T6" fmla="*/ 32 w 123"/>
                    <a:gd name="T7" fmla="*/ 3 h 14"/>
                    <a:gd name="T8" fmla="*/ 61 w 123"/>
                    <a:gd name="T9" fmla="*/ 5 h 14"/>
                    <a:gd name="T10" fmla="*/ 91 w 123"/>
                    <a:gd name="T11" fmla="*/ 8 h 14"/>
                    <a:gd name="T12" fmla="*/ 121 w 123"/>
                    <a:gd name="T13" fmla="*/ 14 h 14"/>
                    <a:gd name="T14" fmla="*/ 121 w 123"/>
                    <a:gd name="T15" fmla="*/ 14 h 14"/>
                    <a:gd name="T16" fmla="*/ 123 w 123"/>
                    <a:gd name="T17" fmla="*/ 14 h 14"/>
                    <a:gd name="T18" fmla="*/ 123 w 123"/>
                    <a:gd name="T19" fmla="*/ 13 h 14"/>
                    <a:gd name="T20" fmla="*/ 123 w 123"/>
                    <a:gd name="T21" fmla="*/ 11 h 14"/>
                    <a:gd name="T22" fmla="*/ 123 w 123"/>
                    <a:gd name="T23" fmla="*/ 11 h 14"/>
                    <a:gd name="T24" fmla="*/ 123 w 123"/>
                    <a:gd name="T25" fmla="*/ 11 h 14"/>
                    <a:gd name="T26" fmla="*/ 93 w 123"/>
                    <a:gd name="T27" fmla="*/ 3 h 14"/>
                    <a:gd name="T28" fmla="*/ 61 w 123"/>
                    <a:gd name="T29" fmla="*/ 0 h 14"/>
                    <a:gd name="T30" fmla="*/ 32 w 123"/>
                    <a:gd name="T31" fmla="*/ 0 h 14"/>
                    <a:gd name="T32" fmla="*/ 2 w 123"/>
                    <a:gd name="T33" fmla="*/ 5 h 14"/>
                    <a:gd name="T34" fmla="*/ 2 w 123"/>
                    <a:gd name="T35" fmla="*/ 5 h 14"/>
                    <a:gd name="T36" fmla="*/ 0 w 123"/>
                    <a:gd name="T37" fmla="*/ 7 h 14"/>
                    <a:gd name="T38" fmla="*/ 2 w 123"/>
                    <a:gd name="T39" fmla="*/ 7 h 14"/>
                    <a:gd name="T40" fmla="*/ 2 w 123"/>
                    <a:gd name="T41" fmla="*/ 7 h 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3"/>
                    <a:gd name="T64" fmla="*/ 0 h 14"/>
                    <a:gd name="T65" fmla="*/ 123 w 123"/>
                    <a:gd name="T66" fmla="*/ 14 h 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3" h="14">
                      <a:moveTo>
                        <a:pt x="2" y="7"/>
                      </a:moveTo>
                      <a:lnTo>
                        <a:pt x="2" y="7"/>
                      </a:lnTo>
                      <a:lnTo>
                        <a:pt x="17" y="5"/>
                      </a:lnTo>
                      <a:lnTo>
                        <a:pt x="32" y="3"/>
                      </a:lnTo>
                      <a:lnTo>
                        <a:pt x="61" y="5"/>
                      </a:lnTo>
                      <a:lnTo>
                        <a:pt x="91" y="8"/>
                      </a:lnTo>
                      <a:lnTo>
                        <a:pt x="121" y="14"/>
                      </a:lnTo>
                      <a:lnTo>
                        <a:pt x="123" y="14"/>
                      </a:lnTo>
                      <a:lnTo>
                        <a:pt x="123" y="13"/>
                      </a:lnTo>
                      <a:lnTo>
                        <a:pt x="123" y="11"/>
                      </a:lnTo>
                      <a:lnTo>
                        <a:pt x="93" y="3"/>
                      </a:lnTo>
                      <a:lnTo>
                        <a:pt x="61" y="0"/>
                      </a:lnTo>
                      <a:lnTo>
                        <a:pt x="32" y="0"/>
                      </a:lnTo>
                      <a:lnTo>
                        <a:pt x="2" y="5"/>
                      </a:lnTo>
                      <a:lnTo>
                        <a:pt x="0" y="7"/>
                      </a:lnTo>
                      <a:lnTo>
                        <a:pt x="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1" name="Freeform 219"/>
                <p:cNvSpPr>
                  <a:spLocks/>
                </p:cNvSpPr>
                <p:nvPr/>
              </p:nvSpPr>
              <p:spPr bwMode="auto">
                <a:xfrm>
                  <a:off x="639" y="1319"/>
                  <a:ext cx="22" cy="36"/>
                </a:xfrm>
                <a:custGeom>
                  <a:avLst/>
                  <a:gdLst>
                    <a:gd name="T0" fmla="*/ 21 w 22"/>
                    <a:gd name="T1" fmla="*/ 33 h 36"/>
                    <a:gd name="T2" fmla="*/ 21 w 22"/>
                    <a:gd name="T3" fmla="*/ 33 h 36"/>
                    <a:gd name="T4" fmla="*/ 22 w 22"/>
                    <a:gd name="T5" fmla="*/ 24 h 36"/>
                    <a:gd name="T6" fmla="*/ 19 w 22"/>
                    <a:gd name="T7" fmla="*/ 11 h 36"/>
                    <a:gd name="T8" fmla="*/ 16 w 22"/>
                    <a:gd name="T9" fmla="*/ 6 h 36"/>
                    <a:gd name="T10" fmla="*/ 13 w 22"/>
                    <a:gd name="T11" fmla="*/ 2 h 36"/>
                    <a:gd name="T12" fmla="*/ 8 w 22"/>
                    <a:gd name="T13" fmla="*/ 0 h 36"/>
                    <a:gd name="T14" fmla="*/ 3 w 22"/>
                    <a:gd name="T15" fmla="*/ 0 h 36"/>
                    <a:gd name="T16" fmla="*/ 3 w 22"/>
                    <a:gd name="T17" fmla="*/ 0 h 36"/>
                    <a:gd name="T18" fmla="*/ 0 w 22"/>
                    <a:gd name="T19" fmla="*/ 2 h 36"/>
                    <a:gd name="T20" fmla="*/ 0 w 22"/>
                    <a:gd name="T21" fmla="*/ 5 h 36"/>
                    <a:gd name="T22" fmla="*/ 0 w 22"/>
                    <a:gd name="T23" fmla="*/ 6 h 36"/>
                    <a:gd name="T24" fmla="*/ 2 w 22"/>
                    <a:gd name="T25" fmla="*/ 8 h 36"/>
                    <a:gd name="T26" fmla="*/ 2 w 22"/>
                    <a:gd name="T27" fmla="*/ 8 h 36"/>
                    <a:gd name="T28" fmla="*/ 8 w 22"/>
                    <a:gd name="T29" fmla="*/ 13 h 36"/>
                    <a:gd name="T30" fmla="*/ 11 w 22"/>
                    <a:gd name="T31" fmla="*/ 19 h 36"/>
                    <a:gd name="T32" fmla="*/ 13 w 22"/>
                    <a:gd name="T33" fmla="*/ 25 h 36"/>
                    <a:gd name="T34" fmla="*/ 14 w 22"/>
                    <a:gd name="T35" fmla="*/ 33 h 36"/>
                    <a:gd name="T36" fmla="*/ 14 w 22"/>
                    <a:gd name="T37" fmla="*/ 33 h 36"/>
                    <a:gd name="T38" fmla="*/ 14 w 22"/>
                    <a:gd name="T39" fmla="*/ 35 h 36"/>
                    <a:gd name="T40" fmla="*/ 18 w 22"/>
                    <a:gd name="T41" fmla="*/ 36 h 36"/>
                    <a:gd name="T42" fmla="*/ 19 w 22"/>
                    <a:gd name="T43" fmla="*/ 36 h 36"/>
                    <a:gd name="T44" fmla="*/ 21 w 22"/>
                    <a:gd name="T45" fmla="*/ 33 h 36"/>
                    <a:gd name="T46" fmla="*/ 21 w 22"/>
                    <a:gd name="T47" fmla="*/ 33 h 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
                    <a:gd name="T73" fmla="*/ 0 h 36"/>
                    <a:gd name="T74" fmla="*/ 22 w 22"/>
                    <a:gd name="T75" fmla="*/ 36 h 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 h="36">
                      <a:moveTo>
                        <a:pt x="21" y="33"/>
                      </a:moveTo>
                      <a:lnTo>
                        <a:pt x="21" y="33"/>
                      </a:lnTo>
                      <a:lnTo>
                        <a:pt x="22" y="24"/>
                      </a:lnTo>
                      <a:lnTo>
                        <a:pt x="19" y="11"/>
                      </a:lnTo>
                      <a:lnTo>
                        <a:pt x="16" y="6"/>
                      </a:lnTo>
                      <a:lnTo>
                        <a:pt x="13" y="2"/>
                      </a:lnTo>
                      <a:lnTo>
                        <a:pt x="8" y="0"/>
                      </a:lnTo>
                      <a:lnTo>
                        <a:pt x="3" y="0"/>
                      </a:lnTo>
                      <a:lnTo>
                        <a:pt x="0" y="2"/>
                      </a:lnTo>
                      <a:lnTo>
                        <a:pt x="0" y="5"/>
                      </a:lnTo>
                      <a:lnTo>
                        <a:pt x="0" y="6"/>
                      </a:lnTo>
                      <a:lnTo>
                        <a:pt x="2" y="8"/>
                      </a:lnTo>
                      <a:lnTo>
                        <a:pt x="8" y="13"/>
                      </a:lnTo>
                      <a:lnTo>
                        <a:pt x="11" y="19"/>
                      </a:lnTo>
                      <a:lnTo>
                        <a:pt x="13" y="25"/>
                      </a:lnTo>
                      <a:lnTo>
                        <a:pt x="14" y="33"/>
                      </a:lnTo>
                      <a:lnTo>
                        <a:pt x="14" y="35"/>
                      </a:lnTo>
                      <a:lnTo>
                        <a:pt x="18" y="36"/>
                      </a:lnTo>
                      <a:lnTo>
                        <a:pt x="19" y="36"/>
                      </a:lnTo>
                      <a:lnTo>
                        <a:pt x="21"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2" name="Freeform 220"/>
                <p:cNvSpPr>
                  <a:spLocks/>
                </p:cNvSpPr>
                <p:nvPr/>
              </p:nvSpPr>
              <p:spPr bwMode="auto">
                <a:xfrm>
                  <a:off x="886" y="1319"/>
                  <a:ext cx="26" cy="39"/>
                </a:xfrm>
                <a:custGeom>
                  <a:avLst/>
                  <a:gdLst>
                    <a:gd name="T0" fmla="*/ 9 w 26"/>
                    <a:gd name="T1" fmla="*/ 36 h 39"/>
                    <a:gd name="T2" fmla="*/ 9 w 26"/>
                    <a:gd name="T3" fmla="*/ 36 h 39"/>
                    <a:gd name="T4" fmla="*/ 12 w 26"/>
                    <a:gd name="T5" fmla="*/ 27 h 39"/>
                    <a:gd name="T6" fmla="*/ 17 w 26"/>
                    <a:gd name="T7" fmla="*/ 17 h 39"/>
                    <a:gd name="T8" fmla="*/ 17 w 26"/>
                    <a:gd name="T9" fmla="*/ 17 h 39"/>
                    <a:gd name="T10" fmla="*/ 25 w 26"/>
                    <a:gd name="T11" fmla="*/ 11 h 39"/>
                    <a:gd name="T12" fmla="*/ 26 w 26"/>
                    <a:gd name="T13" fmla="*/ 6 h 39"/>
                    <a:gd name="T14" fmla="*/ 26 w 26"/>
                    <a:gd name="T15" fmla="*/ 5 h 39"/>
                    <a:gd name="T16" fmla="*/ 25 w 26"/>
                    <a:gd name="T17" fmla="*/ 2 h 39"/>
                    <a:gd name="T18" fmla="*/ 25 w 26"/>
                    <a:gd name="T19" fmla="*/ 2 h 39"/>
                    <a:gd name="T20" fmla="*/ 23 w 26"/>
                    <a:gd name="T21" fmla="*/ 0 h 39"/>
                    <a:gd name="T22" fmla="*/ 20 w 26"/>
                    <a:gd name="T23" fmla="*/ 0 h 39"/>
                    <a:gd name="T24" fmla="*/ 14 w 26"/>
                    <a:gd name="T25" fmla="*/ 3 h 39"/>
                    <a:gd name="T26" fmla="*/ 9 w 26"/>
                    <a:gd name="T27" fmla="*/ 8 h 39"/>
                    <a:gd name="T28" fmla="*/ 6 w 26"/>
                    <a:gd name="T29" fmla="*/ 13 h 39"/>
                    <a:gd name="T30" fmla="*/ 6 w 26"/>
                    <a:gd name="T31" fmla="*/ 13 h 39"/>
                    <a:gd name="T32" fmla="*/ 3 w 26"/>
                    <a:gd name="T33" fmla="*/ 17 h 39"/>
                    <a:gd name="T34" fmla="*/ 1 w 26"/>
                    <a:gd name="T35" fmla="*/ 22 h 39"/>
                    <a:gd name="T36" fmla="*/ 0 w 26"/>
                    <a:gd name="T37" fmla="*/ 35 h 39"/>
                    <a:gd name="T38" fmla="*/ 0 w 26"/>
                    <a:gd name="T39" fmla="*/ 35 h 39"/>
                    <a:gd name="T40" fmla="*/ 1 w 26"/>
                    <a:gd name="T41" fmla="*/ 38 h 39"/>
                    <a:gd name="T42" fmla="*/ 3 w 26"/>
                    <a:gd name="T43" fmla="*/ 39 h 39"/>
                    <a:gd name="T44" fmla="*/ 6 w 26"/>
                    <a:gd name="T45" fmla="*/ 39 h 39"/>
                    <a:gd name="T46" fmla="*/ 9 w 26"/>
                    <a:gd name="T47" fmla="*/ 36 h 39"/>
                    <a:gd name="T48" fmla="*/ 9 w 26"/>
                    <a:gd name="T49" fmla="*/ 36 h 3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6"/>
                    <a:gd name="T76" fmla="*/ 0 h 39"/>
                    <a:gd name="T77" fmla="*/ 26 w 26"/>
                    <a:gd name="T78" fmla="*/ 39 h 3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6" h="39">
                      <a:moveTo>
                        <a:pt x="9" y="36"/>
                      </a:moveTo>
                      <a:lnTo>
                        <a:pt x="9" y="36"/>
                      </a:lnTo>
                      <a:lnTo>
                        <a:pt x="12" y="27"/>
                      </a:lnTo>
                      <a:lnTo>
                        <a:pt x="17" y="17"/>
                      </a:lnTo>
                      <a:lnTo>
                        <a:pt x="25" y="11"/>
                      </a:lnTo>
                      <a:lnTo>
                        <a:pt x="26" y="6"/>
                      </a:lnTo>
                      <a:lnTo>
                        <a:pt x="26" y="5"/>
                      </a:lnTo>
                      <a:lnTo>
                        <a:pt x="25" y="2"/>
                      </a:lnTo>
                      <a:lnTo>
                        <a:pt x="23" y="0"/>
                      </a:lnTo>
                      <a:lnTo>
                        <a:pt x="20" y="0"/>
                      </a:lnTo>
                      <a:lnTo>
                        <a:pt x="14" y="3"/>
                      </a:lnTo>
                      <a:lnTo>
                        <a:pt x="9" y="8"/>
                      </a:lnTo>
                      <a:lnTo>
                        <a:pt x="6" y="13"/>
                      </a:lnTo>
                      <a:lnTo>
                        <a:pt x="3" y="17"/>
                      </a:lnTo>
                      <a:lnTo>
                        <a:pt x="1" y="22"/>
                      </a:lnTo>
                      <a:lnTo>
                        <a:pt x="0" y="35"/>
                      </a:lnTo>
                      <a:lnTo>
                        <a:pt x="1" y="38"/>
                      </a:lnTo>
                      <a:lnTo>
                        <a:pt x="3" y="39"/>
                      </a:lnTo>
                      <a:lnTo>
                        <a:pt x="6" y="39"/>
                      </a:lnTo>
                      <a:lnTo>
                        <a:pt x="9"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3" name="Freeform 221"/>
                <p:cNvSpPr>
                  <a:spLocks/>
                </p:cNvSpPr>
                <p:nvPr/>
              </p:nvSpPr>
              <p:spPr bwMode="auto">
                <a:xfrm>
                  <a:off x="578" y="1311"/>
                  <a:ext cx="364" cy="16"/>
                </a:xfrm>
                <a:custGeom>
                  <a:avLst/>
                  <a:gdLst>
                    <a:gd name="T0" fmla="*/ 2 w 364"/>
                    <a:gd name="T1" fmla="*/ 10 h 16"/>
                    <a:gd name="T2" fmla="*/ 2 w 364"/>
                    <a:gd name="T3" fmla="*/ 10 h 16"/>
                    <a:gd name="T4" fmla="*/ 46 w 364"/>
                    <a:gd name="T5" fmla="*/ 11 h 16"/>
                    <a:gd name="T6" fmla="*/ 90 w 364"/>
                    <a:gd name="T7" fmla="*/ 11 h 16"/>
                    <a:gd name="T8" fmla="*/ 176 w 364"/>
                    <a:gd name="T9" fmla="*/ 11 h 16"/>
                    <a:gd name="T10" fmla="*/ 176 w 364"/>
                    <a:gd name="T11" fmla="*/ 11 h 16"/>
                    <a:gd name="T12" fmla="*/ 223 w 364"/>
                    <a:gd name="T13" fmla="*/ 11 h 16"/>
                    <a:gd name="T14" fmla="*/ 268 w 364"/>
                    <a:gd name="T15" fmla="*/ 13 h 16"/>
                    <a:gd name="T16" fmla="*/ 361 w 364"/>
                    <a:gd name="T17" fmla="*/ 16 h 16"/>
                    <a:gd name="T18" fmla="*/ 361 w 364"/>
                    <a:gd name="T19" fmla="*/ 16 h 16"/>
                    <a:gd name="T20" fmla="*/ 363 w 364"/>
                    <a:gd name="T21" fmla="*/ 16 h 16"/>
                    <a:gd name="T22" fmla="*/ 364 w 364"/>
                    <a:gd name="T23" fmla="*/ 13 h 16"/>
                    <a:gd name="T24" fmla="*/ 364 w 364"/>
                    <a:gd name="T25" fmla="*/ 10 h 16"/>
                    <a:gd name="T26" fmla="*/ 361 w 364"/>
                    <a:gd name="T27" fmla="*/ 8 h 16"/>
                    <a:gd name="T28" fmla="*/ 361 w 364"/>
                    <a:gd name="T29" fmla="*/ 8 h 16"/>
                    <a:gd name="T30" fmla="*/ 317 w 364"/>
                    <a:gd name="T31" fmla="*/ 3 h 16"/>
                    <a:gd name="T32" fmla="*/ 275 w 364"/>
                    <a:gd name="T33" fmla="*/ 2 h 16"/>
                    <a:gd name="T34" fmla="*/ 229 w 364"/>
                    <a:gd name="T35" fmla="*/ 0 h 16"/>
                    <a:gd name="T36" fmla="*/ 185 w 364"/>
                    <a:gd name="T37" fmla="*/ 0 h 16"/>
                    <a:gd name="T38" fmla="*/ 185 w 364"/>
                    <a:gd name="T39" fmla="*/ 0 h 16"/>
                    <a:gd name="T40" fmla="*/ 94 w 364"/>
                    <a:gd name="T41" fmla="*/ 2 h 16"/>
                    <a:gd name="T42" fmla="*/ 47 w 364"/>
                    <a:gd name="T43" fmla="*/ 2 h 16"/>
                    <a:gd name="T44" fmla="*/ 2 w 364"/>
                    <a:gd name="T45" fmla="*/ 5 h 16"/>
                    <a:gd name="T46" fmla="*/ 2 w 364"/>
                    <a:gd name="T47" fmla="*/ 5 h 16"/>
                    <a:gd name="T48" fmla="*/ 0 w 364"/>
                    <a:gd name="T49" fmla="*/ 6 h 16"/>
                    <a:gd name="T50" fmla="*/ 0 w 364"/>
                    <a:gd name="T51" fmla="*/ 8 h 16"/>
                    <a:gd name="T52" fmla="*/ 0 w 364"/>
                    <a:gd name="T53" fmla="*/ 8 h 16"/>
                    <a:gd name="T54" fmla="*/ 2 w 364"/>
                    <a:gd name="T55" fmla="*/ 10 h 16"/>
                    <a:gd name="T56" fmla="*/ 2 w 364"/>
                    <a:gd name="T57" fmla="*/ 10 h 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64"/>
                    <a:gd name="T88" fmla="*/ 0 h 16"/>
                    <a:gd name="T89" fmla="*/ 364 w 364"/>
                    <a:gd name="T90" fmla="*/ 16 h 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64" h="16">
                      <a:moveTo>
                        <a:pt x="2" y="10"/>
                      </a:moveTo>
                      <a:lnTo>
                        <a:pt x="2" y="10"/>
                      </a:lnTo>
                      <a:lnTo>
                        <a:pt x="46" y="11"/>
                      </a:lnTo>
                      <a:lnTo>
                        <a:pt x="90" y="11"/>
                      </a:lnTo>
                      <a:lnTo>
                        <a:pt x="176" y="11"/>
                      </a:lnTo>
                      <a:lnTo>
                        <a:pt x="223" y="11"/>
                      </a:lnTo>
                      <a:lnTo>
                        <a:pt x="268" y="13"/>
                      </a:lnTo>
                      <a:lnTo>
                        <a:pt x="361" y="16"/>
                      </a:lnTo>
                      <a:lnTo>
                        <a:pt x="363" y="16"/>
                      </a:lnTo>
                      <a:lnTo>
                        <a:pt x="364" y="13"/>
                      </a:lnTo>
                      <a:lnTo>
                        <a:pt x="364" y="10"/>
                      </a:lnTo>
                      <a:lnTo>
                        <a:pt x="361" y="8"/>
                      </a:lnTo>
                      <a:lnTo>
                        <a:pt x="317" y="3"/>
                      </a:lnTo>
                      <a:lnTo>
                        <a:pt x="275" y="2"/>
                      </a:lnTo>
                      <a:lnTo>
                        <a:pt x="229" y="0"/>
                      </a:lnTo>
                      <a:lnTo>
                        <a:pt x="185" y="0"/>
                      </a:lnTo>
                      <a:lnTo>
                        <a:pt x="94" y="2"/>
                      </a:lnTo>
                      <a:lnTo>
                        <a:pt x="47" y="2"/>
                      </a:lnTo>
                      <a:lnTo>
                        <a:pt x="2" y="5"/>
                      </a:lnTo>
                      <a:lnTo>
                        <a:pt x="0" y="6"/>
                      </a:lnTo>
                      <a:lnTo>
                        <a:pt x="0" y="8"/>
                      </a:lnTo>
                      <a:lnTo>
                        <a:pt x="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4" name="Freeform 222"/>
                <p:cNvSpPr>
                  <a:spLocks/>
                </p:cNvSpPr>
                <p:nvPr/>
              </p:nvSpPr>
              <p:spPr bwMode="auto">
                <a:xfrm>
                  <a:off x="493" y="1236"/>
                  <a:ext cx="11" cy="86"/>
                </a:xfrm>
                <a:custGeom>
                  <a:avLst/>
                  <a:gdLst>
                    <a:gd name="T0" fmla="*/ 0 w 11"/>
                    <a:gd name="T1" fmla="*/ 0 h 86"/>
                    <a:gd name="T2" fmla="*/ 0 w 11"/>
                    <a:gd name="T3" fmla="*/ 0 h 86"/>
                    <a:gd name="T4" fmla="*/ 0 w 11"/>
                    <a:gd name="T5" fmla="*/ 22 h 86"/>
                    <a:gd name="T6" fmla="*/ 0 w 11"/>
                    <a:gd name="T7" fmla="*/ 44 h 86"/>
                    <a:gd name="T8" fmla="*/ 2 w 11"/>
                    <a:gd name="T9" fmla="*/ 64 h 86"/>
                    <a:gd name="T10" fmla="*/ 7 w 11"/>
                    <a:gd name="T11" fmla="*/ 86 h 86"/>
                    <a:gd name="T12" fmla="*/ 7 w 11"/>
                    <a:gd name="T13" fmla="*/ 86 h 86"/>
                    <a:gd name="T14" fmla="*/ 8 w 11"/>
                    <a:gd name="T15" fmla="*/ 86 h 86"/>
                    <a:gd name="T16" fmla="*/ 10 w 11"/>
                    <a:gd name="T17" fmla="*/ 86 h 86"/>
                    <a:gd name="T18" fmla="*/ 10 w 11"/>
                    <a:gd name="T19" fmla="*/ 86 h 86"/>
                    <a:gd name="T20" fmla="*/ 11 w 11"/>
                    <a:gd name="T21" fmla="*/ 85 h 86"/>
                    <a:gd name="T22" fmla="*/ 11 w 11"/>
                    <a:gd name="T23" fmla="*/ 85 h 86"/>
                    <a:gd name="T24" fmla="*/ 7 w 11"/>
                    <a:gd name="T25" fmla="*/ 64 h 86"/>
                    <a:gd name="T26" fmla="*/ 3 w 11"/>
                    <a:gd name="T27" fmla="*/ 44 h 86"/>
                    <a:gd name="T28" fmla="*/ 2 w 11"/>
                    <a:gd name="T29" fmla="*/ 22 h 86"/>
                    <a:gd name="T30" fmla="*/ 2 w 11"/>
                    <a:gd name="T31" fmla="*/ 1 h 86"/>
                    <a:gd name="T32" fmla="*/ 2 w 11"/>
                    <a:gd name="T33" fmla="*/ 1 h 86"/>
                    <a:gd name="T34" fmla="*/ 0 w 11"/>
                    <a:gd name="T35" fmla="*/ 0 h 86"/>
                    <a:gd name="T36" fmla="*/ 0 w 11"/>
                    <a:gd name="T37" fmla="*/ 0 h 86"/>
                    <a:gd name="T38" fmla="*/ 0 w 11"/>
                    <a:gd name="T39" fmla="*/ 0 h 8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
                    <a:gd name="T61" fmla="*/ 0 h 86"/>
                    <a:gd name="T62" fmla="*/ 11 w 11"/>
                    <a:gd name="T63" fmla="*/ 86 h 8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 h="86">
                      <a:moveTo>
                        <a:pt x="0" y="0"/>
                      </a:moveTo>
                      <a:lnTo>
                        <a:pt x="0" y="0"/>
                      </a:lnTo>
                      <a:lnTo>
                        <a:pt x="0" y="22"/>
                      </a:lnTo>
                      <a:lnTo>
                        <a:pt x="0" y="44"/>
                      </a:lnTo>
                      <a:lnTo>
                        <a:pt x="2" y="64"/>
                      </a:lnTo>
                      <a:lnTo>
                        <a:pt x="7" y="86"/>
                      </a:lnTo>
                      <a:lnTo>
                        <a:pt x="8" y="86"/>
                      </a:lnTo>
                      <a:lnTo>
                        <a:pt x="10" y="86"/>
                      </a:lnTo>
                      <a:lnTo>
                        <a:pt x="11" y="85"/>
                      </a:lnTo>
                      <a:lnTo>
                        <a:pt x="7" y="64"/>
                      </a:lnTo>
                      <a:lnTo>
                        <a:pt x="3" y="44"/>
                      </a:lnTo>
                      <a:lnTo>
                        <a:pt x="2" y="22"/>
                      </a:lnTo>
                      <a:lnTo>
                        <a:pt x="2"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5" name="Freeform 223"/>
                <p:cNvSpPr>
                  <a:spLocks/>
                </p:cNvSpPr>
                <p:nvPr/>
              </p:nvSpPr>
              <p:spPr bwMode="auto">
                <a:xfrm>
                  <a:off x="487" y="1225"/>
                  <a:ext cx="286" cy="16"/>
                </a:xfrm>
                <a:custGeom>
                  <a:avLst/>
                  <a:gdLst>
                    <a:gd name="T0" fmla="*/ 2 w 286"/>
                    <a:gd name="T1" fmla="*/ 16 h 16"/>
                    <a:gd name="T2" fmla="*/ 2 w 286"/>
                    <a:gd name="T3" fmla="*/ 16 h 16"/>
                    <a:gd name="T4" fmla="*/ 36 w 286"/>
                    <a:gd name="T5" fmla="*/ 12 h 16"/>
                    <a:gd name="T6" fmla="*/ 71 w 286"/>
                    <a:gd name="T7" fmla="*/ 11 h 16"/>
                    <a:gd name="T8" fmla="*/ 138 w 286"/>
                    <a:gd name="T9" fmla="*/ 9 h 16"/>
                    <a:gd name="T10" fmla="*/ 138 w 286"/>
                    <a:gd name="T11" fmla="*/ 9 h 16"/>
                    <a:gd name="T12" fmla="*/ 210 w 286"/>
                    <a:gd name="T13" fmla="*/ 6 h 16"/>
                    <a:gd name="T14" fmla="*/ 246 w 286"/>
                    <a:gd name="T15" fmla="*/ 5 h 16"/>
                    <a:gd name="T16" fmla="*/ 283 w 286"/>
                    <a:gd name="T17" fmla="*/ 6 h 16"/>
                    <a:gd name="T18" fmla="*/ 283 w 286"/>
                    <a:gd name="T19" fmla="*/ 6 h 16"/>
                    <a:gd name="T20" fmla="*/ 284 w 286"/>
                    <a:gd name="T21" fmla="*/ 5 h 16"/>
                    <a:gd name="T22" fmla="*/ 286 w 286"/>
                    <a:gd name="T23" fmla="*/ 3 h 16"/>
                    <a:gd name="T24" fmla="*/ 284 w 286"/>
                    <a:gd name="T25" fmla="*/ 3 h 16"/>
                    <a:gd name="T26" fmla="*/ 284 w 286"/>
                    <a:gd name="T27" fmla="*/ 1 h 16"/>
                    <a:gd name="T28" fmla="*/ 284 w 286"/>
                    <a:gd name="T29" fmla="*/ 1 h 16"/>
                    <a:gd name="T30" fmla="*/ 248 w 286"/>
                    <a:gd name="T31" fmla="*/ 0 h 16"/>
                    <a:gd name="T32" fmla="*/ 210 w 286"/>
                    <a:gd name="T33" fmla="*/ 0 h 16"/>
                    <a:gd name="T34" fmla="*/ 138 w 286"/>
                    <a:gd name="T35" fmla="*/ 3 h 16"/>
                    <a:gd name="T36" fmla="*/ 138 w 286"/>
                    <a:gd name="T37" fmla="*/ 3 h 16"/>
                    <a:gd name="T38" fmla="*/ 69 w 286"/>
                    <a:gd name="T39" fmla="*/ 5 h 16"/>
                    <a:gd name="T40" fmla="*/ 35 w 286"/>
                    <a:gd name="T41" fmla="*/ 6 h 16"/>
                    <a:gd name="T42" fmla="*/ 17 w 286"/>
                    <a:gd name="T43" fmla="*/ 9 h 16"/>
                    <a:gd name="T44" fmla="*/ 0 w 286"/>
                    <a:gd name="T45" fmla="*/ 12 h 16"/>
                    <a:gd name="T46" fmla="*/ 0 w 286"/>
                    <a:gd name="T47" fmla="*/ 12 h 16"/>
                    <a:gd name="T48" fmla="*/ 0 w 286"/>
                    <a:gd name="T49" fmla="*/ 12 h 16"/>
                    <a:gd name="T50" fmla="*/ 0 w 286"/>
                    <a:gd name="T51" fmla="*/ 14 h 16"/>
                    <a:gd name="T52" fmla="*/ 0 w 286"/>
                    <a:gd name="T53" fmla="*/ 16 h 16"/>
                    <a:gd name="T54" fmla="*/ 2 w 286"/>
                    <a:gd name="T55" fmla="*/ 16 h 16"/>
                    <a:gd name="T56" fmla="*/ 2 w 286"/>
                    <a:gd name="T57" fmla="*/ 16 h 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6"/>
                    <a:gd name="T88" fmla="*/ 0 h 16"/>
                    <a:gd name="T89" fmla="*/ 286 w 286"/>
                    <a:gd name="T90" fmla="*/ 16 h 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6" h="16">
                      <a:moveTo>
                        <a:pt x="2" y="16"/>
                      </a:moveTo>
                      <a:lnTo>
                        <a:pt x="2" y="16"/>
                      </a:lnTo>
                      <a:lnTo>
                        <a:pt x="36" y="12"/>
                      </a:lnTo>
                      <a:lnTo>
                        <a:pt x="71" y="11"/>
                      </a:lnTo>
                      <a:lnTo>
                        <a:pt x="138" y="9"/>
                      </a:lnTo>
                      <a:lnTo>
                        <a:pt x="210" y="6"/>
                      </a:lnTo>
                      <a:lnTo>
                        <a:pt x="246" y="5"/>
                      </a:lnTo>
                      <a:lnTo>
                        <a:pt x="283" y="6"/>
                      </a:lnTo>
                      <a:lnTo>
                        <a:pt x="284" y="5"/>
                      </a:lnTo>
                      <a:lnTo>
                        <a:pt x="286" y="3"/>
                      </a:lnTo>
                      <a:lnTo>
                        <a:pt x="284" y="3"/>
                      </a:lnTo>
                      <a:lnTo>
                        <a:pt x="284" y="1"/>
                      </a:lnTo>
                      <a:lnTo>
                        <a:pt x="248" y="0"/>
                      </a:lnTo>
                      <a:lnTo>
                        <a:pt x="210" y="0"/>
                      </a:lnTo>
                      <a:lnTo>
                        <a:pt x="138" y="3"/>
                      </a:lnTo>
                      <a:lnTo>
                        <a:pt x="69" y="5"/>
                      </a:lnTo>
                      <a:lnTo>
                        <a:pt x="35" y="6"/>
                      </a:lnTo>
                      <a:lnTo>
                        <a:pt x="17" y="9"/>
                      </a:lnTo>
                      <a:lnTo>
                        <a:pt x="0" y="12"/>
                      </a:lnTo>
                      <a:lnTo>
                        <a:pt x="0" y="14"/>
                      </a:lnTo>
                      <a:lnTo>
                        <a:pt x="0" y="16"/>
                      </a:lnTo>
                      <a:lnTo>
                        <a:pt x="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6" name="Freeform 224"/>
                <p:cNvSpPr>
                  <a:spLocks/>
                </p:cNvSpPr>
                <p:nvPr/>
              </p:nvSpPr>
              <p:spPr bwMode="auto">
                <a:xfrm>
                  <a:off x="768" y="1228"/>
                  <a:ext cx="3" cy="80"/>
                </a:xfrm>
                <a:custGeom>
                  <a:avLst/>
                  <a:gdLst>
                    <a:gd name="T0" fmla="*/ 0 w 3"/>
                    <a:gd name="T1" fmla="*/ 0 h 80"/>
                    <a:gd name="T2" fmla="*/ 0 w 3"/>
                    <a:gd name="T3" fmla="*/ 0 h 80"/>
                    <a:gd name="T4" fmla="*/ 0 w 3"/>
                    <a:gd name="T5" fmla="*/ 39 h 80"/>
                    <a:gd name="T6" fmla="*/ 2 w 3"/>
                    <a:gd name="T7" fmla="*/ 78 h 80"/>
                    <a:gd name="T8" fmla="*/ 2 w 3"/>
                    <a:gd name="T9" fmla="*/ 78 h 80"/>
                    <a:gd name="T10" fmla="*/ 3 w 3"/>
                    <a:gd name="T11" fmla="*/ 80 h 80"/>
                    <a:gd name="T12" fmla="*/ 3 w 3"/>
                    <a:gd name="T13" fmla="*/ 78 h 80"/>
                    <a:gd name="T14" fmla="*/ 3 w 3"/>
                    <a:gd name="T15" fmla="*/ 78 h 80"/>
                    <a:gd name="T16" fmla="*/ 2 w 3"/>
                    <a:gd name="T17" fmla="*/ 39 h 80"/>
                    <a:gd name="T18" fmla="*/ 2 w 3"/>
                    <a:gd name="T19" fmla="*/ 0 h 80"/>
                    <a:gd name="T20" fmla="*/ 2 w 3"/>
                    <a:gd name="T21" fmla="*/ 0 h 80"/>
                    <a:gd name="T22" fmla="*/ 0 w 3"/>
                    <a:gd name="T23" fmla="*/ 0 h 80"/>
                    <a:gd name="T24" fmla="*/ 0 w 3"/>
                    <a:gd name="T25" fmla="*/ 0 h 80"/>
                    <a:gd name="T26" fmla="*/ 0 w 3"/>
                    <a:gd name="T27" fmla="*/ 0 h 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
                    <a:gd name="T43" fmla="*/ 0 h 80"/>
                    <a:gd name="T44" fmla="*/ 3 w 3"/>
                    <a:gd name="T45" fmla="*/ 80 h 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 h="80">
                      <a:moveTo>
                        <a:pt x="0" y="0"/>
                      </a:moveTo>
                      <a:lnTo>
                        <a:pt x="0" y="0"/>
                      </a:lnTo>
                      <a:lnTo>
                        <a:pt x="0" y="39"/>
                      </a:lnTo>
                      <a:lnTo>
                        <a:pt x="2" y="78"/>
                      </a:lnTo>
                      <a:lnTo>
                        <a:pt x="3" y="80"/>
                      </a:lnTo>
                      <a:lnTo>
                        <a:pt x="3" y="78"/>
                      </a:lnTo>
                      <a:lnTo>
                        <a:pt x="2" y="39"/>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7" name="Freeform 225"/>
                <p:cNvSpPr>
                  <a:spLocks/>
                </p:cNvSpPr>
                <p:nvPr/>
              </p:nvSpPr>
              <p:spPr bwMode="auto">
                <a:xfrm>
                  <a:off x="542" y="1319"/>
                  <a:ext cx="100" cy="2"/>
                </a:xfrm>
                <a:custGeom>
                  <a:avLst/>
                  <a:gdLst>
                    <a:gd name="T0" fmla="*/ 0 w 100"/>
                    <a:gd name="T1" fmla="*/ 2 h 2"/>
                    <a:gd name="T2" fmla="*/ 0 w 100"/>
                    <a:gd name="T3" fmla="*/ 2 h 2"/>
                    <a:gd name="T4" fmla="*/ 99 w 100"/>
                    <a:gd name="T5" fmla="*/ 2 h 2"/>
                    <a:gd name="T6" fmla="*/ 99 w 100"/>
                    <a:gd name="T7" fmla="*/ 2 h 2"/>
                    <a:gd name="T8" fmla="*/ 100 w 100"/>
                    <a:gd name="T9" fmla="*/ 2 h 2"/>
                    <a:gd name="T10" fmla="*/ 100 w 100"/>
                    <a:gd name="T11" fmla="*/ 0 h 2"/>
                    <a:gd name="T12" fmla="*/ 100 w 100"/>
                    <a:gd name="T13" fmla="*/ 0 h 2"/>
                    <a:gd name="T14" fmla="*/ 0 w 100"/>
                    <a:gd name="T15" fmla="*/ 0 h 2"/>
                    <a:gd name="T16" fmla="*/ 0 w 100"/>
                    <a:gd name="T17" fmla="*/ 0 h 2"/>
                    <a:gd name="T18" fmla="*/ 0 w 100"/>
                    <a:gd name="T19" fmla="*/ 2 h 2"/>
                    <a:gd name="T20" fmla="*/ 0 w 100"/>
                    <a:gd name="T21" fmla="*/ 2 h 2"/>
                    <a:gd name="T22" fmla="*/ 0 w 100"/>
                    <a:gd name="T23" fmla="*/ 2 h 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
                    <a:gd name="T37" fmla="*/ 0 h 2"/>
                    <a:gd name="T38" fmla="*/ 100 w 100"/>
                    <a:gd name="T39" fmla="*/ 2 h 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 h="2">
                      <a:moveTo>
                        <a:pt x="0" y="2"/>
                      </a:moveTo>
                      <a:lnTo>
                        <a:pt x="0" y="2"/>
                      </a:lnTo>
                      <a:lnTo>
                        <a:pt x="99" y="2"/>
                      </a:lnTo>
                      <a:lnTo>
                        <a:pt x="100" y="2"/>
                      </a:lnTo>
                      <a:lnTo>
                        <a:pt x="100"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8" name="Freeform 226"/>
                <p:cNvSpPr>
                  <a:spLocks/>
                </p:cNvSpPr>
                <p:nvPr/>
              </p:nvSpPr>
              <p:spPr bwMode="auto">
                <a:xfrm>
                  <a:off x="476" y="1266"/>
                  <a:ext cx="298" cy="8"/>
                </a:xfrm>
                <a:custGeom>
                  <a:avLst/>
                  <a:gdLst>
                    <a:gd name="T0" fmla="*/ 297 w 298"/>
                    <a:gd name="T1" fmla="*/ 6 h 8"/>
                    <a:gd name="T2" fmla="*/ 297 w 298"/>
                    <a:gd name="T3" fmla="*/ 6 h 8"/>
                    <a:gd name="T4" fmla="*/ 259 w 298"/>
                    <a:gd name="T5" fmla="*/ 3 h 8"/>
                    <a:gd name="T6" fmla="*/ 223 w 298"/>
                    <a:gd name="T7" fmla="*/ 1 h 8"/>
                    <a:gd name="T8" fmla="*/ 148 w 298"/>
                    <a:gd name="T9" fmla="*/ 0 h 8"/>
                    <a:gd name="T10" fmla="*/ 0 w 298"/>
                    <a:gd name="T11" fmla="*/ 3 h 8"/>
                    <a:gd name="T12" fmla="*/ 0 w 298"/>
                    <a:gd name="T13" fmla="*/ 3 h 8"/>
                    <a:gd name="T14" fmla="*/ 0 w 298"/>
                    <a:gd name="T15" fmla="*/ 3 h 8"/>
                    <a:gd name="T16" fmla="*/ 0 w 298"/>
                    <a:gd name="T17" fmla="*/ 3 h 8"/>
                    <a:gd name="T18" fmla="*/ 148 w 298"/>
                    <a:gd name="T19" fmla="*/ 3 h 8"/>
                    <a:gd name="T20" fmla="*/ 223 w 298"/>
                    <a:gd name="T21" fmla="*/ 3 h 8"/>
                    <a:gd name="T22" fmla="*/ 259 w 298"/>
                    <a:gd name="T23" fmla="*/ 4 h 8"/>
                    <a:gd name="T24" fmla="*/ 297 w 298"/>
                    <a:gd name="T25" fmla="*/ 8 h 8"/>
                    <a:gd name="T26" fmla="*/ 297 w 298"/>
                    <a:gd name="T27" fmla="*/ 8 h 8"/>
                    <a:gd name="T28" fmla="*/ 298 w 298"/>
                    <a:gd name="T29" fmla="*/ 8 h 8"/>
                    <a:gd name="T30" fmla="*/ 297 w 298"/>
                    <a:gd name="T31" fmla="*/ 6 h 8"/>
                    <a:gd name="T32" fmla="*/ 297 w 298"/>
                    <a:gd name="T33" fmla="*/ 6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8"/>
                    <a:gd name="T52" fmla="*/ 0 h 8"/>
                    <a:gd name="T53" fmla="*/ 298 w 298"/>
                    <a:gd name="T54" fmla="*/ 8 h 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8" h="8">
                      <a:moveTo>
                        <a:pt x="297" y="6"/>
                      </a:moveTo>
                      <a:lnTo>
                        <a:pt x="297" y="6"/>
                      </a:lnTo>
                      <a:lnTo>
                        <a:pt x="259" y="3"/>
                      </a:lnTo>
                      <a:lnTo>
                        <a:pt x="223" y="1"/>
                      </a:lnTo>
                      <a:lnTo>
                        <a:pt x="148" y="0"/>
                      </a:lnTo>
                      <a:lnTo>
                        <a:pt x="0" y="3"/>
                      </a:lnTo>
                      <a:lnTo>
                        <a:pt x="148" y="3"/>
                      </a:lnTo>
                      <a:lnTo>
                        <a:pt x="223" y="3"/>
                      </a:lnTo>
                      <a:lnTo>
                        <a:pt x="259" y="4"/>
                      </a:lnTo>
                      <a:lnTo>
                        <a:pt x="297" y="8"/>
                      </a:lnTo>
                      <a:lnTo>
                        <a:pt x="298" y="8"/>
                      </a:lnTo>
                      <a:lnTo>
                        <a:pt x="29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9" name="Freeform 227"/>
                <p:cNvSpPr>
                  <a:spLocks/>
                </p:cNvSpPr>
                <p:nvPr/>
              </p:nvSpPr>
              <p:spPr bwMode="auto">
                <a:xfrm>
                  <a:off x="595" y="1259"/>
                  <a:ext cx="58" cy="24"/>
                </a:xfrm>
                <a:custGeom>
                  <a:avLst/>
                  <a:gdLst>
                    <a:gd name="T0" fmla="*/ 19 w 58"/>
                    <a:gd name="T1" fmla="*/ 0 h 24"/>
                    <a:gd name="T2" fmla="*/ 19 w 58"/>
                    <a:gd name="T3" fmla="*/ 0 h 24"/>
                    <a:gd name="T4" fmla="*/ 13 w 58"/>
                    <a:gd name="T5" fmla="*/ 4 h 24"/>
                    <a:gd name="T6" fmla="*/ 7 w 58"/>
                    <a:gd name="T7" fmla="*/ 7 h 24"/>
                    <a:gd name="T8" fmla="*/ 2 w 58"/>
                    <a:gd name="T9" fmla="*/ 11 h 24"/>
                    <a:gd name="T10" fmla="*/ 0 w 58"/>
                    <a:gd name="T11" fmla="*/ 15 h 24"/>
                    <a:gd name="T12" fmla="*/ 2 w 58"/>
                    <a:gd name="T13" fmla="*/ 18 h 24"/>
                    <a:gd name="T14" fmla="*/ 2 w 58"/>
                    <a:gd name="T15" fmla="*/ 18 h 24"/>
                    <a:gd name="T16" fmla="*/ 7 w 58"/>
                    <a:gd name="T17" fmla="*/ 21 h 24"/>
                    <a:gd name="T18" fmla="*/ 11 w 58"/>
                    <a:gd name="T19" fmla="*/ 22 h 24"/>
                    <a:gd name="T20" fmla="*/ 24 w 58"/>
                    <a:gd name="T21" fmla="*/ 24 h 24"/>
                    <a:gd name="T22" fmla="*/ 24 w 58"/>
                    <a:gd name="T23" fmla="*/ 24 h 24"/>
                    <a:gd name="T24" fmla="*/ 38 w 58"/>
                    <a:gd name="T25" fmla="*/ 24 h 24"/>
                    <a:gd name="T26" fmla="*/ 46 w 58"/>
                    <a:gd name="T27" fmla="*/ 22 h 24"/>
                    <a:gd name="T28" fmla="*/ 52 w 58"/>
                    <a:gd name="T29" fmla="*/ 19 h 24"/>
                    <a:gd name="T30" fmla="*/ 52 w 58"/>
                    <a:gd name="T31" fmla="*/ 19 h 24"/>
                    <a:gd name="T32" fmla="*/ 57 w 58"/>
                    <a:gd name="T33" fmla="*/ 16 h 24"/>
                    <a:gd name="T34" fmla="*/ 58 w 58"/>
                    <a:gd name="T35" fmla="*/ 13 h 24"/>
                    <a:gd name="T36" fmla="*/ 58 w 58"/>
                    <a:gd name="T37" fmla="*/ 10 h 24"/>
                    <a:gd name="T38" fmla="*/ 58 w 58"/>
                    <a:gd name="T39" fmla="*/ 10 h 24"/>
                    <a:gd name="T40" fmla="*/ 58 w 58"/>
                    <a:gd name="T41" fmla="*/ 8 h 24"/>
                    <a:gd name="T42" fmla="*/ 55 w 58"/>
                    <a:gd name="T43" fmla="*/ 5 h 24"/>
                    <a:gd name="T44" fmla="*/ 51 w 58"/>
                    <a:gd name="T45" fmla="*/ 2 h 24"/>
                    <a:gd name="T46" fmla="*/ 51 w 58"/>
                    <a:gd name="T47" fmla="*/ 2 h 24"/>
                    <a:gd name="T48" fmla="*/ 47 w 58"/>
                    <a:gd name="T49" fmla="*/ 2 h 24"/>
                    <a:gd name="T50" fmla="*/ 46 w 58"/>
                    <a:gd name="T51" fmla="*/ 4 h 24"/>
                    <a:gd name="T52" fmla="*/ 46 w 58"/>
                    <a:gd name="T53" fmla="*/ 7 h 24"/>
                    <a:gd name="T54" fmla="*/ 47 w 58"/>
                    <a:gd name="T55" fmla="*/ 8 h 24"/>
                    <a:gd name="T56" fmla="*/ 47 w 58"/>
                    <a:gd name="T57" fmla="*/ 8 h 24"/>
                    <a:gd name="T58" fmla="*/ 51 w 58"/>
                    <a:gd name="T59" fmla="*/ 11 h 24"/>
                    <a:gd name="T60" fmla="*/ 51 w 58"/>
                    <a:gd name="T61" fmla="*/ 11 h 24"/>
                    <a:gd name="T62" fmla="*/ 51 w 58"/>
                    <a:gd name="T63" fmla="*/ 11 h 24"/>
                    <a:gd name="T64" fmla="*/ 51 w 58"/>
                    <a:gd name="T65" fmla="*/ 10 h 24"/>
                    <a:gd name="T66" fmla="*/ 51 w 58"/>
                    <a:gd name="T67" fmla="*/ 10 h 24"/>
                    <a:gd name="T68" fmla="*/ 49 w 58"/>
                    <a:gd name="T69" fmla="*/ 11 h 24"/>
                    <a:gd name="T70" fmla="*/ 49 w 58"/>
                    <a:gd name="T71" fmla="*/ 11 h 24"/>
                    <a:gd name="T72" fmla="*/ 46 w 58"/>
                    <a:gd name="T73" fmla="*/ 13 h 24"/>
                    <a:gd name="T74" fmla="*/ 46 w 58"/>
                    <a:gd name="T75" fmla="*/ 13 h 24"/>
                    <a:gd name="T76" fmla="*/ 35 w 58"/>
                    <a:gd name="T77" fmla="*/ 16 h 24"/>
                    <a:gd name="T78" fmla="*/ 24 w 58"/>
                    <a:gd name="T79" fmla="*/ 18 h 24"/>
                    <a:gd name="T80" fmla="*/ 24 w 58"/>
                    <a:gd name="T81" fmla="*/ 18 h 24"/>
                    <a:gd name="T82" fmla="*/ 14 w 58"/>
                    <a:gd name="T83" fmla="*/ 18 h 24"/>
                    <a:gd name="T84" fmla="*/ 10 w 58"/>
                    <a:gd name="T85" fmla="*/ 18 h 24"/>
                    <a:gd name="T86" fmla="*/ 5 w 58"/>
                    <a:gd name="T87" fmla="*/ 16 h 24"/>
                    <a:gd name="T88" fmla="*/ 5 w 58"/>
                    <a:gd name="T89" fmla="*/ 16 h 24"/>
                    <a:gd name="T90" fmla="*/ 5 w 58"/>
                    <a:gd name="T91" fmla="*/ 15 h 24"/>
                    <a:gd name="T92" fmla="*/ 7 w 58"/>
                    <a:gd name="T93" fmla="*/ 13 h 24"/>
                    <a:gd name="T94" fmla="*/ 11 w 58"/>
                    <a:gd name="T95" fmla="*/ 8 h 24"/>
                    <a:gd name="T96" fmla="*/ 19 w 58"/>
                    <a:gd name="T97" fmla="*/ 4 h 24"/>
                    <a:gd name="T98" fmla="*/ 19 w 58"/>
                    <a:gd name="T99" fmla="*/ 4 h 24"/>
                    <a:gd name="T100" fmla="*/ 21 w 58"/>
                    <a:gd name="T101" fmla="*/ 2 h 24"/>
                    <a:gd name="T102" fmla="*/ 21 w 58"/>
                    <a:gd name="T103" fmla="*/ 0 h 24"/>
                    <a:gd name="T104" fmla="*/ 19 w 58"/>
                    <a:gd name="T105" fmla="*/ 0 h 24"/>
                    <a:gd name="T106" fmla="*/ 19 w 58"/>
                    <a:gd name="T107" fmla="*/ 0 h 24"/>
                    <a:gd name="T108" fmla="*/ 19 w 58"/>
                    <a:gd name="T109" fmla="*/ 0 h 2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8"/>
                    <a:gd name="T166" fmla="*/ 0 h 24"/>
                    <a:gd name="T167" fmla="*/ 58 w 58"/>
                    <a:gd name="T168" fmla="*/ 24 h 2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8" h="24">
                      <a:moveTo>
                        <a:pt x="19" y="0"/>
                      </a:moveTo>
                      <a:lnTo>
                        <a:pt x="19" y="0"/>
                      </a:lnTo>
                      <a:lnTo>
                        <a:pt x="13" y="4"/>
                      </a:lnTo>
                      <a:lnTo>
                        <a:pt x="7" y="7"/>
                      </a:lnTo>
                      <a:lnTo>
                        <a:pt x="2" y="11"/>
                      </a:lnTo>
                      <a:lnTo>
                        <a:pt x="0" y="15"/>
                      </a:lnTo>
                      <a:lnTo>
                        <a:pt x="2" y="18"/>
                      </a:lnTo>
                      <a:lnTo>
                        <a:pt x="7" y="21"/>
                      </a:lnTo>
                      <a:lnTo>
                        <a:pt x="11" y="22"/>
                      </a:lnTo>
                      <a:lnTo>
                        <a:pt x="24" y="24"/>
                      </a:lnTo>
                      <a:lnTo>
                        <a:pt x="38" y="24"/>
                      </a:lnTo>
                      <a:lnTo>
                        <a:pt x="46" y="22"/>
                      </a:lnTo>
                      <a:lnTo>
                        <a:pt x="52" y="19"/>
                      </a:lnTo>
                      <a:lnTo>
                        <a:pt x="57" y="16"/>
                      </a:lnTo>
                      <a:lnTo>
                        <a:pt x="58" y="13"/>
                      </a:lnTo>
                      <a:lnTo>
                        <a:pt x="58" y="10"/>
                      </a:lnTo>
                      <a:lnTo>
                        <a:pt x="58" y="8"/>
                      </a:lnTo>
                      <a:lnTo>
                        <a:pt x="55" y="5"/>
                      </a:lnTo>
                      <a:lnTo>
                        <a:pt x="51" y="2"/>
                      </a:lnTo>
                      <a:lnTo>
                        <a:pt x="47" y="2"/>
                      </a:lnTo>
                      <a:lnTo>
                        <a:pt x="46" y="4"/>
                      </a:lnTo>
                      <a:lnTo>
                        <a:pt x="46" y="7"/>
                      </a:lnTo>
                      <a:lnTo>
                        <a:pt x="47" y="8"/>
                      </a:lnTo>
                      <a:lnTo>
                        <a:pt x="51" y="11"/>
                      </a:lnTo>
                      <a:lnTo>
                        <a:pt x="51" y="10"/>
                      </a:lnTo>
                      <a:lnTo>
                        <a:pt x="49" y="11"/>
                      </a:lnTo>
                      <a:lnTo>
                        <a:pt x="46" y="13"/>
                      </a:lnTo>
                      <a:lnTo>
                        <a:pt x="35" y="16"/>
                      </a:lnTo>
                      <a:lnTo>
                        <a:pt x="24" y="18"/>
                      </a:lnTo>
                      <a:lnTo>
                        <a:pt x="14" y="18"/>
                      </a:lnTo>
                      <a:lnTo>
                        <a:pt x="10" y="18"/>
                      </a:lnTo>
                      <a:lnTo>
                        <a:pt x="5" y="16"/>
                      </a:lnTo>
                      <a:lnTo>
                        <a:pt x="5" y="15"/>
                      </a:lnTo>
                      <a:lnTo>
                        <a:pt x="7" y="13"/>
                      </a:lnTo>
                      <a:lnTo>
                        <a:pt x="11" y="8"/>
                      </a:lnTo>
                      <a:lnTo>
                        <a:pt x="19" y="4"/>
                      </a:lnTo>
                      <a:lnTo>
                        <a:pt x="21" y="2"/>
                      </a:lnTo>
                      <a:lnTo>
                        <a:pt x="21"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0" name="Freeform 228"/>
                <p:cNvSpPr>
                  <a:spLocks/>
                </p:cNvSpPr>
                <p:nvPr/>
              </p:nvSpPr>
              <p:spPr bwMode="auto">
                <a:xfrm>
                  <a:off x="771" y="1214"/>
                  <a:ext cx="17" cy="99"/>
                </a:xfrm>
                <a:custGeom>
                  <a:avLst/>
                  <a:gdLst>
                    <a:gd name="T0" fmla="*/ 17 w 17"/>
                    <a:gd name="T1" fmla="*/ 0 h 99"/>
                    <a:gd name="T2" fmla="*/ 17 w 17"/>
                    <a:gd name="T3" fmla="*/ 0 h 99"/>
                    <a:gd name="T4" fmla="*/ 9 w 17"/>
                    <a:gd name="T5" fmla="*/ 23 h 99"/>
                    <a:gd name="T6" fmla="*/ 3 w 17"/>
                    <a:gd name="T7" fmla="*/ 49 h 99"/>
                    <a:gd name="T8" fmla="*/ 0 w 17"/>
                    <a:gd name="T9" fmla="*/ 72 h 99"/>
                    <a:gd name="T10" fmla="*/ 0 w 17"/>
                    <a:gd name="T11" fmla="*/ 97 h 99"/>
                    <a:gd name="T12" fmla="*/ 0 w 17"/>
                    <a:gd name="T13" fmla="*/ 97 h 99"/>
                    <a:gd name="T14" fmla="*/ 2 w 17"/>
                    <a:gd name="T15" fmla="*/ 99 h 99"/>
                    <a:gd name="T16" fmla="*/ 3 w 17"/>
                    <a:gd name="T17" fmla="*/ 97 h 99"/>
                    <a:gd name="T18" fmla="*/ 3 w 17"/>
                    <a:gd name="T19" fmla="*/ 97 h 99"/>
                    <a:gd name="T20" fmla="*/ 5 w 17"/>
                    <a:gd name="T21" fmla="*/ 72 h 99"/>
                    <a:gd name="T22" fmla="*/ 8 w 17"/>
                    <a:gd name="T23" fmla="*/ 49 h 99"/>
                    <a:gd name="T24" fmla="*/ 11 w 17"/>
                    <a:gd name="T25" fmla="*/ 25 h 99"/>
                    <a:gd name="T26" fmla="*/ 17 w 17"/>
                    <a:gd name="T27" fmla="*/ 2 h 99"/>
                    <a:gd name="T28" fmla="*/ 17 w 17"/>
                    <a:gd name="T29" fmla="*/ 2 h 99"/>
                    <a:gd name="T30" fmla="*/ 17 w 17"/>
                    <a:gd name="T31" fmla="*/ 0 h 99"/>
                    <a:gd name="T32" fmla="*/ 17 w 17"/>
                    <a:gd name="T33" fmla="*/ 0 h 99"/>
                    <a:gd name="T34" fmla="*/ 17 w 17"/>
                    <a:gd name="T35" fmla="*/ 0 h 9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99"/>
                    <a:gd name="T56" fmla="*/ 17 w 17"/>
                    <a:gd name="T57" fmla="*/ 99 h 9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99">
                      <a:moveTo>
                        <a:pt x="17" y="0"/>
                      </a:moveTo>
                      <a:lnTo>
                        <a:pt x="17" y="0"/>
                      </a:lnTo>
                      <a:lnTo>
                        <a:pt x="9" y="23"/>
                      </a:lnTo>
                      <a:lnTo>
                        <a:pt x="3" y="49"/>
                      </a:lnTo>
                      <a:lnTo>
                        <a:pt x="0" y="72"/>
                      </a:lnTo>
                      <a:lnTo>
                        <a:pt x="0" y="97"/>
                      </a:lnTo>
                      <a:lnTo>
                        <a:pt x="2" y="99"/>
                      </a:lnTo>
                      <a:lnTo>
                        <a:pt x="3" y="97"/>
                      </a:lnTo>
                      <a:lnTo>
                        <a:pt x="5" y="72"/>
                      </a:lnTo>
                      <a:lnTo>
                        <a:pt x="8" y="49"/>
                      </a:lnTo>
                      <a:lnTo>
                        <a:pt x="11" y="25"/>
                      </a:lnTo>
                      <a:lnTo>
                        <a:pt x="17" y="2"/>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1" name="Freeform 229"/>
                <p:cNvSpPr>
                  <a:spLocks/>
                </p:cNvSpPr>
                <p:nvPr/>
              </p:nvSpPr>
              <p:spPr bwMode="auto">
                <a:xfrm>
                  <a:off x="771" y="1211"/>
                  <a:ext cx="234" cy="23"/>
                </a:xfrm>
                <a:custGeom>
                  <a:avLst/>
                  <a:gdLst>
                    <a:gd name="T0" fmla="*/ 2 w 234"/>
                    <a:gd name="T1" fmla="*/ 3 h 23"/>
                    <a:gd name="T2" fmla="*/ 2 w 234"/>
                    <a:gd name="T3" fmla="*/ 3 h 23"/>
                    <a:gd name="T4" fmla="*/ 60 w 234"/>
                    <a:gd name="T5" fmla="*/ 5 h 23"/>
                    <a:gd name="T6" fmla="*/ 116 w 234"/>
                    <a:gd name="T7" fmla="*/ 9 h 23"/>
                    <a:gd name="T8" fmla="*/ 174 w 234"/>
                    <a:gd name="T9" fmla="*/ 15 h 23"/>
                    <a:gd name="T10" fmla="*/ 231 w 234"/>
                    <a:gd name="T11" fmla="*/ 23 h 23"/>
                    <a:gd name="T12" fmla="*/ 231 w 234"/>
                    <a:gd name="T13" fmla="*/ 23 h 23"/>
                    <a:gd name="T14" fmla="*/ 232 w 234"/>
                    <a:gd name="T15" fmla="*/ 23 h 23"/>
                    <a:gd name="T16" fmla="*/ 234 w 234"/>
                    <a:gd name="T17" fmla="*/ 22 h 23"/>
                    <a:gd name="T18" fmla="*/ 234 w 234"/>
                    <a:gd name="T19" fmla="*/ 20 h 23"/>
                    <a:gd name="T20" fmla="*/ 232 w 234"/>
                    <a:gd name="T21" fmla="*/ 20 h 23"/>
                    <a:gd name="T22" fmla="*/ 232 w 234"/>
                    <a:gd name="T23" fmla="*/ 20 h 23"/>
                    <a:gd name="T24" fmla="*/ 204 w 234"/>
                    <a:gd name="T25" fmla="*/ 12 h 23"/>
                    <a:gd name="T26" fmla="*/ 176 w 234"/>
                    <a:gd name="T27" fmla="*/ 8 h 23"/>
                    <a:gd name="T28" fmla="*/ 146 w 234"/>
                    <a:gd name="T29" fmla="*/ 5 h 23"/>
                    <a:gd name="T30" fmla="*/ 118 w 234"/>
                    <a:gd name="T31" fmla="*/ 3 h 23"/>
                    <a:gd name="T32" fmla="*/ 60 w 234"/>
                    <a:gd name="T33" fmla="*/ 0 h 23"/>
                    <a:gd name="T34" fmla="*/ 2 w 234"/>
                    <a:gd name="T35" fmla="*/ 0 h 23"/>
                    <a:gd name="T36" fmla="*/ 2 w 234"/>
                    <a:gd name="T37" fmla="*/ 0 h 23"/>
                    <a:gd name="T38" fmla="*/ 0 w 234"/>
                    <a:gd name="T39" fmla="*/ 1 h 23"/>
                    <a:gd name="T40" fmla="*/ 2 w 234"/>
                    <a:gd name="T41" fmla="*/ 3 h 23"/>
                    <a:gd name="T42" fmla="*/ 2 w 234"/>
                    <a:gd name="T43" fmla="*/ 3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34"/>
                    <a:gd name="T67" fmla="*/ 0 h 23"/>
                    <a:gd name="T68" fmla="*/ 234 w 234"/>
                    <a:gd name="T69" fmla="*/ 23 h 2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34" h="23">
                      <a:moveTo>
                        <a:pt x="2" y="3"/>
                      </a:moveTo>
                      <a:lnTo>
                        <a:pt x="2" y="3"/>
                      </a:lnTo>
                      <a:lnTo>
                        <a:pt x="60" y="5"/>
                      </a:lnTo>
                      <a:lnTo>
                        <a:pt x="116" y="9"/>
                      </a:lnTo>
                      <a:lnTo>
                        <a:pt x="174" y="15"/>
                      </a:lnTo>
                      <a:lnTo>
                        <a:pt x="231" y="23"/>
                      </a:lnTo>
                      <a:lnTo>
                        <a:pt x="232" y="23"/>
                      </a:lnTo>
                      <a:lnTo>
                        <a:pt x="234" y="22"/>
                      </a:lnTo>
                      <a:lnTo>
                        <a:pt x="234" y="20"/>
                      </a:lnTo>
                      <a:lnTo>
                        <a:pt x="232" y="20"/>
                      </a:lnTo>
                      <a:lnTo>
                        <a:pt x="204" y="12"/>
                      </a:lnTo>
                      <a:lnTo>
                        <a:pt x="176" y="8"/>
                      </a:lnTo>
                      <a:lnTo>
                        <a:pt x="146" y="5"/>
                      </a:lnTo>
                      <a:lnTo>
                        <a:pt x="118" y="3"/>
                      </a:lnTo>
                      <a:lnTo>
                        <a:pt x="60" y="0"/>
                      </a:lnTo>
                      <a:lnTo>
                        <a:pt x="2" y="0"/>
                      </a:lnTo>
                      <a:lnTo>
                        <a:pt x="0" y="1"/>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2" name="Freeform 230"/>
                <p:cNvSpPr>
                  <a:spLocks/>
                </p:cNvSpPr>
                <p:nvPr/>
              </p:nvSpPr>
              <p:spPr bwMode="auto">
                <a:xfrm>
                  <a:off x="972" y="1226"/>
                  <a:ext cx="27" cy="109"/>
                </a:xfrm>
                <a:custGeom>
                  <a:avLst/>
                  <a:gdLst>
                    <a:gd name="T0" fmla="*/ 23 w 27"/>
                    <a:gd name="T1" fmla="*/ 2 h 109"/>
                    <a:gd name="T2" fmla="*/ 23 w 27"/>
                    <a:gd name="T3" fmla="*/ 2 h 109"/>
                    <a:gd name="T4" fmla="*/ 20 w 27"/>
                    <a:gd name="T5" fmla="*/ 29 h 109"/>
                    <a:gd name="T6" fmla="*/ 16 w 27"/>
                    <a:gd name="T7" fmla="*/ 55 h 109"/>
                    <a:gd name="T8" fmla="*/ 8 w 27"/>
                    <a:gd name="T9" fmla="*/ 80 h 109"/>
                    <a:gd name="T10" fmla="*/ 0 w 27"/>
                    <a:gd name="T11" fmla="*/ 106 h 109"/>
                    <a:gd name="T12" fmla="*/ 0 w 27"/>
                    <a:gd name="T13" fmla="*/ 106 h 109"/>
                    <a:gd name="T14" fmla="*/ 0 w 27"/>
                    <a:gd name="T15" fmla="*/ 107 h 109"/>
                    <a:gd name="T16" fmla="*/ 1 w 27"/>
                    <a:gd name="T17" fmla="*/ 109 h 109"/>
                    <a:gd name="T18" fmla="*/ 3 w 27"/>
                    <a:gd name="T19" fmla="*/ 109 h 109"/>
                    <a:gd name="T20" fmla="*/ 5 w 27"/>
                    <a:gd name="T21" fmla="*/ 107 h 109"/>
                    <a:gd name="T22" fmla="*/ 5 w 27"/>
                    <a:gd name="T23" fmla="*/ 107 h 109"/>
                    <a:gd name="T24" fmla="*/ 9 w 27"/>
                    <a:gd name="T25" fmla="*/ 96 h 109"/>
                    <a:gd name="T26" fmla="*/ 16 w 27"/>
                    <a:gd name="T27" fmla="*/ 84 h 109"/>
                    <a:gd name="T28" fmla="*/ 19 w 27"/>
                    <a:gd name="T29" fmla="*/ 70 h 109"/>
                    <a:gd name="T30" fmla="*/ 22 w 27"/>
                    <a:gd name="T31" fmla="*/ 57 h 109"/>
                    <a:gd name="T32" fmla="*/ 25 w 27"/>
                    <a:gd name="T33" fmla="*/ 29 h 109"/>
                    <a:gd name="T34" fmla="*/ 27 w 27"/>
                    <a:gd name="T35" fmla="*/ 2 h 109"/>
                    <a:gd name="T36" fmla="*/ 27 w 27"/>
                    <a:gd name="T37" fmla="*/ 2 h 109"/>
                    <a:gd name="T38" fmla="*/ 25 w 27"/>
                    <a:gd name="T39" fmla="*/ 2 h 109"/>
                    <a:gd name="T40" fmla="*/ 25 w 27"/>
                    <a:gd name="T41" fmla="*/ 0 h 109"/>
                    <a:gd name="T42" fmla="*/ 23 w 27"/>
                    <a:gd name="T43" fmla="*/ 2 h 109"/>
                    <a:gd name="T44" fmla="*/ 23 w 27"/>
                    <a:gd name="T45" fmla="*/ 2 h 109"/>
                    <a:gd name="T46" fmla="*/ 23 w 27"/>
                    <a:gd name="T47" fmla="*/ 2 h 10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7"/>
                    <a:gd name="T73" fmla="*/ 0 h 109"/>
                    <a:gd name="T74" fmla="*/ 27 w 27"/>
                    <a:gd name="T75" fmla="*/ 109 h 10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7" h="109">
                      <a:moveTo>
                        <a:pt x="23" y="2"/>
                      </a:moveTo>
                      <a:lnTo>
                        <a:pt x="23" y="2"/>
                      </a:lnTo>
                      <a:lnTo>
                        <a:pt x="20" y="29"/>
                      </a:lnTo>
                      <a:lnTo>
                        <a:pt x="16" y="55"/>
                      </a:lnTo>
                      <a:lnTo>
                        <a:pt x="8" y="80"/>
                      </a:lnTo>
                      <a:lnTo>
                        <a:pt x="0" y="106"/>
                      </a:lnTo>
                      <a:lnTo>
                        <a:pt x="0" y="107"/>
                      </a:lnTo>
                      <a:lnTo>
                        <a:pt x="1" y="109"/>
                      </a:lnTo>
                      <a:lnTo>
                        <a:pt x="3" y="109"/>
                      </a:lnTo>
                      <a:lnTo>
                        <a:pt x="5" y="107"/>
                      </a:lnTo>
                      <a:lnTo>
                        <a:pt x="9" y="96"/>
                      </a:lnTo>
                      <a:lnTo>
                        <a:pt x="16" y="84"/>
                      </a:lnTo>
                      <a:lnTo>
                        <a:pt x="19" y="70"/>
                      </a:lnTo>
                      <a:lnTo>
                        <a:pt x="22" y="57"/>
                      </a:lnTo>
                      <a:lnTo>
                        <a:pt x="25" y="29"/>
                      </a:lnTo>
                      <a:lnTo>
                        <a:pt x="27" y="2"/>
                      </a:lnTo>
                      <a:lnTo>
                        <a:pt x="25" y="2"/>
                      </a:lnTo>
                      <a:lnTo>
                        <a:pt x="25" y="0"/>
                      </a:lnTo>
                      <a:lnTo>
                        <a:pt x="2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3" name="Freeform 231"/>
                <p:cNvSpPr>
                  <a:spLocks/>
                </p:cNvSpPr>
                <p:nvPr/>
              </p:nvSpPr>
              <p:spPr bwMode="auto">
                <a:xfrm>
                  <a:off x="988" y="1267"/>
                  <a:ext cx="47" cy="30"/>
                </a:xfrm>
                <a:custGeom>
                  <a:avLst/>
                  <a:gdLst>
                    <a:gd name="T0" fmla="*/ 1 w 47"/>
                    <a:gd name="T1" fmla="*/ 3 h 30"/>
                    <a:gd name="T2" fmla="*/ 1 w 47"/>
                    <a:gd name="T3" fmla="*/ 3 h 30"/>
                    <a:gd name="T4" fmla="*/ 23 w 47"/>
                    <a:gd name="T5" fmla="*/ 19 h 30"/>
                    <a:gd name="T6" fmla="*/ 23 w 47"/>
                    <a:gd name="T7" fmla="*/ 19 h 30"/>
                    <a:gd name="T8" fmla="*/ 34 w 47"/>
                    <a:gd name="T9" fmla="*/ 25 h 30"/>
                    <a:gd name="T10" fmla="*/ 39 w 47"/>
                    <a:gd name="T11" fmla="*/ 29 h 30"/>
                    <a:gd name="T12" fmla="*/ 44 w 47"/>
                    <a:gd name="T13" fmla="*/ 30 h 30"/>
                    <a:gd name="T14" fmla="*/ 44 w 47"/>
                    <a:gd name="T15" fmla="*/ 30 h 30"/>
                    <a:gd name="T16" fmla="*/ 45 w 47"/>
                    <a:gd name="T17" fmla="*/ 30 h 30"/>
                    <a:gd name="T18" fmla="*/ 47 w 47"/>
                    <a:gd name="T19" fmla="*/ 30 h 30"/>
                    <a:gd name="T20" fmla="*/ 47 w 47"/>
                    <a:gd name="T21" fmla="*/ 29 h 30"/>
                    <a:gd name="T22" fmla="*/ 47 w 47"/>
                    <a:gd name="T23" fmla="*/ 27 h 30"/>
                    <a:gd name="T24" fmla="*/ 47 w 47"/>
                    <a:gd name="T25" fmla="*/ 27 h 30"/>
                    <a:gd name="T26" fmla="*/ 44 w 47"/>
                    <a:gd name="T27" fmla="*/ 22 h 30"/>
                    <a:gd name="T28" fmla="*/ 39 w 47"/>
                    <a:gd name="T29" fmla="*/ 18 h 30"/>
                    <a:gd name="T30" fmla="*/ 28 w 47"/>
                    <a:gd name="T31" fmla="*/ 13 h 30"/>
                    <a:gd name="T32" fmla="*/ 28 w 47"/>
                    <a:gd name="T33" fmla="*/ 13 h 30"/>
                    <a:gd name="T34" fmla="*/ 4 w 47"/>
                    <a:gd name="T35" fmla="*/ 0 h 30"/>
                    <a:gd name="T36" fmla="*/ 4 w 47"/>
                    <a:gd name="T37" fmla="*/ 0 h 30"/>
                    <a:gd name="T38" fmla="*/ 1 w 47"/>
                    <a:gd name="T39" fmla="*/ 0 h 30"/>
                    <a:gd name="T40" fmla="*/ 1 w 47"/>
                    <a:gd name="T41" fmla="*/ 0 h 30"/>
                    <a:gd name="T42" fmla="*/ 0 w 47"/>
                    <a:gd name="T43" fmla="*/ 2 h 30"/>
                    <a:gd name="T44" fmla="*/ 1 w 47"/>
                    <a:gd name="T45" fmla="*/ 3 h 30"/>
                    <a:gd name="T46" fmla="*/ 1 w 47"/>
                    <a:gd name="T47" fmla="*/ 3 h 3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7"/>
                    <a:gd name="T73" fmla="*/ 0 h 30"/>
                    <a:gd name="T74" fmla="*/ 47 w 47"/>
                    <a:gd name="T75" fmla="*/ 30 h 3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7" h="30">
                      <a:moveTo>
                        <a:pt x="1" y="3"/>
                      </a:moveTo>
                      <a:lnTo>
                        <a:pt x="1" y="3"/>
                      </a:lnTo>
                      <a:lnTo>
                        <a:pt x="23" y="19"/>
                      </a:lnTo>
                      <a:lnTo>
                        <a:pt x="34" y="25"/>
                      </a:lnTo>
                      <a:lnTo>
                        <a:pt x="39" y="29"/>
                      </a:lnTo>
                      <a:lnTo>
                        <a:pt x="44" y="30"/>
                      </a:lnTo>
                      <a:lnTo>
                        <a:pt x="45" y="30"/>
                      </a:lnTo>
                      <a:lnTo>
                        <a:pt x="47" y="30"/>
                      </a:lnTo>
                      <a:lnTo>
                        <a:pt x="47" y="29"/>
                      </a:lnTo>
                      <a:lnTo>
                        <a:pt x="47" y="27"/>
                      </a:lnTo>
                      <a:lnTo>
                        <a:pt x="44" y="22"/>
                      </a:lnTo>
                      <a:lnTo>
                        <a:pt x="39" y="18"/>
                      </a:lnTo>
                      <a:lnTo>
                        <a:pt x="28" y="13"/>
                      </a:lnTo>
                      <a:lnTo>
                        <a:pt x="4" y="0"/>
                      </a:lnTo>
                      <a:lnTo>
                        <a:pt x="1" y="0"/>
                      </a:lnTo>
                      <a:lnTo>
                        <a:pt x="0"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4" name="Freeform 232"/>
                <p:cNvSpPr>
                  <a:spLocks/>
                </p:cNvSpPr>
                <p:nvPr/>
              </p:nvSpPr>
              <p:spPr bwMode="auto">
                <a:xfrm>
                  <a:off x="770" y="1237"/>
                  <a:ext cx="232" cy="43"/>
                </a:xfrm>
                <a:custGeom>
                  <a:avLst/>
                  <a:gdLst>
                    <a:gd name="T0" fmla="*/ 230 w 232"/>
                    <a:gd name="T1" fmla="*/ 40 h 43"/>
                    <a:gd name="T2" fmla="*/ 230 w 232"/>
                    <a:gd name="T3" fmla="*/ 40 h 43"/>
                    <a:gd name="T4" fmla="*/ 116 w 232"/>
                    <a:gd name="T5" fmla="*/ 18 h 43"/>
                    <a:gd name="T6" fmla="*/ 58 w 232"/>
                    <a:gd name="T7" fmla="*/ 8 h 43"/>
                    <a:gd name="T8" fmla="*/ 1 w 232"/>
                    <a:gd name="T9" fmla="*/ 0 h 43"/>
                    <a:gd name="T10" fmla="*/ 1 w 232"/>
                    <a:gd name="T11" fmla="*/ 0 h 43"/>
                    <a:gd name="T12" fmla="*/ 0 w 232"/>
                    <a:gd name="T13" fmla="*/ 2 h 43"/>
                    <a:gd name="T14" fmla="*/ 0 w 232"/>
                    <a:gd name="T15" fmla="*/ 2 h 43"/>
                    <a:gd name="T16" fmla="*/ 0 w 232"/>
                    <a:gd name="T17" fmla="*/ 2 h 43"/>
                    <a:gd name="T18" fmla="*/ 58 w 232"/>
                    <a:gd name="T19" fmla="*/ 11 h 43"/>
                    <a:gd name="T20" fmla="*/ 116 w 232"/>
                    <a:gd name="T21" fmla="*/ 22 h 43"/>
                    <a:gd name="T22" fmla="*/ 172 w 232"/>
                    <a:gd name="T23" fmla="*/ 33 h 43"/>
                    <a:gd name="T24" fmla="*/ 230 w 232"/>
                    <a:gd name="T25" fmla="*/ 43 h 43"/>
                    <a:gd name="T26" fmla="*/ 230 w 232"/>
                    <a:gd name="T27" fmla="*/ 43 h 43"/>
                    <a:gd name="T28" fmla="*/ 232 w 232"/>
                    <a:gd name="T29" fmla="*/ 41 h 43"/>
                    <a:gd name="T30" fmla="*/ 232 w 232"/>
                    <a:gd name="T31" fmla="*/ 41 h 43"/>
                    <a:gd name="T32" fmla="*/ 230 w 232"/>
                    <a:gd name="T33" fmla="*/ 40 h 43"/>
                    <a:gd name="T34" fmla="*/ 230 w 232"/>
                    <a:gd name="T35" fmla="*/ 40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2"/>
                    <a:gd name="T55" fmla="*/ 0 h 43"/>
                    <a:gd name="T56" fmla="*/ 232 w 232"/>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2" h="43">
                      <a:moveTo>
                        <a:pt x="230" y="40"/>
                      </a:moveTo>
                      <a:lnTo>
                        <a:pt x="230" y="40"/>
                      </a:lnTo>
                      <a:lnTo>
                        <a:pt x="116" y="18"/>
                      </a:lnTo>
                      <a:lnTo>
                        <a:pt x="58" y="8"/>
                      </a:lnTo>
                      <a:lnTo>
                        <a:pt x="1" y="0"/>
                      </a:lnTo>
                      <a:lnTo>
                        <a:pt x="0" y="2"/>
                      </a:lnTo>
                      <a:lnTo>
                        <a:pt x="58" y="11"/>
                      </a:lnTo>
                      <a:lnTo>
                        <a:pt x="116" y="22"/>
                      </a:lnTo>
                      <a:lnTo>
                        <a:pt x="172" y="33"/>
                      </a:lnTo>
                      <a:lnTo>
                        <a:pt x="230" y="43"/>
                      </a:lnTo>
                      <a:lnTo>
                        <a:pt x="232" y="41"/>
                      </a:lnTo>
                      <a:lnTo>
                        <a:pt x="23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5" name="Freeform 233"/>
                <p:cNvSpPr>
                  <a:spLocks/>
                </p:cNvSpPr>
                <p:nvPr/>
              </p:nvSpPr>
              <p:spPr bwMode="auto">
                <a:xfrm>
                  <a:off x="583" y="1183"/>
                  <a:ext cx="348" cy="42"/>
                </a:xfrm>
                <a:custGeom>
                  <a:avLst/>
                  <a:gdLst>
                    <a:gd name="T0" fmla="*/ 347 w 348"/>
                    <a:gd name="T1" fmla="*/ 0 h 42"/>
                    <a:gd name="T2" fmla="*/ 347 w 348"/>
                    <a:gd name="T3" fmla="*/ 0 h 42"/>
                    <a:gd name="T4" fmla="*/ 303 w 348"/>
                    <a:gd name="T5" fmla="*/ 11 h 42"/>
                    <a:gd name="T6" fmla="*/ 257 w 348"/>
                    <a:gd name="T7" fmla="*/ 17 h 42"/>
                    <a:gd name="T8" fmla="*/ 210 w 348"/>
                    <a:gd name="T9" fmla="*/ 23 h 42"/>
                    <a:gd name="T10" fmla="*/ 165 w 348"/>
                    <a:gd name="T11" fmla="*/ 28 h 42"/>
                    <a:gd name="T12" fmla="*/ 165 w 348"/>
                    <a:gd name="T13" fmla="*/ 28 h 42"/>
                    <a:gd name="T14" fmla="*/ 124 w 348"/>
                    <a:gd name="T15" fmla="*/ 33 h 42"/>
                    <a:gd name="T16" fmla="*/ 83 w 348"/>
                    <a:gd name="T17" fmla="*/ 36 h 42"/>
                    <a:gd name="T18" fmla="*/ 42 w 348"/>
                    <a:gd name="T19" fmla="*/ 37 h 42"/>
                    <a:gd name="T20" fmla="*/ 22 w 348"/>
                    <a:gd name="T21" fmla="*/ 36 h 42"/>
                    <a:gd name="T22" fmla="*/ 1 w 348"/>
                    <a:gd name="T23" fmla="*/ 34 h 42"/>
                    <a:gd name="T24" fmla="*/ 1 w 348"/>
                    <a:gd name="T25" fmla="*/ 34 h 42"/>
                    <a:gd name="T26" fmla="*/ 0 w 348"/>
                    <a:gd name="T27" fmla="*/ 34 h 42"/>
                    <a:gd name="T28" fmla="*/ 0 w 348"/>
                    <a:gd name="T29" fmla="*/ 36 h 42"/>
                    <a:gd name="T30" fmla="*/ 0 w 348"/>
                    <a:gd name="T31" fmla="*/ 37 h 42"/>
                    <a:gd name="T32" fmla="*/ 0 w 348"/>
                    <a:gd name="T33" fmla="*/ 37 h 42"/>
                    <a:gd name="T34" fmla="*/ 0 w 348"/>
                    <a:gd name="T35" fmla="*/ 37 h 42"/>
                    <a:gd name="T36" fmla="*/ 20 w 348"/>
                    <a:gd name="T37" fmla="*/ 40 h 42"/>
                    <a:gd name="T38" fmla="*/ 42 w 348"/>
                    <a:gd name="T39" fmla="*/ 42 h 42"/>
                    <a:gd name="T40" fmla="*/ 63 w 348"/>
                    <a:gd name="T41" fmla="*/ 42 h 42"/>
                    <a:gd name="T42" fmla="*/ 83 w 348"/>
                    <a:gd name="T43" fmla="*/ 42 h 42"/>
                    <a:gd name="T44" fmla="*/ 124 w 348"/>
                    <a:gd name="T45" fmla="*/ 37 h 42"/>
                    <a:gd name="T46" fmla="*/ 165 w 348"/>
                    <a:gd name="T47" fmla="*/ 33 h 42"/>
                    <a:gd name="T48" fmla="*/ 165 w 348"/>
                    <a:gd name="T49" fmla="*/ 33 h 42"/>
                    <a:gd name="T50" fmla="*/ 212 w 348"/>
                    <a:gd name="T51" fmla="*/ 28 h 42"/>
                    <a:gd name="T52" fmla="*/ 257 w 348"/>
                    <a:gd name="T53" fmla="*/ 22 h 42"/>
                    <a:gd name="T54" fmla="*/ 303 w 348"/>
                    <a:gd name="T55" fmla="*/ 14 h 42"/>
                    <a:gd name="T56" fmla="*/ 348 w 348"/>
                    <a:gd name="T57" fmla="*/ 3 h 42"/>
                    <a:gd name="T58" fmla="*/ 348 w 348"/>
                    <a:gd name="T59" fmla="*/ 3 h 42"/>
                    <a:gd name="T60" fmla="*/ 348 w 348"/>
                    <a:gd name="T61" fmla="*/ 1 h 42"/>
                    <a:gd name="T62" fmla="*/ 347 w 348"/>
                    <a:gd name="T63" fmla="*/ 0 h 42"/>
                    <a:gd name="T64" fmla="*/ 347 w 348"/>
                    <a:gd name="T65" fmla="*/ 0 h 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8"/>
                    <a:gd name="T100" fmla="*/ 0 h 42"/>
                    <a:gd name="T101" fmla="*/ 348 w 348"/>
                    <a:gd name="T102" fmla="*/ 42 h 4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8" h="42">
                      <a:moveTo>
                        <a:pt x="347" y="0"/>
                      </a:moveTo>
                      <a:lnTo>
                        <a:pt x="347" y="0"/>
                      </a:lnTo>
                      <a:lnTo>
                        <a:pt x="303" y="11"/>
                      </a:lnTo>
                      <a:lnTo>
                        <a:pt x="257" y="17"/>
                      </a:lnTo>
                      <a:lnTo>
                        <a:pt x="210" y="23"/>
                      </a:lnTo>
                      <a:lnTo>
                        <a:pt x="165" y="28"/>
                      </a:lnTo>
                      <a:lnTo>
                        <a:pt x="124" y="33"/>
                      </a:lnTo>
                      <a:lnTo>
                        <a:pt x="83" y="36"/>
                      </a:lnTo>
                      <a:lnTo>
                        <a:pt x="42" y="37"/>
                      </a:lnTo>
                      <a:lnTo>
                        <a:pt x="22" y="36"/>
                      </a:lnTo>
                      <a:lnTo>
                        <a:pt x="1" y="34"/>
                      </a:lnTo>
                      <a:lnTo>
                        <a:pt x="0" y="34"/>
                      </a:lnTo>
                      <a:lnTo>
                        <a:pt x="0" y="36"/>
                      </a:lnTo>
                      <a:lnTo>
                        <a:pt x="0" y="37"/>
                      </a:lnTo>
                      <a:lnTo>
                        <a:pt x="20" y="40"/>
                      </a:lnTo>
                      <a:lnTo>
                        <a:pt x="42" y="42"/>
                      </a:lnTo>
                      <a:lnTo>
                        <a:pt x="63" y="42"/>
                      </a:lnTo>
                      <a:lnTo>
                        <a:pt x="83" y="42"/>
                      </a:lnTo>
                      <a:lnTo>
                        <a:pt x="124" y="37"/>
                      </a:lnTo>
                      <a:lnTo>
                        <a:pt x="165" y="33"/>
                      </a:lnTo>
                      <a:lnTo>
                        <a:pt x="212" y="28"/>
                      </a:lnTo>
                      <a:lnTo>
                        <a:pt x="257" y="22"/>
                      </a:lnTo>
                      <a:lnTo>
                        <a:pt x="303" y="14"/>
                      </a:lnTo>
                      <a:lnTo>
                        <a:pt x="348" y="3"/>
                      </a:lnTo>
                      <a:lnTo>
                        <a:pt x="348" y="1"/>
                      </a:lnTo>
                      <a:lnTo>
                        <a:pt x="3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6" name="Freeform 234"/>
                <p:cNvSpPr>
                  <a:spLocks/>
                </p:cNvSpPr>
                <p:nvPr/>
              </p:nvSpPr>
              <p:spPr bwMode="auto">
                <a:xfrm>
                  <a:off x="570" y="1129"/>
                  <a:ext cx="19" cy="88"/>
                </a:xfrm>
                <a:custGeom>
                  <a:avLst/>
                  <a:gdLst>
                    <a:gd name="T0" fmla="*/ 17 w 19"/>
                    <a:gd name="T1" fmla="*/ 0 h 88"/>
                    <a:gd name="T2" fmla="*/ 17 w 19"/>
                    <a:gd name="T3" fmla="*/ 0 h 88"/>
                    <a:gd name="T4" fmla="*/ 10 w 19"/>
                    <a:gd name="T5" fmla="*/ 11 h 88"/>
                    <a:gd name="T6" fmla="*/ 5 w 19"/>
                    <a:gd name="T7" fmla="*/ 21 h 88"/>
                    <a:gd name="T8" fmla="*/ 2 w 19"/>
                    <a:gd name="T9" fmla="*/ 32 h 88"/>
                    <a:gd name="T10" fmla="*/ 0 w 19"/>
                    <a:gd name="T11" fmla="*/ 43 h 88"/>
                    <a:gd name="T12" fmla="*/ 0 w 19"/>
                    <a:gd name="T13" fmla="*/ 54 h 88"/>
                    <a:gd name="T14" fmla="*/ 2 w 19"/>
                    <a:gd name="T15" fmla="*/ 65 h 88"/>
                    <a:gd name="T16" fmla="*/ 7 w 19"/>
                    <a:gd name="T17" fmla="*/ 76 h 88"/>
                    <a:gd name="T18" fmla="*/ 13 w 19"/>
                    <a:gd name="T19" fmla="*/ 87 h 88"/>
                    <a:gd name="T20" fmla="*/ 13 w 19"/>
                    <a:gd name="T21" fmla="*/ 87 h 88"/>
                    <a:gd name="T22" fmla="*/ 14 w 19"/>
                    <a:gd name="T23" fmla="*/ 88 h 88"/>
                    <a:gd name="T24" fmla="*/ 14 w 19"/>
                    <a:gd name="T25" fmla="*/ 87 h 88"/>
                    <a:gd name="T26" fmla="*/ 16 w 19"/>
                    <a:gd name="T27" fmla="*/ 87 h 88"/>
                    <a:gd name="T28" fmla="*/ 16 w 19"/>
                    <a:gd name="T29" fmla="*/ 85 h 88"/>
                    <a:gd name="T30" fmla="*/ 16 w 19"/>
                    <a:gd name="T31" fmla="*/ 85 h 88"/>
                    <a:gd name="T32" fmla="*/ 10 w 19"/>
                    <a:gd name="T33" fmla="*/ 74 h 88"/>
                    <a:gd name="T34" fmla="*/ 7 w 19"/>
                    <a:gd name="T35" fmla="*/ 65 h 88"/>
                    <a:gd name="T36" fmla="*/ 5 w 19"/>
                    <a:gd name="T37" fmla="*/ 54 h 88"/>
                    <a:gd name="T38" fmla="*/ 5 w 19"/>
                    <a:gd name="T39" fmla="*/ 43 h 88"/>
                    <a:gd name="T40" fmla="*/ 5 w 19"/>
                    <a:gd name="T41" fmla="*/ 33 h 88"/>
                    <a:gd name="T42" fmla="*/ 8 w 19"/>
                    <a:gd name="T43" fmla="*/ 22 h 88"/>
                    <a:gd name="T44" fmla="*/ 13 w 19"/>
                    <a:gd name="T45" fmla="*/ 11 h 88"/>
                    <a:gd name="T46" fmla="*/ 19 w 19"/>
                    <a:gd name="T47" fmla="*/ 2 h 88"/>
                    <a:gd name="T48" fmla="*/ 19 w 19"/>
                    <a:gd name="T49" fmla="*/ 2 h 88"/>
                    <a:gd name="T50" fmla="*/ 19 w 19"/>
                    <a:gd name="T51" fmla="*/ 2 h 88"/>
                    <a:gd name="T52" fmla="*/ 19 w 19"/>
                    <a:gd name="T53" fmla="*/ 0 h 88"/>
                    <a:gd name="T54" fmla="*/ 17 w 19"/>
                    <a:gd name="T55" fmla="*/ 0 h 88"/>
                    <a:gd name="T56" fmla="*/ 17 w 19"/>
                    <a:gd name="T57" fmla="*/ 0 h 8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
                    <a:gd name="T88" fmla="*/ 0 h 88"/>
                    <a:gd name="T89" fmla="*/ 19 w 19"/>
                    <a:gd name="T90" fmla="*/ 88 h 8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 h="88">
                      <a:moveTo>
                        <a:pt x="17" y="0"/>
                      </a:moveTo>
                      <a:lnTo>
                        <a:pt x="17" y="0"/>
                      </a:lnTo>
                      <a:lnTo>
                        <a:pt x="10" y="11"/>
                      </a:lnTo>
                      <a:lnTo>
                        <a:pt x="5" y="21"/>
                      </a:lnTo>
                      <a:lnTo>
                        <a:pt x="2" y="32"/>
                      </a:lnTo>
                      <a:lnTo>
                        <a:pt x="0" y="43"/>
                      </a:lnTo>
                      <a:lnTo>
                        <a:pt x="0" y="54"/>
                      </a:lnTo>
                      <a:lnTo>
                        <a:pt x="2" y="65"/>
                      </a:lnTo>
                      <a:lnTo>
                        <a:pt x="7" y="76"/>
                      </a:lnTo>
                      <a:lnTo>
                        <a:pt x="13" y="87"/>
                      </a:lnTo>
                      <a:lnTo>
                        <a:pt x="14" y="88"/>
                      </a:lnTo>
                      <a:lnTo>
                        <a:pt x="14" y="87"/>
                      </a:lnTo>
                      <a:lnTo>
                        <a:pt x="16" y="87"/>
                      </a:lnTo>
                      <a:lnTo>
                        <a:pt x="16" y="85"/>
                      </a:lnTo>
                      <a:lnTo>
                        <a:pt x="10" y="74"/>
                      </a:lnTo>
                      <a:lnTo>
                        <a:pt x="7" y="65"/>
                      </a:lnTo>
                      <a:lnTo>
                        <a:pt x="5" y="54"/>
                      </a:lnTo>
                      <a:lnTo>
                        <a:pt x="5" y="43"/>
                      </a:lnTo>
                      <a:lnTo>
                        <a:pt x="5" y="33"/>
                      </a:lnTo>
                      <a:lnTo>
                        <a:pt x="8" y="22"/>
                      </a:lnTo>
                      <a:lnTo>
                        <a:pt x="13" y="11"/>
                      </a:lnTo>
                      <a:lnTo>
                        <a:pt x="19" y="2"/>
                      </a:lnTo>
                      <a:lnTo>
                        <a:pt x="19"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7" name="Freeform 235"/>
                <p:cNvSpPr>
                  <a:spLocks/>
                </p:cNvSpPr>
                <p:nvPr/>
              </p:nvSpPr>
              <p:spPr bwMode="auto">
                <a:xfrm>
                  <a:off x="892" y="1087"/>
                  <a:ext cx="30" cy="110"/>
                </a:xfrm>
                <a:custGeom>
                  <a:avLst/>
                  <a:gdLst>
                    <a:gd name="T0" fmla="*/ 0 w 30"/>
                    <a:gd name="T1" fmla="*/ 1 h 110"/>
                    <a:gd name="T2" fmla="*/ 0 w 30"/>
                    <a:gd name="T3" fmla="*/ 1 h 110"/>
                    <a:gd name="T4" fmla="*/ 8 w 30"/>
                    <a:gd name="T5" fmla="*/ 16 h 110"/>
                    <a:gd name="T6" fmla="*/ 16 w 30"/>
                    <a:gd name="T7" fmla="*/ 28 h 110"/>
                    <a:gd name="T8" fmla="*/ 20 w 30"/>
                    <a:gd name="T9" fmla="*/ 41 h 110"/>
                    <a:gd name="T10" fmla="*/ 23 w 30"/>
                    <a:gd name="T11" fmla="*/ 53 h 110"/>
                    <a:gd name="T12" fmla="*/ 25 w 30"/>
                    <a:gd name="T13" fmla="*/ 67 h 110"/>
                    <a:gd name="T14" fmla="*/ 23 w 30"/>
                    <a:gd name="T15" fmla="*/ 81 h 110"/>
                    <a:gd name="T16" fmla="*/ 20 w 30"/>
                    <a:gd name="T17" fmla="*/ 96 h 110"/>
                    <a:gd name="T18" fmla="*/ 14 w 30"/>
                    <a:gd name="T19" fmla="*/ 110 h 110"/>
                    <a:gd name="T20" fmla="*/ 14 w 30"/>
                    <a:gd name="T21" fmla="*/ 110 h 110"/>
                    <a:gd name="T22" fmla="*/ 14 w 30"/>
                    <a:gd name="T23" fmla="*/ 110 h 110"/>
                    <a:gd name="T24" fmla="*/ 16 w 30"/>
                    <a:gd name="T25" fmla="*/ 110 h 110"/>
                    <a:gd name="T26" fmla="*/ 16 w 30"/>
                    <a:gd name="T27" fmla="*/ 110 h 110"/>
                    <a:gd name="T28" fmla="*/ 23 w 30"/>
                    <a:gd name="T29" fmla="*/ 96 h 110"/>
                    <a:gd name="T30" fmla="*/ 28 w 30"/>
                    <a:gd name="T31" fmla="*/ 81 h 110"/>
                    <a:gd name="T32" fmla="*/ 30 w 30"/>
                    <a:gd name="T33" fmla="*/ 67 h 110"/>
                    <a:gd name="T34" fmla="*/ 28 w 30"/>
                    <a:gd name="T35" fmla="*/ 53 h 110"/>
                    <a:gd name="T36" fmla="*/ 25 w 30"/>
                    <a:gd name="T37" fmla="*/ 41 h 110"/>
                    <a:gd name="T38" fmla="*/ 19 w 30"/>
                    <a:gd name="T39" fmla="*/ 27 h 110"/>
                    <a:gd name="T40" fmla="*/ 11 w 30"/>
                    <a:gd name="T41" fmla="*/ 12 h 110"/>
                    <a:gd name="T42" fmla="*/ 1 w 30"/>
                    <a:gd name="T43" fmla="*/ 0 h 110"/>
                    <a:gd name="T44" fmla="*/ 1 w 30"/>
                    <a:gd name="T45" fmla="*/ 0 h 110"/>
                    <a:gd name="T46" fmla="*/ 0 w 30"/>
                    <a:gd name="T47" fmla="*/ 0 h 110"/>
                    <a:gd name="T48" fmla="*/ 0 w 30"/>
                    <a:gd name="T49" fmla="*/ 0 h 110"/>
                    <a:gd name="T50" fmla="*/ 0 w 30"/>
                    <a:gd name="T51" fmla="*/ 1 h 110"/>
                    <a:gd name="T52" fmla="*/ 0 w 30"/>
                    <a:gd name="T53" fmla="*/ 1 h 11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0"/>
                    <a:gd name="T82" fmla="*/ 0 h 110"/>
                    <a:gd name="T83" fmla="*/ 30 w 30"/>
                    <a:gd name="T84" fmla="*/ 110 h 11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0" h="110">
                      <a:moveTo>
                        <a:pt x="0" y="1"/>
                      </a:moveTo>
                      <a:lnTo>
                        <a:pt x="0" y="1"/>
                      </a:lnTo>
                      <a:lnTo>
                        <a:pt x="8" y="16"/>
                      </a:lnTo>
                      <a:lnTo>
                        <a:pt x="16" y="28"/>
                      </a:lnTo>
                      <a:lnTo>
                        <a:pt x="20" y="41"/>
                      </a:lnTo>
                      <a:lnTo>
                        <a:pt x="23" y="53"/>
                      </a:lnTo>
                      <a:lnTo>
                        <a:pt x="25" y="67"/>
                      </a:lnTo>
                      <a:lnTo>
                        <a:pt x="23" y="81"/>
                      </a:lnTo>
                      <a:lnTo>
                        <a:pt x="20" y="96"/>
                      </a:lnTo>
                      <a:lnTo>
                        <a:pt x="14" y="110"/>
                      </a:lnTo>
                      <a:lnTo>
                        <a:pt x="16" y="110"/>
                      </a:lnTo>
                      <a:lnTo>
                        <a:pt x="23" y="96"/>
                      </a:lnTo>
                      <a:lnTo>
                        <a:pt x="28" y="81"/>
                      </a:lnTo>
                      <a:lnTo>
                        <a:pt x="30" y="67"/>
                      </a:lnTo>
                      <a:lnTo>
                        <a:pt x="28" y="53"/>
                      </a:lnTo>
                      <a:lnTo>
                        <a:pt x="25" y="41"/>
                      </a:lnTo>
                      <a:lnTo>
                        <a:pt x="19" y="27"/>
                      </a:lnTo>
                      <a:lnTo>
                        <a:pt x="11" y="12"/>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8" name="Freeform 236"/>
                <p:cNvSpPr>
                  <a:spLocks/>
                </p:cNvSpPr>
                <p:nvPr/>
              </p:nvSpPr>
              <p:spPr bwMode="auto">
                <a:xfrm>
                  <a:off x="553" y="1090"/>
                  <a:ext cx="369" cy="53"/>
                </a:xfrm>
                <a:custGeom>
                  <a:avLst/>
                  <a:gdLst>
                    <a:gd name="T0" fmla="*/ 367 w 369"/>
                    <a:gd name="T1" fmla="*/ 6 h 53"/>
                    <a:gd name="T2" fmla="*/ 367 w 369"/>
                    <a:gd name="T3" fmla="*/ 6 h 53"/>
                    <a:gd name="T4" fmla="*/ 322 w 369"/>
                    <a:gd name="T5" fmla="*/ 2 h 53"/>
                    <a:gd name="T6" fmla="*/ 275 w 369"/>
                    <a:gd name="T7" fmla="*/ 0 h 53"/>
                    <a:gd name="T8" fmla="*/ 227 w 369"/>
                    <a:gd name="T9" fmla="*/ 2 h 53"/>
                    <a:gd name="T10" fmla="*/ 182 w 369"/>
                    <a:gd name="T11" fmla="*/ 6 h 53"/>
                    <a:gd name="T12" fmla="*/ 135 w 369"/>
                    <a:gd name="T13" fmla="*/ 14 h 53"/>
                    <a:gd name="T14" fmla="*/ 89 w 369"/>
                    <a:gd name="T15" fmla="*/ 24 h 53"/>
                    <a:gd name="T16" fmla="*/ 44 w 369"/>
                    <a:gd name="T17" fmla="*/ 36 h 53"/>
                    <a:gd name="T18" fmla="*/ 0 w 369"/>
                    <a:gd name="T19" fmla="*/ 50 h 53"/>
                    <a:gd name="T20" fmla="*/ 0 w 369"/>
                    <a:gd name="T21" fmla="*/ 50 h 53"/>
                    <a:gd name="T22" fmla="*/ 0 w 369"/>
                    <a:gd name="T23" fmla="*/ 52 h 53"/>
                    <a:gd name="T24" fmla="*/ 2 w 369"/>
                    <a:gd name="T25" fmla="*/ 53 h 53"/>
                    <a:gd name="T26" fmla="*/ 2 w 369"/>
                    <a:gd name="T27" fmla="*/ 53 h 53"/>
                    <a:gd name="T28" fmla="*/ 91 w 369"/>
                    <a:gd name="T29" fmla="*/ 31 h 53"/>
                    <a:gd name="T30" fmla="*/ 136 w 369"/>
                    <a:gd name="T31" fmla="*/ 20 h 53"/>
                    <a:gd name="T32" fmla="*/ 182 w 369"/>
                    <a:gd name="T33" fmla="*/ 13 h 53"/>
                    <a:gd name="T34" fmla="*/ 182 w 369"/>
                    <a:gd name="T35" fmla="*/ 13 h 53"/>
                    <a:gd name="T36" fmla="*/ 227 w 369"/>
                    <a:gd name="T37" fmla="*/ 8 h 53"/>
                    <a:gd name="T38" fmla="*/ 275 w 369"/>
                    <a:gd name="T39" fmla="*/ 5 h 53"/>
                    <a:gd name="T40" fmla="*/ 322 w 369"/>
                    <a:gd name="T41" fmla="*/ 6 h 53"/>
                    <a:gd name="T42" fmla="*/ 367 w 369"/>
                    <a:gd name="T43" fmla="*/ 9 h 53"/>
                    <a:gd name="T44" fmla="*/ 367 w 369"/>
                    <a:gd name="T45" fmla="*/ 9 h 53"/>
                    <a:gd name="T46" fmla="*/ 369 w 369"/>
                    <a:gd name="T47" fmla="*/ 9 h 53"/>
                    <a:gd name="T48" fmla="*/ 369 w 369"/>
                    <a:gd name="T49" fmla="*/ 8 h 53"/>
                    <a:gd name="T50" fmla="*/ 369 w 369"/>
                    <a:gd name="T51" fmla="*/ 6 h 53"/>
                    <a:gd name="T52" fmla="*/ 367 w 369"/>
                    <a:gd name="T53" fmla="*/ 6 h 53"/>
                    <a:gd name="T54" fmla="*/ 367 w 369"/>
                    <a:gd name="T55" fmla="*/ 6 h 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69"/>
                    <a:gd name="T85" fmla="*/ 0 h 53"/>
                    <a:gd name="T86" fmla="*/ 369 w 369"/>
                    <a:gd name="T87" fmla="*/ 53 h 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69" h="53">
                      <a:moveTo>
                        <a:pt x="367" y="6"/>
                      </a:moveTo>
                      <a:lnTo>
                        <a:pt x="367" y="6"/>
                      </a:lnTo>
                      <a:lnTo>
                        <a:pt x="322" y="2"/>
                      </a:lnTo>
                      <a:lnTo>
                        <a:pt x="275" y="0"/>
                      </a:lnTo>
                      <a:lnTo>
                        <a:pt x="227" y="2"/>
                      </a:lnTo>
                      <a:lnTo>
                        <a:pt x="182" y="6"/>
                      </a:lnTo>
                      <a:lnTo>
                        <a:pt x="135" y="14"/>
                      </a:lnTo>
                      <a:lnTo>
                        <a:pt x="89" y="24"/>
                      </a:lnTo>
                      <a:lnTo>
                        <a:pt x="44" y="36"/>
                      </a:lnTo>
                      <a:lnTo>
                        <a:pt x="0" y="50"/>
                      </a:lnTo>
                      <a:lnTo>
                        <a:pt x="0" y="52"/>
                      </a:lnTo>
                      <a:lnTo>
                        <a:pt x="2" y="53"/>
                      </a:lnTo>
                      <a:lnTo>
                        <a:pt x="91" y="31"/>
                      </a:lnTo>
                      <a:lnTo>
                        <a:pt x="136" y="20"/>
                      </a:lnTo>
                      <a:lnTo>
                        <a:pt x="182" y="13"/>
                      </a:lnTo>
                      <a:lnTo>
                        <a:pt x="227" y="8"/>
                      </a:lnTo>
                      <a:lnTo>
                        <a:pt x="275" y="5"/>
                      </a:lnTo>
                      <a:lnTo>
                        <a:pt x="322" y="6"/>
                      </a:lnTo>
                      <a:lnTo>
                        <a:pt x="367" y="9"/>
                      </a:lnTo>
                      <a:lnTo>
                        <a:pt x="369" y="9"/>
                      </a:lnTo>
                      <a:lnTo>
                        <a:pt x="369" y="8"/>
                      </a:lnTo>
                      <a:lnTo>
                        <a:pt x="369" y="6"/>
                      </a:lnTo>
                      <a:lnTo>
                        <a:pt x="36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9" name="Freeform 237"/>
                <p:cNvSpPr>
                  <a:spLocks/>
                </p:cNvSpPr>
                <p:nvPr/>
              </p:nvSpPr>
              <p:spPr bwMode="auto">
                <a:xfrm>
                  <a:off x="586" y="1142"/>
                  <a:ext cx="334" cy="42"/>
                </a:xfrm>
                <a:custGeom>
                  <a:avLst/>
                  <a:gdLst>
                    <a:gd name="T0" fmla="*/ 333 w 334"/>
                    <a:gd name="T1" fmla="*/ 1 h 42"/>
                    <a:gd name="T2" fmla="*/ 333 w 334"/>
                    <a:gd name="T3" fmla="*/ 1 h 42"/>
                    <a:gd name="T4" fmla="*/ 290 w 334"/>
                    <a:gd name="T5" fmla="*/ 0 h 42"/>
                    <a:gd name="T6" fmla="*/ 248 w 334"/>
                    <a:gd name="T7" fmla="*/ 1 h 42"/>
                    <a:gd name="T8" fmla="*/ 204 w 334"/>
                    <a:gd name="T9" fmla="*/ 3 h 42"/>
                    <a:gd name="T10" fmla="*/ 162 w 334"/>
                    <a:gd name="T11" fmla="*/ 6 h 42"/>
                    <a:gd name="T12" fmla="*/ 162 w 334"/>
                    <a:gd name="T13" fmla="*/ 6 h 42"/>
                    <a:gd name="T14" fmla="*/ 141 w 334"/>
                    <a:gd name="T15" fmla="*/ 9 h 42"/>
                    <a:gd name="T16" fmla="*/ 121 w 334"/>
                    <a:gd name="T17" fmla="*/ 12 h 42"/>
                    <a:gd name="T18" fmla="*/ 80 w 334"/>
                    <a:gd name="T19" fmla="*/ 22 h 42"/>
                    <a:gd name="T20" fmla="*/ 41 w 334"/>
                    <a:gd name="T21" fmla="*/ 31 h 42"/>
                    <a:gd name="T22" fmla="*/ 0 w 334"/>
                    <a:gd name="T23" fmla="*/ 39 h 42"/>
                    <a:gd name="T24" fmla="*/ 0 w 334"/>
                    <a:gd name="T25" fmla="*/ 39 h 42"/>
                    <a:gd name="T26" fmla="*/ 0 w 334"/>
                    <a:gd name="T27" fmla="*/ 41 h 42"/>
                    <a:gd name="T28" fmla="*/ 0 w 334"/>
                    <a:gd name="T29" fmla="*/ 42 h 42"/>
                    <a:gd name="T30" fmla="*/ 0 w 334"/>
                    <a:gd name="T31" fmla="*/ 42 h 42"/>
                    <a:gd name="T32" fmla="*/ 20 w 334"/>
                    <a:gd name="T33" fmla="*/ 39 h 42"/>
                    <a:gd name="T34" fmla="*/ 41 w 334"/>
                    <a:gd name="T35" fmla="*/ 36 h 42"/>
                    <a:gd name="T36" fmla="*/ 82 w 334"/>
                    <a:gd name="T37" fmla="*/ 26 h 42"/>
                    <a:gd name="T38" fmla="*/ 121 w 334"/>
                    <a:gd name="T39" fmla="*/ 17 h 42"/>
                    <a:gd name="T40" fmla="*/ 141 w 334"/>
                    <a:gd name="T41" fmla="*/ 14 h 42"/>
                    <a:gd name="T42" fmla="*/ 162 w 334"/>
                    <a:gd name="T43" fmla="*/ 11 h 42"/>
                    <a:gd name="T44" fmla="*/ 162 w 334"/>
                    <a:gd name="T45" fmla="*/ 11 h 42"/>
                    <a:gd name="T46" fmla="*/ 204 w 334"/>
                    <a:gd name="T47" fmla="*/ 8 h 42"/>
                    <a:gd name="T48" fmla="*/ 246 w 334"/>
                    <a:gd name="T49" fmla="*/ 4 h 42"/>
                    <a:gd name="T50" fmla="*/ 333 w 334"/>
                    <a:gd name="T51" fmla="*/ 4 h 42"/>
                    <a:gd name="T52" fmla="*/ 333 w 334"/>
                    <a:gd name="T53" fmla="*/ 4 h 42"/>
                    <a:gd name="T54" fmla="*/ 334 w 334"/>
                    <a:gd name="T55" fmla="*/ 3 h 42"/>
                    <a:gd name="T56" fmla="*/ 334 w 334"/>
                    <a:gd name="T57" fmla="*/ 3 h 42"/>
                    <a:gd name="T58" fmla="*/ 334 w 334"/>
                    <a:gd name="T59" fmla="*/ 1 h 42"/>
                    <a:gd name="T60" fmla="*/ 333 w 334"/>
                    <a:gd name="T61" fmla="*/ 1 h 42"/>
                    <a:gd name="T62" fmla="*/ 333 w 334"/>
                    <a:gd name="T63" fmla="*/ 1 h 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34"/>
                    <a:gd name="T97" fmla="*/ 0 h 42"/>
                    <a:gd name="T98" fmla="*/ 334 w 334"/>
                    <a:gd name="T99" fmla="*/ 42 h 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34" h="42">
                      <a:moveTo>
                        <a:pt x="333" y="1"/>
                      </a:moveTo>
                      <a:lnTo>
                        <a:pt x="333" y="1"/>
                      </a:lnTo>
                      <a:lnTo>
                        <a:pt x="290" y="0"/>
                      </a:lnTo>
                      <a:lnTo>
                        <a:pt x="248" y="1"/>
                      </a:lnTo>
                      <a:lnTo>
                        <a:pt x="204" y="3"/>
                      </a:lnTo>
                      <a:lnTo>
                        <a:pt x="162" y="6"/>
                      </a:lnTo>
                      <a:lnTo>
                        <a:pt x="141" y="9"/>
                      </a:lnTo>
                      <a:lnTo>
                        <a:pt x="121" y="12"/>
                      </a:lnTo>
                      <a:lnTo>
                        <a:pt x="80" y="22"/>
                      </a:lnTo>
                      <a:lnTo>
                        <a:pt x="41" y="31"/>
                      </a:lnTo>
                      <a:lnTo>
                        <a:pt x="0" y="39"/>
                      </a:lnTo>
                      <a:lnTo>
                        <a:pt x="0" y="41"/>
                      </a:lnTo>
                      <a:lnTo>
                        <a:pt x="0" y="42"/>
                      </a:lnTo>
                      <a:lnTo>
                        <a:pt x="20" y="39"/>
                      </a:lnTo>
                      <a:lnTo>
                        <a:pt x="41" y="36"/>
                      </a:lnTo>
                      <a:lnTo>
                        <a:pt x="82" y="26"/>
                      </a:lnTo>
                      <a:lnTo>
                        <a:pt x="121" y="17"/>
                      </a:lnTo>
                      <a:lnTo>
                        <a:pt x="141" y="14"/>
                      </a:lnTo>
                      <a:lnTo>
                        <a:pt x="162" y="11"/>
                      </a:lnTo>
                      <a:lnTo>
                        <a:pt x="204" y="8"/>
                      </a:lnTo>
                      <a:lnTo>
                        <a:pt x="246" y="4"/>
                      </a:lnTo>
                      <a:lnTo>
                        <a:pt x="333" y="4"/>
                      </a:lnTo>
                      <a:lnTo>
                        <a:pt x="334" y="3"/>
                      </a:lnTo>
                      <a:lnTo>
                        <a:pt x="334" y="1"/>
                      </a:lnTo>
                      <a:lnTo>
                        <a:pt x="33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0" name="Freeform 238"/>
                <p:cNvSpPr>
                  <a:spLocks/>
                </p:cNvSpPr>
                <p:nvPr/>
              </p:nvSpPr>
              <p:spPr bwMode="auto">
                <a:xfrm>
                  <a:off x="699" y="1139"/>
                  <a:ext cx="80" cy="45"/>
                </a:xfrm>
                <a:custGeom>
                  <a:avLst/>
                  <a:gdLst>
                    <a:gd name="T0" fmla="*/ 17 w 80"/>
                    <a:gd name="T1" fmla="*/ 12 h 45"/>
                    <a:gd name="T2" fmla="*/ 17 w 80"/>
                    <a:gd name="T3" fmla="*/ 12 h 45"/>
                    <a:gd name="T4" fmla="*/ 11 w 80"/>
                    <a:gd name="T5" fmla="*/ 18 h 45"/>
                    <a:gd name="T6" fmla="*/ 5 w 80"/>
                    <a:gd name="T7" fmla="*/ 25 h 45"/>
                    <a:gd name="T8" fmla="*/ 1 w 80"/>
                    <a:gd name="T9" fmla="*/ 29 h 45"/>
                    <a:gd name="T10" fmla="*/ 1 w 80"/>
                    <a:gd name="T11" fmla="*/ 33 h 45"/>
                    <a:gd name="T12" fmla="*/ 0 w 80"/>
                    <a:gd name="T13" fmla="*/ 37 h 45"/>
                    <a:gd name="T14" fmla="*/ 3 w 80"/>
                    <a:gd name="T15" fmla="*/ 40 h 45"/>
                    <a:gd name="T16" fmla="*/ 3 w 80"/>
                    <a:gd name="T17" fmla="*/ 40 h 45"/>
                    <a:gd name="T18" fmla="*/ 5 w 80"/>
                    <a:gd name="T19" fmla="*/ 44 h 45"/>
                    <a:gd name="T20" fmla="*/ 9 w 80"/>
                    <a:gd name="T21" fmla="*/ 44 h 45"/>
                    <a:gd name="T22" fmla="*/ 17 w 80"/>
                    <a:gd name="T23" fmla="*/ 45 h 45"/>
                    <a:gd name="T24" fmla="*/ 34 w 80"/>
                    <a:gd name="T25" fmla="*/ 42 h 45"/>
                    <a:gd name="T26" fmla="*/ 34 w 80"/>
                    <a:gd name="T27" fmla="*/ 42 h 45"/>
                    <a:gd name="T28" fmla="*/ 56 w 80"/>
                    <a:gd name="T29" fmla="*/ 36 h 45"/>
                    <a:gd name="T30" fmla="*/ 67 w 80"/>
                    <a:gd name="T31" fmla="*/ 33 h 45"/>
                    <a:gd name="T32" fmla="*/ 77 w 80"/>
                    <a:gd name="T33" fmla="*/ 26 h 45"/>
                    <a:gd name="T34" fmla="*/ 77 w 80"/>
                    <a:gd name="T35" fmla="*/ 26 h 45"/>
                    <a:gd name="T36" fmla="*/ 80 w 80"/>
                    <a:gd name="T37" fmla="*/ 22 h 45"/>
                    <a:gd name="T38" fmla="*/ 80 w 80"/>
                    <a:gd name="T39" fmla="*/ 17 h 45"/>
                    <a:gd name="T40" fmla="*/ 78 w 80"/>
                    <a:gd name="T41" fmla="*/ 14 h 45"/>
                    <a:gd name="T42" fmla="*/ 75 w 80"/>
                    <a:gd name="T43" fmla="*/ 11 h 45"/>
                    <a:gd name="T44" fmla="*/ 66 w 80"/>
                    <a:gd name="T45" fmla="*/ 4 h 45"/>
                    <a:gd name="T46" fmla="*/ 60 w 80"/>
                    <a:gd name="T47" fmla="*/ 0 h 45"/>
                    <a:gd name="T48" fmla="*/ 60 w 80"/>
                    <a:gd name="T49" fmla="*/ 0 h 45"/>
                    <a:gd name="T50" fmla="*/ 56 w 80"/>
                    <a:gd name="T51" fmla="*/ 0 h 45"/>
                    <a:gd name="T52" fmla="*/ 53 w 80"/>
                    <a:gd name="T53" fmla="*/ 1 h 45"/>
                    <a:gd name="T54" fmla="*/ 53 w 80"/>
                    <a:gd name="T55" fmla="*/ 4 h 45"/>
                    <a:gd name="T56" fmla="*/ 56 w 80"/>
                    <a:gd name="T57" fmla="*/ 7 h 45"/>
                    <a:gd name="T58" fmla="*/ 56 w 80"/>
                    <a:gd name="T59" fmla="*/ 7 h 45"/>
                    <a:gd name="T60" fmla="*/ 64 w 80"/>
                    <a:gd name="T61" fmla="*/ 12 h 45"/>
                    <a:gd name="T62" fmla="*/ 71 w 80"/>
                    <a:gd name="T63" fmla="*/ 17 h 45"/>
                    <a:gd name="T64" fmla="*/ 71 w 80"/>
                    <a:gd name="T65" fmla="*/ 17 h 45"/>
                    <a:gd name="T66" fmla="*/ 71 w 80"/>
                    <a:gd name="T67" fmla="*/ 20 h 45"/>
                    <a:gd name="T68" fmla="*/ 71 w 80"/>
                    <a:gd name="T69" fmla="*/ 22 h 45"/>
                    <a:gd name="T70" fmla="*/ 67 w 80"/>
                    <a:gd name="T71" fmla="*/ 25 h 45"/>
                    <a:gd name="T72" fmla="*/ 67 w 80"/>
                    <a:gd name="T73" fmla="*/ 25 h 45"/>
                    <a:gd name="T74" fmla="*/ 60 w 80"/>
                    <a:gd name="T75" fmla="*/ 28 h 45"/>
                    <a:gd name="T76" fmla="*/ 52 w 80"/>
                    <a:gd name="T77" fmla="*/ 31 h 45"/>
                    <a:gd name="T78" fmla="*/ 34 w 80"/>
                    <a:gd name="T79" fmla="*/ 36 h 45"/>
                    <a:gd name="T80" fmla="*/ 34 w 80"/>
                    <a:gd name="T81" fmla="*/ 36 h 45"/>
                    <a:gd name="T82" fmla="*/ 22 w 80"/>
                    <a:gd name="T83" fmla="*/ 39 h 45"/>
                    <a:gd name="T84" fmla="*/ 14 w 80"/>
                    <a:gd name="T85" fmla="*/ 40 h 45"/>
                    <a:gd name="T86" fmla="*/ 8 w 80"/>
                    <a:gd name="T87" fmla="*/ 39 h 45"/>
                    <a:gd name="T88" fmla="*/ 8 w 80"/>
                    <a:gd name="T89" fmla="*/ 39 h 45"/>
                    <a:gd name="T90" fmla="*/ 5 w 80"/>
                    <a:gd name="T91" fmla="*/ 37 h 45"/>
                    <a:gd name="T92" fmla="*/ 5 w 80"/>
                    <a:gd name="T93" fmla="*/ 34 h 45"/>
                    <a:gd name="T94" fmla="*/ 6 w 80"/>
                    <a:gd name="T95" fmla="*/ 31 h 45"/>
                    <a:gd name="T96" fmla="*/ 8 w 80"/>
                    <a:gd name="T97" fmla="*/ 26 h 45"/>
                    <a:gd name="T98" fmla="*/ 14 w 80"/>
                    <a:gd name="T99" fmla="*/ 18 h 45"/>
                    <a:gd name="T100" fmla="*/ 19 w 80"/>
                    <a:gd name="T101" fmla="*/ 14 h 45"/>
                    <a:gd name="T102" fmla="*/ 19 w 80"/>
                    <a:gd name="T103" fmla="*/ 14 h 45"/>
                    <a:gd name="T104" fmla="*/ 19 w 80"/>
                    <a:gd name="T105" fmla="*/ 12 h 45"/>
                    <a:gd name="T106" fmla="*/ 17 w 80"/>
                    <a:gd name="T107" fmla="*/ 12 h 45"/>
                    <a:gd name="T108" fmla="*/ 17 w 80"/>
                    <a:gd name="T109" fmla="*/ 12 h 4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80"/>
                    <a:gd name="T166" fmla="*/ 0 h 45"/>
                    <a:gd name="T167" fmla="*/ 80 w 80"/>
                    <a:gd name="T168" fmla="*/ 45 h 4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80" h="45">
                      <a:moveTo>
                        <a:pt x="17" y="12"/>
                      </a:moveTo>
                      <a:lnTo>
                        <a:pt x="17" y="12"/>
                      </a:lnTo>
                      <a:lnTo>
                        <a:pt x="11" y="18"/>
                      </a:lnTo>
                      <a:lnTo>
                        <a:pt x="5" y="25"/>
                      </a:lnTo>
                      <a:lnTo>
                        <a:pt x="1" y="29"/>
                      </a:lnTo>
                      <a:lnTo>
                        <a:pt x="1" y="33"/>
                      </a:lnTo>
                      <a:lnTo>
                        <a:pt x="0" y="37"/>
                      </a:lnTo>
                      <a:lnTo>
                        <a:pt x="3" y="40"/>
                      </a:lnTo>
                      <a:lnTo>
                        <a:pt x="5" y="44"/>
                      </a:lnTo>
                      <a:lnTo>
                        <a:pt x="9" y="44"/>
                      </a:lnTo>
                      <a:lnTo>
                        <a:pt x="17" y="45"/>
                      </a:lnTo>
                      <a:lnTo>
                        <a:pt x="34" y="42"/>
                      </a:lnTo>
                      <a:lnTo>
                        <a:pt x="56" y="36"/>
                      </a:lnTo>
                      <a:lnTo>
                        <a:pt x="67" y="33"/>
                      </a:lnTo>
                      <a:lnTo>
                        <a:pt x="77" y="26"/>
                      </a:lnTo>
                      <a:lnTo>
                        <a:pt x="80" y="22"/>
                      </a:lnTo>
                      <a:lnTo>
                        <a:pt x="80" y="17"/>
                      </a:lnTo>
                      <a:lnTo>
                        <a:pt x="78" y="14"/>
                      </a:lnTo>
                      <a:lnTo>
                        <a:pt x="75" y="11"/>
                      </a:lnTo>
                      <a:lnTo>
                        <a:pt x="66" y="4"/>
                      </a:lnTo>
                      <a:lnTo>
                        <a:pt x="60" y="0"/>
                      </a:lnTo>
                      <a:lnTo>
                        <a:pt x="56" y="0"/>
                      </a:lnTo>
                      <a:lnTo>
                        <a:pt x="53" y="1"/>
                      </a:lnTo>
                      <a:lnTo>
                        <a:pt x="53" y="4"/>
                      </a:lnTo>
                      <a:lnTo>
                        <a:pt x="56" y="7"/>
                      </a:lnTo>
                      <a:lnTo>
                        <a:pt x="64" y="12"/>
                      </a:lnTo>
                      <a:lnTo>
                        <a:pt x="71" y="17"/>
                      </a:lnTo>
                      <a:lnTo>
                        <a:pt x="71" y="20"/>
                      </a:lnTo>
                      <a:lnTo>
                        <a:pt x="71" y="22"/>
                      </a:lnTo>
                      <a:lnTo>
                        <a:pt x="67" y="25"/>
                      </a:lnTo>
                      <a:lnTo>
                        <a:pt x="60" y="28"/>
                      </a:lnTo>
                      <a:lnTo>
                        <a:pt x="52" y="31"/>
                      </a:lnTo>
                      <a:lnTo>
                        <a:pt x="34" y="36"/>
                      </a:lnTo>
                      <a:lnTo>
                        <a:pt x="22" y="39"/>
                      </a:lnTo>
                      <a:lnTo>
                        <a:pt x="14" y="40"/>
                      </a:lnTo>
                      <a:lnTo>
                        <a:pt x="8" y="39"/>
                      </a:lnTo>
                      <a:lnTo>
                        <a:pt x="5" y="37"/>
                      </a:lnTo>
                      <a:lnTo>
                        <a:pt x="5" y="34"/>
                      </a:lnTo>
                      <a:lnTo>
                        <a:pt x="6" y="31"/>
                      </a:lnTo>
                      <a:lnTo>
                        <a:pt x="8" y="26"/>
                      </a:lnTo>
                      <a:lnTo>
                        <a:pt x="14" y="18"/>
                      </a:lnTo>
                      <a:lnTo>
                        <a:pt x="19" y="14"/>
                      </a:lnTo>
                      <a:lnTo>
                        <a:pt x="19" y="12"/>
                      </a:lnTo>
                      <a:lnTo>
                        <a:pt x="1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1" name="Freeform 239"/>
                <p:cNvSpPr>
                  <a:spLocks/>
                </p:cNvSpPr>
                <p:nvPr/>
              </p:nvSpPr>
              <p:spPr bwMode="auto">
                <a:xfrm>
                  <a:off x="639" y="1109"/>
                  <a:ext cx="68" cy="227"/>
                </a:xfrm>
                <a:custGeom>
                  <a:avLst/>
                  <a:gdLst>
                    <a:gd name="T0" fmla="*/ 0 w 68"/>
                    <a:gd name="T1" fmla="*/ 1 h 227"/>
                    <a:gd name="T2" fmla="*/ 0 w 68"/>
                    <a:gd name="T3" fmla="*/ 1 h 227"/>
                    <a:gd name="T4" fmla="*/ 0 w 68"/>
                    <a:gd name="T5" fmla="*/ 9 h 227"/>
                    <a:gd name="T6" fmla="*/ 2 w 68"/>
                    <a:gd name="T7" fmla="*/ 16 h 227"/>
                    <a:gd name="T8" fmla="*/ 5 w 68"/>
                    <a:gd name="T9" fmla="*/ 30 h 227"/>
                    <a:gd name="T10" fmla="*/ 5 w 68"/>
                    <a:gd name="T11" fmla="*/ 30 h 227"/>
                    <a:gd name="T12" fmla="*/ 11 w 68"/>
                    <a:gd name="T13" fmla="*/ 45 h 227"/>
                    <a:gd name="T14" fmla="*/ 16 w 68"/>
                    <a:gd name="T15" fmla="*/ 63 h 227"/>
                    <a:gd name="T16" fmla="*/ 27 w 68"/>
                    <a:gd name="T17" fmla="*/ 97 h 227"/>
                    <a:gd name="T18" fmla="*/ 27 w 68"/>
                    <a:gd name="T19" fmla="*/ 97 h 227"/>
                    <a:gd name="T20" fmla="*/ 36 w 68"/>
                    <a:gd name="T21" fmla="*/ 130 h 227"/>
                    <a:gd name="T22" fmla="*/ 47 w 68"/>
                    <a:gd name="T23" fmla="*/ 161 h 227"/>
                    <a:gd name="T24" fmla="*/ 57 w 68"/>
                    <a:gd name="T25" fmla="*/ 194 h 227"/>
                    <a:gd name="T26" fmla="*/ 60 w 68"/>
                    <a:gd name="T27" fmla="*/ 210 h 227"/>
                    <a:gd name="T28" fmla="*/ 63 w 68"/>
                    <a:gd name="T29" fmla="*/ 226 h 227"/>
                    <a:gd name="T30" fmla="*/ 63 w 68"/>
                    <a:gd name="T31" fmla="*/ 226 h 227"/>
                    <a:gd name="T32" fmla="*/ 65 w 68"/>
                    <a:gd name="T33" fmla="*/ 227 h 227"/>
                    <a:gd name="T34" fmla="*/ 66 w 68"/>
                    <a:gd name="T35" fmla="*/ 227 h 227"/>
                    <a:gd name="T36" fmla="*/ 66 w 68"/>
                    <a:gd name="T37" fmla="*/ 227 h 227"/>
                    <a:gd name="T38" fmla="*/ 68 w 68"/>
                    <a:gd name="T39" fmla="*/ 226 h 227"/>
                    <a:gd name="T40" fmla="*/ 68 w 68"/>
                    <a:gd name="T41" fmla="*/ 226 h 227"/>
                    <a:gd name="T42" fmla="*/ 61 w 68"/>
                    <a:gd name="T43" fmla="*/ 197 h 227"/>
                    <a:gd name="T44" fmla="*/ 52 w 68"/>
                    <a:gd name="T45" fmla="*/ 169 h 227"/>
                    <a:gd name="T46" fmla="*/ 35 w 68"/>
                    <a:gd name="T47" fmla="*/ 114 h 227"/>
                    <a:gd name="T48" fmla="*/ 35 w 68"/>
                    <a:gd name="T49" fmla="*/ 114 h 227"/>
                    <a:gd name="T50" fmla="*/ 16 w 68"/>
                    <a:gd name="T51" fmla="*/ 53 h 227"/>
                    <a:gd name="T52" fmla="*/ 16 w 68"/>
                    <a:gd name="T53" fmla="*/ 53 h 227"/>
                    <a:gd name="T54" fmla="*/ 13 w 68"/>
                    <a:gd name="T55" fmla="*/ 41 h 227"/>
                    <a:gd name="T56" fmla="*/ 7 w 68"/>
                    <a:gd name="T57" fmla="*/ 27 h 227"/>
                    <a:gd name="T58" fmla="*/ 3 w 68"/>
                    <a:gd name="T59" fmla="*/ 14 h 227"/>
                    <a:gd name="T60" fmla="*/ 2 w 68"/>
                    <a:gd name="T61" fmla="*/ 8 h 227"/>
                    <a:gd name="T62" fmla="*/ 2 w 68"/>
                    <a:gd name="T63" fmla="*/ 1 h 227"/>
                    <a:gd name="T64" fmla="*/ 2 w 68"/>
                    <a:gd name="T65" fmla="*/ 1 h 227"/>
                    <a:gd name="T66" fmla="*/ 2 w 68"/>
                    <a:gd name="T67" fmla="*/ 0 h 227"/>
                    <a:gd name="T68" fmla="*/ 0 w 68"/>
                    <a:gd name="T69" fmla="*/ 1 h 227"/>
                    <a:gd name="T70" fmla="*/ 0 w 68"/>
                    <a:gd name="T71" fmla="*/ 1 h 2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
                    <a:gd name="T109" fmla="*/ 0 h 227"/>
                    <a:gd name="T110" fmla="*/ 68 w 68"/>
                    <a:gd name="T111" fmla="*/ 227 h 2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 h="227">
                      <a:moveTo>
                        <a:pt x="0" y="1"/>
                      </a:moveTo>
                      <a:lnTo>
                        <a:pt x="0" y="1"/>
                      </a:lnTo>
                      <a:lnTo>
                        <a:pt x="0" y="9"/>
                      </a:lnTo>
                      <a:lnTo>
                        <a:pt x="2" y="16"/>
                      </a:lnTo>
                      <a:lnTo>
                        <a:pt x="5" y="30"/>
                      </a:lnTo>
                      <a:lnTo>
                        <a:pt x="11" y="45"/>
                      </a:lnTo>
                      <a:lnTo>
                        <a:pt x="16" y="63"/>
                      </a:lnTo>
                      <a:lnTo>
                        <a:pt x="27" y="97"/>
                      </a:lnTo>
                      <a:lnTo>
                        <a:pt x="36" y="130"/>
                      </a:lnTo>
                      <a:lnTo>
                        <a:pt x="47" y="161"/>
                      </a:lnTo>
                      <a:lnTo>
                        <a:pt x="57" y="194"/>
                      </a:lnTo>
                      <a:lnTo>
                        <a:pt x="60" y="210"/>
                      </a:lnTo>
                      <a:lnTo>
                        <a:pt x="63" y="226"/>
                      </a:lnTo>
                      <a:lnTo>
                        <a:pt x="65" y="227"/>
                      </a:lnTo>
                      <a:lnTo>
                        <a:pt x="66" y="227"/>
                      </a:lnTo>
                      <a:lnTo>
                        <a:pt x="68" y="226"/>
                      </a:lnTo>
                      <a:lnTo>
                        <a:pt x="61" y="197"/>
                      </a:lnTo>
                      <a:lnTo>
                        <a:pt x="52" y="169"/>
                      </a:lnTo>
                      <a:lnTo>
                        <a:pt x="35" y="114"/>
                      </a:lnTo>
                      <a:lnTo>
                        <a:pt x="16" y="53"/>
                      </a:lnTo>
                      <a:lnTo>
                        <a:pt x="13" y="41"/>
                      </a:lnTo>
                      <a:lnTo>
                        <a:pt x="7" y="27"/>
                      </a:lnTo>
                      <a:lnTo>
                        <a:pt x="3" y="14"/>
                      </a:lnTo>
                      <a:lnTo>
                        <a:pt x="2" y="8"/>
                      </a:lnTo>
                      <a:lnTo>
                        <a:pt x="2" y="1"/>
                      </a:lnTo>
                      <a:lnTo>
                        <a:pt x="2"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2" name="Freeform 240"/>
                <p:cNvSpPr>
                  <a:spLocks/>
                </p:cNvSpPr>
                <p:nvPr/>
              </p:nvSpPr>
              <p:spPr bwMode="auto">
                <a:xfrm>
                  <a:off x="832" y="1095"/>
                  <a:ext cx="36" cy="226"/>
                </a:xfrm>
                <a:custGeom>
                  <a:avLst/>
                  <a:gdLst>
                    <a:gd name="T0" fmla="*/ 36 w 36"/>
                    <a:gd name="T1" fmla="*/ 0 h 226"/>
                    <a:gd name="T2" fmla="*/ 36 w 36"/>
                    <a:gd name="T3" fmla="*/ 0 h 226"/>
                    <a:gd name="T4" fmla="*/ 32 w 36"/>
                    <a:gd name="T5" fmla="*/ 11 h 226"/>
                    <a:gd name="T6" fmla="*/ 30 w 36"/>
                    <a:gd name="T7" fmla="*/ 23 h 226"/>
                    <a:gd name="T8" fmla="*/ 25 w 36"/>
                    <a:gd name="T9" fmla="*/ 50 h 226"/>
                    <a:gd name="T10" fmla="*/ 21 w 36"/>
                    <a:gd name="T11" fmla="*/ 100 h 226"/>
                    <a:gd name="T12" fmla="*/ 21 w 36"/>
                    <a:gd name="T13" fmla="*/ 100 h 226"/>
                    <a:gd name="T14" fmla="*/ 16 w 36"/>
                    <a:gd name="T15" fmla="*/ 131 h 226"/>
                    <a:gd name="T16" fmla="*/ 8 w 36"/>
                    <a:gd name="T17" fmla="*/ 163 h 226"/>
                    <a:gd name="T18" fmla="*/ 2 w 36"/>
                    <a:gd name="T19" fmla="*/ 193 h 226"/>
                    <a:gd name="T20" fmla="*/ 2 w 36"/>
                    <a:gd name="T21" fmla="*/ 208 h 226"/>
                    <a:gd name="T22" fmla="*/ 0 w 36"/>
                    <a:gd name="T23" fmla="*/ 224 h 226"/>
                    <a:gd name="T24" fmla="*/ 0 w 36"/>
                    <a:gd name="T25" fmla="*/ 224 h 226"/>
                    <a:gd name="T26" fmla="*/ 2 w 36"/>
                    <a:gd name="T27" fmla="*/ 226 h 226"/>
                    <a:gd name="T28" fmla="*/ 3 w 36"/>
                    <a:gd name="T29" fmla="*/ 226 h 226"/>
                    <a:gd name="T30" fmla="*/ 3 w 36"/>
                    <a:gd name="T31" fmla="*/ 224 h 226"/>
                    <a:gd name="T32" fmla="*/ 3 w 36"/>
                    <a:gd name="T33" fmla="*/ 224 h 226"/>
                    <a:gd name="T34" fmla="*/ 8 w 36"/>
                    <a:gd name="T35" fmla="*/ 196 h 226"/>
                    <a:gd name="T36" fmla="*/ 13 w 36"/>
                    <a:gd name="T37" fmla="*/ 166 h 226"/>
                    <a:gd name="T38" fmla="*/ 22 w 36"/>
                    <a:gd name="T39" fmla="*/ 110 h 226"/>
                    <a:gd name="T40" fmla="*/ 22 w 36"/>
                    <a:gd name="T41" fmla="*/ 110 h 226"/>
                    <a:gd name="T42" fmla="*/ 25 w 36"/>
                    <a:gd name="T43" fmla="*/ 81 h 226"/>
                    <a:gd name="T44" fmla="*/ 27 w 36"/>
                    <a:gd name="T45" fmla="*/ 55 h 226"/>
                    <a:gd name="T46" fmla="*/ 30 w 36"/>
                    <a:gd name="T47" fmla="*/ 26 h 226"/>
                    <a:gd name="T48" fmla="*/ 33 w 36"/>
                    <a:gd name="T49" fmla="*/ 12 h 226"/>
                    <a:gd name="T50" fmla="*/ 36 w 36"/>
                    <a:gd name="T51" fmla="*/ 0 h 226"/>
                    <a:gd name="T52" fmla="*/ 36 w 36"/>
                    <a:gd name="T53" fmla="*/ 0 h 226"/>
                    <a:gd name="T54" fmla="*/ 36 w 36"/>
                    <a:gd name="T55" fmla="*/ 0 h 226"/>
                    <a:gd name="T56" fmla="*/ 36 w 36"/>
                    <a:gd name="T57" fmla="*/ 0 h 22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6"/>
                    <a:gd name="T88" fmla="*/ 0 h 226"/>
                    <a:gd name="T89" fmla="*/ 36 w 36"/>
                    <a:gd name="T90" fmla="*/ 226 h 22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6" h="226">
                      <a:moveTo>
                        <a:pt x="36" y="0"/>
                      </a:moveTo>
                      <a:lnTo>
                        <a:pt x="36" y="0"/>
                      </a:lnTo>
                      <a:lnTo>
                        <a:pt x="32" y="11"/>
                      </a:lnTo>
                      <a:lnTo>
                        <a:pt x="30" y="23"/>
                      </a:lnTo>
                      <a:lnTo>
                        <a:pt x="25" y="50"/>
                      </a:lnTo>
                      <a:lnTo>
                        <a:pt x="21" y="100"/>
                      </a:lnTo>
                      <a:lnTo>
                        <a:pt x="16" y="131"/>
                      </a:lnTo>
                      <a:lnTo>
                        <a:pt x="8" y="163"/>
                      </a:lnTo>
                      <a:lnTo>
                        <a:pt x="2" y="193"/>
                      </a:lnTo>
                      <a:lnTo>
                        <a:pt x="2" y="208"/>
                      </a:lnTo>
                      <a:lnTo>
                        <a:pt x="0" y="224"/>
                      </a:lnTo>
                      <a:lnTo>
                        <a:pt x="2" y="226"/>
                      </a:lnTo>
                      <a:lnTo>
                        <a:pt x="3" y="226"/>
                      </a:lnTo>
                      <a:lnTo>
                        <a:pt x="3" y="224"/>
                      </a:lnTo>
                      <a:lnTo>
                        <a:pt x="8" y="196"/>
                      </a:lnTo>
                      <a:lnTo>
                        <a:pt x="13" y="166"/>
                      </a:lnTo>
                      <a:lnTo>
                        <a:pt x="22" y="110"/>
                      </a:lnTo>
                      <a:lnTo>
                        <a:pt x="25" y="81"/>
                      </a:lnTo>
                      <a:lnTo>
                        <a:pt x="27" y="55"/>
                      </a:lnTo>
                      <a:lnTo>
                        <a:pt x="30" y="26"/>
                      </a:lnTo>
                      <a:lnTo>
                        <a:pt x="33" y="12"/>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3" name="Freeform 241"/>
                <p:cNvSpPr>
                  <a:spLocks/>
                </p:cNvSpPr>
                <p:nvPr/>
              </p:nvSpPr>
              <p:spPr bwMode="auto">
                <a:xfrm>
                  <a:off x="923" y="1374"/>
                  <a:ext cx="160" cy="122"/>
                </a:xfrm>
                <a:custGeom>
                  <a:avLst/>
                  <a:gdLst>
                    <a:gd name="T0" fmla="*/ 0 w 160"/>
                    <a:gd name="T1" fmla="*/ 0 h 122"/>
                    <a:gd name="T2" fmla="*/ 0 w 160"/>
                    <a:gd name="T3" fmla="*/ 0 h 122"/>
                    <a:gd name="T4" fmla="*/ 11 w 160"/>
                    <a:gd name="T5" fmla="*/ 25 h 122"/>
                    <a:gd name="T6" fmla="*/ 25 w 160"/>
                    <a:gd name="T7" fmla="*/ 50 h 122"/>
                    <a:gd name="T8" fmla="*/ 41 w 160"/>
                    <a:gd name="T9" fmla="*/ 71 h 122"/>
                    <a:gd name="T10" fmla="*/ 50 w 160"/>
                    <a:gd name="T11" fmla="*/ 81 h 122"/>
                    <a:gd name="T12" fmla="*/ 60 w 160"/>
                    <a:gd name="T13" fmla="*/ 89 h 122"/>
                    <a:gd name="T14" fmla="*/ 71 w 160"/>
                    <a:gd name="T15" fmla="*/ 97 h 122"/>
                    <a:gd name="T16" fmla="*/ 82 w 160"/>
                    <a:gd name="T17" fmla="*/ 105 h 122"/>
                    <a:gd name="T18" fmla="*/ 93 w 160"/>
                    <a:gd name="T19" fmla="*/ 111 h 122"/>
                    <a:gd name="T20" fmla="*/ 105 w 160"/>
                    <a:gd name="T21" fmla="*/ 116 h 122"/>
                    <a:gd name="T22" fmla="*/ 118 w 160"/>
                    <a:gd name="T23" fmla="*/ 119 h 122"/>
                    <a:gd name="T24" fmla="*/ 132 w 160"/>
                    <a:gd name="T25" fmla="*/ 122 h 122"/>
                    <a:gd name="T26" fmla="*/ 146 w 160"/>
                    <a:gd name="T27" fmla="*/ 122 h 122"/>
                    <a:gd name="T28" fmla="*/ 160 w 160"/>
                    <a:gd name="T29" fmla="*/ 122 h 122"/>
                    <a:gd name="T30" fmla="*/ 160 w 160"/>
                    <a:gd name="T31" fmla="*/ 122 h 122"/>
                    <a:gd name="T32" fmla="*/ 160 w 160"/>
                    <a:gd name="T33" fmla="*/ 122 h 122"/>
                    <a:gd name="T34" fmla="*/ 160 w 160"/>
                    <a:gd name="T35" fmla="*/ 121 h 122"/>
                    <a:gd name="T36" fmla="*/ 160 w 160"/>
                    <a:gd name="T37" fmla="*/ 121 h 122"/>
                    <a:gd name="T38" fmla="*/ 146 w 160"/>
                    <a:gd name="T39" fmla="*/ 121 h 122"/>
                    <a:gd name="T40" fmla="*/ 132 w 160"/>
                    <a:gd name="T41" fmla="*/ 119 h 122"/>
                    <a:gd name="T42" fmla="*/ 118 w 160"/>
                    <a:gd name="T43" fmla="*/ 116 h 122"/>
                    <a:gd name="T44" fmla="*/ 105 w 160"/>
                    <a:gd name="T45" fmla="*/ 113 h 122"/>
                    <a:gd name="T46" fmla="*/ 93 w 160"/>
                    <a:gd name="T47" fmla="*/ 108 h 122"/>
                    <a:gd name="T48" fmla="*/ 82 w 160"/>
                    <a:gd name="T49" fmla="*/ 102 h 122"/>
                    <a:gd name="T50" fmla="*/ 71 w 160"/>
                    <a:gd name="T51" fmla="*/ 96 h 122"/>
                    <a:gd name="T52" fmla="*/ 61 w 160"/>
                    <a:gd name="T53" fmla="*/ 88 h 122"/>
                    <a:gd name="T54" fmla="*/ 52 w 160"/>
                    <a:gd name="T55" fmla="*/ 80 h 122"/>
                    <a:gd name="T56" fmla="*/ 43 w 160"/>
                    <a:gd name="T57" fmla="*/ 71 h 122"/>
                    <a:gd name="T58" fmla="*/ 27 w 160"/>
                    <a:gd name="T59" fmla="*/ 49 h 122"/>
                    <a:gd name="T60" fmla="*/ 13 w 160"/>
                    <a:gd name="T61" fmla="*/ 25 h 122"/>
                    <a:gd name="T62" fmla="*/ 0 w 160"/>
                    <a:gd name="T63" fmla="*/ 0 h 122"/>
                    <a:gd name="T64" fmla="*/ 0 w 160"/>
                    <a:gd name="T65" fmla="*/ 0 h 122"/>
                    <a:gd name="T66" fmla="*/ 0 w 160"/>
                    <a:gd name="T67" fmla="*/ 0 h 122"/>
                    <a:gd name="T68" fmla="*/ 0 w 160"/>
                    <a:gd name="T69" fmla="*/ 0 h 122"/>
                    <a:gd name="T70" fmla="*/ 0 w 160"/>
                    <a:gd name="T71" fmla="*/ 0 h 12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0"/>
                    <a:gd name="T109" fmla="*/ 0 h 122"/>
                    <a:gd name="T110" fmla="*/ 160 w 160"/>
                    <a:gd name="T111" fmla="*/ 122 h 12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0" h="122">
                      <a:moveTo>
                        <a:pt x="0" y="0"/>
                      </a:moveTo>
                      <a:lnTo>
                        <a:pt x="0" y="0"/>
                      </a:lnTo>
                      <a:lnTo>
                        <a:pt x="11" y="25"/>
                      </a:lnTo>
                      <a:lnTo>
                        <a:pt x="25" y="50"/>
                      </a:lnTo>
                      <a:lnTo>
                        <a:pt x="41" y="71"/>
                      </a:lnTo>
                      <a:lnTo>
                        <a:pt x="50" y="81"/>
                      </a:lnTo>
                      <a:lnTo>
                        <a:pt x="60" y="89"/>
                      </a:lnTo>
                      <a:lnTo>
                        <a:pt x="71" y="97"/>
                      </a:lnTo>
                      <a:lnTo>
                        <a:pt x="82" y="105"/>
                      </a:lnTo>
                      <a:lnTo>
                        <a:pt x="93" y="111"/>
                      </a:lnTo>
                      <a:lnTo>
                        <a:pt x="105" y="116"/>
                      </a:lnTo>
                      <a:lnTo>
                        <a:pt x="118" y="119"/>
                      </a:lnTo>
                      <a:lnTo>
                        <a:pt x="132" y="122"/>
                      </a:lnTo>
                      <a:lnTo>
                        <a:pt x="146" y="122"/>
                      </a:lnTo>
                      <a:lnTo>
                        <a:pt x="160" y="122"/>
                      </a:lnTo>
                      <a:lnTo>
                        <a:pt x="160" y="121"/>
                      </a:lnTo>
                      <a:lnTo>
                        <a:pt x="146" y="121"/>
                      </a:lnTo>
                      <a:lnTo>
                        <a:pt x="132" y="119"/>
                      </a:lnTo>
                      <a:lnTo>
                        <a:pt x="118" y="116"/>
                      </a:lnTo>
                      <a:lnTo>
                        <a:pt x="105" y="113"/>
                      </a:lnTo>
                      <a:lnTo>
                        <a:pt x="93" y="108"/>
                      </a:lnTo>
                      <a:lnTo>
                        <a:pt x="82" y="102"/>
                      </a:lnTo>
                      <a:lnTo>
                        <a:pt x="71" y="96"/>
                      </a:lnTo>
                      <a:lnTo>
                        <a:pt x="61" y="88"/>
                      </a:lnTo>
                      <a:lnTo>
                        <a:pt x="52" y="80"/>
                      </a:lnTo>
                      <a:lnTo>
                        <a:pt x="43" y="71"/>
                      </a:lnTo>
                      <a:lnTo>
                        <a:pt x="27" y="49"/>
                      </a:lnTo>
                      <a:lnTo>
                        <a:pt x="13" y="2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4" name="Freeform 242"/>
                <p:cNvSpPr>
                  <a:spLocks/>
                </p:cNvSpPr>
                <p:nvPr/>
              </p:nvSpPr>
              <p:spPr bwMode="auto">
                <a:xfrm>
                  <a:off x="762" y="1285"/>
                  <a:ext cx="237" cy="50"/>
                </a:xfrm>
                <a:custGeom>
                  <a:avLst/>
                  <a:gdLst>
                    <a:gd name="T0" fmla="*/ 1 w 237"/>
                    <a:gd name="T1" fmla="*/ 3 h 50"/>
                    <a:gd name="T2" fmla="*/ 1 w 237"/>
                    <a:gd name="T3" fmla="*/ 3 h 50"/>
                    <a:gd name="T4" fmla="*/ 28 w 237"/>
                    <a:gd name="T5" fmla="*/ 14 h 50"/>
                    <a:gd name="T6" fmla="*/ 56 w 237"/>
                    <a:gd name="T7" fmla="*/ 23 h 50"/>
                    <a:gd name="T8" fmla="*/ 86 w 237"/>
                    <a:gd name="T9" fmla="*/ 31 h 50"/>
                    <a:gd name="T10" fmla="*/ 116 w 237"/>
                    <a:gd name="T11" fmla="*/ 37 h 50"/>
                    <a:gd name="T12" fmla="*/ 146 w 237"/>
                    <a:gd name="T13" fmla="*/ 42 h 50"/>
                    <a:gd name="T14" fmla="*/ 174 w 237"/>
                    <a:gd name="T15" fmla="*/ 47 h 50"/>
                    <a:gd name="T16" fmla="*/ 204 w 237"/>
                    <a:gd name="T17" fmla="*/ 50 h 50"/>
                    <a:gd name="T18" fmla="*/ 233 w 237"/>
                    <a:gd name="T19" fmla="*/ 50 h 50"/>
                    <a:gd name="T20" fmla="*/ 233 w 237"/>
                    <a:gd name="T21" fmla="*/ 50 h 50"/>
                    <a:gd name="T22" fmla="*/ 235 w 237"/>
                    <a:gd name="T23" fmla="*/ 50 h 50"/>
                    <a:gd name="T24" fmla="*/ 237 w 237"/>
                    <a:gd name="T25" fmla="*/ 48 h 50"/>
                    <a:gd name="T26" fmla="*/ 235 w 237"/>
                    <a:gd name="T27" fmla="*/ 47 h 50"/>
                    <a:gd name="T28" fmla="*/ 233 w 237"/>
                    <a:gd name="T29" fmla="*/ 45 h 50"/>
                    <a:gd name="T30" fmla="*/ 233 w 237"/>
                    <a:gd name="T31" fmla="*/ 45 h 50"/>
                    <a:gd name="T32" fmla="*/ 204 w 237"/>
                    <a:gd name="T33" fmla="*/ 42 h 50"/>
                    <a:gd name="T34" fmla="*/ 175 w 237"/>
                    <a:gd name="T35" fmla="*/ 37 h 50"/>
                    <a:gd name="T36" fmla="*/ 117 w 237"/>
                    <a:gd name="T37" fmla="*/ 26 h 50"/>
                    <a:gd name="T38" fmla="*/ 59 w 237"/>
                    <a:gd name="T39" fmla="*/ 14 h 50"/>
                    <a:gd name="T40" fmla="*/ 1 w 237"/>
                    <a:gd name="T41" fmla="*/ 0 h 50"/>
                    <a:gd name="T42" fmla="*/ 1 w 237"/>
                    <a:gd name="T43" fmla="*/ 0 h 50"/>
                    <a:gd name="T44" fmla="*/ 0 w 237"/>
                    <a:gd name="T45" fmla="*/ 1 h 50"/>
                    <a:gd name="T46" fmla="*/ 1 w 237"/>
                    <a:gd name="T47" fmla="*/ 3 h 50"/>
                    <a:gd name="T48" fmla="*/ 1 w 237"/>
                    <a:gd name="T49" fmla="*/ 3 h 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7"/>
                    <a:gd name="T76" fmla="*/ 0 h 50"/>
                    <a:gd name="T77" fmla="*/ 237 w 237"/>
                    <a:gd name="T78" fmla="*/ 50 h 5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7" h="50">
                      <a:moveTo>
                        <a:pt x="1" y="3"/>
                      </a:moveTo>
                      <a:lnTo>
                        <a:pt x="1" y="3"/>
                      </a:lnTo>
                      <a:lnTo>
                        <a:pt x="28" y="14"/>
                      </a:lnTo>
                      <a:lnTo>
                        <a:pt x="56" y="23"/>
                      </a:lnTo>
                      <a:lnTo>
                        <a:pt x="86" y="31"/>
                      </a:lnTo>
                      <a:lnTo>
                        <a:pt x="116" y="37"/>
                      </a:lnTo>
                      <a:lnTo>
                        <a:pt x="146" y="42"/>
                      </a:lnTo>
                      <a:lnTo>
                        <a:pt x="174" y="47"/>
                      </a:lnTo>
                      <a:lnTo>
                        <a:pt x="204" y="50"/>
                      </a:lnTo>
                      <a:lnTo>
                        <a:pt x="233" y="50"/>
                      </a:lnTo>
                      <a:lnTo>
                        <a:pt x="235" y="50"/>
                      </a:lnTo>
                      <a:lnTo>
                        <a:pt x="237" y="48"/>
                      </a:lnTo>
                      <a:lnTo>
                        <a:pt x="235" y="47"/>
                      </a:lnTo>
                      <a:lnTo>
                        <a:pt x="233" y="45"/>
                      </a:lnTo>
                      <a:lnTo>
                        <a:pt x="204" y="42"/>
                      </a:lnTo>
                      <a:lnTo>
                        <a:pt x="175" y="37"/>
                      </a:lnTo>
                      <a:lnTo>
                        <a:pt x="117" y="26"/>
                      </a:lnTo>
                      <a:lnTo>
                        <a:pt x="59" y="14"/>
                      </a:lnTo>
                      <a:lnTo>
                        <a:pt x="1" y="0"/>
                      </a:lnTo>
                      <a:lnTo>
                        <a:pt x="0" y="1"/>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5" name="Freeform 243"/>
                <p:cNvSpPr>
                  <a:spLocks/>
                </p:cNvSpPr>
                <p:nvPr/>
              </p:nvSpPr>
              <p:spPr bwMode="auto">
                <a:xfrm>
                  <a:off x="490" y="1299"/>
                  <a:ext cx="223" cy="17"/>
                </a:xfrm>
                <a:custGeom>
                  <a:avLst/>
                  <a:gdLst>
                    <a:gd name="T0" fmla="*/ 3 w 223"/>
                    <a:gd name="T1" fmla="*/ 17 h 17"/>
                    <a:gd name="T2" fmla="*/ 3 w 223"/>
                    <a:gd name="T3" fmla="*/ 17 h 17"/>
                    <a:gd name="T4" fmla="*/ 30 w 223"/>
                    <a:gd name="T5" fmla="*/ 12 h 17"/>
                    <a:gd name="T6" fmla="*/ 57 w 223"/>
                    <a:gd name="T7" fmla="*/ 7 h 17"/>
                    <a:gd name="T8" fmla="*/ 85 w 223"/>
                    <a:gd name="T9" fmla="*/ 6 h 17"/>
                    <a:gd name="T10" fmla="*/ 112 w 223"/>
                    <a:gd name="T11" fmla="*/ 6 h 17"/>
                    <a:gd name="T12" fmla="*/ 167 w 223"/>
                    <a:gd name="T13" fmla="*/ 9 h 17"/>
                    <a:gd name="T14" fmla="*/ 221 w 223"/>
                    <a:gd name="T15" fmla="*/ 12 h 17"/>
                    <a:gd name="T16" fmla="*/ 221 w 223"/>
                    <a:gd name="T17" fmla="*/ 12 h 17"/>
                    <a:gd name="T18" fmla="*/ 223 w 223"/>
                    <a:gd name="T19" fmla="*/ 12 h 17"/>
                    <a:gd name="T20" fmla="*/ 223 w 223"/>
                    <a:gd name="T21" fmla="*/ 11 h 17"/>
                    <a:gd name="T22" fmla="*/ 223 w 223"/>
                    <a:gd name="T23" fmla="*/ 9 h 17"/>
                    <a:gd name="T24" fmla="*/ 221 w 223"/>
                    <a:gd name="T25" fmla="*/ 9 h 17"/>
                    <a:gd name="T26" fmla="*/ 221 w 223"/>
                    <a:gd name="T27" fmla="*/ 9 h 17"/>
                    <a:gd name="T28" fmla="*/ 167 w 223"/>
                    <a:gd name="T29" fmla="*/ 4 h 17"/>
                    <a:gd name="T30" fmla="*/ 140 w 223"/>
                    <a:gd name="T31" fmla="*/ 1 h 17"/>
                    <a:gd name="T32" fmla="*/ 112 w 223"/>
                    <a:gd name="T33" fmla="*/ 0 h 17"/>
                    <a:gd name="T34" fmla="*/ 83 w 223"/>
                    <a:gd name="T35" fmla="*/ 0 h 17"/>
                    <a:gd name="T36" fmla="*/ 57 w 223"/>
                    <a:gd name="T37" fmla="*/ 1 h 17"/>
                    <a:gd name="T38" fmla="*/ 28 w 223"/>
                    <a:gd name="T39" fmla="*/ 6 h 17"/>
                    <a:gd name="T40" fmla="*/ 2 w 223"/>
                    <a:gd name="T41" fmla="*/ 14 h 17"/>
                    <a:gd name="T42" fmla="*/ 2 w 223"/>
                    <a:gd name="T43" fmla="*/ 14 h 17"/>
                    <a:gd name="T44" fmla="*/ 2 w 223"/>
                    <a:gd name="T45" fmla="*/ 15 h 17"/>
                    <a:gd name="T46" fmla="*/ 0 w 223"/>
                    <a:gd name="T47" fmla="*/ 17 h 17"/>
                    <a:gd name="T48" fmla="*/ 2 w 223"/>
                    <a:gd name="T49" fmla="*/ 17 h 17"/>
                    <a:gd name="T50" fmla="*/ 3 w 223"/>
                    <a:gd name="T51" fmla="*/ 17 h 17"/>
                    <a:gd name="T52" fmla="*/ 3 w 223"/>
                    <a:gd name="T53" fmla="*/ 17 h 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23"/>
                    <a:gd name="T82" fmla="*/ 0 h 17"/>
                    <a:gd name="T83" fmla="*/ 223 w 223"/>
                    <a:gd name="T84" fmla="*/ 17 h 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23" h="17">
                      <a:moveTo>
                        <a:pt x="3" y="17"/>
                      </a:moveTo>
                      <a:lnTo>
                        <a:pt x="3" y="17"/>
                      </a:lnTo>
                      <a:lnTo>
                        <a:pt x="30" y="12"/>
                      </a:lnTo>
                      <a:lnTo>
                        <a:pt x="57" y="7"/>
                      </a:lnTo>
                      <a:lnTo>
                        <a:pt x="85" y="6"/>
                      </a:lnTo>
                      <a:lnTo>
                        <a:pt x="112" y="6"/>
                      </a:lnTo>
                      <a:lnTo>
                        <a:pt x="167" y="9"/>
                      </a:lnTo>
                      <a:lnTo>
                        <a:pt x="221" y="12"/>
                      </a:lnTo>
                      <a:lnTo>
                        <a:pt x="223" y="12"/>
                      </a:lnTo>
                      <a:lnTo>
                        <a:pt x="223" y="11"/>
                      </a:lnTo>
                      <a:lnTo>
                        <a:pt x="223" y="9"/>
                      </a:lnTo>
                      <a:lnTo>
                        <a:pt x="221" y="9"/>
                      </a:lnTo>
                      <a:lnTo>
                        <a:pt x="167" y="4"/>
                      </a:lnTo>
                      <a:lnTo>
                        <a:pt x="140" y="1"/>
                      </a:lnTo>
                      <a:lnTo>
                        <a:pt x="112" y="0"/>
                      </a:lnTo>
                      <a:lnTo>
                        <a:pt x="83" y="0"/>
                      </a:lnTo>
                      <a:lnTo>
                        <a:pt x="57" y="1"/>
                      </a:lnTo>
                      <a:lnTo>
                        <a:pt x="28" y="6"/>
                      </a:lnTo>
                      <a:lnTo>
                        <a:pt x="2" y="14"/>
                      </a:lnTo>
                      <a:lnTo>
                        <a:pt x="2" y="15"/>
                      </a:lnTo>
                      <a:lnTo>
                        <a:pt x="0" y="17"/>
                      </a:lnTo>
                      <a:lnTo>
                        <a:pt x="2" y="17"/>
                      </a:lnTo>
                      <a:lnTo>
                        <a:pt x="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6" name="Freeform 244"/>
                <p:cNvSpPr>
                  <a:spLocks/>
                </p:cNvSpPr>
                <p:nvPr/>
              </p:nvSpPr>
              <p:spPr bwMode="auto">
                <a:xfrm>
                  <a:off x="413" y="1521"/>
                  <a:ext cx="58" cy="24"/>
                </a:xfrm>
                <a:custGeom>
                  <a:avLst/>
                  <a:gdLst>
                    <a:gd name="T0" fmla="*/ 57 w 58"/>
                    <a:gd name="T1" fmla="*/ 0 h 24"/>
                    <a:gd name="T2" fmla="*/ 57 w 58"/>
                    <a:gd name="T3" fmla="*/ 0 h 24"/>
                    <a:gd name="T4" fmla="*/ 29 w 58"/>
                    <a:gd name="T5" fmla="*/ 10 h 24"/>
                    <a:gd name="T6" fmla="*/ 0 w 58"/>
                    <a:gd name="T7" fmla="*/ 18 h 24"/>
                    <a:gd name="T8" fmla="*/ 2 w 58"/>
                    <a:gd name="T9" fmla="*/ 24 h 24"/>
                    <a:gd name="T10" fmla="*/ 2 w 58"/>
                    <a:gd name="T11" fmla="*/ 24 h 24"/>
                    <a:gd name="T12" fmla="*/ 30 w 58"/>
                    <a:gd name="T13" fmla="*/ 16 h 24"/>
                    <a:gd name="T14" fmla="*/ 58 w 58"/>
                    <a:gd name="T15" fmla="*/ 5 h 24"/>
                    <a:gd name="T16" fmla="*/ 57 w 5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8"/>
                    <a:gd name="T28" fmla="*/ 0 h 24"/>
                    <a:gd name="T29" fmla="*/ 58 w 5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8" h="24">
                      <a:moveTo>
                        <a:pt x="57" y="0"/>
                      </a:moveTo>
                      <a:lnTo>
                        <a:pt x="57" y="0"/>
                      </a:lnTo>
                      <a:lnTo>
                        <a:pt x="29" y="10"/>
                      </a:lnTo>
                      <a:lnTo>
                        <a:pt x="0" y="18"/>
                      </a:lnTo>
                      <a:lnTo>
                        <a:pt x="2" y="24"/>
                      </a:lnTo>
                      <a:lnTo>
                        <a:pt x="30" y="16"/>
                      </a:lnTo>
                      <a:lnTo>
                        <a:pt x="58" y="5"/>
                      </a:lnTo>
                      <a:lnTo>
                        <a:pt x="5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7" name="Freeform 245"/>
                <p:cNvSpPr>
                  <a:spLocks/>
                </p:cNvSpPr>
                <p:nvPr/>
              </p:nvSpPr>
              <p:spPr bwMode="auto">
                <a:xfrm>
                  <a:off x="509" y="1537"/>
                  <a:ext cx="36" cy="17"/>
                </a:xfrm>
                <a:custGeom>
                  <a:avLst/>
                  <a:gdLst>
                    <a:gd name="T0" fmla="*/ 35 w 36"/>
                    <a:gd name="T1" fmla="*/ 0 h 17"/>
                    <a:gd name="T2" fmla="*/ 35 w 36"/>
                    <a:gd name="T3" fmla="*/ 0 h 17"/>
                    <a:gd name="T4" fmla="*/ 24 w 36"/>
                    <a:gd name="T5" fmla="*/ 3 h 17"/>
                    <a:gd name="T6" fmla="*/ 14 w 36"/>
                    <a:gd name="T7" fmla="*/ 8 h 17"/>
                    <a:gd name="T8" fmla="*/ 14 w 36"/>
                    <a:gd name="T9" fmla="*/ 8 h 17"/>
                    <a:gd name="T10" fmla="*/ 0 w 36"/>
                    <a:gd name="T11" fmla="*/ 13 h 17"/>
                    <a:gd name="T12" fmla="*/ 3 w 36"/>
                    <a:gd name="T13" fmla="*/ 17 h 17"/>
                    <a:gd name="T14" fmla="*/ 3 w 36"/>
                    <a:gd name="T15" fmla="*/ 17 h 17"/>
                    <a:gd name="T16" fmla="*/ 16 w 36"/>
                    <a:gd name="T17" fmla="*/ 13 h 17"/>
                    <a:gd name="T18" fmla="*/ 16 w 36"/>
                    <a:gd name="T19" fmla="*/ 13 h 17"/>
                    <a:gd name="T20" fmla="*/ 27 w 36"/>
                    <a:gd name="T21" fmla="*/ 9 h 17"/>
                    <a:gd name="T22" fmla="*/ 36 w 36"/>
                    <a:gd name="T23" fmla="*/ 5 h 17"/>
                    <a:gd name="T24" fmla="*/ 35 w 36"/>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17"/>
                    <a:gd name="T41" fmla="*/ 36 w 36"/>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17">
                      <a:moveTo>
                        <a:pt x="35" y="0"/>
                      </a:moveTo>
                      <a:lnTo>
                        <a:pt x="35" y="0"/>
                      </a:lnTo>
                      <a:lnTo>
                        <a:pt x="24" y="3"/>
                      </a:lnTo>
                      <a:lnTo>
                        <a:pt x="14" y="8"/>
                      </a:lnTo>
                      <a:lnTo>
                        <a:pt x="0" y="13"/>
                      </a:lnTo>
                      <a:lnTo>
                        <a:pt x="3" y="17"/>
                      </a:lnTo>
                      <a:lnTo>
                        <a:pt x="16" y="13"/>
                      </a:lnTo>
                      <a:lnTo>
                        <a:pt x="27" y="9"/>
                      </a:lnTo>
                      <a:lnTo>
                        <a:pt x="36" y="5"/>
                      </a:lnTo>
                      <a:lnTo>
                        <a:pt x="35"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8" name="Freeform 246"/>
                <p:cNvSpPr>
                  <a:spLocks/>
                </p:cNvSpPr>
                <p:nvPr/>
              </p:nvSpPr>
              <p:spPr bwMode="auto">
                <a:xfrm>
                  <a:off x="672" y="1534"/>
                  <a:ext cx="35" cy="16"/>
                </a:xfrm>
                <a:custGeom>
                  <a:avLst/>
                  <a:gdLst>
                    <a:gd name="T0" fmla="*/ 32 w 35"/>
                    <a:gd name="T1" fmla="*/ 0 h 16"/>
                    <a:gd name="T2" fmla="*/ 32 w 35"/>
                    <a:gd name="T3" fmla="*/ 0 h 16"/>
                    <a:gd name="T4" fmla="*/ 16 w 35"/>
                    <a:gd name="T5" fmla="*/ 6 h 16"/>
                    <a:gd name="T6" fmla="*/ 0 w 35"/>
                    <a:gd name="T7" fmla="*/ 9 h 16"/>
                    <a:gd name="T8" fmla="*/ 2 w 35"/>
                    <a:gd name="T9" fmla="*/ 16 h 16"/>
                    <a:gd name="T10" fmla="*/ 2 w 35"/>
                    <a:gd name="T11" fmla="*/ 16 h 16"/>
                    <a:gd name="T12" fmla="*/ 17 w 35"/>
                    <a:gd name="T13" fmla="*/ 12 h 16"/>
                    <a:gd name="T14" fmla="*/ 27 w 35"/>
                    <a:gd name="T15" fmla="*/ 9 h 16"/>
                    <a:gd name="T16" fmla="*/ 35 w 35"/>
                    <a:gd name="T17" fmla="*/ 5 h 16"/>
                    <a:gd name="T18" fmla="*/ 32 w 35"/>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16"/>
                    <a:gd name="T32" fmla="*/ 35 w 3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16">
                      <a:moveTo>
                        <a:pt x="32" y="0"/>
                      </a:moveTo>
                      <a:lnTo>
                        <a:pt x="32" y="0"/>
                      </a:lnTo>
                      <a:lnTo>
                        <a:pt x="16" y="6"/>
                      </a:lnTo>
                      <a:lnTo>
                        <a:pt x="0" y="9"/>
                      </a:lnTo>
                      <a:lnTo>
                        <a:pt x="2" y="16"/>
                      </a:lnTo>
                      <a:lnTo>
                        <a:pt x="17" y="12"/>
                      </a:lnTo>
                      <a:lnTo>
                        <a:pt x="27" y="9"/>
                      </a:lnTo>
                      <a:lnTo>
                        <a:pt x="35" y="5"/>
                      </a:lnTo>
                      <a:lnTo>
                        <a:pt x="32"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9" name="Freeform 247"/>
                <p:cNvSpPr>
                  <a:spLocks/>
                </p:cNvSpPr>
                <p:nvPr/>
              </p:nvSpPr>
              <p:spPr bwMode="auto">
                <a:xfrm>
                  <a:off x="657" y="1622"/>
                  <a:ext cx="45" cy="19"/>
                </a:xfrm>
                <a:custGeom>
                  <a:avLst/>
                  <a:gdLst>
                    <a:gd name="T0" fmla="*/ 43 w 45"/>
                    <a:gd name="T1" fmla="*/ 0 h 19"/>
                    <a:gd name="T2" fmla="*/ 43 w 45"/>
                    <a:gd name="T3" fmla="*/ 0 h 19"/>
                    <a:gd name="T4" fmla="*/ 20 w 45"/>
                    <a:gd name="T5" fmla="*/ 8 h 19"/>
                    <a:gd name="T6" fmla="*/ 0 w 45"/>
                    <a:gd name="T7" fmla="*/ 14 h 19"/>
                    <a:gd name="T8" fmla="*/ 1 w 45"/>
                    <a:gd name="T9" fmla="*/ 19 h 19"/>
                    <a:gd name="T10" fmla="*/ 1 w 45"/>
                    <a:gd name="T11" fmla="*/ 19 h 19"/>
                    <a:gd name="T12" fmla="*/ 23 w 45"/>
                    <a:gd name="T13" fmla="*/ 12 h 19"/>
                    <a:gd name="T14" fmla="*/ 45 w 45"/>
                    <a:gd name="T15" fmla="*/ 4 h 19"/>
                    <a:gd name="T16" fmla="*/ 43 w 45"/>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
                    <a:gd name="T28" fmla="*/ 0 h 19"/>
                    <a:gd name="T29" fmla="*/ 45 w 45"/>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 h="19">
                      <a:moveTo>
                        <a:pt x="43" y="0"/>
                      </a:moveTo>
                      <a:lnTo>
                        <a:pt x="43" y="0"/>
                      </a:lnTo>
                      <a:lnTo>
                        <a:pt x="20" y="8"/>
                      </a:lnTo>
                      <a:lnTo>
                        <a:pt x="0" y="14"/>
                      </a:lnTo>
                      <a:lnTo>
                        <a:pt x="1" y="19"/>
                      </a:lnTo>
                      <a:lnTo>
                        <a:pt x="23" y="12"/>
                      </a:lnTo>
                      <a:lnTo>
                        <a:pt x="45" y="4"/>
                      </a:lnTo>
                      <a:lnTo>
                        <a:pt x="43"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0" name="Freeform 248"/>
                <p:cNvSpPr>
                  <a:spLocks/>
                </p:cNvSpPr>
                <p:nvPr/>
              </p:nvSpPr>
              <p:spPr bwMode="auto">
                <a:xfrm>
                  <a:off x="614" y="1518"/>
                  <a:ext cx="28" cy="14"/>
                </a:xfrm>
                <a:custGeom>
                  <a:avLst/>
                  <a:gdLst>
                    <a:gd name="T0" fmla="*/ 27 w 28"/>
                    <a:gd name="T1" fmla="*/ 0 h 14"/>
                    <a:gd name="T2" fmla="*/ 21 w 28"/>
                    <a:gd name="T3" fmla="*/ 3 h 14"/>
                    <a:gd name="T4" fmla="*/ 21 w 28"/>
                    <a:gd name="T5" fmla="*/ 3 h 14"/>
                    <a:gd name="T6" fmla="*/ 11 w 28"/>
                    <a:gd name="T7" fmla="*/ 5 h 14"/>
                    <a:gd name="T8" fmla="*/ 0 w 28"/>
                    <a:gd name="T9" fmla="*/ 8 h 14"/>
                    <a:gd name="T10" fmla="*/ 2 w 28"/>
                    <a:gd name="T11" fmla="*/ 14 h 14"/>
                    <a:gd name="T12" fmla="*/ 2 w 28"/>
                    <a:gd name="T13" fmla="*/ 14 h 14"/>
                    <a:gd name="T14" fmla="*/ 13 w 28"/>
                    <a:gd name="T15" fmla="*/ 11 h 14"/>
                    <a:gd name="T16" fmla="*/ 22 w 28"/>
                    <a:gd name="T17" fmla="*/ 8 h 14"/>
                    <a:gd name="T18" fmla="*/ 28 w 28"/>
                    <a:gd name="T19" fmla="*/ 7 h 14"/>
                    <a:gd name="T20" fmla="*/ 27 w 28"/>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4"/>
                    <a:gd name="T35" fmla="*/ 28 w 28"/>
                    <a:gd name="T36" fmla="*/ 14 h 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4">
                      <a:moveTo>
                        <a:pt x="27" y="0"/>
                      </a:moveTo>
                      <a:lnTo>
                        <a:pt x="21" y="3"/>
                      </a:lnTo>
                      <a:lnTo>
                        <a:pt x="11" y="5"/>
                      </a:lnTo>
                      <a:lnTo>
                        <a:pt x="0" y="8"/>
                      </a:lnTo>
                      <a:lnTo>
                        <a:pt x="2" y="14"/>
                      </a:lnTo>
                      <a:lnTo>
                        <a:pt x="13" y="11"/>
                      </a:lnTo>
                      <a:lnTo>
                        <a:pt x="22" y="8"/>
                      </a:lnTo>
                      <a:lnTo>
                        <a:pt x="28" y="7"/>
                      </a:lnTo>
                      <a:lnTo>
                        <a:pt x="2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1" name="Freeform 249"/>
                <p:cNvSpPr>
                  <a:spLocks/>
                </p:cNvSpPr>
                <p:nvPr/>
              </p:nvSpPr>
              <p:spPr bwMode="auto">
                <a:xfrm>
                  <a:off x="851" y="1600"/>
                  <a:ext cx="31" cy="19"/>
                </a:xfrm>
                <a:custGeom>
                  <a:avLst/>
                  <a:gdLst>
                    <a:gd name="T0" fmla="*/ 28 w 31"/>
                    <a:gd name="T1" fmla="*/ 0 h 19"/>
                    <a:gd name="T2" fmla="*/ 28 w 31"/>
                    <a:gd name="T3" fmla="*/ 0 h 19"/>
                    <a:gd name="T4" fmla="*/ 16 w 31"/>
                    <a:gd name="T5" fmla="*/ 6 h 19"/>
                    <a:gd name="T6" fmla="*/ 0 w 31"/>
                    <a:gd name="T7" fmla="*/ 12 h 19"/>
                    <a:gd name="T8" fmla="*/ 2 w 31"/>
                    <a:gd name="T9" fmla="*/ 19 h 19"/>
                    <a:gd name="T10" fmla="*/ 2 w 31"/>
                    <a:gd name="T11" fmla="*/ 19 h 19"/>
                    <a:gd name="T12" fmla="*/ 16 w 31"/>
                    <a:gd name="T13" fmla="*/ 14 h 19"/>
                    <a:gd name="T14" fmla="*/ 31 w 31"/>
                    <a:gd name="T15" fmla="*/ 6 h 19"/>
                    <a:gd name="T16" fmla="*/ 28 w 31"/>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19"/>
                    <a:gd name="T29" fmla="*/ 31 w 31"/>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19">
                      <a:moveTo>
                        <a:pt x="28" y="0"/>
                      </a:moveTo>
                      <a:lnTo>
                        <a:pt x="28" y="0"/>
                      </a:lnTo>
                      <a:lnTo>
                        <a:pt x="16" y="6"/>
                      </a:lnTo>
                      <a:lnTo>
                        <a:pt x="0" y="12"/>
                      </a:lnTo>
                      <a:lnTo>
                        <a:pt x="2" y="19"/>
                      </a:lnTo>
                      <a:lnTo>
                        <a:pt x="16" y="14"/>
                      </a:lnTo>
                      <a:lnTo>
                        <a:pt x="31" y="6"/>
                      </a:lnTo>
                      <a:lnTo>
                        <a:pt x="2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2" name="Freeform 250"/>
                <p:cNvSpPr>
                  <a:spLocks/>
                </p:cNvSpPr>
                <p:nvPr/>
              </p:nvSpPr>
              <p:spPr bwMode="auto">
                <a:xfrm>
                  <a:off x="898" y="1521"/>
                  <a:ext cx="41" cy="19"/>
                </a:xfrm>
                <a:custGeom>
                  <a:avLst/>
                  <a:gdLst>
                    <a:gd name="T0" fmla="*/ 38 w 41"/>
                    <a:gd name="T1" fmla="*/ 0 h 19"/>
                    <a:gd name="T2" fmla="*/ 38 w 41"/>
                    <a:gd name="T3" fmla="*/ 0 h 19"/>
                    <a:gd name="T4" fmla="*/ 21 w 41"/>
                    <a:gd name="T5" fmla="*/ 8 h 19"/>
                    <a:gd name="T6" fmla="*/ 0 w 41"/>
                    <a:gd name="T7" fmla="*/ 14 h 19"/>
                    <a:gd name="T8" fmla="*/ 2 w 41"/>
                    <a:gd name="T9" fmla="*/ 19 h 19"/>
                    <a:gd name="T10" fmla="*/ 2 w 41"/>
                    <a:gd name="T11" fmla="*/ 19 h 19"/>
                    <a:gd name="T12" fmla="*/ 22 w 41"/>
                    <a:gd name="T13" fmla="*/ 13 h 19"/>
                    <a:gd name="T14" fmla="*/ 41 w 41"/>
                    <a:gd name="T15" fmla="*/ 5 h 19"/>
                    <a:gd name="T16" fmla="*/ 38 w 41"/>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1"/>
                    <a:gd name="T28" fmla="*/ 0 h 19"/>
                    <a:gd name="T29" fmla="*/ 41 w 41"/>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1" h="19">
                      <a:moveTo>
                        <a:pt x="38" y="0"/>
                      </a:moveTo>
                      <a:lnTo>
                        <a:pt x="38" y="0"/>
                      </a:lnTo>
                      <a:lnTo>
                        <a:pt x="21" y="8"/>
                      </a:lnTo>
                      <a:lnTo>
                        <a:pt x="0" y="14"/>
                      </a:lnTo>
                      <a:lnTo>
                        <a:pt x="2" y="19"/>
                      </a:lnTo>
                      <a:lnTo>
                        <a:pt x="22" y="13"/>
                      </a:lnTo>
                      <a:lnTo>
                        <a:pt x="41" y="5"/>
                      </a:lnTo>
                      <a:lnTo>
                        <a:pt x="3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3" name="Freeform 251"/>
                <p:cNvSpPr>
                  <a:spLocks/>
                </p:cNvSpPr>
                <p:nvPr/>
              </p:nvSpPr>
              <p:spPr bwMode="auto">
                <a:xfrm>
                  <a:off x="801" y="1556"/>
                  <a:ext cx="33" cy="17"/>
                </a:xfrm>
                <a:custGeom>
                  <a:avLst/>
                  <a:gdLst>
                    <a:gd name="T0" fmla="*/ 30 w 33"/>
                    <a:gd name="T1" fmla="*/ 0 h 17"/>
                    <a:gd name="T2" fmla="*/ 28 w 33"/>
                    <a:gd name="T3" fmla="*/ 1 h 17"/>
                    <a:gd name="T4" fmla="*/ 28 w 33"/>
                    <a:gd name="T5" fmla="*/ 1 h 17"/>
                    <a:gd name="T6" fmla="*/ 14 w 33"/>
                    <a:gd name="T7" fmla="*/ 8 h 17"/>
                    <a:gd name="T8" fmla="*/ 6 w 33"/>
                    <a:gd name="T9" fmla="*/ 9 h 17"/>
                    <a:gd name="T10" fmla="*/ 0 w 33"/>
                    <a:gd name="T11" fmla="*/ 11 h 17"/>
                    <a:gd name="T12" fmla="*/ 0 w 33"/>
                    <a:gd name="T13" fmla="*/ 17 h 17"/>
                    <a:gd name="T14" fmla="*/ 0 w 33"/>
                    <a:gd name="T15" fmla="*/ 17 h 17"/>
                    <a:gd name="T16" fmla="*/ 8 w 33"/>
                    <a:gd name="T17" fmla="*/ 16 h 17"/>
                    <a:gd name="T18" fmla="*/ 16 w 33"/>
                    <a:gd name="T19" fmla="*/ 14 h 17"/>
                    <a:gd name="T20" fmla="*/ 31 w 33"/>
                    <a:gd name="T21" fmla="*/ 6 h 17"/>
                    <a:gd name="T22" fmla="*/ 33 w 33"/>
                    <a:gd name="T23" fmla="*/ 6 h 17"/>
                    <a:gd name="T24" fmla="*/ 30 w 33"/>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17"/>
                    <a:gd name="T41" fmla="*/ 33 w 33"/>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17">
                      <a:moveTo>
                        <a:pt x="30" y="0"/>
                      </a:moveTo>
                      <a:lnTo>
                        <a:pt x="28" y="1"/>
                      </a:lnTo>
                      <a:lnTo>
                        <a:pt x="14" y="8"/>
                      </a:lnTo>
                      <a:lnTo>
                        <a:pt x="6" y="9"/>
                      </a:lnTo>
                      <a:lnTo>
                        <a:pt x="0" y="11"/>
                      </a:lnTo>
                      <a:lnTo>
                        <a:pt x="0" y="17"/>
                      </a:lnTo>
                      <a:lnTo>
                        <a:pt x="8" y="16"/>
                      </a:lnTo>
                      <a:lnTo>
                        <a:pt x="16" y="14"/>
                      </a:lnTo>
                      <a:lnTo>
                        <a:pt x="31" y="6"/>
                      </a:lnTo>
                      <a:lnTo>
                        <a:pt x="33" y="6"/>
                      </a:lnTo>
                      <a:lnTo>
                        <a:pt x="30"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4" name="Freeform 252"/>
                <p:cNvSpPr>
                  <a:spLocks/>
                </p:cNvSpPr>
                <p:nvPr/>
              </p:nvSpPr>
              <p:spPr bwMode="auto">
                <a:xfrm>
                  <a:off x="821" y="1509"/>
                  <a:ext cx="30" cy="12"/>
                </a:xfrm>
                <a:custGeom>
                  <a:avLst/>
                  <a:gdLst>
                    <a:gd name="T0" fmla="*/ 27 w 30"/>
                    <a:gd name="T1" fmla="*/ 0 h 12"/>
                    <a:gd name="T2" fmla="*/ 27 w 30"/>
                    <a:gd name="T3" fmla="*/ 0 h 12"/>
                    <a:gd name="T4" fmla="*/ 27 w 30"/>
                    <a:gd name="T5" fmla="*/ 0 h 12"/>
                    <a:gd name="T6" fmla="*/ 13 w 30"/>
                    <a:gd name="T7" fmla="*/ 3 h 12"/>
                    <a:gd name="T8" fmla="*/ 0 w 30"/>
                    <a:gd name="T9" fmla="*/ 6 h 12"/>
                    <a:gd name="T10" fmla="*/ 0 w 30"/>
                    <a:gd name="T11" fmla="*/ 12 h 12"/>
                    <a:gd name="T12" fmla="*/ 0 w 30"/>
                    <a:gd name="T13" fmla="*/ 12 h 12"/>
                    <a:gd name="T14" fmla="*/ 14 w 30"/>
                    <a:gd name="T15" fmla="*/ 9 h 12"/>
                    <a:gd name="T16" fmla="*/ 29 w 30"/>
                    <a:gd name="T17" fmla="*/ 6 h 12"/>
                    <a:gd name="T18" fmla="*/ 30 w 30"/>
                    <a:gd name="T19" fmla="*/ 5 h 12"/>
                    <a:gd name="T20" fmla="*/ 27 w 30"/>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12"/>
                    <a:gd name="T35" fmla="*/ 30 w 30"/>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12">
                      <a:moveTo>
                        <a:pt x="27" y="0"/>
                      </a:moveTo>
                      <a:lnTo>
                        <a:pt x="27" y="0"/>
                      </a:lnTo>
                      <a:lnTo>
                        <a:pt x="13" y="3"/>
                      </a:lnTo>
                      <a:lnTo>
                        <a:pt x="0" y="6"/>
                      </a:lnTo>
                      <a:lnTo>
                        <a:pt x="0" y="12"/>
                      </a:lnTo>
                      <a:lnTo>
                        <a:pt x="14" y="9"/>
                      </a:lnTo>
                      <a:lnTo>
                        <a:pt x="29" y="6"/>
                      </a:lnTo>
                      <a:lnTo>
                        <a:pt x="30" y="5"/>
                      </a:lnTo>
                      <a:lnTo>
                        <a:pt x="2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5" name="Freeform 253"/>
                <p:cNvSpPr>
                  <a:spLocks/>
                </p:cNvSpPr>
                <p:nvPr/>
              </p:nvSpPr>
              <p:spPr bwMode="auto">
                <a:xfrm>
                  <a:off x="762" y="1343"/>
                  <a:ext cx="18" cy="9"/>
                </a:xfrm>
                <a:custGeom>
                  <a:avLst/>
                  <a:gdLst>
                    <a:gd name="T0" fmla="*/ 17 w 18"/>
                    <a:gd name="T1" fmla="*/ 0 h 9"/>
                    <a:gd name="T2" fmla="*/ 17 w 18"/>
                    <a:gd name="T3" fmla="*/ 0 h 9"/>
                    <a:gd name="T4" fmla="*/ 9 w 18"/>
                    <a:gd name="T5" fmla="*/ 1 h 9"/>
                    <a:gd name="T6" fmla="*/ 9 w 18"/>
                    <a:gd name="T7" fmla="*/ 1 h 9"/>
                    <a:gd name="T8" fmla="*/ 0 w 18"/>
                    <a:gd name="T9" fmla="*/ 3 h 9"/>
                    <a:gd name="T10" fmla="*/ 1 w 18"/>
                    <a:gd name="T11" fmla="*/ 9 h 9"/>
                    <a:gd name="T12" fmla="*/ 1 w 18"/>
                    <a:gd name="T13" fmla="*/ 9 h 9"/>
                    <a:gd name="T14" fmla="*/ 9 w 18"/>
                    <a:gd name="T15" fmla="*/ 7 h 9"/>
                    <a:gd name="T16" fmla="*/ 9 w 18"/>
                    <a:gd name="T17" fmla="*/ 7 h 9"/>
                    <a:gd name="T18" fmla="*/ 18 w 18"/>
                    <a:gd name="T19" fmla="*/ 6 h 9"/>
                    <a:gd name="T20" fmla="*/ 17 w 18"/>
                    <a:gd name="T21" fmla="*/ 0 h 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9"/>
                    <a:gd name="T35" fmla="*/ 18 w 18"/>
                    <a:gd name="T36" fmla="*/ 9 h 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9">
                      <a:moveTo>
                        <a:pt x="17" y="0"/>
                      </a:moveTo>
                      <a:lnTo>
                        <a:pt x="17" y="0"/>
                      </a:lnTo>
                      <a:lnTo>
                        <a:pt x="9" y="1"/>
                      </a:lnTo>
                      <a:lnTo>
                        <a:pt x="0" y="3"/>
                      </a:lnTo>
                      <a:lnTo>
                        <a:pt x="1" y="9"/>
                      </a:lnTo>
                      <a:lnTo>
                        <a:pt x="9" y="7"/>
                      </a:lnTo>
                      <a:lnTo>
                        <a:pt x="18" y="6"/>
                      </a:lnTo>
                      <a:lnTo>
                        <a:pt x="1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6" name="Freeform 254"/>
                <p:cNvSpPr>
                  <a:spLocks/>
                </p:cNvSpPr>
                <p:nvPr/>
              </p:nvSpPr>
              <p:spPr bwMode="auto">
                <a:xfrm>
                  <a:off x="1019" y="1540"/>
                  <a:ext cx="28" cy="14"/>
                </a:xfrm>
                <a:custGeom>
                  <a:avLst/>
                  <a:gdLst>
                    <a:gd name="T0" fmla="*/ 25 w 28"/>
                    <a:gd name="T1" fmla="*/ 0 h 14"/>
                    <a:gd name="T2" fmla="*/ 20 w 28"/>
                    <a:gd name="T3" fmla="*/ 2 h 14"/>
                    <a:gd name="T4" fmla="*/ 20 w 28"/>
                    <a:gd name="T5" fmla="*/ 2 h 14"/>
                    <a:gd name="T6" fmla="*/ 11 w 28"/>
                    <a:gd name="T7" fmla="*/ 6 h 14"/>
                    <a:gd name="T8" fmla="*/ 0 w 28"/>
                    <a:gd name="T9" fmla="*/ 8 h 14"/>
                    <a:gd name="T10" fmla="*/ 0 w 28"/>
                    <a:gd name="T11" fmla="*/ 14 h 14"/>
                    <a:gd name="T12" fmla="*/ 0 w 28"/>
                    <a:gd name="T13" fmla="*/ 14 h 14"/>
                    <a:gd name="T14" fmla="*/ 13 w 28"/>
                    <a:gd name="T15" fmla="*/ 13 h 14"/>
                    <a:gd name="T16" fmla="*/ 24 w 28"/>
                    <a:gd name="T17" fmla="*/ 8 h 14"/>
                    <a:gd name="T18" fmla="*/ 28 w 28"/>
                    <a:gd name="T19" fmla="*/ 6 h 14"/>
                    <a:gd name="T20" fmla="*/ 25 w 28"/>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4"/>
                    <a:gd name="T35" fmla="*/ 28 w 28"/>
                    <a:gd name="T36" fmla="*/ 14 h 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4">
                      <a:moveTo>
                        <a:pt x="25" y="0"/>
                      </a:moveTo>
                      <a:lnTo>
                        <a:pt x="20" y="2"/>
                      </a:lnTo>
                      <a:lnTo>
                        <a:pt x="11" y="6"/>
                      </a:lnTo>
                      <a:lnTo>
                        <a:pt x="0" y="8"/>
                      </a:lnTo>
                      <a:lnTo>
                        <a:pt x="0" y="14"/>
                      </a:lnTo>
                      <a:lnTo>
                        <a:pt x="13" y="13"/>
                      </a:lnTo>
                      <a:lnTo>
                        <a:pt x="24" y="8"/>
                      </a:lnTo>
                      <a:lnTo>
                        <a:pt x="28" y="6"/>
                      </a:lnTo>
                      <a:lnTo>
                        <a:pt x="25"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7" name="Freeform 255"/>
                <p:cNvSpPr>
                  <a:spLocks/>
                </p:cNvSpPr>
                <p:nvPr/>
              </p:nvSpPr>
              <p:spPr bwMode="auto">
                <a:xfrm>
                  <a:off x="926" y="1626"/>
                  <a:ext cx="30" cy="21"/>
                </a:xfrm>
                <a:custGeom>
                  <a:avLst/>
                  <a:gdLst>
                    <a:gd name="T0" fmla="*/ 26 w 30"/>
                    <a:gd name="T1" fmla="*/ 0 h 21"/>
                    <a:gd name="T2" fmla="*/ 26 w 30"/>
                    <a:gd name="T3" fmla="*/ 0 h 21"/>
                    <a:gd name="T4" fmla="*/ 13 w 30"/>
                    <a:gd name="T5" fmla="*/ 10 h 21"/>
                    <a:gd name="T6" fmla="*/ 8 w 30"/>
                    <a:gd name="T7" fmla="*/ 13 h 21"/>
                    <a:gd name="T8" fmla="*/ 0 w 30"/>
                    <a:gd name="T9" fmla="*/ 15 h 21"/>
                    <a:gd name="T10" fmla="*/ 2 w 30"/>
                    <a:gd name="T11" fmla="*/ 21 h 21"/>
                    <a:gd name="T12" fmla="*/ 2 w 30"/>
                    <a:gd name="T13" fmla="*/ 21 h 21"/>
                    <a:gd name="T14" fmla="*/ 10 w 30"/>
                    <a:gd name="T15" fmla="*/ 18 h 21"/>
                    <a:gd name="T16" fmla="*/ 16 w 30"/>
                    <a:gd name="T17" fmla="*/ 15 h 21"/>
                    <a:gd name="T18" fmla="*/ 30 w 30"/>
                    <a:gd name="T19" fmla="*/ 5 h 21"/>
                    <a:gd name="T20" fmla="*/ 26 w 30"/>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21"/>
                    <a:gd name="T35" fmla="*/ 30 w 30"/>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21">
                      <a:moveTo>
                        <a:pt x="26" y="0"/>
                      </a:moveTo>
                      <a:lnTo>
                        <a:pt x="26" y="0"/>
                      </a:lnTo>
                      <a:lnTo>
                        <a:pt x="13" y="10"/>
                      </a:lnTo>
                      <a:lnTo>
                        <a:pt x="8" y="13"/>
                      </a:lnTo>
                      <a:lnTo>
                        <a:pt x="0" y="15"/>
                      </a:lnTo>
                      <a:lnTo>
                        <a:pt x="2" y="21"/>
                      </a:lnTo>
                      <a:lnTo>
                        <a:pt x="10" y="18"/>
                      </a:lnTo>
                      <a:lnTo>
                        <a:pt x="16" y="15"/>
                      </a:lnTo>
                      <a:lnTo>
                        <a:pt x="30" y="5"/>
                      </a:lnTo>
                      <a:lnTo>
                        <a:pt x="26"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8" name="Freeform 256"/>
                <p:cNvSpPr>
                  <a:spLocks/>
                </p:cNvSpPr>
                <p:nvPr/>
              </p:nvSpPr>
              <p:spPr bwMode="auto">
                <a:xfrm>
                  <a:off x="1038" y="1594"/>
                  <a:ext cx="22" cy="14"/>
                </a:xfrm>
                <a:custGeom>
                  <a:avLst/>
                  <a:gdLst>
                    <a:gd name="T0" fmla="*/ 19 w 22"/>
                    <a:gd name="T1" fmla="*/ 0 h 14"/>
                    <a:gd name="T2" fmla="*/ 19 w 22"/>
                    <a:gd name="T3" fmla="*/ 0 h 14"/>
                    <a:gd name="T4" fmla="*/ 11 w 22"/>
                    <a:gd name="T5" fmla="*/ 3 h 14"/>
                    <a:gd name="T6" fmla="*/ 11 w 22"/>
                    <a:gd name="T7" fmla="*/ 3 h 14"/>
                    <a:gd name="T8" fmla="*/ 6 w 22"/>
                    <a:gd name="T9" fmla="*/ 4 h 14"/>
                    <a:gd name="T10" fmla="*/ 0 w 22"/>
                    <a:gd name="T11" fmla="*/ 9 h 14"/>
                    <a:gd name="T12" fmla="*/ 5 w 22"/>
                    <a:gd name="T13" fmla="*/ 14 h 14"/>
                    <a:gd name="T14" fmla="*/ 5 w 22"/>
                    <a:gd name="T15" fmla="*/ 14 h 14"/>
                    <a:gd name="T16" fmla="*/ 8 w 22"/>
                    <a:gd name="T17" fmla="*/ 10 h 14"/>
                    <a:gd name="T18" fmla="*/ 14 w 22"/>
                    <a:gd name="T19" fmla="*/ 9 h 14"/>
                    <a:gd name="T20" fmla="*/ 14 w 22"/>
                    <a:gd name="T21" fmla="*/ 9 h 14"/>
                    <a:gd name="T22" fmla="*/ 22 w 22"/>
                    <a:gd name="T23" fmla="*/ 4 h 14"/>
                    <a:gd name="T24" fmla="*/ 19 w 22"/>
                    <a:gd name="T25" fmla="*/ 0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14"/>
                    <a:gd name="T41" fmla="*/ 22 w 22"/>
                    <a:gd name="T42" fmla="*/ 14 h 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14">
                      <a:moveTo>
                        <a:pt x="19" y="0"/>
                      </a:moveTo>
                      <a:lnTo>
                        <a:pt x="19" y="0"/>
                      </a:lnTo>
                      <a:lnTo>
                        <a:pt x="11" y="3"/>
                      </a:lnTo>
                      <a:lnTo>
                        <a:pt x="6" y="4"/>
                      </a:lnTo>
                      <a:lnTo>
                        <a:pt x="0" y="9"/>
                      </a:lnTo>
                      <a:lnTo>
                        <a:pt x="5" y="14"/>
                      </a:lnTo>
                      <a:lnTo>
                        <a:pt x="8" y="10"/>
                      </a:lnTo>
                      <a:lnTo>
                        <a:pt x="14" y="9"/>
                      </a:lnTo>
                      <a:lnTo>
                        <a:pt x="22" y="4"/>
                      </a:lnTo>
                      <a:lnTo>
                        <a:pt x="19"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9" name="Freeform 257"/>
                <p:cNvSpPr>
                  <a:spLocks/>
                </p:cNvSpPr>
                <p:nvPr/>
              </p:nvSpPr>
              <p:spPr bwMode="auto">
                <a:xfrm>
                  <a:off x="1099" y="1636"/>
                  <a:ext cx="11" cy="11"/>
                </a:xfrm>
                <a:custGeom>
                  <a:avLst/>
                  <a:gdLst>
                    <a:gd name="T0" fmla="*/ 6 w 11"/>
                    <a:gd name="T1" fmla="*/ 0 h 11"/>
                    <a:gd name="T2" fmla="*/ 6 w 11"/>
                    <a:gd name="T3" fmla="*/ 0 h 11"/>
                    <a:gd name="T4" fmla="*/ 3 w 11"/>
                    <a:gd name="T5" fmla="*/ 3 h 11"/>
                    <a:gd name="T6" fmla="*/ 0 w 11"/>
                    <a:gd name="T7" fmla="*/ 5 h 11"/>
                    <a:gd name="T8" fmla="*/ 2 w 11"/>
                    <a:gd name="T9" fmla="*/ 11 h 11"/>
                    <a:gd name="T10" fmla="*/ 2 w 11"/>
                    <a:gd name="T11" fmla="*/ 11 h 11"/>
                    <a:gd name="T12" fmla="*/ 6 w 11"/>
                    <a:gd name="T13" fmla="*/ 8 h 11"/>
                    <a:gd name="T14" fmla="*/ 11 w 11"/>
                    <a:gd name="T15" fmla="*/ 5 h 11"/>
                    <a:gd name="T16" fmla="*/ 6 w 11"/>
                    <a:gd name="T17" fmla="*/ 0 h 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1"/>
                    <a:gd name="T29" fmla="*/ 11 w 11"/>
                    <a:gd name="T30" fmla="*/ 11 h 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1">
                      <a:moveTo>
                        <a:pt x="6" y="0"/>
                      </a:moveTo>
                      <a:lnTo>
                        <a:pt x="6" y="0"/>
                      </a:lnTo>
                      <a:lnTo>
                        <a:pt x="3" y="3"/>
                      </a:lnTo>
                      <a:lnTo>
                        <a:pt x="0" y="5"/>
                      </a:lnTo>
                      <a:lnTo>
                        <a:pt x="2" y="11"/>
                      </a:lnTo>
                      <a:lnTo>
                        <a:pt x="6" y="8"/>
                      </a:lnTo>
                      <a:lnTo>
                        <a:pt x="11" y="5"/>
                      </a:lnTo>
                      <a:lnTo>
                        <a:pt x="6"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0" name="Freeform 258"/>
                <p:cNvSpPr>
                  <a:spLocks/>
                </p:cNvSpPr>
                <p:nvPr/>
              </p:nvSpPr>
              <p:spPr bwMode="auto">
                <a:xfrm>
                  <a:off x="1075" y="1557"/>
                  <a:ext cx="19" cy="10"/>
                </a:xfrm>
                <a:custGeom>
                  <a:avLst/>
                  <a:gdLst>
                    <a:gd name="T0" fmla="*/ 19 w 19"/>
                    <a:gd name="T1" fmla="*/ 0 h 10"/>
                    <a:gd name="T2" fmla="*/ 19 w 19"/>
                    <a:gd name="T3" fmla="*/ 0 h 10"/>
                    <a:gd name="T4" fmla="*/ 10 w 19"/>
                    <a:gd name="T5" fmla="*/ 2 h 10"/>
                    <a:gd name="T6" fmla="*/ 0 w 19"/>
                    <a:gd name="T7" fmla="*/ 5 h 10"/>
                    <a:gd name="T8" fmla="*/ 4 w 19"/>
                    <a:gd name="T9" fmla="*/ 10 h 10"/>
                    <a:gd name="T10" fmla="*/ 4 w 19"/>
                    <a:gd name="T11" fmla="*/ 10 h 10"/>
                    <a:gd name="T12" fmla="*/ 11 w 19"/>
                    <a:gd name="T13" fmla="*/ 7 h 10"/>
                    <a:gd name="T14" fmla="*/ 19 w 19"/>
                    <a:gd name="T15" fmla="*/ 7 h 10"/>
                    <a:gd name="T16" fmla="*/ 19 w 19"/>
                    <a:gd name="T17" fmla="*/ 0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
                    <a:gd name="T28" fmla="*/ 0 h 10"/>
                    <a:gd name="T29" fmla="*/ 19 w 19"/>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 h="10">
                      <a:moveTo>
                        <a:pt x="19" y="0"/>
                      </a:moveTo>
                      <a:lnTo>
                        <a:pt x="19" y="0"/>
                      </a:lnTo>
                      <a:lnTo>
                        <a:pt x="10" y="2"/>
                      </a:lnTo>
                      <a:lnTo>
                        <a:pt x="0" y="5"/>
                      </a:lnTo>
                      <a:lnTo>
                        <a:pt x="4" y="10"/>
                      </a:lnTo>
                      <a:lnTo>
                        <a:pt x="11" y="7"/>
                      </a:lnTo>
                      <a:lnTo>
                        <a:pt x="19" y="7"/>
                      </a:lnTo>
                      <a:lnTo>
                        <a:pt x="19"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1" name="Freeform 259"/>
                <p:cNvSpPr>
                  <a:spLocks/>
                </p:cNvSpPr>
                <p:nvPr/>
              </p:nvSpPr>
              <p:spPr bwMode="auto">
                <a:xfrm>
                  <a:off x="415" y="1634"/>
                  <a:ext cx="27" cy="16"/>
                </a:xfrm>
                <a:custGeom>
                  <a:avLst/>
                  <a:gdLst>
                    <a:gd name="T0" fmla="*/ 23 w 27"/>
                    <a:gd name="T1" fmla="*/ 0 h 16"/>
                    <a:gd name="T2" fmla="*/ 23 w 27"/>
                    <a:gd name="T3" fmla="*/ 0 h 16"/>
                    <a:gd name="T4" fmla="*/ 16 w 27"/>
                    <a:gd name="T5" fmla="*/ 3 h 16"/>
                    <a:gd name="T6" fmla="*/ 16 w 27"/>
                    <a:gd name="T7" fmla="*/ 3 h 16"/>
                    <a:gd name="T8" fmla="*/ 8 w 27"/>
                    <a:gd name="T9" fmla="*/ 7 h 16"/>
                    <a:gd name="T10" fmla="*/ 0 w 27"/>
                    <a:gd name="T11" fmla="*/ 11 h 16"/>
                    <a:gd name="T12" fmla="*/ 5 w 27"/>
                    <a:gd name="T13" fmla="*/ 16 h 16"/>
                    <a:gd name="T14" fmla="*/ 5 w 27"/>
                    <a:gd name="T15" fmla="*/ 16 h 16"/>
                    <a:gd name="T16" fmla="*/ 11 w 27"/>
                    <a:gd name="T17" fmla="*/ 13 h 16"/>
                    <a:gd name="T18" fmla="*/ 17 w 27"/>
                    <a:gd name="T19" fmla="*/ 10 h 16"/>
                    <a:gd name="T20" fmla="*/ 17 w 27"/>
                    <a:gd name="T21" fmla="*/ 10 h 16"/>
                    <a:gd name="T22" fmla="*/ 27 w 27"/>
                    <a:gd name="T23" fmla="*/ 5 h 16"/>
                    <a:gd name="T24" fmla="*/ 23 w 27"/>
                    <a:gd name="T25" fmla="*/ 0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
                    <a:gd name="T40" fmla="*/ 0 h 16"/>
                    <a:gd name="T41" fmla="*/ 27 w 27"/>
                    <a:gd name="T42" fmla="*/ 16 h 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 h="16">
                      <a:moveTo>
                        <a:pt x="23" y="0"/>
                      </a:moveTo>
                      <a:lnTo>
                        <a:pt x="23" y="0"/>
                      </a:lnTo>
                      <a:lnTo>
                        <a:pt x="16" y="3"/>
                      </a:lnTo>
                      <a:lnTo>
                        <a:pt x="8" y="7"/>
                      </a:lnTo>
                      <a:lnTo>
                        <a:pt x="0" y="11"/>
                      </a:lnTo>
                      <a:lnTo>
                        <a:pt x="5" y="16"/>
                      </a:lnTo>
                      <a:lnTo>
                        <a:pt x="11" y="13"/>
                      </a:lnTo>
                      <a:lnTo>
                        <a:pt x="17" y="10"/>
                      </a:lnTo>
                      <a:lnTo>
                        <a:pt x="27" y="5"/>
                      </a:lnTo>
                      <a:lnTo>
                        <a:pt x="23"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2" name="Freeform 260"/>
                <p:cNvSpPr>
                  <a:spLocks/>
                </p:cNvSpPr>
                <p:nvPr/>
              </p:nvSpPr>
              <p:spPr bwMode="auto">
                <a:xfrm>
                  <a:off x="336" y="1595"/>
                  <a:ext cx="33" cy="22"/>
                </a:xfrm>
                <a:custGeom>
                  <a:avLst/>
                  <a:gdLst>
                    <a:gd name="T0" fmla="*/ 30 w 33"/>
                    <a:gd name="T1" fmla="*/ 0 h 22"/>
                    <a:gd name="T2" fmla="*/ 30 w 33"/>
                    <a:gd name="T3" fmla="*/ 0 h 22"/>
                    <a:gd name="T4" fmla="*/ 15 w 33"/>
                    <a:gd name="T5" fmla="*/ 9 h 22"/>
                    <a:gd name="T6" fmla="*/ 0 w 33"/>
                    <a:gd name="T7" fmla="*/ 16 h 22"/>
                    <a:gd name="T8" fmla="*/ 4 w 33"/>
                    <a:gd name="T9" fmla="*/ 22 h 22"/>
                    <a:gd name="T10" fmla="*/ 4 w 33"/>
                    <a:gd name="T11" fmla="*/ 22 h 22"/>
                    <a:gd name="T12" fmla="*/ 18 w 33"/>
                    <a:gd name="T13" fmla="*/ 14 h 22"/>
                    <a:gd name="T14" fmla="*/ 33 w 33"/>
                    <a:gd name="T15" fmla="*/ 5 h 22"/>
                    <a:gd name="T16" fmla="*/ 30 w 33"/>
                    <a:gd name="T17" fmla="*/ 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2"/>
                    <a:gd name="T29" fmla="*/ 33 w 33"/>
                    <a:gd name="T30" fmla="*/ 22 h 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2">
                      <a:moveTo>
                        <a:pt x="30" y="0"/>
                      </a:moveTo>
                      <a:lnTo>
                        <a:pt x="30" y="0"/>
                      </a:lnTo>
                      <a:lnTo>
                        <a:pt x="15" y="9"/>
                      </a:lnTo>
                      <a:lnTo>
                        <a:pt x="0" y="16"/>
                      </a:lnTo>
                      <a:lnTo>
                        <a:pt x="4" y="22"/>
                      </a:lnTo>
                      <a:lnTo>
                        <a:pt x="18" y="14"/>
                      </a:lnTo>
                      <a:lnTo>
                        <a:pt x="33" y="5"/>
                      </a:lnTo>
                      <a:lnTo>
                        <a:pt x="30"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 name="Freeform 261"/>
                <p:cNvSpPr>
                  <a:spLocks/>
                </p:cNvSpPr>
                <p:nvPr/>
              </p:nvSpPr>
              <p:spPr bwMode="auto">
                <a:xfrm>
                  <a:off x="680" y="1343"/>
                  <a:ext cx="30" cy="11"/>
                </a:xfrm>
                <a:custGeom>
                  <a:avLst/>
                  <a:gdLst>
                    <a:gd name="T0" fmla="*/ 28 w 30"/>
                    <a:gd name="T1" fmla="*/ 0 h 11"/>
                    <a:gd name="T2" fmla="*/ 28 w 30"/>
                    <a:gd name="T3" fmla="*/ 0 h 11"/>
                    <a:gd name="T4" fmla="*/ 20 w 30"/>
                    <a:gd name="T5" fmla="*/ 1 h 11"/>
                    <a:gd name="T6" fmla="*/ 20 w 30"/>
                    <a:gd name="T7" fmla="*/ 1 h 11"/>
                    <a:gd name="T8" fmla="*/ 11 w 30"/>
                    <a:gd name="T9" fmla="*/ 3 h 11"/>
                    <a:gd name="T10" fmla="*/ 0 w 30"/>
                    <a:gd name="T11" fmla="*/ 4 h 11"/>
                    <a:gd name="T12" fmla="*/ 0 w 30"/>
                    <a:gd name="T13" fmla="*/ 11 h 11"/>
                    <a:gd name="T14" fmla="*/ 0 w 30"/>
                    <a:gd name="T15" fmla="*/ 11 h 11"/>
                    <a:gd name="T16" fmla="*/ 11 w 30"/>
                    <a:gd name="T17" fmla="*/ 9 h 11"/>
                    <a:gd name="T18" fmla="*/ 22 w 30"/>
                    <a:gd name="T19" fmla="*/ 7 h 11"/>
                    <a:gd name="T20" fmla="*/ 22 w 30"/>
                    <a:gd name="T21" fmla="*/ 7 h 11"/>
                    <a:gd name="T22" fmla="*/ 30 w 30"/>
                    <a:gd name="T23" fmla="*/ 6 h 11"/>
                    <a:gd name="T24" fmla="*/ 28 w 30"/>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11"/>
                    <a:gd name="T41" fmla="*/ 30 w 30"/>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11">
                      <a:moveTo>
                        <a:pt x="28" y="0"/>
                      </a:moveTo>
                      <a:lnTo>
                        <a:pt x="28" y="0"/>
                      </a:lnTo>
                      <a:lnTo>
                        <a:pt x="20" y="1"/>
                      </a:lnTo>
                      <a:lnTo>
                        <a:pt x="11" y="3"/>
                      </a:lnTo>
                      <a:lnTo>
                        <a:pt x="0" y="4"/>
                      </a:lnTo>
                      <a:lnTo>
                        <a:pt x="0" y="11"/>
                      </a:lnTo>
                      <a:lnTo>
                        <a:pt x="11" y="9"/>
                      </a:lnTo>
                      <a:lnTo>
                        <a:pt x="22" y="7"/>
                      </a:lnTo>
                      <a:lnTo>
                        <a:pt x="30" y="6"/>
                      </a:lnTo>
                      <a:lnTo>
                        <a:pt x="2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4" name="Freeform 262"/>
                <p:cNvSpPr>
                  <a:spLocks/>
                </p:cNvSpPr>
                <p:nvPr/>
              </p:nvSpPr>
              <p:spPr bwMode="auto">
                <a:xfrm>
                  <a:off x="633" y="1397"/>
                  <a:ext cx="96" cy="60"/>
                </a:xfrm>
                <a:custGeom>
                  <a:avLst/>
                  <a:gdLst>
                    <a:gd name="T0" fmla="*/ 93 w 96"/>
                    <a:gd name="T1" fmla="*/ 0 h 60"/>
                    <a:gd name="T2" fmla="*/ 93 w 96"/>
                    <a:gd name="T3" fmla="*/ 0 h 60"/>
                    <a:gd name="T4" fmla="*/ 75 w 96"/>
                    <a:gd name="T5" fmla="*/ 11 h 60"/>
                    <a:gd name="T6" fmla="*/ 58 w 96"/>
                    <a:gd name="T7" fmla="*/ 22 h 60"/>
                    <a:gd name="T8" fmla="*/ 22 w 96"/>
                    <a:gd name="T9" fmla="*/ 43 h 60"/>
                    <a:gd name="T10" fmla="*/ 0 w 96"/>
                    <a:gd name="T11" fmla="*/ 55 h 60"/>
                    <a:gd name="T12" fmla="*/ 3 w 96"/>
                    <a:gd name="T13" fmla="*/ 60 h 60"/>
                    <a:gd name="T14" fmla="*/ 25 w 96"/>
                    <a:gd name="T15" fmla="*/ 49 h 60"/>
                    <a:gd name="T16" fmla="*/ 25 w 96"/>
                    <a:gd name="T17" fmla="*/ 49 h 60"/>
                    <a:gd name="T18" fmla="*/ 61 w 96"/>
                    <a:gd name="T19" fmla="*/ 29 h 60"/>
                    <a:gd name="T20" fmla="*/ 78 w 96"/>
                    <a:gd name="T21" fmla="*/ 18 h 60"/>
                    <a:gd name="T22" fmla="*/ 96 w 96"/>
                    <a:gd name="T23" fmla="*/ 5 h 60"/>
                    <a:gd name="T24" fmla="*/ 93 w 96"/>
                    <a:gd name="T25" fmla="*/ 0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60"/>
                    <a:gd name="T41" fmla="*/ 96 w 96"/>
                    <a:gd name="T42" fmla="*/ 60 h 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60">
                      <a:moveTo>
                        <a:pt x="93" y="0"/>
                      </a:moveTo>
                      <a:lnTo>
                        <a:pt x="93" y="0"/>
                      </a:lnTo>
                      <a:lnTo>
                        <a:pt x="75" y="11"/>
                      </a:lnTo>
                      <a:lnTo>
                        <a:pt x="58" y="22"/>
                      </a:lnTo>
                      <a:lnTo>
                        <a:pt x="22" y="43"/>
                      </a:lnTo>
                      <a:lnTo>
                        <a:pt x="0" y="55"/>
                      </a:lnTo>
                      <a:lnTo>
                        <a:pt x="3" y="60"/>
                      </a:lnTo>
                      <a:lnTo>
                        <a:pt x="25" y="49"/>
                      </a:lnTo>
                      <a:lnTo>
                        <a:pt x="61" y="29"/>
                      </a:lnTo>
                      <a:lnTo>
                        <a:pt x="78" y="18"/>
                      </a:lnTo>
                      <a:lnTo>
                        <a:pt x="96" y="5"/>
                      </a:lnTo>
                      <a:lnTo>
                        <a:pt x="93"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5" name="Freeform 263"/>
                <p:cNvSpPr>
                  <a:spLocks/>
                </p:cNvSpPr>
                <p:nvPr/>
              </p:nvSpPr>
              <p:spPr bwMode="auto">
                <a:xfrm>
                  <a:off x="688" y="1429"/>
                  <a:ext cx="41" cy="26"/>
                </a:xfrm>
                <a:custGeom>
                  <a:avLst/>
                  <a:gdLst>
                    <a:gd name="T0" fmla="*/ 38 w 41"/>
                    <a:gd name="T1" fmla="*/ 0 h 26"/>
                    <a:gd name="T2" fmla="*/ 38 w 41"/>
                    <a:gd name="T3" fmla="*/ 0 h 26"/>
                    <a:gd name="T4" fmla="*/ 23 w 41"/>
                    <a:gd name="T5" fmla="*/ 8 h 26"/>
                    <a:gd name="T6" fmla="*/ 23 w 41"/>
                    <a:gd name="T7" fmla="*/ 8 h 26"/>
                    <a:gd name="T8" fmla="*/ 0 w 41"/>
                    <a:gd name="T9" fmla="*/ 20 h 26"/>
                    <a:gd name="T10" fmla="*/ 3 w 41"/>
                    <a:gd name="T11" fmla="*/ 26 h 26"/>
                    <a:gd name="T12" fmla="*/ 3 w 41"/>
                    <a:gd name="T13" fmla="*/ 26 h 26"/>
                    <a:gd name="T14" fmla="*/ 27 w 41"/>
                    <a:gd name="T15" fmla="*/ 12 h 26"/>
                    <a:gd name="T16" fmla="*/ 27 w 41"/>
                    <a:gd name="T17" fmla="*/ 12 h 26"/>
                    <a:gd name="T18" fmla="*/ 41 w 41"/>
                    <a:gd name="T19" fmla="*/ 5 h 26"/>
                    <a:gd name="T20" fmla="*/ 38 w 41"/>
                    <a:gd name="T21" fmla="*/ 0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
                    <a:gd name="T34" fmla="*/ 0 h 26"/>
                    <a:gd name="T35" fmla="*/ 41 w 41"/>
                    <a:gd name="T36" fmla="*/ 26 h 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 h="26">
                      <a:moveTo>
                        <a:pt x="38" y="0"/>
                      </a:moveTo>
                      <a:lnTo>
                        <a:pt x="38" y="0"/>
                      </a:lnTo>
                      <a:lnTo>
                        <a:pt x="23" y="8"/>
                      </a:lnTo>
                      <a:lnTo>
                        <a:pt x="0" y="20"/>
                      </a:lnTo>
                      <a:lnTo>
                        <a:pt x="3" y="26"/>
                      </a:lnTo>
                      <a:lnTo>
                        <a:pt x="27" y="12"/>
                      </a:lnTo>
                      <a:lnTo>
                        <a:pt x="41" y="5"/>
                      </a:lnTo>
                      <a:lnTo>
                        <a:pt x="38"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6" name="Freeform 264"/>
                <p:cNvSpPr>
                  <a:spLocks/>
                </p:cNvSpPr>
                <p:nvPr/>
              </p:nvSpPr>
              <p:spPr bwMode="auto">
                <a:xfrm>
                  <a:off x="842" y="1418"/>
                  <a:ext cx="58" cy="47"/>
                </a:xfrm>
                <a:custGeom>
                  <a:avLst/>
                  <a:gdLst>
                    <a:gd name="T0" fmla="*/ 55 w 58"/>
                    <a:gd name="T1" fmla="*/ 0 h 47"/>
                    <a:gd name="T2" fmla="*/ 55 w 58"/>
                    <a:gd name="T3" fmla="*/ 0 h 47"/>
                    <a:gd name="T4" fmla="*/ 44 w 58"/>
                    <a:gd name="T5" fmla="*/ 6 h 47"/>
                    <a:gd name="T6" fmla="*/ 33 w 58"/>
                    <a:gd name="T7" fmla="*/ 14 h 47"/>
                    <a:gd name="T8" fmla="*/ 12 w 58"/>
                    <a:gd name="T9" fmla="*/ 31 h 47"/>
                    <a:gd name="T10" fmla="*/ 12 w 58"/>
                    <a:gd name="T11" fmla="*/ 31 h 47"/>
                    <a:gd name="T12" fmla="*/ 0 w 58"/>
                    <a:gd name="T13" fmla="*/ 42 h 47"/>
                    <a:gd name="T14" fmla="*/ 3 w 58"/>
                    <a:gd name="T15" fmla="*/ 47 h 47"/>
                    <a:gd name="T16" fmla="*/ 3 w 58"/>
                    <a:gd name="T17" fmla="*/ 47 h 47"/>
                    <a:gd name="T18" fmla="*/ 17 w 58"/>
                    <a:gd name="T19" fmla="*/ 36 h 47"/>
                    <a:gd name="T20" fmla="*/ 17 w 58"/>
                    <a:gd name="T21" fmla="*/ 36 h 47"/>
                    <a:gd name="T22" fmla="*/ 37 w 58"/>
                    <a:gd name="T23" fmla="*/ 20 h 47"/>
                    <a:gd name="T24" fmla="*/ 47 w 58"/>
                    <a:gd name="T25" fmla="*/ 12 h 47"/>
                    <a:gd name="T26" fmla="*/ 58 w 58"/>
                    <a:gd name="T27" fmla="*/ 5 h 47"/>
                    <a:gd name="T28" fmla="*/ 55 w 58"/>
                    <a:gd name="T29" fmla="*/ 0 h 4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47"/>
                    <a:gd name="T47" fmla="*/ 58 w 58"/>
                    <a:gd name="T48" fmla="*/ 47 h 4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47">
                      <a:moveTo>
                        <a:pt x="55" y="0"/>
                      </a:moveTo>
                      <a:lnTo>
                        <a:pt x="55" y="0"/>
                      </a:lnTo>
                      <a:lnTo>
                        <a:pt x="44" y="6"/>
                      </a:lnTo>
                      <a:lnTo>
                        <a:pt x="33" y="14"/>
                      </a:lnTo>
                      <a:lnTo>
                        <a:pt x="12" y="31"/>
                      </a:lnTo>
                      <a:lnTo>
                        <a:pt x="0" y="42"/>
                      </a:lnTo>
                      <a:lnTo>
                        <a:pt x="3" y="47"/>
                      </a:lnTo>
                      <a:lnTo>
                        <a:pt x="17" y="36"/>
                      </a:lnTo>
                      <a:lnTo>
                        <a:pt x="37" y="20"/>
                      </a:lnTo>
                      <a:lnTo>
                        <a:pt x="47" y="12"/>
                      </a:lnTo>
                      <a:lnTo>
                        <a:pt x="58" y="5"/>
                      </a:lnTo>
                      <a:lnTo>
                        <a:pt x="55"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7" name="Freeform 265"/>
                <p:cNvSpPr>
                  <a:spLocks/>
                </p:cNvSpPr>
                <p:nvPr/>
              </p:nvSpPr>
              <p:spPr bwMode="auto">
                <a:xfrm>
                  <a:off x="850" y="1391"/>
                  <a:ext cx="48" cy="43"/>
                </a:xfrm>
                <a:custGeom>
                  <a:avLst/>
                  <a:gdLst>
                    <a:gd name="T0" fmla="*/ 45 w 48"/>
                    <a:gd name="T1" fmla="*/ 0 h 43"/>
                    <a:gd name="T2" fmla="*/ 45 w 48"/>
                    <a:gd name="T3" fmla="*/ 0 h 43"/>
                    <a:gd name="T4" fmla="*/ 21 w 48"/>
                    <a:gd name="T5" fmla="*/ 17 h 43"/>
                    <a:gd name="T6" fmla="*/ 0 w 48"/>
                    <a:gd name="T7" fmla="*/ 38 h 43"/>
                    <a:gd name="T8" fmla="*/ 3 w 48"/>
                    <a:gd name="T9" fmla="*/ 43 h 43"/>
                    <a:gd name="T10" fmla="*/ 3 w 48"/>
                    <a:gd name="T11" fmla="*/ 43 h 43"/>
                    <a:gd name="T12" fmla="*/ 26 w 48"/>
                    <a:gd name="T13" fmla="*/ 22 h 43"/>
                    <a:gd name="T14" fmla="*/ 48 w 48"/>
                    <a:gd name="T15" fmla="*/ 6 h 43"/>
                    <a:gd name="T16" fmla="*/ 45 w 48"/>
                    <a:gd name="T17" fmla="*/ 0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43"/>
                    <a:gd name="T29" fmla="*/ 48 w 48"/>
                    <a:gd name="T30" fmla="*/ 43 h 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43">
                      <a:moveTo>
                        <a:pt x="45" y="0"/>
                      </a:moveTo>
                      <a:lnTo>
                        <a:pt x="45" y="0"/>
                      </a:lnTo>
                      <a:lnTo>
                        <a:pt x="21" y="17"/>
                      </a:lnTo>
                      <a:lnTo>
                        <a:pt x="0" y="38"/>
                      </a:lnTo>
                      <a:lnTo>
                        <a:pt x="3" y="43"/>
                      </a:lnTo>
                      <a:lnTo>
                        <a:pt x="26" y="22"/>
                      </a:lnTo>
                      <a:lnTo>
                        <a:pt x="48" y="6"/>
                      </a:lnTo>
                      <a:lnTo>
                        <a:pt x="45"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8" name="Freeform 266"/>
                <p:cNvSpPr>
                  <a:spLocks/>
                </p:cNvSpPr>
                <p:nvPr/>
              </p:nvSpPr>
              <p:spPr bwMode="auto">
                <a:xfrm>
                  <a:off x="997" y="1434"/>
                  <a:ext cx="13" cy="12"/>
                </a:xfrm>
                <a:custGeom>
                  <a:avLst/>
                  <a:gdLst>
                    <a:gd name="T0" fmla="*/ 8 w 13"/>
                    <a:gd name="T1" fmla="*/ 0 h 12"/>
                    <a:gd name="T2" fmla="*/ 3 w 13"/>
                    <a:gd name="T3" fmla="*/ 4 h 12"/>
                    <a:gd name="T4" fmla="*/ 0 w 13"/>
                    <a:gd name="T5" fmla="*/ 7 h 12"/>
                    <a:gd name="T6" fmla="*/ 5 w 13"/>
                    <a:gd name="T7" fmla="*/ 12 h 12"/>
                    <a:gd name="T8" fmla="*/ 8 w 13"/>
                    <a:gd name="T9" fmla="*/ 9 h 12"/>
                    <a:gd name="T10" fmla="*/ 13 w 13"/>
                    <a:gd name="T11" fmla="*/ 4 h 12"/>
                    <a:gd name="T12" fmla="*/ 8 w 13"/>
                    <a:gd name="T13" fmla="*/ 0 h 12"/>
                    <a:gd name="T14" fmla="*/ 0 60000 65536"/>
                    <a:gd name="T15" fmla="*/ 0 60000 65536"/>
                    <a:gd name="T16" fmla="*/ 0 60000 65536"/>
                    <a:gd name="T17" fmla="*/ 0 60000 65536"/>
                    <a:gd name="T18" fmla="*/ 0 60000 65536"/>
                    <a:gd name="T19" fmla="*/ 0 60000 65536"/>
                    <a:gd name="T20" fmla="*/ 0 60000 65536"/>
                    <a:gd name="T21" fmla="*/ 0 w 13"/>
                    <a:gd name="T22" fmla="*/ 0 h 12"/>
                    <a:gd name="T23" fmla="*/ 13 w 13"/>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2">
                      <a:moveTo>
                        <a:pt x="8" y="0"/>
                      </a:moveTo>
                      <a:lnTo>
                        <a:pt x="3" y="4"/>
                      </a:lnTo>
                      <a:lnTo>
                        <a:pt x="0" y="7"/>
                      </a:lnTo>
                      <a:lnTo>
                        <a:pt x="5" y="12"/>
                      </a:lnTo>
                      <a:lnTo>
                        <a:pt x="8" y="9"/>
                      </a:lnTo>
                      <a:lnTo>
                        <a:pt x="13" y="4"/>
                      </a:lnTo>
                      <a:lnTo>
                        <a:pt x="8"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9" name="Freeform 267"/>
                <p:cNvSpPr>
                  <a:spLocks/>
                </p:cNvSpPr>
                <p:nvPr/>
              </p:nvSpPr>
              <p:spPr bwMode="auto">
                <a:xfrm>
                  <a:off x="704" y="1531"/>
                  <a:ext cx="51" cy="17"/>
                </a:xfrm>
                <a:custGeom>
                  <a:avLst/>
                  <a:gdLst>
                    <a:gd name="T0" fmla="*/ 0 w 51"/>
                    <a:gd name="T1" fmla="*/ 3 h 17"/>
                    <a:gd name="T2" fmla="*/ 0 w 51"/>
                    <a:gd name="T3" fmla="*/ 3 h 17"/>
                    <a:gd name="T4" fmla="*/ 4 w 51"/>
                    <a:gd name="T5" fmla="*/ 8 h 17"/>
                    <a:gd name="T6" fmla="*/ 9 w 51"/>
                    <a:gd name="T7" fmla="*/ 11 h 17"/>
                    <a:gd name="T8" fmla="*/ 17 w 51"/>
                    <a:gd name="T9" fmla="*/ 14 h 17"/>
                    <a:gd name="T10" fmla="*/ 25 w 51"/>
                    <a:gd name="T11" fmla="*/ 17 h 17"/>
                    <a:gd name="T12" fmla="*/ 33 w 51"/>
                    <a:gd name="T13" fmla="*/ 15 h 17"/>
                    <a:gd name="T14" fmla="*/ 37 w 51"/>
                    <a:gd name="T15" fmla="*/ 14 h 17"/>
                    <a:gd name="T16" fmla="*/ 42 w 51"/>
                    <a:gd name="T17" fmla="*/ 11 h 17"/>
                    <a:gd name="T18" fmla="*/ 47 w 51"/>
                    <a:gd name="T19" fmla="*/ 6 h 17"/>
                    <a:gd name="T20" fmla="*/ 51 w 51"/>
                    <a:gd name="T21" fmla="*/ 0 h 17"/>
                    <a:gd name="T22" fmla="*/ 51 w 51"/>
                    <a:gd name="T23" fmla="*/ 0 h 17"/>
                    <a:gd name="T24" fmla="*/ 47 w 51"/>
                    <a:gd name="T25" fmla="*/ 3 h 17"/>
                    <a:gd name="T26" fmla="*/ 44 w 51"/>
                    <a:gd name="T27" fmla="*/ 4 h 17"/>
                    <a:gd name="T28" fmla="*/ 37 w 51"/>
                    <a:gd name="T29" fmla="*/ 8 h 17"/>
                    <a:gd name="T30" fmla="*/ 29 w 51"/>
                    <a:gd name="T31" fmla="*/ 9 h 17"/>
                    <a:gd name="T32" fmla="*/ 22 w 51"/>
                    <a:gd name="T33" fmla="*/ 9 h 17"/>
                    <a:gd name="T34" fmla="*/ 11 w 51"/>
                    <a:gd name="T35" fmla="*/ 8 h 17"/>
                    <a:gd name="T36" fmla="*/ 0 w 51"/>
                    <a:gd name="T37" fmla="*/ 3 h 17"/>
                    <a:gd name="T38" fmla="*/ 0 w 51"/>
                    <a:gd name="T39" fmla="*/ 3 h 1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1"/>
                    <a:gd name="T61" fmla="*/ 0 h 17"/>
                    <a:gd name="T62" fmla="*/ 51 w 51"/>
                    <a:gd name="T63" fmla="*/ 17 h 1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1" h="17">
                      <a:moveTo>
                        <a:pt x="0" y="3"/>
                      </a:moveTo>
                      <a:lnTo>
                        <a:pt x="0" y="3"/>
                      </a:lnTo>
                      <a:lnTo>
                        <a:pt x="4" y="8"/>
                      </a:lnTo>
                      <a:lnTo>
                        <a:pt x="9" y="11"/>
                      </a:lnTo>
                      <a:lnTo>
                        <a:pt x="17" y="14"/>
                      </a:lnTo>
                      <a:lnTo>
                        <a:pt x="25" y="17"/>
                      </a:lnTo>
                      <a:lnTo>
                        <a:pt x="33" y="15"/>
                      </a:lnTo>
                      <a:lnTo>
                        <a:pt x="37" y="14"/>
                      </a:lnTo>
                      <a:lnTo>
                        <a:pt x="42" y="11"/>
                      </a:lnTo>
                      <a:lnTo>
                        <a:pt x="47" y="6"/>
                      </a:lnTo>
                      <a:lnTo>
                        <a:pt x="51" y="0"/>
                      </a:lnTo>
                      <a:lnTo>
                        <a:pt x="47" y="3"/>
                      </a:lnTo>
                      <a:lnTo>
                        <a:pt x="44" y="4"/>
                      </a:lnTo>
                      <a:lnTo>
                        <a:pt x="37" y="8"/>
                      </a:lnTo>
                      <a:lnTo>
                        <a:pt x="29" y="9"/>
                      </a:lnTo>
                      <a:lnTo>
                        <a:pt x="22" y="9"/>
                      </a:lnTo>
                      <a:lnTo>
                        <a:pt x="11" y="8"/>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0" name="Freeform 268"/>
                <p:cNvSpPr>
                  <a:spLocks/>
                </p:cNvSpPr>
                <p:nvPr/>
              </p:nvSpPr>
              <p:spPr bwMode="auto">
                <a:xfrm>
                  <a:off x="358" y="1537"/>
                  <a:ext cx="35" cy="78"/>
                </a:xfrm>
                <a:custGeom>
                  <a:avLst/>
                  <a:gdLst>
                    <a:gd name="T0" fmla="*/ 35 w 35"/>
                    <a:gd name="T1" fmla="*/ 39 h 78"/>
                    <a:gd name="T2" fmla="*/ 35 w 35"/>
                    <a:gd name="T3" fmla="*/ 39 h 78"/>
                    <a:gd name="T4" fmla="*/ 33 w 35"/>
                    <a:gd name="T5" fmla="*/ 55 h 78"/>
                    <a:gd name="T6" fmla="*/ 30 w 35"/>
                    <a:gd name="T7" fmla="*/ 67 h 78"/>
                    <a:gd name="T8" fmla="*/ 27 w 35"/>
                    <a:gd name="T9" fmla="*/ 72 h 78"/>
                    <a:gd name="T10" fmla="*/ 24 w 35"/>
                    <a:gd name="T11" fmla="*/ 75 h 78"/>
                    <a:gd name="T12" fmla="*/ 21 w 35"/>
                    <a:gd name="T13" fmla="*/ 77 h 78"/>
                    <a:gd name="T14" fmla="*/ 18 w 35"/>
                    <a:gd name="T15" fmla="*/ 78 h 78"/>
                    <a:gd name="T16" fmla="*/ 18 w 35"/>
                    <a:gd name="T17" fmla="*/ 78 h 78"/>
                    <a:gd name="T18" fmla="*/ 15 w 35"/>
                    <a:gd name="T19" fmla="*/ 77 h 78"/>
                    <a:gd name="T20" fmla="*/ 11 w 35"/>
                    <a:gd name="T21" fmla="*/ 75 h 78"/>
                    <a:gd name="T22" fmla="*/ 8 w 35"/>
                    <a:gd name="T23" fmla="*/ 72 h 78"/>
                    <a:gd name="T24" fmla="*/ 5 w 35"/>
                    <a:gd name="T25" fmla="*/ 67 h 78"/>
                    <a:gd name="T26" fmla="*/ 2 w 35"/>
                    <a:gd name="T27" fmla="*/ 55 h 78"/>
                    <a:gd name="T28" fmla="*/ 0 w 35"/>
                    <a:gd name="T29" fmla="*/ 39 h 78"/>
                    <a:gd name="T30" fmla="*/ 0 w 35"/>
                    <a:gd name="T31" fmla="*/ 39 h 78"/>
                    <a:gd name="T32" fmla="*/ 2 w 35"/>
                    <a:gd name="T33" fmla="*/ 24 h 78"/>
                    <a:gd name="T34" fmla="*/ 5 w 35"/>
                    <a:gd name="T35" fmla="*/ 11 h 78"/>
                    <a:gd name="T36" fmla="*/ 8 w 35"/>
                    <a:gd name="T37" fmla="*/ 6 h 78"/>
                    <a:gd name="T38" fmla="*/ 11 w 35"/>
                    <a:gd name="T39" fmla="*/ 3 h 78"/>
                    <a:gd name="T40" fmla="*/ 15 w 35"/>
                    <a:gd name="T41" fmla="*/ 2 h 78"/>
                    <a:gd name="T42" fmla="*/ 18 w 35"/>
                    <a:gd name="T43" fmla="*/ 0 h 78"/>
                    <a:gd name="T44" fmla="*/ 18 w 35"/>
                    <a:gd name="T45" fmla="*/ 0 h 78"/>
                    <a:gd name="T46" fmla="*/ 21 w 35"/>
                    <a:gd name="T47" fmla="*/ 2 h 78"/>
                    <a:gd name="T48" fmla="*/ 24 w 35"/>
                    <a:gd name="T49" fmla="*/ 3 h 78"/>
                    <a:gd name="T50" fmla="*/ 27 w 35"/>
                    <a:gd name="T51" fmla="*/ 6 h 78"/>
                    <a:gd name="T52" fmla="*/ 30 w 35"/>
                    <a:gd name="T53" fmla="*/ 11 h 78"/>
                    <a:gd name="T54" fmla="*/ 33 w 35"/>
                    <a:gd name="T55" fmla="*/ 24 h 78"/>
                    <a:gd name="T56" fmla="*/ 35 w 35"/>
                    <a:gd name="T57" fmla="*/ 39 h 78"/>
                    <a:gd name="T58" fmla="*/ 35 w 35"/>
                    <a:gd name="T59" fmla="*/ 39 h 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5"/>
                    <a:gd name="T91" fmla="*/ 0 h 78"/>
                    <a:gd name="T92" fmla="*/ 35 w 35"/>
                    <a:gd name="T93" fmla="*/ 78 h 7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5" h="78">
                      <a:moveTo>
                        <a:pt x="35" y="39"/>
                      </a:moveTo>
                      <a:lnTo>
                        <a:pt x="35" y="39"/>
                      </a:lnTo>
                      <a:lnTo>
                        <a:pt x="33" y="55"/>
                      </a:lnTo>
                      <a:lnTo>
                        <a:pt x="30" y="67"/>
                      </a:lnTo>
                      <a:lnTo>
                        <a:pt x="27" y="72"/>
                      </a:lnTo>
                      <a:lnTo>
                        <a:pt x="24" y="75"/>
                      </a:lnTo>
                      <a:lnTo>
                        <a:pt x="21" y="77"/>
                      </a:lnTo>
                      <a:lnTo>
                        <a:pt x="18" y="78"/>
                      </a:lnTo>
                      <a:lnTo>
                        <a:pt x="15" y="77"/>
                      </a:lnTo>
                      <a:lnTo>
                        <a:pt x="11" y="75"/>
                      </a:lnTo>
                      <a:lnTo>
                        <a:pt x="8" y="72"/>
                      </a:lnTo>
                      <a:lnTo>
                        <a:pt x="5" y="67"/>
                      </a:lnTo>
                      <a:lnTo>
                        <a:pt x="2" y="55"/>
                      </a:lnTo>
                      <a:lnTo>
                        <a:pt x="0" y="39"/>
                      </a:lnTo>
                      <a:lnTo>
                        <a:pt x="2" y="24"/>
                      </a:lnTo>
                      <a:lnTo>
                        <a:pt x="5" y="11"/>
                      </a:lnTo>
                      <a:lnTo>
                        <a:pt x="8" y="6"/>
                      </a:lnTo>
                      <a:lnTo>
                        <a:pt x="11" y="3"/>
                      </a:lnTo>
                      <a:lnTo>
                        <a:pt x="15" y="2"/>
                      </a:lnTo>
                      <a:lnTo>
                        <a:pt x="18" y="0"/>
                      </a:lnTo>
                      <a:lnTo>
                        <a:pt x="21" y="2"/>
                      </a:lnTo>
                      <a:lnTo>
                        <a:pt x="24" y="3"/>
                      </a:lnTo>
                      <a:lnTo>
                        <a:pt x="27" y="6"/>
                      </a:lnTo>
                      <a:lnTo>
                        <a:pt x="30" y="11"/>
                      </a:lnTo>
                      <a:lnTo>
                        <a:pt x="33" y="24"/>
                      </a:lnTo>
                      <a:lnTo>
                        <a:pt x="35"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1" name="Freeform 269"/>
                <p:cNvSpPr>
                  <a:spLocks/>
                </p:cNvSpPr>
                <p:nvPr/>
              </p:nvSpPr>
              <p:spPr bwMode="auto">
                <a:xfrm>
                  <a:off x="362" y="1543"/>
                  <a:ext cx="26" cy="61"/>
                </a:xfrm>
                <a:custGeom>
                  <a:avLst/>
                  <a:gdLst>
                    <a:gd name="T0" fmla="*/ 26 w 26"/>
                    <a:gd name="T1" fmla="*/ 30 h 61"/>
                    <a:gd name="T2" fmla="*/ 26 w 26"/>
                    <a:gd name="T3" fmla="*/ 30 h 61"/>
                    <a:gd name="T4" fmla="*/ 25 w 26"/>
                    <a:gd name="T5" fmla="*/ 43 h 61"/>
                    <a:gd name="T6" fmla="*/ 22 w 26"/>
                    <a:gd name="T7" fmla="*/ 52 h 61"/>
                    <a:gd name="T8" fmla="*/ 18 w 26"/>
                    <a:gd name="T9" fmla="*/ 60 h 61"/>
                    <a:gd name="T10" fmla="*/ 15 w 26"/>
                    <a:gd name="T11" fmla="*/ 61 h 61"/>
                    <a:gd name="T12" fmla="*/ 12 w 26"/>
                    <a:gd name="T13" fmla="*/ 61 h 61"/>
                    <a:gd name="T14" fmla="*/ 12 w 26"/>
                    <a:gd name="T15" fmla="*/ 61 h 61"/>
                    <a:gd name="T16" fmla="*/ 11 w 26"/>
                    <a:gd name="T17" fmla="*/ 61 h 61"/>
                    <a:gd name="T18" fmla="*/ 7 w 26"/>
                    <a:gd name="T19" fmla="*/ 60 h 61"/>
                    <a:gd name="T20" fmla="*/ 4 w 26"/>
                    <a:gd name="T21" fmla="*/ 52 h 61"/>
                    <a:gd name="T22" fmla="*/ 1 w 26"/>
                    <a:gd name="T23" fmla="*/ 43 h 61"/>
                    <a:gd name="T24" fmla="*/ 0 w 26"/>
                    <a:gd name="T25" fmla="*/ 30 h 61"/>
                    <a:gd name="T26" fmla="*/ 0 w 26"/>
                    <a:gd name="T27" fmla="*/ 30 h 61"/>
                    <a:gd name="T28" fmla="*/ 1 w 26"/>
                    <a:gd name="T29" fmla="*/ 19 h 61"/>
                    <a:gd name="T30" fmla="*/ 4 w 26"/>
                    <a:gd name="T31" fmla="*/ 8 h 61"/>
                    <a:gd name="T32" fmla="*/ 7 w 26"/>
                    <a:gd name="T33" fmla="*/ 2 h 61"/>
                    <a:gd name="T34" fmla="*/ 11 w 26"/>
                    <a:gd name="T35" fmla="*/ 0 h 61"/>
                    <a:gd name="T36" fmla="*/ 12 w 26"/>
                    <a:gd name="T37" fmla="*/ 0 h 61"/>
                    <a:gd name="T38" fmla="*/ 12 w 26"/>
                    <a:gd name="T39" fmla="*/ 0 h 61"/>
                    <a:gd name="T40" fmla="*/ 15 w 26"/>
                    <a:gd name="T41" fmla="*/ 0 h 61"/>
                    <a:gd name="T42" fmla="*/ 18 w 26"/>
                    <a:gd name="T43" fmla="*/ 2 h 61"/>
                    <a:gd name="T44" fmla="*/ 22 w 26"/>
                    <a:gd name="T45" fmla="*/ 8 h 61"/>
                    <a:gd name="T46" fmla="*/ 25 w 26"/>
                    <a:gd name="T47" fmla="*/ 19 h 61"/>
                    <a:gd name="T48" fmla="*/ 26 w 26"/>
                    <a:gd name="T49" fmla="*/ 30 h 61"/>
                    <a:gd name="T50" fmla="*/ 26 w 26"/>
                    <a:gd name="T51" fmla="*/ 30 h 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6"/>
                    <a:gd name="T79" fmla="*/ 0 h 61"/>
                    <a:gd name="T80" fmla="*/ 26 w 26"/>
                    <a:gd name="T81" fmla="*/ 61 h 6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6" h="61">
                      <a:moveTo>
                        <a:pt x="26" y="30"/>
                      </a:moveTo>
                      <a:lnTo>
                        <a:pt x="26" y="30"/>
                      </a:lnTo>
                      <a:lnTo>
                        <a:pt x="25" y="43"/>
                      </a:lnTo>
                      <a:lnTo>
                        <a:pt x="22" y="52"/>
                      </a:lnTo>
                      <a:lnTo>
                        <a:pt x="18" y="60"/>
                      </a:lnTo>
                      <a:lnTo>
                        <a:pt x="15" y="61"/>
                      </a:lnTo>
                      <a:lnTo>
                        <a:pt x="12" y="61"/>
                      </a:lnTo>
                      <a:lnTo>
                        <a:pt x="11" y="61"/>
                      </a:lnTo>
                      <a:lnTo>
                        <a:pt x="7" y="60"/>
                      </a:lnTo>
                      <a:lnTo>
                        <a:pt x="4" y="52"/>
                      </a:lnTo>
                      <a:lnTo>
                        <a:pt x="1" y="43"/>
                      </a:lnTo>
                      <a:lnTo>
                        <a:pt x="0" y="30"/>
                      </a:lnTo>
                      <a:lnTo>
                        <a:pt x="1" y="19"/>
                      </a:lnTo>
                      <a:lnTo>
                        <a:pt x="4" y="8"/>
                      </a:lnTo>
                      <a:lnTo>
                        <a:pt x="7" y="2"/>
                      </a:lnTo>
                      <a:lnTo>
                        <a:pt x="11" y="0"/>
                      </a:lnTo>
                      <a:lnTo>
                        <a:pt x="12" y="0"/>
                      </a:lnTo>
                      <a:lnTo>
                        <a:pt x="15" y="0"/>
                      </a:lnTo>
                      <a:lnTo>
                        <a:pt x="18" y="2"/>
                      </a:lnTo>
                      <a:lnTo>
                        <a:pt x="22" y="8"/>
                      </a:lnTo>
                      <a:lnTo>
                        <a:pt x="25" y="19"/>
                      </a:lnTo>
                      <a:lnTo>
                        <a:pt x="26"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grpSp>
      <p:sp>
        <p:nvSpPr>
          <p:cNvPr id="151" name="TextBox 150"/>
          <p:cNvSpPr txBox="1"/>
          <p:nvPr/>
        </p:nvSpPr>
        <p:spPr>
          <a:xfrm>
            <a:off x="870794" y="1941983"/>
            <a:ext cx="712053" cy="400110"/>
          </a:xfrm>
          <a:prstGeom prst="rect">
            <a:avLst/>
          </a:prstGeom>
          <a:noFill/>
        </p:spPr>
        <p:txBody>
          <a:bodyPr wrap="none" rtlCol="0">
            <a:spAutoFit/>
          </a:bodyPr>
          <a:lstStyle/>
          <a:p>
            <a:r>
              <a:rPr lang="en-US" b="0" dirty="0">
                <a:solidFill>
                  <a:schemeClr val="bg1"/>
                </a:solidFill>
                <a:latin typeface="+mn-lt"/>
                <a:cs typeface="Calibri" pitchFamily="34" charset="0"/>
              </a:rPr>
              <a:t>Auto</a:t>
            </a:r>
          </a:p>
        </p:txBody>
      </p:sp>
      <p:sp>
        <p:nvSpPr>
          <p:cNvPr id="153" name="TextBox 152"/>
          <p:cNvSpPr txBox="1"/>
          <p:nvPr/>
        </p:nvSpPr>
        <p:spPr>
          <a:xfrm>
            <a:off x="3976006" y="3279648"/>
            <a:ext cx="351058" cy="263149"/>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800" dirty="0">
                <a:solidFill>
                  <a:srgbClr val="1C1C1C"/>
                </a:solidFill>
                <a:latin typeface="Calibri"/>
              </a:rPr>
              <a:t>400</a:t>
            </a:r>
          </a:p>
        </p:txBody>
      </p:sp>
      <p:sp>
        <p:nvSpPr>
          <p:cNvPr id="154" name="TextBox 153"/>
          <p:cNvSpPr txBox="1"/>
          <p:nvPr/>
        </p:nvSpPr>
        <p:spPr>
          <a:xfrm>
            <a:off x="5431185" y="3279648"/>
            <a:ext cx="351058" cy="263149"/>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800" dirty="0">
                <a:solidFill>
                  <a:srgbClr val="1C1C1C"/>
                </a:solidFill>
                <a:latin typeface="Calibri"/>
              </a:rPr>
              <a:t>200</a:t>
            </a:r>
          </a:p>
        </p:txBody>
      </p:sp>
      <p:cxnSp>
        <p:nvCxnSpPr>
          <p:cNvPr id="158" name="Straight Arrow Connector 157"/>
          <p:cNvCxnSpPr/>
          <p:nvPr/>
        </p:nvCxnSpPr>
        <p:spPr bwMode="auto">
          <a:xfrm>
            <a:off x="3830985" y="4131220"/>
            <a:ext cx="5044371" cy="0"/>
          </a:xfrm>
          <a:prstGeom prst="straightConnector1">
            <a:avLst/>
          </a:prstGeom>
          <a:noFill/>
          <a:ln w="19050" cap="flat" cmpd="sng" algn="ctr">
            <a:solidFill>
              <a:schemeClr val="bg1"/>
            </a:solidFill>
            <a:prstDash val="solid"/>
            <a:round/>
            <a:headEnd type="none" w="med" len="med"/>
            <a:tailEnd type="arrow"/>
          </a:ln>
          <a:effectLst/>
        </p:spPr>
      </p:cxnSp>
      <p:cxnSp>
        <p:nvCxnSpPr>
          <p:cNvPr id="173" name="Straight Connector 172"/>
          <p:cNvCxnSpPr/>
          <p:nvPr/>
        </p:nvCxnSpPr>
        <p:spPr bwMode="auto">
          <a:xfrm>
            <a:off x="8123399" y="1870964"/>
            <a:ext cx="0" cy="2234715"/>
          </a:xfrm>
          <a:prstGeom prst="line">
            <a:avLst/>
          </a:prstGeom>
          <a:noFill/>
          <a:ln w="19050" cap="flat" cmpd="sng" algn="ctr">
            <a:solidFill>
              <a:schemeClr val="bg1"/>
            </a:solidFill>
            <a:prstDash val="solid"/>
            <a:round/>
            <a:headEnd type="none" w="med" len="med"/>
            <a:tailEnd type="none" w="med" len="med"/>
          </a:ln>
          <a:effectLst/>
        </p:spPr>
      </p:cxnSp>
      <p:sp>
        <p:nvSpPr>
          <p:cNvPr id="175" name="TextBox 174"/>
          <p:cNvSpPr txBox="1"/>
          <p:nvPr/>
        </p:nvSpPr>
        <p:spPr>
          <a:xfrm>
            <a:off x="5724793" y="4279306"/>
            <a:ext cx="1256754" cy="263149"/>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800" b="0" dirty="0">
                <a:solidFill>
                  <a:srgbClr val="1C1C1C"/>
                </a:solidFill>
                <a:latin typeface="Arial" pitchFamily="34" charset="0"/>
                <a:cs typeface="Arial" pitchFamily="34" charset="0"/>
              </a:rPr>
              <a:t>Event Dates</a:t>
            </a:r>
          </a:p>
        </p:txBody>
      </p:sp>
      <p:cxnSp>
        <p:nvCxnSpPr>
          <p:cNvPr id="180" name="Straight Connector 179"/>
          <p:cNvCxnSpPr/>
          <p:nvPr/>
        </p:nvCxnSpPr>
        <p:spPr bwMode="auto">
          <a:xfrm>
            <a:off x="6705137" y="1870964"/>
            <a:ext cx="0" cy="2234715"/>
          </a:xfrm>
          <a:prstGeom prst="line">
            <a:avLst/>
          </a:prstGeom>
          <a:noFill/>
          <a:ln w="19050" cap="flat" cmpd="sng" algn="ctr">
            <a:solidFill>
              <a:schemeClr val="bg1"/>
            </a:solidFill>
            <a:prstDash val="solid"/>
            <a:round/>
            <a:headEnd type="none" w="med" len="med"/>
            <a:tailEnd type="none" w="med" len="med"/>
          </a:ln>
          <a:effectLst/>
        </p:spPr>
      </p:cxnSp>
      <p:cxnSp>
        <p:nvCxnSpPr>
          <p:cNvPr id="181" name="Straight Connector 180"/>
          <p:cNvCxnSpPr/>
          <p:nvPr/>
        </p:nvCxnSpPr>
        <p:spPr bwMode="auto">
          <a:xfrm>
            <a:off x="5304560" y="1870964"/>
            <a:ext cx="0" cy="2234715"/>
          </a:xfrm>
          <a:prstGeom prst="line">
            <a:avLst/>
          </a:prstGeom>
          <a:noFill/>
          <a:ln w="19050" cap="flat" cmpd="sng" algn="ctr">
            <a:solidFill>
              <a:schemeClr val="bg1"/>
            </a:solidFill>
            <a:prstDash val="solid"/>
            <a:round/>
            <a:headEnd type="none" w="med" len="med"/>
            <a:tailEnd type="none" w="med" len="med"/>
          </a:ln>
          <a:effectLst/>
        </p:spPr>
      </p:cxnSp>
      <p:cxnSp>
        <p:nvCxnSpPr>
          <p:cNvPr id="182" name="Straight Connector 181"/>
          <p:cNvCxnSpPr/>
          <p:nvPr/>
        </p:nvCxnSpPr>
        <p:spPr bwMode="auto">
          <a:xfrm>
            <a:off x="3856409" y="1870964"/>
            <a:ext cx="0" cy="2234715"/>
          </a:xfrm>
          <a:prstGeom prst="line">
            <a:avLst/>
          </a:prstGeom>
          <a:noFill/>
          <a:ln w="19050" cap="flat" cmpd="sng" algn="ctr">
            <a:solidFill>
              <a:schemeClr val="bg1"/>
            </a:solidFill>
            <a:prstDash val="solid"/>
            <a:round/>
            <a:headEnd type="none" w="med" len="med"/>
            <a:tailEnd type="none" w="med" len="med"/>
          </a:ln>
          <a:effectLst/>
        </p:spPr>
      </p:cxnSp>
      <p:sp>
        <p:nvSpPr>
          <p:cNvPr id="162" name="TextBox 161"/>
          <p:cNvSpPr txBox="1"/>
          <p:nvPr/>
        </p:nvSpPr>
        <p:spPr>
          <a:xfrm>
            <a:off x="3605502" y="3724679"/>
            <a:ext cx="543418" cy="263149"/>
          </a:xfrm>
          <a:prstGeom prst="rect">
            <a:avLst/>
          </a:prstGeom>
          <a:solidFill>
            <a:schemeClr val="tx1"/>
          </a:solidFill>
        </p:spPr>
        <p:txBody>
          <a:bodyPr wrap="none" lIns="0" tIns="0" rIns="0" bIns="0" rtlCol="0">
            <a:spAutoFit/>
          </a:bodyPr>
          <a:lstStyle/>
          <a:p>
            <a:pPr algn="l">
              <a:lnSpc>
                <a:spcPct val="95000"/>
              </a:lnSpc>
              <a:spcBef>
                <a:spcPts val="600"/>
              </a:spcBef>
              <a:spcAft>
                <a:spcPct val="0"/>
              </a:spcAft>
              <a:buClrTx/>
            </a:pPr>
            <a:r>
              <a:rPr lang="en-US" sz="1800" dirty="0">
                <a:solidFill>
                  <a:srgbClr val="1C1C1C"/>
                </a:solidFill>
                <a:latin typeface="Calibri"/>
              </a:rPr>
              <a:t>Jul 22</a:t>
            </a:r>
          </a:p>
        </p:txBody>
      </p:sp>
      <p:sp>
        <p:nvSpPr>
          <p:cNvPr id="166" name="TextBox 165"/>
          <p:cNvSpPr txBox="1"/>
          <p:nvPr/>
        </p:nvSpPr>
        <p:spPr>
          <a:xfrm>
            <a:off x="5048852" y="3712430"/>
            <a:ext cx="618759" cy="263149"/>
          </a:xfrm>
          <a:prstGeom prst="rect">
            <a:avLst/>
          </a:prstGeom>
          <a:solidFill>
            <a:schemeClr val="tx1"/>
          </a:solidFill>
        </p:spPr>
        <p:txBody>
          <a:bodyPr wrap="none" lIns="0" tIns="0" rIns="0" bIns="0" rtlCol="0">
            <a:spAutoFit/>
          </a:bodyPr>
          <a:lstStyle/>
          <a:p>
            <a:pPr algn="l">
              <a:lnSpc>
                <a:spcPct val="95000"/>
              </a:lnSpc>
              <a:spcBef>
                <a:spcPts val="600"/>
              </a:spcBef>
              <a:spcAft>
                <a:spcPct val="0"/>
              </a:spcAft>
              <a:buClrTx/>
            </a:pPr>
            <a:r>
              <a:rPr lang="en-US" sz="1800" dirty="0">
                <a:solidFill>
                  <a:srgbClr val="1C1C1C"/>
                </a:solidFill>
                <a:latin typeface="Calibri"/>
              </a:rPr>
              <a:t>Oct 22</a:t>
            </a:r>
          </a:p>
        </p:txBody>
      </p:sp>
      <p:sp>
        <p:nvSpPr>
          <p:cNvPr id="170" name="TextBox 169"/>
          <p:cNvSpPr txBox="1"/>
          <p:nvPr/>
        </p:nvSpPr>
        <p:spPr>
          <a:xfrm>
            <a:off x="6476718" y="3724679"/>
            <a:ext cx="601127" cy="263149"/>
          </a:xfrm>
          <a:prstGeom prst="rect">
            <a:avLst/>
          </a:prstGeom>
          <a:solidFill>
            <a:schemeClr val="tx1"/>
          </a:solidFill>
        </p:spPr>
        <p:txBody>
          <a:bodyPr wrap="none" lIns="0" tIns="0" rIns="0" bIns="0" rtlCol="0">
            <a:spAutoFit/>
          </a:bodyPr>
          <a:lstStyle/>
          <a:p>
            <a:pPr algn="l">
              <a:lnSpc>
                <a:spcPct val="95000"/>
              </a:lnSpc>
              <a:spcBef>
                <a:spcPts val="600"/>
              </a:spcBef>
              <a:spcAft>
                <a:spcPct val="0"/>
              </a:spcAft>
              <a:buClrTx/>
            </a:pPr>
            <a:r>
              <a:rPr lang="en-US" sz="1800" dirty="0">
                <a:solidFill>
                  <a:srgbClr val="1C1C1C"/>
                </a:solidFill>
                <a:latin typeface="Calibri"/>
              </a:rPr>
              <a:t>Jan 22</a:t>
            </a:r>
          </a:p>
        </p:txBody>
      </p:sp>
      <p:sp>
        <p:nvSpPr>
          <p:cNvPr id="174" name="TextBox 173"/>
          <p:cNvSpPr txBox="1"/>
          <p:nvPr/>
        </p:nvSpPr>
        <p:spPr>
          <a:xfrm>
            <a:off x="7810911" y="3724679"/>
            <a:ext cx="631583" cy="263149"/>
          </a:xfrm>
          <a:prstGeom prst="rect">
            <a:avLst/>
          </a:prstGeom>
          <a:solidFill>
            <a:schemeClr val="tx1"/>
          </a:solidFill>
        </p:spPr>
        <p:txBody>
          <a:bodyPr wrap="none" lIns="0" tIns="0" rIns="0" bIns="0" rtlCol="0">
            <a:spAutoFit/>
          </a:bodyPr>
          <a:lstStyle/>
          <a:p>
            <a:pPr algn="l">
              <a:lnSpc>
                <a:spcPct val="95000"/>
              </a:lnSpc>
              <a:spcBef>
                <a:spcPts val="600"/>
              </a:spcBef>
              <a:spcAft>
                <a:spcPct val="0"/>
              </a:spcAft>
              <a:buClrTx/>
            </a:pPr>
            <a:r>
              <a:rPr lang="en-US" sz="1800" dirty="0">
                <a:solidFill>
                  <a:srgbClr val="1C1C1C"/>
                </a:solidFill>
                <a:latin typeface="Calibri"/>
              </a:rPr>
              <a:t>Apr 22</a:t>
            </a:r>
          </a:p>
        </p:txBody>
      </p:sp>
    </p:spTree>
    <p:extLst>
      <p:ext uri="{BB962C8B-B14F-4D97-AF65-F5344CB8AC3E}">
        <p14:creationId xmlns:p14="http://schemas.microsoft.com/office/powerpoint/2010/main" val="305125222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bwMode="auto">
          <a:xfrm>
            <a:off x="4896612" y="1618488"/>
            <a:ext cx="0" cy="3810000"/>
          </a:xfrm>
          <a:prstGeom prst="line">
            <a:avLst/>
          </a:prstGeom>
          <a:noFill/>
          <a:ln w="19050" cap="flat" cmpd="sng" algn="ctr">
            <a:solidFill>
              <a:schemeClr val="bg1"/>
            </a:solidFill>
            <a:prstDash val="solid"/>
            <a:round/>
            <a:headEnd type="none" w="med" len="med"/>
            <a:tailEnd type="none" w="med" len="med"/>
          </a:ln>
          <a:effectLst/>
        </p:spPr>
      </p:cxnSp>
      <p:sp>
        <p:nvSpPr>
          <p:cNvPr id="5" name="Rectangle 4"/>
          <p:cNvSpPr/>
          <p:nvPr/>
        </p:nvSpPr>
        <p:spPr bwMode="auto">
          <a:xfrm>
            <a:off x="4085368" y="2647188"/>
            <a:ext cx="609600" cy="571500"/>
          </a:xfrm>
          <a:prstGeom prst="rect">
            <a:avLst/>
          </a:prstGeom>
          <a:solidFill>
            <a:schemeClr val="tx1">
              <a:lumMod val="9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sp>
        <p:nvSpPr>
          <p:cNvPr id="13" name="TextBox 12"/>
          <p:cNvSpPr txBox="1"/>
          <p:nvPr/>
        </p:nvSpPr>
        <p:spPr>
          <a:xfrm>
            <a:off x="3829902" y="1617894"/>
            <a:ext cx="773610" cy="263149"/>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800" dirty="0">
                <a:solidFill>
                  <a:srgbClr val="04628C"/>
                </a:solidFill>
                <a:latin typeface="Calibri"/>
                <a:cs typeface="Arial" charset="0"/>
              </a:rPr>
              <a:t>October</a:t>
            </a:r>
          </a:p>
        </p:txBody>
      </p:sp>
      <p:sp>
        <p:nvSpPr>
          <p:cNvPr id="6" name="Rectangle 5"/>
          <p:cNvSpPr/>
          <p:nvPr/>
        </p:nvSpPr>
        <p:spPr bwMode="auto">
          <a:xfrm>
            <a:off x="5485945" y="2647188"/>
            <a:ext cx="609600" cy="571500"/>
          </a:xfrm>
          <a:prstGeom prst="rect">
            <a:avLst/>
          </a:prstGeom>
          <a:solidFill>
            <a:schemeClr val="tx1">
              <a:lumMod val="9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sp>
        <p:nvSpPr>
          <p:cNvPr id="14" name="TextBox 13"/>
          <p:cNvSpPr txBox="1"/>
          <p:nvPr/>
        </p:nvSpPr>
        <p:spPr>
          <a:xfrm>
            <a:off x="5251247" y="1618488"/>
            <a:ext cx="743217" cy="263149"/>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800" dirty="0">
                <a:solidFill>
                  <a:srgbClr val="04628C"/>
                </a:solidFill>
                <a:latin typeface="Calibri"/>
                <a:cs typeface="Arial" charset="0"/>
              </a:rPr>
              <a:t>January</a:t>
            </a:r>
          </a:p>
        </p:txBody>
      </p:sp>
      <p:sp>
        <p:nvSpPr>
          <p:cNvPr id="7" name="Rectangle 6"/>
          <p:cNvSpPr/>
          <p:nvPr/>
        </p:nvSpPr>
        <p:spPr bwMode="auto">
          <a:xfrm>
            <a:off x="6900115" y="2647188"/>
            <a:ext cx="609600" cy="571500"/>
          </a:xfrm>
          <a:prstGeom prst="rect">
            <a:avLst/>
          </a:prstGeom>
          <a:solidFill>
            <a:schemeClr val="tx1">
              <a:lumMod val="9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sp>
        <p:nvSpPr>
          <p:cNvPr id="15" name="TextBox 14"/>
          <p:cNvSpPr txBox="1"/>
          <p:nvPr/>
        </p:nvSpPr>
        <p:spPr>
          <a:xfrm>
            <a:off x="6774025" y="1618488"/>
            <a:ext cx="456856" cy="263149"/>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800" dirty="0">
                <a:solidFill>
                  <a:srgbClr val="04628C"/>
                </a:solidFill>
                <a:latin typeface="Calibri"/>
                <a:cs typeface="Arial" charset="0"/>
              </a:rPr>
              <a:t>April</a:t>
            </a:r>
          </a:p>
        </p:txBody>
      </p:sp>
      <p:sp>
        <p:nvSpPr>
          <p:cNvPr id="32" name="Text Box 104"/>
          <p:cNvSpPr txBox="1">
            <a:spLocks noChangeArrowheads="1"/>
          </p:cNvSpPr>
          <p:nvPr/>
        </p:nvSpPr>
        <p:spPr bwMode="auto">
          <a:xfrm>
            <a:off x="250825" y="1881637"/>
            <a:ext cx="13271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eaLnBrk="1" hangingPunct="1">
              <a:buClr>
                <a:srgbClr val="1C1C1C"/>
              </a:buClr>
            </a:pPr>
            <a:r>
              <a:rPr lang="en-US" sz="1600" dirty="0">
                <a:solidFill>
                  <a:srgbClr val="1C1C1C"/>
                </a:solidFill>
              </a:rPr>
              <a:t>Premium charge</a:t>
            </a:r>
          </a:p>
        </p:txBody>
      </p:sp>
      <p:cxnSp>
        <p:nvCxnSpPr>
          <p:cNvPr id="36" name="Straight Connector 35"/>
          <p:cNvCxnSpPr/>
          <p:nvPr/>
        </p:nvCxnSpPr>
        <p:spPr bwMode="auto">
          <a:xfrm>
            <a:off x="6306312" y="1618488"/>
            <a:ext cx="0" cy="3810000"/>
          </a:xfrm>
          <a:prstGeom prst="line">
            <a:avLst/>
          </a:prstGeom>
          <a:noFill/>
          <a:ln w="19050" cap="flat" cmpd="sng" algn="ctr">
            <a:solidFill>
              <a:schemeClr val="bg1"/>
            </a:solidFill>
            <a:prstDash val="solid"/>
            <a:round/>
            <a:headEnd type="none" w="med" len="med"/>
            <a:tailEnd type="none" w="med" len="med"/>
          </a:ln>
          <a:effectLst/>
        </p:spPr>
      </p:cxnSp>
      <p:cxnSp>
        <p:nvCxnSpPr>
          <p:cNvPr id="37" name="Straight Connector 36"/>
          <p:cNvCxnSpPr/>
          <p:nvPr/>
        </p:nvCxnSpPr>
        <p:spPr bwMode="auto">
          <a:xfrm>
            <a:off x="3526668" y="1618488"/>
            <a:ext cx="0" cy="3810000"/>
          </a:xfrm>
          <a:prstGeom prst="line">
            <a:avLst/>
          </a:prstGeom>
          <a:noFill/>
          <a:ln w="19050" cap="flat" cmpd="sng" algn="ctr">
            <a:solidFill>
              <a:schemeClr val="bg1"/>
            </a:solidFill>
            <a:prstDash val="solid"/>
            <a:round/>
            <a:headEnd type="none" w="med" len="med"/>
            <a:tailEnd type="none" w="med" len="med"/>
          </a:ln>
          <a:effectLst/>
        </p:spPr>
      </p:cxnSp>
      <p:grpSp>
        <p:nvGrpSpPr>
          <p:cNvPr id="35" name="Group 34"/>
          <p:cNvGrpSpPr/>
          <p:nvPr/>
        </p:nvGrpSpPr>
        <p:grpSpPr>
          <a:xfrm>
            <a:off x="228600" y="2390012"/>
            <a:ext cx="1371600" cy="542925"/>
            <a:chOff x="228600" y="2219324"/>
            <a:chExt cx="1371600" cy="542925"/>
          </a:xfrm>
        </p:grpSpPr>
        <p:sp>
          <p:nvSpPr>
            <p:cNvPr id="39" name="Rectangle 38"/>
            <p:cNvSpPr/>
            <p:nvPr/>
          </p:nvSpPr>
          <p:spPr bwMode="auto">
            <a:xfrm>
              <a:off x="397984" y="2305556"/>
              <a:ext cx="814334" cy="350865"/>
            </a:xfrm>
            <a:prstGeom prst="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sp>
          <p:nvSpPr>
            <p:cNvPr id="27" name="Rectangle 57"/>
            <p:cNvSpPr>
              <a:spLocks noChangeArrowheads="1"/>
            </p:cNvSpPr>
            <p:nvPr/>
          </p:nvSpPr>
          <p:spPr bwMode="auto">
            <a:xfrm>
              <a:off x="228600" y="2219324"/>
              <a:ext cx="1371600" cy="542925"/>
            </a:xfrm>
            <a:prstGeom prst="rect">
              <a:avLst/>
            </a:prstGeom>
            <a:solidFill>
              <a:srgbClr val="FFFFCC"/>
            </a:solidFill>
            <a:ln w="12700" algn="ctr">
              <a:solidFill>
                <a:srgbClr val="000000"/>
              </a:solidFill>
              <a:miter lim="800000"/>
              <a:headEnd/>
              <a:tailEnd/>
            </a:ln>
          </p:spPr>
          <p:txBody>
            <a:bodyPr lIns="0" tIns="0" rIns="0" bIns="0" anchor="ctr">
              <a:spAutoFit/>
            </a:bodyPr>
            <a:lstStyle/>
            <a:p>
              <a:pPr fontAlgn="auto">
                <a:buClr>
                  <a:srgbClr val="FFFFFF"/>
                </a:buClr>
                <a:defRPr/>
              </a:pPr>
              <a:endParaRPr lang="en-US" sz="1800" b="0" kern="0" dirty="0">
                <a:solidFill>
                  <a:sysClr val="windowText" lastClr="000000"/>
                </a:solidFill>
                <a:latin typeface="Arial Narrow" pitchFamily="34" charset="0"/>
                <a:cs typeface="Arial" charset="0"/>
              </a:endParaRPr>
            </a:p>
          </p:txBody>
        </p:sp>
        <p:grpSp>
          <p:nvGrpSpPr>
            <p:cNvPr id="28" name="Group 58"/>
            <p:cNvGrpSpPr>
              <a:grpSpLocks/>
            </p:cNvGrpSpPr>
            <p:nvPr/>
          </p:nvGrpSpPr>
          <p:grpSpPr bwMode="auto">
            <a:xfrm>
              <a:off x="1338481" y="2259951"/>
              <a:ext cx="157516" cy="465364"/>
              <a:chOff x="3439" y="1711"/>
              <a:chExt cx="631" cy="1219"/>
            </a:xfrm>
          </p:grpSpPr>
          <p:sp>
            <p:nvSpPr>
              <p:cNvPr id="30" name="Freeform 59"/>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l" fontAlgn="auto">
                  <a:spcBef>
                    <a:spcPts val="0"/>
                  </a:spcBef>
                  <a:spcAft>
                    <a:spcPts val="0"/>
                  </a:spcAft>
                  <a:buClrTx/>
                  <a:defRPr/>
                </a:pPr>
                <a:endParaRPr lang="en-US" sz="1800" b="0" kern="0" dirty="0">
                  <a:solidFill>
                    <a:sysClr val="windowText" lastClr="000000"/>
                  </a:solidFill>
                  <a:latin typeface="Arial Narrow" pitchFamily="34" charset="0"/>
                  <a:cs typeface="Arial" charset="0"/>
                </a:endParaRPr>
              </a:p>
            </p:txBody>
          </p:sp>
          <p:sp>
            <p:nvSpPr>
              <p:cNvPr id="31" name="Line 60"/>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l" fontAlgn="auto">
                  <a:spcBef>
                    <a:spcPts val="0"/>
                  </a:spcBef>
                  <a:spcAft>
                    <a:spcPts val="0"/>
                  </a:spcAft>
                  <a:buClrTx/>
                  <a:defRPr/>
                </a:pPr>
                <a:endParaRPr lang="en-US" sz="1800" b="0" kern="0" dirty="0">
                  <a:solidFill>
                    <a:sysClr val="windowText" lastClr="000000"/>
                  </a:solidFill>
                  <a:latin typeface="Arial Narrow" pitchFamily="34" charset="0"/>
                  <a:cs typeface="Arial" charset="0"/>
                </a:endParaRPr>
              </a:p>
            </p:txBody>
          </p:sp>
        </p:grpSp>
        <p:sp>
          <p:nvSpPr>
            <p:cNvPr id="29" name="Rectangle 61"/>
            <p:cNvSpPr>
              <a:spLocks noChangeArrowheads="1"/>
            </p:cNvSpPr>
            <p:nvPr/>
          </p:nvSpPr>
          <p:spPr bwMode="auto">
            <a:xfrm>
              <a:off x="347343" y="2385526"/>
              <a:ext cx="748806" cy="214215"/>
            </a:xfrm>
            <a:prstGeom prst="rect">
              <a:avLst/>
            </a:prstGeom>
            <a:noFill/>
            <a:ln>
              <a:noFill/>
            </a:ln>
          </p:spPr>
          <p:txBody>
            <a:bodyPr lIns="0" tIns="0" rIns="0" bIns="0" anchor="ctr">
              <a:spAutoFit/>
            </a:bodyPr>
            <a:lstStyle/>
            <a:p>
              <a:pPr fontAlgn="auto">
                <a:buClr>
                  <a:srgbClr val="FFFFFF"/>
                </a:buClr>
                <a:defRPr/>
              </a:pPr>
              <a:endParaRPr lang="en-US" sz="1800" b="0" kern="0" dirty="0">
                <a:solidFill>
                  <a:sysClr val="windowText" lastClr="000000"/>
                </a:solidFill>
                <a:latin typeface="Arial Narrow" pitchFamily="34" charset="0"/>
                <a:cs typeface="Arial" charset="0"/>
              </a:endParaRPr>
            </a:p>
          </p:txBody>
        </p:sp>
        <p:sp>
          <p:nvSpPr>
            <p:cNvPr id="38" name="TextBox 37"/>
            <p:cNvSpPr txBox="1"/>
            <p:nvPr/>
          </p:nvSpPr>
          <p:spPr>
            <a:xfrm>
              <a:off x="474184" y="2305556"/>
              <a:ext cx="621965" cy="350865"/>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2400" b="0" dirty="0">
                  <a:solidFill>
                    <a:srgbClr val="1C1C1C"/>
                  </a:solidFill>
                  <a:latin typeface="Calibri"/>
                  <a:cs typeface="Arial" charset="0"/>
                </a:rPr>
                <a:t>1000</a:t>
              </a:r>
            </a:p>
          </p:txBody>
        </p:sp>
      </p:grpSp>
      <p:grpSp>
        <p:nvGrpSpPr>
          <p:cNvPr id="2" name="Group 1"/>
          <p:cNvGrpSpPr/>
          <p:nvPr/>
        </p:nvGrpSpPr>
        <p:grpSpPr>
          <a:xfrm>
            <a:off x="228600" y="4437888"/>
            <a:ext cx="1371600" cy="1051300"/>
            <a:chOff x="228600" y="4267200"/>
            <a:chExt cx="1371600" cy="1051300"/>
          </a:xfrm>
        </p:grpSpPr>
        <p:sp>
          <p:nvSpPr>
            <p:cNvPr id="40" name="Rectangle 39"/>
            <p:cNvSpPr/>
            <p:nvPr/>
          </p:nvSpPr>
          <p:spPr bwMode="auto">
            <a:xfrm>
              <a:off x="397984" y="4861807"/>
              <a:ext cx="814334" cy="350865"/>
            </a:xfrm>
            <a:prstGeom prst="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sp>
          <p:nvSpPr>
            <p:cNvPr id="41" name="Rectangle 57"/>
            <p:cNvSpPr>
              <a:spLocks noChangeArrowheads="1"/>
            </p:cNvSpPr>
            <p:nvPr/>
          </p:nvSpPr>
          <p:spPr bwMode="auto">
            <a:xfrm>
              <a:off x="228600" y="4775575"/>
              <a:ext cx="1371600" cy="542925"/>
            </a:xfrm>
            <a:prstGeom prst="rect">
              <a:avLst/>
            </a:prstGeom>
            <a:solidFill>
              <a:srgbClr val="FFFFCC"/>
            </a:solidFill>
            <a:ln w="12700" algn="ctr">
              <a:solidFill>
                <a:srgbClr val="000000"/>
              </a:solidFill>
              <a:miter lim="800000"/>
              <a:headEnd/>
              <a:tailEnd/>
            </a:ln>
          </p:spPr>
          <p:txBody>
            <a:bodyPr lIns="0" tIns="0" rIns="0" bIns="0" anchor="ctr">
              <a:spAutoFit/>
            </a:bodyPr>
            <a:lstStyle/>
            <a:p>
              <a:pPr fontAlgn="auto">
                <a:buClr>
                  <a:srgbClr val="FFFFFF"/>
                </a:buClr>
                <a:defRPr/>
              </a:pPr>
              <a:endParaRPr lang="en-US" sz="1800" b="0" kern="0" dirty="0">
                <a:solidFill>
                  <a:sysClr val="windowText" lastClr="000000"/>
                </a:solidFill>
                <a:latin typeface="Arial Narrow" pitchFamily="34" charset="0"/>
                <a:cs typeface="Arial" charset="0"/>
              </a:endParaRPr>
            </a:p>
          </p:txBody>
        </p:sp>
        <p:grpSp>
          <p:nvGrpSpPr>
            <p:cNvPr id="42" name="Group 58"/>
            <p:cNvGrpSpPr>
              <a:grpSpLocks/>
            </p:cNvGrpSpPr>
            <p:nvPr/>
          </p:nvGrpSpPr>
          <p:grpSpPr bwMode="auto">
            <a:xfrm>
              <a:off x="1338481" y="4816202"/>
              <a:ext cx="157516" cy="465364"/>
              <a:chOff x="3439" y="1711"/>
              <a:chExt cx="631" cy="1219"/>
            </a:xfrm>
          </p:grpSpPr>
          <p:sp>
            <p:nvSpPr>
              <p:cNvPr id="43" name="Freeform 59"/>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l" fontAlgn="auto">
                  <a:spcBef>
                    <a:spcPts val="0"/>
                  </a:spcBef>
                  <a:spcAft>
                    <a:spcPts val="0"/>
                  </a:spcAft>
                  <a:buClrTx/>
                  <a:defRPr/>
                </a:pPr>
                <a:endParaRPr lang="en-US" sz="1800" b="0" kern="0" dirty="0">
                  <a:solidFill>
                    <a:sysClr val="windowText" lastClr="000000"/>
                  </a:solidFill>
                  <a:latin typeface="Arial Narrow" pitchFamily="34" charset="0"/>
                  <a:cs typeface="Arial" charset="0"/>
                </a:endParaRPr>
              </a:p>
            </p:txBody>
          </p:sp>
          <p:sp>
            <p:nvSpPr>
              <p:cNvPr id="44" name="Line 60"/>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l" fontAlgn="auto">
                  <a:spcBef>
                    <a:spcPts val="0"/>
                  </a:spcBef>
                  <a:spcAft>
                    <a:spcPts val="0"/>
                  </a:spcAft>
                  <a:buClrTx/>
                  <a:defRPr/>
                </a:pPr>
                <a:endParaRPr lang="en-US" sz="1800" b="0" kern="0" dirty="0">
                  <a:solidFill>
                    <a:sysClr val="windowText" lastClr="000000"/>
                  </a:solidFill>
                  <a:latin typeface="Arial Narrow" pitchFamily="34" charset="0"/>
                  <a:cs typeface="Arial" charset="0"/>
                </a:endParaRPr>
              </a:p>
            </p:txBody>
          </p:sp>
        </p:grpSp>
        <p:sp>
          <p:nvSpPr>
            <p:cNvPr id="45" name="Rectangle 61"/>
            <p:cNvSpPr>
              <a:spLocks noChangeArrowheads="1"/>
            </p:cNvSpPr>
            <p:nvPr/>
          </p:nvSpPr>
          <p:spPr bwMode="auto">
            <a:xfrm>
              <a:off x="347343" y="4941777"/>
              <a:ext cx="748806" cy="214215"/>
            </a:xfrm>
            <a:prstGeom prst="rect">
              <a:avLst/>
            </a:prstGeom>
            <a:noFill/>
            <a:ln>
              <a:noFill/>
            </a:ln>
          </p:spPr>
          <p:txBody>
            <a:bodyPr lIns="0" tIns="0" rIns="0" bIns="0" anchor="ctr">
              <a:spAutoFit/>
            </a:bodyPr>
            <a:lstStyle/>
            <a:p>
              <a:pPr fontAlgn="auto">
                <a:buClr>
                  <a:srgbClr val="FFFFFF"/>
                </a:buClr>
                <a:defRPr/>
              </a:pPr>
              <a:endParaRPr lang="en-US" sz="1800" b="0" kern="0" dirty="0">
                <a:solidFill>
                  <a:sysClr val="windowText" lastClr="000000"/>
                </a:solidFill>
                <a:latin typeface="Arial Narrow" pitchFamily="34" charset="0"/>
                <a:cs typeface="Arial" charset="0"/>
              </a:endParaRPr>
            </a:p>
          </p:txBody>
        </p:sp>
        <p:sp>
          <p:nvSpPr>
            <p:cNvPr id="46" name="Text Box 104"/>
            <p:cNvSpPr txBox="1">
              <a:spLocks noChangeArrowheads="1"/>
            </p:cNvSpPr>
            <p:nvPr/>
          </p:nvSpPr>
          <p:spPr bwMode="auto">
            <a:xfrm>
              <a:off x="250825" y="4267200"/>
              <a:ext cx="13271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eaLnBrk="1" hangingPunct="1">
                <a:buClr>
                  <a:srgbClr val="1C1C1C"/>
                </a:buClr>
              </a:pPr>
              <a:r>
                <a:rPr lang="en-US" sz="1600" dirty="0">
                  <a:solidFill>
                    <a:srgbClr val="1C1C1C"/>
                  </a:solidFill>
                </a:rPr>
                <a:t>Premium charge</a:t>
              </a:r>
            </a:p>
          </p:txBody>
        </p:sp>
        <p:sp>
          <p:nvSpPr>
            <p:cNvPr id="47" name="TextBox 46"/>
            <p:cNvSpPr txBox="1"/>
            <p:nvPr/>
          </p:nvSpPr>
          <p:spPr>
            <a:xfrm>
              <a:off x="474184" y="4861807"/>
              <a:ext cx="561051" cy="350865"/>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2400" b="0" dirty="0">
                  <a:solidFill>
                    <a:srgbClr val="C00000"/>
                  </a:solidFill>
                  <a:latin typeface="Calibri"/>
                  <a:cs typeface="Arial" charset="0"/>
                </a:rPr>
                <a:t>-600</a:t>
              </a:r>
            </a:p>
          </p:txBody>
        </p:sp>
      </p:grpSp>
      <p:sp>
        <p:nvSpPr>
          <p:cNvPr id="12" name="TextBox 11"/>
          <p:cNvSpPr txBox="1"/>
          <p:nvPr/>
        </p:nvSpPr>
        <p:spPr>
          <a:xfrm>
            <a:off x="2771696" y="1618488"/>
            <a:ext cx="365485" cy="263149"/>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800" dirty="0">
                <a:solidFill>
                  <a:srgbClr val="04628C"/>
                </a:solidFill>
                <a:latin typeface="Calibri"/>
                <a:cs typeface="Arial" charset="0"/>
              </a:rPr>
              <a:t>July</a:t>
            </a:r>
          </a:p>
        </p:txBody>
      </p:sp>
      <p:sp>
        <p:nvSpPr>
          <p:cNvPr id="4" name="Rectangle 3"/>
          <p:cNvSpPr/>
          <p:nvPr/>
        </p:nvSpPr>
        <p:spPr bwMode="auto">
          <a:xfrm>
            <a:off x="2627535" y="2075688"/>
            <a:ext cx="609600" cy="1143000"/>
          </a:xfrm>
          <a:prstGeom prst="rect">
            <a:avLst/>
          </a:prstGeom>
          <a:solidFill>
            <a:schemeClr val="tx1">
              <a:lumMod val="9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cxnSp>
        <p:nvCxnSpPr>
          <p:cNvPr id="55" name="Straight Connector 54"/>
          <p:cNvCxnSpPr/>
          <p:nvPr/>
        </p:nvCxnSpPr>
        <p:spPr bwMode="auto">
          <a:xfrm>
            <a:off x="7680960" y="1618488"/>
            <a:ext cx="0" cy="3810000"/>
          </a:xfrm>
          <a:prstGeom prst="line">
            <a:avLst/>
          </a:prstGeom>
          <a:noFill/>
          <a:ln w="19050" cap="flat" cmpd="sng" algn="ctr">
            <a:solidFill>
              <a:schemeClr val="bg1"/>
            </a:solidFill>
            <a:prstDash val="solid"/>
            <a:round/>
            <a:headEnd type="none" w="med" len="med"/>
            <a:tailEnd type="none" w="med" len="med"/>
          </a:ln>
          <a:effectLst/>
        </p:spPr>
      </p:cxnSp>
      <p:sp>
        <p:nvSpPr>
          <p:cNvPr id="58" name="TextBox 57"/>
          <p:cNvSpPr txBox="1"/>
          <p:nvPr/>
        </p:nvSpPr>
        <p:spPr>
          <a:xfrm>
            <a:off x="2756806" y="3257535"/>
            <a:ext cx="351058" cy="263149"/>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800" dirty="0">
                <a:solidFill>
                  <a:srgbClr val="1C1C1C"/>
                </a:solidFill>
                <a:latin typeface="Calibri"/>
              </a:rPr>
              <a:t>400</a:t>
            </a:r>
          </a:p>
        </p:txBody>
      </p:sp>
      <p:sp>
        <p:nvSpPr>
          <p:cNvPr id="59" name="TextBox 58"/>
          <p:cNvSpPr txBox="1"/>
          <p:nvPr/>
        </p:nvSpPr>
        <p:spPr>
          <a:xfrm>
            <a:off x="4211985" y="3257535"/>
            <a:ext cx="351058" cy="263149"/>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800" dirty="0">
                <a:solidFill>
                  <a:srgbClr val="1C1C1C"/>
                </a:solidFill>
                <a:latin typeface="Calibri"/>
              </a:rPr>
              <a:t>200</a:t>
            </a:r>
          </a:p>
        </p:txBody>
      </p:sp>
      <p:sp>
        <p:nvSpPr>
          <p:cNvPr id="60" name="TextBox 59"/>
          <p:cNvSpPr txBox="1"/>
          <p:nvPr/>
        </p:nvSpPr>
        <p:spPr>
          <a:xfrm>
            <a:off x="5615216" y="3257535"/>
            <a:ext cx="351058" cy="263149"/>
          </a:xfrm>
          <a:prstGeom prst="rect">
            <a:avLst/>
          </a:prstGeom>
          <a:noFill/>
          <a:ln>
            <a:noFill/>
          </a:ln>
        </p:spPr>
        <p:txBody>
          <a:bodyPr wrap="none" lIns="0" tIns="0" rIns="0" bIns="0" rtlCol="0">
            <a:spAutoFit/>
          </a:bodyPr>
          <a:lstStyle/>
          <a:p>
            <a:pPr algn="l">
              <a:lnSpc>
                <a:spcPct val="95000"/>
              </a:lnSpc>
              <a:spcBef>
                <a:spcPts val="600"/>
              </a:spcBef>
              <a:spcAft>
                <a:spcPct val="0"/>
              </a:spcAft>
              <a:buClrTx/>
            </a:pPr>
            <a:r>
              <a:rPr lang="en-US" sz="1800" dirty="0">
                <a:solidFill>
                  <a:srgbClr val="1C1C1C"/>
                </a:solidFill>
                <a:latin typeface="Calibri"/>
              </a:rPr>
              <a:t>200</a:t>
            </a:r>
          </a:p>
        </p:txBody>
      </p:sp>
      <p:sp>
        <p:nvSpPr>
          <p:cNvPr id="61" name="TextBox 60"/>
          <p:cNvSpPr txBox="1"/>
          <p:nvPr/>
        </p:nvSpPr>
        <p:spPr>
          <a:xfrm>
            <a:off x="7025371" y="3257535"/>
            <a:ext cx="351058" cy="263149"/>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800" dirty="0">
                <a:solidFill>
                  <a:srgbClr val="1C1C1C"/>
                </a:solidFill>
                <a:latin typeface="Calibri"/>
              </a:rPr>
              <a:t>200</a:t>
            </a:r>
          </a:p>
        </p:txBody>
      </p:sp>
      <p:grpSp>
        <p:nvGrpSpPr>
          <p:cNvPr id="9" name="Group 8"/>
          <p:cNvGrpSpPr/>
          <p:nvPr/>
        </p:nvGrpSpPr>
        <p:grpSpPr>
          <a:xfrm>
            <a:off x="2627535" y="4501410"/>
            <a:ext cx="609600" cy="1037827"/>
            <a:chOff x="2627535" y="4330722"/>
            <a:chExt cx="609600" cy="1037827"/>
          </a:xfrm>
        </p:grpSpPr>
        <p:sp>
          <p:nvSpPr>
            <p:cNvPr id="16" name="Rectangle 15"/>
            <p:cNvSpPr/>
            <p:nvPr/>
          </p:nvSpPr>
          <p:spPr bwMode="auto">
            <a:xfrm>
              <a:off x="2627535" y="4330722"/>
              <a:ext cx="609600" cy="762000"/>
            </a:xfrm>
            <a:prstGeom prst="rect">
              <a:avLst/>
            </a:prstGeom>
            <a:solidFill>
              <a:srgbClr val="D33819"/>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sp>
          <p:nvSpPr>
            <p:cNvPr id="62" name="TextBox 61"/>
            <p:cNvSpPr txBox="1"/>
            <p:nvPr/>
          </p:nvSpPr>
          <p:spPr>
            <a:xfrm>
              <a:off x="2720230" y="5105400"/>
              <a:ext cx="421590" cy="263149"/>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800" b="0" dirty="0">
                  <a:solidFill>
                    <a:srgbClr val="1C1C1C"/>
                  </a:solidFill>
                  <a:latin typeface="Calibri"/>
                  <a:cs typeface="Arial" charset="0"/>
                </a:rPr>
                <a:t>-</a:t>
              </a:r>
              <a:r>
                <a:rPr lang="en-US" sz="1800" dirty="0">
                  <a:solidFill>
                    <a:srgbClr val="1C1C1C"/>
                  </a:solidFill>
                  <a:latin typeface="Calibri"/>
                </a:rPr>
                <a:t>240</a:t>
              </a:r>
            </a:p>
          </p:txBody>
        </p:sp>
      </p:grpSp>
      <p:grpSp>
        <p:nvGrpSpPr>
          <p:cNvPr id="11" name="Group 10"/>
          <p:cNvGrpSpPr/>
          <p:nvPr/>
        </p:nvGrpSpPr>
        <p:grpSpPr>
          <a:xfrm>
            <a:off x="4082714" y="4882410"/>
            <a:ext cx="609600" cy="656827"/>
            <a:chOff x="4082714" y="4711722"/>
            <a:chExt cx="609600" cy="656827"/>
          </a:xfrm>
        </p:grpSpPr>
        <p:sp>
          <p:nvSpPr>
            <p:cNvPr id="17" name="Rectangle 16"/>
            <p:cNvSpPr/>
            <p:nvPr/>
          </p:nvSpPr>
          <p:spPr bwMode="auto">
            <a:xfrm>
              <a:off x="4082714" y="4711722"/>
              <a:ext cx="609600" cy="381000"/>
            </a:xfrm>
            <a:prstGeom prst="rect">
              <a:avLst/>
            </a:prstGeom>
            <a:solidFill>
              <a:srgbClr val="D33819"/>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sp>
          <p:nvSpPr>
            <p:cNvPr id="63" name="TextBox 62"/>
            <p:cNvSpPr txBox="1"/>
            <p:nvPr/>
          </p:nvSpPr>
          <p:spPr>
            <a:xfrm>
              <a:off x="4175409" y="5105400"/>
              <a:ext cx="421590" cy="263149"/>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800" b="0" dirty="0">
                  <a:solidFill>
                    <a:srgbClr val="1C1C1C"/>
                  </a:solidFill>
                  <a:latin typeface="Calibri"/>
                  <a:cs typeface="Arial" charset="0"/>
                </a:rPr>
                <a:t>-</a:t>
              </a:r>
              <a:r>
                <a:rPr lang="en-US" sz="1800" dirty="0">
                  <a:solidFill>
                    <a:srgbClr val="1C1C1C"/>
                  </a:solidFill>
                  <a:latin typeface="Calibri"/>
                </a:rPr>
                <a:t>120</a:t>
              </a:r>
            </a:p>
          </p:txBody>
        </p:sp>
      </p:grpSp>
      <p:grpSp>
        <p:nvGrpSpPr>
          <p:cNvPr id="22" name="Group 21"/>
          <p:cNvGrpSpPr/>
          <p:nvPr/>
        </p:nvGrpSpPr>
        <p:grpSpPr>
          <a:xfrm>
            <a:off x="5485945" y="4882410"/>
            <a:ext cx="609600" cy="656827"/>
            <a:chOff x="5485945" y="4711722"/>
            <a:chExt cx="609600" cy="656827"/>
          </a:xfrm>
        </p:grpSpPr>
        <p:sp>
          <p:nvSpPr>
            <p:cNvPr id="18" name="Rectangle 17"/>
            <p:cNvSpPr/>
            <p:nvPr/>
          </p:nvSpPr>
          <p:spPr bwMode="auto">
            <a:xfrm>
              <a:off x="5485945" y="4711722"/>
              <a:ext cx="609600" cy="381000"/>
            </a:xfrm>
            <a:prstGeom prst="rect">
              <a:avLst/>
            </a:prstGeom>
            <a:solidFill>
              <a:srgbClr val="D33819"/>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sp>
          <p:nvSpPr>
            <p:cNvPr id="65" name="TextBox 64"/>
            <p:cNvSpPr txBox="1"/>
            <p:nvPr/>
          </p:nvSpPr>
          <p:spPr>
            <a:xfrm>
              <a:off x="5590832" y="5105400"/>
              <a:ext cx="421590" cy="263149"/>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800" b="0" dirty="0">
                  <a:solidFill>
                    <a:srgbClr val="1C1C1C"/>
                  </a:solidFill>
                  <a:latin typeface="Calibri"/>
                  <a:cs typeface="Arial" charset="0"/>
                </a:rPr>
                <a:t>-</a:t>
              </a:r>
              <a:r>
                <a:rPr lang="en-US" sz="1800" dirty="0">
                  <a:solidFill>
                    <a:srgbClr val="1C1C1C"/>
                  </a:solidFill>
                  <a:latin typeface="Calibri"/>
                </a:rPr>
                <a:t>120</a:t>
              </a:r>
            </a:p>
          </p:txBody>
        </p:sp>
      </p:grpSp>
      <p:grpSp>
        <p:nvGrpSpPr>
          <p:cNvPr id="23" name="Group 22"/>
          <p:cNvGrpSpPr/>
          <p:nvPr/>
        </p:nvGrpSpPr>
        <p:grpSpPr>
          <a:xfrm>
            <a:off x="6896100" y="4882410"/>
            <a:ext cx="609600" cy="656827"/>
            <a:chOff x="6896100" y="4711722"/>
            <a:chExt cx="609600" cy="656827"/>
          </a:xfrm>
        </p:grpSpPr>
        <p:sp>
          <p:nvSpPr>
            <p:cNvPr id="19" name="Rectangle 18"/>
            <p:cNvSpPr/>
            <p:nvPr/>
          </p:nvSpPr>
          <p:spPr bwMode="auto">
            <a:xfrm>
              <a:off x="6896100" y="4711722"/>
              <a:ext cx="609600" cy="381000"/>
            </a:xfrm>
            <a:prstGeom prst="rect">
              <a:avLst/>
            </a:prstGeom>
            <a:solidFill>
              <a:srgbClr val="D33819"/>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sp>
          <p:nvSpPr>
            <p:cNvPr id="66" name="TextBox 65"/>
            <p:cNvSpPr txBox="1"/>
            <p:nvPr/>
          </p:nvSpPr>
          <p:spPr>
            <a:xfrm>
              <a:off x="7000987" y="5105400"/>
              <a:ext cx="421590" cy="263149"/>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800" b="0" dirty="0">
                  <a:solidFill>
                    <a:srgbClr val="1C1C1C"/>
                  </a:solidFill>
                  <a:latin typeface="Calibri"/>
                  <a:cs typeface="Arial" charset="0"/>
                </a:rPr>
                <a:t>-</a:t>
              </a:r>
              <a:r>
                <a:rPr lang="en-US" sz="1800" dirty="0">
                  <a:solidFill>
                    <a:srgbClr val="1C1C1C"/>
                  </a:solidFill>
                  <a:latin typeface="Calibri"/>
                </a:rPr>
                <a:t>120</a:t>
              </a:r>
            </a:p>
          </p:txBody>
        </p:sp>
      </p:grpSp>
      <p:grpSp>
        <p:nvGrpSpPr>
          <p:cNvPr id="69" name="Group 68"/>
          <p:cNvGrpSpPr/>
          <p:nvPr/>
        </p:nvGrpSpPr>
        <p:grpSpPr>
          <a:xfrm>
            <a:off x="8077200" y="5276088"/>
            <a:ext cx="966611" cy="1195218"/>
            <a:chOff x="8227650" y="5231299"/>
            <a:chExt cx="966611" cy="1195218"/>
          </a:xfrm>
        </p:grpSpPr>
        <p:pic>
          <p:nvPicPr>
            <p:cNvPr id="67" name="Picture 66" descr="Bucket.png"/>
            <p:cNvPicPr>
              <a:picLocks noChangeAspect="1"/>
            </p:cNvPicPr>
            <p:nvPr/>
          </p:nvPicPr>
          <p:blipFill>
            <a:blip r:embed="rId3" cstate="print"/>
            <a:stretch>
              <a:fillRect/>
            </a:stretch>
          </p:blipFill>
          <p:spPr>
            <a:xfrm>
              <a:off x="8247916" y="5231299"/>
              <a:ext cx="926079" cy="939941"/>
            </a:xfrm>
            <a:prstGeom prst="rect">
              <a:avLst/>
            </a:prstGeom>
          </p:spPr>
        </p:pic>
        <p:sp>
          <p:nvSpPr>
            <p:cNvPr id="68" name="TextBox 67"/>
            <p:cNvSpPr txBox="1"/>
            <p:nvPr/>
          </p:nvSpPr>
          <p:spPr>
            <a:xfrm>
              <a:off x="8227650" y="6163368"/>
              <a:ext cx="966611" cy="263149"/>
            </a:xfrm>
            <a:prstGeom prst="rect">
              <a:avLst/>
            </a:prstGeom>
            <a:solidFill>
              <a:srgbClr val="FFFFFF"/>
            </a:solidFill>
          </p:spPr>
          <p:txBody>
            <a:bodyPr wrap="none" lIns="0" tIns="0" rIns="0" bIns="0" rtlCol="0">
              <a:spAutoFit/>
            </a:bodyPr>
            <a:lstStyle/>
            <a:p>
              <a:pPr algn="l">
                <a:lnSpc>
                  <a:spcPct val="95000"/>
                </a:lnSpc>
                <a:spcBef>
                  <a:spcPts val="600"/>
                </a:spcBef>
                <a:spcAft>
                  <a:spcPct val="0"/>
                </a:spcAft>
                <a:buClrTx/>
              </a:pPr>
              <a:r>
                <a:rPr lang="en-US" sz="1800" b="0" dirty="0">
                  <a:solidFill>
                    <a:srgbClr val="1C1C1C"/>
                  </a:solidFill>
                  <a:latin typeface="Calibri"/>
                  <a:cs typeface="Arial" charset="0"/>
                </a:rPr>
                <a:t>Unapplied</a:t>
              </a:r>
            </a:p>
          </p:txBody>
        </p:sp>
      </p:grpSp>
      <p:cxnSp>
        <p:nvCxnSpPr>
          <p:cNvPr id="75" name="Straight Arrow Connector 74"/>
          <p:cNvCxnSpPr/>
          <p:nvPr/>
        </p:nvCxnSpPr>
        <p:spPr bwMode="auto">
          <a:xfrm>
            <a:off x="1770797" y="6216029"/>
            <a:ext cx="5849203" cy="0"/>
          </a:xfrm>
          <a:prstGeom prst="straightConnector1">
            <a:avLst/>
          </a:prstGeom>
          <a:noFill/>
          <a:ln w="19050" cap="flat" cmpd="sng" algn="ctr">
            <a:solidFill>
              <a:schemeClr val="bg1"/>
            </a:solidFill>
            <a:prstDash val="solid"/>
            <a:round/>
            <a:headEnd type="none" w="med" len="med"/>
            <a:tailEnd type="arrow"/>
          </a:ln>
          <a:effectLst/>
        </p:spPr>
      </p:cxnSp>
      <p:cxnSp>
        <p:nvCxnSpPr>
          <p:cNvPr id="78" name="Straight Connector 77"/>
          <p:cNvCxnSpPr/>
          <p:nvPr/>
        </p:nvCxnSpPr>
        <p:spPr bwMode="auto">
          <a:xfrm>
            <a:off x="2026886" y="6053328"/>
            <a:ext cx="0" cy="137160"/>
          </a:xfrm>
          <a:prstGeom prst="line">
            <a:avLst/>
          </a:prstGeom>
          <a:noFill/>
          <a:ln w="9525" cap="flat" cmpd="sng" algn="ctr">
            <a:solidFill>
              <a:schemeClr val="bg1"/>
            </a:solidFill>
            <a:prstDash val="solid"/>
            <a:round/>
            <a:headEnd type="none" w="med" len="med"/>
            <a:tailEnd type="none" w="med" len="med"/>
          </a:ln>
          <a:effectLst/>
        </p:spPr>
      </p:cxnSp>
      <p:sp>
        <p:nvSpPr>
          <p:cNvPr id="79" name="TextBox 78"/>
          <p:cNvSpPr txBox="1"/>
          <p:nvPr/>
        </p:nvSpPr>
        <p:spPr>
          <a:xfrm>
            <a:off x="1981200" y="5809488"/>
            <a:ext cx="91372" cy="204671"/>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400" b="0" dirty="0">
                <a:solidFill>
                  <a:srgbClr val="333333"/>
                </a:solidFill>
                <a:latin typeface="Calibri"/>
                <a:cs typeface="Arial" charset="0"/>
              </a:rPr>
              <a:t>1</a:t>
            </a:r>
          </a:p>
        </p:txBody>
      </p:sp>
      <p:cxnSp>
        <p:nvCxnSpPr>
          <p:cNvPr id="81" name="Straight Connector 80"/>
          <p:cNvCxnSpPr/>
          <p:nvPr/>
        </p:nvCxnSpPr>
        <p:spPr bwMode="auto">
          <a:xfrm>
            <a:off x="2575629" y="6053328"/>
            <a:ext cx="0" cy="137160"/>
          </a:xfrm>
          <a:prstGeom prst="line">
            <a:avLst/>
          </a:prstGeom>
          <a:noFill/>
          <a:ln w="9525" cap="flat" cmpd="sng" algn="ctr">
            <a:solidFill>
              <a:schemeClr val="bg1"/>
            </a:solidFill>
            <a:prstDash val="solid"/>
            <a:round/>
            <a:headEnd type="none" w="med" len="med"/>
            <a:tailEnd type="none" w="med" len="med"/>
          </a:ln>
          <a:effectLst/>
        </p:spPr>
      </p:cxnSp>
      <p:sp>
        <p:nvSpPr>
          <p:cNvPr id="82" name="TextBox 81"/>
          <p:cNvSpPr txBox="1"/>
          <p:nvPr/>
        </p:nvSpPr>
        <p:spPr>
          <a:xfrm>
            <a:off x="2484258" y="5809488"/>
            <a:ext cx="182742" cy="204671"/>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400" b="0" dirty="0">
                <a:solidFill>
                  <a:srgbClr val="333333"/>
                </a:solidFill>
                <a:latin typeface="Calibri"/>
                <a:cs typeface="Arial" charset="0"/>
              </a:rPr>
              <a:t>22</a:t>
            </a:r>
          </a:p>
        </p:txBody>
      </p:sp>
      <p:cxnSp>
        <p:nvCxnSpPr>
          <p:cNvPr id="91" name="Straight Connector 90"/>
          <p:cNvCxnSpPr/>
          <p:nvPr/>
        </p:nvCxnSpPr>
        <p:spPr bwMode="auto">
          <a:xfrm>
            <a:off x="3521280" y="6053328"/>
            <a:ext cx="0" cy="137160"/>
          </a:xfrm>
          <a:prstGeom prst="line">
            <a:avLst/>
          </a:prstGeom>
          <a:noFill/>
          <a:ln w="9525" cap="flat" cmpd="sng" algn="ctr">
            <a:solidFill>
              <a:schemeClr val="bg1"/>
            </a:solidFill>
            <a:prstDash val="solid"/>
            <a:round/>
            <a:headEnd type="none" w="med" len="med"/>
            <a:tailEnd type="none" w="med" len="med"/>
          </a:ln>
          <a:effectLst/>
        </p:spPr>
      </p:cxnSp>
      <p:sp>
        <p:nvSpPr>
          <p:cNvPr id="92" name="TextBox 91"/>
          <p:cNvSpPr txBox="1"/>
          <p:nvPr/>
        </p:nvSpPr>
        <p:spPr>
          <a:xfrm>
            <a:off x="3475594" y="5809488"/>
            <a:ext cx="91372" cy="204671"/>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400" b="0" dirty="0">
                <a:solidFill>
                  <a:srgbClr val="333333"/>
                </a:solidFill>
                <a:latin typeface="Calibri"/>
                <a:cs typeface="Arial" charset="0"/>
              </a:rPr>
              <a:t>1</a:t>
            </a:r>
          </a:p>
        </p:txBody>
      </p:sp>
      <p:cxnSp>
        <p:nvCxnSpPr>
          <p:cNvPr id="94" name="Straight Connector 93"/>
          <p:cNvCxnSpPr/>
          <p:nvPr/>
        </p:nvCxnSpPr>
        <p:spPr bwMode="auto">
          <a:xfrm>
            <a:off x="4070023" y="6053328"/>
            <a:ext cx="0" cy="137160"/>
          </a:xfrm>
          <a:prstGeom prst="line">
            <a:avLst/>
          </a:prstGeom>
          <a:noFill/>
          <a:ln w="9525" cap="flat" cmpd="sng" algn="ctr">
            <a:solidFill>
              <a:schemeClr val="bg1"/>
            </a:solidFill>
            <a:prstDash val="solid"/>
            <a:round/>
            <a:headEnd type="none" w="med" len="med"/>
            <a:tailEnd type="none" w="med" len="med"/>
          </a:ln>
          <a:effectLst/>
        </p:spPr>
      </p:cxnSp>
      <p:sp>
        <p:nvSpPr>
          <p:cNvPr id="95" name="TextBox 94"/>
          <p:cNvSpPr txBox="1"/>
          <p:nvPr/>
        </p:nvSpPr>
        <p:spPr>
          <a:xfrm>
            <a:off x="3978652" y="5809488"/>
            <a:ext cx="182742" cy="204671"/>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400" b="0" dirty="0">
                <a:solidFill>
                  <a:srgbClr val="333333"/>
                </a:solidFill>
                <a:latin typeface="Calibri"/>
                <a:cs typeface="Arial" charset="0"/>
              </a:rPr>
              <a:t>22</a:t>
            </a:r>
          </a:p>
        </p:txBody>
      </p:sp>
      <p:cxnSp>
        <p:nvCxnSpPr>
          <p:cNvPr id="97" name="Straight Connector 96"/>
          <p:cNvCxnSpPr/>
          <p:nvPr/>
        </p:nvCxnSpPr>
        <p:spPr bwMode="auto">
          <a:xfrm>
            <a:off x="4922486" y="6053328"/>
            <a:ext cx="0" cy="137160"/>
          </a:xfrm>
          <a:prstGeom prst="line">
            <a:avLst/>
          </a:prstGeom>
          <a:noFill/>
          <a:ln w="9525" cap="flat" cmpd="sng" algn="ctr">
            <a:solidFill>
              <a:schemeClr val="bg1"/>
            </a:solidFill>
            <a:prstDash val="solid"/>
            <a:round/>
            <a:headEnd type="none" w="med" len="med"/>
            <a:tailEnd type="none" w="med" len="med"/>
          </a:ln>
          <a:effectLst/>
        </p:spPr>
      </p:cxnSp>
      <p:sp>
        <p:nvSpPr>
          <p:cNvPr id="98" name="TextBox 97"/>
          <p:cNvSpPr txBox="1"/>
          <p:nvPr/>
        </p:nvSpPr>
        <p:spPr>
          <a:xfrm>
            <a:off x="4876800" y="5809488"/>
            <a:ext cx="91372" cy="204671"/>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400" b="0" dirty="0">
                <a:solidFill>
                  <a:srgbClr val="333333"/>
                </a:solidFill>
                <a:latin typeface="Calibri"/>
                <a:cs typeface="Arial" charset="0"/>
              </a:rPr>
              <a:t>1</a:t>
            </a:r>
          </a:p>
        </p:txBody>
      </p:sp>
      <p:cxnSp>
        <p:nvCxnSpPr>
          <p:cNvPr id="100" name="Straight Connector 99"/>
          <p:cNvCxnSpPr/>
          <p:nvPr/>
        </p:nvCxnSpPr>
        <p:spPr bwMode="auto">
          <a:xfrm>
            <a:off x="5471229" y="6053328"/>
            <a:ext cx="0" cy="137160"/>
          </a:xfrm>
          <a:prstGeom prst="line">
            <a:avLst/>
          </a:prstGeom>
          <a:noFill/>
          <a:ln w="9525" cap="flat" cmpd="sng" algn="ctr">
            <a:solidFill>
              <a:schemeClr val="bg1"/>
            </a:solidFill>
            <a:prstDash val="solid"/>
            <a:round/>
            <a:headEnd type="none" w="med" len="med"/>
            <a:tailEnd type="none" w="med" len="med"/>
          </a:ln>
          <a:effectLst/>
        </p:spPr>
      </p:cxnSp>
      <p:sp>
        <p:nvSpPr>
          <p:cNvPr id="101" name="TextBox 100"/>
          <p:cNvSpPr txBox="1"/>
          <p:nvPr/>
        </p:nvSpPr>
        <p:spPr>
          <a:xfrm>
            <a:off x="5379858" y="5809488"/>
            <a:ext cx="182742" cy="204671"/>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400" b="0" dirty="0">
                <a:solidFill>
                  <a:srgbClr val="333333"/>
                </a:solidFill>
                <a:latin typeface="Calibri"/>
                <a:cs typeface="Arial" charset="0"/>
              </a:rPr>
              <a:t>22</a:t>
            </a:r>
          </a:p>
        </p:txBody>
      </p:sp>
      <p:cxnSp>
        <p:nvCxnSpPr>
          <p:cNvPr id="103" name="Straight Connector 102"/>
          <p:cNvCxnSpPr/>
          <p:nvPr/>
        </p:nvCxnSpPr>
        <p:spPr bwMode="auto">
          <a:xfrm>
            <a:off x="6282725" y="6053328"/>
            <a:ext cx="0" cy="137160"/>
          </a:xfrm>
          <a:prstGeom prst="line">
            <a:avLst/>
          </a:prstGeom>
          <a:noFill/>
          <a:ln w="9525" cap="flat" cmpd="sng" algn="ctr">
            <a:solidFill>
              <a:schemeClr val="bg1"/>
            </a:solidFill>
            <a:prstDash val="solid"/>
            <a:round/>
            <a:headEnd type="none" w="med" len="med"/>
            <a:tailEnd type="none" w="med" len="med"/>
          </a:ln>
          <a:effectLst/>
        </p:spPr>
      </p:cxnSp>
      <p:sp>
        <p:nvSpPr>
          <p:cNvPr id="104" name="TextBox 103"/>
          <p:cNvSpPr txBox="1"/>
          <p:nvPr/>
        </p:nvSpPr>
        <p:spPr>
          <a:xfrm>
            <a:off x="6248400" y="5809488"/>
            <a:ext cx="68649" cy="204671"/>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400" b="0" dirty="0">
                <a:solidFill>
                  <a:srgbClr val="333333"/>
                </a:solidFill>
                <a:latin typeface="Calibri"/>
                <a:cs typeface="Arial" charset="0"/>
              </a:rPr>
              <a:t>1</a:t>
            </a:r>
          </a:p>
        </p:txBody>
      </p:sp>
      <p:cxnSp>
        <p:nvCxnSpPr>
          <p:cNvPr id="106" name="Straight Connector 105"/>
          <p:cNvCxnSpPr/>
          <p:nvPr/>
        </p:nvCxnSpPr>
        <p:spPr bwMode="auto">
          <a:xfrm>
            <a:off x="6831467" y="6053328"/>
            <a:ext cx="0" cy="137160"/>
          </a:xfrm>
          <a:prstGeom prst="line">
            <a:avLst/>
          </a:prstGeom>
          <a:noFill/>
          <a:ln w="9525" cap="flat" cmpd="sng" algn="ctr">
            <a:solidFill>
              <a:schemeClr val="bg1"/>
            </a:solidFill>
            <a:prstDash val="solid"/>
            <a:round/>
            <a:headEnd type="none" w="med" len="med"/>
            <a:tailEnd type="none" w="med" len="med"/>
          </a:ln>
          <a:effectLst/>
        </p:spPr>
      </p:cxnSp>
      <p:sp>
        <p:nvSpPr>
          <p:cNvPr id="107" name="TextBox 106"/>
          <p:cNvSpPr txBox="1"/>
          <p:nvPr/>
        </p:nvSpPr>
        <p:spPr>
          <a:xfrm>
            <a:off x="6762819" y="5809488"/>
            <a:ext cx="182742" cy="204671"/>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400" b="0" dirty="0">
                <a:solidFill>
                  <a:srgbClr val="333333"/>
                </a:solidFill>
                <a:latin typeface="Calibri"/>
                <a:cs typeface="Arial" charset="0"/>
              </a:rPr>
              <a:t>22</a:t>
            </a:r>
          </a:p>
        </p:txBody>
      </p:sp>
      <p:sp>
        <p:nvSpPr>
          <p:cNvPr id="110" name="Title 1"/>
          <p:cNvSpPr txBox="1">
            <a:spLocks/>
          </p:cNvSpPr>
          <p:nvPr/>
        </p:nvSpPr>
        <p:spPr>
          <a:xfrm>
            <a:off x="488874" y="66265"/>
            <a:ext cx="8318500" cy="742950"/>
          </a:xfrm>
          <a:prstGeom prst="rect">
            <a:avLst/>
          </a:prstGeom>
        </p:spPr>
        <p:txBody>
          <a:bodyPr/>
          <a:lstStyle>
            <a:lvl1pPr algn="l" rtl="0" eaLnBrk="0" fontAlgn="base" hangingPunct="0">
              <a:lnSpc>
                <a:spcPct val="85000"/>
              </a:lnSpc>
              <a:spcBef>
                <a:spcPct val="0"/>
              </a:spcBef>
              <a:spcAft>
                <a:spcPct val="0"/>
              </a:spcAft>
              <a:defRPr sz="3800" b="1">
                <a:solidFill>
                  <a:schemeClr val="accent1"/>
                </a:solidFill>
                <a:latin typeface="+mj-lt"/>
                <a:ea typeface="+mj-ea"/>
                <a:cs typeface="Calibri" pitchFamily="34" charset="0"/>
              </a:defRPr>
            </a:lvl1pPr>
            <a:lvl2pPr algn="l" rtl="0" eaLnBrk="0" fontAlgn="base" hangingPunct="0">
              <a:lnSpc>
                <a:spcPct val="85000"/>
              </a:lnSpc>
              <a:spcBef>
                <a:spcPct val="0"/>
              </a:spcBef>
              <a:spcAft>
                <a:spcPct val="0"/>
              </a:spcAft>
              <a:defRPr sz="3800" b="1">
                <a:solidFill>
                  <a:schemeClr val="accent1"/>
                </a:solidFill>
                <a:latin typeface="Calibri" pitchFamily="34" charset="0"/>
                <a:cs typeface="Calibri" pitchFamily="34" charset="0"/>
              </a:defRPr>
            </a:lvl2pPr>
            <a:lvl3pPr algn="l" rtl="0" eaLnBrk="0" fontAlgn="base" hangingPunct="0">
              <a:lnSpc>
                <a:spcPct val="85000"/>
              </a:lnSpc>
              <a:spcBef>
                <a:spcPct val="0"/>
              </a:spcBef>
              <a:spcAft>
                <a:spcPct val="0"/>
              </a:spcAft>
              <a:defRPr sz="3800" b="1">
                <a:solidFill>
                  <a:schemeClr val="accent1"/>
                </a:solidFill>
                <a:latin typeface="Calibri" pitchFamily="34" charset="0"/>
                <a:cs typeface="Calibri" pitchFamily="34" charset="0"/>
              </a:defRPr>
            </a:lvl3pPr>
            <a:lvl4pPr algn="l" rtl="0" eaLnBrk="0" fontAlgn="base" hangingPunct="0">
              <a:lnSpc>
                <a:spcPct val="85000"/>
              </a:lnSpc>
              <a:spcBef>
                <a:spcPct val="0"/>
              </a:spcBef>
              <a:spcAft>
                <a:spcPct val="0"/>
              </a:spcAft>
              <a:defRPr sz="3800" b="1">
                <a:solidFill>
                  <a:schemeClr val="accent1"/>
                </a:solidFill>
                <a:latin typeface="Calibri" pitchFamily="34" charset="0"/>
                <a:cs typeface="Calibri" pitchFamily="34" charset="0"/>
              </a:defRPr>
            </a:lvl4pPr>
            <a:lvl5pPr algn="l" rtl="0" eaLnBrk="0" fontAlgn="base" hangingPunct="0">
              <a:lnSpc>
                <a:spcPct val="85000"/>
              </a:lnSpc>
              <a:spcBef>
                <a:spcPct val="0"/>
              </a:spcBef>
              <a:spcAft>
                <a:spcPct val="0"/>
              </a:spcAft>
              <a:defRPr sz="3800" b="1">
                <a:solidFill>
                  <a:schemeClr val="accent1"/>
                </a:solidFill>
                <a:latin typeface="Calibri" pitchFamily="34" charset="0"/>
                <a:cs typeface="Calibri" pitchFamily="34" charset="0"/>
              </a:defRPr>
            </a:lvl5pPr>
            <a:lvl6pPr marL="457200" algn="l" rtl="0" eaLnBrk="1" fontAlgn="base" hangingPunct="1">
              <a:lnSpc>
                <a:spcPct val="90000"/>
              </a:lnSpc>
              <a:spcBef>
                <a:spcPct val="0"/>
              </a:spcBef>
              <a:spcAft>
                <a:spcPct val="0"/>
              </a:spcAft>
              <a:defRPr sz="3200" b="1">
                <a:solidFill>
                  <a:schemeClr val="accent1"/>
                </a:solidFill>
                <a:latin typeface="Arial Narrow" pitchFamily="34" charset="0"/>
              </a:defRPr>
            </a:lvl6pPr>
            <a:lvl7pPr marL="914400" algn="l" rtl="0" eaLnBrk="1" fontAlgn="base" hangingPunct="1">
              <a:lnSpc>
                <a:spcPct val="90000"/>
              </a:lnSpc>
              <a:spcBef>
                <a:spcPct val="0"/>
              </a:spcBef>
              <a:spcAft>
                <a:spcPct val="0"/>
              </a:spcAft>
              <a:defRPr sz="3200" b="1">
                <a:solidFill>
                  <a:schemeClr val="accent1"/>
                </a:solidFill>
                <a:latin typeface="Arial Narrow" pitchFamily="34" charset="0"/>
              </a:defRPr>
            </a:lvl7pPr>
            <a:lvl8pPr marL="1371600" algn="l" rtl="0" eaLnBrk="1" fontAlgn="base" hangingPunct="1">
              <a:lnSpc>
                <a:spcPct val="90000"/>
              </a:lnSpc>
              <a:spcBef>
                <a:spcPct val="0"/>
              </a:spcBef>
              <a:spcAft>
                <a:spcPct val="0"/>
              </a:spcAft>
              <a:defRPr sz="3200" b="1">
                <a:solidFill>
                  <a:schemeClr val="accent1"/>
                </a:solidFill>
                <a:latin typeface="Arial Narrow" pitchFamily="34" charset="0"/>
              </a:defRPr>
            </a:lvl8pPr>
            <a:lvl9pPr marL="1828800" algn="l" rtl="0" eaLnBrk="1" fontAlgn="base" hangingPunct="1">
              <a:lnSpc>
                <a:spcPct val="90000"/>
              </a:lnSpc>
              <a:spcBef>
                <a:spcPct val="0"/>
              </a:spcBef>
              <a:spcAft>
                <a:spcPct val="0"/>
              </a:spcAft>
              <a:defRPr sz="3200" b="1">
                <a:solidFill>
                  <a:schemeClr val="accent1"/>
                </a:solidFill>
                <a:latin typeface="Arial Narrow" pitchFamily="34" charset="0"/>
              </a:defRPr>
            </a:lvl9pPr>
          </a:lstStyle>
          <a:p>
            <a:r>
              <a:rPr lang="en-US" sz="3400" dirty="0">
                <a:solidFill>
                  <a:srgbClr val="04628C"/>
                </a:solidFill>
                <a:latin typeface="Calibri" pitchFamily="34" charset="0"/>
              </a:rPr>
              <a:t>Step 3: Pay</a:t>
            </a:r>
            <a:br>
              <a:rPr lang="en-US" sz="3400" dirty="0">
                <a:solidFill>
                  <a:srgbClr val="04628C"/>
                </a:solidFill>
                <a:latin typeface="Calibri" pitchFamily="34" charset="0"/>
              </a:rPr>
            </a:br>
            <a:endParaRPr lang="en-US" sz="2800" dirty="0">
              <a:solidFill>
                <a:srgbClr val="04628C"/>
              </a:solidFill>
              <a:latin typeface="Calibri" pitchFamily="34" charset="0"/>
            </a:endParaRPr>
          </a:p>
        </p:txBody>
      </p:sp>
      <p:sp>
        <p:nvSpPr>
          <p:cNvPr id="21" name="Freeform 20"/>
          <p:cNvSpPr/>
          <p:nvPr/>
        </p:nvSpPr>
        <p:spPr>
          <a:xfrm>
            <a:off x="2132235" y="2898012"/>
            <a:ext cx="610965" cy="1589925"/>
          </a:xfrm>
          <a:custGeom>
            <a:avLst/>
            <a:gdLst>
              <a:gd name="connsiteX0" fmla="*/ 610965 w 610965"/>
              <a:gd name="connsiteY0" fmla="*/ 2107096 h 2107096"/>
              <a:gd name="connsiteX1" fmla="*/ 1365 w 610965"/>
              <a:gd name="connsiteY1" fmla="*/ 715617 h 2107096"/>
              <a:gd name="connsiteX2" fmla="*/ 478443 w 610965"/>
              <a:gd name="connsiteY2" fmla="*/ 0 h 2107096"/>
            </a:gdLst>
            <a:ahLst/>
            <a:cxnLst>
              <a:cxn ang="0">
                <a:pos x="connsiteX0" y="connsiteY0"/>
              </a:cxn>
              <a:cxn ang="0">
                <a:pos x="connsiteX1" y="connsiteY1"/>
              </a:cxn>
              <a:cxn ang="0">
                <a:pos x="connsiteX2" y="connsiteY2"/>
              </a:cxn>
            </a:cxnLst>
            <a:rect l="l" t="t" r="r" b="b"/>
            <a:pathLst>
              <a:path w="610965" h="2107096">
                <a:moveTo>
                  <a:pt x="610965" y="2107096"/>
                </a:moveTo>
                <a:cubicBezTo>
                  <a:pt x="317208" y="1586948"/>
                  <a:pt x="23452" y="1066800"/>
                  <a:pt x="1365" y="715617"/>
                </a:cubicBezTo>
                <a:cubicBezTo>
                  <a:pt x="-20722" y="364434"/>
                  <a:pt x="228860" y="182217"/>
                  <a:pt x="478443" y="0"/>
                </a:cubicBezTo>
              </a:path>
            </a:pathLst>
          </a:custGeom>
          <a:ln w="19050">
            <a:solidFill>
              <a:srgbClr val="D33941"/>
            </a:solidFill>
            <a:headEnd type="none" w="med" len="med"/>
            <a:tailEnd type="arrow" w="med" len="med"/>
          </a:ln>
        </p:spPr>
        <p:txBody>
          <a:bodyPr rtlCol="0" anchor="ctr"/>
          <a:lstStyle/>
          <a:p>
            <a:pPr algn="ctr"/>
            <a:endParaRPr lang="en-US" dirty="0"/>
          </a:p>
        </p:txBody>
      </p:sp>
      <p:sp>
        <p:nvSpPr>
          <p:cNvPr id="111" name="Freeform 110"/>
          <p:cNvSpPr/>
          <p:nvPr/>
        </p:nvSpPr>
        <p:spPr>
          <a:xfrm>
            <a:off x="3594394" y="2898012"/>
            <a:ext cx="610965" cy="1970925"/>
          </a:xfrm>
          <a:custGeom>
            <a:avLst/>
            <a:gdLst>
              <a:gd name="connsiteX0" fmla="*/ 610965 w 610965"/>
              <a:gd name="connsiteY0" fmla="*/ 2107096 h 2107096"/>
              <a:gd name="connsiteX1" fmla="*/ 1365 w 610965"/>
              <a:gd name="connsiteY1" fmla="*/ 715617 h 2107096"/>
              <a:gd name="connsiteX2" fmla="*/ 478443 w 610965"/>
              <a:gd name="connsiteY2" fmla="*/ 0 h 2107096"/>
            </a:gdLst>
            <a:ahLst/>
            <a:cxnLst>
              <a:cxn ang="0">
                <a:pos x="connsiteX0" y="connsiteY0"/>
              </a:cxn>
              <a:cxn ang="0">
                <a:pos x="connsiteX1" y="connsiteY1"/>
              </a:cxn>
              <a:cxn ang="0">
                <a:pos x="connsiteX2" y="connsiteY2"/>
              </a:cxn>
            </a:cxnLst>
            <a:rect l="l" t="t" r="r" b="b"/>
            <a:pathLst>
              <a:path w="610965" h="2107096">
                <a:moveTo>
                  <a:pt x="610965" y="2107096"/>
                </a:moveTo>
                <a:cubicBezTo>
                  <a:pt x="317208" y="1586948"/>
                  <a:pt x="23452" y="1066800"/>
                  <a:pt x="1365" y="715617"/>
                </a:cubicBezTo>
                <a:cubicBezTo>
                  <a:pt x="-20722" y="364434"/>
                  <a:pt x="228860" y="182217"/>
                  <a:pt x="478443" y="0"/>
                </a:cubicBezTo>
              </a:path>
            </a:pathLst>
          </a:custGeom>
          <a:ln w="19050">
            <a:solidFill>
              <a:srgbClr val="D33941"/>
            </a:solidFill>
            <a:headEnd type="none" w="med" len="med"/>
            <a:tailEnd type="arrow" w="med" len="med"/>
          </a:ln>
        </p:spPr>
        <p:txBody>
          <a:bodyPr rtlCol="0" anchor="ctr"/>
          <a:lstStyle/>
          <a:p>
            <a:pPr algn="ctr"/>
            <a:endParaRPr lang="en-US" dirty="0"/>
          </a:p>
        </p:txBody>
      </p:sp>
      <p:sp>
        <p:nvSpPr>
          <p:cNvPr id="112" name="Freeform 111"/>
          <p:cNvSpPr/>
          <p:nvPr/>
        </p:nvSpPr>
        <p:spPr>
          <a:xfrm>
            <a:off x="4990999" y="2898012"/>
            <a:ext cx="610965" cy="1970925"/>
          </a:xfrm>
          <a:custGeom>
            <a:avLst/>
            <a:gdLst>
              <a:gd name="connsiteX0" fmla="*/ 610965 w 610965"/>
              <a:gd name="connsiteY0" fmla="*/ 2107096 h 2107096"/>
              <a:gd name="connsiteX1" fmla="*/ 1365 w 610965"/>
              <a:gd name="connsiteY1" fmla="*/ 715617 h 2107096"/>
              <a:gd name="connsiteX2" fmla="*/ 478443 w 610965"/>
              <a:gd name="connsiteY2" fmla="*/ 0 h 2107096"/>
            </a:gdLst>
            <a:ahLst/>
            <a:cxnLst>
              <a:cxn ang="0">
                <a:pos x="connsiteX0" y="connsiteY0"/>
              </a:cxn>
              <a:cxn ang="0">
                <a:pos x="connsiteX1" y="connsiteY1"/>
              </a:cxn>
              <a:cxn ang="0">
                <a:pos x="connsiteX2" y="connsiteY2"/>
              </a:cxn>
            </a:cxnLst>
            <a:rect l="l" t="t" r="r" b="b"/>
            <a:pathLst>
              <a:path w="610965" h="2107096">
                <a:moveTo>
                  <a:pt x="610965" y="2107096"/>
                </a:moveTo>
                <a:cubicBezTo>
                  <a:pt x="317208" y="1586948"/>
                  <a:pt x="23452" y="1066800"/>
                  <a:pt x="1365" y="715617"/>
                </a:cubicBezTo>
                <a:cubicBezTo>
                  <a:pt x="-20722" y="364434"/>
                  <a:pt x="228860" y="182217"/>
                  <a:pt x="478443" y="0"/>
                </a:cubicBezTo>
              </a:path>
            </a:pathLst>
          </a:custGeom>
          <a:ln w="19050">
            <a:solidFill>
              <a:srgbClr val="D33941"/>
            </a:solidFill>
            <a:headEnd type="none" w="med" len="med"/>
            <a:tailEnd type="arrow" w="med" len="med"/>
          </a:ln>
        </p:spPr>
        <p:txBody>
          <a:bodyPr rtlCol="0" anchor="ctr"/>
          <a:lstStyle/>
          <a:p>
            <a:pPr algn="ctr"/>
            <a:endParaRPr lang="en-US" dirty="0"/>
          </a:p>
        </p:txBody>
      </p:sp>
      <p:sp>
        <p:nvSpPr>
          <p:cNvPr id="113" name="Freeform 112"/>
          <p:cNvSpPr/>
          <p:nvPr/>
        </p:nvSpPr>
        <p:spPr>
          <a:xfrm>
            <a:off x="6414406" y="2898012"/>
            <a:ext cx="610965" cy="1970925"/>
          </a:xfrm>
          <a:custGeom>
            <a:avLst/>
            <a:gdLst>
              <a:gd name="connsiteX0" fmla="*/ 610965 w 610965"/>
              <a:gd name="connsiteY0" fmla="*/ 2107096 h 2107096"/>
              <a:gd name="connsiteX1" fmla="*/ 1365 w 610965"/>
              <a:gd name="connsiteY1" fmla="*/ 715617 h 2107096"/>
              <a:gd name="connsiteX2" fmla="*/ 478443 w 610965"/>
              <a:gd name="connsiteY2" fmla="*/ 0 h 2107096"/>
            </a:gdLst>
            <a:ahLst/>
            <a:cxnLst>
              <a:cxn ang="0">
                <a:pos x="connsiteX0" y="connsiteY0"/>
              </a:cxn>
              <a:cxn ang="0">
                <a:pos x="connsiteX1" y="connsiteY1"/>
              </a:cxn>
              <a:cxn ang="0">
                <a:pos x="connsiteX2" y="connsiteY2"/>
              </a:cxn>
            </a:cxnLst>
            <a:rect l="l" t="t" r="r" b="b"/>
            <a:pathLst>
              <a:path w="610965" h="2107096">
                <a:moveTo>
                  <a:pt x="610965" y="2107096"/>
                </a:moveTo>
                <a:cubicBezTo>
                  <a:pt x="317208" y="1586948"/>
                  <a:pt x="23452" y="1066800"/>
                  <a:pt x="1365" y="715617"/>
                </a:cubicBezTo>
                <a:cubicBezTo>
                  <a:pt x="-20722" y="364434"/>
                  <a:pt x="228860" y="182217"/>
                  <a:pt x="478443" y="0"/>
                </a:cubicBezTo>
              </a:path>
            </a:pathLst>
          </a:custGeom>
          <a:ln w="19050">
            <a:solidFill>
              <a:srgbClr val="D33941"/>
            </a:solidFill>
            <a:headEnd type="none" w="med" len="med"/>
            <a:tailEnd type="arrow" w="med" len="med"/>
          </a:ln>
        </p:spPr>
        <p:txBody>
          <a:bodyPr rtlCol="0" anchor="ctr"/>
          <a:lstStyle/>
          <a:p>
            <a:pPr algn="ctr"/>
            <a:endParaRPr lang="en-US" dirty="0"/>
          </a:p>
        </p:txBody>
      </p:sp>
      <p:sp>
        <p:nvSpPr>
          <p:cNvPr id="115" name="Rectangle 114"/>
          <p:cNvSpPr/>
          <p:nvPr/>
        </p:nvSpPr>
        <p:spPr bwMode="auto">
          <a:xfrm>
            <a:off x="6900115" y="2837688"/>
            <a:ext cx="609600" cy="381000"/>
          </a:xfrm>
          <a:prstGeom prst="rect">
            <a:avLst/>
          </a:prstGeom>
          <a:solidFill>
            <a:srgbClr val="D33819"/>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sp>
        <p:nvSpPr>
          <p:cNvPr id="118" name="Rectangle 117"/>
          <p:cNvSpPr/>
          <p:nvPr/>
        </p:nvSpPr>
        <p:spPr bwMode="auto">
          <a:xfrm>
            <a:off x="5485945" y="2837688"/>
            <a:ext cx="609600" cy="381000"/>
          </a:xfrm>
          <a:prstGeom prst="rect">
            <a:avLst/>
          </a:prstGeom>
          <a:solidFill>
            <a:srgbClr val="D33819"/>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sp>
        <p:nvSpPr>
          <p:cNvPr id="119" name="Rectangle 118"/>
          <p:cNvSpPr/>
          <p:nvPr/>
        </p:nvSpPr>
        <p:spPr bwMode="auto">
          <a:xfrm>
            <a:off x="4082714" y="2837688"/>
            <a:ext cx="609600" cy="381000"/>
          </a:xfrm>
          <a:prstGeom prst="rect">
            <a:avLst/>
          </a:prstGeom>
          <a:solidFill>
            <a:srgbClr val="D33819"/>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sp>
        <p:nvSpPr>
          <p:cNvPr id="120" name="Rectangle 119"/>
          <p:cNvSpPr/>
          <p:nvPr/>
        </p:nvSpPr>
        <p:spPr bwMode="auto">
          <a:xfrm>
            <a:off x="2627535" y="2456688"/>
            <a:ext cx="609600" cy="762000"/>
          </a:xfrm>
          <a:prstGeom prst="rect">
            <a:avLst/>
          </a:prstGeom>
          <a:solidFill>
            <a:srgbClr val="D33819"/>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sp>
        <p:nvSpPr>
          <p:cNvPr id="76" name="TextBox 75"/>
          <p:cNvSpPr txBox="1"/>
          <p:nvPr/>
        </p:nvSpPr>
        <p:spPr>
          <a:xfrm>
            <a:off x="347342" y="739320"/>
            <a:ext cx="8355755" cy="615553"/>
          </a:xfrm>
          <a:prstGeom prst="rect">
            <a:avLst/>
          </a:prstGeom>
          <a:noFill/>
          <a:ln>
            <a:solidFill>
              <a:schemeClr val="bg1"/>
            </a:solidFill>
          </a:ln>
        </p:spPr>
        <p:txBody>
          <a:bodyPr wrap="square" rtlCol="0">
            <a:spAutoFit/>
          </a:bodyPr>
          <a:lstStyle/>
          <a:p>
            <a:pPr algn="l"/>
            <a:r>
              <a:rPr lang="en-US" sz="1700" b="0" dirty="0">
                <a:solidFill>
                  <a:schemeClr val="bg1"/>
                </a:solidFill>
                <a:latin typeface="+mn-lt"/>
                <a:cs typeface="Calibri" pitchFamily="34" charset="0"/>
              </a:rPr>
              <a:t>Allocate Timing:	</a:t>
            </a:r>
            <a:r>
              <a:rPr lang="en-US" sz="1700" dirty="0">
                <a:solidFill>
                  <a:schemeClr val="bg1"/>
                </a:solidFill>
                <a:latin typeface="+mn-lt"/>
                <a:cs typeface="Calibri" pitchFamily="34" charset="0"/>
              </a:rPr>
              <a:t>On Receipt 	</a:t>
            </a:r>
            <a:r>
              <a:rPr lang="en-US" sz="1700" b="0" dirty="0">
                <a:solidFill>
                  <a:schemeClr val="bg1"/>
                </a:solidFill>
                <a:cs typeface="Calibri" pitchFamily="34" charset="0"/>
              </a:rPr>
              <a:t>Payment plan:	</a:t>
            </a:r>
            <a:r>
              <a:rPr lang="en-US" sz="1700" dirty="0">
                <a:solidFill>
                  <a:schemeClr val="bg1"/>
                </a:solidFill>
                <a:cs typeface="Calibri" pitchFamily="34" charset="0"/>
              </a:rPr>
              <a:t>Quarterly, 40% down </a:t>
            </a:r>
            <a:br>
              <a:rPr lang="en-US" sz="1700" b="0" dirty="0">
                <a:solidFill>
                  <a:schemeClr val="bg1"/>
                </a:solidFill>
                <a:latin typeface="+mn-lt"/>
                <a:cs typeface="Calibri" pitchFamily="34" charset="0"/>
              </a:rPr>
            </a:br>
            <a:r>
              <a:rPr lang="en-US" sz="1700" b="0" dirty="0">
                <a:solidFill>
                  <a:schemeClr val="bg1"/>
                </a:solidFill>
                <a:latin typeface="+mn-lt"/>
                <a:cs typeface="Calibri" pitchFamily="34" charset="0"/>
              </a:rPr>
              <a:t>Method:		</a:t>
            </a:r>
            <a:r>
              <a:rPr lang="en-US" sz="1700" dirty="0">
                <a:solidFill>
                  <a:schemeClr val="bg1"/>
                </a:solidFill>
                <a:latin typeface="+mn-lt"/>
                <a:cs typeface="Calibri" pitchFamily="34" charset="0"/>
              </a:rPr>
              <a:t>Proportional			3 max installments</a:t>
            </a:r>
          </a:p>
        </p:txBody>
      </p:sp>
      <p:graphicFrame>
        <p:nvGraphicFramePr>
          <p:cNvPr id="77" name="Content Placeholder 44"/>
          <p:cNvGraphicFramePr>
            <a:graphicFrameLocks noChangeAspect="1"/>
          </p:cNvGraphicFramePr>
          <p:nvPr>
            <p:extLst>
              <p:ext uri="{D42A27DB-BD31-4B8C-83A1-F6EECF244321}">
                <p14:modId xmlns:p14="http://schemas.microsoft.com/office/powerpoint/2010/main" val="3799936587"/>
              </p:ext>
            </p:extLst>
          </p:nvPr>
        </p:nvGraphicFramePr>
        <p:xfrm>
          <a:off x="5404291" y="164346"/>
          <a:ext cx="3253472" cy="3657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80" name="Group 82"/>
          <p:cNvGrpSpPr>
            <a:grpSpLocks/>
          </p:cNvGrpSpPr>
          <p:nvPr/>
        </p:nvGrpSpPr>
        <p:grpSpPr bwMode="auto">
          <a:xfrm>
            <a:off x="8632825" y="79375"/>
            <a:ext cx="431800" cy="461963"/>
            <a:chOff x="3777" y="1768"/>
            <a:chExt cx="467" cy="499"/>
          </a:xfrm>
        </p:grpSpPr>
        <p:sp>
          <p:nvSpPr>
            <p:cNvPr id="83" name="Rectangle 83"/>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dirty="0"/>
            </a:p>
          </p:txBody>
        </p:sp>
        <p:sp>
          <p:nvSpPr>
            <p:cNvPr id="84" name="AutoShape 84"/>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dirty="0"/>
            </a:p>
          </p:txBody>
        </p:sp>
      </p:grpSp>
      <p:grpSp>
        <p:nvGrpSpPr>
          <p:cNvPr id="85" name="Group 85"/>
          <p:cNvGrpSpPr>
            <a:grpSpLocks/>
          </p:cNvGrpSpPr>
          <p:nvPr/>
        </p:nvGrpSpPr>
        <p:grpSpPr bwMode="auto">
          <a:xfrm>
            <a:off x="8632825" y="79375"/>
            <a:ext cx="431800" cy="461963"/>
            <a:chOff x="2967" y="1718"/>
            <a:chExt cx="467" cy="499"/>
          </a:xfrm>
        </p:grpSpPr>
        <p:sp>
          <p:nvSpPr>
            <p:cNvPr id="86" name="Rectangle 86"/>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dirty="0"/>
            </a:p>
          </p:txBody>
        </p:sp>
        <p:sp>
          <p:nvSpPr>
            <p:cNvPr id="87" name="Rectangle 87"/>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dirty="0"/>
            </a:p>
          </p:txBody>
        </p:sp>
      </p:grpSp>
      <p:sp>
        <p:nvSpPr>
          <p:cNvPr id="88" name="TextBox 87"/>
          <p:cNvSpPr txBox="1"/>
          <p:nvPr/>
        </p:nvSpPr>
        <p:spPr>
          <a:xfrm>
            <a:off x="4153551" y="6290963"/>
            <a:ext cx="1083695" cy="263149"/>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800" b="0" dirty="0">
                <a:solidFill>
                  <a:srgbClr val="1C1C1C"/>
                </a:solidFill>
                <a:latin typeface="Calibri"/>
                <a:cs typeface="Arial" charset="0"/>
              </a:rPr>
              <a:t>Event dates</a:t>
            </a:r>
          </a:p>
        </p:txBody>
      </p:sp>
    </p:spTree>
    <p:extLst>
      <p:ext uri="{BB962C8B-B14F-4D97-AF65-F5344CB8AC3E}">
        <p14:creationId xmlns:p14="http://schemas.microsoft.com/office/powerpoint/2010/main" val="30762691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vertical)">
                                      <p:cBhvr>
                                        <p:cTn id="7" dur="500"/>
                                        <p:tgtEl>
                                          <p:spTgt spid="2"/>
                                        </p:tgtEl>
                                      </p:cBhvr>
                                    </p:animEffect>
                                  </p:childTnLst>
                                </p:cTn>
                              </p:par>
                            </p:childTnLst>
                          </p:cTn>
                        </p:par>
                        <p:par>
                          <p:cTn id="8" fill="hold">
                            <p:stCondLst>
                              <p:cond delay="500"/>
                            </p:stCondLst>
                            <p:childTnLst>
                              <p:par>
                                <p:cTn id="9" presetID="3" presetClass="entr" presetSubtype="5"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vertical)">
                                      <p:cBhvr>
                                        <p:cTn id="11" dur="500"/>
                                        <p:tgtEl>
                                          <p:spTgt spid="9"/>
                                        </p:tgtEl>
                                      </p:cBhvr>
                                    </p:animEffect>
                                  </p:childTnLst>
                                </p:cTn>
                              </p:par>
                            </p:childTnLst>
                          </p:cTn>
                        </p:par>
                        <p:par>
                          <p:cTn id="12" fill="hold">
                            <p:stCondLst>
                              <p:cond delay="1000"/>
                            </p:stCondLst>
                            <p:childTnLst>
                              <p:par>
                                <p:cTn id="13" presetID="3" presetClass="entr" presetSubtype="5"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vertical)">
                                      <p:cBhvr>
                                        <p:cTn id="15" dur="500"/>
                                        <p:tgtEl>
                                          <p:spTgt spid="11"/>
                                        </p:tgtEl>
                                      </p:cBhvr>
                                    </p:animEffect>
                                  </p:childTnLst>
                                </p:cTn>
                              </p:par>
                            </p:childTnLst>
                          </p:cTn>
                        </p:par>
                        <p:par>
                          <p:cTn id="16" fill="hold">
                            <p:stCondLst>
                              <p:cond delay="1500"/>
                            </p:stCondLst>
                            <p:childTnLst>
                              <p:par>
                                <p:cTn id="17" presetID="3" presetClass="entr" presetSubtype="5"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linds(vertical)">
                                      <p:cBhvr>
                                        <p:cTn id="19" dur="500"/>
                                        <p:tgtEl>
                                          <p:spTgt spid="22"/>
                                        </p:tgtEl>
                                      </p:cBhvr>
                                    </p:animEffect>
                                  </p:childTnLst>
                                </p:cTn>
                              </p:par>
                            </p:childTnLst>
                          </p:cTn>
                        </p:par>
                        <p:par>
                          <p:cTn id="20" fill="hold">
                            <p:stCondLst>
                              <p:cond delay="2000"/>
                            </p:stCondLst>
                            <p:childTnLst>
                              <p:par>
                                <p:cTn id="21" presetID="3" presetClass="entr" presetSubtype="5"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blinds(vertical)">
                                      <p:cBhvr>
                                        <p:cTn id="23" dur="500"/>
                                        <p:tgtEl>
                                          <p:spTgt spid="23"/>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down)">
                                      <p:cBhvr>
                                        <p:cTn id="27" dur="500"/>
                                        <p:tgtEl>
                                          <p:spTgt spid="21"/>
                                        </p:tgtEl>
                                      </p:cBhvr>
                                    </p:animEffect>
                                  </p:childTnLst>
                                  <p:subTnLst>
                                    <p:animClr clrSpc="rgb" dir="cw">
                                      <p:cBhvr override="childStyle">
                                        <p:cTn dur="1" fill="hold" display="0" masterRel="nextClick" afterEffect="1"/>
                                        <p:tgtEl>
                                          <p:spTgt spid="21"/>
                                        </p:tgtEl>
                                        <p:attrNameLst>
                                          <p:attrName>ppt_c</p:attrName>
                                        </p:attrNameLst>
                                      </p:cBhvr>
                                      <p:to>
                                        <a:schemeClr val="tx2"/>
                                      </p:to>
                                    </p:animClr>
                                  </p:sub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120"/>
                                        </p:tgtEl>
                                        <p:attrNameLst>
                                          <p:attrName>style.visibility</p:attrName>
                                        </p:attrNameLst>
                                      </p:cBhvr>
                                      <p:to>
                                        <p:strVal val="visible"/>
                                      </p:to>
                                    </p:set>
                                    <p:animEffect transition="in" filter="wipe(down)">
                                      <p:cBhvr>
                                        <p:cTn id="31" dur="500"/>
                                        <p:tgtEl>
                                          <p:spTgt spid="120"/>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111"/>
                                        </p:tgtEl>
                                        <p:attrNameLst>
                                          <p:attrName>style.visibility</p:attrName>
                                        </p:attrNameLst>
                                      </p:cBhvr>
                                      <p:to>
                                        <p:strVal val="visible"/>
                                      </p:to>
                                    </p:set>
                                    <p:animEffect transition="in" filter="wipe(down)">
                                      <p:cBhvr>
                                        <p:cTn id="35" dur="500"/>
                                        <p:tgtEl>
                                          <p:spTgt spid="111"/>
                                        </p:tgtEl>
                                      </p:cBhvr>
                                    </p:animEffect>
                                  </p:childTnLst>
                                  <p:subTnLst>
                                    <p:animClr clrSpc="rgb" dir="cw">
                                      <p:cBhvr override="childStyle">
                                        <p:cTn dur="1" fill="hold" display="0" masterRel="nextClick" afterEffect="1"/>
                                        <p:tgtEl>
                                          <p:spTgt spid="111"/>
                                        </p:tgtEl>
                                        <p:attrNameLst>
                                          <p:attrName>ppt_c</p:attrName>
                                        </p:attrNameLst>
                                      </p:cBhvr>
                                      <p:to>
                                        <a:schemeClr val="tx2"/>
                                      </p:to>
                                    </p:animClr>
                                  </p:sub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119"/>
                                        </p:tgtEl>
                                        <p:attrNameLst>
                                          <p:attrName>style.visibility</p:attrName>
                                        </p:attrNameLst>
                                      </p:cBhvr>
                                      <p:to>
                                        <p:strVal val="visible"/>
                                      </p:to>
                                    </p:set>
                                    <p:animEffect transition="in" filter="wipe(down)">
                                      <p:cBhvr>
                                        <p:cTn id="39" dur="500"/>
                                        <p:tgtEl>
                                          <p:spTgt spid="119"/>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112"/>
                                        </p:tgtEl>
                                        <p:attrNameLst>
                                          <p:attrName>style.visibility</p:attrName>
                                        </p:attrNameLst>
                                      </p:cBhvr>
                                      <p:to>
                                        <p:strVal val="visible"/>
                                      </p:to>
                                    </p:set>
                                    <p:animEffect transition="in" filter="wipe(down)">
                                      <p:cBhvr>
                                        <p:cTn id="43" dur="500"/>
                                        <p:tgtEl>
                                          <p:spTgt spid="112"/>
                                        </p:tgtEl>
                                      </p:cBhvr>
                                    </p:animEffect>
                                  </p:childTnLst>
                                  <p:subTnLst>
                                    <p:animClr clrSpc="rgb" dir="cw">
                                      <p:cBhvr override="childStyle">
                                        <p:cTn dur="1" fill="hold" display="0" masterRel="nextClick" afterEffect="1"/>
                                        <p:tgtEl>
                                          <p:spTgt spid="112"/>
                                        </p:tgtEl>
                                        <p:attrNameLst>
                                          <p:attrName>ppt_c</p:attrName>
                                        </p:attrNameLst>
                                      </p:cBhvr>
                                      <p:to>
                                        <a:schemeClr val="tx2"/>
                                      </p:to>
                                    </p:animClr>
                                  </p:sub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118"/>
                                        </p:tgtEl>
                                        <p:attrNameLst>
                                          <p:attrName>style.visibility</p:attrName>
                                        </p:attrNameLst>
                                      </p:cBhvr>
                                      <p:to>
                                        <p:strVal val="visible"/>
                                      </p:to>
                                    </p:set>
                                    <p:animEffect transition="in" filter="wipe(down)">
                                      <p:cBhvr>
                                        <p:cTn id="47" dur="500"/>
                                        <p:tgtEl>
                                          <p:spTgt spid="118"/>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113"/>
                                        </p:tgtEl>
                                        <p:attrNameLst>
                                          <p:attrName>style.visibility</p:attrName>
                                        </p:attrNameLst>
                                      </p:cBhvr>
                                      <p:to>
                                        <p:strVal val="visible"/>
                                      </p:to>
                                    </p:set>
                                    <p:animEffect transition="in" filter="wipe(down)">
                                      <p:cBhvr>
                                        <p:cTn id="51" dur="500"/>
                                        <p:tgtEl>
                                          <p:spTgt spid="113"/>
                                        </p:tgtEl>
                                      </p:cBhvr>
                                    </p:animEffect>
                                  </p:childTnLst>
                                  <p:subTnLst>
                                    <p:animClr clrSpc="rgb" dir="cw">
                                      <p:cBhvr override="childStyle">
                                        <p:cTn dur="1" fill="hold" display="0" masterRel="nextClick" afterEffect="1"/>
                                        <p:tgtEl>
                                          <p:spTgt spid="113"/>
                                        </p:tgtEl>
                                        <p:attrNameLst>
                                          <p:attrName>ppt_c</p:attrName>
                                        </p:attrNameLst>
                                      </p:cBhvr>
                                      <p:to>
                                        <a:schemeClr val="tx2"/>
                                      </p:to>
                                    </p:animClr>
                                  </p:sub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115"/>
                                        </p:tgtEl>
                                        <p:attrNameLst>
                                          <p:attrName>style.visibility</p:attrName>
                                        </p:attrNameLst>
                                      </p:cBhvr>
                                      <p:to>
                                        <p:strVal val="visible"/>
                                      </p:to>
                                    </p:set>
                                    <p:animEffect transition="in" filter="wipe(down)">
                                      <p:cBhvr>
                                        <p:cTn id="55" dur="500"/>
                                        <p:tgtEl>
                                          <p:spTgt spid="115"/>
                                        </p:tgtEl>
                                      </p:cBhvr>
                                    </p:animEffect>
                                  </p:childTnLst>
                                </p:cTn>
                              </p:par>
                            </p:childTnLst>
                          </p:cTn>
                        </p:par>
                        <p:par>
                          <p:cTn id="56" fill="hold">
                            <p:stCondLst>
                              <p:cond delay="6500"/>
                            </p:stCondLst>
                            <p:childTnLst>
                              <p:par>
                                <p:cTn id="57" presetID="17" presetClass="entr" presetSubtype="10" fill="hold" nodeType="afterEffect">
                                  <p:stCondLst>
                                    <p:cond delay="0"/>
                                  </p:stCondLst>
                                  <p:childTnLst>
                                    <p:set>
                                      <p:cBhvr>
                                        <p:cTn id="58" dur="1" fill="hold">
                                          <p:stCondLst>
                                            <p:cond delay="0"/>
                                          </p:stCondLst>
                                        </p:cTn>
                                        <p:tgtEl>
                                          <p:spTgt spid="85"/>
                                        </p:tgtEl>
                                        <p:attrNameLst>
                                          <p:attrName>style.visibility</p:attrName>
                                        </p:attrNameLst>
                                      </p:cBhvr>
                                      <p:to>
                                        <p:strVal val="visible"/>
                                      </p:to>
                                    </p:set>
                                    <p:anim calcmode="lin" valueType="num">
                                      <p:cBhvr>
                                        <p:cTn id="59" dur="500" fill="hold"/>
                                        <p:tgtEl>
                                          <p:spTgt spid="85"/>
                                        </p:tgtEl>
                                        <p:attrNameLst>
                                          <p:attrName>ppt_w</p:attrName>
                                        </p:attrNameLst>
                                      </p:cBhvr>
                                      <p:tavLst>
                                        <p:tav tm="0">
                                          <p:val>
                                            <p:fltVal val="0"/>
                                          </p:val>
                                        </p:tav>
                                        <p:tav tm="100000">
                                          <p:val>
                                            <p:strVal val="#ppt_w"/>
                                          </p:val>
                                        </p:tav>
                                      </p:tavLst>
                                    </p:anim>
                                    <p:anim calcmode="lin" valueType="num">
                                      <p:cBhvr>
                                        <p:cTn id="60" dur="500" fill="hold"/>
                                        <p:tgtEl>
                                          <p:spTgt spid="8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11" grpId="0" animBg="1"/>
      <p:bldP spid="112" grpId="0" animBg="1"/>
      <p:bldP spid="113" grpId="0" animBg="1"/>
      <p:bldP spid="115" grpId="0" animBg="1"/>
      <p:bldP spid="118" grpId="0" animBg="1"/>
      <p:bldP spid="119" grpId="0" animBg="1"/>
      <p:bldP spid="1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discount - invoice items</a:t>
            </a:r>
          </a:p>
        </p:txBody>
      </p:sp>
      <p:sp>
        <p:nvSpPr>
          <p:cNvPr id="3" name="Content Placeholder 2"/>
          <p:cNvSpPr>
            <a:spLocks noGrp="1"/>
          </p:cNvSpPr>
          <p:nvPr>
            <p:ph idx="1"/>
          </p:nvPr>
        </p:nvSpPr>
        <p:spPr/>
        <p:txBody>
          <a:bodyPr/>
          <a:lstStyle/>
          <a:p>
            <a:r>
              <a:rPr lang="en-US" dirty="0"/>
              <a:t>Screenshot shows invoice items for initial premium charge</a:t>
            </a:r>
          </a:p>
          <a:p>
            <a:pPr lvl="1"/>
            <a:r>
              <a:rPr lang="en-US" dirty="0"/>
              <a:t>Credit from discounted premium was applied proportionally</a:t>
            </a:r>
          </a:p>
        </p:txBody>
      </p:sp>
      <p:pic>
        <p:nvPicPr>
          <p:cNvPr id="1024" name="Picture 1023"/>
          <p:cNvPicPr>
            <a:picLocks noChangeAspect="1"/>
          </p:cNvPicPr>
          <p:nvPr/>
        </p:nvPicPr>
        <p:blipFill>
          <a:blip r:embed="rId3"/>
          <a:stretch>
            <a:fillRect/>
          </a:stretch>
        </p:blipFill>
        <p:spPr>
          <a:xfrm>
            <a:off x="309562" y="2110921"/>
            <a:ext cx="8737601" cy="4000500"/>
          </a:xfrm>
          <a:prstGeom prst="rect">
            <a:avLst/>
          </a:prstGeom>
          <a:ln w="3175"/>
        </p:spPr>
        <p:style>
          <a:lnRef idx="2">
            <a:schemeClr val="accent3"/>
          </a:lnRef>
          <a:fillRef idx="1">
            <a:schemeClr val="lt1"/>
          </a:fillRef>
          <a:effectRef idx="0">
            <a:schemeClr val="accent3"/>
          </a:effectRef>
          <a:fontRef idx="minor">
            <a:schemeClr val="dk1"/>
          </a:fontRef>
        </p:style>
      </p:pic>
      <p:sp>
        <p:nvSpPr>
          <p:cNvPr id="130" name="TextBox 129"/>
          <p:cNvSpPr txBox="1"/>
          <p:nvPr/>
        </p:nvSpPr>
        <p:spPr>
          <a:xfrm>
            <a:off x="212855" y="1749674"/>
            <a:ext cx="2202847" cy="369332"/>
          </a:xfrm>
          <a:prstGeom prst="rect">
            <a:avLst/>
          </a:prstGeom>
          <a:noFill/>
        </p:spPr>
        <p:txBody>
          <a:bodyPr wrap="none" rtlCol="0">
            <a:spAutoFit/>
          </a:bodyPr>
          <a:lstStyle/>
          <a:p>
            <a:r>
              <a:rPr lang="en-US" sz="1800" dirty="0">
                <a:solidFill>
                  <a:schemeClr val="bg1"/>
                </a:solidFill>
                <a:latin typeface="Courier New" pitchFamily="49" charset="0"/>
                <a:cs typeface="Courier New" pitchFamily="49" charset="0"/>
              </a:rPr>
              <a:t>Policy</a:t>
            </a:r>
            <a:r>
              <a:rPr lang="en-US" sz="1800" dirty="0">
                <a:solidFill>
                  <a:schemeClr val="bg1"/>
                </a:solidFill>
                <a:latin typeface="Courier New" pitchFamily="49" charset="0"/>
                <a:cs typeface="Courier New" pitchFamily="49" charset="0"/>
                <a:sym typeface="Wingdings" pitchFamily="2" charset="2"/>
              </a:rPr>
              <a:t>Charges</a:t>
            </a:r>
            <a:endParaRPr lang="en-US" sz="1800" dirty="0">
              <a:solidFill>
                <a:schemeClr val="bg1"/>
              </a:solidFill>
              <a:latin typeface="Courier New" pitchFamily="49" charset="0"/>
              <a:cs typeface="Courier New" pitchFamily="49" charset="0"/>
            </a:endParaRPr>
          </a:p>
        </p:txBody>
      </p:sp>
      <p:sp>
        <p:nvSpPr>
          <p:cNvPr id="131" name="Freeform 130"/>
          <p:cNvSpPr/>
          <p:nvPr/>
        </p:nvSpPr>
        <p:spPr>
          <a:xfrm>
            <a:off x="5370286" y="3585029"/>
            <a:ext cx="3135085" cy="1088571"/>
          </a:xfrm>
          <a:custGeom>
            <a:avLst/>
            <a:gdLst>
              <a:gd name="connsiteX0" fmla="*/ 0 w 963168"/>
              <a:gd name="connsiteY0" fmla="*/ 0 h 1572768"/>
              <a:gd name="connsiteX1" fmla="*/ 560832 w 963168"/>
              <a:gd name="connsiteY1" fmla="*/ 585216 h 1572768"/>
              <a:gd name="connsiteX2" fmla="*/ 963168 w 963168"/>
              <a:gd name="connsiteY2" fmla="*/ 1572768 h 1572768"/>
            </a:gdLst>
            <a:ahLst/>
            <a:cxnLst>
              <a:cxn ang="0">
                <a:pos x="connsiteX0" y="connsiteY0"/>
              </a:cxn>
              <a:cxn ang="0">
                <a:pos x="connsiteX1" y="connsiteY1"/>
              </a:cxn>
              <a:cxn ang="0">
                <a:pos x="connsiteX2" y="connsiteY2"/>
              </a:cxn>
            </a:cxnLst>
            <a:rect l="l" t="t" r="r" b="b"/>
            <a:pathLst>
              <a:path w="963168" h="1572768">
                <a:moveTo>
                  <a:pt x="0" y="0"/>
                </a:moveTo>
                <a:cubicBezTo>
                  <a:pt x="200152" y="161544"/>
                  <a:pt x="400304" y="323088"/>
                  <a:pt x="560832" y="585216"/>
                </a:cubicBezTo>
                <a:cubicBezTo>
                  <a:pt x="721360" y="847344"/>
                  <a:pt x="842264" y="1210056"/>
                  <a:pt x="963168" y="1572768"/>
                </a:cubicBezTo>
              </a:path>
            </a:pathLst>
          </a:custGeom>
          <a:noFill/>
          <a:ln w="19050" algn="ctr">
            <a:solidFill>
              <a:srgbClr val="D33941"/>
            </a:solidFill>
            <a:round/>
            <a:headEnd type="none" w="med" len="med"/>
            <a:tailEnd type="arrow" w="med" len="med"/>
          </a:ln>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endParaRPr lang="en-US" dirty="0"/>
          </a:p>
        </p:txBody>
      </p:sp>
      <p:sp>
        <p:nvSpPr>
          <p:cNvPr id="132" name="TextBox 131"/>
          <p:cNvSpPr txBox="1"/>
          <p:nvPr/>
        </p:nvSpPr>
        <p:spPr>
          <a:xfrm>
            <a:off x="6754708" y="3704240"/>
            <a:ext cx="660758" cy="400110"/>
          </a:xfrm>
          <a:prstGeom prst="rect">
            <a:avLst/>
          </a:prstGeom>
          <a:solidFill>
            <a:schemeClr val="tx1"/>
          </a:solidFill>
        </p:spPr>
        <p:txBody>
          <a:bodyPr wrap="none" rtlCol="0">
            <a:spAutoFit/>
          </a:bodyPr>
          <a:lstStyle/>
          <a:p>
            <a:r>
              <a:rPr lang="en-US" dirty="0">
                <a:solidFill>
                  <a:srgbClr val="C00000"/>
                </a:solidFill>
                <a:latin typeface="Calibri" pitchFamily="34" charset="0"/>
                <a:cs typeface="Calibri" pitchFamily="34" charset="0"/>
              </a:rPr>
              <a:t>Pays</a:t>
            </a:r>
          </a:p>
        </p:txBody>
      </p:sp>
    </p:spTree>
    <p:extLst>
      <p:ext uri="{BB962C8B-B14F-4D97-AF65-F5344CB8AC3E}">
        <p14:creationId xmlns:p14="http://schemas.microsoft.com/office/powerpoint/2010/main" val="391957089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event dates in credit allocation (1 of 2)</a:t>
            </a:r>
            <a:br>
              <a:rPr lang="en-US" dirty="0"/>
            </a:br>
            <a:endParaRPr lang="en-US" dirty="0"/>
          </a:p>
        </p:txBody>
      </p:sp>
      <p:sp>
        <p:nvSpPr>
          <p:cNvPr id="3" name="Content Placeholder 2"/>
          <p:cNvSpPr>
            <a:spLocks noGrp="1"/>
          </p:cNvSpPr>
          <p:nvPr>
            <p:ph idx="1"/>
          </p:nvPr>
        </p:nvSpPr>
        <p:spPr>
          <a:xfrm>
            <a:off x="519113" y="914400"/>
            <a:ext cx="8318500" cy="2645664"/>
          </a:xfrm>
        </p:spPr>
        <p:txBody>
          <a:bodyPr/>
          <a:lstStyle/>
          <a:p>
            <a:r>
              <a:rPr lang="en-US" dirty="0"/>
              <a:t>Every positive and negative invoice item is assigned an </a:t>
            </a:r>
            <a:r>
              <a:rPr lang="en-US" b="1" dirty="0"/>
              <a:t>event date </a:t>
            </a:r>
            <a:r>
              <a:rPr lang="en-US" dirty="0"/>
              <a:t>according to the payment plan</a:t>
            </a:r>
            <a:br>
              <a:rPr lang="en-US" dirty="0"/>
            </a:br>
            <a:endParaRPr lang="en-US" dirty="0"/>
          </a:p>
          <a:p>
            <a:pPr marL="0" indent="0">
              <a:buNone/>
            </a:pPr>
            <a:endParaRPr lang="en-US" dirty="0"/>
          </a:p>
          <a:p>
            <a:endParaRPr lang="en-US" dirty="0"/>
          </a:p>
          <a:p>
            <a:endParaRPr lang="en-US" dirty="0"/>
          </a:p>
          <a:p>
            <a:endParaRPr lang="en-US" dirty="0"/>
          </a:p>
          <a:p>
            <a:pPr marL="0" indent="0">
              <a:buNone/>
            </a:pPr>
            <a:br>
              <a:rPr lang="en-US" dirty="0"/>
            </a:br>
            <a:endParaRPr lang="en-US" dirty="0"/>
          </a:p>
          <a:p>
            <a:r>
              <a:rPr lang="en-US" dirty="0"/>
              <a:t>You can specify different handling for issuance and policy change  </a:t>
            </a:r>
          </a:p>
          <a:p>
            <a:pPr lvl="1"/>
            <a:endParaRPr lang="en-US" dirty="0"/>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4383" y="1776984"/>
            <a:ext cx="5830729" cy="1173480"/>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cxnSp>
        <p:nvCxnSpPr>
          <p:cNvPr id="42" name="Straight Arrow Connector 41"/>
          <p:cNvCxnSpPr/>
          <p:nvPr/>
        </p:nvCxnSpPr>
        <p:spPr bwMode="auto">
          <a:xfrm flipV="1">
            <a:off x="1747150" y="3813537"/>
            <a:ext cx="6567990" cy="1"/>
          </a:xfrm>
          <a:prstGeom prst="straightConnector1">
            <a:avLst/>
          </a:prstGeom>
          <a:noFill/>
          <a:ln w="19050" cap="flat" cmpd="sng" algn="ctr">
            <a:solidFill>
              <a:schemeClr val="bg1"/>
            </a:solidFill>
            <a:prstDash val="solid"/>
            <a:round/>
            <a:headEnd type="none" w="med" len="med"/>
            <a:tailEnd type="arrow"/>
          </a:ln>
          <a:effectLst/>
        </p:spPr>
      </p:cxnSp>
      <p:sp>
        <p:nvSpPr>
          <p:cNvPr id="43" name="TextBox 42"/>
          <p:cNvSpPr txBox="1"/>
          <p:nvPr/>
        </p:nvSpPr>
        <p:spPr>
          <a:xfrm>
            <a:off x="416196" y="3646300"/>
            <a:ext cx="1256754" cy="263149"/>
          </a:xfrm>
          <a:prstGeom prst="rect">
            <a:avLst/>
          </a:prstGeom>
          <a:solidFill>
            <a:schemeClr val="tx1"/>
          </a:solidFill>
        </p:spPr>
        <p:txBody>
          <a:bodyPr wrap="none" lIns="0" tIns="0" rIns="0" bIns="0" rtlCol="0">
            <a:spAutoFit/>
          </a:bodyPr>
          <a:lstStyle/>
          <a:p>
            <a:pPr algn="l">
              <a:lnSpc>
                <a:spcPct val="95000"/>
              </a:lnSpc>
              <a:spcBef>
                <a:spcPts val="600"/>
              </a:spcBef>
              <a:spcAft>
                <a:spcPct val="0"/>
              </a:spcAft>
              <a:buClrTx/>
            </a:pPr>
            <a:r>
              <a:rPr lang="en-US" sz="1800" b="0" dirty="0">
                <a:solidFill>
                  <a:srgbClr val="1C1C1C"/>
                </a:solidFill>
                <a:latin typeface="Arial" pitchFamily="34" charset="0"/>
                <a:cs typeface="Arial" pitchFamily="34" charset="0"/>
              </a:rPr>
              <a:t>Event Dates</a:t>
            </a:r>
          </a:p>
        </p:txBody>
      </p:sp>
      <p:sp>
        <p:nvSpPr>
          <p:cNvPr id="44" name="TextBox 43"/>
          <p:cNvSpPr txBox="1"/>
          <p:nvPr/>
        </p:nvSpPr>
        <p:spPr>
          <a:xfrm>
            <a:off x="2310883" y="4082147"/>
            <a:ext cx="1240340" cy="467820"/>
          </a:xfrm>
          <a:prstGeom prst="rect">
            <a:avLst/>
          </a:prstGeom>
          <a:noFill/>
        </p:spPr>
        <p:txBody>
          <a:bodyPr wrap="none" lIns="0" tIns="0" rIns="0" bIns="0" rtlCol="0">
            <a:spAutoFit/>
          </a:bodyPr>
          <a:lstStyle/>
          <a:p>
            <a:pPr>
              <a:lnSpc>
                <a:spcPct val="95000"/>
              </a:lnSpc>
              <a:spcBef>
                <a:spcPts val="600"/>
              </a:spcBef>
              <a:spcAft>
                <a:spcPct val="0"/>
              </a:spcAft>
              <a:buClrTx/>
            </a:pPr>
            <a:r>
              <a:rPr lang="en-US" sz="1600" b="0" dirty="0">
                <a:solidFill>
                  <a:srgbClr val="333333"/>
                </a:solidFill>
                <a:latin typeface="Calibri"/>
                <a:cs typeface="Arial" charset="0"/>
              </a:rPr>
              <a:t>Policy Effective</a:t>
            </a:r>
            <a:br>
              <a:rPr lang="en-US" sz="1600" b="0" dirty="0">
                <a:solidFill>
                  <a:srgbClr val="333333"/>
                </a:solidFill>
                <a:latin typeface="Calibri"/>
                <a:cs typeface="Arial" charset="0"/>
              </a:rPr>
            </a:br>
            <a:r>
              <a:rPr lang="en-US" sz="1600" b="0" dirty="0">
                <a:solidFill>
                  <a:srgbClr val="333333"/>
                </a:solidFill>
                <a:latin typeface="Calibri"/>
                <a:cs typeface="Arial" charset="0"/>
              </a:rPr>
              <a:t> Date -25</a:t>
            </a:r>
          </a:p>
        </p:txBody>
      </p:sp>
      <p:cxnSp>
        <p:nvCxnSpPr>
          <p:cNvPr id="5" name="Straight Connector 4"/>
          <p:cNvCxnSpPr/>
          <p:nvPr/>
        </p:nvCxnSpPr>
        <p:spPr bwMode="auto">
          <a:xfrm>
            <a:off x="2913888" y="3764768"/>
            <a:ext cx="0" cy="279662"/>
          </a:xfrm>
          <a:prstGeom prst="line">
            <a:avLst/>
          </a:prstGeom>
          <a:noFill/>
          <a:ln w="19050" cap="flat" cmpd="sng" algn="ctr">
            <a:solidFill>
              <a:schemeClr val="bg1"/>
            </a:solidFill>
            <a:prstDash val="solid"/>
            <a:round/>
            <a:headEnd type="none" w="med" len="med"/>
            <a:tailEnd type="none" w="med" len="med"/>
          </a:ln>
          <a:effectLst/>
        </p:spPr>
      </p:cxnSp>
      <p:sp>
        <p:nvSpPr>
          <p:cNvPr id="49" name="TextBox 48"/>
          <p:cNvSpPr txBox="1"/>
          <p:nvPr/>
        </p:nvSpPr>
        <p:spPr>
          <a:xfrm>
            <a:off x="3676387" y="4082147"/>
            <a:ext cx="1240340" cy="467820"/>
          </a:xfrm>
          <a:prstGeom prst="rect">
            <a:avLst/>
          </a:prstGeom>
          <a:noFill/>
        </p:spPr>
        <p:txBody>
          <a:bodyPr wrap="none" lIns="0" tIns="0" rIns="0" bIns="0" rtlCol="0">
            <a:spAutoFit/>
          </a:bodyPr>
          <a:lstStyle/>
          <a:p>
            <a:pPr>
              <a:lnSpc>
                <a:spcPct val="95000"/>
              </a:lnSpc>
              <a:spcBef>
                <a:spcPts val="600"/>
              </a:spcBef>
              <a:spcAft>
                <a:spcPct val="0"/>
              </a:spcAft>
              <a:buClrTx/>
            </a:pPr>
            <a:r>
              <a:rPr lang="en-US" sz="1600" b="0" dirty="0">
                <a:solidFill>
                  <a:srgbClr val="333333"/>
                </a:solidFill>
                <a:latin typeface="Calibri"/>
                <a:cs typeface="Arial" charset="0"/>
              </a:rPr>
              <a:t>Policy Effective</a:t>
            </a:r>
            <a:br>
              <a:rPr lang="en-US" sz="1600" b="0" dirty="0">
                <a:solidFill>
                  <a:srgbClr val="333333"/>
                </a:solidFill>
                <a:latin typeface="Calibri"/>
                <a:cs typeface="Arial" charset="0"/>
              </a:rPr>
            </a:br>
            <a:r>
              <a:rPr lang="en-US" sz="1600" b="0" dirty="0">
                <a:solidFill>
                  <a:srgbClr val="333333"/>
                </a:solidFill>
                <a:latin typeface="Calibri"/>
                <a:cs typeface="Arial" charset="0"/>
              </a:rPr>
              <a:t> Date</a:t>
            </a:r>
          </a:p>
        </p:txBody>
      </p:sp>
      <p:sp>
        <p:nvSpPr>
          <p:cNvPr id="51" name="TextBox 50"/>
          <p:cNvSpPr txBox="1"/>
          <p:nvPr/>
        </p:nvSpPr>
        <p:spPr>
          <a:xfrm>
            <a:off x="5351818" y="4082147"/>
            <a:ext cx="1273810" cy="1012585"/>
          </a:xfrm>
          <a:prstGeom prst="rect">
            <a:avLst/>
          </a:prstGeom>
          <a:noFill/>
        </p:spPr>
        <p:txBody>
          <a:bodyPr wrap="none" lIns="0" tIns="0" rIns="0" bIns="0" rtlCol="0">
            <a:spAutoFit/>
          </a:bodyPr>
          <a:lstStyle/>
          <a:p>
            <a:pPr>
              <a:lnSpc>
                <a:spcPct val="95000"/>
              </a:lnSpc>
              <a:spcBef>
                <a:spcPts val="600"/>
              </a:spcBef>
              <a:spcAft>
                <a:spcPct val="0"/>
              </a:spcAft>
              <a:buClrTx/>
            </a:pPr>
            <a:r>
              <a:rPr lang="en-US" sz="1600" b="0" dirty="0">
                <a:solidFill>
                  <a:srgbClr val="333333"/>
                </a:solidFill>
                <a:latin typeface="Calibri"/>
                <a:cs typeface="Arial" charset="0"/>
              </a:rPr>
              <a:t>1 interval after </a:t>
            </a:r>
            <a:br>
              <a:rPr lang="en-US" sz="1600" b="0" dirty="0">
                <a:solidFill>
                  <a:srgbClr val="333333"/>
                </a:solidFill>
                <a:latin typeface="Calibri"/>
                <a:cs typeface="Arial" charset="0"/>
              </a:rPr>
            </a:br>
            <a:r>
              <a:rPr lang="en-US" sz="1600" b="0" dirty="0">
                <a:solidFill>
                  <a:srgbClr val="333333"/>
                </a:solidFill>
                <a:latin typeface="Calibri"/>
                <a:cs typeface="Arial" charset="0"/>
              </a:rPr>
              <a:t>Policy Effective</a:t>
            </a:r>
            <a:br>
              <a:rPr lang="en-US" sz="1600" b="0" dirty="0">
                <a:solidFill>
                  <a:srgbClr val="333333"/>
                </a:solidFill>
                <a:latin typeface="Calibri"/>
                <a:cs typeface="Arial" charset="0"/>
              </a:rPr>
            </a:br>
            <a:r>
              <a:rPr lang="en-US" sz="1600" b="0" dirty="0">
                <a:solidFill>
                  <a:srgbClr val="333333"/>
                </a:solidFill>
                <a:latin typeface="Calibri"/>
                <a:cs typeface="Arial" charset="0"/>
              </a:rPr>
              <a:t> Date</a:t>
            </a:r>
          </a:p>
          <a:p>
            <a:pPr>
              <a:lnSpc>
                <a:spcPct val="95000"/>
              </a:lnSpc>
              <a:spcBef>
                <a:spcPts val="600"/>
              </a:spcBef>
              <a:spcAft>
                <a:spcPct val="0"/>
              </a:spcAft>
              <a:buClrTx/>
            </a:pPr>
            <a:endParaRPr lang="en-US" sz="1600" b="0" dirty="0">
              <a:solidFill>
                <a:srgbClr val="333333"/>
              </a:solidFill>
              <a:latin typeface="Calibri"/>
              <a:cs typeface="Arial" charset="0"/>
            </a:endParaRPr>
          </a:p>
        </p:txBody>
      </p:sp>
      <p:sp>
        <p:nvSpPr>
          <p:cNvPr id="53" name="TextBox 52"/>
          <p:cNvSpPr txBox="1"/>
          <p:nvPr/>
        </p:nvSpPr>
        <p:spPr>
          <a:xfrm>
            <a:off x="2197795" y="3228618"/>
            <a:ext cx="1432187" cy="263149"/>
          </a:xfrm>
          <a:prstGeom prst="rect">
            <a:avLst/>
          </a:prstGeom>
          <a:solidFill>
            <a:schemeClr val="tx1"/>
          </a:solidFill>
        </p:spPr>
        <p:txBody>
          <a:bodyPr wrap="none" lIns="0" tIns="0" rIns="0" bIns="0" rtlCol="0">
            <a:spAutoFit/>
          </a:bodyPr>
          <a:lstStyle/>
          <a:p>
            <a:pPr>
              <a:lnSpc>
                <a:spcPct val="95000"/>
              </a:lnSpc>
              <a:spcBef>
                <a:spcPts val="600"/>
              </a:spcBef>
              <a:spcAft>
                <a:spcPct val="0"/>
              </a:spcAft>
              <a:buClrTx/>
            </a:pPr>
            <a:r>
              <a:rPr lang="en-US" sz="1800" b="0" dirty="0">
                <a:solidFill>
                  <a:srgbClr val="333333"/>
                </a:solidFill>
                <a:latin typeface="Calibri"/>
                <a:cs typeface="Arial" charset="0"/>
              </a:rPr>
              <a:t>Down payment</a:t>
            </a:r>
          </a:p>
        </p:txBody>
      </p:sp>
      <p:cxnSp>
        <p:nvCxnSpPr>
          <p:cNvPr id="55" name="Straight Connector 54"/>
          <p:cNvCxnSpPr/>
          <p:nvPr/>
        </p:nvCxnSpPr>
        <p:spPr bwMode="auto">
          <a:xfrm>
            <a:off x="4308749" y="3764768"/>
            <a:ext cx="0" cy="279662"/>
          </a:xfrm>
          <a:prstGeom prst="line">
            <a:avLst/>
          </a:prstGeom>
          <a:noFill/>
          <a:ln w="19050" cap="flat" cmpd="sng" algn="ctr">
            <a:solidFill>
              <a:schemeClr val="bg1"/>
            </a:solidFill>
            <a:prstDash val="solid"/>
            <a:round/>
            <a:headEnd type="none" w="med" len="med"/>
            <a:tailEnd type="none" w="med" len="med"/>
          </a:ln>
          <a:effectLst/>
        </p:spPr>
      </p:cxnSp>
      <p:cxnSp>
        <p:nvCxnSpPr>
          <p:cNvPr id="56" name="Straight Connector 55"/>
          <p:cNvCxnSpPr/>
          <p:nvPr/>
        </p:nvCxnSpPr>
        <p:spPr bwMode="auto">
          <a:xfrm>
            <a:off x="5988723" y="3764768"/>
            <a:ext cx="0" cy="279662"/>
          </a:xfrm>
          <a:prstGeom prst="line">
            <a:avLst/>
          </a:prstGeom>
          <a:noFill/>
          <a:ln w="19050" cap="flat" cmpd="sng" algn="ctr">
            <a:solidFill>
              <a:schemeClr val="bg1"/>
            </a:solidFill>
            <a:prstDash val="solid"/>
            <a:round/>
            <a:headEnd type="none" w="med" len="med"/>
            <a:tailEnd type="none" w="med" len="med"/>
          </a:ln>
          <a:effectLst/>
        </p:spPr>
      </p:cxnSp>
      <p:cxnSp>
        <p:nvCxnSpPr>
          <p:cNvPr id="8" name="Straight Arrow Connector 7"/>
          <p:cNvCxnSpPr>
            <a:stCxn id="53" idx="2"/>
          </p:cNvCxnSpPr>
          <p:nvPr/>
        </p:nvCxnSpPr>
        <p:spPr bwMode="auto">
          <a:xfrm flipH="1">
            <a:off x="2913888" y="3491767"/>
            <a:ext cx="1" cy="190195"/>
          </a:xfrm>
          <a:prstGeom prst="straightConnector1">
            <a:avLst/>
          </a:prstGeom>
          <a:noFill/>
          <a:ln w="19050" cap="flat" cmpd="sng" algn="ctr">
            <a:solidFill>
              <a:srgbClr val="C00000"/>
            </a:solidFill>
            <a:prstDash val="solid"/>
            <a:round/>
            <a:headEnd type="none" w="med" len="med"/>
            <a:tailEnd type="arrow"/>
          </a:ln>
          <a:effectLst/>
        </p:spPr>
      </p:cxnSp>
      <p:sp>
        <p:nvSpPr>
          <p:cNvPr id="59" name="TextBox 58"/>
          <p:cNvSpPr txBox="1"/>
          <p:nvPr/>
        </p:nvSpPr>
        <p:spPr>
          <a:xfrm>
            <a:off x="5239706" y="3228618"/>
            <a:ext cx="1500796" cy="263149"/>
          </a:xfrm>
          <a:prstGeom prst="rect">
            <a:avLst/>
          </a:prstGeom>
          <a:solidFill>
            <a:schemeClr val="tx1"/>
          </a:solidFill>
        </p:spPr>
        <p:txBody>
          <a:bodyPr wrap="none" lIns="0" tIns="0" rIns="0" bIns="0" rtlCol="0">
            <a:spAutoFit/>
          </a:bodyPr>
          <a:lstStyle/>
          <a:p>
            <a:pPr>
              <a:lnSpc>
                <a:spcPct val="95000"/>
              </a:lnSpc>
              <a:spcBef>
                <a:spcPts val="600"/>
              </a:spcBef>
              <a:spcAft>
                <a:spcPct val="0"/>
              </a:spcAft>
              <a:buClrTx/>
            </a:pPr>
            <a:r>
              <a:rPr lang="en-US" sz="1800" b="0" dirty="0">
                <a:solidFill>
                  <a:srgbClr val="333333"/>
                </a:solidFill>
                <a:latin typeface="Calibri"/>
                <a:cs typeface="Arial" charset="0"/>
              </a:rPr>
              <a:t>First installment</a:t>
            </a:r>
          </a:p>
        </p:txBody>
      </p:sp>
      <p:cxnSp>
        <p:nvCxnSpPr>
          <p:cNvPr id="60" name="Straight Arrow Connector 59"/>
          <p:cNvCxnSpPr>
            <a:stCxn id="59" idx="2"/>
          </p:cNvCxnSpPr>
          <p:nvPr/>
        </p:nvCxnSpPr>
        <p:spPr bwMode="auto">
          <a:xfrm>
            <a:off x="5990104" y="3491767"/>
            <a:ext cx="0" cy="190195"/>
          </a:xfrm>
          <a:prstGeom prst="straightConnector1">
            <a:avLst/>
          </a:prstGeom>
          <a:noFill/>
          <a:ln w="19050" cap="flat" cmpd="sng" algn="ctr">
            <a:solidFill>
              <a:srgbClr val="C00000"/>
            </a:solidFill>
            <a:prstDash val="solid"/>
            <a:round/>
            <a:headEnd type="none" w="med" len="med"/>
            <a:tailEnd type="arrow"/>
          </a:ln>
          <a:effectLst/>
        </p:spPr>
      </p:cxnSp>
      <p:sp>
        <p:nvSpPr>
          <p:cNvPr id="61" name="TextBox 60"/>
          <p:cNvSpPr txBox="1"/>
          <p:nvPr/>
        </p:nvSpPr>
        <p:spPr>
          <a:xfrm>
            <a:off x="7030815" y="4082147"/>
            <a:ext cx="1353961" cy="1012585"/>
          </a:xfrm>
          <a:prstGeom prst="rect">
            <a:avLst/>
          </a:prstGeom>
          <a:noFill/>
        </p:spPr>
        <p:txBody>
          <a:bodyPr wrap="none" lIns="0" tIns="0" rIns="0" bIns="0" rtlCol="0">
            <a:spAutoFit/>
          </a:bodyPr>
          <a:lstStyle/>
          <a:p>
            <a:pPr>
              <a:lnSpc>
                <a:spcPct val="95000"/>
              </a:lnSpc>
              <a:spcBef>
                <a:spcPts val="600"/>
              </a:spcBef>
              <a:spcAft>
                <a:spcPct val="0"/>
              </a:spcAft>
              <a:buClrTx/>
            </a:pPr>
            <a:r>
              <a:rPr lang="en-US" sz="1600" b="0" dirty="0">
                <a:solidFill>
                  <a:srgbClr val="333333"/>
                </a:solidFill>
                <a:latin typeface="Calibri"/>
                <a:cs typeface="Arial" charset="0"/>
              </a:rPr>
              <a:t>2 intervals after </a:t>
            </a:r>
            <a:br>
              <a:rPr lang="en-US" sz="1600" b="0" dirty="0">
                <a:solidFill>
                  <a:srgbClr val="333333"/>
                </a:solidFill>
                <a:latin typeface="Calibri"/>
                <a:cs typeface="Arial" charset="0"/>
              </a:rPr>
            </a:br>
            <a:r>
              <a:rPr lang="en-US" sz="1600" b="0" dirty="0">
                <a:solidFill>
                  <a:srgbClr val="333333"/>
                </a:solidFill>
                <a:latin typeface="Calibri"/>
                <a:cs typeface="Arial" charset="0"/>
              </a:rPr>
              <a:t>Policy Effective</a:t>
            </a:r>
            <a:br>
              <a:rPr lang="en-US" sz="1600" b="0" dirty="0">
                <a:solidFill>
                  <a:srgbClr val="333333"/>
                </a:solidFill>
                <a:latin typeface="Calibri"/>
                <a:cs typeface="Arial" charset="0"/>
              </a:rPr>
            </a:br>
            <a:r>
              <a:rPr lang="en-US" sz="1600" b="0" dirty="0">
                <a:solidFill>
                  <a:srgbClr val="333333"/>
                </a:solidFill>
                <a:latin typeface="Calibri"/>
                <a:cs typeface="Arial" charset="0"/>
              </a:rPr>
              <a:t> Date</a:t>
            </a:r>
          </a:p>
          <a:p>
            <a:pPr>
              <a:lnSpc>
                <a:spcPct val="95000"/>
              </a:lnSpc>
              <a:spcBef>
                <a:spcPts val="600"/>
              </a:spcBef>
              <a:spcAft>
                <a:spcPct val="0"/>
              </a:spcAft>
              <a:buClrTx/>
            </a:pPr>
            <a:endParaRPr lang="en-US" sz="1600" b="0" dirty="0">
              <a:solidFill>
                <a:srgbClr val="333333"/>
              </a:solidFill>
              <a:latin typeface="Calibri"/>
              <a:cs typeface="Arial" charset="0"/>
            </a:endParaRPr>
          </a:p>
        </p:txBody>
      </p:sp>
      <p:cxnSp>
        <p:nvCxnSpPr>
          <p:cNvPr id="62" name="Straight Connector 61"/>
          <p:cNvCxnSpPr/>
          <p:nvPr/>
        </p:nvCxnSpPr>
        <p:spPr bwMode="auto">
          <a:xfrm>
            <a:off x="7707795" y="3764768"/>
            <a:ext cx="0" cy="279662"/>
          </a:xfrm>
          <a:prstGeom prst="line">
            <a:avLst/>
          </a:prstGeom>
          <a:noFill/>
          <a:ln w="19050" cap="flat" cmpd="sng" algn="ctr">
            <a:solidFill>
              <a:schemeClr val="bg1"/>
            </a:solidFill>
            <a:prstDash val="solid"/>
            <a:round/>
            <a:headEnd type="none" w="med" len="med"/>
            <a:tailEnd type="none" w="med" len="med"/>
          </a:ln>
          <a:effectLst/>
        </p:spPr>
      </p:cxnSp>
      <p:sp>
        <p:nvSpPr>
          <p:cNvPr id="63" name="TextBox 62"/>
          <p:cNvSpPr txBox="1"/>
          <p:nvPr/>
        </p:nvSpPr>
        <p:spPr>
          <a:xfrm>
            <a:off x="6977950" y="3228618"/>
            <a:ext cx="1462452" cy="263149"/>
          </a:xfrm>
          <a:prstGeom prst="rect">
            <a:avLst/>
          </a:prstGeom>
          <a:solidFill>
            <a:schemeClr val="tx1"/>
          </a:solidFill>
        </p:spPr>
        <p:txBody>
          <a:bodyPr wrap="none" lIns="0" tIns="0" rIns="0" bIns="0" rtlCol="0">
            <a:spAutoFit/>
          </a:bodyPr>
          <a:lstStyle/>
          <a:p>
            <a:pPr>
              <a:lnSpc>
                <a:spcPct val="95000"/>
              </a:lnSpc>
              <a:spcBef>
                <a:spcPts val="600"/>
              </a:spcBef>
              <a:spcAft>
                <a:spcPct val="0"/>
              </a:spcAft>
              <a:buClrTx/>
            </a:pPr>
            <a:r>
              <a:rPr lang="en-US" sz="1800" b="0" dirty="0">
                <a:solidFill>
                  <a:srgbClr val="333333"/>
                </a:solidFill>
                <a:latin typeface="Calibri"/>
                <a:cs typeface="Arial" charset="0"/>
              </a:rPr>
              <a:t>2nd installment</a:t>
            </a:r>
          </a:p>
        </p:txBody>
      </p:sp>
      <p:cxnSp>
        <p:nvCxnSpPr>
          <p:cNvPr id="64" name="Straight Arrow Connector 63"/>
          <p:cNvCxnSpPr>
            <a:stCxn id="63" idx="2"/>
          </p:cNvCxnSpPr>
          <p:nvPr/>
        </p:nvCxnSpPr>
        <p:spPr bwMode="auto">
          <a:xfrm>
            <a:off x="7709176" y="3491767"/>
            <a:ext cx="0" cy="190195"/>
          </a:xfrm>
          <a:prstGeom prst="straightConnector1">
            <a:avLst/>
          </a:prstGeom>
          <a:noFill/>
          <a:ln w="19050" cap="flat" cmpd="sng" algn="ctr">
            <a:solidFill>
              <a:srgbClr val="C00000"/>
            </a:solidFill>
            <a:prstDash val="solid"/>
            <a:round/>
            <a:headEnd type="none" w="med" len="med"/>
            <a:tailEnd type="arrow"/>
          </a:ln>
          <a:effectLst/>
        </p:spPr>
      </p:cxnSp>
      <p:grpSp>
        <p:nvGrpSpPr>
          <p:cNvPr id="21" name="Group 43"/>
          <p:cNvGrpSpPr>
            <a:grpSpLocks/>
          </p:cNvGrpSpPr>
          <p:nvPr/>
        </p:nvGrpSpPr>
        <p:grpSpPr bwMode="auto">
          <a:xfrm>
            <a:off x="3993560" y="3113894"/>
            <a:ext cx="524181" cy="590744"/>
            <a:chOff x="2324" y="435"/>
            <a:chExt cx="933" cy="1052"/>
          </a:xfrm>
        </p:grpSpPr>
        <p:sp>
          <p:nvSpPr>
            <p:cNvPr id="22" name="AutoShape 4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a:spcBef>
                  <a:spcPct val="50000"/>
                </a:spcBef>
                <a:spcAft>
                  <a:spcPct val="30000"/>
                </a:spcAft>
                <a:buClr>
                  <a:schemeClr val="tx1"/>
                </a:buClr>
              </a:pPr>
              <a:endParaRPr lang="en-US"/>
            </a:p>
          </p:txBody>
        </p:sp>
        <p:sp>
          <p:nvSpPr>
            <p:cNvPr id="23" name="Freeform 4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4" name="Freeform 4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5" name="Freeform 4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6" name="Group 48"/>
            <p:cNvGrpSpPr>
              <a:grpSpLocks/>
            </p:cNvGrpSpPr>
            <p:nvPr/>
          </p:nvGrpSpPr>
          <p:grpSpPr bwMode="auto">
            <a:xfrm>
              <a:off x="2889" y="957"/>
              <a:ext cx="348" cy="510"/>
              <a:chOff x="2784" y="3210"/>
              <a:chExt cx="523" cy="772"/>
            </a:xfrm>
          </p:grpSpPr>
          <p:sp>
            <p:nvSpPr>
              <p:cNvPr id="27" name="AutoShape 4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28" name="AutoShape 5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29" name="AutoShape 5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sp>
            <p:nvSpPr>
              <p:cNvPr id="30" name="Oval 5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grpSp>
      </p:grpSp>
    </p:spTree>
    <p:extLst>
      <p:ext uri="{BB962C8B-B14F-4D97-AF65-F5344CB8AC3E}">
        <p14:creationId xmlns:p14="http://schemas.microsoft.com/office/powerpoint/2010/main" val="409034030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event dates in credit allocation (2 of 2)</a:t>
            </a:r>
          </a:p>
        </p:txBody>
      </p:sp>
      <p:sp>
        <p:nvSpPr>
          <p:cNvPr id="3" name="Content Placeholder 2"/>
          <p:cNvSpPr>
            <a:spLocks noGrp="1"/>
          </p:cNvSpPr>
          <p:nvPr>
            <p:ph idx="1"/>
          </p:nvPr>
        </p:nvSpPr>
        <p:spPr>
          <a:xfrm>
            <a:off x="519113" y="914400"/>
            <a:ext cx="8318500" cy="2825648"/>
          </a:xfrm>
        </p:spPr>
        <p:txBody>
          <a:bodyPr/>
          <a:lstStyle/>
          <a:p>
            <a:r>
              <a:rPr lang="en-US" dirty="0"/>
              <a:t>A positive invoice item can be "paid" by credit from a negative item only if its event date &gt;= negative item's event date</a:t>
            </a:r>
          </a:p>
          <a:p>
            <a:endParaRPr lang="en-US" dirty="0"/>
          </a:p>
        </p:txBody>
      </p:sp>
      <p:sp>
        <p:nvSpPr>
          <p:cNvPr id="100" name="TextBox 99"/>
          <p:cNvSpPr txBox="1"/>
          <p:nvPr/>
        </p:nvSpPr>
        <p:spPr>
          <a:xfrm>
            <a:off x="8170180" y="2556031"/>
            <a:ext cx="506870" cy="400110"/>
          </a:xfrm>
          <a:prstGeom prst="rect">
            <a:avLst/>
          </a:prstGeom>
          <a:noFill/>
        </p:spPr>
        <p:txBody>
          <a:bodyPr wrap="none" rtlCol="0">
            <a:spAutoFit/>
          </a:bodyPr>
          <a:lstStyle/>
          <a:p>
            <a:r>
              <a:rPr lang="en-US" dirty="0">
                <a:solidFill>
                  <a:srgbClr val="C00000"/>
                </a:solidFill>
                <a:latin typeface="Calibri" pitchFamily="34" charset="0"/>
                <a:cs typeface="Calibri" pitchFamily="34" charset="0"/>
              </a:rPr>
              <a:t>. . .</a:t>
            </a:r>
          </a:p>
        </p:txBody>
      </p:sp>
      <p:cxnSp>
        <p:nvCxnSpPr>
          <p:cNvPr id="101" name="Straight Arrow Connector 100"/>
          <p:cNvCxnSpPr/>
          <p:nvPr/>
        </p:nvCxnSpPr>
        <p:spPr bwMode="auto">
          <a:xfrm flipV="1">
            <a:off x="777773" y="4910817"/>
            <a:ext cx="7756627" cy="2"/>
          </a:xfrm>
          <a:prstGeom prst="straightConnector1">
            <a:avLst/>
          </a:prstGeom>
          <a:noFill/>
          <a:ln w="19050" cap="flat" cmpd="sng" algn="ctr">
            <a:solidFill>
              <a:schemeClr val="bg1"/>
            </a:solidFill>
            <a:prstDash val="solid"/>
            <a:round/>
            <a:headEnd type="none" w="med" len="med"/>
            <a:tailEnd type="arrow"/>
          </a:ln>
          <a:effectLst/>
        </p:spPr>
      </p:cxnSp>
      <p:sp>
        <p:nvSpPr>
          <p:cNvPr id="102" name="TextBox 101"/>
          <p:cNvSpPr txBox="1"/>
          <p:nvPr/>
        </p:nvSpPr>
        <p:spPr>
          <a:xfrm>
            <a:off x="3610288" y="5296382"/>
            <a:ext cx="1256754" cy="263149"/>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800" b="0" dirty="0">
                <a:solidFill>
                  <a:srgbClr val="1C1C1C"/>
                </a:solidFill>
                <a:latin typeface="Arial" pitchFamily="34" charset="0"/>
                <a:cs typeface="Arial" pitchFamily="34" charset="0"/>
              </a:rPr>
              <a:t>Event Dates</a:t>
            </a:r>
          </a:p>
        </p:txBody>
      </p:sp>
      <p:sp>
        <p:nvSpPr>
          <p:cNvPr id="103" name="TextBox 102"/>
          <p:cNvSpPr txBox="1"/>
          <p:nvPr/>
        </p:nvSpPr>
        <p:spPr>
          <a:xfrm>
            <a:off x="762491" y="4956568"/>
            <a:ext cx="474489" cy="233910"/>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600" b="0" dirty="0">
                <a:solidFill>
                  <a:srgbClr val="333333"/>
                </a:solidFill>
                <a:latin typeface="Calibri"/>
                <a:cs typeface="Arial" charset="0"/>
              </a:rPr>
              <a:t>Jul 09</a:t>
            </a:r>
          </a:p>
        </p:txBody>
      </p:sp>
      <p:sp>
        <p:nvSpPr>
          <p:cNvPr id="106" name="TextBox 105"/>
          <p:cNvSpPr txBox="1"/>
          <p:nvPr/>
        </p:nvSpPr>
        <p:spPr>
          <a:xfrm>
            <a:off x="2795988" y="4956568"/>
            <a:ext cx="559449" cy="233910"/>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600" b="0" dirty="0">
                <a:solidFill>
                  <a:srgbClr val="333333"/>
                </a:solidFill>
                <a:latin typeface="Calibri"/>
                <a:cs typeface="Arial" charset="0"/>
              </a:rPr>
              <a:t>Sep 03</a:t>
            </a:r>
          </a:p>
        </p:txBody>
      </p:sp>
      <p:sp>
        <p:nvSpPr>
          <p:cNvPr id="107" name="TextBox 106"/>
          <p:cNvSpPr txBox="1"/>
          <p:nvPr/>
        </p:nvSpPr>
        <p:spPr>
          <a:xfrm>
            <a:off x="5150803" y="4956568"/>
            <a:ext cx="546625" cy="233910"/>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600" b="0" dirty="0">
                <a:solidFill>
                  <a:srgbClr val="333333"/>
                </a:solidFill>
                <a:latin typeface="Calibri"/>
                <a:cs typeface="Arial" charset="0"/>
              </a:rPr>
              <a:t>Oct 03</a:t>
            </a:r>
          </a:p>
        </p:txBody>
      </p:sp>
      <p:grpSp>
        <p:nvGrpSpPr>
          <p:cNvPr id="5" name="Group 4"/>
          <p:cNvGrpSpPr/>
          <p:nvPr/>
        </p:nvGrpSpPr>
        <p:grpSpPr>
          <a:xfrm>
            <a:off x="1006899" y="3290898"/>
            <a:ext cx="777936" cy="856131"/>
            <a:chOff x="1555539" y="3531568"/>
            <a:chExt cx="777936" cy="856131"/>
          </a:xfrm>
        </p:grpSpPr>
        <p:sp>
          <p:nvSpPr>
            <p:cNvPr id="104" name="AutoShape 77"/>
            <p:cNvSpPr>
              <a:spLocks noChangeArrowheads="1"/>
            </p:cNvSpPr>
            <p:nvPr/>
          </p:nvSpPr>
          <p:spPr bwMode="auto">
            <a:xfrm rot="10800000" flipH="1">
              <a:off x="1555539" y="3531568"/>
              <a:ext cx="777936" cy="856131"/>
            </a:xfrm>
            <a:prstGeom prst="foldedCorner">
              <a:avLst>
                <a:gd name="adj" fmla="val 0"/>
              </a:avLst>
            </a:prstGeom>
            <a:solidFill>
              <a:schemeClr val="tx1">
                <a:lumMod val="9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sp>
          <p:nvSpPr>
            <p:cNvPr id="108" name="Rectangle 107"/>
            <p:cNvSpPr/>
            <p:nvPr/>
          </p:nvSpPr>
          <p:spPr>
            <a:xfrm>
              <a:off x="1560741" y="3794236"/>
              <a:ext cx="755336" cy="400110"/>
            </a:xfrm>
            <a:prstGeom prst="rect">
              <a:avLst/>
            </a:prstGeom>
          </p:spPr>
          <p:txBody>
            <a:bodyPr wrap="none">
              <a:spAutoFit/>
            </a:bodyPr>
            <a:lstStyle/>
            <a:p>
              <a:r>
                <a:rPr lang="en-US" dirty="0">
                  <a:solidFill>
                    <a:schemeClr val="bg1"/>
                  </a:solidFill>
                  <a:cs typeface="Calibri" pitchFamily="34" charset="0"/>
                </a:rPr>
                <a:t>$375</a:t>
              </a:r>
              <a:endParaRPr lang="en-US" dirty="0"/>
            </a:p>
          </p:txBody>
        </p:sp>
      </p:grpSp>
      <p:cxnSp>
        <p:nvCxnSpPr>
          <p:cNvPr id="115" name="Straight Connector 114"/>
          <p:cNvCxnSpPr/>
          <p:nvPr/>
        </p:nvCxnSpPr>
        <p:spPr bwMode="auto">
          <a:xfrm>
            <a:off x="3104944" y="4148605"/>
            <a:ext cx="0" cy="762213"/>
          </a:xfrm>
          <a:prstGeom prst="line">
            <a:avLst/>
          </a:prstGeom>
          <a:noFill/>
          <a:ln w="19050" cap="flat" cmpd="sng" algn="ctr">
            <a:solidFill>
              <a:schemeClr val="bg1"/>
            </a:solidFill>
            <a:prstDash val="solid"/>
            <a:round/>
            <a:headEnd type="none" w="med" len="med"/>
            <a:tailEnd type="none" w="med" len="med"/>
          </a:ln>
          <a:effectLst/>
        </p:spPr>
      </p:cxnSp>
      <p:grpSp>
        <p:nvGrpSpPr>
          <p:cNvPr id="99" name="Group 98"/>
          <p:cNvGrpSpPr/>
          <p:nvPr/>
        </p:nvGrpSpPr>
        <p:grpSpPr>
          <a:xfrm>
            <a:off x="1854114" y="2548194"/>
            <a:ext cx="1150161" cy="407947"/>
            <a:chOff x="2821276" y="4405739"/>
            <a:chExt cx="1241382" cy="407947"/>
          </a:xfrm>
        </p:grpSpPr>
        <p:sp>
          <p:nvSpPr>
            <p:cNvPr id="128" name="Rectangle 243"/>
            <p:cNvSpPr>
              <a:spLocks noChangeArrowheads="1"/>
            </p:cNvSpPr>
            <p:nvPr/>
          </p:nvSpPr>
          <p:spPr bwMode="auto">
            <a:xfrm>
              <a:off x="2821276" y="4421260"/>
              <a:ext cx="1241382" cy="392426"/>
            </a:xfrm>
            <a:prstGeom prst="rect">
              <a:avLst/>
            </a:prstGeom>
            <a:solidFill>
              <a:srgbClr val="FFFFCC"/>
            </a:solidFill>
            <a:ln w="12700" algn="ctr">
              <a:solidFill>
                <a:schemeClr val="bg1"/>
              </a:solidFill>
              <a:miter lim="800000"/>
              <a:headEnd/>
              <a:tailEnd/>
            </a:ln>
          </p:spPr>
          <p:txBody>
            <a:bodyPr wrap="square" lIns="0" tIns="0" rIns="0" bIns="0" anchor="ctr">
              <a:spAutoFit/>
            </a:bodyPr>
            <a:lstStyle/>
            <a:p>
              <a:endParaRPr lang="en-US" dirty="0"/>
            </a:p>
          </p:txBody>
        </p:sp>
        <p:sp>
          <p:nvSpPr>
            <p:cNvPr id="129" name="TextBox 128"/>
            <p:cNvSpPr txBox="1"/>
            <p:nvPr/>
          </p:nvSpPr>
          <p:spPr>
            <a:xfrm>
              <a:off x="2848381" y="4405739"/>
              <a:ext cx="1214277" cy="400110"/>
            </a:xfrm>
            <a:prstGeom prst="rect">
              <a:avLst/>
            </a:prstGeom>
            <a:noFill/>
          </p:spPr>
          <p:txBody>
            <a:bodyPr wrap="square" rtlCol="0">
              <a:spAutoFit/>
            </a:bodyPr>
            <a:lstStyle/>
            <a:p>
              <a:r>
                <a:rPr lang="en-US" dirty="0">
                  <a:solidFill>
                    <a:srgbClr val="C00000"/>
                  </a:solidFill>
                  <a:latin typeface="+mn-lt"/>
                  <a:cs typeface="Calibri" pitchFamily="34" charset="0"/>
                </a:rPr>
                <a:t>- $54.55</a:t>
              </a:r>
            </a:p>
          </p:txBody>
        </p:sp>
      </p:grpSp>
      <p:cxnSp>
        <p:nvCxnSpPr>
          <p:cNvPr id="116" name="Straight Connector 115"/>
          <p:cNvCxnSpPr/>
          <p:nvPr/>
        </p:nvCxnSpPr>
        <p:spPr bwMode="auto">
          <a:xfrm>
            <a:off x="1851176" y="2933192"/>
            <a:ext cx="0" cy="1961476"/>
          </a:xfrm>
          <a:prstGeom prst="line">
            <a:avLst/>
          </a:prstGeom>
          <a:noFill/>
          <a:ln w="12700" cap="flat" cmpd="sng" algn="ctr">
            <a:solidFill>
              <a:schemeClr val="bg1"/>
            </a:solidFill>
            <a:prstDash val="solid"/>
            <a:round/>
            <a:headEnd type="none" w="med" len="med"/>
            <a:tailEnd type="none" w="med" len="med"/>
          </a:ln>
          <a:effectLst/>
        </p:spPr>
      </p:cxnSp>
      <p:sp>
        <p:nvSpPr>
          <p:cNvPr id="118" name="TextBox 117"/>
          <p:cNvSpPr txBox="1"/>
          <p:nvPr/>
        </p:nvSpPr>
        <p:spPr>
          <a:xfrm>
            <a:off x="3934704" y="4944376"/>
            <a:ext cx="559449" cy="233910"/>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600" b="0" dirty="0">
                <a:solidFill>
                  <a:srgbClr val="333333"/>
                </a:solidFill>
                <a:latin typeface="Calibri"/>
                <a:cs typeface="Arial" charset="0"/>
              </a:rPr>
              <a:t>Sep 05</a:t>
            </a:r>
          </a:p>
        </p:txBody>
      </p:sp>
      <p:sp>
        <p:nvSpPr>
          <p:cNvPr id="119" name="TextBox 118"/>
          <p:cNvSpPr txBox="1"/>
          <p:nvPr/>
        </p:nvSpPr>
        <p:spPr>
          <a:xfrm>
            <a:off x="6194623" y="4956568"/>
            <a:ext cx="546625" cy="233910"/>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600" b="0" dirty="0">
                <a:solidFill>
                  <a:srgbClr val="333333"/>
                </a:solidFill>
                <a:latin typeface="Calibri"/>
                <a:cs typeface="Arial" charset="0"/>
              </a:rPr>
              <a:t>Oct 05</a:t>
            </a:r>
          </a:p>
        </p:txBody>
      </p:sp>
      <p:sp>
        <p:nvSpPr>
          <p:cNvPr id="120" name="TextBox 119"/>
          <p:cNvSpPr txBox="1"/>
          <p:nvPr/>
        </p:nvSpPr>
        <p:spPr>
          <a:xfrm>
            <a:off x="8143546" y="3905846"/>
            <a:ext cx="506870" cy="400110"/>
          </a:xfrm>
          <a:prstGeom prst="rect">
            <a:avLst/>
          </a:prstGeom>
          <a:noFill/>
        </p:spPr>
        <p:txBody>
          <a:bodyPr wrap="none" rtlCol="0">
            <a:spAutoFit/>
          </a:bodyPr>
          <a:lstStyle/>
          <a:p>
            <a:r>
              <a:rPr lang="en-US" dirty="0">
                <a:solidFill>
                  <a:srgbClr val="0070C0"/>
                </a:solidFill>
                <a:latin typeface="Calibri" pitchFamily="34" charset="0"/>
                <a:cs typeface="Calibri" pitchFamily="34" charset="0"/>
              </a:rPr>
              <a:t>. . .</a:t>
            </a:r>
          </a:p>
        </p:txBody>
      </p:sp>
      <p:sp>
        <p:nvSpPr>
          <p:cNvPr id="123" name="Freeform 122"/>
          <p:cNvSpPr/>
          <p:nvPr/>
        </p:nvSpPr>
        <p:spPr>
          <a:xfrm>
            <a:off x="2995237" y="2767584"/>
            <a:ext cx="530334" cy="936019"/>
          </a:xfrm>
          <a:custGeom>
            <a:avLst/>
            <a:gdLst>
              <a:gd name="connsiteX0" fmla="*/ 0 w 768096"/>
              <a:gd name="connsiteY0" fmla="*/ 0 h 621792"/>
              <a:gd name="connsiteX1" fmla="*/ 548640 w 768096"/>
              <a:gd name="connsiteY1" fmla="*/ 231648 h 621792"/>
              <a:gd name="connsiteX2" fmla="*/ 768096 w 768096"/>
              <a:gd name="connsiteY2" fmla="*/ 621792 h 621792"/>
            </a:gdLst>
            <a:ahLst/>
            <a:cxnLst>
              <a:cxn ang="0">
                <a:pos x="connsiteX0" y="connsiteY0"/>
              </a:cxn>
              <a:cxn ang="0">
                <a:pos x="connsiteX1" y="connsiteY1"/>
              </a:cxn>
              <a:cxn ang="0">
                <a:pos x="connsiteX2" y="connsiteY2"/>
              </a:cxn>
            </a:cxnLst>
            <a:rect l="l" t="t" r="r" b="b"/>
            <a:pathLst>
              <a:path w="768096" h="621792">
                <a:moveTo>
                  <a:pt x="0" y="0"/>
                </a:moveTo>
                <a:cubicBezTo>
                  <a:pt x="210312" y="64008"/>
                  <a:pt x="420624" y="128016"/>
                  <a:pt x="548640" y="231648"/>
                </a:cubicBezTo>
                <a:cubicBezTo>
                  <a:pt x="676656" y="335280"/>
                  <a:pt x="722376" y="478536"/>
                  <a:pt x="768096" y="621792"/>
                </a:cubicBezTo>
              </a:path>
            </a:pathLst>
          </a:custGeom>
          <a:ln w="19050">
            <a:solidFill>
              <a:srgbClr val="D33941"/>
            </a:solidFill>
            <a:headEnd type="none" w="med" len="med"/>
            <a:tailEnd type="arrow" w="med" len="med"/>
          </a:ln>
        </p:spPr>
        <p:txBody>
          <a:bodyPr rtlCol="0" anchor="ctr"/>
          <a:lstStyle/>
          <a:p>
            <a:pPr algn="ctr"/>
            <a:endParaRPr lang="en-US" dirty="0"/>
          </a:p>
        </p:txBody>
      </p:sp>
      <p:cxnSp>
        <p:nvCxnSpPr>
          <p:cNvPr id="124" name="Straight Connector 123"/>
          <p:cNvCxnSpPr/>
          <p:nvPr/>
        </p:nvCxnSpPr>
        <p:spPr bwMode="auto">
          <a:xfrm>
            <a:off x="1007911" y="4148605"/>
            <a:ext cx="0" cy="762213"/>
          </a:xfrm>
          <a:prstGeom prst="line">
            <a:avLst/>
          </a:prstGeom>
          <a:noFill/>
          <a:ln w="19050" cap="flat" cmpd="sng" algn="ctr">
            <a:solidFill>
              <a:schemeClr val="bg1"/>
            </a:solidFill>
            <a:prstDash val="solid"/>
            <a:round/>
            <a:headEnd type="none" w="med" len="med"/>
            <a:tailEnd type="none" w="med" len="med"/>
          </a:ln>
          <a:effectLst/>
        </p:spPr>
      </p:cxnSp>
      <p:cxnSp>
        <p:nvCxnSpPr>
          <p:cNvPr id="125" name="Straight Connector 124"/>
          <p:cNvCxnSpPr/>
          <p:nvPr/>
        </p:nvCxnSpPr>
        <p:spPr bwMode="auto">
          <a:xfrm>
            <a:off x="5418335" y="4148605"/>
            <a:ext cx="0" cy="762213"/>
          </a:xfrm>
          <a:prstGeom prst="line">
            <a:avLst/>
          </a:prstGeom>
          <a:noFill/>
          <a:ln w="19050" cap="flat" cmpd="sng" algn="ctr">
            <a:solidFill>
              <a:schemeClr val="bg1"/>
            </a:solidFill>
            <a:prstDash val="solid"/>
            <a:round/>
            <a:headEnd type="none" w="med" len="med"/>
            <a:tailEnd type="none" w="med" len="med"/>
          </a:ln>
          <a:effectLst/>
        </p:spPr>
      </p:cxnSp>
      <p:sp>
        <p:nvSpPr>
          <p:cNvPr id="142" name="TextBox 141"/>
          <p:cNvSpPr txBox="1"/>
          <p:nvPr/>
        </p:nvSpPr>
        <p:spPr>
          <a:xfrm>
            <a:off x="1565378" y="4956568"/>
            <a:ext cx="577081" cy="233910"/>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600" b="0" dirty="0">
                <a:solidFill>
                  <a:srgbClr val="333333"/>
                </a:solidFill>
                <a:latin typeface="Calibri"/>
                <a:cs typeface="Arial" charset="0"/>
              </a:rPr>
              <a:t>Aug 05</a:t>
            </a:r>
          </a:p>
        </p:txBody>
      </p:sp>
      <p:grpSp>
        <p:nvGrpSpPr>
          <p:cNvPr id="4" name="Group 3"/>
          <p:cNvGrpSpPr/>
          <p:nvPr/>
        </p:nvGrpSpPr>
        <p:grpSpPr>
          <a:xfrm>
            <a:off x="3071055" y="3703603"/>
            <a:ext cx="1097032" cy="443426"/>
            <a:chOff x="3729423" y="3959635"/>
            <a:chExt cx="1097032" cy="443426"/>
          </a:xfrm>
        </p:grpSpPr>
        <p:sp>
          <p:nvSpPr>
            <p:cNvPr id="41" name="AutoShape 77"/>
            <p:cNvSpPr>
              <a:spLocks noChangeArrowheads="1"/>
            </p:cNvSpPr>
            <p:nvPr/>
          </p:nvSpPr>
          <p:spPr bwMode="auto">
            <a:xfrm rot="10800000" flipH="1">
              <a:off x="3766503" y="3959635"/>
              <a:ext cx="1025247" cy="428066"/>
            </a:xfrm>
            <a:prstGeom prst="foldedCorner">
              <a:avLst>
                <a:gd name="adj" fmla="val 0"/>
              </a:avLst>
            </a:prstGeom>
            <a:solidFill>
              <a:schemeClr val="tx1">
                <a:lumMod val="9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sp>
          <p:nvSpPr>
            <p:cNvPr id="42" name="Rectangle 41"/>
            <p:cNvSpPr/>
            <p:nvPr/>
          </p:nvSpPr>
          <p:spPr>
            <a:xfrm>
              <a:off x="3729423" y="4002951"/>
              <a:ext cx="1097032" cy="400110"/>
            </a:xfrm>
            <a:prstGeom prst="rect">
              <a:avLst/>
            </a:prstGeom>
          </p:spPr>
          <p:txBody>
            <a:bodyPr wrap="none">
              <a:spAutoFit/>
            </a:bodyPr>
            <a:lstStyle/>
            <a:p>
              <a:r>
                <a:rPr lang="en-US" dirty="0">
                  <a:solidFill>
                    <a:schemeClr val="bg1"/>
                  </a:solidFill>
                  <a:cs typeface="Calibri" pitchFamily="34" charset="0"/>
                </a:rPr>
                <a:t>$112.50</a:t>
              </a:r>
              <a:endParaRPr lang="en-US" dirty="0"/>
            </a:p>
          </p:txBody>
        </p:sp>
      </p:grpSp>
      <p:grpSp>
        <p:nvGrpSpPr>
          <p:cNvPr id="44" name="Group 43"/>
          <p:cNvGrpSpPr/>
          <p:nvPr/>
        </p:nvGrpSpPr>
        <p:grpSpPr>
          <a:xfrm>
            <a:off x="5371116" y="3703603"/>
            <a:ext cx="1097032" cy="443426"/>
            <a:chOff x="3729423" y="3959635"/>
            <a:chExt cx="1097032" cy="443426"/>
          </a:xfrm>
        </p:grpSpPr>
        <p:sp>
          <p:nvSpPr>
            <p:cNvPr id="45" name="AutoShape 77"/>
            <p:cNvSpPr>
              <a:spLocks noChangeArrowheads="1"/>
            </p:cNvSpPr>
            <p:nvPr/>
          </p:nvSpPr>
          <p:spPr bwMode="auto">
            <a:xfrm rot="10800000" flipH="1">
              <a:off x="3766503" y="3959635"/>
              <a:ext cx="1025247" cy="428066"/>
            </a:xfrm>
            <a:prstGeom prst="foldedCorner">
              <a:avLst>
                <a:gd name="adj" fmla="val 0"/>
              </a:avLst>
            </a:prstGeom>
            <a:solidFill>
              <a:schemeClr val="tx1">
                <a:lumMod val="9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sp>
          <p:nvSpPr>
            <p:cNvPr id="46" name="Rectangle 45"/>
            <p:cNvSpPr/>
            <p:nvPr/>
          </p:nvSpPr>
          <p:spPr>
            <a:xfrm>
              <a:off x="3729423" y="4002951"/>
              <a:ext cx="1097032" cy="400110"/>
            </a:xfrm>
            <a:prstGeom prst="rect">
              <a:avLst/>
            </a:prstGeom>
          </p:spPr>
          <p:txBody>
            <a:bodyPr wrap="none">
              <a:spAutoFit/>
            </a:bodyPr>
            <a:lstStyle/>
            <a:p>
              <a:r>
                <a:rPr lang="en-US" dirty="0">
                  <a:solidFill>
                    <a:schemeClr val="bg1"/>
                  </a:solidFill>
                  <a:cs typeface="Calibri" pitchFamily="34" charset="0"/>
                </a:rPr>
                <a:t>$112.50</a:t>
              </a:r>
              <a:endParaRPr lang="en-US" dirty="0"/>
            </a:p>
          </p:txBody>
        </p:sp>
      </p:grpSp>
      <p:grpSp>
        <p:nvGrpSpPr>
          <p:cNvPr id="61" name="Group 60"/>
          <p:cNvGrpSpPr/>
          <p:nvPr/>
        </p:nvGrpSpPr>
        <p:grpSpPr>
          <a:xfrm>
            <a:off x="4220955" y="2548194"/>
            <a:ext cx="1150161" cy="407947"/>
            <a:chOff x="2821276" y="4405739"/>
            <a:chExt cx="1241382" cy="407947"/>
          </a:xfrm>
        </p:grpSpPr>
        <p:sp>
          <p:nvSpPr>
            <p:cNvPr id="62" name="Rectangle 243"/>
            <p:cNvSpPr>
              <a:spLocks noChangeArrowheads="1"/>
            </p:cNvSpPr>
            <p:nvPr/>
          </p:nvSpPr>
          <p:spPr bwMode="auto">
            <a:xfrm>
              <a:off x="2821276" y="4421260"/>
              <a:ext cx="1241382" cy="392426"/>
            </a:xfrm>
            <a:prstGeom prst="rect">
              <a:avLst/>
            </a:prstGeom>
            <a:solidFill>
              <a:srgbClr val="FFFFCC"/>
            </a:solidFill>
            <a:ln w="12700" algn="ctr">
              <a:solidFill>
                <a:schemeClr val="bg1"/>
              </a:solidFill>
              <a:miter lim="800000"/>
              <a:headEnd/>
              <a:tailEnd/>
            </a:ln>
          </p:spPr>
          <p:txBody>
            <a:bodyPr wrap="square" lIns="0" tIns="0" rIns="0" bIns="0" anchor="ctr">
              <a:spAutoFit/>
            </a:bodyPr>
            <a:lstStyle/>
            <a:p>
              <a:endParaRPr lang="en-US" dirty="0"/>
            </a:p>
          </p:txBody>
        </p:sp>
        <p:sp>
          <p:nvSpPr>
            <p:cNvPr id="63" name="TextBox 62"/>
            <p:cNvSpPr txBox="1"/>
            <p:nvPr/>
          </p:nvSpPr>
          <p:spPr>
            <a:xfrm>
              <a:off x="2848381" y="4405739"/>
              <a:ext cx="1214277" cy="400110"/>
            </a:xfrm>
            <a:prstGeom prst="rect">
              <a:avLst/>
            </a:prstGeom>
            <a:noFill/>
          </p:spPr>
          <p:txBody>
            <a:bodyPr wrap="square" rtlCol="0">
              <a:spAutoFit/>
            </a:bodyPr>
            <a:lstStyle/>
            <a:p>
              <a:r>
                <a:rPr lang="en-US" dirty="0">
                  <a:solidFill>
                    <a:srgbClr val="C00000"/>
                  </a:solidFill>
                  <a:latin typeface="+mn-lt"/>
                  <a:cs typeface="Calibri" pitchFamily="34" charset="0"/>
                </a:rPr>
                <a:t>- $54.55</a:t>
              </a:r>
            </a:p>
          </p:txBody>
        </p:sp>
      </p:grpSp>
      <p:cxnSp>
        <p:nvCxnSpPr>
          <p:cNvPr id="64" name="Straight Connector 63"/>
          <p:cNvCxnSpPr/>
          <p:nvPr/>
        </p:nvCxnSpPr>
        <p:spPr bwMode="auto">
          <a:xfrm>
            <a:off x="4218017" y="2933192"/>
            <a:ext cx="0" cy="1961476"/>
          </a:xfrm>
          <a:prstGeom prst="line">
            <a:avLst/>
          </a:prstGeom>
          <a:noFill/>
          <a:ln w="12700" cap="flat" cmpd="sng" algn="ctr">
            <a:solidFill>
              <a:schemeClr val="bg1"/>
            </a:solidFill>
            <a:prstDash val="solid"/>
            <a:round/>
            <a:headEnd type="none" w="med" len="med"/>
            <a:tailEnd type="none" w="med" len="med"/>
          </a:ln>
          <a:effectLst/>
        </p:spPr>
      </p:cxnSp>
      <p:sp>
        <p:nvSpPr>
          <p:cNvPr id="65" name="Freeform 64"/>
          <p:cNvSpPr/>
          <p:nvPr/>
        </p:nvSpPr>
        <p:spPr>
          <a:xfrm>
            <a:off x="5362078" y="2767584"/>
            <a:ext cx="530334" cy="936019"/>
          </a:xfrm>
          <a:custGeom>
            <a:avLst/>
            <a:gdLst>
              <a:gd name="connsiteX0" fmla="*/ 0 w 768096"/>
              <a:gd name="connsiteY0" fmla="*/ 0 h 621792"/>
              <a:gd name="connsiteX1" fmla="*/ 548640 w 768096"/>
              <a:gd name="connsiteY1" fmla="*/ 231648 h 621792"/>
              <a:gd name="connsiteX2" fmla="*/ 768096 w 768096"/>
              <a:gd name="connsiteY2" fmla="*/ 621792 h 621792"/>
            </a:gdLst>
            <a:ahLst/>
            <a:cxnLst>
              <a:cxn ang="0">
                <a:pos x="connsiteX0" y="connsiteY0"/>
              </a:cxn>
              <a:cxn ang="0">
                <a:pos x="connsiteX1" y="connsiteY1"/>
              </a:cxn>
              <a:cxn ang="0">
                <a:pos x="connsiteX2" y="connsiteY2"/>
              </a:cxn>
            </a:cxnLst>
            <a:rect l="l" t="t" r="r" b="b"/>
            <a:pathLst>
              <a:path w="768096" h="621792">
                <a:moveTo>
                  <a:pt x="0" y="0"/>
                </a:moveTo>
                <a:cubicBezTo>
                  <a:pt x="210312" y="64008"/>
                  <a:pt x="420624" y="128016"/>
                  <a:pt x="548640" y="231648"/>
                </a:cubicBezTo>
                <a:cubicBezTo>
                  <a:pt x="676656" y="335280"/>
                  <a:pt x="722376" y="478536"/>
                  <a:pt x="768096" y="621792"/>
                </a:cubicBezTo>
              </a:path>
            </a:pathLst>
          </a:custGeom>
          <a:ln w="19050">
            <a:solidFill>
              <a:srgbClr val="D33941"/>
            </a:solidFill>
            <a:headEnd type="none" w="med" len="med"/>
            <a:tailEnd type="arrow" w="med" len="med"/>
          </a:ln>
        </p:spPr>
        <p:txBody>
          <a:bodyPr rtlCol="0" anchor="ctr"/>
          <a:lstStyle/>
          <a:p>
            <a:pPr algn="ctr"/>
            <a:endParaRPr lang="en-US" dirty="0"/>
          </a:p>
        </p:txBody>
      </p:sp>
      <p:grpSp>
        <p:nvGrpSpPr>
          <p:cNvPr id="67" name="Group 66"/>
          <p:cNvGrpSpPr/>
          <p:nvPr/>
        </p:nvGrpSpPr>
        <p:grpSpPr>
          <a:xfrm>
            <a:off x="6472089" y="2548194"/>
            <a:ext cx="1150161" cy="407947"/>
            <a:chOff x="2821276" y="4405739"/>
            <a:chExt cx="1241382" cy="407947"/>
          </a:xfrm>
        </p:grpSpPr>
        <p:sp>
          <p:nvSpPr>
            <p:cNvPr id="68" name="Rectangle 243"/>
            <p:cNvSpPr>
              <a:spLocks noChangeArrowheads="1"/>
            </p:cNvSpPr>
            <p:nvPr/>
          </p:nvSpPr>
          <p:spPr bwMode="auto">
            <a:xfrm>
              <a:off x="2821276" y="4421260"/>
              <a:ext cx="1241382" cy="392426"/>
            </a:xfrm>
            <a:prstGeom prst="rect">
              <a:avLst/>
            </a:prstGeom>
            <a:solidFill>
              <a:srgbClr val="FFFFCC"/>
            </a:solidFill>
            <a:ln w="12700" algn="ctr">
              <a:solidFill>
                <a:schemeClr val="bg1"/>
              </a:solidFill>
              <a:miter lim="800000"/>
              <a:headEnd/>
              <a:tailEnd/>
            </a:ln>
          </p:spPr>
          <p:txBody>
            <a:bodyPr wrap="square" lIns="0" tIns="0" rIns="0" bIns="0" anchor="ctr">
              <a:spAutoFit/>
            </a:bodyPr>
            <a:lstStyle/>
            <a:p>
              <a:endParaRPr lang="en-US" dirty="0"/>
            </a:p>
          </p:txBody>
        </p:sp>
        <p:sp>
          <p:nvSpPr>
            <p:cNvPr id="69" name="TextBox 68"/>
            <p:cNvSpPr txBox="1"/>
            <p:nvPr/>
          </p:nvSpPr>
          <p:spPr>
            <a:xfrm>
              <a:off x="2848381" y="4405739"/>
              <a:ext cx="1214277" cy="400110"/>
            </a:xfrm>
            <a:prstGeom prst="rect">
              <a:avLst/>
            </a:prstGeom>
            <a:noFill/>
          </p:spPr>
          <p:txBody>
            <a:bodyPr wrap="square" rtlCol="0">
              <a:spAutoFit/>
            </a:bodyPr>
            <a:lstStyle/>
            <a:p>
              <a:r>
                <a:rPr lang="en-US" dirty="0">
                  <a:solidFill>
                    <a:srgbClr val="C00000"/>
                  </a:solidFill>
                  <a:latin typeface="+mn-lt"/>
                  <a:cs typeface="Calibri" pitchFamily="34" charset="0"/>
                </a:rPr>
                <a:t>- $54.55</a:t>
              </a:r>
            </a:p>
          </p:txBody>
        </p:sp>
      </p:grpSp>
      <p:cxnSp>
        <p:nvCxnSpPr>
          <p:cNvPr id="70" name="Straight Connector 69"/>
          <p:cNvCxnSpPr/>
          <p:nvPr/>
        </p:nvCxnSpPr>
        <p:spPr bwMode="auto">
          <a:xfrm>
            <a:off x="6469151" y="2933192"/>
            <a:ext cx="0" cy="1961476"/>
          </a:xfrm>
          <a:prstGeom prst="line">
            <a:avLst/>
          </a:prstGeom>
          <a:noFill/>
          <a:ln w="12700" cap="flat" cmpd="sng" algn="ctr">
            <a:solidFill>
              <a:schemeClr val="bg1"/>
            </a:solidFill>
            <a:prstDash val="solid"/>
            <a:round/>
            <a:headEnd type="none" w="med" len="med"/>
            <a:tailEnd type="none" w="med" len="med"/>
          </a:ln>
          <a:effectLst/>
        </p:spPr>
      </p:cxnSp>
      <p:sp>
        <p:nvSpPr>
          <p:cNvPr id="71" name="Freeform 70"/>
          <p:cNvSpPr/>
          <p:nvPr/>
        </p:nvSpPr>
        <p:spPr>
          <a:xfrm>
            <a:off x="7613212" y="2767584"/>
            <a:ext cx="530334" cy="936019"/>
          </a:xfrm>
          <a:custGeom>
            <a:avLst/>
            <a:gdLst>
              <a:gd name="connsiteX0" fmla="*/ 0 w 768096"/>
              <a:gd name="connsiteY0" fmla="*/ 0 h 621792"/>
              <a:gd name="connsiteX1" fmla="*/ 548640 w 768096"/>
              <a:gd name="connsiteY1" fmla="*/ 231648 h 621792"/>
              <a:gd name="connsiteX2" fmla="*/ 768096 w 768096"/>
              <a:gd name="connsiteY2" fmla="*/ 621792 h 621792"/>
            </a:gdLst>
            <a:ahLst/>
            <a:cxnLst>
              <a:cxn ang="0">
                <a:pos x="connsiteX0" y="connsiteY0"/>
              </a:cxn>
              <a:cxn ang="0">
                <a:pos x="connsiteX1" y="connsiteY1"/>
              </a:cxn>
              <a:cxn ang="0">
                <a:pos x="connsiteX2" y="connsiteY2"/>
              </a:cxn>
            </a:cxnLst>
            <a:rect l="l" t="t" r="r" b="b"/>
            <a:pathLst>
              <a:path w="768096" h="621792">
                <a:moveTo>
                  <a:pt x="0" y="0"/>
                </a:moveTo>
                <a:cubicBezTo>
                  <a:pt x="210312" y="64008"/>
                  <a:pt x="420624" y="128016"/>
                  <a:pt x="548640" y="231648"/>
                </a:cubicBezTo>
                <a:cubicBezTo>
                  <a:pt x="676656" y="335280"/>
                  <a:pt x="722376" y="478536"/>
                  <a:pt x="768096" y="621792"/>
                </a:cubicBezTo>
              </a:path>
            </a:pathLst>
          </a:custGeom>
          <a:ln w="19050">
            <a:solidFill>
              <a:srgbClr val="D33941"/>
            </a:solidFill>
            <a:headEnd type="none" w="med" len="med"/>
            <a:tailEnd type="arrow" w="med" len="med"/>
          </a:ln>
        </p:spPr>
        <p:txBody>
          <a:bodyPr rtlCol="0" anchor="ctr"/>
          <a:lstStyle/>
          <a:p>
            <a:pPr algn="ctr"/>
            <a:endParaRPr lang="en-US" dirty="0"/>
          </a:p>
        </p:txBody>
      </p:sp>
    </p:spTree>
    <p:extLst>
      <p:ext uri="{BB962C8B-B14F-4D97-AF65-F5344CB8AC3E}">
        <p14:creationId xmlns:p14="http://schemas.microsoft.com/office/powerpoint/2010/main" val="217598175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ounded Rectangle 135"/>
          <p:cNvSpPr/>
          <p:nvPr/>
        </p:nvSpPr>
        <p:spPr bwMode="auto">
          <a:xfrm>
            <a:off x="7461504" y="1768919"/>
            <a:ext cx="1016029" cy="291656"/>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31" name="Rounded Rectangle 130"/>
          <p:cNvSpPr/>
          <p:nvPr/>
        </p:nvSpPr>
        <p:spPr bwMode="auto">
          <a:xfrm>
            <a:off x="1243584" y="3449337"/>
            <a:ext cx="1158240" cy="583311"/>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Freeform 1"/>
          <p:cNvSpPr/>
          <p:nvPr/>
        </p:nvSpPr>
        <p:spPr>
          <a:xfrm>
            <a:off x="8717221" y="1969831"/>
            <a:ext cx="426779" cy="2995868"/>
          </a:xfrm>
          <a:custGeom>
            <a:avLst/>
            <a:gdLst>
              <a:gd name="connsiteX0" fmla="*/ 0 w 426779"/>
              <a:gd name="connsiteY0" fmla="*/ 0 h 2670048"/>
              <a:gd name="connsiteX1" fmla="*/ 426720 w 426779"/>
              <a:gd name="connsiteY1" fmla="*/ 1572768 h 2670048"/>
              <a:gd name="connsiteX2" fmla="*/ 24384 w 426779"/>
              <a:gd name="connsiteY2" fmla="*/ 2670048 h 2670048"/>
            </a:gdLst>
            <a:ahLst/>
            <a:cxnLst>
              <a:cxn ang="0">
                <a:pos x="connsiteX0" y="connsiteY0"/>
              </a:cxn>
              <a:cxn ang="0">
                <a:pos x="connsiteX1" y="connsiteY1"/>
              </a:cxn>
              <a:cxn ang="0">
                <a:pos x="connsiteX2" y="connsiteY2"/>
              </a:cxn>
            </a:cxnLst>
            <a:rect l="l" t="t" r="r" b="b"/>
            <a:pathLst>
              <a:path w="426779" h="2670048">
                <a:moveTo>
                  <a:pt x="0" y="0"/>
                </a:moveTo>
                <a:cubicBezTo>
                  <a:pt x="211328" y="563880"/>
                  <a:pt x="422656" y="1127760"/>
                  <a:pt x="426720" y="1572768"/>
                </a:cubicBezTo>
                <a:cubicBezTo>
                  <a:pt x="430784" y="2017776"/>
                  <a:pt x="227584" y="2343912"/>
                  <a:pt x="24384" y="2670048"/>
                </a:cubicBezTo>
              </a:path>
            </a:pathLst>
          </a:custGeom>
          <a:ln w="19050">
            <a:solidFill>
              <a:srgbClr val="D33941"/>
            </a:solidFill>
            <a:headEnd type="none" w="med" len="med"/>
            <a:tailEnd type="arrow" w="med" len="med"/>
          </a:ln>
        </p:spPr>
        <p:txBody>
          <a:bodyPr rtlCol="0" anchor="ctr"/>
          <a:lstStyle/>
          <a:p>
            <a:pPr algn="ctr"/>
            <a:endParaRPr lang="en-US" dirty="0"/>
          </a:p>
        </p:txBody>
      </p:sp>
      <p:sp>
        <p:nvSpPr>
          <p:cNvPr id="13" name="TextBox 12"/>
          <p:cNvSpPr txBox="1"/>
          <p:nvPr/>
        </p:nvSpPr>
        <p:spPr>
          <a:xfrm>
            <a:off x="5569812" y="1815133"/>
            <a:ext cx="2744662" cy="400110"/>
          </a:xfrm>
          <a:prstGeom prst="rect">
            <a:avLst/>
          </a:prstGeom>
          <a:solidFill>
            <a:schemeClr val="tx1"/>
          </a:solidFill>
        </p:spPr>
        <p:txBody>
          <a:bodyPr wrap="none" rtlCol="0">
            <a:spAutoFit/>
          </a:bodyPr>
          <a:lstStyle/>
          <a:p>
            <a:r>
              <a:rPr lang="en-US" dirty="0">
                <a:solidFill>
                  <a:schemeClr val="bg1"/>
                </a:solidFill>
                <a:latin typeface="Courier New" pitchFamily="49" charset="0"/>
                <a:cs typeface="Courier New" pitchFamily="49" charset="0"/>
              </a:rPr>
              <a:t>Policy </a:t>
            </a:r>
            <a:r>
              <a:rPr lang="en-US" dirty="0">
                <a:solidFill>
                  <a:schemeClr val="bg1"/>
                </a:solidFill>
                <a:latin typeface="Courier New" pitchFamily="49" charset="0"/>
                <a:cs typeface="Courier New" pitchFamily="49" charset="0"/>
                <a:sym typeface="Wingdings" pitchFamily="2" charset="2"/>
              </a:rPr>
              <a:t></a:t>
            </a:r>
            <a:r>
              <a:rPr lang="en-US" dirty="0">
                <a:solidFill>
                  <a:schemeClr val="bg1"/>
                </a:solidFill>
                <a:latin typeface="Courier New" pitchFamily="49" charset="0"/>
                <a:cs typeface="Courier New" pitchFamily="49" charset="0"/>
              </a:rPr>
              <a:t> Charges</a:t>
            </a:r>
          </a:p>
        </p:txBody>
      </p:sp>
      <p:pic>
        <p:nvPicPr>
          <p:cNvPr id="4" name="Picture 3"/>
          <p:cNvPicPr>
            <a:picLocks noChangeAspect="1"/>
          </p:cNvPicPr>
          <p:nvPr/>
        </p:nvPicPr>
        <p:blipFill>
          <a:blip r:embed="rId3"/>
          <a:stretch>
            <a:fillRect/>
          </a:stretch>
        </p:blipFill>
        <p:spPr>
          <a:xfrm>
            <a:off x="157391" y="959757"/>
            <a:ext cx="1543050" cy="381000"/>
          </a:xfrm>
          <a:prstGeom prst="rect">
            <a:avLst/>
          </a:prstGeom>
        </p:spPr>
      </p:pic>
      <p:sp>
        <p:nvSpPr>
          <p:cNvPr id="16" name="TextBox 15"/>
          <p:cNvSpPr txBox="1"/>
          <p:nvPr/>
        </p:nvSpPr>
        <p:spPr>
          <a:xfrm>
            <a:off x="4552425" y="783436"/>
            <a:ext cx="3052439" cy="400110"/>
          </a:xfrm>
          <a:prstGeom prst="rect">
            <a:avLst/>
          </a:prstGeom>
          <a:solidFill>
            <a:schemeClr val="tx1"/>
          </a:solidFill>
        </p:spPr>
        <p:txBody>
          <a:bodyPr wrap="none" rtlCol="0">
            <a:spAutoFit/>
          </a:bodyPr>
          <a:lstStyle/>
          <a:p>
            <a:r>
              <a:rPr lang="en-US" dirty="0">
                <a:solidFill>
                  <a:schemeClr val="bg1"/>
                </a:solidFill>
                <a:latin typeface="Courier New" pitchFamily="49" charset="0"/>
                <a:cs typeface="Courier New" pitchFamily="49" charset="0"/>
              </a:rPr>
              <a:t>Account </a:t>
            </a:r>
            <a:r>
              <a:rPr lang="en-US" dirty="0">
                <a:solidFill>
                  <a:schemeClr val="bg1"/>
                </a:solidFill>
                <a:latin typeface="Courier New" pitchFamily="49" charset="0"/>
                <a:cs typeface="Courier New" pitchFamily="49" charset="0"/>
                <a:sym typeface="Wingdings" pitchFamily="2" charset="2"/>
              </a:rPr>
              <a:t></a:t>
            </a:r>
            <a:r>
              <a:rPr lang="en-US" dirty="0">
                <a:solidFill>
                  <a:schemeClr val="bg1"/>
                </a:solidFill>
                <a:latin typeface="Courier New" pitchFamily="49" charset="0"/>
                <a:cs typeface="Courier New" pitchFamily="49" charset="0"/>
              </a:rPr>
              <a:t> Invoices</a:t>
            </a:r>
          </a:p>
        </p:txBody>
      </p:sp>
      <p:sp>
        <p:nvSpPr>
          <p:cNvPr id="18" name="Title 133"/>
          <p:cNvSpPr>
            <a:spLocks noGrp="1"/>
          </p:cNvSpPr>
          <p:nvPr>
            <p:ph type="title"/>
          </p:nvPr>
        </p:nvSpPr>
        <p:spPr>
          <a:xfrm>
            <a:off x="495300" y="120650"/>
            <a:ext cx="8318500" cy="742950"/>
          </a:xfrm>
        </p:spPr>
        <p:txBody>
          <a:bodyPr/>
          <a:lstStyle/>
          <a:p>
            <a:r>
              <a:rPr lang="en-US" dirty="0"/>
              <a:t>Role of event dates in credit allocation</a:t>
            </a:r>
            <a:br>
              <a:rPr lang="en-US" dirty="0"/>
            </a:br>
            <a:r>
              <a:rPr lang="en-US" sz="2800" dirty="0"/>
              <a:t>worked example</a:t>
            </a:r>
          </a:p>
        </p:txBody>
      </p:sp>
      <p:pic>
        <p:nvPicPr>
          <p:cNvPr id="6" name="Picture 5"/>
          <p:cNvPicPr>
            <a:picLocks noChangeAspect="1"/>
          </p:cNvPicPr>
          <p:nvPr/>
        </p:nvPicPr>
        <p:blipFill>
          <a:blip r:embed="rId4"/>
          <a:stretch>
            <a:fillRect/>
          </a:stretch>
        </p:blipFill>
        <p:spPr>
          <a:xfrm>
            <a:off x="228600" y="1293812"/>
            <a:ext cx="8458200" cy="1247775"/>
          </a:xfrm>
          <a:prstGeom prst="rect">
            <a:avLst/>
          </a:prstGeom>
          <a:ln w="3175">
            <a:solidFill>
              <a:schemeClr val="bg1"/>
            </a:solidFill>
          </a:ln>
        </p:spPr>
      </p:pic>
      <p:pic>
        <p:nvPicPr>
          <p:cNvPr id="7" name="Picture 6"/>
          <p:cNvPicPr>
            <a:picLocks noChangeAspect="1"/>
          </p:cNvPicPr>
          <p:nvPr/>
        </p:nvPicPr>
        <p:blipFill>
          <a:blip r:embed="rId5"/>
          <a:stretch>
            <a:fillRect/>
          </a:stretch>
        </p:blipFill>
        <p:spPr>
          <a:xfrm>
            <a:off x="228600" y="2708211"/>
            <a:ext cx="8479363" cy="3679889"/>
          </a:xfrm>
          <a:prstGeom prst="rect">
            <a:avLst/>
          </a:prstGeom>
          <a:ln w="3175">
            <a:solidFill>
              <a:schemeClr val="bg1"/>
            </a:solidFill>
          </a:ln>
        </p:spPr>
      </p:pic>
      <p:sp>
        <p:nvSpPr>
          <p:cNvPr id="14" name="Rounded Rectangle 13"/>
          <p:cNvSpPr/>
          <p:nvPr/>
        </p:nvSpPr>
        <p:spPr bwMode="auto">
          <a:xfrm>
            <a:off x="8153400" y="4965699"/>
            <a:ext cx="521484" cy="127001"/>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5" name="TextBox 14"/>
          <p:cNvSpPr txBox="1"/>
          <p:nvPr/>
        </p:nvSpPr>
        <p:spPr>
          <a:xfrm>
            <a:off x="5341212" y="2814801"/>
            <a:ext cx="2744662" cy="400110"/>
          </a:xfrm>
          <a:prstGeom prst="rect">
            <a:avLst/>
          </a:prstGeom>
          <a:solidFill>
            <a:schemeClr val="tx1"/>
          </a:solidFill>
        </p:spPr>
        <p:txBody>
          <a:bodyPr wrap="none" rtlCol="0">
            <a:spAutoFit/>
          </a:bodyPr>
          <a:lstStyle/>
          <a:p>
            <a:r>
              <a:rPr lang="en-US" dirty="0">
                <a:solidFill>
                  <a:schemeClr val="bg1"/>
                </a:solidFill>
                <a:latin typeface="Courier New" pitchFamily="49" charset="0"/>
                <a:cs typeface="Courier New" pitchFamily="49" charset="0"/>
              </a:rPr>
              <a:t>Policy </a:t>
            </a:r>
            <a:r>
              <a:rPr lang="en-US" dirty="0">
                <a:solidFill>
                  <a:schemeClr val="bg1"/>
                </a:solidFill>
                <a:latin typeface="Courier New" pitchFamily="49" charset="0"/>
                <a:cs typeface="Courier New" pitchFamily="49" charset="0"/>
                <a:sym typeface="Wingdings" pitchFamily="2" charset="2"/>
              </a:rPr>
              <a:t></a:t>
            </a:r>
            <a:r>
              <a:rPr lang="en-US" dirty="0">
                <a:solidFill>
                  <a:schemeClr val="bg1"/>
                </a:solidFill>
                <a:latin typeface="Courier New" pitchFamily="49" charset="0"/>
                <a:cs typeface="Courier New" pitchFamily="49" charset="0"/>
              </a:rPr>
              <a:t> Charges</a:t>
            </a:r>
          </a:p>
        </p:txBody>
      </p:sp>
      <p:sp>
        <p:nvSpPr>
          <p:cNvPr id="17" name="Rounded Rectangle 16"/>
          <p:cNvSpPr/>
          <p:nvPr/>
        </p:nvSpPr>
        <p:spPr bwMode="auto">
          <a:xfrm>
            <a:off x="1243584" y="1880931"/>
            <a:ext cx="978916" cy="379669"/>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31594955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a:t>Lesson outline</a:t>
            </a:r>
          </a:p>
        </p:txBody>
      </p:sp>
      <p:sp>
        <p:nvSpPr>
          <p:cNvPr id="5123" name="Rectangle 3"/>
          <p:cNvSpPr>
            <a:spLocks noGrp="1" noChangeArrowheads="1"/>
          </p:cNvSpPr>
          <p:nvPr>
            <p:ph idx="1"/>
          </p:nvPr>
        </p:nvSpPr>
        <p:spPr bwMode="gray"/>
        <p:txBody>
          <a:bodyPr/>
          <a:lstStyle/>
          <a:p>
            <a:pPr eaLnBrk="1" hangingPunct="1">
              <a:lnSpc>
                <a:spcPct val="150000"/>
              </a:lnSpc>
              <a:buFont typeface="Arial" charset="0"/>
              <a:buChar char="•"/>
              <a:defRPr/>
            </a:pPr>
            <a:r>
              <a:rPr lang="en-US" sz="2800">
                <a:solidFill>
                  <a:schemeClr val="hlink"/>
                </a:solidFill>
              </a:rPr>
              <a:t>Credit handling basics</a:t>
            </a:r>
          </a:p>
          <a:p>
            <a:pPr eaLnBrk="1" hangingPunct="1">
              <a:lnSpc>
                <a:spcPct val="150000"/>
              </a:lnSpc>
              <a:buFont typeface="Arial" charset="0"/>
              <a:buChar char="•"/>
              <a:defRPr/>
            </a:pPr>
            <a:r>
              <a:rPr lang="en-US" sz="2800">
                <a:solidFill>
                  <a:schemeClr val="hlink"/>
                </a:solidFill>
              </a:rPr>
              <a:t>Credit allocation examples</a:t>
            </a:r>
          </a:p>
          <a:p>
            <a:pPr eaLnBrk="1" hangingPunct="1">
              <a:lnSpc>
                <a:spcPct val="150000"/>
              </a:lnSpc>
              <a:buFont typeface="Arial" charset="0"/>
              <a:buChar char="•"/>
              <a:defRPr/>
            </a:pPr>
            <a:r>
              <a:rPr lang="en-US" sz="2800"/>
              <a:t>Return premium plan</a:t>
            </a:r>
          </a:p>
          <a:p>
            <a:pPr eaLnBrk="1" hangingPunct="1">
              <a:lnSpc>
                <a:spcPct val="150000"/>
              </a:lnSpc>
              <a:buFont typeface="Arial" charset="0"/>
              <a:buChar char="•"/>
              <a:defRPr/>
            </a:pPr>
            <a:r>
              <a:rPr lang="en-US" sz="2800">
                <a:solidFill>
                  <a:schemeClr val="hlink"/>
                </a:solidFill>
              </a:rPr>
              <a:t>Configuring credit handling</a:t>
            </a:r>
          </a:p>
          <a:p>
            <a:pPr lvl="1" eaLnBrk="1" hangingPunct="1">
              <a:lnSpc>
                <a:spcPct val="150000"/>
              </a:lnSpc>
              <a:buFont typeface="Calibri" pitchFamily="34" charset="0"/>
              <a:buChar char="─"/>
              <a:defRPr/>
            </a:pPr>
            <a:r>
              <a:rPr lang="en-US" sz="2800">
                <a:solidFill>
                  <a:schemeClr val="hlink"/>
                </a:solidFill>
              </a:rPr>
              <a:t>Filtering</a:t>
            </a:r>
          </a:p>
          <a:p>
            <a:pPr lvl="1" eaLnBrk="1" hangingPunct="1">
              <a:lnSpc>
                <a:spcPct val="150000"/>
              </a:lnSpc>
              <a:buFont typeface="Calibri" pitchFamily="34" charset="0"/>
              <a:buChar char="─"/>
              <a:defRPr/>
            </a:pPr>
            <a:r>
              <a:rPr lang="en-US" sz="2800">
                <a:solidFill>
                  <a:schemeClr val="hlink"/>
                </a:solidFill>
              </a:rPr>
              <a:t>Allocation</a:t>
            </a:r>
          </a:p>
          <a:p>
            <a:pPr eaLnBrk="1" hangingPunct="1">
              <a:lnSpc>
                <a:spcPct val="150000"/>
              </a:lnSpc>
              <a:buFont typeface="Arial" charset="0"/>
              <a:buChar char="•"/>
              <a:defRPr/>
            </a:pPr>
            <a:endParaRPr lang="en-US" sz="2800" dirty="0">
              <a:solidFill>
                <a:schemeClr val="hlink"/>
              </a:solidFill>
            </a:endParaRPr>
          </a:p>
          <a:p>
            <a:pPr eaLnBrk="1" hangingPunct="1">
              <a:lnSpc>
                <a:spcPct val="150000"/>
              </a:lnSpc>
              <a:buFont typeface="Arial" charset="0"/>
              <a:buChar char="•"/>
              <a:defRPr/>
            </a:pPr>
            <a:endParaRPr lang="en-US" sz="2800" dirty="0">
              <a:solidFill>
                <a:schemeClr val="hlink"/>
              </a:solidFill>
              <a:ea typeface="+mn-ea"/>
              <a:cs typeface="+mn-cs"/>
            </a:endParaRPr>
          </a:p>
        </p:txBody>
      </p:sp>
    </p:spTree>
    <p:extLst>
      <p:ext uri="{BB962C8B-B14F-4D97-AF65-F5344CB8AC3E}">
        <p14:creationId xmlns:p14="http://schemas.microsoft.com/office/powerpoint/2010/main" val="316472282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a:t>Lesson objectives</a:t>
            </a:r>
          </a:p>
        </p:txBody>
      </p:sp>
      <p:sp>
        <p:nvSpPr>
          <p:cNvPr id="4099" name="Rectangle 3"/>
          <p:cNvSpPr>
            <a:spLocks noGrp="1" noChangeArrowheads="1"/>
          </p:cNvSpPr>
          <p:nvPr>
            <p:ph idx="1"/>
          </p:nvPr>
        </p:nvSpPr>
        <p:spPr/>
        <p:txBody>
          <a:bodyPr/>
          <a:lstStyle/>
          <a:p>
            <a:pPr eaLnBrk="1" hangingPunct="1">
              <a:buFont typeface="Arial" charset="0"/>
              <a:buChar char="•"/>
            </a:pPr>
            <a:r>
              <a:rPr lang="en-US" dirty="0"/>
              <a:t>By the end of this lesson, you should be able to:</a:t>
            </a:r>
          </a:p>
          <a:p>
            <a:pPr lvl="1" eaLnBrk="1" hangingPunct="1"/>
            <a:r>
              <a:rPr lang="en-US" dirty="0"/>
              <a:t>Describe how the </a:t>
            </a:r>
            <a:r>
              <a:rPr lang="en-US" b="1" dirty="0">
                <a:latin typeface="Courier New" pitchFamily="49" charset="0"/>
                <a:cs typeface="Courier New" pitchFamily="49" charset="0"/>
              </a:rPr>
              <a:t>Default Return Premium Plan </a:t>
            </a:r>
            <a:r>
              <a:rPr lang="en-US" dirty="0"/>
              <a:t>influences credit distribution </a:t>
            </a:r>
          </a:p>
          <a:p>
            <a:pPr lvl="1" eaLnBrk="1" hangingPunct="1"/>
            <a:r>
              <a:rPr lang="en-US"/>
              <a:t>Describe </a:t>
            </a:r>
            <a:r>
              <a:rPr lang="en-US" dirty="0"/>
              <a:t>the role of </a:t>
            </a:r>
            <a:r>
              <a:rPr lang="en-US" b="1" dirty="0">
                <a:latin typeface="Courier New" pitchFamily="49" charset="0"/>
                <a:cs typeface="Courier New" pitchFamily="49" charset="0"/>
              </a:rPr>
              <a:t>RestrictionBuilder</a:t>
            </a:r>
            <a:r>
              <a:rPr lang="en-US" dirty="0"/>
              <a:t> filtering eligible items for credit distribution</a:t>
            </a:r>
          </a:p>
          <a:p>
            <a:pPr lvl="1" eaLnBrk="1" hangingPunct="1"/>
            <a:r>
              <a:rPr lang="en-US" dirty="0"/>
              <a:t>List the steps for creating a custom credit allocation</a:t>
            </a:r>
          </a:p>
        </p:txBody>
      </p:sp>
      <p:sp>
        <p:nvSpPr>
          <p:cNvPr id="4100" name="Rectangle 4"/>
          <p:cNvSpPr>
            <a:spLocks noChangeArrowheads="1"/>
          </p:cNvSpPr>
          <p:nvPr/>
        </p:nvSpPr>
        <p:spPr bwMode="auto">
          <a:xfrm>
            <a:off x="463550" y="5883275"/>
            <a:ext cx="79375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dirty="0">
                <a:solidFill>
                  <a:srgbClr val="AA3704"/>
                </a:solidFill>
              </a:rPr>
              <a:t>This lesson uses the notes section for additional explanation and information.</a:t>
            </a:r>
            <a:br>
              <a:rPr lang="en-US" sz="1400" b="0" dirty="0">
                <a:solidFill>
                  <a:srgbClr val="AA3704"/>
                </a:solidFill>
              </a:rPr>
            </a:br>
            <a:r>
              <a:rPr lang="en-US" sz="1400" b="0" dirty="0">
                <a:solidFill>
                  <a:srgbClr val="AA3704"/>
                </a:solidFill>
              </a:rPr>
              <a:t>To view the notes in PowerPoint, choose View</a:t>
            </a:r>
            <a:r>
              <a:rPr lang="en-US" sz="1400" b="0" dirty="0">
                <a:solidFill>
                  <a:srgbClr val="AA3704"/>
                </a:solidFill>
                <a:sym typeface="Wingdings" pitchFamily="2" charset="2"/>
              </a:rPr>
              <a:t>Normal or </a:t>
            </a:r>
            <a:r>
              <a:rPr lang="en-US" sz="1400" b="0" dirty="0">
                <a:solidFill>
                  <a:srgbClr val="AA3704"/>
                </a:solidFill>
              </a:rPr>
              <a:t>View</a:t>
            </a:r>
            <a:r>
              <a:rPr lang="en-US" sz="1400" b="0" dirty="0">
                <a:solidFill>
                  <a:srgbClr val="AA3704"/>
                </a:solidFill>
                <a:sym typeface="Wingdings" pitchFamily="2" charset="2"/>
              </a:rPr>
              <a:t></a:t>
            </a:r>
            <a:r>
              <a:rPr lang="en-US" sz="1400" b="0" dirty="0">
                <a:solidFill>
                  <a:srgbClr val="AA3704"/>
                </a:solidFill>
              </a:rPr>
              <a:t>Notes Page.</a:t>
            </a:r>
            <a:br>
              <a:rPr lang="en-US" sz="1400" b="0" dirty="0">
                <a:solidFill>
                  <a:srgbClr val="AA3704"/>
                </a:solidFill>
              </a:rPr>
            </a:br>
            <a:r>
              <a:rPr lang="en-US" sz="1400" b="0"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dirty="0">
              <a:solidFill>
                <a:srgbClr val="AA3704"/>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premium plans</a:t>
            </a:r>
          </a:p>
        </p:txBody>
      </p:sp>
      <p:sp>
        <p:nvSpPr>
          <p:cNvPr id="3" name="Content Placeholder 2"/>
          <p:cNvSpPr>
            <a:spLocks noGrp="1"/>
          </p:cNvSpPr>
          <p:nvPr>
            <p:ph idx="1"/>
          </p:nvPr>
        </p:nvSpPr>
        <p:spPr/>
        <p:txBody>
          <a:bodyPr/>
          <a:lstStyle/>
          <a:p>
            <a:r>
              <a:rPr lang="en-US" dirty="0"/>
              <a:t>When a policy is created, the return premium</a:t>
            </a:r>
            <a:br>
              <a:rPr lang="en-US" dirty="0"/>
            </a:br>
            <a:r>
              <a:rPr lang="en-US" dirty="0"/>
              <a:t>plan with lowest priority number is </a:t>
            </a:r>
            <a:br>
              <a:rPr lang="en-US" dirty="0"/>
            </a:br>
            <a:r>
              <a:rPr lang="en-US" dirty="0"/>
              <a:t>associated with the policy period</a:t>
            </a:r>
            <a:br>
              <a:rPr lang="en-US" dirty="0"/>
            </a:br>
            <a:br>
              <a:rPr lang="en-US" dirty="0"/>
            </a:br>
            <a:br>
              <a:rPr lang="en-US" dirty="0"/>
            </a:br>
            <a:br>
              <a:rPr lang="en-US" dirty="0"/>
            </a:br>
            <a:br>
              <a:rPr lang="en-US" dirty="0"/>
            </a:br>
            <a:br>
              <a:rPr lang="en-US" dirty="0"/>
            </a:br>
            <a:br>
              <a:rPr lang="en-US" dirty="0"/>
            </a:br>
            <a:endParaRPr lang="en-US" dirty="0"/>
          </a:p>
          <a:p>
            <a:pPr lvl="1"/>
            <a:r>
              <a:rPr lang="en-US" dirty="0"/>
              <a:t>On renewal, same return premium plan is associated with new policy period</a:t>
            </a:r>
          </a:p>
          <a:p>
            <a:r>
              <a:rPr lang="en-US" dirty="0"/>
              <a:t>Any edits to a return premium plan are effective immediately</a:t>
            </a:r>
          </a:p>
          <a:p>
            <a:pPr marL="400050" lvl="1" indent="0">
              <a:buNone/>
            </a:pPr>
            <a:br>
              <a:rPr lang="en-US" dirty="0"/>
            </a:br>
            <a:endParaRPr lang="en-US" dirty="0"/>
          </a:p>
          <a:p>
            <a:pPr marL="400050" lvl="1" indent="0">
              <a:buNone/>
            </a:pPr>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3811" y="263271"/>
            <a:ext cx="1876425"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12147" y="2198986"/>
            <a:ext cx="7667484" cy="369332"/>
          </a:xfrm>
          <a:prstGeom prst="rect">
            <a:avLst/>
          </a:prstGeom>
          <a:noFill/>
        </p:spPr>
        <p:txBody>
          <a:bodyPr wrap="none" rtlCol="0">
            <a:spAutoFit/>
          </a:bodyPr>
          <a:lstStyle/>
          <a:p>
            <a:pPr algn="l"/>
            <a:r>
              <a:rPr lang="en-US" sz="1800" b="1" dirty="0">
                <a:solidFill>
                  <a:schemeClr val="bg1"/>
                </a:solidFill>
                <a:latin typeface="Courier New" pitchFamily="49" charset="0"/>
                <a:cs typeface="Courier New" pitchFamily="49" charset="0"/>
              </a:rPr>
              <a:t>Administration</a:t>
            </a:r>
            <a:r>
              <a:rPr lang="en-US" sz="1800" b="1" dirty="0">
                <a:solidFill>
                  <a:schemeClr val="bg1"/>
                </a:solidFill>
                <a:latin typeface="Courier New" pitchFamily="49" charset="0"/>
                <a:cs typeface="Courier New" pitchFamily="49" charset="0"/>
                <a:sym typeface="Wingdings" pitchFamily="2" charset="2"/>
              </a:rPr>
              <a:t>Business </a:t>
            </a:r>
            <a:r>
              <a:rPr lang="en-US" sz="1800" b="1" dirty="0" err="1">
                <a:solidFill>
                  <a:schemeClr val="bg1"/>
                </a:solidFill>
                <a:latin typeface="Courier New" pitchFamily="49" charset="0"/>
                <a:cs typeface="Courier New" pitchFamily="49" charset="0"/>
                <a:sym typeface="Wingdings" pitchFamily="2" charset="2"/>
              </a:rPr>
              <a:t>SettingsReturn</a:t>
            </a:r>
            <a:r>
              <a:rPr lang="en-US" sz="1800" b="1" dirty="0">
                <a:solidFill>
                  <a:schemeClr val="bg1"/>
                </a:solidFill>
                <a:latin typeface="Courier New" pitchFamily="49" charset="0"/>
                <a:cs typeface="Courier New" pitchFamily="49" charset="0"/>
                <a:sym typeface="Wingdings" pitchFamily="2" charset="2"/>
              </a:rPr>
              <a:t> Premium Plans</a:t>
            </a:r>
            <a:endParaRPr lang="en-US" sz="1800" b="1" dirty="0">
              <a:solidFill>
                <a:schemeClr val="bg1"/>
              </a:solidFill>
              <a:latin typeface="Courier New" pitchFamily="49" charset="0"/>
              <a:cs typeface="Courier New" pitchFamily="49" charset="0"/>
            </a:endParaRPr>
          </a:p>
        </p:txBody>
      </p:sp>
      <p:pic>
        <p:nvPicPr>
          <p:cNvPr id="10" name="Picture 9"/>
          <p:cNvPicPr>
            <a:picLocks noChangeAspect="1"/>
          </p:cNvPicPr>
          <p:nvPr/>
        </p:nvPicPr>
        <p:blipFill>
          <a:blip r:embed="rId4"/>
          <a:stretch>
            <a:fillRect/>
          </a:stretch>
        </p:blipFill>
        <p:spPr>
          <a:xfrm>
            <a:off x="188913" y="2654635"/>
            <a:ext cx="8878887" cy="1707813"/>
          </a:xfrm>
          <a:prstGeom prst="rect">
            <a:avLst/>
          </a:prstGeom>
          <a:ln>
            <a:solidFill>
              <a:schemeClr val="bg1"/>
            </a:solidFill>
          </a:ln>
        </p:spPr>
      </p:pic>
      <p:sp>
        <p:nvSpPr>
          <p:cNvPr id="15" name="Rounded Rectangle 14"/>
          <p:cNvSpPr/>
          <p:nvPr/>
        </p:nvSpPr>
        <p:spPr bwMode="auto">
          <a:xfrm>
            <a:off x="211086" y="3637004"/>
            <a:ext cx="8805914" cy="2159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104156496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Return premium plan: overview of fields</a:t>
            </a:r>
            <a:endParaRPr lang="en-US" dirty="0"/>
          </a:p>
        </p:txBody>
      </p:sp>
      <p:sp>
        <p:nvSpPr>
          <p:cNvPr id="14" name="TextBox 13"/>
          <p:cNvSpPr txBox="1"/>
          <p:nvPr/>
        </p:nvSpPr>
        <p:spPr>
          <a:xfrm>
            <a:off x="695844" y="5172164"/>
            <a:ext cx="8292655" cy="1027974"/>
          </a:xfrm>
          <a:prstGeom prst="rect">
            <a:avLst/>
          </a:prstGeom>
          <a:noFill/>
        </p:spPr>
        <p:txBody>
          <a:bodyPr wrap="none" rtlCol="0">
            <a:spAutoFit/>
          </a:bodyPr>
          <a:lstStyle/>
          <a:p>
            <a:pPr algn="l"/>
            <a:r>
              <a:rPr lang="en-US" sz="1600" b="0" dirty="0">
                <a:solidFill>
                  <a:srgbClr val="C00000"/>
                </a:solidFill>
                <a:cs typeface="Calibri" pitchFamily="34" charset="0"/>
              </a:rPr>
              <a:t>			     Effective date</a:t>
            </a:r>
            <a:endParaRPr lang="en-US" sz="1600" b="0" dirty="0">
              <a:solidFill>
                <a:srgbClr val="C00000"/>
              </a:solidFill>
              <a:latin typeface="+mn-lt"/>
              <a:cs typeface="Calibri" pitchFamily="34" charset="0"/>
            </a:endParaRPr>
          </a:p>
          <a:p>
            <a:pPr algn="l"/>
            <a:r>
              <a:rPr lang="en-US" sz="1600" b="0" dirty="0">
                <a:solidFill>
                  <a:srgbClr val="C00000"/>
                </a:solidFill>
                <a:latin typeface="+mn-lt"/>
                <a:cs typeface="Calibri" pitchFamily="34" charset="0"/>
              </a:rPr>
              <a:t>Billing instruction type                      When to allocate credits               Where excess goes</a:t>
            </a:r>
            <a:br>
              <a:rPr lang="en-US" sz="1600" b="0" dirty="0">
                <a:solidFill>
                  <a:srgbClr val="C00000"/>
                </a:solidFill>
                <a:latin typeface="+mn-lt"/>
                <a:cs typeface="Calibri" pitchFamily="34" charset="0"/>
              </a:rPr>
            </a:br>
            <a:r>
              <a:rPr lang="en-US" sz="1600" b="0" dirty="0">
                <a:solidFill>
                  <a:srgbClr val="C00000"/>
                </a:solidFill>
                <a:latin typeface="+mn-lt"/>
                <a:cs typeface="Calibri" pitchFamily="34" charset="0"/>
              </a:rPr>
              <a:t>					    Allocation strategy</a:t>
            </a:r>
          </a:p>
        </p:txBody>
      </p:sp>
      <p:cxnSp>
        <p:nvCxnSpPr>
          <p:cNvPr id="9" name="Straight Connector 8"/>
          <p:cNvCxnSpPr/>
          <p:nvPr/>
        </p:nvCxnSpPr>
        <p:spPr bwMode="auto">
          <a:xfrm>
            <a:off x="1651000" y="4530724"/>
            <a:ext cx="3654" cy="1082676"/>
          </a:xfrm>
          <a:prstGeom prst="line">
            <a:avLst/>
          </a:prstGeom>
          <a:noFill/>
          <a:ln w="19050" cap="flat" cmpd="sng" algn="ctr">
            <a:solidFill>
              <a:srgbClr val="C00000"/>
            </a:solidFill>
            <a:prstDash val="solid"/>
            <a:round/>
            <a:headEnd type="none" w="med" len="med"/>
            <a:tailEnd type="none" w="med" len="med"/>
          </a:ln>
          <a:effectLst/>
        </p:spPr>
      </p:cxnSp>
      <p:cxnSp>
        <p:nvCxnSpPr>
          <p:cNvPr id="18" name="Straight Connector 17"/>
          <p:cNvCxnSpPr/>
          <p:nvPr/>
        </p:nvCxnSpPr>
        <p:spPr bwMode="auto">
          <a:xfrm>
            <a:off x="5356138" y="4541520"/>
            <a:ext cx="15962" cy="1071880"/>
          </a:xfrm>
          <a:prstGeom prst="line">
            <a:avLst/>
          </a:prstGeom>
          <a:noFill/>
          <a:ln w="19050" cap="flat" cmpd="sng" algn="ctr">
            <a:solidFill>
              <a:srgbClr val="C00000"/>
            </a:solidFill>
            <a:prstDash val="solid"/>
            <a:round/>
            <a:headEnd type="none" w="med" len="med"/>
            <a:tailEnd type="none" w="med" len="med"/>
          </a:ln>
          <a:effectLst/>
        </p:spPr>
      </p:cxnSp>
      <p:cxnSp>
        <p:nvCxnSpPr>
          <p:cNvPr id="22" name="Straight Connector 21"/>
          <p:cNvCxnSpPr/>
          <p:nvPr/>
        </p:nvCxnSpPr>
        <p:spPr bwMode="auto">
          <a:xfrm flipH="1">
            <a:off x="4508500" y="4516120"/>
            <a:ext cx="6604" cy="656044"/>
          </a:xfrm>
          <a:prstGeom prst="line">
            <a:avLst/>
          </a:prstGeom>
          <a:noFill/>
          <a:ln w="19050" cap="flat" cmpd="sng" algn="ctr">
            <a:solidFill>
              <a:srgbClr val="C00000"/>
            </a:solidFill>
            <a:prstDash val="solid"/>
            <a:round/>
            <a:headEnd type="none" w="med" len="med"/>
            <a:tailEnd type="none" w="med" len="med"/>
          </a:ln>
          <a:effectLst/>
        </p:spPr>
      </p:cxnSp>
      <p:cxnSp>
        <p:nvCxnSpPr>
          <p:cNvPr id="24" name="Straight Connector 23"/>
          <p:cNvCxnSpPr/>
          <p:nvPr/>
        </p:nvCxnSpPr>
        <p:spPr bwMode="auto">
          <a:xfrm>
            <a:off x="6403340" y="4541520"/>
            <a:ext cx="10160" cy="1287780"/>
          </a:xfrm>
          <a:prstGeom prst="line">
            <a:avLst/>
          </a:prstGeom>
          <a:noFill/>
          <a:ln w="19050" cap="flat" cmpd="sng" algn="ctr">
            <a:solidFill>
              <a:srgbClr val="C00000"/>
            </a:solidFill>
            <a:prstDash val="solid"/>
            <a:round/>
            <a:headEnd type="none" w="med" len="med"/>
            <a:tailEnd type="none" w="med" len="med"/>
          </a:ln>
          <a:effectLst/>
        </p:spPr>
      </p:cxnSp>
      <p:pic>
        <p:nvPicPr>
          <p:cNvPr id="8" name="Picture 7"/>
          <p:cNvPicPr>
            <a:picLocks noChangeAspect="1"/>
          </p:cNvPicPr>
          <p:nvPr/>
        </p:nvPicPr>
        <p:blipFill>
          <a:blip r:embed="rId3"/>
          <a:stretch>
            <a:fillRect/>
          </a:stretch>
        </p:blipFill>
        <p:spPr>
          <a:xfrm>
            <a:off x="169460" y="749299"/>
            <a:ext cx="8917390" cy="3781425"/>
          </a:xfrm>
          <a:prstGeom prst="rect">
            <a:avLst/>
          </a:prstGeom>
          <a:ln>
            <a:solidFill>
              <a:schemeClr val="bg1"/>
            </a:solidFill>
          </a:ln>
        </p:spPr>
      </p:pic>
      <p:cxnSp>
        <p:nvCxnSpPr>
          <p:cNvPr id="47" name="Straight Connector 46"/>
          <p:cNvCxnSpPr/>
          <p:nvPr/>
        </p:nvCxnSpPr>
        <p:spPr bwMode="auto">
          <a:xfrm>
            <a:off x="7359904" y="4528820"/>
            <a:ext cx="18796" cy="1109980"/>
          </a:xfrm>
          <a:prstGeom prst="line">
            <a:avLst/>
          </a:prstGeom>
          <a:noFill/>
          <a:ln w="19050" cap="flat" cmpd="sng" algn="ctr">
            <a:solidFill>
              <a:srgbClr val="C00000"/>
            </a:solidFill>
            <a:prstDash val="solid"/>
            <a:round/>
            <a:headEnd type="none" w="med" len="med"/>
            <a:tailEnd type="none" w="med" len="med"/>
          </a:ln>
          <a:effectLst/>
        </p:spPr>
      </p:cxnSp>
      <p:sp>
        <p:nvSpPr>
          <p:cNvPr id="54" name="TextBox 53"/>
          <p:cNvSpPr txBox="1"/>
          <p:nvPr/>
        </p:nvSpPr>
        <p:spPr>
          <a:xfrm>
            <a:off x="6088289" y="1912076"/>
            <a:ext cx="2657137" cy="584775"/>
          </a:xfrm>
          <a:prstGeom prst="rect">
            <a:avLst/>
          </a:prstGeom>
          <a:noFill/>
        </p:spPr>
        <p:txBody>
          <a:bodyPr wrap="square" rtlCol="0">
            <a:spAutoFit/>
          </a:bodyPr>
          <a:lstStyle/>
          <a:p>
            <a:pPr algn="l"/>
            <a:r>
              <a:rPr lang="en-US" sz="1600" b="0" dirty="0">
                <a:solidFill>
                  <a:srgbClr val="C00000"/>
                </a:solidFill>
                <a:latin typeface="+mn-lt"/>
                <a:cs typeface="Calibri" pitchFamily="34" charset="0"/>
              </a:rPr>
              <a:t>How to match negative items with items to be paid</a:t>
            </a:r>
          </a:p>
        </p:txBody>
      </p:sp>
      <p:cxnSp>
        <p:nvCxnSpPr>
          <p:cNvPr id="55" name="Straight Arrow Connector 54"/>
          <p:cNvCxnSpPr>
            <a:stCxn id="54" idx="1"/>
          </p:cNvCxnSpPr>
          <p:nvPr/>
        </p:nvCxnSpPr>
        <p:spPr bwMode="auto">
          <a:xfrm flipH="1">
            <a:off x="4318000" y="2204464"/>
            <a:ext cx="1770289" cy="614936"/>
          </a:xfrm>
          <a:prstGeom prst="straightConnector1">
            <a:avLst/>
          </a:prstGeom>
          <a:noFill/>
          <a:ln w="19050" cap="flat" cmpd="sng" algn="ctr">
            <a:solidFill>
              <a:srgbClr val="C00000"/>
            </a:solidFill>
            <a:prstDash val="solid"/>
            <a:round/>
            <a:headEnd type="none" w="med" len="med"/>
            <a:tailEnd type="none" w="med" len="med"/>
          </a:ln>
          <a:effectLst/>
        </p:spPr>
      </p:cxnSp>
      <p:sp>
        <p:nvSpPr>
          <p:cNvPr id="58" name="TextBox 57"/>
          <p:cNvSpPr txBox="1"/>
          <p:nvPr/>
        </p:nvSpPr>
        <p:spPr>
          <a:xfrm>
            <a:off x="6096000" y="2697288"/>
            <a:ext cx="2657137" cy="584775"/>
          </a:xfrm>
          <a:prstGeom prst="rect">
            <a:avLst/>
          </a:prstGeom>
          <a:noFill/>
        </p:spPr>
        <p:txBody>
          <a:bodyPr wrap="square" rtlCol="0">
            <a:spAutoFit/>
          </a:bodyPr>
          <a:lstStyle/>
          <a:p>
            <a:pPr algn="l"/>
            <a:r>
              <a:rPr lang="en-US" sz="1600" b="0" dirty="0">
                <a:solidFill>
                  <a:srgbClr val="C00000"/>
                </a:solidFill>
                <a:latin typeface="+mn-lt"/>
                <a:cs typeface="Calibri" pitchFamily="34" charset="0"/>
              </a:rPr>
              <a:t>(List bill only) Where to place excess funds</a:t>
            </a:r>
          </a:p>
        </p:txBody>
      </p:sp>
      <p:cxnSp>
        <p:nvCxnSpPr>
          <p:cNvPr id="59" name="Straight Arrow Connector 58"/>
          <p:cNvCxnSpPr/>
          <p:nvPr/>
        </p:nvCxnSpPr>
        <p:spPr bwMode="auto">
          <a:xfrm flipH="1">
            <a:off x="3289300" y="2964276"/>
            <a:ext cx="2806700" cy="172624"/>
          </a:xfrm>
          <a:prstGeom prst="straightConnector1">
            <a:avLst/>
          </a:prstGeom>
          <a:noFill/>
          <a:ln w="19050" cap="flat" cmpd="sng" algn="ctr">
            <a:solidFill>
              <a:srgbClr val="C00000"/>
            </a:solidFill>
            <a:prstDash val="solid"/>
            <a:round/>
            <a:headEnd type="none" w="med" len="med"/>
            <a:tailEnd type="none" w="med" len="med"/>
          </a:ln>
          <a:effectLst/>
        </p:spPr>
      </p:cxnSp>
      <p:sp>
        <p:nvSpPr>
          <p:cNvPr id="63" name="TextBox 62"/>
          <p:cNvSpPr txBox="1"/>
          <p:nvPr/>
        </p:nvSpPr>
        <p:spPr>
          <a:xfrm>
            <a:off x="3098800" y="3330959"/>
            <a:ext cx="5473700" cy="307777"/>
          </a:xfrm>
          <a:prstGeom prst="rect">
            <a:avLst/>
          </a:prstGeom>
          <a:noFill/>
        </p:spPr>
        <p:txBody>
          <a:bodyPr wrap="square" rtlCol="0">
            <a:spAutoFit/>
          </a:bodyPr>
          <a:lstStyle/>
          <a:p>
            <a:pPr algn="l"/>
            <a:r>
              <a:rPr lang="en-US" sz="1400" dirty="0">
                <a:solidFill>
                  <a:srgbClr val="04628C"/>
                </a:solidFill>
                <a:latin typeface="+mn-lt"/>
                <a:cs typeface="Calibri" pitchFamily="34" charset="0"/>
              </a:rPr>
              <a:t>Each scheme applies only to specified Billing instruction type</a:t>
            </a:r>
          </a:p>
        </p:txBody>
      </p:sp>
      <p:cxnSp>
        <p:nvCxnSpPr>
          <p:cNvPr id="64" name="Straight Connector 63"/>
          <p:cNvCxnSpPr/>
          <p:nvPr/>
        </p:nvCxnSpPr>
        <p:spPr bwMode="auto">
          <a:xfrm>
            <a:off x="184549" y="3377692"/>
            <a:ext cx="8873025" cy="0"/>
          </a:xfrm>
          <a:prstGeom prst="line">
            <a:avLst/>
          </a:prstGeom>
          <a:noFill/>
          <a:ln w="19050" cap="flat" cmpd="sng" algn="ctr">
            <a:solidFill>
              <a:srgbClr val="04628C"/>
            </a:solidFill>
            <a:prstDash val="sysDash"/>
            <a:round/>
            <a:headEnd type="none" w="med" len="med"/>
            <a:tailEnd type="none" w="med" len="med"/>
          </a:ln>
          <a:effectLst/>
        </p:spPr>
      </p:cxnSp>
    </p:spTree>
    <p:extLst>
      <p:ext uri="{BB962C8B-B14F-4D97-AF65-F5344CB8AC3E}">
        <p14:creationId xmlns:p14="http://schemas.microsoft.com/office/powerpoint/2010/main" val="261443614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Item Qualifier field</a:t>
            </a:r>
          </a:p>
        </p:txBody>
      </p:sp>
      <p:sp>
        <p:nvSpPr>
          <p:cNvPr id="8" name="Content Placeholder 7"/>
          <p:cNvSpPr>
            <a:spLocks noGrp="1"/>
          </p:cNvSpPr>
          <p:nvPr>
            <p:ph idx="1"/>
          </p:nvPr>
        </p:nvSpPr>
        <p:spPr/>
        <p:txBody>
          <a:bodyPr/>
          <a:lstStyle/>
          <a:p>
            <a:r>
              <a:rPr lang="en-US" b="1" dirty="0"/>
              <a:t>Eligible Items </a:t>
            </a:r>
            <a:r>
              <a:rPr lang="en-US" dirty="0"/>
              <a:t>are used to determine items that are eligible to be paid by available credit</a:t>
            </a:r>
          </a:p>
          <a:p>
            <a:pPr lvl="1"/>
            <a:r>
              <a:rPr lang="en-US" dirty="0"/>
              <a:t>Same </a:t>
            </a:r>
            <a:r>
              <a:rPr lang="en-US" b="1" dirty="0"/>
              <a:t>eligible items</a:t>
            </a:r>
            <a:r>
              <a:rPr lang="en-US" dirty="0"/>
              <a:t> apply to all </a:t>
            </a:r>
            <a:br>
              <a:rPr lang="en-US" dirty="0"/>
            </a:br>
            <a:r>
              <a:rPr lang="en-US" dirty="0"/>
              <a:t>credit distributions, regardless </a:t>
            </a:r>
            <a:br>
              <a:rPr lang="en-US" dirty="0"/>
            </a:br>
            <a:r>
              <a:rPr lang="en-US" dirty="0"/>
              <a:t>of billing instruction type</a:t>
            </a:r>
          </a:p>
        </p:txBody>
      </p:sp>
      <p:graphicFrame>
        <p:nvGraphicFramePr>
          <p:cNvPr id="10" name="Content Placeholder 44"/>
          <p:cNvGraphicFramePr>
            <a:graphicFrameLocks/>
          </p:cNvGraphicFramePr>
          <p:nvPr/>
        </p:nvGraphicFramePr>
        <p:xfrm>
          <a:off x="5782243" y="192183"/>
          <a:ext cx="3220419" cy="3620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reeform 6"/>
          <p:cNvSpPr/>
          <p:nvPr/>
        </p:nvSpPr>
        <p:spPr>
          <a:xfrm>
            <a:off x="5032756" y="4302124"/>
            <a:ext cx="1368044" cy="560023"/>
          </a:xfrm>
          <a:custGeom>
            <a:avLst/>
            <a:gdLst>
              <a:gd name="connsiteX0" fmla="*/ 0 w 1389888"/>
              <a:gd name="connsiteY0" fmla="*/ 877824 h 943944"/>
              <a:gd name="connsiteX1" fmla="*/ 841248 w 1389888"/>
              <a:gd name="connsiteY1" fmla="*/ 853440 h 943944"/>
              <a:gd name="connsiteX2" fmla="*/ 1389888 w 1389888"/>
              <a:gd name="connsiteY2" fmla="*/ 0 h 943944"/>
            </a:gdLst>
            <a:ahLst/>
            <a:cxnLst>
              <a:cxn ang="0">
                <a:pos x="connsiteX0" y="connsiteY0"/>
              </a:cxn>
              <a:cxn ang="0">
                <a:pos x="connsiteX1" y="connsiteY1"/>
              </a:cxn>
              <a:cxn ang="0">
                <a:pos x="connsiteX2" y="connsiteY2"/>
              </a:cxn>
            </a:cxnLst>
            <a:rect l="l" t="t" r="r" b="b"/>
            <a:pathLst>
              <a:path w="1389888" h="943944">
                <a:moveTo>
                  <a:pt x="0" y="877824"/>
                </a:moveTo>
                <a:cubicBezTo>
                  <a:pt x="304800" y="938784"/>
                  <a:pt x="609600" y="999744"/>
                  <a:pt x="841248" y="853440"/>
                </a:cubicBezTo>
                <a:cubicBezTo>
                  <a:pt x="1072896" y="707136"/>
                  <a:pt x="1231392" y="353568"/>
                  <a:pt x="1389888" y="0"/>
                </a:cubicBezTo>
              </a:path>
            </a:pathLst>
          </a:custGeom>
          <a:noFill/>
          <a:ln w="19050" algn="ctr">
            <a:solidFill>
              <a:srgbClr val="D33941"/>
            </a:solidFill>
            <a:round/>
            <a:headEnd type="none" w="med" len="med"/>
            <a:tailEnd type="arrow" w="med" len="med"/>
          </a:ln>
        </p:spPr>
        <p:txBody>
          <a:bodyPr wrap="none" lIns="0" tIns="0" rIns="0" bIns="0" rtlCol="0" anchor="ctr">
            <a:noAutofit/>
          </a:bodyPr>
          <a:lstStyle/>
          <a:p>
            <a:endParaRPr lang="en-US" dirty="0"/>
          </a:p>
        </p:txBody>
      </p:sp>
      <p:pic>
        <p:nvPicPr>
          <p:cNvPr id="5" name="Picture 4"/>
          <p:cNvPicPr>
            <a:picLocks noChangeAspect="1"/>
          </p:cNvPicPr>
          <p:nvPr/>
        </p:nvPicPr>
        <p:blipFill>
          <a:blip r:embed="rId8"/>
          <a:stretch>
            <a:fillRect/>
          </a:stretch>
        </p:blipFill>
        <p:spPr>
          <a:xfrm>
            <a:off x="5782243" y="3009900"/>
            <a:ext cx="2705100" cy="1304925"/>
          </a:xfrm>
          <a:prstGeom prst="rect">
            <a:avLst/>
          </a:prstGeom>
          <a:ln>
            <a:solidFill>
              <a:schemeClr val="bg1"/>
            </a:solidFill>
          </a:ln>
        </p:spPr>
      </p:pic>
      <p:pic>
        <p:nvPicPr>
          <p:cNvPr id="9" name="Picture 8"/>
          <p:cNvPicPr>
            <a:picLocks noChangeAspect="1"/>
          </p:cNvPicPr>
          <p:nvPr/>
        </p:nvPicPr>
        <p:blipFill>
          <a:blip r:embed="rId9"/>
          <a:stretch>
            <a:fillRect/>
          </a:stretch>
        </p:blipFill>
        <p:spPr>
          <a:xfrm>
            <a:off x="663575" y="3268662"/>
            <a:ext cx="4362450" cy="1971675"/>
          </a:xfrm>
          <a:prstGeom prst="rect">
            <a:avLst/>
          </a:prstGeom>
          <a:ln>
            <a:solidFill>
              <a:schemeClr val="bg1"/>
            </a:solidFill>
          </a:ln>
        </p:spPr>
      </p:pic>
    </p:spTree>
    <p:extLst>
      <p:ext uri="{BB962C8B-B14F-4D97-AF65-F5344CB8AC3E}">
        <p14:creationId xmlns:p14="http://schemas.microsoft.com/office/powerpoint/2010/main" val="126316873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txBox="1">
            <a:spLocks/>
          </p:cNvSpPr>
          <p:nvPr/>
        </p:nvSpPr>
        <p:spPr bwMode="auto">
          <a:xfrm>
            <a:off x="8918575" y="7237413"/>
            <a:ext cx="1554163" cy="731837"/>
          </a:xfrm>
          <a:prstGeom prst="rect">
            <a:avLst/>
          </a:prstGeom>
          <a:noFill/>
          <a:ln>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68ABB88-3C98-47DC-A82A-48E614538E15}" type="slidenum">
              <a:rPr kumimoji="0" lang="en-US" sz="1600" b="0" i="0" u="none" strike="noStrike" kern="1200" cap="none" spc="0" normalizeH="0" baseline="0" noProof="0" smtClean="0">
                <a:ln>
                  <a:noFill/>
                </a:ln>
                <a:solidFill>
                  <a:srgbClr val="333333"/>
                </a:solidFill>
                <a:effectLst/>
                <a:uLnTx/>
                <a:uFillTx/>
                <a:latin typeface="Arial Narrow" pitchFamily="34" charset="0"/>
                <a:ea typeface="+mn-ea"/>
                <a:cs typeface="Arial"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23</a:t>
            </a:fld>
            <a:endParaRPr kumimoji="0" lang="en-US" sz="1600" b="0" i="0" u="none" strike="noStrike" kern="1200" cap="none" spc="0" normalizeH="0" baseline="0" noProof="0" dirty="0">
              <a:ln>
                <a:noFill/>
              </a:ln>
              <a:solidFill>
                <a:srgbClr val="333333"/>
              </a:solidFill>
              <a:effectLst/>
              <a:uLnTx/>
              <a:uFillTx/>
              <a:latin typeface="Arial Narrow" pitchFamily="34" charset="0"/>
              <a:ea typeface="+mn-ea"/>
              <a:cs typeface="Arial" pitchFamily="34" charset="0"/>
            </a:endParaRPr>
          </a:p>
        </p:txBody>
      </p:sp>
      <p:sp>
        <p:nvSpPr>
          <p:cNvPr id="5" name="Rectangle 2"/>
          <p:cNvSpPr>
            <a:spLocks noGrp="1" noChangeArrowheads="1"/>
          </p:cNvSpPr>
          <p:nvPr>
            <p:ph type="title"/>
          </p:nvPr>
        </p:nvSpPr>
        <p:spPr/>
        <p:txBody>
          <a:bodyPr/>
          <a:lstStyle/>
          <a:p>
            <a:r>
              <a:rPr lang="en-US" dirty="0"/>
              <a:t>Eligible items and invoicing model</a:t>
            </a:r>
          </a:p>
        </p:txBody>
      </p:sp>
      <p:sp>
        <p:nvSpPr>
          <p:cNvPr id="45" name="TextBox 44"/>
          <p:cNvSpPr txBox="1"/>
          <p:nvPr/>
        </p:nvSpPr>
        <p:spPr>
          <a:xfrm>
            <a:off x="1169420" y="861492"/>
            <a:ext cx="1834156" cy="400110"/>
          </a:xfrm>
          <a:prstGeom prst="rect">
            <a:avLst/>
          </a:prstGeom>
          <a:noFill/>
        </p:spPr>
        <p:txBody>
          <a:bodyPr wrap="none" rtlCol="0">
            <a:spAutoFit/>
          </a:bodyPr>
          <a:lstStyle/>
          <a:p>
            <a:r>
              <a:rPr lang="en-US" dirty="0">
                <a:solidFill>
                  <a:schemeClr val="bg1"/>
                </a:solidFill>
                <a:latin typeface="+mn-lt"/>
                <a:cs typeface="Calibri" pitchFamily="34" charset="0"/>
              </a:rPr>
              <a:t>Eligible Items</a:t>
            </a:r>
          </a:p>
        </p:txBody>
      </p:sp>
      <p:grpSp>
        <p:nvGrpSpPr>
          <p:cNvPr id="20" name="Group 19"/>
          <p:cNvGrpSpPr/>
          <p:nvPr/>
        </p:nvGrpSpPr>
        <p:grpSpPr>
          <a:xfrm>
            <a:off x="4157227" y="861492"/>
            <a:ext cx="4651493" cy="5490540"/>
            <a:chOff x="560587" y="861492"/>
            <a:chExt cx="4651493" cy="5490540"/>
          </a:xfrm>
        </p:grpSpPr>
        <p:sp>
          <p:nvSpPr>
            <p:cNvPr id="3" name="TextBox 2"/>
            <p:cNvSpPr txBox="1"/>
            <p:nvPr/>
          </p:nvSpPr>
          <p:spPr>
            <a:xfrm>
              <a:off x="1392176" y="861492"/>
              <a:ext cx="2988319" cy="400110"/>
            </a:xfrm>
            <a:prstGeom prst="rect">
              <a:avLst/>
            </a:prstGeom>
            <a:noFill/>
          </p:spPr>
          <p:txBody>
            <a:bodyPr wrap="none" rtlCol="0">
              <a:spAutoFit/>
            </a:bodyPr>
            <a:lstStyle/>
            <a:p>
              <a:r>
                <a:rPr lang="en-US" dirty="0">
                  <a:solidFill>
                    <a:schemeClr val="bg1"/>
                  </a:solidFill>
                  <a:latin typeface="+mn-lt"/>
                  <a:cs typeface="Calibri" pitchFamily="34" charset="0"/>
                </a:rPr>
                <a:t>Invoicing Object Model</a:t>
              </a:r>
            </a:p>
          </p:txBody>
        </p:sp>
        <p:grpSp>
          <p:nvGrpSpPr>
            <p:cNvPr id="19" name="Group 18"/>
            <p:cNvGrpSpPr/>
            <p:nvPr/>
          </p:nvGrpSpPr>
          <p:grpSpPr>
            <a:xfrm>
              <a:off x="560587" y="1328928"/>
              <a:ext cx="4651493" cy="5023104"/>
              <a:chOff x="560587" y="1146048"/>
              <a:chExt cx="4651493" cy="5023104"/>
            </a:xfrm>
          </p:grpSpPr>
          <p:sp>
            <p:nvSpPr>
              <p:cNvPr id="108" name="Rounded Rectangle 107"/>
              <p:cNvSpPr>
                <a:spLocks noChangeArrowheads="1"/>
              </p:cNvSpPr>
              <p:nvPr/>
            </p:nvSpPr>
            <p:spPr bwMode="ltGray">
              <a:xfrm>
                <a:off x="622050" y="2195454"/>
                <a:ext cx="1828800" cy="612975"/>
              </a:xfrm>
              <a:prstGeom prst="roundRect">
                <a:avLst>
                  <a:gd name="adj" fmla="val 10771"/>
                </a:avLst>
              </a:prstGeom>
              <a:solidFill>
                <a:srgbClr val="00B0F0"/>
              </a:solidFill>
              <a:ln w="28575">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wrap="square" lIns="0" tIns="0" rIns="0" bIns="0" anchor="ctr"/>
              <a:lstStyle/>
              <a:p>
                <a:pPr algn="ctr">
                  <a:lnSpc>
                    <a:spcPct val="85000"/>
                  </a:lnSpc>
                  <a:defRPr/>
                </a:pPr>
                <a:r>
                  <a:rPr lang="en-US" sz="1800" b="1" dirty="0">
                    <a:solidFill>
                      <a:schemeClr val="bg1"/>
                    </a:solidFill>
                  </a:rPr>
                  <a:t>Policies</a:t>
                </a:r>
              </a:p>
            </p:txBody>
          </p:sp>
          <p:sp>
            <p:nvSpPr>
              <p:cNvPr id="128" name="Rounded Rectangle 127"/>
              <p:cNvSpPr>
                <a:spLocks noChangeArrowheads="1"/>
              </p:cNvSpPr>
              <p:nvPr/>
            </p:nvSpPr>
            <p:spPr bwMode="ltGray">
              <a:xfrm>
                <a:off x="631345" y="3206496"/>
                <a:ext cx="1828800" cy="612975"/>
              </a:xfrm>
              <a:prstGeom prst="roundRect">
                <a:avLst>
                  <a:gd name="adj" fmla="val 10771"/>
                </a:avLst>
              </a:prstGeom>
              <a:ln w="28575">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wrap="square" lIns="0" tIns="0" rIns="0" bIns="0" anchor="ctr"/>
              <a:lstStyle/>
              <a:p>
                <a:pPr algn="ctr">
                  <a:lnSpc>
                    <a:spcPct val="85000"/>
                  </a:lnSpc>
                  <a:defRPr/>
                </a:pPr>
                <a:r>
                  <a:rPr lang="en-US" sz="1800" b="1" dirty="0">
                    <a:solidFill>
                      <a:schemeClr val="bg1"/>
                    </a:solidFill>
                  </a:rPr>
                  <a:t>Policy Periods</a:t>
                </a:r>
              </a:p>
            </p:txBody>
          </p:sp>
          <p:sp>
            <p:nvSpPr>
              <p:cNvPr id="129" name="Rounded Rectangle 128"/>
              <p:cNvSpPr>
                <a:spLocks noChangeArrowheads="1"/>
              </p:cNvSpPr>
              <p:nvPr/>
            </p:nvSpPr>
            <p:spPr bwMode="ltGray">
              <a:xfrm>
                <a:off x="646632" y="4191984"/>
                <a:ext cx="1828800" cy="612975"/>
              </a:xfrm>
              <a:prstGeom prst="roundRect">
                <a:avLst>
                  <a:gd name="adj" fmla="val 10771"/>
                </a:avLst>
              </a:prstGeom>
              <a:solidFill>
                <a:srgbClr val="00B0F0"/>
              </a:solidFill>
              <a:ln w="28575">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wrap="square" lIns="0" tIns="0" rIns="0" bIns="0" anchor="ctr"/>
              <a:lstStyle/>
              <a:p>
                <a:pPr algn="ctr">
                  <a:lnSpc>
                    <a:spcPct val="85000"/>
                  </a:lnSpc>
                  <a:defRPr/>
                </a:pPr>
                <a:r>
                  <a:rPr lang="en-US" sz="1800" b="1" dirty="0">
                    <a:solidFill>
                      <a:schemeClr val="bg1"/>
                    </a:solidFill>
                  </a:rPr>
                  <a:t>Billing</a:t>
                </a:r>
                <a:br>
                  <a:rPr lang="en-US" sz="1800" b="1" dirty="0">
                    <a:solidFill>
                      <a:schemeClr val="bg1"/>
                    </a:solidFill>
                  </a:rPr>
                </a:br>
                <a:r>
                  <a:rPr lang="en-US" sz="1800" b="1" dirty="0">
                    <a:solidFill>
                      <a:schemeClr val="bg1"/>
                    </a:solidFill>
                  </a:rPr>
                  <a:t>Instructions</a:t>
                </a:r>
              </a:p>
            </p:txBody>
          </p:sp>
          <p:sp>
            <p:nvSpPr>
              <p:cNvPr id="130" name="Rounded Rectangle 129"/>
              <p:cNvSpPr>
                <a:spLocks noChangeArrowheads="1"/>
              </p:cNvSpPr>
              <p:nvPr/>
            </p:nvSpPr>
            <p:spPr bwMode="ltGray">
              <a:xfrm>
                <a:off x="629756" y="5160468"/>
                <a:ext cx="1828800" cy="1008684"/>
              </a:xfrm>
              <a:prstGeom prst="roundRect">
                <a:avLst>
                  <a:gd name="adj" fmla="val 10771"/>
                </a:avLst>
              </a:prstGeom>
              <a:solidFill>
                <a:srgbClr val="00B0F0"/>
              </a:solidFill>
              <a:ln w="28575">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wrap="square" lIns="0" tIns="0" rIns="0" bIns="0" anchor="ctr"/>
              <a:lstStyle/>
              <a:p>
                <a:pPr marL="231775" algn="l">
                  <a:lnSpc>
                    <a:spcPct val="85000"/>
                  </a:lnSpc>
                  <a:defRPr/>
                </a:pPr>
                <a:r>
                  <a:rPr lang="en-US" sz="1800" b="1" dirty="0">
                    <a:solidFill>
                      <a:schemeClr val="bg1"/>
                    </a:solidFill>
                  </a:rPr>
                  <a:t>Charges</a:t>
                </a:r>
                <a:br>
                  <a:rPr lang="en-US" sz="1700" b="1" dirty="0">
                    <a:solidFill>
                      <a:schemeClr val="bg1"/>
                    </a:solidFill>
                  </a:rPr>
                </a:br>
                <a:r>
                  <a:rPr lang="en-US" sz="1700" b="1" dirty="0">
                    <a:solidFill>
                      <a:schemeClr val="bg1"/>
                    </a:solidFill>
                  </a:rPr>
                  <a:t>- Pattern</a:t>
                </a:r>
                <a:br>
                  <a:rPr lang="en-US" sz="1700" b="1" dirty="0">
                    <a:solidFill>
                      <a:schemeClr val="bg1"/>
                    </a:solidFill>
                  </a:rPr>
                </a:br>
                <a:r>
                  <a:rPr lang="en-US" sz="1700" b="1" dirty="0">
                    <a:solidFill>
                      <a:schemeClr val="bg1"/>
                    </a:solidFill>
                  </a:rPr>
                  <a:t>- Category</a:t>
                </a:r>
                <a:br>
                  <a:rPr lang="en-US" sz="1700" b="1" dirty="0">
                    <a:solidFill>
                      <a:schemeClr val="bg1"/>
                    </a:solidFill>
                  </a:rPr>
                </a:br>
                <a:r>
                  <a:rPr lang="en-US" sz="1700" b="1" dirty="0">
                    <a:solidFill>
                      <a:schemeClr val="bg1"/>
                    </a:solidFill>
                  </a:rPr>
                  <a:t>- Group</a:t>
                </a:r>
              </a:p>
            </p:txBody>
          </p:sp>
          <p:sp>
            <p:nvSpPr>
              <p:cNvPr id="138" name="Rounded Rectangle 137"/>
              <p:cNvSpPr>
                <a:spLocks noChangeArrowheads="1"/>
              </p:cNvSpPr>
              <p:nvPr/>
            </p:nvSpPr>
            <p:spPr bwMode="ltGray">
              <a:xfrm>
                <a:off x="3383280" y="2215110"/>
                <a:ext cx="1828800" cy="612975"/>
              </a:xfrm>
              <a:prstGeom prst="roundRect">
                <a:avLst>
                  <a:gd name="adj" fmla="val 10771"/>
                </a:avLst>
              </a:prstGeom>
              <a:solidFill>
                <a:srgbClr val="FFC000"/>
              </a:solidFill>
              <a:ln w="28575">
                <a:solidFill>
                  <a:schemeClr val="bg1"/>
                </a:solidFill>
                <a:headEnd/>
                <a:tailEnd/>
              </a:ln>
              <a:effectLst/>
            </p:spPr>
            <p:style>
              <a:lnRef idx="1">
                <a:schemeClr val="accent2"/>
              </a:lnRef>
              <a:fillRef idx="3">
                <a:schemeClr val="accent2"/>
              </a:fillRef>
              <a:effectRef idx="2">
                <a:schemeClr val="accent2"/>
              </a:effectRef>
              <a:fontRef idx="minor">
                <a:schemeClr val="lt1"/>
              </a:fontRef>
            </p:style>
            <p:txBody>
              <a:bodyPr wrap="square" lIns="0" tIns="0" rIns="0" bIns="0" anchor="ctr" anchorCtr="0"/>
              <a:lstStyle/>
              <a:p>
                <a:pPr algn="ctr">
                  <a:lnSpc>
                    <a:spcPct val="85000"/>
                  </a:lnSpc>
                </a:pPr>
                <a:r>
                  <a:rPr lang="en-US" sz="1800" b="1" dirty="0">
                    <a:solidFill>
                      <a:schemeClr val="bg1"/>
                    </a:solidFill>
                    <a:latin typeface="+mj-lt"/>
                  </a:rPr>
                  <a:t>Invoices</a:t>
                </a:r>
              </a:p>
            </p:txBody>
          </p:sp>
          <p:sp>
            <p:nvSpPr>
              <p:cNvPr id="139" name="Rounded Rectangle 138"/>
              <p:cNvSpPr>
                <a:spLocks noChangeArrowheads="1"/>
              </p:cNvSpPr>
              <p:nvPr/>
            </p:nvSpPr>
            <p:spPr bwMode="ltGray">
              <a:xfrm>
                <a:off x="3383280" y="3205710"/>
                <a:ext cx="1828800" cy="612975"/>
              </a:xfrm>
              <a:prstGeom prst="roundRect">
                <a:avLst>
                  <a:gd name="adj" fmla="val 10771"/>
                </a:avLst>
              </a:prstGeom>
              <a:solidFill>
                <a:srgbClr val="FFC000"/>
              </a:solidFill>
              <a:ln w="28575">
                <a:solidFill>
                  <a:schemeClr val="bg1"/>
                </a:solidFill>
                <a:headEnd/>
                <a:tailEnd/>
              </a:ln>
              <a:effectLst/>
            </p:spPr>
            <p:style>
              <a:lnRef idx="1">
                <a:schemeClr val="accent2"/>
              </a:lnRef>
              <a:fillRef idx="3">
                <a:schemeClr val="accent2"/>
              </a:fillRef>
              <a:effectRef idx="2">
                <a:schemeClr val="accent2"/>
              </a:effectRef>
              <a:fontRef idx="minor">
                <a:schemeClr val="lt1"/>
              </a:fontRef>
            </p:style>
            <p:txBody>
              <a:bodyPr wrap="square" lIns="0" tIns="0" rIns="0" bIns="0" anchor="ctr" anchorCtr="0"/>
              <a:lstStyle/>
              <a:p>
                <a:pPr algn="ctr">
                  <a:lnSpc>
                    <a:spcPct val="85000"/>
                  </a:lnSpc>
                </a:pPr>
                <a:r>
                  <a:rPr lang="en-US" sz="1800" b="1" dirty="0">
                    <a:solidFill>
                      <a:schemeClr val="bg1"/>
                    </a:solidFill>
                    <a:latin typeface="+mj-lt"/>
                  </a:rPr>
                  <a:t>Invoice Items</a:t>
                </a:r>
              </a:p>
            </p:txBody>
          </p:sp>
          <p:cxnSp>
            <p:nvCxnSpPr>
              <p:cNvPr id="150" name="Straight Arrow Connector 149"/>
              <p:cNvCxnSpPr>
                <a:stCxn id="138" idx="0"/>
                <a:endCxn id="135" idx="2"/>
              </p:cNvCxnSpPr>
              <p:nvPr/>
            </p:nvCxnSpPr>
            <p:spPr bwMode="auto">
              <a:xfrm flipH="1" flipV="1">
                <a:off x="3053076" y="1759023"/>
                <a:ext cx="1244604" cy="456087"/>
              </a:xfrm>
              <a:prstGeom prst="straightConnector1">
                <a:avLst/>
              </a:prstGeom>
              <a:ln w="28575">
                <a:solidFill>
                  <a:schemeClr val="bg1"/>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a:endCxn id="128" idx="2"/>
              </p:cNvCxnSpPr>
              <p:nvPr/>
            </p:nvCxnSpPr>
            <p:spPr bwMode="auto">
              <a:xfrm flipV="1">
                <a:off x="1533846" y="3819471"/>
                <a:ext cx="11899" cy="358113"/>
              </a:xfrm>
              <a:prstGeom prst="straightConnector1">
                <a:avLst/>
              </a:prstGeom>
              <a:ln w="28575">
                <a:solidFill>
                  <a:schemeClr val="bg1"/>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39" idx="2"/>
              </p:cNvCxnSpPr>
              <p:nvPr/>
            </p:nvCxnSpPr>
            <p:spPr bwMode="auto">
              <a:xfrm flipH="1">
                <a:off x="2475432" y="3818685"/>
                <a:ext cx="1822248" cy="1696797"/>
              </a:xfrm>
              <a:prstGeom prst="straightConnector1">
                <a:avLst/>
              </a:prstGeom>
              <a:ln w="28575">
                <a:solidFill>
                  <a:schemeClr val="bg1"/>
                </a:solidFill>
                <a:tailEnd type="arrow"/>
              </a:ln>
              <a:effectLst/>
            </p:spPr>
            <p:style>
              <a:lnRef idx="1">
                <a:schemeClr val="accent1"/>
              </a:lnRef>
              <a:fillRef idx="0">
                <a:schemeClr val="accent1"/>
              </a:fillRef>
              <a:effectRef idx="0">
                <a:schemeClr val="accent1"/>
              </a:effectRef>
              <a:fontRef idx="minor">
                <a:schemeClr val="tx1"/>
              </a:fontRef>
            </p:style>
          </p:cxnSp>
          <p:sp>
            <p:nvSpPr>
              <p:cNvPr id="135" name="Rounded Rectangle 134"/>
              <p:cNvSpPr>
                <a:spLocks noChangeArrowheads="1"/>
              </p:cNvSpPr>
              <p:nvPr/>
            </p:nvSpPr>
            <p:spPr bwMode="ltGray">
              <a:xfrm>
                <a:off x="2138676" y="1146048"/>
                <a:ext cx="1828800" cy="612975"/>
              </a:xfrm>
              <a:prstGeom prst="roundRect">
                <a:avLst>
                  <a:gd name="adj" fmla="val 10771"/>
                </a:avLst>
              </a:prstGeom>
              <a:solidFill>
                <a:schemeClr val="accent3">
                  <a:lumMod val="40000"/>
                  <a:lumOff val="60000"/>
                </a:schemeClr>
              </a:solidFill>
              <a:ln w="28575">
                <a:solidFill>
                  <a:schemeClr val="bg1"/>
                </a:solidFill>
                <a:headEnd/>
                <a:tailEnd/>
              </a:ln>
              <a:effectLst/>
            </p:spPr>
            <p:style>
              <a:lnRef idx="1">
                <a:schemeClr val="accent4"/>
              </a:lnRef>
              <a:fillRef idx="3">
                <a:schemeClr val="accent4"/>
              </a:fillRef>
              <a:effectRef idx="2">
                <a:schemeClr val="accent4"/>
              </a:effectRef>
              <a:fontRef idx="minor">
                <a:schemeClr val="lt1"/>
              </a:fontRef>
            </p:style>
            <p:txBody>
              <a:bodyPr wrap="square" lIns="0" tIns="0" rIns="0" bIns="0" anchor="ctr"/>
              <a:lstStyle/>
              <a:p>
                <a:pPr algn="ctr">
                  <a:lnSpc>
                    <a:spcPct val="85000"/>
                  </a:lnSpc>
                  <a:defRPr/>
                </a:pPr>
                <a:r>
                  <a:rPr lang="en-US" sz="1800" b="1" dirty="0">
                    <a:solidFill>
                      <a:schemeClr val="bg1"/>
                    </a:solidFill>
                  </a:rPr>
                  <a:t>Payer Account</a:t>
                </a:r>
              </a:p>
            </p:txBody>
          </p:sp>
          <p:cxnSp>
            <p:nvCxnSpPr>
              <p:cNvPr id="14" name="Straight Arrow Connector 13"/>
              <p:cNvCxnSpPr>
                <a:stCxn id="108" idx="0"/>
                <a:endCxn id="135" idx="2"/>
              </p:cNvCxnSpPr>
              <p:nvPr/>
            </p:nvCxnSpPr>
            <p:spPr bwMode="auto">
              <a:xfrm flipV="1">
                <a:off x="1536450" y="1759023"/>
                <a:ext cx="1516626" cy="436431"/>
              </a:xfrm>
              <a:prstGeom prst="straightConnector1">
                <a:avLst/>
              </a:prstGeom>
              <a:ln w="28575">
                <a:solidFill>
                  <a:schemeClr val="bg1"/>
                </a:solidFill>
                <a:tailEnd type="arrow"/>
              </a:ln>
              <a:effectLst/>
            </p:spPr>
            <p:style>
              <a:lnRef idx="1">
                <a:schemeClr val="accent1"/>
              </a:lnRef>
              <a:fillRef idx="0">
                <a:schemeClr val="accent1"/>
              </a:fillRef>
              <a:effectRef idx="0">
                <a:schemeClr val="accent1"/>
              </a:effectRef>
              <a:fontRef idx="minor">
                <a:schemeClr val="tx1"/>
              </a:fontRef>
            </p:style>
          </p:cxnSp>
          <p:sp>
            <p:nvSpPr>
              <p:cNvPr id="40" name="Rounded Rectangle 39"/>
              <p:cNvSpPr>
                <a:spLocks noChangeArrowheads="1"/>
              </p:cNvSpPr>
              <p:nvPr/>
            </p:nvSpPr>
            <p:spPr bwMode="ltGray">
              <a:xfrm>
                <a:off x="560587" y="3140478"/>
                <a:ext cx="1905000" cy="688069"/>
              </a:xfrm>
              <a:prstGeom prst="roundRect">
                <a:avLst>
                  <a:gd name="adj" fmla="val 10771"/>
                </a:avLst>
              </a:prstGeom>
              <a:solidFill>
                <a:srgbClr val="00B0F0"/>
              </a:solidFill>
              <a:ln w="28575">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wrap="square" lIns="0" tIns="0" rIns="0" bIns="0" anchor="ctr"/>
              <a:lstStyle/>
              <a:p>
                <a:pPr algn="ctr">
                  <a:lnSpc>
                    <a:spcPct val="85000"/>
                  </a:lnSpc>
                  <a:defRPr/>
                </a:pPr>
                <a:r>
                  <a:rPr lang="en-US" sz="1800" b="1" dirty="0">
                    <a:solidFill>
                      <a:schemeClr val="bg1"/>
                    </a:solidFill>
                  </a:rPr>
                  <a:t>Policy Periods</a:t>
                </a:r>
              </a:p>
            </p:txBody>
          </p:sp>
          <p:cxnSp>
            <p:nvCxnSpPr>
              <p:cNvPr id="38" name="Straight Arrow Connector 37"/>
              <p:cNvCxnSpPr>
                <a:endCxn id="108" idx="2"/>
              </p:cNvCxnSpPr>
              <p:nvPr/>
            </p:nvCxnSpPr>
            <p:spPr bwMode="auto">
              <a:xfrm flipV="1">
                <a:off x="1533846" y="2808429"/>
                <a:ext cx="2604" cy="319401"/>
              </a:xfrm>
              <a:prstGeom prst="straightConnector1">
                <a:avLst/>
              </a:prstGeom>
              <a:ln w="28575">
                <a:solidFill>
                  <a:schemeClr val="bg1"/>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bwMode="auto">
              <a:xfrm flipV="1">
                <a:off x="1533846" y="4804959"/>
                <a:ext cx="11899" cy="358113"/>
              </a:xfrm>
              <a:prstGeom prst="straightConnector1">
                <a:avLst/>
              </a:prstGeom>
              <a:ln w="28575">
                <a:solidFill>
                  <a:schemeClr val="bg1"/>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bwMode="auto">
              <a:xfrm flipV="1">
                <a:off x="4295076" y="2808429"/>
                <a:ext cx="2604" cy="319401"/>
              </a:xfrm>
              <a:prstGeom prst="straightConnector1">
                <a:avLst/>
              </a:prstGeom>
              <a:ln w="28575">
                <a:solidFill>
                  <a:schemeClr val="bg1"/>
                </a:solidFill>
                <a:tailEnd type="arrow"/>
              </a:ln>
              <a:effectLst/>
            </p:spPr>
            <p:style>
              <a:lnRef idx="1">
                <a:schemeClr val="accent1"/>
              </a:lnRef>
              <a:fillRef idx="0">
                <a:schemeClr val="accent1"/>
              </a:fillRef>
              <a:effectRef idx="0">
                <a:schemeClr val="accent1"/>
              </a:effectRef>
              <a:fontRef idx="minor">
                <a:schemeClr val="tx1"/>
              </a:fontRef>
            </p:style>
          </p:cxnSp>
        </p:grpSp>
      </p:grpSp>
      <p:pic>
        <p:nvPicPr>
          <p:cNvPr id="24" name="Picture 23"/>
          <p:cNvPicPr>
            <a:picLocks noChangeAspect="1"/>
          </p:cNvPicPr>
          <p:nvPr/>
        </p:nvPicPr>
        <p:blipFill>
          <a:blip r:embed="rId4"/>
          <a:stretch>
            <a:fillRect/>
          </a:stretch>
        </p:blipFill>
        <p:spPr>
          <a:xfrm>
            <a:off x="691745" y="1439684"/>
            <a:ext cx="2705100" cy="1477274"/>
          </a:xfrm>
          <a:prstGeom prst="rect">
            <a:avLst/>
          </a:prstGeom>
          <a:ln>
            <a:solidFill>
              <a:schemeClr val="bg1"/>
            </a:solidFill>
          </a:ln>
        </p:spPr>
      </p:pic>
    </p:spTree>
    <p:custDataLst>
      <p:tags r:id="rId1"/>
    </p:custDataLst>
    <p:extLst>
      <p:ext uri="{BB962C8B-B14F-4D97-AF65-F5344CB8AC3E}">
        <p14:creationId xmlns:p14="http://schemas.microsoft.com/office/powerpoint/2010/main" val="1634281926"/>
      </p:ext>
    </p:extLst>
  </p:cSld>
  <p:clrMapOvr>
    <a:masterClrMapping/>
  </p:clrMapOvr>
  <p:transition advTm="150994">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premium handing schemes</a:t>
            </a:r>
          </a:p>
        </p:txBody>
      </p:sp>
      <p:sp>
        <p:nvSpPr>
          <p:cNvPr id="3" name="Content Placeholder 2"/>
          <p:cNvSpPr>
            <a:spLocks noGrp="1"/>
          </p:cNvSpPr>
          <p:nvPr>
            <p:ph idx="1"/>
          </p:nvPr>
        </p:nvSpPr>
        <p:spPr/>
        <p:txBody>
          <a:bodyPr/>
          <a:lstStyle/>
          <a:p>
            <a:r>
              <a:rPr lang="en-US" dirty="0"/>
              <a:t>A return premium plan has an array of </a:t>
            </a:r>
            <a:br>
              <a:rPr lang="en-US" dirty="0"/>
            </a:br>
            <a:r>
              <a:rPr lang="en-US" dirty="0"/>
              <a:t>return premium handling schemes</a:t>
            </a:r>
          </a:p>
          <a:p>
            <a:r>
              <a:rPr lang="en-US" dirty="0"/>
              <a:t>Each scheme specifies how credits are allocated for its specific context</a:t>
            </a:r>
          </a:p>
          <a:p>
            <a:r>
              <a:rPr lang="en-US" dirty="0"/>
              <a:t>When handling a negative charge, BillingCenter looks for  scheme context that matches the billing instruction type</a:t>
            </a:r>
          </a:p>
          <a:p>
            <a:pPr lvl="1"/>
            <a:r>
              <a:rPr lang="en-US" dirty="0"/>
              <a:t>Search is in priority order</a:t>
            </a:r>
          </a:p>
          <a:p>
            <a:pPr lvl="1"/>
            <a:r>
              <a:rPr lang="en-US" b="1" dirty="0"/>
              <a:t>Other</a:t>
            </a:r>
            <a:r>
              <a:rPr lang="en-US" dirty="0"/>
              <a:t> context used if no matching name is found</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4492" y="256604"/>
            <a:ext cx="1905000"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4"/>
          <a:stretch>
            <a:fillRect/>
          </a:stretch>
        </p:blipFill>
        <p:spPr>
          <a:xfrm>
            <a:off x="217488" y="4400550"/>
            <a:ext cx="8820150" cy="1212850"/>
          </a:xfrm>
          <a:prstGeom prst="rect">
            <a:avLst/>
          </a:prstGeom>
          <a:ln>
            <a:solidFill>
              <a:schemeClr val="bg1"/>
            </a:solidFill>
          </a:ln>
        </p:spPr>
      </p:pic>
    </p:spTree>
    <p:extLst>
      <p:ext uri="{BB962C8B-B14F-4D97-AF65-F5344CB8AC3E}">
        <p14:creationId xmlns:p14="http://schemas.microsoft.com/office/powerpoint/2010/main" val="364816917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ourier New" pitchFamily="49" charset="0"/>
                <a:cs typeface="Courier New" pitchFamily="49" charset="0"/>
              </a:rPr>
              <a:t>ReturnPremiumPlan</a:t>
            </a:r>
            <a:r>
              <a:rPr lang="en-US"/>
              <a:t> </a:t>
            </a:r>
            <a:r>
              <a:rPr lang="en-US" dirty="0"/>
              <a:t>data model</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713" y="681038"/>
            <a:ext cx="8410575" cy="549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099594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sosceles Triangle 12"/>
          <p:cNvSpPr/>
          <p:nvPr/>
        </p:nvSpPr>
        <p:spPr bwMode="auto">
          <a:xfrm rot="16200000">
            <a:off x="4553826" y="4416751"/>
            <a:ext cx="2400300" cy="716893"/>
          </a:xfrm>
          <a:prstGeom prst="triangle">
            <a:avLst>
              <a:gd name="adj" fmla="val 40193"/>
            </a:avLst>
          </a:prstGeom>
          <a:solidFill>
            <a:schemeClr val="tx1">
              <a:lumMod val="95000"/>
            </a:schemeClr>
          </a:solidFill>
          <a:ln w="19050" algn="ctr">
            <a:solidFill>
              <a:schemeClr val="tx1">
                <a:lumMod val="6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Scope of return premium plan rules</a:t>
            </a:r>
          </a:p>
        </p:txBody>
      </p:sp>
      <p:sp>
        <p:nvSpPr>
          <p:cNvPr id="14" name="Content Placeholder 13"/>
          <p:cNvSpPr>
            <a:spLocks noGrp="1"/>
          </p:cNvSpPr>
          <p:nvPr>
            <p:ph idx="1"/>
          </p:nvPr>
        </p:nvSpPr>
        <p:spPr>
          <a:xfrm>
            <a:off x="519113" y="914400"/>
            <a:ext cx="8318500" cy="2109216"/>
          </a:xfrm>
        </p:spPr>
        <p:txBody>
          <a:bodyPr/>
          <a:lstStyle/>
          <a:p>
            <a:r>
              <a:rPr lang="en-US" dirty="0"/>
              <a:t>Each return premium handling scheme has a context that restricts the scheme by billing instruction type</a:t>
            </a:r>
          </a:p>
          <a:p>
            <a:pPr lvl="1"/>
            <a:r>
              <a:rPr lang="en-US" b="1" dirty="0">
                <a:latin typeface="Courier New" pitchFamily="49" charset="0"/>
                <a:cs typeface="Courier New" pitchFamily="49" charset="0"/>
              </a:rPr>
              <a:t>other</a:t>
            </a:r>
            <a:r>
              <a:rPr lang="en-US" dirty="0"/>
              <a:t> applies to all types not explicitly covered by a </a:t>
            </a:r>
            <a:br>
              <a:rPr lang="en-US" dirty="0"/>
            </a:br>
            <a:r>
              <a:rPr lang="en-US" dirty="0"/>
              <a:t>scheme </a:t>
            </a:r>
          </a:p>
          <a:p>
            <a:r>
              <a:rPr lang="en-US" dirty="0"/>
              <a:t>Context allows business users to define a separate rule </a:t>
            </a:r>
            <a:br>
              <a:rPr lang="en-US" dirty="0"/>
            </a:br>
            <a:r>
              <a:rPr lang="en-US" dirty="0"/>
              <a:t>for each type of billing instruction</a:t>
            </a:r>
          </a:p>
          <a:p>
            <a:pPr marL="400050" lvl="1" indent="0">
              <a:buNone/>
            </a:pPr>
            <a:endParaRPr lang="en-US" dirty="0"/>
          </a:p>
        </p:txBody>
      </p:sp>
      <p:pic>
        <p:nvPicPr>
          <p:cNvPr id="3" name="Picture 2"/>
          <p:cNvPicPr>
            <a:picLocks noChangeAspect="1"/>
          </p:cNvPicPr>
          <p:nvPr/>
        </p:nvPicPr>
        <p:blipFill>
          <a:blip r:embed="rId3"/>
          <a:stretch>
            <a:fillRect/>
          </a:stretch>
        </p:blipFill>
        <p:spPr>
          <a:xfrm>
            <a:off x="1293428" y="4462462"/>
            <a:ext cx="4076700" cy="981075"/>
          </a:xfrm>
          <a:prstGeom prst="rect">
            <a:avLst/>
          </a:prstGeom>
          <a:ln w="3175">
            <a:solidFill>
              <a:schemeClr val="tx1"/>
            </a:solidFill>
          </a:ln>
        </p:spPr>
      </p:pic>
      <p:pic>
        <p:nvPicPr>
          <p:cNvPr id="4" name="Picture 3"/>
          <p:cNvPicPr>
            <a:picLocks noChangeAspect="1"/>
          </p:cNvPicPr>
          <p:nvPr/>
        </p:nvPicPr>
        <p:blipFill>
          <a:blip r:embed="rId4"/>
          <a:stretch>
            <a:fillRect/>
          </a:stretch>
        </p:blipFill>
        <p:spPr>
          <a:xfrm>
            <a:off x="6137824" y="3575047"/>
            <a:ext cx="1181100" cy="2400301"/>
          </a:xfrm>
          <a:prstGeom prst="rect">
            <a:avLst/>
          </a:prstGeom>
          <a:ln w="3175">
            <a:solidFill>
              <a:schemeClr val="bg1"/>
            </a:solidFill>
          </a:ln>
        </p:spPr>
      </p:pic>
    </p:spTree>
    <p:extLst>
      <p:ext uri="{BB962C8B-B14F-4D97-AF65-F5344CB8AC3E}">
        <p14:creationId xmlns:p14="http://schemas.microsoft.com/office/powerpoint/2010/main" val="375632860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Date field</a:t>
            </a:r>
          </a:p>
        </p:txBody>
      </p:sp>
      <p:sp>
        <p:nvSpPr>
          <p:cNvPr id="3" name="Content Placeholder 2"/>
          <p:cNvSpPr>
            <a:spLocks noGrp="1"/>
          </p:cNvSpPr>
          <p:nvPr>
            <p:ph idx="1"/>
          </p:nvPr>
        </p:nvSpPr>
        <p:spPr>
          <a:xfrm>
            <a:off x="519113" y="914400"/>
            <a:ext cx="8318500" cy="1670304"/>
          </a:xfrm>
        </p:spPr>
        <p:txBody>
          <a:bodyPr/>
          <a:lstStyle/>
          <a:p>
            <a:r>
              <a:rPr lang="en-US" b="1" dirty="0"/>
              <a:t>Start Date </a:t>
            </a:r>
            <a:r>
              <a:rPr lang="en-US" dirty="0"/>
              <a:t>field on credit scheme specifies when a credit can go into effect</a:t>
            </a:r>
          </a:p>
          <a:p>
            <a:r>
              <a:rPr lang="en-US" dirty="0"/>
              <a:t>Serves as an additional filter for determining eligible positive items to pay</a:t>
            </a:r>
          </a:p>
          <a:p>
            <a:pPr lvl="1"/>
            <a:endParaRPr lang="en-US" dirty="0"/>
          </a:p>
          <a:p>
            <a:pPr lvl="1"/>
            <a:endParaRPr lang="en-US" dirty="0"/>
          </a:p>
          <a:p>
            <a:pPr lvl="1"/>
            <a:endParaRPr lang="en-US" dirty="0"/>
          </a:p>
          <a:p>
            <a:pPr lvl="1"/>
            <a:endParaRPr lang="en-US" dirty="0"/>
          </a:p>
          <a:p>
            <a:pPr marL="400050" lvl="1" indent="0">
              <a:buNone/>
            </a:pPr>
            <a:endParaRPr lang="en-US" dirty="0"/>
          </a:p>
        </p:txBody>
      </p:sp>
      <p:sp>
        <p:nvSpPr>
          <p:cNvPr id="26" name="Rectangle 25"/>
          <p:cNvSpPr/>
          <p:nvPr/>
        </p:nvSpPr>
        <p:spPr>
          <a:xfrm>
            <a:off x="3542596" y="4760255"/>
            <a:ext cx="3502882" cy="400110"/>
          </a:xfrm>
          <a:prstGeom prst="rect">
            <a:avLst/>
          </a:prstGeom>
        </p:spPr>
        <p:txBody>
          <a:bodyPr wrap="none">
            <a:spAutoFit/>
          </a:bodyPr>
          <a:lstStyle/>
          <a:p>
            <a:pPr algn="l" eaLnBrk="1" hangingPunct="1">
              <a:buClr>
                <a:srgbClr val="1C1C1C"/>
              </a:buClr>
            </a:pPr>
            <a:r>
              <a:rPr lang="en-US" b="0" dirty="0">
                <a:solidFill>
                  <a:srgbClr val="D33941"/>
                </a:solidFill>
              </a:rPr>
              <a:t>Useful for back-dating credits</a:t>
            </a:r>
          </a:p>
        </p:txBody>
      </p:sp>
      <p:sp>
        <p:nvSpPr>
          <p:cNvPr id="27" name="Freeform 26"/>
          <p:cNvSpPr/>
          <p:nvPr/>
        </p:nvSpPr>
        <p:spPr>
          <a:xfrm>
            <a:off x="3281921" y="4418154"/>
            <a:ext cx="1079649" cy="512064"/>
          </a:xfrm>
          <a:custGeom>
            <a:avLst/>
            <a:gdLst>
              <a:gd name="connsiteX0" fmla="*/ 1079649 w 1079649"/>
              <a:gd name="connsiteY0" fmla="*/ 0 h 512064"/>
              <a:gd name="connsiteX1" fmla="*/ 128673 w 1079649"/>
              <a:gd name="connsiteY1" fmla="*/ 121920 h 512064"/>
              <a:gd name="connsiteX2" fmla="*/ 31137 w 1079649"/>
              <a:gd name="connsiteY2" fmla="*/ 414528 h 512064"/>
              <a:gd name="connsiteX3" fmla="*/ 335937 w 1079649"/>
              <a:gd name="connsiteY3" fmla="*/ 512064 h 512064"/>
            </a:gdLst>
            <a:ahLst/>
            <a:cxnLst>
              <a:cxn ang="0">
                <a:pos x="connsiteX0" y="connsiteY0"/>
              </a:cxn>
              <a:cxn ang="0">
                <a:pos x="connsiteX1" y="connsiteY1"/>
              </a:cxn>
              <a:cxn ang="0">
                <a:pos x="connsiteX2" y="connsiteY2"/>
              </a:cxn>
              <a:cxn ang="0">
                <a:pos x="connsiteX3" y="connsiteY3"/>
              </a:cxn>
            </a:cxnLst>
            <a:rect l="l" t="t" r="r" b="b"/>
            <a:pathLst>
              <a:path w="1079649" h="512064">
                <a:moveTo>
                  <a:pt x="1079649" y="0"/>
                </a:moveTo>
                <a:cubicBezTo>
                  <a:pt x="691537" y="26416"/>
                  <a:pt x="303425" y="52832"/>
                  <a:pt x="128673" y="121920"/>
                </a:cubicBezTo>
                <a:cubicBezTo>
                  <a:pt x="-46079" y="191008"/>
                  <a:pt x="-3407" y="349504"/>
                  <a:pt x="31137" y="414528"/>
                </a:cubicBezTo>
                <a:cubicBezTo>
                  <a:pt x="65681" y="479552"/>
                  <a:pt x="200809" y="495808"/>
                  <a:pt x="335937" y="512064"/>
                </a:cubicBezTo>
              </a:path>
            </a:pathLst>
          </a:custGeom>
          <a:noFill/>
          <a:ln w="19050" cap="flat" cmpd="sng" algn="ctr">
            <a:solidFill>
              <a:srgbClr val="C00000"/>
            </a:solidFill>
            <a:prstDash val="solid"/>
            <a:round/>
            <a:headEnd type="none" w="med" len="med"/>
            <a:tailEnd type="none" w="med" len="med"/>
          </a:ln>
          <a:effectLst/>
        </p:spPr>
        <p:txBody>
          <a:bodyPr rtlCol="0" anchor="ctr"/>
          <a:lstStyle/>
          <a:p>
            <a:pPr algn="ctr"/>
            <a:endParaRPr lang="en-US" dirty="0"/>
          </a:p>
        </p:txBody>
      </p:sp>
      <p:graphicFrame>
        <p:nvGraphicFramePr>
          <p:cNvPr id="16" name="Content Placeholder 44"/>
          <p:cNvGraphicFramePr>
            <a:graphicFrameLocks/>
          </p:cNvGraphicFramePr>
          <p:nvPr>
            <p:extLst>
              <p:ext uri="{D42A27DB-BD31-4B8C-83A1-F6EECF244321}">
                <p14:modId xmlns:p14="http://schemas.microsoft.com/office/powerpoint/2010/main" val="3139318089"/>
              </p:ext>
            </p:extLst>
          </p:nvPr>
        </p:nvGraphicFramePr>
        <p:xfrm>
          <a:off x="5782243" y="192183"/>
          <a:ext cx="3220419" cy="3620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stretch>
            <a:fillRect/>
          </a:stretch>
        </p:blipFill>
        <p:spPr>
          <a:xfrm>
            <a:off x="957821" y="3236655"/>
            <a:ext cx="4495800" cy="1181100"/>
          </a:xfrm>
          <a:prstGeom prst="rect">
            <a:avLst/>
          </a:prstGeom>
        </p:spPr>
      </p:pic>
    </p:spTree>
    <p:extLst>
      <p:ext uri="{BB962C8B-B14F-4D97-AF65-F5344CB8AC3E}">
        <p14:creationId xmlns:p14="http://schemas.microsoft.com/office/powerpoint/2010/main" val="16880830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Allocate Timing field </a:t>
            </a:r>
          </a:p>
        </p:txBody>
      </p:sp>
      <p:sp>
        <p:nvSpPr>
          <p:cNvPr id="6" name="Content Placeholder 5"/>
          <p:cNvSpPr>
            <a:spLocks noGrp="1"/>
          </p:cNvSpPr>
          <p:nvPr>
            <p:ph idx="1"/>
          </p:nvPr>
        </p:nvSpPr>
        <p:spPr>
          <a:xfrm>
            <a:off x="519113" y="723900"/>
            <a:ext cx="8318500" cy="5676899"/>
          </a:xfrm>
        </p:spPr>
        <p:txBody>
          <a:bodyPr/>
          <a:lstStyle/>
          <a:p>
            <a:r>
              <a:rPr lang="en-US" b="1" dirty="0">
                <a:latin typeface="Courier New" pitchFamily="49" charset="0"/>
                <a:cs typeface="Courier New" pitchFamily="49" charset="0"/>
              </a:rPr>
              <a:t>On Receipt </a:t>
            </a:r>
            <a:r>
              <a:rPr lang="en-US" dirty="0"/>
              <a:t>means </a:t>
            </a:r>
            <a:br>
              <a:rPr lang="en-US" dirty="0"/>
            </a:br>
            <a:r>
              <a:rPr lang="en-US" dirty="0"/>
              <a:t>allocate the credit when </a:t>
            </a:r>
            <a:br>
              <a:rPr lang="en-US" dirty="0"/>
            </a:br>
            <a:r>
              <a:rPr lang="en-US" dirty="0"/>
              <a:t>charge is received</a:t>
            </a:r>
          </a:p>
          <a:p>
            <a:pPr lvl="1"/>
            <a:r>
              <a:rPr lang="en-US" dirty="0">
                <a:solidFill>
                  <a:srgbClr val="292929"/>
                </a:solidFill>
              </a:rPr>
              <a:t>Typically, carriers want to </a:t>
            </a:r>
            <a:br>
              <a:rPr lang="en-US" dirty="0">
                <a:solidFill>
                  <a:srgbClr val="292929"/>
                </a:solidFill>
              </a:rPr>
            </a:br>
            <a:r>
              <a:rPr lang="en-US" dirty="0">
                <a:solidFill>
                  <a:srgbClr val="292929"/>
                </a:solidFill>
              </a:rPr>
              <a:t>allocate credits as early as</a:t>
            </a:r>
            <a:br>
              <a:rPr lang="en-US" dirty="0">
                <a:solidFill>
                  <a:srgbClr val="292929"/>
                </a:solidFill>
              </a:rPr>
            </a:br>
            <a:r>
              <a:rPr lang="en-US" dirty="0">
                <a:solidFill>
                  <a:srgbClr val="292929"/>
                </a:solidFill>
              </a:rPr>
              <a:t>possible</a:t>
            </a:r>
          </a:p>
          <a:p>
            <a:r>
              <a:rPr lang="en-US" b="1" dirty="0">
                <a:solidFill>
                  <a:srgbClr val="292929"/>
                </a:solidFill>
                <a:latin typeface="Courier New" pitchFamily="49" charset="0"/>
                <a:cs typeface="Courier New" pitchFamily="49" charset="0"/>
              </a:rPr>
              <a:t>Billed</a:t>
            </a:r>
            <a:r>
              <a:rPr lang="en-US" dirty="0">
                <a:solidFill>
                  <a:srgbClr val="292929"/>
                </a:solidFill>
              </a:rPr>
              <a:t> and </a:t>
            </a:r>
            <a:r>
              <a:rPr lang="en-US" b="1" dirty="0">
                <a:solidFill>
                  <a:srgbClr val="292929"/>
                </a:solidFill>
                <a:latin typeface="Courier New" pitchFamily="49" charset="0"/>
                <a:cs typeface="Courier New" pitchFamily="49" charset="0"/>
              </a:rPr>
              <a:t>Due</a:t>
            </a:r>
            <a:r>
              <a:rPr lang="en-US" dirty="0">
                <a:solidFill>
                  <a:srgbClr val="292929"/>
                </a:solidFill>
              </a:rPr>
              <a:t> delay credit allocation until </a:t>
            </a:r>
            <a:br>
              <a:rPr lang="en-US" dirty="0">
                <a:solidFill>
                  <a:srgbClr val="292929"/>
                </a:solidFill>
              </a:rPr>
            </a:br>
            <a:r>
              <a:rPr lang="en-US" dirty="0">
                <a:solidFill>
                  <a:srgbClr val="292929"/>
                </a:solidFill>
              </a:rPr>
              <a:t>invoice item becomes billed or due</a:t>
            </a:r>
          </a:p>
          <a:p>
            <a:pPr lvl="1"/>
            <a:r>
              <a:rPr lang="en-US" b="1" dirty="0">
                <a:solidFill>
                  <a:srgbClr val="292929"/>
                </a:solidFill>
                <a:latin typeface="Courier New" pitchFamily="49" charset="0"/>
                <a:cs typeface="Courier New" pitchFamily="49" charset="0"/>
              </a:rPr>
              <a:t>Invoice</a:t>
            </a:r>
            <a:r>
              <a:rPr lang="en-US" dirty="0">
                <a:solidFill>
                  <a:srgbClr val="292929"/>
                </a:solidFill>
              </a:rPr>
              <a:t> and </a:t>
            </a:r>
            <a:r>
              <a:rPr lang="en-US" b="1" dirty="0">
                <a:solidFill>
                  <a:srgbClr val="292929"/>
                </a:solidFill>
                <a:latin typeface="Courier New" pitchFamily="49" charset="0"/>
                <a:cs typeface="Courier New" pitchFamily="49" charset="0"/>
              </a:rPr>
              <a:t>InvoiceDue</a:t>
            </a:r>
            <a:r>
              <a:rPr lang="en-US" dirty="0">
                <a:solidFill>
                  <a:srgbClr val="292929"/>
                </a:solidFill>
              </a:rPr>
              <a:t> batch processes make credit allocation</a:t>
            </a:r>
            <a:endParaRPr lang="en-US" dirty="0"/>
          </a:p>
        </p:txBody>
      </p:sp>
      <p:pic>
        <p:nvPicPr>
          <p:cNvPr id="7" name="Picture 6"/>
          <p:cNvPicPr>
            <a:picLocks noChangeAspect="1"/>
          </p:cNvPicPr>
          <p:nvPr/>
        </p:nvPicPr>
        <p:blipFill>
          <a:blip r:embed="rId3"/>
          <a:stretch>
            <a:fillRect/>
          </a:stretch>
        </p:blipFill>
        <p:spPr>
          <a:xfrm>
            <a:off x="495300" y="4867275"/>
            <a:ext cx="5953125" cy="1047750"/>
          </a:xfrm>
          <a:prstGeom prst="rect">
            <a:avLst/>
          </a:prstGeom>
        </p:spPr>
      </p:pic>
      <p:pic>
        <p:nvPicPr>
          <p:cNvPr id="8" name="Picture 7"/>
          <p:cNvPicPr>
            <a:picLocks noChangeAspect="1"/>
          </p:cNvPicPr>
          <p:nvPr/>
        </p:nvPicPr>
        <p:blipFill>
          <a:blip r:embed="rId4"/>
          <a:stretch>
            <a:fillRect/>
          </a:stretch>
        </p:blipFill>
        <p:spPr>
          <a:xfrm>
            <a:off x="6912928" y="4324350"/>
            <a:ext cx="1133475" cy="1085850"/>
          </a:xfrm>
          <a:prstGeom prst="rect">
            <a:avLst/>
          </a:prstGeom>
        </p:spPr>
      </p:pic>
      <p:sp>
        <p:nvSpPr>
          <p:cNvPr id="12" name="Freeform 11"/>
          <p:cNvSpPr/>
          <p:nvPr/>
        </p:nvSpPr>
        <p:spPr>
          <a:xfrm>
            <a:off x="6146800" y="4572000"/>
            <a:ext cx="766128" cy="623631"/>
          </a:xfrm>
          <a:custGeom>
            <a:avLst/>
            <a:gdLst>
              <a:gd name="connsiteX0" fmla="*/ 0 w 573024"/>
              <a:gd name="connsiteY0" fmla="*/ 343395 h 343395"/>
              <a:gd name="connsiteX1" fmla="*/ 182880 w 573024"/>
              <a:gd name="connsiteY1" fmla="*/ 38595 h 343395"/>
              <a:gd name="connsiteX2" fmla="*/ 573024 w 573024"/>
              <a:gd name="connsiteY2" fmla="*/ 14211 h 343395"/>
            </a:gdLst>
            <a:ahLst/>
            <a:cxnLst>
              <a:cxn ang="0">
                <a:pos x="connsiteX0" y="connsiteY0"/>
              </a:cxn>
              <a:cxn ang="0">
                <a:pos x="connsiteX1" y="connsiteY1"/>
              </a:cxn>
              <a:cxn ang="0">
                <a:pos x="connsiteX2" y="connsiteY2"/>
              </a:cxn>
            </a:cxnLst>
            <a:rect l="l" t="t" r="r" b="b"/>
            <a:pathLst>
              <a:path w="573024" h="343395">
                <a:moveTo>
                  <a:pt x="0" y="343395"/>
                </a:moveTo>
                <a:cubicBezTo>
                  <a:pt x="43688" y="218427"/>
                  <a:pt x="87376" y="93459"/>
                  <a:pt x="182880" y="38595"/>
                </a:cubicBezTo>
                <a:cubicBezTo>
                  <a:pt x="278384" y="-16269"/>
                  <a:pt x="425704" y="-1029"/>
                  <a:pt x="573024" y="14211"/>
                </a:cubicBezTo>
              </a:path>
            </a:pathLst>
          </a:custGeom>
          <a:noFill/>
          <a:ln w="19050" algn="ctr">
            <a:solidFill>
              <a:srgbClr val="D33941"/>
            </a:solidFill>
            <a:round/>
            <a:headEnd/>
            <a:tailEnd/>
          </a:ln>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endParaRPr lang="en-US" dirty="0"/>
          </a:p>
        </p:txBody>
      </p:sp>
      <p:sp>
        <p:nvSpPr>
          <p:cNvPr id="13" name="Rounded Rectangle 12"/>
          <p:cNvSpPr/>
          <p:nvPr/>
        </p:nvSpPr>
        <p:spPr bwMode="auto">
          <a:xfrm>
            <a:off x="5410200" y="5195631"/>
            <a:ext cx="1038224" cy="64002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202242523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Allocate field </a:t>
            </a:r>
          </a:p>
        </p:txBody>
      </p:sp>
      <p:sp>
        <p:nvSpPr>
          <p:cNvPr id="5" name="Content Placeholder 4"/>
          <p:cNvSpPr>
            <a:spLocks noGrp="1"/>
          </p:cNvSpPr>
          <p:nvPr>
            <p:ph idx="1"/>
          </p:nvPr>
        </p:nvSpPr>
        <p:spPr/>
        <p:txBody>
          <a:bodyPr/>
          <a:lstStyle/>
          <a:p>
            <a:r>
              <a:rPr lang="en-US" dirty="0"/>
              <a:t>How to Allocate field specifies the allocation strategy for the context</a:t>
            </a:r>
            <a:br>
              <a:rPr lang="en-US" dirty="0"/>
            </a:br>
            <a:endParaRPr lang="en-US" dirty="0"/>
          </a:p>
          <a:p>
            <a:pPr marL="0" indent="0">
              <a:buNone/>
            </a:pPr>
            <a:endParaRPr lang="en-US" dirty="0"/>
          </a:p>
        </p:txBody>
      </p:sp>
      <p:sp>
        <p:nvSpPr>
          <p:cNvPr id="3" name="Rounded Rectangle 2"/>
          <p:cNvSpPr/>
          <p:nvPr/>
        </p:nvSpPr>
        <p:spPr bwMode="auto">
          <a:xfrm>
            <a:off x="6039737" y="4642490"/>
            <a:ext cx="957963" cy="69151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4" name="Picture 3"/>
          <p:cNvPicPr>
            <a:picLocks noChangeAspect="1"/>
          </p:cNvPicPr>
          <p:nvPr/>
        </p:nvPicPr>
        <p:blipFill>
          <a:blip r:embed="rId3"/>
          <a:stretch>
            <a:fillRect/>
          </a:stretch>
        </p:blipFill>
        <p:spPr>
          <a:xfrm>
            <a:off x="406400" y="1676319"/>
            <a:ext cx="8577262" cy="3821193"/>
          </a:xfrm>
          <a:prstGeom prst="rect">
            <a:avLst/>
          </a:prstGeom>
        </p:spPr>
      </p:pic>
      <p:sp>
        <p:nvSpPr>
          <p:cNvPr id="7" name="Rounded Rectangle 6"/>
          <p:cNvSpPr/>
          <p:nvPr/>
        </p:nvSpPr>
        <p:spPr bwMode="auto">
          <a:xfrm>
            <a:off x="5811137" y="4464690"/>
            <a:ext cx="1034163" cy="1045522"/>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420430906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a:t>Lesson outline</a:t>
            </a:r>
          </a:p>
        </p:txBody>
      </p:sp>
      <p:sp>
        <p:nvSpPr>
          <p:cNvPr id="5123" name="Rectangle 3"/>
          <p:cNvSpPr>
            <a:spLocks noGrp="1" noChangeArrowheads="1"/>
          </p:cNvSpPr>
          <p:nvPr>
            <p:ph idx="1"/>
          </p:nvPr>
        </p:nvSpPr>
        <p:spPr bwMode="gray"/>
        <p:txBody>
          <a:bodyPr/>
          <a:lstStyle/>
          <a:p>
            <a:pPr eaLnBrk="1" hangingPunct="1">
              <a:lnSpc>
                <a:spcPct val="150000"/>
              </a:lnSpc>
              <a:buFont typeface="Arial" charset="0"/>
              <a:buChar char="•"/>
              <a:defRPr/>
            </a:pPr>
            <a:r>
              <a:rPr lang="en-US" sz="2800"/>
              <a:t>Credit handling basics</a:t>
            </a:r>
          </a:p>
          <a:p>
            <a:pPr eaLnBrk="1" hangingPunct="1">
              <a:lnSpc>
                <a:spcPct val="150000"/>
              </a:lnSpc>
              <a:buFont typeface="Arial" charset="0"/>
              <a:buChar char="•"/>
              <a:defRPr/>
            </a:pPr>
            <a:r>
              <a:rPr lang="en-US" sz="2800">
                <a:solidFill>
                  <a:schemeClr val="hlink"/>
                </a:solidFill>
              </a:rPr>
              <a:t>Credit allocation examples</a:t>
            </a:r>
          </a:p>
          <a:p>
            <a:pPr eaLnBrk="1" hangingPunct="1">
              <a:lnSpc>
                <a:spcPct val="150000"/>
              </a:lnSpc>
              <a:buFont typeface="Arial" charset="0"/>
              <a:buChar char="•"/>
              <a:defRPr/>
            </a:pPr>
            <a:r>
              <a:rPr lang="en-US" sz="2800">
                <a:solidFill>
                  <a:schemeClr val="hlink"/>
                </a:solidFill>
              </a:rPr>
              <a:t>Return premium plan</a:t>
            </a:r>
          </a:p>
          <a:p>
            <a:pPr eaLnBrk="1" hangingPunct="1">
              <a:lnSpc>
                <a:spcPct val="150000"/>
              </a:lnSpc>
              <a:buFont typeface="Arial" charset="0"/>
              <a:buChar char="•"/>
              <a:defRPr/>
            </a:pPr>
            <a:r>
              <a:rPr lang="en-US" sz="2800">
                <a:solidFill>
                  <a:schemeClr val="hlink"/>
                </a:solidFill>
                <a:ea typeface="+mn-ea"/>
                <a:cs typeface="+mn-cs"/>
              </a:rPr>
              <a:t>Configuring </a:t>
            </a:r>
            <a:r>
              <a:rPr lang="en-US" sz="2800" dirty="0">
                <a:solidFill>
                  <a:schemeClr val="hlink"/>
                </a:solidFill>
                <a:ea typeface="+mn-ea"/>
                <a:cs typeface="+mn-cs"/>
              </a:rPr>
              <a:t>credit handling</a:t>
            </a:r>
          </a:p>
          <a:p>
            <a:pPr lvl="1" eaLnBrk="1" hangingPunct="1">
              <a:lnSpc>
                <a:spcPct val="150000"/>
              </a:lnSpc>
              <a:buFont typeface="Calibri" pitchFamily="34" charset="0"/>
              <a:buChar char="─"/>
              <a:defRPr/>
            </a:pPr>
            <a:r>
              <a:rPr lang="en-US" sz="2800" dirty="0">
                <a:solidFill>
                  <a:schemeClr val="hlink"/>
                </a:solidFill>
                <a:ea typeface="+mn-ea"/>
                <a:cs typeface="+mn-cs"/>
              </a:rPr>
              <a:t>Filtering</a:t>
            </a:r>
          </a:p>
          <a:p>
            <a:pPr lvl="1" eaLnBrk="1" hangingPunct="1">
              <a:lnSpc>
                <a:spcPct val="150000"/>
              </a:lnSpc>
              <a:buFont typeface="Calibri" pitchFamily="34" charset="0"/>
              <a:buChar char="─"/>
              <a:defRPr/>
            </a:pPr>
            <a:r>
              <a:rPr lang="en-US" sz="2800" dirty="0">
                <a:solidFill>
                  <a:schemeClr val="hlink"/>
                </a:solidFill>
                <a:ea typeface="+mn-ea"/>
                <a:cs typeface="+mn-cs"/>
              </a:rPr>
              <a:t>Allocation</a:t>
            </a:r>
          </a:p>
          <a:p>
            <a:pPr marL="0" indent="0" eaLnBrk="1" hangingPunct="1">
              <a:lnSpc>
                <a:spcPct val="150000"/>
              </a:lnSpc>
              <a:buNone/>
              <a:defRPr/>
            </a:pPr>
            <a:endParaRPr lang="en-US" sz="2800" dirty="0">
              <a:solidFill>
                <a:schemeClr val="hlink"/>
              </a:solidFill>
              <a:ea typeface="+mn-ea"/>
              <a:cs typeface="+mn-cs"/>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5777" y="109538"/>
            <a:ext cx="1920372" cy="804862"/>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Which unapplied T-account?</a:t>
            </a:r>
          </a:p>
        </p:txBody>
      </p:sp>
      <p:sp>
        <p:nvSpPr>
          <p:cNvPr id="3" name="Content Placeholder 2"/>
          <p:cNvSpPr>
            <a:spLocks noGrp="1"/>
          </p:cNvSpPr>
          <p:nvPr>
            <p:ph idx="1"/>
          </p:nvPr>
        </p:nvSpPr>
        <p:spPr/>
        <p:txBody>
          <a:bodyPr/>
          <a:lstStyle/>
          <a:p>
            <a:r>
              <a:rPr lang="en-US" dirty="0"/>
              <a:t>An account can have multiple Unapplied T-accounts</a:t>
            </a:r>
            <a:br>
              <a:rPr lang="en-US" dirty="0"/>
            </a:br>
            <a:br>
              <a:rPr lang="en-US" dirty="0"/>
            </a:br>
            <a:br>
              <a:rPr lang="en-US" dirty="0"/>
            </a:br>
            <a:br>
              <a:rPr lang="en-US" dirty="0"/>
            </a:br>
            <a:endParaRPr lang="en-US" dirty="0"/>
          </a:p>
          <a:p>
            <a:r>
              <a:rPr lang="en-US" dirty="0"/>
              <a:t>After a credit distribution, any excess money </a:t>
            </a:r>
            <a:br>
              <a:rPr lang="en-US" dirty="0"/>
            </a:br>
            <a:r>
              <a:rPr lang="en-US" dirty="0"/>
              <a:t>goes to an unapplied T-account </a:t>
            </a:r>
          </a:p>
          <a:p>
            <a:pPr lvl="1"/>
            <a:r>
              <a:rPr lang="en-US" dirty="0"/>
              <a:t>The Unapplied associated with </a:t>
            </a:r>
            <a:br>
              <a:rPr lang="en-US" dirty="0"/>
            </a:br>
            <a:r>
              <a:rPr lang="en-US" dirty="0"/>
              <a:t>invoice stream containing the </a:t>
            </a:r>
            <a:br>
              <a:rPr lang="en-US" dirty="0"/>
            </a:br>
            <a:r>
              <a:rPr lang="en-US" dirty="0"/>
              <a:t>negative items </a:t>
            </a:r>
            <a:r>
              <a:rPr lang="en-US"/>
              <a:t>being processed</a:t>
            </a:r>
          </a:p>
          <a:p>
            <a:pPr lvl="1"/>
            <a:r>
              <a:rPr lang="en-US"/>
              <a:t>After excess money from credit is </a:t>
            </a:r>
            <a:br>
              <a:rPr lang="en-US"/>
            </a:br>
            <a:r>
              <a:rPr lang="en-US"/>
              <a:t>placed in Unapplied, it is treated</a:t>
            </a:r>
            <a:br>
              <a:rPr lang="en-US"/>
            </a:br>
            <a:r>
              <a:rPr lang="en-US"/>
              <a:t>as cash</a:t>
            </a:r>
          </a:p>
          <a:p>
            <a:pPr lvl="1"/>
            <a:endParaRPr lang="en-US" dirty="0"/>
          </a:p>
        </p:txBody>
      </p:sp>
      <p:grpSp>
        <p:nvGrpSpPr>
          <p:cNvPr id="4" name="Group 3"/>
          <p:cNvGrpSpPr/>
          <p:nvPr/>
        </p:nvGrpSpPr>
        <p:grpSpPr>
          <a:xfrm>
            <a:off x="619982" y="1486474"/>
            <a:ext cx="7977187" cy="1469482"/>
            <a:chOff x="619982" y="1486474"/>
            <a:chExt cx="7977187" cy="1469482"/>
          </a:xfrm>
        </p:grpSpPr>
        <p:sp>
          <p:nvSpPr>
            <p:cNvPr id="21" name="TextBox 1"/>
            <p:cNvSpPr txBox="1">
              <a:spLocks noChangeArrowheads="1"/>
            </p:cNvSpPr>
            <p:nvPr/>
          </p:nvSpPr>
          <p:spPr bwMode="auto">
            <a:xfrm>
              <a:off x="7833818" y="1551251"/>
              <a:ext cx="76335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3600" dirty="0">
                  <a:solidFill>
                    <a:schemeClr val="bg1"/>
                  </a:solidFill>
                  <a:latin typeface="Calibri" pitchFamily="34" charset="0"/>
                  <a:ea typeface="Calibri" pitchFamily="34" charset="0"/>
                  <a:cs typeface="Calibri" pitchFamily="34" charset="0"/>
                </a:rPr>
                <a:t>. . .</a:t>
              </a:r>
            </a:p>
          </p:txBody>
        </p:sp>
        <p:grpSp>
          <p:nvGrpSpPr>
            <p:cNvPr id="22" name="Group 21"/>
            <p:cNvGrpSpPr/>
            <p:nvPr/>
          </p:nvGrpSpPr>
          <p:grpSpPr>
            <a:xfrm>
              <a:off x="5532922" y="1486474"/>
              <a:ext cx="2411412" cy="1469482"/>
              <a:chOff x="5532922" y="1486474"/>
              <a:chExt cx="2411412" cy="1469482"/>
            </a:xfrm>
          </p:grpSpPr>
          <p:sp>
            <p:nvSpPr>
              <p:cNvPr id="29" name="TextBox 5"/>
              <p:cNvSpPr txBox="1">
                <a:spLocks noChangeArrowheads="1"/>
              </p:cNvSpPr>
              <p:nvPr/>
            </p:nvSpPr>
            <p:spPr bwMode="auto">
              <a:xfrm>
                <a:off x="5532922" y="2370818"/>
                <a:ext cx="2411412" cy="58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b="0" dirty="0">
                    <a:solidFill>
                      <a:schemeClr val="bg1"/>
                    </a:solidFill>
                    <a:cs typeface="Arial" charset="0"/>
                  </a:rPr>
                  <a:t>Designated Unapplied (Home)</a:t>
                </a:r>
              </a:p>
            </p:txBody>
          </p:sp>
          <p:pic>
            <p:nvPicPr>
              <p:cNvPr id="30" name="Picture 29" descr="Bucket.png"/>
              <p:cNvPicPr>
                <a:picLocks noChangeAspect="1"/>
              </p:cNvPicPr>
              <p:nvPr/>
            </p:nvPicPr>
            <p:blipFill>
              <a:blip r:embed="rId4" cstate="print"/>
              <a:stretch>
                <a:fillRect/>
              </a:stretch>
            </p:blipFill>
            <p:spPr>
              <a:xfrm>
                <a:off x="6275589" y="1486474"/>
                <a:ext cx="926079" cy="939941"/>
              </a:xfrm>
              <a:prstGeom prst="rect">
                <a:avLst/>
              </a:prstGeom>
            </p:spPr>
          </p:pic>
        </p:grpSp>
        <p:grpSp>
          <p:nvGrpSpPr>
            <p:cNvPr id="23" name="Group 22"/>
            <p:cNvGrpSpPr/>
            <p:nvPr/>
          </p:nvGrpSpPr>
          <p:grpSpPr>
            <a:xfrm>
              <a:off x="2969296" y="1486474"/>
              <a:ext cx="2411412" cy="1469482"/>
              <a:chOff x="2969296" y="1486474"/>
              <a:chExt cx="2411412" cy="1469482"/>
            </a:xfrm>
          </p:grpSpPr>
          <p:sp>
            <p:nvSpPr>
              <p:cNvPr id="27" name="TextBox 5"/>
              <p:cNvSpPr txBox="1">
                <a:spLocks noChangeArrowheads="1"/>
              </p:cNvSpPr>
              <p:nvPr/>
            </p:nvSpPr>
            <p:spPr bwMode="auto">
              <a:xfrm>
                <a:off x="2969296" y="2370818"/>
                <a:ext cx="2411412" cy="58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b="0" dirty="0">
                    <a:solidFill>
                      <a:schemeClr val="bg1"/>
                    </a:solidFill>
                    <a:cs typeface="Arial" charset="0"/>
                  </a:rPr>
                  <a:t>Designated Unapplied (Auto)</a:t>
                </a:r>
              </a:p>
            </p:txBody>
          </p:sp>
          <p:pic>
            <p:nvPicPr>
              <p:cNvPr id="28" name="Picture 27" descr="Bucket.png"/>
              <p:cNvPicPr>
                <a:picLocks noChangeAspect="1"/>
              </p:cNvPicPr>
              <p:nvPr/>
            </p:nvPicPr>
            <p:blipFill>
              <a:blip r:embed="rId4" cstate="print"/>
              <a:stretch>
                <a:fillRect/>
              </a:stretch>
            </p:blipFill>
            <p:spPr>
              <a:xfrm>
                <a:off x="3711963" y="1486474"/>
                <a:ext cx="926079" cy="939941"/>
              </a:xfrm>
              <a:prstGeom prst="rect">
                <a:avLst/>
              </a:prstGeom>
            </p:spPr>
          </p:pic>
        </p:grpSp>
        <p:grpSp>
          <p:nvGrpSpPr>
            <p:cNvPr id="24" name="Group 23"/>
            <p:cNvGrpSpPr/>
            <p:nvPr/>
          </p:nvGrpSpPr>
          <p:grpSpPr>
            <a:xfrm>
              <a:off x="619982" y="1486474"/>
              <a:ext cx="2197100" cy="1223420"/>
              <a:chOff x="619982" y="1486474"/>
              <a:chExt cx="2197100" cy="1223420"/>
            </a:xfrm>
          </p:grpSpPr>
          <p:sp>
            <p:nvSpPr>
              <p:cNvPr id="25" name="TextBox 5"/>
              <p:cNvSpPr txBox="1">
                <a:spLocks noChangeArrowheads="1"/>
              </p:cNvSpPr>
              <p:nvPr/>
            </p:nvSpPr>
            <p:spPr bwMode="auto">
              <a:xfrm>
                <a:off x="619982" y="2370169"/>
                <a:ext cx="2197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b="0" dirty="0">
                    <a:solidFill>
                      <a:schemeClr val="bg1"/>
                    </a:solidFill>
                    <a:cs typeface="Arial" charset="0"/>
                  </a:rPr>
                  <a:t>Default Unapplied</a:t>
                </a:r>
              </a:p>
            </p:txBody>
          </p:sp>
          <p:pic>
            <p:nvPicPr>
              <p:cNvPr id="26" name="Picture 25" descr="Bucket.png"/>
              <p:cNvPicPr>
                <a:picLocks noChangeAspect="1"/>
              </p:cNvPicPr>
              <p:nvPr/>
            </p:nvPicPr>
            <p:blipFill>
              <a:blip r:embed="rId4" cstate="print"/>
              <a:stretch>
                <a:fillRect/>
              </a:stretch>
            </p:blipFill>
            <p:spPr>
              <a:xfrm>
                <a:off x="1255492" y="1486474"/>
                <a:ext cx="926079" cy="939941"/>
              </a:xfrm>
              <a:prstGeom prst="rect">
                <a:avLst/>
              </a:prstGeom>
            </p:spPr>
          </p:pic>
        </p:grpSp>
      </p:grpSp>
      <p:grpSp>
        <p:nvGrpSpPr>
          <p:cNvPr id="5" name="Group 4"/>
          <p:cNvGrpSpPr/>
          <p:nvPr/>
        </p:nvGrpSpPr>
        <p:grpSpPr>
          <a:xfrm>
            <a:off x="7389086" y="3201260"/>
            <a:ext cx="995355" cy="3154814"/>
            <a:chOff x="6247427" y="3358809"/>
            <a:chExt cx="995355" cy="3154814"/>
          </a:xfrm>
        </p:grpSpPr>
        <p:grpSp>
          <p:nvGrpSpPr>
            <p:cNvPr id="31" name="Group 30"/>
            <p:cNvGrpSpPr/>
            <p:nvPr/>
          </p:nvGrpSpPr>
          <p:grpSpPr>
            <a:xfrm>
              <a:off x="6371454" y="3358809"/>
              <a:ext cx="747300" cy="744159"/>
              <a:chOff x="1718531" y="4568712"/>
              <a:chExt cx="377825" cy="376237"/>
            </a:xfrm>
          </p:grpSpPr>
          <p:sp>
            <p:nvSpPr>
              <p:cNvPr id="37" name="Freeform 166"/>
              <p:cNvSpPr>
                <a:spLocks/>
              </p:cNvSpPr>
              <p:nvPr/>
            </p:nvSpPr>
            <p:spPr bwMode="auto">
              <a:xfrm>
                <a:off x="1718531" y="4568712"/>
                <a:ext cx="377825" cy="376237"/>
              </a:xfrm>
              <a:custGeom>
                <a:avLst/>
                <a:gdLst>
                  <a:gd name="T0" fmla="*/ 2147483647 w 1770"/>
                  <a:gd name="T1" fmla="*/ 2147483647 h 1755"/>
                  <a:gd name="T2" fmla="*/ 2147483647 w 1770"/>
                  <a:gd name="T3" fmla="*/ 2147483647 h 1755"/>
                  <a:gd name="T4" fmla="*/ 2147483647 w 1770"/>
                  <a:gd name="T5" fmla="*/ 2147483647 h 1755"/>
                  <a:gd name="T6" fmla="*/ 2147483647 w 1770"/>
                  <a:gd name="T7" fmla="*/ 2147483647 h 1755"/>
                  <a:gd name="T8" fmla="*/ 2147483647 w 1770"/>
                  <a:gd name="T9" fmla="*/ 2147483647 h 1755"/>
                  <a:gd name="T10" fmla="*/ 2147483647 w 1770"/>
                  <a:gd name="T11" fmla="*/ 2147483647 h 1755"/>
                  <a:gd name="T12" fmla="*/ 2147483647 w 1770"/>
                  <a:gd name="T13" fmla="*/ 2147483647 h 1755"/>
                  <a:gd name="T14" fmla="*/ 2147483647 w 1770"/>
                  <a:gd name="T15" fmla="*/ 2147483647 h 1755"/>
                  <a:gd name="T16" fmla="*/ 2147483647 w 1770"/>
                  <a:gd name="T17" fmla="*/ 2147483647 h 1755"/>
                  <a:gd name="T18" fmla="*/ 2147483647 w 1770"/>
                  <a:gd name="T19" fmla="*/ 2147483647 h 1755"/>
                  <a:gd name="T20" fmla="*/ 2147483647 w 1770"/>
                  <a:gd name="T21" fmla="*/ 2147483647 h 1755"/>
                  <a:gd name="T22" fmla="*/ 2147483647 w 1770"/>
                  <a:gd name="T23" fmla="*/ 2147483647 h 1755"/>
                  <a:gd name="T24" fmla="*/ 2147483647 w 1770"/>
                  <a:gd name="T25" fmla="*/ 2147483647 h 1755"/>
                  <a:gd name="T26" fmla="*/ 2147483647 w 1770"/>
                  <a:gd name="T27" fmla="*/ 2147483647 h 1755"/>
                  <a:gd name="T28" fmla="*/ 2147483647 w 1770"/>
                  <a:gd name="T29" fmla="*/ 2147483647 h 1755"/>
                  <a:gd name="T30" fmla="*/ 2147483647 w 1770"/>
                  <a:gd name="T31" fmla="*/ 2147483647 h 1755"/>
                  <a:gd name="T32" fmla="*/ 2147483647 w 1770"/>
                  <a:gd name="T33" fmla="*/ 2147483647 h 1755"/>
                  <a:gd name="T34" fmla="*/ 2147483647 w 1770"/>
                  <a:gd name="T35" fmla="*/ 0 h 1755"/>
                  <a:gd name="T36" fmla="*/ 2147483647 w 1770"/>
                  <a:gd name="T37" fmla="*/ 0 h 1755"/>
                  <a:gd name="T38" fmla="*/ 2147483647 w 1770"/>
                  <a:gd name="T39" fmla="*/ 2147483647 h 1755"/>
                  <a:gd name="T40" fmla="*/ 2147483647 w 1770"/>
                  <a:gd name="T41" fmla="*/ 2147483647 h 1755"/>
                  <a:gd name="T42" fmla="*/ 2147483647 w 1770"/>
                  <a:gd name="T43" fmla="*/ 2147483647 h 1755"/>
                  <a:gd name="T44" fmla="*/ 2147483647 w 1770"/>
                  <a:gd name="T45" fmla="*/ 2147483647 h 1755"/>
                  <a:gd name="T46" fmla="*/ 2147483647 w 1770"/>
                  <a:gd name="T47" fmla="*/ 2147483647 h 1755"/>
                  <a:gd name="T48" fmla="*/ 2147483647 w 1770"/>
                  <a:gd name="T49" fmla="*/ 2147483647 h 1755"/>
                  <a:gd name="T50" fmla="*/ 2147483647 w 1770"/>
                  <a:gd name="T51" fmla="*/ 2147483647 h 1755"/>
                  <a:gd name="T52" fmla="*/ 0 w 1770"/>
                  <a:gd name="T53" fmla="*/ 2147483647 h 1755"/>
                  <a:gd name="T54" fmla="*/ 0 w 1770"/>
                  <a:gd name="T55" fmla="*/ 2147483647 h 1755"/>
                  <a:gd name="T56" fmla="*/ 2147483647 w 1770"/>
                  <a:gd name="T57" fmla="*/ 2147483647 h 1755"/>
                  <a:gd name="T58" fmla="*/ 2147483647 w 1770"/>
                  <a:gd name="T59" fmla="*/ 2147483647 h 1755"/>
                  <a:gd name="T60" fmla="*/ 2147483647 w 1770"/>
                  <a:gd name="T61" fmla="*/ 2147483647 h 1755"/>
                  <a:gd name="T62" fmla="*/ 2147483647 w 1770"/>
                  <a:gd name="T63" fmla="*/ 2147483647 h 1755"/>
                  <a:gd name="T64" fmla="*/ 2147483647 w 1770"/>
                  <a:gd name="T65" fmla="*/ 2147483647 h 1755"/>
                  <a:gd name="T66" fmla="*/ 2147483647 w 1770"/>
                  <a:gd name="T67" fmla="*/ 2147483647 h 1755"/>
                  <a:gd name="T68" fmla="*/ 2147483647 w 1770"/>
                  <a:gd name="T69" fmla="*/ 2147483647 h 1755"/>
                  <a:gd name="T70" fmla="*/ 2147483647 w 1770"/>
                  <a:gd name="T71" fmla="*/ 2147483647 h 1755"/>
                  <a:gd name="T72" fmla="*/ 2147483647 w 1770"/>
                  <a:gd name="T73" fmla="*/ 2147483647 h 17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70"/>
                  <a:gd name="T112" fmla="*/ 0 h 1755"/>
                  <a:gd name="T113" fmla="*/ 1770 w 1770"/>
                  <a:gd name="T114" fmla="*/ 1755 h 17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70" h="1755">
                    <a:moveTo>
                      <a:pt x="1570" y="1755"/>
                    </a:moveTo>
                    <a:lnTo>
                      <a:pt x="1609" y="1751"/>
                    </a:lnTo>
                    <a:lnTo>
                      <a:pt x="1648" y="1739"/>
                    </a:lnTo>
                    <a:lnTo>
                      <a:pt x="1682" y="1719"/>
                    </a:lnTo>
                    <a:lnTo>
                      <a:pt x="1711" y="1696"/>
                    </a:lnTo>
                    <a:lnTo>
                      <a:pt x="1735" y="1666"/>
                    </a:lnTo>
                    <a:lnTo>
                      <a:pt x="1755" y="1633"/>
                    </a:lnTo>
                    <a:lnTo>
                      <a:pt x="1766" y="1593"/>
                    </a:lnTo>
                    <a:lnTo>
                      <a:pt x="1770" y="1554"/>
                    </a:lnTo>
                    <a:lnTo>
                      <a:pt x="1770" y="201"/>
                    </a:lnTo>
                    <a:lnTo>
                      <a:pt x="1766" y="162"/>
                    </a:lnTo>
                    <a:lnTo>
                      <a:pt x="1755" y="122"/>
                    </a:lnTo>
                    <a:lnTo>
                      <a:pt x="1735" y="89"/>
                    </a:lnTo>
                    <a:lnTo>
                      <a:pt x="1711" y="59"/>
                    </a:lnTo>
                    <a:lnTo>
                      <a:pt x="1682" y="36"/>
                    </a:lnTo>
                    <a:lnTo>
                      <a:pt x="1648" y="16"/>
                    </a:lnTo>
                    <a:lnTo>
                      <a:pt x="1609" y="4"/>
                    </a:lnTo>
                    <a:lnTo>
                      <a:pt x="1570" y="0"/>
                    </a:lnTo>
                    <a:lnTo>
                      <a:pt x="201" y="0"/>
                    </a:lnTo>
                    <a:lnTo>
                      <a:pt x="162" y="4"/>
                    </a:lnTo>
                    <a:lnTo>
                      <a:pt x="122" y="16"/>
                    </a:lnTo>
                    <a:lnTo>
                      <a:pt x="89" y="36"/>
                    </a:lnTo>
                    <a:lnTo>
                      <a:pt x="59" y="59"/>
                    </a:lnTo>
                    <a:lnTo>
                      <a:pt x="36" y="89"/>
                    </a:lnTo>
                    <a:lnTo>
                      <a:pt x="16" y="122"/>
                    </a:lnTo>
                    <a:lnTo>
                      <a:pt x="4" y="162"/>
                    </a:lnTo>
                    <a:lnTo>
                      <a:pt x="0" y="201"/>
                    </a:lnTo>
                    <a:lnTo>
                      <a:pt x="0" y="1554"/>
                    </a:lnTo>
                    <a:lnTo>
                      <a:pt x="4" y="1593"/>
                    </a:lnTo>
                    <a:lnTo>
                      <a:pt x="16" y="1633"/>
                    </a:lnTo>
                    <a:lnTo>
                      <a:pt x="36" y="1666"/>
                    </a:lnTo>
                    <a:lnTo>
                      <a:pt x="59" y="1696"/>
                    </a:lnTo>
                    <a:lnTo>
                      <a:pt x="89" y="1719"/>
                    </a:lnTo>
                    <a:lnTo>
                      <a:pt x="122" y="1739"/>
                    </a:lnTo>
                    <a:lnTo>
                      <a:pt x="162" y="1751"/>
                    </a:lnTo>
                    <a:lnTo>
                      <a:pt x="201" y="1755"/>
                    </a:lnTo>
                    <a:lnTo>
                      <a:pt x="1570" y="1755"/>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nvGrpSpPr>
              <p:cNvPr id="38" name="Group 167"/>
              <p:cNvGrpSpPr>
                <a:grpSpLocks/>
              </p:cNvGrpSpPr>
              <p:nvPr/>
            </p:nvGrpSpPr>
            <p:grpSpPr bwMode="auto">
              <a:xfrm flipH="1">
                <a:off x="1726468" y="4611581"/>
                <a:ext cx="355600" cy="254003"/>
                <a:chOff x="230" y="1087"/>
                <a:chExt cx="991" cy="709"/>
              </a:xfrm>
            </p:grpSpPr>
            <p:sp>
              <p:nvSpPr>
                <p:cNvPr id="39" name="Freeform 168"/>
                <p:cNvSpPr>
                  <a:spLocks/>
                </p:cNvSpPr>
                <p:nvPr/>
              </p:nvSpPr>
              <p:spPr bwMode="auto">
                <a:xfrm>
                  <a:off x="278" y="1306"/>
                  <a:ext cx="854" cy="407"/>
                </a:xfrm>
                <a:custGeom>
                  <a:avLst/>
                  <a:gdLst>
                    <a:gd name="T0" fmla="*/ 0 w 854"/>
                    <a:gd name="T1" fmla="*/ 360 h 407"/>
                    <a:gd name="T2" fmla="*/ 4 w 854"/>
                    <a:gd name="T3" fmla="*/ 306 h 407"/>
                    <a:gd name="T4" fmla="*/ 25 w 854"/>
                    <a:gd name="T5" fmla="*/ 250 h 407"/>
                    <a:gd name="T6" fmla="*/ 68 w 854"/>
                    <a:gd name="T7" fmla="*/ 203 h 407"/>
                    <a:gd name="T8" fmla="*/ 107 w 854"/>
                    <a:gd name="T9" fmla="*/ 178 h 407"/>
                    <a:gd name="T10" fmla="*/ 157 w 854"/>
                    <a:gd name="T11" fmla="*/ 157 h 407"/>
                    <a:gd name="T12" fmla="*/ 223 w 854"/>
                    <a:gd name="T13" fmla="*/ 143 h 407"/>
                    <a:gd name="T14" fmla="*/ 229 w 854"/>
                    <a:gd name="T15" fmla="*/ 124 h 407"/>
                    <a:gd name="T16" fmla="*/ 253 w 854"/>
                    <a:gd name="T17" fmla="*/ 82 h 407"/>
                    <a:gd name="T18" fmla="*/ 288 w 854"/>
                    <a:gd name="T19" fmla="*/ 46 h 407"/>
                    <a:gd name="T20" fmla="*/ 338 w 854"/>
                    <a:gd name="T21" fmla="*/ 16 h 407"/>
                    <a:gd name="T22" fmla="*/ 383 w 854"/>
                    <a:gd name="T23" fmla="*/ 5 h 407"/>
                    <a:gd name="T24" fmla="*/ 470 w 854"/>
                    <a:gd name="T25" fmla="*/ 2 h 407"/>
                    <a:gd name="T26" fmla="*/ 568 w 854"/>
                    <a:gd name="T27" fmla="*/ 19 h 407"/>
                    <a:gd name="T28" fmla="*/ 636 w 854"/>
                    <a:gd name="T29" fmla="*/ 49 h 407"/>
                    <a:gd name="T30" fmla="*/ 686 w 854"/>
                    <a:gd name="T31" fmla="*/ 80 h 407"/>
                    <a:gd name="T32" fmla="*/ 733 w 854"/>
                    <a:gd name="T33" fmla="*/ 124 h 407"/>
                    <a:gd name="T34" fmla="*/ 776 w 854"/>
                    <a:gd name="T35" fmla="*/ 179 h 407"/>
                    <a:gd name="T36" fmla="*/ 813 w 854"/>
                    <a:gd name="T37" fmla="*/ 247 h 407"/>
                    <a:gd name="T38" fmla="*/ 843 w 854"/>
                    <a:gd name="T39" fmla="*/ 328 h 407"/>
                    <a:gd name="T40" fmla="*/ 852 w 854"/>
                    <a:gd name="T41" fmla="*/ 366 h 407"/>
                    <a:gd name="T42" fmla="*/ 849 w 854"/>
                    <a:gd name="T43" fmla="*/ 396 h 407"/>
                    <a:gd name="T44" fmla="*/ 838 w 854"/>
                    <a:gd name="T45" fmla="*/ 407 h 407"/>
                    <a:gd name="T46" fmla="*/ 832 w 854"/>
                    <a:gd name="T47" fmla="*/ 407 h 407"/>
                    <a:gd name="T48" fmla="*/ 815 w 854"/>
                    <a:gd name="T49" fmla="*/ 385 h 407"/>
                    <a:gd name="T50" fmla="*/ 793 w 854"/>
                    <a:gd name="T51" fmla="*/ 349 h 407"/>
                    <a:gd name="T52" fmla="*/ 768 w 854"/>
                    <a:gd name="T53" fmla="*/ 330 h 407"/>
                    <a:gd name="T54" fmla="*/ 722 w 854"/>
                    <a:gd name="T55" fmla="*/ 322 h 407"/>
                    <a:gd name="T56" fmla="*/ 680 w 854"/>
                    <a:gd name="T57" fmla="*/ 339 h 407"/>
                    <a:gd name="T58" fmla="*/ 669 w 854"/>
                    <a:gd name="T59" fmla="*/ 350 h 407"/>
                    <a:gd name="T60" fmla="*/ 639 w 854"/>
                    <a:gd name="T61" fmla="*/ 377 h 407"/>
                    <a:gd name="T62" fmla="*/ 604 w 854"/>
                    <a:gd name="T63" fmla="*/ 386 h 407"/>
                    <a:gd name="T64" fmla="*/ 553 w 854"/>
                    <a:gd name="T65" fmla="*/ 393 h 407"/>
                    <a:gd name="T66" fmla="*/ 327 w 854"/>
                    <a:gd name="T67" fmla="*/ 393 h 407"/>
                    <a:gd name="T68" fmla="*/ 316 w 854"/>
                    <a:gd name="T69" fmla="*/ 393 h 407"/>
                    <a:gd name="T70" fmla="*/ 294 w 854"/>
                    <a:gd name="T71" fmla="*/ 383 h 407"/>
                    <a:gd name="T72" fmla="*/ 278 w 854"/>
                    <a:gd name="T73" fmla="*/ 366 h 407"/>
                    <a:gd name="T74" fmla="*/ 253 w 854"/>
                    <a:gd name="T75" fmla="*/ 333 h 407"/>
                    <a:gd name="T76" fmla="*/ 218 w 854"/>
                    <a:gd name="T77" fmla="*/ 314 h 407"/>
                    <a:gd name="T78" fmla="*/ 197 w 854"/>
                    <a:gd name="T79" fmla="*/ 313 h 407"/>
                    <a:gd name="T80" fmla="*/ 171 w 854"/>
                    <a:gd name="T81" fmla="*/ 328 h 407"/>
                    <a:gd name="T82" fmla="*/ 146 w 854"/>
                    <a:gd name="T83" fmla="*/ 361 h 407"/>
                    <a:gd name="T84" fmla="*/ 129 w 854"/>
                    <a:gd name="T85" fmla="*/ 377 h 407"/>
                    <a:gd name="T86" fmla="*/ 82 w 854"/>
                    <a:gd name="T87" fmla="*/ 391 h 407"/>
                    <a:gd name="T88" fmla="*/ 32 w 854"/>
                    <a:gd name="T89" fmla="*/ 383 h 407"/>
                    <a:gd name="T90" fmla="*/ 2 w 854"/>
                    <a:gd name="T91" fmla="*/ 368 h 40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54"/>
                    <a:gd name="T139" fmla="*/ 0 h 407"/>
                    <a:gd name="T140" fmla="*/ 854 w 854"/>
                    <a:gd name="T141" fmla="*/ 407 h 40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54" h="407">
                      <a:moveTo>
                        <a:pt x="2" y="368"/>
                      </a:moveTo>
                      <a:lnTo>
                        <a:pt x="2" y="368"/>
                      </a:lnTo>
                      <a:lnTo>
                        <a:pt x="0" y="360"/>
                      </a:lnTo>
                      <a:lnTo>
                        <a:pt x="0" y="338"/>
                      </a:lnTo>
                      <a:lnTo>
                        <a:pt x="0" y="324"/>
                      </a:lnTo>
                      <a:lnTo>
                        <a:pt x="4" y="306"/>
                      </a:lnTo>
                      <a:lnTo>
                        <a:pt x="8" y="289"/>
                      </a:lnTo>
                      <a:lnTo>
                        <a:pt x="16" y="269"/>
                      </a:lnTo>
                      <a:lnTo>
                        <a:pt x="25" y="250"/>
                      </a:lnTo>
                      <a:lnTo>
                        <a:pt x="40" y="231"/>
                      </a:lnTo>
                      <a:lnTo>
                        <a:pt x="57" y="212"/>
                      </a:lnTo>
                      <a:lnTo>
                        <a:pt x="68" y="203"/>
                      </a:lnTo>
                      <a:lnTo>
                        <a:pt x="79" y="193"/>
                      </a:lnTo>
                      <a:lnTo>
                        <a:pt x="93" y="186"/>
                      </a:lnTo>
                      <a:lnTo>
                        <a:pt x="107" y="178"/>
                      </a:lnTo>
                      <a:lnTo>
                        <a:pt x="123" y="170"/>
                      </a:lnTo>
                      <a:lnTo>
                        <a:pt x="140" y="164"/>
                      </a:lnTo>
                      <a:lnTo>
                        <a:pt x="157" y="157"/>
                      </a:lnTo>
                      <a:lnTo>
                        <a:pt x="178" y="153"/>
                      </a:lnTo>
                      <a:lnTo>
                        <a:pt x="200" y="148"/>
                      </a:lnTo>
                      <a:lnTo>
                        <a:pt x="223" y="143"/>
                      </a:lnTo>
                      <a:lnTo>
                        <a:pt x="225" y="139"/>
                      </a:lnTo>
                      <a:lnTo>
                        <a:pt x="229" y="124"/>
                      </a:lnTo>
                      <a:lnTo>
                        <a:pt x="239" y="106"/>
                      </a:lnTo>
                      <a:lnTo>
                        <a:pt x="245" y="93"/>
                      </a:lnTo>
                      <a:lnTo>
                        <a:pt x="253" y="82"/>
                      </a:lnTo>
                      <a:lnTo>
                        <a:pt x="262" y="69"/>
                      </a:lnTo>
                      <a:lnTo>
                        <a:pt x="273" y="57"/>
                      </a:lnTo>
                      <a:lnTo>
                        <a:pt x="288" y="46"/>
                      </a:lnTo>
                      <a:lnTo>
                        <a:pt x="302" y="35"/>
                      </a:lnTo>
                      <a:lnTo>
                        <a:pt x="319" y="26"/>
                      </a:lnTo>
                      <a:lnTo>
                        <a:pt x="338" y="16"/>
                      </a:lnTo>
                      <a:lnTo>
                        <a:pt x="360" y="10"/>
                      </a:lnTo>
                      <a:lnTo>
                        <a:pt x="383" y="5"/>
                      </a:lnTo>
                      <a:lnTo>
                        <a:pt x="410" y="2"/>
                      </a:lnTo>
                      <a:lnTo>
                        <a:pt x="438" y="0"/>
                      </a:lnTo>
                      <a:lnTo>
                        <a:pt x="470" y="2"/>
                      </a:lnTo>
                      <a:lnTo>
                        <a:pt x="501" y="5"/>
                      </a:lnTo>
                      <a:lnTo>
                        <a:pt x="534" y="10"/>
                      </a:lnTo>
                      <a:lnTo>
                        <a:pt x="568" y="19"/>
                      </a:lnTo>
                      <a:lnTo>
                        <a:pt x="601" y="32"/>
                      </a:lnTo>
                      <a:lnTo>
                        <a:pt x="619" y="40"/>
                      </a:lnTo>
                      <a:lnTo>
                        <a:pt x="636" y="49"/>
                      </a:lnTo>
                      <a:lnTo>
                        <a:pt x="653" y="59"/>
                      </a:lnTo>
                      <a:lnTo>
                        <a:pt x="669" y="69"/>
                      </a:lnTo>
                      <a:lnTo>
                        <a:pt x="686" y="80"/>
                      </a:lnTo>
                      <a:lnTo>
                        <a:pt x="702" y="95"/>
                      </a:lnTo>
                      <a:lnTo>
                        <a:pt x="717" y="109"/>
                      </a:lnTo>
                      <a:lnTo>
                        <a:pt x="733" y="124"/>
                      </a:lnTo>
                      <a:lnTo>
                        <a:pt x="747" y="140"/>
                      </a:lnTo>
                      <a:lnTo>
                        <a:pt x="761" y="159"/>
                      </a:lnTo>
                      <a:lnTo>
                        <a:pt x="776" y="179"/>
                      </a:lnTo>
                      <a:lnTo>
                        <a:pt x="788" y="200"/>
                      </a:lnTo>
                      <a:lnTo>
                        <a:pt x="801" y="222"/>
                      </a:lnTo>
                      <a:lnTo>
                        <a:pt x="813" y="247"/>
                      </a:lnTo>
                      <a:lnTo>
                        <a:pt x="824" y="272"/>
                      </a:lnTo>
                      <a:lnTo>
                        <a:pt x="834" y="300"/>
                      </a:lnTo>
                      <a:lnTo>
                        <a:pt x="843" y="328"/>
                      </a:lnTo>
                      <a:lnTo>
                        <a:pt x="852" y="360"/>
                      </a:lnTo>
                      <a:lnTo>
                        <a:pt x="852" y="366"/>
                      </a:lnTo>
                      <a:lnTo>
                        <a:pt x="854" y="380"/>
                      </a:lnTo>
                      <a:lnTo>
                        <a:pt x="852" y="389"/>
                      </a:lnTo>
                      <a:lnTo>
                        <a:pt x="849" y="396"/>
                      </a:lnTo>
                      <a:lnTo>
                        <a:pt x="846" y="402"/>
                      </a:lnTo>
                      <a:lnTo>
                        <a:pt x="843" y="405"/>
                      </a:lnTo>
                      <a:lnTo>
                        <a:pt x="838" y="407"/>
                      </a:lnTo>
                      <a:lnTo>
                        <a:pt x="835" y="407"/>
                      </a:lnTo>
                      <a:lnTo>
                        <a:pt x="832" y="407"/>
                      </a:lnTo>
                      <a:lnTo>
                        <a:pt x="826" y="402"/>
                      </a:lnTo>
                      <a:lnTo>
                        <a:pt x="819" y="394"/>
                      </a:lnTo>
                      <a:lnTo>
                        <a:pt x="815" y="385"/>
                      </a:lnTo>
                      <a:lnTo>
                        <a:pt x="808" y="372"/>
                      </a:lnTo>
                      <a:lnTo>
                        <a:pt x="801" y="361"/>
                      </a:lnTo>
                      <a:lnTo>
                        <a:pt x="793" y="349"/>
                      </a:lnTo>
                      <a:lnTo>
                        <a:pt x="782" y="338"/>
                      </a:lnTo>
                      <a:lnTo>
                        <a:pt x="768" y="330"/>
                      </a:lnTo>
                      <a:lnTo>
                        <a:pt x="754" y="324"/>
                      </a:lnTo>
                      <a:lnTo>
                        <a:pt x="738" y="322"/>
                      </a:lnTo>
                      <a:lnTo>
                        <a:pt x="722" y="322"/>
                      </a:lnTo>
                      <a:lnTo>
                        <a:pt x="706" y="324"/>
                      </a:lnTo>
                      <a:lnTo>
                        <a:pt x="692" y="330"/>
                      </a:lnTo>
                      <a:lnTo>
                        <a:pt x="680" y="339"/>
                      </a:lnTo>
                      <a:lnTo>
                        <a:pt x="674" y="344"/>
                      </a:lnTo>
                      <a:lnTo>
                        <a:pt x="669" y="350"/>
                      </a:lnTo>
                      <a:lnTo>
                        <a:pt x="659" y="363"/>
                      </a:lnTo>
                      <a:lnTo>
                        <a:pt x="650" y="372"/>
                      </a:lnTo>
                      <a:lnTo>
                        <a:pt x="639" y="377"/>
                      </a:lnTo>
                      <a:lnTo>
                        <a:pt x="628" y="382"/>
                      </a:lnTo>
                      <a:lnTo>
                        <a:pt x="617" y="385"/>
                      </a:lnTo>
                      <a:lnTo>
                        <a:pt x="604" y="386"/>
                      </a:lnTo>
                      <a:lnTo>
                        <a:pt x="576" y="391"/>
                      </a:lnTo>
                      <a:lnTo>
                        <a:pt x="553" y="393"/>
                      </a:lnTo>
                      <a:lnTo>
                        <a:pt x="520" y="394"/>
                      </a:lnTo>
                      <a:lnTo>
                        <a:pt x="435" y="394"/>
                      </a:lnTo>
                      <a:lnTo>
                        <a:pt x="327" y="393"/>
                      </a:lnTo>
                      <a:lnTo>
                        <a:pt x="322" y="394"/>
                      </a:lnTo>
                      <a:lnTo>
                        <a:pt x="316" y="393"/>
                      </a:lnTo>
                      <a:lnTo>
                        <a:pt x="309" y="391"/>
                      </a:lnTo>
                      <a:lnTo>
                        <a:pt x="302" y="388"/>
                      </a:lnTo>
                      <a:lnTo>
                        <a:pt x="294" y="383"/>
                      </a:lnTo>
                      <a:lnTo>
                        <a:pt x="286" y="377"/>
                      </a:lnTo>
                      <a:lnTo>
                        <a:pt x="278" y="366"/>
                      </a:lnTo>
                      <a:lnTo>
                        <a:pt x="272" y="353"/>
                      </a:lnTo>
                      <a:lnTo>
                        <a:pt x="262" y="342"/>
                      </a:lnTo>
                      <a:lnTo>
                        <a:pt x="253" y="333"/>
                      </a:lnTo>
                      <a:lnTo>
                        <a:pt x="242" y="325"/>
                      </a:lnTo>
                      <a:lnTo>
                        <a:pt x="231" y="317"/>
                      </a:lnTo>
                      <a:lnTo>
                        <a:pt x="218" y="314"/>
                      </a:lnTo>
                      <a:lnTo>
                        <a:pt x="208" y="311"/>
                      </a:lnTo>
                      <a:lnTo>
                        <a:pt x="197" y="313"/>
                      </a:lnTo>
                      <a:lnTo>
                        <a:pt x="187" y="316"/>
                      </a:lnTo>
                      <a:lnTo>
                        <a:pt x="178" y="320"/>
                      </a:lnTo>
                      <a:lnTo>
                        <a:pt x="171" y="328"/>
                      </a:lnTo>
                      <a:lnTo>
                        <a:pt x="165" y="336"/>
                      </a:lnTo>
                      <a:lnTo>
                        <a:pt x="153" y="353"/>
                      </a:lnTo>
                      <a:lnTo>
                        <a:pt x="146" y="361"/>
                      </a:lnTo>
                      <a:lnTo>
                        <a:pt x="138" y="371"/>
                      </a:lnTo>
                      <a:lnTo>
                        <a:pt x="129" y="377"/>
                      </a:lnTo>
                      <a:lnTo>
                        <a:pt x="116" y="383"/>
                      </a:lnTo>
                      <a:lnTo>
                        <a:pt x="99" y="388"/>
                      </a:lnTo>
                      <a:lnTo>
                        <a:pt x="82" y="391"/>
                      </a:lnTo>
                      <a:lnTo>
                        <a:pt x="62" y="389"/>
                      </a:lnTo>
                      <a:lnTo>
                        <a:pt x="41" y="386"/>
                      </a:lnTo>
                      <a:lnTo>
                        <a:pt x="32" y="383"/>
                      </a:lnTo>
                      <a:lnTo>
                        <a:pt x="21" y="380"/>
                      </a:lnTo>
                      <a:lnTo>
                        <a:pt x="11" y="374"/>
                      </a:lnTo>
                      <a:lnTo>
                        <a:pt x="2" y="3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0" name="Freeform 169"/>
                <p:cNvSpPr>
                  <a:spLocks/>
                </p:cNvSpPr>
                <p:nvPr/>
              </p:nvSpPr>
              <p:spPr bwMode="auto">
                <a:xfrm>
                  <a:off x="473" y="1211"/>
                  <a:ext cx="278" cy="91"/>
                </a:xfrm>
                <a:custGeom>
                  <a:avLst/>
                  <a:gdLst>
                    <a:gd name="T0" fmla="*/ 276 w 278"/>
                    <a:gd name="T1" fmla="*/ 1 h 91"/>
                    <a:gd name="T2" fmla="*/ 276 w 278"/>
                    <a:gd name="T3" fmla="*/ 1 h 91"/>
                    <a:gd name="T4" fmla="*/ 278 w 278"/>
                    <a:gd name="T5" fmla="*/ 12 h 91"/>
                    <a:gd name="T6" fmla="*/ 278 w 278"/>
                    <a:gd name="T7" fmla="*/ 36 h 91"/>
                    <a:gd name="T8" fmla="*/ 276 w 278"/>
                    <a:gd name="T9" fmla="*/ 63 h 91"/>
                    <a:gd name="T10" fmla="*/ 273 w 278"/>
                    <a:gd name="T11" fmla="*/ 74 h 91"/>
                    <a:gd name="T12" fmla="*/ 270 w 278"/>
                    <a:gd name="T13" fmla="*/ 81 h 91"/>
                    <a:gd name="T14" fmla="*/ 270 w 278"/>
                    <a:gd name="T15" fmla="*/ 81 h 91"/>
                    <a:gd name="T16" fmla="*/ 265 w 278"/>
                    <a:gd name="T17" fmla="*/ 83 h 91"/>
                    <a:gd name="T18" fmla="*/ 256 w 278"/>
                    <a:gd name="T19" fmla="*/ 86 h 91"/>
                    <a:gd name="T20" fmla="*/ 224 w 278"/>
                    <a:gd name="T21" fmla="*/ 89 h 91"/>
                    <a:gd name="T22" fmla="*/ 182 w 278"/>
                    <a:gd name="T23" fmla="*/ 91 h 91"/>
                    <a:gd name="T24" fmla="*/ 135 w 278"/>
                    <a:gd name="T25" fmla="*/ 91 h 91"/>
                    <a:gd name="T26" fmla="*/ 47 w 278"/>
                    <a:gd name="T27" fmla="*/ 89 h 91"/>
                    <a:gd name="T28" fmla="*/ 6 w 278"/>
                    <a:gd name="T29" fmla="*/ 89 h 91"/>
                    <a:gd name="T30" fmla="*/ 6 w 278"/>
                    <a:gd name="T31" fmla="*/ 89 h 91"/>
                    <a:gd name="T32" fmla="*/ 3 w 278"/>
                    <a:gd name="T33" fmla="*/ 58 h 91"/>
                    <a:gd name="T34" fmla="*/ 0 w 278"/>
                    <a:gd name="T35" fmla="*/ 34 h 91"/>
                    <a:gd name="T36" fmla="*/ 0 w 278"/>
                    <a:gd name="T37" fmla="*/ 20 h 91"/>
                    <a:gd name="T38" fmla="*/ 0 w 278"/>
                    <a:gd name="T39" fmla="*/ 20 h 91"/>
                    <a:gd name="T40" fmla="*/ 3 w 278"/>
                    <a:gd name="T41" fmla="*/ 19 h 91"/>
                    <a:gd name="T42" fmla="*/ 9 w 278"/>
                    <a:gd name="T43" fmla="*/ 17 h 91"/>
                    <a:gd name="T44" fmla="*/ 36 w 278"/>
                    <a:gd name="T45" fmla="*/ 14 h 91"/>
                    <a:gd name="T46" fmla="*/ 119 w 278"/>
                    <a:gd name="T47" fmla="*/ 6 h 91"/>
                    <a:gd name="T48" fmla="*/ 166 w 278"/>
                    <a:gd name="T49" fmla="*/ 3 h 91"/>
                    <a:gd name="T50" fmla="*/ 210 w 278"/>
                    <a:gd name="T51" fmla="*/ 0 h 91"/>
                    <a:gd name="T52" fmla="*/ 249 w 278"/>
                    <a:gd name="T53" fmla="*/ 0 h 91"/>
                    <a:gd name="T54" fmla="*/ 276 w 278"/>
                    <a:gd name="T55" fmla="*/ 1 h 91"/>
                    <a:gd name="T56" fmla="*/ 276 w 278"/>
                    <a:gd name="T57" fmla="*/ 1 h 9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78"/>
                    <a:gd name="T88" fmla="*/ 0 h 91"/>
                    <a:gd name="T89" fmla="*/ 278 w 278"/>
                    <a:gd name="T90" fmla="*/ 91 h 9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78" h="91">
                      <a:moveTo>
                        <a:pt x="276" y="1"/>
                      </a:moveTo>
                      <a:lnTo>
                        <a:pt x="276" y="1"/>
                      </a:lnTo>
                      <a:lnTo>
                        <a:pt x="278" y="12"/>
                      </a:lnTo>
                      <a:lnTo>
                        <a:pt x="278" y="36"/>
                      </a:lnTo>
                      <a:lnTo>
                        <a:pt x="276" y="63"/>
                      </a:lnTo>
                      <a:lnTo>
                        <a:pt x="273" y="74"/>
                      </a:lnTo>
                      <a:lnTo>
                        <a:pt x="270" y="81"/>
                      </a:lnTo>
                      <a:lnTo>
                        <a:pt x="265" y="83"/>
                      </a:lnTo>
                      <a:lnTo>
                        <a:pt x="256" y="86"/>
                      </a:lnTo>
                      <a:lnTo>
                        <a:pt x="224" y="89"/>
                      </a:lnTo>
                      <a:lnTo>
                        <a:pt x="182" y="91"/>
                      </a:lnTo>
                      <a:lnTo>
                        <a:pt x="135" y="91"/>
                      </a:lnTo>
                      <a:lnTo>
                        <a:pt x="47" y="89"/>
                      </a:lnTo>
                      <a:lnTo>
                        <a:pt x="6" y="89"/>
                      </a:lnTo>
                      <a:lnTo>
                        <a:pt x="3" y="58"/>
                      </a:lnTo>
                      <a:lnTo>
                        <a:pt x="0" y="34"/>
                      </a:lnTo>
                      <a:lnTo>
                        <a:pt x="0" y="20"/>
                      </a:lnTo>
                      <a:lnTo>
                        <a:pt x="3" y="19"/>
                      </a:lnTo>
                      <a:lnTo>
                        <a:pt x="9" y="17"/>
                      </a:lnTo>
                      <a:lnTo>
                        <a:pt x="36" y="14"/>
                      </a:lnTo>
                      <a:lnTo>
                        <a:pt x="119" y="6"/>
                      </a:lnTo>
                      <a:lnTo>
                        <a:pt x="166" y="3"/>
                      </a:lnTo>
                      <a:lnTo>
                        <a:pt x="210" y="0"/>
                      </a:lnTo>
                      <a:lnTo>
                        <a:pt x="249" y="0"/>
                      </a:lnTo>
                      <a:lnTo>
                        <a:pt x="276"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1" name="Freeform 170"/>
                <p:cNvSpPr>
                  <a:spLocks/>
                </p:cNvSpPr>
                <p:nvPr/>
              </p:nvSpPr>
              <p:spPr bwMode="auto">
                <a:xfrm>
                  <a:off x="768" y="1205"/>
                  <a:ext cx="218" cy="117"/>
                </a:xfrm>
                <a:custGeom>
                  <a:avLst/>
                  <a:gdLst>
                    <a:gd name="T0" fmla="*/ 17 w 218"/>
                    <a:gd name="T1" fmla="*/ 1 h 117"/>
                    <a:gd name="T2" fmla="*/ 17 w 218"/>
                    <a:gd name="T3" fmla="*/ 1 h 117"/>
                    <a:gd name="T4" fmla="*/ 14 w 218"/>
                    <a:gd name="T5" fmla="*/ 9 h 117"/>
                    <a:gd name="T6" fmla="*/ 8 w 218"/>
                    <a:gd name="T7" fmla="*/ 29 h 117"/>
                    <a:gd name="T8" fmla="*/ 2 w 218"/>
                    <a:gd name="T9" fmla="*/ 54 h 117"/>
                    <a:gd name="T10" fmla="*/ 0 w 218"/>
                    <a:gd name="T11" fmla="*/ 65 h 117"/>
                    <a:gd name="T12" fmla="*/ 0 w 218"/>
                    <a:gd name="T13" fmla="*/ 75 h 117"/>
                    <a:gd name="T14" fmla="*/ 0 w 218"/>
                    <a:gd name="T15" fmla="*/ 75 h 117"/>
                    <a:gd name="T16" fmla="*/ 80 w 218"/>
                    <a:gd name="T17" fmla="*/ 94 h 117"/>
                    <a:gd name="T18" fmla="*/ 146 w 218"/>
                    <a:gd name="T19" fmla="*/ 108 h 117"/>
                    <a:gd name="T20" fmla="*/ 174 w 218"/>
                    <a:gd name="T21" fmla="*/ 114 h 117"/>
                    <a:gd name="T22" fmla="*/ 198 w 218"/>
                    <a:gd name="T23" fmla="*/ 117 h 117"/>
                    <a:gd name="T24" fmla="*/ 198 w 218"/>
                    <a:gd name="T25" fmla="*/ 117 h 117"/>
                    <a:gd name="T26" fmla="*/ 201 w 218"/>
                    <a:gd name="T27" fmla="*/ 109 h 117"/>
                    <a:gd name="T28" fmla="*/ 209 w 218"/>
                    <a:gd name="T29" fmla="*/ 91 h 117"/>
                    <a:gd name="T30" fmla="*/ 212 w 218"/>
                    <a:gd name="T31" fmla="*/ 78 h 117"/>
                    <a:gd name="T32" fmla="*/ 215 w 218"/>
                    <a:gd name="T33" fmla="*/ 64 h 117"/>
                    <a:gd name="T34" fmla="*/ 218 w 218"/>
                    <a:gd name="T35" fmla="*/ 48 h 117"/>
                    <a:gd name="T36" fmla="*/ 218 w 218"/>
                    <a:gd name="T37" fmla="*/ 32 h 117"/>
                    <a:gd name="T38" fmla="*/ 218 w 218"/>
                    <a:gd name="T39" fmla="*/ 32 h 117"/>
                    <a:gd name="T40" fmla="*/ 199 w 218"/>
                    <a:gd name="T41" fmla="*/ 26 h 117"/>
                    <a:gd name="T42" fmla="*/ 151 w 218"/>
                    <a:gd name="T43" fmla="*/ 14 h 117"/>
                    <a:gd name="T44" fmla="*/ 119 w 218"/>
                    <a:gd name="T45" fmla="*/ 7 h 117"/>
                    <a:gd name="T46" fmla="*/ 85 w 218"/>
                    <a:gd name="T47" fmla="*/ 3 h 117"/>
                    <a:gd name="T48" fmla="*/ 50 w 218"/>
                    <a:gd name="T49" fmla="*/ 1 h 117"/>
                    <a:gd name="T50" fmla="*/ 34 w 218"/>
                    <a:gd name="T51" fmla="*/ 0 h 117"/>
                    <a:gd name="T52" fmla="*/ 17 w 218"/>
                    <a:gd name="T53" fmla="*/ 1 h 117"/>
                    <a:gd name="T54" fmla="*/ 17 w 218"/>
                    <a:gd name="T55" fmla="*/ 1 h 1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8"/>
                    <a:gd name="T85" fmla="*/ 0 h 117"/>
                    <a:gd name="T86" fmla="*/ 218 w 218"/>
                    <a:gd name="T87" fmla="*/ 117 h 11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8" h="117">
                      <a:moveTo>
                        <a:pt x="17" y="1"/>
                      </a:moveTo>
                      <a:lnTo>
                        <a:pt x="17" y="1"/>
                      </a:lnTo>
                      <a:lnTo>
                        <a:pt x="14" y="9"/>
                      </a:lnTo>
                      <a:lnTo>
                        <a:pt x="8" y="29"/>
                      </a:lnTo>
                      <a:lnTo>
                        <a:pt x="2" y="54"/>
                      </a:lnTo>
                      <a:lnTo>
                        <a:pt x="0" y="65"/>
                      </a:lnTo>
                      <a:lnTo>
                        <a:pt x="0" y="75"/>
                      </a:lnTo>
                      <a:lnTo>
                        <a:pt x="80" y="94"/>
                      </a:lnTo>
                      <a:lnTo>
                        <a:pt x="146" y="108"/>
                      </a:lnTo>
                      <a:lnTo>
                        <a:pt x="174" y="114"/>
                      </a:lnTo>
                      <a:lnTo>
                        <a:pt x="198" y="117"/>
                      </a:lnTo>
                      <a:lnTo>
                        <a:pt x="201" y="109"/>
                      </a:lnTo>
                      <a:lnTo>
                        <a:pt x="209" y="91"/>
                      </a:lnTo>
                      <a:lnTo>
                        <a:pt x="212" y="78"/>
                      </a:lnTo>
                      <a:lnTo>
                        <a:pt x="215" y="64"/>
                      </a:lnTo>
                      <a:lnTo>
                        <a:pt x="218" y="48"/>
                      </a:lnTo>
                      <a:lnTo>
                        <a:pt x="218" y="32"/>
                      </a:lnTo>
                      <a:lnTo>
                        <a:pt x="199" y="26"/>
                      </a:lnTo>
                      <a:lnTo>
                        <a:pt x="151" y="14"/>
                      </a:lnTo>
                      <a:lnTo>
                        <a:pt x="119" y="7"/>
                      </a:lnTo>
                      <a:lnTo>
                        <a:pt x="85" y="3"/>
                      </a:lnTo>
                      <a:lnTo>
                        <a:pt x="50" y="1"/>
                      </a:lnTo>
                      <a:lnTo>
                        <a:pt x="34" y="0"/>
                      </a:lnTo>
                      <a:lnTo>
                        <a:pt x="17"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2" name="Freeform 171"/>
                <p:cNvSpPr>
                  <a:spLocks/>
                </p:cNvSpPr>
                <p:nvPr/>
              </p:nvSpPr>
              <p:spPr bwMode="auto">
                <a:xfrm>
                  <a:off x="564" y="1088"/>
                  <a:ext cx="339" cy="124"/>
                </a:xfrm>
                <a:custGeom>
                  <a:avLst/>
                  <a:gdLst>
                    <a:gd name="T0" fmla="*/ 16 w 339"/>
                    <a:gd name="T1" fmla="*/ 33 h 124"/>
                    <a:gd name="T2" fmla="*/ 16 w 339"/>
                    <a:gd name="T3" fmla="*/ 33 h 124"/>
                    <a:gd name="T4" fmla="*/ 11 w 339"/>
                    <a:gd name="T5" fmla="*/ 43 h 124"/>
                    <a:gd name="T6" fmla="*/ 6 w 339"/>
                    <a:gd name="T7" fmla="*/ 54 h 124"/>
                    <a:gd name="T8" fmla="*/ 2 w 339"/>
                    <a:gd name="T9" fmla="*/ 66 h 124"/>
                    <a:gd name="T10" fmla="*/ 0 w 339"/>
                    <a:gd name="T11" fmla="*/ 80 h 124"/>
                    <a:gd name="T12" fmla="*/ 0 w 339"/>
                    <a:gd name="T13" fmla="*/ 88 h 124"/>
                    <a:gd name="T14" fmla="*/ 2 w 339"/>
                    <a:gd name="T15" fmla="*/ 96 h 124"/>
                    <a:gd name="T16" fmla="*/ 5 w 339"/>
                    <a:gd name="T17" fmla="*/ 104 h 124"/>
                    <a:gd name="T18" fmla="*/ 8 w 339"/>
                    <a:gd name="T19" fmla="*/ 110 h 124"/>
                    <a:gd name="T20" fmla="*/ 14 w 339"/>
                    <a:gd name="T21" fmla="*/ 118 h 124"/>
                    <a:gd name="T22" fmla="*/ 22 w 339"/>
                    <a:gd name="T23" fmla="*/ 124 h 124"/>
                    <a:gd name="T24" fmla="*/ 22 w 339"/>
                    <a:gd name="T25" fmla="*/ 124 h 124"/>
                    <a:gd name="T26" fmla="*/ 53 w 339"/>
                    <a:gd name="T27" fmla="*/ 124 h 124"/>
                    <a:gd name="T28" fmla="*/ 130 w 339"/>
                    <a:gd name="T29" fmla="*/ 121 h 124"/>
                    <a:gd name="T30" fmla="*/ 177 w 339"/>
                    <a:gd name="T31" fmla="*/ 118 h 124"/>
                    <a:gd name="T32" fmla="*/ 229 w 339"/>
                    <a:gd name="T33" fmla="*/ 113 h 124"/>
                    <a:gd name="T34" fmla="*/ 281 w 339"/>
                    <a:gd name="T35" fmla="*/ 107 h 124"/>
                    <a:gd name="T36" fmla="*/ 328 w 339"/>
                    <a:gd name="T37" fmla="*/ 98 h 124"/>
                    <a:gd name="T38" fmla="*/ 328 w 339"/>
                    <a:gd name="T39" fmla="*/ 98 h 124"/>
                    <a:gd name="T40" fmla="*/ 333 w 339"/>
                    <a:gd name="T41" fmla="*/ 88 h 124"/>
                    <a:gd name="T42" fmla="*/ 336 w 339"/>
                    <a:gd name="T43" fmla="*/ 79 h 124"/>
                    <a:gd name="T44" fmla="*/ 339 w 339"/>
                    <a:gd name="T45" fmla="*/ 68 h 124"/>
                    <a:gd name="T46" fmla="*/ 339 w 339"/>
                    <a:gd name="T47" fmla="*/ 54 h 124"/>
                    <a:gd name="T48" fmla="*/ 339 w 339"/>
                    <a:gd name="T49" fmla="*/ 44 h 124"/>
                    <a:gd name="T50" fmla="*/ 336 w 339"/>
                    <a:gd name="T51" fmla="*/ 37 h 124"/>
                    <a:gd name="T52" fmla="*/ 333 w 339"/>
                    <a:gd name="T53" fmla="*/ 29 h 124"/>
                    <a:gd name="T54" fmla="*/ 328 w 339"/>
                    <a:gd name="T55" fmla="*/ 19 h 124"/>
                    <a:gd name="T56" fmla="*/ 322 w 339"/>
                    <a:gd name="T57" fmla="*/ 10 h 124"/>
                    <a:gd name="T58" fmla="*/ 314 w 339"/>
                    <a:gd name="T59" fmla="*/ 0 h 124"/>
                    <a:gd name="T60" fmla="*/ 314 w 339"/>
                    <a:gd name="T61" fmla="*/ 0 h 124"/>
                    <a:gd name="T62" fmla="*/ 286 w 339"/>
                    <a:gd name="T63" fmla="*/ 0 h 124"/>
                    <a:gd name="T64" fmla="*/ 254 w 339"/>
                    <a:gd name="T65" fmla="*/ 0 h 124"/>
                    <a:gd name="T66" fmla="*/ 213 w 339"/>
                    <a:gd name="T67" fmla="*/ 2 h 124"/>
                    <a:gd name="T68" fmla="*/ 168 w 339"/>
                    <a:gd name="T69" fmla="*/ 5 h 124"/>
                    <a:gd name="T70" fmla="*/ 118 w 339"/>
                    <a:gd name="T71" fmla="*/ 11 h 124"/>
                    <a:gd name="T72" fmla="*/ 66 w 339"/>
                    <a:gd name="T73" fmla="*/ 21 h 124"/>
                    <a:gd name="T74" fmla="*/ 41 w 339"/>
                    <a:gd name="T75" fmla="*/ 27 h 124"/>
                    <a:gd name="T76" fmla="*/ 16 w 339"/>
                    <a:gd name="T77" fmla="*/ 33 h 124"/>
                    <a:gd name="T78" fmla="*/ 16 w 339"/>
                    <a:gd name="T79" fmla="*/ 33 h 12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9"/>
                    <a:gd name="T121" fmla="*/ 0 h 124"/>
                    <a:gd name="T122" fmla="*/ 339 w 339"/>
                    <a:gd name="T123" fmla="*/ 124 h 12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9" h="124">
                      <a:moveTo>
                        <a:pt x="16" y="33"/>
                      </a:moveTo>
                      <a:lnTo>
                        <a:pt x="16" y="33"/>
                      </a:lnTo>
                      <a:lnTo>
                        <a:pt x="11" y="43"/>
                      </a:lnTo>
                      <a:lnTo>
                        <a:pt x="6" y="54"/>
                      </a:lnTo>
                      <a:lnTo>
                        <a:pt x="2" y="66"/>
                      </a:lnTo>
                      <a:lnTo>
                        <a:pt x="0" y="80"/>
                      </a:lnTo>
                      <a:lnTo>
                        <a:pt x="0" y="88"/>
                      </a:lnTo>
                      <a:lnTo>
                        <a:pt x="2" y="96"/>
                      </a:lnTo>
                      <a:lnTo>
                        <a:pt x="5" y="104"/>
                      </a:lnTo>
                      <a:lnTo>
                        <a:pt x="8" y="110"/>
                      </a:lnTo>
                      <a:lnTo>
                        <a:pt x="14" y="118"/>
                      </a:lnTo>
                      <a:lnTo>
                        <a:pt x="22" y="124"/>
                      </a:lnTo>
                      <a:lnTo>
                        <a:pt x="53" y="124"/>
                      </a:lnTo>
                      <a:lnTo>
                        <a:pt x="130" y="121"/>
                      </a:lnTo>
                      <a:lnTo>
                        <a:pt x="177" y="118"/>
                      </a:lnTo>
                      <a:lnTo>
                        <a:pt x="229" y="113"/>
                      </a:lnTo>
                      <a:lnTo>
                        <a:pt x="281" y="107"/>
                      </a:lnTo>
                      <a:lnTo>
                        <a:pt x="328" y="98"/>
                      </a:lnTo>
                      <a:lnTo>
                        <a:pt x="333" y="88"/>
                      </a:lnTo>
                      <a:lnTo>
                        <a:pt x="336" y="79"/>
                      </a:lnTo>
                      <a:lnTo>
                        <a:pt x="339" y="68"/>
                      </a:lnTo>
                      <a:lnTo>
                        <a:pt x="339" y="54"/>
                      </a:lnTo>
                      <a:lnTo>
                        <a:pt x="339" y="44"/>
                      </a:lnTo>
                      <a:lnTo>
                        <a:pt x="336" y="37"/>
                      </a:lnTo>
                      <a:lnTo>
                        <a:pt x="333" y="29"/>
                      </a:lnTo>
                      <a:lnTo>
                        <a:pt x="328" y="19"/>
                      </a:lnTo>
                      <a:lnTo>
                        <a:pt x="322" y="10"/>
                      </a:lnTo>
                      <a:lnTo>
                        <a:pt x="314" y="0"/>
                      </a:lnTo>
                      <a:lnTo>
                        <a:pt x="286" y="0"/>
                      </a:lnTo>
                      <a:lnTo>
                        <a:pt x="254" y="0"/>
                      </a:lnTo>
                      <a:lnTo>
                        <a:pt x="213" y="2"/>
                      </a:lnTo>
                      <a:lnTo>
                        <a:pt x="168" y="5"/>
                      </a:lnTo>
                      <a:lnTo>
                        <a:pt x="118" y="11"/>
                      </a:lnTo>
                      <a:lnTo>
                        <a:pt x="66" y="21"/>
                      </a:lnTo>
                      <a:lnTo>
                        <a:pt x="41" y="27"/>
                      </a:lnTo>
                      <a:lnTo>
                        <a:pt x="16"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3" name="Freeform 172"/>
                <p:cNvSpPr>
                  <a:spLocks/>
                </p:cNvSpPr>
                <p:nvPr/>
              </p:nvSpPr>
              <p:spPr bwMode="auto">
                <a:xfrm>
                  <a:off x="486" y="1228"/>
                  <a:ext cx="277" cy="89"/>
                </a:xfrm>
                <a:custGeom>
                  <a:avLst/>
                  <a:gdLst>
                    <a:gd name="T0" fmla="*/ 277 w 277"/>
                    <a:gd name="T1" fmla="*/ 0 h 89"/>
                    <a:gd name="T2" fmla="*/ 277 w 277"/>
                    <a:gd name="T3" fmla="*/ 0 h 89"/>
                    <a:gd name="T4" fmla="*/ 277 w 277"/>
                    <a:gd name="T5" fmla="*/ 11 h 89"/>
                    <a:gd name="T6" fmla="*/ 277 w 277"/>
                    <a:gd name="T7" fmla="*/ 35 h 89"/>
                    <a:gd name="T8" fmla="*/ 276 w 277"/>
                    <a:gd name="T9" fmla="*/ 61 h 89"/>
                    <a:gd name="T10" fmla="*/ 274 w 277"/>
                    <a:gd name="T11" fmla="*/ 72 h 89"/>
                    <a:gd name="T12" fmla="*/ 271 w 277"/>
                    <a:gd name="T13" fmla="*/ 80 h 89"/>
                    <a:gd name="T14" fmla="*/ 271 w 277"/>
                    <a:gd name="T15" fmla="*/ 80 h 89"/>
                    <a:gd name="T16" fmla="*/ 266 w 277"/>
                    <a:gd name="T17" fmla="*/ 83 h 89"/>
                    <a:gd name="T18" fmla="*/ 257 w 277"/>
                    <a:gd name="T19" fmla="*/ 85 h 89"/>
                    <a:gd name="T20" fmla="*/ 225 w 277"/>
                    <a:gd name="T21" fmla="*/ 88 h 89"/>
                    <a:gd name="T22" fmla="*/ 183 w 277"/>
                    <a:gd name="T23" fmla="*/ 89 h 89"/>
                    <a:gd name="T24" fmla="*/ 134 w 277"/>
                    <a:gd name="T25" fmla="*/ 89 h 89"/>
                    <a:gd name="T26" fmla="*/ 47 w 277"/>
                    <a:gd name="T27" fmla="*/ 89 h 89"/>
                    <a:gd name="T28" fmla="*/ 7 w 277"/>
                    <a:gd name="T29" fmla="*/ 88 h 89"/>
                    <a:gd name="T30" fmla="*/ 7 w 277"/>
                    <a:gd name="T31" fmla="*/ 88 h 89"/>
                    <a:gd name="T32" fmla="*/ 3 w 277"/>
                    <a:gd name="T33" fmla="*/ 57 h 89"/>
                    <a:gd name="T34" fmla="*/ 1 w 277"/>
                    <a:gd name="T35" fmla="*/ 33 h 89"/>
                    <a:gd name="T36" fmla="*/ 0 w 277"/>
                    <a:gd name="T37" fmla="*/ 19 h 89"/>
                    <a:gd name="T38" fmla="*/ 0 w 277"/>
                    <a:gd name="T39" fmla="*/ 19 h 89"/>
                    <a:gd name="T40" fmla="*/ 3 w 277"/>
                    <a:gd name="T41" fmla="*/ 17 h 89"/>
                    <a:gd name="T42" fmla="*/ 10 w 277"/>
                    <a:gd name="T43" fmla="*/ 16 h 89"/>
                    <a:gd name="T44" fmla="*/ 37 w 277"/>
                    <a:gd name="T45" fmla="*/ 13 h 89"/>
                    <a:gd name="T46" fmla="*/ 119 w 277"/>
                    <a:gd name="T47" fmla="*/ 5 h 89"/>
                    <a:gd name="T48" fmla="*/ 166 w 277"/>
                    <a:gd name="T49" fmla="*/ 2 h 89"/>
                    <a:gd name="T50" fmla="*/ 211 w 277"/>
                    <a:gd name="T51" fmla="*/ 0 h 89"/>
                    <a:gd name="T52" fmla="*/ 249 w 277"/>
                    <a:gd name="T53" fmla="*/ 0 h 89"/>
                    <a:gd name="T54" fmla="*/ 277 w 277"/>
                    <a:gd name="T55" fmla="*/ 0 h 89"/>
                    <a:gd name="T56" fmla="*/ 277 w 277"/>
                    <a:gd name="T57" fmla="*/ 0 h 8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77"/>
                    <a:gd name="T88" fmla="*/ 0 h 89"/>
                    <a:gd name="T89" fmla="*/ 277 w 277"/>
                    <a:gd name="T90" fmla="*/ 89 h 8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77" h="89">
                      <a:moveTo>
                        <a:pt x="277" y="0"/>
                      </a:moveTo>
                      <a:lnTo>
                        <a:pt x="277" y="0"/>
                      </a:lnTo>
                      <a:lnTo>
                        <a:pt x="277" y="11"/>
                      </a:lnTo>
                      <a:lnTo>
                        <a:pt x="277" y="35"/>
                      </a:lnTo>
                      <a:lnTo>
                        <a:pt x="276" y="61"/>
                      </a:lnTo>
                      <a:lnTo>
                        <a:pt x="274" y="72"/>
                      </a:lnTo>
                      <a:lnTo>
                        <a:pt x="271" y="80"/>
                      </a:lnTo>
                      <a:lnTo>
                        <a:pt x="266" y="83"/>
                      </a:lnTo>
                      <a:lnTo>
                        <a:pt x="257" y="85"/>
                      </a:lnTo>
                      <a:lnTo>
                        <a:pt x="225" y="88"/>
                      </a:lnTo>
                      <a:lnTo>
                        <a:pt x="183" y="89"/>
                      </a:lnTo>
                      <a:lnTo>
                        <a:pt x="134" y="89"/>
                      </a:lnTo>
                      <a:lnTo>
                        <a:pt x="47" y="89"/>
                      </a:lnTo>
                      <a:lnTo>
                        <a:pt x="7" y="88"/>
                      </a:lnTo>
                      <a:lnTo>
                        <a:pt x="3" y="57"/>
                      </a:lnTo>
                      <a:lnTo>
                        <a:pt x="1" y="33"/>
                      </a:lnTo>
                      <a:lnTo>
                        <a:pt x="0" y="19"/>
                      </a:lnTo>
                      <a:lnTo>
                        <a:pt x="3" y="17"/>
                      </a:lnTo>
                      <a:lnTo>
                        <a:pt x="10" y="16"/>
                      </a:lnTo>
                      <a:lnTo>
                        <a:pt x="37" y="13"/>
                      </a:lnTo>
                      <a:lnTo>
                        <a:pt x="119" y="5"/>
                      </a:lnTo>
                      <a:lnTo>
                        <a:pt x="166" y="2"/>
                      </a:lnTo>
                      <a:lnTo>
                        <a:pt x="211" y="0"/>
                      </a:lnTo>
                      <a:lnTo>
                        <a:pt x="249" y="0"/>
                      </a:lnTo>
                      <a:lnTo>
                        <a:pt x="277" y="0"/>
                      </a:lnTo>
                      <a:close/>
                    </a:path>
                  </a:pathLst>
                </a:custGeom>
                <a:solidFill>
                  <a:srgbClr val="7F86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4" name="Freeform 173"/>
                <p:cNvSpPr>
                  <a:spLocks/>
                </p:cNvSpPr>
                <p:nvPr/>
              </p:nvSpPr>
              <p:spPr bwMode="auto">
                <a:xfrm>
                  <a:off x="782" y="1222"/>
                  <a:ext cx="218" cy="116"/>
                </a:xfrm>
                <a:custGeom>
                  <a:avLst/>
                  <a:gdLst>
                    <a:gd name="T0" fmla="*/ 17 w 218"/>
                    <a:gd name="T1" fmla="*/ 0 h 116"/>
                    <a:gd name="T2" fmla="*/ 17 w 218"/>
                    <a:gd name="T3" fmla="*/ 0 h 116"/>
                    <a:gd name="T4" fmla="*/ 14 w 218"/>
                    <a:gd name="T5" fmla="*/ 9 h 116"/>
                    <a:gd name="T6" fmla="*/ 6 w 218"/>
                    <a:gd name="T7" fmla="*/ 30 h 116"/>
                    <a:gd name="T8" fmla="*/ 0 w 218"/>
                    <a:gd name="T9" fmla="*/ 53 h 116"/>
                    <a:gd name="T10" fmla="*/ 0 w 218"/>
                    <a:gd name="T11" fmla="*/ 64 h 116"/>
                    <a:gd name="T12" fmla="*/ 0 w 218"/>
                    <a:gd name="T13" fmla="*/ 74 h 116"/>
                    <a:gd name="T14" fmla="*/ 0 w 218"/>
                    <a:gd name="T15" fmla="*/ 74 h 116"/>
                    <a:gd name="T16" fmla="*/ 80 w 218"/>
                    <a:gd name="T17" fmla="*/ 94 h 116"/>
                    <a:gd name="T18" fmla="*/ 144 w 218"/>
                    <a:gd name="T19" fmla="*/ 108 h 116"/>
                    <a:gd name="T20" fmla="*/ 174 w 218"/>
                    <a:gd name="T21" fmla="*/ 113 h 116"/>
                    <a:gd name="T22" fmla="*/ 198 w 218"/>
                    <a:gd name="T23" fmla="*/ 116 h 116"/>
                    <a:gd name="T24" fmla="*/ 198 w 218"/>
                    <a:gd name="T25" fmla="*/ 116 h 116"/>
                    <a:gd name="T26" fmla="*/ 201 w 218"/>
                    <a:gd name="T27" fmla="*/ 108 h 116"/>
                    <a:gd name="T28" fmla="*/ 207 w 218"/>
                    <a:gd name="T29" fmla="*/ 89 h 116"/>
                    <a:gd name="T30" fmla="*/ 212 w 218"/>
                    <a:gd name="T31" fmla="*/ 77 h 116"/>
                    <a:gd name="T32" fmla="*/ 215 w 218"/>
                    <a:gd name="T33" fmla="*/ 63 h 116"/>
                    <a:gd name="T34" fmla="*/ 217 w 218"/>
                    <a:gd name="T35" fmla="*/ 47 h 116"/>
                    <a:gd name="T36" fmla="*/ 218 w 218"/>
                    <a:gd name="T37" fmla="*/ 31 h 116"/>
                    <a:gd name="T38" fmla="*/ 218 w 218"/>
                    <a:gd name="T39" fmla="*/ 31 h 116"/>
                    <a:gd name="T40" fmla="*/ 199 w 218"/>
                    <a:gd name="T41" fmla="*/ 26 h 116"/>
                    <a:gd name="T42" fmla="*/ 149 w 218"/>
                    <a:gd name="T43" fmla="*/ 14 h 116"/>
                    <a:gd name="T44" fmla="*/ 118 w 218"/>
                    <a:gd name="T45" fmla="*/ 8 h 116"/>
                    <a:gd name="T46" fmla="*/ 85 w 218"/>
                    <a:gd name="T47" fmla="*/ 3 h 116"/>
                    <a:gd name="T48" fmla="*/ 50 w 218"/>
                    <a:gd name="T49" fmla="*/ 0 h 116"/>
                    <a:gd name="T50" fmla="*/ 33 w 218"/>
                    <a:gd name="T51" fmla="*/ 0 h 116"/>
                    <a:gd name="T52" fmla="*/ 17 w 218"/>
                    <a:gd name="T53" fmla="*/ 0 h 116"/>
                    <a:gd name="T54" fmla="*/ 17 w 218"/>
                    <a:gd name="T55" fmla="*/ 0 h 11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8"/>
                    <a:gd name="T85" fmla="*/ 0 h 116"/>
                    <a:gd name="T86" fmla="*/ 218 w 218"/>
                    <a:gd name="T87" fmla="*/ 116 h 11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8" h="116">
                      <a:moveTo>
                        <a:pt x="17" y="0"/>
                      </a:moveTo>
                      <a:lnTo>
                        <a:pt x="17" y="0"/>
                      </a:lnTo>
                      <a:lnTo>
                        <a:pt x="14" y="9"/>
                      </a:lnTo>
                      <a:lnTo>
                        <a:pt x="6" y="30"/>
                      </a:lnTo>
                      <a:lnTo>
                        <a:pt x="0" y="53"/>
                      </a:lnTo>
                      <a:lnTo>
                        <a:pt x="0" y="64"/>
                      </a:lnTo>
                      <a:lnTo>
                        <a:pt x="0" y="74"/>
                      </a:lnTo>
                      <a:lnTo>
                        <a:pt x="80" y="94"/>
                      </a:lnTo>
                      <a:lnTo>
                        <a:pt x="144" y="108"/>
                      </a:lnTo>
                      <a:lnTo>
                        <a:pt x="174" y="113"/>
                      </a:lnTo>
                      <a:lnTo>
                        <a:pt x="198" y="116"/>
                      </a:lnTo>
                      <a:lnTo>
                        <a:pt x="201" y="108"/>
                      </a:lnTo>
                      <a:lnTo>
                        <a:pt x="207" y="89"/>
                      </a:lnTo>
                      <a:lnTo>
                        <a:pt x="212" y="77"/>
                      </a:lnTo>
                      <a:lnTo>
                        <a:pt x="215" y="63"/>
                      </a:lnTo>
                      <a:lnTo>
                        <a:pt x="217" y="47"/>
                      </a:lnTo>
                      <a:lnTo>
                        <a:pt x="218" y="31"/>
                      </a:lnTo>
                      <a:lnTo>
                        <a:pt x="199" y="26"/>
                      </a:lnTo>
                      <a:lnTo>
                        <a:pt x="149" y="14"/>
                      </a:lnTo>
                      <a:lnTo>
                        <a:pt x="118" y="8"/>
                      </a:lnTo>
                      <a:lnTo>
                        <a:pt x="85" y="3"/>
                      </a:lnTo>
                      <a:lnTo>
                        <a:pt x="50" y="0"/>
                      </a:lnTo>
                      <a:lnTo>
                        <a:pt x="33" y="0"/>
                      </a:lnTo>
                      <a:lnTo>
                        <a:pt x="17" y="0"/>
                      </a:lnTo>
                      <a:close/>
                    </a:path>
                  </a:pathLst>
                </a:custGeom>
                <a:solidFill>
                  <a:srgbClr val="793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5" name="Freeform 174"/>
                <p:cNvSpPr>
                  <a:spLocks/>
                </p:cNvSpPr>
                <p:nvPr/>
              </p:nvSpPr>
              <p:spPr bwMode="auto">
                <a:xfrm>
                  <a:off x="577" y="1104"/>
                  <a:ext cx="340" cy="124"/>
                </a:xfrm>
                <a:custGeom>
                  <a:avLst/>
                  <a:gdLst>
                    <a:gd name="T0" fmla="*/ 17 w 340"/>
                    <a:gd name="T1" fmla="*/ 35 h 124"/>
                    <a:gd name="T2" fmla="*/ 17 w 340"/>
                    <a:gd name="T3" fmla="*/ 35 h 124"/>
                    <a:gd name="T4" fmla="*/ 10 w 340"/>
                    <a:gd name="T5" fmla="*/ 44 h 124"/>
                    <a:gd name="T6" fmla="*/ 6 w 340"/>
                    <a:gd name="T7" fmla="*/ 53 h 124"/>
                    <a:gd name="T8" fmla="*/ 3 w 340"/>
                    <a:gd name="T9" fmla="*/ 68 h 124"/>
                    <a:gd name="T10" fmla="*/ 0 w 340"/>
                    <a:gd name="T11" fmla="*/ 82 h 124"/>
                    <a:gd name="T12" fmla="*/ 1 w 340"/>
                    <a:gd name="T13" fmla="*/ 90 h 124"/>
                    <a:gd name="T14" fmla="*/ 3 w 340"/>
                    <a:gd name="T15" fmla="*/ 96 h 124"/>
                    <a:gd name="T16" fmla="*/ 4 w 340"/>
                    <a:gd name="T17" fmla="*/ 104 h 124"/>
                    <a:gd name="T18" fmla="*/ 9 w 340"/>
                    <a:gd name="T19" fmla="*/ 112 h 124"/>
                    <a:gd name="T20" fmla="*/ 15 w 340"/>
                    <a:gd name="T21" fmla="*/ 118 h 124"/>
                    <a:gd name="T22" fmla="*/ 23 w 340"/>
                    <a:gd name="T23" fmla="*/ 124 h 124"/>
                    <a:gd name="T24" fmla="*/ 23 w 340"/>
                    <a:gd name="T25" fmla="*/ 124 h 124"/>
                    <a:gd name="T26" fmla="*/ 53 w 340"/>
                    <a:gd name="T27" fmla="*/ 124 h 124"/>
                    <a:gd name="T28" fmla="*/ 130 w 340"/>
                    <a:gd name="T29" fmla="*/ 122 h 124"/>
                    <a:gd name="T30" fmla="*/ 178 w 340"/>
                    <a:gd name="T31" fmla="*/ 119 h 124"/>
                    <a:gd name="T32" fmla="*/ 230 w 340"/>
                    <a:gd name="T33" fmla="*/ 115 h 124"/>
                    <a:gd name="T34" fmla="*/ 280 w 340"/>
                    <a:gd name="T35" fmla="*/ 107 h 124"/>
                    <a:gd name="T36" fmla="*/ 329 w 340"/>
                    <a:gd name="T37" fmla="*/ 97 h 124"/>
                    <a:gd name="T38" fmla="*/ 329 w 340"/>
                    <a:gd name="T39" fmla="*/ 97 h 124"/>
                    <a:gd name="T40" fmla="*/ 334 w 340"/>
                    <a:gd name="T41" fmla="*/ 90 h 124"/>
                    <a:gd name="T42" fmla="*/ 337 w 340"/>
                    <a:gd name="T43" fmla="*/ 80 h 124"/>
                    <a:gd name="T44" fmla="*/ 340 w 340"/>
                    <a:gd name="T45" fmla="*/ 68 h 124"/>
                    <a:gd name="T46" fmla="*/ 340 w 340"/>
                    <a:gd name="T47" fmla="*/ 53 h 124"/>
                    <a:gd name="T48" fmla="*/ 338 w 340"/>
                    <a:gd name="T49" fmla="*/ 46 h 124"/>
                    <a:gd name="T50" fmla="*/ 337 w 340"/>
                    <a:gd name="T51" fmla="*/ 38 h 124"/>
                    <a:gd name="T52" fmla="*/ 334 w 340"/>
                    <a:gd name="T53" fmla="*/ 28 h 124"/>
                    <a:gd name="T54" fmla="*/ 329 w 340"/>
                    <a:gd name="T55" fmla="*/ 19 h 124"/>
                    <a:gd name="T56" fmla="*/ 323 w 340"/>
                    <a:gd name="T57" fmla="*/ 10 h 124"/>
                    <a:gd name="T58" fmla="*/ 313 w 340"/>
                    <a:gd name="T59" fmla="*/ 0 h 124"/>
                    <a:gd name="T60" fmla="*/ 313 w 340"/>
                    <a:gd name="T61" fmla="*/ 0 h 124"/>
                    <a:gd name="T62" fmla="*/ 285 w 340"/>
                    <a:gd name="T63" fmla="*/ 0 h 124"/>
                    <a:gd name="T64" fmla="*/ 254 w 340"/>
                    <a:gd name="T65" fmla="*/ 0 h 124"/>
                    <a:gd name="T66" fmla="*/ 214 w 340"/>
                    <a:gd name="T67" fmla="*/ 3 h 124"/>
                    <a:gd name="T68" fmla="*/ 167 w 340"/>
                    <a:gd name="T69" fmla="*/ 6 h 124"/>
                    <a:gd name="T70" fmla="*/ 117 w 340"/>
                    <a:gd name="T71" fmla="*/ 13 h 124"/>
                    <a:gd name="T72" fmla="*/ 67 w 340"/>
                    <a:gd name="T73" fmla="*/ 22 h 124"/>
                    <a:gd name="T74" fmla="*/ 40 w 340"/>
                    <a:gd name="T75" fmla="*/ 27 h 124"/>
                    <a:gd name="T76" fmla="*/ 17 w 340"/>
                    <a:gd name="T77" fmla="*/ 35 h 124"/>
                    <a:gd name="T78" fmla="*/ 17 w 340"/>
                    <a:gd name="T79" fmla="*/ 35 h 12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40"/>
                    <a:gd name="T121" fmla="*/ 0 h 124"/>
                    <a:gd name="T122" fmla="*/ 340 w 340"/>
                    <a:gd name="T123" fmla="*/ 124 h 12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40" h="124">
                      <a:moveTo>
                        <a:pt x="17" y="35"/>
                      </a:moveTo>
                      <a:lnTo>
                        <a:pt x="17" y="35"/>
                      </a:lnTo>
                      <a:lnTo>
                        <a:pt x="10" y="44"/>
                      </a:lnTo>
                      <a:lnTo>
                        <a:pt x="6" y="53"/>
                      </a:lnTo>
                      <a:lnTo>
                        <a:pt x="3" y="68"/>
                      </a:lnTo>
                      <a:lnTo>
                        <a:pt x="0" y="82"/>
                      </a:lnTo>
                      <a:lnTo>
                        <a:pt x="1" y="90"/>
                      </a:lnTo>
                      <a:lnTo>
                        <a:pt x="3" y="96"/>
                      </a:lnTo>
                      <a:lnTo>
                        <a:pt x="4" y="104"/>
                      </a:lnTo>
                      <a:lnTo>
                        <a:pt x="9" y="112"/>
                      </a:lnTo>
                      <a:lnTo>
                        <a:pt x="15" y="118"/>
                      </a:lnTo>
                      <a:lnTo>
                        <a:pt x="23" y="124"/>
                      </a:lnTo>
                      <a:lnTo>
                        <a:pt x="53" y="124"/>
                      </a:lnTo>
                      <a:lnTo>
                        <a:pt x="130" y="122"/>
                      </a:lnTo>
                      <a:lnTo>
                        <a:pt x="178" y="119"/>
                      </a:lnTo>
                      <a:lnTo>
                        <a:pt x="230" y="115"/>
                      </a:lnTo>
                      <a:lnTo>
                        <a:pt x="280" y="107"/>
                      </a:lnTo>
                      <a:lnTo>
                        <a:pt x="329" y="97"/>
                      </a:lnTo>
                      <a:lnTo>
                        <a:pt x="334" y="90"/>
                      </a:lnTo>
                      <a:lnTo>
                        <a:pt x="337" y="80"/>
                      </a:lnTo>
                      <a:lnTo>
                        <a:pt x="340" y="68"/>
                      </a:lnTo>
                      <a:lnTo>
                        <a:pt x="340" y="53"/>
                      </a:lnTo>
                      <a:lnTo>
                        <a:pt x="338" y="46"/>
                      </a:lnTo>
                      <a:lnTo>
                        <a:pt x="337" y="38"/>
                      </a:lnTo>
                      <a:lnTo>
                        <a:pt x="334" y="28"/>
                      </a:lnTo>
                      <a:lnTo>
                        <a:pt x="329" y="19"/>
                      </a:lnTo>
                      <a:lnTo>
                        <a:pt x="323" y="10"/>
                      </a:lnTo>
                      <a:lnTo>
                        <a:pt x="313" y="0"/>
                      </a:lnTo>
                      <a:lnTo>
                        <a:pt x="285" y="0"/>
                      </a:lnTo>
                      <a:lnTo>
                        <a:pt x="254" y="0"/>
                      </a:lnTo>
                      <a:lnTo>
                        <a:pt x="214" y="3"/>
                      </a:lnTo>
                      <a:lnTo>
                        <a:pt x="167" y="6"/>
                      </a:lnTo>
                      <a:lnTo>
                        <a:pt x="117" y="13"/>
                      </a:lnTo>
                      <a:lnTo>
                        <a:pt x="67" y="22"/>
                      </a:lnTo>
                      <a:lnTo>
                        <a:pt x="40" y="27"/>
                      </a:lnTo>
                      <a:lnTo>
                        <a:pt x="17" y="35"/>
                      </a:lnTo>
                      <a:close/>
                    </a:path>
                  </a:pathLst>
                </a:custGeom>
                <a:solidFill>
                  <a:srgbClr val="B47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6" name="Freeform 175"/>
                <p:cNvSpPr>
                  <a:spLocks/>
                </p:cNvSpPr>
                <p:nvPr/>
              </p:nvSpPr>
              <p:spPr bwMode="auto">
                <a:xfrm>
                  <a:off x="900" y="1556"/>
                  <a:ext cx="234" cy="227"/>
                </a:xfrm>
                <a:custGeom>
                  <a:avLst/>
                  <a:gdLst>
                    <a:gd name="T0" fmla="*/ 234 w 234"/>
                    <a:gd name="T1" fmla="*/ 114 h 227"/>
                    <a:gd name="T2" fmla="*/ 232 w 234"/>
                    <a:gd name="T3" fmla="*/ 136 h 227"/>
                    <a:gd name="T4" fmla="*/ 226 w 234"/>
                    <a:gd name="T5" fmla="*/ 158 h 227"/>
                    <a:gd name="T6" fmla="*/ 215 w 234"/>
                    <a:gd name="T7" fmla="*/ 177 h 227"/>
                    <a:gd name="T8" fmla="*/ 199 w 234"/>
                    <a:gd name="T9" fmla="*/ 194 h 227"/>
                    <a:gd name="T10" fmla="*/ 182 w 234"/>
                    <a:gd name="T11" fmla="*/ 208 h 227"/>
                    <a:gd name="T12" fmla="*/ 163 w 234"/>
                    <a:gd name="T13" fmla="*/ 218 h 227"/>
                    <a:gd name="T14" fmla="*/ 141 w 234"/>
                    <a:gd name="T15" fmla="*/ 226 h 227"/>
                    <a:gd name="T16" fmla="*/ 117 w 234"/>
                    <a:gd name="T17" fmla="*/ 227 h 227"/>
                    <a:gd name="T18" fmla="*/ 105 w 234"/>
                    <a:gd name="T19" fmla="*/ 227 h 227"/>
                    <a:gd name="T20" fmla="*/ 81 w 234"/>
                    <a:gd name="T21" fmla="*/ 223 h 227"/>
                    <a:gd name="T22" fmla="*/ 61 w 234"/>
                    <a:gd name="T23" fmla="*/ 213 h 227"/>
                    <a:gd name="T24" fmla="*/ 42 w 234"/>
                    <a:gd name="T25" fmla="*/ 202 h 227"/>
                    <a:gd name="T26" fmla="*/ 26 w 234"/>
                    <a:gd name="T27" fmla="*/ 187 h 227"/>
                    <a:gd name="T28" fmla="*/ 14 w 234"/>
                    <a:gd name="T29" fmla="*/ 168 h 227"/>
                    <a:gd name="T30" fmla="*/ 4 w 234"/>
                    <a:gd name="T31" fmla="*/ 147 h 227"/>
                    <a:gd name="T32" fmla="*/ 0 w 234"/>
                    <a:gd name="T33" fmla="*/ 125 h 227"/>
                    <a:gd name="T34" fmla="*/ 0 w 234"/>
                    <a:gd name="T35" fmla="*/ 114 h 227"/>
                    <a:gd name="T36" fmla="*/ 1 w 234"/>
                    <a:gd name="T37" fmla="*/ 91 h 227"/>
                    <a:gd name="T38" fmla="*/ 9 w 234"/>
                    <a:gd name="T39" fmla="*/ 70 h 227"/>
                    <a:gd name="T40" fmla="*/ 20 w 234"/>
                    <a:gd name="T41" fmla="*/ 50 h 227"/>
                    <a:gd name="T42" fmla="*/ 34 w 234"/>
                    <a:gd name="T43" fmla="*/ 34 h 227"/>
                    <a:gd name="T44" fmla="*/ 52 w 234"/>
                    <a:gd name="T45" fmla="*/ 20 h 227"/>
                    <a:gd name="T46" fmla="*/ 70 w 234"/>
                    <a:gd name="T47" fmla="*/ 9 h 227"/>
                    <a:gd name="T48" fmla="*/ 92 w 234"/>
                    <a:gd name="T49" fmla="*/ 3 h 227"/>
                    <a:gd name="T50" fmla="*/ 117 w 234"/>
                    <a:gd name="T51" fmla="*/ 0 h 227"/>
                    <a:gd name="T52" fmla="*/ 128 w 234"/>
                    <a:gd name="T53" fmla="*/ 1 h 227"/>
                    <a:gd name="T54" fmla="*/ 152 w 234"/>
                    <a:gd name="T55" fmla="*/ 6 h 227"/>
                    <a:gd name="T56" fmla="*/ 172 w 234"/>
                    <a:gd name="T57" fmla="*/ 14 h 227"/>
                    <a:gd name="T58" fmla="*/ 191 w 234"/>
                    <a:gd name="T59" fmla="*/ 27 h 227"/>
                    <a:gd name="T60" fmla="*/ 207 w 234"/>
                    <a:gd name="T61" fmla="*/ 42 h 227"/>
                    <a:gd name="T62" fmla="*/ 219 w 234"/>
                    <a:gd name="T63" fmla="*/ 59 h 227"/>
                    <a:gd name="T64" fmla="*/ 229 w 234"/>
                    <a:gd name="T65" fmla="*/ 80 h 227"/>
                    <a:gd name="T66" fmla="*/ 234 w 234"/>
                    <a:gd name="T67" fmla="*/ 102 h 227"/>
                    <a:gd name="T68" fmla="*/ 234 w 234"/>
                    <a:gd name="T69" fmla="*/ 114 h 2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4"/>
                    <a:gd name="T106" fmla="*/ 0 h 227"/>
                    <a:gd name="T107" fmla="*/ 234 w 234"/>
                    <a:gd name="T108" fmla="*/ 227 h 2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4" h="227">
                      <a:moveTo>
                        <a:pt x="234" y="114"/>
                      </a:moveTo>
                      <a:lnTo>
                        <a:pt x="234" y="114"/>
                      </a:lnTo>
                      <a:lnTo>
                        <a:pt x="234" y="125"/>
                      </a:lnTo>
                      <a:lnTo>
                        <a:pt x="232" y="136"/>
                      </a:lnTo>
                      <a:lnTo>
                        <a:pt x="229" y="147"/>
                      </a:lnTo>
                      <a:lnTo>
                        <a:pt x="226" y="158"/>
                      </a:lnTo>
                      <a:lnTo>
                        <a:pt x="219" y="168"/>
                      </a:lnTo>
                      <a:lnTo>
                        <a:pt x="215" y="177"/>
                      </a:lnTo>
                      <a:lnTo>
                        <a:pt x="207" y="187"/>
                      </a:lnTo>
                      <a:lnTo>
                        <a:pt x="199" y="194"/>
                      </a:lnTo>
                      <a:lnTo>
                        <a:pt x="191" y="202"/>
                      </a:lnTo>
                      <a:lnTo>
                        <a:pt x="182" y="208"/>
                      </a:lnTo>
                      <a:lnTo>
                        <a:pt x="172" y="213"/>
                      </a:lnTo>
                      <a:lnTo>
                        <a:pt x="163" y="218"/>
                      </a:lnTo>
                      <a:lnTo>
                        <a:pt x="152" y="223"/>
                      </a:lnTo>
                      <a:lnTo>
                        <a:pt x="141" y="226"/>
                      </a:lnTo>
                      <a:lnTo>
                        <a:pt x="128" y="227"/>
                      </a:lnTo>
                      <a:lnTo>
                        <a:pt x="117" y="227"/>
                      </a:lnTo>
                      <a:lnTo>
                        <a:pt x="105" y="227"/>
                      </a:lnTo>
                      <a:lnTo>
                        <a:pt x="92" y="226"/>
                      </a:lnTo>
                      <a:lnTo>
                        <a:pt x="81" y="223"/>
                      </a:lnTo>
                      <a:lnTo>
                        <a:pt x="70" y="218"/>
                      </a:lnTo>
                      <a:lnTo>
                        <a:pt x="61" y="213"/>
                      </a:lnTo>
                      <a:lnTo>
                        <a:pt x="52" y="208"/>
                      </a:lnTo>
                      <a:lnTo>
                        <a:pt x="42" y="202"/>
                      </a:lnTo>
                      <a:lnTo>
                        <a:pt x="34" y="194"/>
                      </a:lnTo>
                      <a:lnTo>
                        <a:pt x="26" y="187"/>
                      </a:lnTo>
                      <a:lnTo>
                        <a:pt x="20" y="177"/>
                      </a:lnTo>
                      <a:lnTo>
                        <a:pt x="14" y="168"/>
                      </a:lnTo>
                      <a:lnTo>
                        <a:pt x="9" y="158"/>
                      </a:lnTo>
                      <a:lnTo>
                        <a:pt x="4" y="147"/>
                      </a:lnTo>
                      <a:lnTo>
                        <a:pt x="1" y="136"/>
                      </a:lnTo>
                      <a:lnTo>
                        <a:pt x="0" y="125"/>
                      </a:lnTo>
                      <a:lnTo>
                        <a:pt x="0" y="114"/>
                      </a:lnTo>
                      <a:lnTo>
                        <a:pt x="0" y="102"/>
                      </a:lnTo>
                      <a:lnTo>
                        <a:pt x="1" y="91"/>
                      </a:lnTo>
                      <a:lnTo>
                        <a:pt x="4" y="80"/>
                      </a:lnTo>
                      <a:lnTo>
                        <a:pt x="9" y="70"/>
                      </a:lnTo>
                      <a:lnTo>
                        <a:pt x="14" y="59"/>
                      </a:lnTo>
                      <a:lnTo>
                        <a:pt x="20" y="50"/>
                      </a:lnTo>
                      <a:lnTo>
                        <a:pt x="26" y="42"/>
                      </a:lnTo>
                      <a:lnTo>
                        <a:pt x="34" y="34"/>
                      </a:lnTo>
                      <a:lnTo>
                        <a:pt x="42" y="27"/>
                      </a:lnTo>
                      <a:lnTo>
                        <a:pt x="52" y="20"/>
                      </a:lnTo>
                      <a:lnTo>
                        <a:pt x="61" y="14"/>
                      </a:lnTo>
                      <a:lnTo>
                        <a:pt x="70" y="9"/>
                      </a:lnTo>
                      <a:lnTo>
                        <a:pt x="81" y="6"/>
                      </a:lnTo>
                      <a:lnTo>
                        <a:pt x="92" y="3"/>
                      </a:lnTo>
                      <a:lnTo>
                        <a:pt x="105" y="1"/>
                      </a:lnTo>
                      <a:lnTo>
                        <a:pt x="117" y="0"/>
                      </a:lnTo>
                      <a:lnTo>
                        <a:pt x="128" y="1"/>
                      </a:lnTo>
                      <a:lnTo>
                        <a:pt x="141" y="3"/>
                      </a:lnTo>
                      <a:lnTo>
                        <a:pt x="152" y="6"/>
                      </a:lnTo>
                      <a:lnTo>
                        <a:pt x="163" y="9"/>
                      </a:lnTo>
                      <a:lnTo>
                        <a:pt x="172" y="14"/>
                      </a:lnTo>
                      <a:lnTo>
                        <a:pt x="182" y="20"/>
                      </a:lnTo>
                      <a:lnTo>
                        <a:pt x="191" y="27"/>
                      </a:lnTo>
                      <a:lnTo>
                        <a:pt x="199" y="34"/>
                      </a:lnTo>
                      <a:lnTo>
                        <a:pt x="207" y="42"/>
                      </a:lnTo>
                      <a:lnTo>
                        <a:pt x="215" y="50"/>
                      </a:lnTo>
                      <a:lnTo>
                        <a:pt x="219" y="59"/>
                      </a:lnTo>
                      <a:lnTo>
                        <a:pt x="226" y="70"/>
                      </a:lnTo>
                      <a:lnTo>
                        <a:pt x="229" y="80"/>
                      </a:lnTo>
                      <a:lnTo>
                        <a:pt x="232" y="91"/>
                      </a:lnTo>
                      <a:lnTo>
                        <a:pt x="234" y="102"/>
                      </a:lnTo>
                      <a:lnTo>
                        <a:pt x="234" y="114"/>
                      </a:lnTo>
                      <a:close/>
                    </a:path>
                  </a:pathLst>
                </a:custGeom>
                <a:solidFill>
                  <a:srgbClr val="2E36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7" name="Freeform 176"/>
                <p:cNvSpPr>
                  <a:spLocks/>
                </p:cNvSpPr>
                <p:nvPr/>
              </p:nvSpPr>
              <p:spPr bwMode="auto">
                <a:xfrm>
                  <a:off x="388" y="1546"/>
                  <a:ext cx="234" cy="226"/>
                </a:xfrm>
                <a:custGeom>
                  <a:avLst/>
                  <a:gdLst>
                    <a:gd name="T0" fmla="*/ 234 w 234"/>
                    <a:gd name="T1" fmla="*/ 113 h 226"/>
                    <a:gd name="T2" fmla="*/ 232 w 234"/>
                    <a:gd name="T3" fmla="*/ 137 h 226"/>
                    <a:gd name="T4" fmla="*/ 225 w 234"/>
                    <a:gd name="T5" fmla="*/ 157 h 226"/>
                    <a:gd name="T6" fmla="*/ 215 w 234"/>
                    <a:gd name="T7" fmla="*/ 176 h 226"/>
                    <a:gd name="T8" fmla="*/ 199 w 234"/>
                    <a:gd name="T9" fmla="*/ 193 h 226"/>
                    <a:gd name="T10" fmla="*/ 182 w 234"/>
                    <a:gd name="T11" fmla="*/ 208 h 226"/>
                    <a:gd name="T12" fmla="*/ 163 w 234"/>
                    <a:gd name="T13" fmla="*/ 218 h 226"/>
                    <a:gd name="T14" fmla="*/ 141 w 234"/>
                    <a:gd name="T15" fmla="*/ 225 h 226"/>
                    <a:gd name="T16" fmla="*/ 118 w 234"/>
                    <a:gd name="T17" fmla="*/ 226 h 226"/>
                    <a:gd name="T18" fmla="*/ 105 w 234"/>
                    <a:gd name="T19" fmla="*/ 226 h 226"/>
                    <a:gd name="T20" fmla="*/ 82 w 234"/>
                    <a:gd name="T21" fmla="*/ 222 h 226"/>
                    <a:gd name="T22" fmla="*/ 61 w 234"/>
                    <a:gd name="T23" fmla="*/ 214 h 226"/>
                    <a:gd name="T24" fmla="*/ 43 w 234"/>
                    <a:gd name="T25" fmla="*/ 201 h 226"/>
                    <a:gd name="T26" fmla="*/ 27 w 234"/>
                    <a:gd name="T27" fmla="*/ 186 h 226"/>
                    <a:gd name="T28" fmla="*/ 14 w 234"/>
                    <a:gd name="T29" fmla="*/ 168 h 226"/>
                    <a:gd name="T30" fmla="*/ 5 w 234"/>
                    <a:gd name="T31" fmla="*/ 148 h 226"/>
                    <a:gd name="T32" fmla="*/ 0 w 234"/>
                    <a:gd name="T33" fmla="*/ 124 h 226"/>
                    <a:gd name="T34" fmla="*/ 0 w 234"/>
                    <a:gd name="T35" fmla="*/ 113 h 226"/>
                    <a:gd name="T36" fmla="*/ 2 w 234"/>
                    <a:gd name="T37" fmla="*/ 90 h 226"/>
                    <a:gd name="T38" fmla="*/ 10 w 234"/>
                    <a:gd name="T39" fmla="*/ 69 h 226"/>
                    <a:gd name="T40" fmla="*/ 19 w 234"/>
                    <a:gd name="T41" fmla="*/ 51 h 226"/>
                    <a:gd name="T42" fmla="*/ 35 w 234"/>
                    <a:gd name="T43" fmla="*/ 33 h 226"/>
                    <a:gd name="T44" fmla="*/ 52 w 234"/>
                    <a:gd name="T45" fmla="*/ 19 h 226"/>
                    <a:gd name="T46" fmla="*/ 71 w 234"/>
                    <a:gd name="T47" fmla="*/ 8 h 226"/>
                    <a:gd name="T48" fmla="*/ 93 w 234"/>
                    <a:gd name="T49" fmla="*/ 2 h 226"/>
                    <a:gd name="T50" fmla="*/ 118 w 234"/>
                    <a:gd name="T51" fmla="*/ 0 h 226"/>
                    <a:gd name="T52" fmla="*/ 129 w 234"/>
                    <a:gd name="T53" fmla="*/ 0 h 226"/>
                    <a:gd name="T54" fmla="*/ 152 w 234"/>
                    <a:gd name="T55" fmla="*/ 5 h 226"/>
                    <a:gd name="T56" fmla="*/ 173 w 234"/>
                    <a:gd name="T57" fmla="*/ 13 h 226"/>
                    <a:gd name="T58" fmla="*/ 192 w 234"/>
                    <a:gd name="T59" fmla="*/ 26 h 226"/>
                    <a:gd name="T60" fmla="*/ 207 w 234"/>
                    <a:gd name="T61" fmla="*/ 41 h 226"/>
                    <a:gd name="T62" fmla="*/ 220 w 234"/>
                    <a:gd name="T63" fmla="*/ 60 h 226"/>
                    <a:gd name="T64" fmla="*/ 229 w 234"/>
                    <a:gd name="T65" fmla="*/ 80 h 226"/>
                    <a:gd name="T66" fmla="*/ 234 w 234"/>
                    <a:gd name="T67" fmla="*/ 102 h 226"/>
                    <a:gd name="T68" fmla="*/ 234 w 234"/>
                    <a:gd name="T69" fmla="*/ 113 h 2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4"/>
                    <a:gd name="T106" fmla="*/ 0 h 226"/>
                    <a:gd name="T107" fmla="*/ 234 w 234"/>
                    <a:gd name="T108" fmla="*/ 226 h 22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4" h="226">
                      <a:moveTo>
                        <a:pt x="234" y="113"/>
                      </a:moveTo>
                      <a:lnTo>
                        <a:pt x="234" y="113"/>
                      </a:lnTo>
                      <a:lnTo>
                        <a:pt x="234" y="124"/>
                      </a:lnTo>
                      <a:lnTo>
                        <a:pt x="232" y="137"/>
                      </a:lnTo>
                      <a:lnTo>
                        <a:pt x="229" y="148"/>
                      </a:lnTo>
                      <a:lnTo>
                        <a:pt x="225" y="157"/>
                      </a:lnTo>
                      <a:lnTo>
                        <a:pt x="220" y="168"/>
                      </a:lnTo>
                      <a:lnTo>
                        <a:pt x="215" y="176"/>
                      </a:lnTo>
                      <a:lnTo>
                        <a:pt x="207" y="186"/>
                      </a:lnTo>
                      <a:lnTo>
                        <a:pt x="199" y="193"/>
                      </a:lnTo>
                      <a:lnTo>
                        <a:pt x="192" y="201"/>
                      </a:lnTo>
                      <a:lnTo>
                        <a:pt x="182" y="208"/>
                      </a:lnTo>
                      <a:lnTo>
                        <a:pt x="173" y="214"/>
                      </a:lnTo>
                      <a:lnTo>
                        <a:pt x="163" y="218"/>
                      </a:lnTo>
                      <a:lnTo>
                        <a:pt x="152" y="222"/>
                      </a:lnTo>
                      <a:lnTo>
                        <a:pt x="141" y="225"/>
                      </a:lnTo>
                      <a:lnTo>
                        <a:pt x="129" y="226"/>
                      </a:lnTo>
                      <a:lnTo>
                        <a:pt x="118" y="226"/>
                      </a:lnTo>
                      <a:lnTo>
                        <a:pt x="105" y="226"/>
                      </a:lnTo>
                      <a:lnTo>
                        <a:pt x="93" y="225"/>
                      </a:lnTo>
                      <a:lnTo>
                        <a:pt x="82" y="222"/>
                      </a:lnTo>
                      <a:lnTo>
                        <a:pt x="71" y="218"/>
                      </a:lnTo>
                      <a:lnTo>
                        <a:pt x="61" y="214"/>
                      </a:lnTo>
                      <a:lnTo>
                        <a:pt x="52" y="208"/>
                      </a:lnTo>
                      <a:lnTo>
                        <a:pt x="43" y="201"/>
                      </a:lnTo>
                      <a:lnTo>
                        <a:pt x="35" y="193"/>
                      </a:lnTo>
                      <a:lnTo>
                        <a:pt x="27" y="186"/>
                      </a:lnTo>
                      <a:lnTo>
                        <a:pt x="19" y="176"/>
                      </a:lnTo>
                      <a:lnTo>
                        <a:pt x="14" y="168"/>
                      </a:lnTo>
                      <a:lnTo>
                        <a:pt x="10" y="157"/>
                      </a:lnTo>
                      <a:lnTo>
                        <a:pt x="5" y="148"/>
                      </a:lnTo>
                      <a:lnTo>
                        <a:pt x="2" y="137"/>
                      </a:lnTo>
                      <a:lnTo>
                        <a:pt x="0" y="124"/>
                      </a:lnTo>
                      <a:lnTo>
                        <a:pt x="0" y="113"/>
                      </a:lnTo>
                      <a:lnTo>
                        <a:pt x="0" y="102"/>
                      </a:lnTo>
                      <a:lnTo>
                        <a:pt x="2" y="90"/>
                      </a:lnTo>
                      <a:lnTo>
                        <a:pt x="5" y="80"/>
                      </a:lnTo>
                      <a:lnTo>
                        <a:pt x="10" y="69"/>
                      </a:lnTo>
                      <a:lnTo>
                        <a:pt x="14" y="60"/>
                      </a:lnTo>
                      <a:lnTo>
                        <a:pt x="19" y="51"/>
                      </a:lnTo>
                      <a:lnTo>
                        <a:pt x="27" y="41"/>
                      </a:lnTo>
                      <a:lnTo>
                        <a:pt x="35" y="33"/>
                      </a:lnTo>
                      <a:lnTo>
                        <a:pt x="43" y="26"/>
                      </a:lnTo>
                      <a:lnTo>
                        <a:pt x="52" y="19"/>
                      </a:lnTo>
                      <a:lnTo>
                        <a:pt x="61" y="13"/>
                      </a:lnTo>
                      <a:lnTo>
                        <a:pt x="71" y="8"/>
                      </a:lnTo>
                      <a:lnTo>
                        <a:pt x="82" y="5"/>
                      </a:lnTo>
                      <a:lnTo>
                        <a:pt x="93" y="2"/>
                      </a:lnTo>
                      <a:lnTo>
                        <a:pt x="105" y="0"/>
                      </a:lnTo>
                      <a:lnTo>
                        <a:pt x="118" y="0"/>
                      </a:lnTo>
                      <a:lnTo>
                        <a:pt x="129" y="0"/>
                      </a:lnTo>
                      <a:lnTo>
                        <a:pt x="141" y="2"/>
                      </a:lnTo>
                      <a:lnTo>
                        <a:pt x="152" y="5"/>
                      </a:lnTo>
                      <a:lnTo>
                        <a:pt x="163" y="8"/>
                      </a:lnTo>
                      <a:lnTo>
                        <a:pt x="173" y="13"/>
                      </a:lnTo>
                      <a:lnTo>
                        <a:pt x="182" y="19"/>
                      </a:lnTo>
                      <a:lnTo>
                        <a:pt x="192" y="26"/>
                      </a:lnTo>
                      <a:lnTo>
                        <a:pt x="199" y="33"/>
                      </a:lnTo>
                      <a:lnTo>
                        <a:pt x="207" y="41"/>
                      </a:lnTo>
                      <a:lnTo>
                        <a:pt x="215" y="51"/>
                      </a:lnTo>
                      <a:lnTo>
                        <a:pt x="220" y="60"/>
                      </a:lnTo>
                      <a:lnTo>
                        <a:pt x="225" y="69"/>
                      </a:lnTo>
                      <a:lnTo>
                        <a:pt x="229" y="80"/>
                      </a:lnTo>
                      <a:lnTo>
                        <a:pt x="232" y="90"/>
                      </a:lnTo>
                      <a:lnTo>
                        <a:pt x="234" y="102"/>
                      </a:lnTo>
                      <a:lnTo>
                        <a:pt x="234" y="113"/>
                      </a:lnTo>
                      <a:close/>
                    </a:path>
                  </a:pathLst>
                </a:custGeom>
                <a:solidFill>
                  <a:srgbClr val="2E36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8" name="Freeform 177"/>
                <p:cNvSpPr>
                  <a:spLocks/>
                </p:cNvSpPr>
                <p:nvPr/>
              </p:nvSpPr>
              <p:spPr bwMode="auto">
                <a:xfrm>
                  <a:off x="288" y="1316"/>
                  <a:ext cx="872" cy="406"/>
                </a:xfrm>
                <a:custGeom>
                  <a:avLst/>
                  <a:gdLst>
                    <a:gd name="T0" fmla="*/ 0 w 872"/>
                    <a:gd name="T1" fmla="*/ 348 h 406"/>
                    <a:gd name="T2" fmla="*/ 9 w 872"/>
                    <a:gd name="T3" fmla="*/ 298 h 406"/>
                    <a:gd name="T4" fmla="*/ 36 w 872"/>
                    <a:gd name="T5" fmla="*/ 245 h 406"/>
                    <a:gd name="T6" fmla="*/ 96 w 872"/>
                    <a:gd name="T7" fmla="*/ 191 h 406"/>
                    <a:gd name="T8" fmla="*/ 139 w 872"/>
                    <a:gd name="T9" fmla="*/ 169 h 406"/>
                    <a:gd name="T10" fmla="*/ 196 w 872"/>
                    <a:gd name="T11" fmla="*/ 150 h 406"/>
                    <a:gd name="T12" fmla="*/ 241 w 872"/>
                    <a:gd name="T13" fmla="*/ 143 h 406"/>
                    <a:gd name="T14" fmla="*/ 257 w 872"/>
                    <a:gd name="T15" fmla="*/ 103 h 406"/>
                    <a:gd name="T16" fmla="*/ 281 w 872"/>
                    <a:gd name="T17" fmla="*/ 69 h 406"/>
                    <a:gd name="T18" fmla="*/ 320 w 872"/>
                    <a:gd name="T19" fmla="*/ 33 h 406"/>
                    <a:gd name="T20" fmla="*/ 378 w 872"/>
                    <a:gd name="T21" fmla="*/ 8 h 406"/>
                    <a:gd name="T22" fmla="*/ 428 w 872"/>
                    <a:gd name="T23" fmla="*/ 1 h 406"/>
                    <a:gd name="T24" fmla="*/ 519 w 872"/>
                    <a:gd name="T25" fmla="*/ 3 h 406"/>
                    <a:gd name="T26" fmla="*/ 621 w 872"/>
                    <a:gd name="T27" fmla="*/ 31 h 406"/>
                    <a:gd name="T28" fmla="*/ 671 w 872"/>
                    <a:gd name="T29" fmla="*/ 56 h 406"/>
                    <a:gd name="T30" fmla="*/ 720 w 872"/>
                    <a:gd name="T31" fmla="*/ 92 h 406"/>
                    <a:gd name="T32" fmla="*/ 766 w 872"/>
                    <a:gd name="T33" fmla="*/ 139 h 406"/>
                    <a:gd name="T34" fmla="*/ 806 w 872"/>
                    <a:gd name="T35" fmla="*/ 199 h 406"/>
                    <a:gd name="T36" fmla="*/ 842 w 872"/>
                    <a:gd name="T37" fmla="*/ 271 h 406"/>
                    <a:gd name="T38" fmla="*/ 871 w 872"/>
                    <a:gd name="T39" fmla="*/ 358 h 406"/>
                    <a:gd name="T40" fmla="*/ 872 w 872"/>
                    <a:gd name="T41" fmla="*/ 379 h 406"/>
                    <a:gd name="T42" fmla="*/ 864 w 872"/>
                    <a:gd name="T43" fmla="*/ 401 h 406"/>
                    <a:gd name="T44" fmla="*/ 857 w 872"/>
                    <a:gd name="T45" fmla="*/ 405 h 406"/>
                    <a:gd name="T46" fmla="*/ 844 w 872"/>
                    <a:gd name="T47" fmla="*/ 401 h 406"/>
                    <a:gd name="T48" fmla="*/ 827 w 872"/>
                    <a:gd name="T49" fmla="*/ 372 h 406"/>
                    <a:gd name="T50" fmla="*/ 800 w 872"/>
                    <a:gd name="T51" fmla="*/ 337 h 406"/>
                    <a:gd name="T52" fmla="*/ 772 w 872"/>
                    <a:gd name="T53" fmla="*/ 323 h 406"/>
                    <a:gd name="T54" fmla="*/ 725 w 872"/>
                    <a:gd name="T55" fmla="*/ 323 h 406"/>
                    <a:gd name="T56" fmla="*/ 692 w 872"/>
                    <a:gd name="T57" fmla="*/ 343 h 406"/>
                    <a:gd name="T58" fmla="*/ 678 w 872"/>
                    <a:gd name="T59" fmla="*/ 361 h 406"/>
                    <a:gd name="T60" fmla="*/ 653 w 872"/>
                    <a:gd name="T61" fmla="*/ 378 h 406"/>
                    <a:gd name="T62" fmla="*/ 604 w 872"/>
                    <a:gd name="T63" fmla="*/ 386 h 406"/>
                    <a:gd name="T64" fmla="*/ 544 w 872"/>
                    <a:gd name="T65" fmla="*/ 389 h 406"/>
                    <a:gd name="T66" fmla="*/ 331 w 872"/>
                    <a:gd name="T67" fmla="*/ 392 h 406"/>
                    <a:gd name="T68" fmla="*/ 315 w 872"/>
                    <a:gd name="T69" fmla="*/ 387 h 406"/>
                    <a:gd name="T70" fmla="*/ 296 w 872"/>
                    <a:gd name="T71" fmla="*/ 365 h 406"/>
                    <a:gd name="T72" fmla="*/ 281 w 872"/>
                    <a:gd name="T73" fmla="*/ 342 h 406"/>
                    <a:gd name="T74" fmla="*/ 249 w 872"/>
                    <a:gd name="T75" fmla="*/ 317 h 406"/>
                    <a:gd name="T76" fmla="*/ 215 w 872"/>
                    <a:gd name="T77" fmla="*/ 312 h 406"/>
                    <a:gd name="T78" fmla="*/ 194 w 872"/>
                    <a:gd name="T79" fmla="*/ 318 h 406"/>
                    <a:gd name="T80" fmla="*/ 160 w 872"/>
                    <a:gd name="T81" fmla="*/ 345 h 406"/>
                    <a:gd name="T82" fmla="*/ 133 w 872"/>
                    <a:gd name="T83" fmla="*/ 368 h 406"/>
                    <a:gd name="T84" fmla="*/ 83 w 872"/>
                    <a:gd name="T85" fmla="*/ 379 h 406"/>
                    <a:gd name="T86" fmla="*/ 31 w 872"/>
                    <a:gd name="T87" fmla="*/ 372 h 406"/>
                    <a:gd name="T88" fmla="*/ 1 w 872"/>
                    <a:gd name="T89" fmla="*/ 356 h 40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72"/>
                    <a:gd name="T136" fmla="*/ 0 h 406"/>
                    <a:gd name="T137" fmla="*/ 872 w 872"/>
                    <a:gd name="T138" fmla="*/ 406 h 40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72" h="406">
                      <a:moveTo>
                        <a:pt x="1" y="356"/>
                      </a:moveTo>
                      <a:lnTo>
                        <a:pt x="1" y="356"/>
                      </a:lnTo>
                      <a:lnTo>
                        <a:pt x="0" y="348"/>
                      </a:lnTo>
                      <a:lnTo>
                        <a:pt x="1" y="328"/>
                      </a:lnTo>
                      <a:lnTo>
                        <a:pt x="5" y="314"/>
                      </a:lnTo>
                      <a:lnTo>
                        <a:pt x="9" y="298"/>
                      </a:lnTo>
                      <a:lnTo>
                        <a:pt x="15" y="281"/>
                      </a:lnTo>
                      <a:lnTo>
                        <a:pt x="25" y="263"/>
                      </a:lnTo>
                      <a:lnTo>
                        <a:pt x="36" y="245"/>
                      </a:lnTo>
                      <a:lnTo>
                        <a:pt x="52" y="226"/>
                      </a:lnTo>
                      <a:lnTo>
                        <a:pt x="72" y="209"/>
                      </a:lnTo>
                      <a:lnTo>
                        <a:pt x="96" y="191"/>
                      </a:lnTo>
                      <a:lnTo>
                        <a:pt x="108" y="183"/>
                      </a:lnTo>
                      <a:lnTo>
                        <a:pt x="124" y="176"/>
                      </a:lnTo>
                      <a:lnTo>
                        <a:pt x="139" y="169"/>
                      </a:lnTo>
                      <a:lnTo>
                        <a:pt x="157" y="161"/>
                      </a:lnTo>
                      <a:lnTo>
                        <a:pt x="176" y="157"/>
                      </a:lnTo>
                      <a:lnTo>
                        <a:pt x="196" y="150"/>
                      </a:lnTo>
                      <a:lnTo>
                        <a:pt x="218" y="146"/>
                      </a:lnTo>
                      <a:lnTo>
                        <a:pt x="241" y="143"/>
                      </a:lnTo>
                      <a:lnTo>
                        <a:pt x="243" y="138"/>
                      </a:lnTo>
                      <a:lnTo>
                        <a:pt x="248" y="124"/>
                      </a:lnTo>
                      <a:lnTo>
                        <a:pt x="257" y="103"/>
                      </a:lnTo>
                      <a:lnTo>
                        <a:pt x="263" y="92"/>
                      </a:lnTo>
                      <a:lnTo>
                        <a:pt x="271" y="80"/>
                      </a:lnTo>
                      <a:lnTo>
                        <a:pt x="281" y="69"/>
                      </a:lnTo>
                      <a:lnTo>
                        <a:pt x="292" y="56"/>
                      </a:lnTo>
                      <a:lnTo>
                        <a:pt x="306" y="44"/>
                      </a:lnTo>
                      <a:lnTo>
                        <a:pt x="320" y="33"/>
                      </a:lnTo>
                      <a:lnTo>
                        <a:pt x="337" y="23"/>
                      </a:lnTo>
                      <a:lnTo>
                        <a:pt x="356" y="16"/>
                      </a:lnTo>
                      <a:lnTo>
                        <a:pt x="378" y="8"/>
                      </a:lnTo>
                      <a:lnTo>
                        <a:pt x="401" y="3"/>
                      </a:lnTo>
                      <a:lnTo>
                        <a:pt x="428" y="1"/>
                      </a:lnTo>
                      <a:lnTo>
                        <a:pt x="456" y="0"/>
                      </a:lnTo>
                      <a:lnTo>
                        <a:pt x="488" y="0"/>
                      </a:lnTo>
                      <a:lnTo>
                        <a:pt x="519" y="3"/>
                      </a:lnTo>
                      <a:lnTo>
                        <a:pt x="552" y="9"/>
                      </a:lnTo>
                      <a:lnTo>
                        <a:pt x="587" y="19"/>
                      </a:lnTo>
                      <a:lnTo>
                        <a:pt x="621" y="31"/>
                      </a:lnTo>
                      <a:lnTo>
                        <a:pt x="637" y="39"/>
                      </a:lnTo>
                      <a:lnTo>
                        <a:pt x="654" y="47"/>
                      </a:lnTo>
                      <a:lnTo>
                        <a:pt x="671" y="56"/>
                      </a:lnTo>
                      <a:lnTo>
                        <a:pt x="687" y="67"/>
                      </a:lnTo>
                      <a:lnTo>
                        <a:pt x="704" y="80"/>
                      </a:lnTo>
                      <a:lnTo>
                        <a:pt x="720" y="92"/>
                      </a:lnTo>
                      <a:lnTo>
                        <a:pt x="736" y="107"/>
                      </a:lnTo>
                      <a:lnTo>
                        <a:pt x="751" y="122"/>
                      </a:lnTo>
                      <a:lnTo>
                        <a:pt x="766" y="139"/>
                      </a:lnTo>
                      <a:lnTo>
                        <a:pt x="780" y="158"/>
                      </a:lnTo>
                      <a:lnTo>
                        <a:pt x="794" y="177"/>
                      </a:lnTo>
                      <a:lnTo>
                        <a:pt x="806" y="199"/>
                      </a:lnTo>
                      <a:lnTo>
                        <a:pt x="819" y="221"/>
                      </a:lnTo>
                      <a:lnTo>
                        <a:pt x="831" y="245"/>
                      </a:lnTo>
                      <a:lnTo>
                        <a:pt x="842" y="271"/>
                      </a:lnTo>
                      <a:lnTo>
                        <a:pt x="852" y="298"/>
                      </a:lnTo>
                      <a:lnTo>
                        <a:pt x="861" y="328"/>
                      </a:lnTo>
                      <a:lnTo>
                        <a:pt x="871" y="358"/>
                      </a:lnTo>
                      <a:lnTo>
                        <a:pt x="871" y="365"/>
                      </a:lnTo>
                      <a:lnTo>
                        <a:pt x="872" y="379"/>
                      </a:lnTo>
                      <a:lnTo>
                        <a:pt x="871" y="387"/>
                      </a:lnTo>
                      <a:lnTo>
                        <a:pt x="867" y="395"/>
                      </a:lnTo>
                      <a:lnTo>
                        <a:pt x="864" y="401"/>
                      </a:lnTo>
                      <a:lnTo>
                        <a:pt x="861" y="403"/>
                      </a:lnTo>
                      <a:lnTo>
                        <a:pt x="857" y="405"/>
                      </a:lnTo>
                      <a:lnTo>
                        <a:pt x="853" y="406"/>
                      </a:lnTo>
                      <a:lnTo>
                        <a:pt x="850" y="405"/>
                      </a:lnTo>
                      <a:lnTo>
                        <a:pt x="844" y="401"/>
                      </a:lnTo>
                      <a:lnTo>
                        <a:pt x="838" y="394"/>
                      </a:lnTo>
                      <a:lnTo>
                        <a:pt x="833" y="383"/>
                      </a:lnTo>
                      <a:lnTo>
                        <a:pt x="827" y="372"/>
                      </a:lnTo>
                      <a:lnTo>
                        <a:pt x="819" y="359"/>
                      </a:lnTo>
                      <a:lnTo>
                        <a:pt x="811" y="348"/>
                      </a:lnTo>
                      <a:lnTo>
                        <a:pt x="800" y="337"/>
                      </a:lnTo>
                      <a:lnTo>
                        <a:pt x="786" y="329"/>
                      </a:lnTo>
                      <a:lnTo>
                        <a:pt x="772" y="323"/>
                      </a:lnTo>
                      <a:lnTo>
                        <a:pt x="756" y="320"/>
                      </a:lnTo>
                      <a:lnTo>
                        <a:pt x="740" y="320"/>
                      </a:lnTo>
                      <a:lnTo>
                        <a:pt x="725" y="323"/>
                      </a:lnTo>
                      <a:lnTo>
                        <a:pt x="711" y="329"/>
                      </a:lnTo>
                      <a:lnTo>
                        <a:pt x="698" y="337"/>
                      </a:lnTo>
                      <a:lnTo>
                        <a:pt x="692" y="343"/>
                      </a:lnTo>
                      <a:lnTo>
                        <a:pt x="687" y="350"/>
                      </a:lnTo>
                      <a:lnTo>
                        <a:pt x="678" y="361"/>
                      </a:lnTo>
                      <a:lnTo>
                        <a:pt x="670" y="370"/>
                      </a:lnTo>
                      <a:lnTo>
                        <a:pt x="660" y="375"/>
                      </a:lnTo>
                      <a:lnTo>
                        <a:pt x="653" y="378"/>
                      </a:lnTo>
                      <a:lnTo>
                        <a:pt x="643" y="381"/>
                      </a:lnTo>
                      <a:lnTo>
                        <a:pt x="632" y="383"/>
                      </a:lnTo>
                      <a:lnTo>
                        <a:pt x="604" y="386"/>
                      </a:lnTo>
                      <a:lnTo>
                        <a:pt x="580" y="387"/>
                      </a:lnTo>
                      <a:lnTo>
                        <a:pt x="544" y="389"/>
                      </a:lnTo>
                      <a:lnTo>
                        <a:pt x="452" y="390"/>
                      </a:lnTo>
                      <a:lnTo>
                        <a:pt x="331" y="392"/>
                      </a:lnTo>
                      <a:lnTo>
                        <a:pt x="328" y="392"/>
                      </a:lnTo>
                      <a:lnTo>
                        <a:pt x="320" y="390"/>
                      </a:lnTo>
                      <a:lnTo>
                        <a:pt x="315" y="387"/>
                      </a:lnTo>
                      <a:lnTo>
                        <a:pt x="309" y="383"/>
                      </a:lnTo>
                      <a:lnTo>
                        <a:pt x="303" y="375"/>
                      </a:lnTo>
                      <a:lnTo>
                        <a:pt x="296" y="365"/>
                      </a:lnTo>
                      <a:lnTo>
                        <a:pt x="290" y="353"/>
                      </a:lnTo>
                      <a:lnTo>
                        <a:pt x="281" y="342"/>
                      </a:lnTo>
                      <a:lnTo>
                        <a:pt x="271" y="332"/>
                      </a:lnTo>
                      <a:lnTo>
                        <a:pt x="260" y="323"/>
                      </a:lnTo>
                      <a:lnTo>
                        <a:pt x="249" y="317"/>
                      </a:lnTo>
                      <a:lnTo>
                        <a:pt x="237" y="312"/>
                      </a:lnTo>
                      <a:lnTo>
                        <a:pt x="226" y="310"/>
                      </a:lnTo>
                      <a:lnTo>
                        <a:pt x="215" y="312"/>
                      </a:lnTo>
                      <a:lnTo>
                        <a:pt x="204" y="314"/>
                      </a:lnTo>
                      <a:lnTo>
                        <a:pt x="194" y="318"/>
                      </a:lnTo>
                      <a:lnTo>
                        <a:pt x="185" y="325"/>
                      </a:lnTo>
                      <a:lnTo>
                        <a:pt x="176" y="331"/>
                      </a:lnTo>
                      <a:lnTo>
                        <a:pt x="160" y="345"/>
                      </a:lnTo>
                      <a:lnTo>
                        <a:pt x="144" y="361"/>
                      </a:lnTo>
                      <a:lnTo>
                        <a:pt x="133" y="368"/>
                      </a:lnTo>
                      <a:lnTo>
                        <a:pt x="119" y="375"/>
                      </a:lnTo>
                      <a:lnTo>
                        <a:pt x="103" y="378"/>
                      </a:lnTo>
                      <a:lnTo>
                        <a:pt x="83" y="379"/>
                      </a:lnTo>
                      <a:lnTo>
                        <a:pt x="63" y="379"/>
                      </a:lnTo>
                      <a:lnTo>
                        <a:pt x="42" y="375"/>
                      </a:lnTo>
                      <a:lnTo>
                        <a:pt x="31" y="372"/>
                      </a:lnTo>
                      <a:lnTo>
                        <a:pt x="20" y="367"/>
                      </a:lnTo>
                      <a:lnTo>
                        <a:pt x="11" y="362"/>
                      </a:lnTo>
                      <a:lnTo>
                        <a:pt x="1" y="356"/>
                      </a:lnTo>
                      <a:close/>
                    </a:path>
                  </a:pathLst>
                </a:custGeom>
                <a:solidFill>
                  <a:srgbClr val="E533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9" name="Freeform 178"/>
                <p:cNvSpPr>
                  <a:spLocks/>
                </p:cNvSpPr>
                <p:nvPr/>
              </p:nvSpPr>
              <p:spPr bwMode="auto">
                <a:xfrm>
                  <a:off x="230" y="1633"/>
                  <a:ext cx="130" cy="59"/>
                </a:xfrm>
                <a:custGeom>
                  <a:avLst/>
                  <a:gdLst>
                    <a:gd name="T0" fmla="*/ 122 w 130"/>
                    <a:gd name="T1" fmla="*/ 58 h 59"/>
                    <a:gd name="T2" fmla="*/ 122 w 130"/>
                    <a:gd name="T3" fmla="*/ 58 h 59"/>
                    <a:gd name="T4" fmla="*/ 111 w 130"/>
                    <a:gd name="T5" fmla="*/ 59 h 59"/>
                    <a:gd name="T6" fmla="*/ 83 w 130"/>
                    <a:gd name="T7" fmla="*/ 59 h 59"/>
                    <a:gd name="T8" fmla="*/ 50 w 130"/>
                    <a:gd name="T9" fmla="*/ 56 h 59"/>
                    <a:gd name="T10" fmla="*/ 34 w 130"/>
                    <a:gd name="T11" fmla="*/ 53 h 59"/>
                    <a:gd name="T12" fmla="*/ 22 w 130"/>
                    <a:gd name="T13" fmla="*/ 50 h 59"/>
                    <a:gd name="T14" fmla="*/ 22 w 130"/>
                    <a:gd name="T15" fmla="*/ 50 h 59"/>
                    <a:gd name="T16" fmla="*/ 12 w 130"/>
                    <a:gd name="T17" fmla="*/ 44 h 59"/>
                    <a:gd name="T18" fmla="*/ 4 w 130"/>
                    <a:gd name="T19" fmla="*/ 36 h 59"/>
                    <a:gd name="T20" fmla="*/ 1 w 130"/>
                    <a:gd name="T21" fmla="*/ 26 h 59"/>
                    <a:gd name="T22" fmla="*/ 0 w 130"/>
                    <a:gd name="T23" fmla="*/ 19 h 59"/>
                    <a:gd name="T24" fmla="*/ 3 w 130"/>
                    <a:gd name="T25" fmla="*/ 11 h 59"/>
                    <a:gd name="T26" fmla="*/ 6 w 130"/>
                    <a:gd name="T27" fmla="*/ 4 h 59"/>
                    <a:gd name="T28" fmla="*/ 9 w 130"/>
                    <a:gd name="T29" fmla="*/ 1 h 59"/>
                    <a:gd name="T30" fmla="*/ 14 w 130"/>
                    <a:gd name="T31" fmla="*/ 0 h 59"/>
                    <a:gd name="T32" fmla="*/ 19 w 130"/>
                    <a:gd name="T33" fmla="*/ 0 h 59"/>
                    <a:gd name="T34" fmla="*/ 23 w 130"/>
                    <a:gd name="T35" fmla="*/ 0 h 59"/>
                    <a:gd name="T36" fmla="*/ 23 w 130"/>
                    <a:gd name="T37" fmla="*/ 0 h 59"/>
                    <a:gd name="T38" fmla="*/ 67 w 130"/>
                    <a:gd name="T39" fmla="*/ 8 h 59"/>
                    <a:gd name="T40" fmla="*/ 88 w 130"/>
                    <a:gd name="T41" fmla="*/ 11 h 59"/>
                    <a:gd name="T42" fmla="*/ 102 w 130"/>
                    <a:gd name="T43" fmla="*/ 12 h 59"/>
                    <a:gd name="T44" fmla="*/ 102 w 130"/>
                    <a:gd name="T45" fmla="*/ 12 h 59"/>
                    <a:gd name="T46" fmla="*/ 106 w 130"/>
                    <a:gd name="T47" fmla="*/ 12 h 59"/>
                    <a:gd name="T48" fmla="*/ 114 w 130"/>
                    <a:gd name="T49" fmla="*/ 15 h 59"/>
                    <a:gd name="T50" fmla="*/ 121 w 130"/>
                    <a:gd name="T51" fmla="*/ 20 h 59"/>
                    <a:gd name="T52" fmla="*/ 125 w 130"/>
                    <a:gd name="T53" fmla="*/ 26 h 59"/>
                    <a:gd name="T54" fmla="*/ 130 w 130"/>
                    <a:gd name="T55" fmla="*/ 34 h 59"/>
                    <a:gd name="T56" fmla="*/ 130 w 130"/>
                    <a:gd name="T57" fmla="*/ 42 h 59"/>
                    <a:gd name="T58" fmla="*/ 128 w 130"/>
                    <a:gd name="T59" fmla="*/ 50 h 59"/>
                    <a:gd name="T60" fmla="*/ 122 w 130"/>
                    <a:gd name="T61" fmla="*/ 58 h 59"/>
                    <a:gd name="T62" fmla="*/ 122 w 130"/>
                    <a:gd name="T63" fmla="*/ 58 h 5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0"/>
                    <a:gd name="T97" fmla="*/ 0 h 59"/>
                    <a:gd name="T98" fmla="*/ 130 w 130"/>
                    <a:gd name="T99" fmla="*/ 59 h 5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0" h="59">
                      <a:moveTo>
                        <a:pt x="122" y="58"/>
                      </a:moveTo>
                      <a:lnTo>
                        <a:pt x="122" y="58"/>
                      </a:lnTo>
                      <a:lnTo>
                        <a:pt x="111" y="59"/>
                      </a:lnTo>
                      <a:lnTo>
                        <a:pt x="83" y="59"/>
                      </a:lnTo>
                      <a:lnTo>
                        <a:pt x="50" y="56"/>
                      </a:lnTo>
                      <a:lnTo>
                        <a:pt x="34" y="53"/>
                      </a:lnTo>
                      <a:lnTo>
                        <a:pt x="22" y="50"/>
                      </a:lnTo>
                      <a:lnTo>
                        <a:pt x="12" y="44"/>
                      </a:lnTo>
                      <a:lnTo>
                        <a:pt x="4" y="36"/>
                      </a:lnTo>
                      <a:lnTo>
                        <a:pt x="1" y="26"/>
                      </a:lnTo>
                      <a:lnTo>
                        <a:pt x="0" y="19"/>
                      </a:lnTo>
                      <a:lnTo>
                        <a:pt x="3" y="11"/>
                      </a:lnTo>
                      <a:lnTo>
                        <a:pt x="6" y="4"/>
                      </a:lnTo>
                      <a:lnTo>
                        <a:pt x="9" y="1"/>
                      </a:lnTo>
                      <a:lnTo>
                        <a:pt x="14" y="0"/>
                      </a:lnTo>
                      <a:lnTo>
                        <a:pt x="19" y="0"/>
                      </a:lnTo>
                      <a:lnTo>
                        <a:pt x="23" y="0"/>
                      </a:lnTo>
                      <a:lnTo>
                        <a:pt x="67" y="8"/>
                      </a:lnTo>
                      <a:lnTo>
                        <a:pt x="88" y="11"/>
                      </a:lnTo>
                      <a:lnTo>
                        <a:pt x="102" y="12"/>
                      </a:lnTo>
                      <a:lnTo>
                        <a:pt x="106" y="12"/>
                      </a:lnTo>
                      <a:lnTo>
                        <a:pt x="114" y="15"/>
                      </a:lnTo>
                      <a:lnTo>
                        <a:pt x="121" y="20"/>
                      </a:lnTo>
                      <a:lnTo>
                        <a:pt x="125" y="26"/>
                      </a:lnTo>
                      <a:lnTo>
                        <a:pt x="130" y="34"/>
                      </a:lnTo>
                      <a:lnTo>
                        <a:pt x="130" y="42"/>
                      </a:lnTo>
                      <a:lnTo>
                        <a:pt x="128" y="50"/>
                      </a:lnTo>
                      <a:lnTo>
                        <a:pt x="122" y="58"/>
                      </a:lnTo>
                      <a:close/>
                    </a:path>
                  </a:pathLst>
                </a:custGeom>
                <a:solidFill>
                  <a:srgbClr val="D5E4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0" name="Freeform 179"/>
                <p:cNvSpPr>
                  <a:spLocks/>
                </p:cNvSpPr>
                <p:nvPr/>
              </p:nvSpPr>
              <p:spPr bwMode="auto">
                <a:xfrm>
                  <a:off x="1132" y="1663"/>
                  <a:ext cx="82" cy="45"/>
                </a:xfrm>
                <a:custGeom>
                  <a:avLst/>
                  <a:gdLst>
                    <a:gd name="T0" fmla="*/ 74 w 82"/>
                    <a:gd name="T1" fmla="*/ 3 h 45"/>
                    <a:gd name="T2" fmla="*/ 74 w 82"/>
                    <a:gd name="T3" fmla="*/ 3 h 45"/>
                    <a:gd name="T4" fmla="*/ 66 w 82"/>
                    <a:gd name="T5" fmla="*/ 1 h 45"/>
                    <a:gd name="T6" fmla="*/ 47 w 82"/>
                    <a:gd name="T7" fmla="*/ 0 h 45"/>
                    <a:gd name="T8" fmla="*/ 34 w 82"/>
                    <a:gd name="T9" fmla="*/ 0 h 45"/>
                    <a:gd name="T10" fmla="*/ 25 w 82"/>
                    <a:gd name="T11" fmla="*/ 1 h 45"/>
                    <a:gd name="T12" fmla="*/ 16 w 82"/>
                    <a:gd name="T13" fmla="*/ 3 h 45"/>
                    <a:gd name="T14" fmla="*/ 8 w 82"/>
                    <a:gd name="T15" fmla="*/ 6 h 45"/>
                    <a:gd name="T16" fmla="*/ 8 w 82"/>
                    <a:gd name="T17" fmla="*/ 6 h 45"/>
                    <a:gd name="T18" fmla="*/ 3 w 82"/>
                    <a:gd name="T19" fmla="*/ 11 h 45"/>
                    <a:gd name="T20" fmla="*/ 2 w 82"/>
                    <a:gd name="T21" fmla="*/ 17 h 45"/>
                    <a:gd name="T22" fmla="*/ 0 w 82"/>
                    <a:gd name="T23" fmla="*/ 23 h 45"/>
                    <a:gd name="T24" fmla="*/ 0 w 82"/>
                    <a:gd name="T25" fmla="*/ 29 h 45"/>
                    <a:gd name="T26" fmla="*/ 3 w 82"/>
                    <a:gd name="T27" fmla="*/ 34 h 45"/>
                    <a:gd name="T28" fmla="*/ 8 w 82"/>
                    <a:gd name="T29" fmla="*/ 39 h 45"/>
                    <a:gd name="T30" fmla="*/ 13 w 82"/>
                    <a:gd name="T31" fmla="*/ 43 h 45"/>
                    <a:gd name="T32" fmla="*/ 20 w 82"/>
                    <a:gd name="T33" fmla="*/ 45 h 45"/>
                    <a:gd name="T34" fmla="*/ 20 w 82"/>
                    <a:gd name="T35" fmla="*/ 45 h 45"/>
                    <a:gd name="T36" fmla="*/ 31 w 82"/>
                    <a:gd name="T37" fmla="*/ 45 h 45"/>
                    <a:gd name="T38" fmla="*/ 44 w 82"/>
                    <a:gd name="T39" fmla="*/ 43 h 45"/>
                    <a:gd name="T40" fmla="*/ 56 w 82"/>
                    <a:gd name="T41" fmla="*/ 40 h 45"/>
                    <a:gd name="T42" fmla="*/ 67 w 82"/>
                    <a:gd name="T43" fmla="*/ 36 h 45"/>
                    <a:gd name="T44" fmla="*/ 77 w 82"/>
                    <a:gd name="T45" fmla="*/ 31 h 45"/>
                    <a:gd name="T46" fmla="*/ 80 w 82"/>
                    <a:gd name="T47" fmla="*/ 26 h 45"/>
                    <a:gd name="T48" fmla="*/ 82 w 82"/>
                    <a:gd name="T49" fmla="*/ 23 h 45"/>
                    <a:gd name="T50" fmla="*/ 82 w 82"/>
                    <a:gd name="T51" fmla="*/ 18 h 45"/>
                    <a:gd name="T52" fmla="*/ 82 w 82"/>
                    <a:gd name="T53" fmla="*/ 14 h 45"/>
                    <a:gd name="T54" fmla="*/ 78 w 82"/>
                    <a:gd name="T55" fmla="*/ 9 h 45"/>
                    <a:gd name="T56" fmla="*/ 74 w 82"/>
                    <a:gd name="T57" fmla="*/ 3 h 45"/>
                    <a:gd name="T58" fmla="*/ 74 w 82"/>
                    <a:gd name="T59" fmla="*/ 3 h 4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2"/>
                    <a:gd name="T91" fmla="*/ 0 h 45"/>
                    <a:gd name="T92" fmla="*/ 82 w 82"/>
                    <a:gd name="T93" fmla="*/ 45 h 4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2" h="45">
                      <a:moveTo>
                        <a:pt x="74" y="3"/>
                      </a:moveTo>
                      <a:lnTo>
                        <a:pt x="74" y="3"/>
                      </a:lnTo>
                      <a:lnTo>
                        <a:pt x="66" y="1"/>
                      </a:lnTo>
                      <a:lnTo>
                        <a:pt x="47" y="0"/>
                      </a:lnTo>
                      <a:lnTo>
                        <a:pt x="34" y="0"/>
                      </a:lnTo>
                      <a:lnTo>
                        <a:pt x="25" y="1"/>
                      </a:lnTo>
                      <a:lnTo>
                        <a:pt x="16" y="3"/>
                      </a:lnTo>
                      <a:lnTo>
                        <a:pt x="8" y="6"/>
                      </a:lnTo>
                      <a:lnTo>
                        <a:pt x="3" y="11"/>
                      </a:lnTo>
                      <a:lnTo>
                        <a:pt x="2" y="17"/>
                      </a:lnTo>
                      <a:lnTo>
                        <a:pt x="0" y="23"/>
                      </a:lnTo>
                      <a:lnTo>
                        <a:pt x="0" y="29"/>
                      </a:lnTo>
                      <a:lnTo>
                        <a:pt x="3" y="34"/>
                      </a:lnTo>
                      <a:lnTo>
                        <a:pt x="8" y="39"/>
                      </a:lnTo>
                      <a:lnTo>
                        <a:pt x="13" y="43"/>
                      </a:lnTo>
                      <a:lnTo>
                        <a:pt x="20" y="45"/>
                      </a:lnTo>
                      <a:lnTo>
                        <a:pt x="31" y="45"/>
                      </a:lnTo>
                      <a:lnTo>
                        <a:pt x="44" y="43"/>
                      </a:lnTo>
                      <a:lnTo>
                        <a:pt x="56" y="40"/>
                      </a:lnTo>
                      <a:lnTo>
                        <a:pt x="67" y="36"/>
                      </a:lnTo>
                      <a:lnTo>
                        <a:pt x="77" y="31"/>
                      </a:lnTo>
                      <a:lnTo>
                        <a:pt x="80" y="26"/>
                      </a:lnTo>
                      <a:lnTo>
                        <a:pt x="82" y="23"/>
                      </a:lnTo>
                      <a:lnTo>
                        <a:pt x="82" y="18"/>
                      </a:lnTo>
                      <a:lnTo>
                        <a:pt x="82" y="14"/>
                      </a:lnTo>
                      <a:lnTo>
                        <a:pt x="78" y="9"/>
                      </a:lnTo>
                      <a:lnTo>
                        <a:pt x="74" y="3"/>
                      </a:lnTo>
                      <a:close/>
                    </a:path>
                  </a:pathLst>
                </a:custGeom>
                <a:solidFill>
                  <a:srgbClr val="D5E4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 name="Freeform 180"/>
                <p:cNvSpPr>
                  <a:spLocks/>
                </p:cNvSpPr>
                <p:nvPr/>
              </p:nvSpPr>
              <p:spPr bwMode="auto">
                <a:xfrm>
                  <a:off x="981" y="1666"/>
                  <a:ext cx="90" cy="72"/>
                </a:xfrm>
                <a:custGeom>
                  <a:avLst/>
                  <a:gdLst>
                    <a:gd name="T0" fmla="*/ 90 w 90"/>
                    <a:gd name="T1" fmla="*/ 36 h 72"/>
                    <a:gd name="T2" fmla="*/ 90 w 90"/>
                    <a:gd name="T3" fmla="*/ 36 h 72"/>
                    <a:gd name="T4" fmla="*/ 90 w 90"/>
                    <a:gd name="T5" fmla="*/ 42 h 72"/>
                    <a:gd name="T6" fmla="*/ 87 w 90"/>
                    <a:gd name="T7" fmla="*/ 50 h 72"/>
                    <a:gd name="T8" fmla="*/ 82 w 90"/>
                    <a:gd name="T9" fmla="*/ 56 h 72"/>
                    <a:gd name="T10" fmla="*/ 77 w 90"/>
                    <a:gd name="T11" fmla="*/ 61 h 72"/>
                    <a:gd name="T12" fmla="*/ 71 w 90"/>
                    <a:gd name="T13" fmla="*/ 66 h 72"/>
                    <a:gd name="T14" fmla="*/ 63 w 90"/>
                    <a:gd name="T15" fmla="*/ 69 h 72"/>
                    <a:gd name="T16" fmla="*/ 54 w 90"/>
                    <a:gd name="T17" fmla="*/ 70 h 72"/>
                    <a:gd name="T18" fmla="*/ 46 w 90"/>
                    <a:gd name="T19" fmla="*/ 72 h 72"/>
                    <a:gd name="T20" fmla="*/ 46 w 90"/>
                    <a:gd name="T21" fmla="*/ 72 h 72"/>
                    <a:gd name="T22" fmla="*/ 36 w 90"/>
                    <a:gd name="T23" fmla="*/ 70 h 72"/>
                    <a:gd name="T24" fmla="*/ 27 w 90"/>
                    <a:gd name="T25" fmla="*/ 69 h 72"/>
                    <a:gd name="T26" fmla="*/ 21 w 90"/>
                    <a:gd name="T27" fmla="*/ 66 h 72"/>
                    <a:gd name="T28" fmla="*/ 13 w 90"/>
                    <a:gd name="T29" fmla="*/ 61 h 72"/>
                    <a:gd name="T30" fmla="*/ 8 w 90"/>
                    <a:gd name="T31" fmla="*/ 56 h 72"/>
                    <a:gd name="T32" fmla="*/ 3 w 90"/>
                    <a:gd name="T33" fmla="*/ 50 h 72"/>
                    <a:gd name="T34" fmla="*/ 0 w 90"/>
                    <a:gd name="T35" fmla="*/ 42 h 72"/>
                    <a:gd name="T36" fmla="*/ 0 w 90"/>
                    <a:gd name="T37" fmla="*/ 36 h 72"/>
                    <a:gd name="T38" fmla="*/ 0 w 90"/>
                    <a:gd name="T39" fmla="*/ 36 h 72"/>
                    <a:gd name="T40" fmla="*/ 0 w 90"/>
                    <a:gd name="T41" fmla="*/ 28 h 72"/>
                    <a:gd name="T42" fmla="*/ 3 w 90"/>
                    <a:gd name="T43" fmla="*/ 22 h 72"/>
                    <a:gd name="T44" fmla="*/ 8 w 90"/>
                    <a:gd name="T45" fmla="*/ 15 h 72"/>
                    <a:gd name="T46" fmla="*/ 13 w 90"/>
                    <a:gd name="T47" fmla="*/ 11 h 72"/>
                    <a:gd name="T48" fmla="*/ 21 w 90"/>
                    <a:gd name="T49" fmla="*/ 6 h 72"/>
                    <a:gd name="T50" fmla="*/ 27 w 90"/>
                    <a:gd name="T51" fmla="*/ 3 h 72"/>
                    <a:gd name="T52" fmla="*/ 36 w 90"/>
                    <a:gd name="T53" fmla="*/ 1 h 72"/>
                    <a:gd name="T54" fmla="*/ 46 w 90"/>
                    <a:gd name="T55" fmla="*/ 0 h 72"/>
                    <a:gd name="T56" fmla="*/ 46 w 90"/>
                    <a:gd name="T57" fmla="*/ 0 h 72"/>
                    <a:gd name="T58" fmla="*/ 54 w 90"/>
                    <a:gd name="T59" fmla="*/ 1 h 72"/>
                    <a:gd name="T60" fmla="*/ 63 w 90"/>
                    <a:gd name="T61" fmla="*/ 3 h 72"/>
                    <a:gd name="T62" fmla="*/ 71 w 90"/>
                    <a:gd name="T63" fmla="*/ 6 h 72"/>
                    <a:gd name="T64" fmla="*/ 77 w 90"/>
                    <a:gd name="T65" fmla="*/ 11 h 72"/>
                    <a:gd name="T66" fmla="*/ 82 w 90"/>
                    <a:gd name="T67" fmla="*/ 15 h 72"/>
                    <a:gd name="T68" fmla="*/ 87 w 90"/>
                    <a:gd name="T69" fmla="*/ 22 h 72"/>
                    <a:gd name="T70" fmla="*/ 90 w 90"/>
                    <a:gd name="T71" fmla="*/ 28 h 72"/>
                    <a:gd name="T72" fmla="*/ 90 w 90"/>
                    <a:gd name="T73" fmla="*/ 36 h 72"/>
                    <a:gd name="T74" fmla="*/ 90 w 90"/>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0"/>
                    <a:gd name="T115" fmla="*/ 0 h 72"/>
                    <a:gd name="T116" fmla="*/ 90 w 90"/>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0" h="72">
                      <a:moveTo>
                        <a:pt x="90" y="36"/>
                      </a:moveTo>
                      <a:lnTo>
                        <a:pt x="90" y="36"/>
                      </a:lnTo>
                      <a:lnTo>
                        <a:pt x="90" y="42"/>
                      </a:lnTo>
                      <a:lnTo>
                        <a:pt x="87" y="50"/>
                      </a:lnTo>
                      <a:lnTo>
                        <a:pt x="82" y="56"/>
                      </a:lnTo>
                      <a:lnTo>
                        <a:pt x="77" y="61"/>
                      </a:lnTo>
                      <a:lnTo>
                        <a:pt x="71" y="66"/>
                      </a:lnTo>
                      <a:lnTo>
                        <a:pt x="63" y="69"/>
                      </a:lnTo>
                      <a:lnTo>
                        <a:pt x="54" y="70"/>
                      </a:lnTo>
                      <a:lnTo>
                        <a:pt x="46" y="72"/>
                      </a:lnTo>
                      <a:lnTo>
                        <a:pt x="36" y="70"/>
                      </a:lnTo>
                      <a:lnTo>
                        <a:pt x="27" y="69"/>
                      </a:lnTo>
                      <a:lnTo>
                        <a:pt x="21" y="66"/>
                      </a:lnTo>
                      <a:lnTo>
                        <a:pt x="13" y="61"/>
                      </a:lnTo>
                      <a:lnTo>
                        <a:pt x="8" y="56"/>
                      </a:lnTo>
                      <a:lnTo>
                        <a:pt x="3" y="50"/>
                      </a:lnTo>
                      <a:lnTo>
                        <a:pt x="0" y="42"/>
                      </a:lnTo>
                      <a:lnTo>
                        <a:pt x="0" y="36"/>
                      </a:lnTo>
                      <a:lnTo>
                        <a:pt x="0" y="28"/>
                      </a:lnTo>
                      <a:lnTo>
                        <a:pt x="3" y="22"/>
                      </a:lnTo>
                      <a:lnTo>
                        <a:pt x="8" y="15"/>
                      </a:lnTo>
                      <a:lnTo>
                        <a:pt x="13" y="11"/>
                      </a:lnTo>
                      <a:lnTo>
                        <a:pt x="21" y="6"/>
                      </a:lnTo>
                      <a:lnTo>
                        <a:pt x="27" y="3"/>
                      </a:lnTo>
                      <a:lnTo>
                        <a:pt x="36" y="1"/>
                      </a:lnTo>
                      <a:lnTo>
                        <a:pt x="46" y="0"/>
                      </a:lnTo>
                      <a:lnTo>
                        <a:pt x="54" y="1"/>
                      </a:lnTo>
                      <a:lnTo>
                        <a:pt x="63" y="3"/>
                      </a:lnTo>
                      <a:lnTo>
                        <a:pt x="71" y="6"/>
                      </a:lnTo>
                      <a:lnTo>
                        <a:pt x="77" y="11"/>
                      </a:lnTo>
                      <a:lnTo>
                        <a:pt x="82" y="15"/>
                      </a:lnTo>
                      <a:lnTo>
                        <a:pt x="87" y="22"/>
                      </a:lnTo>
                      <a:lnTo>
                        <a:pt x="90" y="28"/>
                      </a:lnTo>
                      <a:lnTo>
                        <a:pt x="90" y="36"/>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 name="Freeform 181"/>
                <p:cNvSpPr>
                  <a:spLocks/>
                </p:cNvSpPr>
                <p:nvPr/>
              </p:nvSpPr>
              <p:spPr bwMode="auto">
                <a:xfrm>
                  <a:off x="520" y="1361"/>
                  <a:ext cx="86" cy="121"/>
                </a:xfrm>
                <a:custGeom>
                  <a:avLst/>
                  <a:gdLst>
                    <a:gd name="T0" fmla="*/ 86 w 86"/>
                    <a:gd name="T1" fmla="*/ 14 h 121"/>
                    <a:gd name="T2" fmla="*/ 86 w 86"/>
                    <a:gd name="T3" fmla="*/ 14 h 121"/>
                    <a:gd name="T4" fmla="*/ 83 w 86"/>
                    <a:gd name="T5" fmla="*/ 30 h 121"/>
                    <a:gd name="T6" fmla="*/ 74 w 86"/>
                    <a:gd name="T7" fmla="*/ 63 h 121"/>
                    <a:gd name="T8" fmla="*/ 67 w 86"/>
                    <a:gd name="T9" fmla="*/ 80 h 121"/>
                    <a:gd name="T10" fmla="*/ 60 w 86"/>
                    <a:gd name="T11" fmla="*/ 98 h 121"/>
                    <a:gd name="T12" fmla="*/ 55 w 86"/>
                    <a:gd name="T13" fmla="*/ 105 h 121"/>
                    <a:gd name="T14" fmla="*/ 52 w 86"/>
                    <a:gd name="T15" fmla="*/ 110 h 121"/>
                    <a:gd name="T16" fmla="*/ 46 w 86"/>
                    <a:gd name="T17" fmla="*/ 115 h 121"/>
                    <a:gd name="T18" fmla="*/ 41 w 86"/>
                    <a:gd name="T19" fmla="*/ 118 h 121"/>
                    <a:gd name="T20" fmla="*/ 41 w 86"/>
                    <a:gd name="T21" fmla="*/ 118 h 121"/>
                    <a:gd name="T22" fmla="*/ 31 w 86"/>
                    <a:gd name="T23" fmla="*/ 121 h 121"/>
                    <a:gd name="T24" fmla="*/ 22 w 86"/>
                    <a:gd name="T25" fmla="*/ 120 h 121"/>
                    <a:gd name="T26" fmla="*/ 16 w 86"/>
                    <a:gd name="T27" fmla="*/ 118 h 121"/>
                    <a:gd name="T28" fmla="*/ 9 w 86"/>
                    <a:gd name="T29" fmla="*/ 115 h 121"/>
                    <a:gd name="T30" fmla="*/ 2 w 86"/>
                    <a:gd name="T31" fmla="*/ 107 h 121"/>
                    <a:gd name="T32" fmla="*/ 0 w 86"/>
                    <a:gd name="T33" fmla="*/ 102 h 121"/>
                    <a:gd name="T34" fmla="*/ 0 w 86"/>
                    <a:gd name="T35" fmla="*/ 102 h 121"/>
                    <a:gd name="T36" fmla="*/ 5 w 86"/>
                    <a:gd name="T37" fmla="*/ 90 h 121"/>
                    <a:gd name="T38" fmla="*/ 17 w 86"/>
                    <a:gd name="T39" fmla="*/ 60 h 121"/>
                    <a:gd name="T40" fmla="*/ 28 w 86"/>
                    <a:gd name="T41" fmla="*/ 41 h 121"/>
                    <a:gd name="T42" fmla="*/ 39 w 86"/>
                    <a:gd name="T43" fmla="*/ 25 h 121"/>
                    <a:gd name="T44" fmla="*/ 50 w 86"/>
                    <a:gd name="T45" fmla="*/ 10 h 121"/>
                    <a:gd name="T46" fmla="*/ 58 w 86"/>
                    <a:gd name="T47" fmla="*/ 5 h 121"/>
                    <a:gd name="T48" fmla="*/ 64 w 86"/>
                    <a:gd name="T49" fmla="*/ 0 h 121"/>
                    <a:gd name="T50" fmla="*/ 86 w 86"/>
                    <a:gd name="T51" fmla="*/ 14 h 12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121"/>
                    <a:gd name="T80" fmla="*/ 86 w 86"/>
                    <a:gd name="T81" fmla="*/ 121 h 12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121">
                      <a:moveTo>
                        <a:pt x="86" y="14"/>
                      </a:moveTo>
                      <a:lnTo>
                        <a:pt x="86" y="14"/>
                      </a:lnTo>
                      <a:lnTo>
                        <a:pt x="83" y="30"/>
                      </a:lnTo>
                      <a:lnTo>
                        <a:pt x="74" y="63"/>
                      </a:lnTo>
                      <a:lnTo>
                        <a:pt x="67" y="80"/>
                      </a:lnTo>
                      <a:lnTo>
                        <a:pt x="60" y="98"/>
                      </a:lnTo>
                      <a:lnTo>
                        <a:pt x="55" y="105"/>
                      </a:lnTo>
                      <a:lnTo>
                        <a:pt x="52" y="110"/>
                      </a:lnTo>
                      <a:lnTo>
                        <a:pt x="46" y="115"/>
                      </a:lnTo>
                      <a:lnTo>
                        <a:pt x="41" y="118"/>
                      </a:lnTo>
                      <a:lnTo>
                        <a:pt x="31" y="121"/>
                      </a:lnTo>
                      <a:lnTo>
                        <a:pt x="22" y="120"/>
                      </a:lnTo>
                      <a:lnTo>
                        <a:pt x="16" y="118"/>
                      </a:lnTo>
                      <a:lnTo>
                        <a:pt x="9" y="115"/>
                      </a:lnTo>
                      <a:lnTo>
                        <a:pt x="2" y="107"/>
                      </a:lnTo>
                      <a:lnTo>
                        <a:pt x="0" y="102"/>
                      </a:lnTo>
                      <a:lnTo>
                        <a:pt x="5" y="90"/>
                      </a:lnTo>
                      <a:lnTo>
                        <a:pt x="17" y="60"/>
                      </a:lnTo>
                      <a:lnTo>
                        <a:pt x="28" y="41"/>
                      </a:lnTo>
                      <a:lnTo>
                        <a:pt x="39" y="25"/>
                      </a:lnTo>
                      <a:lnTo>
                        <a:pt x="50" y="10"/>
                      </a:lnTo>
                      <a:lnTo>
                        <a:pt x="58" y="5"/>
                      </a:lnTo>
                      <a:lnTo>
                        <a:pt x="64" y="0"/>
                      </a:lnTo>
                      <a:lnTo>
                        <a:pt x="86" y="14"/>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3" name="Freeform 182"/>
                <p:cNvSpPr>
                  <a:spLocks/>
                </p:cNvSpPr>
                <p:nvPr/>
              </p:nvSpPr>
              <p:spPr bwMode="auto">
                <a:xfrm>
                  <a:off x="606" y="1361"/>
                  <a:ext cx="156" cy="129"/>
                </a:xfrm>
                <a:custGeom>
                  <a:avLst/>
                  <a:gdLst>
                    <a:gd name="T0" fmla="*/ 22 w 156"/>
                    <a:gd name="T1" fmla="*/ 8 h 129"/>
                    <a:gd name="T2" fmla="*/ 22 w 156"/>
                    <a:gd name="T3" fmla="*/ 8 h 129"/>
                    <a:gd name="T4" fmla="*/ 18 w 156"/>
                    <a:gd name="T5" fmla="*/ 25 h 129"/>
                    <a:gd name="T6" fmla="*/ 7 w 156"/>
                    <a:gd name="T7" fmla="*/ 62 h 129"/>
                    <a:gd name="T8" fmla="*/ 3 w 156"/>
                    <a:gd name="T9" fmla="*/ 82 h 129"/>
                    <a:gd name="T10" fmla="*/ 0 w 156"/>
                    <a:gd name="T11" fmla="*/ 99 h 129"/>
                    <a:gd name="T12" fmla="*/ 0 w 156"/>
                    <a:gd name="T13" fmla="*/ 107 h 129"/>
                    <a:gd name="T14" fmla="*/ 2 w 156"/>
                    <a:gd name="T15" fmla="*/ 113 h 129"/>
                    <a:gd name="T16" fmla="*/ 3 w 156"/>
                    <a:gd name="T17" fmla="*/ 118 h 129"/>
                    <a:gd name="T18" fmla="*/ 7 w 156"/>
                    <a:gd name="T19" fmla="*/ 120 h 129"/>
                    <a:gd name="T20" fmla="*/ 7 w 156"/>
                    <a:gd name="T21" fmla="*/ 120 h 129"/>
                    <a:gd name="T22" fmla="*/ 18 w 156"/>
                    <a:gd name="T23" fmla="*/ 123 h 129"/>
                    <a:gd name="T24" fmla="*/ 35 w 156"/>
                    <a:gd name="T25" fmla="*/ 124 h 129"/>
                    <a:gd name="T26" fmla="*/ 79 w 156"/>
                    <a:gd name="T27" fmla="*/ 129 h 129"/>
                    <a:gd name="T28" fmla="*/ 123 w 156"/>
                    <a:gd name="T29" fmla="*/ 129 h 129"/>
                    <a:gd name="T30" fmla="*/ 140 w 156"/>
                    <a:gd name="T31" fmla="*/ 129 h 129"/>
                    <a:gd name="T32" fmla="*/ 149 w 156"/>
                    <a:gd name="T33" fmla="*/ 126 h 129"/>
                    <a:gd name="T34" fmla="*/ 149 w 156"/>
                    <a:gd name="T35" fmla="*/ 126 h 129"/>
                    <a:gd name="T36" fmla="*/ 151 w 156"/>
                    <a:gd name="T37" fmla="*/ 124 h 129"/>
                    <a:gd name="T38" fmla="*/ 153 w 156"/>
                    <a:gd name="T39" fmla="*/ 121 h 129"/>
                    <a:gd name="T40" fmla="*/ 156 w 156"/>
                    <a:gd name="T41" fmla="*/ 112 h 129"/>
                    <a:gd name="T42" fmla="*/ 156 w 156"/>
                    <a:gd name="T43" fmla="*/ 99 h 129"/>
                    <a:gd name="T44" fmla="*/ 156 w 156"/>
                    <a:gd name="T45" fmla="*/ 85 h 129"/>
                    <a:gd name="T46" fmla="*/ 153 w 156"/>
                    <a:gd name="T47" fmla="*/ 55 h 129"/>
                    <a:gd name="T48" fmla="*/ 151 w 156"/>
                    <a:gd name="T49" fmla="*/ 32 h 129"/>
                    <a:gd name="T50" fmla="*/ 151 w 156"/>
                    <a:gd name="T51" fmla="*/ 32 h 129"/>
                    <a:gd name="T52" fmla="*/ 149 w 156"/>
                    <a:gd name="T53" fmla="*/ 18 h 129"/>
                    <a:gd name="T54" fmla="*/ 149 w 156"/>
                    <a:gd name="T55" fmla="*/ 11 h 129"/>
                    <a:gd name="T56" fmla="*/ 146 w 156"/>
                    <a:gd name="T57" fmla="*/ 7 h 129"/>
                    <a:gd name="T58" fmla="*/ 145 w 156"/>
                    <a:gd name="T59" fmla="*/ 4 h 129"/>
                    <a:gd name="T60" fmla="*/ 142 w 156"/>
                    <a:gd name="T61" fmla="*/ 2 h 129"/>
                    <a:gd name="T62" fmla="*/ 137 w 156"/>
                    <a:gd name="T63" fmla="*/ 0 h 129"/>
                    <a:gd name="T64" fmla="*/ 132 w 156"/>
                    <a:gd name="T65" fmla="*/ 0 h 129"/>
                    <a:gd name="T66" fmla="*/ 132 w 156"/>
                    <a:gd name="T67" fmla="*/ 0 h 129"/>
                    <a:gd name="T68" fmla="*/ 74 w 156"/>
                    <a:gd name="T69" fmla="*/ 0 h 129"/>
                    <a:gd name="T70" fmla="*/ 40 w 156"/>
                    <a:gd name="T71" fmla="*/ 4 h 129"/>
                    <a:gd name="T72" fmla="*/ 29 w 156"/>
                    <a:gd name="T73" fmla="*/ 5 h 129"/>
                    <a:gd name="T74" fmla="*/ 24 w 156"/>
                    <a:gd name="T75" fmla="*/ 7 h 129"/>
                    <a:gd name="T76" fmla="*/ 22 w 156"/>
                    <a:gd name="T77" fmla="*/ 8 h 129"/>
                    <a:gd name="T78" fmla="*/ 22 w 156"/>
                    <a:gd name="T79" fmla="*/ 8 h 1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6"/>
                    <a:gd name="T121" fmla="*/ 0 h 129"/>
                    <a:gd name="T122" fmla="*/ 156 w 156"/>
                    <a:gd name="T123" fmla="*/ 129 h 12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6" h="129">
                      <a:moveTo>
                        <a:pt x="22" y="8"/>
                      </a:moveTo>
                      <a:lnTo>
                        <a:pt x="22" y="8"/>
                      </a:lnTo>
                      <a:lnTo>
                        <a:pt x="18" y="25"/>
                      </a:lnTo>
                      <a:lnTo>
                        <a:pt x="7" y="62"/>
                      </a:lnTo>
                      <a:lnTo>
                        <a:pt x="3" y="82"/>
                      </a:lnTo>
                      <a:lnTo>
                        <a:pt x="0" y="99"/>
                      </a:lnTo>
                      <a:lnTo>
                        <a:pt x="0" y="107"/>
                      </a:lnTo>
                      <a:lnTo>
                        <a:pt x="2" y="113"/>
                      </a:lnTo>
                      <a:lnTo>
                        <a:pt x="3" y="118"/>
                      </a:lnTo>
                      <a:lnTo>
                        <a:pt x="7" y="120"/>
                      </a:lnTo>
                      <a:lnTo>
                        <a:pt x="18" y="123"/>
                      </a:lnTo>
                      <a:lnTo>
                        <a:pt x="35" y="124"/>
                      </a:lnTo>
                      <a:lnTo>
                        <a:pt x="79" y="129"/>
                      </a:lnTo>
                      <a:lnTo>
                        <a:pt x="123" y="129"/>
                      </a:lnTo>
                      <a:lnTo>
                        <a:pt x="140" y="129"/>
                      </a:lnTo>
                      <a:lnTo>
                        <a:pt x="149" y="126"/>
                      </a:lnTo>
                      <a:lnTo>
                        <a:pt x="151" y="124"/>
                      </a:lnTo>
                      <a:lnTo>
                        <a:pt x="153" y="121"/>
                      </a:lnTo>
                      <a:lnTo>
                        <a:pt x="156" y="112"/>
                      </a:lnTo>
                      <a:lnTo>
                        <a:pt x="156" y="99"/>
                      </a:lnTo>
                      <a:lnTo>
                        <a:pt x="156" y="85"/>
                      </a:lnTo>
                      <a:lnTo>
                        <a:pt x="153" y="55"/>
                      </a:lnTo>
                      <a:lnTo>
                        <a:pt x="151" y="32"/>
                      </a:lnTo>
                      <a:lnTo>
                        <a:pt x="149" y="18"/>
                      </a:lnTo>
                      <a:lnTo>
                        <a:pt x="149" y="11"/>
                      </a:lnTo>
                      <a:lnTo>
                        <a:pt x="146" y="7"/>
                      </a:lnTo>
                      <a:lnTo>
                        <a:pt x="145" y="4"/>
                      </a:lnTo>
                      <a:lnTo>
                        <a:pt x="142" y="2"/>
                      </a:lnTo>
                      <a:lnTo>
                        <a:pt x="137" y="0"/>
                      </a:lnTo>
                      <a:lnTo>
                        <a:pt x="132" y="0"/>
                      </a:lnTo>
                      <a:lnTo>
                        <a:pt x="74" y="0"/>
                      </a:lnTo>
                      <a:lnTo>
                        <a:pt x="40" y="4"/>
                      </a:lnTo>
                      <a:lnTo>
                        <a:pt x="29" y="5"/>
                      </a:lnTo>
                      <a:lnTo>
                        <a:pt x="24" y="7"/>
                      </a:lnTo>
                      <a:lnTo>
                        <a:pt x="22" y="8"/>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4" name="Freeform 183"/>
                <p:cNvSpPr>
                  <a:spLocks/>
                </p:cNvSpPr>
                <p:nvPr/>
              </p:nvSpPr>
              <p:spPr bwMode="auto">
                <a:xfrm>
                  <a:off x="790" y="1360"/>
                  <a:ext cx="165" cy="128"/>
                </a:xfrm>
                <a:custGeom>
                  <a:avLst/>
                  <a:gdLst>
                    <a:gd name="T0" fmla="*/ 16 w 165"/>
                    <a:gd name="T1" fmla="*/ 5 h 128"/>
                    <a:gd name="T2" fmla="*/ 16 w 165"/>
                    <a:gd name="T3" fmla="*/ 5 h 128"/>
                    <a:gd name="T4" fmla="*/ 12 w 165"/>
                    <a:gd name="T5" fmla="*/ 8 h 128"/>
                    <a:gd name="T6" fmla="*/ 6 w 165"/>
                    <a:gd name="T7" fmla="*/ 14 h 128"/>
                    <a:gd name="T8" fmla="*/ 5 w 165"/>
                    <a:gd name="T9" fmla="*/ 19 h 128"/>
                    <a:gd name="T10" fmla="*/ 1 w 165"/>
                    <a:gd name="T11" fmla="*/ 25 h 128"/>
                    <a:gd name="T12" fmla="*/ 0 w 165"/>
                    <a:gd name="T13" fmla="*/ 33 h 128"/>
                    <a:gd name="T14" fmla="*/ 0 w 165"/>
                    <a:gd name="T15" fmla="*/ 41 h 128"/>
                    <a:gd name="T16" fmla="*/ 0 w 165"/>
                    <a:gd name="T17" fmla="*/ 41 h 128"/>
                    <a:gd name="T18" fmla="*/ 1 w 165"/>
                    <a:gd name="T19" fmla="*/ 63 h 128"/>
                    <a:gd name="T20" fmla="*/ 6 w 165"/>
                    <a:gd name="T21" fmla="*/ 88 h 128"/>
                    <a:gd name="T22" fmla="*/ 9 w 165"/>
                    <a:gd name="T23" fmla="*/ 100 h 128"/>
                    <a:gd name="T24" fmla="*/ 14 w 165"/>
                    <a:gd name="T25" fmla="*/ 110 h 128"/>
                    <a:gd name="T26" fmla="*/ 20 w 165"/>
                    <a:gd name="T27" fmla="*/ 116 h 128"/>
                    <a:gd name="T28" fmla="*/ 23 w 165"/>
                    <a:gd name="T29" fmla="*/ 119 h 128"/>
                    <a:gd name="T30" fmla="*/ 28 w 165"/>
                    <a:gd name="T31" fmla="*/ 121 h 128"/>
                    <a:gd name="T32" fmla="*/ 28 w 165"/>
                    <a:gd name="T33" fmla="*/ 121 h 128"/>
                    <a:gd name="T34" fmla="*/ 39 w 165"/>
                    <a:gd name="T35" fmla="*/ 124 h 128"/>
                    <a:gd name="T36" fmla="*/ 53 w 165"/>
                    <a:gd name="T37" fmla="*/ 125 h 128"/>
                    <a:gd name="T38" fmla="*/ 89 w 165"/>
                    <a:gd name="T39" fmla="*/ 128 h 128"/>
                    <a:gd name="T40" fmla="*/ 125 w 165"/>
                    <a:gd name="T41" fmla="*/ 128 h 128"/>
                    <a:gd name="T42" fmla="*/ 140 w 165"/>
                    <a:gd name="T43" fmla="*/ 128 h 128"/>
                    <a:gd name="T44" fmla="*/ 149 w 165"/>
                    <a:gd name="T45" fmla="*/ 127 h 128"/>
                    <a:gd name="T46" fmla="*/ 149 w 165"/>
                    <a:gd name="T47" fmla="*/ 127 h 128"/>
                    <a:gd name="T48" fmla="*/ 160 w 165"/>
                    <a:gd name="T49" fmla="*/ 124 h 128"/>
                    <a:gd name="T50" fmla="*/ 163 w 165"/>
                    <a:gd name="T51" fmla="*/ 121 h 128"/>
                    <a:gd name="T52" fmla="*/ 165 w 165"/>
                    <a:gd name="T53" fmla="*/ 117 h 128"/>
                    <a:gd name="T54" fmla="*/ 165 w 165"/>
                    <a:gd name="T55" fmla="*/ 114 h 128"/>
                    <a:gd name="T56" fmla="*/ 165 w 165"/>
                    <a:gd name="T57" fmla="*/ 111 h 128"/>
                    <a:gd name="T58" fmla="*/ 162 w 165"/>
                    <a:gd name="T59" fmla="*/ 100 h 128"/>
                    <a:gd name="T60" fmla="*/ 162 w 165"/>
                    <a:gd name="T61" fmla="*/ 100 h 128"/>
                    <a:gd name="T62" fmla="*/ 155 w 165"/>
                    <a:gd name="T63" fmla="*/ 80 h 128"/>
                    <a:gd name="T64" fmla="*/ 146 w 165"/>
                    <a:gd name="T65" fmla="*/ 53 h 128"/>
                    <a:gd name="T66" fmla="*/ 133 w 165"/>
                    <a:gd name="T67" fmla="*/ 28 h 128"/>
                    <a:gd name="T68" fmla="*/ 127 w 165"/>
                    <a:gd name="T69" fmla="*/ 19 h 128"/>
                    <a:gd name="T70" fmla="*/ 122 w 165"/>
                    <a:gd name="T71" fmla="*/ 12 h 128"/>
                    <a:gd name="T72" fmla="*/ 122 w 165"/>
                    <a:gd name="T73" fmla="*/ 12 h 128"/>
                    <a:gd name="T74" fmla="*/ 114 w 165"/>
                    <a:gd name="T75" fmla="*/ 9 h 128"/>
                    <a:gd name="T76" fmla="*/ 103 w 165"/>
                    <a:gd name="T77" fmla="*/ 6 h 128"/>
                    <a:gd name="T78" fmla="*/ 89 w 165"/>
                    <a:gd name="T79" fmla="*/ 3 h 128"/>
                    <a:gd name="T80" fmla="*/ 74 w 165"/>
                    <a:gd name="T81" fmla="*/ 1 h 128"/>
                    <a:gd name="T82" fmla="*/ 56 w 165"/>
                    <a:gd name="T83" fmla="*/ 0 h 128"/>
                    <a:gd name="T84" fmla="*/ 41 w 165"/>
                    <a:gd name="T85" fmla="*/ 1 h 128"/>
                    <a:gd name="T86" fmla="*/ 27 w 165"/>
                    <a:gd name="T87" fmla="*/ 1 h 128"/>
                    <a:gd name="T88" fmla="*/ 16 w 165"/>
                    <a:gd name="T89" fmla="*/ 5 h 128"/>
                    <a:gd name="T90" fmla="*/ 16 w 165"/>
                    <a:gd name="T91" fmla="*/ 5 h 12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5"/>
                    <a:gd name="T139" fmla="*/ 0 h 128"/>
                    <a:gd name="T140" fmla="*/ 165 w 165"/>
                    <a:gd name="T141" fmla="*/ 128 h 12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5" h="128">
                      <a:moveTo>
                        <a:pt x="16" y="5"/>
                      </a:moveTo>
                      <a:lnTo>
                        <a:pt x="16" y="5"/>
                      </a:lnTo>
                      <a:lnTo>
                        <a:pt x="12" y="8"/>
                      </a:lnTo>
                      <a:lnTo>
                        <a:pt x="6" y="14"/>
                      </a:lnTo>
                      <a:lnTo>
                        <a:pt x="5" y="19"/>
                      </a:lnTo>
                      <a:lnTo>
                        <a:pt x="1" y="25"/>
                      </a:lnTo>
                      <a:lnTo>
                        <a:pt x="0" y="33"/>
                      </a:lnTo>
                      <a:lnTo>
                        <a:pt x="0" y="41"/>
                      </a:lnTo>
                      <a:lnTo>
                        <a:pt x="1" y="63"/>
                      </a:lnTo>
                      <a:lnTo>
                        <a:pt x="6" y="88"/>
                      </a:lnTo>
                      <a:lnTo>
                        <a:pt x="9" y="100"/>
                      </a:lnTo>
                      <a:lnTo>
                        <a:pt x="14" y="110"/>
                      </a:lnTo>
                      <a:lnTo>
                        <a:pt x="20" y="116"/>
                      </a:lnTo>
                      <a:lnTo>
                        <a:pt x="23" y="119"/>
                      </a:lnTo>
                      <a:lnTo>
                        <a:pt x="28" y="121"/>
                      </a:lnTo>
                      <a:lnTo>
                        <a:pt x="39" y="124"/>
                      </a:lnTo>
                      <a:lnTo>
                        <a:pt x="53" y="125"/>
                      </a:lnTo>
                      <a:lnTo>
                        <a:pt x="89" y="128"/>
                      </a:lnTo>
                      <a:lnTo>
                        <a:pt x="125" y="128"/>
                      </a:lnTo>
                      <a:lnTo>
                        <a:pt x="140" y="128"/>
                      </a:lnTo>
                      <a:lnTo>
                        <a:pt x="149" y="127"/>
                      </a:lnTo>
                      <a:lnTo>
                        <a:pt x="160" y="124"/>
                      </a:lnTo>
                      <a:lnTo>
                        <a:pt x="163" y="121"/>
                      </a:lnTo>
                      <a:lnTo>
                        <a:pt x="165" y="117"/>
                      </a:lnTo>
                      <a:lnTo>
                        <a:pt x="165" y="114"/>
                      </a:lnTo>
                      <a:lnTo>
                        <a:pt x="165" y="111"/>
                      </a:lnTo>
                      <a:lnTo>
                        <a:pt x="162" y="100"/>
                      </a:lnTo>
                      <a:lnTo>
                        <a:pt x="155" y="80"/>
                      </a:lnTo>
                      <a:lnTo>
                        <a:pt x="146" y="53"/>
                      </a:lnTo>
                      <a:lnTo>
                        <a:pt x="133" y="28"/>
                      </a:lnTo>
                      <a:lnTo>
                        <a:pt x="127" y="19"/>
                      </a:lnTo>
                      <a:lnTo>
                        <a:pt x="122" y="12"/>
                      </a:lnTo>
                      <a:lnTo>
                        <a:pt x="114" y="9"/>
                      </a:lnTo>
                      <a:lnTo>
                        <a:pt x="103" y="6"/>
                      </a:lnTo>
                      <a:lnTo>
                        <a:pt x="89" y="3"/>
                      </a:lnTo>
                      <a:lnTo>
                        <a:pt x="74" y="1"/>
                      </a:lnTo>
                      <a:lnTo>
                        <a:pt x="56" y="0"/>
                      </a:lnTo>
                      <a:lnTo>
                        <a:pt x="41" y="1"/>
                      </a:lnTo>
                      <a:lnTo>
                        <a:pt x="27" y="1"/>
                      </a:lnTo>
                      <a:lnTo>
                        <a:pt x="16" y="5"/>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5" name="Freeform 184"/>
                <p:cNvSpPr>
                  <a:spLocks/>
                </p:cNvSpPr>
                <p:nvPr/>
              </p:nvSpPr>
              <p:spPr bwMode="auto">
                <a:xfrm>
                  <a:off x="934" y="1374"/>
                  <a:ext cx="130" cy="113"/>
                </a:xfrm>
                <a:custGeom>
                  <a:avLst/>
                  <a:gdLst>
                    <a:gd name="T0" fmla="*/ 0 w 130"/>
                    <a:gd name="T1" fmla="*/ 0 h 113"/>
                    <a:gd name="T2" fmla="*/ 0 w 130"/>
                    <a:gd name="T3" fmla="*/ 0 h 113"/>
                    <a:gd name="T4" fmla="*/ 7 w 130"/>
                    <a:gd name="T5" fmla="*/ 16 h 113"/>
                    <a:gd name="T6" fmla="*/ 14 w 130"/>
                    <a:gd name="T7" fmla="*/ 33 h 113"/>
                    <a:gd name="T8" fmla="*/ 27 w 130"/>
                    <a:gd name="T9" fmla="*/ 52 h 113"/>
                    <a:gd name="T10" fmla="*/ 35 w 130"/>
                    <a:gd name="T11" fmla="*/ 61 h 113"/>
                    <a:gd name="T12" fmla="*/ 44 w 130"/>
                    <a:gd name="T13" fmla="*/ 72 h 113"/>
                    <a:gd name="T14" fmla="*/ 55 w 130"/>
                    <a:gd name="T15" fmla="*/ 81 h 113"/>
                    <a:gd name="T16" fmla="*/ 68 w 130"/>
                    <a:gd name="T17" fmla="*/ 89 h 113"/>
                    <a:gd name="T18" fmla="*/ 80 w 130"/>
                    <a:gd name="T19" fmla="*/ 99 h 113"/>
                    <a:gd name="T20" fmla="*/ 96 w 130"/>
                    <a:gd name="T21" fmla="*/ 105 h 113"/>
                    <a:gd name="T22" fmla="*/ 113 w 130"/>
                    <a:gd name="T23" fmla="*/ 110 h 113"/>
                    <a:gd name="T24" fmla="*/ 130 w 130"/>
                    <a:gd name="T25" fmla="*/ 113 h 113"/>
                    <a:gd name="T26" fmla="*/ 130 w 130"/>
                    <a:gd name="T27" fmla="*/ 113 h 113"/>
                    <a:gd name="T28" fmla="*/ 124 w 130"/>
                    <a:gd name="T29" fmla="*/ 100 h 113"/>
                    <a:gd name="T30" fmla="*/ 115 w 130"/>
                    <a:gd name="T31" fmla="*/ 88 h 113"/>
                    <a:gd name="T32" fmla="*/ 101 w 130"/>
                    <a:gd name="T33" fmla="*/ 72 h 113"/>
                    <a:gd name="T34" fmla="*/ 83 w 130"/>
                    <a:gd name="T35" fmla="*/ 53 h 113"/>
                    <a:gd name="T36" fmla="*/ 60 w 130"/>
                    <a:gd name="T37" fmla="*/ 34 h 113"/>
                    <a:gd name="T38" fmla="*/ 47 w 130"/>
                    <a:gd name="T39" fmla="*/ 25 h 113"/>
                    <a:gd name="T40" fmla="*/ 33 w 130"/>
                    <a:gd name="T41" fmla="*/ 16 h 113"/>
                    <a:gd name="T42" fmla="*/ 18 w 130"/>
                    <a:gd name="T43" fmla="*/ 8 h 113"/>
                    <a:gd name="T44" fmla="*/ 0 w 130"/>
                    <a:gd name="T45" fmla="*/ 0 h 113"/>
                    <a:gd name="T46" fmla="*/ 0 w 130"/>
                    <a:gd name="T47" fmla="*/ 0 h 11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0"/>
                    <a:gd name="T73" fmla="*/ 0 h 113"/>
                    <a:gd name="T74" fmla="*/ 130 w 130"/>
                    <a:gd name="T75" fmla="*/ 113 h 11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0" h="113">
                      <a:moveTo>
                        <a:pt x="0" y="0"/>
                      </a:moveTo>
                      <a:lnTo>
                        <a:pt x="0" y="0"/>
                      </a:lnTo>
                      <a:lnTo>
                        <a:pt x="7" y="16"/>
                      </a:lnTo>
                      <a:lnTo>
                        <a:pt x="14" y="33"/>
                      </a:lnTo>
                      <a:lnTo>
                        <a:pt x="27" y="52"/>
                      </a:lnTo>
                      <a:lnTo>
                        <a:pt x="35" y="61"/>
                      </a:lnTo>
                      <a:lnTo>
                        <a:pt x="44" y="72"/>
                      </a:lnTo>
                      <a:lnTo>
                        <a:pt x="55" y="81"/>
                      </a:lnTo>
                      <a:lnTo>
                        <a:pt x="68" y="89"/>
                      </a:lnTo>
                      <a:lnTo>
                        <a:pt x="80" y="99"/>
                      </a:lnTo>
                      <a:lnTo>
                        <a:pt x="96" y="105"/>
                      </a:lnTo>
                      <a:lnTo>
                        <a:pt x="113" y="110"/>
                      </a:lnTo>
                      <a:lnTo>
                        <a:pt x="130" y="113"/>
                      </a:lnTo>
                      <a:lnTo>
                        <a:pt x="124" y="100"/>
                      </a:lnTo>
                      <a:lnTo>
                        <a:pt x="115" y="88"/>
                      </a:lnTo>
                      <a:lnTo>
                        <a:pt x="101" y="72"/>
                      </a:lnTo>
                      <a:lnTo>
                        <a:pt x="83" y="53"/>
                      </a:lnTo>
                      <a:lnTo>
                        <a:pt x="60" y="34"/>
                      </a:lnTo>
                      <a:lnTo>
                        <a:pt x="47" y="25"/>
                      </a:lnTo>
                      <a:lnTo>
                        <a:pt x="33" y="16"/>
                      </a:lnTo>
                      <a:lnTo>
                        <a:pt x="18" y="8"/>
                      </a:lnTo>
                      <a:lnTo>
                        <a:pt x="0" y="0"/>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6" name="Freeform 185"/>
                <p:cNvSpPr>
                  <a:spLocks/>
                </p:cNvSpPr>
                <p:nvPr/>
              </p:nvSpPr>
              <p:spPr bwMode="auto">
                <a:xfrm>
                  <a:off x="470" y="1648"/>
                  <a:ext cx="89" cy="73"/>
                </a:xfrm>
                <a:custGeom>
                  <a:avLst/>
                  <a:gdLst>
                    <a:gd name="T0" fmla="*/ 89 w 89"/>
                    <a:gd name="T1" fmla="*/ 36 h 73"/>
                    <a:gd name="T2" fmla="*/ 89 w 89"/>
                    <a:gd name="T3" fmla="*/ 36 h 73"/>
                    <a:gd name="T4" fmla="*/ 89 w 89"/>
                    <a:gd name="T5" fmla="*/ 44 h 73"/>
                    <a:gd name="T6" fmla="*/ 86 w 89"/>
                    <a:gd name="T7" fmla="*/ 51 h 73"/>
                    <a:gd name="T8" fmla="*/ 81 w 89"/>
                    <a:gd name="T9" fmla="*/ 57 h 73"/>
                    <a:gd name="T10" fmla="*/ 77 w 89"/>
                    <a:gd name="T11" fmla="*/ 62 h 73"/>
                    <a:gd name="T12" fmla="*/ 70 w 89"/>
                    <a:gd name="T13" fmla="*/ 66 h 73"/>
                    <a:gd name="T14" fmla="*/ 63 w 89"/>
                    <a:gd name="T15" fmla="*/ 69 h 73"/>
                    <a:gd name="T16" fmla="*/ 53 w 89"/>
                    <a:gd name="T17" fmla="*/ 71 h 73"/>
                    <a:gd name="T18" fmla="*/ 45 w 89"/>
                    <a:gd name="T19" fmla="*/ 73 h 73"/>
                    <a:gd name="T20" fmla="*/ 45 w 89"/>
                    <a:gd name="T21" fmla="*/ 73 h 73"/>
                    <a:gd name="T22" fmla="*/ 36 w 89"/>
                    <a:gd name="T23" fmla="*/ 71 h 73"/>
                    <a:gd name="T24" fmla="*/ 26 w 89"/>
                    <a:gd name="T25" fmla="*/ 69 h 73"/>
                    <a:gd name="T26" fmla="*/ 19 w 89"/>
                    <a:gd name="T27" fmla="*/ 66 h 73"/>
                    <a:gd name="T28" fmla="*/ 12 w 89"/>
                    <a:gd name="T29" fmla="*/ 62 h 73"/>
                    <a:gd name="T30" fmla="*/ 8 w 89"/>
                    <a:gd name="T31" fmla="*/ 57 h 73"/>
                    <a:gd name="T32" fmla="*/ 3 w 89"/>
                    <a:gd name="T33" fmla="*/ 51 h 73"/>
                    <a:gd name="T34" fmla="*/ 0 w 89"/>
                    <a:gd name="T35" fmla="*/ 44 h 73"/>
                    <a:gd name="T36" fmla="*/ 0 w 89"/>
                    <a:gd name="T37" fmla="*/ 36 h 73"/>
                    <a:gd name="T38" fmla="*/ 0 w 89"/>
                    <a:gd name="T39" fmla="*/ 36 h 73"/>
                    <a:gd name="T40" fmla="*/ 0 w 89"/>
                    <a:gd name="T41" fmla="*/ 30 h 73"/>
                    <a:gd name="T42" fmla="*/ 3 w 89"/>
                    <a:gd name="T43" fmla="*/ 22 h 73"/>
                    <a:gd name="T44" fmla="*/ 8 w 89"/>
                    <a:gd name="T45" fmla="*/ 16 h 73"/>
                    <a:gd name="T46" fmla="*/ 12 w 89"/>
                    <a:gd name="T47" fmla="*/ 11 h 73"/>
                    <a:gd name="T48" fmla="*/ 19 w 89"/>
                    <a:gd name="T49" fmla="*/ 7 h 73"/>
                    <a:gd name="T50" fmla="*/ 26 w 89"/>
                    <a:gd name="T51" fmla="*/ 4 h 73"/>
                    <a:gd name="T52" fmla="*/ 36 w 89"/>
                    <a:gd name="T53" fmla="*/ 2 h 73"/>
                    <a:gd name="T54" fmla="*/ 45 w 89"/>
                    <a:gd name="T55" fmla="*/ 0 h 73"/>
                    <a:gd name="T56" fmla="*/ 45 w 89"/>
                    <a:gd name="T57" fmla="*/ 0 h 73"/>
                    <a:gd name="T58" fmla="*/ 53 w 89"/>
                    <a:gd name="T59" fmla="*/ 2 h 73"/>
                    <a:gd name="T60" fmla="*/ 63 w 89"/>
                    <a:gd name="T61" fmla="*/ 4 h 73"/>
                    <a:gd name="T62" fmla="*/ 70 w 89"/>
                    <a:gd name="T63" fmla="*/ 7 h 73"/>
                    <a:gd name="T64" fmla="*/ 77 w 89"/>
                    <a:gd name="T65" fmla="*/ 11 h 73"/>
                    <a:gd name="T66" fmla="*/ 81 w 89"/>
                    <a:gd name="T67" fmla="*/ 16 h 73"/>
                    <a:gd name="T68" fmla="*/ 86 w 89"/>
                    <a:gd name="T69" fmla="*/ 22 h 73"/>
                    <a:gd name="T70" fmla="*/ 89 w 89"/>
                    <a:gd name="T71" fmla="*/ 30 h 73"/>
                    <a:gd name="T72" fmla="*/ 89 w 89"/>
                    <a:gd name="T73" fmla="*/ 36 h 73"/>
                    <a:gd name="T74" fmla="*/ 89 w 89"/>
                    <a:gd name="T75" fmla="*/ 36 h 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9"/>
                    <a:gd name="T115" fmla="*/ 0 h 73"/>
                    <a:gd name="T116" fmla="*/ 89 w 89"/>
                    <a:gd name="T117" fmla="*/ 73 h 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9" h="73">
                      <a:moveTo>
                        <a:pt x="89" y="36"/>
                      </a:moveTo>
                      <a:lnTo>
                        <a:pt x="89" y="36"/>
                      </a:lnTo>
                      <a:lnTo>
                        <a:pt x="89" y="44"/>
                      </a:lnTo>
                      <a:lnTo>
                        <a:pt x="86" y="51"/>
                      </a:lnTo>
                      <a:lnTo>
                        <a:pt x="81" y="57"/>
                      </a:lnTo>
                      <a:lnTo>
                        <a:pt x="77" y="62"/>
                      </a:lnTo>
                      <a:lnTo>
                        <a:pt x="70" y="66"/>
                      </a:lnTo>
                      <a:lnTo>
                        <a:pt x="63" y="69"/>
                      </a:lnTo>
                      <a:lnTo>
                        <a:pt x="53" y="71"/>
                      </a:lnTo>
                      <a:lnTo>
                        <a:pt x="45" y="73"/>
                      </a:lnTo>
                      <a:lnTo>
                        <a:pt x="36" y="71"/>
                      </a:lnTo>
                      <a:lnTo>
                        <a:pt x="26" y="69"/>
                      </a:lnTo>
                      <a:lnTo>
                        <a:pt x="19" y="66"/>
                      </a:lnTo>
                      <a:lnTo>
                        <a:pt x="12" y="62"/>
                      </a:lnTo>
                      <a:lnTo>
                        <a:pt x="8" y="57"/>
                      </a:lnTo>
                      <a:lnTo>
                        <a:pt x="3" y="51"/>
                      </a:lnTo>
                      <a:lnTo>
                        <a:pt x="0" y="44"/>
                      </a:lnTo>
                      <a:lnTo>
                        <a:pt x="0" y="36"/>
                      </a:lnTo>
                      <a:lnTo>
                        <a:pt x="0" y="30"/>
                      </a:lnTo>
                      <a:lnTo>
                        <a:pt x="3" y="22"/>
                      </a:lnTo>
                      <a:lnTo>
                        <a:pt x="8" y="16"/>
                      </a:lnTo>
                      <a:lnTo>
                        <a:pt x="12" y="11"/>
                      </a:lnTo>
                      <a:lnTo>
                        <a:pt x="19" y="7"/>
                      </a:lnTo>
                      <a:lnTo>
                        <a:pt x="26" y="4"/>
                      </a:lnTo>
                      <a:lnTo>
                        <a:pt x="36" y="2"/>
                      </a:lnTo>
                      <a:lnTo>
                        <a:pt x="45" y="0"/>
                      </a:lnTo>
                      <a:lnTo>
                        <a:pt x="53" y="2"/>
                      </a:lnTo>
                      <a:lnTo>
                        <a:pt x="63" y="4"/>
                      </a:lnTo>
                      <a:lnTo>
                        <a:pt x="70" y="7"/>
                      </a:lnTo>
                      <a:lnTo>
                        <a:pt x="77" y="11"/>
                      </a:lnTo>
                      <a:lnTo>
                        <a:pt x="81" y="16"/>
                      </a:lnTo>
                      <a:lnTo>
                        <a:pt x="86" y="22"/>
                      </a:lnTo>
                      <a:lnTo>
                        <a:pt x="89" y="30"/>
                      </a:lnTo>
                      <a:lnTo>
                        <a:pt x="89" y="36"/>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7" name="Freeform 186"/>
                <p:cNvSpPr>
                  <a:spLocks/>
                </p:cNvSpPr>
                <p:nvPr/>
              </p:nvSpPr>
              <p:spPr bwMode="auto">
                <a:xfrm>
                  <a:off x="515" y="1332"/>
                  <a:ext cx="127" cy="160"/>
                </a:xfrm>
                <a:custGeom>
                  <a:avLst/>
                  <a:gdLst>
                    <a:gd name="T0" fmla="*/ 2 w 127"/>
                    <a:gd name="T1" fmla="*/ 158 h 160"/>
                    <a:gd name="T2" fmla="*/ 2 w 127"/>
                    <a:gd name="T3" fmla="*/ 158 h 160"/>
                    <a:gd name="T4" fmla="*/ 29 w 127"/>
                    <a:gd name="T5" fmla="*/ 116 h 160"/>
                    <a:gd name="T6" fmla="*/ 58 w 127"/>
                    <a:gd name="T7" fmla="*/ 76 h 160"/>
                    <a:gd name="T8" fmla="*/ 74 w 127"/>
                    <a:gd name="T9" fmla="*/ 56 h 160"/>
                    <a:gd name="T10" fmla="*/ 91 w 127"/>
                    <a:gd name="T11" fmla="*/ 37 h 160"/>
                    <a:gd name="T12" fmla="*/ 109 w 127"/>
                    <a:gd name="T13" fmla="*/ 20 h 160"/>
                    <a:gd name="T14" fmla="*/ 126 w 127"/>
                    <a:gd name="T15" fmla="*/ 3 h 160"/>
                    <a:gd name="T16" fmla="*/ 126 w 127"/>
                    <a:gd name="T17" fmla="*/ 3 h 160"/>
                    <a:gd name="T18" fmla="*/ 127 w 127"/>
                    <a:gd name="T19" fmla="*/ 1 h 160"/>
                    <a:gd name="T20" fmla="*/ 126 w 127"/>
                    <a:gd name="T21" fmla="*/ 0 h 160"/>
                    <a:gd name="T22" fmla="*/ 126 w 127"/>
                    <a:gd name="T23" fmla="*/ 0 h 160"/>
                    <a:gd name="T24" fmla="*/ 124 w 127"/>
                    <a:gd name="T25" fmla="*/ 0 h 160"/>
                    <a:gd name="T26" fmla="*/ 124 w 127"/>
                    <a:gd name="T27" fmla="*/ 0 h 160"/>
                    <a:gd name="T28" fmla="*/ 104 w 127"/>
                    <a:gd name="T29" fmla="*/ 15 h 160"/>
                    <a:gd name="T30" fmla="*/ 87 w 127"/>
                    <a:gd name="T31" fmla="*/ 33 h 160"/>
                    <a:gd name="T32" fmla="*/ 69 w 127"/>
                    <a:gd name="T33" fmla="*/ 51 h 160"/>
                    <a:gd name="T34" fmla="*/ 54 w 127"/>
                    <a:gd name="T35" fmla="*/ 72 h 160"/>
                    <a:gd name="T36" fmla="*/ 40 w 127"/>
                    <a:gd name="T37" fmla="*/ 92 h 160"/>
                    <a:gd name="T38" fmla="*/ 27 w 127"/>
                    <a:gd name="T39" fmla="*/ 114 h 160"/>
                    <a:gd name="T40" fmla="*/ 0 w 127"/>
                    <a:gd name="T41" fmla="*/ 158 h 160"/>
                    <a:gd name="T42" fmla="*/ 0 w 127"/>
                    <a:gd name="T43" fmla="*/ 158 h 160"/>
                    <a:gd name="T44" fmla="*/ 0 w 127"/>
                    <a:gd name="T45" fmla="*/ 160 h 160"/>
                    <a:gd name="T46" fmla="*/ 2 w 127"/>
                    <a:gd name="T47" fmla="*/ 158 h 160"/>
                    <a:gd name="T48" fmla="*/ 2 w 127"/>
                    <a:gd name="T49" fmla="*/ 158 h 1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7"/>
                    <a:gd name="T76" fmla="*/ 0 h 160"/>
                    <a:gd name="T77" fmla="*/ 127 w 127"/>
                    <a:gd name="T78" fmla="*/ 160 h 1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7" h="160">
                      <a:moveTo>
                        <a:pt x="2" y="158"/>
                      </a:moveTo>
                      <a:lnTo>
                        <a:pt x="2" y="158"/>
                      </a:lnTo>
                      <a:lnTo>
                        <a:pt x="29" y="116"/>
                      </a:lnTo>
                      <a:lnTo>
                        <a:pt x="58" y="76"/>
                      </a:lnTo>
                      <a:lnTo>
                        <a:pt x="74" y="56"/>
                      </a:lnTo>
                      <a:lnTo>
                        <a:pt x="91" y="37"/>
                      </a:lnTo>
                      <a:lnTo>
                        <a:pt x="109" y="20"/>
                      </a:lnTo>
                      <a:lnTo>
                        <a:pt x="126" y="3"/>
                      </a:lnTo>
                      <a:lnTo>
                        <a:pt x="127" y="1"/>
                      </a:lnTo>
                      <a:lnTo>
                        <a:pt x="126" y="0"/>
                      </a:lnTo>
                      <a:lnTo>
                        <a:pt x="124" y="0"/>
                      </a:lnTo>
                      <a:lnTo>
                        <a:pt x="104" y="15"/>
                      </a:lnTo>
                      <a:lnTo>
                        <a:pt x="87" y="33"/>
                      </a:lnTo>
                      <a:lnTo>
                        <a:pt x="69" y="51"/>
                      </a:lnTo>
                      <a:lnTo>
                        <a:pt x="54" y="72"/>
                      </a:lnTo>
                      <a:lnTo>
                        <a:pt x="40" y="92"/>
                      </a:lnTo>
                      <a:lnTo>
                        <a:pt x="27" y="114"/>
                      </a:lnTo>
                      <a:lnTo>
                        <a:pt x="0" y="158"/>
                      </a:lnTo>
                      <a:lnTo>
                        <a:pt x="0" y="160"/>
                      </a:lnTo>
                      <a:lnTo>
                        <a:pt x="2" y="1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8" name="Freeform 187"/>
                <p:cNvSpPr>
                  <a:spLocks/>
                </p:cNvSpPr>
                <p:nvPr/>
              </p:nvSpPr>
              <p:spPr bwMode="auto">
                <a:xfrm>
                  <a:off x="578" y="1324"/>
                  <a:ext cx="584" cy="332"/>
                </a:xfrm>
                <a:custGeom>
                  <a:avLst/>
                  <a:gdLst>
                    <a:gd name="T0" fmla="*/ 2 w 584"/>
                    <a:gd name="T1" fmla="*/ 41 h 332"/>
                    <a:gd name="T2" fmla="*/ 85 w 584"/>
                    <a:gd name="T3" fmla="*/ 17 h 332"/>
                    <a:gd name="T4" fmla="*/ 127 w 584"/>
                    <a:gd name="T5" fmla="*/ 11 h 332"/>
                    <a:gd name="T6" fmla="*/ 171 w 584"/>
                    <a:gd name="T7" fmla="*/ 8 h 332"/>
                    <a:gd name="T8" fmla="*/ 213 w 584"/>
                    <a:gd name="T9" fmla="*/ 9 h 332"/>
                    <a:gd name="T10" fmla="*/ 256 w 584"/>
                    <a:gd name="T11" fmla="*/ 15 h 332"/>
                    <a:gd name="T12" fmla="*/ 298 w 584"/>
                    <a:gd name="T13" fmla="*/ 26 h 332"/>
                    <a:gd name="T14" fmla="*/ 339 w 584"/>
                    <a:gd name="T15" fmla="*/ 41 h 332"/>
                    <a:gd name="T16" fmla="*/ 359 w 584"/>
                    <a:gd name="T17" fmla="*/ 51 h 332"/>
                    <a:gd name="T18" fmla="*/ 399 w 584"/>
                    <a:gd name="T19" fmla="*/ 77 h 332"/>
                    <a:gd name="T20" fmla="*/ 436 w 584"/>
                    <a:gd name="T21" fmla="*/ 108 h 332"/>
                    <a:gd name="T22" fmla="*/ 469 w 584"/>
                    <a:gd name="T23" fmla="*/ 142 h 332"/>
                    <a:gd name="T24" fmla="*/ 499 w 584"/>
                    <a:gd name="T25" fmla="*/ 182 h 332"/>
                    <a:gd name="T26" fmla="*/ 526 w 584"/>
                    <a:gd name="T27" fmla="*/ 222 h 332"/>
                    <a:gd name="T28" fmla="*/ 559 w 584"/>
                    <a:gd name="T29" fmla="*/ 287 h 332"/>
                    <a:gd name="T30" fmla="*/ 576 w 584"/>
                    <a:gd name="T31" fmla="*/ 329 h 332"/>
                    <a:gd name="T32" fmla="*/ 581 w 584"/>
                    <a:gd name="T33" fmla="*/ 332 h 332"/>
                    <a:gd name="T34" fmla="*/ 584 w 584"/>
                    <a:gd name="T35" fmla="*/ 326 h 332"/>
                    <a:gd name="T36" fmla="*/ 576 w 584"/>
                    <a:gd name="T37" fmla="*/ 304 h 332"/>
                    <a:gd name="T38" fmla="*/ 557 w 584"/>
                    <a:gd name="T39" fmla="*/ 259 h 332"/>
                    <a:gd name="T40" fmla="*/ 534 w 584"/>
                    <a:gd name="T41" fmla="*/ 215 h 332"/>
                    <a:gd name="T42" fmla="*/ 507 w 584"/>
                    <a:gd name="T43" fmla="*/ 174 h 332"/>
                    <a:gd name="T44" fmla="*/ 476 w 584"/>
                    <a:gd name="T45" fmla="*/ 135 h 332"/>
                    <a:gd name="T46" fmla="*/ 441 w 584"/>
                    <a:gd name="T47" fmla="*/ 100 h 332"/>
                    <a:gd name="T48" fmla="*/ 403 w 584"/>
                    <a:gd name="T49" fmla="*/ 69 h 332"/>
                    <a:gd name="T50" fmla="*/ 363 w 584"/>
                    <a:gd name="T51" fmla="*/ 42 h 332"/>
                    <a:gd name="T52" fmla="*/ 342 w 584"/>
                    <a:gd name="T53" fmla="*/ 31 h 332"/>
                    <a:gd name="T54" fmla="*/ 300 w 584"/>
                    <a:gd name="T55" fmla="*/ 15 h 332"/>
                    <a:gd name="T56" fmla="*/ 257 w 584"/>
                    <a:gd name="T57" fmla="*/ 6 h 332"/>
                    <a:gd name="T58" fmla="*/ 215 w 584"/>
                    <a:gd name="T59" fmla="*/ 0 h 332"/>
                    <a:gd name="T60" fmla="*/ 171 w 584"/>
                    <a:gd name="T61" fmla="*/ 0 h 332"/>
                    <a:gd name="T62" fmla="*/ 127 w 584"/>
                    <a:gd name="T63" fmla="*/ 3 h 332"/>
                    <a:gd name="T64" fmla="*/ 83 w 584"/>
                    <a:gd name="T65" fmla="*/ 11 h 332"/>
                    <a:gd name="T66" fmla="*/ 0 w 584"/>
                    <a:gd name="T67" fmla="*/ 37 h 332"/>
                    <a:gd name="T68" fmla="*/ 0 w 584"/>
                    <a:gd name="T69" fmla="*/ 37 h 332"/>
                    <a:gd name="T70" fmla="*/ 0 w 584"/>
                    <a:gd name="T71" fmla="*/ 41 h 332"/>
                    <a:gd name="T72" fmla="*/ 2 w 584"/>
                    <a:gd name="T73" fmla="*/ 41 h 33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84"/>
                    <a:gd name="T112" fmla="*/ 0 h 332"/>
                    <a:gd name="T113" fmla="*/ 584 w 584"/>
                    <a:gd name="T114" fmla="*/ 332 h 33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84" h="332">
                      <a:moveTo>
                        <a:pt x="2" y="41"/>
                      </a:moveTo>
                      <a:lnTo>
                        <a:pt x="2" y="41"/>
                      </a:lnTo>
                      <a:lnTo>
                        <a:pt x="42" y="26"/>
                      </a:lnTo>
                      <a:lnTo>
                        <a:pt x="85" y="17"/>
                      </a:lnTo>
                      <a:lnTo>
                        <a:pt x="105" y="12"/>
                      </a:lnTo>
                      <a:lnTo>
                        <a:pt x="127" y="11"/>
                      </a:lnTo>
                      <a:lnTo>
                        <a:pt x="149" y="9"/>
                      </a:lnTo>
                      <a:lnTo>
                        <a:pt x="171" y="8"/>
                      </a:lnTo>
                      <a:lnTo>
                        <a:pt x="192" y="8"/>
                      </a:lnTo>
                      <a:lnTo>
                        <a:pt x="213" y="9"/>
                      </a:lnTo>
                      <a:lnTo>
                        <a:pt x="235" y="12"/>
                      </a:lnTo>
                      <a:lnTo>
                        <a:pt x="256" y="15"/>
                      </a:lnTo>
                      <a:lnTo>
                        <a:pt x="278" y="20"/>
                      </a:lnTo>
                      <a:lnTo>
                        <a:pt x="298" y="26"/>
                      </a:lnTo>
                      <a:lnTo>
                        <a:pt x="319" y="33"/>
                      </a:lnTo>
                      <a:lnTo>
                        <a:pt x="339" y="41"/>
                      </a:lnTo>
                      <a:lnTo>
                        <a:pt x="359" y="51"/>
                      </a:lnTo>
                      <a:lnTo>
                        <a:pt x="380" y="64"/>
                      </a:lnTo>
                      <a:lnTo>
                        <a:pt x="399" y="77"/>
                      </a:lnTo>
                      <a:lnTo>
                        <a:pt x="417" y="92"/>
                      </a:lnTo>
                      <a:lnTo>
                        <a:pt x="436" y="108"/>
                      </a:lnTo>
                      <a:lnTo>
                        <a:pt x="452" y="125"/>
                      </a:lnTo>
                      <a:lnTo>
                        <a:pt x="469" y="142"/>
                      </a:lnTo>
                      <a:lnTo>
                        <a:pt x="485" y="161"/>
                      </a:lnTo>
                      <a:lnTo>
                        <a:pt x="499" y="182"/>
                      </a:lnTo>
                      <a:lnTo>
                        <a:pt x="512" y="202"/>
                      </a:lnTo>
                      <a:lnTo>
                        <a:pt x="526" y="222"/>
                      </a:lnTo>
                      <a:lnTo>
                        <a:pt x="537" y="243"/>
                      </a:lnTo>
                      <a:lnTo>
                        <a:pt x="559" y="287"/>
                      </a:lnTo>
                      <a:lnTo>
                        <a:pt x="576" y="329"/>
                      </a:lnTo>
                      <a:lnTo>
                        <a:pt x="577" y="332"/>
                      </a:lnTo>
                      <a:lnTo>
                        <a:pt x="581" y="332"/>
                      </a:lnTo>
                      <a:lnTo>
                        <a:pt x="582" y="329"/>
                      </a:lnTo>
                      <a:lnTo>
                        <a:pt x="584" y="326"/>
                      </a:lnTo>
                      <a:lnTo>
                        <a:pt x="576" y="304"/>
                      </a:lnTo>
                      <a:lnTo>
                        <a:pt x="567" y="280"/>
                      </a:lnTo>
                      <a:lnTo>
                        <a:pt x="557" y="259"/>
                      </a:lnTo>
                      <a:lnTo>
                        <a:pt x="546" y="237"/>
                      </a:lnTo>
                      <a:lnTo>
                        <a:pt x="534" y="215"/>
                      </a:lnTo>
                      <a:lnTo>
                        <a:pt x="521" y="194"/>
                      </a:lnTo>
                      <a:lnTo>
                        <a:pt x="507" y="174"/>
                      </a:lnTo>
                      <a:lnTo>
                        <a:pt x="491" y="153"/>
                      </a:lnTo>
                      <a:lnTo>
                        <a:pt x="476" y="135"/>
                      </a:lnTo>
                      <a:lnTo>
                        <a:pt x="460" y="117"/>
                      </a:lnTo>
                      <a:lnTo>
                        <a:pt x="441" y="100"/>
                      </a:lnTo>
                      <a:lnTo>
                        <a:pt x="422" y="83"/>
                      </a:lnTo>
                      <a:lnTo>
                        <a:pt x="403" y="69"/>
                      </a:lnTo>
                      <a:lnTo>
                        <a:pt x="383" y="55"/>
                      </a:lnTo>
                      <a:lnTo>
                        <a:pt x="363" y="42"/>
                      </a:lnTo>
                      <a:lnTo>
                        <a:pt x="342" y="31"/>
                      </a:lnTo>
                      <a:lnTo>
                        <a:pt x="322" y="23"/>
                      </a:lnTo>
                      <a:lnTo>
                        <a:pt x="300" y="15"/>
                      </a:lnTo>
                      <a:lnTo>
                        <a:pt x="279" y="9"/>
                      </a:lnTo>
                      <a:lnTo>
                        <a:pt x="257" y="6"/>
                      </a:lnTo>
                      <a:lnTo>
                        <a:pt x="237" y="1"/>
                      </a:lnTo>
                      <a:lnTo>
                        <a:pt x="215" y="0"/>
                      </a:lnTo>
                      <a:lnTo>
                        <a:pt x="193" y="0"/>
                      </a:lnTo>
                      <a:lnTo>
                        <a:pt x="171" y="0"/>
                      </a:lnTo>
                      <a:lnTo>
                        <a:pt x="149" y="1"/>
                      </a:lnTo>
                      <a:lnTo>
                        <a:pt x="127" y="3"/>
                      </a:lnTo>
                      <a:lnTo>
                        <a:pt x="105" y="6"/>
                      </a:lnTo>
                      <a:lnTo>
                        <a:pt x="83" y="11"/>
                      </a:lnTo>
                      <a:lnTo>
                        <a:pt x="41" y="22"/>
                      </a:lnTo>
                      <a:lnTo>
                        <a:pt x="0" y="37"/>
                      </a:lnTo>
                      <a:lnTo>
                        <a:pt x="0" y="39"/>
                      </a:lnTo>
                      <a:lnTo>
                        <a:pt x="0" y="41"/>
                      </a:lnTo>
                      <a:lnTo>
                        <a:pt x="2"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9" name="Freeform 188"/>
                <p:cNvSpPr>
                  <a:spLocks/>
                </p:cNvSpPr>
                <p:nvPr/>
              </p:nvSpPr>
              <p:spPr bwMode="auto">
                <a:xfrm>
                  <a:off x="233" y="1631"/>
                  <a:ext cx="121" cy="64"/>
                </a:xfrm>
                <a:custGeom>
                  <a:avLst/>
                  <a:gdLst>
                    <a:gd name="T0" fmla="*/ 20 w 121"/>
                    <a:gd name="T1" fmla="*/ 0 h 64"/>
                    <a:gd name="T2" fmla="*/ 20 w 121"/>
                    <a:gd name="T3" fmla="*/ 0 h 64"/>
                    <a:gd name="T4" fmla="*/ 12 w 121"/>
                    <a:gd name="T5" fmla="*/ 3 h 64"/>
                    <a:gd name="T6" fmla="*/ 6 w 121"/>
                    <a:gd name="T7" fmla="*/ 6 h 64"/>
                    <a:gd name="T8" fmla="*/ 3 w 121"/>
                    <a:gd name="T9" fmla="*/ 13 h 64"/>
                    <a:gd name="T10" fmla="*/ 0 w 121"/>
                    <a:gd name="T11" fmla="*/ 17 h 64"/>
                    <a:gd name="T12" fmla="*/ 0 w 121"/>
                    <a:gd name="T13" fmla="*/ 24 h 64"/>
                    <a:gd name="T14" fmla="*/ 1 w 121"/>
                    <a:gd name="T15" fmla="*/ 30 h 64"/>
                    <a:gd name="T16" fmla="*/ 5 w 121"/>
                    <a:gd name="T17" fmla="*/ 36 h 64"/>
                    <a:gd name="T18" fmla="*/ 9 w 121"/>
                    <a:gd name="T19" fmla="*/ 44 h 64"/>
                    <a:gd name="T20" fmla="*/ 9 w 121"/>
                    <a:gd name="T21" fmla="*/ 44 h 64"/>
                    <a:gd name="T22" fmla="*/ 16 w 121"/>
                    <a:gd name="T23" fmla="*/ 49 h 64"/>
                    <a:gd name="T24" fmla="*/ 20 w 121"/>
                    <a:gd name="T25" fmla="*/ 53 h 64"/>
                    <a:gd name="T26" fmla="*/ 33 w 121"/>
                    <a:gd name="T27" fmla="*/ 60 h 64"/>
                    <a:gd name="T28" fmla="*/ 47 w 121"/>
                    <a:gd name="T29" fmla="*/ 63 h 64"/>
                    <a:gd name="T30" fmla="*/ 63 w 121"/>
                    <a:gd name="T31" fmla="*/ 64 h 64"/>
                    <a:gd name="T32" fmla="*/ 77 w 121"/>
                    <a:gd name="T33" fmla="*/ 64 h 64"/>
                    <a:gd name="T34" fmla="*/ 92 w 121"/>
                    <a:gd name="T35" fmla="*/ 64 h 64"/>
                    <a:gd name="T36" fmla="*/ 119 w 121"/>
                    <a:gd name="T37" fmla="*/ 60 h 64"/>
                    <a:gd name="T38" fmla="*/ 119 w 121"/>
                    <a:gd name="T39" fmla="*/ 60 h 64"/>
                    <a:gd name="T40" fmla="*/ 121 w 121"/>
                    <a:gd name="T41" fmla="*/ 60 h 64"/>
                    <a:gd name="T42" fmla="*/ 121 w 121"/>
                    <a:gd name="T43" fmla="*/ 58 h 64"/>
                    <a:gd name="T44" fmla="*/ 121 w 121"/>
                    <a:gd name="T45" fmla="*/ 57 h 64"/>
                    <a:gd name="T46" fmla="*/ 119 w 121"/>
                    <a:gd name="T47" fmla="*/ 57 h 64"/>
                    <a:gd name="T48" fmla="*/ 119 w 121"/>
                    <a:gd name="T49" fmla="*/ 57 h 64"/>
                    <a:gd name="T50" fmla="*/ 86 w 121"/>
                    <a:gd name="T51" fmla="*/ 60 h 64"/>
                    <a:gd name="T52" fmla="*/ 70 w 121"/>
                    <a:gd name="T53" fmla="*/ 60 h 64"/>
                    <a:gd name="T54" fmla="*/ 53 w 121"/>
                    <a:gd name="T55" fmla="*/ 58 h 64"/>
                    <a:gd name="T56" fmla="*/ 53 w 121"/>
                    <a:gd name="T57" fmla="*/ 58 h 64"/>
                    <a:gd name="T58" fmla="*/ 45 w 121"/>
                    <a:gd name="T59" fmla="*/ 57 h 64"/>
                    <a:gd name="T60" fmla="*/ 38 w 121"/>
                    <a:gd name="T61" fmla="*/ 53 h 64"/>
                    <a:gd name="T62" fmla="*/ 23 w 121"/>
                    <a:gd name="T63" fmla="*/ 47 h 64"/>
                    <a:gd name="T64" fmla="*/ 23 w 121"/>
                    <a:gd name="T65" fmla="*/ 47 h 64"/>
                    <a:gd name="T66" fmla="*/ 16 w 121"/>
                    <a:gd name="T67" fmla="*/ 43 h 64"/>
                    <a:gd name="T68" fmla="*/ 11 w 121"/>
                    <a:gd name="T69" fmla="*/ 38 h 64"/>
                    <a:gd name="T70" fmla="*/ 6 w 121"/>
                    <a:gd name="T71" fmla="*/ 32 h 64"/>
                    <a:gd name="T72" fmla="*/ 3 w 121"/>
                    <a:gd name="T73" fmla="*/ 25 h 64"/>
                    <a:gd name="T74" fmla="*/ 3 w 121"/>
                    <a:gd name="T75" fmla="*/ 17 h 64"/>
                    <a:gd name="T76" fmla="*/ 6 w 121"/>
                    <a:gd name="T77" fmla="*/ 13 h 64"/>
                    <a:gd name="T78" fmla="*/ 11 w 121"/>
                    <a:gd name="T79" fmla="*/ 6 h 64"/>
                    <a:gd name="T80" fmla="*/ 20 w 121"/>
                    <a:gd name="T81" fmla="*/ 2 h 64"/>
                    <a:gd name="T82" fmla="*/ 20 w 121"/>
                    <a:gd name="T83" fmla="*/ 2 h 64"/>
                    <a:gd name="T84" fmla="*/ 22 w 121"/>
                    <a:gd name="T85" fmla="*/ 0 h 64"/>
                    <a:gd name="T86" fmla="*/ 20 w 121"/>
                    <a:gd name="T87" fmla="*/ 0 h 64"/>
                    <a:gd name="T88" fmla="*/ 20 w 121"/>
                    <a:gd name="T89" fmla="*/ 0 h 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1"/>
                    <a:gd name="T136" fmla="*/ 0 h 64"/>
                    <a:gd name="T137" fmla="*/ 121 w 121"/>
                    <a:gd name="T138" fmla="*/ 64 h 6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1" h="64">
                      <a:moveTo>
                        <a:pt x="20" y="0"/>
                      </a:moveTo>
                      <a:lnTo>
                        <a:pt x="20" y="0"/>
                      </a:lnTo>
                      <a:lnTo>
                        <a:pt x="12" y="3"/>
                      </a:lnTo>
                      <a:lnTo>
                        <a:pt x="6" y="6"/>
                      </a:lnTo>
                      <a:lnTo>
                        <a:pt x="3" y="13"/>
                      </a:lnTo>
                      <a:lnTo>
                        <a:pt x="0" y="17"/>
                      </a:lnTo>
                      <a:lnTo>
                        <a:pt x="0" y="24"/>
                      </a:lnTo>
                      <a:lnTo>
                        <a:pt x="1" y="30"/>
                      </a:lnTo>
                      <a:lnTo>
                        <a:pt x="5" y="36"/>
                      </a:lnTo>
                      <a:lnTo>
                        <a:pt x="9" y="44"/>
                      </a:lnTo>
                      <a:lnTo>
                        <a:pt x="16" y="49"/>
                      </a:lnTo>
                      <a:lnTo>
                        <a:pt x="20" y="53"/>
                      </a:lnTo>
                      <a:lnTo>
                        <a:pt x="33" y="60"/>
                      </a:lnTo>
                      <a:lnTo>
                        <a:pt x="47" y="63"/>
                      </a:lnTo>
                      <a:lnTo>
                        <a:pt x="63" y="64"/>
                      </a:lnTo>
                      <a:lnTo>
                        <a:pt x="77" y="64"/>
                      </a:lnTo>
                      <a:lnTo>
                        <a:pt x="92" y="64"/>
                      </a:lnTo>
                      <a:lnTo>
                        <a:pt x="119" y="60"/>
                      </a:lnTo>
                      <a:lnTo>
                        <a:pt x="121" y="60"/>
                      </a:lnTo>
                      <a:lnTo>
                        <a:pt x="121" y="58"/>
                      </a:lnTo>
                      <a:lnTo>
                        <a:pt x="121" y="57"/>
                      </a:lnTo>
                      <a:lnTo>
                        <a:pt x="119" y="57"/>
                      </a:lnTo>
                      <a:lnTo>
                        <a:pt x="86" y="60"/>
                      </a:lnTo>
                      <a:lnTo>
                        <a:pt x="70" y="60"/>
                      </a:lnTo>
                      <a:lnTo>
                        <a:pt x="53" y="58"/>
                      </a:lnTo>
                      <a:lnTo>
                        <a:pt x="45" y="57"/>
                      </a:lnTo>
                      <a:lnTo>
                        <a:pt x="38" y="53"/>
                      </a:lnTo>
                      <a:lnTo>
                        <a:pt x="23" y="47"/>
                      </a:lnTo>
                      <a:lnTo>
                        <a:pt x="16" y="43"/>
                      </a:lnTo>
                      <a:lnTo>
                        <a:pt x="11" y="38"/>
                      </a:lnTo>
                      <a:lnTo>
                        <a:pt x="6" y="32"/>
                      </a:lnTo>
                      <a:lnTo>
                        <a:pt x="3" y="25"/>
                      </a:lnTo>
                      <a:lnTo>
                        <a:pt x="3" y="17"/>
                      </a:lnTo>
                      <a:lnTo>
                        <a:pt x="6" y="13"/>
                      </a:lnTo>
                      <a:lnTo>
                        <a:pt x="11" y="6"/>
                      </a:lnTo>
                      <a:lnTo>
                        <a:pt x="20" y="2"/>
                      </a:lnTo>
                      <a:lnTo>
                        <a:pt x="22"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0" name="Freeform 189"/>
                <p:cNvSpPr>
                  <a:spLocks/>
                </p:cNvSpPr>
                <p:nvPr/>
              </p:nvSpPr>
              <p:spPr bwMode="auto">
                <a:xfrm>
                  <a:off x="236" y="1630"/>
                  <a:ext cx="107" cy="25"/>
                </a:xfrm>
                <a:custGeom>
                  <a:avLst/>
                  <a:gdLst>
                    <a:gd name="T0" fmla="*/ 0 w 107"/>
                    <a:gd name="T1" fmla="*/ 1 h 25"/>
                    <a:gd name="T2" fmla="*/ 0 w 107"/>
                    <a:gd name="T3" fmla="*/ 1 h 25"/>
                    <a:gd name="T4" fmla="*/ 13 w 107"/>
                    <a:gd name="T5" fmla="*/ 7 h 25"/>
                    <a:gd name="T6" fmla="*/ 25 w 107"/>
                    <a:gd name="T7" fmla="*/ 12 h 25"/>
                    <a:gd name="T8" fmla="*/ 52 w 107"/>
                    <a:gd name="T9" fmla="*/ 20 h 25"/>
                    <a:gd name="T10" fmla="*/ 78 w 107"/>
                    <a:gd name="T11" fmla="*/ 25 h 25"/>
                    <a:gd name="T12" fmla="*/ 105 w 107"/>
                    <a:gd name="T13" fmla="*/ 25 h 25"/>
                    <a:gd name="T14" fmla="*/ 105 w 107"/>
                    <a:gd name="T15" fmla="*/ 25 h 25"/>
                    <a:gd name="T16" fmla="*/ 107 w 107"/>
                    <a:gd name="T17" fmla="*/ 25 h 25"/>
                    <a:gd name="T18" fmla="*/ 105 w 107"/>
                    <a:gd name="T19" fmla="*/ 23 h 25"/>
                    <a:gd name="T20" fmla="*/ 105 w 107"/>
                    <a:gd name="T21" fmla="*/ 23 h 25"/>
                    <a:gd name="T22" fmla="*/ 78 w 107"/>
                    <a:gd name="T23" fmla="*/ 22 h 25"/>
                    <a:gd name="T24" fmla="*/ 52 w 107"/>
                    <a:gd name="T25" fmla="*/ 17 h 25"/>
                    <a:gd name="T26" fmla="*/ 27 w 107"/>
                    <a:gd name="T27" fmla="*/ 9 h 25"/>
                    <a:gd name="T28" fmla="*/ 14 w 107"/>
                    <a:gd name="T29" fmla="*/ 4 h 25"/>
                    <a:gd name="T30" fmla="*/ 2 w 107"/>
                    <a:gd name="T31" fmla="*/ 0 h 25"/>
                    <a:gd name="T32" fmla="*/ 2 w 107"/>
                    <a:gd name="T33" fmla="*/ 0 h 25"/>
                    <a:gd name="T34" fmla="*/ 0 w 107"/>
                    <a:gd name="T35" fmla="*/ 0 h 25"/>
                    <a:gd name="T36" fmla="*/ 0 w 107"/>
                    <a:gd name="T37" fmla="*/ 1 h 25"/>
                    <a:gd name="T38" fmla="*/ 0 w 107"/>
                    <a:gd name="T39" fmla="*/ 1 h 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7"/>
                    <a:gd name="T61" fmla="*/ 0 h 25"/>
                    <a:gd name="T62" fmla="*/ 107 w 107"/>
                    <a:gd name="T63" fmla="*/ 25 h 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7" h="25">
                      <a:moveTo>
                        <a:pt x="0" y="1"/>
                      </a:moveTo>
                      <a:lnTo>
                        <a:pt x="0" y="1"/>
                      </a:lnTo>
                      <a:lnTo>
                        <a:pt x="13" y="7"/>
                      </a:lnTo>
                      <a:lnTo>
                        <a:pt x="25" y="12"/>
                      </a:lnTo>
                      <a:lnTo>
                        <a:pt x="52" y="20"/>
                      </a:lnTo>
                      <a:lnTo>
                        <a:pt x="78" y="25"/>
                      </a:lnTo>
                      <a:lnTo>
                        <a:pt x="105" y="25"/>
                      </a:lnTo>
                      <a:lnTo>
                        <a:pt x="107" y="25"/>
                      </a:lnTo>
                      <a:lnTo>
                        <a:pt x="105" y="23"/>
                      </a:lnTo>
                      <a:lnTo>
                        <a:pt x="78" y="22"/>
                      </a:lnTo>
                      <a:lnTo>
                        <a:pt x="52" y="17"/>
                      </a:lnTo>
                      <a:lnTo>
                        <a:pt x="27" y="9"/>
                      </a:lnTo>
                      <a:lnTo>
                        <a:pt x="14" y="4"/>
                      </a:lnTo>
                      <a:lnTo>
                        <a:pt x="2"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1" name="Freeform 190"/>
                <p:cNvSpPr>
                  <a:spLocks/>
                </p:cNvSpPr>
                <p:nvPr/>
              </p:nvSpPr>
              <p:spPr bwMode="auto">
                <a:xfrm>
                  <a:off x="318" y="1637"/>
                  <a:ext cx="45" cy="65"/>
                </a:xfrm>
                <a:custGeom>
                  <a:avLst/>
                  <a:gdLst>
                    <a:gd name="T0" fmla="*/ 1 w 45"/>
                    <a:gd name="T1" fmla="*/ 4 h 65"/>
                    <a:gd name="T2" fmla="*/ 1 w 45"/>
                    <a:gd name="T3" fmla="*/ 4 h 65"/>
                    <a:gd name="T4" fmla="*/ 11 w 45"/>
                    <a:gd name="T5" fmla="*/ 5 h 65"/>
                    <a:gd name="T6" fmla="*/ 20 w 45"/>
                    <a:gd name="T7" fmla="*/ 10 h 65"/>
                    <a:gd name="T8" fmla="*/ 28 w 45"/>
                    <a:gd name="T9" fmla="*/ 16 h 65"/>
                    <a:gd name="T10" fmla="*/ 34 w 45"/>
                    <a:gd name="T11" fmla="*/ 24 h 65"/>
                    <a:gd name="T12" fmla="*/ 34 w 45"/>
                    <a:gd name="T13" fmla="*/ 24 h 65"/>
                    <a:gd name="T14" fmla="*/ 37 w 45"/>
                    <a:gd name="T15" fmla="*/ 29 h 65"/>
                    <a:gd name="T16" fmla="*/ 39 w 45"/>
                    <a:gd name="T17" fmla="*/ 35 h 65"/>
                    <a:gd name="T18" fmla="*/ 39 w 45"/>
                    <a:gd name="T19" fmla="*/ 44 h 65"/>
                    <a:gd name="T20" fmla="*/ 36 w 45"/>
                    <a:gd name="T21" fmla="*/ 54 h 65"/>
                    <a:gd name="T22" fmla="*/ 31 w 45"/>
                    <a:gd name="T23" fmla="*/ 63 h 65"/>
                    <a:gd name="T24" fmla="*/ 31 w 45"/>
                    <a:gd name="T25" fmla="*/ 63 h 65"/>
                    <a:gd name="T26" fmla="*/ 31 w 45"/>
                    <a:gd name="T27" fmla="*/ 65 h 65"/>
                    <a:gd name="T28" fmla="*/ 31 w 45"/>
                    <a:gd name="T29" fmla="*/ 65 h 65"/>
                    <a:gd name="T30" fmla="*/ 33 w 45"/>
                    <a:gd name="T31" fmla="*/ 65 h 65"/>
                    <a:gd name="T32" fmla="*/ 33 w 45"/>
                    <a:gd name="T33" fmla="*/ 65 h 65"/>
                    <a:gd name="T34" fmla="*/ 37 w 45"/>
                    <a:gd name="T35" fmla="*/ 60 h 65"/>
                    <a:gd name="T36" fmla="*/ 42 w 45"/>
                    <a:gd name="T37" fmla="*/ 55 h 65"/>
                    <a:gd name="T38" fmla="*/ 44 w 45"/>
                    <a:gd name="T39" fmla="*/ 49 h 65"/>
                    <a:gd name="T40" fmla="*/ 45 w 45"/>
                    <a:gd name="T41" fmla="*/ 44 h 65"/>
                    <a:gd name="T42" fmla="*/ 45 w 45"/>
                    <a:gd name="T43" fmla="*/ 40 h 65"/>
                    <a:gd name="T44" fmla="*/ 44 w 45"/>
                    <a:gd name="T45" fmla="*/ 33 h 65"/>
                    <a:gd name="T46" fmla="*/ 40 w 45"/>
                    <a:gd name="T47" fmla="*/ 24 h 65"/>
                    <a:gd name="T48" fmla="*/ 33 w 45"/>
                    <a:gd name="T49" fmla="*/ 15 h 65"/>
                    <a:gd name="T50" fmla="*/ 23 w 45"/>
                    <a:gd name="T51" fmla="*/ 7 h 65"/>
                    <a:gd name="T52" fmla="*/ 14 w 45"/>
                    <a:gd name="T53" fmla="*/ 2 h 65"/>
                    <a:gd name="T54" fmla="*/ 1 w 45"/>
                    <a:gd name="T55" fmla="*/ 0 h 65"/>
                    <a:gd name="T56" fmla="*/ 1 w 45"/>
                    <a:gd name="T57" fmla="*/ 0 h 65"/>
                    <a:gd name="T58" fmla="*/ 0 w 45"/>
                    <a:gd name="T59" fmla="*/ 2 h 65"/>
                    <a:gd name="T60" fmla="*/ 1 w 45"/>
                    <a:gd name="T61" fmla="*/ 4 h 65"/>
                    <a:gd name="T62" fmla="*/ 1 w 45"/>
                    <a:gd name="T63" fmla="*/ 4 h 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5"/>
                    <a:gd name="T97" fmla="*/ 0 h 65"/>
                    <a:gd name="T98" fmla="*/ 45 w 45"/>
                    <a:gd name="T99" fmla="*/ 65 h 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5" h="65">
                      <a:moveTo>
                        <a:pt x="1" y="4"/>
                      </a:moveTo>
                      <a:lnTo>
                        <a:pt x="1" y="4"/>
                      </a:lnTo>
                      <a:lnTo>
                        <a:pt x="11" y="5"/>
                      </a:lnTo>
                      <a:lnTo>
                        <a:pt x="20" y="10"/>
                      </a:lnTo>
                      <a:lnTo>
                        <a:pt x="28" y="16"/>
                      </a:lnTo>
                      <a:lnTo>
                        <a:pt x="34" y="24"/>
                      </a:lnTo>
                      <a:lnTo>
                        <a:pt x="37" y="29"/>
                      </a:lnTo>
                      <a:lnTo>
                        <a:pt x="39" y="35"/>
                      </a:lnTo>
                      <a:lnTo>
                        <a:pt x="39" y="44"/>
                      </a:lnTo>
                      <a:lnTo>
                        <a:pt x="36" y="54"/>
                      </a:lnTo>
                      <a:lnTo>
                        <a:pt x="31" y="63"/>
                      </a:lnTo>
                      <a:lnTo>
                        <a:pt x="31" y="65"/>
                      </a:lnTo>
                      <a:lnTo>
                        <a:pt x="33" y="65"/>
                      </a:lnTo>
                      <a:lnTo>
                        <a:pt x="37" y="60"/>
                      </a:lnTo>
                      <a:lnTo>
                        <a:pt x="42" y="55"/>
                      </a:lnTo>
                      <a:lnTo>
                        <a:pt x="44" y="49"/>
                      </a:lnTo>
                      <a:lnTo>
                        <a:pt x="45" y="44"/>
                      </a:lnTo>
                      <a:lnTo>
                        <a:pt x="45" y="40"/>
                      </a:lnTo>
                      <a:lnTo>
                        <a:pt x="44" y="33"/>
                      </a:lnTo>
                      <a:lnTo>
                        <a:pt x="40" y="24"/>
                      </a:lnTo>
                      <a:lnTo>
                        <a:pt x="33" y="15"/>
                      </a:lnTo>
                      <a:lnTo>
                        <a:pt x="23" y="7"/>
                      </a:lnTo>
                      <a:lnTo>
                        <a:pt x="14" y="2"/>
                      </a:lnTo>
                      <a:lnTo>
                        <a:pt x="1" y="0"/>
                      </a:lnTo>
                      <a:lnTo>
                        <a:pt x="0" y="2"/>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2" name="Freeform 191"/>
                <p:cNvSpPr>
                  <a:spLocks/>
                </p:cNvSpPr>
                <p:nvPr/>
              </p:nvSpPr>
              <p:spPr bwMode="auto">
                <a:xfrm>
                  <a:off x="374" y="1564"/>
                  <a:ext cx="259" cy="125"/>
                </a:xfrm>
                <a:custGeom>
                  <a:avLst/>
                  <a:gdLst>
                    <a:gd name="T0" fmla="*/ 3 w 259"/>
                    <a:gd name="T1" fmla="*/ 120 h 125"/>
                    <a:gd name="T2" fmla="*/ 3 w 259"/>
                    <a:gd name="T3" fmla="*/ 95 h 125"/>
                    <a:gd name="T4" fmla="*/ 11 w 259"/>
                    <a:gd name="T5" fmla="*/ 73 h 125"/>
                    <a:gd name="T6" fmla="*/ 24 w 259"/>
                    <a:gd name="T7" fmla="*/ 55 h 125"/>
                    <a:gd name="T8" fmla="*/ 41 w 259"/>
                    <a:gd name="T9" fmla="*/ 39 h 125"/>
                    <a:gd name="T10" fmla="*/ 61 w 259"/>
                    <a:gd name="T11" fmla="*/ 26 h 125"/>
                    <a:gd name="T12" fmla="*/ 105 w 259"/>
                    <a:gd name="T13" fmla="*/ 9 h 125"/>
                    <a:gd name="T14" fmla="*/ 127 w 259"/>
                    <a:gd name="T15" fmla="*/ 4 h 125"/>
                    <a:gd name="T16" fmla="*/ 152 w 259"/>
                    <a:gd name="T17" fmla="*/ 3 h 125"/>
                    <a:gd name="T18" fmla="*/ 177 w 259"/>
                    <a:gd name="T19" fmla="*/ 8 h 125"/>
                    <a:gd name="T20" fmla="*/ 201 w 259"/>
                    <a:gd name="T21" fmla="*/ 17 h 125"/>
                    <a:gd name="T22" fmla="*/ 220 w 259"/>
                    <a:gd name="T23" fmla="*/ 34 h 125"/>
                    <a:gd name="T24" fmla="*/ 228 w 259"/>
                    <a:gd name="T25" fmla="*/ 44 h 125"/>
                    <a:gd name="T26" fmla="*/ 240 w 259"/>
                    <a:gd name="T27" fmla="*/ 64 h 125"/>
                    <a:gd name="T28" fmla="*/ 251 w 259"/>
                    <a:gd name="T29" fmla="*/ 100 h 125"/>
                    <a:gd name="T30" fmla="*/ 256 w 259"/>
                    <a:gd name="T31" fmla="*/ 124 h 125"/>
                    <a:gd name="T32" fmla="*/ 257 w 259"/>
                    <a:gd name="T33" fmla="*/ 125 h 125"/>
                    <a:gd name="T34" fmla="*/ 259 w 259"/>
                    <a:gd name="T35" fmla="*/ 124 h 125"/>
                    <a:gd name="T36" fmla="*/ 254 w 259"/>
                    <a:gd name="T37" fmla="*/ 97 h 125"/>
                    <a:gd name="T38" fmla="*/ 246 w 259"/>
                    <a:gd name="T39" fmla="*/ 72 h 125"/>
                    <a:gd name="T40" fmla="*/ 235 w 259"/>
                    <a:gd name="T41" fmla="*/ 48 h 125"/>
                    <a:gd name="T42" fmla="*/ 220 w 259"/>
                    <a:gd name="T43" fmla="*/ 26 h 125"/>
                    <a:gd name="T44" fmla="*/ 210 w 259"/>
                    <a:gd name="T45" fmla="*/ 19 h 125"/>
                    <a:gd name="T46" fmla="*/ 188 w 259"/>
                    <a:gd name="T47" fmla="*/ 8 h 125"/>
                    <a:gd name="T48" fmla="*/ 165 w 259"/>
                    <a:gd name="T49" fmla="*/ 1 h 125"/>
                    <a:gd name="T50" fmla="*/ 140 w 259"/>
                    <a:gd name="T51" fmla="*/ 1 h 125"/>
                    <a:gd name="T52" fmla="*/ 127 w 259"/>
                    <a:gd name="T53" fmla="*/ 1 h 125"/>
                    <a:gd name="T54" fmla="*/ 82 w 259"/>
                    <a:gd name="T55" fmla="*/ 14 h 125"/>
                    <a:gd name="T56" fmla="*/ 47 w 259"/>
                    <a:gd name="T57" fmla="*/ 31 h 125"/>
                    <a:gd name="T58" fmla="*/ 28 w 259"/>
                    <a:gd name="T59" fmla="*/ 45 h 125"/>
                    <a:gd name="T60" fmla="*/ 13 w 259"/>
                    <a:gd name="T61" fmla="*/ 64 h 125"/>
                    <a:gd name="T62" fmla="*/ 3 w 259"/>
                    <a:gd name="T63" fmla="*/ 84 h 125"/>
                    <a:gd name="T64" fmla="*/ 0 w 259"/>
                    <a:gd name="T65" fmla="*/ 108 h 125"/>
                    <a:gd name="T66" fmla="*/ 2 w 259"/>
                    <a:gd name="T67" fmla="*/ 120 h 125"/>
                    <a:gd name="T68" fmla="*/ 3 w 259"/>
                    <a:gd name="T69" fmla="*/ 120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9"/>
                    <a:gd name="T106" fmla="*/ 0 h 125"/>
                    <a:gd name="T107" fmla="*/ 259 w 259"/>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9" h="125">
                      <a:moveTo>
                        <a:pt x="3" y="120"/>
                      </a:moveTo>
                      <a:lnTo>
                        <a:pt x="3" y="120"/>
                      </a:lnTo>
                      <a:lnTo>
                        <a:pt x="2" y="106"/>
                      </a:lnTo>
                      <a:lnTo>
                        <a:pt x="3" y="95"/>
                      </a:lnTo>
                      <a:lnTo>
                        <a:pt x="6" y="84"/>
                      </a:lnTo>
                      <a:lnTo>
                        <a:pt x="11" y="73"/>
                      </a:lnTo>
                      <a:lnTo>
                        <a:pt x="17" y="64"/>
                      </a:lnTo>
                      <a:lnTo>
                        <a:pt x="24" y="55"/>
                      </a:lnTo>
                      <a:lnTo>
                        <a:pt x="33" y="47"/>
                      </a:lnTo>
                      <a:lnTo>
                        <a:pt x="41" y="39"/>
                      </a:lnTo>
                      <a:lnTo>
                        <a:pt x="52" y="33"/>
                      </a:lnTo>
                      <a:lnTo>
                        <a:pt x="61" y="26"/>
                      </a:lnTo>
                      <a:lnTo>
                        <a:pt x="83" y="15"/>
                      </a:lnTo>
                      <a:lnTo>
                        <a:pt x="105" y="9"/>
                      </a:lnTo>
                      <a:lnTo>
                        <a:pt x="127" y="4"/>
                      </a:lnTo>
                      <a:lnTo>
                        <a:pt x="140" y="3"/>
                      </a:lnTo>
                      <a:lnTo>
                        <a:pt x="152" y="3"/>
                      </a:lnTo>
                      <a:lnTo>
                        <a:pt x="165" y="4"/>
                      </a:lnTo>
                      <a:lnTo>
                        <a:pt x="177" y="8"/>
                      </a:lnTo>
                      <a:lnTo>
                        <a:pt x="190" y="12"/>
                      </a:lnTo>
                      <a:lnTo>
                        <a:pt x="201" y="17"/>
                      </a:lnTo>
                      <a:lnTo>
                        <a:pt x="210" y="25"/>
                      </a:lnTo>
                      <a:lnTo>
                        <a:pt x="220" y="34"/>
                      </a:lnTo>
                      <a:lnTo>
                        <a:pt x="228" y="44"/>
                      </a:lnTo>
                      <a:lnTo>
                        <a:pt x="234" y="53"/>
                      </a:lnTo>
                      <a:lnTo>
                        <a:pt x="240" y="64"/>
                      </a:lnTo>
                      <a:lnTo>
                        <a:pt x="245" y="77"/>
                      </a:lnTo>
                      <a:lnTo>
                        <a:pt x="251" y="100"/>
                      </a:lnTo>
                      <a:lnTo>
                        <a:pt x="256" y="124"/>
                      </a:lnTo>
                      <a:lnTo>
                        <a:pt x="256" y="125"/>
                      </a:lnTo>
                      <a:lnTo>
                        <a:pt x="257" y="125"/>
                      </a:lnTo>
                      <a:lnTo>
                        <a:pt x="259" y="125"/>
                      </a:lnTo>
                      <a:lnTo>
                        <a:pt x="259" y="124"/>
                      </a:lnTo>
                      <a:lnTo>
                        <a:pt x="254" y="97"/>
                      </a:lnTo>
                      <a:lnTo>
                        <a:pt x="251" y="84"/>
                      </a:lnTo>
                      <a:lnTo>
                        <a:pt x="246" y="72"/>
                      </a:lnTo>
                      <a:lnTo>
                        <a:pt x="242" y="59"/>
                      </a:lnTo>
                      <a:lnTo>
                        <a:pt x="235" y="48"/>
                      </a:lnTo>
                      <a:lnTo>
                        <a:pt x="229" y="37"/>
                      </a:lnTo>
                      <a:lnTo>
                        <a:pt x="220" y="26"/>
                      </a:lnTo>
                      <a:lnTo>
                        <a:pt x="210" y="19"/>
                      </a:lnTo>
                      <a:lnTo>
                        <a:pt x="199" y="12"/>
                      </a:lnTo>
                      <a:lnTo>
                        <a:pt x="188" y="8"/>
                      </a:lnTo>
                      <a:lnTo>
                        <a:pt x="177" y="3"/>
                      </a:lnTo>
                      <a:lnTo>
                        <a:pt x="165" y="1"/>
                      </a:lnTo>
                      <a:lnTo>
                        <a:pt x="152" y="0"/>
                      </a:lnTo>
                      <a:lnTo>
                        <a:pt x="140" y="1"/>
                      </a:lnTo>
                      <a:lnTo>
                        <a:pt x="127" y="1"/>
                      </a:lnTo>
                      <a:lnTo>
                        <a:pt x="105" y="6"/>
                      </a:lnTo>
                      <a:lnTo>
                        <a:pt x="82" y="14"/>
                      </a:lnTo>
                      <a:lnTo>
                        <a:pt x="58" y="23"/>
                      </a:lnTo>
                      <a:lnTo>
                        <a:pt x="47" y="31"/>
                      </a:lnTo>
                      <a:lnTo>
                        <a:pt x="38" y="37"/>
                      </a:lnTo>
                      <a:lnTo>
                        <a:pt x="28" y="45"/>
                      </a:lnTo>
                      <a:lnTo>
                        <a:pt x="20" y="55"/>
                      </a:lnTo>
                      <a:lnTo>
                        <a:pt x="13" y="64"/>
                      </a:lnTo>
                      <a:lnTo>
                        <a:pt x="8" y="73"/>
                      </a:lnTo>
                      <a:lnTo>
                        <a:pt x="3" y="84"/>
                      </a:lnTo>
                      <a:lnTo>
                        <a:pt x="0" y="95"/>
                      </a:lnTo>
                      <a:lnTo>
                        <a:pt x="0" y="108"/>
                      </a:lnTo>
                      <a:lnTo>
                        <a:pt x="2" y="120"/>
                      </a:lnTo>
                      <a:lnTo>
                        <a:pt x="3"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3" name="Freeform 192"/>
                <p:cNvSpPr>
                  <a:spLocks/>
                </p:cNvSpPr>
                <p:nvPr/>
              </p:nvSpPr>
              <p:spPr bwMode="auto">
                <a:xfrm>
                  <a:off x="366" y="1606"/>
                  <a:ext cx="272" cy="94"/>
                </a:xfrm>
                <a:custGeom>
                  <a:avLst/>
                  <a:gdLst>
                    <a:gd name="T0" fmla="*/ 0 w 272"/>
                    <a:gd name="T1" fmla="*/ 80 h 94"/>
                    <a:gd name="T2" fmla="*/ 24 w 272"/>
                    <a:gd name="T3" fmla="*/ 86 h 94"/>
                    <a:gd name="T4" fmla="*/ 44 w 272"/>
                    <a:gd name="T5" fmla="*/ 83 h 94"/>
                    <a:gd name="T6" fmla="*/ 60 w 272"/>
                    <a:gd name="T7" fmla="*/ 74 h 94"/>
                    <a:gd name="T8" fmla="*/ 91 w 272"/>
                    <a:gd name="T9" fmla="*/ 44 h 94"/>
                    <a:gd name="T10" fmla="*/ 115 w 272"/>
                    <a:gd name="T11" fmla="*/ 22 h 94"/>
                    <a:gd name="T12" fmla="*/ 132 w 272"/>
                    <a:gd name="T13" fmla="*/ 9 h 94"/>
                    <a:gd name="T14" fmla="*/ 141 w 272"/>
                    <a:gd name="T15" fmla="*/ 6 h 94"/>
                    <a:gd name="T16" fmla="*/ 159 w 272"/>
                    <a:gd name="T17" fmla="*/ 3 h 94"/>
                    <a:gd name="T18" fmla="*/ 174 w 272"/>
                    <a:gd name="T19" fmla="*/ 6 h 94"/>
                    <a:gd name="T20" fmla="*/ 187 w 272"/>
                    <a:gd name="T21" fmla="*/ 13 h 94"/>
                    <a:gd name="T22" fmla="*/ 207 w 272"/>
                    <a:gd name="T23" fmla="*/ 36 h 94"/>
                    <a:gd name="T24" fmla="*/ 234 w 272"/>
                    <a:gd name="T25" fmla="*/ 75 h 94"/>
                    <a:gd name="T26" fmla="*/ 242 w 272"/>
                    <a:gd name="T27" fmla="*/ 85 h 94"/>
                    <a:gd name="T28" fmla="*/ 253 w 272"/>
                    <a:gd name="T29" fmla="*/ 93 h 94"/>
                    <a:gd name="T30" fmla="*/ 264 w 272"/>
                    <a:gd name="T31" fmla="*/ 93 h 94"/>
                    <a:gd name="T32" fmla="*/ 272 w 272"/>
                    <a:gd name="T33" fmla="*/ 82 h 94"/>
                    <a:gd name="T34" fmla="*/ 272 w 272"/>
                    <a:gd name="T35" fmla="*/ 80 h 94"/>
                    <a:gd name="T36" fmla="*/ 270 w 272"/>
                    <a:gd name="T37" fmla="*/ 82 h 94"/>
                    <a:gd name="T38" fmla="*/ 262 w 272"/>
                    <a:gd name="T39" fmla="*/ 88 h 94"/>
                    <a:gd name="T40" fmla="*/ 254 w 272"/>
                    <a:gd name="T41" fmla="*/ 88 h 94"/>
                    <a:gd name="T42" fmla="*/ 247 w 272"/>
                    <a:gd name="T43" fmla="*/ 83 h 94"/>
                    <a:gd name="T44" fmla="*/ 232 w 272"/>
                    <a:gd name="T45" fmla="*/ 66 h 94"/>
                    <a:gd name="T46" fmla="*/ 215 w 272"/>
                    <a:gd name="T47" fmla="*/ 38 h 94"/>
                    <a:gd name="T48" fmla="*/ 209 w 272"/>
                    <a:gd name="T49" fmla="*/ 28 h 94"/>
                    <a:gd name="T50" fmla="*/ 193 w 272"/>
                    <a:gd name="T51" fmla="*/ 14 h 94"/>
                    <a:gd name="T52" fmla="*/ 173 w 272"/>
                    <a:gd name="T53" fmla="*/ 5 h 94"/>
                    <a:gd name="T54" fmla="*/ 152 w 272"/>
                    <a:gd name="T55" fmla="*/ 0 h 94"/>
                    <a:gd name="T56" fmla="*/ 141 w 272"/>
                    <a:gd name="T57" fmla="*/ 2 h 94"/>
                    <a:gd name="T58" fmla="*/ 121 w 272"/>
                    <a:gd name="T59" fmla="*/ 11 h 94"/>
                    <a:gd name="T60" fmla="*/ 105 w 272"/>
                    <a:gd name="T61" fmla="*/ 24 h 94"/>
                    <a:gd name="T62" fmla="*/ 76 w 272"/>
                    <a:gd name="T63" fmla="*/ 57 h 94"/>
                    <a:gd name="T64" fmla="*/ 52 w 272"/>
                    <a:gd name="T65" fmla="*/ 75 h 94"/>
                    <a:gd name="T66" fmla="*/ 35 w 272"/>
                    <a:gd name="T67" fmla="*/ 83 h 94"/>
                    <a:gd name="T68" fmla="*/ 13 w 272"/>
                    <a:gd name="T69" fmla="*/ 83 h 94"/>
                    <a:gd name="T70" fmla="*/ 2 w 272"/>
                    <a:gd name="T71" fmla="*/ 78 h 94"/>
                    <a:gd name="T72" fmla="*/ 0 w 272"/>
                    <a:gd name="T73" fmla="*/ 80 h 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2"/>
                    <a:gd name="T112" fmla="*/ 0 h 94"/>
                    <a:gd name="T113" fmla="*/ 272 w 272"/>
                    <a:gd name="T114" fmla="*/ 94 h 9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2" h="94">
                      <a:moveTo>
                        <a:pt x="0" y="80"/>
                      </a:moveTo>
                      <a:lnTo>
                        <a:pt x="0" y="80"/>
                      </a:lnTo>
                      <a:lnTo>
                        <a:pt x="13" y="85"/>
                      </a:lnTo>
                      <a:lnTo>
                        <a:pt x="24" y="86"/>
                      </a:lnTo>
                      <a:lnTo>
                        <a:pt x="35" y="85"/>
                      </a:lnTo>
                      <a:lnTo>
                        <a:pt x="44" y="83"/>
                      </a:lnTo>
                      <a:lnTo>
                        <a:pt x="52" y="78"/>
                      </a:lnTo>
                      <a:lnTo>
                        <a:pt x="60" y="74"/>
                      </a:lnTo>
                      <a:lnTo>
                        <a:pt x="76" y="60"/>
                      </a:lnTo>
                      <a:lnTo>
                        <a:pt x="91" y="44"/>
                      </a:lnTo>
                      <a:lnTo>
                        <a:pt x="107" y="28"/>
                      </a:lnTo>
                      <a:lnTo>
                        <a:pt x="115" y="22"/>
                      </a:lnTo>
                      <a:lnTo>
                        <a:pt x="123" y="16"/>
                      </a:lnTo>
                      <a:lnTo>
                        <a:pt x="132" y="9"/>
                      </a:lnTo>
                      <a:lnTo>
                        <a:pt x="141" y="6"/>
                      </a:lnTo>
                      <a:lnTo>
                        <a:pt x="151" y="3"/>
                      </a:lnTo>
                      <a:lnTo>
                        <a:pt x="159" y="3"/>
                      </a:lnTo>
                      <a:lnTo>
                        <a:pt x="167" y="3"/>
                      </a:lnTo>
                      <a:lnTo>
                        <a:pt x="174" y="6"/>
                      </a:lnTo>
                      <a:lnTo>
                        <a:pt x="181" y="8"/>
                      </a:lnTo>
                      <a:lnTo>
                        <a:pt x="187" y="13"/>
                      </a:lnTo>
                      <a:lnTo>
                        <a:pt x="198" y="24"/>
                      </a:lnTo>
                      <a:lnTo>
                        <a:pt x="207" y="36"/>
                      </a:lnTo>
                      <a:lnTo>
                        <a:pt x="217" y="49"/>
                      </a:lnTo>
                      <a:lnTo>
                        <a:pt x="234" y="75"/>
                      </a:lnTo>
                      <a:lnTo>
                        <a:pt x="242" y="85"/>
                      </a:lnTo>
                      <a:lnTo>
                        <a:pt x="248" y="89"/>
                      </a:lnTo>
                      <a:lnTo>
                        <a:pt x="253" y="93"/>
                      </a:lnTo>
                      <a:lnTo>
                        <a:pt x="259" y="94"/>
                      </a:lnTo>
                      <a:lnTo>
                        <a:pt x="264" y="93"/>
                      </a:lnTo>
                      <a:lnTo>
                        <a:pt x="269" y="89"/>
                      </a:lnTo>
                      <a:lnTo>
                        <a:pt x="272" y="82"/>
                      </a:lnTo>
                      <a:lnTo>
                        <a:pt x="272" y="80"/>
                      </a:lnTo>
                      <a:lnTo>
                        <a:pt x="270" y="82"/>
                      </a:lnTo>
                      <a:lnTo>
                        <a:pt x="265" y="85"/>
                      </a:lnTo>
                      <a:lnTo>
                        <a:pt x="262" y="88"/>
                      </a:lnTo>
                      <a:lnTo>
                        <a:pt x="258" y="89"/>
                      </a:lnTo>
                      <a:lnTo>
                        <a:pt x="254" y="88"/>
                      </a:lnTo>
                      <a:lnTo>
                        <a:pt x="250" y="86"/>
                      </a:lnTo>
                      <a:lnTo>
                        <a:pt x="247" y="83"/>
                      </a:lnTo>
                      <a:lnTo>
                        <a:pt x="239" y="75"/>
                      </a:lnTo>
                      <a:lnTo>
                        <a:pt x="232" y="66"/>
                      </a:lnTo>
                      <a:lnTo>
                        <a:pt x="226" y="55"/>
                      </a:lnTo>
                      <a:lnTo>
                        <a:pt x="215" y="38"/>
                      </a:lnTo>
                      <a:lnTo>
                        <a:pt x="209" y="28"/>
                      </a:lnTo>
                      <a:lnTo>
                        <a:pt x="201" y="20"/>
                      </a:lnTo>
                      <a:lnTo>
                        <a:pt x="193" y="14"/>
                      </a:lnTo>
                      <a:lnTo>
                        <a:pt x="184" y="8"/>
                      </a:lnTo>
                      <a:lnTo>
                        <a:pt x="173" y="5"/>
                      </a:lnTo>
                      <a:lnTo>
                        <a:pt x="163" y="2"/>
                      </a:lnTo>
                      <a:lnTo>
                        <a:pt x="152" y="0"/>
                      </a:lnTo>
                      <a:lnTo>
                        <a:pt x="141" y="2"/>
                      </a:lnTo>
                      <a:lnTo>
                        <a:pt x="130" y="5"/>
                      </a:lnTo>
                      <a:lnTo>
                        <a:pt x="121" y="11"/>
                      </a:lnTo>
                      <a:lnTo>
                        <a:pt x="113" y="16"/>
                      </a:lnTo>
                      <a:lnTo>
                        <a:pt x="105" y="24"/>
                      </a:lnTo>
                      <a:lnTo>
                        <a:pt x="90" y="39"/>
                      </a:lnTo>
                      <a:lnTo>
                        <a:pt x="76" y="57"/>
                      </a:lnTo>
                      <a:lnTo>
                        <a:pt x="60" y="71"/>
                      </a:lnTo>
                      <a:lnTo>
                        <a:pt x="52" y="75"/>
                      </a:lnTo>
                      <a:lnTo>
                        <a:pt x="44" y="80"/>
                      </a:lnTo>
                      <a:lnTo>
                        <a:pt x="35" y="83"/>
                      </a:lnTo>
                      <a:lnTo>
                        <a:pt x="24" y="85"/>
                      </a:lnTo>
                      <a:lnTo>
                        <a:pt x="13" y="83"/>
                      </a:lnTo>
                      <a:lnTo>
                        <a:pt x="2" y="78"/>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 name="Freeform 193"/>
                <p:cNvSpPr>
                  <a:spLocks/>
                </p:cNvSpPr>
                <p:nvPr/>
              </p:nvSpPr>
              <p:spPr bwMode="auto">
                <a:xfrm>
                  <a:off x="393" y="1645"/>
                  <a:ext cx="232" cy="140"/>
                </a:xfrm>
                <a:custGeom>
                  <a:avLst/>
                  <a:gdLst>
                    <a:gd name="T0" fmla="*/ 12 w 232"/>
                    <a:gd name="T1" fmla="*/ 0 h 140"/>
                    <a:gd name="T2" fmla="*/ 1 w 232"/>
                    <a:gd name="T3" fmla="*/ 25 h 140"/>
                    <a:gd name="T4" fmla="*/ 1 w 232"/>
                    <a:gd name="T5" fmla="*/ 50 h 140"/>
                    <a:gd name="T6" fmla="*/ 8 w 232"/>
                    <a:gd name="T7" fmla="*/ 74 h 140"/>
                    <a:gd name="T8" fmla="*/ 20 w 232"/>
                    <a:gd name="T9" fmla="*/ 94 h 140"/>
                    <a:gd name="T10" fmla="*/ 38 w 232"/>
                    <a:gd name="T11" fmla="*/ 112 h 140"/>
                    <a:gd name="T12" fmla="*/ 60 w 232"/>
                    <a:gd name="T13" fmla="*/ 126 h 140"/>
                    <a:gd name="T14" fmla="*/ 83 w 232"/>
                    <a:gd name="T15" fmla="*/ 135 h 140"/>
                    <a:gd name="T16" fmla="*/ 108 w 232"/>
                    <a:gd name="T17" fmla="*/ 140 h 140"/>
                    <a:gd name="T18" fmla="*/ 130 w 232"/>
                    <a:gd name="T19" fmla="*/ 138 h 140"/>
                    <a:gd name="T20" fmla="*/ 174 w 232"/>
                    <a:gd name="T21" fmla="*/ 127 h 140"/>
                    <a:gd name="T22" fmla="*/ 194 w 232"/>
                    <a:gd name="T23" fmla="*/ 116 h 140"/>
                    <a:gd name="T24" fmla="*/ 210 w 232"/>
                    <a:gd name="T25" fmla="*/ 104 h 140"/>
                    <a:gd name="T26" fmla="*/ 223 w 232"/>
                    <a:gd name="T27" fmla="*/ 87 h 140"/>
                    <a:gd name="T28" fmla="*/ 231 w 232"/>
                    <a:gd name="T29" fmla="*/ 66 h 140"/>
                    <a:gd name="T30" fmla="*/ 232 w 232"/>
                    <a:gd name="T31" fmla="*/ 43 h 140"/>
                    <a:gd name="T32" fmla="*/ 231 w 232"/>
                    <a:gd name="T33" fmla="*/ 41 h 140"/>
                    <a:gd name="T34" fmla="*/ 226 w 232"/>
                    <a:gd name="T35" fmla="*/ 41 h 140"/>
                    <a:gd name="T36" fmla="*/ 226 w 232"/>
                    <a:gd name="T37" fmla="*/ 43 h 140"/>
                    <a:gd name="T38" fmla="*/ 223 w 232"/>
                    <a:gd name="T39" fmla="*/ 65 h 140"/>
                    <a:gd name="T40" fmla="*/ 216 w 232"/>
                    <a:gd name="T41" fmla="*/ 82 h 140"/>
                    <a:gd name="T42" fmla="*/ 204 w 232"/>
                    <a:gd name="T43" fmla="*/ 98 h 140"/>
                    <a:gd name="T44" fmla="*/ 190 w 232"/>
                    <a:gd name="T45" fmla="*/ 110 h 140"/>
                    <a:gd name="T46" fmla="*/ 154 w 232"/>
                    <a:gd name="T47" fmla="*/ 126 h 140"/>
                    <a:gd name="T48" fmla="*/ 114 w 232"/>
                    <a:gd name="T49" fmla="*/ 132 h 140"/>
                    <a:gd name="T50" fmla="*/ 102 w 232"/>
                    <a:gd name="T51" fmla="*/ 130 h 140"/>
                    <a:gd name="T52" fmla="*/ 77 w 232"/>
                    <a:gd name="T53" fmla="*/ 126 h 140"/>
                    <a:gd name="T54" fmla="*/ 53 w 232"/>
                    <a:gd name="T55" fmla="*/ 115 h 140"/>
                    <a:gd name="T56" fmla="*/ 33 w 232"/>
                    <a:gd name="T57" fmla="*/ 101 h 140"/>
                    <a:gd name="T58" fmla="*/ 17 w 232"/>
                    <a:gd name="T59" fmla="*/ 82 h 140"/>
                    <a:gd name="T60" fmla="*/ 6 w 232"/>
                    <a:gd name="T61" fmla="*/ 61 h 140"/>
                    <a:gd name="T62" fmla="*/ 3 w 232"/>
                    <a:gd name="T63" fmla="*/ 38 h 140"/>
                    <a:gd name="T64" fmla="*/ 8 w 232"/>
                    <a:gd name="T65" fmla="*/ 13 h 140"/>
                    <a:gd name="T66" fmla="*/ 12 w 232"/>
                    <a:gd name="T67" fmla="*/ 0 h 140"/>
                    <a:gd name="T68" fmla="*/ 12 w 232"/>
                    <a:gd name="T69" fmla="*/ 0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2"/>
                    <a:gd name="T106" fmla="*/ 0 h 140"/>
                    <a:gd name="T107" fmla="*/ 232 w 232"/>
                    <a:gd name="T108" fmla="*/ 140 h 1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2" h="140">
                      <a:moveTo>
                        <a:pt x="12" y="0"/>
                      </a:moveTo>
                      <a:lnTo>
                        <a:pt x="12" y="0"/>
                      </a:lnTo>
                      <a:lnTo>
                        <a:pt x="6" y="13"/>
                      </a:lnTo>
                      <a:lnTo>
                        <a:pt x="1" y="25"/>
                      </a:lnTo>
                      <a:lnTo>
                        <a:pt x="0" y="38"/>
                      </a:lnTo>
                      <a:lnTo>
                        <a:pt x="1" y="50"/>
                      </a:lnTo>
                      <a:lnTo>
                        <a:pt x="3" y="63"/>
                      </a:lnTo>
                      <a:lnTo>
                        <a:pt x="8" y="74"/>
                      </a:lnTo>
                      <a:lnTo>
                        <a:pt x="12" y="85"/>
                      </a:lnTo>
                      <a:lnTo>
                        <a:pt x="20" y="94"/>
                      </a:lnTo>
                      <a:lnTo>
                        <a:pt x="28" y="104"/>
                      </a:lnTo>
                      <a:lnTo>
                        <a:pt x="38" y="112"/>
                      </a:lnTo>
                      <a:lnTo>
                        <a:pt x="47" y="119"/>
                      </a:lnTo>
                      <a:lnTo>
                        <a:pt x="60" y="126"/>
                      </a:lnTo>
                      <a:lnTo>
                        <a:pt x="71" y="130"/>
                      </a:lnTo>
                      <a:lnTo>
                        <a:pt x="83" y="135"/>
                      </a:lnTo>
                      <a:lnTo>
                        <a:pt x="96" y="138"/>
                      </a:lnTo>
                      <a:lnTo>
                        <a:pt x="108" y="140"/>
                      </a:lnTo>
                      <a:lnTo>
                        <a:pt x="130" y="138"/>
                      </a:lnTo>
                      <a:lnTo>
                        <a:pt x="152" y="135"/>
                      </a:lnTo>
                      <a:lnTo>
                        <a:pt x="174" y="127"/>
                      </a:lnTo>
                      <a:lnTo>
                        <a:pt x="185" y="123"/>
                      </a:lnTo>
                      <a:lnTo>
                        <a:pt x="194" y="116"/>
                      </a:lnTo>
                      <a:lnTo>
                        <a:pt x="202" y="110"/>
                      </a:lnTo>
                      <a:lnTo>
                        <a:pt x="210" y="104"/>
                      </a:lnTo>
                      <a:lnTo>
                        <a:pt x="218" y="96"/>
                      </a:lnTo>
                      <a:lnTo>
                        <a:pt x="223" y="87"/>
                      </a:lnTo>
                      <a:lnTo>
                        <a:pt x="227" y="77"/>
                      </a:lnTo>
                      <a:lnTo>
                        <a:pt x="231" y="66"/>
                      </a:lnTo>
                      <a:lnTo>
                        <a:pt x="232" y="55"/>
                      </a:lnTo>
                      <a:lnTo>
                        <a:pt x="232" y="43"/>
                      </a:lnTo>
                      <a:lnTo>
                        <a:pt x="231" y="41"/>
                      </a:lnTo>
                      <a:lnTo>
                        <a:pt x="229" y="39"/>
                      </a:lnTo>
                      <a:lnTo>
                        <a:pt x="226" y="41"/>
                      </a:lnTo>
                      <a:lnTo>
                        <a:pt x="226" y="43"/>
                      </a:lnTo>
                      <a:lnTo>
                        <a:pt x="224" y="54"/>
                      </a:lnTo>
                      <a:lnTo>
                        <a:pt x="223" y="65"/>
                      </a:lnTo>
                      <a:lnTo>
                        <a:pt x="220" y="74"/>
                      </a:lnTo>
                      <a:lnTo>
                        <a:pt x="216" y="82"/>
                      </a:lnTo>
                      <a:lnTo>
                        <a:pt x="210" y="90"/>
                      </a:lnTo>
                      <a:lnTo>
                        <a:pt x="204" y="98"/>
                      </a:lnTo>
                      <a:lnTo>
                        <a:pt x="198" y="104"/>
                      </a:lnTo>
                      <a:lnTo>
                        <a:pt x="190" y="110"/>
                      </a:lnTo>
                      <a:lnTo>
                        <a:pt x="173" y="119"/>
                      </a:lnTo>
                      <a:lnTo>
                        <a:pt x="154" y="126"/>
                      </a:lnTo>
                      <a:lnTo>
                        <a:pt x="133" y="129"/>
                      </a:lnTo>
                      <a:lnTo>
                        <a:pt x="114" y="132"/>
                      </a:lnTo>
                      <a:lnTo>
                        <a:pt x="102" y="130"/>
                      </a:lnTo>
                      <a:lnTo>
                        <a:pt x="89" y="129"/>
                      </a:lnTo>
                      <a:lnTo>
                        <a:pt x="77" y="126"/>
                      </a:lnTo>
                      <a:lnTo>
                        <a:pt x="66" y="121"/>
                      </a:lnTo>
                      <a:lnTo>
                        <a:pt x="53" y="115"/>
                      </a:lnTo>
                      <a:lnTo>
                        <a:pt x="44" y="109"/>
                      </a:lnTo>
                      <a:lnTo>
                        <a:pt x="33" y="101"/>
                      </a:lnTo>
                      <a:lnTo>
                        <a:pt x="25" y="93"/>
                      </a:lnTo>
                      <a:lnTo>
                        <a:pt x="17" y="82"/>
                      </a:lnTo>
                      <a:lnTo>
                        <a:pt x="11" y="72"/>
                      </a:lnTo>
                      <a:lnTo>
                        <a:pt x="6" y="61"/>
                      </a:lnTo>
                      <a:lnTo>
                        <a:pt x="3" y="50"/>
                      </a:lnTo>
                      <a:lnTo>
                        <a:pt x="3" y="38"/>
                      </a:lnTo>
                      <a:lnTo>
                        <a:pt x="5" y="25"/>
                      </a:lnTo>
                      <a:lnTo>
                        <a:pt x="8" y="13"/>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5" name="Freeform 194"/>
                <p:cNvSpPr>
                  <a:spLocks/>
                </p:cNvSpPr>
                <p:nvPr/>
              </p:nvSpPr>
              <p:spPr bwMode="auto">
                <a:xfrm>
                  <a:off x="886" y="1576"/>
                  <a:ext cx="259" cy="124"/>
                </a:xfrm>
                <a:custGeom>
                  <a:avLst/>
                  <a:gdLst>
                    <a:gd name="T0" fmla="*/ 1 w 259"/>
                    <a:gd name="T1" fmla="*/ 119 h 124"/>
                    <a:gd name="T2" fmla="*/ 3 w 259"/>
                    <a:gd name="T3" fmla="*/ 94 h 124"/>
                    <a:gd name="T4" fmla="*/ 11 w 259"/>
                    <a:gd name="T5" fmla="*/ 72 h 124"/>
                    <a:gd name="T6" fmla="*/ 23 w 259"/>
                    <a:gd name="T7" fmla="*/ 54 h 124"/>
                    <a:gd name="T8" fmla="*/ 40 w 259"/>
                    <a:gd name="T9" fmla="*/ 38 h 124"/>
                    <a:gd name="T10" fmla="*/ 61 w 259"/>
                    <a:gd name="T11" fmla="*/ 25 h 124"/>
                    <a:gd name="T12" fmla="*/ 105 w 259"/>
                    <a:gd name="T13" fmla="*/ 8 h 124"/>
                    <a:gd name="T14" fmla="*/ 127 w 259"/>
                    <a:gd name="T15" fmla="*/ 3 h 124"/>
                    <a:gd name="T16" fmla="*/ 152 w 259"/>
                    <a:gd name="T17" fmla="*/ 2 h 124"/>
                    <a:gd name="T18" fmla="*/ 177 w 259"/>
                    <a:gd name="T19" fmla="*/ 7 h 124"/>
                    <a:gd name="T20" fmla="*/ 199 w 259"/>
                    <a:gd name="T21" fmla="*/ 16 h 124"/>
                    <a:gd name="T22" fmla="*/ 219 w 259"/>
                    <a:gd name="T23" fmla="*/ 33 h 124"/>
                    <a:gd name="T24" fmla="*/ 227 w 259"/>
                    <a:gd name="T25" fmla="*/ 43 h 124"/>
                    <a:gd name="T26" fmla="*/ 238 w 259"/>
                    <a:gd name="T27" fmla="*/ 63 h 124"/>
                    <a:gd name="T28" fmla="*/ 249 w 259"/>
                    <a:gd name="T29" fmla="*/ 99 h 124"/>
                    <a:gd name="T30" fmla="*/ 254 w 259"/>
                    <a:gd name="T31" fmla="*/ 123 h 124"/>
                    <a:gd name="T32" fmla="*/ 257 w 259"/>
                    <a:gd name="T33" fmla="*/ 124 h 124"/>
                    <a:gd name="T34" fmla="*/ 259 w 259"/>
                    <a:gd name="T35" fmla="*/ 123 h 124"/>
                    <a:gd name="T36" fmla="*/ 254 w 259"/>
                    <a:gd name="T37" fmla="*/ 96 h 124"/>
                    <a:gd name="T38" fmla="*/ 246 w 259"/>
                    <a:gd name="T39" fmla="*/ 71 h 124"/>
                    <a:gd name="T40" fmla="*/ 235 w 259"/>
                    <a:gd name="T41" fmla="*/ 47 h 124"/>
                    <a:gd name="T42" fmla="*/ 219 w 259"/>
                    <a:gd name="T43" fmla="*/ 25 h 124"/>
                    <a:gd name="T44" fmla="*/ 210 w 259"/>
                    <a:gd name="T45" fmla="*/ 18 h 124"/>
                    <a:gd name="T46" fmla="*/ 188 w 259"/>
                    <a:gd name="T47" fmla="*/ 7 h 124"/>
                    <a:gd name="T48" fmla="*/ 163 w 259"/>
                    <a:gd name="T49" fmla="*/ 0 h 124"/>
                    <a:gd name="T50" fmla="*/ 138 w 259"/>
                    <a:gd name="T51" fmla="*/ 0 h 124"/>
                    <a:gd name="T52" fmla="*/ 127 w 259"/>
                    <a:gd name="T53" fmla="*/ 0 h 124"/>
                    <a:gd name="T54" fmla="*/ 81 w 259"/>
                    <a:gd name="T55" fmla="*/ 13 h 124"/>
                    <a:gd name="T56" fmla="*/ 47 w 259"/>
                    <a:gd name="T57" fmla="*/ 30 h 124"/>
                    <a:gd name="T58" fmla="*/ 28 w 259"/>
                    <a:gd name="T59" fmla="*/ 44 h 124"/>
                    <a:gd name="T60" fmla="*/ 12 w 259"/>
                    <a:gd name="T61" fmla="*/ 63 h 124"/>
                    <a:gd name="T62" fmla="*/ 3 w 259"/>
                    <a:gd name="T63" fmla="*/ 83 h 124"/>
                    <a:gd name="T64" fmla="*/ 0 w 259"/>
                    <a:gd name="T65" fmla="*/ 107 h 124"/>
                    <a:gd name="T66" fmla="*/ 1 w 259"/>
                    <a:gd name="T67" fmla="*/ 119 h 124"/>
                    <a:gd name="T68" fmla="*/ 1 w 259"/>
                    <a:gd name="T69" fmla="*/ 119 h 1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9"/>
                    <a:gd name="T106" fmla="*/ 0 h 124"/>
                    <a:gd name="T107" fmla="*/ 259 w 259"/>
                    <a:gd name="T108" fmla="*/ 124 h 1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9" h="124">
                      <a:moveTo>
                        <a:pt x="1" y="119"/>
                      </a:moveTo>
                      <a:lnTo>
                        <a:pt x="1" y="119"/>
                      </a:lnTo>
                      <a:lnTo>
                        <a:pt x="1" y="107"/>
                      </a:lnTo>
                      <a:lnTo>
                        <a:pt x="3" y="94"/>
                      </a:lnTo>
                      <a:lnTo>
                        <a:pt x="6" y="83"/>
                      </a:lnTo>
                      <a:lnTo>
                        <a:pt x="11" y="72"/>
                      </a:lnTo>
                      <a:lnTo>
                        <a:pt x="15" y="63"/>
                      </a:lnTo>
                      <a:lnTo>
                        <a:pt x="23" y="54"/>
                      </a:lnTo>
                      <a:lnTo>
                        <a:pt x="31" y="46"/>
                      </a:lnTo>
                      <a:lnTo>
                        <a:pt x="40" y="38"/>
                      </a:lnTo>
                      <a:lnTo>
                        <a:pt x="50" y="32"/>
                      </a:lnTo>
                      <a:lnTo>
                        <a:pt x="61" y="25"/>
                      </a:lnTo>
                      <a:lnTo>
                        <a:pt x="83" y="14"/>
                      </a:lnTo>
                      <a:lnTo>
                        <a:pt x="105" y="8"/>
                      </a:lnTo>
                      <a:lnTo>
                        <a:pt x="127" y="3"/>
                      </a:lnTo>
                      <a:lnTo>
                        <a:pt x="139" y="2"/>
                      </a:lnTo>
                      <a:lnTo>
                        <a:pt x="152" y="2"/>
                      </a:lnTo>
                      <a:lnTo>
                        <a:pt x="164" y="3"/>
                      </a:lnTo>
                      <a:lnTo>
                        <a:pt x="177" y="7"/>
                      </a:lnTo>
                      <a:lnTo>
                        <a:pt x="188" y="11"/>
                      </a:lnTo>
                      <a:lnTo>
                        <a:pt x="199" y="16"/>
                      </a:lnTo>
                      <a:lnTo>
                        <a:pt x="210" y="24"/>
                      </a:lnTo>
                      <a:lnTo>
                        <a:pt x="219" y="33"/>
                      </a:lnTo>
                      <a:lnTo>
                        <a:pt x="227" y="43"/>
                      </a:lnTo>
                      <a:lnTo>
                        <a:pt x="233" y="52"/>
                      </a:lnTo>
                      <a:lnTo>
                        <a:pt x="238" y="63"/>
                      </a:lnTo>
                      <a:lnTo>
                        <a:pt x="243" y="76"/>
                      </a:lnTo>
                      <a:lnTo>
                        <a:pt x="249" y="99"/>
                      </a:lnTo>
                      <a:lnTo>
                        <a:pt x="254" y="123"/>
                      </a:lnTo>
                      <a:lnTo>
                        <a:pt x="255" y="124"/>
                      </a:lnTo>
                      <a:lnTo>
                        <a:pt x="257" y="124"/>
                      </a:lnTo>
                      <a:lnTo>
                        <a:pt x="259" y="123"/>
                      </a:lnTo>
                      <a:lnTo>
                        <a:pt x="254" y="96"/>
                      </a:lnTo>
                      <a:lnTo>
                        <a:pt x="251" y="83"/>
                      </a:lnTo>
                      <a:lnTo>
                        <a:pt x="246" y="71"/>
                      </a:lnTo>
                      <a:lnTo>
                        <a:pt x="241" y="58"/>
                      </a:lnTo>
                      <a:lnTo>
                        <a:pt x="235" y="47"/>
                      </a:lnTo>
                      <a:lnTo>
                        <a:pt x="227" y="36"/>
                      </a:lnTo>
                      <a:lnTo>
                        <a:pt x="219" y="25"/>
                      </a:lnTo>
                      <a:lnTo>
                        <a:pt x="210" y="18"/>
                      </a:lnTo>
                      <a:lnTo>
                        <a:pt x="199" y="11"/>
                      </a:lnTo>
                      <a:lnTo>
                        <a:pt x="188" y="7"/>
                      </a:lnTo>
                      <a:lnTo>
                        <a:pt x="175" y="2"/>
                      </a:lnTo>
                      <a:lnTo>
                        <a:pt x="163" y="0"/>
                      </a:lnTo>
                      <a:lnTo>
                        <a:pt x="150" y="0"/>
                      </a:lnTo>
                      <a:lnTo>
                        <a:pt x="138" y="0"/>
                      </a:lnTo>
                      <a:lnTo>
                        <a:pt x="127" y="0"/>
                      </a:lnTo>
                      <a:lnTo>
                        <a:pt x="103" y="5"/>
                      </a:lnTo>
                      <a:lnTo>
                        <a:pt x="81" y="13"/>
                      </a:lnTo>
                      <a:lnTo>
                        <a:pt x="58" y="22"/>
                      </a:lnTo>
                      <a:lnTo>
                        <a:pt x="47" y="30"/>
                      </a:lnTo>
                      <a:lnTo>
                        <a:pt x="37" y="36"/>
                      </a:lnTo>
                      <a:lnTo>
                        <a:pt x="28" y="44"/>
                      </a:lnTo>
                      <a:lnTo>
                        <a:pt x="18" y="54"/>
                      </a:lnTo>
                      <a:lnTo>
                        <a:pt x="12" y="63"/>
                      </a:lnTo>
                      <a:lnTo>
                        <a:pt x="6" y="72"/>
                      </a:lnTo>
                      <a:lnTo>
                        <a:pt x="3" y="83"/>
                      </a:lnTo>
                      <a:lnTo>
                        <a:pt x="0" y="94"/>
                      </a:lnTo>
                      <a:lnTo>
                        <a:pt x="0" y="107"/>
                      </a:lnTo>
                      <a:lnTo>
                        <a:pt x="1" y="1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6" name="Freeform 195"/>
                <p:cNvSpPr>
                  <a:spLocks/>
                </p:cNvSpPr>
                <p:nvPr/>
              </p:nvSpPr>
              <p:spPr bwMode="auto">
                <a:xfrm>
                  <a:off x="878" y="1619"/>
                  <a:ext cx="271" cy="92"/>
                </a:xfrm>
                <a:custGeom>
                  <a:avLst/>
                  <a:gdLst>
                    <a:gd name="T0" fmla="*/ 0 w 271"/>
                    <a:gd name="T1" fmla="*/ 78 h 92"/>
                    <a:gd name="T2" fmla="*/ 23 w 271"/>
                    <a:gd name="T3" fmla="*/ 84 h 92"/>
                    <a:gd name="T4" fmla="*/ 42 w 271"/>
                    <a:gd name="T5" fmla="*/ 81 h 92"/>
                    <a:gd name="T6" fmla="*/ 59 w 271"/>
                    <a:gd name="T7" fmla="*/ 72 h 92"/>
                    <a:gd name="T8" fmla="*/ 91 w 271"/>
                    <a:gd name="T9" fmla="*/ 42 h 92"/>
                    <a:gd name="T10" fmla="*/ 113 w 271"/>
                    <a:gd name="T11" fmla="*/ 20 h 92"/>
                    <a:gd name="T12" fmla="*/ 132 w 271"/>
                    <a:gd name="T13" fmla="*/ 7 h 92"/>
                    <a:gd name="T14" fmla="*/ 141 w 271"/>
                    <a:gd name="T15" fmla="*/ 4 h 92"/>
                    <a:gd name="T16" fmla="*/ 158 w 271"/>
                    <a:gd name="T17" fmla="*/ 1 h 92"/>
                    <a:gd name="T18" fmla="*/ 172 w 271"/>
                    <a:gd name="T19" fmla="*/ 4 h 92"/>
                    <a:gd name="T20" fmla="*/ 186 w 271"/>
                    <a:gd name="T21" fmla="*/ 11 h 92"/>
                    <a:gd name="T22" fmla="*/ 207 w 271"/>
                    <a:gd name="T23" fmla="*/ 34 h 92"/>
                    <a:gd name="T24" fmla="*/ 234 w 271"/>
                    <a:gd name="T25" fmla="*/ 73 h 92"/>
                    <a:gd name="T26" fmla="*/ 241 w 271"/>
                    <a:gd name="T27" fmla="*/ 83 h 92"/>
                    <a:gd name="T28" fmla="*/ 252 w 271"/>
                    <a:gd name="T29" fmla="*/ 91 h 92"/>
                    <a:gd name="T30" fmla="*/ 263 w 271"/>
                    <a:gd name="T31" fmla="*/ 92 h 92"/>
                    <a:gd name="T32" fmla="*/ 271 w 271"/>
                    <a:gd name="T33" fmla="*/ 80 h 92"/>
                    <a:gd name="T34" fmla="*/ 271 w 271"/>
                    <a:gd name="T35" fmla="*/ 78 h 92"/>
                    <a:gd name="T36" fmla="*/ 268 w 271"/>
                    <a:gd name="T37" fmla="*/ 80 h 92"/>
                    <a:gd name="T38" fmla="*/ 260 w 271"/>
                    <a:gd name="T39" fmla="*/ 86 h 92"/>
                    <a:gd name="T40" fmla="*/ 252 w 271"/>
                    <a:gd name="T41" fmla="*/ 87 h 92"/>
                    <a:gd name="T42" fmla="*/ 245 w 271"/>
                    <a:gd name="T43" fmla="*/ 83 h 92"/>
                    <a:gd name="T44" fmla="*/ 230 w 271"/>
                    <a:gd name="T45" fmla="*/ 64 h 92"/>
                    <a:gd name="T46" fmla="*/ 215 w 271"/>
                    <a:gd name="T47" fmla="*/ 36 h 92"/>
                    <a:gd name="T48" fmla="*/ 208 w 271"/>
                    <a:gd name="T49" fmla="*/ 26 h 92"/>
                    <a:gd name="T50" fmla="*/ 191 w 271"/>
                    <a:gd name="T51" fmla="*/ 12 h 92"/>
                    <a:gd name="T52" fmla="*/ 172 w 271"/>
                    <a:gd name="T53" fmla="*/ 3 h 92"/>
                    <a:gd name="T54" fmla="*/ 150 w 271"/>
                    <a:gd name="T55" fmla="*/ 0 h 92"/>
                    <a:gd name="T56" fmla="*/ 139 w 271"/>
                    <a:gd name="T57" fmla="*/ 0 h 92"/>
                    <a:gd name="T58" fmla="*/ 121 w 271"/>
                    <a:gd name="T59" fmla="*/ 9 h 92"/>
                    <a:gd name="T60" fmla="*/ 103 w 271"/>
                    <a:gd name="T61" fmla="*/ 22 h 92"/>
                    <a:gd name="T62" fmla="*/ 75 w 271"/>
                    <a:gd name="T63" fmla="*/ 55 h 92"/>
                    <a:gd name="T64" fmla="*/ 52 w 271"/>
                    <a:gd name="T65" fmla="*/ 75 h 92"/>
                    <a:gd name="T66" fmla="*/ 34 w 271"/>
                    <a:gd name="T67" fmla="*/ 81 h 92"/>
                    <a:gd name="T68" fmla="*/ 12 w 271"/>
                    <a:gd name="T69" fmla="*/ 81 h 92"/>
                    <a:gd name="T70" fmla="*/ 0 w 271"/>
                    <a:gd name="T71" fmla="*/ 76 h 92"/>
                    <a:gd name="T72" fmla="*/ 0 w 271"/>
                    <a:gd name="T73" fmla="*/ 78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1"/>
                    <a:gd name="T112" fmla="*/ 0 h 92"/>
                    <a:gd name="T113" fmla="*/ 271 w 271"/>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1" h="92">
                      <a:moveTo>
                        <a:pt x="0" y="78"/>
                      </a:moveTo>
                      <a:lnTo>
                        <a:pt x="0" y="78"/>
                      </a:lnTo>
                      <a:lnTo>
                        <a:pt x="12" y="83"/>
                      </a:lnTo>
                      <a:lnTo>
                        <a:pt x="23" y="84"/>
                      </a:lnTo>
                      <a:lnTo>
                        <a:pt x="33" y="84"/>
                      </a:lnTo>
                      <a:lnTo>
                        <a:pt x="42" y="81"/>
                      </a:lnTo>
                      <a:lnTo>
                        <a:pt x="52" y="76"/>
                      </a:lnTo>
                      <a:lnTo>
                        <a:pt x="59" y="72"/>
                      </a:lnTo>
                      <a:lnTo>
                        <a:pt x="75" y="58"/>
                      </a:lnTo>
                      <a:lnTo>
                        <a:pt x="91" y="42"/>
                      </a:lnTo>
                      <a:lnTo>
                        <a:pt x="105" y="26"/>
                      </a:lnTo>
                      <a:lnTo>
                        <a:pt x="113" y="20"/>
                      </a:lnTo>
                      <a:lnTo>
                        <a:pt x="122" y="14"/>
                      </a:lnTo>
                      <a:lnTo>
                        <a:pt x="132" y="7"/>
                      </a:lnTo>
                      <a:lnTo>
                        <a:pt x="141" y="4"/>
                      </a:lnTo>
                      <a:lnTo>
                        <a:pt x="150" y="1"/>
                      </a:lnTo>
                      <a:lnTo>
                        <a:pt x="158" y="1"/>
                      </a:lnTo>
                      <a:lnTo>
                        <a:pt x="166" y="1"/>
                      </a:lnTo>
                      <a:lnTo>
                        <a:pt x="172" y="4"/>
                      </a:lnTo>
                      <a:lnTo>
                        <a:pt x="180" y="7"/>
                      </a:lnTo>
                      <a:lnTo>
                        <a:pt x="186" y="11"/>
                      </a:lnTo>
                      <a:lnTo>
                        <a:pt x="197" y="22"/>
                      </a:lnTo>
                      <a:lnTo>
                        <a:pt x="207" y="34"/>
                      </a:lnTo>
                      <a:lnTo>
                        <a:pt x="216" y="47"/>
                      </a:lnTo>
                      <a:lnTo>
                        <a:pt x="234" y="73"/>
                      </a:lnTo>
                      <a:lnTo>
                        <a:pt x="241" y="83"/>
                      </a:lnTo>
                      <a:lnTo>
                        <a:pt x="248" y="87"/>
                      </a:lnTo>
                      <a:lnTo>
                        <a:pt x="252" y="91"/>
                      </a:lnTo>
                      <a:lnTo>
                        <a:pt x="257" y="92"/>
                      </a:lnTo>
                      <a:lnTo>
                        <a:pt x="263" y="92"/>
                      </a:lnTo>
                      <a:lnTo>
                        <a:pt x="268" y="87"/>
                      </a:lnTo>
                      <a:lnTo>
                        <a:pt x="271" y="80"/>
                      </a:lnTo>
                      <a:lnTo>
                        <a:pt x="271" y="78"/>
                      </a:lnTo>
                      <a:lnTo>
                        <a:pt x="268" y="80"/>
                      </a:lnTo>
                      <a:lnTo>
                        <a:pt x="265" y="84"/>
                      </a:lnTo>
                      <a:lnTo>
                        <a:pt x="260" y="86"/>
                      </a:lnTo>
                      <a:lnTo>
                        <a:pt x="257" y="87"/>
                      </a:lnTo>
                      <a:lnTo>
                        <a:pt x="252" y="87"/>
                      </a:lnTo>
                      <a:lnTo>
                        <a:pt x="249" y="84"/>
                      </a:lnTo>
                      <a:lnTo>
                        <a:pt x="245" y="83"/>
                      </a:lnTo>
                      <a:lnTo>
                        <a:pt x="238" y="73"/>
                      </a:lnTo>
                      <a:lnTo>
                        <a:pt x="230" y="64"/>
                      </a:lnTo>
                      <a:lnTo>
                        <a:pt x="224" y="53"/>
                      </a:lnTo>
                      <a:lnTo>
                        <a:pt x="215" y="36"/>
                      </a:lnTo>
                      <a:lnTo>
                        <a:pt x="208" y="26"/>
                      </a:lnTo>
                      <a:lnTo>
                        <a:pt x="201" y="18"/>
                      </a:lnTo>
                      <a:lnTo>
                        <a:pt x="191" y="12"/>
                      </a:lnTo>
                      <a:lnTo>
                        <a:pt x="182" y="6"/>
                      </a:lnTo>
                      <a:lnTo>
                        <a:pt x="172" y="3"/>
                      </a:lnTo>
                      <a:lnTo>
                        <a:pt x="161" y="0"/>
                      </a:lnTo>
                      <a:lnTo>
                        <a:pt x="150" y="0"/>
                      </a:lnTo>
                      <a:lnTo>
                        <a:pt x="139" y="0"/>
                      </a:lnTo>
                      <a:lnTo>
                        <a:pt x="130" y="4"/>
                      </a:lnTo>
                      <a:lnTo>
                        <a:pt x="121" y="9"/>
                      </a:lnTo>
                      <a:lnTo>
                        <a:pt x="111" y="14"/>
                      </a:lnTo>
                      <a:lnTo>
                        <a:pt x="103" y="22"/>
                      </a:lnTo>
                      <a:lnTo>
                        <a:pt x="89" y="37"/>
                      </a:lnTo>
                      <a:lnTo>
                        <a:pt x="75" y="55"/>
                      </a:lnTo>
                      <a:lnTo>
                        <a:pt x="59" y="69"/>
                      </a:lnTo>
                      <a:lnTo>
                        <a:pt x="52" y="75"/>
                      </a:lnTo>
                      <a:lnTo>
                        <a:pt x="42" y="78"/>
                      </a:lnTo>
                      <a:lnTo>
                        <a:pt x="34" y="81"/>
                      </a:lnTo>
                      <a:lnTo>
                        <a:pt x="23" y="83"/>
                      </a:lnTo>
                      <a:lnTo>
                        <a:pt x="12" y="81"/>
                      </a:lnTo>
                      <a:lnTo>
                        <a:pt x="0" y="76"/>
                      </a:lnTo>
                      <a:lnTo>
                        <a:pt x="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7" name="Freeform 196"/>
                <p:cNvSpPr>
                  <a:spLocks/>
                </p:cNvSpPr>
                <p:nvPr/>
              </p:nvSpPr>
              <p:spPr bwMode="auto">
                <a:xfrm>
                  <a:off x="904" y="1656"/>
                  <a:ext cx="233" cy="140"/>
                </a:xfrm>
                <a:custGeom>
                  <a:avLst/>
                  <a:gdLst>
                    <a:gd name="T0" fmla="*/ 13 w 233"/>
                    <a:gd name="T1" fmla="*/ 0 h 140"/>
                    <a:gd name="T2" fmla="*/ 2 w 233"/>
                    <a:gd name="T3" fmla="*/ 25 h 140"/>
                    <a:gd name="T4" fmla="*/ 0 w 233"/>
                    <a:gd name="T5" fmla="*/ 50 h 140"/>
                    <a:gd name="T6" fmla="*/ 7 w 233"/>
                    <a:gd name="T7" fmla="*/ 74 h 140"/>
                    <a:gd name="T8" fmla="*/ 19 w 233"/>
                    <a:gd name="T9" fmla="*/ 94 h 140"/>
                    <a:gd name="T10" fmla="*/ 38 w 233"/>
                    <a:gd name="T11" fmla="*/ 112 h 140"/>
                    <a:gd name="T12" fmla="*/ 58 w 233"/>
                    <a:gd name="T13" fmla="*/ 126 h 140"/>
                    <a:gd name="T14" fmla="*/ 84 w 233"/>
                    <a:gd name="T15" fmla="*/ 135 h 140"/>
                    <a:gd name="T16" fmla="*/ 109 w 233"/>
                    <a:gd name="T17" fmla="*/ 140 h 140"/>
                    <a:gd name="T18" fmla="*/ 131 w 233"/>
                    <a:gd name="T19" fmla="*/ 138 h 140"/>
                    <a:gd name="T20" fmla="*/ 175 w 233"/>
                    <a:gd name="T21" fmla="*/ 127 h 140"/>
                    <a:gd name="T22" fmla="*/ 193 w 233"/>
                    <a:gd name="T23" fmla="*/ 118 h 140"/>
                    <a:gd name="T24" fmla="*/ 211 w 233"/>
                    <a:gd name="T25" fmla="*/ 104 h 140"/>
                    <a:gd name="T26" fmla="*/ 223 w 233"/>
                    <a:gd name="T27" fmla="*/ 87 h 140"/>
                    <a:gd name="T28" fmla="*/ 231 w 233"/>
                    <a:gd name="T29" fmla="*/ 66 h 140"/>
                    <a:gd name="T30" fmla="*/ 231 w 233"/>
                    <a:gd name="T31" fmla="*/ 43 h 140"/>
                    <a:gd name="T32" fmla="*/ 231 w 233"/>
                    <a:gd name="T33" fmla="*/ 41 h 140"/>
                    <a:gd name="T34" fmla="*/ 226 w 233"/>
                    <a:gd name="T35" fmla="*/ 41 h 140"/>
                    <a:gd name="T36" fmla="*/ 226 w 233"/>
                    <a:gd name="T37" fmla="*/ 43 h 140"/>
                    <a:gd name="T38" fmla="*/ 223 w 233"/>
                    <a:gd name="T39" fmla="*/ 65 h 140"/>
                    <a:gd name="T40" fmla="*/ 215 w 233"/>
                    <a:gd name="T41" fmla="*/ 82 h 140"/>
                    <a:gd name="T42" fmla="*/ 204 w 233"/>
                    <a:gd name="T43" fmla="*/ 98 h 140"/>
                    <a:gd name="T44" fmla="*/ 190 w 233"/>
                    <a:gd name="T45" fmla="*/ 110 h 140"/>
                    <a:gd name="T46" fmla="*/ 154 w 233"/>
                    <a:gd name="T47" fmla="*/ 126 h 140"/>
                    <a:gd name="T48" fmla="*/ 113 w 233"/>
                    <a:gd name="T49" fmla="*/ 132 h 140"/>
                    <a:gd name="T50" fmla="*/ 101 w 233"/>
                    <a:gd name="T51" fmla="*/ 130 h 140"/>
                    <a:gd name="T52" fmla="*/ 77 w 233"/>
                    <a:gd name="T53" fmla="*/ 126 h 140"/>
                    <a:gd name="T54" fmla="*/ 54 w 233"/>
                    <a:gd name="T55" fmla="*/ 116 h 140"/>
                    <a:gd name="T56" fmla="*/ 33 w 233"/>
                    <a:gd name="T57" fmla="*/ 101 h 140"/>
                    <a:gd name="T58" fmla="*/ 18 w 233"/>
                    <a:gd name="T59" fmla="*/ 83 h 140"/>
                    <a:gd name="T60" fmla="*/ 7 w 233"/>
                    <a:gd name="T61" fmla="*/ 61 h 140"/>
                    <a:gd name="T62" fmla="*/ 4 w 233"/>
                    <a:gd name="T63" fmla="*/ 38 h 140"/>
                    <a:gd name="T64" fmla="*/ 7 w 233"/>
                    <a:gd name="T65" fmla="*/ 13 h 140"/>
                    <a:gd name="T66" fmla="*/ 13 w 233"/>
                    <a:gd name="T67" fmla="*/ 0 h 140"/>
                    <a:gd name="T68" fmla="*/ 13 w 233"/>
                    <a:gd name="T69" fmla="*/ 0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3"/>
                    <a:gd name="T106" fmla="*/ 0 h 140"/>
                    <a:gd name="T107" fmla="*/ 233 w 233"/>
                    <a:gd name="T108" fmla="*/ 140 h 1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3" h="140">
                      <a:moveTo>
                        <a:pt x="13" y="0"/>
                      </a:moveTo>
                      <a:lnTo>
                        <a:pt x="13" y="0"/>
                      </a:lnTo>
                      <a:lnTo>
                        <a:pt x="7" y="13"/>
                      </a:lnTo>
                      <a:lnTo>
                        <a:pt x="2" y="25"/>
                      </a:lnTo>
                      <a:lnTo>
                        <a:pt x="0" y="39"/>
                      </a:lnTo>
                      <a:lnTo>
                        <a:pt x="0" y="50"/>
                      </a:lnTo>
                      <a:lnTo>
                        <a:pt x="4" y="63"/>
                      </a:lnTo>
                      <a:lnTo>
                        <a:pt x="7" y="74"/>
                      </a:lnTo>
                      <a:lnTo>
                        <a:pt x="13" y="85"/>
                      </a:lnTo>
                      <a:lnTo>
                        <a:pt x="19" y="94"/>
                      </a:lnTo>
                      <a:lnTo>
                        <a:pt x="29" y="104"/>
                      </a:lnTo>
                      <a:lnTo>
                        <a:pt x="38" y="112"/>
                      </a:lnTo>
                      <a:lnTo>
                        <a:pt x="48" y="119"/>
                      </a:lnTo>
                      <a:lnTo>
                        <a:pt x="58" y="126"/>
                      </a:lnTo>
                      <a:lnTo>
                        <a:pt x="71" y="130"/>
                      </a:lnTo>
                      <a:lnTo>
                        <a:pt x="84" y="135"/>
                      </a:lnTo>
                      <a:lnTo>
                        <a:pt x="96" y="138"/>
                      </a:lnTo>
                      <a:lnTo>
                        <a:pt x="109" y="140"/>
                      </a:lnTo>
                      <a:lnTo>
                        <a:pt x="131" y="138"/>
                      </a:lnTo>
                      <a:lnTo>
                        <a:pt x="153" y="135"/>
                      </a:lnTo>
                      <a:lnTo>
                        <a:pt x="175" y="127"/>
                      </a:lnTo>
                      <a:lnTo>
                        <a:pt x="184" y="123"/>
                      </a:lnTo>
                      <a:lnTo>
                        <a:pt x="193" y="118"/>
                      </a:lnTo>
                      <a:lnTo>
                        <a:pt x="203" y="110"/>
                      </a:lnTo>
                      <a:lnTo>
                        <a:pt x="211" y="104"/>
                      </a:lnTo>
                      <a:lnTo>
                        <a:pt x="217" y="96"/>
                      </a:lnTo>
                      <a:lnTo>
                        <a:pt x="223" y="87"/>
                      </a:lnTo>
                      <a:lnTo>
                        <a:pt x="228" y="77"/>
                      </a:lnTo>
                      <a:lnTo>
                        <a:pt x="231" y="66"/>
                      </a:lnTo>
                      <a:lnTo>
                        <a:pt x="233" y="55"/>
                      </a:lnTo>
                      <a:lnTo>
                        <a:pt x="231" y="43"/>
                      </a:lnTo>
                      <a:lnTo>
                        <a:pt x="231" y="41"/>
                      </a:lnTo>
                      <a:lnTo>
                        <a:pt x="228" y="39"/>
                      </a:lnTo>
                      <a:lnTo>
                        <a:pt x="226" y="41"/>
                      </a:lnTo>
                      <a:lnTo>
                        <a:pt x="226" y="43"/>
                      </a:lnTo>
                      <a:lnTo>
                        <a:pt x="225" y="54"/>
                      </a:lnTo>
                      <a:lnTo>
                        <a:pt x="223" y="65"/>
                      </a:lnTo>
                      <a:lnTo>
                        <a:pt x="220" y="74"/>
                      </a:lnTo>
                      <a:lnTo>
                        <a:pt x="215" y="82"/>
                      </a:lnTo>
                      <a:lnTo>
                        <a:pt x="211" y="90"/>
                      </a:lnTo>
                      <a:lnTo>
                        <a:pt x="204" y="98"/>
                      </a:lnTo>
                      <a:lnTo>
                        <a:pt x="198" y="104"/>
                      </a:lnTo>
                      <a:lnTo>
                        <a:pt x="190" y="110"/>
                      </a:lnTo>
                      <a:lnTo>
                        <a:pt x="173" y="119"/>
                      </a:lnTo>
                      <a:lnTo>
                        <a:pt x="154" y="126"/>
                      </a:lnTo>
                      <a:lnTo>
                        <a:pt x="134" y="129"/>
                      </a:lnTo>
                      <a:lnTo>
                        <a:pt x="113" y="132"/>
                      </a:lnTo>
                      <a:lnTo>
                        <a:pt x="101" y="130"/>
                      </a:lnTo>
                      <a:lnTo>
                        <a:pt x="90" y="129"/>
                      </a:lnTo>
                      <a:lnTo>
                        <a:pt x="77" y="126"/>
                      </a:lnTo>
                      <a:lnTo>
                        <a:pt x="65" y="121"/>
                      </a:lnTo>
                      <a:lnTo>
                        <a:pt x="54" y="116"/>
                      </a:lnTo>
                      <a:lnTo>
                        <a:pt x="43" y="108"/>
                      </a:lnTo>
                      <a:lnTo>
                        <a:pt x="33" y="101"/>
                      </a:lnTo>
                      <a:lnTo>
                        <a:pt x="26" y="93"/>
                      </a:lnTo>
                      <a:lnTo>
                        <a:pt x="18" y="83"/>
                      </a:lnTo>
                      <a:lnTo>
                        <a:pt x="11" y="72"/>
                      </a:lnTo>
                      <a:lnTo>
                        <a:pt x="7" y="61"/>
                      </a:lnTo>
                      <a:lnTo>
                        <a:pt x="4" y="50"/>
                      </a:lnTo>
                      <a:lnTo>
                        <a:pt x="4" y="38"/>
                      </a:lnTo>
                      <a:lnTo>
                        <a:pt x="4" y="25"/>
                      </a:lnTo>
                      <a:lnTo>
                        <a:pt x="7" y="13"/>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8" name="Freeform 197"/>
                <p:cNvSpPr>
                  <a:spLocks/>
                </p:cNvSpPr>
                <p:nvPr/>
              </p:nvSpPr>
              <p:spPr bwMode="auto">
                <a:xfrm>
                  <a:off x="280" y="1460"/>
                  <a:ext cx="262" cy="204"/>
                </a:xfrm>
                <a:custGeom>
                  <a:avLst/>
                  <a:gdLst>
                    <a:gd name="T0" fmla="*/ 5 w 262"/>
                    <a:gd name="T1" fmla="*/ 201 h 204"/>
                    <a:gd name="T2" fmla="*/ 5 w 262"/>
                    <a:gd name="T3" fmla="*/ 201 h 204"/>
                    <a:gd name="T4" fmla="*/ 3 w 262"/>
                    <a:gd name="T5" fmla="*/ 192 h 204"/>
                    <a:gd name="T6" fmla="*/ 5 w 262"/>
                    <a:gd name="T7" fmla="*/ 182 h 204"/>
                    <a:gd name="T8" fmla="*/ 8 w 262"/>
                    <a:gd name="T9" fmla="*/ 173 h 204"/>
                    <a:gd name="T10" fmla="*/ 11 w 262"/>
                    <a:gd name="T11" fmla="*/ 163 h 204"/>
                    <a:gd name="T12" fmla="*/ 20 w 262"/>
                    <a:gd name="T13" fmla="*/ 146 h 204"/>
                    <a:gd name="T14" fmla="*/ 31 w 262"/>
                    <a:gd name="T15" fmla="*/ 130 h 204"/>
                    <a:gd name="T16" fmla="*/ 31 w 262"/>
                    <a:gd name="T17" fmla="*/ 130 h 204"/>
                    <a:gd name="T18" fmla="*/ 42 w 262"/>
                    <a:gd name="T19" fmla="*/ 115 h 204"/>
                    <a:gd name="T20" fmla="*/ 53 w 262"/>
                    <a:gd name="T21" fmla="*/ 101 h 204"/>
                    <a:gd name="T22" fmla="*/ 67 w 262"/>
                    <a:gd name="T23" fmla="*/ 86 h 204"/>
                    <a:gd name="T24" fmla="*/ 80 w 262"/>
                    <a:gd name="T25" fmla="*/ 74 h 204"/>
                    <a:gd name="T26" fmla="*/ 80 w 262"/>
                    <a:gd name="T27" fmla="*/ 74 h 204"/>
                    <a:gd name="T28" fmla="*/ 99 w 262"/>
                    <a:gd name="T29" fmla="*/ 60 h 204"/>
                    <a:gd name="T30" fmla="*/ 119 w 262"/>
                    <a:gd name="T31" fmla="*/ 47 h 204"/>
                    <a:gd name="T32" fmla="*/ 141 w 262"/>
                    <a:gd name="T33" fmla="*/ 36 h 204"/>
                    <a:gd name="T34" fmla="*/ 163 w 262"/>
                    <a:gd name="T35" fmla="*/ 27 h 204"/>
                    <a:gd name="T36" fmla="*/ 187 w 262"/>
                    <a:gd name="T37" fmla="*/ 21 h 204"/>
                    <a:gd name="T38" fmla="*/ 210 w 262"/>
                    <a:gd name="T39" fmla="*/ 14 h 204"/>
                    <a:gd name="T40" fmla="*/ 234 w 262"/>
                    <a:gd name="T41" fmla="*/ 11 h 204"/>
                    <a:gd name="T42" fmla="*/ 257 w 262"/>
                    <a:gd name="T43" fmla="*/ 10 h 204"/>
                    <a:gd name="T44" fmla="*/ 257 w 262"/>
                    <a:gd name="T45" fmla="*/ 10 h 204"/>
                    <a:gd name="T46" fmla="*/ 260 w 262"/>
                    <a:gd name="T47" fmla="*/ 8 h 204"/>
                    <a:gd name="T48" fmla="*/ 262 w 262"/>
                    <a:gd name="T49" fmla="*/ 5 h 204"/>
                    <a:gd name="T50" fmla="*/ 260 w 262"/>
                    <a:gd name="T51" fmla="*/ 2 h 204"/>
                    <a:gd name="T52" fmla="*/ 256 w 262"/>
                    <a:gd name="T53" fmla="*/ 0 h 204"/>
                    <a:gd name="T54" fmla="*/ 256 w 262"/>
                    <a:gd name="T55" fmla="*/ 0 h 204"/>
                    <a:gd name="T56" fmla="*/ 231 w 262"/>
                    <a:gd name="T57" fmla="*/ 2 h 204"/>
                    <a:gd name="T58" fmla="*/ 206 w 262"/>
                    <a:gd name="T59" fmla="*/ 6 h 204"/>
                    <a:gd name="T60" fmla="*/ 182 w 262"/>
                    <a:gd name="T61" fmla="*/ 13 h 204"/>
                    <a:gd name="T62" fmla="*/ 157 w 262"/>
                    <a:gd name="T63" fmla="*/ 21 h 204"/>
                    <a:gd name="T64" fmla="*/ 133 w 262"/>
                    <a:gd name="T65" fmla="*/ 32 h 204"/>
                    <a:gd name="T66" fmla="*/ 111 w 262"/>
                    <a:gd name="T67" fmla="*/ 43 h 204"/>
                    <a:gd name="T68" fmla="*/ 89 w 262"/>
                    <a:gd name="T69" fmla="*/ 57 h 204"/>
                    <a:gd name="T70" fmla="*/ 71 w 262"/>
                    <a:gd name="T71" fmla="*/ 72 h 204"/>
                    <a:gd name="T72" fmla="*/ 71 w 262"/>
                    <a:gd name="T73" fmla="*/ 72 h 204"/>
                    <a:gd name="T74" fmla="*/ 55 w 262"/>
                    <a:gd name="T75" fmla="*/ 86 h 204"/>
                    <a:gd name="T76" fmla="*/ 42 w 262"/>
                    <a:gd name="T77" fmla="*/ 104 h 204"/>
                    <a:gd name="T78" fmla="*/ 30 w 262"/>
                    <a:gd name="T79" fmla="*/ 119 h 204"/>
                    <a:gd name="T80" fmla="*/ 19 w 262"/>
                    <a:gd name="T81" fmla="*/ 137 h 204"/>
                    <a:gd name="T82" fmla="*/ 19 w 262"/>
                    <a:gd name="T83" fmla="*/ 137 h 204"/>
                    <a:gd name="T84" fmla="*/ 11 w 262"/>
                    <a:gd name="T85" fmla="*/ 152 h 204"/>
                    <a:gd name="T86" fmla="*/ 3 w 262"/>
                    <a:gd name="T87" fmla="*/ 168 h 204"/>
                    <a:gd name="T88" fmla="*/ 2 w 262"/>
                    <a:gd name="T89" fmla="*/ 177 h 204"/>
                    <a:gd name="T90" fmla="*/ 0 w 262"/>
                    <a:gd name="T91" fmla="*/ 185 h 204"/>
                    <a:gd name="T92" fmla="*/ 0 w 262"/>
                    <a:gd name="T93" fmla="*/ 193 h 204"/>
                    <a:gd name="T94" fmla="*/ 2 w 262"/>
                    <a:gd name="T95" fmla="*/ 203 h 204"/>
                    <a:gd name="T96" fmla="*/ 2 w 262"/>
                    <a:gd name="T97" fmla="*/ 203 h 204"/>
                    <a:gd name="T98" fmla="*/ 2 w 262"/>
                    <a:gd name="T99" fmla="*/ 203 h 204"/>
                    <a:gd name="T100" fmla="*/ 3 w 262"/>
                    <a:gd name="T101" fmla="*/ 204 h 204"/>
                    <a:gd name="T102" fmla="*/ 5 w 262"/>
                    <a:gd name="T103" fmla="*/ 203 h 204"/>
                    <a:gd name="T104" fmla="*/ 5 w 262"/>
                    <a:gd name="T105" fmla="*/ 201 h 204"/>
                    <a:gd name="T106" fmla="*/ 5 w 262"/>
                    <a:gd name="T107" fmla="*/ 201 h 20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
                    <a:gd name="T163" fmla="*/ 0 h 204"/>
                    <a:gd name="T164" fmla="*/ 262 w 262"/>
                    <a:gd name="T165" fmla="*/ 204 h 20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 h="204">
                      <a:moveTo>
                        <a:pt x="5" y="201"/>
                      </a:moveTo>
                      <a:lnTo>
                        <a:pt x="5" y="201"/>
                      </a:lnTo>
                      <a:lnTo>
                        <a:pt x="3" y="192"/>
                      </a:lnTo>
                      <a:lnTo>
                        <a:pt x="5" y="182"/>
                      </a:lnTo>
                      <a:lnTo>
                        <a:pt x="8" y="173"/>
                      </a:lnTo>
                      <a:lnTo>
                        <a:pt x="11" y="163"/>
                      </a:lnTo>
                      <a:lnTo>
                        <a:pt x="20" y="146"/>
                      </a:lnTo>
                      <a:lnTo>
                        <a:pt x="31" y="130"/>
                      </a:lnTo>
                      <a:lnTo>
                        <a:pt x="42" y="115"/>
                      </a:lnTo>
                      <a:lnTo>
                        <a:pt x="53" y="101"/>
                      </a:lnTo>
                      <a:lnTo>
                        <a:pt x="67" y="86"/>
                      </a:lnTo>
                      <a:lnTo>
                        <a:pt x="80" y="74"/>
                      </a:lnTo>
                      <a:lnTo>
                        <a:pt x="99" y="60"/>
                      </a:lnTo>
                      <a:lnTo>
                        <a:pt x="119" y="47"/>
                      </a:lnTo>
                      <a:lnTo>
                        <a:pt x="141" y="36"/>
                      </a:lnTo>
                      <a:lnTo>
                        <a:pt x="163" y="27"/>
                      </a:lnTo>
                      <a:lnTo>
                        <a:pt x="187" y="21"/>
                      </a:lnTo>
                      <a:lnTo>
                        <a:pt x="210" y="14"/>
                      </a:lnTo>
                      <a:lnTo>
                        <a:pt x="234" y="11"/>
                      </a:lnTo>
                      <a:lnTo>
                        <a:pt x="257" y="10"/>
                      </a:lnTo>
                      <a:lnTo>
                        <a:pt x="260" y="8"/>
                      </a:lnTo>
                      <a:lnTo>
                        <a:pt x="262" y="5"/>
                      </a:lnTo>
                      <a:lnTo>
                        <a:pt x="260" y="2"/>
                      </a:lnTo>
                      <a:lnTo>
                        <a:pt x="256" y="0"/>
                      </a:lnTo>
                      <a:lnTo>
                        <a:pt x="231" y="2"/>
                      </a:lnTo>
                      <a:lnTo>
                        <a:pt x="206" y="6"/>
                      </a:lnTo>
                      <a:lnTo>
                        <a:pt x="182" y="13"/>
                      </a:lnTo>
                      <a:lnTo>
                        <a:pt x="157" y="21"/>
                      </a:lnTo>
                      <a:lnTo>
                        <a:pt x="133" y="32"/>
                      </a:lnTo>
                      <a:lnTo>
                        <a:pt x="111" y="43"/>
                      </a:lnTo>
                      <a:lnTo>
                        <a:pt x="89" y="57"/>
                      </a:lnTo>
                      <a:lnTo>
                        <a:pt x="71" y="72"/>
                      </a:lnTo>
                      <a:lnTo>
                        <a:pt x="55" y="86"/>
                      </a:lnTo>
                      <a:lnTo>
                        <a:pt x="42" y="104"/>
                      </a:lnTo>
                      <a:lnTo>
                        <a:pt x="30" y="119"/>
                      </a:lnTo>
                      <a:lnTo>
                        <a:pt x="19" y="137"/>
                      </a:lnTo>
                      <a:lnTo>
                        <a:pt x="11" y="152"/>
                      </a:lnTo>
                      <a:lnTo>
                        <a:pt x="3" y="168"/>
                      </a:lnTo>
                      <a:lnTo>
                        <a:pt x="2" y="177"/>
                      </a:lnTo>
                      <a:lnTo>
                        <a:pt x="0" y="185"/>
                      </a:lnTo>
                      <a:lnTo>
                        <a:pt x="0" y="193"/>
                      </a:lnTo>
                      <a:lnTo>
                        <a:pt x="2" y="203"/>
                      </a:lnTo>
                      <a:lnTo>
                        <a:pt x="3" y="204"/>
                      </a:lnTo>
                      <a:lnTo>
                        <a:pt x="5" y="203"/>
                      </a:lnTo>
                      <a:lnTo>
                        <a:pt x="5" y="2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9" name="Freeform 198"/>
                <p:cNvSpPr>
                  <a:spLocks/>
                </p:cNvSpPr>
                <p:nvPr/>
              </p:nvSpPr>
              <p:spPr bwMode="auto">
                <a:xfrm>
                  <a:off x="597" y="1703"/>
                  <a:ext cx="318" cy="10"/>
                </a:xfrm>
                <a:custGeom>
                  <a:avLst/>
                  <a:gdLst>
                    <a:gd name="T0" fmla="*/ 1 w 318"/>
                    <a:gd name="T1" fmla="*/ 8 h 10"/>
                    <a:gd name="T2" fmla="*/ 1 w 318"/>
                    <a:gd name="T3" fmla="*/ 8 h 10"/>
                    <a:gd name="T4" fmla="*/ 39 w 318"/>
                    <a:gd name="T5" fmla="*/ 5 h 10"/>
                    <a:gd name="T6" fmla="*/ 77 w 318"/>
                    <a:gd name="T7" fmla="*/ 5 h 10"/>
                    <a:gd name="T8" fmla="*/ 154 w 318"/>
                    <a:gd name="T9" fmla="*/ 8 h 10"/>
                    <a:gd name="T10" fmla="*/ 154 w 318"/>
                    <a:gd name="T11" fmla="*/ 8 h 10"/>
                    <a:gd name="T12" fmla="*/ 234 w 318"/>
                    <a:gd name="T13" fmla="*/ 10 h 10"/>
                    <a:gd name="T14" fmla="*/ 274 w 318"/>
                    <a:gd name="T15" fmla="*/ 10 h 10"/>
                    <a:gd name="T16" fmla="*/ 315 w 318"/>
                    <a:gd name="T17" fmla="*/ 10 h 10"/>
                    <a:gd name="T18" fmla="*/ 315 w 318"/>
                    <a:gd name="T19" fmla="*/ 10 h 10"/>
                    <a:gd name="T20" fmla="*/ 317 w 318"/>
                    <a:gd name="T21" fmla="*/ 8 h 10"/>
                    <a:gd name="T22" fmla="*/ 318 w 318"/>
                    <a:gd name="T23" fmla="*/ 7 h 10"/>
                    <a:gd name="T24" fmla="*/ 317 w 318"/>
                    <a:gd name="T25" fmla="*/ 5 h 10"/>
                    <a:gd name="T26" fmla="*/ 315 w 318"/>
                    <a:gd name="T27" fmla="*/ 3 h 10"/>
                    <a:gd name="T28" fmla="*/ 315 w 318"/>
                    <a:gd name="T29" fmla="*/ 3 h 10"/>
                    <a:gd name="T30" fmla="*/ 274 w 318"/>
                    <a:gd name="T31" fmla="*/ 0 h 10"/>
                    <a:gd name="T32" fmla="*/ 234 w 318"/>
                    <a:gd name="T33" fmla="*/ 0 h 10"/>
                    <a:gd name="T34" fmla="*/ 152 w 318"/>
                    <a:gd name="T35" fmla="*/ 0 h 10"/>
                    <a:gd name="T36" fmla="*/ 152 w 318"/>
                    <a:gd name="T37" fmla="*/ 0 h 10"/>
                    <a:gd name="T38" fmla="*/ 77 w 318"/>
                    <a:gd name="T39" fmla="*/ 0 h 10"/>
                    <a:gd name="T40" fmla="*/ 39 w 318"/>
                    <a:gd name="T41" fmla="*/ 2 h 10"/>
                    <a:gd name="T42" fmla="*/ 1 w 318"/>
                    <a:gd name="T43" fmla="*/ 5 h 10"/>
                    <a:gd name="T44" fmla="*/ 1 w 318"/>
                    <a:gd name="T45" fmla="*/ 5 h 10"/>
                    <a:gd name="T46" fmla="*/ 0 w 318"/>
                    <a:gd name="T47" fmla="*/ 7 h 10"/>
                    <a:gd name="T48" fmla="*/ 1 w 318"/>
                    <a:gd name="T49" fmla="*/ 8 h 10"/>
                    <a:gd name="T50" fmla="*/ 1 w 318"/>
                    <a:gd name="T51" fmla="*/ 8 h 1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18"/>
                    <a:gd name="T79" fmla="*/ 0 h 10"/>
                    <a:gd name="T80" fmla="*/ 318 w 318"/>
                    <a:gd name="T81" fmla="*/ 10 h 1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18" h="10">
                      <a:moveTo>
                        <a:pt x="1" y="8"/>
                      </a:moveTo>
                      <a:lnTo>
                        <a:pt x="1" y="8"/>
                      </a:lnTo>
                      <a:lnTo>
                        <a:pt x="39" y="5"/>
                      </a:lnTo>
                      <a:lnTo>
                        <a:pt x="77" y="5"/>
                      </a:lnTo>
                      <a:lnTo>
                        <a:pt x="154" y="8"/>
                      </a:lnTo>
                      <a:lnTo>
                        <a:pt x="234" y="10"/>
                      </a:lnTo>
                      <a:lnTo>
                        <a:pt x="274" y="10"/>
                      </a:lnTo>
                      <a:lnTo>
                        <a:pt x="315" y="10"/>
                      </a:lnTo>
                      <a:lnTo>
                        <a:pt x="317" y="8"/>
                      </a:lnTo>
                      <a:lnTo>
                        <a:pt x="318" y="7"/>
                      </a:lnTo>
                      <a:lnTo>
                        <a:pt x="317" y="5"/>
                      </a:lnTo>
                      <a:lnTo>
                        <a:pt x="315" y="3"/>
                      </a:lnTo>
                      <a:lnTo>
                        <a:pt x="274" y="0"/>
                      </a:lnTo>
                      <a:lnTo>
                        <a:pt x="234" y="0"/>
                      </a:lnTo>
                      <a:lnTo>
                        <a:pt x="152" y="0"/>
                      </a:lnTo>
                      <a:lnTo>
                        <a:pt x="77" y="0"/>
                      </a:lnTo>
                      <a:lnTo>
                        <a:pt x="39" y="2"/>
                      </a:lnTo>
                      <a:lnTo>
                        <a:pt x="1" y="5"/>
                      </a:lnTo>
                      <a:lnTo>
                        <a:pt x="0" y="7"/>
                      </a:lnTo>
                      <a:lnTo>
                        <a:pt x="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0" name="Freeform 199"/>
                <p:cNvSpPr>
                  <a:spLocks/>
                </p:cNvSpPr>
                <p:nvPr/>
              </p:nvSpPr>
              <p:spPr bwMode="auto">
                <a:xfrm>
                  <a:off x="602" y="1675"/>
                  <a:ext cx="260" cy="11"/>
                </a:xfrm>
                <a:custGeom>
                  <a:avLst/>
                  <a:gdLst>
                    <a:gd name="T0" fmla="*/ 0 w 260"/>
                    <a:gd name="T1" fmla="*/ 11 h 11"/>
                    <a:gd name="T2" fmla="*/ 0 w 260"/>
                    <a:gd name="T3" fmla="*/ 11 h 11"/>
                    <a:gd name="T4" fmla="*/ 66 w 260"/>
                    <a:gd name="T5" fmla="*/ 11 h 11"/>
                    <a:gd name="T6" fmla="*/ 130 w 260"/>
                    <a:gd name="T7" fmla="*/ 8 h 11"/>
                    <a:gd name="T8" fmla="*/ 194 w 260"/>
                    <a:gd name="T9" fmla="*/ 6 h 11"/>
                    <a:gd name="T10" fmla="*/ 227 w 260"/>
                    <a:gd name="T11" fmla="*/ 6 h 11"/>
                    <a:gd name="T12" fmla="*/ 259 w 260"/>
                    <a:gd name="T13" fmla="*/ 6 h 11"/>
                    <a:gd name="T14" fmla="*/ 259 w 260"/>
                    <a:gd name="T15" fmla="*/ 6 h 11"/>
                    <a:gd name="T16" fmla="*/ 260 w 260"/>
                    <a:gd name="T17" fmla="*/ 6 h 11"/>
                    <a:gd name="T18" fmla="*/ 260 w 260"/>
                    <a:gd name="T19" fmla="*/ 5 h 11"/>
                    <a:gd name="T20" fmla="*/ 260 w 260"/>
                    <a:gd name="T21" fmla="*/ 5 h 11"/>
                    <a:gd name="T22" fmla="*/ 227 w 260"/>
                    <a:gd name="T23" fmla="*/ 2 h 11"/>
                    <a:gd name="T24" fmla="*/ 194 w 260"/>
                    <a:gd name="T25" fmla="*/ 0 h 11"/>
                    <a:gd name="T26" fmla="*/ 163 w 260"/>
                    <a:gd name="T27" fmla="*/ 2 h 11"/>
                    <a:gd name="T28" fmla="*/ 130 w 260"/>
                    <a:gd name="T29" fmla="*/ 2 h 11"/>
                    <a:gd name="T30" fmla="*/ 66 w 260"/>
                    <a:gd name="T31" fmla="*/ 6 h 11"/>
                    <a:gd name="T32" fmla="*/ 0 w 260"/>
                    <a:gd name="T33" fmla="*/ 9 h 11"/>
                    <a:gd name="T34" fmla="*/ 0 w 260"/>
                    <a:gd name="T35" fmla="*/ 9 h 11"/>
                    <a:gd name="T36" fmla="*/ 0 w 260"/>
                    <a:gd name="T37" fmla="*/ 9 h 11"/>
                    <a:gd name="T38" fmla="*/ 0 w 260"/>
                    <a:gd name="T39" fmla="*/ 11 h 11"/>
                    <a:gd name="T40" fmla="*/ 0 w 260"/>
                    <a:gd name="T41" fmla="*/ 11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60"/>
                    <a:gd name="T64" fmla="*/ 0 h 11"/>
                    <a:gd name="T65" fmla="*/ 260 w 260"/>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60" h="11">
                      <a:moveTo>
                        <a:pt x="0" y="11"/>
                      </a:moveTo>
                      <a:lnTo>
                        <a:pt x="0" y="11"/>
                      </a:lnTo>
                      <a:lnTo>
                        <a:pt x="66" y="11"/>
                      </a:lnTo>
                      <a:lnTo>
                        <a:pt x="130" y="8"/>
                      </a:lnTo>
                      <a:lnTo>
                        <a:pt x="194" y="6"/>
                      </a:lnTo>
                      <a:lnTo>
                        <a:pt x="227" y="6"/>
                      </a:lnTo>
                      <a:lnTo>
                        <a:pt x="259" y="6"/>
                      </a:lnTo>
                      <a:lnTo>
                        <a:pt x="260" y="6"/>
                      </a:lnTo>
                      <a:lnTo>
                        <a:pt x="260" y="5"/>
                      </a:lnTo>
                      <a:lnTo>
                        <a:pt x="227" y="2"/>
                      </a:lnTo>
                      <a:lnTo>
                        <a:pt x="194" y="0"/>
                      </a:lnTo>
                      <a:lnTo>
                        <a:pt x="163" y="2"/>
                      </a:lnTo>
                      <a:lnTo>
                        <a:pt x="130" y="2"/>
                      </a:lnTo>
                      <a:lnTo>
                        <a:pt x="66" y="6"/>
                      </a:lnTo>
                      <a:lnTo>
                        <a:pt x="0" y="9"/>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1" name="Freeform 200"/>
                <p:cNvSpPr>
                  <a:spLocks/>
                </p:cNvSpPr>
                <p:nvPr/>
              </p:nvSpPr>
              <p:spPr bwMode="auto">
                <a:xfrm>
                  <a:off x="1123" y="1652"/>
                  <a:ext cx="94" cy="61"/>
                </a:xfrm>
                <a:custGeom>
                  <a:avLst/>
                  <a:gdLst>
                    <a:gd name="T0" fmla="*/ 17 w 94"/>
                    <a:gd name="T1" fmla="*/ 17 h 61"/>
                    <a:gd name="T2" fmla="*/ 17 w 94"/>
                    <a:gd name="T3" fmla="*/ 17 h 61"/>
                    <a:gd name="T4" fmla="*/ 26 w 94"/>
                    <a:gd name="T5" fmla="*/ 12 h 61"/>
                    <a:gd name="T6" fmla="*/ 36 w 94"/>
                    <a:gd name="T7" fmla="*/ 9 h 61"/>
                    <a:gd name="T8" fmla="*/ 56 w 94"/>
                    <a:gd name="T9" fmla="*/ 6 h 61"/>
                    <a:gd name="T10" fmla="*/ 56 w 94"/>
                    <a:gd name="T11" fmla="*/ 6 h 61"/>
                    <a:gd name="T12" fmla="*/ 70 w 94"/>
                    <a:gd name="T13" fmla="*/ 4 h 61"/>
                    <a:gd name="T14" fmla="*/ 76 w 94"/>
                    <a:gd name="T15" fmla="*/ 6 h 61"/>
                    <a:gd name="T16" fmla="*/ 83 w 94"/>
                    <a:gd name="T17" fmla="*/ 7 h 61"/>
                    <a:gd name="T18" fmla="*/ 87 w 94"/>
                    <a:gd name="T19" fmla="*/ 11 h 61"/>
                    <a:gd name="T20" fmla="*/ 89 w 94"/>
                    <a:gd name="T21" fmla="*/ 15 h 61"/>
                    <a:gd name="T22" fmla="*/ 87 w 94"/>
                    <a:gd name="T23" fmla="*/ 22 h 61"/>
                    <a:gd name="T24" fmla="*/ 81 w 94"/>
                    <a:gd name="T25" fmla="*/ 29 h 61"/>
                    <a:gd name="T26" fmla="*/ 81 w 94"/>
                    <a:gd name="T27" fmla="*/ 29 h 61"/>
                    <a:gd name="T28" fmla="*/ 73 w 94"/>
                    <a:gd name="T29" fmla="*/ 36 h 61"/>
                    <a:gd name="T30" fmla="*/ 64 w 94"/>
                    <a:gd name="T31" fmla="*/ 40 h 61"/>
                    <a:gd name="T32" fmla="*/ 54 w 94"/>
                    <a:gd name="T33" fmla="*/ 45 h 61"/>
                    <a:gd name="T34" fmla="*/ 43 w 94"/>
                    <a:gd name="T35" fmla="*/ 48 h 61"/>
                    <a:gd name="T36" fmla="*/ 22 w 94"/>
                    <a:gd name="T37" fmla="*/ 51 h 61"/>
                    <a:gd name="T38" fmla="*/ 1 w 94"/>
                    <a:gd name="T39" fmla="*/ 56 h 61"/>
                    <a:gd name="T40" fmla="*/ 1 w 94"/>
                    <a:gd name="T41" fmla="*/ 56 h 61"/>
                    <a:gd name="T42" fmla="*/ 0 w 94"/>
                    <a:gd name="T43" fmla="*/ 58 h 61"/>
                    <a:gd name="T44" fmla="*/ 0 w 94"/>
                    <a:gd name="T45" fmla="*/ 59 h 61"/>
                    <a:gd name="T46" fmla="*/ 0 w 94"/>
                    <a:gd name="T47" fmla="*/ 61 h 61"/>
                    <a:gd name="T48" fmla="*/ 1 w 94"/>
                    <a:gd name="T49" fmla="*/ 61 h 61"/>
                    <a:gd name="T50" fmla="*/ 1 w 94"/>
                    <a:gd name="T51" fmla="*/ 61 h 61"/>
                    <a:gd name="T52" fmla="*/ 14 w 94"/>
                    <a:gd name="T53" fmla="*/ 61 h 61"/>
                    <a:gd name="T54" fmla="*/ 26 w 94"/>
                    <a:gd name="T55" fmla="*/ 59 h 61"/>
                    <a:gd name="T56" fmla="*/ 42 w 94"/>
                    <a:gd name="T57" fmla="*/ 58 h 61"/>
                    <a:gd name="T58" fmla="*/ 58 w 94"/>
                    <a:gd name="T59" fmla="*/ 53 h 61"/>
                    <a:gd name="T60" fmla="*/ 70 w 94"/>
                    <a:gd name="T61" fmla="*/ 47 h 61"/>
                    <a:gd name="T62" fmla="*/ 83 w 94"/>
                    <a:gd name="T63" fmla="*/ 39 h 61"/>
                    <a:gd name="T64" fmla="*/ 87 w 94"/>
                    <a:gd name="T65" fmla="*/ 34 h 61"/>
                    <a:gd name="T66" fmla="*/ 91 w 94"/>
                    <a:gd name="T67" fmla="*/ 28 h 61"/>
                    <a:gd name="T68" fmla="*/ 92 w 94"/>
                    <a:gd name="T69" fmla="*/ 23 h 61"/>
                    <a:gd name="T70" fmla="*/ 94 w 94"/>
                    <a:gd name="T71" fmla="*/ 17 h 61"/>
                    <a:gd name="T72" fmla="*/ 94 w 94"/>
                    <a:gd name="T73" fmla="*/ 17 h 61"/>
                    <a:gd name="T74" fmla="*/ 94 w 94"/>
                    <a:gd name="T75" fmla="*/ 11 h 61"/>
                    <a:gd name="T76" fmla="*/ 92 w 94"/>
                    <a:gd name="T77" fmla="*/ 7 h 61"/>
                    <a:gd name="T78" fmla="*/ 89 w 94"/>
                    <a:gd name="T79" fmla="*/ 4 h 61"/>
                    <a:gd name="T80" fmla="*/ 84 w 94"/>
                    <a:gd name="T81" fmla="*/ 1 h 61"/>
                    <a:gd name="T82" fmla="*/ 80 w 94"/>
                    <a:gd name="T83" fmla="*/ 0 h 61"/>
                    <a:gd name="T84" fmla="*/ 73 w 94"/>
                    <a:gd name="T85" fmla="*/ 0 h 61"/>
                    <a:gd name="T86" fmla="*/ 61 w 94"/>
                    <a:gd name="T87" fmla="*/ 1 h 61"/>
                    <a:gd name="T88" fmla="*/ 47 w 94"/>
                    <a:gd name="T89" fmla="*/ 4 h 61"/>
                    <a:gd name="T90" fmla="*/ 34 w 94"/>
                    <a:gd name="T91" fmla="*/ 7 h 61"/>
                    <a:gd name="T92" fmla="*/ 23 w 94"/>
                    <a:gd name="T93" fmla="*/ 12 h 61"/>
                    <a:gd name="T94" fmla="*/ 17 w 94"/>
                    <a:gd name="T95" fmla="*/ 17 h 61"/>
                    <a:gd name="T96" fmla="*/ 17 w 94"/>
                    <a:gd name="T97" fmla="*/ 17 h 61"/>
                    <a:gd name="T98" fmla="*/ 17 w 94"/>
                    <a:gd name="T99" fmla="*/ 17 h 61"/>
                    <a:gd name="T100" fmla="*/ 17 w 94"/>
                    <a:gd name="T101" fmla="*/ 17 h 61"/>
                    <a:gd name="T102" fmla="*/ 17 w 94"/>
                    <a:gd name="T103" fmla="*/ 17 h 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
                    <a:gd name="T157" fmla="*/ 0 h 61"/>
                    <a:gd name="T158" fmla="*/ 94 w 94"/>
                    <a:gd name="T159" fmla="*/ 61 h 6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 h="61">
                      <a:moveTo>
                        <a:pt x="17" y="17"/>
                      </a:moveTo>
                      <a:lnTo>
                        <a:pt x="17" y="17"/>
                      </a:lnTo>
                      <a:lnTo>
                        <a:pt x="26" y="12"/>
                      </a:lnTo>
                      <a:lnTo>
                        <a:pt x="36" y="9"/>
                      </a:lnTo>
                      <a:lnTo>
                        <a:pt x="56" y="6"/>
                      </a:lnTo>
                      <a:lnTo>
                        <a:pt x="70" y="4"/>
                      </a:lnTo>
                      <a:lnTo>
                        <a:pt x="76" y="6"/>
                      </a:lnTo>
                      <a:lnTo>
                        <a:pt x="83" y="7"/>
                      </a:lnTo>
                      <a:lnTo>
                        <a:pt x="87" y="11"/>
                      </a:lnTo>
                      <a:lnTo>
                        <a:pt x="89" y="15"/>
                      </a:lnTo>
                      <a:lnTo>
                        <a:pt x="87" y="22"/>
                      </a:lnTo>
                      <a:lnTo>
                        <a:pt x="81" y="29"/>
                      </a:lnTo>
                      <a:lnTo>
                        <a:pt x="73" y="36"/>
                      </a:lnTo>
                      <a:lnTo>
                        <a:pt x="64" y="40"/>
                      </a:lnTo>
                      <a:lnTo>
                        <a:pt x="54" y="45"/>
                      </a:lnTo>
                      <a:lnTo>
                        <a:pt x="43" y="48"/>
                      </a:lnTo>
                      <a:lnTo>
                        <a:pt x="22" y="51"/>
                      </a:lnTo>
                      <a:lnTo>
                        <a:pt x="1" y="56"/>
                      </a:lnTo>
                      <a:lnTo>
                        <a:pt x="0" y="58"/>
                      </a:lnTo>
                      <a:lnTo>
                        <a:pt x="0" y="59"/>
                      </a:lnTo>
                      <a:lnTo>
                        <a:pt x="0" y="61"/>
                      </a:lnTo>
                      <a:lnTo>
                        <a:pt x="1" y="61"/>
                      </a:lnTo>
                      <a:lnTo>
                        <a:pt x="14" y="61"/>
                      </a:lnTo>
                      <a:lnTo>
                        <a:pt x="26" y="59"/>
                      </a:lnTo>
                      <a:lnTo>
                        <a:pt x="42" y="58"/>
                      </a:lnTo>
                      <a:lnTo>
                        <a:pt x="58" y="53"/>
                      </a:lnTo>
                      <a:lnTo>
                        <a:pt x="70" y="47"/>
                      </a:lnTo>
                      <a:lnTo>
                        <a:pt x="83" y="39"/>
                      </a:lnTo>
                      <a:lnTo>
                        <a:pt x="87" y="34"/>
                      </a:lnTo>
                      <a:lnTo>
                        <a:pt x="91" y="28"/>
                      </a:lnTo>
                      <a:lnTo>
                        <a:pt x="92" y="23"/>
                      </a:lnTo>
                      <a:lnTo>
                        <a:pt x="94" y="17"/>
                      </a:lnTo>
                      <a:lnTo>
                        <a:pt x="94" y="11"/>
                      </a:lnTo>
                      <a:lnTo>
                        <a:pt x="92" y="7"/>
                      </a:lnTo>
                      <a:lnTo>
                        <a:pt x="89" y="4"/>
                      </a:lnTo>
                      <a:lnTo>
                        <a:pt x="84" y="1"/>
                      </a:lnTo>
                      <a:lnTo>
                        <a:pt x="80" y="0"/>
                      </a:lnTo>
                      <a:lnTo>
                        <a:pt x="73" y="0"/>
                      </a:lnTo>
                      <a:lnTo>
                        <a:pt x="61" y="1"/>
                      </a:lnTo>
                      <a:lnTo>
                        <a:pt x="47" y="4"/>
                      </a:lnTo>
                      <a:lnTo>
                        <a:pt x="34" y="7"/>
                      </a:lnTo>
                      <a:lnTo>
                        <a:pt x="23" y="12"/>
                      </a:lnTo>
                      <a:lnTo>
                        <a:pt x="17"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2" name="Freeform 201"/>
                <p:cNvSpPr>
                  <a:spLocks/>
                </p:cNvSpPr>
                <p:nvPr/>
              </p:nvSpPr>
              <p:spPr bwMode="auto">
                <a:xfrm>
                  <a:off x="501" y="1365"/>
                  <a:ext cx="119" cy="123"/>
                </a:xfrm>
                <a:custGeom>
                  <a:avLst/>
                  <a:gdLst>
                    <a:gd name="T0" fmla="*/ 118 w 119"/>
                    <a:gd name="T1" fmla="*/ 0 h 123"/>
                    <a:gd name="T2" fmla="*/ 118 w 119"/>
                    <a:gd name="T3" fmla="*/ 0 h 123"/>
                    <a:gd name="T4" fmla="*/ 112 w 119"/>
                    <a:gd name="T5" fmla="*/ 9 h 123"/>
                    <a:gd name="T6" fmla="*/ 107 w 119"/>
                    <a:gd name="T7" fmla="*/ 18 h 123"/>
                    <a:gd name="T8" fmla="*/ 97 w 119"/>
                    <a:gd name="T9" fmla="*/ 37 h 123"/>
                    <a:gd name="T10" fmla="*/ 83 w 119"/>
                    <a:gd name="T11" fmla="*/ 76 h 123"/>
                    <a:gd name="T12" fmla="*/ 83 w 119"/>
                    <a:gd name="T13" fmla="*/ 76 h 123"/>
                    <a:gd name="T14" fmla="*/ 80 w 119"/>
                    <a:gd name="T15" fmla="*/ 87 h 123"/>
                    <a:gd name="T16" fmla="*/ 74 w 119"/>
                    <a:gd name="T17" fmla="*/ 97 h 123"/>
                    <a:gd name="T18" fmla="*/ 68 w 119"/>
                    <a:gd name="T19" fmla="*/ 106 h 123"/>
                    <a:gd name="T20" fmla="*/ 60 w 119"/>
                    <a:gd name="T21" fmla="*/ 114 h 123"/>
                    <a:gd name="T22" fmla="*/ 60 w 119"/>
                    <a:gd name="T23" fmla="*/ 114 h 123"/>
                    <a:gd name="T24" fmla="*/ 54 w 119"/>
                    <a:gd name="T25" fmla="*/ 117 h 123"/>
                    <a:gd name="T26" fmla="*/ 46 w 119"/>
                    <a:gd name="T27" fmla="*/ 119 h 123"/>
                    <a:gd name="T28" fmla="*/ 38 w 119"/>
                    <a:gd name="T29" fmla="*/ 119 h 123"/>
                    <a:gd name="T30" fmla="*/ 30 w 119"/>
                    <a:gd name="T31" fmla="*/ 117 h 123"/>
                    <a:gd name="T32" fmla="*/ 16 w 119"/>
                    <a:gd name="T33" fmla="*/ 111 h 123"/>
                    <a:gd name="T34" fmla="*/ 3 w 119"/>
                    <a:gd name="T35" fmla="*/ 105 h 123"/>
                    <a:gd name="T36" fmla="*/ 3 w 119"/>
                    <a:gd name="T37" fmla="*/ 105 h 123"/>
                    <a:gd name="T38" fmla="*/ 0 w 119"/>
                    <a:gd name="T39" fmla="*/ 105 h 123"/>
                    <a:gd name="T40" fmla="*/ 2 w 119"/>
                    <a:gd name="T41" fmla="*/ 106 h 123"/>
                    <a:gd name="T42" fmla="*/ 2 w 119"/>
                    <a:gd name="T43" fmla="*/ 106 h 123"/>
                    <a:gd name="T44" fmla="*/ 11 w 119"/>
                    <a:gd name="T45" fmla="*/ 112 h 123"/>
                    <a:gd name="T46" fmla="*/ 21 w 119"/>
                    <a:gd name="T47" fmla="*/ 117 h 123"/>
                    <a:gd name="T48" fmla="*/ 32 w 119"/>
                    <a:gd name="T49" fmla="*/ 122 h 123"/>
                    <a:gd name="T50" fmla="*/ 41 w 119"/>
                    <a:gd name="T51" fmla="*/ 123 h 123"/>
                    <a:gd name="T52" fmla="*/ 50 w 119"/>
                    <a:gd name="T53" fmla="*/ 122 h 123"/>
                    <a:gd name="T54" fmla="*/ 60 w 119"/>
                    <a:gd name="T55" fmla="*/ 119 h 123"/>
                    <a:gd name="T56" fmla="*/ 69 w 119"/>
                    <a:gd name="T57" fmla="*/ 112 h 123"/>
                    <a:gd name="T58" fmla="*/ 77 w 119"/>
                    <a:gd name="T59" fmla="*/ 103 h 123"/>
                    <a:gd name="T60" fmla="*/ 77 w 119"/>
                    <a:gd name="T61" fmla="*/ 103 h 123"/>
                    <a:gd name="T62" fmla="*/ 83 w 119"/>
                    <a:gd name="T63" fmla="*/ 90 h 123"/>
                    <a:gd name="T64" fmla="*/ 90 w 119"/>
                    <a:gd name="T65" fmla="*/ 78 h 123"/>
                    <a:gd name="T66" fmla="*/ 97 w 119"/>
                    <a:gd name="T67" fmla="*/ 53 h 123"/>
                    <a:gd name="T68" fmla="*/ 107 w 119"/>
                    <a:gd name="T69" fmla="*/ 26 h 123"/>
                    <a:gd name="T70" fmla="*/ 113 w 119"/>
                    <a:gd name="T71" fmla="*/ 14 h 123"/>
                    <a:gd name="T72" fmla="*/ 119 w 119"/>
                    <a:gd name="T73" fmla="*/ 1 h 123"/>
                    <a:gd name="T74" fmla="*/ 119 w 119"/>
                    <a:gd name="T75" fmla="*/ 1 h 123"/>
                    <a:gd name="T76" fmla="*/ 119 w 119"/>
                    <a:gd name="T77" fmla="*/ 0 h 123"/>
                    <a:gd name="T78" fmla="*/ 118 w 119"/>
                    <a:gd name="T79" fmla="*/ 0 h 123"/>
                    <a:gd name="T80" fmla="*/ 118 w 119"/>
                    <a:gd name="T81" fmla="*/ 0 h 12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9"/>
                    <a:gd name="T124" fmla="*/ 0 h 123"/>
                    <a:gd name="T125" fmla="*/ 119 w 119"/>
                    <a:gd name="T126" fmla="*/ 123 h 12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9" h="123">
                      <a:moveTo>
                        <a:pt x="118" y="0"/>
                      </a:moveTo>
                      <a:lnTo>
                        <a:pt x="118" y="0"/>
                      </a:lnTo>
                      <a:lnTo>
                        <a:pt x="112" y="9"/>
                      </a:lnTo>
                      <a:lnTo>
                        <a:pt x="107" y="18"/>
                      </a:lnTo>
                      <a:lnTo>
                        <a:pt x="97" y="37"/>
                      </a:lnTo>
                      <a:lnTo>
                        <a:pt x="83" y="76"/>
                      </a:lnTo>
                      <a:lnTo>
                        <a:pt x="80" y="87"/>
                      </a:lnTo>
                      <a:lnTo>
                        <a:pt x="74" y="97"/>
                      </a:lnTo>
                      <a:lnTo>
                        <a:pt x="68" y="106"/>
                      </a:lnTo>
                      <a:lnTo>
                        <a:pt x="60" y="114"/>
                      </a:lnTo>
                      <a:lnTo>
                        <a:pt x="54" y="117"/>
                      </a:lnTo>
                      <a:lnTo>
                        <a:pt x="46" y="119"/>
                      </a:lnTo>
                      <a:lnTo>
                        <a:pt x="38" y="119"/>
                      </a:lnTo>
                      <a:lnTo>
                        <a:pt x="30" y="117"/>
                      </a:lnTo>
                      <a:lnTo>
                        <a:pt x="16" y="111"/>
                      </a:lnTo>
                      <a:lnTo>
                        <a:pt x="3" y="105"/>
                      </a:lnTo>
                      <a:lnTo>
                        <a:pt x="0" y="105"/>
                      </a:lnTo>
                      <a:lnTo>
                        <a:pt x="2" y="106"/>
                      </a:lnTo>
                      <a:lnTo>
                        <a:pt x="11" y="112"/>
                      </a:lnTo>
                      <a:lnTo>
                        <a:pt x="21" y="117"/>
                      </a:lnTo>
                      <a:lnTo>
                        <a:pt x="32" y="122"/>
                      </a:lnTo>
                      <a:lnTo>
                        <a:pt x="41" y="123"/>
                      </a:lnTo>
                      <a:lnTo>
                        <a:pt x="50" y="122"/>
                      </a:lnTo>
                      <a:lnTo>
                        <a:pt x="60" y="119"/>
                      </a:lnTo>
                      <a:lnTo>
                        <a:pt x="69" y="112"/>
                      </a:lnTo>
                      <a:lnTo>
                        <a:pt x="77" y="103"/>
                      </a:lnTo>
                      <a:lnTo>
                        <a:pt x="83" y="90"/>
                      </a:lnTo>
                      <a:lnTo>
                        <a:pt x="90" y="78"/>
                      </a:lnTo>
                      <a:lnTo>
                        <a:pt x="97" y="53"/>
                      </a:lnTo>
                      <a:lnTo>
                        <a:pt x="107" y="26"/>
                      </a:lnTo>
                      <a:lnTo>
                        <a:pt x="113" y="14"/>
                      </a:lnTo>
                      <a:lnTo>
                        <a:pt x="119" y="1"/>
                      </a:lnTo>
                      <a:lnTo>
                        <a:pt x="119" y="0"/>
                      </a:lnTo>
                      <a:lnTo>
                        <a:pt x="1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3" name="Freeform 202"/>
                <p:cNvSpPr>
                  <a:spLocks/>
                </p:cNvSpPr>
                <p:nvPr/>
              </p:nvSpPr>
              <p:spPr bwMode="auto">
                <a:xfrm>
                  <a:off x="583" y="1357"/>
                  <a:ext cx="33" cy="11"/>
                </a:xfrm>
                <a:custGeom>
                  <a:avLst/>
                  <a:gdLst>
                    <a:gd name="T0" fmla="*/ 1 w 33"/>
                    <a:gd name="T1" fmla="*/ 4 h 11"/>
                    <a:gd name="T2" fmla="*/ 1 w 33"/>
                    <a:gd name="T3" fmla="*/ 4 h 11"/>
                    <a:gd name="T4" fmla="*/ 15 w 33"/>
                    <a:gd name="T5" fmla="*/ 6 h 11"/>
                    <a:gd name="T6" fmla="*/ 23 w 33"/>
                    <a:gd name="T7" fmla="*/ 8 h 11"/>
                    <a:gd name="T8" fmla="*/ 30 w 33"/>
                    <a:gd name="T9" fmla="*/ 11 h 11"/>
                    <a:gd name="T10" fmla="*/ 30 w 33"/>
                    <a:gd name="T11" fmla="*/ 11 h 11"/>
                    <a:gd name="T12" fmla="*/ 31 w 33"/>
                    <a:gd name="T13" fmla="*/ 11 h 11"/>
                    <a:gd name="T14" fmla="*/ 33 w 33"/>
                    <a:gd name="T15" fmla="*/ 11 h 11"/>
                    <a:gd name="T16" fmla="*/ 33 w 33"/>
                    <a:gd name="T17" fmla="*/ 9 h 11"/>
                    <a:gd name="T18" fmla="*/ 33 w 33"/>
                    <a:gd name="T19" fmla="*/ 8 h 11"/>
                    <a:gd name="T20" fmla="*/ 33 w 33"/>
                    <a:gd name="T21" fmla="*/ 8 h 11"/>
                    <a:gd name="T22" fmla="*/ 25 w 33"/>
                    <a:gd name="T23" fmla="*/ 3 h 11"/>
                    <a:gd name="T24" fmla="*/ 17 w 33"/>
                    <a:gd name="T25" fmla="*/ 1 h 11"/>
                    <a:gd name="T26" fmla="*/ 9 w 33"/>
                    <a:gd name="T27" fmla="*/ 0 h 11"/>
                    <a:gd name="T28" fmla="*/ 1 w 33"/>
                    <a:gd name="T29" fmla="*/ 1 h 11"/>
                    <a:gd name="T30" fmla="*/ 1 w 33"/>
                    <a:gd name="T31" fmla="*/ 1 h 11"/>
                    <a:gd name="T32" fmla="*/ 0 w 33"/>
                    <a:gd name="T33" fmla="*/ 1 h 11"/>
                    <a:gd name="T34" fmla="*/ 0 w 33"/>
                    <a:gd name="T35" fmla="*/ 3 h 11"/>
                    <a:gd name="T36" fmla="*/ 0 w 33"/>
                    <a:gd name="T37" fmla="*/ 3 h 11"/>
                    <a:gd name="T38" fmla="*/ 1 w 33"/>
                    <a:gd name="T39" fmla="*/ 4 h 11"/>
                    <a:gd name="T40" fmla="*/ 1 w 33"/>
                    <a:gd name="T41" fmla="*/ 4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
                    <a:gd name="T64" fmla="*/ 0 h 11"/>
                    <a:gd name="T65" fmla="*/ 33 w 33"/>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 h="11">
                      <a:moveTo>
                        <a:pt x="1" y="4"/>
                      </a:moveTo>
                      <a:lnTo>
                        <a:pt x="1" y="4"/>
                      </a:lnTo>
                      <a:lnTo>
                        <a:pt x="15" y="6"/>
                      </a:lnTo>
                      <a:lnTo>
                        <a:pt x="23" y="8"/>
                      </a:lnTo>
                      <a:lnTo>
                        <a:pt x="30" y="11"/>
                      </a:lnTo>
                      <a:lnTo>
                        <a:pt x="31" y="11"/>
                      </a:lnTo>
                      <a:lnTo>
                        <a:pt x="33" y="11"/>
                      </a:lnTo>
                      <a:lnTo>
                        <a:pt x="33" y="9"/>
                      </a:lnTo>
                      <a:lnTo>
                        <a:pt x="33" y="8"/>
                      </a:lnTo>
                      <a:lnTo>
                        <a:pt x="25" y="3"/>
                      </a:lnTo>
                      <a:lnTo>
                        <a:pt x="17" y="1"/>
                      </a:lnTo>
                      <a:lnTo>
                        <a:pt x="9" y="0"/>
                      </a:lnTo>
                      <a:lnTo>
                        <a:pt x="1" y="1"/>
                      </a:lnTo>
                      <a:lnTo>
                        <a:pt x="0" y="1"/>
                      </a:lnTo>
                      <a:lnTo>
                        <a:pt x="0" y="3"/>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4" name="Freeform 203"/>
                <p:cNvSpPr>
                  <a:spLocks/>
                </p:cNvSpPr>
                <p:nvPr/>
              </p:nvSpPr>
              <p:spPr bwMode="auto">
                <a:xfrm>
                  <a:off x="277" y="1557"/>
                  <a:ext cx="22" cy="66"/>
                </a:xfrm>
                <a:custGeom>
                  <a:avLst/>
                  <a:gdLst>
                    <a:gd name="T0" fmla="*/ 5 w 22"/>
                    <a:gd name="T1" fmla="*/ 65 h 66"/>
                    <a:gd name="T2" fmla="*/ 5 w 22"/>
                    <a:gd name="T3" fmla="*/ 65 h 66"/>
                    <a:gd name="T4" fmla="*/ 11 w 22"/>
                    <a:gd name="T5" fmla="*/ 33 h 66"/>
                    <a:gd name="T6" fmla="*/ 22 w 22"/>
                    <a:gd name="T7" fmla="*/ 4 h 66"/>
                    <a:gd name="T8" fmla="*/ 22 w 22"/>
                    <a:gd name="T9" fmla="*/ 4 h 66"/>
                    <a:gd name="T10" fmla="*/ 22 w 22"/>
                    <a:gd name="T11" fmla="*/ 2 h 66"/>
                    <a:gd name="T12" fmla="*/ 20 w 22"/>
                    <a:gd name="T13" fmla="*/ 0 h 66"/>
                    <a:gd name="T14" fmla="*/ 19 w 22"/>
                    <a:gd name="T15" fmla="*/ 0 h 66"/>
                    <a:gd name="T16" fmla="*/ 17 w 22"/>
                    <a:gd name="T17" fmla="*/ 2 h 66"/>
                    <a:gd name="T18" fmla="*/ 17 w 22"/>
                    <a:gd name="T19" fmla="*/ 2 h 66"/>
                    <a:gd name="T20" fmla="*/ 11 w 22"/>
                    <a:gd name="T21" fmla="*/ 16 h 66"/>
                    <a:gd name="T22" fmla="*/ 6 w 22"/>
                    <a:gd name="T23" fmla="*/ 32 h 66"/>
                    <a:gd name="T24" fmla="*/ 1 w 22"/>
                    <a:gd name="T25" fmla="*/ 47 h 66"/>
                    <a:gd name="T26" fmla="*/ 0 w 22"/>
                    <a:gd name="T27" fmla="*/ 65 h 66"/>
                    <a:gd name="T28" fmla="*/ 0 w 22"/>
                    <a:gd name="T29" fmla="*/ 65 h 66"/>
                    <a:gd name="T30" fmla="*/ 0 w 22"/>
                    <a:gd name="T31" fmla="*/ 66 h 66"/>
                    <a:gd name="T32" fmla="*/ 1 w 22"/>
                    <a:gd name="T33" fmla="*/ 66 h 66"/>
                    <a:gd name="T34" fmla="*/ 3 w 22"/>
                    <a:gd name="T35" fmla="*/ 66 h 66"/>
                    <a:gd name="T36" fmla="*/ 5 w 22"/>
                    <a:gd name="T37" fmla="*/ 65 h 66"/>
                    <a:gd name="T38" fmla="*/ 5 w 22"/>
                    <a:gd name="T39" fmla="*/ 65 h 6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
                    <a:gd name="T61" fmla="*/ 0 h 66"/>
                    <a:gd name="T62" fmla="*/ 22 w 22"/>
                    <a:gd name="T63" fmla="*/ 66 h 6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 h="66">
                      <a:moveTo>
                        <a:pt x="5" y="65"/>
                      </a:moveTo>
                      <a:lnTo>
                        <a:pt x="5" y="65"/>
                      </a:lnTo>
                      <a:lnTo>
                        <a:pt x="11" y="33"/>
                      </a:lnTo>
                      <a:lnTo>
                        <a:pt x="22" y="4"/>
                      </a:lnTo>
                      <a:lnTo>
                        <a:pt x="22" y="2"/>
                      </a:lnTo>
                      <a:lnTo>
                        <a:pt x="20" y="0"/>
                      </a:lnTo>
                      <a:lnTo>
                        <a:pt x="19" y="0"/>
                      </a:lnTo>
                      <a:lnTo>
                        <a:pt x="17" y="2"/>
                      </a:lnTo>
                      <a:lnTo>
                        <a:pt x="11" y="16"/>
                      </a:lnTo>
                      <a:lnTo>
                        <a:pt x="6" y="32"/>
                      </a:lnTo>
                      <a:lnTo>
                        <a:pt x="1" y="47"/>
                      </a:lnTo>
                      <a:lnTo>
                        <a:pt x="0" y="65"/>
                      </a:lnTo>
                      <a:lnTo>
                        <a:pt x="0" y="66"/>
                      </a:lnTo>
                      <a:lnTo>
                        <a:pt x="1" y="66"/>
                      </a:lnTo>
                      <a:lnTo>
                        <a:pt x="3" y="66"/>
                      </a:lnTo>
                      <a:lnTo>
                        <a:pt x="5"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5" name="Freeform 204"/>
                <p:cNvSpPr>
                  <a:spLocks/>
                </p:cNvSpPr>
                <p:nvPr/>
              </p:nvSpPr>
              <p:spPr bwMode="auto">
                <a:xfrm>
                  <a:off x="288" y="1564"/>
                  <a:ext cx="45" cy="6"/>
                </a:xfrm>
                <a:custGeom>
                  <a:avLst/>
                  <a:gdLst>
                    <a:gd name="T0" fmla="*/ 3 w 45"/>
                    <a:gd name="T1" fmla="*/ 4 h 6"/>
                    <a:gd name="T2" fmla="*/ 3 w 45"/>
                    <a:gd name="T3" fmla="*/ 4 h 6"/>
                    <a:gd name="T4" fmla="*/ 22 w 45"/>
                    <a:gd name="T5" fmla="*/ 6 h 6"/>
                    <a:gd name="T6" fmla="*/ 42 w 45"/>
                    <a:gd name="T7" fmla="*/ 4 h 6"/>
                    <a:gd name="T8" fmla="*/ 42 w 45"/>
                    <a:gd name="T9" fmla="*/ 4 h 6"/>
                    <a:gd name="T10" fmla="*/ 44 w 45"/>
                    <a:gd name="T11" fmla="*/ 4 h 6"/>
                    <a:gd name="T12" fmla="*/ 45 w 45"/>
                    <a:gd name="T13" fmla="*/ 3 h 6"/>
                    <a:gd name="T14" fmla="*/ 45 w 45"/>
                    <a:gd name="T15" fmla="*/ 1 h 6"/>
                    <a:gd name="T16" fmla="*/ 44 w 45"/>
                    <a:gd name="T17" fmla="*/ 0 h 6"/>
                    <a:gd name="T18" fmla="*/ 44 w 45"/>
                    <a:gd name="T19" fmla="*/ 0 h 6"/>
                    <a:gd name="T20" fmla="*/ 23 w 45"/>
                    <a:gd name="T21" fmla="*/ 0 h 6"/>
                    <a:gd name="T22" fmla="*/ 3 w 45"/>
                    <a:gd name="T23" fmla="*/ 0 h 6"/>
                    <a:gd name="T24" fmla="*/ 3 w 45"/>
                    <a:gd name="T25" fmla="*/ 0 h 6"/>
                    <a:gd name="T26" fmla="*/ 0 w 45"/>
                    <a:gd name="T27" fmla="*/ 1 h 6"/>
                    <a:gd name="T28" fmla="*/ 0 w 45"/>
                    <a:gd name="T29" fmla="*/ 3 h 6"/>
                    <a:gd name="T30" fmla="*/ 0 w 45"/>
                    <a:gd name="T31" fmla="*/ 4 h 6"/>
                    <a:gd name="T32" fmla="*/ 3 w 45"/>
                    <a:gd name="T33" fmla="*/ 4 h 6"/>
                    <a:gd name="T34" fmla="*/ 3 w 45"/>
                    <a:gd name="T35" fmla="*/ 4 h 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5"/>
                    <a:gd name="T55" fmla="*/ 0 h 6"/>
                    <a:gd name="T56" fmla="*/ 45 w 45"/>
                    <a:gd name="T57" fmla="*/ 6 h 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5" h="6">
                      <a:moveTo>
                        <a:pt x="3" y="4"/>
                      </a:moveTo>
                      <a:lnTo>
                        <a:pt x="3" y="4"/>
                      </a:lnTo>
                      <a:lnTo>
                        <a:pt x="22" y="6"/>
                      </a:lnTo>
                      <a:lnTo>
                        <a:pt x="42" y="4"/>
                      </a:lnTo>
                      <a:lnTo>
                        <a:pt x="44" y="4"/>
                      </a:lnTo>
                      <a:lnTo>
                        <a:pt x="45" y="3"/>
                      </a:lnTo>
                      <a:lnTo>
                        <a:pt x="45" y="1"/>
                      </a:lnTo>
                      <a:lnTo>
                        <a:pt x="44" y="0"/>
                      </a:lnTo>
                      <a:lnTo>
                        <a:pt x="23" y="0"/>
                      </a:lnTo>
                      <a:lnTo>
                        <a:pt x="3" y="0"/>
                      </a:lnTo>
                      <a:lnTo>
                        <a:pt x="0" y="1"/>
                      </a:lnTo>
                      <a:lnTo>
                        <a:pt x="0" y="3"/>
                      </a:lnTo>
                      <a:lnTo>
                        <a:pt x="0" y="4"/>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6" name="Freeform 205"/>
                <p:cNvSpPr>
                  <a:spLocks/>
                </p:cNvSpPr>
                <p:nvPr/>
              </p:nvSpPr>
              <p:spPr bwMode="auto">
                <a:xfrm>
                  <a:off x="464" y="1641"/>
                  <a:ext cx="105" cy="87"/>
                </a:xfrm>
                <a:custGeom>
                  <a:avLst/>
                  <a:gdLst>
                    <a:gd name="T0" fmla="*/ 1 w 105"/>
                    <a:gd name="T1" fmla="*/ 28 h 87"/>
                    <a:gd name="T2" fmla="*/ 14 w 105"/>
                    <a:gd name="T3" fmla="*/ 17 h 87"/>
                    <a:gd name="T4" fmla="*/ 29 w 105"/>
                    <a:gd name="T5" fmla="*/ 9 h 87"/>
                    <a:gd name="T6" fmla="*/ 48 w 105"/>
                    <a:gd name="T7" fmla="*/ 6 h 87"/>
                    <a:gd name="T8" fmla="*/ 65 w 105"/>
                    <a:gd name="T9" fmla="*/ 7 h 87"/>
                    <a:gd name="T10" fmla="*/ 81 w 105"/>
                    <a:gd name="T11" fmla="*/ 12 h 87"/>
                    <a:gd name="T12" fmla="*/ 92 w 105"/>
                    <a:gd name="T13" fmla="*/ 22 h 87"/>
                    <a:gd name="T14" fmla="*/ 97 w 105"/>
                    <a:gd name="T15" fmla="*/ 36 h 87"/>
                    <a:gd name="T16" fmla="*/ 94 w 105"/>
                    <a:gd name="T17" fmla="*/ 54 h 87"/>
                    <a:gd name="T18" fmla="*/ 91 w 105"/>
                    <a:gd name="T19" fmla="*/ 64 h 87"/>
                    <a:gd name="T20" fmla="*/ 78 w 105"/>
                    <a:gd name="T21" fmla="*/ 75 h 87"/>
                    <a:gd name="T22" fmla="*/ 61 w 105"/>
                    <a:gd name="T23" fmla="*/ 80 h 87"/>
                    <a:gd name="T24" fmla="*/ 43 w 105"/>
                    <a:gd name="T25" fmla="*/ 78 h 87"/>
                    <a:gd name="T26" fmla="*/ 34 w 105"/>
                    <a:gd name="T27" fmla="*/ 75 h 87"/>
                    <a:gd name="T28" fmla="*/ 22 w 105"/>
                    <a:gd name="T29" fmla="*/ 67 h 87"/>
                    <a:gd name="T30" fmla="*/ 12 w 105"/>
                    <a:gd name="T31" fmla="*/ 53 h 87"/>
                    <a:gd name="T32" fmla="*/ 11 w 105"/>
                    <a:gd name="T33" fmla="*/ 48 h 87"/>
                    <a:gd name="T34" fmla="*/ 12 w 105"/>
                    <a:gd name="T35" fmla="*/ 39 h 87"/>
                    <a:gd name="T36" fmla="*/ 22 w 105"/>
                    <a:gd name="T37" fmla="*/ 28 h 87"/>
                    <a:gd name="T38" fmla="*/ 29 w 105"/>
                    <a:gd name="T39" fmla="*/ 22 h 87"/>
                    <a:gd name="T40" fmla="*/ 31 w 105"/>
                    <a:gd name="T41" fmla="*/ 18 h 87"/>
                    <a:gd name="T42" fmla="*/ 28 w 105"/>
                    <a:gd name="T43" fmla="*/ 17 h 87"/>
                    <a:gd name="T44" fmla="*/ 20 w 105"/>
                    <a:gd name="T45" fmla="*/ 22 h 87"/>
                    <a:gd name="T46" fmla="*/ 7 w 105"/>
                    <a:gd name="T47" fmla="*/ 33 h 87"/>
                    <a:gd name="T48" fmla="*/ 4 w 105"/>
                    <a:gd name="T49" fmla="*/ 47 h 87"/>
                    <a:gd name="T50" fmla="*/ 7 w 105"/>
                    <a:gd name="T51" fmla="*/ 62 h 87"/>
                    <a:gd name="T52" fmla="*/ 14 w 105"/>
                    <a:gd name="T53" fmla="*/ 70 h 87"/>
                    <a:gd name="T54" fmla="*/ 31 w 105"/>
                    <a:gd name="T55" fmla="*/ 81 h 87"/>
                    <a:gd name="T56" fmla="*/ 51 w 105"/>
                    <a:gd name="T57" fmla="*/ 87 h 87"/>
                    <a:gd name="T58" fmla="*/ 72 w 105"/>
                    <a:gd name="T59" fmla="*/ 86 h 87"/>
                    <a:gd name="T60" fmla="*/ 91 w 105"/>
                    <a:gd name="T61" fmla="*/ 76 h 87"/>
                    <a:gd name="T62" fmla="*/ 97 w 105"/>
                    <a:gd name="T63" fmla="*/ 67 h 87"/>
                    <a:gd name="T64" fmla="*/ 105 w 105"/>
                    <a:gd name="T65" fmla="*/ 47 h 87"/>
                    <a:gd name="T66" fmla="*/ 103 w 105"/>
                    <a:gd name="T67" fmla="*/ 26 h 87"/>
                    <a:gd name="T68" fmla="*/ 91 w 105"/>
                    <a:gd name="T69" fmla="*/ 11 h 87"/>
                    <a:gd name="T70" fmla="*/ 80 w 105"/>
                    <a:gd name="T71" fmla="*/ 4 h 87"/>
                    <a:gd name="T72" fmla="*/ 58 w 105"/>
                    <a:gd name="T73" fmla="*/ 0 h 87"/>
                    <a:gd name="T74" fmla="*/ 36 w 105"/>
                    <a:gd name="T75" fmla="*/ 3 h 87"/>
                    <a:gd name="T76" fmla="*/ 15 w 105"/>
                    <a:gd name="T77" fmla="*/ 12 h 87"/>
                    <a:gd name="T78" fmla="*/ 0 w 105"/>
                    <a:gd name="T79" fmla="*/ 26 h 87"/>
                    <a:gd name="T80" fmla="*/ 0 w 105"/>
                    <a:gd name="T81" fmla="*/ 28 h 87"/>
                    <a:gd name="T82" fmla="*/ 1 w 105"/>
                    <a:gd name="T83" fmla="*/ 28 h 8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5"/>
                    <a:gd name="T127" fmla="*/ 0 h 87"/>
                    <a:gd name="T128" fmla="*/ 105 w 105"/>
                    <a:gd name="T129" fmla="*/ 87 h 8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5" h="87">
                      <a:moveTo>
                        <a:pt x="1" y="28"/>
                      </a:moveTo>
                      <a:lnTo>
                        <a:pt x="1" y="28"/>
                      </a:lnTo>
                      <a:lnTo>
                        <a:pt x="7" y="22"/>
                      </a:lnTo>
                      <a:lnTo>
                        <a:pt x="14" y="17"/>
                      </a:lnTo>
                      <a:lnTo>
                        <a:pt x="22" y="12"/>
                      </a:lnTo>
                      <a:lnTo>
                        <a:pt x="29" y="9"/>
                      </a:lnTo>
                      <a:lnTo>
                        <a:pt x="39" y="7"/>
                      </a:lnTo>
                      <a:lnTo>
                        <a:pt x="48" y="6"/>
                      </a:lnTo>
                      <a:lnTo>
                        <a:pt x="58" y="6"/>
                      </a:lnTo>
                      <a:lnTo>
                        <a:pt x="65" y="7"/>
                      </a:lnTo>
                      <a:lnTo>
                        <a:pt x="73" y="9"/>
                      </a:lnTo>
                      <a:lnTo>
                        <a:pt x="81" y="12"/>
                      </a:lnTo>
                      <a:lnTo>
                        <a:pt x="87" y="17"/>
                      </a:lnTo>
                      <a:lnTo>
                        <a:pt x="92" y="22"/>
                      </a:lnTo>
                      <a:lnTo>
                        <a:pt x="95" y="28"/>
                      </a:lnTo>
                      <a:lnTo>
                        <a:pt x="97" y="36"/>
                      </a:lnTo>
                      <a:lnTo>
                        <a:pt x="97" y="45"/>
                      </a:lnTo>
                      <a:lnTo>
                        <a:pt x="94" y="54"/>
                      </a:lnTo>
                      <a:lnTo>
                        <a:pt x="91" y="64"/>
                      </a:lnTo>
                      <a:lnTo>
                        <a:pt x="84" y="70"/>
                      </a:lnTo>
                      <a:lnTo>
                        <a:pt x="78" y="75"/>
                      </a:lnTo>
                      <a:lnTo>
                        <a:pt x="70" y="78"/>
                      </a:lnTo>
                      <a:lnTo>
                        <a:pt x="61" y="80"/>
                      </a:lnTo>
                      <a:lnTo>
                        <a:pt x="53" y="80"/>
                      </a:lnTo>
                      <a:lnTo>
                        <a:pt x="43" y="78"/>
                      </a:lnTo>
                      <a:lnTo>
                        <a:pt x="34" y="75"/>
                      </a:lnTo>
                      <a:lnTo>
                        <a:pt x="28" y="72"/>
                      </a:lnTo>
                      <a:lnTo>
                        <a:pt x="22" y="67"/>
                      </a:lnTo>
                      <a:lnTo>
                        <a:pt x="17" y="61"/>
                      </a:lnTo>
                      <a:lnTo>
                        <a:pt x="12" y="53"/>
                      </a:lnTo>
                      <a:lnTo>
                        <a:pt x="11" y="48"/>
                      </a:lnTo>
                      <a:lnTo>
                        <a:pt x="11" y="43"/>
                      </a:lnTo>
                      <a:lnTo>
                        <a:pt x="12" y="39"/>
                      </a:lnTo>
                      <a:lnTo>
                        <a:pt x="15" y="36"/>
                      </a:lnTo>
                      <a:lnTo>
                        <a:pt x="22" y="28"/>
                      </a:lnTo>
                      <a:lnTo>
                        <a:pt x="29" y="22"/>
                      </a:lnTo>
                      <a:lnTo>
                        <a:pt x="31" y="20"/>
                      </a:lnTo>
                      <a:lnTo>
                        <a:pt x="31" y="18"/>
                      </a:lnTo>
                      <a:lnTo>
                        <a:pt x="29" y="17"/>
                      </a:lnTo>
                      <a:lnTo>
                        <a:pt x="28" y="17"/>
                      </a:lnTo>
                      <a:lnTo>
                        <a:pt x="20" y="22"/>
                      </a:lnTo>
                      <a:lnTo>
                        <a:pt x="14" y="26"/>
                      </a:lnTo>
                      <a:lnTo>
                        <a:pt x="7" y="33"/>
                      </a:lnTo>
                      <a:lnTo>
                        <a:pt x="4" y="39"/>
                      </a:lnTo>
                      <a:lnTo>
                        <a:pt x="4" y="47"/>
                      </a:lnTo>
                      <a:lnTo>
                        <a:pt x="4" y="54"/>
                      </a:lnTo>
                      <a:lnTo>
                        <a:pt x="7" y="62"/>
                      </a:lnTo>
                      <a:lnTo>
                        <a:pt x="14" y="70"/>
                      </a:lnTo>
                      <a:lnTo>
                        <a:pt x="22" y="76"/>
                      </a:lnTo>
                      <a:lnTo>
                        <a:pt x="31" y="81"/>
                      </a:lnTo>
                      <a:lnTo>
                        <a:pt x="40" y="86"/>
                      </a:lnTo>
                      <a:lnTo>
                        <a:pt x="51" y="87"/>
                      </a:lnTo>
                      <a:lnTo>
                        <a:pt x="61" y="87"/>
                      </a:lnTo>
                      <a:lnTo>
                        <a:pt x="72" y="86"/>
                      </a:lnTo>
                      <a:lnTo>
                        <a:pt x="81" y="83"/>
                      </a:lnTo>
                      <a:lnTo>
                        <a:pt x="91" y="76"/>
                      </a:lnTo>
                      <a:lnTo>
                        <a:pt x="97" y="67"/>
                      </a:lnTo>
                      <a:lnTo>
                        <a:pt x="103" y="58"/>
                      </a:lnTo>
                      <a:lnTo>
                        <a:pt x="105" y="47"/>
                      </a:lnTo>
                      <a:lnTo>
                        <a:pt x="105" y="36"/>
                      </a:lnTo>
                      <a:lnTo>
                        <a:pt x="103" y="26"/>
                      </a:lnTo>
                      <a:lnTo>
                        <a:pt x="98" y="17"/>
                      </a:lnTo>
                      <a:lnTo>
                        <a:pt x="91" y="11"/>
                      </a:lnTo>
                      <a:lnTo>
                        <a:pt x="80" y="4"/>
                      </a:lnTo>
                      <a:lnTo>
                        <a:pt x="69" y="1"/>
                      </a:lnTo>
                      <a:lnTo>
                        <a:pt x="58" y="0"/>
                      </a:lnTo>
                      <a:lnTo>
                        <a:pt x="47" y="1"/>
                      </a:lnTo>
                      <a:lnTo>
                        <a:pt x="36" y="3"/>
                      </a:lnTo>
                      <a:lnTo>
                        <a:pt x="26" y="6"/>
                      </a:lnTo>
                      <a:lnTo>
                        <a:pt x="15" y="12"/>
                      </a:lnTo>
                      <a:lnTo>
                        <a:pt x="7" y="18"/>
                      </a:lnTo>
                      <a:lnTo>
                        <a:pt x="0" y="26"/>
                      </a:lnTo>
                      <a:lnTo>
                        <a:pt x="0" y="28"/>
                      </a:lnTo>
                      <a:lnTo>
                        <a:pt x="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7" name="Freeform 206"/>
                <p:cNvSpPr>
                  <a:spLocks/>
                </p:cNvSpPr>
                <p:nvPr/>
              </p:nvSpPr>
              <p:spPr bwMode="auto">
                <a:xfrm>
                  <a:off x="970" y="1653"/>
                  <a:ext cx="105" cy="88"/>
                </a:xfrm>
                <a:custGeom>
                  <a:avLst/>
                  <a:gdLst>
                    <a:gd name="T0" fmla="*/ 2 w 105"/>
                    <a:gd name="T1" fmla="*/ 27 h 88"/>
                    <a:gd name="T2" fmla="*/ 14 w 105"/>
                    <a:gd name="T3" fmla="*/ 16 h 88"/>
                    <a:gd name="T4" fmla="*/ 30 w 105"/>
                    <a:gd name="T5" fmla="*/ 10 h 88"/>
                    <a:gd name="T6" fmla="*/ 47 w 105"/>
                    <a:gd name="T7" fmla="*/ 5 h 88"/>
                    <a:gd name="T8" fmla="*/ 66 w 105"/>
                    <a:gd name="T9" fmla="*/ 6 h 88"/>
                    <a:gd name="T10" fmla="*/ 82 w 105"/>
                    <a:gd name="T11" fmla="*/ 11 h 88"/>
                    <a:gd name="T12" fmla="*/ 93 w 105"/>
                    <a:gd name="T13" fmla="*/ 21 h 88"/>
                    <a:gd name="T14" fmla="*/ 98 w 105"/>
                    <a:gd name="T15" fmla="*/ 35 h 88"/>
                    <a:gd name="T16" fmla="*/ 94 w 105"/>
                    <a:gd name="T17" fmla="*/ 53 h 88"/>
                    <a:gd name="T18" fmla="*/ 90 w 105"/>
                    <a:gd name="T19" fmla="*/ 63 h 88"/>
                    <a:gd name="T20" fmla="*/ 77 w 105"/>
                    <a:gd name="T21" fmla="*/ 74 h 88"/>
                    <a:gd name="T22" fmla="*/ 62 w 105"/>
                    <a:gd name="T23" fmla="*/ 79 h 88"/>
                    <a:gd name="T24" fmla="*/ 44 w 105"/>
                    <a:gd name="T25" fmla="*/ 77 h 88"/>
                    <a:gd name="T26" fmla="*/ 35 w 105"/>
                    <a:gd name="T27" fmla="*/ 75 h 88"/>
                    <a:gd name="T28" fmla="*/ 22 w 105"/>
                    <a:gd name="T29" fmla="*/ 66 h 88"/>
                    <a:gd name="T30" fmla="*/ 13 w 105"/>
                    <a:gd name="T31" fmla="*/ 53 h 88"/>
                    <a:gd name="T32" fmla="*/ 11 w 105"/>
                    <a:gd name="T33" fmla="*/ 47 h 88"/>
                    <a:gd name="T34" fmla="*/ 13 w 105"/>
                    <a:gd name="T35" fmla="*/ 38 h 88"/>
                    <a:gd name="T36" fmla="*/ 22 w 105"/>
                    <a:gd name="T37" fmla="*/ 27 h 88"/>
                    <a:gd name="T38" fmla="*/ 30 w 105"/>
                    <a:gd name="T39" fmla="*/ 21 h 88"/>
                    <a:gd name="T40" fmla="*/ 30 w 105"/>
                    <a:gd name="T41" fmla="*/ 17 h 88"/>
                    <a:gd name="T42" fmla="*/ 27 w 105"/>
                    <a:gd name="T43" fmla="*/ 16 h 88"/>
                    <a:gd name="T44" fmla="*/ 19 w 105"/>
                    <a:gd name="T45" fmla="*/ 21 h 88"/>
                    <a:gd name="T46" fmla="*/ 8 w 105"/>
                    <a:gd name="T47" fmla="*/ 31 h 88"/>
                    <a:gd name="T48" fmla="*/ 3 w 105"/>
                    <a:gd name="T49" fmla="*/ 46 h 88"/>
                    <a:gd name="T50" fmla="*/ 8 w 105"/>
                    <a:gd name="T51" fmla="*/ 61 h 88"/>
                    <a:gd name="T52" fmla="*/ 13 w 105"/>
                    <a:gd name="T53" fmla="*/ 69 h 88"/>
                    <a:gd name="T54" fmla="*/ 30 w 105"/>
                    <a:gd name="T55" fmla="*/ 82 h 88"/>
                    <a:gd name="T56" fmla="*/ 51 w 105"/>
                    <a:gd name="T57" fmla="*/ 88 h 88"/>
                    <a:gd name="T58" fmla="*/ 71 w 105"/>
                    <a:gd name="T59" fmla="*/ 85 h 88"/>
                    <a:gd name="T60" fmla="*/ 90 w 105"/>
                    <a:gd name="T61" fmla="*/ 75 h 88"/>
                    <a:gd name="T62" fmla="*/ 98 w 105"/>
                    <a:gd name="T63" fmla="*/ 66 h 88"/>
                    <a:gd name="T64" fmla="*/ 105 w 105"/>
                    <a:gd name="T65" fmla="*/ 46 h 88"/>
                    <a:gd name="T66" fmla="*/ 102 w 105"/>
                    <a:gd name="T67" fmla="*/ 25 h 88"/>
                    <a:gd name="T68" fmla="*/ 90 w 105"/>
                    <a:gd name="T69" fmla="*/ 10 h 88"/>
                    <a:gd name="T70" fmla="*/ 80 w 105"/>
                    <a:gd name="T71" fmla="*/ 3 h 88"/>
                    <a:gd name="T72" fmla="*/ 58 w 105"/>
                    <a:gd name="T73" fmla="*/ 0 h 88"/>
                    <a:gd name="T74" fmla="*/ 36 w 105"/>
                    <a:gd name="T75" fmla="*/ 2 h 88"/>
                    <a:gd name="T76" fmla="*/ 16 w 105"/>
                    <a:gd name="T77" fmla="*/ 11 h 88"/>
                    <a:gd name="T78" fmla="*/ 0 w 105"/>
                    <a:gd name="T79" fmla="*/ 27 h 88"/>
                    <a:gd name="T80" fmla="*/ 0 w 105"/>
                    <a:gd name="T81" fmla="*/ 28 h 88"/>
                    <a:gd name="T82" fmla="*/ 2 w 105"/>
                    <a:gd name="T83" fmla="*/ 27 h 8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5"/>
                    <a:gd name="T127" fmla="*/ 0 h 88"/>
                    <a:gd name="T128" fmla="*/ 105 w 105"/>
                    <a:gd name="T129" fmla="*/ 88 h 8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5" h="88">
                      <a:moveTo>
                        <a:pt x="2" y="27"/>
                      </a:moveTo>
                      <a:lnTo>
                        <a:pt x="2" y="27"/>
                      </a:lnTo>
                      <a:lnTo>
                        <a:pt x="7" y="22"/>
                      </a:lnTo>
                      <a:lnTo>
                        <a:pt x="14" y="16"/>
                      </a:lnTo>
                      <a:lnTo>
                        <a:pt x="22" y="13"/>
                      </a:lnTo>
                      <a:lnTo>
                        <a:pt x="30" y="10"/>
                      </a:lnTo>
                      <a:lnTo>
                        <a:pt x="40" y="6"/>
                      </a:lnTo>
                      <a:lnTo>
                        <a:pt x="47" y="5"/>
                      </a:lnTo>
                      <a:lnTo>
                        <a:pt x="57" y="5"/>
                      </a:lnTo>
                      <a:lnTo>
                        <a:pt x="66" y="6"/>
                      </a:lnTo>
                      <a:lnTo>
                        <a:pt x="74" y="8"/>
                      </a:lnTo>
                      <a:lnTo>
                        <a:pt x="82" y="11"/>
                      </a:lnTo>
                      <a:lnTo>
                        <a:pt x="88" y="16"/>
                      </a:lnTo>
                      <a:lnTo>
                        <a:pt x="93" y="21"/>
                      </a:lnTo>
                      <a:lnTo>
                        <a:pt x="96" y="27"/>
                      </a:lnTo>
                      <a:lnTo>
                        <a:pt x="98" y="35"/>
                      </a:lnTo>
                      <a:lnTo>
                        <a:pt x="98" y="44"/>
                      </a:lnTo>
                      <a:lnTo>
                        <a:pt x="94" y="53"/>
                      </a:lnTo>
                      <a:lnTo>
                        <a:pt x="90" y="63"/>
                      </a:lnTo>
                      <a:lnTo>
                        <a:pt x="84" y="69"/>
                      </a:lnTo>
                      <a:lnTo>
                        <a:pt x="77" y="74"/>
                      </a:lnTo>
                      <a:lnTo>
                        <a:pt x="69" y="77"/>
                      </a:lnTo>
                      <a:lnTo>
                        <a:pt x="62" y="79"/>
                      </a:lnTo>
                      <a:lnTo>
                        <a:pt x="52" y="79"/>
                      </a:lnTo>
                      <a:lnTo>
                        <a:pt x="44" y="77"/>
                      </a:lnTo>
                      <a:lnTo>
                        <a:pt x="35" y="75"/>
                      </a:lnTo>
                      <a:lnTo>
                        <a:pt x="29" y="71"/>
                      </a:lnTo>
                      <a:lnTo>
                        <a:pt x="22" y="66"/>
                      </a:lnTo>
                      <a:lnTo>
                        <a:pt x="16" y="60"/>
                      </a:lnTo>
                      <a:lnTo>
                        <a:pt x="13" y="53"/>
                      </a:lnTo>
                      <a:lnTo>
                        <a:pt x="11" y="47"/>
                      </a:lnTo>
                      <a:lnTo>
                        <a:pt x="11" y="42"/>
                      </a:lnTo>
                      <a:lnTo>
                        <a:pt x="13" y="38"/>
                      </a:lnTo>
                      <a:lnTo>
                        <a:pt x="14" y="35"/>
                      </a:lnTo>
                      <a:lnTo>
                        <a:pt x="22" y="27"/>
                      </a:lnTo>
                      <a:lnTo>
                        <a:pt x="30" y="21"/>
                      </a:lnTo>
                      <a:lnTo>
                        <a:pt x="30" y="19"/>
                      </a:lnTo>
                      <a:lnTo>
                        <a:pt x="30" y="17"/>
                      </a:lnTo>
                      <a:lnTo>
                        <a:pt x="30" y="16"/>
                      </a:lnTo>
                      <a:lnTo>
                        <a:pt x="27" y="16"/>
                      </a:lnTo>
                      <a:lnTo>
                        <a:pt x="19" y="21"/>
                      </a:lnTo>
                      <a:lnTo>
                        <a:pt x="13" y="25"/>
                      </a:lnTo>
                      <a:lnTo>
                        <a:pt x="8" y="31"/>
                      </a:lnTo>
                      <a:lnTo>
                        <a:pt x="5" y="39"/>
                      </a:lnTo>
                      <a:lnTo>
                        <a:pt x="3" y="46"/>
                      </a:lnTo>
                      <a:lnTo>
                        <a:pt x="5" y="53"/>
                      </a:lnTo>
                      <a:lnTo>
                        <a:pt x="8" y="61"/>
                      </a:lnTo>
                      <a:lnTo>
                        <a:pt x="13" y="69"/>
                      </a:lnTo>
                      <a:lnTo>
                        <a:pt x="22" y="75"/>
                      </a:lnTo>
                      <a:lnTo>
                        <a:pt x="30" y="82"/>
                      </a:lnTo>
                      <a:lnTo>
                        <a:pt x="41" y="85"/>
                      </a:lnTo>
                      <a:lnTo>
                        <a:pt x="51" y="88"/>
                      </a:lnTo>
                      <a:lnTo>
                        <a:pt x="62" y="88"/>
                      </a:lnTo>
                      <a:lnTo>
                        <a:pt x="71" y="85"/>
                      </a:lnTo>
                      <a:lnTo>
                        <a:pt x="82" y="82"/>
                      </a:lnTo>
                      <a:lnTo>
                        <a:pt x="90" y="75"/>
                      </a:lnTo>
                      <a:lnTo>
                        <a:pt x="98" y="66"/>
                      </a:lnTo>
                      <a:lnTo>
                        <a:pt x="102" y="57"/>
                      </a:lnTo>
                      <a:lnTo>
                        <a:pt x="105" y="46"/>
                      </a:lnTo>
                      <a:lnTo>
                        <a:pt x="105" y="36"/>
                      </a:lnTo>
                      <a:lnTo>
                        <a:pt x="102" y="25"/>
                      </a:lnTo>
                      <a:lnTo>
                        <a:pt x="98" y="17"/>
                      </a:lnTo>
                      <a:lnTo>
                        <a:pt x="90" y="10"/>
                      </a:lnTo>
                      <a:lnTo>
                        <a:pt x="80" y="3"/>
                      </a:lnTo>
                      <a:lnTo>
                        <a:pt x="69" y="0"/>
                      </a:lnTo>
                      <a:lnTo>
                        <a:pt x="58" y="0"/>
                      </a:lnTo>
                      <a:lnTo>
                        <a:pt x="47" y="0"/>
                      </a:lnTo>
                      <a:lnTo>
                        <a:pt x="36" y="2"/>
                      </a:lnTo>
                      <a:lnTo>
                        <a:pt x="25" y="6"/>
                      </a:lnTo>
                      <a:lnTo>
                        <a:pt x="16" y="11"/>
                      </a:lnTo>
                      <a:lnTo>
                        <a:pt x="8" y="17"/>
                      </a:lnTo>
                      <a:lnTo>
                        <a:pt x="0" y="27"/>
                      </a:lnTo>
                      <a:lnTo>
                        <a:pt x="0" y="28"/>
                      </a:lnTo>
                      <a:lnTo>
                        <a:pt x="2"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8" name="Freeform 207"/>
                <p:cNvSpPr>
                  <a:spLocks/>
                </p:cNvSpPr>
                <p:nvPr/>
              </p:nvSpPr>
              <p:spPr bwMode="auto">
                <a:xfrm>
                  <a:off x="1179" y="1688"/>
                  <a:ext cx="42" cy="14"/>
                </a:xfrm>
                <a:custGeom>
                  <a:avLst/>
                  <a:gdLst>
                    <a:gd name="T0" fmla="*/ 0 w 42"/>
                    <a:gd name="T1" fmla="*/ 1 h 14"/>
                    <a:gd name="T2" fmla="*/ 0 w 42"/>
                    <a:gd name="T3" fmla="*/ 1 h 14"/>
                    <a:gd name="T4" fmla="*/ 8 w 42"/>
                    <a:gd name="T5" fmla="*/ 7 h 14"/>
                    <a:gd name="T6" fmla="*/ 19 w 42"/>
                    <a:gd name="T7" fmla="*/ 12 h 14"/>
                    <a:gd name="T8" fmla="*/ 30 w 42"/>
                    <a:gd name="T9" fmla="*/ 14 h 14"/>
                    <a:gd name="T10" fmla="*/ 41 w 42"/>
                    <a:gd name="T11" fmla="*/ 12 h 14"/>
                    <a:gd name="T12" fmla="*/ 41 w 42"/>
                    <a:gd name="T13" fmla="*/ 12 h 14"/>
                    <a:gd name="T14" fmla="*/ 41 w 42"/>
                    <a:gd name="T15" fmla="*/ 11 h 14"/>
                    <a:gd name="T16" fmla="*/ 42 w 42"/>
                    <a:gd name="T17" fmla="*/ 9 h 14"/>
                    <a:gd name="T18" fmla="*/ 41 w 42"/>
                    <a:gd name="T19" fmla="*/ 7 h 14"/>
                    <a:gd name="T20" fmla="*/ 39 w 42"/>
                    <a:gd name="T21" fmla="*/ 7 h 14"/>
                    <a:gd name="T22" fmla="*/ 39 w 42"/>
                    <a:gd name="T23" fmla="*/ 7 h 14"/>
                    <a:gd name="T24" fmla="*/ 30 w 42"/>
                    <a:gd name="T25" fmla="*/ 7 h 14"/>
                    <a:gd name="T26" fmla="*/ 19 w 42"/>
                    <a:gd name="T27" fmla="*/ 7 h 14"/>
                    <a:gd name="T28" fmla="*/ 9 w 42"/>
                    <a:gd name="T29" fmla="*/ 4 h 14"/>
                    <a:gd name="T30" fmla="*/ 2 w 42"/>
                    <a:gd name="T31" fmla="*/ 0 h 14"/>
                    <a:gd name="T32" fmla="*/ 2 w 42"/>
                    <a:gd name="T33" fmla="*/ 0 h 14"/>
                    <a:gd name="T34" fmla="*/ 0 w 42"/>
                    <a:gd name="T35" fmla="*/ 0 h 14"/>
                    <a:gd name="T36" fmla="*/ 0 w 42"/>
                    <a:gd name="T37" fmla="*/ 1 h 14"/>
                    <a:gd name="T38" fmla="*/ 0 w 42"/>
                    <a:gd name="T39" fmla="*/ 1 h 1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2"/>
                    <a:gd name="T61" fmla="*/ 0 h 14"/>
                    <a:gd name="T62" fmla="*/ 42 w 42"/>
                    <a:gd name="T63" fmla="*/ 14 h 1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2" h="14">
                      <a:moveTo>
                        <a:pt x="0" y="1"/>
                      </a:moveTo>
                      <a:lnTo>
                        <a:pt x="0" y="1"/>
                      </a:lnTo>
                      <a:lnTo>
                        <a:pt x="8" y="7"/>
                      </a:lnTo>
                      <a:lnTo>
                        <a:pt x="19" y="12"/>
                      </a:lnTo>
                      <a:lnTo>
                        <a:pt x="30" y="14"/>
                      </a:lnTo>
                      <a:lnTo>
                        <a:pt x="41" y="12"/>
                      </a:lnTo>
                      <a:lnTo>
                        <a:pt x="41" y="11"/>
                      </a:lnTo>
                      <a:lnTo>
                        <a:pt x="42" y="9"/>
                      </a:lnTo>
                      <a:lnTo>
                        <a:pt x="41" y="7"/>
                      </a:lnTo>
                      <a:lnTo>
                        <a:pt x="39" y="7"/>
                      </a:lnTo>
                      <a:lnTo>
                        <a:pt x="30" y="7"/>
                      </a:lnTo>
                      <a:lnTo>
                        <a:pt x="19" y="7"/>
                      </a:lnTo>
                      <a:lnTo>
                        <a:pt x="9" y="4"/>
                      </a:lnTo>
                      <a:lnTo>
                        <a:pt x="2"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9" name="Freeform 208"/>
                <p:cNvSpPr>
                  <a:spLocks/>
                </p:cNvSpPr>
                <p:nvPr/>
              </p:nvSpPr>
              <p:spPr bwMode="auto">
                <a:xfrm>
                  <a:off x="1163" y="1706"/>
                  <a:ext cx="52" cy="15"/>
                </a:xfrm>
                <a:custGeom>
                  <a:avLst/>
                  <a:gdLst>
                    <a:gd name="T0" fmla="*/ 2 w 52"/>
                    <a:gd name="T1" fmla="*/ 2 h 15"/>
                    <a:gd name="T2" fmla="*/ 2 w 52"/>
                    <a:gd name="T3" fmla="*/ 2 h 15"/>
                    <a:gd name="T4" fmla="*/ 13 w 52"/>
                    <a:gd name="T5" fmla="*/ 8 h 15"/>
                    <a:gd name="T6" fmla="*/ 25 w 52"/>
                    <a:gd name="T7" fmla="*/ 13 h 15"/>
                    <a:gd name="T8" fmla="*/ 38 w 52"/>
                    <a:gd name="T9" fmla="*/ 15 h 15"/>
                    <a:gd name="T10" fmla="*/ 51 w 52"/>
                    <a:gd name="T11" fmla="*/ 15 h 15"/>
                    <a:gd name="T12" fmla="*/ 51 w 52"/>
                    <a:gd name="T13" fmla="*/ 15 h 15"/>
                    <a:gd name="T14" fmla="*/ 52 w 52"/>
                    <a:gd name="T15" fmla="*/ 15 h 15"/>
                    <a:gd name="T16" fmla="*/ 52 w 52"/>
                    <a:gd name="T17" fmla="*/ 13 h 15"/>
                    <a:gd name="T18" fmla="*/ 51 w 52"/>
                    <a:gd name="T19" fmla="*/ 11 h 15"/>
                    <a:gd name="T20" fmla="*/ 51 w 52"/>
                    <a:gd name="T21" fmla="*/ 11 h 15"/>
                    <a:gd name="T22" fmla="*/ 25 w 52"/>
                    <a:gd name="T23" fmla="*/ 8 h 15"/>
                    <a:gd name="T24" fmla="*/ 14 w 52"/>
                    <a:gd name="T25" fmla="*/ 5 h 15"/>
                    <a:gd name="T26" fmla="*/ 2 w 52"/>
                    <a:gd name="T27" fmla="*/ 0 h 15"/>
                    <a:gd name="T28" fmla="*/ 2 w 52"/>
                    <a:gd name="T29" fmla="*/ 0 h 15"/>
                    <a:gd name="T30" fmla="*/ 0 w 52"/>
                    <a:gd name="T31" fmla="*/ 0 h 15"/>
                    <a:gd name="T32" fmla="*/ 2 w 52"/>
                    <a:gd name="T33" fmla="*/ 2 h 15"/>
                    <a:gd name="T34" fmla="*/ 2 w 52"/>
                    <a:gd name="T35" fmla="*/ 2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2"/>
                    <a:gd name="T55" fmla="*/ 0 h 15"/>
                    <a:gd name="T56" fmla="*/ 52 w 52"/>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2" h="15">
                      <a:moveTo>
                        <a:pt x="2" y="2"/>
                      </a:moveTo>
                      <a:lnTo>
                        <a:pt x="2" y="2"/>
                      </a:lnTo>
                      <a:lnTo>
                        <a:pt x="13" y="8"/>
                      </a:lnTo>
                      <a:lnTo>
                        <a:pt x="25" y="13"/>
                      </a:lnTo>
                      <a:lnTo>
                        <a:pt x="38" y="15"/>
                      </a:lnTo>
                      <a:lnTo>
                        <a:pt x="51" y="15"/>
                      </a:lnTo>
                      <a:lnTo>
                        <a:pt x="52" y="15"/>
                      </a:lnTo>
                      <a:lnTo>
                        <a:pt x="52" y="13"/>
                      </a:lnTo>
                      <a:lnTo>
                        <a:pt x="51" y="11"/>
                      </a:lnTo>
                      <a:lnTo>
                        <a:pt x="25" y="8"/>
                      </a:lnTo>
                      <a:lnTo>
                        <a:pt x="14" y="5"/>
                      </a:lnTo>
                      <a:lnTo>
                        <a:pt x="2" y="0"/>
                      </a:lnTo>
                      <a:lnTo>
                        <a:pt x="0" y="0"/>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0" name="Freeform 209"/>
                <p:cNvSpPr>
                  <a:spLocks/>
                </p:cNvSpPr>
                <p:nvPr/>
              </p:nvSpPr>
              <p:spPr bwMode="auto">
                <a:xfrm>
                  <a:off x="1212" y="1688"/>
                  <a:ext cx="8" cy="42"/>
                </a:xfrm>
                <a:custGeom>
                  <a:avLst/>
                  <a:gdLst>
                    <a:gd name="T0" fmla="*/ 3 w 8"/>
                    <a:gd name="T1" fmla="*/ 40 h 42"/>
                    <a:gd name="T2" fmla="*/ 3 w 8"/>
                    <a:gd name="T3" fmla="*/ 40 h 42"/>
                    <a:gd name="T4" fmla="*/ 6 w 8"/>
                    <a:gd name="T5" fmla="*/ 31 h 42"/>
                    <a:gd name="T6" fmla="*/ 8 w 8"/>
                    <a:gd name="T7" fmla="*/ 22 h 42"/>
                    <a:gd name="T8" fmla="*/ 8 w 8"/>
                    <a:gd name="T9" fmla="*/ 11 h 42"/>
                    <a:gd name="T10" fmla="*/ 6 w 8"/>
                    <a:gd name="T11" fmla="*/ 1 h 42"/>
                    <a:gd name="T12" fmla="*/ 6 w 8"/>
                    <a:gd name="T13" fmla="*/ 1 h 42"/>
                    <a:gd name="T14" fmla="*/ 5 w 8"/>
                    <a:gd name="T15" fmla="*/ 0 h 42"/>
                    <a:gd name="T16" fmla="*/ 3 w 8"/>
                    <a:gd name="T17" fmla="*/ 1 h 42"/>
                    <a:gd name="T18" fmla="*/ 3 w 8"/>
                    <a:gd name="T19" fmla="*/ 1 h 42"/>
                    <a:gd name="T20" fmla="*/ 5 w 8"/>
                    <a:gd name="T21" fmla="*/ 12 h 42"/>
                    <a:gd name="T22" fmla="*/ 3 w 8"/>
                    <a:gd name="T23" fmla="*/ 22 h 42"/>
                    <a:gd name="T24" fmla="*/ 0 w 8"/>
                    <a:gd name="T25" fmla="*/ 40 h 42"/>
                    <a:gd name="T26" fmla="*/ 0 w 8"/>
                    <a:gd name="T27" fmla="*/ 40 h 42"/>
                    <a:gd name="T28" fmla="*/ 2 w 8"/>
                    <a:gd name="T29" fmla="*/ 42 h 42"/>
                    <a:gd name="T30" fmla="*/ 3 w 8"/>
                    <a:gd name="T31" fmla="*/ 40 h 42"/>
                    <a:gd name="T32" fmla="*/ 3 w 8"/>
                    <a:gd name="T33" fmla="*/ 40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
                    <a:gd name="T52" fmla="*/ 0 h 42"/>
                    <a:gd name="T53" fmla="*/ 8 w 8"/>
                    <a:gd name="T54" fmla="*/ 42 h 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 h="42">
                      <a:moveTo>
                        <a:pt x="3" y="40"/>
                      </a:moveTo>
                      <a:lnTo>
                        <a:pt x="3" y="40"/>
                      </a:lnTo>
                      <a:lnTo>
                        <a:pt x="6" y="31"/>
                      </a:lnTo>
                      <a:lnTo>
                        <a:pt x="8" y="22"/>
                      </a:lnTo>
                      <a:lnTo>
                        <a:pt x="8" y="11"/>
                      </a:lnTo>
                      <a:lnTo>
                        <a:pt x="6" y="1"/>
                      </a:lnTo>
                      <a:lnTo>
                        <a:pt x="5" y="0"/>
                      </a:lnTo>
                      <a:lnTo>
                        <a:pt x="3" y="1"/>
                      </a:lnTo>
                      <a:lnTo>
                        <a:pt x="5" y="12"/>
                      </a:lnTo>
                      <a:lnTo>
                        <a:pt x="3" y="22"/>
                      </a:lnTo>
                      <a:lnTo>
                        <a:pt x="0" y="40"/>
                      </a:lnTo>
                      <a:lnTo>
                        <a:pt x="2" y="42"/>
                      </a:lnTo>
                      <a:lnTo>
                        <a:pt x="3"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1" name="Freeform 210"/>
                <p:cNvSpPr>
                  <a:spLocks/>
                </p:cNvSpPr>
                <p:nvPr/>
              </p:nvSpPr>
              <p:spPr bwMode="auto">
                <a:xfrm>
                  <a:off x="774" y="1358"/>
                  <a:ext cx="13" cy="322"/>
                </a:xfrm>
                <a:custGeom>
                  <a:avLst/>
                  <a:gdLst>
                    <a:gd name="T0" fmla="*/ 0 w 13"/>
                    <a:gd name="T1" fmla="*/ 0 h 322"/>
                    <a:gd name="T2" fmla="*/ 0 w 13"/>
                    <a:gd name="T3" fmla="*/ 0 h 322"/>
                    <a:gd name="T4" fmla="*/ 0 w 13"/>
                    <a:gd name="T5" fmla="*/ 83 h 322"/>
                    <a:gd name="T6" fmla="*/ 3 w 13"/>
                    <a:gd name="T7" fmla="*/ 165 h 322"/>
                    <a:gd name="T8" fmla="*/ 3 w 13"/>
                    <a:gd name="T9" fmla="*/ 165 h 322"/>
                    <a:gd name="T10" fmla="*/ 6 w 13"/>
                    <a:gd name="T11" fmla="*/ 243 h 322"/>
                    <a:gd name="T12" fmla="*/ 6 w 13"/>
                    <a:gd name="T13" fmla="*/ 281 h 322"/>
                    <a:gd name="T14" fmla="*/ 5 w 13"/>
                    <a:gd name="T15" fmla="*/ 301 h 322"/>
                    <a:gd name="T16" fmla="*/ 3 w 13"/>
                    <a:gd name="T17" fmla="*/ 320 h 322"/>
                    <a:gd name="T18" fmla="*/ 3 w 13"/>
                    <a:gd name="T19" fmla="*/ 320 h 322"/>
                    <a:gd name="T20" fmla="*/ 5 w 13"/>
                    <a:gd name="T21" fmla="*/ 322 h 322"/>
                    <a:gd name="T22" fmla="*/ 5 w 13"/>
                    <a:gd name="T23" fmla="*/ 320 h 322"/>
                    <a:gd name="T24" fmla="*/ 5 w 13"/>
                    <a:gd name="T25" fmla="*/ 320 h 322"/>
                    <a:gd name="T26" fmla="*/ 10 w 13"/>
                    <a:gd name="T27" fmla="*/ 303 h 322"/>
                    <a:gd name="T28" fmla="*/ 11 w 13"/>
                    <a:gd name="T29" fmla="*/ 284 h 322"/>
                    <a:gd name="T30" fmla="*/ 13 w 13"/>
                    <a:gd name="T31" fmla="*/ 265 h 322"/>
                    <a:gd name="T32" fmla="*/ 13 w 13"/>
                    <a:gd name="T33" fmla="*/ 248 h 322"/>
                    <a:gd name="T34" fmla="*/ 10 w 13"/>
                    <a:gd name="T35" fmla="*/ 210 h 322"/>
                    <a:gd name="T36" fmla="*/ 8 w 13"/>
                    <a:gd name="T37" fmla="*/ 174 h 322"/>
                    <a:gd name="T38" fmla="*/ 8 w 13"/>
                    <a:gd name="T39" fmla="*/ 174 h 322"/>
                    <a:gd name="T40" fmla="*/ 5 w 13"/>
                    <a:gd name="T41" fmla="*/ 130 h 322"/>
                    <a:gd name="T42" fmla="*/ 3 w 13"/>
                    <a:gd name="T43" fmla="*/ 87 h 322"/>
                    <a:gd name="T44" fmla="*/ 2 w 13"/>
                    <a:gd name="T45" fmla="*/ 0 h 322"/>
                    <a:gd name="T46" fmla="*/ 2 w 13"/>
                    <a:gd name="T47" fmla="*/ 0 h 322"/>
                    <a:gd name="T48" fmla="*/ 2 w 13"/>
                    <a:gd name="T49" fmla="*/ 0 h 322"/>
                    <a:gd name="T50" fmla="*/ 0 w 13"/>
                    <a:gd name="T51" fmla="*/ 0 h 322"/>
                    <a:gd name="T52" fmla="*/ 0 w 13"/>
                    <a:gd name="T53" fmla="*/ 0 h 32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3"/>
                    <a:gd name="T82" fmla="*/ 0 h 322"/>
                    <a:gd name="T83" fmla="*/ 13 w 13"/>
                    <a:gd name="T84" fmla="*/ 322 h 32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3" h="322">
                      <a:moveTo>
                        <a:pt x="0" y="0"/>
                      </a:moveTo>
                      <a:lnTo>
                        <a:pt x="0" y="0"/>
                      </a:lnTo>
                      <a:lnTo>
                        <a:pt x="0" y="83"/>
                      </a:lnTo>
                      <a:lnTo>
                        <a:pt x="3" y="165"/>
                      </a:lnTo>
                      <a:lnTo>
                        <a:pt x="6" y="243"/>
                      </a:lnTo>
                      <a:lnTo>
                        <a:pt x="6" y="281"/>
                      </a:lnTo>
                      <a:lnTo>
                        <a:pt x="5" y="301"/>
                      </a:lnTo>
                      <a:lnTo>
                        <a:pt x="3" y="320"/>
                      </a:lnTo>
                      <a:lnTo>
                        <a:pt x="5" y="322"/>
                      </a:lnTo>
                      <a:lnTo>
                        <a:pt x="5" y="320"/>
                      </a:lnTo>
                      <a:lnTo>
                        <a:pt x="10" y="303"/>
                      </a:lnTo>
                      <a:lnTo>
                        <a:pt x="11" y="284"/>
                      </a:lnTo>
                      <a:lnTo>
                        <a:pt x="13" y="265"/>
                      </a:lnTo>
                      <a:lnTo>
                        <a:pt x="13" y="248"/>
                      </a:lnTo>
                      <a:lnTo>
                        <a:pt x="10" y="210"/>
                      </a:lnTo>
                      <a:lnTo>
                        <a:pt x="8" y="174"/>
                      </a:lnTo>
                      <a:lnTo>
                        <a:pt x="5" y="130"/>
                      </a:lnTo>
                      <a:lnTo>
                        <a:pt x="3" y="87"/>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 name="Freeform 211"/>
                <p:cNvSpPr>
                  <a:spLocks/>
                </p:cNvSpPr>
                <p:nvPr/>
              </p:nvSpPr>
              <p:spPr bwMode="auto">
                <a:xfrm>
                  <a:off x="597" y="1366"/>
                  <a:ext cx="38" cy="122"/>
                </a:xfrm>
                <a:custGeom>
                  <a:avLst/>
                  <a:gdLst>
                    <a:gd name="T0" fmla="*/ 34 w 38"/>
                    <a:gd name="T1" fmla="*/ 0 h 122"/>
                    <a:gd name="T2" fmla="*/ 34 w 38"/>
                    <a:gd name="T3" fmla="*/ 0 h 122"/>
                    <a:gd name="T4" fmla="*/ 28 w 38"/>
                    <a:gd name="T5" fmla="*/ 14 h 122"/>
                    <a:gd name="T6" fmla="*/ 22 w 38"/>
                    <a:gd name="T7" fmla="*/ 28 h 122"/>
                    <a:gd name="T8" fmla="*/ 16 w 38"/>
                    <a:gd name="T9" fmla="*/ 44 h 122"/>
                    <a:gd name="T10" fmla="*/ 11 w 38"/>
                    <a:gd name="T11" fmla="*/ 58 h 122"/>
                    <a:gd name="T12" fmla="*/ 5 w 38"/>
                    <a:gd name="T13" fmla="*/ 89 h 122"/>
                    <a:gd name="T14" fmla="*/ 0 w 38"/>
                    <a:gd name="T15" fmla="*/ 121 h 122"/>
                    <a:gd name="T16" fmla="*/ 0 w 38"/>
                    <a:gd name="T17" fmla="*/ 121 h 122"/>
                    <a:gd name="T18" fmla="*/ 0 w 38"/>
                    <a:gd name="T19" fmla="*/ 122 h 122"/>
                    <a:gd name="T20" fmla="*/ 1 w 38"/>
                    <a:gd name="T21" fmla="*/ 121 h 122"/>
                    <a:gd name="T22" fmla="*/ 1 w 38"/>
                    <a:gd name="T23" fmla="*/ 121 h 122"/>
                    <a:gd name="T24" fmla="*/ 16 w 38"/>
                    <a:gd name="T25" fmla="*/ 60 h 122"/>
                    <a:gd name="T26" fmla="*/ 25 w 38"/>
                    <a:gd name="T27" fmla="*/ 30 h 122"/>
                    <a:gd name="T28" fmla="*/ 30 w 38"/>
                    <a:gd name="T29" fmla="*/ 16 h 122"/>
                    <a:gd name="T30" fmla="*/ 38 w 38"/>
                    <a:gd name="T31" fmla="*/ 2 h 122"/>
                    <a:gd name="T32" fmla="*/ 38 w 38"/>
                    <a:gd name="T33" fmla="*/ 2 h 122"/>
                    <a:gd name="T34" fmla="*/ 36 w 38"/>
                    <a:gd name="T35" fmla="*/ 0 h 122"/>
                    <a:gd name="T36" fmla="*/ 34 w 38"/>
                    <a:gd name="T37" fmla="*/ 0 h 122"/>
                    <a:gd name="T38" fmla="*/ 34 w 38"/>
                    <a:gd name="T39" fmla="*/ 0 h 12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22"/>
                    <a:gd name="T62" fmla="*/ 38 w 38"/>
                    <a:gd name="T63" fmla="*/ 122 h 12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22">
                      <a:moveTo>
                        <a:pt x="34" y="0"/>
                      </a:moveTo>
                      <a:lnTo>
                        <a:pt x="34" y="0"/>
                      </a:lnTo>
                      <a:lnTo>
                        <a:pt x="28" y="14"/>
                      </a:lnTo>
                      <a:lnTo>
                        <a:pt x="22" y="28"/>
                      </a:lnTo>
                      <a:lnTo>
                        <a:pt x="16" y="44"/>
                      </a:lnTo>
                      <a:lnTo>
                        <a:pt x="11" y="58"/>
                      </a:lnTo>
                      <a:lnTo>
                        <a:pt x="5" y="89"/>
                      </a:lnTo>
                      <a:lnTo>
                        <a:pt x="0" y="121"/>
                      </a:lnTo>
                      <a:lnTo>
                        <a:pt x="0" y="122"/>
                      </a:lnTo>
                      <a:lnTo>
                        <a:pt x="1" y="121"/>
                      </a:lnTo>
                      <a:lnTo>
                        <a:pt x="16" y="60"/>
                      </a:lnTo>
                      <a:lnTo>
                        <a:pt x="25" y="30"/>
                      </a:lnTo>
                      <a:lnTo>
                        <a:pt x="30" y="16"/>
                      </a:lnTo>
                      <a:lnTo>
                        <a:pt x="38" y="2"/>
                      </a:lnTo>
                      <a:lnTo>
                        <a:pt x="36" y="0"/>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 name="Freeform 212"/>
                <p:cNvSpPr>
                  <a:spLocks/>
                </p:cNvSpPr>
                <p:nvPr/>
              </p:nvSpPr>
              <p:spPr bwMode="auto">
                <a:xfrm>
                  <a:off x="594" y="1474"/>
                  <a:ext cx="161" cy="16"/>
                </a:xfrm>
                <a:custGeom>
                  <a:avLst/>
                  <a:gdLst>
                    <a:gd name="T0" fmla="*/ 161 w 161"/>
                    <a:gd name="T1" fmla="*/ 13 h 16"/>
                    <a:gd name="T2" fmla="*/ 161 w 161"/>
                    <a:gd name="T3" fmla="*/ 13 h 16"/>
                    <a:gd name="T4" fmla="*/ 141 w 161"/>
                    <a:gd name="T5" fmla="*/ 8 h 16"/>
                    <a:gd name="T6" fmla="*/ 122 w 161"/>
                    <a:gd name="T7" fmla="*/ 3 h 16"/>
                    <a:gd name="T8" fmla="*/ 102 w 161"/>
                    <a:gd name="T9" fmla="*/ 2 h 16"/>
                    <a:gd name="T10" fmla="*/ 81 w 161"/>
                    <a:gd name="T11" fmla="*/ 0 h 16"/>
                    <a:gd name="T12" fmla="*/ 42 w 161"/>
                    <a:gd name="T13" fmla="*/ 0 h 16"/>
                    <a:gd name="T14" fmla="*/ 1 w 161"/>
                    <a:gd name="T15" fmla="*/ 3 h 16"/>
                    <a:gd name="T16" fmla="*/ 1 w 161"/>
                    <a:gd name="T17" fmla="*/ 3 h 16"/>
                    <a:gd name="T18" fmla="*/ 1 w 161"/>
                    <a:gd name="T19" fmla="*/ 3 h 16"/>
                    <a:gd name="T20" fmla="*/ 0 w 161"/>
                    <a:gd name="T21" fmla="*/ 5 h 16"/>
                    <a:gd name="T22" fmla="*/ 1 w 161"/>
                    <a:gd name="T23" fmla="*/ 7 h 16"/>
                    <a:gd name="T24" fmla="*/ 1 w 161"/>
                    <a:gd name="T25" fmla="*/ 7 h 16"/>
                    <a:gd name="T26" fmla="*/ 1 w 161"/>
                    <a:gd name="T27" fmla="*/ 7 h 16"/>
                    <a:gd name="T28" fmla="*/ 42 w 161"/>
                    <a:gd name="T29" fmla="*/ 7 h 16"/>
                    <a:gd name="T30" fmla="*/ 81 w 161"/>
                    <a:gd name="T31" fmla="*/ 7 h 16"/>
                    <a:gd name="T32" fmla="*/ 100 w 161"/>
                    <a:gd name="T33" fmla="*/ 8 h 16"/>
                    <a:gd name="T34" fmla="*/ 121 w 161"/>
                    <a:gd name="T35" fmla="*/ 10 h 16"/>
                    <a:gd name="T36" fmla="*/ 139 w 161"/>
                    <a:gd name="T37" fmla="*/ 11 h 16"/>
                    <a:gd name="T38" fmla="*/ 160 w 161"/>
                    <a:gd name="T39" fmla="*/ 16 h 16"/>
                    <a:gd name="T40" fmla="*/ 160 w 161"/>
                    <a:gd name="T41" fmla="*/ 16 h 16"/>
                    <a:gd name="T42" fmla="*/ 161 w 161"/>
                    <a:gd name="T43" fmla="*/ 16 h 16"/>
                    <a:gd name="T44" fmla="*/ 161 w 161"/>
                    <a:gd name="T45" fmla="*/ 14 h 16"/>
                    <a:gd name="T46" fmla="*/ 161 w 161"/>
                    <a:gd name="T47" fmla="*/ 14 h 16"/>
                    <a:gd name="T48" fmla="*/ 161 w 161"/>
                    <a:gd name="T49" fmla="*/ 13 h 16"/>
                    <a:gd name="T50" fmla="*/ 161 w 161"/>
                    <a:gd name="T51" fmla="*/ 13 h 1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1"/>
                    <a:gd name="T79" fmla="*/ 0 h 16"/>
                    <a:gd name="T80" fmla="*/ 161 w 161"/>
                    <a:gd name="T81" fmla="*/ 16 h 1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1" h="16">
                      <a:moveTo>
                        <a:pt x="161" y="13"/>
                      </a:moveTo>
                      <a:lnTo>
                        <a:pt x="161" y="13"/>
                      </a:lnTo>
                      <a:lnTo>
                        <a:pt x="141" y="8"/>
                      </a:lnTo>
                      <a:lnTo>
                        <a:pt x="122" y="3"/>
                      </a:lnTo>
                      <a:lnTo>
                        <a:pt x="102" y="2"/>
                      </a:lnTo>
                      <a:lnTo>
                        <a:pt x="81" y="0"/>
                      </a:lnTo>
                      <a:lnTo>
                        <a:pt x="42" y="0"/>
                      </a:lnTo>
                      <a:lnTo>
                        <a:pt x="1" y="3"/>
                      </a:lnTo>
                      <a:lnTo>
                        <a:pt x="0" y="5"/>
                      </a:lnTo>
                      <a:lnTo>
                        <a:pt x="1" y="7"/>
                      </a:lnTo>
                      <a:lnTo>
                        <a:pt x="42" y="7"/>
                      </a:lnTo>
                      <a:lnTo>
                        <a:pt x="81" y="7"/>
                      </a:lnTo>
                      <a:lnTo>
                        <a:pt x="100" y="8"/>
                      </a:lnTo>
                      <a:lnTo>
                        <a:pt x="121" y="10"/>
                      </a:lnTo>
                      <a:lnTo>
                        <a:pt x="139" y="11"/>
                      </a:lnTo>
                      <a:lnTo>
                        <a:pt x="160" y="16"/>
                      </a:lnTo>
                      <a:lnTo>
                        <a:pt x="161" y="16"/>
                      </a:lnTo>
                      <a:lnTo>
                        <a:pt x="161" y="14"/>
                      </a:lnTo>
                      <a:lnTo>
                        <a:pt x="161"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4" name="Freeform 213"/>
                <p:cNvSpPr>
                  <a:spLocks/>
                </p:cNvSpPr>
                <p:nvPr/>
              </p:nvSpPr>
              <p:spPr bwMode="auto">
                <a:xfrm>
                  <a:off x="628" y="1358"/>
                  <a:ext cx="126" cy="11"/>
                </a:xfrm>
                <a:custGeom>
                  <a:avLst/>
                  <a:gdLst>
                    <a:gd name="T0" fmla="*/ 0 w 126"/>
                    <a:gd name="T1" fmla="*/ 11 h 11"/>
                    <a:gd name="T2" fmla="*/ 0 w 126"/>
                    <a:gd name="T3" fmla="*/ 11 h 11"/>
                    <a:gd name="T4" fmla="*/ 32 w 126"/>
                    <a:gd name="T5" fmla="*/ 11 h 11"/>
                    <a:gd name="T6" fmla="*/ 61 w 126"/>
                    <a:gd name="T7" fmla="*/ 8 h 11"/>
                    <a:gd name="T8" fmla="*/ 123 w 126"/>
                    <a:gd name="T9" fmla="*/ 5 h 11"/>
                    <a:gd name="T10" fmla="*/ 123 w 126"/>
                    <a:gd name="T11" fmla="*/ 5 h 11"/>
                    <a:gd name="T12" fmla="*/ 124 w 126"/>
                    <a:gd name="T13" fmla="*/ 3 h 11"/>
                    <a:gd name="T14" fmla="*/ 126 w 126"/>
                    <a:gd name="T15" fmla="*/ 2 h 11"/>
                    <a:gd name="T16" fmla="*/ 124 w 126"/>
                    <a:gd name="T17" fmla="*/ 2 h 11"/>
                    <a:gd name="T18" fmla="*/ 123 w 126"/>
                    <a:gd name="T19" fmla="*/ 0 h 11"/>
                    <a:gd name="T20" fmla="*/ 123 w 126"/>
                    <a:gd name="T21" fmla="*/ 0 h 11"/>
                    <a:gd name="T22" fmla="*/ 93 w 126"/>
                    <a:gd name="T23" fmla="*/ 2 h 11"/>
                    <a:gd name="T24" fmla="*/ 61 w 126"/>
                    <a:gd name="T25" fmla="*/ 5 h 11"/>
                    <a:gd name="T26" fmla="*/ 30 w 126"/>
                    <a:gd name="T27" fmla="*/ 8 h 11"/>
                    <a:gd name="T28" fmla="*/ 0 w 126"/>
                    <a:gd name="T29" fmla="*/ 10 h 11"/>
                    <a:gd name="T30" fmla="*/ 0 w 126"/>
                    <a:gd name="T31" fmla="*/ 10 h 11"/>
                    <a:gd name="T32" fmla="*/ 0 w 126"/>
                    <a:gd name="T33" fmla="*/ 11 h 11"/>
                    <a:gd name="T34" fmla="*/ 0 w 126"/>
                    <a:gd name="T35" fmla="*/ 11 h 11"/>
                    <a:gd name="T36" fmla="*/ 0 w 126"/>
                    <a:gd name="T37" fmla="*/ 11 h 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1"/>
                    <a:gd name="T59" fmla="*/ 126 w 126"/>
                    <a:gd name="T60" fmla="*/ 11 h 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1">
                      <a:moveTo>
                        <a:pt x="0" y="11"/>
                      </a:moveTo>
                      <a:lnTo>
                        <a:pt x="0" y="11"/>
                      </a:lnTo>
                      <a:lnTo>
                        <a:pt x="32" y="11"/>
                      </a:lnTo>
                      <a:lnTo>
                        <a:pt x="61" y="8"/>
                      </a:lnTo>
                      <a:lnTo>
                        <a:pt x="123" y="5"/>
                      </a:lnTo>
                      <a:lnTo>
                        <a:pt x="124" y="3"/>
                      </a:lnTo>
                      <a:lnTo>
                        <a:pt x="126" y="2"/>
                      </a:lnTo>
                      <a:lnTo>
                        <a:pt x="124" y="2"/>
                      </a:lnTo>
                      <a:lnTo>
                        <a:pt x="123" y="0"/>
                      </a:lnTo>
                      <a:lnTo>
                        <a:pt x="93" y="2"/>
                      </a:lnTo>
                      <a:lnTo>
                        <a:pt x="61" y="5"/>
                      </a:lnTo>
                      <a:lnTo>
                        <a:pt x="30" y="8"/>
                      </a:lnTo>
                      <a:lnTo>
                        <a:pt x="0" y="10"/>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5" name="Freeform 214"/>
                <p:cNvSpPr>
                  <a:spLocks/>
                </p:cNvSpPr>
                <p:nvPr/>
              </p:nvSpPr>
              <p:spPr bwMode="auto">
                <a:xfrm>
                  <a:off x="754" y="1363"/>
                  <a:ext cx="6" cy="130"/>
                </a:xfrm>
                <a:custGeom>
                  <a:avLst/>
                  <a:gdLst>
                    <a:gd name="T0" fmla="*/ 0 w 6"/>
                    <a:gd name="T1" fmla="*/ 2 h 130"/>
                    <a:gd name="T2" fmla="*/ 0 w 6"/>
                    <a:gd name="T3" fmla="*/ 2 h 130"/>
                    <a:gd name="T4" fmla="*/ 1 w 6"/>
                    <a:gd name="T5" fmla="*/ 64 h 130"/>
                    <a:gd name="T6" fmla="*/ 5 w 6"/>
                    <a:gd name="T7" fmla="*/ 129 h 130"/>
                    <a:gd name="T8" fmla="*/ 5 w 6"/>
                    <a:gd name="T9" fmla="*/ 129 h 130"/>
                    <a:gd name="T10" fmla="*/ 5 w 6"/>
                    <a:gd name="T11" fmla="*/ 130 h 130"/>
                    <a:gd name="T12" fmla="*/ 6 w 6"/>
                    <a:gd name="T13" fmla="*/ 130 h 130"/>
                    <a:gd name="T14" fmla="*/ 6 w 6"/>
                    <a:gd name="T15" fmla="*/ 129 h 130"/>
                    <a:gd name="T16" fmla="*/ 6 w 6"/>
                    <a:gd name="T17" fmla="*/ 129 h 130"/>
                    <a:gd name="T18" fmla="*/ 6 w 6"/>
                    <a:gd name="T19" fmla="*/ 97 h 130"/>
                    <a:gd name="T20" fmla="*/ 5 w 6"/>
                    <a:gd name="T21" fmla="*/ 64 h 130"/>
                    <a:gd name="T22" fmla="*/ 1 w 6"/>
                    <a:gd name="T23" fmla="*/ 33 h 130"/>
                    <a:gd name="T24" fmla="*/ 1 w 6"/>
                    <a:gd name="T25" fmla="*/ 2 h 130"/>
                    <a:gd name="T26" fmla="*/ 1 w 6"/>
                    <a:gd name="T27" fmla="*/ 2 h 130"/>
                    <a:gd name="T28" fmla="*/ 0 w 6"/>
                    <a:gd name="T29" fmla="*/ 0 h 130"/>
                    <a:gd name="T30" fmla="*/ 0 w 6"/>
                    <a:gd name="T31" fmla="*/ 2 h 130"/>
                    <a:gd name="T32" fmla="*/ 0 w 6"/>
                    <a:gd name="T33" fmla="*/ 2 h 1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
                    <a:gd name="T52" fmla="*/ 0 h 130"/>
                    <a:gd name="T53" fmla="*/ 6 w 6"/>
                    <a:gd name="T54" fmla="*/ 130 h 1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 h="130">
                      <a:moveTo>
                        <a:pt x="0" y="2"/>
                      </a:moveTo>
                      <a:lnTo>
                        <a:pt x="0" y="2"/>
                      </a:lnTo>
                      <a:lnTo>
                        <a:pt x="1" y="64"/>
                      </a:lnTo>
                      <a:lnTo>
                        <a:pt x="5" y="129"/>
                      </a:lnTo>
                      <a:lnTo>
                        <a:pt x="5" y="130"/>
                      </a:lnTo>
                      <a:lnTo>
                        <a:pt x="6" y="130"/>
                      </a:lnTo>
                      <a:lnTo>
                        <a:pt x="6" y="129"/>
                      </a:lnTo>
                      <a:lnTo>
                        <a:pt x="6" y="97"/>
                      </a:lnTo>
                      <a:lnTo>
                        <a:pt x="5" y="64"/>
                      </a:lnTo>
                      <a:lnTo>
                        <a:pt x="1" y="33"/>
                      </a:lnTo>
                      <a:lnTo>
                        <a:pt x="1" y="2"/>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6" name="Freeform 215"/>
                <p:cNvSpPr>
                  <a:spLocks/>
                </p:cNvSpPr>
                <p:nvPr/>
              </p:nvSpPr>
              <p:spPr bwMode="auto">
                <a:xfrm>
                  <a:off x="790" y="1365"/>
                  <a:ext cx="8" cy="120"/>
                </a:xfrm>
                <a:custGeom>
                  <a:avLst/>
                  <a:gdLst>
                    <a:gd name="T0" fmla="*/ 0 w 8"/>
                    <a:gd name="T1" fmla="*/ 1 h 120"/>
                    <a:gd name="T2" fmla="*/ 0 w 8"/>
                    <a:gd name="T3" fmla="*/ 1 h 120"/>
                    <a:gd name="T4" fmla="*/ 0 w 8"/>
                    <a:gd name="T5" fmla="*/ 29 h 120"/>
                    <a:gd name="T6" fmla="*/ 1 w 8"/>
                    <a:gd name="T7" fmla="*/ 59 h 120"/>
                    <a:gd name="T8" fmla="*/ 3 w 8"/>
                    <a:gd name="T9" fmla="*/ 89 h 120"/>
                    <a:gd name="T10" fmla="*/ 5 w 8"/>
                    <a:gd name="T11" fmla="*/ 119 h 120"/>
                    <a:gd name="T12" fmla="*/ 5 w 8"/>
                    <a:gd name="T13" fmla="*/ 119 h 120"/>
                    <a:gd name="T14" fmla="*/ 6 w 8"/>
                    <a:gd name="T15" fmla="*/ 120 h 120"/>
                    <a:gd name="T16" fmla="*/ 8 w 8"/>
                    <a:gd name="T17" fmla="*/ 120 h 120"/>
                    <a:gd name="T18" fmla="*/ 8 w 8"/>
                    <a:gd name="T19" fmla="*/ 119 h 120"/>
                    <a:gd name="T20" fmla="*/ 8 w 8"/>
                    <a:gd name="T21" fmla="*/ 119 h 120"/>
                    <a:gd name="T22" fmla="*/ 6 w 8"/>
                    <a:gd name="T23" fmla="*/ 89 h 120"/>
                    <a:gd name="T24" fmla="*/ 5 w 8"/>
                    <a:gd name="T25" fmla="*/ 59 h 120"/>
                    <a:gd name="T26" fmla="*/ 0 w 8"/>
                    <a:gd name="T27" fmla="*/ 1 h 120"/>
                    <a:gd name="T28" fmla="*/ 0 w 8"/>
                    <a:gd name="T29" fmla="*/ 1 h 120"/>
                    <a:gd name="T30" fmla="*/ 0 w 8"/>
                    <a:gd name="T31" fmla="*/ 0 h 120"/>
                    <a:gd name="T32" fmla="*/ 0 w 8"/>
                    <a:gd name="T33" fmla="*/ 1 h 120"/>
                    <a:gd name="T34" fmla="*/ 0 w 8"/>
                    <a:gd name="T35" fmla="*/ 1 h 1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
                    <a:gd name="T55" fmla="*/ 0 h 120"/>
                    <a:gd name="T56" fmla="*/ 8 w 8"/>
                    <a:gd name="T57" fmla="*/ 120 h 1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 h="120">
                      <a:moveTo>
                        <a:pt x="0" y="1"/>
                      </a:moveTo>
                      <a:lnTo>
                        <a:pt x="0" y="1"/>
                      </a:lnTo>
                      <a:lnTo>
                        <a:pt x="0" y="29"/>
                      </a:lnTo>
                      <a:lnTo>
                        <a:pt x="1" y="59"/>
                      </a:lnTo>
                      <a:lnTo>
                        <a:pt x="3" y="89"/>
                      </a:lnTo>
                      <a:lnTo>
                        <a:pt x="5" y="119"/>
                      </a:lnTo>
                      <a:lnTo>
                        <a:pt x="6" y="120"/>
                      </a:lnTo>
                      <a:lnTo>
                        <a:pt x="8" y="120"/>
                      </a:lnTo>
                      <a:lnTo>
                        <a:pt x="8" y="119"/>
                      </a:lnTo>
                      <a:lnTo>
                        <a:pt x="6" y="89"/>
                      </a:lnTo>
                      <a:lnTo>
                        <a:pt x="5" y="59"/>
                      </a:lnTo>
                      <a:lnTo>
                        <a:pt x="0" y="1"/>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7" name="Freeform 216"/>
                <p:cNvSpPr>
                  <a:spLocks/>
                </p:cNvSpPr>
                <p:nvPr/>
              </p:nvSpPr>
              <p:spPr bwMode="auto">
                <a:xfrm>
                  <a:off x="795" y="1482"/>
                  <a:ext cx="182" cy="8"/>
                </a:xfrm>
                <a:custGeom>
                  <a:avLst/>
                  <a:gdLst>
                    <a:gd name="T0" fmla="*/ 1 w 182"/>
                    <a:gd name="T1" fmla="*/ 3 h 8"/>
                    <a:gd name="T2" fmla="*/ 1 w 182"/>
                    <a:gd name="T3" fmla="*/ 3 h 8"/>
                    <a:gd name="T4" fmla="*/ 91 w 182"/>
                    <a:gd name="T5" fmla="*/ 6 h 8"/>
                    <a:gd name="T6" fmla="*/ 135 w 182"/>
                    <a:gd name="T7" fmla="*/ 8 h 8"/>
                    <a:gd name="T8" fmla="*/ 180 w 182"/>
                    <a:gd name="T9" fmla="*/ 6 h 8"/>
                    <a:gd name="T10" fmla="*/ 180 w 182"/>
                    <a:gd name="T11" fmla="*/ 6 h 8"/>
                    <a:gd name="T12" fmla="*/ 182 w 182"/>
                    <a:gd name="T13" fmla="*/ 6 h 8"/>
                    <a:gd name="T14" fmla="*/ 180 w 182"/>
                    <a:gd name="T15" fmla="*/ 5 h 8"/>
                    <a:gd name="T16" fmla="*/ 180 w 182"/>
                    <a:gd name="T17" fmla="*/ 5 h 8"/>
                    <a:gd name="T18" fmla="*/ 91 w 182"/>
                    <a:gd name="T19" fmla="*/ 0 h 8"/>
                    <a:gd name="T20" fmla="*/ 47 w 182"/>
                    <a:gd name="T21" fmla="*/ 0 h 8"/>
                    <a:gd name="T22" fmla="*/ 1 w 182"/>
                    <a:gd name="T23" fmla="*/ 0 h 8"/>
                    <a:gd name="T24" fmla="*/ 1 w 182"/>
                    <a:gd name="T25" fmla="*/ 0 h 8"/>
                    <a:gd name="T26" fmla="*/ 0 w 182"/>
                    <a:gd name="T27" fmla="*/ 2 h 8"/>
                    <a:gd name="T28" fmla="*/ 1 w 182"/>
                    <a:gd name="T29" fmla="*/ 3 h 8"/>
                    <a:gd name="T30" fmla="*/ 1 w 182"/>
                    <a:gd name="T31" fmla="*/ 3 h 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2"/>
                    <a:gd name="T49" fmla="*/ 0 h 8"/>
                    <a:gd name="T50" fmla="*/ 182 w 182"/>
                    <a:gd name="T51" fmla="*/ 8 h 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2" h="8">
                      <a:moveTo>
                        <a:pt x="1" y="3"/>
                      </a:moveTo>
                      <a:lnTo>
                        <a:pt x="1" y="3"/>
                      </a:lnTo>
                      <a:lnTo>
                        <a:pt x="91" y="6"/>
                      </a:lnTo>
                      <a:lnTo>
                        <a:pt x="135" y="8"/>
                      </a:lnTo>
                      <a:lnTo>
                        <a:pt x="180" y="6"/>
                      </a:lnTo>
                      <a:lnTo>
                        <a:pt x="182" y="6"/>
                      </a:lnTo>
                      <a:lnTo>
                        <a:pt x="180" y="5"/>
                      </a:lnTo>
                      <a:lnTo>
                        <a:pt x="91" y="0"/>
                      </a:lnTo>
                      <a:lnTo>
                        <a:pt x="47" y="0"/>
                      </a:lnTo>
                      <a:lnTo>
                        <a:pt x="1" y="0"/>
                      </a:lnTo>
                      <a:lnTo>
                        <a:pt x="0"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8" name="Freeform 217"/>
                <p:cNvSpPr>
                  <a:spLocks/>
                </p:cNvSpPr>
                <p:nvPr/>
              </p:nvSpPr>
              <p:spPr bwMode="auto">
                <a:xfrm>
                  <a:off x="912" y="1371"/>
                  <a:ext cx="58" cy="125"/>
                </a:xfrm>
                <a:custGeom>
                  <a:avLst/>
                  <a:gdLst>
                    <a:gd name="T0" fmla="*/ 0 w 58"/>
                    <a:gd name="T1" fmla="*/ 1 h 125"/>
                    <a:gd name="T2" fmla="*/ 0 w 58"/>
                    <a:gd name="T3" fmla="*/ 1 h 125"/>
                    <a:gd name="T4" fmla="*/ 27 w 58"/>
                    <a:gd name="T5" fmla="*/ 64 h 125"/>
                    <a:gd name="T6" fmla="*/ 57 w 58"/>
                    <a:gd name="T7" fmla="*/ 124 h 125"/>
                    <a:gd name="T8" fmla="*/ 57 w 58"/>
                    <a:gd name="T9" fmla="*/ 124 h 125"/>
                    <a:gd name="T10" fmla="*/ 58 w 58"/>
                    <a:gd name="T11" fmla="*/ 125 h 125"/>
                    <a:gd name="T12" fmla="*/ 58 w 58"/>
                    <a:gd name="T13" fmla="*/ 124 h 125"/>
                    <a:gd name="T14" fmla="*/ 58 w 58"/>
                    <a:gd name="T15" fmla="*/ 124 h 125"/>
                    <a:gd name="T16" fmla="*/ 46 w 58"/>
                    <a:gd name="T17" fmla="*/ 92 h 125"/>
                    <a:gd name="T18" fmla="*/ 32 w 58"/>
                    <a:gd name="T19" fmla="*/ 61 h 125"/>
                    <a:gd name="T20" fmla="*/ 2 w 58"/>
                    <a:gd name="T21" fmla="*/ 1 h 125"/>
                    <a:gd name="T22" fmla="*/ 2 w 58"/>
                    <a:gd name="T23" fmla="*/ 1 h 125"/>
                    <a:gd name="T24" fmla="*/ 0 w 58"/>
                    <a:gd name="T25" fmla="*/ 0 h 125"/>
                    <a:gd name="T26" fmla="*/ 0 w 58"/>
                    <a:gd name="T27" fmla="*/ 1 h 125"/>
                    <a:gd name="T28" fmla="*/ 0 w 58"/>
                    <a:gd name="T29" fmla="*/ 1 h 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125"/>
                    <a:gd name="T47" fmla="*/ 58 w 58"/>
                    <a:gd name="T48" fmla="*/ 125 h 1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125">
                      <a:moveTo>
                        <a:pt x="0" y="1"/>
                      </a:moveTo>
                      <a:lnTo>
                        <a:pt x="0" y="1"/>
                      </a:lnTo>
                      <a:lnTo>
                        <a:pt x="27" y="64"/>
                      </a:lnTo>
                      <a:lnTo>
                        <a:pt x="57" y="124"/>
                      </a:lnTo>
                      <a:lnTo>
                        <a:pt x="58" y="125"/>
                      </a:lnTo>
                      <a:lnTo>
                        <a:pt x="58" y="124"/>
                      </a:lnTo>
                      <a:lnTo>
                        <a:pt x="46" y="92"/>
                      </a:lnTo>
                      <a:lnTo>
                        <a:pt x="32" y="61"/>
                      </a:lnTo>
                      <a:lnTo>
                        <a:pt x="2" y="1"/>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9" name="Freeform 218"/>
                <p:cNvSpPr>
                  <a:spLocks/>
                </p:cNvSpPr>
                <p:nvPr/>
              </p:nvSpPr>
              <p:spPr bwMode="auto">
                <a:xfrm>
                  <a:off x="785" y="1358"/>
                  <a:ext cx="123" cy="14"/>
                </a:xfrm>
                <a:custGeom>
                  <a:avLst/>
                  <a:gdLst>
                    <a:gd name="T0" fmla="*/ 2 w 123"/>
                    <a:gd name="T1" fmla="*/ 7 h 14"/>
                    <a:gd name="T2" fmla="*/ 2 w 123"/>
                    <a:gd name="T3" fmla="*/ 7 h 14"/>
                    <a:gd name="T4" fmla="*/ 17 w 123"/>
                    <a:gd name="T5" fmla="*/ 5 h 14"/>
                    <a:gd name="T6" fmla="*/ 32 w 123"/>
                    <a:gd name="T7" fmla="*/ 3 h 14"/>
                    <a:gd name="T8" fmla="*/ 61 w 123"/>
                    <a:gd name="T9" fmla="*/ 5 h 14"/>
                    <a:gd name="T10" fmla="*/ 91 w 123"/>
                    <a:gd name="T11" fmla="*/ 8 h 14"/>
                    <a:gd name="T12" fmla="*/ 121 w 123"/>
                    <a:gd name="T13" fmla="*/ 14 h 14"/>
                    <a:gd name="T14" fmla="*/ 121 w 123"/>
                    <a:gd name="T15" fmla="*/ 14 h 14"/>
                    <a:gd name="T16" fmla="*/ 123 w 123"/>
                    <a:gd name="T17" fmla="*/ 14 h 14"/>
                    <a:gd name="T18" fmla="*/ 123 w 123"/>
                    <a:gd name="T19" fmla="*/ 13 h 14"/>
                    <a:gd name="T20" fmla="*/ 123 w 123"/>
                    <a:gd name="T21" fmla="*/ 11 h 14"/>
                    <a:gd name="T22" fmla="*/ 123 w 123"/>
                    <a:gd name="T23" fmla="*/ 11 h 14"/>
                    <a:gd name="T24" fmla="*/ 123 w 123"/>
                    <a:gd name="T25" fmla="*/ 11 h 14"/>
                    <a:gd name="T26" fmla="*/ 93 w 123"/>
                    <a:gd name="T27" fmla="*/ 3 h 14"/>
                    <a:gd name="T28" fmla="*/ 61 w 123"/>
                    <a:gd name="T29" fmla="*/ 0 h 14"/>
                    <a:gd name="T30" fmla="*/ 32 w 123"/>
                    <a:gd name="T31" fmla="*/ 0 h 14"/>
                    <a:gd name="T32" fmla="*/ 2 w 123"/>
                    <a:gd name="T33" fmla="*/ 5 h 14"/>
                    <a:gd name="T34" fmla="*/ 2 w 123"/>
                    <a:gd name="T35" fmla="*/ 5 h 14"/>
                    <a:gd name="T36" fmla="*/ 0 w 123"/>
                    <a:gd name="T37" fmla="*/ 7 h 14"/>
                    <a:gd name="T38" fmla="*/ 2 w 123"/>
                    <a:gd name="T39" fmla="*/ 7 h 14"/>
                    <a:gd name="T40" fmla="*/ 2 w 123"/>
                    <a:gd name="T41" fmla="*/ 7 h 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3"/>
                    <a:gd name="T64" fmla="*/ 0 h 14"/>
                    <a:gd name="T65" fmla="*/ 123 w 123"/>
                    <a:gd name="T66" fmla="*/ 14 h 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3" h="14">
                      <a:moveTo>
                        <a:pt x="2" y="7"/>
                      </a:moveTo>
                      <a:lnTo>
                        <a:pt x="2" y="7"/>
                      </a:lnTo>
                      <a:lnTo>
                        <a:pt x="17" y="5"/>
                      </a:lnTo>
                      <a:lnTo>
                        <a:pt x="32" y="3"/>
                      </a:lnTo>
                      <a:lnTo>
                        <a:pt x="61" y="5"/>
                      </a:lnTo>
                      <a:lnTo>
                        <a:pt x="91" y="8"/>
                      </a:lnTo>
                      <a:lnTo>
                        <a:pt x="121" y="14"/>
                      </a:lnTo>
                      <a:lnTo>
                        <a:pt x="123" y="14"/>
                      </a:lnTo>
                      <a:lnTo>
                        <a:pt x="123" y="13"/>
                      </a:lnTo>
                      <a:lnTo>
                        <a:pt x="123" y="11"/>
                      </a:lnTo>
                      <a:lnTo>
                        <a:pt x="93" y="3"/>
                      </a:lnTo>
                      <a:lnTo>
                        <a:pt x="61" y="0"/>
                      </a:lnTo>
                      <a:lnTo>
                        <a:pt x="32" y="0"/>
                      </a:lnTo>
                      <a:lnTo>
                        <a:pt x="2" y="5"/>
                      </a:lnTo>
                      <a:lnTo>
                        <a:pt x="0" y="7"/>
                      </a:lnTo>
                      <a:lnTo>
                        <a:pt x="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0" name="Freeform 219"/>
                <p:cNvSpPr>
                  <a:spLocks/>
                </p:cNvSpPr>
                <p:nvPr/>
              </p:nvSpPr>
              <p:spPr bwMode="auto">
                <a:xfrm>
                  <a:off x="639" y="1319"/>
                  <a:ext cx="22" cy="36"/>
                </a:xfrm>
                <a:custGeom>
                  <a:avLst/>
                  <a:gdLst>
                    <a:gd name="T0" fmla="*/ 21 w 22"/>
                    <a:gd name="T1" fmla="*/ 33 h 36"/>
                    <a:gd name="T2" fmla="*/ 21 w 22"/>
                    <a:gd name="T3" fmla="*/ 33 h 36"/>
                    <a:gd name="T4" fmla="*/ 22 w 22"/>
                    <a:gd name="T5" fmla="*/ 24 h 36"/>
                    <a:gd name="T6" fmla="*/ 19 w 22"/>
                    <a:gd name="T7" fmla="*/ 11 h 36"/>
                    <a:gd name="T8" fmla="*/ 16 w 22"/>
                    <a:gd name="T9" fmla="*/ 6 h 36"/>
                    <a:gd name="T10" fmla="*/ 13 w 22"/>
                    <a:gd name="T11" fmla="*/ 2 h 36"/>
                    <a:gd name="T12" fmla="*/ 8 w 22"/>
                    <a:gd name="T13" fmla="*/ 0 h 36"/>
                    <a:gd name="T14" fmla="*/ 3 w 22"/>
                    <a:gd name="T15" fmla="*/ 0 h 36"/>
                    <a:gd name="T16" fmla="*/ 3 w 22"/>
                    <a:gd name="T17" fmla="*/ 0 h 36"/>
                    <a:gd name="T18" fmla="*/ 0 w 22"/>
                    <a:gd name="T19" fmla="*/ 2 h 36"/>
                    <a:gd name="T20" fmla="*/ 0 w 22"/>
                    <a:gd name="T21" fmla="*/ 5 h 36"/>
                    <a:gd name="T22" fmla="*/ 0 w 22"/>
                    <a:gd name="T23" fmla="*/ 6 h 36"/>
                    <a:gd name="T24" fmla="*/ 2 w 22"/>
                    <a:gd name="T25" fmla="*/ 8 h 36"/>
                    <a:gd name="T26" fmla="*/ 2 w 22"/>
                    <a:gd name="T27" fmla="*/ 8 h 36"/>
                    <a:gd name="T28" fmla="*/ 8 w 22"/>
                    <a:gd name="T29" fmla="*/ 13 h 36"/>
                    <a:gd name="T30" fmla="*/ 11 w 22"/>
                    <a:gd name="T31" fmla="*/ 19 h 36"/>
                    <a:gd name="T32" fmla="*/ 13 w 22"/>
                    <a:gd name="T33" fmla="*/ 25 h 36"/>
                    <a:gd name="T34" fmla="*/ 14 w 22"/>
                    <a:gd name="T35" fmla="*/ 33 h 36"/>
                    <a:gd name="T36" fmla="*/ 14 w 22"/>
                    <a:gd name="T37" fmla="*/ 33 h 36"/>
                    <a:gd name="T38" fmla="*/ 14 w 22"/>
                    <a:gd name="T39" fmla="*/ 35 h 36"/>
                    <a:gd name="T40" fmla="*/ 18 w 22"/>
                    <a:gd name="T41" fmla="*/ 36 h 36"/>
                    <a:gd name="T42" fmla="*/ 19 w 22"/>
                    <a:gd name="T43" fmla="*/ 36 h 36"/>
                    <a:gd name="T44" fmla="*/ 21 w 22"/>
                    <a:gd name="T45" fmla="*/ 33 h 36"/>
                    <a:gd name="T46" fmla="*/ 21 w 22"/>
                    <a:gd name="T47" fmla="*/ 33 h 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
                    <a:gd name="T73" fmla="*/ 0 h 36"/>
                    <a:gd name="T74" fmla="*/ 22 w 22"/>
                    <a:gd name="T75" fmla="*/ 36 h 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 h="36">
                      <a:moveTo>
                        <a:pt x="21" y="33"/>
                      </a:moveTo>
                      <a:lnTo>
                        <a:pt x="21" y="33"/>
                      </a:lnTo>
                      <a:lnTo>
                        <a:pt x="22" y="24"/>
                      </a:lnTo>
                      <a:lnTo>
                        <a:pt x="19" y="11"/>
                      </a:lnTo>
                      <a:lnTo>
                        <a:pt x="16" y="6"/>
                      </a:lnTo>
                      <a:lnTo>
                        <a:pt x="13" y="2"/>
                      </a:lnTo>
                      <a:lnTo>
                        <a:pt x="8" y="0"/>
                      </a:lnTo>
                      <a:lnTo>
                        <a:pt x="3" y="0"/>
                      </a:lnTo>
                      <a:lnTo>
                        <a:pt x="0" y="2"/>
                      </a:lnTo>
                      <a:lnTo>
                        <a:pt x="0" y="5"/>
                      </a:lnTo>
                      <a:lnTo>
                        <a:pt x="0" y="6"/>
                      </a:lnTo>
                      <a:lnTo>
                        <a:pt x="2" y="8"/>
                      </a:lnTo>
                      <a:lnTo>
                        <a:pt x="8" y="13"/>
                      </a:lnTo>
                      <a:lnTo>
                        <a:pt x="11" y="19"/>
                      </a:lnTo>
                      <a:lnTo>
                        <a:pt x="13" y="25"/>
                      </a:lnTo>
                      <a:lnTo>
                        <a:pt x="14" y="33"/>
                      </a:lnTo>
                      <a:lnTo>
                        <a:pt x="14" y="35"/>
                      </a:lnTo>
                      <a:lnTo>
                        <a:pt x="18" y="36"/>
                      </a:lnTo>
                      <a:lnTo>
                        <a:pt x="19" y="36"/>
                      </a:lnTo>
                      <a:lnTo>
                        <a:pt x="21"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1" name="Freeform 220"/>
                <p:cNvSpPr>
                  <a:spLocks/>
                </p:cNvSpPr>
                <p:nvPr/>
              </p:nvSpPr>
              <p:spPr bwMode="auto">
                <a:xfrm>
                  <a:off x="886" y="1319"/>
                  <a:ext cx="26" cy="39"/>
                </a:xfrm>
                <a:custGeom>
                  <a:avLst/>
                  <a:gdLst>
                    <a:gd name="T0" fmla="*/ 9 w 26"/>
                    <a:gd name="T1" fmla="*/ 36 h 39"/>
                    <a:gd name="T2" fmla="*/ 9 w 26"/>
                    <a:gd name="T3" fmla="*/ 36 h 39"/>
                    <a:gd name="T4" fmla="*/ 12 w 26"/>
                    <a:gd name="T5" fmla="*/ 27 h 39"/>
                    <a:gd name="T6" fmla="*/ 17 w 26"/>
                    <a:gd name="T7" fmla="*/ 17 h 39"/>
                    <a:gd name="T8" fmla="*/ 17 w 26"/>
                    <a:gd name="T9" fmla="*/ 17 h 39"/>
                    <a:gd name="T10" fmla="*/ 25 w 26"/>
                    <a:gd name="T11" fmla="*/ 11 h 39"/>
                    <a:gd name="T12" fmla="*/ 26 w 26"/>
                    <a:gd name="T13" fmla="*/ 6 h 39"/>
                    <a:gd name="T14" fmla="*/ 26 w 26"/>
                    <a:gd name="T15" fmla="*/ 5 h 39"/>
                    <a:gd name="T16" fmla="*/ 25 w 26"/>
                    <a:gd name="T17" fmla="*/ 2 h 39"/>
                    <a:gd name="T18" fmla="*/ 25 w 26"/>
                    <a:gd name="T19" fmla="*/ 2 h 39"/>
                    <a:gd name="T20" fmla="*/ 23 w 26"/>
                    <a:gd name="T21" fmla="*/ 0 h 39"/>
                    <a:gd name="T22" fmla="*/ 20 w 26"/>
                    <a:gd name="T23" fmla="*/ 0 h 39"/>
                    <a:gd name="T24" fmla="*/ 14 w 26"/>
                    <a:gd name="T25" fmla="*/ 3 h 39"/>
                    <a:gd name="T26" fmla="*/ 9 w 26"/>
                    <a:gd name="T27" fmla="*/ 8 h 39"/>
                    <a:gd name="T28" fmla="*/ 6 w 26"/>
                    <a:gd name="T29" fmla="*/ 13 h 39"/>
                    <a:gd name="T30" fmla="*/ 6 w 26"/>
                    <a:gd name="T31" fmla="*/ 13 h 39"/>
                    <a:gd name="T32" fmla="*/ 3 w 26"/>
                    <a:gd name="T33" fmla="*/ 17 h 39"/>
                    <a:gd name="T34" fmla="*/ 1 w 26"/>
                    <a:gd name="T35" fmla="*/ 22 h 39"/>
                    <a:gd name="T36" fmla="*/ 0 w 26"/>
                    <a:gd name="T37" fmla="*/ 35 h 39"/>
                    <a:gd name="T38" fmla="*/ 0 w 26"/>
                    <a:gd name="T39" fmla="*/ 35 h 39"/>
                    <a:gd name="T40" fmla="*/ 1 w 26"/>
                    <a:gd name="T41" fmla="*/ 38 h 39"/>
                    <a:gd name="T42" fmla="*/ 3 w 26"/>
                    <a:gd name="T43" fmla="*/ 39 h 39"/>
                    <a:gd name="T44" fmla="*/ 6 w 26"/>
                    <a:gd name="T45" fmla="*/ 39 h 39"/>
                    <a:gd name="T46" fmla="*/ 9 w 26"/>
                    <a:gd name="T47" fmla="*/ 36 h 39"/>
                    <a:gd name="T48" fmla="*/ 9 w 26"/>
                    <a:gd name="T49" fmla="*/ 36 h 3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6"/>
                    <a:gd name="T76" fmla="*/ 0 h 39"/>
                    <a:gd name="T77" fmla="*/ 26 w 26"/>
                    <a:gd name="T78" fmla="*/ 39 h 3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6" h="39">
                      <a:moveTo>
                        <a:pt x="9" y="36"/>
                      </a:moveTo>
                      <a:lnTo>
                        <a:pt x="9" y="36"/>
                      </a:lnTo>
                      <a:lnTo>
                        <a:pt x="12" y="27"/>
                      </a:lnTo>
                      <a:lnTo>
                        <a:pt x="17" y="17"/>
                      </a:lnTo>
                      <a:lnTo>
                        <a:pt x="25" y="11"/>
                      </a:lnTo>
                      <a:lnTo>
                        <a:pt x="26" y="6"/>
                      </a:lnTo>
                      <a:lnTo>
                        <a:pt x="26" y="5"/>
                      </a:lnTo>
                      <a:lnTo>
                        <a:pt x="25" y="2"/>
                      </a:lnTo>
                      <a:lnTo>
                        <a:pt x="23" y="0"/>
                      </a:lnTo>
                      <a:lnTo>
                        <a:pt x="20" y="0"/>
                      </a:lnTo>
                      <a:lnTo>
                        <a:pt x="14" y="3"/>
                      </a:lnTo>
                      <a:lnTo>
                        <a:pt x="9" y="8"/>
                      </a:lnTo>
                      <a:lnTo>
                        <a:pt x="6" y="13"/>
                      </a:lnTo>
                      <a:lnTo>
                        <a:pt x="3" y="17"/>
                      </a:lnTo>
                      <a:lnTo>
                        <a:pt x="1" y="22"/>
                      </a:lnTo>
                      <a:lnTo>
                        <a:pt x="0" y="35"/>
                      </a:lnTo>
                      <a:lnTo>
                        <a:pt x="1" y="38"/>
                      </a:lnTo>
                      <a:lnTo>
                        <a:pt x="3" y="39"/>
                      </a:lnTo>
                      <a:lnTo>
                        <a:pt x="6" y="39"/>
                      </a:lnTo>
                      <a:lnTo>
                        <a:pt x="9"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2" name="Freeform 221"/>
                <p:cNvSpPr>
                  <a:spLocks/>
                </p:cNvSpPr>
                <p:nvPr/>
              </p:nvSpPr>
              <p:spPr bwMode="auto">
                <a:xfrm>
                  <a:off x="578" y="1311"/>
                  <a:ext cx="364" cy="16"/>
                </a:xfrm>
                <a:custGeom>
                  <a:avLst/>
                  <a:gdLst>
                    <a:gd name="T0" fmla="*/ 2 w 364"/>
                    <a:gd name="T1" fmla="*/ 10 h 16"/>
                    <a:gd name="T2" fmla="*/ 2 w 364"/>
                    <a:gd name="T3" fmla="*/ 10 h 16"/>
                    <a:gd name="T4" fmla="*/ 46 w 364"/>
                    <a:gd name="T5" fmla="*/ 11 h 16"/>
                    <a:gd name="T6" fmla="*/ 90 w 364"/>
                    <a:gd name="T7" fmla="*/ 11 h 16"/>
                    <a:gd name="T8" fmla="*/ 176 w 364"/>
                    <a:gd name="T9" fmla="*/ 11 h 16"/>
                    <a:gd name="T10" fmla="*/ 176 w 364"/>
                    <a:gd name="T11" fmla="*/ 11 h 16"/>
                    <a:gd name="T12" fmla="*/ 223 w 364"/>
                    <a:gd name="T13" fmla="*/ 11 h 16"/>
                    <a:gd name="T14" fmla="*/ 268 w 364"/>
                    <a:gd name="T15" fmla="*/ 13 h 16"/>
                    <a:gd name="T16" fmla="*/ 361 w 364"/>
                    <a:gd name="T17" fmla="*/ 16 h 16"/>
                    <a:gd name="T18" fmla="*/ 361 w 364"/>
                    <a:gd name="T19" fmla="*/ 16 h 16"/>
                    <a:gd name="T20" fmla="*/ 363 w 364"/>
                    <a:gd name="T21" fmla="*/ 16 h 16"/>
                    <a:gd name="T22" fmla="*/ 364 w 364"/>
                    <a:gd name="T23" fmla="*/ 13 h 16"/>
                    <a:gd name="T24" fmla="*/ 364 w 364"/>
                    <a:gd name="T25" fmla="*/ 10 h 16"/>
                    <a:gd name="T26" fmla="*/ 361 w 364"/>
                    <a:gd name="T27" fmla="*/ 8 h 16"/>
                    <a:gd name="T28" fmla="*/ 361 w 364"/>
                    <a:gd name="T29" fmla="*/ 8 h 16"/>
                    <a:gd name="T30" fmla="*/ 317 w 364"/>
                    <a:gd name="T31" fmla="*/ 3 h 16"/>
                    <a:gd name="T32" fmla="*/ 275 w 364"/>
                    <a:gd name="T33" fmla="*/ 2 h 16"/>
                    <a:gd name="T34" fmla="*/ 229 w 364"/>
                    <a:gd name="T35" fmla="*/ 0 h 16"/>
                    <a:gd name="T36" fmla="*/ 185 w 364"/>
                    <a:gd name="T37" fmla="*/ 0 h 16"/>
                    <a:gd name="T38" fmla="*/ 185 w 364"/>
                    <a:gd name="T39" fmla="*/ 0 h 16"/>
                    <a:gd name="T40" fmla="*/ 94 w 364"/>
                    <a:gd name="T41" fmla="*/ 2 h 16"/>
                    <a:gd name="T42" fmla="*/ 47 w 364"/>
                    <a:gd name="T43" fmla="*/ 2 h 16"/>
                    <a:gd name="T44" fmla="*/ 2 w 364"/>
                    <a:gd name="T45" fmla="*/ 5 h 16"/>
                    <a:gd name="T46" fmla="*/ 2 w 364"/>
                    <a:gd name="T47" fmla="*/ 5 h 16"/>
                    <a:gd name="T48" fmla="*/ 0 w 364"/>
                    <a:gd name="T49" fmla="*/ 6 h 16"/>
                    <a:gd name="T50" fmla="*/ 0 w 364"/>
                    <a:gd name="T51" fmla="*/ 8 h 16"/>
                    <a:gd name="T52" fmla="*/ 0 w 364"/>
                    <a:gd name="T53" fmla="*/ 8 h 16"/>
                    <a:gd name="T54" fmla="*/ 2 w 364"/>
                    <a:gd name="T55" fmla="*/ 10 h 16"/>
                    <a:gd name="T56" fmla="*/ 2 w 364"/>
                    <a:gd name="T57" fmla="*/ 10 h 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64"/>
                    <a:gd name="T88" fmla="*/ 0 h 16"/>
                    <a:gd name="T89" fmla="*/ 364 w 364"/>
                    <a:gd name="T90" fmla="*/ 16 h 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64" h="16">
                      <a:moveTo>
                        <a:pt x="2" y="10"/>
                      </a:moveTo>
                      <a:lnTo>
                        <a:pt x="2" y="10"/>
                      </a:lnTo>
                      <a:lnTo>
                        <a:pt x="46" y="11"/>
                      </a:lnTo>
                      <a:lnTo>
                        <a:pt x="90" y="11"/>
                      </a:lnTo>
                      <a:lnTo>
                        <a:pt x="176" y="11"/>
                      </a:lnTo>
                      <a:lnTo>
                        <a:pt x="223" y="11"/>
                      </a:lnTo>
                      <a:lnTo>
                        <a:pt x="268" y="13"/>
                      </a:lnTo>
                      <a:lnTo>
                        <a:pt x="361" y="16"/>
                      </a:lnTo>
                      <a:lnTo>
                        <a:pt x="363" y="16"/>
                      </a:lnTo>
                      <a:lnTo>
                        <a:pt x="364" y="13"/>
                      </a:lnTo>
                      <a:lnTo>
                        <a:pt x="364" y="10"/>
                      </a:lnTo>
                      <a:lnTo>
                        <a:pt x="361" y="8"/>
                      </a:lnTo>
                      <a:lnTo>
                        <a:pt x="317" y="3"/>
                      </a:lnTo>
                      <a:lnTo>
                        <a:pt x="275" y="2"/>
                      </a:lnTo>
                      <a:lnTo>
                        <a:pt x="229" y="0"/>
                      </a:lnTo>
                      <a:lnTo>
                        <a:pt x="185" y="0"/>
                      </a:lnTo>
                      <a:lnTo>
                        <a:pt x="94" y="2"/>
                      </a:lnTo>
                      <a:lnTo>
                        <a:pt x="47" y="2"/>
                      </a:lnTo>
                      <a:lnTo>
                        <a:pt x="2" y="5"/>
                      </a:lnTo>
                      <a:lnTo>
                        <a:pt x="0" y="6"/>
                      </a:lnTo>
                      <a:lnTo>
                        <a:pt x="0" y="8"/>
                      </a:lnTo>
                      <a:lnTo>
                        <a:pt x="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3" name="Freeform 222"/>
                <p:cNvSpPr>
                  <a:spLocks/>
                </p:cNvSpPr>
                <p:nvPr/>
              </p:nvSpPr>
              <p:spPr bwMode="auto">
                <a:xfrm>
                  <a:off x="493" y="1236"/>
                  <a:ext cx="11" cy="86"/>
                </a:xfrm>
                <a:custGeom>
                  <a:avLst/>
                  <a:gdLst>
                    <a:gd name="T0" fmla="*/ 0 w 11"/>
                    <a:gd name="T1" fmla="*/ 0 h 86"/>
                    <a:gd name="T2" fmla="*/ 0 w 11"/>
                    <a:gd name="T3" fmla="*/ 0 h 86"/>
                    <a:gd name="T4" fmla="*/ 0 w 11"/>
                    <a:gd name="T5" fmla="*/ 22 h 86"/>
                    <a:gd name="T6" fmla="*/ 0 w 11"/>
                    <a:gd name="T7" fmla="*/ 44 h 86"/>
                    <a:gd name="T8" fmla="*/ 2 w 11"/>
                    <a:gd name="T9" fmla="*/ 64 h 86"/>
                    <a:gd name="T10" fmla="*/ 7 w 11"/>
                    <a:gd name="T11" fmla="*/ 86 h 86"/>
                    <a:gd name="T12" fmla="*/ 7 w 11"/>
                    <a:gd name="T13" fmla="*/ 86 h 86"/>
                    <a:gd name="T14" fmla="*/ 8 w 11"/>
                    <a:gd name="T15" fmla="*/ 86 h 86"/>
                    <a:gd name="T16" fmla="*/ 10 w 11"/>
                    <a:gd name="T17" fmla="*/ 86 h 86"/>
                    <a:gd name="T18" fmla="*/ 10 w 11"/>
                    <a:gd name="T19" fmla="*/ 86 h 86"/>
                    <a:gd name="T20" fmla="*/ 11 w 11"/>
                    <a:gd name="T21" fmla="*/ 85 h 86"/>
                    <a:gd name="T22" fmla="*/ 11 w 11"/>
                    <a:gd name="T23" fmla="*/ 85 h 86"/>
                    <a:gd name="T24" fmla="*/ 7 w 11"/>
                    <a:gd name="T25" fmla="*/ 64 h 86"/>
                    <a:gd name="T26" fmla="*/ 3 w 11"/>
                    <a:gd name="T27" fmla="*/ 44 h 86"/>
                    <a:gd name="T28" fmla="*/ 2 w 11"/>
                    <a:gd name="T29" fmla="*/ 22 h 86"/>
                    <a:gd name="T30" fmla="*/ 2 w 11"/>
                    <a:gd name="T31" fmla="*/ 1 h 86"/>
                    <a:gd name="T32" fmla="*/ 2 w 11"/>
                    <a:gd name="T33" fmla="*/ 1 h 86"/>
                    <a:gd name="T34" fmla="*/ 0 w 11"/>
                    <a:gd name="T35" fmla="*/ 0 h 86"/>
                    <a:gd name="T36" fmla="*/ 0 w 11"/>
                    <a:gd name="T37" fmla="*/ 0 h 86"/>
                    <a:gd name="T38" fmla="*/ 0 w 11"/>
                    <a:gd name="T39" fmla="*/ 0 h 8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
                    <a:gd name="T61" fmla="*/ 0 h 86"/>
                    <a:gd name="T62" fmla="*/ 11 w 11"/>
                    <a:gd name="T63" fmla="*/ 86 h 8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 h="86">
                      <a:moveTo>
                        <a:pt x="0" y="0"/>
                      </a:moveTo>
                      <a:lnTo>
                        <a:pt x="0" y="0"/>
                      </a:lnTo>
                      <a:lnTo>
                        <a:pt x="0" y="22"/>
                      </a:lnTo>
                      <a:lnTo>
                        <a:pt x="0" y="44"/>
                      </a:lnTo>
                      <a:lnTo>
                        <a:pt x="2" y="64"/>
                      </a:lnTo>
                      <a:lnTo>
                        <a:pt x="7" y="86"/>
                      </a:lnTo>
                      <a:lnTo>
                        <a:pt x="8" y="86"/>
                      </a:lnTo>
                      <a:lnTo>
                        <a:pt x="10" y="86"/>
                      </a:lnTo>
                      <a:lnTo>
                        <a:pt x="11" y="85"/>
                      </a:lnTo>
                      <a:lnTo>
                        <a:pt x="7" y="64"/>
                      </a:lnTo>
                      <a:lnTo>
                        <a:pt x="3" y="44"/>
                      </a:lnTo>
                      <a:lnTo>
                        <a:pt x="2" y="22"/>
                      </a:lnTo>
                      <a:lnTo>
                        <a:pt x="2"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4" name="Freeform 223"/>
                <p:cNvSpPr>
                  <a:spLocks/>
                </p:cNvSpPr>
                <p:nvPr/>
              </p:nvSpPr>
              <p:spPr bwMode="auto">
                <a:xfrm>
                  <a:off x="487" y="1225"/>
                  <a:ext cx="286" cy="16"/>
                </a:xfrm>
                <a:custGeom>
                  <a:avLst/>
                  <a:gdLst>
                    <a:gd name="T0" fmla="*/ 2 w 286"/>
                    <a:gd name="T1" fmla="*/ 16 h 16"/>
                    <a:gd name="T2" fmla="*/ 2 w 286"/>
                    <a:gd name="T3" fmla="*/ 16 h 16"/>
                    <a:gd name="T4" fmla="*/ 36 w 286"/>
                    <a:gd name="T5" fmla="*/ 12 h 16"/>
                    <a:gd name="T6" fmla="*/ 71 w 286"/>
                    <a:gd name="T7" fmla="*/ 11 h 16"/>
                    <a:gd name="T8" fmla="*/ 138 w 286"/>
                    <a:gd name="T9" fmla="*/ 9 h 16"/>
                    <a:gd name="T10" fmla="*/ 138 w 286"/>
                    <a:gd name="T11" fmla="*/ 9 h 16"/>
                    <a:gd name="T12" fmla="*/ 210 w 286"/>
                    <a:gd name="T13" fmla="*/ 6 h 16"/>
                    <a:gd name="T14" fmla="*/ 246 w 286"/>
                    <a:gd name="T15" fmla="*/ 5 h 16"/>
                    <a:gd name="T16" fmla="*/ 283 w 286"/>
                    <a:gd name="T17" fmla="*/ 6 h 16"/>
                    <a:gd name="T18" fmla="*/ 283 w 286"/>
                    <a:gd name="T19" fmla="*/ 6 h 16"/>
                    <a:gd name="T20" fmla="*/ 284 w 286"/>
                    <a:gd name="T21" fmla="*/ 5 h 16"/>
                    <a:gd name="T22" fmla="*/ 286 w 286"/>
                    <a:gd name="T23" fmla="*/ 3 h 16"/>
                    <a:gd name="T24" fmla="*/ 284 w 286"/>
                    <a:gd name="T25" fmla="*/ 3 h 16"/>
                    <a:gd name="T26" fmla="*/ 284 w 286"/>
                    <a:gd name="T27" fmla="*/ 1 h 16"/>
                    <a:gd name="T28" fmla="*/ 284 w 286"/>
                    <a:gd name="T29" fmla="*/ 1 h 16"/>
                    <a:gd name="T30" fmla="*/ 248 w 286"/>
                    <a:gd name="T31" fmla="*/ 0 h 16"/>
                    <a:gd name="T32" fmla="*/ 210 w 286"/>
                    <a:gd name="T33" fmla="*/ 0 h 16"/>
                    <a:gd name="T34" fmla="*/ 138 w 286"/>
                    <a:gd name="T35" fmla="*/ 3 h 16"/>
                    <a:gd name="T36" fmla="*/ 138 w 286"/>
                    <a:gd name="T37" fmla="*/ 3 h 16"/>
                    <a:gd name="T38" fmla="*/ 69 w 286"/>
                    <a:gd name="T39" fmla="*/ 5 h 16"/>
                    <a:gd name="T40" fmla="*/ 35 w 286"/>
                    <a:gd name="T41" fmla="*/ 6 h 16"/>
                    <a:gd name="T42" fmla="*/ 17 w 286"/>
                    <a:gd name="T43" fmla="*/ 9 h 16"/>
                    <a:gd name="T44" fmla="*/ 0 w 286"/>
                    <a:gd name="T45" fmla="*/ 12 h 16"/>
                    <a:gd name="T46" fmla="*/ 0 w 286"/>
                    <a:gd name="T47" fmla="*/ 12 h 16"/>
                    <a:gd name="T48" fmla="*/ 0 w 286"/>
                    <a:gd name="T49" fmla="*/ 12 h 16"/>
                    <a:gd name="T50" fmla="*/ 0 w 286"/>
                    <a:gd name="T51" fmla="*/ 14 h 16"/>
                    <a:gd name="T52" fmla="*/ 0 w 286"/>
                    <a:gd name="T53" fmla="*/ 16 h 16"/>
                    <a:gd name="T54" fmla="*/ 2 w 286"/>
                    <a:gd name="T55" fmla="*/ 16 h 16"/>
                    <a:gd name="T56" fmla="*/ 2 w 286"/>
                    <a:gd name="T57" fmla="*/ 16 h 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6"/>
                    <a:gd name="T88" fmla="*/ 0 h 16"/>
                    <a:gd name="T89" fmla="*/ 286 w 286"/>
                    <a:gd name="T90" fmla="*/ 16 h 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6" h="16">
                      <a:moveTo>
                        <a:pt x="2" y="16"/>
                      </a:moveTo>
                      <a:lnTo>
                        <a:pt x="2" y="16"/>
                      </a:lnTo>
                      <a:lnTo>
                        <a:pt x="36" y="12"/>
                      </a:lnTo>
                      <a:lnTo>
                        <a:pt x="71" y="11"/>
                      </a:lnTo>
                      <a:lnTo>
                        <a:pt x="138" y="9"/>
                      </a:lnTo>
                      <a:lnTo>
                        <a:pt x="210" y="6"/>
                      </a:lnTo>
                      <a:lnTo>
                        <a:pt x="246" y="5"/>
                      </a:lnTo>
                      <a:lnTo>
                        <a:pt x="283" y="6"/>
                      </a:lnTo>
                      <a:lnTo>
                        <a:pt x="284" y="5"/>
                      </a:lnTo>
                      <a:lnTo>
                        <a:pt x="286" y="3"/>
                      </a:lnTo>
                      <a:lnTo>
                        <a:pt x="284" y="3"/>
                      </a:lnTo>
                      <a:lnTo>
                        <a:pt x="284" y="1"/>
                      </a:lnTo>
                      <a:lnTo>
                        <a:pt x="248" y="0"/>
                      </a:lnTo>
                      <a:lnTo>
                        <a:pt x="210" y="0"/>
                      </a:lnTo>
                      <a:lnTo>
                        <a:pt x="138" y="3"/>
                      </a:lnTo>
                      <a:lnTo>
                        <a:pt x="69" y="5"/>
                      </a:lnTo>
                      <a:lnTo>
                        <a:pt x="35" y="6"/>
                      </a:lnTo>
                      <a:lnTo>
                        <a:pt x="17" y="9"/>
                      </a:lnTo>
                      <a:lnTo>
                        <a:pt x="0" y="12"/>
                      </a:lnTo>
                      <a:lnTo>
                        <a:pt x="0" y="14"/>
                      </a:lnTo>
                      <a:lnTo>
                        <a:pt x="0" y="16"/>
                      </a:lnTo>
                      <a:lnTo>
                        <a:pt x="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5" name="Freeform 224"/>
                <p:cNvSpPr>
                  <a:spLocks/>
                </p:cNvSpPr>
                <p:nvPr/>
              </p:nvSpPr>
              <p:spPr bwMode="auto">
                <a:xfrm>
                  <a:off x="768" y="1228"/>
                  <a:ext cx="3" cy="80"/>
                </a:xfrm>
                <a:custGeom>
                  <a:avLst/>
                  <a:gdLst>
                    <a:gd name="T0" fmla="*/ 0 w 3"/>
                    <a:gd name="T1" fmla="*/ 0 h 80"/>
                    <a:gd name="T2" fmla="*/ 0 w 3"/>
                    <a:gd name="T3" fmla="*/ 0 h 80"/>
                    <a:gd name="T4" fmla="*/ 0 w 3"/>
                    <a:gd name="T5" fmla="*/ 39 h 80"/>
                    <a:gd name="T6" fmla="*/ 2 w 3"/>
                    <a:gd name="T7" fmla="*/ 78 h 80"/>
                    <a:gd name="T8" fmla="*/ 2 w 3"/>
                    <a:gd name="T9" fmla="*/ 78 h 80"/>
                    <a:gd name="T10" fmla="*/ 3 w 3"/>
                    <a:gd name="T11" fmla="*/ 80 h 80"/>
                    <a:gd name="T12" fmla="*/ 3 w 3"/>
                    <a:gd name="T13" fmla="*/ 78 h 80"/>
                    <a:gd name="T14" fmla="*/ 3 w 3"/>
                    <a:gd name="T15" fmla="*/ 78 h 80"/>
                    <a:gd name="T16" fmla="*/ 2 w 3"/>
                    <a:gd name="T17" fmla="*/ 39 h 80"/>
                    <a:gd name="T18" fmla="*/ 2 w 3"/>
                    <a:gd name="T19" fmla="*/ 0 h 80"/>
                    <a:gd name="T20" fmla="*/ 2 w 3"/>
                    <a:gd name="T21" fmla="*/ 0 h 80"/>
                    <a:gd name="T22" fmla="*/ 0 w 3"/>
                    <a:gd name="T23" fmla="*/ 0 h 80"/>
                    <a:gd name="T24" fmla="*/ 0 w 3"/>
                    <a:gd name="T25" fmla="*/ 0 h 80"/>
                    <a:gd name="T26" fmla="*/ 0 w 3"/>
                    <a:gd name="T27" fmla="*/ 0 h 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
                    <a:gd name="T43" fmla="*/ 0 h 80"/>
                    <a:gd name="T44" fmla="*/ 3 w 3"/>
                    <a:gd name="T45" fmla="*/ 80 h 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 h="80">
                      <a:moveTo>
                        <a:pt x="0" y="0"/>
                      </a:moveTo>
                      <a:lnTo>
                        <a:pt x="0" y="0"/>
                      </a:lnTo>
                      <a:lnTo>
                        <a:pt x="0" y="39"/>
                      </a:lnTo>
                      <a:lnTo>
                        <a:pt x="2" y="78"/>
                      </a:lnTo>
                      <a:lnTo>
                        <a:pt x="3" y="80"/>
                      </a:lnTo>
                      <a:lnTo>
                        <a:pt x="3" y="78"/>
                      </a:lnTo>
                      <a:lnTo>
                        <a:pt x="2" y="39"/>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6" name="Freeform 225"/>
                <p:cNvSpPr>
                  <a:spLocks/>
                </p:cNvSpPr>
                <p:nvPr/>
              </p:nvSpPr>
              <p:spPr bwMode="auto">
                <a:xfrm>
                  <a:off x="542" y="1319"/>
                  <a:ext cx="100" cy="2"/>
                </a:xfrm>
                <a:custGeom>
                  <a:avLst/>
                  <a:gdLst>
                    <a:gd name="T0" fmla="*/ 0 w 100"/>
                    <a:gd name="T1" fmla="*/ 2 h 2"/>
                    <a:gd name="T2" fmla="*/ 0 w 100"/>
                    <a:gd name="T3" fmla="*/ 2 h 2"/>
                    <a:gd name="T4" fmla="*/ 99 w 100"/>
                    <a:gd name="T5" fmla="*/ 2 h 2"/>
                    <a:gd name="T6" fmla="*/ 99 w 100"/>
                    <a:gd name="T7" fmla="*/ 2 h 2"/>
                    <a:gd name="T8" fmla="*/ 100 w 100"/>
                    <a:gd name="T9" fmla="*/ 2 h 2"/>
                    <a:gd name="T10" fmla="*/ 100 w 100"/>
                    <a:gd name="T11" fmla="*/ 0 h 2"/>
                    <a:gd name="T12" fmla="*/ 100 w 100"/>
                    <a:gd name="T13" fmla="*/ 0 h 2"/>
                    <a:gd name="T14" fmla="*/ 0 w 100"/>
                    <a:gd name="T15" fmla="*/ 0 h 2"/>
                    <a:gd name="T16" fmla="*/ 0 w 100"/>
                    <a:gd name="T17" fmla="*/ 0 h 2"/>
                    <a:gd name="T18" fmla="*/ 0 w 100"/>
                    <a:gd name="T19" fmla="*/ 2 h 2"/>
                    <a:gd name="T20" fmla="*/ 0 w 100"/>
                    <a:gd name="T21" fmla="*/ 2 h 2"/>
                    <a:gd name="T22" fmla="*/ 0 w 100"/>
                    <a:gd name="T23" fmla="*/ 2 h 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
                    <a:gd name="T37" fmla="*/ 0 h 2"/>
                    <a:gd name="T38" fmla="*/ 100 w 100"/>
                    <a:gd name="T39" fmla="*/ 2 h 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 h="2">
                      <a:moveTo>
                        <a:pt x="0" y="2"/>
                      </a:moveTo>
                      <a:lnTo>
                        <a:pt x="0" y="2"/>
                      </a:lnTo>
                      <a:lnTo>
                        <a:pt x="99" y="2"/>
                      </a:lnTo>
                      <a:lnTo>
                        <a:pt x="100" y="2"/>
                      </a:lnTo>
                      <a:lnTo>
                        <a:pt x="100"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7" name="Freeform 226"/>
                <p:cNvSpPr>
                  <a:spLocks/>
                </p:cNvSpPr>
                <p:nvPr/>
              </p:nvSpPr>
              <p:spPr bwMode="auto">
                <a:xfrm>
                  <a:off x="476" y="1266"/>
                  <a:ext cx="298" cy="8"/>
                </a:xfrm>
                <a:custGeom>
                  <a:avLst/>
                  <a:gdLst>
                    <a:gd name="T0" fmla="*/ 297 w 298"/>
                    <a:gd name="T1" fmla="*/ 6 h 8"/>
                    <a:gd name="T2" fmla="*/ 297 w 298"/>
                    <a:gd name="T3" fmla="*/ 6 h 8"/>
                    <a:gd name="T4" fmla="*/ 259 w 298"/>
                    <a:gd name="T5" fmla="*/ 3 h 8"/>
                    <a:gd name="T6" fmla="*/ 223 w 298"/>
                    <a:gd name="T7" fmla="*/ 1 h 8"/>
                    <a:gd name="T8" fmla="*/ 148 w 298"/>
                    <a:gd name="T9" fmla="*/ 0 h 8"/>
                    <a:gd name="T10" fmla="*/ 0 w 298"/>
                    <a:gd name="T11" fmla="*/ 3 h 8"/>
                    <a:gd name="T12" fmla="*/ 0 w 298"/>
                    <a:gd name="T13" fmla="*/ 3 h 8"/>
                    <a:gd name="T14" fmla="*/ 0 w 298"/>
                    <a:gd name="T15" fmla="*/ 3 h 8"/>
                    <a:gd name="T16" fmla="*/ 0 w 298"/>
                    <a:gd name="T17" fmla="*/ 3 h 8"/>
                    <a:gd name="T18" fmla="*/ 148 w 298"/>
                    <a:gd name="T19" fmla="*/ 3 h 8"/>
                    <a:gd name="T20" fmla="*/ 223 w 298"/>
                    <a:gd name="T21" fmla="*/ 3 h 8"/>
                    <a:gd name="T22" fmla="*/ 259 w 298"/>
                    <a:gd name="T23" fmla="*/ 4 h 8"/>
                    <a:gd name="T24" fmla="*/ 297 w 298"/>
                    <a:gd name="T25" fmla="*/ 8 h 8"/>
                    <a:gd name="T26" fmla="*/ 297 w 298"/>
                    <a:gd name="T27" fmla="*/ 8 h 8"/>
                    <a:gd name="T28" fmla="*/ 298 w 298"/>
                    <a:gd name="T29" fmla="*/ 8 h 8"/>
                    <a:gd name="T30" fmla="*/ 297 w 298"/>
                    <a:gd name="T31" fmla="*/ 6 h 8"/>
                    <a:gd name="T32" fmla="*/ 297 w 298"/>
                    <a:gd name="T33" fmla="*/ 6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8"/>
                    <a:gd name="T52" fmla="*/ 0 h 8"/>
                    <a:gd name="T53" fmla="*/ 298 w 298"/>
                    <a:gd name="T54" fmla="*/ 8 h 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8" h="8">
                      <a:moveTo>
                        <a:pt x="297" y="6"/>
                      </a:moveTo>
                      <a:lnTo>
                        <a:pt x="297" y="6"/>
                      </a:lnTo>
                      <a:lnTo>
                        <a:pt x="259" y="3"/>
                      </a:lnTo>
                      <a:lnTo>
                        <a:pt x="223" y="1"/>
                      </a:lnTo>
                      <a:lnTo>
                        <a:pt x="148" y="0"/>
                      </a:lnTo>
                      <a:lnTo>
                        <a:pt x="0" y="3"/>
                      </a:lnTo>
                      <a:lnTo>
                        <a:pt x="148" y="3"/>
                      </a:lnTo>
                      <a:lnTo>
                        <a:pt x="223" y="3"/>
                      </a:lnTo>
                      <a:lnTo>
                        <a:pt x="259" y="4"/>
                      </a:lnTo>
                      <a:lnTo>
                        <a:pt x="297" y="8"/>
                      </a:lnTo>
                      <a:lnTo>
                        <a:pt x="298" y="8"/>
                      </a:lnTo>
                      <a:lnTo>
                        <a:pt x="29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8" name="Freeform 227"/>
                <p:cNvSpPr>
                  <a:spLocks/>
                </p:cNvSpPr>
                <p:nvPr/>
              </p:nvSpPr>
              <p:spPr bwMode="auto">
                <a:xfrm>
                  <a:off x="595" y="1259"/>
                  <a:ext cx="58" cy="24"/>
                </a:xfrm>
                <a:custGeom>
                  <a:avLst/>
                  <a:gdLst>
                    <a:gd name="T0" fmla="*/ 19 w 58"/>
                    <a:gd name="T1" fmla="*/ 0 h 24"/>
                    <a:gd name="T2" fmla="*/ 19 w 58"/>
                    <a:gd name="T3" fmla="*/ 0 h 24"/>
                    <a:gd name="T4" fmla="*/ 13 w 58"/>
                    <a:gd name="T5" fmla="*/ 4 h 24"/>
                    <a:gd name="T6" fmla="*/ 7 w 58"/>
                    <a:gd name="T7" fmla="*/ 7 h 24"/>
                    <a:gd name="T8" fmla="*/ 2 w 58"/>
                    <a:gd name="T9" fmla="*/ 11 h 24"/>
                    <a:gd name="T10" fmla="*/ 0 w 58"/>
                    <a:gd name="T11" fmla="*/ 15 h 24"/>
                    <a:gd name="T12" fmla="*/ 2 w 58"/>
                    <a:gd name="T13" fmla="*/ 18 h 24"/>
                    <a:gd name="T14" fmla="*/ 2 w 58"/>
                    <a:gd name="T15" fmla="*/ 18 h 24"/>
                    <a:gd name="T16" fmla="*/ 7 w 58"/>
                    <a:gd name="T17" fmla="*/ 21 h 24"/>
                    <a:gd name="T18" fmla="*/ 11 w 58"/>
                    <a:gd name="T19" fmla="*/ 22 h 24"/>
                    <a:gd name="T20" fmla="*/ 24 w 58"/>
                    <a:gd name="T21" fmla="*/ 24 h 24"/>
                    <a:gd name="T22" fmla="*/ 24 w 58"/>
                    <a:gd name="T23" fmla="*/ 24 h 24"/>
                    <a:gd name="T24" fmla="*/ 38 w 58"/>
                    <a:gd name="T25" fmla="*/ 24 h 24"/>
                    <a:gd name="T26" fmla="*/ 46 w 58"/>
                    <a:gd name="T27" fmla="*/ 22 h 24"/>
                    <a:gd name="T28" fmla="*/ 52 w 58"/>
                    <a:gd name="T29" fmla="*/ 19 h 24"/>
                    <a:gd name="T30" fmla="*/ 52 w 58"/>
                    <a:gd name="T31" fmla="*/ 19 h 24"/>
                    <a:gd name="T32" fmla="*/ 57 w 58"/>
                    <a:gd name="T33" fmla="*/ 16 h 24"/>
                    <a:gd name="T34" fmla="*/ 58 w 58"/>
                    <a:gd name="T35" fmla="*/ 13 h 24"/>
                    <a:gd name="T36" fmla="*/ 58 w 58"/>
                    <a:gd name="T37" fmla="*/ 10 h 24"/>
                    <a:gd name="T38" fmla="*/ 58 w 58"/>
                    <a:gd name="T39" fmla="*/ 10 h 24"/>
                    <a:gd name="T40" fmla="*/ 58 w 58"/>
                    <a:gd name="T41" fmla="*/ 8 h 24"/>
                    <a:gd name="T42" fmla="*/ 55 w 58"/>
                    <a:gd name="T43" fmla="*/ 5 h 24"/>
                    <a:gd name="T44" fmla="*/ 51 w 58"/>
                    <a:gd name="T45" fmla="*/ 2 h 24"/>
                    <a:gd name="T46" fmla="*/ 51 w 58"/>
                    <a:gd name="T47" fmla="*/ 2 h 24"/>
                    <a:gd name="T48" fmla="*/ 47 w 58"/>
                    <a:gd name="T49" fmla="*/ 2 h 24"/>
                    <a:gd name="T50" fmla="*/ 46 w 58"/>
                    <a:gd name="T51" fmla="*/ 4 h 24"/>
                    <a:gd name="T52" fmla="*/ 46 w 58"/>
                    <a:gd name="T53" fmla="*/ 7 h 24"/>
                    <a:gd name="T54" fmla="*/ 47 w 58"/>
                    <a:gd name="T55" fmla="*/ 8 h 24"/>
                    <a:gd name="T56" fmla="*/ 47 w 58"/>
                    <a:gd name="T57" fmla="*/ 8 h 24"/>
                    <a:gd name="T58" fmla="*/ 51 w 58"/>
                    <a:gd name="T59" fmla="*/ 11 h 24"/>
                    <a:gd name="T60" fmla="*/ 51 w 58"/>
                    <a:gd name="T61" fmla="*/ 11 h 24"/>
                    <a:gd name="T62" fmla="*/ 51 w 58"/>
                    <a:gd name="T63" fmla="*/ 11 h 24"/>
                    <a:gd name="T64" fmla="*/ 51 w 58"/>
                    <a:gd name="T65" fmla="*/ 10 h 24"/>
                    <a:gd name="T66" fmla="*/ 51 w 58"/>
                    <a:gd name="T67" fmla="*/ 10 h 24"/>
                    <a:gd name="T68" fmla="*/ 49 w 58"/>
                    <a:gd name="T69" fmla="*/ 11 h 24"/>
                    <a:gd name="T70" fmla="*/ 49 w 58"/>
                    <a:gd name="T71" fmla="*/ 11 h 24"/>
                    <a:gd name="T72" fmla="*/ 46 w 58"/>
                    <a:gd name="T73" fmla="*/ 13 h 24"/>
                    <a:gd name="T74" fmla="*/ 46 w 58"/>
                    <a:gd name="T75" fmla="*/ 13 h 24"/>
                    <a:gd name="T76" fmla="*/ 35 w 58"/>
                    <a:gd name="T77" fmla="*/ 16 h 24"/>
                    <a:gd name="T78" fmla="*/ 24 w 58"/>
                    <a:gd name="T79" fmla="*/ 18 h 24"/>
                    <a:gd name="T80" fmla="*/ 24 w 58"/>
                    <a:gd name="T81" fmla="*/ 18 h 24"/>
                    <a:gd name="T82" fmla="*/ 14 w 58"/>
                    <a:gd name="T83" fmla="*/ 18 h 24"/>
                    <a:gd name="T84" fmla="*/ 10 w 58"/>
                    <a:gd name="T85" fmla="*/ 18 h 24"/>
                    <a:gd name="T86" fmla="*/ 5 w 58"/>
                    <a:gd name="T87" fmla="*/ 16 h 24"/>
                    <a:gd name="T88" fmla="*/ 5 w 58"/>
                    <a:gd name="T89" fmla="*/ 16 h 24"/>
                    <a:gd name="T90" fmla="*/ 5 w 58"/>
                    <a:gd name="T91" fmla="*/ 15 h 24"/>
                    <a:gd name="T92" fmla="*/ 7 w 58"/>
                    <a:gd name="T93" fmla="*/ 13 h 24"/>
                    <a:gd name="T94" fmla="*/ 11 w 58"/>
                    <a:gd name="T95" fmla="*/ 8 h 24"/>
                    <a:gd name="T96" fmla="*/ 19 w 58"/>
                    <a:gd name="T97" fmla="*/ 4 h 24"/>
                    <a:gd name="T98" fmla="*/ 19 w 58"/>
                    <a:gd name="T99" fmla="*/ 4 h 24"/>
                    <a:gd name="T100" fmla="*/ 21 w 58"/>
                    <a:gd name="T101" fmla="*/ 2 h 24"/>
                    <a:gd name="T102" fmla="*/ 21 w 58"/>
                    <a:gd name="T103" fmla="*/ 0 h 24"/>
                    <a:gd name="T104" fmla="*/ 19 w 58"/>
                    <a:gd name="T105" fmla="*/ 0 h 24"/>
                    <a:gd name="T106" fmla="*/ 19 w 58"/>
                    <a:gd name="T107" fmla="*/ 0 h 24"/>
                    <a:gd name="T108" fmla="*/ 19 w 58"/>
                    <a:gd name="T109" fmla="*/ 0 h 2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8"/>
                    <a:gd name="T166" fmla="*/ 0 h 24"/>
                    <a:gd name="T167" fmla="*/ 58 w 58"/>
                    <a:gd name="T168" fmla="*/ 24 h 2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8" h="24">
                      <a:moveTo>
                        <a:pt x="19" y="0"/>
                      </a:moveTo>
                      <a:lnTo>
                        <a:pt x="19" y="0"/>
                      </a:lnTo>
                      <a:lnTo>
                        <a:pt x="13" y="4"/>
                      </a:lnTo>
                      <a:lnTo>
                        <a:pt x="7" y="7"/>
                      </a:lnTo>
                      <a:lnTo>
                        <a:pt x="2" y="11"/>
                      </a:lnTo>
                      <a:lnTo>
                        <a:pt x="0" y="15"/>
                      </a:lnTo>
                      <a:lnTo>
                        <a:pt x="2" y="18"/>
                      </a:lnTo>
                      <a:lnTo>
                        <a:pt x="7" y="21"/>
                      </a:lnTo>
                      <a:lnTo>
                        <a:pt x="11" y="22"/>
                      </a:lnTo>
                      <a:lnTo>
                        <a:pt x="24" y="24"/>
                      </a:lnTo>
                      <a:lnTo>
                        <a:pt x="38" y="24"/>
                      </a:lnTo>
                      <a:lnTo>
                        <a:pt x="46" y="22"/>
                      </a:lnTo>
                      <a:lnTo>
                        <a:pt x="52" y="19"/>
                      </a:lnTo>
                      <a:lnTo>
                        <a:pt x="57" y="16"/>
                      </a:lnTo>
                      <a:lnTo>
                        <a:pt x="58" y="13"/>
                      </a:lnTo>
                      <a:lnTo>
                        <a:pt x="58" y="10"/>
                      </a:lnTo>
                      <a:lnTo>
                        <a:pt x="58" y="8"/>
                      </a:lnTo>
                      <a:lnTo>
                        <a:pt x="55" y="5"/>
                      </a:lnTo>
                      <a:lnTo>
                        <a:pt x="51" y="2"/>
                      </a:lnTo>
                      <a:lnTo>
                        <a:pt x="47" y="2"/>
                      </a:lnTo>
                      <a:lnTo>
                        <a:pt x="46" y="4"/>
                      </a:lnTo>
                      <a:lnTo>
                        <a:pt x="46" y="7"/>
                      </a:lnTo>
                      <a:lnTo>
                        <a:pt x="47" y="8"/>
                      </a:lnTo>
                      <a:lnTo>
                        <a:pt x="51" y="11"/>
                      </a:lnTo>
                      <a:lnTo>
                        <a:pt x="51" y="10"/>
                      </a:lnTo>
                      <a:lnTo>
                        <a:pt x="49" y="11"/>
                      </a:lnTo>
                      <a:lnTo>
                        <a:pt x="46" y="13"/>
                      </a:lnTo>
                      <a:lnTo>
                        <a:pt x="35" y="16"/>
                      </a:lnTo>
                      <a:lnTo>
                        <a:pt x="24" y="18"/>
                      </a:lnTo>
                      <a:lnTo>
                        <a:pt x="14" y="18"/>
                      </a:lnTo>
                      <a:lnTo>
                        <a:pt x="10" y="18"/>
                      </a:lnTo>
                      <a:lnTo>
                        <a:pt x="5" y="16"/>
                      </a:lnTo>
                      <a:lnTo>
                        <a:pt x="5" y="15"/>
                      </a:lnTo>
                      <a:lnTo>
                        <a:pt x="7" y="13"/>
                      </a:lnTo>
                      <a:lnTo>
                        <a:pt x="11" y="8"/>
                      </a:lnTo>
                      <a:lnTo>
                        <a:pt x="19" y="4"/>
                      </a:lnTo>
                      <a:lnTo>
                        <a:pt x="21" y="2"/>
                      </a:lnTo>
                      <a:lnTo>
                        <a:pt x="21"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9" name="Freeform 228"/>
                <p:cNvSpPr>
                  <a:spLocks/>
                </p:cNvSpPr>
                <p:nvPr/>
              </p:nvSpPr>
              <p:spPr bwMode="auto">
                <a:xfrm>
                  <a:off x="771" y="1214"/>
                  <a:ext cx="17" cy="99"/>
                </a:xfrm>
                <a:custGeom>
                  <a:avLst/>
                  <a:gdLst>
                    <a:gd name="T0" fmla="*/ 17 w 17"/>
                    <a:gd name="T1" fmla="*/ 0 h 99"/>
                    <a:gd name="T2" fmla="*/ 17 w 17"/>
                    <a:gd name="T3" fmla="*/ 0 h 99"/>
                    <a:gd name="T4" fmla="*/ 9 w 17"/>
                    <a:gd name="T5" fmla="*/ 23 h 99"/>
                    <a:gd name="T6" fmla="*/ 3 w 17"/>
                    <a:gd name="T7" fmla="*/ 49 h 99"/>
                    <a:gd name="T8" fmla="*/ 0 w 17"/>
                    <a:gd name="T9" fmla="*/ 72 h 99"/>
                    <a:gd name="T10" fmla="*/ 0 w 17"/>
                    <a:gd name="T11" fmla="*/ 97 h 99"/>
                    <a:gd name="T12" fmla="*/ 0 w 17"/>
                    <a:gd name="T13" fmla="*/ 97 h 99"/>
                    <a:gd name="T14" fmla="*/ 2 w 17"/>
                    <a:gd name="T15" fmla="*/ 99 h 99"/>
                    <a:gd name="T16" fmla="*/ 3 w 17"/>
                    <a:gd name="T17" fmla="*/ 97 h 99"/>
                    <a:gd name="T18" fmla="*/ 3 w 17"/>
                    <a:gd name="T19" fmla="*/ 97 h 99"/>
                    <a:gd name="T20" fmla="*/ 5 w 17"/>
                    <a:gd name="T21" fmla="*/ 72 h 99"/>
                    <a:gd name="T22" fmla="*/ 8 w 17"/>
                    <a:gd name="T23" fmla="*/ 49 h 99"/>
                    <a:gd name="T24" fmla="*/ 11 w 17"/>
                    <a:gd name="T25" fmla="*/ 25 h 99"/>
                    <a:gd name="T26" fmla="*/ 17 w 17"/>
                    <a:gd name="T27" fmla="*/ 2 h 99"/>
                    <a:gd name="T28" fmla="*/ 17 w 17"/>
                    <a:gd name="T29" fmla="*/ 2 h 99"/>
                    <a:gd name="T30" fmla="*/ 17 w 17"/>
                    <a:gd name="T31" fmla="*/ 0 h 99"/>
                    <a:gd name="T32" fmla="*/ 17 w 17"/>
                    <a:gd name="T33" fmla="*/ 0 h 99"/>
                    <a:gd name="T34" fmla="*/ 17 w 17"/>
                    <a:gd name="T35" fmla="*/ 0 h 9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99"/>
                    <a:gd name="T56" fmla="*/ 17 w 17"/>
                    <a:gd name="T57" fmla="*/ 99 h 9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99">
                      <a:moveTo>
                        <a:pt x="17" y="0"/>
                      </a:moveTo>
                      <a:lnTo>
                        <a:pt x="17" y="0"/>
                      </a:lnTo>
                      <a:lnTo>
                        <a:pt x="9" y="23"/>
                      </a:lnTo>
                      <a:lnTo>
                        <a:pt x="3" y="49"/>
                      </a:lnTo>
                      <a:lnTo>
                        <a:pt x="0" y="72"/>
                      </a:lnTo>
                      <a:lnTo>
                        <a:pt x="0" y="97"/>
                      </a:lnTo>
                      <a:lnTo>
                        <a:pt x="2" y="99"/>
                      </a:lnTo>
                      <a:lnTo>
                        <a:pt x="3" y="97"/>
                      </a:lnTo>
                      <a:lnTo>
                        <a:pt x="5" y="72"/>
                      </a:lnTo>
                      <a:lnTo>
                        <a:pt x="8" y="49"/>
                      </a:lnTo>
                      <a:lnTo>
                        <a:pt x="11" y="25"/>
                      </a:lnTo>
                      <a:lnTo>
                        <a:pt x="17" y="2"/>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0" name="Freeform 229"/>
                <p:cNvSpPr>
                  <a:spLocks/>
                </p:cNvSpPr>
                <p:nvPr/>
              </p:nvSpPr>
              <p:spPr bwMode="auto">
                <a:xfrm>
                  <a:off x="771" y="1211"/>
                  <a:ext cx="234" cy="23"/>
                </a:xfrm>
                <a:custGeom>
                  <a:avLst/>
                  <a:gdLst>
                    <a:gd name="T0" fmla="*/ 2 w 234"/>
                    <a:gd name="T1" fmla="*/ 3 h 23"/>
                    <a:gd name="T2" fmla="*/ 2 w 234"/>
                    <a:gd name="T3" fmla="*/ 3 h 23"/>
                    <a:gd name="T4" fmla="*/ 60 w 234"/>
                    <a:gd name="T5" fmla="*/ 5 h 23"/>
                    <a:gd name="T6" fmla="*/ 116 w 234"/>
                    <a:gd name="T7" fmla="*/ 9 h 23"/>
                    <a:gd name="T8" fmla="*/ 174 w 234"/>
                    <a:gd name="T9" fmla="*/ 15 h 23"/>
                    <a:gd name="T10" fmla="*/ 231 w 234"/>
                    <a:gd name="T11" fmla="*/ 23 h 23"/>
                    <a:gd name="T12" fmla="*/ 231 w 234"/>
                    <a:gd name="T13" fmla="*/ 23 h 23"/>
                    <a:gd name="T14" fmla="*/ 232 w 234"/>
                    <a:gd name="T15" fmla="*/ 23 h 23"/>
                    <a:gd name="T16" fmla="*/ 234 w 234"/>
                    <a:gd name="T17" fmla="*/ 22 h 23"/>
                    <a:gd name="T18" fmla="*/ 234 w 234"/>
                    <a:gd name="T19" fmla="*/ 20 h 23"/>
                    <a:gd name="T20" fmla="*/ 232 w 234"/>
                    <a:gd name="T21" fmla="*/ 20 h 23"/>
                    <a:gd name="T22" fmla="*/ 232 w 234"/>
                    <a:gd name="T23" fmla="*/ 20 h 23"/>
                    <a:gd name="T24" fmla="*/ 204 w 234"/>
                    <a:gd name="T25" fmla="*/ 12 h 23"/>
                    <a:gd name="T26" fmla="*/ 176 w 234"/>
                    <a:gd name="T27" fmla="*/ 8 h 23"/>
                    <a:gd name="T28" fmla="*/ 146 w 234"/>
                    <a:gd name="T29" fmla="*/ 5 h 23"/>
                    <a:gd name="T30" fmla="*/ 118 w 234"/>
                    <a:gd name="T31" fmla="*/ 3 h 23"/>
                    <a:gd name="T32" fmla="*/ 60 w 234"/>
                    <a:gd name="T33" fmla="*/ 0 h 23"/>
                    <a:gd name="T34" fmla="*/ 2 w 234"/>
                    <a:gd name="T35" fmla="*/ 0 h 23"/>
                    <a:gd name="T36" fmla="*/ 2 w 234"/>
                    <a:gd name="T37" fmla="*/ 0 h 23"/>
                    <a:gd name="T38" fmla="*/ 0 w 234"/>
                    <a:gd name="T39" fmla="*/ 1 h 23"/>
                    <a:gd name="T40" fmla="*/ 2 w 234"/>
                    <a:gd name="T41" fmla="*/ 3 h 23"/>
                    <a:gd name="T42" fmla="*/ 2 w 234"/>
                    <a:gd name="T43" fmla="*/ 3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34"/>
                    <a:gd name="T67" fmla="*/ 0 h 23"/>
                    <a:gd name="T68" fmla="*/ 234 w 234"/>
                    <a:gd name="T69" fmla="*/ 23 h 2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34" h="23">
                      <a:moveTo>
                        <a:pt x="2" y="3"/>
                      </a:moveTo>
                      <a:lnTo>
                        <a:pt x="2" y="3"/>
                      </a:lnTo>
                      <a:lnTo>
                        <a:pt x="60" y="5"/>
                      </a:lnTo>
                      <a:lnTo>
                        <a:pt x="116" y="9"/>
                      </a:lnTo>
                      <a:lnTo>
                        <a:pt x="174" y="15"/>
                      </a:lnTo>
                      <a:lnTo>
                        <a:pt x="231" y="23"/>
                      </a:lnTo>
                      <a:lnTo>
                        <a:pt x="232" y="23"/>
                      </a:lnTo>
                      <a:lnTo>
                        <a:pt x="234" y="22"/>
                      </a:lnTo>
                      <a:lnTo>
                        <a:pt x="234" y="20"/>
                      </a:lnTo>
                      <a:lnTo>
                        <a:pt x="232" y="20"/>
                      </a:lnTo>
                      <a:lnTo>
                        <a:pt x="204" y="12"/>
                      </a:lnTo>
                      <a:lnTo>
                        <a:pt x="176" y="8"/>
                      </a:lnTo>
                      <a:lnTo>
                        <a:pt x="146" y="5"/>
                      </a:lnTo>
                      <a:lnTo>
                        <a:pt x="118" y="3"/>
                      </a:lnTo>
                      <a:lnTo>
                        <a:pt x="60" y="0"/>
                      </a:lnTo>
                      <a:lnTo>
                        <a:pt x="2" y="0"/>
                      </a:lnTo>
                      <a:lnTo>
                        <a:pt x="0" y="1"/>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1" name="Freeform 230"/>
                <p:cNvSpPr>
                  <a:spLocks/>
                </p:cNvSpPr>
                <p:nvPr/>
              </p:nvSpPr>
              <p:spPr bwMode="auto">
                <a:xfrm>
                  <a:off x="972" y="1226"/>
                  <a:ext cx="27" cy="109"/>
                </a:xfrm>
                <a:custGeom>
                  <a:avLst/>
                  <a:gdLst>
                    <a:gd name="T0" fmla="*/ 23 w 27"/>
                    <a:gd name="T1" fmla="*/ 2 h 109"/>
                    <a:gd name="T2" fmla="*/ 23 w 27"/>
                    <a:gd name="T3" fmla="*/ 2 h 109"/>
                    <a:gd name="T4" fmla="*/ 20 w 27"/>
                    <a:gd name="T5" fmla="*/ 29 h 109"/>
                    <a:gd name="T6" fmla="*/ 16 w 27"/>
                    <a:gd name="T7" fmla="*/ 55 h 109"/>
                    <a:gd name="T8" fmla="*/ 8 w 27"/>
                    <a:gd name="T9" fmla="*/ 80 h 109"/>
                    <a:gd name="T10" fmla="*/ 0 w 27"/>
                    <a:gd name="T11" fmla="*/ 106 h 109"/>
                    <a:gd name="T12" fmla="*/ 0 w 27"/>
                    <a:gd name="T13" fmla="*/ 106 h 109"/>
                    <a:gd name="T14" fmla="*/ 0 w 27"/>
                    <a:gd name="T15" fmla="*/ 107 h 109"/>
                    <a:gd name="T16" fmla="*/ 1 w 27"/>
                    <a:gd name="T17" fmla="*/ 109 h 109"/>
                    <a:gd name="T18" fmla="*/ 3 w 27"/>
                    <a:gd name="T19" fmla="*/ 109 h 109"/>
                    <a:gd name="T20" fmla="*/ 5 w 27"/>
                    <a:gd name="T21" fmla="*/ 107 h 109"/>
                    <a:gd name="T22" fmla="*/ 5 w 27"/>
                    <a:gd name="T23" fmla="*/ 107 h 109"/>
                    <a:gd name="T24" fmla="*/ 9 w 27"/>
                    <a:gd name="T25" fmla="*/ 96 h 109"/>
                    <a:gd name="T26" fmla="*/ 16 w 27"/>
                    <a:gd name="T27" fmla="*/ 84 h 109"/>
                    <a:gd name="T28" fmla="*/ 19 w 27"/>
                    <a:gd name="T29" fmla="*/ 70 h 109"/>
                    <a:gd name="T30" fmla="*/ 22 w 27"/>
                    <a:gd name="T31" fmla="*/ 57 h 109"/>
                    <a:gd name="T32" fmla="*/ 25 w 27"/>
                    <a:gd name="T33" fmla="*/ 29 h 109"/>
                    <a:gd name="T34" fmla="*/ 27 w 27"/>
                    <a:gd name="T35" fmla="*/ 2 h 109"/>
                    <a:gd name="T36" fmla="*/ 27 w 27"/>
                    <a:gd name="T37" fmla="*/ 2 h 109"/>
                    <a:gd name="T38" fmla="*/ 25 w 27"/>
                    <a:gd name="T39" fmla="*/ 2 h 109"/>
                    <a:gd name="T40" fmla="*/ 25 w 27"/>
                    <a:gd name="T41" fmla="*/ 0 h 109"/>
                    <a:gd name="T42" fmla="*/ 23 w 27"/>
                    <a:gd name="T43" fmla="*/ 2 h 109"/>
                    <a:gd name="T44" fmla="*/ 23 w 27"/>
                    <a:gd name="T45" fmla="*/ 2 h 109"/>
                    <a:gd name="T46" fmla="*/ 23 w 27"/>
                    <a:gd name="T47" fmla="*/ 2 h 10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7"/>
                    <a:gd name="T73" fmla="*/ 0 h 109"/>
                    <a:gd name="T74" fmla="*/ 27 w 27"/>
                    <a:gd name="T75" fmla="*/ 109 h 10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7" h="109">
                      <a:moveTo>
                        <a:pt x="23" y="2"/>
                      </a:moveTo>
                      <a:lnTo>
                        <a:pt x="23" y="2"/>
                      </a:lnTo>
                      <a:lnTo>
                        <a:pt x="20" y="29"/>
                      </a:lnTo>
                      <a:lnTo>
                        <a:pt x="16" y="55"/>
                      </a:lnTo>
                      <a:lnTo>
                        <a:pt x="8" y="80"/>
                      </a:lnTo>
                      <a:lnTo>
                        <a:pt x="0" y="106"/>
                      </a:lnTo>
                      <a:lnTo>
                        <a:pt x="0" y="107"/>
                      </a:lnTo>
                      <a:lnTo>
                        <a:pt x="1" y="109"/>
                      </a:lnTo>
                      <a:lnTo>
                        <a:pt x="3" y="109"/>
                      </a:lnTo>
                      <a:lnTo>
                        <a:pt x="5" y="107"/>
                      </a:lnTo>
                      <a:lnTo>
                        <a:pt x="9" y="96"/>
                      </a:lnTo>
                      <a:lnTo>
                        <a:pt x="16" y="84"/>
                      </a:lnTo>
                      <a:lnTo>
                        <a:pt x="19" y="70"/>
                      </a:lnTo>
                      <a:lnTo>
                        <a:pt x="22" y="57"/>
                      </a:lnTo>
                      <a:lnTo>
                        <a:pt x="25" y="29"/>
                      </a:lnTo>
                      <a:lnTo>
                        <a:pt x="27" y="2"/>
                      </a:lnTo>
                      <a:lnTo>
                        <a:pt x="25" y="2"/>
                      </a:lnTo>
                      <a:lnTo>
                        <a:pt x="25" y="0"/>
                      </a:lnTo>
                      <a:lnTo>
                        <a:pt x="2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2" name="Freeform 231"/>
                <p:cNvSpPr>
                  <a:spLocks/>
                </p:cNvSpPr>
                <p:nvPr/>
              </p:nvSpPr>
              <p:spPr bwMode="auto">
                <a:xfrm>
                  <a:off x="988" y="1267"/>
                  <a:ext cx="47" cy="30"/>
                </a:xfrm>
                <a:custGeom>
                  <a:avLst/>
                  <a:gdLst>
                    <a:gd name="T0" fmla="*/ 1 w 47"/>
                    <a:gd name="T1" fmla="*/ 3 h 30"/>
                    <a:gd name="T2" fmla="*/ 1 w 47"/>
                    <a:gd name="T3" fmla="*/ 3 h 30"/>
                    <a:gd name="T4" fmla="*/ 23 w 47"/>
                    <a:gd name="T5" fmla="*/ 19 h 30"/>
                    <a:gd name="T6" fmla="*/ 23 w 47"/>
                    <a:gd name="T7" fmla="*/ 19 h 30"/>
                    <a:gd name="T8" fmla="*/ 34 w 47"/>
                    <a:gd name="T9" fmla="*/ 25 h 30"/>
                    <a:gd name="T10" fmla="*/ 39 w 47"/>
                    <a:gd name="T11" fmla="*/ 29 h 30"/>
                    <a:gd name="T12" fmla="*/ 44 w 47"/>
                    <a:gd name="T13" fmla="*/ 30 h 30"/>
                    <a:gd name="T14" fmla="*/ 44 w 47"/>
                    <a:gd name="T15" fmla="*/ 30 h 30"/>
                    <a:gd name="T16" fmla="*/ 45 w 47"/>
                    <a:gd name="T17" fmla="*/ 30 h 30"/>
                    <a:gd name="T18" fmla="*/ 47 w 47"/>
                    <a:gd name="T19" fmla="*/ 30 h 30"/>
                    <a:gd name="T20" fmla="*/ 47 w 47"/>
                    <a:gd name="T21" fmla="*/ 29 h 30"/>
                    <a:gd name="T22" fmla="*/ 47 w 47"/>
                    <a:gd name="T23" fmla="*/ 27 h 30"/>
                    <a:gd name="T24" fmla="*/ 47 w 47"/>
                    <a:gd name="T25" fmla="*/ 27 h 30"/>
                    <a:gd name="T26" fmla="*/ 44 w 47"/>
                    <a:gd name="T27" fmla="*/ 22 h 30"/>
                    <a:gd name="T28" fmla="*/ 39 w 47"/>
                    <a:gd name="T29" fmla="*/ 18 h 30"/>
                    <a:gd name="T30" fmla="*/ 28 w 47"/>
                    <a:gd name="T31" fmla="*/ 13 h 30"/>
                    <a:gd name="T32" fmla="*/ 28 w 47"/>
                    <a:gd name="T33" fmla="*/ 13 h 30"/>
                    <a:gd name="T34" fmla="*/ 4 w 47"/>
                    <a:gd name="T35" fmla="*/ 0 h 30"/>
                    <a:gd name="T36" fmla="*/ 4 w 47"/>
                    <a:gd name="T37" fmla="*/ 0 h 30"/>
                    <a:gd name="T38" fmla="*/ 1 w 47"/>
                    <a:gd name="T39" fmla="*/ 0 h 30"/>
                    <a:gd name="T40" fmla="*/ 1 w 47"/>
                    <a:gd name="T41" fmla="*/ 0 h 30"/>
                    <a:gd name="T42" fmla="*/ 0 w 47"/>
                    <a:gd name="T43" fmla="*/ 2 h 30"/>
                    <a:gd name="T44" fmla="*/ 1 w 47"/>
                    <a:gd name="T45" fmla="*/ 3 h 30"/>
                    <a:gd name="T46" fmla="*/ 1 w 47"/>
                    <a:gd name="T47" fmla="*/ 3 h 3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7"/>
                    <a:gd name="T73" fmla="*/ 0 h 30"/>
                    <a:gd name="T74" fmla="*/ 47 w 47"/>
                    <a:gd name="T75" fmla="*/ 30 h 3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7" h="30">
                      <a:moveTo>
                        <a:pt x="1" y="3"/>
                      </a:moveTo>
                      <a:lnTo>
                        <a:pt x="1" y="3"/>
                      </a:lnTo>
                      <a:lnTo>
                        <a:pt x="23" y="19"/>
                      </a:lnTo>
                      <a:lnTo>
                        <a:pt x="34" y="25"/>
                      </a:lnTo>
                      <a:lnTo>
                        <a:pt x="39" y="29"/>
                      </a:lnTo>
                      <a:lnTo>
                        <a:pt x="44" y="30"/>
                      </a:lnTo>
                      <a:lnTo>
                        <a:pt x="45" y="30"/>
                      </a:lnTo>
                      <a:lnTo>
                        <a:pt x="47" y="30"/>
                      </a:lnTo>
                      <a:lnTo>
                        <a:pt x="47" y="29"/>
                      </a:lnTo>
                      <a:lnTo>
                        <a:pt x="47" y="27"/>
                      </a:lnTo>
                      <a:lnTo>
                        <a:pt x="44" y="22"/>
                      </a:lnTo>
                      <a:lnTo>
                        <a:pt x="39" y="18"/>
                      </a:lnTo>
                      <a:lnTo>
                        <a:pt x="28" y="13"/>
                      </a:lnTo>
                      <a:lnTo>
                        <a:pt x="4" y="0"/>
                      </a:lnTo>
                      <a:lnTo>
                        <a:pt x="1" y="0"/>
                      </a:lnTo>
                      <a:lnTo>
                        <a:pt x="0"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3" name="Freeform 232"/>
                <p:cNvSpPr>
                  <a:spLocks/>
                </p:cNvSpPr>
                <p:nvPr/>
              </p:nvSpPr>
              <p:spPr bwMode="auto">
                <a:xfrm>
                  <a:off x="770" y="1237"/>
                  <a:ext cx="232" cy="43"/>
                </a:xfrm>
                <a:custGeom>
                  <a:avLst/>
                  <a:gdLst>
                    <a:gd name="T0" fmla="*/ 230 w 232"/>
                    <a:gd name="T1" fmla="*/ 40 h 43"/>
                    <a:gd name="T2" fmla="*/ 230 w 232"/>
                    <a:gd name="T3" fmla="*/ 40 h 43"/>
                    <a:gd name="T4" fmla="*/ 116 w 232"/>
                    <a:gd name="T5" fmla="*/ 18 h 43"/>
                    <a:gd name="T6" fmla="*/ 58 w 232"/>
                    <a:gd name="T7" fmla="*/ 8 h 43"/>
                    <a:gd name="T8" fmla="*/ 1 w 232"/>
                    <a:gd name="T9" fmla="*/ 0 h 43"/>
                    <a:gd name="T10" fmla="*/ 1 w 232"/>
                    <a:gd name="T11" fmla="*/ 0 h 43"/>
                    <a:gd name="T12" fmla="*/ 0 w 232"/>
                    <a:gd name="T13" fmla="*/ 2 h 43"/>
                    <a:gd name="T14" fmla="*/ 0 w 232"/>
                    <a:gd name="T15" fmla="*/ 2 h 43"/>
                    <a:gd name="T16" fmla="*/ 0 w 232"/>
                    <a:gd name="T17" fmla="*/ 2 h 43"/>
                    <a:gd name="T18" fmla="*/ 58 w 232"/>
                    <a:gd name="T19" fmla="*/ 11 h 43"/>
                    <a:gd name="T20" fmla="*/ 116 w 232"/>
                    <a:gd name="T21" fmla="*/ 22 h 43"/>
                    <a:gd name="T22" fmla="*/ 172 w 232"/>
                    <a:gd name="T23" fmla="*/ 33 h 43"/>
                    <a:gd name="T24" fmla="*/ 230 w 232"/>
                    <a:gd name="T25" fmla="*/ 43 h 43"/>
                    <a:gd name="T26" fmla="*/ 230 w 232"/>
                    <a:gd name="T27" fmla="*/ 43 h 43"/>
                    <a:gd name="T28" fmla="*/ 232 w 232"/>
                    <a:gd name="T29" fmla="*/ 41 h 43"/>
                    <a:gd name="T30" fmla="*/ 232 w 232"/>
                    <a:gd name="T31" fmla="*/ 41 h 43"/>
                    <a:gd name="T32" fmla="*/ 230 w 232"/>
                    <a:gd name="T33" fmla="*/ 40 h 43"/>
                    <a:gd name="T34" fmla="*/ 230 w 232"/>
                    <a:gd name="T35" fmla="*/ 40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2"/>
                    <a:gd name="T55" fmla="*/ 0 h 43"/>
                    <a:gd name="T56" fmla="*/ 232 w 232"/>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2" h="43">
                      <a:moveTo>
                        <a:pt x="230" y="40"/>
                      </a:moveTo>
                      <a:lnTo>
                        <a:pt x="230" y="40"/>
                      </a:lnTo>
                      <a:lnTo>
                        <a:pt x="116" y="18"/>
                      </a:lnTo>
                      <a:lnTo>
                        <a:pt x="58" y="8"/>
                      </a:lnTo>
                      <a:lnTo>
                        <a:pt x="1" y="0"/>
                      </a:lnTo>
                      <a:lnTo>
                        <a:pt x="0" y="2"/>
                      </a:lnTo>
                      <a:lnTo>
                        <a:pt x="58" y="11"/>
                      </a:lnTo>
                      <a:lnTo>
                        <a:pt x="116" y="22"/>
                      </a:lnTo>
                      <a:lnTo>
                        <a:pt x="172" y="33"/>
                      </a:lnTo>
                      <a:lnTo>
                        <a:pt x="230" y="43"/>
                      </a:lnTo>
                      <a:lnTo>
                        <a:pt x="232" y="41"/>
                      </a:lnTo>
                      <a:lnTo>
                        <a:pt x="23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4" name="Freeform 233"/>
                <p:cNvSpPr>
                  <a:spLocks/>
                </p:cNvSpPr>
                <p:nvPr/>
              </p:nvSpPr>
              <p:spPr bwMode="auto">
                <a:xfrm>
                  <a:off x="583" y="1183"/>
                  <a:ext cx="348" cy="42"/>
                </a:xfrm>
                <a:custGeom>
                  <a:avLst/>
                  <a:gdLst>
                    <a:gd name="T0" fmla="*/ 347 w 348"/>
                    <a:gd name="T1" fmla="*/ 0 h 42"/>
                    <a:gd name="T2" fmla="*/ 347 w 348"/>
                    <a:gd name="T3" fmla="*/ 0 h 42"/>
                    <a:gd name="T4" fmla="*/ 303 w 348"/>
                    <a:gd name="T5" fmla="*/ 11 h 42"/>
                    <a:gd name="T6" fmla="*/ 257 w 348"/>
                    <a:gd name="T7" fmla="*/ 17 h 42"/>
                    <a:gd name="T8" fmla="*/ 210 w 348"/>
                    <a:gd name="T9" fmla="*/ 23 h 42"/>
                    <a:gd name="T10" fmla="*/ 165 w 348"/>
                    <a:gd name="T11" fmla="*/ 28 h 42"/>
                    <a:gd name="T12" fmla="*/ 165 w 348"/>
                    <a:gd name="T13" fmla="*/ 28 h 42"/>
                    <a:gd name="T14" fmla="*/ 124 w 348"/>
                    <a:gd name="T15" fmla="*/ 33 h 42"/>
                    <a:gd name="T16" fmla="*/ 83 w 348"/>
                    <a:gd name="T17" fmla="*/ 36 h 42"/>
                    <a:gd name="T18" fmla="*/ 42 w 348"/>
                    <a:gd name="T19" fmla="*/ 37 h 42"/>
                    <a:gd name="T20" fmla="*/ 22 w 348"/>
                    <a:gd name="T21" fmla="*/ 36 h 42"/>
                    <a:gd name="T22" fmla="*/ 1 w 348"/>
                    <a:gd name="T23" fmla="*/ 34 h 42"/>
                    <a:gd name="T24" fmla="*/ 1 w 348"/>
                    <a:gd name="T25" fmla="*/ 34 h 42"/>
                    <a:gd name="T26" fmla="*/ 0 w 348"/>
                    <a:gd name="T27" fmla="*/ 34 h 42"/>
                    <a:gd name="T28" fmla="*/ 0 w 348"/>
                    <a:gd name="T29" fmla="*/ 36 h 42"/>
                    <a:gd name="T30" fmla="*/ 0 w 348"/>
                    <a:gd name="T31" fmla="*/ 37 h 42"/>
                    <a:gd name="T32" fmla="*/ 0 w 348"/>
                    <a:gd name="T33" fmla="*/ 37 h 42"/>
                    <a:gd name="T34" fmla="*/ 0 w 348"/>
                    <a:gd name="T35" fmla="*/ 37 h 42"/>
                    <a:gd name="T36" fmla="*/ 20 w 348"/>
                    <a:gd name="T37" fmla="*/ 40 h 42"/>
                    <a:gd name="T38" fmla="*/ 42 w 348"/>
                    <a:gd name="T39" fmla="*/ 42 h 42"/>
                    <a:gd name="T40" fmla="*/ 63 w 348"/>
                    <a:gd name="T41" fmla="*/ 42 h 42"/>
                    <a:gd name="T42" fmla="*/ 83 w 348"/>
                    <a:gd name="T43" fmla="*/ 42 h 42"/>
                    <a:gd name="T44" fmla="*/ 124 w 348"/>
                    <a:gd name="T45" fmla="*/ 37 h 42"/>
                    <a:gd name="T46" fmla="*/ 165 w 348"/>
                    <a:gd name="T47" fmla="*/ 33 h 42"/>
                    <a:gd name="T48" fmla="*/ 165 w 348"/>
                    <a:gd name="T49" fmla="*/ 33 h 42"/>
                    <a:gd name="T50" fmla="*/ 212 w 348"/>
                    <a:gd name="T51" fmla="*/ 28 h 42"/>
                    <a:gd name="T52" fmla="*/ 257 w 348"/>
                    <a:gd name="T53" fmla="*/ 22 h 42"/>
                    <a:gd name="T54" fmla="*/ 303 w 348"/>
                    <a:gd name="T55" fmla="*/ 14 h 42"/>
                    <a:gd name="T56" fmla="*/ 348 w 348"/>
                    <a:gd name="T57" fmla="*/ 3 h 42"/>
                    <a:gd name="T58" fmla="*/ 348 w 348"/>
                    <a:gd name="T59" fmla="*/ 3 h 42"/>
                    <a:gd name="T60" fmla="*/ 348 w 348"/>
                    <a:gd name="T61" fmla="*/ 1 h 42"/>
                    <a:gd name="T62" fmla="*/ 347 w 348"/>
                    <a:gd name="T63" fmla="*/ 0 h 42"/>
                    <a:gd name="T64" fmla="*/ 347 w 348"/>
                    <a:gd name="T65" fmla="*/ 0 h 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8"/>
                    <a:gd name="T100" fmla="*/ 0 h 42"/>
                    <a:gd name="T101" fmla="*/ 348 w 348"/>
                    <a:gd name="T102" fmla="*/ 42 h 4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8" h="42">
                      <a:moveTo>
                        <a:pt x="347" y="0"/>
                      </a:moveTo>
                      <a:lnTo>
                        <a:pt x="347" y="0"/>
                      </a:lnTo>
                      <a:lnTo>
                        <a:pt x="303" y="11"/>
                      </a:lnTo>
                      <a:lnTo>
                        <a:pt x="257" y="17"/>
                      </a:lnTo>
                      <a:lnTo>
                        <a:pt x="210" y="23"/>
                      </a:lnTo>
                      <a:lnTo>
                        <a:pt x="165" y="28"/>
                      </a:lnTo>
                      <a:lnTo>
                        <a:pt x="124" y="33"/>
                      </a:lnTo>
                      <a:lnTo>
                        <a:pt x="83" y="36"/>
                      </a:lnTo>
                      <a:lnTo>
                        <a:pt x="42" y="37"/>
                      </a:lnTo>
                      <a:lnTo>
                        <a:pt x="22" y="36"/>
                      </a:lnTo>
                      <a:lnTo>
                        <a:pt x="1" y="34"/>
                      </a:lnTo>
                      <a:lnTo>
                        <a:pt x="0" y="34"/>
                      </a:lnTo>
                      <a:lnTo>
                        <a:pt x="0" y="36"/>
                      </a:lnTo>
                      <a:lnTo>
                        <a:pt x="0" y="37"/>
                      </a:lnTo>
                      <a:lnTo>
                        <a:pt x="20" y="40"/>
                      </a:lnTo>
                      <a:lnTo>
                        <a:pt x="42" y="42"/>
                      </a:lnTo>
                      <a:lnTo>
                        <a:pt x="63" y="42"/>
                      </a:lnTo>
                      <a:lnTo>
                        <a:pt x="83" y="42"/>
                      </a:lnTo>
                      <a:lnTo>
                        <a:pt x="124" y="37"/>
                      </a:lnTo>
                      <a:lnTo>
                        <a:pt x="165" y="33"/>
                      </a:lnTo>
                      <a:lnTo>
                        <a:pt x="212" y="28"/>
                      </a:lnTo>
                      <a:lnTo>
                        <a:pt x="257" y="22"/>
                      </a:lnTo>
                      <a:lnTo>
                        <a:pt x="303" y="14"/>
                      </a:lnTo>
                      <a:lnTo>
                        <a:pt x="348" y="3"/>
                      </a:lnTo>
                      <a:lnTo>
                        <a:pt x="348" y="1"/>
                      </a:lnTo>
                      <a:lnTo>
                        <a:pt x="3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5" name="Freeform 234"/>
                <p:cNvSpPr>
                  <a:spLocks/>
                </p:cNvSpPr>
                <p:nvPr/>
              </p:nvSpPr>
              <p:spPr bwMode="auto">
                <a:xfrm>
                  <a:off x="570" y="1129"/>
                  <a:ext cx="19" cy="88"/>
                </a:xfrm>
                <a:custGeom>
                  <a:avLst/>
                  <a:gdLst>
                    <a:gd name="T0" fmla="*/ 17 w 19"/>
                    <a:gd name="T1" fmla="*/ 0 h 88"/>
                    <a:gd name="T2" fmla="*/ 17 w 19"/>
                    <a:gd name="T3" fmla="*/ 0 h 88"/>
                    <a:gd name="T4" fmla="*/ 10 w 19"/>
                    <a:gd name="T5" fmla="*/ 11 h 88"/>
                    <a:gd name="T6" fmla="*/ 5 w 19"/>
                    <a:gd name="T7" fmla="*/ 21 h 88"/>
                    <a:gd name="T8" fmla="*/ 2 w 19"/>
                    <a:gd name="T9" fmla="*/ 32 h 88"/>
                    <a:gd name="T10" fmla="*/ 0 w 19"/>
                    <a:gd name="T11" fmla="*/ 43 h 88"/>
                    <a:gd name="T12" fmla="*/ 0 w 19"/>
                    <a:gd name="T13" fmla="*/ 54 h 88"/>
                    <a:gd name="T14" fmla="*/ 2 w 19"/>
                    <a:gd name="T15" fmla="*/ 65 h 88"/>
                    <a:gd name="T16" fmla="*/ 7 w 19"/>
                    <a:gd name="T17" fmla="*/ 76 h 88"/>
                    <a:gd name="T18" fmla="*/ 13 w 19"/>
                    <a:gd name="T19" fmla="*/ 87 h 88"/>
                    <a:gd name="T20" fmla="*/ 13 w 19"/>
                    <a:gd name="T21" fmla="*/ 87 h 88"/>
                    <a:gd name="T22" fmla="*/ 14 w 19"/>
                    <a:gd name="T23" fmla="*/ 88 h 88"/>
                    <a:gd name="T24" fmla="*/ 14 w 19"/>
                    <a:gd name="T25" fmla="*/ 87 h 88"/>
                    <a:gd name="T26" fmla="*/ 16 w 19"/>
                    <a:gd name="T27" fmla="*/ 87 h 88"/>
                    <a:gd name="T28" fmla="*/ 16 w 19"/>
                    <a:gd name="T29" fmla="*/ 85 h 88"/>
                    <a:gd name="T30" fmla="*/ 16 w 19"/>
                    <a:gd name="T31" fmla="*/ 85 h 88"/>
                    <a:gd name="T32" fmla="*/ 10 w 19"/>
                    <a:gd name="T33" fmla="*/ 74 h 88"/>
                    <a:gd name="T34" fmla="*/ 7 w 19"/>
                    <a:gd name="T35" fmla="*/ 65 h 88"/>
                    <a:gd name="T36" fmla="*/ 5 w 19"/>
                    <a:gd name="T37" fmla="*/ 54 h 88"/>
                    <a:gd name="T38" fmla="*/ 5 w 19"/>
                    <a:gd name="T39" fmla="*/ 43 h 88"/>
                    <a:gd name="T40" fmla="*/ 5 w 19"/>
                    <a:gd name="T41" fmla="*/ 33 h 88"/>
                    <a:gd name="T42" fmla="*/ 8 w 19"/>
                    <a:gd name="T43" fmla="*/ 22 h 88"/>
                    <a:gd name="T44" fmla="*/ 13 w 19"/>
                    <a:gd name="T45" fmla="*/ 11 h 88"/>
                    <a:gd name="T46" fmla="*/ 19 w 19"/>
                    <a:gd name="T47" fmla="*/ 2 h 88"/>
                    <a:gd name="T48" fmla="*/ 19 w 19"/>
                    <a:gd name="T49" fmla="*/ 2 h 88"/>
                    <a:gd name="T50" fmla="*/ 19 w 19"/>
                    <a:gd name="T51" fmla="*/ 2 h 88"/>
                    <a:gd name="T52" fmla="*/ 19 w 19"/>
                    <a:gd name="T53" fmla="*/ 0 h 88"/>
                    <a:gd name="T54" fmla="*/ 17 w 19"/>
                    <a:gd name="T55" fmla="*/ 0 h 88"/>
                    <a:gd name="T56" fmla="*/ 17 w 19"/>
                    <a:gd name="T57" fmla="*/ 0 h 8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
                    <a:gd name="T88" fmla="*/ 0 h 88"/>
                    <a:gd name="T89" fmla="*/ 19 w 19"/>
                    <a:gd name="T90" fmla="*/ 88 h 8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 h="88">
                      <a:moveTo>
                        <a:pt x="17" y="0"/>
                      </a:moveTo>
                      <a:lnTo>
                        <a:pt x="17" y="0"/>
                      </a:lnTo>
                      <a:lnTo>
                        <a:pt x="10" y="11"/>
                      </a:lnTo>
                      <a:lnTo>
                        <a:pt x="5" y="21"/>
                      </a:lnTo>
                      <a:lnTo>
                        <a:pt x="2" y="32"/>
                      </a:lnTo>
                      <a:lnTo>
                        <a:pt x="0" y="43"/>
                      </a:lnTo>
                      <a:lnTo>
                        <a:pt x="0" y="54"/>
                      </a:lnTo>
                      <a:lnTo>
                        <a:pt x="2" y="65"/>
                      </a:lnTo>
                      <a:lnTo>
                        <a:pt x="7" y="76"/>
                      </a:lnTo>
                      <a:lnTo>
                        <a:pt x="13" y="87"/>
                      </a:lnTo>
                      <a:lnTo>
                        <a:pt x="14" y="88"/>
                      </a:lnTo>
                      <a:lnTo>
                        <a:pt x="14" y="87"/>
                      </a:lnTo>
                      <a:lnTo>
                        <a:pt x="16" y="87"/>
                      </a:lnTo>
                      <a:lnTo>
                        <a:pt x="16" y="85"/>
                      </a:lnTo>
                      <a:lnTo>
                        <a:pt x="10" y="74"/>
                      </a:lnTo>
                      <a:lnTo>
                        <a:pt x="7" y="65"/>
                      </a:lnTo>
                      <a:lnTo>
                        <a:pt x="5" y="54"/>
                      </a:lnTo>
                      <a:lnTo>
                        <a:pt x="5" y="43"/>
                      </a:lnTo>
                      <a:lnTo>
                        <a:pt x="5" y="33"/>
                      </a:lnTo>
                      <a:lnTo>
                        <a:pt x="8" y="22"/>
                      </a:lnTo>
                      <a:lnTo>
                        <a:pt x="13" y="11"/>
                      </a:lnTo>
                      <a:lnTo>
                        <a:pt x="19" y="2"/>
                      </a:lnTo>
                      <a:lnTo>
                        <a:pt x="19"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6" name="Freeform 235"/>
                <p:cNvSpPr>
                  <a:spLocks/>
                </p:cNvSpPr>
                <p:nvPr/>
              </p:nvSpPr>
              <p:spPr bwMode="auto">
                <a:xfrm>
                  <a:off x="892" y="1087"/>
                  <a:ext cx="30" cy="110"/>
                </a:xfrm>
                <a:custGeom>
                  <a:avLst/>
                  <a:gdLst>
                    <a:gd name="T0" fmla="*/ 0 w 30"/>
                    <a:gd name="T1" fmla="*/ 1 h 110"/>
                    <a:gd name="T2" fmla="*/ 0 w 30"/>
                    <a:gd name="T3" fmla="*/ 1 h 110"/>
                    <a:gd name="T4" fmla="*/ 8 w 30"/>
                    <a:gd name="T5" fmla="*/ 16 h 110"/>
                    <a:gd name="T6" fmla="*/ 16 w 30"/>
                    <a:gd name="T7" fmla="*/ 28 h 110"/>
                    <a:gd name="T8" fmla="*/ 20 w 30"/>
                    <a:gd name="T9" fmla="*/ 41 h 110"/>
                    <a:gd name="T10" fmla="*/ 23 w 30"/>
                    <a:gd name="T11" fmla="*/ 53 h 110"/>
                    <a:gd name="T12" fmla="*/ 25 w 30"/>
                    <a:gd name="T13" fmla="*/ 67 h 110"/>
                    <a:gd name="T14" fmla="*/ 23 w 30"/>
                    <a:gd name="T15" fmla="*/ 81 h 110"/>
                    <a:gd name="T16" fmla="*/ 20 w 30"/>
                    <a:gd name="T17" fmla="*/ 96 h 110"/>
                    <a:gd name="T18" fmla="*/ 14 w 30"/>
                    <a:gd name="T19" fmla="*/ 110 h 110"/>
                    <a:gd name="T20" fmla="*/ 14 w 30"/>
                    <a:gd name="T21" fmla="*/ 110 h 110"/>
                    <a:gd name="T22" fmla="*/ 14 w 30"/>
                    <a:gd name="T23" fmla="*/ 110 h 110"/>
                    <a:gd name="T24" fmla="*/ 16 w 30"/>
                    <a:gd name="T25" fmla="*/ 110 h 110"/>
                    <a:gd name="T26" fmla="*/ 16 w 30"/>
                    <a:gd name="T27" fmla="*/ 110 h 110"/>
                    <a:gd name="T28" fmla="*/ 23 w 30"/>
                    <a:gd name="T29" fmla="*/ 96 h 110"/>
                    <a:gd name="T30" fmla="*/ 28 w 30"/>
                    <a:gd name="T31" fmla="*/ 81 h 110"/>
                    <a:gd name="T32" fmla="*/ 30 w 30"/>
                    <a:gd name="T33" fmla="*/ 67 h 110"/>
                    <a:gd name="T34" fmla="*/ 28 w 30"/>
                    <a:gd name="T35" fmla="*/ 53 h 110"/>
                    <a:gd name="T36" fmla="*/ 25 w 30"/>
                    <a:gd name="T37" fmla="*/ 41 h 110"/>
                    <a:gd name="T38" fmla="*/ 19 w 30"/>
                    <a:gd name="T39" fmla="*/ 27 h 110"/>
                    <a:gd name="T40" fmla="*/ 11 w 30"/>
                    <a:gd name="T41" fmla="*/ 12 h 110"/>
                    <a:gd name="T42" fmla="*/ 1 w 30"/>
                    <a:gd name="T43" fmla="*/ 0 h 110"/>
                    <a:gd name="T44" fmla="*/ 1 w 30"/>
                    <a:gd name="T45" fmla="*/ 0 h 110"/>
                    <a:gd name="T46" fmla="*/ 0 w 30"/>
                    <a:gd name="T47" fmla="*/ 0 h 110"/>
                    <a:gd name="T48" fmla="*/ 0 w 30"/>
                    <a:gd name="T49" fmla="*/ 0 h 110"/>
                    <a:gd name="T50" fmla="*/ 0 w 30"/>
                    <a:gd name="T51" fmla="*/ 1 h 110"/>
                    <a:gd name="T52" fmla="*/ 0 w 30"/>
                    <a:gd name="T53" fmla="*/ 1 h 11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0"/>
                    <a:gd name="T82" fmla="*/ 0 h 110"/>
                    <a:gd name="T83" fmla="*/ 30 w 30"/>
                    <a:gd name="T84" fmla="*/ 110 h 11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0" h="110">
                      <a:moveTo>
                        <a:pt x="0" y="1"/>
                      </a:moveTo>
                      <a:lnTo>
                        <a:pt x="0" y="1"/>
                      </a:lnTo>
                      <a:lnTo>
                        <a:pt x="8" y="16"/>
                      </a:lnTo>
                      <a:lnTo>
                        <a:pt x="16" y="28"/>
                      </a:lnTo>
                      <a:lnTo>
                        <a:pt x="20" y="41"/>
                      </a:lnTo>
                      <a:lnTo>
                        <a:pt x="23" y="53"/>
                      </a:lnTo>
                      <a:lnTo>
                        <a:pt x="25" y="67"/>
                      </a:lnTo>
                      <a:lnTo>
                        <a:pt x="23" y="81"/>
                      </a:lnTo>
                      <a:lnTo>
                        <a:pt x="20" y="96"/>
                      </a:lnTo>
                      <a:lnTo>
                        <a:pt x="14" y="110"/>
                      </a:lnTo>
                      <a:lnTo>
                        <a:pt x="16" y="110"/>
                      </a:lnTo>
                      <a:lnTo>
                        <a:pt x="23" y="96"/>
                      </a:lnTo>
                      <a:lnTo>
                        <a:pt x="28" y="81"/>
                      </a:lnTo>
                      <a:lnTo>
                        <a:pt x="30" y="67"/>
                      </a:lnTo>
                      <a:lnTo>
                        <a:pt x="28" y="53"/>
                      </a:lnTo>
                      <a:lnTo>
                        <a:pt x="25" y="41"/>
                      </a:lnTo>
                      <a:lnTo>
                        <a:pt x="19" y="27"/>
                      </a:lnTo>
                      <a:lnTo>
                        <a:pt x="11" y="12"/>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7" name="Freeform 236"/>
                <p:cNvSpPr>
                  <a:spLocks/>
                </p:cNvSpPr>
                <p:nvPr/>
              </p:nvSpPr>
              <p:spPr bwMode="auto">
                <a:xfrm>
                  <a:off x="553" y="1090"/>
                  <a:ext cx="369" cy="53"/>
                </a:xfrm>
                <a:custGeom>
                  <a:avLst/>
                  <a:gdLst>
                    <a:gd name="T0" fmla="*/ 367 w 369"/>
                    <a:gd name="T1" fmla="*/ 6 h 53"/>
                    <a:gd name="T2" fmla="*/ 367 w 369"/>
                    <a:gd name="T3" fmla="*/ 6 h 53"/>
                    <a:gd name="T4" fmla="*/ 322 w 369"/>
                    <a:gd name="T5" fmla="*/ 2 h 53"/>
                    <a:gd name="T6" fmla="*/ 275 w 369"/>
                    <a:gd name="T7" fmla="*/ 0 h 53"/>
                    <a:gd name="T8" fmla="*/ 227 w 369"/>
                    <a:gd name="T9" fmla="*/ 2 h 53"/>
                    <a:gd name="T10" fmla="*/ 182 w 369"/>
                    <a:gd name="T11" fmla="*/ 6 h 53"/>
                    <a:gd name="T12" fmla="*/ 135 w 369"/>
                    <a:gd name="T13" fmla="*/ 14 h 53"/>
                    <a:gd name="T14" fmla="*/ 89 w 369"/>
                    <a:gd name="T15" fmla="*/ 24 h 53"/>
                    <a:gd name="T16" fmla="*/ 44 w 369"/>
                    <a:gd name="T17" fmla="*/ 36 h 53"/>
                    <a:gd name="T18" fmla="*/ 0 w 369"/>
                    <a:gd name="T19" fmla="*/ 50 h 53"/>
                    <a:gd name="T20" fmla="*/ 0 w 369"/>
                    <a:gd name="T21" fmla="*/ 50 h 53"/>
                    <a:gd name="T22" fmla="*/ 0 w 369"/>
                    <a:gd name="T23" fmla="*/ 52 h 53"/>
                    <a:gd name="T24" fmla="*/ 2 w 369"/>
                    <a:gd name="T25" fmla="*/ 53 h 53"/>
                    <a:gd name="T26" fmla="*/ 2 w 369"/>
                    <a:gd name="T27" fmla="*/ 53 h 53"/>
                    <a:gd name="T28" fmla="*/ 91 w 369"/>
                    <a:gd name="T29" fmla="*/ 31 h 53"/>
                    <a:gd name="T30" fmla="*/ 136 w 369"/>
                    <a:gd name="T31" fmla="*/ 20 h 53"/>
                    <a:gd name="T32" fmla="*/ 182 w 369"/>
                    <a:gd name="T33" fmla="*/ 13 h 53"/>
                    <a:gd name="T34" fmla="*/ 182 w 369"/>
                    <a:gd name="T35" fmla="*/ 13 h 53"/>
                    <a:gd name="T36" fmla="*/ 227 w 369"/>
                    <a:gd name="T37" fmla="*/ 8 h 53"/>
                    <a:gd name="T38" fmla="*/ 275 w 369"/>
                    <a:gd name="T39" fmla="*/ 5 h 53"/>
                    <a:gd name="T40" fmla="*/ 322 w 369"/>
                    <a:gd name="T41" fmla="*/ 6 h 53"/>
                    <a:gd name="T42" fmla="*/ 367 w 369"/>
                    <a:gd name="T43" fmla="*/ 9 h 53"/>
                    <a:gd name="T44" fmla="*/ 367 w 369"/>
                    <a:gd name="T45" fmla="*/ 9 h 53"/>
                    <a:gd name="T46" fmla="*/ 369 w 369"/>
                    <a:gd name="T47" fmla="*/ 9 h 53"/>
                    <a:gd name="T48" fmla="*/ 369 w 369"/>
                    <a:gd name="T49" fmla="*/ 8 h 53"/>
                    <a:gd name="T50" fmla="*/ 369 w 369"/>
                    <a:gd name="T51" fmla="*/ 6 h 53"/>
                    <a:gd name="T52" fmla="*/ 367 w 369"/>
                    <a:gd name="T53" fmla="*/ 6 h 53"/>
                    <a:gd name="T54" fmla="*/ 367 w 369"/>
                    <a:gd name="T55" fmla="*/ 6 h 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69"/>
                    <a:gd name="T85" fmla="*/ 0 h 53"/>
                    <a:gd name="T86" fmla="*/ 369 w 369"/>
                    <a:gd name="T87" fmla="*/ 53 h 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69" h="53">
                      <a:moveTo>
                        <a:pt x="367" y="6"/>
                      </a:moveTo>
                      <a:lnTo>
                        <a:pt x="367" y="6"/>
                      </a:lnTo>
                      <a:lnTo>
                        <a:pt x="322" y="2"/>
                      </a:lnTo>
                      <a:lnTo>
                        <a:pt x="275" y="0"/>
                      </a:lnTo>
                      <a:lnTo>
                        <a:pt x="227" y="2"/>
                      </a:lnTo>
                      <a:lnTo>
                        <a:pt x="182" y="6"/>
                      </a:lnTo>
                      <a:lnTo>
                        <a:pt x="135" y="14"/>
                      </a:lnTo>
                      <a:lnTo>
                        <a:pt x="89" y="24"/>
                      </a:lnTo>
                      <a:lnTo>
                        <a:pt x="44" y="36"/>
                      </a:lnTo>
                      <a:lnTo>
                        <a:pt x="0" y="50"/>
                      </a:lnTo>
                      <a:lnTo>
                        <a:pt x="0" y="52"/>
                      </a:lnTo>
                      <a:lnTo>
                        <a:pt x="2" y="53"/>
                      </a:lnTo>
                      <a:lnTo>
                        <a:pt x="91" y="31"/>
                      </a:lnTo>
                      <a:lnTo>
                        <a:pt x="136" y="20"/>
                      </a:lnTo>
                      <a:lnTo>
                        <a:pt x="182" y="13"/>
                      </a:lnTo>
                      <a:lnTo>
                        <a:pt x="227" y="8"/>
                      </a:lnTo>
                      <a:lnTo>
                        <a:pt x="275" y="5"/>
                      </a:lnTo>
                      <a:lnTo>
                        <a:pt x="322" y="6"/>
                      </a:lnTo>
                      <a:lnTo>
                        <a:pt x="367" y="9"/>
                      </a:lnTo>
                      <a:lnTo>
                        <a:pt x="369" y="9"/>
                      </a:lnTo>
                      <a:lnTo>
                        <a:pt x="369" y="8"/>
                      </a:lnTo>
                      <a:lnTo>
                        <a:pt x="369" y="6"/>
                      </a:lnTo>
                      <a:lnTo>
                        <a:pt x="36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8" name="Freeform 237"/>
                <p:cNvSpPr>
                  <a:spLocks/>
                </p:cNvSpPr>
                <p:nvPr/>
              </p:nvSpPr>
              <p:spPr bwMode="auto">
                <a:xfrm>
                  <a:off x="586" y="1142"/>
                  <a:ext cx="334" cy="42"/>
                </a:xfrm>
                <a:custGeom>
                  <a:avLst/>
                  <a:gdLst>
                    <a:gd name="T0" fmla="*/ 333 w 334"/>
                    <a:gd name="T1" fmla="*/ 1 h 42"/>
                    <a:gd name="T2" fmla="*/ 333 w 334"/>
                    <a:gd name="T3" fmla="*/ 1 h 42"/>
                    <a:gd name="T4" fmla="*/ 290 w 334"/>
                    <a:gd name="T5" fmla="*/ 0 h 42"/>
                    <a:gd name="T6" fmla="*/ 248 w 334"/>
                    <a:gd name="T7" fmla="*/ 1 h 42"/>
                    <a:gd name="T8" fmla="*/ 204 w 334"/>
                    <a:gd name="T9" fmla="*/ 3 h 42"/>
                    <a:gd name="T10" fmla="*/ 162 w 334"/>
                    <a:gd name="T11" fmla="*/ 6 h 42"/>
                    <a:gd name="T12" fmla="*/ 162 w 334"/>
                    <a:gd name="T13" fmla="*/ 6 h 42"/>
                    <a:gd name="T14" fmla="*/ 141 w 334"/>
                    <a:gd name="T15" fmla="*/ 9 h 42"/>
                    <a:gd name="T16" fmla="*/ 121 w 334"/>
                    <a:gd name="T17" fmla="*/ 12 h 42"/>
                    <a:gd name="T18" fmla="*/ 80 w 334"/>
                    <a:gd name="T19" fmla="*/ 22 h 42"/>
                    <a:gd name="T20" fmla="*/ 41 w 334"/>
                    <a:gd name="T21" fmla="*/ 31 h 42"/>
                    <a:gd name="T22" fmla="*/ 0 w 334"/>
                    <a:gd name="T23" fmla="*/ 39 h 42"/>
                    <a:gd name="T24" fmla="*/ 0 w 334"/>
                    <a:gd name="T25" fmla="*/ 39 h 42"/>
                    <a:gd name="T26" fmla="*/ 0 w 334"/>
                    <a:gd name="T27" fmla="*/ 41 h 42"/>
                    <a:gd name="T28" fmla="*/ 0 w 334"/>
                    <a:gd name="T29" fmla="*/ 42 h 42"/>
                    <a:gd name="T30" fmla="*/ 0 w 334"/>
                    <a:gd name="T31" fmla="*/ 42 h 42"/>
                    <a:gd name="T32" fmla="*/ 20 w 334"/>
                    <a:gd name="T33" fmla="*/ 39 h 42"/>
                    <a:gd name="T34" fmla="*/ 41 w 334"/>
                    <a:gd name="T35" fmla="*/ 36 h 42"/>
                    <a:gd name="T36" fmla="*/ 82 w 334"/>
                    <a:gd name="T37" fmla="*/ 26 h 42"/>
                    <a:gd name="T38" fmla="*/ 121 w 334"/>
                    <a:gd name="T39" fmla="*/ 17 h 42"/>
                    <a:gd name="T40" fmla="*/ 141 w 334"/>
                    <a:gd name="T41" fmla="*/ 14 h 42"/>
                    <a:gd name="T42" fmla="*/ 162 w 334"/>
                    <a:gd name="T43" fmla="*/ 11 h 42"/>
                    <a:gd name="T44" fmla="*/ 162 w 334"/>
                    <a:gd name="T45" fmla="*/ 11 h 42"/>
                    <a:gd name="T46" fmla="*/ 204 w 334"/>
                    <a:gd name="T47" fmla="*/ 8 h 42"/>
                    <a:gd name="T48" fmla="*/ 246 w 334"/>
                    <a:gd name="T49" fmla="*/ 4 h 42"/>
                    <a:gd name="T50" fmla="*/ 333 w 334"/>
                    <a:gd name="T51" fmla="*/ 4 h 42"/>
                    <a:gd name="T52" fmla="*/ 333 w 334"/>
                    <a:gd name="T53" fmla="*/ 4 h 42"/>
                    <a:gd name="T54" fmla="*/ 334 w 334"/>
                    <a:gd name="T55" fmla="*/ 3 h 42"/>
                    <a:gd name="T56" fmla="*/ 334 w 334"/>
                    <a:gd name="T57" fmla="*/ 3 h 42"/>
                    <a:gd name="T58" fmla="*/ 334 w 334"/>
                    <a:gd name="T59" fmla="*/ 1 h 42"/>
                    <a:gd name="T60" fmla="*/ 333 w 334"/>
                    <a:gd name="T61" fmla="*/ 1 h 42"/>
                    <a:gd name="T62" fmla="*/ 333 w 334"/>
                    <a:gd name="T63" fmla="*/ 1 h 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34"/>
                    <a:gd name="T97" fmla="*/ 0 h 42"/>
                    <a:gd name="T98" fmla="*/ 334 w 334"/>
                    <a:gd name="T99" fmla="*/ 42 h 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34" h="42">
                      <a:moveTo>
                        <a:pt x="333" y="1"/>
                      </a:moveTo>
                      <a:lnTo>
                        <a:pt x="333" y="1"/>
                      </a:lnTo>
                      <a:lnTo>
                        <a:pt x="290" y="0"/>
                      </a:lnTo>
                      <a:lnTo>
                        <a:pt x="248" y="1"/>
                      </a:lnTo>
                      <a:lnTo>
                        <a:pt x="204" y="3"/>
                      </a:lnTo>
                      <a:lnTo>
                        <a:pt x="162" y="6"/>
                      </a:lnTo>
                      <a:lnTo>
                        <a:pt x="141" y="9"/>
                      </a:lnTo>
                      <a:lnTo>
                        <a:pt x="121" y="12"/>
                      </a:lnTo>
                      <a:lnTo>
                        <a:pt x="80" y="22"/>
                      </a:lnTo>
                      <a:lnTo>
                        <a:pt x="41" y="31"/>
                      </a:lnTo>
                      <a:lnTo>
                        <a:pt x="0" y="39"/>
                      </a:lnTo>
                      <a:lnTo>
                        <a:pt x="0" y="41"/>
                      </a:lnTo>
                      <a:lnTo>
                        <a:pt x="0" y="42"/>
                      </a:lnTo>
                      <a:lnTo>
                        <a:pt x="20" y="39"/>
                      </a:lnTo>
                      <a:lnTo>
                        <a:pt x="41" y="36"/>
                      </a:lnTo>
                      <a:lnTo>
                        <a:pt x="82" y="26"/>
                      </a:lnTo>
                      <a:lnTo>
                        <a:pt x="121" y="17"/>
                      </a:lnTo>
                      <a:lnTo>
                        <a:pt x="141" y="14"/>
                      </a:lnTo>
                      <a:lnTo>
                        <a:pt x="162" y="11"/>
                      </a:lnTo>
                      <a:lnTo>
                        <a:pt x="204" y="8"/>
                      </a:lnTo>
                      <a:lnTo>
                        <a:pt x="246" y="4"/>
                      </a:lnTo>
                      <a:lnTo>
                        <a:pt x="333" y="4"/>
                      </a:lnTo>
                      <a:lnTo>
                        <a:pt x="334" y="3"/>
                      </a:lnTo>
                      <a:lnTo>
                        <a:pt x="334" y="1"/>
                      </a:lnTo>
                      <a:lnTo>
                        <a:pt x="33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9" name="Freeform 238"/>
                <p:cNvSpPr>
                  <a:spLocks/>
                </p:cNvSpPr>
                <p:nvPr/>
              </p:nvSpPr>
              <p:spPr bwMode="auto">
                <a:xfrm>
                  <a:off x="699" y="1139"/>
                  <a:ext cx="80" cy="45"/>
                </a:xfrm>
                <a:custGeom>
                  <a:avLst/>
                  <a:gdLst>
                    <a:gd name="T0" fmla="*/ 17 w 80"/>
                    <a:gd name="T1" fmla="*/ 12 h 45"/>
                    <a:gd name="T2" fmla="*/ 17 w 80"/>
                    <a:gd name="T3" fmla="*/ 12 h 45"/>
                    <a:gd name="T4" fmla="*/ 11 w 80"/>
                    <a:gd name="T5" fmla="*/ 18 h 45"/>
                    <a:gd name="T6" fmla="*/ 5 w 80"/>
                    <a:gd name="T7" fmla="*/ 25 h 45"/>
                    <a:gd name="T8" fmla="*/ 1 w 80"/>
                    <a:gd name="T9" fmla="*/ 29 h 45"/>
                    <a:gd name="T10" fmla="*/ 1 w 80"/>
                    <a:gd name="T11" fmla="*/ 33 h 45"/>
                    <a:gd name="T12" fmla="*/ 0 w 80"/>
                    <a:gd name="T13" fmla="*/ 37 h 45"/>
                    <a:gd name="T14" fmla="*/ 3 w 80"/>
                    <a:gd name="T15" fmla="*/ 40 h 45"/>
                    <a:gd name="T16" fmla="*/ 3 w 80"/>
                    <a:gd name="T17" fmla="*/ 40 h 45"/>
                    <a:gd name="T18" fmla="*/ 5 w 80"/>
                    <a:gd name="T19" fmla="*/ 44 h 45"/>
                    <a:gd name="T20" fmla="*/ 9 w 80"/>
                    <a:gd name="T21" fmla="*/ 44 h 45"/>
                    <a:gd name="T22" fmla="*/ 17 w 80"/>
                    <a:gd name="T23" fmla="*/ 45 h 45"/>
                    <a:gd name="T24" fmla="*/ 34 w 80"/>
                    <a:gd name="T25" fmla="*/ 42 h 45"/>
                    <a:gd name="T26" fmla="*/ 34 w 80"/>
                    <a:gd name="T27" fmla="*/ 42 h 45"/>
                    <a:gd name="T28" fmla="*/ 56 w 80"/>
                    <a:gd name="T29" fmla="*/ 36 h 45"/>
                    <a:gd name="T30" fmla="*/ 67 w 80"/>
                    <a:gd name="T31" fmla="*/ 33 h 45"/>
                    <a:gd name="T32" fmla="*/ 77 w 80"/>
                    <a:gd name="T33" fmla="*/ 26 h 45"/>
                    <a:gd name="T34" fmla="*/ 77 w 80"/>
                    <a:gd name="T35" fmla="*/ 26 h 45"/>
                    <a:gd name="T36" fmla="*/ 80 w 80"/>
                    <a:gd name="T37" fmla="*/ 22 h 45"/>
                    <a:gd name="T38" fmla="*/ 80 w 80"/>
                    <a:gd name="T39" fmla="*/ 17 h 45"/>
                    <a:gd name="T40" fmla="*/ 78 w 80"/>
                    <a:gd name="T41" fmla="*/ 14 h 45"/>
                    <a:gd name="T42" fmla="*/ 75 w 80"/>
                    <a:gd name="T43" fmla="*/ 11 h 45"/>
                    <a:gd name="T44" fmla="*/ 66 w 80"/>
                    <a:gd name="T45" fmla="*/ 4 h 45"/>
                    <a:gd name="T46" fmla="*/ 60 w 80"/>
                    <a:gd name="T47" fmla="*/ 0 h 45"/>
                    <a:gd name="T48" fmla="*/ 60 w 80"/>
                    <a:gd name="T49" fmla="*/ 0 h 45"/>
                    <a:gd name="T50" fmla="*/ 56 w 80"/>
                    <a:gd name="T51" fmla="*/ 0 h 45"/>
                    <a:gd name="T52" fmla="*/ 53 w 80"/>
                    <a:gd name="T53" fmla="*/ 1 h 45"/>
                    <a:gd name="T54" fmla="*/ 53 w 80"/>
                    <a:gd name="T55" fmla="*/ 4 h 45"/>
                    <a:gd name="T56" fmla="*/ 56 w 80"/>
                    <a:gd name="T57" fmla="*/ 7 h 45"/>
                    <a:gd name="T58" fmla="*/ 56 w 80"/>
                    <a:gd name="T59" fmla="*/ 7 h 45"/>
                    <a:gd name="T60" fmla="*/ 64 w 80"/>
                    <a:gd name="T61" fmla="*/ 12 h 45"/>
                    <a:gd name="T62" fmla="*/ 71 w 80"/>
                    <a:gd name="T63" fmla="*/ 17 h 45"/>
                    <a:gd name="T64" fmla="*/ 71 w 80"/>
                    <a:gd name="T65" fmla="*/ 17 h 45"/>
                    <a:gd name="T66" fmla="*/ 71 w 80"/>
                    <a:gd name="T67" fmla="*/ 20 h 45"/>
                    <a:gd name="T68" fmla="*/ 71 w 80"/>
                    <a:gd name="T69" fmla="*/ 22 h 45"/>
                    <a:gd name="T70" fmla="*/ 67 w 80"/>
                    <a:gd name="T71" fmla="*/ 25 h 45"/>
                    <a:gd name="T72" fmla="*/ 67 w 80"/>
                    <a:gd name="T73" fmla="*/ 25 h 45"/>
                    <a:gd name="T74" fmla="*/ 60 w 80"/>
                    <a:gd name="T75" fmla="*/ 28 h 45"/>
                    <a:gd name="T76" fmla="*/ 52 w 80"/>
                    <a:gd name="T77" fmla="*/ 31 h 45"/>
                    <a:gd name="T78" fmla="*/ 34 w 80"/>
                    <a:gd name="T79" fmla="*/ 36 h 45"/>
                    <a:gd name="T80" fmla="*/ 34 w 80"/>
                    <a:gd name="T81" fmla="*/ 36 h 45"/>
                    <a:gd name="T82" fmla="*/ 22 w 80"/>
                    <a:gd name="T83" fmla="*/ 39 h 45"/>
                    <a:gd name="T84" fmla="*/ 14 w 80"/>
                    <a:gd name="T85" fmla="*/ 40 h 45"/>
                    <a:gd name="T86" fmla="*/ 8 w 80"/>
                    <a:gd name="T87" fmla="*/ 39 h 45"/>
                    <a:gd name="T88" fmla="*/ 8 w 80"/>
                    <a:gd name="T89" fmla="*/ 39 h 45"/>
                    <a:gd name="T90" fmla="*/ 5 w 80"/>
                    <a:gd name="T91" fmla="*/ 37 h 45"/>
                    <a:gd name="T92" fmla="*/ 5 w 80"/>
                    <a:gd name="T93" fmla="*/ 34 h 45"/>
                    <a:gd name="T94" fmla="*/ 6 w 80"/>
                    <a:gd name="T95" fmla="*/ 31 h 45"/>
                    <a:gd name="T96" fmla="*/ 8 w 80"/>
                    <a:gd name="T97" fmla="*/ 26 h 45"/>
                    <a:gd name="T98" fmla="*/ 14 w 80"/>
                    <a:gd name="T99" fmla="*/ 18 h 45"/>
                    <a:gd name="T100" fmla="*/ 19 w 80"/>
                    <a:gd name="T101" fmla="*/ 14 h 45"/>
                    <a:gd name="T102" fmla="*/ 19 w 80"/>
                    <a:gd name="T103" fmla="*/ 14 h 45"/>
                    <a:gd name="T104" fmla="*/ 19 w 80"/>
                    <a:gd name="T105" fmla="*/ 12 h 45"/>
                    <a:gd name="T106" fmla="*/ 17 w 80"/>
                    <a:gd name="T107" fmla="*/ 12 h 45"/>
                    <a:gd name="T108" fmla="*/ 17 w 80"/>
                    <a:gd name="T109" fmla="*/ 12 h 4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80"/>
                    <a:gd name="T166" fmla="*/ 0 h 45"/>
                    <a:gd name="T167" fmla="*/ 80 w 80"/>
                    <a:gd name="T168" fmla="*/ 45 h 4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80" h="45">
                      <a:moveTo>
                        <a:pt x="17" y="12"/>
                      </a:moveTo>
                      <a:lnTo>
                        <a:pt x="17" y="12"/>
                      </a:lnTo>
                      <a:lnTo>
                        <a:pt x="11" y="18"/>
                      </a:lnTo>
                      <a:lnTo>
                        <a:pt x="5" y="25"/>
                      </a:lnTo>
                      <a:lnTo>
                        <a:pt x="1" y="29"/>
                      </a:lnTo>
                      <a:lnTo>
                        <a:pt x="1" y="33"/>
                      </a:lnTo>
                      <a:lnTo>
                        <a:pt x="0" y="37"/>
                      </a:lnTo>
                      <a:lnTo>
                        <a:pt x="3" y="40"/>
                      </a:lnTo>
                      <a:lnTo>
                        <a:pt x="5" y="44"/>
                      </a:lnTo>
                      <a:lnTo>
                        <a:pt x="9" y="44"/>
                      </a:lnTo>
                      <a:lnTo>
                        <a:pt x="17" y="45"/>
                      </a:lnTo>
                      <a:lnTo>
                        <a:pt x="34" y="42"/>
                      </a:lnTo>
                      <a:lnTo>
                        <a:pt x="56" y="36"/>
                      </a:lnTo>
                      <a:lnTo>
                        <a:pt x="67" y="33"/>
                      </a:lnTo>
                      <a:lnTo>
                        <a:pt x="77" y="26"/>
                      </a:lnTo>
                      <a:lnTo>
                        <a:pt x="80" y="22"/>
                      </a:lnTo>
                      <a:lnTo>
                        <a:pt x="80" y="17"/>
                      </a:lnTo>
                      <a:lnTo>
                        <a:pt x="78" y="14"/>
                      </a:lnTo>
                      <a:lnTo>
                        <a:pt x="75" y="11"/>
                      </a:lnTo>
                      <a:lnTo>
                        <a:pt x="66" y="4"/>
                      </a:lnTo>
                      <a:lnTo>
                        <a:pt x="60" y="0"/>
                      </a:lnTo>
                      <a:lnTo>
                        <a:pt x="56" y="0"/>
                      </a:lnTo>
                      <a:lnTo>
                        <a:pt x="53" y="1"/>
                      </a:lnTo>
                      <a:lnTo>
                        <a:pt x="53" y="4"/>
                      </a:lnTo>
                      <a:lnTo>
                        <a:pt x="56" y="7"/>
                      </a:lnTo>
                      <a:lnTo>
                        <a:pt x="64" y="12"/>
                      </a:lnTo>
                      <a:lnTo>
                        <a:pt x="71" y="17"/>
                      </a:lnTo>
                      <a:lnTo>
                        <a:pt x="71" y="20"/>
                      </a:lnTo>
                      <a:lnTo>
                        <a:pt x="71" y="22"/>
                      </a:lnTo>
                      <a:lnTo>
                        <a:pt x="67" y="25"/>
                      </a:lnTo>
                      <a:lnTo>
                        <a:pt x="60" y="28"/>
                      </a:lnTo>
                      <a:lnTo>
                        <a:pt x="52" y="31"/>
                      </a:lnTo>
                      <a:lnTo>
                        <a:pt x="34" y="36"/>
                      </a:lnTo>
                      <a:lnTo>
                        <a:pt x="22" y="39"/>
                      </a:lnTo>
                      <a:lnTo>
                        <a:pt x="14" y="40"/>
                      </a:lnTo>
                      <a:lnTo>
                        <a:pt x="8" y="39"/>
                      </a:lnTo>
                      <a:lnTo>
                        <a:pt x="5" y="37"/>
                      </a:lnTo>
                      <a:lnTo>
                        <a:pt x="5" y="34"/>
                      </a:lnTo>
                      <a:lnTo>
                        <a:pt x="6" y="31"/>
                      </a:lnTo>
                      <a:lnTo>
                        <a:pt x="8" y="26"/>
                      </a:lnTo>
                      <a:lnTo>
                        <a:pt x="14" y="18"/>
                      </a:lnTo>
                      <a:lnTo>
                        <a:pt x="19" y="14"/>
                      </a:lnTo>
                      <a:lnTo>
                        <a:pt x="19" y="12"/>
                      </a:lnTo>
                      <a:lnTo>
                        <a:pt x="1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0" name="Freeform 239"/>
                <p:cNvSpPr>
                  <a:spLocks/>
                </p:cNvSpPr>
                <p:nvPr/>
              </p:nvSpPr>
              <p:spPr bwMode="auto">
                <a:xfrm>
                  <a:off x="639" y="1109"/>
                  <a:ext cx="68" cy="227"/>
                </a:xfrm>
                <a:custGeom>
                  <a:avLst/>
                  <a:gdLst>
                    <a:gd name="T0" fmla="*/ 0 w 68"/>
                    <a:gd name="T1" fmla="*/ 1 h 227"/>
                    <a:gd name="T2" fmla="*/ 0 w 68"/>
                    <a:gd name="T3" fmla="*/ 1 h 227"/>
                    <a:gd name="T4" fmla="*/ 0 w 68"/>
                    <a:gd name="T5" fmla="*/ 9 h 227"/>
                    <a:gd name="T6" fmla="*/ 2 w 68"/>
                    <a:gd name="T7" fmla="*/ 16 h 227"/>
                    <a:gd name="T8" fmla="*/ 5 w 68"/>
                    <a:gd name="T9" fmla="*/ 30 h 227"/>
                    <a:gd name="T10" fmla="*/ 5 w 68"/>
                    <a:gd name="T11" fmla="*/ 30 h 227"/>
                    <a:gd name="T12" fmla="*/ 11 w 68"/>
                    <a:gd name="T13" fmla="*/ 45 h 227"/>
                    <a:gd name="T14" fmla="*/ 16 w 68"/>
                    <a:gd name="T15" fmla="*/ 63 h 227"/>
                    <a:gd name="T16" fmla="*/ 27 w 68"/>
                    <a:gd name="T17" fmla="*/ 97 h 227"/>
                    <a:gd name="T18" fmla="*/ 27 w 68"/>
                    <a:gd name="T19" fmla="*/ 97 h 227"/>
                    <a:gd name="T20" fmla="*/ 36 w 68"/>
                    <a:gd name="T21" fmla="*/ 130 h 227"/>
                    <a:gd name="T22" fmla="*/ 47 w 68"/>
                    <a:gd name="T23" fmla="*/ 161 h 227"/>
                    <a:gd name="T24" fmla="*/ 57 w 68"/>
                    <a:gd name="T25" fmla="*/ 194 h 227"/>
                    <a:gd name="T26" fmla="*/ 60 w 68"/>
                    <a:gd name="T27" fmla="*/ 210 h 227"/>
                    <a:gd name="T28" fmla="*/ 63 w 68"/>
                    <a:gd name="T29" fmla="*/ 226 h 227"/>
                    <a:gd name="T30" fmla="*/ 63 w 68"/>
                    <a:gd name="T31" fmla="*/ 226 h 227"/>
                    <a:gd name="T32" fmla="*/ 65 w 68"/>
                    <a:gd name="T33" fmla="*/ 227 h 227"/>
                    <a:gd name="T34" fmla="*/ 66 w 68"/>
                    <a:gd name="T35" fmla="*/ 227 h 227"/>
                    <a:gd name="T36" fmla="*/ 66 w 68"/>
                    <a:gd name="T37" fmla="*/ 227 h 227"/>
                    <a:gd name="T38" fmla="*/ 68 w 68"/>
                    <a:gd name="T39" fmla="*/ 226 h 227"/>
                    <a:gd name="T40" fmla="*/ 68 w 68"/>
                    <a:gd name="T41" fmla="*/ 226 h 227"/>
                    <a:gd name="T42" fmla="*/ 61 w 68"/>
                    <a:gd name="T43" fmla="*/ 197 h 227"/>
                    <a:gd name="T44" fmla="*/ 52 w 68"/>
                    <a:gd name="T45" fmla="*/ 169 h 227"/>
                    <a:gd name="T46" fmla="*/ 35 w 68"/>
                    <a:gd name="T47" fmla="*/ 114 h 227"/>
                    <a:gd name="T48" fmla="*/ 35 w 68"/>
                    <a:gd name="T49" fmla="*/ 114 h 227"/>
                    <a:gd name="T50" fmla="*/ 16 w 68"/>
                    <a:gd name="T51" fmla="*/ 53 h 227"/>
                    <a:gd name="T52" fmla="*/ 16 w 68"/>
                    <a:gd name="T53" fmla="*/ 53 h 227"/>
                    <a:gd name="T54" fmla="*/ 13 w 68"/>
                    <a:gd name="T55" fmla="*/ 41 h 227"/>
                    <a:gd name="T56" fmla="*/ 7 w 68"/>
                    <a:gd name="T57" fmla="*/ 27 h 227"/>
                    <a:gd name="T58" fmla="*/ 3 w 68"/>
                    <a:gd name="T59" fmla="*/ 14 h 227"/>
                    <a:gd name="T60" fmla="*/ 2 w 68"/>
                    <a:gd name="T61" fmla="*/ 8 h 227"/>
                    <a:gd name="T62" fmla="*/ 2 w 68"/>
                    <a:gd name="T63" fmla="*/ 1 h 227"/>
                    <a:gd name="T64" fmla="*/ 2 w 68"/>
                    <a:gd name="T65" fmla="*/ 1 h 227"/>
                    <a:gd name="T66" fmla="*/ 2 w 68"/>
                    <a:gd name="T67" fmla="*/ 0 h 227"/>
                    <a:gd name="T68" fmla="*/ 0 w 68"/>
                    <a:gd name="T69" fmla="*/ 1 h 227"/>
                    <a:gd name="T70" fmla="*/ 0 w 68"/>
                    <a:gd name="T71" fmla="*/ 1 h 2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
                    <a:gd name="T109" fmla="*/ 0 h 227"/>
                    <a:gd name="T110" fmla="*/ 68 w 68"/>
                    <a:gd name="T111" fmla="*/ 227 h 2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 h="227">
                      <a:moveTo>
                        <a:pt x="0" y="1"/>
                      </a:moveTo>
                      <a:lnTo>
                        <a:pt x="0" y="1"/>
                      </a:lnTo>
                      <a:lnTo>
                        <a:pt x="0" y="9"/>
                      </a:lnTo>
                      <a:lnTo>
                        <a:pt x="2" y="16"/>
                      </a:lnTo>
                      <a:lnTo>
                        <a:pt x="5" y="30"/>
                      </a:lnTo>
                      <a:lnTo>
                        <a:pt x="11" y="45"/>
                      </a:lnTo>
                      <a:lnTo>
                        <a:pt x="16" y="63"/>
                      </a:lnTo>
                      <a:lnTo>
                        <a:pt x="27" y="97"/>
                      </a:lnTo>
                      <a:lnTo>
                        <a:pt x="36" y="130"/>
                      </a:lnTo>
                      <a:lnTo>
                        <a:pt x="47" y="161"/>
                      </a:lnTo>
                      <a:lnTo>
                        <a:pt x="57" y="194"/>
                      </a:lnTo>
                      <a:lnTo>
                        <a:pt x="60" y="210"/>
                      </a:lnTo>
                      <a:lnTo>
                        <a:pt x="63" y="226"/>
                      </a:lnTo>
                      <a:lnTo>
                        <a:pt x="65" y="227"/>
                      </a:lnTo>
                      <a:lnTo>
                        <a:pt x="66" y="227"/>
                      </a:lnTo>
                      <a:lnTo>
                        <a:pt x="68" y="226"/>
                      </a:lnTo>
                      <a:lnTo>
                        <a:pt x="61" y="197"/>
                      </a:lnTo>
                      <a:lnTo>
                        <a:pt x="52" y="169"/>
                      </a:lnTo>
                      <a:lnTo>
                        <a:pt x="35" y="114"/>
                      </a:lnTo>
                      <a:lnTo>
                        <a:pt x="16" y="53"/>
                      </a:lnTo>
                      <a:lnTo>
                        <a:pt x="13" y="41"/>
                      </a:lnTo>
                      <a:lnTo>
                        <a:pt x="7" y="27"/>
                      </a:lnTo>
                      <a:lnTo>
                        <a:pt x="3" y="14"/>
                      </a:lnTo>
                      <a:lnTo>
                        <a:pt x="2" y="8"/>
                      </a:lnTo>
                      <a:lnTo>
                        <a:pt x="2" y="1"/>
                      </a:lnTo>
                      <a:lnTo>
                        <a:pt x="2"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1" name="Freeform 240"/>
                <p:cNvSpPr>
                  <a:spLocks/>
                </p:cNvSpPr>
                <p:nvPr/>
              </p:nvSpPr>
              <p:spPr bwMode="auto">
                <a:xfrm>
                  <a:off x="832" y="1095"/>
                  <a:ext cx="36" cy="226"/>
                </a:xfrm>
                <a:custGeom>
                  <a:avLst/>
                  <a:gdLst>
                    <a:gd name="T0" fmla="*/ 36 w 36"/>
                    <a:gd name="T1" fmla="*/ 0 h 226"/>
                    <a:gd name="T2" fmla="*/ 36 w 36"/>
                    <a:gd name="T3" fmla="*/ 0 h 226"/>
                    <a:gd name="T4" fmla="*/ 32 w 36"/>
                    <a:gd name="T5" fmla="*/ 11 h 226"/>
                    <a:gd name="T6" fmla="*/ 30 w 36"/>
                    <a:gd name="T7" fmla="*/ 23 h 226"/>
                    <a:gd name="T8" fmla="*/ 25 w 36"/>
                    <a:gd name="T9" fmla="*/ 50 h 226"/>
                    <a:gd name="T10" fmla="*/ 21 w 36"/>
                    <a:gd name="T11" fmla="*/ 100 h 226"/>
                    <a:gd name="T12" fmla="*/ 21 w 36"/>
                    <a:gd name="T13" fmla="*/ 100 h 226"/>
                    <a:gd name="T14" fmla="*/ 16 w 36"/>
                    <a:gd name="T15" fmla="*/ 131 h 226"/>
                    <a:gd name="T16" fmla="*/ 8 w 36"/>
                    <a:gd name="T17" fmla="*/ 163 h 226"/>
                    <a:gd name="T18" fmla="*/ 2 w 36"/>
                    <a:gd name="T19" fmla="*/ 193 h 226"/>
                    <a:gd name="T20" fmla="*/ 2 w 36"/>
                    <a:gd name="T21" fmla="*/ 208 h 226"/>
                    <a:gd name="T22" fmla="*/ 0 w 36"/>
                    <a:gd name="T23" fmla="*/ 224 h 226"/>
                    <a:gd name="T24" fmla="*/ 0 w 36"/>
                    <a:gd name="T25" fmla="*/ 224 h 226"/>
                    <a:gd name="T26" fmla="*/ 2 w 36"/>
                    <a:gd name="T27" fmla="*/ 226 h 226"/>
                    <a:gd name="T28" fmla="*/ 3 w 36"/>
                    <a:gd name="T29" fmla="*/ 226 h 226"/>
                    <a:gd name="T30" fmla="*/ 3 w 36"/>
                    <a:gd name="T31" fmla="*/ 224 h 226"/>
                    <a:gd name="T32" fmla="*/ 3 w 36"/>
                    <a:gd name="T33" fmla="*/ 224 h 226"/>
                    <a:gd name="T34" fmla="*/ 8 w 36"/>
                    <a:gd name="T35" fmla="*/ 196 h 226"/>
                    <a:gd name="T36" fmla="*/ 13 w 36"/>
                    <a:gd name="T37" fmla="*/ 166 h 226"/>
                    <a:gd name="T38" fmla="*/ 22 w 36"/>
                    <a:gd name="T39" fmla="*/ 110 h 226"/>
                    <a:gd name="T40" fmla="*/ 22 w 36"/>
                    <a:gd name="T41" fmla="*/ 110 h 226"/>
                    <a:gd name="T42" fmla="*/ 25 w 36"/>
                    <a:gd name="T43" fmla="*/ 81 h 226"/>
                    <a:gd name="T44" fmla="*/ 27 w 36"/>
                    <a:gd name="T45" fmla="*/ 55 h 226"/>
                    <a:gd name="T46" fmla="*/ 30 w 36"/>
                    <a:gd name="T47" fmla="*/ 26 h 226"/>
                    <a:gd name="T48" fmla="*/ 33 w 36"/>
                    <a:gd name="T49" fmla="*/ 12 h 226"/>
                    <a:gd name="T50" fmla="*/ 36 w 36"/>
                    <a:gd name="T51" fmla="*/ 0 h 226"/>
                    <a:gd name="T52" fmla="*/ 36 w 36"/>
                    <a:gd name="T53" fmla="*/ 0 h 226"/>
                    <a:gd name="T54" fmla="*/ 36 w 36"/>
                    <a:gd name="T55" fmla="*/ 0 h 226"/>
                    <a:gd name="T56" fmla="*/ 36 w 36"/>
                    <a:gd name="T57" fmla="*/ 0 h 22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6"/>
                    <a:gd name="T88" fmla="*/ 0 h 226"/>
                    <a:gd name="T89" fmla="*/ 36 w 36"/>
                    <a:gd name="T90" fmla="*/ 226 h 22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6" h="226">
                      <a:moveTo>
                        <a:pt x="36" y="0"/>
                      </a:moveTo>
                      <a:lnTo>
                        <a:pt x="36" y="0"/>
                      </a:lnTo>
                      <a:lnTo>
                        <a:pt x="32" y="11"/>
                      </a:lnTo>
                      <a:lnTo>
                        <a:pt x="30" y="23"/>
                      </a:lnTo>
                      <a:lnTo>
                        <a:pt x="25" y="50"/>
                      </a:lnTo>
                      <a:lnTo>
                        <a:pt x="21" y="100"/>
                      </a:lnTo>
                      <a:lnTo>
                        <a:pt x="16" y="131"/>
                      </a:lnTo>
                      <a:lnTo>
                        <a:pt x="8" y="163"/>
                      </a:lnTo>
                      <a:lnTo>
                        <a:pt x="2" y="193"/>
                      </a:lnTo>
                      <a:lnTo>
                        <a:pt x="2" y="208"/>
                      </a:lnTo>
                      <a:lnTo>
                        <a:pt x="0" y="224"/>
                      </a:lnTo>
                      <a:lnTo>
                        <a:pt x="2" y="226"/>
                      </a:lnTo>
                      <a:lnTo>
                        <a:pt x="3" y="226"/>
                      </a:lnTo>
                      <a:lnTo>
                        <a:pt x="3" y="224"/>
                      </a:lnTo>
                      <a:lnTo>
                        <a:pt x="8" y="196"/>
                      </a:lnTo>
                      <a:lnTo>
                        <a:pt x="13" y="166"/>
                      </a:lnTo>
                      <a:lnTo>
                        <a:pt x="22" y="110"/>
                      </a:lnTo>
                      <a:lnTo>
                        <a:pt x="25" y="81"/>
                      </a:lnTo>
                      <a:lnTo>
                        <a:pt x="27" y="55"/>
                      </a:lnTo>
                      <a:lnTo>
                        <a:pt x="30" y="26"/>
                      </a:lnTo>
                      <a:lnTo>
                        <a:pt x="33" y="12"/>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2" name="Freeform 241"/>
                <p:cNvSpPr>
                  <a:spLocks/>
                </p:cNvSpPr>
                <p:nvPr/>
              </p:nvSpPr>
              <p:spPr bwMode="auto">
                <a:xfrm>
                  <a:off x="923" y="1374"/>
                  <a:ext cx="160" cy="122"/>
                </a:xfrm>
                <a:custGeom>
                  <a:avLst/>
                  <a:gdLst>
                    <a:gd name="T0" fmla="*/ 0 w 160"/>
                    <a:gd name="T1" fmla="*/ 0 h 122"/>
                    <a:gd name="T2" fmla="*/ 0 w 160"/>
                    <a:gd name="T3" fmla="*/ 0 h 122"/>
                    <a:gd name="T4" fmla="*/ 11 w 160"/>
                    <a:gd name="T5" fmla="*/ 25 h 122"/>
                    <a:gd name="T6" fmla="*/ 25 w 160"/>
                    <a:gd name="T7" fmla="*/ 50 h 122"/>
                    <a:gd name="T8" fmla="*/ 41 w 160"/>
                    <a:gd name="T9" fmla="*/ 71 h 122"/>
                    <a:gd name="T10" fmla="*/ 50 w 160"/>
                    <a:gd name="T11" fmla="*/ 81 h 122"/>
                    <a:gd name="T12" fmla="*/ 60 w 160"/>
                    <a:gd name="T13" fmla="*/ 89 h 122"/>
                    <a:gd name="T14" fmla="*/ 71 w 160"/>
                    <a:gd name="T15" fmla="*/ 97 h 122"/>
                    <a:gd name="T16" fmla="*/ 82 w 160"/>
                    <a:gd name="T17" fmla="*/ 105 h 122"/>
                    <a:gd name="T18" fmla="*/ 93 w 160"/>
                    <a:gd name="T19" fmla="*/ 111 h 122"/>
                    <a:gd name="T20" fmla="*/ 105 w 160"/>
                    <a:gd name="T21" fmla="*/ 116 h 122"/>
                    <a:gd name="T22" fmla="*/ 118 w 160"/>
                    <a:gd name="T23" fmla="*/ 119 h 122"/>
                    <a:gd name="T24" fmla="*/ 132 w 160"/>
                    <a:gd name="T25" fmla="*/ 122 h 122"/>
                    <a:gd name="T26" fmla="*/ 146 w 160"/>
                    <a:gd name="T27" fmla="*/ 122 h 122"/>
                    <a:gd name="T28" fmla="*/ 160 w 160"/>
                    <a:gd name="T29" fmla="*/ 122 h 122"/>
                    <a:gd name="T30" fmla="*/ 160 w 160"/>
                    <a:gd name="T31" fmla="*/ 122 h 122"/>
                    <a:gd name="T32" fmla="*/ 160 w 160"/>
                    <a:gd name="T33" fmla="*/ 122 h 122"/>
                    <a:gd name="T34" fmla="*/ 160 w 160"/>
                    <a:gd name="T35" fmla="*/ 121 h 122"/>
                    <a:gd name="T36" fmla="*/ 160 w 160"/>
                    <a:gd name="T37" fmla="*/ 121 h 122"/>
                    <a:gd name="T38" fmla="*/ 146 w 160"/>
                    <a:gd name="T39" fmla="*/ 121 h 122"/>
                    <a:gd name="T40" fmla="*/ 132 w 160"/>
                    <a:gd name="T41" fmla="*/ 119 h 122"/>
                    <a:gd name="T42" fmla="*/ 118 w 160"/>
                    <a:gd name="T43" fmla="*/ 116 h 122"/>
                    <a:gd name="T44" fmla="*/ 105 w 160"/>
                    <a:gd name="T45" fmla="*/ 113 h 122"/>
                    <a:gd name="T46" fmla="*/ 93 w 160"/>
                    <a:gd name="T47" fmla="*/ 108 h 122"/>
                    <a:gd name="T48" fmla="*/ 82 w 160"/>
                    <a:gd name="T49" fmla="*/ 102 h 122"/>
                    <a:gd name="T50" fmla="*/ 71 w 160"/>
                    <a:gd name="T51" fmla="*/ 96 h 122"/>
                    <a:gd name="T52" fmla="*/ 61 w 160"/>
                    <a:gd name="T53" fmla="*/ 88 h 122"/>
                    <a:gd name="T54" fmla="*/ 52 w 160"/>
                    <a:gd name="T55" fmla="*/ 80 h 122"/>
                    <a:gd name="T56" fmla="*/ 43 w 160"/>
                    <a:gd name="T57" fmla="*/ 71 h 122"/>
                    <a:gd name="T58" fmla="*/ 27 w 160"/>
                    <a:gd name="T59" fmla="*/ 49 h 122"/>
                    <a:gd name="T60" fmla="*/ 13 w 160"/>
                    <a:gd name="T61" fmla="*/ 25 h 122"/>
                    <a:gd name="T62" fmla="*/ 0 w 160"/>
                    <a:gd name="T63" fmla="*/ 0 h 122"/>
                    <a:gd name="T64" fmla="*/ 0 w 160"/>
                    <a:gd name="T65" fmla="*/ 0 h 122"/>
                    <a:gd name="T66" fmla="*/ 0 w 160"/>
                    <a:gd name="T67" fmla="*/ 0 h 122"/>
                    <a:gd name="T68" fmla="*/ 0 w 160"/>
                    <a:gd name="T69" fmla="*/ 0 h 122"/>
                    <a:gd name="T70" fmla="*/ 0 w 160"/>
                    <a:gd name="T71" fmla="*/ 0 h 12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0"/>
                    <a:gd name="T109" fmla="*/ 0 h 122"/>
                    <a:gd name="T110" fmla="*/ 160 w 160"/>
                    <a:gd name="T111" fmla="*/ 122 h 12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0" h="122">
                      <a:moveTo>
                        <a:pt x="0" y="0"/>
                      </a:moveTo>
                      <a:lnTo>
                        <a:pt x="0" y="0"/>
                      </a:lnTo>
                      <a:lnTo>
                        <a:pt x="11" y="25"/>
                      </a:lnTo>
                      <a:lnTo>
                        <a:pt x="25" y="50"/>
                      </a:lnTo>
                      <a:lnTo>
                        <a:pt x="41" y="71"/>
                      </a:lnTo>
                      <a:lnTo>
                        <a:pt x="50" y="81"/>
                      </a:lnTo>
                      <a:lnTo>
                        <a:pt x="60" y="89"/>
                      </a:lnTo>
                      <a:lnTo>
                        <a:pt x="71" y="97"/>
                      </a:lnTo>
                      <a:lnTo>
                        <a:pt x="82" y="105"/>
                      </a:lnTo>
                      <a:lnTo>
                        <a:pt x="93" y="111"/>
                      </a:lnTo>
                      <a:lnTo>
                        <a:pt x="105" y="116"/>
                      </a:lnTo>
                      <a:lnTo>
                        <a:pt x="118" y="119"/>
                      </a:lnTo>
                      <a:lnTo>
                        <a:pt x="132" y="122"/>
                      </a:lnTo>
                      <a:lnTo>
                        <a:pt x="146" y="122"/>
                      </a:lnTo>
                      <a:lnTo>
                        <a:pt x="160" y="122"/>
                      </a:lnTo>
                      <a:lnTo>
                        <a:pt x="160" y="121"/>
                      </a:lnTo>
                      <a:lnTo>
                        <a:pt x="146" y="121"/>
                      </a:lnTo>
                      <a:lnTo>
                        <a:pt x="132" y="119"/>
                      </a:lnTo>
                      <a:lnTo>
                        <a:pt x="118" y="116"/>
                      </a:lnTo>
                      <a:lnTo>
                        <a:pt x="105" y="113"/>
                      </a:lnTo>
                      <a:lnTo>
                        <a:pt x="93" y="108"/>
                      </a:lnTo>
                      <a:lnTo>
                        <a:pt x="82" y="102"/>
                      </a:lnTo>
                      <a:lnTo>
                        <a:pt x="71" y="96"/>
                      </a:lnTo>
                      <a:lnTo>
                        <a:pt x="61" y="88"/>
                      </a:lnTo>
                      <a:lnTo>
                        <a:pt x="52" y="80"/>
                      </a:lnTo>
                      <a:lnTo>
                        <a:pt x="43" y="71"/>
                      </a:lnTo>
                      <a:lnTo>
                        <a:pt x="27" y="49"/>
                      </a:lnTo>
                      <a:lnTo>
                        <a:pt x="13" y="2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3" name="Freeform 242"/>
                <p:cNvSpPr>
                  <a:spLocks/>
                </p:cNvSpPr>
                <p:nvPr/>
              </p:nvSpPr>
              <p:spPr bwMode="auto">
                <a:xfrm>
                  <a:off x="762" y="1285"/>
                  <a:ext cx="237" cy="50"/>
                </a:xfrm>
                <a:custGeom>
                  <a:avLst/>
                  <a:gdLst>
                    <a:gd name="T0" fmla="*/ 1 w 237"/>
                    <a:gd name="T1" fmla="*/ 3 h 50"/>
                    <a:gd name="T2" fmla="*/ 1 w 237"/>
                    <a:gd name="T3" fmla="*/ 3 h 50"/>
                    <a:gd name="T4" fmla="*/ 28 w 237"/>
                    <a:gd name="T5" fmla="*/ 14 h 50"/>
                    <a:gd name="T6" fmla="*/ 56 w 237"/>
                    <a:gd name="T7" fmla="*/ 23 h 50"/>
                    <a:gd name="T8" fmla="*/ 86 w 237"/>
                    <a:gd name="T9" fmla="*/ 31 h 50"/>
                    <a:gd name="T10" fmla="*/ 116 w 237"/>
                    <a:gd name="T11" fmla="*/ 37 h 50"/>
                    <a:gd name="T12" fmla="*/ 146 w 237"/>
                    <a:gd name="T13" fmla="*/ 42 h 50"/>
                    <a:gd name="T14" fmla="*/ 174 w 237"/>
                    <a:gd name="T15" fmla="*/ 47 h 50"/>
                    <a:gd name="T16" fmla="*/ 204 w 237"/>
                    <a:gd name="T17" fmla="*/ 50 h 50"/>
                    <a:gd name="T18" fmla="*/ 233 w 237"/>
                    <a:gd name="T19" fmla="*/ 50 h 50"/>
                    <a:gd name="T20" fmla="*/ 233 w 237"/>
                    <a:gd name="T21" fmla="*/ 50 h 50"/>
                    <a:gd name="T22" fmla="*/ 235 w 237"/>
                    <a:gd name="T23" fmla="*/ 50 h 50"/>
                    <a:gd name="T24" fmla="*/ 237 w 237"/>
                    <a:gd name="T25" fmla="*/ 48 h 50"/>
                    <a:gd name="T26" fmla="*/ 235 w 237"/>
                    <a:gd name="T27" fmla="*/ 47 h 50"/>
                    <a:gd name="T28" fmla="*/ 233 w 237"/>
                    <a:gd name="T29" fmla="*/ 45 h 50"/>
                    <a:gd name="T30" fmla="*/ 233 w 237"/>
                    <a:gd name="T31" fmla="*/ 45 h 50"/>
                    <a:gd name="T32" fmla="*/ 204 w 237"/>
                    <a:gd name="T33" fmla="*/ 42 h 50"/>
                    <a:gd name="T34" fmla="*/ 175 w 237"/>
                    <a:gd name="T35" fmla="*/ 37 h 50"/>
                    <a:gd name="T36" fmla="*/ 117 w 237"/>
                    <a:gd name="T37" fmla="*/ 26 h 50"/>
                    <a:gd name="T38" fmla="*/ 59 w 237"/>
                    <a:gd name="T39" fmla="*/ 14 h 50"/>
                    <a:gd name="T40" fmla="*/ 1 w 237"/>
                    <a:gd name="T41" fmla="*/ 0 h 50"/>
                    <a:gd name="T42" fmla="*/ 1 w 237"/>
                    <a:gd name="T43" fmla="*/ 0 h 50"/>
                    <a:gd name="T44" fmla="*/ 0 w 237"/>
                    <a:gd name="T45" fmla="*/ 1 h 50"/>
                    <a:gd name="T46" fmla="*/ 1 w 237"/>
                    <a:gd name="T47" fmla="*/ 3 h 50"/>
                    <a:gd name="T48" fmla="*/ 1 w 237"/>
                    <a:gd name="T49" fmla="*/ 3 h 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7"/>
                    <a:gd name="T76" fmla="*/ 0 h 50"/>
                    <a:gd name="T77" fmla="*/ 237 w 237"/>
                    <a:gd name="T78" fmla="*/ 50 h 5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7" h="50">
                      <a:moveTo>
                        <a:pt x="1" y="3"/>
                      </a:moveTo>
                      <a:lnTo>
                        <a:pt x="1" y="3"/>
                      </a:lnTo>
                      <a:lnTo>
                        <a:pt x="28" y="14"/>
                      </a:lnTo>
                      <a:lnTo>
                        <a:pt x="56" y="23"/>
                      </a:lnTo>
                      <a:lnTo>
                        <a:pt x="86" y="31"/>
                      </a:lnTo>
                      <a:lnTo>
                        <a:pt x="116" y="37"/>
                      </a:lnTo>
                      <a:lnTo>
                        <a:pt x="146" y="42"/>
                      </a:lnTo>
                      <a:lnTo>
                        <a:pt x="174" y="47"/>
                      </a:lnTo>
                      <a:lnTo>
                        <a:pt x="204" y="50"/>
                      </a:lnTo>
                      <a:lnTo>
                        <a:pt x="233" y="50"/>
                      </a:lnTo>
                      <a:lnTo>
                        <a:pt x="235" y="50"/>
                      </a:lnTo>
                      <a:lnTo>
                        <a:pt x="237" y="48"/>
                      </a:lnTo>
                      <a:lnTo>
                        <a:pt x="235" y="47"/>
                      </a:lnTo>
                      <a:lnTo>
                        <a:pt x="233" y="45"/>
                      </a:lnTo>
                      <a:lnTo>
                        <a:pt x="204" y="42"/>
                      </a:lnTo>
                      <a:lnTo>
                        <a:pt x="175" y="37"/>
                      </a:lnTo>
                      <a:lnTo>
                        <a:pt x="117" y="26"/>
                      </a:lnTo>
                      <a:lnTo>
                        <a:pt x="59" y="14"/>
                      </a:lnTo>
                      <a:lnTo>
                        <a:pt x="1" y="0"/>
                      </a:lnTo>
                      <a:lnTo>
                        <a:pt x="0" y="1"/>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4" name="Freeform 243"/>
                <p:cNvSpPr>
                  <a:spLocks/>
                </p:cNvSpPr>
                <p:nvPr/>
              </p:nvSpPr>
              <p:spPr bwMode="auto">
                <a:xfrm>
                  <a:off x="490" y="1299"/>
                  <a:ext cx="223" cy="17"/>
                </a:xfrm>
                <a:custGeom>
                  <a:avLst/>
                  <a:gdLst>
                    <a:gd name="T0" fmla="*/ 3 w 223"/>
                    <a:gd name="T1" fmla="*/ 17 h 17"/>
                    <a:gd name="T2" fmla="*/ 3 w 223"/>
                    <a:gd name="T3" fmla="*/ 17 h 17"/>
                    <a:gd name="T4" fmla="*/ 30 w 223"/>
                    <a:gd name="T5" fmla="*/ 12 h 17"/>
                    <a:gd name="T6" fmla="*/ 57 w 223"/>
                    <a:gd name="T7" fmla="*/ 7 h 17"/>
                    <a:gd name="T8" fmla="*/ 85 w 223"/>
                    <a:gd name="T9" fmla="*/ 6 h 17"/>
                    <a:gd name="T10" fmla="*/ 112 w 223"/>
                    <a:gd name="T11" fmla="*/ 6 h 17"/>
                    <a:gd name="T12" fmla="*/ 167 w 223"/>
                    <a:gd name="T13" fmla="*/ 9 h 17"/>
                    <a:gd name="T14" fmla="*/ 221 w 223"/>
                    <a:gd name="T15" fmla="*/ 12 h 17"/>
                    <a:gd name="T16" fmla="*/ 221 w 223"/>
                    <a:gd name="T17" fmla="*/ 12 h 17"/>
                    <a:gd name="T18" fmla="*/ 223 w 223"/>
                    <a:gd name="T19" fmla="*/ 12 h 17"/>
                    <a:gd name="T20" fmla="*/ 223 w 223"/>
                    <a:gd name="T21" fmla="*/ 11 h 17"/>
                    <a:gd name="T22" fmla="*/ 223 w 223"/>
                    <a:gd name="T23" fmla="*/ 9 h 17"/>
                    <a:gd name="T24" fmla="*/ 221 w 223"/>
                    <a:gd name="T25" fmla="*/ 9 h 17"/>
                    <a:gd name="T26" fmla="*/ 221 w 223"/>
                    <a:gd name="T27" fmla="*/ 9 h 17"/>
                    <a:gd name="T28" fmla="*/ 167 w 223"/>
                    <a:gd name="T29" fmla="*/ 4 h 17"/>
                    <a:gd name="T30" fmla="*/ 140 w 223"/>
                    <a:gd name="T31" fmla="*/ 1 h 17"/>
                    <a:gd name="T32" fmla="*/ 112 w 223"/>
                    <a:gd name="T33" fmla="*/ 0 h 17"/>
                    <a:gd name="T34" fmla="*/ 83 w 223"/>
                    <a:gd name="T35" fmla="*/ 0 h 17"/>
                    <a:gd name="T36" fmla="*/ 57 w 223"/>
                    <a:gd name="T37" fmla="*/ 1 h 17"/>
                    <a:gd name="T38" fmla="*/ 28 w 223"/>
                    <a:gd name="T39" fmla="*/ 6 h 17"/>
                    <a:gd name="T40" fmla="*/ 2 w 223"/>
                    <a:gd name="T41" fmla="*/ 14 h 17"/>
                    <a:gd name="T42" fmla="*/ 2 w 223"/>
                    <a:gd name="T43" fmla="*/ 14 h 17"/>
                    <a:gd name="T44" fmla="*/ 2 w 223"/>
                    <a:gd name="T45" fmla="*/ 15 h 17"/>
                    <a:gd name="T46" fmla="*/ 0 w 223"/>
                    <a:gd name="T47" fmla="*/ 17 h 17"/>
                    <a:gd name="T48" fmla="*/ 2 w 223"/>
                    <a:gd name="T49" fmla="*/ 17 h 17"/>
                    <a:gd name="T50" fmla="*/ 3 w 223"/>
                    <a:gd name="T51" fmla="*/ 17 h 17"/>
                    <a:gd name="T52" fmla="*/ 3 w 223"/>
                    <a:gd name="T53" fmla="*/ 17 h 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23"/>
                    <a:gd name="T82" fmla="*/ 0 h 17"/>
                    <a:gd name="T83" fmla="*/ 223 w 223"/>
                    <a:gd name="T84" fmla="*/ 17 h 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23" h="17">
                      <a:moveTo>
                        <a:pt x="3" y="17"/>
                      </a:moveTo>
                      <a:lnTo>
                        <a:pt x="3" y="17"/>
                      </a:lnTo>
                      <a:lnTo>
                        <a:pt x="30" y="12"/>
                      </a:lnTo>
                      <a:lnTo>
                        <a:pt x="57" y="7"/>
                      </a:lnTo>
                      <a:lnTo>
                        <a:pt x="85" y="6"/>
                      </a:lnTo>
                      <a:lnTo>
                        <a:pt x="112" y="6"/>
                      </a:lnTo>
                      <a:lnTo>
                        <a:pt x="167" y="9"/>
                      </a:lnTo>
                      <a:lnTo>
                        <a:pt x="221" y="12"/>
                      </a:lnTo>
                      <a:lnTo>
                        <a:pt x="223" y="12"/>
                      </a:lnTo>
                      <a:lnTo>
                        <a:pt x="223" y="11"/>
                      </a:lnTo>
                      <a:lnTo>
                        <a:pt x="223" y="9"/>
                      </a:lnTo>
                      <a:lnTo>
                        <a:pt x="221" y="9"/>
                      </a:lnTo>
                      <a:lnTo>
                        <a:pt x="167" y="4"/>
                      </a:lnTo>
                      <a:lnTo>
                        <a:pt x="140" y="1"/>
                      </a:lnTo>
                      <a:lnTo>
                        <a:pt x="112" y="0"/>
                      </a:lnTo>
                      <a:lnTo>
                        <a:pt x="83" y="0"/>
                      </a:lnTo>
                      <a:lnTo>
                        <a:pt x="57" y="1"/>
                      </a:lnTo>
                      <a:lnTo>
                        <a:pt x="28" y="6"/>
                      </a:lnTo>
                      <a:lnTo>
                        <a:pt x="2" y="14"/>
                      </a:lnTo>
                      <a:lnTo>
                        <a:pt x="2" y="15"/>
                      </a:lnTo>
                      <a:lnTo>
                        <a:pt x="0" y="17"/>
                      </a:lnTo>
                      <a:lnTo>
                        <a:pt x="2" y="17"/>
                      </a:lnTo>
                      <a:lnTo>
                        <a:pt x="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5" name="Freeform 244"/>
                <p:cNvSpPr>
                  <a:spLocks/>
                </p:cNvSpPr>
                <p:nvPr/>
              </p:nvSpPr>
              <p:spPr bwMode="auto">
                <a:xfrm>
                  <a:off x="413" y="1521"/>
                  <a:ext cx="58" cy="24"/>
                </a:xfrm>
                <a:custGeom>
                  <a:avLst/>
                  <a:gdLst>
                    <a:gd name="T0" fmla="*/ 57 w 58"/>
                    <a:gd name="T1" fmla="*/ 0 h 24"/>
                    <a:gd name="T2" fmla="*/ 57 w 58"/>
                    <a:gd name="T3" fmla="*/ 0 h 24"/>
                    <a:gd name="T4" fmla="*/ 29 w 58"/>
                    <a:gd name="T5" fmla="*/ 10 h 24"/>
                    <a:gd name="T6" fmla="*/ 0 w 58"/>
                    <a:gd name="T7" fmla="*/ 18 h 24"/>
                    <a:gd name="T8" fmla="*/ 2 w 58"/>
                    <a:gd name="T9" fmla="*/ 24 h 24"/>
                    <a:gd name="T10" fmla="*/ 2 w 58"/>
                    <a:gd name="T11" fmla="*/ 24 h 24"/>
                    <a:gd name="T12" fmla="*/ 30 w 58"/>
                    <a:gd name="T13" fmla="*/ 16 h 24"/>
                    <a:gd name="T14" fmla="*/ 58 w 58"/>
                    <a:gd name="T15" fmla="*/ 5 h 24"/>
                    <a:gd name="T16" fmla="*/ 57 w 5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8"/>
                    <a:gd name="T28" fmla="*/ 0 h 24"/>
                    <a:gd name="T29" fmla="*/ 58 w 5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8" h="24">
                      <a:moveTo>
                        <a:pt x="57" y="0"/>
                      </a:moveTo>
                      <a:lnTo>
                        <a:pt x="57" y="0"/>
                      </a:lnTo>
                      <a:lnTo>
                        <a:pt x="29" y="10"/>
                      </a:lnTo>
                      <a:lnTo>
                        <a:pt x="0" y="18"/>
                      </a:lnTo>
                      <a:lnTo>
                        <a:pt x="2" y="24"/>
                      </a:lnTo>
                      <a:lnTo>
                        <a:pt x="30" y="16"/>
                      </a:lnTo>
                      <a:lnTo>
                        <a:pt x="58" y="5"/>
                      </a:lnTo>
                      <a:lnTo>
                        <a:pt x="5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6" name="Freeform 245"/>
                <p:cNvSpPr>
                  <a:spLocks/>
                </p:cNvSpPr>
                <p:nvPr/>
              </p:nvSpPr>
              <p:spPr bwMode="auto">
                <a:xfrm>
                  <a:off x="509" y="1537"/>
                  <a:ext cx="36" cy="17"/>
                </a:xfrm>
                <a:custGeom>
                  <a:avLst/>
                  <a:gdLst>
                    <a:gd name="T0" fmla="*/ 35 w 36"/>
                    <a:gd name="T1" fmla="*/ 0 h 17"/>
                    <a:gd name="T2" fmla="*/ 35 w 36"/>
                    <a:gd name="T3" fmla="*/ 0 h 17"/>
                    <a:gd name="T4" fmla="*/ 24 w 36"/>
                    <a:gd name="T5" fmla="*/ 3 h 17"/>
                    <a:gd name="T6" fmla="*/ 14 w 36"/>
                    <a:gd name="T7" fmla="*/ 8 h 17"/>
                    <a:gd name="T8" fmla="*/ 14 w 36"/>
                    <a:gd name="T9" fmla="*/ 8 h 17"/>
                    <a:gd name="T10" fmla="*/ 0 w 36"/>
                    <a:gd name="T11" fmla="*/ 13 h 17"/>
                    <a:gd name="T12" fmla="*/ 3 w 36"/>
                    <a:gd name="T13" fmla="*/ 17 h 17"/>
                    <a:gd name="T14" fmla="*/ 3 w 36"/>
                    <a:gd name="T15" fmla="*/ 17 h 17"/>
                    <a:gd name="T16" fmla="*/ 16 w 36"/>
                    <a:gd name="T17" fmla="*/ 13 h 17"/>
                    <a:gd name="T18" fmla="*/ 16 w 36"/>
                    <a:gd name="T19" fmla="*/ 13 h 17"/>
                    <a:gd name="T20" fmla="*/ 27 w 36"/>
                    <a:gd name="T21" fmla="*/ 9 h 17"/>
                    <a:gd name="T22" fmla="*/ 36 w 36"/>
                    <a:gd name="T23" fmla="*/ 5 h 17"/>
                    <a:gd name="T24" fmla="*/ 35 w 36"/>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17"/>
                    <a:gd name="T41" fmla="*/ 36 w 36"/>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17">
                      <a:moveTo>
                        <a:pt x="35" y="0"/>
                      </a:moveTo>
                      <a:lnTo>
                        <a:pt x="35" y="0"/>
                      </a:lnTo>
                      <a:lnTo>
                        <a:pt x="24" y="3"/>
                      </a:lnTo>
                      <a:lnTo>
                        <a:pt x="14" y="8"/>
                      </a:lnTo>
                      <a:lnTo>
                        <a:pt x="0" y="13"/>
                      </a:lnTo>
                      <a:lnTo>
                        <a:pt x="3" y="17"/>
                      </a:lnTo>
                      <a:lnTo>
                        <a:pt x="16" y="13"/>
                      </a:lnTo>
                      <a:lnTo>
                        <a:pt x="27" y="9"/>
                      </a:lnTo>
                      <a:lnTo>
                        <a:pt x="36" y="5"/>
                      </a:lnTo>
                      <a:lnTo>
                        <a:pt x="35"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7" name="Freeform 246"/>
                <p:cNvSpPr>
                  <a:spLocks/>
                </p:cNvSpPr>
                <p:nvPr/>
              </p:nvSpPr>
              <p:spPr bwMode="auto">
                <a:xfrm>
                  <a:off x="672" y="1534"/>
                  <a:ext cx="35" cy="16"/>
                </a:xfrm>
                <a:custGeom>
                  <a:avLst/>
                  <a:gdLst>
                    <a:gd name="T0" fmla="*/ 32 w 35"/>
                    <a:gd name="T1" fmla="*/ 0 h 16"/>
                    <a:gd name="T2" fmla="*/ 32 w 35"/>
                    <a:gd name="T3" fmla="*/ 0 h 16"/>
                    <a:gd name="T4" fmla="*/ 16 w 35"/>
                    <a:gd name="T5" fmla="*/ 6 h 16"/>
                    <a:gd name="T6" fmla="*/ 0 w 35"/>
                    <a:gd name="T7" fmla="*/ 9 h 16"/>
                    <a:gd name="T8" fmla="*/ 2 w 35"/>
                    <a:gd name="T9" fmla="*/ 16 h 16"/>
                    <a:gd name="T10" fmla="*/ 2 w 35"/>
                    <a:gd name="T11" fmla="*/ 16 h 16"/>
                    <a:gd name="T12" fmla="*/ 17 w 35"/>
                    <a:gd name="T13" fmla="*/ 12 h 16"/>
                    <a:gd name="T14" fmla="*/ 27 w 35"/>
                    <a:gd name="T15" fmla="*/ 9 h 16"/>
                    <a:gd name="T16" fmla="*/ 35 w 35"/>
                    <a:gd name="T17" fmla="*/ 5 h 16"/>
                    <a:gd name="T18" fmla="*/ 32 w 35"/>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16"/>
                    <a:gd name="T32" fmla="*/ 35 w 3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16">
                      <a:moveTo>
                        <a:pt x="32" y="0"/>
                      </a:moveTo>
                      <a:lnTo>
                        <a:pt x="32" y="0"/>
                      </a:lnTo>
                      <a:lnTo>
                        <a:pt x="16" y="6"/>
                      </a:lnTo>
                      <a:lnTo>
                        <a:pt x="0" y="9"/>
                      </a:lnTo>
                      <a:lnTo>
                        <a:pt x="2" y="16"/>
                      </a:lnTo>
                      <a:lnTo>
                        <a:pt x="17" y="12"/>
                      </a:lnTo>
                      <a:lnTo>
                        <a:pt x="27" y="9"/>
                      </a:lnTo>
                      <a:lnTo>
                        <a:pt x="35" y="5"/>
                      </a:lnTo>
                      <a:lnTo>
                        <a:pt x="32"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8" name="Freeform 247"/>
                <p:cNvSpPr>
                  <a:spLocks/>
                </p:cNvSpPr>
                <p:nvPr/>
              </p:nvSpPr>
              <p:spPr bwMode="auto">
                <a:xfrm>
                  <a:off x="657" y="1622"/>
                  <a:ext cx="45" cy="19"/>
                </a:xfrm>
                <a:custGeom>
                  <a:avLst/>
                  <a:gdLst>
                    <a:gd name="T0" fmla="*/ 43 w 45"/>
                    <a:gd name="T1" fmla="*/ 0 h 19"/>
                    <a:gd name="T2" fmla="*/ 43 w 45"/>
                    <a:gd name="T3" fmla="*/ 0 h 19"/>
                    <a:gd name="T4" fmla="*/ 20 w 45"/>
                    <a:gd name="T5" fmla="*/ 8 h 19"/>
                    <a:gd name="T6" fmla="*/ 0 w 45"/>
                    <a:gd name="T7" fmla="*/ 14 h 19"/>
                    <a:gd name="T8" fmla="*/ 1 w 45"/>
                    <a:gd name="T9" fmla="*/ 19 h 19"/>
                    <a:gd name="T10" fmla="*/ 1 w 45"/>
                    <a:gd name="T11" fmla="*/ 19 h 19"/>
                    <a:gd name="T12" fmla="*/ 23 w 45"/>
                    <a:gd name="T13" fmla="*/ 12 h 19"/>
                    <a:gd name="T14" fmla="*/ 45 w 45"/>
                    <a:gd name="T15" fmla="*/ 4 h 19"/>
                    <a:gd name="T16" fmla="*/ 43 w 45"/>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
                    <a:gd name="T28" fmla="*/ 0 h 19"/>
                    <a:gd name="T29" fmla="*/ 45 w 45"/>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 h="19">
                      <a:moveTo>
                        <a:pt x="43" y="0"/>
                      </a:moveTo>
                      <a:lnTo>
                        <a:pt x="43" y="0"/>
                      </a:lnTo>
                      <a:lnTo>
                        <a:pt x="20" y="8"/>
                      </a:lnTo>
                      <a:lnTo>
                        <a:pt x="0" y="14"/>
                      </a:lnTo>
                      <a:lnTo>
                        <a:pt x="1" y="19"/>
                      </a:lnTo>
                      <a:lnTo>
                        <a:pt x="23" y="12"/>
                      </a:lnTo>
                      <a:lnTo>
                        <a:pt x="45" y="4"/>
                      </a:lnTo>
                      <a:lnTo>
                        <a:pt x="43"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9" name="Freeform 248"/>
                <p:cNvSpPr>
                  <a:spLocks/>
                </p:cNvSpPr>
                <p:nvPr/>
              </p:nvSpPr>
              <p:spPr bwMode="auto">
                <a:xfrm>
                  <a:off x="614" y="1518"/>
                  <a:ext cx="28" cy="14"/>
                </a:xfrm>
                <a:custGeom>
                  <a:avLst/>
                  <a:gdLst>
                    <a:gd name="T0" fmla="*/ 27 w 28"/>
                    <a:gd name="T1" fmla="*/ 0 h 14"/>
                    <a:gd name="T2" fmla="*/ 21 w 28"/>
                    <a:gd name="T3" fmla="*/ 3 h 14"/>
                    <a:gd name="T4" fmla="*/ 21 w 28"/>
                    <a:gd name="T5" fmla="*/ 3 h 14"/>
                    <a:gd name="T6" fmla="*/ 11 w 28"/>
                    <a:gd name="T7" fmla="*/ 5 h 14"/>
                    <a:gd name="T8" fmla="*/ 0 w 28"/>
                    <a:gd name="T9" fmla="*/ 8 h 14"/>
                    <a:gd name="T10" fmla="*/ 2 w 28"/>
                    <a:gd name="T11" fmla="*/ 14 h 14"/>
                    <a:gd name="T12" fmla="*/ 2 w 28"/>
                    <a:gd name="T13" fmla="*/ 14 h 14"/>
                    <a:gd name="T14" fmla="*/ 13 w 28"/>
                    <a:gd name="T15" fmla="*/ 11 h 14"/>
                    <a:gd name="T16" fmla="*/ 22 w 28"/>
                    <a:gd name="T17" fmla="*/ 8 h 14"/>
                    <a:gd name="T18" fmla="*/ 28 w 28"/>
                    <a:gd name="T19" fmla="*/ 7 h 14"/>
                    <a:gd name="T20" fmla="*/ 27 w 28"/>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4"/>
                    <a:gd name="T35" fmla="*/ 28 w 28"/>
                    <a:gd name="T36" fmla="*/ 14 h 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4">
                      <a:moveTo>
                        <a:pt x="27" y="0"/>
                      </a:moveTo>
                      <a:lnTo>
                        <a:pt x="21" y="3"/>
                      </a:lnTo>
                      <a:lnTo>
                        <a:pt x="11" y="5"/>
                      </a:lnTo>
                      <a:lnTo>
                        <a:pt x="0" y="8"/>
                      </a:lnTo>
                      <a:lnTo>
                        <a:pt x="2" y="14"/>
                      </a:lnTo>
                      <a:lnTo>
                        <a:pt x="13" y="11"/>
                      </a:lnTo>
                      <a:lnTo>
                        <a:pt x="22" y="8"/>
                      </a:lnTo>
                      <a:lnTo>
                        <a:pt x="28" y="7"/>
                      </a:lnTo>
                      <a:lnTo>
                        <a:pt x="2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0" name="Freeform 249"/>
                <p:cNvSpPr>
                  <a:spLocks/>
                </p:cNvSpPr>
                <p:nvPr/>
              </p:nvSpPr>
              <p:spPr bwMode="auto">
                <a:xfrm>
                  <a:off x="851" y="1600"/>
                  <a:ext cx="31" cy="19"/>
                </a:xfrm>
                <a:custGeom>
                  <a:avLst/>
                  <a:gdLst>
                    <a:gd name="T0" fmla="*/ 28 w 31"/>
                    <a:gd name="T1" fmla="*/ 0 h 19"/>
                    <a:gd name="T2" fmla="*/ 28 w 31"/>
                    <a:gd name="T3" fmla="*/ 0 h 19"/>
                    <a:gd name="T4" fmla="*/ 16 w 31"/>
                    <a:gd name="T5" fmla="*/ 6 h 19"/>
                    <a:gd name="T6" fmla="*/ 0 w 31"/>
                    <a:gd name="T7" fmla="*/ 12 h 19"/>
                    <a:gd name="T8" fmla="*/ 2 w 31"/>
                    <a:gd name="T9" fmla="*/ 19 h 19"/>
                    <a:gd name="T10" fmla="*/ 2 w 31"/>
                    <a:gd name="T11" fmla="*/ 19 h 19"/>
                    <a:gd name="T12" fmla="*/ 16 w 31"/>
                    <a:gd name="T13" fmla="*/ 14 h 19"/>
                    <a:gd name="T14" fmla="*/ 31 w 31"/>
                    <a:gd name="T15" fmla="*/ 6 h 19"/>
                    <a:gd name="T16" fmla="*/ 28 w 31"/>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19"/>
                    <a:gd name="T29" fmla="*/ 31 w 31"/>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19">
                      <a:moveTo>
                        <a:pt x="28" y="0"/>
                      </a:moveTo>
                      <a:lnTo>
                        <a:pt x="28" y="0"/>
                      </a:lnTo>
                      <a:lnTo>
                        <a:pt x="16" y="6"/>
                      </a:lnTo>
                      <a:lnTo>
                        <a:pt x="0" y="12"/>
                      </a:lnTo>
                      <a:lnTo>
                        <a:pt x="2" y="19"/>
                      </a:lnTo>
                      <a:lnTo>
                        <a:pt x="16" y="14"/>
                      </a:lnTo>
                      <a:lnTo>
                        <a:pt x="31" y="6"/>
                      </a:lnTo>
                      <a:lnTo>
                        <a:pt x="2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1" name="Freeform 250"/>
                <p:cNvSpPr>
                  <a:spLocks/>
                </p:cNvSpPr>
                <p:nvPr/>
              </p:nvSpPr>
              <p:spPr bwMode="auto">
                <a:xfrm>
                  <a:off x="898" y="1521"/>
                  <a:ext cx="41" cy="19"/>
                </a:xfrm>
                <a:custGeom>
                  <a:avLst/>
                  <a:gdLst>
                    <a:gd name="T0" fmla="*/ 38 w 41"/>
                    <a:gd name="T1" fmla="*/ 0 h 19"/>
                    <a:gd name="T2" fmla="*/ 38 w 41"/>
                    <a:gd name="T3" fmla="*/ 0 h 19"/>
                    <a:gd name="T4" fmla="*/ 21 w 41"/>
                    <a:gd name="T5" fmla="*/ 8 h 19"/>
                    <a:gd name="T6" fmla="*/ 0 w 41"/>
                    <a:gd name="T7" fmla="*/ 14 h 19"/>
                    <a:gd name="T8" fmla="*/ 2 w 41"/>
                    <a:gd name="T9" fmla="*/ 19 h 19"/>
                    <a:gd name="T10" fmla="*/ 2 w 41"/>
                    <a:gd name="T11" fmla="*/ 19 h 19"/>
                    <a:gd name="T12" fmla="*/ 22 w 41"/>
                    <a:gd name="T13" fmla="*/ 13 h 19"/>
                    <a:gd name="T14" fmla="*/ 41 w 41"/>
                    <a:gd name="T15" fmla="*/ 5 h 19"/>
                    <a:gd name="T16" fmla="*/ 38 w 41"/>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1"/>
                    <a:gd name="T28" fmla="*/ 0 h 19"/>
                    <a:gd name="T29" fmla="*/ 41 w 41"/>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1" h="19">
                      <a:moveTo>
                        <a:pt x="38" y="0"/>
                      </a:moveTo>
                      <a:lnTo>
                        <a:pt x="38" y="0"/>
                      </a:lnTo>
                      <a:lnTo>
                        <a:pt x="21" y="8"/>
                      </a:lnTo>
                      <a:lnTo>
                        <a:pt x="0" y="14"/>
                      </a:lnTo>
                      <a:lnTo>
                        <a:pt x="2" y="19"/>
                      </a:lnTo>
                      <a:lnTo>
                        <a:pt x="22" y="13"/>
                      </a:lnTo>
                      <a:lnTo>
                        <a:pt x="41" y="5"/>
                      </a:lnTo>
                      <a:lnTo>
                        <a:pt x="3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2" name="Freeform 251"/>
                <p:cNvSpPr>
                  <a:spLocks/>
                </p:cNvSpPr>
                <p:nvPr/>
              </p:nvSpPr>
              <p:spPr bwMode="auto">
                <a:xfrm>
                  <a:off x="801" y="1556"/>
                  <a:ext cx="33" cy="17"/>
                </a:xfrm>
                <a:custGeom>
                  <a:avLst/>
                  <a:gdLst>
                    <a:gd name="T0" fmla="*/ 30 w 33"/>
                    <a:gd name="T1" fmla="*/ 0 h 17"/>
                    <a:gd name="T2" fmla="*/ 28 w 33"/>
                    <a:gd name="T3" fmla="*/ 1 h 17"/>
                    <a:gd name="T4" fmla="*/ 28 w 33"/>
                    <a:gd name="T5" fmla="*/ 1 h 17"/>
                    <a:gd name="T6" fmla="*/ 14 w 33"/>
                    <a:gd name="T7" fmla="*/ 8 h 17"/>
                    <a:gd name="T8" fmla="*/ 6 w 33"/>
                    <a:gd name="T9" fmla="*/ 9 h 17"/>
                    <a:gd name="T10" fmla="*/ 0 w 33"/>
                    <a:gd name="T11" fmla="*/ 11 h 17"/>
                    <a:gd name="T12" fmla="*/ 0 w 33"/>
                    <a:gd name="T13" fmla="*/ 17 h 17"/>
                    <a:gd name="T14" fmla="*/ 0 w 33"/>
                    <a:gd name="T15" fmla="*/ 17 h 17"/>
                    <a:gd name="T16" fmla="*/ 8 w 33"/>
                    <a:gd name="T17" fmla="*/ 16 h 17"/>
                    <a:gd name="T18" fmla="*/ 16 w 33"/>
                    <a:gd name="T19" fmla="*/ 14 h 17"/>
                    <a:gd name="T20" fmla="*/ 31 w 33"/>
                    <a:gd name="T21" fmla="*/ 6 h 17"/>
                    <a:gd name="T22" fmla="*/ 33 w 33"/>
                    <a:gd name="T23" fmla="*/ 6 h 17"/>
                    <a:gd name="T24" fmla="*/ 30 w 33"/>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17"/>
                    <a:gd name="T41" fmla="*/ 33 w 33"/>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17">
                      <a:moveTo>
                        <a:pt x="30" y="0"/>
                      </a:moveTo>
                      <a:lnTo>
                        <a:pt x="28" y="1"/>
                      </a:lnTo>
                      <a:lnTo>
                        <a:pt x="14" y="8"/>
                      </a:lnTo>
                      <a:lnTo>
                        <a:pt x="6" y="9"/>
                      </a:lnTo>
                      <a:lnTo>
                        <a:pt x="0" y="11"/>
                      </a:lnTo>
                      <a:lnTo>
                        <a:pt x="0" y="17"/>
                      </a:lnTo>
                      <a:lnTo>
                        <a:pt x="8" y="16"/>
                      </a:lnTo>
                      <a:lnTo>
                        <a:pt x="16" y="14"/>
                      </a:lnTo>
                      <a:lnTo>
                        <a:pt x="31" y="6"/>
                      </a:lnTo>
                      <a:lnTo>
                        <a:pt x="33" y="6"/>
                      </a:lnTo>
                      <a:lnTo>
                        <a:pt x="30"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3" name="Freeform 252"/>
                <p:cNvSpPr>
                  <a:spLocks/>
                </p:cNvSpPr>
                <p:nvPr/>
              </p:nvSpPr>
              <p:spPr bwMode="auto">
                <a:xfrm>
                  <a:off x="821" y="1509"/>
                  <a:ext cx="30" cy="12"/>
                </a:xfrm>
                <a:custGeom>
                  <a:avLst/>
                  <a:gdLst>
                    <a:gd name="T0" fmla="*/ 27 w 30"/>
                    <a:gd name="T1" fmla="*/ 0 h 12"/>
                    <a:gd name="T2" fmla="*/ 27 w 30"/>
                    <a:gd name="T3" fmla="*/ 0 h 12"/>
                    <a:gd name="T4" fmla="*/ 27 w 30"/>
                    <a:gd name="T5" fmla="*/ 0 h 12"/>
                    <a:gd name="T6" fmla="*/ 13 w 30"/>
                    <a:gd name="T7" fmla="*/ 3 h 12"/>
                    <a:gd name="T8" fmla="*/ 0 w 30"/>
                    <a:gd name="T9" fmla="*/ 6 h 12"/>
                    <a:gd name="T10" fmla="*/ 0 w 30"/>
                    <a:gd name="T11" fmla="*/ 12 h 12"/>
                    <a:gd name="T12" fmla="*/ 0 w 30"/>
                    <a:gd name="T13" fmla="*/ 12 h 12"/>
                    <a:gd name="T14" fmla="*/ 14 w 30"/>
                    <a:gd name="T15" fmla="*/ 9 h 12"/>
                    <a:gd name="T16" fmla="*/ 29 w 30"/>
                    <a:gd name="T17" fmla="*/ 6 h 12"/>
                    <a:gd name="T18" fmla="*/ 30 w 30"/>
                    <a:gd name="T19" fmla="*/ 5 h 12"/>
                    <a:gd name="T20" fmla="*/ 27 w 30"/>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12"/>
                    <a:gd name="T35" fmla="*/ 30 w 30"/>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12">
                      <a:moveTo>
                        <a:pt x="27" y="0"/>
                      </a:moveTo>
                      <a:lnTo>
                        <a:pt x="27" y="0"/>
                      </a:lnTo>
                      <a:lnTo>
                        <a:pt x="13" y="3"/>
                      </a:lnTo>
                      <a:lnTo>
                        <a:pt x="0" y="6"/>
                      </a:lnTo>
                      <a:lnTo>
                        <a:pt x="0" y="12"/>
                      </a:lnTo>
                      <a:lnTo>
                        <a:pt x="14" y="9"/>
                      </a:lnTo>
                      <a:lnTo>
                        <a:pt x="29" y="6"/>
                      </a:lnTo>
                      <a:lnTo>
                        <a:pt x="30" y="5"/>
                      </a:lnTo>
                      <a:lnTo>
                        <a:pt x="2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4" name="Freeform 253"/>
                <p:cNvSpPr>
                  <a:spLocks/>
                </p:cNvSpPr>
                <p:nvPr/>
              </p:nvSpPr>
              <p:spPr bwMode="auto">
                <a:xfrm>
                  <a:off x="762" y="1343"/>
                  <a:ext cx="18" cy="9"/>
                </a:xfrm>
                <a:custGeom>
                  <a:avLst/>
                  <a:gdLst>
                    <a:gd name="T0" fmla="*/ 17 w 18"/>
                    <a:gd name="T1" fmla="*/ 0 h 9"/>
                    <a:gd name="T2" fmla="*/ 17 w 18"/>
                    <a:gd name="T3" fmla="*/ 0 h 9"/>
                    <a:gd name="T4" fmla="*/ 9 w 18"/>
                    <a:gd name="T5" fmla="*/ 1 h 9"/>
                    <a:gd name="T6" fmla="*/ 9 w 18"/>
                    <a:gd name="T7" fmla="*/ 1 h 9"/>
                    <a:gd name="T8" fmla="*/ 0 w 18"/>
                    <a:gd name="T9" fmla="*/ 3 h 9"/>
                    <a:gd name="T10" fmla="*/ 1 w 18"/>
                    <a:gd name="T11" fmla="*/ 9 h 9"/>
                    <a:gd name="T12" fmla="*/ 1 w 18"/>
                    <a:gd name="T13" fmla="*/ 9 h 9"/>
                    <a:gd name="T14" fmla="*/ 9 w 18"/>
                    <a:gd name="T15" fmla="*/ 7 h 9"/>
                    <a:gd name="T16" fmla="*/ 9 w 18"/>
                    <a:gd name="T17" fmla="*/ 7 h 9"/>
                    <a:gd name="T18" fmla="*/ 18 w 18"/>
                    <a:gd name="T19" fmla="*/ 6 h 9"/>
                    <a:gd name="T20" fmla="*/ 17 w 18"/>
                    <a:gd name="T21" fmla="*/ 0 h 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9"/>
                    <a:gd name="T35" fmla="*/ 18 w 18"/>
                    <a:gd name="T36" fmla="*/ 9 h 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9">
                      <a:moveTo>
                        <a:pt x="17" y="0"/>
                      </a:moveTo>
                      <a:lnTo>
                        <a:pt x="17" y="0"/>
                      </a:lnTo>
                      <a:lnTo>
                        <a:pt x="9" y="1"/>
                      </a:lnTo>
                      <a:lnTo>
                        <a:pt x="0" y="3"/>
                      </a:lnTo>
                      <a:lnTo>
                        <a:pt x="1" y="9"/>
                      </a:lnTo>
                      <a:lnTo>
                        <a:pt x="9" y="7"/>
                      </a:lnTo>
                      <a:lnTo>
                        <a:pt x="18" y="6"/>
                      </a:lnTo>
                      <a:lnTo>
                        <a:pt x="1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5" name="Freeform 254"/>
                <p:cNvSpPr>
                  <a:spLocks/>
                </p:cNvSpPr>
                <p:nvPr/>
              </p:nvSpPr>
              <p:spPr bwMode="auto">
                <a:xfrm>
                  <a:off x="1019" y="1540"/>
                  <a:ext cx="28" cy="14"/>
                </a:xfrm>
                <a:custGeom>
                  <a:avLst/>
                  <a:gdLst>
                    <a:gd name="T0" fmla="*/ 25 w 28"/>
                    <a:gd name="T1" fmla="*/ 0 h 14"/>
                    <a:gd name="T2" fmla="*/ 20 w 28"/>
                    <a:gd name="T3" fmla="*/ 2 h 14"/>
                    <a:gd name="T4" fmla="*/ 20 w 28"/>
                    <a:gd name="T5" fmla="*/ 2 h 14"/>
                    <a:gd name="T6" fmla="*/ 11 w 28"/>
                    <a:gd name="T7" fmla="*/ 6 h 14"/>
                    <a:gd name="T8" fmla="*/ 0 w 28"/>
                    <a:gd name="T9" fmla="*/ 8 h 14"/>
                    <a:gd name="T10" fmla="*/ 0 w 28"/>
                    <a:gd name="T11" fmla="*/ 14 h 14"/>
                    <a:gd name="T12" fmla="*/ 0 w 28"/>
                    <a:gd name="T13" fmla="*/ 14 h 14"/>
                    <a:gd name="T14" fmla="*/ 13 w 28"/>
                    <a:gd name="T15" fmla="*/ 13 h 14"/>
                    <a:gd name="T16" fmla="*/ 24 w 28"/>
                    <a:gd name="T17" fmla="*/ 8 h 14"/>
                    <a:gd name="T18" fmla="*/ 28 w 28"/>
                    <a:gd name="T19" fmla="*/ 6 h 14"/>
                    <a:gd name="T20" fmla="*/ 25 w 28"/>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4"/>
                    <a:gd name="T35" fmla="*/ 28 w 28"/>
                    <a:gd name="T36" fmla="*/ 14 h 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4">
                      <a:moveTo>
                        <a:pt x="25" y="0"/>
                      </a:moveTo>
                      <a:lnTo>
                        <a:pt x="20" y="2"/>
                      </a:lnTo>
                      <a:lnTo>
                        <a:pt x="11" y="6"/>
                      </a:lnTo>
                      <a:lnTo>
                        <a:pt x="0" y="8"/>
                      </a:lnTo>
                      <a:lnTo>
                        <a:pt x="0" y="14"/>
                      </a:lnTo>
                      <a:lnTo>
                        <a:pt x="13" y="13"/>
                      </a:lnTo>
                      <a:lnTo>
                        <a:pt x="24" y="8"/>
                      </a:lnTo>
                      <a:lnTo>
                        <a:pt x="28" y="6"/>
                      </a:lnTo>
                      <a:lnTo>
                        <a:pt x="25"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6" name="Freeform 255"/>
                <p:cNvSpPr>
                  <a:spLocks/>
                </p:cNvSpPr>
                <p:nvPr/>
              </p:nvSpPr>
              <p:spPr bwMode="auto">
                <a:xfrm>
                  <a:off x="926" y="1626"/>
                  <a:ext cx="30" cy="21"/>
                </a:xfrm>
                <a:custGeom>
                  <a:avLst/>
                  <a:gdLst>
                    <a:gd name="T0" fmla="*/ 26 w 30"/>
                    <a:gd name="T1" fmla="*/ 0 h 21"/>
                    <a:gd name="T2" fmla="*/ 26 w 30"/>
                    <a:gd name="T3" fmla="*/ 0 h 21"/>
                    <a:gd name="T4" fmla="*/ 13 w 30"/>
                    <a:gd name="T5" fmla="*/ 10 h 21"/>
                    <a:gd name="T6" fmla="*/ 8 w 30"/>
                    <a:gd name="T7" fmla="*/ 13 h 21"/>
                    <a:gd name="T8" fmla="*/ 0 w 30"/>
                    <a:gd name="T9" fmla="*/ 15 h 21"/>
                    <a:gd name="T10" fmla="*/ 2 w 30"/>
                    <a:gd name="T11" fmla="*/ 21 h 21"/>
                    <a:gd name="T12" fmla="*/ 2 w 30"/>
                    <a:gd name="T13" fmla="*/ 21 h 21"/>
                    <a:gd name="T14" fmla="*/ 10 w 30"/>
                    <a:gd name="T15" fmla="*/ 18 h 21"/>
                    <a:gd name="T16" fmla="*/ 16 w 30"/>
                    <a:gd name="T17" fmla="*/ 15 h 21"/>
                    <a:gd name="T18" fmla="*/ 30 w 30"/>
                    <a:gd name="T19" fmla="*/ 5 h 21"/>
                    <a:gd name="T20" fmla="*/ 26 w 30"/>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21"/>
                    <a:gd name="T35" fmla="*/ 30 w 30"/>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21">
                      <a:moveTo>
                        <a:pt x="26" y="0"/>
                      </a:moveTo>
                      <a:lnTo>
                        <a:pt x="26" y="0"/>
                      </a:lnTo>
                      <a:lnTo>
                        <a:pt x="13" y="10"/>
                      </a:lnTo>
                      <a:lnTo>
                        <a:pt x="8" y="13"/>
                      </a:lnTo>
                      <a:lnTo>
                        <a:pt x="0" y="15"/>
                      </a:lnTo>
                      <a:lnTo>
                        <a:pt x="2" y="21"/>
                      </a:lnTo>
                      <a:lnTo>
                        <a:pt x="10" y="18"/>
                      </a:lnTo>
                      <a:lnTo>
                        <a:pt x="16" y="15"/>
                      </a:lnTo>
                      <a:lnTo>
                        <a:pt x="30" y="5"/>
                      </a:lnTo>
                      <a:lnTo>
                        <a:pt x="26"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7" name="Freeform 256"/>
                <p:cNvSpPr>
                  <a:spLocks/>
                </p:cNvSpPr>
                <p:nvPr/>
              </p:nvSpPr>
              <p:spPr bwMode="auto">
                <a:xfrm>
                  <a:off x="1038" y="1594"/>
                  <a:ext cx="22" cy="14"/>
                </a:xfrm>
                <a:custGeom>
                  <a:avLst/>
                  <a:gdLst>
                    <a:gd name="T0" fmla="*/ 19 w 22"/>
                    <a:gd name="T1" fmla="*/ 0 h 14"/>
                    <a:gd name="T2" fmla="*/ 19 w 22"/>
                    <a:gd name="T3" fmla="*/ 0 h 14"/>
                    <a:gd name="T4" fmla="*/ 11 w 22"/>
                    <a:gd name="T5" fmla="*/ 3 h 14"/>
                    <a:gd name="T6" fmla="*/ 11 w 22"/>
                    <a:gd name="T7" fmla="*/ 3 h 14"/>
                    <a:gd name="T8" fmla="*/ 6 w 22"/>
                    <a:gd name="T9" fmla="*/ 4 h 14"/>
                    <a:gd name="T10" fmla="*/ 0 w 22"/>
                    <a:gd name="T11" fmla="*/ 9 h 14"/>
                    <a:gd name="T12" fmla="*/ 5 w 22"/>
                    <a:gd name="T13" fmla="*/ 14 h 14"/>
                    <a:gd name="T14" fmla="*/ 5 w 22"/>
                    <a:gd name="T15" fmla="*/ 14 h 14"/>
                    <a:gd name="T16" fmla="*/ 8 w 22"/>
                    <a:gd name="T17" fmla="*/ 10 h 14"/>
                    <a:gd name="T18" fmla="*/ 14 w 22"/>
                    <a:gd name="T19" fmla="*/ 9 h 14"/>
                    <a:gd name="T20" fmla="*/ 14 w 22"/>
                    <a:gd name="T21" fmla="*/ 9 h 14"/>
                    <a:gd name="T22" fmla="*/ 22 w 22"/>
                    <a:gd name="T23" fmla="*/ 4 h 14"/>
                    <a:gd name="T24" fmla="*/ 19 w 22"/>
                    <a:gd name="T25" fmla="*/ 0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14"/>
                    <a:gd name="T41" fmla="*/ 22 w 22"/>
                    <a:gd name="T42" fmla="*/ 14 h 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14">
                      <a:moveTo>
                        <a:pt x="19" y="0"/>
                      </a:moveTo>
                      <a:lnTo>
                        <a:pt x="19" y="0"/>
                      </a:lnTo>
                      <a:lnTo>
                        <a:pt x="11" y="3"/>
                      </a:lnTo>
                      <a:lnTo>
                        <a:pt x="6" y="4"/>
                      </a:lnTo>
                      <a:lnTo>
                        <a:pt x="0" y="9"/>
                      </a:lnTo>
                      <a:lnTo>
                        <a:pt x="5" y="14"/>
                      </a:lnTo>
                      <a:lnTo>
                        <a:pt x="8" y="10"/>
                      </a:lnTo>
                      <a:lnTo>
                        <a:pt x="14" y="9"/>
                      </a:lnTo>
                      <a:lnTo>
                        <a:pt x="22" y="4"/>
                      </a:lnTo>
                      <a:lnTo>
                        <a:pt x="19"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8" name="Freeform 257"/>
                <p:cNvSpPr>
                  <a:spLocks/>
                </p:cNvSpPr>
                <p:nvPr/>
              </p:nvSpPr>
              <p:spPr bwMode="auto">
                <a:xfrm>
                  <a:off x="1099" y="1636"/>
                  <a:ext cx="11" cy="11"/>
                </a:xfrm>
                <a:custGeom>
                  <a:avLst/>
                  <a:gdLst>
                    <a:gd name="T0" fmla="*/ 6 w 11"/>
                    <a:gd name="T1" fmla="*/ 0 h 11"/>
                    <a:gd name="T2" fmla="*/ 6 w 11"/>
                    <a:gd name="T3" fmla="*/ 0 h 11"/>
                    <a:gd name="T4" fmla="*/ 3 w 11"/>
                    <a:gd name="T5" fmla="*/ 3 h 11"/>
                    <a:gd name="T6" fmla="*/ 0 w 11"/>
                    <a:gd name="T7" fmla="*/ 5 h 11"/>
                    <a:gd name="T8" fmla="*/ 2 w 11"/>
                    <a:gd name="T9" fmla="*/ 11 h 11"/>
                    <a:gd name="T10" fmla="*/ 2 w 11"/>
                    <a:gd name="T11" fmla="*/ 11 h 11"/>
                    <a:gd name="T12" fmla="*/ 6 w 11"/>
                    <a:gd name="T13" fmla="*/ 8 h 11"/>
                    <a:gd name="T14" fmla="*/ 11 w 11"/>
                    <a:gd name="T15" fmla="*/ 5 h 11"/>
                    <a:gd name="T16" fmla="*/ 6 w 11"/>
                    <a:gd name="T17" fmla="*/ 0 h 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1"/>
                    <a:gd name="T29" fmla="*/ 11 w 11"/>
                    <a:gd name="T30" fmla="*/ 11 h 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1">
                      <a:moveTo>
                        <a:pt x="6" y="0"/>
                      </a:moveTo>
                      <a:lnTo>
                        <a:pt x="6" y="0"/>
                      </a:lnTo>
                      <a:lnTo>
                        <a:pt x="3" y="3"/>
                      </a:lnTo>
                      <a:lnTo>
                        <a:pt x="0" y="5"/>
                      </a:lnTo>
                      <a:lnTo>
                        <a:pt x="2" y="11"/>
                      </a:lnTo>
                      <a:lnTo>
                        <a:pt x="6" y="8"/>
                      </a:lnTo>
                      <a:lnTo>
                        <a:pt x="11" y="5"/>
                      </a:lnTo>
                      <a:lnTo>
                        <a:pt x="6"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9" name="Freeform 258"/>
                <p:cNvSpPr>
                  <a:spLocks/>
                </p:cNvSpPr>
                <p:nvPr/>
              </p:nvSpPr>
              <p:spPr bwMode="auto">
                <a:xfrm>
                  <a:off x="1075" y="1557"/>
                  <a:ext cx="19" cy="10"/>
                </a:xfrm>
                <a:custGeom>
                  <a:avLst/>
                  <a:gdLst>
                    <a:gd name="T0" fmla="*/ 19 w 19"/>
                    <a:gd name="T1" fmla="*/ 0 h 10"/>
                    <a:gd name="T2" fmla="*/ 19 w 19"/>
                    <a:gd name="T3" fmla="*/ 0 h 10"/>
                    <a:gd name="T4" fmla="*/ 10 w 19"/>
                    <a:gd name="T5" fmla="*/ 2 h 10"/>
                    <a:gd name="T6" fmla="*/ 0 w 19"/>
                    <a:gd name="T7" fmla="*/ 5 h 10"/>
                    <a:gd name="T8" fmla="*/ 4 w 19"/>
                    <a:gd name="T9" fmla="*/ 10 h 10"/>
                    <a:gd name="T10" fmla="*/ 4 w 19"/>
                    <a:gd name="T11" fmla="*/ 10 h 10"/>
                    <a:gd name="T12" fmla="*/ 11 w 19"/>
                    <a:gd name="T13" fmla="*/ 7 h 10"/>
                    <a:gd name="T14" fmla="*/ 19 w 19"/>
                    <a:gd name="T15" fmla="*/ 7 h 10"/>
                    <a:gd name="T16" fmla="*/ 19 w 19"/>
                    <a:gd name="T17" fmla="*/ 0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
                    <a:gd name="T28" fmla="*/ 0 h 10"/>
                    <a:gd name="T29" fmla="*/ 19 w 19"/>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 h="10">
                      <a:moveTo>
                        <a:pt x="19" y="0"/>
                      </a:moveTo>
                      <a:lnTo>
                        <a:pt x="19" y="0"/>
                      </a:lnTo>
                      <a:lnTo>
                        <a:pt x="10" y="2"/>
                      </a:lnTo>
                      <a:lnTo>
                        <a:pt x="0" y="5"/>
                      </a:lnTo>
                      <a:lnTo>
                        <a:pt x="4" y="10"/>
                      </a:lnTo>
                      <a:lnTo>
                        <a:pt x="11" y="7"/>
                      </a:lnTo>
                      <a:lnTo>
                        <a:pt x="19" y="7"/>
                      </a:lnTo>
                      <a:lnTo>
                        <a:pt x="19"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0" name="Freeform 259"/>
                <p:cNvSpPr>
                  <a:spLocks/>
                </p:cNvSpPr>
                <p:nvPr/>
              </p:nvSpPr>
              <p:spPr bwMode="auto">
                <a:xfrm>
                  <a:off x="415" y="1634"/>
                  <a:ext cx="27" cy="16"/>
                </a:xfrm>
                <a:custGeom>
                  <a:avLst/>
                  <a:gdLst>
                    <a:gd name="T0" fmla="*/ 23 w 27"/>
                    <a:gd name="T1" fmla="*/ 0 h 16"/>
                    <a:gd name="T2" fmla="*/ 23 w 27"/>
                    <a:gd name="T3" fmla="*/ 0 h 16"/>
                    <a:gd name="T4" fmla="*/ 16 w 27"/>
                    <a:gd name="T5" fmla="*/ 3 h 16"/>
                    <a:gd name="T6" fmla="*/ 16 w 27"/>
                    <a:gd name="T7" fmla="*/ 3 h 16"/>
                    <a:gd name="T8" fmla="*/ 8 w 27"/>
                    <a:gd name="T9" fmla="*/ 7 h 16"/>
                    <a:gd name="T10" fmla="*/ 0 w 27"/>
                    <a:gd name="T11" fmla="*/ 11 h 16"/>
                    <a:gd name="T12" fmla="*/ 5 w 27"/>
                    <a:gd name="T13" fmla="*/ 16 h 16"/>
                    <a:gd name="T14" fmla="*/ 5 w 27"/>
                    <a:gd name="T15" fmla="*/ 16 h 16"/>
                    <a:gd name="T16" fmla="*/ 11 w 27"/>
                    <a:gd name="T17" fmla="*/ 13 h 16"/>
                    <a:gd name="T18" fmla="*/ 17 w 27"/>
                    <a:gd name="T19" fmla="*/ 10 h 16"/>
                    <a:gd name="T20" fmla="*/ 17 w 27"/>
                    <a:gd name="T21" fmla="*/ 10 h 16"/>
                    <a:gd name="T22" fmla="*/ 27 w 27"/>
                    <a:gd name="T23" fmla="*/ 5 h 16"/>
                    <a:gd name="T24" fmla="*/ 23 w 27"/>
                    <a:gd name="T25" fmla="*/ 0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
                    <a:gd name="T40" fmla="*/ 0 h 16"/>
                    <a:gd name="T41" fmla="*/ 27 w 27"/>
                    <a:gd name="T42" fmla="*/ 16 h 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 h="16">
                      <a:moveTo>
                        <a:pt x="23" y="0"/>
                      </a:moveTo>
                      <a:lnTo>
                        <a:pt x="23" y="0"/>
                      </a:lnTo>
                      <a:lnTo>
                        <a:pt x="16" y="3"/>
                      </a:lnTo>
                      <a:lnTo>
                        <a:pt x="8" y="7"/>
                      </a:lnTo>
                      <a:lnTo>
                        <a:pt x="0" y="11"/>
                      </a:lnTo>
                      <a:lnTo>
                        <a:pt x="5" y="16"/>
                      </a:lnTo>
                      <a:lnTo>
                        <a:pt x="11" y="13"/>
                      </a:lnTo>
                      <a:lnTo>
                        <a:pt x="17" y="10"/>
                      </a:lnTo>
                      <a:lnTo>
                        <a:pt x="27" y="5"/>
                      </a:lnTo>
                      <a:lnTo>
                        <a:pt x="23"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1" name="Freeform 260"/>
                <p:cNvSpPr>
                  <a:spLocks/>
                </p:cNvSpPr>
                <p:nvPr/>
              </p:nvSpPr>
              <p:spPr bwMode="auto">
                <a:xfrm>
                  <a:off x="336" y="1595"/>
                  <a:ext cx="33" cy="22"/>
                </a:xfrm>
                <a:custGeom>
                  <a:avLst/>
                  <a:gdLst>
                    <a:gd name="T0" fmla="*/ 30 w 33"/>
                    <a:gd name="T1" fmla="*/ 0 h 22"/>
                    <a:gd name="T2" fmla="*/ 30 w 33"/>
                    <a:gd name="T3" fmla="*/ 0 h 22"/>
                    <a:gd name="T4" fmla="*/ 15 w 33"/>
                    <a:gd name="T5" fmla="*/ 9 h 22"/>
                    <a:gd name="T6" fmla="*/ 0 w 33"/>
                    <a:gd name="T7" fmla="*/ 16 h 22"/>
                    <a:gd name="T8" fmla="*/ 4 w 33"/>
                    <a:gd name="T9" fmla="*/ 22 h 22"/>
                    <a:gd name="T10" fmla="*/ 4 w 33"/>
                    <a:gd name="T11" fmla="*/ 22 h 22"/>
                    <a:gd name="T12" fmla="*/ 18 w 33"/>
                    <a:gd name="T13" fmla="*/ 14 h 22"/>
                    <a:gd name="T14" fmla="*/ 33 w 33"/>
                    <a:gd name="T15" fmla="*/ 5 h 22"/>
                    <a:gd name="T16" fmla="*/ 30 w 33"/>
                    <a:gd name="T17" fmla="*/ 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2"/>
                    <a:gd name="T29" fmla="*/ 33 w 33"/>
                    <a:gd name="T30" fmla="*/ 22 h 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2">
                      <a:moveTo>
                        <a:pt x="30" y="0"/>
                      </a:moveTo>
                      <a:lnTo>
                        <a:pt x="30" y="0"/>
                      </a:lnTo>
                      <a:lnTo>
                        <a:pt x="15" y="9"/>
                      </a:lnTo>
                      <a:lnTo>
                        <a:pt x="0" y="16"/>
                      </a:lnTo>
                      <a:lnTo>
                        <a:pt x="4" y="22"/>
                      </a:lnTo>
                      <a:lnTo>
                        <a:pt x="18" y="14"/>
                      </a:lnTo>
                      <a:lnTo>
                        <a:pt x="33" y="5"/>
                      </a:lnTo>
                      <a:lnTo>
                        <a:pt x="30"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2" name="Freeform 261"/>
                <p:cNvSpPr>
                  <a:spLocks/>
                </p:cNvSpPr>
                <p:nvPr/>
              </p:nvSpPr>
              <p:spPr bwMode="auto">
                <a:xfrm>
                  <a:off x="680" y="1343"/>
                  <a:ext cx="30" cy="11"/>
                </a:xfrm>
                <a:custGeom>
                  <a:avLst/>
                  <a:gdLst>
                    <a:gd name="T0" fmla="*/ 28 w 30"/>
                    <a:gd name="T1" fmla="*/ 0 h 11"/>
                    <a:gd name="T2" fmla="*/ 28 w 30"/>
                    <a:gd name="T3" fmla="*/ 0 h 11"/>
                    <a:gd name="T4" fmla="*/ 20 w 30"/>
                    <a:gd name="T5" fmla="*/ 1 h 11"/>
                    <a:gd name="T6" fmla="*/ 20 w 30"/>
                    <a:gd name="T7" fmla="*/ 1 h 11"/>
                    <a:gd name="T8" fmla="*/ 11 w 30"/>
                    <a:gd name="T9" fmla="*/ 3 h 11"/>
                    <a:gd name="T10" fmla="*/ 0 w 30"/>
                    <a:gd name="T11" fmla="*/ 4 h 11"/>
                    <a:gd name="T12" fmla="*/ 0 w 30"/>
                    <a:gd name="T13" fmla="*/ 11 h 11"/>
                    <a:gd name="T14" fmla="*/ 0 w 30"/>
                    <a:gd name="T15" fmla="*/ 11 h 11"/>
                    <a:gd name="T16" fmla="*/ 11 w 30"/>
                    <a:gd name="T17" fmla="*/ 9 h 11"/>
                    <a:gd name="T18" fmla="*/ 22 w 30"/>
                    <a:gd name="T19" fmla="*/ 7 h 11"/>
                    <a:gd name="T20" fmla="*/ 22 w 30"/>
                    <a:gd name="T21" fmla="*/ 7 h 11"/>
                    <a:gd name="T22" fmla="*/ 30 w 30"/>
                    <a:gd name="T23" fmla="*/ 6 h 11"/>
                    <a:gd name="T24" fmla="*/ 28 w 30"/>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11"/>
                    <a:gd name="T41" fmla="*/ 30 w 30"/>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11">
                      <a:moveTo>
                        <a:pt x="28" y="0"/>
                      </a:moveTo>
                      <a:lnTo>
                        <a:pt x="28" y="0"/>
                      </a:lnTo>
                      <a:lnTo>
                        <a:pt x="20" y="1"/>
                      </a:lnTo>
                      <a:lnTo>
                        <a:pt x="11" y="3"/>
                      </a:lnTo>
                      <a:lnTo>
                        <a:pt x="0" y="4"/>
                      </a:lnTo>
                      <a:lnTo>
                        <a:pt x="0" y="11"/>
                      </a:lnTo>
                      <a:lnTo>
                        <a:pt x="11" y="9"/>
                      </a:lnTo>
                      <a:lnTo>
                        <a:pt x="22" y="7"/>
                      </a:lnTo>
                      <a:lnTo>
                        <a:pt x="30" y="6"/>
                      </a:lnTo>
                      <a:lnTo>
                        <a:pt x="2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 name="Freeform 262"/>
                <p:cNvSpPr>
                  <a:spLocks/>
                </p:cNvSpPr>
                <p:nvPr/>
              </p:nvSpPr>
              <p:spPr bwMode="auto">
                <a:xfrm>
                  <a:off x="633" y="1397"/>
                  <a:ext cx="96" cy="60"/>
                </a:xfrm>
                <a:custGeom>
                  <a:avLst/>
                  <a:gdLst>
                    <a:gd name="T0" fmla="*/ 93 w 96"/>
                    <a:gd name="T1" fmla="*/ 0 h 60"/>
                    <a:gd name="T2" fmla="*/ 93 w 96"/>
                    <a:gd name="T3" fmla="*/ 0 h 60"/>
                    <a:gd name="T4" fmla="*/ 75 w 96"/>
                    <a:gd name="T5" fmla="*/ 11 h 60"/>
                    <a:gd name="T6" fmla="*/ 58 w 96"/>
                    <a:gd name="T7" fmla="*/ 22 h 60"/>
                    <a:gd name="T8" fmla="*/ 22 w 96"/>
                    <a:gd name="T9" fmla="*/ 43 h 60"/>
                    <a:gd name="T10" fmla="*/ 0 w 96"/>
                    <a:gd name="T11" fmla="*/ 55 h 60"/>
                    <a:gd name="T12" fmla="*/ 3 w 96"/>
                    <a:gd name="T13" fmla="*/ 60 h 60"/>
                    <a:gd name="T14" fmla="*/ 25 w 96"/>
                    <a:gd name="T15" fmla="*/ 49 h 60"/>
                    <a:gd name="T16" fmla="*/ 25 w 96"/>
                    <a:gd name="T17" fmla="*/ 49 h 60"/>
                    <a:gd name="T18" fmla="*/ 61 w 96"/>
                    <a:gd name="T19" fmla="*/ 29 h 60"/>
                    <a:gd name="T20" fmla="*/ 78 w 96"/>
                    <a:gd name="T21" fmla="*/ 18 h 60"/>
                    <a:gd name="T22" fmla="*/ 96 w 96"/>
                    <a:gd name="T23" fmla="*/ 5 h 60"/>
                    <a:gd name="T24" fmla="*/ 93 w 96"/>
                    <a:gd name="T25" fmla="*/ 0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60"/>
                    <a:gd name="T41" fmla="*/ 96 w 96"/>
                    <a:gd name="T42" fmla="*/ 60 h 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60">
                      <a:moveTo>
                        <a:pt x="93" y="0"/>
                      </a:moveTo>
                      <a:lnTo>
                        <a:pt x="93" y="0"/>
                      </a:lnTo>
                      <a:lnTo>
                        <a:pt x="75" y="11"/>
                      </a:lnTo>
                      <a:lnTo>
                        <a:pt x="58" y="22"/>
                      </a:lnTo>
                      <a:lnTo>
                        <a:pt x="22" y="43"/>
                      </a:lnTo>
                      <a:lnTo>
                        <a:pt x="0" y="55"/>
                      </a:lnTo>
                      <a:lnTo>
                        <a:pt x="3" y="60"/>
                      </a:lnTo>
                      <a:lnTo>
                        <a:pt x="25" y="49"/>
                      </a:lnTo>
                      <a:lnTo>
                        <a:pt x="61" y="29"/>
                      </a:lnTo>
                      <a:lnTo>
                        <a:pt x="78" y="18"/>
                      </a:lnTo>
                      <a:lnTo>
                        <a:pt x="96" y="5"/>
                      </a:lnTo>
                      <a:lnTo>
                        <a:pt x="93"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4" name="Freeform 263"/>
                <p:cNvSpPr>
                  <a:spLocks/>
                </p:cNvSpPr>
                <p:nvPr/>
              </p:nvSpPr>
              <p:spPr bwMode="auto">
                <a:xfrm>
                  <a:off x="688" y="1429"/>
                  <a:ext cx="41" cy="26"/>
                </a:xfrm>
                <a:custGeom>
                  <a:avLst/>
                  <a:gdLst>
                    <a:gd name="T0" fmla="*/ 38 w 41"/>
                    <a:gd name="T1" fmla="*/ 0 h 26"/>
                    <a:gd name="T2" fmla="*/ 38 w 41"/>
                    <a:gd name="T3" fmla="*/ 0 h 26"/>
                    <a:gd name="T4" fmla="*/ 23 w 41"/>
                    <a:gd name="T5" fmla="*/ 8 h 26"/>
                    <a:gd name="T6" fmla="*/ 23 w 41"/>
                    <a:gd name="T7" fmla="*/ 8 h 26"/>
                    <a:gd name="T8" fmla="*/ 0 w 41"/>
                    <a:gd name="T9" fmla="*/ 20 h 26"/>
                    <a:gd name="T10" fmla="*/ 3 w 41"/>
                    <a:gd name="T11" fmla="*/ 26 h 26"/>
                    <a:gd name="T12" fmla="*/ 3 w 41"/>
                    <a:gd name="T13" fmla="*/ 26 h 26"/>
                    <a:gd name="T14" fmla="*/ 27 w 41"/>
                    <a:gd name="T15" fmla="*/ 12 h 26"/>
                    <a:gd name="T16" fmla="*/ 27 w 41"/>
                    <a:gd name="T17" fmla="*/ 12 h 26"/>
                    <a:gd name="T18" fmla="*/ 41 w 41"/>
                    <a:gd name="T19" fmla="*/ 5 h 26"/>
                    <a:gd name="T20" fmla="*/ 38 w 41"/>
                    <a:gd name="T21" fmla="*/ 0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
                    <a:gd name="T34" fmla="*/ 0 h 26"/>
                    <a:gd name="T35" fmla="*/ 41 w 41"/>
                    <a:gd name="T36" fmla="*/ 26 h 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 h="26">
                      <a:moveTo>
                        <a:pt x="38" y="0"/>
                      </a:moveTo>
                      <a:lnTo>
                        <a:pt x="38" y="0"/>
                      </a:lnTo>
                      <a:lnTo>
                        <a:pt x="23" y="8"/>
                      </a:lnTo>
                      <a:lnTo>
                        <a:pt x="0" y="20"/>
                      </a:lnTo>
                      <a:lnTo>
                        <a:pt x="3" y="26"/>
                      </a:lnTo>
                      <a:lnTo>
                        <a:pt x="27" y="12"/>
                      </a:lnTo>
                      <a:lnTo>
                        <a:pt x="41" y="5"/>
                      </a:lnTo>
                      <a:lnTo>
                        <a:pt x="38"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5" name="Freeform 264"/>
                <p:cNvSpPr>
                  <a:spLocks/>
                </p:cNvSpPr>
                <p:nvPr/>
              </p:nvSpPr>
              <p:spPr bwMode="auto">
                <a:xfrm>
                  <a:off x="842" y="1418"/>
                  <a:ext cx="58" cy="47"/>
                </a:xfrm>
                <a:custGeom>
                  <a:avLst/>
                  <a:gdLst>
                    <a:gd name="T0" fmla="*/ 55 w 58"/>
                    <a:gd name="T1" fmla="*/ 0 h 47"/>
                    <a:gd name="T2" fmla="*/ 55 w 58"/>
                    <a:gd name="T3" fmla="*/ 0 h 47"/>
                    <a:gd name="T4" fmla="*/ 44 w 58"/>
                    <a:gd name="T5" fmla="*/ 6 h 47"/>
                    <a:gd name="T6" fmla="*/ 33 w 58"/>
                    <a:gd name="T7" fmla="*/ 14 h 47"/>
                    <a:gd name="T8" fmla="*/ 12 w 58"/>
                    <a:gd name="T9" fmla="*/ 31 h 47"/>
                    <a:gd name="T10" fmla="*/ 12 w 58"/>
                    <a:gd name="T11" fmla="*/ 31 h 47"/>
                    <a:gd name="T12" fmla="*/ 0 w 58"/>
                    <a:gd name="T13" fmla="*/ 42 h 47"/>
                    <a:gd name="T14" fmla="*/ 3 w 58"/>
                    <a:gd name="T15" fmla="*/ 47 h 47"/>
                    <a:gd name="T16" fmla="*/ 3 w 58"/>
                    <a:gd name="T17" fmla="*/ 47 h 47"/>
                    <a:gd name="T18" fmla="*/ 17 w 58"/>
                    <a:gd name="T19" fmla="*/ 36 h 47"/>
                    <a:gd name="T20" fmla="*/ 17 w 58"/>
                    <a:gd name="T21" fmla="*/ 36 h 47"/>
                    <a:gd name="T22" fmla="*/ 37 w 58"/>
                    <a:gd name="T23" fmla="*/ 20 h 47"/>
                    <a:gd name="T24" fmla="*/ 47 w 58"/>
                    <a:gd name="T25" fmla="*/ 12 h 47"/>
                    <a:gd name="T26" fmla="*/ 58 w 58"/>
                    <a:gd name="T27" fmla="*/ 5 h 47"/>
                    <a:gd name="T28" fmla="*/ 55 w 58"/>
                    <a:gd name="T29" fmla="*/ 0 h 4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47"/>
                    <a:gd name="T47" fmla="*/ 58 w 58"/>
                    <a:gd name="T48" fmla="*/ 47 h 4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47">
                      <a:moveTo>
                        <a:pt x="55" y="0"/>
                      </a:moveTo>
                      <a:lnTo>
                        <a:pt x="55" y="0"/>
                      </a:lnTo>
                      <a:lnTo>
                        <a:pt x="44" y="6"/>
                      </a:lnTo>
                      <a:lnTo>
                        <a:pt x="33" y="14"/>
                      </a:lnTo>
                      <a:lnTo>
                        <a:pt x="12" y="31"/>
                      </a:lnTo>
                      <a:lnTo>
                        <a:pt x="0" y="42"/>
                      </a:lnTo>
                      <a:lnTo>
                        <a:pt x="3" y="47"/>
                      </a:lnTo>
                      <a:lnTo>
                        <a:pt x="17" y="36"/>
                      </a:lnTo>
                      <a:lnTo>
                        <a:pt x="37" y="20"/>
                      </a:lnTo>
                      <a:lnTo>
                        <a:pt x="47" y="12"/>
                      </a:lnTo>
                      <a:lnTo>
                        <a:pt x="58" y="5"/>
                      </a:lnTo>
                      <a:lnTo>
                        <a:pt x="55"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6" name="Freeform 265"/>
                <p:cNvSpPr>
                  <a:spLocks/>
                </p:cNvSpPr>
                <p:nvPr/>
              </p:nvSpPr>
              <p:spPr bwMode="auto">
                <a:xfrm>
                  <a:off x="850" y="1391"/>
                  <a:ext cx="48" cy="43"/>
                </a:xfrm>
                <a:custGeom>
                  <a:avLst/>
                  <a:gdLst>
                    <a:gd name="T0" fmla="*/ 45 w 48"/>
                    <a:gd name="T1" fmla="*/ 0 h 43"/>
                    <a:gd name="T2" fmla="*/ 45 w 48"/>
                    <a:gd name="T3" fmla="*/ 0 h 43"/>
                    <a:gd name="T4" fmla="*/ 21 w 48"/>
                    <a:gd name="T5" fmla="*/ 17 h 43"/>
                    <a:gd name="T6" fmla="*/ 0 w 48"/>
                    <a:gd name="T7" fmla="*/ 38 h 43"/>
                    <a:gd name="T8" fmla="*/ 3 w 48"/>
                    <a:gd name="T9" fmla="*/ 43 h 43"/>
                    <a:gd name="T10" fmla="*/ 3 w 48"/>
                    <a:gd name="T11" fmla="*/ 43 h 43"/>
                    <a:gd name="T12" fmla="*/ 26 w 48"/>
                    <a:gd name="T13" fmla="*/ 22 h 43"/>
                    <a:gd name="T14" fmla="*/ 48 w 48"/>
                    <a:gd name="T15" fmla="*/ 6 h 43"/>
                    <a:gd name="T16" fmla="*/ 45 w 48"/>
                    <a:gd name="T17" fmla="*/ 0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43"/>
                    <a:gd name="T29" fmla="*/ 48 w 48"/>
                    <a:gd name="T30" fmla="*/ 43 h 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43">
                      <a:moveTo>
                        <a:pt x="45" y="0"/>
                      </a:moveTo>
                      <a:lnTo>
                        <a:pt x="45" y="0"/>
                      </a:lnTo>
                      <a:lnTo>
                        <a:pt x="21" y="17"/>
                      </a:lnTo>
                      <a:lnTo>
                        <a:pt x="0" y="38"/>
                      </a:lnTo>
                      <a:lnTo>
                        <a:pt x="3" y="43"/>
                      </a:lnTo>
                      <a:lnTo>
                        <a:pt x="26" y="22"/>
                      </a:lnTo>
                      <a:lnTo>
                        <a:pt x="48" y="6"/>
                      </a:lnTo>
                      <a:lnTo>
                        <a:pt x="45"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7" name="Freeform 266"/>
                <p:cNvSpPr>
                  <a:spLocks/>
                </p:cNvSpPr>
                <p:nvPr/>
              </p:nvSpPr>
              <p:spPr bwMode="auto">
                <a:xfrm>
                  <a:off x="997" y="1434"/>
                  <a:ext cx="13" cy="12"/>
                </a:xfrm>
                <a:custGeom>
                  <a:avLst/>
                  <a:gdLst>
                    <a:gd name="T0" fmla="*/ 8 w 13"/>
                    <a:gd name="T1" fmla="*/ 0 h 12"/>
                    <a:gd name="T2" fmla="*/ 3 w 13"/>
                    <a:gd name="T3" fmla="*/ 4 h 12"/>
                    <a:gd name="T4" fmla="*/ 0 w 13"/>
                    <a:gd name="T5" fmla="*/ 7 h 12"/>
                    <a:gd name="T6" fmla="*/ 5 w 13"/>
                    <a:gd name="T7" fmla="*/ 12 h 12"/>
                    <a:gd name="T8" fmla="*/ 8 w 13"/>
                    <a:gd name="T9" fmla="*/ 9 h 12"/>
                    <a:gd name="T10" fmla="*/ 13 w 13"/>
                    <a:gd name="T11" fmla="*/ 4 h 12"/>
                    <a:gd name="T12" fmla="*/ 8 w 13"/>
                    <a:gd name="T13" fmla="*/ 0 h 12"/>
                    <a:gd name="T14" fmla="*/ 0 60000 65536"/>
                    <a:gd name="T15" fmla="*/ 0 60000 65536"/>
                    <a:gd name="T16" fmla="*/ 0 60000 65536"/>
                    <a:gd name="T17" fmla="*/ 0 60000 65536"/>
                    <a:gd name="T18" fmla="*/ 0 60000 65536"/>
                    <a:gd name="T19" fmla="*/ 0 60000 65536"/>
                    <a:gd name="T20" fmla="*/ 0 60000 65536"/>
                    <a:gd name="T21" fmla="*/ 0 w 13"/>
                    <a:gd name="T22" fmla="*/ 0 h 12"/>
                    <a:gd name="T23" fmla="*/ 13 w 13"/>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2">
                      <a:moveTo>
                        <a:pt x="8" y="0"/>
                      </a:moveTo>
                      <a:lnTo>
                        <a:pt x="3" y="4"/>
                      </a:lnTo>
                      <a:lnTo>
                        <a:pt x="0" y="7"/>
                      </a:lnTo>
                      <a:lnTo>
                        <a:pt x="5" y="12"/>
                      </a:lnTo>
                      <a:lnTo>
                        <a:pt x="8" y="9"/>
                      </a:lnTo>
                      <a:lnTo>
                        <a:pt x="13" y="4"/>
                      </a:lnTo>
                      <a:lnTo>
                        <a:pt x="8"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8" name="Freeform 267"/>
                <p:cNvSpPr>
                  <a:spLocks/>
                </p:cNvSpPr>
                <p:nvPr/>
              </p:nvSpPr>
              <p:spPr bwMode="auto">
                <a:xfrm>
                  <a:off x="704" y="1531"/>
                  <a:ext cx="51" cy="17"/>
                </a:xfrm>
                <a:custGeom>
                  <a:avLst/>
                  <a:gdLst>
                    <a:gd name="T0" fmla="*/ 0 w 51"/>
                    <a:gd name="T1" fmla="*/ 3 h 17"/>
                    <a:gd name="T2" fmla="*/ 0 w 51"/>
                    <a:gd name="T3" fmla="*/ 3 h 17"/>
                    <a:gd name="T4" fmla="*/ 4 w 51"/>
                    <a:gd name="T5" fmla="*/ 8 h 17"/>
                    <a:gd name="T6" fmla="*/ 9 w 51"/>
                    <a:gd name="T7" fmla="*/ 11 h 17"/>
                    <a:gd name="T8" fmla="*/ 17 w 51"/>
                    <a:gd name="T9" fmla="*/ 14 h 17"/>
                    <a:gd name="T10" fmla="*/ 25 w 51"/>
                    <a:gd name="T11" fmla="*/ 17 h 17"/>
                    <a:gd name="T12" fmla="*/ 33 w 51"/>
                    <a:gd name="T13" fmla="*/ 15 h 17"/>
                    <a:gd name="T14" fmla="*/ 37 w 51"/>
                    <a:gd name="T15" fmla="*/ 14 h 17"/>
                    <a:gd name="T16" fmla="*/ 42 w 51"/>
                    <a:gd name="T17" fmla="*/ 11 h 17"/>
                    <a:gd name="T18" fmla="*/ 47 w 51"/>
                    <a:gd name="T19" fmla="*/ 6 h 17"/>
                    <a:gd name="T20" fmla="*/ 51 w 51"/>
                    <a:gd name="T21" fmla="*/ 0 h 17"/>
                    <a:gd name="T22" fmla="*/ 51 w 51"/>
                    <a:gd name="T23" fmla="*/ 0 h 17"/>
                    <a:gd name="T24" fmla="*/ 47 w 51"/>
                    <a:gd name="T25" fmla="*/ 3 h 17"/>
                    <a:gd name="T26" fmla="*/ 44 w 51"/>
                    <a:gd name="T27" fmla="*/ 4 h 17"/>
                    <a:gd name="T28" fmla="*/ 37 w 51"/>
                    <a:gd name="T29" fmla="*/ 8 h 17"/>
                    <a:gd name="T30" fmla="*/ 29 w 51"/>
                    <a:gd name="T31" fmla="*/ 9 h 17"/>
                    <a:gd name="T32" fmla="*/ 22 w 51"/>
                    <a:gd name="T33" fmla="*/ 9 h 17"/>
                    <a:gd name="T34" fmla="*/ 11 w 51"/>
                    <a:gd name="T35" fmla="*/ 8 h 17"/>
                    <a:gd name="T36" fmla="*/ 0 w 51"/>
                    <a:gd name="T37" fmla="*/ 3 h 17"/>
                    <a:gd name="T38" fmla="*/ 0 w 51"/>
                    <a:gd name="T39" fmla="*/ 3 h 1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1"/>
                    <a:gd name="T61" fmla="*/ 0 h 17"/>
                    <a:gd name="T62" fmla="*/ 51 w 51"/>
                    <a:gd name="T63" fmla="*/ 17 h 1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1" h="17">
                      <a:moveTo>
                        <a:pt x="0" y="3"/>
                      </a:moveTo>
                      <a:lnTo>
                        <a:pt x="0" y="3"/>
                      </a:lnTo>
                      <a:lnTo>
                        <a:pt x="4" y="8"/>
                      </a:lnTo>
                      <a:lnTo>
                        <a:pt x="9" y="11"/>
                      </a:lnTo>
                      <a:lnTo>
                        <a:pt x="17" y="14"/>
                      </a:lnTo>
                      <a:lnTo>
                        <a:pt x="25" y="17"/>
                      </a:lnTo>
                      <a:lnTo>
                        <a:pt x="33" y="15"/>
                      </a:lnTo>
                      <a:lnTo>
                        <a:pt x="37" y="14"/>
                      </a:lnTo>
                      <a:lnTo>
                        <a:pt x="42" y="11"/>
                      </a:lnTo>
                      <a:lnTo>
                        <a:pt x="47" y="6"/>
                      </a:lnTo>
                      <a:lnTo>
                        <a:pt x="51" y="0"/>
                      </a:lnTo>
                      <a:lnTo>
                        <a:pt x="47" y="3"/>
                      </a:lnTo>
                      <a:lnTo>
                        <a:pt x="44" y="4"/>
                      </a:lnTo>
                      <a:lnTo>
                        <a:pt x="37" y="8"/>
                      </a:lnTo>
                      <a:lnTo>
                        <a:pt x="29" y="9"/>
                      </a:lnTo>
                      <a:lnTo>
                        <a:pt x="22" y="9"/>
                      </a:lnTo>
                      <a:lnTo>
                        <a:pt x="11" y="8"/>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9" name="Freeform 268"/>
                <p:cNvSpPr>
                  <a:spLocks/>
                </p:cNvSpPr>
                <p:nvPr/>
              </p:nvSpPr>
              <p:spPr bwMode="auto">
                <a:xfrm>
                  <a:off x="358" y="1537"/>
                  <a:ext cx="35" cy="78"/>
                </a:xfrm>
                <a:custGeom>
                  <a:avLst/>
                  <a:gdLst>
                    <a:gd name="T0" fmla="*/ 35 w 35"/>
                    <a:gd name="T1" fmla="*/ 39 h 78"/>
                    <a:gd name="T2" fmla="*/ 35 w 35"/>
                    <a:gd name="T3" fmla="*/ 39 h 78"/>
                    <a:gd name="T4" fmla="*/ 33 w 35"/>
                    <a:gd name="T5" fmla="*/ 55 h 78"/>
                    <a:gd name="T6" fmla="*/ 30 w 35"/>
                    <a:gd name="T7" fmla="*/ 67 h 78"/>
                    <a:gd name="T8" fmla="*/ 27 w 35"/>
                    <a:gd name="T9" fmla="*/ 72 h 78"/>
                    <a:gd name="T10" fmla="*/ 24 w 35"/>
                    <a:gd name="T11" fmla="*/ 75 h 78"/>
                    <a:gd name="T12" fmla="*/ 21 w 35"/>
                    <a:gd name="T13" fmla="*/ 77 h 78"/>
                    <a:gd name="T14" fmla="*/ 18 w 35"/>
                    <a:gd name="T15" fmla="*/ 78 h 78"/>
                    <a:gd name="T16" fmla="*/ 18 w 35"/>
                    <a:gd name="T17" fmla="*/ 78 h 78"/>
                    <a:gd name="T18" fmla="*/ 15 w 35"/>
                    <a:gd name="T19" fmla="*/ 77 h 78"/>
                    <a:gd name="T20" fmla="*/ 11 w 35"/>
                    <a:gd name="T21" fmla="*/ 75 h 78"/>
                    <a:gd name="T22" fmla="*/ 8 w 35"/>
                    <a:gd name="T23" fmla="*/ 72 h 78"/>
                    <a:gd name="T24" fmla="*/ 5 w 35"/>
                    <a:gd name="T25" fmla="*/ 67 h 78"/>
                    <a:gd name="T26" fmla="*/ 2 w 35"/>
                    <a:gd name="T27" fmla="*/ 55 h 78"/>
                    <a:gd name="T28" fmla="*/ 0 w 35"/>
                    <a:gd name="T29" fmla="*/ 39 h 78"/>
                    <a:gd name="T30" fmla="*/ 0 w 35"/>
                    <a:gd name="T31" fmla="*/ 39 h 78"/>
                    <a:gd name="T32" fmla="*/ 2 w 35"/>
                    <a:gd name="T33" fmla="*/ 24 h 78"/>
                    <a:gd name="T34" fmla="*/ 5 w 35"/>
                    <a:gd name="T35" fmla="*/ 11 h 78"/>
                    <a:gd name="T36" fmla="*/ 8 w 35"/>
                    <a:gd name="T37" fmla="*/ 6 h 78"/>
                    <a:gd name="T38" fmla="*/ 11 w 35"/>
                    <a:gd name="T39" fmla="*/ 3 h 78"/>
                    <a:gd name="T40" fmla="*/ 15 w 35"/>
                    <a:gd name="T41" fmla="*/ 2 h 78"/>
                    <a:gd name="T42" fmla="*/ 18 w 35"/>
                    <a:gd name="T43" fmla="*/ 0 h 78"/>
                    <a:gd name="T44" fmla="*/ 18 w 35"/>
                    <a:gd name="T45" fmla="*/ 0 h 78"/>
                    <a:gd name="T46" fmla="*/ 21 w 35"/>
                    <a:gd name="T47" fmla="*/ 2 h 78"/>
                    <a:gd name="T48" fmla="*/ 24 w 35"/>
                    <a:gd name="T49" fmla="*/ 3 h 78"/>
                    <a:gd name="T50" fmla="*/ 27 w 35"/>
                    <a:gd name="T51" fmla="*/ 6 h 78"/>
                    <a:gd name="T52" fmla="*/ 30 w 35"/>
                    <a:gd name="T53" fmla="*/ 11 h 78"/>
                    <a:gd name="T54" fmla="*/ 33 w 35"/>
                    <a:gd name="T55" fmla="*/ 24 h 78"/>
                    <a:gd name="T56" fmla="*/ 35 w 35"/>
                    <a:gd name="T57" fmla="*/ 39 h 78"/>
                    <a:gd name="T58" fmla="*/ 35 w 35"/>
                    <a:gd name="T59" fmla="*/ 39 h 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5"/>
                    <a:gd name="T91" fmla="*/ 0 h 78"/>
                    <a:gd name="T92" fmla="*/ 35 w 35"/>
                    <a:gd name="T93" fmla="*/ 78 h 7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5" h="78">
                      <a:moveTo>
                        <a:pt x="35" y="39"/>
                      </a:moveTo>
                      <a:lnTo>
                        <a:pt x="35" y="39"/>
                      </a:lnTo>
                      <a:lnTo>
                        <a:pt x="33" y="55"/>
                      </a:lnTo>
                      <a:lnTo>
                        <a:pt x="30" y="67"/>
                      </a:lnTo>
                      <a:lnTo>
                        <a:pt x="27" y="72"/>
                      </a:lnTo>
                      <a:lnTo>
                        <a:pt x="24" y="75"/>
                      </a:lnTo>
                      <a:lnTo>
                        <a:pt x="21" y="77"/>
                      </a:lnTo>
                      <a:lnTo>
                        <a:pt x="18" y="78"/>
                      </a:lnTo>
                      <a:lnTo>
                        <a:pt x="15" y="77"/>
                      </a:lnTo>
                      <a:lnTo>
                        <a:pt x="11" y="75"/>
                      </a:lnTo>
                      <a:lnTo>
                        <a:pt x="8" y="72"/>
                      </a:lnTo>
                      <a:lnTo>
                        <a:pt x="5" y="67"/>
                      </a:lnTo>
                      <a:lnTo>
                        <a:pt x="2" y="55"/>
                      </a:lnTo>
                      <a:lnTo>
                        <a:pt x="0" y="39"/>
                      </a:lnTo>
                      <a:lnTo>
                        <a:pt x="2" y="24"/>
                      </a:lnTo>
                      <a:lnTo>
                        <a:pt x="5" y="11"/>
                      </a:lnTo>
                      <a:lnTo>
                        <a:pt x="8" y="6"/>
                      </a:lnTo>
                      <a:lnTo>
                        <a:pt x="11" y="3"/>
                      </a:lnTo>
                      <a:lnTo>
                        <a:pt x="15" y="2"/>
                      </a:lnTo>
                      <a:lnTo>
                        <a:pt x="18" y="0"/>
                      </a:lnTo>
                      <a:lnTo>
                        <a:pt x="21" y="2"/>
                      </a:lnTo>
                      <a:lnTo>
                        <a:pt x="24" y="3"/>
                      </a:lnTo>
                      <a:lnTo>
                        <a:pt x="27" y="6"/>
                      </a:lnTo>
                      <a:lnTo>
                        <a:pt x="30" y="11"/>
                      </a:lnTo>
                      <a:lnTo>
                        <a:pt x="33" y="24"/>
                      </a:lnTo>
                      <a:lnTo>
                        <a:pt x="35"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0" name="Freeform 269"/>
                <p:cNvSpPr>
                  <a:spLocks/>
                </p:cNvSpPr>
                <p:nvPr/>
              </p:nvSpPr>
              <p:spPr bwMode="auto">
                <a:xfrm>
                  <a:off x="362" y="1543"/>
                  <a:ext cx="26" cy="61"/>
                </a:xfrm>
                <a:custGeom>
                  <a:avLst/>
                  <a:gdLst>
                    <a:gd name="T0" fmla="*/ 26 w 26"/>
                    <a:gd name="T1" fmla="*/ 30 h 61"/>
                    <a:gd name="T2" fmla="*/ 26 w 26"/>
                    <a:gd name="T3" fmla="*/ 30 h 61"/>
                    <a:gd name="T4" fmla="*/ 25 w 26"/>
                    <a:gd name="T5" fmla="*/ 43 h 61"/>
                    <a:gd name="T6" fmla="*/ 22 w 26"/>
                    <a:gd name="T7" fmla="*/ 52 h 61"/>
                    <a:gd name="T8" fmla="*/ 18 w 26"/>
                    <a:gd name="T9" fmla="*/ 60 h 61"/>
                    <a:gd name="T10" fmla="*/ 15 w 26"/>
                    <a:gd name="T11" fmla="*/ 61 h 61"/>
                    <a:gd name="T12" fmla="*/ 12 w 26"/>
                    <a:gd name="T13" fmla="*/ 61 h 61"/>
                    <a:gd name="T14" fmla="*/ 12 w 26"/>
                    <a:gd name="T15" fmla="*/ 61 h 61"/>
                    <a:gd name="T16" fmla="*/ 11 w 26"/>
                    <a:gd name="T17" fmla="*/ 61 h 61"/>
                    <a:gd name="T18" fmla="*/ 7 w 26"/>
                    <a:gd name="T19" fmla="*/ 60 h 61"/>
                    <a:gd name="T20" fmla="*/ 4 w 26"/>
                    <a:gd name="T21" fmla="*/ 52 h 61"/>
                    <a:gd name="T22" fmla="*/ 1 w 26"/>
                    <a:gd name="T23" fmla="*/ 43 h 61"/>
                    <a:gd name="T24" fmla="*/ 0 w 26"/>
                    <a:gd name="T25" fmla="*/ 30 h 61"/>
                    <a:gd name="T26" fmla="*/ 0 w 26"/>
                    <a:gd name="T27" fmla="*/ 30 h 61"/>
                    <a:gd name="T28" fmla="*/ 1 w 26"/>
                    <a:gd name="T29" fmla="*/ 19 h 61"/>
                    <a:gd name="T30" fmla="*/ 4 w 26"/>
                    <a:gd name="T31" fmla="*/ 8 h 61"/>
                    <a:gd name="T32" fmla="*/ 7 w 26"/>
                    <a:gd name="T33" fmla="*/ 2 h 61"/>
                    <a:gd name="T34" fmla="*/ 11 w 26"/>
                    <a:gd name="T35" fmla="*/ 0 h 61"/>
                    <a:gd name="T36" fmla="*/ 12 w 26"/>
                    <a:gd name="T37" fmla="*/ 0 h 61"/>
                    <a:gd name="T38" fmla="*/ 12 w 26"/>
                    <a:gd name="T39" fmla="*/ 0 h 61"/>
                    <a:gd name="T40" fmla="*/ 15 w 26"/>
                    <a:gd name="T41" fmla="*/ 0 h 61"/>
                    <a:gd name="T42" fmla="*/ 18 w 26"/>
                    <a:gd name="T43" fmla="*/ 2 h 61"/>
                    <a:gd name="T44" fmla="*/ 22 w 26"/>
                    <a:gd name="T45" fmla="*/ 8 h 61"/>
                    <a:gd name="T46" fmla="*/ 25 w 26"/>
                    <a:gd name="T47" fmla="*/ 19 h 61"/>
                    <a:gd name="T48" fmla="*/ 26 w 26"/>
                    <a:gd name="T49" fmla="*/ 30 h 61"/>
                    <a:gd name="T50" fmla="*/ 26 w 26"/>
                    <a:gd name="T51" fmla="*/ 30 h 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6"/>
                    <a:gd name="T79" fmla="*/ 0 h 61"/>
                    <a:gd name="T80" fmla="*/ 26 w 26"/>
                    <a:gd name="T81" fmla="*/ 61 h 6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6" h="61">
                      <a:moveTo>
                        <a:pt x="26" y="30"/>
                      </a:moveTo>
                      <a:lnTo>
                        <a:pt x="26" y="30"/>
                      </a:lnTo>
                      <a:lnTo>
                        <a:pt x="25" y="43"/>
                      </a:lnTo>
                      <a:lnTo>
                        <a:pt x="22" y="52"/>
                      </a:lnTo>
                      <a:lnTo>
                        <a:pt x="18" y="60"/>
                      </a:lnTo>
                      <a:lnTo>
                        <a:pt x="15" y="61"/>
                      </a:lnTo>
                      <a:lnTo>
                        <a:pt x="12" y="61"/>
                      </a:lnTo>
                      <a:lnTo>
                        <a:pt x="11" y="61"/>
                      </a:lnTo>
                      <a:lnTo>
                        <a:pt x="7" y="60"/>
                      </a:lnTo>
                      <a:lnTo>
                        <a:pt x="4" y="52"/>
                      </a:lnTo>
                      <a:lnTo>
                        <a:pt x="1" y="43"/>
                      </a:lnTo>
                      <a:lnTo>
                        <a:pt x="0" y="30"/>
                      </a:lnTo>
                      <a:lnTo>
                        <a:pt x="1" y="19"/>
                      </a:lnTo>
                      <a:lnTo>
                        <a:pt x="4" y="8"/>
                      </a:lnTo>
                      <a:lnTo>
                        <a:pt x="7" y="2"/>
                      </a:lnTo>
                      <a:lnTo>
                        <a:pt x="11" y="0"/>
                      </a:lnTo>
                      <a:lnTo>
                        <a:pt x="12" y="0"/>
                      </a:lnTo>
                      <a:lnTo>
                        <a:pt x="15" y="0"/>
                      </a:lnTo>
                      <a:lnTo>
                        <a:pt x="18" y="2"/>
                      </a:lnTo>
                      <a:lnTo>
                        <a:pt x="22" y="8"/>
                      </a:lnTo>
                      <a:lnTo>
                        <a:pt x="25" y="19"/>
                      </a:lnTo>
                      <a:lnTo>
                        <a:pt x="26"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grpSp>
          <p:nvGrpSpPr>
            <p:cNvPr id="174" name="Group 611"/>
            <p:cNvGrpSpPr>
              <a:grpSpLocks/>
            </p:cNvGrpSpPr>
            <p:nvPr/>
          </p:nvGrpSpPr>
          <p:grpSpPr bwMode="auto">
            <a:xfrm>
              <a:off x="6247427" y="4155544"/>
              <a:ext cx="995355" cy="2358079"/>
              <a:chOff x="4990643" y="5133860"/>
              <a:chExt cx="502821" cy="1192067"/>
            </a:xfrm>
          </p:grpSpPr>
          <p:sp>
            <p:nvSpPr>
              <p:cNvPr id="175" name="Rounded Rectangle 5"/>
              <p:cNvSpPr>
                <a:spLocks noChangeArrowheads="1"/>
              </p:cNvSpPr>
              <p:nvPr/>
            </p:nvSpPr>
            <p:spPr bwMode="auto">
              <a:xfrm>
                <a:off x="5098230" y="5133860"/>
                <a:ext cx="271067" cy="1135294"/>
              </a:xfrm>
              <a:prstGeom prst="roundRect">
                <a:avLst>
                  <a:gd name="adj" fmla="val 16667"/>
                </a:avLst>
              </a:prstGeom>
              <a:solidFill>
                <a:srgbClr val="D4F3F4"/>
              </a:solidFill>
              <a:ln w="6350" algn="ctr">
                <a:solidFill>
                  <a:schemeClr val="bg1"/>
                </a:solidFill>
                <a:round/>
                <a:headEnd/>
                <a:tailEnd/>
              </a:ln>
            </p:spPr>
            <p:txBody>
              <a:bodyPr wrap="none" lIns="0" tIns="0" rIns="0" bIns="0" anchor="ctr"/>
              <a:lstStyle/>
              <a:p>
                <a:pPr algn="ctr">
                  <a:spcBef>
                    <a:spcPct val="50000"/>
                  </a:spcBef>
                  <a:spcAft>
                    <a:spcPct val="30000"/>
                  </a:spcAft>
                  <a:buClr>
                    <a:schemeClr val="tx1"/>
                  </a:buClr>
                </a:pPr>
                <a:endParaRPr lang="en-US" dirty="0"/>
              </a:p>
            </p:txBody>
          </p:sp>
          <p:sp>
            <p:nvSpPr>
              <p:cNvPr id="176" name="AutoShape 11"/>
              <p:cNvSpPr>
                <a:spLocks noChangeArrowheads="1"/>
              </p:cNvSpPr>
              <p:nvPr/>
            </p:nvSpPr>
            <p:spPr bwMode="auto">
              <a:xfrm rot="10800000" flipH="1">
                <a:off x="5149047" y="5175317"/>
                <a:ext cx="169432" cy="191342"/>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pPr algn="ctr">
                  <a:spcBef>
                    <a:spcPct val="50000"/>
                  </a:spcBef>
                  <a:spcAft>
                    <a:spcPct val="30000"/>
                  </a:spcAft>
                  <a:buClr>
                    <a:schemeClr val="tx1"/>
                  </a:buClr>
                </a:pPr>
                <a:endParaRPr lang="en-US" dirty="0"/>
              </a:p>
            </p:txBody>
          </p:sp>
          <p:pic>
            <p:nvPicPr>
              <p:cNvPr id="177" name="Picture 12"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62509" y="5302066"/>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78" name="Line 13"/>
              <p:cNvSpPr>
                <a:spLocks noChangeShapeType="1"/>
              </p:cNvSpPr>
              <p:nvPr/>
            </p:nvSpPr>
            <p:spPr bwMode="auto">
              <a:xfrm>
                <a:off x="5172774" y="5295972"/>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79" name="Line 14"/>
              <p:cNvSpPr>
                <a:spLocks noChangeShapeType="1"/>
              </p:cNvSpPr>
              <p:nvPr/>
            </p:nvSpPr>
            <p:spPr bwMode="auto">
              <a:xfrm>
                <a:off x="5268592" y="5295972"/>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80" name="Line 15"/>
              <p:cNvSpPr>
                <a:spLocks noChangeShapeType="1"/>
              </p:cNvSpPr>
              <p:nvPr/>
            </p:nvSpPr>
            <p:spPr bwMode="auto">
              <a:xfrm>
                <a:off x="5172774" y="5274645"/>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81" name="Line 16"/>
              <p:cNvSpPr>
                <a:spLocks noChangeShapeType="1"/>
              </p:cNvSpPr>
              <p:nvPr/>
            </p:nvSpPr>
            <p:spPr bwMode="auto">
              <a:xfrm>
                <a:off x="5268592" y="5274645"/>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82" name="Line 17"/>
              <p:cNvSpPr>
                <a:spLocks noChangeShapeType="1"/>
              </p:cNvSpPr>
              <p:nvPr/>
            </p:nvSpPr>
            <p:spPr bwMode="auto">
              <a:xfrm>
                <a:off x="5172774" y="5253621"/>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83" name="Line 18"/>
              <p:cNvSpPr>
                <a:spLocks noChangeShapeType="1"/>
              </p:cNvSpPr>
              <p:nvPr/>
            </p:nvSpPr>
            <p:spPr bwMode="auto">
              <a:xfrm>
                <a:off x="5268592" y="525362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84" name="Line 19"/>
              <p:cNvSpPr>
                <a:spLocks noChangeShapeType="1"/>
              </p:cNvSpPr>
              <p:nvPr/>
            </p:nvSpPr>
            <p:spPr bwMode="auto">
              <a:xfrm>
                <a:off x="5172774" y="5232598"/>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85" name="Line 20"/>
              <p:cNvSpPr>
                <a:spLocks noChangeShapeType="1"/>
              </p:cNvSpPr>
              <p:nvPr/>
            </p:nvSpPr>
            <p:spPr bwMode="auto">
              <a:xfrm>
                <a:off x="5268592" y="5232598"/>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86" name="Line 21"/>
              <p:cNvSpPr>
                <a:spLocks noChangeShapeType="1"/>
              </p:cNvSpPr>
              <p:nvPr/>
            </p:nvSpPr>
            <p:spPr bwMode="auto">
              <a:xfrm>
                <a:off x="5172166" y="5203653"/>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87" name="TextBox 674"/>
              <p:cNvSpPr txBox="1">
                <a:spLocks noChangeArrowheads="1"/>
              </p:cNvSpPr>
              <p:nvPr/>
            </p:nvSpPr>
            <p:spPr bwMode="auto">
              <a:xfrm>
                <a:off x="4990643" y="6048148"/>
                <a:ext cx="502821" cy="277779"/>
              </a:xfrm>
              <a:prstGeom prst="rect">
                <a:avLst/>
              </a:prstGeom>
              <a:noFill/>
              <a:ln w="9525">
                <a:noFill/>
                <a:miter lim="800000"/>
                <a:headEnd/>
                <a:tailEnd/>
              </a:ln>
            </p:spPr>
            <p:txBody>
              <a:bodyPr>
                <a:spAutoFit/>
              </a:bodyPr>
              <a:lstStyle/>
              <a:p>
                <a:pPr algn="ctr">
                  <a:spcBef>
                    <a:spcPct val="50000"/>
                  </a:spcBef>
                  <a:spcAft>
                    <a:spcPct val="30000"/>
                  </a:spcAft>
                  <a:buClr>
                    <a:schemeClr val="tx1"/>
                  </a:buClr>
                  <a:defRPr/>
                </a:pPr>
                <a:r>
                  <a:rPr lang="en-US" sz="1200" dirty="0">
                    <a:latin typeface="+mn-lt"/>
                    <a:cs typeface="Calibri" pitchFamily="34" charset="0"/>
                  </a:rPr>
                  <a:t>. . .</a:t>
                </a:r>
              </a:p>
            </p:txBody>
          </p:sp>
          <p:sp>
            <p:nvSpPr>
              <p:cNvPr id="188" name="AutoShape 11"/>
              <p:cNvSpPr>
                <a:spLocks noChangeArrowheads="1"/>
              </p:cNvSpPr>
              <p:nvPr/>
            </p:nvSpPr>
            <p:spPr bwMode="auto">
              <a:xfrm rot="10800000" flipH="1">
                <a:off x="5149047" y="5440890"/>
                <a:ext cx="169432" cy="191342"/>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pPr algn="ctr">
                  <a:spcBef>
                    <a:spcPct val="50000"/>
                  </a:spcBef>
                  <a:spcAft>
                    <a:spcPct val="30000"/>
                  </a:spcAft>
                  <a:buClr>
                    <a:schemeClr val="tx1"/>
                  </a:buClr>
                </a:pPr>
                <a:endParaRPr lang="en-US" dirty="0"/>
              </a:p>
            </p:txBody>
          </p:sp>
          <p:pic>
            <p:nvPicPr>
              <p:cNvPr id="189" name="Picture 12"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62509" y="5567639"/>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90" name="Line 13"/>
              <p:cNvSpPr>
                <a:spLocks noChangeShapeType="1"/>
              </p:cNvSpPr>
              <p:nvPr/>
            </p:nvSpPr>
            <p:spPr bwMode="auto">
              <a:xfrm>
                <a:off x="5172774" y="5561546"/>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91" name="Line 14"/>
              <p:cNvSpPr>
                <a:spLocks noChangeShapeType="1"/>
              </p:cNvSpPr>
              <p:nvPr/>
            </p:nvSpPr>
            <p:spPr bwMode="auto">
              <a:xfrm>
                <a:off x="5268592" y="5561546"/>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92" name="Line 15"/>
              <p:cNvSpPr>
                <a:spLocks noChangeShapeType="1"/>
              </p:cNvSpPr>
              <p:nvPr/>
            </p:nvSpPr>
            <p:spPr bwMode="auto">
              <a:xfrm>
                <a:off x="5172774" y="5540217"/>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93" name="Line 16"/>
              <p:cNvSpPr>
                <a:spLocks noChangeShapeType="1"/>
              </p:cNvSpPr>
              <p:nvPr/>
            </p:nvSpPr>
            <p:spPr bwMode="auto">
              <a:xfrm>
                <a:off x="5268592" y="5540217"/>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94" name="Line 17"/>
              <p:cNvSpPr>
                <a:spLocks noChangeShapeType="1"/>
              </p:cNvSpPr>
              <p:nvPr/>
            </p:nvSpPr>
            <p:spPr bwMode="auto">
              <a:xfrm>
                <a:off x="5172774" y="5519194"/>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95" name="Line 18"/>
              <p:cNvSpPr>
                <a:spLocks noChangeShapeType="1"/>
              </p:cNvSpPr>
              <p:nvPr/>
            </p:nvSpPr>
            <p:spPr bwMode="auto">
              <a:xfrm>
                <a:off x="5268592" y="5519194"/>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96" name="Line 19"/>
              <p:cNvSpPr>
                <a:spLocks noChangeShapeType="1"/>
              </p:cNvSpPr>
              <p:nvPr/>
            </p:nvSpPr>
            <p:spPr bwMode="auto">
              <a:xfrm>
                <a:off x="5172774" y="5498171"/>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97" name="Line 20"/>
              <p:cNvSpPr>
                <a:spLocks noChangeShapeType="1"/>
              </p:cNvSpPr>
              <p:nvPr/>
            </p:nvSpPr>
            <p:spPr bwMode="auto">
              <a:xfrm>
                <a:off x="5268592" y="549817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98" name="Line 21"/>
              <p:cNvSpPr>
                <a:spLocks noChangeShapeType="1"/>
              </p:cNvSpPr>
              <p:nvPr/>
            </p:nvSpPr>
            <p:spPr bwMode="auto">
              <a:xfrm>
                <a:off x="5172166" y="5469226"/>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99" name="AutoShape 11"/>
              <p:cNvSpPr>
                <a:spLocks noChangeArrowheads="1"/>
              </p:cNvSpPr>
              <p:nvPr/>
            </p:nvSpPr>
            <p:spPr bwMode="auto">
              <a:xfrm rot="10800000" flipH="1">
                <a:off x="5149047" y="5702775"/>
                <a:ext cx="169432" cy="191342"/>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pPr algn="ctr">
                  <a:spcBef>
                    <a:spcPct val="50000"/>
                  </a:spcBef>
                  <a:spcAft>
                    <a:spcPct val="30000"/>
                  </a:spcAft>
                  <a:buClr>
                    <a:schemeClr val="tx1"/>
                  </a:buClr>
                </a:pPr>
                <a:endParaRPr lang="en-US" dirty="0"/>
              </a:p>
            </p:txBody>
          </p:sp>
          <p:pic>
            <p:nvPicPr>
              <p:cNvPr id="200" name="Picture 12"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62509" y="5829523"/>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1" name="Line 13"/>
              <p:cNvSpPr>
                <a:spLocks noChangeShapeType="1"/>
              </p:cNvSpPr>
              <p:nvPr/>
            </p:nvSpPr>
            <p:spPr bwMode="auto">
              <a:xfrm>
                <a:off x="5172774" y="5823430"/>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02" name="Line 14"/>
              <p:cNvSpPr>
                <a:spLocks noChangeShapeType="1"/>
              </p:cNvSpPr>
              <p:nvPr/>
            </p:nvSpPr>
            <p:spPr bwMode="auto">
              <a:xfrm>
                <a:off x="5268592" y="5823430"/>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03" name="Line 15"/>
              <p:cNvSpPr>
                <a:spLocks noChangeShapeType="1"/>
              </p:cNvSpPr>
              <p:nvPr/>
            </p:nvSpPr>
            <p:spPr bwMode="auto">
              <a:xfrm>
                <a:off x="5172774" y="5802102"/>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04" name="Line 16"/>
              <p:cNvSpPr>
                <a:spLocks noChangeShapeType="1"/>
              </p:cNvSpPr>
              <p:nvPr/>
            </p:nvSpPr>
            <p:spPr bwMode="auto">
              <a:xfrm>
                <a:off x="5268592" y="5802102"/>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05" name="Line 17"/>
              <p:cNvSpPr>
                <a:spLocks noChangeShapeType="1"/>
              </p:cNvSpPr>
              <p:nvPr/>
            </p:nvSpPr>
            <p:spPr bwMode="auto">
              <a:xfrm>
                <a:off x="5172774" y="5781079"/>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06" name="Line 18"/>
              <p:cNvSpPr>
                <a:spLocks noChangeShapeType="1"/>
              </p:cNvSpPr>
              <p:nvPr/>
            </p:nvSpPr>
            <p:spPr bwMode="auto">
              <a:xfrm>
                <a:off x="5268592" y="5781079"/>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07" name="Line 19"/>
              <p:cNvSpPr>
                <a:spLocks noChangeShapeType="1"/>
              </p:cNvSpPr>
              <p:nvPr/>
            </p:nvSpPr>
            <p:spPr bwMode="auto">
              <a:xfrm>
                <a:off x="5172774" y="5760056"/>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08" name="Line 20"/>
              <p:cNvSpPr>
                <a:spLocks noChangeShapeType="1"/>
              </p:cNvSpPr>
              <p:nvPr/>
            </p:nvSpPr>
            <p:spPr bwMode="auto">
              <a:xfrm>
                <a:off x="5268592" y="5760056"/>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09" name="Line 21"/>
              <p:cNvSpPr>
                <a:spLocks noChangeShapeType="1"/>
              </p:cNvSpPr>
              <p:nvPr/>
            </p:nvSpPr>
            <p:spPr bwMode="auto">
              <a:xfrm>
                <a:off x="5172166" y="5731111"/>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10" name="AutoShape 11"/>
              <p:cNvSpPr>
                <a:spLocks noChangeArrowheads="1"/>
              </p:cNvSpPr>
              <p:nvPr/>
            </p:nvSpPr>
            <p:spPr bwMode="auto">
              <a:xfrm rot="10800000" flipH="1">
                <a:off x="5149047" y="5953594"/>
                <a:ext cx="169432" cy="191342"/>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pPr algn="ctr">
                  <a:spcBef>
                    <a:spcPct val="50000"/>
                  </a:spcBef>
                  <a:spcAft>
                    <a:spcPct val="30000"/>
                  </a:spcAft>
                  <a:buClr>
                    <a:schemeClr val="tx1"/>
                  </a:buClr>
                </a:pPr>
                <a:endParaRPr lang="en-US" dirty="0"/>
              </a:p>
            </p:txBody>
          </p:sp>
          <p:pic>
            <p:nvPicPr>
              <p:cNvPr id="211" name="Picture 12"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62509" y="6080343"/>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12" name="Line 13"/>
              <p:cNvSpPr>
                <a:spLocks noChangeShapeType="1"/>
              </p:cNvSpPr>
              <p:nvPr/>
            </p:nvSpPr>
            <p:spPr bwMode="auto">
              <a:xfrm>
                <a:off x="5172774" y="6074249"/>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13" name="Line 14"/>
              <p:cNvSpPr>
                <a:spLocks noChangeShapeType="1"/>
              </p:cNvSpPr>
              <p:nvPr/>
            </p:nvSpPr>
            <p:spPr bwMode="auto">
              <a:xfrm>
                <a:off x="5268592" y="6074249"/>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14" name="Line 15"/>
              <p:cNvSpPr>
                <a:spLocks noChangeShapeType="1"/>
              </p:cNvSpPr>
              <p:nvPr/>
            </p:nvSpPr>
            <p:spPr bwMode="auto">
              <a:xfrm>
                <a:off x="5172774" y="6052921"/>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15" name="Line 16"/>
              <p:cNvSpPr>
                <a:spLocks noChangeShapeType="1"/>
              </p:cNvSpPr>
              <p:nvPr/>
            </p:nvSpPr>
            <p:spPr bwMode="auto">
              <a:xfrm>
                <a:off x="5268592" y="605292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16" name="Line 17"/>
              <p:cNvSpPr>
                <a:spLocks noChangeShapeType="1"/>
              </p:cNvSpPr>
              <p:nvPr/>
            </p:nvSpPr>
            <p:spPr bwMode="auto">
              <a:xfrm>
                <a:off x="5172774" y="6031898"/>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17" name="Line 18"/>
              <p:cNvSpPr>
                <a:spLocks noChangeShapeType="1"/>
              </p:cNvSpPr>
              <p:nvPr/>
            </p:nvSpPr>
            <p:spPr bwMode="auto">
              <a:xfrm>
                <a:off x="5268592" y="6031898"/>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18" name="Line 19"/>
              <p:cNvSpPr>
                <a:spLocks noChangeShapeType="1"/>
              </p:cNvSpPr>
              <p:nvPr/>
            </p:nvSpPr>
            <p:spPr bwMode="auto">
              <a:xfrm>
                <a:off x="5172774" y="6010875"/>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19" name="Line 20"/>
              <p:cNvSpPr>
                <a:spLocks noChangeShapeType="1"/>
              </p:cNvSpPr>
              <p:nvPr/>
            </p:nvSpPr>
            <p:spPr bwMode="auto">
              <a:xfrm>
                <a:off x="5268592" y="6010875"/>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20" name="Line 21"/>
              <p:cNvSpPr>
                <a:spLocks noChangeShapeType="1"/>
              </p:cNvSpPr>
              <p:nvPr/>
            </p:nvSpPr>
            <p:spPr bwMode="auto">
              <a:xfrm>
                <a:off x="5172166" y="5981930"/>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grpSp>
        <p:nvGrpSpPr>
          <p:cNvPr id="268" name="Group 267"/>
          <p:cNvGrpSpPr/>
          <p:nvPr/>
        </p:nvGrpSpPr>
        <p:grpSpPr>
          <a:xfrm>
            <a:off x="5308571" y="4754803"/>
            <a:ext cx="2411412" cy="1469482"/>
            <a:chOff x="2969296" y="1486474"/>
            <a:chExt cx="2411412" cy="1469482"/>
          </a:xfrm>
        </p:grpSpPr>
        <p:sp>
          <p:nvSpPr>
            <p:cNvPr id="269" name="TextBox 5"/>
            <p:cNvSpPr txBox="1">
              <a:spLocks noChangeArrowheads="1"/>
            </p:cNvSpPr>
            <p:nvPr/>
          </p:nvSpPr>
          <p:spPr bwMode="auto">
            <a:xfrm>
              <a:off x="2969296" y="2370818"/>
              <a:ext cx="2411412" cy="58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b="0" dirty="0">
                  <a:solidFill>
                    <a:schemeClr val="bg1"/>
                  </a:solidFill>
                  <a:cs typeface="Arial" charset="0"/>
                </a:rPr>
                <a:t>Designated Unapplied (Auto-1)</a:t>
              </a:r>
            </a:p>
          </p:txBody>
        </p:sp>
        <p:pic>
          <p:nvPicPr>
            <p:cNvPr id="270" name="Picture 269" descr="Bucket.png"/>
            <p:cNvPicPr>
              <a:picLocks noChangeAspect="1"/>
            </p:cNvPicPr>
            <p:nvPr/>
          </p:nvPicPr>
          <p:blipFill>
            <a:blip r:embed="rId4" cstate="print"/>
            <a:stretch>
              <a:fillRect/>
            </a:stretch>
          </p:blipFill>
          <p:spPr>
            <a:xfrm>
              <a:off x="3711963" y="1486474"/>
              <a:ext cx="926079" cy="939941"/>
            </a:xfrm>
            <a:prstGeom prst="rect">
              <a:avLst/>
            </a:prstGeom>
          </p:spPr>
        </p:pic>
      </p:grpSp>
      <p:sp>
        <p:nvSpPr>
          <p:cNvPr id="6" name="Freeform 5"/>
          <p:cNvSpPr/>
          <p:nvPr/>
        </p:nvSpPr>
        <p:spPr>
          <a:xfrm>
            <a:off x="6815328" y="4315968"/>
            <a:ext cx="792480" cy="1011936"/>
          </a:xfrm>
          <a:custGeom>
            <a:avLst/>
            <a:gdLst>
              <a:gd name="connsiteX0" fmla="*/ 792480 w 792480"/>
              <a:gd name="connsiteY0" fmla="*/ 0 h 1011936"/>
              <a:gd name="connsiteX1" fmla="*/ 560832 w 792480"/>
              <a:gd name="connsiteY1" fmla="*/ 829056 h 1011936"/>
              <a:gd name="connsiteX2" fmla="*/ 0 w 792480"/>
              <a:gd name="connsiteY2" fmla="*/ 1011936 h 1011936"/>
            </a:gdLst>
            <a:ahLst/>
            <a:cxnLst>
              <a:cxn ang="0">
                <a:pos x="connsiteX0" y="connsiteY0"/>
              </a:cxn>
              <a:cxn ang="0">
                <a:pos x="connsiteX1" y="connsiteY1"/>
              </a:cxn>
              <a:cxn ang="0">
                <a:pos x="connsiteX2" y="connsiteY2"/>
              </a:cxn>
            </a:cxnLst>
            <a:rect l="l" t="t" r="r" b="b"/>
            <a:pathLst>
              <a:path w="792480" h="1011936">
                <a:moveTo>
                  <a:pt x="792480" y="0"/>
                </a:moveTo>
                <a:cubicBezTo>
                  <a:pt x="742696" y="330200"/>
                  <a:pt x="692912" y="660400"/>
                  <a:pt x="560832" y="829056"/>
                </a:cubicBezTo>
                <a:cubicBezTo>
                  <a:pt x="428752" y="997712"/>
                  <a:pt x="214376" y="1004824"/>
                  <a:pt x="0" y="1011936"/>
                </a:cubicBezTo>
              </a:path>
            </a:pathLst>
          </a:custGeom>
          <a:ln w="19050">
            <a:solidFill>
              <a:srgbClr val="D33941"/>
            </a:solidFill>
            <a:headEnd type="none" w="med" len="med"/>
            <a:tailEnd type="arrow" w="med" len="med"/>
          </a:ln>
        </p:spPr>
        <p:txBody>
          <a:bodyPr rtlCol="0" anchor="ctr"/>
          <a:lstStyle/>
          <a:p>
            <a:pPr algn="ctr"/>
            <a:endParaRPr lang="en-US" dirty="0"/>
          </a:p>
        </p:txBody>
      </p:sp>
    </p:spTree>
    <p:extLst>
      <p:ext uri="{BB962C8B-B14F-4D97-AF65-F5344CB8AC3E}">
        <p14:creationId xmlns:p14="http://schemas.microsoft.com/office/powerpoint/2010/main" val="182446666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a:t>Lesson outline</a:t>
            </a:r>
          </a:p>
        </p:txBody>
      </p:sp>
      <p:sp>
        <p:nvSpPr>
          <p:cNvPr id="5123" name="Rectangle 3"/>
          <p:cNvSpPr>
            <a:spLocks noGrp="1" noChangeArrowheads="1"/>
          </p:cNvSpPr>
          <p:nvPr>
            <p:ph idx="1"/>
          </p:nvPr>
        </p:nvSpPr>
        <p:spPr bwMode="gray"/>
        <p:txBody>
          <a:bodyPr/>
          <a:lstStyle/>
          <a:p>
            <a:pPr eaLnBrk="1" hangingPunct="1">
              <a:lnSpc>
                <a:spcPct val="150000"/>
              </a:lnSpc>
              <a:buFont typeface="Arial" charset="0"/>
              <a:buChar char="•"/>
              <a:defRPr/>
            </a:pPr>
            <a:r>
              <a:rPr lang="en-US" sz="2800">
                <a:solidFill>
                  <a:schemeClr val="hlink"/>
                </a:solidFill>
              </a:rPr>
              <a:t>Credit handling basics</a:t>
            </a:r>
            <a:endParaRPr lang="en-US" sz="2800" dirty="0">
              <a:solidFill>
                <a:schemeClr val="hlink"/>
              </a:solidFill>
            </a:endParaRPr>
          </a:p>
          <a:p>
            <a:pPr eaLnBrk="1" hangingPunct="1">
              <a:lnSpc>
                <a:spcPct val="150000"/>
              </a:lnSpc>
              <a:buFont typeface="Arial" charset="0"/>
              <a:buChar char="•"/>
              <a:defRPr/>
            </a:pPr>
            <a:r>
              <a:rPr lang="en-US" sz="2800" dirty="0">
                <a:solidFill>
                  <a:schemeClr val="hlink"/>
                </a:solidFill>
              </a:rPr>
              <a:t>Credit allocation examples</a:t>
            </a:r>
          </a:p>
          <a:p>
            <a:pPr eaLnBrk="1" hangingPunct="1">
              <a:lnSpc>
                <a:spcPct val="150000"/>
              </a:lnSpc>
              <a:buFont typeface="Arial" charset="0"/>
              <a:buChar char="•"/>
              <a:defRPr/>
            </a:pPr>
            <a:r>
              <a:rPr lang="en-US" sz="2800">
                <a:solidFill>
                  <a:schemeClr val="hlink"/>
                </a:solidFill>
              </a:rPr>
              <a:t>Return </a:t>
            </a:r>
            <a:r>
              <a:rPr lang="en-US" sz="2800" dirty="0">
                <a:solidFill>
                  <a:schemeClr val="hlink"/>
                </a:solidFill>
              </a:rPr>
              <a:t>premium plan</a:t>
            </a:r>
          </a:p>
          <a:p>
            <a:pPr eaLnBrk="1" hangingPunct="1">
              <a:lnSpc>
                <a:spcPct val="150000"/>
              </a:lnSpc>
              <a:buFont typeface="Arial" charset="0"/>
              <a:buChar char="•"/>
              <a:defRPr/>
            </a:pPr>
            <a:r>
              <a:rPr lang="en-US" sz="2800" dirty="0"/>
              <a:t>Configuring credit handling</a:t>
            </a:r>
          </a:p>
          <a:p>
            <a:pPr lvl="1" eaLnBrk="1" hangingPunct="1">
              <a:lnSpc>
                <a:spcPct val="150000"/>
              </a:lnSpc>
              <a:buFont typeface="Calibri" pitchFamily="34" charset="0"/>
              <a:buChar char="─"/>
              <a:defRPr/>
            </a:pPr>
            <a:r>
              <a:rPr lang="en-US" sz="2800" dirty="0"/>
              <a:t>Filtering</a:t>
            </a:r>
          </a:p>
          <a:p>
            <a:pPr lvl="1" eaLnBrk="1" hangingPunct="1">
              <a:lnSpc>
                <a:spcPct val="150000"/>
              </a:lnSpc>
              <a:buFont typeface="Calibri" pitchFamily="34" charset="0"/>
              <a:buChar char="─"/>
              <a:defRPr/>
            </a:pPr>
            <a:r>
              <a:rPr lang="en-US" sz="2800" dirty="0"/>
              <a:t>Allocation</a:t>
            </a:r>
          </a:p>
          <a:p>
            <a:pPr eaLnBrk="1" hangingPunct="1">
              <a:lnSpc>
                <a:spcPct val="150000"/>
              </a:lnSpc>
              <a:buFont typeface="Arial" charset="0"/>
              <a:buChar char="•"/>
              <a:defRPr/>
            </a:pPr>
            <a:endParaRPr lang="en-US" sz="2800" dirty="0"/>
          </a:p>
          <a:p>
            <a:pPr eaLnBrk="1" hangingPunct="1">
              <a:lnSpc>
                <a:spcPct val="150000"/>
              </a:lnSpc>
              <a:buFont typeface="Arial" charset="0"/>
              <a:buChar char="•"/>
              <a:defRPr/>
            </a:pPr>
            <a:endParaRPr lang="en-US" sz="2800" dirty="0">
              <a:solidFill>
                <a:schemeClr val="hlink"/>
              </a:solidFill>
              <a:ea typeface="+mn-ea"/>
              <a:cs typeface="+mn-cs"/>
            </a:endParaRPr>
          </a:p>
        </p:txBody>
      </p:sp>
    </p:spTree>
    <p:extLst>
      <p:ext uri="{BB962C8B-B14F-4D97-AF65-F5344CB8AC3E}">
        <p14:creationId xmlns:p14="http://schemas.microsoft.com/office/powerpoint/2010/main" val="278696289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you configure in credit handling?</a:t>
            </a:r>
          </a:p>
        </p:txBody>
      </p:sp>
      <p:sp>
        <p:nvSpPr>
          <p:cNvPr id="3" name="Content Placeholder 2"/>
          <p:cNvSpPr>
            <a:spLocks noGrp="1"/>
          </p:cNvSpPr>
          <p:nvPr>
            <p:ph idx="1"/>
          </p:nvPr>
        </p:nvSpPr>
        <p:spPr/>
        <p:txBody>
          <a:bodyPr/>
          <a:lstStyle/>
          <a:p>
            <a:r>
              <a:rPr lang="en-US" dirty="0"/>
              <a:t>In the UI:</a:t>
            </a:r>
          </a:p>
          <a:p>
            <a:pPr lvl="1"/>
            <a:r>
              <a:rPr lang="en-US" dirty="0"/>
              <a:t>Edit </a:t>
            </a:r>
            <a:r>
              <a:rPr lang="en-US" b="1" dirty="0">
                <a:latin typeface="Courier New" pitchFamily="49" charset="0"/>
                <a:cs typeface="Courier New" pitchFamily="49" charset="0"/>
              </a:rPr>
              <a:t>Default Return Premium Plan</a:t>
            </a:r>
            <a:r>
              <a:rPr lang="en-US" dirty="0"/>
              <a:t> or create a new one</a:t>
            </a:r>
          </a:p>
          <a:p>
            <a:r>
              <a:rPr lang="en-US" dirty="0"/>
              <a:t>In Gosu:</a:t>
            </a:r>
          </a:p>
          <a:p>
            <a:pPr lvl="1"/>
            <a:r>
              <a:rPr lang="en-US" dirty="0"/>
              <a:t>Implement a custom filter for eligible positive invoice items</a:t>
            </a:r>
          </a:p>
          <a:p>
            <a:pPr lvl="1"/>
            <a:r>
              <a:rPr lang="en-US" dirty="0"/>
              <a:t>Modify a preconfigured filter for eligible positive invoice items</a:t>
            </a:r>
          </a:p>
          <a:p>
            <a:pPr lvl="1"/>
            <a:r>
              <a:rPr lang="en-US" dirty="0"/>
              <a:t>Implement a custom allocation method</a:t>
            </a:r>
          </a:p>
          <a:p>
            <a:pPr lvl="1"/>
            <a:r>
              <a:rPr lang="en-US" dirty="0"/>
              <a:t>Modify a preconfigured allocation method</a:t>
            </a:r>
          </a:p>
        </p:txBody>
      </p:sp>
      <p:sp>
        <p:nvSpPr>
          <p:cNvPr id="9" name="AutoShape 12"/>
          <p:cNvSpPr>
            <a:spLocks/>
          </p:cNvSpPr>
          <p:nvPr/>
        </p:nvSpPr>
        <p:spPr bwMode="auto">
          <a:xfrm>
            <a:off x="722377" y="2314164"/>
            <a:ext cx="228600" cy="806988"/>
          </a:xfrm>
          <a:prstGeom prst="leftBrace">
            <a:avLst>
              <a:gd name="adj1" fmla="val 31583"/>
              <a:gd name="adj2" fmla="val 50000"/>
            </a:avLst>
          </a:prstGeom>
          <a:noFill/>
          <a:ln w="19050">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dirty="0">
              <a:solidFill>
                <a:srgbClr val="D33941"/>
              </a:solidFill>
            </a:endParaRPr>
          </a:p>
        </p:txBody>
      </p:sp>
      <p:sp>
        <p:nvSpPr>
          <p:cNvPr id="10" name="AutoShape 12"/>
          <p:cNvSpPr>
            <a:spLocks/>
          </p:cNvSpPr>
          <p:nvPr/>
        </p:nvSpPr>
        <p:spPr bwMode="auto">
          <a:xfrm flipH="1">
            <a:off x="6241670" y="3065304"/>
            <a:ext cx="228600" cy="806989"/>
          </a:xfrm>
          <a:prstGeom prst="leftBrace">
            <a:avLst>
              <a:gd name="adj1" fmla="val 31583"/>
              <a:gd name="adj2" fmla="val 50000"/>
            </a:avLst>
          </a:prstGeom>
          <a:noFill/>
          <a:ln w="19050">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dirty="0">
              <a:solidFill>
                <a:srgbClr val="D33941"/>
              </a:solidFill>
            </a:endParaRPr>
          </a:p>
        </p:txBody>
      </p:sp>
      <p:sp>
        <p:nvSpPr>
          <p:cNvPr id="6" name="Freeform 5"/>
          <p:cNvSpPr/>
          <p:nvPr/>
        </p:nvSpPr>
        <p:spPr>
          <a:xfrm>
            <a:off x="370377" y="2718816"/>
            <a:ext cx="714711" cy="2767584"/>
          </a:xfrm>
          <a:custGeom>
            <a:avLst/>
            <a:gdLst>
              <a:gd name="connsiteX0" fmla="*/ 227030 w 470870"/>
              <a:gd name="connsiteY0" fmla="*/ 0 h 2072640"/>
              <a:gd name="connsiteX1" fmla="*/ 7574 w 470870"/>
              <a:gd name="connsiteY1" fmla="*/ 1194816 h 2072640"/>
              <a:gd name="connsiteX2" fmla="*/ 470870 w 470870"/>
              <a:gd name="connsiteY2" fmla="*/ 2072640 h 2072640"/>
            </a:gdLst>
            <a:ahLst/>
            <a:cxnLst>
              <a:cxn ang="0">
                <a:pos x="connsiteX0" y="connsiteY0"/>
              </a:cxn>
              <a:cxn ang="0">
                <a:pos x="connsiteX1" y="connsiteY1"/>
              </a:cxn>
              <a:cxn ang="0">
                <a:pos x="connsiteX2" y="connsiteY2"/>
              </a:cxn>
            </a:cxnLst>
            <a:rect l="l" t="t" r="r" b="b"/>
            <a:pathLst>
              <a:path w="470870" h="2072640">
                <a:moveTo>
                  <a:pt x="227030" y="0"/>
                </a:moveTo>
                <a:cubicBezTo>
                  <a:pt x="96982" y="424688"/>
                  <a:pt x="-33066" y="849376"/>
                  <a:pt x="7574" y="1194816"/>
                </a:cubicBezTo>
                <a:cubicBezTo>
                  <a:pt x="48214" y="1540256"/>
                  <a:pt x="259542" y="1806448"/>
                  <a:pt x="470870" y="2072640"/>
                </a:cubicBezTo>
              </a:path>
            </a:pathLst>
          </a:custGeom>
          <a:ln w="19050">
            <a:solidFill>
              <a:srgbClr val="D33941"/>
            </a:solidFill>
            <a:headEnd type="none" w="med" len="med"/>
            <a:tailEnd type="arrow" w="med" len="med"/>
          </a:ln>
        </p:spPr>
        <p:txBody>
          <a:bodyPr rtlCol="0" anchor="ctr"/>
          <a:lstStyle/>
          <a:p>
            <a:endParaRPr lang="en-US" dirty="0"/>
          </a:p>
        </p:txBody>
      </p:sp>
      <p:pic>
        <p:nvPicPr>
          <p:cNvPr id="8" name="Picture 7"/>
          <p:cNvPicPr>
            <a:picLocks noChangeAspect="1"/>
          </p:cNvPicPr>
          <p:nvPr/>
        </p:nvPicPr>
        <p:blipFill>
          <a:blip r:embed="rId3"/>
          <a:stretch>
            <a:fillRect/>
          </a:stretch>
        </p:blipFill>
        <p:spPr>
          <a:xfrm>
            <a:off x="1119125" y="4024692"/>
            <a:ext cx="6886638" cy="2450719"/>
          </a:xfrm>
          <a:prstGeom prst="rect">
            <a:avLst/>
          </a:prstGeom>
          <a:ln>
            <a:solidFill>
              <a:schemeClr val="bg1"/>
            </a:solidFill>
          </a:ln>
        </p:spPr>
      </p:pic>
      <p:sp>
        <p:nvSpPr>
          <p:cNvPr id="13" name="Freeform 12"/>
          <p:cNvSpPr/>
          <p:nvPr/>
        </p:nvSpPr>
        <p:spPr>
          <a:xfrm>
            <a:off x="6470270" y="3459480"/>
            <a:ext cx="1022730" cy="2471420"/>
          </a:xfrm>
          <a:custGeom>
            <a:avLst/>
            <a:gdLst>
              <a:gd name="connsiteX0" fmla="*/ 0 w 1414272"/>
              <a:gd name="connsiteY0" fmla="*/ 0 h 1853184"/>
              <a:gd name="connsiteX1" fmla="*/ 1170432 w 1414272"/>
              <a:gd name="connsiteY1" fmla="*/ 792480 h 1853184"/>
              <a:gd name="connsiteX2" fmla="*/ 1414272 w 1414272"/>
              <a:gd name="connsiteY2" fmla="*/ 1853184 h 1853184"/>
            </a:gdLst>
            <a:ahLst/>
            <a:cxnLst>
              <a:cxn ang="0">
                <a:pos x="connsiteX0" y="connsiteY0"/>
              </a:cxn>
              <a:cxn ang="0">
                <a:pos x="connsiteX1" y="connsiteY1"/>
              </a:cxn>
              <a:cxn ang="0">
                <a:pos x="connsiteX2" y="connsiteY2"/>
              </a:cxn>
            </a:cxnLst>
            <a:rect l="l" t="t" r="r" b="b"/>
            <a:pathLst>
              <a:path w="1414272" h="1853184">
                <a:moveTo>
                  <a:pt x="0" y="0"/>
                </a:moveTo>
                <a:cubicBezTo>
                  <a:pt x="467360" y="241808"/>
                  <a:pt x="934720" y="483616"/>
                  <a:pt x="1170432" y="792480"/>
                </a:cubicBezTo>
                <a:cubicBezTo>
                  <a:pt x="1406144" y="1101344"/>
                  <a:pt x="1410208" y="1477264"/>
                  <a:pt x="1414272" y="1853184"/>
                </a:cubicBezTo>
              </a:path>
            </a:pathLst>
          </a:custGeom>
          <a:ln w="19050">
            <a:solidFill>
              <a:srgbClr val="D33941"/>
            </a:solidFill>
            <a:headEnd type="none" w="med" len="med"/>
            <a:tailEnd type="arrow" w="med" len="med"/>
          </a:ln>
        </p:spPr>
        <p:txBody>
          <a:bodyPr rtlCol="0" anchor="ctr"/>
          <a:lstStyle/>
          <a:p>
            <a:pPr algn="ctr"/>
            <a:endParaRPr lang="en-US" dirty="0"/>
          </a:p>
        </p:txBody>
      </p:sp>
      <p:sp>
        <p:nvSpPr>
          <p:cNvPr id="14" name="Rounded Rectangle 13"/>
          <p:cNvSpPr/>
          <p:nvPr/>
        </p:nvSpPr>
        <p:spPr bwMode="auto">
          <a:xfrm>
            <a:off x="1144525" y="5321300"/>
            <a:ext cx="4164075" cy="198628"/>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5" name="Rounded Rectangle 14"/>
          <p:cNvSpPr/>
          <p:nvPr/>
        </p:nvSpPr>
        <p:spPr bwMode="auto">
          <a:xfrm>
            <a:off x="6997701" y="5930900"/>
            <a:ext cx="965200" cy="5207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423589869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eligible positive items</a:t>
            </a:r>
          </a:p>
        </p:txBody>
      </p:sp>
      <p:sp>
        <p:nvSpPr>
          <p:cNvPr id="9" name="TextBox 8"/>
          <p:cNvSpPr txBox="1"/>
          <p:nvPr/>
        </p:nvSpPr>
        <p:spPr>
          <a:xfrm>
            <a:off x="1272092" y="1467809"/>
            <a:ext cx="1641796" cy="400110"/>
          </a:xfrm>
          <a:prstGeom prst="rect">
            <a:avLst/>
          </a:prstGeom>
          <a:noFill/>
        </p:spPr>
        <p:txBody>
          <a:bodyPr wrap="none" rtlCol="0">
            <a:spAutoFit/>
          </a:bodyPr>
          <a:lstStyle/>
          <a:p>
            <a:pPr algn="l"/>
            <a:r>
              <a:rPr lang="en-US" b="0" dirty="0">
                <a:solidFill>
                  <a:schemeClr val="bg1"/>
                </a:solidFill>
                <a:cs typeface="Calibri" pitchFamily="34" charset="0"/>
              </a:rPr>
              <a:t>BillingCenter</a:t>
            </a:r>
          </a:p>
        </p:txBody>
      </p:sp>
      <p:sp>
        <p:nvSpPr>
          <p:cNvPr id="10" name="TextBox 9"/>
          <p:cNvSpPr txBox="1"/>
          <p:nvPr/>
        </p:nvSpPr>
        <p:spPr>
          <a:xfrm>
            <a:off x="367138" y="2173612"/>
            <a:ext cx="2861681" cy="2062103"/>
          </a:xfrm>
          <a:prstGeom prst="rect">
            <a:avLst/>
          </a:prstGeom>
          <a:noFill/>
        </p:spPr>
        <p:txBody>
          <a:bodyPr wrap="none" rtlCol="0">
            <a:spAutoFit/>
          </a:bodyPr>
          <a:lstStyle/>
          <a:p>
            <a:pPr algn="l"/>
            <a:r>
              <a:rPr lang="en-US" b="0" dirty="0">
                <a:solidFill>
                  <a:schemeClr val="bg1"/>
                </a:solidFill>
                <a:latin typeface="Arial" pitchFamily="34" charset="0"/>
                <a:cs typeface="Arial" pitchFamily="34" charset="0"/>
              </a:rPr>
              <a:t>1. Start credit allocation</a:t>
            </a:r>
          </a:p>
          <a:p>
            <a:pPr algn="l"/>
            <a:r>
              <a:rPr lang="en-US" b="0" dirty="0">
                <a:solidFill>
                  <a:schemeClr val="bg1"/>
                </a:solidFill>
                <a:latin typeface="Arial" pitchFamily="34" charset="0"/>
                <a:cs typeface="Arial" pitchFamily="34" charset="0"/>
              </a:rPr>
              <a:t>2. Execute filter</a:t>
            </a:r>
          </a:p>
          <a:p>
            <a:pPr algn="l"/>
            <a:r>
              <a:rPr lang="en-US" b="0" dirty="0">
                <a:solidFill>
                  <a:schemeClr val="bg1"/>
                </a:solidFill>
                <a:latin typeface="Arial" pitchFamily="34" charset="0"/>
                <a:cs typeface="Arial" pitchFamily="34" charset="0"/>
              </a:rPr>
              <a:t>3. Distribute</a:t>
            </a:r>
          </a:p>
          <a:p>
            <a:pPr marL="457200" indent="-457200" algn="l">
              <a:buFont typeface="+mj-lt"/>
              <a:buAutoNum type="arabicPeriod"/>
            </a:pPr>
            <a:endParaRPr lang="en-US" dirty="0">
              <a:solidFill>
                <a:srgbClr val="C00000"/>
              </a:solidFill>
              <a:latin typeface="Calibri" pitchFamily="34" charset="0"/>
              <a:cs typeface="Calibri" pitchFamily="34" charset="0"/>
            </a:endParaRPr>
          </a:p>
        </p:txBody>
      </p:sp>
      <p:pic>
        <p:nvPicPr>
          <p:cNvPr id="18" name="Picture 16" descr="billingcen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7138" y="1236611"/>
            <a:ext cx="876164" cy="87616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4" name="Rectangle 13"/>
          <p:cNvSpPr/>
          <p:nvPr/>
        </p:nvSpPr>
        <p:spPr bwMode="auto">
          <a:xfrm>
            <a:off x="5254751" y="1963043"/>
            <a:ext cx="3736849" cy="1887796"/>
          </a:xfrm>
          <a:prstGeom prst="rect">
            <a:avLst/>
          </a:prstGeom>
          <a:solidFill>
            <a:schemeClr val="tx1">
              <a:lumMod val="95000"/>
            </a:schemeClr>
          </a:solidFill>
          <a:ln w="63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1" name="TextBox 10"/>
          <p:cNvSpPr txBox="1"/>
          <p:nvPr/>
        </p:nvSpPr>
        <p:spPr>
          <a:xfrm>
            <a:off x="5582959" y="1963043"/>
            <a:ext cx="2388283" cy="400110"/>
          </a:xfrm>
          <a:prstGeom prst="rect">
            <a:avLst/>
          </a:prstGeom>
          <a:noFill/>
        </p:spPr>
        <p:txBody>
          <a:bodyPr wrap="none" rtlCol="0">
            <a:spAutoFit/>
          </a:bodyPr>
          <a:lstStyle/>
          <a:p>
            <a:r>
              <a:rPr lang="en-US" dirty="0">
                <a:solidFill>
                  <a:srgbClr val="04628C"/>
                </a:solidFill>
                <a:latin typeface="Calibri" pitchFamily="34" charset="0"/>
                <a:cs typeface="Calibri" pitchFamily="34" charset="0"/>
              </a:rPr>
              <a:t>DirectBillPayment.gs</a:t>
            </a:r>
          </a:p>
        </p:txBody>
      </p:sp>
      <p:grpSp>
        <p:nvGrpSpPr>
          <p:cNvPr id="34" name="Group 33"/>
          <p:cNvGrpSpPr/>
          <p:nvPr/>
        </p:nvGrpSpPr>
        <p:grpSpPr>
          <a:xfrm>
            <a:off x="8465719" y="1797274"/>
            <a:ext cx="461127" cy="458573"/>
            <a:chOff x="8605838" y="562102"/>
            <a:chExt cx="320675" cy="347663"/>
          </a:xfrm>
        </p:grpSpPr>
        <p:sp>
          <p:nvSpPr>
            <p:cNvPr id="23" name="Freeform 22"/>
            <p:cNvSpPr>
              <a:spLocks/>
            </p:cNvSpPr>
            <p:nvPr/>
          </p:nvSpPr>
          <p:spPr bwMode="auto">
            <a:xfrm>
              <a:off x="8646300" y="562102"/>
              <a:ext cx="278401" cy="347663"/>
            </a:xfrm>
            <a:custGeom>
              <a:avLst/>
              <a:gdLst>
                <a:gd name="T0" fmla="*/ 0 w 1887"/>
                <a:gd name="T1" fmla="*/ 0 h 2365"/>
                <a:gd name="T2" fmla="*/ 0 w 1887"/>
                <a:gd name="T3" fmla="*/ 0 h 2365"/>
                <a:gd name="T4" fmla="*/ 0 w 1887"/>
                <a:gd name="T5" fmla="*/ 0 h 2365"/>
                <a:gd name="T6" fmla="*/ 0 w 1887"/>
                <a:gd name="T7" fmla="*/ 0 h 2365"/>
                <a:gd name="T8" fmla="*/ 0 w 1887"/>
                <a:gd name="T9" fmla="*/ 0 h 2365"/>
                <a:gd name="T10" fmla="*/ 0 w 1887"/>
                <a:gd name="T11" fmla="*/ 0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pPr algn="ctr">
                <a:spcBef>
                  <a:spcPct val="50000"/>
                </a:spcBef>
                <a:spcAft>
                  <a:spcPct val="30000"/>
                </a:spcAft>
                <a:buClr>
                  <a:schemeClr val="tx1"/>
                </a:buClr>
              </a:pPr>
              <a:endParaRPr lang="en-US" dirty="0"/>
            </a:p>
          </p:txBody>
        </p:sp>
        <p:sp>
          <p:nvSpPr>
            <p:cNvPr id="24" name="Rectangle 23"/>
            <p:cNvSpPr>
              <a:spLocks noChangeArrowheads="1"/>
            </p:cNvSpPr>
            <p:nvPr/>
          </p:nvSpPr>
          <p:spPr bwMode="auto">
            <a:xfrm>
              <a:off x="8722392" y="768772"/>
              <a:ext cx="132860" cy="22294"/>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dirty="0"/>
            </a:p>
          </p:txBody>
        </p:sp>
        <p:sp>
          <p:nvSpPr>
            <p:cNvPr id="25" name="Rectangle 24"/>
            <p:cNvSpPr>
              <a:spLocks noChangeArrowheads="1"/>
            </p:cNvSpPr>
            <p:nvPr/>
          </p:nvSpPr>
          <p:spPr bwMode="auto">
            <a:xfrm>
              <a:off x="8690989" y="722376"/>
              <a:ext cx="164263" cy="22294"/>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dirty="0"/>
            </a:p>
          </p:txBody>
        </p:sp>
        <p:sp>
          <p:nvSpPr>
            <p:cNvPr id="26" name="Rectangle 25"/>
            <p:cNvSpPr>
              <a:spLocks noChangeArrowheads="1"/>
            </p:cNvSpPr>
            <p:nvPr/>
          </p:nvSpPr>
          <p:spPr bwMode="auto">
            <a:xfrm>
              <a:off x="8722392" y="815167"/>
              <a:ext cx="132860" cy="22294"/>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dirty="0"/>
            </a:p>
          </p:txBody>
        </p:sp>
        <p:sp>
          <p:nvSpPr>
            <p:cNvPr id="27" name="Line 26"/>
            <p:cNvSpPr>
              <a:spLocks noChangeShapeType="1"/>
            </p:cNvSpPr>
            <p:nvPr/>
          </p:nvSpPr>
          <p:spPr bwMode="auto">
            <a:xfrm>
              <a:off x="8645092" y="909765"/>
              <a:ext cx="281421"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8" name="Line 27"/>
            <p:cNvSpPr>
              <a:spLocks noChangeShapeType="1"/>
            </p:cNvSpPr>
            <p:nvPr/>
          </p:nvSpPr>
          <p:spPr bwMode="auto">
            <a:xfrm flipV="1">
              <a:off x="8925305" y="641034"/>
              <a:ext cx="0" cy="268731"/>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9" name="Freeform 28"/>
            <p:cNvSpPr>
              <a:spLocks/>
            </p:cNvSpPr>
            <p:nvPr/>
          </p:nvSpPr>
          <p:spPr bwMode="auto">
            <a:xfrm>
              <a:off x="8843778" y="562102"/>
              <a:ext cx="81528" cy="81342"/>
            </a:xfrm>
            <a:custGeom>
              <a:avLst/>
              <a:gdLst>
                <a:gd name="T0" fmla="*/ 0 w 553"/>
                <a:gd name="T1" fmla="*/ 0 h 554"/>
                <a:gd name="T2" fmla="*/ 0 w 553"/>
                <a:gd name="T3" fmla="*/ 0 h 554"/>
                <a:gd name="T4" fmla="*/ 0 w 553"/>
                <a:gd name="T5" fmla="*/ 0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pPr algn="ctr">
                <a:spcBef>
                  <a:spcPct val="50000"/>
                </a:spcBef>
                <a:spcAft>
                  <a:spcPct val="30000"/>
                </a:spcAft>
                <a:buClr>
                  <a:schemeClr val="tx1"/>
                </a:buClr>
              </a:pPr>
              <a:endParaRPr lang="en-US" dirty="0"/>
            </a:p>
          </p:txBody>
        </p:sp>
        <p:sp>
          <p:nvSpPr>
            <p:cNvPr id="30" name="Rectangle 29"/>
            <p:cNvSpPr>
              <a:spLocks noChangeArrowheads="1"/>
            </p:cNvSpPr>
            <p:nvPr/>
          </p:nvSpPr>
          <p:spPr bwMode="auto">
            <a:xfrm>
              <a:off x="8678307" y="577768"/>
              <a:ext cx="19929" cy="51818"/>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dirty="0"/>
            </a:p>
          </p:txBody>
        </p:sp>
        <p:sp>
          <p:nvSpPr>
            <p:cNvPr id="31" name="Rectangle 30"/>
            <p:cNvSpPr>
              <a:spLocks noChangeArrowheads="1"/>
            </p:cNvSpPr>
            <p:nvPr/>
          </p:nvSpPr>
          <p:spPr bwMode="auto">
            <a:xfrm>
              <a:off x="8718165" y="577768"/>
              <a:ext cx="19929" cy="51818"/>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dirty="0"/>
            </a:p>
          </p:txBody>
        </p:sp>
        <p:sp>
          <p:nvSpPr>
            <p:cNvPr id="32" name="Freeform 31"/>
            <p:cNvSpPr>
              <a:spLocks/>
            </p:cNvSpPr>
            <p:nvPr/>
          </p:nvSpPr>
          <p:spPr bwMode="auto">
            <a:xfrm>
              <a:off x="8605838" y="666943"/>
              <a:ext cx="112327" cy="8616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dirty="0"/>
            </a:p>
          </p:txBody>
        </p:sp>
        <p:sp>
          <p:nvSpPr>
            <p:cNvPr id="33" name="Freeform 32"/>
            <p:cNvSpPr>
              <a:spLocks/>
            </p:cNvSpPr>
            <p:nvPr/>
          </p:nvSpPr>
          <p:spPr bwMode="auto">
            <a:xfrm>
              <a:off x="8660190" y="629586"/>
              <a:ext cx="94814" cy="81342"/>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pPr algn="ctr">
                <a:spcBef>
                  <a:spcPct val="50000"/>
                </a:spcBef>
                <a:spcAft>
                  <a:spcPct val="30000"/>
                </a:spcAft>
                <a:buClr>
                  <a:schemeClr val="tx1"/>
                </a:buClr>
              </a:pPr>
              <a:endParaRPr lang="en-US" dirty="0"/>
            </a:p>
          </p:txBody>
        </p:sp>
      </p:grpSp>
      <p:sp>
        <p:nvSpPr>
          <p:cNvPr id="8" name="TextBox 7"/>
          <p:cNvSpPr txBox="1"/>
          <p:nvPr/>
        </p:nvSpPr>
        <p:spPr>
          <a:xfrm>
            <a:off x="1287475" y="4380531"/>
            <a:ext cx="2339102" cy="369332"/>
          </a:xfrm>
          <a:prstGeom prst="rect">
            <a:avLst/>
          </a:prstGeom>
          <a:noFill/>
        </p:spPr>
        <p:txBody>
          <a:bodyPr wrap="none" rtlCol="0">
            <a:spAutoFit/>
          </a:bodyPr>
          <a:lstStyle/>
          <a:p>
            <a:pPr algn="l"/>
            <a:r>
              <a:rPr lang="en-US" sz="1800" b="0" dirty="0">
                <a:solidFill>
                  <a:schemeClr val="bg1"/>
                </a:solidFill>
                <a:latin typeface="+mj-lt"/>
                <a:cs typeface="Calibri" pitchFamily="34" charset="0"/>
              </a:rPr>
              <a:t>Return premium plan</a:t>
            </a:r>
          </a:p>
        </p:txBody>
      </p:sp>
      <p:cxnSp>
        <p:nvCxnSpPr>
          <p:cNvPr id="43" name="Straight Connector 42"/>
          <p:cNvCxnSpPr/>
          <p:nvPr/>
        </p:nvCxnSpPr>
        <p:spPr bwMode="auto">
          <a:xfrm>
            <a:off x="5458911" y="2363153"/>
            <a:ext cx="2664475" cy="0"/>
          </a:xfrm>
          <a:prstGeom prst="line">
            <a:avLst/>
          </a:prstGeom>
          <a:noFill/>
          <a:ln w="6350" cap="flat" cmpd="sng" algn="ctr">
            <a:solidFill>
              <a:srgbClr val="04628C"/>
            </a:solidFill>
            <a:prstDash val="solid"/>
            <a:round/>
            <a:headEnd type="none" w="med" len="med"/>
            <a:tailEnd type="none" w="med" len="med"/>
          </a:ln>
          <a:effectLst/>
        </p:spPr>
      </p:cxnSp>
      <p:sp>
        <p:nvSpPr>
          <p:cNvPr id="46" name="TextBox 45"/>
          <p:cNvSpPr txBox="1"/>
          <p:nvPr/>
        </p:nvSpPr>
        <p:spPr>
          <a:xfrm>
            <a:off x="5209946" y="2454152"/>
            <a:ext cx="3882794" cy="338554"/>
          </a:xfrm>
          <a:prstGeom prst="rect">
            <a:avLst/>
          </a:prstGeom>
          <a:noFill/>
        </p:spPr>
        <p:txBody>
          <a:bodyPr wrap="none" rtlCol="0">
            <a:spAutoFit/>
          </a:bodyPr>
          <a:lstStyle/>
          <a:p>
            <a:pPr algn="l"/>
            <a:r>
              <a:rPr lang="en-US" sz="1600" dirty="0">
                <a:solidFill>
                  <a:schemeClr val="bg1"/>
                </a:solidFill>
                <a:cs typeface="Calibri" pitchFamily="34" charset="0"/>
              </a:rPr>
              <a:t>addPositiveItemsDistributionCriteria</a:t>
            </a:r>
            <a:r>
              <a:rPr lang="en-US" sz="1600" b="0" dirty="0">
                <a:solidFill>
                  <a:schemeClr val="bg1"/>
                </a:solidFill>
                <a:cs typeface="Calibri" pitchFamily="34" charset="0"/>
              </a:rPr>
              <a:t>()</a:t>
            </a:r>
          </a:p>
        </p:txBody>
      </p:sp>
      <p:sp>
        <p:nvSpPr>
          <p:cNvPr id="52" name="Rectangle 51"/>
          <p:cNvSpPr/>
          <p:nvPr/>
        </p:nvSpPr>
        <p:spPr bwMode="auto">
          <a:xfrm>
            <a:off x="5315712" y="2816416"/>
            <a:ext cx="3307292" cy="868810"/>
          </a:xfrm>
          <a:prstGeom prst="rect">
            <a:avLst/>
          </a:prstGeom>
          <a:solidFill>
            <a:schemeClr val="tx1">
              <a:lumMod val="75000"/>
            </a:schemeClr>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grpSp>
        <p:nvGrpSpPr>
          <p:cNvPr id="16" name="Group 15"/>
          <p:cNvGrpSpPr/>
          <p:nvPr/>
        </p:nvGrpSpPr>
        <p:grpSpPr>
          <a:xfrm>
            <a:off x="3171391" y="1430543"/>
            <a:ext cx="1953785" cy="1192887"/>
            <a:chOff x="3171391" y="1430543"/>
            <a:chExt cx="1953785" cy="1192887"/>
          </a:xfrm>
        </p:grpSpPr>
        <p:cxnSp>
          <p:nvCxnSpPr>
            <p:cNvPr id="12" name="Straight Arrow Connector 11"/>
            <p:cNvCxnSpPr/>
            <p:nvPr/>
          </p:nvCxnSpPr>
          <p:spPr bwMode="auto">
            <a:xfrm>
              <a:off x="3171391" y="2363153"/>
              <a:ext cx="1943990" cy="260277"/>
            </a:xfrm>
            <a:prstGeom prst="straightConnector1">
              <a:avLst/>
            </a:prstGeom>
            <a:noFill/>
            <a:ln w="19050" cap="flat" cmpd="sng" algn="ctr">
              <a:solidFill>
                <a:srgbClr val="C00000"/>
              </a:solidFill>
              <a:prstDash val="solid"/>
              <a:round/>
              <a:headEnd type="none" w="med" len="med"/>
              <a:tailEnd type="arrow"/>
            </a:ln>
            <a:effectLst/>
          </p:spPr>
        </p:cxnSp>
        <p:sp>
          <p:nvSpPr>
            <p:cNvPr id="5" name="TextBox 4"/>
            <p:cNvSpPr txBox="1"/>
            <p:nvPr/>
          </p:nvSpPr>
          <p:spPr>
            <a:xfrm>
              <a:off x="3302138" y="1430543"/>
              <a:ext cx="1823038" cy="830997"/>
            </a:xfrm>
            <a:prstGeom prst="rect">
              <a:avLst/>
            </a:prstGeom>
            <a:solidFill>
              <a:schemeClr val="tx1"/>
            </a:solidFill>
          </p:spPr>
          <p:txBody>
            <a:bodyPr wrap="square" rtlCol="0">
              <a:spAutoFit/>
            </a:bodyPr>
            <a:lstStyle/>
            <a:p>
              <a:pPr algn="l"/>
              <a:r>
                <a:rPr lang="en-US" sz="1600" b="0" dirty="0">
                  <a:solidFill>
                    <a:schemeClr val="bg1"/>
                  </a:solidFill>
                  <a:latin typeface="Arial" pitchFamily="34" charset="0"/>
                  <a:cs typeface="Arial" pitchFamily="34" charset="0"/>
                </a:rPr>
                <a:t>What items do you want to target for payment?</a:t>
              </a:r>
            </a:p>
          </p:txBody>
        </p:sp>
        <p:sp>
          <p:nvSpPr>
            <p:cNvPr id="7" name="Line Callout 1 6"/>
            <p:cNvSpPr/>
            <p:nvPr/>
          </p:nvSpPr>
          <p:spPr bwMode="auto">
            <a:xfrm>
              <a:off x="3315307" y="1438205"/>
              <a:ext cx="1756565" cy="825427"/>
            </a:xfrm>
            <a:prstGeom prst="borderCallout1">
              <a:avLst>
                <a:gd name="adj1" fmla="val 101465"/>
                <a:gd name="adj2" fmla="val 31209"/>
                <a:gd name="adj3" fmla="val 115454"/>
                <a:gd name="adj4" fmla="val 8973"/>
              </a:avLst>
            </a:prstGeom>
            <a:noFill/>
            <a:ln w="3175"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grpSp>
      <p:grpSp>
        <p:nvGrpSpPr>
          <p:cNvPr id="17" name="Group 16"/>
          <p:cNvGrpSpPr/>
          <p:nvPr/>
        </p:nvGrpSpPr>
        <p:grpSpPr>
          <a:xfrm>
            <a:off x="2353056" y="2906941"/>
            <a:ext cx="2856890" cy="1346456"/>
            <a:chOff x="2414017" y="2784609"/>
            <a:chExt cx="2856890" cy="1346456"/>
          </a:xfrm>
        </p:grpSpPr>
        <p:sp>
          <p:nvSpPr>
            <p:cNvPr id="38" name="TextBox 37"/>
            <p:cNvSpPr txBox="1"/>
            <p:nvPr/>
          </p:nvSpPr>
          <p:spPr>
            <a:xfrm>
              <a:off x="2736934" y="3268501"/>
              <a:ext cx="1823038" cy="830997"/>
            </a:xfrm>
            <a:prstGeom prst="rect">
              <a:avLst/>
            </a:prstGeom>
            <a:solidFill>
              <a:schemeClr val="tx1"/>
            </a:solidFill>
          </p:spPr>
          <p:txBody>
            <a:bodyPr wrap="square" rtlCol="0">
              <a:spAutoFit/>
            </a:bodyPr>
            <a:lstStyle/>
            <a:p>
              <a:pPr algn="l"/>
              <a:r>
                <a:rPr lang="en-US" sz="1600" b="0" dirty="0">
                  <a:solidFill>
                    <a:schemeClr val="bg1"/>
                  </a:solidFill>
                  <a:latin typeface="Arial" pitchFamily="34" charset="0"/>
                  <a:cs typeface="Arial" pitchFamily="34" charset="0"/>
                </a:rPr>
                <a:t>Target the items that match these restrictions</a:t>
              </a:r>
            </a:p>
          </p:txBody>
        </p:sp>
        <p:cxnSp>
          <p:nvCxnSpPr>
            <p:cNvPr id="53" name="Straight Arrow Connector 52"/>
            <p:cNvCxnSpPr/>
            <p:nvPr/>
          </p:nvCxnSpPr>
          <p:spPr bwMode="auto">
            <a:xfrm>
              <a:off x="2414017" y="2784609"/>
              <a:ext cx="2856890" cy="567974"/>
            </a:xfrm>
            <a:prstGeom prst="straightConnector1">
              <a:avLst/>
            </a:prstGeom>
            <a:noFill/>
            <a:ln w="19050" cap="flat" cmpd="sng" algn="ctr">
              <a:solidFill>
                <a:srgbClr val="C00000"/>
              </a:solidFill>
              <a:prstDash val="solid"/>
              <a:round/>
              <a:headEnd type="arrow" w="med" len="med"/>
              <a:tailEnd type="none" w="med" len="med"/>
            </a:ln>
            <a:effectLst/>
          </p:spPr>
        </p:cxnSp>
        <p:sp>
          <p:nvSpPr>
            <p:cNvPr id="39" name="Line Callout 1 38"/>
            <p:cNvSpPr/>
            <p:nvPr/>
          </p:nvSpPr>
          <p:spPr bwMode="auto">
            <a:xfrm>
              <a:off x="2696588" y="3305638"/>
              <a:ext cx="1740841" cy="825427"/>
            </a:xfrm>
            <a:prstGeom prst="borderCallout1">
              <a:avLst>
                <a:gd name="adj1" fmla="val 51245"/>
                <a:gd name="adj2" fmla="val 99407"/>
                <a:gd name="adj3" fmla="val 12059"/>
                <a:gd name="adj4" fmla="val 135756"/>
              </a:avLst>
            </a:prstGeom>
            <a:noFill/>
            <a:ln w="3175"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grpSp>
      <p:grpSp>
        <p:nvGrpSpPr>
          <p:cNvPr id="22" name="Group 21"/>
          <p:cNvGrpSpPr/>
          <p:nvPr/>
        </p:nvGrpSpPr>
        <p:grpSpPr>
          <a:xfrm>
            <a:off x="6047232" y="3250821"/>
            <a:ext cx="2474934" cy="2394075"/>
            <a:chOff x="6047232" y="3438144"/>
            <a:chExt cx="2474934" cy="2206752"/>
          </a:xfrm>
        </p:grpSpPr>
        <p:sp>
          <p:nvSpPr>
            <p:cNvPr id="51" name="TextBox 50"/>
            <p:cNvSpPr txBox="1"/>
            <p:nvPr/>
          </p:nvSpPr>
          <p:spPr>
            <a:xfrm>
              <a:off x="6118058" y="4132886"/>
              <a:ext cx="1602493" cy="584775"/>
            </a:xfrm>
            <a:prstGeom prst="rect">
              <a:avLst/>
            </a:prstGeom>
            <a:solidFill>
              <a:schemeClr val="tx1"/>
            </a:solidFill>
          </p:spPr>
          <p:txBody>
            <a:bodyPr wrap="square" rtlCol="0">
              <a:spAutoFit/>
            </a:bodyPr>
            <a:lstStyle/>
            <a:p>
              <a:pPr algn="l"/>
              <a:r>
                <a:rPr lang="en-US" sz="1600" b="0" dirty="0">
                  <a:solidFill>
                    <a:schemeClr val="bg1"/>
                  </a:solidFill>
                  <a:latin typeface="Arial" pitchFamily="34" charset="0"/>
                  <a:cs typeface="Arial" pitchFamily="34" charset="0"/>
                </a:rPr>
                <a:t>What's my credit qualifier?</a:t>
              </a:r>
            </a:p>
          </p:txBody>
        </p:sp>
        <p:grpSp>
          <p:nvGrpSpPr>
            <p:cNvPr id="20" name="Group 19"/>
            <p:cNvGrpSpPr/>
            <p:nvPr/>
          </p:nvGrpSpPr>
          <p:grpSpPr>
            <a:xfrm>
              <a:off x="6047232" y="3438144"/>
              <a:ext cx="2474934" cy="2206752"/>
              <a:chOff x="6047232" y="3438144"/>
              <a:chExt cx="2474934" cy="2206752"/>
            </a:xfrm>
          </p:grpSpPr>
          <p:sp>
            <p:nvSpPr>
              <p:cNvPr id="40" name="Line Callout 1 39"/>
              <p:cNvSpPr/>
              <p:nvPr/>
            </p:nvSpPr>
            <p:spPr bwMode="auto">
              <a:xfrm>
                <a:off x="6154634" y="4132885"/>
                <a:ext cx="1463701" cy="584775"/>
              </a:xfrm>
              <a:prstGeom prst="borderCallout1">
                <a:avLst>
                  <a:gd name="adj1" fmla="val -3485"/>
                  <a:gd name="adj2" fmla="val 48418"/>
                  <a:gd name="adj3" fmla="val -75506"/>
                  <a:gd name="adj4" fmla="val 134184"/>
                </a:avLst>
              </a:prstGeom>
              <a:noFill/>
              <a:ln w="3175"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5" name="Freeform 14"/>
              <p:cNvSpPr/>
              <p:nvPr/>
            </p:nvSpPr>
            <p:spPr>
              <a:xfrm>
                <a:off x="6047232" y="3438144"/>
                <a:ext cx="2474934" cy="2206752"/>
              </a:xfrm>
              <a:custGeom>
                <a:avLst/>
                <a:gdLst>
                  <a:gd name="connsiteX0" fmla="*/ 1780032 w 2633280"/>
                  <a:gd name="connsiteY0" fmla="*/ 0 h 2206752"/>
                  <a:gd name="connsiteX1" fmla="*/ 2548128 w 2633280"/>
                  <a:gd name="connsiteY1" fmla="*/ 975360 h 2206752"/>
                  <a:gd name="connsiteX2" fmla="*/ 0 w 2633280"/>
                  <a:gd name="connsiteY2" fmla="*/ 2206752 h 2206752"/>
                </a:gdLst>
                <a:ahLst/>
                <a:cxnLst>
                  <a:cxn ang="0">
                    <a:pos x="connsiteX0" y="connsiteY0"/>
                  </a:cxn>
                  <a:cxn ang="0">
                    <a:pos x="connsiteX1" y="connsiteY1"/>
                  </a:cxn>
                  <a:cxn ang="0">
                    <a:pos x="connsiteX2" y="connsiteY2"/>
                  </a:cxn>
                </a:cxnLst>
                <a:rect l="l" t="t" r="r" b="b"/>
                <a:pathLst>
                  <a:path w="2633280" h="2206752">
                    <a:moveTo>
                      <a:pt x="1780032" y="0"/>
                    </a:moveTo>
                    <a:cubicBezTo>
                      <a:pt x="2312416" y="303784"/>
                      <a:pt x="2844800" y="607568"/>
                      <a:pt x="2548128" y="975360"/>
                    </a:cubicBezTo>
                    <a:cubicBezTo>
                      <a:pt x="2251456" y="1343152"/>
                      <a:pt x="1125728" y="1774952"/>
                      <a:pt x="0" y="2206752"/>
                    </a:cubicBezTo>
                  </a:path>
                </a:pathLst>
              </a:custGeom>
              <a:ln w="19050">
                <a:solidFill>
                  <a:srgbClr val="D33941"/>
                </a:solidFill>
                <a:headEnd type="none" w="med" len="med"/>
                <a:tailEnd type="arrow" w="med" len="med"/>
              </a:ln>
            </p:spPr>
            <p:txBody>
              <a:bodyPr rtlCol="0" anchor="ctr"/>
              <a:lstStyle/>
              <a:p>
                <a:endParaRPr lang="en-US" dirty="0"/>
              </a:p>
            </p:txBody>
          </p:sp>
        </p:grpSp>
      </p:grpSp>
      <p:grpSp>
        <p:nvGrpSpPr>
          <p:cNvPr id="21" name="Group 20"/>
          <p:cNvGrpSpPr/>
          <p:nvPr/>
        </p:nvGrpSpPr>
        <p:grpSpPr>
          <a:xfrm>
            <a:off x="6154633" y="3266942"/>
            <a:ext cx="2733431" cy="3039717"/>
            <a:chOff x="6047232" y="3438144"/>
            <a:chExt cx="2819260" cy="2852394"/>
          </a:xfrm>
        </p:grpSpPr>
        <p:sp>
          <p:nvSpPr>
            <p:cNvPr id="42" name="TextBox 41"/>
            <p:cNvSpPr txBox="1"/>
            <p:nvPr/>
          </p:nvSpPr>
          <p:spPr>
            <a:xfrm>
              <a:off x="6303265" y="5705763"/>
              <a:ext cx="2122274" cy="584775"/>
            </a:xfrm>
            <a:prstGeom prst="rect">
              <a:avLst/>
            </a:prstGeom>
            <a:solidFill>
              <a:schemeClr val="tx1"/>
            </a:solidFill>
          </p:spPr>
          <p:txBody>
            <a:bodyPr wrap="square" rtlCol="0">
              <a:spAutoFit/>
            </a:bodyPr>
            <a:lstStyle/>
            <a:p>
              <a:pPr algn="l"/>
              <a:r>
                <a:rPr lang="en-US" sz="1600" b="0" dirty="0">
                  <a:solidFill>
                    <a:schemeClr val="bg1"/>
                  </a:solidFill>
                  <a:latin typeface="Arial" pitchFamily="34" charset="0"/>
                  <a:cs typeface="Arial" pitchFamily="34" charset="0"/>
                </a:rPr>
                <a:t>Same Policy Period and Charge Pattern</a:t>
              </a:r>
            </a:p>
          </p:txBody>
        </p:sp>
        <p:sp>
          <p:nvSpPr>
            <p:cNvPr id="41" name="Line Callout 1 40"/>
            <p:cNvSpPr/>
            <p:nvPr/>
          </p:nvSpPr>
          <p:spPr bwMode="auto">
            <a:xfrm>
              <a:off x="6291073" y="5702840"/>
              <a:ext cx="2122273" cy="584775"/>
            </a:xfrm>
            <a:prstGeom prst="borderCallout1">
              <a:avLst>
                <a:gd name="adj1" fmla="val -1400"/>
                <a:gd name="adj2" fmla="val 45227"/>
                <a:gd name="adj3" fmla="val -33808"/>
                <a:gd name="adj4" fmla="val 15898"/>
              </a:avLst>
            </a:prstGeom>
            <a:noFill/>
            <a:ln w="3175"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4" name="Freeform 43"/>
            <p:cNvSpPr/>
            <p:nvPr/>
          </p:nvSpPr>
          <p:spPr>
            <a:xfrm>
              <a:off x="6047232" y="3438144"/>
              <a:ext cx="2819260" cy="2267619"/>
            </a:xfrm>
            <a:custGeom>
              <a:avLst/>
              <a:gdLst>
                <a:gd name="connsiteX0" fmla="*/ 1780032 w 2633280"/>
                <a:gd name="connsiteY0" fmla="*/ 0 h 2206752"/>
                <a:gd name="connsiteX1" fmla="*/ 2548128 w 2633280"/>
                <a:gd name="connsiteY1" fmla="*/ 975360 h 2206752"/>
                <a:gd name="connsiteX2" fmla="*/ 0 w 2633280"/>
                <a:gd name="connsiteY2" fmla="*/ 2206752 h 2206752"/>
              </a:gdLst>
              <a:ahLst/>
              <a:cxnLst>
                <a:cxn ang="0">
                  <a:pos x="connsiteX0" y="connsiteY0"/>
                </a:cxn>
                <a:cxn ang="0">
                  <a:pos x="connsiteX1" y="connsiteY1"/>
                </a:cxn>
                <a:cxn ang="0">
                  <a:pos x="connsiteX2" y="connsiteY2"/>
                </a:cxn>
              </a:cxnLst>
              <a:rect l="l" t="t" r="r" b="b"/>
              <a:pathLst>
                <a:path w="2633280" h="2206752">
                  <a:moveTo>
                    <a:pt x="1780032" y="0"/>
                  </a:moveTo>
                  <a:cubicBezTo>
                    <a:pt x="2312416" y="303784"/>
                    <a:pt x="2844800" y="607568"/>
                    <a:pt x="2548128" y="975360"/>
                  </a:cubicBezTo>
                  <a:cubicBezTo>
                    <a:pt x="2251456" y="1343152"/>
                    <a:pt x="1125728" y="1774952"/>
                    <a:pt x="0" y="2206752"/>
                  </a:cubicBezTo>
                </a:path>
              </a:pathLst>
            </a:custGeom>
            <a:ln w="19050">
              <a:solidFill>
                <a:srgbClr val="D33941"/>
              </a:solidFill>
              <a:headEnd type="arrow" w="med" len="med"/>
              <a:tailEnd type="none" w="med" len="med"/>
            </a:ln>
          </p:spPr>
          <p:txBody>
            <a:bodyPr rtlCol="0" anchor="ctr"/>
            <a:lstStyle/>
            <a:p>
              <a:endParaRPr lang="en-US" dirty="0"/>
            </a:p>
          </p:txBody>
        </p:sp>
      </p:grpSp>
      <p:sp>
        <p:nvSpPr>
          <p:cNvPr id="35" name="Rectangle 34"/>
          <p:cNvSpPr/>
          <p:nvPr/>
        </p:nvSpPr>
        <p:spPr>
          <a:xfrm>
            <a:off x="5315712" y="3305638"/>
            <a:ext cx="1771639" cy="338554"/>
          </a:xfrm>
          <a:prstGeom prst="rect">
            <a:avLst/>
          </a:prstGeom>
        </p:spPr>
        <p:txBody>
          <a:bodyPr wrap="none">
            <a:spAutoFit/>
          </a:bodyPr>
          <a:lstStyle/>
          <a:p>
            <a:pPr algn="l"/>
            <a:r>
              <a:rPr lang="en-US" sz="1600" b="0" dirty="0">
                <a:solidFill>
                  <a:schemeClr val="bg1"/>
                </a:solidFill>
                <a:cs typeface="Calibri" pitchFamily="34" charset="0"/>
              </a:rPr>
              <a:t>return restrictions</a:t>
            </a:r>
            <a:endParaRPr lang="en-US" sz="1600" dirty="0"/>
          </a:p>
        </p:txBody>
      </p:sp>
      <p:grpSp>
        <p:nvGrpSpPr>
          <p:cNvPr id="49" name="Group 48"/>
          <p:cNvGrpSpPr/>
          <p:nvPr/>
        </p:nvGrpSpPr>
        <p:grpSpPr>
          <a:xfrm>
            <a:off x="5458911" y="2628087"/>
            <a:ext cx="266420" cy="787077"/>
            <a:chOff x="5458911" y="2579319"/>
            <a:chExt cx="266420" cy="787077"/>
          </a:xfrm>
        </p:grpSpPr>
        <p:sp>
          <p:nvSpPr>
            <p:cNvPr id="47" name="TextBox 46"/>
            <p:cNvSpPr txBox="1"/>
            <p:nvPr/>
          </p:nvSpPr>
          <p:spPr>
            <a:xfrm>
              <a:off x="5458911" y="2579319"/>
              <a:ext cx="266420" cy="461665"/>
            </a:xfrm>
            <a:prstGeom prst="rect">
              <a:avLst/>
            </a:prstGeom>
            <a:noFill/>
          </p:spPr>
          <p:txBody>
            <a:bodyPr wrap="none" rtlCol="0">
              <a:spAutoFit/>
            </a:bodyPr>
            <a:lstStyle/>
            <a:p>
              <a:r>
                <a:rPr lang="en-US" sz="2400" dirty="0">
                  <a:solidFill>
                    <a:schemeClr val="bg1"/>
                  </a:solidFill>
                  <a:latin typeface="Calibri" pitchFamily="34" charset="0"/>
                  <a:cs typeface="Calibri" pitchFamily="34" charset="0"/>
                </a:rPr>
                <a:t>.</a:t>
              </a:r>
            </a:p>
          </p:txBody>
        </p:sp>
        <p:sp>
          <p:nvSpPr>
            <p:cNvPr id="54" name="TextBox 53"/>
            <p:cNvSpPr txBox="1"/>
            <p:nvPr/>
          </p:nvSpPr>
          <p:spPr>
            <a:xfrm>
              <a:off x="5458911" y="2742998"/>
              <a:ext cx="266420" cy="461665"/>
            </a:xfrm>
            <a:prstGeom prst="rect">
              <a:avLst/>
            </a:prstGeom>
            <a:noFill/>
          </p:spPr>
          <p:txBody>
            <a:bodyPr wrap="none" rtlCol="0">
              <a:spAutoFit/>
            </a:bodyPr>
            <a:lstStyle/>
            <a:p>
              <a:r>
                <a:rPr lang="en-US" sz="2400" dirty="0">
                  <a:solidFill>
                    <a:schemeClr val="bg1"/>
                  </a:solidFill>
                  <a:latin typeface="Calibri" pitchFamily="34" charset="0"/>
                  <a:cs typeface="Calibri" pitchFamily="34" charset="0"/>
                </a:rPr>
                <a:t>.</a:t>
              </a:r>
            </a:p>
          </p:txBody>
        </p:sp>
        <p:sp>
          <p:nvSpPr>
            <p:cNvPr id="56" name="TextBox 55"/>
            <p:cNvSpPr txBox="1"/>
            <p:nvPr/>
          </p:nvSpPr>
          <p:spPr>
            <a:xfrm>
              <a:off x="5458911" y="2904731"/>
              <a:ext cx="266420" cy="461665"/>
            </a:xfrm>
            <a:prstGeom prst="rect">
              <a:avLst/>
            </a:prstGeom>
            <a:noFill/>
          </p:spPr>
          <p:txBody>
            <a:bodyPr wrap="none" rtlCol="0">
              <a:spAutoFit/>
            </a:bodyPr>
            <a:lstStyle/>
            <a:p>
              <a:r>
                <a:rPr lang="en-US" sz="2400" dirty="0">
                  <a:solidFill>
                    <a:schemeClr val="bg1"/>
                  </a:solidFill>
                  <a:latin typeface="Calibri" pitchFamily="34" charset="0"/>
                  <a:cs typeface="Calibri" pitchFamily="34" charset="0"/>
                </a:rPr>
                <a:t>.</a:t>
              </a:r>
            </a:p>
          </p:txBody>
        </p:sp>
      </p:grpSp>
      <p:grpSp>
        <p:nvGrpSpPr>
          <p:cNvPr id="57" name="Group 82"/>
          <p:cNvGrpSpPr>
            <a:grpSpLocks/>
          </p:cNvGrpSpPr>
          <p:nvPr/>
        </p:nvGrpSpPr>
        <p:grpSpPr bwMode="auto">
          <a:xfrm>
            <a:off x="8632825" y="79375"/>
            <a:ext cx="431800" cy="461963"/>
            <a:chOff x="3777" y="1768"/>
            <a:chExt cx="467" cy="499"/>
          </a:xfrm>
        </p:grpSpPr>
        <p:sp>
          <p:nvSpPr>
            <p:cNvPr id="58" name="Rectangle 83"/>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dirty="0"/>
            </a:p>
          </p:txBody>
        </p:sp>
        <p:sp>
          <p:nvSpPr>
            <p:cNvPr id="59" name="AutoShape 84"/>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dirty="0"/>
            </a:p>
          </p:txBody>
        </p:sp>
      </p:grpSp>
      <p:grpSp>
        <p:nvGrpSpPr>
          <p:cNvPr id="60" name="Group 85"/>
          <p:cNvGrpSpPr>
            <a:grpSpLocks/>
          </p:cNvGrpSpPr>
          <p:nvPr/>
        </p:nvGrpSpPr>
        <p:grpSpPr bwMode="auto">
          <a:xfrm>
            <a:off x="8632825" y="79375"/>
            <a:ext cx="431800" cy="461963"/>
            <a:chOff x="2967" y="1718"/>
            <a:chExt cx="467" cy="499"/>
          </a:xfrm>
        </p:grpSpPr>
        <p:sp>
          <p:nvSpPr>
            <p:cNvPr id="61" name="Rectangle 86"/>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dirty="0"/>
            </a:p>
          </p:txBody>
        </p:sp>
        <p:sp>
          <p:nvSpPr>
            <p:cNvPr id="62" name="Rectangle 87"/>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dirty="0"/>
            </a:p>
          </p:txBody>
        </p:sp>
      </p:grpSp>
      <p:graphicFrame>
        <p:nvGraphicFramePr>
          <p:cNvPr id="63" name="Content Placeholder 44"/>
          <p:cNvGraphicFramePr>
            <a:graphicFrameLocks/>
          </p:cNvGraphicFramePr>
          <p:nvPr>
            <p:extLst>
              <p:ext uri="{D42A27DB-BD31-4B8C-83A1-F6EECF244321}">
                <p14:modId xmlns:p14="http://schemas.microsoft.com/office/powerpoint/2010/main" val="2877721482"/>
              </p:ext>
            </p:extLst>
          </p:nvPr>
        </p:nvGraphicFramePr>
        <p:xfrm>
          <a:off x="6763822" y="179294"/>
          <a:ext cx="1176773" cy="3620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 name="Picture 2"/>
          <p:cNvPicPr>
            <a:picLocks noChangeAspect="1"/>
          </p:cNvPicPr>
          <p:nvPr/>
        </p:nvPicPr>
        <p:blipFill>
          <a:blip r:embed="rId9"/>
          <a:stretch>
            <a:fillRect/>
          </a:stretch>
        </p:blipFill>
        <p:spPr>
          <a:xfrm>
            <a:off x="1239559" y="4764551"/>
            <a:ext cx="2713037" cy="1253893"/>
          </a:xfrm>
          <a:prstGeom prst="rect">
            <a:avLst/>
          </a:prstGeom>
          <a:ln>
            <a:solidFill>
              <a:schemeClr val="bg1"/>
            </a:solidFill>
          </a:ln>
        </p:spPr>
      </p:pic>
      <p:pic>
        <p:nvPicPr>
          <p:cNvPr id="6" name="Picture 5"/>
          <p:cNvPicPr>
            <a:picLocks noChangeAspect="1"/>
          </p:cNvPicPr>
          <p:nvPr/>
        </p:nvPicPr>
        <p:blipFill>
          <a:blip r:embed="rId10"/>
          <a:stretch>
            <a:fillRect/>
          </a:stretch>
        </p:blipFill>
        <p:spPr>
          <a:xfrm>
            <a:off x="1954212" y="5526087"/>
            <a:ext cx="4067175" cy="276225"/>
          </a:xfrm>
          <a:prstGeom prst="rect">
            <a:avLst/>
          </a:prstGeom>
          <a:ln>
            <a:solidFill>
              <a:schemeClr val="bg1"/>
            </a:solidFill>
          </a:ln>
        </p:spPr>
      </p:pic>
    </p:spTree>
    <p:extLst>
      <p:ext uri="{BB962C8B-B14F-4D97-AF65-F5344CB8AC3E}">
        <p14:creationId xmlns:p14="http://schemas.microsoft.com/office/powerpoint/2010/main" val="21840317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up)">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down)">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right)">
                                      <p:cBhvr>
                                        <p:cTn id="22" dur="500"/>
                                        <p:tgtEl>
                                          <p:spTgt spid="17"/>
                                        </p:tgtEl>
                                      </p:cBhvr>
                                    </p:animEffect>
                                  </p:childTnLst>
                                </p:cTn>
                              </p:par>
                            </p:childTnLst>
                          </p:cTn>
                        </p:par>
                        <p:par>
                          <p:cTn id="23" fill="hold">
                            <p:stCondLst>
                              <p:cond delay="500"/>
                            </p:stCondLst>
                            <p:childTnLst>
                              <p:par>
                                <p:cTn id="24" presetID="17" presetClass="entr" presetSubtype="10" fill="hold" nodeType="afterEffect">
                                  <p:stCondLst>
                                    <p:cond delay="0"/>
                                  </p:stCondLst>
                                  <p:childTnLst>
                                    <p:set>
                                      <p:cBhvr>
                                        <p:cTn id="25" dur="1" fill="hold">
                                          <p:stCondLst>
                                            <p:cond delay="0"/>
                                          </p:stCondLst>
                                        </p:cTn>
                                        <p:tgtEl>
                                          <p:spTgt spid="60"/>
                                        </p:tgtEl>
                                        <p:attrNameLst>
                                          <p:attrName>style.visibility</p:attrName>
                                        </p:attrNameLst>
                                      </p:cBhvr>
                                      <p:to>
                                        <p:strVal val="visible"/>
                                      </p:to>
                                    </p:set>
                                    <p:anim calcmode="lin" valueType="num">
                                      <p:cBhvr>
                                        <p:cTn id="26" dur="500" fill="hold"/>
                                        <p:tgtEl>
                                          <p:spTgt spid="60"/>
                                        </p:tgtEl>
                                        <p:attrNameLst>
                                          <p:attrName>ppt_w</p:attrName>
                                        </p:attrNameLst>
                                      </p:cBhvr>
                                      <p:tavLst>
                                        <p:tav tm="0">
                                          <p:val>
                                            <p:fltVal val="0"/>
                                          </p:val>
                                        </p:tav>
                                        <p:tav tm="100000">
                                          <p:val>
                                            <p:strVal val="#ppt_w"/>
                                          </p:val>
                                        </p:tav>
                                      </p:tavLst>
                                    </p:anim>
                                    <p:anim calcmode="lin" valueType="num">
                                      <p:cBhvr>
                                        <p:cTn id="27" dur="500" fill="hold"/>
                                        <p:tgtEl>
                                          <p:spTgt spid="6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filtering eligible positive items</a:t>
            </a:r>
          </a:p>
        </p:txBody>
      </p:sp>
      <p:sp>
        <p:nvSpPr>
          <p:cNvPr id="3" name="Content Placeholder 2"/>
          <p:cNvSpPr>
            <a:spLocks noGrp="1"/>
          </p:cNvSpPr>
          <p:nvPr>
            <p:ph idx="1"/>
          </p:nvPr>
        </p:nvSpPr>
        <p:spPr/>
        <p:txBody>
          <a:bodyPr/>
          <a:lstStyle/>
          <a:p>
            <a:r>
              <a:rPr lang="en-US" dirty="0"/>
              <a:t>BillingCenter always applies these filters: </a:t>
            </a:r>
          </a:p>
          <a:p>
            <a:pPr lvl="1"/>
            <a:r>
              <a:rPr lang="en-US" dirty="0"/>
              <a:t>No holds on invoice item</a:t>
            </a:r>
          </a:p>
          <a:p>
            <a:pPr lvl="1"/>
            <a:r>
              <a:rPr lang="en-US" dirty="0"/>
              <a:t>Item is on direct bill invoice</a:t>
            </a:r>
          </a:p>
          <a:p>
            <a:pPr lvl="1"/>
            <a:r>
              <a:rPr lang="en-US" dirty="0"/>
              <a:t>Payer is same as payer of negative items being processed</a:t>
            </a:r>
          </a:p>
          <a:p>
            <a:r>
              <a:rPr lang="en-US" b="1" dirty="0">
                <a:latin typeface="Courier New" pitchFamily="49" charset="0"/>
                <a:cs typeface="Courier New" pitchFamily="49" charset="0"/>
              </a:rPr>
              <a:t>DirectBillPayment </a:t>
            </a:r>
            <a:r>
              <a:rPr lang="en-US" dirty="0"/>
              <a:t>plugin adds </a:t>
            </a:r>
            <a:r>
              <a:rPr lang="en-US"/>
              <a:t>these filters:</a:t>
            </a:r>
            <a:endParaRPr lang="en-US" dirty="0"/>
          </a:p>
          <a:p>
            <a:pPr lvl="1"/>
            <a:r>
              <a:rPr lang="en-US" dirty="0"/>
              <a:t>Item must be positive</a:t>
            </a:r>
          </a:p>
          <a:p>
            <a:pPr lvl="1"/>
            <a:r>
              <a:rPr lang="en-US" dirty="0"/>
              <a:t>Item must be unsettled (that is, not fully paid)</a:t>
            </a:r>
          </a:p>
          <a:p>
            <a:r>
              <a:rPr lang="en-US" b="1" dirty="0">
                <a:latin typeface="Courier New" pitchFamily="49" charset="0"/>
                <a:cs typeface="Courier New" pitchFamily="49" charset="0"/>
              </a:rPr>
              <a:t>addPositiveItemsDistributionCriteria() </a:t>
            </a:r>
            <a:r>
              <a:rPr lang="en-US" dirty="0"/>
              <a:t>method in </a:t>
            </a:r>
            <a:r>
              <a:rPr lang="en-US" b="1" dirty="0">
                <a:latin typeface="Courier New" pitchFamily="49" charset="0"/>
                <a:cs typeface="Courier New" pitchFamily="49" charset="0"/>
              </a:rPr>
              <a:t>DirectBillPayment</a:t>
            </a:r>
            <a:r>
              <a:rPr lang="en-US" b="1" dirty="0"/>
              <a:t> </a:t>
            </a:r>
            <a:r>
              <a:rPr lang="en-US" dirty="0"/>
              <a:t>plugin does additional filtering</a:t>
            </a:r>
          </a:p>
          <a:p>
            <a:pPr lvl="1"/>
            <a:r>
              <a:rPr lang="en-US"/>
              <a:t>Uses </a:t>
            </a:r>
            <a:r>
              <a:rPr lang="en-US" sz="2400" b="1">
                <a:latin typeface="Courier New" pitchFamily="49" charset="0"/>
                <a:cs typeface="Courier New" pitchFamily="49" charset="0"/>
              </a:rPr>
              <a:t>RestrictionBuilder</a:t>
            </a:r>
            <a:r>
              <a:rPr lang="en-US"/>
              <a:t> </a:t>
            </a:r>
            <a:r>
              <a:rPr lang="en-US" dirty="0"/>
              <a:t>facility that allows you to add restrictions to a query</a:t>
            </a:r>
          </a:p>
          <a:p>
            <a:endParaRPr lang="en-US" dirty="0"/>
          </a:p>
        </p:txBody>
      </p:sp>
    </p:spTree>
    <p:extLst>
      <p:ext uri="{BB962C8B-B14F-4D97-AF65-F5344CB8AC3E}">
        <p14:creationId xmlns:p14="http://schemas.microsoft.com/office/powerpoint/2010/main" val="21929799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a:t>
            </a:r>
            <a:r>
              <a:rPr lang="en-US"/>
              <a:t>eligible items (unconfigured code)</a:t>
            </a:r>
            <a:endParaRPr lang="en-US" dirty="0"/>
          </a:p>
        </p:txBody>
      </p:sp>
      <p:grpSp>
        <p:nvGrpSpPr>
          <p:cNvPr id="4" name="Group 143"/>
          <p:cNvGrpSpPr>
            <a:grpSpLocks/>
          </p:cNvGrpSpPr>
          <p:nvPr/>
        </p:nvGrpSpPr>
        <p:grpSpPr bwMode="auto">
          <a:xfrm>
            <a:off x="262255" y="917067"/>
            <a:ext cx="282575" cy="304800"/>
            <a:chOff x="4149725" y="4149725"/>
            <a:chExt cx="282575" cy="304800"/>
          </a:xfrm>
        </p:grpSpPr>
        <p:sp>
          <p:nvSpPr>
            <p:cNvPr id="5" name="Oval 4"/>
            <p:cNvSpPr>
              <a:spLocks noChangeArrowheads="1"/>
            </p:cNvSpPr>
            <p:nvPr/>
          </p:nvSpPr>
          <p:spPr bwMode="auto">
            <a:xfrm>
              <a:off x="4149725" y="4150899"/>
              <a:ext cx="282575" cy="282575"/>
            </a:xfrm>
            <a:prstGeom prst="ellipse">
              <a:avLst/>
            </a:prstGeom>
            <a:solidFill>
              <a:schemeClr val="tx1"/>
            </a:solidFill>
            <a:ln w="19050" algn="ctr">
              <a:solidFill>
                <a:srgbClr val="04628C"/>
              </a:solidFill>
              <a:round/>
              <a:headEnd/>
              <a:tailEnd/>
            </a:ln>
          </p:spPr>
          <p:txBody>
            <a:bodyPr wrap="none" lIns="0" tIns="0" rIns="0" bIns="0" anchor="ctr"/>
            <a:lstStyle/>
            <a:p>
              <a:pPr algn="ctr">
                <a:spcBef>
                  <a:spcPct val="50000"/>
                </a:spcBef>
                <a:spcAft>
                  <a:spcPct val="30000"/>
                </a:spcAft>
                <a:buClr>
                  <a:schemeClr val="tx1"/>
                </a:buClr>
              </a:pPr>
              <a:endParaRPr lang="en-US" sz="1800" dirty="0"/>
            </a:p>
          </p:txBody>
        </p:sp>
        <p:sp>
          <p:nvSpPr>
            <p:cNvPr id="6" name="Text Box 5"/>
            <p:cNvSpPr txBox="1">
              <a:spLocks noChangeArrowheads="1"/>
            </p:cNvSpPr>
            <p:nvPr/>
          </p:nvSpPr>
          <p:spPr bwMode="auto">
            <a:xfrm>
              <a:off x="4220368" y="4149725"/>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spcBef>
                  <a:spcPct val="50000"/>
                </a:spcBef>
                <a:spcAft>
                  <a:spcPct val="30000"/>
                </a:spcAft>
                <a:buClr>
                  <a:schemeClr val="tx1"/>
                </a:buClr>
              </a:pPr>
              <a:r>
                <a:rPr lang="en-US" sz="1800" dirty="0">
                  <a:solidFill>
                    <a:srgbClr val="D33941"/>
                  </a:solidFill>
                </a:rPr>
                <a:t>1</a:t>
              </a:r>
            </a:p>
          </p:txBody>
        </p:sp>
      </p:grpSp>
      <p:grpSp>
        <p:nvGrpSpPr>
          <p:cNvPr id="7" name="Group 144"/>
          <p:cNvGrpSpPr>
            <a:grpSpLocks/>
          </p:cNvGrpSpPr>
          <p:nvPr/>
        </p:nvGrpSpPr>
        <p:grpSpPr bwMode="auto">
          <a:xfrm>
            <a:off x="262255" y="1223422"/>
            <a:ext cx="282575" cy="304800"/>
            <a:chOff x="4149725" y="4149725"/>
            <a:chExt cx="282575" cy="304800"/>
          </a:xfrm>
        </p:grpSpPr>
        <p:sp>
          <p:nvSpPr>
            <p:cNvPr id="8" name="Oval 4"/>
            <p:cNvSpPr>
              <a:spLocks noChangeArrowheads="1"/>
            </p:cNvSpPr>
            <p:nvPr/>
          </p:nvSpPr>
          <p:spPr bwMode="auto">
            <a:xfrm>
              <a:off x="4149725" y="4150899"/>
              <a:ext cx="282575" cy="282575"/>
            </a:xfrm>
            <a:prstGeom prst="ellipse">
              <a:avLst/>
            </a:prstGeom>
            <a:solidFill>
              <a:schemeClr val="tx1"/>
            </a:solidFill>
            <a:ln w="19050" algn="ctr">
              <a:solidFill>
                <a:srgbClr val="04628C"/>
              </a:solidFill>
              <a:round/>
              <a:headEnd/>
              <a:tailEnd/>
            </a:ln>
          </p:spPr>
          <p:txBody>
            <a:bodyPr wrap="none" lIns="0" tIns="0" rIns="0" bIns="0" anchor="ctr"/>
            <a:lstStyle/>
            <a:p>
              <a:pPr algn="ctr">
                <a:spcBef>
                  <a:spcPct val="50000"/>
                </a:spcBef>
                <a:spcAft>
                  <a:spcPct val="30000"/>
                </a:spcAft>
                <a:buClr>
                  <a:schemeClr val="tx1"/>
                </a:buClr>
              </a:pPr>
              <a:endParaRPr lang="en-US" sz="1800" dirty="0"/>
            </a:p>
          </p:txBody>
        </p:sp>
        <p:sp>
          <p:nvSpPr>
            <p:cNvPr id="9" name="Text Box 5"/>
            <p:cNvSpPr txBox="1">
              <a:spLocks noChangeArrowheads="1"/>
            </p:cNvSpPr>
            <p:nvPr/>
          </p:nvSpPr>
          <p:spPr bwMode="auto">
            <a:xfrm>
              <a:off x="4220368" y="4149725"/>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spcBef>
                  <a:spcPct val="50000"/>
                </a:spcBef>
                <a:spcAft>
                  <a:spcPct val="30000"/>
                </a:spcAft>
                <a:buClr>
                  <a:schemeClr val="tx1"/>
                </a:buClr>
              </a:pPr>
              <a:r>
                <a:rPr lang="en-US" sz="1800" dirty="0">
                  <a:solidFill>
                    <a:srgbClr val="D33941"/>
                  </a:solidFill>
                </a:rPr>
                <a:t>2</a:t>
              </a:r>
            </a:p>
          </p:txBody>
        </p:sp>
      </p:grpSp>
      <p:grpSp>
        <p:nvGrpSpPr>
          <p:cNvPr id="10" name="Group 147"/>
          <p:cNvGrpSpPr>
            <a:grpSpLocks/>
          </p:cNvGrpSpPr>
          <p:nvPr/>
        </p:nvGrpSpPr>
        <p:grpSpPr bwMode="auto">
          <a:xfrm>
            <a:off x="262255" y="1531555"/>
            <a:ext cx="282575" cy="304800"/>
            <a:chOff x="4149725" y="4149725"/>
            <a:chExt cx="282575" cy="304800"/>
          </a:xfrm>
        </p:grpSpPr>
        <p:sp>
          <p:nvSpPr>
            <p:cNvPr id="11" name="Oval 4"/>
            <p:cNvSpPr>
              <a:spLocks noChangeArrowheads="1"/>
            </p:cNvSpPr>
            <p:nvPr/>
          </p:nvSpPr>
          <p:spPr bwMode="auto">
            <a:xfrm>
              <a:off x="4149725" y="4150899"/>
              <a:ext cx="282575" cy="282575"/>
            </a:xfrm>
            <a:prstGeom prst="ellipse">
              <a:avLst/>
            </a:prstGeom>
            <a:solidFill>
              <a:schemeClr val="tx1"/>
            </a:solidFill>
            <a:ln w="19050" algn="ctr">
              <a:solidFill>
                <a:srgbClr val="04628C"/>
              </a:solidFill>
              <a:round/>
              <a:headEnd/>
              <a:tailEnd/>
            </a:ln>
          </p:spPr>
          <p:txBody>
            <a:bodyPr wrap="none" lIns="0" tIns="0" rIns="0" bIns="0" anchor="ctr"/>
            <a:lstStyle/>
            <a:p>
              <a:pPr algn="ctr">
                <a:spcBef>
                  <a:spcPct val="50000"/>
                </a:spcBef>
                <a:spcAft>
                  <a:spcPct val="30000"/>
                </a:spcAft>
                <a:buClr>
                  <a:schemeClr val="tx1"/>
                </a:buClr>
              </a:pPr>
              <a:endParaRPr lang="en-US" sz="1800" dirty="0"/>
            </a:p>
          </p:txBody>
        </p:sp>
        <p:sp>
          <p:nvSpPr>
            <p:cNvPr id="12" name="Text Box 5"/>
            <p:cNvSpPr txBox="1">
              <a:spLocks noChangeArrowheads="1"/>
            </p:cNvSpPr>
            <p:nvPr/>
          </p:nvSpPr>
          <p:spPr bwMode="auto">
            <a:xfrm>
              <a:off x="4220368" y="4149725"/>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spcBef>
                  <a:spcPct val="50000"/>
                </a:spcBef>
                <a:spcAft>
                  <a:spcPct val="30000"/>
                </a:spcAft>
                <a:buClr>
                  <a:schemeClr val="tx1"/>
                </a:buClr>
              </a:pPr>
              <a:r>
                <a:rPr lang="en-US" sz="1800" dirty="0">
                  <a:solidFill>
                    <a:srgbClr val="D33941"/>
                  </a:solidFill>
                </a:rPr>
                <a:t>3</a:t>
              </a:r>
            </a:p>
          </p:txBody>
        </p:sp>
      </p:grpSp>
      <p:grpSp>
        <p:nvGrpSpPr>
          <p:cNvPr id="13" name="Group 147"/>
          <p:cNvGrpSpPr>
            <a:grpSpLocks/>
          </p:cNvGrpSpPr>
          <p:nvPr/>
        </p:nvGrpSpPr>
        <p:grpSpPr bwMode="auto">
          <a:xfrm>
            <a:off x="262255" y="1883156"/>
            <a:ext cx="282575" cy="304800"/>
            <a:chOff x="4149725" y="4149725"/>
            <a:chExt cx="282575" cy="304800"/>
          </a:xfrm>
        </p:grpSpPr>
        <p:sp>
          <p:nvSpPr>
            <p:cNvPr id="14" name="Oval 4"/>
            <p:cNvSpPr>
              <a:spLocks noChangeArrowheads="1"/>
            </p:cNvSpPr>
            <p:nvPr/>
          </p:nvSpPr>
          <p:spPr bwMode="auto">
            <a:xfrm>
              <a:off x="4149725" y="4150899"/>
              <a:ext cx="282575" cy="282575"/>
            </a:xfrm>
            <a:prstGeom prst="ellipse">
              <a:avLst/>
            </a:prstGeom>
            <a:solidFill>
              <a:schemeClr val="tx1"/>
            </a:solidFill>
            <a:ln w="19050" algn="ctr">
              <a:solidFill>
                <a:srgbClr val="04628C"/>
              </a:solidFill>
              <a:round/>
              <a:headEnd/>
              <a:tailEnd/>
            </a:ln>
          </p:spPr>
          <p:txBody>
            <a:bodyPr wrap="none" lIns="0" tIns="0" rIns="0" bIns="0" anchor="ctr"/>
            <a:lstStyle/>
            <a:p>
              <a:pPr algn="ctr">
                <a:spcBef>
                  <a:spcPct val="50000"/>
                </a:spcBef>
                <a:spcAft>
                  <a:spcPct val="30000"/>
                </a:spcAft>
                <a:buClr>
                  <a:schemeClr val="tx1"/>
                </a:buClr>
              </a:pPr>
              <a:endParaRPr lang="en-US" sz="1800" dirty="0"/>
            </a:p>
          </p:txBody>
        </p:sp>
        <p:sp>
          <p:nvSpPr>
            <p:cNvPr id="15" name="Text Box 5"/>
            <p:cNvSpPr txBox="1">
              <a:spLocks noChangeArrowheads="1"/>
            </p:cNvSpPr>
            <p:nvPr/>
          </p:nvSpPr>
          <p:spPr bwMode="auto">
            <a:xfrm>
              <a:off x="4220368" y="4149725"/>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spcBef>
                  <a:spcPct val="50000"/>
                </a:spcBef>
                <a:spcAft>
                  <a:spcPct val="30000"/>
                </a:spcAft>
                <a:buClr>
                  <a:schemeClr val="tx1"/>
                </a:buClr>
              </a:pPr>
              <a:r>
                <a:rPr lang="en-US" sz="1800" dirty="0">
                  <a:solidFill>
                    <a:srgbClr val="D33941"/>
                  </a:solidFill>
                </a:rPr>
                <a:t>4</a:t>
              </a:r>
            </a:p>
          </p:txBody>
        </p:sp>
      </p:grpSp>
      <p:grpSp>
        <p:nvGrpSpPr>
          <p:cNvPr id="16" name="Group 147"/>
          <p:cNvGrpSpPr>
            <a:grpSpLocks/>
          </p:cNvGrpSpPr>
          <p:nvPr/>
        </p:nvGrpSpPr>
        <p:grpSpPr bwMode="auto">
          <a:xfrm>
            <a:off x="262255" y="3041396"/>
            <a:ext cx="282575" cy="304800"/>
            <a:chOff x="4149725" y="4149725"/>
            <a:chExt cx="282575" cy="304800"/>
          </a:xfrm>
        </p:grpSpPr>
        <p:sp>
          <p:nvSpPr>
            <p:cNvPr id="17" name="Oval 4"/>
            <p:cNvSpPr>
              <a:spLocks noChangeArrowheads="1"/>
            </p:cNvSpPr>
            <p:nvPr/>
          </p:nvSpPr>
          <p:spPr bwMode="auto">
            <a:xfrm>
              <a:off x="4149725" y="4150899"/>
              <a:ext cx="282575" cy="282575"/>
            </a:xfrm>
            <a:prstGeom prst="ellipse">
              <a:avLst/>
            </a:prstGeom>
            <a:solidFill>
              <a:schemeClr val="tx1"/>
            </a:solidFill>
            <a:ln w="19050" algn="ctr">
              <a:solidFill>
                <a:srgbClr val="04628C"/>
              </a:solidFill>
              <a:round/>
              <a:headEnd/>
              <a:tailEnd/>
            </a:ln>
          </p:spPr>
          <p:txBody>
            <a:bodyPr wrap="none" lIns="0" tIns="0" rIns="0" bIns="0" anchor="ctr"/>
            <a:lstStyle/>
            <a:p>
              <a:pPr algn="ctr">
                <a:spcBef>
                  <a:spcPct val="50000"/>
                </a:spcBef>
                <a:spcAft>
                  <a:spcPct val="30000"/>
                </a:spcAft>
                <a:buClr>
                  <a:schemeClr val="tx1"/>
                </a:buClr>
              </a:pPr>
              <a:endParaRPr lang="en-US" sz="1800" dirty="0"/>
            </a:p>
          </p:txBody>
        </p:sp>
        <p:sp>
          <p:nvSpPr>
            <p:cNvPr id="18" name="Text Box 5"/>
            <p:cNvSpPr txBox="1">
              <a:spLocks noChangeArrowheads="1"/>
            </p:cNvSpPr>
            <p:nvPr/>
          </p:nvSpPr>
          <p:spPr bwMode="auto">
            <a:xfrm>
              <a:off x="4220368" y="4149725"/>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spcBef>
                  <a:spcPct val="50000"/>
                </a:spcBef>
                <a:spcAft>
                  <a:spcPct val="30000"/>
                </a:spcAft>
                <a:buClr>
                  <a:schemeClr val="tx1"/>
                </a:buClr>
              </a:pPr>
              <a:r>
                <a:rPr lang="en-US" sz="1800" dirty="0">
                  <a:solidFill>
                    <a:srgbClr val="D33941"/>
                  </a:solidFill>
                </a:rPr>
                <a:t>5</a:t>
              </a:r>
            </a:p>
          </p:txBody>
        </p:sp>
      </p:grpSp>
      <p:grpSp>
        <p:nvGrpSpPr>
          <p:cNvPr id="19" name="Group 147"/>
          <p:cNvGrpSpPr>
            <a:grpSpLocks/>
          </p:cNvGrpSpPr>
          <p:nvPr/>
        </p:nvGrpSpPr>
        <p:grpSpPr bwMode="auto">
          <a:xfrm>
            <a:off x="262255" y="4419092"/>
            <a:ext cx="282575" cy="304800"/>
            <a:chOff x="4149725" y="4149725"/>
            <a:chExt cx="282575" cy="304800"/>
          </a:xfrm>
        </p:grpSpPr>
        <p:sp>
          <p:nvSpPr>
            <p:cNvPr id="20" name="Oval 4"/>
            <p:cNvSpPr>
              <a:spLocks noChangeArrowheads="1"/>
            </p:cNvSpPr>
            <p:nvPr/>
          </p:nvSpPr>
          <p:spPr bwMode="auto">
            <a:xfrm>
              <a:off x="4149725" y="4150899"/>
              <a:ext cx="282575" cy="282575"/>
            </a:xfrm>
            <a:prstGeom prst="ellipse">
              <a:avLst/>
            </a:prstGeom>
            <a:solidFill>
              <a:schemeClr val="tx1"/>
            </a:solidFill>
            <a:ln w="19050" algn="ctr">
              <a:solidFill>
                <a:srgbClr val="04628C"/>
              </a:solidFill>
              <a:round/>
              <a:headEnd/>
              <a:tailEnd/>
            </a:ln>
          </p:spPr>
          <p:txBody>
            <a:bodyPr wrap="none" lIns="0" tIns="0" rIns="0" bIns="0" anchor="ctr"/>
            <a:lstStyle/>
            <a:p>
              <a:pPr algn="ctr">
                <a:spcBef>
                  <a:spcPct val="50000"/>
                </a:spcBef>
                <a:spcAft>
                  <a:spcPct val="30000"/>
                </a:spcAft>
                <a:buClr>
                  <a:schemeClr val="tx1"/>
                </a:buClr>
              </a:pPr>
              <a:endParaRPr lang="en-US" sz="1800" dirty="0"/>
            </a:p>
          </p:txBody>
        </p:sp>
        <p:sp>
          <p:nvSpPr>
            <p:cNvPr id="21" name="Text Box 5"/>
            <p:cNvSpPr txBox="1">
              <a:spLocks noChangeArrowheads="1"/>
            </p:cNvSpPr>
            <p:nvPr/>
          </p:nvSpPr>
          <p:spPr bwMode="auto">
            <a:xfrm>
              <a:off x="4220368" y="4149725"/>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spcBef>
                  <a:spcPct val="50000"/>
                </a:spcBef>
                <a:spcAft>
                  <a:spcPct val="30000"/>
                </a:spcAft>
                <a:buClr>
                  <a:schemeClr val="tx1"/>
                </a:buClr>
              </a:pPr>
              <a:r>
                <a:rPr lang="en-US" sz="1800" dirty="0">
                  <a:solidFill>
                    <a:srgbClr val="D33941"/>
                  </a:solidFill>
                </a:rPr>
                <a:t>6</a:t>
              </a:r>
            </a:p>
          </p:txBody>
        </p:sp>
      </p:grpSp>
      <p:grpSp>
        <p:nvGrpSpPr>
          <p:cNvPr id="22" name="Group 147"/>
          <p:cNvGrpSpPr>
            <a:grpSpLocks/>
          </p:cNvGrpSpPr>
          <p:nvPr/>
        </p:nvGrpSpPr>
        <p:grpSpPr bwMode="auto">
          <a:xfrm>
            <a:off x="262255" y="6052820"/>
            <a:ext cx="282575" cy="304800"/>
            <a:chOff x="4149725" y="4149725"/>
            <a:chExt cx="282575" cy="304800"/>
          </a:xfrm>
        </p:grpSpPr>
        <p:sp>
          <p:nvSpPr>
            <p:cNvPr id="23" name="Oval 4"/>
            <p:cNvSpPr>
              <a:spLocks noChangeArrowheads="1"/>
            </p:cNvSpPr>
            <p:nvPr/>
          </p:nvSpPr>
          <p:spPr bwMode="auto">
            <a:xfrm>
              <a:off x="4149725" y="4150899"/>
              <a:ext cx="282575" cy="282575"/>
            </a:xfrm>
            <a:prstGeom prst="ellipse">
              <a:avLst/>
            </a:prstGeom>
            <a:solidFill>
              <a:schemeClr val="tx1"/>
            </a:solidFill>
            <a:ln w="19050" algn="ctr">
              <a:solidFill>
                <a:srgbClr val="04628C"/>
              </a:solidFill>
              <a:round/>
              <a:headEnd/>
              <a:tailEnd/>
            </a:ln>
          </p:spPr>
          <p:txBody>
            <a:bodyPr wrap="none" lIns="0" tIns="0" rIns="0" bIns="0" anchor="ctr"/>
            <a:lstStyle/>
            <a:p>
              <a:pPr algn="ctr">
                <a:spcBef>
                  <a:spcPct val="50000"/>
                </a:spcBef>
                <a:spcAft>
                  <a:spcPct val="30000"/>
                </a:spcAft>
                <a:buClr>
                  <a:schemeClr val="tx1"/>
                </a:buClr>
              </a:pPr>
              <a:endParaRPr lang="en-US" sz="1800" dirty="0"/>
            </a:p>
          </p:txBody>
        </p:sp>
        <p:sp>
          <p:nvSpPr>
            <p:cNvPr id="24" name="Text Box 5"/>
            <p:cNvSpPr txBox="1">
              <a:spLocks noChangeArrowheads="1"/>
            </p:cNvSpPr>
            <p:nvPr/>
          </p:nvSpPr>
          <p:spPr bwMode="auto">
            <a:xfrm>
              <a:off x="4220368" y="4149725"/>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spcBef>
                  <a:spcPct val="50000"/>
                </a:spcBef>
                <a:spcAft>
                  <a:spcPct val="30000"/>
                </a:spcAft>
                <a:buClr>
                  <a:schemeClr val="tx1"/>
                </a:buClr>
              </a:pPr>
              <a:r>
                <a:rPr lang="en-US" sz="1800" dirty="0">
                  <a:solidFill>
                    <a:srgbClr val="D33941"/>
                  </a:solidFill>
                </a:rPr>
                <a:t>7</a:t>
              </a:r>
            </a:p>
          </p:txBody>
        </p:sp>
      </p:grpSp>
      <p:cxnSp>
        <p:nvCxnSpPr>
          <p:cNvPr id="25" name="Straight Connector 24"/>
          <p:cNvCxnSpPr/>
          <p:nvPr/>
        </p:nvCxnSpPr>
        <p:spPr bwMode="auto">
          <a:xfrm>
            <a:off x="1048512" y="1076737"/>
            <a:ext cx="4230624" cy="0"/>
          </a:xfrm>
          <a:prstGeom prst="line">
            <a:avLst/>
          </a:prstGeom>
          <a:noFill/>
          <a:ln w="19050" cap="flat" cmpd="sng" algn="ctr">
            <a:solidFill>
              <a:srgbClr val="C00000"/>
            </a:solidFill>
            <a:prstDash val="solid"/>
            <a:round/>
            <a:headEnd type="none" w="med" len="med"/>
            <a:tailEnd type="none" w="med" len="med"/>
          </a:ln>
          <a:effectLst/>
        </p:spPr>
      </p:cxn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174" y="596804"/>
            <a:ext cx="7123938" cy="5892158"/>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cxnSp>
        <p:nvCxnSpPr>
          <p:cNvPr id="26" name="Straight Connector 25"/>
          <p:cNvCxnSpPr/>
          <p:nvPr/>
        </p:nvCxnSpPr>
        <p:spPr bwMode="auto">
          <a:xfrm>
            <a:off x="938784" y="1003585"/>
            <a:ext cx="3974592" cy="0"/>
          </a:xfrm>
          <a:prstGeom prst="line">
            <a:avLst/>
          </a:prstGeom>
          <a:noFill/>
          <a:ln w="19050" cap="flat" cmpd="sng" algn="ctr">
            <a:solidFill>
              <a:srgbClr val="D33941"/>
            </a:solidFill>
            <a:prstDash val="solid"/>
            <a:round/>
            <a:headEnd type="none" w="med" len="med"/>
            <a:tailEnd type="none" w="med" len="med"/>
          </a:ln>
          <a:effectLst/>
        </p:spPr>
      </p:cxnSp>
    </p:spTree>
    <p:extLst>
      <p:ext uri="{BB962C8B-B14F-4D97-AF65-F5344CB8AC3E}">
        <p14:creationId xmlns:p14="http://schemas.microsoft.com/office/powerpoint/2010/main" val="829152555"/>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407" y="860298"/>
            <a:ext cx="7534657" cy="5575328"/>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4" name="Title 3"/>
          <p:cNvSpPr>
            <a:spLocks noGrp="1"/>
          </p:cNvSpPr>
          <p:nvPr>
            <p:ph type="title"/>
          </p:nvPr>
        </p:nvSpPr>
        <p:spPr/>
        <p:txBody>
          <a:bodyPr/>
          <a:lstStyle/>
          <a:p>
            <a:r>
              <a:rPr lang="en-US"/>
              <a:t>Filtering eligible items—a closer look</a:t>
            </a:r>
            <a:endParaRPr lang="en-US" dirty="0"/>
          </a:p>
        </p:txBody>
      </p:sp>
      <p:sp>
        <p:nvSpPr>
          <p:cNvPr id="5" name="TextBox 4"/>
          <p:cNvSpPr txBox="1"/>
          <p:nvPr/>
        </p:nvSpPr>
        <p:spPr>
          <a:xfrm>
            <a:off x="2974848" y="783522"/>
            <a:ext cx="5035295" cy="369332"/>
          </a:xfrm>
          <a:prstGeom prst="rect">
            <a:avLst/>
          </a:prstGeom>
          <a:solidFill>
            <a:schemeClr val="tx1"/>
          </a:solidFill>
        </p:spPr>
        <p:txBody>
          <a:bodyPr wrap="square" rtlCol="0">
            <a:spAutoFit/>
          </a:bodyPr>
          <a:lstStyle/>
          <a:p>
            <a:pPr marL="0" lvl="1" algn="l"/>
            <a:r>
              <a:rPr lang="en-US" sz="1800" b="0" dirty="0">
                <a:solidFill>
                  <a:schemeClr val="bg1"/>
                </a:solidFill>
                <a:latin typeface="Arial" pitchFamily="34" charset="0"/>
                <a:cs typeface="Arial" pitchFamily="34" charset="0"/>
              </a:rPr>
              <a:t>addPositiveItemsDistributionCriteria() method</a:t>
            </a:r>
          </a:p>
        </p:txBody>
      </p:sp>
      <p:sp>
        <p:nvSpPr>
          <p:cNvPr id="11" name="Rounded Rectangle 10"/>
          <p:cNvSpPr/>
          <p:nvPr/>
        </p:nvSpPr>
        <p:spPr bwMode="auto">
          <a:xfrm>
            <a:off x="1011936" y="3986785"/>
            <a:ext cx="7052358" cy="1900558"/>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8" name="Straight Connector 7"/>
          <p:cNvCxnSpPr/>
          <p:nvPr/>
        </p:nvCxnSpPr>
        <p:spPr bwMode="auto">
          <a:xfrm>
            <a:off x="1194816" y="1968500"/>
            <a:ext cx="0" cy="0"/>
          </a:xfrm>
          <a:prstGeom prst="line">
            <a:avLst/>
          </a:prstGeom>
          <a:noFill/>
          <a:ln w="19050" cap="flat" cmpd="sng" algn="ctr">
            <a:solidFill>
              <a:srgbClr val="D33941"/>
            </a:solidFill>
            <a:prstDash val="solid"/>
            <a:round/>
            <a:headEnd type="none" w="med" len="med"/>
            <a:tailEnd type="triangle" w="med" len="med"/>
          </a:ln>
          <a:effectLst/>
        </p:spPr>
      </p:cxnSp>
      <p:cxnSp>
        <p:nvCxnSpPr>
          <p:cNvPr id="13" name="Straight Connector 12"/>
          <p:cNvCxnSpPr/>
          <p:nvPr/>
        </p:nvCxnSpPr>
        <p:spPr bwMode="auto">
          <a:xfrm>
            <a:off x="1365504" y="2139188"/>
            <a:ext cx="6317469" cy="1"/>
          </a:xfrm>
          <a:prstGeom prst="line">
            <a:avLst/>
          </a:prstGeom>
          <a:noFill/>
          <a:ln w="19050" cap="flat" cmpd="sng" algn="ctr">
            <a:solidFill>
              <a:srgbClr val="C00000"/>
            </a:solidFill>
            <a:prstDash val="solid"/>
            <a:round/>
            <a:headEnd type="none" w="med" len="med"/>
            <a:tailEnd type="none" w="med" len="med"/>
          </a:ln>
          <a:effectLst/>
        </p:spPr>
      </p:cxnSp>
    </p:spTree>
    <p:extLst>
      <p:ext uri="{BB962C8B-B14F-4D97-AF65-F5344CB8AC3E}">
        <p14:creationId xmlns:p14="http://schemas.microsoft.com/office/powerpoint/2010/main" val="278564700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310" y="2526411"/>
            <a:ext cx="7761330" cy="4011895"/>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Overview: allocating credits</a:t>
            </a:r>
          </a:p>
        </p:txBody>
      </p:sp>
      <p:sp>
        <p:nvSpPr>
          <p:cNvPr id="3" name="Content Placeholder 2"/>
          <p:cNvSpPr>
            <a:spLocks noGrp="1"/>
          </p:cNvSpPr>
          <p:nvPr>
            <p:ph idx="1"/>
          </p:nvPr>
        </p:nvSpPr>
        <p:spPr/>
        <p:txBody>
          <a:bodyPr/>
          <a:lstStyle/>
          <a:p>
            <a:r>
              <a:rPr lang="en-US" dirty="0"/>
              <a:t>BillingCenter allocates credits by calling </a:t>
            </a:r>
            <a:r>
              <a:rPr lang="en-US" b="1" dirty="0">
                <a:latin typeface="Courier New" pitchFamily="49" charset="0"/>
                <a:cs typeface="Courier New" pitchFamily="49" charset="0"/>
              </a:rPr>
              <a:t>allocateCredits()</a:t>
            </a:r>
            <a:r>
              <a:rPr lang="en-US" b="1" dirty="0">
                <a:latin typeface="+mj-lt"/>
                <a:cs typeface="Courier New" pitchFamily="49" charset="0"/>
              </a:rPr>
              <a:t> </a:t>
            </a:r>
            <a:r>
              <a:rPr lang="en-US" dirty="0"/>
              <a:t>in </a:t>
            </a:r>
            <a:r>
              <a:rPr lang="en-US" b="1" dirty="0">
                <a:latin typeface="Courier New" pitchFamily="49" charset="0"/>
                <a:cs typeface="Courier New" pitchFamily="49" charset="0"/>
              </a:rPr>
              <a:t>DirectBillPayment</a:t>
            </a:r>
            <a:r>
              <a:rPr lang="en-US" b="1" dirty="0">
                <a:latin typeface="+mj-lt"/>
                <a:cs typeface="Courier New" pitchFamily="49" charset="0"/>
              </a:rPr>
              <a:t> </a:t>
            </a:r>
            <a:r>
              <a:rPr lang="en-US" dirty="0">
                <a:latin typeface="+mj-lt"/>
                <a:cs typeface="Courier New" pitchFamily="49" charset="0"/>
              </a:rPr>
              <a:t>plugin</a:t>
            </a:r>
          </a:p>
        </p:txBody>
      </p:sp>
      <p:sp>
        <p:nvSpPr>
          <p:cNvPr id="4" name="Rectangle 3"/>
          <p:cNvSpPr/>
          <p:nvPr/>
        </p:nvSpPr>
        <p:spPr>
          <a:xfrm>
            <a:off x="163172" y="1824627"/>
            <a:ext cx="4835548" cy="646331"/>
          </a:xfrm>
          <a:prstGeom prst="rect">
            <a:avLst/>
          </a:prstGeom>
        </p:spPr>
        <p:txBody>
          <a:bodyPr wrap="square">
            <a:spAutoFit/>
          </a:bodyPr>
          <a:lstStyle/>
          <a:p>
            <a:pPr algn="l"/>
            <a:r>
              <a:rPr lang="en-US" sz="1800" b="0" dirty="0">
                <a:solidFill>
                  <a:srgbClr val="C00000"/>
                </a:solidFill>
              </a:rPr>
              <a:t>Payment passed to method includes eligible positive items and negative credit items</a:t>
            </a:r>
          </a:p>
        </p:txBody>
      </p:sp>
      <p:sp>
        <p:nvSpPr>
          <p:cNvPr id="6" name="Rectangle 5"/>
          <p:cNvSpPr/>
          <p:nvPr/>
        </p:nvSpPr>
        <p:spPr>
          <a:xfrm>
            <a:off x="5109042" y="1843665"/>
            <a:ext cx="3872082" cy="646331"/>
          </a:xfrm>
          <a:prstGeom prst="rect">
            <a:avLst/>
          </a:prstGeom>
        </p:spPr>
        <p:txBody>
          <a:bodyPr wrap="square">
            <a:spAutoFit/>
          </a:bodyPr>
          <a:lstStyle/>
          <a:p>
            <a:pPr algn="l"/>
            <a:r>
              <a:rPr lang="en-US" sz="1800" b="0" dirty="0">
                <a:solidFill>
                  <a:srgbClr val="C00000"/>
                </a:solidFill>
              </a:rPr>
              <a:t>If negative item has return premium scheme, call its allocate() method</a:t>
            </a:r>
          </a:p>
        </p:txBody>
      </p:sp>
      <p:sp>
        <p:nvSpPr>
          <p:cNvPr id="5" name="Rounded Rectangle 4"/>
          <p:cNvSpPr/>
          <p:nvPr/>
        </p:nvSpPr>
        <p:spPr bwMode="auto">
          <a:xfrm>
            <a:off x="877824" y="3072384"/>
            <a:ext cx="7266432" cy="646176"/>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 name="Rounded Rectangle 7"/>
          <p:cNvSpPr/>
          <p:nvPr/>
        </p:nvSpPr>
        <p:spPr bwMode="auto">
          <a:xfrm>
            <a:off x="926592" y="5254752"/>
            <a:ext cx="7022592" cy="256032"/>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9" name="Freeform 8"/>
          <p:cNvSpPr/>
          <p:nvPr/>
        </p:nvSpPr>
        <p:spPr>
          <a:xfrm>
            <a:off x="609600" y="2438400"/>
            <a:ext cx="268224" cy="1060704"/>
          </a:xfrm>
          <a:custGeom>
            <a:avLst/>
            <a:gdLst>
              <a:gd name="connsiteX0" fmla="*/ 0 w 707136"/>
              <a:gd name="connsiteY0" fmla="*/ 0 h 1060704"/>
              <a:gd name="connsiteX1" fmla="*/ 231648 w 707136"/>
              <a:gd name="connsiteY1" fmla="*/ 804672 h 1060704"/>
              <a:gd name="connsiteX2" fmla="*/ 707136 w 707136"/>
              <a:gd name="connsiteY2" fmla="*/ 1060704 h 1060704"/>
            </a:gdLst>
            <a:ahLst/>
            <a:cxnLst>
              <a:cxn ang="0">
                <a:pos x="connsiteX0" y="connsiteY0"/>
              </a:cxn>
              <a:cxn ang="0">
                <a:pos x="connsiteX1" y="connsiteY1"/>
              </a:cxn>
              <a:cxn ang="0">
                <a:pos x="connsiteX2" y="connsiteY2"/>
              </a:cxn>
            </a:cxnLst>
            <a:rect l="l" t="t" r="r" b="b"/>
            <a:pathLst>
              <a:path w="707136" h="1060704">
                <a:moveTo>
                  <a:pt x="0" y="0"/>
                </a:moveTo>
                <a:cubicBezTo>
                  <a:pt x="56896" y="313944"/>
                  <a:pt x="113792" y="627888"/>
                  <a:pt x="231648" y="804672"/>
                </a:cubicBezTo>
                <a:cubicBezTo>
                  <a:pt x="349504" y="981456"/>
                  <a:pt x="528320" y="1021080"/>
                  <a:pt x="707136" y="1060704"/>
                </a:cubicBezTo>
              </a:path>
            </a:pathLst>
          </a:custGeom>
          <a:ln w="19050">
            <a:solidFill>
              <a:srgbClr val="D33941"/>
            </a:solidFill>
          </a:ln>
        </p:spPr>
        <p:txBody>
          <a:bodyPr rtlCol="0" anchor="ctr"/>
          <a:lstStyle/>
          <a:p>
            <a:pPr algn="ctr"/>
            <a:endParaRPr lang="en-US" dirty="0"/>
          </a:p>
        </p:txBody>
      </p:sp>
      <p:graphicFrame>
        <p:nvGraphicFramePr>
          <p:cNvPr id="12" name="Content Placeholder 44"/>
          <p:cNvGraphicFramePr>
            <a:graphicFrameLocks/>
          </p:cNvGraphicFramePr>
          <p:nvPr>
            <p:extLst>
              <p:ext uri="{D42A27DB-BD31-4B8C-83A1-F6EECF244321}">
                <p14:modId xmlns:p14="http://schemas.microsoft.com/office/powerpoint/2010/main" val="1404840413"/>
              </p:ext>
            </p:extLst>
          </p:nvPr>
        </p:nvGraphicFramePr>
        <p:xfrm>
          <a:off x="6763822" y="179294"/>
          <a:ext cx="2026610" cy="4668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Freeform 12"/>
          <p:cNvSpPr/>
          <p:nvPr/>
        </p:nvSpPr>
        <p:spPr>
          <a:xfrm>
            <a:off x="7949184" y="2438400"/>
            <a:ext cx="556680" cy="2987040"/>
          </a:xfrm>
          <a:custGeom>
            <a:avLst/>
            <a:gdLst>
              <a:gd name="connsiteX0" fmla="*/ 524256 w 556680"/>
              <a:gd name="connsiteY0" fmla="*/ 0 h 3108960"/>
              <a:gd name="connsiteX1" fmla="*/ 499872 w 556680"/>
              <a:gd name="connsiteY1" fmla="*/ 2097024 h 3108960"/>
              <a:gd name="connsiteX2" fmla="*/ 0 w 556680"/>
              <a:gd name="connsiteY2" fmla="*/ 3108960 h 3108960"/>
            </a:gdLst>
            <a:ahLst/>
            <a:cxnLst>
              <a:cxn ang="0">
                <a:pos x="connsiteX0" y="connsiteY0"/>
              </a:cxn>
              <a:cxn ang="0">
                <a:pos x="connsiteX1" y="connsiteY1"/>
              </a:cxn>
              <a:cxn ang="0">
                <a:pos x="connsiteX2" y="connsiteY2"/>
              </a:cxn>
            </a:cxnLst>
            <a:rect l="l" t="t" r="r" b="b"/>
            <a:pathLst>
              <a:path w="556680" h="3108960">
                <a:moveTo>
                  <a:pt x="524256" y="0"/>
                </a:moveTo>
                <a:cubicBezTo>
                  <a:pt x="555752" y="789432"/>
                  <a:pt x="587248" y="1578864"/>
                  <a:pt x="499872" y="2097024"/>
                </a:cubicBezTo>
                <a:cubicBezTo>
                  <a:pt x="412496" y="2615184"/>
                  <a:pt x="206248" y="2862072"/>
                  <a:pt x="0" y="3108960"/>
                </a:cubicBezTo>
              </a:path>
            </a:pathLst>
          </a:custGeom>
          <a:ln w="19050">
            <a:solidFill>
              <a:srgbClr val="D33941"/>
            </a:solidFill>
          </a:ln>
        </p:spPr>
        <p:txBody>
          <a:bodyPr rtlCol="0" anchor="ctr"/>
          <a:lstStyle/>
          <a:p>
            <a:pPr algn="ctr"/>
            <a:endParaRPr lang="en-US"/>
          </a:p>
        </p:txBody>
      </p:sp>
    </p:spTree>
    <p:extLst>
      <p:ext uri="{BB962C8B-B14F-4D97-AF65-F5344CB8AC3E}">
        <p14:creationId xmlns:p14="http://schemas.microsoft.com/office/powerpoint/2010/main" val="3552738924"/>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custom allocation strategy</a:t>
            </a:r>
          </a:p>
        </p:txBody>
      </p:sp>
      <p:sp>
        <p:nvSpPr>
          <p:cNvPr id="3" name="Content Placeholder 2"/>
          <p:cNvSpPr>
            <a:spLocks noGrp="1"/>
          </p:cNvSpPr>
          <p:nvPr>
            <p:ph idx="1"/>
          </p:nvPr>
        </p:nvSpPr>
        <p:spPr/>
        <p:txBody>
          <a:bodyPr/>
          <a:lstStyle/>
          <a:p>
            <a:r>
              <a:rPr lang="en-US" dirty="0"/>
              <a:t>Desired strategy: </a:t>
            </a:r>
            <a:br>
              <a:rPr lang="en-US" dirty="0"/>
            </a:br>
            <a:r>
              <a:rPr lang="en-US" i="1" dirty="0"/>
              <a:t>Pay items from same policy period as negative charge first. Distribute remaining funds (if any) first to last</a:t>
            </a:r>
          </a:p>
          <a:p>
            <a:r>
              <a:rPr lang="en-US" dirty="0"/>
              <a:t>Steps:</a:t>
            </a:r>
          </a:p>
          <a:p>
            <a:pPr marL="857250" lvl="1" indent="-457200">
              <a:buFont typeface="+mj-lt"/>
              <a:buAutoNum type="arabicPeriod"/>
            </a:pPr>
            <a:r>
              <a:rPr lang="en-US" dirty="0"/>
              <a:t>Add typecode for new strategy to </a:t>
            </a:r>
            <a:r>
              <a:rPr lang="en-US" sz="2400" b="1" kern="1200" dirty="0" err="1">
                <a:latin typeface="Courier New" pitchFamily="49" charset="0"/>
                <a:cs typeface="Courier New" pitchFamily="49" charset="0"/>
              </a:rPr>
              <a:t>ReturnPremiumAllocateMethod</a:t>
            </a:r>
            <a:r>
              <a:rPr lang="en-US" sz="2400" kern="1200" dirty="0">
                <a:latin typeface="Courier New" pitchFamily="49" charset="0"/>
                <a:cs typeface="Courier New" pitchFamily="49" charset="0"/>
              </a:rPr>
              <a:t> </a:t>
            </a:r>
            <a:r>
              <a:rPr lang="en-US" sz="2400" kern="1200" dirty="0">
                <a:latin typeface="Arial" charset="0"/>
              </a:rPr>
              <a:t>typelist</a:t>
            </a:r>
          </a:p>
          <a:p>
            <a:pPr marL="857250" lvl="1" indent="-457200">
              <a:buFont typeface="+mj-lt"/>
              <a:buAutoNum type="arabicPeriod"/>
            </a:pPr>
            <a:r>
              <a:rPr lang="en-US" sz="2400" kern="1200" dirty="0">
                <a:latin typeface="Arial" charset="0"/>
              </a:rPr>
              <a:t>Create a class that implements two methods: </a:t>
            </a:r>
          </a:p>
          <a:p>
            <a:pPr marL="1198563" lvl="2" indent="-457200"/>
            <a:r>
              <a:rPr lang="en-US" kern="1200" dirty="0">
                <a:latin typeface="Arial" charset="0"/>
              </a:rPr>
              <a:t>Getter that returns TypeKey property</a:t>
            </a:r>
          </a:p>
          <a:p>
            <a:pPr marL="1198563" lvl="2" indent="-457200"/>
            <a:r>
              <a:rPr lang="en-US" b="1" kern="1200" dirty="0">
                <a:latin typeface="Courier New" pitchFamily="49" charset="0"/>
                <a:cs typeface="Courier New" pitchFamily="49" charset="0"/>
              </a:rPr>
              <a:t>allocate() </a:t>
            </a:r>
            <a:r>
              <a:rPr lang="en-US" kern="1200" dirty="0">
                <a:latin typeface="Arial" charset="0"/>
              </a:rPr>
              <a:t>method</a:t>
            </a:r>
            <a:endParaRPr lang="en-US" dirty="0"/>
          </a:p>
          <a:p>
            <a:pPr marL="857250" lvl="1" indent="-457200">
              <a:buFont typeface="+mj-lt"/>
              <a:buAutoNum type="arabicPeriod"/>
            </a:pPr>
            <a:r>
              <a:rPr lang="en-US" dirty="0"/>
              <a:t>Add new class to list of credit allocation strategies in  </a:t>
            </a:r>
            <a:r>
              <a:rPr lang="en-US" sz="2400" b="1" kern="1200" dirty="0">
                <a:latin typeface="Courier New" pitchFamily="49" charset="0"/>
                <a:cs typeface="Courier New" pitchFamily="49" charset="0"/>
              </a:rPr>
              <a:t>LinkedImplementationLoaderImpl</a:t>
            </a:r>
          </a:p>
        </p:txBody>
      </p:sp>
      <p:grpSp>
        <p:nvGrpSpPr>
          <p:cNvPr id="4" name="Group 3"/>
          <p:cNvGrpSpPr/>
          <p:nvPr/>
        </p:nvGrpSpPr>
        <p:grpSpPr>
          <a:xfrm>
            <a:off x="7397948" y="304800"/>
            <a:ext cx="1599748" cy="597408"/>
            <a:chOff x="574" y="0"/>
            <a:chExt cx="1175623" cy="763190"/>
          </a:xfrm>
        </p:grpSpPr>
        <p:sp>
          <p:nvSpPr>
            <p:cNvPr id="5" name="Pentagon 4"/>
            <p:cNvSpPr/>
            <p:nvPr/>
          </p:nvSpPr>
          <p:spPr>
            <a:xfrm>
              <a:off x="574" y="0"/>
              <a:ext cx="1175623" cy="665654"/>
            </a:xfrm>
            <a:prstGeom prst="homePlate">
              <a:avLst/>
            </a:prstGeom>
            <a:solidFill>
              <a:schemeClr val="accent6"/>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Pentagon 4"/>
            <p:cNvSpPr/>
            <p:nvPr/>
          </p:nvSpPr>
          <p:spPr>
            <a:xfrm>
              <a:off x="574" y="0"/>
              <a:ext cx="1085112" cy="7631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346" tIns="50673" rIns="25337" bIns="50673" numCol="1" spcCol="1270" anchor="ctr" anchorCtr="0">
              <a:noAutofit/>
            </a:bodyPr>
            <a:lstStyle/>
            <a:p>
              <a:pPr lvl="0" algn="ctr" defTabSz="844550">
                <a:lnSpc>
                  <a:spcPct val="90000"/>
                </a:lnSpc>
                <a:spcBef>
                  <a:spcPct val="0"/>
                </a:spcBef>
                <a:spcAft>
                  <a:spcPct val="35000"/>
                </a:spcAft>
              </a:pPr>
              <a:r>
                <a:rPr lang="en-US" sz="1400" b="0" kern="1200" dirty="0"/>
                <a:t>2. Partition &amp; Rank</a:t>
              </a:r>
            </a:p>
          </p:txBody>
        </p:sp>
      </p:grpSp>
    </p:spTree>
    <p:extLst>
      <p:ext uri="{BB962C8B-B14F-4D97-AF65-F5344CB8AC3E}">
        <p14:creationId xmlns:p14="http://schemas.microsoft.com/office/powerpoint/2010/main" val="2563429144"/>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7171" y="804545"/>
            <a:ext cx="3806813" cy="2327907"/>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Step 1: Add typecode for new strategy </a:t>
            </a:r>
          </a:p>
        </p:txBody>
      </p:sp>
      <p:sp>
        <p:nvSpPr>
          <p:cNvPr id="3" name="Content Placeholder 2"/>
          <p:cNvSpPr>
            <a:spLocks noGrp="1"/>
          </p:cNvSpPr>
          <p:nvPr>
            <p:ph idx="1"/>
          </p:nvPr>
        </p:nvSpPr>
        <p:spPr/>
        <p:txBody>
          <a:bodyPr/>
          <a:lstStyle/>
          <a:p>
            <a:r>
              <a:rPr lang="en-US" dirty="0"/>
              <a:t>Either add to existing </a:t>
            </a:r>
            <a:r>
              <a:rPr lang="en-US" b="1" dirty="0">
                <a:latin typeface="Courier New" pitchFamily="49" charset="0"/>
                <a:cs typeface="Courier New" pitchFamily="49" charset="0"/>
              </a:rPr>
              <a:t>.ttx </a:t>
            </a:r>
            <a:r>
              <a:rPr lang="en-US" dirty="0"/>
              <a:t>file</a:t>
            </a:r>
            <a:br>
              <a:rPr lang="en-US" dirty="0"/>
            </a:br>
            <a:r>
              <a:rPr lang="en-US" dirty="0"/>
              <a:t>or </a:t>
            </a:r>
            <a:br>
              <a:rPr lang="en-US" dirty="0"/>
            </a:br>
            <a:r>
              <a:rPr lang="en-US" dirty="0"/>
              <a:t>create a new one</a:t>
            </a:r>
          </a:p>
          <a:p>
            <a:r>
              <a:rPr lang="en-US" dirty="0"/>
              <a:t>Define code, name, and </a:t>
            </a:r>
            <a:br>
              <a:rPr lang="en-US" dirty="0"/>
            </a:br>
            <a:r>
              <a:rPr lang="en-US" dirty="0"/>
              <a:t>description</a:t>
            </a:r>
          </a:p>
        </p:txBody>
      </p:sp>
      <p:sp>
        <p:nvSpPr>
          <p:cNvPr id="4" name="Freeform 3"/>
          <p:cNvSpPr/>
          <p:nvPr/>
        </p:nvSpPr>
        <p:spPr>
          <a:xfrm>
            <a:off x="3023616" y="2956150"/>
            <a:ext cx="2926080" cy="396650"/>
          </a:xfrm>
          <a:custGeom>
            <a:avLst/>
            <a:gdLst>
              <a:gd name="connsiteX0" fmla="*/ 2157984 w 2157984"/>
              <a:gd name="connsiteY0" fmla="*/ 18698 h 396650"/>
              <a:gd name="connsiteX1" fmla="*/ 999744 w 2157984"/>
              <a:gd name="connsiteY1" fmla="*/ 43082 h 396650"/>
              <a:gd name="connsiteX2" fmla="*/ 0 w 2157984"/>
              <a:gd name="connsiteY2" fmla="*/ 396650 h 396650"/>
            </a:gdLst>
            <a:ahLst/>
            <a:cxnLst>
              <a:cxn ang="0">
                <a:pos x="connsiteX0" y="connsiteY0"/>
              </a:cxn>
              <a:cxn ang="0">
                <a:pos x="connsiteX1" y="connsiteY1"/>
              </a:cxn>
              <a:cxn ang="0">
                <a:pos x="connsiteX2" y="connsiteY2"/>
              </a:cxn>
            </a:cxnLst>
            <a:rect l="l" t="t" r="r" b="b"/>
            <a:pathLst>
              <a:path w="2157984" h="396650">
                <a:moveTo>
                  <a:pt x="2157984" y="18698"/>
                </a:moveTo>
                <a:cubicBezTo>
                  <a:pt x="1758696" y="-606"/>
                  <a:pt x="1359408" y="-19910"/>
                  <a:pt x="999744" y="43082"/>
                </a:cubicBezTo>
                <a:cubicBezTo>
                  <a:pt x="640080" y="106074"/>
                  <a:pt x="320040" y="251362"/>
                  <a:pt x="0" y="396650"/>
                </a:cubicBezTo>
              </a:path>
            </a:pathLst>
          </a:custGeom>
          <a:ln w="19050">
            <a:solidFill>
              <a:srgbClr val="D33941"/>
            </a:solidFill>
            <a:headEnd type="none" w="med" len="med"/>
            <a:tailEnd type="arrow" w="med" len="med"/>
          </a:ln>
        </p:spPr>
        <p:txBody>
          <a:bodyPr rtlCol="0" anchor="ctr"/>
          <a:lstStyle/>
          <a:p>
            <a:pPr algn="ctr"/>
            <a:endParaRPr lang="en-US"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647" y="3413760"/>
            <a:ext cx="7835690" cy="2999232"/>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5673985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Arrow Connector 24"/>
          <p:cNvCxnSpPr>
            <a:stCxn id="15" idx="3"/>
          </p:cNvCxnSpPr>
          <p:nvPr/>
        </p:nvCxnSpPr>
        <p:spPr bwMode="auto">
          <a:xfrm>
            <a:off x="2633988" y="3993365"/>
            <a:ext cx="3690435" cy="0"/>
          </a:xfrm>
          <a:prstGeom prst="straightConnector1">
            <a:avLst/>
          </a:prstGeom>
          <a:noFill/>
          <a:ln w="19050" cap="flat" cmpd="sng" algn="ctr">
            <a:solidFill>
              <a:srgbClr val="C00000"/>
            </a:solidFill>
            <a:prstDash val="solid"/>
            <a:round/>
            <a:headEnd type="none" w="med" len="med"/>
            <a:tailEnd type="arrow"/>
          </a:ln>
          <a:effectLst/>
        </p:spPr>
      </p:cxnSp>
      <p:sp>
        <p:nvSpPr>
          <p:cNvPr id="2" name="Title 1"/>
          <p:cNvSpPr>
            <a:spLocks noGrp="1"/>
          </p:cNvSpPr>
          <p:nvPr>
            <p:ph type="title"/>
          </p:nvPr>
        </p:nvSpPr>
        <p:spPr/>
        <p:txBody>
          <a:bodyPr/>
          <a:lstStyle/>
          <a:p>
            <a:r>
              <a:rPr lang="en-US" dirty="0"/>
              <a:t>Cash versus credit</a:t>
            </a:r>
          </a:p>
        </p:txBody>
      </p:sp>
      <p:sp>
        <p:nvSpPr>
          <p:cNvPr id="3" name="Content Placeholder 2"/>
          <p:cNvSpPr>
            <a:spLocks noGrp="1"/>
          </p:cNvSpPr>
          <p:nvPr>
            <p:ph idx="1"/>
          </p:nvPr>
        </p:nvSpPr>
        <p:spPr/>
        <p:txBody>
          <a:bodyPr/>
          <a:lstStyle/>
          <a:p>
            <a:r>
              <a:rPr lang="en-US" b="1" dirty="0"/>
              <a:t>Cash</a:t>
            </a:r>
            <a:r>
              <a:rPr lang="en-US" dirty="0"/>
              <a:t> is money that is received by the carrier </a:t>
            </a:r>
            <a:br>
              <a:rPr lang="en-US" dirty="0"/>
            </a:br>
            <a:r>
              <a:rPr lang="en-US" dirty="0"/>
              <a:t>and is immediately available to pay receivables</a:t>
            </a:r>
          </a:p>
          <a:p>
            <a:pPr lvl="1"/>
            <a:r>
              <a:rPr lang="en-US" dirty="0"/>
              <a:t>BillingCenter term for cash is </a:t>
            </a:r>
            <a:r>
              <a:rPr lang="en-US" b="1" dirty="0"/>
              <a:t>DirectBillMoney</a:t>
            </a:r>
          </a:p>
          <a:p>
            <a:r>
              <a:rPr lang="en-US" dirty="0"/>
              <a:t>A </a:t>
            </a:r>
            <a:r>
              <a:rPr lang="en-US" b="1" dirty="0"/>
              <a:t>credit</a:t>
            </a:r>
            <a:r>
              <a:rPr lang="en-US" dirty="0"/>
              <a:t> is an amount the carrier owes </a:t>
            </a:r>
            <a:r>
              <a:rPr lang="en-US"/>
              <a:t>the insured</a:t>
            </a:r>
            <a:endParaRPr lang="en-US" dirty="0"/>
          </a:p>
          <a:p>
            <a:pPr lvl="1"/>
            <a:r>
              <a:rPr lang="en-US" dirty="0"/>
              <a:t>Negative endorsements (usually for return premium) are the source </a:t>
            </a:r>
            <a:r>
              <a:rPr lang="en-US"/>
              <a:t>of credit</a:t>
            </a:r>
            <a:br>
              <a:rPr lang="en-US"/>
            </a:br>
            <a:br>
              <a:rPr lang="en-US"/>
            </a:br>
            <a:br>
              <a:rPr lang="en-US"/>
            </a:br>
            <a:br>
              <a:rPr lang="en-US"/>
            </a:br>
            <a:endParaRPr lang="en-US"/>
          </a:p>
          <a:p>
            <a:r>
              <a:rPr lang="en-US"/>
              <a:t>A </a:t>
            </a:r>
            <a:r>
              <a:rPr lang="en-US" b="1"/>
              <a:t>credit distribution </a:t>
            </a:r>
            <a:r>
              <a:rPr lang="en-US"/>
              <a:t>allows a carrier to credit an insured's account to clear an item previously charge to the insured</a:t>
            </a:r>
          </a:p>
          <a:p>
            <a:pPr lvl="1"/>
            <a:r>
              <a:rPr lang="en-US"/>
              <a:t>Funds from credit distribribution can be used to "pay" for items the insured owes the carrier</a:t>
            </a:r>
          </a:p>
        </p:txBody>
      </p:sp>
      <p:pic>
        <p:nvPicPr>
          <p:cNvPr id="13" name="Picture 16" descr="billingcenter.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423" y="3720484"/>
            <a:ext cx="733165" cy="733166"/>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nvGrpSpPr>
          <p:cNvPr id="14" name="Group 75"/>
          <p:cNvGrpSpPr>
            <a:grpSpLocks/>
          </p:cNvGrpSpPr>
          <p:nvPr/>
        </p:nvGrpSpPr>
        <p:grpSpPr bwMode="auto">
          <a:xfrm>
            <a:off x="1845290" y="3535681"/>
            <a:ext cx="788698" cy="926123"/>
            <a:chOff x="-1388" y="1535"/>
            <a:chExt cx="660" cy="775"/>
          </a:xfrm>
        </p:grpSpPr>
        <p:sp>
          <p:nvSpPr>
            <p:cNvPr id="15" name="Rectangle 76"/>
            <p:cNvSpPr>
              <a:spLocks noChangeArrowheads="1"/>
            </p:cNvSpPr>
            <p:nvPr/>
          </p:nvSpPr>
          <p:spPr bwMode="auto">
            <a:xfrm>
              <a:off x="-1388" y="1535"/>
              <a:ext cx="660" cy="766"/>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dirty="0"/>
            </a:p>
          </p:txBody>
        </p:sp>
        <p:sp>
          <p:nvSpPr>
            <p:cNvPr id="16" name="Text Box 77"/>
            <p:cNvSpPr txBox="1">
              <a:spLocks noChangeArrowheads="1"/>
            </p:cNvSpPr>
            <p:nvPr/>
          </p:nvSpPr>
          <p:spPr bwMode="invGray">
            <a:xfrm>
              <a:off x="-1357" y="2052"/>
              <a:ext cx="59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0000"/>
                  </a:solidFill>
                  <a:latin typeface="Arial" pitchFamily="34" charset="0"/>
                </a:defRPr>
              </a:lvl1pPr>
              <a:lvl2pPr marL="742950" indent="-285750" eaLnBrk="0" hangingPunct="0">
                <a:defRPr sz="2000">
                  <a:solidFill>
                    <a:srgbClr val="FF0000"/>
                  </a:solidFill>
                  <a:latin typeface="Arial" pitchFamily="34" charset="0"/>
                </a:defRPr>
              </a:lvl2pPr>
              <a:lvl3pPr marL="1143000" indent="-228600" eaLnBrk="0" hangingPunct="0">
                <a:defRPr sz="2000">
                  <a:solidFill>
                    <a:srgbClr val="FF0000"/>
                  </a:solidFill>
                  <a:latin typeface="Arial" pitchFamily="34" charset="0"/>
                </a:defRPr>
              </a:lvl3pPr>
              <a:lvl4pPr marL="1600200" indent="-228600" eaLnBrk="0" hangingPunct="0">
                <a:defRPr sz="2000">
                  <a:solidFill>
                    <a:srgbClr val="FF0000"/>
                  </a:solidFill>
                  <a:latin typeface="Arial" pitchFamily="34" charset="0"/>
                </a:defRPr>
              </a:lvl4pPr>
              <a:lvl5pPr marL="2057400" indent="-228600" eaLnBrk="0" hangingPunct="0">
                <a:defRPr sz="2000">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pitchFamily="34" charset="0"/>
                </a:defRPr>
              </a:lvl9pPr>
            </a:lstStyle>
            <a:p>
              <a:pPr>
                <a:spcAft>
                  <a:spcPct val="0"/>
                </a:spcAft>
                <a:buClrTx/>
              </a:pPr>
              <a:r>
                <a:rPr lang="en-US" sz="1400" b="1" dirty="0">
                  <a:solidFill>
                    <a:schemeClr val="accent1"/>
                  </a:solidFill>
                  <a:latin typeface="MetaPlusBook-Roman"/>
                </a:rPr>
                <a:t>(PAS)</a:t>
              </a:r>
            </a:p>
          </p:txBody>
        </p:sp>
        <p:pic>
          <p:nvPicPr>
            <p:cNvPr id="17" name="Picture 78" descr="MCj023361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19" y="1567"/>
              <a:ext cx="523"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Group 3"/>
          <p:cNvGrpSpPr/>
          <p:nvPr/>
        </p:nvGrpSpPr>
        <p:grpSpPr>
          <a:xfrm>
            <a:off x="3483947" y="3433636"/>
            <a:ext cx="1817992" cy="789146"/>
            <a:chOff x="5404" y="4529354"/>
            <a:chExt cx="1817992" cy="789146"/>
          </a:xfrm>
        </p:grpSpPr>
        <p:sp>
          <p:nvSpPr>
            <p:cNvPr id="5" name="Rectangle 4"/>
            <p:cNvSpPr/>
            <p:nvPr/>
          </p:nvSpPr>
          <p:spPr bwMode="auto">
            <a:xfrm>
              <a:off x="397984" y="4861807"/>
              <a:ext cx="814334" cy="350865"/>
            </a:xfrm>
            <a:prstGeom prst="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sp>
          <p:nvSpPr>
            <p:cNvPr id="6" name="Rectangle 57"/>
            <p:cNvSpPr>
              <a:spLocks noChangeArrowheads="1"/>
            </p:cNvSpPr>
            <p:nvPr/>
          </p:nvSpPr>
          <p:spPr bwMode="auto">
            <a:xfrm>
              <a:off x="228600" y="4775575"/>
              <a:ext cx="1371600" cy="542925"/>
            </a:xfrm>
            <a:prstGeom prst="rect">
              <a:avLst/>
            </a:prstGeom>
            <a:solidFill>
              <a:srgbClr val="FFFFCC"/>
            </a:solidFill>
            <a:ln w="12700" algn="ctr">
              <a:solidFill>
                <a:srgbClr val="000000"/>
              </a:solidFill>
              <a:miter lim="800000"/>
              <a:headEnd/>
              <a:tailEnd/>
            </a:ln>
          </p:spPr>
          <p:txBody>
            <a:bodyPr lIns="0" tIns="0" rIns="0" bIns="0" anchor="ctr">
              <a:spAutoFit/>
            </a:bodyPr>
            <a:lstStyle/>
            <a:p>
              <a:pPr fontAlgn="auto">
                <a:buClr>
                  <a:srgbClr val="FFFFFF"/>
                </a:buClr>
                <a:defRPr/>
              </a:pPr>
              <a:endParaRPr lang="en-US" sz="1800" b="0" kern="0" dirty="0">
                <a:solidFill>
                  <a:sysClr val="windowText" lastClr="000000"/>
                </a:solidFill>
                <a:latin typeface="Arial Narrow" pitchFamily="34" charset="0"/>
                <a:cs typeface="Arial" charset="0"/>
              </a:endParaRPr>
            </a:p>
          </p:txBody>
        </p:sp>
        <p:grpSp>
          <p:nvGrpSpPr>
            <p:cNvPr id="7" name="Group 58"/>
            <p:cNvGrpSpPr>
              <a:grpSpLocks/>
            </p:cNvGrpSpPr>
            <p:nvPr/>
          </p:nvGrpSpPr>
          <p:grpSpPr bwMode="auto">
            <a:xfrm>
              <a:off x="1338481" y="4816202"/>
              <a:ext cx="157516" cy="465364"/>
              <a:chOff x="3439" y="1711"/>
              <a:chExt cx="631" cy="1219"/>
            </a:xfrm>
          </p:grpSpPr>
          <p:sp>
            <p:nvSpPr>
              <p:cNvPr id="11" name="Freeform 59"/>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l" fontAlgn="auto">
                  <a:spcBef>
                    <a:spcPts val="0"/>
                  </a:spcBef>
                  <a:spcAft>
                    <a:spcPts val="0"/>
                  </a:spcAft>
                  <a:buClrTx/>
                  <a:defRPr/>
                </a:pPr>
                <a:endParaRPr lang="en-US" sz="1800" b="0" kern="0" dirty="0">
                  <a:solidFill>
                    <a:sysClr val="windowText" lastClr="000000"/>
                  </a:solidFill>
                  <a:latin typeface="Arial Narrow" pitchFamily="34" charset="0"/>
                  <a:cs typeface="Arial" charset="0"/>
                </a:endParaRPr>
              </a:p>
            </p:txBody>
          </p:sp>
          <p:sp>
            <p:nvSpPr>
              <p:cNvPr id="12" name="Line 60"/>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l" fontAlgn="auto">
                  <a:spcBef>
                    <a:spcPts val="0"/>
                  </a:spcBef>
                  <a:spcAft>
                    <a:spcPts val="0"/>
                  </a:spcAft>
                  <a:buClrTx/>
                  <a:defRPr/>
                </a:pPr>
                <a:endParaRPr lang="en-US" sz="1800" b="0" kern="0" dirty="0">
                  <a:solidFill>
                    <a:sysClr val="windowText" lastClr="000000"/>
                  </a:solidFill>
                  <a:latin typeface="Arial Narrow" pitchFamily="34" charset="0"/>
                  <a:cs typeface="Arial" charset="0"/>
                </a:endParaRPr>
              </a:p>
            </p:txBody>
          </p:sp>
        </p:grpSp>
        <p:sp>
          <p:nvSpPr>
            <p:cNvPr id="8" name="Rectangle 61"/>
            <p:cNvSpPr>
              <a:spLocks noChangeArrowheads="1"/>
            </p:cNvSpPr>
            <p:nvPr/>
          </p:nvSpPr>
          <p:spPr bwMode="auto">
            <a:xfrm>
              <a:off x="347343" y="4941777"/>
              <a:ext cx="748806" cy="214215"/>
            </a:xfrm>
            <a:prstGeom prst="rect">
              <a:avLst/>
            </a:prstGeom>
            <a:noFill/>
            <a:ln>
              <a:noFill/>
            </a:ln>
          </p:spPr>
          <p:txBody>
            <a:bodyPr lIns="0" tIns="0" rIns="0" bIns="0" anchor="ctr">
              <a:spAutoFit/>
            </a:bodyPr>
            <a:lstStyle/>
            <a:p>
              <a:pPr fontAlgn="auto">
                <a:buClr>
                  <a:srgbClr val="FFFFFF"/>
                </a:buClr>
                <a:defRPr/>
              </a:pPr>
              <a:endParaRPr lang="en-US" sz="1800" b="0" kern="0" dirty="0">
                <a:solidFill>
                  <a:sysClr val="windowText" lastClr="000000"/>
                </a:solidFill>
                <a:latin typeface="Arial Narrow" pitchFamily="34" charset="0"/>
                <a:cs typeface="Arial" charset="0"/>
              </a:endParaRPr>
            </a:p>
          </p:txBody>
        </p:sp>
        <p:sp>
          <p:nvSpPr>
            <p:cNvPr id="9" name="Text Box 104"/>
            <p:cNvSpPr txBox="1">
              <a:spLocks noChangeArrowheads="1"/>
            </p:cNvSpPr>
            <p:nvPr/>
          </p:nvSpPr>
          <p:spPr bwMode="auto">
            <a:xfrm>
              <a:off x="5404" y="4529354"/>
              <a:ext cx="18179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eaLnBrk="1" hangingPunct="1">
                <a:buClr>
                  <a:srgbClr val="1C1C1C"/>
                </a:buClr>
              </a:pPr>
              <a:r>
                <a:rPr lang="en-US" sz="1600" dirty="0">
                  <a:solidFill>
                    <a:srgbClr val="1C1C1C"/>
                  </a:solidFill>
                </a:rPr>
                <a:t>Premium charge</a:t>
              </a:r>
            </a:p>
          </p:txBody>
        </p:sp>
        <p:sp>
          <p:nvSpPr>
            <p:cNvPr id="10" name="TextBox 9"/>
            <p:cNvSpPr txBox="1"/>
            <p:nvPr/>
          </p:nvSpPr>
          <p:spPr>
            <a:xfrm>
              <a:off x="474184" y="4861807"/>
              <a:ext cx="561051" cy="350865"/>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2400" b="0" dirty="0">
                  <a:solidFill>
                    <a:srgbClr val="C00000"/>
                  </a:solidFill>
                  <a:latin typeface="Calibri"/>
                  <a:cs typeface="Arial" charset="0"/>
                </a:rPr>
                <a:t>-600</a:t>
              </a:r>
            </a:p>
          </p:txBody>
        </p:sp>
      </p:grpSp>
      <p:grpSp>
        <p:nvGrpSpPr>
          <p:cNvPr id="20" name="Group 37"/>
          <p:cNvGrpSpPr>
            <a:grpSpLocks/>
          </p:cNvGrpSpPr>
          <p:nvPr/>
        </p:nvGrpSpPr>
        <p:grpSpPr bwMode="auto">
          <a:xfrm>
            <a:off x="7386157" y="1142598"/>
            <a:ext cx="1065213" cy="741363"/>
            <a:chOff x="3153" y="1049"/>
            <a:chExt cx="752" cy="523"/>
          </a:xfrm>
        </p:grpSpPr>
        <p:sp>
          <p:nvSpPr>
            <p:cNvPr id="21" name="Rectangle 38"/>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pPr algn="ctr">
                <a:spcBef>
                  <a:spcPct val="50000"/>
                </a:spcBef>
                <a:spcAft>
                  <a:spcPct val="30000"/>
                </a:spcAft>
                <a:buClr>
                  <a:schemeClr val="tx1"/>
                </a:buClr>
              </a:pPr>
              <a:endParaRPr lang="en-US" dirty="0"/>
            </a:p>
          </p:txBody>
        </p:sp>
        <p:pic>
          <p:nvPicPr>
            <p:cNvPr id="22" name="Picture 39"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66420481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239" y="615695"/>
            <a:ext cx="8961120" cy="5757092"/>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Step 2: Create class to implement strategy </a:t>
            </a:r>
          </a:p>
        </p:txBody>
      </p:sp>
      <p:cxnSp>
        <p:nvCxnSpPr>
          <p:cNvPr id="4" name="Straight Connector 3"/>
          <p:cNvCxnSpPr/>
          <p:nvPr/>
        </p:nvCxnSpPr>
        <p:spPr bwMode="auto">
          <a:xfrm>
            <a:off x="1719072" y="2048256"/>
            <a:ext cx="6498336" cy="0"/>
          </a:xfrm>
          <a:prstGeom prst="line">
            <a:avLst/>
          </a:prstGeom>
          <a:noFill/>
          <a:ln w="19050" cap="flat" cmpd="sng" algn="ctr">
            <a:solidFill>
              <a:srgbClr val="C00000"/>
            </a:solidFill>
            <a:prstDash val="solid"/>
            <a:round/>
            <a:headEnd type="none" w="med" len="med"/>
            <a:tailEnd type="none" w="med" len="med"/>
          </a:ln>
          <a:effectLst/>
        </p:spPr>
      </p:cxnSp>
      <p:cxnSp>
        <p:nvCxnSpPr>
          <p:cNvPr id="6" name="Straight Connector 5"/>
          <p:cNvCxnSpPr/>
          <p:nvPr/>
        </p:nvCxnSpPr>
        <p:spPr bwMode="auto">
          <a:xfrm>
            <a:off x="1719072" y="1280160"/>
            <a:ext cx="4080672" cy="0"/>
          </a:xfrm>
          <a:prstGeom prst="line">
            <a:avLst/>
          </a:prstGeom>
          <a:noFill/>
          <a:ln w="19050" cap="flat" cmpd="sng" algn="ctr">
            <a:solidFill>
              <a:srgbClr val="C00000"/>
            </a:solidFill>
            <a:prstDash val="solid"/>
            <a:round/>
            <a:headEnd type="none" w="med" len="med"/>
            <a:tailEnd type="none" w="med" len="med"/>
          </a:ln>
          <a:effectLst/>
        </p:spPr>
      </p:cxnSp>
      <p:sp>
        <p:nvSpPr>
          <p:cNvPr id="3" name="Rounded Rectangle 2"/>
          <p:cNvSpPr/>
          <p:nvPr/>
        </p:nvSpPr>
        <p:spPr bwMode="auto">
          <a:xfrm>
            <a:off x="604647" y="890016"/>
            <a:ext cx="7832217" cy="188976"/>
          </a:xfrm>
          <a:prstGeom prst="roundRect">
            <a:avLst/>
          </a:prstGeom>
          <a:noFill/>
          <a:ln w="19050" algn="ctr">
            <a:solidFill>
              <a:schemeClr val="accent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grpSp>
        <p:nvGrpSpPr>
          <p:cNvPr id="10" name="Group 9"/>
          <p:cNvGrpSpPr/>
          <p:nvPr/>
        </p:nvGrpSpPr>
        <p:grpSpPr>
          <a:xfrm>
            <a:off x="705894" y="2365438"/>
            <a:ext cx="314510" cy="400110"/>
            <a:chOff x="8038217" y="3560254"/>
            <a:chExt cx="314510" cy="400110"/>
          </a:xfrm>
        </p:grpSpPr>
        <p:sp>
          <p:nvSpPr>
            <p:cNvPr id="8" name="TextBox 7"/>
            <p:cNvSpPr txBox="1"/>
            <p:nvPr/>
          </p:nvSpPr>
          <p:spPr>
            <a:xfrm>
              <a:off x="8038217" y="3560254"/>
              <a:ext cx="314510" cy="400110"/>
            </a:xfrm>
            <a:prstGeom prst="rect">
              <a:avLst/>
            </a:prstGeom>
            <a:noFill/>
          </p:spPr>
          <p:txBody>
            <a:bodyPr wrap="none" rtlCol="0">
              <a:spAutoFit/>
            </a:bodyPr>
            <a:lstStyle/>
            <a:p>
              <a:r>
                <a:rPr lang="en-US" dirty="0">
                  <a:solidFill>
                    <a:srgbClr val="C00000"/>
                  </a:solidFill>
                  <a:latin typeface="Calibri" pitchFamily="34" charset="0"/>
                  <a:cs typeface="Calibri" pitchFamily="34" charset="0"/>
                </a:rPr>
                <a:t>1</a:t>
              </a:r>
            </a:p>
          </p:txBody>
        </p:sp>
        <p:sp>
          <p:nvSpPr>
            <p:cNvPr id="9" name="Oval 8"/>
            <p:cNvSpPr/>
            <p:nvPr/>
          </p:nvSpPr>
          <p:spPr bwMode="auto">
            <a:xfrm>
              <a:off x="8055264" y="3620101"/>
              <a:ext cx="280416" cy="280416"/>
            </a:xfrm>
            <a:prstGeom prst="ellipse">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grpSp>
      <p:grpSp>
        <p:nvGrpSpPr>
          <p:cNvPr id="12" name="Group 11"/>
          <p:cNvGrpSpPr/>
          <p:nvPr/>
        </p:nvGrpSpPr>
        <p:grpSpPr>
          <a:xfrm>
            <a:off x="705894" y="5579143"/>
            <a:ext cx="314510" cy="400110"/>
            <a:chOff x="8038217" y="3560254"/>
            <a:chExt cx="314510" cy="400110"/>
          </a:xfrm>
        </p:grpSpPr>
        <p:sp>
          <p:nvSpPr>
            <p:cNvPr id="13" name="TextBox 12"/>
            <p:cNvSpPr txBox="1"/>
            <p:nvPr/>
          </p:nvSpPr>
          <p:spPr>
            <a:xfrm>
              <a:off x="8038217" y="3560254"/>
              <a:ext cx="314510" cy="400110"/>
            </a:xfrm>
            <a:prstGeom prst="rect">
              <a:avLst/>
            </a:prstGeom>
            <a:noFill/>
          </p:spPr>
          <p:txBody>
            <a:bodyPr wrap="none" rtlCol="0">
              <a:spAutoFit/>
            </a:bodyPr>
            <a:lstStyle/>
            <a:p>
              <a:r>
                <a:rPr lang="en-US" dirty="0">
                  <a:solidFill>
                    <a:srgbClr val="C00000"/>
                  </a:solidFill>
                  <a:latin typeface="Calibri" pitchFamily="34" charset="0"/>
                  <a:cs typeface="Calibri" pitchFamily="34" charset="0"/>
                </a:rPr>
                <a:t>5</a:t>
              </a:r>
            </a:p>
          </p:txBody>
        </p:sp>
        <p:sp>
          <p:nvSpPr>
            <p:cNvPr id="14" name="Oval 13"/>
            <p:cNvSpPr/>
            <p:nvPr/>
          </p:nvSpPr>
          <p:spPr bwMode="auto">
            <a:xfrm>
              <a:off x="8055264" y="3620101"/>
              <a:ext cx="280416" cy="280416"/>
            </a:xfrm>
            <a:prstGeom prst="ellipse">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grpSp>
      <p:grpSp>
        <p:nvGrpSpPr>
          <p:cNvPr id="15" name="Group 14"/>
          <p:cNvGrpSpPr/>
          <p:nvPr/>
        </p:nvGrpSpPr>
        <p:grpSpPr>
          <a:xfrm>
            <a:off x="705894" y="3597020"/>
            <a:ext cx="314510" cy="400110"/>
            <a:chOff x="8038217" y="3560254"/>
            <a:chExt cx="314510" cy="400110"/>
          </a:xfrm>
        </p:grpSpPr>
        <p:sp>
          <p:nvSpPr>
            <p:cNvPr id="16" name="TextBox 15"/>
            <p:cNvSpPr txBox="1"/>
            <p:nvPr/>
          </p:nvSpPr>
          <p:spPr>
            <a:xfrm>
              <a:off x="8038217" y="3560254"/>
              <a:ext cx="314510" cy="400110"/>
            </a:xfrm>
            <a:prstGeom prst="rect">
              <a:avLst/>
            </a:prstGeom>
            <a:noFill/>
          </p:spPr>
          <p:txBody>
            <a:bodyPr wrap="none" rtlCol="0">
              <a:spAutoFit/>
            </a:bodyPr>
            <a:lstStyle/>
            <a:p>
              <a:r>
                <a:rPr lang="en-US" dirty="0">
                  <a:solidFill>
                    <a:srgbClr val="C00000"/>
                  </a:solidFill>
                  <a:latin typeface="Calibri" pitchFamily="34" charset="0"/>
                  <a:cs typeface="Calibri" pitchFamily="34" charset="0"/>
                </a:rPr>
                <a:t>3</a:t>
              </a:r>
            </a:p>
          </p:txBody>
        </p:sp>
        <p:sp>
          <p:nvSpPr>
            <p:cNvPr id="17" name="Oval 16"/>
            <p:cNvSpPr/>
            <p:nvPr/>
          </p:nvSpPr>
          <p:spPr bwMode="auto">
            <a:xfrm>
              <a:off x="8055264" y="3620101"/>
              <a:ext cx="280416" cy="280416"/>
            </a:xfrm>
            <a:prstGeom prst="ellipse">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grpSp>
      <p:grpSp>
        <p:nvGrpSpPr>
          <p:cNvPr id="18" name="Group 17"/>
          <p:cNvGrpSpPr/>
          <p:nvPr/>
        </p:nvGrpSpPr>
        <p:grpSpPr>
          <a:xfrm>
            <a:off x="705894" y="2977454"/>
            <a:ext cx="314510" cy="400110"/>
            <a:chOff x="8038217" y="3560254"/>
            <a:chExt cx="314510" cy="400110"/>
          </a:xfrm>
        </p:grpSpPr>
        <p:sp>
          <p:nvSpPr>
            <p:cNvPr id="19" name="TextBox 18"/>
            <p:cNvSpPr txBox="1"/>
            <p:nvPr/>
          </p:nvSpPr>
          <p:spPr>
            <a:xfrm>
              <a:off x="8038217" y="3560254"/>
              <a:ext cx="314510" cy="400110"/>
            </a:xfrm>
            <a:prstGeom prst="rect">
              <a:avLst/>
            </a:prstGeom>
            <a:noFill/>
          </p:spPr>
          <p:txBody>
            <a:bodyPr wrap="none" rtlCol="0">
              <a:spAutoFit/>
            </a:bodyPr>
            <a:lstStyle/>
            <a:p>
              <a:r>
                <a:rPr lang="en-US" dirty="0">
                  <a:solidFill>
                    <a:srgbClr val="C00000"/>
                  </a:solidFill>
                  <a:latin typeface="Calibri" pitchFamily="34" charset="0"/>
                  <a:cs typeface="Calibri" pitchFamily="34" charset="0"/>
                </a:rPr>
                <a:t>2</a:t>
              </a:r>
            </a:p>
          </p:txBody>
        </p:sp>
        <p:sp>
          <p:nvSpPr>
            <p:cNvPr id="20" name="Oval 19"/>
            <p:cNvSpPr/>
            <p:nvPr/>
          </p:nvSpPr>
          <p:spPr bwMode="auto">
            <a:xfrm>
              <a:off x="8055264" y="3620101"/>
              <a:ext cx="280416" cy="280416"/>
            </a:xfrm>
            <a:prstGeom prst="ellipse">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grpSp>
      <p:grpSp>
        <p:nvGrpSpPr>
          <p:cNvPr id="21" name="Group 20"/>
          <p:cNvGrpSpPr/>
          <p:nvPr/>
        </p:nvGrpSpPr>
        <p:grpSpPr>
          <a:xfrm>
            <a:off x="705894" y="4401692"/>
            <a:ext cx="314510" cy="400110"/>
            <a:chOff x="8038217" y="3560254"/>
            <a:chExt cx="314510" cy="400110"/>
          </a:xfrm>
        </p:grpSpPr>
        <p:sp>
          <p:nvSpPr>
            <p:cNvPr id="22" name="TextBox 21"/>
            <p:cNvSpPr txBox="1"/>
            <p:nvPr/>
          </p:nvSpPr>
          <p:spPr>
            <a:xfrm>
              <a:off x="8038217" y="3560254"/>
              <a:ext cx="314510" cy="400110"/>
            </a:xfrm>
            <a:prstGeom prst="rect">
              <a:avLst/>
            </a:prstGeom>
            <a:noFill/>
          </p:spPr>
          <p:txBody>
            <a:bodyPr wrap="none" rtlCol="0">
              <a:spAutoFit/>
            </a:bodyPr>
            <a:lstStyle/>
            <a:p>
              <a:r>
                <a:rPr lang="en-US" dirty="0">
                  <a:solidFill>
                    <a:srgbClr val="C00000"/>
                  </a:solidFill>
                  <a:latin typeface="Calibri" pitchFamily="34" charset="0"/>
                  <a:cs typeface="Calibri" pitchFamily="34" charset="0"/>
                </a:rPr>
                <a:t>4</a:t>
              </a:r>
            </a:p>
          </p:txBody>
        </p:sp>
        <p:sp>
          <p:nvSpPr>
            <p:cNvPr id="23" name="Oval 22"/>
            <p:cNvSpPr/>
            <p:nvPr/>
          </p:nvSpPr>
          <p:spPr bwMode="auto">
            <a:xfrm>
              <a:off x="8055264" y="3620101"/>
              <a:ext cx="280416" cy="280416"/>
            </a:xfrm>
            <a:prstGeom prst="ellipse">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grpSp>
    </p:spTree>
    <p:extLst>
      <p:ext uri="{BB962C8B-B14F-4D97-AF65-F5344CB8AC3E}">
        <p14:creationId xmlns:p14="http://schemas.microsoft.com/office/powerpoint/2010/main" val="2287727170"/>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125" y="1717358"/>
            <a:ext cx="7950985" cy="4486920"/>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a:xfrm>
            <a:off x="495300" y="120650"/>
            <a:ext cx="8563356" cy="742950"/>
          </a:xfrm>
        </p:spPr>
        <p:txBody>
          <a:bodyPr/>
          <a:lstStyle/>
          <a:p>
            <a:pPr lvl="1"/>
            <a:r>
              <a:rPr lang="en-US" dirty="0"/>
              <a:t>Step 3: Update </a:t>
            </a:r>
            <a:r>
              <a:rPr lang="en-US" sz="2800" kern="1200" dirty="0">
                <a:latin typeface="Arial" charset="0"/>
              </a:rPr>
              <a:t>LinkedImplementationLoaderImpl</a:t>
            </a:r>
            <a:br>
              <a:rPr lang="en-US" sz="2400" kern="1200" dirty="0">
                <a:latin typeface="Arial" charset="0"/>
              </a:rPr>
            </a:br>
            <a:endParaRPr lang="en-US" dirty="0"/>
          </a:p>
        </p:txBody>
      </p:sp>
      <p:sp>
        <p:nvSpPr>
          <p:cNvPr id="3" name="Content Placeholder 2"/>
          <p:cNvSpPr>
            <a:spLocks noGrp="1"/>
          </p:cNvSpPr>
          <p:nvPr>
            <p:ph idx="1"/>
          </p:nvPr>
        </p:nvSpPr>
        <p:spPr/>
        <p:txBody>
          <a:bodyPr/>
          <a:lstStyle/>
          <a:p>
            <a:r>
              <a:rPr lang="en-US" dirty="0"/>
              <a:t>Add the new strategy to the list of credit allocation strategies</a:t>
            </a:r>
          </a:p>
          <a:p>
            <a:pPr lvl="1"/>
            <a:endParaRPr lang="en-US" dirty="0"/>
          </a:p>
        </p:txBody>
      </p:sp>
      <p:sp>
        <p:nvSpPr>
          <p:cNvPr id="5" name="Rounded Rectangle 4"/>
          <p:cNvSpPr/>
          <p:nvPr/>
        </p:nvSpPr>
        <p:spPr bwMode="auto">
          <a:xfrm>
            <a:off x="1353312" y="2676144"/>
            <a:ext cx="6498336" cy="231648"/>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7" name="Rounded Rectangle 6"/>
          <p:cNvSpPr/>
          <p:nvPr/>
        </p:nvSpPr>
        <p:spPr bwMode="auto">
          <a:xfrm>
            <a:off x="1758961" y="5480304"/>
            <a:ext cx="5925312" cy="231648"/>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24930954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p:spPr>
        <p:txBody>
          <a:bodyPr/>
          <a:lstStyle/>
          <a:p>
            <a:pPr eaLnBrk="1" hangingPunct="1"/>
            <a:r>
              <a:rPr lang="en-US" dirty="0"/>
              <a:t> Lesson objectives review</a:t>
            </a:r>
          </a:p>
        </p:txBody>
      </p:sp>
      <p:sp>
        <p:nvSpPr>
          <p:cNvPr id="40963" name="Rectangle 3"/>
          <p:cNvSpPr>
            <a:spLocks noGrp="1" noChangeArrowheads="1"/>
          </p:cNvSpPr>
          <p:nvPr>
            <p:ph idx="1"/>
          </p:nvPr>
        </p:nvSpPr>
        <p:spPr/>
        <p:txBody>
          <a:bodyPr/>
          <a:lstStyle/>
          <a:p>
            <a:pPr eaLnBrk="1" hangingPunct="1">
              <a:buFont typeface="Wingdings 3" pitchFamily="18" charset="2"/>
              <a:buNone/>
            </a:pPr>
            <a:r>
              <a:rPr lang="en-US" dirty="0"/>
              <a:t>You should now be able to:</a:t>
            </a:r>
          </a:p>
          <a:p>
            <a:pPr lvl="1" eaLnBrk="1" hangingPunct="1"/>
            <a:r>
              <a:rPr lang="en-US" dirty="0"/>
              <a:t>Describe how the </a:t>
            </a:r>
            <a:r>
              <a:rPr lang="en-US" b="1" dirty="0">
                <a:latin typeface="Courier New" pitchFamily="49" charset="0"/>
                <a:cs typeface="Courier New" pitchFamily="49" charset="0"/>
              </a:rPr>
              <a:t>Default Return Premium Plan </a:t>
            </a:r>
            <a:r>
              <a:rPr lang="en-US" dirty="0"/>
              <a:t>influences credit distribution </a:t>
            </a:r>
          </a:p>
          <a:p>
            <a:pPr lvl="1" eaLnBrk="1" hangingPunct="1"/>
            <a:r>
              <a:rPr lang="en-US"/>
              <a:t>Describe </a:t>
            </a:r>
            <a:r>
              <a:rPr lang="en-US" dirty="0"/>
              <a:t>the role of </a:t>
            </a:r>
            <a:r>
              <a:rPr lang="en-US" b="1" dirty="0">
                <a:latin typeface="Courier New" pitchFamily="49" charset="0"/>
                <a:cs typeface="Courier New" pitchFamily="49" charset="0"/>
              </a:rPr>
              <a:t>RestrictionBuilder</a:t>
            </a:r>
            <a:r>
              <a:rPr lang="en-US" dirty="0"/>
              <a:t> filtering eligible items for credit distribution</a:t>
            </a:r>
          </a:p>
          <a:p>
            <a:pPr lvl="1" eaLnBrk="1" hangingPunct="1"/>
            <a:r>
              <a:rPr lang="en-US" dirty="0"/>
              <a:t>List the steps for creating a custom credit allocation</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99" y="2566793"/>
            <a:ext cx="6731000" cy="609398"/>
          </a:xfrm>
        </p:spPr>
        <p:txBody>
          <a:bodyPr/>
          <a:lstStyle/>
          <a:p>
            <a:r>
              <a:rPr lang="en-US" dirty="0"/>
              <a:t>Demo</a:t>
            </a:r>
          </a:p>
        </p:txBody>
      </p:sp>
    </p:spTree>
    <p:extLst>
      <p:ext uri="{BB962C8B-B14F-4D97-AF65-F5344CB8AC3E}">
        <p14:creationId xmlns:p14="http://schemas.microsoft.com/office/powerpoint/2010/main" val="41955802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7992017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99" y="2566793"/>
            <a:ext cx="6731000" cy="609398"/>
          </a:xfrm>
        </p:spPr>
        <p:txBody>
          <a:bodyPr/>
          <a:lstStyle/>
          <a:p>
            <a:r>
              <a:rPr lang="en-US" dirty="0"/>
              <a:t>Lab</a:t>
            </a:r>
          </a:p>
        </p:txBody>
      </p:sp>
    </p:spTree>
    <p:extLst>
      <p:ext uri="{BB962C8B-B14F-4D97-AF65-F5344CB8AC3E}">
        <p14:creationId xmlns:p14="http://schemas.microsoft.com/office/powerpoint/2010/main" val="36784174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04088" y="1133855"/>
            <a:ext cx="7726680" cy="4786497"/>
          </a:xfrm>
        </p:spPr>
        <p:txBody>
          <a:bodyPr/>
          <a:lstStyle/>
          <a:p>
            <a:r>
              <a:rPr lang="en-US" sz="2400" dirty="0"/>
              <a:t>Complete the exercises in below chapter in the “BC10_CONF_E_StudentWorkbook“ work book​</a:t>
            </a:r>
          </a:p>
          <a:p>
            <a:r>
              <a:rPr lang="en-US" sz="2400" dirty="0"/>
              <a:t>​</a:t>
            </a:r>
          </a:p>
          <a:p>
            <a:r>
              <a:rPr lang="en-US" sz="2400" dirty="0"/>
              <a:t>Lesson 4 = &gt; Configuring Policy Transactions After</a:t>
            </a:r>
          </a:p>
          <a:p>
            <a:r>
              <a:rPr lang="en-US" sz="2400" dirty="0"/>
              <a:t>Issuance</a:t>
            </a:r>
          </a:p>
          <a:p>
            <a:endParaRPr lang="en-US" sz="2400" dirty="0"/>
          </a:p>
          <a:p>
            <a:endParaRPr lang="en-US" sz="2400" dirty="0"/>
          </a:p>
          <a:p>
            <a:endParaRPr lang="en-US" sz="2400" dirty="0"/>
          </a:p>
        </p:txBody>
      </p:sp>
    </p:spTree>
    <p:extLst>
      <p:ext uri="{BB962C8B-B14F-4D97-AF65-F5344CB8AC3E}">
        <p14:creationId xmlns:p14="http://schemas.microsoft.com/office/powerpoint/2010/main" val="32897659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99" y="2566793"/>
            <a:ext cx="6731000" cy="609398"/>
          </a:xfrm>
        </p:spPr>
        <p:txBody>
          <a:bodyPr/>
          <a:lstStyle/>
          <a:p>
            <a:r>
              <a:rPr lang="en-US" dirty="0"/>
              <a:t>Review</a:t>
            </a:r>
          </a:p>
        </p:txBody>
      </p:sp>
    </p:spTree>
    <p:extLst>
      <p:ext uri="{BB962C8B-B14F-4D97-AF65-F5344CB8AC3E}">
        <p14:creationId xmlns:p14="http://schemas.microsoft.com/office/powerpoint/2010/main" val="21036418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dirty="0"/>
              <a:t>Review questions</a:t>
            </a:r>
          </a:p>
        </p:txBody>
      </p:sp>
      <p:sp>
        <p:nvSpPr>
          <p:cNvPr id="41987" name="Rectangle 3"/>
          <p:cNvSpPr>
            <a:spLocks noGrp="1" noChangeArrowheads="1"/>
          </p:cNvSpPr>
          <p:nvPr>
            <p:ph idx="1"/>
          </p:nvPr>
        </p:nvSpPr>
        <p:spPr/>
        <p:txBody>
          <a:bodyPr/>
          <a:lstStyle/>
          <a:p>
            <a:pPr marL="457200" indent="-457200">
              <a:buFont typeface="Webdings" pitchFamily="18" charset="2"/>
              <a:buAutoNum type="arabicPeriod"/>
            </a:pPr>
            <a:r>
              <a:rPr lang="en-US" dirty="0"/>
              <a:t>Given the </a:t>
            </a:r>
            <a:r>
              <a:rPr lang="en-US" b="1" dirty="0" err="1">
                <a:latin typeface="Courier New" pitchFamily="49" charset="0"/>
                <a:cs typeface="Courier New" pitchFamily="49" charset="0"/>
              </a:rPr>
              <a:t>DefaultReturnPremiumPlan</a:t>
            </a:r>
            <a:r>
              <a:rPr lang="en-US" dirty="0"/>
              <a:t>, how does credit handling for a cancellation differ from other contexts?</a:t>
            </a:r>
          </a:p>
          <a:p>
            <a:pPr marL="457200" indent="-457200">
              <a:buFont typeface="Webdings" pitchFamily="18" charset="2"/>
              <a:buAutoNum type="arabicPeriod"/>
            </a:pPr>
            <a:r>
              <a:rPr lang="en-US" dirty="0"/>
              <a:t>If there is excess money remaining after credits have been allocated to all eligible invoice items, which Unapplied T-account receives the funds?</a:t>
            </a:r>
          </a:p>
          <a:p>
            <a:pPr marL="457200" indent="-457200">
              <a:buFont typeface="Webdings" pitchFamily="18" charset="2"/>
              <a:buAutoNum type="arabicPeriod"/>
            </a:pPr>
            <a:r>
              <a:rPr lang="en-US"/>
              <a:t>What </a:t>
            </a:r>
            <a:r>
              <a:rPr lang="en-US" dirty="0"/>
              <a:t>are the steps for creating a custom credit allocation?</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a:t>Copyright </a:t>
            </a:r>
            <a:r>
              <a:rPr lang="en-US" sz="1600" b="1"/>
              <a:t>© 2001-2014 </a:t>
            </a:r>
            <a:r>
              <a:rPr lang="en-US" sz="1600" b="1" dirty="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Claim Portal, Guidewire Policyholder Portal, ClaimCenter, BillingCenter, PolicyCenter, InsuranceSuite, Gosu, 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426957807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 allocation happens after charge slicing</a:t>
            </a:r>
          </a:p>
        </p:txBody>
      </p:sp>
      <p:sp>
        <p:nvSpPr>
          <p:cNvPr id="2056" name="Content Placeholder 2055"/>
          <p:cNvSpPr>
            <a:spLocks noGrp="1"/>
          </p:cNvSpPr>
          <p:nvPr>
            <p:ph idx="1"/>
          </p:nvPr>
        </p:nvSpPr>
        <p:spPr/>
        <p:txBody>
          <a:bodyPr/>
          <a:lstStyle/>
          <a:p>
            <a:r>
              <a:rPr lang="en-US" dirty="0"/>
              <a:t>When a billing instruction is received, BillingCenter slices each charge (negative or positive) into one or more invoice items</a:t>
            </a:r>
          </a:p>
          <a:p>
            <a:r>
              <a:rPr lang="en-US" dirty="0"/>
              <a:t>Invoice items are then placed on invoices</a:t>
            </a:r>
          </a:p>
        </p:txBody>
      </p:sp>
      <p:grpSp>
        <p:nvGrpSpPr>
          <p:cNvPr id="3" name="Group 2"/>
          <p:cNvGrpSpPr/>
          <p:nvPr/>
        </p:nvGrpSpPr>
        <p:grpSpPr>
          <a:xfrm>
            <a:off x="1352208" y="3198793"/>
            <a:ext cx="1051024" cy="1124617"/>
            <a:chOff x="1352208" y="3198793"/>
            <a:chExt cx="1051024" cy="1124617"/>
          </a:xfrm>
        </p:grpSpPr>
        <p:grpSp>
          <p:nvGrpSpPr>
            <p:cNvPr id="7" name="Group 193"/>
            <p:cNvGrpSpPr>
              <a:grpSpLocks/>
            </p:cNvGrpSpPr>
            <p:nvPr/>
          </p:nvGrpSpPr>
          <p:grpSpPr bwMode="auto">
            <a:xfrm>
              <a:off x="1352208" y="3198793"/>
              <a:ext cx="792600" cy="935330"/>
              <a:chOff x="2339248" y="4647799"/>
              <a:chExt cx="537974" cy="605986"/>
            </a:xfrm>
          </p:grpSpPr>
          <p:sp>
            <p:nvSpPr>
              <p:cNvPr id="113" name="AutoShape 5"/>
              <p:cNvSpPr>
                <a:spLocks noChangeArrowheads="1"/>
              </p:cNvSpPr>
              <p:nvPr/>
            </p:nvSpPr>
            <p:spPr bwMode="auto">
              <a:xfrm rot="-5400000">
                <a:off x="2305242" y="4681805"/>
                <a:ext cx="605986" cy="53797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dirty="0"/>
              </a:p>
            </p:txBody>
          </p:sp>
          <p:sp>
            <p:nvSpPr>
              <p:cNvPr id="114" name="Freeform 6"/>
              <p:cNvSpPr>
                <a:spLocks/>
              </p:cNvSpPr>
              <p:nvPr/>
            </p:nvSpPr>
            <p:spPr bwMode="auto">
              <a:xfrm>
                <a:off x="2407000" y="4678041"/>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dirty="0"/>
              </a:p>
            </p:txBody>
          </p:sp>
          <p:sp>
            <p:nvSpPr>
              <p:cNvPr id="115" name="Freeform 7"/>
              <p:cNvSpPr>
                <a:spLocks/>
              </p:cNvSpPr>
              <p:nvPr/>
            </p:nvSpPr>
            <p:spPr bwMode="auto">
              <a:xfrm>
                <a:off x="2407000" y="4868707"/>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dirty="0"/>
              </a:p>
            </p:txBody>
          </p:sp>
          <p:sp>
            <p:nvSpPr>
              <p:cNvPr id="116" name="Freeform 8"/>
              <p:cNvSpPr>
                <a:spLocks/>
              </p:cNvSpPr>
              <p:nvPr/>
            </p:nvSpPr>
            <p:spPr bwMode="auto">
              <a:xfrm>
                <a:off x="2407000" y="5059950"/>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dirty="0"/>
              </a:p>
            </p:txBody>
          </p:sp>
          <p:grpSp>
            <p:nvGrpSpPr>
              <p:cNvPr id="117" name="Group 9"/>
              <p:cNvGrpSpPr>
                <a:grpSpLocks/>
              </p:cNvGrpSpPr>
              <p:nvPr/>
            </p:nvGrpSpPr>
            <p:grpSpPr bwMode="auto">
              <a:xfrm>
                <a:off x="2608235" y="4698494"/>
                <a:ext cx="200659" cy="293776"/>
                <a:chOff x="2784" y="3210"/>
                <a:chExt cx="523" cy="772"/>
              </a:xfrm>
            </p:grpSpPr>
            <p:sp>
              <p:nvSpPr>
                <p:cNvPr id="118"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19"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20" name="AutoShape 1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121" name="Oval 1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dirty="0"/>
                </a:p>
              </p:txBody>
            </p:sp>
          </p:grpSp>
        </p:grpSp>
        <p:grpSp>
          <p:nvGrpSpPr>
            <p:cNvPr id="8" name="Group 194"/>
            <p:cNvGrpSpPr>
              <a:grpSpLocks/>
            </p:cNvGrpSpPr>
            <p:nvPr/>
          </p:nvGrpSpPr>
          <p:grpSpPr bwMode="auto">
            <a:xfrm>
              <a:off x="1846580" y="3742694"/>
              <a:ext cx="556652" cy="580716"/>
              <a:chOff x="4991100" y="2776538"/>
              <a:chExt cx="377825" cy="376237"/>
            </a:xfrm>
          </p:grpSpPr>
          <p:sp>
            <p:nvSpPr>
              <p:cNvPr id="9" name="Freeform 166"/>
              <p:cNvSpPr>
                <a:spLocks/>
              </p:cNvSpPr>
              <p:nvPr/>
            </p:nvSpPr>
            <p:spPr bwMode="auto">
              <a:xfrm>
                <a:off x="4991100" y="2776538"/>
                <a:ext cx="377825" cy="376237"/>
              </a:xfrm>
              <a:custGeom>
                <a:avLst/>
                <a:gdLst>
                  <a:gd name="T0" fmla="*/ 2147483647 w 1770"/>
                  <a:gd name="T1" fmla="*/ 2147483647 h 1755"/>
                  <a:gd name="T2" fmla="*/ 2147483647 w 1770"/>
                  <a:gd name="T3" fmla="*/ 2147483647 h 1755"/>
                  <a:gd name="T4" fmla="*/ 2147483647 w 1770"/>
                  <a:gd name="T5" fmla="*/ 2147483647 h 1755"/>
                  <a:gd name="T6" fmla="*/ 2147483647 w 1770"/>
                  <a:gd name="T7" fmla="*/ 2147483647 h 1755"/>
                  <a:gd name="T8" fmla="*/ 2147483647 w 1770"/>
                  <a:gd name="T9" fmla="*/ 2147483647 h 1755"/>
                  <a:gd name="T10" fmla="*/ 2147483647 w 1770"/>
                  <a:gd name="T11" fmla="*/ 2147483647 h 1755"/>
                  <a:gd name="T12" fmla="*/ 2147483647 w 1770"/>
                  <a:gd name="T13" fmla="*/ 2147483647 h 1755"/>
                  <a:gd name="T14" fmla="*/ 2147483647 w 1770"/>
                  <a:gd name="T15" fmla="*/ 2147483647 h 1755"/>
                  <a:gd name="T16" fmla="*/ 2147483647 w 1770"/>
                  <a:gd name="T17" fmla="*/ 2147483647 h 1755"/>
                  <a:gd name="T18" fmla="*/ 2147483647 w 1770"/>
                  <a:gd name="T19" fmla="*/ 2147483647 h 1755"/>
                  <a:gd name="T20" fmla="*/ 2147483647 w 1770"/>
                  <a:gd name="T21" fmla="*/ 2147483647 h 1755"/>
                  <a:gd name="T22" fmla="*/ 2147483647 w 1770"/>
                  <a:gd name="T23" fmla="*/ 2147483647 h 1755"/>
                  <a:gd name="T24" fmla="*/ 2147483647 w 1770"/>
                  <a:gd name="T25" fmla="*/ 2147483647 h 1755"/>
                  <a:gd name="T26" fmla="*/ 2147483647 w 1770"/>
                  <a:gd name="T27" fmla="*/ 2147483647 h 1755"/>
                  <a:gd name="T28" fmla="*/ 2147483647 w 1770"/>
                  <a:gd name="T29" fmla="*/ 2147483647 h 1755"/>
                  <a:gd name="T30" fmla="*/ 2147483647 w 1770"/>
                  <a:gd name="T31" fmla="*/ 2147483647 h 1755"/>
                  <a:gd name="T32" fmla="*/ 2147483647 w 1770"/>
                  <a:gd name="T33" fmla="*/ 2147483647 h 1755"/>
                  <a:gd name="T34" fmla="*/ 2147483647 w 1770"/>
                  <a:gd name="T35" fmla="*/ 0 h 1755"/>
                  <a:gd name="T36" fmla="*/ 2147483647 w 1770"/>
                  <a:gd name="T37" fmla="*/ 0 h 1755"/>
                  <a:gd name="T38" fmla="*/ 2147483647 w 1770"/>
                  <a:gd name="T39" fmla="*/ 2147483647 h 1755"/>
                  <a:gd name="T40" fmla="*/ 2147483647 w 1770"/>
                  <a:gd name="T41" fmla="*/ 2147483647 h 1755"/>
                  <a:gd name="T42" fmla="*/ 2147483647 w 1770"/>
                  <a:gd name="T43" fmla="*/ 2147483647 h 1755"/>
                  <a:gd name="T44" fmla="*/ 2147483647 w 1770"/>
                  <a:gd name="T45" fmla="*/ 2147483647 h 1755"/>
                  <a:gd name="T46" fmla="*/ 2147483647 w 1770"/>
                  <a:gd name="T47" fmla="*/ 2147483647 h 1755"/>
                  <a:gd name="T48" fmla="*/ 2147483647 w 1770"/>
                  <a:gd name="T49" fmla="*/ 2147483647 h 1755"/>
                  <a:gd name="T50" fmla="*/ 2147483647 w 1770"/>
                  <a:gd name="T51" fmla="*/ 2147483647 h 1755"/>
                  <a:gd name="T52" fmla="*/ 0 w 1770"/>
                  <a:gd name="T53" fmla="*/ 2147483647 h 1755"/>
                  <a:gd name="T54" fmla="*/ 0 w 1770"/>
                  <a:gd name="T55" fmla="*/ 2147483647 h 1755"/>
                  <a:gd name="T56" fmla="*/ 2147483647 w 1770"/>
                  <a:gd name="T57" fmla="*/ 2147483647 h 1755"/>
                  <a:gd name="T58" fmla="*/ 2147483647 w 1770"/>
                  <a:gd name="T59" fmla="*/ 2147483647 h 1755"/>
                  <a:gd name="T60" fmla="*/ 2147483647 w 1770"/>
                  <a:gd name="T61" fmla="*/ 2147483647 h 1755"/>
                  <a:gd name="T62" fmla="*/ 2147483647 w 1770"/>
                  <a:gd name="T63" fmla="*/ 2147483647 h 1755"/>
                  <a:gd name="T64" fmla="*/ 2147483647 w 1770"/>
                  <a:gd name="T65" fmla="*/ 2147483647 h 1755"/>
                  <a:gd name="T66" fmla="*/ 2147483647 w 1770"/>
                  <a:gd name="T67" fmla="*/ 2147483647 h 1755"/>
                  <a:gd name="T68" fmla="*/ 2147483647 w 1770"/>
                  <a:gd name="T69" fmla="*/ 2147483647 h 1755"/>
                  <a:gd name="T70" fmla="*/ 2147483647 w 1770"/>
                  <a:gd name="T71" fmla="*/ 2147483647 h 1755"/>
                  <a:gd name="T72" fmla="*/ 2147483647 w 1770"/>
                  <a:gd name="T73" fmla="*/ 2147483647 h 17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70"/>
                  <a:gd name="T112" fmla="*/ 0 h 1755"/>
                  <a:gd name="T113" fmla="*/ 1770 w 1770"/>
                  <a:gd name="T114" fmla="*/ 1755 h 17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70" h="1755">
                    <a:moveTo>
                      <a:pt x="1570" y="1755"/>
                    </a:moveTo>
                    <a:lnTo>
                      <a:pt x="1609" y="1751"/>
                    </a:lnTo>
                    <a:lnTo>
                      <a:pt x="1648" y="1739"/>
                    </a:lnTo>
                    <a:lnTo>
                      <a:pt x="1682" y="1719"/>
                    </a:lnTo>
                    <a:lnTo>
                      <a:pt x="1711" y="1696"/>
                    </a:lnTo>
                    <a:lnTo>
                      <a:pt x="1735" y="1666"/>
                    </a:lnTo>
                    <a:lnTo>
                      <a:pt x="1755" y="1633"/>
                    </a:lnTo>
                    <a:lnTo>
                      <a:pt x="1766" y="1593"/>
                    </a:lnTo>
                    <a:lnTo>
                      <a:pt x="1770" y="1554"/>
                    </a:lnTo>
                    <a:lnTo>
                      <a:pt x="1770" y="201"/>
                    </a:lnTo>
                    <a:lnTo>
                      <a:pt x="1766" y="162"/>
                    </a:lnTo>
                    <a:lnTo>
                      <a:pt x="1755" y="122"/>
                    </a:lnTo>
                    <a:lnTo>
                      <a:pt x="1735" y="89"/>
                    </a:lnTo>
                    <a:lnTo>
                      <a:pt x="1711" y="59"/>
                    </a:lnTo>
                    <a:lnTo>
                      <a:pt x="1682" y="36"/>
                    </a:lnTo>
                    <a:lnTo>
                      <a:pt x="1648" y="16"/>
                    </a:lnTo>
                    <a:lnTo>
                      <a:pt x="1609" y="4"/>
                    </a:lnTo>
                    <a:lnTo>
                      <a:pt x="1570" y="0"/>
                    </a:lnTo>
                    <a:lnTo>
                      <a:pt x="201" y="0"/>
                    </a:lnTo>
                    <a:lnTo>
                      <a:pt x="162" y="4"/>
                    </a:lnTo>
                    <a:lnTo>
                      <a:pt x="122" y="16"/>
                    </a:lnTo>
                    <a:lnTo>
                      <a:pt x="89" y="36"/>
                    </a:lnTo>
                    <a:lnTo>
                      <a:pt x="59" y="59"/>
                    </a:lnTo>
                    <a:lnTo>
                      <a:pt x="36" y="89"/>
                    </a:lnTo>
                    <a:lnTo>
                      <a:pt x="16" y="122"/>
                    </a:lnTo>
                    <a:lnTo>
                      <a:pt x="4" y="162"/>
                    </a:lnTo>
                    <a:lnTo>
                      <a:pt x="0" y="201"/>
                    </a:lnTo>
                    <a:lnTo>
                      <a:pt x="0" y="1554"/>
                    </a:lnTo>
                    <a:lnTo>
                      <a:pt x="4" y="1593"/>
                    </a:lnTo>
                    <a:lnTo>
                      <a:pt x="16" y="1633"/>
                    </a:lnTo>
                    <a:lnTo>
                      <a:pt x="36" y="1666"/>
                    </a:lnTo>
                    <a:lnTo>
                      <a:pt x="59" y="1696"/>
                    </a:lnTo>
                    <a:lnTo>
                      <a:pt x="89" y="1719"/>
                    </a:lnTo>
                    <a:lnTo>
                      <a:pt x="122" y="1739"/>
                    </a:lnTo>
                    <a:lnTo>
                      <a:pt x="162" y="1751"/>
                    </a:lnTo>
                    <a:lnTo>
                      <a:pt x="201" y="1755"/>
                    </a:lnTo>
                    <a:lnTo>
                      <a:pt x="1570" y="1755"/>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nvGrpSpPr>
              <p:cNvPr id="10" name="Group 167"/>
              <p:cNvGrpSpPr>
                <a:grpSpLocks/>
              </p:cNvGrpSpPr>
              <p:nvPr/>
            </p:nvGrpSpPr>
            <p:grpSpPr bwMode="auto">
              <a:xfrm flipH="1">
                <a:off x="4999037" y="2819407"/>
                <a:ext cx="355600" cy="254003"/>
                <a:chOff x="230" y="1087"/>
                <a:chExt cx="991" cy="709"/>
              </a:xfrm>
            </p:grpSpPr>
            <p:sp>
              <p:nvSpPr>
                <p:cNvPr id="11" name="Freeform 168"/>
                <p:cNvSpPr>
                  <a:spLocks/>
                </p:cNvSpPr>
                <p:nvPr/>
              </p:nvSpPr>
              <p:spPr bwMode="auto">
                <a:xfrm>
                  <a:off x="278" y="1306"/>
                  <a:ext cx="854" cy="407"/>
                </a:xfrm>
                <a:custGeom>
                  <a:avLst/>
                  <a:gdLst>
                    <a:gd name="T0" fmla="*/ 0 w 854"/>
                    <a:gd name="T1" fmla="*/ 360 h 407"/>
                    <a:gd name="T2" fmla="*/ 4 w 854"/>
                    <a:gd name="T3" fmla="*/ 306 h 407"/>
                    <a:gd name="T4" fmla="*/ 25 w 854"/>
                    <a:gd name="T5" fmla="*/ 250 h 407"/>
                    <a:gd name="T6" fmla="*/ 68 w 854"/>
                    <a:gd name="T7" fmla="*/ 203 h 407"/>
                    <a:gd name="T8" fmla="*/ 107 w 854"/>
                    <a:gd name="T9" fmla="*/ 178 h 407"/>
                    <a:gd name="T10" fmla="*/ 157 w 854"/>
                    <a:gd name="T11" fmla="*/ 157 h 407"/>
                    <a:gd name="T12" fmla="*/ 223 w 854"/>
                    <a:gd name="T13" fmla="*/ 143 h 407"/>
                    <a:gd name="T14" fmla="*/ 229 w 854"/>
                    <a:gd name="T15" fmla="*/ 124 h 407"/>
                    <a:gd name="T16" fmla="*/ 253 w 854"/>
                    <a:gd name="T17" fmla="*/ 82 h 407"/>
                    <a:gd name="T18" fmla="*/ 288 w 854"/>
                    <a:gd name="T19" fmla="*/ 46 h 407"/>
                    <a:gd name="T20" fmla="*/ 338 w 854"/>
                    <a:gd name="T21" fmla="*/ 16 h 407"/>
                    <a:gd name="T22" fmla="*/ 383 w 854"/>
                    <a:gd name="T23" fmla="*/ 5 h 407"/>
                    <a:gd name="T24" fmla="*/ 470 w 854"/>
                    <a:gd name="T25" fmla="*/ 2 h 407"/>
                    <a:gd name="T26" fmla="*/ 568 w 854"/>
                    <a:gd name="T27" fmla="*/ 19 h 407"/>
                    <a:gd name="T28" fmla="*/ 636 w 854"/>
                    <a:gd name="T29" fmla="*/ 49 h 407"/>
                    <a:gd name="T30" fmla="*/ 686 w 854"/>
                    <a:gd name="T31" fmla="*/ 80 h 407"/>
                    <a:gd name="T32" fmla="*/ 733 w 854"/>
                    <a:gd name="T33" fmla="*/ 124 h 407"/>
                    <a:gd name="T34" fmla="*/ 776 w 854"/>
                    <a:gd name="T35" fmla="*/ 179 h 407"/>
                    <a:gd name="T36" fmla="*/ 813 w 854"/>
                    <a:gd name="T37" fmla="*/ 247 h 407"/>
                    <a:gd name="T38" fmla="*/ 843 w 854"/>
                    <a:gd name="T39" fmla="*/ 328 h 407"/>
                    <a:gd name="T40" fmla="*/ 852 w 854"/>
                    <a:gd name="T41" fmla="*/ 366 h 407"/>
                    <a:gd name="T42" fmla="*/ 849 w 854"/>
                    <a:gd name="T43" fmla="*/ 396 h 407"/>
                    <a:gd name="T44" fmla="*/ 838 w 854"/>
                    <a:gd name="T45" fmla="*/ 407 h 407"/>
                    <a:gd name="T46" fmla="*/ 832 w 854"/>
                    <a:gd name="T47" fmla="*/ 407 h 407"/>
                    <a:gd name="T48" fmla="*/ 815 w 854"/>
                    <a:gd name="T49" fmla="*/ 385 h 407"/>
                    <a:gd name="T50" fmla="*/ 793 w 854"/>
                    <a:gd name="T51" fmla="*/ 349 h 407"/>
                    <a:gd name="T52" fmla="*/ 768 w 854"/>
                    <a:gd name="T53" fmla="*/ 330 h 407"/>
                    <a:gd name="T54" fmla="*/ 722 w 854"/>
                    <a:gd name="T55" fmla="*/ 322 h 407"/>
                    <a:gd name="T56" fmla="*/ 680 w 854"/>
                    <a:gd name="T57" fmla="*/ 339 h 407"/>
                    <a:gd name="T58" fmla="*/ 669 w 854"/>
                    <a:gd name="T59" fmla="*/ 350 h 407"/>
                    <a:gd name="T60" fmla="*/ 639 w 854"/>
                    <a:gd name="T61" fmla="*/ 377 h 407"/>
                    <a:gd name="T62" fmla="*/ 604 w 854"/>
                    <a:gd name="T63" fmla="*/ 386 h 407"/>
                    <a:gd name="T64" fmla="*/ 553 w 854"/>
                    <a:gd name="T65" fmla="*/ 393 h 407"/>
                    <a:gd name="T66" fmla="*/ 327 w 854"/>
                    <a:gd name="T67" fmla="*/ 393 h 407"/>
                    <a:gd name="T68" fmla="*/ 316 w 854"/>
                    <a:gd name="T69" fmla="*/ 393 h 407"/>
                    <a:gd name="T70" fmla="*/ 294 w 854"/>
                    <a:gd name="T71" fmla="*/ 383 h 407"/>
                    <a:gd name="T72" fmla="*/ 278 w 854"/>
                    <a:gd name="T73" fmla="*/ 366 h 407"/>
                    <a:gd name="T74" fmla="*/ 253 w 854"/>
                    <a:gd name="T75" fmla="*/ 333 h 407"/>
                    <a:gd name="T76" fmla="*/ 218 w 854"/>
                    <a:gd name="T77" fmla="*/ 314 h 407"/>
                    <a:gd name="T78" fmla="*/ 197 w 854"/>
                    <a:gd name="T79" fmla="*/ 313 h 407"/>
                    <a:gd name="T80" fmla="*/ 171 w 854"/>
                    <a:gd name="T81" fmla="*/ 328 h 407"/>
                    <a:gd name="T82" fmla="*/ 146 w 854"/>
                    <a:gd name="T83" fmla="*/ 361 h 407"/>
                    <a:gd name="T84" fmla="*/ 129 w 854"/>
                    <a:gd name="T85" fmla="*/ 377 h 407"/>
                    <a:gd name="T86" fmla="*/ 82 w 854"/>
                    <a:gd name="T87" fmla="*/ 391 h 407"/>
                    <a:gd name="T88" fmla="*/ 32 w 854"/>
                    <a:gd name="T89" fmla="*/ 383 h 407"/>
                    <a:gd name="T90" fmla="*/ 2 w 854"/>
                    <a:gd name="T91" fmla="*/ 368 h 40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54"/>
                    <a:gd name="T139" fmla="*/ 0 h 407"/>
                    <a:gd name="T140" fmla="*/ 854 w 854"/>
                    <a:gd name="T141" fmla="*/ 407 h 40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54" h="407">
                      <a:moveTo>
                        <a:pt x="2" y="368"/>
                      </a:moveTo>
                      <a:lnTo>
                        <a:pt x="2" y="368"/>
                      </a:lnTo>
                      <a:lnTo>
                        <a:pt x="0" y="360"/>
                      </a:lnTo>
                      <a:lnTo>
                        <a:pt x="0" y="338"/>
                      </a:lnTo>
                      <a:lnTo>
                        <a:pt x="0" y="324"/>
                      </a:lnTo>
                      <a:lnTo>
                        <a:pt x="4" y="306"/>
                      </a:lnTo>
                      <a:lnTo>
                        <a:pt x="8" y="289"/>
                      </a:lnTo>
                      <a:lnTo>
                        <a:pt x="16" y="269"/>
                      </a:lnTo>
                      <a:lnTo>
                        <a:pt x="25" y="250"/>
                      </a:lnTo>
                      <a:lnTo>
                        <a:pt x="40" y="231"/>
                      </a:lnTo>
                      <a:lnTo>
                        <a:pt x="57" y="212"/>
                      </a:lnTo>
                      <a:lnTo>
                        <a:pt x="68" y="203"/>
                      </a:lnTo>
                      <a:lnTo>
                        <a:pt x="79" y="193"/>
                      </a:lnTo>
                      <a:lnTo>
                        <a:pt x="93" y="186"/>
                      </a:lnTo>
                      <a:lnTo>
                        <a:pt x="107" y="178"/>
                      </a:lnTo>
                      <a:lnTo>
                        <a:pt x="123" y="170"/>
                      </a:lnTo>
                      <a:lnTo>
                        <a:pt x="140" y="164"/>
                      </a:lnTo>
                      <a:lnTo>
                        <a:pt x="157" y="157"/>
                      </a:lnTo>
                      <a:lnTo>
                        <a:pt x="178" y="153"/>
                      </a:lnTo>
                      <a:lnTo>
                        <a:pt x="200" y="148"/>
                      </a:lnTo>
                      <a:lnTo>
                        <a:pt x="223" y="143"/>
                      </a:lnTo>
                      <a:lnTo>
                        <a:pt x="225" y="139"/>
                      </a:lnTo>
                      <a:lnTo>
                        <a:pt x="229" y="124"/>
                      </a:lnTo>
                      <a:lnTo>
                        <a:pt x="239" y="106"/>
                      </a:lnTo>
                      <a:lnTo>
                        <a:pt x="245" y="93"/>
                      </a:lnTo>
                      <a:lnTo>
                        <a:pt x="253" y="82"/>
                      </a:lnTo>
                      <a:lnTo>
                        <a:pt x="262" y="69"/>
                      </a:lnTo>
                      <a:lnTo>
                        <a:pt x="273" y="57"/>
                      </a:lnTo>
                      <a:lnTo>
                        <a:pt x="288" y="46"/>
                      </a:lnTo>
                      <a:lnTo>
                        <a:pt x="302" y="35"/>
                      </a:lnTo>
                      <a:lnTo>
                        <a:pt x="319" y="26"/>
                      </a:lnTo>
                      <a:lnTo>
                        <a:pt x="338" y="16"/>
                      </a:lnTo>
                      <a:lnTo>
                        <a:pt x="360" y="10"/>
                      </a:lnTo>
                      <a:lnTo>
                        <a:pt x="383" y="5"/>
                      </a:lnTo>
                      <a:lnTo>
                        <a:pt x="410" y="2"/>
                      </a:lnTo>
                      <a:lnTo>
                        <a:pt x="438" y="0"/>
                      </a:lnTo>
                      <a:lnTo>
                        <a:pt x="470" y="2"/>
                      </a:lnTo>
                      <a:lnTo>
                        <a:pt x="501" y="5"/>
                      </a:lnTo>
                      <a:lnTo>
                        <a:pt x="534" y="10"/>
                      </a:lnTo>
                      <a:lnTo>
                        <a:pt x="568" y="19"/>
                      </a:lnTo>
                      <a:lnTo>
                        <a:pt x="601" y="32"/>
                      </a:lnTo>
                      <a:lnTo>
                        <a:pt x="619" y="40"/>
                      </a:lnTo>
                      <a:lnTo>
                        <a:pt x="636" y="49"/>
                      </a:lnTo>
                      <a:lnTo>
                        <a:pt x="653" y="59"/>
                      </a:lnTo>
                      <a:lnTo>
                        <a:pt x="669" y="69"/>
                      </a:lnTo>
                      <a:lnTo>
                        <a:pt x="686" y="80"/>
                      </a:lnTo>
                      <a:lnTo>
                        <a:pt x="702" y="95"/>
                      </a:lnTo>
                      <a:lnTo>
                        <a:pt x="717" y="109"/>
                      </a:lnTo>
                      <a:lnTo>
                        <a:pt x="733" y="124"/>
                      </a:lnTo>
                      <a:lnTo>
                        <a:pt x="747" y="140"/>
                      </a:lnTo>
                      <a:lnTo>
                        <a:pt x="761" y="159"/>
                      </a:lnTo>
                      <a:lnTo>
                        <a:pt x="776" y="179"/>
                      </a:lnTo>
                      <a:lnTo>
                        <a:pt x="788" y="200"/>
                      </a:lnTo>
                      <a:lnTo>
                        <a:pt x="801" y="222"/>
                      </a:lnTo>
                      <a:lnTo>
                        <a:pt x="813" y="247"/>
                      </a:lnTo>
                      <a:lnTo>
                        <a:pt x="824" y="272"/>
                      </a:lnTo>
                      <a:lnTo>
                        <a:pt x="834" y="300"/>
                      </a:lnTo>
                      <a:lnTo>
                        <a:pt x="843" y="328"/>
                      </a:lnTo>
                      <a:lnTo>
                        <a:pt x="852" y="360"/>
                      </a:lnTo>
                      <a:lnTo>
                        <a:pt x="852" y="366"/>
                      </a:lnTo>
                      <a:lnTo>
                        <a:pt x="854" y="380"/>
                      </a:lnTo>
                      <a:lnTo>
                        <a:pt x="852" y="389"/>
                      </a:lnTo>
                      <a:lnTo>
                        <a:pt x="849" y="396"/>
                      </a:lnTo>
                      <a:lnTo>
                        <a:pt x="846" y="402"/>
                      </a:lnTo>
                      <a:lnTo>
                        <a:pt x="843" y="405"/>
                      </a:lnTo>
                      <a:lnTo>
                        <a:pt x="838" y="407"/>
                      </a:lnTo>
                      <a:lnTo>
                        <a:pt x="835" y="407"/>
                      </a:lnTo>
                      <a:lnTo>
                        <a:pt x="832" y="407"/>
                      </a:lnTo>
                      <a:lnTo>
                        <a:pt x="826" y="402"/>
                      </a:lnTo>
                      <a:lnTo>
                        <a:pt x="819" y="394"/>
                      </a:lnTo>
                      <a:lnTo>
                        <a:pt x="815" y="385"/>
                      </a:lnTo>
                      <a:lnTo>
                        <a:pt x="808" y="372"/>
                      </a:lnTo>
                      <a:lnTo>
                        <a:pt x="801" y="361"/>
                      </a:lnTo>
                      <a:lnTo>
                        <a:pt x="793" y="349"/>
                      </a:lnTo>
                      <a:lnTo>
                        <a:pt x="782" y="338"/>
                      </a:lnTo>
                      <a:lnTo>
                        <a:pt x="768" y="330"/>
                      </a:lnTo>
                      <a:lnTo>
                        <a:pt x="754" y="324"/>
                      </a:lnTo>
                      <a:lnTo>
                        <a:pt x="738" y="322"/>
                      </a:lnTo>
                      <a:lnTo>
                        <a:pt x="722" y="322"/>
                      </a:lnTo>
                      <a:lnTo>
                        <a:pt x="706" y="324"/>
                      </a:lnTo>
                      <a:lnTo>
                        <a:pt x="692" y="330"/>
                      </a:lnTo>
                      <a:lnTo>
                        <a:pt x="680" y="339"/>
                      </a:lnTo>
                      <a:lnTo>
                        <a:pt x="674" y="344"/>
                      </a:lnTo>
                      <a:lnTo>
                        <a:pt x="669" y="350"/>
                      </a:lnTo>
                      <a:lnTo>
                        <a:pt x="659" y="363"/>
                      </a:lnTo>
                      <a:lnTo>
                        <a:pt x="650" y="372"/>
                      </a:lnTo>
                      <a:lnTo>
                        <a:pt x="639" y="377"/>
                      </a:lnTo>
                      <a:lnTo>
                        <a:pt x="628" y="382"/>
                      </a:lnTo>
                      <a:lnTo>
                        <a:pt x="617" y="385"/>
                      </a:lnTo>
                      <a:lnTo>
                        <a:pt x="604" y="386"/>
                      </a:lnTo>
                      <a:lnTo>
                        <a:pt x="576" y="391"/>
                      </a:lnTo>
                      <a:lnTo>
                        <a:pt x="553" y="393"/>
                      </a:lnTo>
                      <a:lnTo>
                        <a:pt x="520" y="394"/>
                      </a:lnTo>
                      <a:lnTo>
                        <a:pt x="435" y="394"/>
                      </a:lnTo>
                      <a:lnTo>
                        <a:pt x="327" y="393"/>
                      </a:lnTo>
                      <a:lnTo>
                        <a:pt x="322" y="394"/>
                      </a:lnTo>
                      <a:lnTo>
                        <a:pt x="316" y="393"/>
                      </a:lnTo>
                      <a:lnTo>
                        <a:pt x="309" y="391"/>
                      </a:lnTo>
                      <a:lnTo>
                        <a:pt x="302" y="388"/>
                      </a:lnTo>
                      <a:lnTo>
                        <a:pt x="294" y="383"/>
                      </a:lnTo>
                      <a:lnTo>
                        <a:pt x="286" y="377"/>
                      </a:lnTo>
                      <a:lnTo>
                        <a:pt x="278" y="366"/>
                      </a:lnTo>
                      <a:lnTo>
                        <a:pt x="272" y="353"/>
                      </a:lnTo>
                      <a:lnTo>
                        <a:pt x="262" y="342"/>
                      </a:lnTo>
                      <a:lnTo>
                        <a:pt x="253" y="333"/>
                      </a:lnTo>
                      <a:lnTo>
                        <a:pt x="242" y="325"/>
                      </a:lnTo>
                      <a:lnTo>
                        <a:pt x="231" y="317"/>
                      </a:lnTo>
                      <a:lnTo>
                        <a:pt x="218" y="314"/>
                      </a:lnTo>
                      <a:lnTo>
                        <a:pt x="208" y="311"/>
                      </a:lnTo>
                      <a:lnTo>
                        <a:pt x="197" y="313"/>
                      </a:lnTo>
                      <a:lnTo>
                        <a:pt x="187" y="316"/>
                      </a:lnTo>
                      <a:lnTo>
                        <a:pt x="178" y="320"/>
                      </a:lnTo>
                      <a:lnTo>
                        <a:pt x="171" y="328"/>
                      </a:lnTo>
                      <a:lnTo>
                        <a:pt x="165" y="336"/>
                      </a:lnTo>
                      <a:lnTo>
                        <a:pt x="153" y="353"/>
                      </a:lnTo>
                      <a:lnTo>
                        <a:pt x="146" y="361"/>
                      </a:lnTo>
                      <a:lnTo>
                        <a:pt x="138" y="371"/>
                      </a:lnTo>
                      <a:lnTo>
                        <a:pt x="129" y="377"/>
                      </a:lnTo>
                      <a:lnTo>
                        <a:pt x="116" y="383"/>
                      </a:lnTo>
                      <a:lnTo>
                        <a:pt x="99" y="388"/>
                      </a:lnTo>
                      <a:lnTo>
                        <a:pt x="82" y="391"/>
                      </a:lnTo>
                      <a:lnTo>
                        <a:pt x="62" y="389"/>
                      </a:lnTo>
                      <a:lnTo>
                        <a:pt x="41" y="386"/>
                      </a:lnTo>
                      <a:lnTo>
                        <a:pt x="32" y="383"/>
                      </a:lnTo>
                      <a:lnTo>
                        <a:pt x="21" y="380"/>
                      </a:lnTo>
                      <a:lnTo>
                        <a:pt x="11" y="374"/>
                      </a:lnTo>
                      <a:lnTo>
                        <a:pt x="2" y="3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 name="Freeform 169"/>
                <p:cNvSpPr>
                  <a:spLocks/>
                </p:cNvSpPr>
                <p:nvPr/>
              </p:nvSpPr>
              <p:spPr bwMode="auto">
                <a:xfrm>
                  <a:off x="473" y="1211"/>
                  <a:ext cx="278" cy="91"/>
                </a:xfrm>
                <a:custGeom>
                  <a:avLst/>
                  <a:gdLst>
                    <a:gd name="T0" fmla="*/ 276 w 278"/>
                    <a:gd name="T1" fmla="*/ 1 h 91"/>
                    <a:gd name="T2" fmla="*/ 276 w 278"/>
                    <a:gd name="T3" fmla="*/ 1 h 91"/>
                    <a:gd name="T4" fmla="*/ 278 w 278"/>
                    <a:gd name="T5" fmla="*/ 12 h 91"/>
                    <a:gd name="T6" fmla="*/ 278 w 278"/>
                    <a:gd name="T7" fmla="*/ 36 h 91"/>
                    <a:gd name="T8" fmla="*/ 276 w 278"/>
                    <a:gd name="T9" fmla="*/ 63 h 91"/>
                    <a:gd name="T10" fmla="*/ 273 w 278"/>
                    <a:gd name="T11" fmla="*/ 74 h 91"/>
                    <a:gd name="T12" fmla="*/ 270 w 278"/>
                    <a:gd name="T13" fmla="*/ 81 h 91"/>
                    <a:gd name="T14" fmla="*/ 270 w 278"/>
                    <a:gd name="T15" fmla="*/ 81 h 91"/>
                    <a:gd name="T16" fmla="*/ 265 w 278"/>
                    <a:gd name="T17" fmla="*/ 83 h 91"/>
                    <a:gd name="T18" fmla="*/ 256 w 278"/>
                    <a:gd name="T19" fmla="*/ 86 h 91"/>
                    <a:gd name="T20" fmla="*/ 224 w 278"/>
                    <a:gd name="T21" fmla="*/ 89 h 91"/>
                    <a:gd name="T22" fmla="*/ 182 w 278"/>
                    <a:gd name="T23" fmla="*/ 91 h 91"/>
                    <a:gd name="T24" fmla="*/ 135 w 278"/>
                    <a:gd name="T25" fmla="*/ 91 h 91"/>
                    <a:gd name="T26" fmla="*/ 47 w 278"/>
                    <a:gd name="T27" fmla="*/ 89 h 91"/>
                    <a:gd name="T28" fmla="*/ 6 w 278"/>
                    <a:gd name="T29" fmla="*/ 89 h 91"/>
                    <a:gd name="T30" fmla="*/ 6 w 278"/>
                    <a:gd name="T31" fmla="*/ 89 h 91"/>
                    <a:gd name="T32" fmla="*/ 3 w 278"/>
                    <a:gd name="T33" fmla="*/ 58 h 91"/>
                    <a:gd name="T34" fmla="*/ 0 w 278"/>
                    <a:gd name="T35" fmla="*/ 34 h 91"/>
                    <a:gd name="T36" fmla="*/ 0 w 278"/>
                    <a:gd name="T37" fmla="*/ 20 h 91"/>
                    <a:gd name="T38" fmla="*/ 0 w 278"/>
                    <a:gd name="T39" fmla="*/ 20 h 91"/>
                    <a:gd name="T40" fmla="*/ 3 w 278"/>
                    <a:gd name="T41" fmla="*/ 19 h 91"/>
                    <a:gd name="T42" fmla="*/ 9 w 278"/>
                    <a:gd name="T43" fmla="*/ 17 h 91"/>
                    <a:gd name="T44" fmla="*/ 36 w 278"/>
                    <a:gd name="T45" fmla="*/ 14 h 91"/>
                    <a:gd name="T46" fmla="*/ 119 w 278"/>
                    <a:gd name="T47" fmla="*/ 6 h 91"/>
                    <a:gd name="T48" fmla="*/ 166 w 278"/>
                    <a:gd name="T49" fmla="*/ 3 h 91"/>
                    <a:gd name="T50" fmla="*/ 210 w 278"/>
                    <a:gd name="T51" fmla="*/ 0 h 91"/>
                    <a:gd name="T52" fmla="*/ 249 w 278"/>
                    <a:gd name="T53" fmla="*/ 0 h 91"/>
                    <a:gd name="T54" fmla="*/ 276 w 278"/>
                    <a:gd name="T55" fmla="*/ 1 h 91"/>
                    <a:gd name="T56" fmla="*/ 276 w 278"/>
                    <a:gd name="T57" fmla="*/ 1 h 9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78"/>
                    <a:gd name="T88" fmla="*/ 0 h 91"/>
                    <a:gd name="T89" fmla="*/ 278 w 278"/>
                    <a:gd name="T90" fmla="*/ 91 h 9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78" h="91">
                      <a:moveTo>
                        <a:pt x="276" y="1"/>
                      </a:moveTo>
                      <a:lnTo>
                        <a:pt x="276" y="1"/>
                      </a:lnTo>
                      <a:lnTo>
                        <a:pt x="278" y="12"/>
                      </a:lnTo>
                      <a:lnTo>
                        <a:pt x="278" y="36"/>
                      </a:lnTo>
                      <a:lnTo>
                        <a:pt x="276" y="63"/>
                      </a:lnTo>
                      <a:lnTo>
                        <a:pt x="273" y="74"/>
                      </a:lnTo>
                      <a:lnTo>
                        <a:pt x="270" y="81"/>
                      </a:lnTo>
                      <a:lnTo>
                        <a:pt x="265" y="83"/>
                      </a:lnTo>
                      <a:lnTo>
                        <a:pt x="256" y="86"/>
                      </a:lnTo>
                      <a:lnTo>
                        <a:pt x="224" y="89"/>
                      </a:lnTo>
                      <a:lnTo>
                        <a:pt x="182" y="91"/>
                      </a:lnTo>
                      <a:lnTo>
                        <a:pt x="135" y="91"/>
                      </a:lnTo>
                      <a:lnTo>
                        <a:pt x="47" y="89"/>
                      </a:lnTo>
                      <a:lnTo>
                        <a:pt x="6" y="89"/>
                      </a:lnTo>
                      <a:lnTo>
                        <a:pt x="3" y="58"/>
                      </a:lnTo>
                      <a:lnTo>
                        <a:pt x="0" y="34"/>
                      </a:lnTo>
                      <a:lnTo>
                        <a:pt x="0" y="20"/>
                      </a:lnTo>
                      <a:lnTo>
                        <a:pt x="3" y="19"/>
                      </a:lnTo>
                      <a:lnTo>
                        <a:pt x="9" y="17"/>
                      </a:lnTo>
                      <a:lnTo>
                        <a:pt x="36" y="14"/>
                      </a:lnTo>
                      <a:lnTo>
                        <a:pt x="119" y="6"/>
                      </a:lnTo>
                      <a:lnTo>
                        <a:pt x="166" y="3"/>
                      </a:lnTo>
                      <a:lnTo>
                        <a:pt x="210" y="0"/>
                      </a:lnTo>
                      <a:lnTo>
                        <a:pt x="249" y="0"/>
                      </a:lnTo>
                      <a:lnTo>
                        <a:pt x="276"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 name="Freeform 170"/>
                <p:cNvSpPr>
                  <a:spLocks/>
                </p:cNvSpPr>
                <p:nvPr/>
              </p:nvSpPr>
              <p:spPr bwMode="auto">
                <a:xfrm>
                  <a:off x="768" y="1205"/>
                  <a:ext cx="218" cy="117"/>
                </a:xfrm>
                <a:custGeom>
                  <a:avLst/>
                  <a:gdLst>
                    <a:gd name="T0" fmla="*/ 17 w 218"/>
                    <a:gd name="T1" fmla="*/ 1 h 117"/>
                    <a:gd name="T2" fmla="*/ 17 w 218"/>
                    <a:gd name="T3" fmla="*/ 1 h 117"/>
                    <a:gd name="T4" fmla="*/ 14 w 218"/>
                    <a:gd name="T5" fmla="*/ 9 h 117"/>
                    <a:gd name="T6" fmla="*/ 8 w 218"/>
                    <a:gd name="T7" fmla="*/ 29 h 117"/>
                    <a:gd name="T8" fmla="*/ 2 w 218"/>
                    <a:gd name="T9" fmla="*/ 54 h 117"/>
                    <a:gd name="T10" fmla="*/ 0 w 218"/>
                    <a:gd name="T11" fmla="*/ 65 h 117"/>
                    <a:gd name="T12" fmla="*/ 0 w 218"/>
                    <a:gd name="T13" fmla="*/ 75 h 117"/>
                    <a:gd name="T14" fmla="*/ 0 w 218"/>
                    <a:gd name="T15" fmla="*/ 75 h 117"/>
                    <a:gd name="T16" fmla="*/ 80 w 218"/>
                    <a:gd name="T17" fmla="*/ 94 h 117"/>
                    <a:gd name="T18" fmla="*/ 146 w 218"/>
                    <a:gd name="T19" fmla="*/ 108 h 117"/>
                    <a:gd name="T20" fmla="*/ 174 w 218"/>
                    <a:gd name="T21" fmla="*/ 114 h 117"/>
                    <a:gd name="T22" fmla="*/ 198 w 218"/>
                    <a:gd name="T23" fmla="*/ 117 h 117"/>
                    <a:gd name="T24" fmla="*/ 198 w 218"/>
                    <a:gd name="T25" fmla="*/ 117 h 117"/>
                    <a:gd name="T26" fmla="*/ 201 w 218"/>
                    <a:gd name="T27" fmla="*/ 109 h 117"/>
                    <a:gd name="T28" fmla="*/ 209 w 218"/>
                    <a:gd name="T29" fmla="*/ 91 h 117"/>
                    <a:gd name="T30" fmla="*/ 212 w 218"/>
                    <a:gd name="T31" fmla="*/ 78 h 117"/>
                    <a:gd name="T32" fmla="*/ 215 w 218"/>
                    <a:gd name="T33" fmla="*/ 64 h 117"/>
                    <a:gd name="T34" fmla="*/ 218 w 218"/>
                    <a:gd name="T35" fmla="*/ 48 h 117"/>
                    <a:gd name="T36" fmla="*/ 218 w 218"/>
                    <a:gd name="T37" fmla="*/ 32 h 117"/>
                    <a:gd name="T38" fmla="*/ 218 w 218"/>
                    <a:gd name="T39" fmla="*/ 32 h 117"/>
                    <a:gd name="T40" fmla="*/ 199 w 218"/>
                    <a:gd name="T41" fmla="*/ 26 h 117"/>
                    <a:gd name="T42" fmla="*/ 151 w 218"/>
                    <a:gd name="T43" fmla="*/ 14 h 117"/>
                    <a:gd name="T44" fmla="*/ 119 w 218"/>
                    <a:gd name="T45" fmla="*/ 7 h 117"/>
                    <a:gd name="T46" fmla="*/ 85 w 218"/>
                    <a:gd name="T47" fmla="*/ 3 h 117"/>
                    <a:gd name="T48" fmla="*/ 50 w 218"/>
                    <a:gd name="T49" fmla="*/ 1 h 117"/>
                    <a:gd name="T50" fmla="*/ 34 w 218"/>
                    <a:gd name="T51" fmla="*/ 0 h 117"/>
                    <a:gd name="T52" fmla="*/ 17 w 218"/>
                    <a:gd name="T53" fmla="*/ 1 h 117"/>
                    <a:gd name="T54" fmla="*/ 17 w 218"/>
                    <a:gd name="T55" fmla="*/ 1 h 1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8"/>
                    <a:gd name="T85" fmla="*/ 0 h 117"/>
                    <a:gd name="T86" fmla="*/ 218 w 218"/>
                    <a:gd name="T87" fmla="*/ 117 h 11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8" h="117">
                      <a:moveTo>
                        <a:pt x="17" y="1"/>
                      </a:moveTo>
                      <a:lnTo>
                        <a:pt x="17" y="1"/>
                      </a:lnTo>
                      <a:lnTo>
                        <a:pt x="14" y="9"/>
                      </a:lnTo>
                      <a:lnTo>
                        <a:pt x="8" y="29"/>
                      </a:lnTo>
                      <a:lnTo>
                        <a:pt x="2" y="54"/>
                      </a:lnTo>
                      <a:lnTo>
                        <a:pt x="0" y="65"/>
                      </a:lnTo>
                      <a:lnTo>
                        <a:pt x="0" y="75"/>
                      </a:lnTo>
                      <a:lnTo>
                        <a:pt x="80" y="94"/>
                      </a:lnTo>
                      <a:lnTo>
                        <a:pt x="146" y="108"/>
                      </a:lnTo>
                      <a:lnTo>
                        <a:pt x="174" y="114"/>
                      </a:lnTo>
                      <a:lnTo>
                        <a:pt x="198" y="117"/>
                      </a:lnTo>
                      <a:lnTo>
                        <a:pt x="201" y="109"/>
                      </a:lnTo>
                      <a:lnTo>
                        <a:pt x="209" y="91"/>
                      </a:lnTo>
                      <a:lnTo>
                        <a:pt x="212" y="78"/>
                      </a:lnTo>
                      <a:lnTo>
                        <a:pt x="215" y="64"/>
                      </a:lnTo>
                      <a:lnTo>
                        <a:pt x="218" y="48"/>
                      </a:lnTo>
                      <a:lnTo>
                        <a:pt x="218" y="32"/>
                      </a:lnTo>
                      <a:lnTo>
                        <a:pt x="199" y="26"/>
                      </a:lnTo>
                      <a:lnTo>
                        <a:pt x="151" y="14"/>
                      </a:lnTo>
                      <a:lnTo>
                        <a:pt x="119" y="7"/>
                      </a:lnTo>
                      <a:lnTo>
                        <a:pt x="85" y="3"/>
                      </a:lnTo>
                      <a:lnTo>
                        <a:pt x="50" y="1"/>
                      </a:lnTo>
                      <a:lnTo>
                        <a:pt x="34" y="0"/>
                      </a:lnTo>
                      <a:lnTo>
                        <a:pt x="17"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 name="Freeform 171"/>
                <p:cNvSpPr>
                  <a:spLocks/>
                </p:cNvSpPr>
                <p:nvPr/>
              </p:nvSpPr>
              <p:spPr bwMode="auto">
                <a:xfrm>
                  <a:off x="564" y="1088"/>
                  <a:ext cx="339" cy="124"/>
                </a:xfrm>
                <a:custGeom>
                  <a:avLst/>
                  <a:gdLst>
                    <a:gd name="T0" fmla="*/ 16 w 339"/>
                    <a:gd name="T1" fmla="*/ 33 h 124"/>
                    <a:gd name="T2" fmla="*/ 16 w 339"/>
                    <a:gd name="T3" fmla="*/ 33 h 124"/>
                    <a:gd name="T4" fmla="*/ 11 w 339"/>
                    <a:gd name="T5" fmla="*/ 43 h 124"/>
                    <a:gd name="T6" fmla="*/ 6 w 339"/>
                    <a:gd name="T7" fmla="*/ 54 h 124"/>
                    <a:gd name="T8" fmla="*/ 2 w 339"/>
                    <a:gd name="T9" fmla="*/ 66 h 124"/>
                    <a:gd name="T10" fmla="*/ 0 w 339"/>
                    <a:gd name="T11" fmla="*/ 80 h 124"/>
                    <a:gd name="T12" fmla="*/ 0 w 339"/>
                    <a:gd name="T13" fmla="*/ 88 h 124"/>
                    <a:gd name="T14" fmla="*/ 2 w 339"/>
                    <a:gd name="T15" fmla="*/ 96 h 124"/>
                    <a:gd name="T16" fmla="*/ 5 w 339"/>
                    <a:gd name="T17" fmla="*/ 104 h 124"/>
                    <a:gd name="T18" fmla="*/ 8 w 339"/>
                    <a:gd name="T19" fmla="*/ 110 h 124"/>
                    <a:gd name="T20" fmla="*/ 14 w 339"/>
                    <a:gd name="T21" fmla="*/ 118 h 124"/>
                    <a:gd name="T22" fmla="*/ 22 w 339"/>
                    <a:gd name="T23" fmla="*/ 124 h 124"/>
                    <a:gd name="T24" fmla="*/ 22 w 339"/>
                    <a:gd name="T25" fmla="*/ 124 h 124"/>
                    <a:gd name="T26" fmla="*/ 53 w 339"/>
                    <a:gd name="T27" fmla="*/ 124 h 124"/>
                    <a:gd name="T28" fmla="*/ 130 w 339"/>
                    <a:gd name="T29" fmla="*/ 121 h 124"/>
                    <a:gd name="T30" fmla="*/ 177 w 339"/>
                    <a:gd name="T31" fmla="*/ 118 h 124"/>
                    <a:gd name="T32" fmla="*/ 229 w 339"/>
                    <a:gd name="T33" fmla="*/ 113 h 124"/>
                    <a:gd name="T34" fmla="*/ 281 w 339"/>
                    <a:gd name="T35" fmla="*/ 107 h 124"/>
                    <a:gd name="T36" fmla="*/ 328 w 339"/>
                    <a:gd name="T37" fmla="*/ 98 h 124"/>
                    <a:gd name="T38" fmla="*/ 328 w 339"/>
                    <a:gd name="T39" fmla="*/ 98 h 124"/>
                    <a:gd name="T40" fmla="*/ 333 w 339"/>
                    <a:gd name="T41" fmla="*/ 88 h 124"/>
                    <a:gd name="T42" fmla="*/ 336 w 339"/>
                    <a:gd name="T43" fmla="*/ 79 h 124"/>
                    <a:gd name="T44" fmla="*/ 339 w 339"/>
                    <a:gd name="T45" fmla="*/ 68 h 124"/>
                    <a:gd name="T46" fmla="*/ 339 w 339"/>
                    <a:gd name="T47" fmla="*/ 54 h 124"/>
                    <a:gd name="T48" fmla="*/ 339 w 339"/>
                    <a:gd name="T49" fmla="*/ 44 h 124"/>
                    <a:gd name="T50" fmla="*/ 336 w 339"/>
                    <a:gd name="T51" fmla="*/ 37 h 124"/>
                    <a:gd name="T52" fmla="*/ 333 w 339"/>
                    <a:gd name="T53" fmla="*/ 29 h 124"/>
                    <a:gd name="T54" fmla="*/ 328 w 339"/>
                    <a:gd name="T55" fmla="*/ 19 h 124"/>
                    <a:gd name="T56" fmla="*/ 322 w 339"/>
                    <a:gd name="T57" fmla="*/ 10 h 124"/>
                    <a:gd name="T58" fmla="*/ 314 w 339"/>
                    <a:gd name="T59" fmla="*/ 0 h 124"/>
                    <a:gd name="T60" fmla="*/ 314 w 339"/>
                    <a:gd name="T61" fmla="*/ 0 h 124"/>
                    <a:gd name="T62" fmla="*/ 286 w 339"/>
                    <a:gd name="T63" fmla="*/ 0 h 124"/>
                    <a:gd name="T64" fmla="*/ 254 w 339"/>
                    <a:gd name="T65" fmla="*/ 0 h 124"/>
                    <a:gd name="T66" fmla="*/ 213 w 339"/>
                    <a:gd name="T67" fmla="*/ 2 h 124"/>
                    <a:gd name="T68" fmla="*/ 168 w 339"/>
                    <a:gd name="T69" fmla="*/ 5 h 124"/>
                    <a:gd name="T70" fmla="*/ 118 w 339"/>
                    <a:gd name="T71" fmla="*/ 11 h 124"/>
                    <a:gd name="T72" fmla="*/ 66 w 339"/>
                    <a:gd name="T73" fmla="*/ 21 h 124"/>
                    <a:gd name="T74" fmla="*/ 41 w 339"/>
                    <a:gd name="T75" fmla="*/ 27 h 124"/>
                    <a:gd name="T76" fmla="*/ 16 w 339"/>
                    <a:gd name="T77" fmla="*/ 33 h 124"/>
                    <a:gd name="T78" fmla="*/ 16 w 339"/>
                    <a:gd name="T79" fmla="*/ 33 h 12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9"/>
                    <a:gd name="T121" fmla="*/ 0 h 124"/>
                    <a:gd name="T122" fmla="*/ 339 w 339"/>
                    <a:gd name="T123" fmla="*/ 124 h 12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9" h="124">
                      <a:moveTo>
                        <a:pt x="16" y="33"/>
                      </a:moveTo>
                      <a:lnTo>
                        <a:pt x="16" y="33"/>
                      </a:lnTo>
                      <a:lnTo>
                        <a:pt x="11" y="43"/>
                      </a:lnTo>
                      <a:lnTo>
                        <a:pt x="6" y="54"/>
                      </a:lnTo>
                      <a:lnTo>
                        <a:pt x="2" y="66"/>
                      </a:lnTo>
                      <a:lnTo>
                        <a:pt x="0" y="80"/>
                      </a:lnTo>
                      <a:lnTo>
                        <a:pt x="0" y="88"/>
                      </a:lnTo>
                      <a:lnTo>
                        <a:pt x="2" y="96"/>
                      </a:lnTo>
                      <a:lnTo>
                        <a:pt x="5" y="104"/>
                      </a:lnTo>
                      <a:lnTo>
                        <a:pt x="8" y="110"/>
                      </a:lnTo>
                      <a:lnTo>
                        <a:pt x="14" y="118"/>
                      </a:lnTo>
                      <a:lnTo>
                        <a:pt x="22" y="124"/>
                      </a:lnTo>
                      <a:lnTo>
                        <a:pt x="53" y="124"/>
                      </a:lnTo>
                      <a:lnTo>
                        <a:pt x="130" y="121"/>
                      </a:lnTo>
                      <a:lnTo>
                        <a:pt x="177" y="118"/>
                      </a:lnTo>
                      <a:lnTo>
                        <a:pt x="229" y="113"/>
                      </a:lnTo>
                      <a:lnTo>
                        <a:pt x="281" y="107"/>
                      </a:lnTo>
                      <a:lnTo>
                        <a:pt x="328" y="98"/>
                      </a:lnTo>
                      <a:lnTo>
                        <a:pt x="333" y="88"/>
                      </a:lnTo>
                      <a:lnTo>
                        <a:pt x="336" y="79"/>
                      </a:lnTo>
                      <a:lnTo>
                        <a:pt x="339" y="68"/>
                      </a:lnTo>
                      <a:lnTo>
                        <a:pt x="339" y="54"/>
                      </a:lnTo>
                      <a:lnTo>
                        <a:pt x="339" y="44"/>
                      </a:lnTo>
                      <a:lnTo>
                        <a:pt x="336" y="37"/>
                      </a:lnTo>
                      <a:lnTo>
                        <a:pt x="333" y="29"/>
                      </a:lnTo>
                      <a:lnTo>
                        <a:pt x="328" y="19"/>
                      </a:lnTo>
                      <a:lnTo>
                        <a:pt x="322" y="10"/>
                      </a:lnTo>
                      <a:lnTo>
                        <a:pt x="314" y="0"/>
                      </a:lnTo>
                      <a:lnTo>
                        <a:pt x="286" y="0"/>
                      </a:lnTo>
                      <a:lnTo>
                        <a:pt x="254" y="0"/>
                      </a:lnTo>
                      <a:lnTo>
                        <a:pt x="213" y="2"/>
                      </a:lnTo>
                      <a:lnTo>
                        <a:pt x="168" y="5"/>
                      </a:lnTo>
                      <a:lnTo>
                        <a:pt x="118" y="11"/>
                      </a:lnTo>
                      <a:lnTo>
                        <a:pt x="66" y="21"/>
                      </a:lnTo>
                      <a:lnTo>
                        <a:pt x="41" y="27"/>
                      </a:lnTo>
                      <a:lnTo>
                        <a:pt x="16"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 name="Freeform 172"/>
                <p:cNvSpPr>
                  <a:spLocks/>
                </p:cNvSpPr>
                <p:nvPr/>
              </p:nvSpPr>
              <p:spPr bwMode="auto">
                <a:xfrm>
                  <a:off x="486" y="1228"/>
                  <a:ext cx="277" cy="89"/>
                </a:xfrm>
                <a:custGeom>
                  <a:avLst/>
                  <a:gdLst>
                    <a:gd name="T0" fmla="*/ 277 w 277"/>
                    <a:gd name="T1" fmla="*/ 0 h 89"/>
                    <a:gd name="T2" fmla="*/ 277 w 277"/>
                    <a:gd name="T3" fmla="*/ 0 h 89"/>
                    <a:gd name="T4" fmla="*/ 277 w 277"/>
                    <a:gd name="T5" fmla="*/ 11 h 89"/>
                    <a:gd name="T6" fmla="*/ 277 w 277"/>
                    <a:gd name="T7" fmla="*/ 35 h 89"/>
                    <a:gd name="T8" fmla="*/ 276 w 277"/>
                    <a:gd name="T9" fmla="*/ 61 h 89"/>
                    <a:gd name="T10" fmla="*/ 274 w 277"/>
                    <a:gd name="T11" fmla="*/ 72 h 89"/>
                    <a:gd name="T12" fmla="*/ 271 w 277"/>
                    <a:gd name="T13" fmla="*/ 80 h 89"/>
                    <a:gd name="T14" fmla="*/ 271 w 277"/>
                    <a:gd name="T15" fmla="*/ 80 h 89"/>
                    <a:gd name="T16" fmla="*/ 266 w 277"/>
                    <a:gd name="T17" fmla="*/ 83 h 89"/>
                    <a:gd name="T18" fmla="*/ 257 w 277"/>
                    <a:gd name="T19" fmla="*/ 85 h 89"/>
                    <a:gd name="T20" fmla="*/ 225 w 277"/>
                    <a:gd name="T21" fmla="*/ 88 h 89"/>
                    <a:gd name="T22" fmla="*/ 183 w 277"/>
                    <a:gd name="T23" fmla="*/ 89 h 89"/>
                    <a:gd name="T24" fmla="*/ 134 w 277"/>
                    <a:gd name="T25" fmla="*/ 89 h 89"/>
                    <a:gd name="T26" fmla="*/ 47 w 277"/>
                    <a:gd name="T27" fmla="*/ 89 h 89"/>
                    <a:gd name="T28" fmla="*/ 7 w 277"/>
                    <a:gd name="T29" fmla="*/ 88 h 89"/>
                    <a:gd name="T30" fmla="*/ 7 w 277"/>
                    <a:gd name="T31" fmla="*/ 88 h 89"/>
                    <a:gd name="T32" fmla="*/ 3 w 277"/>
                    <a:gd name="T33" fmla="*/ 57 h 89"/>
                    <a:gd name="T34" fmla="*/ 1 w 277"/>
                    <a:gd name="T35" fmla="*/ 33 h 89"/>
                    <a:gd name="T36" fmla="*/ 0 w 277"/>
                    <a:gd name="T37" fmla="*/ 19 h 89"/>
                    <a:gd name="T38" fmla="*/ 0 w 277"/>
                    <a:gd name="T39" fmla="*/ 19 h 89"/>
                    <a:gd name="T40" fmla="*/ 3 w 277"/>
                    <a:gd name="T41" fmla="*/ 17 h 89"/>
                    <a:gd name="T42" fmla="*/ 10 w 277"/>
                    <a:gd name="T43" fmla="*/ 16 h 89"/>
                    <a:gd name="T44" fmla="*/ 37 w 277"/>
                    <a:gd name="T45" fmla="*/ 13 h 89"/>
                    <a:gd name="T46" fmla="*/ 119 w 277"/>
                    <a:gd name="T47" fmla="*/ 5 h 89"/>
                    <a:gd name="T48" fmla="*/ 166 w 277"/>
                    <a:gd name="T49" fmla="*/ 2 h 89"/>
                    <a:gd name="T50" fmla="*/ 211 w 277"/>
                    <a:gd name="T51" fmla="*/ 0 h 89"/>
                    <a:gd name="T52" fmla="*/ 249 w 277"/>
                    <a:gd name="T53" fmla="*/ 0 h 89"/>
                    <a:gd name="T54" fmla="*/ 277 w 277"/>
                    <a:gd name="T55" fmla="*/ 0 h 89"/>
                    <a:gd name="T56" fmla="*/ 277 w 277"/>
                    <a:gd name="T57" fmla="*/ 0 h 8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77"/>
                    <a:gd name="T88" fmla="*/ 0 h 89"/>
                    <a:gd name="T89" fmla="*/ 277 w 277"/>
                    <a:gd name="T90" fmla="*/ 89 h 8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77" h="89">
                      <a:moveTo>
                        <a:pt x="277" y="0"/>
                      </a:moveTo>
                      <a:lnTo>
                        <a:pt x="277" y="0"/>
                      </a:lnTo>
                      <a:lnTo>
                        <a:pt x="277" y="11"/>
                      </a:lnTo>
                      <a:lnTo>
                        <a:pt x="277" y="35"/>
                      </a:lnTo>
                      <a:lnTo>
                        <a:pt x="276" y="61"/>
                      </a:lnTo>
                      <a:lnTo>
                        <a:pt x="274" y="72"/>
                      </a:lnTo>
                      <a:lnTo>
                        <a:pt x="271" y="80"/>
                      </a:lnTo>
                      <a:lnTo>
                        <a:pt x="266" y="83"/>
                      </a:lnTo>
                      <a:lnTo>
                        <a:pt x="257" y="85"/>
                      </a:lnTo>
                      <a:lnTo>
                        <a:pt x="225" y="88"/>
                      </a:lnTo>
                      <a:lnTo>
                        <a:pt x="183" y="89"/>
                      </a:lnTo>
                      <a:lnTo>
                        <a:pt x="134" y="89"/>
                      </a:lnTo>
                      <a:lnTo>
                        <a:pt x="47" y="89"/>
                      </a:lnTo>
                      <a:lnTo>
                        <a:pt x="7" y="88"/>
                      </a:lnTo>
                      <a:lnTo>
                        <a:pt x="3" y="57"/>
                      </a:lnTo>
                      <a:lnTo>
                        <a:pt x="1" y="33"/>
                      </a:lnTo>
                      <a:lnTo>
                        <a:pt x="0" y="19"/>
                      </a:lnTo>
                      <a:lnTo>
                        <a:pt x="3" y="17"/>
                      </a:lnTo>
                      <a:lnTo>
                        <a:pt x="10" y="16"/>
                      </a:lnTo>
                      <a:lnTo>
                        <a:pt x="37" y="13"/>
                      </a:lnTo>
                      <a:lnTo>
                        <a:pt x="119" y="5"/>
                      </a:lnTo>
                      <a:lnTo>
                        <a:pt x="166" y="2"/>
                      </a:lnTo>
                      <a:lnTo>
                        <a:pt x="211" y="0"/>
                      </a:lnTo>
                      <a:lnTo>
                        <a:pt x="249" y="0"/>
                      </a:lnTo>
                      <a:lnTo>
                        <a:pt x="277" y="0"/>
                      </a:lnTo>
                      <a:close/>
                    </a:path>
                  </a:pathLst>
                </a:custGeom>
                <a:solidFill>
                  <a:srgbClr val="7F86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 name="Freeform 173"/>
                <p:cNvSpPr>
                  <a:spLocks/>
                </p:cNvSpPr>
                <p:nvPr/>
              </p:nvSpPr>
              <p:spPr bwMode="auto">
                <a:xfrm>
                  <a:off x="782" y="1222"/>
                  <a:ext cx="218" cy="116"/>
                </a:xfrm>
                <a:custGeom>
                  <a:avLst/>
                  <a:gdLst>
                    <a:gd name="T0" fmla="*/ 17 w 218"/>
                    <a:gd name="T1" fmla="*/ 0 h 116"/>
                    <a:gd name="T2" fmla="*/ 17 w 218"/>
                    <a:gd name="T3" fmla="*/ 0 h 116"/>
                    <a:gd name="T4" fmla="*/ 14 w 218"/>
                    <a:gd name="T5" fmla="*/ 9 h 116"/>
                    <a:gd name="T6" fmla="*/ 6 w 218"/>
                    <a:gd name="T7" fmla="*/ 30 h 116"/>
                    <a:gd name="T8" fmla="*/ 0 w 218"/>
                    <a:gd name="T9" fmla="*/ 53 h 116"/>
                    <a:gd name="T10" fmla="*/ 0 w 218"/>
                    <a:gd name="T11" fmla="*/ 64 h 116"/>
                    <a:gd name="T12" fmla="*/ 0 w 218"/>
                    <a:gd name="T13" fmla="*/ 74 h 116"/>
                    <a:gd name="T14" fmla="*/ 0 w 218"/>
                    <a:gd name="T15" fmla="*/ 74 h 116"/>
                    <a:gd name="T16" fmla="*/ 80 w 218"/>
                    <a:gd name="T17" fmla="*/ 94 h 116"/>
                    <a:gd name="T18" fmla="*/ 144 w 218"/>
                    <a:gd name="T19" fmla="*/ 108 h 116"/>
                    <a:gd name="T20" fmla="*/ 174 w 218"/>
                    <a:gd name="T21" fmla="*/ 113 h 116"/>
                    <a:gd name="T22" fmla="*/ 198 w 218"/>
                    <a:gd name="T23" fmla="*/ 116 h 116"/>
                    <a:gd name="T24" fmla="*/ 198 w 218"/>
                    <a:gd name="T25" fmla="*/ 116 h 116"/>
                    <a:gd name="T26" fmla="*/ 201 w 218"/>
                    <a:gd name="T27" fmla="*/ 108 h 116"/>
                    <a:gd name="T28" fmla="*/ 207 w 218"/>
                    <a:gd name="T29" fmla="*/ 89 h 116"/>
                    <a:gd name="T30" fmla="*/ 212 w 218"/>
                    <a:gd name="T31" fmla="*/ 77 h 116"/>
                    <a:gd name="T32" fmla="*/ 215 w 218"/>
                    <a:gd name="T33" fmla="*/ 63 h 116"/>
                    <a:gd name="T34" fmla="*/ 217 w 218"/>
                    <a:gd name="T35" fmla="*/ 47 h 116"/>
                    <a:gd name="T36" fmla="*/ 218 w 218"/>
                    <a:gd name="T37" fmla="*/ 31 h 116"/>
                    <a:gd name="T38" fmla="*/ 218 w 218"/>
                    <a:gd name="T39" fmla="*/ 31 h 116"/>
                    <a:gd name="T40" fmla="*/ 199 w 218"/>
                    <a:gd name="T41" fmla="*/ 26 h 116"/>
                    <a:gd name="T42" fmla="*/ 149 w 218"/>
                    <a:gd name="T43" fmla="*/ 14 h 116"/>
                    <a:gd name="T44" fmla="*/ 118 w 218"/>
                    <a:gd name="T45" fmla="*/ 8 h 116"/>
                    <a:gd name="T46" fmla="*/ 85 w 218"/>
                    <a:gd name="T47" fmla="*/ 3 h 116"/>
                    <a:gd name="T48" fmla="*/ 50 w 218"/>
                    <a:gd name="T49" fmla="*/ 0 h 116"/>
                    <a:gd name="T50" fmla="*/ 33 w 218"/>
                    <a:gd name="T51" fmla="*/ 0 h 116"/>
                    <a:gd name="T52" fmla="*/ 17 w 218"/>
                    <a:gd name="T53" fmla="*/ 0 h 116"/>
                    <a:gd name="T54" fmla="*/ 17 w 218"/>
                    <a:gd name="T55" fmla="*/ 0 h 11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8"/>
                    <a:gd name="T85" fmla="*/ 0 h 116"/>
                    <a:gd name="T86" fmla="*/ 218 w 218"/>
                    <a:gd name="T87" fmla="*/ 116 h 11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8" h="116">
                      <a:moveTo>
                        <a:pt x="17" y="0"/>
                      </a:moveTo>
                      <a:lnTo>
                        <a:pt x="17" y="0"/>
                      </a:lnTo>
                      <a:lnTo>
                        <a:pt x="14" y="9"/>
                      </a:lnTo>
                      <a:lnTo>
                        <a:pt x="6" y="30"/>
                      </a:lnTo>
                      <a:lnTo>
                        <a:pt x="0" y="53"/>
                      </a:lnTo>
                      <a:lnTo>
                        <a:pt x="0" y="64"/>
                      </a:lnTo>
                      <a:lnTo>
                        <a:pt x="0" y="74"/>
                      </a:lnTo>
                      <a:lnTo>
                        <a:pt x="80" y="94"/>
                      </a:lnTo>
                      <a:lnTo>
                        <a:pt x="144" y="108"/>
                      </a:lnTo>
                      <a:lnTo>
                        <a:pt x="174" y="113"/>
                      </a:lnTo>
                      <a:lnTo>
                        <a:pt x="198" y="116"/>
                      </a:lnTo>
                      <a:lnTo>
                        <a:pt x="201" y="108"/>
                      </a:lnTo>
                      <a:lnTo>
                        <a:pt x="207" y="89"/>
                      </a:lnTo>
                      <a:lnTo>
                        <a:pt x="212" y="77"/>
                      </a:lnTo>
                      <a:lnTo>
                        <a:pt x="215" y="63"/>
                      </a:lnTo>
                      <a:lnTo>
                        <a:pt x="217" y="47"/>
                      </a:lnTo>
                      <a:lnTo>
                        <a:pt x="218" y="31"/>
                      </a:lnTo>
                      <a:lnTo>
                        <a:pt x="199" y="26"/>
                      </a:lnTo>
                      <a:lnTo>
                        <a:pt x="149" y="14"/>
                      </a:lnTo>
                      <a:lnTo>
                        <a:pt x="118" y="8"/>
                      </a:lnTo>
                      <a:lnTo>
                        <a:pt x="85" y="3"/>
                      </a:lnTo>
                      <a:lnTo>
                        <a:pt x="50" y="0"/>
                      </a:lnTo>
                      <a:lnTo>
                        <a:pt x="33" y="0"/>
                      </a:lnTo>
                      <a:lnTo>
                        <a:pt x="17" y="0"/>
                      </a:lnTo>
                      <a:close/>
                    </a:path>
                  </a:pathLst>
                </a:custGeom>
                <a:solidFill>
                  <a:srgbClr val="793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 name="Freeform 174"/>
                <p:cNvSpPr>
                  <a:spLocks/>
                </p:cNvSpPr>
                <p:nvPr/>
              </p:nvSpPr>
              <p:spPr bwMode="auto">
                <a:xfrm>
                  <a:off x="577" y="1104"/>
                  <a:ext cx="340" cy="124"/>
                </a:xfrm>
                <a:custGeom>
                  <a:avLst/>
                  <a:gdLst>
                    <a:gd name="T0" fmla="*/ 17 w 340"/>
                    <a:gd name="T1" fmla="*/ 35 h 124"/>
                    <a:gd name="T2" fmla="*/ 17 w 340"/>
                    <a:gd name="T3" fmla="*/ 35 h 124"/>
                    <a:gd name="T4" fmla="*/ 10 w 340"/>
                    <a:gd name="T5" fmla="*/ 44 h 124"/>
                    <a:gd name="T6" fmla="*/ 6 w 340"/>
                    <a:gd name="T7" fmla="*/ 53 h 124"/>
                    <a:gd name="T8" fmla="*/ 3 w 340"/>
                    <a:gd name="T9" fmla="*/ 68 h 124"/>
                    <a:gd name="T10" fmla="*/ 0 w 340"/>
                    <a:gd name="T11" fmla="*/ 82 h 124"/>
                    <a:gd name="T12" fmla="*/ 1 w 340"/>
                    <a:gd name="T13" fmla="*/ 90 h 124"/>
                    <a:gd name="T14" fmla="*/ 3 w 340"/>
                    <a:gd name="T15" fmla="*/ 96 h 124"/>
                    <a:gd name="T16" fmla="*/ 4 w 340"/>
                    <a:gd name="T17" fmla="*/ 104 h 124"/>
                    <a:gd name="T18" fmla="*/ 9 w 340"/>
                    <a:gd name="T19" fmla="*/ 112 h 124"/>
                    <a:gd name="T20" fmla="*/ 15 w 340"/>
                    <a:gd name="T21" fmla="*/ 118 h 124"/>
                    <a:gd name="T22" fmla="*/ 23 w 340"/>
                    <a:gd name="T23" fmla="*/ 124 h 124"/>
                    <a:gd name="T24" fmla="*/ 23 w 340"/>
                    <a:gd name="T25" fmla="*/ 124 h 124"/>
                    <a:gd name="T26" fmla="*/ 53 w 340"/>
                    <a:gd name="T27" fmla="*/ 124 h 124"/>
                    <a:gd name="T28" fmla="*/ 130 w 340"/>
                    <a:gd name="T29" fmla="*/ 122 h 124"/>
                    <a:gd name="T30" fmla="*/ 178 w 340"/>
                    <a:gd name="T31" fmla="*/ 119 h 124"/>
                    <a:gd name="T32" fmla="*/ 230 w 340"/>
                    <a:gd name="T33" fmla="*/ 115 h 124"/>
                    <a:gd name="T34" fmla="*/ 280 w 340"/>
                    <a:gd name="T35" fmla="*/ 107 h 124"/>
                    <a:gd name="T36" fmla="*/ 329 w 340"/>
                    <a:gd name="T37" fmla="*/ 97 h 124"/>
                    <a:gd name="T38" fmla="*/ 329 w 340"/>
                    <a:gd name="T39" fmla="*/ 97 h 124"/>
                    <a:gd name="T40" fmla="*/ 334 w 340"/>
                    <a:gd name="T41" fmla="*/ 90 h 124"/>
                    <a:gd name="T42" fmla="*/ 337 w 340"/>
                    <a:gd name="T43" fmla="*/ 80 h 124"/>
                    <a:gd name="T44" fmla="*/ 340 w 340"/>
                    <a:gd name="T45" fmla="*/ 68 h 124"/>
                    <a:gd name="T46" fmla="*/ 340 w 340"/>
                    <a:gd name="T47" fmla="*/ 53 h 124"/>
                    <a:gd name="T48" fmla="*/ 338 w 340"/>
                    <a:gd name="T49" fmla="*/ 46 h 124"/>
                    <a:gd name="T50" fmla="*/ 337 w 340"/>
                    <a:gd name="T51" fmla="*/ 38 h 124"/>
                    <a:gd name="T52" fmla="*/ 334 w 340"/>
                    <a:gd name="T53" fmla="*/ 28 h 124"/>
                    <a:gd name="T54" fmla="*/ 329 w 340"/>
                    <a:gd name="T55" fmla="*/ 19 h 124"/>
                    <a:gd name="T56" fmla="*/ 323 w 340"/>
                    <a:gd name="T57" fmla="*/ 10 h 124"/>
                    <a:gd name="T58" fmla="*/ 313 w 340"/>
                    <a:gd name="T59" fmla="*/ 0 h 124"/>
                    <a:gd name="T60" fmla="*/ 313 w 340"/>
                    <a:gd name="T61" fmla="*/ 0 h 124"/>
                    <a:gd name="T62" fmla="*/ 285 w 340"/>
                    <a:gd name="T63" fmla="*/ 0 h 124"/>
                    <a:gd name="T64" fmla="*/ 254 w 340"/>
                    <a:gd name="T65" fmla="*/ 0 h 124"/>
                    <a:gd name="T66" fmla="*/ 214 w 340"/>
                    <a:gd name="T67" fmla="*/ 3 h 124"/>
                    <a:gd name="T68" fmla="*/ 167 w 340"/>
                    <a:gd name="T69" fmla="*/ 6 h 124"/>
                    <a:gd name="T70" fmla="*/ 117 w 340"/>
                    <a:gd name="T71" fmla="*/ 13 h 124"/>
                    <a:gd name="T72" fmla="*/ 67 w 340"/>
                    <a:gd name="T73" fmla="*/ 22 h 124"/>
                    <a:gd name="T74" fmla="*/ 40 w 340"/>
                    <a:gd name="T75" fmla="*/ 27 h 124"/>
                    <a:gd name="T76" fmla="*/ 17 w 340"/>
                    <a:gd name="T77" fmla="*/ 35 h 124"/>
                    <a:gd name="T78" fmla="*/ 17 w 340"/>
                    <a:gd name="T79" fmla="*/ 35 h 12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40"/>
                    <a:gd name="T121" fmla="*/ 0 h 124"/>
                    <a:gd name="T122" fmla="*/ 340 w 340"/>
                    <a:gd name="T123" fmla="*/ 124 h 12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40" h="124">
                      <a:moveTo>
                        <a:pt x="17" y="35"/>
                      </a:moveTo>
                      <a:lnTo>
                        <a:pt x="17" y="35"/>
                      </a:lnTo>
                      <a:lnTo>
                        <a:pt x="10" y="44"/>
                      </a:lnTo>
                      <a:lnTo>
                        <a:pt x="6" y="53"/>
                      </a:lnTo>
                      <a:lnTo>
                        <a:pt x="3" y="68"/>
                      </a:lnTo>
                      <a:lnTo>
                        <a:pt x="0" y="82"/>
                      </a:lnTo>
                      <a:lnTo>
                        <a:pt x="1" y="90"/>
                      </a:lnTo>
                      <a:lnTo>
                        <a:pt x="3" y="96"/>
                      </a:lnTo>
                      <a:lnTo>
                        <a:pt x="4" y="104"/>
                      </a:lnTo>
                      <a:lnTo>
                        <a:pt x="9" y="112"/>
                      </a:lnTo>
                      <a:lnTo>
                        <a:pt x="15" y="118"/>
                      </a:lnTo>
                      <a:lnTo>
                        <a:pt x="23" y="124"/>
                      </a:lnTo>
                      <a:lnTo>
                        <a:pt x="53" y="124"/>
                      </a:lnTo>
                      <a:lnTo>
                        <a:pt x="130" y="122"/>
                      </a:lnTo>
                      <a:lnTo>
                        <a:pt x="178" y="119"/>
                      </a:lnTo>
                      <a:lnTo>
                        <a:pt x="230" y="115"/>
                      </a:lnTo>
                      <a:lnTo>
                        <a:pt x="280" y="107"/>
                      </a:lnTo>
                      <a:lnTo>
                        <a:pt x="329" y="97"/>
                      </a:lnTo>
                      <a:lnTo>
                        <a:pt x="334" y="90"/>
                      </a:lnTo>
                      <a:lnTo>
                        <a:pt x="337" y="80"/>
                      </a:lnTo>
                      <a:lnTo>
                        <a:pt x="340" y="68"/>
                      </a:lnTo>
                      <a:lnTo>
                        <a:pt x="340" y="53"/>
                      </a:lnTo>
                      <a:lnTo>
                        <a:pt x="338" y="46"/>
                      </a:lnTo>
                      <a:lnTo>
                        <a:pt x="337" y="38"/>
                      </a:lnTo>
                      <a:lnTo>
                        <a:pt x="334" y="28"/>
                      </a:lnTo>
                      <a:lnTo>
                        <a:pt x="329" y="19"/>
                      </a:lnTo>
                      <a:lnTo>
                        <a:pt x="323" y="10"/>
                      </a:lnTo>
                      <a:lnTo>
                        <a:pt x="313" y="0"/>
                      </a:lnTo>
                      <a:lnTo>
                        <a:pt x="285" y="0"/>
                      </a:lnTo>
                      <a:lnTo>
                        <a:pt x="254" y="0"/>
                      </a:lnTo>
                      <a:lnTo>
                        <a:pt x="214" y="3"/>
                      </a:lnTo>
                      <a:lnTo>
                        <a:pt x="167" y="6"/>
                      </a:lnTo>
                      <a:lnTo>
                        <a:pt x="117" y="13"/>
                      </a:lnTo>
                      <a:lnTo>
                        <a:pt x="67" y="22"/>
                      </a:lnTo>
                      <a:lnTo>
                        <a:pt x="40" y="27"/>
                      </a:lnTo>
                      <a:lnTo>
                        <a:pt x="17" y="35"/>
                      </a:lnTo>
                      <a:close/>
                    </a:path>
                  </a:pathLst>
                </a:custGeom>
                <a:solidFill>
                  <a:srgbClr val="B47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8" name="Freeform 175"/>
                <p:cNvSpPr>
                  <a:spLocks/>
                </p:cNvSpPr>
                <p:nvPr/>
              </p:nvSpPr>
              <p:spPr bwMode="auto">
                <a:xfrm>
                  <a:off x="900" y="1556"/>
                  <a:ext cx="234" cy="227"/>
                </a:xfrm>
                <a:custGeom>
                  <a:avLst/>
                  <a:gdLst>
                    <a:gd name="T0" fmla="*/ 234 w 234"/>
                    <a:gd name="T1" fmla="*/ 114 h 227"/>
                    <a:gd name="T2" fmla="*/ 232 w 234"/>
                    <a:gd name="T3" fmla="*/ 136 h 227"/>
                    <a:gd name="T4" fmla="*/ 226 w 234"/>
                    <a:gd name="T5" fmla="*/ 158 h 227"/>
                    <a:gd name="T6" fmla="*/ 215 w 234"/>
                    <a:gd name="T7" fmla="*/ 177 h 227"/>
                    <a:gd name="T8" fmla="*/ 199 w 234"/>
                    <a:gd name="T9" fmla="*/ 194 h 227"/>
                    <a:gd name="T10" fmla="*/ 182 w 234"/>
                    <a:gd name="T11" fmla="*/ 208 h 227"/>
                    <a:gd name="T12" fmla="*/ 163 w 234"/>
                    <a:gd name="T13" fmla="*/ 218 h 227"/>
                    <a:gd name="T14" fmla="*/ 141 w 234"/>
                    <a:gd name="T15" fmla="*/ 226 h 227"/>
                    <a:gd name="T16" fmla="*/ 117 w 234"/>
                    <a:gd name="T17" fmla="*/ 227 h 227"/>
                    <a:gd name="T18" fmla="*/ 105 w 234"/>
                    <a:gd name="T19" fmla="*/ 227 h 227"/>
                    <a:gd name="T20" fmla="*/ 81 w 234"/>
                    <a:gd name="T21" fmla="*/ 223 h 227"/>
                    <a:gd name="T22" fmla="*/ 61 w 234"/>
                    <a:gd name="T23" fmla="*/ 213 h 227"/>
                    <a:gd name="T24" fmla="*/ 42 w 234"/>
                    <a:gd name="T25" fmla="*/ 202 h 227"/>
                    <a:gd name="T26" fmla="*/ 26 w 234"/>
                    <a:gd name="T27" fmla="*/ 187 h 227"/>
                    <a:gd name="T28" fmla="*/ 14 w 234"/>
                    <a:gd name="T29" fmla="*/ 168 h 227"/>
                    <a:gd name="T30" fmla="*/ 4 w 234"/>
                    <a:gd name="T31" fmla="*/ 147 h 227"/>
                    <a:gd name="T32" fmla="*/ 0 w 234"/>
                    <a:gd name="T33" fmla="*/ 125 h 227"/>
                    <a:gd name="T34" fmla="*/ 0 w 234"/>
                    <a:gd name="T35" fmla="*/ 114 h 227"/>
                    <a:gd name="T36" fmla="*/ 1 w 234"/>
                    <a:gd name="T37" fmla="*/ 91 h 227"/>
                    <a:gd name="T38" fmla="*/ 9 w 234"/>
                    <a:gd name="T39" fmla="*/ 70 h 227"/>
                    <a:gd name="T40" fmla="*/ 20 w 234"/>
                    <a:gd name="T41" fmla="*/ 50 h 227"/>
                    <a:gd name="T42" fmla="*/ 34 w 234"/>
                    <a:gd name="T43" fmla="*/ 34 h 227"/>
                    <a:gd name="T44" fmla="*/ 52 w 234"/>
                    <a:gd name="T45" fmla="*/ 20 h 227"/>
                    <a:gd name="T46" fmla="*/ 70 w 234"/>
                    <a:gd name="T47" fmla="*/ 9 h 227"/>
                    <a:gd name="T48" fmla="*/ 92 w 234"/>
                    <a:gd name="T49" fmla="*/ 3 h 227"/>
                    <a:gd name="T50" fmla="*/ 117 w 234"/>
                    <a:gd name="T51" fmla="*/ 0 h 227"/>
                    <a:gd name="T52" fmla="*/ 128 w 234"/>
                    <a:gd name="T53" fmla="*/ 1 h 227"/>
                    <a:gd name="T54" fmla="*/ 152 w 234"/>
                    <a:gd name="T55" fmla="*/ 6 h 227"/>
                    <a:gd name="T56" fmla="*/ 172 w 234"/>
                    <a:gd name="T57" fmla="*/ 14 h 227"/>
                    <a:gd name="T58" fmla="*/ 191 w 234"/>
                    <a:gd name="T59" fmla="*/ 27 h 227"/>
                    <a:gd name="T60" fmla="*/ 207 w 234"/>
                    <a:gd name="T61" fmla="*/ 42 h 227"/>
                    <a:gd name="T62" fmla="*/ 219 w 234"/>
                    <a:gd name="T63" fmla="*/ 59 h 227"/>
                    <a:gd name="T64" fmla="*/ 229 w 234"/>
                    <a:gd name="T65" fmla="*/ 80 h 227"/>
                    <a:gd name="T66" fmla="*/ 234 w 234"/>
                    <a:gd name="T67" fmla="*/ 102 h 227"/>
                    <a:gd name="T68" fmla="*/ 234 w 234"/>
                    <a:gd name="T69" fmla="*/ 114 h 2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4"/>
                    <a:gd name="T106" fmla="*/ 0 h 227"/>
                    <a:gd name="T107" fmla="*/ 234 w 234"/>
                    <a:gd name="T108" fmla="*/ 227 h 2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4" h="227">
                      <a:moveTo>
                        <a:pt x="234" y="114"/>
                      </a:moveTo>
                      <a:lnTo>
                        <a:pt x="234" y="114"/>
                      </a:lnTo>
                      <a:lnTo>
                        <a:pt x="234" y="125"/>
                      </a:lnTo>
                      <a:lnTo>
                        <a:pt x="232" y="136"/>
                      </a:lnTo>
                      <a:lnTo>
                        <a:pt x="229" y="147"/>
                      </a:lnTo>
                      <a:lnTo>
                        <a:pt x="226" y="158"/>
                      </a:lnTo>
                      <a:lnTo>
                        <a:pt x="219" y="168"/>
                      </a:lnTo>
                      <a:lnTo>
                        <a:pt x="215" y="177"/>
                      </a:lnTo>
                      <a:lnTo>
                        <a:pt x="207" y="187"/>
                      </a:lnTo>
                      <a:lnTo>
                        <a:pt x="199" y="194"/>
                      </a:lnTo>
                      <a:lnTo>
                        <a:pt x="191" y="202"/>
                      </a:lnTo>
                      <a:lnTo>
                        <a:pt x="182" y="208"/>
                      </a:lnTo>
                      <a:lnTo>
                        <a:pt x="172" y="213"/>
                      </a:lnTo>
                      <a:lnTo>
                        <a:pt x="163" y="218"/>
                      </a:lnTo>
                      <a:lnTo>
                        <a:pt x="152" y="223"/>
                      </a:lnTo>
                      <a:lnTo>
                        <a:pt x="141" y="226"/>
                      </a:lnTo>
                      <a:lnTo>
                        <a:pt x="128" y="227"/>
                      </a:lnTo>
                      <a:lnTo>
                        <a:pt x="117" y="227"/>
                      </a:lnTo>
                      <a:lnTo>
                        <a:pt x="105" y="227"/>
                      </a:lnTo>
                      <a:lnTo>
                        <a:pt x="92" y="226"/>
                      </a:lnTo>
                      <a:lnTo>
                        <a:pt x="81" y="223"/>
                      </a:lnTo>
                      <a:lnTo>
                        <a:pt x="70" y="218"/>
                      </a:lnTo>
                      <a:lnTo>
                        <a:pt x="61" y="213"/>
                      </a:lnTo>
                      <a:lnTo>
                        <a:pt x="52" y="208"/>
                      </a:lnTo>
                      <a:lnTo>
                        <a:pt x="42" y="202"/>
                      </a:lnTo>
                      <a:lnTo>
                        <a:pt x="34" y="194"/>
                      </a:lnTo>
                      <a:lnTo>
                        <a:pt x="26" y="187"/>
                      </a:lnTo>
                      <a:lnTo>
                        <a:pt x="20" y="177"/>
                      </a:lnTo>
                      <a:lnTo>
                        <a:pt x="14" y="168"/>
                      </a:lnTo>
                      <a:lnTo>
                        <a:pt x="9" y="158"/>
                      </a:lnTo>
                      <a:lnTo>
                        <a:pt x="4" y="147"/>
                      </a:lnTo>
                      <a:lnTo>
                        <a:pt x="1" y="136"/>
                      </a:lnTo>
                      <a:lnTo>
                        <a:pt x="0" y="125"/>
                      </a:lnTo>
                      <a:lnTo>
                        <a:pt x="0" y="114"/>
                      </a:lnTo>
                      <a:lnTo>
                        <a:pt x="0" y="102"/>
                      </a:lnTo>
                      <a:lnTo>
                        <a:pt x="1" y="91"/>
                      </a:lnTo>
                      <a:lnTo>
                        <a:pt x="4" y="80"/>
                      </a:lnTo>
                      <a:lnTo>
                        <a:pt x="9" y="70"/>
                      </a:lnTo>
                      <a:lnTo>
                        <a:pt x="14" y="59"/>
                      </a:lnTo>
                      <a:lnTo>
                        <a:pt x="20" y="50"/>
                      </a:lnTo>
                      <a:lnTo>
                        <a:pt x="26" y="42"/>
                      </a:lnTo>
                      <a:lnTo>
                        <a:pt x="34" y="34"/>
                      </a:lnTo>
                      <a:lnTo>
                        <a:pt x="42" y="27"/>
                      </a:lnTo>
                      <a:lnTo>
                        <a:pt x="52" y="20"/>
                      </a:lnTo>
                      <a:lnTo>
                        <a:pt x="61" y="14"/>
                      </a:lnTo>
                      <a:lnTo>
                        <a:pt x="70" y="9"/>
                      </a:lnTo>
                      <a:lnTo>
                        <a:pt x="81" y="6"/>
                      </a:lnTo>
                      <a:lnTo>
                        <a:pt x="92" y="3"/>
                      </a:lnTo>
                      <a:lnTo>
                        <a:pt x="105" y="1"/>
                      </a:lnTo>
                      <a:lnTo>
                        <a:pt x="117" y="0"/>
                      </a:lnTo>
                      <a:lnTo>
                        <a:pt x="128" y="1"/>
                      </a:lnTo>
                      <a:lnTo>
                        <a:pt x="141" y="3"/>
                      </a:lnTo>
                      <a:lnTo>
                        <a:pt x="152" y="6"/>
                      </a:lnTo>
                      <a:lnTo>
                        <a:pt x="163" y="9"/>
                      </a:lnTo>
                      <a:lnTo>
                        <a:pt x="172" y="14"/>
                      </a:lnTo>
                      <a:lnTo>
                        <a:pt x="182" y="20"/>
                      </a:lnTo>
                      <a:lnTo>
                        <a:pt x="191" y="27"/>
                      </a:lnTo>
                      <a:lnTo>
                        <a:pt x="199" y="34"/>
                      </a:lnTo>
                      <a:lnTo>
                        <a:pt x="207" y="42"/>
                      </a:lnTo>
                      <a:lnTo>
                        <a:pt x="215" y="50"/>
                      </a:lnTo>
                      <a:lnTo>
                        <a:pt x="219" y="59"/>
                      </a:lnTo>
                      <a:lnTo>
                        <a:pt x="226" y="70"/>
                      </a:lnTo>
                      <a:lnTo>
                        <a:pt x="229" y="80"/>
                      </a:lnTo>
                      <a:lnTo>
                        <a:pt x="232" y="91"/>
                      </a:lnTo>
                      <a:lnTo>
                        <a:pt x="234" y="102"/>
                      </a:lnTo>
                      <a:lnTo>
                        <a:pt x="234" y="114"/>
                      </a:lnTo>
                      <a:close/>
                    </a:path>
                  </a:pathLst>
                </a:custGeom>
                <a:solidFill>
                  <a:srgbClr val="2E36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9" name="Freeform 176"/>
                <p:cNvSpPr>
                  <a:spLocks/>
                </p:cNvSpPr>
                <p:nvPr/>
              </p:nvSpPr>
              <p:spPr bwMode="auto">
                <a:xfrm>
                  <a:off x="388" y="1546"/>
                  <a:ext cx="234" cy="226"/>
                </a:xfrm>
                <a:custGeom>
                  <a:avLst/>
                  <a:gdLst>
                    <a:gd name="T0" fmla="*/ 234 w 234"/>
                    <a:gd name="T1" fmla="*/ 113 h 226"/>
                    <a:gd name="T2" fmla="*/ 232 w 234"/>
                    <a:gd name="T3" fmla="*/ 137 h 226"/>
                    <a:gd name="T4" fmla="*/ 225 w 234"/>
                    <a:gd name="T5" fmla="*/ 157 h 226"/>
                    <a:gd name="T6" fmla="*/ 215 w 234"/>
                    <a:gd name="T7" fmla="*/ 176 h 226"/>
                    <a:gd name="T8" fmla="*/ 199 w 234"/>
                    <a:gd name="T9" fmla="*/ 193 h 226"/>
                    <a:gd name="T10" fmla="*/ 182 w 234"/>
                    <a:gd name="T11" fmla="*/ 208 h 226"/>
                    <a:gd name="T12" fmla="*/ 163 w 234"/>
                    <a:gd name="T13" fmla="*/ 218 h 226"/>
                    <a:gd name="T14" fmla="*/ 141 w 234"/>
                    <a:gd name="T15" fmla="*/ 225 h 226"/>
                    <a:gd name="T16" fmla="*/ 118 w 234"/>
                    <a:gd name="T17" fmla="*/ 226 h 226"/>
                    <a:gd name="T18" fmla="*/ 105 w 234"/>
                    <a:gd name="T19" fmla="*/ 226 h 226"/>
                    <a:gd name="T20" fmla="*/ 82 w 234"/>
                    <a:gd name="T21" fmla="*/ 222 h 226"/>
                    <a:gd name="T22" fmla="*/ 61 w 234"/>
                    <a:gd name="T23" fmla="*/ 214 h 226"/>
                    <a:gd name="T24" fmla="*/ 43 w 234"/>
                    <a:gd name="T25" fmla="*/ 201 h 226"/>
                    <a:gd name="T26" fmla="*/ 27 w 234"/>
                    <a:gd name="T27" fmla="*/ 186 h 226"/>
                    <a:gd name="T28" fmla="*/ 14 w 234"/>
                    <a:gd name="T29" fmla="*/ 168 h 226"/>
                    <a:gd name="T30" fmla="*/ 5 w 234"/>
                    <a:gd name="T31" fmla="*/ 148 h 226"/>
                    <a:gd name="T32" fmla="*/ 0 w 234"/>
                    <a:gd name="T33" fmla="*/ 124 h 226"/>
                    <a:gd name="T34" fmla="*/ 0 w 234"/>
                    <a:gd name="T35" fmla="*/ 113 h 226"/>
                    <a:gd name="T36" fmla="*/ 2 w 234"/>
                    <a:gd name="T37" fmla="*/ 90 h 226"/>
                    <a:gd name="T38" fmla="*/ 10 w 234"/>
                    <a:gd name="T39" fmla="*/ 69 h 226"/>
                    <a:gd name="T40" fmla="*/ 19 w 234"/>
                    <a:gd name="T41" fmla="*/ 51 h 226"/>
                    <a:gd name="T42" fmla="*/ 35 w 234"/>
                    <a:gd name="T43" fmla="*/ 33 h 226"/>
                    <a:gd name="T44" fmla="*/ 52 w 234"/>
                    <a:gd name="T45" fmla="*/ 19 h 226"/>
                    <a:gd name="T46" fmla="*/ 71 w 234"/>
                    <a:gd name="T47" fmla="*/ 8 h 226"/>
                    <a:gd name="T48" fmla="*/ 93 w 234"/>
                    <a:gd name="T49" fmla="*/ 2 h 226"/>
                    <a:gd name="T50" fmla="*/ 118 w 234"/>
                    <a:gd name="T51" fmla="*/ 0 h 226"/>
                    <a:gd name="T52" fmla="*/ 129 w 234"/>
                    <a:gd name="T53" fmla="*/ 0 h 226"/>
                    <a:gd name="T54" fmla="*/ 152 w 234"/>
                    <a:gd name="T55" fmla="*/ 5 h 226"/>
                    <a:gd name="T56" fmla="*/ 173 w 234"/>
                    <a:gd name="T57" fmla="*/ 13 h 226"/>
                    <a:gd name="T58" fmla="*/ 192 w 234"/>
                    <a:gd name="T59" fmla="*/ 26 h 226"/>
                    <a:gd name="T60" fmla="*/ 207 w 234"/>
                    <a:gd name="T61" fmla="*/ 41 h 226"/>
                    <a:gd name="T62" fmla="*/ 220 w 234"/>
                    <a:gd name="T63" fmla="*/ 60 h 226"/>
                    <a:gd name="T64" fmla="*/ 229 w 234"/>
                    <a:gd name="T65" fmla="*/ 80 h 226"/>
                    <a:gd name="T66" fmla="*/ 234 w 234"/>
                    <a:gd name="T67" fmla="*/ 102 h 226"/>
                    <a:gd name="T68" fmla="*/ 234 w 234"/>
                    <a:gd name="T69" fmla="*/ 113 h 2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4"/>
                    <a:gd name="T106" fmla="*/ 0 h 226"/>
                    <a:gd name="T107" fmla="*/ 234 w 234"/>
                    <a:gd name="T108" fmla="*/ 226 h 22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4" h="226">
                      <a:moveTo>
                        <a:pt x="234" y="113"/>
                      </a:moveTo>
                      <a:lnTo>
                        <a:pt x="234" y="113"/>
                      </a:lnTo>
                      <a:lnTo>
                        <a:pt x="234" y="124"/>
                      </a:lnTo>
                      <a:lnTo>
                        <a:pt x="232" y="137"/>
                      </a:lnTo>
                      <a:lnTo>
                        <a:pt x="229" y="148"/>
                      </a:lnTo>
                      <a:lnTo>
                        <a:pt x="225" y="157"/>
                      </a:lnTo>
                      <a:lnTo>
                        <a:pt x="220" y="168"/>
                      </a:lnTo>
                      <a:lnTo>
                        <a:pt x="215" y="176"/>
                      </a:lnTo>
                      <a:lnTo>
                        <a:pt x="207" y="186"/>
                      </a:lnTo>
                      <a:lnTo>
                        <a:pt x="199" y="193"/>
                      </a:lnTo>
                      <a:lnTo>
                        <a:pt x="192" y="201"/>
                      </a:lnTo>
                      <a:lnTo>
                        <a:pt x="182" y="208"/>
                      </a:lnTo>
                      <a:lnTo>
                        <a:pt x="173" y="214"/>
                      </a:lnTo>
                      <a:lnTo>
                        <a:pt x="163" y="218"/>
                      </a:lnTo>
                      <a:lnTo>
                        <a:pt x="152" y="222"/>
                      </a:lnTo>
                      <a:lnTo>
                        <a:pt x="141" y="225"/>
                      </a:lnTo>
                      <a:lnTo>
                        <a:pt x="129" y="226"/>
                      </a:lnTo>
                      <a:lnTo>
                        <a:pt x="118" y="226"/>
                      </a:lnTo>
                      <a:lnTo>
                        <a:pt x="105" y="226"/>
                      </a:lnTo>
                      <a:lnTo>
                        <a:pt x="93" y="225"/>
                      </a:lnTo>
                      <a:lnTo>
                        <a:pt x="82" y="222"/>
                      </a:lnTo>
                      <a:lnTo>
                        <a:pt x="71" y="218"/>
                      </a:lnTo>
                      <a:lnTo>
                        <a:pt x="61" y="214"/>
                      </a:lnTo>
                      <a:lnTo>
                        <a:pt x="52" y="208"/>
                      </a:lnTo>
                      <a:lnTo>
                        <a:pt x="43" y="201"/>
                      </a:lnTo>
                      <a:lnTo>
                        <a:pt x="35" y="193"/>
                      </a:lnTo>
                      <a:lnTo>
                        <a:pt x="27" y="186"/>
                      </a:lnTo>
                      <a:lnTo>
                        <a:pt x="19" y="176"/>
                      </a:lnTo>
                      <a:lnTo>
                        <a:pt x="14" y="168"/>
                      </a:lnTo>
                      <a:lnTo>
                        <a:pt x="10" y="157"/>
                      </a:lnTo>
                      <a:lnTo>
                        <a:pt x="5" y="148"/>
                      </a:lnTo>
                      <a:lnTo>
                        <a:pt x="2" y="137"/>
                      </a:lnTo>
                      <a:lnTo>
                        <a:pt x="0" y="124"/>
                      </a:lnTo>
                      <a:lnTo>
                        <a:pt x="0" y="113"/>
                      </a:lnTo>
                      <a:lnTo>
                        <a:pt x="0" y="102"/>
                      </a:lnTo>
                      <a:lnTo>
                        <a:pt x="2" y="90"/>
                      </a:lnTo>
                      <a:lnTo>
                        <a:pt x="5" y="80"/>
                      </a:lnTo>
                      <a:lnTo>
                        <a:pt x="10" y="69"/>
                      </a:lnTo>
                      <a:lnTo>
                        <a:pt x="14" y="60"/>
                      </a:lnTo>
                      <a:lnTo>
                        <a:pt x="19" y="51"/>
                      </a:lnTo>
                      <a:lnTo>
                        <a:pt x="27" y="41"/>
                      </a:lnTo>
                      <a:lnTo>
                        <a:pt x="35" y="33"/>
                      </a:lnTo>
                      <a:lnTo>
                        <a:pt x="43" y="26"/>
                      </a:lnTo>
                      <a:lnTo>
                        <a:pt x="52" y="19"/>
                      </a:lnTo>
                      <a:lnTo>
                        <a:pt x="61" y="13"/>
                      </a:lnTo>
                      <a:lnTo>
                        <a:pt x="71" y="8"/>
                      </a:lnTo>
                      <a:lnTo>
                        <a:pt x="82" y="5"/>
                      </a:lnTo>
                      <a:lnTo>
                        <a:pt x="93" y="2"/>
                      </a:lnTo>
                      <a:lnTo>
                        <a:pt x="105" y="0"/>
                      </a:lnTo>
                      <a:lnTo>
                        <a:pt x="118" y="0"/>
                      </a:lnTo>
                      <a:lnTo>
                        <a:pt x="129" y="0"/>
                      </a:lnTo>
                      <a:lnTo>
                        <a:pt x="141" y="2"/>
                      </a:lnTo>
                      <a:lnTo>
                        <a:pt x="152" y="5"/>
                      </a:lnTo>
                      <a:lnTo>
                        <a:pt x="163" y="8"/>
                      </a:lnTo>
                      <a:lnTo>
                        <a:pt x="173" y="13"/>
                      </a:lnTo>
                      <a:lnTo>
                        <a:pt x="182" y="19"/>
                      </a:lnTo>
                      <a:lnTo>
                        <a:pt x="192" y="26"/>
                      </a:lnTo>
                      <a:lnTo>
                        <a:pt x="199" y="33"/>
                      </a:lnTo>
                      <a:lnTo>
                        <a:pt x="207" y="41"/>
                      </a:lnTo>
                      <a:lnTo>
                        <a:pt x="215" y="51"/>
                      </a:lnTo>
                      <a:lnTo>
                        <a:pt x="220" y="60"/>
                      </a:lnTo>
                      <a:lnTo>
                        <a:pt x="225" y="69"/>
                      </a:lnTo>
                      <a:lnTo>
                        <a:pt x="229" y="80"/>
                      </a:lnTo>
                      <a:lnTo>
                        <a:pt x="232" y="90"/>
                      </a:lnTo>
                      <a:lnTo>
                        <a:pt x="234" y="102"/>
                      </a:lnTo>
                      <a:lnTo>
                        <a:pt x="234" y="113"/>
                      </a:lnTo>
                      <a:close/>
                    </a:path>
                  </a:pathLst>
                </a:custGeom>
                <a:solidFill>
                  <a:srgbClr val="2E36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0" name="Freeform 177"/>
                <p:cNvSpPr>
                  <a:spLocks/>
                </p:cNvSpPr>
                <p:nvPr/>
              </p:nvSpPr>
              <p:spPr bwMode="auto">
                <a:xfrm>
                  <a:off x="288" y="1316"/>
                  <a:ext cx="872" cy="406"/>
                </a:xfrm>
                <a:custGeom>
                  <a:avLst/>
                  <a:gdLst>
                    <a:gd name="T0" fmla="*/ 0 w 872"/>
                    <a:gd name="T1" fmla="*/ 348 h 406"/>
                    <a:gd name="T2" fmla="*/ 9 w 872"/>
                    <a:gd name="T3" fmla="*/ 298 h 406"/>
                    <a:gd name="T4" fmla="*/ 36 w 872"/>
                    <a:gd name="T5" fmla="*/ 245 h 406"/>
                    <a:gd name="T6" fmla="*/ 96 w 872"/>
                    <a:gd name="T7" fmla="*/ 191 h 406"/>
                    <a:gd name="T8" fmla="*/ 139 w 872"/>
                    <a:gd name="T9" fmla="*/ 169 h 406"/>
                    <a:gd name="T10" fmla="*/ 196 w 872"/>
                    <a:gd name="T11" fmla="*/ 150 h 406"/>
                    <a:gd name="T12" fmla="*/ 241 w 872"/>
                    <a:gd name="T13" fmla="*/ 143 h 406"/>
                    <a:gd name="T14" fmla="*/ 257 w 872"/>
                    <a:gd name="T15" fmla="*/ 103 h 406"/>
                    <a:gd name="T16" fmla="*/ 281 w 872"/>
                    <a:gd name="T17" fmla="*/ 69 h 406"/>
                    <a:gd name="T18" fmla="*/ 320 w 872"/>
                    <a:gd name="T19" fmla="*/ 33 h 406"/>
                    <a:gd name="T20" fmla="*/ 378 w 872"/>
                    <a:gd name="T21" fmla="*/ 8 h 406"/>
                    <a:gd name="T22" fmla="*/ 428 w 872"/>
                    <a:gd name="T23" fmla="*/ 1 h 406"/>
                    <a:gd name="T24" fmla="*/ 519 w 872"/>
                    <a:gd name="T25" fmla="*/ 3 h 406"/>
                    <a:gd name="T26" fmla="*/ 621 w 872"/>
                    <a:gd name="T27" fmla="*/ 31 h 406"/>
                    <a:gd name="T28" fmla="*/ 671 w 872"/>
                    <a:gd name="T29" fmla="*/ 56 h 406"/>
                    <a:gd name="T30" fmla="*/ 720 w 872"/>
                    <a:gd name="T31" fmla="*/ 92 h 406"/>
                    <a:gd name="T32" fmla="*/ 766 w 872"/>
                    <a:gd name="T33" fmla="*/ 139 h 406"/>
                    <a:gd name="T34" fmla="*/ 806 w 872"/>
                    <a:gd name="T35" fmla="*/ 199 h 406"/>
                    <a:gd name="T36" fmla="*/ 842 w 872"/>
                    <a:gd name="T37" fmla="*/ 271 h 406"/>
                    <a:gd name="T38" fmla="*/ 871 w 872"/>
                    <a:gd name="T39" fmla="*/ 358 h 406"/>
                    <a:gd name="T40" fmla="*/ 872 w 872"/>
                    <a:gd name="T41" fmla="*/ 379 h 406"/>
                    <a:gd name="T42" fmla="*/ 864 w 872"/>
                    <a:gd name="T43" fmla="*/ 401 h 406"/>
                    <a:gd name="T44" fmla="*/ 857 w 872"/>
                    <a:gd name="T45" fmla="*/ 405 h 406"/>
                    <a:gd name="T46" fmla="*/ 844 w 872"/>
                    <a:gd name="T47" fmla="*/ 401 h 406"/>
                    <a:gd name="T48" fmla="*/ 827 w 872"/>
                    <a:gd name="T49" fmla="*/ 372 h 406"/>
                    <a:gd name="T50" fmla="*/ 800 w 872"/>
                    <a:gd name="T51" fmla="*/ 337 h 406"/>
                    <a:gd name="T52" fmla="*/ 772 w 872"/>
                    <a:gd name="T53" fmla="*/ 323 h 406"/>
                    <a:gd name="T54" fmla="*/ 725 w 872"/>
                    <a:gd name="T55" fmla="*/ 323 h 406"/>
                    <a:gd name="T56" fmla="*/ 692 w 872"/>
                    <a:gd name="T57" fmla="*/ 343 h 406"/>
                    <a:gd name="T58" fmla="*/ 678 w 872"/>
                    <a:gd name="T59" fmla="*/ 361 h 406"/>
                    <a:gd name="T60" fmla="*/ 653 w 872"/>
                    <a:gd name="T61" fmla="*/ 378 h 406"/>
                    <a:gd name="T62" fmla="*/ 604 w 872"/>
                    <a:gd name="T63" fmla="*/ 386 h 406"/>
                    <a:gd name="T64" fmla="*/ 544 w 872"/>
                    <a:gd name="T65" fmla="*/ 389 h 406"/>
                    <a:gd name="T66" fmla="*/ 331 w 872"/>
                    <a:gd name="T67" fmla="*/ 392 h 406"/>
                    <a:gd name="T68" fmla="*/ 315 w 872"/>
                    <a:gd name="T69" fmla="*/ 387 h 406"/>
                    <a:gd name="T70" fmla="*/ 296 w 872"/>
                    <a:gd name="T71" fmla="*/ 365 h 406"/>
                    <a:gd name="T72" fmla="*/ 281 w 872"/>
                    <a:gd name="T73" fmla="*/ 342 h 406"/>
                    <a:gd name="T74" fmla="*/ 249 w 872"/>
                    <a:gd name="T75" fmla="*/ 317 h 406"/>
                    <a:gd name="T76" fmla="*/ 215 w 872"/>
                    <a:gd name="T77" fmla="*/ 312 h 406"/>
                    <a:gd name="T78" fmla="*/ 194 w 872"/>
                    <a:gd name="T79" fmla="*/ 318 h 406"/>
                    <a:gd name="T80" fmla="*/ 160 w 872"/>
                    <a:gd name="T81" fmla="*/ 345 h 406"/>
                    <a:gd name="T82" fmla="*/ 133 w 872"/>
                    <a:gd name="T83" fmla="*/ 368 h 406"/>
                    <a:gd name="T84" fmla="*/ 83 w 872"/>
                    <a:gd name="T85" fmla="*/ 379 h 406"/>
                    <a:gd name="T86" fmla="*/ 31 w 872"/>
                    <a:gd name="T87" fmla="*/ 372 h 406"/>
                    <a:gd name="T88" fmla="*/ 1 w 872"/>
                    <a:gd name="T89" fmla="*/ 356 h 40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72"/>
                    <a:gd name="T136" fmla="*/ 0 h 406"/>
                    <a:gd name="T137" fmla="*/ 872 w 872"/>
                    <a:gd name="T138" fmla="*/ 406 h 40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72" h="406">
                      <a:moveTo>
                        <a:pt x="1" y="356"/>
                      </a:moveTo>
                      <a:lnTo>
                        <a:pt x="1" y="356"/>
                      </a:lnTo>
                      <a:lnTo>
                        <a:pt x="0" y="348"/>
                      </a:lnTo>
                      <a:lnTo>
                        <a:pt x="1" y="328"/>
                      </a:lnTo>
                      <a:lnTo>
                        <a:pt x="5" y="314"/>
                      </a:lnTo>
                      <a:lnTo>
                        <a:pt x="9" y="298"/>
                      </a:lnTo>
                      <a:lnTo>
                        <a:pt x="15" y="281"/>
                      </a:lnTo>
                      <a:lnTo>
                        <a:pt x="25" y="263"/>
                      </a:lnTo>
                      <a:lnTo>
                        <a:pt x="36" y="245"/>
                      </a:lnTo>
                      <a:lnTo>
                        <a:pt x="52" y="226"/>
                      </a:lnTo>
                      <a:lnTo>
                        <a:pt x="72" y="209"/>
                      </a:lnTo>
                      <a:lnTo>
                        <a:pt x="96" y="191"/>
                      </a:lnTo>
                      <a:lnTo>
                        <a:pt x="108" y="183"/>
                      </a:lnTo>
                      <a:lnTo>
                        <a:pt x="124" y="176"/>
                      </a:lnTo>
                      <a:lnTo>
                        <a:pt x="139" y="169"/>
                      </a:lnTo>
                      <a:lnTo>
                        <a:pt x="157" y="161"/>
                      </a:lnTo>
                      <a:lnTo>
                        <a:pt x="176" y="157"/>
                      </a:lnTo>
                      <a:lnTo>
                        <a:pt x="196" y="150"/>
                      </a:lnTo>
                      <a:lnTo>
                        <a:pt x="218" y="146"/>
                      </a:lnTo>
                      <a:lnTo>
                        <a:pt x="241" y="143"/>
                      </a:lnTo>
                      <a:lnTo>
                        <a:pt x="243" y="138"/>
                      </a:lnTo>
                      <a:lnTo>
                        <a:pt x="248" y="124"/>
                      </a:lnTo>
                      <a:lnTo>
                        <a:pt x="257" y="103"/>
                      </a:lnTo>
                      <a:lnTo>
                        <a:pt x="263" y="92"/>
                      </a:lnTo>
                      <a:lnTo>
                        <a:pt x="271" y="80"/>
                      </a:lnTo>
                      <a:lnTo>
                        <a:pt x="281" y="69"/>
                      </a:lnTo>
                      <a:lnTo>
                        <a:pt x="292" y="56"/>
                      </a:lnTo>
                      <a:lnTo>
                        <a:pt x="306" y="44"/>
                      </a:lnTo>
                      <a:lnTo>
                        <a:pt x="320" y="33"/>
                      </a:lnTo>
                      <a:lnTo>
                        <a:pt x="337" y="23"/>
                      </a:lnTo>
                      <a:lnTo>
                        <a:pt x="356" y="16"/>
                      </a:lnTo>
                      <a:lnTo>
                        <a:pt x="378" y="8"/>
                      </a:lnTo>
                      <a:lnTo>
                        <a:pt x="401" y="3"/>
                      </a:lnTo>
                      <a:lnTo>
                        <a:pt x="428" y="1"/>
                      </a:lnTo>
                      <a:lnTo>
                        <a:pt x="456" y="0"/>
                      </a:lnTo>
                      <a:lnTo>
                        <a:pt x="488" y="0"/>
                      </a:lnTo>
                      <a:lnTo>
                        <a:pt x="519" y="3"/>
                      </a:lnTo>
                      <a:lnTo>
                        <a:pt x="552" y="9"/>
                      </a:lnTo>
                      <a:lnTo>
                        <a:pt x="587" y="19"/>
                      </a:lnTo>
                      <a:lnTo>
                        <a:pt x="621" y="31"/>
                      </a:lnTo>
                      <a:lnTo>
                        <a:pt x="637" y="39"/>
                      </a:lnTo>
                      <a:lnTo>
                        <a:pt x="654" y="47"/>
                      </a:lnTo>
                      <a:lnTo>
                        <a:pt x="671" y="56"/>
                      </a:lnTo>
                      <a:lnTo>
                        <a:pt x="687" y="67"/>
                      </a:lnTo>
                      <a:lnTo>
                        <a:pt x="704" y="80"/>
                      </a:lnTo>
                      <a:lnTo>
                        <a:pt x="720" y="92"/>
                      </a:lnTo>
                      <a:lnTo>
                        <a:pt x="736" y="107"/>
                      </a:lnTo>
                      <a:lnTo>
                        <a:pt x="751" y="122"/>
                      </a:lnTo>
                      <a:lnTo>
                        <a:pt x="766" y="139"/>
                      </a:lnTo>
                      <a:lnTo>
                        <a:pt x="780" y="158"/>
                      </a:lnTo>
                      <a:lnTo>
                        <a:pt x="794" y="177"/>
                      </a:lnTo>
                      <a:lnTo>
                        <a:pt x="806" y="199"/>
                      </a:lnTo>
                      <a:lnTo>
                        <a:pt x="819" y="221"/>
                      </a:lnTo>
                      <a:lnTo>
                        <a:pt x="831" y="245"/>
                      </a:lnTo>
                      <a:lnTo>
                        <a:pt x="842" y="271"/>
                      </a:lnTo>
                      <a:lnTo>
                        <a:pt x="852" y="298"/>
                      </a:lnTo>
                      <a:lnTo>
                        <a:pt x="861" y="328"/>
                      </a:lnTo>
                      <a:lnTo>
                        <a:pt x="871" y="358"/>
                      </a:lnTo>
                      <a:lnTo>
                        <a:pt x="871" y="365"/>
                      </a:lnTo>
                      <a:lnTo>
                        <a:pt x="872" y="379"/>
                      </a:lnTo>
                      <a:lnTo>
                        <a:pt x="871" y="387"/>
                      </a:lnTo>
                      <a:lnTo>
                        <a:pt x="867" y="395"/>
                      </a:lnTo>
                      <a:lnTo>
                        <a:pt x="864" y="401"/>
                      </a:lnTo>
                      <a:lnTo>
                        <a:pt x="861" y="403"/>
                      </a:lnTo>
                      <a:lnTo>
                        <a:pt x="857" y="405"/>
                      </a:lnTo>
                      <a:lnTo>
                        <a:pt x="853" y="406"/>
                      </a:lnTo>
                      <a:lnTo>
                        <a:pt x="850" y="405"/>
                      </a:lnTo>
                      <a:lnTo>
                        <a:pt x="844" y="401"/>
                      </a:lnTo>
                      <a:lnTo>
                        <a:pt x="838" y="394"/>
                      </a:lnTo>
                      <a:lnTo>
                        <a:pt x="833" y="383"/>
                      </a:lnTo>
                      <a:lnTo>
                        <a:pt x="827" y="372"/>
                      </a:lnTo>
                      <a:lnTo>
                        <a:pt x="819" y="359"/>
                      </a:lnTo>
                      <a:lnTo>
                        <a:pt x="811" y="348"/>
                      </a:lnTo>
                      <a:lnTo>
                        <a:pt x="800" y="337"/>
                      </a:lnTo>
                      <a:lnTo>
                        <a:pt x="786" y="329"/>
                      </a:lnTo>
                      <a:lnTo>
                        <a:pt x="772" y="323"/>
                      </a:lnTo>
                      <a:lnTo>
                        <a:pt x="756" y="320"/>
                      </a:lnTo>
                      <a:lnTo>
                        <a:pt x="740" y="320"/>
                      </a:lnTo>
                      <a:lnTo>
                        <a:pt x="725" y="323"/>
                      </a:lnTo>
                      <a:lnTo>
                        <a:pt x="711" y="329"/>
                      </a:lnTo>
                      <a:lnTo>
                        <a:pt x="698" y="337"/>
                      </a:lnTo>
                      <a:lnTo>
                        <a:pt x="692" y="343"/>
                      </a:lnTo>
                      <a:lnTo>
                        <a:pt x="687" y="350"/>
                      </a:lnTo>
                      <a:lnTo>
                        <a:pt x="678" y="361"/>
                      </a:lnTo>
                      <a:lnTo>
                        <a:pt x="670" y="370"/>
                      </a:lnTo>
                      <a:lnTo>
                        <a:pt x="660" y="375"/>
                      </a:lnTo>
                      <a:lnTo>
                        <a:pt x="653" y="378"/>
                      </a:lnTo>
                      <a:lnTo>
                        <a:pt x="643" y="381"/>
                      </a:lnTo>
                      <a:lnTo>
                        <a:pt x="632" y="383"/>
                      </a:lnTo>
                      <a:lnTo>
                        <a:pt x="604" y="386"/>
                      </a:lnTo>
                      <a:lnTo>
                        <a:pt x="580" y="387"/>
                      </a:lnTo>
                      <a:lnTo>
                        <a:pt x="544" y="389"/>
                      </a:lnTo>
                      <a:lnTo>
                        <a:pt x="452" y="390"/>
                      </a:lnTo>
                      <a:lnTo>
                        <a:pt x="331" y="392"/>
                      </a:lnTo>
                      <a:lnTo>
                        <a:pt x="328" y="392"/>
                      </a:lnTo>
                      <a:lnTo>
                        <a:pt x="320" y="390"/>
                      </a:lnTo>
                      <a:lnTo>
                        <a:pt x="315" y="387"/>
                      </a:lnTo>
                      <a:lnTo>
                        <a:pt x="309" y="383"/>
                      </a:lnTo>
                      <a:lnTo>
                        <a:pt x="303" y="375"/>
                      </a:lnTo>
                      <a:lnTo>
                        <a:pt x="296" y="365"/>
                      </a:lnTo>
                      <a:lnTo>
                        <a:pt x="290" y="353"/>
                      </a:lnTo>
                      <a:lnTo>
                        <a:pt x="281" y="342"/>
                      </a:lnTo>
                      <a:lnTo>
                        <a:pt x="271" y="332"/>
                      </a:lnTo>
                      <a:lnTo>
                        <a:pt x="260" y="323"/>
                      </a:lnTo>
                      <a:lnTo>
                        <a:pt x="249" y="317"/>
                      </a:lnTo>
                      <a:lnTo>
                        <a:pt x="237" y="312"/>
                      </a:lnTo>
                      <a:lnTo>
                        <a:pt x="226" y="310"/>
                      </a:lnTo>
                      <a:lnTo>
                        <a:pt x="215" y="312"/>
                      </a:lnTo>
                      <a:lnTo>
                        <a:pt x="204" y="314"/>
                      </a:lnTo>
                      <a:lnTo>
                        <a:pt x="194" y="318"/>
                      </a:lnTo>
                      <a:lnTo>
                        <a:pt x="185" y="325"/>
                      </a:lnTo>
                      <a:lnTo>
                        <a:pt x="176" y="331"/>
                      </a:lnTo>
                      <a:lnTo>
                        <a:pt x="160" y="345"/>
                      </a:lnTo>
                      <a:lnTo>
                        <a:pt x="144" y="361"/>
                      </a:lnTo>
                      <a:lnTo>
                        <a:pt x="133" y="368"/>
                      </a:lnTo>
                      <a:lnTo>
                        <a:pt x="119" y="375"/>
                      </a:lnTo>
                      <a:lnTo>
                        <a:pt x="103" y="378"/>
                      </a:lnTo>
                      <a:lnTo>
                        <a:pt x="83" y="379"/>
                      </a:lnTo>
                      <a:lnTo>
                        <a:pt x="63" y="379"/>
                      </a:lnTo>
                      <a:lnTo>
                        <a:pt x="42" y="375"/>
                      </a:lnTo>
                      <a:lnTo>
                        <a:pt x="31" y="372"/>
                      </a:lnTo>
                      <a:lnTo>
                        <a:pt x="20" y="367"/>
                      </a:lnTo>
                      <a:lnTo>
                        <a:pt x="11" y="362"/>
                      </a:lnTo>
                      <a:lnTo>
                        <a:pt x="1" y="356"/>
                      </a:lnTo>
                      <a:close/>
                    </a:path>
                  </a:pathLst>
                </a:custGeom>
                <a:solidFill>
                  <a:srgbClr val="E533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1" name="Freeform 178"/>
                <p:cNvSpPr>
                  <a:spLocks/>
                </p:cNvSpPr>
                <p:nvPr/>
              </p:nvSpPr>
              <p:spPr bwMode="auto">
                <a:xfrm>
                  <a:off x="230" y="1633"/>
                  <a:ext cx="130" cy="59"/>
                </a:xfrm>
                <a:custGeom>
                  <a:avLst/>
                  <a:gdLst>
                    <a:gd name="T0" fmla="*/ 122 w 130"/>
                    <a:gd name="T1" fmla="*/ 58 h 59"/>
                    <a:gd name="T2" fmla="*/ 122 w 130"/>
                    <a:gd name="T3" fmla="*/ 58 h 59"/>
                    <a:gd name="T4" fmla="*/ 111 w 130"/>
                    <a:gd name="T5" fmla="*/ 59 h 59"/>
                    <a:gd name="T6" fmla="*/ 83 w 130"/>
                    <a:gd name="T7" fmla="*/ 59 h 59"/>
                    <a:gd name="T8" fmla="*/ 50 w 130"/>
                    <a:gd name="T9" fmla="*/ 56 h 59"/>
                    <a:gd name="T10" fmla="*/ 34 w 130"/>
                    <a:gd name="T11" fmla="*/ 53 h 59"/>
                    <a:gd name="T12" fmla="*/ 22 w 130"/>
                    <a:gd name="T13" fmla="*/ 50 h 59"/>
                    <a:gd name="T14" fmla="*/ 22 w 130"/>
                    <a:gd name="T15" fmla="*/ 50 h 59"/>
                    <a:gd name="T16" fmla="*/ 12 w 130"/>
                    <a:gd name="T17" fmla="*/ 44 h 59"/>
                    <a:gd name="T18" fmla="*/ 4 w 130"/>
                    <a:gd name="T19" fmla="*/ 36 h 59"/>
                    <a:gd name="T20" fmla="*/ 1 w 130"/>
                    <a:gd name="T21" fmla="*/ 26 h 59"/>
                    <a:gd name="T22" fmla="*/ 0 w 130"/>
                    <a:gd name="T23" fmla="*/ 19 h 59"/>
                    <a:gd name="T24" fmla="*/ 3 w 130"/>
                    <a:gd name="T25" fmla="*/ 11 h 59"/>
                    <a:gd name="T26" fmla="*/ 6 w 130"/>
                    <a:gd name="T27" fmla="*/ 4 h 59"/>
                    <a:gd name="T28" fmla="*/ 9 w 130"/>
                    <a:gd name="T29" fmla="*/ 1 h 59"/>
                    <a:gd name="T30" fmla="*/ 14 w 130"/>
                    <a:gd name="T31" fmla="*/ 0 h 59"/>
                    <a:gd name="T32" fmla="*/ 19 w 130"/>
                    <a:gd name="T33" fmla="*/ 0 h 59"/>
                    <a:gd name="T34" fmla="*/ 23 w 130"/>
                    <a:gd name="T35" fmla="*/ 0 h 59"/>
                    <a:gd name="T36" fmla="*/ 23 w 130"/>
                    <a:gd name="T37" fmla="*/ 0 h 59"/>
                    <a:gd name="T38" fmla="*/ 67 w 130"/>
                    <a:gd name="T39" fmla="*/ 8 h 59"/>
                    <a:gd name="T40" fmla="*/ 88 w 130"/>
                    <a:gd name="T41" fmla="*/ 11 h 59"/>
                    <a:gd name="T42" fmla="*/ 102 w 130"/>
                    <a:gd name="T43" fmla="*/ 12 h 59"/>
                    <a:gd name="T44" fmla="*/ 102 w 130"/>
                    <a:gd name="T45" fmla="*/ 12 h 59"/>
                    <a:gd name="T46" fmla="*/ 106 w 130"/>
                    <a:gd name="T47" fmla="*/ 12 h 59"/>
                    <a:gd name="T48" fmla="*/ 114 w 130"/>
                    <a:gd name="T49" fmla="*/ 15 h 59"/>
                    <a:gd name="T50" fmla="*/ 121 w 130"/>
                    <a:gd name="T51" fmla="*/ 20 h 59"/>
                    <a:gd name="T52" fmla="*/ 125 w 130"/>
                    <a:gd name="T53" fmla="*/ 26 h 59"/>
                    <a:gd name="T54" fmla="*/ 130 w 130"/>
                    <a:gd name="T55" fmla="*/ 34 h 59"/>
                    <a:gd name="T56" fmla="*/ 130 w 130"/>
                    <a:gd name="T57" fmla="*/ 42 h 59"/>
                    <a:gd name="T58" fmla="*/ 128 w 130"/>
                    <a:gd name="T59" fmla="*/ 50 h 59"/>
                    <a:gd name="T60" fmla="*/ 122 w 130"/>
                    <a:gd name="T61" fmla="*/ 58 h 59"/>
                    <a:gd name="T62" fmla="*/ 122 w 130"/>
                    <a:gd name="T63" fmla="*/ 58 h 5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0"/>
                    <a:gd name="T97" fmla="*/ 0 h 59"/>
                    <a:gd name="T98" fmla="*/ 130 w 130"/>
                    <a:gd name="T99" fmla="*/ 59 h 5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0" h="59">
                      <a:moveTo>
                        <a:pt x="122" y="58"/>
                      </a:moveTo>
                      <a:lnTo>
                        <a:pt x="122" y="58"/>
                      </a:lnTo>
                      <a:lnTo>
                        <a:pt x="111" y="59"/>
                      </a:lnTo>
                      <a:lnTo>
                        <a:pt x="83" y="59"/>
                      </a:lnTo>
                      <a:lnTo>
                        <a:pt x="50" y="56"/>
                      </a:lnTo>
                      <a:lnTo>
                        <a:pt x="34" y="53"/>
                      </a:lnTo>
                      <a:lnTo>
                        <a:pt x="22" y="50"/>
                      </a:lnTo>
                      <a:lnTo>
                        <a:pt x="12" y="44"/>
                      </a:lnTo>
                      <a:lnTo>
                        <a:pt x="4" y="36"/>
                      </a:lnTo>
                      <a:lnTo>
                        <a:pt x="1" y="26"/>
                      </a:lnTo>
                      <a:lnTo>
                        <a:pt x="0" y="19"/>
                      </a:lnTo>
                      <a:lnTo>
                        <a:pt x="3" y="11"/>
                      </a:lnTo>
                      <a:lnTo>
                        <a:pt x="6" y="4"/>
                      </a:lnTo>
                      <a:lnTo>
                        <a:pt x="9" y="1"/>
                      </a:lnTo>
                      <a:lnTo>
                        <a:pt x="14" y="0"/>
                      </a:lnTo>
                      <a:lnTo>
                        <a:pt x="19" y="0"/>
                      </a:lnTo>
                      <a:lnTo>
                        <a:pt x="23" y="0"/>
                      </a:lnTo>
                      <a:lnTo>
                        <a:pt x="67" y="8"/>
                      </a:lnTo>
                      <a:lnTo>
                        <a:pt x="88" y="11"/>
                      </a:lnTo>
                      <a:lnTo>
                        <a:pt x="102" y="12"/>
                      </a:lnTo>
                      <a:lnTo>
                        <a:pt x="106" y="12"/>
                      </a:lnTo>
                      <a:lnTo>
                        <a:pt x="114" y="15"/>
                      </a:lnTo>
                      <a:lnTo>
                        <a:pt x="121" y="20"/>
                      </a:lnTo>
                      <a:lnTo>
                        <a:pt x="125" y="26"/>
                      </a:lnTo>
                      <a:lnTo>
                        <a:pt x="130" y="34"/>
                      </a:lnTo>
                      <a:lnTo>
                        <a:pt x="130" y="42"/>
                      </a:lnTo>
                      <a:lnTo>
                        <a:pt x="128" y="50"/>
                      </a:lnTo>
                      <a:lnTo>
                        <a:pt x="122" y="58"/>
                      </a:lnTo>
                      <a:close/>
                    </a:path>
                  </a:pathLst>
                </a:custGeom>
                <a:solidFill>
                  <a:srgbClr val="D5E4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 name="Freeform 179"/>
                <p:cNvSpPr>
                  <a:spLocks/>
                </p:cNvSpPr>
                <p:nvPr/>
              </p:nvSpPr>
              <p:spPr bwMode="auto">
                <a:xfrm>
                  <a:off x="1132" y="1663"/>
                  <a:ext cx="82" cy="45"/>
                </a:xfrm>
                <a:custGeom>
                  <a:avLst/>
                  <a:gdLst>
                    <a:gd name="T0" fmla="*/ 74 w 82"/>
                    <a:gd name="T1" fmla="*/ 3 h 45"/>
                    <a:gd name="T2" fmla="*/ 74 w 82"/>
                    <a:gd name="T3" fmla="*/ 3 h 45"/>
                    <a:gd name="T4" fmla="*/ 66 w 82"/>
                    <a:gd name="T5" fmla="*/ 1 h 45"/>
                    <a:gd name="T6" fmla="*/ 47 w 82"/>
                    <a:gd name="T7" fmla="*/ 0 h 45"/>
                    <a:gd name="T8" fmla="*/ 34 w 82"/>
                    <a:gd name="T9" fmla="*/ 0 h 45"/>
                    <a:gd name="T10" fmla="*/ 25 w 82"/>
                    <a:gd name="T11" fmla="*/ 1 h 45"/>
                    <a:gd name="T12" fmla="*/ 16 w 82"/>
                    <a:gd name="T13" fmla="*/ 3 h 45"/>
                    <a:gd name="T14" fmla="*/ 8 w 82"/>
                    <a:gd name="T15" fmla="*/ 6 h 45"/>
                    <a:gd name="T16" fmla="*/ 8 w 82"/>
                    <a:gd name="T17" fmla="*/ 6 h 45"/>
                    <a:gd name="T18" fmla="*/ 3 w 82"/>
                    <a:gd name="T19" fmla="*/ 11 h 45"/>
                    <a:gd name="T20" fmla="*/ 2 w 82"/>
                    <a:gd name="T21" fmla="*/ 17 h 45"/>
                    <a:gd name="T22" fmla="*/ 0 w 82"/>
                    <a:gd name="T23" fmla="*/ 23 h 45"/>
                    <a:gd name="T24" fmla="*/ 0 w 82"/>
                    <a:gd name="T25" fmla="*/ 29 h 45"/>
                    <a:gd name="T26" fmla="*/ 3 w 82"/>
                    <a:gd name="T27" fmla="*/ 34 h 45"/>
                    <a:gd name="T28" fmla="*/ 8 w 82"/>
                    <a:gd name="T29" fmla="*/ 39 h 45"/>
                    <a:gd name="T30" fmla="*/ 13 w 82"/>
                    <a:gd name="T31" fmla="*/ 43 h 45"/>
                    <a:gd name="T32" fmla="*/ 20 w 82"/>
                    <a:gd name="T33" fmla="*/ 45 h 45"/>
                    <a:gd name="T34" fmla="*/ 20 w 82"/>
                    <a:gd name="T35" fmla="*/ 45 h 45"/>
                    <a:gd name="T36" fmla="*/ 31 w 82"/>
                    <a:gd name="T37" fmla="*/ 45 h 45"/>
                    <a:gd name="T38" fmla="*/ 44 w 82"/>
                    <a:gd name="T39" fmla="*/ 43 h 45"/>
                    <a:gd name="T40" fmla="*/ 56 w 82"/>
                    <a:gd name="T41" fmla="*/ 40 h 45"/>
                    <a:gd name="T42" fmla="*/ 67 w 82"/>
                    <a:gd name="T43" fmla="*/ 36 h 45"/>
                    <a:gd name="T44" fmla="*/ 77 w 82"/>
                    <a:gd name="T45" fmla="*/ 31 h 45"/>
                    <a:gd name="T46" fmla="*/ 80 w 82"/>
                    <a:gd name="T47" fmla="*/ 26 h 45"/>
                    <a:gd name="T48" fmla="*/ 82 w 82"/>
                    <a:gd name="T49" fmla="*/ 23 h 45"/>
                    <a:gd name="T50" fmla="*/ 82 w 82"/>
                    <a:gd name="T51" fmla="*/ 18 h 45"/>
                    <a:gd name="T52" fmla="*/ 82 w 82"/>
                    <a:gd name="T53" fmla="*/ 14 h 45"/>
                    <a:gd name="T54" fmla="*/ 78 w 82"/>
                    <a:gd name="T55" fmla="*/ 9 h 45"/>
                    <a:gd name="T56" fmla="*/ 74 w 82"/>
                    <a:gd name="T57" fmla="*/ 3 h 45"/>
                    <a:gd name="T58" fmla="*/ 74 w 82"/>
                    <a:gd name="T59" fmla="*/ 3 h 4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2"/>
                    <a:gd name="T91" fmla="*/ 0 h 45"/>
                    <a:gd name="T92" fmla="*/ 82 w 82"/>
                    <a:gd name="T93" fmla="*/ 45 h 4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2" h="45">
                      <a:moveTo>
                        <a:pt x="74" y="3"/>
                      </a:moveTo>
                      <a:lnTo>
                        <a:pt x="74" y="3"/>
                      </a:lnTo>
                      <a:lnTo>
                        <a:pt x="66" y="1"/>
                      </a:lnTo>
                      <a:lnTo>
                        <a:pt x="47" y="0"/>
                      </a:lnTo>
                      <a:lnTo>
                        <a:pt x="34" y="0"/>
                      </a:lnTo>
                      <a:lnTo>
                        <a:pt x="25" y="1"/>
                      </a:lnTo>
                      <a:lnTo>
                        <a:pt x="16" y="3"/>
                      </a:lnTo>
                      <a:lnTo>
                        <a:pt x="8" y="6"/>
                      </a:lnTo>
                      <a:lnTo>
                        <a:pt x="3" y="11"/>
                      </a:lnTo>
                      <a:lnTo>
                        <a:pt x="2" y="17"/>
                      </a:lnTo>
                      <a:lnTo>
                        <a:pt x="0" y="23"/>
                      </a:lnTo>
                      <a:lnTo>
                        <a:pt x="0" y="29"/>
                      </a:lnTo>
                      <a:lnTo>
                        <a:pt x="3" y="34"/>
                      </a:lnTo>
                      <a:lnTo>
                        <a:pt x="8" y="39"/>
                      </a:lnTo>
                      <a:lnTo>
                        <a:pt x="13" y="43"/>
                      </a:lnTo>
                      <a:lnTo>
                        <a:pt x="20" y="45"/>
                      </a:lnTo>
                      <a:lnTo>
                        <a:pt x="31" y="45"/>
                      </a:lnTo>
                      <a:lnTo>
                        <a:pt x="44" y="43"/>
                      </a:lnTo>
                      <a:lnTo>
                        <a:pt x="56" y="40"/>
                      </a:lnTo>
                      <a:lnTo>
                        <a:pt x="67" y="36"/>
                      </a:lnTo>
                      <a:lnTo>
                        <a:pt x="77" y="31"/>
                      </a:lnTo>
                      <a:lnTo>
                        <a:pt x="80" y="26"/>
                      </a:lnTo>
                      <a:lnTo>
                        <a:pt x="82" y="23"/>
                      </a:lnTo>
                      <a:lnTo>
                        <a:pt x="82" y="18"/>
                      </a:lnTo>
                      <a:lnTo>
                        <a:pt x="82" y="14"/>
                      </a:lnTo>
                      <a:lnTo>
                        <a:pt x="78" y="9"/>
                      </a:lnTo>
                      <a:lnTo>
                        <a:pt x="74" y="3"/>
                      </a:lnTo>
                      <a:close/>
                    </a:path>
                  </a:pathLst>
                </a:custGeom>
                <a:solidFill>
                  <a:srgbClr val="D5E4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 name="Freeform 180"/>
                <p:cNvSpPr>
                  <a:spLocks/>
                </p:cNvSpPr>
                <p:nvPr/>
              </p:nvSpPr>
              <p:spPr bwMode="auto">
                <a:xfrm>
                  <a:off x="981" y="1666"/>
                  <a:ext cx="90" cy="72"/>
                </a:xfrm>
                <a:custGeom>
                  <a:avLst/>
                  <a:gdLst>
                    <a:gd name="T0" fmla="*/ 90 w 90"/>
                    <a:gd name="T1" fmla="*/ 36 h 72"/>
                    <a:gd name="T2" fmla="*/ 90 w 90"/>
                    <a:gd name="T3" fmla="*/ 36 h 72"/>
                    <a:gd name="T4" fmla="*/ 90 w 90"/>
                    <a:gd name="T5" fmla="*/ 42 h 72"/>
                    <a:gd name="T6" fmla="*/ 87 w 90"/>
                    <a:gd name="T7" fmla="*/ 50 h 72"/>
                    <a:gd name="T8" fmla="*/ 82 w 90"/>
                    <a:gd name="T9" fmla="*/ 56 h 72"/>
                    <a:gd name="T10" fmla="*/ 77 w 90"/>
                    <a:gd name="T11" fmla="*/ 61 h 72"/>
                    <a:gd name="T12" fmla="*/ 71 w 90"/>
                    <a:gd name="T13" fmla="*/ 66 h 72"/>
                    <a:gd name="T14" fmla="*/ 63 w 90"/>
                    <a:gd name="T15" fmla="*/ 69 h 72"/>
                    <a:gd name="T16" fmla="*/ 54 w 90"/>
                    <a:gd name="T17" fmla="*/ 70 h 72"/>
                    <a:gd name="T18" fmla="*/ 46 w 90"/>
                    <a:gd name="T19" fmla="*/ 72 h 72"/>
                    <a:gd name="T20" fmla="*/ 46 w 90"/>
                    <a:gd name="T21" fmla="*/ 72 h 72"/>
                    <a:gd name="T22" fmla="*/ 36 w 90"/>
                    <a:gd name="T23" fmla="*/ 70 h 72"/>
                    <a:gd name="T24" fmla="*/ 27 w 90"/>
                    <a:gd name="T25" fmla="*/ 69 h 72"/>
                    <a:gd name="T26" fmla="*/ 21 w 90"/>
                    <a:gd name="T27" fmla="*/ 66 h 72"/>
                    <a:gd name="T28" fmla="*/ 13 w 90"/>
                    <a:gd name="T29" fmla="*/ 61 h 72"/>
                    <a:gd name="T30" fmla="*/ 8 w 90"/>
                    <a:gd name="T31" fmla="*/ 56 h 72"/>
                    <a:gd name="T32" fmla="*/ 3 w 90"/>
                    <a:gd name="T33" fmla="*/ 50 h 72"/>
                    <a:gd name="T34" fmla="*/ 0 w 90"/>
                    <a:gd name="T35" fmla="*/ 42 h 72"/>
                    <a:gd name="T36" fmla="*/ 0 w 90"/>
                    <a:gd name="T37" fmla="*/ 36 h 72"/>
                    <a:gd name="T38" fmla="*/ 0 w 90"/>
                    <a:gd name="T39" fmla="*/ 36 h 72"/>
                    <a:gd name="T40" fmla="*/ 0 w 90"/>
                    <a:gd name="T41" fmla="*/ 28 h 72"/>
                    <a:gd name="T42" fmla="*/ 3 w 90"/>
                    <a:gd name="T43" fmla="*/ 22 h 72"/>
                    <a:gd name="T44" fmla="*/ 8 w 90"/>
                    <a:gd name="T45" fmla="*/ 15 h 72"/>
                    <a:gd name="T46" fmla="*/ 13 w 90"/>
                    <a:gd name="T47" fmla="*/ 11 h 72"/>
                    <a:gd name="T48" fmla="*/ 21 w 90"/>
                    <a:gd name="T49" fmla="*/ 6 h 72"/>
                    <a:gd name="T50" fmla="*/ 27 w 90"/>
                    <a:gd name="T51" fmla="*/ 3 h 72"/>
                    <a:gd name="T52" fmla="*/ 36 w 90"/>
                    <a:gd name="T53" fmla="*/ 1 h 72"/>
                    <a:gd name="T54" fmla="*/ 46 w 90"/>
                    <a:gd name="T55" fmla="*/ 0 h 72"/>
                    <a:gd name="T56" fmla="*/ 46 w 90"/>
                    <a:gd name="T57" fmla="*/ 0 h 72"/>
                    <a:gd name="T58" fmla="*/ 54 w 90"/>
                    <a:gd name="T59" fmla="*/ 1 h 72"/>
                    <a:gd name="T60" fmla="*/ 63 w 90"/>
                    <a:gd name="T61" fmla="*/ 3 h 72"/>
                    <a:gd name="T62" fmla="*/ 71 w 90"/>
                    <a:gd name="T63" fmla="*/ 6 h 72"/>
                    <a:gd name="T64" fmla="*/ 77 w 90"/>
                    <a:gd name="T65" fmla="*/ 11 h 72"/>
                    <a:gd name="T66" fmla="*/ 82 w 90"/>
                    <a:gd name="T67" fmla="*/ 15 h 72"/>
                    <a:gd name="T68" fmla="*/ 87 w 90"/>
                    <a:gd name="T69" fmla="*/ 22 h 72"/>
                    <a:gd name="T70" fmla="*/ 90 w 90"/>
                    <a:gd name="T71" fmla="*/ 28 h 72"/>
                    <a:gd name="T72" fmla="*/ 90 w 90"/>
                    <a:gd name="T73" fmla="*/ 36 h 72"/>
                    <a:gd name="T74" fmla="*/ 90 w 90"/>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0"/>
                    <a:gd name="T115" fmla="*/ 0 h 72"/>
                    <a:gd name="T116" fmla="*/ 90 w 90"/>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0" h="72">
                      <a:moveTo>
                        <a:pt x="90" y="36"/>
                      </a:moveTo>
                      <a:lnTo>
                        <a:pt x="90" y="36"/>
                      </a:lnTo>
                      <a:lnTo>
                        <a:pt x="90" y="42"/>
                      </a:lnTo>
                      <a:lnTo>
                        <a:pt x="87" y="50"/>
                      </a:lnTo>
                      <a:lnTo>
                        <a:pt x="82" y="56"/>
                      </a:lnTo>
                      <a:lnTo>
                        <a:pt x="77" y="61"/>
                      </a:lnTo>
                      <a:lnTo>
                        <a:pt x="71" y="66"/>
                      </a:lnTo>
                      <a:lnTo>
                        <a:pt x="63" y="69"/>
                      </a:lnTo>
                      <a:lnTo>
                        <a:pt x="54" y="70"/>
                      </a:lnTo>
                      <a:lnTo>
                        <a:pt x="46" y="72"/>
                      </a:lnTo>
                      <a:lnTo>
                        <a:pt x="36" y="70"/>
                      </a:lnTo>
                      <a:lnTo>
                        <a:pt x="27" y="69"/>
                      </a:lnTo>
                      <a:lnTo>
                        <a:pt x="21" y="66"/>
                      </a:lnTo>
                      <a:lnTo>
                        <a:pt x="13" y="61"/>
                      </a:lnTo>
                      <a:lnTo>
                        <a:pt x="8" y="56"/>
                      </a:lnTo>
                      <a:lnTo>
                        <a:pt x="3" y="50"/>
                      </a:lnTo>
                      <a:lnTo>
                        <a:pt x="0" y="42"/>
                      </a:lnTo>
                      <a:lnTo>
                        <a:pt x="0" y="36"/>
                      </a:lnTo>
                      <a:lnTo>
                        <a:pt x="0" y="28"/>
                      </a:lnTo>
                      <a:lnTo>
                        <a:pt x="3" y="22"/>
                      </a:lnTo>
                      <a:lnTo>
                        <a:pt x="8" y="15"/>
                      </a:lnTo>
                      <a:lnTo>
                        <a:pt x="13" y="11"/>
                      </a:lnTo>
                      <a:lnTo>
                        <a:pt x="21" y="6"/>
                      </a:lnTo>
                      <a:lnTo>
                        <a:pt x="27" y="3"/>
                      </a:lnTo>
                      <a:lnTo>
                        <a:pt x="36" y="1"/>
                      </a:lnTo>
                      <a:lnTo>
                        <a:pt x="46" y="0"/>
                      </a:lnTo>
                      <a:lnTo>
                        <a:pt x="54" y="1"/>
                      </a:lnTo>
                      <a:lnTo>
                        <a:pt x="63" y="3"/>
                      </a:lnTo>
                      <a:lnTo>
                        <a:pt x="71" y="6"/>
                      </a:lnTo>
                      <a:lnTo>
                        <a:pt x="77" y="11"/>
                      </a:lnTo>
                      <a:lnTo>
                        <a:pt x="82" y="15"/>
                      </a:lnTo>
                      <a:lnTo>
                        <a:pt x="87" y="22"/>
                      </a:lnTo>
                      <a:lnTo>
                        <a:pt x="90" y="28"/>
                      </a:lnTo>
                      <a:lnTo>
                        <a:pt x="90" y="36"/>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4" name="Freeform 181"/>
                <p:cNvSpPr>
                  <a:spLocks/>
                </p:cNvSpPr>
                <p:nvPr/>
              </p:nvSpPr>
              <p:spPr bwMode="auto">
                <a:xfrm>
                  <a:off x="520" y="1361"/>
                  <a:ext cx="86" cy="121"/>
                </a:xfrm>
                <a:custGeom>
                  <a:avLst/>
                  <a:gdLst>
                    <a:gd name="T0" fmla="*/ 86 w 86"/>
                    <a:gd name="T1" fmla="*/ 14 h 121"/>
                    <a:gd name="T2" fmla="*/ 86 w 86"/>
                    <a:gd name="T3" fmla="*/ 14 h 121"/>
                    <a:gd name="T4" fmla="*/ 83 w 86"/>
                    <a:gd name="T5" fmla="*/ 30 h 121"/>
                    <a:gd name="T6" fmla="*/ 74 w 86"/>
                    <a:gd name="T7" fmla="*/ 63 h 121"/>
                    <a:gd name="T8" fmla="*/ 67 w 86"/>
                    <a:gd name="T9" fmla="*/ 80 h 121"/>
                    <a:gd name="T10" fmla="*/ 60 w 86"/>
                    <a:gd name="T11" fmla="*/ 98 h 121"/>
                    <a:gd name="T12" fmla="*/ 55 w 86"/>
                    <a:gd name="T13" fmla="*/ 105 h 121"/>
                    <a:gd name="T14" fmla="*/ 52 w 86"/>
                    <a:gd name="T15" fmla="*/ 110 h 121"/>
                    <a:gd name="T16" fmla="*/ 46 w 86"/>
                    <a:gd name="T17" fmla="*/ 115 h 121"/>
                    <a:gd name="T18" fmla="*/ 41 w 86"/>
                    <a:gd name="T19" fmla="*/ 118 h 121"/>
                    <a:gd name="T20" fmla="*/ 41 w 86"/>
                    <a:gd name="T21" fmla="*/ 118 h 121"/>
                    <a:gd name="T22" fmla="*/ 31 w 86"/>
                    <a:gd name="T23" fmla="*/ 121 h 121"/>
                    <a:gd name="T24" fmla="*/ 22 w 86"/>
                    <a:gd name="T25" fmla="*/ 120 h 121"/>
                    <a:gd name="T26" fmla="*/ 16 w 86"/>
                    <a:gd name="T27" fmla="*/ 118 h 121"/>
                    <a:gd name="T28" fmla="*/ 9 w 86"/>
                    <a:gd name="T29" fmla="*/ 115 h 121"/>
                    <a:gd name="T30" fmla="*/ 2 w 86"/>
                    <a:gd name="T31" fmla="*/ 107 h 121"/>
                    <a:gd name="T32" fmla="*/ 0 w 86"/>
                    <a:gd name="T33" fmla="*/ 102 h 121"/>
                    <a:gd name="T34" fmla="*/ 0 w 86"/>
                    <a:gd name="T35" fmla="*/ 102 h 121"/>
                    <a:gd name="T36" fmla="*/ 5 w 86"/>
                    <a:gd name="T37" fmla="*/ 90 h 121"/>
                    <a:gd name="T38" fmla="*/ 17 w 86"/>
                    <a:gd name="T39" fmla="*/ 60 h 121"/>
                    <a:gd name="T40" fmla="*/ 28 w 86"/>
                    <a:gd name="T41" fmla="*/ 41 h 121"/>
                    <a:gd name="T42" fmla="*/ 39 w 86"/>
                    <a:gd name="T43" fmla="*/ 25 h 121"/>
                    <a:gd name="T44" fmla="*/ 50 w 86"/>
                    <a:gd name="T45" fmla="*/ 10 h 121"/>
                    <a:gd name="T46" fmla="*/ 58 w 86"/>
                    <a:gd name="T47" fmla="*/ 5 h 121"/>
                    <a:gd name="T48" fmla="*/ 64 w 86"/>
                    <a:gd name="T49" fmla="*/ 0 h 121"/>
                    <a:gd name="T50" fmla="*/ 86 w 86"/>
                    <a:gd name="T51" fmla="*/ 14 h 12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121"/>
                    <a:gd name="T80" fmla="*/ 86 w 86"/>
                    <a:gd name="T81" fmla="*/ 121 h 12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121">
                      <a:moveTo>
                        <a:pt x="86" y="14"/>
                      </a:moveTo>
                      <a:lnTo>
                        <a:pt x="86" y="14"/>
                      </a:lnTo>
                      <a:lnTo>
                        <a:pt x="83" y="30"/>
                      </a:lnTo>
                      <a:lnTo>
                        <a:pt x="74" y="63"/>
                      </a:lnTo>
                      <a:lnTo>
                        <a:pt x="67" y="80"/>
                      </a:lnTo>
                      <a:lnTo>
                        <a:pt x="60" y="98"/>
                      </a:lnTo>
                      <a:lnTo>
                        <a:pt x="55" y="105"/>
                      </a:lnTo>
                      <a:lnTo>
                        <a:pt x="52" y="110"/>
                      </a:lnTo>
                      <a:lnTo>
                        <a:pt x="46" y="115"/>
                      </a:lnTo>
                      <a:lnTo>
                        <a:pt x="41" y="118"/>
                      </a:lnTo>
                      <a:lnTo>
                        <a:pt x="31" y="121"/>
                      </a:lnTo>
                      <a:lnTo>
                        <a:pt x="22" y="120"/>
                      </a:lnTo>
                      <a:lnTo>
                        <a:pt x="16" y="118"/>
                      </a:lnTo>
                      <a:lnTo>
                        <a:pt x="9" y="115"/>
                      </a:lnTo>
                      <a:lnTo>
                        <a:pt x="2" y="107"/>
                      </a:lnTo>
                      <a:lnTo>
                        <a:pt x="0" y="102"/>
                      </a:lnTo>
                      <a:lnTo>
                        <a:pt x="5" y="90"/>
                      </a:lnTo>
                      <a:lnTo>
                        <a:pt x="17" y="60"/>
                      </a:lnTo>
                      <a:lnTo>
                        <a:pt x="28" y="41"/>
                      </a:lnTo>
                      <a:lnTo>
                        <a:pt x="39" y="25"/>
                      </a:lnTo>
                      <a:lnTo>
                        <a:pt x="50" y="10"/>
                      </a:lnTo>
                      <a:lnTo>
                        <a:pt x="58" y="5"/>
                      </a:lnTo>
                      <a:lnTo>
                        <a:pt x="64" y="0"/>
                      </a:lnTo>
                      <a:lnTo>
                        <a:pt x="86" y="14"/>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5" name="Freeform 182"/>
                <p:cNvSpPr>
                  <a:spLocks/>
                </p:cNvSpPr>
                <p:nvPr/>
              </p:nvSpPr>
              <p:spPr bwMode="auto">
                <a:xfrm>
                  <a:off x="606" y="1361"/>
                  <a:ext cx="156" cy="129"/>
                </a:xfrm>
                <a:custGeom>
                  <a:avLst/>
                  <a:gdLst>
                    <a:gd name="T0" fmla="*/ 22 w 156"/>
                    <a:gd name="T1" fmla="*/ 8 h 129"/>
                    <a:gd name="T2" fmla="*/ 22 w 156"/>
                    <a:gd name="T3" fmla="*/ 8 h 129"/>
                    <a:gd name="T4" fmla="*/ 18 w 156"/>
                    <a:gd name="T5" fmla="*/ 25 h 129"/>
                    <a:gd name="T6" fmla="*/ 7 w 156"/>
                    <a:gd name="T7" fmla="*/ 62 h 129"/>
                    <a:gd name="T8" fmla="*/ 3 w 156"/>
                    <a:gd name="T9" fmla="*/ 82 h 129"/>
                    <a:gd name="T10" fmla="*/ 0 w 156"/>
                    <a:gd name="T11" fmla="*/ 99 h 129"/>
                    <a:gd name="T12" fmla="*/ 0 w 156"/>
                    <a:gd name="T13" fmla="*/ 107 h 129"/>
                    <a:gd name="T14" fmla="*/ 2 w 156"/>
                    <a:gd name="T15" fmla="*/ 113 h 129"/>
                    <a:gd name="T16" fmla="*/ 3 w 156"/>
                    <a:gd name="T17" fmla="*/ 118 h 129"/>
                    <a:gd name="T18" fmla="*/ 7 w 156"/>
                    <a:gd name="T19" fmla="*/ 120 h 129"/>
                    <a:gd name="T20" fmla="*/ 7 w 156"/>
                    <a:gd name="T21" fmla="*/ 120 h 129"/>
                    <a:gd name="T22" fmla="*/ 18 w 156"/>
                    <a:gd name="T23" fmla="*/ 123 h 129"/>
                    <a:gd name="T24" fmla="*/ 35 w 156"/>
                    <a:gd name="T25" fmla="*/ 124 h 129"/>
                    <a:gd name="T26" fmla="*/ 79 w 156"/>
                    <a:gd name="T27" fmla="*/ 129 h 129"/>
                    <a:gd name="T28" fmla="*/ 123 w 156"/>
                    <a:gd name="T29" fmla="*/ 129 h 129"/>
                    <a:gd name="T30" fmla="*/ 140 w 156"/>
                    <a:gd name="T31" fmla="*/ 129 h 129"/>
                    <a:gd name="T32" fmla="*/ 149 w 156"/>
                    <a:gd name="T33" fmla="*/ 126 h 129"/>
                    <a:gd name="T34" fmla="*/ 149 w 156"/>
                    <a:gd name="T35" fmla="*/ 126 h 129"/>
                    <a:gd name="T36" fmla="*/ 151 w 156"/>
                    <a:gd name="T37" fmla="*/ 124 h 129"/>
                    <a:gd name="T38" fmla="*/ 153 w 156"/>
                    <a:gd name="T39" fmla="*/ 121 h 129"/>
                    <a:gd name="T40" fmla="*/ 156 w 156"/>
                    <a:gd name="T41" fmla="*/ 112 h 129"/>
                    <a:gd name="T42" fmla="*/ 156 w 156"/>
                    <a:gd name="T43" fmla="*/ 99 h 129"/>
                    <a:gd name="T44" fmla="*/ 156 w 156"/>
                    <a:gd name="T45" fmla="*/ 85 h 129"/>
                    <a:gd name="T46" fmla="*/ 153 w 156"/>
                    <a:gd name="T47" fmla="*/ 55 h 129"/>
                    <a:gd name="T48" fmla="*/ 151 w 156"/>
                    <a:gd name="T49" fmla="*/ 32 h 129"/>
                    <a:gd name="T50" fmla="*/ 151 w 156"/>
                    <a:gd name="T51" fmla="*/ 32 h 129"/>
                    <a:gd name="T52" fmla="*/ 149 w 156"/>
                    <a:gd name="T53" fmla="*/ 18 h 129"/>
                    <a:gd name="T54" fmla="*/ 149 w 156"/>
                    <a:gd name="T55" fmla="*/ 11 h 129"/>
                    <a:gd name="T56" fmla="*/ 146 w 156"/>
                    <a:gd name="T57" fmla="*/ 7 h 129"/>
                    <a:gd name="T58" fmla="*/ 145 w 156"/>
                    <a:gd name="T59" fmla="*/ 4 h 129"/>
                    <a:gd name="T60" fmla="*/ 142 w 156"/>
                    <a:gd name="T61" fmla="*/ 2 h 129"/>
                    <a:gd name="T62" fmla="*/ 137 w 156"/>
                    <a:gd name="T63" fmla="*/ 0 h 129"/>
                    <a:gd name="T64" fmla="*/ 132 w 156"/>
                    <a:gd name="T65" fmla="*/ 0 h 129"/>
                    <a:gd name="T66" fmla="*/ 132 w 156"/>
                    <a:gd name="T67" fmla="*/ 0 h 129"/>
                    <a:gd name="T68" fmla="*/ 74 w 156"/>
                    <a:gd name="T69" fmla="*/ 0 h 129"/>
                    <a:gd name="T70" fmla="*/ 40 w 156"/>
                    <a:gd name="T71" fmla="*/ 4 h 129"/>
                    <a:gd name="T72" fmla="*/ 29 w 156"/>
                    <a:gd name="T73" fmla="*/ 5 h 129"/>
                    <a:gd name="T74" fmla="*/ 24 w 156"/>
                    <a:gd name="T75" fmla="*/ 7 h 129"/>
                    <a:gd name="T76" fmla="*/ 22 w 156"/>
                    <a:gd name="T77" fmla="*/ 8 h 129"/>
                    <a:gd name="T78" fmla="*/ 22 w 156"/>
                    <a:gd name="T79" fmla="*/ 8 h 1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6"/>
                    <a:gd name="T121" fmla="*/ 0 h 129"/>
                    <a:gd name="T122" fmla="*/ 156 w 156"/>
                    <a:gd name="T123" fmla="*/ 129 h 12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6" h="129">
                      <a:moveTo>
                        <a:pt x="22" y="8"/>
                      </a:moveTo>
                      <a:lnTo>
                        <a:pt x="22" y="8"/>
                      </a:lnTo>
                      <a:lnTo>
                        <a:pt x="18" y="25"/>
                      </a:lnTo>
                      <a:lnTo>
                        <a:pt x="7" y="62"/>
                      </a:lnTo>
                      <a:lnTo>
                        <a:pt x="3" y="82"/>
                      </a:lnTo>
                      <a:lnTo>
                        <a:pt x="0" y="99"/>
                      </a:lnTo>
                      <a:lnTo>
                        <a:pt x="0" y="107"/>
                      </a:lnTo>
                      <a:lnTo>
                        <a:pt x="2" y="113"/>
                      </a:lnTo>
                      <a:lnTo>
                        <a:pt x="3" y="118"/>
                      </a:lnTo>
                      <a:lnTo>
                        <a:pt x="7" y="120"/>
                      </a:lnTo>
                      <a:lnTo>
                        <a:pt x="18" y="123"/>
                      </a:lnTo>
                      <a:lnTo>
                        <a:pt x="35" y="124"/>
                      </a:lnTo>
                      <a:lnTo>
                        <a:pt x="79" y="129"/>
                      </a:lnTo>
                      <a:lnTo>
                        <a:pt x="123" y="129"/>
                      </a:lnTo>
                      <a:lnTo>
                        <a:pt x="140" y="129"/>
                      </a:lnTo>
                      <a:lnTo>
                        <a:pt x="149" y="126"/>
                      </a:lnTo>
                      <a:lnTo>
                        <a:pt x="151" y="124"/>
                      </a:lnTo>
                      <a:lnTo>
                        <a:pt x="153" y="121"/>
                      </a:lnTo>
                      <a:lnTo>
                        <a:pt x="156" y="112"/>
                      </a:lnTo>
                      <a:lnTo>
                        <a:pt x="156" y="99"/>
                      </a:lnTo>
                      <a:lnTo>
                        <a:pt x="156" y="85"/>
                      </a:lnTo>
                      <a:lnTo>
                        <a:pt x="153" y="55"/>
                      </a:lnTo>
                      <a:lnTo>
                        <a:pt x="151" y="32"/>
                      </a:lnTo>
                      <a:lnTo>
                        <a:pt x="149" y="18"/>
                      </a:lnTo>
                      <a:lnTo>
                        <a:pt x="149" y="11"/>
                      </a:lnTo>
                      <a:lnTo>
                        <a:pt x="146" y="7"/>
                      </a:lnTo>
                      <a:lnTo>
                        <a:pt x="145" y="4"/>
                      </a:lnTo>
                      <a:lnTo>
                        <a:pt x="142" y="2"/>
                      </a:lnTo>
                      <a:lnTo>
                        <a:pt x="137" y="0"/>
                      </a:lnTo>
                      <a:lnTo>
                        <a:pt x="132" y="0"/>
                      </a:lnTo>
                      <a:lnTo>
                        <a:pt x="74" y="0"/>
                      </a:lnTo>
                      <a:lnTo>
                        <a:pt x="40" y="4"/>
                      </a:lnTo>
                      <a:lnTo>
                        <a:pt x="29" y="5"/>
                      </a:lnTo>
                      <a:lnTo>
                        <a:pt x="24" y="7"/>
                      </a:lnTo>
                      <a:lnTo>
                        <a:pt x="22" y="8"/>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6" name="Freeform 183"/>
                <p:cNvSpPr>
                  <a:spLocks/>
                </p:cNvSpPr>
                <p:nvPr/>
              </p:nvSpPr>
              <p:spPr bwMode="auto">
                <a:xfrm>
                  <a:off x="790" y="1360"/>
                  <a:ext cx="165" cy="128"/>
                </a:xfrm>
                <a:custGeom>
                  <a:avLst/>
                  <a:gdLst>
                    <a:gd name="T0" fmla="*/ 16 w 165"/>
                    <a:gd name="T1" fmla="*/ 5 h 128"/>
                    <a:gd name="T2" fmla="*/ 16 w 165"/>
                    <a:gd name="T3" fmla="*/ 5 h 128"/>
                    <a:gd name="T4" fmla="*/ 12 w 165"/>
                    <a:gd name="T5" fmla="*/ 8 h 128"/>
                    <a:gd name="T6" fmla="*/ 6 w 165"/>
                    <a:gd name="T7" fmla="*/ 14 h 128"/>
                    <a:gd name="T8" fmla="*/ 5 w 165"/>
                    <a:gd name="T9" fmla="*/ 19 h 128"/>
                    <a:gd name="T10" fmla="*/ 1 w 165"/>
                    <a:gd name="T11" fmla="*/ 25 h 128"/>
                    <a:gd name="T12" fmla="*/ 0 w 165"/>
                    <a:gd name="T13" fmla="*/ 33 h 128"/>
                    <a:gd name="T14" fmla="*/ 0 w 165"/>
                    <a:gd name="T15" fmla="*/ 41 h 128"/>
                    <a:gd name="T16" fmla="*/ 0 w 165"/>
                    <a:gd name="T17" fmla="*/ 41 h 128"/>
                    <a:gd name="T18" fmla="*/ 1 w 165"/>
                    <a:gd name="T19" fmla="*/ 63 h 128"/>
                    <a:gd name="T20" fmla="*/ 6 w 165"/>
                    <a:gd name="T21" fmla="*/ 88 h 128"/>
                    <a:gd name="T22" fmla="*/ 9 w 165"/>
                    <a:gd name="T23" fmla="*/ 100 h 128"/>
                    <a:gd name="T24" fmla="*/ 14 w 165"/>
                    <a:gd name="T25" fmla="*/ 110 h 128"/>
                    <a:gd name="T26" fmla="*/ 20 w 165"/>
                    <a:gd name="T27" fmla="*/ 116 h 128"/>
                    <a:gd name="T28" fmla="*/ 23 w 165"/>
                    <a:gd name="T29" fmla="*/ 119 h 128"/>
                    <a:gd name="T30" fmla="*/ 28 w 165"/>
                    <a:gd name="T31" fmla="*/ 121 h 128"/>
                    <a:gd name="T32" fmla="*/ 28 w 165"/>
                    <a:gd name="T33" fmla="*/ 121 h 128"/>
                    <a:gd name="T34" fmla="*/ 39 w 165"/>
                    <a:gd name="T35" fmla="*/ 124 h 128"/>
                    <a:gd name="T36" fmla="*/ 53 w 165"/>
                    <a:gd name="T37" fmla="*/ 125 h 128"/>
                    <a:gd name="T38" fmla="*/ 89 w 165"/>
                    <a:gd name="T39" fmla="*/ 128 h 128"/>
                    <a:gd name="T40" fmla="*/ 125 w 165"/>
                    <a:gd name="T41" fmla="*/ 128 h 128"/>
                    <a:gd name="T42" fmla="*/ 140 w 165"/>
                    <a:gd name="T43" fmla="*/ 128 h 128"/>
                    <a:gd name="T44" fmla="*/ 149 w 165"/>
                    <a:gd name="T45" fmla="*/ 127 h 128"/>
                    <a:gd name="T46" fmla="*/ 149 w 165"/>
                    <a:gd name="T47" fmla="*/ 127 h 128"/>
                    <a:gd name="T48" fmla="*/ 160 w 165"/>
                    <a:gd name="T49" fmla="*/ 124 h 128"/>
                    <a:gd name="T50" fmla="*/ 163 w 165"/>
                    <a:gd name="T51" fmla="*/ 121 h 128"/>
                    <a:gd name="T52" fmla="*/ 165 w 165"/>
                    <a:gd name="T53" fmla="*/ 117 h 128"/>
                    <a:gd name="T54" fmla="*/ 165 w 165"/>
                    <a:gd name="T55" fmla="*/ 114 h 128"/>
                    <a:gd name="T56" fmla="*/ 165 w 165"/>
                    <a:gd name="T57" fmla="*/ 111 h 128"/>
                    <a:gd name="T58" fmla="*/ 162 w 165"/>
                    <a:gd name="T59" fmla="*/ 100 h 128"/>
                    <a:gd name="T60" fmla="*/ 162 w 165"/>
                    <a:gd name="T61" fmla="*/ 100 h 128"/>
                    <a:gd name="T62" fmla="*/ 155 w 165"/>
                    <a:gd name="T63" fmla="*/ 80 h 128"/>
                    <a:gd name="T64" fmla="*/ 146 w 165"/>
                    <a:gd name="T65" fmla="*/ 53 h 128"/>
                    <a:gd name="T66" fmla="*/ 133 w 165"/>
                    <a:gd name="T67" fmla="*/ 28 h 128"/>
                    <a:gd name="T68" fmla="*/ 127 w 165"/>
                    <a:gd name="T69" fmla="*/ 19 h 128"/>
                    <a:gd name="T70" fmla="*/ 122 w 165"/>
                    <a:gd name="T71" fmla="*/ 12 h 128"/>
                    <a:gd name="T72" fmla="*/ 122 w 165"/>
                    <a:gd name="T73" fmla="*/ 12 h 128"/>
                    <a:gd name="T74" fmla="*/ 114 w 165"/>
                    <a:gd name="T75" fmla="*/ 9 h 128"/>
                    <a:gd name="T76" fmla="*/ 103 w 165"/>
                    <a:gd name="T77" fmla="*/ 6 h 128"/>
                    <a:gd name="T78" fmla="*/ 89 w 165"/>
                    <a:gd name="T79" fmla="*/ 3 h 128"/>
                    <a:gd name="T80" fmla="*/ 74 w 165"/>
                    <a:gd name="T81" fmla="*/ 1 h 128"/>
                    <a:gd name="T82" fmla="*/ 56 w 165"/>
                    <a:gd name="T83" fmla="*/ 0 h 128"/>
                    <a:gd name="T84" fmla="*/ 41 w 165"/>
                    <a:gd name="T85" fmla="*/ 1 h 128"/>
                    <a:gd name="T86" fmla="*/ 27 w 165"/>
                    <a:gd name="T87" fmla="*/ 1 h 128"/>
                    <a:gd name="T88" fmla="*/ 16 w 165"/>
                    <a:gd name="T89" fmla="*/ 5 h 128"/>
                    <a:gd name="T90" fmla="*/ 16 w 165"/>
                    <a:gd name="T91" fmla="*/ 5 h 12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5"/>
                    <a:gd name="T139" fmla="*/ 0 h 128"/>
                    <a:gd name="T140" fmla="*/ 165 w 165"/>
                    <a:gd name="T141" fmla="*/ 128 h 12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5" h="128">
                      <a:moveTo>
                        <a:pt x="16" y="5"/>
                      </a:moveTo>
                      <a:lnTo>
                        <a:pt x="16" y="5"/>
                      </a:lnTo>
                      <a:lnTo>
                        <a:pt x="12" y="8"/>
                      </a:lnTo>
                      <a:lnTo>
                        <a:pt x="6" y="14"/>
                      </a:lnTo>
                      <a:lnTo>
                        <a:pt x="5" y="19"/>
                      </a:lnTo>
                      <a:lnTo>
                        <a:pt x="1" y="25"/>
                      </a:lnTo>
                      <a:lnTo>
                        <a:pt x="0" y="33"/>
                      </a:lnTo>
                      <a:lnTo>
                        <a:pt x="0" y="41"/>
                      </a:lnTo>
                      <a:lnTo>
                        <a:pt x="1" y="63"/>
                      </a:lnTo>
                      <a:lnTo>
                        <a:pt x="6" y="88"/>
                      </a:lnTo>
                      <a:lnTo>
                        <a:pt x="9" y="100"/>
                      </a:lnTo>
                      <a:lnTo>
                        <a:pt x="14" y="110"/>
                      </a:lnTo>
                      <a:lnTo>
                        <a:pt x="20" y="116"/>
                      </a:lnTo>
                      <a:lnTo>
                        <a:pt x="23" y="119"/>
                      </a:lnTo>
                      <a:lnTo>
                        <a:pt x="28" y="121"/>
                      </a:lnTo>
                      <a:lnTo>
                        <a:pt x="39" y="124"/>
                      </a:lnTo>
                      <a:lnTo>
                        <a:pt x="53" y="125"/>
                      </a:lnTo>
                      <a:lnTo>
                        <a:pt x="89" y="128"/>
                      </a:lnTo>
                      <a:lnTo>
                        <a:pt x="125" y="128"/>
                      </a:lnTo>
                      <a:lnTo>
                        <a:pt x="140" y="128"/>
                      </a:lnTo>
                      <a:lnTo>
                        <a:pt x="149" y="127"/>
                      </a:lnTo>
                      <a:lnTo>
                        <a:pt x="160" y="124"/>
                      </a:lnTo>
                      <a:lnTo>
                        <a:pt x="163" y="121"/>
                      </a:lnTo>
                      <a:lnTo>
                        <a:pt x="165" y="117"/>
                      </a:lnTo>
                      <a:lnTo>
                        <a:pt x="165" y="114"/>
                      </a:lnTo>
                      <a:lnTo>
                        <a:pt x="165" y="111"/>
                      </a:lnTo>
                      <a:lnTo>
                        <a:pt x="162" y="100"/>
                      </a:lnTo>
                      <a:lnTo>
                        <a:pt x="155" y="80"/>
                      </a:lnTo>
                      <a:lnTo>
                        <a:pt x="146" y="53"/>
                      </a:lnTo>
                      <a:lnTo>
                        <a:pt x="133" y="28"/>
                      </a:lnTo>
                      <a:lnTo>
                        <a:pt x="127" y="19"/>
                      </a:lnTo>
                      <a:lnTo>
                        <a:pt x="122" y="12"/>
                      </a:lnTo>
                      <a:lnTo>
                        <a:pt x="114" y="9"/>
                      </a:lnTo>
                      <a:lnTo>
                        <a:pt x="103" y="6"/>
                      </a:lnTo>
                      <a:lnTo>
                        <a:pt x="89" y="3"/>
                      </a:lnTo>
                      <a:lnTo>
                        <a:pt x="74" y="1"/>
                      </a:lnTo>
                      <a:lnTo>
                        <a:pt x="56" y="0"/>
                      </a:lnTo>
                      <a:lnTo>
                        <a:pt x="41" y="1"/>
                      </a:lnTo>
                      <a:lnTo>
                        <a:pt x="27" y="1"/>
                      </a:lnTo>
                      <a:lnTo>
                        <a:pt x="16" y="5"/>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7" name="Freeform 184"/>
                <p:cNvSpPr>
                  <a:spLocks/>
                </p:cNvSpPr>
                <p:nvPr/>
              </p:nvSpPr>
              <p:spPr bwMode="auto">
                <a:xfrm>
                  <a:off x="934" y="1374"/>
                  <a:ext cx="130" cy="113"/>
                </a:xfrm>
                <a:custGeom>
                  <a:avLst/>
                  <a:gdLst>
                    <a:gd name="T0" fmla="*/ 0 w 130"/>
                    <a:gd name="T1" fmla="*/ 0 h 113"/>
                    <a:gd name="T2" fmla="*/ 0 w 130"/>
                    <a:gd name="T3" fmla="*/ 0 h 113"/>
                    <a:gd name="T4" fmla="*/ 7 w 130"/>
                    <a:gd name="T5" fmla="*/ 16 h 113"/>
                    <a:gd name="T6" fmla="*/ 14 w 130"/>
                    <a:gd name="T7" fmla="*/ 33 h 113"/>
                    <a:gd name="T8" fmla="*/ 27 w 130"/>
                    <a:gd name="T9" fmla="*/ 52 h 113"/>
                    <a:gd name="T10" fmla="*/ 35 w 130"/>
                    <a:gd name="T11" fmla="*/ 61 h 113"/>
                    <a:gd name="T12" fmla="*/ 44 w 130"/>
                    <a:gd name="T13" fmla="*/ 72 h 113"/>
                    <a:gd name="T14" fmla="*/ 55 w 130"/>
                    <a:gd name="T15" fmla="*/ 81 h 113"/>
                    <a:gd name="T16" fmla="*/ 68 w 130"/>
                    <a:gd name="T17" fmla="*/ 89 h 113"/>
                    <a:gd name="T18" fmla="*/ 80 w 130"/>
                    <a:gd name="T19" fmla="*/ 99 h 113"/>
                    <a:gd name="T20" fmla="*/ 96 w 130"/>
                    <a:gd name="T21" fmla="*/ 105 h 113"/>
                    <a:gd name="T22" fmla="*/ 113 w 130"/>
                    <a:gd name="T23" fmla="*/ 110 h 113"/>
                    <a:gd name="T24" fmla="*/ 130 w 130"/>
                    <a:gd name="T25" fmla="*/ 113 h 113"/>
                    <a:gd name="T26" fmla="*/ 130 w 130"/>
                    <a:gd name="T27" fmla="*/ 113 h 113"/>
                    <a:gd name="T28" fmla="*/ 124 w 130"/>
                    <a:gd name="T29" fmla="*/ 100 h 113"/>
                    <a:gd name="T30" fmla="*/ 115 w 130"/>
                    <a:gd name="T31" fmla="*/ 88 h 113"/>
                    <a:gd name="T32" fmla="*/ 101 w 130"/>
                    <a:gd name="T33" fmla="*/ 72 h 113"/>
                    <a:gd name="T34" fmla="*/ 83 w 130"/>
                    <a:gd name="T35" fmla="*/ 53 h 113"/>
                    <a:gd name="T36" fmla="*/ 60 w 130"/>
                    <a:gd name="T37" fmla="*/ 34 h 113"/>
                    <a:gd name="T38" fmla="*/ 47 w 130"/>
                    <a:gd name="T39" fmla="*/ 25 h 113"/>
                    <a:gd name="T40" fmla="*/ 33 w 130"/>
                    <a:gd name="T41" fmla="*/ 16 h 113"/>
                    <a:gd name="T42" fmla="*/ 18 w 130"/>
                    <a:gd name="T43" fmla="*/ 8 h 113"/>
                    <a:gd name="T44" fmla="*/ 0 w 130"/>
                    <a:gd name="T45" fmla="*/ 0 h 113"/>
                    <a:gd name="T46" fmla="*/ 0 w 130"/>
                    <a:gd name="T47" fmla="*/ 0 h 11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0"/>
                    <a:gd name="T73" fmla="*/ 0 h 113"/>
                    <a:gd name="T74" fmla="*/ 130 w 130"/>
                    <a:gd name="T75" fmla="*/ 113 h 11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0" h="113">
                      <a:moveTo>
                        <a:pt x="0" y="0"/>
                      </a:moveTo>
                      <a:lnTo>
                        <a:pt x="0" y="0"/>
                      </a:lnTo>
                      <a:lnTo>
                        <a:pt x="7" y="16"/>
                      </a:lnTo>
                      <a:lnTo>
                        <a:pt x="14" y="33"/>
                      </a:lnTo>
                      <a:lnTo>
                        <a:pt x="27" y="52"/>
                      </a:lnTo>
                      <a:lnTo>
                        <a:pt x="35" y="61"/>
                      </a:lnTo>
                      <a:lnTo>
                        <a:pt x="44" y="72"/>
                      </a:lnTo>
                      <a:lnTo>
                        <a:pt x="55" y="81"/>
                      </a:lnTo>
                      <a:lnTo>
                        <a:pt x="68" y="89"/>
                      </a:lnTo>
                      <a:lnTo>
                        <a:pt x="80" y="99"/>
                      </a:lnTo>
                      <a:lnTo>
                        <a:pt x="96" y="105"/>
                      </a:lnTo>
                      <a:lnTo>
                        <a:pt x="113" y="110"/>
                      </a:lnTo>
                      <a:lnTo>
                        <a:pt x="130" y="113"/>
                      </a:lnTo>
                      <a:lnTo>
                        <a:pt x="124" y="100"/>
                      </a:lnTo>
                      <a:lnTo>
                        <a:pt x="115" y="88"/>
                      </a:lnTo>
                      <a:lnTo>
                        <a:pt x="101" y="72"/>
                      </a:lnTo>
                      <a:lnTo>
                        <a:pt x="83" y="53"/>
                      </a:lnTo>
                      <a:lnTo>
                        <a:pt x="60" y="34"/>
                      </a:lnTo>
                      <a:lnTo>
                        <a:pt x="47" y="25"/>
                      </a:lnTo>
                      <a:lnTo>
                        <a:pt x="33" y="16"/>
                      </a:lnTo>
                      <a:lnTo>
                        <a:pt x="18" y="8"/>
                      </a:lnTo>
                      <a:lnTo>
                        <a:pt x="0" y="0"/>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8" name="Freeform 185"/>
                <p:cNvSpPr>
                  <a:spLocks/>
                </p:cNvSpPr>
                <p:nvPr/>
              </p:nvSpPr>
              <p:spPr bwMode="auto">
                <a:xfrm>
                  <a:off x="470" y="1648"/>
                  <a:ext cx="89" cy="73"/>
                </a:xfrm>
                <a:custGeom>
                  <a:avLst/>
                  <a:gdLst>
                    <a:gd name="T0" fmla="*/ 89 w 89"/>
                    <a:gd name="T1" fmla="*/ 36 h 73"/>
                    <a:gd name="T2" fmla="*/ 89 w 89"/>
                    <a:gd name="T3" fmla="*/ 36 h 73"/>
                    <a:gd name="T4" fmla="*/ 89 w 89"/>
                    <a:gd name="T5" fmla="*/ 44 h 73"/>
                    <a:gd name="T6" fmla="*/ 86 w 89"/>
                    <a:gd name="T7" fmla="*/ 51 h 73"/>
                    <a:gd name="T8" fmla="*/ 81 w 89"/>
                    <a:gd name="T9" fmla="*/ 57 h 73"/>
                    <a:gd name="T10" fmla="*/ 77 w 89"/>
                    <a:gd name="T11" fmla="*/ 62 h 73"/>
                    <a:gd name="T12" fmla="*/ 70 w 89"/>
                    <a:gd name="T13" fmla="*/ 66 h 73"/>
                    <a:gd name="T14" fmla="*/ 63 w 89"/>
                    <a:gd name="T15" fmla="*/ 69 h 73"/>
                    <a:gd name="T16" fmla="*/ 53 w 89"/>
                    <a:gd name="T17" fmla="*/ 71 h 73"/>
                    <a:gd name="T18" fmla="*/ 45 w 89"/>
                    <a:gd name="T19" fmla="*/ 73 h 73"/>
                    <a:gd name="T20" fmla="*/ 45 w 89"/>
                    <a:gd name="T21" fmla="*/ 73 h 73"/>
                    <a:gd name="T22" fmla="*/ 36 w 89"/>
                    <a:gd name="T23" fmla="*/ 71 h 73"/>
                    <a:gd name="T24" fmla="*/ 26 w 89"/>
                    <a:gd name="T25" fmla="*/ 69 h 73"/>
                    <a:gd name="T26" fmla="*/ 19 w 89"/>
                    <a:gd name="T27" fmla="*/ 66 h 73"/>
                    <a:gd name="T28" fmla="*/ 12 w 89"/>
                    <a:gd name="T29" fmla="*/ 62 h 73"/>
                    <a:gd name="T30" fmla="*/ 8 w 89"/>
                    <a:gd name="T31" fmla="*/ 57 h 73"/>
                    <a:gd name="T32" fmla="*/ 3 w 89"/>
                    <a:gd name="T33" fmla="*/ 51 h 73"/>
                    <a:gd name="T34" fmla="*/ 0 w 89"/>
                    <a:gd name="T35" fmla="*/ 44 h 73"/>
                    <a:gd name="T36" fmla="*/ 0 w 89"/>
                    <a:gd name="T37" fmla="*/ 36 h 73"/>
                    <a:gd name="T38" fmla="*/ 0 w 89"/>
                    <a:gd name="T39" fmla="*/ 36 h 73"/>
                    <a:gd name="T40" fmla="*/ 0 w 89"/>
                    <a:gd name="T41" fmla="*/ 30 h 73"/>
                    <a:gd name="T42" fmla="*/ 3 w 89"/>
                    <a:gd name="T43" fmla="*/ 22 h 73"/>
                    <a:gd name="T44" fmla="*/ 8 w 89"/>
                    <a:gd name="T45" fmla="*/ 16 h 73"/>
                    <a:gd name="T46" fmla="*/ 12 w 89"/>
                    <a:gd name="T47" fmla="*/ 11 h 73"/>
                    <a:gd name="T48" fmla="*/ 19 w 89"/>
                    <a:gd name="T49" fmla="*/ 7 h 73"/>
                    <a:gd name="T50" fmla="*/ 26 w 89"/>
                    <a:gd name="T51" fmla="*/ 4 h 73"/>
                    <a:gd name="T52" fmla="*/ 36 w 89"/>
                    <a:gd name="T53" fmla="*/ 2 h 73"/>
                    <a:gd name="T54" fmla="*/ 45 w 89"/>
                    <a:gd name="T55" fmla="*/ 0 h 73"/>
                    <a:gd name="T56" fmla="*/ 45 w 89"/>
                    <a:gd name="T57" fmla="*/ 0 h 73"/>
                    <a:gd name="T58" fmla="*/ 53 w 89"/>
                    <a:gd name="T59" fmla="*/ 2 h 73"/>
                    <a:gd name="T60" fmla="*/ 63 w 89"/>
                    <a:gd name="T61" fmla="*/ 4 h 73"/>
                    <a:gd name="T62" fmla="*/ 70 w 89"/>
                    <a:gd name="T63" fmla="*/ 7 h 73"/>
                    <a:gd name="T64" fmla="*/ 77 w 89"/>
                    <a:gd name="T65" fmla="*/ 11 h 73"/>
                    <a:gd name="T66" fmla="*/ 81 w 89"/>
                    <a:gd name="T67" fmla="*/ 16 h 73"/>
                    <a:gd name="T68" fmla="*/ 86 w 89"/>
                    <a:gd name="T69" fmla="*/ 22 h 73"/>
                    <a:gd name="T70" fmla="*/ 89 w 89"/>
                    <a:gd name="T71" fmla="*/ 30 h 73"/>
                    <a:gd name="T72" fmla="*/ 89 w 89"/>
                    <a:gd name="T73" fmla="*/ 36 h 73"/>
                    <a:gd name="T74" fmla="*/ 89 w 89"/>
                    <a:gd name="T75" fmla="*/ 36 h 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9"/>
                    <a:gd name="T115" fmla="*/ 0 h 73"/>
                    <a:gd name="T116" fmla="*/ 89 w 89"/>
                    <a:gd name="T117" fmla="*/ 73 h 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9" h="73">
                      <a:moveTo>
                        <a:pt x="89" y="36"/>
                      </a:moveTo>
                      <a:lnTo>
                        <a:pt x="89" y="36"/>
                      </a:lnTo>
                      <a:lnTo>
                        <a:pt x="89" y="44"/>
                      </a:lnTo>
                      <a:lnTo>
                        <a:pt x="86" y="51"/>
                      </a:lnTo>
                      <a:lnTo>
                        <a:pt x="81" y="57"/>
                      </a:lnTo>
                      <a:lnTo>
                        <a:pt x="77" y="62"/>
                      </a:lnTo>
                      <a:lnTo>
                        <a:pt x="70" y="66"/>
                      </a:lnTo>
                      <a:lnTo>
                        <a:pt x="63" y="69"/>
                      </a:lnTo>
                      <a:lnTo>
                        <a:pt x="53" y="71"/>
                      </a:lnTo>
                      <a:lnTo>
                        <a:pt x="45" y="73"/>
                      </a:lnTo>
                      <a:lnTo>
                        <a:pt x="36" y="71"/>
                      </a:lnTo>
                      <a:lnTo>
                        <a:pt x="26" y="69"/>
                      </a:lnTo>
                      <a:lnTo>
                        <a:pt x="19" y="66"/>
                      </a:lnTo>
                      <a:lnTo>
                        <a:pt x="12" y="62"/>
                      </a:lnTo>
                      <a:lnTo>
                        <a:pt x="8" y="57"/>
                      </a:lnTo>
                      <a:lnTo>
                        <a:pt x="3" y="51"/>
                      </a:lnTo>
                      <a:lnTo>
                        <a:pt x="0" y="44"/>
                      </a:lnTo>
                      <a:lnTo>
                        <a:pt x="0" y="36"/>
                      </a:lnTo>
                      <a:lnTo>
                        <a:pt x="0" y="30"/>
                      </a:lnTo>
                      <a:lnTo>
                        <a:pt x="3" y="22"/>
                      </a:lnTo>
                      <a:lnTo>
                        <a:pt x="8" y="16"/>
                      </a:lnTo>
                      <a:lnTo>
                        <a:pt x="12" y="11"/>
                      </a:lnTo>
                      <a:lnTo>
                        <a:pt x="19" y="7"/>
                      </a:lnTo>
                      <a:lnTo>
                        <a:pt x="26" y="4"/>
                      </a:lnTo>
                      <a:lnTo>
                        <a:pt x="36" y="2"/>
                      </a:lnTo>
                      <a:lnTo>
                        <a:pt x="45" y="0"/>
                      </a:lnTo>
                      <a:lnTo>
                        <a:pt x="53" y="2"/>
                      </a:lnTo>
                      <a:lnTo>
                        <a:pt x="63" y="4"/>
                      </a:lnTo>
                      <a:lnTo>
                        <a:pt x="70" y="7"/>
                      </a:lnTo>
                      <a:lnTo>
                        <a:pt x="77" y="11"/>
                      </a:lnTo>
                      <a:lnTo>
                        <a:pt x="81" y="16"/>
                      </a:lnTo>
                      <a:lnTo>
                        <a:pt x="86" y="22"/>
                      </a:lnTo>
                      <a:lnTo>
                        <a:pt x="89" y="30"/>
                      </a:lnTo>
                      <a:lnTo>
                        <a:pt x="89" y="36"/>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9" name="Freeform 186"/>
                <p:cNvSpPr>
                  <a:spLocks/>
                </p:cNvSpPr>
                <p:nvPr/>
              </p:nvSpPr>
              <p:spPr bwMode="auto">
                <a:xfrm>
                  <a:off x="515" y="1332"/>
                  <a:ext cx="127" cy="160"/>
                </a:xfrm>
                <a:custGeom>
                  <a:avLst/>
                  <a:gdLst>
                    <a:gd name="T0" fmla="*/ 2 w 127"/>
                    <a:gd name="T1" fmla="*/ 158 h 160"/>
                    <a:gd name="T2" fmla="*/ 2 w 127"/>
                    <a:gd name="T3" fmla="*/ 158 h 160"/>
                    <a:gd name="T4" fmla="*/ 29 w 127"/>
                    <a:gd name="T5" fmla="*/ 116 h 160"/>
                    <a:gd name="T6" fmla="*/ 58 w 127"/>
                    <a:gd name="T7" fmla="*/ 76 h 160"/>
                    <a:gd name="T8" fmla="*/ 74 w 127"/>
                    <a:gd name="T9" fmla="*/ 56 h 160"/>
                    <a:gd name="T10" fmla="*/ 91 w 127"/>
                    <a:gd name="T11" fmla="*/ 37 h 160"/>
                    <a:gd name="T12" fmla="*/ 109 w 127"/>
                    <a:gd name="T13" fmla="*/ 20 h 160"/>
                    <a:gd name="T14" fmla="*/ 126 w 127"/>
                    <a:gd name="T15" fmla="*/ 3 h 160"/>
                    <a:gd name="T16" fmla="*/ 126 w 127"/>
                    <a:gd name="T17" fmla="*/ 3 h 160"/>
                    <a:gd name="T18" fmla="*/ 127 w 127"/>
                    <a:gd name="T19" fmla="*/ 1 h 160"/>
                    <a:gd name="T20" fmla="*/ 126 w 127"/>
                    <a:gd name="T21" fmla="*/ 0 h 160"/>
                    <a:gd name="T22" fmla="*/ 126 w 127"/>
                    <a:gd name="T23" fmla="*/ 0 h 160"/>
                    <a:gd name="T24" fmla="*/ 124 w 127"/>
                    <a:gd name="T25" fmla="*/ 0 h 160"/>
                    <a:gd name="T26" fmla="*/ 124 w 127"/>
                    <a:gd name="T27" fmla="*/ 0 h 160"/>
                    <a:gd name="T28" fmla="*/ 104 w 127"/>
                    <a:gd name="T29" fmla="*/ 15 h 160"/>
                    <a:gd name="T30" fmla="*/ 87 w 127"/>
                    <a:gd name="T31" fmla="*/ 33 h 160"/>
                    <a:gd name="T32" fmla="*/ 69 w 127"/>
                    <a:gd name="T33" fmla="*/ 51 h 160"/>
                    <a:gd name="T34" fmla="*/ 54 w 127"/>
                    <a:gd name="T35" fmla="*/ 72 h 160"/>
                    <a:gd name="T36" fmla="*/ 40 w 127"/>
                    <a:gd name="T37" fmla="*/ 92 h 160"/>
                    <a:gd name="T38" fmla="*/ 27 w 127"/>
                    <a:gd name="T39" fmla="*/ 114 h 160"/>
                    <a:gd name="T40" fmla="*/ 0 w 127"/>
                    <a:gd name="T41" fmla="*/ 158 h 160"/>
                    <a:gd name="T42" fmla="*/ 0 w 127"/>
                    <a:gd name="T43" fmla="*/ 158 h 160"/>
                    <a:gd name="T44" fmla="*/ 0 w 127"/>
                    <a:gd name="T45" fmla="*/ 160 h 160"/>
                    <a:gd name="T46" fmla="*/ 2 w 127"/>
                    <a:gd name="T47" fmla="*/ 158 h 160"/>
                    <a:gd name="T48" fmla="*/ 2 w 127"/>
                    <a:gd name="T49" fmla="*/ 158 h 1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7"/>
                    <a:gd name="T76" fmla="*/ 0 h 160"/>
                    <a:gd name="T77" fmla="*/ 127 w 127"/>
                    <a:gd name="T78" fmla="*/ 160 h 1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7" h="160">
                      <a:moveTo>
                        <a:pt x="2" y="158"/>
                      </a:moveTo>
                      <a:lnTo>
                        <a:pt x="2" y="158"/>
                      </a:lnTo>
                      <a:lnTo>
                        <a:pt x="29" y="116"/>
                      </a:lnTo>
                      <a:lnTo>
                        <a:pt x="58" y="76"/>
                      </a:lnTo>
                      <a:lnTo>
                        <a:pt x="74" y="56"/>
                      </a:lnTo>
                      <a:lnTo>
                        <a:pt x="91" y="37"/>
                      </a:lnTo>
                      <a:lnTo>
                        <a:pt x="109" y="20"/>
                      </a:lnTo>
                      <a:lnTo>
                        <a:pt x="126" y="3"/>
                      </a:lnTo>
                      <a:lnTo>
                        <a:pt x="127" y="1"/>
                      </a:lnTo>
                      <a:lnTo>
                        <a:pt x="126" y="0"/>
                      </a:lnTo>
                      <a:lnTo>
                        <a:pt x="124" y="0"/>
                      </a:lnTo>
                      <a:lnTo>
                        <a:pt x="104" y="15"/>
                      </a:lnTo>
                      <a:lnTo>
                        <a:pt x="87" y="33"/>
                      </a:lnTo>
                      <a:lnTo>
                        <a:pt x="69" y="51"/>
                      </a:lnTo>
                      <a:lnTo>
                        <a:pt x="54" y="72"/>
                      </a:lnTo>
                      <a:lnTo>
                        <a:pt x="40" y="92"/>
                      </a:lnTo>
                      <a:lnTo>
                        <a:pt x="27" y="114"/>
                      </a:lnTo>
                      <a:lnTo>
                        <a:pt x="0" y="158"/>
                      </a:lnTo>
                      <a:lnTo>
                        <a:pt x="0" y="160"/>
                      </a:lnTo>
                      <a:lnTo>
                        <a:pt x="2" y="1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0" name="Freeform 187"/>
                <p:cNvSpPr>
                  <a:spLocks/>
                </p:cNvSpPr>
                <p:nvPr/>
              </p:nvSpPr>
              <p:spPr bwMode="auto">
                <a:xfrm>
                  <a:off x="578" y="1324"/>
                  <a:ext cx="584" cy="332"/>
                </a:xfrm>
                <a:custGeom>
                  <a:avLst/>
                  <a:gdLst>
                    <a:gd name="T0" fmla="*/ 2 w 584"/>
                    <a:gd name="T1" fmla="*/ 41 h 332"/>
                    <a:gd name="T2" fmla="*/ 85 w 584"/>
                    <a:gd name="T3" fmla="*/ 17 h 332"/>
                    <a:gd name="T4" fmla="*/ 127 w 584"/>
                    <a:gd name="T5" fmla="*/ 11 h 332"/>
                    <a:gd name="T6" fmla="*/ 171 w 584"/>
                    <a:gd name="T7" fmla="*/ 8 h 332"/>
                    <a:gd name="T8" fmla="*/ 213 w 584"/>
                    <a:gd name="T9" fmla="*/ 9 h 332"/>
                    <a:gd name="T10" fmla="*/ 256 w 584"/>
                    <a:gd name="T11" fmla="*/ 15 h 332"/>
                    <a:gd name="T12" fmla="*/ 298 w 584"/>
                    <a:gd name="T13" fmla="*/ 26 h 332"/>
                    <a:gd name="T14" fmla="*/ 339 w 584"/>
                    <a:gd name="T15" fmla="*/ 41 h 332"/>
                    <a:gd name="T16" fmla="*/ 359 w 584"/>
                    <a:gd name="T17" fmla="*/ 51 h 332"/>
                    <a:gd name="T18" fmla="*/ 399 w 584"/>
                    <a:gd name="T19" fmla="*/ 77 h 332"/>
                    <a:gd name="T20" fmla="*/ 436 w 584"/>
                    <a:gd name="T21" fmla="*/ 108 h 332"/>
                    <a:gd name="T22" fmla="*/ 469 w 584"/>
                    <a:gd name="T23" fmla="*/ 142 h 332"/>
                    <a:gd name="T24" fmla="*/ 499 w 584"/>
                    <a:gd name="T25" fmla="*/ 182 h 332"/>
                    <a:gd name="T26" fmla="*/ 526 w 584"/>
                    <a:gd name="T27" fmla="*/ 222 h 332"/>
                    <a:gd name="T28" fmla="*/ 559 w 584"/>
                    <a:gd name="T29" fmla="*/ 287 h 332"/>
                    <a:gd name="T30" fmla="*/ 576 w 584"/>
                    <a:gd name="T31" fmla="*/ 329 h 332"/>
                    <a:gd name="T32" fmla="*/ 581 w 584"/>
                    <a:gd name="T33" fmla="*/ 332 h 332"/>
                    <a:gd name="T34" fmla="*/ 584 w 584"/>
                    <a:gd name="T35" fmla="*/ 326 h 332"/>
                    <a:gd name="T36" fmla="*/ 576 w 584"/>
                    <a:gd name="T37" fmla="*/ 304 h 332"/>
                    <a:gd name="T38" fmla="*/ 557 w 584"/>
                    <a:gd name="T39" fmla="*/ 259 h 332"/>
                    <a:gd name="T40" fmla="*/ 534 w 584"/>
                    <a:gd name="T41" fmla="*/ 215 h 332"/>
                    <a:gd name="T42" fmla="*/ 507 w 584"/>
                    <a:gd name="T43" fmla="*/ 174 h 332"/>
                    <a:gd name="T44" fmla="*/ 476 w 584"/>
                    <a:gd name="T45" fmla="*/ 135 h 332"/>
                    <a:gd name="T46" fmla="*/ 441 w 584"/>
                    <a:gd name="T47" fmla="*/ 100 h 332"/>
                    <a:gd name="T48" fmla="*/ 403 w 584"/>
                    <a:gd name="T49" fmla="*/ 69 h 332"/>
                    <a:gd name="T50" fmla="*/ 363 w 584"/>
                    <a:gd name="T51" fmla="*/ 42 h 332"/>
                    <a:gd name="T52" fmla="*/ 342 w 584"/>
                    <a:gd name="T53" fmla="*/ 31 h 332"/>
                    <a:gd name="T54" fmla="*/ 300 w 584"/>
                    <a:gd name="T55" fmla="*/ 15 h 332"/>
                    <a:gd name="T56" fmla="*/ 257 w 584"/>
                    <a:gd name="T57" fmla="*/ 6 h 332"/>
                    <a:gd name="T58" fmla="*/ 215 w 584"/>
                    <a:gd name="T59" fmla="*/ 0 h 332"/>
                    <a:gd name="T60" fmla="*/ 171 w 584"/>
                    <a:gd name="T61" fmla="*/ 0 h 332"/>
                    <a:gd name="T62" fmla="*/ 127 w 584"/>
                    <a:gd name="T63" fmla="*/ 3 h 332"/>
                    <a:gd name="T64" fmla="*/ 83 w 584"/>
                    <a:gd name="T65" fmla="*/ 11 h 332"/>
                    <a:gd name="T66" fmla="*/ 0 w 584"/>
                    <a:gd name="T67" fmla="*/ 37 h 332"/>
                    <a:gd name="T68" fmla="*/ 0 w 584"/>
                    <a:gd name="T69" fmla="*/ 37 h 332"/>
                    <a:gd name="T70" fmla="*/ 0 w 584"/>
                    <a:gd name="T71" fmla="*/ 41 h 332"/>
                    <a:gd name="T72" fmla="*/ 2 w 584"/>
                    <a:gd name="T73" fmla="*/ 41 h 33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84"/>
                    <a:gd name="T112" fmla="*/ 0 h 332"/>
                    <a:gd name="T113" fmla="*/ 584 w 584"/>
                    <a:gd name="T114" fmla="*/ 332 h 33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84" h="332">
                      <a:moveTo>
                        <a:pt x="2" y="41"/>
                      </a:moveTo>
                      <a:lnTo>
                        <a:pt x="2" y="41"/>
                      </a:lnTo>
                      <a:lnTo>
                        <a:pt x="42" y="26"/>
                      </a:lnTo>
                      <a:lnTo>
                        <a:pt x="85" y="17"/>
                      </a:lnTo>
                      <a:lnTo>
                        <a:pt x="105" y="12"/>
                      </a:lnTo>
                      <a:lnTo>
                        <a:pt x="127" y="11"/>
                      </a:lnTo>
                      <a:lnTo>
                        <a:pt x="149" y="9"/>
                      </a:lnTo>
                      <a:lnTo>
                        <a:pt x="171" y="8"/>
                      </a:lnTo>
                      <a:lnTo>
                        <a:pt x="192" y="8"/>
                      </a:lnTo>
                      <a:lnTo>
                        <a:pt x="213" y="9"/>
                      </a:lnTo>
                      <a:lnTo>
                        <a:pt x="235" y="12"/>
                      </a:lnTo>
                      <a:lnTo>
                        <a:pt x="256" y="15"/>
                      </a:lnTo>
                      <a:lnTo>
                        <a:pt x="278" y="20"/>
                      </a:lnTo>
                      <a:lnTo>
                        <a:pt x="298" y="26"/>
                      </a:lnTo>
                      <a:lnTo>
                        <a:pt x="319" y="33"/>
                      </a:lnTo>
                      <a:lnTo>
                        <a:pt x="339" y="41"/>
                      </a:lnTo>
                      <a:lnTo>
                        <a:pt x="359" y="51"/>
                      </a:lnTo>
                      <a:lnTo>
                        <a:pt x="380" y="64"/>
                      </a:lnTo>
                      <a:lnTo>
                        <a:pt x="399" y="77"/>
                      </a:lnTo>
                      <a:lnTo>
                        <a:pt x="417" y="92"/>
                      </a:lnTo>
                      <a:lnTo>
                        <a:pt x="436" y="108"/>
                      </a:lnTo>
                      <a:lnTo>
                        <a:pt x="452" y="125"/>
                      </a:lnTo>
                      <a:lnTo>
                        <a:pt x="469" y="142"/>
                      </a:lnTo>
                      <a:lnTo>
                        <a:pt x="485" y="161"/>
                      </a:lnTo>
                      <a:lnTo>
                        <a:pt x="499" y="182"/>
                      </a:lnTo>
                      <a:lnTo>
                        <a:pt x="512" y="202"/>
                      </a:lnTo>
                      <a:lnTo>
                        <a:pt x="526" y="222"/>
                      </a:lnTo>
                      <a:lnTo>
                        <a:pt x="537" y="243"/>
                      </a:lnTo>
                      <a:lnTo>
                        <a:pt x="559" y="287"/>
                      </a:lnTo>
                      <a:lnTo>
                        <a:pt x="576" y="329"/>
                      </a:lnTo>
                      <a:lnTo>
                        <a:pt x="577" y="332"/>
                      </a:lnTo>
                      <a:lnTo>
                        <a:pt x="581" y="332"/>
                      </a:lnTo>
                      <a:lnTo>
                        <a:pt x="582" y="329"/>
                      </a:lnTo>
                      <a:lnTo>
                        <a:pt x="584" y="326"/>
                      </a:lnTo>
                      <a:lnTo>
                        <a:pt x="576" y="304"/>
                      </a:lnTo>
                      <a:lnTo>
                        <a:pt x="567" y="280"/>
                      </a:lnTo>
                      <a:lnTo>
                        <a:pt x="557" y="259"/>
                      </a:lnTo>
                      <a:lnTo>
                        <a:pt x="546" y="237"/>
                      </a:lnTo>
                      <a:lnTo>
                        <a:pt x="534" y="215"/>
                      </a:lnTo>
                      <a:lnTo>
                        <a:pt x="521" y="194"/>
                      </a:lnTo>
                      <a:lnTo>
                        <a:pt x="507" y="174"/>
                      </a:lnTo>
                      <a:lnTo>
                        <a:pt x="491" y="153"/>
                      </a:lnTo>
                      <a:lnTo>
                        <a:pt x="476" y="135"/>
                      </a:lnTo>
                      <a:lnTo>
                        <a:pt x="460" y="117"/>
                      </a:lnTo>
                      <a:lnTo>
                        <a:pt x="441" y="100"/>
                      </a:lnTo>
                      <a:lnTo>
                        <a:pt x="422" y="83"/>
                      </a:lnTo>
                      <a:lnTo>
                        <a:pt x="403" y="69"/>
                      </a:lnTo>
                      <a:lnTo>
                        <a:pt x="383" y="55"/>
                      </a:lnTo>
                      <a:lnTo>
                        <a:pt x="363" y="42"/>
                      </a:lnTo>
                      <a:lnTo>
                        <a:pt x="342" y="31"/>
                      </a:lnTo>
                      <a:lnTo>
                        <a:pt x="322" y="23"/>
                      </a:lnTo>
                      <a:lnTo>
                        <a:pt x="300" y="15"/>
                      </a:lnTo>
                      <a:lnTo>
                        <a:pt x="279" y="9"/>
                      </a:lnTo>
                      <a:lnTo>
                        <a:pt x="257" y="6"/>
                      </a:lnTo>
                      <a:lnTo>
                        <a:pt x="237" y="1"/>
                      </a:lnTo>
                      <a:lnTo>
                        <a:pt x="215" y="0"/>
                      </a:lnTo>
                      <a:lnTo>
                        <a:pt x="193" y="0"/>
                      </a:lnTo>
                      <a:lnTo>
                        <a:pt x="171" y="0"/>
                      </a:lnTo>
                      <a:lnTo>
                        <a:pt x="149" y="1"/>
                      </a:lnTo>
                      <a:lnTo>
                        <a:pt x="127" y="3"/>
                      </a:lnTo>
                      <a:lnTo>
                        <a:pt x="105" y="6"/>
                      </a:lnTo>
                      <a:lnTo>
                        <a:pt x="83" y="11"/>
                      </a:lnTo>
                      <a:lnTo>
                        <a:pt x="41" y="22"/>
                      </a:lnTo>
                      <a:lnTo>
                        <a:pt x="0" y="37"/>
                      </a:lnTo>
                      <a:lnTo>
                        <a:pt x="0" y="39"/>
                      </a:lnTo>
                      <a:lnTo>
                        <a:pt x="0" y="41"/>
                      </a:lnTo>
                      <a:lnTo>
                        <a:pt x="2"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1" name="Freeform 188"/>
                <p:cNvSpPr>
                  <a:spLocks/>
                </p:cNvSpPr>
                <p:nvPr/>
              </p:nvSpPr>
              <p:spPr bwMode="auto">
                <a:xfrm>
                  <a:off x="233" y="1631"/>
                  <a:ext cx="121" cy="64"/>
                </a:xfrm>
                <a:custGeom>
                  <a:avLst/>
                  <a:gdLst>
                    <a:gd name="T0" fmla="*/ 20 w 121"/>
                    <a:gd name="T1" fmla="*/ 0 h 64"/>
                    <a:gd name="T2" fmla="*/ 20 w 121"/>
                    <a:gd name="T3" fmla="*/ 0 h 64"/>
                    <a:gd name="T4" fmla="*/ 12 w 121"/>
                    <a:gd name="T5" fmla="*/ 3 h 64"/>
                    <a:gd name="T6" fmla="*/ 6 w 121"/>
                    <a:gd name="T7" fmla="*/ 6 h 64"/>
                    <a:gd name="T8" fmla="*/ 3 w 121"/>
                    <a:gd name="T9" fmla="*/ 13 h 64"/>
                    <a:gd name="T10" fmla="*/ 0 w 121"/>
                    <a:gd name="T11" fmla="*/ 17 h 64"/>
                    <a:gd name="T12" fmla="*/ 0 w 121"/>
                    <a:gd name="T13" fmla="*/ 24 h 64"/>
                    <a:gd name="T14" fmla="*/ 1 w 121"/>
                    <a:gd name="T15" fmla="*/ 30 h 64"/>
                    <a:gd name="T16" fmla="*/ 5 w 121"/>
                    <a:gd name="T17" fmla="*/ 36 h 64"/>
                    <a:gd name="T18" fmla="*/ 9 w 121"/>
                    <a:gd name="T19" fmla="*/ 44 h 64"/>
                    <a:gd name="T20" fmla="*/ 9 w 121"/>
                    <a:gd name="T21" fmla="*/ 44 h 64"/>
                    <a:gd name="T22" fmla="*/ 16 w 121"/>
                    <a:gd name="T23" fmla="*/ 49 h 64"/>
                    <a:gd name="T24" fmla="*/ 20 w 121"/>
                    <a:gd name="T25" fmla="*/ 53 h 64"/>
                    <a:gd name="T26" fmla="*/ 33 w 121"/>
                    <a:gd name="T27" fmla="*/ 60 h 64"/>
                    <a:gd name="T28" fmla="*/ 47 w 121"/>
                    <a:gd name="T29" fmla="*/ 63 h 64"/>
                    <a:gd name="T30" fmla="*/ 63 w 121"/>
                    <a:gd name="T31" fmla="*/ 64 h 64"/>
                    <a:gd name="T32" fmla="*/ 77 w 121"/>
                    <a:gd name="T33" fmla="*/ 64 h 64"/>
                    <a:gd name="T34" fmla="*/ 92 w 121"/>
                    <a:gd name="T35" fmla="*/ 64 h 64"/>
                    <a:gd name="T36" fmla="*/ 119 w 121"/>
                    <a:gd name="T37" fmla="*/ 60 h 64"/>
                    <a:gd name="T38" fmla="*/ 119 w 121"/>
                    <a:gd name="T39" fmla="*/ 60 h 64"/>
                    <a:gd name="T40" fmla="*/ 121 w 121"/>
                    <a:gd name="T41" fmla="*/ 60 h 64"/>
                    <a:gd name="T42" fmla="*/ 121 w 121"/>
                    <a:gd name="T43" fmla="*/ 58 h 64"/>
                    <a:gd name="T44" fmla="*/ 121 w 121"/>
                    <a:gd name="T45" fmla="*/ 57 h 64"/>
                    <a:gd name="T46" fmla="*/ 119 w 121"/>
                    <a:gd name="T47" fmla="*/ 57 h 64"/>
                    <a:gd name="T48" fmla="*/ 119 w 121"/>
                    <a:gd name="T49" fmla="*/ 57 h 64"/>
                    <a:gd name="T50" fmla="*/ 86 w 121"/>
                    <a:gd name="T51" fmla="*/ 60 h 64"/>
                    <a:gd name="T52" fmla="*/ 70 w 121"/>
                    <a:gd name="T53" fmla="*/ 60 h 64"/>
                    <a:gd name="T54" fmla="*/ 53 w 121"/>
                    <a:gd name="T55" fmla="*/ 58 h 64"/>
                    <a:gd name="T56" fmla="*/ 53 w 121"/>
                    <a:gd name="T57" fmla="*/ 58 h 64"/>
                    <a:gd name="T58" fmla="*/ 45 w 121"/>
                    <a:gd name="T59" fmla="*/ 57 h 64"/>
                    <a:gd name="T60" fmla="*/ 38 w 121"/>
                    <a:gd name="T61" fmla="*/ 53 h 64"/>
                    <a:gd name="T62" fmla="*/ 23 w 121"/>
                    <a:gd name="T63" fmla="*/ 47 h 64"/>
                    <a:gd name="T64" fmla="*/ 23 w 121"/>
                    <a:gd name="T65" fmla="*/ 47 h 64"/>
                    <a:gd name="T66" fmla="*/ 16 w 121"/>
                    <a:gd name="T67" fmla="*/ 43 h 64"/>
                    <a:gd name="T68" fmla="*/ 11 w 121"/>
                    <a:gd name="T69" fmla="*/ 38 h 64"/>
                    <a:gd name="T70" fmla="*/ 6 w 121"/>
                    <a:gd name="T71" fmla="*/ 32 h 64"/>
                    <a:gd name="T72" fmla="*/ 3 w 121"/>
                    <a:gd name="T73" fmla="*/ 25 h 64"/>
                    <a:gd name="T74" fmla="*/ 3 w 121"/>
                    <a:gd name="T75" fmla="*/ 17 h 64"/>
                    <a:gd name="T76" fmla="*/ 6 w 121"/>
                    <a:gd name="T77" fmla="*/ 13 h 64"/>
                    <a:gd name="T78" fmla="*/ 11 w 121"/>
                    <a:gd name="T79" fmla="*/ 6 h 64"/>
                    <a:gd name="T80" fmla="*/ 20 w 121"/>
                    <a:gd name="T81" fmla="*/ 2 h 64"/>
                    <a:gd name="T82" fmla="*/ 20 w 121"/>
                    <a:gd name="T83" fmla="*/ 2 h 64"/>
                    <a:gd name="T84" fmla="*/ 22 w 121"/>
                    <a:gd name="T85" fmla="*/ 0 h 64"/>
                    <a:gd name="T86" fmla="*/ 20 w 121"/>
                    <a:gd name="T87" fmla="*/ 0 h 64"/>
                    <a:gd name="T88" fmla="*/ 20 w 121"/>
                    <a:gd name="T89" fmla="*/ 0 h 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1"/>
                    <a:gd name="T136" fmla="*/ 0 h 64"/>
                    <a:gd name="T137" fmla="*/ 121 w 121"/>
                    <a:gd name="T138" fmla="*/ 64 h 6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1" h="64">
                      <a:moveTo>
                        <a:pt x="20" y="0"/>
                      </a:moveTo>
                      <a:lnTo>
                        <a:pt x="20" y="0"/>
                      </a:lnTo>
                      <a:lnTo>
                        <a:pt x="12" y="3"/>
                      </a:lnTo>
                      <a:lnTo>
                        <a:pt x="6" y="6"/>
                      </a:lnTo>
                      <a:lnTo>
                        <a:pt x="3" y="13"/>
                      </a:lnTo>
                      <a:lnTo>
                        <a:pt x="0" y="17"/>
                      </a:lnTo>
                      <a:lnTo>
                        <a:pt x="0" y="24"/>
                      </a:lnTo>
                      <a:lnTo>
                        <a:pt x="1" y="30"/>
                      </a:lnTo>
                      <a:lnTo>
                        <a:pt x="5" y="36"/>
                      </a:lnTo>
                      <a:lnTo>
                        <a:pt x="9" y="44"/>
                      </a:lnTo>
                      <a:lnTo>
                        <a:pt x="16" y="49"/>
                      </a:lnTo>
                      <a:lnTo>
                        <a:pt x="20" y="53"/>
                      </a:lnTo>
                      <a:lnTo>
                        <a:pt x="33" y="60"/>
                      </a:lnTo>
                      <a:lnTo>
                        <a:pt x="47" y="63"/>
                      </a:lnTo>
                      <a:lnTo>
                        <a:pt x="63" y="64"/>
                      </a:lnTo>
                      <a:lnTo>
                        <a:pt x="77" y="64"/>
                      </a:lnTo>
                      <a:lnTo>
                        <a:pt x="92" y="64"/>
                      </a:lnTo>
                      <a:lnTo>
                        <a:pt x="119" y="60"/>
                      </a:lnTo>
                      <a:lnTo>
                        <a:pt x="121" y="60"/>
                      </a:lnTo>
                      <a:lnTo>
                        <a:pt x="121" y="58"/>
                      </a:lnTo>
                      <a:lnTo>
                        <a:pt x="121" y="57"/>
                      </a:lnTo>
                      <a:lnTo>
                        <a:pt x="119" y="57"/>
                      </a:lnTo>
                      <a:lnTo>
                        <a:pt x="86" y="60"/>
                      </a:lnTo>
                      <a:lnTo>
                        <a:pt x="70" y="60"/>
                      </a:lnTo>
                      <a:lnTo>
                        <a:pt x="53" y="58"/>
                      </a:lnTo>
                      <a:lnTo>
                        <a:pt x="45" y="57"/>
                      </a:lnTo>
                      <a:lnTo>
                        <a:pt x="38" y="53"/>
                      </a:lnTo>
                      <a:lnTo>
                        <a:pt x="23" y="47"/>
                      </a:lnTo>
                      <a:lnTo>
                        <a:pt x="16" y="43"/>
                      </a:lnTo>
                      <a:lnTo>
                        <a:pt x="11" y="38"/>
                      </a:lnTo>
                      <a:lnTo>
                        <a:pt x="6" y="32"/>
                      </a:lnTo>
                      <a:lnTo>
                        <a:pt x="3" y="25"/>
                      </a:lnTo>
                      <a:lnTo>
                        <a:pt x="3" y="17"/>
                      </a:lnTo>
                      <a:lnTo>
                        <a:pt x="6" y="13"/>
                      </a:lnTo>
                      <a:lnTo>
                        <a:pt x="11" y="6"/>
                      </a:lnTo>
                      <a:lnTo>
                        <a:pt x="20" y="2"/>
                      </a:lnTo>
                      <a:lnTo>
                        <a:pt x="22"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2" name="Freeform 189"/>
                <p:cNvSpPr>
                  <a:spLocks/>
                </p:cNvSpPr>
                <p:nvPr/>
              </p:nvSpPr>
              <p:spPr bwMode="auto">
                <a:xfrm>
                  <a:off x="236" y="1630"/>
                  <a:ext cx="107" cy="25"/>
                </a:xfrm>
                <a:custGeom>
                  <a:avLst/>
                  <a:gdLst>
                    <a:gd name="T0" fmla="*/ 0 w 107"/>
                    <a:gd name="T1" fmla="*/ 1 h 25"/>
                    <a:gd name="T2" fmla="*/ 0 w 107"/>
                    <a:gd name="T3" fmla="*/ 1 h 25"/>
                    <a:gd name="T4" fmla="*/ 13 w 107"/>
                    <a:gd name="T5" fmla="*/ 7 h 25"/>
                    <a:gd name="T6" fmla="*/ 25 w 107"/>
                    <a:gd name="T7" fmla="*/ 12 h 25"/>
                    <a:gd name="T8" fmla="*/ 52 w 107"/>
                    <a:gd name="T9" fmla="*/ 20 h 25"/>
                    <a:gd name="T10" fmla="*/ 78 w 107"/>
                    <a:gd name="T11" fmla="*/ 25 h 25"/>
                    <a:gd name="T12" fmla="*/ 105 w 107"/>
                    <a:gd name="T13" fmla="*/ 25 h 25"/>
                    <a:gd name="T14" fmla="*/ 105 w 107"/>
                    <a:gd name="T15" fmla="*/ 25 h 25"/>
                    <a:gd name="T16" fmla="*/ 107 w 107"/>
                    <a:gd name="T17" fmla="*/ 25 h 25"/>
                    <a:gd name="T18" fmla="*/ 105 w 107"/>
                    <a:gd name="T19" fmla="*/ 23 h 25"/>
                    <a:gd name="T20" fmla="*/ 105 w 107"/>
                    <a:gd name="T21" fmla="*/ 23 h 25"/>
                    <a:gd name="T22" fmla="*/ 78 w 107"/>
                    <a:gd name="T23" fmla="*/ 22 h 25"/>
                    <a:gd name="T24" fmla="*/ 52 w 107"/>
                    <a:gd name="T25" fmla="*/ 17 h 25"/>
                    <a:gd name="T26" fmla="*/ 27 w 107"/>
                    <a:gd name="T27" fmla="*/ 9 h 25"/>
                    <a:gd name="T28" fmla="*/ 14 w 107"/>
                    <a:gd name="T29" fmla="*/ 4 h 25"/>
                    <a:gd name="T30" fmla="*/ 2 w 107"/>
                    <a:gd name="T31" fmla="*/ 0 h 25"/>
                    <a:gd name="T32" fmla="*/ 2 w 107"/>
                    <a:gd name="T33" fmla="*/ 0 h 25"/>
                    <a:gd name="T34" fmla="*/ 0 w 107"/>
                    <a:gd name="T35" fmla="*/ 0 h 25"/>
                    <a:gd name="T36" fmla="*/ 0 w 107"/>
                    <a:gd name="T37" fmla="*/ 1 h 25"/>
                    <a:gd name="T38" fmla="*/ 0 w 107"/>
                    <a:gd name="T39" fmla="*/ 1 h 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7"/>
                    <a:gd name="T61" fmla="*/ 0 h 25"/>
                    <a:gd name="T62" fmla="*/ 107 w 107"/>
                    <a:gd name="T63" fmla="*/ 25 h 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7" h="25">
                      <a:moveTo>
                        <a:pt x="0" y="1"/>
                      </a:moveTo>
                      <a:lnTo>
                        <a:pt x="0" y="1"/>
                      </a:lnTo>
                      <a:lnTo>
                        <a:pt x="13" y="7"/>
                      </a:lnTo>
                      <a:lnTo>
                        <a:pt x="25" y="12"/>
                      </a:lnTo>
                      <a:lnTo>
                        <a:pt x="52" y="20"/>
                      </a:lnTo>
                      <a:lnTo>
                        <a:pt x="78" y="25"/>
                      </a:lnTo>
                      <a:lnTo>
                        <a:pt x="105" y="25"/>
                      </a:lnTo>
                      <a:lnTo>
                        <a:pt x="107" y="25"/>
                      </a:lnTo>
                      <a:lnTo>
                        <a:pt x="105" y="23"/>
                      </a:lnTo>
                      <a:lnTo>
                        <a:pt x="78" y="22"/>
                      </a:lnTo>
                      <a:lnTo>
                        <a:pt x="52" y="17"/>
                      </a:lnTo>
                      <a:lnTo>
                        <a:pt x="27" y="9"/>
                      </a:lnTo>
                      <a:lnTo>
                        <a:pt x="14" y="4"/>
                      </a:lnTo>
                      <a:lnTo>
                        <a:pt x="2"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3" name="Freeform 190"/>
                <p:cNvSpPr>
                  <a:spLocks/>
                </p:cNvSpPr>
                <p:nvPr/>
              </p:nvSpPr>
              <p:spPr bwMode="auto">
                <a:xfrm>
                  <a:off x="318" y="1637"/>
                  <a:ext cx="45" cy="65"/>
                </a:xfrm>
                <a:custGeom>
                  <a:avLst/>
                  <a:gdLst>
                    <a:gd name="T0" fmla="*/ 1 w 45"/>
                    <a:gd name="T1" fmla="*/ 4 h 65"/>
                    <a:gd name="T2" fmla="*/ 1 w 45"/>
                    <a:gd name="T3" fmla="*/ 4 h 65"/>
                    <a:gd name="T4" fmla="*/ 11 w 45"/>
                    <a:gd name="T5" fmla="*/ 5 h 65"/>
                    <a:gd name="T6" fmla="*/ 20 w 45"/>
                    <a:gd name="T7" fmla="*/ 10 h 65"/>
                    <a:gd name="T8" fmla="*/ 28 w 45"/>
                    <a:gd name="T9" fmla="*/ 16 h 65"/>
                    <a:gd name="T10" fmla="*/ 34 w 45"/>
                    <a:gd name="T11" fmla="*/ 24 h 65"/>
                    <a:gd name="T12" fmla="*/ 34 w 45"/>
                    <a:gd name="T13" fmla="*/ 24 h 65"/>
                    <a:gd name="T14" fmla="*/ 37 w 45"/>
                    <a:gd name="T15" fmla="*/ 29 h 65"/>
                    <a:gd name="T16" fmla="*/ 39 w 45"/>
                    <a:gd name="T17" fmla="*/ 35 h 65"/>
                    <a:gd name="T18" fmla="*/ 39 w 45"/>
                    <a:gd name="T19" fmla="*/ 44 h 65"/>
                    <a:gd name="T20" fmla="*/ 36 w 45"/>
                    <a:gd name="T21" fmla="*/ 54 h 65"/>
                    <a:gd name="T22" fmla="*/ 31 w 45"/>
                    <a:gd name="T23" fmla="*/ 63 h 65"/>
                    <a:gd name="T24" fmla="*/ 31 w 45"/>
                    <a:gd name="T25" fmla="*/ 63 h 65"/>
                    <a:gd name="T26" fmla="*/ 31 w 45"/>
                    <a:gd name="T27" fmla="*/ 65 h 65"/>
                    <a:gd name="T28" fmla="*/ 31 w 45"/>
                    <a:gd name="T29" fmla="*/ 65 h 65"/>
                    <a:gd name="T30" fmla="*/ 33 w 45"/>
                    <a:gd name="T31" fmla="*/ 65 h 65"/>
                    <a:gd name="T32" fmla="*/ 33 w 45"/>
                    <a:gd name="T33" fmla="*/ 65 h 65"/>
                    <a:gd name="T34" fmla="*/ 37 w 45"/>
                    <a:gd name="T35" fmla="*/ 60 h 65"/>
                    <a:gd name="T36" fmla="*/ 42 w 45"/>
                    <a:gd name="T37" fmla="*/ 55 h 65"/>
                    <a:gd name="T38" fmla="*/ 44 w 45"/>
                    <a:gd name="T39" fmla="*/ 49 h 65"/>
                    <a:gd name="T40" fmla="*/ 45 w 45"/>
                    <a:gd name="T41" fmla="*/ 44 h 65"/>
                    <a:gd name="T42" fmla="*/ 45 w 45"/>
                    <a:gd name="T43" fmla="*/ 40 h 65"/>
                    <a:gd name="T44" fmla="*/ 44 w 45"/>
                    <a:gd name="T45" fmla="*/ 33 h 65"/>
                    <a:gd name="T46" fmla="*/ 40 w 45"/>
                    <a:gd name="T47" fmla="*/ 24 h 65"/>
                    <a:gd name="T48" fmla="*/ 33 w 45"/>
                    <a:gd name="T49" fmla="*/ 15 h 65"/>
                    <a:gd name="T50" fmla="*/ 23 w 45"/>
                    <a:gd name="T51" fmla="*/ 7 h 65"/>
                    <a:gd name="T52" fmla="*/ 14 w 45"/>
                    <a:gd name="T53" fmla="*/ 2 h 65"/>
                    <a:gd name="T54" fmla="*/ 1 w 45"/>
                    <a:gd name="T55" fmla="*/ 0 h 65"/>
                    <a:gd name="T56" fmla="*/ 1 w 45"/>
                    <a:gd name="T57" fmla="*/ 0 h 65"/>
                    <a:gd name="T58" fmla="*/ 0 w 45"/>
                    <a:gd name="T59" fmla="*/ 2 h 65"/>
                    <a:gd name="T60" fmla="*/ 1 w 45"/>
                    <a:gd name="T61" fmla="*/ 4 h 65"/>
                    <a:gd name="T62" fmla="*/ 1 w 45"/>
                    <a:gd name="T63" fmla="*/ 4 h 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5"/>
                    <a:gd name="T97" fmla="*/ 0 h 65"/>
                    <a:gd name="T98" fmla="*/ 45 w 45"/>
                    <a:gd name="T99" fmla="*/ 65 h 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5" h="65">
                      <a:moveTo>
                        <a:pt x="1" y="4"/>
                      </a:moveTo>
                      <a:lnTo>
                        <a:pt x="1" y="4"/>
                      </a:lnTo>
                      <a:lnTo>
                        <a:pt x="11" y="5"/>
                      </a:lnTo>
                      <a:lnTo>
                        <a:pt x="20" y="10"/>
                      </a:lnTo>
                      <a:lnTo>
                        <a:pt x="28" y="16"/>
                      </a:lnTo>
                      <a:lnTo>
                        <a:pt x="34" y="24"/>
                      </a:lnTo>
                      <a:lnTo>
                        <a:pt x="37" y="29"/>
                      </a:lnTo>
                      <a:lnTo>
                        <a:pt x="39" y="35"/>
                      </a:lnTo>
                      <a:lnTo>
                        <a:pt x="39" y="44"/>
                      </a:lnTo>
                      <a:lnTo>
                        <a:pt x="36" y="54"/>
                      </a:lnTo>
                      <a:lnTo>
                        <a:pt x="31" y="63"/>
                      </a:lnTo>
                      <a:lnTo>
                        <a:pt x="31" y="65"/>
                      </a:lnTo>
                      <a:lnTo>
                        <a:pt x="33" y="65"/>
                      </a:lnTo>
                      <a:lnTo>
                        <a:pt x="37" y="60"/>
                      </a:lnTo>
                      <a:lnTo>
                        <a:pt x="42" y="55"/>
                      </a:lnTo>
                      <a:lnTo>
                        <a:pt x="44" y="49"/>
                      </a:lnTo>
                      <a:lnTo>
                        <a:pt x="45" y="44"/>
                      </a:lnTo>
                      <a:lnTo>
                        <a:pt x="45" y="40"/>
                      </a:lnTo>
                      <a:lnTo>
                        <a:pt x="44" y="33"/>
                      </a:lnTo>
                      <a:lnTo>
                        <a:pt x="40" y="24"/>
                      </a:lnTo>
                      <a:lnTo>
                        <a:pt x="33" y="15"/>
                      </a:lnTo>
                      <a:lnTo>
                        <a:pt x="23" y="7"/>
                      </a:lnTo>
                      <a:lnTo>
                        <a:pt x="14" y="2"/>
                      </a:lnTo>
                      <a:lnTo>
                        <a:pt x="1" y="0"/>
                      </a:lnTo>
                      <a:lnTo>
                        <a:pt x="0" y="2"/>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4" name="Freeform 191"/>
                <p:cNvSpPr>
                  <a:spLocks/>
                </p:cNvSpPr>
                <p:nvPr/>
              </p:nvSpPr>
              <p:spPr bwMode="auto">
                <a:xfrm>
                  <a:off x="374" y="1564"/>
                  <a:ext cx="259" cy="125"/>
                </a:xfrm>
                <a:custGeom>
                  <a:avLst/>
                  <a:gdLst>
                    <a:gd name="T0" fmla="*/ 3 w 259"/>
                    <a:gd name="T1" fmla="*/ 120 h 125"/>
                    <a:gd name="T2" fmla="*/ 3 w 259"/>
                    <a:gd name="T3" fmla="*/ 95 h 125"/>
                    <a:gd name="T4" fmla="*/ 11 w 259"/>
                    <a:gd name="T5" fmla="*/ 73 h 125"/>
                    <a:gd name="T6" fmla="*/ 24 w 259"/>
                    <a:gd name="T7" fmla="*/ 55 h 125"/>
                    <a:gd name="T8" fmla="*/ 41 w 259"/>
                    <a:gd name="T9" fmla="*/ 39 h 125"/>
                    <a:gd name="T10" fmla="*/ 61 w 259"/>
                    <a:gd name="T11" fmla="*/ 26 h 125"/>
                    <a:gd name="T12" fmla="*/ 105 w 259"/>
                    <a:gd name="T13" fmla="*/ 9 h 125"/>
                    <a:gd name="T14" fmla="*/ 127 w 259"/>
                    <a:gd name="T15" fmla="*/ 4 h 125"/>
                    <a:gd name="T16" fmla="*/ 152 w 259"/>
                    <a:gd name="T17" fmla="*/ 3 h 125"/>
                    <a:gd name="T18" fmla="*/ 177 w 259"/>
                    <a:gd name="T19" fmla="*/ 8 h 125"/>
                    <a:gd name="T20" fmla="*/ 201 w 259"/>
                    <a:gd name="T21" fmla="*/ 17 h 125"/>
                    <a:gd name="T22" fmla="*/ 220 w 259"/>
                    <a:gd name="T23" fmla="*/ 34 h 125"/>
                    <a:gd name="T24" fmla="*/ 228 w 259"/>
                    <a:gd name="T25" fmla="*/ 44 h 125"/>
                    <a:gd name="T26" fmla="*/ 240 w 259"/>
                    <a:gd name="T27" fmla="*/ 64 h 125"/>
                    <a:gd name="T28" fmla="*/ 251 w 259"/>
                    <a:gd name="T29" fmla="*/ 100 h 125"/>
                    <a:gd name="T30" fmla="*/ 256 w 259"/>
                    <a:gd name="T31" fmla="*/ 124 h 125"/>
                    <a:gd name="T32" fmla="*/ 257 w 259"/>
                    <a:gd name="T33" fmla="*/ 125 h 125"/>
                    <a:gd name="T34" fmla="*/ 259 w 259"/>
                    <a:gd name="T35" fmla="*/ 124 h 125"/>
                    <a:gd name="T36" fmla="*/ 254 w 259"/>
                    <a:gd name="T37" fmla="*/ 97 h 125"/>
                    <a:gd name="T38" fmla="*/ 246 w 259"/>
                    <a:gd name="T39" fmla="*/ 72 h 125"/>
                    <a:gd name="T40" fmla="*/ 235 w 259"/>
                    <a:gd name="T41" fmla="*/ 48 h 125"/>
                    <a:gd name="T42" fmla="*/ 220 w 259"/>
                    <a:gd name="T43" fmla="*/ 26 h 125"/>
                    <a:gd name="T44" fmla="*/ 210 w 259"/>
                    <a:gd name="T45" fmla="*/ 19 h 125"/>
                    <a:gd name="T46" fmla="*/ 188 w 259"/>
                    <a:gd name="T47" fmla="*/ 8 h 125"/>
                    <a:gd name="T48" fmla="*/ 165 w 259"/>
                    <a:gd name="T49" fmla="*/ 1 h 125"/>
                    <a:gd name="T50" fmla="*/ 140 w 259"/>
                    <a:gd name="T51" fmla="*/ 1 h 125"/>
                    <a:gd name="T52" fmla="*/ 127 w 259"/>
                    <a:gd name="T53" fmla="*/ 1 h 125"/>
                    <a:gd name="T54" fmla="*/ 82 w 259"/>
                    <a:gd name="T55" fmla="*/ 14 h 125"/>
                    <a:gd name="T56" fmla="*/ 47 w 259"/>
                    <a:gd name="T57" fmla="*/ 31 h 125"/>
                    <a:gd name="T58" fmla="*/ 28 w 259"/>
                    <a:gd name="T59" fmla="*/ 45 h 125"/>
                    <a:gd name="T60" fmla="*/ 13 w 259"/>
                    <a:gd name="T61" fmla="*/ 64 h 125"/>
                    <a:gd name="T62" fmla="*/ 3 w 259"/>
                    <a:gd name="T63" fmla="*/ 84 h 125"/>
                    <a:gd name="T64" fmla="*/ 0 w 259"/>
                    <a:gd name="T65" fmla="*/ 108 h 125"/>
                    <a:gd name="T66" fmla="*/ 2 w 259"/>
                    <a:gd name="T67" fmla="*/ 120 h 125"/>
                    <a:gd name="T68" fmla="*/ 3 w 259"/>
                    <a:gd name="T69" fmla="*/ 120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9"/>
                    <a:gd name="T106" fmla="*/ 0 h 125"/>
                    <a:gd name="T107" fmla="*/ 259 w 259"/>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9" h="125">
                      <a:moveTo>
                        <a:pt x="3" y="120"/>
                      </a:moveTo>
                      <a:lnTo>
                        <a:pt x="3" y="120"/>
                      </a:lnTo>
                      <a:lnTo>
                        <a:pt x="2" y="106"/>
                      </a:lnTo>
                      <a:lnTo>
                        <a:pt x="3" y="95"/>
                      </a:lnTo>
                      <a:lnTo>
                        <a:pt x="6" y="84"/>
                      </a:lnTo>
                      <a:lnTo>
                        <a:pt x="11" y="73"/>
                      </a:lnTo>
                      <a:lnTo>
                        <a:pt x="17" y="64"/>
                      </a:lnTo>
                      <a:lnTo>
                        <a:pt x="24" y="55"/>
                      </a:lnTo>
                      <a:lnTo>
                        <a:pt x="33" y="47"/>
                      </a:lnTo>
                      <a:lnTo>
                        <a:pt x="41" y="39"/>
                      </a:lnTo>
                      <a:lnTo>
                        <a:pt x="52" y="33"/>
                      </a:lnTo>
                      <a:lnTo>
                        <a:pt x="61" y="26"/>
                      </a:lnTo>
                      <a:lnTo>
                        <a:pt x="83" y="15"/>
                      </a:lnTo>
                      <a:lnTo>
                        <a:pt x="105" y="9"/>
                      </a:lnTo>
                      <a:lnTo>
                        <a:pt x="127" y="4"/>
                      </a:lnTo>
                      <a:lnTo>
                        <a:pt x="140" y="3"/>
                      </a:lnTo>
                      <a:lnTo>
                        <a:pt x="152" y="3"/>
                      </a:lnTo>
                      <a:lnTo>
                        <a:pt x="165" y="4"/>
                      </a:lnTo>
                      <a:lnTo>
                        <a:pt x="177" y="8"/>
                      </a:lnTo>
                      <a:lnTo>
                        <a:pt x="190" y="12"/>
                      </a:lnTo>
                      <a:lnTo>
                        <a:pt x="201" y="17"/>
                      </a:lnTo>
                      <a:lnTo>
                        <a:pt x="210" y="25"/>
                      </a:lnTo>
                      <a:lnTo>
                        <a:pt x="220" y="34"/>
                      </a:lnTo>
                      <a:lnTo>
                        <a:pt x="228" y="44"/>
                      </a:lnTo>
                      <a:lnTo>
                        <a:pt x="234" y="53"/>
                      </a:lnTo>
                      <a:lnTo>
                        <a:pt x="240" y="64"/>
                      </a:lnTo>
                      <a:lnTo>
                        <a:pt x="245" y="77"/>
                      </a:lnTo>
                      <a:lnTo>
                        <a:pt x="251" y="100"/>
                      </a:lnTo>
                      <a:lnTo>
                        <a:pt x="256" y="124"/>
                      </a:lnTo>
                      <a:lnTo>
                        <a:pt x="256" y="125"/>
                      </a:lnTo>
                      <a:lnTo>
                        <a:pt x="257" y="125"/>
                      </a:lnTo>
                      <a:lnTo>
                        <a:pt x="259" y="125"/>
                      </a:lnTo>
                      <a:lnTo>
                        <a:pt x="259" y="124"/>
                      </a:lnTo>
                      <a:lnTo>
                        <a:pt x="254" y="97"/>
                      </a:lnTo>
                      <a:lnTo>
                        <a:pt x="251" y="84"/>
                      </a:lnTo>
                      <a:lnTo>
                        <a:pt x="246" y="72"/>
                      </a:lnTo>
                      <a:lnTo>
                        <a:pt x="242" y="59"/>
                      </a:lnTo>
                      <a:lnTo>
                        <a:pt x="235" y="48"/>
                      </a:lnTo>
                      <a:lnTo>
                        <a:pt x="229" y="37"/>
                      </a:lnTo>
                      <a:lnTo>
                        <a:pt x="220" y="26"/>
                      </a:lnTo>
                      <a:lnTo>
                        <a:pt x="210" y="19"/>
                      </a:lnTo>
                      <a:lnTo>
                        <a:pt x="199" y="12"/>
                      </a:lnTo>
                      <a:lnTo>
                        <a:pt x="188" y="8"/>
                      </a:lnTo>
                      <a:lnTo>
                        <a:pt x="177" y="3"/>
                      </a:lnTo>
                      <a:lnTo>
                        <a:pt x="165" y="1"/>
                      </a:lnTo>
                      <a:lnTo>
                        <a:pt x="152" y="0"/>
                      </a:lnTo>
                      <a:lnTo>
                        <a:pt x="140" y="1"/>
                      </a:lnTo>
                      <a:lnTo>
                        <a:pt x="127" y="1"/>
                      </a:lnTo>
                      <a:lnTo>
                        <a:pt x="105" y="6"/>
                      </a:lnTo>
                      <a:lnTo>
                        <a:pt x="82" y="14"/>
                      </a:lnTo>
                      <a:lnTo>
                        <a:pt x="58" y="23"/>
                      </a:lnTo>
                      <a:lnTo>
                        <a:pt x="47" y="31"/>
                      </a:lnTo>
                      <a:lnTo>
                        <a:pt x="38" y="37"/>
                      </a:lnTo>
                      <a:lnTo>
                        <a:pt x="28" y="45"/>
                      </a:lnTo>
                      <a:lnTo>
                        <a:pt x="20" y="55"/>
                      </a:lnTo>
                      <a:lnTo>
                        <a:pt x="13" y="64"/>
                      </a:lnTo>
                      <a:lnTo>
                        <a:pt x="8" y="73"/>
                      </a:lnTo>
                      <a:lnTo>
                        <a:pt x="3" y="84"/>
                      </a:lnTo>
                      <a:lnTo>
                        <a:pt x="0" y="95"/>
                      </a:lnTo>
                      <a:lnTo>
                        <a:pt x="0" y="108"/>
                      </a:lnTo>
                      <a:lnTo>
                        <a:pt x="2" y="120"/>
                      </a:lnTo>
                      <a:lnTo>
                        <a:pt x="3"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5" name="Freeform 192"/>
                <p:cNvSpPr>
                  <a:spLocks/>
                </p:cNvSpPr>
                <p:nvPr/>
              </p:nvSpPr>
              <p:spPr bwMode="auto">
                <a:xfrm>
                  <a:off x="366" y="1606"/>
                  <a:ext cx="272" cy="94"/>
                </a:xfrm>
                <a:custGeom>
                  <a:avLst/>
                  <a:gdLst>
                    <a:gd name="T0" fmla="*/ 0 w 272"/>
                    <a:gd name="T1" fmla="*/ 80 h 94"/>
                    <a:gd name="T2" fmla="*/ 24 w 272"/>
                    <a:gd name="T3" fmla="*/ 86 h 94"/>
                    <a:gd name="T4" fmla="*/ 44 w 272"/>
                    <a:gd name="T5" fmla="*/ 83 h 94"/>
                    <a:gd name="T6" fmla="*/ 60 w 272"/>
                    <a:gd name="T7" fmla="*/ 74 h 94"/>
                    <a:gd name="T8" fmla="*/ 91 w 272"/>
                    <a:gd name="T9" fmla="*/ 44 h 94"/>
                    <a:gd name="T10" fmla="*/ 115 w 272"/>
                    <a:gd name="T11" fmla="*/ 22 h 94"/>
                    <a:gd name="T12" fmla="*/ 132 w 272"/>
                    <a:gd name="T13" fmla="*/ 9 h 94"/>
                    <a:gd name="T14" fmla="*/ 141 w 272"/>
                    <a:gd name="T15" fmla="*/ 6 h 94"/>
                    <a:gd name="T16" fmla="*/ 159 w 272"/>
                    <a:gd name="T17" fmla="*/ 3 h 94"/>
                    <a:gd name="T18" fmla="*/ 174 w 272"/>
                    <a:gd name="T19" fmla="*/ 6 h 94"/>
                    <a:gd name="T20" fmla="*/ 187 w 272"/>
                    <a:gd name="T21" fmla="*/ 13 h 94"/>
                    <a:gd name="T22" fmla="*/ 207 w 272"/>
                    <a:gd name="T23" fmla="*/ 36 h 94"/>
                    <a:gd name="T24" fmla="*/ 234 w 272"/>
                    <a:gd name="T25" fmla="*/ 75 h 94"/>
                    <a:gd name="T26" fmla="*/ 242 w 272"/>
                    <a:gd name="T27" fmla="*/ 85 h 94"/>
                    <a:gd name="T28" fmla="*/ 253 w 272"/>
                    <a:gd name="T29" fmla="*/ 93 h 94"/>
                    <a:gd name="T30" fmla="*/ 264 w 272"/>
                    <a:gd name="T31" fmla="*/ 93 h 94"/>
                    <a:gd name="T32" fmla="*/ 272 w 272"/>
                    <a:gd name="T33" fmla="*/ 82 h 94"/>
                    <a:gd name="T34" fmla="*/ 272 w 272"/>
                    <a:gd name="T35" fmla="*/ 80 h 94"/>
                    <a:gd name="T36" fmla="*/ 270 w 272"/>
                    <a:gd name="T37" fmla="*/ 82 h 94"/>
                    <a:gd name="T38" fmla="*/ 262 w 272"/>
                    <a:gd name="T39" fmla="*/ 88 h 94"/>
                    <a:gd name="T40" fmla="*/ 254 w 272"/>
                    <a:gd name="T41" fmla="*/ 88 h 94"/>
                    <a:gd name="T42" fmla="*/ 247 w 272"/>
                    <a:gd name="T43" fmla="*/ 83 h 94"/>
                    <a:gd name="T44" fmla="*/ 232 w 272"/>
                    <a:gd name="T45" fmla="*/ 66 h 94"/>
                    <a:gd name="T46" fmla="*/ 215 w 272"/>
                    <a:gd name="T47" fmla="*/ 38 h 94"/>
                    <a:gd name="T48" fmla="*/ 209 w 272"/>
                    <a:gd name="T49" fmla="*/ 28 h 94"/>
                    <a:gd name="T50" fmla="*/ 193 w 272"/>
                    <a:gd name="T51" fmla="*/ 14 h 94"/>
                    <a:gd name="T52" fmla="*/ 173 w 272"/>
                    <a:gd name="T53" fmla="*/ 5 h 94"/>
                    <a:gd name="T54" fmla="*/ 152 w 272"/>
                    <a:gd name="T55" fmla="*/ 0 h 94"/>
                    <a:gd name="T56" fmla="*/ 141 w 272"/>
                    <a:gd name="T57" fmla="*/ 2 h 94"/>
                    <a:gd name="T58" fmla="*/ 121 w 272"/>
                    <a:gd name="T59" fmla="*/ 11 h 94"/>
                    <a:gd name="T60" fmla="*/ 105 w 272"/>
                    <a:gd name="T61" fmla="*/ 24 h 94"/>
                    <a:gd name="T62" fmla="*/ 76 w 272"/>
                    <a:gd name="T63" fmla="*/ 57 h 94"/>
                    <a:gd name="T64" fmla="*/ 52 w 272"/>
                    <a:gd name="T65" fmla="*/ 75 h 94"/>
                    <a:gd name="T66" fmla="*/ 35 w 272"/>
                    <a:gd name="T67" fmla="*/ 83 h 94"/>
                    <a:gd name="T68" fmla="*/ 13 w 272"/>
                    <a:gd name="T69" fmla="*/ 83 h 94"/>
                    <a:gd name="T70" fmla="*/ 2 w 272"/>
                    <a:gd name="T71" fmla="*/ 78 h 94"/>
                    <a:gd name="T72" fmla="*/ 0 w 272"/>
                    <a:gd name="T73" fmla="*/ 80 h 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2"/>
                    <a:gd name="T112" fmla="*/ 0 h 94"/>
                    <a:gd name="T113" fmla="*/ 272 w 272"/>
                    <a:gd name="T114" fmla="*/ 94 h 9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2" h="94">
                      <a:moveTo>
                        <a:pt x="0" y="80"/>
                      </a:moveTo>
                      <a:lnTo>
                        <a:pt x="0" y="80"/>
                      </a:lnTo>
                      <a:lnTo>
                        <a:pt x="13" y="85"/>
                      </a:lnTo>
                      <a:lnTo>
                        <a:pt x="24" y="86"/>
                      </a:lnTo>
                      <a:lnTo>
                        <a:pt x="35" y="85"/>
                      </a:lnTo>
                      <a:lnTo>
                        <a:pt x="44" y="83"/>
                      </a:lnTo>
                      <a:lnTo>
                        <a:pt x="52" y="78"/>
                      </a:lnTo>
                      <a:lnTo>
                        <a:pt x="60" y="74"/>
                      </a:lnTo>
                      <a:lnTo>
                        <a:pt x="76" y="60"/>
                      </a:lnTo>
                      <a:lnTo>
                        <a:pt x="91" y="44"/>
                      </a:lnTo>
                      <a:lnTo>
                        <a:pt x="107" y="28"/>
                      </a:lnTo>
                      <a:lnTo>
                        <a:pt x="115" y="22"/>
                      </a:lnTo>
                      <a:lnTo>
                        <a:pt x="123" y="16"/>
                      </a:lnTo>
                      <a:lnTo>
                        <a:pt x="132" y="9"/>
                      </a:lnTo>
                      <a:lnTo>
                        <a:pt x="141" y="6"/>
                      </a:lnTo>
                      <a:lnTo>
                        <a:pt x="151" y="3"/>
                      </a:lnTo>
                      <a:lnTo>
                        <a:pt x="159" y="3"/>
                      </a:lnTo>
                      <a:lnTo>
                        <a:pt x="167" y="3"/>
                      </a:lnTo>
                      <a:lnTo>
                        <a:pt x="174" y="6"/>
                      </a:lnTo>
                      <a:lnTo>
                        <a:pt x="181" y="8"/>
                      </a:lnTo>
                      <a:lnTo>
                        <a:pt x="187" y="13"/>
                      </a:lnTo>
                      <a:lnTo>
                        <a:pt x="198" y="24"/>
                      </a:lnTo>
                      <a:lnTo>
                        <a:pt x="207" y="36"/>
                      </a:lnTo>
                      <a:lnTo>
                        <a:pt x="217" y="49"/>
                      </a:lnTo>
                      <a:lnTo>
                        <a:pt x="234" y="75"/>
                      </a:lnTo>
                      <a:lnTo>
                        <a:pt x="242" y="85"/>
                      </a:lnTo>
                      <a:lnTo>
                        <a:pt x="248" y="89"/>
                      </a:lnTo>
                      <a:lnTo>
                        <a:pt x="253" y="93"/>
                      </a:lnTo>
                      <a:lnTo>
                        <a:pt x="259" y="94"/>
                      </a:lnTo>
                      <a:lnTo>
                        <a:pt x="264" y="93"/>
                      </a:lnTo>
                      <a:lnTo>
                        <a:pt x="269" y="89"/>
                      </a:lnTo>
                      <a:lnTo>
                        <a:pt x="272" y="82"/>
                      </a:lnTo>
                      <a:lnTo>
                        <a:pt x="272" y="80"/>
                      </a:lnTo>
                      <a:lnTo>
                        <a:pt x="270" y="82"/>
                      </a:lnTo>
                      <a:lnTo>
                        <a:pt x="265" y="85"/>
                      </a:lnTo>
                      <a:lnTo>
                        <a:pt x="262" y="88"/>
                      </a:lnTo>
                      <a:lnTo>
                        <a:pt x="258" y="89"/>
                      </a:lnTo>
                      <a:lnTo>
                        <a:pt x="254" y="88"/>
                      </a:lnTo>
                      <a:lnTo>
                        <a:pt x="250" y="86"/>
                      </a:lnTo>
                      <a:lnTo>
                        <a:pt x="247" y="83"/>
                      </a:lnTo>
                      <a:lnTo>
                        <a:pt x="239" y="75"/>
                      </a:lnTo>
                      <a:lnTo>
                        <a:pt x="232" y="66"/>
                      </a:lnTo>
                      <a:lnTo>
                        <a:pt x="226" y="55"/>
                      </a:lnTo>
                      <a:lnTo>
                        <a:pt x="215" y="38"/>
                      </a:lnTo>
                      <a:lnTo>
                        <a:pt x="209" y="28"/>
                      </a:lnTo>
                      <a:lnTo>
                        <a:pt x="201" y="20"/>
                      </a:lnTo>
                      <a:lnTo>
                        <a:pt x="193" y="14"/>
                      </a:lnTo>
                      <a:lnTo>
                        <a:pt x="184" y="8"/>
                      </a:lnTo>
                      <a:lnTo>
                        <a:pt x="173" y="5"/>
                      </a:lnTo>
                      <a:lnTo>
                        <a:pt x="163" y="2"/>
                      </a:lnTo>
                      <a:lnTo>
                        <a:pt x="152" y="0"/>
                      </a:lnTo>
                      <a:lnTo>
                        <a:pt x="141" y="2"/>
                      </a:lnTo>
                      <a:lnTo>
                        <a:pt x="130" y="5"/>
                      </a:lnTo>
                      <a:lnTo>
                        <a:pt x="121" y="11"/>
                      </a:lnTo>
                      <a:lnTo>
                        <a:pt x="113" y="16"/>
                      </a:lnTo>
                      <a:lnTo>
                        <a:pt x="105" y="24"/>
                      </a:lnTo>
                      <a:lnTo>
                        <a:pt x="90" y="39"/>
                      </a:lnTo>
                      <a:lnTo>
                        <a:pt x="76" y="57"/>
                      </a:lnTo>
                      <a:lnTo>
                        <a:pt x="60" y="71"/>
                      </a:lnTo>
                      <a:lnTo>
                        <a:pt x="52" y="75"/>
                      </a:lnTo>
                      <a:lnTo>
                        <a:pt x="44" y="80"/>
                      </a:lnTo>
                      <a:lnTo>
                        <a:pt x="35" y="83"/>
                      </a:lnTo>
                      <a:lnTo>
                        <a:pt x="24" y="85"/>
                      </a:lnTo>
                      <a:lnTo>
                        <a:pt x="13" y="83"/>
                      </a:lnTo>
                      <a:lnTo>
                        <a:pt x="2" y="78"/>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6" name="Freeform 193"/>
                <p:cNvSpPr>
                  <a:spLocks/>
                </p:cNvSpPr>
                <p:nvPr/>
              </p:nvSpPr>
              <p:spPr bwMode="auto">
                <a:xfrm>
                  <a:off x="393" y="1645"/>
                  <a:ext cx="232" cy="140"/>
                </a:xfrm>
                <a:custGeom>
                  <a:avLst/>
                  <a:gdLst>
                    <a:gd name="T0" fmla="*/ 12 w 232"/>
                    <a:gd name="T1" fmla="*/ 0 h 140"/>
                    <a:gd name="T2" fmla="*/ 1 w 232"/>
                    <a:gd name="T3" fmla="*/ 25 h 140"/>
                    <a:gd name="T4" fmla="*/ 1 w 232"/>
                    <a:gd name="T5" fmla="*/ 50 h 140"/>
                    <a:gd name="T6" fmla="*/ 8 w 232"/>
                    <a:gd name="T7" fmla="*/ 74 h 140"/>
                    <a:gd name="T8" fmla="*/ 20 w 232"/>
                    <a:gd name="T9" fmla="*/ 94 h 140"/>
                    <a:gd name="T10" fmla="*/ 38 w 232"/>
                    <a:gd name="T11" fmla="*/ 112 h 140"/>
                    <a:gd name="T12" fmla="*/ 60 w 232"/>
                    <a:gd name="T13" fmla="*/ 126 h 140"/>
                    <a:gd name="T14" fmla="*/ 83 w 232"/>
                    <a:gd name="T15" fmla="*/ 135 h 140"/>
                    <a:gd name="T16" fmla="*/ 108 w 232"/>
                    <a:gd name="T17" fmla="*/ 140 h 140"/>
                    <a:gd name="T18" fmla="*/ 130 w 232"/>
                    <a:gd name="T19" fmla="*/ 138 h 140"/>
                    <a:gd name="T20" fmla="*/ 174 w 232"/>
                    <a:gd name="T21" fmla="*/ 127 h 140"/>
                    <a:gd name="T22" fmla="*/ 194 w 232"/>
                    <a:gd name="T23" fmla="*/ 116 h 140"/>
                    <a:gd name="T24" fmla="*/ 210 w 232"/>
                    <a:gd name="T25" fmla="*/ 104 h 140"/>
                    <a:gd name="T26" fmla="*/ 223 w 232"/>
                    <a:gd name="T27" fmla="*/ 87 h 140"/>
                    <a:gd name="T28" fmla="*/ 231 w 232"/>
                    <a:gd name="T29" fmla="*/ 66 h 140"/>
                    <a:gd name="T30" fmla="*/ 232 w 232"/>
                    <a:gd name="T31" fmla="*/ 43 h 140"/>
                    <a:gd name="T32" fmla="*/ 231 w 232"/>
                    <a:gd name="T33" fmla="*/ 41 h 140"/>
                    <a:gd name="T34" fmla="*/ 226 w 232"/>
                    <a:gd name="T35" fmla="*/ 41 h 140"/>
                    <a:gd name="T36" fmla="*/ 226 w 232"/>
                    <a:gd name="T37" fmla="*/ 43 h 140"/>
                    <a:gd name="T38" fmla="*/ 223 w 232"/>
                    <a:gd name="T39" fmla="*/ 65 h 140"/>
                    <a:gd name="T40" fmla="*/ 216 w 232"/>
                    <a:gd name="T41" fmla="*/ 82 h 140"/>
                    <a:gd name="T42" fmla="*/ 204 w 232"/>
                    <a:gd name="T43" fmla="*/ 98 h 140"/>
                    <a:gd name="T44" fmla="*/ 190 w 232"/>
                    <a:gd name="T45" fmla="*/ 110 h 140"/>
                    <a:gd name="T46" fmla="*/ 154 w 232"/>
                    <a:gd name="T47" fmla="*/ 126 h 140"/>
                    <a:gd name="T48" fmla="*/ 114 w 232"/>
                    <a:gd name="T49" fmla="*/ 132 h 140"/>
                    <a:gd name="T50" fmla="*/ 102 w 232"/>
                    <a:gd name="T51" fmla="*/ 130 h 140"/>
                    <a:gd name="T52" fmla="*/ 77 w 232"/>
                    <a:gd name="T53" fmla="*/ 126 h 140"/>
                    <a:gd name="T54" fmla="*/ 53 w 232"/>
                    <a:gd name="T55" fmla="*/ 115 h 140"/>
                    <a:gd name="T56" fmla="*/ 33 w 232"/>
                    <a:gd name="T57" fmla="*/ 101 h 140"/>
                    <a:gd name="T58" fmla="*/ 17 w 232"/>
                    <a:gd name="T59" fmla="*/ 82 h 140"/>
                    <a:gd name="T60" fmla="*/ 6 w 232"/>
                    <a:gd name="T61" fmla="*/ 61 h 140"/>
                    <a:gd name="T62" fmla="*/ 3 w 232"/>
                    <a:gd name="T63" fmla="*/ 38 h 140"/>
                    <a:gd name="T64" fmla="*/ 8 w 232"/>
                    <a:gd name="T65" fmla="*/ 13 h 140"/>
                    <a:gd name="T66" fmla="*/ 12 w 232"/>
                    <a:gd name="T67" fmla="*/ 0 h 140"/>
                    <a:gd name="T68" fmla="*/ 12 w 232"/>
                    <a:gd name="T69" fmla="*/ 0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2"/>
                    <a:gd name="T106" fmla="*/ 0 h 140"/>
                    <a:gd name="T107" fmla="*/ 232 w 232"/>
                    <a:gd name="T108" fmla="*/ 140 h 1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2" h="140">
                      <a:moveTo>
                        <a:pt x="12" y="0"/>
                      </a:moveTo>
                      <a:lnTo>
                        <a:pt x="12" y="0"/>
                      </a:lnTo>
                      <a:lnTo>
                        <a:pt x="6" y="13"/>
                      </a:lnTo>
                      <a:lnTo>
                        <a:pt x="1" y="25"/>
                      </a:lnTo>
                      <a:lnTo>
                        <a:pt x="0" y="38"/>
                      </a:lnTo>
                      <a:lnTo>
                        <a:pt x="1" y="50"/>
                      </a:lnTo>
                      <a:lnTo>
                        <a:pt x="3" y="63"/>
                      </a:lnTo>
                      <a:lnTo>
                        <a:pt x="8" y="74"/>
                      </a:lnTo>
                      <a:lnTo>
                        <a:pt x="12" y="85"/>
                      </a:lnTo>
                      <a:lnTo>
                        <a:pt x="20" y="94"/>
                      </a:lnTo>
                      <a:lnTo>
                        <a:pt x="28" y="104"/>
                      </a:lnTo>
                      <a:lnTo>
                        <a:pt x="38" y="112"/>
                      </a:lnTo>
                      <a:lnTo>
                        <a:pt x="47" y="119"/>
                      </a:lnTo>
                      <a:lnTo>
                        <a:pt x="60" y="126"/>
                      </a:lnTo>
                      <a:lnTo>
                        <a:pt x="71" y="130"/>
                      </a:lnTo>
                      <a:lnTo>
                        <a:pt x="83" y="135"/>
                      </a:lnTo>
                      <a:lnTo>
                        <a:pt x="96" y="138"/>
                      </a:lnTo>
                      <a:lnTo>
                        <a:pt x="108" y="140"/>
                      </a:lnTo>
                      <a:lnTo>
                        <a:pt x="130" y="138"/>
                      </a:lnTo>
                      <a:lnTo>
                        <a:pt x="152" y="135"/>
                      </a:lnTo>
                      <a:lnTo>
                        <a:pt x="174" y="127"/>
                      </a:lnTo>
                      <a:lnTo>
                        <a:pt x="185" y="123"/>
                      </a:lnTo>
                      <a:lnTo>
                        <a:pt x="194" y="116"/>
                      </a:lnTo>
                      <a:lnTo>
                        <a:pt x="202" y="110"/>
                      </a:lnTo>
                      <a:lnTo>
                        <a:pt x="210" y="104"/>
                      </a:lnTo>
                      <a:lnTo>
                        <a:pt x="218" y="96"/>
                      </a:lnTo>
                      <a:lnTo>
                        <a:pt x="223" y="87"/>
                      </a:lnTo>
                      <a:lnTo>
                        <a:pt x="227" y="77"/>
                      </a:lnTo>
                      <a:lnTo>
                        <a:pt x="231" y="66"/>
                      </a:lnTo>
                      <a:lnTo>
                        <a:pt x="232" y="55"/>
                      </a:lnTo>
                      <a:lnTo>
                        <a:pt x="232" y="43"/>
                      </a:lnTo>
                      <a:lnTo>
                        <a:pt x="231" y="41"/>
                      </a:lnTo>
                      <a:lnTo>
                        <a:pt x="229" y="39"/>
                      </a:lnTo>
                      <a:lnTo>
                        <a:pt x="226" y="41"/>
                      </a:lnTo>
                      <a:lnTo>
                        <a:pt x="226" y="43"/>
                      </a:lnTo>
                      <a:lnTo>
                        <a:pt x="224" y="54"/>
                      </a:lnTo>
                      <a:lnTo>
                        <a:pt x="223" y="65"/>
                      </a:lnTo>
                      <a:lnTo>
                        <a:pt x="220" y="74"/>
                      </a:lnTo>
                      <a:lnTo>
                        <a:pt x="216" y="82"/>
                      </a:lnTo>
                      <a:lnTo>
                        <a:pt x="210" y="90"/>
                      </a:lnTo>
                      <a:lnTo>
                        <a:pt x="204" y="98"/>
                      </a:lnTo>
                      <a:lnTo>
                        <a:pt x="198" y="104"/>
                      </a:lnTo>
                      <a:lnTo>
                        <a:pt x="190" y="110"/>
                      </a:lnTo>
                      <a:lnTo>
                        <a:pt x="173" y="119"/>
                      </a:lnTo>
                      <a:lnTo>
                        <a:pt x="154" y="126"/>
                      </a:lnTo>
                      <a:lnTo>
                        <a:pt x="133" y="129"/>
                      </a:lnTo>
                      <a:lnTo>
                        <a:pt x="114" y="132"/>
                      </a:lnTo>
                      <a:lnTo>
                        <a:pt x="102" y="130"/>
                      </a:lnTo>
                      <a:lnTo>
                        <a:pt x="89" y="129"/>
                      </a:lnTo>
                      <a:lnTo>
                        <a:pt x="77" y="126"/>
                      </a:lnTo>
                      <a:lnTo>
                        <a:pt x="66" y="121"/>
                      </a:lnTo>
                      <a:lnTo>
                        <a:pt x="53" y="115"/>
                      </a:lnTo>
                      <a:lnTo>
                        <a:pt x="44" y="109"/>
                      </a:lnTo>
                      <a:lnTo>
                        <a:pt x="33" y="101"/>
                      </a:lnTo>
                      <a:lnTo>
                        <a:pt x="25" y="93"/>
                      </a:lnTo>
                      <a:lnTo>
                        <a:pt x="17" y="82"/>
                      </a:lnTo>
                      <a:lnTo>
                        <a:pt x="11" y="72"/>
                      </a:lnTo>
                      <a:lnTo>
                        <a:pt x="6" y="61"/>
                      </a:lnTo>
                      <a:lnTo>
                        <a:pt x="3" y="50"/>
                      </a:lnTo>
                      <a:lnTo>
                        <a:pt x="3" y="38"/>
                      </a:lnTo>
                      <a:lnTo>
                        <a:pt x="5" y="25"/>
                      </a:lnTo>
                      <a:lnTo>
                        <a:pt x="8" y="13"/>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7" name="Freeform 194"/>
                <p:cNvSpPr>
                  <a:spLocks/>
                </p:cNvSpPr>
                <p:nvPr/>
              </p:nvSpPr>
              <p:spPr bwMode="auto">
                <a:xfrm>
                  <a:off x="886" y="1576"/>
                  <a:ext cx="259" cy="124"/>
                </a:xfrm>
                <a:custGeom>
                  <a:avLst/>
                  <a:gdLst>
                    <a:gd name="T0" fmla="*/ 1 w 259"/>
                    <a:gd name="T1" fmla="*/ 119 h 124"/>
                    <a:gd name="T2" fmla="*/ 3 w 259"/>
                    <a:gd name="T3" fmla="*/ 94 h 124"/>
                    <a:gd name="T4" fmla="*/ 11 w 259"/>
                    <a:gd name="T5" fmla="*/ 72 h 124"/>
                    <a:gd name="T6" fmla="*/ 23 w 259"/>
                    <a:gd name="T7" fmla="*/ 54 h 124"/>
                    <a:gd name="T8" fmla="*/ 40 w 259"/>
                    <a:gd name="T9" fmla="*/ 38 h 124"/>
                    <a:gd name="T10" fmla="*/ 61 w 259"/>
                    <a:gd name="T11" fmla="*/ 25 h 124"/>
                    <a:gd name="T12" fmla="*/ 105 w 259"/>
                    <a:gd name="T13" fmla="*/ 8 h 124"/>
                    <a:gd name="T14" fmla="*/ 127 w 259"/>
                    <a:gd name="T15" fmla="*/ 3 h 124"/>
                    <a:gd name="T16" fmla="*/ 152 w 259"/>
                    <a:gd name="T17" fmla="*/ 2 h 124"/>
                    <a:gd name="T18" fmla="*/ 177 w 259"/>
                    <a:gd name="T19" fmla="*/ 7 h 124"/>
                    <a:gd name="T20" fmla="*/ 199 w 259"/>
                    <a:gd name="T21" fmla="*/ 16 h 124"/>
                    <a:gd name="T22" fmla="*/ 219 w 259"/>
                    <a:gd name="T23" fmla="*/ 33 h 124"/>
                    <a:gd name="T24" fmla="*/ 227 w 259"/>
                    <a:gd name="T25" fmla="*/ 43 h 124"/>
                    <a:gd name="T26" fmla="*/ 238 w 259"/>
                    <a:gd name="T27" fmla="*/ 63 h 124"/>
                    <a:gd name="T28" fmla="*/ 249 w 259"/>
                    <a:gd name="T29" fmla="*/ 99 h 124"/>
                    <a:gd name="T30" fmla="*/ 254 w 259"/>
                    <a:gd name="T31" fmla="*/ 123 h 124"/>
                    <a:gd name="T32" fmla="*/ 257 w 259"/>
                    <a:gd name="T33" fmla="*/ 124 h 124"/>
                    <a:gd name="T34" fmla="*/ 259 w 259"/>
                    <a:gd name="T35" fmla="*/ 123 h 124"/>
                    <a:gd name="T36" fmla="*/ 254 w 259"/>
                    <a:gd name="T37" fmla="*/ 96 h 124"/>
                    <a:gd name="T38" fmla="*/ 246 w 259"/>
                    <a:gd name="T39" fmla="*/ 71 h 124"/>
                    <a:gd name="T40" fmla="*/ 235 w 259"/>
                    <a:gd name="T41" fmla="*/ 47 h 124"/>
                    <a:gd name="T42" fmla="*/ 219 w 259"/>
                    <a:gd name="T43" fmla="*/ 25 h 124"/>
                    <a:gd name="T44" fmla="*/ 210 w 259"/>
                    <a:gd name="T45" fmla="*/ 18 h 124"/>
                    <a:gd name="T46" fmla="*/ 188 w 259"/>
                    <a:gd name="T47" fmla="*/ 7 h 124"/>
                    <a:gd name="T48" fmla="*/ 163 w 259"/>
                    <a:gd name="T49" fmla="*/ 0 h 124"/>
                    <a:gd name="T50" fmla="*/ 138 w 259"/>
                    <a:gd name="T51" fmla="*/ 0 h 124"/>
                    <a:gd name="T52" fmla="*/ 127 w 259"/>
                    <a:gd name="T53" fmla="*/ 0 h 124"/>
                    <a:gd name="T54" fmla="*/ 81 w 259"/>
                    <a:gd name="T55" fmla="*/ 13 h 124"/>
                    <a:gd name="T56" fmla="*/ 47 w 259"/>
                    <a:gd name="T57" fmla="*/ 30 h 124"/>
                    <a:gd name="T58" fmla="*/ 28 w 259"/>
                    <a:gd name="T59" fmla="*/ 44 h 124"/>
                    <a:gd name="T60" fmla="*/ 12 w 259"/>
                    <a:gd name="T61" fmla="*/ 63 h 124"/>
                    <a:gd name="T62" fmla="*/ 3 w 259"/>
                    <a:gd name="T63" fmla="*/ 83 h 124"/>
                    <a:gd name="T64" fmla="*/ 0 w 259"/>
                    <a:gd name="T65" fmla="*/ 107 h 124"/>
                    <a:gd name="T66" fmla="*/ 1 w 259"/>
                    <a:gd name="T67" fmla="*/ 119 h 124"/>
                    <a:gd name="T68" fmla="*/ 1 w 259"/>
                    <a:gd name="T69" fmla="*/ 119 h 1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9"/>
                    <a:gd name="T106" fmla="*/ 0 h 124"/>
                    <a:gd name="T107" fmla="*/ 259 w 259"/>
                    <a:gd name="T108" fmla="*/ 124 h 1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9" h="124">
                      <a:moveTo>
                        <a:pt x="1" y="119"/>
                      </a:moveTo>
                      <a:lnTo>
                        <a:pt x="1" y="119"/>
                      </a:lnTo>
                      <a:lnTo>
                        <a:pt x="1" y="107"/>
                      </a:lnTo>
                      <a:lnTo>
                        <a:pt x="3" y="94"/>
                      </a:lnTo>
                      <a:lnTo>
                        <a:pt x="6" y="83"/>
                      </a:lnTo>
                      <a:lnTo>
                        <a:pt x="11" y="72"/>
                      </a:lnTo>
                      <a:lnTo>
                        <a:pt x="15" y="63"/>
                      </a:lnTo>
                      <a:lnTo>
                        <a:pt x="23" y="54"/>
                      </a:lnTo>
                      <a:lnTo>
                        <a:pt x="31" y="46"/>
                      </a:lnTo>
                      <a:lnTo>
                        <a:pt x="40" y="38"/>
                      </a:lnTo>
                      <a:lnTo>
                        <a:pt x="50" y="32"/>
                      </a:lnTo>
                      <a:lnTo>
                        <a:pt x="61" y="25"/>
                      </a:lnTo>
                      <a:lnTo>
                        <a:pt x="83" y="14"/>
                      </a:lnTo>
                      <a:lnTo>
                        <a:pt x="105" y="8"/>
                      </a:lnTo>
                      <a:lnTo>
                        <a:pt x="127" y="3"/>
                      </a:lnTo>
                      <a:lnTo>
                        <a:pt x="139" y="2"/>
                      </a:lnTo>
                      <a:lnTo>
                        <a:pt x="152" y="2"/>
                      </a:lnTo>
                      <a:lnTo>
                        <a:pt x="164" y="3"/>
                      </a:lnTo>
                      <a:lnTo>
                        <a:pt x="177" y="7"/>
                      </a:lnTo>
                      <a:lnTo>
                        <a:pt x="188" y="11"/>
                      </a:lnTo>
                      <a:lnTo>
                        <a:pt x="199" y="16"/>
                      </a:lnTo>
                      <a:lnTo>
                        <a:pt x="210" y="24"/>
                      </a:lnTo>
                      <a:lnTo>
                        <a:pt x="219" y="33"/>
                      </a:lnTo>
                      <a:lnTo>
                        <a:pt x="227" y="43"/>
                      </a:lnTo>
                      <a:lnTo>
                        <a:pt x="233" y="52"/>
                      </a:lnTo>
                      <a:lnTo>
                        <a:pt x="238" y="63"/>
                      </a:lnTo>
                      <a:lnTo>
                        <a:pt x="243" y="76"/>
                      </a:lnTo>
                      <a:lnTo>
                        <a:pt x="249" y="99"/>
                      </a:lnTo>
                      <a:lnTo>
                        <a:pt x="254" y="123"/>
                      </a:lnTo>
                      <a:lnTo>
                        <a:pt x="255" y="124"/>
                      </a:lnTo>
                      <a:lnTo>
                        <a:pt x="257" y="124"/>
                      </a:lnTo>
                      <a:lnTo>
                        <a:pt x="259" y="123"/>
                      </a:lnTo>
                      <a:lnTo>
                        <a:pt x="254" y="96"/>
                      </a:lnTo>
                      <a:lnTo>
                        <a:pt x="251" y="83"/>
                      </a:lnTo>
                      <a:lnTo>
                        <a:pt x="246" y="71"/>
                      </a:lnTo>
                      <a:lnTo>
                        <a:pt x="241" y="58"/>
                      </a:lnTo>
                      <a:lnTo>
                        <a:pt x="235" y="47"/>
                      </a:lnTo>
                      <a:lnTo>
                        <a:pt x="227" y="36"/>
                      </a:lnTo>
                      <a:lnTo>
                        <a:pt x="219" y="25"/>
                      </a:lnTo>
                      <a:lnTo>
                        <a:pt x="210" y="18"/>
                      </a:lnTo>
                      <a:lnTo>
                        <a:pt x="199" y="11"/>
                      </a:lnTo>
                      <a:lnTo>
                        <a:pt x="188" y="7"/>
                      </a:lnTo>
                      <a:lnTo>
                        <a:pt x="175" y="2"/>
                      </a:lnTo>
                      <a:lnTo>
                        <a:pt x="163" y="0"/>
                      </a:lnTo>
                      <a:lnTo>
                        <a:pt x="150" y="0"/>
                      </a:lnTo>
                      <a:lnTo>
                        <a:pt x="138" y="0"/>
                      </a:lnTo>
                      <a:lnTo>
                        <a:pt x="127" y="0"/>
                      </a:lnTo>
                      <a:lnTo>
                        <a:pt x="103" y="5"/>
                      </a:lnTo>
                      <a:lnTo>
                        <a:pt x="81" y="13"/>
                      </a:lnTo>
                      <a:lnTo>
                        <a:pt x="58" y="22"/>
                      </a:lnTo>
                      <a:lnTo>
                        <a:pt x="47" y="30"/>
                      </a:lnTo>
                      <a:lnTo>
                        <a:pt x="37" y="36"/>
                      </a:lnTo>
                      <a:lnTo>
                        <a:pt x="28" y="44"/>
                      </a:lnTo>
                      <a:lnTo>
                        <a:pt x="18" y="54"/>
                      </a:lnTo>
                      <a:lnTo>
                        <a:pt x="12" y="63"/>
                      </a:lnTo>
                      <a:lnTo>
                        <a:pt x="6" y="72"/>
                      </a:lnTo>
                      <a:lnTo>
                        <a:pt x="3" y="83"/>
                      </a:lnTo>
                      <a:lnTo>
                        <a:pt x="0" y="94"/>
                      </a:lnTo>
                      <a:lnTo>
                        <a:pt x="0" y="107"/>
                      </a:lnTo>
                      <a:lnTo>
                        <a:pt x="1" y="1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8" name="Freeform 195"/>
                <p:cNvSpPr>
                  <a:spLocks/>
                </p:cNvSpPr>
                <p:nvPr/>
              </p:nvSpPr>
              <p:spPr bwMode="auto">
                <a:xfrm>
                  <a:off x="878" y="1619"/>
                  <a:ext cx="271" cy="92"/>
                </a:xfrm>
                <a:custGeom>
                  <a:avLst/>
                  <a:gdLst>
                    <a:gd name="T0" fmla="*/ 0 w 271"/>
                    <a:gd name="T1" fmla="*/ 78 h 92"/>
                    <a:gd name="T2" fmla="*/ 23 w 271"/>
                    <a:gd name="T3" fmla="*/ 84 h 92"/>
                    <a:gd name="T4" fmla="*/ 42 w 271"/>
                    <a:gd name="T5" fmla="*/ 81 h 92"/>
                    <a:gd name="T6" fmla="*/ 59 w 271"/>
                    <a:gd name="T7" fmla="*/ 72 h 92"/>
                    <a:gd name="T8" fmla="*/ 91 w 271"/>
                    <a:gd name="T9" fmla="*/ 42 h 92"/>
                    <a:gd name="T10" fmla="*/ 113 w 271"/>
                    <a:gd name="T11" fmla="*/ 20 h 92"/>
                    <a:gd name="T12" fmla="*/ 132 w 271"/>
                    <a:gd name="T13" fmla="*/ 7 h 92"/>
                    <a:gd name="T14" fmla="*/ 141 w 271"/>
                    <a:gd name="T15" fmla="*/ 4 h 92"/>
                    <a:gd name="T16" fmla="*/ 158 w 271"/>
                    <a:gd name="T17" fmla="*/ 1 h 92"/>
                    <a:gd name="T18" fmla="*/ 172 w 271"/>
                    <a:gd name="T19" fmla="*/ 4 h 92"/>
                    <a:gd name="T20" fmla="*/ 186 w 271"/>
                    <a:gd name="T21" fmla="*/ 11 h 92"/>
                    <a:gd name="T22" fmla="*/ 207 w 271"/>
                    <a:gd name="T23" fmla="*/ 34 h 92"/>
                    <a:gd name="T24" fmla="*/ 234 w 271"/>
                    <a:gd name="T25" fmla="*/ 73 h 92"/>
                    <a:gd name="T26" fmla="*/ 241 w 271"/>
                    <a:gd name="T27" fmla="*/ 83 h 92"/>
                    <a:gd name="T28" fmla="*/ 252 w 271"/>
                    <a:gd name="T29" fmla="*/ 91 h 92"/>
                    <a:gd name="T30" fmla="*/ 263 w 271"/>
                    <a:gd name="T31" fmla="*/ 92 h 92"/>
                    <a:gd name="T32" fmla="*/ 271 w 271"/>
                    <a:gd name="T33" fmla="*/ 80 h 92"/>
                    <a:gd name="T34" fmla="*/ 271 w 271"/>
                    <a:gd name="T35" fmla="*/ 78 h 92"/>
                    <a:gd name="T36" fmla="*/ 268 w 271"/>
                    <a:gd name="T37" fmla="*/ 80 h 92"/>
                    <a:gd name="T38" fmla="*/ 260 w 271"/>
                    <a:gd name="T39" fmla="*/ 86 h 92"/>
                    <a:gd name="T40" fmla="*/ 252 w 271"/>
                    <a:gd name="T41" fmla="*/ 87 h 92"/>
                    <a:gd name="T42" fmla="*/ 245 w 271"/>
                    <a:gd name="T43" fmla="*/ 83 h 92"/>
                    <a:gd name="T44" fmla="*/ 230 w 271"/>
                    <a:gd name="T45" fmla="*/ 64 h 92"/>
                    <a:gd name="T46" fmla="*/ 215 w 271"/>
                    <a:gd name="T47" fmla="*/ 36 h 92"/>
                    <a:gd name="T48" fmla="*/ 208 w 271"/>
                    <a:gd name="T49" fmla="*/ 26 h 92"/>
                    <a:gd name="T50" fmla="*/ 191 w 271"/>
                    <a:gd name="T51" fmla="*/ 12 h 92"/>
                    <a:gd name="T52" fmla="*/ 172 w 271"/>
                    <a:gd name="T53" fmla="*/ 3 h 92"/>
                    <a:gd name="T54" fmla="*/ 150 w 271"/>
                    <a:gd name="T55" fmla="*/ 0 h 92"/>
                    <a:gd name="T56" fmla="*/ 139 w 271"/>
                    <a:gd name="T57" fmla="*/ 0 h 92"/>
                    <a:gd name="T58" fmla="*/ 121 w 271"/>
                    <a:gd name="T59" fmla="*/ 9 h 92"/>
                    <a:gd name="T60" fmla="*/ 103 w 271"/>
                    <a:gd name="T61" fmla="*/ 22 h 92"/>
                    <a:gd name="T62" fmla="*/ 75 w 271"/>
                    <a:gd name="T63" fmla="*/ 55 h 92"/>
                    <a:gd name="T64" fmla="*/ 52 w 271"/>
                    <a:gd name="T65" fmla="*/ 75 h 92"/>
                    <a:gd name="T66" fmla="*/ 34 w 271"/>
                    <a:gd name="T67" fmla="*/ 81 h 92"/>
                    <a:gd name="T68" fmla="*/ 12 w 271"/>
                    <a:gd name="T69" fmla="*/ 81 h 92"/>
                    <a:gd name="T70" fmla="*/ 0 w 271"/>
                    <a:gd name="T71" fmla="*/ 76 h 92"/>
                    <a:gd name="T72" fmla="*/ 0 w 271"/>
                    <a:gd name="T73" fmla="*/ 78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1"/>
                    <a:gd name="T112" fmla="*/ 0 h 92"/>
                    <a:gd name="T113" fmla="*/ 271 w 271"/>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1" h="92">
                      <a:moveTo>
                        <a:pt x="0" y="78"/>
                      </a:moveTo>
                      <a:lnTo>
                        <a:pt x="0" y="78"/>
                      </a:lnTo>
                      <a:lnTo>
                        <a:pt x="12" y="83"/>
                      </a:lnTo>
                      <a:lnTo>
                        <a:pt x="23" y="84"/>
                      </a:lnTo>
                      <a:lnTo>
                        <a:pt x="33" y="84"/>
                      </a:lnTo>
                      <a:lnTo>
                        <a:pt x="42" y="81"/>
                      </a:lnTo>
                      <a:lnTo>
                        <a:pt x="52" y="76"/>
                      </a:lnTo>
                      <a:lnTo>
                        <a:pt x="59" y="72"/>
                      </a:lnTo>
                      <a:lnTo>
                        <a:pt x="75" y="58"/>
                      </a:lnTo>
                      <a:lnTo>
                        <a:pt x="91" y="42"/>
                      </a:lnTo>
                      <a:lnTo>
                        <a:pt x="105" y="26"/>
                      </a:lnTo>
                      <a:lnTo>
                        <a:pt x="113" y="20"/>
                      </a:lnTo>
                      <a:lnTo>
                        <a:pt x="122" y="14"/>
                      </a:lnTo>
                      <a:lnTo>
                        <a:pt x="132" y="7"/>
                      </a:lnTo>
                      <a:lnTo>
                        <a:pt x="141" y="4"/>
                      </a:lnTo>
                      <a:lnTo>
                        <a:pt x="150" y="1"/>
                      </a:lnTo>
                      <a:lnTo>
                        <a:pt x="158" y="1"/>
                      </a:lnTo>
                      <a:lnTo>
                        <a:pt x="166" y="1"/>
                      </a:lnTo>
                      <a:lnTo>
                        <a:pt x="172" y="4"/>
                      </a:lnTo>
                      <a:lnTo>
                        <a:pt x="180" y="7"/>
                      </a:lnTo>
                      <a:lnTo>
                        <a:pt x="186" y="11"/>
                      </a:lnTo>
                      <a:lnTo>
                        <a:pt x="197" y="22"/>
                      </a:lnTo>
                      <a:lnTo>
                        <a:pt x="207" y="34"/>
                      </a:lnTo>
                      <a:lnTo>
                        <a:pt x="216" y="47"/>
                      </a:lnTo>
                      <a:lnTo>
                        <a:pt x="234" y="73"/>
                      </a:lnTo>
                      <a:lnTo>
                        <a:pt x="241" y="83"/>
                      </a:lnTo>
                      <a:lnTo>
                        <a:pt x="248" y="87"/>
                      </a:lnTo>
                      <a:lnTo>
                        <a:pt x="252" y="91"/>
                      </a:lnTo>
                      <a:lnTo>
                        <a:pt x="257" y="92"/>
                      </a:lnTo>
                      <a:lnTo>
                        <a:pt x="263" y="92"/>
                      </a:lnTo>
                      <a:lnTo>
                        <a:pt x="268" y="87"/>
                      </a:lnTo>
                      <a:lnTo>
                        <a:pt x="271" y="80"/>
                      </a:lnTo>
                      <a:lnTo>
                        <a:pt x="271" y="78"/>
                      </a:lnTo>
                      <a:lnTo>
                        <a:pt x="268" y="80"/>
                      </a:lnTo>
                      <a:lnTo>
                        <a:pt x="265" y="84"/>
                      </a:lnTo>
                      <a:lnTo>
                        <a:pt x="260" y="86"/>
                      </a:lnTo>
                      <a:lnTo>
                        <a:pt x="257" y="87"/>
                      </a:lnTo>
                      <a:lnTo>
                        <a:pt x="252" y="87"/>
                      </a:lnTo>
                      <a:lnTo>
                        <a:pt x="249" y="84"/>
                      </a:lnTo>
                      <a:lnTo>
                        <a:pt x="245" y="83"/>
                      </a:lnTo>
                      <a:lnTo>
                        <a:pt x="238" y="73"/>
                      </a:lnTo>
                      <a:lnTo>
                        <a:pt x="230" y="64"/>
                      </a:lnTo>
                      <a:lnTo>
                        <a:pt x="224" y="53"/>
                      </a:lnTo>
                      <a:lnTo>
                        <a:pt x="215" y="36"/>
                      </a:lnTo>
                      <a:lnTo>
                        <a:pt x="208" y="26"/>
                      </a:lnTo>
                      <a:lnTo>
                        <a:pt x="201" y="18"/>
                      </a:lnTo>
                      <a:lnTo>
                        <a:pt x="191" y="12"/>
                      </a:lnTo>
                      <a:lnTo>
                        <a:pt x="182" y="6"/>
                      </a:lnTo>
                      <a:lnTo>
                        <a:pt x="172" y="3"/>
                      </a:lnTo>
                      <a:lnTo>
                        <a:pt x="161" y="0"/>
                      </a:lnTo>
                      <a:lnTo>
                        <a:pt x="150" y="0"/>
                      </a:lnTo>
                      <a:lnTo>
                        <a:pt x="139" y="0"/>
                      </a:lnTo>
                      <a:lnTo>
                        <a:pt x="130" y="4"/>
                      </a:lnTo>
                      <a:lnTo>
                        <a:pt x="121" y="9"/>
                      </a:lnTo>
                      <a:lnTo>
                        <a:pt x="111" y="14"/>
                      </a:lnTo>
                      <a:lnTo>
                        <a:pt x="103" y="22"/>
                      </a:lnTo>
                      <a:lnTo>
                        <a:pt x="89" y="37"/>
                      </a:lnTo>
                      <a:lnTo>
                        <a:pt x="75" y="55"/>
                      </a:lnTo>
                      <a:lnTo>
                        <a:pt x="59" y="69"/>
                      </a:lnTo>
                      <a:lnTo>
                        <a:pt x="52" y="75"/>
                      </a:lnTo>
                      <a:lnTo>
                        <a:pt x="42" y="78"/>
                      </a:lnTo>
                      <a:lnTo>
                        <a:pt x="34" y="81"/>
                      </a:lnTo>
                      <a:lnTo>
                        <a:pt x="23" y="83"/>
                      </a:lnTo>
                      <a:lnTo>
                        <a:pt x="12" y="81"/>
                      </a:lnTo>
                      <a:lnTo>
                        <a:pt x="0" y="76"/>
                      </a:lnTo>
                      <a:lnTo>
                        <a:pt x="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9" name="Freeform 196"/>
                <p:cNvSpPr>
                  <a:spLocks/>
                </p:cNvSpPr>
                <p:nvPr/>
              </p:nvSpPr>
              <p:spPr bwMode="auto">
                <a:xfrm>
                  <a:off x="904" y="1656"/>
                  <a:ext cx="233" cy="140"/>
                </a:xfrm>
                <a:custGeom>
                  <a:avLst/>
                  <a:gdLst>
                    <a:gd name="T0" fmla="*/ 13 w 233"/>
                    <a:gd name="T1" fmla="*/ 0 h 140"/>
                    <a:gd name="T2" fmla="*/ 2 w 233"/>
                    <a:gd name="T3" fmla="*/ 25 h 140"/>
                    <a:gd name="T4" fmla="*/ 0 w 233"/>
                    <a:gd name="T5" fmla="*/ 50 h 140"/>
                    <a:gd name="T6" fmla="*/ 7 w 233"/>
                    <a:gd name="T7" fmla="*/ 74 h 140"/>
                    <a:gd name="T8" fmla="*/ 19 w 233"/>
                    <a:gd name="T9" fmla="*/ 94 h 140"/>
                    <a:gd name="T10" fmla="*/ 38 w 233"/>
                    <a:gd name="T11" fmla="*/ 112 h 140"/>
                    <a:gd name="T12" fmla="*/ 58 w 233"/>
                    <a:gd name="T13" fmla="*/ 126 h 140"/>
                    <a:gd name="T14" fmla="*/ 84 w 233"/>
                    <a:gd name="T15" fmla="*/ 135 h 140"/>
                    <a:gd name="T16" fmla="*/ 109 w 233"/>
                    <a:gd name="T17" fmla="*/ 140 h 140"/>
                    <a:gd name="T18" fmla="*/ 131 w 233"/>
                    <a:gd name="T19" fmla="*/ 138 h 140"/>
                    <a:gd name="T20" fmla="*/ 175 w 233"/>
                    <a:gd name="T21" fmla="*/ 127 h 140"/>
                    <a:gd name="T22" fmla="*/ 193 w 233"/>
                    <a:gd name="T23" fmla="*/ 118 h 140"/>
                    <a:gd name="T24" fmla="*/ 211 w 233"/>
                    <a:gd name="T25" fmla="*/ 104 h 140"/>
                    <a:gd name="T26" fmla="*/ 223 w 233"/>
                    <a:gd name="T27" fmla="*/ 87 h 140"/>
                    <a:gd name="T28" fmla="*/ 231 w 233"/>
                    <a:gd name="T29" fmla="*/ 66 h 140"/>
                    <a:gd name="T30" fmla="*/ 231 w 233"/>
                    <a:gd name="T31" fmla="*/ 43 h 140"/>
                    <a:gd name="T32" fmla="*/ 231 w 233"/>
                    <a:gd name="T33" fmla="*/ 41 h 140"/>
                    <a:gd name="T34" fmla="*/ 226 w 233"/>
                    <a:gd name="T35" fmla="*/ 41 h 140"/>
                    <a:gd name="T36" fmla="*/ 226 w 233"/>
                    <a:gd name="T37" fmla="*/ 43 h 140"/>
                    <a:gd name="T38" fmla="*/ 223 w 233"/>
                    <a:gd name="T39" fmla="*/ 65 h 140"/>
                    <a:gd name="T40" fmla="*/ 215 w 233"/>
                    <a:gd name="T41" fmla="*/ 82 h 140"/>
                    <a:gd name="T42" fmla="*/ 204 w 233"/>
                    <a:gd name="T43" fmla="*/ 98 h 140"/>
                    <a:gd name="T44" fmla="*/ 190 w 233"/>
                    <a:gd name="T45" fmla="*/ 110 h 140"/>
                    <a:gd name="T46" fmla="*/ 154 w 233"/>
                    <a:gd name="T47" fmla="*/ 126 h 140"/>
                    <a:gd name="T48" fmla="*/ 113 w 233"/>
                    <a:gd name="T49" fmla="*/ 132 h 140"/>
                    <a:gd name="T50" fmla="*/ 101 w 233"/>
                    <a:gd name="T51" fmla="*/ 130 h 140"/>
                    <a:gd name="T52" fmla="*/ 77 w 233"/>
                    <a:gd name="T53" fmla="*/ 126 h 140"/>
                    <a:gd name="T54" fmla="*/ 54 w 233"/>
                    <a:gd name="T55" fmla="*/ 116 h 140"/>
                    <a:gd name="T56" fmla="*/ 33 w 233"/>
                    <a:gd name="T57" fmla="*/ 101 h 140"/>
                    <a:gd name="T58" fmla="*/ 18 w 233"/>
                    <a:gd name="T59" fmla="*/ 83 h 140"/>
                    <a:gd name="T60" fmla="*/ 7 w 233"/>
                    <a:gd name="T61" fmla="*/ 61 h 140"/>
                    <a:gd name="T62" fmla="*/ 4 w 233"/>
                    <a:gd name="T63" fmla="*/ 38 h 140"/>
                    <a:gd name="T64" fmla="*/ 7 w 233"/>
                    <a:gd name="T65" fmla="*/ 13 h 140"/>
                    <a:gd name="T66" fmla="*/ 13 w 233"/>
                    <a:gd name="T67" fmla="*/ 0 h 140"/>
                    <a:gd name="T68" fmla="*/ 13 w 233"/>
                    <a:gd name="T69" fmla="*/ 0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3"/>
                    <a:gd name="T106" fmla="*/ 0 h 140"/>
                    <a:gd name="T107" fmla="*/ 233 w 233"/>
                    <a:gd name="T108" fmla="*/ 140 h 1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3" h="140">
                      <a:moveTo>
                        <a:pt x="13" y="0"/>
                      </a:moveTo>
                      <a:lnTo>
                        <a:pt x="13" y="0"/>
                      </a:lnTo>
                      <a:lnTo>
                        <a:pt x="7" y="13"/>
                      </a:lnTo>
                      <a:lnTo>
                        <a:pt x="2" y="25"/>
                      </a:lnTo>
                      <a:lnTo>
                        <a:pt x="0" y="39"/>
                      </a:lnTo>
                      <a:lnTo>
                        <a:pt x="0" y="50"/>
                      </a:lnTo>
                      <a:lnTo>
                        <a:pt x="4" y="63"/>
                      </a:lnTo>
                      <a:lnTo>
                        <a:pt x="7" y="74"/>
                      </a:lnTo>
                      <a:lnTo>
                        <a:pt x="13" y="85"/>
                      </a:lnTo>
                      <a:lnTo>
                        <a:pt x="19" y="94"/>
                      </a:lnTo>
                      <a:lnTo>
                        <a:pt x="29" y="104"/>
                      </a:lnTo>
                      <a:lnTo>
                        <a:pt x="38" y="112"/>
                      </a:lnTo>
                      <a:lnTo>
                        <a:pt x="48" y="119"/>
                      </a:lnTo>
                      <a:lnTo>
                        <a:pt x="58" y="126"/>
                      </a:lnTo>
                      <a:lnTo>
                        <a:pt x="71" y="130"/>
                      </a:lnTo>
                      <a:lnTo>
                        <a:pt x="84" y="135"/>
                      </a:lnTo>
                      <a:lnTo>
                        <a:pt x="96" y="138"/>
                      </a:lnTo>
                      <a:lnTo>
                        <a:pt x="109" y="140"/>
                      </a:lnTo>
                      <a:lnTo>
                        <a:pt x="131" y="138"/>
                      </a:lnTo>
                      <a:lnTo>
                        <a:pt x="153" y="135"/>
                      </a:lnTo>
                      <a:lnTo>
                        <a:pt x="175" y="127"/>
                      </a:lnTo>
                      <a:lnTo>
                        <a:pt x="184" y="123"/>
                      </a:lnTo>
                      <a:lnTo>
                        <a:pt x="193" y="118"/>
                      </a:lnTo>
                      <a:lnTo>
                        <a:pt x="203" y="110"/>
                      </a:lnTo>
                      <a:lnTo>
                        <a:pt x="211" y="104"/>
                      </a:lnTo>
                      <a:lnTo>
                        <a:pt x="217" y="96"/>
                      </a:lnTo>
                      <a:lnTo>
                        <a:pt x="223" y="87"/>
                      </a:lnTo>
                      <a:lnTo>
                        <a:pt x="228" y="77"/>
                      </a:lnTo>
                      <a:lnTo>
                        <a:pt x="231" y="66"/>
                      </a:lnTo>
                      <a:lnTo>
                        <a:pt x="233" y="55"/>
                      </a:lnTo>
                      <a:lnTo>
                        <a:pt x="231" y="43"/>
                      </a:lnTo>
                      <a:lnTo>
                        <a:pt x="231" y="41"/>
                      </a:lnTo>
                      <a:lnTo>
                        <a:pt x="228" y="39"/>
                      </a:lnTo>
                      <a:lnTo>
                        <a:pt x="226" y="41"/>
                      </a:lnTo>
                      <a:lnTo>
                        <a:pt x="226" y="43"/>
                      </a:lnTo>
                      <a:lnTo>
                        <a:pt x="225" y="54"/>
                      </a:lnTo>
                      <a:lnTo>
                        <a:pt x="223" y="65"/>
                      </a:lnTo>
                      <a:lnTo>
                        <a:pt x="220" y="74"/>
                      </a:lnTo>
                      <a:lnTo>
                        <a:pt x="215" y="82"/>
                      </a:lnTo>
                      <a:lnTo>
                        <a:pt x="211" y="90"/>
                      </a:lnTo>
                      <a:lnTo>
                        <a:pt x="204" y="98"/>
                      </a:lnTo>
                      <a:lnTo>
                        <a:pt x="198" y="104"/>
                      </a:lnTo>
                      <a:lnTo>
                        <a:pt x="190" y="110"/>
                      </a:lnTo>
                      <a:lnTo>
                        <a:pt x="173" y="119"/>
                      </a:lnTo>
                      <a:lnTo>
                        <a:pt x="154" y="126"/>
                      </a:lnTo>
                      <a:lnTo>
                        <a:pt x="134" y="129"/>
                      </a:lnTo>
                      <a:lnTo>
                        <a:pt x="113" y="132"/>
                      </a:lnTo>
                      <a:lnTo>
                        <a:pt x="101" y="130"/>
                      </a:lnTo>
                      <a:lnTo>
                        <a:pt x="90" y="129"/>
                      </a:lnTo>
                      <a:lnTo>
                        <a:pt x="77" y="126"/>
                      </a:lnTo>
                      <a:lnTo>
                        <a:pt x="65" y="121"/>
                      </a:lnTo>
                      <a:lnTo>
                        <a:pt x="54" y="116"/>
                      </a:lnTo>
                      <a:lnTo>
                        <a:pt x="43" y="108"/>
                      </a:lnTo>
                      <a:lnTo>
                        <a:pt x="33" y="101"/>
                      </a:lnTo>
                      <a:lnTo>
                        <a:pt x="26" y="93"/>
                      </a:lnTo>
                      <a:lnTo>
                        <a:pt x="18" y="83"/>
                      </a:lnTo>
                      <a:lnTo>
                        <a:pt x="11" y="72"/>
                      </a:lnTo>
                      <a:lnTo>
                        <a:pt x="7" y="61"/>
                      </a:lnTo>
                      <a:lnTo>
                        <a:pt x="4" y="50"/>
                      </a:lnTo>
                      <a:lnTo>
                        <a:pt x="4" y="38"/>
                      </a:lnTo>
                      <a:lnTo>
                        <a:pt x="4" y="25"/>
                      </a:lnTo>
                      <a:lnTo>
                        <a:pt x="7" y="13"/>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0" name="Freeform 197"/>
                <p:cNvSpPr>
                  <a:spLocks/>
                </p:cNvSpPr>
                <p:nvPr/>
              </p:nvSpPr>
              <p:spPr bwMode="auto">
                <a:xfrm>
                  <a:off x="280" y="1460"/>
                  <a:ext cx="262" cy="204"/>
                </a:xfrm>
                <a:custGeom>
                  <a:avLst/>
                  <a:gdLst>
                    <a:gd name="T0" fmla="*/ 5 w 262"/>
                    <a:gd name="T1" fmla="*/ 201 h 204"/>
                    <a:gd name="T2" fmla="*/ 5 w 262"/>
                    <a:gd name="T3" fmla="*/ 201 h 204"/>
                    <a:gd name="T4" fmla="*/ 3 w 262"/>
                    <a:gd name="T5" fmla="*/ 192 h 204"/>
                    <a:gd name="T6" fmla="*/ 5 w 262"/>
                    <a:gd name="T7" fmla="*/ 182 h 204"/>
                    <a:gd name="T8" fmla="*/ 8 w 262"/>
                    <a:gd name="T9" fmla="*/ 173 h 204"/>
                    <a:gd name="T10" fmla="*/ 11 w 262"/>
                    <a:gd name="T11" fmla="*/ 163 h 204"/>
                    <a:gd name="T12" fmla="*/ 20 w 262"/>
                    <a:gd name="T13" fmla="*/ 146 h 204"/>
                    <a:gd name="T14" fmla="*/ 31 w 262"/>
                    <a:gd name="T15" fmla="*/ 130 h 204"/>
                    <a:gd name="T16" fmla="*/ 31 w 262"/>
                    <a:gd name="T17" fmla="*/ 130 h 204"/>
                    <a:gd name="T18" fmla="*/ 42 w 262"/>
                    <a:gd name="T19" fmla="*/ 115 h 204"/>
                    <a:gd name="T20" fmla="*/ 53 w 262"/>
                    <a:gd name="T21" fmla="*/ 101 h 204"/>
                    <a:gd name="T22" fmla="*/ 67 w 262"/>
                    <a:gd name="T23" fmla="*/ 86 h 204"/>
                    <a:gd name="T24" fmla="*/ 80 w 262"/>
                    <a:gd name="T25" fmla="*/ 74 h 204"/>
                    <a:gd name="T26" fmla="*/ 80 w 262"/>
                    <a:gd name="T27" fmla="*/ 74 h 204"/>
                    <a:gd name="T28" fmla="*/ 99 w 262"/>
                    <a:gd name="T29" fmla="*/ 60 h 204"/>
                    <a:gd name="T30" fmla="*/ 119 w 262"/>
                    <a:gd name="T31" fmla="*/ 47 h 204"/>
                    <a:gd name="T32" fmla="*/ 141 w 262"/>
                    <a:gd name="T33" fmla="*/ 36 h 204"/>
                    <a:gd name="T34" fmla="*/ 163 w 262"/>
                    <a:gd name="T35" fmla="*/ 27 h 204"/>
                    <a:gd name="T36" fmla="*/ 187 w 262"/>
                    <a:gd name="T37" fmla="*/ 21 h 204"/>
                    <a:gd name="T38" fmla="*/ 210 w 262"/>
                    <a:gd name="T39" fmla="*/ 14 h 204"/>
                    <a:gd name="T40" fmla="*/ 234 w 262"/>
                    <a:gd name="T41" fmla="*/ 11 h 204"/>
                    <a:gd name="T42" fmla="*/ 257 w 262"/>
                    <a:gd name="T43" fmla="*/ 10 h 204"/>
                    <a:gd name="T44" fmla="*/ 257 w 262"/>
                    <a:gd name="T45" fmla="*/ 10 h 204"/>
                    <a:gd name="T46" fmla="*/ 260 w 262"/>
                    <a:gd name="T47" fmla="*/ 8 h 204"/>
                    <a:gd name="T48" fmla="*/ 262 w 262"/>
                    <a:gd name="T49" fmla="*/ 5 h 204"/>
                    <a:gd name="T50" fmla="*/ 260 w 262"/>
                    <a:gd name="T51" fmla="*/ 2 h 204"/>
                    <a:gd name="T52" fmla="*/ 256 w 262"/>
                    <a:gd name="T53" fmla="*/ 0 h 204"/>
                    <a:gd name="T54" fmla="*/ 256 w 262"/>
                    <a:gd name="T55" fmla="*/ 0 h 204"/>
                    <a:gd name="T56" fmla="*/ 231 w 262"/>
                    <a:gd name="T57" fmla="*/ 2 h 204"/>
                    <a:gd name="T58" fmla="*/ 206 w 262"/>
                    <a:gd name="T59" fmla="*/ 6 h 204"/>
                    <a:gd name="T60" fmla="*/ 182 w 262"/>
                    <a:gd name="T61" fmla="*/ 13 h 204"/>
                    <a:gd name="T62" fmla="*/ 157 w 262"/>
                    <a:gd name="T63" fmla="*/ 21 h 204"/>
                    <a:gd name="T64" fmla="*/ 133 w 262"/>
                    <a:gd name="T65" fmla="*/ 32 h 204"/>
                    <a:gd name="T66" fmla="*/ 111 w 262"/>
                    <a:gd name="T67" fmla="*/ 43 h 204"/>
                    <a:gd name="T68" fmla="*/ 89 w 262"/>
                    <a:gd name="T69" fmla="*/ 57 h 204"/>
                    <a:gd name="T70" fmla="*/ 71 w 262"/>
                    <a:gd name="T71" fmla="*/ 72 h 204"/>
                    <a:gd name="T72" fmla="*/ 71 w 262"/>
                    <a:gd name="T73" fmla="*/ 72 h 204"/>
                    <a:gd name="T74" fmla="*/ 55 w 262"/>
                    <a:gd name="T75" fmla="*/ 86 h 204"/>
                    <a:gd name="T76" fmla="*/ 42 w 262"/>
                    <a:gd name="T77" fmla="*/ 104 h 204"/>
                    <a:gd name="T78" fmla="*/ 30 w 262"/>
                    <a:gd name="T79" fmla="*/ 119 h 204"/>
                    <a:gd name="T80" fmla="*/ 19 w 262"/>
                    <a:gd name="T81" fmla="*/ 137 h 204"/>
                    <a:gd name="T82" fmla="*/ 19 w 262"/>
                    <a:gd name="T83" fmla="*/ 137 h 204"/>
                    <a:gd name="T84" fmla="*/ 11 w 262"/>
                    <a:gd name="T85" fmla="*/ 152 h 204"/>
                    <a:gd name="T86" fmla="*/ 3 w 262"/>
                    <a:gd name="T87" fmla="*/ 168 h 204"/>
                    <a:gd name="T88" fmla="*/ 2 w 262"/>
                    <a:gd name="T89" fmla="*/ 177 h 204"/>
                    <a:gd name="T90" fmla="*/ 0 w 262"/>
                    <a:gd name="T91" fmla="*/ 185 h 204"/>
                    <a:gd name="T92" fmla="*/ 0 w 262"/>
                    <a:gd name="T93" fmla="*/ 193 h 204"/>
                    <a:gd name="T94" fmla="*/ 2 w 262"/>
                    <a:gd name="T95" fmla="*/ 203 h 204"/>
                    <a:gd name="T96" fmla="*/ 2 w 262"/>
                    <a:gd name="T97" fmla="*/ 203 h 204"/>
                    <a:gd name="T98" fmla="*/ 2 w 262"/>
                    <a:gd name="T99" fmla="*/ 203 h 204"/>
                    <a:gd name="T100" fmla="*/ 3 w 262"/>
                    <a:gd name="T101" fmla="*/ 204 h 204"/>
                    <a:gd name="T102" fmla="*/ 5 w 262"/>
                    <a:gd name="T103" fmla="*/ 203 h 204"/>
                    <a:gd name="T104" fmla="*/ 5 w 262"/>
                    <a:gd name="T105" fmla="*/ 201 h 204"/>
                    <a:gd name="T106" fmla="*/ 5 w 262"/>
                    <a:gd name="T107" fmla="*/ 201 h 20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
                    <a:gd name="T163" fmla="*/ 0 h 204"/>
                    <a:gd name="T164" fmla="*/ 262 w 262"/>
                    <a:gd name="T165" fmla="*/ 204 h 20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 h="204">
                      <a:moveTo>
                        <a:pt x="5" y="201"/>
                      </a:moveTo>
                      <a:lnTo>
                        <a:pt x="5" y="201"/>
                      </a:lnTo>
                      <a:lnTo>
                        <a:pt x="3" y="192"/>
                      </a:lnTo>
                      <a:lnTo>
                        <a:pt x="5" y="182"/>
                      </a:lnTo>
                      <a:lnTo>
                        <a:pt x="8" y="173"/>
                      </a:lnTo>
                      <a:lnTo>
                        <a:pt x="11" y="163"/>
                      </a:lnTo>
                      <a:lnTo>
                        <a:pt x="20" y="146"/>
                      </a:lnTo>
                      <a:lnTo>
                        <a:pt x="31" y="130"/>
                      </a:lnTo>
                      <a:lnTo>
                        <a:pt x="42" y="115"/>
                      </a:lnTo>
                      <a:lnTo>
                        <a:pt x="53" y="101"/>
                      </a:lnTo>
                      <a:lnTo>
                        <a:pt x="67" y="86"/>
                      </a:lnTo>
                      <a:lnTo>
                        <a:pt x="80" y="74"/>
                      </a:lnTo>
                      <a:lnTo>
                        <a:pt x="99" y="60"/>
                      </a:lnTo>
                      <a:lnTo>
                        <a:pt x="119" y="47"/>
                      </a:lnTo>
                      <a:lnTo>
                        <a:pt x="141" y="36"/>
                      </a:lnTo>
                      <a:lnTo>
                        <a:pt x="163" y="27"/>
                      </a:lnTo>
                      <a:lnTo>
                        <a:pt x="187" y="21"/>
                      </a:lnTo>
                      <a:lnTo>
                        <a:pt x="210" y="14"/>
                      </a:lnTo>
                      <a:lnTo>
                        <a:pt x="234" y="11"/>
                      </a:lnTo>
                      <a:lnTo>
                        <a:pt x="257" y="10"/>
                      </a:lnTo>
                      <a:lnTo>
                        <a:pt x="260" y="8"/>
                      </a:lnTo>
                      <a:lnTo>
                        <a:pt x="262" y="5"/>
                      </a:lnTo>
                      <a:lnTo>
                        <a:pt x="260" y="2"/>
                      </a:lnTo>
                      <a:lnTo>
                        <a:pt x="256" y="0"/>
                      </a:lnTo>
                      <a:lnTo>
                        <a:pt x="231" y="2"/>
                      </a:lnTo>
                      <a:lnTo>
                        <a:pt x="206" y="6"/>
                      </a:lnTo>
                      <a:lnTo>
                        <a:pt x="182" y="13"/>
                      </a:lnTo>
                      <a:lnTo>
                        <a:pt x="157" y="21"/>
                      </a:lnTo>
                      <a:lnTo>
                        <a:pt x="133" y="32"/>
                      </a:lnTo>
                      <a:lnTo>
                        <a:pt x="111" y="43"/>
                      </a:lnTo>
                      <a:lnTo>
                        <a:pt x="89" y="57"/>
                      </a:lnTo>
                      <a:lnTo>
                        <a:pt x="71" y="72"/>
                      </a:lnTo>
                      <a:lnTo>
                        <a:pt x="55" y="86"/>
                      </a:lnTo>
                      <a:lnTo>
                        <a:pt x="42" y="104"/>
                      </a:lnTo>
                      <a:lnTo>
                        <a:pt x="30" y="119"/>
                      </a:lnTo>
                      <a:lnTo>
                        <a:pt x="19" y="137"/>
                      </a:lnTo>
                      <a:lnTo>
                        <a:pt x="11" y="152"/>
                      </a:lnTo>
                      <a:lnTo>
                        <a:pt x="3" y="168"/>
                      </a:lnTo>
                      <a:lnTo>
                        <a:pt x="2" y="177"/>
                      </a:lnTo>
                      <a:lnTo>
                        <a:pt x="0" y="185"/>
                      </a:lnTo>
                      <a:lnTo>
                        <a:pt x="0" y="193"/>
                      </a:lnTo>
                      <a:lnTo>
                        <a:pt x="2" y="203"/>
                      </a:lnTo>
                      <a:lnTo>
                        <a:pt x="3" y="204"/>
                      </a:lnTo>
                      <a:lnTo>
                        <a:pt x="5" y="203"/>
                      </a:lnTo>
                      <a:lnTo>
                        <a:pt x="5" y="2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1" name="Freeform 198"/>
                <p:cNvSpPr>
                  <a:spLocks/>
                </p:cNvSpPr>
                <p:nvPr/>
              </p:nvSpPr>
              <p:spPr bwMode="auto">
                <a:xfrm>
                  <a:off x="597" y="1703"/>
                  <a:ext cx="318" cy="10"/>
                </a:xfrm>
                <a:custGeom>
                  <a:avLst/>
                  <a:gdLst>
                    <a:gd name="T0" fmla="*/ 1 w 318"/>
                    <a:gd name="T1" fmla="*/ 8 h 10"/>
                    <a:gd name="T2" fmla="*/ 1 w 318"/>
                    <a:gd name="T3" fmla="*/ 8 h 10"/>
                    <a:gd name="T4" fmla="*/ 39 w 318"/>
                    <a:gd name="T5" fmla="*/ 5 h 10"/>
                    <a:gd name="T6" fmla="*/ 77 w 318"/>
                    <a:gd name="T7" fmla="*/ 5 h 10"/>
                    <a:gd name="T8" fmla="*/ 154 w 318"/>
                    <a:gd name="T9" fmla="*/ 8 h 10"/>
                    <a:gd name="T10" fmla="*/ 154 w 318"/>
                    <a:gd name="T11" fmla="*/ 8 h 10"/>
                    <a:gd name="T12" fmla="*/ 234 w 318"/>
                    <a:gd name="T13" fmla="*/ 10 h 10"/>
                    <a:gd name="T14" fmla="*/ 274 w 318"/>
                    <a:gd name="T15" fmla="*/ 10 h 10"/>
                    <a:gd name="T16" fmla="*/ 315 w 318"/>
                    <a:gd name="T17" fmla="*/ 10 h 10"/>
                    <a:gd name="T18" fmla="*/ 315 w 318"/>
                    <a:gd name="T19" fmla="*/ 10 h 10"/>
                    <a:gd name="T20" fmla="*/ 317 w 318"/>
                    <a:gd name="T21" fmla="*/ 8 h 10"/>
                    <a:gd name="T22" fmla="*/ 318 w 318"/>
                    <a:gd name="T23" fmla="*/ 7 h 10"/>
                    <a:gd name="T24" fmla="*/ 317 w 318"/>
                    <a:gd name="T25" fmla="*/ 5 h 10"/>
                    <a:gd name="T26" fmla="*/ 315 w 318"/>
                    <a:gd name="T27" fmla="*/ 3 h 10"/>
                    <a:gd name="T28" fmla="*/ 315 w 318"/>
                    <a:gd name="T29" fmla="*/ 3 h 10"/>
                    <a:gd name="T30" fmla="*/ 274 w 318"/>
                    <a:gd name="T31" fmla="*/ 0 h 10"/>
                    <a:gd name="T32" fmla="*/ 234 w 318"/>
                    <a:gd name="T33" fmla="*/ 0 h 10"/>
                    <a:gd name="T34" fmla="*/ 152 w 318"/>
                    <a:gd name="T35" fmla="*/ 0 h 10"/>
                    <a:gd name="T36" fmla="*/ 152 w 318"/>
                    <a:gd name="T37" fmla="*/ 0 h 10"/>
                    <a:gd name="T38" fmla="*/ 77 w 318"/>
                    <a:gd name="T39" fmla="*/ 0 h 10"/>
                    <a:gd name="T40" fmla="*/ 39 w 318"/>
                    <a:gd name="T41" fmla="*/ 2 h 10"/>
                    <a:gd name="T42" fmla="*/ 1 w 318"/>
                    <a:gd name="T43" fmla="*/ 5 h 10"/>
                    <a:gd name="T44" fmla="*/ 1 w 318"/>
                    <a:gd name="T45" fmla="*/ 5 h 10"/>
                    <a:gd name="T46" fmla="*/ 0 w 318"/>
                    <a:gd name="T47" fmla="*/ 7 h 10"/>
                    <a:gd name="T48" fmla="*/ 1 w 318"/>
                    <a:gd name="T49" fmla="*/ 8 h 10"/>
                    <a:gd name="T50" fmla="*/ 1 w 318"/>
                    <a:gd name="T51" fmla="*/ 8 h 1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18"/>
                    <a:gd name="T79" fmla="*/ 0 h 10"/>
                    <a:gd name="T80" fmla="*/ 318 w 318"/>
                    <a:gd name="T81" fmla="*/ 10 h 1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18" h="10">
                      <a:moveTo>
                        <a:pt x="1" y="8"/>
                      </a:moveTo>
                      <a:lnTo>
                        <a:pt x="1" y="8"/>
                      </a:lnTo>
                      <a:lnTo>
                        <a:pt x="39" y="5"/>
                      </a:lnTo>
                      <a:lnTo>
                        <a:pt x="77" y="5"/>
                      </a:lnTo>
                      <a:lnTo>
                        <a:pt x="154" y="8"/>
                      </a:lnTo>
                      <a:lnTo>
                        <a:pt x="234" y="10"/>
                      </a:lnTo>
                      <a:lnTo>
                        <a:pt x="274" y="10"/>
                      </a:lnTo>
                      <a:lnTo>
                        <a:pt x="315" y="10"/>
                      </a:lnTo>
                      <a:lnTo>
                        <a:pt x="317" y="8"/>
                      </a:lnTo>
                      <a:lnTo>
                        <a:pt x="318" y="7"/>
                      </a:lnTo>
                      <a:lnTo>
                        <a:pt x="317" y="5"/>
                      </a:lnTo>
                      <a:lnTo>
                        <a:pt x="315" y="3"/>
                      </a:lnTo>
                      <a:lnTo>
                        <a:pt x="274" y="0"/>
                      </a:lnTo>
                      <a:lnTo>
                        <a:pt x="234" y="0"/>
                      </a:lnTo>
                      <a:lnTo>
                        <a:pt x="152" y="0"/>
                      </a:lnTo>
                      <a:lnTo>
                        <a:pt x="77" y="0"/>
                      </a:lnTo>
                      <a:lnTo>
                        <a:pt x="39" y="2"/>
                      </a:lnTo>
                      <a:lnTo>
                        <a:pt x="1" y="5"/>
                      </a:lnTo>
                      <a:lnTo>
                        <a:pt x="0" y="7"/>
                      </a:lnTo>
                      <a:lnTo>
                        <a:pt x="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2" name="Freeform 199"/>
                <p:cNvSpPr>
                  <a:spLocks/>
                </p:cNvSpPr>
                <p:nvPr/>
              </p:nvSpPr>
              <p:spPr bwMode="auto">
                <a:xfrm>
                  <a:off x="602" y="1675"/>
                  <a:ext cx="260" cy="11"/>
                </a:xfrm>
                <a:custGeom>
                  <a:avLst/>
                  <a:gdLst>
                    <a:gd name="T0" fmla="*/ 0 w 260"/>
                    <a:gd name="T1" fmla="*/ 11 h 11"/>
                    <a:gd name="T2" fmla="*/ 0 w 260"/>
                    <a:gd name="T3" fmla="*/ 11 h 11"/>
                    <a:gd name="T4" fmla="*/ 66 w 260"/>
                    <a:gd name="T5" fmla="*/ 11 h 11"/>
                    <a:gd name="T6" fmla="*/ 130 w 260"/>
                    <a:gd name="T7" fmla="*/ 8 h 11"/>
                    <a:gd name="T8" fmla="*/ 194 w 260"/>
                    <a:gd name="T9" fmla="*/ 6 h 11"/>
                    <a:gd name="T10" fmla="*/ 227 w 260"/>
                    <a:gd name="T11" fmla="*/ 6 h 11"/>
                    <a:gd name="T12" fmla="*/ 259 w 260"/>
                    <a:gd name="T13" fmla="*/ 6 h 11"/>
                    <a:gd name="T14" fmla="*/ 259 w 260"/>
                    <a:gd name="T15" fmla="*/ 6 h 11"/>
                    <a:gd name="T16" fmla="*/ 260 w 260"/>
                    <a:gd name="T17" fmla="*/ 6 h 11"/>
                    <a:gd name="T18" fmla="*/ 260 w 260"/>
                    <a:gd name="T19" fmla="*/ 5 h 11"/>
                    <a:gd name="T20" fmla="*/ 260 w 260"/>
                    <a:gd name="T21" fmla="*/ 5 h 11"/>
                    <a:gd name="T22" fmla="*/ 227 w 260"/>
                    <a:gd name="T23" fmla="*/ 2 h 11"/>
                    <a:gd name="T24" fmla="*/ 194 w 260"/>
                    <a:gd name="T25" fmla="*/ 0 h 11"/>
                    <a:gd name="T26" fmla="*/ 163 w 260"/>
                    <a:gd name="T27" fmla="*/ 2 h 11"/>
                    <a:gd name="T28" fmla="*/ 130 w 260"/>
                    <a:gd name="T29" fmla="*/ 2 h 11"/>
                    <a:gd name="T30" fmla="*/ 66 w 260"/>
                    <a:gd name="T31" fmla="*/ 6 h 11"/>
                    <a:gd name="T32" fmla="*/ 0 w 260"/>
                    <a:gd name="T33" fmla="*/ 9 h 11"/>
                    <a:gd name="T34" fmla="*/ 0 w 260"/>
                    <a:gd name="T35" fmla="*/ 9 h 11"/>
                    <a:gd name="T36" fmla="*/ 0 w 260"/>
                    <a:gd name="T37" fmla="*/ 9 h 11"/>
                    <a:gd name="T38" fmla="*/ 0 w 260"/>
                    <a:gd name="T39" fmla="*/ 11 h 11"/>
                    <a:gd name="T40" fmla="*/ 0 w 260"/>
                    <a:gd name="T41" fmla="*/ 11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60"/>
                    <a:gd name="T64" fmla="*/ 0 h 11"/>
                    <a:gd name="T65" fmla="*/ 260 w 260"/>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60" h="11">
                      <a:moveTo>
                        <a:pt x="0" y="11"/>
                      </a:moveTo>
                      <a:lnTo>
                        <a:pt x="0" y="11"/>
                      </a:lnTo>
                      <a:lnTo>
                        <a:pt x="66" y="11"/>
                      </a:lnTo>
                      <a:lnTo>
                        <a:pt x="130" y="8"/>
                      </a:lnTo>
                      <a:lnTo>
                        <a:pt x="194" y="6"/>
                      </a:lnTo>
                      <a:lnTo>
                        <a:pt x="227" y="6"/>
                      </a:lnTo>
                      <a:lnTo>
                        <a:pt x="259" y="6"/>
                      </a:lnTo>
                      <a:lnTo>
                        <a:pt x="260" y="6"/>
                      </a:lnTo>
                      <a:lnTo>
                        <a:pt x="260" y="5"/>
                      </a:lnTo>
                      <a:lnTo>
                        <a:pt x="227" y="2"/>
                      </a:lnTo>
                      <a:lnTo>
                        <a:pt x="194" y="0"/>
                      </a:lnTo>
                      <a:lnTo>
                        <a:pt x="163" y="2"/>
                      </a:lnTo>
                      <a:lnTo>
                        <a:pt x="130" y="2"/>
                      </a:lnTo>
                      <a:lnTo>
                        <a:pt x="66" y="6"/>
                      </a:lnTo>
                      <a:lnTo>
                        <a:pt x="0" y="9"/>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3" name="Freeform 200"/>
                <p:cNvSpPr>
                  <a:spLocks/>
                </p:cNvSpPr>
                <p:nvPr/>
              </p:nvSpPr>
              <p:spPr bwMode="auto">
                <a:xfrm>
                  <a:off x="1123" y="1652"/>
                  <a:ext cx="94" cy="61"/>
                </a:xfrm>
                <a:custGeom>
                  <a:avLst/>
                  <a:gdLst>
                    <a:gd name="T0" fmla="*/ 17 w 94"/>
                    <a:gd name="T1" fmla="*/ 17 h 61"/>
                    <a:gd name="T2" fmla="*/ 17 w 94"/>
                    <a:gd name="T3" fmla="*/ 17 h 61"/>
                    <a:gd name="T4" fmla="*/ 26 w 94"/>
                    <a:gd name="T5" fmla="*/ 12 h 61"/>
                    <a:gd name="T6" fmla="*/ 36 w 94"/>
                    <a:gd name="T7" fmla="*/ 9 h 61"/>
                    <a:gd name="T8" fmla="*/ 56 w 94"/>
                    <a:gd name="T9" fmla="*/ 6 h 61"/>
                    <a:gd name="T10" fmla="*/ 56 w 94"/>
                    <a:gd name="T11" fmla="*/ 6 h 61"/>
                    <a:gd name="T12" fmla="*/ 70 w 94"/>
                    <a:gd name="T13" fmla="*/ 4 h 61"/>
                    <a:gd name="T14" fmla="*/ 76 w 94"/>
                    <a:gd name="T15" fmla="*/ 6 h 61"/>
                    <a:gd name="T16" fmla="*/ 83 w 94"/>
                    <a:gd name="T17" fmla="*/ 7 h 61"/>
                    <a:gd name="T18" fmla="*/ 87 w 94"/>
                    <a:gd name="T19" fmla="*/ 11 h 61"/>
                    <a:gd name="T20" fmla="*/ 89 w 94"/>
                    <a:gd name="T21" fmla="*/ 15 h 61"/>
                    <a:gd name="T22" fmla="*/ 87 w 94"/>
                    <a:gd name="T23" fmla="*/ 22 h 61"/>
                    <a:gd name="T24" fmla="*/ 81 w 94"/>
                    <a:gd name="T25" fmla="*/ 29 h 61"/>
                    <a:gd name="T26" fmla="*/ 81 w 94"/>
                    <a:gd name="T27" fmla="*/ 29 h 61"/>
                    <a:gd name="T28" fmla="*/ 73 w 94"/>
                    <a:gd name="T29" fmla="*/ 36 h 61"/>
                    <a:gd name="T30" fmla="*/ 64 w 94"/>
                    <a:gd name="T31" fmla="*/ 40 h 61"/>
                    <a:gd name="T32" fmla="*/ 54 w 94"/>
                    <a:gd name="T33" fmla="*/ 45 h 61"/>
                    <a:gd name="T34" fmla="*/ 43 w 94"/>
                    <a:gd name="T35" fmla="*/ 48 h 61"/>
                    <a:gd name="T36" fmla="*/ 22 w 94"/>
                    <a:gd name="T37" fmla="*/ 51 h 61"/>
                    <a:gd name="T38" fmla="*/ 1 w 94"/>
                    <a:gd name="T39" fmla="*/ 56 h 61"/>
                    <a:gd name="T40" fmla="*/ 1 w 94"/>
                    <a:gd name="T41" fmla="*/ 56 h 61"/>
                    <a:gd name="T42" fmla="*/ 0 w 94"/>
                    <a:gd name="T43" fmla="*/ 58 h 61"/>
                    <a:gd name="T44" fmla="*/ 0 w 94"/>
                    <a:gd name="T45" fmla="*/ 59 h 61"/>
                    <a:gd name="T46" fmla="*/ 0 w 94"/>
                    <a:gd name="T47" fmla="*/ 61 h 61"/>
                    <a:gd name="T48" fmla="*/ 1 w 94"/>
                    <a:gd name="T49" fmla="*/ 61 h 61"/>
                    <a:gd name="T50" fmla="*/ 1 w 94"/>
                    <a:gd name="T51" fmla="*/ 61 h 61"/>
                    <a:gd name="T52" fmla="*/ 14 w 94"/>
                    <a:gd name="T53" fmla="*/ 61 h 61"/>
                    <a:gd name="T54" fmla="*/ 26 w 94"/>
                    <a:gd name="T55" fmla="*/ 59 h 61"/>
                    <a:gd name="T56" fmla="*/ 42 w 94"/>
                    <a:gd name="T57" fmla="*/ 58 h 61"/>
                    <a:gd name="T58" fmla="*/ 58 w 94"/>
                    <a:gd name="T59" fmla="*/ 53 h 61"/>
                    <a:gd name="T60" fmla="*/ 70 w 94"/>
                    <a:gd name="T61" fmla="*/ 47 h 61"/>
                    <a:gd name="T62" fmla="*/ 83 w 94"/>
                    <a:gd name="T63" fmla="*/ 39 h 61"/>
                    <a:gd name="T64" fmla="*/ 87 w 94"/>
                    <a:gd name="T65" fmla="*/ 34 h 61"/>
                    <a:gd name="T66" fmla="*/ 91 w 94"/>
                    <a:gd name="T67" fmla="*/ 28 h 61"/>
                    <a:gd name="T68" fmla="*/ 92 w 94"/>
                    <a:gd name="T69" fmla="*/ 23 h 61"/>
                    <a:gd name="T70" fmla="*/ 94 w 94"/>
                    <a:gd name="T71" fmla="*/ 17 h 61"/>
                    <a:gd name="T72" fmla="*/ 94 w 94"/>
                    <a:gd name="T73" fmla="*/ 17 h 61"/>
                    <a:gd name="T74" fmla="*/ 94 w 94"/>
                    <a:gd name="T75" fmla="*/ 11 h 61"/>
                    <a:gd name="T76" fmla="*/ 92 w 94"/>
                    <a:gd name="T77" fmla="*/ 7 h 61"/>
                    <a:gd name="T78" fmla="*/ 89 w 94"/>
                    <a:gd name="T79" fmla="*/ 4 h 61"/>
                    <a:gd name="T80" fmla="*/ 84 w 94"/>
                    <a:gd name="T81" fmla="*/ 1 h 61"/>
                    <a:gd name="T82" fmla="*/ 80 w 94"/>
                    <a:gd name="T83" fmla="*/ 0 h 61"/>
                    <a:gd name="T84" fmla="*/ 73 w 94"/>
                    <a:gd name="T85" fmla="*/ 0 h 61"/>
                    <a:gd name="T86" fmla="*/ 61 w 94"/>
                    <a:gd name="T87" fmla="*/ 1 h 61"/>
                    <a:gd name="T88" fmla="*/ 47 w 94"/>
                    <a:gd name="T89" fmla="*/ 4 h 61"/>
                    <a:gd name="T90" fmla="*/ 34 w 94"/>
                    <a:gd name="T91" fmla="*/ 7 h 61"/>
                    <a:gd name="T92" fmla="*/ 23 w 94"/>
                    <a:gd name="T93" fmla="*/ 12 h 61"/>
                    <a:gd name="T94" fmla="*/ 17 w 94"/>
                    <a:gd name="T95" fmla="*/ 17 h 61"/>
                    <a:gd name="T96" fmla="*/ 17 w 94"/>
                    <a:gd name="T97" fmla="*/ 17 h 61"/>
                    <a:gd name="T98" fmla="*/ 17 w 94"/>
                    <a:gd name="T99" fmla="*/ 17 h 61"/>
                    <a:gd name="T100" fmla="*/ 17 w 94"/>
                    <a:gd name="T101" fmla="*/ 17 h 61"/>
                    <a:gd name="T102" fmla="*/ 17 w 94"/>
                    <a:gd name="T103" fmla="*/ 17 h 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
                    <a:gd name="T157" fmla="*/ 0 h 61"/>
                    <a:gd name="T158" fmla="*/ 94 w 94"/>
                    <a:gd name="T159" fmla="*/ 61 h 6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 h="61">
                      <a:moveTo>
                        <a:pt x="17" y="17"/>
                      </a:moveTo>
                      <a:lnTo>
                        <a:pt x="17" y="17"/>
                      </a:lnTo>
                      <a:lnTo>
                        <a:pt x="26" y="12"/>
                      </a:lnTo>
                      <a:lnTo>
                        <a:pt x="36" y="9"/>
                      </a:lnTo>
                      <a:lnTo>
                        <a:pt x="56" y="6"/>
                      </a:lnTo>
                      <a:lnTo>
                        <a:pt x="70" y="4"/>
                      </a:lnTo>
                      <a:lnTo>
                        <a:pt x="76" y="6"/>
                      </a:lnTo>
                      <a:lnTo>
                        <a:pt x="83" y="7"/>
                      </a:lnTo>
                      <a:lnTo>
                        <a:pt x="87" y="11"/>
                      </a:lnTo>
                      <a:lnTo>
                        <a:pt x="89" y="15"/>
                      </a:lnTo>
                      <a:lnTo>
                        <a:pt x="87" y="22"/>
                      </a:lnTo>
                      <a:lnTo>
                        <a:pt x="81" y="29"/>
                      </a:lnTo>
                      <a:lnTo>
                        <a:pt x="73" y="36"/>
                      </a:lnTo>
                      <a:lnTo>
                        <a:pt x="64" y="40"/>
                      </a:lnTo>
                      <a:lnTo>
                        <a:pt x="54" y="45"/>
                      </a:lnTo>
                      <a:lnTo>
                        <a:pt x="43" y="48"/>
                      </a:lnTo>
                      <a:lnTo>
                        <a:pt x="22" y="51"/>
                      </a:lnTo>
                      <a:lnTo>
                        <a:pt x="1" y="56"/>
                      </a:lnTo>
                      <a:lnTo>
                        <a:pt x="0" y="58"/>
                      </a:lnTo>
                      <a:lnTo>
                        <a:pt x="0" y="59"/>
                      </a:lnTo>
                      <a:lnTo>
                        <a:pt x="0" y="61"/>
                      </a:lnTo>
                      <a:lnTo>
                        <a:pt x="1" y="61"/>
                      </a:lnTo>
                      <a:lnTo>
                        <a:pt x="14" y="61"/>
                      </a:lnTo>
                      <a:lnTo>
                        <a:pt x="26" y="59"/>
                      </a:lnTo>
                      <a:lnTo>
                        <a:pt x="42" y="58"/>
                      </a:lnTo>
                      <a:lnTo>
                        <a:pt x="58" y="53"/>
                      </a:lnTo>
                      <a:lnTo>
                        <a:pt x="70" y="47"/>
                      </a:lnTo>
                      <a:lnTo>
                        <a:pt x="83" y="39"/>
                      </a:lnTo>
                      <a:lnTo>
                        <a:pt x="87" y="34"/>
                      </a:lnTo>
                      <a:lnTo>
                        <a:pt x="91" y="28"/>
                      </a:lnTo>
                      <a:lnTo>
                        <a:pt x="92" y="23"/>
                      </a:lnTo>
                      <a:lnTo>
                        <a:pt x="94" y="17"/>
                      </a:lnTo>
                      <a:lnTo>
                        <a:pt x="94" y="11"/>
                      </a:lnTo>
                      <a:lnTo>
                        <a:pt x="92" y="7"/>
                      </a:lnTo>
                      <a:lnTo>
                        <a:pt x="89" y="4"/>
                      </a:lnTo>
                      <a:lnTo>
                        <a:pt x="84" y="1"/>
                      </a:lnTo>
                      <a:lnTo>
                        <a:pt x="80" y="0"/>
                      </a:lnTo>
                      <a:lnTo>
                        <a:pt x="73" y="0"/>
                      </a:lnTo>
                      <a:lnTo>
                        <a:pt x="61" y="1"/>
                      </a:lnTo>
                      <a:lnTo>
                        <a:pt x="47" y="4"/>
                      </a:lnTo>
                      <a:lnTo>
                        <a:pt x="34" y="7"/>
                      </a:lnTo>
                      <a:lnTo>
                        <a:pt x="23" y="12"/>
                      </a:lnTo>
                      <a:lnTo>
                        <a:pt x="17"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4" name="Freeform 201"/>
                <p:cNvSpPr>
                  <a:spLocks/>
                </p:cNvSpPr>
                <p:nvPr/>
              </p:nvSpPr>
              <p:spPr bwMode="auto">
                <a:xfrm>
                  <a:off x="501" y="1365"/>
                  <a:ext cx="119" cy="123"/>
                </a:xfrm>
                <a:custGeom>
                  <a:avLst/>
                  <a:gdLst>
                    <a:gd name="T0" fmla="*/ 118 w 119"/>
                    <a:gd name="T1" fmla="*/ 0 h 123"/>
                    <a:gd name="T2" fmla="*/ 118 w 119"/>
                    <a:gd name="T3" fmla="*/ 0 h 123"/>
                    <a:gd name="T4" fmla="*/ 112 w 119"/>
                    <a:gd name="T5" fmla="*/ 9 h 123"/>
                    <a:gd name="T6" fmla="*/ 107 w 119"/>
                    <a:gd name="T7" fmla="*/ 18 h 123"/>
                    <a:gd name="T8" fmla="*/ 97 w 119"/>
                    <a:gd name="T9" fmla="*/ 37 h 123"/>
                    <a:gd name="T10" fmla="*/ 83 w 119"/>
                    <a:gd name="T11" fmla="*/ 76 h 123"/>
                    <a:gd name="T12" fmla="*/ 83 w 119"/>
                    <a:gd name="T13" fmla="*/ 76 h 123"/>
                    <a:gd name="T14" fmla="*/ 80 w 119"/>
                    <a:gd name="T15" fmla="*/ 87 h 123"/>
                    <a:gd name="T16" fmla="*/ 74 w 119"/>
                    <a:gd name="T17" fmla="*/ 97 h 123"/>
                    <a:gd name="T18" fmla="*/ 68 w 119"/>
                    <a:gd name="T19" fmla="*/ 106 h 123"/>
                    <a:gd name="T20" fmla="*/ 60 w 119"/>
                    <a:gd name="T21" fmla="*/ 114 h 123"/>
                    <a:gd name="T22" fmla="*/ 60 w 119"/>
                    <a:gd name="T23" fmla="*/ 114 h 123"/>
                    <a:gd name="T24" fmla="*/ 54 w 119"/>
                    <a:gd name="T25" fmla="*/ 117 h 123"/>
                    <a:gd name="T26" fmla="*/ 46 w 119"/>
                    <a:gd name="T27" fmla="*/ 119 h 123"/>
                    <a:gd name="T28" fmla="*/ 38 w 119"/>
                    <a:gd name="T29" fmla="*/ 119 h 123"/>
                    <a:gd name="T30" fmla="*/ 30 w 119"/>
                    <a:gd name="T31" fmla="*/ 117 h 123"/>
                    <a:gd name="T32" fmla="*/ 16 w 119"/>
                    <a:gd name="T33" fmla="*/ 111 h 123"/>
                    <a:gd name="T34" fmla="*/ 3 w 119"/>
                    <a:gd name="T35" fmla="*/ 105 h 123"/>
                    <a:gd name="T36" fmla="*/ 3 w 119"/>
                    <a:gd name="T37" fmla="*/ 105 h 123"/>
                    <a:gd name="T38" fmla="*/ 0 w 119"/>
                    <a:gd name="T39" fmla="*/ 105 h 123"/>
                    <a:gd name="T40" fmla="*/ 2 w 119"/>
                    <a:gd name="T41" fmla="*/ 106 h 123"/>
                    <a:gd name="T42" fmla="*/ 2 w 119"/>
                    <a:gd name="T43" fmla="*/ 106 h 123"/>
                    <a:gd name="T44" fmla="*/ 11 w 119"/>
                    <a:gd name="T45" fmla="*/ 112 h 123"/>
                    <a:gd name="T46" fmla="*/ 21 w 119"/>
                    <a:gd name="T47" fmla="*/ 117 h 123"/>
                    <a:gd name="T48" fmla="*/ 32 w 119"/>
                    <a:gd name="T49" fmla="*/ 122 h 123"/>
                    <a:gd name="T50" fmla="*/ 41 w 119"/>
                    <a:gd name="T51" fmla="*/ 123 h 123"/>
                    <a:gd name="T52" fmla="*/ 50 w 119"/>
                    <a:gd name="T53" fmla="*/ 122 h 123"/>
                    <a:gd name="T54" fmla="*/ 60 w 119"/>
                    <a:gd name="T55" fmla="*/ 119 h 123"/>
                    <a:gd name="T56" fmla="*/ 69 w 119"/>
                    <a:gd name="T57" fmla="*/ 112 h 123"/>
                    <a:gd name="T58" fmla="*/ 77 w 119"/>
                    <a:gd name="T59" fmla="*/ 103 h 123"/>
                    <a:gd name="T60" fmla="*/ 77 w 119"/>
                    <a:gd name="T61" fmla="*/ 103 h 123"/>
                    <a:gd name="T62" fmla="*/ 83 w 119"/>
                    <a:gd name="T63" fmla="*/ 90 h 123"/>
                    <a:gd name="T64" fmla="*/ 90 w 119"/>
                    <a:gd name="T65" fmla="*/ 78 h 123"/>
                    <a:gd name="T66" fmla="*/ 97 w 119"/>
                    <a:gd name="T67" fmla="*/ 53 h 123"/>
                    <a:gd name="T68" fmla="*/ 107 w 119"/>
                    <a:gd name="T69" fmla="*/ 26 h 123"/>
                    <a:gd name="T70" fmla="*/ 113 w 119"/>
                    <a:gd name="T71" fmla="*/ 14 h 123"/>
                    <a:gd name="T72" fmla="*/ 119 w 119"/>
                    <a:gd name="T73" fmla="*/ 1 h 123"/>
                    <a:gd name="T74" fmla="*/ 119 w 119"/>
                    <a:gd name="T75" fmla="*/ 1 h 123"/>
                    <a:gd name="T76" fmla="*/ 119 w 119"/>
                    <a:gd name="T77" fmla="*/ 0 h 123"/>
                    <a:gd name="T78" fmla="*/ 118 w 119"/>
                    <a:gd name="T79" fmla="*/ 0 h 123"/>
                    <a:gd name="T80" fmla="*/ 118 w 119"/>
                    <a:gd name="T81" fmla="*/ 0 h 12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9"/>
                    <a:gd name="T124" fmla="*/ 0 h 123"/>
                    <a:gd name="T125" fmla="*/ 119 w 119"/>
                    <a:gd name="T126" fmla="*/ 123 h 12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9" h="123">
                      <a:moveTo>
                        <a:pt x="118" y="0"/>
                      </a:moveTo>
                      <a:lnTo>
                        <a:pt x="118" y="0"/>
                      </a:lnTo>
                      <a:lnTo>
                        <a:pt x="112" y="9"/>
                      </a:lnTo>
                      <a:lnTo>
                        <a:pt x="107" y="18"/>
                      </a:lnTo>
                      <a:lnTo>
                        <a:pt x="97" y="37"/>
                      </a:lnTo>
                      <a:lnTo>
                        <a:pt x="83" y="76"/>
                      </a:lnTo>
                      <a:lnTo>
                        <a:pt x="80" y="87"/>
                      </a:lnTo>
                      <a:lnTo>
                        <a:pt x="74" y="97"/>
                      </a:lnTo>
                      <a:lnTo>
                        <a:pt x="68" y="106"/>
                      </a:lnTo>
                      <a:lnTo>
                        <a:pt x="60" y="114"/>
                      </a:lnTo>
                      <a:lnTo>
                        <a:pt x="54" y="117"/>
                      </a:lnTo>
                      <a:lnTo>
                        <a:pt x="46" y="119"/>
                      </a:lnTo>
                      <a:lnTo>
                        <a:pt x="38" y="119"/>
                      </a:lnTo>
                      <a:lnTo>
                        <a:pt x="30" y="117"/>
                      </a:lnTo>
                      <a:lnTo>
                        <a:pt x="16" y="111"/>
                      </a:lnTo>
                      <a:lnTo>
                        <a:pt x="3" y="105"/>
                      </a:lnTo>
                      <a:lnTo>
                        <a:pt x="0" y="105"/>
                      </a:lnTo>
                      <a:lnTo>
                        <a:pt x="2" y="106"/>
                      </a:lnTo>
                      <a:lnTo>
                        <a:pt x="11" y="112"/>
                      </a:lnTo>
                      <a:lnTo>
                        <a:pt x="21" y="117"/>
                      </a:lnTo>
                      <a:lnTo>
                        <a:pt x="32" y="122"/>
                      </a:lnTo>
                      <a:lnTo>
                        <a:pt x="41" y="123"/>
                      </a:lnTo>
                      <a:lnTo>
                        <a:pt x="50" y="122"/>
                      </a:lnTo>
                      <a:lnTo>
                        <a:pt x="60" y="119"/>
                      </a:lnTo>
                      <a:lnTo>
                        <a:pt x="69" y="112"/>
                      </a:lnTo>
                      <a:lnTo>
                        <a:pt x="77" y="103"/>
                      </a:lnTo>
                      <a:lnTo>
                        <a:pt x="83" y="90"/>
                      </a:lnTo>
                      <a:lnTo>
                        <a:pt x="90" y="78"/>
                      </a:lnTo>
                      <a:lnTo>
                        <a:pt x="97" y="53"/>
                      </a:lnTo>
                      <a:lnTo>
                        <a:pt x="107" y="26"/>
                      </a:lnTo>
                      <a:lnTo>
                        <a:pt x="113" y="14"/>
                      </a:lnTo>
                      <a:lnTo>
                        <a:pt x="119" y="1"/>
                      </a:lnTo>
                      <a:lnTo>
                        <a:pt x="119" y="0"/>
                      </a:lnTo>
                      <a:lnTo>
                        <a:pt x="1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5" name="Freeform 202"/>
                <p:cNvSpPr>
                  <a:spLocks/>
                </p:cNvSpPr>
                <p:nvPr/>
              </p:nvSpPr>
              <p:spPr bwMode="auto">
                <a:xfrm>
                  <a:off x="583" y="1357"/>
                  <a:ext cx="33" cy="11"/>
                </a:xfrm>
                <a:custGeom>
                  <a:avLst/>
                  <a:gdLst>
                    <a:gd name="T0" fmla="*/ 1 w 33"/>
                    <a:gd name="T1" fmla="*/ 4 h 11"/>
                    <a:gd name="T2" fmla="*/ 1 w 33"/>
                    <a:gd name="T3" fmla="*/ 4 h 11"/>
                    <a:gd name="T4" fmla="*/ 15 w 33"/>
                    <a:gd name="T5" fmla="*/ 6 h 11"/>
                    <a:gd name="T6" fmla="*/ 23 w 33"/>
                    <a:gd name="T7" fmla="*/ 8 h 11"/>
                    <a:gd name="T8" fmla="*/ 30 w 33"/>
                    <a:gd name="T9" fmla="*/ 11 h 11"/>
                    <a:gd name="T10" fmla="*/ 30 w 33"/>
                    <a:gd name="T11" fmla="*/ 11 h 11"/>
                    <a:gd name="T12" fmla="*/ 31 w 33"/>
                    <a:gd name="T13" fmla="*/ 11 h 11"/>
                    <a:gd name="T14" fmla="*/ 33 w 33"/>
                    <a:gd name="T15" fmla="*/ 11 h 11"/>
                    <a:gd name="T16" fmla="*/ 33 w 33"/>
                    <a:gd name="T17" fmla="*/ 9 h 11"/>
                    <a:gd name="T18" fmla="*/ 33 w 33"/>
                    <a:gd name="T19" fmla="*/ 8 h 11"/>
                    <a:gd name="T20" fmla="*/ 33 w 33"/>
                    <a:gd name="T21" fmla="*/ 8 h 11"/>
                    <a:gd name="T22" fmla="*/ 25 w 33"/>
                    <a:gd name="T23" fmla="*/ 3 h 11"/>
                    <a:gd name="T24" fmla="*/ 17 w 33"/>
                    <a:gd name="T25" fmla="*/ 1 h 11"/>
                    <a:gd name="T26" fmla="*/ 9 w 33"/>
                    <a:gd name="T27" fmla="*/ 0 h 11"/>
                    <a:gd name="T28" fmla="*/ 1 w 33"/>
                    <a:gd name="T29" fmla="*/ 1 h 11"/>
                    <a:gd name="T30" fmla="*/ 1 w 33"/>
                    <a:gd name="T31" fmla="*/ 1 h 11"/>
                    <a:gd name="T32" fmla="*/ 0 w 33"/>
                    <a:gd name="T33" fmla="*/ 1 h 11"/>
                    <a:gd name="T34" fmla="*/ 0 w 33"/>
                    <a:gd name="T35" fmla="*/ 3 h 11"/>
                    <a:gd name="T36" fmla="*/ 0 w 33"/>
                    <a:gd name="T37" fmla="*/ 3 h 11"/>
                    <a:gd name="T38" fmla="*/ 1 w 33"/>
                    <a:gd name="T39" fmla="*/ 4 h 11"/>
                    <a:gd name="T40" fmla="*/ 1 w 33"/>
                    <a:gd name="T41" fmla="*/ 4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
                    <a:gd name="T64" fmla="*/ 0 h 11"/>
                    <a:gd name="T65" fmla="*/ 33 w 33"/>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 h="11">
                      <a:moveTo>
                        <a:pt x="1" y="4"/>
                      </a:moveTo>
                      <a:lnTo>
                        <a:pt x="1" y="4"/>
                      </a:lnTo>
                      <a:lnTo>
                        <a:pt x="15" y="6"/>
                      </a:lnTo>
                      <a:lnTo>
                        <a:pt x="23" y="8"/>
                      </a:lnTo>
                      <a:lnTo>
                        <a:pt x="30" y="11"/>
                      </a:lnTo>
                      <a:lnTo>
                        <a:pt x="31" y="11"/>
                      </a:lnTo>
                      <a:lnTo>
                        <a:pt x="33" y="11"/>
                      </a:lnTo>
                      <a:lnTo>
                        <a:pt x="33" y="9"/>
                      </a:lnTo>
                      <a:lnTo>
                        <a:pt x="33" y="8"/>
                      </a:lnTo>
                      <a:lnTo>
                        <a:pt x="25" y="3"/>
                      </a:lnTo>
                      <a:lnTo>
                        <a:pt x="17" y="1"/>
                      </a:lnTo>
                      <a:lnTo>
                        <a:pt x="9" y="0"/>
                      </a:lnTo>
                      <a:lnTo>
                        <a:pt x="1" y="1"/>
                      </a:lnTo>
                      <a:lnTo>
                        <a:pt x="0" y="1"/>
                      </a:lnTo>
                      <a:lnTo>
                        <a:pt x="0" y="3"/>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6" name="Freeform 203"/>
                <p:cNvSpPr>
                  <a:spLocks/>
                </p:cNvSpPr>
                <p:nvPr/>
              </p:nvSpPr>
              <p:spPr bwMode="auto">
                <a:xfrm>
                  <a:off x="277" y="1557"/>
                  <a:ext cx="22" cy="66"/>
                </a:xfrm>
                <a:custGeom>
                  <a:avLst/>
                  <a:gdLst>
                    <a:gd name="T0" fmla="*/ 5 w 22"/>
                    <a:gd name="T1" fmla="*/ 65 h 66"/>
                    <a:gd name="T2" fmla="*/ 5 w 22"/>
                    <a:gd name="T3" fmla="*/ 65 h 66"/>
                    <a:gd name="T4" fmla="*/ 11 w 22"/>
                    <a:gd name="T5" fmla="*/ 33 h 66"/>
                    <a:gd name="T6" fmla="*/ 22 w 22"/>
                    <a:gd name="T7" fmla="*/ 4 h 66"/>
                    <a:gd name="T8" fmla="*/ 22 w 22"/>
                    <a:gd name="T9" fmla="*/ 4 h 66"/>
                    <a:gd name="T10" fmla="*/ 22 w 22"/>
                    <a:gd name="T11" fmla="*/ 2 h 66"/>
                    <a:gd name="T12" fmla="*/ 20 w 22"/>
                    <a:gd name="T13" fmla="*/ 0 h 66"/>
                    <a:gd name="T14" fmla="*/ 19 w 22"/>
                    <a:gd name="T15" fmla="*/ 0 h 66"/>
                    <a:gd name="T16" fmla="*/ 17 w 22"/>
                    <a:gd name="T17" fmla="*/ 2 h 66"/>
                    <a:gd name="T18" fmla="*/ 17 w 22"/>
                    <a:gd name="T19" fmla="*/ 2 h 66"/>
                    <a:gd name="T20" fmla="*/ 11 w 22"/>
                    <a:gd name="T21" fmla="*/ 16 h 66"/>
                    <a:gd name="T22" fmla="*/ 6 w 22"/>
                    <a:gd name="T23" fmla="*/ 32 h 66"/>
                    <a:gd name="T24" fmla="*/ 1 w 22"/>
                    <a:gd name="T25" fmla="*/ 47 h 66"/>
                    <a:gd name="T26" fmla="*/ 0 w 22"/>
                    <a:gd name="T27" fmla="*/ 65 h 66"/>
                    <a:gd name="T28" fmla="*/ 0 w 22"/>
                    <a:gd name="T29" fmla="*/ 65 h 66"/>
                    <a:gd name="T30" fmla="*/ 0 w 22"/>
                    <a:gd name="T31" fmla="*/ 66 h 66"/>
                    <a:gd name="T32" fmla="*/ 1 w 22"/>
                    <a:gd name="T33" fmla="*/ 66 h 66"/>
                    <a:gd name="T34" fmla="*/ 3 w 22"/>
                    <a:gd name="T35" fmla="*/ 66 h 66"/>
                    <a:gd name="T36" fmla="*/ 5 w 22"/>
                    <a:gd name="T37" fmla="*/ 65 h 66"/>
                    <a:gd name="T38" fmla="*/ 5 w 22"/>
                    <a:gd name="T39" fmla="*/ 65 h 6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
                    <a:gd name="T61" fmla="*/ 0 h 66"/>
                    <a:gd name="T62" fmla="*/ 22 w 22"/>
                    <a:gd name="T63" fmla="*/ 66 h 6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 h="66">
                      <a:moveTo>
                        <a:pt x="5" y="65"/>
                      </a:moveTo>
                      <a:lnTo>
                        <a:pt x="5" y="65"/>
                      </a:lnTo>
                      <a:lnTo>
                        <a:pt x="11" y="33"/>
                      </a:lnTo>
                      <a:lnTo>
                        <a:pt x="22" y="4"/>
                      </a:lnTo>
                      <a:lnTo>
                        <a:pt x="22" y="2"/>
                      </a:lnTo>
                      <a:lnTo>
                        <a:pt x="20" y="0"/>
                      </a:lnTo>
                      <a:lnTo>
                        <a:pt x="19" y="0"/>
                      </a:lnTo>
                      <a:lnTo>
                        <a:pt x="17" y="2"/>
                      </a:lnTo>
                      <a:lnTo>
                        <a:pt x="11" y="16"/>
                      </a:lnTo>
                      <a:lnTo>
                        <a:pt x="6" y="32"/>
                      </a:lnTo>
                      <a:lnTo>
                        <a:pt x="1" y="47"/>
                      </a:lnTo>
                      <a:lnTo>
                        <a:pt x="0" y="65"/>
                      </a:lnTo>
                      <a:lnTo>
                        <a:pt x="0" y="66"/>
                      </a:lnTo>
                      <a:lnTo>
                        <a:pt x="1" y="66"/>
                      </a:lnTo>
                      <a:lnTo>
                        <a:pt x="3" y="66"/>
                      </a:lnTo>
                      <a:lnTo>
                        <a:pt x="5"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7" name="Freeform 204"/>
                <p:cNvSpPr>
                  <a:spLocks/>
                </p:cNvSpPr>
                <p:nvPr/>
              </p:nvSpPr>
              <p:spPr bwMode="auto">
                <a:xfrm>
                  <a:off x="288" y="1564"/>
                  <a:ext cx="45" cy="6"/>
                </a:xfrm>
                <a:custGeom>
                  <a:avLst/>
                  <a:gdLst>
                    <a:gd name="T0" fmla="*/ 3 w 45"/>
                    <a:gd name="T1" fmla="*/ 4 h 6"/>
                    <a:gd name="T2" fmla="*/ 3 w 45"/>
                    <a:gd name="T3" fmla="*/ 4 h 6"/>
                    <a:gd name="T4" fmla="*/ 22 w 45"/>
                    <a:gd name="T5" fmla="*/ 6 h 6"/>
                    <a:gd name="T6" fmla="*/ 42 w 45"/>
                    <a:gd name="T7" fmla="*/ 4 h 6"/>
                    <a:gd name="T8" fmla="*/ 42 w 45"/>
                    <a:gd name="T9" fmla="*/ 4 h 6"/>
                    <a:gd name="T10" fmla="*/ 44 w 45"/>
                    <a:gd name="T11" fmla="*/ 4 h 6"/>
                    <a:gd name="T12" fmla="*/ 45 w 45"/>
                    <a:gd name="T13" fmla="*/ 3 h 6"/>
                    <a:gd name="T14" fmla="*/ 45 w 45"/>
                    <a:gd name="T15" fmla="*/ 1 h 6"/>
                    <a:gd name="T16" fmla="*/ 44 w 45"/>
                    <a:gd name="T17" fmla="*/ 0 h 6"/>
                    <a:gd name="T18" fmla="*/ 44 w 45"/>
                    <a:gd name="T19" fmla="*/ 0 h 6"/>
                    <a:gd name="T20" fmla="*/ 23 w 45"/>
                    <a:gd name="T21" fmla="*/ 0 h 6"/>
                    <a:gd name="T22" fmla="*/ 3 w 45"/>
                    <a:gd name="T23" fmla="*/ 0 h 6"/>
                    <a:gd name="T24" fmla="*/ 3 w 45"/>
                    <a:gd name="T25" fmla="*/ 0 h 6"/>
                    <a:gd name="T26" fmla="*/ 0 w 45"/>
                    <a:gd name="T27" fmla="*/ 1 h 6"/>
                    <a:gd name="T28" fmla="*/ 0 w 45"/>
                    <a:gd name="T29" fmla="*/ 3 h 6"/>
                    <a:gd name="T30" fmla="*/ 0 w 45"/>
                    <a:gd name="T31" fmla="*/ 4 h 6"/>
                    <a:gd name="T32" fmla="*/ 3 w 45"/>
                    <a:gd name="T33" fmla="*/ 4 h 6"/>
                    <a:gd name="T34" fmla="*/ 3 w 45"/>
                    <a:gd name="T35" fmla="*/ 4 h 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5"/>
                    <a:gd name="T55" fmla="*/ 0 h 6"/>
                    <a:gd name="T56" fmla="*/ 45 w 45"/>
                    <a:gd name="T57" fmla="*/ 6 h 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5" h="6">
                      <a:moveTo>
                        <a:pt x="3" y="4"/>
                      </a:moveTo>
                      <a:lnTo>
                        <a:pt x="3" y="4"/>
                      </a:lnTo>
                      <a:lnTo>
                        <a:pt x="22" y="6"/>
                      </a:lnTo>
                      <a:lnTo>
                        <a:pt x="42" y="4"/>
                      </a:lnTo>
                      <a:lnTo>
                        <a:pt x="44" y="4"/>
                      </a:lnTo>
                      <a:lnTo>
                        <a:pt x="45" y="3"/>
                      </a:lnTo>
                      <a:lnTo>
                        <a:pt x="45" y="1"/>
                      </a:lnTo>
                      <a:lnTo>
                        <a:pt x="44" y="0"/>
                      </a:lnTo>
                      <a:lnTo>
                        <a:pt x="23" y="0"/>
                      </a:lnTo>
                      <a:lnTo>
                        <a:pt x="3" y="0"/>
                      </a:lnTo>
                      <a:lnTo>
                        <a:pt x="0" y="1"/>
                      </a:lnTo>
                      <a:lnTo>
                        <a:pt x="0" y="3"/>
                      </a:lnTo>
                      <a:lnTo>
                        <a:pt x="0" y="4"/>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8" name="Freeform 205"/>
                <p:cNvSpPr>
                  <a:spLocks/>
                </p:cNvSpPr>
                <p:nvPr/>
              </p:nvSpPr>
              <p:spPr bwMode="auto">
                <a:xfrm>
                  <a:off x="464" y="1641"/>
                  <a:ext cx="105" cy="87"/>
                </a:xfrm>
                <a:custGeom>
                  <a:avLst/>
                  <a:gdLst>
                    <a:gd name="T0" fmla="*/ 1 w 105"/>
                    <a:gd name="T1" fmla="*/ 28 h 87"/>
                    <a:gd name="T2" fmla="*/ 14 w 105"/>
                    <a:gd name="T3" fmla="*/ 17 h 87"/>
                    <a:gd name="T4" fmla="*/ 29 w 105"/>
                    <a:gd name="T5" fmla="*/ 9 h 87"/>
                    <a:gd name="T6" fmla="*/ 48 w 105"/>
                    <a:gd name="T7" fmla="*/ 6 h 87"/>
                    <a:gd name="T8" fmla="*/ 65 w 105"/>
                    <a:gd name="T9" fmla="*/ 7 h 87"/>
                    <a:gd name="T10" fmla="*/ 81 w 105"/>
                    <a:gd name="T11" fmla="*/ 12 h 87"/>
                    <a:gd name="T12" fmla="*/ 92 w 105"/>
                    <a:gd name="T13" fmla="*/ 22 h 87"/>
                    <a:gd name="T14" fmla="*/ 97 w 105"/>
                    <a:gd name="T15" fmla="*/ 36 h 87"/>
                    <a:gd name="T16" fmla="*/ 94 w 105"/>
                    <a:gd name="T17" fmla="*/ 54 h 87"/>
                    <a:gd name="T18" fmla="*/ 91 w 105"/>
                    <a:gd name="T19" fmla="*/ 64 h 87"/>
                    <a:gd name="T20" fmla="*/ 78 w 105"/>
                    <a:gd name="T21" fmla="*/ 75 h 87"/>
                    <a:gd name="T22" fmla="*/ 61 w 105"/>
                    <a:gd name="T23" fmla="*/ 80 h 87"/>
                    <a:gd name="T24" fmla="*/ 43 w 105"/>
                    <a:gd name="T25" fmla="*/ 78 h 87"/>
                    <a:gd name="T26" fmla="*/ 34 w 105"/>
                    <a:gd name="T27" fmla="*/ 75 h 87"/>
                    <a:gd name="T28" fmla="*/ 22 w 105"/>
                    <a:gd name="T29" fmla="*/ 67 h 87"/>
                    <a:gd name="T30" fmla="*/ 12 w 105"/>
                    <a:gd name="T31" fmla="*/ 53 h 87"/>
                    <a:gd name="T32" fmla="*/ 11 w 105"/>
                    <a:gd name="T33" fmla="*/ 48 h 87"/>
                    <a:gd name="T34" fmla="*/ 12 w 105"/>
                    <a:gd name="T35" fmla="*/ 39 h 87"/>
                    <a:gd name="T36" fmla="*/ 22 w 105"/>
                    <a:gd name="T37" fmla="*/ 28 h 87"/>
                    <a:gd name="T38" fmla="*/ 29 w 105"/>
                    <a:gd name="T39" fmla="*/ 22 h 87"/>
                    <a:gd name="T40" fmla="*/ 31 w 105"/>
                    <a:gd name="T41" fmla="*/ 18 h 87"/>
                    <a:gd name="T42" fmla="*/ 28 w 105"/>
                    <a:gd name="T43" fmla="*/ 17 h 87"/>
                    <a:gd name="T44" fmla="*/ 20 w 105"/>
                    <a:gd name="T45" fmla="*/ 22 h 87"/>
                    <a:gd name="T46" fmla="*/ 7 w 105"/>
                    <a:gd name="T47" fmla="*/ 33 h 87"/>
                    <a:gd name="T48" fmla="*/ 4 w 105"/>
                    <a:gd name="T49" fmla="*/ 47 h 87"/>
                    <a:gd name="T50" fmla="*/ 7 w 105"/>
                    <a:gd name="T51" fmla="*/ 62 h 87"/>
                    <a:gd name="T52" fmla="*/ 14 w 105"/>
                    <a:gd name="T53" fmla="*/ 70 h 87"/>
                    <a:gd name="T54" fmla="*/ 31 w 105"/>
                    <a:gd name="T55" fmla="*/ 81 h 87"/>
                    <a:gd name="T56" fmla="*/ 51 w 105"/>
                    <a:gd name="T57" fmla="*/ 87 h 87"/>
                    <a:gd name="T58" fmla="*/ 72 w 105"/>
                    <a:gd name="T59" fmla="*/ 86 h 87"/>
                    <a:gd name="T60" fmla="*/ 91 w 105"/>
                    <a:gd name="T61" fmla="*/ 76 h 87"/>
                    <a:gd name="T62" fmla="*/ 97 w 105"/>
                    <a:gd name="T63" fmla="*/ 67 h 87"/>
                    <a:gd name="T64" fmla="*/ 105 w 105"/>
                    <a:gd name="T65" fmla="*/ 47 h 87"/>
                    <a:gd name="T66" fmla="*/ 103 w 105"/>
                    <a:gd name="T67" fmla="*/ 26 h 87"/>
                    <a:gd name="T68" fmla="*/ 91 w 105"/>
                    <a:gd name="T69" fmla="*/ 11 h 87"/>
                    <a:gd name="T70" fmla="*/ 80 w 105"/>
                    <a:gd name="T71" fmla="*/ 4 h 87"/>
                    <a:gd name="T72" fmla="*/ 58 w 105"/>
                    <a:gd name="T73" fmla="*/ 0 h 87"/>
                    <a:gd name="T74" fmla="*/ 36 w 105"/>
                    <a:gd name="T75" fmla="*/ 3 h 87"/>
                    <a:gd name="T76" fmla="*/ 15 w 105"/>
                    <a:gd name="T77" fmla="*/ 12 h 87"/>
                    <a:gd name="T78" fmla="*/ 0 w 105"/>
                    <a:gd name="T79" fmla="*/ 26 h 87"/>
                    <a:gd name="T80" fmla="*/ 0 w 105"/>
                    <a:gd name="T81" fmla="*/ 28 h 87"/>
                    <a:gd name="T82" fmla="*/ 1 w 105"/>
                    <a:gd name="T83" fmla="*/ 28 h 8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5"/>
                    <a:gd name="T127" fmla="*/ 0 h 87"/>
                    <a:gd name="T128" fmla="*/ 105 w 105"/>
                    <a:gd name="T129" fmla="*/ 87 h 8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5" h="87">
                      <a:moveTo>
                        <a:pt x="1" y="28"/>
                      </a:moveTo>
                      <a:lnTo>
                        <a:pt x="1" y="28"/>
                      </a:lnTo>
                      <a:lnTo>
                        <a:pt x="7" y="22"/>
                      </a:lnTo>
                      <a:lnTo>
                        <a:pt x="14" y="17"/>
                      </a:lnTo>
                      <a:lnTo>
                        <a:pt x="22" y="12"/>
                      </a:lnTo>
                      <a:lnTo>
                        <a:pt x="29" y="9"/>
                      </a:lnTo>
                      <a:lnTo>
                        <a:pt x="39" y="7"/>
                      </a:lnTo>
                      <a:lnTo>
                        <a:pt x="48" y="6"/>
                      </a:lnTo>
                      <a:lnTo>
                        <a:pt x="58" y="6"/>
                      </a:lnTo>
                      <a:lnTo>
                        <a:pt x="65" y="7"/>
                      </a:lnTo>
                      <a:lnTo>
                        <a:pt x="73" y="9"/>
                      </a:lnTo>
                      <a:lnTo>
                        <a:pt x="81" y="12"/>
                      </a:lnTo>
                      <a:lnTo>
                        <a:pt x="87" y="17"/>
                      </a:lnTo>
                      <a:lnTo>
                        <a:pt x="92" y="22"/>
                      </a:lnTo>
                      <a:lnTo>
                        <a:pt x="95" y="28"/>
                      </a:lnTo>
                      <a:lnTo>
                        <a:pt x="97" y="36"/>
                      </a:lnTo>
                      <a:lnTo>
                        <a:pt x="97" y="45"/>
                      </a:lnTo>
                      <a:lnTo>
                        <a:pt x="94" y="54"/>
                      </a:lnTo>
                      <a:lnTo>
                        <a:pt x="91" y="64"/>
                      </a:lnTo>
                      <a:lnTo>
                        <a:pt x="84" y="70"/>
                      </a:lnTo>
                      <a:lnTo>
                        <a:pt x="78" y="75"/>
                      </a:lnTo>
                      <a:lnTo>
                        <a:pt x="70" y="78"/>
                      </a:lnTo>
                      <a:lnTo>
                        <a:pt x="61" y="80"/>
                      </a:lnTo>
                      <a:lnTo>
                        <a:pt x="53" y="80"/>
                      </a:lnTo>
                      <a:lnTo>
                        <a:pt x="43" y="78"/>
                      </a:lnTo>
                      <a:lnTo>
                        <a:pt x="34" y="75"/>
                      </a:lnTo>
                      <a:lnTo>
                        <a:pt x="28" y="72"/>
                      </a:lnTo>
                      <a:lnTo>
                        <a:pt x="22" y="67"/>
                      </a:lnTo>
                      <a:lnTo>
                        <a:pt x="17" y="61"/>
                      </a:lnTo>
                      <a:lnTo>
                        <a:pt x="12" y="53"/>
                      </a:lnTo>
                      <a:lnTo>
                        <a:pt x="11" y="48"/>
                      </a:lnTo>
                      <a:lnTo>
                        <a:pt x="11" y="43"/>
                      </a:lnTo>
                      <a:lnTo>
                        <a:pt x="12" y="39"/>
                      </a:lnTo>
                      <a:lnTo>
                        <a:pt x="15" y="36"/>
                      </a:lnTo>
                      <a:lnTo>
                        <a:pt x="22" y="28"/>
                      </a:lnTo>
                      <a:lnTo>
                        <a:pt x="29" y="22"/>
                      </a:lnTo>
                      <a:lnTo>
                        <a:pt x="31" y="20"/>
                      </a:lnTo>
                      <a:lnTo>
                        <a:pt x="31" y="18"/>
                      </a:lnTo>
                      <a:lnTo>
                        <a:pt x="29" y="17"/>
                      </a:lnTo>
                      <a:lnTo>
                        <a:pt x="28" y="17"/>
                      </a:lnTo>
                      <a:lnTo>
                        <a:pt x="20" y="22"/>
                      </a:lnTo>
                      <a:lnTo>
                        <a:pt x="14" y="26"/>
                      </a:lnTo>
                      <a:lnTo>
                        <a:pt x="7" y="33"/>
                      </a:lnTo>
                      <a:lnTo>
                        <a:pt x="4" y="39"/>
                      </a:lnTo>
                      <a:lnTo>
                        <a:pt x="4" y="47"/>
                      </a:lnTo>
                      <a:lnTo>
                        <a:pt x="4" y="54"/>
                      </a:lnTo>
                      <a:lnTo>
                        <a:pt x="7" y="62"/>
                      </a:lnTo>
                      <a:lnTo>
                        <a:pt x="14" y="70"/>
                      </a:lnTo>
                      <a:lnTo>
                        <a:pt x="22" y="76"/>
                      </a:lnTo>
                      <a:lnTo>
                        <a:pt x="31" y="81"/>
                      </a:lnTo>
                      <a:lnTo>
                        <a:pt x="40" y="86"/>
                      </a:lnTo>
                      <a:lnTo>
                        <a:pt x="51" y="87"/>
                      </a:lnTo>
                      <a:lnTo>
                        <a:pt x="61" y="87"/>
                      </a:lnTo>
                      <a:lnTo>
                        <a:pt x="72" y="86"/>
                      </a:lnTo>
                      <a:lnTo>
                        <a:pt x="81" y="83"/>
                      </a:lnTo>
                      <a:lnTo>
                        <a:pt x="91" y="76"/>
                      </a:lnTo>
                      <a:lnTo>
                        <a:pt x="97" y="67"/>
                      </a:lnTo>
                      <a:lnTo>
                        <a:pt x="103" y="58"/>
                      </a:lnTo>
                      <a:lnTo>
                        <a:pt x="105" y="47"/>
                      </a:lnTo>
                      <a:lnTo>
                        <a:pt x="105" y="36"/>
                      </a:lnTo>
                      <a:lnTo>
                        <a:pt x="103" y="26"/>
                      </a:lnTo>
                      <a:lnTo>
                        <a:pt x="98" y="17"/>
                      </a:lnTo>
                      <a:lnTo>
                        <a:pt x="91" y="11"/>
                      </a:lnTo>
                      <a:lnTo>
                        <a:pt x="80" y="4"/>
                      </a:lnTo>
                      <a:lnTo>
                        <a:pt x="69" y="1"/>
                      </a:lnTo>
                      <a:lnTo>
                        <a:pt x="58" y="0"/>
                      </a:lnTo>
                      <a:lnTo>
                        <a:pt x="47" y="1"/>
                      </a:lnTo>
                      <a:lnTo>
                        <a:pt x="36" y="3"/>
                      </a:lnTo>
                      <a:lnTo>
                        <a:pt x="26" y="6"/>
                      </a:lnTo>
                      <a:lnTo>
                        <a:pt x="15" y="12"/>
                      </a:lnTo>
                      <a:lnTo>
                        <a:pt x="7" y="18"/>
                      </a:lnTo>
                      <a:lnTo>
                        <a:pt x="0" y="26"/>
                      </a:lnTo>
                      <a:lnTo>
                        <a:pt x="0" y="28"/>
                      </a:lnTo>
                      <a:lnTo>
                        <a:pt x="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9" name="Freeform 206"/>
                <p:cNvSpPr>
                  <a:spLocks/>
                </p:cNvSpPr>
                <p:nvPr/>
              </p:nvSpPr>
              <p:spPr bwMode="auto">
                <a:xfrm>
                  <a:off x="970" y="1653"/>
                  <a:ext cx="105" cy="88"/>
                </a:xfrm>
                <a:custGeom>
                  <a:avLst/>
                  <a:gdLst>
                    <a:gd name="T0" fmla="*/ 2 w 105"/>
                    <a:gd name="T1" fmla="*/ 27 h 88"/>
                    <a:gd name="T2" fmla="*/ 14 w 105"/>
                    <a:gd name="T3" fmla="*/ 16 h 88"/>
                    <a:gd name="T4" fmla="*/ 30 w 105"/>
                    <a:gd name="T5" fmla="*/ 10 h 88"/>
                    <a:gd name="T6" fmla="*/ 47 w 105"/>
                    <a:gd name="T7" fmla="*/ 5 h 88"/>
                    <a:gd name="T8" fmla="*/ 66 w 105"/>
                    <a:gd name="T9" fmla="*/ 6 h 88"/>
                    <a:gd name="T10" fmla="*/ 82 w 105"/>
                    <a:gd name="T11" fmla="*/ 11 h 88"/>
                    <a:gd name="T12" fmla="*/ 93 w 105"/>
                    <a:gd name="T13" fmla="*/ 21 h 88"/>
                    <a:gd name="T14" fmla="*/ 98 w 105"/>
                    <a:gd name="T15" fmla="*/ 35 h 88"/>
                    <a:gd name="T16" fmla="*/ 94 w 105"/>
                    <a:gd name="T17" fmla="*/ 53 h 88"/>
                    <a:gd name="T18" fmla="*/ 90 w 105"/>
                    <a:gd name="T19" fmla="*/ 63 h 88"/>
                    <a:gd name="T20" fmla="*/ 77 w 105"/>
                    <a:gd name="T21" fmla="*/ 74 h 88"/>
                    <a:gd name="T22" fmla="*/ 62 w 105"/>
                    <a:gd name="T23" fmla="*/ 79 h 88"/>
                    <a:gd name="T24" fmla="*/ 44 w 105"/>
                    <a:gd name="T25" fmla="*/ 77 h 88"/>
                    <a:gd name="T26" fmla="*/ 35 w 105"/>
                    <a:gd name="T27" fmla="*/ 75 h 88"/>
                    <a:gd name="T28" fmla="*/ 22 w 105"/>
                    <a:gd name="T29" fmla="*/ 66 h 88"/>
                    <a:gd name="T30" fmla="*/ 13 w 105"/>
                    <a:gd name="T31" fmla="*/ 53 h 88"/>
                    <a:gd name="T32" fmla="*/ 11 w 105"/>
                    <a:gd name="T33" fmla="*/ 47 h 88"/>
                    <a:gd name="T34" fmla="*/ 13 w 105"/>
                    <a:gd name="T35" fmla="*/ 38 h 88"/>
                    <a:gd name="T36" fmla="*/ 22 w 105"/>
                    <a:gd name="T37" fmla="*/ 27 h 88"/>
                    <a:gd name="T38" fmla="*/ 30 w 105"/>
                    <a:gd name="T39" fmla="*/ 21 h 88"/>
                    <a:gd name="T40" fmla="*/ 30 w 105"/>
                    <a:gd name="T41" fmla="*/ 17 h 88"/>
                    <a:gd name="T42" fmla="*/ 27 w 105"/>
                    <a:gd name="T43" fmla="*/ 16 h 88"/>
                    <a:gd name="T44" fmla="*/ 19 w 105"/>
                    <a:gd name="T45" fmla="*/ 21 h 88"/>
                    <a:gd name="T46" fmla="*/ 8 w 105"/>
                    <a:gd name="T47" fmla="*/ 31 h 88"/>
                    <a:gd name="T48" fmla="*/ 3 w 105"/>
                    <a:gd name="T49" fmla="*/ 46 h 88"/>
                    <a:gd name="T50" fmla="*/ 8 w 105"/>
                    <a:gd name="T51" fmla="*/ 61 h 88"/>
                    <a:gd name="T52" fmla="*/ 13 w 105"/>
                    <a:gd name="T53" fmla="*/ 69 h 88"/>
                    <a:gd name="T54" fmla="*/ 30 w 105"/>
                    <a:gd name="T55" fmla="*/ 82 h 88"/>
                    <a:gd name="T56" fmla="*/ 51 w 105"/>
                    <a:gd name="T57" fmla="*/ 88 h 88"/>
                    <a:gd name="T58" fmla="*/ 71 w 105"/>
                    <a:gd name="T59" fmla="*/ 85 h 88"/>
                    <a:gd name="T60" fmla="*/ 90 w 105"/>
                    <a:gd name="T61" fmla="*/ 75 h 88"/>
                    <a:gd name="T62" fmla="*/ 98 w 105"/>
                    <a:gd name="T63" fmla="*/ 66 h 88"/>
                    <a:gd name="T64" fmla="*/ 105 w 105"/>
                    <a:gd name="T65" fmla="*/ 46 h 88"/>
                    <a:gd name="T66" fmla="*/ 102 w 105"/>
                    <a:gd name="T67" fmla="*/ 25 h 88"/>
                    <a:gd name="T68" fmla="*/ 90 w 105"/>
                    <a:gd name="T69" fmla="*/ 10 h 88"/>
                    <a:gd name="T70" fmla="*/ 80 w 105"/>
                    <a:gd name="T71" fmla="*/ 3 h 88"/>
                    <a:gd name="T72" fmla="*/ 58 w 105"/>
                    <a:gd name="T73" fmla="*/ 0 h 88"/>
                    <a:gd name="T74" fmla="*/ 36 w 105"/>
                    <a:gd name="T75" fmla="*/ 2 h 88"/>
                    <a:gd name="T76" fmla="*/ 16 w 105"/>
                    <a:gd name="T77" fmla="*/ 11 h 88"/>
                    <a:gd name="T78" fmla="*/ 0 w 105"/>
                    <a:gd name="T79" fmla="*/ 27 h 88"/>
                    <a:gd name="T80" fmla="*/ 0 w 105"/>
                    <a:gd name="T81" fmla="*/ 28 h 88"/>
                    <a:gd name="T82" fmla="*/ 2 w 105"/>
                    <a:gd name="T83" fmla="*/ 27 h 8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5"/>
                    <a:gd name="T127" fmla="*/ 0 h 88"/>
                    <a:gd name="T128" fmla="*/ 105 w 105"/>
                    <a:gd name="T129" fmla="*/ 88 h 8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5" h="88">
                      <a:moveTo>
                        <a:pt x="2" y="27"/>
                      </a:moveTo>
                      <a:lnTo>
                        <a:pt x="2" y="27"/>
                      </a:lnTo>
                      <a:lnTo>
                        <a:pt x="7" y="22"/>
                      </a:lnTo>
                      <a:lnTo>
                        <a:pt x="14" y="16"/>
                      </a:lnTo>
                      <a:lnTo>
                        <a:pt x="22" y="13"/>
                      </a:lnTo>
                      <a:lnTo>
                        <a:pt x="30" y="10"/>
                      </a:lnTo>
                      <a:lnTo>
                        <a:pt x="40" y="6"/>
                      </a:lnTo>
                      <a:lnTo>
                        <a:pt x="47" y="5"/>
                      </a:lnTo>
                      <a:lnTo>
                        <a:pt x="57" y="5"/>
                      </a:lnTo>
                      <a:lnTo>
                        <a:pt x="66" y="6"/>
                      </a:lnTo>
                      <a:lnTo>
                        <a:pt x="74" y="8"/>
                      </a:lnTo>
                      <a:lnTo>
                        <a:pt x="82" y="11"/>
                      </a:lnTo>
                      <a:lnTo>
                        <a:pt x="88" y="16"/>
                      </a:lnTo>
                      <a:lnTo>
                        <a:pt x="93" y="21"/>
                      </a:lnTo>
                      <a:lnTo>
                        <a:pt x="96" y="27"/>
                      </a:lnTo>
                      <a:lnTo>
                        <a:pt x="98" y="35"/>
                      </a:lnTo>
                      <a:lnTo>
                        <a:pt x="98" y="44"/>
                      </a:lnTo>
                      <a:lnTo>
                        <a:pt x="94" y="53"/>
                      </a:lnTo>
                      <a:lnTo>
                        <a:pt x="90" y="63"/>
                      </a:lnTo>
                      <a:lnTo>
                        <a:pt x="84" y="69"/>
                      </a:lnTo>
                      <a:lnTo>
                        <a:pt x="77" y="74"/>
                      </a:lnTo>
                      <a:lnTo>
                        <a:pt x="69" y="77"/>
                      </a:lnTo>
                      <a:lnTo>
                        <a:pt x="62" y="79"/>
                      </a:lnTo>
                      <a:lnTo>
                        <a:pt x="52" y="79"/>
                      </a:lnTo>
                      <a:lnTo>
                        <a:pt x="44" y="77"/>
                      </a:lnTo>
                      <a:lnTo>
                        <a:pt x="35" y="75"/>
                      </a:lnTo>
                      <a:lnTo>
                        <a:pt x="29" y="71"/>
                      </a:lnTo>
                      <a:lnTo>
                        <a:pt x="22" y="66"/>
                      </a:lnTo>
                      <a:lnTo>
                        <a:pt x="16" y="60"/>
                      </a:lnTo>
                      <a:lnTo>
                        <a:pt x="13" y="53"/>
                      </a:lnTo>
                      <a:lnTo>
                        <a:pt x="11" y="47"/>
                      </a:lnTo>
                      <a:lnTo>
                        <a:pt x="11" y="42"/>
                      </a:lnTo>
                      <a:lnTo>
                        <a:pt x="13" y="38"/>
                      </a:lnTo>
                      <a:lnTo>
                        <a:pt x="14" y="35"/>
                      </a:lnTo>
                      <a:lnTo>
                        <a:pt x="22" y="27"/>
                      </a:lnTo>
                      <a:lnTo>
                        <a:pt x="30" y="21"/>
                      </a:lnTo>
                      <a:lnTo>
                        <a:pt x="30" y="19"/>
                      </a:lnTo>
                      <a:lnTo>
                        <a:pt x="30" y="17"/>
                      </a:lnTo>
                      <a:lnTo>
                        <a:pt x="30" y="16"/>
                      </a:lnTo>
                      <a:lnTo>
                        <a:pt x="27" y="16"/>
                      </a:lnTo>
                      <a:lnTo>
                        <a:pt x="19" y="21"/>
                      </a:lnTo>
                      <a:lnTo>
                        <a:pt x="13" y="25"/>
                      </a:lnTo>
                      <a:lnTo>
                        <a:pt x="8" y="31"/>
                      </a:lnTo>
                      <a:lnTo>
                        <a:pt x="5" y="39"/>
                      </a:lnTo>
                      <a:lnTo>
                        <a:pt x="3" y="46"/>
                      </a:lnTo>
                      <a:lnTo>
                        <a:pt x="5" y="53"/>
                      </a:lnTo>
                      <a:lnTo>
                        <a:pt x="8" y="61"/>
                      </a:lnTo>
                      <a:lnTo>
                        <a:pt x="13" y="69"/>
                      </a:lnTo>
                      <a:lnTo>
                        <a:pt x="22" y="75"/>
                      </a:lnTo>
                      <a:lnTo>
                        <a:pt x="30" y="82"/>
                      </a:lnTo>
                      <a:lnTo>
                        <a:pt x="41" y="85"/>
                      </a:lnTo>
                      <a:lnTo>
                        <a:pt x="51" y="88"/>
                      </a:lnTo>
                      <a:lnTo>
                        <a:pt x="62" y="88"/>
                      </a:lnTo>
                      <a:lnTo>
                        <a:pt x="71" y="85"/>
                      </a:lnTo>
                      <a:lnTo>
                        <a:pt x="82" y="82"/>
                      </a:lnTo>
                      <a:lnTo>
                        <a:pt x="90" y="75"/>
                      </a:lnTo>
                      <a:lnTo>
                        <a:pt x="98" y="66"/>
                      </a:lnTo>
                      <a:lnTo>
                        <a:pt x="102" y="57"/>
                      </a:lnTo>
                      <a:lnTo>
                        <a:pt x="105" y="46"/>
                      </a:lnTo>
                      <a:lnTo>
                        <a:pt x="105" y="36"/>
                      </a:lnTo>
                      <a:lnTo>
                        <a:pt x="102" y="25"/>
                      </a:lnTo>
                      <a:lnTo>
                        <a:pt x="98" y="17"/>
                      </a:lnTo>
                      <a:lnTo>
                        <a:pt x="90" y="10"/>
                      </a:lnTo>
                      <a:lnTo>
                        <a:pt x="80" y="3"/>
                      </a:lnTo>
                      <a:lnTo>
                        <a:pt x="69" y="0"/>
                      </a:lnTo>
                      <a:lnTo>
                        <a:pt x="58" y="0"/>
                      </a:lnTo>
                      <a:lnTo>
                        <a:pt x="47" y="0"/>
                      </a:lnTo>
                      <a:lnTo>
                        <a:pt x="36" y="2"/>
                      </a:lnTo>
                      <a:lnTo>
                        <a:pt x="25" y="6"/>
                      </a:lnTo>
                      <a:lnTo>
                        <a:pt x="16" y="11"/>
                      </a:lnTo>
                      <a:lnTo>
                        <a:pt x="8" y="17"/>
                      </a:lnTo>
                      <a:lnTo>
                        <a:pt x="0" y="27"/>
                      </a:lnTo>
                      <a:lnTo>
                        <a:pt x="0" y="28"/>
                      </a:lnTo>
                      <a:lnTo>
                        <a:pt x="2"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0" name="Freeform 207"/>
                <p:cNvSpPr>
                  <a:spLocks/>
                </p:cNvSpPr>
                <p:nvPr/>
              </p:nvSpPr>
              <p:spPr bwMode="auto">
                <a:xfrm>
                  <a:off x="1179" y="1688"/>
                  <a:ext cx="42" cy="14"/>
                </a:xfrm>
                <a:custGeom>
                  <a:avLst/>
                  <a:gdLst>
                    <a:gd name="T0" fmla="*/ 0 w 42"/>
                    <a:gd name="T1" fmla="*/ 1 h 14"/>
                    <a:gd name="T2" fmla="*/ 0 w 42"/>
                    <a:gd name="T3" fmla="*/ 1 h 14"/>
                    <a:gd name="T4" fmla="*/ 8 w 42"/>
                    <a:gd name="T5" fmla="*/ 7 h 14"/>
                    <a:gd name="T6" fmla="*/ 19 w 42"/>
                    <a:gd name="T7" fmla="*/ 12 h 14"/>
                    <a:gd name="T8" fmla="*/ 30 w 42"/>
                    <a:gd name="T9" fmla="*/ 14 h 14"/>
                    <a:gd name="T10" fmla="*/ 41 w 42"/>
                    <a:gd name="T11" fmla="*/ 12 h 14"/>
                    <a:gd name="T12" fmla="*/ 41 w 42"/>
                    <a:gd name="T13" fmla="*/ 12 h 14"/>
                    <a:gd name="T14" fmla="*/ 41 w 42"/>
                    <a:gd name="T15" fmla="*/ 11 h 14"/>
                    <a:gd name="T16" fmla="*/ 42 w 42"/>
                    <a:gd name="T17" fmla="*/ 9 h 14"/>
                    <a:gd name="T18" fmla="*/ 41 w 42"/>
                    <a:gd name="T19" fmla="*/ 7 h 14"/>
                    <a:gd name="T20" fmla="*/ 39 w 42"/>
                    <a:gd name="T21" fmla="*/ 7 h 14"/>
                    <a:gd name="T22" fmla="*/ 39 w 42"/>
                    <a:gd name="T23" fmla="*/ 7 h 14"/>
                    <a:gd name="T24" fmla="*/ 30 w 42"/>
                    <a:gd name="T25" fmla="*/ 7 h 14"/>
                    <a:gd name="T26" fmla="*/ 19 w 42"/>
                    <a:gd name="T27" fmla="*/ 7 h 14"/>
                    <a:gd name="T28" fmla="*/ 9 w 42"/>
                    <a:gd name="T29" fmla="*/ 4 h 14"/>
                    <a:gd name="T30" fmla="*/ 2 w 42"/>
                    <a:gd name="T31" fmla="*/ 0 h 14"/>
                    <a:gd name="T32" fmla="*/ 2 w 42"/>
                    <a:gd name="T33" fmla="*/ 0 h 14"/>
                    <a:gd name="T34" fmla="*/ 0 w 42"/>
                    <a:gd name="T35" fmla="*/ 0 h 14"/>
                    <a:gd name="T36" fmla="*/ 0 w 42"/>
                    <a:gd name="T37" fmla="*/ 1 h 14"/>
                    <a:gd name="T38" fmla="*/ 0 w 42"/>
                    <a:gd name="T39" fmla="*/ 1 h 1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2"/>
                    <a:gd name="T61" fmla="*/ 0 h 14"/>
                    <a:gd name="T62" fmla="*/ 42 w 42"/>
                    <a:gd name="T63" fmla="*/ 14 h 1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2" h="14">
                      <a:moveTo>
                        <a:pt x="0" y="1"/>
                      </a:moveTo>
                      <a:lnTo>
                        <a:pt x="0" y="1"/>
                      </a:lnTo>
                      <a:lnTo>
                        <a:pt x="8" y="7"/>
                      </a:lnTo>
                      <a:lnTo>
                        <a:pt x="19" y="12"/>
                      </a:lnTo>
                      <a:lnTo>
                        <a:pt x="30" y="14"/>
                      </a:lnTo>
                      <a:lnTo>
                        <a:pt x="41" y="12"/>
                      </a:lnTo>
                      <a:lnTo>
                        <a:pt x="41" y="11"/>
                      </a:lnTo>
                      <a:lnTo>
                        <a:pt x="42" y="9"/>
                      </a:lnTo>
                      <a:lnTo>
                        <a:pt x="41" y="7"/>
                      </a:lnTo>
                      <a:lnTo>
                        <a:pt x="39" y="7"/>
                      </a:lnTo>
                      <a:lnTo>
                        <a:pt x="30" y="7"/>
                      </a:lnTo>
                      <a:lnTo>
                        <a:pt x="19" y="7"/>
                      </a:lnTo>
                      <a:lnTo>
                        <a:pt x="9" y="4"/>
                      </a:lnTo>
                      <a:lnTo>
                        <a:pt x="2"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 name="Freeform 208"/>
                <p:cNvSpPr>
                  <a:spLocks/>
                </p:cNvSpPr>
                <p:nvPr/>
              </p:nvSpPr>
              <p:spPr bwMode="auto">
                <a:xfrm>
                  <a:off x="1163" y="1706"/>
                  <a:ext cx="52" cy="15"/>
                </a:xfrm>
                <a:custGeom>
                  <a:avLst/>
                  <a:gdLst>
                    <a:gd name="T0" fmla="*/ 2 w 52"/>
                    <a:gd name="T1" fmla="*/ 2 h 15"/>
                    <a:gd name="T2" fmla="*/ 2 w 52"/>
                    <a:gd name="T3" fmla="*/ 2 h 15"/>
                    <a:gd name="T4" fmla="*/ 13 w 52"/>
                    <a:gd name="T5" fmla="*/ 8 h 15"/>
                    <a:gd name="T6" fmla="*/ 25 w 52"/>
                    <a:gd name="T7" fmla="*/ 13 h 15"/>
                    <a:gd name="T8" fmla="*/ 38 w 52"/>
                    <a:gd name="T9" fmla="*/ 15 h 15"/>
                    <a:gd name="T10" fmla="*/ 51 w 52"/>
                    <a:gd name="T11" fmla="*/ 15 h 15"/>
                    <a:gd name="T12" fmla="*/ 51 w 52"/>
                    <a:gd name="T13" fmla="*/ 15 h 15"/>
                    <a:gd name="T14" fmla="*/ 52 w 52"/>
                    <a:gd name="T15" fmla="*/ 15 h 15"/>
                    <a:gd name="T16" fmla="*/ 52 w 52"/>
                    <a:gd name="T17" fmla="*/ 13 h 15"/>
                    <a:gd name="T18" fmla="*/ 51 w 52"/>
                    <a:gd name="T19" fmla="*/ 11 h 15"/>
                    <a:gd name="T20" fmla="*/ 51 w 52"/>
                    <a:gd name="T21" fmla="*/ 11 h 15"/>
                    <a:gd name="T22" fmla="*/ 25 w 52"/>
                    <a:gd name="T23" fmla="*/ 8 h 15"/>
                    <a:gd name="T24" fmla="*/ 14 w 52"/>
                    <a:gd name="T25" fmla="*/ 5 h 15"/>
                    <a:gd name="T26" fmla="*/ 2 w 52"/>
                    <a:gd name="T27" fmla="*/ 0 h 15"/>
                    <a:gd name="T28" fmla="*/ 2 w 52"/>
                    <a:gd name="T29" fmla="*/ 0 h 15"/>
                    <a:gd name="T30" fmla="*/ 0 w 52"/>
                    <a:gd name="T31" fmla="*/ 0 h 15"/>
                    <a:gd name="T32" fmla="*/ 2 w 52"/>
                    <a:gd name="T33" fmla="*/ 2 h 15"/>
                    <a:gd name="T34" fmla="*/ 2 w 52"/>
                    <a:gd name="T35" fmla="*/ 2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2"/>
                    <a:gd name="T55" fmla="*/ 0 h 15"/>
                    <a:gd name="T56" fmla="*/ 52 w 52"/>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2" h="15">
                      <a:moveTo>
                        <a:pt x="2" y="2"/>
                      </a:moveTo>
                      <a:lnTo>
                        <a:pt x="2" y="2"/>
                      </a:lnTo>
                      <a:lnTo>
                        <a:pt x="13" y="8"/>
                      </a:lnTo>
                      <a:lnTo>
                        <a:pt x="25" y="13"/>
                      </a:lnTo>
                      <a:lnTo>
                        <a:pt x="38" y="15"/>
                      </a:lnTo>
                      <a:lnTo>
                        <a:pt x="51" y="15"/>
                      </a:lnTo>
                      <a:lnTo>
                        <a:pt x="52" y="15"/>
                      </a:lnTo>
                      <a:lnTo>
                        <a:pt x="52" y="13"/>
                      </a:lnTo>
                      <a:lnTo>
                        <a:pt x="51" y="11"/>
                      </a:lnTo>
                      <a:lnTo>
                        <a:pt x="25" y="8"/>
                      </a:lnTo>
                      <a:lnTo>
                        <a:pt x="14" y="5"/>
                      </a:lnTo>
                      <a:lnTo>
                        <a:pt x="2" y="0"/>
                      </a:lnTo>
                      <a:lnTo>
                        <a:pt x="0" y="0"/>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 name="Freeform 209"/>
                <p:cNvSpPr>
                  <a:spLocks/>
                </p:cNvSpPr>
                <p:nvPr/>
              </p:nvSpPr>
              <p:spPr bwMode="auto">
                <a:xfrm>
                  <a:off x="1212" y="1688"/>
                  <a:ext cx="8" cy="42"/>
                </a:xfrm>
                <a:custGeom>
                  <a:avLst/>
                  <a:gdLst>
                    <a:gd name="T0" fmla="*/ 3 w 8"/>
                    <a:gd name="T1" fmla="*/ 40 h 42"/>
                    <a:gd name="T2" fmla="*/ 3 w 8"/>
                    <a:gd name="T3" fmla="*/ 40 h 42"/>
                    <a:gd name="T4" fmla="*/ 6 w 8"/>
                    <a:gd name="T5" fmla="*/ 31 h 42"/>
                    <a:gd name="T6" fmla="*/ 8 w 8"/>
                    <a:gd name="T7" fmla="*/ 22 h 42"/>
                    <a:gd name="T8" fmla="*/ 8 w 8"/>
                    <a:gd name="T9" fmla="*/ 11 h 42"/>
                    <a:gd name="T10" fmla="*/ 6 w 8"/>
                    <a:gd name="T11" fmla="*/ 1 h 42"/>
                    <a:gd name="T12" fmla="*/ 6 w 8"/>
                    <a:gd name="T13" fmla="*/ 1 h 42"/>
                    <a:gd name="T14" fmla="*/ 5 w 8"/>
                    <a:gd name="T15" fmla="*/ 0 h 42"/>
                    <a:gd name="T16" fmla="*/ 3 w 8"/>
                    <a:gd name="T17" fmla="*/ 1 h 42"/>
                    <a:gd name="T18" fmla="*/ 3 w 8"/>
                    <a:gd name="T19" fmla="*/ 1 h 42"/>
                    <a:gd name="T20" fmla="*/ 5 w 8"/>
                    <a:gd name="T21" fmla="*/ 12 h 42"/>
                    <a:gd name="T22" fmla="*/ 3 w 8"/>
                    <a:gd name="T23" fmla="*/ 22 h 42"/>
                    <a:gd name="T24" fmla="*/ 0 w 8"/>
                    <a:gd name="T25" fmla="*/ 40 h 42"/>
                    <a:gd name="T26" fmla="*/ 0 w 8"/>
                    <a:gd name="T27" fmla="*/ 40 h 42"/>
                    <a:gd name="T28" fmla="*/ 2 w 8"/>
                    <a:gd name="T29" fmla="*/ 42 h 42"/>
                    <a:gd name="T30" fmla="*/ 3 w 8"/>
                    <a:gd name="T31" fmla="*/ 40 h 42"/>
                    <a:gd name="T32" fmla="*/ 3 w 8"/>
                    <a:gd name="T33" fmla="*/ 40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
                    <a:gd name="T52" fmla="*/ 0 h 42"/>
                    <a:gd name="T53" fmla="*/ 8 w 8"/>
                    <a:gd name="T54" fmla="*/ 42 h 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 h="42">
                      <a:moveTo>
                        <a:pt x="3" y="40"/>
                      </a:moveTo>
                      <a:lnTo>
                        <a:pt x="3" y="40"/>
                      </a:lnTo>
                      <a:lnTo>
                        <a:pt x="6" y="31"/>
                      </a:lnTo>
                      <a:lnTo>
                        <a:pt x="8" y="22"/>
                      </a:lnTo>
                      <a:lnTo>
                        <a:pt x="8" y="11"/>
                      </a:lnTo>
                      <a:lnTo>
                        <a:pt x="6" y="1"/>
                      </a:lnTo>
                      <a:lnTo>
                        <a:pt x="5" y="0"/>
                      </a:lnTo>
                      <a:lnTo>
                        <a:pt x="3" y="1"/>
                      </a:lnTo>
                      <a:lnTo>
                        <a:pt x="5" y="12"/>
                      </a:lnTo>
                      <a:lnTo>
                        <a:pt x="3" y="22"/>
                      </a:lnTo>
                      <a:lnTo>
                        <a:pt x="0" y="40"/>
                      </a:lnTo>
                      <a:lnTo>
                        <a:pt x="2" y="42"/>
                      </a:lnTo>
                      <a:lnTo>
                        <a:pt x="3"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3" name="Freeform 210"/>
                <p:cNvSpPr>
                  <a:spLocks/>
                </p:cNvSpPr>
                <p:nvPr/>
              </p:nvSpPr>
              <p:spPr bwMode="auto">
                <a:xfrm>
                  <a:off x="774" y="1358"/>
                  <a:ext cx="13" cy="322"/>
                </a:xfrm>
                <a:custGeom>
                  <a:avLst/>
                  <a:gdLst>
                    <a:gd name="T0" fmla="*/ 0 w 13"/>
                    <a:gd name="T1" fmla="*/ 0 h 322"/>
                    <a:gd name="T2" fmla="*/ 0 w 13"/>
                    <a:gd name="T3" fmla="*/ 0 h 322"/>
                    <a:gd name="T4" fmla="*/ 0 w 13"/>
                    <a:gd name="T5" fmla="*/ 83 h 322"/>
                    <a:gd name="T6" fmla="*/ 3 w 13"/>
                    <a:gd name="T7" fmla="*/ 165 h 322"/>
                    <a:gd name="T8" fmla="*/ 3 w 13"/>
                    <a:gd name="T9" fmla="*/ 165 h 322"/>
                    <a:gd name="T10" fmla="*/ 6 w 13"/>
                    <a:gd name="T11" fmla="*/ 243 h 322"/>
                    <a:gd name="T12" fmla="*/ 6 w 13"/>
                    <a:gd name="T13" fmla="*/ 281 h 322"/>
                    <a:gd name="T14" fmla="*/ 5 w 13"/>
                    <a:gd name="T15" fmla="*/ 301 h 322"/>
                    <a:gd name="T16" fmla="*/ 3 w 13"/>
                    <a:gd name="T17" fmla="*/ 320 h 322"/>
                    <a:gd name="T18" fmla="*/ 3 w 13"/>
                    <a:gd name="T19" fmla="*/ 320 h 322"/>
                    <a:gd name="T20" fmla="*/ 5 w 13"/>
                    <a:gd name="T21" fmla="*/ 322 h 322"/>
                    <a:gd name="T22" fmla="*/ 5 w 13"/>
                    <a:gd name="T23" fmla="*/ 320 h 322"/>
                    <a:gd name="T24" fmla="*/ 5 w 13"/>
                    <a:gd name="T25" fmla="*/ 320 h 322"/>
                    <a:gd name="T26" fmla="*/ 10 w 13"/>
                    <a:gd name="T27" fmla="*/ 303 h 322"/>
                    <a:gd name="T28" fmla="*/ 11 w 13"/>
                    <a:gd name="T29" fmla="*/ 284 h 322"/>
                    <a:gd name="T30" fmla="*/ 13 w 13"/>
                    <a:gd name="T31" fmla="*/ 265 h 322"/>
                    <a:gd name="T32" fmla="*/ 13 w 13"/>
                    <a:gd name="T33" fmla="*/ 248 h 322"/>
                    <a:gd name="T34" fmla="*/ 10 w 13"/>
                    <a:gd name="T35" fmla="*/ 210 h 322"/>
                    <a:gd name="T36" fmla="*/ 8 w 13"/>
                    <a:gd name="T37" fmla="*/ 174 h 322"/>
                    <a:gd name="T38" fmla="*/ 8 w 13"/>
                    <a:gd name="T39" fmla="*/ 174 h 322"/>
                    <a:gd name="T40" fmla="*/ 5 w 13"/>
                    <a:gd name="T41" fmla="*/ 130 h 322"/>
                    <a:gd name="T42" fmla="*/ 3 w 13"/>
                    <a:gd name="T43" fmla="*/ 87 h 322"/>
                    <a:gd name="T44" fmla="*/ 2 w 13"/>
                    <a:gd name="T45" fmla="*/ 0 h 322"/>
                    <a:gd name="T46" fmla="*/ 2 w 13"/>
                    <a:gd name="T47" fmla="*/ 0 h 322"/>
                    <a:gd name="T48" fmla="*/ 2 w 13"/>
                    <a:gd name="T49" fmla="*/ 0 h 322"/>
                    <a:gd name="T50" fmla="*/ 0 w 13"/>
                    <a:gd name="T51" fmla="*/ 0 h 322"/>
                    <a:gd name="T52" fmla="*/ 0 w 13"/>
                    <a:gd name="T53" fmla="*/ 0 h 32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3"/>
                    <a:gd name="T82" fmla="*/ 0 h 322"/>
                    <a:gd name="T83" fmla="*/ 13 w 13"/>
                    <a:gd name="T84" fmla="*/ 322 h 32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3" h="322">
                      <a:moveTo>
                        <a:pt x="0" y="0"/>
                      </a:moveTo>
                      <a:lnTo>
                        <a:pt x="0" y="0"/>
                      </a:lnTo>
                      <a:lnTo>
                        <a:pt x="0" y="83"/>
                      </a:lnTo>
                      <a:lnTo>
                        <a:pt x="3" y="165"/>
                      </a:lnTo>
                      <a:lnTo>
                        <a:pt x="6" y="243"/>
                      </a:lnTo>
                      <a:lnTo>
                        <a:pt x="6" y="281"/>
                      </a:lnTo>
                      <a:lnTo>
                        <a:pt x="5" y="301"/>
                      </a:lnTo>
                      <a:lnTo>
                        <a:pt x="3" y="320"/>
                      </a:lnTo>
                      <a:lnTo>
                        <a:pt x="5" y="322"/>
                      </a:lnTo>
                      <a:lnTo>
                        <a:pt x="5" y="320"/>
                      </a:lnTo>
                      <a:lnTo>
                        <a:pt x="10" y="303"/>
                      </a:lnTo>
                      <a:lnTo>
                        <a:pt x="11" y="284"/>
                      </a:lnTo>
                      <a:lnTo>
                        <a:pt x="13" y="265"/>
                      </a:lnTo>
                      <a:lnTo>
                        <a:pt x="13" y="248"/>
                      </a:lnTo>
                      <a:lnTo>
                        <a:pt x="10" y="210"/>
                      </a:lnTo>
                      <a:lnTo>
                        <a:pt x="8" y="174"/>
                      </a:lnTo>
                      <a:lnTo>
                        <a:pt x="5" y="130"/>
                      </a:lnTo>
                      <a:lnTo>
                        <a:pt x="3" y="87"/>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4" name="Freeform 211"/>
                <p:cNvSpPr>
                  <a:spLocks/>
                </p:cNvSpPr>
                <p:nvPr/>
              </p:nvSpPr>
              <p:spPr bwMode="auto">
                <a:xfrm>
                  <a:off x="597" y="1366"/>
                  <a:ext cx="38" cy="122"/>
                </a:xfrm>
                <a:custGeom>
                  <a:avLst/>
                  <a:gdLst>
                    <a:gd name="T0" fmla="*/ 34 w 38"/>
                    <a:gd name="T1" fmla="*/ 0 h 122"/>
                    <a:gd name="T2" fmla="*/ 34 w 38"/>
                    <a:gd name="T3" fmla="*/ 0 h 122"/>
                    <a:gd name="T4" fmla="*/ 28 w 38"/>
                    <a:gd name="T5" fmla="*/ 14 h 122"/>
                    <a:gd name="T6" fmla="*/ 22 w 38"/>
                    <a:gd name="T7" fmla="*/ 28 h 122"/>
                    <a:gd name="T8" fmla="*/ 16 w 38"/>
                    <a:gd name="T9" fmla="*/ 44 h 122"/>
                    <a:gd name="T10" fmla="*/ 11 w 38"/>
                    <a:gd name="T11" fmla="*/ 58 h 122"/>
                    <a:gd name="T12" fmla="*/ 5 w 38"/>
                    <a:gd name="T13" fmla="*/ 89 h 122"/>
                    <a:gd name="T14" fmla="*/ 0 w 38"/>
                    <a:gd name="T15" fmla="*/ 121 h 122"/>
                    <a:gd name="T16" fmla="*/ 0 w 38"/>
                    <a:gd name="T17" fmla="*/ 121 h 122"/>
                    <a:gd name="T18" fmla="*/ 0 w 38"/>
                    <a:gd name="T19" fmla="*/ 122 h 122"/>
                    <a:gd name="T20" fmla="*/ 1 w 38"/>
                    <a:gd name="T21" fmla="*/ 121 h 122"/>
                    <a:gd name="T22" fmla="*/ 1 w 38"/>
                    <a:gd name="T23" fmla="*/ 121 h 122"/>
                    <a:gd name="T24" fmla="*/ 16 w 38"/>
                    <a:gd name="T25" fmla="*/ 60 h 122"/>
                    <a:gd name="T26" fmla="*/ 25 w 38"/>
                    <a:gd name="T27" fmla="*/ 30 h 122"/>
                    <a:gd name="T28" fmla="*/ 30 w 38"/>
                    <a:gd name="T29" fmla="*/ 16 h 122"/>
                    <a:gd name="T30" fmla="*/ 38 w 38"/>
                    <a:gd name="T31" fmla="*/ 2 h 122"/>
                    <a:gd name="T32" fmla="*/ 38 w 38"/>
                    <a:gd name="T33" fmla="*/ 2 h 122"/>
                    <a:gd name="T34" fmla="*/ 36 w 38"/>
                    <a:gd name="T35" fmla="*/ 0 h 122"/>
                    <a:gd name="T36" fmla="*/ 34 w 38"/>
                    <a:gd name="T37" fmla="*/ 0 h 122"/>
                    <a:gd name="T38" fmla="*/ 34 w 38"/>
                    <a:gd name="T39" fmla="*/ 0 h 12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22"/>
                    <a:gd name="T62" fmla="*/ 38 w 38"/>
                    <a:gd name="T63" fmla="*/ 122 h 12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22">
                      <a:moveTo>
                        <a:pt x="34" y="0"/>
                      </a:moveTo>
                      <a:lnTo>
                        <a:pt x="34" y="0"/>
                      </a:lnTo>
                      <a:lnTo>
                        <a:pt x="28" y="14"/>
                      </a:lnTo>
                      <a:lnTo>
                        <a:pt x="22" y="28"/>
                      </a:lnTo>
                      <a:lnTo>
                        <a:pt x="16" y="44"/>
                      </a:lnTo>
                      <a:lnTo>
                        <a:pt x="11" y="58"/>
                      </a:lnTo>
                      <a:lnTo>
                        <a:pt x="5" y="89"/>
                      </a:lnTo>
                      <a:lnTo>
                        <a:pt x="0" y="121"/>
                      </a:lnTo>
                      <a:lnTo>
                        <a:pt x="0" y="122"/>
                      </a:lnTo>
                      <a:lnTo>
                        <a:pt x="1" y="121"/>
                      </a:lnTo>
                      <a:lnTo>
                        <a:pt x="16" y="60"/>
                      </a:lnTo>
                      <a:lnTo>
                        <a:pt x="25" y="30"/>
                      </a:lnTo>
                      <a:lnTo>
                        <a:pt x="30" y="16"/>
                      </a:lnTo>
                      <a:lnTo>
                        <a:pt x="38" y="2"/>
                      </a:lnTo>
                      <a:lnTo>
                        <a:pt x="36" y="0"/>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5" name="Freeform 212"/>
                <p:cNvSpPr>
                  <a:spLocks/>
                </p:cNvSpPr>
                <p:nvPr/>
              </p:nvSpPr>
              <p:spPr bwMode="auto">
                <a:xfrm>
                  <a:off x="594" y="1474"/>
                  <a:ext cx="161" cy="16"/>
                </a:xfrm>
                <a:custGeom>
                  <a:avLst/>
                  <a:gdLst>
                    <a:gd name="T0" fmla="*/ 161 w 161"/>
                    <a:gd name="T1" fmla="*/ 13 h 16"/>
                    <a:gd name="T2" fmla="*/ 161 w 161"/>
                    <a:gd name="T3" fmla="*/ 13 h 16"/>
                    <a:gd name="T4" fmla="*/ 141 w 161"/>
                    <a:gd name="T5" fmla="*/ 8 h 16"/>
                    <a:gd name="T6" fmla="*/ 122 w 161"/>
                    <a:gd name="T7" fmla="*/ 3 h 16"/>
                    <a:gd name="T8" fmla="*/ 102 w 161"/>
                    <a:gd name="T9" fmla="*/ 2 h 16"/>
                    <a:gd name="T10" fmla="*/ 81 w 161"/>
                    <a:gd name="T11" fmla="*/ 0 h 16"/>
                    <a:gd name="T12" fmla="*/ 42 w 161"/>
                    <a:gd name="T13" fmla="*/ 0 h 16"/>
                    <a:gd name="T14" fmla="*/ 1 w 161"/>
                    <a:gd name="T15" fmla="*/ 3 h 16"/>
                    <a:gd name="T16" fmla="*/ 1 w 161"/>
                    <a:gd name="T17" fmla="*/ 3 h 16"/>
                    <a:gd name="T18" fmla="*/ 1 w 161"/>
                    <a:gd name="T19" fmla="*/ 3 h 16"/>
                    <a:gd name="T20" fmla="*/ 0 w 161"/>
                    <a:gd name="T21" fmla="*/ 5 h 16"/>
                    <a:gd name="T22" fmla="*/ 1 w 161"/>
                    <a:gd name="T23" fmla="*/ 7 h 16"/>
                    <a:gd name="T24" fmla="*/ 1 w 161"/>
                    <a:gd name="T25" fmla="*/ 7 h 16"/>
                    <a:gd name="T26" fmla="*/ 1 w 161"/>
                    <a:gd name="T27" fmla="*/ 7 h 16"/>
                    <a:gd name="T28" fmla="*/ 42 w 161"/>
                    <a:gd name="T29" fmla="*/ 7 h 16"/>
                    <a:gd name="T30" fmla="*/ 81 w 161"/>
                    <a:gd name="T31" fmla="*/ 7 h 16"/>
                    <a:gd name="T32" fmla="*/ 100 w 161"/>
                    <a:gd name="T33" fmla="*/ 8 h 16"/>
                    <a:gd name="T34" fmla="*/ 121 w 161"/>
                    <a:gd name="T35" fmla="*/ 10 h 16"/>
                    <a:gd name="T36" fmla="*/ 139 w 161"/>
                    <a:gd name="T37" fmla="*/ 11 h 16"/>
                    <a:gd name="T38" fmla="*/ 160 w 161"/>
                    <a:gd name="T39" fmla="*/ 16 h 16"/>
                    <a:gd name="T40" fmla="*/ 160 w 161"/>
                    <a:gd name="T41" fmla="*/ 16 h 16"/>
                    <a:gd name="T42" fmla="*/ 161 w 161"/>
                    <a:gd name="T43" fmla="*/ 16 h 16"/>
                    <a:gd name="T44" fmla="*/ 161 w 161"/>
                    <a:gd name="T45" fmla="*/ 14 h 16"/>
                    <a:gd name="T46" fmla="*/ 161 w 161"/>
                    <a:gd name="T47" fmla="*/ 14 h 16"/>
                    <a:gd name="T48" fmla="*/ 161 w 161"/>
                    <a:gd name="T49" fmla="*/ 13 h 16"/>
                    <a:gd name="T50" fmla="*/ 161 w 161"/>
                    <a:gd name="T51" fmla="*/ 13 h 1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1"/>
                    <a:gd name="T79" fmla="*/ 0 h 16"/>
                    <a:gd name="T80" fmla="*/ 161 w 161"/>
                    <a:gd name="T81" fmla="*/ 16 h 1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1" h="16">
                      <a:moveTo>
                        <a:pt x="161" y="13"/>
                      </a:moveTo>
                      <a:lnTo>
                        <a:pt x="161" y="13"/>
                      </a:lnTo>
                      <a:lnTo>
                        <a:pt x="141" y="8"/>
                      </a:lnTo>
                      <a:lnTo>
                        <a:pt x="122" y="3"/>
                      </a:lnTo>
                      <a:lnTo>
                        <a:pt x="102" y="2"/>
                      </a:lnTo>
                      <a:lnTo>
                        <a:pt x="81" y="0"/>
                      </a:lnTo>
                      <a:lnTo>
                        <a:pt x="42" y="0"/>
                      </a:lnTo>
                      <a:lnTo>
                        <a:pt x="1" y="3"/>
                      </a:lnTo>
                      <a:lnTo>
                        <a:pt x="0" y="5"/>
                      </a:lnTo>
                      <a:lnTo>
                        <a:pt x="1" y="7"/>
                      </a:lnTo>
                      <a:lnTo>
                        <a:pt x="42" y="7"/>
                      </a:lnTo>
                      <a:lnTo>
                        <a:pt x="81" y="7"/>
                      </a:lnTo>
                      <a:lnTo>
                        <a:pt x="100" y="8"/>
                      </a:lnTo>
                      <a:lnTo>
                        <a:pt x="121" y="10"/>
                      </a:lnTo>
                      <a:lnTo>
                        <a:pt x="139" y="11"/>
                      </a:lnTo>
                      <a:lnTo>
                        <a:pt x="160" y="16"/>
                      </a:lnTo>
                      <a:lnTo>
                        <a:pt x="161" y="16"/>
                      </a:lnTo>
                      <a:lnTo>
                        <a:pt x="161" y="14"/>
                      </a:lnTo>
                      <a:lnTo>
                        <a:pt x="161"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6" name="Freeform 213"/>
                <p:cNvSpPr>
                  <a:spLocks/>
                </p:cNvSpPr>
                <p:nvPr/>
              </p:nvSpPr>
              <p:spPr bwMode="auto">
                <a:xfrm>
                  <a:off x="628" y="1358"/>
                  <a:ext cx="126" cy="11"/>
                </a:xfrm>
                <a:custGeom>
                  <a:avLst/>
                  <a:gdLst>
                    <a:gd name="T0" fmla="*/ 0 w 126"/>
                    <a:gd name="T1" fmla="*/ 11 h 11"/>
                    <a:gd name="T2" fmla="*/ 0 w 126"/>
                    <a:gd name="T3" fmla="*/ 11 h 11"/>
                    <a:gd name="T4" fmla="*/ 32 w 126"/>
                    <a:gd name="T5" fmla="*/ 11 h 11"/>
                    <a:gd name="T6" fmla="*/ 61 w 126"/>
                    <a:gd name="T7" fmla="*/ 8 h 11"/>
                    <a:gd name="T8" fmla="*/ 123 w 126"/>
                    <a:gd name="T9" fmla="*/ 5 h 11"/>
                    <a:gd name="T10" fmla="*/ 123 w 126"/>
                    <a:gd name="T11" fmla="*/ 5 h 11"/>
                    <a:gd name="T12" fmla="*/ 124 w 126"/>
                    <a:gd name="T13" fmla="*/ 3 h 11"/>
                    <a:gd name="T14" fmla="*/ 126 w 126"/>
                    <a:gd name="T15" fmla="*/ 2 h 11"/>
                    <a:gd name="T16" fmla="*/ 124 w 126"/>
                    <a:gd name="T17" fmla="*/ 2 h 11"/>
                    <a:gd name="T18" fmla="*/ 123 w 126"/>
                    <a:gd name="T19" fmla="*/ 0 h 11"/>
                    <a:gd name="T20" fmla="*/ 123 w 126"/>
                    <a:gd name="T21" fmla="*/ 0 h 11"/>
                    <a:gd name="T22" fmla="*/ 93 w 126"/>
                    <a:gd name="T23" fmla="*/ 2 h 11"/>
                    <a:gd name="T24" fmla="*/ 61 w 126"/>
                    <a:gd name="T25" fmla="*/ 5 h 11"/>
                    <a:gd name="T26" fmla="*/ 30 w 126"/>
                    <a:gd name="T27" fmla="*/ 8 h 11"/>
                    <a:gd name="T28" fmla="*/ 0 w 126"/>
                    <a:gd name="T29" fmla="*/ 10 h 11"/>
                    <a:gd name="T30" fmla="*/ 0 w 126"/>
                    <a:gd name="T31" fmla="*/ 10 h 11"/>
                    <a:gd name="T32" fmla="*/ 0 w 126"/>
                    <a:gd name="T33" fmla="*/ 11 h 11"/>
                    <a:gd name="T34" fmla="*/ 0 w 126"/>
                    <a:gd name="T35" fmla="*/ 11 h 11"/>
                    <a:gd name="T36" fmla="*/ 0 w 126"/>
                    <a:gd name="T37" fmla="*/ 11 h 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1"/>
                    <a:gd name="T59" fmla="*/ 126 w 126"/>
                    <a:gd name="T60" fmla="*/ 11 h 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1">
                      <a:moveTo>
                        <a:pt x="0" y="11"/>
                      </a:moveTo>
                      <a:lnTo>
                        <a:pt x="0" y="11"/>
                      </a:lnTo>
                      <a:lnTo>
                        <a:pt x="32" y="11"/>
                      </a:lnTo>
                      <a:lnTo>
                        <a:pt x="61" y="8"/>
                      </a:lnTo>
                      <a:lnTo>
                        <a:pt x="123" y="5"/>
                      </a:lnTo>
                      <a:lnTo>
                        <a:pt x="124" y="3"/>
                      </a:lnTo>
                      <a:lnTo>
                        <a:pt x="126" y="2"/>
                      </a:lnTo>
                      <a:lnTo>
                        <a:pt x="124" y="2"/>
                      </a:lnTo>
                      <a:lnTo>
                        <a:pt x="123" y="0"/>
                      </a:lnTo>
                      <a:lnTo>
                        <a:pt x="93" y="2"/>
                      </a:lnTo>
                      <a:lnTo>
                        <a:pt x="61" y="5"/>
                      </a:lnTo>
                      <a:lnTo>
                        <a:pt x="30" y="8"/>
                      </a:lnTo>
                      <a:lnTo>
                        <a:pt x="0" y="10"/>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7" name="Freeform 214"/>
                <p:cNvSpPr>
                  <a:spLocks/>
                </p:cNvSpPr>
                <p:nvPr/>
              </p:nvSpPr>
              <p:spPr bwMode="auto">
                <a:xfrm>
                  <a:off x="754" y="1363"/>
                  <a:ext cx="6" cy="130"/>
                </a:xfrm>
                <a:custGeom>
                  <a:avLst/>
                  <a:gdLst>
                    <a:gd name="T0" fmla="*/ 0 w 6"/>
                    <a:gd name="T1" fmla="*/ 2 h 130"/>
                    <a:gd name="T2" fmla="*/ 0 w 6"/>
                    <a:gd name="T3" fmla="*/ 2 h 130"/>
                    <a:gd name="T4" fmla="*/ 1 w 6"/>
                    <a:gd name="T5" fmla="*/ 64 h 130"/>
                    <a:gd name="T6" fmla="*/ 5 w 6"/>
                    <a:gd name="T7" fmla="*/ 129 h 130"/>
                    <a:gd name="T8" fmla="*/ 5 w 6"/>
                    <a:gd name="T9" fmla="*/ 129 h 130"/>
                    <a:gd name="T10" fmla="*/ 5 w 6"/>
                    <a:gd name="T11" fmla="*/ 130 h 130"/>
                    <a:gd name="T12" fmla="*/ 6 w 6"/>
                    <a:gd name="T13" fmla="*/ 130 h 130"/>
                    <a:gd name="T14" fmla="*/ 6 w 6"/>
                    <a:gd name="T15" fmla="*/ 129 h 130"/>
                    <a:gd name="T16" fmla="*/ 6 w 6"/>
                    <a:gd name="T17" fmla="*/ 129 h 130"/>
                    <a:gd name="T18" fmla="*/ 6 w 6"/>
                    <a:gd name="T19" fmla="*/ 97 h 130"/>
                    <a:gd name="T20" fmla="*/ 5 w 6"/>
                    <a:gd name="T21" fmla="*/ 64 h 130"/>
                    <a:gd name="T22" fmla="*/ 1 w 6"/>
                    <a:gd name="T23" fmla="*/ 33 h 130"/>
                    <a:gd name="T24" fmla="*/ 1 w 6"/>
                    <a:gd name="T25" fmla="*/ 2 h 130"/>
                    <a:gd name="T26" fmla="*/ 1 w 6"/>
                    <a:gd name="T27" fmla="*/ 2 h 130"/>
                    <a:gd name="T28" fmla="*/ 0 w 6"/>
                    <a:gd name="T29" fmla="*/ 0 h 130"/>
                    <a:gd name="T30" fmla="*/ 0 w 6"/>
                    <a:gd name="T31" fmla="*/ 2 h 130"/>
                    <a:gd name="T32" fmla="*/ 0 w 6"/>
                    <a:gd name="T33" fmla="*/ 2 h 1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
                    <a:gd name="T52" fmla="*/ 0 h 130"/>
                    <a:gd name="T53" fmla="*/ 6 w 6"/>
                    <a:gd name="T54" fmla="*/ 130 h 1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 h="130">
                      <a:moveTo>
                        <a:pt x="0" y="2"/>
                      </a:moveTo>
                      <a:lnTo>
                        <a:pt x="0" y="2"/>
                      </a:lnTo>
                      <a:lnTo>
                        <a:pt x="1" y="64"/>
                      </a:lnTo>
                      <a:lnTo>
                        <a:pt x="5" y="129"/>
                      </a:lnTo>
                      <a:lnTo>
                        <a:pt x="5" y="130"/>
                      </a:lnTo>
                      <a:lnTo>
                        <a:pt x="6" y="130"/>
                      </a:lnTo>
                      <a:lnTo>
                        <a:pt x="6" y="129"/>
                      </a:lnTo>
                      <a:lnTo>
                        <a:pt x="6" y="97"/>
                      </a:lnTo>
                      <a:lnTo>
                        <a:pt x="5" y="64"/>
                      </a:lnTo>
                      <a:lnTo>
                        <a:pt x="1" y="33"/>
                      </a:lnTo>
                      <a:lnTo>
                        <a:pt x="1" y="2"/>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8" name="Freeform 215"/>
                <p:cNvSpPr>
                  <a:spLocks/>
                </p:cNvSpPr>
                <p:nvPr/>
              </p:nvSpPr>
              <p:spPr bwMode="auto">
                <a:xfrm>
                  <a:off x="790" y="1365"/>
                  <a:ext cx="8" cy="120"/>
                </a:xfrm>
                <a:custGeom>
                  <a:avLst/>
                  <a:gdLst>
                    <a:gd name="T0" fmla="*/ 0 w 8"/>
                    <a:gd name="T1" fmla="*/ 1 h 120"/>
                    <a:gd name="T2" fmla="*/ 0 w 8"/>
                    <a:gd name="T3" fmla="*/ 1 h 120"/>
                    <a:gd name="T4" fmla="*/ 0 w 8"/>
                    <a:gd name="T5" fmla="*/ 29 h 120"/>
                    <a:gd name="T6" fmla="*/ 1 w 8"/>
                    <a:gd name="T7" fmla="*/ 59 h 120"/>
                    <a:gd name="T8" fmla="*/ 3 w 8"/>
                    <a:gd name="T9" fmla="*/ 89 h 120"/>
                    <a:gd name="T10" fmla="*/ 5 w 8"/>
                    <a:gd name="T11" fmla="*/ 119 h 120"/>
                    <a:gd name="T12" fmla="*/ 5 w 8"/>
                    <a:gd name="T13" fmla="*/ 119 h 120"/>
                    <a:gd name="T14" fmla="*/ 6 w 8"/>
                    <a:gd name="T15" fmla="*/ 120 h 120"/>
                    <a:gd name="T16" fmla="*/ 8 w 8"/>
                    <a:gd name="T17" fmla="*/ 120 h 120"/>
                    <a:gd name="T18" fmla="*/ 8 w 8"/>
                    <a:gd name="T19" fmla="*/ 119 h 120"/>
                    <a:gd name="T20" fmla="*/ 8 w 8"/>
                    <a:gd name="T21" fmla="*/ 119 h 120"/>
                    <a:gd name="T22" fmla="*/ 6 w 8"/>
                    <a:gd name="T23" fmla="*/ 89 h 120"/>
                    <a:gd name="T24" fmla="*/ 5 w 8"/>
                    <a:gd name="T25" fmla="*/ 59 h 120"/>
                    <a:gd name="T26" fmla="*/ 0 w 8"/>
                    <a:gd name="T27" fmla="*/ 1 h 120"/>
                    <a:gd name="T28" fmla="*/ 0 w 8"/>
                    <a:gd name="T29" fmla="*/ 1 h 120"/>
                    <a:gd name="T30" fmla="*/ 0 w 8"/>
                    <a:gd name="T31" fmla="*/ 0 h 120"/>
                    <a:gd name="T32" fmla="*/ 0 w 8"/>
                    <a:gd name="T33" fmla="*/ 1 h 120"/>
                    <a:gd name="T34" fmla="*/ 0 w 8"/>
                    <a:gd name="T35" fmla="*/ 1 h 1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
                    <a:gd name="T55" fmla="*/ 0 h 120"/>
                    <a:gd name="T56" fmla="*/ 8 w 8"/>
                    <a:gd name="T57" fmla="*/ 120 h 1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 h="120">
                      <a:moveTo>
                        <a:pt x="0" y="1"/>
                      </a:moveTo>
                      <a:lnTo>
                        <a:pt x="0" y="1"/>
                      </a:lnTo>
                      <a:lnTo>
                        <a:pt x="0" y="29"/>
                      </a:lnTo>
                      <a:lnTo>
                        <a:pt x="1" y="59"/>
                      </a:lnTo>
                      <a:lnTo>
                        <a:pt x="3" y="89"/>
                      </a:lnTo>
                      <a:lnTo>
                        <a:pt x="5" y="119"/>
                      </a:lnTo>
                      <a:lnTo>
                        <a:pt x="6" y="120"/>
                      </a:lnTo>
                      <a:lnTo>
                        <a:pt x="8" y="120"/>
                      </a:lnTo>
                      <a:lnTo>
                        <a:pt x="8" y="119"/>
                      </a:lnTo>
                      <a:lnTo>
                        <a:pt x="6" y="89"/>
                      </a:lnTo>
                      <a:lnTo>
                        <a:pt x="5" y="59"/>
                      </a:lnTo>
                      <a:lnTo>
                        <a:pt x="0" y="1"/>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9" name="Freeform 216"/>
                <p:cNvSpPr>
                  <a:spLocks/>
                </p:cNvSpPr>
                <p:nvPr/>
              </p:nvSpPr>
              <p:spPr bwMode="auto">
                <a:xfrm>
                  <a:off x="795" y="1482"/>
                  <a:ext cx="182" cy="8"/>
                </a:xfrm>
                <a:custGeom>
                  <a:avLst/>
                  <a:gdLst>
                    <a:gd name="T0" fmla="*/ 1 w 182"/>
                    <a:gd name="T1" fmla="*/ 3 h 8"/>
                    <a:gd name="T2" fmla="*/ 1 w 182"/>
                    <a:gd name="T3" fmla="*/ 3 h 8"/>
                    <a:gd name="T4" fmla="*/ 91 w 182"/>
                    <a:gd name="T5" fmla="*/ 6 h 8"/>
                    <a:gd name="T6" fmla="*/ 135 w 182"/>
                    <a:gd name="T7" fmla="*/ 8 h 8"/>
                    <a:gd name="T8" fmla="*/ 180 w 182"/>
                    <a:gd name="T9" fmla="*/ 6 h 8"/>
                    <a:gd name="T10" fmla="*/ 180 w 182"/>
                    <a:gd name="T11" fmla="*/ 6 h 8"/>
                    <a:gd name="T12" fmla="*/ 182 w 182"/>
                    <a:gd name="T13" fmla="*/ 6 h 8"/>
                    <a:gd name="T14" fmla="*/ 180 w 182"/>
                    <a:gd name="T15" fmla="*/ 5 h 8"/>
                    <a:gd name="T16" fmla="*/ 180 w 182"/>
                    <a:gd name="T17" fmla="*/ 5 h 8"/>
                    <a:gd name="T18" fmla="*/ 91 w 182"/>
                    <a:gd name="T19" fmla="*/ 0 h 8"/>
                    <a:gd name="T20" fmla="*/ 47 w 182"/>
                    <a:gd name="T21" fmla="*/ 0 h 8"/>
                    <a:gd name="T22" fmla="*/ 1 w 182"/>
                    <a:gd name="T23" fmla="*/ 0 h 8"/>
                    <a:gd name="T24" fmla="*/ 1 w 182"/>
                    <a:gd name="T25" fmla="*/ 0 h 8"/>
                    <a:gd name="T26" fmla="*/ 0 w 182"/>
                    <a:gd name="T27" fmla="*/ 2 h 8"/>
                    <a:gd name="T28" fmla="*/ 1 w 182"/>
                    <a:gd name="T29" fmla="*/ 3 h 8"/>
                    <a:gd name="T30" fmla="*/ 1 w 182"/>
                    <a:gd name="T31" fmla="*/ 3 h 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2"/>
                    <a:gd name="T49" fmla="*/ 0 h 8"/>
                    <a:gd name="T50" fmla="*/ 182 w 182"/>
                    <a:gd name="T51" fmla="*/ 8 h 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2" h="8">
                      <a:moveTo>
                        <a:pt x="1" y="3"/>
                      </a:moveTo>
                      <a:lnTo>
                        <a:pt x="1" y="3"/>
                      </a:lnTo>
                      <a:lnTo>
                        <a:pt x="91" y="6"/>
                      </a:lnTo>
                      <a:lnTo>
                        <a:pt x="135" y="8"/>
                      </a:lnTo>
                      <a:lnTo>
                        <a:pt x="180" y="6"/>
                      </a:lnTo>
                      <a:lnTo>
                        <a:pt x="182" y="6"/>
                      </a:lnTo>
                      <a:lnTo>
                        <a:pt x="180" y="5"/>
                      </a:lnTo>
                      <a:lnTo>
                        <a:pt x="91" y="0"/>
                      </a:lnTo>
                      <a:lnTo>
                        <a:pt x="47" y="0"/>
                      </a:lnTo>
                      <a:lnTo>
                        <a:pt x="1" y="0"/>
                      </a:lnTo>
                      <a:lnTo>
                        <a:pt x="0"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0" name="Freeform 217"/>
                <p:cNvSpPr>
                  <a:spLocks/>
                </p:cNvSpPr>
                <p:nvPr/>
              </p:nvSpPr>
              <p:spPr bwMode="auto">
                <a:xfrm>
                  <a:off x="912" y="1371"/>
                  <a:ext cx="58" cy="125"/>
                </a:xfrm>
                <a:custGeom>
                  <a:avLst/>
                  <a:gdLst>
                    <a:gd name="T0" fmla="*/ 0 w 58"/>
                    <a:gd name="T1" fmla="*/ 1 h 125"/>
                    <a:gd name="T2" fmla="*/ 0 w 58"/>
                    <a:gd name="T3" fmla="*/ 1 h 125"/>
                    <a:gd name="T4" fmla="*/ 27 w 58"/>
                    <a:gd name="T5" fmla="*/ 64 h 125"/>
                    <a:gd name="T6" fmla="*/ 57 w 58"/>
                    <a:gd name="T7" fmla="*/ 124 h 125"/>
                    <a:gd name="T8" fmla="*/ 57 w 58"/>
                    <a:gd name="T9" fmla="*/ 124 h 125"/>
                    <a:gd name="T10" fmla="*/ 58 w 58"/>
                    <a:gd name="T11" fmla="*/ 125 h 125"/>
                    <a:gd name="T12" fmla="*/ 58 w 58"/>
                    <a:gd name="T13" fmla="*/ 124 h 125"/>
                    <a:gd name="T14" fmla="*/ 58 w 58"/>
                    <a:gd name="T15" fmla="*/ 124 h 125"/>
                    <a:gd name="T16" fmla="*/ 46 w 58"/>
                    <a:gd name="T17" fmla="*/ 92 h 125"/>
                    <a:gd name="T18" fmla="*/ 32 w 58"/>
                    <a:gd name="T19" fmla="*/ 61 h 125"/>
                    <a:gd name="T20" fmla="*/ 2 w 58"/>
                    <a:gd name="T21" fmla="*/ 1 h 125"/>
                    <a:gd name="T22" fmla="*/ 2 w 58"/>
                    <a:gd name="T23" fmla="*/ 1 h 125"/>
                    <a:gd name="T24" fmla="*/ 0 w 58"/>
                    <a:gd name="T25" fmla="*/ 0 h 125"/>
                    <a:gd name="T26" fmla="*/ 0 w 58"/>
                    <a:gd name="T27" fmla="*/ 1 h 125"/>
                    <a:gd name="T28" fmla="*/ 0 w 58"/>
                    <a:gd name="T29" fmla="*/ 1 h 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125"/>
                    <a:gd name="T47" fmla="*/ 58 w 58"/>
                    <a:gd name="T48" fmla="*/ 125 h 1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125">
                      <a:moveTo>
                        <a:pt x="0" y="1"/>
                      </a:moveTo>
                      <a:lnTo>
                        <a:pt x="0" y="1"/>
                      </a:lnTo>
                      <a:lnTo>
                        <a:pt x="27" y="64"/>
                      </a:lnTo>
                      <a:lnTo>
                        <a:pt x="57" y="124"/>
                      </a:lnTo>
                      <a:lnTo>
                        <a:pt x="58" y="125"/>
                      </a:lnTo>
                      <a:lnTo>
                        <a:pt x="58" y="124"/>
                      </a:lnTo>
                      <a:lnTo>
                        <a:pt x="46" y="92"/>
                      </a:lnTo>
                      <a:lnTo>
                        <a:pt x="32" y="61"/>
                      </a:lnTo>
                      <a:lnTo>
                        <a:pt x="2" y="1"/>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1" name="Freeform 218"/>
                <p:cNvSpPr>
                  <a:spLocks/>
                </p:cNvSpPr>
                <p:nvPr/>
              </p:nvSpPr>
              <p:spPr bwMode="auto">
                <a:xfrm>
                  <a:off x="785" y="1358"/>
                  <a:ext cx="123" cy="14"/>
                </a:xfrm>
                <a:custGeom>
                  <a:avLst/>
                  <a:gdLst>
                    <a:gd name="T0" fmla="*/ 2 w 123"/>
                    <a:gd name="T1" fmla="*/ 7 h 14"/>
                    <a:gd name="T2" fmla="*/ 2 w 123"/>
                    <a:gd name="T3" fmla="*/ 7 h 14"/>
                    <a:gd name="T4" fmla="*/ 17 w 123"/>
                    <a:gd name="T5" fmla="*/ 5 h 14"/>
                    <a:gd name="T6" fmla="*/ 32 w 123"/>
                    <a:gd name="T7" fmla="*/ 3 h 14"/>
                    <a:gd name="T8" fmla="*/ 61 w 123"/>
                    <a:gd name="T9" fmla="*/ 5 h 14"/>
                    <a:gd name="T10" fmla="*/ 91 w 123"/>
                    <a:gd name="T11" fmla="*/ 8 h 14"/>
                    <a:gd name="T12" fmla="*/ 121 w 123"/>
                    <a:gd name="T13" fmla="*/ 14 h 14"/>
                    <a:gd name="T14" fmla="*/ 121 w 123"/>
                    <a:gd name="T15" fmla="*/ 14 h 14"/>
                    <a:gd name="T16" fmla="*/ 123 w 123"/>
                    <a:gd name="T17" fmla="*/ 14 h 14"/>
                    <a:gd name="T18" fmla="*/ 123 w 123"/>
                    <a:gd name="T19" fmla="*/ 13 h 14"/>
                    <a:gd name="T20" fmla="*/ 123 w 123"/>
                    <a:gd name="T21" fmla="*/ 11 h 14"/>
                    <a:gd name="T22" fmla="*/ 123 w 123"/>
                    <a:gd name="T23" fmla="*/ 11 h 14"/>
                    <a:gd name="T24" fmla="*/ 123 w 123"/>
                    <a:gd name="T25" fmla="*/ 11 h 14"/>
                    <a:gd name="T26" fmla="*/ 93 w 123"/>
                    <a:gd name="T27" fmla="*/ 3 h 14"/>
                    <a:gd name="T28" fmla="*/ 61 w 123"/>
                    <a:gd name="T29" fmla="*/ 0 h 14"/>
                    <a:gd name="T30" fmla="*/ 32 w 123"/>
                    <a:gd name="T31" fmla="*/ 0 h 14"/>
                    <a:gd name="T32" fmla="*/ 2 w 123"/>
                    <a:gd name="T33" fmla="*/ 5 h 14"/>
                    <a:gd name="T34" fmla="*/ 2 w 123"/>
                    <a:gd name="T35" fmla="*/ 5 h 14"/>
                    <a:gd name="T36" fmla="*/ 0 w 123"/>
                    <a:gd name="T37" fmla="*/ 7 h 14"/>
                    <a:gd name="T38" fmla="*/ 2 w 123"/>
                    <a:gd name="T39" fmla="*/ 7 h 14"/>
                    <a:gd name="T40" fmla="*/ 2 w 123"/>
                    <a:gd name="T41" fmla="*/ 7 h 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3"/>
                    <a:gd name="T64" fmla="*/ 0 h 14"/>
                    <a:gd name="T65" fmla="*/ 123 w 123"/>
                    <a:gd name="T66" fmla="*/ 14 h 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3" h="14">
                      <a:moveTo>
                        <a:pt x="2" y="7"/>
                      </a:moveTo>
                      <a:lnTo>
                        <a:pt x="2" y="7"/>
                      </a:lnTo>
                      <a:lnTo>
                        <a:pt x="17" y="5"/>
                      </a:lnTo>
                      <a:lnTo>
                        <a:pt x="32" y="3"/>
                      </a:lnTo>
                      <a:lnTo>
                        <a:pt x="61" y="5"/>
                      </a:lnTo>
                      <a:lnTo>
                        <a:pt x="91" y="8"/>
                      </a:lnTo>
                      <a:lnTo>
                        <a:pt x="121" y="14"/>
                      </a:lnTo>
                      <a:lnTo>
                        <a:pt x="123" y="14"/>
                      </a:lnTo>
                      <a:lnTo>
                        <a:pt x="123" y="13"/>
                      </a:lnTo>
                      <a:lnTo>
                        <a:pt x="123" y="11"/>
                      </a:lnTo>
                      <a:lnTo>
                        <a:pt x="93" y="3"/>
                      </a:lnTo>
                      <a:lnTo>
                        <a:pt x="61" y="0"/>
                      </a:lnTo>
                      <a:lnTo>
                        <a:pt x="32" y="0"/>
                      </a:lnTo>
                      <a:lnTo>
                        <a:pt x="2" y="5"/>
                      </a:lnTo>
                      <a:lnTo>
                        <a:pt x="0" y="7"/>
                      </a:lnTo>
                      <a:lnTo>
                        <a:pt x="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2" name="Freeform 219"/>
                <p:cNvSpPr>
                  <a:spLocks/>
                </p:cNvSpPr>
                <p:nvPr/>
              </p:nvSpPr>
              <p:spPr bwMode="auto">
                <a:xfrm>
                  <a:off x="639" y="1319"/>
                  <a:ext cx="22" cy="36"/>
                </a:xfrm>
                <a:custGeom>
                  <a:avLst/>
                  <a:gdLst>
                    <a:gd name="T0" fmla="*/ 21 w 22"/>
                    <a:gd name="T1" fmla="*/ 33 h 36"/>
                    <a:gd name="T2" fmla="*/ 21 w 22"/>
                    <a:gd name="T3" fmla="*/ 33 h 36"/>
                    <a:gd name="T4" fmla="*/ 22 w 22"/>
                    <a:gd name="T5" fmla="*/ 24 h 36"/>
                    <a:gd name="T6" fmla="*/ 19 w 22"/>
                    <a:gd name="T7" fmla="*/ 11 h 36"/>
                    <a:gd name="T8" fmla="*/ 16 w 22"/>
                    <a:gd name="T9" fmla="*/ 6 h 36"/>
                    <a:gd name="T10" fmla="*/ 13 w 22"/>
                    <a:gd name="T11" fmla="*/ 2 h 36"/>
                    <a:gd name="T12" fmla="*/ 8 w 22"/>
                    <a:gd name="T13" fmla="*/ 0 h 36"/>
                    <a:gd name="T14" fmla="*/ 3 w 22"/>
                    <a:gd name="T15" fmla="*/ 0 h 36"/>
                    <a:gd name="T16" fmla="*/ 3 w 22"/>
                    <a:gd name="T17" fmla="*/ 0 h 36"/>
                    <a:gd name="T18" fmla="*/ 0 w 22"/>
                    <a:gd name="T19" fmla="*/ 2 h 36"/>
                    <a:gd name="T20" fmla="*/ 0 w 22"/>
                    <a:gd name="T21" fmla="*/ 5 h 36"/>
                    <a:gd name="T22" fmla="*/ 0 w 22"/>
                    <a:gd name="T23" fmla="*/ 6 h 36"/>
                    <a:gd name="T24" fmla="*/ 2 w 22"/>
                    <a:gd name="T25" fmla="*/ 8 h 36"/>
                    <a:gd name="T26" fmla="*/ 2 w 22"/>
                    <a:gd name="T27" fmla="*/ 8 h 36"/>
                    <a:gd name="T28" fmla="*/ 8 w 22"/>
                    <a:gd name="T29" fmla="*/ 13 h 36"/>
                    <a:gd name="T30" fmla="*/ 11 w 22"/>
                    <a:gd name="T31" fmla="*/ 19 h 36"/>
                    <a:gd name="T32" fmla="*/ 13 w 22"/>
                    <a:gd name="T33" fmla="*/ 25 h 36"/>
                    <a:gd name="T34" fmla="*/ 14 w 22"/>
                    <a:gd name="T35" fmla="*/ 33 h 36"/>
                    <a:gd name="T36" fmla="*/ 14 w 22"/>
                    <a:gd name="T37" fmla="*/ 33 h 36"/>
                    <a:gd name="T38" fmla="*/ 14 w 22"/>
                    <a:gd name="T39" fmla="*/ 35 h 36"/>
                    <a:gd name="T40" fmla="*/ 18 w 22"/>
                    <a:gd name="T41" fmla="*/ 36 h 36"/>
                    <a:gd name="T42" fmla="*/ 19 w 22"/>
                    <a:gd name="T43" fmla="*/ 36 h 36"/>
                    <a:gd name="T44" fmla="*/ 21 w 22"/>
                    <a:gd name="T45" fmla="*/ 33 h 36"/>
                    <a:gd name="T46" fmla="*/ 21 w 22"/>
                    <a:gd name="T47" fmla="*/ 33 h 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
                    <a:gd name="T73" fmla="*/ 0 h 36"/>
                    <a:gd name="T74" fmla="*/ 22 w 22"/>
                    <a:gd name="T75" fmla="*/ 36 h 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 h="36">
                      <a:moveTo>
                        <a:pt x="21" y="33"/>
                      </a:moveTo>
                      <a:lnTo>
                        <a:pt x="21" y="33"/>
                      </a:lnTo>
                      <a:lnTo>
                        <a:pt x="22" y="24"/>
                      </a:lnTo>
                      <a:lnTo>
                        <a:pt x="19" y="11"/>
                      </a:lnTo>
                      <a:lnTo>
                        <a:pt x="16" y="6"/>
                      </a:lnTo>
                      <a:lnTo>
                        <a:pt x="13" y="2"/>
                      </a:lnTo>
                      <a:lnTo>
                        <a:pt x="8" y="0"/>
                      </a:lnTo>
                      <a:lnTo>
                        <a:pt x="3" y="0"/>
                      </a:lnTo>
                      <a:lnTo>
                        <a:pt x="0" y="2"/>
                      </a:lnTo>
                      <a:lnTo>
                        <a:pt x="0" y="5"/>
                      </a:lnTo>
                      <a:lnTo>
                        <a:pt x="0" y="6"/>
                      </a:lnTo>
                      <a:lnTo>
                        <a:pt x="2" y="8"/>
                      </a:lnTo>
                      <a:lnTo>
                        <a:pt x="8" y="13"/>
                      </a:lnTo>
                      <a:lnTo>
                        <a:pt x="11" y="19"/>
                      </a:lnTo>
                      <a:lnTo>
                        <a:pt x="13" y="25"/>
                      </a:lnTo>
                      <a:lnTo>
                        <a:pt x="14" y="33"/>
                      </a:lnTo>
                      <a:lnTo>
                        <a:pt x="14" y="35"/>
                      </a:lnTo>
                      <a:lnTo>
                        <a:pt x="18" y="36"/>
                      </a:lnTo>
                      <a:lnTo>
                        <a:pt x="19" y="36"/>
                      </a:lnTo>
                      <a:lnTo>
                        <a:pt x="21"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3" name="Freeform 220"/>
                <p:cNvSpPr>
                  <a:spLocks/>
                </p:cNvSpPr>
                <p:nvPr/>
              </p:nvSpPr>
              <p:spPr bwMode="auto">
                <a:xfrm>
                  <a:off x="886" y="1319"/>
                  <a:ext cx="26" cy="39"/>
                </a:xfrm>
                <a:custGeom>
                  <a:avLst/>
                  <a:gdLst>
                    <a:gd name="T0" fmla="*/ 9 w 26"/>
                    <a:gd name="T1" fmla="*/ 36 h 39"/>
                    <a:gd name="T2" fmla="*/ 9 w 26"/>
                    <a:gd name="T3" fmla="*/ 36 h 39"/>
                    <a:gd name="T4" fmla="*/ 12 w 26"/>
                    <a:gd name="T5" fmla="*/ 27 h 39"/>
                    <a:gd name="T6" fmla="*/ 17 w 26"/>
                    <a:gd name="T7" fmla="*/ 17 h 39"/>
                    <a:gd name="T8" fmla="*/ 17 w 26"/>
                    <a:gd name="T9" fmla="*/ 17 h 39"/>
                    <a:gd name="T10" fmla="*/ 25 w 26"/>
                    <a:gd name="T11" fmla="*/ 11 h 39"/>
                    <a:gd name="T12" fmla="*/ 26 w 26"/>
                    <a:gd name="T13" fmla="*/ 6 h 39"/>
                    <a:gd name="T14" fmla="*/ 26 w 26"/>
                    <a:gd name="T15" fmla="*/ 5 h 39"/>
                    <a:gd name="T16" fmla="*/ 25 w 26"/>
                    <a:gd name="T17" fmla="*/ 2 h 39"/>
                    <a:gd name="T18" fmla="*/ 25 w 26"/>
                    <a:gd name="T19" fmla="*/ 2 h 39"/>
                    <a:gd name="T20" fmla="*/ 23 w 26"/>
                    <a:gd name="T21" fmla="*/ 0 h 39"/>
                    <a:gd name="T22" fmla="*/ 20 w 26"/>
                    <a:gd name="T23" fmla="*/ 0 h 39"/>
                    <a:gd name="T24" fmla="*/ 14 w 26"/>
                    <a:gd name="T25" fmla="*/ 3 h 39"/>
                    <a:gd name="T26" fmla="*/ 9 w 26"/>
                    <a:gd name="T27" fmla="*/ 8 h 39"/>
                    <a:gd name="T28" fmla="*/ 6 w 26"/>
                    <a:gd name="T29" fmla="*/ 13 h 39"/>
                    <a:gd name="T30" fmla="*/ 6 w 26"/>
                    <a:gd name="T31" fmla="*/ 13 h 39"/>
                    <a:gd name="T32" fmla="*/ 3 w 26"/>
                    <a:gd name="T33" fmla="*/ 17 h 39"/>
                    <a:gd name="T34" fmla="*/ 1 w 26"/>
                    <a:gd name="T35" fmla="*/ 22 h 39"/>
                    <a:gd name="T36" fmla="*/ 0 w 26"/>
                    <a:gd name="T37" fmla="*/ 35 h 39"/>
                    <a:gd name="T38" fmla="*/ 0 w 26"/>
                    <a:gd name="T39" fmla="*/ 35 h 39"/>
                    <a:gd name="T40" fmla="*/ 1 w 26"/>
                    <a:gd name="T41" fmla="*/ 38 h 39"/>
                    <a:gd name="T42" fmla="*/ 3 w 26"/>
                    <a:gd name="T43" fmla="*/ 39 h 39"/>
                    <a:gd name="T44" fmla="*/ 6 w 26"/>
                    <a:gd name="T45" fmla="*/ 39 h 39"/>
                    <a:gd name="T46" fmla="*/ 9 w 26"/>
                    <a:gd name="T47" fmla="*/ 36 h 39"/>
                    <a:gd name="T48" fmla="*/ 9 w 26"/>
                    <a:gd name="T49" fmla="*/ 36 h 3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6"/>
                    <a:gd name="T76" fmla="*/ 0 h 39"/>
                    <a:gd name="T77" fmla="*/ 26 w 26"/>
                    <a:gd name="T78" fmla="*/ 39 h 3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6" h="39">
                      <a:moveTo>
                        <a:pt x="9" y="36"/>
                      </a:moveTo>
                      <a:lnTo>
                        <a:pt x="9" y="36"/>
                      </a:lnTo>
                      <a:lnTo>
                        <a:pt x="12" y="27"/>
                      </a:lnTo>
                      <a:lnTo>
                        <a:pt x="17" y="17"/>
                      </a:lnTo>
                      <a:lnTo>
                        <a:pt x="25" y="11"/>
                      </a:lnTo>
                      <a:lnTo>
                        <a:pt x="26" y="6"/>
                      </a:lnTo>
                      <a:lnTo>
                        <a:pt x="26" y="5"/>
                      </a:lnTo>
                      <a:lnTo>
                        <a:pt x="25" y="2"/>
                      </a:lnTo>
                      <a:lnTo>
                        <a:pt x="23" y="0"/>
                      </a:lnTo>
                      <a:lnTo>
                        <a:pt x="20" y="0"/>
                      </a:lnTo>
                      <a:lnTo>
                        <a:pt x="14" y="3"/>
                      </a:lnTo>
                      <a:lnTo>
                        <a:pt x="9" y="8"/>
                      </a:lnTo>
                      <a:lnTo>
                        <a:pt x="6" y="13"/>
                      </a:lnTo>
                      <a:lnTo>
                        <a:pt x="3" y="17"/>
                      </a:lnTo>
                      <a:lnTo>
                        <a:pt x="1" y="22"/>
                      </a:lnTo>
                      <a:lnTo>
                        <a:pt x="0" y="35"/>
                      </a:lnTo>
                      <a:lnTo>
                        <a:pt x="1" y="38"/>
                      </a:lnTo>
                      <a:lnTo>
                        <a:pt x="3" y="39"/>
                      </a:lnTo>
                      <a:lnTo>
                        <a:pt x="6" y="39"/>
                      </a:lnTo>
                      <a:lnTo>
                        <a:pt x="9"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 name="Freeform 221"/>
                <p:cNvSpPr>
                  <a:spLocks/>
                </p:cNvSpPr>
                <p:nvPr/>
              </p:nvSpPr>
              <p:spPr bwMode="auto">
                <a:xfrm>
                  <a:off x="578" y="1311"/>
                  <a:ext cx="364" cy="16"/>
                </a:xfrm>
                <a:custGeom>
                  <a:avLst/>
                  <a:gdLst>
                    <a:gd name="T0" fmla="*/ 2 w 364"/>
                    <a:gd name="T1" fmla="*/ 10 h 16"/>
                    <a:gd name="T2" fmla="*/ 2 w 364"/>
                    <a:gd name="T3" fmla="*/ 10 h 16"/>
                    <a:gd name="T4" fmla="*/ 46 w 364"/>
                    <a:gd name="T5" fmla="*/ 11 h 16"/>
                    <a:gd name="T6" fmla="*/ 90 w 364"/>
                    <a:gd name="T7" fmla="*/ 11 h 16"/>
                    <a:gd name="T8" fmla="*/ 176 w 364"/>
                    <a:gd name="T9" fmla="*/ 11 h 16"/>
                    <a:gd name="T10" fmla="*/ 176 w 364"/>
                    <a:gd name="T11" fmla="*/ 11 h 16"/>
                    <a:gd name="T12" fmla="*/ 223 w 364"/>
                    <a:gd name="T13" fmla="*/ 11 h 16"/>
                    <a:gd name="T14" fmla="*/ 268 w 364"/>
                    <a:gd name="T15" fmla="*/ 13 h 16"/>
                    <a:gd name="T16" fmla="*/ 361 w 364"/>
                    <a:gd name="T17" fmla="*/ 16 h 16"/>
                    <a:gd name="T18" fmla="*/ 361 w 364"/>
                    <a:gd name="T19" fmla="*/ 16 h 16"/>
                    <a:gd name="T20" fmla="*/ 363 w 364"/>
                    <a:gd name="T21" fmla="*/ 16 h 16"/>
                    <a:gd name="T22" fmla="*/ 364 w 364"/>
                    <a:gd name="T23" fmla="*/ 13 h 16"/>
                    <a:gd name="T24" fmla="*/ 364 w 364"/>
                    <a:gd name="T25" fmla="*/ 10 h 16"/>
                    <a:gd name="T26" fmla="*/ 361 w 364"/>
                    <a:gd name="T27" fmla="*/ 8 h 16"/>
                    <a:gd name="T28" fmla="*/ 361 w 364"/>
                    <a:gd name="T29" fmla="*/ 8 h 16"/>
                    <a:gd name="T30" fmla="*/ 317 w 364"/>
                    <a:gd name="T31" fmla="*/ 3 h 16"/>
                    <a:gd name="T32" fmla="*/ 275 w 364"/>
                    <a:gd name="T33" fmla="*/ 2 h 16"/>
                    <a:gd name="T34" fmla="*/ 229 w 364"/>
                    <a:gd name="T35" fmla="*/ 0 h 16"/>
                    <a:gd name="T36" fmla="*/ 185 w 364"/>
                    <a:gd name="T37" fmla="*/ 0 h 16"/>
                    <a:gd name="T38" fmla="*/ 185 w 364"/>
                    <a:gd name="T39" fmla="*/ 0 h 16"/>
                    <a:gd name="T40" fmla="*/ 94 w 364"/>
                    <a:gd name="T41" fmla="*/ 2 h 16"/>
                    <a:gd name="T42" fmla="*/ 47 w 364"/>
                    <a:gd name="T43" fmla="*/ 2 h 16"/>
                    <a:gd name="T44" fmla="*/ 2 w 364"/>
                    <a:gd name="T45" fmla="*/ 5 h 16"/>
                    <a:gd name="T46" fmla="*/ 2 w 364"/>
                    <a:gd name="T47" fmla="*/ 5 h 16"/>
                    <a:gd name="T48" fmla="*/ 0 w 364"/>
                    <a:gd name="T49" fmla="*/ 6 h 16"/>
                    <a:gd name="T50" fmla="*/ 0 w 364"/>
                    <a:gd name="T51" fmla="*/ 8 h 16"/>
                    <a:gd name="T52" fmla="*/ 0 w 364"/>
                    <a:gd name="T53" fmla="*/ 8 h 16"/>
                    <a:gd name="T54" fmla="*/ 2 w 364"/>
                    <a:gd name="T55" fmla="*/ 10 h 16"/>
                    <a:gd name="T56" fmla="*/ 2 w 364"/>
                    <a:gd name="T57" fmla="*/ 10 h 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64"/>
                    <a:gd name="T88" fmla="*/ 0 h 16"/>
                    <a:gd name="T89" fmla="*/ 364 w 364"/>
                    <a:gd name="T90" fmla="*/ 16 h 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64" h="16">
                      <a:moveTo>
                        <a:pt x="2" y="10"/>
                      </a:moveTo>
                      <a:lnTo>
                        <a:pt x="2" y="10"/>
                      </a:lnTo>
                      <a:lnTo>
                        <a:pt x="46" y="11"/>
                      </a:lnTo>
                      <a:lnTo>
                        <a:pt x="90" y="11"/>
                      </a:lnTo>
                      <a:lnTo>
                        <a:pt x="176" y="11"/>
                      </a:lnTo>
                      <a:lnTo>
                        <a:pt x="223" y="11"/>
                      </a:lnTo>
                      <a:lnTo>
                        <a:pt x="268" y="13"/>
                      </a:lnTo>
                      <a:lnTo>
                        <a:pt x="361" y="16"/>
                      </a:lnTo>
                      <a:lnTo>
                        <a:pt x="363" y="16"/>
                      </a:lnTo>
                      <a:lnTo>
                        <a:pt x="364" y="13"/>
                      </a:lnTo>
                      <a:lnTo>
                        <a:pt x="364" y="10"/>
                      </a:lnTo>
                      <a:lnTo>
                        <a:pt x="361" y="8"/>
                      </a:lnTo>
                      <a:lnTo>
                        <a:pt x="317" y="3"/>
                      </a:lnTo>
                      <a:lnTo>
                        <a:pt x="275" y="2"/>
                      </a:lnTo>
                      <a:lnTo>
                        <a:pt x="229" y="0"/>
                      </a:lnTo>
                      <a:lnTo>
                        <a:pt x="185" y="0"/>
                      </a:lnTo>
                      <a:lnTo>
                        <a:pt x="94" y="2"/>
                      </a:lnTo>
                      <a:lnTo>
                        <a:pt x="47" y="2"/>
                      </a:lnTo>
                      <a:lnTo>
                        <a:pt x="2" y="5"/>
                      </a:lnTo>
                      <a:lnTo>
                        <a:pt x="0" y="6"/>
                      </a:lnTo>
                      <a:lnTo>
                        <a:pt x="0" y="8"/>
                      </a:lnTo>
                      <a:lnTo>
                        <a:pt x="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5" name="Freeform 222"/>
                <p:cNvSpPr>
                  <a:spLocks/>
                </p:cNvSpPr>
                <p:nvPr/>
              </p:nvSpPr>
              <p:spPr bwMode="auto">
                <a:xfrm>
                  <a:off x="493" y="1236"/>
                  <a:ext cx="11" cy="86"/>
                </a:xfrm>
                <a:custGeom>
                  <a:avLst/>
                  <a:gdLst>
                    <a:gd name="T0" fmla="*/ 0 w 11"/>
                    <a:gd name="T1" fmla="*/ 0 h 86"/>
                    <a:gd name="T2" fmla="*/ 0 w 11"/>
                    <a:gd name="T3" fmla="*/ 0 h 86"/>
                    <a:gd name="T4" fmla="*/ 0 w 11"/>
                    <a:gd name="T5" fmla="*/ 22 h 86"/>
                    <a:gd name="T6" fmla="*/ 0 w 11"/>
                    <a:gd name="T7" fmla="*/ 44 h 86"/>
                    <a:gd name="T8" fmla="*/ 2 w 11"/>
                    <a:gd name="T9" fmla="*/ 64 h 86"/>
                    <a:gd name="T10" fmla="*/ 7 w 11"/>
                    <a:gd name="T11" fmla="*/ 86 h 86"/>
                    <a:gd name="T12" fmla="*/ 7 w 11"/>
                    <a:gd name="T13" fmla="*/ 86 h 86"/>
                    <a:gd name="T14" fmla="*/ 8 w 11"/>
                    <a:gd name="T15" fmla="*/ 86 h 86"/>
                    <a:gd name="T16" fmla="*/ 10 w 11"/>
                    <a:gd name="T17" fmla="*/ 86 h 86"/>
                    <a:gd name="T18" fmla="*/ 10 w 11"/>
                    <a:gd name="T19" fmla="*/ 86 h 86"/>
                    <a:gd name="T20" fmla="*/ 11 w 11"/>
                    <a:gd name="T21" fmla="*/ 85 h 86"/>
                    <a:gd name="T22" fmla="*/ 11 w 11"/>
                    <a:gd name="T23" fmla="*/ 85 h 86"/>
                    <a:gd name="T24" fmla="*/ 7 w 11"/>
                    <a:gd name="T25" fmla="*/ 64 h 86"/>
                    <a:gd name="T26" fmla="*/ 3 w 11"/>
                    <a:gd name="T27" fmla="*/ 44 h 86"/>
                    <a:gd name="T28" fmla="*/ 2 w 11"/>
                    <a:gd name="T29" fmla="*/ 22 h 86"/>
                    <a:gd name="T30" fmla="*/ 2 w 11"/>
                    <a:gd name="T31" fmla="*/ 1 h 86"/>
                    <a:gd name="T32" fmla="*/ 2 w 11"/>
                    <a:gd name="T33" fmla="*/ 1 h 86"/>
                    <a:gd name="T34" fmla="*/ 0 w 11"/>
                    <a:gd name="T35" fmla="*/ 0 h 86"/>
                    <a:gd name="T36" fmla="*/ 0 w 11"/>
                    <a:gd name="T37" fmla="*/ 0 h 86"/>
                    <a:gd name="T38" fmla="*/ 0 w 11"/>
                    <a:gd name="T39" fmla="*/ 0 h 8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
                    <a:gd name="T61" fmla="*/ 0 h 86"/>
                    <a:gd name="T62" fmla="*/ 11 w 11"/>
                    <a:gd name="T63" fmla="*/ 86 h 8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 h="86">
                      <a:moveTo>
                        <a:pt x="0" y="0"/>
                      </a:moveTo>
                      <a:lnTo>
                        <a:pt x="0" y="0"/>
                      </a:lnTo>
                      <a:lnTo>
                        <a:pt x="0" y="22"/>
                      </a:lnTo>
                      <a:lnTo>
                        <a:pt x="0" y="44"/>
                      </a:lnTo>
                      <a:lnTo>
                        <a:pt x="2" y="64"/>
                      </a:lnTo>
                      <a:lnTo>
                        <a:pt x="7" y="86"/>
                      </a:lnTo>
                      <a:lnTo>
                        <a:pt x="8" y="86"/>
                      </a:lnTo>
                      <a:lnTo>
                        <a:pt x="10" y="86"/>
                      </a:lnTo>
                      <a:lnTo>
                        <a:pt x="11" y="85"/>
                      </a:lnTo>
                      <a:lnTo>
                        <a:pt x="7" y="64"/>
                      </a:lnTo>
                      <a:lnTo>
                        <a:pt x="3" y="44"/>
                      </a:lnTo>
                      <a:lnTo>
                        <a:pt x="2" y="22"/>
                      </a:lnTo>
                      <a:lnTo>
                        <a:pt x="2"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6" name="Freeform 223"/>
                <p:cNvSpPr>
                  <a:spLocks/>
                </p:cNvSpPr>
                <p:nvPr/>
              </p:nvSpPr>
              <p:spPr bwMode="auto">
                <a:xfrm>
                  <a:off x="487" y="1225"/>
                  <a:ext cx="286" cy="16"/>
                </a:xfrm>
                <a:custGeom>
                  <a:avLst/>
                  <a:gdLst>
                    <a:gd name="T0" fmla="*/ 2 w 286"/>
                    <a:gd name="T1" fmla="*/ 16 h 16"/>
                    <a:gd name="T2" fmla="*/ 2 w 286"/>
                    <a:gd name="T3" fmla="*/ 16 h 16"/>
                    <a:gd name="T4" fmla="*/ 36 w 286"/>
                    <a:gd name="T5" fmla="*/ 12 h 16"/>
                    <a:gd name="T6" fmla="*/ 71 w 286"/>
                    <a:gd name="T7" fmla="*/ 11 h 16"/>
                    <a:gd name="T8" fmla="*/ 138 w 286"/>
                    <a:gd name="T9" fmla="*/ 9 h 16"/>
                    <a:gd name="T10" fmla="*/ 138 w 286"/>
                    <a:gd name="T11" fmla="*/ 9 h 16"/>
                    <a:gd name="T12" fmla="*/ 210 w 286"/>
                    <a:gd name="T13" fmla="*/ 6 h 16"/>
                    <a:gd name="T14" fmla="*/ 246 w 286"/>
                    <a:gd name="T15" fmla="*/ 5 h 16"/>
                    <a:gd name="T16" fmla="*/ 283 w 286"/>
                    <a:gd name="T17" fmla="*/ 6 h 16"/>
                    <a:gd name="T18" fmla="*/ 283 w 286"/>
                    <a:gd name="T19" fmla="*/ 6 h 16"/>
                    <a:gd name="T20" fmla="*/ 284 w 286"/>
                    <a:gd name="T21" fmla="*/ 5 h 16"/>
                    <a:gd name="T22" fmla="*/ 286 w 286"/>
                    <a:gd name="T23" fmla="*/ 3 h 16"/>
                    <a:gd name="T24" fmla="*/ 284 w 286"/>
                    <a:gd name="T25" fmla="*/ 3 h 16"/>
                    <a:gd name="T26" fmla="*/ 284 w 286"/>
                    <a:gd name="T27" fmla="*/ 1 h 16"/>
                    <a:gd name="T28" fmla="*/ 284 w 286"/>
                    <a:gd name="T29" fmla="*/ 1 h 16"/>
                    <a:gd name="T30" fmla="*/ 248 w 286"/>
                    <a:gd name="T31" fmla="*/ 0 h 16"/>
                    <a:gd name="T32" fmla="*/ 210 w 286"/>
                    <a:gd name="T33" fmla="*/ 0 h 16"/>
                    <a:gd name="T34" fmla="*/ 138 w 286"/>
                    <a:gd name="T35" fmla="*/ 3 h 16"/>
                    <a:gd name="T36" fmla="*/ 138 w 286"/>
                    <a:gd name="T37" fmla="*/ 3 h 16"/>
                    <a:gd name="T38" fmla="*/ 69 w 286"/>
                    <a:gd name="T39" fmla="*/ 5 h 16"/>
                    <a:gd name="T40" fmla="*/ 35 w 286"/>
                    <a:gd name="T41" fmla="*/ 6 h 16"/>
                    <a:gd name="T42" fmla="*/ 17 w 286"/>
                    <a:gd name="T43" fmla="*/ 9 h 16"/>
                    <a:gd name="T44" fmla="*/ 0 w 286"/>
                    <a:gd name="T45" fmla="*/ 12 h 16"/>
                    <a:gd name="T46" fmla="*/ 0 w 286"/>
                    <a:gd name="T47" fmla="*/ 12 h 16"/>
                    <a:gd name="T48" fmla="*/ 0 w 286"/>
                    <a:gd name="T49" fmla="*/ 12 h 16"/>
                    <a:gd name="T50" fmla="*/ 0 w 286"/>
                    <a:gd name="T51" fmla="*/ 14 h 16"/>
                    <a:gd name="T52" fmla="*/ 0 w 286"/>
                    <a:gd name="T53" fmla="*/ 16 h 16"/>
                    <a:gd name="T54" fmla="*/ 2 w 286"/>
                    <a:gd name="T55" fmla="*/ 16 h 16"/>
                    <a:gd name="T56" fmla="*/ 2 w 286"/>
                    <a:gd name="T57" fmla="*/ 16 h 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6"/>
                    <a:gd name="T88" fmla="*/ 0 h 16"/>
                    <a:gd name="T89" fmla="*/ 286 w 286"/>
                    <a:gd name="T90" fmla="*/ 16 h 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6" h="16">
                      <a:moveTo>
                        <a:pt x="2" y="16"/>
                      </a:moveTo>
                      <a:lnTo>
                        <a:pt x="2" y="16"/>
                      </a:lnTo>
                      <a:lnTo>
                        <a:pt x="36" y="12"/>
                      </a:lnTo>
                      <a:lnTo>
                        <a:pt x="71" y="11"/>
                      </a:lnTo>
                      <a:lnTo>
                        <a:pt x="138" y="9"/>
                      </a:lnTo>
                      <a:lnTo>
                        <a:pt x="210" y="6"/>
                      </a:lnTo>
                      <a:lnTo>
                        <a:pt x="246" y="5"/>
                      </a:lnTo>
                      <a:lnTo>
                        <a:pt x="283" y="6"/>
                      </a:lnTo>
                      <a:lnTo>
                        <a:pt x="284" y="5"/>
                      </a:lnTo>
                      <a:lnTo>
                        <a:pt x="286" y="3"/>
                      </a:lnTo>
                      <a:lnTo>
                        <a:pt x="284" y="3"/>
                      </a:lnTo>
                      <a:lnTo>
                        <a:pt x="284" y="1"/>
                      </a:lnTo>
                      <a:lnTo>
                        <a:pt x="248" y="0"/>
                      </a:lnTo>
                      <a:lnTo>
                        <a:pt x="210" y="0"/>
                      </a:lnTo>
                      <a:lnTo>
                        <a:pt x="138" y="3"/>
                      </a:lnTo>
                      <a:lnTo>
                        <a:pt x="69" y="5"/>
                      </a:lnTo>
                      <a:lnTo>
                        <a:pt x="35" y="6"/>
                      </a:lnTo>
                      <a:lnTo>
                        <a:pt x="17" y="9"/>
                      </a:lnTo>
                      <a:lnTo>
                        <a:pt x="0" y="12"/>
                      </a:lnTo>
                      <a:lnTo>
                        <a:pt x="0" y="14"/>
                      </a:lnTo>
                      <a:lnTo>
                        <a:pt x="0" y="16"/>
                      </a:lnTo>
                      <a:lnTo>
                        <a:pt x="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7" name="Freeform 224"/>
                <p:cNvSpPr>
                  <a:spLocks/>
                </p:cNvSpPr>
                <p:nvPr/>
              </p:nvSpPr>
              <p:spPr bwMode="auto">
                <a:xfrm>
                  <a:off x="768" y="1228"/>
                  <a:ext cx="3" cy="80"/>
                </a:xfrm>
                <a:custGeom>
                  <a:avLst/>
                  <a:gdLst>
                    <a:gd name="T0" fmla="*/ 0 w 3"/>
                    <a:gd name="T1" fmla="*/ 0 h 80"/>
                    <a:gd name="T2" fmla="*/ 0 w 3"/>
                    <a:gd name="T3" fmla="*/ 0 h 80"/>
                    <a:gd name="T4" fmla="*/ 0 w 3"/>
                    <a:gd name="T5" fmla="*/ 39 h 80"/>
                    <a:gd name="T6" fmla="*/ 2 w 3"/>
                    <a:gd name="T7" fmla="*/ 78 h 80"/>
                    <a:gd name="T8" fmla="*/ 2 w 3"/>
                    <a:gd name="T9" fmla="*/ 78 h 80"/>
                    <a:gd name="T10" fmla="*/ 3 w 3"/>
                    <a:gd name="T11" fmla="*/ 80 h 80"/>
                    <a:gd name="T12" fmla="*/ 3 w 3"/>
                    <a:gd name="T13" fmla="*/ 78 h 80"/>
                    <a:gd name="T14" fmla="*/ 3 w 3"/>
                    <a:gd name="T15" fmla="*/ 78 h 80"/>
                    <a:gd name="T16" fmla="*/ 2 w 3"/>
                    <a:gd name="T17" fmla="*/ 39 h 80"/>
                    <a:gd name="T18" fmla="*/ 2 w 3"/>
                    <a:gd name="T19" fmla="*/ 0 h 80"/>
                    <a:gd name="T20" fmla="*/ 2 w 3"/>
                    <a:gd name="T21" fmla="*/ 0 h 80"/>
                    <a:gd name="T22" fmla="*/ 0 w 3"/>
                    <a:gd name="T23" fmla="*/ 0 h 80"/>
                    <a:gd name="T24" fmla="*/ 0 w 3"/>
                    <a:gd name="T25" fmla="*/ 0 h 80"/>
                    <a:gd name="T26" fmla="*/ 0 w 3"/>
                    <a:gd name="T27" fmla="*/ 0 h 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
                    <a:gd name="T43" fmla="*/ 0 h 80"/>
                    <a:gd name="T44" fmla="*/ 3 w 3"/>
                    <a:gd name="T45" fmla="*/ 80 h 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 h="80">
                      <a:moveTo>
                        <a:pt x="0" y="0"/>
                      </a:moveTo>
                      <a:lnTo>
                        <a:pt x="0" y="0"/>
                      </a:lnTo>
                      <a:lnTo>
                        <a:pt x="0" y="39"/>
                      </a:lnTo>
                      <a:lnTo>
                        <a:pt x="2" y="78"/>
                      </a:lnTo>
                      <a:lnTo>
                        <a:pt x="3" y="80"/>
                      </a:lnTo>
                      <a:lnTo>
                        <a:pt x="3" y="78"/>
                      </a:lnTo>
                      <a:lnTo>
                        <a:pt x="2" y="39"/>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8" name="Freeform 225"/>
                <p:cNvSpPr>
                  <a:spLocks/>
                </p:cNvSpPr>
                <p:nvPr/>
              </p:nvSpPr>
              <p:spPr bwMode="auto">
                <a:xfrm>
                  <a:off x="542" y="1319"/>
                  <a:ext cx="100" cy="2"/>
                </a:xfrm>
                <a:custGeom>
                  <a:avLst/>
                  <a:gdLst>
                    <a:gd name="T0" fmla="*/ 0 w 100"/>
                    <a:gd name="T1" fmla="*/ 2 h 2"/>
                    <a:gd name="T2" fmla="*/ 0 w 100"/>
                    <a:gd name="T3" fmla="*/ 2 h 2"/>
                    <a:gd name="T4" fmla="*/ 99 w 100"/>
                    <a:gd name="T5" fmla="*/ 2 h 2"/>
                    <a:gd name="T6" fmla="*/ 99 w 100"/>
                    <a:gd name="T7" fmla="*/ 2 h 2"/>
                    <a:gd name="T8" fmla="*/ 100 w 100"/>
                    <a:gd name="T9" fmla="*/ 2 h 2"/>
                    <a:gd name="T10" fmla="*/ 100 w 100"/>
                    <a:gd name="T11" fmla="*/ 0 h 2"/>
                    <a:gd name="T12" fmla="*/ 100 w 100"/>
                    <a:gd name="T13" fmla="*/ 0 h 2"/>
                    <a:gd name="T14" fmla="*/ 0 w 100"/>
                    <a:gd name="T15" fmla="*/ 0 h 2"/>
                    <a:gd name="T16" fmla="*/ 0 w 100"/>
                    <a:gd name="T17" fmla="*/ 0 h 2"/>
                    <a:gd name="T18" fmla="*/ 0 w 100"/>
                    <a:gd name="T19" fmla="*/ 2 h 2"/>
                    <a:gd name="T20" fmla="*/ 0 w 100"/>
                    <a:gd name="T21" fmla="*/ 2 h 2"/>
                    <a:gd name="T22" fmla="*/ 0 w 100"/>
                    <a:gd name="T23" fmla="*/ 2 h 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
                    <a:gd name="T37" fmla="*/ 0 h 2"/>
                    <a:gd name="T38" fmla="*/ 100 w 100"/>
                    <a:gd name="T39" fmla="*/ 2 h 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 h="2">
                      <a:moveTo>
                        <a:pt x="0" y="2"/>
                      </a:moveTo>
                      <a:lnTo>
                        <a:pt x="0" y="2"/>
                      </a:lnTo>
                      <a:lnTo>
                        <a:pt x="99" y="2"/>
                      </a:lnTo>
                      <a:lnTo>
                        <a:pt x="100" y="2"/>
                      </a:lnTo>
                      <a:lnTo>
                        <a:pt x="100"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9" name="Freeform 226"/>
                <p:cNvSpPr>
                  <a:spLocks/>
                </p:cNvSpPr>
                <p:nvPr/>
              </p:nvSpPr>
              <p:spPr bwMode="auto">
                <a:xfrm>
                  <a:off x="476" y="1266"/>
                  <a:ext cx="298" cy="8"/>
                </a:xfrm>
                <a:custGeom>
                  <a:avLst/>
                  <a:gdLst>
                    <a:gd name="T0" fmla="*/ 297 w 298"/>
                    <a:gd name="T1" fmla="*/ 6 h 8"/>
                    <a:gd name="T2" fmla="*/ 297 w 298"/>
                    <a:gd name="T3" fmla="*/ 6 h 8"/>
                    <a:gd name="T4" fmla="*/ 259 w 298"/>
                    <a:gd name="T5" fmla="*/ 3 h 8"/>
                    <a:gd name="T6" fmla="*/ 223 w 298"/>
                    <a:gd name="T7" fmla="*/ 1 h 8"/>
                    <a:gd name="T8" fmla="*/ 148 w 298"/>
                    <a:gd name="T9" fmla="*/ 0 h 8"/>
                    <a:gd name="T10" fmla="*/ 0 w 298"/>
                    <a:gd name="T11" fmla="*/ 3 h 8"/>
                    <a:gd name="T12" fmla="*/ 0 w 298"/>
                    <a:gd name="T13" fmla="*/ 3 h 8"/>
                    <a:gd name="T14" fmla="*/ 0 w 298"/>
                    <a:gd name="T15" fmla="*/ 3 h 8"/>
                    <a:gd name="T16" fmla="*/ 0 w 298"/>
                    <a:gd name="T17" fmla="*/ 3 h 8"/>
                    <a:gd name="T18" fmla="*/ 148 w 298"/>
                    <a:gd name="T19" fmla="*/ 3 h 8"/>
                    <a:gd name="T20" fmla="*/ 223 w 298"/>
                    <a:gd name="T21" fmla="*/ 3 h 8"/>
                    <a:gd name="T22" fmla="*/ 259 w 298"/>
                    <a:gd name="T23" fmla="*/ 4 h 8"/>
                    <a:gd name="T24" fmla="*/ 297 w 298"/>
                    <a:gd name="T25" fmla="*/ 8 h 8"/>
                    <a:gd name="T26" fmla="*/ 297 w 298"/>
                    <a:gd name="T27" fmla="*/ 8 h 8"/>
                    <a:gd name="T28" fmla="*/ 298 w 298"/>
                    <a:gd name="T29" fmla="*/ 8 h 8"/>
                    <a:gd name="T30" fmla="*/ 297 w 298"/>
                    <a:gd name="T31" fmla="*/ 6 h 8"/>
                    <a:gd name="T32" fmla="*/ 297 w 298"/>
                    <a:gd name="T33" fmla="*/ 6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8"/>
                    <a:gd name="T52" fmla="*/ 0 h 8"/>
                    <a:gd name="T53" fmla="*/ 298 w 298"/>
                    <a:gd name="T54" fmla="*/ 8 h 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8" h="8">
                      <a:moveTo>
                        <a:pt x="297" y="6"/>
                      </a:moveTo>
                      <a:lnTo>
                        <a:pt x="297" y="6"/>
                      </a:lnTo>
                      <a:lnTo>
                        <a:pt x="259" y="3"/>
                      </a:lnTo>
                      <a:lnTo>
                        <a:pt x="223" y="1"/>
                      </a:lnTo>
                      <a:lnTo>
                        <a:pt x="148" y="0"/>
                      </a:lnTo>
                      <a:lnTo>
                        <a:pt x="0" y="3"/>
                      </a:lnTo>
                      <a:lnTo>
                        <a:pt x="148" y="3"/>
                      </a:lnTo>
                      <a:lnTo>
                        <a:pt x="223" y="3"/>
                      </a:lnTo>
                      <a:lnTo>
                        <a:pt x="259" y="4"/>
                      </a:lnTo>
                      <a:lnTo>
                        <a:pt x="297" y="8"/>
                      </a:lnTo>
                      <a:lnTo>
                        <a:pt x="298" y="8"/>
                      </a:lnTo>
                      <a:lnTo>
                        <a:pt x="29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0" name="Freeform 227"/>
                <p:cNvSpPr>
                  <a:spLocks/>
                </p:cNvSpPr>
                <p:nvPr/>
              </p:nvSpPr>
              <p:spPr bwMode="auto">
                <a:xfrm>
                  <a:off x="595" y="1259"/>
                  <a:ext cx="58" cy="24"/>
                </a:xfrm>
                <a:custGeom>
                  <a:avLst/>
                  <a:gdLst>
                    <a:gd name="T0" fmla="*/ 19 w 58"/>
                    <a:gd name="T1" fmla="*/ 0 h 24"/>
                    <a:gd name="T2" fmla="*/ 19 w 58"/>
                    <a:gd name="T3" fmla="*/ 0 h 24"/>
                    <a:gd name="T4" fmla="*/ 13 w 58"/>
                    <a:gd name="T5" fmla="*/ 4 h 24"/>
                    <a:gd name="T6" fmla="*/ 7 w 58"/>
                    <a:gd name="T7" fmla="*/ 7 h 24"/>
                    <a:gd name="T8" fmla="*/ 2 w 58"/>
                    <a:gd name="T9" fmla="*/ 11 h 24"/>
                    <a:gd name="T10" fmla="*/ 0 w 58"/>
                    <a:gd name="T11" fmla="*/ 15 h 24"/>
                    <a:gd name="T12" fmla="*/ 2 w 58"/>
                    <a:gd name="T13" fmla="*/ 18 h 24"/>
                    <a:gd name="T14" fmla="*/ 2 w 58"/>
                    <a:gd name="T15" fmla="*/ 18 h 24"/>
                    <a:gd name="T16" fmla="*/ 7 w 58"/>
                    <a:gd name="T17" fmla="*/ 21 h 24"/>
                    <a:gd name="T18" fmla="*/ 11 w 58"/>
                    <a:gd name="T19" fmla="*/ 22 h 24"/>
                    <a:gd name="T20" fmla="*/ 24 w 58"/>
                    <a:gd name="T21" fmla="*/ 24 h 24"/>
                    <a:gd name="T22" fmla="*/ 24 w 58"/>
                    <a:gd name="T23" fmla="*/ 24 h 24"/>
                    <a:gd name="T24" fmla="*/ 38 w 58"/>
                    <a:gd name="T25" fmla="*/ 24 h 24"/>
                    <a:gd name="T26" fmla="*/ 46 w 58"/>
                    <a:gd name="T27" fmla="*/ 22 h 24"/>
                    <a:gd name="T28" fmla="*/ 52 w 58"/>
                    <a:gd name="T29" fmla="*/ 19 h 24"/>
                    <a:gd name="T30" fmla="*/ 52 w 58"/>
                    <a:gd name="T31" fmla="*/ 19 h 24"/>
                    <a:gd name="T32" fmla="*/ 57 w 58"/>
                    <a:gd name="T33" fmla="*/ 16 h 24"/>
                    <a:gd name="T34" fmla="*/ 58 w 58"/>
                    <a:gd name="T35" fmla="*/ 13 h 24"/>
                    <a:gd name="T36" fmla="*/ 58 w 58"/>
                    <a:gd name="T37" fmla="*/ 10 h 24"/>
                    <a:gd name="T38" fmla="*/ 58 w 58"/>
                    <a:gd name="T39" fmla="*/ 10 h 24"/>
                    <a:gd name="T40" fmla="*/ 58 w 58"/>
                    <a:gd name="T41" fmla="*/ 8 h 24"/>
                    <a:gd name="T42" fmla="*/ 55 w 58"/>
                    <a:gd name="T43" fmla="*/ 5 h 24"/>
                    <a:gd name="T44" fmla="*/ 51 w 58"/>
                    <a:gd name="T45" fmla="*/ 2 h 24"/>
                    <a:gd name="T46" fmla="*/ 51 w 58"/>
                    <a:gd name="T47" fmla="*/ 2 h 24"/>
                    <a:gd name="T48" fmla="*/ 47 w 58"/>
                    <a:gd name="T49" fmla="*/ 2 h 24"/>
                    <a:gd name="T50" fmla="*/ 46 w 58"/>
                    <a:gd name="T51" fmla="*/ 4 h 24"/>
                    <a:gd name="T52" fmla="*/ 46 w 58"/>
                    <a:gd name="T53" fmla="*/ 7 h 24"/>
                    <a:gd name="T54" fmla="*/ 47 w 58"/>
                    <a:gd name="T55" fmla="*/ 8 h 24"/>
                    <a:gd name="T56" fmla="*/ 47 w 58"/>
                    <a:gd name="T57" fmla="*/ 8 h 24"/>
                    <a:gd name="T58" fmla="*/ 51 w 58"/>
                    <a:gd name="T59" fmla="*/ 11 h 24"/>
                    <a:gd name="T60" fmla="*/ 51 w 58"/>
                    <a:gd name="T61" fmla="*/ 11 h 24"/>
                    <a:gd name="T62" fmla="*/ 51 w 58"/>
                    <a:gd name="T63" fmla="*/ 11 h 24"/>
                    <a:gd name="T64" fmla="*/ 51 w 58"/>
                    <a:gd name="T65" fmla="*/ 10 h 24"/>
                    <a:gd name="T66" fmla="*/ 51 w 58"/>
                    <a:gd name="T67" fmla="*/ 10 h 24"/>
                    <a:gd name="T68" fmla="*/ 49 w 58"/>
                    <a:gd name="T69" fmla="*/ 11 h 24"/>
                    <a:gd name="T70" fmla="*/ 49 w 58"/>
                    <a:gd name="T71" fmla="*/ 11 h 24"/>
                    <a:gd name="T72" fmla="*/ 46 w 58"/>
                    <a:gd name="T73" fmla="*/ 13 h 24"/>
                    <a:gd name="T74" fmla="*/ 46 w 58"/>
                    <a:gd name="T75" fmla="*/ 13 h 24"/>
                    <a:gd name="T76" fmla="*/ 35 w 58"/>
                    <a:gd name="T77" fmla="*/ 16 h 24"/>
                    <a:gd name="T78" fmla="*/ 24 w 58"/>
                    <a:gd name="T79" fmla="*/ 18 h 24"/>
                    <a:gd name="T80" fmla="*/ 24 w 58"/>
                    <a:gd name="T81" fmla="*/ 18 h 24"/>
                    <a:gd name="T82" fmla="*/ 14 w 58"/>
                    <a:gd name="T83" fmla="*/ 18 h 24"/>
                    <a:gd name="T84" fmla="*/ 10 w 58"/>
                    <a:gd name="T85" fmla="*/ 18 h 24"/>
                    <a:gd name="T86" fmla="*/ 5 w 58"/>
                    <a:gd name="T87" fmla="*/ 16 h 24"/>
                    <a:gd name="T88" fmla="*/ 5 w 58"/>
                    <a:gd name="T89" fmla="*/ 16 h 24"/>
                    <a:gd name="T90" fmla="*/ 5 w 58"/>
                    <a:gd name="T91" fmla="*/ 15 h 24"/>
                    <a:gd name="T92" fmla="*/ 7 w 58"/>
                    <a:gd name="T93" fmla="*/ 13 h 24"/>
                    <a:gd name="T94" fmla="*/ 11 w 58"/>
                    <a:gd name="T95" fmla="*/ 8 h 24"/>
                    <a:gd name="T96" fmla="*/ 19 w 58"/>
                    <a:gd name="T97" fmla="*/ 4 h 24"/>
                    <a:gd name="T98" fmla="*/ 19 w 58"/>
                    <a:gd name="T99" fmla="*/ 4 h 24"/>
                    <a:gd name="T100" fmla="*/ 21 w 58"/>
                    <a:gd name="T101" fmla="*/ 2 h 24"/>
                    <a:gd name="T102" fmla="*/ 21 w 58"/>
                    <a:gd name="T103" fmla="*/ 0 h 24"/>
                    <a:gd name="T104" fmla="*/ 19 w 58"/>
                    <a:gd name="T105" fmla="*/ 0 h 24"/>
                    <a:gd name="T106" fmla="*/ 19 w 58"/>
                    <a:gd name="T107" fmla="*/ 0 h 24"/>
                    <a:gd name="T108" fmla="*/ 19 w 58"/>
                    <a:gd name="T109" fmla="*/ 0 h 2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8"/>
                    <a:gd name="T166" fmla="*/ 0 h 24"/>
                    <a:gd name="T167" fmla="*/ 58 w 58"/>
                    <a:gd name="T168" fmla="*/ 24 h 2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8" h="24">
                      <a:moveTo>
                        <a:pt x="19" y="0"/>
                      </a:moveTo>
                      <a:lnTo>
                        <a:pt x="19" y="0"/>
                      </a:lnTo>
                      <a:lnTo>
                        <a:pt x="13" y="4"/>
                      </a:lnTo>
                      <a:lnTo>
                        <a:pt x="7" y="7"/>
                      </a:lnTo>
                      <a:lnTo>
                        <a:pt x="2" y="11"/>
                      </a:lnTo>
                      <a:lnTo>
                        <a:pt x="0" y="15"/>
                      </a:lnTo>
                      <a:lnTo>
                        <a:pt x="2" y="18"/>
                      </a:lnTo>
                      <a:lnTo>
                        <a:pt x="7" y="21"/>
                      </a:lnTo>
                      <a:lnTo>
                        <a:pt x="11" y="22"/>
                      </a:lnTo>
                      <a:lnTo>
                        <a:pt x="24" y="24"/>
                      </a:lnTo>
                      <a:lnTo>
                        <a:pt x="38" y="24"/>
                      </a:lnTo>
                      <a:lnTo>
                        <a:pt x="46" y="22"/>
                      </a:lnTo>
                      <a:lnTo>
                        <a:pt x="52" y="19"/>
                      </a:lnTo>
                      <a:lnTo>
                        <a:pt x="57" y="16"/>
                      </a:lnTo>
                      <a:lnTo>
                        <a:pt x="58" y="13"/>
                      </a:lnTo>
                      <a:lnTo>
                        <a:pt x="58" y="10"/>
                      </a:lnTo>
                      <a:lnTo>
                        <a:pt x="58" y="8"/>
                      </a:lnTo>
                      <a:lnTo>
                        <a:pt x="55" y="5"/>
                      </a:lnTo>
                      <a:lnTo>
                        <a:pt x="51" y="2"/>
                      </a:lnTo>
                      <a:lnTo>
                        <a:pt x="47" y="2"/>
                      </a:lnTo>
                      <a:lnTo>
                        <a:pt x="46" y="4"/>
                      </a:lnTo>
                      <a:lnTo>
                        <a:pt x="46" y="7"/>
                      </a:lnTo>
                      <a:lnTo>
                        <a:pt x="47" y="8"/>
                      </a:lnTo>
                      <a:lnTo>
                        <a:pt x="51" y="11"/>
                      </a:lnTo>
                      <a:lnTo>
                        <a:pt x="51" y="10"/>
                      </a:lnTo>
                      <a:lnTo>
                        <a:pt x="49" y="11"/>
                      </a:lnTo>
                      <a:lnTo>
                        <a:pt x="46" y="13"/>
                      </a:lnTo>
                      <a:lnTo>
                        <a:pt x="35" y="16"/>
                      </a:lnTo>
                      <a:lnTo>
                        <a:pt x="24" y="18"/>
                      </a:lnTo>
                      <a:lnTo>
                        <a:pt x="14" y="18"/>
                      </a:lnTo>
                      <a:lnTo>
                        <a:pt x="10" y="18"/>
                      </a:lnTo>
                      <a:lnTo>
                        <a:pt x="5" y="16"/>
                      </a:lnTo>
                      <a:lnTo>
                        <a:pt x="5" y="15"/>
                      </a:lnTo>
                      <a:lnTo>
                        <a:pt x="7" y="13"/>
                      </a:lnTo>
                      <a:lnTo>
                        <a:pt x="11" y="8"/>
                      </a:lnTo>
                      <a:lnTo>
                        <a:pt x="19" y="4"/>
                      </a:lnTo>
                      <a:lnTo>
                        <a:pt x="21" y="2"/>
                      </a:lnTo>
                      <a:lnTo>
                        <a:pt x="21"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1" name="Freeform 228"/>
                <p:cNvSpPr>
                  <a:spLocks/>
                </p:cNvSpPr>
                <p:nvPr/>
              </p:nvSpPr>
              <p:spPr bwMode="auto">
                <a:xfrm>
                  <a:off x="771" y="1214"/>
                  <a:ext cx="17" cy="99"/>
                </a:xfrm>
                <a:custGeom>
                  <a:avLst/>
                  <a:gdLst>
                    <a:gd name="T0" fmla="*/ 17 w 17"/>
                    <a:gd name="T1" fmla="*/ 0 h 99"/>
                    <a:gd name="T2" fmla="*/ 17 w 17"/>
                    <a:gd name="T3" fmla="*/ 0 h 99"/>
                    <a:gd name="T4" fmla="*/ 9 w 17"/>
                    <a:gd name="T5" fmla="*/ 23 h 99"/>
                    <a:gd name="T6" fmla="*/ 3 w 17"/>
                    <a:gd name="T7" fmla="*/ 49 h 99"/>
                    <a:gd name="T8" fmla="*/ 0 w 17"/>
                    <a:gd name="T9" fmla="*/ 72 h 99"/>
                    <a:gd name="T10" fmla="*/ 0 w 17"/>
                    <a:gd name="T11" fmla="*/ 97 h 99"/>
                    <a:gd name="T12" fmla="*/ 0 w 17"/>
                    <a:gd name="T13" fmla="*/ 97 h 99"/>
                    <a:gd name="T14" fmla="*/ 2 w 17"/>
                    <a:gd name="T15" fmla="*/ 99 h 99"/>
                    <a:gd name="T16" fmla="*/ 3 w 17"/>
                    <a:gd name="T17" fmla="*/ 97 h 99"/>
                    <a:gd name="T18" fmla="*/ 3 w 17"/>
                    <a:gd name="T19" fmla="*/ 97 h 99"/>
                    <a:gd name="T20" fmla="*/ 5 w 17"/>
                    <a:gd name="T21" fmla="*/ 72 h 99"/>
                    <a:gd name="T22" fmla="*/ 8 w 17"/>
                    <a:gd name="T23" fmla="*/ 49 h 99"/>
                    <a:gd name="T24" fmla="*/ 11 w 17"/>
                    <a:gd name="T25" fmla="*/ 25 h 99"/>
                    <a:gd name="T26" fmla="*/ 17 w 17"/>
                    <a:gd name="T27" fmla="*/ 2 h 99"/>
                    <a:gd name="T28" fmla="*/ 17 w 17"/>
                    <a:gd name="T29" fmla="*/ 2 h 99"/>
                    <a:gd name="T30" fmla="*/ 17 w 17"/>
                    <a:gd name="T31" fmla="*/ 0 h 99"/>
                    <a:gd name="T32" fmla="*/ 17 w 17"/>
                    <a:gd name="T33" fmla="*/ 0 h 99"/>
                    <a:gd name="T34" fmla="*/ 17 w 17"/>
                    <a:gd name="T35" fmla="*/ 0 h 9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99"/>
                    <a:gd name="T56" fmla="*/ 17 w 17"/>
                    <a:gd name="T57" fmla="*/ 99 h 9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99">
                      <a:moveTo>
                        <a:pt x="17" y="0"/>
                      </a:moveTo>
                      <a:lnTo>
                        <a:pt x="17" y="0"/>
                      </a:lnTo>
                      <a:lnTo>
                        <a:pt x="9" y="23"/>
                      </a:lnTo>
                      <a:lnTo>
                        <a:pt x="3" y="49"/>
                      </a:lnTo>
                      <a:lnTo>
                        <a:pt x="0" y="72"/>
                      </a:lnTo>
                      <a:lnTo>
                        <a:pt x="0" y="97"/>
                      </a:lnTo>
                      <a:lnTo>
                        <a:pt x="2" y="99"/>
                      </a:lnTo>
                      <a:lnTo>
                        <a:pt x="3" y="97"/>
                      </a:lnTo>
                      <a:lnTo>
                        <a:pt x="5" y="72"/>
                      </a:lnTo>
                      <a:lnTo>
                        <a:pt x="8" y="49"/>
                      </a:lnTo>
                      <a:lnTo>
                        <a:pt x="11" y="25"/>
                      </a:lnTo>
                      <a:lnTo>
                        <a:pt x="17" y="2"/>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2" name="Freeform 229"/>
                <p:cNvSpPr>
                  <a:spLocks/>
                </p:cNvSpPr>
                <p:nvPr/>
              </p:nvSpPr>
              <p:spPr bwMode="auto">
                <a:xfrm>
                  <a:off x="771" y="1211"/>
                  <a:ext cx="234" cy="23"/>
                </a:xfrm>
                <a:custGeom>
                  <a:avLst/>
                  <a:gdLst>
                    <a:gd name="T0" fmla="*/ 2 w 234"/>
                    <a:gd name="T1" fmla="*/ 3 h 23"/>
                    <a:gd name="T2" fmla="*/ 2 w 234"/>
                    <a:gd name="T3" fmla="*/ 3 h 23"/>
                    <a:gd name="T4" fmla="*/ 60 w 234"/>
                    <a:gd name="T5" fmla="*/ 5 h 23"/>
                    <a:gd name="T6" fmla="*/ 116 w 234"/>
                    <a:gd name="T7" fmla="*/ 9 h 23"/>
                    <a:gd name="T8" fmla="*/ 174 w 234"/>
                    <a:gd name="T9" fmla="*/ 15 h 23"/>
                    <a:gd name="T10" fmla="*/ 231 w 234"/>
                    <a:gd name="T11" fmla="*/ 23 h 23"/>
                    <a:gd name="T12" fmla="*/ 231 w 234"/>
                    <a:gd name="T13" fmla="*/ 23 h 23"/>
                    <a:gd name="T14" fmla="*/ 232 w 234"/>
                    <a:gd name="T15" fmla="*/ 23 h 23"/>
                    <a:gd name="T16" fmla="*/ 234 w 234"/>
                    <a:gd name="T17" fmla="*/ 22 h 23"/>
                    <a:gd name="T18" fmla="*/ 234 w 234"/>
                    <a:gd name="T19" fmla="*/ 20 h 23"/>
                    <a:gd name="T20" fmla="*/ 232 w 234"/>
                    <a:gd name="T21" fmla="*/ 20 h 23"/>
                    <a:gd name="T22" fmla="*/ 232 w 234"/>
                    <a:gd name="T23" fmla="*/ 20 h 23"/>
                    <a:gd name="T24" fmla="*/ 204 w 234"/>
                    <a:gd name="T25" fmla="*/ 12 h 23"/>
                    <a:gd name="T26" fmla="*/ 176 w 234"/>
                    <a:gd name="T27" fmla="*/ 8 h 23"/>
                    <a:gd name="T28" fmla="*/ 146 w 234"/>
                    <a:gd name="T29" fmla="*/ 5 h 23"/>
                    <a:gd name="T30" fmla="*/ 118 w 234"/>
                    <a:gd name="T31" fmla="*/ 3 h 23"/>
                    <a:gd name="T32" fmla="*/ 60 w 234"/>
                    <a:gd name="T33" fmla="*/ 0 h 23"/>
                    <a:gd name="T34" fmla="*/ 2 w 234"/>
                    <a:gd name="T35" fmla="*/ 0 h 23"/>
                    <a:gd name="T36" fmla="*/ 2 w 234"/>
                    <a:gd name="T37" fmla="*/ 0 h 23"/>
                    <a:gd name="T38" fmla="*/ 0 w 234"/>
                    <a:gd name="T39" fmla="*/ 1 h 23"/>
                    <a:gd name="T40" fmla="*/ 2 w 234"/>
                    <a:gd name="T41" fmla="*/ 3 h 23"/>
                    <a:gd name="T42" fmla="*/ 2 w 234"/>
                    <a:gd name="T43" fmla="*/ 3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34"/>
                    <a:gd name="T67" fmla="*/ 0 h 23"/>
                    <a:gd name="T68" fmla="*/ 234 w 234"/>
                    <a:gd name="T69" fmla="*/ 23 h 2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34" h="23">
                      <a:moveTo>
                        <a:pt x="2" y="3"/>
                      </a:moveTo>
                      <a:lnTo>
                        <a:pt x="2" y="3"/>
                      </a:lnTo>
                      <a:lnTo>
                        <a:pt x="60" y="5"/>
                      </a:lnTo>
                      <a:lnTo>
                        <a:pt x="116" y="9"/>
                      </a:lnTo>
                      <a:lnTo>
                        <a:pt x="174" y="15"/>
                      </a:lnTo>
                      <a:lnTo>
                        <a:pt x="231" y="23"/>
                      </a:lnTo>
                      <a:lnTo>
                        <a:pt x="232" y="23"/>
                      </a:lnTo>
                      <a:lnTo>
                        <a:pt x="234" y="22"/>
                      </a:lnTo>
                      <a:lnTo>
                        <a:pt x="234" y="20"/>
                      </a:lnTo>
                      <a:lnTo>
                        <a:pt x="232" y="20"/>
                      </a:lnTo>
                      <a:lnTo>
                        <a:pt x="204" y="12"/>
                      </a:lnTo>
                      <a:lnTo>
                        <a:pt x="176" y="8"/>
                      </a:lnTo>
                      <a:lnTo>
                        <a:pt x="146" y="5"/>
                      </a:lnTo>
                      <a:lnTo>
                        <a:pt x="118" y="3"/>
                      </a:lnTo>
                      <a:lnTo>
                        <a:pt x="60" y="0"/>
                      </a:lnTo>
                      <a:lnTo>
                        <a:pt x="2" y="0"/>
                      </a:lnTo>
                      <a:lnTo>
                        <a:pt x="0" y="1"/>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3" name="Freeform 230"/>
                <p:cNvSpPr>
                  <a:spLocks/>
                </p:cNvSpPr>
                <p:nvPr/>
              </p:nvSpPr>
              <p:spPr bwMode="auto">
                <a:xfrm>
                  <a:off x="972" y="1226"/>
                  <a:ext cx="27" cy="109"/>
                </a:xfrm>
                <a:custGeom>
                  <a:avLst/>
                  <a:gdLst>
                    <a:gd name="T0" fmla="*/ 23 w 27"/>
                    <a:gd name="T1" fmla="*/ 2 h 109"/>
                    <a:gd name="T2" fmla="*/ 23 w 27"/>
                    <a:gd name="T3" fmla="*/ 2 h 109"/>
                    <a:gd name="T4" fmla="*/ 20 w 27"/>
                    <a:gd name="T5" fmla="*/ 29 h 109"/>
                    <a:gd name="T6" fmla="*/ 16 w 27"/>
                    <a:gd name="T7" fmla="*/ 55 h 109"/>
                    <a:gd name="T8" fmla="*/ 8 w 27"/>
                    <a:gd name="T9" fmla="*/ 80 h 109"/>
                    <a:gd name="T10" fmla="*/ 0 w 27"/>
                    <a:gd name="T11" fmla="*/ 106 h 109"/>
                    <a:gd name="T12" fmla="*/ 0 w 27"/>
                    <a:gd name="T13" fmla="*/ 106 h 109"/>
                    <a:gd name="T14" fmla="*/ 0 w 27"/>
                    <a:gd name="T15" fmla="*/ 107 h 109"/>
                    <a:gd name="T16" fmla="*/ 1 w 27"/>
                    <a:gd name="T17" fmla="*/ 109 h 109"/>
                    <a:gd name="T18" fmla="*/ 3 w 27"/>
                    <a:gd name="T19" fmla="*/ 109 h 109"/>
                    <a:gd name="T20" fmla="*/ 5 w 27"/>
                    <a:gd name="T21" fmla="*/ 107 h 109"/>
                    <a:gd name="T22" fmla="*/ 5 w 27"/>
                    <a:gd name="T23" fmla="*/ 107 h 109"/>
                    <a:gd name="T24" fmla="*/ 9 w 27"/>
                    <a:gd name="T25" fmla="*/ 96 h 109"/>
                    <a:gd name="T26" fmla="*/ 16 w 27"/>
                    <a:gd name="T27" fmla="*/ 84 h 109"/>
                    <a:gd name="T28" fmla="*/ 19 w 27"/>
                    <a:gd name="T29" fmla="*/ 70 h 109"/>
                    <a:gd name="T30" fmla="*/ 22 w 27"/>
                    <a:gd name="T31" fmla="*/ 57 h 109"/>
                    <a:gd name="T32" fmla="*/ 25 w 27"/>
                    <a:gd name="T33" fmla="*/ 29 h 109"/>
                    <a:gd name="T34" fmla="*/ 27 w 27"/>
                    <a:gd name="T35" fmla="*/ 2 h 109"/>
                    <a:gd name="T36" fmla="*/ 27 w 27"/>
                    <a:gd name="T37" fmla="*/ 2 h 109"/>
                    <a:gd name="T38" fmla="*/ 25 w 27"/>
                    <a:gd name="T39" fmla="*/ 2 h 109"/>
                    <a:gd name="T40" fmla="*/ 25 w 27"/>
                    <a:gd name="T41" fmla="*/ 0 h 109"/>
                    <a:gd name="T42" fmla="*/ 23 w 27"/>
                    <a:gd name="T43" fmla="*/ 2 h 109"/>
                    <a:gd name="T44" fmla="*/ 23 w 27"/>
                    <a:gd name="T45" fmla="*/ 2 h 109"/>
                    <a:gd name="T46" fmla="*/ 23 w 27"/>
                    <a:gd name="T47" fmla="*/ 2 h 10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7"/>
                    <a:gd name="T73" fmla="*/ 0 h 109"/>
                    <a:gd name="T74" fmla="*/ 27 w 27"/>
                    <a:gd name="T75" fmla="*/ 109 h 10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7" h="109">
                      <a:moveTo>
                        <a:pt x="23" y="2"/>
                      </a:moveTo>
                      <a:lnTo>
                        <a:pt x="23" y="2"/>
                      </a:lnTo>
                      <a:lnTo>
                        <a:pt x="20" y="29"/>
                      </a:lnTo>
                      <a:lnTo>
                        <a:pt x="16" y="55"/>
                      </a:lnTo>
                      <a:lnTo>
                        <a:pt x="8" y="80"/>
                      </a:lnTo>
                      <a:lnTo>
                        <a:pt x="0" y="106"/>
                      </a:lnTo>
                      <a:lnTo>
                        <a:pt x="0" y="107"/>
                      </a:lnTo>
                      <a:lnTo>
                        <a:pt x="1" y="109"/>
                      </a:lnTo>
                      <a:lnTo>
                        <a:pt x="3" y="109"/>
                      </a:lnTo>
                      <a:lnTo>
                        <a:pt x="5" y="107"/>
                      </a:lnTo>
                      <a:lnTo>
                        <a:pt x="9" y="96"/>
                      </a:lnTo>
                      <a:lnTo>
                        <a:pt x="16" y="84"/>
                      </a:lnTo>
                      <a:lnTo>
                        <a:pt x="19" y="70"/>
                      </a:lnTo>
                      <a:lnTo>
                        <a:pt x="22" y="57"/>
                      </a:lnTo>
                      <a:lnTo>
                        <a:pt x="25" y="29"/>
                      </a:lnTo>
                      <a:lnTo>
                        <a:pt x="27" y="2"/>
                      </a:lnTo>
                      <a:lnTo>
                        <a:pt x="25" y="2"/>
                      </a:lnTo>
                      <a:lnTo>
                        <a:pt x="25" y="0"/>
                      </a:lnTo>
                      <a:lnTo>
                        <a:pt x="2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4" name="Freeform 231"/>
                <p:cNvSpPr>
                  <a:spLocks/>
                </p:cNvSpPr>
                <p:nvPr/>
              </p:nvSpPr>
              <p:spPr bwMode="auto">
                <a:xfrm>
                  <a:off x="988" y="1267"/>
                  <a:ext cx="47" cy="30"/>
                </a:xfrm>
                <a:custGeom>
                  <a:avLst/>
                  <a:gdLst>
                    <a:gd name="T0" fmla="*/ 1 w 47"/>
                    <a:gd name="T1" fmla="*/ 3 h 30"/>
                    <a:gd name="T2" fmla="*/ 1 w 47"/>
                    <a:gd name="T3" fmla="*/ 3 h 30"/>
                    <a:gd name="T4" fmla="*/ 23 w 47"/>
                    <a:gd name="T5" fmla="*/ 19 h 30"/>
                    <a:gd name="T6" fmla="*/ 23 w 47"/>
                    <a:gd name="T7" fmla="*/ 19 h 30"/>
                    <a:gd name="T8" fmla="*/ 34 w 47"/>
                    <a:gd name="T9" fmla="*/ 25 h 30"/>
                    <a:gd name="T10" fmla="*/ 39 w 47"/>
                    <a:gd name="T11" fmla="*/ 29 h 30"/>
                    <a:gd name="T12" fmla="*/ 44 w 47"/>
                    <a:gd name="T13" fmla="*/ 30 h 30"/>
                    <a:gd name="T14" fmla="*/ 44 w 47"/>
                    <a:gd name="T15" fmla="*/ 30 h 30"/>
                    <a:gd name="T16" fmla="*/ 45 w 47"/>
                    <a:gd name="T17" fmla="*/ 30 h 30"/>
                    <a:gd name="T18" fmla="*/ 47 w 47"/>
                    <a:gd name="T19" fmla="*/ 30 h 30"/>
                    <a:gd name="T20" fmla="*/ 47 w 47"/>
                    <a:gd name="T21" fmla="*/ 29 h 30"/>
                    <a:gd name="T22" fmla="*/ 47 w 47"/>
                    <a:gd name="T23" fmla="*/ 27 h 30"/>
                    <a:gd name="T24" fmla="*/ 47 w 47"/>
                    <a:gd name="T25" fmla="*/ 27 h 30"/>
                    <a:gd name="T26" fmla="*/ 44 w 47"/>
                    <a:gd name="T27" fmla="*/ 22 h 30"/>
                    <a:gd name="T28" fmla="*/ 39 w 47"/>
                    <a:gd name="T29" fmla="*/ 18 h 30"/>
                    <a:gd name="T30" fmla="*/ 28 w 47"/>
                    <a:gd name="T31" fmla="*/ 13 h 30"/>
                    <a:gd name="T32" fmla="*/ 28 w 47"/>
                    <a:gd name="T33" fmla="*/ 13 h 30"/>
                    <a:gd name="T34" fmla="*/ 4 w 47"/>
                    <a:gd name="T35" fmla="*/ 0 h 30"/>
                    <a:gd name="T36" fmla="*/ 4 w 47"/>
                    <a:gd name="T37" fmla="*/ 0 h 30"/>
                    <a:gd name="T38" fmla="*/ 1 w 47"/>
                    <a:gd name="T39" fmla="*/ 0 h 30"/>
                    <a:gd name="T40" fmla="*/ 1 w 47"/>
                    <a:gd name="T41" fmla="*/ 0 h 30"/>
                    <a:gd name="T42" fmla="*/ 0 w 47"/>
                    <a:gd name="T43" fmla="*/ 2 h 30"/>
                    <a:gd name="T44" fmla="*/ 1 w 47"/>
                    <a:gd name="T45" fmla="*/ 3 h 30"/>
                    <a:gd name="T46" fmla="*/ 1 w 47"/>
                    <a:gd name="T47" fmla="*/ 3 h 3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7"/>
                    <a:gd name="T73" fmla="*/ 0 h 30"/>
                    <a:gd name="T74" fmla="*/ 47 w 47"/>
                    <a:gd name="T75" fmla="*/ 30 h 3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7" h="30">
                      <a:moveTo>
                        <a:pt x="1" y="3"/>
                      </a:moveTo>
                      <a:lnTo>
                        <a:pt x="1" y="3"/>
                      </a:lnTo>
                      <a:lnTo>
                        <a:pt x="23" y="19"/>
                      </a:lnTo>
                      <a:lnTo>
                        <a:pt x="34" y="25"/>
                      </a:lnTo>
                      <a:lnTo>
                        <a:pt x="39" y="29"/>
                      </a:lnTo>
                      <a:lnTo>
                        <a:pt x="44" y="30"/>
                      </a:lnTo>
                      <a:lnTo>
                        <a:pt x="45" y="30"/>
                      </a:lnTo>
                      <a:lnTo>
                        <a:pt x="47" y="30"/>
                      </a:lnTo>
                      <a:lnTo>
                        <a:pt x="47" y="29"/>
                      </a:lnTo>
                      <a:lnTo>
                        <a:pt x="47" y="27"/>
                      </a:lnTo>
                      <a:lnTo>
                        <a:pt x="44" y="22"/>
                      </a:lnTo>
                      <a:lnTo>
                        <a:pt x="39" y="18"/>
                      </a:lnTo>
                      <a:lnTo>
                        <a:pt x="28" y="13"/>
                      </a:lnTo>
                      <a:lnTo>
                        <a:pt x="4" y="0"/>
                      </a:lnTo>
                      <a:lnTo>
                        <a:pt x="1" y="0"/>
                      </a:lnTo>
                      <a:lnTo>
                        <a:pt x="0"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5" name="Freeform 232"/>
                <p:cNvSpPr>
                  <a:spLocks/>
                </p:cNvSpPr>
                <p:nvPr/>
              </p:nvSpPr>
              <p:spPr bwMode="auto">
                <a:xfrm>
                  <a:off x="770" y="1237"/>
                  <a:ext cx="232" cy="43"/>
                </a:xfrm>
                <a:custGeom>
                  <a:avLst/>
                  <a:gdLst>
                    <a:gd name="T0" fmla="*/ 230 w 232"/>
                    <a:gd name="T1" fmla="*/ 40 h 43"/>
                    <a:gd name="T2" fmla="*/ 230 w 232"/>
                    <a:gd name="T3" fmla="*/ 40 h 43"/>
                    <a:gd name="T4" fmla="*/ 116 w 232"/>
                    <a:gd name="T5" fmla="*/ 18 h 43"/>
                    <a:gd name="T6" fmla="*/ 58 w 232"/>
                    <a:gd name="T7" fmla="*/ 8 h 43"/>
                    <a:gd name="T8" fmla="*/ 1 w 232"/>
                    <a:gd name="T9" fmla="*/ 0 h 43"/>
                    <a:gd name="T10" fmla="*/ 1 w 232"/>
                    <a:gd name="T11" fmla="*/ 0 h 43"/>
                    <a:gd name="T12" fmla="*/ 0 w 232"/>
                    <a:gd name="T13" fmla="*/ 2 h 43"/>
                    <a:gd name="T14" fmla="*/ 0 w 232"/>
                    <a:gd name="T15" fmla="*/ 2 h 43"/>
                    <a:gd name="T16" fmla="*/ 0 w 232"/>
                    <a:gd name="T17" fmla="*/ 2 h 43"/>
                    <a:gd name="T18" fmla="*/ 58 w 232"/>
                    <a:gd name="T19" fmla="*/ 11 h 43"/>
                    <a:gd name="T20" fmla="*/ 116 w 232"/>
                    <a:gd name="T21" fmla="*/ 22 h 43"/>
                    <a:gd name="T22" fmla="*/ 172 w 232"/>
                    <a:gd name="T23" fmla="*/ 33 h 43"/>
                    <a:gd name="T24" fmla="*/ 230 w 232"/>
                    <a:gd name="T25" fmla="*/ 43 h 43"/>
                    <a:gd name="T26" fmla="*/ 230 w 232"/>
                    <a:gd name="T27" fmla="*/ 43 h 43"/>
                    <a:gd name="T28" fmla="*/ 232 w 232"/>
                    <a:gd name="T29" fmla="*/ 41 h 43"/>
                    <a:gd name="T30" fmla="*/ 232 w 232"/>
                    <a:gd name="T31" fmla="*/ 41 h 43"/>
                    <a:gd name="T32" fmla="*/ 230 w 232"/>
                    <a:gd name="T33" fmla="*/ 40 h 43"/>
                    <a:gd name="T34" fmla="*/ 230 w 232"/>
                    <a:gd name="T35" fmla="*/ 40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2"/>
                    <a:gd name="T55" fmla="*/ 0 h 43"/>
                    <a:gd name="T56" fmla="*/ 232 w 232"/>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2" h="43">
                      <a:moveTo>
                        <a:pt x="230" y="40"/>
                      </a:moveTo>
                      <a:lnTo>
                        <a:pt x="230" y="40"/>
                      </a:lnTo>
                      <a:lnTo>
                        <a:pt x="116" y="18"/>
                      </a:lnTo>
                      <a:lnTo>
                        <a:pt x="58" y="8"/>
                      </a:lnTo>
                      <a:lnTo>
                        <a:pt x="1" y="0"/>
                      </a:lnTo>
                      <a:lnTo>
                        <a:pt x="0" y="2"/>
                      </a:lnTo>
                      <a:lnTo>
                        <a:pt x="58" y="11"/>
                      </a:lnTo>
                      <a:lnTo>
                        <a:pt x="116" y="22"/>
                      </a:lnTo>
                      <a:lnTo>
                        <a:pt x="172" y="33"/>
                      </a:lnTo>
                      <a:lnTo>
                        <a:pt x="230" y="43"/>
                      </a:lnTo>
                      <a:lnTo>
                        <a:pt x="232" y="41"/>
                      </a:lnTo>
                      <a:lnTo>
                        <a:pt x="23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6" name="Freeform 233"/>
                <p:cNvSpPr>
                  <a:spLocks/>
                </p:cNvSpPr>
                <p:nvPr/>
              </p:nvSpPr>
              <p:spPr bwMode="auto">
                <a:xfrm>
                  <a:off x="583" y="1183"/>
                  <a:ext cx="348" cy="42"/>
                </a:xfrm>
                <a:custGeom>
                  <a:avLst/>
                  <a:gdLst>
                    <a:gd name="T0" fmla="*/ 347 w 348"/>
                    <a:gd name="T1" fmla="*/ 0 h 42"/>
                    <a:gd name="T2" fmla="*/ 347 w 348"/>
                    <a:gd name="T3" fmla="*/ 0 h 42"/>
                    <a:gd name="T4" fmla="*/ 303 w 348"/>
                    <a:gd name="T5" fmla="*/ 11 h 42"/>
                    <a:gd name="T6" fmla="*/ 257 w 348"/>
                    <a:gd name="T7" fmla="*/ 17 h 42"/>
                    <a:gd name="T8" fmla="*/ 210 w 348"/>
                    <a:gd name="T9" fmla="*/ 23 h 42"/>
                    <a:gd name="T10" fmla="*/ 165 w 348"/>
                    <a:gd name="T11" fmla="*/ 28 h 42"/>
                    <a:gd name="T12" fmla="*/ 165 w 348"/>
                    <a:gd name="T13" fmla="*/ 28 h 42"/>
                    <a:gd name="T14" fmla="*/ 124 w 348"/>
                    <a:gd name="T15" fmla="*/ 33 h 42"/>
                    <a:gd name="T16" fmla="*/ 83 w 348"/>
                    <a:gd name="T17" fmla="*/ 36 h 42"/>
                    <a:gd name="T18" fmla="*/ 42 w 348"/>
                    <a:gd name="T19" fmla="*/ 37 h 42"/>
                    <a:gd name="T20" fmla="*/ 22 w 348"/>
                    <a:gd name="T21" fmla="*/ 36 h 42"/>
                    <a:gd name="T22" fmla="*/ 1 w 348"/>
                    <a:gd name="T23" fmla="*/ 34 h 42"/>
                    <a:gd name="T24" fmla="*/ 1 w 348"/>
                    <a:gd name="T25" fmla="*/ 34 h 42"/>
                    <a:gd name="T26" fmla="*/ 0 w 348"/>
                    <a:gd name="T27" fmla="*/ 34 h 42"/>
                    <a:gd name="T28" fmla="*/ 0 w 348"/>
                    <a:gd name="T29" fmla="*/ 36 h 42"/>
                    <a:gd name="T30" fmla="*/ 0 w 348"/>
                    <a:gd name="T31" fmla="*/ 37 h 42"/>
                    <a:gd name="T32" fmla="*/ 0 w 348"/>
                    <a:gd name="T33" fmla="*/ 37 h 42"/>
                    <a:gd name="T34" fmla="*/ 0 w 348"/>
                    <a:gd name="T35" fmla="*/ 37 h 42"/>
                    <a:gd name="T36" fmla="*/ 20 w 348"/>
                    <a:gd name="T37" fmla="*/ 40 h 42"/>
                    <a:gd name="T38" fmla="*/ 42 w 348"/>
                    <a:gd name="T39" fmla="*/ 42 h 42"/>
                    <a:gd name="T40" fmla="*/ 63 w 348"/>
                    <a:gd name="T41" fmla="*/ 42 h 42"/>
                    <a:gd name="T42" fmla="*/ 83 w 348"/>
                    <a:gd name="T43" fmla="*/ 42 h 42"/>
                    <a:gd name="T44" fmla="*/ 124 w 348"/>
                    <a:gd name="T45" fmla="*/ 37 h 42"/>
                    <a:gd name="T46" fmla="*/ 165 w 348"/>
                    <a:gd name="T47" fmla="*/ 33 h 42"/>
                    <a:gd name="T48" fmla="*/ 165 w 348"/>
                    <a:gd name="T49" fmla="*/ 33 h 42"/>
                    <a:gd name="T50" fmla="*/ 212 w 348"/>
                    <a:gd name="T51" fmla="*/ 28 h 42"/>
                    <a:gd name="T52" fmla="*/ 257 w 348"/>
                    <a:gd name="T53" fmla="*/ 22 h 42"/>
                    <a:gd name="T54" fmla="*/ 303 w 348"/>
                    <a:gd name="T55" fmla="*/ 14 h 42"/>
                    <a:gd name="T56" fmla="*/ 348 w 348"/>
                    <a:gd name="T57" fmla="*/ 3 h 42"/>
                    <a:gd name="T58" fmla="*/ 348 w 348"/>
                    <a:gd name="T59" fmla="*/ 3 h 42"/>
                    <a:gd name="T60" fmla="*/ 348 w 348"/>
                    <a:gd name="T61" fmla="*/ 1 h 42"/>
                    <a:gd name="T62" fmla="*/ 347 w 348"/>
                    <a:gd name="T63" fmla="*/ 0 h 42"/>
                    <a:gd name="T64" fmla="*/ 347 w 348"/>
                    <a:gd name="T65" fmla="*/ 0 h 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8"/>
                    <a:gd name="T100" fmla="*/ 0 h 42"/>
                    <a:gd name="T101" fmla="*/ 348 w 348"/>
                    <a:gd name="T102" fmla="*/ 42 h 4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8" h="42">
                      <a:moveTo>
                        <a:pt x="347" y="0"/>
                      </a:moveTo>
                      <a:lnTo>
                        <a:pt x="347" y="0"/>
                      </a:lnTo>
                      <a:lnTo>
                        <a:pt x="303" y="11"/>
                      </a:lnTo>
                      <a:lnTo>
                        <a:pt x="257" y="17"/>
                      </a:lnTo>
                      <a:lnTo>
                        <a:pt x="210" y="23"/>
                      </a:lnTo>
                      <a:lnTo>
                        <a:pt x="165" y="28"/>
                      </a:lnTo>
                      <a:lnTo>
                        <a:pt x="124" y="33"/>
                      </a:lnTo>
                      <a:lnTo>
                        <a:pt x="83" y="36"/>
                      </a:lnTo>
                      <a:lnTo>
                        <a:pt x="42" y="37"/>
                      </a:lnTo>
                      <a:lnTo>
                        <a:pt x="22" y="36"/>
                      </a:lnTo>
                      <a:lnTo>
                        <a:pt x="1" y="34"/>
                      </a:lnTo>
                      <a:lnTo>
                        <a:pt x="0" y="34"/>
                      </a:lnTo>
                      <a:lnTo>
                        <a:pt x="0" y="36"/>
                      </a:lnTo>
                      <a:lnTo>
                        <a:pt x="0" y="37"/>
                      </a:lnTo>
                      <a:lnTo>
                        <a:pt x="20" y="40"/>
                      </a:lnTo>
                      <a:lnTo>
                        <a:pt x="42" y="42"/>
                      </a:lnTo>
                      <a:lnTo>
                        <a:pt x="63" y="42"/>
                      </a:lnTo>
                      <a:lnTo>
                        <a:pt x="83" y="42"/>
                      </a:lnTo>
                      <a:lnTo>
                        <a:pt x="124" y="37"/>
                      </a:lnTo>
                      <a:lnTo>
                        <a:pt x="165" y="33"/>
                      </a:lnTo>
                      <a:lnTo>
                        <a:pt x="212" y="28"/>
                      </a:lnTo>
                      <a:lnTo>
                        <a:pt x="257" y="22"/>
                      </a:lnTo>
                      <a:lnTo>
                        <a:pt x="303" y="14"/>
                      </a:lnTo>
                      <a:lnTo>
                        <a:pt x="348" y="3"/>
                      </a:lnTo>
                      <a:lnTo>
                        <a:pt x="348" y="1"/>
                      </a:lnTo>
                      <a:lnTo>
                        <a:pt x="3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7" name="Freeform 234"/>
                <p:cNvSpPr>
                  <a:spLocks/>
                </p:cNvSpPr>
                <p:nvPr/>
              </p:nvSpPr>
              <p:spPr bwMode="auto">
                <a:xfrm>
                  <a:off x="570" y="1129"/>
                  <a:ext cx="19" cy="88"/>
                </a:xfrm>
                <a:custGeom>
                  <a:avLst/>
                  <a:gdLst>
                    <a:gd name="T0" fmla="*/ 17 w 19"/>
                    <a:gd name="T1" fmla="*/ 0 h 88"/>
                    <a:gd name="T2" fmla="*/ 17 w 19"/>
                    <a:gd name="T3" fmla="*/ 0 h 88"/>
                    <a:gd name="T4" fmla="*/ 10 w 19"/>
                    <a:gd name="T5" fmla="*/ 11 h 88"/>
                    <a:gd name="T6" fmla="*/ 5 w 19"/>
                    <a:gd name="T7" fmla="*/ 21 h 88"/>
                    <a:gd name="T8" fmla="*/ 2 w 19"/>
                    <a:gd name="T9" fmla="*/ 32 h 88"/>
                    <a:gd name="T10" fmla="*/ 0 w 19"/>
                    <a:gd name="T11" fmla="*/ 43 h 88"/>
                    <a:gd name="T12" fmla="*/ 0 w 19"/>
                    <a:gd name="T13" fmla="*/ 54 h 88"/>
                    <a:gd name="T14" fmla="*/ 2 w 19"/>
                    <a:gd name="T15" fmla="*/ 65 h 88"/>
                    <a:gd name="T16" fmla="*/ 7 w 19"/>
                    <a:gd name="T17" fmla="*/ 76 h 88"/>
                    <a:gd name="T18" fmla="*/ 13 w 19"/>
                    <a:gd name="T19" fmla="*/ 87 h 88"/>
                    <a:gd name="T20" fmla="*/ 13 w 19"/>
                    <a:gd name="T21" fmla="*/ 87 h 88"/>
                    <a:gd name="T22" fmla="*/ 14 w 19"/>
                    <a:gd name="T23" fmla="*/ 88 h 88"/>
                    <a:gd name="T24" fmla="*/ 14 w 19"/>
                    <a:gd name="T25" fmla="*/ 87 h 88"/>
                    <a:gd name="T26" fmla="*/ 16 w 19"/>
                    <a:gd name="T27" fmla="*/ 87 h 88"/>
                    <a:gd name="T28" fmla="*/ 16 w 19"/>
                    <a:gd name="T29" fmla="*/ 85 h 88"/>
                    <a:gd name="T30" fmla="*/ 16 w 19"/>
                    <a:gd name="T31" fmla="*/ 85 h 88"/>
                    <a:gd name="T32" fmla="*/ 10 w 19"/>
                    <a:gd name="T33" fmla="*/ 74 h 88"/>
                    <a:gd name="T34" fmla="*/ 7 w 19"/>
                    <a:gd name="T35" fmla="*/ 65 h 88"/>
                    <a:gd name="T36" fmla="*/ 5 w 19"/>
                    <a:gd name="T37" fmla="*/ 54 h 88"/>
                    <a:gd name="T38" fmla="*/ 5 w 19"/>
                    <a:gd name="T39" fmla="*/ 43 h 88"/>
                    <a:gd name="T40" fmla="*/ 5 w 19"/>
                    <a:gd name="T41" fmla="*/ 33 h 88"/>
                    <a:gd name="T42" fmla="*/ 8 w 19"/>
                    <a:gd name="T43" fmla="*/ 22 h 88"/>
                    <a:gd name="T44" fmla="*/ 13 w 19"/>
                    <a:gd name="T45" fmla="*/ 11 h 88"/>
                    <a:gd name="T46" fmla="*/ 19 w 19"/>
                    <a:gd name="T47" fmla="*/ 2 h 88"/>
                    <a:gd name="T48" fmla="*/ 19 w 19"/>
                    <a:gd name="T49" fmla="*/ 2 h 88"/>
                    <a:gd name="T50" fmla="*/ 19 w 19"/>
                    <a:gd name="T51" fmla="*/ 2 h 88"/>
                    <a:gd name="T52" fmla="*/ 19 w 19"/>
                    <a:gd name="T53" fmla="*/ 0 h 88"/>
                    <a:gd name="T54" fmla="*/ 17 w 19"/>
                    <a:gd name="T55" fmla="*/ 0 h 88"/>
                    <a:gd name="T56" fmla="*/ 17 w 19"/>
                    <a:gd name="T57" fmla="*/ 0 h 8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
                    <a:gd name="T88" fmla="*/ 0 h 88"/>
                    <a:gd name="T89" fmla="*/ 19 w 19"/>
                    <a:gd name="T90" fmla="*/ 88 h 8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 h="88">
                      <a:moveTo>
                        <a:pt x="17" y="0"/>
                      </a:moveTo>
                      <a:lnTo>
                        <a:pt x="17" y="0"/>
                      </a:lnTo>
                      <a:lnTo>
                        <a:pt x="10" y="11"/>
                      </a:lnTo>
                      <a:lnTo>
                        <a:pt x="5" y="21"/>
                      </a:lnTo>
                      <a:lnTo>
                        <a:pt x="2" y="32"/>
                      </a:lnTo>
                      <a:lnTo>
                        <a:pt x="0" y="43"/>
                      </a:lnTo>
                      <a:lnTo>
                        <a:pt x="0" y="54"/>
                      </a:lnTo>
                      <a:lnTo>
                        <a:pt x="2" y="65"/>
                      </a:lnTo>
                      <a:lnTo>
                        <a:pt x="7" y="76"/>
                      </a:lnTo>
                      <a:lnTo>
                        <a:pt x="13" y="87"/>
                      </a:lnTo>
                      <a:lnTo>
                        <a:pt x="14" y="88"/>
                      </a:lnTo>
                      <a:lnTo>
                        <a:pt x="14" y="87"/>
                      </a:lnTo>
                      <a:lnTo>
                        <a:pt x="16" y="87"/>
                      </a:lnTo>
                      <a:lnTo>
                        <a:pt x="16" y="85"/>
                      </a:lnTo>
                      <a:lnTo>
                        <a:pt x="10" y="74"/>
                      </a:lnTo>
                      <a:lnTo>
                        <a:pt x="7" y="65"/>
                      </a:lnTo>
                      <a:lnTo>
                        <a:pt x="5" y="54"/>
                      </a:lnTo>
                      <a:lnTo>
                        <a:pt x="5" y="43"/>
                      </a:lnTo>
                      <a:lnTo>
                        <a:pt x="5" y="33"/>
                      </a:lnTo>
                      <a:lnTo>
                        <a:pt x="8" y="22"/>
                      </a:lnTo>
                      <a:lnTo>
                        <a:pt x="13" y="11"/>
                      </a:lnTo>
                      <a:lnTo>
                        <a:pt x="19" y="2"/>
                      </a:lnTo>
                      <a:lnTo>
                        <a:pt x="19"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8" name="Freeform 235"/>
                <p:cNvSpPr>
                  <a:spLocks/>
                </p:cNvSpPr>
                <p:nvPr/>
              </p:nvSpPr>
              <p:spPr bwMode="auto">
                <a:xfrm>
                  <a:off x="892" y="1087"/>
                  <a:ext cx="30" cy="110"/>
                </a:xfrm>
                <a:custGeom>
                  <a:avLst/>
                  <a:gdLst>
                    <a:gd name="T0" fmla="*/ 0 w 30"/>
                    <a:gd name="T1" fmla="*/ 1 h 110"/>
                    <a:gd name="T2" fmla="*/ 0 w 30"/>
                    <a:gd name="T3" fmla="*/ 1 h 110"/>
                    <a:gd name="T4" fmla="*/ 8 w 30"/>
                    <a:gd name="T5" fmla="*/ 16 h 110"/>
                    <a:gd name="T6" fmla="*/ 16 w 30"/>
                    <a:gd name="T7" fmla="*/ 28 h 110"/>
                    <a:gd name="T8" fmla="*/ 20 w 30"/>
                    <a:gd name="T9" fmla="*/ 41 h 110"/>
                    <a:gd name="T10" fmla="*/ 23 w 30"/>
                    <a:gd name="T11" fmla="*/ 53 h 110"/>
                    <a:gd name="T12" fmla="*/ 25 w 30"/>
                    <a:gd name="T13" fmla="*/ 67 h 110"/>
                    <a:gd name="T14" fmla="*/ 23 w 30"/>
                    <a:gd name="T15" fmla="*/ 81 h 110"/>
                    <a:gd name="T16" fmla="*/ 20 w 30"/>
                    <a:gd name="T17" fmla="*/ 96 h 110"/>
                    <a:gd name="T18" fmla="*/ 14 w 30"/>
                    <a:gd name="T19" fmla="*/ 110 h 110"/>
                    <a:gd name="T20" fmla="*/ 14 w 30"/>
                    <a:gd name="T21" fmla="*/ 110 h 110"/>
                    <a:gd name="T22" fmla="*/ 14 w 30"/>
                    <a:gd name="T23" fmla="*/ 110 h 110"/>
                    <a:gd name="T24" fmla="*/ 16 w 30"/>
                    <a:gd name="T25" fmla="*/ 110 h 110"/>
                    <a:gd name="T26" fmla="*/ 16 w 30"/>
                    <a:gd name="T27" fmla="*/ 110 h 110"/>
                    <a:gd name="T28" fmla="*/ 23 w 30"/>
                    <a:gd name="T29" fmla="*/ 96 h 110"/>
                    <a:gd name="T30" fmla="*/ 28 w 30"/>
                    <a:gd name="T31" fmla="*/ 81 h 110"/>
                    <a:gd name="T32" fmla="*/ 30 w 30"/>
                    <a:gd name="T33" fmla="*/ 67 h 110"/>
                    <a:gd name="T34" fmla="*/ 28 w 30"/>
                    <a:gd name="T35" fmla="*/ 53 h 110"/>
                    <a:gd name="T36" fmla="*/ 25 w 30"/>
                    <a:gd name="T37" fmla="*/ 41 h 110"/>
                    <a:gd name="T38" fmla="*/ 19 w 30"/>
                    <a:gd name="T39" fmla="*/ 27 h 110"/>
                    <a:gd name="T40" fmla="*/ 11 w 30"/>
                    <a:gd name="T41" fmla="*/ 12 h 110"/>
                    <a:gd name="T42" fmla="*/ 1 w 30"/>
                    <a:gd name="T43" fmla="*/ 0 h 110"/>
                    <a:gd name="T44" fmla="*/ 1 w 30"/>
                    <a:gd name="T45" fmla="*/ 0 h 110"/>
                    <a:gd name="T46" fmla="*/ 0 w 30"/>
                    <a:gd name="T47" fmla="*/ 0 h 110"/>
                    <a:gd name="T48" fmla="*/ 0 w 30"/>
                    <a:gd name="T49" fmla="*/ 0 h 110"/>
                    <a:gd name="T50" fmla="*/ 0 w 30"/>
                    <a:gd name="T51" fmla="*/ 1 h 110"/>
                    <a:gd name="T52" fmla="*/ 0 w 30"/>
                    <a:gd name="T53" fmla="*/ 1 h 11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0"/>
                    <a:gd name="T82" fmla="*/ 0 h 110"/>
                    <a:gd name="T83" fmla="*/ 30 w 30"/>
                    <a:gd name="T84" fmla="*/ 110 h 11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0" h="110">
                      <a:moveTo>
                        <a:pt x="0" y="1"/>
                      </a:moveTo>
                      <a:lnTo>
                        <a:pt x="0" y="1"/>
                      </a:lnTo>
                      <a:lnTo>
                        <a:pt x="8" y="16"/>
                      </a:lnTo>
                      <a:lnTo>
                        <a:pt x="16" y="28"/>
                      </a:lnTo>
                      <a:lnTo>
                        <a:pt x="20" y="41"/>
                      </a:lnTo>
                      <a:lnTo>
                        <a:pt x="23" y="53"/>
                      </a:lnTo>
                      <a:lnTo>
                        <a:pt x="25" y="67"/>
                      </a:lnTo>
                      <a:lnTo>
                        <a:pt x="23" y="81"/>
                      </a:lnTo>
                      <a:lnTo>
                        <a:pt x="20" y="96"/>
                      </a:lnTo>
                      <a:lnTo>
                        <a:pt x="14" y="110"/>
                      </a:lnTo>
                      <a:lnTo>
                        <a:pt x="16" y="110"/>
                      </a:lnTo>
                      <a:lnTo>
                        <a:pt x="23" y="96"/>
                      </a:lnTo>
                      <a:lnTo>
                        <a:pt x="28" y="81"/>
                      </a:lnTo>
                      <a:lnTo>
                        <a:pt x="30" y="67"/>
                      </a:lnTo>
                      <a:lnTo>
                        <a:pt x="28" y="53"/>
                      </a:lnTo>
                      <a:lnTo>
                        <a:pt x="25" y="41"/>
                      </a:lnTo>
                      <a:lnTo>
                        <a:pt x="19" y="27"/>
                      </a:lnTo>
                      <a:lnTo>
                        <a:pt x="11" y="12"/>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9" name="Freeform 236"/>
                <p:cNvSpPr>
                  <a:spLocks/>
                </p:cNvSpPr>
                <p:nvPr/>
              </p:nvSpPr>
              <p:spPr bwMode="auto">
                <a:xfrm>
                  <a:off x="553" y="1090"/>
                  <a:ext cx="369" cy="53"/>
                </a:xfrm>
                <a:custGeom>
                  <a:avLst/>
                  <a:gdLst>
                    <a:gd name="T0" fmla="*/ 367 w 369"/>
                    <a:gd name="T1" fmla="*/ 6 h 53"/>
                    <a:gd name="T2" fmla="*/ 367 w 369"/>
                    <a:gd name="T3" fmla="*/ 6 h 53"/>
                    <a:gd name="T4" fmla="*/ 322 w 369"/>
                    <a:gd name="T5" fmla="*/ 2 h 53"/>
                    <a:gd name="T6" fmla="*/ 275 w 369"/>
                    <a:gd name="T7" fmla="*/ 0 h 53"/>
                    <a:gd name="T8" fmla="*/ 227 w 369"/>
                    <a:gd name="T9" fmla="*/ 2 h 53"/>
                    <a:gd name="T10" fmla="*/ 182 w 369"/>
                    <a:gd name="T11" fmla="*/ 6 h 53"/>
                    <a:gd name="T12" fmla="*/ 135 w 369"/>
                    <a:gd name="T13" fmla="*/ 14 h 53"/>
                    <a:gd name="T14" fmla="*/ 89 w 369"/>
                    <a:gd name="T15" fmla="*/ 24 h 53"/>
                    <a:gd name="T16" fmla="*/ 44 w 369"/>
                    <a:gd name="T17" fmla="*/ 36 h 53"/>
                    <a:gd name="T18" fmla="*/ 0 w 369"/>
                    <a:gd name="T19" fmla="*/ 50 h 53"/>
                    <a:gd name="T20" fmla="*/ 0 w 369"/>
                    <a:gd name="T21" fmla="*/ 50 h 53"/>
                    <a:gd name="T22" fmla="*/ 0 w 369"/>
                    <a:gd name="T23" fmla="*/ 52 h 53"/>
                    <a:gd name="T24" fmla="*/ 2 w 369"/>
                    <a:gd name="T25" fmla="*/ 53 h 53"/>
                    <a:gd name="T26" fmla="*/ 2 w 369"/>
                    <a:gd name="T27" fmla="*/ 53 h 53"/>
                    <a:gd name="T28" fmla="*/ 91 w 369"/>
                    <a:gd name="T29" fmla="*/ 31 h 53"/>
                    <a:gd name="T30" fmla="*/ 136 w 369"/>
                    <a:gd name="T31" fmla="*/ 20 h 53"/>
                    <a:gd name="T32" fmla="*/ 182 w 369"/>
                    <a:gd name="T33" fmla="*/ 13 h 53"/>
                    <a:gd name="T34" fmla="*/ 182 w 369"/>
                    <a:gd name="T35" fmla="*/ 13 h 53"/>
                    <a:gd name="T36" fmla="*/ 227 w 369"/>
                    <a:gd name="T37" fmla="*/ 8 h 53"/>
                    <a:gd name="T38" fmla="*/ 275 w 369"/>
                    <a:gd name="T39" fmla="*/ 5 h 53"/>
                    <a:gd name="T40" fmla="*/ 322 w 369"/>
                    <a:gd name="T41" fmla="*/ 6 h 53"/>
                    <a:gd name="T42" fmla="*/ 367 w 369"/>
                    <a:gd name="T43" fmla="*/ 9 h 53"/>
                    <a:gd name="T44" fmla="*/ 367 w 369"/>
                    <a:gd name="T45" fmla="*/ 9 h 53"/>
                    <a:gd name="T46" fmla="*/ 369 w 369"/>
                    <a:gd name="T47" fmla="*/ 9 h 53"/>
                    <a:gd name="T48" fmla="*/ 369 w 369"/>
                    <a:gd name="T49" fmla="*/ 8 h 53"/>
                    <a:gd name="T50" fmla="*/ 369 w 369"/>
                    <a:gd name="T51" fmla="*/ 6 h 53"/>
                    <a:gd name="T52" fmla="*/ 367 w 369"/>
                    <a:gd name="T53" fmla="*/ 6 h 53"/>
                    <a:gd name="T54" fmla="*/ 367 w 369"/>
                    <a:gd name="T55" fmla="*/ 6 h 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69"/>
                    <a:gd name="T85" fmla="*/ 0 h 53"/>
                    <a:gd name="T86" fmla="*/ 369 w 369"/>
                    <a:gd name="T87" fmla="*/ 53 h 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69" h="53">
                      <a:moveTo>
                        <a:pt x="367" y="6"/>
                      </a:moveTo>
                      <a:lnTo>
                        <a:pt x="367" y="6"/>
                      </a:lnTo>
                      <a:lnTo>
                        <a:pt x="322" y="2"/>
                      </a:lnTo>
                      <a:lnTo>
                        <a:pt x="275" y="0"/>
                      </a:lnTo>
                      <a:lnTo>
                        <a:pt x="227" y="2"/>
                      </a:lnTo>
                      <a:lnTo>
                        <a:pt x="182" y="6"/>
                      </a:lnTo>
                      <a:lnTo>
                        <a:pt x="135" y="14"/>
                      </a:lnTo>
                      <a:lnTo>
                        <a:pt x="89" y="24"/>
                      </a:lnTo>
                      <a:lnTo>
                        <a:pt x="44" y="36"/>
                      </a:lnTo>
                      <a:lnTo>
                        <a:pt x="0" y="50"/>
                      </a:lnTo>
                      <a:lnTo>
                        <a:pt x="0" y="52"/>
                      </a:lnTo>
                      <a:lnTo>
                        <a:pt x="2" y="53"/>
                      </a:lnTo>
                      <a:lnTo>
                        <a:pt x="91" y="31"/>
                      </a:lnTo>
                      <a:lnTo>
                        <a:pt x="136" y="20"/>
                      </a:lnTo>
                      <a:lnTo>
                        <a:pt x="182" y="13"/>
                      </a:lnTo>
                      <a:lnTo>
                        <a:pt x="227" y="8"/>
                      </a:lnTo>
                      <a:lnTo>
                        <a:pt x="275" y="5"/>
                      </a:lnTo>
                      <a:lnTo>
                        <a:pt x="322" y="6"/>
                      </a:lnTo>
                      <a:lnTo>
                        <a:pt x="367" y="9"/>
                      </a:lnTo>
                      <a:lnTo>
                        <a:pt x="369" y="9"/>
                      </a:lnTo>
                      <a:lnTo>
                        <a:pt x="369" y="8"/>
                      </a:lnTo>
                      <a:lnTo>
                        <a:pt x="369" y="6"/>
                      </a:lnTo>
                      <a:lnTo>
                        <a:pt x="36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0" name="Freeform 237"/>
                <p:cNvSpPr>
                  <a:spLocks/>
                </p:cNvSpPr>
                <p:nvPr/>
              </p:nvSpPr>
              <p:spPr bwMode="auto">
                <a:xfrm>
                  <a:off x="586" y="1142"/>
                  <a:ext cx="334" cy="42"/>
                </a:xfrm>
                <a:custGeom>
                  <a:avLst/>
                  <a:gdLst>
                    <a:gd name="T0" fmla="*/ 333 w 334"/>
                    <a:gd name="T1" fmla="*/ 1 h 42"/>
                    <a:gd name="T2" fmla="*/ 333 w 334"/>
                    <a:gd name="T3" fmla="*/ 1 h 42"/>
                    <a:gd name="T4" fmla="*/ 290 w 334"/>
                    <a:gd name="T5" fmla="*/ 0 h 42"/>
                    <a:gd name="T6" fmla="*/ 248 w 334"/>
                    <a:gd name="T7" fmla="*/ 1 h 42"/>
                    <a:gd name="T8" fmla="*/ 204 w 334"/>
                    <a:gd name="T9" fmla="*/ 3 h 42"/>
                    <a:gd name="T10" fmla="*/ 162 w 334"/>
                    <a:gd name="T11" fmla="*/ 6 h 42"/>
                    <a:gd name="T12" fmla="*/ 162 w 334"/>
                    <a:gd name="T13" fmla="*/ 6 h 42"/>
                    <a:gd name="T14" fmla="*/ 141 w 334"/>
                    <a:gd name="T15" fmla="*/ 9 h 42"/>
                    <a:gd name="T16" fmla="*/ 121 w 334"/>
                    <a:gd name="T17" fmla="*/ 12 h 42"/>
                    <a:gd name="T18" fmla="*/ 80 w 334"/>
                    <a:gd name="T19" fmla="*/ 22 h 42"/>
                    <a:gd name="T20" fmla="*/ 41 w 334"/>
                    <a:gd name="T21" fmla="*/ 31 h 42"/>
                    <a:gd name="T22" fmla="*/ 0 w 334"/>
                    <a:gd name="T23" fmla="*/ 39 h 42"/>
                    <a:gd name="T24" fmla="*/ 0 w 334"/>
                    <a:gd name="T25" fmla="*/ 39 h 42"/>
                    <a:gd name="T26" fmla="*/ 0 w 334"/>
                    <a:gd name="T27" fmla="*/ 41 h 42"/>
                    <a:gd name="T28" fmla="*/ 0 w 334"/>
                    <a:gd name="T29" fmla="*/ 42 h 42"/>
                    <a:gd name="T30" fmla="*/ 0 w 334"/>
                    <a:gd name="T31" fmla="*/ 42 h 42"/>
                    <a:gd name="T32" fmla="*/ 20 w 334"/>
                    <a:gd name="T33" fmla="*/ 39 h 42"/>
                    <a:gd name="T34" fmla="*/ 41 w 334"/>
                    <a:gd name="T35" fmla="*/ 36 h 42"/>
                    <a:gd name="T36" fmla="*/ 82 w 334"/>
                    <a:gd name="T37" fmla="*/ 26 h 42"/>
                    <a:gd name="T38" fmla="*/ 121 w 334"/>
                    <a:gd name="T39" fmla="*/ 17 h 42"/>
                    <a:gd name="T40" fmla="*/ 141 w 334"/>
                    <a:gd name="T41" fmla="*/ 14 h 42"/>
                    <a:gd name="T42" fmla="*/ 162 w 334"/>
                    <a:gd name="T43" fmla="*/ 11 h 42"/>
                    <a:gd name="T44" fmla="*/ 162 w 334"/>
                    <a:gd name="T45" fmla="*/ 11 h 42"/>
                    <a:gd name="T46" fmla="*/ 204 w 334"/>
                    <a:gd name="T47" fmla="*/ 8 h 42"/>
                    <a:gd name="T48" fmla="*/ 246 w 334"/>
                    <a:gd name="T49" fmla="*/ 4 h 42"/>
                    <a:gd name="T50" fmla="*/ 333 w 334"/>
                    <a:gd name="T51" fmla="*/ 4 h 42"/>
                    <a:gd name="T52" fmla="*/ 333 w 334"/>
                    <a:gd name="T53" fmla="*/ 4 h 42"/>
                    <a:gd name="T54" fmla="*/ 334 w 334"/>
                    <a:gd name="T55" fmla="*/ 3 h 42"/>
                    <a:gd name="T56" fmla="*/ 334 w 334"/>
                    <a:gd name="T57" fmla="*/ 3 h 42"/>
                    <a:gd name="T58" fmla="*/ 334 w 334"/>
                    <a:gd name="T59" fmla="*/ 1 h 42"/>
                    <a:gd name="T60" fmla="*/ 333 w 334"/>
                    <a:gd name="T61" fmla="*/ 1 h 42"/>
                    <a:gd name="T62" fmla="*/ 333 w 334"/>
                    <a:gd name="T63" fmla="*/ 1 h 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34"/>
                    <a:gd name="T97" fmla="*/ 0 h 42"/>
                    <a:gd name="T98" fmla="*/ 334 w 334"/>
                    <a:gd name="T99" fmla="*/ 42 h 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34" h="42">
                      <a:moveTo>
                        <a:pt x="333" y="1"/>
                      </a:moveTo>
                      <a:lnTo>
                        <a:pt x="333" y="1"/>
                      </a:lnTo>
                      <a:lnTo>
                        <a:pt x="290" y="0"/>
                      </a:lnTo>
                      <a:lnTo>
                        <a:pt x="248" y="1"/>
                      </a:lnTo>
                      <a:lnTo>
                        <a:pt x="204" y="3"/>
                      </a:lnTo>
                      <a:lnTo>
                        <a:pt x="162" y="6"/>
                      </a:lnTo>
                      <a:lnTo>
                        <a:pt x="141" y="9"/>
                      </a:lnTo>
                      <a:lnTo>
                        <a:pt x="121" y="12"/>
                      </a:lnTo>
                      <a:lnTo>
                        <a:pt x="80" y="22"/>
                      </a:lnTo>
                      <a:lnTo>
                        <a:pt x="41" y="31"/>
                      </a:lnTo>
                      <a:lnTo>
                        <a:pt x="0" y="39"/>
                      </a:lnTo>
                      <a:lnTo>
                        <a:pt x="0" y="41"/>
                      </a:lnTo>
                      <a:lnTo>
                        <a:pt x="0" y="42"/>
                      </a:lnTo>
                      <a:lnTo>
                        <a:pt x="20" y="39"/>
                      </a:lnTo>
                      <a:lnTo>
                        <a:pt x="41" y="36"/>
                      </a:lnTo>
                      <a:lnTo>
                        <a:pt x="82" y="26"/>
                      </a:lnTo>
                      <a:lnTo>
                        <a:pt x="121" y="17"/>
                      </a:lnTo>
                      <a:lnTo>
                        <a:pt x="141" y="14"/>
                      </a:lnTo>
                      <a:lnTo>
                        <a:pt x="162" y="11"/>
                      </a:lnTo>
                      <a:lnTo>
                        <a:pt x="204" y="8"/>
                      </a:lnTo>
                      <a:lnTo>
                        <a:pt x="246" y="4"/>
                      </a:lnTo>
                      <a:lnTo>
                        <a:pt x="333" y="4"/>
                      </a:lnTo>
                      <a:lnTo>
                        <a:pt x="334" y="3"/>
                      </a:lnTo>
                      <a:lnTo>
                        <a:pt x="334" y="1"/>
                      </a:lnTo>
                      <a:lnTo>
                        <a:pt x="33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1" name="Freeform 238"/>
                <p:cNvSpPr>
                  <a:spLocks/>
                </p:cNvSpPr>
                <p:nvPr/>
              </p:nvSpPr>
              <p:spPr bwMode="auto">
                <a:xfrm>
                  <a:off x="699" y="1139"/>
                  <a:ext cx="80" cy="45"/>
                </a:xfrm>
                <a:custGeom>
                  <a:avLst/>
                  <a:gdLst>
                    <a:gd name="T0" fmla="*/ 17 w 80"/>
                    <a:gd name="T1" fmla="*/ 12 h 45"/>
                    <a:gd name="T2" fmla="*/ 17 w 80"/>
                    <a:gd name="T3" fmla="*/ 12 h 45"/>
                    <a:gd name="T4" fmla="*/ 11 w 80"/>
                    <a:gd name="T5" fmla="*/ 18 h 45"/>
                    <a:gd name="T6" fmla="*/ 5 w 80"/>
                    <a:gd name="T7" fmla="*/ 25 h 45"/>
                    <a:gd name="T8" fmla="*/ 1 w 80"/>
                    <a:gd name="T9" fmla="*/ 29 h 45"/>
                    <a:gd name="T10" fmla="*/ 1 w 80"/>
                    <a:gd name="T11" fmla="*/ 33 h 45"/>
                    <a:gd name="T12" fmla="*/ 0 w 80"/>
                    <a:gd name="T13" fmla="*/ 37 h 45"/>
                    <a:gd name="T14" fmla="*/ 3 w 80"/>
                    <a:gd name="T15" fmla="*/ 40 h 45"/>
                    <a:gd name="T16" fmla="*/ 3 w 80"/>
                    <a:gd name="T17" fmla="*/ 40 h 45"/>
                    <a:gd name="T18" fmla="*/ 5 w 80"/>
                    <a:gd name="T19" fmla="*/ 44 h 45"/>
                    <a:gd name="T20" fmla="*/ 9 w 80"/>
                    <a:gd name="T21" fmla="*/ 44 h 45"/>
                    <a:gd name="T22" fmla="*/ 17 w 80"/>
                    <a:gd name="T23" fmla="*/ 45 h 45"/>
                    <a:gd name="T24" fmla="*/ 34 w 80"/>
                    <a:gd name="T25" fmla="*/ 42 h 45"/>
                    <a:gd name="T26" fmla="*/ 34 w 80"/>
                    <a:gd name="T27" fmla="*/ 42 h 45"/>
                    <a:gd name="T28" fmla="*/ 56 w 80"/>
                    <a:gd name="T29" fmla="*/ 36 h 45"/>
                    <a:gd name="T30" fmla="*/ 67 w 80"/>
                    <a:gd name="T31" fmla="*/ 33 h 45"/>
                    <a:gd name="T32" fmla="*/ 77 w 80"/>
                    <a:gd name="T33" fmla="*/ 26 h 45"/>
                    <a:gd name="T34" fmla="*/ 77 w 80"/>
                    <a:gd name="T35" fmla="*/ 26 h 45"/>
                    <a:gd name="T36" fmla="*/ 80 w 80"/>
                    <a:gd name="T37" fmla="*/ 22 h 45"/>
                    <a:gd name="T38" fmla="*/ 80 w 80"/>
                    <a:gd name="T39" fmla="*/ 17 h 45"/>
                    <a:gd name="T40" fmla="*/ 78 w 80"/>
                    <a:gd name="T41" fmla="*/ 14 h 45"/>
                    <a:gd name="T42" fmla="*/ 75 w 80"/>
                    <a:gd name="T43" fmla="*/ 11 h 45"/>
                    <a:gd name="T44" fmla="*/ 66 w 80"/>
                    <a:gd name="T45" fmla="*/ 4 h 45"/>
                    <a:gd name="T46" fmla="*/ 60 w 80"/>
                    <a:gd name="T47" fmla="*/ 0 h 45"/>
                    <a:gd name="T48" fmla="*/ 60 w 80"/>
                    <a:gd name="T49" fmla="*/ 0 h 45"/>
                    <a:gd name="T50" fmla="*/ 56 w 80"/>
                    <a:gd name="T51" fmla="*/ 0 h 45"/>
                    <a:gd name="T52" fmla="*/ 53 w 80"/>
                    <a:gd name="T53" fmla="*/ 1 h 45"/>
                    <a:gd name="T54" fmla="*/ 53 w 80"/>
                    <a:gd name="T55" fmla="*/ 4 h 45"/>
                    <a:gd name="T56" fmla="*/ 56 w 80"/>
                    <a:gd name="T57" fmla="*/ 7 h 45"/>
                    <a:gd name="T58" fmla="*/ 56 w 80"/>
                    <a:gd name="T59" fmla="*/ 7 h 45"/>
                    <a:gd name="T60" fmla="*/ 64 w 80"/>
                    <a:gd name="T61" fmla="*/ 12 h 45"/>
                    <a:gd name="T62" fmla="*/ 71 w 80"/>
                    <a:gd name="T63" fmla="*/ 17 h 45"/>
                    <a:gd name="T64" fmla="*/ 71 w 80"/>
                    <a:gd name="T65" fmla="*/ 17 h 45"/>
                    <a:gd name="T66" fmla="*/ 71 w 80"/>
                    <a:gd name="T67" fmla="*/ 20 h 45"/>
                    <a:gd name="T68" fmla="*/ 71 w 80"/>
                    <a:gd name="T69" fmla="*/ 22 h 45"/>
                    <a:gd name="T70" fmla="*/ 67 w 80"/>
                    <a:gd name="T71" fmla="*/ 25 h 45"/>
                    <a:gd name="T72" fmla="*/ 67 w 80"/>
                    <a:gd name="T73" fmla="*/ 25 h 45"/>
                    <a:gd name="T74" fmla="*/ 60 w 80"/>
                    <a:gd name="T75" fmla="*/ 28 h 45"/>
                    <a:gd name="T76" fmla="*/ 52 w 80"/>
                    <a:gd name="T77" fmla="*/ 31 h 45"/>
                    <a:gd name="T78" fmla="*/ 34 w 80"/>
                    <a:gd name="T79" fmla="*/ 36 h 45"/>
                    <a:gd name="T80" fmla="*/ 34 w 80"/>
                    <a:gd name="T81" fmla="*/ 36 h 45"/>
                    <a:gd name="T82" fmla="*/ 22 w 80"/>
                    <a:gd name="T83" fmla="*/ 39 h 45"/>
                    <a:gd name="T84" fmla="*/ 14 w 80"/>
                    <a:gd name="T85" fmla="*/ 40 h 45"/>
                    <a:gd name="T86" fmla="*/ 8 w 80"/>
                    <a:gd name="T87" fmla="*/ 39 h 45"/>
                    <a:gd name="T88" fmla="*/ 8 w 80"/>
                    <a:gd name="T89" fmla="*/ 39 h 45"/>
                    <a:gd name="T90" fmla="*/ 5 w 80"/>
                    <a:gd name="T91" fmla="*/ 37 h 45"/>
                    <a:gd name="T92" fmla="*/ 5 w 80"/>
                    <a:gd name="T93" fmla="*/ 34 h 45"/>
                    <a:gd name="T94" fmla="*/ 6 w 80"/>
                    <a:gd name="T95" fmla="*/ 31 h 45"/>
                    <a:gd name="T96" fmla="*/ 8 w 80"/>
                    <a:gd name="T97" fmla="*/ 26 h 45"/>
                    <a:gd name="T98" fmla="*/ 14 w 80"/>
                    <a:gd name="T99" fmla="*/ 18 h 45"/>
                    <a:gd name="T100" fmla="*/ 19 w 80"/>
                    <a:gd name="T101" fmla="*/ 14 h 45"/>
                    <a:gd name="T102" fmla="*/ 19 w 80"/>
                    <a:gd name="T103" fmla="*/ 14 h 45"/>
                    <a:gd name="T104" fmla="*/ 19 w 80"/>
                    <a:gd name="T105" fmla="*/ 12 h 45"/>
                    <a:gd name="T106" fmla="*/ 17 w 80"/>
                    <a:gd name="T107" fmla="*/ 12 h 45"/>
                    <a:gd name="T108" fmla="*/ 17 w 80"/>
                    <a:gd name="T109" fmla="*/ 12 h 4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80"/>
                    <a:gd name="T166" fmla="*/ 0 h 45"/>
                    <a:gd name="T167" fmla="*/ 80 w 80"/>
                    <a:gd name="T168" fmla="*/ 45 h 4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80" h="45">
                      <a:moveTo>
                        <a:pt x="17" y="12"/>
                      </a:moveTo>
                      <a:lnTo>
                        <a:pt x="17" y="12"/>
                      </a:lnTo>
                      <a:lnTo>
                        <a:pt x="11" y="18"/>
                      </a:lnTo>
                      <a:lnTo>
                        <a:pt x="5" y="25"/>
                      </a:lnTo>
                      <a:lnTo>
                        <a:pt x="1" y="29"/>
                      </a:lnTo>
                      <a:lnTo>
                        <a:pt x="1" y="33"/>
                      </a:lnTo>
                      <a:lnTo>
                        <a:pt x="0" y="37"/>
                      </a:lnTo>
                      <a:lnTo>
                        <a:pt x="3" y="40"/>
                      </a:lnTo>
                      <a:lnTo>
                        <a:pt x="5" y="44"/>
                      </a:lnTo>
                      <a:lnTo>
                        <a:pt x="9" y="44"/>
                      </a:lnTo>
                      <a:lnTo>
                        <a:pt x="17" y="45"/>
                      </a:lnTo>
                      <a:lnTo>
                        <a:pt x="34" y="42"/>
                      </a:lnTo>
                      <a:lnTo>
                        <a:pt x="56" y="36"/>
                      </a:lnTo>
                      <a:lnTo>
                        <a:pt x="67" y="33"/>
                      </a:lnTo>
                      <a:lnTo>
                        <a:pt x="77" y="26"/>
                      </a:lnTo>
                      <a:lnTo>
                        <a:pt x="80" y="22"/>
                      </a:lnTo>
                      <a:lnTo>
                        <a:pt x="80" y="17"/>
                      </a:lnTo>
                      <a:lnTo>
                        <a:pt x="78" y="14"/>
                      </a:lnTo>
                      <a:lnTo>
                        <a:pt x="75" y="11"/>
                      </a:lnTo>
                      <a:lnTo>
                        <a:pt x="66" y="4"/>
                      </a:lnTo>
                      <a:lnTo>
                        <a:pt x="60" y="0"/>
                      </a:lnTo>
                      <a:lnTo>
                        <a:pt x="56" y="0"/>
                      </a:lnTo>
                      <a:lnTo>
                        <a:pt x="53" y="1"/>
                      </a:lnTo>
                      <a:lnTo>
                        <a:pt x="53" y="4"/>
                      </a:lnTo>
                      <a:lnTo>
                        <a:pt x="56" y="7"/>
                      </a:lnTo>
                      <a:lnTo>
                        <a:pt x="64" y="12"/>
                      </a:lnTo>
                      <a:lnTo>
                        <a:pt x="71" y="17"/>
                      </a:lnTo>
                      <a:lnTo>
                        <a:pt x="71" y="20"/>
                      </a:lnTo>
                      <a:lnTo>
                        <a:pt x="71" y="22"/>
                      </a:lnTo>
                      <a:lnTo>
                        <a:pt x="67" y="25"/>
                      </a:lnTo>
                      <a:lnTo>
                        <a:pt x="60" y="28"/>
                      </a:lnTo>
                      <a:lnTo>
                        <a:pt x="52" y="31"/>
                      </a:lnTo>
                      <a:lnTo>
                        <a:pt x="34" y="36"/>
                      </a:lnTo>
                      <a:lnTo>
                        <a:pt x="22" y="39"/>
                      </a:lnTo>
                      <a:lnTo>
                        <a:pt x="14" y="40"/>
                      </a:lnTo>
                      <a:lnTo>
                        <a:pt x="8" y="39"/>
                      </a:lnTo>
                      <a:lnTo>
                        <a:pt x="5" y="37"/>
                      </a:lnTo>
                      <a:lnTo>
                        <a:pt x="5" y="34"/>
                      </a:lnTo>
                      <a:lnTo>
                        <a:pt x="6" y="31"/>
                      </a:lnTo>
                      <a:lnTo>
                        <a:pt x="8" y="26"/>
                      </a:lnTo>
                      <a:lnTo>
                        <a:pt x="14" y="18"/>
                      </a:lnTo>
                      <a:lnTo>
                        <a:pt x="19" y="14"/>
                      </a:lnTo>
                      <a:lnTo>
                        <a:pt x="19" y="12"/>
                      </a:lnTo>
                      <a:lnTo>
                        <a:pt x="1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 name="Freeform 239"/>
                <p:cNvSpPr>
                  <a:spLocks/>
                </p:cNvSpPr>
                <p:nvPr/>
              </p:nvSpPr>
              <p:spPr bwMode="auto">
                <a:xfrm>
                  <a:off x="639" y="1109"/>
                  <a:ext cx="68" cy="227"/>
                </a:xfrm>
                <a:custGeom>
                  <a:avLst/>
                  <a:gdLst>
                    <a:gd name="T0" fmla="*/ 0 w 68"/>
                    <a:gd name="T1" fmla="*/ 1 h 227"/>
                    <a:gd name="T2" fmla="*/ 0 w 68"/>
                    <a:gd name="T3" fmla="*/ 1 h 227"/>
                    <a:gd name="T4" fmla="*/ 0 w 68"/>
                    <a:gd name="T5" fmla="*/ 9 h 227"/>
                    <a:gd name="T6" fmla="*/ 2 w 68"/>
                    <a:gd name="T7" fmla="*/ 16 h 227"/>
                    <a:gd name="T8" fmla="*/ 5 w 68"/>
                    <a:gd name="T9" fmla="*/ 30 h 227"/>
                    <a:gd name="T10" fmla="*/ 5 w 68"/>
                    <a:gd name="T11" fmla="*/ 30 h 227"/>
                    <a:gd name="T12" fmla="*/ 11 w 68"/>
                    <a:gd name="T13" fmla="*/ 45 h 227"/>
                    <a:gd name="T14" fmla="*/ 16 w 68"/>
                    <a:gd name="T15" fmla="*/ 63 h 227"/>
                    <a:gd name="T16" fmla="*/ 27 w 68"/>
                    <a:gd name="T17" fmla="*/ 97 h 227"/>
                    <a:gd name="T18" fmla="*/ 27 w 68"/>
                    <a:gd name="T19" fmla="*/ 97 h 227"/>
                    <a:gd name="T20" fmla="*/ 36 w 68"/>
                    <a:gd name="T21" fmla="*/ 130 h 227"/>
                    <a:gd name="T22" fmla="*/ 47 w 68"/>
                    <a:gd name="T23" fmla="*/ 161 h 227"/>
                    <a:gd name="T24" fmla="*/ 57 w 68"/>
                    <a:gd name="T25" fmla="*/ 194 h 227"/>
                    <a:gd name="T26" fmla="*/ 60 w 68"/>
                    <a:gd name="T27" fmla="*/ 210 h 227"/>
                    <a:gd name="T28" fmla="*/ 63 w 68"/>
                    <a:gd name="T29" fmla="*/ 226 h 227"/>
                    <a:gd name="T30" fmla="*/ 63 w 68"/>
                    <a:gd name="T31" fmla="*/ 226 h 227"/>
                    <a:gd name="T32" fmla="*/ 65 w 68"/>
                    <a:gd name="T33" fmla="*/ 227 h 227"/>
                    <a:gd name="T34" fmla="*/ 66 w 68"/>
                    <a:gd name="T35" fmla="*/ 227 h 227"/>
                    <a:gd name="T36" fmla="*/ 66 w 68"/>
                    <a:gd name="T37" fmla="*/ 227 h 227"/>
                    <a:gd name="T38" fmla="*/ 68 w 68"/>
                    <a:gd name="T39" fmla="*/ 226 h 227"/>
                    <a:gd name="T40" fmla="*/ 68 w 68"/>
                    <a:gd name="T41" fmla="*/ 226 h 227"/>
                    <a:gd name="T42" fmla="*/ 61 w 68"/>
                    <a:gd name="T43" fmla="*/ 197 h 227"/>
                    <a:gd name="T44" fmla="*/ 52 w 68"/>
                    <a:gd name="T45" fmla="*/ 169 h 227"/>
                    <a:gd name="T46" fmla="*/ 35 w 68"/>
                    <a:gd name="T47" fmla="*/ 114 h 227"/>
                    <a:gd name="T48" fmla="*/ 35 w 68"/>
                    <a:gd name="T49" fmla="*/ 114 h 227"/>
                    <a:gd name="T50" fmla="*/ 16 w 68"/>
                    <a:gd name="T51" fmla="*/ 53 h 227"/>
                    <a:gd name="T52" fmla="*/ 16 w 68"/>
                    <a:gd name="T53" fmla="*/ 53 h 227"/>
                    <a:gd name="T54" fmla="*/ 13 w 68"/>
                    <a:gd name="T55" fmla="*/ 41 h 227"/>
                    <a:gd name="T56" fmla="*/ 7 w 68"/>
                    <a:gd name="T57" fmla="*/ 27 h 227"/>
                    <a:gd name="T58" fmla="*/ 3 w 68"/>
                    <a:gd name="T59" fmla="*/ 14 h 227"/>
                    <a:gd name="T60" fmla="*/ 2 w 68"/>
                    <a:gd name="T61" fmla="*/ 8 h 227"/>
                    <a:gd name="T62" fmla="*/ 2 w 68"/>
                    <a:gd name="T63" fmla="*/ 1 h 227"/>
                    <a:gd name="T64" fmla="*/ 2 w 68"/>
                    <a:gd name="T65" fmla="*/ 1 h 227"/>
                    <a:gd name="T66" fmla="*/ 2 w 68"/>
                    <a:gd name="T67" fmla="*/ 0 h 227"/>
                    <a:gd name="T68" fmla="*/ 0 w 68"/>
                    <a:gd name="T69" fmla="*/ 1 h 227"/>
                    <a:gd name="T70" fmla="*/ 0 w 68"/>
                    <a:gd name="T71" fmla="*/ 1 h 2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
                    <a:gd name="T109" fmla="*/ 0 h 227"/>
                    <a:gd name="T110" fmla="*/ 68 w 68"/>
                    <a:gd name="T111" fmla="*/ 227 h 2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 h="227">
                      <a:moveTo>
                        <a:pt x="0" y="1"/>
                      </a:moveTo>
                      <a:lnTo>
                        <a:pt x="0" y="1"/>
                      </a:lnTo>
                      <a:lnTo>
                        <a:pt x="0" y="9"/>
                      </a:lnTo>
                      <a:lnTo>
                        <a:pt x="2" y="16"/>
                      </a:lnTo>
                      <a:lnTo>
                        <a:pt x="5" y="30"/>
                      </a:lnTo>
                      <a:lnTo>
                        <a:pt x="11" y="45"/>
                      </a:lnTo>
                      <a:lnTo>
                        <a:pt x="16" y="63"/>
                      </a:lnTo>
                      <a:lnTo>
                        <a:pt x="27" y="97"/>
                      </a:lnTo>
                      <a:lnTo>
                        <a:pt x="36" y="130"/>
                      </a:lnTo>
                      <a:lnTo>
                        <a:pt x="47" y="161"/>
                      </a:lnTo>
                      <a:lnTo>
                        <a:pt x="57" y="194"/>
                      </a:lnTo>
                      <a:lnTo>
                        <a:pt x="60" y="210"/>
                      </a:lnTo>
                      <a:lnTo>
                        <a:pt x="63" y="226"/>
                      </a:lnTo>
                      <a:lnTo>
                        <a:pt x="65" y="227"/>
                      </a:lnTo>
                      <a:lnTo>
                        <a:pt x="66" y="227"/>
                      </a:lnTo>
                      <a:lnTo>
                        <a:pt x="68" y="226"/>
                      </a:lnTo>
                      <a:lnTo>
                        <a:pt x="61" y="197"/>
                      </a:lnTo>
                      <a:lnTo>
                        <a:pt x="52" y="169"/>
                      </a:lnTo>
                      <a:lnTo>
                        <a:pt x="35" y="114"/>
                      </a:lnTo>
                      <a:lnTo>
                        <a:pt x="16" y="53"/>
                      </a:lnTo>
                      <a:lnTo>
                        <a:pt x="13" y="41"/>
                      </a:lnTo>
                      <a:lnTo>
                        <a:pt x="7" y="27"/>
                      </a:lnTo>
                      <a:lnTo>
                        <a:pt x="3" y="14"/>
                      </a:lnTo>
                      <a:lnTo>
                        <a:pt x="2" y="8"/>
                      </a:lnTo>
                      <a:lnTo>
                        <a:pt x="2" y="1"/>
                      </a:lnTo>
                      <a:lnTo>
                        <a:pt x="2"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 name="Freeform 240"/>
                <p:cNvSpPr>
                  <a:spLocks/>
                </p:cNvSpPr>
                <p:nvPr/>
              </p:nvSpPr>
              <p:spPr bwMode="auto">
                <a:xfrm>
                  <a:off x="832" y="1095"/>
                  <a:ext cx="36" cy="226"/>
                </a:xfrm>
                <a:custGeom>
                  <a:avLst/>
                  <a:gdLst>
                    <a:gd name="T0" fmla="*/ 36 w 36"/>
                    <a:gd name="T1" fmla="*/ 0 h 226"/>
                    <a:gd name="T2" fmla="*/ 36 w 36"/>
                    <a:gd name="T3" fmla="*/ 0 h 226"/>
                    <a:gd name="T4" fmla="*/ 32 w 36"/>
                    <a:gd name="T5" fmla="*/ 11 h 226"/>
                    <a:gd name="T6" fmla="*/ 30 w 36"/>
                    <a:gd name="T7" fmla="*/ 23 h 226"/>
                    <a:gd name="T8" fmla="*/ 25 w 36"/>
                    <a:gd name="T9" fmla="*/ 50 h 226"/>
                    <a:gd name="T10" fmla="*/ 21 w 36"/>
                    <a:gd name="T11" fmla="*/ 100 h 226"/>
                    <a:gd name="T12" fmla="*/ 21 w 36"/>
                    <a:gd name="T13" fmla="*/ 100 h 226"/>
                    <a:gd name="T14" fmla="*/ 16 w 36"/>
                    <a:gd name="T15" fmla="*/ 131 h 226"/>
                    <a:gd name="T16" fmla="*/ 8 w 36"/>
                    <a:gd name="T17" fmla="*/ 163 h 226"/>
                    <a:gd name="T18" fmla="*/ 2 w 36"/>
                    <a:gd name="T19" fmla="*/ 193 h 226"/>
                    <a:gd name="T20" fmla="*/ 2 w 36"/>
                    <a:gd name="T21" fmla="*/ 208 h 226"/>
                    <a:gd name="T22" fmla="*/ 0 w 36"/>
                    <a:gd name="T23" fmla="*/ 224 h 226"/>
                    <a:gd name="T24" fmla="*/ 0 w 36"/>
                    <a:gd name="T25" fmla="*/ 224 h 226"/>
                    <a:gd name="T26" fmla="*/ 2 w 36"/>
                    <a:gd name="T27" fmla="*/ 226 h 226"/>
                    <a:gd name="T28" fmla="*/ 3 w 36"/>
                    <a:gd name="T29" fmla="*/ 226 h 226"/>
                    <a:gd name="T30" fmla="*/ 3 w 36"/>
                    <a:gd name="T31" fmla="*/ 224 h 226"/>
                    <a:gd name="T32" fmla="*/ 3 w 36"/>
                    <a:gd name="T33" fmla="*/ 224 h 226"/>
                    <a:gd name="T34" fmla="*/ 8 w 36"/>
                    <a:gd name="T35" fmla="*/ 196 h 226"/>
                    <a:gd name="T36" fmla="*/ 13 w 36"/>
                    <a:gd name="T37" fmla="*/ 166 h 226"/>
                    <a:gd name="T38" fmla="*/ 22 w 36"/>
                    <a:gd name="T39" fmla="*/ 110 h 226"/>
                    <a:gd name="T40" fmla="*/ 22 w 36"/>
                    <a:gd name="T41" fmla="*/ 110 h 226"/>
                    <a:gd name="T42" fmla="*/ 25 w 36"/>
                    <a:gd name="T43" fmla="*/ 81 h 226"/>
                    <a:gd name="T44" fmla="*/ 27 w 36"/>
                    <a:gd name="T45" fmla="*/ 55 h 226"/>
                    <a:gd name="T46" fmla="*/ 30 w 36"/>
                    <a:gd name="T47" fmla="*/ 26 h 226"/>
                    <a:gd name="T48" fmla="*/ 33 w 36"/>
                    <a:gd name="T49" fmla="*/ 12 h 226"/>
                    <a:gd name="T50" fmla="*/ 36 w 36"/>
                    <a:gd name="T51" fmla="*/ 0 h 226"/>
                    <a:gd name="T52" fmla="*/ 36 w 36"/>
                    <a:gd name="T53" fmla="*/ 0 h 226"/>
                    <a:gd name="T54" fmla="*/ 36 w 36"/>
                    <a:gd name="T55" fmla="*/ 0 h 226"/>
                    <a:gd name="T56" fmla="*/ 36 w 36"/>
                    <a:gd name="T57" fmla="*/ 0 h 22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6"/>
                    <a:gd name="T88" fmla="*/ 0 h 226"/>
                    <a:gd name="T89" fmla="*/ 36 w 36"/>
                    <a:gd name="T90" fmla="*/ 226 h 22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6" h="226">
                      <a:moveTo>
                        <a:pt x="36" y="0"/>
                      </a:moveTo>
                      <a:lnTo>
                        <a:pt x="36" y="0"/>
                      </a:lnTo>
                      <a:lnTo>
                        <a:pt x="32" y="11"/>
                      </a:lnTo>
                      <a:lnTo>
                        <a:pt x="30" y="23"/>
                      </a:lnTo>
                      <a:lnTo>
                        <a:pt x="25" y="50"/>
                      </a:lnTo>
                      <a:lnTo>
                        <a:pt x="21" y="100"/>
                      </a:lnTo>
                      <a:lnTo>
                        <a:pt x="16" y="131"/>
                      </a:lnTo>
                      <a:lnTo>
                        <a:pt x="8" y="163"/>
                      </a:lnTo>
                      <a:lnTo>
                        <a:pt x="2" y="193"/>
                      </a:lnTo>
                      <a:lnTo>
                        <a:pt x="2" y="208"/>
                      </a:lnTo>
                      <a:lnTo>
                        <a:pt x="0" y="224"/>
                      </a:lnTo>
                      <a:lnTo>
                        <a:pt x="2" y="226"/>
                      </a:lnTo>
                      <a:lnTo>
                        <a:pt x="3" y="226"/>
                      </a:lnTo>
                      <a:lnTo>
                        <a:pt x="3" y="224"/>
                      </a:lnTo>
                      <a:lnTo>
                        <a:pt x="8" y="196"/>
                      </a:lnTo>
                      <a:lnTo>
                        <a:pt x="13" y="166"/>
                      </a:lnTo>
                      <a:lnTo>
                        <a:pt x="22" y="110"/>
                      </a:lnTo>
                      <a:lnTo>
                        <a:pt x="25" y="81"/>
                      </a:lnTo>
                      <a:lnTo>
                        <a:pt x="27" y="55"/>
                      </a:lnTo>
                      <a:lnTo>
                        <a:pt x="30" y="26"/>
                      </a:lnTo>
                      <a:lnTo>
                        <a:pt x="33" y="12"/>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4" name="Freeform 241"/>
                <p:cNvSpPr>
                  <a:spLocks/>
                </p:cNvSpPr>
                <p:nvPr/>
              </p:nvSpPr>
              <p:spPr bwMode="auto">
                <a:xfrm>
                  <a:off x="923" y="1374"/>
                  <a:ext cx="160" cy="122"/>
                </a:xfrm>
                <a:custGeom>
                  <a:avLst/>
                  <a:gdLst>
                    <a:gd name="T0" fmla="*/ 0 w 160"/>
                    <a:gd name="T1" fmla="*/ 0 h 122"/>
                    <a:gd name="T2" fmla="*/ 0 w 160"/>
                    <a:gd name="T3" fmla="*/ 0 h 122"/>
                    <a:gd name="T4" fmla="*/ 11 w 160"/>
                    <a:gd name="T5" fmla="*/ 25 h 122"/>
                    <a:gd name="T6" fmla="*/ 25 w 160"/>
                    <a:gd name="T7" fmla="*/ 50 h 122"/>
                    <a:gd name="T8" fmla="*/ 41 w 160"/>
                    <a:gd name="T9" fmla="*/ 71 h 122"/>
                    <a:gd name="T10" fmla="*/ 50 w 160"/>
                    <a:gd name="T11" fmla="*/ 81 h 122"/>
                    <a:gd name="T12" fmla="*/ 60 w 160"/>
                    <a:gd name="T13" fmla="*/ 89 h 122"/>
                    <a:gd name="T14" fmla="*/ 71 w 160"/>
                    <a:gd name="T15" fmla="*/ 97 h 122"/>
                    <a:gd name="T16" fmla="*/ 82 w 160"/>
                    <a:gd name="T17" fmla="*/ 105 h 122"/>
                    <a:gd name="T18" fmla="*/ 93 w 160"/>
                    <a:gd name="T19" fmla="*/ 111 h 122"/>
                    <a:gd name="T20" fmla="*/ 105 w 160"/>
                    <a:gd name="T21" fmla="*/ 116 h 122"/>
                    <a:gd name="T22" fmla="*/ 118 w 160"/>
                    <a:gd name="T23" fmla="*/ 119 h 122"/>
                    <a:gd name="T24" fmla="*/ 132 w 160"/>
                    <a:gd name="T25" fmla="*/ 122 h 122"/>
                    <a:gd name="T26" fmla="*/ 146 w 160"/>
                    <a:gd name="T27" fmla="*/ 122 h 122"/>
                    <a:gd name="T28" fmla="*/ 160 w 160"/>
                    <a:gd name="T29" fmla="*/ 122 h 122"/>
                    <a:gd name="T30" fmla="*/ 160 w 160"/>
                    <a:gd name="T31" fmla="*/ 122 h 122"/>
                    <a:gd name="T32" fmla="*/ 160 w 160"/>
                    <a:gd name="T33" fmla="*/ 122 h 122"/>
                    <a:gd name="T34" fmla="*/ 160 w 160"/>
                    <a:gd name="T35" fmla="*/ 121 h 122"/>
                    <a:gd name="T36" fmla="*/ 160 w 160"/>
                    <a:gd name="T37" fmla="*/ 121 h 122"/>
                    <a:gd name="T38" fmla="*/ 146 w 160"/>
                    <a:gd name="T39" fmla="*/ 121 h 122"/>
                    <a:gd name="T40" fmla="*/ 132 w 160"/>
                    <a:gd name="T41" fmla="*/ 119 h 122"/>
                    <a:gd name="T42" fmla="*/ 118 w 160"/>
                    <a:gd name="T43" fmla="*/ 116 h 122"/>
                    <a:gd name="T44" fmla="*/ 105 w 160"/>
                    <a:gd name="T45" fmla="*/ 113 h 122"/>
                    <a:gd name="T46" fmla="*/ 93 w 160"/>
                    <a:gd name="T47" fmla="*/ 108 h 122"/>
                    <a:gd name="T48" fmla="*/ 82 w 160"/>
                    <a:gd name="T49" fmla="*/ 102 h 122"/>
                    <a:gd name="T50" fmla="*/ 71 w 160"/>
                    <a:gd name="T51" fmla="*/ 96 h 122"/>
                    <a:gd name="T52" fmla="*/ 61 w 160"/>
                    <a:gd name="T53" fmla="*/ 88 h 122"/>
                    <a:gd name="T54" fmla="*/ 52 w 160"/>
                    <a:gd name="T55" fmla="*/ 80 h 122"/>
                    <a:gd name="T56" fmla="*/ 43 w 160"/>
                    <a:gd name="T57" fmla="*/ 71 h 122"/>
                    <a:gd name="T58" fmla="*/ 27 w 160"/>
                    <a:gd name="T59" fmla="*/ 49 h 122"/>
                    <a:gd name="T60" fmla="*/ 13 w 160"/>
                    <a:gd name="T61" fmla="*/ 25 h 122"/>
                    <a:gd name="T62" fmla="*/ 0 w 160"/>
                    <a:gd name="T63" fmla="*/ 0 h 122"/>
                    <a:gd name="T64" fmla="*/ 0 w 160"/>
                    <a:gd name="T65" fmla="*/ 0 h 122"/>
                    <a:gd name="T66" fmla="*/ 0 w 160"/>
                    <a:gd name="T67" fmla="*/ 0 h 122"/>
                    <a:gd name="T68" fmla="*/ 0 w 160"/>
                    <a:gd name="T69" fmla="*/ 0 h 122"/>
                    <a:gd name="T70" fmla="*/ 0 w 160"/>
                    <a:gd name="T71" fmla="*/ 0 h 12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0"/>
                    <a:gd name="T109" fmla="*/ 0 h 122"/>
                    <a:gd name="T110" fmla="*/ 160 w 160"/>
                    <a:gd name="T111" fmla="*/ 122 h 12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0" h="122">
                      <a:moveTo>
                        <a:pt x="0" y="0"/>
                      </a:moveTo>
                      <a:lnTo>
                        <a:pt x="0" y="0"/>
                      </a:lnTo>
                      <a:lnTo>
                        <a:pt x="11" y="25"/>
                      </a:lnTo>
                      <a:lnTo>
                        <a:pt x="25" y="50"/>
                      </a:lnTo>
                      <a:lnTo>
                        <a:pt x="41" y="71"/>
                      </a:lnTo>
                      <a:lnTo>
                        <a:pt x="50" y="81"/>
                      </a:lnTo>
                      <a:lnTo>
                        <a:pt x="60" y="89"/>
                      </a:lnTo>
                      <a:lnTo>
                        <a:pt x="71" y="97"/>
                      </a:lnTo>
                      <a:lnTo>
                        <a:pt x="82" y="105"/>
                      </a:lnTo>
                      <a:lnTo>
                        <a:pt x="93" y="111"/>
                      </a:lnTo>
                      <a:lnTo>
                        <a:pt x="105" y="116"/>
                      </a:lnTo>
                      <a:lnTo>
                        <a:pt x="118" y="119"/>
                      </a:lnTo>
                      <a:lnTo>
                        <a:pt x="132" y="122"/>
                      </a:lnTo>
                      <a:lnTo>
                        <a:pt x="146" y="122"/>
                      </a:lnTo>
                      <a:lnTo>
                        <a:pt x="160" y="122"/>
                      </a:lnTo>
                      <a:lnTo>
                        <a:pt x="160" y="121"/>
                      </a:lnTo>
                      <a:lnTo>
                        <a:pt x="146" y="121"/>
                      </a:lnTo>
                      <a:lnTo>
                        <a:pt x="132" y="119"/>
                      </a:lnTo>
                      <a:lnTo>
                        <a:pt x="118" y="116"/>
                      </a:lnTo>
                      <a:lnTo>
                        <a:pt x="105" y="113"/>
                      </a:lnTo>
                      <a:lnTo>
                        <a:pt x="93" y="108"/>
                      </a:lnTo>
                      <a:lnTo>
                        <a:pt x="82" y="102"/>
                      </a:lnTo>
                      <a:lnTo>
                        <a:pt x="71" y="96"/>
                      </a:lnTo>
                      <a:lnTo>
                        <a:pt x="61" y="88"/>
                      </a:lnTo>
                      <a:lnTo>
                        <a:pt x="52" y="80"/>
                      </a:lnTo>
                      <a:lnTo>
                        <a:pt x="43" y="71"/>
                      </a:lnTo>
                      <a:lnTo>
                        <a:pt x="27" y="49"/>
                      </a:lnTo>
                      <a:lnTo>
                        <a:pt x="13" y="2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5" name="Freeform 242"/>
                <p:cNvSpPr>
                  <a:spLocks/>
                </p:cNvSpPr>
                <p:nvPr/>
              </p:nvSpPr>
              <p:spPr bwMode="auto">
                <a:xfrm>
                  <a:off x="762" y="1285"/>
                  <a:ext cx="237" cy="50"/>
                </a:xfrm>
                <a:custGeom>
                  <a:avLst/>
                  <a:gdLst>
                    <a:gd name="T0" fmla="*/ 1 w 237"/>
                    <a:gd name="T1" fmla="*/ 3 h 50"/>
                    <a:gd name="T2" fmla="*/ 1 w 237"/>
                    <a:gd name="T3" fmla="*/ 3 h 50"/>
                    <a:gd name="T4" fmla="*/ 28 w 237"/>
                    <a:gd name="T5" fmla="*/ 14 h 50"/>
                    <a:gd name="T6" fmla="*/ 56 w 237"/>
                    <a:gd name="T7" fmla="*/ 23 h 50"/>
                    <a:gd name="T8" fmla="*/ 86 w 237"/>
                    <a:gd name="T9" fmla="*/ 31 h 50"/>
                    <a:gd name="T10" fmla="*/ 116 w 237"/>
                    <a:gd name="T11" fmla="*/ 37 h 50"/>
                    <a:gd name="T12" fmla="*/ 146 w 237"/>
                    <a:gd name="T13" fmla="*/ 42 h 50"/>
                    <a:gd name="T14" fmla="*/ 174 w 237"/>
                    <a:gd name="T15" fmla="*/ 47 h 50"/>
                    <a:gd name="T16" fmla="*/ 204 w 237"/>
                    <a:gd name="T17" fmla="*/ 50 h 50"/>
                    <a:gd name="T18" fmla="*/ 233 w 237"/>
                    <a:gd name="T19" fmla="*/ 50 h 50"/>
                    <a:gd name="T20" fmla="*/ 233 w 237"/>
                    <a:gd name="T21" fmla="*/ 50 h 50"/>
                    <a:gd name="T22" fmla="*/ 235 w 237"/>
                    <a:gd name="T23" fmla="*/ 50 h 50"/>
                    <a:gd name="T24" fmla="*/ 237 w 237"/>
                    <a:gd name="T25" fmla="*/ 48 h 50"/>
                    <a:gd name="T26" fmla="*/ 235 w 237"/>
                    <a:gd name="T27" fmla="*/ 47 h 50"/>
                    <a:gd name="T28" fmla="*/ 233 w 237"/>
                    <a:gd name="T29" fmla="*/ 45 h 50"/>
                    <a:gd name="T30" fmla="*/ 233 w 237"/>
                    <a:gd name="T31" fmla="*/ 45 h 50"/>
                    <a:gd name="T32" fmla="*/ 204 w 237"/>
                    <a:gd name="T33" fmla="*/ 42 h 50"/>
                    <a:gd name="T34" fmla="*/ 175 w 237"/>
                    <a:gd name="T35" fmla="*/ 37 h 50"/>
                    <a:gd name="T36" fmla="*/ 117 w 237"/>
                    <a:gd name="T37" fmla="*/ 26 h 50"/>
                    <a:gd name="T38" fmla="*/ 59 w 237"/>
                    <a:gd name="T39" fmla="*/ 14 h 50"/>
                    <a:gd name="T40" fmla="*/ 1 w 237"/>
                    <a:gd name="T41" fmla="*/ 0 h 50"/>
                    <a:gd name="T42" fmla="*/ 1 w 237"/>
                    <a:gd name="T43" fmla="*/ 0 h 50"/>
                    <a:gd name="T44" fmla="*/ 0 w 237"/>
                    <a:gd name="T45" fmla="*/ 1 h 50"/>
                    <a:gd name="T46" fmla="*/ 1 w 237"/>
                    <a:gd name="T47" fmla="*/ 3 h 50"/>
                    <a:gd name="T48" fmla="*/ 1 w 237"/>
                    <a:gd name="T49" fmla="*/ 3 h 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7"/>
                    <a:gd name="T76" fmla="*/ 0 h 50"/>
                    <a:gd name="T77" fmla="*/ 237 w 237"/>
                    <a:gd name="T78" fmla="*/ 50 h 5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7" h="50">
                      <a:moveTo>
                        <a:pt x="1" y="3"/>
                      </a:moveTo>
                      <a:lnTo>
                        <a:pt x="1" y="3"/>
                      </a:lnTo>
                      <a:lnTo>
                        <a:pt x="28" y="14"/>
                      </a:lnTo>
                      <a:lnTo>
                        <a:pt x="56" y="23"/>
                      </a:lnTo>
                      <a:lnTo>
                        <a:pt x="86" y="31"/>
                      </a:lnTo>
                      <a:lnTo>
                        <a:pt x="116" y="37"/>
                      </a:lnTo>
                      <a:lnTo>
                        <a:pt x="146" y="42"/>
                      </a:lnTo>
                      <a:lnTo>
                        <a:pt x="174" y="47"/>
                      </a:lnTo>
                      <a:lnTo>
                        <a:pt x="204" y="50"/>
                      </a:lnTo>
                      <a:lnTo>
                        <a:pt x="233" y="50"/>
                      </a:lnTo>
                      <a:lnTo>
                        <a:pt x="235" y="50"/>
                      </a:lnTo>
                      <a:lnTo>
                        <a:pt x="237" y="48"/>
                      </a:lnTo>
                      <a:lnTo>
                        <a:pt x="235" y="47"/>
                      </a:lnTo>
                      <a:lnTo>
                        <a:pt x="233" y="45"/>
                      </a:lnTo>
                      <a:lnTo>
                        <a:pt x="204" y="42"/>
                      </a:lnTo>
                      <a:lnTo>
                        <a:pt x="175" y="37"/>
                      </a:lnTo>
                      <a:lnTo>
                        <a:pt x="117" y="26"/>
                      </a:lnTo>
                      <a:lnTo>
                        <a:pt x="59" y="14"/>
                      </a:lnTo>
                      <a:lnTo>
                        <a:pt x="1" y="0"/>
                      </a:lnTo>
                      <a:lnTo>
                        <a:pt x="0" y="1"/>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6" name="Freeform 243"/>
                <p:cNvSpPr>
                  <a:spLocks/>
                </p:cNvSpPr>
                <p:nvPr/>
              </p:nvSpPr>
              <p:spPr bwMode="auto">
                <a:xfrm>
                  <a:off x="490" y="1299"/>
                  <a:ext cx="223" cy="17"/>
                </a:xfrm>
                <a:custGeom>
                  <a:avLst/>
                  <a:gdLst>
                    <a:gd name="T0" fmla="*/ 3 w 223"/>
                    <a:gd name="T1" fmla="*/ 17 h 17"/>
                    <a:gd name="T2" fmla="*/ 3 w 223"/>
                    <a:gd name="T3" fmla="*/ 17 h 17"/>
                    <a:gd name="T4" fmla="*/ 30 w 223"/>
                    <a:gd name="T5" fmla="*/ 12 h 17"/>
                    <a:gd name="T6" fmla="*/ 57 w 223"/>
                    <a:gd name="T7" fmla="*/ 7 h 17"/>
                    <a:gd name="T8" fmla="*/ 85 w 223"/>
                    <a:gd name="T9" fmla="*/ 6 h 17"/>
                    <a:gd name="T10" fmla="*/ 112 w 223"/>
                    <a:gd name="T11" fmla="*/ 6 h 17"/>
                    <a:gd name="T12" fmla="*/ 167 w 223"/>
                    <a:gd name="T13" fmla="*/ 9 h 17"/>
                    <a:gd name="T14" fmla="*/ 221 w 223"/>
                    <a:gd name="T15" fmla="*/ 12 h 17"/>
                    <a:gd name="T16" fmla="*/ 221 w 223"/>
                    <a:gd name="T17" fmla="*/ 12 h 17"/>
                    <a:gd name="T18" fmla="*/ 223 w 223"/>
                    <a:gd name="T19" fmla="*/ 12 h 17"/>
                    <a:gd name="T20" fmla="*/ 223 w 223"/>
                    <a:gd name="T21" fmla="*/ 11 h 17"/>
                    <a:gd name="T22" fmla="*/ 223 w 223"/>
                    <a:gd name="T23" fmla="*/ 9 h 17"/>
                    <a:gd name="T24" fmla="*/ 221 w 223"/>
                    <a:gd name="T25" fmla="*/ 9 h 17"/>
                    <a:gd name="T26" fmla="*/ 221 w 223"/>
                    <a:gd name="T27" fmla="*/ 9 h 17"/>
                    <a:gd name="T28" fmla="*/ 167 w 223"/>
                    <a:gd name="T29" fmla="*/ 4 h 17"/>
                    <a:gd name="T30" fmla="*/ 140 w 223"/>
                    <a:gd name="T31" fmla="*/ 1 h 17"/>
                    <a:gd name="T32" fmla="*/ 112 w 223"/>
                    <a:gd name="T33" fmla="*/ 0 h 17"/>
                    <a:gd name="T34" fmla="*/ 83 w 223"/>
                    <a:gd name="T35" fmla="*/ 0 h 17"/>
                    <a:gd name="T36" fmla="*/ 57 w 223"/>
                    <a:gd name="T37" fmla="*/ 1 h 17"/>
                    <a:gd name="T38" fmla="*/ 28 w 223"/>
                    <a:gd name="T39" fmla="*/ 6 h 17"/>
                    <a:gd name="T40" fmla="*/ 2 w 223"/>
                    <a:gd name="T41" fmla="*/ 14 h 17"/>
                    <a:gd name="T42" fmla="*/ 2 w 223"/>
                    <a:gd name="T43" fmla="*/ 14 h 17"/>
                    <a:gd name="T44" fmla="*/ 2 w 223"/>
                    <a:gd name="T45" fmla="*/ 15 h 17"/>
                    <a:gd name="T46" fmla="*/ 0 w 223"/>
                    <a:gd name="T47" fmla="*/ 17 h 17"/>
                    <a:gd name="T48" fmla="*/ 2 w 223"/>
                    <a:gd name="T49" fmla="*/ 17 h 17"/>
                    <a:gd name="T50" fmla="*/ 3 w 223"/>
                    <a:gd name="T51" fmla="*/ 17 h 17"/>
                    <a:gd name="T52" fmla="*/ 3 w 223"/>
                    <a:gd name="T53" fmla="*/ 17 h 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23"/>
                    <a:gd name="T82" fmla="*/ 0 h 17"/>
                    <a:gd name="T83" fmla="*/ 223 w 223"/>
                    <a:gd name="T84" fmla="*/ 17 h 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23" h="17">
                      <a:moveTo>
                        <a:pt x="3" y="17"/>
                      </a:moveTo>
                      <a:lnTo>
                        <a:pt x="3" y="17"/>
                      </a:lnTo>
                      <a:lnTo>
                        <a:pt x="30" y="12"/>
                      </a:lnTo>
                      <a:lnTo>
                        <a:pt x="57" y="7"/>
                      </a:lnTo>
                      <a:lnTo>
                        <a:pt x="85" y="6"/>
                      </a:lnTo>
                      <a:lnTo>
                        <a:pt x="112" y="6"/>
                      </a:lnTo>
                      <a:lnTo>
                        <a:pt x="167" y="9"/>
                      </a:lnTo>
                      <a:lnTo>
                        <a:pt x="221" y="12"/>
                      </a:lnTo>
                      <a:lnTo>
                        <a:pt x="223" y="12"/>
                      </a:lnTo>
                      <a:lnTo>
                        <a:pt x="223" y="11"/>
                      </a:lnTo>
                      <a:lnTo>
                        <a:pt x="223" y="9"/>
                      </a:lnTo>
                      <a:lnTo>
                        <a:pt x="221" y="9"/>
                      </a:lnTo>
                      <a:lnTo>
                        <a:pt x="167" y="4"/>
                      </a:lnTo>
                      <a:lnTo>
                        <a:pt x="140" y="1"/>
                      </a:lnTo>
                      <a:lnTo>
                        <a:pt x="112" y="0"/>
                      </a:lnTo>
                      <a:lnTo>
                        <a:pt x="83" y="0"/>
                      </a:lnTo>
                      <a:lnTo>
                        <a:pt x="57" y="1"/>
                      </a:lnTo>
                      <a:lnTo>
                        <a:pt x="28" y="6"/>
                      </a:lnTo>
                      <a:lnTo>
                        <a:pt x="2" y="14"/>
                      </a:lnTo>
                      <a:lnTo>
                        <a:pt x="2" y="15"/>
                      </a:lnTo>
                      <a:lnTo>
                        <a:pt x="0" y="17"/>
                      </a:lnTo>
                      <a:lnTo>
                        <a:pt x="2" y="17"/>
                      </a:lnTo>
                      <a:lnTo>
                        <a:pt x="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7" name="Freeform 244"/>
                <p:cNvSpPr>
                  <a:spLocks/>
                </p:cNvSpPr>
                <p:nvPr/>
              </p:nvSpPr>
              <p:spPr bwMode="auto">
                <a:xfrm>
                  <a:off x="413" y="1521"/>
                  <a:ext cx="58" cy="24"/>
                </a:xfrm>
                <a:custGeom>
                  <a:avLst/>
                  <a:gdLst>
                    <a:gd name="T0" fmla="*/ 57 w 58"/>
                    <a:gd name="T1" fmla="*/ 0 h 24"/>
                    <a:gd name="T2" fmla="*/ 57 w 58"/>
                    <a:gd name="T3" fmla="*/ 0 h 24"/>
                    <a:gd name="T4" fmla="*/ 29 w 58"/>
                    <a:gd name="T5" fmla="*/ 10 h 24"/>
                    <a:gd name="T6" fmla="*/ 0 w 58"/>
                    <a:gd name="T7" fmla="*/ 18 h 24"/>
                    <a:gd name="T8" fmla="*/ 2 w 58"/>
                    <a:gd name="T9" fmla="*/ 24 h 24"/>
                    <a:gd name="T10" fmla="*/ 2 w 58"/>
                    <a:gd name="T11" fmla="*/ 24 h 24"/>
                    <a:gd name="T12" fmla="*/ 30 w 58"/>
                    <a:gd name="T13" fmla="*/ 16 h 24"/>
                    <a:gd name="T14" fmla="*/ 58 w 58"/>
                    <a:gd name="T15" fmla="*/ 5 h 24"/>
                    <a:gd name="T16" fmla="*/ 57 w 5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8"/>
                    <a:gd name="T28" fmla="*/ 0 h 24"/>
                    <a:gd name="T29" fmla="*/ 58 w 5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8" h="24">
                      <a:moveTo>
                        <a:pt x="57" y="0"/>
                      </a:moveTo>
                      <a:lnTo>
                        <a:pt x="57" y="0"/>
                      </a:lnTo>
                      <a:lnTo>
                        <a:pt x="29" y="10"/>
                      </a:lnTo>
                      <a:lnTo>
                        <a:pt x="0" y="18"/>
                      </a:lnTo>
                      <a:lnTo>
                        <a:pt x="2" y="24"/>
                      </a:lnTo>
                      <a:lnTo>
                        <a:pt x="30" y="16"/>
                      </a:lnTo>
                      <a:lnTo>
                        <a:pt x="58" y="5"/>
                      </a:lnTo>
                      <a:lnTo>
                        <a:pt x="5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8" name="Freeform 245"/>
                <p:cNvSpPr>
                  <a:spLocks/>
                </p:cNvSpPr>
                <p:nvPr/>
              </p:nvSpPr>
              <p:spPr bwMode="auto">
                <a:xfrm>
                  <a:off x="509" y="1537"/>
                  <a:ext cx="36" cy="17"/>
                </a:xfrm>
                <a:custGeom>
                  <a:avLst/>
                  <a:gdLst>
                    <a:gd name="T0" fmla="*/ 35 w 36"/>
                    <a:gd name="T1" fmla="*/ 0 h 17"/>
                    <a:gd name="T2" fmla="*/ 35 w 36"/>
                    <a:gd name="T3" fmla="*/ 0 h 17"/>
                    <a:gd name="T4" fmla="*/ 24 w 36"/>
                    <a:gd name="T5" fmla="*/ 3 h 17"/>
                    <a:gd name="T6" fmla="*/ 14 w 36"/>
                    <a:gd name="T7" fmla="*/ 8 h 17"/>
                    <a:gd name="T8" fmla="*/ 14 w 36"/>
                    <a:gd name="T9" fmla="*/ 8 h 17"/>
                    <a:gd name="T10" fmla="*/ 0 w 36"/>
                    <a:gd name="T11" fmla="*/ 13 h 17"/>
                    <a:gd name="T12" fmla="*/ 3 w 36"/>
                    <a:gd name="T13" fmla="*/ 17 h 17"/>
                    <a:gd name="T14" fmla="*/ 3 w 36"/>
                    <a:gd name="T15" fmla="*/ 17 h 17"/>
                    <a:gd name="T16" fmla="*/ 16 w 36"/>
                    <a:gd name="T17" fmla="*/ 13 h 17"/>
                    <a:gd name="T18" fmla="*/ 16 w 36"/>
                    <a:gd name="T19" fmla="*/ 13 h 17"/>
                    <a:gd name="T20" fmla="*/ 27 w 36"/>
                    <a:gd name="T21" fmla="*/ 9 h 17"/>
                    <a:gd name="T22" fmla="*/ 36 w 36"/>
                    <a:gd name="T23" fmla="*/ 5 h 17"/>
                    <a:gd name="T24" fmla="*/ 35 w 36"/>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17"/>
                    <a:gd name="T41" fmla="*/ 36 w 36"/>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17">
                      <a:moveTo>
                        <a:pt x="35" y="0"/>
                      </a:moveTo>
                      <a:lnTo>
                        <a:pt x="35" y="0"/>
                      </a:lnTo>
                      <a:lnTo>
                        <a:pt x="24" y="3"/>
                      </a:lnTo>
                      <a:lnTo>
                        <a:pt x="14" y="8"/>
                      </a:lnTo>
                      <a:lnTo>
                        <a:pt x="0" y="13"/>
                      </a:lnTo>
                      <a:lnTo>
                        <a:pt x="3" y="17"/>
                      </a:lnTo>
                      <a:lnTo>
                        <a:pt x="16" y="13"/>
                      </a:lnTo>
                      <a:lnTo>
                        <a:pt x="27" y="9"/>
                      </a:lnTo>
                      <a:lnTo>
                        <a:pt x="36" y="5"/>
                      </a:lnTo>
                      <a:lnTo>
                        <a:pt x="35"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9" name="Freeform 246"/>
                <p:cNvSpPr>
                  <a:spLocks/>
                </p:cNvSpPr>
                <p:nvPr/>
              </p:nvSpPr>
              <p:spPr bwMode="auto">
                <a:xfrm>
                  <a:off x="672" y="1534"/>
                  <a:ext cx="35" cy="16"/>
                </a:xfrm>
                <a:custGeom>
                  <a:avLst/>
                  <a:gdLst>
                    <a:gd name="T0" fmla="*/ 32 w 35"/>
                    <a:gd name="T1" fmla="*/ 0 h 16"/>
                    <a:gd name="T2" fmla="*/ 32 w 35"/>
                    <a:gd name="T3" fmla="*/ 0 h 16"/>
                    <a:gd name="T4" fmla="*/ 16 w 35"/>
                    <a:gd name="T5" fmla="*/ 6 h 16"/>
                    <a:gd name="T6" fmla="*/ 0 w 35"/>
                    <a:gd name="T7" fmla="*/ 9 h 16"/>
                    <a:gd name="T8" fmla="*/ 2 w 35"/>
                    <a:gd name="T9" fmla="*/ 16 h 16"/>
                    <a:gd name="T10" fmla="*/ 2 w 35"/>
                    <a:gd name="T11" fmla="*/ 16 h 16"/>
                    <a:gd name="T12" fmla="*/ 17 w 35"/>
                    <a:gd name="T13" fmla="*/ 12 h 16"/>
                    <a:gd name="T14" fmla="*/ 27 w 35"/>
                    <a:gd name="T15" fmla="*/ 9 h 16"/>
                    <a:gd name="T16" fmla="*/ 35 w 35"/>
                    <a:gd name="T17" fmla="*/ 5 h 16"/>
                    <a:gd name="T18" fmla="*/ 32 w 35"/>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16"/>
                    <a:gd name="T32" fmla="*/ 35 w 3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16">
                      <a:moveTo>
                        <a:pt x="32" y="0"/>
                      </a:moveTo>
                      <a:lnTo>
                        <a:pt x="32" y="0"/>
                      </a:lnTo>
                      <a:lnTo>
                        <a:pt x="16" y="6"/>
                      </a:lnTo>
                      <a:lnTo>
                        <a:pt x="0" y="9"/>
                      </a:lnTo>
                      <a:lnTo>
                        <a:pt x="2" y="16"/>
                      </a:lnTo>
                      <a:lnTo>
                        <a:pt x="17" y="12"/>
                      </a:lnTo>
                      <a:lnTo>
                        <a:pt x="27" y="9"/>
                      </a:lnTo>
                      <a:lnTo>
                        <a:pt x="35" y="5"/>
                      </a:lnTo>
                      <a:lnTo>
                        <a:pt x="32"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0" name="Freeform 247"/>
                <p:cNvSpPr>
                  <a:spLocks/>
                </p:cNvSpPr>
                <p:nvPr/>
              </p:nvSpPr>
              <p:spPr bwMode="auto">
                <a:xfrm>
                  <a:off x="657" y="1622"/>
                  <a:ext cx="45" cy="19"/>
                </a:xfrm>
                <a:custGeom>
                  <a:avLst/>
                  <a:gdLst>
                    <a:gd name="T0" fmla="*/ 43 w 45"/>
                    <a:gd name="T1" fmla="*/ 0 h 19"/>
                    <a:gd name="T2" fmla="*/ 43 w 45"/>
                    <a:gd name="T3" fmla="*/ 0 h 19"/>
                    <a:gd name="T4" fmla="*/ 20 w 45"/>
                    <a:gd name="T5" fmla="*/ 8 h 19"/>
                    <a:gd name="T6" fmla="*/ 0 w 45"/>
                    <a:gd name="T7" fmla="*/ 14 h 19"/>
                    <a:gd name="T8" fmla="*/ 1 w 45"/>
                    <a:gd name="T9" fmla="*/ 19 h 19"/>
                    <a:gd name="T10" fmla="*/ 1 w 45"/>
                    <a:gd name="T11" fmla="*/ 19 h 19"/>
                    <a:gd name="T12" fmla="*/ 23 w 45"/>
                    <a:gd name="T13" fmla="*/ 12 h 19"/>
                    <a:gd name="T14" fmla="*/ 45 w 45"/>
                    <a:gd name="T15" fmla="*/ 4 h 19"/>
                    <a:gd name="T16" fmla="*/ 43 w 45"/>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
                    <a:gd name="T28" fmla="*/ 0 h 19"/>
                    <a:gd name="T29" fmla="*/ 45 w 45"/>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 h="19">
                      <a:moveTo>
                        <a:pt x="43" y="0"/>
                      </a:moveTo>
                      <a:lnTo>
                        <a:pt x="43" y="0"/>
                      </a:lnTo>
                      <a:lnTo>
                        <a:pt x="20" y="8"/>
                      </a:lnTo>
                      <a:lnTo>
                        <a:pt x="0" y="14"/>
                      </a:lnTo>
                      <a:lnTo>
                        <a:pt x="1" y="19"/>
                      </a:lnTo>
                      <a:lnTo>
                        <a:pt x="23" y="12"/>
                      </a:lnTo>
                      <a:lnTo>
                        <a:pt x="45" y="4"/>
                      </a:lnTo>
                      <a:lnTo>
                        <a:pt x="43"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1" name="Freeform 248"/>
                <p:cNvSpPr>
                  <a:spLocks/>
                </p:cNvSpPr>
                <p:nvPr/>
              </p:nvSpPr>
              <p:spPr bwMode="auto">
                <a:xfrm>
                  <a:off x="614" y="1518"/>
                  <a:ext cx="28" cy="14"/>
                </a:xfrm>
                <a:custGeom>
                  <a:avLst/>
                  <a:gdLst>
                    <a:gd name="T0" fmla="*/ 27 w 28"/>
                    <a:gd name="T1" fmla="*/ 0 h 14"/>
                    <a:gd name="T2" fmla="*/ 21 w 28"/>
                    <a:gd name="T3" fmla="*/ 3 h 14"/>
                    <a:gd name="T4" fmla="*/ 21 w 28"/>
                    <a:gd name="T5" fmla="*/ 3 h 14"/>
                    <a:gd name="T6" fmla="*/ 11 w 28"/>
                    <a:gd name="T7" fmla="*/ 5 h 14"/>
                    <a:gd name="T8" fmla="*/ 0 w 28"/>
                    <a:gd name="T9" fmla="*/ 8 h 14"/>
                    <a:gd name="T10" fmla="*/ 2 w 28"/>
                    <a:gd name="T11" fmla="*/ 14 h 14"/>
                    <a:gd name="T12" fmla="*/ 2 w 28"/>
                    <a:gd name="T13" fmla="*/ 14 h 14"/>
                    <a:gd name="T14" fmla="*/ 13 w 28"/>
                    <a:gd name="T15" fmla="*/ 11 h 14"/>
                    <a:gd name="T16" fmla="*/ 22 w 28"/>
                    <a:gd name="T17" fmla="*/ 8 h 14"/>
                    <a:gd name="T18" fmla="*/ 28 w 28"/>
                    <a:gd name="T19" fmla="*/ 7 h 14"/>
                    <a:gd name="T20" fmla="*/ 27 w 28"/>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4"/>
                    <a:gd name="T35" fmla="*/ 28 w 28"/>
                    <a:gd name="T36" fmla="*/ 14 h 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4">
                      <a:moveTo>
                        <a:pt x="27" y="0"/>
                      </a:moveTo>
                      <a:lnTo>
                        <a:pt x="21" y="3"/>
                      </a:lnTo>
                      <a:lnTo>
                        <a:pt x="11" y="5"/>
                      </a:lnTo>
                      <a:lnTo>
                        <a:pt x="0" y="8"/>
                      </a:lnTo>
                      <a:lnTo>
                        <a:pt x="2" y="14"/>
                      </a:lnTo>
                      <a:lnTo>
                        <a:pt x="13" y="11"/>
                      </a:lnTo>
                      <a:lnTo>
                        <a:pt x="22" y="8"/>
                      </a:lnTo>
                      <a:lnTo>
                        <a:pt x="28" y="7"/>
                      </a:lnTo>
                      <a:lnTo>
                        <a:pt x="2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2" name="Freeform 249"/>
                <p:cNvSpPr>
                  <a:spLocks/>
                </p:cNvSpPr>
                <p:nvPr/>
              </p:nvSpPr>
              <p:spPr bwMode="auto">
                <a:xfrm>
                  <a:off x="851" y="1600"/>
                  <a:ext cx="31" cy="19"/>
                </a:xfrm>
                <a:custGeom>
                  <a:avLst/>
                  <a:gdLst>
                    <a:gd name="T0" fmla="*/ 28 w 31"/>
                    <a:gd name="T1" fmla="*/ 0 h 19"/>
                    <a:gd name="T2" fmla="*/ 28 w 31"/>
                    <a:gd name="T3" fmla="*/ 0 h 19"/>
                    <a:gd name="T4" fmla="*/ 16 w 31"/>
                    <a:gd name="T5" fmla="*/ 6 h 19"/>
                    <a:gd name="T6" fmla="*/ 0 w 31"/>
                    <a:gd name="T7" fmla="*/ 12 h 19"/>
                    <a:gd name="T8" fmla="*/ 2 w 31"/>
                    <a:gd name="T9" fmla="*/ 19 h 19"/>
                    <a:gd name="T10" fmla="*/ 2 w 31"/>
                    <a:gd name="T11" fmla="*/ 19 h 19"/>
                    <a:gd name="T12" fmla="*/ 16 w 31"/>
                    <a:gd name="T13" fmla="*/ 14 h 19"/>
                    <a:gd name="T14" fmla="*/ 31 w 31"/>
                    <a:gd name="T15" fmla="*/ 6 h 19"/>
                    <a:gd name="T16" fmla="*/ 28 w 31"/>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19"/>
                    <a:gd name="T29" fmla="*/ 31 w 31"/>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19">
                      <a:moveTo>
                        <a:pt x="28" y="0"/>
                      </a:moveTo>
                      <a:lnTo>
                        <a:pt x="28" y="0"/>
                      </a:lnTo>
                      <a:lnTo>
                        <a:pt x="16" y="6"/>
                      </a:lnTo>
                      <a:lnTo>
                        <a:pt x="0" y="12"/>
                      </a:lnTo>
                      <a:lnTo>
                        <a:pt x="2" y="19"/>
                      </a:lnTo>
                      <a:lnTo>
                        <a:pt x="16" y="14"/>
                      </a:lnTo>
                      <a:lnTo>
                        <a:pt x="31" y="6"/>
                      </a:lnTo>
                      <a:lnTo>
                        <a:pt x="2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3" name="Freeform 250"/>
                <p:cNvSpPr>
                  <a:spLocks/>
                </p:cNvSpPr>
                <p:nvPr/>
              </p:nvSpPr>
              <p:spPr bwMode="auto">
                <a:xfrm>
                  <a:off x="898" y="1521"/>
                  <a:ext cx="41" cy="19"/>
                </a:xfrm>
                <a:custGeom>
                  <a:avLst/>
                  <a:gdLst>
                    <a:gd name="T0" fmla="*/ 38 w 41"/>
                    <a:gd name="T1" fmla="*/ 0 h 19"/>
                    <a:gd name="T2" fmla="*/ 38 w 41"/>
                    <a:gd name="T3" fmla="*/ 0 h 19"/>
                    <a:gd name="T4" fmla="*/ 21 w 41"/>
                    <a:gd name="T5" fmla="*/ 8 h 19"/>
                    <a:gd name="T6" fmla="*/ 0 w 41"/>
                    <a:gd name="T7" fmla="*/ 14 h 19"/>
                    <a:gd name="T8" fmla="*/ 2 w 41"/>
                    <a:gd name="T9" fmla="*/ 19 h 19"/>
                    <a:gd name="T10" fmla="*/ 2 w 41"/>
                    <a:gd name="T11" fmla="*/ 19 h 19"/>
                    <a:gd name="T12" fmla="*/ 22 w 41"/>
                    <a:gd name="T13" fmla="*/ 13 h 19"/>
                    <a:gd name="T14" fmla="*/ 41 w 41"/>
                    <a:gd name="T15" fmla="*/ 5 h 19"/>
                    <a:gd name="T16" fmla="*/ 38 w 41"/>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1"/>
                    <a:gd name="T28" fmla="*/ 0 h 19"/>
                    <a:gd name="T29" fmla="*/ 41 w 41"/>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1" h="19">
                      <a:moveTo>
                        <a:pt x="38" y="0"/>
                      </a:moveTo>
                      <a:lnTo>
                        <a:pt x="38" y="0"/>
                      </a:lnTo>
                      <a:lnTo>
                        <a:pt x="21" y="8"/>
                      </a:lnTo>
                      <a:lnTo>
                        <a:pt x="0" y="14"/>
                      </a:lnTo>
                      <a:lnTo>
                        <a:pt x="2" y="19"/>
                      </a:lnTo>
                      <a:lnTo>
                        <a:pt x="22" y="13"/>
                      </a:lnTo>
                      <a:lnTo>
                        <a:pt x="41" y="5"/>
                      </a:lnTo>
                      <a:lnTo>
                        <a:pt x="3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4" name="Freeform 251"/>
                <p:cNvSpPr>
                  <a:spLocks/>
                </p:cNvSpPr>
                <p:nvPr/>
              </p:nvSpPr>
              <p:spPr bwMode="auto">
                <a:xfrm>
                  <a:off x="801" y="1556"/>
                  <a:ext cx="33" cy="17"/>
                </a:xfrm>
                <a:custGeom>
                  <a:avLst/>
                  <a:gdLst>
                    <a:gd name="T0" fmla="*/ 30 w 33"/>
                    <a:gd name="T1" fmla="*/ 0 h 17"/>
                    <a:gd name="T2" fmla="*/ 28 w 33"/>
                    <a:gd name="T3" fmla="*/ 1 h 17"/>
                    <a:gd name="T4" fmla="*/ 28 w 33"/>
                    <a:gd name="T5" fmla="*/ 1 h 17"/>
                    <a:gd name="T6" fmla="*/ 14 w 33"/>
                    <a:gd name="T7" fmla="*/ 8 h 17"/>
                    <a:gd name="T8" fmla="*/ 6 w 33"/>
                    <a:gd name="T9" fmla="*/ 9 h 17"/>
                    <a:gd name="T10" fmla="*/ 0 w 33"/>
                    <a:gd name="T11" fmla="*/ 11 h 17"/>
                    <a:gd name="T12" fmla="*/ 0 w 33"/>
                    <a:gd name="T13" fmla="*/ 17 h 17"/>
                    <a:gd name="T14" fmla="*/ 0 w 33"/>
                    <a:gd name="T15" fmla="*/ 17 h 17"/>
                    <a:gd name="T16" fmla="*/ 8 w 33"/>
                    <a:gd name="T17" fmla="*/ 16 h 17"/>
                    <a:gd name="T18" fmla="*/ 16 w 33"/>
                    <a:gd name="T19" fmla="*/ 14 h 17"/>
                    <a:gd name="T20" fmla="*/ 31 w 33"/>
                    <a:gd name="T21" fmla="*/ 6 h 17"/>
                    <a:gd name="T22" fmla="*/ 33 w 33"/>
                    <a:gd name="T23" fmla="*/ 6 h 17"/>
                    <a:gd name="T24" fmla="*/ 30 w 33"/>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17"/>
                    <a:gd name="T41" fmla="*/ 33 w 33"/>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17">
                      <a:moveTo>
                        <a:pt x="30" y="0"/>
                      </a:moveTo>
                      <a:lnTo>
                        <a:pt x="28" y="1"/>
                      </a:lnTo>
                      <a:lnTo>
                        <a:pt x="14" y="8"/>
                      </a:lnTo>
                      <a:lnTo>
                        <a:pt x="6" y="9"/>
                      </a:lnTo>
                      <a:lnTo>
                        <a:pt x="0" y="11"/>
                      </a:lnTo>
                      <a:lnTo>
                        <a:pt x="0" y="17"/>
                      </a:lnTo>
                      <a:lnTo>
                        <a:pt x="8" y="16"/>
                      </a:lnTo>
                      <a:lnTo>
                        <a:pt x="16" y="14"/>
                      </a:lnTo>
                      <a:lnTo>
                        <a:pt x="31" y="6"/>
                      </a:lnTo>
                      <a:lnTo>
                        <a:pt x="33" y="6"/>
                      </a:lnTo>
                      <a:lnTo>
                        <a:pt x="30"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5" name="Freeform 252"/>
                <p:cNvSpPr>
                  <a:spLocks/>
                </p:cNvSpPr>
                <p:nvPr/>
              </p:nvSpPr>
              <p:spPr bwMode="auto">
                <a:xfrm>
                  <a:off x="821" y="1509"/>
                  <a:ext cx="30" cy="12"/>
                </a:xfrm>
                <a:custGeom>
                  <a:avLst/>
                  <a:gdLst>
                    <a:gd name="T0" fmla="*/ 27 w 30"/>
                    <a:gd name="T1" fmla="*/ 0 h 12"/>
                    <a:gd name="T2" fmla="*/ 27 w 30"/>
                    <a:gd name="T3" fmla="*/ 0 h 12"/>
                    <a:gd name="T4" fmla="*/ 27 w 30"/>
                    <a:gd name="T5" fmla="*/ 0 h 12"/>
                    <a:gd name="T6" fmla="*/ 13 w 30"/>
                    <a:gd name="T7" fmla="*/ 3 h 12"/>
                    <a:gd name="T8" fmla="*/ 0 w 30"/>
                    <a:gd name="T9" fmla="*/ 6 h 12"/>
                    <a:gd name="T10" fmla="*/ 0 w 30"/>
                    <a:gd name="T11" fmla="*/ 12 h 12"/>
                    <a:gd name="T12" fmla="*/ 0 w 30"/>
                    <a:gd name="T13" fmla="*/ 12 h 12"/>
                    <a:gd name="T14" fmla="*/ 14 w 30"/>
                    <a:gd name="T15" fmla="*/ 9 h 12"/>
                    <a:gd name="T16" fmla="*/ 29 w 30"/>
                    <a:gd name="T17" fmla="*/ 6 h 12"/>
                    <a:gd name="T18" fmla="*/ 30 w 30"/>
                    <a:gd name="T19" fmla="*/ 5 h 12"/>
                    <a:gd name="T20" fmla="*/ 27 w 30"/>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12"/>
                    <a:gd name="T35" fmla="*/ 30 w 30"/>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12">
                      <a:moveTo>
                        <a:pt x="27" y="0"/>
                      </a:moveTo>
                      <a:lnTo>
                        <a:pt x="27" y="0"/>
                      </a:lnTo>
                      <a:lnTo>
                        <a:pt x="13" y="3"/>
                      </a:lnTo>
                      <a:lnTo>
                        <a:pt x="0" y="6"/>
                      </a:lnTo>
                      <a:lnTo>
                        <a:pt x="0" y="12"/>
                      </a:lnTo>
                      <a:lnTo>
                        <a:pt x="14" y="9"/>
                      </a:lnTo>
                      <a:lnTo>
                        <a:pt x="29" y="6"/>
                      </a:lnTo>
                      <a:lnTo>
                        <a:pt x="30" y="5"/>
                      </a:lnTo>
                      <a:lnTo>
                        <a:pt x="2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6" name="Freeform 253"/>
                <p:cNvSpPr>
                  <a:spLocks/>
                </p:cNvSpPr>
                <p:nvPr/>
              </p:nvSpPr>
              <p:spPr bwMode="auto">
                <a:xfrm>
                  <a:off x="762" y="1343"/>
                  <a:ext cx="18" cy="9"/>
                </a:xfrm>
                <a:custGeom>
                  <a:avLst/>
                  <a:gdLst>
                    <a:gd name="T0" fmla="*/ 17 w 18"/>
                    <a:gd name="T1" fmla="*/ 0 h 9"/>
                    <a:gd name="T2" fmla="*/ 17 w 18"/>
                    <a:gd name="T3" fmla="*/ 0 h 9"/>
                    <a:gd name="T4" fmla="*/ 9 w 18"/>
                    <a:gd name="T5" fmla="*/ 1 h 9"/>
                    <a:gd name="T6" fmla="*/ 9 w 18"/>
                    <a:gd name="T7" fmla="*/ 1 h 9"/>
                    <a:gd name="T8" fmla="*/ 0 w 18"/>
                    <a:gd name="T9" fmla="*/ 3 h 9"/>
                    <a:gd name="T10" fmla="*/ 1 w 18"/>
                    <a:gd name="T11" fmla="*/ 9 h 9"/>
                    <a:gd name="T12" fmla="*/ 1 w 18"/>
                    <a:gd name="T13" fmla="*/ 9 h 9"/>
                    <a:gd name="T14" fmla="*/ 9 w 18"/>
                    <a:gd name="T15" fmla="*/ 7 h 9"/>
                    <a:gd name="T16" fmla="*/ 9 w 18"/>
                    <a:gd name="T17" fmla="*/ 7 h 9"/>
                    <a:gd name="T18" fmla="*/ 18 w 18"/>
                    <a:gd name="T19" fmla="*/ 6 h 9"/>
                    <a:gd name="T20" fmla="*/ 17 w 18"/>
                    <a:gd name="T21" fmla="*/ 0 h 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9"/>
                    <a:gd name="T35" fmla="*/ 18 w 18"/>
                    <a:gd name="T36" fmla="*/ 9 h 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9">
                      <a:moveTo>
                        <a:pt x="17" y="0"/>
                      </a:moveTo>
                      <a:lnTo>
                        <a:pt x="17" y="0"/>
                      </a:lnTo>
                      <a:lnTo>
                        <a:pt x="9" y="1"/>
                      </a:lnTo>
                      <a:lnTo>
                        <a:pt x="0" y="3"/>
                      </a:lnTo>
                      <a:lnTo>
                        <a:pt x="1" y="9"/>
                      </a:lnTo>
                      <a:lnTo>
                        <a:pt x="9" y="7"/>
                      </a:lnTo>
                      <a:lnTo>
                        <a:pt x="18" y="6"/>
                      </a:lnTo>
                      <a:lnTo>
                        <a:pt x="1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7" name="Freeform 254"/>
                <p:cNvSpPr>
                  <a:spLocks/>
                </p:cNvSpPr>
                <p:nvPr/>
              </p:nvSpPr>
              <p:spPr bwMode="auto">
                <a:xfrm>
                  <a:off x="1019" y="1540"/>
                  <a:ext cx="28" cy="14"/>
                </a:xfrm>
                <a:custGeom>
                  <a:avLst/>
                  <a:gdLst>
                    <a:gd name="T0" fmla="*/ 25 w 28"/>
                    <a:gd name="T1" fmla="*/ 0 h 14"/>
                    <a:gd name="T2" fmla="*/ 20 w 28"/>
                    <a:gd name="T3" fmla="*/ 2 h 14"/>
                    <a:gd name="T4" fmla="*/ 20 w 28"/>
                    <a:gd name="T5" fmla="*/ 2 h 14"/>
                    <a:gd name="T6" fmla="*/ 11 w 28"/>
                    <a:gd name="T7" fmla="*/ 6 h 14"/>
                    <a:gd name="T8" fmla="*/ 0 w 28"/>
                    <a:gd name="T9" fmla="*/ 8 h 14"/>
                    <a:gd name="T10" fmla="*/ 0 w 28"/>
                    <a:gd name="T11" fmla="*/ 14 h 14"/>
                    <a:gd name="T12" fmla="*/ 0 w 28"/>
                    <a:gd name="T13" fmla="*/ 14 h 14"/>
                    <a:gd name="T14" fmla="*/ 13 w 28"/>
                    <a:gd name="T15" fmla="*/ 13 h 14"/>
                    <a:gd name="T16" fmla="*/ 24 w 28"/>
                    <a:gd name="T17" fmla="*/ 8 h 14"/>
                    <a:gd name="T18" fmla="*/ 28 w 28"/>
                    <a:gd name="T19" fmla="*/ 6 h 14"/>
                    <a:gd name="T20" fmla="*/ 25 w 28"/>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4"/>
                    <a:gd name="T35" fmla="*/ 28 w 28"/>
                    <a:gd name="T36" fmla="*/ 14 h 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4">
                      <a:moveTo>
                        <a:pt x="25" y="0"/>
                      </a:moveTo>
                      <a:lnTo>
                        <a:pt x="20" y="2"/>
                      </a:lnTo>
                      <a:lnTo>
                        <a:pt x="11" y="6"/>
                      </a:lnTo>
                      <a:lnTo>
                        <a:pt x="0" y="8"/>
                      </a:lnTo>
                      <a:lnTo>
                        <a:pt x="0" y="14"/>
                      </a:lnTo>
                      <a:lnTo>
                        <a:pt x="13" y="13"/>
                      </a:lnTo>
                      <a:lnTo>
                        <a:pt x="24" y="8"/>
                      </a:lnTo>
                      <a:lnTo>
                        <a:pt x="28" y="6"/>
                      </a:lnTo>
                      <a:lnTo>
                        <a:pt x="25"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8" name="Freeform 255"/>
                <p:cNvSpPr>
                  <a:spLocks/>
                </p:cNvSpPr>
                <p:nvPr/>
              </p:nvSpPr>
              <p:spPr bwMode="auto">
                <a:xfrm>
                  <a:off x="926" y="1626"/>
                  <a:ext cx="30" cy="21"/>
                </a:xfrm>
                <a:custGeom>
                  <a:avLst/>
                  <a:gdLst>
                    <a:gd name="T0" fmla="*/ 26 w 30"/>
                    <a:gd name="T1" fmla="*/ 0 h 21"/>
                    <a:gd name="T2" fmla="*/ 26 w 30"/>
                    <a:gd name="T3" fmla="*/ 0 h 21"/>
                    <a:gd name="T4" fmla="*/ 13 w 30"/>
                    <a:gd name="T5" fmla="*/ 10 h 21"/>
                    <a:gd name="T6" fmla="*/ 8 w 30"/>
                    <a:gd name="T7" fmla="*/ 13 h 21"/>
                    <a:gd name="T8" fmla="*/ 0 w 30"/>
                    <a:gd name="T9" fmla="*/ 15 h 21"/>
                    <a:gd name="T10" fmla="*/ 2 w 30"/>
                    <a:gd name="T11" fmla="*/ 21 h 21"/>
                    <a:gd name="T12" fmla="*/ 2 w 30"/>
                    <a:gd name="T13" fmla="*/ 21 h 21"/>
                    <a:gd name="T14" fmla="*/ 10 w 30"/>
                    <a:gd name="T15" fmla="*/ 18 h 21"/>
                    <a:gd name="T16" fmla="*/ 16 w 30"/>
                    <a:gd name="T17" fmla="*/ 15 h 21"/>
                    <a:gd name="T18" fmla="*/ 30 w 30"/>
                    <a:gd name="T19" fmla="*/ 5 h 21"/>
                    <a:gd name="T20" fmla="*/ 26 w 30"/>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21"/>
                    <a:gd name="T35" fmla="*/ 30 w 30"/>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21">
                      <a:moveTo>
                        <a:pt x="26" y="0"/>
                      </a:moveTo>
                      <a:lnTo>
                        <a:pt x="26" y="0"/>
                      </a:lnTo>
                      <a:lnTo>
                        <a:pt x="13" y="10"/>
                      </a:lnTo>
                      <a:lnTo>
                        <a:pt x="8" y="13"/>
                      </a:lnTo>
                      <a:lnTo>
                        <a:pt x="0" y="15"/>
                      </a:lnTo>
                      <a:lnTo>
                        <a:pt x="2" y="21"/>
                      </a:lnTo>
                      <a:lnTo>
                        <a:pt x="10" y="18"/>
                      </a:lnTo>
                      <a:lnTo>
                        <a:pt x="16" y="15"/>
                      </a:lnTo>
                      <a:lnTo>
                        <a:pt x="30" y="5"/>
                      </a:lnTo>
                      <a:lnTo>
                        <a:pt x="26"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9" name="Freeform 256"/>
                <p:cNvSpPr>
                  <a:spLocks/>
                </p:cNvSpPr>
                <p:nvPr/>
              </p:nvSpPr>
              <p:spPr bwMode="auto">
                <a:xfrm>
                  <a:off x="1038" y="1594"/>
                  <a:ext cx="22" cy="14"/>
                </a:xfrm>
                <a:custGeom>
                  <a:avLst/>
                  <a:gdLst>
                    <a:gd name="T0" fmla="*/ 19 w 22"/>
                    <a:gd name="T1" fmla="*/ 0 h 14"/>
                    <a:gd name="T2" fmla="*/ 19 w 22"/>
                    <a:gd name="T3" fmla="*/ 0 h 14"/>
                    <a:gd name="T4" fmla="*/ 11 w 22"/>
                    <a:gd name="T5" fmla="*/ 3 h 14"/>
                    <a:gd name="T6" fmla="*/ 11 w 22"/>
                    <a:gd name="T7" fmla="*/ 3 h 14"/>
                    <a:gd name="T8" fmla="*/ 6 w 22"/>
                    <a:gd name="T9" fmla="*/ 4 h 14"/>
                    <a:gd name="T10" fmla="*/ 0 w 22"/>
                    <a:gd name="T11" fmla="*/ 9 h 14"/>
                    <a:gd name="T12" fmla="*/ 5 w 22"/>
                    <a:gd name="T13" fmla="*/ 14 h 14"/>
                    <a:gd name="T14" fmla="*/ 5 w 22"/>
                    <a:gd name="T15" fmla="*/ 14 h 14"/>
                    <a:gd name="T16" fmla="*/ 8 w 22"/>
                    <a:gd name="T17" fmla="*/ 10 h 14"/>
                    <a:gd name="T18" fmla="*/ 14 w 22"/>
                    <a:gd name="T19" fmla="*/ 9 h 14"/>
                    <a:gd name="T20" fmla="*/ 14 w 22"/>
                    <a:gd name="T21" fmla="*/ 9 h 14"/>
                    <a:gd name="T22" fmla="*/ 22 w 22"/>
                    <a:gd name="T23" fmla="*/ 4 h 14"/>
                    <a:gd name="T24" fmla="*/ 19 w 22"/>
                    <a:gd name="T25" fmla="*/ 0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14"/>
                    <a:gd name="T41" fmla="*/ 22 w 22"/>
                    <a:gd name="T42" fmla="*/ 14 h 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14">
                      <a:moveTo>
                        <a:pt x="19" y="0"/>
                      </a:moveTo>
                      <a:lnTo>
                        <a:pt x="19" y="0"/>
                      </a:lnTo>
                      <a:lnTo>
                        <a:pt x="11" y="3"/>
                      </a:lnTo>
                      <a:lnTo>
                        <a:pt x="6" y="4"/>
                      </a:lnTo>
                      <a:lnTo>
                        <a:pt x="0" y="9"/>
                      </a:lnTo>
                      <a:lnTo>
                        <a:pt x="5" y="14"/>
                      </a:lnTo>
                      <a:lnTo>
                        <a:pt x="8" y="10"/>
                      </a:lnTo>
                      <a:lnTo>
                        <a:pt x="14" y="9"/>
                      </a:lnTo>
                      <a:lnTo>
                        <a:pt x="22" y="4"/>
                      </a:lnTo>
                      <a:lnTo>
                        <a:pt x="19"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0" name="Freeform 257"/>
                <p:cNvSpPr>
                  <a:spLocks/>
                </p:cNvSpPr>
                <p:nvPr/>
              </p:nvSpPr>
              <p:spPr bwMode="auto">
                <a:xfrm>
                  <a:off x="1099" y="1636"/>
                  <a:ext cx="11" cy="11"/>
                </a:xfrm>
                <a:custGeom>
                  <a:avLst/>
                  <a:gdLst>
                    <a:gd name="T0" fmla="*/ 6 w 11"/>
                    <a:gd name="T1" fmla="*/ 0 h 11"/>
                    <a:gd name="T2" fmla="*/ 6 w 11"/>
                    <a:gd name="T3" fmla="*/ 0 h 11"/>
                    <a:gd name="T4" fmla="*/ 3 w 11"/>
                    <a:gd name="T5" fmla="*/ 3 h 11"/>
                    <a:gd name="T6" fmla="*/ 0 w 11"/>
                    <a:gd name="T7" fmla="*/ 5 h 11"/>
                    <a:gd name="T8" fmla="*/ 2 w 11"/>
                    <a:gd name="T9" fmla="*/ 11 h 11"/>
                    <a:gd name="T10" fmla="*/ 2 w 11"/>
                    <a:gd name="T11" fmla="*/ 11 h 11"/>
                    <a:gd name="T12" fmla="*/ 6 w 11"/>
                    <a:gd name="T13" fmla="*/ 8 h 11"/>
                    <a:gd name="T14" fmla="*/ 11 w 11"/>
                    <a:gd name="T15" fmla="*/ 5 h 11"/>
                    <a:gd name="T16" fmla="*/ 6 w 11"/>
                    <a:gd name="T17" fmla="*/ 0 h 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1"/>
                    <a:gd name="T29" fmla="*/ 11 w 11"/>
                    <a:gd name="T30" fmla="*/ 11 h 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1">
                      <a:moveTo>
                        <a:pt x="6" y="0"/>
                      </a:moveTo>
                      <a:lnTo>
                        <a:pt x="6" y="0"/>
                      </a:lnTo>
                      <a:lnTo>
                        <a:pt x="3" y="3"/>
                      </a:lnTo>
                      <a:lnTo>
                        <a:pt x="0" y="5"/>
                      </a:lnTo>
                      <a:lnTo>
                        <a:pt x="2" y="11"/>
                      </a:lnTo>
                      <a:lnTo>
                        <a:pt x="6" y="8"/>
                      </a:lnTo>
                      <a:lnTo>
                        <a:pt x="11" y="5"/>
                      </a:lnTo>
                      <a:lnTo>
                        <a:pt x="6"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1" name="Freeform 258"/>
                <p:cNvSpPr>
                  <a:spLocks/>
                </p:cNvSpPr>
                <p:nvPr/>
              </p:nvSpPr>
              <p:spPr bwMode="auto">
                <a:xfrm>
                  <a:off x="1075" y="1557"/>
                  <a:ext cx="19" cy="10"/>
                </a:xfrm>
                <a:custGeom>
                  <a:avLst/>
                  <a:gdLst>
                    <a:gd name="T0" fmla="*/ 19 w 19"/>
                    <a:gd name="T1" fmla="*/ 0 h 10"/>
                    <a:gd name="T2" fmla="*/ 19 w 19"/>
                    <a:gd name="T3" fmla="*/ 0 h 10"/>
                    <a:gd name="T4" fmla="*/ 10 w 19"/>
                    <a:gd name="T5" fmla="*/ 2 h 10"/>
                    <a:gd name="T6" fmla="*/ 0 w 19"/>
                    <a:gd name="T7" fmla="*/ 5 h 10"/>
                    <a:gd name="T8" fmla="*/ 4 w 19"/>
                    <a:gd name="T9" fmla="*/ 10 h 10"/>
                    <a:gd name="T10" fmla="*/ 4 w 19"/>
                    <a:gd name="T11" fmla="*/ 10 h 10"/>
                    <a:gd name="T12" fmla="*/ 11 w 19"/>
                    <a:gd name="T13" fmla="*/ 7 h 10"/>
                    <a:gd name="T14" fmla="*/ 19 w 19"/>
                    <a:gd name="T15" fmla="*/ 7 h 10"/>
                    <a:gd name="T16" fmla="*/ 19 w 19"/>
                    <a:gd name="T17" fmla="*/ 0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
                    <a:gd name="T28" fmla="*/ 0 h 10"/>
                    <a:gd name="T29" fmla="*/ 19 w 19"/>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 h="10">
                      <a:moveTo>
                        <a:pt x="19" y="0"/>
                      </a:moveTo>
                      <a:lnTo>
                        <a:pt x="19" y="0"/>
                      </a:lnTo>
                      <a:lnTo>
                        <a:pt x="10" y="2"/>
                      </a:lnTo>
                      <a:lnTo>
                        <a:pt x="0" y="5"/>
                      </a:lnTo>
                      <a:lnTo>
                        <a:pt x="4" y="10"/>
                      </a:lnTo>
                      <a:lnTo>
                        <a:pt x="11" y="7"/>
                      </a:lnTo>
                      <a:lnTo>
                        <a:pt x="19" y="7"/>
                      </a:lnTo>
                      <a:lnTo>
                        <a:pt x="19"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2" name="Freeform 259"/>
                <p:cNvSpPr>
                  <a:spLocks/>
                </p:cNvSpPr>
                <p:nvPr/>
              </p:nvSpPr>
              <p:spPr bwMode="auto">
                <a:xfrm>
                  <a:off x="415" y="1634"/>
                  <a:ext cx="27" cy="16"/>
                </a:xfrm>
                <a:custGeom>
                  <a:avLst/>
                  <a:gdLst>
                    <a:gd name="T0" fmla="*/ 23 w 27"/>
                    <a:gd name="T1" fmla="*/ 0 h 16"/>
                    <a:gd name="T2" fmla="*/ 23 w 27"/>
                    <a:gd name="T3" fmla="*/ 0 h 16"/>
                    <a:gd name="T4" fmla="*/ 16 w 27"/>
                    <a:gd name="T5" fmla="*/ 3 h 16"/>
                    <a:gd name="T6" fmla="*/ 16 w 27"/>
                    <a:gd name="T7" fmla="*/ 3 h 16"/>
                    <a:gd name="T8" fmla="*/ 8 w 27"/>
                    <a:gd name="T9" fmla="*/ 7 h 16"/>
                    <a:gd name="T10" fmla="*/ 0 w 27"/>
                    <a:gd name="T11" fmla="*/ 11 h 16"/>
                    <a:gd name="T12" fmla="*/ 5 w 27"/>
                    <a:gd name="T13" fmla="*/ 16 h 16"/>
                    <a:gd name="T14" fmla="*/ 5 w 27"/>
                    <a:gd name="T15" fmla="*/ 16 h 16"/>
                    <a:gd name="T16" fmla="*/ 11 w 27"/>
                    <a:gd name="T17" fmla="*/ 13 h 16"/>
                    <a:gd name="T18" fmla="*/ 17 w 27"/>
                    <a:gd name="T19" fmla="*/ 10 h 16"/>
                    <a:gd name="T20" fmla="*/ 17 w 27"/>
                    <a:gd name="T21" fmla="*/ 10 h 16"/>
                    <a:gd name="T22" fmla="*/ 27 w 27"/>
                    <a:gd name="T23" fmla="*/ 5 h 16"/>
                    <a:gd name="T24" fmla="*/ 23 w 27"/>
                    <a:gd name="T25" fmla="*/ 0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
                    <a:gd name="T40" fmla="*/ 0 h 16"/>
                    <a:gd name="T41" fmla="*/ 27 w 27"/>
                    <a:gd name="T42" fmla="*/ 16 h 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 h="16">
                      <a:moveTo>
                        <a:pt x="23" y="0"/>
                      </a:moveTo>
                      <a:lnTo>
                        <a:pt x="23" y="0"/>
                      </a:lnTo>
                      <a:lnTo>
                        <a:pt x="16" y="3"/>
                      </a:lnTo>
                      <a:lnTo>
                        <a:pt x="8" y="7"/>
                      </a:lnTo>
                      <a:lnTo>
                        <a:pt x="0" y="11"/>
                      </a:lnTo>
                      <a:lnTo>
                        <a:pt x="5" y="16"/>
                      </a:lnTo>
                      <a:lnTo>
                        <a:pt x="11" y="13"/>
                      </a:lnTo>
                      <a:lnTo>
                        <a:pt x="17" y="10"/>
                      </a:lnTo>
                      <a:lnTo>
                        <a:pt x="27" y="5"/>
                      </a:lnTo>
                      <a:lnTo>
                        <a:pt x="23"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3" name="Freeform 260"/>
                <p:cNvSpPr>
                  <a:spLocks/>
                </p:cNvSpPr>
                <p:nvPr/>
              </p:nvSpPr>
              <p:spPr bwMode="auto">
                <a:xfrm>
                  <a:off x="336" y="1595"/>
                  <a:ext cx="33" cy="22"/>
                </a:xfrm>
                <a:custGeom>
                  <a:avLst/>
                  <a:gdLst>
                    <a:gd name="T0" fmla="*/ 30 w 33"/>
                    <a:gd name="T1" fmla="*/ 0 h 22"/>
                    <a:gd name="T2" fmla="*/ 30 w 33"/>
                    <a:gd name="T3" fmla="*/ 0 h 22"/>
                    <a:gd name="T4" fmla="*/ 15 w 33"/>
                    <a:gd name="T5" fmla="*/ 9 h 22"/>
                    <a:gd name="T6" fmla="*/ 0 w 33"/>
                    <a:gd name="T7" fmla="*/ 16 h 22"/>
                    <a:gd name="T8" fmla="*/ 4 w 33"/>
                    <a:gd name="T9" fmla="*/ 22 h 22"/>
                    <a:gd name="T10" fmla="*/ 4 w 33"/>
                    <a:gd name="T11" fmla="*/ 22 h 22"/>
                    <a:gd name="T12" fmla="*/ 18 w 33"/>
                    <a:gd name="T13" fmla="*/ 14 h 22"/>
                    <a:gd name="T14" fmla="*/ 33 w 33"/>
                    <a:gd name="T15" fmla="*/ 5 h 22"/>
                    <a:gd name="T16" fmla="*/ 30 w 33"/>
                    <a:gd name="T17" fmla="*/ 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2"/>
                    <a:gd name="T29" fmla="*/ 33 w 33"/>
                    <a:gd name="T30" fmla="*/ 22 h 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2">
                      <a:moveTo>
                        <a:pt x="30" y="0"/>
                      </a:moveTo>
                      <a:lnTo>
                        <a:pt x="30" y="0"/>
                      </a:lnTo>
                      <a:lnTo>
                        <a:pt x="15" y="9"/>
                      </a:lnTo>
                      <a:lnTo>
                        <a:pt x="0" y="16"/>
                      </a:lnTo>
                      <a:lnTo>
                        <a:pt x="4" y="22"/>
                      </a:lnTo>
                      <a:lnTo>
                        <a:pt x="18" y="14"/>
                      </a:lnTo>
                      <a:lnTo>
                        <a:pt x="33" y="5"/>
                      </a:lnTo>
                      <a:lnTo>
                        <a:pt x="30"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4" name="Freeform 261"/>
                <p:cNvSpPr>
                  <a:spLocks/>
                </p:cNvSpPr>
                <p:nvPr/>
              </p:nvSpPr>
              <p:spPr bwMode="auto">
                <a:xfrm>
                  <a:off x="680" y="1343"/>
                  <a:ext cx="30" cy="11"/>
                </a:xfrm>
                <a:custGeom>
                  <a:avLst/>
                  <a:gdLst>
                    <a:gd name="T0" fmla="*/ 28 w 30"/>
                    <a:gd name="T1" fmla="*/ 0 h 11"/>
                    <a:gd name="T2" fmla="*/ 28 w 30"/>
                    <a:gd name="T3" fmla="*/ 0 h 11"/>
                    <a:gd name="T4" fmla="*/ 20 w 30"/>
                    <a:gd name="T5" fmla="*/ 1 h 11"/>
                    <a:gd name="T6" fmla="*/ 20 w 30"/>
                    <a:gd name="T7" fmla="*/ 1 h 11"/>
                    <a:gd name="T8" fmla="*/ 11 w 30"/>
                    <a:gd name="T9" fmla="*/ 3 h 11"/>
                    <a:gd name="T10" fmla="*/ 0 w 30"/>
                    <a:gd name="T11" fmla="*/ 4 h 11"/>
                    <a:gd name="T12" fmla="*/ 0 w 30"/>
                    <a:gd name="T13" fmla="*/ 11 h 11"/>
                    <a:gd name="T14" fmla="*/ 0 w 30"/>
                    <a:gd name="T15" fmla="*/ 11 h 11"/>
                    <a:gd name="T16" fmla="*/ 11 w 30"/>
                    <a:gd name="T17" fmla="*/ 9 h 11"/>
                    <a:gd name="T18" fmla="*/ 22 w 30"/>
                    <a:gd name="T19" fmla="*/ 7 h 11"/>
                    <a:gd name="T20" fmla="*/ 22 w 30"/>
                    <a:gd name="T21" fmla="*/ 7 h 11"/>
                    <a:gd name="T22" fmla="*/ 30 w 30"/>
                    <a:gd name="T23" fmla="*/ 6 h 11"/>
                    <a:gd name="T24" fmla="*/ 28 w 30"/>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11"/>
                    <a:gd name="T41" fmla="*/ 30 w 30"/>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11">
                      <a:moveTo>
                        <a:pt x="28" y="0"/>
                      </a:moveTo>
                      <a:lnTo>
                        <a:pt x="28" y="0"/>
                      </a:lnTo>
                      <a:lnTo>
                        <a:pt x="20" y="1"/>
                      </a:lnTo>
                      <a:lnTo>
                        <a:pt x="11" y="3"/>
                      </a:lnTo>
                      <a:lnTo>
                        <a:pt x="0" y="4"/>
                      </a:lnTo>
                      <a:lnTo>
                        <a:pt x="0" y="11"/>
                      </a:lnTo>
                      <a:lnTo>
                        <a:pt x="11" y="9"/>
                      </a:lnTo>
                      <a:lnTo>
                        <a:pt x="22" y="7"/>
                      </a:lnTo>
                      <a:lnTo>
                        <a:pt x="30" y="6"/>
                      </a:lnTo>
                      <a:lnTo>
                        <a:pt x="2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5" name="Freeform 262"/>
                <p:cNvSpPr>
                  <a:spLocks/>
                </p:cNvSpPr>
                <p:nvPr/>
              </p:nvSpPr>
              <p:spPr bwMode="auto">
                <a:xfrm>
                  <a:off x="633" y="1397"/>
                  <a:ext cx="96" cy="60"/>
                </a:xfrm>
                <a:custGeom>
                  <a:avLst/>
                  <a:gdLst>
                    <a:gd name="T0" fmla="*/ 93 w 96"/>
                    <a:gd name="T1" fmla="*/ 0 h 60"/>
                    <a:gd name="T2" fmla="*/ 93 w 96"/>
                    <a:gd name="T3" fmla="*/ 0 h 60"/>
                    <a:gd name="T4" fmla="*/ 75 w 96"/>
                    <a:gd name="T5" fmla="*/ 11 h 60"/>
                    <a:gd name="T6" fmla="*/ 58 w 96"/>
                    <a:gd name="T7" fmla="*/ 22 h 60"/>
                    <a:gd name="T8" fmla="*/ 22 w 96"/>
                    <a:gd name="T9" fmla="*/ 43 h 60"/>
                    <a:gd name="T10" fmla="*/ 0 w 96"/>
                    <a:gd name="T11" fmla="*/ 55 h 60"/>
                    <a:gd name="T12" fmla="*/ 3 w 96"/>
                    <a:gd name="T13" fmla="*/ 60 h 60"/>
                    <a:gd name="T14" fmla="*/ 25 w 96"/>
                    <a:gd name="T15" fmla="*/ 49 h 60"/>
                    <a:gd name="T16" fmla="*/ 25 w 96"/>
                    <a:gd name="T17" fmla="*/ 49 h 60"/>
                    <a:gd name="T18" fmla="*/ 61 w 96"/>
                    <a:gd name="T19" fmla="*/ 29 h 60"/>
                    <a:gd name="T20" fmla="*/ 78 w 96"/>
                    <a:gd name="T21" fmla="*/ 18 h 60"/>
                    <a:gd name="T22" fmla="*/ 96 w 96"/>
                    <a:gd name="T23" fmla="*/ 5 h 60"/>
                    <a:gd name="T24" fmla="*/ 93 w 96"/>
                    <a:gd name="T25" fmla="*/ 0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60"/>
                    <a:gd name="T41" fmla="*/ 96 w 96"/>
                    <a:gd name="T42" fmla="*/ 60 h 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60">
                      <a:moveTo>
                        <a:pt x="93" y="0"/>
                      </a:moveTo>
                      <a:lnTo>
                        <a:pt x="93" y="0"/>
                      </a:lnTo>
                      <a:lnTo>
                        <a:pt x="75" y="11"/>
                      </a:lnTo>
                      <a:lnTo>
                        <a:pt x="58" y="22"/>
                      </a:lnTo>
                      <a:lnTo>
                        <a:pt x="22" y="43"/>
                      </a:lnTo>
                      <a:lnTo>
                        <a:pt x="0" y="55"/>
                      </a:lnTo>
                      <a:lnTo>
                        <a:pt x="3" y="60"/>
                      </a:lnTo>
                      <a:lnTo>
                        <a:pt x="25" y="49"/>
                      </a:lnTo>
                      <a:lnTo>
                        <a:pt x="61" y="29"/>
                      </a:lnTo>
                      <a:lnTo>
                        <a:pt x="78" y="18"/>
                      </a:lnTo>
                      <a:lnTo>
                        <a:pt x="96" y="5"/>
                      </a:lnTo>
                      <a:lnTo>
                        <a:pt x="93"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6" name="Freeform 263"/>
                <p:cNvSpPr>
                  <a:spLocks/>
                </p:cNvSpPr>
                <p:nvPr/>
              </p:nvSpPr>
              <p:spPr bwMode="auto">
                <a:xfrm>
                  <a:off x="688" y="1429"/>
                  <a:ext cx="41" cy="26"/>
                </a:xfrm>
                <a:custGeom>
                  <a:avLst/>
                  <a:gdLst>
                    <a:gd name="T0" fmla="*/ 38 w 41"/>
                    <a:gd name="T1" fmla="*/ 0 h 26"/>
                    <a:gd name="T2" fmla="*/ 38 w 41"/>
                    <a:gd name="T3" fmla="*/ 0 h 26"/>
                    <a:gd name="T4" fmla="*/ 23 w 41"/>
                    <a:gd name="T5" fmla="*/ 8 h 26"/>
                    <a:gd name="T6" fmla="*/ 23 w 41"/>
                    <a:gd name="T7" fmla="*/ 8 h 26"/>
                    <a:gd name="T8" fmla="*/ 0 w 41"/>
                    <a:gd name="T9" fmla="*/ 20 h 26"/>
                    <a:gd name="T10" fmla="*/ 3 w 41"/>
                    <a:gd name="T11" fmla="*/ 26 h 26"/>
                    <a:gd name="T12" fmla="*/ 3 w 41"/>
                    <a:gd name="T13" fmla="*/ 26 h 26"/>
                    <a:gd name="T14" fmla="*/ 27 w 41"/>
                    <a:gd name="T15" fmla="*/ 12 h 26"/>
                    <a:gd name="T16" fmla="*/ 27 w 41"/>
                    <a:gd name="T17" fmla="*/ 12 h 26"/>
                    <a:gd name="T18" fmla="*/ 41 w 41"/>
                    <a:gd name="T19" fmla="*/ 5 h 26"/>
                    <a:gd name="T20" fmla="*/ 38 w 41"/>
                    <a:gd name="T21" fmla="*/ 0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
                    <a:gd name="T34" fmla="*/ 0 h 26"/>
                    <a:gd name="T35" fmla="*/ 41 w 41"/>
                    <a:gd name="T36" fmla="*/ 26 h 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 h="26">
                      <a:moveTo>
                        <a:pt x="38" y="0"/>
                      </a:moveTo>
                      <a:lnTo>
                        <a:pt x="38" y="0"/>
                      </a:lnTo>
                      <a:lnTo>
                        <a:pt x="23" y="8"/>
                      </a:lnTo>
                      <a:lnTo>
                        <a:pt x="0" y="20"/>
                      </a:lnTo>
                      <a:lnTo>
                        <a:pt x="3" y="26"/>
                      </a:lnTo>
                      <a:lnTo>
                        <a:pt x="27" y="12"/>
                      </a:lnTo>
                      <a:lnTo>
                        <a:pt x="41" y="5"/>
                      </a:lnTo>
                      <a:lnTo>
                        <a:pt x="38"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7" name="Freeform 264"/>
                <p:cNvSpPr>
                  <a:spLocks/>
                </p:cNvSpPr>
                <p:nvPr/>
              </p:nvSpPr>
              <p:spPr bwMode="auto">
                <a:xfrm>
                  <a:off x="842" y="1418"/>
                  <a:ext cx="58" cy="47"/>
                </a:xfrm>
                <a:custGeom>
                  <a:avLst/>
                  <a:gdLst>
                    <a:gd name="T0" fmla="*/ 55 w 58"/>
                    <a:gd name="T1" fmla="*/ 0 h 47"/>
                    <a:gd name="T2" fmla="*/ 55 w 58"/>
                    <a:gd name="T3" fmla="*/ 0 h 47"/>
                    <a:gd name="T4" fmla="*/ 44 w 58"/>
                    <a:gd name="T5" fmla="*/ 6 h 47"/>
                    <a:gd name="T6" fmla="*/ 33 w 58"/>
                    <a:gd name="T7" fmla="*/ 14 h 47"/>
                    <a:gd name="T8" fmla="*/ 12 w 58"/>
                    <a:gd name="T9" fmla="*/ 31 h 47"/>
                    <a:gd name="T10" fmla="*/ 12 w 58"/>
                    <a:gd name="T11" fmla="*/ 31 h 47"/>
                    <a:gd name="T12" fmla="*/ 0 w 58"/>
                    <a:gd name="T13" fmla="*/ 42 h 47"/>
                    <a:gd name="T14" fmla="*/ 3 w 58"/>
                    <a:gd name="T15" fmla="*/ 47 h 47"/>
                    <a:gd name="T16" fmla="*/ 3 w 58"/>
                    <a:gd name="T17" fmla="*/ 47 h 47"/>
                    <a:gd name="T18" fmla="*/ 17 w 58"/>
                    <a:gd name="T19" fmla="*/ 36 h 47"/>
                    <a:gd name="T20" fmla="*/ 17 w 58"/>
                    <a:gd name="T21" fmla="*/ 36 h 47"/>
                    <a:gd name="T22" fmla="*/ 37 w 58"/>
                    <a:gd name="T23" fmla="*/ 20 h 47"/>
                    <a:gd name="T24" fmla="*/ 47 w 58"/>
                    <a:gd name="T25" fmla="*/ 12 h 47"/>
                    <a:gd name="T26" fmla="*/ 58 w 58"/>
                    <a:gd name="T27" fmla="*/ 5 h 47"/>
                    <a:gd name="T28" fmla="*/ 55 w 58"/>
                    <a:gd name="T29" fmla="*/ 0 h 4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47"/>
                    <a:gd name="T47" fmla="*/ 58 w 58"/>
                    <a:gd name="T48" fmla="*/ 47 h 4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47">
                      <a:moveTo>
                        <a:pt x="55" y="0"/>
                      </a:moveTo>
                      <a:lnTo>
                        <a:pt x="55" y="0"/>
                      </a:lnTo>
                      <a:lnTo>
                        <a:pt x="44" y="6"/>
                      </a:lnTo>
                      <a:lnTo>
                        <a:pt x="33" y="14"/>
                      </a:lnTo>
                      <a:lnTo>
                        <a:pt x="12" y="31"/>
                      </a:lnTo>
                      <a:lnTo>
                        <a:pt x="0" y="42"/>
                      </a:lnTo>
                      <a:lnTo>
                        <a:pt x="3" y="47"/>
                      </a:lnTo>
                      <a:lnTo>
                        <a:pt x="17" y="36"/>
                      </a:lnTo>
                      <a:lnTo>
                        <a:pt x="37" y="20"/>
                      </a:lnTo>
                      <a:lnTo>
                        <a:pt x="47" y="12"/>
                      </a:lnTo>
                      <a:lnTo>
                        <a:pt x="58" y="5"/>
                      </a:lnTo>
                      <a:lnTo>
                        <a:pt x="55"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8" name="Freeform 265"/>
                <p:cNvSpPr>
                  <a:spLocks/>
                </p:cNvSpPr>
                <p:nvPr/>
              </p:nvSpPr>
              <p:spPr bwMode="auto">
                <a:xfrm>
                  <a:off x="850" y="1391"/>
                  <a:ext cx="48" cy="43"/>
                </a:xfrm>
                <a:custGeom>
                  <a:avLst/>
                  <a:gdLst>
                    <a:gd name="T0" fmla="*/ 45 w 48"/>
                    <a:gd name="T1" fmla="*/ 0 h 43"/>
                    <a:gd name="T2" fmla="*/ 45 w 48"/>
                    <a:gd name="T3" fmla="*/ 0 h 43"/>
                    <a:gd name="T4" fmla="*/ 21 w 48"/>
                    <a:gd name="T5" fmla="*/ 17 h 43"/>
                    <a:gd name="T6" fmla="*/ 0 w 48"/>
                    <a:gd name="T7" fmla="*/ 38 h 43"/>
                    <a:gd name="T8" fmla="*/ 3 w 48"/>
                    <a:gd name="T9" fmla="*/ 43 h 43"/>
                    <a:gd name="T10" fmla="*/ 3 w 48"/>
                    <a:gd name="T11" fmla="*/ 43 h 43"/>
                    <a:gd name="T12" fmla="*/ 26 w 48"/>
                    <a:gd name="T13" fmla="*/ 22 h 43"/>
                    <a:gd name="T14" fmla="*/ 48 w 48"/>
                    <a:gd name="T15" fmla="*/ 6 h 43"/>
                    <a:gd name="T16" fmla="*/ 45 w 48"/>
                    <a:gd name="T17" fmla="*/ 0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43"/>
                    <a:gd name="T29" fmla="*/ 48 w 48"/>
                    <a:gd name="T30" fmla="*/ 43 h 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43">
                      <a:moveTo>
                        <a:pt x="45" y="0"/>
                      </a:moveTo>
                      <a:lnTo>
                        <a:pt x="45" y="0"/>
                      </a:lnTo>
                      <a:lnTo>
                        <a:pt x="21" y="17"/>
                      </a:lnTo>
                      <a:lnTo>
                        <a:pt x="0" y="38"/>
                      </a:lnTo>
                      <a:lnTo>
                        <a:pt x="3" y="43"/>
                      </a:lnTo>
                      <a:lnTo>
                        <a:pt x="26" y="22"/>
                      </a:lnTo>
                      <a:lnTo>
                        <a:pt x="48" y="6"/>
                      </a:lnTo>
                      <a:lnTo>
                        <a:pt x="45"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9" name="Freeform 266"/>
                <p:cNvSpPr>
                  <a:spLocks/>
                </p:cNvSpPr>
                <p:nvPr/>
              </p:nvSpPr>
              <p:spPr bwMode="auto">
                <a:xfrm>
                  <a:off x="997" y="1434"/>
                  <a:ext cx="13" cy="12"/>
                </a:xfrm>
                <a:custGeom>
                  <a:avLst/>
                  <a:gdLst>
                    <a:gd name="T0" fmla="*/ 8 w 13"/>
                    <a:gd name="T1" fmla="*/ 0 h 12"/>
                    <a:gd name="T2" fmla="*/ 3 w 13"/>
                    <a:gd name="T3" fmla="*/ 4 h 12"/>
                    <a:gd name="T4" fmla="*/ 0 w 13"/>
                    <a:gd name="T5" fmla="*/ 7 h 12"/>
                    <a:gd name="T6" fmla="*/ 5 w 13"/>
                    <a:gd name="T7" fmla="*/ 12 h 12"/>
                    <a:gd name="T8" fmla="*/ 8 w 13"/>
                    <a:gd name="T9" fmla="*/ 9 h 12"/>
                    <a:gd name="T10" fmla="*/ 13 w 13"/>
                    <a:gd name="T11" fmla="*/ 4 h 12"/>
                    <a:gd name="T12" fmla="*/ 8 w 13"/>
                    <a:gd name="T13" fmla="*/ 0 h 12"/>
                    <a:gd name="T14" fmla="*/ 0 60000 65536"/>
                    <a:gd name="T15" fmla="*/ 0 60000 65536"/>
                    <a:gd name="T16" fmla="*/ 0 60000 65536"/>
                    <a:gd name="T17" fmla="*/ 0 60000 65536"/>
                    <a:gd name="T18" fmla="*/ 0 60000 65536"/>
                    <a:gd name="T19" fmla="*/ 0 60000 65536"/>
                    <a:gd name="T20" fmla="*/ 0 60000 65536"/>
                    <a:gd name="T21" fmla="*/ 0 w 13"/>
                    <a:gd name="T22" fmla="*/ 0 h 12"/>
                    <a:gd name="T23" fmla="*/ 13 w 13"/>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2">
                      <a:moveTo>
                        <a:pt x="8" y="0"/>
                      </a:moveTo>
                      <a:lnTo>
                        <a:pt x="3" y="4"/>
                      </a:lnTo>
                      <a:lnTo>
                        <a:pt x="0" y="7"/>
                      </a:lnTo>
                      <a:lnTo>
                        <a:pt x="5" y="12"/>
                      </a:lnTo>
                      <a:lnTo>
                        <a:pt x="8" y="9"/>
                      </a:lnTo>
                      <a:lnTo>
                        <a:pt x="13" y="4"/>
                      </a:lnTo>
                      <a:lnTo>
                        <a:pt x="8"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0" name="Freeform 267"/>
                <p:cNvSpPr>
                  <a:spLocks/>
                </p:cNvSpPr>
                <p:nvPr/>
              </p:nvSpPr>
              <p:spPr bwMode="auto">
                <a:xfrm>
                  <a:off x="704" y="1531"/>
                  <a:ext cx="51" cy="17"/>
                </a:xfrm>
                <a:custGeom>
                  <a:avLst/>
                  <a:gdLst>
                    <a:gd name="T0" fmla="*/ 0 w 51"/>
                    <a:gd name="T1" fmla="*/ 3 h 17"/>
                    <a:gd name="T2" fmla="*/ 0 w 51"/>
                    <a:gd name="T3" fmla="*/ 3 h 17"/>
                    <a:gd name="T4" fmla="*/ 4 w 51"/>
                    <a:gd name="T5" fmla="*/ 8 h 17"/>
                    <a:gd name="T6" fmla="*/ 9 w 51"/>
                    <a:gd name="T7" fmla="*/ 11 h 17"/>
                    <a:gd name="T8" fmla="*/ 17 w 51"/>
                    <a:gd name="T9" fmla="*/ 14 h 17"/>
                    <a:gd name="T10" fmla="*/ 25 w 51"/>
                    <a:gd name="T11" fmla="*/ 17 h 17"/>
                    <a:gd name="T12" fmla="*/ 33 w 51"/>
                    <a:gd name="T13" fmla="*/ 15 h 17"/>
                    <a:gd name="T14" fmla="*/ 37 w 51"/>
                    <a:gd name="T15" fmla="*/ 14 h 17"/>
                    <a:gd name="T16" fmla="*/ 42 w 51"/>
                    <a:gd name="T17" fmla="*/ 11 h 17"/>
                    <a:gd name="T18" fmla="*/ 47 w 51"/>
                    <a:gd name="T19" fmla="*/ 6 h 17"/>
                    <a:gd name="T20" fmla="*/ 51 w 51"/>
                    <a:gd name="T21" fmla="*/ 0 h 17"/>
                    <a:gd name="T22" fmla="*/ 51 w 51"/>
                    <a:gd name="T23" fmla="*/ 0 h 17"/>
                    <a:gd name="T24" fmla="*/ 47 w 51"/>
                    <a:gd name="T25" fmla="*/ 3 h 17"/>
                    <a:gd name="T26" fmla="*/ 44 w 51"/>
                    <a:gd name="T27" fmla="*/ 4 h 17"/>
                    <a:gd name="T28" fmla="*/ 37 w 51"/>
                    <a:gd name="T29" fmla="*/ 8 h 17"/>
                    <a:gd name="T30" fmla="*/ 29 w 51"/>
                    <a:gd name="T31" fmla="*/ 9 h 17"/>
                    <a:gd name="T32" fmla="*/ 22 w 51"/>
                    <a:gd name="T33" fmla="*/ 9 h 17"/>
                    <a:gd name="T34" fmla="*/ 11 w 51"/>
                    <a:gd name="T35" fmla="*/ 8 h 17"/>
                    <a:gd name="T36" fmla="*/ 0 w 51"/>
                    <a:gd name="T37" fmla="*/ 3 h 17"/>
                    <a:gd name="T38" fmla="*/ 0 w 51"/>
                    <a:gd name="T39" fmla="*/ 3 h 1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1"/>
                    <a:gd name="T61" fmla="*/ 0 h 17"/>
                    <a:gd name="T62" fmla="*/ 51 w 51"/>
                    <a:gd name="T63" fmla="*/ 17 h 1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1" h="17">
                      <a:moveTo>
                        <a:pt x="0" y="3"/>
                      </a:moveTo>
                      <a:lnTo>
                        <a:pt x="0" y="3"/>
                      </a:lnTo>
                      <a:lnTo>
                        <a:pt x="4" y="8"/>
                      </a:lnTo>
                      <a:lnTo>
                        <a:pt x="9" y="11"/>
                      </a:lnTo>
                      <a:lnTo>
                        <a:pt x="17" y="14"/>
                      </a:lnTo>
                      <a:lnTo>
                        <a:pt x="25" y="17"/>
                      </a:lnTo>
                      <a:lnTo>
                        <a:pt x="33" y="15"/>
                      </a:lnTo>
                      <a:lnTo>
                        <a:pt x="37" y="14"/>
                      </a:lnTo>
                      <a:lnTo>
                        <a:pt x="42" y="11"/>
                      </a:lnTo>
                      <a:lnTo>
                        <a:pt x="47" y="6"/>
                      </a:lnTo>
                      <a:lnTo>
                        <a:pt x="51" y="0"/>
                      </a:lnTo>
                      <a:lnTo>
                        <a:pt x="47" y="3"/>
                      </a:lnTo>
                      <a:lnTo>
                        <a:pt x="44" y="4"/>
                      </a:lnTo>
                      <a:lnTo>
                        <a:pt x="37" y="8"/>
                      </a:lnTo>
                      <a:lnTo>
                        <a:pt x="29" y="9"/>
                      </a:lnTo>
                      <a:lnTo>
                        <a:pt x="22" y="9"/>
                      </a:lnTo>
                      <a:lnTo>
                        <a:pt x="11" y="8"/>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1" name="Freeform 268"/>
                <p:cNvSpPr>
                  <a:spLocks/>
                </p:cNvSpPr>
                <p:nvPr/>
              </p:nvSpPr>
              <p:spPr bwMode="auto">
                <a:xfrm>
                  <a:off x="358" y="1537"/>
                  <a:ext cx="35" cy="78"/>
                </a:xfrm>
                <a:custGeom>
                  <a:avLst/>
                  <a:gdLst>
                    <a:gd name="T0" fmla="*/ 35 w 35"/>
                    <a:gd name="T1" fmla="*/ 39 h 78"/>
                    <a:gd name="T2" fmla="*/ 35 w 35"/>
                    <a:gd name="T3" fmla="*/ 39 h 78"/>
                    <a:gd name="T4" fmla="*/ 33 w 35"/>
                    <a:gd name="T5" fmla="*/ 55 h 78"/>
                    <a:gd name="T6" fmla="*/ 30 w 35"/>
                    <a:gd name="T7" fmla="*/ 67 h 78"/>
                    <a:gd name="T8" fmla="*/ 27 w 35"/>
                    <a:gd name="T9" fmla="*/ 72 h 78"/>
                    <a:gd name="T10" fmla="*/ 24 w 35"/>
                    <a:gd name="T11" fmla="*/ 75 h 78"/>
                    <a:gd name="T12" fmla="*/ 21 w 35"/>
                    <a:gd name="T13" fmla="*/ 77 h 78"/>
                    <a:gd name="T14" fmla="*/ 18 w 35"/>
                    <a:gd name="T15" fmla="*/ 78 h 78"/>
                    <a:gd name="T16" fmla="*/ 18 w 35"/>
                    <a:gd name="T17" fmla="*/ 78 h 78"/>
                    <a:gd name="T18" fmla="*/ 15 w 35"/>
                    <a:gd name="T19" fmla="*/ 77 h 78"/>
                    <a:gd name="T20" fmla="*/ 11 w 35"/>
                    <a:gd name="T21" fmla="*/ 75 h 78"/>
                    <a:gd name="T22" fmla="*/ 8 w 35"/>
                    <a:gd name="T23" fmla="*/ 72 h 78"/>
                    <a:gd name="T24" fmla="*/ 5 w 35"/>
                    <a:gd name="T25" fmla="*/ 67 h 78"/>
                    <a:gd name="T26" fmla="*/ 2 w 35"/>
                    <a:gd name="T27" fmla="*/ 55 h 78"/>
                    <a:gd name="T28" fmla="*/ 0 w 35"/>
                    <a:gd name="T29" fmla="*/ 39 h 78"/>
                    <a:gd name="T30" fmla="*/ 0 w 35"/>
                    <a:gd name="T31" fmla="*/ 39 h 78"/>
                    <a:gd name="T32" fmla="*/ 2 w 35"/>
                    <a:gd name="T33" fmla="*/ 24 h 78"/>
                    <a:gd name="T34" fmla="*/ 5 w 35"/>
                    <a:gd name="T35" fmla="*/ 11 h 78"/>
                    <a:gd name="T36" fmla="*/ 8 w 35"/>
                    <a:gd name="T37" fmla="*/ 6 h 78"/>
                    <a:gd name="T38" fmla="*/ 11 w 35"/>
                    <a:gd name="T39" fmla="*/ 3 h 78"/>
                    <a:gd name="T40" fmla="*/ 15 w 35"/>
                    <a:gd name="T41" fmla="*/ 2 h 78"/>
                    <a:gd name="T42" fmla="*/ 18 w 35"/>
                    <a:gd name="T43" fmla="*/ 0 h 78"/>
                    <a:gd name="T44" fmla="*/ 18 w 35"/>
                    <a:gd name="T45" fmla="*/ 0 h 78"/>
                    <a:gd name="T46" fmla="*/ 21 w 35"/>
                    <a:gd name="T47" fmla="*/ 2 h 78"/>
                    <a:gd name="T48" fmla="*/ 24 w 35"/>
                    <a:gd name="T49" fmla="*/ 3 h 78"/>
                    <a:gd name="T50" fmla="*/ 27 w 35"/>
                    <a:gd name="T51" fmla="*/ 6 h 78"/>
                    <a:gd name="T52" fmla="*/ 30 w 35"/>
                    <a:gd name="T53" fmla="*/ 11 h 78"/>
                    <a:gd name="T54" fmla="*/ 33 w 35"/>
                    <a:gd name="T55" fmla="*/ 24 h 78"/>
                    <a:gd name="T56" fmla="*/ 35 w 35"/>
                    <a:gd name="T57" fmla="*/ 39 h 78"/>
                    <a:gd name="T58" fmla="*/ 35 w 35"/>
                    <a:gd name="T59" fmla="*/ 39 h 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5"/>
                    <a:gd name="T91" fmla="*/ 0 h 78"/>
                    <a:gd name="T92" fmla="*/ 35 w 35"/>
                    <a:gd name="T93" fmla="*/ 78 h 7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5" h="78">
                      <a:moveTo>
                        <a:pt x="35" y="39"/>
                      </a:moveTo>
                      <a:lnTo>
                        <a:pt x="35" y="39"/>
                      </a:lnTo>
                      <a:lnTo>
                        <a:pt x="33" y="55"/>
                      </a:lnTo>
                      <a:lnTo>
                        <a:pt x="30" y="67"/>
                      </a:lnTo>
                      <a:lnTo>
                        <a:pt x="27" y="72"/>
                      </a:lnTo>
                      <a:lnTo>
                        <a:pt x="24" y="75"/>
                      </a:lnTo>
                      <a:lnTo>
                        <a:pt x="21" y="77"/>
                      </a:lnTo>
                      <a:lnTo>
                        <a:pt x="18" y="78"/>
                      </a:lnTo>
                      <a:lnTo>
                        <a:pt x="15" y="77"/>
                      </a:lnTo>
                      <a:lnTo>
                        <a:pt x="11" y="75"/>
                      </a:lnTo>
                      <a:lnTo>
                        <a:pt x="8" y="72"/>
                      </a:lnTo>
                      <a:lnTo>
                        <a:pt x="5" y="67"/>
                      </a:lnTo>
                      <a:lnTo>
                        <a:pt x="2" y="55"/>
                      </a:lnTo>
                      <a:lnTo>
                        <a:pt x="0" y="39"/>
                      </a:lnTo>
                      <a:lnTo>
                        <a:pt x="2" y="24"/>
                      </a:lnTo>
                      <a:lnTo>
                        <a:pt x="5" y="11"/>
                      </a:lnTo>
                      <a:lnTo>
                        <a:pt x="8" y="6"/>
                      </a:lnTo>
                      <a:lnTo>
                        <a:pt x="11" y="3"/>
                      </a:lnTo>
                      <a:lnTo>
                        <a:pt x="15" y="2"/>
                      </a:lnTo>
                      <a:lnTo>
                        <a:pt x="18" y="0"/>
                      </a:lnTo>
                      <a:lnTo>
                        <a:pt x="21" y="2"/>
                      </a:lnTo>
                      <a:lnTo>
                        <a:pt x="24" y="3"/>
                      </a:lnTo>
                      <a:lnTo>
                        <a:pt x="27" y="6"/>
                      </a:lnTo>
                      <a:lnTo>
                        <a:pt x="30" y="11"/>
                      </a:lnTo>
                      <a:lnTo>
                        <a:pt x="33" y="24"/>
                      </a:lnTo>
                      <a:lnTo>
                        <a:pt x="35"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2" name="Freeform 269"/>
                <p:cNvSpPr>
                  <a:spLocks/>
                </p:cNvSpPr>
                <p:nvPr/>
              </p:nvSpPr>
              <p:spPr bwMode="auto">
                <a:xfrm>
                  <a:off x="362" y="1543"/>
                  <a:ext cx="26" cy="61"/>
                </a:xfrm>
                <a:custGeom>
                  <a:avLst/>
                  <a:gdLst>
                    <a:gd name="T0" fmla="*/ 26 w 26"/>
                    <a:gd name="T1" fmla="*/ 30 h 61"/>
                    <a:gd name="T2" fmla="*/ 26 w 26"/>
                    <a:gd name="T3" fmla="*/ 30 h 61"/>
                    <a:gd name="T4" fmla="*/ 25 w 26"/>
                    <a:gd name="T5" fmla="*/ 43 h 61"/>
                    <a:gd name="T6" fmla="*/ 22 w 26"/>
                    <a:gd name="T7" fmla="*/ 52 h 61"/>
                    <a:gd name="T8" fmla="*/ 18 w 26"/>
                    <a:gd name="T9" fmla="*/ 60 h 61"/>
                    <a:gd name="T10" fmla="*/ 15 w 26"/>
                    <a:gd name="T11" fmla="*/ 61 h 61"/>
                    <a:gd name="T12" fmla="*/ 12 w 26"/>
                    <a:gd name="T13" fmla="*/ 61 h 61"/>
                    <a:gd name="T14" fmla="*/ 12 w 26"/>
                    <a:gd name="T15" fmla="*/ 61 h 61"/>
                    <a:gd name="T16" fmla="*/ 11 w 26"/>
                    <a:gd name="T17" fmla="*/ 61 h 61"/>
                    <a:gd name="T18" fmla="*/ 7 w 26"/>
                    <a:gd name="T19" fmla="*/ 60 h 61"/>
                    <a:gd name="T20" fmla="*/ 4 w 26"/>
                    <a:gd name="T21" fmla="*/ 52 h 61"/>
                    <a:gd name="T22" fmla="*/ 1 w 26"/>
                    <a:gd name="T23" fmla="*/ 43 h 61"/>
                    <a:gd name="T24" fmla="*/ 0 w 26"/>
                    <a:gd name="T25" fmla="*/ 30 h 61"/>
                    <a:gd name="T26" fmla="*/ 0 w 26"/>
                    <a:gd name="T27" fmla="*/ 30 h 61"/>
                    <a:gd name="T28" fmla="*/ 1 w 26"/>
                    <a:gd name="T29" fmla="*/ 19 h 61"/>
                    <a:gd name="T30" fmla="*/ 4 w 26"/>
                    <a:gd name="T31" fmla="*/ 8 h 61"/>
                    <a:gd name="T32" fmla="*/ 7 w 26"/>
                    <a:gd name="T33" fmla="*/ 2 h 61"/>
                    <a:gd name="T34" fmla="*/ 11 w 26"/>
                    <a:gd name="T35" fmla="*/ 0 h 61"/>
                    <a:gd name="T36" fmla="*/ 12 w 26"/>
                    <a:gd name="T37" fmla="*/ 0 h 61"/>
                    <a:gd name="T38" fmla="*/ 12 w 26"/>
                    <a:gd name="T39" fmla="*/ 0 h 61"/>
                    <a:gd name="T40" fmla="*/ 15 w 26"/>
                    <a:gd name="T41" fmla="*/ 0 h 61"/>
                    <a:gd name="T42" fmla="*/ 18 w 26"/>
                    <a:gd name="T43" fmla="*/ 2 h 61"/>
                    <a:gd name="T44" fmla="*/ 22 w 26"/>
                    <a:gd name="T45" fmla="*/ 8 h 61"/>
                    <a:gd name="T46" fmla="*/ 25 w 26"/>
                    <a:gd name="T47" fmla="*/ 19 h 61"/>
                    <a:gd name="T48" fmla="*/ 26 w 26"/>
                    <a:gd name="T49" fmla="*/ 30 h 61"/>
                    <a:gd name="T50" fmla="*/ 26 w 26"/>
                    <a:gd name="T51" fmla="*/ 30 h 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6"/>
                    <a:gd name="T79" fmla="*/ 0 h 61"/>
                    <a:gd name="T80" fmla="*/ 26 w 26"/>
                    <a:gd name="T81" fmla="*/ 61 h 6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6" h="61">
                      <a:moveTo>
                        <a:pt x="26" y="30"/>
                      </a:moveTo>
                      <a:lnTo>
                        <a:pt x="26" y="30"/>
                      </a:lnTo>
                      <a:lnTo>
                        <a:pt x="25" y="43"/>
                      </a:lnTo>
                      <a:lnTo>
                        <a:pt x="22" y="52"/>
                      </a:lnTo>
                      <a:lnTo>
                        <a:pt x="18" y="60"/>
                      </a:lnTo>
                      <a:lnTo>
                        <a:pt x="15" y="61"/>
                      </a:lnTo>
                      <a:lnTo>
                        <a:pt x="12" y="61"/>
                      </a:lnTo>
                      <a:lnTo>
                        <a:pt x="11" y="61"/>
                      </a:lnTo>
                      <a:lnTo>
                        <a:pt x="7" y="60"/>
                      </a:lnTo>
                      <a:lnTo>
                        <a:pt x="4" y="52"/>
                      </a:lnTo>
                      <a:lnTo>
                        <a:pt x="1" y="43"/>
                      </a:lnTo>
                      <a:lnTo>
                        <a:pt x="0" y="30"/>
                      </a:lnTo>
                      <a:lnTo>
                        <a:pt x="1" y="19"/>
                      </a:lnTo>
                      <a:lnTo>
                        <a:pt x="4" y="8"/>
                      </a:lnTo>
                      <a:lnTo>
                        <a:pt x="7" y="2"/>
                      </a:lnTo>
                      <a:lnTo>
                        <a:pt x="11" y="0"/>
                      </a:lnTo>
                      <a:lnTo>
                        <a:pt x="12" y="0"/>
                      </a:lnTo>
                      <a:lnTo>
                        <a:pt x="15" y="0"/>
                      </a:lnTo>
                      <a:lnTo>
                        <a:pt x="18" y="2"/>
                      </a:lnTo>
                      <a:lnTo>
                        <a:pt x="22" y="8"/>
                      </a:lnTo>
                      <a:lnTo>
                        <a:pt x="25" y="19"/>
                      </a:lnTo>
                      <a:lnTo>
                        <a:pt x="26"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grpSp>
      <p:sp>
        <p:nvSpPr>
          <p:cNvPr id="122" name="Line 2"/>
          <p:cNvSpPr>
            <a:spLocks noChangeShapeType="1"/>
          </p:cNvSpPr>
          <p:nvPr/>
        </p:nvSpPr>
        <p:spPr bwMode="auto">
          <a:xfrm>
            <a:off x="4796536" y="4834973"/>
            <a:ext cx="0" cy="537680"/>
          </a:xfrm>
          <a:prstGeom prst="line">
            <a:avLst/>
          </a:prstGeom>
          <a:ln w="19050">
            <a:solidFill>
              <a:srgbClr val="04628C"/>
            </a:solidFill>
            <a:headEnd type="none" w="med" len="med"/>
            <a:tailEnd type="arrow" w="med" len="me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23" name="Line 3"/>
          <p:cNvSpPr>
            <a:spLocks noChangeShapeType="1"/>
          </p:cNvSpPr>
          <p:nvPr/>
        </p:nvSpPr>
        <p:spPr bwMode="auto">
          <a:xfrm>
            <a:off x="6057058" y="4840548"/>
            <a:ext cx="0" cy="526530"/>
          </a:xfrm>
          <a:prstGeom prst="line">
            <a:avLst/>
          </a:prstGeom>
          <a:ln w="19050">
            <a:solidFill>
              <a:srgbClr val="04628C"/>
            </a:solidFill>
            <a:headEnd type="none" w="med" len="med"/>
            <a:tailEnd type="arrow" w="med" len="me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24" name="Line 5"/>
          <p:cNvSpPr>
            <a:spLocks noChangeShapeType="1"/>
          </p:cNvSpPr>
          <p:nvPr/>
        </p:nvSpPr>
        <p:spPr bwMode="auto">
          <a:xfrm>
            <a:off x="3533861" y="4846742"/>
            <a:ext cx="0" cy="526530"/>
          </a:xfrm>
          <a:prstGeom prst="line">
            <a:avLst/>
          </a:prstGeom>
          <a:ln w="19050">
            <a:solidFill>
              <a:srgbClr val="04628C"/>
            </a:solidFill>
            <a:headEnd type="none" w="med" len="med"/>
            <a:tailEnd type="arrow" w="med" len="me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25" name="Line 6"/>
          <p:cNvSpPr>
            <a:spLocks noChangeShapeType="1"/>
          </p:cNvSpPr>
          <p:nvPr/>
        </p:nvSpPr>
        <p:spPr bwMode="auto">
          <a:xfrm>
            <a:off x="7347744" y="4838070"/>
            <a:ext cx="0" cy="537680"/>
          </a:xfrm>
          <a:prstGeom prst="line">
            <a:avLst/>
          </a:prstGeom>
          <a:ln w="19050">
            <a:solidFill>
              <a:srgbClr val="04628C"/>
            </a:solidFill>
            <a:headEnd type="none" w="med" len="med"/>
            <a:tailEnd type="arrow" w="med" len="me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grpSp>
        <p:nvGrpSpPr>
          <p:cNvPr id="4" name="Group 3"/>
          <p:cNvGrpSpPr/>
          <p:nvPr/>
        </p:nvGrpSpPr>
        <p:grpSpPr>
          <a:xfrm>
            <a:off x="4432895" y="5408169"/>
            <a:ext cx="736600" cy="831850"/>
            <a:chOff x="4432895" y="5408169"/>
            <a:chExt cx="736600" cy="831850"/>
          </a:xfrm>
        </p:grpSpPr>
        <p:sp>
          <p:nvSpPr>
            <p:cNvPr id="127" name="AutoShape 44"/>
            <p:cNvSpPr>
              <a:spLocks noChangeArrowheads="1"/>
            </p:cNvSpPr>
            <p:nvPr/>
          </p:nvSpPr>
          <p:spPr bwMode="auto">
            <a:xfrm rot="10800000" flipH="1">
              <a:off x="4432895" y="5408169"/>
              <a:ext cx="736600" cy="831850"/>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dirty="0"/>
            </a:p>
          </p:txBody>
        </p:sp>
        <p:pic>
          <p:nvPicPr>
            <p:cNvPr id="128" name="Picture 45"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6166" y="5959203"/>
              <a:ext cx="174562" cy="26094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9" name="Line 46"/>
            <p:cNvSpPr>
              <a:spLocks noChangeShapeType="1"/>
            </p:cNvSpPr>
            <p:nvPr/>
          </p:nvSpPr>
          <p:spPr bwMode="auto">
            <a:xfrm>
              <a:off x="4536045" y="5932711"/>
              <a:ext cx="32399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30" name="Line 47"/>
            <p:cNvSpPr>
              <a:spLocks noChangeShapeType="1"/>
            </p:cNvSpPr>
            <p:nvPr/>
          </p:nvSpPr>
          <p:spPr bwMode="auto">
            <a:xfrm>
              <a:off x="4952615" y="5932711"/>
              <a:ext cx="11373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31" name="Line 48"/>
            <p:cNvSpPr>
              <a:spLocks noChangeShapeType="1"/>
            </p:cNvSpPr>
            <p:nvPr/>
          </p:nvSpPr>
          <p:spPr bwMode="auto">
            <a:xfrm>
              <a:off x="4536045" y="5839989"/>
              <a:ext cx="1811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32" name="Line 49"/>
            <p:cNvSpPr>
              <a:spLocks noChangeShapeType="1"/>
            </p:cNvSpPr>
            <p:nvPr/>
          </p:nvSpPr>
          <p:spPr bwMode="auto">
            <a:xfrm>
              <a:off x="4952615" y="5839989"/>
              <a:ext cx="11373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33" name="Line 50"/>
            <p:cNvSpPr>
              <a:spLocks noChangeShapeType="1"/>
            </p:cNvSpPr>
            <p:nvPr/>
          </p:nvSpPr>
          <p:spPr bwMode="auto">
            <a:xfrm>
              <a:off x="4536045" y="5748592"/>
              <a:ext cx="37821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34" name="Line 51"/>
            <p:cNvSpPr>
              <a:spLocks noChangeShapeType="1"/>
            </p:cNvSpPr>
            <p:nvPr/>
          </p:nvSpPr>
          <p:spPr bwMode="auto">
            <a:xfrm>
              <a:off x="4952615" y="5748592"/>
              <a:ext cx="11373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35" name="Line 52"/>
            <p:cNvSpPr>
              <a:spLocks noChangeShapeType="1"/>
            </p:cNvSpPr>
            <p:nvPr/>
          </p:nvSpPr>
          <p:spPr bwMode="auto">
            <a:xfrm>
              <a:off x="4536045" y="5657194"/>
              <a:ext cx="323998" cy="0"/>
            </a:xfrm>
            <a:prstGeom prst="line">
              <a:avLst/>
            </a:prstGeom>
            <a:noFill/>
            <a:ln w="28575">
              <a:solidFill>
                <a:srgbClr val="D3394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36" name="Line 53"/>
            <p:cNvSpPr>
              <a:spLocks noChangeShapeType="1"/>
            </p:cNvSpPr>
            <p:nvPr/>
          </p:nvSpPr>
          <p:spPr bwMode="auto">
            <a:xfrm>
              <a:off x="4952615" y="5657194"/>
              <a:ext cx="113730" cy="0"/>
            </a:xfrm>
            <a:prstGeom prst="line">
              <a:avLst/>
            </a:prstGeom>
            <a:noFill/>
            <a:ln w="28575">
              <a:solidFill>
                <a:srgbClr val="D3394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37" name="Line 54"/>
            <p:cNvSpPr>
              <a:spLocks noChangeShapeType="1"/>
            </p:cNvSpPr>
            <p:nvPr/>
          </p:nvSpPr>
          <p:spPr bwMode="auto">
            <a:xfrm>
              <a:off x="4533401" y="5531357"/>
              <a:ext cx="53029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224" name="Group 223"/>
          <p:cNvGrpSpPr/>
          <p:nvPr/>
        </p:nvGrpSpPr>
        <p:grpSpPr>
          <a:xfrm>
            <a:off x="3165561" y="5408169"/>
            <a:ext cx="736600" cy="831850"/>
            <a:chOff x="3165561" y="5408169"/>
            <a:chExt cx="736600" cy="831850"/>
          </a:xfrm>
        </p:grpSpPr>
        <p:sp>
          <p:nvSpPr>
            <p:cNvPr id="160" name="AutoShape 77"/>
            <p:cNvSpPr>
              <a:spLocks noChangeArrowheads="1"/>
            </p:cNvSpPr>
            <p:nvPr/>
          </p:nvSpPr>
          <p:spPr bwMode="auto">
            <a:xfrm rot="10800000" flipH="1">
              <a:off x="3165561" y="5408169"/>
              <a:ext cx="736600" cy="831850"/>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dirty="0"/>
            </a:p>
          </p:txBody>
        </p:sp>
        <p:pic>
          <p:nvPicPr>
            <p:cNvPr id="161" name="Picture 78"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8832" y="5959203"/>
              <a:ext cx="174562" cy="26094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62" name="Line 79"/>
            <p:cNvSpPr>
              <a:spLocks noChangeShapeType="1"/>
            </p:cNvSpPr>
            <p:nvPr/>
          </p:nvSpPr>
          <p:spPr bwMode="auto">
            <a:xfrm>
              <a:off x="3268711" y="5932711"/>
              <a:ext cx="32399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63" name="Line 80"/>
            <p:cNvSpPr>
              <a:spLocks noChangeShapeType="1"/>
            </p:cNvSpPr>
            <p:nvPr/>
          </p:nvSpPr>
          <p:spPr bwMode="auto">
            <a:xfrm>
              <a:off x="3685281" y="5932711"/>
              <a:ext cx="11373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64" name="Line 81"/>
            <p:cNvSpPr>
              <a:spLocks noChangeShapeType="1"/>
            </p:cNvSpPr>
            <p:nvPr/>
          </p:nvSpPr>
          <p:spPr bwMode="auto">
            <a:xfrm>
              <a:off x="3268711" y="5839989"/>
              <a:ext cx="1811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65" name="Line 82"/>
            <p:cNvSpPr>
              <a:spLocks noChangeShapeType="1"/>
            </p:cNvSpPr>
            <p:nvPr/>
          </p:nvSpPr>
          <p:spPr bwMode="auto">
            <a:xfrm>
              <a:off x="3685281" y="5839989"/>
              <a:ext cx="11373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66" name="Line 83"/>
            <p:cNvSpPr>
              <a:spLocks noChangeShapeType="1"/>
            </p:cNvSpPr>
            <p:nvPr/>
          </p:nvSpPr>
          <p:spPr bwMode="auto">
            <a:xfrm>
              <a:off x="3268711" y="5748592"/>
              <a:ext cx="37821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67" name="Line 84"/>
            <p:cNvSpPr>
              <a:spLocks noChangeShapeType="1"/>
            </p:cNvSpPr>
            <p:nvPr/>
          </p:nvSpPr>
          <p:spPr bwMode="auto">
            <a:xfrm>
              <a:off x="3685281" y="5748592"/>
              <a:ext cx="11373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68" name="Line 85"/>
            <p:cNvSpPr>
              <a:spLocks noChangeShapeType="1"/>
            </p:cNvSpPr>
            <p:nvPr/>
          </p:nvSpPr>
          <p:spPr bwMode="auto">
            <a:xfrm>
              <a:off x="3268711" y="5657194"/>
              <a:ext cx="323998" cy="0"/>
            </a:xfrm>
            <a:prstGeom prst="line">
              <a:avLst/>
            </a:prstGeom>
            <a:noFill/>
            <a:ln w="28575">
              <a:solidFill>
                <a:srgbClr val="D3394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69" name="Line 86"/>
            <p:cNvSpPr>
              <a:spLocks noChangeShapeType="1"/>
            </p:cNvSpPr>
            <p:nvPr/>
          </p:nvSpPr>
          <p:spPr bwMode="auto">
            <a:xfrm>
              <a:off x="3685281" y="5657194"/>
              <a:ext cx="113730" cy="0"/>
            </a:xfrm>
            <a:prstGeom prst="line">
              <a:avLst/>
            </a:prstGeom>
            <a:noFill/>
            <a:ln w="28575">
              <a:solidFill>
                <a:srgbClr val="D3394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70" name="Line 87"/>
            <p:cNvSpPr>
              <a:spLocks noChangeShapeType="1"/>
            </p:cNvSpPr>
            <p:nvPr/>
          </p:nvSpPr>
          <p:spPr bwMode="auto">
            <a:xfrm>
              <a:off x="3266067" y="5531357"/>
              <a:ext cx="53029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225" name="Group 224"/>
          <p:cNvGrpSpPr/>
          <p:nvPr/>
        </p:nvGrpSpPr>
        <p:grpSpPr>
          <a:xfrm>
            <a:off x="5700229" y="5408169"/>
            <a:ext cx="736600" cy="831850"/>
            <a:chOff x="5700229" y="5408169"/>
            <a:chExt cx="736600" cy="831850"/>
          </a:xfrm>
        </p:grpSpPr>
        <p:sp>
          <p:nvSpPr>
            <p:cNvPr id="172" name="AutoShape 110"/>
            <p:cNvSpPr>
              <a:spLocks noChangeArrowheads="1"/>
            </p:cNvSpPr>
            <p:nvPr/>
          </p:nvSpPr>
          <p:spPr bwMode="auto">
            <a:xfrm rot="10800000" flipH="1">
              <a:off x="5700229" y="5408169"/>
              <a:ext cx="736600" cy="831850"/>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dirty="0"/>
            </a:p>
          </p:txBody>
        </p:sp>
        <p:pic>
          <p:nvPicPr>
            <p:cNvPr id="173" name="Picture 111"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3500" y="5959203"/>
              <a:ext cx="174562" cy="26094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74" name="Line 112"/>
            <p:cNvSpPr>
              <a:spLocks noChangeShapeType="1"/>
            </p:cNvSpPr>
            <p:nvPr/>
          </p:nvSpPr>
          <p:spPr bwMode="auto">
            <a:xfrm>
              <a:off x="5803379" y="5932711"/>
              <a:ext cx="32399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75" name="Line 113"/>
            <p:cNvSpPr>
              <a:spLocks noChangeShapeType="1"/>
            </p:cNvSpPr>
            <p:nvPr/>
          </p:nvSpPr>
          <p:spPr bwMode="auto">
            <a:xfrm>
              <a:off x="6219949" y="5932711"/>
              <a:ext cx="11373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76" name="Line 114"/>
            <p:cNvSpPr>
              <a:spLocks noChangeShapeType="1"/>
            </p:cNvSpPr>
            <p:nvPr/>
          </p:nvSpPr>
          <p:spPr bwMode="auto">
            <a:xfrm>
              <a:off x="5803379" y="5839989"/>
              <a:ext cx="1811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77" name="Line 115"/>
            <p:cNvSpPr>
              <a:spLocks noChangeShapeType="1"/>
            </p:cNvSpPr>
            <p:nvPr/>
          </p:nvSpPr>
          <p:spPr bwMode="auto">
            <a:xfrm>
              <a:off x="6219949" y="5839989"/>
              <a:ext cx="11373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78" name="Line 116"/>
            <p:cNvSpPr>
              <a:spLocks noChangeShapeType="1"/>
            </p:cNvSpPr>
            <p:nvPr/>
          </p:nvSpPr>
          <p:spPr bwMode="auto">
            <a:xfrm>
              <a:off x="5803379" y="5748592"/>
              <a:ext cx="37821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79" name="Line 117"/>
            <p:cNvSpPr>
              <a:spLocks noChangeShapeType="1"/>
            </p:cNvSpPr>
            <p:nvPr/>
          </p:nvSpPr>
          <p:spPr bwMode="auto">
            <a:xfrm>
              <a:off x="6219949" y="5748592"/>
              <a:ext cx="11373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80" name="Line 118"/>
            <p:cNvSpPr>
              <a:spLocks noChangeShapeType="1"/>
            </p:cNvSpPr>
            <p:nvPr/>
          </p:nvSpPr>
          <p:spPr bwMode="auto">
            <a:xfrm>
              <a:off x="5803379" y="5657194"/>
              <a:ext cx="323998" cy="0"/>
            </a:xfrm>
            <a:prstGeom prst="line">
              <a:avLst/>
            </a:prstGeom>
            <a:noFill/>
            <a:ln w="28575">
              <a:solidFill>
                <a:srgbClr val="D3394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81" name="Line 119"/>
            <p:cNvSpPr>
              <a:spLocks noChangeShapeType="1"/>
            </p:cNvSpPr>
            <p:nvPr/>
          </p:nvSpPr>
          <p:spPr bwMode="auto">
            <a:xfrm>
              <a:off x="6219949" y="5657194"/>
              <a:ext cx="113730" cy="0"/>
            </a:xfrm>
            <a:prstGeom prst="line">
              <a:avLst/>
            </a:prstGeom>
            <a:noFill/>
            <a:ln w="28575">
              <a:solidFill>
                <a:srgbClr val="D3394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82" name="Line 120"/>
            <p:cNvSpPr>
              <a:spLocks noChangeShapeType="1"/>
            </p:cNvSpPr>
            <p:nvPr/>
          </p:nvSpPr>
          <p:spPr bwMode="auto">
            <a:xfrm>
              <a:off x="5800735" y="5531357"/>
              <a:ext cx="53029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226" name="Group 225"/>
          <p:cNvGrpSpPr/>
          <p:nvPr/>
        </p:nvGrpSpPr>
        <p:grpSpPr>
          <a:xfrm>
            <a:off x="6967563" y="5408169"/>
            <a:ext cx="736600" cy="831850"/>
            <a:chOff x="6967563" y="5408169"/>
            <a:chExt cx="736600" cy="831850"/>
          </a:xfrm>
        </p:grpSpPr>
        <p:sp>
          <p:nvSpPr>
            <p:cNvPr id="238" name="AutoShape 176"/>
            <p:cNvSpPr>
              <a:spLocks noChangeArrowheads="1"/>
            </p:cNvSpPr>
            <p:nvPr/>
          </p:nvSpPr>
          <p:spPr bwMode="auto">
            <a:xfrm rot="10800000" flipH="1">
              <a:off x="6967563" y="5408169"/>
              <a:ext cx="736600" cy="831850"/>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dirty="0"/>
            </a:p>
          </p:txBody>
        </p:sp>
        <p:pic>
          <p:nvPicPr>
            <p:cNvPr id="239" name="Picture 177"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0834" y="5959203"/>
              <a:ext cx="174562" cy="26094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40" name="Line 178"/>
            <p:cNvSpPr>
              <a:spLocks noChangeShapeType="1"/>
            </p:cNvSpPr>
            <p:nvPr/>
          </p:nvSpPr>
          <p:spPr bwMode="auto">
            <a:xfrm>
              <a:off x="7070713" y="5932711"/>
              <a:ext cx="32399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41" name="Line 179"/>
            <p:cNvSpPr>
              <a:spLocks noChangeShapeType="1"/>
            </p:cNvSpPr>
            <p:nvPr/>
          </p:nvSpPr>
          <p:spPr bwMode="auto">
            <a:xfrm>
              <a:off x="7487283" y="5932711"/>
              <a:ext cx="11373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42" name="Line 180"/>
            <p:cNvSpPr>
              <a:spLocks noChangeShapeType="1"/>
            </p:cNvSpPr>
            <p:nvPr/>
          </p:nvSpPr>
          <p:spPr bwMode="auto">
            <a:xfrm>
              <a:off x="7070713" y="5839989"/>
              <a:ext cx="1811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43" name="Line 181"/>
            <p:cNvSpPr>
              <a:spLocks noChangeShapeType="1"/>
            </p:cNvSpPr>
            <p:nvPr/>
          </p:nvSpPr>
          <p:spPr bwMode="auto">
            <a:xfrm>
              <a:off x="7487283" y="5839989"/>
              <a:ext cx="11373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44" name="Line 182"/>
            <p:cNvSpPr>
              <a:spLocks noChangeShapeType="1"/>
            </p:cNvSpPr>
            <p:nvPr/>
          </p:nvSpPr>
          <p:spPr bwMode="auto">
            <a:xfrm>
              <a:off x="7070713" y="5748592"/>
              <a:ext cx="37821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45" name="Line 183"/>
            <p:cNvSpPr>
              <a:spLocks noChangeShapeType="1"/>
            </p:cNvSpPr>
            <p:nvPr/>
          </p:nvSpPr>
          <p:spPr bwMode="auto">
            <a:xfrm>
              <a:off x="7487283" y="5748592"/>
              <a:ext cx="11373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46" name="Line 184"/>
            <p:cNvSpPr>
              <a:spLocks noChangeShapeType="1"/>
            </p:cNvSpPr>
            <p:nvPr/>
          </p:nvSpPr>
          <p:spPr bwMode="auto">
            <a:xfrm>
              <a:off x="7070713" y="5657194"/>
              <a:ext cx="323998" cy="0"/>
            </a:xfrm>
            <a:prstGeom prst="line">
              <a:avLst/>
            </a:prstGeom>
            <a:noFill/>
            <a:ln w="28575">
              <a:solidFill>
                <a:srgbClr val="D3394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47" name="Line 185"/>
            <p:cNvSpPr>
              <a:spLocks noChangeShapeType="1"/>
            </p:cNvSpPr>
            <p:nvPr/>
          </p:nvSpPr>
          <p:spPr bwMode="auto">
            <a:xfrm>
              <a:off x="7487283" y="5657194"/>
              <a:ext cx="113730" cy="0"/>
            </a:xfrm>
            <a:prstGeom prst="line">
              <a:avLst/>
            </a:prstGeom>
            <a:noFill/>
            <a:ln w="28575">
              <a:solidFill>
                <a:srgbClr val="D3394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48" name="Line 186"/>
            <p:cNvSpPr>
              <a:spLocks noChangeShapeType="1"/>
            </p:cNvSpPr>
            <p:nvPr/>
          </p:nvSpPr>
          <p:spPr bwMode="auto">
            <a:xfrm>
              <a:off x="7068069" y="5531357"/>
              <a:ext cx="53029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281" y="2648771"/>
            <a:ext cx="1752016" cy="102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27" name="Group 226"/>
          <p:cNvGrpSpPr/>
          <p:nvPr/>
        </p:nvGrpSpPr>
        <p:grpSpPr>
          <a:xfrm>
            <a:off x="6787608" y="4415011"/>
            <a:ext cx="1063169" cy="400110"/>
            <a:chOff x="6787608" y="4415011"/>
            <a:chExt cx="1063169" cy="400110"/>
          </a:xfrm>
        </p:grpSpPr>
        <p:sp>
          <p:nvSpPr>
            <p:cNvPr id="289" name="Rectangle 243"/>
            <p:cNvSpPr>
              <a:spLocks noChangeArrowheads="1"/>
            </p:cNvSpPr>
            <p:nvPr/>
          </p:nvSpPr>
          <p:spPr bwMode="auto">
            <a:xfrm>
              <a:off x="6787608" y="4421260"/>
              <a:ext cx="1063169" cy="392426"/>
            </a:xfrm>
            <a:prstGeom prst="rect">
              <a:avLst/>
            </a:prstGeom>
            <a:solidFill>
              <a:srgbClr val="CCECFF"/>
            </a:solidFill>
            <a:ln w="12700" algn="ctr">
              <a:solidFill>
                <a:schemeClr val="bg1"/>
              </a:solidFill>
              <a:miter lim="800000"/>
              <a:headEnd/>
              <a:tailEnd/>
            </a:ln>
          </p:spPr>
          <p:txBody>
            <a:bodyPr wrap="square" lIns="0" tIns="0" rIns="0" bIns="0" anchor="ctr">
              <a:spAutoFit/>
            </a:bodyPr>
            <a:lstStyle/>
            <a:p>
              <a:endParaRPr lang="en-US" dirty="0"/>
            </a:p>
          </p:txBody>
        </p:sp>
        <p:sp>
          <p:nvSpPr>
            <p:cNvPr id="317" name="TextBox 316"/>
            <p:cNvSpPr txBox="1"/>
            <p:nvPr/>
          </p:nvSpPr>
          <p:spPr>
            <a:xfrm>
              <a:off x="6877577" y="4415011"/>
              <a:ext cx="768160" cy="400110"/>
            </a:xfrm>
            <a:prstGeom prst="rect">
              <a:avLst/>
            </a:prstGeom>
            <a:noFill/>
          </p:spPr>
          <p:txBody>
            <a:bodyPr wrap="none" rtlCol="0">
              <a:spAutoFit/>
            </a:bodyPr>
            <a:lstStyle/>
            <a:p>
              <a:r>
                <a:rPr lang="en-US" dirty="0">
                  <a:solidFill>
                    <a:srgbClr val="C00000"/>
                  </a:solidFill>
                  <a:latin typeface="+mn-lt"/>
                  <a:cs typeface="Calibri" pitchFamily="34" charset="0"/>
                </a:rPr>
                <a:t>- $60</a:t>
              </a:r>
            </a:p>
          </p:txBody>
        </p:sp>
      </p:grpSp>
      <p:grpSp>
        <p:nvGrpSpPr>
          <p:cNvPr id="228" name="Group 227"/>
          <p:cNvGrpSpPr/>
          <p:nvPr/>
        </p:nvGrpSpPr>
        <p:grpSpPr>
          <a:xfrm>
            <a:off x="5524902" y="4415011"/>
            <a:ext cx="1063169" cy="400110"/>
            <a:chOff x="5524902" y="4415011"/>
            <a:chExt cx="1063169" cy="400110"/>
          </a:xfrm>
        </p:grpSpPr>
        <p:sp>
          <p:nvSpPr>
            <p:cNvPr id="322" name="Rectangle 243"/>
            <p:cNvSpPr>
              <a:spLocks noChangeArrowheads="1"/>
            </p:cNvSpPr>
            <p:nvPr/>
          </p:nvSpPr>
          <p:spPr bwMode="auto">
            <a:xfrm>
              <a:off x="5524902" y="4421260"/>
              <a:ext cx="1063169" cy="392426"/>
            </a:xfrm>
            <a:prstGeom prst="rect">
              <a:avLst/>
            </a:prstGeom>
            <a:solidFill>
              <a:srgbClr val="CCECFF"/>
            </a:solidFill>
            <a:ln w="12700" algn="ctr">
              <a:solidFill>
                <a:schemeClr val="bg1"/>
              </a:solidFill>
              <a:miter lim="800000"/>
              <a:headEnd/>
              <a:tailEnd/>
            </a:ln>
          </p:spPr>
          <p:txBody>
            <a:bodyPr wrap="square" lIns="0" tIns="0" rIns="0" bIns="0" anchor="ctr">
              <a:spAutoFit/>
            </a:bodyPr>
            <a:lstStyle/>
            <a:p>
              <a:endParaRPr lang="en-US" dirty="0"/>
            </a:p>
          </p:txBody>
        </p:sp>
        <p:sp>
          <p:nvSpPr>
            <p:cNvPr id="323" name="TextBox 322"/>
            <p:cNvSpPr txBox="1"/>
            <p:nvPr/>
          </p:nvSpPr>
          <p:spPr>
            <a:xfrm>
              <a:off x="5614871" y="4415011"/>
              <a:ext cx="768160" cy="400110"/>
            </a:xfrm>
            <a:prstGeom prst="rect">
              <a:avLst/>
            </a:prstGeom>
            <a:noFill/>
          </p:spPr>
          <p:txBody>
            <a:bodyPr wrap="none" rtlCol="0">
              <a:spAutoFit/>
            </a:bodyPr>
            <a:lstStyle/>
            <a:p>
              <a:r>
                <a:rPr lang="en-US" dirty="0">
                  <a:solidFill>
                    <a:srgbClr val="C00000"/>
                  </a:solidFill>
                  <a:latin typeface="+mn-lt"/>
                  <a:cs typeface="Calibri" pitchFamily="34" charset="0"/>
                </a:rPr>
                <a:t>- $60</a:t>
              </a:r>
            </a:p>
          </p:txBody>
        </p:sp>
      </p:grpSp>
      <p:grpSp>
        <p:nvGrpSpPr>
          <p:cNvPr id="229" name="Group 228"/>
          <p:cNvGrpSpPr/>
          <p:nvPr/>
        </p:nvGrpSpPr>
        <p:grpSpPr>
          <a:xfrm>
            <a:off x="4262195" y="4415011"/>
            <a:ext cx="1063169" cy="400110"/>
            <a:chOff x="4262195" y="4415011"/>
            <a:chExt cx="1063169" cy="400110"/>
          </a:xfrm>
        </p:grpSpPr>
        <p:sp>
          <p:nvSpPr>
            <p:cNvPr id="325" name="Rectangle 243"/>
            <p:cNvSpPr>
              <a:spLocks noChangeArrowheads="1"/>
            </p:cNvSpPr>
            <p:nvPr/>
          </p:nvSpPr>
          <p:spPr bwMode="auto">
            <a:xfrm>
              <a:off x="4262195" y="4421260"/>
              <a:ext cx="1063169" cy="392426"/>
            </a:xfrm>
            <a:prstGeom prst="rect">
              <a:avLst/>
            </a:prstGeom>
            <a:solidFill>
              <a:srgbClr val="CCECFF"/>
            </a:solidFill>
            <a:ln w="12700" algn="ctr">
              <a:solidFill>
                <a:schemeClr val="bg1"/>
              </a:solidFill>
              <a:miter lim="800000"/>
              <a:headEnd/>
              <a:tailEnd/>
            </a:ln>
          </p:spPr>
          <p:txBody>
            <a:bodyPr wrap="square" lIns="0" tIns="0" rIns="0" bIns="0" anchor="ctr">
              <a:spAutoFit/>
            </a:bodyPr>
            <a:lstStyle/>
            <a:p>
              <a:endParaRPr lang="en-US" dirty="0"/>
            </a:p>
          </p:txBody>
        </p:sp>
        <p:sp>
          <p:nvSpPr>
            <p:cNvPr id="326" name="TextBox 325"/>
            <p:cNvSpPr txBox="1"/>
            <p:nvPr/>
          </p:nvSpPr>
          <p:spPr>
            <a:xfrm>
              <a:off x="4352164" y="4415011"/>
              <a:ext cx="768160" cy="400110"/>
            </a:xfrm>
            <a:prstGeom prst="rect">
              <a:avLst/>
            </a:prstGeom>
            <a:noFill/>
          </p:spPr>
          <p:txBody>
            <a:bodyPr wrap="none" rtlCol="0">
              <a:spAutoFit/>
            </a:bodyPr>
            <a:lstStyle/>
            <a:p>
              <a:r>
                <a:rPr lang="en-US" dirty="0">
                  <a:solidFill>
                    <a:srgbClr val="C00000"/>
                  </a:solidFill>
                  <a:latin typeface="+mn-lt"/>
                  <a:cs typeface="Calibri" pitchFamily="34" charset="0"/>
                </a:rPr>
                <a:t>- $60</a:t>
              </a:r>
            </a:p>
          </p:txBody>
        </p:sp>
      </p:grpSp>
      <p:grpSp>
        <p:nvGrpSpPr>
          <p:cNvPr id="230" name="Group 229"/>
          <p:cNvGrpSpPr/>
          <p:nvPr/>
        </p:nvGrpSpPr>
        <p:grpSpPr>
          <a:xfrm>
            <a:off x="2999488" y="4415011"/>
            <a:ext cx="1063169" cy="400110"/>
            <a:chOff x="2999488" y="4415011"/>
            <a:chExt cx="1063169" cy="400110"/>
          </a:xfrm>
        </p:grpSpPr>
        <p:sp>
          <p:nvSpPr>
            <p:cNvPr id="328" name="Rectangle 243"/>
            <p:cNvSpPr>
              <a:spLocks noChangeArrowheads="1"/>
            </p:cNvSpPr>
            <p:nvPr/>
          </p:nvSpPr>
          <p:spPr bwMode="auto">
            <a:xfrm>
              <a:off x="2999488" y="4421260"/>
              <a:ext cx="1063169" cy="392426"/>
            </a:xfrm>
            <a:prstGeom prst="rect">
              <a:avLst/>
            </a:prstGeom>
            <a:solidFill>
              <a:srgbClr val="CCECFF"/>
            </a:solidFill>
            <a:ln w="12700" algn="ctr">
              <a:solidFill>
                <a:schemeClr val="bg1"/>
              </a:solidFill>
              <a:miter lim="800000"/>
              <a:headEnd/>
              <a:tailEnd/>
            </a:ln>
          </p:spPr>
          <p:txBody>
            <a:bodyPr wrap="square" lIns="0" tIns="0" rIns="0" bIns="0" anchor="ctr">
              <a:spAutoFit/>
            </a:bodyPr>
            <a:lstStyle/>
            <a:p>
              <a:endParaRPr lang="en-US" dirty="0"/>
            </a:p>
          </p:txBody>
        </p:sp>
        <p:sp>
          <p:nvSpPr>
            <p:cNvPr id="329" name="TextBox 328"/>
            <p:cNvSpPr txBox="1"/>
            <p:nvPr/>
          </p:nvSpPr>
          <p:spPr>
            <a:xfrm>
              <a:off x="3089458" y="4415011"/>
              <a:ext cx="768160" cy="400110"/>
            </a:xfrm>
            <a:prstGeom prst="rect">
              <a:avLst/>
            </a:prstGeom>
            <a:noFill/>
          </p:spPr>
          <p:txBody>
            <a:bodyPr wrap="none" rtlCol="0">
              <a:spAutoFit/>
            </a:bodyPr>
            <a:lstStyle/>
            <a:p>
              <a:r>
                <a:rPr lang="en-US" dirty="0">
                  <a:solidFill>
                    <a:srgbClr val="C00000"/>
                  </a:solidFill>
                  <a:latin typeface="+mn-lt"/>
                  <a:cs typeface="Calibri" pitchFamily="34" charset="0"/>
                </a:rPr>
                <a:t>- $60</a:t>
              </a:r>
            </a:p>
          </p:txBody>
        </p:sp>
      </p:grpSp>
      <p:sp>
        <p:nvSpPr>
          <p:cNvPr id="2054" name="Freeform 2053"/>
          <p:cNvSpPr/>
          <p:nvPr/>
        </p:nvSpPr>
        <p:spPr>
          <a:xfrm>
            <a:off x="4144409" y="3854338"/>
            <a:ext cx="737525" cy="573024"/>
          </a:xfrm>
          <a:custGeom>
            <a:avLst/>
            <a:gdLst>
              <a:gd name="connsiteX0" fmla="*/ 0 w 877824"/>
              <a:gd name="connsiteY0" fmla="*/ 0 h 573024"/>
              <a:gd name="connsiteX1" fmla="*/ 719328 w 877824"/>
              <a:gd name="connsiteY1" fmla="*/ 219456 h 573024"/>
              <a:gd name="connsiteX2" fmla="*/ 877824 w 877824"/>
              <a:gd name="connsiteY2" fmla="*/ 573024 h 573024"/>
            </a:gdLst>
            <a:ahLst/>
            <a:cxnLst>
              <a:cxn ang="0">
                <a:pos x="connsiteX0" y="connsiteY0"/>
              </a:cxn>
              <a:cxn ang="0">
                <a:pos x="connsiteX1" y="connsiteY1"/>
              </a:cxn>
              <a:cxn ang="0">
                <a:pos x="connsiteX2" y="connsiteY2"/>
              </a:cxn>
            </a:cxnLst>
            <a:rect l="l" t="t" r="r" b="b"/>
            <a:pathLst>
              <a:path w="877824" h="573024">
                <a:moveTo>
                  <a:pt x="0" y="0"/>
                </a:moveTo>
                <a:cubicBezTo>
                  <a:pt x="286512" y="61976"/>
                  <a:pt x="573024" y="123952"/>
                  <a:pt x="719328" y="219456"/>
                </a:cubicBezTo>
                <a:cubicBezTo>
                  <a:pt x="865632" y="314960"/>
                  <a:pt x="871728" y="443992"/>
                  <a:pt x="877824" y="573024"/>
                </a:cubicBezTo>
              </a:path>
            </a:pathLst>
          </a:custGeom>
          <a:ln w="19050">
            <a:solidFill>
              <a:srgbClr val="04628C"/>
            </a:solidFill>
            <a:headEnd type="none" w="med" len="med"/>
            <a:tailEnd type="arrow" w="med" len="med"/>
          </a:ln>
        </p:spPr>
        <p:txBody>
          <a:bodyPr rtlCol="0" anchor="ctr"/>
          <a:lstStyle/>
          <a:p>
            <a:endParaRPr lang="en-US" dirty="0"/>
          </a:p>
        </p:txBody>
      </p:sp>
      <p:sp>
        <p:nvSpPr>
          <p:cNvPr id="340" name="Freeform 339"/>
          <p:cNvSpPr/>
          <p:nvPr/>
        </p:nvSpPr>
        <p:spPr>
          <a:xfrm>
            <a:off x="4062657" y="3854338"/>
            <a:ext cx="2048282" cy="573024"/>
          </a:xfrm>
          <a:custGeom>
            <a:avLst/>
            <a:gdLst>
              <a:gd name="connsiteX0" fmla="*/ 0 w 877824"/>
              <a:gd name="connsiteY0" fmla="*/ 0 h 573024"/>
              <a:gd name="connsiteX1" fmla="*/ 719328 w 877824"/>
              <a:gd name="connsiteY1" fmla="*/ 219456 h 573024"/>
              <a:gd name="connsiteX2" fmla="*/ 877824 w 877824"/>
              <a:gd name="connsiteY2" fmla="*/ 573024 h 573024"/>
            </a:gdLst>
            <a:ahLst/>
            <a:cxnLst>
              <a:cxn ang="0">
                <a:pos x="connsiteX0" y="connsiteY0"/>
              </a:cxn>
              <a:cxn ang="0">
                <a:pos x="connsiteX1" y="connsiteY1"/>
              </a:cxn>
              <a:cxn ang="0">
                <a:pos x="connsiteX2" y="connsiteY2"/>
              </a:cxn>
            </a:cxnLst>
            <a:rect l="l" t="t" r="r" b="b"/>
            <a:pathLst>
              <a:path w="877824" h="573024">
                <a:moveTo>
                  <a:pt x="0" y="0"/>
                </a:moveTo>
                <a:cubicBezTo>
                  <a:pt x="286512" y="61976"/>
                  <a:pt x="573024" y="123952"/>
                  <a:pt x="719328" y="219456"/>
                </a:cubicBezTo>
                <a:cubicBezTo>
                  <a:pt x="865632" y="314960"/>
                  <a:pt x="871728" y="443992"/>
                  <a:pt x="877824" y="573024"/>
                </a:cubicBezTo>
              </a:path>
            </a:pathLst>
          </a:custGeom>
          <a:ln w="19050">
            <a:solidFill>
              <a:srgbClr val="04628C"/>
            </a:solidFill>
            <a:headEnd type="none" w="med" len="med"/>
            <a:tailEnd type="arrow" w="med" len="med"/>
          </a:ln>
        </p:spPr>
        <p:txBody>
          <a:bodyPr rtlCol="0" anchor="ctr"/>
          <a:lstStyle/>
          <a:p>
            <a:endParaRPr lang="en-US" dirty="0"/>
          </a:p>
        </p:txBody>
      </p:sp>
      <p:sp>
        <p:nvSpPr>
          <p:cNvPr id="341" name="Freeform 340"/>
          <p:cNvSpPr/>
          <p:nvPr/>
        </p:nvSpPr>
        <p:spPr>
          <a:xfrm>
            <a:off x="4187589" y="3841987"/>
            <a:ext cx="3160155" cy="573024"/>
          </a:xfrm>
          <a:custGeom>
            <a:avLst/>
            <a:gdLst>
              <a:gd name="connsiteX0" fmla="*/ 0 w 877824"/>
              <a:gd name="connsiteY0" fmla="*/ 0 h 573024"/>
              <a:gd name="connsiteX1" fmla="*/ 719328 w 877824"/>
              <a:gd name="connsiteY1" fmla="*/ 219456 h 573024"/>
              <a:gd name="connsiteX2" fmla="*/ 877824 w 877824"/>
              <a:gd name="connsiteY2" fmla="*/ 573024 h 573024"/>
            </a:gdLst>
            <a:ahLst/>
            <a:cxnLst>
              <a:cxn ang="0">
                <a:pos x="connsiteX0" y="connsiteY0"/>
              </a:cxn>
              <a:cxn ang="0">
                <a:pos x="connsiteX1" y="connsiteY1"/>
              </a:cxn>
              <a:cxn ang="0">
                <a:pos x="connsiteX2" y="connsiteY2"/>
              </a:cxn>
            </a:cxnLst>
            <a:rect l="l" t="t" r="r" b="b"/>
            <a:pathLst>
              <a:path w="877824" h="573024">
                <a:moveTo>
                  <a:pt x="0" y="0"/>
                </a:moveTo>
                <a:cubicBezTo>
                  <a:pt x="286512" y="61976"/>
                  <a:pt x="573024" y="123952"/>
                  <a:pt x="719328" y="219456"/>
                </a:cubicBezTo>
                <a:cubicBezTo>
                  <a:pt x="865632" y="314960"/>
                  <a:pt x="871728" y="443992"/>
                  <a:pt x="877824" y="573024"/>
                </a:cubicBezTo>
              </a:path>
            </a:pathLst>
          </a:custGeom>
          <a:ln w="19050">
            <a:solidFill>
              <a:srgbClr val="04628C"/>
            </a:solidFill>
            <a:headEnd type="none" w="med" len="med"/>
            <a:tailEnd type="arrow" w="med" len="med"/>
          </a:ln>
        </p:spPr>
        <p:txBody>
          <a:bodyPr rtlCol="0" anchor="ctr"/>
          <a:lstStyle/>
          <a:p>
            <a:endParaRPr lang="en-US" dirty="0"/>
          </a:p>
        </p:txBody>
      </p:sp>
      <p:sp>
        <p:nvSpPr>
          <p:cNvPr id="342" name="Freeform 341"/>
          <p:cNvSpPr/>
          <p:nvPr/>
        </p:nvSpPr>
        <p:spPr>
          <a:xfrm flipH="1">
            <a:off x="3546953" y="3854338"/>
            <a:ext cx="737525" cy="573024"/>
          </a:xfrm>
          <a:custGeom>
            <a:avLst/>
            <a:gdLst>
              <a:gd name="connsiteX0" fmla="*/ 0 w 877824"/>
              <a:gd name="connsiteY0" fmla="*/ 0 h 573024"/>
              <a:gd name="connsiteX1" fmla="*/ 719328 w 877824"/>
              <a:gd name="connsiteY1" fmla="*/ 219456 h 573024"/>
              <a:gd name="connsiteX2" fmla="*/ 877824 w 877824"/>
              <a:gd name="connsiteY2" fmla="*/ 573024 h 573024"/>
            </a:gdLst>
            <a:ahLst/>
            <a:cxnLst>
              <a:cxn ang="0">
                <a:pos x="connsiteX0" y="connsiteY0"/>
              </a:cxn>
              <a:cxn ang="0">
                <a:pos x="connsiteX1" y="connsiteY1"/>
              </a:cxn>
              <a:cxn ang="0">
                <a:pos x="connsiteX2" y="connsiteY2"/>
              </a:cxn>
            </a:cxnLst>
            <a:rect l="l" t="t" r="r" b="b"/>
            <a:pathLst>
              <a:path w="877824" h="573024">
                <a:moveTo>
                  <a:pt x="0" y="0"/>
                </a:moveTo>
                <a:cubicBezTo>
                  <a:pt x="286512" y="61976"/>
                  <a:pt x="573024" y="123952"/>
                  <a:pt x="719328" y="219456"/>
                </a:cubicBezTo>
                <a:cubicBezTo>
                  <a:pt x="865632" y="314960"/>
                  <a:pt x="871728" y="443992"/>
                  <a:pt x="877824" y="573024"/>
                </a:cubicBezTo>
              </a:path>
            </a:pathLst>
          </a:custGeom>
          <a:ln w="19050">
            <a:solidFill>
              <a:srgbClr val="04628C"/>
            </a:solidFill>
            <a:headEnd type="none" w="med" len="med"/>
            <a:tailEnd type="arrow" w="med" len="med"/>
          </a:ln>
        </p:spPr>
        <p:txBody>
          <a:bodyPr rtlCol="0" anchor="ctr"/>
          <a:lstStyle/>
          <a:p>
            <a:endParaRPr lang="en-US" dirty="0"/>
          </a:p>
        </p:txBody>
      </p:sp>
      <p:sp>
        <p:nvSpPr>
          <p:cNvPr id="6" name="Text Box 67"/>
          <p:cNvSpPr txBox="1">
            <a:spLocks noChangeArrowheads="1"/>
          </p:cNvSpPr>
          <p:nvPr/>
        </p:nvSpPr>
        <p:spPr bwMode="auto">
          <a:xfrm>
            <a:off x="2472177" y="3448031"/>
            <a:ext cx="2083773" cy="420958"/>
          </a:xfrm>
          <a:prstGeom prst="rect">
            <a:avLst/>
          </a:prstGeom>
          <a:solidFill>
            <a:srgbClr val="FFFFCC"/>
          </a:solidFill>
          <a:ln>
            <a:solidFill>
              <a:schemeClr val="bg1"/>
            </a:solidFill>
          </a:ln>
        </p:spPr>
        <p:txBody>
          <a:bodyPr wrap="square" tIns="182880" bIns="91440" anchor="ctr" anchorCtr="0">
            <a:no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l" eaLnBrk="1" hangingPunct="1">
              <a:lnSpc>
                <a:spcPts val="1700"/>
              </a:lnSpc>
              <a:spcBef>
                <a:spcPts val="200"/>
              </a:spcBef>
              <a:defRPr/>
            </a:pPr>
            <a:r>
              <a:rPr lang="en-US" sz="1800" dirty="0">
                <a:solidFill>
                  <a:srgbClr val="D33941"/>
                </a:solidFill>
              </a:rPr>
              <a:t>Premium   - $600</a:t>
            </a:r>
          </a:p>
        </p:txBody>
      </p:sp>
      <p:sp>
        <p:nvSpPr>
          <p:cNvPr id="2055" name="TextBox 2054"/>
          <p:cNvSpPr txBox="1"/>
          <p:nvPr/>
        </p:nvSpPr>
        <p:spPr>
          <a:xfrm>
            <a:off x="2447293" y="3027881"/>
            <a:ext cx="1026243" cy="400110"/>
          </a:xfrm>
          <a:prstGeom prst="rect">
            <a:avLst/>
          </a:prstGeom>
          <a:noFill/>
        </p:spPr>
        <p:txBody>
          <a:bodyPr wrap="none" rtlCol="0">
            <a:spAutoFit/>
          </a:bodyPr>
          <a:lstStyle/>
          <a:p>
            <a:pPr algn="l"/>
            <a:r>
              <a:rPr lang="en-US" b="0" dirty="0">
                <a:solidFill>
                  <a:schemeClr val="bg1"/>
                </a:solidFill>
                <a:latin typeface="+mn-lt"/>
                <a:cs typeface="Calibri" pitchFamily="34" charset="0"/>
              </a:rPr>
              <a:t>Charge</a:t>
            </a:r>
          </a:p>
        </p:txBody>
      </p:sp>
      <p:sp>
        <p:nvSpPr>
          <p:cNvPr id="344" name="TextBox 343"/>
          <p:cNvSpPr txBox="1"/>
          <p:nvPr/>
        </p:nvSpPr>
        <p:spPr>
          <a:xfrm>
            <a:off x="1275865" y="4458665"/>
            <a:ext cx="1680268" cy="400110"/>
          </a:xfrm>
          <a:prstGeom prst="rect">
            <a:avLst/>
          </a:prstGeom>
          <a:noFill/>
        </p:spPr>
        <p:txBody>
          <a:bodyPr wrap="none" rtlCol="0">
            <a:spAutoFit/>
          </a:bodyPr>
          <a:lstStyle/>
          <a:p>
            <a:pPr algn="r"/>
            <a:r>
              <a:rPr lang="en-US" b="0" dirty="0">
                <a:solidFill>
                  <a:schemeClr val="bg1"/>
                </a:solidFill>
                <a:latin typeface="+mn-lt"/>
                <a:cs typeface="Calibri" pitchFamily="34" charset="0"/>
              </a:rPr>
              <a:t>Invoice items</a:t>
            </a:r>
          </a:p>
        </p:txBody>
      </p:sp>
      <p:sp>
        <p:nvSpPr>
          <p:cNvPr id="345" name="TextBox 344"/>
          <p:cNvSpPr txBox="1"/>
          <p:nvPr/>
        </p:nvSpPr>
        <p:spPr>
          <a:xfrm>
            <a:off x="1830504" y="5624039"/>
            <a:ext cx="1125629" cy="400110"/>
          </a:xfrm>
          <a:prstGeom prst="rect">
            <a:avLst/>
          </a:prstGeom>
          <a:noFill/>
        </p:spPr>
        <p:txBody>
          <a:bodyPr wrap="none" rtlCol="0">
            <a:spAutoFit/>
          </a:bodyPr>
          <a:lstStyle/>
          <a:p>
            <a:pPr algn="r"/>
            <a:r>
              <a:rPr lang="en-US" b="0" dirty="0">
                <a:solidFill>
                  <a:schemeClr val="bg1"/>
                </a:solidFill>
                <a:latin typeface="+mn-lt"/>
                <a:cs typeface="Calibri" pitchFamily="34" charset="0"/>
              </a:rPr>
              <a:t>Invoices</a:t>
            </a:r>
          </a:p>
        </p:txBody>
      </p:sp>
      <p:sp>
        <p:nvSpPr>
          <p:cNvPr id="5" name="TextBox 4"/>
          <p:cNvSpPr txBox="1"/>
          <p:nvPr/>
        </p:nvSpPr>
        <p:spPr>
          <a:xfrm>
            <a:off x="8053743" y="4434665"/>
            <a:ext cx="506870" cy="400110"/>
          </a:xfrm>
          <a:prstGeom prst="rect">
            <a:avLst/>
          </a:prstGeom>
          <a:noFill/>
        </p:spPr>
        <p:txBody>
          <a:bodyPr wrap="none" rtlCol="0">
            <a:spAutoFit/>
          </a:bodyPr>
          <a:lstStyle/>
          <a:p>
            <a:r>
              <a:rPr lang="en-US" dirty="0">
                <a:solidFill>
                  <a:srgbClr val="C00000"/>
                </a:solidFill>
                <a:latin typeface="Calibri" pitchFamily="34" charset="0"/>
                <a:cs typeface="Calibri" pitchFamily="34" charset="0"/>
              </a:rPr>
              <a:t>. . .</a:t>
            </a:r>
          </a:p>
        </p:txBody>
      </p:sp>
    </p:spTree>
    <p:extLst>
      <p:ext uri="{BB962C8B-B14F-4D97-AF65-F5344CB8AC3E}">
        <p14:creationId xmlns:p14="http://schemas.microsoft.com/office/powerpoint/2010/main" val="3935293427"/>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t="19474" b="19474"/>
          <a:stretch>
            <a:fillRect/>
          </a:stretch>
        </p:blipFill>
        <p:spPr/>
      </p:pic>
      <p:sp>
        <p:nvSpPr>
          <p:cNvPr id="5" name="Title 4"/>
          <p:cNvSpPr>
            <a:spLocks noGrp="1"/>
          </p:cNvSpPr>
          <p:nvPr>
            <p:ph type="ctrTitle"/>
          </p:nvPr>
        </p:nvSpPr>
        <p:spPr/>
        <p:txBody>
          <a:bodyPr/>
          <a:lstStyle/>
          <a:p>
            <a:endParaRPr lang="en-US" dirty="0"/>
          </a:p>
        </p:txBody>
      </p:sp>
    </p:spTree>
    <p:extLst>
      <p:ext uri="{BB962C8B-B14F-4D97-AF65-F5344CB8AC3E}">
        <p14:creationId xmlns:p14="http://schemas.microsoft.com/office/powerpoint/2010/main" val="4198736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for allocating credits</a:t>
            </a:r>
          </a:p>
        </p:txBody>
      </p:sp>
      <p:sp>
        <p:nvSpPr>
          <p:cNvPr id="4" name="Content Placeholder 3"/>
          <p:cNvSpPr>
            <a:spLocks noGrp="1"/>
          </p:cNvSpPr>
          <p:nvPr>
            <p:ph idx="1"/>
          </p:nvPr>
        </p:nvSpPr>
        <p:spPr/>
        <p:txBody>
          <a:bodyPr/>
          <a:lstStyle/>
          <a:p>
            <a:r>
              <a:rPr lang="en-US" dirty="0"/>
              <a:t>After a negative charge has been sliced into invoice items</a:t>
            </a:r>
            <a:r>
              <a:rPr lang="en-US"/>
              <a:t>, the credits are allocated</a:t>
            </a:r>
            <a:endParaRPr lang="en-US" dirty="0"/>
          </a:p>
        </p:txBody>
      </p:sp>
      <p:graphicFrame>
        <p:nvGraphicFramePr>
          <p:cNvPr id="3" name="Content Placeholder 44"/>
          <p:cNvGraphicFramePr>
            <a:graphicFrameLocks/>
          </p:cNvGraphicFramePr>
          <p:nvPr>
            <p:extLst>
              <p:ext uri="{D42A27DB-BD31-4B8C-83A1-F6EECF244321}">
                <p14:modId xmlns:p14="http://schemas.microsoft.com/office/powerpoint/2010/main" val="1964429817"/>
              </p:ext>
            </p:extLst>
          </p:nvPr>
        </p:nvGraphicFramePr>
        <p:xfrm>
          <a:off x="457200" y="1757045"/>
          <a:ext cx="8077200" cy="908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16"/>
          <p:cNvSpPr txBox="1">
            <a:spLocks/>
          </p:cNvSpPr>
          <p:nvPr/>
        </p:nvSpPr>
        <p:spPr bwMode="auto">
          <a:xfrm>
            <a:off x="448591" y="3188064"/>
            <a:ext cx="2623793" cy="12557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marL="174625" indent="-174625" algn="l" rtl="0" eaLnBrk="1" fontAlgn="base" hangingPunct="1">
              <a:lnSpc>
                <a:spcPct val="85000"/>
              </a:lnSpc>
              <a:spcBef>
                <a:spcPts val="1400"/>
              </a:spcBef>
              <a:spcAft>
                <a:spcPct val="0"/>
              </a:spcAft>
              <a:buClr>
                <a:schemeClr val="accent1"/>
              </a:buClr>
              <a:buSzPct val="90000"/>
              <a:buFont typeface="Arial" pitchFamily="34" charset="0"/>
              <a:buChar char="•"/>
              <a:tabLst/>
              <a:defRPr sz="2400" b="1" baseline="0">
                <a:solidFill>
                  <a:schemeClr val="tx2"/>
                </a:solidFill>
                <a:latin typeface="+mn-lt"/>
                <a:ea typeface="+mn-ea"/>
                <a:cs typeface="Calibri" pitchFamily="34" charset="0"/>
              </a:defRPr>
            </a:lvl1pPr>
            <a:lvl2pPr marL="457200" indent="-225425" algn="l" rtl="0" eaLnBrk="1" fontAlgn="base" hangingPunct="1">
              <a:lnSpc>
                <a:spcPct val="85000"/>
              </a:lnSpc>
              <a:spcBef>
                <a:spcPts val="400"/>
              </a:spcBef>
              <a:spcAft>
                <a:spcPct val="0"/>
              </a:spcAft>
              <a:buClr>
                <a:schemeClr val="accent1"/>
              </a:buClr>
              <a:buSzPct val="100000"/>
              <a:buFont typeface="Calibri" pitchFamily="34" charset="0"/>
              <a:buChar char="-"/>
              <a:defRPr sz="2000" b="1">
                <a:solidFill>
                  <a:schemeClr val="tx2"/>
                </a:solidFill>
                <a:latin typeface="+mn-lt"/>
                <a:cs typeface="Calibri" pitchFamily="34" charset="0"/>
              </a:defRPr>
            </a:lvl2pPr>
            <a:lvl3pPr marL="688975" indent="-173038" algn="l" rtl="0" eaLnBrk="1" fontAlgn="base" hangingPunct="1">
              <a:lnSpc>
                <a:spcPct val="85000"/>
              </a:lnSpc>
              <a:spcBef>
                <a:spcPts val="500"/>
              </a:spcBef>
              <a:spcAft>
                <a:spcPct val="0"/>
              </a:spcAft>
              <a:buClr>
                <a:schemeClr val="accent1"/>
              </a:buClr>
              <a:buFont typeface="Calibri" pitchFamily="34" charset="0"/>
              <a:buChar char="-"/>
              <a:defRPr sz="1800" b="1">
                <a:solidFill>
                  <a:schemeClr val="tx2"/>
                </a:solidFill>
                <a:latin typeface="+mn-lt"/>
                <a:cs typeface="Calibri" pitchFamily="34" charset="0"/>
              </a:defRPr>
            </a:lvl3pPr>
            <a:lvl4pPr marL="1709738" indent="-339725" algn="l" rtl="0" eaLnBrk="1" fontAlgn="base" hangingPunct="1">
              <a:spcBef>
                <a:spcPct val="0"/>
              </a:spcBef>
              <a:spcAft>
                <a:spcPct val="30000"/>
              </a:spcAft>
              <a:buClr>
                <a:schemeClr val="bg1"/>
              </a:buClr>
              <a:buChar char="–"/>
              <a:defRPr sz="1800">
                <a:solidFill>
                  <a:srgbClr val="292929"/>
                </a:solidFill>
                <a:latin typeface="Arial" charset="0"/>
              </a:defRPr>
            </a:lvl4pPr>
            <a:lvl5pPr marL="2174875" indent="-346075" algn="l" rtl="0" eaLnBrk="1" fontAlgn="base" hangingPunct="1">
              <a:spcBef>
                <a:spcPct val="0"/>
              </a:spcBef>
              <a:spcAft>
                <a:spcPct val="30000"/>
              </a:spcAft>
              <a:buClr>
                <a:schemeClr val="bg1"/>
              </a:buClr>
              <a:buChar char="–"/>
              <a:defRPr sz="1800">
                <a:solidFill>
                  <a:srgbClr val="292929"/>
                </a:solidFill>
                <a:latin typeface="Arial" charset="0"/>
              </a:defRPr>
            </a:lvl5pPr>
            <a:lvl6pPr marL="2632075" indent="-346075" algn="l" rtl="0" eaLnBrk="1" fontAlgn="base" hangingPunct="1">
              <a:spcBef>
                <a:spcPct val="0"/>
              </a:spcBef>
              <a:spcAft>
                <a:spcPct val="30000"/>
              </a:spcAft>
              <a:buClr>
                <a:schemeClr val="bg1"/>
              </a:buClr>
              <a:buChar char="–"/>
              <a:defRPr sz="1800">
                <a:solidFill>
                  <a:schemeClr val="bg1"/>
                </a:solidFill>
                <a:latin typeface="Arial" charset="0"/>
              </a:defRPr>
            </a:lvl6pPr>
            <a:lvl7pPr marL="3089275" indent="-346075" algn="l" rtl="0" eaLnBrk="1" fontAlgn="base" hangingPunct="1">
              <a:spcBef>
                <a:spcPct val="0"/>
              </a:spcBef>
              <a:spcAft>
                <a:spcPct val="30000"/>
              </a:spcAft>
              <a:buClr>
                <a:schemeClr val="bg1"/>
              </a:buClr>
              <a:buChar char="–"/>
              <a:defRPr sz="1800">
                <a:solidFill>
                  <a:schemeClr val="bg1"/>
                </a:solidFill>
                <a:latin typeface="Arial" charset="0"/>
              </a:defRPr>
            </a:lvl7pPr>
            <a:lvl8pPr marL="3546475" indent="-346075" algn="l" rtl="0" eaLnBrk="1" fontAlgn="base" hangingPunct="1">
              <a:spcBef>
                <a:spcPct val="0"/>
              </a:spcBef>
              <a:spcAft>
                <a:spcPct val="30000"/>
              </a:spcAft>
              <a:buClr>
                <a:schemeClr val="bg1"/>
              </a:buClr>
              <a:buChar char="–"/>
              <a:defRPr sz="1800">
                <a:solidFill>
                  <a:schemeClr val="bg1"/>
                </a:solidFill>
                <a:latin typeface="Arial" charset="0"/>
              </a:defRPr>
            </a:lvl8pPr>
            <a:lvl9pPr marL="4003675" indent="-346075" algn="l" rtl="0" eaLnBrk="1" fontAlgn="base" hangingPunct="1">
              <a:spcBef>
                <a:spcPct val="0"/>
              </a:spcBef>
              <a:spcAft>
                <a:spcPct val="30000"/>
              </a:spcAft>
              <a:buClr>
                <a:schemeClr val="bg1"/>
              </a:buClr>
              <a:buChar char="–"/>
              <a:defRPr sz="1800">
                <a:solidFill>
                  <a:schemeClr val="bg1"/>
                </a:solidFill>
                <a:latin typeface="Arial" charset="0"/>
              </a:defRPr>
            </a:lvl9pPr>
          </a:lstStyle>
          <a:p>
            <a:pPr marL="0" indent="0">
              <a:spcBef>
                <a:spcPts val="2400"/>
              </a:spcBef>
              <a:buClr>
                <a:srgbClr val="04628C"/>
              </a:buClr>
              <a:buFont typeface="Arial" pitchFamily="34" charset="0"/>
              <a:buNone/>
            </a:pPr>
            <a:r>
              <a:rPr lang="en-US" b="0" dirty="0">
                <a:solidFill>
                  <a:srgbClr val="292929"/>
                </a:solidFill>
              </a:rPr>
              <a:t>Identify a set of (positive) invoice items to target for payments</a:t>
            </a:r>
          </a:p>
        </p:txBody>
      </p:sp>
      <p:sp>
        <p:nvSpPr>
          <p:cNvPr id="6" name="Content Placeholder 16"/>
          <p:cNvSpPr txBox="1">
            <a:spLocks/>
          </p:cNvSpPr>
          <p:nvPr/>
        </p:nvSpPr>
        <p:spPr bwMode="auto">
          <a:xfrm>
            <a:off x="2974848" y="3895200"/>
            <a:ext cx="3023616" cy="1883593"/>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marL="174625" indent="-174625" algn="l" rtl="0" eaLnBrk="1" fontAlgn="base" hangingPunct="1">
              <a:lnSpc>
                <a:spcPct val="85000"/>
              </a:lnSpc>
              <a:spcBef>
                <a:spcPts val="1400"/>
              </a:spcBef>
              <a:spcAft>
                <a:spcPct val="0"/>
              </a:spcAft>
              <a:buClr>
                <a:schemeClr val="accent1"/>
              </a:buClr>
              <a:buSzPct val="90000"/>
              <a:buFont typeface="Arial" pitchFamily="34" charset="0"/>
              <a:buChar char="•"/>
              <a:tabLst/>
              <a:defRPr sz="2400" b="1" baseline="0">
                <a:solidFill>
                  <a:schemeClr val="tx2"/>
                </a:solidFill>
                <a:latin typeface="+mn-lt"/>
                <a:ea typeface="+mn-ea"/>
                <a:cs typeface="Calibri" pitchFamily="34" charset="0"/>
              </a:defRPr>
            </a:lvl1pPr>
            <a:lvl2pPr marL="457200" indent="-225425" algn="l" rtl="0" eaLnBrk="1" fontAlgn="base" hangingPunct="1">
              <a:lnSpc>
                <a:spcPct val="85000"/>
              </a:lnSpc>
              <a:spcBef>
                <a:spcPts val="400"/>
              </a:spcBef>
              <a:spcAft>
                <a:spcPct val="0"/>
              </a:spcAft>
              <a:buClr>
                <a:schemeClr val="accent1"/>
              </a:buClr>
              <a:buSzPct val="100000"/>
              <a:buFont typeface="Calibri" pitchFamily="34" charset="0"/>
              <a:buChar char="-"/>
              <a:defRPr sz="2000" b="1">
                <a:solidFill>
                  <a:schemeClr val="tx2"/>
                </a:solidFill>
                <a:latin typeface="+mn-lt"/>
                <a:cs typeface="Calibri" pitchFamily="34" charset="0"/>
              </a:defRPr>
            </a:lvl2pPr>
            <a:lvl3pPr marL="688975" indent="-173038" algn="l" rtl="0" eaLnBrk="1" fontAlgn="base" hangingPunct="1">
              <a:lnSpc>
                <a:spcPct val="85000"/>
              </a:lnSpc>
              <a:spcBef>
                <a:spcPts val="500"/>
              </a:spcBef>
              <a:spcAft>
                <a:spcPct val="0"/>
              </a:spcAft>
              <a:buClr>
                <a:schemeClr val="accent1"/>
              </a:buClr>
              <a:buFont typeface="Calibri" pitchFamily="34" charset="0"/>
              <a:buChar char="-"/>
              <a:defRPr sz="1800" b="1">
                <a:solidFill>
                  <a:schemeClr val="tx2"/>
                </a:solidFill>
                <a:latin typeface="+mn-lt"/>
                <a:cs typeface="Calibri" pitchFamily="34" charset="0"/>
              </a:defRPr>
            </a:lvl3pPr>
            <a:lvl4pPr marL="1709738" indent="-339725" algn="l" rtl="0" eaLnBrk="1" fontAlgn="base" hangingPunct="1">
              <a:spcBef>
                <a:spcPct val="0"/>
              </a:spcBef>
              <a:spcAft>
                <a:spcPct val="30000"/>
              </a:spcAft>
              <a:buClr>
                <a:schemeClr val="bg1"/>
              </a:buClr>
              <a:buChar char="–"/>
              <a:defRPr sz="1800">
                <a:solidFill>
                  <a:srgbClr val="292929"/>
                </a:solidFill>
                <a:latin typeface="Arial" charset="0"/>
              </a:defRPr>
            </a:lvl4pPr>
            <a:lvl5pPr marL="2174875" indent="-346075" algn="l" rtl="0" eaLnBrk="1" fontAlgn="base" hangingPunct="1">
              <a:spcBef>
                <a:spcPct val="0"/>
              </a:spcBef>
              <a:spcAft>
                <a:spcPct val="30000"/>
              </a:spcAft>
              <a:buClr>
                <a:schemeClr val="bg1"/>
              </a:buClr>
              <a:buChar char="–"/>
              <a:defRPr sz="1800">
                <a:solidFill>
                  <a:srgbClr val="292929"/>
                </a:solidFill>
                <a:latin typeface="Arial" charset="0"/>
              </a:defRPr>
            </a:lvl5pPr>
            <a:lvl6pPr marL="2632075" indent="-346075" algn="l" rtl="0" eaLnBrk="1" fontAlgn="base" hangingPunct="1">
              <a:spcBef>
                <a:spcPct val="0"/>
              </a:spcBef>
              <a:spcAft>
                <a:spcPct val="30000"/>
              </a:spcAft>
              <a:buClr>
                <a:schemeClr val="bg1"/>
              </a:buClr>
              <a:buChar char="–"/>
              <a:defRPr sz="1800">
                <a:solidFill>
                  <a:schemeClr val="bg1"/>
                </a:solidFill>
                <a:latin typeface="Arial" charset="0"/>
              </a:defRPr>
            </a:lvl6pPr>
            <a:lvl7pPr marL="3089275" indent="-346075" algn="l" rtl="0" eaLnBrk="1" fontAlgn="base" hangingPunct="1">
              <a:spcBef>
                <a:spcPct val="0"/>
              </a:spcBef>
              <a:spcAft>
                <a:spcPct val="30000"/>
              </a:spcAft>
              <a:buClr>
                <a:schemeClr val="bg1"/>
              </a:buClr>
              <a:buChar char="–"/>
              <a:defRPr sz="1800">
                <a:solidFill>
                  <a:schemeClr val="bg1"/>
                </a:solidFill>
                <a:latin typeface="Arial" charset="0"/>
              </a:defRPr>
            </a:lvl7pPr>
            <a:lvl8pPr marL="3546475" indent="-346075" algn="l" rtl="0" eaLnBrk="1" fontAlgn="base" hangingPunct="1">
              <a:spcBef>
                <a:spcPct val="0"/>
              </a:spcBef>
              <a:spcAft>
                <a:spcPct val="30000"/>
              </a:spcAft>
              <a:buClr>
                <a:schemeClr val="bg1"/>
              </a:buClr>
              <a:buChar char="–"/>
              <a:defRPr sz="1800">
                <a:solidFill>
                  <a:schemeClr val="bg1"/>
                </a:solidFill>
                <a:latin typeface="Arial" charset="0"/>
              </a:defRPr>
            </a:lvl8pPr>
            <a:lvl9pPr marL="4003675" indent="-346075" algn="l" rtl="0" eaLnBrk="1" fontAlgn="base" hangingPunct="1">
              <a:spcBef>
                <a:spcPct val="0"/>
              </a:spcBef>
              <a:spcAft>
                <a:spcPct val="30000"/>
              </a:spcAft>
              <a:buClr>
                <a:schemeClr val="bg1"/>
              </a:buClr>
              <a:buChar char="–"/>
              <a:defRPr sz="1800">
                <a:solidFill>
                  <a:schemeClr val="bg1"/>
                </a:solidFill>
                <a:latin typeface="Arial" charset="0"/>
              </a:defRPr>
            </a:lvl9pPr>
          </a:lstStyle>
          <a:p>
            <a:pPr marL="0" indent="0">
              <a:spcBef>
                <a:spcPts val="2400"/>
              </a:spcBef>
              <a:buClr>
                <a:srgbClr val="04628C"/>
              </a:buClr>
              <a:buNone/>
            </a:pPr>
            <a:r>
              <a:rPr lang="en-US" b="0" dirty="0">
                <a:solidFill>
                  <a:srgbClr val="292929"/>
                </a:solidFill>
              </a:rPr>
              <a:t>Partition items from step 1 by event date.</a:t>
            </a:r>
            <a:br>
              <a:rPr lang="en-US" b="0" dirty="0">
                <a:solidFill>
                  <a:srgbClr val="292929"/>
                </a:solidFill>
              </a:rPr>
            </a:br>
            <a:r>
              <a:rPr lang="en-US" b="0" dirty="0">
                <a:solidFill>
                  <a:srgbClr val="292929"/>
                </a:solidFill>
              </a:rPr>
              <a:t>If method is either </a:t>
            </a:r>
            <a:r>
              <a:rPr lang="en-US" dirty="0">
                <a:solidFill>
                  <a:srgbClr val="292929"/>
                </a:solidFill>
              </a:rPr>
              <a:t>First to Last </a:t>
            </a:r>
            <a:r>
              <a:rPr lang="en-US" b="0" dirty="0">
                <a:solidFill>
                  <a:srgbClr val="292929"/>
                </a:solidFill>
              </a:rPr>
              <a:t>or </a:t>
            </a:r>
            <a:r>
              <a:rPr lang="en-US" dirty="0">
                <a:solidFill>
                  <a:srgbClr val="292929"/>
                </a:solidFill>
              </a:rPr>
              <a:t>Last to First</a:t>
            </a:r>
            <a:r>
              <a:rPr lang="en-US" b="0" dirty="0">
                <a:solidFill>
                  <a:srgbClr val="292929"/>
                </a:solidFill>
              </a:rPr>
              <a:t>, rank items by charge pattern priority</a:t>
            </a:r>
          </a:p>
        </p:txBody>
      </p:sp>
      <p:sp>
        <p:nvSpPr>
          <p:cNvPr id="7" name="Content Placeholder 16"/>
          <p:cNvSpPr txBox="1">
            <a:spLocks/>
          </p:cNvSpPr>
          <p:nvPr/>
        </p:nvSpPr>
        <p:spPr bwMode="auto">
          <a:xfrm>
            <a:off x="6205728" y="5534953"/>
            <a:ext cx="2623793" cy="941796"/>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marL="174625" indent="-174625" algn="l" rtl="0" eaLnBrk="1" fontAlgn="base" hangingPunct="1">
              <a:lnSpc>
                <a:spcPct val="85000"/>
              </a:lnSpc>
              <a:spcBef>
                <a:spcPts val="1400"/>
              </a:spcBef>
              <a:spcAft>
                <a:spcPct val="0"/>
              </a:spcAft>
              <a:buClr>
                <a:schemeClr val="accent1"/>
              </a:buClr>
              <a:buSzPct val="90000"/>
              <a:buFont typeface="Arial" pitchFamily="34" charset="0"/>
              <a:buChar char="•"/>
              <a:tabLst/>
              <a:defRPr sz="2400" b="1" baseline="0">
                <a:solidFill>
                  <a:schemeClr val="tx2"/>
                </a:solidFill>
                <a:latin typeface="+mn-lt"/>
                <a:ea typeface="+mn-ea"/>
                <a:cs typeface="Calibri" pitchFamily="34" charset="0"/>
              </a:defRPr>
            </a:lvl1pPr>
            <a:lvl2pPr marL="457200" indent="-225425" algn="l" rtl="0" eaLnBrk="1" fontAlgn="base" hangingPunct="1">
              <a:lnSpc>
                <a:spcPct val="85000"/>
              </a:lnSpc>
              <a:spcBef>
                <a:spcPts val="400"/>
              </a:spcBef>
              <a:spcAft>
                <a:spcPct val="0"/>
              </a:spcAft>
              <a:buClr>
                <a:schemeClr val="accent1"/>
              </a:buClr>
              <a:buSzPct val="100000"/>
              <a:buFont typeface="Calibri" pitchFamily="34" charset="0"/>
              <a:buChar char="-"/>
              <a:defRPr sz="2000" b="1">
                <a:solidFill>
                  <a:schemeClr val="tx2"/>
                </a:solidFill>
                <a:latin typeface="+mn-lt"/>
                <a:cs typeface="Calibri" pitchFamily="34" charset="0"/>
              </a:defRPr>
            </a:lvl2pPr>
            <a:lvl3pPr marL="688975" indent="-173038" algn="l" rtl="0" eaLnBrk="1" fontAlgn="base" hangingPunct="1">
              <a:lnSpc>
                <a:spcPct val="85000"/>
              </a:lnSpc>
              <a:spcBef>
                <a:spcPts val="500"/>
              </a:spcBef>
              <a:spcAft>
                <a:spcPct val="0"/>
              </a:spcAft>
              <a:buClr>
                <a:schemeClr val="accent1"/>
              </a:buClr>
              <a:buFont typeface="Calibri" pitchFamily="34" charset="0"/>
              <a:buChar char="-"/>
              <a:defRPr sz="1800" b="1">
                <a:solidFill>
                  <a:schemeClr val="tx2"/>
                </a:solidFill>
                <a:latin typeface="+mn-lt"/>
                <a:cs typeface="Calibri" pitchFamily="34" charset="0"/>
              </a:defRPr>
            </a:lvl3pPr>
            <a:lvl4pPr marL="1709738" indent="-339725" algn="l" rtl="0" eaLnBrk="1" fontAlgn="base" hangingPunct="1">
              <a:spcBef>
                <a:spcPct val="0"/>
              </a:spcBef>
              <a:spcAft>
                <a:spcPct val="30000"/>
              </a:spcAft>
              <a:buClr>
                <a:schemeClr val="bg1"/>
              </a:buClr>
              <a:buChar char="–"/>
              <a:defRPr sz="1800">
                <a:solidFill>
                  <a:srgbClr val="292929"/>
                </a:solidFill>
                <a:latin typeface="Arial" charset="0"/>
              </a:defRPr>
            </a:lvl4pPr>
            <a:lvl5pPr marL="2174875" indent="-346075" algn="l" rtl="0" eaLnBrk="1" fontAlgn="base" hangingPunct="1">
              <a:spcBef>
                <a:spcPct val="0"/>
              </a:spcBef>
              <a:spcAft>
                <a:spcPct val="30000"/>
              </a:spcAft>
              <a:buClr>
                <a:schemeClr val="bg1"/>
              </a:buClr>
              <a:buChar char="–"/>
              <a:defRPr sz="1800">
                <a:solidFill>
                  <a:srgbClr val="292929"/>
                </a:solidFill>
                <a:latin typeface="Arial" charset="0"/>
              </a:defRPr>
            </a:lvl5pPr>
            <a:lvl6pPr marL="2632075" indent="-346075" algn="l" rtl="0" eaLnBrk="1" fontAlgn="base" hangingPunct="1">
              <a:spcBef>
                <a:spcPct val="0"/>
              </a:spcBef>
              <a:spcAft>
                <a:spcPct val="30000"/>
              </a:spcAft>
              <a:buClr>
                <a:schemeClr val="bg1"/>
              </a:buClr>
              <a:buChar char="–"/>
              <a:defRPr sz="1800">
                <a:solidFill>
                  <a:schemeClr val="bg1"/>
                </a:solidFill>
                <a:latin typeface="Arial" charset="0"/>
              </a:defRPr>
            </a:lvl6pPr>
            <a:lvl7pPr marL="3089275" indent="-346075" algn="l" rtl="0" eaLnBrk="1" fontAlgn="base" hangingPunct="1">
              <a:spcBef>
                <a:spcPct val="0"/>
              </a:spcBef>
              <a:spcAft>
                <a:spcPct val="30000"/>
              </a:spcAft>
              <a:buClr>
                <a:schemeClr val="bg1"/>
              </a:buClr>
              <a:buChar char="–"/>
              <a:defRPr sz="1800">
                <a:solidFill>
                  <a:schemeClr val="bg1"/>
                </a:solidFill>
                <a:latin typeface="Arial" charset="0"/>
              </a:defRPr>
            </a:lvl7pPr>
            <a:lvl8pPr marL="3546475" indent="-346075" algn="l" rtl="0" eaLnBrk="1" fontAlgn="base" hangingPunct="1">
              <a:spcBef>
                <a:spcPct val="0"/>
              </a:spcBef>
              <a:spcAft>
                <a:spcPct val="30000"/>
              </a:spcAft>
              <a:buClr>
                <a:schemeClr val="bg1"/>
              </a:buClr>
              <a:buChar char="–"/>
              <a:defRPr sz="1800">
                <a:solidFill>
                  <a:schemeClr val="bg1"/>
                </a:solidFill>
                <a:latin typeface="Arial" charset="0"/>
              </a:defRPr>
            </a:lvl8pPr>
            <a:lvl9pPr marL="4003675" indent="-346075" algn="l" rtl="0" eaLnBrk="1" fontAlgn="base" hangingPunct="1">
              <a:spcBef>
                <a:spcPct val="0"/>
              </a:spcBef>
              <a:spcAft>
                <a:spcPct val="30000"/>
              </a:spcAft>
              <a:buClr>
                <a:schemeClr val="bg1"/>
              </a:buClr>
              <a:buChar char="–"/>
              <a:defRPr sz="1800">
                <a:solidFill>
                  <a:schemeClr val="bg1"/>
                </a:solidFill>
                <a:latin typeface="Arial" charset="0"/>
              </a:defRPr>
            </a:lvl9pPr>
          </a:lstStyle>
          <a:p>
            <a:pPr marL="0" indent="0">
              <a:spcBef>
                <a:spcPts val="2400"/>
              </a:spcBef>
              <a:buClr>
                <a:srgbClr val="04628C"/>
              </a:buClr>
              <a:buFont typeface="Arial" pitchFamily="34" charset="0"/>
              <a:buNone/>
            </a:pPr>
            <a:r>
              <a:rPr lang="en-US" b="0" dirty="0">
                <a:solidFill>
                  <a:srgbClr val="292929"/>
                </a:solidFill>
              </a:rPr>
              <a:t>Pay items in each partition until you run out of money</a:t>
            </a:r>
          </a:p>
        </p:txBody>
      </p:sp>
      <p:cxnSp>
        <p:nvCxnSpPr>
          <p:cNvPr id="9" name="Straight Arrow Connector 8"/>
          <p:cNvCxnSpPr/>
          <p:nvPr/>
        </p:nvCxnSpPr>
        <p:spPr bwMode="auto">
          <a:xfrm>
            <a:off x="4437888" y="2633472"/>
            <a:ext cx="0" cy="1261728"/>
          </a:xfrm>
          <a:prstGeom prst="straightConnector1">
            <a:avLst/>
          </a:prstGeom>
          <a:noFill/>
          <a:ln w="19050" cap="flat" cmpd="sng" algn="ctr">
            <a:solidFill>
              <a:srgbClr val="C00000"/>
            </a:solidFill>
            <a:prstDash val="solid"/>
            <a:round/>
            <a:headEnd type="none" w="med" len="med"/>
            <a:tailEnd type="arrow"/>
          </a:ln>
          <a:effectLst/>
        </p:spPr>
      </p:cxnSp>
      <p:cxnSp>
        <p:nvCxnSpPr>
          <p:cNvPr id="11" name="Straight Arrow Connector 10"/>
          <p:cNvCxnSpPr/>
          <p:nvPr/>
        </p:nvCxnSpPr>
        <p:spPr bwMode="auto">
          <a:xfrm>
            <a:off x="7022592" y="2633472"/>
            <a:ext cx="0" cy="2877097"/>
          </a:xfrm>
          <a:prstGeom prst="straightConnector1">
            <a:avLst/>
          </a:prstGeom>
          <a:noFill/>
          <a:ln w="19050" cap="flat" cmpd="sng" algn="ctr">
            <a:solidFill>
              <a:srgbClr val="C00000"/>
            </a:solidFill>
            <a:prstDash val="solid"/>
            <a:round/>
            <a:headEnd type="none" w="med" len="med"/>
            <a:tailEnd type="arrow"/>
          </a:ln>
          <a:effectLst/>
        </p:spPr>
      </p:cxnSp>
      <p:cxnSp>
        <p:nvCxnSpPr>
          <p:cNvPr id="14" name="Straight Arrow Connector 13"/>
          <p:cNvCxnSpPr/>
          <p:nvPr/>
        </p:nvCxnSpPr>
        <p:spPr bwMode="auto">
          <a:xfrm>
            <a:off x="1931175" y="2633472"/>
            <a:ext cx="0" cy="548640"/>
          </a:xfrm>
          <a:prstGeom prst="straightConnector1">
            <a:avLst/>
          </a:prstGeom>
          <a:noFill/>
          <a:ln w="19050" cap="flat" cmpd="sng" algn="ctr">
            <a:solidFill>
              <a:srgbClr val="C00000"/>
            </a:solidFill>
            <a:prstDash val="solid"/>
            <a:round/>
            <a:headEnd type="none" w="med" len="med"/>
            <a:tailEnd type="arrow"/>
          </a:ln>
          <a:effectLst/>
        </p:spPr>
      </p:cxnSp>
      <p:grpSp>
        <p:nvGrpSpPr>
          <p:cNvPr id="12" name="Group 82"/>
          <p:cNvGrpSpPr>
            <a:grpSpLocks/>
          </p:cNvGrpSpPr>
          <p:nvPr/>
        </p:nvGrpSpPr>
        <p:grpSpPr bwMode="auto">
          <a:xfrm>
            <a:off x="8632825" y="79375"/>
            <a:ext cx="431800" cy="461963"/>
            <a:chOff x="3777" y="1768"/>
            <a:chExt cx="467" cy="499"/>
          </a:xfrm>
        </p:grpSpPr>
        <p:sp>
          <p:nvSpPr>
            <p:cNvPr id="13" name="Rectangle 83"/>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dirty="0"/>
            </a:p>
          </p:txBody>
        </p:sp>
        <p:sp>
          <p:nvSpPr>
            <p:cNvPr id="15" name="AutoShape 84"/>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dirty="0"/>
            </a:p>
          </p:txBody>
        </p:sp>
      </p:grpSp>
      <p:grpSp>
        <p:nvGrpSpPr>
          <p:cNvPr id="16" name="Group 85"/>
          <p:cNvGrpSpPr>
            <a:grpSpLocks/>
          </p:cNvGrpSpPr>
          <p:nvPr/>
        </p:nvGrpSpPr>
        <p:grpSpPr bwMode="auto">
          <a:xfrm>
            <a:off x="8632825" y="79375"/>
            <a:ext cx="431800" cy="461963"/>
            <a:chOff x="2967" y="1718"/>
            <a:chExt cx="467" cy="499"/>
          </a:xfrm>
        </p:grpSpPr>
        <p:sp>
          <p:nvSpPr>
            <p:cNvPr id="17" name="Rectangle 86"/>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dirty="0"/>
            </a:p>
          </p:txBody>
        </p:sp>
        <p:sp>
          <p:nvSpPr>
            <p:cNvPr id="18" name="Rectangle 87"/>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dirty="0"/>
            </a:p>
          </p:txBody>
        </p:sp>
      </p:grpSp>
    </p:spTree>
    <p:extLst>
      <p:ext uri="{BB962C8B-B14F-4D97-AF65-F5344CB8AC3E}">
        <p14:creationId xmlns:p14="http://schemas.microsoft.com/office/powerpoint/2010/main" val="38818566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10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fade">
                                      <p:cBhvr>
                                        <p:cTn id="20" dur="1000"/>
                                        <p:tgtEl>
                                          <p:spTgt spid="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up)">
                                      <p:cBhvr>
                                        <p:cTn id="25" dur="500"/>
                                        <p:tgtEl>
                                          <p:spTgt spid="11"/>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fade">
                                      <p:cBhvr>
                                        <p:cTn id="29" dur="1000"/>
                                        <p:tgtEl>
                                          <p:spTgt spid="7">
                                            <p:txEl>
                                              <p:pRg st="0" end="0"/>
                                            </p:txEl>
                                          </p:spTgt>
                                        </p:tgtEl>
                                      </p:cBhvr>
                                    </p:animEffect>
                                  </p:childTnLst>
                                </p:cTn>
                              </p:par>
                            </p:childTnLst>
                          </p:cTn>
                        </p:par>
                        <p:par>
                          <p:cTn id="30" fill="hold">
                            <p:stCondLst>
                              <p:cond delay="1500"/>
                            </p:stCondLst>
                            <p:childTnLst>
                              <p:par>
                                <p:cTn id="31" presetID="17" presetClass="entr" presetSubtype="10" fill="hold" nodeType="after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p:cTn id="33" dur="500" fill="hold"/>
                                        <p:tgtEl>
                                          <p:spTgt spid="16"/>
                                        </p:tgtEl>
                                        <p:attrNameLst>
                                          <p:attrName>ppt_w</p:attrName>
                                        </p:attrNameLst>
                                      </p:cBhvr>
                                      <p:tavLst>
                                        <p:tav tm="0">
                                          <p:val>
                                            <p:fltVal val="0"/>
                                          </p:val>
                                        </p:tav>
                                        <p:tav tm="100000">
                                          <p:val>
                                            <p:strVal val="#ppt_w"/>
                                          </p:val>
                                        </p:tav>
                                      </p:tavLst>
                                    </p:anim>
                                    <p:anim calcmode="lin" valueType="num">
                                      <p:cBhvr>
                                        <p:cTn id="34" dur="500" fill="hold"/>
                                        <p:tgtEl>
                                          <p:spTgt spid="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Return premium plan controls credit handling</a:t>
            </a:r>
          </a:p>
        </p:txBody>
      </p:sp>
      <p:sp>
        <p:nvSpPr>
          <p:cNvPr id="3" name="Content Placeholder 2"/>
          <p:cNvSpPr>
            <a:spLocks noGrp="1"/>
          </p:cNvSpPr>
          <p:nvPr>
            <p:ph idx="1"/>
          </p:nvPr>
        </p:nvSpPr>
        <p:spPr/>
        <p:txBody>
          <a:bodyPr/>
          <a:lstStyle/>
          <a:p>
            <a:r>
              <a:rPr lang="en-US"/>
              <a:t>Return premium plan exposes common </a:t>
            </a:r>
            <a:br>
              <a:rPr lang="en-US"/>
            </a:br>
            <a:r>
              <a:rPr lang="en-US"/>
              <a:t>credit handling requirements as options in the UI</a:t>
            </a:r>
          </a:p>
          <a:p>
            <a:pPr lvl="1"/>
            <a:r>
              <a:rPr lang="en-US"/>
              <a:t>Business user can easily control when and how credits are released</a:t>
            </a:r>
          </a:p>
          <a:p>
            <a:pPr lvl="1"/>
            <a:r>
              <a:rPr lang="en-US"/>
              <a:t>No coding is required to implement rules for most credit handling requirements</a:t>
            </a:r>
          </a:p>
          <a:p>
            <a:r>
              <a:rPr lang="en-US" b="1">
                <a:latin typeface="Courier New" pitchFamily="49" charset="0"/>
                <a:cs typeface="Courier New" pitchFamily="49" charset="0"/>
              </a:rPr>
              <a:t>Default Return Premium Plan </a:t>
            </a:r>
            <a:r>
              <a:rPr lang="en-US"/>
              <a:t>is shipped with BillingCenter</a:t>
            </a:r>
          </a:p>
          <a:p>
            <a:pPr lvl="1"/>
            <a:r>
              <a:rPr lang="en-US"/>
              <a:t>Business user can create new return premium plans in the UI</a:t>
            </a:r>
          </a:p>
          <a:p>
            <a:r>
              <a:rPr lang="en-US"/>
              <a:t>Methods for configuring custom filters and allocation strategies are in </a:t>
            </a:r>
            <a:r>
              <a:rPr lang="en-US" b="1">
                <a:latin typeface="Courier New" pitchFamily="49" charset="0"/>
                <a:cs typeface="Courier New" pitchFamily="49" charset="0"/>
              </a:rPr>
              <a:t>DirectBillPayment</a:t>
            </a:r>
            <a:r>
              <a:rPr lang="en-US"/>
              <a:t> plugin</a:t>
            </a:r>
          </a:p>
        </p:txBody>
      </p:sp>
      <p:grpSp>
        <p:nvGrpSpPr>
          <p:cNvPr id="5" name="Group 4"/>
          <p:cNvGrpSpPr/>
          <p:nvPr/>
        </p:nvGrpSpPr>
        <p:grpSpPr>
          <a:xfrm>
            <a:off x="6887851" y="574101"/>
            <a:ext cx="1721348" cy="914132"/>
            <a:chOff x="1997712" y="3440381"/>
            <a:chExt cx="1721348" cy="914132"/>
          </a:xfrm>
        </p:grpSpPr>
        <p:grpSp>
          <p:nvGrpSpPr>
            <p:cNvPr id="6" name="Group 3"/>
            <p:cNvGrpSpPr>
              <a:grpSpLocks/>
            </p:cNvGrpSpPr>
            <p:nvPr/>
          </p:nvGrpSpPr>
          <p:grpSpPr bwMode="auto">
            <a:xfrm>
              <a:off x="2614160" y="3508375"/>
              <a:ext cx="1104900" cy="846138"/>
              <a:chOff x="6151171" y="3355821"/>
              <a:chExt cx="1105355" cy="846060"/>
            </a:xfrm>
          </p:grpSpPr>
          <p:sp>
            <p:nvSpPr>
              <p:cNvPr id="8" name="Freeform 41"/>
              <p:cNvSpPr>
                <a:spLocks/>
              </p:cNvSpPr>
              <p:nvPr/>
            </p:nvSpPr>
            <p:spPr bwMode="auto">
              <a:xfrm rot="-1165455">
                <a:off x="6415433" y="3355821"/>
                <a:ext cx="841093" cy="846060"/>
              </a:xfrm>
              <a:custGeom>
                <a:avLst/>
                <a:gdLst>
                  <a:gd name="T0" fmla="*/ 0 w 1703"/>
                  <a:gd name="T1" fmla="*/ 0 h 1703"/>
                  <a:gd name="T2" fmla="*/ 0 w 1703"/>
                  <a:gd name="T3" fmla="*/ 0 h 1703"/>
                  <a:gd name="T4" fmla="*/ 0 w 1703"/>
                  <a:gd name="T5" fmla="*/ 0 h 1703"/>
                  <a:gd name="T6" fmla="*/ 0 w 1703"/>
                  <a:gd name="T7" fmla="*/ 0 h 1703"/>
                  <a:gd name="T8" fmla="*/ 0 w 1703"/>
                  <a:gd name="T9" fmla="*/ 0 h 1703"/>
                  <a:gd name="T10" fmla="*/ 0 w 1703"/>
                  <a:gd name="T11" fmla="*/ 0 h 1703"/>
                  <a:gd name="T12" fmla="*/ 0 60000 65536"/>
                  <a:gd name="T13" fmla="*/ 0 60000 65536"/>
                  <a:gd name="T14" fmla="*/ 0 60000 65536"/>
                  <a:gd name="T15" fmla="*/ 0 60000 65536"/>
                  <a:gd name="T16" fmla="*/ 0 60000 65536"/>
                  <a:gd name="T17" fmla="*/ 0 60000 65536"/>
                  <a:gd name="T18" fmla="*/ 0 w 1703"/>
                  <a:gd name="T19" fmla="*/ 0 h 1703"/>
                  <a:gd name="T20" fmla="*/ 1703 w 1703"/>
                  <a:gd name="T21" fmla="*/ 1703 h 1703"/>
                </a:gdLst>
                <a:ahLst/>
                <a:cxnLst>
                  <a:cxn ang="T12">
                    <a:pos x="T0" y="T1"/>
                  </a:cxn>
                  <a:cxn ang="T13">
                    <a:pos x="T2" y="T3"/>
                  </a:cxn>
                  <a:cxn ang="T14">
                    <a:pos x="T4" y="T5"/>
                  </a:cxn>
                  <a:cxn ang="T15">
                    <a:pos x="T6" y="T7"/>
                  </a:cxn>
                  <a:cxn ang="T16">
                    <a:pos x="T8" y="T9"/>
                  </a:cxn>
                  <a:cxn ang="T17">
                    <a:pos x="T10" y="T11"/>
                  </a:cxn>
                </a:cxnLst>
                <a:rect l="T18" t="T19" r="T20" b="T21"/>
                <a:pathLst>
                  <a:path w="1703" h="1703">
                    <a:moveTo>
                      <a:pt x="935" y="1703"/>
                    </a:moveTo>
                    <a:lnTo>
                      <a:pt x="0" y="718"/>
                    </a:lnTo>
                    <a:lnTo>
                      <a:pt x="100" y="100"/>
                    </a:lnTo>
                    <a:lnTo>
                      <a:pt x="751" y="0"/>
                    </a:lnTo>
                    <a:lnTo>
                      <a:pt x="1703" y="977"/>
                    </a:lnTo>
                    <a:lnTo>
                      <a:pt x="935" y="1703"/>
                    </a:lnTo>
                    <a:close/>
                  </a:path>
                </a:pathLst>
              </a:custGeom>
              <a:solidFill>
                <a:srgbClr val="FFFFCC"/>
              </a:solidFill>
              <a:ln w="12700">
                <a:solidFill>
                  <a:schemeClr val="bg1"/>
                </a:solidFill>
                <a:round/>
                <a:headEnd/>
                <a:tailEnd/>
              </a:ln>
            </p:spPr>
            <p:txBody>
              <a:bodyPr lIns="0" tIns="0" rIns="0" bIns="0" anchor="ctr">
                <a:spAutoFit/>
              </a:bodyPr>
              <a:lstStyle/>
              <a:p>
                <a:endParaRPr lang="en-US"/>
              </a:p>
            </p:txBody>
          </p:sp>
          <p:grpSp>
            <p:nvGrpSpPr>
              <p:cNvPr id="9" name="Group 2"/>
              <p:cNvGrpSpPr>
                <a:grpSpLocks/>
              </p:cNvGrpSpPr>
              <p:nvPr/>
            </p:nvGrpSpPr>
            <p:grpSpPr bwMode="auto">
              <a:xfrm>
                <a:off x="6151171" y="3369978"/>
                <a:ext cx="1046004" cy="576287"/>
                <a:chOff x="6151171" y="3369978"/>
                <a:chExt cx="1046004" cy="576287"/>
              </a:xfrm>
            </p:grpSpPr>
            <p:sp>
              <p:nvSpPr>
                <p:cNvPr id="10" name="Freeform 42"/>
                <p:cNvSpPr>
                  <a:spLocks/>
                </p:cNvSpPr>
                <p:nvPr/>
              </p:nvSpPr>
              <p:spPr bwMode="auto">
                <a:xfrm rot="-1165455">
                  <a:off x="6151171" y="3369978"/>
                  <a:ext cx="311929" cy="305600"/>
                </a:xfrm>
                <a:custGeom>
                  <a:avLst/>
                  <a:gdLst>
                    <a:gd name="T0" fmla="*/ 0 w 609"/>
                    <a:gd name="T1" fmla="*/ 0 h 587"/>
                    <a:gd name="T2" fmla="*/ 0 w 609"/>
                    <a:gd name="T3" fmla="*/ 0 h 587"/>
                    <a:gd name="T4" fmla="*/ 0 w 609"/>
                    <a:gd name="T5" fmla="*/ 0 h 587"/>
                    <a:gd name="T6" fmla="*/ 0 w 609"/>
                    <a:gd name="T7" fmla="*/ 0 h 587"/>
                    <a:gd name="T8" fmla="*/ 0 w 609"/>
                    <a:gd name="T9" fmla="*/ 0 h 587"/>
                    <a:gd name="T10" fmla="*/ 0 w 609"/>
                    <a:gd name="T11" fmla="*/ 0 h 587"/>
                    <a:gd name="T12" fmla="*/ 0 w 609"/>
                    <a:gd name="T13" fmla="*/ 0 h 587"/>
                    <a:gd name="T14" fmla="*/ 0 60000 65536"/>
                    <a:gd name="T15" fmla="*/ 0 60000 65536"/>
                    <a:gd name="T16" fmla="*/ 0 60000 65536"/>
                    <a:gd name="T17" fmla="*/ 0 60000 65536"/>
                    <a:gd name="T18" fmla="*/ 0 60000 65536"/>
                    <a:gd name="T19" fmla="*/ 0 60000 65536"/>
                    <a:gd name="T20" fmla="*/ 0 60000 65536"/>
                    <a:gd name="T21" fmla="*/ 0 w 609"/>
                    <a:gd name="T22" fmla="*/ 0 h 587"/>
                    <a:gd name="T23" fmla="*/ 609 w 609"/>
                    <a:gd name="T24" fmla="*/ 587 h 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587">
                      <a:moveTo>
                        <a:pt x="609" y="563"/>
                      </a:moveTo>
                      <a:cubicBezTo>
                        <a:pt x="502" y="575"/>
                        <a:pt x="396" y="587"/>
                        <a:pt x="325" y="563"/>
                      </a:cubicBezTo>
                      <a:cubicBezTo>
                        <a:pt x="254" y="539"/>
                        <a:pt x="194" y="479"/>
                        <a:pt x="183" y="421"/>
                      </a:cubicBezTo>
                      <a:cubicBezTo>
                        <a:pt x="172" y="363"/>
                        <a:pt x="244" y="273"/>
                        <a:pt x="259" y="212"/>
                      </a:cubicBezTo>
                      <a:cubicBezTo>
                        <a:pt x="274" y="151"/>
                        <a:pt x="288" y="88"/>
                        <a:pt x="275" y="53"/>
                      </a:cubicBezTo>
                      <a:cubicBezTo>
                        <a:pt x="262" y="18"/>
                        <a:pt x="229" y="6"/>
                        <a:pt x="183" y="3"/>
                      </a:cubicBezTo>
                      <a:cubicBezTo>
                        <a:pt x="137" y="0"/>
                        <a:pt x="68" y="18"/>
                        <a:pt x="0" y="37"/>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 name="Oval 43"/>
                <p:cNvSpPr>
                  <a:spLocks noChangeArrowheads="1"/>
                </p:cNvSpPr>
                <p:nvPr/>
              </p:nvSpPr>
              <p:spPr bwMode="auto">
                <a:xfrm rot="-1165455">
                  <a:off x="6415832" y="3549799"/>
                  <a:ext cx="128114" cy="130163"/>
                </a:xfrm>
                <a:prstGeom prst="ellipse">
                  <a:avLst/>
                </a:prstGeom>
                <a:solidFill>
                  <a:schemeClr val="bg1"/>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sp>
              <p:nvSpPr>
                <p:cNvPr id="12" name="TextBox 1"/>
                <p:cNvSpPr txBox="1">
                  <a:spLocks noChangeArrowheads="1"/>
                </p:cNvSpPr>
                <p:nvPr/>
              </p:nvSpPr>
              <p:spPr bwMode="auto">
                <a:xfrm rot="1500000">
                  <a:off x="6469094" y="3576933"/>
                  <a:ext cx="7280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eaLnBrk="1" hangingPunct="1"/>
                  <a:r>
                    <a:rPr lang="en-US" sz="1800">
                      <a:solidFill>
                        <a:srgbClr val="C00000"/>
                      </a:solidFill>
                      <a:latin typeface="Calibri" pitchFamily="34" charset="0"/>
                    </a:rPr>
                    <a:t>-100</a:t>
                  </a:r>
                </a:p>
              </p:txBody>
            </p:sp>
          </p:grpSp>
        </p:grpSp>
        <p:sp>
          <p:nvSpPr>
            <p:cNvPr id="7" name="AutoShape 103"/>
            <p:cNvSpPr>
              <a:spLocks noChangeArrowheads="1"/>
            </p:cNvSpPr>
            <p:nvPr/>
          </p:nvSpPr>
          <p:spPr bwMode="auto">
            <a:xfrm>
              <a:off x="1997712" y="3440381"/>
              <a:ext cx="713240" cy="639571"/>
            </a:xfrm>
            <a:prstGeom prst="rightArrow">
              <a:avLst>
                <a:gd name="adj1" fmla="val 38000"/>
                <a:gd name="adj2" fmla="val 60100"/>
              </a:avLst>
            </a:prstGeom>
            <a:solidFill>
              <a:srgbClr val="CC00CC"/>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grpSp>
    </p:spTree>
    <p:extLst>
      <p:ext uri="{BB962C8B-B14F-4D97-AF65-F5344CB8AC3E}">
        <p14:creationId xmlns:p14="http://schemas.microsoft.com/office/powerpoint/2010/main" val="369735697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p:cNvSpPr/>
          <p:nvPr/>
        </p:nvSpPr>
        <p:spPr bwMode="auto">
          <a:xfrm>
            <a:off x="3481791" y="3557196"/>
            <a:ext cx="535632" cy="771310"/>
          </a:xfrm>
          <a:prstGeom prst="rect">
            <a:avLst/>
          </a:prstGeom>
          <a:solidFill>
            <a:srgbClr val="D33819"/>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sp>
        <p:nvSpPr>
          <p:cNvPr id="15" name="Title 14"/>
          <p:cNvSpPr>
            <a:spLocks noGrp="1"/>
          </p:cNvSpPr>
          <p:nvPr>
            <p:ph type="title"/>
          </p:nvPr>
        </p:nvSpPr>
        <p:spPr/>
        <p:txBody>
          <a:bodyPr/>
          <a:lstStyle/>
          <a:p>
            <a:r>
              <a:rPr lang="en-US" dirty="0"/>
              <a:t>Return premium plan: 3 allocation strategies</a:t>
            </a:r>
          </a:p>
        </p:txBody>
      </p:sp>
      <p:sp>
        <p:nvSpPr>
          <p:cNvPr id="5" name="Content Placeholder 4"/>
          <p:cNvSpPr>
            <a:spLocks noGrp="1"/>
          </p:cNvSpPr>
          <p:nvPr>
            <p:ph idx="1"/>
          </p:nvPr>
        </p:nvSpPr>
        <p:spPr/>
        <p:txBody>
          <a:bodyPr/>
          <a:lstStyle/>
          <a:p>
            <a:pPr marL="285750" lvl="1" indent="-285750">
              <a:spcBef>
                <a:spcPct val="40000"/>
              </a:spcBef>
              <a:buFont typeface="Arial" pitchFamily="34" charset="0"/>
              <a:buChar char="•"/>
            </a:pPr>
            <a:r>
              <a:rPr lang="en-US" b="1"/>
              <a:t>Proportional</a:t>
            </a:r>
            <a:r>
              <a:rPr lang="en-US"/>
              <a:t> allocates credits according to percentage specified in the return premium plan</a:t>
            </a:r>
            <a:br>
              <a:rPr lang="en-US"/>
            </a:br>
            <a:endParaRPr lang="en-US"/>
          </a:p>
          <a:p>
            <a:pPr marL="285750" lvl="1" indent="-285750">
              <a:spcBef>
                <a:spcPct val="40000"/>
              </a:spcBef>
              <a:buFont typeface="Arial" pitchFamily="34" charset="0"/>
              <a:buChar char="•"/>
            </a:pPr>
            <a:endParaRPr lang="en-US" b="1"/>
          </a:p>
          <a:p>
            <a:pPr marL="285750" lvl="1" indent="-285750">
              <a:spcBef>
                <a:spcPct val="40000"/>
              </a:spcBef>
              <a:buFont typeface="Arial" pitchFamily="34" charset="0"/>
              <a:buChar char="•"/>
            </a:pPr>
            <a:endParaRPr lang="en-US" b="1"/>
          </a:p>
          <a:p>
            <a:pPr marL="285750" lvl="1" indent="-285750">
              <a:spcBef>
                <a:spcPct val="40000"/>
              </a:spcBef>
              <a:buFont typeface="Arial" pitchFamily="34" charset="0"/>
              <a:buChar char="•"/>
            </a:pPr>
            <a:r>
              <a:rPr lang="en-US" b="1"/>
              <a:t>First to Last </a:t>
            </a:r>
            <a:r>
              <a:rPr lang="en-US"/>
              <a:t>allocates credit to each item fully, starting with earliest eligible item</a:t>
            </a:r>
          </a:p>
          <a:p>
            <a:pPr marL="285750" lvl="1" indent="-285750">
              <a:spcBef>
                <a:spcPct val="40000"/>
              </a:spcBef>
              <a:buFont typeface="Arial" pitchFamily="34" charset="0"/>
              <a:buChar char="•"/>
            </a:pPr>
            <a:endParaRPr lang="en-US" b="1"/>
          </a:p>
          <a:p>
            <a:pPr marL="285750" lvl="1" indent="-285750">
              <a:spcBef>
                <a:spcPct val="40000"/>
              </a:spcBef>
              <a:buFont typeface="Arial" pitchFamily="34" charset="0"/>
              <a:buChar char="•"/>
            </a:pPr>
            <a:endParaRPr lang="en-US" b="1"/>
          </a:p>
          <a:p>
            <a:pPr marL="285750" lvl="1" indent="-285750">
              <a:spcBef>
                <a:spcPct val="40000"/>
              </a:spcBef>
              <a:buFont typeface="Arial" pitchFamily="34" charset="0"/>
              <a:buChar char="•"/>
            </a:pPr>
            <a:r>
              <a:rPr lang="en-US" b="1"/>
              <a:t>Last to First </a:t>
            </a:r>
            <a:r>
              <a:rPr lang="en-US"/>
              <a:t>allocates credit to each item fully, starting with latest eligible item</a:t>
            </a:r>
          </a:p>
          <a:p>
            <a:endParaRPr lang="en-US"/>
          </a:p>
        </p:txBody>
      </p:sp>
      <p:sp>
        <p:nvSpPr>
          <p:cNvPr id="19" name="Text Box 104"/>
          <p:cNvSpPr txBox="1">
            <a:spLocks noChangeArrowheads="1"/>
          </p:cNvSpPr>
          <p:nvPr/>
        </p:nvSpPr>
        <p:spPr bwMode="auto">
          <a:xfrm>
            <a:off x="547152" y="2091840"/>
            <a:ext cx="11948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eaLnBrk="1" hangingPunct="1">
              <a:buClr>
                <a:srgbClr val="1C1C1C"/>
              </a:buClr>
            </a:pPr>
            <a:r>
              <a:rPr lang="en-US" sz="1800" b="0" dirty="0">
                <a:solidFill>
                  <a:schemeClr val="bg1"/>
                </a:solidFill>
              </a:rPr>
              <a:t>Charges</a:t>
            </a:r>
          </a:p>
        </p:txBody>
      </p:sp>
      <p:sp>
        <p:nvSpPr>
          <p:cNvPr id="6" name="Rectangle 5"/>
          <p:cNvSpPr/>
          <p:nvPr/>
        </p:nvSpPr>
        <p:spPr bwMode="auto">
          <a:xfrm>
            <a:off x="3481791" y="1752434"/>
            <a:ext cx="535632" cy="771310"/>
          </a:xfrm>
          <a:prstGeom prst="rect">
            <a:avLst/>
          </a:prstGeom>
          <a:solidFill>
            <a:schemeClr val="tx1">
              <a:lumMod val="9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sp>
        <p:nvSpPr>
          <p:cNvPr id="7" name="TextBox 6"/>
          <p:cNvSpPr txBox="1"/>
          <p:nvPr/>
        </p:nvSpPr>
        <p:spPr>
          <a:xfrm>
            <a:off x="3524902" y="2562591"/>
            <a:ext cx="341440" cy="233910"/>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600" dirty="0">
                <a:solidFill>
                  <a:srgbClr val="1C1C1C"/>
                </a:solidFill>
                <a:latin typeface="Arial" pitchFamily="34" charset="0"/>
                <a:cs typeface="Arial" pitchFamily="34" charset="0"/>
              </a:rPr>
              <a:t>400</a:t>
            </a:r>
          </a:p>
        </p:txBody>
      </p:sp>
      <p:sp>
        <p:nvSpPr>
          <p:cNvPr id="14" name="Rectangle 13"/>
          <p:cNvSpPr/>
          <p:nvPr/>
        </p:nvSpPr>
        <p:spPr bwMode="auto">
          <a:xfrm>
            <a:off x="3481791" y="2004458"/>
            <a:ext cx="535632" cy="519285"/>
          </a:xfrm>
          <a:prstGeom prst="rect">
            <a:avLst/>
          </a:prstGeom>
          <a:solidFill>
            <a:srgbClr val="D33819"/>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cxnSp>
        <p:nvCxnSpPr>
          <p:cNvPr id="98" name="Straight Connector 97"/>
          <p:cNvCxnSpPr/>
          <p:nvPr/>
        </p:nvCxnSpPr>
        <p:spPr bwMode="auto">
          <a:xfrm>
            <a:off x="4359014" y="1645920"/>
            <a:ext cx="0" cy="973969"/>
          </a:xfrm>
          <a:prstGeom prst="line">
            <a:avLst/>
          </a:prstGeom>
          <a:noFill/>
          <a:ln w="19050" cap="flat" cmpd="sng" algn="ctr">
            <a:solidFill>
              <a:schemeClr val="bg1"/>
            </a:solidFill>
            <a:prstDash val="solid"/>
            <a:round/>
            <a:headEnd type="none" w="med" len="med"/>
            <a:tailEnd type="none" w="med" len="med"/>
          </a:ln>
          <a:effectLst/>
        </p:spPr>
      </p:cxnSp>
      <p:sp>
        <p:nvSpPr>
          <p:cNvPr id="105" name="Rectangle 104"/>
          <p:cNvSpPr/>
          <p:nvPr/>
        </p:nvSpPr>
        <p:spPr bwMode="auto">
          <a:xfrm>
            <a:off x="1741968" y="1875145"/>
            <a:ext cx="1109272" cy="310279"/>
          </a:xfrm>
          <a:prstGeom prst="rect">
            <a:avLst/>
          </a:prstGeom>
          <a:solidFill>
            <a:srgbClr val="FFFFCC"/>
          </a:solidFill>
          <a:ln w="1270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03" name="Rectangle 102"/>
          <p:cNvSpPr/>
          <p:nvPr/>
        </p:nvSpPr>
        <p:spPr bwMode="auto">
          <a:xfrm>
            <a:off x="1741968" y="2302395"/>
            <a:ext cx="1109272" cy="310279"/>
          </a:xfrm>
          <a:prstGeom prst="rect">
            <a:avLst/>
          </a:prstGeom>
          <a:solidFill>
            <a:srgbClr val="FFFFCC"/>
          </a:solidFill>
          <a:ln w="1270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04" name="TextBox 103"/>
          <p:cNvSpPr txBox="1"/>
          <p:nvPr/>
        </p:nvSpPr>
        <p:spPr>
          <a:xfrm>
            <a:off x="1694515" y="2219713"/>
            <a:ext cx="1204177" cy="523220"/>
          </a:xfrm>
          <a:prstGeom prst="rect">
            <a:avLst/>
          </a:prstGeom>
          <a:noFill/>
        </p:spPr>
        <p:txBody>
          <a:bodyPr wrap="none" rtlCol="0">
            <a:spAutoFit/>
          </a:bodyPr>
          <a:lstStyle/>
          <a:p>
            <a:r>
              <a:rPr lang="en-US" dirty="0">
                <a:solidFill>
                  <a:srgbClr val="C00000"/>
                </a:solidFill>
                <a:latin typeface="Arial" pitchFamily="34" charset="0"/>
                <a:cs typeface="Arial" pitchFamily="34" charset="0"/>
              </a:rPr>
              <a:t>- </a:t>
            </a:r>
            <a:r>
              <a:rPr lang="en-US" sz="2400" dirty="0">
                <a:solidFill>
                  <a:srgbClr val="C00000"/>
                </a:solidFill>
                <a:latin typeface="Arial" pitchFamily="34" charset="0"/>
                <a:cs typeface="Arial" pitchFamily="34" charset="0"/>
              </a:rPr>
              <a:t>600 $</a:t>
            </a:r>
            <a:endParaRPr lang="en-US" dirty="0">
              <a:solidFill>
                <a:srgbClr val="C00000"/>
              </a:solidFill>
              <a:latin typeface="Arial" pitchFamily="34" charset="0"/>
              <a:cs typeface="Arial" pitchFamily="34" charset="0"/>
            </a:endParaRPr>
          </a:p>
        </p:txBody>
      </p:sp>
      <p:sp>
        <p:nvSpPr>
          <p:cNvPr id="107" name="TextBox 106"/>
          <p:cNvSpPr txBox="1"/>
          <p:nvPr/>
        </p:nvSpPr>
        <p:spPr>
          <a:xfrm>
            <a:off x="1751702" y="1801202"/>
            <a:ext cx="1127232" cy="461665"/>
          </a:xfrm>
          <a:prstGeom prst="rect">
            <a:avLst/>
          </a:prstGeom>
          <a:noFill/>
        </p:spPr>
        <p:txBody>
          <a:bodyPr wrap="none" rtlCol="0">
            <a:spAutoFit/>
          </a:bodyPr>
          <a:lstStyle/>
          <a:p>
            <a:r>
              <a:rPr lang="en-US" sz="2400" dirty="0">
                <a:solidFill>
                  <a:schemeClr val="bg1"/>
                </a:solidFill>
                <a:latin typeface="Arial" pitchFamily="34" charset="0"/>
                <a:cs typeface="Arial" pitchFamily="34" charset="0"/>
              </a:rPr>
              <a:t>1000 $</a:t>
            </a:r>
            <a:endParaRPr lang="en-US" dirty="0">
              <a:solidFill>
                <a:schemeClr val="bg1"/>
              </a:solidFill>
              <a:latin typeface="Arial" pitchFamily="34" charset="0"/>
              <a:cs typeface="Arial" pitchFamily="34" charset="0"/>
            </a:endParaRPr>
          </a:p>
        </p:txBody>
      </p:sp>
      <p:cxnSp>
        <p:nvCxnSpPr>
          <p:cNvPr id="65" name="Straight Arrow Connector 64"/>
          <p:cNvCxnSpPr/>
          <p:nvPr/>
        </p:nvCxnSpPr>
        <p:spPr bwMode="auto">
          <a:xfrm>
            <a:off x="2916845" y="6411101"/>
            <a:ext cx="5849203" cy="0"/>
          </a:xfrm>
          <a:prstGeom prst="straightConnector1">
            <a:avLst/>
          </a:prstGeom>
          <a:noFill/>
          <a:ln w="19050" cap="flat" cmpd="sng" algn="ctr">
            <a:solidFill>
              <a:schemeClr val="bg1"/>
            </a:solidFill>
            <a:prstDash val="solid"/>
            <a:round/>
            <a:headEnd type="none" w="med" len="med"/>
            <a:tailEnd type="arrow"/>
          </a:ln>
          <a:effectLst/>
        </p:spPr>
      </p:cxnSp>
      <p:sp>
        <p:nvSpPr>
          <p:cNvPr id="82" name="TextBox 81"/>
          <p:cNvSpPr txBox="1"/>
          <p:nvPr/>
        </p:nvSpPr>
        <p:spPr>
          <a:xfrm>
            <a:off x="5299599" y="6437267"/>
            <a:ext cx="464871" cy="263149"/>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800" b="0" dirty="0">
                <a:solidFill>
                  <a:srgbClr val="1C1C1C"/>
                </a:solidFill>
                <a:latin typeface="Calibri"/>
                <a:cs typeface="Arial" charset="0"/>
              </a:rPr>
              <a:t>Time</a:t>
            </a:r>
          </a:p>
        </p:txBody>
      </p:sp>
      <p:sp>
        <p:nvSpPr>
          <p:cNvPr id="66" name="TextBox 65"/>
          <p:cNvSpPr txBox="1"/>
          <p:nvPr/>
        </p:nvSpPr>
        <p:spPr>
          <a:xfrm>
            <a:off x="3564895" y="4350057"/>
            <a:ext cx="341440" cy="233910"/>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600" dirty="0">
                <a:solidFill>
                  <a:srgbClr val="1C1C1C"/>
                </a:solidFill>
                <a:latin typeface="Arial" pitchFamily="34" charset="0"/>
                <a:cs typeface="Arial" pitchFamily="34" charset="0"/>
              </a:rPr>
              <a:t>400</a:t>
            </a:r>
          </a:p>
        </p:txBody>
      </p:sp>
      <p:sp>
        <p:nvSpPr>
          <p:cNvPr id="68" name="TextBox 67"/>
          <p:cNvSpPr txBox="1"/>
          <p:nvPr/>
        </p:nvSpPr>
        <p:spPr>
          <a:xfrm>
            <a:off x="6455285" y="4350057"/>
            <a:ext cx="341440" cy="233910"/>
          </a:xfrm>
          <a:prstGeom prst="rect">
            <a:avLst/>
          </a:prstGeom>
          <a:noFill/>
          <a:ln>
            <a:noFill/>
          </a:ln>
        </p:spPr>
        <p:txBody>
          <a:bodyPr wrap="none" lIns="0" tIns="0" rIns="0" bIns="0" rtlCol="0">
            <a:spAutoFit/>
          </a:bodyPr>
          <a:lstStyle/>
          <a:p>
            <a:pPr algn="l">
              <a:lnSpc>
                <a:spcPct val="95000"/>
              </a:lnSpc>
              <a:spcBef>
                <a:spcPts val="600"/>
              </a:spcBef>
              <a:spcAft>
                <a:spcPct val="0"/>
              </a:spcAft>
              <a:buClrTx/>
            </a:pPr>
            <a:r>
              <a:rPr lang="en-US" sz="1600" dirty="0">
                <a:solidFill>
                  <a:srgbClr val="1C1C1C"/>
                </a:solidFill>
                <a:latin typeface="Arial" pitchFamily="34" charset="0"/>
                <a:cs typeface="Arial" pitchFamily="34" charset="0"/>
              </a:rPr>
              <a:t>200</a:t>
            </a:r>
          </a:p>
        </p:txBody>
      </p:sp>
      <p:sp>
        <p:nvSpPr>
          <p:cNvPr id="69" name="TextBox 68"/>
          <p:cNvSpPr txBox="1"/>
          <p:nvPr/>
        </p:nvSpPr>
        <p:spPr>
          <a:xfrm>
            <a:off x="7842157" y="4350057"/>
            <a:ext cx="341440" cy="233910"/>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600" dirty="0">
                <a:solidFill>
                  <a:srgbClr val="1C1C1C"/>
                </a:solidFill>
                <a:latin typeface="Arial" pitchFamily="34" charset="0"/>
                <a:cs typeface="Arial" pitchFamily="34" charset="0"/>
              </a:rPr>
              <a:t>200</a:t>
            </a:r>
          </a:p>
        </p:txBody>
      </p:sp>
      <p:sp>
        <p:nvSpPr>
          <p:cNvPr id="74" name="TextBox 73"/>
          <p:cNvSpPr txBox="1"/>
          <p:nvPr/>
        </p:nvSpPr>
        <p:spPr>
          <a:xfrm>
            <a:off x="3573670" y="2111291"/>
            <a:ext cx="341440" cy="233910"/>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600">
                <a:solidFill>
                  <a:schemeClr val="tx1"/>
                </a:solidFill>
                <a:latin typeface="Arial" pitchFamily="34" charset="0"/>
                <a:cs typeface="Arial" pitchFamily="34" charset="0"/>
              </a:rPr>
              <a:t>240</a:t>
            </a:r>
            <a:endParaRPr lang="en-US" sz="1600" dirty="0">
              <a:solidFill>
                <a:schemeClr val="tx1"/>
              </a:solidFill>
              <a:latin typeface="Arial" pitchFamily="34" charset="0"/>
              <a:cs typeface="Arial" pitchFamily="34" charset="0"/>
            </a:endParaRPr>
          </a:p>
        </p:txBody>
      </p:sp>
      <p:sp>
        <p:nvSpPr>
          <p:cNvPr id="78" name="TextBox 77"/>
          <p:cNvSpPr txBox="1"/>
          <p:nvPr/>
        </p:nvSpPr>
        <p:spPr>
          <a:xfrm>
            <a:off x="3549286" y="3759164"/>
            <a:ext cx="341440" cy="233910"/>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600" dirty="0">
                <a:solidFill>
                  <a:schemeClr val="tx1"/>
                </a:solidFill>
                <a:latin typeface="Arial" pitchFamily="34" charset="0"/>
                <a:cs typeface="Arial" pitchFamily="34" charset="0"/>
              </a:rPr>
              <a:t>400</a:t>
            </a:r>
          </a:p>
        </p:txBody>
      </p:sp>
      <p:grpSp>
        <p:nvGrpSpPr>
          <p:cNvPr id="2" name="Group 1"/>
          <p:cNvGrpSpPr/>
          <p:nvPr/>
        </p:nvGrpSpPr>
        <p:grpSpPr>
          <a:xfrm>
            <a:off x="4835599" y="3788028"/>
            <a:ext cx="521826" cy="540478"/>
            <a:chOff x="4835599" y="3740043"/>
            <a:chExt cx="521826" cy="540478"/>
          </a:xfrm>
        </p:grpSpPr>
        <p:sp>
          <p:nvSpPr>
            <p:cNvPr id="93" name="Rectangle 92"/>
            <p:cNvSpPr/>
            <p:nvPr/>
          </p:nvSpPr>
          <p:spPr bwMode="auto">
            <a:xfrm>
              <a:off x="4835599" y="3740043"/>
              <a:ext cx="521826" cy="540478"/>
            </a:xfrm>
            <a:prstGeom prst="rect">
              <a:avLst/>
            </a:prstGeom>
            <a:solidFill>
              <a:srgbClr val="D33819"/>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sp>
          <p:nvSpPr>
            <p:cNvPr id="67" name="TextBox 66"/>
            <p:cNvSpPr txBox="1"/>
            <p:nvPr/>
          </p:nvSpPr>
          <p:spPr>
            <a:xfrm>
              <a:off x="4925792" y="3893327"/>
              <a:ext cx="341440" cy="233910"/>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600" dirty="0">
                  <a:solidFill>
                    <a:srgbClr val="1C1C1C"/>
                  </a:solidFill>
                  <a:latin typeface="Arial" pitchFamily="34" charset="0"/>
                  <a:cs typeface="Arial" pitchFamily="34" charset="0"/>
                </a:rPr>
                <a:t>200</a:t>
              </a:r>
            </a:p>
          </p:txBody>
        </p:sp>
        <p:sp>
          <p:nvSpPr>
            <p:cNvPr id="79" name="TextBox 78"/>
            <p:cNvSpPr txBox="1"/>
            <p:nvPr/>
          </p:nvSpPr>
          <p:spPr>
            <a:xfrm>
              <a:off x="4925792" y="3893327"/>
              <a:ext cx="341440" cy="233910"/>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600" dirty="0">
                  <a:solidFill>
                    <a:schemeClr val="tx1"/>
                  </a:solidFill>
                  <a:latin typeface="Arial" pitchFamily="34" charset="0"/>
                  <a:cs typeface="Arial" pitchFamily="34" charset="0"/>
                </a:rPr>
                <a:t>200</a:t>
              </a:r>
            </a:p>
          </p:txBody>
        </p:sp>
      </p:grpSp>
      <p:sp>
        <p:nvSpPr>
          <p:cNvPr id="88" name="Rectangle 87"/>
          <p:cNvSpPr/>
          <p:nvPr/>
        </p:nvSpPr>
        <p:spPr bwMode="auto">
          <a:xfrm>
            <a:off x="7572547" y="1983266"/>
            <a:ext cx="521826" cy="540478"/>
          </a:xfrm>
          <a:prstGeom prst="rect">
            <a:avLst/>
          </a:prstGeom>
          <a:solidFill>
            <a:schemeClr val="tx1">
              <a:lumMod val="9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sp>
        <p:nvSpPr>
          <p:cNvPr id="89" name="TextBox 88"/>
          <p:cNvSpPr txBox="1"/>
          <p:nvPr/>
        </p:nvSpPr>
        <p:spPr>
          <a:xfrm>
            <a:off x="7662740" y="2562591"/>
            <a:ext cx="341440" cy="233910"/>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600" dirty="0">
                <a:solidFill>
                  <a:srgbClr val="1C1C1C"/>
                </a:solidFill>
                <a:latin typeface="Arial" pitchFamily="34" charset="0"/>
                <a:cs typeface="Arial" pitchFamily="34" charset="0"/>
              </a:rPr>
              <a:t>200</a:t>
            </a:r>
          </a:p>
        </p:txBody>
      </p:sp>
      <p:sp>
        <p:nvSpPr>
          <p:cNvPr id="90" name="Rectangle 89"/>
          <p:cNvSpPr/>
          <p:nvPr/>
        </p:nvSpPr>
        <p:spPr bwMode="auto">
          <a:xfrm>
            <a:off x="7573874" y="2253505"/>
            <a:ext cx="519172" cy="270238"/>
          </a:xfrm>
          <a:prstGeom prst="rect">
            <a:avLst/>
          </a:prstGeom>
          <a:solidFill>
            <a:srgbClr val="D33819"/>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sp>
        <p:nvSpPr>
          <p:cNvPr id="91" name="TextBox 90"/>
          <p:cNvSpPr txBox="1"/>
          <p:nvPr/>
        </p:nvSpPr>
        <p:spPr>
          <a:xfrm>
            <a:off x="7662740" y="2271797"/>
            <a:ext cx="341440" cy="233910"/>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600">
                <a:solidFill>
                  <a:schemeClr val="tx1"/>
                </a:solidFill>
                <a:latin typeface="Arial" pitchFamily="34" charset="0"/>
                <a:cs typeface="Arial" pitchFamily="34" charset="0"/>
              </a:rPr>
              <a:t>120</a:t>
            </a:r>
            <a:endParaRPr lang="en-US" sz="1600" dirty="0">
              <a:solidFill>
                <a:schemeClr val="tx1"/>
              </a:solidFill>
              <a:latin typeface="Arial" pitchFamily="34" charset="0"/>
              <a:cs typeface="Arial" pitchFamily="34" charset="0"/>
            </a:endParaRPr>
          </a:p>
        </p:txBody>
      </p:sp>
      <p:sp>
        <p:nvSpPr>
          <p:cNvPr id="94" name="Rectangle 93"/>
          <p:cNvSpPr/>
          <p:nvPr/>
        </p:nvSpPr>
        <p:spPr bwMode="auto">
          <a:xfrm>
            <a:off x="6365092" y="3788028"/>
            <a:ext cx="521826" cy="540478"/>
          </a:xfrm>
          <a:prstGeom prst="rect">
            <a:avLst/>
          </a:prstGeom>
          <a:solidFill>
            <a:schemeClr val="tx1">
              <a:lumMod val="9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sp>
        <p:nvSpPr>
          <p:cNvPr id="95" name="Rectangle 94"/>
          <p:cNvSpPr/>
          <p:nvPr/>
        </p:nvSpPr>
        <p:spPr bwMode="auto">
          <a:xfrm>
            <a:off x="7751964" y="3788028"/>
            <a:ext cx="521826" cy="540478"/>
          </a:xfrm>
          <a:prstGeom prst="rect">
            <a:avLst/>
          </a:prstGeom>
          <a:solidFill>
            <a:schemeClr val="tx1">
              <a:lumMod val="9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sp>
        <p:nvSpPr>
          <p:cNvPr id="76" name="TextBox 75"/>
          <p:cNvSpPr txBox="1"/>
          <p:nvPr/>
        </p:nvSpPr>
        <p:spPr>
          <a:xfrm>
            <a:off x="4921703" y="4350057"/>
            <a:ext cx="341440" cy="233910"/>
          </a:xfrm>
          <a:prstGeom prst="rect">
            <a:avLst/>
          </a:prstGeom>
          <a:noFill/>
          <a:ln>
            <a:noFill/>
          </a:ln>
        </p:spPr>
        <p:txBody>
          <a:bodyPr wrap="none" lIns="0" tIns="0" rIns="0" bIns="0" rtlCol="0">
            <a:spAutoFit/>
          </a:bodyPr>
          <a:lstStyle/>
          <a:p>
            <a:pPr algn="l">
              <a:lnSpc>
                <a:spcPct val="95000"/>
              </a:lnSpc>
              <a:spcBef>
                <a:spcPts val="600"/>
              </a:spcBef>
              <a:spcAft>
                <a:spcPct val="0"/>
              </a:spcAft>
              <a:buClrTx/>
            </a:pPr>
            <a:r>
              <a:rPr lang="en-US" sz="1600" dirty="0">
                <a:solidFill>
                  <a:srgbClr val="1C1C1C"/>
                </a:solidFill>
                <a:latin typeface="Arial" pitchFamily="34" charset="0"/>
                <a:cs typeface="Arial" pitchFamily="34" charset="0"/>
              </a:rPr>
              <a:t>200</a:t>
            </a:r>
          </a:p>
        </p:txBody>
      </p:sp>
      <p:sp>
        <p:nvSpPr>
          <p:cNvPr id="77" name="Rectangle 76"/>
          <p:cNvSpPr/>
          <p:nvPr/>
        </p:nvSpPr>
        <p:spPr bwMode="auto">
          <a:xfrm>
            <a:off x="6194372" y="1983266"/>
            <a:ext cx="521826" cy="540478"/>
          </a:xfrm>
          <a:prstGeom prst="rect">
            <a:avLst/>
          </a:prstGeom>
          <a:solidFill>
            <a:schemeClr val="tx1">
              <a:lumMod val="9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sp>
        <p:nvSpPr>
          <p:cNvPr id="100" name="TextBox 99"/>
          <p:cNvSpPr txBox="1"/>
          <p:nvPr/>
        </p:nvSpPr>
        <p:spPr>
          <a:xfrm>
            <a:off x="6284565" y="2562591"/>
            <a:ext cx="341440" cy="233910"/>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600" dirty="0">
                <a:solidFill>
                  <a:srgbClr val="1C1C1C"/>
                </a:solidFill>
                <a:latin typeface="Arial" pitchFamily="34" charset="0"/>
                <a:cs typeface="Arial" pitchFamily="34" charset="0"/>
              </a:rPr>
              <a:t>200</a:t>
            </a:r>
          </a:p>
        </p:txBody>
      </p:sp>
      <p:sp>
        <p:nvSpPr>
          <p:cNvPr id="102" name="Rectangle 101"/>
          <p:cNvSpPr/>
          <p:nvPr/>
        </p:nvSpPr>
        <p:spPr bwMode="auto">
          <a:xfrm>
            <a:off x="6195699" y="2253505"/>
            <a:ext cx="519172" cy="270238"/>
          </a:xfrm>
          <a:prstGeom prst="rect">
            <a:avLst/>
          </a:prstGeom>
          <a:solidFill>
            <a:srgbClr val="D33819"/>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sp>
        <p:nvSpPr>
          <p:cNvPr id="106" name="TextBox 105"/>
          <p:cNvSpPr txBox="1"/>
          <p:nvPr/>
        </p:nvSpPr>
        <p:spPr>
          <a:xfrm>
            <a:off x="6284565" y="2271797"/>
            <a:ext cx="341440" cy="233910"/>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600">
                <a:solidFill>
                  <a:schemeClr val="tx1"/>
                </a:solidFill>
                <a:latin typeface="Arial" pitchFamily="34" charset="0"/>
                <a:cs typeface="Arial" pitchFamily="34" charset="0"/>
              </a:rPr>
              <a:t>120</a:t>
            </a:r>
            <a:endParaRPr lang="en-US" sz="1600" dirty="0">
              <a:solidFill>
                <a:schemeClr val="tx1"/>
              </a:solidFill>
              <a:latin typeface="Arial" pitchFamily="34" charset="0"/>
              <a:cs typeface="Arial" pitchFamily="34" charset="0"/>
            </a:endParaRPr>
          </a:p>
        </p:txBody>
      </p:sp>
      <p:sp>
        <p:nvSpPr>
          <p:cNvPr id="108" name="Rectangle 107"/>
          <p:cNvSpPr/>
          <p:nvPr/>
        </p:nvSpPr>
        <p:spPr bwMode="auto">
          <a:xfrm>
            <a:off x="4839688" y="1983266"/>
            <a:ext cx="521826" cy="540478"/>
          </a:xfrm>
          <a:prstGeom prst="rect">
            <a:avLst/>
          </a:prstGeom>
          <a:solidFill>
            <a:schemeClr val="tx1">
              <a:lumMod val="9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sp>
        <p:nvSpPr>
          <p:cNvPr id="109" name="TextBox 108"/>
          <p:cNvSpPr txBox="1"/>
          <p:nvPr/>
        </p:nvSpPr>
        <p:spPr>
          <a:xfrm>
            <a:off x="4929881" y="2562591"/>
            <a:ext cx="341440" cy="233910"/>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600" dirty="0">
                <a:solidFill>
                  <a:srgbClr val="1C1C1C"/>
                </a:solidFill>
                <a:latin typeface="Arial" pitchFamily="34" charset="0"/>
                <a:cs typeface="Arial" pitchFamily="34" charset="0"/>
              </a:rPr>
              <a:t>200</a:t>
            </a:r>
          </a:p>
        </p:txBody>
      </p:sp>
      <p:sp>
        <p:nvSpPr>
          <p:cNvPr id="110" name="Rectangle 109"/>
          <p:cNvSpPr/>
          <p:nvPr/>
        </p:nvSpPr>
        <p:spPr bwMode="auto">
          <a:xfrm>
            <a:off x="4841015" y="2253505"/>
            <a:ext cx="519172" cy="270238"/>
          </a:xfrm>
          <a:prstGeom prst="rect">
            <a:avLst/>
          </a:prstGeom>
          <a:solidFill>
            <a:srgbClr val="D33819"/>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sp>
        <p:nvSpPr>
          <p:cNvPr id="111" name="TextBox 110"/>
          <p:cNvSpPr txBox="1"/>
          <p:nvPr/>
        </p:nvSpPr>
        <p:spPr>
          <a:xfrm>
            <a:off x="4929881" y="2271797"/>
            <a:ext cx="341440" cy="233910"/>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600">
                <a:solidFill>
                  <a:schemeClr val="tx1"/>
                </a:solidFill>
                <a:latin typeface="Arial" pitchFamily="34" charset="0"/>
                <a:cs typeface="Arial" pitchFamily="34" charset="0"/>
              </a:rPr>
              <a:t>120</a:t>
            </a:r>
            <a:endParaRPr lang="en-US" sz="1600" dirty="0">
              <a:solidFill>
                <a:schemeClr val="tx1"/>
              </a:solidFill>
              <a:latin typeface="Arial" pitchFamily="34" charset="0"/>
              <a:cs typeface="Arial" pitchFamily="34" charset="0"/>
            </a:endParaRPr>
          </a:p>
        </p:txBody>
      </p:sp>
      <p:cxnSp>
        <p:nvCxnSpPr>
          <p:cNvPr id="112" name="Straight Connector 111"/>
          <p:cNvCxnSpPr/>
          <p:nvPr/>
        </p:nvCxnSpPr>
        <p:spPr bwMode="auto">
          <a:xfrm>
            <a:off x="5734364" y="1645920"/>
            <a:ext cx="0" cy="973969"/>
          </a:xfrm>
          <a:prstGeom prst="line">
            <a:avLst/>
          </a:prstGeom>
          <a:noFill/>
          <a:ln w="19050" cap="flat" cmpd="sng" algn="ctr">
            <a:solidFill>
              <a:schemeClr val="bg1"/>
            </a:solidFill>
            <a:prstDash val="solid"/>
            <a:round/>
            <a:headEnd type="none" w="med" len="med"/>
            <a:tailEnd type="none" w="med" len="med"/>
          </a:ln>
          <a:effectLst/>
        </p:spPr>
      </p:cxnSp>
      <p:cxnSp>
        <p:nvCxnSpPr>
          <p:cNvPr id="113" name="Straight Connector 112"/>
          <p:cNvCxnSpPr/>
          <p:nvPr/>
        </p:nvCxnSpPr>
        <p:spPr bwMode="auto">
          <a:xfrm>
            <a:off x="7130590" y="1645920"/>
            <a:ext cx="0" cy="973969"/>
          </a:xfrm>
          <a:prstGeom prst="line">
            <a:avLst/>
          </a:prstGeom>
          <a:noFill/>
          <a:ln w="19050" cap="flat" cmpd="sng" algn="ctr">
            <a:solidFill>
              <a:schemeClr val="bg1"/>
            </a:solidFill>
            <a:prstDash val="solid"/>
            <a:round/>
            <a:headEnd type="none" w="med" len="med"/>
            <a:tailEnd type="none" w="med" len="med"/>
          </a:ln>
          <a:effectLst/>
        </p:spPr>
      </p:cxnSp>
      <p:cxnSp>
        <p:nvCxnSpPr>
          <p:cNvPr id="114" name="Straight Connector 113"/>
          <p:cNvCxnSpPr/>
          <p:nvPr/>
        </p:nvCxnSpPr>
        <p:spPr bwMode="auto">
          <a:xfrm>
            <a:off x="4359014" y="3455866"/>
            <a:ext cx="0" cy="973969"/>
          </a:xfrm>
          <a:prstGeom prst="line">
            <a:avLst/>
          </a:prstGeom>
          <a:noFill/>
          <a:ln w="19050" cap="flat" cmpd="sng" algn="ctr">
            <a:solidFill>
              <a:schemeClr val="bg1"/>
            </a:solidFill>
            <a:prstDash val="solid"/>
            <a:round/>
            <a:headEnd type="none" w="med" len="med"/>
            <a:tailEnd type="none" w="med" len="med"/>
          </a:ln>
          <a:effectLst/>
        </p:spPr>
      </p:cxnSp>
      <p:cxnSp>
        <p:nvCxnSpPr>
          <p:cNvPr id="115" name="Straight Connector 114"/>
          <p:cNvCxnSpPr/>
          <p:nvPr/>
        </p:nvCxnSpPr>
        <p:spPr bwMode="auto">
          <a:xfrm>
            <a:off x="5734364" y="3455866"/>
            <a:ext cx="0" cy="973969"/>
          </a:xfrm>
          <a:prstGeom prst="line">
            <a:avLst/>
          </a:prstGeom>
          <a:noFill/>
          <a:ln w="19050" cap="flat" cmpd="sng" algn="ctr">
            <a:solidFill>
              <a:schemeClr val="bg1"/>
            </a:solidFill>
            <a:prstDash val="solid"/>
            <a:round/>
            <a:headEnd type="none" w="med" len="med"/>
            <a:tailEnd type="none" w="med" len="med"/>
          </a:ln>
          <a:effectLst/>
        </p:spPr>
      </p:cxnSp>
      <p:cxnSp>
        <p:nvCxnSpPr>
          <p:cNvPr id="116" name="Straight Connector 115"/>
          <p:cNvCxnSpPr/>
          <p:nvPr/>
        </p:nvCxnSpPr>
        <p:spPr bwMode="auto">
          <a:xfrm>
            <a:off x="7130590" y="3455866"/>
            <a:ext cx="0" cy="973969"/>
          </a:xfrm>
          <a:prstGeom prst="line">
            <a:avLst/>
          </a:prstGeom>
          <a:noFill/>
          <a:ln w="19050" cap="flat" cmpd="sng" algn="ctr">
            <a:solidFill>
              <a:schemeClr val="bg1"/>
            </a:solidFill>
            <a:prstDash val="solid"/>
            <a:round/>
            <a:headEnd type="none" w="med" len="med"/>
            <a:tailEnd type="none" w="med" len="med"/>
          </a:ln>
          <a:effectLst/>
        </p:spPr>
      </p:cxnSp>
      <p:sp>
        <p:nvSpPr>
          <p:cNvPr id="117" name="Rectangle 116"/>
          <p:cNvSpPr/>
          <p:nvPr/>
        </p:nvSpPr>
        <p:spPr bwMode="auto">
          <a:xfrm>
            <a:off x="3481791" y="5251884"/>
            <a:ext cx="535632" cy="771310"/>
          </a:xfrm>
          <a:prstGeom prst="rect">
            <a:avLst/>
          </a:prstGeom>
          <a:solidFill>
            <a:schemeClr val="tx1">
              <a:lumMod val="9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sp>
        <p:nvSpPr>
          <p:cNvPr id="118" name="TextBox 117"/>
          <p:cNvSpPr txBox="1"/>
          <p:nvPr/>
        </p:nvSpPr>
        <p:spPr>
          <a:xfrm>
            <a:off x="3564895" y="6044745"/>
            <a:ext cx="341440" cy="233910"/>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600" dirty="0">
                <a:solidFill>
                  <a:srgbClr val="1C1C1C"/>
                </a:solidFill>
                <a:latin typeface="Arial" pitchFamily="34" charset="0"/>
                <a:cs typeface="Arial" pitchFamily="34" charset="0"/>
              </a:rPr>
              <a:t>400</a:t>
            </a:r>
          </a:p>
        </p:txBody>
      </p:sp>
      <p:sp>
        <p:nvSpPr>
          <p:cNvPr id="119" name="TextBox 118"/>
          <p:cNvSpPr txBox="1"/>
          <p:nvPr/>
        </p:nvSpPr>
        <p:spPr>
          <a:xfrm>
            <a:off x="6455285" y="6044745"/>
            <a:ext cx="341440" cy="233910"/>
          </a:xfrm>
          <a:prstGeom prst="rect">
            <a:avLst/>
          </a:prstGeom>
          <a:noFill/>
          <a:ln>
            <a:noFill/>
          </a:ln>
        </p:spPr>
        <p:txBody>
          <a:bodyPr wrap="none" lIns="0" tIns="0" rIns="0" bIns="0" rtlCol="0">
            <a:spAutoFit/>
          </a:bodyPr>
          <a:lstStyle/>
          <a:p>
            <a:pPr algn="l">
              <a:lnSpc>
                <a:spcPct val="95000"/>
              </a:lnSpc>
              <a:spcBef>
                <a:spcPts val="600"/>
              </a:spcBef>
              <a:spcAft>
                <a:spcPct val="0"/>
              </a:spcAft>
              <a:buClrTx/>
            </a:pPr>
            <a:r>
              <a:rPr lang="en-US" sz="1600" dirty="0">
                <a:solidFill>
                  <a:srgbClr val="1C1C1C"/>
                </a:solidFill>
                <a:latin typeface="Arial" pitchFamily="34" charset="0"/>
                <a:cs typeface="Arial" pitchFamily="34" charset="0"/>
              </a:rPr>
              <a:t>200</a:t>
            </a:r>
          </a:p>
        </p:txBody>
      </p:sp>
      <p:sp>
        <p:nvSpPr>
          <p:cNvPr id="120" name="TextBox 119"/>
          <p:cNvSpPr txBox="1"/>
          <p:nvPr/>
        </p:nvSpPr>
        <p:spPr>
          <a:xfrm>
            <a:off x="7842157" y="6044745"/>
            <a:ext cx="341440" cy="233910"/>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600" dirty="0">
                <a:solidFill>
                  <a:srgbClr val="1C1C1C"/>
                </a:solidFill>
                <a:latin typeface="Arial" pitchFamily="34" charset="0"/>
                <a:cs typeface="Arial" pitchFamily="34" charset="0"/>
              </a:rPr>
              <a:t>200</a:t>
            </a:r>
          </a:p>
        </p:txBody>
      </p:sp>
      <p:sp>
        <p:nvSpPr>
          <p:cNvPr id="123" name="Rectangle 122"/>
          <p:cNvSpPr/>
          <p:nvPr/>
        </p:nvSpPr>
        <p:spPr bwMode="auto">
          <a:xfrm>
            <a:off x="4835599" y="5482716"/>
            <a:ext cx="521826" cy="540478"/>
          </a:xfrm>
          <a:prstGeom prst="rect">
            <a:avLst/>
          </a:prstGeom>
          <a:solidFill>
            <a:srgbClr val="D33819"/>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sp>
        <p:nvSpPr>
          <p:cNvPr id="126" name="Rectangle 125"/>
          <p:cNvSpPr/>
          <p:nvPr/>
        </p:nvSpPr>
        <p:spPr bwMode="auto">
          <a:xfrm>
            <a:off x="6365092" y="5482716"/>
            <a:ext cx="521826" cy="540478"/>
          </a:xfrm>
          <a:prstGeom prst="rect">
            <a:avLst/>
          </a:prstGeom>
          <a:solidFill>
            <a:srgbClr val="D33819"/>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sp>
        <p:nvSpPr>
          <p:cNvPr id="127" name="Rectangle 126"/>
          <p:cNvSpPr/>
          <p:nvPr/>
        </p:nvSpPr>
        <p:spPr bwMode="auto">
          <a:xfrm>
            <a:off x="7751964" y="5482716"/>
            <a:ext cx="521826" cy="540478"/>
          </a:xfrm>
          <a:prstGeom prst="rect">
            <a:avLst/>
          </a:prstGeom>
          <a:solidFill>
            <a:srgbClr val="D33819"/>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dirty="0">
              <a:solidFill>
                <a:srgbClr val="333333"/>
              </a:solidFill>
              <a:latin typeface="Arial Narrow" pitchFamily="34" charset="0"/>
              <a:cs typeface="Arial" charset="0"/>
            </a:endParaRPr>
          </a:p>
        </p:txBody>
      </p:sp>
      <p:sp>
        <p:nvSpPr>
          <p:cNvPr id="128" name="TextBox 127"/>
          <p:cNvSpPr txBox="1"/>
          <p:nvPr/>
        </p:nvSpPr>
        <p:spPr>
          <a:xfrm>
            <a:off x="4921703" y="6044745"/>
            <a:ext cx="341440" cy="233910"/>
          </a:xfrm>
          <a:prstGeom prst="rect">
            <a:avLst/>
          </a:prstGeom>
          <a:noFill/>
          <a:ln>
            <a:noFill/>
          </a:ln>
        </p:spPr>
        <p:txBody>
          <a:bodyPr wrap="none" lIns="0" tIns="0" rIns="0" bIns="0" rtlCol="0">
            <a:spAutoFit/>
          </a:bodyPr>
          <a:lstStyle/>
          <a:p>
            <a:pPr algn="l">
              <a:lnSpc>
                <a:spcPct val="95000"/>
              </a:lnSpc>
              <a:spcBef>
                <a:spcPts val="600"/>
              </a:spcBef>
              <a:spcAft>
                <a:spcPct val="0"/>
              </a:spcAft>
              <a:buClrTx/>
            </a:pPr>
            <a:r>
              <a:rPr lang="en-US" sz="1600" dirty="0">
                <a:solidFill>
                  <a:srgbClr val="1C1C1C"/>
                </a:solidFill>
                <a:latin typeface="Arial" pitchFamily="34" charset="0"/>
                <a:cs typeface="Arial" pitchFamily="34" charset="0"/>
              </a:rPr>
              <a:t>200</a:t>
            </a:r>
          </a:p>
        </p:txBody>
      </p:sp>
      <p:cxnSp>
        <p:nvCxnSpPr>
          <p:cNvPr id="129" name="Straight Connector 128"/>
          <p:cNvCxnSpPr/>
          <p:nvPr/>
        </p:nvCxnSpPr>
        <p:spPr bwMode="auto">
          <a:xfrm>
            <a:off x="4359014" y="5150554"/>
            <a:ext cx="0" cy="973969"/>
          </a:xfrm>
          <a:prstGeom prst="line">
            <a:avLst/>
          </a:prstGeom>
          <a:noFill/>
          <a:ln w="19050" cap="flat" cmpd="sng" algn="ctr">
            <a:solidFill>
              <a:schemeClr val="bg1"/>
            </a:solidFill>
            <a:prstDash val="solid"/>
            <a:round/>
            <a:headEnd type="none" w="med" len="med"/>
            <a:tailEnd type="none" w="med" len="med"/>
          </a:ln>
          <a:effectLst/>
        </p:spPr>
      </p:cxnSp>
      <p:cxnSp>
        <p:nvCxnSpPr>
          <p:cNvPr id="130" name="Straight Connector 129"/>
          <p:cNvCxnSpPr/>
          <p:nvPr/>
        </p:nvCxnSpPr>
        <p:spPr bwMode="auto">
          <a:xfrm>
            <a:off x="5734364" y="5150554"/>
            <a:ext cx="0" cy="973969"/>
          </a:xfrm>
          <a:prstGeom prst="line">
            <a:avLst/>
          </a:prstGeom>
          <a:noFill/>
          <a:ln w="19050" cap="flat" cmpd="sng" algn="ctr">
            <a:solidFill>
              <a:schemeClr val="bg1"/>
            </a:solidFill>
            <a:prstDash val="solid"/>
            <a:round/>
            <a:headEnd type="none" w="med" len="med"/>
            <a:tailEnd type="none" w="med" len="med"/>
          </a:ln>
          <a:effectLst/>
        </p:spPr>
      </p:cxnSp>
      <p:cxnSp>
        <p:nvCxnSpPr>
          <p:cNvPr id="131" name="Straight Connector 130"/>
          <p:cNvCxnSpPr/>
          <p:nvPr/>
        </p:nvCxnSpPr>
        <p:spPr bwMode="auto">
          <a:xfrm>
            <a:off x="7130590" y="5150554"/>
            <a:ext cx="0" cy="973969"/>
          </a:xfrm>
          <a:prstGeom prst="line">
            <a:avLst/>
          </a:prstGeom>
          <a:noFill/>
          <a:ln w="1905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235016216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a:t>Lesson outline</a:t>
            </a:r>
          </a:p>
        </p:txBody>
      </p:sp>
      <p:sp>
        <p:nvSpPr>
          <p:cNvPr id="5123" name="Rectangle 3"/>
          <p:cNvSpPr>
            <a:spLocks noGrp="1" noChangeArrowheads="1"/>
          </p:cNvSpPr>
          <p:nvPr>
            <p:ph idx="1"/>
          </p:nvPr>
        </p:nvSpPr>
        <p:spPr bwMode="gray"/>
        <p:txBody>
          <a:bodyPr/>
          <a:lstStyle/>
          <a:p>
            <a:pPr eaLnBrk="1" hangingPunct="1">
              <a:lnSpc>
                <a:spcPct val="150000"/>
              </a:lnSpc>
              <a:buFont typeface="Arial" charset="0"/>
              <a:buChar char="•"/>
              <a:defRPr/>
            </a:pPr>
            <a:r>
              <a:rPr lang="en-US" sz="2800">
                <a:solidFill>
                  <a:schemeClr val="hlink"/>
                </a:solidFill>
              </a:rPr>
              <a:t>Credit handling basics</a:t>
            </a:r>
            <a:endParaRPr lang="en-US" sz="2800" dirty="0">
              <a:solidFill>
                <a:schemeClr val="hlink"/>
              </a:solidFill>
            </a:endParaRPr>
          </a:p>
          <a:p>
            <a:pPr eaLnBrk="1" hangingPunct="1">
              <a:lnSpc>
                <a:spcPct val="150000"/>
              </a:lnSpc>
              <a:buFont typeface="Arial" charset="0"/>
              <a:buChar char="•"/>
              <a:defRPr/>
            </a:pPr>
            <a:r>
              <a:rPr lang="en-US" sz="2800" dirty="0"/>
              <a:t>Credit allocation examples</a:t>
            </a:r>
          </a:p>
          <a:p>
            <a:pPr eaLnBrk="1" hangingPunct="1">
              <a:lnSpc>
                <a:spcPct val="150000"/>
              </a:lnSpc>
              <a:buFont typeface="Arial" charset="0"/>
              <a:buChar char="•"/>
              <a:defRPr/>
            </a:pPr>
            <a:r>
              <a:rPr lang="en-US" sz="2800">
                <a:solidFill>
                  <a:schemeClr val="hlink"/>
                </a:solidFill>
              </a:rPr>
              <a:t>Return </a:t>
            </a:r>
            <a:r>
              <a:rPr lang="en-US" sz="2800" dirty="0">
                <a:solidFill>
                  <a:schemeClr val="hlink"/>
                </a:solidFill>
              </a:rPr>
              <a:t>premium plan</a:t>
            </a:r>
          </a:p>
          <a:p>
            <a:pPr eaLnBrk="1" hangingPunct="1">
              <a:lnSpc>
                <a:spcPct val="150000"/>
              </a:lnSpc>
              <a:buFont typeface="Arial" charset="0"/>
              <a:buChar char="•"/>
              <a:defRPr/>
            </a:pPr>
            <a:r>
              <a:rPr lang="en-US" sz="2800" dirty="0">
                <a:solidFill>
                  <a:schemeClr val="hlink"/>
                </a:solidFill>
              </a:rPr>
              <a:t>Configuring credit handling</a:t>
            </a:r>
          </a:p>
          <a:p>
            <a:pPr lvl="1" eaLnBrk="1" hangingPunct="1">
              <a:lnSpc>
                <a:spcPct val="150000"/>
              </a:lnSpc>
              <a:buFont typeface="Calibri" pitchFamily="34" charset="0"/>
              <a:buChar char="─"/>
              <a:defRPr/>
            </a:pPr>
            <a:r>
              <a:rPr lang="en-US" sz="2800" dirty="0">
                <a:solidFill>
                  <a:schemeClr val="hlink"/>
                </a:solidFill>
              </a:rPr>
              <a:t>Filtering</a:t>
            </a:r>
          </a:p>
          <a:p>
            <a:pPr lvl="1" eaLnBrk="1" hangingPunct="1">
              <a:lnSpc>
                <a:spcPct val="150000"/>
              </a:lnSpc>
              <a:buFont typeface="Calibri" pitchFamily="34" charset="0"/>
              <a:buChar char="─"/>
              <a:defRPr/>
            </a:pPr>
            <a:r>
              <a:rPr lang="en-US" sz="2800" dirty="0">
                <a:solidFill>
                  <a:schemeClr val="hlink"/>
                </a:solidFill>
              </a:rPr>
              <a:t>Allocation</a:t>
            </a:r>
          </a:p>
          <a:p>
            <a:pPr eaLnBrk="1" hangingPunct="1">
              <a:lnSpc>
                <a:spcPct val="150000"/>
              </a:lnSpc>
              <a:buFont typeface="Arial" charset="0"/>
              <a:buChar char="•"/>
              <a:defRPr/>
            </a:pPr>
            <a:endParaRPr lang="en-US" sz="2800" dirty="0">
              <a:solidFill>
                <a:schemeClr val="hlink"/>
              </a:solidFill>
            </a:endParaRPr>
          </a:p>
          <a:p>
            <a:pPr eaLnBrk="1" hangingPunct="1">
              <a:lnSpc>
                <a:spcPct val="150000"/>
              </a:lnSpc>
              <a:buFont typeface="Arial" charset="0"/>
              <a:buChar char="•"/>
              <a:defRPr/>
            </a:pPr>
            <a:endParaRPr lang="en-US" sz="2800" dirty="0">
              <a:solidFill>
                <a:schemeClr val="hlink"/>
              </a:solidFill>
              <a:ea typeface="+mn-ea"/>
              <a:cs typeface="+mn-cs"/>
            </a:endParaRPr>
          </a:p>
        </p:txBody>
      </p:sp>
    </p:spTree>
    <p:extLst>
      <p:ext uri="{BB962C8B-B14F-4D97-AF65-F5344CB8AC3E}">
        <p14:creationId xmlns:p14="http://schemas.microsoft.com/office/powerpoint/2010/main" val="3230491535"/>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IMING" val="|13.7|6.3|22.1|19|8.5|13.4|9.1|13.8|18.1|5.6|14.1"/>
</p:tagLst>
</file>

<file path=ppt/theme/theme1.xml><?xml version="1.0" encoding="utf-8"?>
<a:theme xmlns:a="http://schemas.openxmlformats.org/drawingml/2006/main" name="2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noFill/>
        <a:ln w="19050" cap="flat" cmpd="sng" algn="ctr">
          <a:solidFill>
            <a:srgbClr val="C00000"/>
          </a:solidFill>
          <a:prstDash val="solid"/>
          <a:round/>
          <a:headEnd type="none" w="med" len="med"/>
          <a:tailEnd type="triangle" w="med" len="med"/>
        </a:ln>
        <a:effectLst/>
      </a:spPr>
      <a:body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gnizantTheme">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Theme" id="{D3A03404-B80B-439B-AF19-52B6AF8DA76C}" vid="{75FB74F2-993F-428C-8E48-C53594268EE5}"/>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2291C73-4A93-41EF-82CB-9DBB558C405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149060D-E317-44C6-B8F0-81BF0F4FC6AD}"/>
</file>

<file path=customXml/itemProps3.xml><?xml version="1.0" encoding="utf-8"?>
<ds:datastoreItem xmlns:ds="http://schemas.openxmlformats.org/officeDocument/2006/customXml" ds:itemID="{FD2D396A-9013-459C-A6A8-18CC76F2B9B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65201</TotalTime>
  <Words>5918</Words>
  <Application>Microsoft Office PowerPoint</Application>
  <PresentationFormat>On-screen Show (4:3)</PresentationFormat>
  <Paragraphs>645</Paragraphs>
  <Slides>50</Slides>
  <Notes>44</Notes>
  <HiddenSlides>0</HiddenSlides>
  <MMClips>0</MMClips>
  <ScaleCrop>false</ScaleCrop>
  <HeadingPairs>
    <vt:vector size="4" baseType="variant">
      <vt:variant>
        <vt:lpstr>Theme</vt:lpstr>
      </vt:variant>
      <vt:variant>
        <vt:i4>2</vt:i4>
      </vt:variant>
      <vt:variant>
        <vt:lpstr>Slide Titles</vt:lpstr>
      </vt:variant>
      <vt:variant>
        <vt:i4>50</vt:i4>
      </vt:variant>
    </vt:vector>
  </HeadingPairs>
  <TitlesOfParts>
    <vt:vector size="52" baseType="lpstr">
      <vt:lpstr>2_test-template</vt:lpstr>
      <vt:lpstr>CognizantTheme</vt:lpstr>
      <vt:lpstr>BillingCenter 10 Configuration</vt:lpstr>
      <vt:lpstr>Lesson objectives</vt:lpstr>
      <vt:lpstr>Lesson outline</vt:lpstr>
      <vt:lpstr>Cash versus credit</vt:lpstr>
      <vt:lpstr>Credit allocation happens after charge slicing</vt:lpstr>
      <vt:lpstr>Steps for allocating credits</vt:lpstr>
      <vt:lpstr>Return premium plan controls credit handling</vt:lpstr>
      <vt:lpstr>Return premium plan: 3 allocation strategies</vt:lpstr>
      <vt:lpstr>Lesson outline</vt:lpstr>
      <vt:lpstr>Scenario – missing discount</vt:lpstr>
      <vt:lpstr>Scenario uses Default Return Premium Plan </vt:lpstr>
      <vt:lpstr>Step 1: Find eligible items </vt:lpstr>
      <vt:lpstr>Step 2: Partition &amp; rank</vt:lpstr>
      <vt:lpstr>PowerPoint Presentation</vt:lpstr>
      <vt:lpstr>Missing discount - invoice items</vt:lpstr>
      <vt:lpstr>Role of event dates in credit allocation (1 of 2) </vt:lpstr>
      <vt:lpstr>Role of event dates in credit allocation (2 of 2)</vt:lpstr>
      <vt:lpstr>Role of event dates in credit allocation worked example</vt:lpstr>
      <vt:lpstr>Lesson outline</vt:lpstr>
      <vt:lpstr>Return premium plans</vt:lpstr>
      <vt:lpstr>Return premium plan: overview of fields</vt:lpstr>
      <vt:lpstr>Positive Item Qualifier field</vt:lpstr>
      <vt:lpstr>Eligible items and invoicing model</vt:lpstr>
      <vt:lpstr>Return premium handing schemes</vt:lpstr>
      <vt:lpstr>ReturnPremiumPlan data model</vt:lpstr>
      <vt:lpstr>Scope of return premium plan rules</vt:lpstr>
      <vt:lpstr>Start Date field</vt:lpstr>
      <vt:lpstr>Allocate Timing field </vt:lpstr>
      <vt:lpstr>How to Allocate field </vt:lpstr>
      <vt:lpstr>Which unapplied T-account?</vt:lpstr>
      <vt:lpstr>Lesson outline</vt:lpstr>
      <vt:lpstr>What can you configure in credit handling?</vt:lpstr>
      <vt:lpstr>Filtering eligible positive items</vt:lpstr>
      <vt:lpstr>Overview: filtering eligible positive items</vt:lpstr>
      <vt:lpstr>Filtering eligible items (unconfigured code)</vt:lpstr>
      <vt:lpstr>Filtering eligible items—a closer look</vt:lpstr>
      <vt:lpstr>Overview: allocating credits</vt:lpstr>
      <vt:lpstr>Creating a custom allocation strategy</vt:lpstr>
      <vt:lpstr>Step 1: Add typecode for new strategy </vt:lpstr>
      <vt:lpstr>Step 2: Create class to implement strategy </vt:lpstr>
      <vt:lpstr>Step 3: Update LinkedImplementationLoaderImpl </vt:lpstr>
      <vt:lpstr> Lesson objectives review</vt:lpstr>
      <vt:lpstr>Demo</vt:lpstr>
      <vt:lpstr>PowerPoint Presentation</vt:lpstr>
      <vt:lpstr>Lab</vt:lpstr>
      <vt:lpstr>PowerPoint Presentation</vt:lpstr>
      <vt:lpstr>Review</vt:lpstr>
      <vt:lpstr>Review questions</vt:lpstr>
      <vt:lpstr>Notices</vt:lpstr>
      <vt:lpstr>PowerPoint Presentation</vt:lpstr>
    </vt:vector>
  </TitlesOfParts>
  <Company>Guidewire Software,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Account and Policy Management</dc:title>
  <dc:subject>ClaimCenter 4.0 Foundation Training</dc:subject>
  <dc:creator>kshukla</dc:creator>
  <dc:description>DO NOT DISTRIBUTE WITHOUT PERMISSION!</dc:description>
  <cp:lastModifiedBy>Biswas, Sujoy (Cognizant)</cp:lastModifiedBy>
  <cp:revision>1172</cp:revision>
  <cp:lastPrinted>2013-09-20T22:47:51Z</cp:lastPrinted>
  <dcterms:created xsi:type="dcterms:W3CDTF">2010-10-18T18:12:25Z</dcterms:created>
  <dcterms:modified xsi:type="dcterms:W3CDTF">2020-12-11T17:06:33Z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0x0101008CB57B5F54F4DA48B31C4943C8567926</vt:lpwstr>
  </property>
</Properties>
</file>