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5" r:id="rId4"/>
    <p:sldMasterId id="2147484192" r:id="rId5"/>
  </p:sldMasterIdLst>
  <p:notesMasterIdLst>
    <p:notesMasterId r:id="rId44"/>
  </p:notesMasterIdLst>
  <p:handoutMasterIdLst>
    <p:handoutMasterId r:id="rId45"/>
  </p:handoutMasterIdLst>
  <p:sldIdLst>
    <p:sldId id="1716" r:id="rId6"/>
    <p:sldId id="1299" r:id="rId7"/>
    <p:sldId id="1300" r:id="rId8"/>
    <p:sldId id="1682" r:id="rId9"/>
    <p:sldId id="1683" r:id="rId10"/>
    <p:sldId id="1685" r:id="rId11"/>
    <p:sldId id="1713" r:id="rId12"/>
    <p:sldId id="1668" r:id="rId13"/>
    <p:sldId id="1675" r:id="rId14"/>
    <p:sldId id="1678" r:id="rId15"/>
    <p:sldId id="1712" r:id="rId16"/>
    <p:sldId id="1689" r:id="rId17"/>
    <p:sldId id="1709" r:id="rId18"/>
    <p:sldId id="1690" r:id="rId19"/>
    <p:sldId id="1711" r:id="rId20"/>
    <p:sldId id="1692" r:id="rId21"/>
    <p:sldId id="1693" r:id="rId22"/>
    <p:sldId id="1694" r:id="rId23"/>
    <p:sldId id="1714" r:id="rId24"/>
    <p:sldId id="1697" r:id="rId25"/>
    <p:sldId id="1723" r:id="rId26"/>
    <p:sldId id="1699" r:id="rId27"/>
    <p:sldId id="1700" r:id="rId28"/>
    <p:sldId id="1701" r:id="rId29"/>
    <p:sldId id="1702" r:id="rId30"/>
    <p:sldId id="1703" r:id="rId31"/>
    <p:sldId id="1705" r:id="rId32"/>
    <p:sldId id="1708" r:id="rId33"/>
    <p:sldId id="1706" r:id="rId34"/>
    <p:sldId id="1551" r:id="rId35"/>
    <p:sldId id="1717" r:id="rId36"/>
    <p:sldId id="1718" r:id="rId37"/>
    <p:sldId id="1719" r:id="rId38"/>
    <p:sldId id="1720" r:id="rId39"/>
    <p:sldId id="1721" r:id="rId40"/>
    <p:sldId id="1681" r:id="rId41"/>
    <p:sldId id="1715" r:id="rId42"/>
    <p:sldId id="1722" r:id="rId4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28C"/>
    <a:srgbClr val="D33819"/>
    <a:srgbClr val="3F8E39"/>
    <a:srgbClr val="0033CC"/>
    <a:srgbClr val="A4BDF6"/>
    <a:srgbClr val="009900"/>
    <a:srgbClr val="66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70939-E91A-4ADE-AC94-91908F5F032F}" v="4" dt="2020-12-11T14:54:21.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71" autoAdjust="0"/>
    <p:restoredTop sz="81934" autoAdjust="0"/>
  </p:normalViewPr>
  <p:slideViewPr>
    <p:cSldViewPr snapToGrid="0">
      <p:cViewPr varScale="1">
        <p:scale>
          <a:sx n="60" d="100"/>
          <a:sy n="60" d="100"/>
        </p:scale>
        <p:origin x="1044" y="6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259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s, Sujoy (Cognizant)" userId="S::120612@cognizant.com::388f8d0d-7936-425e-bc0c-d2aeca7efc47" providerId="AD" clId="Web-{A4B70939-E91A-4ADE-AC94-91908F5F032F}"/>
    <pc:docChg chg="modSld">
      <pc:chgData name="Biswas, Sujoy (Cognizant)" userId="S::120612@cognizant.com::388f8d0d-7936-425e-bc0c-d2aeca7efc47" providerId="AD" clId="Web-{A4B70939-E91A-4ADE-AC94-91908F5F032F}" dt="2020-12-11T14:54:21.646" v="3" actId="20577"/>
      <pc:docMkLst>
        <pc:docMk/>
      </pc:docMkLst>
      <pc:sldChg chg="modSp">
        <pc:chgData name="Biswas, Sujoy (Cognizant)" userId="S::120612@cognizant.com::388f8d0d-7936-425e-bc0c-d2aeca7efc47" providerId="AD" clId="Web-{A4B70939-E91A-4ADE-AC94-91908F5F032F}" dt="2020-12-11T14:54:21.646" v="3" actId="20577"/>
        <pc:sldMkLst>
          <pc:docMk/>
          <pc:sldMk cId="2911856611" sldId="1720"/>
        </pc:sldMkLst>
        <pc:spChg chg="mod">
          <ac:chgData name="Biswas, Sujoy (Cognizant)" userId="S::120612@cognizant.com::388f8d0d-7936-425e-bc0c-d2aeca7efc47" providerId="AD" clId="Web-{A4B70939-E91A-4ADE-AC94-91908F5F032F}" dt="2020-12-11T14:54:21.646" v="3" actId="20577"/>
          <ac:spMkLst>
            <pc:docMk/>
            <pc:sldMk cId="2911856611" sldId="172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FED91F1-F8EE-4CD3-BD59-DB2F3A1591D2}" type="slidenum">
              <a:rPr lang="en-US" altLang="en-US"/>
              <a:pPr>
                <a:defRPr/>
              </a:pPr>
              <a:t>‹#›</a:t>
            </a:fld>
            <a:endParaRPr lang="en-US" altLang="en-US" dirty="0"/>
          </a:p>
        </p:txBody>
      </p:sp>
    </p:spTree>
    <p:extLst>
      <p:ext uri="{BB962C8B-B14F-4D97-AF65-F5344CB8AC3E}">
        <p14:creationId xmlns:p14="http://schemas.microsoft.com/office/powerpoint/2010/main" val="380458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Configuring Commission -  </a:t>
            </a:r>
            <a:fld id="{D1AD3984-B6AB-46BF-A461-46571EDBD0AC}"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25C8DA0A-3710-42F4-B361-D18676CDCD9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40702607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DBD5F52D-881E-4A27-86F2-978565976E7D}"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A9081597-7118-46F9-8DE5-68508F5C46EB}"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A7B3FCF4-395F-4804-8019-426F44E1A41D}"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t>
            </a:r>
            <a:r>
              <a:rPr lang="en-US" dirty="0" err="1"/>
              <a:t>PolicyCommission.CmsnPlanOverridePercentage</a:t>
            </a:r>
            <a:r>
              <a:rPr lang="en-US" dirty="0"/>
              <a:t> is not null, it overrides the base percentage on the commission plan when new charges are created and associated with this policy commission. </a:t>
            </a:r>
            <a:r>
              <a:rPr lang="en-US" dirty="0" err="1"/>
              <a:t>CmsnPlanOverridePercentage</a:t>
            </a:r>
            <a:r>
              <a:rPr lang="en-US" dirty="0"/>
              <a:t> is set when you choose to override the commission plan by specifying a percentage. Refer to the "Overriding commission in the UI" slide.</a:t>
            </a:r>
          </a:p>
          <a:p>
            <a:pPr eaLnBrk="1" hangingPunct="1"/>
            <a:r>
              <a:rPr lang="en-US" dirty="0" err="1"/>
              <a:t>ChargeCommission.CommissionRate</a:t>
            </a:r>
            <a:r>
              <a:rPr lang="en-US" dirty="0"/>
              <a:t> is a derived property that returns the current value of the Commissions Expense T-account for the producer code for the charge on the policy.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incentives feature of the commission plan allows a carrier to add a bonus percentage for policies over a specified threshold. The bonus is based on individual policies, however, and not on the total business that a particular producer has brought to the carrier. Increasing commission rate based on a producer's volume of business requires configuration. </a:t>
            </a:r>
          </a:p>
          <a:p>
            <a:endParaRPr lang="en-US"/>
          </a:p>
          <a:p>
            <a:r>
              <a:rPr lang="en-US"/>
              <a:t>Recall that "assigned risk" is liability coverage for certain individuals (such as reckless drivers) who cannot buy conventional insurance policies due to their adverse record. A state can require that insurance carriers take on some of these bad risks. When a premium for an assigned risk policy increases, the risk to the carrier also increases. For this reason, the carrier may wish to lower the commission rate on these policies.</a:t>
            </a:r>
          </a:p>
          <a:p>
            <a:r>
              <a:rPr lang="en-US"/>
              <a:t>The topic of adjusting the target producer's commission rate during policy transfer is covered later in this lesson.</a:t>
            </a:r>
          </a:p>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F08A52C7-D2A4-414D-977F-461A2341893F}"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Internally, BillingCenter uses item-level override for the following situations:</a:t>
            </a:r>
          </a:p>
          <a:p>
            <a:pPr lvl="1"/>
            <a:r>
              <a:rPr lang="en-US"/>
              <a:t>When transferring a policy from a producer to no producer (to set the reserves to 0)</a:t>
            </a:r>
          </a:p>
          <a:p>
            <a:pPr lvl="1"/>
            <a:r>
              <a:rPr lang="en-US"/>
              <a:t>When transferring a policy to another producer where some of the items have been reassigned to a different producer</a:t>
            </a:r>
          </a:p>
          <a:p>
            <a:pPr lvl="1">
              <a:buFontTx/>
              <a:buNone/>
            </a:pPr>
            <a:endParaRPr 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A3836EC2-985F-449E-B7C1-F7F125D6A191}" type="slidenum">
              <a:rPr lang="en-US" altLang="en-US" sz="1200" b="0" smtClean="0">
                <a:solidFill>
                  <a:schemeClr val="tx1"/>
                </a:solidFill>
              </a:rPr>
              <a:pPr eaLnBrk="1" hangingPunct="1"/>
              <a:t>14</a:t>
            </a:fld>
            <a:endParaRPr lang="en-US" altLang="en-US" sz="1200" b="0" dirty="0">
              <a:solidFill>
                <a:schemeClr val="tx1"/>
              </a:solidFill>
            </a:endParaRPr>
          </a:p>
        </p:txBody>
      </p:sp>
      <p:sp>
        <p:nvSpPr>
          <p:cNvPr id="512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4D9F431D-544E-48B8-A924-19BB5FD6A0DC}"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767B6A1A-F547-4B7B-B031-0422A5C76759}"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store the commission override rate for the primary producer on the PolicyCommission level using PolicyCommission.setCmsnPlanOverridePercentage(). </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BA0DB5AC-5573-4D40-A985-5AC51CA122F7}"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the commission for the primary producer was changed from 10% to 8%. The Adjustment item accounts for the reduction in commission.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slide shows the Code tab in the </a:t>
            </a:r>
            <a:r>
              <a:rPr lang="en-US" dirty="0" err="1"/>
              <a:t>OverrideCommissionPlanPopup</a:t>
            </a:r>
            <a:r>
              <a:rPr lang="en-US" dirty="0"/>
              <a:t>. This popup is called when you click Override Plan from the Policy </a:t>
            </a:r>
            <a:r>
              <a:rPr lang="en-US" dirty="0" err="1"/>
              <a:t>tab</a:t>
            </a:r>
            <a:r>
              <a:rPr lang="en-US" dirty="0" err="1">
                <a:sym typeface="Wingdings" pitchFamily="2" charset="2"/>
              </a:rPr>
              <a:t>Commissions</a:t>
            </a:r>
            <a:r>
              <a:rPr lang="en-US" dirty="0">
                <a:sym typeface="Wingdings" pitchFamily="2" charset="2"/>
              </a:rPr>
              <a:t> screen. When overriding the commission plan, the </a:t>
            </a:r>
            <a:r>
              <a:rPr lang="en-US" dirty="0" err="1">
                <a:sym typeface="Wingdings" pitchFamily="2" charset="2"/>
              </a:rPr>
              <a:t>getApplicableSubPlan</a:t>
            </a:r>
            <a:r>
              <a:rPr lang="en-US" dirty="0">
                <a:sym typeface="Wingdings" pitchFamily="2" charset="2"/>
              </a:rPr>
              <a:t> () method returns the correct </a:t>
            </a:r>
            <a:r>
              <a:rPr lang="en-US" dirty="0" err="1">
                <a:sym typeface="Wingdings" pitchFamily="2" charset="2"/>
              </a:rPr>
              <a:t>subplan</a:t>
            </a:r>
            <a:r>
              <a:rPr lang="en-US" dirty="0">
                <a:sym typeface="Wingdings" pitchFamily="2" charset="2"/>
              </a:rPr>
              <a:t> for the policy period. </a:t>
            </a:r>
          </a:p>
          <a:p>
            <a:endParaRPr 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D7E4E671-CA4B-4C3C-AAF1-3C510DB552BC}"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553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6613C079-402A-47EC-8B9E-BBC72211414B}"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E3EA53E0-F8BA-435C-A44A-CF2BF540E58F}"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transfer an agency bill policy to a producer, the target producer must have an agency bill plan. Policy transfer never changes the billing method on a policy.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B1AACF7A-E606-43AA-9DCC-2E6E4C93548E}"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FA4FEB11-7720-486C-BF1D-9F4A8BF045F0}"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second screenshot, producer Everyman, Inc. is both Primary and Secondary producer for policy SPQR58. When the transfer is executed, both roles will be transferred to the destination producer.</a:t>
            </a:r>
          </a:p>
        </p:txBody>
      </p:sp>
    </p:spTree>
    <p:extLst>
      <p:ext uri="{BB962C8B-B14F-4D97-AF65-F5344CB8AC3E}">
        <p14:creationId xmlns:p14="http://schemas.microsoft.com/office/powerpoint/2010/main" val="393920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84906C9A-E824-4F9B-81E7-9DD4B23FCA21}" type="slidenum">
              <a:rPr lang="en-US" altLang="en-US" sz="1200" b="0" smtClean="0">
                <a:solidFill>
                  <a:schemeClr val="tx1"/>
                </a:solidFill>
              </a:rPr>
              <a:pPr eaLnBrk="1" hangingPunct="1"/>
              <a:t>22</a:t>
            </a:fld>
            <a:endParaRPr lang="en-US" altLang="en-US" sz="1200" b="0" dirty="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transferring a policy to another producer, BillingCenter transfers the commission at the rate it was earned. You can configure BillingCenter to recalculate commission at the new producer’s rate. Finding the commission rates for the source and target producers is discussed later in this section.</a:t>
            </a:r>
          </a:p>
          <a:p>
            <a:pPr eaLnBrk="1" hangingPunct="1"/>
            <a:r>
              <a:rPr lang="en-US"/>
              <a:t>The commission options for policy transfer are:</a:t>
            </a:r>
          </a:p>
          <a:p>
            <a:pPr lvl="1" eaLnBrk="1" hangingPunct="1"/>
            <a:r>
              <a:rPr lang="en-US" b="1"/>
              <a:t>All future charges: </a:t>
            </a:r>
            <a:r>
              <a:rPr lang="en-US"/>
              <a:t>Existing charges (and their reserves) remain unaffected. For all new (future) charges on the policy period, the reserve (for the transferred role) will be created for the new producer code. </a:t>
            </a:r>
          </a:p>
          <a:p>
            <a:pPr lvl="1" eaLnBrk="1" hangingPunct="1"/>
            <a:r>
              <a:rPr lang="en-US" b="1"/>
              <a:t>Point-in-time:</a:t>
            </a:r>
            <a:r>
              <a:rPr lang="en-US"/>
              <a:t> Only those commission items that have not been earned or paid are transferred.</a:t>
            </a:r>
          </a:p>
          <a:p>
            <a:pPr lvl="1" eaLnBrk="1" hangingPunct="1"/>
            <a:r>
              <a:rPr lang="en-US" b="1"/>
              <a:t>Retroactive:</a:t>
            </a:r>
            <a:r>
              <a:rPr lang="en-US"/>
              <a:t> For all existing charges, the reserve is moved from the old producer code to the new producer code. And in addition, all future reserves on the policy period go to the new producer code. </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DDA8A057-F112-4038-9F50-4F521AEB01BE}"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dirty="0"/>
              <a:t>In steps 1 through 4 in the slide, producer X is primary and producer Y is secondary on a policy period. The policy period has a single item. Both producers earn commission </a:t>
            </a:r>
            <a:r>
              <a:rPr lang="en-US" sz="800" dirty="0" err="1"/>
              <a:t>prorata</a:t>
            </a:r>
            <a:r>
              <a:rPr lang="en-US" sz="800" dirty="0"/>
              <a:t>. Each numbered entry in the table indicates how values have changed for that step. For example, in step 2, the primary commission reserve is reduced by 90, and primary commission payable (earned) is 90. The balance shows the end values after step 5.</a:t>
            </a:r>
          </a:p>
          <a:p>
            <a:pPr eaLnBrk="1" hangingPunct="1"/>
            <a:r>
              <a:rPr lang="en-US" sz="800" dirty="0"/>
              <a:t>In step 5, the policy period's primary producer code is changed using a point-in-time transfer from producer X to producer Z.  Producer code X’s reserve is moved to B. The total commission for producer code Z (primary) is 22.50 (all of which is in reserve). Note that it doesn’t matter what the commission rate is for Producer Z. The amount of commission reserve determines the commission rate that Z can earn for this item.</a:t>
            </a:r>
          </a:p>
          <a:p>
            <a:pPr eaLnBrk="1" hangingPunct="1"/>
            <a:r>
              <a:rPr lang="en-US" sz="800" dirty="0"/>
              <a:t>Notice that the commission amounts in every row total to the same amount (200), which is the sum of the initial commission reserves for the primary and secondary producers.</a:t>
            </a: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4AF7D344-CC82-4C7F-A6A8-1FA674EA9EE7}" type="slidenum">
              <a:rPr lang="en-US" altLang="en-US" sz="1200" b="0" smtClean="0">
                <a:solidFill>
                  <a:schemeClr val="tx1"/>
                </a:solidFill>
              </a:rPr>
              <a:pPr eaLnBrk="1" hangingPunct="1"/>
              <a:t>24</a:t>
            </a:fld>
            <a:endParaRPr lang="en-US" altLang="en-US" sz="1200" b="0" dirty="0">
              <a:solidFill>
                <a:schemeClr val="tx1"/>
              </a:solidFill>
            </a:endParaRPr>
          </a:p>
        </p:txBody>
      </p:sp>
      <p:sp>
        <p:nvSpPr>
          <p:cNvPr id="614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CFE2171D-66A5-45A9-8DAB-37E344FA8C10}" type="slidenum">
              <a:rPr lang="en-US" altLang="en-US" sz="1200" b="0" smtClean="0">
                <a:solidFill>
                  <a:schemeClr val="tx1"/>
                </a:solidFill>
              </a:rPr>
              <a:pPr eaLnBrk="1" hangingPunct="1"/>
              <a:t>25</a:t>
            </a:fld>
            <a:endParaRPr lang="en-US" altLang="en-US" sz="1200" b="0" dirty="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a retroactive transfer, for all existing charges, the reserve is moved from the old producer code to the new producer code. In addition, all future reserves on the policy period go to the new producer code.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dirty="0"/>
              <a:t>This example uses the same steps as in the point-in-time transfer example except that step 5 involves a retroactive transfer. Notice that all payable and paid commission for the original producer are reversed. Then the entire reserve of $150 is transferred to Producer Z.</a:t>
            </a:r>
            <a:r>
              <a:rPr lang="en-US" dirty="0"/>
              <a:t> Note that it doesn’t matter what the commission rate is for Producer Z. Z’s rate is determined by the amount of his commission reserve. </a:t>
            </a:r>
          </a:p>
          <a:p>
            <a:pPr eaLnBrk="1" hangingPunct="1"/>
            <a:r>
              <a:rPr lang="en-US" dirty="0"/>
              <a:t>If Producer Z's commission earning criterion is "On Payment Rec'd", then the next time the </a:t>
            </a:r>
            <a:r>
              <a:rPr lang="en-US" dirty="0" err="1"/>
              <a:t>CmsnPayable</a:t>
            </a:r>
            <a:r>
              <a:rPr lang="en-US" dirty="0"/>
              <a:t> batch process runs, his payable commissions will be 90 and 37.50. If instead Producer Z's commission earning criterion is "On Bind", the entire $150 commission becomes immediately payable.</a:t>
            </a:r>
          </a:p>
          <a:p>
            <a:pPr eaLnBrk="1" hangingPunct="1"/>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62E49CE7-70E3-47EA-A14A-A973AE35F374}" type="slidenum">
              <a:rPr lang="en-US" altLang="en-US" sz="1200" b="0" smtClean="0">
                <a:solidFill>
                  <a:schemeClr val="tx1"/>
                </a:solidFill>
              </a:rPr>
              <a:pPr eaLnBrk="1" hangingPunct="1"/>
              <a:t>26</a:t>
            </a:fld>
            <a:endParaRPr lang="en-US" altLang="en-US" sz="1200" b="0" dirty="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ProducerTransfer entity is used whenever a policy is transferred between producers. The entity always knows the source and target producer codes and the type of transfer. The executeTransfer() method, which takes no parameters, performs the transfer. It does nothing if the transfer has already happened.</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947E28C3-5C41-45B3-A863-37B91E51CAA6}" type="slidenum">
              <a:rPr lang="en-US" altLang="en-US" sz="1200" b="0" smtClean="0">
                <a:solidFill>
                  <a:schemeClr val="tx1"/>
                </a:solidFill>
              </a:rPr>
              <a:pPr eaLnBrk="1" hangingPunct="1"/>
              <a:t>27</a:t>
            </a:fld>
            <a:endParaRPr lang="en-US" altLang="en-US" sz="1200" b="0" dirty="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a:t>
            </a:r>
            <a:r>
              <a:rPr lang="en-US" dirty="0" err="1"/>
              <a:t>unconfigured</a:t>
            </a:r>
            <a:r>
              <a:rPr lang="en-US" dirty="0"/>
              <a:t>) Policy Transfer Wizard provides an example of using the </a:t>
            </a:r>
            <a:r>
              <a:rPr lang="en-US" dirty="0" err="1"/>
              <a:t>PolTransferByRole</a:t>
            </a:r>
            <a:r>
              <a:rPr lang="en-US" dirty="0"/>
              <a:t> subtype. The </a:t>
            </a:r>
            <a:r>
              <a:rPr lang="en-US" dirty="0" err="1"/>
              <a:t>newPolicyTransfer</a:t>
            </a:r>
            <a:r>
              <a:rPr lang="en-US" dirty="0"/>
              <a:t> () method sets the default role to Primary and the default commission option to "Point-in-Time" for an agency bill policy and "All Future" for a direct bill policy.</a:t>
            </a:r>
          </a:p>
          <a:p>
            <a:endParaRPr lang="en-US" dirty="0"/>
          </a:p>
          <a:p>
            <a:r>
              <a:rPr lang="en-US" dirty="0"/>
              <a:t>The Transfer Producer Policies Wizard (not shown) uses the </a:t>
            </a:r>
            <a:r>
              <a:rPr lang="en-US" dirty="0" err="1"/>
              <a:t>PolTransferByProdCode</a:t>
            </a:r>
            <a:r>
              <a:rPr lang="en-US" dirty="0"/>
              <a:t> subtype. The following example is the </a:t>
            </a:r>
            <a:r>
              <a:rPr lang="en-US" dirty="0" err="1"/>
              <a:t>newPolicyTransfer</a:t>
            </a:r>
            <a:r>
              <a:rPr lang="en-US" dirty="0"/>
              <a:t> () method in this wizard:</a:t>
            </a:r>
          </a:p>
          <a:p>
            <a:endParaRPr lang="en-US" dirty="0"/>
          </a:p>
          <a:p>
            <a:r>
              <a:rPr lang="en-US" dirty="0"/>
              <a:t>function </a:t>
            </a:r>
            <a:r>
              <a:rPr lang="en-US" dirty="0" err="1"/>
              <a:t>newPolicyTransfer</a:t>
            </a:r>
            <a:r>
              <a:rPr lang="en-US" dirty="0"/>
              <a:t>() : </a:t>
            </a:r>
            <a:r>
              <a:rPr lang="en-US" dirty="0" err="1"/>
              <a:t>PolTransferByProdCode</a:t>
            </a:r>
            <a:r>
              <a:rPr lang="en-US" dirty="0"/>
              <a:t> {</a:t>
            </a:r>
          </a:p>
          <a:p>
            <a:r>
              <a:rPr lang="en-US" dirty="0"/>
              <a:t>      </a:t>
            </a:r>
            <a:r>
              <a:rPr lang="en-US" dirty="0" err="1"/>
              <a:t>var</a:t>
            </a:r>
            <a:r>
              <a:rPr lang="en-US" dirty="0"/>
              <a:t> </a:t>
            </a:r>
            <a:r>
              <a:rPr lang="en-US" dirty="0" err="1"/>
              <a:t>tpolicy</a:t>
            </a:r>
            <a:r>
              <a:rPr lang="en-US" dirty="0"/>
              <a:t> = new </a:t>
            </a:r>
            <a:r>
              <a:rPr lang="en-US" dirty="0" err="1"/>
              <a:t>PolTransferByProdCode</a:t>
            </a:r>
            <a:r>
              <a:rPr lang="en-US" dirty="0"/>
              <a:t>( </a:t>
            </a:r>
            <a:r>
              <a:rPr lang="en-US" dirty="0" err="1"/>
              <a:t>producer.Currency</a:t>
            </a:r>
            <a:r>
              <a:rPr lang="en-US" baseline="0" dirty="0"/>
              <a:t> </a:t>
            </a:r>
            <a:r>
              <a:rPr lang="en-US" dirty="0"/>
              <a:t>);</a:t>
            </a:r>
          </a:p>
          <a:p>
            <a:r>
              <a:rPr lang="en-US" dirty="0"/>
              <a:t>      </a:t>
            </a:r>
            <a:r>
              <a:rPr lang="en-US" dirty="0" err="1"/>
              <a:t>tpolicy.CommissionTransferOption</a:t>
            </a:r>
            <a:r>
              <a:rPr lang="en-US" dirty="0"/>
              <a:t> = </a:t>
            </a:r>
            <a:r>
              <a:rPr lang="en-US" dirty="0" err="1"/>
              <a:t>CommissionTransferOption.TC_POINTINTIME</a:t>
            </a:r>
            <a:r>
              <a:rPr lang="en-US" dirty="0"/>
              <a:t>;</a:t>
            </a:r>
          </a:p>
          <a:p>
            <a:r>
              <a:rPr lang="en-US" dirty="0"/>
              <a:t>      return </a:t>
            </a:r>
            <a:r>
              <a:rPr lang="en-US" dirty="0" err="1"/>
              <a:t>tpolicy</a:t>
            </a:r>
            <a:r>
              <a:rPr lang="en-US" dirty="0"/>
              <a:t>;</a:t>
            </a:r>
          </a:p>
          <a:p>
            <a:r>
              <a:rPr lang="en-US" dirty="0"/>
              <a:t>    }</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83E9720F-3A7F-45A7-BCBA-8D079560C12B}" type="slidenum">
              <a:rPr lang="en-US" altLang="en-US" sz="1200" b="0" smtClean="0">
                <a:solidFill>
                  <a:schemeClr val="tx1"/>
                </a:solidFill>
              </a:rPr>
              <a:pPr eaLnBrk="1" hangingPunct="1"/>
              <a:t>28</a:t>
            </a:fld>
            <a:endParaRPr lang="en-US" altLang="en-US" sz="1200" b="0" dirty="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Recall that when transferring a policy to another producer, </a:t>
            </a:r>
            <a:r>
              <a:rPr lang="en-US" dirty="0" err="1"/>
              <a:t>BillingCenter</a:t>
            </a:r>
            <a:r>
              <a:rPr lang="en-US" dirty="0"/>
              <a:t> transfers the commission at the rate it was earned. You can configure </a:t>
            </a:r>
            <a:r>
              <a:rPr lang="en-US" dirty="0" err="1"/>
              <a:t>BillingCenter</a:t>
            </a:r>
            <a:r>
              <a:rPr lang="en-US" dirty="0"/>
              <a:t> to recalculate commission at the new producer’s rate. The </a:t>
            </a:r>
            <a:r>
              <a:rPr lang="en-US" dirty="0" err="1"/>
              <a:t>ProducerTransfer</a:t>
            </a:r>
            <a:r>
              <a:rPr lang="en-US" dirty="0"/>
              <a:t> entity stores both the source and target producer rates for use in this calculation.</a:t>
            </a:r>
          </a:p>
          <a:p>
            <a:endParaRPr lang="en-US" dirty="0"/>
          </a:p>
          <a:p>
            <a:r>
              <a:rPr lang="en-US" dirty="0"/>
              <a:t>The </a:t>
            </a:r>
            <a:r>
              <a:rPr lang="en-US" dirty="0" err="1"/>
              <a:t>getBaseRate</a:t>
            </a:r>
            <a:r>
              <a:rPr lang="en-US" dirty="0"/>
              <a:t>() method returns the rate that is specified for the role on the General tab of the applicable commission </a:t>
            </a:r>
            <a:r>
              <a:rPr lang="en-US" dirty="0" err="1"/>
              <a:t>subplan</a:t>
            </a:r>
            <a:r>
              <a:rPr lang="en-US" dirty="0"/>
              <a:t>. This rate isn't necessarily the commission rate that will be used for a given policy. The </a:t>
            </a:r>
            <a:r>
              <a:rPr lang="en-US" dirty="0" err="1"/>
              <a:t>subplan</a:t>
            </a:r>
            <a:r>
              <a:rPr lang="en-US" dirty="0"/>
              <a:t> could specify a special rate for a given charge pattern. Also, it is possible to override the commission rate for an individual policy.</a:t>
            </a:r>
          </a:p>
          <a:p>
            <a:endParaRPr 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AC2A8003-7B89-47EB-B2AF-291284F62E3A}" type="slidenum">
              <a:rPr lang="en-US" altLang="en-US" sz="1200" b="0" smtClean="0">
                <a:solidFill>
                  <a:schemeClr val="tx1"/>
                </a:solidFill>
              </a:rPr>
              <a:pPr eaLnBrk="1" hangingPunct="1"/>
              <a:t>29</a:t>
            </a:fld>
            <a:endParaRPr lang="en-US" altLang="en-US" sz="1200" b="0" dirty="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BC600D46-6F27-43DC-A71D-652240F90819}" type="slidenum">
              <a:rPr lang="en-US" altLang="en-US" sz="1200" b="0" smtClean="0">
                <a:solidFill>
                  <a:schemeClr val="tx1"/>
                </a:solidFill>
              </a:rPr>
              <a:pPr eaLnBrk="1" hangingPunct="1"/>
              <a:t>30</a:t>
            </a:fld>
            <a:endParaRPr lang="en-US" altLang="en-US" sz="1200" b="0" dirty="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E835141A-8FA0-4B56-9699-01B19960B8D1}"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conditional subplans have availability criteria, which are checked against the policy (LOB code), policy period (term number, assigned risk, state), and account (evaluations, customer segments). The allowed UW Companies are checked against the producer associated with this commission plan. Every commission plan must have a default commission subplan, which is used if none of the conditional subplans satisfy the evaluation.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745CB277-C07C-452C-824B-FDFBB3293152}" type="slidenum">
              <a:rPr lang="en-US" altLang="en-US" sz="1200" b="0" smtClean="0">
                <a:solidFill>
                  <a:schemeClr val="tx1"/>
                </a:solidFill>
              </a:rPr>
              <a:pPr eaLnBrk="1" hangingPunct="1"/>
              <a:t>36</a:t>
            </a:fld>
            <a:endParaRPr lang="en-US" altLang="en-US" sz="1200" b="0" dirty="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228600" eaLnBrk="1" hangingPunct="1">
              <a:buFont typeface="+mj-lt"/>
              <a:buAutoNum type="arabicPeriod"/>
            </a:pPr>
            <a:r>
              <a:rPr lang="en-US" dirty="0"/>
              <a:t>On Binding—in other words, the commission is considered earned immediately.</a:t>
            </a:r>
          </a:p>
          <a:p>
            <a:pPr marL="457200" lvl="1" indent="-228600" eaLnBrk="1" hangingPunct="1">
              <a:buFont typeface="+mj-lt"/>
              <a:buAutoNum type="arabicPeriod"/>
            </a:pPr>
            <a:r>
              <a:rPr lang="en-US" dirty="0"/>
              <a:t>Yes, it does. And the charge rate is not persisted.</a:t>
            </a:r>
          </a:p>
          <a:p>
            <a:pPr marL="457200" lvl="1" indent="-228600" eaLnBrk="1" hangingPunct="1">
              <a:buFont typeface="+mj-lt"/>
              <a:buAutoNum type="arabicPeriod"/>
            </a:pPr>
            <a:r>
              <a:rPr lang="en-US" dirty="0"/>
              <a:t>Point-in-time transfer transfers planned and billed items only and no payments are reversed. Retroactive transfers first reverses all payments and  then transfers all items to the new producer.</a:t>
            </a:r>
          </a:p>
          <a:p>
            <a:pPr marL="457200" lvl="1" indent="-228600" eaLnBrk="1" hangingPunct="1">
              <a:buFont typeface="+mj-lt"/>
              <a:buAutoNum type="arabicPeriod"/>
            </a:pPr>
            <a:r>
              <a:rPr lang="en-US" dirty="0"/>
              <a:t>The amount of the commission reserve that is transferred. Yes, the same is true of point-in-time transfer.</a:t>
            </a:r>
          </a:p>
          <a:p>
            <a:pPr lvl="1" eaLnBrk="1" hangingPunct="1">
              <a:buFontTx/>
              <a:buNone/>
            </a:pP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Configuring Commission - </a:t>
            </a:r>
            <a:fld id="{211C349A-83C9-44D0-A356-DBEB3FC715FC}" type="slidenum">
              <a:rPr lang="en-US" altLang="en-US" smtClean="0"/>
              <a:pPr>
                <a:defRPr/>
              </a:pPr>
              <a:t>37</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BF1849-C783-4F45-BDF6-75CB4B4E05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95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94AAFAD1-2B49-4F21-B596-109557DF4CE8}"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Commission - </a:t>
            </a:r>
            <a:fld id="{7A762CF4-0091-42BE-A104-8E777E0995EA}" type="slidenum">
              <a:rPr lang="en-US" altLang="en-US" sz="1200" b="0" smtClean="0">
                <a:solidFill>
                  <a:schemeClr val="tx1"/>
                </a:solidFill>
              </a:rPr>
              <a:pPr eaLnBrk="1" hangingPunct="1"/>
              <a:t>6</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After BillingCenter executes the selectSubplan() method, it uses the getApplicableSubPlan() domain method on the CommissionPlan entity to determine which subplan to use. During the search for an applicable commission subplan, the getApplicableSubPlan() domain method checks the subplan availability criteria on each conditional subplan of the given commission plan to find the first subplan that satisfies criteria. Searching stops when the first applicable subplan is found. </a:t>
            </a:r>
            <a:r>
              <a:rPr lang="en-US">
                <a:sym typeface="Wingdings" pitchFamily="2" charset="2"/>
              </a:rPr>
              <a:t>If no applicable subplan is found, the default plan is used. </a:t>
            </a:r>
            <a:r>
              <a:rPr lang="en-US"/>
              <a:t>Notice that if only one subplan is returned by the selectSubplan() method, that subplan is used (the subplan availability criteria are ignored). </a:t>
            </a:r>
          </a:p>
          <a:p>
            <a:r>
              <a:rPr lang="en-US"/>
              <a:t>In the unlikely event that no subplan is found, an InvalidCommissionPlanStateException is thrown.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8266EED4-AA22-47D5-90E0-B05C7E035FD8}"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PayableCriteria is a field on every commission subplan. It is used to determine when commissions that are governed by that plan will become payable.</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90F8A152-BF23-42F9-8C0B-BDD6C06A248B}"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4506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62FA4397-AEBE-4A42-9D79-3E2787B8F18C}"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the Commissions Payable Calculation batch process encounters a policy commission with an earning criterion of "Custom", BillingCenter calls the Commission plugin's getCustomItemCommissionAllocations method. The method returns a map of amounts to be made payable for the corresponding invoice item.</a:t>
            </a:r>
          </a:p>
          <a:p>
            <a:pPr eaLnBrk="1" hangingPunct="1"/>
            <a:r>
              <a:rPr lang="en-US"/>
              <a:t>Note: A hashmap is a data structure that associates keys with values. Typically, hashmaps are used for efficient lookups.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Configuring Commission - </a:t>
            </a:r>
            <a:fld id="{0F6A2D32-EE32-45D9-9EA2-C3E236A04E07}"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example shows an implementation of the Custom payable criterion. The requirement is to pay all commission two months after the policy effective date.</a:t>
            </a:r>
          </a:p>
          <a:p>
            <a:r>
              <a:rPr lang="en-US" dirty="0"/>
              <a:t>The </a:t>
            </a:r>
            <a:r>
              <a:rPr lang="en-US" dirty="0" err="1"/>
              <a:t>getCustomItemCommissionAllocations</a:t>
            </a:r>
            <a:r>
              <a:rPr lang="en-US" dirty="0"/>
              <a:t> method is called whenever the Commissions Payable batch process runs. It looks each time to see whether the 2 month cutoff has been reached. If not, then it does nothing; in other words, no Commission Items are made payable.</a:t>
            </a:r>
          </a:p>
          <a:p>
            <a:r>
              <a:rPr lang="en-US" dirty="0"/>
              <a:t>Note that the code for making the commission items payable is identical to the code in the </a:t>
            </a:r>
            <a:r>
              <a:rPr lang="en-US" dirty="0" err="1"/>
              <a:t>unconfigured</a:t>
            </a:r>
            <a:r>
              <a:rPr lang="en-US" dirty="0"/>
              <a:t> method. </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33500048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223248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822859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Introduction to BillingCenter 3.0</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BillingCenter 3.0 Update Training</a:t>
            </a:r>
          </a:p>
        </p:txBody>
      </p:sp>
    </p:spTree>
    <p:extLst>
      <p:ext uri="{BB962C8B-B14F-4D97-AF65-F5344CB8AC3E}">
        <p14:creationId xmlns:p14="http://schemas.microsoft.com/office/powerpoint/2010/main" val="98469018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660932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6060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60370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518050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53998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168866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200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2695971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90577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73122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668688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03952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56526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761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0677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39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61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50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765515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93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338467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49293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602009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7691056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5427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926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21655369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9226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0930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422484464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53662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4124482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12419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1459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310978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35526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990942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E50A8C7-1EC5-412D-B4B3-D0E02E193A25}"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190"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1"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3481106813"/>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 id="2147484207" r:id="rId15"/>
    <p:sldLayoutId id="2147484208" r:id="rId16"/>
    <p:sldLayoutId id="2147484209" r:id="rId17"/>
    <p:sldLayoutId id="2147484210" r:id="rId18"/>
    <p:sldLayoutId id="2147484211" r:id="rId19"/>
    <p:sldLayoutId id="2147484212" r:id="rId20"/>
    <p:sldLayoutId id="2147484213" r:id="rId21"/>
    <p:sldLayoutId id="2147484214" r:id="rId22"/>
    <p:sldLayoutId id="2147484215" r:id="rId23"/>
    <p:sldLayoutId id="2147484216" r:id="rId24"/>
    <p:sldLayoutId id="2147484217" r:id="rId25"/>
    <p:sldLayoutId id="2147484218" r:id="rId26"/>
    <p:sldLayoutId id="2147484219" r:id="rId27"/>
    <p:sldLayoutId id="2147484220" r:id="rId28"/>
    <p:sldLayoutId id="2147484221" r:id="rId29"/>
    <p:sldLayoutId id="2147484222"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46.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695516"/>
            <a:ext cx="8348837" cy="553998"/>
          </a:xfrm>
        </p:spPr>
        <p:txBody>
          <a:bodyPr/>
          <a:lstStyle/>
          <a:p>
            <a:r>
              <a:rPr lang="en-US" dirty="0" err="1"/>
              <a:t>BillingCenter</a:t>
            </a:r>
            <a:r>
              <a:rPr lang="en-US" dirty="0"/>
              <a:t> 10 Configuration</a:t>
            </a:r>
          </a:p>
        </p:txBody>
      </p:sp>
      <p:sp>
        <p:nvSpPr>
          <p:cNvPr id="5" name="Text Placeholder 4"/>
          <p:cNvSpPr>
            <a:spLocks noGrp="1"/>
          </p:cNvSpPr>
          <p:nvPr>
            <p:ph type="body" sz="quarter" idx="13"/>
          </p:nvPr>
        </p:nvSpPr>
        <p:spPr/>
        <p:txBody>
          <a:bodyPr>
            <a:normAutofit lnSpcReduction="10000"/>
          </a:bodyPr>
          <a:lstStyle/>
          <a:p>
            <a:r>
              <a:rPr lang="en-US" sz="2400" dirty="0"/>
              <a:t>Configuring Commission</a:t>
            </a:r>
          </a:p>
        </p:txBody>
      </p:sp>
      <p:sp>
        <p:nvSpPr>
          <p:cNvPr id="6" name="Footer Placeholder 5"/>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Tree>
    <p:extLst>
      <p:ext uri="{BB962C8B-B14F-4D97-AF65-F5344CB8AC3E}">
        <p14:creationId xmlns:p14="http://schemas.microsoft.com/office/powerpoint/2010/main" val="135203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65113" y="1216025"/>
            <a:ext cx="8686800" cy="5003800"/>
            <a:chOff x="265113" y="1216025"/>
            <a:chExt cx="8686800" cy="500380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216025"/>
              <a:ext cx="8686800" cy="50038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654" y="3182028"/>
              <a:ext cx="7404572" cy="18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315" name="Rectangle 2"/>
          <p:cNvSpPr>
            <a:spLocks noGrp="1" noChangeArrowheads="1"/>
          </p:cNvSpPr>
          <p:nvPr>
            <p:ph type="title"/>
          </p:nvPr>
        </p:nvSpPr>
        <p:spPr/>
        <p:txBody>
          <a:bodyPr/>
          <a:lstStyle/>
          <a:p>
            <a:pPr eaLnBrk="1" hangingPunct="1"/>
            <a:r>
              <a:rPr lang="en-US"/>
              <a:t>Implementing "Custom" payable criterion</a:t>
            </a:r>
            <a:br>
              <a:rPr lang="en-US" sz="2800"/>
            </a:br>
            <a:r>
              <a:rPr lang="en-US" sz="2800"/>
              <a:t>Example</a:t>
            </a:r>
          </a:p>
        </p:txBody>
      </p:sp>
      <p:sp>
        <p:nvSpPr>
          <p:cNvPr id="13316" name="Text Box 23"/>
          <p:cNvSpPr txBox="1">
            <a:spLocks noChangeArrowheads="1"/>
          </p:cNvSpPr>
          <p:nvPr/>
        </p:nvSpPr>
        <p:spPr bwMode="auto">
          <a:xfrm>
            <a:off x="5821363" y="4570413"/>
            <a:ext cx="2670175" cy="9842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D33819"/>
                </a:solidFill>
              </a:rPr>
              <a:t>Configured method allocates 100% of  unpaid commission two months after policy effective date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Lesson outline</a:t>
            </a:r>
          </a:p>
        </p:txBody>
      </p:sp>
      <p:sp>
        <p:nvSpPr>
          <p:cNvPr id="14339" name="Rectangle 3"/>
          <p:cNvSpPr>
            <a:spLocks noGrp="1" noChangeArrowheads="1"/>
          </p:cNvSpPr>
          <p:nvPr>
            <p:ph idx="1"/>
          </p:nvPr>
        </p:nvSpPr>
        <p:spPr/>
        <p:txBody>
          <a:bodyPr/>
          <a:lstStyle/>
          <a:p>
            <a:pPr>
              <a:lnSpc>
                <a:spcPct val="150000"/>
              </a:lnSpc>
              <a:spcBef>
                <a:spcPct val="0"/>
              </a:spcBef>
              <a:buFont typeface="Arial" charset="0"/>
              <a:buChar char="•"/>
            </a:pPr>
            <a:r>
              <a:rPr lang="en-US" sz="2800">
                <a:solidFill>
                  <a:srgbClr val="C0C0C0"/>
                </a:solidFill>
              </a:rPr>
              <a:t>Creating a custom subplan </a:t>
            </a:r>
          </a:p>
          <a:p>
            <a:pPr>
              <a:lnSpc>
                <a:spcPct val="150000"/>
              </a:lnSpc>
              <a:spcBef>
                <a:spcPct val="0"/>
              </a:spcBef>
              <a:buFont typeface="Arial" charset="0"/>
              <a:buChar char="•"/>
            </a:pPr>
            <a:r>
              <a:rPr lang="en-US" sz="2800">
                <a:solidFill>
                  <a:srgbClr val="C0C0C0"/>
                </a:solidFill>
              </a:rPr>
              <a:t>Implementing custom payable criteria</a:t>
            </a:r>
          </a:p>
          <a:p>
            <a:pPr>
              <a:lnSpc>
                <a:spcPct val="150000"/>
              </a:lnSpc>
              <a:spcBef>
                <a:spcPct val="0"/>
              </a:spcBef>
              <a:buFont typeface="Arial" charset="0"/>
              <a:buChar char="•"/>
            </a:pPr>
            <a:r>
              <a:rPr lang="en-US" sz="2800"/>
              <a:t>Overriding commission rates</a:t>
            </a:r>
          </a:p>
          <a:p>
            <a:pPr>
              <a:lnSpc>
                <a:spcPct val="150000"/>
              </a:lnSpc>
              <a:spcBef>
                <a:spcPct val="0"/>
              </a:spcBef>
              <a:buFont typeface="Arial" charset="0"/>
              <a:buChar char="•"/>
            </a:pPr>
            <a:r>
              <a:rPr lang="en-US" sz="2800">
                <a:solidFill>
                  <a:srgbClr val="C0C0C0"/>
                </a:solidFill>
              </a:rPr>
              <a:t>Commission override example: policy transfers</a:t>
            </a:r>
          </a:p>
          <a:p>
            <a:pPr>
              <a:lnSpc>
                <a:spcPct val="150000"/>
              </a:lnSpc>
              <a:spcBef>
                <a:spcPct val="0"/>
              </a:spcBef>
              <a:buFont typeface="Wingdings 3" pitchFamily="18" charset="2"/>
              <a:buNone/>
            </a:pPr>
            <a:endParaRPr lang="en-US" sz="2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275" y="3264406"/>
            <a:ext cx="1569098" cy="147875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5362" name="Rectangle 2"/>
          <p:cNvSpPr>
            <a:spLocks noGrp="1" noChangeArrowheads="1"/>
          </p:cNvSpPr>
          <p:nvPr>
            <p:ph type="title"/>
          </p:nvPr>
        </p:nvSpPr>
        <p:spPr/>
        <p:txBody>
          <a:bodyPr/>
          <a:lstStyle/>
          <a:p>
            <a:pPr eaLnBrk="1" hangingPunct="1"/>
            <a:r>
              <a:rPr lang="en-US"/>
              <a:t>Storing and calculating commission rates</a:t>
            </a:r>
          </a:p>
        </p:txBody>
      </p:sp>
      <p:sp>
        <p:nvSpPr>
          <p:cNvPr id="15363" name="Content Placeholder 31"/>
          <p:cNvSpPr>
            <a:spLocks noGrp="1"/>
          </p:cNvSpPr>
          <p:nvPr>
            <p:ph idx="1"/>
          </p:nvPr>
        </p:nvSpPr>
        <p:spPr/>
        <p:txBody>
          <a:bodyPr/>
          <a:lstStyle/>
          <a:p>
            <a:pPr>
              <a:buFont typeface="Arial" charset="0"/>
              <a:buChar char="•"/>
            </a:pPr>
            <a:r>
              <a:rPr lang="en-US" dirty="0"/>
              <a:t>Actual commission rate is calculated from all item commissions</a:t>
            </a:r>
          </a:p>
          <a:p>
            <a:pPr lvl="1"/>
            <a:r>
              <a:rPr lang="en-US" dirty="0"/>
              <a:t>Rates for policy are specified in commission </a:t>
            </a:r>
            <a:r>
              <a:rPr lang="en-US" dirty="0" err="1"/>
              <a:t>subplan</a:t>
            </a:r>
            <a:endParaRPr lang="en-US" dirty="0"/>
          </a:p>
          <a:p>
            <a:pPr lvl="2"/>
            <a:r>
              <a:rPr lang="en-US" dirty="0"/>
              <a:t>If </a:t>
            </a:r>
            <a:r>
              <a:rPr lang="en-US" b="1" dirty="0" err="1">
                <a:latin typeface="Courier New" pitchFamily="49" charset="0"/>
                <a:cs typeface="Courier New" pitchFamily="49" charset="0"/>
              </a:rPr>
              <a:t>PolicyCommission.CmsnPlanOverridePercentage</a:t>
            </a:r>
            <a:r>
              <a:rPr lang="en-US" b="1" dirty="0">
                <a:latin typeface="Courier New" pitchFamily="49" charset="0"/>
                <a:cs typeface="Courier New" pitchFamily="49" charset="0"/>
              </a:rPr>
              <a:t> </a:t>
            </a:r>
            <a:r>
              <a:rPr lang="en-US" dirty="0"/>
              <a:t>is not null, its value overrides rate for specified role in </a:t>
            </a:r>
            <a:r>
              <a:rPr lang="en-US" dirty="0" err="1"/>
              <a:t>subplan</a:t>
            </a:r>
            <a:endParaRPr lang="en-US" dirty="0"/>
          </a:p>
        </p:txBody>
      </p:sp>
      <p:cxnSp>
        <p:nvCxnSpPr>
          <p:cNvPr id="15364" name="Straight Connector 74"/>
          <p:cNvCxnSpPr>
            <a:cxnSpLocks noChangeShapeType="1"/>
          </p:cNvCxnSpPr>
          <p:nvPr/>
        </p:nvCxnSpPr>
        <p:spPr bwMode="auto">
          <a:xfrm>
            <a:off x="3487738" y="3459163"/>
            <a:ext cx="744537" cy="0"/>
          </a:xfrm>
          <a:prstGeom prst="line">
            <a:avLst/>
          </a:prstGeom>
          <a:noFill/>
          <a:ln w="19050" algn="ctr">
            <a:solidFill>
              <a:schemeClr val="bg1"/>
            </a:solidFill>
            <a:prstDash val="dash"/>
            <a:round/>
            <a:headEnd/>
            <a:tailEnd/>
          </a:ln>
          <a:extLst>
            <a:ext uri="{909E8E84-426E-40DD-AFC4-6F175D3DCCD1}">
              <a14:hiddenFill xmlns:a14="http://schemas.microsoft.com/office/drawing/2010/main">
                <a:noFill/>
              </a14:hiddenFill>
            </a:ext>
          </a:extLst>
        </p:spPr>
      </p:cxnSp>
      <p:sp>
        <p:nvSpPr>
          <p:cNvPr id="15366" name="Rectangle 35"/>
          <p:cNvSpPr>
            <a:spLocks noChangeArrowheads="1"/>
          </p:cNvSpPr>
          <p:nvPr/>
        </p:nvSpPr>
        <p:spPr bwMode="auto">
          <a:xfrm>
            <a:off x="4046538" y="2911475"/>
            <a:ext cx="3535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0">
                <a:solidFill>
                  <a:schemeClr val="bg1"/>
                </a:solidFill>
                <a:sym typeface="Wingdings" pitchFamily="2" charset="2"/>
              </a:rPr>
              <a:t>Applicable commission subplan</a:t>
            </a:r>
            <a:endParaRPr lang="en-US" sz="1800" b="0"/>
          </a:p>
        </p:txBody>
      </p:sp>
      <p:sp>
        <p:nvSpPr>
          <p:cNvPr id="15367" name="Rounded Rectangle 37"/>
          <p:cNvSpPr>
            <a:spLocks noChangeArrowheads="1"/>
          </p:cNvSpPr>
          <p:nvPr/>
        </p:nvSpPr>
        <p:spPr bwMode="auto">
          <a:xfrm>
            <a:off x="4192083" y="4411226"/>
            <a:ext cx="655638" cy="219512"/>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369" name="Freeform 38"/>
          <p:cNvSpPr>
            <a:spLocks/>
          </p:cNvSpPr>
          <p:nvPr/>
        </p:nvSpPr>
        <p:spPr bwMode="auto">
          <a:xfrm flipH="1">
            <a:off x="4629150" y="4630738"/>
            <a:ext cx="517525" cy="247650"/>
          </a:xfrm>
          <a:custGeom>
            <a:avLst/>
            <a:gdLst>
              <a:gd name="T0" fmla="*/ 2147483647 w 307975"/>
              <a:gd name="T1" fmla="*/ 0 h 247650"/>
              <a:gd name="T2" fmla="*/ 2147483647 w 307975"/>
              <a:gd name="T3" fmla="*/ 200030 h 247650"/>
              <a:gd name="T4" fmla="*/ 0 w 307975"/>
              <a:gd name="T5" fmla="*/ 247656 h 247650"/>
              <a:gd name="T6" fmla="*/ 0 60000 65536"/>
              <a:gd name="T7" fmla="*/ 0 60000 65536"/>
              <a:gd name="T8" fmla="*/ 0 60000 65536"/>
              <a:gd name="T9" fmla="*/ 0 w 307975"/>
              <a:gd name="T10" fmla="*/ 0 h 247650"/>
              <a:gd name="T11" fmla="*/ 307975 w 307975"/>
              <a:gd name="T12" fmla="*/ 247650 h 247650"/>
            </a:gdLst>
            <a:ahLst/>
            <a:cxnLst>
              <a:cxn ang="T6">
                <a:pos x="T0" y="T1"/>
              </a:cxn>
              <a:cxn ang="T7">
                <a:pos x="T2" y="T3"/>
              </a:cxn>
              <a:cxn ang="T8">
                <a:pos x="T4" y="T5"/>
              </a:cxn>
            </a:cxnLst>
            <a:rect l="T9" t="T10" r="T11" b="T12"/>
            <a:pathLst>
              <a:path w="307975" h="247650">
                <a:moveTo>
                  <a:pt x="247650" y="0"/>
                </a:moveTo>
                <a:cubicBezTo>
                  <a:pt x="277812" y="79375"/>
                  <a:pt x="307975" y="158750"/>
                  <a:pt x="266700" y="200025"/>
                </a:cubicBezTo>
                <a:cubicBezTo>
                  <a:pt x="225425" y="241300"/>
                  <a:pt x="112712" y="244475"/>
                  <a:pt x="0" y="247650"/>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15370" name="Straight Connector 74"/>
          <p:cNvCxnSpPr>
            <a:cxnSpLocks noChangeShapeType="1"/>
          </p:cNvCxnSpPr>
          <p:nvPr/>
        </p:nvCxnSpPr>
        <p:spPr bwMode="auto">
          <a:xfrm>
            <a:off x="2955925" y="5870575"/>
            <a:ext cx="1449388" cy="0"/>
          </a:xfrm>
          <a:prstGeom prst="line">
            <a:avLst/>
          </a:prstGeom>
          <a:noFill/>
          <a:ln w="19050" algn="ctr">
            <a:solidFill>
              <a:srgbClr val="D33819"/>
            </a:solidFill>
            <a:round/>
            <a:headEnd/>
            <a:tailEnd/>
          </a:ln>
          <a:extLst>
            <a:ext uri="{909E8E84-426E-40DD-AFC4-6F175D3DCCD1}">
              <a14:hiddenFill xmlns:a14="http://schemas.microsoft.com/office/drawing/2010/main">
                <a:noFill/>
              </a14:hiddenFill>
            </a:ext>
          </a:extLst>
        </p:spPr>
      </p:cxnSp>
      <p:sp>
        <p:nvSpPr>
          <p:cNvPr id="15371" name="Rectangle 35"/>
          <p:cNvSpPr>
            <a:spLocks noChangeArrowheads="1"/>
          </p:cNvSpPr>
          <p:nvPr/>
        </p:nvSpPr>
        <p:spPr bwMode="auto">
          <a:xfrm>
            <a:off x="4271963" y="5657850"/>
            <a:ext cx="4160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0">
                <a:solidFill>
                  <a:srgbClr val="D33819"/>
                </a:solidFill>
                <a:sym typeface="Wingdings" pitchFamily="2" charset="2"/>
              </a:rPr>
              <a:t>Sum of these divided by item amount  = actual item commission rate </a:t>
            </a:r>
            <a:endParaRPr lang="en-US" sz="1800" b="0">
              <a:solidFill>
                <a:srgbClr val="D33819"/>
              </a:solidFill>
            </a:endParaRPr>
          </a:p>
        </p:txBody>
      </p:sp>
      <p:pic>
        <p:nvPicPr>
          <p:cNvPr id="1537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2892425"/>
            <a:ext cx="26670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6675" y="4297363"/>
            <a:ext cx="1819275" cy="9144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Why override a commission rate?</a:t>
            </a:r>
          </a:p>
        </p:txBody>
      </p:sp>
      <p:sp>
        <p:nvSpPr>
          <p:cNvPr id="16387" name="Content Placeholder 2"/>
          <p:cNvSpPr>
            <a:spLocks noGrp="1"/>
          </p:cNvSpPr>
          <p:nvPr>
            <p:ph idx="1"/>
          </p:nvPr>
        </p:nvSpPr>
        <p:spPr/>
        <p:txBody>
          <a:bodyPr/>
          <a:lstStyle/>
          <a:p>
            <a:pPr>
              <a:buFont typeface="Arial" charset="0"/>
              <a:buChar char="•"/>
            </a:pPr>
            <a:r>
              <a:rPr lang="en-US"/>
              <a:t>Reasons for overriding commission rate can include:</a:t>
            </a:r>
          </a:p>
          <a:p>
            <a:pPr lvl="1"/>
            <a:r>
              <a:rPr lang="en-US"/>
              <a:t>Increasing commission rate based on total volume of business for a given producer</a:t>
            </a:r>
          </a:p>
          <a:p>
            <a:pPr lvl="1"/>
            <a:r>
              <a:rPr lang="en-US"/>
              <a:t>Lowering commission rate when premium increases on assigned risk policies</a:t>
            </a:r>
          </a:p>
          <a:p>
            <a:pPr lvl="1"/>
            <a:r>
              <a:rPr lang="en-US"/>
              <a:t>Adjusting commission rate when transferring a policy to a different producer</a:t>
            </a:r>
          </a:p>
          <a:p>
            <a:pPr lvl="1"/>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Overriding commission in the UI</a:t>
            </a:r>
          </a:p>
        </p:txBody>
      </p:sp>
      <p:sp>
        <p:nvSpPr>
          <p:cNvPr id="17411" name="Content Placeholder 23"/>
          <p:cNvSpPr>
            <a:spLocks noGrp="1"/>
          </p:cNvSpPr>
          <p:nvPr>
            <p:ph idx="1"/>
          </p:nvPr>
        </p:nvSpPr>
        <p:spPr>
          <a:xfrm>
            <a:off x="519113" y="689812"/>
            <a:ext cx="8504306" cy="5710988"/>
          </a:xfrm>
        </p:spPr>
        <p:txBody>
          <a:bodyPr/>
          <a:lstStyle/>
          <a:p>
            <a:pPr>
              <a:buFont typeface="Arial" charset="0"/>
              <a:buChar char="•"/>
            </a:pPr>
            <a:r>
              <a:rPr lang="en-US" sz="2200" dirty="0"/>
              <a:t>On policy level, you </a:t>
            </a:r>
            <a:br>
              <a:rPr lang="en-US" sz="2200" dirty="0"/>
            </a:br>
            <a:r>
              <a:rPr lang="en-US" sz="2200" dirty="0"/>
              <a:t>can override percentage </a:t>
            </a:r>
            <a:br>
              <a:rPr lang="en-US" sz="2200" dirty="0"/>
            </a:br>
            <a:r>
              <a:rPr lang="en-US" sz="2200" dirty="0"/>
              <a:t>or choose a different </a:t>
            </a:r>
            <a:br>
              <a:rPr lang="en-US" sz="2200" dirty="0"/>
            </a:br>
            <a:r>
              <a:rPr lang="en-US" sz="2200" dirty="0"/>
              <a:t>commission plan</a:t>
            </a:r>
          </a:p>
          <a:p>
            <a:pPr>
              <a:buFont typeface="Arial" charset="0"/>
              <a:buChar char="•"/>
            </a:pPr>
            <a:r>
              <a:rPr lang="en-US" sz="2200" dirty="0"/>
              <a:t>On charge level, you </a:t>
            </a:r>
            <a:br>
              <a:rPr lang="en-US" sz="2200" dirty="0"/>
            </a:br>
            <a:r>
              <a:rPr lang="en-US" sz="2200" dirty="0"/>
              <a:t>can override percentage</a:t>
            </a:r>
          </a:p>
          <a:p>
            <a:pPr>
              <a:buFont typeface="Arial" charset="0"/>
              <a:buChar char="•"/>
            </a:pPr>
            <a:endParaRPr lang="en-US" sz="2200" dirty="0"/>
          </a:p>
          <a:p>
            <a:pPr>
              <a:buFont typeface="Arial" charset="0"/>
              <a:buChar char="•"/>
            </a:pPr>
            <a:endParaRPr lang="en-US" sz="2200" dirty="0"/>
          </a:p>
          <a:p>
            <a:pPr marL="0" indent="0">
              <a:buNone/>
            </a:pPr>
            <a:br>
              <a:rPr lang="en-US" sz="2200" dirty="0"/>
            </a:br>
            <a:endParaRPr lang="en-US" sz="2200" dirty="0"/>
          </a:p>
          <a:p>
            <a:pPr>
              <a:buFont typeface="Arial" charset="0"/>
              <a:buChar char="•"/>
            </a:pPr>
            <a:endParaRPr lang="en-US" sz="2200" dirty="0"/>
          </a:p>
          <a:p>
            <a:pPr>
              <a:buFont typeface="Arial" charset="0"/>
              <a:buChar char="•"/>
            </a:pPr>
            <a:r>
              <a:rPr lang="en-US" sz="2200" dirty="0"/>
              <a:t>Item-level override is not available in base application UI</a:t>
            </a:r>
          </a:p>
          <a:p>
            <a:pPr lvl="1"/>
            <a:r>
              <a:rPr lang="en-US" sz="2000" dirty="0"/>
              <a:t>You can configure this functionality</a:t>
            </a:r>
          </a:p>
        </p:txBody>
      </p:sp>
      <p:sp>
        <p:nvSpPr>
          <p:cNvPr id="17413" name="Text Box 29"/>
          <p:cNvSpPr txBox="1">
            <a:spLocks noChangeArrowheads="1"/>
          </p:cNvSpPr>
          <p:nvPr/>
        </p:nvSpPr>
        <p:spPr bwMode="auto">
          <a:xfrm>
            <a:off x="611188" y="3187700"/>
            <a:ext cx="5597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Courier New" pitchFamily="49" charset="0"/>
                <a:cs typeface="Courier New" pitchFamily="49" charset="0"/>
              </a:rPr>
              <a:t>Policy </a:t>
            </a:r>
            <a:r>
              <a:rPr lang="en-US" sz="1600" dirty="0" err="1">
                <a:solidFill>
                  <a:schemeClr val="bg1"/>
                </a:solidFill>
                <a:latin typeface="Courier New" pitchFamily="49" charset="0"/>
                <a:cs typeface="Courier New" pitchFamily="49" charset="0"/>
              </a:rPr>
              <a:t>tab</a:t>
            </a:r>
            <a:r>
              <a:rPr lang="en-US" sz="1600" dirty="0" err="1">
                <a:solidFill>
                  <a:schemeClr val="bg1"/>
                </a:solidFill>
                <a:latin typeface="Courier New" pitchFamily="49" charset="0"/>
                <a:cs typeface="Courier New" pitchFamily="49" charset="0"/>
                <a:sym typeface="Wingdings" pitchFamily="2" charset="2"/>
              </a:rPr>
              <a:t>ChargesOverride</a:t>
            </a:r>
            <a:r>
              <a:rPr lang="en-US" sz="1600" dirty="0">
                <a:solidFill>
                  <a:schemeClr val="bg1"/>
                </a:solidFill>
                <a:latin typeface="Courier New" pitchFamily="49" charset="0"/>
                <a:cs typeface="Courier New" pitchFamily="49" charset="0"/>
                <a:sym typeface="Wingdings" pitchFamily="2" charset="2"/>
              </a:rPr>
              <a:t> Commission</a:t>
            </a:r>
            <a:endParaRPr lang="en-US" sz="1600" dirty="0">
              <a:solidFill>
                <a:schemeClr val="bg1"/>
              </a:solidFill>
              <a:latin typeface="Courier New" pitchFamily="49" charset="0"/>
              <a:cs typeface="Courier New" pitchFamily="49" charset="0"/>
            </a:endParaRPr>
          </a:p>
        </p:txBody>
      </p:sp>
      <p:sp>
        <p:nvSpPr>
          <p:cNvPr id="17414" name="Text Box 29"/>
          <p:cNvSpPr txBox="1">
            <a:spLocks noChangeArrowheads="1"/>
          </p:cNvSpPr>
          <p:nvPr/>
        </p:nvSpPr>
        <p:spPr bwMode="auto">
          <a:xfrm>
            <a:off x="4184052" y="1051578"/>
            <a:ext cx="48393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Courier New" pitchFamily="49" charset="0"/>
                <a:cs typeface="Courier New" pitchFamily="49" charset="0"/>
              </a:rPr>
              <a:t>Policy </a:t>
            </a:r>
            <a:r>
              <a:rPr lang="en-US" sz="1600" dirty="0" err="1">
                <a:solidFill>
                  <a:schemeClr val="bg1"/>
                </a:solidFill>
                <a:latin typeface="Courier New" pitchFamily="49" charset="0"/>
                <a:cs typeface="Courier New" pitchFamily="49" charset="0"/>
              </a:rPr>
              <a:t>tab</a:t>
            </a:r>
            <a:r>
              <a:rPr lang="en-US" sz="1600" dirty="0" err="1">
                <a:solidFill>
                  <a:schemeClr val="bg1"/>
                </a:solidFill>
                <a:latin typeface="Courier New" pitchFamily="49" charset="0"/>
                <a:cs typeface="Courier New" pitchFamily="49" charset="0"/>
                <a:sym typeface="Wingdings" pitchFamily="2" charset="2"/>
              </a:rPr>
              <a:t>CommissionsOverride</a:t>
            </a:r>
            <a:r>
              <a:rPr lang="en-US" sz="1600" dirty="0">
                <a:solidFill>
                  <a:schemeClr val="bg1"/>
                </a:solidFill>
                <a:latin typeface="Courier New" pitchFamily="49" charset="0"/>
                <a:cs typeface="Courier New" pitchFamily="49" charset="0"/>
                <a:sym typeface="Wingdings" pitchFamily="2" charset="2"/>
              </a:rPr>
              <a:t> Plan</a:t>
            </a:r>
            <a:endParaRPr lang="en-US" sz="1600" dirty="0">
              <a:solidFill>
                <a:schemeClr val="bg1"/>
              </a:solidFill>
              <a:latin typeface="Courier New" pitchFamily="49" charset="0"/>
              <a:cs typeface="Courier New" pitchFamily="49" charset="0"/>
            </a:endParaRPr>
          </a:p>
        </p:txBody>
      </p:sp>
      <p:pic>
        <p:nvPicPr>
          <p:cNvPr id="2" name="Picture 1"/>
          <p:cNvPicPr>
            <a:picLocks noChangeAspect="1"/>
          </p:cNvPicPr>
          <p:nvPr/>
        </p:nvPicPr>
        <p:blipFill>
          <a:blip r:embed="rId3"/>
          <a:stretch>
            <a:fillRect/>
          </a:stretch>
        </p:blipFill>
        <p:spPr>
          <a:xfrm>
            <a:off x="3856044" y="1373112"/>
            <a:ext cx="3523326" cy="1504754"/>
          </a:xfrm>
          <a:prstGeom prst="rect">
            <a:avLst/>
          </a:prstGeom>
          <a:ln>
            <a:solidFill>
              <a:schemeClr val="bg1"/>
            </a:solidFill>
          </a:ln>
        </p:spPr>
      </p:pic>
      <p:pic>
        <p:nvPicPr>
          <p:cNvPr id="3" name="Picture 2"/>
          <p:cNvPicPr>
            <a:picLocks noChangeAspect="1"/>
          </p:cNvPicPr>
          <p:nvPr/>
        </p:nvPicPr>
        <p:blipFill>
          <a:blip r:embed="rId4"/>
          <a:stretch>
            <a:fillRect/>
          </a:stretch>
        </p:blipFill>
        <p:spPr>
          <a:xfrm>
            <a:off x="7661344" y="1748853"/>
            <a:ext cx="1362075" cy="581025"/>
          </a:xfrm>
          <a:prstGeom prst="rect">
            <a:avLst/>
          </a:prstGeom>
          <a:ln>
            <a:solidFill>
              <a:schemeClr val="bg1"/>
            </a:solidFill>
          </a:ln>
        </p:spPr>
      </p:pic>
      <p:cxnSp>
        <p:nvCxnSpPr>
          <p:cNvPr id="15" name="Straight Arrow Connector 14"/>
          <p:cNvCxnSpPr>
            <a:cxnSpLocks noChangeShapeType="1"/>
          </p:cNvCxnSpPr>
          <p:nvPr/>
        </p:nvCxnSpPr>
        <p:spPr bwMode="auto">
          <a:xfrm flipV="1">
            <a:off x="6898105" y="1866962"/>
            <a:ext cx="773889" cy="153505"/>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6887457" y="1943714"/>
            <a:ext cx="773887" cy="435538"/>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a:endCxn id="3" idx="1"/>
          </p:cNvCxnSpPr>
          <p:nvPr/>
        </p:nvCxnSpPr>
        <p:spPr bwMode="auto">
          <a:xfrm flipV="1">
            <a:off x="6898105" y="2039366"/>
            <a:ext cx="763239" cy="643545"/>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pic>
        <p:nvPicPr>
          <p:cNvPr id="12" name="Picture 11"/>
          <p:cNvPicPr>
            <a:picLocks noChangeAspect="1"/>
          </p:cNvPicPr>
          <p:nvPr/>
        </p:nvPicPr>
        <p:blipFill>
          <a:blip r:embed="rId5"/>
          <a:stretch>
            <a:fillRect/>
          </a:stretch>
        </p:blipFill>
        <p:spPr>
          <a:xfrm>
            <a:off x="495300" y="3528737"/>
            <a:ext cx="8183479" cy="1271757"/>
          </a:xfrm>
          <a:prstGeom prst="rect">
            <a:avLst/>
          </a:prstGeom>
          <a:ln>
            <a:solidFill>
              <a:schemeClr val="bg1"/>
            </a:solidFill>
          </a:ln>
        </p:spPr>
      </p:pic>
      <p:sp>
        <p:nvSpPr>
          <p:cNvPr id="26" name="Rounded Rectangle 25"/>
          <p:cNvSpPr/>
          <p:nvPr/>
        </p:nvSpPr>
        <p:spPr bwMode="auto">
          <a:xfrm>
            <a:off x="6400800" y="4294524"/>
            <a:ext cx="2228718" cy="455248"/>
          </a:xfrm>
          <a:prstGeom prst="roundRect">
            <a:avLst/>
          </a:prstGeom>
          <a:noFill/>
          <a:ln w="19050" algn="ctr">
            <a:solidFill>
              <a:srgbClr val="04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able 47"/>
          <p:cNvGraphicFramePr>
            <a:graphicFrameLocks noGrp="1"/>
          </p:cNvGraphicFramePr>
          <p:nvPr>
            <p:extLst>
              <p:ext uri="{D42A27DB-BD31-4B8C-83A1-F6EECF244321}">
                <p14:modId xmlns:p14="http://schemas.microsoft.com/office/powerpoint/2010/main" val="28376664"/>
              </p:ext>
            </p:extLst>
          </p:nvPr>
        </p:nvGraphicFramePr>
        <p:xfrm>
          <a:off x="343589" y="822251"/>
          <a:ext cx="8539163" cy="4371974"/>
        </p:xfrm>
        <a:graphic>
          <a:graphicData uri="http://schemas.openxmlformats.org/drawingml/2006/table">
            <a:tbl>
              <a:tblPr/>
              <a:tblGrid>
                <a:gridCol w="2062804">
                  <a:extLst>
                    <a:ext uri="{9D8B030D-6E8A-4147-A177-3AD203B41FA5}">
                      <a16:colId xmlns:a16="http://schemas.microsoft.com/office/drawing/2014/main" val="20000"/>
                    </a:ext>
                  </a:extLst>
                </a:gridCol>
                <a:gridCol w="6476359">
                  <a:extLst>
                    <a:ext uri="{9D8B030D-6E8A-4147-A177-3AD203B41FA5}">
                      <a16:colId xmlns:a16="http://schemas.microsoft.com/office/drawing/2014/main" val="20001"/>
                    </a:ext>
                  </a:extLst>
                </a:gridCol>
              </a:tblGrid>
              <a:tr h="1466133">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Policy</a:t>
                      </a:r>
                      <a:br>
                        <a:rPr lang="en-US" sz="1800" dirty="0">
                          <a:solidFill>
                            <a:schemeClr val="bg1"/>
                          </a:solidFill>
                          <a:latin typeface="+mn-lt"/>
                          <a:ea typeface="Calibri"/>
                          <a:cs typeface="Times New Roman"/>
                        </a:rPr>
                      </a:br>
                      <a:r>
                        <a:rPr lang="en-US" sz="1800" dirty="0">
                          <a:solidFill>
                            <a:schemeClr val="bg1"/>
                          </a:solidFill>
                          <a:latin typeface="+mn-lt"/>
                          <a:ea typeface="Calibri"/>
                          <a:cs typeface="Times New Roman"/>
                        </a:rPr>
                        <a:t>Commission</a:t>
                      </a: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gn="ctr">
                        <a:lnSpc>
                          <a:spcPct val="115000"/>
                        </a:lnSpc>
                        <a:spcBef>
                          <a:spcPts val="0"/>
                        </a:spcBef>
                        <a:spcAft>
                          <a:spcPts val="0"/>
                        </a:spcAft>
                        <a:buFont typeface="Arial" pitchFamily="34" charset="0"/>
                        <a:buNone/>
                      </a:pPr>
                      <a:endParaRPr lang="en-US" sz="1800" dirty="0">
                        <a:solidFill>
                          <a:schemeClr val="bg1"/>
                        </a:solidFill>
                        <a:latin typeface="+mn-lt"/>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6133">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Charge Commission</a:t>
                      </a: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gn="ctr">
                        <a:lnSpc>
                          <a:spcPct val="115000"/>
                        </a:lnSpc>
                        <a:spcBef>
                          <a:spcPts val="0"/>
                        </a:spcBef>
                        <a:spcAft>
                          <a:spcPts val="0"/>
                        </a:spcAft>
                        <a:buFont typeface="Arial" pitchFamily="34" charset="0"/>
                        <a:buNone/>
                      </a:pPr>
                      <a:endParaRPr lang="en-US" sz="1800" dirty="0">
                        <a:solidFill>
                          <a:schemeClr val="bg1"/>
                        </a:solidFill>
                        <a:latin typeface="+mn-lt"/>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39708">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Item Commission</a:t>
                      </a: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nSpc>
                          <a:spcPct val="115000"/>
                        </a:lnSpc>
                        <a:spcBef>
                          <a:spcPts val="0"/>
                        </a:spcBef>
                        <a:spcAft>
                          <a:spcPts val="0"/>
                        </a:spcAft>
                        <a:buFont typeface="Arial" pitchFamily="34" charset="0"/>
                        <a:buNone/>
                      </a:pPr>
                      <a:endParaRPr lang="en-US" sz="1800" dirty="0">
                        <a:solidFill>
                          <a:schemeClr val="bg1"/>
                        </a:solidFill>
                        <a:latin typeface="+mn-lt"/>
                        <a:ea typeface="Calibri"/>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434" name="Title 1"/>
          <p:cNvSpPr>
            <a:spLocks noGrp="1"/>
          </p:cNvSpPr>
          <p:nvPr>
            <p:ph type="title"/>
          </p:nvPr>
        </p:nvSpPr>
        <p:spPr/>
        <p:txBody>
          <a:bodyPr/>
          <a:lstStyle/>
          <a:p>
            <a:r>
              <a:rPr lang="en-US"/>
              <a:t>Methods for overriding commission rate</a:t>
            </a:r>
          </a:p>
        </p:txBody>
      </p:sp>
      <p:sp>
        <p:nvSpPr>
          <p:cNvPr id="18435" name="Content Placeholder 2"/>
          <p:cNvSpPr>
            <a:spLocks noGrp="1"/>
          </p:cNvSpPr>
          <p:nvPr>
            <p:ph idx="1"/>
          </p:nvPr>
        </p:nvSpPr>
        <p:spPr>
          <a:xfrm>
            <a:off x="519113" y="5378450"/>
            <a:ext cx="8318500" cy="884238"/>
          </a:xfrm>
        </p:spPr>
        <p:txBody>
          <a:bodyPr/>
          <a:lstStyle/>
          <a:p>
            <a:pPr>
              <a:buFont typeface="Arial" charset="0"/>
              <a:buChar char="•"/>
            </a:pPr>
            <a:r>
              <a:rPr lang="en-US" dirty="0"/>
              <a:t>Use these methods in </a:t>
            </a:r>
            <a:r>
              <a:rPr lang="en-US" dirty="0" err="1"/>
              <a:t>preupdate</a:t>
            </a:r>
            <a:r>
              <a:rPr lang="en-US" dirty="0"/>
              <a:t> rules, </a:t>
            </a:r>
            <a:r>
              <a:rPr lang="en-US" b="1" dirty="0">
                <a:latin typeface="Courier New" pitchFamily="49" charset="0"/>
                <a:cs typeface="Courier New" pitchFamily="49" charset="0"/>
              </a:rPr>
              <a:t>Commission</a:t>
            </a:r>
            <a:r>
              <a:rPr lang="en-US" dirty="0"/>
              <a:t> plugin override functions, and PCFs</a:t>
            </a:r>
          </a:p>
        </p:txBody>
      </p:sp>
      <p:grpSp>
        <p:nvGrpSpPr>
          <p:cNvPr id="18452" name="Group 38"/>
          <p:cNvGrpSpPr>
            <a:grpSpLocks/>
          </p:cNvGrpSpPr>
          <p:nvPr/>
        </p:nvGrpSpPr>
        <p:grpSpPr bwMode="auto">
          <a:xfrm>
            <a:off x="1369115" y="2371651"/>
            <a:ext cx="777875" cy="1963738"/>
            <a:chOff x="2076192" y="3907520"/>
            <a:chExt cx="777875" cy="1964089"/>
          </a:xfrm>
        </p:grpSpPr>
        <p:sp>
          <p:nvSpPr>
            <p:cNvPr id="18466" name="AutoShape 4"/>
            <p:cNvSpPr>
              <a:spLocks noChangeArrowheads="1"/>
            </p:cNvSpPr>
            <p:nvPr/>
          </p:nvSpPr>
          <p:spPr bwMode="auto">
            <a:xfrm rot="-5400000">
              <a:off x="2260661" y="3961804"/>
              <a:ext cx="584117" cy="5175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67" name="Freeform 5"/>
            <p:cNvSpPr>
              <a:spLocks/>
            </p:cNvSpPr>
            <p:nvPr/>
          </p:nvSpPr>
          <p:spPr bwMode="auto">
            <a:xfrm>
              <a:off x="2359132" y="3936393"/>
              <a:ext cx="127024" cy="1632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68" name="Freeform 6"/>
            <p:cNvSpPr>
              <a:spLocks/>
            </p:cNvSpPr>
            <p:nvPr/>
          </p:nvSpPr>
          <p:spPr bwMode="auto">
            <a:xfrm>
              <a:off x="2359132" y="4141445"/>
              <a:ext cx="127024" cy="1632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69" name="Freeform 7"/>
            <p:cNvSpPr>
              <a:spLocks/>
            </p:cNvSpPr>
            <p:nvPr/>
          </p:nvSpPr>
          <p:spPr bwMode="auto">
            <a:xfrm>
              <a:off x="2359132" y="4325785"/>
              <a:ext cx="127024" cy="1632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70" name="Group 8"/>
            <p:cNvGrpSpPr>
              <a:grpSpLocks/>
            </p:cNvGrpSpPr>
            <p:nvPr/>
          </p:nvGrpSpPr>
          <p:grpSpPr bwMode="auto">
            <a:xfrm>
              <a:off x="2610387" y="4214173"/>
              <a:ext cx="193585" cy="283173"/>
              <a:chOff x="2784" y="3210"/>
              <a:chExt cx="523" cy="772"/>
            </a:xfrm>
          </p:grpSpPr>
          <p:sp>
            <p:nvSpPr>
              <p:cNvPr id="1848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8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8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8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8471" name="Rectangle 57"/>
            <p:cNvSpPr>
              <a:spLocks noChangeArrowheads="1"/>
            </p:cNvSpPr>
            <p:nvPr/>
          </p:nvSpPr>
          <p:spPr bwMode="auto">
            <a:xfrm>
              <a:off x="2115879" y="5679549"/>
              <a:ext cx="738188" cy="19206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8472" name="Group 58"/>
            <p:cNvGrpSpPr>
              <a:grpSpLocks/>
            </p:cNvGrpSpPr>
            <p:nvPr/>
          </p:nvGrpSpPr>
          <p:grpSpPr bwMode="auto">
            <a:xfrm>
              <a:off x="2713211" y="5693922"/>
              <a:ext cx="84774" cy="164624"/>
              <a:chOff x="3439" y="1711"/>
              <a:chExt cx="631" cy="1219"/>
            </a:xfrm>
          </p:grpSpPr>
          <p:sp>
            <p:nvSpPr>
              <p:cNvPr id="18484"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5" name="Line 6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3" name="Rectangle 61"/>
            <p:cNvSpPr>
              <a:spLocks noChangeArrowheads="1"/>
            </p:cNvSpPr>
            <p:nvPr/>
          </p:nvSpPr>
          <p:spPr bwMode="auto">
            <a:xfrm>
              <a:off x="2179786" y="5738343"/>
              <a:ext cx="403004" cy="7577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74" name="Rectangle 11"/>
            <p:cNvSpPr>
              <a:spLocks noChangeArrowheads="1"/>
            </p:cNvSpPr>
            <p:nvPr/>
          </p:nvSpPr>
          <p:spPr bwMode="auto">
            <a:xfrm>
              <a:off x="2112704" y="5371618"/>
              <a:ext cx="615950" cy="160314"/>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8475" name="Group 12"/>
            <p:cNvGrpSpPr>
              <a:grpSpLocks/>
            </p:cNvGrpSpPr>
            <p:nvPr/>
          </p:nvGrpSpPr>
          <p:grpSpPr bwMode="auto">
            <a:xfrm>
              <a:off x="2611123" y="5383617"/>
              <a:ext cx="70736" cy="137413"/>
              <a:chOff x="3439" y="1711"/>
              <a:chExt cx="631" cy="1219"/>
            </a:xfrm>
          </p:grpSpPr>
          <p:sp>
            <p:nvSpPr>
              <p:cNvPr id="18482"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3"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6" name="Rectangle 15"/>
            <p:cNvSpPr>
              <a:spLocks noChangeArrowheads="1"/>
            </p:cNvSpPr>
            <p:nvPr/>
          </p:nvSpPr>
          <p:spPr bwMode="auto">
            <a:xfrm>
              <a:off x="2166028" y="5420694"/>
              <a:ext cx="336270" cy="6325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77" name="Rectangle 57"/>
            <p:cNvSpPr>
              <a:spLocks noChangeArrowheads="1"/>
            </p:cNvSpPr>
            <p:nvPr/>
          </p:nvSpPr>
          <p:spPr bwMode="auto">
            <a:xfrm>
              <a:off x="2076192" y="3907520"/>
              <a:ext cx="738187" cy="19206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8478" name="Group 58"/>
            <p:cNvGrpSpPr>
              <a:grpSpLocks/>
            </p:cNvGrpSpPr>
            <p:nvPr/>
          </p:nvGrpSpPr>
          <p:grpSpPr bwMode="auto">
            <a:xfrm>
              <a:off x="2673524" y="3921892"/>
              <a:ext cx="84774" cy="164624"/>
              <a:chOff x="3439" y="1711"/>
              <a:chExt cx="631" cy="1219"/>
            </a:xfrm>
          </p:grpSpPr>
          <p:sp>
            <p:nvSpPr>
              <p:cNvPr id="18480"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1" name="Line 6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Rectangle 61"/>
            <p:cNvSpPr>
              <a:spLocks noChangeArrowheads="1"/>
            </p:cNvSpPr>
            <p:nvPr/>
          </p:nvSpPr>
          <p:spPr bwMode="auto">
            <a:xfrm>
              <a:off x="2140099" y="3966314"/>
              <a:ext cx="403003" cy="7577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8455" name="Group 3"/>
          <p:cNvGrpSpPr>
            <a:grpSpLocks/>
          </p:cNvGrpSpPr>
          <p:nvPr/>
        </p:nvGrpSpPr>
        <p:grpSpPr bwMode="auto">
          <a:xfrm>
            <a:off x="1610415" y="893689"/>
            <a:ext cx="520700" cy="592137"/>
            <a:chOff x="2324" y="435"/>
            <a:chExt cx="933" cy="1052"/>
          </a:xfrm>
        </p:grpSpPr>
        <p:sp>
          <p:nvSpPr>
            <p:cNvPr id="1845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5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6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1" name="Group 8"/>
            <p:cNvGrpSpPr>
              <a:grpSpLocks/>
            </p:cNvGrpSpPr>
            <p:nvPr/>
          </p:nvGrpSpPr>
          <p:grpSpPr bwMode="auto">
            <a:xfrm>
              <a:off x="2895" y="947"/>
              <a:ext cx="349" cy="510"/>
              <a:chOff x="2784" y="3210"/>
              <a:chExt cx="523" cy="772"/>
            </a:xfrm>
          </p:grpSpPr>
          <p:sp>
            <p:nvSpPr>
              <p:cNvPr id="1846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6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964" y="893407"/>
            <a:ext cx="61341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964" y="2371651"/>
            <a:ext cx="56292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964" y="3863037"/>
            <a:ext cx="62865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Impact of commission rate change</a:t>
            </a:r>
          </a:p>
        </p:txBody>
      </p:sp>
      <p:sp>
        <p:nvSpPr>
          <p:cNvPr id="19459" name="Rectangle 3"/>
          <p:cNvSpPr>
            <a:spLocks noGrp="1" noChangeArrowheads="1"/>
          </p:cNvSpPr>
          <p:nvPr>
            <p:ph idx="1"/>
          </p:nvPr>
        </p:nvSpPr>
        <p:spPr/>
        <p:txBody>
          <a:bodyPr/>
          <a:lstStyle/>
          <a:p>
            <a:pPr>
              <a:buFont typeface="Arial" charset="0"/>
              <a:buChar char="•"/>
            </a:pPr>
            <a:r>
              <a:rPr lang="en-US" dirty="0"/>
              <a:t>Overriding commission rate adjusts commission reserves to match new commission percentage</a:t>
            </a:r>
          </a:p>
          <a:p>
            <a:pPr lvl="1"/>
            <a:r>
              <a:rPr lang="en-US" dirty="0"/>
              <a:t>Acts on reserves only for </a:t>
            </a:r>
            <a:r>
              <a:rPr lang="en-US" i="1" dirty="0"/>
              <a:t>active</a:t>
            </a:r>
            <a:r>
              <a:rPr lang="en-US" dirty="0"/>
              <a:t> producer code for specified role</a:t>
            </a:r>
          </a:p>
          <a:p>
            <a:pPr lvl="1"/>
            <a:endParaRPr lang="en-US" dirty="0"/>
          </a:p>
          <a:p>
            <a:pPr lvl="1"/>
            <a:endParaRPr lang="en-US" dirty="0"/>
          </a:p>
        </p:txBody>
      </p:sp>
      <p:graphicFrame>
        <p:nvGraphicFramePr>
          <p:cNvPr id="5" name="Table 4"/>
          <p:cNvGraphicFramePr>
            <a:graphicFrameLocks noGrp="1"/>
          </p:cNvGraphicFramePr>
          <p:nvPr/>
        </p:nvGraphicFramePr>
        <p:xfrm>
          <a:off x="1065213" y="2519363"/>
          <a:ext cx="7566025" cy="2838451"/>
        </p:xfrm>
        <a:graphic>
          <a:graphicData uri="http://schemas.openxmlformats.org/drawingml/2006/table">
            <a:tbl>
              <a:tblPr/>
              <a:tblGrid>
                <a:gridCol w="1863063">
                  <a:extLst>
                    <a:ext uri="{9D8B030D-6E8A-4147-A177-3AD203B41FA5}">
                      <a16:colId xmlns:a16="http://schemas.microsoft.com/office/drawing/2014/main" val="20000"/>
                    </a:ext>
                  </a:extLst>
                </a:gridCol>
                <a:gridCol w="5702962">
                  <a:extLst>
                    <a:ext uri="{9D8B030D-6E8A-4147-A177-3AD203B41FA5}">
                      <a16:colId xmlns:a16="http://schemas.microsoft.com/office/drawing/2014/main" val="20001"/>
                    </a:ext>
                  </a:extLst>
                </a:gridCol>
              </a:tblGrid>
              <a:tr h="630767">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Policy Commission</a:t>
                      </a: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Rate propagates to charge and item commission</a:t>
                      </a:r>
                    </a:p>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New charges use new rate instead of subplan rate</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76917">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Charge Commission</a:t>
                      </a: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Rate propagates to item commission</a:t>
                      </a:r>
                    </a:p>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Commission remainder writeoff (if any) is reversed</a:t>
                      </a:r>
                    </a:p>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New commission remainder writeoff is added (if needed)</a:t>
                      </a:r>
                    </a:p>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Commission Expense and Reserve adjusted</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0767">
                <a:tc>
                  <a:txBody>
                    <a:bodyPr/>
                    <a:lstStyle/>
                    <a:p>
                      <a:pPr marL="0" marR="0">
                        <a:lnSpc>
                          <a:spcPct val="100000"/>
                        </a:lnSpc>
                        <a:spcBef>
                          <a:spcPts val="0"/>
                        </a:spcBef>
                        <a:spcAft>
                          <a:spcPts val="0"/>
                        </a:spcAft>
                      </a:pPr>
                      <a:r>
                        <a:rPr lang="en-US" sz="1800" dirty="0">
                          <a:solidFill>
                            <a:schemeClr val="bg1"/>
                          </a:solidFill>
                          <a:latin typeface="+mn-lt"/>
                          <a:ea typeface="Calibri"/>
                          <a:cs typeface="Times New Roman"/>
                        </a:rPr>
                        <a:t>Item Commission</a:t>
                      </a: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DF6"/>
                    </a:solidFill>
                  </a:tcPr>
                </a:tc>
                <a:tc>
                  <a:txBody>
                    <a:bodyPr/>
                    <a:lstStyle/>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Changes commission reserve for that item only</a:t>
                      </a:r>
                    </a:p>
                    <a:p>
                      <a:pPr marL="342900" marR="0" lvl="0" indent="-342900">
                        <a:lnSpc>
                          <a:spcPct val="115000"/>
                        </a:lnSpc>
                        <a:spcBef>
                          <a:spcPts val="0"/>
                        </a:spcBef>
                        <a:spcAft>
                          <a:spcPts val="0"/>
                        </a:spcAft>
                        <a:buClr>
                          <a:srgbClr val="04628C"/>
                        </a:buClr>
                        <a:buSzPct val="90000"/>
                        <a:buFont typeface="Arial" pitchFamily="34" charset="0"/>
                        <a:buChar char="•"/>
                      </a:pPr>
                      <a:r>
                        <a:rPr lang="en-US" sz="1800" dirty="0">
                          <a:solidFill>
                            <a:schemeClr val="bg1"/>
                          </a:solidFill>
                          <a:latin typeface="+mn-lt"/>
                          <a:ea typeface="Calibri"/>
                          <a:cs typeface="Times New Roman"/>
                        </a:rPr>
                        <a:t>Commission remainder writeoff is not reversed</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47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eaLnBrk="0" hangingPunct="0"/>
            <a:endParaRPr lang="en-US"/>
          </a:p>
        </p:txBody>
      </p:sp>
      <p:grpSp>
        <p:nvGrpSpPr>
          <p:cNvPr id="19475" name="Group 3"/>
          <p:cNvGrpSpPr>
            <a:grpSpLocks/>
          </p:cNvGrpSpPr>
          <p:nvPr/>
        </p:nvGrpSpPr>
        <p:grpSpPr bwMode="auto">
          <a:xfrm>
            <a:off x="2509838" y="2601913"/>
            <a:ext cx="342900" cy="388937"/>
            <a:chOff x="2324" y="435"/>
            <a:chExt cx="933" cy="1052"/>
          </a:xfrm>
        </p:grpSpPr>
        <p:sp>
          <p:nvSpPr>
            <p:cNvPr id="19488"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89"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90"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91"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92" name="Group 8"/>
            <p:cNvGrpSpPr>
              <a:grpSpLocks/>
            </p:cNvGrpSpPr>
            <p:nvPr/>
          </p:nvGrpSpPr>
          <p:grpSpPr bwMode="auto">
            <a:xfrm>
              <a:off x="2895" y="951"/>
              <a:ext cx="349" cy="510"/>
              <a:chOff x="2784" y="3210"/>
              <a:chExt cx="523" cy="772"/>
            </a:xfrm>
          </p:grpSpPr>
          <p:sp>
            <p:nvSpPr>
              <p:cNvPr id="19493"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494"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495"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96"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9476" name="Group 10"/>
          <p:cNvGrpSpPr>
            <a:grpSpLocks/>
          </p:cNvGrpSpPr>
          <p:nvPr/>
        </p:nvGrpSpPr>
        <p:grpSpPr bwMode="auto">
          <a:xfrm>
            <a:off x="2322513" y="4816475"/>
            <a:ext cx="504825" cy="130175"/>
            <a:chOff x="3589" y="1559"/>
            <a:chExt cx="566" cy="147"/>
          </a:xfrm>
        </p:grpSpPr>
        <p:sp>
          <p:nvSpPr>
            <p:cNvPr id="19483" name="Rectangle 11"/>
            <p:cNvSpPr>
              <a:spLocks noChangeArrowheads="1"/>
            </p:cNvSpPr>
            <p:nvPr/>
          </p:nvSpPr>
          <p:spPr bwMode="auto">
            <a:xfrm>
              <a:off x="3589" y="1559"/>
              <a:ext cx="566" cy="147"/>
            </a:xfrm>
            <a:prstGeom prst="rect">
              <a:avLst/>
            </a:prstGeom>
            <a:solidFill>
              <a:srgbClr val="CCECFF"/>
            </a:solidFill>
            <a:ln w="12700" algn="ctr">
              <a:solidFill>
                <a:schemeClr val="bg1"/>
              </a:solidFill>
              <a:miter lim="800000"/>
              <a:headEnd/>
              <a:tailEnd/>
            </a:ln>
          </p:spPr>
          <p:txBody>
            <a:bodyPr lIns="0" tIns="0" rIns="0" bIns="0" anchor="ctr">
              <a:spAutoFit/>
            </a:bodyPr>
            <a:lstStyle/>
            <a:p>
              <a:endParaRPr lang="en-US"/>
            </a:p>
          </p:txBody>
        </p:sp>
        <p:grpSp>
          <p:nvGrpSpPr>
            <p:cNvPr id="19484" name="Group 12"/>
            <p:cNvGrpSpPr>
              <a:grpSpLocks/>
            </p:cNvGrpSpPr>
            <p:nvPr/>
          </p:nvGrpSpPr>
          <p:grpSpPr bwMode="auto">
            <a:xfrm>
              <a:off x="4047" y="1570"/>
              <a:ext cx="65" cy="126"/>
              <a:chOff x="3439" y="1711"/>
              <a:chExt cx="631" cy="1219"/>
            </a:xfrm>
          </p:grpSpPr>
          <p:sp>
            <p:nvSpPr>
              <p:cNvPr id="19486" name="Freeform 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87" name="Line 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5" name="Rectangle 15"/>
            <p:cNvSpPr>
              <a:spLocks noChangeArrowheads="1"/>
            </p:cNvSpPr>
            <p:nvPr/>
          </p:nvSpPr>
          <p:spPr bwMode="auto">
            <a:xfrm>
              <a:off x="3638" y="1604"/>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9477" name="Group 56"/>
          <p:cNvGrpSpPr>
            <a:grpSpLocks/>
          </p:cNvGrpSpPr>
          <p:nvPr/>
        </p:nvGrpSpPr>
        <p:grpSpPr bwMode="auto">
          <a:xfrm>
            <a:off x="2239963" y="3308350"/>
            <a:ext cx="604837" cy="157163"/>
            <a:chOff x="4809" y="1102"/>
            <a:chExt cx="566" cy="147"/>
          </a:xfrm>
        </p:grpSpPr>
        <p:sp>
          <p:nvSpPr>
            <p:cNvPr id="19478" name="Rectangle 57"/>
            <p:cNvSpPr>
              <a:spLocks noChangeArrowheads="1"/>
            </p:cNvSpPr>
            <p:nvPr/>
          </p:nvSpPr>
          <p:spPr bwMode="auto">
            <a:xfrm>
              <a:off x="4809" y="1102"/>
              <a:ext cx="566" cy="14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grpSp>
          <p:nvGrpSpPr>
            <p:cNvPr id="19479" name="Group 58"/>
            <p:cNvGrpSpPr>
              <a:grpSpLocks/>
            </p:cNvGrpSpPr>
            <p:nvPr/>
          </p:nvGrpSpPr>
          <p:grpSpPr bwMode="auto">
            <a:xfrm>
              <a:off x="5267" y="1113"/>
              <a:ext cx="65" cy="126"/>
              <a:chOff x="3439" y="1711"/>
              <a:chExt cx="631" cy="1219"/>
            </a:xfrm>
          </p:grpSpPr>
          <p:sp>
            <p:nvSpPr>
              <p:cNvPr id="19481" name="Freeform 59"/>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82" name="Line 6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0" name="Rectangle 61"/>
            <p:cNvSpPr>
              <a:spLocks noChangeArrowheads="1"/>
            </p:cNvSpPr>
            <p:nvPr/>
          </p:nvSpPr>
          <p:spPr bwMode="auto">
            <a:xfrm>
              <a:off x="4858" y="1147"/>
              <a:ext cx="309" cy="5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a:t>Policy commission override example</a:t>
            </a:r>
          </a:p>
        </p:txBody>
      </p:sp>
      <p:sp>
        <p:nvSpPr>
          <p:cNvPr id="20484" name="Rectangle 8"/>
          <p:cNvSpPr>
            <a:spLocks noChangeArrowheads="1"/>
          </p:cNvSpPr>
          <p:nvPr/>
        </p:nvSpPr>
        <p:spPr bwMode="auto">
          <a:xfrm>
            <a:off x="458887" y="1574716"/>
            <a:ext cx="29770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chemeClr val="bg1"/>
                </a:solidFill>
                <a:latin typeface="Courier New" pitchFamily="49" charset="0"/>
                <a:cs typeface="Courier New" pitchFamily="49" charset="0"/>
              </a:rPr>
              <a:t>Policy </a:t>
            </a:r>
            <a:r>
              <a:rPr lang="en-US" sz="1600" dirty="0" err="1">
                <a:solidFill>
                  <a:schemeClr val="bg1"/>
                </a:solidFill>
                <a:latin typeface="Courier New" pitchFamily="49" charset="0"/>
                <a:cs typeface="Courier New" pitchFamily="49" charset="0"/>
              </a:rPr>
              <a:t>tab</a:t>
            </a:r>
            <a:r>
              <a:rPr lang="en-US" sz="1600" dirty="0" err="1">
                <a:solidFill>
                  <a:schemeClr val="bg1"/>
                </a:solidFill>
                <a:latin typeface="Courier New" pitchFamily="49" charset="0"/>
                <a:cs typeface="Courier New" pitchFamily="49" charset="0"/>
                <a:sym typeface="Wingdings" pitchFamily="2" charset="2"/>
              </a:rPr>
              <a:t>Commissions</a:t>
            </a:r>
            <a:endParaRPr lang="en-US" sz="1600" dirty="0">
              <a:latin typeface="Courier New" pitchFamily="49" charset="0"/>
              <a:cs typeface="Courier New" pitchFamily="49" charset="0"/>
            </a:endParaRPr>
          </a:p>
        </p:txBody>
      </p:sp>
      <p:pic>
        <p:nvPicPr>
          <p:cNvPr id="2" name="Picture 1"/>
          <p:cNvPicPr>
            <a:picLocks noChangeAspect="1"/>
          </p:cNvPicPr>
          <p:nvPr/>
        </p:nvPicPr>
        <p:blipFill>
          <a:blip r:embed="rId3"/>
          <a:stretch>
            <a:fillRect/>
          </a:stretch>
        </p:blipFill>
        <p:spPr>
          <a:xfrm>
            <a:off x="4422608" y="600824"/>
            <a:ext cx="4533900" cy="1228725"/>
          </a:xfrm>
          <a:prstGeom prst="rect">
            <a:avLst/>
          </a:prstGeom>
          <a:ln>
            <a:solidFill>
              <a:schemeClr val="bg1"/>
            </a:solidFill>
          </a:ln>
        </p:spPr>
      </p:pic>
      <p:pic>
        <p:nvPicPr>
          <p:cNvPr id="5" name="Picture 4"/>
          <p:cNvPicPr>
            <a:picLocks noChangeAspect="1"/>
          </p:cNvPicPr>
          <p:nvPr/>
        </p:nvPicPr>
        <p:blipFill>
          <a:blip r:embed="rId4"/>
          <a:stretch>
            <a:fillRect/>
          </a:stretch>
        </p:blipFill>
        <p:spPr>
          <a:xfrm>
            <a:off x="490971" y="1934919"/>
            <a:ext cx="8465537" cy="1733455"/>
          </a:xfrm>
          <a:prstGeom prst="rect">
            <a:avLst/>
          </a:prstGeom>
          <a:ln>
            <a:solidFill>
              <a:schemeClr val="bg1"/>
            </a:solidFill>
          </a:ln>
        </p:spPr>
      </p:pic>
      <p:pic>
        <p:nvPicPr>
          <p:cNvPr id="6" name="Picture 5"/>
          <p:cNvPicPr>
            <a:picLocks noChangeAspect="1"/>
          </p:cNvPicPr>
          <p:nvPr/>
        </p:nvPicPr>
        <p:blipFill>
          <a:blip r:embed="rId5"/>
          <a:stretch>
            <a:fillRect/>
          </a:stretch>
        </p:blipFill>
        <p:spPr>
          <a:xfrm>
            <a:off x="490971" y="3695917"/>
            <a:ext cx="8465538" cy="2204567"/>
          </a:xfrm>
          <a:prstGeom prst="rect">
            <a:avLst/>
          </a:prstGeom>
          <a:ln>
            <a:solidFill>
              <a:schemeClr val="bg1"/>
            </a:solidFill>
          </a:ln>
        </p:spPr>
      </p:pic>
      <p:sp>
        <p:nvSpPr>
          <p:cNvPr id="14" name="Rounded Rectangle 10"/>
          <p:cNvSpPr>
            <a:spLocks noChangeArrowheads="1"/>
          </p:cNvSpPr>
          <p:nvPr/>
        </p:nvSpPr>
        <p:spPr bwMode="auto">
          <a:xfrm>
            <a:off x="523496" y="5342021"/>
            <a:ext cx="8354471" cy="180346"/>
          </a:xfrm>
          <a:prstGeom prst="roundRect">
            <a:avLst>
              <a:gd name="adj" fmla="val 16667"/>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 name="Text Box 12"/>
          <p:cNvSpPr txBox="1">
            <a:spLocks noChangeArrowheads="1"/>
          </p:cNvSpPr>
          <p:nvPr/>
        </p:nvSpPr>
        <p:spPr bwMode="auto">
          <a:xfrm>
            <a:off x="5582458" y="2622194"/>
            <a:ext cx="2144712" cy="5539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4628C"/>
                </a:solidFill>
              </a:rPr>
              <a:t>Adjustment item for rate change</a:t>
            </a:r>
          </a:p>
        </p:txBody>
      </p:sp>
      <p:sp>
        <p:nvSpPr>
          <p:cNvPr id="16" name="Freeform 22"/>
          <p:cNvSpPr>
            <a:spLocks/>
          </p:cNvSpPr>
          <p:nvPr/>
        </p:nvSpPr>
        <p:spPr bwMode="auto">
          <a:xfrm>
            <a:off x="7329330" y="2918416"/>
            <a:ext cx="1677987" cy="2423604"/>
          </a:xfrm>
          <a:custGeom>
            <a:avLst/>
            <a:gdLst>
              <a:gd name="T0" fmla="*/ 0 w 1708150"/>
              <a:gd name="T1" fmla="*/ 0 h 2162175"/>
              <a:gd name="T2" fmla="*/ 321127 w 1708150"/>
              <a:gd name="T3" fmla="*/ 63866589 h 2162175"/>
              <a:gd name="T4" fmla="*/ 274081 w 1708150"/>
              <a:gd name="T5" fmla="*/ 201356773 h 2162175"/>
              <a:gd name="T6" fmla="*/ 0 60000 65536"/>
              <a:gd name="T7" fmla="*/ 0 60000 65536"/>
              <a:gd name="T8" fmla="*/ 0 60000 65536"/>
              <a:gd name="T9" fmla="*/ 0 w 1708150"/>
              <a:gd name="T10" fmla="*/ 0 h 2162175"/>
              <a:gd name="T11" fmla="*/ 1708150 w 1708150"/>
              <a:gd name="T12" fmla="*/ 2162175 h 2162175"/>
            </a:gdLst>
            <a:ahLst/>
            <a:cxnLst>
              <a:cxn ang="T6">
                <a:pos x="T0" y="T1"/>
              </a:cxn>
              <a:cxn ang="T7">
                <a:pos x="T2" y="T3"/>
              </a:cxn>
              <a:cxn ang="T8">
                <a:pos x="T4" y="T5"/>
              </a:cxn>
            </a:cxnLst>
            <a:rect l="T9" t="T10" r="T11" b="T12"/>
            <a:pathLst>
              <a:path w="1708150" h="2162175">
                <a:moveTo>
                  <a:pt x="0" y="0"/>
                </a:moveTo>
                <a:cubicBezTo>
                  <a:pt x="641350" y="162719"/>
                  <a:pt x="1282700" y="325438"/>
                  <a:pt x="1495425" y="685800"/>
                </a:cubicBezTo>
                <a:cubicBezTo>
                  <a:pt x="1708150" y="1046162"/>
                  <a:pt x="1492250" y="1604168"/>
                  <a:pt x="1276350" y="2162175"/>
                </a:cubicBezTo>
              </a:path>
            </a:pathLst>
          </a:custGeom>
          <a:noFill/>
          <a:ln w="19050" algn="ctr">
            <a:solidFill>
              <a:srgbClr val="04628C"/>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7" name="Freeform 16"/>
          <p:cNvSpPr/>
          <p:nvPr/>
        </p:nvSpPr>
        <p:spPr>
          <a:xfrm>
            <a:off x="2117558" y="1641101"/>
            <a:ext cx="2646948" cy="1834552"/>
          </a:xfrm>
          <a:custGeom>
            <a:avLst/>
            <a:gdLst>
              <a:gd name="connsiteX0" fmla="*/ 1879042 w 1879042"/>
              <a:gd name="connsiteY0" fmla="*/ 0 h 1568682"/>
              <a:gd name="connsiteX1" fmla="*/ 1356527 w 1879042"/>
              <a:gd name="connsiteY1" fmla="*/ 1396721 h 1568682"/>
              <a:gd name="connsiteX2" fmla="*/ 0 w 1879042"/>
              <a:gd name="connsiteY2" fmla="*/ 1497205 h 1568682"/>
            </a:gdLst>
            <a:ahLst/>
            <a:cxnLst>
              <a:cxn ang="0">
                <a:pos x="connsiteX0" y="connsiteY0"/>
              </a:cxn>
              <a:cxn ang="0">
                <a:pos x="connsiteX1" y="connsiteY1"/>
              </a:cxn>
              <a:cxn ang="0">
                <a:pos x="connsiteX2" y="connsiteY2"/>
              </a:cxn>
            </a:cxnLst>
            <a:rect l="l" t="t" r="r" b="b"/>
            <a:pathLst>
              <a:path w="1879042" h="1568682">
                <a:moveTo>
                  <a:pt x="1879042" y="0"/>
                </a:moveTo>
                <a:cubicBezTo>
                  <a:pt x="1774371" y="573593"/>
                  <a:pt x="1669701" y="1147187"/>
                  <a:pt x="1356527" y="1396721"/>
                </a:cubicBezTo>
                <a:cubicBezTo>
                  <a:pt x="1043353" y="1646255"/>
                  <a:pt x="521676" y="1571730"/>
                  <a:pt x="0" y="1497205"/>
                </a:cubicBezTo>
              </a:path>
            </a:pathLst>
          </a:custGeom>
          <a:ln w="19050">
            <a:solidFill>
              <a:srgbClr val="D33819"/>
            </a:solidFill>
            <a:headEnd type="none" w="med" len="med"/>
            <a:tailEnd type="arrow" w="med" len="med"/>
          </a:ln>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31" y="1125537"/>
            <a:ext cx="3483073" cy="33099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668" y="2160778"/>
            <a:ext cx="7038975" cy="431126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856" y="161925"/>
            <a:ext cx="2019300" cy="6477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1506" name="Title 3"/>
          <p:cNvSpPr>
            <a:spLocks noGrp="1"/>
          </p:cNvSpPr>
          <p:nvPr>
            <p:ph type="title"/>
          </p:nvPr>
        </p:nvSpPr>
        <p:spPr/>
        <p:txBody>
          <a:bodyPr/>
          <a:lstStyle/>
          <a:p>
            <a:r>
              <a:rPr lang="en-US"/>
              <a:t>Policy commission override </a:t>
            </a:r>
            <a:br>
              <a:rPr lang="en-US"/>
            </a:br>
            <a:r>
              <a:rPr lang="en-US" sz="2800"/>
              <a:t>code in base application</a:t>
            </a:r>
          </a:p>
        </p:txBody>
      </p:sp>
      <p:sp>
        <p:nvSpPr>
          <p:cNvPr id="21510" name="Text Box 12"/>
          <p:cNvSpPr txBox="1">
            <a:spLocks noChangeArrowheads="1"/>
          </p:cNvSpPr>
          <p:nvPr/>
        </p:nvSpPr>
        <p:spPr bwMode="auto">
          <a:xfrm>
            <a:off x="4627563" y="3390900"/>
            <a:ext cx="4321175" cy="27781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4628C"/>
                </a:solidFill>
              </a:rPr>
              <a:t>Loop through commissionable charges</a:t>
            </a:r>
          </a:p>
        </p:txBody>
      </p:sp>
      <p:sp>
        <p:nvSpPr>
          <p:cNvPr id="21513" name="Freeform 14"/>
          <p:cNvSpPr>
            <a:spLocks/>
          </p:cNvSpPr>
          <p:nvPr/>
        </p:nvSpPr>
        <p:spPr bwMode="auto">
          <a:xfrm>
            <a:off x="3959225" y="3228181"/>
            <a:ext cx="668338" cy="603250"/>
          </a:xfrm>
          <a:custGeom>
            <a:avLst/>
            <a:gdLst>
              <a:gd name="T0" fmla="*/ 400046 w 667512"/>
              <a:gd name="T1" fmla="*/ 0 h 603504"/>
              <a:gd name="T2" fmla="*/ 628643 w 667512"/>
              <a:gd name="T3" fmla="*/ 288570 h 603504"/>
              <a:gd name="T4" fmla="*/ 0 w 667512"/>
              <a:gd name="T5" fmla="*/ 595177 h 603504"/>
              <a:gd name="T6" fmla="*/ 0 60000 65536"/>
              <a:gd name="T7" fmla="*/ 0 60000 65536"/>
              <a:gd name="T8" fmla="*/ 0 60000 65536"/>
              <a:gd name="T9" fmla="*/ 0 w 667512"/>
              <a:gd name="T10" fmla="*/ 0 h 603504"/>
              <a:gd name="T11" fmla="*/ 667512 w 667512"/>
              <a:gd name="T12" fmla="*/ 603504 h 603504"/>
            </a:gdLst>
            <a:ahLst/>
            <a:cxnLst>
              <a:cxn ang="T6">
                <a:pos x="T0" y="T1"/>
              </a:cxn>
              <a:cxn ang="T7">
                <a:pos x="T2" y="T3"/>
              </a:cxn>
              <a:cxn ang="T8">
                <a:pos x="T4" y="T5"/>
              </a:cxn>
            </a:cxnLst>
            <a:rect l="T9" t="T10" r="T11" b="T12"/>
            <a:pathLst>
              <a:path w="667512" h="603504">
                <a:moveTo>
                  <a:pt x="384048" y="0"/>
                </a:moveTo>
                <a:cubicBezTo>
                  <a:pt x="525780" y="96012"/>
                  <a:pt x="667512" y="192024"/>
                  <a:pt x="603504" y="292608"/>
                </a:cubicBezTo>
                <a:cubicBezTo>
                  <a:pt x="539496" y="393192"/>
                  <a:pt x="269748" y="498348"/>
                  <a:pt x="0" y="603504"/>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anchor="ctr"/>
          <a:lstStyle/>
          <a:p>
            <a:endParaRPr lang="en-US"/>
          </a:p>
        </p:txBody>
      </p:sp>
      <p:sp>
        <p:nvSpPr>
          <p:cNvPr id="21514" name="Rounded Rectangle 16"/>
          <p:cNvSpPr>
            <a:spLocks noChangeArrowheads="1"/>
          </p:cNvSpPr>
          <p:nvPr/>
        </p:nvSpPr>
        <p:spPr bwMode="auto">
          <a:xfrm>
            <a:off x="2276475" y="4376059"/>
            <a:ext cx="6811168" cy="1055572"/>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1515" name="Rounded Rectangle 17"/>
          <p:cNvSpPr>
            <a:spLocks noChangeArrowheads="1"/>
          </p:cNvSpPr>
          <p:nvPr/>
        </p:nvSpPr>
        <p:spPr bwMode="auto">
          <a:xfrm>
            <a:off x="2369244" y="5431631"/>
            <a:ext cx="6579494" cy="366713"/>
          </a:xfrm>
          <a:prstGeom prst="roundRect">
            <a:avLst>
              <a:gd name="adj" fmla="val 16667"/>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1516" name="Straight Arrow Connector 19"/>
          <p:cNvCxnSpPr>
            <a:cxnSpLocks noChangeShapeType="1"/>
          </p:cNvCxnSpPr>
          <p:nvPr/>
        </p:nvCxnSpPr>
        <p:spPr bwMode="auto">
          <a:xfrm flipH="1">
            <a:off x="7724889" y="3668713"/>
            <a:ext cx="493825" cy="382586"/>
          </a:xfrm>
          <a:prstGeom prst="straightConnector1">
            <a:avLst/>
          </a:prstGeom>
          <a:noFill/>
          <a:ln w="19050" algn="ctr">
            <a:solidFill>
              <a:srgbClr val="04628C"/>
            </a:solidFill>
            <a:round/>
            <a:headEnd type="none" w="med" len="med"/>
            <a:tailEnd type="arrow" w="med" len="med"/>
          </a:ln>
          <a:extLst>
            <a:ext uri="{909E8E84-426E-40DD-AFC4-6F175D3DCCD1}">
              <a14:hiddenFill xmlns:a14="http://schemas.microsoft.com/office/drawing/2010/main">
                <a:noFill/>
              </a14:hiddenFill>
            </a:ext>
          </a:extLst>
        </p:spPr>
      </p:cxnSp>
      <p:sp>
        <p:nvSpPr>
          <p:cNvPr id="21517" name="Text Box 12"/>
          <p:cNvSpPr txBox="1">
            <a:spLocks noChangeArrowheads="1"/>
          </p:cNvSpPr>
          <p:nvPr/>
        </p:nvSpPr>
        <p:spPr bwMode="auto">
          <a:xfrm>
            <a:off x="2112963" y="5904823"/>
            <a:ext cx="3757439" cy="5539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 </a:t>
            </a:r>
            <a:r>
              <a:rPr lang="en-US" sz="1800" dirty="0">
                <a:solidFill>
                  <a:srgbClr val="04628C"/>
                </a:solidFill>
              </a:rPr>
              <a:t>If overriding the rate</a:t>
            </a:r>
            <a:br>
              <a:rPr lang="en-US" sz="1800" dirty="0">
                <a:solidFill>
                  <a:schemeClr val="accent1"/>
                </a:solidFill>
              </a:rPr>
            </a:br>
            <a:r>
              <a:rPr lang="en-US" sz="1800" dirty="0">
                <a:solidFill>
                  <a:schemeClr val="accent1"/>
                </a:solidFill>
              </a:rPr>
              <a:t> </a:t>
            </a:r>
            <a:r>
              <a:rPr lang="en-US" sz="1800" dirty="0">
                <a:solidFill>
                  <a:srgbClr val="D33819"/>
                </a:solidFill>
              </a:rPr>
              <a:t>If overriding the commission plan</a:t>
            </a:r>
            <a:endParaRPr lang="en-US" sz="1800" dirty="0">
              <a:solidFill>
                <a:schemeClr val="accent1"/>
              </a:solidFill>
            </a:endParaRPr>
          </a:p>
        </p:txBody>
      </p:sp>
      <p:sp>
        <p:nvSpPr>
          <p:cNvPr id="21521" name="Rounded Rectangle 25"/>
          <p:cNvSpPr>
            <a:spLocks noChangeArrowheads="1"/>
          </p:cNvSpPr>
          <p:nvPr/>
        </p:nvSpPr>
        <p:spPr bwMode="auto">
          <a:xfrm>
            <a:off x="7602713" y="534988"/>
            <a:ext cx="993443" cy="274637"/>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1522" name="Straight Connector 18"/>
          <p:cNvCxnSpPr>
            <a:cxnSpLocks noChangeShapeType="1"/>
          </p:cNvCxnSpPr>
          <p:nvPr/>
        </p:nvCxnSpPr>
        <p:spPr bwMode="auto">
          <a:xfrm>
            <a:off x="6319837" y="4903845"/>
            <a:ext cx="1389063" cy="0"/>
          </a:xfrm>
          <a:prstGeom prst="line">
            <a:avLst/>
          </a:prstGeom>
          <a:noFill/>
          <a:ln w="19050" algn="ctr">
            <a:solidFill>
              <a:srgbClr val="D33819"/>
            </a:solidFill>
            <a:round/>
            <a:headEnd/>
            <a:tailEnd/>
          </a:ln>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075" y="993775"/>
            <a:ext cx="4293619" cy="9080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1511" name="Rounded Rectangle 10"/>
          <p:cNvSpPr>
            <a:spLocks noChangeArrowheads="1"/>
          </p:cNvSpPr>
          <p:nvPr/>
        </p:nvSpPr>
        <p:spPr bwMode="auto">
          <a:xfrm>
            <a:off x="5009356" y="1628775"/>
            <a:ext cx="2153443" cy="273050"/>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1512" name="Straight Arrow Connector 12"/>
          <p:cNvCxnSpPr>
            <a:cxnSpLocks noChangeShapeType="1"/>
            <a:stCxn id="21511" idx="2"/>
          </p:cNvCxnSpPr>
          <p:nvPr/>
        </p:nvCxnSpPr>
        <p:spPr bwMode="auto">
          <a:xfrm flipH="1">
            <a:off x="4432499" y="1901825"/>
            <a:ext cx="1653579" cy="678089"/>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sp>
        <p:nvSpPr>
          <p:cNvPr id="21518" name="Freeform 22"/>
          <p:cNvSpPr>
            <a:spLocks/>
          </p:cNvSpPr>
          <p:nvPr/>
        </p:nvSpPr>
        <p:spPr bwMode="auto">
          <a:xfrm>
            <a:off x="1909763" y="5459413"/>
            <a:ext cx="376237" cy="493712"/>
          </a:xfrm>
          <a:custGeom>
            <a:avLst/>
            <a:gdLst>
              <a:gd name="T0" fmla="*/ 201563 w 376428"/>
              <a:gd name="T1" fmla="*/ 493072 h 493776"/>
              <a:gd name="T2" fmla="*/ 28791 w 376428"/>
              <a:gd name="T3" fmla="*/ 136962 h 493776"/>
              <a:gd name="T4" fmla="*/ 374332 w 376428"/>
              <a:gd name="T5" fmla="*/ 0 h 493776"/>
              <a:gd name="T6" fmla="*/ 0 60000 65536"/>
              <a:gd name="T7" fmla="*/ 0 60000 65536"/>
              <a:gd name="T8" fmla="*/ 0 60000 65536"/>
              <a:gd name="T9" fmla="*/ 0 w 376428"/>
              <a:gd name="T10" fmla="*/ 0 h 493776"/>
              <a:gd name="T11" fmla="*/ 376428 w 376428"/>
              <a:gd name="T12" fmla="*/ 493776 h 493776"/>
            </a:gdLst>
            <a:ahLst/>
            <a:cxnLst>
              <a:cxn ang="T6">
                <a:pos x="T0" y="T1"/>
              </a:cxn>
              <a:cxn ang="T7">
                <a:pos x="T2" y="T3"/>
              </a:cxn>
              <a:cxn ang="T8">
                <a:pos x="T4" y="T5"/>
              </a:cxn>
            </a:cxnLst>
            <a:rect l="T9" t="T10" r="T11" b="T12"/>
            <a:pathLst>
              <a:path w="376428" h="493776">
                <a:moveTo>
                  <a:pt x="202692" y="493776"/>
                </a:moveTo>
                <a:cubicBezTo>
                  <a:pt x="101346" y="356616"/>
                  <a:pt x="0" y="219456"/>
                  <a:pt x="28956" y="137160"/>
                </a:cubicBezTo>
                <a:cubicBezTo>
                  <a:pt x="57912" y="54864"/>
                  <a:pt x="217170" y="27432"/>
                  <a:pt x="376428" y="0"/>
                </a:cubicBezTo>
              </a:path>
            </a:pathLst>
          </a:custGeom>
          <a:noFill/>
          <a:ln w="19050" algn="ctr">
            <a:solidFill>
              <a:srgbClr val="04628C"/>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1519" name="Freeform 23"/>
          <p:cNvSpPr>
            <a:spLocks/>
          </p:cNvSpPr>
          <p:nvPr/>
        </p:nvSpPr>
        <p:spPr bwMode="auto">
          <a:xfrm>
            <a:off x="1566863" y="4873625"/>
            <a:ext cx="709612" cy="1344613"/>
          </a:xfrm>
          <a:custGeom>
            <a:avLst/>
            <a:gdLst>
              <a:gd name="T0" fmla="*/ 549086 w 710184"/>
              <a:gd name="T1" fmla="*/ 1358931 h 1344168"/>
              <a:gd name="T2" fmla="*/ 23748 w 710184"/>
              <a:gd name="T3" fmla="*/ 573156 h 1344168"/>
              <a:gd name="T4" fmla="*/ 691550 w 710184"/>
              <a:gd name="T5" fmla="*/ 0 h 1344168"/>
              <a:gd name="T6" fmla="*/ 0 60000 65536"/>
              <a:gd name="T7" fmla="*/ 0 60000 65536"/>
              <a:gd name="T8" fmla="*/ 0 60000 65536"/>
              <a:gd name="T9" fmla="*/ 0 w 710184"/>
              <a:gd name="T10" fmla="*/ 0 h 1344168"/>
              <a:gd name="T11" fmla="*/ 710184 w 710184"/>
              <a:gd name="T12" fmla="*/ 1344168 h 1344168"/>
            </a:gdLst>
            <a:ahLst/>
            <a:cxnLst>
              <a:cxn ang="T6">
                <a:pos x="T0" y="T1"/>
              </a:cxn>
              <a:cxn ang="T7">
                <a:pos x="T2" y="T3"/>
              </a:cxn>
              <a:cxn ang="T8">
                <a:pos x="T4" y="T5"/>
              </a:cxn>
            </a:cxnLst>
            <a:rect l="T9" t="T10" r="T11" b="T12"/>
            <a:pathLst>
              <a:path w="710184" h="1344168">
                <a:moveTo>
                  <a:pt x="563880" y="1344168"/>
                </a:moveTo>
                <a:cubicBezTo>
                  <a:pt x="281940" y="1067562"/>
                  <a:pt x="0" y="790956"/>
                  <a:pt x="24384" y="566928"/>
                </a:cubicBezTo>
                <a:cubicBezTo>
                  <a:pt x="48768" y="342900"/>
                  <a:pt x="379476" y="171450"/>
                  <a:pt x="710184" y="0"/>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Lesson outline</a:t>
            </a:r>
          </a:p>
        </p:txBody>
      </p:sp>
      <p:sp>
        <p:nvSpPr>
          <p:cNvPr id="22531" name="Rectangle 3"/>
          <p:cNvSpPr>
            <a:spLocks noGrp="1" noChangeArrowheads="1"/>
          </p:cNvSpPr>
          <p:nvPr>
            <p:ph idx="1"/>
          </p:nvPr>
        </p:nvSpPr>
        <p:spPr/>
        <p:txBody>
          <a:bodyPr/>
          <a:lstStyle/>
          <a:p>
            <a:pPr>
              <a:lnSpc>
                <a:spcPct val="150000"/>
              </a:lnSpc>
              <a:spcBef>
                <a:spcPct val="0"/>
              </a:spcBef>
              <a:buFont typeface="Arial" charset="0"/>
              <a:buChar char="•"/>
            </a:pPr>
            <a:r>
              <a:rPr lang="en-US" sz="2800">
                <a:solidFill>
                  <a:srgbClr val="C0C0C0"/>
                </a:solidFill>
              </a:rPr>
              <a:t>Selecting the applicable subplan </a:t>
            </a:r>
          </a:p>
          <a:p>
            <a:pPr>
              <a:lnSpc>
                <a:spcPct val="150000"/>
              </a:lnSpc>
              <a:spcBef>
                <a:spcPct val="0"/>
              </a:spcBef>
              <a:buFont typeface="Arial" charset="0"/>
              <a:buChar char="•"/>
            </a:pPr>
            <a:r>
              <a:rPr lang="en-US" sz="2800">
                <a:solidFill>
                  <a:srgbClr val="C0C0C0"/>
                </a:solidFill>
              </a:rPr>
              <a:t>Implementing custom payable criteria</a:t>
            </a:r>
          </a:p>
          <a:p>
            <a:pPr>
              <a:lnSpc>
                <a:spcPct val="150000"/>
              </a:lnSpc>
              <a:spcBef>
                <a:spcPct val="0"/>
              </a:spcBef>
              <a:buFont typeface="Arial" charset="0"/>
              <a:buChar char="•"/>
            </a:pPr>
            <a:r>
              <a:rPr lang="en-US" sz="2800">
                <a:solidFill>
                  <a:srgbClr val="C0C0C0"/>
                </a:solidFill>
              </a:rPr>
              <a:t>Overriding commission rates</a:t>
            </a:r>
          </a:p>
          <a:p>
            <a:pPr>
              <a:lnSpc>
                <a:spcPct val="150000"/>
              </a:lnSpc>
              <a:spcBef>
                <a:spcPct val="0"/>
              </a:spcBef>
              <a:buFont typeface="Arial" charset="0"/>
              <a:buChar char="•"/>
            </a:pPr>
            <a:r>
              <a:rPr lang="en-US" sz="2800"/>
              <a:t>Commission override example: policy transfers</a:t>
            </a:r>
          </a:p>
          <a:p>
            <a:pPr>
              <a:lnSpc>
                <a:spcPct val="150000"/>
              </a:lnSpc>
              <a:spcBef>
                <a:spcPct val="0"/>
              </a:spcBef>
              <a:buFont typeface="Wingdings 3" pitchFamily="18" charset="2"/>
              <a:buNone/>
            </a:pPr>
            <a:endParaRPr lang="en-US" sz="2800">
              <a:solidFill>
                <a:srgbClr val="C0C0C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how BillingCenter selects an applicable subplan</a:t>
            </a:r>
          </a:p>
          <a:p>
            <a:pPr lvl="1" eaLnBrk="1" hangingPunct="1"/>
            <a:r>
              <a:rPr lang="en-US"/>
              <a:t>Configure a custom earning criterion</a:t>
            </a:r>
          </a:p>
          <a:p>
            <a:pPr lvl="1" eaLnBrk="1" hangingPunct="1"/>
            <a:r>
              <a:rPr lang="en-US"/>
              <a:t>Override the commission rate for a charge type</a:t>
            </a:r>
          </a:p>
          <a:p>
            <a:pPr lvl="1" eaLnBrk="1" hangingPunct="1"/>
            <a:r>
              <a:rPr lang="en-US"/>
              <a:t>Describe the functionality of the three types of policy transfer</a:t>
            </a:r>
          </a:p>
          <a:p>
            <a:pPr lvl="1" eaLnBrk="1" hangingPunct="1">
              <a:buFont typeface="Wingdings 2" pitchFamily="18" charset="2"/>
              <a:buNone/>
            </a:pP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8"/>
          <p:cNvGrpSpPr>
            <a:grpSpLocks/>
          </p:cNvGrpSpPr>
          <p:nvPr/>
        </p:nvGrpSpPr>
        <p:grpSpPr bwMode="auto">
          <a:xfrm>
            <a:off x="2954338" y="2989263"/>
            <a:ext cx="600075" cy="676275"/>
            <a:chOff x="852" y="3403"/>
            <a:chExt cx="378" cy="426"/>
          </a:xfrm>
        </p:grpSpPr>
        <p:sp>
          <p:nvSpPr>
            <p:cNvPr id="23722"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723"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24"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25"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726" name="Group 13"/>
            <p:cNvGrpSpPr>
              <a:grpSpLocks/>
            </p:cNvGrpSpPr>
            <p:nvPr/>
          </p:nvGrpSpPr>
          <p:grpSpPr bwMode="auto">
            <a:xfrm>
              <a:off x="1052" y="3490"/>
              <a:ext cx="141" cy="207"/>
              <a:chOff x="2784" y="3210"/>
              <a:chExt cx="523" cy="772"/>
            </a:xfrm>
          </p:grpSpPr>
          <p:sp>
            <p:nvSpPr>
              <p:cNvPr id="23727"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28"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29"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730"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55" name="Group 46"/>
          <p:cNvGrpSpPr>
            <a:grpSpLocks/>
          </p:cNvGrpSpPr>
          <p:nvPr/>
        </p:nvGrpSpPr>
        <p:grpSpPr bwMode="auto">
          <a:xfrm>
            <a:off x="6578600" y="2989263"/>
            <a:ext cx="600075" cy="676275"/>
            <a:chOff x="852" y="3403"/>
            <a:chExt cx="378" cy="426"/>
          </a:xfrm>
        </p:grpSpPr>
        <p:sp>
          <p:nvSpPr>
            <p:cNvPr id="23713" name="AutoShape 47"/>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714" name="Freeform 48"/>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15" name="Freeform 49"/>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16" name="Freeform 50"/>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717" name="Group 51"/>
            <p:cNvGrpSpPr>
              <a:grpSpLocks/>
            </p:cNvGrpSpPr>
            <p:nvPr/>
          </p:nvGrpSpPr>
          <p:grpSpPr bwMode="auto">
            <a:xfrm>
              <a:off x="1052" y="3490"/>
              <a:ext cx="141" cy="207"/>
              <a:chOff x="2784" y="3210"/>
              <a:chExt cx="523" cy="772"/>
            </a:xfrm>
          </p:grpSpPr>
          <p:sp>
            <p:nvSpPr>
              <p:cNvPr id="23718"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19"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20"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721"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3556" name="Rectangle 2"/>
          <p:cNvSpPr>
            <a:spLocks noGrp="1" noChangeArrowheads="1"/>
          </p:cNvSpPr>
          <p:nvPr>
            <p:ph type="title"/>
          </p:nvPr>
        </p:nvSpPr>
        <p:spPr/>
        <p:txBody>
          <a:bodyPr/>
          <a:lstStyle/>
          <a:p>
            <a:pPr eaLnBrk="1" hangingPunct="1"/>
            <a:r>
              <a:rPr lang="en-US"/>
              <a:t>Policy transfers</a:t>
            </a:r>
          </a:p>
        </p:txBody>
      </p:sp>
      <p:sp>
        <p:nvSpPr>
          <p:cNvPr id="23557" name="Rectangle 3"/>
          <p:cNvSpPr>
            <a:spLocks noGrp="1" noChangeArrowheads="1"/>
          </p:cNvSpPr>
          <p:nvPr>
            <p:ph idx="1"/>
          </p:nvPr>
        </p:nvSpPr>
        <p:spPr/>
        <p:txBody>
          <a:bodyPr/>
          <a:lstStyle/>
          <a:p>
            <a:pPr>
              <a:buFont typeface="Arial" charset="0"/>
              <a:buChar char="•"/>
            </a:pPr>
            <a:r>
              <a:rPr lang="en-US" b="1"/>
              <a:t>Transfer</a:t>
            </a:r>
            <a:r>
              <a:rPr lang="en-US"/>
              <a:t> means changing the producer code associated with the policy period in a specific role</a:t>
            </a:r>
          </a:p>
          <a:p>
            <a:pPr lvl="1"/>
            <a:r>
              <a:rPr lang="en-US"/>
              <a:t>For a role (primary, secondary, referrer) on a policy, you can transfer to:</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lvl="2">
              <a:buFont typeface="Wingdings 2" pitchFamily="18" charset="2"/>
              <a:buNone/>
            </a:pPr>
            <a:endParaRPr lang="en-US"/>
          </a:p>
        </p:txBody>
      </p:sp>
      <p:sp>
        <p:nvSpPr>
          <p:cNvPr id="23558" name="Rectangle 4"/>
          <p:cNvSpPr>
            <a:spLocks noChangeArrowheads="1"/>
          </p:cNvSpPr>
          <p:nvPr/>
        </p:nvSpPr>
        <p:spPr bwMode="auto">
          <a:xfrm>
            <a:off x="519113" y="1192213"/>
            <a:ext cx="8318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endParaRPr lang="en-US" sz="2400" b="0">
              <a:solidFill>
                <a:schemeClr val="bg1"/>
              </a:solidFill>
            </a:endParaRPr>
          </a:p>
          <a:p>
            <a:pPr marL="285750" indent="-285750" algn="l" eaLnBrk="0" hangingPunct="0">
              <a:spcBef>
                <a:spcPct val="40000"/>
              </a:spcBef>
              <a:spcAft>
                <a:spcPct val="0"/>
              </a:spcAft>
              <a:buClr>
                <a:srgbClr val="0146AD"/>
              </a:buClr>
              <a:buFont typeface="Wingdings 3" pitchFamily="18" charset="2"/>
              <a:buChar char="}"/>
            </a:pPr>
            <a:endParaRPr lang="en-US" sz="2400" b="0">
              <a:solidFill>
                <a:schemeClr val="bg1"/>
              </a:solidFill>
            </a:endParaRPr>
          </a:p>
        </p:txBody>
      </p:sp>
      <p:sp>
        <p:nvSpPr>
          <p:cNvPr id="23559" name="Text Box 5"/>
          <p:cNvSpPr txBox="1">
            <a:spLocks noChangeArrowheads="1"/>
          </p:cNvSpPr>
          <p:nvPr/>
        </p:nvSpPr>
        <p:spPr bwMode="auto">
          <a:xfrm>
            <a:off x="4441825" y="2647950"/>
            <a:ext cx="3532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Same producer, different code</a:t>
            </a:r>
          </a:p>
        </p:txBody>
      </p:sp>
      <p:sp>
        <p:nvSpPr>
          <p:cNvPr id="23560" name="Text Box 6"/>
          <p:cNvSpPr txBox="1">
            <a:spLocks noChangeArrowheads="1"/>
          </p:cNvSpPr>
          <p:nvPr/>
        </p:nvSpPr>
        <p:spPr bwMode="auto">
          <a:xfrm>
            <a:off x="1393825" y="2647950"/>
            <a:ext cx="2478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Different producer</a:t>
            </a:r>
          </a:p>
        </p:txBody>
      </p:sp>
      <p:grpSp>
        <p:nvGrpSpPr>
          <p:cNvPr id="23561" name="Group 8"/>
          <p:cNvGrpSpPr>
            <a:grpSpLocks/>
          </p:cNvGrpSpPr>
          <p:nvPr/>
        </p:nvGrpSpPr>
        <p:grpSpPr bwMode="auto">
          <a:xfrm>
            <a:off x="1490663" y="2989263"/>
            <a:ext cx="600075" cy="676275"/>
            <a:chOff x="852" y="3403"/>
            <a:chExt cx="378" cy="426"/>
          </a:xfrm>
        </p:grpSpPr>
        <p:sp>
          <p:nvSpPr>
            <p:cNvPr id="23704"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705"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06"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07"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708" name="Group 13"/>
            <p:cNvGrpSpPr>
              <a:grpSpLocks/>
            </p:cNvGrpSpPr>
            <p:nvPr/>
          </p:nvGrpSpPr>
          <p:grpSpPr bwMode="auto">
            <a:xfrm>
              <a:off x="1052" y="3490"/>
              <a:ext cx="141" cy="207"/>
              <a:chOff x="2784" y="3210"/>
              <a:chExt cx="523" cy="772"/>
            </a:xfrm>
          </p:grpSpPr>
          <p:sp>
            <p:nvSpPr>
              <p:cNvPr id="23709"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10"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11"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712"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62" name="Group 18"/>
          <p:cNvGrpSpPr>
            <a:grpSpLocks/>
          </p:cNvGrpSpPr>
          <p:nvPr/>
        </p:nvGrpSpPr>
        <p:grpSpPr bwMode="auto">
          <a:xfrm>
            <a:off x="1876425" y="3282950"/>
            <a:ext cx="542925" cy="698500"/>
            <a:chOff x="2634" y="2618"/>
            <a:chExt cx="538" cy="692"/>
          </a:xfrm>
        </p:grpSpPr>
        <p:sp>
          <p:nvSpPr>
            <p:cNvPr id="23692" name="AutoShape 1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3693" name="Freeform 2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694" name="Freeform 2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695" name="Rectangle 2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696" name="Rectangle 2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697" name="Oval 2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98" name="Oval 2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99" name="Oval 2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700" name="Oval 2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701" name="Freeform 2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702" name="Freeform 2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703" name="Freeform 3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23563" name="Group 31"/>
          <p:cNvGrpSpPr>
            <a:grpSpLocks/>
          </p:cNvGrpSpPr>
          <p:nvPr/>
        </p:nvGrpSpPr>
        <p:grpSpPr bwMode="auto">
          <a:xfrm>
            <a:off x="3230563" y="3282950"/>
            <a:ext cx="542925" cy="698500"/>
            <a:chOff x="2634" y="2618"/>
            <a:chExt cx="538" cy="692"/>
          </a:xfrm>
        </p:grpSpPr>
        <p:sp>
          <p:nvSpPr>
            <p:cNvPr id="23680" name="AutoShape 3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3681" name="Freeform 3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682" name="Freeform 3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683" name="Rectangle 3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684" name="Rectangle 3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685" name="Oval 3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86" name="Oval 3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87" name="Oval 3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88" name="Oval 4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89" name="Freeform 4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90" name="Freeform 4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91" name="Freeform 4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3564" name="Line 44"/>
          <p:cNvSpPr>
            <a:spLocks noChangeShapeType="1"/>
          </p:cNvSpPr>
          <p:nvPr/>
        </p:nvSpPr>
        <p:spPr bwMode="auto">
          <a:xfrm>
            <a:off x="2386013" y="3489325"/>
            <a:ext cx="854075"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5" name="Group 46"/>
          <p:cNvGrpSpPr>
            <a:grpSpLocks/>
          </p:cNvGrpSpPr>
          <p:nvPr/>
        </p:nvGrpSpPr>
        <p:grpSpPr bwMode="auto">
          <a:xfrm>
            <a:off x="5024438" y="2989263"/>
            <a:ext cx="600075" cy="676275"/>
            <a:chOff x="852" y="3403"/>
            <a:chExt cx="378" cy="426"/>
          </a:xfrm>
        </p:grpSpPr>
        <p:sp>
          <p:nvSpPr>
            <p:cNvPr id="23671" name="AutoShape 47"/>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72" name="Freeform 48"/>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73" name="Freeform 49"/>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74" name="Freeform 50"/>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75" name="Group 51"/>
            <p:cNvGrpSpPr>
              <a:grpSpLocks/>
            </p:cNvGrpSpPr>
            <p:nvPr/>
          </p:nvGrpSpPr>
          <p:grpSpPr bwMode="auto">
            <a:xfrm>
              <a:off x="1052" y="3490"/>
              <a:ext cx="141" cy="207"/>
              <a:chOff x="2784" y="3210"/>
              <a:chExt cx="523" cy="772"/>
            </a:xfrm>
          </p:grpSpPr>
          <p:sp>
            <p:nvSpPr>
              <p:cNvPr id="23676"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77"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78"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79"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66" name="Group 56"/>
          <p:cNvGrpSpPr>
            <a:grpSpLocks/>
          </p:cNvGrpSpPr>
          <p:nvPr/>
        </p:nvGrpSpPr>
        <p:grpSpPr bwMode="auto">
          <a:xfrm>
            <a:off x="6791325" y="3384550"/>
            <a:ext cx="600075" cy="593725"/>
            <a:chOff x="3354" y="2648"/>
            <a:chExt cx="378" cy="374"/>
          </a:xfrm>
        </p:grpSpPr>
        <p:sp>
          <p:nvSpPr>
            <p:cNvPr id="23657" name="Rectangle 57"/>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23658" name="Text Box 58"/>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A02</a:t>
              </a:r>
            </a:p>
          </p:txBody>
        </p:sp>
        <p:grpSp>
          <p:nvGrpSpPr>
            <p:cNvPr id="23659" name="Group 59"/>
            <p:cNvGrpSpPr>
              <a:grpSpLocks/>
            </p:cNvGrpSpPr>
            <p:nvPr/>
          </p:nvGrpSpPr>
          <p:grpSpPr bwMode="auto">
            <a:xfrm>
              <a:off x="3354" y="2836"/>
              <a:ext cx="378" cy="186"/>
              <a:chOff x="3234" y="3292"/>
              <a:chExt cx="538" cy="266"/>
            </a:xfrm>
          </p:grpSpPr>
          <p:sp>
            <p:nvSpPr>
              <p:cNvPr id="23660" name="Freeform 60"/>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661" name="Freeform 61"/>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662" name="Rectangle 62"/>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663" name="Rectangle 63"/>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664" name="Oval 64"/>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65" name="Oval 65"/>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66" name="Oval 66"/>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67" name="Oval 67"/>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68" name="Freeform 68"/>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69" name="Freeform 69"/>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70" name="Freeform 70"/>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grpSp>
        <p:nvGrpSpPr>
          <p:cNvPr id="23567" name="Group 71"/>
          <p:cNvGrpSpPr>
            <a:grpSpLocks/>
          </p:cNvGrpSpPr>
          <p:nvPr/>
        </p:nvGrpSpPr>
        <p:grpSpPr bwMode="auto">
          <a:xfrm>
            <a:off x="5319713" y="3384550"/>
            <a:ext cx="600075" cy="593725"/>
            <a:chOff x="3354" y="2648"/>
            <a:chExt cx="378" cy="374"/>
          </a:xfrm>
        </p:grpSpPr>
        <p:sp>
          <p:nvSpPr>
            <p:cNvPr id="23643" name="Rectangle 72"/>
            <p:cNvSpPr>
              <a:spLocks noChangeArrowheads="1"/>
            </p:cNvSpPr>
            <p:nvPr/>
          </p:nvSpPr>
          <p:spPr bwMode="auto">
            <a:xfrm>
              <a:off x="3362" y="264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23644" name="Text Box 73"/>
            <p:cNvSpPr txBox="1">
              <a:spLocks noChangeArrowheads="1"/>
            </p:cNvSpPr>
            <p:nvPr/>
          </p:nvSpPr>
          <p:spPr bwMode="auto">
            <a:xfrm>
              <a:off x="3411" y="268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A01</a:t>
              </a:r>
            </a:p>
          </p:txBody>
        </p:sp>
        <p:grpSp>
          <p:nvGrpSpPr>
            <p:cNvPr id="23645" name="Group 74"/>
            <p:cNvGrpSpPr>
              <a:grpSpLocks/>
            </p:cNvGrpSpPr>
            <p:nvPr/>
          </p:nvGrpSpPr>
          <p:grpSpPr bwMode="auto">
            <a:xfrm>
              <a:off x="3354" y="2836"/>
              <a:ext cx="378" cy="186"/>
              <a:chOff x="3234" y="3292"/>
              <a:chExt cx="538" cy="266"/>
            </a:xfrm>
          </p:grpSpPr>
          <p:sp>
            <p:nvSpPr>
              <p:cNvPr id="23646" name="Freeform 75"/>
              <p:cNvSpPr>
                <a:spLocks/>
              </p:cNvSpPr>
              <p:nvPr/>
            </p:nvSpPr>
            <p:spPr bwMode="auto">
              <a:xfrm flipH="1">
                <a:off x="3324" y="3314"/>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647" name="Freeform 76"/>
              <p:cNvSpPr>
                <a:spLocks/>
              </p:cNvSpPr>
              <p:nvPr/>
            </p:nvSpPr>
            <p:spPr bwMode="auto">
              <a:xfrm flipH="1">
                <a:off x="3292" y="3299"/>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648" name="Rectangle 77"/>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649" name="Rectangle 78"/>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650" name="Oval 79"/>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51" name="Oval 80"/>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52" name="Oval 81"/>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53" name="Oval 82"/>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54" name="Freeform 83"/>
              <p:cNvSpPr>
                <a:spLocks/>
              </p:cNvSpPr>
              <p:nvPr/>
            </p:nvSpPr>
            <p:spPr bwMode="auto">
              <a:xfrm flipH="1">
                <a:off x="3369" y="3429"/>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55" name="Freeform 84"/>
              <p:cNvSpPr>
                <a:spLocks/>
              </p:cNvSpPr>
              <p:nvPr/>
            </p:nvSpPr>
            <p:spPr bwMode="auto">
              <a:xfrm flipH="1">
                <a:off x="3389" y="3445"/>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56" name="Freeform 85"/>
              <p:cNvSpPr>
                <a:spLocks/>
              </p:cNvSpPr>
              <p:nvPr/>
            </p:nvSpPr>
            <p:spPr bwMode="auto">
              <a:xfrm flipH="1">
                <a:off x="3420" y="3468"/>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endParaRPr lang="en-US"/>
              </a:p>
            </p:txBody>
          </p:sp>
        </p:grpSp>
      </p:grpSp>
      <p:sp>
        <p:nvSpPr>
          <p:cNvPr id="23568" name="Line 86"/>
          <p:cNvSpPr>
            <a:spLocks noChangeShapeType="1"/>
          </p:cNvSpPr>
          <p:nvPr/>
        </p:nvSpPr>
        <p:spPr bwMode="auto">
          <a:xfrm>
            <a:off x="5907088" y="3489325"/>
            <a:ext cx="901700"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9" name="Text Box 5"/>
          <p:cNvSpPr txBox="1">
            <a:spLocks noChangeArrowheads="1"/>
          </p:cNvSpPr>
          <p:nvPr/>
        </p:nvSpPr>
        <p:spPr bwMode="auto">
          <a:xfrm>
            <a:off x="4441825" y="4400550"/>
            <a:ext cx="3532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Add a producer</a:t>
            </a:r>
          </a:p>
        </p:txBody>
      </p:sp>
      <p:sp>
        <p:nvSpPr>
          <p:cNvPr id="23570" name="Text Box 6"/>
          <p:cNvSpPr txBox="1">
            <a:spLocks noChangeArrowheads="1"/>
          </p:cNvSpPr>
          <p:nvPr/>
        </p:nvSpPr>
        <p:spPr bwMode="auto">
          <a:xfrm>
            <a:off x="1393825" y="4400550"/>
            <a:ext cx="2478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No producer</a:t>
            </a:r>
          </a:p>
        </p:txBody>
      </p:sp>
      <p:grpSp>
        <p:nvGrpSpPr>
          <p:cNvPr id="23571" name="Group 8"/>
          <p:cNvGrpSpPr>
            <a:grpSpLocks/>
          </p:cNvGrpSpPr>
          <p:nvPr/>
        </p:nvGrpSpPr>
        <p:grpSpPr bwMode="auto">
          <a:xfrm>
            <a:off x="1490663" y="4741863"/>
            <a:ext cx="600075" cy="676275"/>
            <a:chOff x="852" y="3403"/>
            <a:chExt cx="378" cy="426"/>
          </a:xfrm>
        </p:grpSpPr>
        <p:sp>
          <p:nvSpPr>
            <p:cNvPr id="23634"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35"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36"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37"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38" name="Group 13"/>
            <p:cNvGrpSpPr>
              <a:grpSpLocks/>
            </p:cNvGrpSpPr>
            <p:nvPr/>
          </p:nvGrpSpPr>
          <p:grpSpPr bwMode="auto">
            <a:xfrm>
              <a:off x="1052" y="3490"/>
              <a:ext cx="141" cy="207"/>
              <a:chOff x="2784" y="3210"/>
              <a:chExt cx="523" cy="772"/>
            </a:xfrm>
          </p:grpSpPr>
          <p:sp>
            <p:nvSpPr>
              <p:cNvPr id="23639"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40"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41"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42"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72" name="Group 18"/>
          <p:cNvGrpSpPr>
            <a:grpSpLocks/>
          </p:cNvGrpSpPr>
          <p:nvPr/>
        </p:nvGrpSpPr>
        <p:grpSpPr bwMode="auto">
          <a:xfrm>
            <a:off x="1868488" y="5033963"/>
            <a:ext cx="541337" cy="698500"/>
            <a:chOff x="2634" y="2618"/>
            <a:chExt cx="538" cy="692"/>
          </a:xfrm>
        </p:grpSpPr>
        <p:sp>
          <p:nvSpPr>
            <p:cNvPr id="23622" name="AutoShape 1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3623" name="Freeform 2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624" name="Freeform 2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625" name="Rectangle 2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626" name="Rectangle 2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627" name="Oval 2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28" name="Oval 2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29" name="Oval 2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30" name="Oval 2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631" name="Freeform 2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32" name="Freeform 2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33" name="Freeform 3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3573" name="Line 44"/>
          <p:cNvSpPr>
            <a:spLocks noChangeShapeType="1"/>
          </p:cNvSpPr>
          <p:nvPr/>
        </p:nvSpPr>
        <p:spPr bwMode="auto">
          <a:xfrm>
            <a:off x="2386013" y="5241925"/>
            <a:ext cx="854075"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74" name="Group 8"/>
          <p:cNvGrpSpPr>
            <a:grpSpLocks/>
          </p:cNvGrpSpPr>
          <p:nvPr/>
        </p:nvGrpSpPr>
        <p:grpSpPr bwMode="auto">
          <a:xfrm>
            <a:off x="3227388" y="4741863"/>
            <a:ext cx="600075" cy="676275"/>
            <a:chOff x="852" y="3403"/>
            <a:chExt cx="378" cy="426"/>
          </a:xfrm>
        </p:grpSpPr>
        <p:sp>
          <p:nvSpPr>
            <p:cNvPr id="23613"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14"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15"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16"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17" name="Group 13"/>
            <p:cNvGrpSpPr>
              <a:grpSpLocks/>
            </p:cNvGrpSpPr>
            <p:nvPr/>
          </p:nvGrpSpPr>
          <p:grpSpPr bwMode="auto">
            <a:xfrm>
              <a:off x="1052" y="3490"/>
              <a:ext cx="141" cy="207"/>
              <a:chOff x="2784" y="3210"/>
              <a:chExt cx="523" cy="772"/>
            </a:xfrm>
          </p:grpSpPr>
          <p:sp>
            <p:nvSpPr>
              <p:cNvPr id="23618"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19"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20"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21"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75" name="Group 8"/>
          <p:cNvGrpSpPr>
            <a:grpSpLocks/>
          </p:cNvGrpSpPr>
          <p:nvPr/>
        </p:nvGrpSpPr>
        <p:grpSpPr bwMode="auto">
          <a:xfrm>
            <a:off x="4859338" y="4741863"/>
            <a:ext cx="600075" cy="676275"/>
            <a:chOff x="852" y="3403"/>
            <a:chExt cx="378" cy="426"/>
          </a:xfrm>
        </p:grpSpPr>
        <p:sp>
          <p:nvSpPr>
            <p:cNvPr id="23604"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05"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06"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07"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08" name="Group 13"/>
            <p:cNvGrpSpPr>
              <a:grpSpLocks/>
            </p:cNvGrpSpPr>
            <p:nvPr/>
          </p:nvGrpSpPr>
          <p:grpSpPr bwMode="auto">
            <a:xfrm>
              <a:off x="1052" y="3490"/>
              <a:ext cx="141" cy="207"/>
              <a:chOff x="2784" y="3210"/>
              <a:chExt cx="523" cy="772"/>
            </a:xfrm>
          </p:grpSpPr>
          <p:sp>
            <p:nvSpPr>
              <p:cNvPr id="23609"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10"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11"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12"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76" name="Group 8"/>
          <p:cNvGrpSpPr>
            <a:grpSpLocks/>
          </p:cNvGrpSpPr>
          <p:nvPr/>
        </p:nvGrpSpPr>
        <p:grpSpPr bwMode="auto">
          <a:xfrm>
            <a:off x="6596063" y="4741863"/>
            <a:ext cx="600075" cy="676275"/>
            <a:chOff x="852" y="3403"/>
            <a:chExt cx="378" cy="426"/>
          </a:xfrm>
        </p:grpSpPr>
        <p:sp>
          <p:nvSpPr>
            <p:cNvPr id="23595" name="AutoShape 9"/>
            <p:cNvSpPr>
              <a:spLocks noChangeArrowheads="1"/>
            </p:cNvSpPr>
            <p:nvPr/>
          </p:nvSpPr>
          <p:spPr bwMode="auto">
            <a:xfrm rot="-5400000">
              <a:off x="828" y="3427"/>
              <a:ext cx="426" cy="3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596" name="Freeform 10"/>
            <p:cNvSpPr>
              <a:spLocks/>
            </p:cNvSpPr>
            <p:nvPr/>
          </p:nvSpPr>
          <p:spPr bwMode="auto">
            <a:xfrm>
              <a:off x="900" y="3424"/>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597" name="Freeform 11"/>
            <p:cNvSpPr>
              <a:spLocks/>
            </p:cNvSpPr>
            <p:nvPr/>
          </p:nvSpPr>
          <p:spPr bwMode="auto">
            <a:xfrm>
              <a:off x="900" y="3558"/>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598" name="Freeform 12"/>
            <p:cNvSpPr>
              <a:spLocks/>
            </p:cNvSpPr>
            <p:nvPr/>
          </p:nvSpPr>
          <p:spPr bwMode="auto">
            <a:xfrm>
              <a:off x="900" y="3693"/>
              <a:ext cx="93" cy="11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599" name="Group 13"/>
            <p:cNvGrpSpPr>
              <a:grpSpLocks/>
            </p:cNvGrpSpPr>
            <p:nvPr/>
          </p:nvGrpSpPr>
          <p:grpSpPr bwMode="auto">
            <a:xfrm>
              <a:off x="1052" y="3490"/>
              <a:ext cx="141" cy="207"/>
              <a:chOff x="2784" y="3210"/>
              <a:chExt cx="523" cy="772"/>
            </a:xfrm>
          </p:grpSpPr>
          <p:sp>
            <p:nvSpPr>
              <p:cNvPr id="23600" name="AutoShape 1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01" name="AutoShape 1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02" name="AutoShape 1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03" name="Oval 1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3577" name="Group 18"/>
          <p:cNvGrpSpPr>
            <a:grpSpLocks/>
          </p:cNvGrpSpPr>
          <p:nvPr/>
        </p:nvGrpSpPr>
        <p:grpSpPr bwMode="auto">
          <a:xfrm>
            <a:off x="6943725" y="5033963"/>
            <a:ext cx="541338" cy="698500"/>
            <a:chOff x="2634" y="2618"/>
            <a:chExt cx="538" cy="692"/>
          </a:xfrm>
        </p:grpSpPr>
        <p:sp>
          <p:nvSpPr>
            <p:cNvPr id="23583" name="AutoShape 1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3584" name="Freeform 2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585" name="Freeform 2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586" name="Rectangle 2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3587" name="Rectangle 2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3588" name="Oval 2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89" name="Oval 2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90" name="Oval 2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91" name="Oval 2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592" name="Freeform 2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3" name="Freeform 2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4" name="Freeform 3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23578" name="Line 44"/>
          <p:cNvSpPr>
            <a:spLocks noChangeShapeType="1"/>
          </p:cNvSpPr>
          <p:nvPr/>
        </p:nvSpPr>
        <p:spPr bwMode="auto">
          <a:xfrm>
            <a:off x="5456238" y="5241925"/>
            <a:ext cx="1493837"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9" name="Oval 232"/>
          <p:cNvSpPr>
            <a:spLocks noChangeArrowheads="1"/>
          </p:cNvSpPr>
          <p:nvPr/>
        </p:nvSpPr>
        <p:spPr bwMode="auto">
          <a:xfrm>
            <a:off x="3627438" y="3328988"/>
            <a:ext cx="182562" cy="182562"/>
          </a:xfrm>
          <a:prstGeom prst="ellipse">
            <a:avLst/>
          </a:pr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lstStyle/>
          <a:p>
            <a:endParaRPr lang="en-US"/>
          </a:p>
        </p:txBody>
      </p:sp>
      <p:sp>
        <p:nvSpPr>
          <p:cNvPr id="23580" name="Oval 233"/>
          <p:cNvSpPr>
            <a:spLocks noChangeArrowheads="1"/>
          </p:cNvSpPr>
          <p:nvPr/>
        </p:nvSpPr>
        <p:spPr bwMode="auto">
          <a:xfrm>
            <a:off x="3521075" y="3252788"/>
            <a:ext cx="182563" cy="182562"/>
          </a:xfrm>
          <a:prstGeom prst="ellipse">
            <a:avLst/>
          </a:pr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lstStyle/>
          <a:p>
            <a:endParaRPr lang="en-US"/>
          </a:p>
        </p:txBody>
      </p:sp>
      <p:sp>
        <p:nvSpPr>
          <p:cNvPr id="23581" name="Oval 234"/>
          <p:cNvSpPr>
            <a:spLocks noChangeArrowheads="1"/>
          </p:cNvSpPr>
          <p:nvPr/>
        </p:nvSpPr>
        <p:spPr bwMode="auto">
          <a:xfrm>
            <a:off x="3352800" y="3236913"/>
            <a:ext cx="182563" cy="182562"/>
          </a:xfrm>
          <a:prstGeom prst="ellipse">
            <a:avLst/>
          </a:pr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lstStyle/>
          <a:p>
            <a:endParaRPr lang="en-US"/>
          </a:p>
        </p:txBody>
      </p:sp>
      <p:sp>
        <p:nvSpPr>
          <p:cNvPr id="23582" name="Oval 236"/>
          <p:cNvSpPr>
            <a:spLocks noChangeArrowheads="1"/>
          </p:cNvSpPr>
          <p:nvPr/>
        </p:nvSpPr>
        <p:spPr bwMode="auto">
          <a:xfrm>
            <a:off x="3216275" y="3298825"/>
            <a:ext cx="182563" cy="182563"/>
          </a:xfrm>
          <a:prstGeom prst="ellipse">
            <a:avLst/>
          </a:pr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lIns="0" tIns="0" rIns="0" bIns="0" anchor="ct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Transferring policies manually</a:t>
            </a:r>
          </a:p>
        </p:txBody>
      </p:sp>
      <p:sp>
        <p:nvSpPr>
          <p:cNvPr id="24579" name="Rectangle 3"/>
          <p:cNvSpPr>
            <a:spLocks noGrp="1" noChangeArrowheads="1"/>
          </p:cNvSpPr>
          <p:nvPr>
            <p:ph idx="1"/>
          </p:nvPr>
        </p:nvSpPr>
        <p:spPr>
          <a:xfrm>
            <a:off x="412750" y="914400"/>
            <a:ext cx="8318500" cy="5486400"/>
          </a:xfrm>
        </p:spPr>
        <p:txBody>
          <a:bodyPr/>
          <a:lstStyle/>
          <a:p>
            <a:pPr>
              <a:buFont typeface="Arial" charset="0"/>
              <a:buChar char="•"/>
            </a:pPr>
            <a:r>
              <a:rPr lang="en-US" b="1">
                <a:solidFill>
                  <a:srgbClr val="04628C"/>
                </a:solidFill>
              </a:rPr>
              <a:t>Transfer Policy wizard</a:t>
            </a:r>
            <a:r>
              <a:rPr lang="en-US">
                <a:solidFill>
                  <a:srgbClr val="04628C"/>
                </a:solidFill>
              </a:rPr>
              <a:t> </a:t>
            </a:r>
            <a:r>
              <a:rPr lang="en-US"/>
              <a:t>lets </a:t>
            </a:r>
            <a:br>
              <a:rPr lang="en-US"/>
            </a:br>
            <a:r>
              <a:rPr lang="en-US"/>
              <a:t>you transfer 1 role on 1 </a:t>
            </a:r>
            <a:br>
              <a:rPr lang="en-US"/>
            </a:br>
            <a:r>
              <a:rPr lang="en-US"/>
              <a:t>policy to a different producer </a:t>
            </a:r>
            <a:br>
              <a:rPr lang="en-US"/>
            </a:br>
            <a:r>
              <a:rPr lang="en-US"/>
              <a:t>or producer code</a:t>
            </a:r>
            <a:br>
              <a:rPr lang="en-US"/>
            </a:br>
            <a:endParaRPr lang="en-US"/>
          </a:p>
          <a:p>
            <a:pPr>
              <a:buFont typeface="Arial" charset="0"/>
              <a:buChar char="•"/>
            </a:pPr>
            <a:r>
              <a:rPr lang="en-US" b="1">
                <a:solidFill>
                  <a:srgbClr val="04628C"/>
                </a:solidFill>
              </a:rPr>
              <a:t>Transfer Producer wizard</a:t>
            </a:r>
            <a:br>
              <a:rPr lang="en-US"/>
            </a:br>
            <a:r>
              <a:rPr lang="en-US"/>
              <a:t>lets you transfer multiple </a:t>
            </a:r>
            <a:br>
              <a:rPr lang="en-US"/>
            </a:br>
            <a:r>
              <a:rPr lang="en-US"/>
              <a:t>roles on multiple policies </a:t>
            </a:r>
            <a:br>
              <a:rPr lang="en-US"/>
            </a:br>
            <a:r>
              <a:rPr lang="en-US"/>
              <a:t>to a different producer or </a:t>
            </a:r>
            <a:br>
              <a:rPr lang="en-US"/>
            </a:br>
            <a:r>
              <a:rPr lang="en-US"/>
              <a:t>producer code</a:t>
            </a:r>
          </a:p>
        </p:txBody>
      </p:sp>
      <p:sp>
        <p:nvSpPr>
          <p:cNvPr id="24585" name="Rectangle 6"/>
          <p:cNvSpPr>
            <a:spLocks noChangeArrowheads="1"/>
          </p:cNvSpPr>
          <p:nvPr/>
        </p:nvSpPr>
        <p:spPr bwMode="auto">
          <a:xfrm>
            <a:off x="4345441" y="3386974"/>
            <a:ext cx="42271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sz="1600" dirty="0" err="1">
                <a:solidFill>
                  <a:schemeClr val="bg1"/>
                </a:solidFill>
                <a:latin typeface="Courier New" pitchFamily="49" charset="0"/>
                <a:cs typeface="Courier New" pitchFamily="49" charset="0"/>
              </a:rPr>
              <a:t>Producer</a:t>
            </a:r>
            <a:r>
              <a:rPr lang="en-US" sz="1600" dirty="0" err="1">
                <a:solidFill>
                  <a:schemeClr val="bg1"/>
                </a:solidFill>
                <a:latin typeface="Courier New" pitchFamily="49" charset="0"/>
                <a:cs typeface="Courier New" pitchFamily="49" charset="0"/>
                <a:sym typeface="Wingdings" pitchFamily="2" charset="2"/>
              </a:rPr>
              <a:t></a:t>
            </a:r>
            <a:r>
              <a:rPr lang="en-US" sz="1600" dirty="0" err="1">
                <a:solidFill>
                  <a:schemeClr val="bg1"/>
                </a:solidFill>
                <a:latin typeface="Courier New" pitchFamily="49" charset="0"/>
                <a:cs typeface="Courier New" pitchFamily="49" charset="0"/>
              </a:rPr>
              <a:t>Policies</a:t>
            </a:r>
            <a:r>
              <a:rPr lang="en-US" sz="1600" dirty="0" err="1">
                <a:solidFill>
                  <a:schemeClr val="bg1"/>
                </a:solidFill>
                <a:latin typeface="Courier New" pitchFamily="49" charset="0"/>
                <a:cs typeface="Courier New" pitchFamily="49" charset="0"/>
                <a:sym typeface="Wingdings" pitchFamily="2" charset="2"/>
              </a:rPr>
              <a:t>Transfer</a:t>
            </a:r>
            <a:r>
              <a:rPr lang="en-US" sz="1600" dirty="0">
                <a:solidFill>
                  <a:schemeClr val="bg1"/>
                </a:solidFill>
                <a:latin typeface="Courier New" pitchFamily="49" charset="0"/>
                <a:cs typeface="Courier New" pitchFamily="49" charset="0"/>
                <a:sym typeface="Wingdings" pitchFamily="2" charset="2"/>
              </a:rPr>
              <a:t> Policy</a:t>
            </a:r>
          </a:p>
        </p:txBody>
      </p:sp>
      <p:sp>
        <p:nvSpPr>
          <p:cNvPr id="24583" name="Rectangle 7"/>
          <p:cNvSpPr>
            <a:spLocks noChangeArrowheads="1"/>
          </p:cNvSpPr>
          <p:nvPr/>
        </p:nvSpPr>
        <p:spPr bwMode="auto">
          <a:xfrm>
            <a:off x="4589462" y="1087442"/>
            <a:ext cx="4351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sz="1600" dirty="0" err="1">
                <a:solidFill>
                  <a:schemeClr val="bg1"/>
                </a:solidFill>
                <a:latin typeface="Courier New" pitchFamily="49" charset="0"/>
                <a:cs typeface="Courier New" pitchFamily="49" charset="0"/>
              </a:rPr>
              <a:t>Policy</a:t>
            </a:r>
            <a:r>
              <a:rPr lang="en-US" sz="1600" dirty="0" err="1">
                <a:solidFill>
                  <a:schemeClr val="bg1"/>
                </a:solidFill>
                <a:latin typeface="Courier New" pitchFamily="49" charset="0"/>
                <a:cs typeface="Courier New" pitchFamily="49" charset="0"/>
                <a:sym typeface="Wingdings" pitchFamily="2" charset="2"/>
              </a:rPr>
              <a:t></a:t>
            </a:r>
            <a:r>
              <a:rPr lang="en-US" sz="1600" dirty="0" err="1">
                <a:solidFill>
                  <a:schemeClr val="bg1"/>
                </a:solidFill>
                <a:latin typeface="Courier New" pitchFamily="49" charset="0"/>
                <a:cs typeface="Courier New" pitchFamily="49" charset="0"/>
              </a:rPr>
              <a:t>Commissions</a:t>
            </a:r>
            <a:r>
              <a:rPr lang="en-US" sz="1600" dirty="0" err="1">
                <a:solidFill>
                  <a:schemeClr val="bg1"/>
                </a:solidFill>
                <a:latin typeface="Courier New" pitchFamily="49" charset="0"/>
                <a:cs typeface="Courier New" pitchFamily="49" charset="0"/>
                <a:sym typeface="Wingdings" pitchFamily="2" charset="2"/>
              </a:rPr>
              <a:t>Transfer</a:t>
            </a:r>
            <a:r>
              <a:rPr lang="en-US" sz="1600" dirty="0">
                <a:solidFill>
                  <a:schemeClr val="bg1"/>
                </a:solidFill>
                <a:latin typeface="Courier New" pitchFamily="49" charset="0"/>
                <a:cs typeface="Courier New" pitchFamily="49" charset="0"/>
                <a:sym typeface="Wingdings" pitchFamily="2" charset="2"/>
              </a:rPr>
              <a:t> Policy</a:t>
            </a:r>
          </a:p>
        </p:txBody>
      </p:sp>
      <p:pic>
        <p:nvPicPr>
          <p:cNvPr id="2" name="Picture 1"/>
          <p:cNvPicPr>
            <a:picLocks noChangeAspect="1"/>
          </p:cNvPicPr>
          <p:nvPr/>
        </p:nvPicPr>
        <p:blipFill>
          <a:blip r:embed="rId3"/>
          <a:stretch>
            <a:fillRect/>
          </a:stretch>
        </p:blipFill>
        <p:spPr>
          <a:xfrm>
            <a:off x="4595201" y="1393499"/>
            <a:ext cx="4339860" cy="1312050"/>
          </a:xfrm>
          <a:prstGeom prst="rect">
            <a:avLst/>
          </a:prstGeom>
          <a:ln>
            <a:solidFill>
              <a:schemeClr val="bg1"/>
            </a:solidFill>
          </a:ln>
        </p:spPr>
      </p:pic>
      <p:pic>
        <p:nvPicPr>
          <p:cNvPr id="3" name="Picture 2"/>
          <p:cNvPicPr>
            <a:picLocks noChangeAspect="1"/>
          </p:cNvPicPr>
          <p:nvPr/>
        </p:nvPicPr>
        <p:blipFill>
          <a:blip r:embed="rId4"/>
          <a:stretch>
            <a:fillRect/>
          </a:stretch>
        </p:blipFill>
        <p:spPr>
          <a:xfrm>
            <a:off x="4186988" y="3683995"/>
            <a:ext cx="4748073" cy="1684599"/>
          </a:xfrm>
          <a:prstGeom prst="rect">
            <a:avLst/>
          </a:prstGeom>
          <a:ln>
            <a:solidFill>
              <a:schemeClr val="bg1"/>
            </a:solidFill>
          </a:ln>
        </p:spPr>
      </p:pic>
    </p:spTree>
    <p:extLst>
      <p:ext uri="{BB962C8B-B14F-4D97-AF65-F5344CB8AC3E}">
        <p14:creationId xmlns:p14="http://schemas.microsoft.com/office/powerpoint/2010/main" val="1549022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reeform 65"/>
          <p:cNvSpPr>
            <a:spLocks/>
          </p:cNvSpPr>
          <p:nvPr/>
        </p:nvSpPr>
        <p:spPr bwMode="auto">
          <a:xfrm>
            <a:off x="447675" y="3943350"/>
            <a:ext cx="584200" cy="820738"/>
          </a:xfrm>
          <a:custGeom>
            <a:avLst/>
            <a:gdLst>
              <a:gd name="T0" fmla="*/ 2147483647 w 425"/>
              <a:gd name="T1" fmla="*/ 0 h 1101"/>
              <a:gd name="T2" fmla="*/ 0 w 425"/>
              <a:gd name="T3" fmla="*/ 0 h 1101"/>
              <a:gd name="T4" fmla="*/ 0 w 425"/>
              <a:gd name="T5" fmla="*/ 2147483647 h 1101"/>
              <a:gd name="T6" fmla="*/ 2147483647 w 425"/>
              <a:gd name="T7" fmla="*/ 2147483647 h 1101"/>
              <a:gd name="T8" fmla="*/ 0 60000 65536"/>
              <a:gd name="T9" fmla="*/ 0 60000 65536"/>
              <a:gd name="T10" fmla="*/ 0 60000 65536"/>
              <a:gd name="T11" fmla="*/ 0 60000 65536"/>
              <a:gd name="T12" fmla="*/ 0 w 425"/>
              <a:gd name="T13" fmla="*/ 0 h 1101"/>
              <a:gd name="T14" fmla="*/ 425 w 425"/>
              <a:gd name="T15" fmla="*/ 1101 h 1101"/>
            </a:gdLst>
            <a:ahLst/>
            <a:cxnLst>
              <a:cxn ang="T8">
                <a:pos x="T0" y="T1"/>
              </a:cxn>
              <a:cxn ang="T9">
                <a:pos x="T2" y="T3"/>
              </a:cxn>
              <a:cxn ang="T10">
                <a:pos x="T4" y="T5"/>
              </a:cxn>
              <a:cxn ang="T11">
                <a:pos x="T6" y="T7"/>
              </a:cxn>
            </a:cxnLst>
            <a:rect l="T12" t="T13" r="T14" b="T15"/>
            <a:pathLst>
              <a:path w="425" h="1101">
                <a:moveTo>
                  <a:pt x="144" y="0"/>
                </a:moveTo>
                <a:lnTo>
                  <a:pt x="0" y="0"/>
                </a:lnTo>
                <a:lnTo>
                  <a:pt x="0" y="1101"/>
                </a:lnTo>
                <a:lnTo>
                  <a:pt x="425" y="1101"/>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5603" name="Rectangle 2"/>
          <p:cNvSpPr>
            <a:spLocks noGrp="1" noChangeArrowheads="1"/>
          </p:cNvSpPr>
          <p:nvPr>
            <p:ph type="title"/>
          </p:nvPr>
        </p:nvSpPr>
        <p:spPr/>
        <p:txBody>
          <a:bodyPr/>
          <a:lstStyle/>
          <a:p>
            <a:pPr eaLnBrk="1" hangingPunct="1"/>
            <a:r>
              <a:rPr lang="en-US"/>
              <a:t>Commission options for policy transfer</a:t>
            </a:r>
          </a:p>
        </p:txBody>
      </p:sp>
      <p:graphicFrame>
        <p:nvGraphicFramePr>
          <p:cNvPr id="3745882" name="Group 90"/>
          <p:cNvGraphicFramePr>
            <a:graphicFrameLocks noGrp="1"/>
          </p:cNvGraphicFramePr>
          <p:nvPr/>
        </p:nvGraphicFramePr>
        <p:xfrm>
          <a:off x="603250" y="1828800"/>
          <a:ext cx="8158163" cy="2535238"/>
        </p:xfrm>
        <a:graphic>
          <a:graphicData uri="http://schemas.openxmlformats.org/drawingml/2006/table">
            <a:tbl>
              <a:tblPr/>
              <a:tblGrid>
                <a:gridCol w="2927350">
                  <a:extLst>
                    <a:ext uri="{9D8B030D-6E8A-4147-A177-3AD203B41FA5}">
                      <a16:colId xmlns:a16="http://schemas.microsoft.com/office/drawing/2014/main" val="20000"/>
                    </a:ext>
                  </a:extLst>
                </a:gridCol>
                <a:gridCol w="5230813">
                  <a:extLst>
                    <a:ext uri="{9D8B030D-6E8A-4147-A177-3AD203B41FA5}">
                      <a16:colId xmlns:a16="http://schemas.microsoft.com/office/drawing/2014/main" val="20001"/>
                    </a:ext>
                  </a:extLst>
                </a:gridCol>
              </a:tblGrid>
              <a:tr h="401638">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a:ln>
                            <a:noFill/>
                          </a:ln>
                          <a:solidFill>
                            <a:schemeClr val="bg1"/>
                          </a:solidFill>
                          <a:effectLst/>
                          <a:latin typeface="Arial" charset="0"/>
                        </a:rPr>
                        <a:t>This option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Arial" charset="0"/>
                        </a:rPr>
                        <a:t>Transfers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All future commissions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Commissions on all future charges, but does not affect any existing charges on the policy period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Retroactive transfer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All commissions associated with the policy period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a:ln>
                            <a:noFill/>
                          </a:ln>
                          <a:solidFill>
                            <a:schemeClr val="bg1"/>
                          </a:solidFill>
                          <a:effectLst/>
                          <a:latin typeface="Arial" charset="0"/>
                        </a:rPr>
                        <a:t>Point-in-time transfer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a:ln>
                            <a:noFill/>
                          </a:ln>
                          <a:solidFill>
                            <a:schemeClr val="bg1"/>
                          </a:solidFill>
                          <a:effectLst/>
                          <a:latin typeface="Arial" charset="0"/>
                        </a:rPr>
                        <a:t>All commissions that are unearned at the time of transfer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bl>
          </a:graphicData>
        </a:graphic>
      </p:graphicFrame>
      <p:sp>
        <p:nvSpPr>
          <p:cNvPr id="25622" name="Freeform 65"/>
          <p:cNvSpPr>
            <a:spLocks/>
          </p:cNvSpPr>
          <p:nvPr/>
        </p:nvSpPr>
        <p:spPr bwMode="auto">
          <a:xfrm>
            <a:off x="327025" y="3330575"/>
            <a:ext cx="755650" cy="1879600"/>
          </a:xfrm>
          <a:custGeom>
            <a:avLst/>
            <a:gdLst>
              <a:gd name="T0" fmla="*/ 2147483647 w 425"/>
              <a:gd name="T1" fmla="*/ 0 h 1101"/>
              <a:gd name="T2" fmla="*/ 0 w 425"/>
              <a:gd name="T3" fmla="*/ 0 h 1101"/>
              <a:gd name="T4" fmla="*/ 0 w 425"/>
              <a:gd name="T5" fmla="*/ 2147483647 h 1101"/>
              <a:gd name="T6" fmla="*/ 2147483647 w 425"/>
              <a:gd name="T7" fmla="*/ 2147483647 h 1101"/>
              <a:gd name="T8" fmla="*/ 0 60000 65536"/>
              <a:gd name="T9" fmla="*/ 0 60000 65536"/>
              <a:gd name="T10" fmla="*/ 0 60000 65536"/>
              <a:gd name="T11" fmla="*/ 0 60000 65536"/>
              <a:gd name="T12" fmla="*/ 0 w 425"/>
              <a:gd name="T13" fmla="*/ 0 h 1101"/>
              <a:gd name="T14" fmla="*/ 425 w 425"/>
              <a:gd name="T15" fmla="*/ 1101 h 1101"/>
            </a:gdLst>
            <a:ahLst/>
            <a:cxnLst>
              <a:cxn ang="T8">
                <a:pos x="T0" y="T1"/>
              </a:cxn>
              <a:cxn ang="T9">
                <a:pos x="T2" y="T3"/>
              </a:cxn>
              <a:cxn ang="T10">
                <a:pos x="T4" y="T5"/>
              </a:cxn>
              <a:cxn ang="T11">
                <a:pos x="T6" y="T7"/>
              </a:cxn>
            </a:cxnLst>
            <a:rect l="T12" t="T13" r="T14" b="T15"/>
            <a:pathLst>
              <a:path w="425" h="1101">
                <a:moveTo>
                  <a:pt x="144" y="0"/>
                </a:moveTo>
                <a:lnTo>
                  <a:pt x="0" y="0"/>
                </a:lnTo>
                <a:lnTo>
                  <a:pt x="0" y="1101"/>
                </a:lnTo>
                <a:lnTo>
                  <a:pt x="425" y="1101"/>
                </a:lnTo>
              </a:path>
            </a:pathLst>
          </a:cu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5623" name="Text Box 66"/>
          <p:cNvSpPr txBox="1">
            <a:spLocks noChangeArrowheads="1"/>
          </p:cNvSpPr>
          <p:nvPr/>
        </p:nvSpPr>
        <p:spPr bwMode="auto">
          <a:xfrm>
            <a:off x="1128713" y="4454525"/>
            <a:ext cx="70897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Typical reason for transfer is original producer retires or goes out of business</a:t>
            </a:r>
            <a:br>
              <a:rPr lang="en-US" dirty="0">
                <a:solidFill>
                  <a:srgbClr val="C00000"/>
                </a:solidFill>
              </a:rPr>
            </a:br>
            <a:r>
              <a:rPr lang="en-US" dirty="0">
                <a:solidFill>
                  <a:srgbClr val="04628C"/>
                </a:solidFill>
              </a:rPr>
              <a:t>Typical reason for transfer is wrong producer </a:t>
            </a:r>
          </a:p>
        </p:txBody>
      </p:sp>
      <p:sp>
        <p:nvSpPr>
          <p:cNvPr id="25624" name="Content Placeholder 2"/>
          <p:cNvSpPr>
            <a:spLocks noGrp="1"/>
          </p:cNvSpPr>
          <p:nvPr>
            <p:ph idx="1"/>
          </p:nvPr>
        </p:nvSpPr>
        <p:spPr>
          <a:xfrm>
            <a:off x="519113" y="5611813"/>
            <a:ext cx="8318500" cy="814387"/>
          </a:xfrm>
        </p:spPr>
        <p:txBody>
          <a:bodyPr/>
          <a:lstStyle/>
          <a:p>
            <a:pPr>
              <a:buFont typeface="Arial" charset="0"/>
              <a:buChar char="•"/>
            </a:pPr>
            <a:r>
              <a:rPr lang="en-US"/>
              <a:t>BillingCenter transfers commission at the rate it was earned</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391" y="815173"/>
            <a:ext cx="4804525" cy="80261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Point-in-time transfer</a:t>
            </a:r>
          </a:p>
        </p:txBody>
      </p:sp>
      <p:sp>
        <p:nvSpPr>
          <p:cNvPr id="26627" name="Rectangle 3"/>
          <p:cNvSpPr>
            <a:spLocks noGrp="1" noChangeArrowheads="1"/>
          </p:cNvSpPr>
          <p:nvPr>
            <p:ph idx="1"/>
          </p:nvPr>
        </p:nvSpPr>
        <p:spPr/>
        <p:txBody>
          <a:bodyPr/>
          <a:lstStyle/>
          <a:p>
            <a:pPr marL="457200" indent="-457200">
              <a:buFont typeface="Arial" charset="0"/>
              <a:buChar char="•"/>
            </a:pPr>
            <a:r>
              <a:rPr lang="en-US"/>
              <a:t>Use case:  </a:t>
            </a:r>
            <a:br>
              <a:rPr lang="en-US"/>
            </a:br>
            <a:r>
              <a:rPr lang="en-US"/>
              <a:t>Producer is retiring and a new </a:t>
            </a:r>
            <a:br>
              <a:rPr lang="en-US"/>
            </a:br>
            <a:r>
              <a:rPr lang="en-US"/>
              <a:t>producer is responsible for existing policies</a:t>
            </a:r>
          </a:p>
          <a:p>
            <a:pPr marL="819150" lvl="1" indent="-419100"/>
            <a:r>
              <a:rPr lang="en-US"/>
              <a:t>In the base application, all billed and planned items are transferred</a:t>
            </a:r>
          </a:p>
          <a:p>
            <a:pPr marL="457200" indent="-457200">
              <a:buFont typeface="Arial" charset="0"/>
              <a:buChar char="•"/>
            </a:pPr>
            <a:r>
              <a:rPr lang="en-US"/>
              <a:t>For each item to transfer, BillingCenter:</a:t>
            </a:r>
          </a:p>
          <a:p>
            <a:pPr marL="819150" lvl="1" indent="-419100">
              <a:buFont typeface="Wingdings 2" pitchFamily="18" charset="2"/>
              <a:buAutoNum type="arabicPeriod"/>
            </a:pPr>
            <a:r>
              <a:rPr lang="en-US"/>
              <a:t>Moves remaining commission reserve balance to new producer code</a:t>
            </a:r>
          </a:p>
          <a:p>
            <a:pPr marL="819150" lvl="1" indent="-419100">
              <a:buFont typeface="Wingdings 2" pitchFamily="18" charset="2"/>
              <a:buAutoNum type="arabicPeriod"/>
            </a:pPr>
            <a:r>
              <a:rPr lang="en-US"/>
              <a:t>Adjusts commission total for old and new producer codes</a:t>
            </a:r>
          </a:p>
          <a:p>
            <a:pPr marL="819150" lvl="1" indent="-419100">
              <a:buFont typeface="Wingdings 2" pitchFamily="18" charset="2"/>
              <a:buAutoNum type="arabicPeriod"/>
            </a:pPr>
            <a:r>
              <a:rPr lang="en-US"/>
              <a:t>(Agency bill only) If role is primary, sets new producer code as payer</a:t>
            </a:r>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826" y="194267"/>
            <a:ext cx="3406906" cy="93114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p:cNvSpPr txBox="1">
            <a:spLocks noChangeArrowheads="1"/>
          </p:cNvSpPr>
          <p:nvPr/>
        </p:nvSpPr>
        <p:spPr bwMode="auto">
          <a:xfrm>
            <a:off x="1065213" y="4289425"/>
            <a:ext cx="5205412" cy="2057400"/>
          </a:xfrm>
          <a:prstGeom prst="rect">
            <a:avLst/>
          </a:prstGeom>
          <a:solidFill>
            <a:srgbClr val="00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sz="1800">
              <a:solidFill>
                <a:schemeClr val="bg1"/>
              </a:solidFill>
            </a:endParaRPr>
          </a:p>
        </p:txBody>
      </p:sp>
      <p:sp>
        <p:nvSpPr>
          <p:cNvPr id="25" name="Text Box 6"/>
          <p:cNvSpPr txBox="1">
            <a:spLocks noChangeArrowheads="1"/>
          </p:cNvSpPr>
          <p:nvPr/>
        </p:nvSpPr>
        <p:spPr bwMode="auto">
          <a:xfrm>
            <a:off x="6267450" y="4289425"/>
            <a:ext cx="2605088" cy="2057400"/>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defRPr/>
            </a:pPr>
            <a:endParaRPr lang="en-US" sz="1800" dirty="0">
              <a:solidFill>
                <a:schemeClr val="bg1"/>
              </a:solidFill>
            </a:endParaRPr>
          </a:p>
        </p:txBody>
      </p:sp>
      <p:sp>
        <p:nvSpPr>
          <p:cNvPr id="27652" name="Text Box 5"/>
          <p:cNvSpPr txBox="1">
            <a:spLocks noChangeArrowheads="1"/>
          </p:cNvSpPr>
          <p:nvPr/>
        </p:nvSpPr>
        <p:spPr bwMode="auto">
          <a:xfrm>
            <a:off x="1065213" y="3332163"/>
            <a:ext cx="2570162" cy="269875"/>
          </a:xfrm>
          <a:prstGeom prst="rect">
            <a:avLst/>
          </a:prstGeom>
          <a:solidFill>
            <a:srgbClr val="00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  X</a:t>
            </a:r>
          </a:p>
        </p:txBody>
      </p:sp>
      <p:sp>
        <p:nvSpPr>
          <p:cNvPr id="28" name="Text Box 6"/>
          <p:cNvSpPr txBox="1">
            <a:spLocks noChangeArrowheads="1"/>
          </p:cNvSpPr>
          <p:nvPr/>
        </p:nvSpPr>
        <p:spPr bwMode="auto">
          <a:xfrm>
            <a:off x="6246813" y="3332163"/>
            <a:ext cx="2635250" cy="269875"/>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defRPr/>
            </a:pPr>
            <a:r>
              <a:rPr lang="en-US" sz="1800" dirty="0">
                <a:solidFill>
                  <a:schemeClr val="bg1"/>
                </a:solidFill>
              </a:rPr>
              <a:t>Producer  Z</a:t>
            </a:r>
          </a:p>
        </p:txBody>
      </p:sp>
      <p:sp>
        <p:nvSpPr>
          <p:cNvPr id="27654" name="Text Box 18"/>
          <p:cNvSpPr txBox="1">
            <a:spLocks noChangeArrowheads="1"/>
          </p:cNvSpPr>
          <p:nvPr/>
        </p:nvSpPr>
        <p:spPr bwMode="auto">
          <a:xfrm>
            <a:off x="4379913" y="3003550"/>
            <a:ext cx="116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Secondary</a:t>
            </a:r>
          </a:p>
        </p:txBody>
      </p:sp>
      <p:sp>
        <p:nvSpPr>
          <p:cNvPr id="27655" name="Text Box 41"/>
          <p:cNvSpPr txBox="1">
            <a:spLocks noChangeArrowheads="1"/>
          </p:cNvSpPr>
          <p:nvPr/>
        </p:nvSpPr>
        <p:spPr bwMode="auto">
          <a:xfrm>
            <a:off x="1925638" y="300355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Primary</a:t>
            </a:r>
          </a:p>
        </p:txBody>
      </p:sp>
      <p:sp>
        <p:nvSpPr>
          <p:cNvPr id="27656" name="Text Box 5"/>
          <p:cNvSpPr txBox="1">
            <a:spLocks noChangeArrowheads="1"/>
          </p:cNvSpPr>
          <p:nvPr/>
        </p:nvSpPr>
        <p:spPr bwMode="auto">
          <a:xfrm>
            <a:off x="3646488" y="3332163"/>
            <a:ext cx="2601912" cy="269875"/>
          </a:xfrm>
          <a:prstGeom prst="rect">
            <a:avLst/>
          </a:prstGeom>
          <a:solidFill>
            <a:srgbClr val="00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  Y</a:t>
            </a:r>
          </a:p>
        </p:txBody>
      </p:sp>
      <p:grpSp>
        <p:nvGrpSpPr>
          <p:cNvPr id="27657" name="Group 52"/>
          <p:cNvGrpSpPr>
            <a:grpSpLocks/>
          </p:cNvGrpSpPr>
          <p:nvPr/>
        </p:nvGrpSpPr>
        <p:grpSpPr bwMode="auto">
          <a:xfrm>
            <a:off x="1082675" y="3725863"/>
            <a:ext cx="7726363" cy="585787"/>
            <a:chOff x="647104" y="1745072"/>
            <a:chExt cx="7727144" cy="584775"/>
          </a:xfrm>
        </p:grpSpPr>
        <p:sp>
          <p:nvSpPr>
            <p:cNvPr id="27773" name="Rectangle 94"/>
            <p:cNvSpPr>
              <a:spLocks noChangeArrowheads="1"/>
            </p:cNvSpPr>
            <p:nvPr/>
          </p:nvSpPr>
          <p:spPr bwMode="auto">
            <a:xfrm rot="1980034">
              <a:off x="647104"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7774" name="Rectangle 95"/>
            <p:cNvSpPr>
              <a:spLocks noChangeArrowheads="1"/>
            </p:cNvSpPr>
            <p:nvPr/>
          </p:nvSpPr>
          <p:spPr bwMode="auto">
            <a:xfrm rot="1976570">
              <a:off x="1255785"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7775" name="Rectangle 96"/>
            <p:cNvSpPr>
              <a:spLocks noChangeArrowheads="1"/>
            </p:cNvSpPr>
            <p:nvPr/>
          </p:nvSpPr>
          <p:spPr bwMode="auto">
            <a:xfrm rot="1987090">
              <a:off x="1763024"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7776" name="Rectangle 96"/>
            <p:cNvSpPr>
              <a:spLocks noChangeArrowheads="1"/>
            </p:cNvSpPr>
            <p:nvPr/>
          </p:nvSpPr>
          <p:spPr bwMode="auto">
            <a:xfrm rot="1987090">
              <a:off x="2512132"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sp>
          <p:nvSpPr>
            <p:cNvPr id="27777" name="Rectangle 94"/>
            <p:cNvSpPr>
              <a:spLocks noChangeArrowheads="1"/>
            </p:cNvSpPr>
            <p:nvPr/>
          </p:nvSpPr>
          <p:spPr bwMode="auto">
            <a:xfrm rot="1980034">
              <a:off x="3281446"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7778" name="Rectangle 95"/>
            <p:cNvSpPr>
              <a:spLocks noChangeArrowheads="1"/>
            </p:cNvSpPr>
            <p:nvPr/>
          </p:nvSpPr>
          <p:spPr bwMode="auto">
            <a:xfrm rot="1976570">
              <a:off x="3890127"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7779" name="Rectangle 96"/>
            <p:cNvSpPr>
              <a:spLocks noChangeArrowheads="1"/>
            </p:cNvSpPr>
            <p:nvPr/>
          </p:nvSpPr>
          <p:spPr bwMode="auto">
            <a:xfrm rot="1987090">
              <a:off x="4397366"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7780" name="Rectangle 96"/>
            <p:cNvSpPr>
              <a:spLocks noChangeArrowheads="1"/>
            </p:cNvSpPr>
            <p:nvPr/>
          </p:nvSpPr>
          <p:spPr bwMode="auto">
            <a:xfrm rot="1987090">
              <a:off x="5146474"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sp>
          <p:nvSpPr>
            <p:cNvPr id="27781" name="Rectangle 94"/>
            <p:cNvSpPr>
              <a:spLocks noChangeArrowheads="1"/>
            </p:cNvSpPr>
            <p:nvPr/>
          </p:nvSpPr>
          <p:spPr bwMode="auto">
            <a:xfrm rot="1980034">
              <a:off x="5915788"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7782" name="Rectangle 95"/>
            <p:cNvSpPr>
              <a:spLocks noChangeArrowheads="1"/>
            </p:cNvSpPr>
            <p:nvPr/>
          </p:nvSpPr>
          <p:spPr bwMode="auto">
            <a:xfrm rot="1976570">
              <a:off x="6524469"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7783" name="Rectangle 96"/>
            <p:cNvSpPr>
              <a:spLocks noChangeArrowheads="1"/>
            </p:cNvSpPr>
            <p:nvPr/>
          </p:nvSpPr>
          <p:spPr bwMode="auto">
            <a:xfrm rot="1987090">
              <a:off x="7031708"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7784" name="Rectangle 96"/>
            <p:cNvSpPr>
              <a:spLocks noChangeArrowheads="1"/>
            </p:cNvSpPr>
            <p:nvPr/>
          </p:nvSpPr>
          <p:spPr bwMode="auto">
            <a:xfrm rot="1987090">
              <a:off x="7780816"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grpSp>
      <p:sp>
        <p:nvSpPr>
          <p:cNvPr id="27658" name="Text Box 41"/>
          <p:cNvSpPr txBox="1">
            <a:spLocks noChangeArrowheads="1"/>
          </p:cNvSpPr>
          <p:nvPr/>
        </p:nvSpPr>
        <p:spPr bwMode="auto">
          <a:xfrm>
            <a:off x="6865938" y="3001963"/>
            <a:ext cx="139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Primary</a:t>
            </a:r>
          </a:p>
        </p:txBody>
      </p:sp>
      <p:graphicFrame>
        <p:nvGraphicFramePr>
          <p:cNvPr id="20" name="Table 19"/>
          <p:cNvGraphicFramePr>
            <a:graphicFrameLocks noGrp="1"/>
          </p:cNvGraphicFramePr>
          <p:nvPr/>
        </p:nvGraphicFramePr>
        <p:xfrm>
          <a:off x="1054100" y="2994025"/>
          <a:ext cx="5194299" cy="3341687"/>
        </p:xfrm>
        <a:graphic>
          <a:graphicData uri="http://schemas.openxmlformats.org/drawingml/2006/table">
            <a:tbl>
              <a:tblPr/>
              <a:tblGrid>
                <a:gridCol w="654561">
                  <a:extLst>
                    <a:ext uri="{9D8B030D-6E8A-4147-A177-3AD203B41FA5}">
                      <a16:colId xmlns:a16="http://schemas.microsoft.com/office/drawing/2014/main" val="20000"/>
                    </a:ext>
                  </a:extLst>
                </a:gridCol>
                <a:gridCol w="631426">
                  <a:extLst>
                    <a:ext uri="{9D8B030D-6E8A-4147-A177-3AD203B41FA5}">
                      <a16:colId xmlns:a16="http://schemas.microsoft.com/office/drawing/2014/main" val="20001"/>
                    </a:ext>
                  </a:extLst>
                </a:gridCol>
                <a:gridCol w="642313">
                  <a:extLst>
                    <a:ext uri="{9D8B030D-6E8A-4147-A177-3AD203B41FA5}">
                      <a16:colId xmlns:a16="http://schemas.microsoft.com/office/drawing/2014/main" val="20002"/>
                    </a:ext>
                  </a:extLst>
                </a:gridCol>
                <a:gridCol w="642313">
                  <a:extLst>
                    <a:ext uri="{9D8B030D-6E8A-4147-A177-3AD203B41FA5}">
                      <a16:colId xmlns:a16="http://schemas.microsoft.com/office/drawing/2014/main" val="20003"/>
                    </a:ext>
                  </a:extLst>
                </a:gridCol>
                <a:gridCol w="685860">
                  <a:extLst>
                    <a:ext uri="{9D8B030D-6E8A-4147-A177-3AD203B41FA5}">
                      <a16:colId xmlns:a16="http://schemas.microsoft.com/office/drawing/2014/main" val="20004"/>
                    </a:ext>
                  </a:extLst>
                </a:gridCol>
                <a:gridCol w="664087">
                  <a:extLst>
                    <a:ext uri="{9D8B030D-6E8A-4147-A177-3AD203B41FA5}">
                      <a16:colId xmlns:a16="http://schemas.microsoft.com/office/drawing/2014/main" val="20005"/>
                    </a:ext>
                  </a:extLst>
                </a:gridCol>
                <a:gridCol w="642313">
                  <a:extLst>
                    <a:ext uri="{9D8B030D-6E8A-4147-A177-3AD203B41FA5}">
                      <a16:colId xmlns:a16="http://schemas.microsoft.com/office/drawing/2014/main" val="20006"/>
                    </a:ext>
                  </a:extLst>
                </a:gridCol>
                <a:gridCol w="631426">
                  <a:extLst>
                    <a:ext uri="{9D8B030D-6E8A-4147-A177-3AD203B41FA5}">
                      <a16:colId xmlns:a16="http://schemas.microsoft.com/office/drawing/2014/main" val="20007"/>
                    </a:ext>
                  </a:extLst>
                </a:gridCol>
              </a:tblGrid>
              <a:tr h="1266348">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04" marR="65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04" marR="65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547">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  </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63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60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63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60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664">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288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988">
                <a:tc>
                  <a:txBody>
                    <a:bodyPr/>
                    <a:lstStyle/>
                    <a:p>
                      <a:pPr marL="0" marR="0" algn="ctr">
                        <a:lnSpc>
                          <a:spcPct val="115000"/>
                        </a:lnSpc>
                        <a:spcBef>
                          <a:spcPts val="0"/>
                        </a:spcBef>
                        <a:spcAft>
                          <a:spcPts val="0"/>
                        </a:spcAft>
                      </a:pPr>
                      <a:r>
                        <a:rPr lang="en-US" sz="1800" b="1" dirty="0">
                          <a:solidFill>
                            <a:schemeClr val="bg1"/>
                          </a:solidFill>
                          <a:latin typeface="+mj-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chemeClr val="bg1"/>
                          </a:solidFill>
                          <a:latin typeface="+mj-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23" name="Table 22"/>
          <p:cNvGraphicFramePr>
            <a:graphicFrameLocks noGrp="1"/>
          </p:cNvGraphicFramePr>
          <p:nvPr/>
        </p:nvGraphicFramePr>
        <p:xfrm>
          <a:off x="6248400" y="2994025"/>
          <a:ext cx="2624138" cy="3341689"/>
        </p:xfrm>
        <a:graphic>
          <a:graphicData uri="http://schemas.openxmlformats.org/drawingml/2006/table">
            <a:tbl>
              <a:tblPr/>
              <a:tblGrid>
                <a:gridCol w="685978">
                  <a:extLst>
                    <a:ext uri="{9D8B030D-6E8A-4147-A177-3AD203B41FA5}">
                      <a16:colId xmlns:a16="http://schemas.microsoft.com/office/drawing/2014/main" val="20000"/>
                    </a:ext>
                  </a:extLst>
                </a:gridCol>
                <a:gridCol w="664201">
                  <a:extLst>
                    <a:ext uri="{9D8B030D-6E8A-4147-A177-3AD203B41FA5}">
                      <a16:colId xmlns:a16="http://schemas.microsoft.com/office/drawing/2014/main" val="20001"/>
                    </a:ext>
                  </a:extLst>
                </a:gridCol>
                <a:gridCol w="642424">
                  <a:extLst>
                    <a:ext uri="{9D8B030D-6E8A-4147-A177-3AD203B41FA5}">
                      <a16:colId xmlns:a16="http://schemas.microsoft.com/office/drawing/2014/main" val="20002"/>
                    </a:ext>
                  </a:extLst>
                </a:gridCol>
                <a:gridCol w="631535">
                  <a:extLst>
                    <a:ext uri="{9D8B030D-6E8A-4147-A177-3AD203B41FA5}">
                      <a16:colId xmlns:a16="http://schemas.microsoft.com/office/drawing/2014/main" val="20003"/>
                    </a:ext>
                  </a:extLst>
                </a:gridCol>
              </a:tblGrid>
              <a:tr h="1262657">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15" marR="652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87">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568">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709">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598">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9351">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22.50</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319">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22.50</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7766" name="Text Box 162"/>
          <p:cNvSpPr txBox="1">
            <a:spLocks noChangeArrowheads="1"/>
          </p:cNvSpPr>
          <p:nvPr/>
        </p:nvSpPr>
        <p:spPr bwMode="auto">
          <a:xfrm>
            <a:off x="207963" y="6115050"/>
            <a:ext cx="9398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spcBef>
                <a:spcPct val="0"/>
              </a:spcBef>
              <a:spcAft>
                <a:spcPct val="0"/>
              </a:spcAft>
            </a:pPr>
            <a:r>
              <a:rPr lang="en-US" sz="1600">
                <a:solidFill>
                  <a:schemeClr val="bg1"/>
                </a:solidFill>
                <a:latin typeface="Arial Narrow" pitchFamily="34" charset="0"/>
              </a:rPr>
              <a:t> Balance</a:t>
            </a:r>
          </a:p>
        </p:txBody>
      </p:sp>
      <p:sp>
        <p:nvSpPr>
          <p:cNvPr id="27767" name="Oval 55"/>
          <p:cNvSpPr>
            <a:spLocks noChangeArrowheads="1"/>
          </p:cNvSpPr>
          <p:nvPr/>
        </p:nvSpPr>
        <p:spPr bwMode="auto">
          <a:xfrm>
            <a:off x="979488" y="5627688"/>
            <a:ext cx="719137" cy="315912"/>
          </a:xfrm>
          <a:prstGeom prst="ellipse">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768" name="Title 56"/>
          <p:cNvSpPr>
            <a:spLocks noGrp="1"/>
          </p:cNvSpPr>
          <p:nvPr>
            <p:ph type="title"/>
          </p:nvPr>
        </p:nvSpPr>
        <p:spPr/>
        <p:txBody>
          <a:bodyPr/>
          <a:lstStyle/>
          <a:p>
            <a:r>
              <a:rPr lang="en-US"/>
              <a:t>Point-in-time transfer example</a:t>
            </a:r>
          </a:p>
        </p:txBody>
      </p:sp>
      <p:sp>
        <p:nvSpPr>
          <p:cNvPr id="58" name="Content Placeholder 57"/>
          <p:cNvSpPr>
            <a:spLocks noGrp="1"/>
          </p:cNvSpPr>
          <p:nvPr>
            <p:ph idx="1"/>
          </p:nvPr>
        </p:nvSpPr>
        <p:spPr>
          <a:xfrm>
            <a:off x="409575" y="1028700"/>
            <a:ext cx="8734425" cy="5197475"/>
          </a:xfrm>
        </p:spPr>
        <p:txBody>
          <a:bodyPr/>
          <a:lstStyle/>
          <a:p>
            <a:pPr marL="419100" indent="-419100">
              <a:lnSpc>
                <a:spcPct val="80000"/>
              </a:lnSpc>
              <a:buFont typeface="Wingdings 3" pitchFamily="18" charset="2"/>
              <a:buAutoNum type="arabicPeriod"/>
              <a:defRPr/>
            </a:pPr>
            <a:r>
              <a:rPr lang="en-US" sz="2000" dirty="0"/>
              <a:t>Item for $1000 created (reserve established)</a:t>
            </a:r>
          </a:p>
          <a:p>
            <a:pPr marL="419100" indent="-419100">
              <a:lnSpc>
                <a:spcPct val="80000"/>
              </a:lnSpc>
              <a:buFont typeface="Wingdings 3" pitchFamily="18" charset="2"/>
              <a:buAutoNum type="arabicPeriod"/>
              <a:defRPr/>
            </a:pPr>
            <a:r>
              <a:rPr lang="en-US" sz="2000" dirty="0"/>
              <a:t>$600 payment made – primary and secondary earn partial commission</a:t>
            </a:r>
          </a:p>
          <a:p>
            <a:pPr marL="419100" indent="-419100">
              <a:lnSpc>
                <a:spcPct val="80000"/>
              </a:lnSpc>
              <a:buFont typeface="Wingdings 3" pitchFamily="18" charset="2"/>
              <a:buAutoNum type="arabicPeriod"/>
              <a:defRPr/>
            </a:pPr>
            <a:r>
              <a:rPr lang="en-US" sz="2000" dirty="0"/>
              <a:t>Commission paid to primary and secondary </a:t>
            </a:r>
          </a:p>
          <a:p>
            <a:pPr marL="419100" indent="-419100">
              <a:lnSpc>
                <a:spcPct val="80000"/>
              </a:lnSpc>
              <a:buFont typeface="Wingdings 3" pitchFamily="18" charset="2"/>
              <a:buAutoNum type="arabicPeriod"/>
              <a:defRPr/>
            </a:pPr>
            <a:r>
              <a:rPr lang="en-US" sz="2000" dirty="0"/>
              <a:t>$250 payment made – primary and secondary earn partial commission</a:t>
            </a:r>
          </a:p>
          <a:p>
            <a:pPr marL="419100" indent="-419100">
              <a:lnSpc>
                <a:spcPct val="80000"/>
              </a:lnSpc>
              <a:buFont typeface="Wingdings 3" pitchFamily="18" charset="2"/>
              <a:buAutoNum type="arabicPeriod"/>
              <a:defRPr/>
            </a:pPr>
            <a:r>
              <a:rPr lang="en-US" sz="2000" dirty="0"/>
              <a:t>Primary transferred from producer code X to Z</a:t>
            </a:r>
          </a:p>
          <a:p>
            <a:pPr>
              <a:defRPr/>
            </a:pPr>
            <a:endParaRPr lang="en-US" dirty="0"/>
          </a:p>
        </p:txBody>
      </p:sp>
      <p:sp>
        <p:nvSpPr>
          <p:cNvPr id="27771" name="Text Box 160"/>
          <p:cNvSpPr txBox="1">
            <a:spLocks noChangeArrowheads="1"/>
          </p:cNvSpPr>
          <p:nvPr/>
        </p:nvSpPr>
        <p:spPr bwMode="auto">
          <a:xfrm>
            <a:off x="768350" y="4310063"/>
            <a:ext cx="192088"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spcBef>
                <a:spcPts val="500"/>
              </a:spcBef>
              <a:spcAft>
                <a:spcPts val="500"/>
              </a:spcAft>
            </a:pPr>
            <a:r>
              <a:rPr lang="en-US" sz="1800" b="0">
                <a:solidFill>
                  <a:schemeClr val="accent1"/>
                </a:solidFill>
              </a:rPr>
              <a:t>1.</a:t>
            </a:r>
          </a:p>
          <a:p>
            <a:pPr eaLnBrk="1" hangingPunct="1">
              <a:lnSpc>
                <a:spcPct val="80000"/>
              </a:lnSpc>
              <a:spcBef>
                <a:spcPts val="500"/>
              </a:spcBef>
              <a:spcAft>
                <a:spcPts val="500"/>
              </a:spcAft>
            </a:pPr>
            <a:r>
              <a:rPr lang="en-US" sz="1800" b="0">
                <a:solidFill>
                  <a:schemeClr val="accent1"/>
                </a:solidFill>
              </a:rPr>
              <a:t>2.</a:t>
            </a:r>
          </a:p>
          <a:p>
            <a:pPr eaLnBrk="1" hangingPunct="1">
              <a:lnSpc>
                <a:spcPct val="80000"/>
              </a:lnSpc>
              <a:spcBef>
                <a:spcPts val="500"/>
              </a:spcBef>
              <a:spcAft>
                <a:spcPts val="500"/>
              </a:spcAft>
            </a:pPr>
            <a:r>
              <a:rPr lang="en-US" sz="1800" b="0">
                <a:solidFill>
                  <a:schemeClr val="accent1"/>
                </a:solidFill>
              </a:rPr>
              <a:t>3.</a:t>
            </a:r>
          </a:p>
          <a:p>
            <a:pPr eaLnBrk="1" hangingPunct="1">
              <a:lnSpc>
                <a:spcPct val="80000"/>
              </a:lnSpc>
              <a:spcBef>
                <a:spcPts val="500"/>
              </a:spcBef>
              <a:spcAft>
                <a:spcPts val="500"/>
              </a:spcAft>
            </a:pPr>
            <a:r>
              <a:rPr lang="en-US" sz="1800" b="0">
                <a:solidFill>
                  <a:schemeClr val="accent1"/>
                </a:solidFill>
              </a:rPr>
              <a:t>4.</a:t>
            </a:r>
          </a:p>
          <a:p>
            <a:pPr eaLnBrk="1" hangingPunct="1">
              <a:lnSpc>
                <a:spcPct val="80000"/>
              </a:lnSpc>
              <a:spcBef>
                <a:spcPts val="500"/>
              </a:spcBef>
              <a:spcAft>
                <a:spcPts val="500"/>
              </a:spcAft>
            </a:pPr>
            <a:r>
              <a:rPr lang="en-US" sz="1800" b="0">
                <a:solidFill>
                  <a:schemeClr val="accent1"/>
                </a:solidFill>
              </a:rPr>
              <a:t>5.</a:t>
            </a:r>
          </a:p>
        </p:txBody>
      </p:sp>
      <p:sp>
        <p:nvSpPr>
          <p:cNvPr id="27772" name="Freeform 63"/>
          <p:cNvSpPr>
            <a:spLocks/>
          </p:cNvSpPr>
          <p:nvPr/>
        </p:nvSpPr>
        <p:spPr bwMode="auto">
          <a:xfrm>
            <a:off x="1719263" y="5462588"/>
            <a:ext cx="4583112" cy="328612"/>
          </a:xfrm>
          <a:custGeom>
            <a:avLst/>
            <a:gdLst>
              <a:gd name="T0" fmla="*/ 0 w 4582886"/>
              <a:gd name="T1" fmla="*/ 335695 h 328386"/>
              <a:gd name="T2" fmla="*/ 1853516 w 4582886"/>
              <a:gd name="T3" fmla="*/ 46367 h 328386"/>
              <a:gd name="T4" fmla="*/ 3238177 w 4582886"/>
              <a:gd name="T5" fmla="*/ 57493 h 328386"/>
              <a:gd name="T6" fmla="*/ 4590180 w 4582886"/>
              <a:gd name="T7" fmla="*/ 268928 h 328386"/>
              <a:gd name="T8" fmla="*/ 0 60000 65536"/>
              <a:gd name="T9" fmla="*/ 0 60000 65536"/>
              <a:gd name="T10" fmla="*/ 0 60000 65536"/>
              <a:gd name="T11" fmla="*/ 0 60000 65536"/>
              <a:gd name="T12" fmla="*/ 0 w 4582886"/>
              <a:gd name="T13" fmla="*/ 0 h 328386"/>
              <a:gd name="T14" fmla="*/ 4582886 w 4582886"/>
              <a:gd name="T15" fmla="*/ 328386 h 328386"/>
            </a:gdLst>
            <a:ahLst/>
            <a:cxnLst>
              <a:cxn ang="T8">
                <a:pos x="T0" y="T1"/>
              </a:cxn>
              <a:cxn ang="T9">
                <a:pos x="T2" y="T3"/>
              </a:cxn>
              <a:cxn ang="T10">
                <a:pos x="T4" y="T5"/>
              </a:cxn>
              <a:cxn ang="T11">
                <a:pos x="T6" y="T7"/>
              </a:cxn>
            </a:cxnLst>
            <a:rect l="T12" t="T13" r="T14" b="T15"/>
            <a:pathLst>
              <a:path w="4582886" h="328386">
                <a:moveTo>
                  <a:pt x="0" y="328386"/>
                </a:moveTo>
                <a:cubicBezTo>
                  <a:pt x="655864" y="209550"/>
                  <a:pt x="1311728" y="90714"/>
                  <a:pt x="1850571" y="45357"/>
                </a:cubicBezTo>
                <a:cubicBezTo>
                  <a:pt x="2389414" y="0"/>
                  <a:pt x="2777671" y="19957"/>
                  <a:pt x="3233057" y="56243"/>
                </a:cubicBezTo>
                <a:cubicBezTo>
                  <a:pt x="3688443" y="92529"/>
                  <a:pt x="4135664" y="177800"/>
                  <a:pt x="4582886" y="263072"/>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298" y="281320"/>
            <a:ext cx="2705100" cy="4381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Retroactive transfer</a:t>
            </a:r>
          </a:p>
        </p:txBody>
      </p:sp>
      <p:sp>
        <p:nvSpPr>
          <p:cNvPr id="28675" name="Rectangle 3"/>
          <p:cNvSpPr>
            <a:spLocks noGrp="1" noChangeArrowheads="1"/>
          </p:cNvSpPr>
          <p:nvPr>
            <p:ph idx="1"/>
          </p:nvPr>
        </p:nvSpPr>
        <p:spPr/>
        <p:txBody>
          <a:bodyPr/>
          <a:lstStyle/>
          <a:p>
            <a:pPr marL="457200" indent="-457200">
              <a:buFont typeface="Arial" charset="0"/>
              <a:buChar char="•"/>
            </a:pPr>
            <a:r>
              <a:rPr lang="en-US" dirty="0"/>
              <a:t>Use case: </a:t>
            </a:r>
            <a:br>
              <a:rPr lang="en-US" dirty="0"/>
            </a:br>
            <a:r>
              <a:rPr lang="en-US" dirty="0"/>
              <a:t>Policy period issued</a:t>
            </a:r>
            <a:br>
              <a:rPr lang="en-US" dirty="0"/>
            </a:br>
            <a:r>
              <a:rPr lang="en-US" dirty="0"/>
              <a:t>with wrong producer code</a:t>
            </a:r>
          </a:p>
          <a:p>
            <a:pPr marL="457200" indent="-457200">
              <a:buFont typeface="Arial" charset="0"/>
              <a:buChar char="•"/>
            </a:pPr>
            <a:r>
              <a:rPr lang="en-US" dirty="0"/>
              <a:t>For role being transferred:</a:t>
            </a:r>
          </a:p>
          <a:p>
            <a:pPr marL="819150" lvl="1" indent="-419100">
              <a:buFont typeface="Wingdings 3" pitchFamily="18" charset="2"/>
              <a:buAutoNum type="arabicPeriod"/>
            </a:pPr>
            <a:r>
              <a:rPr lang="en-US" dirty="0"/>
              <a:t>Reverses all payable and paid commission</a:t>
            </a:r>
          </a:p>
          <a:p>
            <a:pPr marL="819150" lvl="1" indent="-419100">
              <a:buFont typeface="Wingdings 3" pitchFamily="18" charset="2"/>
              <a:buAutoNum type="arabicPeriod"/>
            </a:pPr>
            <a:r>
              <a:rPr lang="en-US" dirty="0"/>
              <a:t>Moves all reserve (if any) to new producer code</a:t>
            </a:r>
          </a:p>
          <a:p>
            <a:pPr marL="819150" lvl="1" indent="-419100">
              <a:buFont typeface="Wingdings 3" pitchFamily="18" charset="2"/>
              <a:buAutoNum type="arabicPeriod"/>
            </a:pPr>
            <a:r>
              <a:rPr lang="en-US" dirty="0"/>
              <a:t>(Agency bill only) If role is primary, sets new producer code as payer</a:t>
            </a:r>
          </a:p>
          <a:p>
            <a:pPr marL="819150" lvl="1" indent="-419100">
              <a:buFont typeface="Wingdings 3" pitchFamily="18" charset="2"/>
              <a:buChar char="}"/>
            </a:pPr>
            <a:endParaRPr lang="en-US" dirty="0"/>
          </a:p>
        </p:txBody>
      </p:sp>
      <p:pic>
        <p:nvPicPr>
          <p:cNvPr id="2867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826" y="194267"/>
            <a:ext cx="3476540" cy="80051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6"/>
          <p:cNvSpPr>
            <a:spLocks noGrp="1"/>
          </p:cNvSpPr>
          <p:nvPr>
            <p:ph type="title"/>
          </p:nvPr>
        </p:nvSpPr>
        <p:spPr/>
        <p:txBody>
          <a:bodyPr/>
          <a:lstStyle/>
          <a:p>
            <a:r>
              <a:rPr lang="en-US"/>
              <a:t>Retroactive transfer example</a:t>
            </a:r>
          </a:p>
        </p:txBody>
      </p:sp>
      <p:sp>
        <p:nvSpPr>
          <p:cNvPr id="58" name="Content Placeholder 57"/>
          <p:cNvSpPr>
            <a:spLocks noGrp="1"/>
          </p:cNvSpPr>
          <p:nvPr>
            <p:ph idx="1"/>
          </p:nvPr>
        </p:nvSpPr>
        <p:spPr>
          <a:xfrm>
            <a:off x="409575" y="982663"/>
            <a:ext cx="8734425" cy="5197475"/>
          </a:xfrm>
        </p:spPr>
        <p:txBody>
          <a:bodyPr/>
          <a:lstStyle/>
          <a:p>
            <a:pPr marL="419100" indent="-419100">
              <a:lnSpc>
                <a:spcPct val="80000"/>
              </a:lnSpc>
              <a:buFont typeface="Wingdings 3" pitchFamily="18" charset="2"/>
              <a:buAutoNum type="arabicPeriod"/>
              <a:defRPr/>
            </a:pPr>
            <a:r>
              <a:rPr lang="en-US" sz="2000" dirty="0"/>
              <a:t>Item for $1000 created (reserve established)</a:t>
            </a:r>
          </a:p>
          <a:p>
            <a:pPr marL="419100" indent="-419100">
              <a:lnSpc>
                <a:spcPct val="80000"/>
              </a:lnSpc>
              <a:buFont typeface="Wingdings 3" pitchFamily="18" charset="2"/>
              <a:buAutoNum type="arabicPeriod"/>
              <a:defRPr/>
            </a:pPr>
            <a:r>
              <a:rPr lang="en-US" sz="2000" dirty="0"/>
              <a:t>$600 payment made – primary and secondary earn partial commission</a:t>
            </a:r>
          </a:p>
          <a:p>
            <a:pPr marL="419100" indent="-419100">
              <a:lnSpc>
                <a:spcPct val="80000"/>
              </a:lnSpc>
              <a:buFont typeface="Wingdings 3" pitchFamily="18" charset="2"/>
              <a:buAutoNum type="arabicPeriod"/>
              <a:defRPr/>
            </a:pPr>
            <a:r>
              <a:rPr lang="en-US" sz="2000" dirty="0"/>
              <a:t>Commission paid to primary and secondary </a:t>
            </a:r>
          </a:p>
          <a:p>
            <a:pPr marL="419100" indent="-419100">
              <a:lnSpc>
                <a:spcPct val="80000"/>
              </a:lnSpc>
              <a:buFont typeface="Wingdings 3" pitchFamily="18" charset="2"/>
              <a:buAutoNum type="arabicPeriod"/>
              <a:defRPr/>
            </a:pPr>
            <a:r>
              <a:rPr lang="en-US" sz="2000" dirty="0"/>
              <a:t>$250 payment made – primary and secondary earn partial commission</a:t>
            </a:r>
          </a:p>
          <a:p>
            <a:pPr marL="419100" indent="-419100">
              <a:lnSpc>
                <a:spcPct val="80000"/>
              </a:lnSpc>
              <a:buFont typeface="Wingdings 3" pitchFamily="18" charset="2"/>
              <a:buAutoNum type="arabicPeriod"/>
              <a:defRPr/>
            </a:pPr>
            <a:r>
              <a:rPr lang="en-US" sz="2000" dirty="0"/>
              <a:t>Primary transferred from producer code X to Z</a:t>
            </a:r>
          </a:p>
          <a:p>
            <a:pPr>
              <a:defRPr/>
            </a:pPr>
            <a:endParaRPr lang="en-US" dirty="0"/>
          </a:p>
        </p:txBody>
      </p:sp>
      <p:pic>
        <p:nvPicPr>
          <p:cNvPr id="29700" name="Picture 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93675"/>
            <a:ext cx="2562225" cy="4381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32" name="Text Box 5"/>
          <p:cNvSpPr txBox="1">
            <a:spLocks noChangeArrowheads="1"/>
          </p:cNvSpPr>
          <p:nvPr/>
        </p:nvSpPr>
        <p:spPr bwMode="auto">
          <a:xfrm>
            <a:off x="1065213" y="4289425"/>
            <a:ext cx="5205412" cy="2057400"/>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defRPr/>
            </a:pPr>
            <a:endParaRPr lang="en-US" sz="1800">
              <a:solidFill>
                <a:schemeClr val="bg1"/>
              </a:solidFill>
              <a:latin typeface="Arial" pitchFamily="34" charset="0"/>
            </a:endParaRPr>
          </a:p>
        </p:txBody>
      </p:sp>
      <p:sp>
        <p:nvSpPr>
          <p:cNvPr id="29702" name="Text Box 6"/>
          <p:cNvSpPr txBox="1">
            <a:spLocks noChangeArrowheads="1"/>
          </p:cNvSpPr>
          <p:nvPr/>
        </p:nvSpPr>
        <p:spPr bwMode="auto">
          <a:xfrm>
            <a:off x="6267450" y="4289425"/>
            <a:ext cx="2605088" cy="2057400"/>
          </a:xfrm>
          <a:prstGeom prst="rect">
            <a:avLst/>
          </a:prstGeom>
          <a:solidFill>
            <a:srgbClr val="66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sz="1800">
              <a:solidFill>
                <a:schemeClr val="bg1"/>
              </a:solidFill>
            </a:endParaRPr>
          </a:p>
        </p:txBody>
      </p:sp>
      <p:sp>
        <p:nvSpPr>
          <p:cNvPr id="34" name="Text Box 5"/>
          <p:cNvSpPr txBox="1">
            <a:spLocks noChangeArrowheads="1"/>
          </p:cNvSpPr>
          <p:nvPr/>
        </p:nvSpPr>
        <p:spPr bwMode="auto">
          <a:xfrm>
            <a:off x="1065213" y="3332163"/>
            <a:ext cx="2570162" cy="269875"/>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defRPr/>
            </a:pPr>
            <a:r>
              <a:rPr lang="en-US" sz="1800" dirty="0">
                <a:solidFill>
                  <a:schemeClr val="bg1"/>
                </a:solidFill>
                <a:latin typeface="Arial" pitchFamily="34" charset="0"/>
              </a:rPr>
              <a:t>Producer  X</a:t>
            </a:r>
          </a:p>
        </p:txBody>
      </p:sp>
      <p:sp>
        <p:nvSpPr>
          <p:cNvPr id="29704" name="Text Box 6"/>
          <p:cNvSpPr txBox="1">
            <a:spLocks noChangeArrowheads="1"/>
          </p:cNvSpPr>
          <p:nvPr/>
        </p:nvSpPr>
        <p:spPr bwMode="auto">
          <a:xfrm>
            <a:off x="6246813" y="3332163"/>
            <a:ext cx="2635250" cy="269875"/>
          </a:xfrm>
          <a:prstGeom prst="rect">
            <a:avLst/>
          </a:prstGeom>
          <a:solidFill>
            <a:srgbClr val="66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  Z</a:t>
            </a:r>
          </a:p>
        </p:txBody>
      </p:sp>
      <p:sp>
        <p:nvSpPr>
          <p:cNvPr id="29705" name="Text Box 18"/>
          <p:cNvSpPr txBox="1">
            <a:spLocks noChangeArrowheads="1"/>
          </p:cNvSpPr>
          <p:nvPr/>
        </p:nvSpPr>
        <p:spPr bwMode="auto">
          <a:xfrm>
            <a:off x="4379913" y="3003550"/>
            <a:ext cx="116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Secondary</a:t>
            </a:r>
          </a:p>
        </p:txBody>
      </p:sp>
      <p:sp>
        <p:nvSpPr>
          <p:cNvPr id="29706" name="Text Box 41"/>
          <p:cNvSpPr txBox="1">
            <a:spLocks noChangeArrowheads="1"/>
          </p:cNvSpPr>
          <p:nvPr/>
        </p:nvSpPr>
        <p:spPr bwMode="auto">
          <a:xfrm>
            <a:off x="1925638" y="300355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Primary</a:t>
            </a:r>
          </a:p>
        </p:txBody>
      </p:sp>
      <p:sp>
        <p:nvSpPr>
          <p:cNvPr id="47" name="Text Box 5"/>
          <p:cNvSpPr txBox="1">
            <a:spLocks noChangeArrowheads="1"/>
          </p:cNvSpPr>
          <p:nvPr/>
        </p:nvSpPr>
        <p:spPr bwMode="auto">
          <a:xfrm>
            <a:off x="3646488" y="3332163"/>
            <a:ext cx="2601912" cy="269875"/>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defRPr/>
            </a:pPr>
            <a:r>
              <a:rPr lang="en-US" sz="1800" dirty="0">
                <a:solidFill>
                  <a:schemeClr val="bg1"/>
                </a:solidFill>
                <a:latin typeface="Arial" pitchFamily="34" charset="0"/>
              </a:rPr>
              <a:t>Producer  Y</a:t>
            </a:r>
          </a:p>
        </p:txBody>
      </p:sp>
      <p:grpSp>
        <p:nvGrpSpPr>
          <p:cNvPr id="29708" name="Group 52"/>
          <p:cNvGrpSpPr>
            <a:grpSpLocks/>
          </p:cNvGrpSpPr>
          <p:nvPr/>
        </p:nvGrpSpPr>
        <p:grpSpPr bwMode="auto">
          <a:xfrm>
            <a:off x="1082675" y="3725863"/>
            <a:ext cx="7726363" cy="585787"/>
            <a:chOff x="647104" y="1745072"/>
            <a:chExt cx="7727144" cy="584775"/>
          </a:xfrm>
        </p:grpSpPr>
        <p:sp>
          <p:nvSpPr>
            <p:cNvPr id="29821" name="Rectangle 94"/>
            <p:cNvSpPr>
              <a:spLocks noChangeArrowheads="1"/>
            </p:cNvSpPr>
            <p:nvPr/>
          </p:nvSpPr>
          <p:spPr bwMode="auto">
            <a:xfrm rot="1980034">
              <a:off x="647104"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9822" name="Rectangle 95"/>
            <p:cNvSpPr>
              <a:spLocks noChangeArrowheads="1"/>
            </p:cNvSpPr>
            <p:nvPr/>
          </p:nvSpPr>
          <p:spPr bwMode="auto">
            <a:xfrm rot="1976570">
              <a:off x="1255785"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9823" name="Rectangle 96"/>
            <p:cNvSpPr>
              <a:spLocks noChangeArrowheads="1"/>
            </p:cNvSpPr>
            <p:nvPr/>
          </p:nvSpPr>
          <p:spPr bwMode="auto">
            <a:xfrm rot="1987090">
              <a:off x="1763024"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9824" name="Rectangle 96"/>
            <p:cNvSpPr>
              <a:spLocks noChangeArrowheads="1"/>
            </p:cNvSpPr>
            <p:nvPr/>
          </p:nvSpPr>
          <p:spPr bwMode="auto">
            <a:xfrm rot="1987090">
              <a:off x="2512132"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sp>
          <p:nvSpPr>
            <p:cNvPr id="29825" name="Rectangle 94"/>
            <p:cNvSpPr>
              <a:spLocks noChangeArrowheads="1"/>
            </p:cNvSpPr>
            <p:nvPr/>
          </p:nvSpPr>
          <p:spPr bwMode="auto">
            <a:xfrm rot="1980034">
              <a:off x="3281446"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9826" name="Rectangle 95"/>
            <p:cNvSpPr>
              <a:spLocks noChangeArrowheads="1"/>
            </p:cNvSpPr>
            <p:nvPr/>
          </p:nvSpPr>
          <p:spPr bwMode="auto">
            <a:xfrm rot="1976570">
              <a:off x="3890127"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9827" name="Rectangle 96"/>
            <p:cNvSpPr>
              <a:spLocks noChangeArrowheads="1"/>
            </p:cNvSpPr>
            <p:nvPr/>
          </p:nvSpPr>
          <p:spPr bwMode="auto">
            <a:xfrm rot="1987090">
              <a:off x="4397366"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9828" name="Rectangle 96"/>
            <p:cNvSpPr>
              <a:spLocks noChangeArrowheads="1"/>
            </p:cNvSpPr>
            <p:nvPr/>
          </p:nvSpPr>
          <p:spPr bwMode="auto">
            <a:xfrm rot="1987090">
              <a:off x="5146474"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sp>
          <p:nvSpPr>
            <p:cNvPr id="29829" name="Rectangle 94"/>
            <p:cNvSpPr>
              <a:spLocks noChangeArrowheads="1"/>
            </p:cNvSpPr>
            <p:nvPr/>
          </p:nvSpPr>
          <p:spPr bwMode="auto">
            <a:xfrm rot="1980034">
              <a:off x="5915788" y="1844497"/>
              <a:ext cx="6062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Res.</a:t>
              </a:r>
            </a:p>
          </p:txBody>
        </p:sp>
        <p:sp>
          <p:nvSpPr>
            <p:cNvPr id="29830" name="Rectangle 95"/>
            <p:cNvSpPr>
              <a:spLocks noChangeArrowheads="1"/>
            </p:cNvSpPr>
            <p:nvPr/>
          </p:nvSpPr>
          <p:spPr bwMode="auto">
            <a:xfrm rot="1976570">
              <a:off x="6524469" y="1745072"/>
              <a:ext cx="660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Write</a:t>
              </a:r>
              <a:br>
                <a:rPr lang="en-US" sz="1600" b="0">
                  <a:solidFill>
                    <a:schemeClr val="bg1"/>
                  </a:solidFill>
                  <a:cs typeface="Arial" charset="0"/>
                </a:rPr>
              </a:br>
              <a:r>
                <a:rPr lang="en-US" sz="1600" b="0">
                  <a:solidFill>
                    <a:schemeClr val="bg1"/>
                  </a:solidFill>
                  <a:cs typeface="Arial" charset="0"/>
                </a:rPr>
                <a:t>off</a:t>
              </a:r>
            </a:p>
          </p:txBody>
        </p:sp>
        <p:sp>
          <p:nvSpPr>
            <p:cNvPr id="29831" name="Rectangle 96"/>
            <p:cNvSpPr>
              <a:spLocks noChangeArrowheads="1"/>
            </p:cNvSpPr>
            <p:nvPr/>
          </p:nvSpPr>
          <p:spPr bwMode="auto">
            <a:xfrm rot="1987090">
              <a:off x="7031708" y="1761392"/>
              <a:ext cx="91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Payable</a:t>
              </a:r>
            </a:p>
          </p:txBody>
        </p:sp>
        <p:sp>
          <p:nvSpPr>
            <p:cNvPr id="29832" name="Rectangle 96"/>
            <p:cNvSpPr>
              <a:spLocks noChangeArrowheads="1"/>
            </p:cNvSpPr>
            <p:nvPr/>
          </p:nvSpPr>
          <p:spPr bwMode="auto">
            <a:xfrm rot="1987090">
              <a:off x="7780816" y="1847668"/>
              <a:ext cx="5934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spcAft>
                  <a:spcPct val="0"/>
                </a:spcAft>
                <a:buClrTx/>
              </a:pPr>
              <a:r>
                <a:rPr lang="en-US" sz="1600" b="0">
                  <a:solidFill>
                    <a:schemeClr val="bg1"/>
                  </a:solidFill>
                  <a:cs typeface="Arial" charset="0"/>
                </a:rPr>
                <a:t>Paid</a:t>
              </a:r>
            </a:p>
          </p:txBody>
        </p:sp>
      </p:grpSp>
      <p:sp>
        <p:nvSpPr>
          <p:cNvPr id="29709" name="Text Box 41"/>
          <p:cNvSpPr txBox="1">
            <a:spLocks noChangeArrowheads="1"/>
          </p:cNvSpPr>
          <p:nvPr/>
        </p:nvSpPr>
        <p:spPr bwMode="auto">
          <a:xfrm>
            <a:off x="6865938" y="3001963"/>
            <a:ext cx="139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Primary</a:t>
            </a:r>
          </a:p>
        </p:txBody>
      </p:sp>
      <p:graphicFrame>
        <p:nvGraphicFramePr>
          <p:cNvPr id="74" name="Table 73"/>
          <p:cNvGraphicFramePr>
            <a:graphicFrameLocks noGrp="1"/>
          </p:cNvGraphicFramePr>
          <p:nvPr/>
        </p:nvGraphicFramePr>
        <p:xfrm>
          <a:off x="1054100" y="2994025"/>
          <a:ext cx="5194299" cy="3341687"/>
        </p:xfrm>
        <a:graphic>
          <a:graphicData uri="http://schemas.openxmlformats.org/drawingml/2006/table">
            <a:tbl>
              <a:tblPr/>
              <a:tblGrid>
                <a:gridCol w="654561">
                  <a:extLst>
                    <a:ext uri="{9D8B030D-6E8A-4147-A177-3AD203B41FA5}">
                      <a16:colId xmlns:a16="http://schemas.microsoft.com/office/drawing/2014/main" val="20000"/>
                    </a:ext>
                  </a:extLst>
                </a:gridCol>
                <a:gridCol w="631426">
                  <a:extLst>
                    <a:ext uri="{9D8B030D-6E8A-4147-A177-3AD203B41FA5}">
                      <a16:colId xmlns:a16="http://schemas.microsoft.com/office/drawing/2014/main" val="20001"/>
                    </a:ext>
                  </a:extLst>
                </a:gridCol>
                <a:gridCol w="642313">
                  <a:extLst>
                    <a:ext uri="{9D8B030D-6E8A-4147-A177-3AD203B41FA5}">
                      <a16:colId xmlns:a16="http://schemas.microsoft.com/office/drawing/2014/main" val="20002"/>
                    </a:ext>
                  </a:extLst>
                </a:gridCol>
                <a:gridCol w="642313">
                  <a:extLst>
                    <a:ext uri="{9D8B030D-6E8A-4147-A177-3AD203B41FA5}">
                      <a16:colId xmlns:a16="http://schemas.microsoft.com/office/drawing/2014/main" val="20003"/>
                    </a:ext>
                  </a:extLst>
                </a:gridCol>
                <a:gridCol w="685860">
                  <a:extLst>
                    <a:ext uri="{9D8B030D-6E8A-4147-A177-3AD203B41FA5}">
                      <a16:colId xmlns:a16="http://schemas.microsoft.com/office/drawing/2014/main" val="20004"/>
                    </a:ext>
                  </a:extLst>
                </a:gridCol>
                <a:gridCol w="664087">
                  <a:extLst>
                    <a:ext uri="{9D8B030D-6E8A-4147-A177-3AD203B41FA5}">
                      <a16:colId xmlns:a16="http://schemas.microsoft.com/office/drawing/2014/main" val="20005"/>
                    </a:ext>
                  </a:extLst>
                </a:gridCol>
                <a:gridCol w="642313">
                  <a:extLst>
                    <a:ext uri="{9D8B030D-6E8A-4147-A177-3AD203B41FA5}">
                      <a16:colId xmlns:a16="http://schemas.microsoft.com/office/drawing/2014/main" val="20006"/>
                    </a:ext>
                  </a:extLst>
                </a:gridCol>
                <a:gridCol w="631426">
                  <a:extLst>
                    <a:ext uri="{9D8B030D-6E8A-4147-A177-3AD203B41FA5}">
                      <a16:colId xmlns:a16="http://schemas.microsoft.com/office/drawing/2014/main" val="20007"/>
                    </a:ext>
                  </a:extLst>
                </a:gridCol>
              </a:tblGrid>
              <a:tr h="1266348">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04" marR="65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04" marR="652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547">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  </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63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60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63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60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664">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22.50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2880">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500" b="1" dirty="0">
                          <a:solidFill>
                            <a:srgbClr val="D33819"/>
                          </a:solidFill>
                          <a:latin typeface="Arial Narrow" pitchFamily="34" charset="0"/>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rgbClr val="D33819"/>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988">
                <a:tc>
                  <a:txBody>
                    <a:bodyPr/>
                    <a:lstStyle/>
                    <a:p>
                      <a:pPr marL="0" marR="0" algn="ctr">
                        <a:lnSpc>
                          <a:spcPct val="115000"/>
                        </a:lnSpc>
                        <a:spcBef>
                          <a:spcPts val="0"/>
                        </a:spcBef>
                        <a:spcAft>
                          <a:spcPts val="0"/>
                        </a:spcAft>
                      </a:pPr>
                      <a:r>
                        <a:rPr lang="en-US" sz="1800" b="1" dirty="0">
                          <a:solidFill>
                            <a:schemeClr val="bg1"/>
                          </a:solidFill>
                          <a:latin typeface="+mj-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chemeClr val="bg1"/>
                          </a:solidFill>
                          <a:latin typeface="+mj-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500" b="1" dirty="0">
                          <a:solidFill>
                            <a:srgbClr val="D33819"/>
                          </a:solidFill>
                          <a:latin typeface="Arial Narrow" pitchFamily="34" charset="0"/>
                          <a:ea typeface="Calibri"/>
                          <a:cs typeface="Times New Roman"/>
                        </a:rPr>
                        <a:t>(37.50)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dirty="0">
                          <a:solidFill>
                            <a:srgbClr val="D33819"/>
                          </a:solidFill>
                          <a:latin typeface="+mn-lt"/>
                          <a:ea typeface="Calibri"/>
                          <a:cs typeface="Times New Roman"/>
                        </a:rPr>
                        <a:t>(90)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7.50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12.50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30</a:t>
                      </a:r>
                    </a:p>
                  </a:txBody>
                  <a:tcPr marL="65204" marR="65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5" name="Table 74"/>
          <p:cNvGraphicFramePr>
            <a:graphicFrameLocks noGrp="1"/>
          </p:cNvGraphicFramePr>
          <p:nvPr/>
        </p:nvGraphicFramePr>
        <p:xfrm>
          <a:off x="6248400" y="2994025"/>
          <a:ext cx="2624138" cy="3341689"/>
        </p:xfrm>
        <a:graphic>
          <a:graphicData uri="http://schemas.openxmlformats.org/drawingml/2006/table">
            <a:tbl>
              <a:tblPr/>
              <a:tblGrid>
                <a:gridCol w="685978">
                  <a:extLst>
                    <a:ext uri="{9D8B030D-6E8A-4147-A177-3AD203B41FA5}">
                      <a16:colId xmlns:a16="http://schemas.microsoft.com/office/drawing/2014/main" val="20000"/>
                    </a:ext>
                  </a:extLst>
                </a:gridCol>
                <a:gridCol w="664201">
                  <a:extLst>
                    <a:ext uri="{9D8B030D-6E8A-4147-A177-3AD203B41FA5}">
                      <a16:colId xmlns:a16="http://schemas.microsoft.com/office/drawing/2014/main" val="20001"/>
                    </a:ext>
                  </a:extLst>
                </a:gridCol>
                <a:gridCol w="642424">
                  <a:extLst>
                    <a:ext uri="{9D8B030D-6E8A-4147-A177-3AD203B41FA5}">
                      <a16:colId xmlns:a16="http://schemas.microsoft.com/office/drawing/2014/main" val="20002"/>
                    </a:ext>
                  </a:extLst>
                </a:gridCol>
                <a:gridCol w="631535">
                  <a:extLst>
                    <a:ext uri="{9D8B030D-6E8A-4147-A177-3AD203B41FA5}">
                      <a16:colId xmlns:a16="http://schemas.microsoft.com/office/drawing/2014/main" val="20003"/>
                    </a:ext>
                  </a:extLst>
                </a:gridCol>
              </a:tblGrid>
              <a:tr h="1262657">
                <a:tc gridSpan="4">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215" marR="652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87">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568">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709">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598">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9351">
                <a:tc>
                  <a:txBody>
                    <a:bodyPr/>
                    <a:lstStyle/>
                    <a:p>
                      <a:pPr marL="0" marR="0" algn="r">
                        <a:lnSpc>
                          <a:spcPct val="115000"/>
                        </a:lnSpc>
                        <a:spcBef>
                          <a:spcPts val="0"/>
                        </a:spcBef>
                        <a:spcAft>
                          <a:spcPts val="0"/>
                        </a:spcAft>
                      </a:pPr>
                      <a:r>
                        <a:rPr lang="en-US" sz="1600" dirty="0">
                          <a:solidFill>
                            <a:schemeClr val="bg1"/>
                          </a:solidFill>
                          <a:latin typeface="+mn-lt"/>
                          <a:ea typeface="Calibri"/>
                          <a:cs typeface="Times New Roman"/>
                        </a:rPr>
                        <a:t>150</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8319">
                <a:tc>
                  <a:txBody>
                    <a:bodyPr/>
                    <a:lstStyle/>
                    <a:p>
                      <a:pPr marL="0" marR="0" algn="r">
                        <a:lnSpc>
                          <a:spcPct val="115000"/>
                        </a:lnSpc>
                        <a:spcBef>
                          <a:spcPts val="0"/>
                        </a:spcBef>
                        <a:spcAft>
                          <a:spcPts val="0"/>
                        </a:spcAft>
                      </a:pPr>
                      <a:r>
                        <a:rPr lang="en-US" sz="1600" b="1" dirty="0">
                          <a:solidFill>
                            <a:schemeClr val="bg1"/>
                          </a:solidFill>
                          <a:latin typeface="+mn-lt"/>
                          <a:ea typeface="Calibri"/>
                          <a:cs typeface="Times New Roman"/>
                        </a:rPr>
                        <a:t>150</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bg1"/>
                          </a:solidFill>
                          <a:latin typeface="+mn-lt"/>
                          <a:ea typeface="Calibri"/>
                          <a:cs typeface="Times New Roman"/>
                        </a:rPr>
                        <a:t>-</a:t>
                      </a:r>
                    </a:p>
                  </a:txBody>
                  <a:tcPr marL="65215" marR="652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9817" name="Text Box 162"/>
          <p:cNvSpPr txBox="1">
            <a:spLocks noChangeArrowheads="1"/>
          </p:cNvSpPr>
          <p:nvPr/>
        </p:nvSpPr>
        <p:spPr bwMode="auto">
          <a:xfrm>
            <a:off x="207963" y="6115050"/>
            <a:ext cx="9398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spcBef>
                <a:spcPct val="0"/>
              </a:spcBef>
              <a:spcAft>
                <a:spcPct val="0"/>
              </a:spcAft>
            </a:pPr>
            <a:r>
              <a:rPr lang="en-US" sz="1600">
                <a:solidFill>
                  <a:schemeClr val="bg1"/>
                </a:solidFill>
                <a:latin typeface="Arial Narrow" pitchFamily="34" charset="0"/>
              </a:rPr>
              <a:t> Balance</a:t>
            </a:r>
          </a:p>
        </p:txBody>
      </p:sp>
      <p:sp>
        <p:nvSpPr>
          <p:cNvPr id="29818" name="Oval 76"/>
          <p:cNvSpPr>
            <a:spLocks noChangeArrowheads="1"/>
          </p:cNvSpPr>
          <p:nvPr/>
        </p:nvSpPr>
        <p:spPr bwMode="auto">
          <a:xfrm>
            <a:off x="1208088" y="5627688"/>
            <a:ext cx="490537" cy="315912"/>
          </a:xfrm>
          <a:prstGeom prst="ellipse">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9819" name="Text Box 160"/>
          <p:cNvSpPr txBox="1">
            <a:spLocks noChangeArrowheads="1"/>
          </p:cNvSpPr>
          <p:nvPr/>
        </p:nvSpPr>
        <p:spPr bwMode="auto">
          <a:xfrm>
            <a:off x="768350" y="4310063"/>
            <a:ext cx="192088"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spcBef>
                <a:spcPts val="500"/>
              </a:spcBef>
              <a:spcAft>
                <a:spcPts val="500"/>
              </a:spcAft>
            </a:pPr>
            <a:r>
              <a:rPr lang="en-US" sz="1800" b="0">
                <a:solidFill>
                  <a:schemeClr val="accent1"/>
                </a:solidFill>
              </a:rPr>
              <a:t>1.</a:t>
            </a:r>
          </a:p>
          <a:p>
            <a:pPr eaLnBrk="1" hangingPunct="1">
              <a:lnSpc>
                <a:spcPct val="80000"/>
              </a:lnSpc>
              <a:spcBef>
                <a:spcPts val="500"/>
              </a:spcBef>
              <a:spcAft>
                <a:spcPts val="500"/>
              </a:spcAft>
            </a:pPr>
            <a:r>
              <a:rPr lang="en-US" sz="1800" b="0">
                <a:solidFill>
                  <a:schemeClr val="accent1"/>
                </a:solidFill>
              </a:rPr>
              <a:t>2.</a:t>
            </a:r>
          </a:p>
          <a:p>
            <a:pPr eaLnBrk="1" hangingPunct="1">
              <a:lnSpc>
                <a:spcPct val="80000"/>
              </a:lnSpc>
              <a:spcBef>
                <a:spcPts val="500"/>
              </a:spcBef>
              <a:spcAft>
                <a:spcPts val="500"/>
              </a:spcAft>
            </a:pPr>
            <a:r>
              <a:rPr lang="en-US" sz="1800" b="0">
                <a:solidFill>
                  <a:schemeClr val="accent1"/>
                </a:solidFill>
              </a:rPr>
              <a:t>3.</a:t>
            </a:r>
          </a:p>
          <a:p>
            <a:pPr eaLnBrk="1" hangingPunct="1">
              <a:lnSpc>
                <a:spcPct val="80000"/>
              </a:lnSpc>
              <a:spcBef>
                <a:spcPts val="500"/>
              </a:spcBef>
              <a:spcAft>
                <a:spcPts val="500"/>
              </a:spcAft>
            </a:pPr>
            <a:r>
              <a:rPr lang="en-US" sz="1800" b="0">
                <a:solidFill>
                  <a:schemeClr val="accent1"/>
                </a:solidFill>
              </a:rPr>
              <a:t>4.</a:t>
            </a:r>
          </a:p>
          <a:p>
            <a:pPr eaLnBrk="1" hangingPunct="1">
              <a:lnSpc>
                <a:spcPct val="80000"/>
              </a:lnSpc>
              <a:spcBef>
                <a:spcPts val="500"/>
              </a:spcBef>
              <a:spcAft>
                <a:spcPts val="500"/>
              </a:spcAft>
            </a:pPr>
            <a:r>
              <a:rPr lang="en-US" sz="1800" b="0">
                <a:solidFill>
                  <a:schemeClr val="accent1"/>
                </a:solidFill>
              </a:rPr>
              <a:t>5.</a:t>
            </a:r>
          </a:p>
        </p:txBody>
      </p:sp>
      <p:sp>
        <p:nvSpPr>
          <p:cNvPr id="29820" name="Freeform 78"/>
          <p:cNvSpPr>
            <a:spLocks/>
          </p:cNvSpPr>
          <p:nvPr/>
        </p:nvSpPr>
        <p:spPr bwMode="auto">
          <a:xfrm>
            <a:off x="1719263" y="5462588"/>
            <a:ext cx="4714875" cy="328612"/>
          </a:xfrm>
          <a:custGeom>
            <a:avLst/>
            <a:gdLst>
              <a:gd name="T0" fmla="*/ 0 w 4582886"/>
              <a:gd name="T1" fmla="*/ 335695 h 328386"/>
              <a:gd name="T2" fmla="*/ 4721826 w 4582886"/>
              <a:gd name="T3" fmla="*/ 46367 h 328386"/>
              <a:gd name="T4" fmla="*/ 8249290 w 4582886"/>
              <a:gd name="T5" fmla="*/ 57493 h 328386"/>
              <a:gd name="T6" fmla="*/ 11693415 w 4582886"/>
              <a:gd name="T7" fmla="*/ 268928 h 328386"/>
              <a:gd name="T8" fmla="*/ 0 60000 65536"/>
              <a:gd name="T9" fmla="*/ 0 60000 65536"/>
              <a:gd name="T10" fmla="*/ 0 60000 65536"/>
              <a:gd name="T11" fmla="*/ 0 60000 65536"/>
              <a:gd name="T12" fmla="*/ 0 w 4582886"/>
              <a:gd name="T13" fmla="*/ 0 h 328386"/>
              <a:gd name="T14" fmla="*/ 4582886 w 4582886"/>
              <a:gd name="T15" fmla="*/ 328386 h 328386"/>
            </a:gdLst>
            <a:ahLst/>
            <a:cxnLst>
              <a:cxn ang="T8">
                <a:pos x="T0" y="T1"/>
              </a:cxn>
              <a:cxn ang="T9">
                <a:pos x="T2" y="T3"/>
              </a:cxn>
              <a:cxn ang="T10">
                <a:pos x="T4" y="T5"/>
              </a:cxn>
              <a:cxn ang="T11">
                <a:pos x="T6" y="T7"/>
              </a:cxn>
            </a:cxnLst>
            <a:rect l="T12" t="T13" r="T14" b="T15"/>
            <a:pathLst>
              <a:path w="4582886" h="328386">
                <a:moveTo>
                  <a:pt x="0" y="328386"/>
                </a:moveTo>
                <a:cubicBezTo>
                  <a:pt x="655864" y="209550"/>
                  <a:pt x="1311728" y="90714"/>
                  <a:pt x="1850571" y="45357"/>
                </a:cubicBezTo>
                <a:cubicBezTo>
                  <a:pt x="2389414" y="0"/>
                  <a:pt x="2777671" y="19957"/>
                  <a:pt x="3233057" y="56243"/>
                </a:cubicBezTo>
                <a:cubicBezTo>
                  <a:pt x="3688443" y="92529"/>
                  <a:pt x="4135664" y="177800"/>
                  <a:pt x="4582886" y="263072"/>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err="1">
                <a:latin typeface="Courier New" pitchFamily="49" charset="0"/>
                <a:cs typeface="Courier New" pitchFamily="49" charset="0"/>
              </a:rPr>
              <a:t>PolicyTransfer</a:t>
            </a:r>
            <a:r>
              <a:rPr lang="en-US" dirty="0"/>
              <a:t> entity</a:t>
            </a: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8" y="5583238"/>
            <a:ext cx="1600200" cy="66675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4" name="TextBox 57"/>
          <p:cNvSpPr txBox="1">
            <a:spLocks noChangeArrowheads="1"/>
          </p:cNvSpPr>
          <p:nvPr/>
        </p:nvSpPr>
        <p:spPr bwMode="auto">
          <a:xfrm>
            <a:off x="679408" y="5294313"/>
            <a:ext cx="37513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latin typeface="Courier New" pitchFamily="49" charset="0"/>
                <a:cs typeface="Courier New" pitchFamily="49" charset="0"/>
              </a:rPr>
              <a:t>CommissionTransferOption</a:t>
            </a:r>
            <a:r>
              <a:rPr lang="en-US" sz="1600" b="0" dirty="0">
                <a:solidFill>
                  <a:schemeClr val="bg1"/>
                </a:solidFill>
              </a:rPr>
              <a:t> codes</a:t>
            </a:r>
          </a:p>
        </p:txBody>
      </p:sp>
      <p:sp>
        <p:nvSpPr>
          <p:cNvPr id="30725" name="TextBox 65"/>
          <p:cNvSpPr txBox="1">
            <a:spLocks noChangeArrowheads="1"/>
          </p:cNvSpPr>
          <p:nvPr/>
        </p:nvSpPr>
        <p:spPr bwMode="auto">
          <a:xfrm>
            <a:off x="4788276" y="5276850"/>
            <a:ext cx="20233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latin typeface="Courier New" pitchFamily="49" charset="0"/>
                <a:cs typeface="Courier New" pitchFamily="49" charset="0"/>
              </a:rPr>
              <a:t>PolicyRole</a:t>
            </a:r>
            <a:r>
              <a:rPr lang="en-US" sz="1600" b="0" dirty="0">
                <a:solidFill>
                  <a:schemeClr val="bg1"/>
                </a:solidFill>
              </a:rPr>
              <a:t> codes</a:t>
            </a:r>
          </a:p>
        </p:txBody>
      </p:sp>
      <p:pic>
        <p:nvPicPr>
          <p:cNvPr id="307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963" y="5583238"/>
            <a:ext cx="1531937" cy="685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27"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88" y="674688"/>
            <a:ext cx="7381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33" y="3363920"/>
            <a:ext cx="8530667" cy="250596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051" y="5421313"/>
            <a:ext cx="5081649" cy="9906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1746" name="Title 1"/>
          <p:cNvSpPr>
            <a:spLocks noGrp="1"/>
          </p:cNvSpPr>
          <p:nvPr>
            <p:ph type="title"/>
          </p:nvPr>
        </p:nvSpPr>
        <p:spPr/>
        <p:txBody>
          <a:bodyPr/>
          <a:lstStyle/>
          <a:p>
            <a:r>
              <a:rPr lang="en-US"/>
              <a:t>Policy transfer example: </a:t>
            </a:r>
            <a:br>
              <a:rPr lang="en-US"/>
            </a:br>
            <a:r>
              <a:rPr lang="en-US" sz="2800"/>
              <a:t>TransferPolicyWizard</a:t>
            </a:r>
          </a:p>
        </p:txBody>
      </p:sp>
      <p:sp>
        <p:nvSpPr>
          <p:cNvPr id="31749" name="Rectangle 7"/>
          <p:cNvSpPr>
            <a:spLocks noChangeArrowheads="1"/>
          </p:cNvSpPr>
          <p:nvPr/>
        </p:nvSpPr>
        <p:spPr bwMode="auto">
          <a:xfrm>
            <a:off x="245034" y="1119187"/>
            <a:ext cx="43505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sz="1600" dirty="0" err="1">
                <a:solidFill>
                  <a:schemeClr val="bg1"/>
                </a:solidFill>
                <a:latin typeface="Courier New" pitchFamily="49" charset="0"/>
                <a:cs typeface="Courier New" pitchFamily="49" charset="0"/>
              </a:rPr>
              <a:t>Policy</a:t>
            </a:r>
            <a:r>
              <a:rPr lang="en-US" sz="1600" dirty="0" err="1">
                <a:solidFill>
                  <a:schemeClr val="bg1"/>
                </a:solidFill>
                <a:latin typeface="Courier New" pitchFamily="49" charset="0"/>
                <a:cs typeface="Courier New" pitchFamily="49" charset="0"/>
                <a:sym typeface="Wingdings" pitchFamily="2" charset="2"/>
              </a:rPr>
              <a:t></a:t>
            </a:r>
            <a:r>
              <a:rPr lang="en-US" sz="1600" dirty="0" err="1">
                <a:solidFill>
                  <a:schemeClr val="bg1"/>
                </a:solidFill>
                <a:latin typeface="Courier New" pitchFamily="49" charset="0"/>
                <a:cs typeface="Courier New" pitchFamily="49" charset="0"/>
              </a:rPr>
              <a:t>Commissions</a:t>
            </a:r>
            <a:r>
              <a:rPr lang="en-US" sz="1600" dirty="0" err="1">
                <a:solidFill>
                  <a:schemeClr val="bg1"/>
                </a:solidFill>
                <a:latin typeface="Courier New" pitchFamily="49" charset="0"/>
                <a:cs typeface="Courier New" pitchFamily="49" charset="0"/>
                <a:sym typeface="Wingdings" pitchFamily="2" charset="2"/>
              </a:rPr>
              <a:t>Transfer</a:t>
            </a:r>
            <a:r>
              <a:rPr lang="en-US" sz="1600" dirty="0">
                <a:solidFill>
                  <a:schemeClr val="bg1"/>
                </a:solidFill>
                <a:latin typeface="Courier New" pitchFamily="49" charset="0"/>
                <a:cs typeface="Courier New" pitchFamily="49" charset="0"/>
                <a:sym typeface="Wingdings" pitchFamily="2" charset="2"/>
              </a:rPr>
              <a:t> Policy</a:t>
            </a:r>
          </a:p>
        </p:txBody>
      </p:sp>
      <p:sp>
        <p:nvSpPr>
          <p:cNvPr id="31750" name="Rounded Rectangle 9"/>
          <p:cNvSpPr>
            <a:spLocks noChangeArrowheads="1"/>
          </p:cNvSpPr>
          <p:nvPr/>
        </p:nvSpPr>
        <p:spPr bwMode="auto">
          <a:xfrm>
            <a:off x="2543454" y="4295662"/>
            <a:ext cx="1966912" cy="223838"/>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1755" name="Rounded Rectangle 9"/>
          <p:cNvSpPr>
            <a:spLocks noChangeArrowheads="1"/>
          </p:cNvSpPr>
          <p:nvPr/>
        </p:nvSpPr>
        <p:spPr bwMode="auto">
          <a:xfrm>
            <a:off x="5804125" y="6179912"/>
            <a:ext cx="3035073" cy="253773"/>
          </a:xfrm>
          <a:prstGeom prst="roundRect">
            <a:avLst>
              <a:gd name="adj" fmla="val 16667"/>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11" name="Picture 10"/>
          <p:cNvPicPr>
            <a:picLocks noChangeAspect="1"/>
          </p:cNvPicPr>
          <p:nvPr/>
        </p:nvPicPr>
        <p:blipFill>
          <a:blip r:embed="rId5"/>
          <a:stretch>
            <a:fillRect/>
          </a:stretch>
        </p:blipFill>
        <p:spPr>
          <a:xfrm>
            <a:off x="199669" y="1418357"/>
            <a:ext cx="4310697" cy="1403535"/>
          </a:xfrm>
          <a:prstGeom prst="rect">
            <a:avLst/>
          </a:prstGeom>
          <a:ln>
            <a:solidFill>
              <a:schemeClr val="bg1"/>
            </a:solidFill>
          </a:ln>
        </p:spPr>
      </p:pic>
      <p:pic>
        <p:nvPicPr>
          <p:cNvPr id="3" name="Picture 2"/>
          <p:cNvPicPr>
            <a:picLocks noChangeAspect="1"/>
          </p:cNvPicPr>
          <p:nvPr/>
        </p:nvPicPr>
        <p:blipFill>
          <a:blip r:embed="rId6"/>
          <a:stretch>
            <a:fillRect/>
          </a:stretch>
        </p:blipFill>
        <p:spPr>
          <a:xfrm>
            <a:off x="4674275" y="1119188"/>
            <a:ext cx="4350770" cy="1823034"/>
          </a:xfrm>
          <a:prstGeom prst="rect">
            <a:avLst/>
          </a:prstGeom>
          <a:ln>
            <a:solidFill>
              <a:schemeClr val="bg1"/>
            </a:solidFill>
          </a:ln>
        </p:spPr>
      </p:pic>
      <p:sp>
        <p:nvSpPr>
          <p:cNvPr id="13" name="Freeform 12"/>
          <p:cNvSpPr/>
          <p:nvPr/>
        </p:nvSpPr>
        <p:spPr>
          <a:xfrm>
            <a:off x="5721722" y="2518611"/>
            <a:ext cx="2716426" cy="2481004"/>
          </a:xfrm>
          <a:custGeom>
            <a:avLst/>
            <a:gdLst>
              <a:gd name="connsiteX0" fmla="*/ 466125 w 3725527"/>
              <a:gd name="connsiteY0" fmla="*/ 0 h 2039816"/>
              <a:gd name="connsiteX1" fmla="*/ 235013 w 3725527"/>
              <a:gd name="connsiteY1" fmla="*/ 472273 h 2039816"/>
              <a:gd name="connsiteX2" fmla="*/ 3370098 w 3725527"/>
              <a:gd name="connsiteY2" fmla="*/ 1537398 h 2039816"/>
              <a:gd name="connsiteX3" fmla="*/ 3520824 w 3725527"/>
              <a:gd name="connsiteY3" fmla="*/ 2039816 h 2039816"/>
            </a:gdLst>
            <a:ahLst/>
            <a:cxnLst>
              <a:cxn ang="0">
                <a:pos x="connsiteX0" y="connsiteY0"/>
              </a:cxn>
              <a:cxn ang="0">
                <a:pos x="connsiteX1" y="connsiteY1"/>
              </a:cxn>
              <a:cxn ang="0">
                <a:pos x="connsiteX2" y="connsiteY2"/>
              </a:cxn>
              <a:cxn ang="0">
                <a:pos x="connsiteX3" y="connsiteY3"/>
              </a:cxn>
            </a:cxnLst>
            <a:rect l="l" t="t" r="r" b="b"/>
            <a:pathLst>
              <a:path w="3725527" h="2039816">
                <a:moveTo>
                  <a:pt x="466125" y="0"/>
                </a:moveTo>
                <a:cubicBezTo>
                  <a:pt x="108571" y="108020"/>
                  <a:pt x="-248983" y="216040"/>
                  <a:pt x="235013" y="472273"/>
                </a:cubicBezTo>
                <a:cubicBezTo>
                  <a:pt x="719009" y="728506"/>
                  <a:pt x="2822463" y="1276141"/>
                  <a:pt x="3370098" y="1537398"/>
                </a:cubicBezTo>
                <a:cubicBezTo>
                  <a:pt x="3917733" y="1798655"/>
                  <a:pt x="3719278" y="1919235"/>
                  <a:pt x="3520824" y="2039816"/>
                </a:cubicBezTo>
              </a:path>
            </a:pathLst>
          </a:custGeom>
          <a:ln w="19050">
            <a:solidFill>
              <a:srgbClr val="D33819"/>
            </a:solidFill>
          </a:ln>
        </p:spPr>
        <p:txBody>
          <a:bodyPr vert="horz" wrap="non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Finding rates for source and target producers</a:t>
            </a:r>
          </a:p>
        </p:txBody>
      </p:sp>
      <p:sp>
        <p:nvSpPr>
          <p:cNvPr id="32771" name="Content Placeholder 2"/>
          <p:cNvSpPr>
            <a:spLocks noGrp="1"/>
          </p:cNvSpPr>
          <p:nvPr>
            <p:ph idx="1"/>
          </p:nvPr>
        </p:nvSpPr>
        <p:spPr/>
        <p:txBody>
          <a:bodyPr/>
          <a:lstStyle/>
          <a:p>
            <a:pPr>
              <a:buFont typeface="Arial" charset="0"/>
              <a:buChar char="•"/>
            </a:pPr>
            <a:r>
              <a:rPr lang="en-US"/>
              <a:t>To get the commission rate from the correct subplan for the role:</a:t>
            </a:r>
          </a:p>
          <a:p>
            <a:pPr>
              <a:buFont typeface="Arial" charset="0"/>
              <a:buChar char="•"/>
            </a:pPr>
            <a:endParaRPr lang="en-US"/>
          </a:p>
        </p:txBody>
      </p:sp>
      <p:sp>
        <p:nvSpPr>
          <p:cNvPr id="32772" name="TextBox 4"/>
          <p:cNvSpPr txBox="1">
            <a:spLocks noChangeArrowheads="1"/>
          </p:cNvSpPr>
          <p:nvPr/>
        </p:nvSpPr>
        <p:spPr bwMode="auto">
          <a:xfrm>
            <a:off x="828675" y="3222625"/>
            <a:ext cx="7608888"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b="0" dirty="0" err="1">
                <a:solidFill>
                  <a:srgbClr val="04628C"/>
                </a:solidFill>
              </a:rPr>
              <a:t>PolicyTransfer.DestinationProducerCode.CommissionPlan</a:t>
            </a:r>
            <a:br>
              <a:rPr lang="en-US" sz="2200" b="0" dirty="0">
                <a:solidFill>
                  <a:srgbClr val="04628C"/>
                </a:solidFill>
              </a:rPr>
            </a:br>
            <a:r>
              <a:rPr lang="en-US" sz="2200" b="0" dirty="0">
                <a:solidFill>
                  <a:srgbClr val="04628C"/>
                </a:solidFill>
              </a:rPr>
              <a:t>                         .</a:t>
            </a:r>
            <a:r>
              <a:rPr lang="en-US" sz="2200" b="0" dirty="0" err="1">
                <a:solidFill>
                  <a:srgbClr val="04628C"/>
                </a:solidFill>
              </a:rPr>
              <a:t>getApplicableSubPlan</a:t>
            </a:r>
            <a:r>
              <a:rPr lang="en-US" sz="2200" b="0" dirty="0">
                <a:solidFill>
                  <a:srgbClr val="04628C"/>
                </a:solidFill>
              </a:rPr>
              <a:t>(</a:t>
            </a:r>
            <a:r>
              <a:rPr lang="en-US" sz="2200" i="1" dirty="0" err="1">
                <a:solidFill>
                  <a:srgbClr val="04628C"/>
                </a:solidFill>
              </a:rPr>
              <a:t>policyPeriod</a:t>
            </a:r>
            <a:r>
              <a:rPr lang="en-US" sz="2200" b="0" dirty="0">
                <a:solidFill>
                  <a:srgbClr val="04628C"/>
                </a:solidFill>
              </a:rPr>
              <a:t>)</a:t>
            </a:r>
            <a:br>
              <a:rPr lang="en-US" sz="2200" b="0" dirty="0">
                <a:solidFill>
                  <a:srgbClr val="04628C"/>
                </a:solidFill>
              </a:rPr>
            </a:br>
            <a:r>
              <a:rPr lang="en-US" sz="2200" b="0" dirty="0">
                <a:solidFill>
                  <a:srgbClr val="04628C"/>
                </a:solidFill>
              </a:rPr>
              <a:t>                         .</a:t>
            </a:r>
            <a:r>
              <a:rPr lang="en-US" sz="2200" b="0" dirty="0" err="1">
                <a:solidFill>
                  <a:srgbClr val="04628C"/>
                </a:solidFill>
              </a:rPr>
              <a:t>getBaseRate</a:t>
            </a:r>
            <a:r>
              <a:rPr lang="en-US" sz="2200" b="0" dirty="0">
                <a:solidFill>
                  <a:srgbClr val="04628C"/>
                </a:solidFill>
              </a:rPr>
              <a:t>(</a:t>
            </a:r>
            <a:r>
              <a:rPr lang="en-US" sz="2200" i="1" dirty="0" err="1">
                <a:solidFill>
                  <a:srgbClr val="04628C"/>
                </a:solidFill>
              </a:rPr>
              <a:t>roleToTransfer</a:t>
            </a:r>
            <a:r>
              <a:rPr lang="en-US" sz="2200" b="0" dirty="0">
                <a:solidFill>
                  <a:srgbClr val="04628C"/>
                </a:solidFill>
              </a:rPr>
              <a:t>)</a:t>
            </a:r>
          </a:p>
        </p:txBody>
      </p:sp>
      <p:sp>
        <p:nvSpPr>
          <p:cNvPr id="32773" name="TextBox 5"/>
          <p:cNvSpPr txBox="1">
            <a:spLocks noChangeArrowheads="1"/>
          </p:cNvSpPr>
          <p:nvPr/>
        </p:nvSpPr>
        <p:spPr bwMode="auto">
          <a:xfrm>
            <a:off x="828675" y="1785938"/>
            <a:ext cx="76088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b="0" dirty="0" err="1">
                <a:solidFill>
                  <a:srgbClr val="04628C"/>
                </a:solidFill>
              </a:rPr>
              <a:t>PolicyTransfer.SourceProducerCode.CommissionPlan</a:t>
            </a:r>
            <a:br>
              <a:rPr lang="en-US" sz="2200" b="0" dirty="0">
                <a:solidFill>
                  <a:srgbClr val="04628C"/>
                </a:solidFill>
              </a:rPr>
            </a:br>
            <a:r>
              <a:rPr lang="en-US" sz="2200" b="0" dirty="0">
                <a:solidFill>
                  <a:srgbClr val="04628C"/>
                </a:solidFill>
              </a:rPr>
              <a:t>                         .</a:t>
            </a:r>
            <a:r>
              <a:rPr lang="en-US" sz="2200" b="0" dirty="0" err="1">
                <a:solidFill>
                  <a:srgbClr val="04628C"/>
                </a:solidFill>
              </a:rPr>
              <a:t>getApplicableSubPlan</a:t>
            </a:r>
            <a:r>
              <a:rPr lang="en-US" sz="2200" b="0" dirty="0">
                <a:solidFill>
                  <a:srgbClr val="04628C"/>
                </a:solidFill>
              </a:rPr>
              <a:t>(</a:t>
            </a:r>
            <a:r>
              <a:rPr lang="en-US" sz="2200" i="1" dirty="0" err="1">
                <a:solidFill>
                  <a:srgbClr val="04628C"/>
                </a:solidFill>
              </a:rPr>
              <a:t>policyPeriod</a:t>
            </a:r>
            <a:r>
              <a:rPr lang="en-US" sz="2200" b="0" dirty="0">
                <a:solidFill>
                  <a:srgbClr val="04628C"/>
                </a:solidFill>
              </a:rPr>
              <a:t>)</a:t>
            </a:r>
            <a:br>
              <a:rPr lang="en-US" sz="2200" b="0" dirty="0">
                <a:solidFill>
                  <a:srgbClr val="04628C"/>
                </a:solidFill>
              </a:rPr>
            </a:br>
            <a:r>
              <a:rPr lang="en-US" sz="2200" b="0" dirty="0">
                <a:solidFill>
                  <a:srgbClr val="04628C"/>
                </a:solidFill>
              </a:rPr>
              <a:t>                         .</a:t>
            </a:r>
            <a:r>
              <a:rPr lang="en-US" sz="2200" b="0" dirty="0" err="1">
                <a:solidFill>
                  <a:srgbClr val="04628C"/>
                </a:solidFill>
              </a:rPr>
              <a:t>getBaseRate</a:t>
            </a:r>
            <a:r>
              <a:rPr lang="en-US" sz="2200" b="0" dirty="0">
                <a:solidFill>
                  <a:srgbClr val="04628C"/>
                </a:solidFill>
              </a:rPr>
              <a:t>(</a:t>
            </a:r>
            <a:r>
              <a:rPr lang="en-US" sz="2200" i="1" dirty="0" err="1">
                <a:solidFill>
                  <a:srgbClr val="04628C"/>
                </a:solidFill>
              </a:rPr>
              <a:t>roleToTransfer</a:t>
            </a:r>
            <a:r>
              <a:rPr lang="en-US" sz="2200" b="0" dirty="0">
                <a:solidFill>
                  <a:srgbClr val="04628C"/>
                </a:solidFill>
              </a:rPr>
              <a:t>)</a:t>
            </a:r>
          </a:p>
        </p:txBody>
      </p:sp>
      <p:sp>
        <p:nvSpPr>
          <p:cNvPr id="32774" name="TextBox 5"/>
          <p:cNvSpPr txBox="1">
            <a:spLocks noChangeArrowheads="1"/>
          </p:cNvSpPr>
          <p:nvPr/>
        </p:nvSpPr>
        <p:spPr bwMode="auto">
          <a:xfrm>
            <a:off x="3983038" y="4716463"/>
            <a:ext cx="4060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Base rate from applicable commission subplan for the role</a:t>
            </a:r>
          </a:p>
        </p:txBody>
      </p:sp>
      <p:cxnSp>
        <p:nvCxnSpPr>
          <p:cNvPr id="32775" name="Straight Connector 7"/>
          <p:cNvCxnSpPr>
            <a:cxnSpLocks noChangeShapeType="1"/>
          </p:cNvCxnSpPr>
          <p:nvPr/>
        </p:nvCxnSpPr>
        <p:spPr bwMode="auto">
          <a:xfrm rot="16200000" flipH="1">
            <a:off x="4129881" y="4368007"/>
            <a:ext cx="403225" cy="325438"/>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spcBef>
                <a:spcPct val="0"/>
              </a:spcBef>
              <a:buFont typeface="Arial" charset="0"/>
              <a:buChar char="•"/>
            </a:pPr>
            <a:r>
              <a:rPr lang="en-US" sz="2800"/>
              <a:t>Selecting the applicable subplan </a:t>
            </a:r>
          </a:p>
          <a:p>
            <a:pPr>
              <a:lnSpc>
                <a:spcPct val="150000"/>
              </a:lnSpc>
              <a:spcBef>
                <a:spcPct val="0"/>
              </a:spcBef>
              <a:buFont typeface="Arial" charset="0"/>
              <a:buChar char="•"/>
            </a:pPr>
            <a:r>
              <a:rPr lang="en-US" sz="2800">
                <a:solidFill>
                  <a:srgbClr val="C0C0C0"/>
                </a:solidFill>
              </a:rPr>
              <a:t>Implementing custom payable criteria</a:t>
            </a:r>
          </a:p>
          <a:p>
            <a:pPr>
              <a:lnSpc>
                <a:spcPct val="150000"/>
              </a:lnSpc>
              <a:spcBef>
                <a:spcPct val="0"/>
              </a:spcBef>
              <a:buFont typeface="Arial" charset="0"/>
              <a:buChar char="•"/>
            </a:pPr>
            <a:r>
              <a:rPr lang="en-US" sz="2800">
                <a:solidFill>
                  <a:srgbClr val="C0C0C0"/>
                </a:solidFill>
              </a:rPr>
              <a:t>Overriding commission rates</a:t>
            </a:r>
          </a:p>
          <a:p>
            <a:pPr>
              <a:lnSpc>
                <a:spcPct val="150000"/>
              </a:lnSpc>
              <a:spcBef>
                <a:spcPct val="0"/>
              </a:spcBef>
              <a:buFont typeface="Arial" charset="0"/>
              <a:buChar char="•"/>
            </a:pPr>
            <a:r>
              <a:rPr lang="en-US" sz="2800">
                <a:solidFill>
                  <a:srgbClr val="C0C0C0"/>
                </a:solidFill>
              </a:rPr>
              <a:t>Commission override example: policy transfers</a:t>
            </a:r>
          </a:p>
          <a:p>
            <a:pPr>
              <a:lnSpc>
                <a:spcPct val="150000"/>
              </a:lnSpc>
              <a:spcBef>
                <a:spcPct val="0"/>
              </a:spcBef>
              <a:buFont typeface="Wingdings 3" pitchFamily="18" charset="2"/>
              <a:buNone/>
            </a:pPr>
            <a:endParaRPr lang="en-US" sz="2800">
              <a:solidFill>
                <a:srgbClr val="C0C0C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t> Lesson objectives review</a:t>
            </a:r>
          </a:p>
        </p:txBody>
      </p:sp>
      <p:sp>
        <p:nvSpPr>
          <p:cNvPr id="33795"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how BillingCenter selects an applicable subplan</a:t>
            </a:r>
          </a:p>
          <a:p>
            <a:pPr lvl="1" eaLnBrk="1" hangingPunct="1"/>
            <a:r>
              <a:rPr lang="en-US"/>
              <a:t>Configure a custom earning criterion</a:t>
            </a:r>
          </a:p>
          <a:p>
            <a:pPr lvl="1" eaLnBrk="1" hangingPunct="1"/>
            <a:r>
              <a:rPr lang="en-US"/>
              <a:t>Override the commission rate for a charge type</a:t>
            </a:r>
          </a:p>
          <a:p>
            <a:pPr lvl="1" eaLnBrk="1" hangingPunct="1"/>
            <a:r>
              <a:rPr lang="en-US"/>
              <a:t>Describe the functionality of the three types of policy transfer</a:t>
            </a:r>
          </a:p>
          <a:p>
            <a:pPr lvl="1" eaLnBrk="1" hangingPunct="1"/>
            <a:endParaRPr lang="en-US"/>
          </a:p>
          <a:p>
            <a:pPr lvl="1" eaLnBrk="1" hangingPunct="1">
              <a:buFont typeface="Wingdings 2" pitchFamily="18" charset="2"/>
              <a:buNone/>
            </a:pPr>
            <a:endParaRPr lang="en-US"/>
          </a:p>
          <a:p>
            <a:pPr lvl="1" eaLnBrk="1" hangingPunct="1"/>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Demo</a:t>
            </a:r>
          </a:p>
        </p:txBody>
      </p:sp>
    </p:spTree>
    <p:extLst>
      <p:ext uri="{BB962C8B-B14F-4D97-AF65-F5344CB8AC3E}">
        <p14:creationId xmlns:p14="http://schemas.microsoft.com/office/powerpoint/2010/main" val="1528760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13227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Lab</a:t>
            </a:r>
          </a:p>
        </p:txBody>
      </p:sp>
    </p:spTree>
    <p:extLst>
      <p:ext uri="{BB962C8B-B14F-4D97-AF65-F5344CB8AC3E}">
        <p14:creationId xmlns:p14="http://schemas.microsoft.com/office/powerpoint/2010/main" val="1025584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4088" y="1133856"/>
            <a:ext cx="7726680" cy="4914018"/>
          </a:xfrm>
        </p:spPr>
        <p:txBody>
          <a:bodyPr/>
          <a:lstStyle/>
          <a:p>
            <a:r>
              <a:rPr lang="en-US" sz="2400" dirty="0"/>
              <a:t>Complete the exercises in below chapter in the “BC10_CONF_E_StudentWorkbook“ work book​</a:t>
            </a:r>
          </a:p>
          <a:p>
            <a:r>
              <a:rPr lang="en-US" sz="2400" dirty="0">
                <a:cs typeface="Arial"/>
              </a:rPr>
              <a:t>​</a:t>
            </a:r>
          </a:p>
          <a:p>
            <a:r>
              <a:rPr lang="en-US" sz="2400" dirty="0"/>
              <a:t>Lesson 6 = &gt; Configuring Producer Commission</a:t>
            </a:r>
          </a:p>
          <a:p>
            <a:r>
              <a:rPr lang="en-US" sz="2400" dirty="0"/>
              <a:t>Lesson 7 = &gt; Overriding Policy Commission</a:t>
            </a:r>
          </a:p>
          <a:p>
            <a:r>
              <a:rPr lang="en-US" sz="2400" dirty="0"/>
              <a:t>Lesson 8 = &gt; Configuring Policy Transfer</a:t>
            </a:r>
          </a:p>
          <a:p>
            <a:endParaRPr lang="en-US" sz="2400" dirty="0"/>
          </a:p>
          <a:p>
            <a:endParaRPr lang="en-US" sz="2400" dirty="0"/>
          </a:p>
        </p:txBody>
      </p:sp>
    </p:spTree>
    <p:extLst>
      <p:ext uri="{BB962C8B-B14F-4D97-AF65-F5344CB8AC3E}">
        <p14:creationId xmlns:p14="http://schemas.microsoft.com/office/powerpoint/2010/main" val="2911856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Review</a:t>
            </a:r>
          </a:p>
        </p:txBody>
      </p:sp>
    </p:spTree>
    <p:extLst>
      <p:ext uri="{BB962C8B-B14F-4D97-AF65-F5344CB8AC3E}">
        <p14:creationId xmlns:p14="http://schemas.microsoft.com/office/powerpoint/2010/main" val="333871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Review questions</a:t>
            </a:r>
          </a:p>
        </p:txBody>
      </p:sp>
      <p:sp>
        <p:nvSpPr>
          <p:cNvPr id="34819" name="Rectangle 3"/>
          <p:cNvSpPr>
            <a:spLocks noGrp="1" noChangeArrowheads="1"/>
          </p:cNvSpPr>
          <p:nvPr>
            <p:ph idx="1"/>
          </p:nvPr>
        </p:nvSpPr>
        <p:spPr/>
        <p:txBody>
          <a:bodyPr/>
          <a:lstStyle/>
          <a:p>
            <a:pPr marL="457200" indent="-457200">
              <a:buFont typeface="Wingdings 3" pitchFamily="18" charset="2"/>
              <a:buAutoNum type="arabicPeriod"/>
            </a:pPr>
            <a:r>
              <a:rPr lang="en-US" dirty="0"/>
              <a:t>Which of these payable criteria describes </a:t>
            </a:r>
            <a:br>
              <a:rPr lang="en-US" dirty="0"/>
            </a:br>
            <a:r>
              <a:rPr lang="en-US" dirty="0"/>
              <a:t>the </a:t>
            </a:r>
            <a:r>
              <a:rPr lang="en-US" dirty="0" err="1"/>
              <a:t>unconfigured</a:t>
            </a:r>
            <a:r>
              <a:rPr lang="en-US" dirty="0"/>
              <a:t> behavior of the </a:t>
            </a:r>
            <a:r>
              <a:rPr lang="en-US" b="1" dirty="0">
                <a:latin typeface="Courier New" pitchFamily="49" charset="0"/>
                <a:cs typeface="Courier New" pitchFamily="49" charset="0"/>
              </a:rPr>
              <a:t>Custom</a:t>
            </a:r>
            <a:r>
              <a:rPr lang="en-US" dirty="0"/>
              <a:t> </a:t>
            </a:r>
            <a:br>
              <a:rPr lang="en-US" dirty="0"/>
            </a:br>
            <a:r>
              <a:rPr lang="en-US" dirty="0"/>
              <a:t>earning criterion?</a:t>
            </a:r>
          </a:p>
          <a:p>
            <a:pPr marL="457200" indent="-457200">
              <a:buFont typeface="Wingdings 3" pitchFamily="18" charset="2"/>
              <a:buAutoNum type="arabicPeriod"/>
            </a:pPr>
            <a:r>
              <a:rPr lang="en-US" dirty="0"/>
              <a:t>Does overriding the charge rate propagate to the charge’s items? </a:t>
            </a:r>
          </a:p>
          <a:p>
            <a:pPr marL="457200" indent="-457200">
              <a:buFont typeface="Wingdings 3" pitchFamily="18" charset="2"/>
              <a:buAutoNum type="arabicPeriod"/>
            </a:pPr>
            <a:r>
              <a:rPr lang="en-US" dirty="0"/>
              <a:t>What is the difference between point-in-time and retroactive transfers?</a:t>
            </a:r>
          </a:p>
          <a:p>
            <a:pPr marL="457200" indent="-457200">
              <a:buFont typeface="Wingdings 3" pitchFamily="18" charset="2"/>
              <a:buAutoNum type="arabicPeriod"/>
            </a:pPr>
            <a:r>
              <a:rPr lang="en-US" dirty="0"/>
              <a:t>When a policy is transferred using retroactive transfer, what determines the commission rate for the new producer? Is this also true of point-in-time transfers?</a:t>
            </a:r>
          </a:p>
          <a:p>
            <a:pPr marL="457200" indent="-457200">
              <a:buFont typeface="Wingdings 3" pitchFamily="18" charset="2"/>
              <a:buAutoNum type="arabicPeriod"/>
            </a:pPr>
            <a:endParaRPr lang="en-US" dirty="0"/>
          </a:p>
        </p:txBody>
      </p:sp>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0" y="839788"/>
            <a:ext cx="1590675" cy="11239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168892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163763"/>
            <a:ext cx="80962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pPr eaLnBrk="1" hangingPunct="1"/>
            <a:r>
              <a:rPr lang="en-US"/>
              <a:t>Review: Which subplan will be used?</a:t>
            </a:r>
          </a:p>
        </p:txBody>
      </p:sp>
      <p:sp>
        <p:nvSpPr>
          <p:cNvPr id="7172" name="Rectangle 3"/>
          <p:cNvSpPr>
            <a:spLocks noGrp="1" noChangeArrowheads="1"/>
          </p:cNvSpPr>
          <p:nvPr>
            <p:ph idx="1"/>
          </p:nvPr>
        </p:nvSpPr>
        <p:spPr/>
        <p:txBody>
          <a:bodyPr/>
          <a:lstStyle/>
          <a:p>
            <a:pPr>
              <a:buFont typeface="Arial" charset="0"/>
              <a:buChar char="•"/>
            </a:pPr>
            <a:r>
              <a:rPr lang="en-US"/>
              <a:t>Every commission plan has a default subplan and 0 or more conditional subplans</a:t>
            </a:r>
          </a:p>
          <a:p>
            <a:pPr lvl="1"/>
            <a:r>
              <a:rPr lang="en-US"/>
              <a:t>Conditional subplans have availability criteria</a:t>
            </a:r>
          </a:p>
          <a:p>
            <a:pPr lvl="1"/>
            <a:endParaRPr lang="en-US"/>
          </a:p>
          <a:p>
            <a:pPr lvl="1"/>
            <a:endParaRPr lang="en-US"/>
          </a:p>
          <a:p>
            <a:pPr lvl="1"/>
            <a:endParaRPr lang="en-US"/>
          </a:p>
          <a:p>
            <a:pPr>
              <a:buFont typeface="Arial" charset="0"/>
              <a:buChar char="•"/>
            </a:pPr>
            <a:r>
              <a:rPr lang="en-US"/>
              <a:t>Conditional subplan availability </a:t>
            </a:r>
            <a:br>
              <a:rPr lang="en-US"/>
            </a:br>
            <a:r>
              <a:rPr lang="en-US"/>
              <a:t>criteria are evaluated in priority </a:t>
            </a:r>
            <a:br>
              <a:rPr lang="en-US"/>
            </a:br>
            <a:r>
              <a:rPr lang="en-US"/>
              <a:t>order against account, policy,</a:t>
            </a:r>
            <a:br>
              <a:rPr lang="en-US"/>
            </a:br>
            <a:r>
              <a:rPr lang="en-US"/>
              <a:t>policy period, and producer</a:t>
            </a:r>
          </a:p>
          <a:p>
            <a:pPr lvl="1"/>
            <a:r>
              <a:rPr lang="en-US"/>
              <a:t>First matching subplan is used</a:t>
            </a:r>
          </a:p>
          <a:p>
            <a:pPr lvl="1"/>
            <a:r>
              <a:rPr lang="en-US"/>
              <a:t>If no match, default subplan is used</a:t>
            </a:r>
          </a:p>
        </p:txBody>
      </p:sp>
      <p:pic>
        <p:nvPicPr>
          <p:cNvPr id="7173"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925" y="4686300"/>
            <a:ext cx="20796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1948317"/>
            <a:ext cx="7838299" cy="137033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8194" name="Title 1"/>
          <p:cNvSpPr>
            <a:spLocks noGrp="1"/>
          </p:cNvSpPr>
          <p:nvPr>
            <p:ph type="title"/>
          </p:nvPr>
        </p:nvSpPr>
        <p:spPr/>
        <p:txBody>
          <a:bodyPr/>
          <a:lstStyle/>
          <a:p>
            <a:r>
              <a:rPr lang="en-US"/>
              <a:t>Selecting subplans</a:t>
            </a:r>
          </a:p>
        </p:txBody>
      </p:sp>
      <p:sp>
        <p:nvSpPr>
          <p:cNvPr id="8195" name="Content Placeholder 2"/>
          <p:cNvSpPr>
            <a:spLocks noGrp="1"/>
          </p:cNvSpPr>
          <p:nvPr>
            <p:ph idx="1"/>
          </p:nvPr>
        </p:nvSpPr>
        <p:spPr/>
        <p:txBody>
          <a:bodyPr/>
          <a:lstStyle/>
          <a:p>
            <a:pPr>
              <a:buFont typeface="Arial" charset="0"/>
              <a:buChar char="•"/>
            </a:pPr>
            <a:r>
              <a:rPr lang="en-US" dirty="0"/>
              <a:t>Commission plugin method </a:t>
            </a:r>
            <a:r>
              <a:rPr lang="en-US" b="1" dirty="0" err="1">
                <a:solidFill>
                  <a:srgbClr val="04628C"/>
                </a:solidFill>
                <a:latin typeface="Courier New" pitchFamily="49" charset="0"/>
                <a:cs typeface="Courier New" pitchFamily="49" charset="0"/>
              </a:rPr>
              <a:t>selectSubPlan</a:t>
            </a:r>
            <a:r>
              <a:rPr lang="en-US" b="1" dirty="0">
                <a:solidFill>
                  <a:srgbClr val="04628C"/>
                </a:solidFill>
                <a:latin typeface="Courier New" pitchFamily="49" charset="0"/>
                <a:cs typeface="Courier New" pitchFamily="49" charset="0"/>
              </a:rPr>
              <a:t>()</a:t>
            </a:r>
            <a:r>
              <a:rPr lang="en-US" dirty="0">
                <a:solidFill>
                  <a:srgbClr val="04628C"/>
                </a:solidFill>
                <a:latin typeface="Courier New" pitchFamily="49" charset="0"/>
                <a:cs typeface="Courier New" pitchFamily="49" charset="0"/>
              </a:rPr>
              <a:t> </a:t>
            </a:r>
            <a:r>
              <a:rPr lang="en-US" dirty="0"/>
              <a:t>provides configuration point for </a:t>
            </a:r>
            <a:r>
              <a:rPr lang="en-US" dirty="0" err="1"/>
              <a:t>subplan</a:t>
            </a:r>
            <a:r>
              <a:rPr lang="en-US" dirty="0"/>
              <a:t> selection</a:t>
            </a:r>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r>
              <a:rPr lang="en-US" dirty="0"/>
              <a:t>Unconfigured method returns an empty array</a:t>
            </a:r>
          </a:p>
          <a:p>
            <a:pPr lvl="1"/>
            <a:r>
              <a:rPr lang="en-US" dirty="0"/>
              <a:t>Subsequently, internal code selects the first applicable </a:t>
            </a:r>
            <a:r>
              <a:rPr lang="en-US" dirty="0" err="1"/>
              <a:t>subplan</a:t>
            </a:r>
            <a:endParaRPr lang="en-US" dirty="0"/>
          </a:p>
          <a:p>
            <a:pPr>
              <a:buFont typeface="Arial" charset="0"/>
              <a:buChar char="•"/>
            </a:pPr>
            <a:r>
              <a:rPr lang="en-US" dirty="0"/>
              <a:t>You can configure method to return only those </a:t>
            </a:r>
            <a:r>
              <a:rPr lang="en-US" dirty="0" err="1"/>
              <a:t>subplans</a:t>
            </a:r>
            <a:r>
              <a:rPr lang="en-US" dirty="0"/>
              <a:t> that you want to considered for selection</a:t>
            </a:r>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p:txBody>
      </p:sp>
      <p:grpSp>
        <p:nvGrpSpPr>
          <p:cNvPr id="8197" name="Group 7"/>
          <p:cNvGrpSpPr>
            <a:grpSpLocks/>
          </p:cNvGrpSpPr>
          <p:nvPr/>
        </p:nvGrpSpPr>
        <p:grpSpPr bwMode="auto">
          <a:xfrm>
            <a:off x="7905398" y="1636304"/>
            <a:ext cx="374650" cy="409575"/>
            <a:chOff x="4500" y="2736"/>
            <a:chExt cx="531" cy="577"/>
          </a:xfrm>
        </p:grpSpPr>
        <p:sp>
          <p:nvSpPr>
            <p:cNvPr id="8200" name="Freeform 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8201" name="Rectangle 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2" name="Rectangle 1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3" name="Rectangle 1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4" name="Line 1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5" name="Line 1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6" name="Freeform 1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8207" name="Rectangle 1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208" name="Rectangle 1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209" name="Freeform 1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210" name="Freeform 1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8199" name="Freeform 19"/>
          <p:cNvSpPr>
            <a:spLocks/>
          </p:cNvSpPr>
          <p:nvPr/>
        </p:nvSpPr>
        <p:spPr bwMode="auto">
          <a:xfrm>
            <a:off x="4917849" y="3183392"/>
            <a:ext cx="2747962" cy="920522"/>
          </a:xfrm>
          <a:custGeom>
            <a:avLst/>
            <a:gdLst>
              <a:gd name="T0" fmla="*/ 2218076 w 2748280"/>
              <a:gd name="T1" fmla="*/ 799502 h 833120"/>
              <a:gd name="T2" fmla="*/ 2370012 w 2748280"/>
              <a:gd name="T3" fmla="*/ 234000 h 833120"/>
              <a:gd name="T4" fmla="*/ 0 w 2748280"/>
              <a:gd name="T5" fmla="*/ 0 h 833120"/>
              <a:gd name="T6" fmla="*/ 0 60000 65536"/>
              <a:gd name="T7" fmla="*/ 0 60000 65536"/>
              <a:gd name="T8" fmla="*/ 0 60000 65536"/>
              <a:gd name="T9" fmla="*/ 0 w 2748280"/>
              <a:gd name="T10" fmla="*/ 0 h 833120"/>
              <a:gd name="T11" fmla="*/ 2748280 w 2748280"/>
              <a:gd name="T12" fmla="*/ 833120 h 833120"/>
            </a:gdLst>
            <a:ahLst/>
            <a:cxnLst>
              <a:cxn ang="T6">
                <a:pos x="T0" y="T1"/>
              </a:cxn>
              <a:cxn ang="T7">
                <a:pos x="T2" y="T3"/>
              </a:cxn>
              <a:cxn ang="T8">
                <a:pos x="T4" y="T5"/>
              </a:cxn>
            </a:cxnLst>
            <a:rect l="T9" t="T10" r="T11" b="T12"/>
            <a:pathLst>
              <a:path w="2748280" h="833120">
                <a:moveTo>
                  <a:pt x="2225040" y="833120"/>
                </a:moveTo>
                <a:cubicBezTo>
                  <a:pt x="2486660" y="607906"/>
                  <a:pt x="2748280" y="382693"/>
                  <a:pt x="2377440" y="243840"/>
                </a:cubicBezTo>
                <a:cubicBezTo>
                  <a:pt x="2006600" y="104987"/>
                  <a:pt x="1003300" y="52493"/>
                  <a:pt x="0" y="0"/>
                </a:cubicBez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8" name="Straight Arrow Connector 138"/>
          <p:cNvCxnSpPr>
            <a:cxnSpLocks noChangeShapeType="1"/>
          </p:cNvCxnSpPr>
          <p:nvPr/>
        </p:nvCxnSpPr>
        <p:spPr bwMode="auto">
          <a:xfrm flipV="1">
            <a:off x="6969125" y="4230688"/>
            <a:ext cx="1260475" cy="12700"/>
          </a:xfrm>
          <a:prstGeom prst="straightConnector1">
            <a:avLst/>
          </a:prstGeom>
          <a:noFill/>
          <a:ln w="19050" algn="ctr">
            <a:solidFill>
              <a:srgbClr val="3F8E39"/>
            </a:solidFill>
            <a:round/>
            <a:headEnd type="none" w="med" len="med"/>
            <a:tailEnd type="arrow" w="med" len="med"/>
          </a:ln>
          <a:extLst>
            <a:ext uri="{909E8E84-426E-40DD-AFC4-6F175D3DCCD1}">
              <a14:hiddenFill xmlns:a14="http://schemas.microsoft.com/office/drawing/2010/main">
                <a:noFill/>
              </a14:hiddenFill>
            </a:ext>
          </a:extLst>
        </p:spPr>
      </p:cxnSp>
      <p:sp>
        <p:nvSpPr>
          <p:cNvPr id="9219" name="Line 4"/>
          <p:cNvSpPr>
            <a:spLocks noChangeShapeType="1"/>
          </p:cNvSpPr>
          <p:nvPr/>
        </p:nvSpPr>
        <p:spPr bwMode="auto">
          <a:xfrm rot="-5400000">
            <a:off x="1532732" y="815181"/>
            <a:ext cx="0" cy="557213"/>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0" name="Rectangle 5"/>
          <p:cNvSpPr>
            <a:spLocks noGrp="1" noChangeArrowheads="1"/>
          </p:cNvSpPr>
          <p:nvPr>
            <p:ph type="title"/>
          </p:nvPr>
        </p:nvSpPr>
        <p:spPr>
          <a:xfrm>
            <a:off x="504825" y="131763"/>
            <a:ext cx="8318500" cy="742950"/>
          </a:xfrm>
        </p:spPr>
        <p:txBody>
          <a:bodyPr/>
          <a:lstStyle/>
          <a:p>
            <a:r>
              <a:rPr lang="en-US"/>
              <a:t>Selecting  the applicable subplan</a:t>
            </a:r>
          </a:p>
        </p:txBody>
      </p:sp>
      <p:sp>
        <p:nvSpPr>
          <p:cNvPr id="9221" name="Text Box 10"/>
          <p:cNvSpPr txBox="1">
            <a:spLocks noChangeArrowheads="1"/>
          </p:cNvSpPr>
          <p:nvPr/>
        </p:nvSpPr>
        <p:spPr bwMode="auto">
          <a:xfrm>
            <a:off x="2306638" y="288131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yes</a:t>
            </a:r>
          </a:p>
        </p:txBody>
      </p:sp>
      <p:sp>
        <p:nvSpPr>
          <p:cNvPr id="9222" name="Text Box 12"/>
          <p:cNvSpPr txBox="1">
            <a:spLocks noChangeArrowheads="1"/>
          </p:cNvSpPr>
          <p:nvPr/>
        </p:nvSpPr>
        <p:spPr bwMode="auto">
          <a:xfrm>
            <a:off x="541338" y="2851150"/>
            <a:ext cx="1489075" cy="690563"/>
          </a:xfrm>
          <a:prstGeom prst="rect">
            <a:avLst/>
          </a:prstGeom>
          <a:solidFill>
            <a:srgbClr val="FFFFCC"/>
          </a:solidFill>
          <a:ln w="12700" algn="ctr">
            <a:solidFill>
              <a:schemeClr val="bg1"/>
            </a:solidFill>
            <a:miter lim="800000"/>
            <a:headEnd/>
            <a:tailEnd/>
          </a:ln>
        </p:spPr>
        <p:txBody>
          <a:bodyPr tIns="91440" bIns="9144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&gt;1 subplan returned? </a:t>
            </a:r>
          </a:p>
        </p:txBody>
      </p:sp>
      <p:grpSp>
        <p:nvGrpSpPr>
          <p:cNvPr id="9223" name="Group 13"/>
          <p:cNvGrpSpPr>
            <a:grpSpLocks/>
          </p:cNvGrpSpPr>
          <p:nvPr/>
        </p:nvGrpSpPr>
        <p:grpSpPr bwMode="auto">
          <a:xfrm>
            <a:off x="1819275" y="3321050"/>
            <a:ext cx="374650" cy="371475"/>
            <a:chOff x="3272" y="3565"/>
            <a:chExt cx="238" cy="258"/>
          </a:xfrm>
        </p:grpSpPr>
        <p:sp>
          <p:nvSpPr>
            <p:cNvPr id="9269" name="AutoShape 14"/>
            <p:cNvSpPr>
              <a:spLocks noChangeArrowheads="1"/>
            </p:cNvSpPr>
            <p:nvPr/>
          </p:nvSpPr>
          <p:spPr bwMode="auto">
            <a:xfrm>
              <a:off x="3272" y="3565"/>
              <a:ext cx="238" cy="258"/>
            </a:xfrm>
            <a:prstGeom prst="diamond">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70" name="Rectangle 15"/>
            <p:cNvSpPr>
              <a:spLocks noChangeArrowheads="1"/>
            </p:cNvSpPr>
            <p:nvPr/>
          </p:nvSpPr>
          <p:spPr bwMode="auto">
            <a:xfrm>
              <a:off x="3336" y="3598"/>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a:solidFill>
                    <a:schemeClr val="bg1"/>
                  </a:solidFill>
                </a:rPr>
                <a:t>?</a:t>
              </a:r>
            </a:p>
          </p:txBody>
        </p:sp>
      </p:grpSp>
      <p:sp>
        <p:nvSpPr>
          <p:cNvPr id="9224" name="Text Box 12"/>
          <p:cNvSpPr txBox="1">
            <a:spLocks noChangeArrowheads="1"/>
          </p:cNvSpPr>
          <p:nvPr/>
        </p:nvSpPr>
        <p:spPr bwMode="auto">
          <a:xfrm>
            <a:off x="552450" y="1824038"/>
            <a:ext cx="1487488" cy="690562"/>
          </a:xfrm>
          <a:prstGeom prst="rect">
            <a:avLst/>
          </a:prstGeom>
          <a:solidFill>
            <a:srgbClr val="FFFFCC"/>
          </a:solidFill>
          <a:ln w="12700" algn="ctr">
            <a:solidFill>
              <a:schemeClr val="bg1"/>
            </a:solidFill>
            <a:miter lim="800000"/>
            <a:headEnd/>
            <a:tailEnd/>
          </a:ln>
        </p:spPr>
        <p:txBody>
          <a:bodyPr tIns="91440" bIns="9144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1 subplan returned? </a:t>
            </a:r>
          </a:p>
        </p:txBody>
      </p:sp>
      <p:grpSp>
        <p:nvGrpSpPr>
          <p:cNvPr id="9225" name="Group 19"/>
          <p:cNvGrpSpPr>
            <a:grpSpLocks/>
          </p:cNvGrpSpPr>
          <p:nvPr/>
        </p:nvGrpSpPr>
        <p:grpSpPr bwMode="auto">
          <a:xfrm>
            <a:off x="217488" y="866775"/>
            <a:ext cx="1971675" cy="609600"/>
            <a:chOff x="4984" y="2735"/>
            <a:chExt cx="544" cy="828"/>
          </a:xfrm>
        </p:grpSpPr>
        <p:sp>
          <p:nvSpPr>
            <p:cNvPr id="9267" name="AutoShape 20"/>
            <p:cNvSpPr>
              <a:spLocks noChangeArrowheads="1"/>
            </p:cNvSpPr>
            <p:nvPr/>
          </p:nvSpPr>
          <p:spPr bwMode="auto">
            <a:xfrm>
              <a:off x="5009" y="2735"/>
              <a:ext cx="511" cy="828"/>
            </a:xfrm>
            <a:prstGeom prst="roundRect">
              <a:avLst>
                <a:gd name="adj" fmla="val 16667"/>
              </a:avLst>
            </a:prstGeom>
            <a:solidFill>
              <a:srgbClr val="DDDDDD"/>
            </a:solidFill>
            <a:ln w="9525" algn="ctr">
              <a:solidFill>
                <a:schemeClr val="bg1"/>
              </a:solidFill>
              <a:round/>
              <a:headEnd/>
              <a:tailEnd/>
            </a:ln>
          </p:spPr>
          <p:txBody>
            <a:bodyPr lIns="0" tIns="0" rIns="0" bIns="0" anchor="ctr"/>
            <a:lstStyle/>
            <a:p>
              <a:endParaRPr lang="en-US"/>
            </a:p>
          </p:txBody>
        </p:sp>
        <p:sp>
          <p:nvSpPr>
            <p:cNvPr id="9268" name="Text Box 21"/>
            <p:cNvSpPr txBox="1">
              <a:spLocks noChangeArrowheads="1"/>
            </p:cNvSpPr>
            <p:nvPr/>
          </p:nvSpPr>
          <p:spPr bwMode="auto">
            <a:xfrm>
              <a:off x="4984" y="2744"/>
              <a:ext cx="544"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tIns="91440" bIns="9144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Execute selectSubplan()</a:t>
              </a:r>
            </a:p>
          </p:txBody>
        </p:sp>
      </p:grpSp>
      <p:sp>
        <p:nvSpPr>
          <p:cNvPr id="9226" name="Text Box 27"/>
          <p:cNvSpPr txBox="1">
            <a:spLocks noChangeArrowheads="1"/>
          </p:cNvSpPr>
          <p:nvPr/>
        </p:nvSpPr>
        <p:spPr bwMode="auto">
          <a:xfrm>
            <a:off x="2789238" y="2905125"/>
            <a:ext cx="14271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Search </a:t>
            </a:r>
            <a:r>
              <a:rPr lang="en-US" sz="1700" i="1">
                <a:solidFill>
                  <a:schemeClr val="bg1"/>
                </a:solidFill>
              </a:rPr>
              <a:t>returned</a:t>
            </a:r>
            <a:r>
              <a:rPr lang="en-US" sz="1700">
                <a:solidFill>
                  <a:schemeClr val="bg1"/>
                </a:solidFill>
              </a:rPr>
              <a:t> set of subplans</a:t>
            </a:r>
          </a:p>
        </p:txBody>
      </p:sp>
      <p:sp>
        <p:nvSpPr>
          <p:cNvPr id="9227" name="Rectangle 28"/>
          <p:cNvSpPr>
            <a:spLocks noChangeArrowheads="1"/>
          </p:cNvSpPr>
          <p:nvPr/>
        </p:nvSpPr>
        <p:spPr bwMode="auto">
          <a:xfrm>
            <a:off x="2752725" y="2851150"/>
            <a:ext cx="1544638" cy="68103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9228" name="Straight Arrow Connector 66"/>
          <p:cNvCxnSpPr>
            <a:cxnSpLocks noChangeShapeType="1"/>
            <a:endCxn id="9227" idx="1"/>
          </p:cNvCxnSpPr>
          <p:nvPr/>
        </p:nvCxnSpPr>
        <p:spPr bwMode="auto">
          <a:xfrm flipV="1">
            <a:off x="2030413" y="3190875"/>
            <a:ext cx="722312" cy="4763"/>
          </a:xfrm>
          <a:prstGeom prst="straightConnector1">
            <a:avLst/>
          </a:prstGeom>
          <a:noFill/>
          <a:ln w="19050" algn="ctr">
            <a:solidFill>
              <a:srgbClr val="3F8E39"/>
            </a:solidFill>
            <a:round/>
            <a:headEnd type="none" w="med" len="med"/>
            <a:tailEnd type="arrow" w="med" len="med"/>
          </a:ln>
          <a:extLst>
            <a:ext uri="{909E8E84-426E-40DD-AFC4-6F175D3DCCD1}">
              <a14:hiddenFill xmlns:a14="http://schemas.microsoft.com/office/drawing/2010/main">
                <a:noFill/>
              </a14:hiddenFill>
            </a:ext>
          </a:extLst>
        </p:spPr>
      </p:cxnSp>
      <p:sp>
        <p:nvSpPr>
          <p:cNvPr id="9229" name="Text Box 12"/>
          <p:cNvSpPr txBox="1">
            <a:spLocks noChangeArrowheads="1"/>
          </p:cNvSpPr>
          <p:nvPr/>
        </p:nvSpPr>
        <p:spPr bwMode="auto">
          <a:xfrm>
            <a:off x="531813" y="3871913"/>
            <a:ext cx="1477962" cy="690562"/>
          </a:xfrm>
          <a:prstGeom prst="rect">
            <a:avLst/>
          </a:prstGeom>
          <a:solidFill>
            <a:srgbClr val="FFFFCC"/>
          </a:solidFill>
          <a:ln w="12700" algn="ctr">
            <a:solidFill>
              <a:schemeClr val="bg1"/>
            </a:solidFill>
            <a:miter lim="800000"/>
            <a:headEnd/>
            <a:tailEnd/>
          </a:ln>
        </p:spPr>
        <p:txBody>
          <a:bodyPr tIns="91440" bIns="9144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Empty array</a:t>
            </a:r>
            <a:br>
              <a:rPr lang="en-US" sz="1700">
                <a:solidFill>
                  <a:schemeClr val="bg1"/>
                </a:solidFill>
              </a:rPr>
            </a:br>
            <a:r>
              <a:rPr lang="en-US" sz="1700">
                <a:solidFill>
                  <a:schemeClr val="bg1"/>
                </a:solidFill>
              </a:rPr>
              <a:t>returned? </a:t>
            </a:r>
          </a:p>
        </p:txBody>
      </p:sp>
      <p:grpSp>
        <p:nvGrpSpPr>
          <p:cNvPr id="9230" name="Group 13"/>
          <p:cNvGrpSpPr>
            <a:grpSpLocks/>
          </p:cNvGrpSpPr>
          <p:nvPr/>
        </p:nvGrpSpPr>
        <p:grpSpPr bwMode="auto">
          <a:xfrm>
            <a:off x="1819275" y="4341813"/>
            <a:ext cx="374650" cy="371475"/>
            <a:chOff x="3272" y="3565"/>
            <a:chExt cx="238" cy="258"/>
          </a:xfrm>
        </p:grpSpPr>
        <p:sp>
          <p:nvSpPr>
            <p:cNvPr id="9265" name="AutoShape 14"/>
            <p:cNvSpPr>
              <a:spLocks noChangeArrowheads="1"/>
            </p:cNvSpPr>
            <p:nvPr/>
          </p:nvSpPr>
          <p:spPr bwMode="auto">
            <a:xfrm>
              <a:off x="3272" y="3565"/>
              <a:ext cx="238" cy="258"/>
            </a:xfrm>
            <a:prstGeom prst="diamond">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66" name="Rectangle 15"/>
            <p:cNvSpPr>
              <a:spLocks noChangeArrowheads="1"/>
            </p:cNvSpPr>
            <p:nvPr/>
          </p:nvSpPr>
          <p:spPr bwMode="auto">
            <a:xfrm>
              <a:off x="3336" y="3598"/>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a:solidFill>
                    <a:schemeClr val="bg1"/>
                  </a:solidFill>
                </a:rPr>
                <a:t>?</a:t>
              </a:r>
            </a:p>
          </p:txBody>
        </p:sp>
      </p:grpSp>
      <p:sp>
        <p:nvSpPr>
          <p:cNvPr id="9231" name="Text Box 10"/>
          <p:cNvSpPr txBox="1">
            <a:spLocks noChangeArrowheads="1"/>
          </p:cNvSpPr>
          <p:nvPr/>
        </p:nvSpPr>
        <p:spPr bwMode="auto">
          <a:xfrm>
            <a:off x="2306638" y="38925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yes</a:t>
            </a:r>
          </a:p>
        </p:txBody>
      </p:sp>
      <p:cxnSp>
        <p:nvCxnSpPr>
          <p:cNvPr id="9232" name="Straight Arrow Connector 85"/>
          <p:cNvCxnSpPr>
            <a:cxnSpLocks noChangeShapeType="1"/>
          </p:cNvCxnSpPr>
          <p:nvPr/>
        </p:nvCxnSpPr>
        <p:spPr bwMode="auto">
          <a:xfrm flipV="1">
            <a:off x="2030413" y="4202113"/>
            <a:ext cx="936625" cy="4762"/>
          </a:xfrm>
          <a:prstGeom prst="straightConnector1">
            <a:avLst/>
          </a:prstGeom>
          <a:noFill/>
          <a:ln w="19050" algn="ctr">
            <a:solidFill>
              <a:srgbClr val="3F8E39"/>
            </a:solidFill>
            <a:round/>
            <a:headEnd type="none" w="med" len="med"/>
            <a:tailEnd type="arrow" w="med" len="med"/>
          </a:ln>
          <a:extLst>
            <a:ext uri="{909E8E84-426E-40DD-AFC4-6F175D3DCCD1}">
              <a14:hiddenFill xmlns:a14="http://schemas.microsoft.com/office/drawing/2010/main">
                <a:noFill/>
              </a14:hiddenFill>
            </a:ext>
          </a:extLst>
        </p:spPr>
      </p:cxnSp>
      <p:cxnSp>
        <p:nvCxnSpPr>
          <p:cNvPr id="9233" name="Straight Arrow Connector 95"/>
          <p:cNvCxnSpPr>
            <a:cxnSpLocks noChangeShapeType="1"/>
          </p:cNvCxnSpPr>
          <p:nvPr/>
        </p:nvCxnSpPr>
        <p:spPr bwMode="auto">
          <a:xfrm rot="5400000">
            <a:off x="1039019" y="3706019"/>
            <a:ext cx="330200" cy="1588"/>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sp>
        <p:nvSpPr>
          <p:cNvPr id="9234" name="Text Box 10"/>
          <p:cNvSpPr txBox="1">
            <a:spLocks noChangeArrowheads="1"/>
          </p:cNvSpPr>
          <p:nvPr/>
        </p:nvSpPr>
        <p:spPr bwMode="auto">
          <a:xfrm>
            <a:off x="1265238" y="3562350"/>
            <a:ext cx="282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819"/>
                </a:solidFill>
              </a:rPr>
              <a:t>no</a:t>
            </a:r>
          </a:p>
        </p:txBody>
      </p:sp>
      <p:sp>
        <p:nvSpPr>
          <p:cNvPr id="9235" name="Text Box 27"/>
          <p:cNvSpPr txBox="1">
            <a:spLocks noChangeArrowheads="1"/>
          </p:cNvSpPr>
          <p:nvPr/>
        </p:nvSpPr>
        <p:spPr bwMode="auto">
          <a:xfrm>
            <a:off x="7708900" y="4973638"/>
            <a:ext cx="11096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Use that subplan</a:t>
            </a:r>
          </a:p>
        </p:txBody>
      </p:sp>
      <p:sp>
        <p:nvSpPr>
          <p:cNvPr id="9236" name="Rectangle 28"/>
          <p:cNvSpPr>
            <a:spLocks noChangeArrowheads="1"/>
          </p:cNvSpPr>
          <p:nvPr/>
        </p:nvSpPr>
        <p:spPr bwMode="auto">
          <a:xfrm>
            <a:off x="7629525" y="4849813"/>
            <a:ext cx="1198563" cy="68103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237" name="Text Box 10"/>
          <p:cNvSpPr txBox="1">
            <a:spLocks noChangeArrowheads="1"/>
          </p:cNvSpPr>
          <p:nvPr/>
        </p:nvSpPr>
        <p:spPr bwMode="auto">
          <a:xfrm>
            <a:off x="6072188" y="2890838"/>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yes</a:t>
            </a:r>
          </a:p>
        </p:txBody>
      </p:sp>
      <p:cxnSp>
        <p:nvCxnSpPr>
          <p:cNvPr id="9238" name="Straight Arrow Connector 119"/>
          <p:cNvCxnSpPr>
            <a:cxnSpLocks noChangeShapeType="1"/>
            <a:stCxn id="9227" idx="3"/>
          </p:cNvCxnSpPr>
          <p:nvPr/>
        </p:nvCxnSpPr>
        <p:spPr bwMode="auto">
          <a:xfrm>
            <a:off x="4297363" y="3190875"/>
            <a:ext cx="396875" cy="1588"/>
          </a:xfrm>
          <a:prstGeom prst="straightConnector1">
            <a:avLst/>
          </a:prstGeom>
          <a:noFill/>
          <a:ln w="19050" algn="ctr">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9239" name="Text Box 10"/>
          <p:cNvSpPr txBox="1">
            <a:spLocks noChangeArrowheads="1"/>
          </p:cNvSpPr>
          <p:nvPr/>
        </p:nvSpPr>
        <p:spPr bwMode="auto">
          <a:xfrm>
            <a:off x="5360988" y="3551238"/>
            <a:ext cx="282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819"/>
                </a:solidFill>
              </a:rPr>
              <a:t>no</a:t>
            </a:r>
          </a:p>
        </p:txBody>
      </p:sp>
      <p:sp>
        <p:nvSpPr>
          <p:cNvPr id="9240" name="Text Box 12"/>
          <p:cNvSpPr txBox="1">
            <a:spLocks noChangeArrowheads="1"/>
          </p:cNvSpPr>
          <p:nvPr/>
        </p:nvSpPr>
        <p:spPr bwMode="auto">
          <a:xfrm>
            <a:off x="5414963" y="3825875"/>
            <a:ext cx="1858962" cy="690563"/>
          </a:xfrm>
          <a:prstGeom prst="rect">
            <a:avLst/>
          </a:prstGeom>
          <a:solidFill>
            <a:srgbClr val="FFFFCC"/>
          </a:solidFill>
          <a:ln w="12700" algn="ctr">
            <a:solidFill>
              <a:schemeClr val="bg1"/>
            </a:solidFill>
            <a:miter lim="800000"/>
            <a:headEnd/>
            <a:tailEnd/>
          </a:ln>
        </p:spPr>
        <p:txBody>
          <a:bodyPr tIns="91440" bIns="9144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Applicable conditional subplan found? </a:t>
            </a:r>
          </a:p>
        </p:txBody>
      </p:sp>
      <p:sp>
        <p:nvSpPr>
          <p:cNvPr id="9241" name="Text Box 10"/>
          <p:cNvSpPr txBox="1">
            <a:spLocks noChangeArrowheads="1"/>
          </p:cNvSpPr>
          <p:nvPr/>
        </p:nvSpPr>
        <p:spPr bwMode="auto">
          <a:xfrm>
            <a:off x="7342188" y="39163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yes</a:t>
            </a:r>
          </a:p>
        </p:txBody>
      </p:sp>
      <p:sp>
        <p:nvSpPr>
          <p:cNvPr id="9242" name="Freeform 141"/>
          <p:cNvSpPr>
            <a:spLocks/>
          </p:cNvSpPr>
          <p:nvPr/>
        </p:nvSpPr>
        <p:spPr bwMode="auto">
          <a:xfrm>
            <a:off x="2062163" y="2174875"/>
            <a:ext cx="6167437" cy="2665413"/>
          </a:xfrm>
          <a:custGeom>
            <a:avLst/>
            <a:gdLst>
              <a:gd name="T0" fmla="*/ 0 w 691116"/>
              <a:gd name="T1" fmla="*/ 0 h 1690577"/>
              <a:gd name="T2" fmla="*/ 2147483647 w 691116"/>
              <a:gd name="T3" fmla="*/ 0 h 1690577"/>
              <a:gd name="T4" fmla="*/ 2147483647 w 691116"/>
              <a:gd name="T5" fmla="*/ 2147483647 h 1690577"/>
              <a:gd name="T6" fmla="*/ 0 60000 65536"/>
              <a:gd name="T7" fmla="*/ 0 60000 65536"/>
              <a:gd name="T8" fmla="*/ 0 60000 65536"/>
              <a:gd name="T9" fmla="*/ 0 w 691116"/>
              <a:gd name="T10" fmla="*/ 0 h 1690577"/>
              <a:gd name="T11" fmla="*/ 691116 w 691116"/>
              <a:gd name="T12" fmla="*/ 1690577 h 1690577"/>
            </a:gdLst>
            <a:ahLst/>
            <a:cxnLst>
              <a:cxn ang="T6">
                <a:pos x="T0" y="T1"/>
              </a:cxn>
              <a:cxn ang="T7">
                <a:pos x="T2" y="T3"/>
              </a:cxn>
              <a:cxn ang="T8">
                <a:pos x="T4" y="T5"/>
              </a:cxn>
            </a:cxnLst>
            <a:rect l="T9" t="T10" r="T11" b="T12"/>
            <a:pathLst>
              <a:path w="691116" h="1690577">
                <a:moveTo>
                  <a:pt x="0" y="0"/>
                </a:moveTo>
                <a:lnTo>
                  <a:pt x="691116" y="0"/>
                </a:lnTo>
                <a:lnTo>
                  <a:pt x="691116" y="1690577"/>
                </a:lnTo>
              </a:path>
            </a:pathLst>
          </a:custGeom>
          <a:noFill/>
          <a:ln w="19050" algn="ctr">
            <a:solidFill>
              <a:srgbClr val="3F8E3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9243" name="Straight Arrow Connector 142"/>
          <p:cNvCxnSpPr>
            <a:cxnSpLocks noChangeShapeType="1"/>
          </p:cNvCxnSpPr>
          <p:nvPr/>
        </p:nvCxnSpPr>
        <p:spPr bwMode="auto">
          <a:xfrm flipV="1">
            <a:off x="5973763" y="3224213"/>
            <a:ext cx="2246312" cy="22225"/>
          </a:xfrm>
          <a:prstGeom prst="straightConnector1">
            <a:avLst/>
          </a:prstGeom>
          <a:noFill/>
          <a:ln w="19050" algn="ctr">
            <a:solidFill>
              <a:srgbClr val="3F8E39"/>
            </a:solidFill>
            <a:round/>
            <a:headEnd type="none" w="med" len="med"/>
            <a:tailEnd type="arrow" w="med" len="med"/>
          </a:ln>
          <a:extLst>
            <a:ext uri="{909E8E84-426E-40DD-AFC4-6F175D3DCCD1}">
              <a14:hiddenFill xmlns:a14="http://schemas.microsoft.com/office/drawing/2010/main">
                <a:noFill/>
              </a14:hiddenFill>
            </a:ext>
          </a:extLst>
        </p:spPr>
      </p:cxnSp>
      <p:grpSp>
        <p:nvGrpSpPr>
          <p:cNvPr id="9244" name="Group 13"/>
          <p:cNvGrpSpPr>
            <a:grpSpLocks/>
          </p:cNvGrpSpPr>
          <p:nvPr/>
        </p:nvGrpSpPr>
        <p:grpSpPr bwMode="auto">
          <a:xfrm>
            <a:off x="7091363" y="4341813"/>
            <a:ext cx="376237" cy="371475"/>
            <a:chOff x="3272" y="3565"/>
            <a:chExt cx="238" cy="258"/>
          </a:xfrm>
        </p:grpSpPr>
        <p:sp>
          <p:nvSpPr>
            <p:cNvPr id="9263" name="AutoShape 14"/>
            <p:cNvSpPr>
              <a:spLocks noChangeArrowheads="1"/>
            </p:cNvSpPr>
            <p:nvPr/>
          </p:nvSpPr>
          <p:spPr bwMode="auto">
            <a:xfrm>
              <a:off x="3272" y="3565"/>
              <a:ext cx="238" cy="258"/>
            </a:xfrm>
            <a:prstGeom prst="diamond">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64" name="Rectangle 15"/>
            <p:cNvSpPr>
              <a:spLocks noChangeArrowheads="1"/>
            </p:cNvSpPr>
            <p:nvPr/>
          </p:nvSpPr>
          <p:spPr bwMode="auto">
            <a:xfrm>
              <a:off x="3336" y="3598"/>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a:solidFill>
                    <a:schemeClr val="bg1"/>
                  </a:solidFill>
                </a:rPr>
                <a:t>?</a:t>
              </a:r>
            </a:p>
          </p:txBody>
        </p:sp>
      </p:grpSp>
      <p:sp>
        <p:nvSpPr>
          <p:cNvPr id="9245" name="Freeform 150"/>
          <p:cNvSpPr>
            <a:spLocks/>
          </p:cNvSpPr>
          <p:nvPr/>
        </p:nvSpPr>
        <p:spPr bwMode="auto">
          <a:xfrm>
            <a:off x="2743200" y="3538538"/>
            <a:ext cx="2540000" cy="650875"/>
          </a:xfrm>
          <a:custGeom>
            <a:avLst/>
            <a:gdLst>
              <a:gd name="T0" fmla="*/ 2540000 w 2540000"/>
              <a:gd name="T1" fmla="*/ 0 h 650240"/>
              <a:gd name="T2" fmla="*/ 2540000 w 2540000"/>
              <a:gd name="T3" fmla="*/ 208627 h 650240"/>
              <a:gd name="T4" fmla="*/ 0 w 2540000"/>
              <a:gd name="T5" fmla="*/ 219057 h 650240"/>
              <a:gd name="T6" fmla="*/ 0 w 2540000"/>
              <a:gd name="T7" fmla="*/ 667604 h 650240"/>
              <a:gd name="T8" fmla="*/ 0 60000 65536"/>
              <a:gd name="T9" fmla="*/ 0 60000 65536"/>
              <a:gd name="T10" fmla="*/ 0 60000 65536"/>
              <a:gd name="T11" fmla="*/ 0 60000 65536"/>
              <a:gd name="T12" fmla="*/ 0 w 2540000"/>
              <a:gd name="T13" fmla="*/ 0 h 650240"/>
              <a:gd name="T14" fmla="*/ 2540000 w 2540000"/>
              <a:gd name="T15" fmla="*/ 650240 h 650240"/>
            </a:gdLst>
            <a:ahLst/>
            <a:cxnLst>
              <a:cxn ang="T8">
                <a:pos x="T0" y="T1"/>
              </a:cxn>
              <a:cxn ang="T9">
                <a:pos x="T2" y="T3"/>
              </a:cxn>
              <a:cxn ang="T10">
                <a:pos x="T4" y="T5"/>
              </a:cxn>
              <a:cxn ang="T11">
                <a:pos x="T6" y="T7"/>
              </a:cxn>
            </a:cxnLst>
            <a:rect l="T12" t="T13" r="T14" b="T15"/>
            <a:pathLst>
              <a:path w="2540000" h="650240">
                <a:moveTo>
                  <a:pt x="2540000" y="0"/>
                </a:moveTo>
                <a:lnTo>
                  <a:pt x="2540000" y="203200"/>
                </a:lnTo>
                <a:lnTo>
                  <a:pt x="0" y="213360"/>
                </a:lnTo>
                <a:lnTo>
                  <a:pt x="0" y="650240"/>
                </a:lnTo>
              </a:path>
            </a:pathLst>
          </a:custGeom>
          <a:noFill/>
          <a:ln w="19050" algn="ctr">
            <a:solidFill>
              <a:srgbClr val="D33819"/>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cxnSp>
        <p:nvCxnSpPr>
          <p:cNvPr id="9246" name="Straight Arrow Connector 151"/>
          <p:cNvCxnSpPr>
            <a:cxnSpLocks noChangeShapeType="1"/>
          </p:cNvCxnSpPr>
          <p:nvPr/>
        </p:nvCxnSpPr>
        <p:spPr bwMode="auto">
          <a:xfrm rot="5400000">
            <a:off x="1039019" y="2690019"/>
            <a:ext cx="330200" cy="1588"/>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sp>
        <p:nvSpPr>
          <p:cNvPr id="9247" name="Text Box 10"/>
          <p:cNvSpPr txBox="1">
            <a:spLocks noChangeArrowheads="1"/>
          </p:cNvSpPr>
          <p:nvPr/>
        </p:nvSpPr>
        <p:spPr bwMode="auto">
          <a:xfrm>
            <a:off x="1265238" y="2546350"/>
            <a:ext cx="282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819"/>
                </a:solidFill>
              </a:rPr>
              <a:t>no</a:t>
            </a:r>
          </a:p>
        </p:txBody>
      </p:sp>
      <p:cxnSp>
        <p:nvCxnSpPr>
          <p:cNvPr id="9248" name="Straight Arrow Connector 153"/>
          <p:cNvCxnSpPr>
            <a:cxnSpLocks noChangeShapeType="1"/>
          </p:cNvCxnSpPr>
          <p:nvPr/>
        </p:nvCxnSpPr>
        <p:spPr bwMode="auto">
          <a:xfrm rot="5400000">
            <a:off x="6098382" y="4682331"/>
            <a:ext cx="330200" cy="1587"/>
          </a:xfrm>
          <a:prstGeom prst="straightConnector1">
            <a:avLst/>
          </a:prstGeom>
          <a:noFill/>
          <a:ln w="19050" algn="ctr">
            <a:solidFill>
              <a:srgbClr val="D33819"/>
            </a:solidFill>
            <a:round/>
            <a:headEnd type="none" w="med" len="med"/>
            <a:tailEnd type="arrow" w="med" len="med"/>
          </a:ln>
          <a:extLst>
            <a:ext uri="{909E8E84-426E-40DD-AFC4-6F175D3DCCD1}">
              <a14:hiddenFill xmlns:a14="http://schemas.microsoft.com/office/drawing/2010/main">
                <a:noFill/>
              </a14:hiddenFill>
            </a:ext>
          </a:extLst>
        </p:spPr>
      </p:cxnSp>
      <p:sp>
        <p:nvSpPr>
          <p:cNvPr id="9249" name="Text Box 10"/>
          <p:cNvSpPr txBox="1">
            <a:spLocks noChangeArrowheads="1"/>
          </p:cNvSpPr>
          <p:nvPr/>
        </p:nvSpPr>
        <p:spPr bwMode="auto">
          <a:xfrm>
            <a:off x="6324600" y="4537075"/>
            <a:ext cx="282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819"/>
                </a:solidFill>
              </a:rPr>
              <a:t>no</a:t>
            </a:r>
          </a:p>
        </p:txBody>
      </p:sp>
      <p:grpSp>
        <p:nvGrpSpPr>
          <p:cNvPr id="9250" name="Group 168"/>
          <p:cNvGrpSpPr>
            <a:grpSpLocks/>
          </p:cNvGrpSpPr>
          <p:nvPr/>
        </p:nvGrpSpPr>
        <p:grpSpPr bwMode="auto">
          <a:xfrm>
            <a:off x="5668963" y="4849813"/>
            <a:ext cx="1196975" cy="681037"/>
            <a:chOff x="5699760" y="5232872"/>
            <a:chExt cx="1197173" cy="680483"/>
          </a:xfrm>
        </p:grpSpPr>
        <p:sp>
          <p:nvSpPr>
            <p:cNvPr id="9261" name="Rectangle 28"/>
            <p:cNvSpPr>
              <a:spLocks noChangeArrowheads="1"/>
            </p:cNvSpPr>
            <p:nvPr/>
          </p:nvSpPr>
          <p:spPr bwMode="auto">
            <a:xfrm>
              <a:off x="5699760" y="5232872"/>
              <a:ext cx="1197173" cy="68048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262" name="Text Box 27"/>
            <p:cNvSpPr txBox="1">
              <a:spLocks noChangeArrowheads="1"/>
            </p:cNvSpPr>
            <p:nvPr/>
          </p:nvSpPr>
          <p:spPr bwMode="auto">
            <a:xfrm>
              <a:off x="5757661" y="5275284"/>
              <a:ext cx="1110499"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Use default subplan</a:t>
              </a:r>
            </a:p>
          </p:txBody>
        </p:sp>
      </p:grpSp>
      <p:cxnSp>
        <p:nvCxnSpPr>
          <p:cNvPr id="9251" name="Straight Arrow Connector 157"/>
          <p:cNvCxnSpPr>
            <a:cxnSpLocks noChangeShapeType="1"/>
          </p:cNvCxnSpPr>
          <p:nvPr/>
        </p:nvCxnSpPr>
        <p:spPr bwMode="auto">
          <a:xfrm rot="5400000">
            <a:off x="1039019" y="1654969"/>
            <a:ext cx="330200" cy="1588"/>
          </a:xfrm>
          <a:prstGeom prst="straightConnector1">
            <a:avLst/>
          </a:prstGeom>
          <a:noFill/>
          <a:ln w="19050" algn="ctr">
            <a:solidFill>
              <a:schemeClr val="bg1"/>
            </a:solidFill>
            <a:round/>
            <a:headEnd type="none" w="med" len="med"/>
            <a:tailEnd type="arrow" w="med" len="med"/>
          </a:ln>
          <a:extLst>
            <a:ext uri="{909E8E84-426E-40DD-AFC4-6F175D3DCCD1}">
              <a14:hiddenFill xmlns:a14="http://schemas.microsoft.com/office/drawing/2010/main">
                <a:noFill/>
              </a14:hiddenFill>
            </a:ext>
          </a:extLst>
        </p:spPr>
      </p:cxnSp>
      <p:cxnSp>
        <p:nvCxnSpPr>
          <p:cNvPr id="9252" name="Straight Arrow Connector 163"/>
          <p:cNvCxnSpPr>
            <a:cxnSpLocks noChangeShapeType="1"/>
          </p:cNvCxnSpPr>
          <p:nvPr/>
        </p:nvCxnSpPr>
        <p:spPr bwMode="auto">
          <a:xfrm flipV="1">
            <a:off x="4498975" y="4181475"/>
            <a:ext cx="936625" cy="4763"/>
          </a:xfrm>
          <a:prstGeom prst="straightConnector1">
            <a:avLst/>
          </a:prstGeom>
          <a:noFill/>
          <a:ln w="19050" algn="ctr">
            <a:solidFill>
              <a:schemeClr val="bg1"/>
            </a:solidFill>
            <a:round/>
            <a:headEnd type="none" w="med" len="med"/>
            <a:tailEnd type="arrow" w="med" len="med"/>
          </a:ln>
          <a:extLst>
            <a:ext uri="{909E8E84-426E-40DD-AFC4-6F175D3DCCD1}">
              <a14:hiddenFill xmlns:a14="http://schemas.microsoft.com/office/drawing/2010/main">
                <a:noFill/>
              </a14:hiddenFill>
            </a:ext>
          </a:extLst>
        </p:spPr>
      </p:cxnSp>
      <p:grpSp>
        <p:nvGrpSpPr>
          <p:cNvPr id="9253" name="Group 165"/>
          <p:cNvGrpSpPr>
            <a:grpSpLocks/>
          </p:cNvGrpSpPr>
          <p:nvPr/>
        </p:nvGrpSpPr>
        <p:grpSpPr bwMode="auto">
          <a:xfrm>
            <a:off x="2967038" y="3819525"/>
            <a:ext cx="1919287" cy="679450"/>
            <a:chOff x="2966522" y="4201513"/>
            <a:chExt cx="1920437" cy="680483"/>
          </a:xfrm>
        </p:grpSpPr>
        <p:sp>
          <p:nvSpPr>
            <p:cNvPr id="9259" name="Rectangle 28"/>
            <p:cNvSpPr>
              <a:spLocks noChangeArrowheads="1"/>
            </p:cNvSpPr>
            <p:nvPr/>
          </p:nvSpPr>
          <p:spPr bwMode="auto">
            <a:xfrm>
              <a:off x="2966522" y="4201513"/>
              <a:ext cx="1920437" cy="680483"/>
            </a:xfrm>
            <a:prstGeom prst="rect">
              <a:avLst/>
            </a:prstGeom>
            <a:solidFill>
              <a:schemeClr val="tx1"/>
            </a:solidFill>
            <a:ln w="12700" algn="ctr">
              <a:solidFill>
                <a:schemeClr val="bg1"/>
              </a:solidFill>
              <a:miter lim="800000"/>
              <a:headEnd/>
              <a:tailEnd/>
            </a:ln>
          </p:spPr>
          <p:txBody>
            <a:bodyPr lIns="0" tIns="0" rIns="0" bIns="0" anchor="ctr"/>
            <a:lstStyle/>
            <a:p>
              <a:endParaRPr lang="en-US"/>
            </a:p>
          </p:txBody>
        </p:sp>
        <p:sp>
          <p:nvSpPr>
            <p:cNvPr id="9260" name="Text Box 27"/>
            <p:cNvSpPr txBox="1">
              <a:spLocks noChangeArrowheads="1"/>
            </p:cNvSpPr>
            <p:nvPr/>
          </p:nvSpPr>
          <p:spPr bwMode="auto">
            <a:xfrm>
              <a:off x="3002850" y="4233923"/>
              <a:ext cx="1863790"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Search </a:t>
              </a:r>
              <a:r>
                <a:rPr lang="en-US" sz="1700" i="1">
                  <a:solidFill>
                    <a:schemeClr val="bg1"/>
                  </a:solidFill>
                </a:rPr>
                <a:t>all </a:t>
              </a:r>
              <a:r>
                <a:rPr lang="en-US" sz="1700">
                  <a:solidFill>
                    <a:schemeClr val="bg1"/>
                  </a:solidFill>
                </a:rPr>
                <a:t> subplans of the commission plan</a:t>
              </a:r>
            </a:p>
          </p:txBody>
        </p:sp>
      </p:grpSp>
      <p:sp>
        <p:nvSpPr>
          <p:cNvPr id="9254" name="Text Box 12"/>
          <p:cNvSpPr txBox="1">
            <a:spLocks noChangeArrowheads="1"/>
          </p:cNvSpPr>
          <p:nvPr/>
        </p:nvSpPr>
        <p:spPr bwMode="auto">
          <a:xfrm>
            <a:off x="4683125" y="2860675"/>
            <a:ext cx="1860550" cy="690563"/>
          </a:xfrm>
          <a:prstGeom prst="rect">
            <a:avLst/>
          </a:prstGeom>
          <a:solidFill>
            <a:srgbClr val="FFFFCC"/>
          </a:solidFill>
          <a:ln w="12700" algn="ctr">
            <a:solidFill>
              <a:schemeClr val="bg1"/>
            </a:solidFill>
            <a:miter lim="800000"/>
            <a:headEnd/>
            <a:tailEnd/>
          </a:ln>
        </p:spPr>
        <p:txBody>
          <a:bodyPr tIns="91440" bIns="9144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700">
                <a:solidFill>
                  <a:schemeClr val="bg1"/>
                </a:solidFill>
              </a:rPr>
              <a:t>Applicable conditional subplan found? </a:t>
            </a:r>
          </a:p>
        </p:txBody>
      </p:sp>
      <p:grpSp>
        <p:nvGrpSpPr>
          <p:cNvPr id="9255" name="Group 13"/>
          <p:cNvGrpSpPr>
            <a:grpSpLocks/>
          </p:cNvGrpSpPr>
          <p:nvPr/>
        </p:nvGrpSpPr>
        <p:grpSpPr bwMode="auto">
          <a:xfrm>
            <a:off x="6361113" y="3346450"/>
            <a:ext cx="374650" cy="371475"/>
            <a:chOff x="3272" y="3565"/>
            <a:chExt cx="238" cy="258"/>
          </a:xfrm>
        </p:grpSpPr>
        <p:sp>
          <p:nvSpPr>
            <p:cNvPr id="9257" name="AutoShape 14"/>
            <p:cNvSpPr>
              <a:spLocks noChangeArrowheads="1"/>
            </p:cNvSpPr>
            <p:nvPr/>
          </p:nvSpPr>
          <p:spPr bwMode="auto">
            <a:xfrm>
              <a:off x="3272" y="3565"/>
              <a:ext cx="238" cy="258"/>
            </a:xfrm>
            <a:prstGeom prst="diamond">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58" name="Rectangle 15"/>
            <p:cNvSpPr>
              <a:spLocks noChangeArrowheads="1"/>
            </p:cNvSpPr>
            <p:nvPr/>
          </p:nvSpPr>
          <p:spPr bwMode="auto">
            <a:xfrm>
              <a:off x="3336" y="3598"/>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a:solidFill>
                    <a:schemeClr val="bg1"/>
                  </a:solidFill>
                </a:rPr>
                <a:t>?</a:t>
              </a:r>
            </a:p>
          </p:txBody>
        </p:sp>
      </p:grpSp>
      <p:sp>
        <p:nvSpPr>
          <p:cNvPr id="9256" name="Text Box 10"/>
          <p:cNvSpPr txBox="1">
            <a:spLocks noChangeArrowheads="1"/>
          </p:cNvSpPr>
          <p:nvPr/>
        </p:nvSpPr>
        <p:spPr bwMode="auto">
          <a:xfrm>
            <a:off x="6611938" y="2941638"/>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yes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Lesson outline</a:t>
            </a:r>
          </a:p>
        </p:txBody>
      </p:sp>
      <p:sp>
        <p:nvSpPr>
          <p:cNvPr id="10243" name="Rectangle 3"/>
          <p:cNvSpPr>
            <a:spLocks noGrp="1" noChangeArrowheads="1"/>
          </p:cNvSpPr>
          <p:nvPr>
            <p:ph idx="1"/>
          </p:nvPr>
        </p:nvSpPr>
        <p:spPr/>
        <p:txBody>
          <a:bodyPr/>
          <a:lstStyle/>
          <a:p>
            <a:pPr>
              <a:lnSpc>
                <a:spcPct val="150000"/>
              </a:lnSpc>
              <a:spcBef>
                <a:spcPct val="0"/>
              </a:spcBef>
              <a:buFont typeface="Arial" charset="0"/>
              <a:buChar char="•"/>
            </a:pPr>
            <a:r>
              <a:rPr lang="en-US" sz="2800">
                <a:solidFill>
                  <a:srgbClr val="C0C0C0"/>
                </a:solidFill>
              </a:rPr>
              <a:t>Selecting the applicable subplan </a:t>
            </a:r>
          </a:p>
          <a:p>
            <a:pPr>
              <a:lnSpc>
                <a:spcPct val="150000"/>
              </a:lnSpc>
              <a:spcBef>
                <a:spcPct val="0"/>
              </a:spcBef>
              <a:buFont typeface="Arial" charset="0"/>
              <a:buChar char="•"/>
            </a:pPr>
            <a:r>
              <a:rPr lang="en-US" sz="2800"/>
              <a:t>Implementing custom payable criteria</a:t>
            </a:r>
          </a:p>
          <a:p>
            <a:pPr>
              <a:lnSpc>
                <a:spcPct val="150000"/>
              </a:lnSpc>
              <a:spcBef>
                <a:spcPct val="0"/>
              </a:spcBef>
              <a:buFont typeface="Arial" charset="0"/>
              <a:buChar char="•"/>
            </a:pPr>
            <a:r>
              <a:rPr lang="en-US" sz="2800">
                <a:solidFill>
                  <a:srgbClr val="C0C0C0"/>
                </a:solidFill>
              </a:rPr>
              <a:t>Overriding commission rates</a:t>
            </a:r>
          </a:p>
          <a:p>
            <a:pPr>
              <a:lnSpc>
                <a:spcPct val="150000"/>
              </a:lnSpc>
              <a:spcBef>
                <a:spcPct val="0"/>
              </a:spcBef>
              <a:buFont typeface="Arial" charset="0"/>
              <a:buChar char="•"/>
            </a:pPr>
            <a:r>
              <a:rPr lang="en-US" sz="2800">
                <a:solidFill>
                  <a:srgbClr val="C0C0C0"/>
                </a:solidFill>
              </a:rPr>
              <a:t>Commission override example: policy transfers</a:t>
            </a:r>
          </a:p>
          <a:p>
            <a:pPr>
              <a:lnSpc>
                <a:spcPct val="150000"/>
              </a:lnSpc>
              <a:spcBef>
                <a:spcPct val="0"/>
              </a:spcBef>
              <a:buFont typeface="Arial" charset="0"/>
              <a:buChar char="•"/>
            </a:pPr>
            <a:endParaRPr lang="en-US" sz="2800">
              <a:solidFill>
                <a:srgbClr val="C0C0C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tower\AppData\Local\Temp\SNAGHTML3e75eb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32" y="2105024"/>
            <a:ext cx="5245780" cy="294785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11266" name="Rectangle 2"/>
          <p:cNvSpPr>
            <a:spLocks noGrp="1" noChangeArrowheads="1"/>
          </p:cNvSpPr>
          <p:nvPr>
            <p:ph type="title"/>
          </p:nvPr>
        </p:nvSpPr>
        <p:spPr/>
        <p:txBody>
          <a:bodyPr/>
          <a:lstStyle/>
          <a:p>
            <a:pPr eaLnBrk="1" hangingPunct="1"/>
            <a:r>
              <a:rPr lang="en-US"/>
              <a:t>"Custom" payable criterion</a:t>
            </a:r>
            <a:endParaRPr lang="en-US" sz="2600"/>
          </a:p>
        </p:txBody>
      </p:sp>
      <p:sp>
        <p:nvSpPr>
          <p:cNvPr id="11267" name="Rectangle 21"/>
          <p:cNvSpPr>
            <a:spLocks noGrp="1" noChangeArrowheads="1"/>
          </p:cNvSpPr>
          <p:nvPr>
            <p:ph idx="1"/>
          </p:nvPr>
        </p:nvSpPr>
        <p:spPr/>
        <p:txBody>
          <a:bodyPr/>
          <a:lstStyle/>
          <a:p>
            <a:pPr>
              <a:buFont typeface="Arial" charset="0"/>
              <a:buChar char="•"/>
            </a:pPr>
            <a:r>
              <a:rPr lang="en-US" b="1" dirty="0">
                <a:latin typeface="Courier New" pitchFamily="49" charset="0"/>
                <a:cs typeface="Courier New" pitchFamily="49" charset="0"/>
              </a:rPr>
              <a:t>Custom</a:t>
            </a:r>
            <a:r>
              <a:rPr lang="en-US" dirty="0"/>
              <a:t> payable criterion</a:t>
            </a:r>
            <a:br>
              <a:rPr lang="en-US" dirty="0"/>
            </a:br>
            <a:r>
              <a:rPr lang="en-US" dirty="0"/>
              <a:t>allows you to use your own</a:t>
            </a:r>
            <a:br>
              <a:rPr lang="en-US" dirty="0"/>
            </a:br>
            <a:r>
              <a:rPr lang="en-US" dirty="0"/>
              <a:t>logic to determine when commission becomes payable</a:t>
            </a:r>
            <a:br>
              <a:rPr lang="en-US" dirty="0"/>
            </a:br>
            <a:br>
              <a:rPr lang="en-US" dirty="0"/>
            </a:b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lvl="1">
              <a:buFont typeface="Arial" charset="0"/>
              <a:buChar char="•"/>
            </a:pPr>
            <a:r>
              <a:rPr lang="en-US" dirty="0"/>
              <a:t>For example: For certain policies, allocate all commission two months after policy effective date </a:t>
            </a:r>
          </a:p>
          <a:p>
            <a:pPr>
              <a:buFont typeface="Arial" charset="0"/>
              <a:buChar char="•"/>
            </a:pPr>
            <a:endParaRPr lang="en-US" dirty="0"/>
          </a:p>
          <a:p>
            <a:pPr>
              <a:buFont typeface="Arial" charset="0"/>
              <a:buChar char="•"/>
            </a:pPr>
            <a:endParaRPr lang="en-US" dirty="0"/>
          </a:p>
        </p:txBody>
      </p:sp>
      <p:sp>
        <p:nvSpPr>
          <p:cNvPr id="11269" name="AutoShape 5"/>
          <p:cNvSpPr>
            <a:spLocks noChangeArrowheads="1"/>
          </p:cNvSpPr>
          <p:nvPr/>
        </p:nvSpPr>
        <p:spPr bwMode="auto">
          <a:xfrm>
            <a:off x="797832" y="4900475"/>
            <a:ext cx="5245780" cy="1524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71" name="Text Box 27"/>
          <p:cNvSpPr txBox="1">
            <a:spLocks noChangeArrowheads="1"/>
          </p:cNvSpPr>
          <p:nvPr/>
        </p:nvSpPr>
        <p:spPr bwMode="auto">
          <a:xfrm>
            <a:off x="6303048" y="2828245"/>
            <a:ext cx="2525267" cy="1107996"/>
          </a:xfrm>
          <a:prstGeom prst="rect">
            <a:avLst/>
          </a:prstGeom>
          <a:noFill/>
          <a:ln>
            <a:noFill/>
          </a:ln>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819"/>
                </a:solidFill>
              </a:rPr>
              <a:t>Criteria are predefined in </a:t>
            </a:r>
            <a:r>
              <a:rPr lang="en-US" sz="1800" dirty="0" err="1">
                <a:solidFill>
                  <a:srgbClr val="D33819"/>
                </a:solidFill>
                <a:latin typeface="Courier New" pitchFamily="49" charset="0"/>
                <a:cs typeface="Courier New" pitchFamily="49" charset="0"/>
              </a:rPr>
              <a:t>PayableCriteria</a:t>
            </a:r>
            <a:r>
              <a:rPr lang="en-US" sz="1800" dirty="0">
                <a:solidFill>
                  <a:srgbClr val="D33819"/>
                </a:solidFill>
              </a:rPr>
              <a:t> </a:t>
            </a:r>
            <a:r>
              <a:rPr lang="en-US" sz="1800" dirty="0" err="1">
                <a:solidFill>
                  <a:srgbClr val="D33819"/>
                </a:solidFill>
              </a:rPr>
              <a:t>typelist</a:t>
            </a:r>
            <a:r>
              <a:rPr lang="en-US" sz="1800" dirty="0">
                <a:solidFill>
                  <a:srgbClr val="D33819"/>
                </a:solidFill>
              </a:rPr>
              <a:t>, which is not extensible</a:t>
            </a:r>
          </a:p>
        </p:txBody>
      </p:sp>
      <p:sp>
        <p:nvSpPr>
          <p:cNvPr id="11272" name="TextBox 8"/>
          <p:cNvSpPr txBox="1">
            <a:spLocks noChangeArrowheads="1"/>
          </p:cNvSpPr>
          <p:nvPr/>
        </p:nvSpPr>
        <p:spPr bwMode="auto">
          <a:xfrm>
            <a:off x="5100417" y="701447"/>
            <a:ext cx="236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Commission </a:t>
            </a:r>
            <a:r>
              <a:rPr lang="en-US" sz="1800" b="0" dirty="0" err="1">
                <a:solidFill>
                  <a:schemeClr val="bg1"/>
                </a:solidFill>
              </a:rPr>
              <a:t>subplan</a:t>
            </a:r>
            <a:endParaRPr lang="en-US" sz="1800" b="0"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6976" y="1041190"/>
            <a:ext cx="3104881" cy="5615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814" y="3400764"/>
            <a:ext cx="6603154" cy="277143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dirty="0"/>
              <a:t>Unconfigured "Custom" payable criterion</a:t>
            </a:r>
          </a:p>
        </p:txBody>
      </p:sp>
      <p:sp>
        <p:nvSpPr>
          <p:cNvPr id="12291" name="Rectangle 21"/>
          <p:cNvSpPr>
            <a:spLocks noGrp="1" noChangeArrowheads="1"/>
          </p:cNvSpPr>
          <p:nvPr>
            <p:ph idx="1"/>
          </p:nvPr>
        </p:nvSpPr>
        <p:spPr/>
        <p:txBody>
          <a:bodyPr/>
          <a:lstStyle/>
          <a:p>
            <a:pPr>
              <a:buFont typeface="Arial" charset="0"/>
              <a:buChar char="•"/>
            </a:pPr>
            <a:r>
              <a:rPr lang="en-US" b="1" dirty="0">
                <a:latin typeface="Courier New" pitchFamily="49" charset="0"/>
                <a:cs typeface="Courier New" pitchFamily="49" charset="0"/>
              </a:rPr>
              <a:t>Commission</a:t>
            </a:r>
            <a:r>
              <a:rPr lang="en-US" dirty="0"/>
              <a:t> plugin method </a:t>
            </a:r>
            <a:r>
              <a:rPr lang="en-US" b="1" dirty="0" err="1">
                <a:latin typeface="Courier New" pitchFamily="49" charset="0"/>
                <a:cs typeface="Courier New" pitchFamily="49" charset="0"/>
              </a:rPr>
              <a:t>getCustomItemCommissionAllocations</a:t>
            </a:r>
            <a:r>
              <a:rPr lang="en-US" b="1" dirty="0">
                <a:latin typeface="Courier New" pitchFamily="49" charset="0"/>
                <a:cs typeface="Courier New" pitchFamily="49" charset="0"/>
              </a:rPr>
              <a:t>()</a:t>
            </a:r>
            <a:r>
              <a:rPr lang="en-US" dirty="0">
                <a:latin typeface="+mj-lt"/>
                <a:cs typeface="Courier New" pitchFamily="49" charset="0"/>
              </a:rPr>
              <a:t> </a:t>
            </a:r>
            <a:r>
              <a:rPr lang="en-US" dirty="0"/>
              <a:t>handles Custom criterion processing</a:t>
            </a:r>
          </a:p>
          <a:p>
            <a:pPr lvl="1"/>
            <a:r>
              <a:rPr lang="en-US" dirty="0"/>
              <a:t>Method is called (1) on bind, and (2) by </a:t>
            </a:r>
            <a:r>
              <a:rPr lang="en-US" sz="2400" b="1" dirty="0">
                <a:latin typeface="Courier New" pitchFamily="49" charset="0"/>
                <a:cs typeface="Courier New" pitchFamily="49" charset="0"/>
              </a:rPr>
              <a:t>Commissions Payable</a:t>
            </a:r>
            <a:r>
              <a:rPr lang="en-US" dirty="0"/>
              <a:t> batch process for every policy that uses </a:t>
            </a:r>
            <a:r>
              <a:rPr lang="en-US" sz="2400" b="1" dirty="0">
                <a:latin typeface="Courier New" pitchFamily="49" charset="0"/>
                <a:cs typeface="Courier New" pitchFamily="49" charset="0"/>
              </a:rPr>
              <a:t>Custom</a:t>
            </a:r>
            <a:r>
              <a:rPr lang="en-US" dirty="0"/>
              <a:t> payable criterion</a:t>
            </a:r>
          </a:p>
        </p:txBody>
      </p:sp>
      <p:grpSp>
        <p:nvGrpSpPr>
          <p:cNvPr id="12301" name="Group 7"/>
          <p:cNvGrpSpPr>
            <a:grpSpLocks/>
          </p:cNvGrpSpPr>
          <p:nvPr/>
        </p:nvGrpSpPr>
        <p:grpSpPr bwMode="auto">
          <a:xfrm>
            <a:off x="8341866" y="3042036"/>
            <a:ext cx="563563" cy="612775"/>
            <a:chOff x="4500" y="2736"/>
            <a:chExt cx="531" cy="577"/>
          </a:xfrm>
        </p:grpSpPr>
        <p:sp>
          <p:nvSpPr>
            <p:cNvPr id="12303" name="Freeform 8"/>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2304" name="Rectangle 9"/>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5" name="Rectangle 10"/>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06" name="Rectangle 11"/>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07" name="Line 12"/>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8" name="Line 13"/>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9" name="Freeform 14"/>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2310" name="Rectangle 15"/>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311" name="Rectangle 16"/>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312" name="Freeform 17"/>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3" name="Freeform 18"/>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2294" name="Text Box 23"/>
          <p:cNvSpPr txBox="1">
            <a:spLocks noChangeArrowheads="1"/>
          </p:cNvSpPr>
          <p:nvPr/>
        </p:nvSpPr>
        <p:spPr bwMode="auto">
          <a:xfrm>
            <a:off x="6046788" y="5195888"/>
            <a:ext cx="2670175" cy="833437"/>
          </a:xfrm>
          <a:prstGeom prst="rect">
            <a:avLst/>
          </a:prstGeom>
          <a:solidFill>
            <a:schemeClr val="tx1"/>
          </a:solidFill>
          <a:ln w="9525" algn="ctr">
            <a:noFill/>
            <a:miter lim="800000"/>
            <a:headEnd/>
            <a:tailEnd/>
          </a:ln>
        </p:spPr>
        <p:txBody>
          <a:bodyPr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819"/>
                </a:solidFill>
              </a:rPr>
              <a:t>Unconfigured method always allocates all unpaid commission</a:t>
            </a:r>
          </a:p>
        </p:txBody>
      </p:sp>
      <p:grpSp>
        <p:nvGrpSpPr>
          <p:cNvPr id="12295" name="Group 29"/>
          <p:cNvGrpSpPr>
            <a:grpSpLocks/>
          </p:cNvGrpSpPr>
          <p:nvPr/>
        </p:nvGrpSpPr>
        <p:grpSpPr bwMode="auto">
          <a:xfrm>
            <a:off x="522288" y="3238500"/>
            <a:ext cx="1576387" cy="1449388"/>
            <a:chOff x="399" y="1975"/>
            <a:chExt cx="993" cy="913"/>
          </a:xfrm>
        </p:grpSpPr>
        <p:grpSp>
          <p:nvGrpSpPr>
            <p:cNvPr id="12297" name="Group 25"/>
            <p:cNvGrpSpPr>
              <a:grpSpLocks/>
            </p:cNvGrpSpPr>
            <p:nvPr/>
          </p:nvGrpSpPr>
          <p:grpSpPr bwMode="auto">
            <a:xfrm rot="16200000" flipH="1">
              <a:off x="699" y="1969"/>
              <a:ext cx="391" cy="404"/>
              <a:chOff x="2438" y="1135"/>
              <a:chExt cx="2663" cy="2747"/>
            </a:xfrm>
          </p:grpSpPr>
          <p:sp>
            <p:nvSpPr>
              <p:cNvPr id="3826714" name="Freeform 26"/>
              <p:cNvSpPr>
                <a:spLocks/>
              </p:cNvSpPr>
              <p:nvPr/>
            </p:nvSpPr>
            <p:spPr bwMode="auto">
              <a:xfrm>
                <a:off x="2435" y="1138"/>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2300" name="AutoShape 27"/>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2298" name="Text Box 28"/>
            <p:cNvSpPr txBox="1">
              <a:spLocks noChangeArrowheads="1"/>
            </p:cNvSpPr>
            <p:nvPr/>
          </p:nvSpPr>
          <p:spPr bwMode="auto">
            <a:xfrm>
              <a:off x="399" y="2417"/>
              <a:ext cx="993"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800">
                  <a:solidFill>
                    <a:schemeClr val="bg1"/>
                  </a:solidFill>
                </a:rPr>
                <a:t>Commissions Payable Calculation</a:t>
              </a:r>
            </a:p>
          </p:txBody>
        </p:sp>
      </p:grpSp>
      <p:sp>
        <p:nvSpPr>
          <p:cNvPr id="12296" name="Freeform 30"/>
          <p:cNvSpPr>
            <a:spLocks/>
          </p:cNvSpPr>
          <p:nvPr/>
        </p:nvSpPr>
        <p:spPr bwMode="auto">
          <a:xfrm>
            <a:off x="1627188" y="3454400"/>
            <a:ext cx="987425" cy="307975"/>
          </a:xfrm>
          <a:custGeom>
            <a:avLst/>
            <a:gdLst>
              <a:gd name="T0" fmla="*/ 0 w 515"/>
              <a:gd name="T1" fmla="*/ 2147483647 h 275"/>
              <a:gd name="T2" fmla="*/ 2147483647 w 515"/>
              <a:gd name="T3" fmla="*/ 2147483647 h 275"/>
              <a:gd name="T4" fmla="*/ 2147483647 w 515"/>
              <a:gd name="T5" fmla="*/ 2147483647 h 275"/>
              <a:gd name="T6" fmla="*/ 0 60000 65536"/>
              <a:gd name="T7" fmla="*/ 0 60000 65536"/>
              <a:gd name="T8" fmla="*/ 0 60000 65536"/>
              <a:gd name="T9" fmla="*/ 0 w 515"/>
              <a:gd name="T10" fmla="*/ 0 h 275"/>
              <a:gd name="T11" fmla="*/ 515 w 515"/>
              <a:gd name="T12" fmla="*/ 275 h 275"/>
            </a:gdLst>
            <a:ahLst/>
            <a:cxnLst>
              <a:cxn ang="T6">
                <a:pos x="T0" y="T1"/>
              </a:cxn>
              <a:cxn ang="T7">
                <a:pos x="T2" y="T3"/>
              </a:cxn>
              <a:cxn ang="T8">
                <a:pos x="T4" y="T5"/>
              </a:cxn>
            </a:cxnLst>
            <a:rect l="T9" t="T10" r="T11" b="T12"/>
            <a:pathLst>
              <a:path w="515" h="275">
                <a:moveTo>
                  <a:pt x="0" y="10"/>
                </a:moveTo>
                <a:cubicBezTo>
                  <a:pt x="123" y="5"/>
                  <a:pt x="246" y="0"/>
                  <a:pt x="332" y="44"/>
                </a:cubicBezTo>
                <a:cubicBezTo>
                  <a:pt x="418" y="88"/>
                  <a:pt x="466" y="181"/>
                  <a:pt x="515" y="275"/>
                </a:cubicBez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BEB1A-6481-442E-A981-4B7DF8800C7D}"/>
</file>

<file path=customXml/itemProps2.xml><?xml version="1.0" encoding="utf-8"?>
<ds:datastoreItem xmlns:ds="http://schemas.openxmlformats.org/officeDocument/2006/customXml" ds:itemID="{5EAEA137-8306-43FA-86DA-4DB48C0C8D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096110-54A7-4409-85A3-72A8259A89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73236</TotalTime>
  <Words>3818</Words>
  <Application>Microsoft Office PowerPoint</Application>
  <PresentationFormat>On-screen Show (4:3)</PresentationFormat>
  <Paragraphs>541</Paragraphs>
  <Slides>38</Slides>
  <Notes>32</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1_test-template</vt:lpstr>
      <vt:lpstr>CognizantTheme</vt:lpstr>
      <vt:lpstr>BillingCenter 10 Configuration</vt:lpstr>
      <vt:lpstr>Lesson objectives</vt:lpstr>
      <vt:lpstr>Lesson outline</vt:lpstr>
      <vt:lpstr>Review: Which subplan will be used?</vt:lpstr>
      <vt:lpstr>Selecting subplans</vt:lpstr>
      <vt:lpstr>Selecting  the applicable subplan</vt:lpstr>
      <vt:lpstr>Lesson outline</vt:lpstr>
      <vt:lpstr>"Custom" payable criterion</vt:lpstr>
      <vt:lpstr>Unconfigured "Custom" payable criterion</vt:lpstr>
      <vt:lpstr>Implementing "Custom" payable criterion Example</vt:lpstr>
      <vt:lpstr>Lesson outline</vt:lpstr>
      <vt:lpstr>Storing and calculating commission rates</vt:lpstr>
      <vt:lpstr>Why override a commission rate?</vt:lpstr>
      <vt:lpstr>Overriding commission in the UI</vt:lpstr>
      <vt:lpstr>Methods for overriding commission rate</vt:lpstr>
      <vt:lpstr>Impact of commission rate change</vt:lpstr>
      <vt:lpstr>Policy commission override example</vt:lpstr>
      <vt:lpstr>Policy commission override  code in base application</vt:lpstr>
      <vt:lpstr>Lesson outline</vt:lpstr>
      <vt:lpstr>Policy transfers</vt:lpstr>
      <vt:lpstr>Transferring policies manually</vt:lpstr>
      <vt:lpstr>Commission options for policy transfer</vt:lpstr>
      <vt:lpstr>Point-in-time transfer</vt:lpstr>
      <vt:lpstr>Point-in-time transfer example</vt:lpstr>
      <vt:lpstr>Retroactive transfer</vt:lpstr>
      <vt:lpstr>Retroactive transfer example</vt:lpstr>
      <vt:lpstr>PolicyTransfer entity</vt:lpstr>
      <vt:lpstr>Policy transfer example:  TransferPolicyWizard</vt:lpstr>
      <vt:lpstr>Finding rates for source and target producers</vt:lpstr>
      <vt:lpstr> Lesson objectives review</vt:lpstr>
      <vt:lpstr>Demo</vt:lpstr>
      <vt:lpstr>PowerPoint Presentation</vt:lpstr>
      <vt:lpstr>Lab</vt:lpstr>
      <vt:lpstr>PowerPoint Presentation</vt:lpstr>
      <vt:lpstr>Review</vt:lpstr>
      <vt:lpstr>Review questions</vt:lpstr>
      <vt:lpstr>Notices</vt:lpstr>
      <vt:lpstr>PowerPoint Presentation</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Commissions</dc:title>
  <dc:subject>BillingCenter 3.0 Configuration Update</dc:subject>
  <dc:creator>Guidewire</dc:creator>
  <dc:description>240</dc:description>
  <cp:lastModifiedBy>Biswas, Sujoy (Cognizant)</cp:lastModifiedBy>
  <cp:revision>2195</cp:revision>
  <dcterms:created xsi:type="dcterms:W3CDTF">2007-08-02T20:13:16Z</dcterms:created>
  <dcterms:modified xsi:type="dcterms:W3CDTF">2020-12-11T14:54:21Z</dcterms:modified>
  <cp:category>240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