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4"/>
    <p:sldMasterId id="2147483879" r:id="rId5"/>
    <p:sldMasterId id="2147483885" r:id="rId6"/>
  </p:sldMasterIdLst>
  <p:notesMasterIdLst>
    <p:notesMasterId r:id="rId18"/>
  </p:notesMasterIdLst>
  <p:handoutMasterIdLst>
    <p:handoutMasterId r:id="rId19"/>
  </p:handoutMasterIdLst>
  <p:sldIdLst>
    <p:sldId id="1691" r:id="rId7"/>
    <p:sldId id="1692" r:id="rId8"/>
    <p:sldId id="1693" r:id="rId9"/>
    <p:sldId id="1694" r:id="rId10"/>
    <p:sldId id="1684" r:id="rId11"/>
    <p:sldId id="1685" r:id="rId12"/>
    <p:sldId id="1695" r:id="rId13"/>
    <p:sldId id="1696" r:id="rId14"/>
    <p:sldId id="1697" r:id="rId15"/>
    <p:sldId id="1698" r:id="rId16"/>
    <p:sldId id="1699" r:id="rId17"/>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2000" b="1"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2000" b="1"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2000" b="1"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2000" b="1" kern="1200">
        <a:solidFill>
          <a:schemeClr val="bg1"/>
        </a:solidFill>
        <a:latin typeface="Arial" charset="0"/>
        <a:ea typeface="+mn-ea"/>
        <a:cs typeface="+mn-cs"/>
      </a:defRPr>
    </a:lvl5pPr>
    <a:lvl6pPr marL="2286000" algn="l" defTabSz="914400" rtl="0" eaLnBrk="1" latinLnBrk="0" hangingPunct="1">
      <a:defRPr sz="2000" b="1" kern="1200">
        <a:solidFill>
          <a:schemeClr val="bg1"/>
        </a:solidFill>
        <a:latin typeface="Arial" charset="0"/>
        <a:ea typeface="+mn-ea"/>
        <a:cs typeface="+mn-cs"/>
      </a:defRPr>
    </a:lvl6pPr>
    <a:lvl7pPr marL="2743200" algn="l" defTabSz="914400" rtl="0" eaLnBrk="1" latinLnBrk="0" hangingPunct="1">
      <a:defRPr sz="2000" b="1" kern="1200">
        <a:solidFill>
          <a:schemeClr val="bg1"/>
        </a:solidFill>
        <a:latin typeface="Arial" charset="0"/>
        <a:ea typeface="+mn-ea"/>
        <a:cs typeface="+mn-cs"/>
      </a:defRPr>
    </a:lvl7pPr>
    <a:lvl8pPr marL="3200400" algn="l" defTabSz="914400" rtl="0" eaLnBrk="1" latinLnBrk="0" hangingPunct="1">
      <a:defRPr sz="2000" b="1" kern="1200">
        <a:solidFill>
          <a:schemeClr val="bg1"/>
        </a:solidFill>
        <a:latin typeface="Arial" charset="0"/>
        <a:ea typeface="+mn-ea"/>
        <a:cs typeface="+mn-cs"/>
      </a:defRPr>
    </a:lvl8pPr>
    <a:lvl9pPr marL="3657600" algn="l" defTabSz="914400" rtl="0" eaLnBrk="1" latinLnBrk="0" hangingPunct="1">
      <a:defRPr sz="2000"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819"/>
    <a:srgbClr val="D33941"/>
    <a:srgbClr val="04628C"/>
    <a:srgbClr val="0033CC"/>
    <a:srgbClr val="FF0000"/>
    <a:srgbClr val="FFFF00"/>
    <a:srgbClr val="CCFF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4" autoAdjust="0"/>
    <p:restoredTop sz="87050" autoAdjust="0"/>
  </p:normalViewPr>
  <p:slideViewPr>
    <p:cSldViewPr snapToGrid="0" showGuides="1">
      <p:cViewPr varScale="1">
        <p:scale>
          <a:sx n="60" d="100"/>
          <a:sy n="60" d="100"/>
        </p:scale>
        <p:origin x="1604" y="4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100" d="100"/>
          <a:sy n="100" d="100"/>
        </p:scale>
        <p:origin x="-2508" y="18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70477A7F-7B69-4EF4-8C5A-945936B360DF}" type="slidenum">
              <a:rPr lang="en-US" altLang="en-US"/>
              <a:pPr>
                <a:defRPr/>
              </a:pPr>
              <a:t>‹#›</a:t>
            </a:fld>
            <a:endParaRPr lang="en-US" altLang="en-US" dirty="0"/>
          </a:p>
        </p:txBody>
      </p:sp>
    </p:spTree>
    <p:extLst>
      <p:ext uri="{BB962C8B-B14F-4D97-AF65-F5344CB8AC3E}">
        <p14:creationId xmlns:p14="http://schemas.microsoft.com/office/powerpoint/2010/main" val="2409416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Trouble Tickets and Delinquency - </a:t>
            </a:r>
            <a:fld id="{41556191-61F9-4C1D-B99D-43D8E5FA9A1E}"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1A0E3A43-93E3-4CB3-A4A5-3EF4C478973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83679347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Billing Process Overview - </a:t>
            </a:r>
            <a:fld id="{E95C7CF5-0EB1-4103-BBA6-9D6346EDCE1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0968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Billing Process Overview - </a:t>
            </a:r>
            <a:fld id="{E95C7CF5-0EB1-4103-BBA6-9D6346EDCE1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877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Trouble Tickets and Delinquency - </a:t>
            </a:r>
            <a:fld id="{DB14134C-50B9-4E4F-BA75-C3BBA25D005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p>
        </p:txBody>
      </p:sp>
    </p:spTree>
    <p:extLst>
      <p:ext uri="{BB962C8B-B14F-4D97-AF65-F5344CB8AC3E}">
        <p14:creationId xmlns:p14="http://schemas.microsoft.com/office/powerpoint/2010/main" val="72754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Trouble Tickets and Delinquency - </a:t>
            </a:r>
            <a:fld id="{DB14134C-50B9-4E4F-BA75-C3BBA25D005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6</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p>
        </p:txBody>
      </p:sp>
    </p:spTree>
    <p:extLst>
      <p:ext uri="{BB962C8B-B14F-4D97-AF65-F5344CB8AC3E}">
        <p14:creationId xmlns:p14="http://schemas.microsoft.com/office/powerpoint/2010/main" val="402110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Trouble Tickets and Delinquency - </a:t>
            </a:r>
            <a:fld id="{DB14134C-50B9-4E4F-BA75-C3BBA25D005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7</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p>
        </p:txBody>
      </p:sp>
    </p:spTree>
    <p:extLst>
      <p:ext uri="{BB962C8B-B14F-4D97-AF65-F5344CB8AC3E}">
        <p14:creationId xmlns:p14="http://schemas.microsoft.com/office/powerpoint/2010/main" val="133586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Trouble Tickets and Delinquency - </a:t>
            </a:r>
            <a:fld id="{DB14134C-50B9-4E4F-BA75-C3BBA25D005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8</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p>
        </p:txBody>
      </p:sp>
    </p:spTree>
    <p:extLst>
      <p:ext uri="{BB962C8B-B14F-4D97-AF65-F5344CB8AC3E}">
        <p14:creationId xmlns:p14="http://schemas.microsoft.com/office/powerpoint/2010/main" val="2618585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Trouble Tickets and Delinquency - </a:t>
            </a:r>
            <a:fld id="{DB14134C-50B9-4E4F-BA75-C3BBA25D005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9</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p>
        </p:txBody>
      </p:sp>
    </p:spTree>
    <p:extLst>
      <p:ext uri="{BB962C8B-B14F-4D97-AF65-F5344CB8AC3E}">
        <p14:creationId xmlns:p14="http://schemas.microsoft.com/office/powerpoint/2010/main" val="245704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Trouble Tickets and Delinquency - </a:t>
            </a:r>
            <a:fld id="{DB14134C-50B9-4E4F-BA75-C3BBA25D005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10</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p>
        </p:txBody>
      </p:sp>
    </p:spTree>
    <p:extLst>
      <p:ext uri="{BB962C8B-B14F-4D97-AF65-F5344CB8AC3E}">
        <p14:creationId xmlns:p14="http://schemas.microsoft.com/office/powerpoint/2010/main" val="3319564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Trouble Tickets and Delinquency - </a:t>
            </a:r>
            <a:fld id="{DB14134C-50B9-4E4F-BA75-C3BBA25D005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11</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p>
        </p:txBody>
      </p:sp>
    </p:spTree>
    <p:extLst>
      <p:ext uri="{BB962C8B-B14F-4D97-AF65-F5344CB8AC3E}">
        <p14:creationId xmlns:p14="http://schemas.microsoft.com/office/powerpoint/2010/main" val="194589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7410154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503284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93977744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99925217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2"/>
            <a:ext cx="9144000" cy="9220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2606385"/>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415747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6362272"/>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3904765"/>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371" y="100821"/>
            <a:ext cx="4889002" cy="1479299"/>
          </a:xfrm>
          <a:prstGeom prst="rect">
            <a:avLst/>
          </a:prstGeom>
        </p:spPr>
      </p:pic>
    </p:spTree>
    <p:extLst>
      <p:ext uri="{BB962C8B-B14F-4D97-AF65-F5344CB8AC3E}">
        <p14:creationId xmlns:p14="http://schemas.microsoft.com/office/powerpoint/2010/main" val="39947007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2605780"/>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415747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6362272"/>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3904765"/>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3669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Cover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069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 y="0"/>
            <a:ext cx="923827"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633728"/>
            <a:ext cx="6720840" cy="2292096"/>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6400800"/>
            <a:ext cx="914400" cy="207264"/>
          </a:xfrm>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6400800"/>
            <a:ext cx="4572000" cy="207264"/>
          </a:xfrm>
        </p:spPr>
        <p:txBody>
          <a:bodyPr/>
          <a:lstStyle>
            <a:lvl1pPr>
              <a:defRPr>
                <a:solidFill>
                  <a:schemeClr val="tx1"/>
                </a:solidFill>
              </a:defRPr>
            </a:lvl1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6400800"/>
            <a:ext cx="2286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46304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54910" y="6338156"/>
            <a:ext cx="2009169" cy="314717"/>
          </a:xfrm>
          <a:prstGeom prst="rect">
            <a:avLst/>
          </a:prstGeom>
        </p:spPr>
      </p:pic>
    </p:spTree>
    <p:extLst>
      <p:ext uri="{BB962C8B-B14F-4D97-AF65-F5344CB8AC3E}">
        <p14:creationId xmlns:p14="http://schemas.microsoft.com/office/powerpoint/2010/main" val="41036463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633728"/>
            <a:ext cx="6720840" cy="2292096"/>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6400800"/>
            <a:ext cx="4572000" cy="207264"/>
          </a:xfrm>
        </p:spPr>
        <p:txBody>
          <a:bodyPr/>
          <a:lstStyle>
            <a:lvl1pPr>
              <a:defRPr>
                <a:solidFill>
                  <a:schemeClr val="tx1"/>
                </a:solidFill>
              </a:defRPr>
            </a:lvl1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6400800"/>
            <a:ext cx="228600" cy="207264"/>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46304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4910" y="6338156"/>
            <a:ext cx="2009169" cy="314717"/>
          </a:xfrm>
          <a:prstGeom prst="rect">
            <a:avLst/>
          </a:prstGeom>
        </p:spPr>
      </p:pic>
    </p:spTree>
    <p:extLst>
      <p:ext uri="{BB962C8B-B14F-4D97-AF65-F5344CB8AC3E}">
        <p14:creationId xmlns:p14="http://schemas.microsoft.com/office/powerpoint/2010/main" val="42849109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2"/>
            <a:ext cx="9144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2" y="512064"/>
            <a:ext cx="2385905"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2255394"/>
            <a:ext cx="5029200" cy="1403589"/>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4157475"/>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6343036"/>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2019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3904765"/>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56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2254792"/>
            <a:ext cx="5029200" cy="1403589"/>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4157475"/>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6343036"/>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2020 Cognizant</a:t>
            </a:r>
            <a:endParaRPr lang="en-US" dirty="0"/>
          </a:p>
        </p:txBody>
      </p: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2" y="512064"/>
            <a:ext cx="2385905" cy="682752"/>
          </a:xfrm>
          <a:prstGeom prst="rect">
            <a:avLst/>
          </a:prstGeom>
        </p:spPr>
      </p:pic>
      <p:cxnSp>
        <p:nvCxnSpPr>
          <p:cNvPr id="9" name="Straight Connector 8">
            <a:extLst>
              <a:ext uri="{FF2B5EF4-FFF2-40B4-BE49-F238E27FC236}">
                <a16:creationId xmlns:a16="http://schemas.microsoft.com/office/drawing/2014/main" id="{B2D38650-2189-4A4F-AD30-9C41C4094C5F}"/>
              </a:ext>
            </a:extLst>
          </p:cNvPr>
          <p:cNvCxnSpPr>
            <a:cxnSpLocks/>
          </p:cNvCxnSpPr>
          <p:nvPr userDrawn="1"/>
        </p:nvCxnSpPr>
        <p:spPr bwMode="black">
          <a:xfrm>
            <a:off x="457200" y="3904765"/>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7709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7025298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smtClean="0"/>
              <a:t>© 2020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6254496"/>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4" y="6373368"/>
            <a:ext cx="1278163" cy="365760"/>
          </a:xfrm>
          <a:prstGeom prst="rect">
            <a:avLst/>
          </a:prstGeom>
        </p:spPr>
      </p:pic>
    </p:spTree>
    <p:extLst>
      <p:ext uri="{BB962C8B-B14F-4D97-AF65-F5344CB8AC3E}">
        <p14:creationId xmlns:p14="http://schemas.microsoft.com/office/powerpoint/2010/main" val="132435666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 y="0"/>
            <a:ext cx="923827"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633728"/>
            <a:ext cx="672084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smtClean="0"/>
              <a:t>Edit Master text styles</a:t>
            </a:r>
          </a:p>
          <a:p>
            <a:pPr lvl="1"/>
            <a:r>
              <a:rPr lang="en-US" dirty="0" smtClean="0"/>
              <a:t>Second level</a:t>
            </a: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6400800"/>
            <a:ext cx="4572000" cy="207264"/>
          </a:xfrm>
        </p:spPr>
        <p:txBody>
          <a:bodyPr/>
          <a:lstStyle>
            <a:lvl1pPr>
              <a:defRPr>
                <a:solidFill>
                  <a:schemeClr val="tx1"/>
                </a:solidFill>
              </a:defRPr>
            </a:lvl1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6400800"/>
            <a:ext cx="2286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46304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4" y="6373368"/>
            <a:ext cx="1278163" cy="365760"/>
          </a:xfrm>
          <a:prstGeom prst="rect">
            <a:avLst/>
          </a:prstGeom>
        </p:spPr>
      </p:pic>
    </p:spTree>
    <p:extLst>
      <p:ext uri="{BB962C8B-B14F-4D97-AF65-F5344CB8AC3E}">
        <p14:creationId xmlns:p14="http://schemas.microsoft.com/office/powerpoint/2010/main" val="399487930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168899" y="80683"/>
            <a:ext cx="8423777" cy="618088"/>
          </a:xfrm>
        </p:spPr>
        <p:txBody>
          <a:bodyPr anchor="ctr"/>
          <a:lstStyle/>
          <a:p>
            <a:r>
              <a:rPr lang="en-US" dirty="0" smtClean="0"/>
              <a:t>Click to edit Master title style</a:t>
            </a:r>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chemeClr val="accent2"/>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6254496"/>
            <a:ext cx="83841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4" y="6373368"/>
            <a:ext cx="1278163" cy="365760"/>
          </a:xfrm>
          <a:prstGeom prst="rect">
            <a:avLst/>
          </a:prstGeom>
        </p:spPr>
      </p:pic>
    </p:spTree>
    <p:extLst>
      <p:ext uri="{BB962C8B-B14F-4D97-AF65-F5344CB8AC3E}">
        <p14:creationId xmlns:p14="http://schemas.microsoft.com/office/powerpoint/2010/main" val="14376997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633728"/>
            <a:ext cx="672084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6400800"/>
            <a:ext cx="228600" cy="207264"/>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46304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4" y="6373368"/>
            <a:ext cx="1278163" cy="365760"/>
          </a:xfrm>
          <a:prstGeom prst="rect">
            <a:avLst/>
          </a:prstGeom>
        </p:spPr>
      </p:pic>
    </p:spTree>
    <p:extLst>
      <p:ext uri="{BB962C8B-B14F-4D97-AF65-F5344CB8AC3E}">
        <p14:creationId xmlns:p14="http://schemas.microsoft.com/office/powerpoint/2010/main" val="18769273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6400800"/>
            <a:ext cx="4572000" cy="20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6400800"/>
            <a:ext cx="228600" cy="207264"/>
          </a:xfrm>
        </p:spPr>
        <p:txBody>
          <a:bodyPr/>
          <a:lstStyle>
            <a:lvl1pPr>
              <a:defRPr>
                <a:solidFill>
                  <a:schemeClr val="bg1"/>
                </a:solidFill>
              </a:defRPr>
            </a:lvl1pPr>
          </a:lstStyle>
          <a:p>
            <a:fld id="{2EFEF571-C9B4-4D92-A7F7-315B894862A8}" type="slidenum">
              <a:rPr lang="en-US" smtClean="0"/>
              <a:pPr/>
              <a:t>‹#›</a:t>
            </a:fld>
            <a:endParaRPr lang="en-US" dirty="0"/>
          </a:p>
        </p:txBody>
      </p: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4" y="6373368"/>
            <a:ext cx="1278163" cy="365760"/>
          </a:xfrm>
          <a:prstGeom prst="rect">
            <a:avLst/>
          </a:prstGeom>
        </p:spPr>
      </p:pic>
    </p:spTree>
    <p:extLst>
      <p:ext uri="{BB962C8B-B14F-4D97-AF65-F5344CB8AC3E}">
        <p14:creationId xmlns:p14="http://schemas.microsoft.com/office/powerpoint/2010/main" val="37951120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6728" y="7970"/>
            <a:ext cx="9133377" cy="6850033"/>
          </a:xfrm>
          <a:prstGeom prst="rect">
            <a:avLst/>
          </a:prstGeom>
        </p:spPr>
      </p:pic>
      <p:sp>
        <p:nvSpPr>
          <p:cNvPr id="2" name="Title 1"/>
          <p:cNvSpPr>
            <a:spLocks noGrp="1"/>
          </p:cNvSpPr>
          <p:nvPr>
            <p:ph type="title" hasCustomPrompt="1"/>
          </p:nvPr>
        </p:nvSpPr>
        <p:spPr>
          <a:xfrm>
            <a:off x="612648" y="2438400"/>
            <a:ext cx="77724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3255264"/>
            <a:ext cx="77724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6" y="-1296362"/>
            <a:ext cx="184731" cy="584775"/>
          </a:xfrm>
          <a:prstGeom prst="rect">
            <a:avLst/>
          </a:prstGeom>
          <a:noFill/>
        </p:spPr>
        <p:txBody>
          <a:bodyPr wrap="none" rtlCol="0">
            <a:spAutoFit/>
          </a:bodyPr>
          <a:lstStyle/>
          <a:p>
            <a:endParaRPr lang="en-US" sz="32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9" y="3066288"/>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701" y="512064"/>
            <a:ext cx="2385905" cy="682752"/>
          </a:xfrm>
          <a:prstGeom prst="rect">
            <a:avLst/>
          </a:prstGeom>
        </p:spPr>
      </p:pic>
    </p:spTree>
    <p:extLst>
      <p:ext uri="{BB962C8B-B14F-4D97-AF65-F5344CB8AC3E}">
        <p14:creationId xmlns:p14="http://schemas.microsoft.com/office/powerpoint/2010/main" val="153393192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7" y="106135"/>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0731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549401"/>
            <a:ext cx="8417052" cy="44153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185948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214806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907419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7962137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55268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13221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4530402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865918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744602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D3985AC3-B4F1-4AD7-B5CA-4F8F732659A8}"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77"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365760"/>
            <a:ext cx="8385048" cy="1060704"/>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682496"/>
            <a:ext cx="8385048"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6400800"/>
            <a:ext cx="914400" cy="207264"/>
          </a:xfrm>
          <a:prstGeom prst="rect">
            <a:avLst/>
          </a:prstGeom>
        </p:spPr>
        <p:txBody>
          <a:bodyPr vert="horz" lIns="0" tIns="0" rIns="0" bIns="0" rtlCol="0" anchor="ctr"/>
          <a:lstStyle>
            <a:lvl1pPr algn="r">
              <a:defRPr sz="75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6400800"/>
            <a:ext cx="4572000" cy="207264"/>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6400800"/>
            <a:ext cx="228600" cy="207264"/>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357210401"/>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365760"/>
            <a:ext cx="8385048" cy="1060704"/>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682496"/>
            <a:ext cx="8385048"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6400800"/>
            <a:ext cx="914400" cy="207264"/>
          </a:xfrm>
          <a:prstGeom prst="rect">
            <a:avLst/>
          </a:prstGeom>
        </p:spPr>
        <p:txBody>
          <a:bodyPr vert="horz" lIns="0" tIns="0" rIns="0" bIns="0" rtlCol="0" anchor="ctr"/>
          <a:lstStyle>
            <a:lvl1pPr algn="r">
              <a:defRPr sz="100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6400800"/>
            <a:ext cx="4572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2019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6400800"/>
            <a:ext cx="228600" cy="207264"/>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674663517"/>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4" y="2266355"/>
            <a:ext cx="8348837" cy="1107996"/>
          </a:xfrm>
        </p:spPr>
        <p:txBody>
          <a:bodyPr/>
          <a:lstStyle/>
          <a:p>
            <a:r>
              <a:rPr lang="en-US" dirty="0"/>
              <a:t>Reinstatement from pre-cancellation Invoicing Terms</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Tree>
    <p:extLst>
      <p:ext uri="{BB962C8B-B14F-4D97-AF65-F5344CB8AC3E}">
        <p14:creationId xmlns:p14="http://schemas.microsoft.com/office/powerpoint/2010/main" val="1599732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a:spLocks noGrp="1" noChangeArrowheads="1"/>
          </p:cNvSpPr>
          <p:nvPr>
            <p:ph type="title" idx="4294967295"/>
          </p:nvPr>
        </p:nvSpPr>
        <p:spPr>
          <a:xfrm>
            <a:off x="0" y="309563"/>
            <a:ext cx="8318500" cy="742950"/>
          </a:xfrm>
        </p:spPr>
        <p:txBody>
          <a:bodyPr>
            <a:normAutofit/>
          </a:bodyPr>
          <a:lstStyle/>
          <a:p>
            <a:r>
              <a:rPr lang="en-GB" sz="2550" b="1" kern="0" dirty="0">
                <a:solidFill>
                  <a:srgbClr val="04628C"/>
                </a:solidFill>
                <a:latin typeface="Calibri" pitchFamily="34" charset="0"/>
                <a:ea typeface="Calibri" pitchFamily="34" charset="0"/>
                <a:cs typeface="Calibri" pitchFamily="34" charset="0"/>
              </a:rPr>
              <a:t>Version 10 – Reinstatement Handling</a:t>
            </a:r>
          </a:p>
        </p:txBody>
      </p:sp>
      <p:sp>
        <p:nvSpPr>
          <p:cNvPr id="82" name="Rectangle 3"/>
          <p:cNvSpPr txBox="1">
            <a:spLocks noChangeArrowheads="1"/>
          </p:cNvSpPr>
          <p:nvPr/>
        </p:nvSpPr>
        <p:spPr bwMode="auto">
          <a:xfrm>
            <a:off x="665421" y="1003214"/>
            <a:ext cx="7915053" cy="49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endParaRPr kumimoji="0" lang="en-GB" sz="1800" b="1" i="0" u="none" strike="noStrike" kern="1200" cap="none" spc="0" normalizeH="0" baseline="0" noProof="0" dirty="0">
              <a:ln>
                <a:noFill/>
              </a:ln>
              <a:solidFill>
                <a:schemeClr val="accent1">
                  <a:lumMod val="75000"/>
                </a:schemeClr>
              </a:solidFill>
              <a:effectLst/>
              <a:uLnTx/>
              <a:uFillTx/>
              <a:latin typeface="Arial"/>
              <a:cs typeface="Calibri" pitchFamily="34" charset="0"/>
            </a:endParaRPr>
          </a:p>
        </p:txBody>
      </p:sp>
      <p:pic>
        <p:nvPicPr>
          <p:cNvPr id="83" name="Picture 82"/>
          <p:cNvPicPr>
            <a:picLocks noChangeAspect="1"/>
          </p:cNvPicPr>
          <p:nvPr/>
        </p:nvPicPr>
        <p:blipFill>
          <a:blip r:embed="rId3"/>
          <a:stretch>
            <a:fillRect/>
          </a:stretch>
        </p:blipFill>
        <p:spPr>
          <a:xfrm>
            <a:off x="1201720" y="1318437"/>
            <a:ext cx="5858299" cy="1591143"/>
          </a:xfrm>
          <a:prstGeom prst="rect">
            <a:avLst/>
          </a:prstGeom>
        </p:spPr>
      </p:pic>
      <p:graphicFrame>
        <p:nvGraphicFramePr>
          <p:cNvPr id="84" name="Table 83"/>
          <p:cNvGraphicFramePr>
            <a:graphicFrameLocks noGrp="1"/>
          </p:cNvGraphicFramePr>
          <p:nvPr>
            <p:extLst>
              <p:ext uri="{D42A27DB-BD31-4B8C-83A1-F6EECF244321}">
                <p14:modId xmlns:p14="http://schemas.microsoft.com/office/powerpoint/2010/main" val="1132192537"/>
              </p:ext>
            </p:extLst>
          </p:nvPr>
        </p:nvGraphicFramePr>
        <p:xfrm>
          <a:off x="261974" y="3303615"/>
          <a:ext cx="8318500" cy="2940672"/>
        </p:xfrm>
        <a:graphic>
          <a:graphicData uri="http://schemas.openxmlformats.org/drawingml/2006/table">
            <a:tbl>
              <a:tblPr/>
              <a:tblGrid>
                <a:gridCol w="1245021">
                  <a:extLst>
                    <a:ext uri="{9D8B030D-6E8A-4147-A177-3AD203B41FA5}">
                      <a16:colId xmlns:a16="http://schemas.microsoft.com/office/drawing/2014/main" val="3431704791"/>
                    </a:ext>
                  </a:extLst>
                </a:gridCol>
                <a:gridCol w="1046699">
                  <a:extLst>
                    <a:ext uri="{9D8B030D-6E8A-4147-A177-3AD203B41FA5}">
                      <a16:colId xmlns:a16="http://schemas.microsoft.com/office/drawing/2014/main" val="496900378"/>
                    </a:ext>
                  </a:extLst>
                </a:gridCol>
                <a:gridCol w="749216">
                  <a:extLst>
                    <a:ext uri="{9D8B030D-6E8A-4147-A177-3AD203B41FA5}">
                      <a16:colId xmlns:a16="http://schemas.microsoft.com/office/drawing/2014/main" val="2778196572"/>
                    </a:ext>
                  </a:extLst>
                </a:gridCol>
                <a:gridCol w="1524271">
                  <a:extLst>
                    <a:ext uri="{9D8B030D-6E8A-4147-A177-3AD203B41FA5}">
                      <a16:colId xmlns:a16="http://schemas.microsoft.com/office/drawing/2014/main" val="3786187020"/>
                    </a:ext>
                  </a:extLst>
                </a:gridCol>
                <a:gridCol w="3753293">
                  <a:extLst>
                    <a:ext uri="{9D8B030D-6E8A-4147-A177-3AD203B41FA5}">
                      <a16:colId xmlns:a16="http://schemas.microsoft.com/office/drawing/2014/main" val="1380574620"/>
                    </a:ext>
                  </a:extLst>
                </a:gridCol>
              </a:tblGrid>
              <a:tr h="159759">
                <a:tc>
                  <a:txBody>
                    <a:bodyPr/>
                    <a:lstStyle/>
                    <a:p>
                      <a:pPr algn="l" fontAlgn="b"/>
                      <a:endParaRPr lang="en-US" sz="1000" b="0" i="0" u="none" strike="noStrike">
                        <a:solidFill>
                          <a:schemeClr val="tx2"/>
                        </a:solidFill>
                        <a:effectLst/>
                        <a:latin typeface="Calibri" panose="020F0502020204030204" pitchFamily="34" charset="0"/>
                      </a:endParaRPr>
                    </a:p>
                  </a:txBody>
                  <a:tcPr marL="5509" marR="5509" marT="5509" marB="0" anchor="b">
                    <a:lnL>
                      <a:noFill/>
                    </a:lnL>
                    <a:lnR>
                      <a:noFill/>
                    </a:lnR>
                    <a:lnT>
                      <a:noFill/>
                    </a:lnT>
                    <a:lnB>
                      <a:noFill/>
                    </a:lnB>
                  </a:tcPr>
                </a:tc>
                <a:tc rowSpan="2">
                  <a:txBody>
                    <a:bodyPr/>
                    <a:lstStyle/>
                    <a:p>
                      <a:pPr algn="ctr" fontAlgn="b"/>
                      <a:r>
                        <a:rPr lang="en-US" sz="1000" b="1" i="0" u="none" strike="noStrike">
                          <a:solidFill>
                            <a:schemeClr val="tx2"/>
                          </a:solidFill>
                          <a:effectLst/>
                          <a:latin typeface="Calibri" panose="020F0502020204030204" pitchFamily="34" charset="0"/>
                        </a:rPr>
                        <a:t>Charge Pattern</a:t>
                      </a:r>
                    </a:p>
                  </a:txBody>
                  <a:tcPr marL="5509" marR="5509" marT="55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rowSpan="2">
                  <a:txBody>
                    <a:bodyPr/>
                    <a:lstStyle/>
                    <a:p>
                      <a:pPr algn="ctr" fontAlgn="b"/>
                      <a:r>
                        <a:rPr lang="en-US" sz="1000" b="1" i="0" u="none" strike="noStrike">
                          <a:solidFill>
                            <a:schemeClr val="tx2"/>
                          </a:solidFill>
                          <a:effectLst/>
                          <a:latin typeface="Calibri" panose="020F0502020204030204" pitchFamily="34" charset="0"/>
                        </a:rPr>
                        <a:t>Charge Group</a:t>
                      </a:r>
                    </a:p>
                  </a:txBody>
                  <a:tcPr marL="5509" marR="5509" marT="55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rowSpan="2">
                  <a:txBody>
                    <a:bodyPr/>
                    <a:lstStyle/>
                    <a:p>
                      <a:pPr algn="ctr" fontAlgn="b"/>
                      <a:r>
                        <a:rPr lang="en-US" sz="1000" b="1" i="0" u="none" strike="noStrike">
                          <a:solidFill>
                            <a:schemeClr val="tx2"/>
                          </a:solidFill>
                          <a:effectLst/>
                          <a:latin typeface="Calibri" panose="020F0502020204030204" pitchFamily="34" charset="0"/>
                        </a:rPr>
                        <a:t>Reinstatement </a:t>
                      </a:r>
                      <a:br>
                        <a:rPr lang="en-US" sz="1000" b="1" i="0" u="none" strike="noStrike">
                          <a:solidFill>
                            <a:schemeClr val="tx2"/>
                          </a:solidFill>
                          <a:effectLst/>
                          <a:latin typeface="Calibri" panose="020F0502020204030204" pitchFamily="34" charset="0"/>
                        </a:rPr>
                      </a:br>
                      <a:r>
                        <a:rPr lang="en-US" sz="1000" b="1" i="0" u="none" strike="noStrike">
                          <a:solidFill>
                            <a:schemeClr val="tx2"/>
                          </a:solidFill>
                          <a:effectLst/>
                          <a:latin typeface="Calibri" panose="020F0502020204030204" pitchFamily="34" charset="0"/>
                        </a:rPr>
                        <a:t>Charge Amount</a:t>
                      </a:r>
                    </a:p>
                  </a:txBody>
                  <a:tcPr marL="5509" marR="5509" marT="55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rowSpan="2">
                  <a:txBody>
                    <a:bodyPr/>
                    <a:lstStyle/>
                    <a:p>
                      <a:pPr algn="ctr" fontAlgn="b"/>
                      <a:r>
                        <a:rPr lang="en-US" sz="1000" b="1" i="0" u="none" strike="noStrike">
                          <a:solidFill>
                            <a:schemeClr val="tx2"/>
                          </a:solidFill>
                          <a:effectLst/>
                          <a:latin typeface="Calibri" panose="020F0502020204030204" pitchFamily="34" charset="0"/>
                        </a:rPr>
                        <a:t>Resulting Reinstatement </a:t>
                      </a:r>
                      <a:br>
                        <a:rPr lang="en-US" sz="1000" b="1" i="0" u="none" strike="noStrike">
                          <a:solidFill>
                            <a:schemeClr val="tx2"/>
                          </a:solidFill>
                          <a:effectLst/>
                          <a:latin typeface="Calibri" panose="020F0502020204030204" pitchFamily="34" charset="0"/>
                        </a:rPr>
                      </a:br>
                      <a:r>
                        <a:rPr lang="en-US" sz="1000" b="1" i="0" u="none" strike="noStrike">
                          <a:solidFill>
                            <a:schemeClr val="tx2"/>
                          </a:solidFill>
                          <a:effectLst/>
                          <a:latin typeface="Calibri" panose="020F0502020204030204" pitchFamily="34" charset="0"/>
                        </a:rPr>
                        <a:t>Invoice items</a:t>
                      </a:r>
                    </a:p>
                  </a:txBody>
                  <a:tcPr marL="5509" marR="5509" marT="55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743183265"/>
                  </a:ext>
                </a:extLst>
              </a:tr>
              <a:tr h="159759">
                <a:tc>
                  <a:txBody>
                    <a:bodyPr/>
                    <a:lstStyle/>
                    <a:p>
                      <a:pPr algn="l" fontAlgn="b"/>
                      <a:endParaRPr lang="en-US" sz="1000" b="0" i="0" u="none" strike="noStrike">
                        <a:solidFill>
                          <a:schemeClr val="tx2"/>
                        </a:solidFill>
                        <a:effectLst/>
                        <a:latin typeface="Calibri" panose="020F0502020204030204" pitchFamily="34" charset="0"/>
                      </a:endParaRPr>
                    </a:p>
                  </a:txBody>
                  <a:tcPr marL="5509" marR="5509" marT="5509" marB="0" anchor="b">
                    <a:lnL>
                      <a:noFill/>
                    </a:lnL>
                    <a:lnR>
                      <a:noFill/>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95907288"/>
                  </a:ext>
                </a:extLst>
              </a:tr>
              <a:tr h="639037">
                <a:tc>
                  <a:txBody>
                    <a:bodyPr/>
                    <a:lstStyle/>
                    <a:p>
                      <a:pPr algn="l" fontAlgn="b"/>
                      <a:r>
                        <a:rPr lang="en-US" sz="1000" b="0" i="0" u="none" strike="noStrike" dirty="0">
                          <a:solidFill>
                            <a:schemeClr val="tx2"/>
                          </a:solidFill>
                          <a:effectLst/>
                          <a:latin typeface="Calibri" panose="020F0502020204030204" pitchFamily="34" charset="0"/>
                        </a:rPr>
                        <a:t>Charge 1</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2"/>
                          </a:solidFill>
                          <a:effectLst/>
                          <a:latin typeface="Calibri" panose="020F0502020204030204" pitchFamily="34" charset="0"/>
                        </a:rPr>
                        <a:t>Premium</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tx2"/>
                          </a:solidFill>
                          <a:effectLst/>
                          <a:latin typeface="Calibri" panose="020F0502020204030204" pitchFamily="34" charset="0"/>
                        </a:rPr>
                        <a:t> </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chemeClr val="tx2"/>
                          </a:solidFill>
                          <a:effectLst/>
                          <a:latin typeface="Calibri" panose="020F0502020204030204" pitchFamily="34" charset="0"/>
                        </a:rPr>
                        <a:t>$300 </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2"/>
                          </a:solidFill>
                          <a:effectLst/>
                          <a:latin typeface="Calibri" panose="020F0502020204030204" pitchFamily="34" charset="0"/>
                        </a:rPr>
                        <a:t>The Charge Amount Equals the sum of the snapshots.</a:t>
                      </a:r>
                      <a:br>
                        <a:rPr lang="en-US" sz="1000" b="0" i="0" u="none" strike="noStrike" dirty="0">
                          <a:solidFill>
                            <a:schemeClr val="tx2"/>
                          </a:solidFill>
                          <a:effectLst/>
                          <a:latin typeface="Calibri" panose="020F0502020204030204" pitchFamily="34" charset="0"/>
                        </a:rPr>
                      </a:br>
                      <a:r>
                        <a:rPr lang="en-US" sz="1000" b="0" i="0" u="none" strike="noStrike" dirty="0">
                          <a:solidFill>
                            <a:schemeClr val="tx2"/>
                          </a:solidFill>
                          <a:effectLst/>
                          <a:latin typeface="Calibri" panose="020F0502020204030204" pitchFamily="34" charset="0"/>
                        </a:rPr>
                        <a:t>Two invoice items are created for $100 and $200</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4071774"/>
                  </a:ext>
                </a:extLst>
              </a:tr>
              <a:tr h="958556">
                <a:tc>
                  <a:txBody>
                    <a:bodyPr/>
                    <a:lstStyle/>
                    <a:p>
                      <a:pPr algn="l" fontAlgn="b"/>
                      <a:r>
                        <a:rPr lang="en-US" sz="1000" b="0" i="0" u="none" strike="noStrike">
                          <a:solidFill>
                            <a:schemeClr val="tx2"/>
                          </a:solidFill>
                          <a:effectLst/>
                          <a:latin typeface="Calibri" panose="020F0502020204030204" pitchFamily="34" charset="0"/>
                        </a:rPr>
                        <a:t>Charge 2</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2"/>
                          </a:solidFill>
                          <a:effectLst/>
                          <a:latin typeface="Calibri" panose="020F0502020204030204" pitchFamily="34" charset="0"/>
                        </a:rPr>
                        <a:t>Premium</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2"/>
                          </a:solidFill>
                          <a:effectLst/>
                          <a:latin typeface="Calibri" panose="020F0502020204030204" pitchFamily="34" charset="0"/>
                        </a:rPr>
                        <a:t>Region A</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chemeClr val="tx2"/>
                          </a:solidFill>
                          <a:effectLst/>
                          <a:latin typeface="Calibri" panose="020F0502020204030204" pitchFamily="34" charset="0"/>
                        </a:rPr>
                        <a:t>$30 </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tx2"/>
                          </a:solidFill>
                          <a:effectLst/>
                          <a:latin typeface="Calibri" panose="020F0502020204030204" pitchFamily="34" charset="0"/>
                        </a:rPr>
                        <a:t>The Charge Amount is less than Sum of the snapshot amounts ( the snapshots are $100 + $200 , or $300, but the charge is only $30). The Charge Amount is distributed proportionally. Two invoice items are created for $10 and $20</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58431"/>
                  </a:ext>
                </a:extLst>
              </a:tr>
              <a:tr h="1023561">
                <a:tc>
                  <a:txBody>
                    <a:bodyPr/>
                    <a:lstStyle/>
                    <a:p>
                      <a:pPr algn="l" fontAlgn="b"/>
                      <a:r>
                        <a:rPr lang="en-US" sz="1000" b="0" i="0" u="none" strike="noStrike">
                          <a:solidFill>
                            <a:schemeClr val="tx2"/>
                          </a:solidFill>
                          <a:effectLst/>
                          <a:latin typeface="Calibri" panose="020F0502020204030204" pitchFamily="34" charset="0"/>
                        </a:rPr>
                        <a:t>Charge 3</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2"/>
                          </a:solidFill>
                          <a:effectLst/>
                          <a:latin typeface="Calibri" panose="020F0502020204030204" pitchFamily="34" charset="0"/>
                        </a:rPr>
                        <a:t>Premium</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tx2"/>
                          </a:solidFill>
                          <a:effectLst/>
                          <a:latin typeface="Calibri" panose="020F0502020204030204" pitchFamily="34" charset="0"/>
                        </a:rPr>
                        <a:t>Region B</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chemeClr val="tx2"/>
                          </a:solidFill>
                          <a:effectLst/>
                          <a:latin typeface="Calibri" panose="020F0502020204030204" pitchFamily="34" charset="0"/>
                        </a:rPr>
                        <a:t>$250 </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2"/>
                          </a:solidFill>
                          <a:effectLst/>
                          <a:latin typeface="Calibri" panose="020F0502020204030204" pitchFamily="34" charset="0"/>
                        </a:rPr>
                        <a:t/>
                      </a:r>
                      <a:br>
                        <a:rPr lang="en-US" sz="1000" b="0" i="0" u="none" strike="noStrike" dirty="0">
                          <a:solidFill>
                            <a:schemeClr val="tx2"/>
                          </a:solidFill>
                          <a:effectLst/>
                          <a:latin typeface="Calibri" panose="020F0502020204030204" pitchFamily="34" charset="0"/>
                        </a:rPr>
                      </a:br>
                      <a:r>
                        <a:rPr lang="en-US" sz="1000" b="0" i="0" u="none" strike="noStrike" dirty="0">
                          <a:solidFill>
                            <a:schemeClr val="tx2"/>
                          </a:solidFill>
                          <a:effectLst/>
                          <a:latin typeface="Calibri" panose="020F0502020204030204" pitchFamily="34" charset="0"/>
                        </a:rPr>
                        <a:t/>
                      </a:r>
                      <a:br>
                        <a:rPr lang="en-US" sz="1000" b="0" i="0" u="none" strike="noStrike" dirty="0">
                          <a:solidFill>
                            <a:schemeClr val="tx2"/>
                          </a:solidFill>
                          <a:effectLst/>
                          <a:latin typeface="Calibri" panose="020F0502020204030204" pitchFamily="34" charset="0"/>
                        </a:rPr>
                      </a:br>
                      <a:r>
                        <a:rPr lang="en-US" sz="1000" b="0" i="0" u="none" strike="noStrike" dirty="0">
                          <a:solidFill>
                            <a:schemeClr val="tx2"/>
                          </a:solidFill>
                          <a:effectLst/>
                          <a:latin typeface="Calibri" panose="020F0502020204030204" pitchFamily="34" charset="0"/>
                        </a:rPr>
                        <a:t>The Charge amount is greater than the sum of snapshots. One invoice items is created for the original Amount ($200). one additional invoice item</a:t>
                      </a:r>
                      <a:br>
                        <a:rPr lang="en-US" sz="1000" b="0" i="0" u="none" strike="noStrike" dirty="0">
                          <a:solidFill>
                            <a:schemeClr val="tx2"/>
                          </a:solidFill>
                          <a:effectLst/>
                          <a:latin typeface="Calibri" panose="020F0502020204030204" pitchFamily="34" charset="0"/>
                        </a:rPr>
                      </a:br>
                      <a:r>
                        <a:rPr lang="en-US" sz="1000" b="0" i="0" u="none" strike="noStrike" dirty="0">
                          <a:solidFill>
                            <a:schemeClr val="tx2"/>
                          </a:solidFill>
                          <a:effectLst/>
                          <a:latin typeface="Calibri" panose="020F0502020204030204" pitchFamily="34" charset="0"/>
                        </a:rPr>
                        <a:t>is created for $50. The invoice items type is reinstatement Adjustment.</a:t>
                      </a:r>
                    </a:p>
                  </a:txBody>
                  <a:tcPr marL="5509" marR="5509" marT="5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8800600"/>
                  </a:ext>
                </a:extLst>
              </a:tr>
            </a:tbl>
          </a:graphicData>
        </a:graphic>
      </p:graphicFrame>
    </p:spTree>
    <p:extLst>
      <p:ext uri="{BB962C8B-B14F-4D97-AF65-F5344CB8AC3E}">
        <p14:creationId xmlns:p14="http://schemas.microsoft.com/office/powerpoint/2010/main" val="301038801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a:spLocks noGrp="1" noChangeArrowheads="1"/>
          </p:cNvSpPr>
          <p:nvPr>
            <p:ph type="title" idx="4294967295"/>
          </p:nvPr>
        </p:nvSpPr>
        <p:spPr>
          <a:xfrm>
            <a:off x="30903" y="286106"/>
            <a:ext cx="8318500" cy="742950"/>
          </a:xfrm>
        </p:spPr>
        <p:txBody>
          <a:bodyPr>
            <a:normAutofit/>
          </a:bodyPr>
          <a:lstStyle/>
          <a:p>
            <a:r>
              <a:rPr lang="en-GB" sz="2550" b="1" kern="0" dirty="0">
                <a:solidFill>
                  <a:srgbClr val="04628C"/>
                </a:solidFill>
                <a:latin typeface="Calibri" pitchFamily="34" charset="0"/>
                <a:ea typeface="Calibri" pitchFamily="34" charset="0"/>
                <a:cs typeface="Calibri" pitchFamily="34" charset="0"/>
              </a:rPr>
              <a:t>Version 10 – Configuring Reinstatement 10</a:t>
            </a:r>
          </a:p>
        </p:txBody>
      </p:sp>
      <p:sp>
        <p:nvSpPr>
          <p:cNvPr id="82" name="Rectangle 3"/>
          <p:cNvSpPr txBox="1">
            <a:spLocks noChangeArrowheads="1"/>
          </p:cNvSpPr>
          <p:nvPr/>
        </p:nvSpPr>
        <p:spPr bwMode="auto">
          <a:xfrm>
            <a:off x="434350" y="657581"/>
            <a:ext cx="7915053" cy="49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628650" marR="0" lvl="1" indent="-22860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GB" sz="1800" b="1" i="0" u="none" strike="noStrike" kern="1200" cap="none" spc="0" normalizeH="0" baseline="0" noProof="0" dirty="0" smtClean="0">
              <a:ln>
                <a:noFill/>
              </a:ln>
              <a:solidFill>
                <a:schemeClr val="accent1">
                  <a:lumMod val="75000"/>
                </a:schemeClr>
              </a:solidFill>
              <a:effectLst/>
              <a:uLnTx/>
              <a:uFillTx/>
            </a:endParaRPr>
          </a:p>
          <a:p>
            <a:pPr marL="628650" marR="0" lvl="1" indent="-22860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US" sz="1800" b="1" i="0" u="none" strike="noStrike" kern="1200" cap="none" spc="0" normalizeH="0" baseline="0" noProof="0" dirty="0">
              <a:ln>
                <a:noFill/>
              </a:ln>
              <a:solidFill>
                <a:schemeClr val="accent1">
                  <a:lumMod val="75000"/>
                </a:schemeClr>
              </a:solidFill>
              <a:effectLst/>
              <a:uLnTx/>
              <a:uFillTx/>
            </a:endParaRPr>
          </a:p>
          <a:p>
            <a:pPr marL="228600" lvl="1" indent="0" eaLnBrk="1" fontAlgn="auto" hangingPunct="1">
              <a:spcBef>
                <a:spcPts val="600"/>
              </a:spcBef>
              <a:spcAft>
                <a:spcPts val="0"/>
              </a:spcAft>
              <a:buClrTx/>
              <a:buSzPct val="125000"/>
              <a:buFont typeface="Arial" panose="020B0604020202020204" pitchFamily="34" charset="0"/>
              <a:buChar char="•"/>
            </a:pPr>
            <a:r>
              <a:rPr lang="en-GB" sz="1800" kern="0" noProof="0" dirty="0">
                <a:solidFill>
                  <a:schemeClr val="accent1">
                    <a:lumMod val="75000"/>
                  </a:schemeClr>
                </a:solidFill>
                <a:ea typeface="+mn-ea"/>
              </a:rPr>
              <a:t> </a:t>
            </a:r>
            <a:r>
              <a:rPr lang="en-GB" sz="1800" kern="0" noProof="0" dirty="0" smtClean="0">
                <a:solidFill>
                  <a:schemeClr val="accent1">
                    <a:lumMod val="75000"/>
                  </a:schemeClr>
                </a:solidFill>
                <a:ea typeface="+mn-ea"/>
              </a:rPr>
              <a:t>  </a:t>
            </a:r>
            <a:r>
              <a:rPr lang="en-US" sz="1800" b="0" kern="0" dirty="0">
                <a:solidFill>
                  <a:schemeClr val="tx2"/>
                </a:solidFill>
                <a:latin typeface="Arial" panose="020B0604020202020204" pitchFamily="34" charset="0"/>
                <a:ea typeface="+mn-ea"/>
                <a:cs typeface="Arial" panose="020B0604020202020204" pitchFamily="34" charset="0"/>
              </a:rPr>
              <a:t>To disable cancellation invoice items behavior</a:t>
            </a:r>
          </a:p>
          <a:p>
            <a:pPr marL="569913" lvl="2" indent="0" eaLnBrk="1" fontAlgn="auto" hangingPunct="1">
              <a:spcBef>
                <a:spcPts val="600"/>
              </a:spcBef>
              <a:spcAft>
                <a:spcPts val="0"/>
              </a:spcAft>
              <a:buClrTx/>
              <a:buSzPct val="125000"/>
              <a:buFont typeface="Arial" panose="020B0604020202020204" pitchFamily="34" charset="0"/>
              <a:buChar char="•"/>
            </a:pPr>
            <a:r>
              <a:rPr lang="en-US" sz="1800" b="0" kern="0" dirty="0">
                <a:solidFill>
                  <a:schemeClr val="tx2"/>
                </a:solidFill>
                <a:latin typeface="Arial" panose="020B0604020202020204" pitchFamily="34" charset="0"/>
                <a:ea typeface="+mn-ea"/>
                <a:cs typeface="Arial" panose="020B0604020202020204" pitchFamily="34" charset="0"/>
              </a:rPr>
              <a:t> </a:t>
            </a:r>
            <a:r>
              <a:rPr lang="en-US" sz="1800" b="0" kern="0" dirty="0">
                <a:solidFill>
                  <a:schemeClr val="tx2"/>
                </a:solidFill>
                <a:latin typeface="Arial" panose="020B0604020202020204" pitchFamily="34" charset="0"/>
                <a:ea typeface="+mn-ea"/>
                <a:cs typeface="Arial" panose="020B0604020202020204" pitchFamily="34" charset="0"/>
              </a:rPr>
              <a:t>Set </a:t>
            </a:r>
            <a:r>
              <a:rPr lang="en-US" sz="1800" b="0" kern="0" dirty="0" err="1">
                <a:solidFill>
                  <a:schemeClr val="tx2"/>
                </a:solidFill>
                <a:latin typeface="Arial" panose="020B0604020202020204" pitchFamily="34" charset="0"/>
                <a:ea typeface="+mn-ea"/>
                <a:cs typeface="Arial" panose="020B0604020202020204" pitchFamily="34" charset="0"/>
              </a:rPr>
              <a:t>CreateInvoiceItemCancellationSnapshots</a:t>
            </a:r>
            <a:r>
              <a:rPr lang="en-US" sz="1800" b="0" kern="0" dirty="0">
                <a:solidFill>
                  <a:schemeClr val="tx2"/>
                </a:solidFill>
                <a:latin typeface="Arial" panose="020B0604020202020204" pitchFamily="34" charset="0"/>
                <a:ea typeface="+mn-ea"/>
                <a:cs typeface="Arial" panose="020B0604020202020204" pitchFamily="34" charset="0"/>
              </a:rPr>
              <a:t> to false in </a:t>
            </a:r>
            <a:r>
              <a:rPr lang="en-US" sz="1800" b="0" kern="0" dirty="0">
                <a:solidFill>
                  <a:schemeClr val="tx2"/>
                </a:solidFill>
                <a:latin typeface="Arial" panose="020B0604020202020204" pitchFamily="34" charset="0"/>
                <a:ea typeface="+mn-ea"/>
                <a:cs typeface="Arial" panose="020B0604020202020204" pitchFamily="34" charset="0"/>
              </a:rPr>
              <a:t>config.xml</a:t>
            </a:r>
          </a:p>
          <a:p>
            <a:pPr marL="228600" lvl="1" indent="0" eaLnBrk="1" fontAlgn="auto" hangingPunct="1">
              <a:spcBef>
                <a:spcPts val="600"/>
              </a:spcBef>
              <a:spcAft>
                <a:spcPts val="0"/>
              </a:spcAft>
              <a:buClrTx/>
              <a:buSzPct val="125000"/>
              <a:buFont typeface="Arial" panose="020B0604020202020204" pitchFamily="34" charset="0"/>
              <a:buChar char="•"/>
            </a:pPr>
            <a:r>
              <a:rPr lang="en-US" sz="1800" b="0" kern="0" dirty="0">
                <a:solidFill>
                  <a:schemeClr val="tx2"/>
                </a:solidFill>
                <a:latin typeface="Arial" panose="020B0604020202020204" pitchFamily="34" charset="0"/>
                <a:ea typeface="+mn-ea"/>
                <a:cs typeface="Arial" panose="020B0604020202020204" pitchFamily="34" charset="0"/>
              </a:rPr>
              <a:t>   "Charge </a:t>
            </a:r>
            <a:r>
              <a:rPr lang="en-US" sz="1800" b="0" kern="0" dirty="0">
                <a:solidFill>
                  <a:schemeClr val="tx2"/>
                </a:solidFill>
                <a:latin typeface="Arial" panose="020B0604020202020204" pitchFamily="34" charset="0"/>
                <a:ea typeface="+mn-ea"/>
                <a:cs typeface="Arial" panose="020B0604020202020204" pitchFamily="34" charset="0"/>
              </a:rPr>
              <a:t>Slicer Selector" Plugin can be configured</a:t>
            </a:r>
            <a:r>
              <a:rPr lang="en-US" sz="1800" b="0" kern="0" dirty="0">
                <a:solidFill>
                  <a:schemeClr val="tx2"/>
                </a:solidFill>
                <a:latin typeface="Arial" panose="020B0604020202020204" pitchFamily="34" charset="0"/>
                <a:ea typeface="+mn-ea"/>
                <a:cs typeface="Arial" panose="020B0604020202020204" pitchFamily="34" charset="0"/>
              </a:rPr>
              <a:t>.</a:t>
            </a:r>
          </a:p>
          <a:p>
            <a:pPr marL="228600" lvl="1" indent="0" eaLnBrk="1" fontAlgn="auto" hangingPunct="1">
              <a:spcBef>
                <a:spcPts val="600"/>
              </a:spcBef>
              <a:spcAft>
                <a:spcPts val="0"/>
              </a:spcAft>
              <a:buClrTx/>
              <a:buSzPct val="125000"/>
              <a:buFont typeface="Arial" panose="020B0604020202020204" pitchFamily="34" charset="0"/>
              <a:buChar char="•"/>
            </a:pPr>
            <a:r>
              <a:rPr lang="en-US" sz="1800" b="0" kern="0" dirty="0">
                <a:solidFill>
                  <a:schemeClr val="tx2"/>
                </a:solidFill>
                <a:latin typeface="Arial" panose="020B0604020202020204" pitchFamily="34" charset="0"/>
                <a:ea typeface="+mn-ea"/>
                <a:cs typeface="Arial" panose="020B0604020202020204" pitchFamily="34" charset="0"/>
              </a:rPr>
              <a:t>   "</a:t>
            </a:r>
            <a:r>
              <a:rPr lang="en-US" sz="1800" b="0" kern="0" dirty="0">
                <a:solidFill>
                  <a:schemeClr val="tx2"/>
                </a:solidFill>
                <a:latin typeface="Arial" panose="020B0604020202020204" pitchFamily="34" charset="0"/>
                <a:ea typeface="+mn-ea"/>
                <a:cs typeface="Arial" panose="020B0604020202020204" pitchFamily="34" charset="0"/>
              </a:rPr>
              <a:t>Match Cancellation </a:t>
            </a:r>
            <a:r>
              <a:rPr lang="en-US" sz="1800" b="0" kern="0" dirty="0" err="1">
                <a:solidFill>
                  <a:schemeClr val="tx2"/>
                </a:solidFill>
                <a:latin typeface="Arial" panose="020B0604020202020204" pitchFamily="34" charset="0"/>
                <a:ea typeface="+mn-ea"/>
                <a:cs typeface="Arial" panose="020B0604020202020204" pitchFamily="34" charset="0"/>
              </a:rPr>
              <a:t>Snapsots</a:t>
            </a:r>
            <a:r>
              <a:rPr lang="en-US" sz="1800" b="0" kern="0" dirty="0">
                <a:solidFill>
                  <a:schemeClr val="tx2"/>
                </a:solidFill>
                <a:latin typeface="Arial" panose="020B0604020202020204" pitchFamily="34" charset="0"/>
                <a:ea typeface="+mn-ea"/>
                <a:cs typeface="Arial" panose="020B0604020202020204" pitchFamily="34" charset="0"/>
              </a:rPr>
              <a:t> Charge Slicer" can be </a:t>
            </a:r>
            <a:r>
              <a:rPr lang="en-US" sz="1800" b="0" kern="0" dirty="0">
                <a:solidFill>
                  <a:schemeClr val="tx2"/>
                </a:solidFill>
                <a:latin typeface="Arial" panose="020B0604020202020204" pitchFamily="34" charset="0"/>
                <a:ea typeface="+mn-ea"/>
                <a:cs typeface="Arial" panose="020B0604020202020204" pitchFamily="34" charset="0"/>
              </a:rPr>
              <a:t>configured.</a:t>
            </a:r>
          </a:p>
          <a:p>
            <a:pPr marL="228600" lvl="1" indent="0" eaLnBrk="1" fontAlgn="auto" hangingPunct="1">
              <a:spcBef>
                <a:spcPts val="600"/>
              </a:spcBef>
              <a:spcAft>
                <a:spcPts val="0"/>
              </a:spcAft>
              <a:buClrTx/>
              <a:buSzPct val="125000"/>
              <a:buFont typeface="Arial" panose="020B0604020202020204" pitchFamily="34" charset="0"/>
              <a:buChar char="•"/>
            </a:pPr>
            <a:r>
              <a:rPr lang="en-US" sz="1800" b="0" kern="0" dirty="0">
                <a:solidFill>
                  <a:schemeClr val="tx2"/>
                </a:solidFill>
                <a:latin typeface="Arial" panose="020B0604020202020204" pitchFamily="34" charset="0"/>
                <a:ea typeface="+mn-ea"/>
                <a:cs typeface="Arial" panose="020B0604020202020204" pitchFamily="34" charset="0"/>
              </a:rPr>
              <a:t> </a:t>
            </a:r>
            <a:r>
              <a:rPr lang="en-US" sz="1800" b="0" kern="0" dirty="0">
                <a:solidFill>
                  <a:schemeClr val="tx2"/>
                </a:solidFill>
                <a:latin typeface="Arial" panose="020B0604020202020204" pitchFamily="34" charset="0"/>
                <a:ea typeface="+mn-ea"/>
                <a:cs typeface="Arial" panose="020B0604020202020204" pitchFamily="34" charset="0"/>
              </a:rPr>
              <a:t>   Cannot </a:t>
            </a:r>
            <a:r>
              <a:rPr lang="en-US" sz="1800" b="0" kern="0" dirty="0">
                <a:solidFill>
                  <a:schemeClr val="tx2"/>
                </a:solidFill>
                <a:latin typeface="Arial" panose="020B0604020202020204" pitchFamily="34" charset="0"/>
                <a:ea typeface="+mn-ea"/>
                <a:cs typeface="Arial" panose="020B0604020202020204" pitchFamily="34" charset="0"/>
              </a:rPr>
              <a:t>configure "Payment Plan Charge Slicer"</a:t>
            </a:r>
          </a:p>
          <a:p>
            <a:pPr marL="628650" marR="0" lvl="1" indent="-22860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GB" sz="1800" b="1" i="0" u="none" strike="noStrike" kern="1200" cap="none" spc="0" normalizeH="0" baseline="0" noProof="0" dirty="0">
              <a:ln>
                <a:noFill/>
              </a:ln>
              <a:solidFill>
                <a:schemeClr val="accent1">
                  <a:lumMod val="75000"/>
                </a:schemeClr>
              </a:solidFill>
              <a:effectLst/>
              <a:uLnTx/>
              <a:uFillTx/>
            </a:endParaRPr>
          </a:p>
        </p:txBody>
      </p:sp>
    </p:spTree>
    <p:extLst>
      <p:ext uri="{BB962C8B-B14F-4D97-AF65-F5344CB8AC3E}">
        <p14:creationId xmlns:p14="http://schemas.microsoft.com/office/powerpoint/2010/main" val="10629134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5619751"/>
            <a:ext cx="226822" cy="123111"/>
          </a:xfrm>
          <a:prstGeom prst="rect">
            <a:avLst/>
          </a:prstGeom>
        </p:spPr>
        <p:txBody>
          <a:bodyPr vert="horz" wrap="square" lIns="0" tIns="0" rIns="0" bIns="0" rtlCol="0">
            <a:spAutoFit/>
          </a:bodyPr>
          <a:lstStyle/>
          <a:p>
            <a:pPr defTabSz="457200" fontAlgn="auto">
              <a:spcBef>
                <a:spcPts val="0"/>
              </a:spcBef>
              <a:spcAft>
                <a:spcPts val="0"/>
              </a:spcAft>
              <a:buClrTx/>
              <a:defRPr/>
            </a:pPr>
            <a:r>
              <a:rPr lang="en-US" sz="800" b="0">
                <a:solidFill>
                  <a:srgbClr val="0033A0"/>
                </a:solidFill>
                <a:latin typeface="Arial" panose="020B0604020202020204" pitchFamily="34" charset="0"/>
              </a:rPr>
              <a:t>6</a:t>
            </a:r>
            <a:endParaRPr lang="en-US" sz="800" b="0" dirty="0">
              <a:solidFill>
                <a:srgbClr val="0033A0"/>
              </a:solidFill>
              <a:latin typeface="Arial" panose="020B0604020202020204" pitchFamily="34" charset="0"/>
            </a:endParaRPr>
          </a:p>
        </p:txBody>
      </p:sp>
      <p:sp>
        <p:nvSpPr>
          <p:cNvPr id="6" name="Title 5"/>
          <p:cNvSpPr>
            <a:spLocks noGrp="1"/>
          </p:cNvSpPr>
          <p:nvPr>
            <p:ph type="title"/>
          </p:nvPr>
        </p:nvSpPr>
        <p:spPr>
          <a:xfrm>
            <a:off x="737936" y="1131571"/>
            <a:ext cx="7828548" cy="784458"/>
          </a:xfrm>
        </p:spPr>
        <p:txBody>
          <a:bodyPr/>
          <a:lstStyle/>
          <a:p>
            <a:pPr defTabSz="914400" fontAlgn="base">
              <a:lnSpc>
                <a:spcPct val="80000"/>
              </a:lnSpc>
              <a:spcAft>
                <a:spcPct val="0"/>
              </a:spcAft>
              <a:defRPr/>
            </a:pPr>
            <a:r>
              <a:rPr lang="en-US" sz="2550" b="1" kern="0" dirty="0">
                <a:solidFill>
                  <a:srgbClr val="04628C"/>
                </a:solidFill>
                <a:latin typeface="Calibri" pitchFamily="34" charset="0"/>
                <a:ea typeface="Calibri" pitchFamily="34" charset="0"/>
                <a:cs typeface="Calibri" pitchFamily="34" charset="0"/>
              </a:rPr>
              <a:t>Lesson Outline</a:t>
            </a:r>
          </a:p>
        </p:txBody>
      </p:sp>
      <p:sp>
        <p:nvSpPr>
          <p:cNvPr id="8" name="Rectangle 3"/>
          <p:cNvSpPr>
            <a:spLocks noGrp="1" noChangeArrowheads="1"/>
          </p:cNvSpPr>
          <p:nvPr>
            <p:ph idx="4294967295"/>
          </p:nvPr>
        </p:nvSpPr>
        <p:spPr>
          <a:xfrm>
            <a:off x="694944" y="1916029"/>
            <a:ext cx="8318500" cy="5486400"/>
          </a:xfrm>
          <a:prstGeom prst="rect">
            <a:avLst/>
          </a:prstGeom>
        </p:spPr>
        <p:txBody>
          <a:bodyPr/>
          <a:lstStyle/>
          <a:p>
            <a:r>
              <a:rPr lang="en-US" dirty="0"/>
              <a:t>You should be able to:</a:t>
            </a:r>
          </a:p>
          <a:p>
            <a:pPr lvl="1"/>
            <a:r>
              <a:rPr lang="en-US" dirty="0"/>
              <a:t>Understand the use of Cancellation snapshots</a:t>
            </a:r>
          </a:p>
          <a:p>
            <a:pPr lvl="1"/>
            <a:r>
              <a:rPr lang="en-US" dirty="0"/>
              <a:t>Purpose of Match Cancellation Snapshot Charge Slicer</a:t>
            </a:r>
          </a:p>
          <a:p>
            <a:pPr lvl="1">
              <a:buNone/>
            </a:pPr>
            <a:endParaRPr lang="en-US" dirty="0"/>
          </a:p>
          <a:p>
            <a:pPr marL="342900" indent="-34290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279553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2"/>
          <p:cNvSpPr txBox="1">
            <a:spLocks noChangeArrowheads="1"/>
          </p:cNvSpPr>
          <p:nvPr/>
        </p:nvSpPr>
        <p:spPr>
          <a:xfrm>
            <a:off x="263640" y="119653"/>
            <a:ext cx="8318500" cy="74295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nSpc>
                <a:spcPct val="80000"/>
              </a:lnSpc>
              <a:spcAft>
                <a:spcPct val="0"/>
              </a:spcAft>
              <a:buClrTx/>
              <a:defRPr/>
            </a:pPr>
            <a:r>
              <a:rPr lang="en-GB" sz="2550" kern="0" dirty="0">
                <a:solidFill>
                  <a:srgbClr val="04628C"/>
                </a:solidFill>
                <a:latin typeface="Calibri" pitchFamily="34" charset="0"/>
                <a:ea typeface="Calibri" pitchFamily="34" charset="0"/>
                <a:cs typeface="Calibri" pitchFamily="34" charset="0"/>
              </a:rPr>
              <a:t>Pre Version 10 - Cancellation</a:t>
            </a:r>
          </a:p>
        </p:txBody>
      </p:sp>
      <p:sp>
        <p:nvSpPr>
          <p:cNvPr id="211" name="Rectangle 3"/>
          <p:cNvSpPr txBox="1">
            <a:spLocks noChangeArrowheads="1"/>
          </p:cNvSpPr>
          <p:nvPr/>
        </p:nvSpPr>
        <p:spPr bwMode="auto">
          <a:xfrm>
            <a:off x="426978" y="1078186"/>
            <a:ext cx="2415473" cy="49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28600" marR="0" lvl="1" indent="-228600" algn="l" defTabSz="914400" rtl="0" eaLnBrk="1" fontAlgn="auto" latinLnBrk="0" hangingPunct="1">
              <a:lnSpc>
                <a:spcPct val="100000"/>
              </a:lnSpc>
              <a:spcBef>
                <a:spcPts val="600"/>
              </a:spcBef>
              <a:spcAft>
                <a:spcPts val="0"/>
              </a:spcAft>
              <a:buClrTx/>
              <a:buSzPct val="125000"/>
              <a:buFont typeface="Arial" panose="020B0604020202020204" pitchFamily="34" charset="0"/>
              <a:buChar char="•"/>
              <a:tabLst/>
              <a:defRPr/>
            </a:pPr>
            <a:r>
              <a:rPr kumimoji="0" lang="en-GB" sz="1800" b="0" i="0" u="none" strike="noStrike" kern="0" cap="none" spc="0" normalizeH="0" baseline="0" noProof="0" dirty="0">
                <a:ln>
                  <a:noFill/>
                </a:ln>
                <a:solidFill>
                  <a:schemeClr val="tx2"/>
                </a:solidFill>
                <a:effectLst/>
                <a:uLnTx/>
                <a:uFillTx/>
                <a:latin typeface="Arial" panose="020B0604020202020204"/>
                <a:ea typeface="+mn-ea"/>
                <a:cs typeface="Arial" panose="020B0604020202020204" pitchFamily="34" charset="0"/>
              </a:rPr>
              <a:t>Charge Group is group of related charges.</a:t>
            </a:r>
          </a:p>
          <a:p>
            <a:pPr marL="228600" marR="0" lvl="1" indent="-228600" algn="l" defTabSz="914400" rtl="0" eaLnBrk="1" fontAlgn="auto" latinLnBrk="0" hangingPunct="1">
              <a:lnSpc>
                <a:spcPct val="100000"/>
              </a:lnSpc>
              <a:spcBef>
                <a:spcPts val="600"/>
              </a:spcBef>
              <a:spcAft>
                <a:spcPts val="0"/>
              </a:spcAft>
              <a:buClrTx/>
              <a:buSzPct val="125000"/>
              <a:buFont typeface="Arial" panose="020B0604020202020204" pitchFamily="34" charset="0"/>
              <a:buChar char="•"/>
              <a:tabLst/>
              <a:defRPr/>
            </a:pPr>
            <a:r>
              <a:rPr kumimoji="0" lang="en-GB" sz="1800" b="0" i="0" u="none" strike="noStrike" kern="0" cap="none" spc="0" normalizeH="0" baseline="0" noProof="0" dirty="0">
                <a:ln>
                  <a:noFill/>
                </a:ln>
                <a:solidFill>
                  <a:schemeClr val="tx2"/>
                </a:solidFill>
                <a:effectLst/>
                <a:uLnTx/>
                <a:uFillTx/>
                <a:latin typeface="Arial" panose="020B0604020202020204"/>
                <a:ea typeface="+mn-ea"/>
                <a:cs typeface="Arial" panose="020B0604020202020204" pitchFamily="34" charset="0"/>
              </a:rPr>
              <a:t>When policy is issued, each charge is divided into three instalments in this example.</a:t>
            </a:r>
          </a:p>
          <a:p>
            <a:pPr marL="228600" marR="0" lvl="1" indent="-228600" algn="l" defTabSz="914400" rtl="0" eaLnBrk="1" fontAlgn="auto" latinLnBrk="0" hangingPunct="1">
              <a:lnSpc>
                <a:spcPct val="100000"/>
              </a:lnSpc>
              <a:spcBef>
                <a:spcPts val="600"/>
              </a:spcBef>
              <a:spcAft>
                <a:spcPts val="0"/>
              </a:spcAft>
              <a:buClrTx/>
              <a:buSzPct val="125000"/>
              <a:buFont typeface="Arial" panose="020B0604020202020204" pitchFamily="34" charset="0"/>
              <a:buChar char="•"/>
              <a:tabLst/>
              <a:defRPr/>
            </a:pPr>
            <a:r>
              <a:rPr kumimoji="0" lang="en-GB" sz="1800" b="0" i="0" u="none" strike="noStrike" kern="0" cap="none" spc="0" normalizeH="0" baseline="0" noProof="0" dirty="0">
                <a:ln>
                  <a:noFill/>
                </a:ln>
                <a:solidFill>
                  <a:schemeClr val="tx2"/>
                </a:solidFill>
                <a:effectLst/>
                <a:uLnTx/>
                <a:uFillTx/>
                <a:latin typeface="Arial" panose="020B0604020202020204"/>
                <a:ea typeface="+mn-ea"/>
                <a:cs typeface="Arial" panose="020B0604020202020204" pitchFamily="34" charset="0"/>
              </a:rPr>
              <a:t>After first invoice is paid, say if manual adjustment are made to allow the customer to pay little lesser amount on second instalment and more amount on third as shown in example</a:t>
            </a:r>
          </a:p>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GB" sz="1400" b="0" i="0" u="none" strike="noStrike" kern="0" cap="none" spc="0" normalizeH="0" baseline="0" noProof="0" dirty="0" smtClean="0">
              <a:ln>
                <a:noFill/>
              </a:ln>
              <a:solidFill>
                <a:schemeClr val="tx2"/>
              </a:solidFill>
              <a:effectLst/>
              <a:uLnTx/>
              <a:uFillTx/>
              <a:latin typeface="Arial" panose="020B0604020202020204"/>
              <a:cs typeface="Calibri" pitchFamily="34" charset="0"/>
            </a:endParaRPr>
          </a:p>
        </p:txBody>
      </p:sp>
      <p:sp>
        <p:nvSpPr>
          <p:cNvPr id="212" name="Rectangle 3"/>
          <p:cNvSpPr txBox="1">
            <a:spLocks noChangeArrowheads="1"/>
          </p:cNvSpPr>
          <p:nvPr/>
        </p:nvSpPr>
        <p:spPr bwMode="auto">
          <a:xfrm>
            <a:off x="3155795" y="868556"/>
            <a:ext cx="3812176" cy="599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GB" sz="2000" i="0" u="none" strike="noStrike" kern="0" cap="none" spc="0" normalizeH="0" baseline="0" noProof="0" dirty="0" smtClean="0">
              <a:ln>
                <a:noFill/>
              </a:ln>
              <a:solidFill>
                <a:schemeClr val="tx1"/>
              </a:solidFill>
              <a:effectLst/>
              <a:uLnTx/>
              <a:uFillTx/>
              <a:latin typeface="Arial" panose="020B0604020202020204"/>
              <a:cs typeface="Calibri" pitchFamily="34" charset="0"/>
            </a:endParaRPr>
          </a:p>
        </p:txBody>
      </p:sp>
      <p:sp>
        <p:nvSpPr>
          <p:cNvPr id="213" name="Rectangle 212"/>
          <p:cNvSpPr/>
          <p:nvPr/>
        </p:nvSpPr>
        <p:spPr bwMode="auto">
          <a:xfrm>
            <a:off x="5954751" y="1709377"/>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grpSp>
        <p:nvGrpSpPr>
          <p:cNvPr id="214" name="Group 213"/>
          <p:cNvGrpSpPr/>
          <p:nvPr/>
        </p:nvGrpSpPr>
        <p:grpSpPr>
          <a:xfrm>
            <a:off x="3624146" y="1137424"/>
            <a:ext cx="3343825" cy="5304363"/>
            <a:chOff x="3624146" y="1137424"/>
            <a:chExt cx="3343825" cy="5304363"/>
          </a:xfrm>
        </p:grpSpPr>
        <p:grpSp>
          <p:nvGrpSpPr>
            <p:cNvPr id="215" name="Group 214"/>
            <p:cNvGrpSpPr/>
            <p:nvPr/>
          </p:nvGrpSpPr>
          <p:grpSpPr>
            <a:xfrm>
              <a:off x="3624146" y="1137424"/>
              <a:ext cx="3218985" cy="1470701"/>
              <a:chOff x="3624146" y="1137424"/>
              <a:chExt cx="3218985" cy="1589439"/>
            </a:xfrm>
          </p:grpSpPr>
          <p:sp>
            <p:nvSpPr>
              <p:cNvPr id="228" name="Rounded Rectangle 227"/>
              <p:cNvSpPr/>
              <p:nvPr/>
            </p:nvSpPr>
            <p:spPr bwMode="auto">
              <a:xfrm>
                <a:off x="3624146" y="1360967"/>
                <a:ext cx="1755927" cy="1031359"/>
              </a:xfrm>
              <a:prstGeom prst="roundRect">
                <a:avLst/>
              </a:prstGeom>
              <a:noFill/>
              <a:ln w="19050" algn="ctr">
                <a:solidFill>
                  <a:srgbClr val="D33941"/>
                </a:solidFill>
                <a:round/>
                <a:headEnd/>
                <a:tailEnd/>
              </a:ln>
            </p:spPr>
            <p:txBody>
              <a:bodyPr wrap="none" lIns="0" tIns="0" rIns="0" bIns="0" rtlCol="0" anchor="ctr">
                <a:noAutofit/>
              </a:bodyPr>
              <a:lstStyle/>
              <a:p>
                <a:pPr marL="0" marR="0" lvl="1" indent="0" algn="just"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Issuance</a:t>
                </a:r>
              </a:p>
              <a:p>
                <a:pPr marL="0" marR="0" lvl="1" indent="0" algn="just"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Charge A</a:t>
                </a:r>
              </a:p>
              <a:p>
                <a:pPr marL="0" marR="0" lvl="1" indent="0" algn="just"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$300 				</a:t>
                </a:r>
                <a:endParaRPr kumimoji="0" lang="en-US" i="0" u="none" strike="noStrike" kern="0" cap="none" spc="0" normalizeH="0" baseline="0" noProof="0" dirty="0">
                  <a:ln>
                    <a:noFill/>
                  </a:ln>
                  <a:solidFill>
                    <a:schemeClr val="tx1"/>
                  </a:solidFill>
                  <a:effectLst/>
                  <a:uLnTx/>
                  <a:uFillTx/>
                </a:endParaRPr>
              </a:p>
            </p:txBody>
          </p:sp>
          <p:sp>
            <p:nvSpPr>
              <p:cNvPr id="229" name="Rectangle 228"/>
              <p:cNvSpPr/>
              <p:nvPr/>
            </p:nvSpPr>
            <p:spPr bwMode="auto">
              <a:xfrm>
                <a:off x="5921298" y="1137424"/>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sp>
            <p:nvSpPr>
              <p:cNvPr id="230" name="Rectangle 229"/>
              <p:cNvSpPr/>
              <p:nvPr/>
            </p:nvSpPr>
            <p:spPr bwMode="auto">
              <a:xfrm>
                <a:off x="5939883" y="2392326"/>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grpSp>
        <p:grpSp>
          <p:nvGrpSpPr>
            <p:cNvPr id="216" name="Group 215"/>
            <p:cNvGrpSpPr/>
            <p:nvPr/>
          </p:nvGrpSpPr>
          <p:grpSpPr>
            <a:xfrm>
              <a:off x="3624146" y="3040681"/>
              <a:ext cx="3343825" cy="1403650"/>
              <a:chOff x="3624146" y="3017484"/>
              <a:chExt cx="3343825" cy="1558050"/>
            </a:xfrm>
          </p:grpSpPr>
          <p:grpSp>
            <p:nvGrpSpPr>
              <p:cNvPr id="223" name="Group 222"/>
              <p:cNvGrpSpPr/>
              <p:nvPr/>
            </p:nvGrpSpPr>
            <p:grpSpPr>
              <a:xfrm>
                <a:off x="3624146" y="3017484"/>
                <a:ext cx="3343825" cy="1558050"/>
                <a:chOff x="3531792" y="903325"/>
                <a:chExt cx="3343825" cy="1558050"/>
              </a:xfrm>
            </p:grpSpPr>
            <p:sp>
              <p:nvSpPr>
                <p:cNvPr id="225" name="Rounded Rectangle 224"/>
                <p:cNvSpPr/>
                <p:nvPr/>
              </p:nvSpPr>
              <p:spPr bwMode="auto">
                <a:xfrm>
                  <a:off x="3531792" y="1360967"/>
                  <a:ext cx="1848281" cy="1031360"/>
                </a:xfrm>
                <a:prstGeom prst="roundRect">
                  <a:avLst/>
                </a:prstGeom>
                <a:noFill/>
                <a:ln w="19050" algn="ctr">
                  <a:solidFill>
                    <a:srgbClr val="D33941"/>
                  </a:solidFill>
                  <a:round/>
                  <a:headEnd/>
                  <a:tailEnd/>
                </a:ln>
              </p:spPr>
              <p:txBody>
                <a:bodyPr wrap="none" lIns="0" tIns="0" rIns="0" bIns="0" rtlCol="0" anchor="ctr">
                  <a:noAutofit/>
                </a:bodyPr>
                <a:lstStyle/>
                <a:p>
                  <a:pPr marL="0" marR="0" lvl="1" indent="0" algn="just"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Issuance</a:t>
                  </a:r>
                </a:p>
                <a:p>
                  <a:pPr marL="0" marR="0" lvl="1" indent="0" algn="just"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Charge B</a:t>
                  </a:r>
                </a:p>
                <a:p>
                  <a:pPr marL="0" marR="0" lvl="1" indent="0" algn="just"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$300 				</a:t>
                  </a:r>
                  <a:endParaRPr kumimoji="0" lang="en-US" i="0" u="none" strike="noStrike" kern="0" cap="none" spc="0" normalizeH="0" baseline="0" noProof="0" dirty="0">
                    <a:ln>
                      <a:noFill/>
                    </a:ln>
                    <a:solidFill>
                      <a:schemeClr val="tx1"/>
                    </a:solidFill>
                    <a:effectLst/>
                    <a:uLnTx/>
                    <a:uFillTx/>
                  </a:endParaRPr>
                </a:p>
              </p:txBody>
            </p:sp>
            <p:sp>
              <p:nvSpPr>
                <p:cNvPr id="226" name="Rectangle 225"/>
                <p:cNvSpPr/>
                <p:nvPr/>
              </p:nvSpPr>
              <p:spPr bwMode="auto">
                <a:xfrm>
                  <a:off x="5939883" y="903325"/>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sp>
              <p:nvSpPr>
                <p:cNvPr id="227" name="Rectangle 226"/>
                <p:cNvSpPr/>
                <p:nvPr/>
              </p:nvSpPr>
              <p:spPr bwMode="auto">
                <a:xfrm>
                  <a:off x="5972369" y="2126838"/>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grpSp>
          <p:sp>
            <p:nvSpPr>
              <p:cNvPr id="224" name="Rectangle 223"/>
              <p:cNvSpPr/>
              <p:nvPr/>
            </p:nvSpPr>
            <p:spPr bwMode="auto">
              <a:xfrm>
                <a:off x="6064723" y="3600016"/>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grpSp>
        <p:grpSp>
          <p:nvGrpSpPr>
            <p:cNvPr id="217" name="Group 216"/>
            <p:cNvGrpSpPr/>
            <p:nvPr/>
          </p:nvGrpSpPr>
          <p:grpSpPr>
            <a:xfrm>
              <a:off x="3624146" y="5009858"/>
              <a:ext cx="3343825" cy="1431929"/>
              <a:chOff x="3624146" y="3251583"/>
              <a:chExt cx="3343825" cy="1589439"/>
            </a:xfrm>
          </p:grpSpPr>
          <p:grpSp>
            <p:nvGrpSpPr>
              <p:cNvPr id="218" name="Group 217"/>
              <p:cNvGrpSpPr/>
              <p:nvPr/>
            </p:nvGrpSpPr>
            <p:grpSpPr>
              <a:xfrm>
                <a:off x="3624146" y="3251583"/>
                <a:ext cx="3311339" cy="1589439"/>
                <a:chOff x="3531792" y="1137424"/>
                <a:chExt cx="3311339" cy="1589439"/>
              </a:xfrm>
            </p:grpSpPr>
            <p:sp>
              <p:nvSpPr>
                <p:cNvPr id="220" name="Rounded Rectangle 219"/>
                <p:cNvSpPr/>
                <p:nvPr/>
              </p:nvSpPr>
              <p:spPr bwMode="auto">
                <a:xfrm>
                  <a:off x="3531792" y="1360967"/>
                  <a:ext cx="1848281" cy="1031360"/>
                </a:xfrm>
                <a:prstGeom prst="roundRect">
                  <a:avLst/>
                </a:prstGeom>
                <a:noFill/>
                <a:ln w="19050" algn="ctr">
                  <a:solidFill>
                    <a:srgbClr val="D33941"/>
                  </a:solidFill>
                  <a:round/>
                  <a:headEnd/>
                  <a:tailEnd/>
                </a:ln>
              </p:spPr>
              <p:txBody>
                <a:bodyPr wrap="none" lIns="0" tIns="0" rIns="0" bIns="0" rtlCol="0" anchor="ctr">
                  <a:noAutofit/>
                </a:bodyPr>
                <a:lstStyle/>
                <a:p>
                  <a:pPr marL="0" marR="0" lvl="1" indent="0" algn="just"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Issuance</a:t>
                  </a:r>
                </a:p>
                <a:p>
                  <a:pPr marL="0" marR="0" lvl="1" indent="0" algn="just"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Charge C</a:t>
                  </a:r>
                </a:p>
                <a:p>
                  <a:pPr marL="0" marR="0" lvl="1" indent="0" algn="just"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$300 				</a:t>
                  </a:r>
                  <a:endParaRPr kumimoji="0" lang="en-US" i="0" u="none" strike="noStrike" kern="0" cap="none" spc="0" normalizeH="0" baseline="0" noProof="0" dirty="0">
                    <a:ln>
                      <a:noFill/>
                    </a:ln>
                    <a:solidFill>
                      <a:schemeClr val="tx1"/>
                    </a:solidFill>
                    <a:effectLst/>
                    <a:uLnTx/>
                    <a:uFillTx/>
                  </a:endParaRPr>
                </a:p>
              </p:txBody>
            </p:sp>
            <p:sp>
              <p:nvSpPr>
                <p:cNvPr id="221" name="Rectangle 220"/>
                <p:cNvSpPr/>
                <p:nvPr/>
              </p:nvSpPr>
              <p:spPr bwMode="auto">
                <a:xfrm>
                  <a:off x="5921298" y="1137424"/>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sp>
              <p:nvSpPr>
                <p:cNvPr id="222" name="Rectangle 221"/>
                <p:cNvSpPr/>
                <p:nvPr/>
              </p:nvSpPr>
              <p:spPr bwMode="auto">
                <a:xfrm>
                  <a:off x="5939883" y="2392326"/>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grpSp>
          <p:sp>
            <p:nvSpPr>
              <p:cNvPr id="219" name="Rectangle 218"/>
              <p:cNvSpPr/>
              <p:nvPr/>
            </p:nvSpPr>
            <p:spPr bwMode="auto">
              <a:xfrm>
                <a:off x="6064723" y="3823535"/>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grpSp>
      </p:grpSp>
      <p:sp>
        <p:nvSpPr>
          <p:cNvPr id="231" name="Rectangle 3"/>
          <p:cNvSpPr txBox="1">
            <a:spLocks noChangeArrowheads="1"/>
          </p:cNvSpPr>
          <p:nvPr/>
        </p:nvSpPr>
        <p:spPr bwMode="auto">
          <a:xfrm>
            <a:off x="5635394" y="710173"/>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indent="0">
              <a:buFont typeface="Arial" pitchFamily="34" charset="0"/>
              <a:buNone/>
              <a:defRPr/>
            </a:pPr>
            <a:r>
              <a:rPr lang="en-GB" sz="2000" dirty="0" smtClean="0">
                <a:solidFill>
                  <a:schemeClr val="tx1"/>
                </a:solidFill>
                <a:latin typeface="Calibri" pitchFamily="34" charset="0"/>
              </a:rPr>
              <a:t>Policy </a:t>
            </a:r>
            <a:r>
              <a:rPr lang="en-GB" sz="2000" dirty="0">
                <a:solidFill>
                  <a:schemeClr val="tx1"/>
                </a:solidFill>
                <a:latin typeface="Calibri" pitchFamily="34" charset="0"/>
              </a:rPr>
              <a:t>Issued</a:t>
            </a:r>
          </a:p>
        </p:txBody>
      </p:sp>
      <p:grpSp>
        <p:nvGrpSpPr>
          <p:cNvPr id="232" name="Group 231"/>
          <p:cNvGrpSpPr/>
          <p:nvPr/>
        </p:nvGrpSpPr>
        <p:grpSpPr>
          <a:xfrm>
            <a:off x="7096360" y="699369"/>
            <a:ext cx="2415473" cy="1847087"/>
            <a:chOff x="7096360" y="699369"/>
            <a:chExt cx="2415473" cy="1847087"/>
          </a:xfrm>
        </p:grpSpPr>
        <p:sp>
          <p:nvSpPr>
            <p:cNvPr id="233" name="Rectangle 3"/>
            <p:cNvSpPr txBox="1">
              <a:spLocks noChangeArrowheads="1"/>
            </p:cNvSpPr>
            <p:nvPr/>
          </p:nvSpPr>
          <p:spPr bwMode="auto">
            <a:xfrm>
              <a:off x="7096360" y="699369"/>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2000" i="0" u="none" strike="noStrike" kern="0" cap="none" spc="0" normalizeH="0" baseline="0" noProof="0" dirty="0">
                  <a:ln>
                    <a:noFill/>
                  </a:ln>
                  <a:solidFill>
                    <a:schemeClr val="tx1"/>
                  </a:solidFill>
                  <a:effectLst/>
                  <a:uLnTx/>
                  <a:uFillTx/>
                  <a:latin typeface="Calibri" pitchFamily="34" charset="0"/>
                  <a:cs typeface="Calibri" pitchFamily="34" charset="0"/>
                </a:rPr>
                <a:t>1st Invoice </a:t>
              </a:r>
              <a:r>
                <a:rPr kumimoji="0" lang="en-GB" sz="2000" i="0" u="none" strike="noStrike" kern="0" cap="none" spc="0" normalizeH="0" baseline="0" noProof="0" dirty="0" smtClean="0">
                  <a:ln>
                    <a:noFill/>
                  </a:ln>
                  <a:solidFill>
                    <a:schemeClr val="tx1"/>
                  </a:solidFill>
                  <a:effectLst/>
                  <a:uLnTx/>
                  <a:uFillTx/>
                  <a:latin typeface="Calibri" pitchFamily="34" charset="0"/>
                  <a:cs typeface="Calibri" pitchFamily="34" charset="0"/>
                </a:rPr>
                <a:t>Billed</a:t>
              </a:r>
              <a:endParaRPr kumimoji="0" lang="en-GB" sz="2000" i="0" u="none" strike="noStrike" kern="0" cap="none" spc="0" normalizeH="0" baseline="0" noProof="0" dirty="0">
                <a:ln>
                  <a:noFill/>
                </a:ln>
                <a:solidFill>
                  <a:schemeClr val="tx1"/>
                </a:solidFill>
                <a:effectLst/>
                <a:uLnTx/>
                <a:uFillTx/>
                <a:latin typeface="Calibri" pitchFamily="34" charset="0"/>
                <a:cs typeface="Calibri" pitchFamily="34" charset="0"/>
              </a:endParaRPr>
            </a:p>
          </p:txBody>
        </p:sp>
        <p:sp>
          <p:nvSpPr>
            <p:cNvPr id="234" name="Rectangle 233"/>
            <p:cNvSpPr/>
            <p:nvPr/>
          </p:nvSpPr>
          <p:spPr bwMode="auto">
            <a:xfrm>
              <a:off x="7441027" y="1182177"/>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sp>
          <p:nvSpPr>
            <p:cNvPr id="235" name="Rectangle 234"/>
            <p:cNvSpPr/>
            <p:nvPr/>
          </p:nvSpPr>
          <p:spPr bwMode="auto">
            <a:xfrm>
              <a:off x="7432677" y="17223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sp>
          <p:nvSpPr>
            <p:cNvPr id="236" name="Rectangle 235"/>
            <p:cNvSpPr/>
            <p:nvPr/>
          </p:nvSpPr>
          <p:spPr bwMode="auto">
            <a:xfrm>
              <a:off x="7436322" y="223691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$100</a:t>
              </a:r>
              <a:endParaRPr kumimoji="0" lang="en-US" i="0" u="none" strike="noStrike" kern="0" cap="none" spc="0" normalizeH="0" baseline="0" noProof="0" dirty="0">
                <a:ln>
                  <a:noFill/>
                </a:ln>
                <a:solidFill>
                  <a:schemeClr val="tx1"/>
                </a:solidFill>
                <a:effectLst/>
                <a:uLnTx/>
                <a:uFillTx/>
              </a:endParaRPr>
            </a:p>
          </p:txBody>
        </p:sp>
      </p:grpSp>
      <p:sp>
        <p:nvSpPr>
          <p:cNvPr id="237" name="Rectangle 236"/>
          <p:cNvSpPr/>
          <p:nvPr/>
        </p:nvSpPr>
        <p:spPr bwMode="auto">
          <a:xfrm>
            <a:off x="7441027" y="3118095"/>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$80</a:t>
            </a:r>
            <a:endParaRPr kumimoji="0" lang="en-US" i="0" u="none" strike="noStrike" kern="0" cap="none" spc="0" normalizeH="0" baseline="0" noProof="0" dirty="0">
              <a:ln>
                <a:noFill/>
              </a:ln>
              <a:solidFill>
                <a:schemeClr val="tx1"/>
              </a:solidFill>
              <a:effectLst/>
              <a:uLnTx/>
              <a:uFillTx/>
            </a:endParaRPr>
          </a:p>
        </p:txBody>
      </p:sp>
      <p:sp>
        <p:nvSpPr>
          <p:cNvPr id="238" name="Rectangle 237"/>
          <p:cNvSpPr/>
          <p:nvPr/>
        </p:nvSpPr>
        <p:spPr bwMode="auto">
          <a:xfrm>
            <a:off x="7441027" y="3581271"/>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$80</a:t>
            </a:r>
            <a:endParaRPr kumimoji="0" lang="en-US" i="0" u="none" strike="noStrike" kern="0" cap="none" spc="0" normalizeH="0" baseline="0" noProof="0" dirty="0">
              <a:ln>
                <a:noFill/>
              </a:ln>
              <a:solidFill>
                <a:schemeClr val="tx1"/>
              </a:solidFill>
              <a:effectLst/>
              <a:uLnTx/>
              <a:uFillTx/>
            </a:endParaRPr>
          </a:p>
        </p:txBody>
      </p:sp>
      <p:sp>
        <p:nvSpPr>
          <p:cNvPr id="239" name="Rectangle 238"/>
          <p:cNvSpPr/>
          <p:nvPr/>
        </p:nvSpPr>
        <p:spPr bwMode="auto">
          <a:xfrm>
            <a:off x="7432677" y="4172172"/>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$80</a:t>
            </a:r>
            <a:endParaRPr kumimoji="0" lang="en-US" i="0" u="none" strike="noStrike" kern="0" cap="none" spc="0" normalizeH="0" baseline="0" noProof="0" dirty="0">
              <a:ln>
                <a:noFill/>
              </a:ln>
              <a:solidFill>
                <a:schemeClr val="tx1"/>
              </a:solidFill>
              <a:effectLst/>
              <a:uLnTx/>
              <a:uFillTx/>
            </a:endParaRPr>
          </a:p>
        </p:txBody>
      </p:sp>
      <p:sp>
        <p:nvSpPr>
          <p:cNvPr id="240" name="Rectangle 239"/>
          <p:cNvSpPr/>
          <p:nvPr/>
        </p:nvSpPr>
        <p:spPr bwMode="auto">
          <a:xfrm>
            <a:off x="7436322" y="5056475"/>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$120</a:t>
            </a:r>
            <a:endParaRPr kumimoji="0" lang="en-US" i="0" u="none" strike="noStrike" kern="0" cap="none" spc="0" normalizeH="0" baseline="0" noProof="0" dirty="0">
              <a:ln>
                <a:noFill/>
              </a:ln>
              <a:solidFill>
                <a:schemeClr val="tx1"/>
              </a:solidFill>
              <a:effectLst/>
              <a:uLnTx/>
              <a:uFillTx/>
            </a:endParaRPr>
          </a:p>
        </p:txBody>
      </p:sp>
      <p:sp>
        <p:nvSpPr>
          <p:cNvPr id="241" name="Rectangle 240"/>
          <p:cNvSpPr/>
          <p:nvPr/>
        </p:nvSpPr>
        <p:spPr bwMode="auto">
          <a:xfrm>
            <a:off x="7436322" y="560447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$120</a:t>
            </a:r>
            <a:endParaRPr kumimoji="0" lang="en-US" i="0" u="none" strike="noStrike" kern="0" cap="none" spc="0" normalizeH="0" baseline="0" noProof="0" dirty="0">
              <a:ln>
                <a:noFill/>
              </a:ln>
              <a:solidFill>
                <a:schemeClr val="tx1"/>
              </a:solidFill>
              <a:effectLst/>
              <a:uLnTx/>
              <a:uFillTx/>
            </a:endParaRPr>
          </a:p>
        </p:txBody>
      </p:sp>
      <p:sp>
        <p:nvSpPr>
          <p:cNvPr id="242" name="Rectangle 241"/>
          <p:cNvSpPr/>
          <p:nvPr/>
        </p:nvSpPr>
        <p:spPr bwMode="auto">
          <a:xfrm>
            <a:off x="7407407" y="6136321"/>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$120</a:t>
            </a:r>
            <a:endParaRPr kumimoji="0" lang="en-US" i="0" u="none" strike="noStrike" kern="0" cap="none" spc="0" normalizeH="0" baseline="0" noProof="0" dirty="0">
              <a:ln>
                <a:noFill/>
              </a:ln>
              <a:solidFill>
                <a:schemeClr val="tx1"/>
              </a:solidFill>
              <a:effectLst/>
              <a:uLnTx/>
              <a:uFillTx/>
            </a:endParaRPr>
          </a:p>
        </p:txBody>
      </p:sp>
      <p:sp>
        <p:nvSpPr>
          <p:cNvPr id="243" name="Rectangle 3"/>
          <p:cNvSpPr txBox="1">
            <a:spLocks noChangeArrowheads="1"/>
          </p:cNvSpPr>
          <p:nvPr/>
        </p:nvSpPr>
        <p:spPr bwMode="auto">
          <a:xfrm>
            <a:off x="7102918" y="2657608"/>
            <a:ext cx="2415473" cy="33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indent="0">
              <a:buFont typeface="Arial" pitchFamily="34" charset="0"/>
              <a:buNone/>
              <a:defRPr/>
            </a:pPr>
            <a:r>
              <a:rPr lang="en-GB" sz="2000" dirty="0" smtClean="0">
                <a:solidFill>
                  <a:schemeClr val="tx1"/>
                </a:solidFill>
                <a:latin typeface="Calibri" pitchFamily="34" charset="0"/>
              </a:rPr>
              <a:t>Manual Adjustment made</a:t>
            </a:r>
            <a:endParaRPr lang="en-GB" sz="2000" dirty="0">
              <a:solidFill>
                <a:schemeClr val="tx1"/>
              </a:solidFill>
              <a:latin typeface="Calibri" pitchFamily="34" charset="0"/>
            </a:endParaRPr>
          </a:p>
        </p:txBody>
      </p:sp>
      <p:grpSp>
        <p:nvGrpSpPr>
          <p:cNvPr id="244" name="Group 243"/>
          <p:cNvGrpSpPr/>
          <p:nvPr/>
        </p:nvGrpSpPr>
        <p:grpSpPr>
          <a:xfrm>
            <a:off x="5648484" y="3078815"/>
            <a:ext cx="272814" cy="1379855"/>
            <a:chOff x="5588301" y="1206921"/>
            <a:chExt cx="272814" cy="1379855"/>
          </a:xfrm>
        </p:grpSpPr>
        <p:sp>
          <p:nvSpPr>
            <p:cNvPr id="245" name="Rectangle 244"/>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A</a:t>
              </a:r>
              <a:endParaRPr kumimoji="0" lang="en-US" i="0" u="none" strike="noStrike" kern="0" cap="none" spc="0" normalizeH="0" baseline="0" noProof="0" dirty="0">
                <a:ln>
                  <a:noFill/>
                </a:ln>
                <a:solidFill>
                  <a:schemeClr val="tx1"/>
                </a:solidFill>
                <a:effectLst/>
                <a:uLnTx/>
                <a:uFillTx/>
              </a:endParaRPr>
            </a:p>
          </p:txBody>
        </p:sp>
        <p:sp>
          <p:nvSpPr>
            <p:cNvPr id="246" name="Rectangle 245"/>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B</a:t>
              </a:r>
              <a:endParaRPr kumimoji="0" lang="en-US" i="0" u="none" strike="noStrike" kern="0" cap="none" spc="0" normalizeH="0" baseline="0" noProof="0" dirty="0">
                <a:ln>
                  <a:noFill/>
                </a:ln>
                <a:solidFill>
                  <a:schemeClr val="tx1"/>
                </a:solidFill>
                <a:effectLst/>
                <a:uLnTx/>
                <a:uFillTx/>
              </a:endParaRPr>
            </a:p>
          </p:txBody>
        </p:sp>
        <p:sp>
          <p:nvSpPr>
            <p:cNvPr id="247" name="Rectangle 246"/>
            <p:cNvSpPr/>
            <p:nvPr/>
          </p:nvSpPr>
          <p:spPr bwMode="auto">
            <a:xfrm>
              <a:off x="5588301" y="229858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C</a:t>
              </a:r>
              <a:endParaRPr kumimoji="0" lang="en-US" i="0" u="none" strike="noStrike" kern="0" cap="none" spc="0" normalizeH="0" baseline="0" noProof="0" dirty="0">
                <a:ln>
                  <a:noFill/>
                </a:ln>
                <a:solidFill>
                  <a:schemeClr val="tx1"/>
                </a:solidFill>
                <a:effectLst/>
                <a:uLnTx/>
                <a:uFillTx/>
              </a:endParaRPr>
            </a:p>
          </p:txBody>
        </p:sp>
      </p:grpSp>
      <p:grpSp>
        <p:nvGrpSpPr>
          <p:cNvPr id="248" name="Group 247"/>
          <p:cNvGrpSpPr/>
          <p:nvPr/>
        </p:nvGrpSpPr>
        <p:grpSpPr>
          <a:xfrm>
            <a:off x="5571965" y="1203666"/>
            <a:ext cx="272814" cy="1379855"/>
            <a:chOff x="5588301" y="1206921"/>
            <a:chExt cx="272814" cy="1379855"/>
          </a:xfrm>
        </p:grpSpPr>
        <p:sp>
          <p:nvSpPr>
            <p:cNvPr id="249" name="Rectangle 248"/>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A</a:t>
              </a:r>
              <a:endParaRPr kumimoji="0" lang="en-US" i="0" u="none" strike="noStrike" kern="0" cap="none" spc="0" normalizeH="0" baseline="0" noProof="0" dirty="0">
                <a:ln>
                  <a:noFill/>
                </a:ln>
                <a:solidFill>
                  <a:schemeClr val="tx1"/>
                </a:solidFill>
                <a:effectLst/>
                <a:uLnTx/>
                <a:uFillTx/>
              </a:endParaRPr>
            </a:p>
          </p:txBody>
        </p:sp>
        <p:sp>
          <p:nvSpPr>
            <p:cNvPr id="250" name="Rectangle 249"/>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B</a:t>
              </a:r>
              <a:endParaRPr kumimoji="0" lang="en-US" i="0" u="none" strike="noStrike" kern="0" cap="none" spc="0" normalizeH="0" baseline="0" noProof="0" dirty="0">
                <a:ln>
                  <a:noFill/>
                </a:ln>
                <a:solidFill>
                  <a:schemeClr val="tx1"/>
                </a:solidFill>
                <a:effectLst/>
                <a:uLnTx/>
                <a:uFillTx/>
              </a:endParaRPr>
            </a:p>
          </p:txBody>
        </p:sp>
        <p:sp>
          <p:nvSpPr>
            <p:cNvPr id="251" name="Rectangle 250"/>
            <p:cNvSpPr/>
            <p:nvPr/>
          </p:nvSpPr>
          <p:spPr bwMode="auto">
            <a:xfrm>
              <a:off x="5588301" y="229858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C</a:t>
              </a:r>
              <a:endParaRPr kumimoji="0" lang="en-US" i="0" u="none" strike="noStrike" kern="0" cap="none" spc="0" normalizeH="0" baseline="0" noProof="0" dirty="0">
                <a:ln>
                  <a:noFill/>
                </a:ln>
                <a:solidFill>
                  <a:schemeClr val="tx1"/>
                </a:solidFill>
                <a:effectLst/>
                <a:uLnTx/>
                <a:uFillTx/>
              </a:endParaRPr>
            </a:p>
          </p:txBody>
        </p:sp>
      </p:grpSp>
      <p:grpSp>
        <p:nvGrpSpPr>
          <p:cNvPr id="252" name="Group 251"/>
          <p:cNvGrpSpPr/>
          <p:nvPr/>
        </p:nvGrpSpPr>
        <p:grpSpPr>
          <a:xfrm>
            <a:off x="5624476" y="5021404"/>
            <a:ext cx="272814" cy="1379855"/>
            <a:chOff x="5588301" y="1206921"/>
            <a:chExt cx="272814" cy="1379855"/>
          </a:xfrm>
        </p:grpSpPr>
        <p:sp>
          <p:nvSpPr>
            <p:cNvPr id="253" name="Rectangle 252"/>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A</a:t>
              </a:r>
              <a:endParaRPr kumimoji="0" lang="en-US" i="0" u="none" strike="noStrike" kern="0" cap="none" spc="0" normalizeH="0" baseline="0" noProof="0" dirty="0">
                <a:ln>
                  <a:noFill/>
                </a:ln>
                <a:solidFill>
                  <a:schemeClr val="tx1"/>
                </a:solidFill>
                <a:effectLst/>
                <a:uLnTx/>
                <a:uFillTx/>
              </a:endParaRPr>
            </a:p>
          </p:txBody>
        </p:sp>
        <p:sp>
          <p:nvSpPr>
            <p:cNvPr id="254" name="Rectangle 253"/>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B</a:t>
              </a:r>
              <a:endParaRPr kumimoji="0" lang="en-US" i="0" u="none" strike="noStrike" kern="0" cap="none" spc="0" normalizeH="0" baseline="0" noProof="0" dirty="0">
                <a:ln>
                  <a:noFill/>
                </a:ln>
                <a:solidFill>
                  <a:schemeClr val="tx1"/>
                </a:solidFill>
                <a:effectLst/>
                <a:uLnTx/>
                <a:uFillTx/>
              </a:endParaRPr>
            </a:p>
          </p:txBody>
        </p:sp>
        <p:sp>
          <p:nvSpPr>
            <p:cNvPr id="255" name="Rectangle 254"/>
            <p:cNvSpPr/>
            <p:nvPr/>
          </p:nvSpPr>
          <p:spPr bwMode="auto">
            <a:xfrm>
              <a:off x="5588301" y="229858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i="0" u="none" strike="noStrike" kern="0" cap="none" spc="0" normalizeH="0" baseline="0" noProof="0" dirty="0" smtClean="0">
                  <a:ln>
                    <a:noFill/>
                  </a:ln>
                  <a:solidFill>
                    <a:schemeClr val="tx1"/>
                  </a:solidFill>
                  <a:effectLst/>
                  <a:uLnTx/>
                  <a:uFillTx/>
                </a:rPr>
                <a:t>C</a:t>
              </a:r>
              <a:endParaRPr kumimoji="0" lang="en-US" i="0" u="none" strike="noStrike" kern="0" cap="none" spc="0" normalizeH="0" baseline="0" noProof="0" dirty="0">
                <a:ln>
                  <a:noFill/>
                </a:ln>
                <a:solidFill>
                  <a:schemeClr val="tx1"/>
                </a:solidFill>
                <a:effectLst/>
                <a:uLnTx/>
                <a:uFillTx/>
              </a:endParaRPr>
            </a:p>
          </p:txBody>
        </p:sp>
      </p:grpSp>
      <p:sp>
        <p:nvSpPr>
          <p:cNvPr id="256" name="Rectangle 3"/>
          <p:cNvSpPr txBox="1">
            <a:spLocks noChangeArrowheads="1"/>
          </p:cNvSpPr>
          <p:nvPr/>
        </p:nvSpPr>
        <p:spPr bwMode="auto">
          <a:xfrm>
            <a:off x="5594334" y="2661994"/>
            <a:ext cx="1659361" cy="3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indent="0">
              <a:buFont typeface="Arial" pitchFamily="34" charset="0"/>
              <a:buNone/>
              <a:defRPr/>
            </a:pPr>
            <a:r>
              <a:rPr lang="en-GB" sz="2000" dirty="0">
                <a:solidFill>
                  <a:schemeClr val="tx1"/>
                </a:solidFill>
                <a:latin typeface="Calibri" pitchFamily="34" charset="0"/>
              </a:rPr>
              <a:t> </a:t>
            </a:r>
            <a:r>
              <a:rPr lang="en-GB" sz="2000" dirty="0" smtClean="0">
                <a:solidFill>
                  <a:schemeClr val="tx1"/>
                </a:solidFill>
                <a:latin typeface="Calibri" pitchFamily="34" charset="0"/>
              </a:rPr>
              <a:t> 2</a:t>
            </a:r>
            <a:r>
              <a:rPr lang="en-GB" sz="2000" baseline="30000" dirty="0" smtClean="0">
                <a:solidFill>
                  <a:schemeClr val="tx1"/>
                </a:solidFill>
                <a:latin typeface="Calibri" pitchFamily="34" charset="0"/>
              </a:rPr>
              <a:t>nd</a:t>
            </a:r>
            <a:r>
              <a:rPr lang="en-GB" sz="2000" dirty="0" smtClean="0">
                <a:solidFill>
                  <a:schemeClr val="tx1"/>
                </a:solidFill>
                <a:latin typeface="Calibri" pitchFamily="34" charset="0"/>
              </a:rPr>
              <a:t> Invoice</a:t>
            </a:r>
            <a:endParaRPr lang="en-GB" sz="2000" dirty="0">
              <a:solidFill>
                <a:schemeClr val="tx1"/>
              </a:solidFill>
              <a:latin typeface="Calibri" pitchFamily="34" charset="0"/>
            </a:endParaRPr>
          </a:p>
        </p:txBody>
      </p:sp>
      <p:sp>
        <p:nvSpPr>
          <p:cNvPr id="257" name="Rectangle 3"/>
          <p:cNvSpPr txBox="1">
            <a:spLocks noChangeArrowheads="1"/>
          </p:cNvSpPr>
          <p:nvPr/>
        </p:nvSpPr>
        <p:spPr bwMode="auto">
          <a:xfrm>
            <a:off x="5528328" y="4607526"/>
            <a:ext cx="1659361" cy="3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indent="0">
              <a:buFont typeface="Arial" pitchFamily="34" charset="0"/>
              <a:buNone/>
              <a:defRPr/>
            </a:pPr>
            <a:r>
              <a:rPr lang="en-GB" sz="2000" dirty="0">
                <a:solidFill>
                  <a:schemeClr val="tx1"/>
                </a:solidFill>
                <a:latin typeface="Calibri" pitchFamily="34" charset="0"/>
              </a:rPr>
              <a:t> </a:t>
            </a:r>
            <a:r>
              <a:rPr lang="en-GB" sz="2000" dirty="0" smtClean="0">
                <a:solidFill>
                  <a:schemeClr val="tx1"/>
                </a:solidFill>
                <a:latin typeface="Calibri" pitchFamily="34" charset="0"/>
              </a:rPr>
              <a:t> 3</a:t>
            </a:r>
            <a:r>
              <a:rPr lang="en-GB" sz="2000" baseline="30000" dirty="0" smtClean="0">
                <a:solidFill>
                  <a:schemeClr val="tx1"/>
                </a:solidFill>
                <a:latin typeface="Calibri" pitchFamily="34" charset="0"/>
              </a:rPr>
              <a:t>rd</a:t>
            </a:r>
            <a:r>
              <a:rPr lang="en-GB" sz="2000" dirty="0" smtClean="0">
                <a:solidFill>
                  <a:schemeClr val="tx1"/>
                </a:solidFill>
                <a:latin typeface="Calibri" pitchFamily="34" charset="0"/>
              </a:rPr>
              <a:t> Invoice</a:t>
            </a:r>
            <a:endParaRPr lang="en-GB" sz="2000" dirty="0">
              <a:solidFill>
                <a:schemeClr val="tx1"/>
              </a:solidFill>
              <a:latin typeface="Calibri" pitchFamily="34" charset="0"/>
            </a:endParaRPr>
          </a:p>
        </p:txBody>
      </p:sp>
    </p:spTree>
    <p:extLst>
      <p:ext uri="{BB962C8B-B14F-4D97-AF65-F5344CB8AC3E}">
        <p14:creationId xmlns:p14="http://schemas.microsoft.com/office/powerpoint/2010/main" val="197330769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a:spLocks noGrp="1" noChangeArrowheads="1"/>
          </p:cNvSpPr>
          <p:nvPr>
            <p:ph type="title" idx="4294967295"/>
          </p:nvPr>
        </p:nvSpPr>
        <p:spPr>
          <a:xfrm>
            <a:off x="285660" y="142100"/>
            <a:ext cx="8318500" cy="742950"/>
          </a:xfrm>
        </p:spPr>
        <p:txBody>
          <a:bodyPr>
            <a:normAutofit/>
          </a:bodyPr>
          <a:lstStyle/>
          <a:p>
            <a:pPr defTabSz="914400" fontAlgn="base">
              <a:lnSpc>
                <a:spcPct val="80000"/>
              </a:lnSpc>
              <a:spcAft>
                <a:spcPct val="0"/>
              </a:spcAft>
              <a:defRPr/>
            </a:pPr>
            <a:r>
              <a:rPr lang="en-GB" sz="2550" b="1" kern="0" dirty="0">
                <a:solidFill>
                  <a:srgbClr val="04628C"/>
                </a:solidFill>
                <a:latin typeface="Calibri" pitchFamily="34" charset="0"/>
                <a:ea typeface="Calibri" pitchFamily="34" charset="0"/>
                <a:cs typeface="Calibri" pitchFamily="34" charset="0"/>
              </a:rPr>
              <a:t>Pre Version 10 – Cancellation </a:t>
            </a:r>
            <a:r>
              <a:rPr lang="en-GB" sz="2550" b="1" kern="0" dirty="0" err="1">
                <a:solidFill>
                  <a:srgbClr val="04628C"/>
                </a:solidFill>
                <a:latin typeface="Calibri" pitchFamily="34" charset="0"/>
                <a:ea typeface="Calibri" pitchFamily="34" charset="0"/>
                <a:cs typeface="Calibri" pitchFamily="34" charset="0"/>
              </a:rPr>
              <a:t>contin</a:t>
            </a:r>
            <a:endParaRPr lang="en-GB" sz="2550" b="1" kern="0" dirty="0">
              <a:solidFill>
                <a:srgbClr val="04628C"/>
              </a:solidFill>
              <a:latin typeface="Calibri" pitchFamily="34" charset="0"/>
              <a:ea typeface="Calibri" pitchFamily="34" charset="0"/>
              <a:cs typeface="Calibri" pitchFamily="34" charset="0"/>
            </a:endParaRPr>
          </a:p>
        </p:txBody>
      </p:sp>
      <p:sp>
        <p:nvSpPr>
          <p:cNvPr id="51" name="Rectangle 3"/>
          <p:cNvSpPr txBox="1">
            <a:spLocks noChangeArrowheads="1"/>
          </p:cNvSpPr>
          <p:nvPr/>
        </p:nvSpPr>
        <p:spPr bwMode="auto">
          <a:xfrm>
            <a:off x="258566" y="939418"/>
            <a:ext cx="1981256" cy="49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28600" lvl="1" indent="0" eaLnBrk="1" fontAlgn="auto" hangingPunct="1">
              <a:spcBef>
                <a:spcPts val="600"/>
              </a:spcBef>
              <a:spcAft>
                <a:spcPts val="0"/>
              </a:spcAft>
              <a:buClrTx/>
              <a:buSzPct val="125000"/>
              <a:buFont typeface="Arial" panose="020B0604020202020204" pitchFamily="34" charset="0"/>
              <a:buChar char="•"/>
            </a:pPr>
            <a:r>
              <a:rPr lang="en-GB" sz="1800" b="0" kern="0" noProof="0" dirty="0">
                <a:solidFill>
                  <a:schemeClr val="tx2"/>
                </a:solidFill>
                <a:latin typeface="+mj-lt"/>
                <a:ea typeface="+mn-ea"/>
              </a:rPr>
              <a:t> </a:t>
            </a:r>
            <a:r>
              <a:rPr lang="en-GB" sz="1800" b="0" dirty="0">
                <a:solidFill>
                  <a:schemeClr val="tx2"/>
                </a:solidFill>
                <a:latin typeface="+mj-lt"/>
                <a:ea typeface="+mn-ea"/>
                <a:cs typeface="Arial" panose="020B0604020202020204" pitchFamily="34" charset="0"/>
              </a:rPr>
              <a:t>Now policy is cancelled.</a:t>
            </a:r>
          </a:p>
          <a:p>
            <a:pPr marL="228600" lvl="1" indent="0" eaLnBrk="1" fontAlgn="auto" hangingPunct="1">
              <a:spcBef>
                <a:spcPts val="600"/>
              </a:spcBef>
              <a:spcAft>
                <a:spcPts val="0"/>
              </a:spcAft>
              <a:buClrTx/>
              <a:buSzPct val="125000"/>
              <a:buFont typeface="Arial" panose="020B0604020202020204" pitchFamily="34" charset="0"/>
              <a:buChar char="•"/>
            </a:pPr>
            <a:r>
              <a:rPr lang="en-GB" sz="1800" b="0" dirty="0">
                <a:solidFill>
                  <a:schemeClr val="tx2"/>
                </a:solidFill>
                <a:latin typeface="Arial" panose="020B0604020202020204" pitchFamily="34" charset="0"/>
                <a:ea typeface="+mn-ea"/>
                <a:cs typeface="Arial" panose="020B0604020202020204" pitchFamily="34" charset="0"/>
              </a:rPr>
              <a:t>2nd</a:t>
            </a:r>
            <a:r>
              <a:rPr lang="en-GB" sz="1800" b="0" dirty="0">
                <a:solidFill>
                  <a:schemeClr val="tx2"/>
                </a:solidFill>
                <a:latin typeface="+mj-lt"/>
                <a:ea typeface="+mn-ea"/>
                <a:cs typeface="Arial" panose="020B0604020202020204" pitchFamily="34" charset="0"/>
              </a:rPr>
              <a:t> and 3rd Invoice will be collapsed to the next invoice</a:t>
            </a:r>
          </a:p>
        </p:txBody>
      </p:sp>
      <p:grpSp>
        <p:nvGrpSpPr>
          <p:cNvPr id="52" name="Group 51"/>
          <p:cNvGrpSpPr/>
          <p:nvPr/>
        </p:nvGrpSpPr>
        <p:grpSpPr>
          <a:xfrm>
            <a:off x="1847990" y="784430"/>
            <a:ext cx="6362596" cy="6165828"/>
            <a:chOff x="3155795" y="699369"/>
            <a:chExt cx="6362596" cy="6165828"/>
          </a:xfrm>
        </p:grpSpPr>
        <p:sp>
          <p:nvSpPr>
            <p:cNvPr id="53" name="Rectangle 3"/>
            <p:cNvSpPr txBox="1">
              <a:spLocks noChangeArrowheads="1"/>
            </p:cNvSpPr>
            <p:nvPr/>
          </p:nvSpPr>
          <p:spPr bwMode="auto">
            <a:xfrm>
              <a:off x="3155795" y="868556"/>
              <a:ext cx="3812176" cy="599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GB" sz="1400" b="0" i="0" u="none" strike="noStrike" kern="0" cap="none" spc="0" normalizeH="0" baseline="0" noProof="0" dirty="0" smtClean="0">
                <a:ln>
                  <a:noFill/>
                </a:ln>
                <a:solidFill>
                  <a:schemeClr val="tx1"/>
                </a:solidFill>
                <a:effectLst/>
                <a:uLnTx/>
                <a:uFillTx/>
                <a:latin typeface="Arial"/>
                <a:cs typeface="Calibri" pitchFamily="34" charset="0"/>
              </a:endParaRPr>
            </a:p>
          </p:txBody>
        </p:sp>
        <p:sp>
          <p:nvSpPr>
            <p:cNvPr id="54" name="Rectangle 53"/>
            <p:cNvSpPr/>
            <p:nvPr/>
          </p:nvSpPr>
          <p:spPr bwMode="auto">
            <a:xfrm>
              <a:off x="5954751" y="1709377"/>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55" name="Rectangle 3"/>
            <p:cNvSpPr txBox="1">
              <a:spLocks noChangeArrowheads="1"/>
            </p:cNvSpPr>
            <p:nvPr/>
          </p:nvSpPr>
          <p:spPr bwMode="auto">
            <a:xfrm>
              <a:off x="5635394" y="710173"/>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Policy </a:t>
              </a:r>
              <a:r>
                <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rPr>
                <a:t>Issued</a:t>
              </a:r>
            </a:p>
          </p:txBody>
        </p:sp>
        <p:sp>
          <p:nvSpPr>
            <p:cNvPr id="56" name="Rectangle 3"/>
            <p:cNvSpPr txBox="1">
              <a:spLocks noChangeArrowheads="1"/>
            </p:cNvSpPr>
            <p:nvPr/>
          </p:nvSpPr>
          <p:spPr bwMode="auto">
            <a:xfrm>
              <a:off x="7096360" y="699369"/>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rPr>
                <a:t>1st Invoice </a:t>
              </a: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Billed</a:t>
              </a:r>
              <a:endPar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
          <p:nvSpPr>
            <p:cNvPr id="57" name="Rectangle 56"/>
            <p:cNvSpPr/>
            <p:nvPr/>
          </p:nvSpPr>
          <p:spPr bwMode="auto">
            <a:xfrm>
              <a:off x="7441027" y="1182177"/>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58" name="Rectangle 57"/>
            <p:cNvSpPr/>
            <p:nvPr/>
          </p:nvSpPr>
          <p:spPr bwMode="auto">
            <a:xfrm>
              <a:off x="7432677" y="17223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59" name="Rectangle 58"/>
            <p:cNvSpPr/>
            <p:nvPr/>
          </p:nvSpPr>
          <p:spPr bwMode="auto">
            <a:xfrm>
              <a:off x="7436322" y="223691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0" name="Rectangle 59"/>
            <p:cNvSpPr/>
            <p:nvPr/>
          </p:nvSpPr>
          <p:spPr bwMode="auto">
            <a:xfrm>
              <a:off x="7436322" y="329820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1" name="Rectangle 60"/>
            <p:cNvSpPr/>
            <p:nvPr/>
          </p:nvSpPr>
          <p:spPr bwMode="auto">
            <a:xfrm>
              <a:off x="7436322" y="3765714"/>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2" name="Rectangle 61"/>
            <p:cNvSpPr/>
            <p:nvPr/>
          </p:nvSpPr>
          <p:spPr bwMode="auto">
            <a:xfrm>
              <a:off x="7441027" y="4233228"/>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3" name="Rectangle 62"/>
            <p:cNvSpPr/>
            <p:nvPr/>
          </p:nvSpPr>
          <p:spPr bwMode="auto">
            <a:xfrm>
              <a:off x="7434465" y="5056476"/>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4" name="Rectangle 63"/>
            <p:cNvSpPr/>
            <p:nvPr/>
          </p:nvSpPr>
          <p:spPr bwMode="auto">
            <a:xfrm>
              <a:off x="7436322" y="560447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5" name="Rectangle 64"/>
            <p:cNvSpPr/>
            <p:nvPr/>
          </p:nvSpPr>
          <p:spPr bwMode="auto">
            <a:xfrm>
              <a:off x="7432676" y="6016067"/>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6" name="Rectangle 3"/>
            <p:cNvSpPr txBox="1">
              <a:spLocks noChangeArrowheads="1"/>
            </p:cNvSpPr>
            <p:nvPr/>
          </p:nvSpPr>
          <p:spPr bwMode="auto">
            <a:xfrm>
              <a:off x="7102918" y="2657608"/>
              <a:ext cx="2415473" cy="33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Manual Adjustment made</a:t>
              </a:r>
              <a:endPar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grpSp>
          <p:nvGrpSpPr>
            <p:cNvPr id="67" name="Group 66"/>
            <p:cNvGrpSpPr/>
            <p:nvPr/>
          </p:nvGrpSpPr>
          <p:grpSpPr>
            <a:xfrm>
              <a:off x="3624146" y="1137424"/>
              <a:ext cx="3392793" cy="5180028"/>
              <a:chOff x="3624146" y="1137424"/>
              <a:chExt cx="3392793" cy="5180028"/>
            </a:xfrm>
          </p:grpSpPr>
          <p:grpSp>
            <p:nvGrpSpPr>
              <p:cNvPr id="68" name="Group 67"/>
              <p:cNvGrpSpPr/>
              <p:nvPr/>
            </p:nvGrpSpPr>
            <p:grpSpPr>
              <a:xfrm>
                <a:off x="3624146" y="1137424"/>
                <a:ext cx="3392793" cy="5180028"/>
                <a:chOff x="3624146" y="1137424"/>
                <a:chExt cx="3392793" cy="5180028"/>
              </a:xfrm>
            </p:grpSpPr>
            <p:grpSp>
              <p:nvGrpSpPr>
                <p:cNvPr id="81" name="Group 80"/>
                <p:cNvGrpSpPr/>
                <p:nvPr/>
              </p:nvGrpSpPr>
              <p:grpSpPr>
                <a:xfrm>
                  <a:off x="3624146" y="1137424"/>
                  <a:ext cx="3218985" cy="1470701"/>
                  <a:chOff x="3624146" y="1137424"/>
                  <a:chExt cx="3218985" cy="1589439"/>
                </a:xfrm>
              </p:grpSpPr>
              <p:sp>
                <p:nvSpPr>
                  <p:cNvPr id="94" name="Rounded Rectangle 93"/>
                  <p:cNvSpPr/>
                  <p:nvPr/>
                </p:nvSpPr>
                <p:spPr bwMode="auto">
                  <a:xfrm>
                    <a:off x="3624146" y="1360967"/>
                    <a:ext cx="1755927" cy="1031359"/>
                  </a:xfrm>
                  <a:prstGeom prst="roundRect">
                    <a:avLst/>
                  </a:prstGeom>
                  <a:noFill/>
                  <a:ln w="19050" algn="ctr">
                    <a:solidFill>
                      <a:srgbClr val="D33941"/>
                    </a:solidFill>
                    <a:round/>
                    <a:headEnd/>
                    <a:tailEnd/>
                  </a:ln>
                </p:spPr>
                <p:txBody>
                  <a:bodyPr wrap="none" lIns="0" tIns="0" rIns="0" bIns="0" rtlCol="0" anchor="ctr">
                    <a:noAutofit/>
                  </a:bodyPr>
                  <a:lstStyle/>
                  <a:p>
                    <a:pPr marL="457200" marR="0" lvl="1"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Issuance</a:t>
                    </a:r>
                  </a:p>
                  <a:p>
                    <a:pPr marL="457200" marR="0" lvl="1"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Charge A</a:t>
                    </a:r>
                  </a:p>
                  <a:p>
                    <a:pPr marL="457200" marR="0" lvl="1"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95" name="Rectangle 94"/>
                  <p:cNvSpPr/>
                  <p:nvPr/>
                </p:nvSpPr>
                <p:spPr bwMode="auto">
                  <a:xfrm>
                    <a:off x="5921298" y="1137424"/>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96" name="Rectangle 95"/>
                  <p:cNvSpPr/>
                  <p:nvPr/>
                </p:nvSpPr>
                <p:spPr bwMode="auto">
                  <a:xfrm>
                    <a:off x="5939883" y="2392326"/>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82" name="Group 81"/>
                <p:cNvGrpSpPr/>
                <p:nvPr/>
              </p:nvGrpSpPr>
              <p:grpSpPr>
                <a:xfrm>
                  <a:off x="3624146" y="3305412"/>
                  <a:ext cx="3392793" cy="1155088"/>
                  <a:chOff x="3624146" y="3311334"/>
                  <a:chExt cx="3392793" cy="1282146"/>
                </a:xfrm>
              </p:grpSpPr>
              <p:grpSp>
                <p:nvGrpSpPr>
                  <p:cNvPr id="89" name="Group 88"/>
                  <p:cNvGrpSpPr/>
                  <p:nvPr/>
                </p:nvGrpSpPr>
                <p:grpSpPr>
                  <a:xfrm>
                    <a:off x="3624146" y="3311334"/>
                    <a:ext cx="3392793" cy="1282146"/>
                    <a:chOff x="3531792" y="1197175"/>
                    <a:chExt cx="3392793" cy="1282146"/>
                  </a:xfrm>
                </p:grpSpPr>
                <p:sp>
                  <p:nvSpPr>
                    <p:cNvPr id="91" name="Rounded Rectangle 90"/>
                    <p:cNvSpPr/>
                    <p:nvPr/>
                  </p:nvSpPr>
                  <p:spPr bwMode="auto">
                    <a:xfrm>
                      <a:off x="3531792" y="1360967"/>
                      <a:ext cx="1848281" cy="1031360"/>
                    </a:xfrm>
                    <a:prstGeom prst="roundRect">
                      <a:avLst/>
                    </a:prstGeom>
                    <a:noFill/>
                    <a:ln w="19050" algn="ctr">
                      <a:solidFill>
                        <a:srgbClr val="D33941"/>
                      </a:solidFill>
                      <a:round/>
                      <a:headEnd/>
                      <a:tailEnd/>
                    </a:ln>
                  </p:spPr>
                  <p:txBody>
                    <a:bodyPr wrap="none" lIns="0" tIns="0" rIns="0" bIns="0" rtlCol="0" anchor="ctr">
                      <a:noAutofit/>
                    </a:bodyPr>
                    <a:lstStyle/>
                    <a:p>
                      <a:pPr marL="457200" marR="0" lvl="1"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Issuance</a:t>
                      </a:r>
                    </a:p>
                    <a:p>
                      <a:pPr marL="457200" marR="0" lvl="1"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Charge B</a:t>
                      </a:r>
                    </a:p>
                    <a:p>
                      <a:pPr marL="457200" marR="0" lvl="1"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92" name="Rectangle 91"/>
                    <p:cNvSpPr/>
                    <p:nvPr/>
                  </p:nvSpPr>
                  <p:spPr bwMode="auto">
                    <a:xfrm>
                      <a:off x="6021337" y="1197175"/>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93" name="Rectangle 92"/>
                    <p:cNvSpPr/>
                    <p:nvPr/>
                  </p:nvSpPr>
                  <p:spPr bwMode="auto">
                    <a:xfrm>
                      <a:off x="5961561" y="2144784"/>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sp>
                <p:nvSpPr>
                  <p:cNvPr id="90" name="Rectangle 89"/>
                  <p:cNvSpPr/>
                  <p:nvPr/>
                </p:nvSpPr>
                <p:spPr bwMode="auto">
                  <a:xfrm>
                    <a:off x="6064723" y="3823535"/>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83" name="Group 82"/>
                <p:cNvGrpSpPr/>
                <p:nvPr/>
              </p:nvGrpSpPr>
              <p:grpSpPr>
                <a:xfrm>
                  <a:off x="3624146" y="5053308"/>
                  <a:ext cx="3368309" cy="1264144"/>
                  <a:chOff x="3624146" y="3299812"/>
                  <a:chExt cx="3368309" cy="1403198"/>
                </a:xfrm>
              </p:grpSpPr>
              <p:grpSp>
                <p:nvGrpSpPr>
                  <p:cNvPr id="84" name="Group 83"/>
                  <p:cNvGrpSpPr/>
                  <p:nvPr/>
                </p:nvGrpSpPr>
                <p:grpSpPr>
                  <a:xfrm>
                    <a:off x="3624146" y="3299812"/>
                    <a:ext cx="3368309" cy="1403198"/>
                    <a:chOff x="3531792" y="1185653"/>
                    <a:chExt cx="3368309" cy="1403198"/>
                  </a:xfrm>
                </p:grpSpPr>
                <p:sp>
                  <p:nvSpPr>
                    <p:cNvPr id="86" name="Rounded Rectangle 85"/>
                    <p:cNvSpPr/>
                    <p:nvPr/>
                  </p:nvSpPr>
                  <p:spPr bwMode="auto">
                    <a:xfrm>
                      <a:off x="3531792" y="1360967"/>
                      <a:ext cx="1848281" cy="1031360"/>
                    </a:xfrm>
                    <a:prstGeom prst="roundRect">
                      <a:avLst/>
                    </a:prstGeom>
                    <a:noFill/>
                    <a:ln w="19050" algn="ctr">
                      <a:solidFill>
                        <a:srgbClr val="D33941"/>
                      </a:solidFill>
                      <a:round/>
                      <a:headEnd/>
                      <a:tailEnd/>
                    </a:ln>
                  </p:spPr>
                  <p:txBody>
                    <a:bodyPr wrap="none" lIns="0" tIns="0" rIns="0" bIns="0" rtlCol="0" anchor="ctr">
                      <a:noAutofit/>
                    </a:bodyPr>
                    <a:lstStyle/>
                    <a:p>
                      <a:pPr marL="457200" marR="0" lvl="1"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Issuance</a:t>
                      </a:r>
                    </a:p>
                    <a:p>
                      <a:pPr marL="457200" marR="0" lvl="1"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Charge C</a:t>
                      </a:r>
                    </a:p>
                    <a:p>
                      <a:pPr marL="457200" marR="0" lvl="1"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87" name="Rectangle 86"/>
                    <p:cNvSpPr/>
                    <p:nvPr/>
                  </p:nvSpPr>
                  <p:spPr bwMode="auto">
                    <a:xfrm>
                      <a:off x="5972369" y="1185653"/>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88" name="Rectangle 87"/>
                    <p:cNvSpPr/>
                    <p:nvPr/>
                  </p:nvSpPr>
                  <p:spPr bwMode="auto">
                    <a:xfrm>
                      <a:off x="5996853" y="2254314"/>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sp>
                <p:nvSpPr>
                  <p:cNvPr id="85" name="Rectangle 84"/>
                  <p:cNvSpPr/>
                  <p:nvPr/>
                </p:nvSpPr>
                <p:spPr bwMode="auto">
                  <a:xfrm>
                    <a:off x="6064723" y="3823535"/>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grpSp>
            <p:nvGrpSpPr>
              <p:cNvPr id="69" name="Group 68"/>
              <p:cNvGrpSpPr/>
              <p:nvPr/>
            </p:nvGrpSpPr>
            <p:grpSpPr>
              <a:xfrm>
                <a:off x="5660392" y="3344504"/>
                <a:ext cx="271657" cy="1078909"/>
                <a:chOff x="5600209" y="1206921"/>
                <a:chExt cx="271657" cy="1078909"/>
              </a:xfrm>
            </p:grpSpPr>
            <p:sp>
              <p:nvSpPr>
                <p:cNvPr id="78" name="Rectangle 77"/>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79" name="Rectangle 78"/>
                <p:cNvSpPr/>
                <p:nvPr/>
              </p:nvSpPr>
              <p:spPr bwMode="auto">
                <a:xfrm>
                  <a:off x="5613115" y="1639276"/>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80" name="Rectangle 79"/>
                <p:cNvSpPr/>
                <p:nvPr/>
              </p:nvSpPr>
              <p:spPr bwMode="auto">
                <a:xfrm>
                  <a:off x="5600209" y="1997634"/>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70" name="Group 69"/>
              <p:cNvGrpSpPr/>
              <p:nvPr/>
            </p:nvGrpSpPr>
            <p:grpSpPr>
              <a:xfrm>
                <a:off x="5571965" y="1203666"/>
                <a:ext cx="272814" cy="1379855"/>
                <a:chOff x="5588301" y="1206921"/>
                <a:chExt cx="272814" cy="1379855"/>
              </a:xfrm>
            </p:grpSpPr>
            <p:sp>
              <p:nvSpPr>
                <p:cNvPr id="75" name="Rectangle 74"/>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76" name="Rectangle 75"/>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77" name="Rectangle 76"/>
                <p:cNvSpPr/>
                <p:nvPr/>
              </p:nvSpPr>
              <p:spPr bwMode="auto">
                <a:xfrm>
                  <a:off x="5588301" y="229858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71" name="Group 70"/>
              <p:cNvGrpSpPr/>
              <p:nvPr/>
            </p:nvGrpSpPr>
            <p:grpSpPr>
              <a:xfrm>
                <a:off x="5624476" y="5054681"/>
                <a:ext cx="291868" cy="1236413"/>
                <a:chOff x="5588301" y="1240198"/>
                <a:chExt cx="291868" cy="1236413"/>
              </a:xfrm>
            </p:grpSpPr>
            <p:sp>
              <p:nvSpPr>
                <p:cNvPr id="72" name="Rectangle 71"/>
                <p:cNvSpPr/>
                <p:nvPr/>
              </p:nvSpPr>
              <p:spPr bwMode="auto">
                <a:xfrm>
                  <a:off x="5603981" y="1240198"/>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73" name="Rectangle 72"/>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74" name="Rectangle 73"/>
                <p:cNvSpPr/>
                <p:nvPr/>
              </p:nvSpPr>
              <p:spPr bwMode="auto">
                <a:xfrm>
                  <a:off x="5608512" y="2188415"/>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grpSp>
      <p:grpSp>
        <p:nvGrpSpPr>
          <p:cNvPr id="97" name="Group 96"/>
          <p:cNvGrpSpPr/>
          <p:nvPr/>
        </p:nvGrpSpPr>
        <p:grpSpPr>
          <a:xfrm>
            <a:off x="7561111" y="821495"/>
            <a:ext cx="2415473" cy="1847087"/>
            <a:chOff x="7096360" y="699369"/>
            <a:chExt cx="2415473" cy="1847087"/>
          </a:xfrm>
        </p:grpSpPr>
        <p:sp>
          <p:nvSpPr>
            <p:cNvPr id="98" name="Rectangle 3"/>
            <p:cNvSpPr txBox="1">
              <a:spLocks noChangeArrowheads="1"/>
            </p:cNvSpPr>
            <p:nvPr/>
          </p:nvSpPr>
          <p:spPr bwMode="auto">
            <a:xfrm>
              <a:off x="7096360" y="699369"/>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Policy Cancelled</a:t>
              </a:r>
              <a:endPar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
          <p:nvSpPr>
            <p:cNvPr id="99" name="Rectangle 98"/>
            <p:cNvSpPr/>
            <p:nvPr/>
          </p:nvSpPr>
          <p:spPr bwMode="auto">
            <a:xfrm>
              <a:off x="7441027" y="1182177"/>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00" name="Rectangle 99"/>
            <p:cNvSpPr/>
            <p:nvPr/>
          </p:nvSpPr>
          <p:spPr bwMode="auto">
            <a:xfrm>
              <a:off x="7432677" y="17223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01" name="Rectangle 100"/>
            <p:cNvSpPr/>
            <p:nvPr/>
          </p:nvSpPr>
          <p:spPr bwMode="auto">
            <a:xfrm>
              <a:off x="7436322" y="223691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sp>
        <p:nvSpPr>
          <p:cNvPr id="102" name="Rectangle 101"/>
          <p:cNvSpPr/>
          <p:nvPr/>
        </p:nvSpPr>
        <p:spPr bwMode="auto">
          <a:xfrm>
            <a:off x="7913397" y="30289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03" name="Rectangle 102"/>
          <p:cNvSpPr/>
          <p:nvPr/>
        </p:nvSpPr>
        <p:spPr bwMode="auto">
          <a:xfrm>
            <a:off x="7913397" y="342066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04" name="Rectangle 103"/>
          <p:cNvSpPr/>
          <p:nvPr/>
        </p:nvSpPr>
        <p:spPr bwMode="auto">
          <a:xfrm>
            <a:off x="7913397" y="385787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05" name="Rectangle 104"/>
          <p:cNvSpPr/>
          <p:nvPr/>
        </p:nvSpPr>
        <p:spPr bwMode="auto">
          <a:xfrm>
            <a:off x="7913397" y="4308334"/>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06" name="Rectangle 105"/>
          <p:cNvSpPr/>
          <p:nvPr/>
        </p:nvSpPr>
        <p:spPr bwMode="auto">
          <a:xfrm>
            <a:off x="7913397" y="4753655"/>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07" name="Rectangle 106"/>
          <p:cNvSpPr/>
          <p:nvPr/>
        </p:nvSpPr>
        <p:spPr bwMode="auto">
          <a:xfrm>
            <a:off x="7913397" y="522648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08" name="Rectangle 107"/>
          <p:cNvSpPr/>
          <p:nvPr/>
        </p:nvSpPr>
        <p:spPr>
          <a:xfrm>
            <a:off x="4099334" y="2845394"/>
            <a:ext cx="1315168"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GB" sz="2000" b="1" i="0" u="none" strike="noStrike" kern="1200" cap="none" spc="0" normalizeH="0" baseline="0" noProof="0" dirty="0">
                <a:ln>
                  <a:noFill/>
                </a:ln>
                <a:solidFill>
                  <a:schemeClr val="tx1"/>
                </a:solidFill>
                <a:effectLst/>
                <a:uLnTx/>
                <a:uFillTx/>
                <a:latin typeface="Calibri" pitchFamily="34" charset="0"/>
                <a:ea typeface="+mn-ea"/>
                <a:cs typeface="+mn-cs"/>
              </a:rPr>
              <a:t>2</a:t>
            </a:r>
            <a:r>
              <a:rPr kumimoji="0" lang="en-GB" sz="2000" b="1" i="0" u="none" strike="noStrike" kern="1200" cap="none" spc="0" normalizeH="0" baseline="30000" noProof="0" dirty="0">
                <a:ln>
                  <a:noFill/>
                </a:ln>
                <a:solidFill>
                  <a:schemeClr val="tx1"/>
                </a:solidFill>
                <a:effectLst/>
                <a:uLnTx/>
                <a:uFillTx/>
                <a:latin typeface="Calibri" pitchFamily="34" charset="0"/>
                <a:ea typeface="+mn-ea"/>
                <a:cs typeface="+mn-cs"/>
              </a:rPr>
              <a:t>nd</a:t>
            </a:r>
            <a:r>
              <a:rPr kumimoji="0" lang="en-GB" sz="2000" b="1" i="0" u="none" strike="noStrike" kern="1200" cap="none" spc="0" normalizeH="0" baseline="0" noProof="0" dirty="0">
                <a:ln>
                  <a:noFill/>
                </a:ln>
                <a:solidFill>
                  <a:schemeClr val="tx1"/>
                </a:solidFill>
                <a:effectLst/>
                <a:uLnTx/>
                <a:uFillTx/>
                <a:latin typeface="Calibri" pitchFamily="34" charset="0"/>
                <a:ea typeface="+mn-ea"/>
                <a:cs typeface="+mn-cs"/>
              </a:rPr>
              <a:t> Invoice</a:t>
            </a:r>
            <a:endParaRPr kumimoji="0" lang="en-US" sz="2000" b="1" i="0" u="none" strike="noStrike" kern="1200" cap="none" spc="0" normalizeH="0" baseline="0" noProof="0" dirty="0">
              <a:ln>
                <a:noFill/>
              </a:ln>
              <a:solidFill>
                <a:schemeClr val="tx1"/>
              </a:solidFill>
              <a:effectLst/>
              <a:uLnTx/>
              <a:uFillTx/>
              <a:ea typeface="+mn-ea"/>
              <a:cs typeface="+mn-cs"/>
            </a:endParaRPr>
          </a:p>
        </p:txBody>
      </p:sp>
      <p:sp>
        <p:nvSpPr>
          <p:cNvPr id="109" name="Rectangle 108"/>
          <p:cNvSpPr/>
          <p:nvPr/>
        </p:nvSpPr>
        <p:spPr>
          <a:xfrm>
            <a:off x="4179901" y="4623953"/>
            <a:ext cx="1358513"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GB" sz="2000" b="1" i="0" u="none" strike="noStrike" kern="1200" cap="none" spc="0" normalizeH="0" baseline="0" noProof="0" dirty="0" smtClean="0">
                <a:ln>
                  <a:noFill/>
                </a:ln>
                <a:solidFill>
                  <a:schemeClr val="tx1"/>
                </a:solidFill>
                <a:effectLst/>
                <a:uLnTx/>
                <a:uFillTx/>
                <a:latin typeface="Calibri" pitchFamily="34" charset="0"/>
                <a:ea typeface="+mn-ea"/>
                <a:cs typeface="+mn-cs"/>
              </a:rPr>
              <a:t>3rd </a:t>
            </a:r>
            <a:r>
              <a:rPr kumimoji="0" lang="en-GB" sz="2000" b="1" i="0" u="none" strike="noStrike" kern="1200" cap="none" spc="0" normalizeH="0" baseline="0" noProof="0" dirty="0">
                <a:ln>
                  <a:noFill/>
                </a:ln>
                <a:solidFill>
                  <a:schemeClr val="tx1"/>
                </a:solidFill>
                <a:effectLst/>
                <a:uLnTx/>
                <a:uFillTx/>
                <a:latin typeface="Calibri" pitchFamily="34" charset="0"/>
                <a:ea typeface="+mn-ea"/>
                <a:cs typeface="+mn-cs"/>
              </a:rPr>
              <a:t>Invoice</a:t>
            </a:r>
            <a:endParaRPr kumimoji="0" lang="en-US" sz="2000" b="1" i="0" u="none" strike="noStrike" kern="1200" cap="none" spc="0" normalizeH="0" baseline="0" noProof="0" dirty="0">
              <a:ln>
                <a:noFill/>
              </a:ln>
              <a:solidFill>
                <a:schemeClr val="tx1"/>
              </a:solidFill>
              <a:effectLst/>
              <a:uLnTx/>
              <a:uFillTx/>
              <a:ea typeface="+mn-ea"/>
              <a:cs typeface="+mn-cs"/>
            </a:endParaRPr>
          </a:p>
        </p:txBody>
      </p:sp>
      <p:sp>
        <p:nvSpPr>
          <p:cNvPr id="110" name="Rectangle 109"/>
          <p:cNvSpPr/>
          <p:nvPr/>
        </p:nvSpPr>
        <p:spPr>
          <a:xfrm>
            <a:off x="7717941" y="2627361"/>
            <a:ext cx="1315168"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GB" sz="2000" b="1" i="0" u="none" strike="noStrike" kern="1200" cap="none" spc="0" normalizeH="0" baseline="0" noProof="0" dirty="0">
                <a:ln>
                  <a:noFill/>
                </a:ln>
                <a:solidFill>
                  <a:schemeClr val="tx1"/>
                </a:solidFill>
                <a:effectLst/>
                <a:uLnTx/>
                <a:uFillTx/>
                <a:latin typeface="Calibri" pitchFamily="34" charset="0"/>
                <a:ea typeface="+mn-ea"/>
                <a:cs typeface="+mn-cs"/>
              </a:rPr>
              <a:t>2</a:t>
            </a:r>
            <a:r>
              <a:rPr kumimoji="0" lang="en-GB" sz="2000" b="1" i="0" u="none" strike="noStrike" kern="1200" cap="none" spc="0" normalizeH="0" baseline="30000" noProof="0" dirty="0">
                <a:ln>
                  <a:noFill/>
                </a:ln>
                <a:solidFill>
                  <a:schemeClr val="tx1"/>
                </a:solidFill>
                <a:effectLst/>
                <a:uLnTx/>
                <a:uFillTx/>
                <a:latin typeface="Calibri" pitchFamily="34" charset="0"/>
                <a:ea typeface="+mn-ea"/>
                <a:cs typeface="+mn-cs"/>
              </a:rPr>
              <a:t>nd</a:t>
            </a:r>
            <a:r>
              <a:rPr kumimoji="0" lang="en-GB" sz="2000" b="1" i="0" u="none" strike="noStrike" kern="1200" cap="none" spc="0" normalizeH="0" baseline="0" noProof="0" dirty="0">
                <a:ln>
                  <a:noFill/>
                </a:ln>
                <a:solidFill>
                  <a:schemeClr val="tx1"/>
                </a:solidFill>
                <a:effectLst/>
                <a:uLnTx/>
                <a:uFillTx/>
                <a:latin typeface="Calibri" pitchFamily="34" charset="0"/>
                <a:ea typeface="+mn-ea"/>
                <a:cs typeface="+mn-cs"/>
              </a:rPr>
              <a:t> Invoice</a:t>
            </a:r>
            <a:endParaRPr kumimoji="0" lang="en-US" sz="2000" b="1" i="0" u="none" strike="noStrike" kern="1200" cap="none" spc="0" normalizeH="0" baseline="0" noProof="0" dirty="0">
              <a:ln>
                <a:noFill/>
              </a:ln>
              <a:solidFill>
                <a:schemeClr val="tx1"/>
              </a:solidFill>
              <a:effectLst/>
              <a:uLnTx/>
              <a:uFillTx/>
              <a:ea typeface="+mn-ea"/>
              <a:cs typeface="+mn-cs"/>
            </a:endParaRPr>
          </a:p>
        </p:txBody>
      </p:sp>
      <p:sp>
        <p:nvSpPr>
          <p:cNvPr id="111" name="Rectangle 110"/>
          <p:cNvSpPr/>
          <p:nvPr/>
        </p:nvSpPr>
        <p:spPr>
          <a:xfrm>
            <a:off x="5897239" y="4671083"/>
            <a:ext cx="1358513"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GB" sz="2000" b="1" i="0" u="none" strike="noStrike" kern="1200" cap="none" spc="0" normalizeH="0" baseline="0" noProof="0" dirty="0" smtClean="0">
                <a:ln>
                  <a:noFill/>
                </a:ln>
                <a:solidFill>
                  <a:schemeClr val="tx1"/>
                </a:solidFill>
                <a:effectLst/>
                <a:uLnTx/>
                <a:uFillTx/>
                <a:latin typeface="Calibri" pitchFamily="34" charset="0"/>
                <a:ea typeface="+mn-ea"/>
                <a:cs typeface="+mn-cs"/>
              </a:rPr>
              <a:t>3rd </a:t>
            </a:r>
            <a:r>
              <a:rPr kumimoji="0" lang="en-GB" sz="2000" b="1" i="0" u="none" strike="noStrike" kern="1200" cap="none" spc="0" normalizeH="0" baseline="0" noProof="0" dirty="0">
                <a:ln>
                  <a:noFill/>
                </a:ln>
                <a:solidFill>
                  <a:schemeClr val="tx1"/>
                </a:solidFill>
                <a:effectLst/>
                <a:uLnTx/>
                <a:uFillTx/>
                <a:latin typeface="Calibri" pitchFamily="34" charset="0"/>
                <a:ea typeface="+mn-ea"/>
                <a:cs typeface="+mn-cs"/>
              </a:rPr>
              <a:t>Invoice</a:t>
            </a:r>
            <a:endParaRPr kumimoji="0" lang="en-US" sz="2000" b="1" i="0" u="none" strike="noStrike" kern="1200" cap="none" spc="0" normalizeH="0" baseline="0" noProof="0" dirty="0">
              <a:ln>
                <a:noFill/>
              </a:ln>
              <a:solidFill>
                <a:schemeClr val="tx1"/>
              </a:solidFill>
              <a:effectLst/>
              <a:uLnTx/>
              <a:uFillTx/>
              <a:ea typeface="+mn-ea"/>
              <a:cs typeface="+mn-cs"/>
            </a:endParaRPr>
          </a:p>
        </p:txBody>
      </p:sp>
    </p:spTree>
    <p:extLst>
      <p:ext uri="{BB962C8B-B14F-4D97-AF65-F5344CB8AC3E}">
        <p14:creationId xmlns:p14="http://schemas.microsoft.com/office/powerpoint/2010/main" val="29613747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pPr defTabSz="914400" fontAlgn="base">
              <a:spcAft>
                <a:spcPct val="0"/>
              </a:spcAft>
              <a:defRPr/>
            </a:pPr>
            <a:r>
              <a:rPr lang="en-GB" sz="2550" b="1" kern="0" dirty="0">
                <a:ea typeface="Calibri" pitchFamily="34" charset="0"/>
              </a:rPr>
              <a:t>Pre Version 10 – Cancellation</a:t>
            </a:r>
          </a:p>
        </p:txBody>
      </p:sp>
      <p:sp>
        <p:nvSpPr>
          <p:cNvPr id="20" name="Rectangle 3"/>
          <p:cNvSpPr txBox="1">
            <a:spLocks noChangeArrowheads="1"/>
          </p:cNvSpPr>
          <p:nvPr/>
        </p:nvSpPr>
        <p:spPr bwMode="auto">
          <a:xfrm>
            <a:off x="428740" y="1597246"/>
            <a:ext cx="8340356" cy="49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14313" indent="-214313">
              <a:buFont typeface="Arial" charset="0"/>
              <a:buChar char="•"/>
              <a:defRPr/>
            </a:pPr>
            <a:r>
              <a:rPr lang="en-GB" sz="1800" b="0" kern="0" dirty="0" smtClean="0">
                <a:solidFill>
                  <a:schemeClr val="tx2"/>
                </a:solidFill>
                <a:latin typeface="Arial" panose="020B0604020202020204" pitchFamily="34" charset="0"/>
                <a:ea typeface="+mn-ea"/>
                <a:cs typeface="Arial" panose="020B0604020202020204" pitchFamily="34" charset="0"/>
              </a:rPr>
              <a:t>  </a:t>
            </a:r>
            <a:r>
              <a:rPr lang="en-US" sz="1800" b="0" kern="0" dirty="0">
                <a:solidFill>
                  <a:srgbClr val="000000"/>
                </a:solidFill>
                <a:latin typeface="Arial" panose="020B0604020202020204" pitchFamily="34" charset="0"/>
                <a:cs typeface="Arial" panose="020B0604020202020204" pitchFamily="34" charset="0"/>
              </a:rPr>
              <a:t>Subsequently</a:t>
            </a:r>
            <a:r>
              <a:rPr lang="en-US" sz="1800" b="0" kern="0" dirty="0">
                <a:solidFill>
                  <a:srgbClr val="000000"/>
                </a:solidFill>
                <a:latin typeface="Arial" panose="020B0604020202020204" pitchFamily="34" charset="0"/>
                <a:cs typeface="Arial" panose="020B0604020202020204" pitchFamily="34" charset="0"/>
              </a:rPr>
              <a:t>, the policy is reinstated, </a:t>
            </a:r>
            <a:r>
              <a:rPr lang="en-US" sz="1800" b="0" kern="0" dirty="0" err="1">
                <a:solidFill>
                  <a:srgbClr val="000000"/>
                </a:solidFill>
                <a:latin typeface="Arial" panose="020B0604020202020204" pitchFamily="34" charset="0"/>
                <a:cs typeface="Arial" panose="020B0604020202020204" pitchFamily="34" charset="0"/>
              </a:rPr>
              <a:t>billingcenter</a:t>
            </a:r>
            <a:r>
              <a:rPr lang="en-US" sz="1800" b="0" kern="0" dirty="0">
                <a:solidFill>
                  <a:srgbClr val="000000"/>
                </a:solidFill>
                <a:latin typeface="Arial" panose="020B0604020202020204" pitchFamily="34" charset="0"/>
                <a:cs typeface="Arial" panose="020B0604020202020204" pitchFamily="34" charset="0"/>
              </a:rPr>
              <a:t> uses the payment plan to determine how the reinstatement charges are sliced and the resulting invoice items are </a:t>
            </a:r>
            <a:r>
              <a:rPr lang="en-US" sz="1800" b="0" kern="0" dirty="0" err="1">
                <a:solidFill>
                  <a:srgbClr val="000000"/>
                </a:solidFill>
                <a:latin typeface="Arial" panose="020B0604020202020204" pitchFamily="34" charset="0"/>
                <a:cs typeface="Arial" panose="020B0604020202020204" pitchFamily="34" charset="0"/>
              </a:rPr>
              <a:t>assinged</a:t>
            </a:r>
            <a:r>
              <a:rPr lang="en-US" sz="1800" b="0" kern="0" dirty="0">
                <a:solidFill>
                  <a:srgbClr val="000000"/>
                </a:solidFill>
                <a:latin typeface="Arial" panose="020B0604020202020204" pitchFamily="34" charset="0"/>
                <a:cs typeface="Arial" panose="020B0604020202020204" pitchFamily="34" charset="0"/>
              </a:rPr>
              <a:t> to invoices. The billed invoice remains </a:t>
            </a:r>
            <a:r>
              <a:rPr lang="en-US" sz="1800" b="0" kern="0" dirty="0">
                <a:solidFill>
                  <a:srgbClr val="000000"/>
                </a:solidFill>
                <a:latin typeface="Arial" panose="020B0604020202020204" pitchFamily="34" charset="0"/>
                <a:cs typeface="Arial" panose="020B0604020202020204" pitchFamily="34" charset="0"/>
              </a:rPr>
              <a:t>unchanged.</a:t>
            </a:r>
          </a:p>
          <a:p>
            <a:pPr marL="214313" indent="-214313">
              <a:buFont typeface="Arial" charset="0"/>
              <a:buChar char="•"/>
              <a:defRPr/>
            </a:pPr>
            <a:r>
              <a:rPr lang="en-US" sz="1800" b="0" kern="0" dirty="0">
                <a:solidFill>
                  <a:srgbClr val="000000"/>
                </a:solidFill>
                <a:latin typeface="Arial" panose="020B0604020202020204" pitchFamily="34" charset="0"/>
                <a:cs typeface="Arial" panose="020B0604020202020204" pitchFamily="34" charset="0"/>
              </a:rPr>
              <a:t> </a:t>
            </a:r>
            <a:r>
              <a:rPr lang="en-US" sz="1800" b="0" kern="0" dirty="0">
                <a:solidFill>
                  <a:srgbClr val="000000"/>
                </a:solidFill>
                <a:latin typeface="Arial" panose="020B0604020202020204" pitchFamily="34" charset="0"/>
                <a:cs typeface="Arial" panose="020B0604020202020204" pitchFamily="34" charset="0"/>
              </a:rPr>
              <a:t> The </a:t>
            </a:r>
            <a:r>
              <a:rPr lang="en-US" sz="1800" b="0" kern="0" dirty="0">
                <a:solidFill>
                  <a:srgbClr val="000000"/>
                </a:solidFill>
                <a:latin typeface="Arial" panose="020B0604020202020204" pitchFamily="34" charset="0"/>
                <a:cs typeface="Arial" panose="020B0604020202020204" pitchFamily="34" charset="0"/>
              </a:rPr>
              <a:t>reinstatement charges are for $200 each because each charge was reduced by the $100 amount on the billed </a:t>
            </a:r>
            <a:r>
              <a:rPr lang="en-US" sz="1800" b="0" kern="0" dirty="0">
                <a:solidFill>
                  <a:srgbClr val="000000"/>
                </a:solidFill>
                <a:latin typeface="Arial" panose="020B0604020202020204" pitchFamily="34" charset="0"/>
                <a:cs typeface="Arial" panose="020B0604020202020204" pitchFamily="34" charset="0"/>
              </a:rPr>
              <a:t>invoice.</a:t>
            </a:r>
          </a:p>
          <a:p>
            <a:pPr marL="214313" indent="-214313">
              <a:buFont typeface="Arial" charset="0"/>
              <a:buChar char="•"/>
              <a:defRPr/>
            </a:pPr>
            <a:r>
              <a:rPr lang="en-US" sz="1800" b="0" kern="0" dirty="0">
                <a:solidFill>
                  <a:srgbClr val="000000"/>
                </a:solidFill>
                <a:latin typeface="Arial" panose="020B0604020202020204" pitchFamily="34" charset="0"/>
                <a:cs typeface="Arial" panose="020B0604020202020204" pitchFamily="34" charset="0"/>
              </a:rPr>
              <a:t> </a:t>
            </a:r>
            <a:r>
              <a:rPr lang="en-US" sz="1800" b="0" kern="0" dirty="0">
                <a:solidFill>
                  <a:srgbClr val="000000"/>
                </a:solidFill>
                <a:latin typeface="Arial" panose="020B0604020202020204" pitchFamily="34" charset="0"/>
                <a:cs typeface="Arial" panose="020B0604020202020204" pitchFamily="34" charset="0"/>
              </a:rPr>
              <a:t> Notice </a:t>
            </a:r>
            <a:r>
              <a:rPr lang="en-US" sz="1800" b="0" kern="0" dirty="0">
                <a:solidFill>
                  <a:srgbClr val="000000"/>
                </a:solidFill>
                <a:latin typeface="Arial" panose="020B0604020202020204" pitchFamily="34" charset="0"/>
                <a:cs typeface="Arial" panose="020B0604020202020204" pitchFamily="34" charset="0"/>
              </a:rPr>
              <a:t>the adjustments to invoice have been lost. This is because BC no longer has the pre-cancellation </a:t>
            </a:r>
            <a:r>
              <a:rPr lang="en-US" sz="1800" b="0" kern="0" dirty="0">
                <a:solidFill>
                  <a:srgbClr val="000000"/>
                </a:solidFill>
                <a:latin typeface="Arial" panose="020B0604020202020204" pitchFamily="34" charset="0"/>
                <a:cs typeface="Arial" panose="020B0604020202020204" pitchFamily="34" charset="0"/>
              </a:rPr>
              <a:t>invoices</a:t>
            </a:r>
          </a:p>
          <a:p>
            <a:pPr marL="214313" indent="-214313">
              <a:buFont typeface="Arial" charset="0"/>
              <a:buChar char="•"/>
              <a:defRPr/>
            </a:pPr>
            <a:r>
              <a:rPr lang="en-US" sz="1800" b="0" kern="0" dirty="0">
                <a:solidFill>
                  <a:srgbClr val="000000"/>
                </a:solidFill>
                <a:latin typeface="Arial" panose="020B0604020202020204" pitchFamily="34" charset="0"/>
                <a:cs typeface="Arial" panose="020B0604020202020204" pitchFamily="34" charset="0"/>
              </a:rPr>
              <a:t> </a:t>
            </a:r>
            <a:r>
              <a:rPr lang="en-US" sz="1800" b="0" kern="0" dirty="0">
                <a:solidFill>
                  <a:srgbClr val="000000"/>
                </a:solidFill>
                <a:latin typeface="Arial" panose="020B0604020202020204" pitchFamily="34" charset="0"/>
                <a:cs typeface="Arial" panose="020B0604020202020204" pitchFamily="34" charset="0"/>
              </a:rPr>
              <a:t>  BillingCenter </a:t>
            </a:r>
            <a:r>
              <a:rPr lang="en-US" sz="1800" b="0" kern="0" dirty="0">
                <a:solidFill>
                  <a:srgbClr val="000000"/>
                </a:solidFill>
                <a:latin typeface="Arial" panose="020B0604020202020204" pitchFamily="34" charset="0"/>
                <a:cs typeface="Arial" panose="020B0604020202020204" pitchFamily="34" charset="0"/>
              </a:rPr>
              <a:t>uses the  payment plan charge slicer to slice reinstatement </a:t>
            </a:r>
            <a:r>
              <a:rPr lang="en-US" sz="1800" b="0" kern="0" dirty="0">
                <a:solidFill>
                  <a:srgbClr val="000000"/>
                </a:solidFill>
                <a:latin typeface="Arial" panose="020B0604020202020204" pitchFamily="34" charset="0"/>
                <a:cs typeface="Arial" panose="020B0604020202020204" pitchFamily="34" charset="0"/>
              </a:rPr>
              <a:t>charges and </a:t>
            </a:r>
            <a:r>
              <a:rPr lang="en-US" sz="1800" b="0" kern="0" dirty="0">
                <a:solidFill>
                  <a:srgbClr val="000000"/>
                </a:solidFill>
                <a:latin typeface="Arial" panose="020B0604020202020204" pitchFamily="34" charset="0"/>
                <a:cs typeface="Arial" panose="020B0604020202020204" pitchFamily="34" charset="0"/>
              </a:rPr>
              <a:t>the same places the invoices according to the payment plan</a:t>
            </a:r>
            <a:endParaRPr lang="en-GB" sz="1800" b="0" kern="0" dirty="0">
              <a:solidFill>
                <a:srgbClr val="000000"/>
              </a:solidFill>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GB" sz="1800" b="0" i="0" u="none" strike="noStrike" kern="0" cap="none" spc="0" normalizeH="0" baseline="0" noProof="0" dirty="0" smtClean="0">
              <a:ln>
                <a:noFill/>
              </a:ln>
              <a:solidFill>
                <a:schemeClr val="tx2"/>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76050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Autofit/>
          </a:bodyPr>
          <a:lstStyle/>
          <a:p>
            <a:pPr defTabSz="914400" fontAlgn="base">
              <a:lnSpc>
                <a:spcPct val="80000"/>
              </a:lnSpc>
              <a:spcAft>
                <a:spcPct val="0"/>
              </a:spcAft>
              <a:defRPr/>
            </a:pPr>
            <a:r>
              <a:rPr lang="en-GB" sz="2550" b="1" kern="0" dirty="0">
                <a:solidFill>
                  <a:srgbClr val="04628C"/>
                </a:solidFill>
                <a:latin typeface="Calibri" pitchFamily="34" charset="0"/>
                <a:ea typeface="Calibri" pitchFamily="34" charset="0"/>
                <a:cs typeface="Calibri" pitchFamily="34" charset="0"/>
              </a:rPr>
              <a:t>Pre Version 10 –Reinstatement</a:t>
            </a:r>
            <a:br>
              <a:rPr lang="en-GB" sz="2550" b="1" kern="0" dirty="0">
                <a:solidFill>
                  <a:srgbClr val="04628C"/>
                </a:solidFill>
                <a:latin typeface="Calibri" pitchFamily="34" charset="0"/>
                <a:ea typeface="Calibri" pitchFamily="34" charset="0"/>
                <a:cs typeface="Calibri" pitchFamily="34" charset="0"/>
              </a:rPr>
            </a:br>
            <a:endParaRPr lang="en-GB" sz="2550" b="1" kern="0" dirty="0">
              <a:solidFill>
                <a:srgbClr val="04628C"/>
              </a:solidFill>
              <a:latin typeface="Calibri" pitchFamily="34" charset="0"/>
              <a:ea typeface="Calibri" pitchFamily="34" charset="0"/>
              <a:cs typeface="Calibri" pitchFamily="34" charset="0"/>
            </a:endParaRPr>
          </a:p>
        </p:txBody>
      </p:sp>
      <p:grpSp>
        <p:nvGrpSpPr>
          <p:cNvPr id="3" name="Group 2"/>
          <p:cNvGrpSpPr/>
          <p:nvPr/>
        </p:nvGrpSpPr>
        <p:grpSpPr>
          <a:xfrm>
            <a:off x="-406112" y="692172"/>
            <a:ext cx="5499107" cy="6165828"/>
            <a:chOff x="3155795" y="699369"/>
            <a:chExt cx="6362596" cy="6165828"/>
          </a:xfrm>
        </p:grpSpPr>
        <p:sp>
          <p:nvSpPr>
            <p:cNvPr id="21" name="Rectangle 3"/>
            <p:cNvSpPr txBox="1">
              <a:spLocks noChangeArrowheads="1"/>
            </p:cNvSpPr>
            <p:nvPr/>
          </p:nvSpPr>
          <p:spPr bwMode="auto">
            <a:xfrm>
              <a:off x="3155795" y="868556"/>
              <a:ext cx="3812176" cy="599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GB" sz="1400" b="0" i="0" u="none" strike="noStrike" kern="0" cap="none" spc="0" normalizeH="0" baseline="0" noProof="0" dirty="0" smtClean="0">
                <a:ln>
                  <a:noFill/>
                </a:ln>
                <a:solidFill>
                  <a:schemeClr val="tx1"/>
                </a:solidFill>
                <a:effectLst/>
                <a:uLnTx/>
                <a:uFillTx/>
                <a:latin typeface="Arial"/>
                <a:cs typeface="Calibri" pitchFamily="34" charset="0"/>
              </a:endParaRPr>
            </a:p>
          </p:txBody>
        </p:sp>
        <p:sp>
          <p:nvSpPr>
            <p:cNvPr id="35" name="Rectangle 34"/>
            <p:cNvSpPr/>
            <p:nvPr/>
          </p:nvSpPr>
          <p:spPr bwMode="auto">
            <a:xfrm>
              <a:off x="5954751" y="1709377"/>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19" name="Rectangle 3"/>
            <p:cNvSpPr txBox="1">
              <a:spLocks noChangeArrowheads="1"/>
            </p:cNvSpPr>
            <p:nvPr/>
          </p:nvSpPr>
          <p:spPr bwMode="auto">
            <a:xfrm>
              <a:off x="5635394" y="710173"/>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Policy </a:t>
              </a:r>
              <a:r>
                <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rPr>
                <a:t>Issued</a:t>
              </a:r>
            </a:p>
          </p:txBody>
        </p:sp>
        <p:sp>
          <p:nvSpPr>
            <p:cNvPr id="120" name="Rectangle 3"/>
            <p:cNvSpPr txBox="1">
              <a:spLocks noChangeArrowheads="1"/>
            </p:cNvSpPr>
            <p:nvPr/>
          </p:nvSpPr>
          <p:spPr bwMode="auto">
            <a:xfrm>
              <a:off x="7096360" y="699369"/>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rPr>
                <a:t>1st </a:t>
              </a: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Invoice </a:t>
              </a:r>
            </a:p>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Billed</a:t>
              </a:r>
              <a:endPar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
          <p:nvSpPr>
            <p:cNvPr id="122" name="Rectangle 121"/>
            <p:cNvSpPr/>
            <p:nvPr/>
          </p:nvSpPr>
          <p:spPr bwMode="auto">
            <a:xfrm>
              <a:off x="7441027" y="1182177"/>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23" name="Rectangle 122"/>
            <p:cNvSpPr/>
            <p:nvPr/>
          </p:nvSpPr>
          <p:spPr bwMode="auto">
            <a:xfrm>
              <a:off x="7432677" y="17223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24" name="Rectangle 123"/>
            <p:cNvSpPr/>
            <p:nvPr/>
          </p:nvSpPr>
          <p:spPr bwMode="auto">
            <a:xfrm>
              <a:off x="7436322" y="223691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25" name="Rectangle 124"/>
            <p:cNvSpPr/>
            <p:nvPr/>
          </p:nvSpPr>
          <p:spPr bwMode="auto">
            <a:xfrm>
              <a:off x="7436322" y="329820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26" name="Rectangle 125"/>
            <p:cNvSpPr/>
            <p:nvPr/>
          </p:nvSpPr>
          <p:spPr bwMode="auto">
            <a:xfrm>
              <a:off x="7436322" y="3765714"/>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27" name="Rectangle 126"/>
            <p:cNvSpPr/>
            <p:nvPr/>
          </p:nvSpPr>
          <p:spPr bwMode="auto">
            <a:xfrm>
              <a:off x="7433142" y="4223273"/>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28" name="Rectangle 127"/>
            <p:cNvSpPr/>
            <p:nvPr/>
          </p:nvSpPr>
          <p:spPr bwMode="auto">
            <a:xfrm>
              <a:off x="7436322" y="5056475"/>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29" name="Rectangle 128"/>
            <p:cNvSpPr/>
            <p:nvPr/>
          </p:nvSpPr>
          <p:spPr bwMode="auto">
            <a:xfrm>
              <a:off x="7436322" y="560447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30" name="Rectangle 129"/>
            <p:cNvSpPr/>
            <p:nvPr/>
          </p:nvSpPr>
          <p:spPr bwMode="auto">
            <a:xfrm>
              <a:off x="7407407" y="6136321"/>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31" name="Rectangle 3"/>
            <p:cNvSpPr txBox="1">
              <a:spLocks noChangeArrowheads="1"/>
            </p:cNvSpPr>
            <p:nvPr/>
          </p:nvSpPr>
          <p:spPr bwMode="auto">
            <a:xfrm>
              <a:off x="7102918" y="2657608"/>
              <a:ext cx="2415473" cy="33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Manual Adjustment made</a:t>
              </a:r>
              <a:endPar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grpSp>
          <p:nvGrpSpPr>
            <p:cNvPr id="2" name="Group 1"/>
            <p:cNvGrpSpPr/>
            <p:nvPr/>
          </p:nvGrpSpPr>
          <p:grpSpPr>
            <a:xfrm>
              <a:off x="4029740" y="1159770"/>
              <a:ext cx="3006966" cy="5176482"/>
              <a:chOff x="4029740" y="1159770"/>
              <a:chExt cx="3006966" cy="5176482"/>
            </a:xfrm>
          </p:grpSpPr>
          <p:grpSp>
            <p:nvGrpSpPr>
              <p:cNvPr id="31" name="Group 30"/>
              <p:cNvGrpSpPr/>
              <p:nvPr/>
            </p:nvGrpSpPr>
            <p:grpSpPr>
              <a:xfrm>
                <a:off x="4029740" y="1159770"/>
                <a:ext cx="3006966" cy="5176482"/>
                <a:chOff x="4029740" y="1159770"/>
                <a:chExt cx="3006966" cy="5176482"/>
              </a:xfrm>
            </p:grpSpPr>
            <p:grpSp>
              <p:nvGrpSpPr>
                <p:cNvPr id="25" name="Group 24"/>
                <p:cNvGrpSpPr/>
                <p:nvPr/>
              </p:nvGrpSpPr>
              <p:grpSpPr>
                <a:xfrm>
                  <a:off x="4029740" y="1159770"/>
                  <a:ext cx="2984658" cy="1502456"/>
                  <a:chOff x="4029740" y="1161574"/>
                  <a:chExt cx="2984658" cy="1623758"/>
                </a:xfrm>
              </p:grpSpPr>
              <p:sp>
                <p:nvSpPr>
                  <p:cNvPr id="7" name="Rounded Rectangle 6"/>
                  <p:cNvSpPr/>
                  <p:nvPr/>
                </p:nvSpPr>
                <p:spPr bwMode="auto">
                  <a:xfrm>
                    <a:off x="4029740" y="1360967"/>
                    <a:ext cx="1398800" cy="1031359"/>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Issuance</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Charge A</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4" name="Rectangle 13"/>
                  <p:cNvSpPr/>
                  <p:nvPr/>
                </p:nvSpPr>
                <p:spPr bwMode="auto">
                  <a:xfrm>
                    <a:off x="5973169" y="1161574"/>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36" name="Rectangle 35"/>
                  <p:cNvSpPr/>
                  <p:nvPr/>
                </p:nvSpPr>
                <p:spPr bwMode="auto">
                  <a:xfrm>
                    <a:off x="6111150" y="2406725"/>
                    <a:ext cx="903248" cy="37860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30" name="Group 29"/>
                <p:cNvGrpSpPr/>
                <p:nvPr/>
              </p:nvGrpSpPr>
              <p:grpSpPr>
                <a:xfrm>
                  <a:off x="4029740" y="3262913"/>
                  <a:ext cx="3006966" cy="1239564"/>
                  <a:chOff x="4029740" y="3264160"/>
                  <a:chExt cx="3006966" cy="1375914"/>
                </a:xfrm>
              </p:grpSpPr>
              <p:grpSp>
                <p:nvGrpSpPr>
                  <p:cNvPr id="51" name="Group 50"/>
                  <p:cNvGrpSpPr/>
                  <p:nvPr/>
                </p:nvGrpSpPr>
                <p:grpSpPr>
                  <a:xfrm>
                    <a:off x="4029740" y="3264160"/>
                    <a:ext cx="3006966" cy="1375914"/>
                    <a:chOff x="3937386" y="1150001"/>
                    <a:chExt cx="3006966" cy="1375914"/>
                  </a:xfrm>
                </p:grpSpPr>
                <p:sp>
                  <p:nvSpPr>
                    <p:cNvPr id="52" name="Rounded Rectangle 51"/>
                    <p:cNvSpPr/>
                    <p:nvPr/>
                  </p:nvSpPr>
                  <p:spPr bwMode="auto">
                    <a:xfrm>
                      <a:off x="3937386" y="1360967"/>
                      <a:ext cx="1398800" cy="1031360"/>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Issuance</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Charge B</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53" name="Rectangle 52"/>
                    <p:cNvSpPr/>
                    <p:nvPr/>
                  </p:nvSpPr>
                  <p:spPr bwMode="auto">
                    <a:xfrm>
                      <a:off x="6041104" y="1150001"/>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54" name="Rectangle 53"/>
                    <p:cNvSpPr/>
                    <p:nvPr/>
                  </p:nvSpPr>
                  <p:spPr bwMode="auto">
                    <a:xfrm>
                      <a:off x="6023753" y="2191378"/>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sp>
                <p:nvSpPr>
                  <p:cNvPr id="69" name="Rectangle 68"/>
                  <p:cNvSpPr/>
                  <p:nvPr/>
                </p:nvSpPr>
                <p:spPr bwMode="auto">
                  <a:xfrm>
                    <a:off x="6133458" y="3749566"/>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75" name="Group 74"/>
                <p:cNvGrpSpPr/>
                <p:nvPr/>
              </p:nvGrpSpPr>
              <p:grpSpPr>
                <a:xfrm>
                  <a:off x="4029740" y="5009533"/>
                  <a:ext cx="2938231" cy="1326719"/>
                  <a:chOff x="4029740" y="3251222"/>
                  <a:chExt cx="2938231" cy="1472656"/>
                </a:xfrm>
              </p:grpSpPr>
              <p:grpSp>
                <p:nvGrpSpPr>
                  <p:cNvPr id="76" name="Group 75"/>
                  <p:cNvGrpSpPr/>
                  <p:nvPr/>
                </p:nvGrpSpPr>
                <p:grpSpPr>
                  <a:xfrm>
                    <a:off x="4029740" y="3251222"/>
                    <a:ext cx="2926665" cy="1472656"/>
                    <a:chOff x="3937386" y="1137063"/>
                    <a:chExt cx="2926665" cy="1472656"/>
                  </a:xfrm>
                </p:grpSpPr>
                <p:sp>
                  <p:nvSpPr>
                    <p:cNvPr id="79" name="Rounded Rectangle 78"/>
                    <p:cNvSpPr/>
                    <p:nvPr/>
                  </p:nvSpPr>
                  <p:spPr bwMode="auto">
                    <a:xfrm>
                      <a:off x="3937386" y="1360967"/>
                      <a:ext cx="1458632" cy="1031360"/>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Issuance</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Charge C</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80" name="Rectangle 79"/>
                    <p:cNvSpPr/>
                    <p:nvPr/>
                  </p:nvSpPr>
                  <p:spPr bwMode="auto">
                    <a:xfrm>
                      <a:off x="5957376" y="1137063"/>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81" name="Rectangle 80"/>
                    <p:cNvSpPr/>
                    <p:nvPr/>
                  </p:nvSpPr>
                  <p:spPr bwMode="auto">
                    <a:xfrm>
                      <a:off x="5960803" y="2275182"/>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sp>
                <p:nvSpPr>
                  <p:cNvPr id="77" name="Rectangle 76"/>
                  <p:cNvSpPr/>
                  <p:nvPr/>
                </p:nvSpPr>
                <p:spPr bwMode="auto">
                  <a:xfrm>
                    <a:off x="6064723" y="3823535"/>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grpSp>
            <p:nvGrpSpPr>
              <p:cNvPr id="72" name="Group 71"/>
              <p:cNvGrpSpPr/>
              <p:nvPr/>
            </p:nvGrpSpPr>
            <p:grpSpPr>
              <a:xfrm>
                <a:off x="5648412" y="3344504"/>
                <a:ext cx="272886" cy="1166965"/>
                <a:chOff x="5588229" y="1206921"/>
                <a:chExt cx="272886" cy="1166965"/>
              </a:xfrm>
            </p:grpSpPr>
            <p:sp>
              <p:nvSpPr>
                <p:cNvPr id="71" name="Rectangle 70"/>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35" name="Rectangle 134"/>
                <p:cNvSpPr/>
                <p:nvPr/>
              </p:nvSpPr>
              <p:spPr bwMode="auto">
                <a:xfrm>
                  <a:off x="5600497" y="1646305"/>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36" name="Rectangle 135"/>
                <p:cNvSpPr/>
                <p:nvPr/>
              </p:nvSpPr>
              <p:spPr bwMode="auto">
                <a:xfrm>
                  <a:off x="5588229" y="208569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138" name="Group 137"/>
              <p:cNvGrpSpPr/>
              <p:nvPr/>
            </p:nvGrpSpPr>
            <p:grpSpPr>
              <a:xfrm>
                <a:off x="5571965" y="1203666"/>
                <a:ext cx="272814" cy="1379855"/>
                <a:chOff x="5588301" y="1206921"/>
                <a:chExt cx="272814" cy="1379855"/>
              </a:xfrm>
            </p:grpSpPr>
            <p:sp>
              <p:nvSpPr>
                <p:cNvPr id="139" name="Rectangle 138"/>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40" name="Rectangle 139"/>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41" name="Rectangle 140"/>
                <p:cNvSpPr/>
                <p:nvPr/>
              </p:nvSpPr>
              <p:spPr bwMode="auto">
                <a:xfrm>
                  <a:off x="5588301" y="229858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143" name="Group 142"/>
              <p:cNvGrpSpPr/>
              <p:nvPr/>
            </p:nvGrpSpPr>
            <p:grpSpPr>
              <a:xfrm>
                <a:off x="5624476" y="5021404"/>
                <a:ext cx="272814" cy="1287246"/>
                <a:chOff x="5588301" y="1206921"/>
                <a:chExt cx="272814" cy="1287246"/>
              </a:xfrm>
            </p:grpSpPr>
            <p:sp>
              <p:nvSpPr>
                <p:cNvPr id="144" name="Rectangle 143"/>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45" name="Rectangle 144"/>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46" name="Rectangle 145"/>
                <p:cNvSpPr/>
                <p:nvPr/>
              </p:nvSpPr>
              <p:spPr bwMode="auto">
                <a:xfrm>
                  <a:off x="5588301" y="2205971"/>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grpSp>
      <p:grpSp>
        <p:nvGrpSpPr>
          <p:cNvPr id="5" name="Group 4"/>
          <p:cNvGrpSpPr/>
          <p:nvPr/>
        </p:nvGrpSpPr>
        <p:grpSpPr>
          <a:xfrm>
            <a:off x="4654550" y="702976"/>
            <a:ext cx="1576333" cy="4714540"/>
            <a:chOff x="7561111" y="821495"/>
            <a:chExt cx="2415473" cy="4714540"/>
          </a:xfrm>
        </p:grpSpPr>
        <p:grpSp>
          <p:nvGrpSpPr>
            <p:cNvPr id="49" name="Group 48"/>
            <p:cNvGrpSpPr/>
            <p:nvPr/>
          </p:nvGrpSpPr>
          <p:grpSpPr>
            <a:xfrm>
              <a:off x="7561111" y="821495"/>
              <a:ext cx="2415473" cy="1847087"/>
              <a:chOff x="7096360" y="699369"/>
              <a:chExt cx="2415473" cy="1847087"/>
            </a:xfrm>
          </p:grpSpPr>
          <p:sp>
            <p:nvSpPr>
              <p:cNvPr id="50" name="Rectangle 3"/>
              <p:cNvSpPr txBox="1">
                <a:spLocks noChangeArrowheads="1"/>
              </p:cNvSpPr>
              <p:nvPr/>
            </p:nvSpPr>
            <p:spPr bwMode="auto">
              <a:xfrm>
                <a:off x="7096360" y="699369"/>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Policy Cancelled</a:t>
                </a:r>
                <a:endPar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
            <p:nvSpPr>
              <p:cNvPr id="55" name="Rectangle 54"/>
              <p:cNvSpPr/>
              <p:nvPr/>
            </p:nvSpPr>
            <p:spPr bwMode="auto">
              <a:xfrm>
                <a:off x="7441027" y="1182177"/>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56" name="Rectangle 55"/>
              <p:cNvSpPr/>
              <p:nvPr/>
            </p:nvSpPr>
            <p:spPr bwMode="auto">
              <a:xfrm>
                <a:off x="7432677" y="17223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57" name="Rectangle 56"/>
              <p:cNvSpPr/>
              <p:nvPr/>
            </p:nvSpPr>
            <p:spPr bwMode="auto">
              <a:xfrm>
                <a:off x="7436322" y="223691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4" name="Group 3"/>
            <p:cNvGrpSpPr/>
            <p:nvPr/>
          </p:nvGrpSpPr>
          <p:grpSpPr>
            <a:xfrm>
              <a:off x="7913397" y="3028979"/>
              <a:ext cx="903248" cy="2507056"/>
              <a:chOff x="7913397" y="3028979"/>
              <a:chExt cx="903248" cy="2507056"/>
            </a:xfrm>
          </p:grpSpPr>
          <p:sp>
            <p:nvSpPr>
              <p:cNvPr id="63" name="Rectangle 62"/>
              <p:cNvSpPr/>
              <p:nvPr/>
            </p:nvSpPr>
            <p:spPr bwMode="auto">
              <a:xfrm>
                <a:off x="7913397" y="30289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4" name="Rectangle 63"/>
              <p:cNvSpPr/>
              <p:nvPr/>
            </p:nvSpPr>
            <p:spPr bwMode="auto">
              <a:xfrm>
                <a:off x="7913397" y="342066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5" name="Rectangle 64"/>
              <p:cNvSpPr/>
              <p:nvPr/>
            </p:nvSpPr>
            <p:spPr bwMode="auto">
              <a:xfrm>
                <a:off x="7913397" y="385787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smtClean="0">
                    <a:ln>
                      <a:noFill/>
                    </a:ln>
                    <a:solidFill>
                      <a:schemeClr val="tx1"/>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6" name="Rectangle 65"/>
              <p:cNvSpPr/>
              <p:nvPr/>
            </p:nvSpPr>
            <p:spPr bwMode="auto">
              <a:xfrm>
                <a:off x="7913397" y="4308334"/>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7" name="Rectangle 66"/>
              <p:cNvSpPr/>
              <p:nvPr/>
            </p:nvSpPr>
            <p:spPr bwMode="auto">
              <a:xfrm>
                <a:off x="7913397" y="4753655"/>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68" name="Rectangle 67"/>
              <p:cNvSpPr/>
              <p:nvPr/>
            </p:nvSpPr>
            <p:spPr bwMode="auto">
              <a:xfrm>
                <a:off x="7913397" y="522648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sp>
        <p:nvSpPr>
          <p:cNvPr id="62" name="Rounded Rectangle 61"/>
          <p:cNvSpPr/>
          <p:nvPr/>
        </p:nvSpPr>
        <p:spPr bwMode="auto">
          <a:xfrm>
            <a:off x="5913599" y="1477914"/>
            <a:ext cx="1933229" cy="1172498"/>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Reinstatement</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Charge A</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$200		</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70" name="Rounded Rectangle 69"/>
          <p:cNvSpPr/>
          <p:nvPr/>
        </p:nvSpPr>
        <p:spPr bwMode="auto">
          <a:xfrm>
            <a:off x="5913598" y="3025447"/>
            <a:ext cx="1933229" cy="1172498"/>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Reinstatement</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Charge B</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$200		</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73" name="Rounded Rectangle 72"/>
          <p:cNvSpPr/>
          <p:nvPr/>
        </p:nvSpPr>
        <p:spPr bwMode="auto">
          <a:xfrm>
            <a:off x="5887304" y="4617802"/>
            <a:ext cx="1933229" cy="1172498"/>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Reinstatement</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Charge C</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$200		</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nvGrpSpPr>
          <p:cNvPr id="6" name="Group 5"/>
          <p:cNvGrpSpPr/>
          <p:nvPr/>
        </p:nvGrpSpPr>
        <p:grpSpPr>
          <a:xfrm>
            <a:off x="8196036" y="1625735"/>
            <a:ext cx="617764" cy="1399712"/>
            <a:chOff x="8196036" y="1161720"/>
            <a:chExt cx="617764" cy="1399712"/>
          </a:xfrm>
        </p:grpSpPr>
        <p:sp>
          <p:nvSpPr>
            <p:cNvPr id="78" name="Rectangle 77"/>
            <p:cNvSpPr/>
            <p:nvPr/>
          </p:nvSpPr>
          <p:spPr bwMode="auto">
            <a:xfrm>
              <a:off x="8224342" y="1161720"/>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82" name="Rectangle 81"/>
            <p:cNvSpPr/>
            <p:nvPr/>
          </p:nvSpPr>
          <p:spPr bwMode="auto">
            <a:xfrm>
              <a:off x="8223751" y="1712721"/>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83" name="Rectangle 82"/>
            <p:cNvSpPr/>
            <p:nvPr/>
          </p:nvSpPr>
          <p:spPr bwMode="auto">
            <a:xfrm>
              <a:off x="8196036" y="2251886"/>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grpSp>
        <p:nvGrpSpPr>
          <p:cNvPr id="84" name="Group 83"/>
          <p:cNvGrpSpPr/>
          <p:nvPr/>
        </p:nvGrpSpPr>
        <p:grpSpPr>
          <a:xfrm>
            <a:off x="8223751" y="3708258"/>
            <a:ext cx="590049" cy="1411548"/>
            <a:chOff x="8223751" y="1161720"/>
            <a:chExt cx="590049" cy="1411548"/>
          </a:xfrm>
        </p:grpSpPr>
        <p:sp>
          <p:nvSpPr>
            <p:cNvPr id="85" name="Rectangle 84"/>
            <p:cNvSpPr/>
            <p:nvPr/>
          </p:nvSpPr>
          <p:spPr bwMode="auto">
            <a:xfrm>
              <a:off x="8224342" y="1161720"/>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86" name="Rectangle 85"/>
            <p:cNvSpPr/>
            <p:nvPr/>
          </p:nvSpPr>
          <p:spPr bwMode="auto">
            <a:xfrm>
              <a:off x="8223751" y="1712721"/>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87" name="Rectangle 86"/>
            <p:cNvSpPr/>
            <p:nvPr/>
          </p:nvSpPr>
          <p:spPr bwMode="auto">
            <a:xfrm>
              <a:off x="8223751" y="2263722"/>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tx1"/>
                </a:solidFill>
                <a:effectLst/>
                <a:uLnTx/>
                <a:uFillTx/>
                <a:latin typeface="Arial" charset="0"/>
                <a:ea typeface="+mn-ea"/>
                <a:cs typeface="+mn-cs"/>
              </a:endParaRPr>
            </a:p>
          </p:txBody>
        </p:sp>
      </p:grpSp>
      <p:sp>
        <p:nvSpPr>
          <p:cNvPr id="90" name="Rectangle 3"/>
          <p:cNvSpPr txBox="1">
            <a:spLocks noChangeArrowheads="1"/>
          </p:cNvSpPr>
          <p:nvPr/>
        </p:nvSpPr>
        <p:spPr bwMode="auto">
          <a:xfrm>
            <a:off x="1558191" y="2801231"/>
            <a:ext cx="1659361" cy="3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rPr>
              <a:t> </a:t>
            </a: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 2</a:t>
            </a:r>
            <a:r>
              <a:rPr kumimoji="0" lang="en-GB" sz="1800" b="1" i="0" u="none" strike="noStrike" kern="1200" cap="none" spc="0" normalizeH="0" baseline="30000" noProof="0" dirty="0" smtClean="0">
                <a:ln>
                  <a:noFill/>
                </a:ln>
                <a:solidFill>
                  <a:schemeClr val="tx1"/>
                </a:solidFill>
                <a:effectLst/>
                <a:uLnTx/>
                <a:uFillTx/>
                <a:latin typeface="Calibri" pitchFamily="34" charset="0"/>
                <a:cs typeface="Calibri" pitchFamily="34" charset="0"/>
              </a:rPr>
              <a:t>nd</a:t>
            </a: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 Invoice</a:t>
            </a:r>
            <a:endPar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
        <p:nvSpPr>
          <p:cNvPr id="91" name="Rectangle 3"/>
          <p:cNvSpPr txBox="1">
            <a:spLocks noChangeArrowheads="1"/>
          </p:cNvSpPr>
          <p:nvPr/>
        </p:nvSpPr>
        <p:spPr bwMode="auto">
          <a:xfrm>
            <a:off x="1661091" y="4575119"/>
            <a:ext cx="1659361" cy="3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rPr>
              <a:t> </a:t>
            </a: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 3rd Invoice</a:t>
            </a:r>
            <a:endPar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
        <p:nvSpPr>
          <p:cNvPr id="92" name="Rectangle 3"/>
          <p:cNvSpPr txBox="1">
            <a:spLocks noChangeArrowheads="1"/>
          </p:cNvSpPr>
          <p:nvPr/>
        </p:nvSpPr>
        <p:spPr bwMode="auto">
          <a:xfrm>
            <a:off x="6755644" y="641068"/>
            <a:ext cx="2528872"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Policy Reinstated</a:t>
            </a:r>
          </a:p>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tx1"/>
                </a:solidFill>
                <a:effectLst/>
                <a:uLnTx/>
                <a:uFillTx/>
                <a:latin typeface="Calibri" pitchFamily="34" charset="0"/>
                <a:cs typeface="Calibri" pitchFamily="34" charset="0"/>
              </a:rPr>
              <a:t> </a:t>
            </a:r>
            <a:r>
              <a:rPr kumimoji="0" lang="en-GB" sz="1200" b="1" i="0" u="none" strike="noStrike" kern="1200" cap="none" spc="0" normalizeH="0" baseline="0" noProof="0" dirty="0" smtClean="0">
                <a:ln>
                  <a:noFill/>
                </a:ln>
                <a:solidFill>
                  <a:schemeClr val="tx1"/>
                </a:solidFill>
                <a:effectLst/>
                <a:uLnTx/>
                <a:uFillTx/>
                <a:latin typeface="Calibri" pitchFamily="34" charset="0"/>
                <a:cs typeface="Calibri" pitchFamily="34" charset="0"/>
              </a:rPr>
              <a:t>Reinstatement didn’t retain the changes made manually</a:t>
            </a:r>
          </a:p>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endParaRPr kumimoji="0" lang="en-GB" sz="1800" b="1"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Tree>
    <p:extLst>
      <p:ext uri="{BB962C8B-B14F-4D97-AF65-F5344CB8AC3E}">
        <p14:creationId xmlns:p14="http://schemas.microsoft.com/office/powerpoint/2010/main" val="3676010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51816" y="159778"/>
            <a:ext cx="8318500" cy="742950"/>
          </a:xfrm>
          <a:prstGeom prst="rect">
            <a:avLst/>
          </a:prstGeom>
        </p:spPr>
        <p:txBody>
          <a:bodyPr vert="horz" lIns="0" tIns="0" rIns="0" bIns="0" rtlCol="0" anchor="t" anchorCtr="0">
            <a:normAutofit/>
          </a:bodyPr>
          <a:lst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pPr defTabSz="914400">
              <a:lnSpc>
                <a:spcPct val="80000"/>
              </a:lnSpc>
              <a:spcAft>
                <a:spcPct val="0"/>
              </a:spcAft>
              <a:buClrTx/>
              <a:defRPr/>
            </a:pPr>
            <a:r>
              <a:rPr lang="en-GB" sz="2550" kern="0" dirty="0">
                <a:solidFill>
                  <a:srgbClr val="04628C"/>
                </a:solidFill>
                <a:latin typeface="Calibri" pitchFamily="34" charset="0"/>
                <a:ea typeface="Calibri" pitchFamily="34" charset="0"/>
                <a:cs typeface="Calibri" pitchFamily="34" charset="0"/>
              </a:rPr>
              <a:t>Version 10 – Reinstatement Handling</a:t>
            </a:r>
            <a:endParaRPr lang="en-GB" sz="2550" kern="0" dirty="0">
              <a:solidFill>
                <a:srgbClr val="04628C"/>
              </a:solidFill>
              <a:latin typeface="Calibri" pitchFamily="34" charset="0"/>
              <a:ea typeface="Calibri" pitchFamily="34" charset="0"/>
              <a:cs typeface="Calibri" pitchFamily="34" charset="0"/>
            </a:endParaRPr>
          </a:p>
        </p:txBody>
      </p:sp>
      <p:sp>
        <p:nvSpPr>
          <p:cNvPr id="6" name="Rectangle 3"/>
          <p:cNvSpPr txBox="1">
            <a:spLocks noChangeArrowheads="1"/>
          </p:cNvSpPr>
          <p:nvPr/>
        </p:nvSpPr>
        <p:spPr bwMode="auto">
          <a:xfrm>
            <a:off x="451816" y="1006925"/>
            <a:ext cx="3664139" cy="49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indent="-114300" eaLnBrk="1" fontAlgn="auto" hangingPunct="1">
              <a:spcBef>
                <a:spcPts val="600"/>
              </a:spcBef>
              <a:spcAft>
                <a:spcPts val="0"/>
              </a:spcAft>
              <a:buClrTx/>
              <a:buSzPct val="125000"/>
            </a:pPr>
            <a:r>
              <a:rPr lang="en-GB" sz="1600" b="0" kern="0" dirty="0" smtClean="0">
                <a:solidFill>
                  <a:schemeClr val="accent1">
                    <a:lumMod val="75000"/>
                  </a:schemeClr>
                </a:solidFill>
                <a:ea typeface="+mn-ea"/>
              </a:rPr>
              <a:t> </a:t>
            </a:r>
            <a:r>
              <a:rPr kumimoji="0" lang="en-US" sz="1600" b="0" i="0" u="none" strike="noStrike" kern="1200" cap="none" spc="0" normalizeH="0" baseline="0" noProof="0" dirty="0" smtClean="0">
                <a:ln>
                  <a:noFill/>
                </a:ln>
                <a:solidFill>
                  <a:schemeClr val="accent1">
                    <a:lumMod val="75000"/>
                  </a:schemeClr>
                </a:solidFill>
                <a:effectLst/>
                <a:uLnTx/>
                <a:uFillTx/>
                <a:latin typeface="Arial"/>
              </a:rPr>
              <a:t>Same </a:t>
            </a:r>
            <a:r>
              <a:rPr kumimoji="0" lang="en-US" sz="1600" b="0" i="0" u="none" strike="noStrike" kern="1200" cap="none" spc="0" normalizeH="0" baseline="0" noProof="0" dirty="0">
                <a:ln>
                  <a:noFill/>
                </a:ln>
                <a:solidFill>
                  <a:schemeClr val="accent1">
                    <a:lumMod val="75000"/>
                  </a:schemeClr>
                </a:solidFill>
                <a:effectLst/>
                <a:uLnTx/>
                <a:uFillTx/>
                <a:latin typeface="Arial"/>
              </a:rPr>
              <a:t>scenario in Version 10. Issue a policy with three different charge group . Each charge is of amount, $300. The same is sliced into three installments as per the payment plan  - $100 Each </a:t>
            </a:r>
            <a:r>
              <a:rPr kumimoji="0" lang="en-US" sz="1600" b="0" i="0" u="none" strike="noStrike" kern="1200" cap="none" spc="0" normalizeH="0" baseline="0" noProof="0" dirty="0" smtClean="0">
                <a:ln>
                  <a:noFill/>
                </a:ln>
                <a:solidFill>
                  <a:schemeClr val="accent1">
                    <a:lumMod val="75000"/>
                  </a:schemeClr>
                </a:solidFill>
                <a:effectLst/>
                <a:uLnTx/>
                <a:uFillTx/>
                <a:latin typeface="Arial"/>
              </a:rPr>
              <a:t>installment</a:t>
            </a:r>
            <a:r>
              <a:rPr kumimoji="0" lang="en-US" sz="1600" b="0" i="0" u="none" strike="noStrike" kern="1200" cap="none" spc="0" normalizeH="0" baseline="0" noProof="0" dirty="0" smtClean="0">
                <a:ln>
                  <a:noFill/>
                </a:ln>
                <a:solidFill>
                  <a:schemeClr val="accent1">
                    <a:lumMod val="75000"/>
                  </a:schemeClr>
                </a:solidFill>
                <a:effectLst/>
                <a:uLnTx/>
                <a:uFillTx/>
                <a:latin typeface="Arial"/>
              </a:rPr>
              <a:t>.</a:t>
            </a:r>
          </a:p>
          <a:p>
            <a:pPr marL="0" indent="0" eaLnBrk="1" fontAlgn="auto" hangingPunct="1">
              <a:spcBef>
                <a:spcPts val="600"/>
              </a:spcBef>
              <a:spcAft>
                <a:spcPts val="0"/>
              </a:spcAft>
              <a:buClrTx/>
              <a:buSzPct val="125000"/>
              <a:buNone/>
            </a:pPr>
            <a:endParaRPr lang="en-US" sz="1600" b="0" dirty="0">
              <a:solidFill>
                <a:schemeClr val="accent1">
                  <a:lumMod val="75000"/>
                </a:schemeClr>
              </a:solidFill>
              <a:latin typeface="Arial"/>
            </a:endParaRPr>
          </a:p>
          <a:p>
            <a:pPr marL="0" indent="-114300" eaLnBrk="1" fontAlgn="auto" hangingPunct="1">
              <a:spcBef>
                <a:spcPts val="600"/>
              </a:spcBef>
              <a:spcAft>
                <a:spcPts val="0"/>
              </a:spcAft>
              <a:buClrTx/>
              <a:buSzPct val="125000"/>
            </a:pPr>
            <a:r>
              <a:rPr kumimoji="0" lang="en-US" sz="1600" b="0" i="0" u="none" strike="noStrike" kern="1200" cap="none" spc="0" normalizeH="0" noProof="0" dirty="0">
                <a:ln>
                  <a:noFill/>
                </a:ln>
                <a:solidFill>
                  <a:schemeClr val="accent1">
                    <a:lumMod val="75000"/>
                  </a:schemeClr>
                </a:solidFill>
                <a:effectLst/>
                <a:uLnTx/>
                <a:uFillTx/>
                <a:latin typeface="Arial"/>
              </a:rPr>
              <a:t> </a:t>
            </a:r>
            <a:r>
              <a:rPr kumimoji="0" lang="en-US" sz="1600" b="0" i="0" u="none" strike="noStrike" kern="1200" cap="none" spc="0" normalizeH="0" baseline="0" noProof="0" dirty="0" smtClean="0">
                <a:ln>
                  <a:noFill/>
                </a:ln>
                <a:solidFill>
                  <a:schemeClr val="accent1">
                    <a:lumMod val="75000"/>
                  </a:schemeClr>
                </a:solidFill>
                <a:effectLst/>
                <a:uLnTx/>
                <a:uFillTx/>
                <a:latin typeface="Arial"/>
              </a:rPr>
              <a:t>The </a:t>
            </a:r>
            <a:r>
              <a:rPr kumimoji="0" lang="en-US" sz="1600" b="0" i="0" u="none" strike="noStrike" kern="1200" cap="none" spc="0" normalizeH="0" baseline="0" noProof="0" dirty="0">
                <a:ln>
                  <a:noFill/>
                </a:ln>
                <a:solidFill>
                  <a:schemeClr val="accent1">
                    <a:lumMod val="75000"/>
                  </a:schemeClr>
                </a:solidFill>
                <a:effectLst/>
                <a:uLnTx/>
                <a:uFillTx/>
                <a:latin typeface="Arial"/>
              </a:rPr>
              <a:t>first invoice is </a:t>
            </a:r>
            <a:r>
              <a:rPr kumimoji="0" lang="en-US" sz="1600" b="0" i="0" u="none" strike="noStrike" kern="1200" cap="none" spc="0" normalizeH="0" baseline="0" noProof="0" dirty="0" smtClean="0">
                <a:ln>
                  <a:noFill/>
                </a:ln>
                <a:solidFill>
                  <a:schemeClr val="accent1">
                    <a:lumMod val="75000"/>
                  </a:schemeClr>
                </a:solidFill>
                <a:effectLst/>
                <a:uLnTx/>
                <a:uFillTx/>
                <a:latin typeface="Arial"/>
              </a:rPr>
              <a:t>billed</a:t>
            </a:r>
          </a:p>
          <a:p>
            <a:pPr marL="0" indent="-114300" eaLnBrk="1" fontAlgn="auto" hangingPunct="1">
              <a:spcBef>
                <a:spcPts val="600"/>
              </a:spcBef>
              <a:spcAft>
                <a:spcPts val="0"/>
              </a:spcAft>
              <a:buClrTx/>
              <a:buSzPct val="125000"/>
            </a:pPr>
            <a:r>
              <a:rPr kumimoji="0" lang="en-US" sz="1600" b="0" i="0" u="none" strike="noStrike" kern="1200" cap="none" spc="0" normalizeH="0" baseline="0" noProof="0" dirty="0" smtClean="0">
                <a:ln>
                  <a:noFill/>
                </a:ln>
                <a:solidFill>
                  <a:schemeClr val="accent1">
                    <a:lumMod val="75000"/>
                  </a:schemeClr>
                </a:solidFill>
                <a:effectLst/>
                <a:uLnTx/>
                <a:uFillTx/>
                <a:latin typeface="Arial"/>
              </a:rPr>
              <a:t>  User </a:t>
            </a:r>
            <a:r>
              <a:rPr kumimoji="0" lang="en-US" sz="1600" b="0" i="0" u="none" strike="noStrike" kern="1200" cap="none" spc="0" normalizeH="0" baseline="0" noProof="0" dirty="0">
                <a:ln>
                  <a:noFill/>
                </a:ln>
                <a:solidFill>
                  <a:schemeClr val="accent1">
                    <a:lumMod val="75000"/>
                  </a:schemeClr>
                </a:solidFill>
                <a:effectLst/>
                <a:uLnTx/>
                <a:uFillTx/>
                <a:latin typeface="Arial"/>
              </a:rPr>
              <a:t>has modified to pay less in second and more in Third. so, second installments is made as $80 and third as $120.</a:t>
            </a:r>
            <a:endParaRPr kumimoji="0" lang="en-GB" sz="1600" b="0" i="0" u="none" strike="noStrike" kern="1200" cap="none" spc="0" normalizeH="0" baseline="0" noProof="0" dirty="0">
              <a:ln>
                <a:noFill/>
              </a:ln>
              <a:solidFill>
                <a:schemeClr val="accent1">
                  <a:lumMod val="75000"/>
                </a:schemeClr>
              </a:solidFill>
              <a:effectLst/>
              <a:uLnTx/>
              <a:uFillTx/>
              <a:latin typeface="Arial"/>
            </a:endParaRPr>
          </a:p>
        </p:txBody>
      </p:sp>
      <p:grpSp>
        <p:nvGrpSpPr>
          <p:cNvPr id="7" name="Group 6"/>
          <p:cNvGrpSpPr/>
          <p:nvPr/>
        </p:nvGrpSpPr>
        <p:grpSpPr>
          <a:xfrm>
            <a:off x="3644893" y="585847"/>
            <a:ext cx="5499107" cy="6165828"/>
            <a:chOff x="3155795" y="699369"/>
            <a:chExt cx="6362596" cy="6165828"/>
          </a:xfrm>
        </p:grpSpPr>
        <p:sp>
          <p:nvSpPr>
            <p:cNvPr id="8" name="Rectangle 3"/>
            <p:cNvSpPr txBox="1">
              <a:spLocks noChangeArrowheads="1"/>
            </p:cNvSpPr>
            <p:nvPr/>
          </p:nvSpPr>
          <p:spPr bwMode="auto">
            <a:xfrm>
              <a:off x="3155795" y="868556"/>
              <a:ext cx="3812176" cy="599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GB" sz="1400" b="0" i="0" u="none" strike="noStrike" kern="0" cap="none" spc="0" normalizeH="0" baseline="0" noProof="0" dirty="0" smtClean="0">
                <a:ln>
                  <a:noFill/>
                </a:ln>
                <a:solidFill>
                  <a:schemeClr val="accent1">
                    <a:lumMod val="75000"/>
                  </a:schemeClr>
                </a:solidFill>
                <a:effectLst/>
                <a:uLnTx/>
                <a:uFillTx/>
                <a:latin typeface="Arial"/>
                <a:cs typeface="Calibri" pitchFamily="34" charset="0"/>
              </a:endParaRPr>
            </a:p>
          </p:txBody>
        </p:sp>
        <p:sp>
          <p:nvSpPr>
            <p:cNvPr id="9" name="Rectangle 8"/>
            <p:cNvSpPr/>
            <p:nvPr/>
          </p:nvSpPr>
          <p:spPr bwMode="auto">
            <a:xfrm>
              <a:off x="5954751" y="1709377"/>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0" name="Rectangle 3"/>
            <p:cNvSpPr txBox="1">
              <a:spLocks noChangeArrowheads="1"/>
            </p:cNvSpPr>
            <p:nvPr/>
          </p:nvSpPr>
          <p:spPr bwMode="auto">
            <a:xfrm>
              <a:off x="5635394" y="710173"/>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Policy </a:t>
              </a:r>
              <a:r>
                <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rPr>
                <a:t>Issued</a:t>
              </a:r>
            </a:p>
          </p:txBody>
        </p:sp>
        <p:sp>
          <p:nvSpPr>
            <p:cNvPr id="11" name="Rectangle 3"/>
            <p:cNvSpPr txBox="1">
              <a:spLocks noChangeArrowheads="1"/>
            </p:cNvSpPr>
            <p:nvPr/>
          </p:nvSpPr>
          <p:spPr bwMode="auto">
            <a:xfrm>
              <a:off x="7096360" y="699369"/>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rPr>
                <a:t>1st </a:t>
              </a: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Invoice </a:t>
              </a:r>
            </a:p>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Billed</a:t>
              </a:r>
              <a:endPar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endParaRPr>
            </a:p>
          </p:txBody>
        </p:sp>
        <p:sp>
          <p:nvSpPr>
            <p:cNvPr id="12" name="Rectangle 11"/>
            <p:cNvSpPr/>
            <p:nvPr/>
          </p:nvSpPr>
          <p:spPr bwMode="auto">
            <a:xfrm>
              <a:off x="7441027" y="1182177"/>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3" name="Rectangle 12"/>
            <p:cNvSpPr/>
            <p:nvPr/>
          </p:nvSpPr>
          <p:spPr bwMode="auto">
            <a:xfrm>
              <a:off x="7432677" y="17223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4" name="Rectangle 13"/>
            <p:cNvSpPr/>
            <p:nvPr/>
          </p:nvSpPr>
          <p:spPr bwMode="auto">
            <a:xfrm>
              <a:off x="7436322" y="223691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5" name="Rectangle 14"/>
            <p:cNvSpPr/>
            <p:nvPr/>
          </p:nvSpPr>
          <p:spPr bwMode="auto">
            <a:xfrm>
              <a:off x="7436322" y="329820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6" name="Rectangle 15"/>
            <p:cNvSpPr/>
            <p:nvPr/>
          </p:nvSpPr>
          <p:spPr bwMode="auto">
            <a:xfrm>
              <a:off x="7436322" y="3765714"/>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7" name="Rectangle 16"/>
            <p:cNvSpPr/>
            <p:nvPr/>
          </p:nvSpPr>
          <p:spPr bwMode="auto">
            <a:xfrm>
              <a:off x="7433142" y="4223273"/>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8" name="Rectangle 17"/>
            <p:cNvSpPr/>
            <p:nvPr/>
          </p:nvSpPr>
          <p:spPr bwMode="auto">
            <a:xfrm>
              <a:off x="7436322" y="5056475"/>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9" name="Rectangle 18"/>
            <p:cNvSpPr/>
            <p:nvPr/>
          </p:nvSpPr>
          <p:spPr bwMode="auto">
            <a:xfrm>
              <a:off x="7436322" y="560447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21" name="Rectangle 20"/>
            <p:cNvSpPr/>
            <p:nvPr/>
          </p:nvSpPr>
          <p:spPr bwMode="auto">
            <a:xfrm>
              <a:off x="7407407" y="6136321"/>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22" name="Rectangle 3"/>
            <p:cNvSpPr txBox="1">
              <a:spLocks noChangeArrowheads="1"/>
            </p:cNvSpPr>
            <p:nvPr/>
          </p:nvSpPr>
          <p:spPr bwMode="auto">
            <a:xfrm>
              <a:off x="7102918" y="2657608"/>
              <a:ext cx="2415473" cy="33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Manual Adjustment made</a:t>
              </a:r>
              <a:endPar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endParaRPr>
            </a:p>
          </p:txBody>
        </p:sp>
        <p:grpSp>
          <p:nvGrpSpPr>
            <p:cNvPr id="23" name="Group 22"/>
            <p:cNvGrpSpPr/>
            <p:nvPr/>
          </p:nvGrpSpPr>
          <p:grpSpPr>
            <a:xfrm>
              <a:off x="4029740" y="1159770"/>
              <a:ext cx="3006966" cy="5176482"/>
              <a:chOff x="4029740" y="1159770"/>
              <a:chExt cx="3006966" cy="5176482"/>
            </a:xfrm>
          </p:grpSpPr>
          <p:grpSp>
            <p:nvGrpSpPr>
              <p:cNvPr id="24" name="Group 23"/>
              <p:cNvGrpSpPr/>
              <p:nvPr/>
            </p:nvGrpSpPr>
            <p:grpSpPr>
              <a:xfrm>
                <a:off x="4029740" y="1159770"/>
                <a:ext cx="3006966" cy="5176482"/>
                <a:chOff x="4029740" y="1159770"/>
                <a:chExt cx="3006966" cy="5176482"/>
              </a:xfrm>
            </p:grpSpPr>
            <p:grpSp>
              <p:nvGrpSpPr>
                <p:cNvPr id="37" name="Group 36"/>
                <p:cNvGrpSpPr/>
                <p:nvPr/>
              </p:nvGrpSpPr>
              <p:grpSpPr>
                <a:xfrm>
                  <a:off x="4029740" y="1159770"/>
                  <a:ext cx="2984658" cy="1502456"/>
                  <a:chOff x="4029740" y="1161574"/>
                  <a:chExt cx="2984658" cy="1623758"/>
                </a:xfrm>
              </p:grpSpPr>
              <p:sp>
                <p:nvSpPr>
                  <p:cNvPr id="50" name="Rounded Rectangle 49"/>
                  <p:cNvSpPr/>
                  <p:nvPr/>
                </p:nvSpPr>
                <p:spPr bwMode="auto">
                  <a:xfrm>
                    <a:off x="4029740" y="1360967"/>
                    <a:ext cx="1398800" cy="1031359"/>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Issuance</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Charge A</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51" name="Rectangle 50"/>
                  <p:cNvSpPr/>
                  <p:nvPr/>
                </p:nvSpPr>
                <p:spPr bwMode="auto">
                  <a:xfrm>
                    <a:off x="5973169" y="1161574"/>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52" name="Rectangle 51"/>
                  <p:cNvSpPr/>
                  <p:nvPr/>
                </p:nvSpPr>
                <p:spPr bwMode="auto">
                  <a:xfrm>
                    <a:off x="6111150" y="2406725"/>
                    <a:ext cx="903248" cy="37860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38" name="Group 37"/>
                <p:cNvGrpSpPr/>
                <p:nvPr/>
              </p:nvGrpSpPr>
              <p:grpSpPr>
                <a:xfrm>
                  <a:off x="4029740" y="3262913"/>
                  <a:ext cx="3006966" cy="1239564"/>
                  <a:chOff x="4029740" y="3264160"/>
                  <a:chExt cx="3006966" cy="1375914"/>
                </a:xfrm>
              </p:grpSpPr>
              <p:grpSp>
                <p:nvGrpSpPr>
                  <p:cNvPr id="45" name="Group 44"/>
                  <p:cNvGrpSpPr/>
                  <p:nvPr/>
                </p:nvGrpSpPr>
                <p:grpSpPr>
                  <a:xfrm>
                    <a:off x="4029740" y="3264160"/>
                    <a:ext cx="3006966" cy="1375914"/>
                    <a:chOff x="3937386" y="1150001"/>
                    <a:chExt cx="3006966" cy="1375914"/>
                  </a:xfrm>
                </p:grpSpPr>
                <p:sp>
                  <p:nvSpPr>
                    <p:cNvPr id="47" name="Rounded Rectangle 46"/>
                    <p:cNvSpPr/>
                    <p:nvPr/>
                  </p:nvSpPr>
                  <p:spPr bwMode="auto">
                    <a:xfrm>
                      <a:off x="3937386" y="1360967"/>
                      <a:ext cx="1398800" cy="1031360"/>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Issuance</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Charge B</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48" name="Rectangle 47"/>
                    <p:cNvSpPr/>
                    <p:nvPr/>
                  </p:nvSpPr>
                  <p:spPr bwMode="auto">
                    <a:xfrm>
                      <a:off x="6041104" y="1150001"/>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49" name="Rectangle 48"/>
                    <p:cNvSpPr/>
                    <p:nvPr/>
                  </p:nvSpPr>
                  <p:spPr bwMode="auto">
                    <a:xfrm>
                      <a:off x="6023753" y="2191378"/>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sp>
                <p:nvSpPr>
                  <p:cNvPr id="46" name="Rectangle 45"/>
                  <p:cNvSpPr/>
                  <p:nvPr/>
                </p:nvSpPr>
                <p:spPr bwMode="auto">
                  <a:xfrm>
                    <a:off x="6133458" y="3749566"/>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39" name="Group 38"/>
                <p:cNvGrpSpPr/>
                <p:nvPr/>
              </p:nvGrpSpPr>
              <p:grpSpPr>
                <a:xfrm>
                  <a:off x="4029740" y="5009533"/>
                  <a:ext cx="2938231" cy="1326719"/>
                  <a:chOff x="4029740" y="3251222"/>
                  <a:chExt cx="2938231" cy="1472656"/>
                </a:xfrm>
              </p:grpSpPr>
              <p:grpSp>
                <p:nvGrpSpPr>
                  <p:cNvPr id="40" name="Group 39"/>
                  <p:cNvGrpSpPr/>
                  <p:nvPr/>
                </p:nvGrpSpPr>
                <p:grpSpPr>
                  <a:xfrm>
                    <a:off x="4029740" y="3251222"/>
                    <a:ext cx="2926665" cy="1472656"/>
                    <a:chOff x="3937386" y="1137063"/>
                    <a:chExt cx="2926665" cy="1472656"/>
                  </a:xfrm>
                </p:grpSpPr>
                <p:sp>
                  <p:nvSpPr>
                    <p:cNvPr id="42" name="Rounded Rectangle 41"/>
                    <p:cNvSpPr/>
                    <p:nvPr/>
                  </p:nvSpPr>
                  <p:spPr bwMode="auto">
                    <a:xfrm>
                      <a:off x="3937386" y="1360967"/>
                      <a:ext cx="1458632" cy="1031360"/>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Issuance</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Charge C</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43" name="Rectangle 42"/>
                    <p:cNvSpPr/>
                    <p:nvPr/>
                  </p:nvSpPr>
                  <p:spPr bwMode="auto">
                    <a:xfrm>
                      <a:off x="5957376" y="1137063"/>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44" name="Rectangle 43"/>
                    <p:cNvSpPr/>
                    <p:nvPr/>
                  </p:nvSpPr>
                  <p:spPr bwMode="auto">
                    <a:xfrm>
                      <a:off x="5960803" y="2275182"/>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sp>
                <p:nvSpPr>
                  <p:cNvPr id="41" name="Rectangle 40"/>
                  <p:cNvSpPr/>
                  <p:nvPr/>
                </p:nvSpPr>
                <p:spPr bwMode="auto">
                  <a:xfrm>
                    <a:off x="6064723" y="3823535"/>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grpSp>
            <p:nvGrpSpPr>
              <p:cNvPr id="25" name="Group 24"/>
              <p:cNvGrpSpPr/>
              <p:nvPr/>
            </p:nvGrpSpPr>
            <p:grpSpPr>
              <a:xfrm>
                <a:off x="5648412" y="3344504"/>
                <a:ext cx="272886" cy="1166965"/>
                <a:chOff x="5588229" y="1206921"/>
                <a:chExt cx="272886" cy="1166965"/>
              </a:xfrm>
            </p:grpSpPr>
            <p:sp>
              <p:nvSpPr>
                <p:cNvPr id="34" name="Rectangle 33"/>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35" name="Rectangle 34"/>
                <p:cNvSpPr/>
                <p:nvPr/>
              </p:nvSpPr>
              <p:spPr bwMode="auto">
                <a:xfrm>
                  <a:off x="5600497" y="1646305"/>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36" name="Rectangle 35"/>
                <p:cNvSpPr/>
                <p:nvPr/>
              </p:nvSpPr>
              <p:spPr bwMode="auto">
                <a:xfrm>
                  <a:off x="5588229" y="208569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26" name="Group 25"/>
              <p:cNvGrpSpPr/>
              <p:nvPr/>
            </p:nvGrpSpPr>
            <p:grpSpPr>
              <a:xfrm>
                <a:off x="5571965" y="1203666"/>
                <a:ext cx="272814" cy="1379855"/>
                <a:chOff x="5588301" y="1206921"/>
                <a:chExt cx="272814" cy="1379855"/>
              </a:xfrm>
            </p:grpSpPr>
            <p:sp>
              <p:nvSpPr>
                <p:cNvPr id="31" name="Rectangle 30"/>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32" name="Rectangle 31"/>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33" name="Rectangle 32"/>
                <p:cNvSpPr/>
                <p:nvPr/>
              </p:nvSpPr>
              <p:spPr bwMode="auto">
                <a:xfrm>
                  <a:off x="5588301" y="229858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27" name="Group 26"/>
              <p:cNvGrpSpPr/>
              <p:nvPr/>
            </p:nvGrpSpPr>
            <p:grpSpPr>
              <a:xfrm>
                <a:off x="5624476" y="5021404"/>
                <a:ext cx="272814" cy="1287246"/>
                <a:chOff x="5588301" y="1206921"/>
                <a:chExt cx="272814" cy="1287246"/>
              </a:xfrm>
            </p:grpSpPr>
            <p:sp>
              <p:nvSpPr>
                <p:cNvPr id="28" name="Rectangle 27"/>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29" name="Rectangle 28"/>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30" name="Rectangle 29"/>
                <p:cNvSpPr/>
                <p:nvPr/>
              </p:nvSpPr>
              <p:spPr bwMode="auto">
                <a:xfrm>
                  <a:off x="5588301" y="2205971"/>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grpSp>
    </p:spTree>
    <p:extLst>
      <p:ext uri="{BB962C8B-B14F-4D97-AF65-F5344CB8AC3E}">
        <p14:creationId xmlns:p14="http://schemas.microsoft.com/office/powerpoint/2010/main" val="38797325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2"/>
          <p:cNvSpPr>
            <a:spLocks noGrp="1" noChangeArrowheads="1"/>
          </p:cNvSpPr>
          <p:nvPr>
            <p:ph type="title" idx="4294967295"/>
          </p:nvPr>
        </p:nvSpPr>
        <p:spPr>
          <a:xfrm>
            <a:off x="279054" y="131282"/>
            <a:ext cx="8318500" cy="742950"/>
          </a:xfrm>
        </p:spPr>
        <p:txBody>
          <a:bodyPr>
            <a:normAutofit/>
          </a:bodyPr>
          <a:lstStyle/>
          <a:p>
            <a:pPr eaLnBrk="1" hangingPunct="1">
              <a:defRPr/>
            </a:pPr>
            <a:r>
              <a:rPr lang="en-GB" sz="2550" b="1" kern="0" dirty="0">
                <a:solidFill>
                  <a:srgbClr val="04628C"/>
                </a:solidFill>
                <a:latin typeface="Calibri" pitchFamily="34" charset="0"/>
                <a:ea typeface="Calibri" pitchFamily="34" charset="0"/>
                <a:cs typeface="Calibri" pitchFamily="34" charset="0"/>
              </a:rPr>
              <a:t>Version</a:t>
            </a:r>
            <a:r>
              <a:rPr lang="en-GB" sz="2550" dirty="0"/>
              <a:t> </a:t>
            </a:r>
            <a:r>
              <a:rPr lang="en-GB" sz="2550" b="1" kern="0" dirty="0">
                <a:solidFill>
                  <a:srgbClr val="04628C"/>
                </a:solidFill>
                <a:latin typeface="Calibri" pitchFamily="34" charset="0"/>
                <a:ea typeface="Calibri" pitchFamily="34" charset="0"/>
                <a:cs typeface="Calibri" pitchFamily="34" charset="0"/>
              </a:rPr>
              <a:t>10 – Reinstatement Handling</a:t>
            </a:r>
          </a:p>
        </p:txBody>
      </p:sp>
      <p:sp>
        <p:nvSpPr>
          <p:cNvPr id="54" name="Rectangle 3"/>
          <p:cNvSpPr txBox="1">
            <a:spLocks noChangeArrowheads="1"/>
          </p:cNvSpPr>
          <p:nvPr/>
        </p:nvSpPr>
        <p:spPr bwMode="auto">
          <a:xfrm>
            <a:off x="279054" y="719878"/>
            <a:ext cx="3013443" cy="49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eaLnBrk="1" fontAlgn="auto" hangingPunct="1">
              <a:spcBef>
                <a:spcPts val="600"/>
              </a:spcBef>
              <a:spcAft>
                <a:spcPts val="0"/>
              </a:spcAft>
              <a:buClrTx/>
              <a:buSzPct val="125000"/>
            </a:pPr>
            <a:r>
              <a:rPr lang="en-US" sz="1800" b="0" kern="0" dirty="0">
                <a:solidFill>
                  <a:schemeClr val="tx2"/>
                </a:solidFill>
                <a:latin typeface="Arial" panose="020B0604020202020204" pitchFamily="34" charset="0"/>
                <a:ea typeface="+mn-ea"/>
                <a:cs typeface="Arial" panose="020B0604020202020204" pitchFamily="34" charset="0"/>
              </a:rPr>
              <a:t>PAS </a:t>
            </a:r>
            <a:r>
              <a:rPr lang="en-US" sz="1800" b="0" kern="0" dirty="0">
                <a:solidFill>
                  <a:schemeClr val="tx2"/>
                </a:solidFill>
                <a:latin typeface="Arial" panose="020B0604020202020204" pitchFamily="34" charset="0"/>
                <a:ea typeface="+mn-ea"/>
                <a:cs typeface="Arial" panose="020B0604020202020204" pitchFamily="34" charset="0"/>
              </a:rPr>
              <a:t>sends a cancellation request to BC.</a:t>
            </a:r>
          </a:p>
          <a:p>
            <a:pPr marL="0" marR="0" lvl="0" indent="-285750" defTabSz="914400" eaLnBrk="1" fontAlgn="auto" latinLnBrk="0" hangingPunct="1">
              <a:lnSpc>
                <a:spcPct val="100000"/>
              </a:lnSpc>
              <a:spcBef>
                <a:spcPts val="600"/>
              </a:spcBef>
              <a:spcAft>
                <a:spcPts val="0"/>
              </a:spcAft>
              <a:buClrTx/>
              <a:buSzPct val="125000"/>
              <a:buFont typeface="Arial" pitchFamily="34" charset="0"/>
              <a:buChar char="•"/>
              <a:tabLst/>
              <a:defRPr/>
            </a:pPr>
            <a:r>
              <a:rPr lang="en-US" sz="1800" b="0" kern="0" dirty="0">
                <a:solidFill>
                  <a:schemeClr val="tx2"/>
                </a:solidFill>
                <a:latin typeface="Arial" panose="020B0604020202020204" pitchFamily="34" charset="0"/>
                <a:ea typeface="+mn-ea"/>
                <a:cs typeface="Arial" panose="020B0604020202020204" pitchFamily="34" charset="0"/>
              </a:rPr>
              <a:t>In version 10, BillingCenter takes snapshot of the invoice items on a planned invoices before collapsing into single invoice. </a:t>
            </a:r>
          </a:p>
          <a:p>
            <a:pPr marL="0" marR="0" lvl="0" indent="-285750" defTabSz="914400" eaLnBrk="1" fontAlgn="auto" latinLnBrk="0" hangingPunct="1">
              <a:lnSpc>
                <a:spcPct val="100000"/>
              </a:lnSpc>
              <a:spcBef>
                <a:spcPts val="600"/>
              </a:spcBef>
              <a:spcAft>
                <a:spcPts val="0"/>
              </a:spcAft>
              <a:buClrTx/>
              <a:buSzPct val="125000"/>
              <a:buFont typeface="Arial" pitchFamily="34" charset="0"/>
              <a:buChar char="•"/>
              <a:tabLst/>
              <a:defRPr/>
            </a:pPr>
            <a:r>
              <a:rPr lang="en-US" sz="1800" b="0" kern="0" dirty="0">
                <a:solidFill>
                  <a:schemeClr val="tx2"/>
                </a:solidFill>
                <a:latin typeface="Arial" panose="020B0604020202020204" pitchFamily="34" charset="0"/>
                <a:ea typeface="+mn-ea"/>
                <a:cs typeface="Arial" panose="020B0604020202020204" pitchFamily="34" charset="0"/>
              </a:rPr>
              <a:t>The purpose is to enable BillingCenter  to restore the invoice items as it is prior to cancellation</a:t>
            </a:r>
            <a:r>
              <a:rPr lang="en-US" sz="1800" b="0" kern="0" dirty="0">
                <a:solidFill>
                  <a:schemeClr val="tx2"/>
                </a:solidFill>
                <a:latin typeface="Arial" panose="020B0604020202020204" pitchFamily="34" charset="0"/>
                <a:ea typeface="+mn-ea"/>
                <a:cs typeface="Arial" panose="020B0604020202020204" pitchFamily="34" charset="0"/>
              </a:rPr>
              <a:t>.</a:t>
            </a:r>
          </a:p>
          <a:p>
            <a:pPr marL="0" marR="0" lvl="0" indent="-285750" defTabSz="914400" eaLnBrk="1" fontAlgn="auto" latinLnBrk="0" hangingPunct="1">
              <a:lnSpc>
                <a:spcPct val="100000"/>
              </a:lnSpc>
              <a:spcBef>
                <a:spcPts val="600"/>
              </a:spcBef>
              <a:spcAft>
                <a:spcPts val="0"/>
              </a:spcAft>
              <a:buClrTx/>
              <a:buSzPct val="125000"/>
              <a:buFont typeface="Arial" pitchFamily="34" charset="0"/>
              <a:buChar char="•"/>
              <a:tabLst/>
              <a:defRPr/>
            </a:pPr>
            <a:r>
              <a:rPr lang="en-US" sz="1800" b="0" kern="0" dirty="0">
                <a:solidFill>
                  <a:schemeClr val="tx2"/>
                </a:solidFill>
                <a:latin typeface="Arial" panose="020B0604020202020204" pitchFamily="34" charset="0"/>
                <a:ea typeface="+mn-ea"/>
                <a:cs typeface="Arial" panose="020B0604020202020204" pitchFamily="34" charset="0"/>
              </a:rPr>
              <a:t>Snapshots are required as all the invoice items are collapsed during cancellation</a:t>
            </a:r>
            <a:endParaRPr lang="en-US" sz="1800" b="0" kern="0" dirty="0">
              <a:solidFill>
                <a:schemeClr val="tx2"/>
              </a:solidFill>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endParaRPr kumimoji="0" lang="en-GB" sz="1800" b="1"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p:txBody>
      </p:sp>
      <p:pic>
        <p:nvPicPr>
          <p:cNvPr id="55" name="Picture 54"/>
          <p:cNvPicPr/>
          <p:nvPr/>
        </p:nvPicPr>
        <p:blipFill>
          <a:blip r:embed="rId3"/>
          <a:stretch>
            <a:fillRect/>
          </a:stretch>
        </p:blipFill>
        <p:spPr>
          <a:xfrm>
            <a:off x="3678864" y="1578470"/>
            <a:ext cx="5465136" cy="4195009"/>
          </a:xfrm>
          <a:prstGeom prst="rect">
            <a:avLst/>
          </a:prstGeom>
        </p:spPr>
      </p:pic>
    </p:spTree>
    <p:extLst>
      <p:ext uri="{BB962C8B-B14F-4D97-AF65-F5344CB8AC3E}">
        <p14:creationId xmlns:p14="http://schemas.microsoft.com/office/powerpoint/2010/main" val="422489834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241898" y="164890"/>
            <a:ext cx="8318500" cy="742950"/>
          </a:xfrm>
        </p:spPr>
        <p:txBody>
          <a:bodyPr>
            <a:normAutofit/>
          </a:bodyPr>
          <a:lstStyle/>
          <a:p>
            <a:pPr eaLnBrk="1" hangingPunct="1"/>
            <a:r>
              <a:rPr lang="en-GB" sz="2550" b="1" kern="0" dirty="0">
                <a:solidFill>
                  <a:srgbClr val="04628C"/>
                </a:solidFill>
                <a:latin typeface="Calibri" pitchFamily="34" charset="0"/>
                <a:ea typeface="Calibri" pitchFamily="34" charset="0"/>
                <a:cs typeface="Calibri" pitchFamily="34" charset="0"/>
              </a:rPr>
              <a:t>Version 10 –Reinstatement</a:t>
            </a:r>
            <a:br>
              <a:rPr lang="en-GB" sz="2550" b="1" kern="0" dirty="0">
                <a:solidFill>
                  <a:srgbClr val="04628C"/>
                </a:solidFill>
                <a:latin typeface="Calibri" pitchFamily="34" charset="0"/>
                <a:ea typeface="Calibri" pitchFamily="34" charset="0"/>
                <a:cs typeface="Calibri" pitchFamily="34" charset="0"/>
              </a:rPr>
            </a:br>
            <a:endParaRPr lang="en-GB" sz="2550" b="1" kern="0" dirty="0">
              <a:solidFill>
                <a:srgbClr val="04628C"/>
              </a:solidFill>
              <a:latin typeface="Calibri" pitchFamily="34" charset="0"/>
              <a:ea typeface="Calibri" pitchFamily="34" charset="0"/>
              <a:cs typeface="Calibri" pitchFamily="34" charset="0"/>
            </a:endParaRPr>
          </a:p>
        </p:txBody>
      </p:sp>
      <p:grpSp>
        <p:nvGrpSpPr>
          <p:cNvPr id="6" name="Group 5"/>
          <p:cNvGrpSpPr/>
          <p:nvPr/>
        </p:nvGrpSpPr>
        <p:grpSpPr>
          <a:xfrm>
            <a:off x="-406112" y="692172"/>
            <a:ext cx="5499107" cy="6165828"/>
            <a:chOff x="3155795" y="699369"/>
            <a:chExt cx="6362596" cy="6165828"/>
          </a:xfrm>
        </p:grpSpPr>
        <p:sp>
          <p:nvSpPr>
            <p:cNvPr id="7" name="Rectangle 3"/>
            <p:cNvSpPr txBox="1">
              <a:spLocks noChangeArrowheads="1"/>
            </p:cNvSpPr>
            <p:nvPr/>
          </p:nvSpPr>
          <p:spPr bwMode="auto">
            <a:xfrm>
              <a:off x="3155795" y="868556"/>
              <a:ext cx="3812176" cy="599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GB" sz="1400" b="0" i="0" u="none" strike="noStrike" kern="0" cap="none" spc="0" normalizeH="0" baseline="0" noProof="0" dirty="0" smtClean="0">
                <a:ln>
                  <a:noFill/>
                </a:ln>
                <a:solidFill>
                  <a:schemeClr val="accent1">
                    <a:lumMod val="75000"/>
                  </a:schemeClr>
                </a:solidFill>
                <a:effectLst/>
                <a:uLnTx/>
                <a:uFillTx/>
                <a:latin typeface="Arial"/>
                <a:cs typeface="Calibri" pitchFamily="34" charset="0"/>
              </a:endParaRPr>
            </a:p>
          </p:txBody>
        </p:sp>
        <p:sp>
          <p:nvSpPr>
            <p:cNvPr id="8" name="Rectangle 7"/>
            <p:cNvSpPr/>
            <p:nvPr/>
          </p:nvSpPr>
          <p:spPr bwMode="auto">
            <a:xfrm>
              <a:off x="5954751" y="1709377"/>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9" name="Rectangle 3"/>
            <p:cNvSpPr txBox="1">
              <a:spLocks noChangeArrowheads="1"/>
            </p:cNvSpPr>
            <p:nvPr/>
          </p:nvSpPr>
          <p:spPr bwMode="auto">
            <a:xfrm>
              <a:off x="5635394" y="710173"/>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Policy </a:t>
              </a:r>
              <a:r>
                <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rPr>
                <a:t>Issued</a:t>
              </a:r>
            </a:p>
          </p:txBody>
        </p:sp>
        <p:sp>
          <p:nvSpPr>
            <p:cNvPr id="10" name="Rectangle 3"/>
            <p:cNvSpPr txBox="1">
              <a:spLocks noChangeArrowheads="1"/>
            </p:cNvSpPr>
            <p:nvPr/>
          </p:nvSpPr>
          <p:spPr bwMode="auto">
            <a:xfrm>
              <a:off x="7096360" y="699369"/>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rPr>
                <a:t>1st </a:t>
              </a: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Invoice </a:t>
              </a:r>
            </a:p>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Billed</a:t>
              </a:r>
              <a:endPar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endParaRPr>
            </a:p>
          </p:txBody>
        </p:sp>
        <p:sp>
          <p:nvSpPr>
            <p:cNvPr id="11" name="Rectangle 10"/>
            <p:cNvSpPr/>
            <p:nvPr/>
          </p:nvSpPr>
          <p:spPr bwMode="auto">
            <a:xfrm>
              <a:off x="7441027" y="1182177"/>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2" name="Rectangle 11"/>
            <p:cNvSpPr/>
            <p:nvPr/>
          </p:nvSpPr>
          <p:spPr bwMode="auto">
            <a:xfrm>
              <a:off x="7432677" y="17223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3" name="Rectangle 12"/>
            <p:cNvSpPr/>
            <p:nvPr/>
          </p:nvSpPr>
          <p:spPr bwMode="auto">
            <a:xfrm>
              <a:off x="7436322" y="223691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4" name="Rectangle 13"/>
            <p:cNvSpPr/>
            <p:nvPr/>
          </p:nvSpPr>
          <p:spPr bwMode="auto">
            <a:xfrm>
              <a:off x="7436322" y="329820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5" name="Rectangle 14"/>
            <p:cNvSpPr/>
            <p:nvPr/>
          </p:nvSpPr>
          <p:spPr bwMode="auto">
            <a:xfrm>
              <a:off x="7436322" y="3765714"/>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6" name="Rectangle 15"/>
            <p:cNvSpPr/>
            <p:nvPr/>
          </p:nvSpPr>
          <p:spPr bwMode="auto">
            <a:xfrm>
              <a:off x="7433142" y="4223273"/>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7" name="Rectangle 16"/>
            <p:cNvSpPr/>
            <p:nvPr/>
          </p:nvSpPr>
          <p:spPr bwMode="auto">
            <a:xfrm>
              <a:off x="7436322" y="5056475"/>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8" name="Rectangle 17"/>
            <p:cNvSpPr/>
            <p:nvPr/>
          </p:nvSpPr>
          <p:spPr bwMode="auto">
            <a:xfrm>
              <a:off x="7436322" y="560447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19" name="Rectangle 18"/>
            <p:cNvSpPr/>
            <p:nvPr/>
          </p:nvSpPr>
          <p:spPr bwMode="auto">
            <a:xfrm>
              <a:off x="7407407" y="6136321"/>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20" name="Rectangle 3"/>
            <p:cNvSpPr txBox="1">
              <a:spLocks noChangeArrowheads="1"/>
            </p:cNvSpPr>
            <p:nvPr/>
          </p:nvSpPr>
          <p:spPr bwMode="auto">
            <a:xfrm>
              <a:off x="7102918" y="2657608"/>
              <a:ext cx="2415473" cy="33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Manual Adjustment made</a:t>
              </a:r>
              <a:endPar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endParaRPr>
            </a:p>
          </p:txBody>
        </p:sp>
        <p:grpSp>
          <p:nvGrpSpPr>
            <p:cNvPr id="21" name="Group 20"/>
            <p:cNvGrpSpPr/>
            <p:nvPr/>
          </p:nvGrpSpPr>
          <p:grpSpPr>
            <a:xfrm>
              <a:off x="4029740" y="1159770"/>
              <a:ext cx="3006966" cy="5176482"/>
              <a:chOff x="4029740" y="1159770"/>
              <a:chExt cx="3006966" cy="5176482"/>
            </a:xfrm>
          </p:grpSpPr>
          <p:grpSp>
            <p:nvGrpSpPr>
              <p:cNvPr id="22" name="Group 21"/>
              <p:cNvGrpSpPr/>
              <p:nvPr/>
            </p:nvGrpSpPr>
            <p:grpSpPr>
              <a:xfrm>
                <a:off x="4029740" y="1159770"/>
                <a:ext cx="3006966" cy="5176482"/>
                <a:chOff x="4029740" y="1159770"/>
                <a:chExt cx="3006966" cy="5176482"/>
              </a:xfrm>
            </p:grpSpPr>
            <p:grpSp>
              <p:nvGrpSpPr>
                <p:cNvPr id="35" name="Group 34"/>
                <p:cNvGrpSpPr/>
                <p:nvPr/>
              </p:nvGrpSpPr>
              <p:grpSpPr>
                <a:xfrm>
                  <a:off x="4029740" y="1159770"/>
                  <a:ext cx="2984658" cy="1502456"/>
                  <a:chOff x="4029740" y="1161574"/>
                  <a:chExt cx="2984658" cy="1623758"/>
                </a:xfrm>
              </p:grpSpPr>
              <p:sp>
                <p:nvSpPr>
                  <p:cNvPr id="48" name="Rounded Rectangle 47"/>
                  <p:cNvSpPr/>
                  <p:nvPr/>
                </p:nvSpPr>
                <p:spPr bwMode="auto">
                  <a:xfrm>
                    <a:off x="4029740" y="1360967"/>
                    <a:ext cx="1398800" cy="1031359"/>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Issuance</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Charge A</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49" name="Rectangle 48"/>
                  <p:cNvSpPr/>
                  <p:nvPr/>
                </p:nvSpPr>
                <p:spPr bwMode="auto">
                  <a:xfrm>
                    <a:off x="5973169" y="1161574"/>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50" name="Rectangle 49"/>
                  <p:cNvSpPr/>
                  <p:nvPr/>
                </p:nvSpPr>
                <p:spPr bwMode="auto">
                  <a:xfrm>
                    <a:off x="6111150" y="2406725"/>
                    <a:ext cx="903248" cy="37860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36" name="Group 35"/>
                <p:cNvGrpSpPr/>
                <p:nvPr/>
              </p:nvGrpSpPr>
              <p:grpSpPr>
                <a:xfrm>
                  <a:off x="4029740" y="3262913"/>
                  <a:ext cx="3006966" cy="1239564"/>
                  <a:chOff x="4029740" y="3264160"/>
                  <a:chExt cx="3006966" cy="1375914"/>
                </a:xfrm>
              </p:grpSpPr>
              <p:grpSp>
                <p:nvGrpSpPr>
                  <p:cNvPr id="43" name="Group 42"/>
                  <p:cNvGrpSpPr/>
                  <p:nvPr/>
                </p:nvGrpSpPr>
                <p:grpSpPr>
                  <a:xfrm>
                    <a:off x="4029740" y="3264160"/>
                    <a:ext cx="3006966" cy="1375914"/>
                    <a:chOff x="3937386" y="1150001"/>
                    <a:chExt cx="3006966" cy="1375914"/>
                  </a:xfrm>
                </p:grpSpPr>
                <p:sp>
                  <p:nvSpPr>
                    <p:cNvPr id="45" name="Rounded Rectangle 44"/>
                    <p:cNvSpPr/>
                    <p:nvPr/>
                  </p:nvSpPr>
                  <p:spPr bwMode="auto">
                    <a:xfrm>
                      <a:off x="3937386" y="1360967"/>
                      <a:ext cx="1398800" cy="1031360"/>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Issuance</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Charge B</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46" name="Rectangle 45"/>
                    <p:cNvSpPr/>
                    <p:nvPr/>
                  </p:nvSpPr>
                  <p:spPr bwMode="auto">
                    <a:xfrm>
                      <a:off x="6041104" y="1150001"/>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47" name="Rectangle 46"/>
                    <p:cNvSpPr/>
                    <p:nvPr/>
                  </p:nvSpPr>
                  <p:spPr bwMode="auto">
                    <a:xfrm>
                      <a:off x="6023753" y="2191378"/>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sp>
                <p:nvSpPr>
                  <p:cNvPr id="44" name="Rectangle 43"/>
                  <p:cNvSpPr/>
                  <p:nvPr/>
                </p:nvSpPr>
                <p:spPr bwMode="auto">
                  <a:xfrm>
                    <a:off x="6133458" y="3749566"/>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37" name="Group 36"/>
                <p:cNvGrpSpPr/>
                <p:nvPr/>
              </p:nvGrpSpPr>
              <p:grpSpPr>
                <a:xfrm>
                  <a:off x="4029740" y="5009533"/>
                  <a:ext cx="2938231" cy="1326719"/>
                  <a:chOff x="4029740" y="3251222"/>
                  <a:chExt cx="2938231" cy="1472656"/>
                </a:xfrm>
              </p:grpSpPr>
              <p:grpSp>
                <p:nvGrpSpPr>
                  <p:cNvPr id="38" name="Group 37"/>
                  <p:cNvGrpSpPr/>
                  <p:nvPr/>
                </p:nvGrpSpPr>
                <p:grpSpPr>
                  <a:xfrm>
                    <a:off x="4029740" y="3251222"/>
                    <a:ext cx="2926665" cy="1472656"/>
                    <a:chOff x="3937386" y="1137063"/>
                    <a:chExt cx="2926665" cy="1472656"/>
                  </a:xfrm>
                </p:grpSpPr>
                <p:sp>
                  <p:nvSpPr>
                    <p:cNvPr id="40" name="Rounded Rectangle 39"/>
                    <p:cNvSpPr/>
                    <p:nvPr/>
                  </p:nvSpPr>
                  <p:spPr bwMode="auto">
                    <a:xfrm>
                      <a:off x="3937386" y="1360967"/>
                      <a:ext cx="1458632" cy="1031360"/>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Issuance</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Charge C</a:t>
                      </a:r>
                    </a:p>
                    <a:p>
                      <a:pPr marL="0" marR="0" lvl="0" indent="0" algn="just"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$300 				</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41" name="Rectangle 40"/>
                    <p:cNvSpPr/>
                    <p:nvPr/>
                  </p:nvSpPr>
                  <p:spPr bwMode="auto">
                    <a:xfrm>
                      <a:off x="5957376" y="1137063"/>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42" name="Rectangle 41"/>
                    <p:cNvSpPr/>
                    <p:nvPr/>
                  </p:nvSpPr>
                  <p:spPr bwMode="auto">
                    <a:xfrm>
                      <a:off x="5960803" y="2275182"/>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sp>
                <p:nvSpPr>
                  <p:cNvPr id="39" name="Rectangle 38"/>
                  <p:cNvSpPr/>
                  <p:nvPr/>
                </p:nvSpPr>
                <p:spPr bwMode="auto">
                  <a:xfrm>
                    <a:off x="6064723" y="3823535"/>
                    <a:ext cx="903248" cy="334537"/>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grpSp>
            <p:nvGrpSpPr>
              <p:cNvPr id="23" name="Group 22"/>
              <p:cNvGrpSpPr/>
              <p:nvPr/>
            </p:nvGrpSpPr>
            <p:grpSpPr>
              <a:xfrm>
                <a:off x="5648412" y="3344504"/>
                <a:ext cx="272886" cy="1166965"/>
                <a:chOff x="5588229" y="1206921"/>
                <a:chExt cx="272886" cy="1166965"/>
              </a:xfrm>
            </p:grpSpPr>
            <p:sp>
              <p:nvSpPr>
                <p:cNvPr id="32" name="Rectangle 31"/>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33" name="Rectangle 32"/>
                <p:cNvSpPr/>
                <p:nvPr/>
              </p:nvSpPr>
              <p:spPr bwMode="auto">
                <a:xfrm>
                  <a:off x="5600497" y="1646305"/>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34" name="Rectangle 33"/>
                <p:cNvSpPr/>
                <p:nvPr/>
              </p:nvSpPr>
              <p:spPr bwMode="auto">
                <a:xfrm>
                  <a:off x="5588229" y="208569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24" name="Group 23"/>
              <p:cNvGrpSpPr/>
              <p:nvPr/>
            </p:nvGrpSpPr>
            <p:grpSpPr>
              <a:xfrm>
                <a:off x="5571965" y="1203666"/>
                <a:ext cx="272814" cy="1379855"/>
                <a:chOff x="5588301" y="1206921"/>
                <a:chExt cx="272814" cy="1379855"/>
              </a:xfrm>
            </p:grpSpPr>
            <p:sp>
              <p:nvSpPr>
                <p:cNvPr id="29" name="Rectangle 28"/>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30" name="Rectangle 29"/>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31" name="Rectangle 30"/>
                <p:cNvSpPr/>
                <p:nvPr/>
              </p:nvSpPr>
              <p:spPr bwMode="auto">
                <a:xfrm>
                  <a:off x="5588301" y="2298580"/>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25" name="Group 24"/>
              <p:cNvGrpSpPr/>
              <p:nvPr/>
            </p:nvGrpSpPr>
            <p:grpSpPr>
              <a:xfrm>
                <a:off x="5624476" y="5021404"/>
                <a:ext cx="272814" cy="1287246"/>
                <a:chOff x="5588301" y="1206921"/>
                <a:chExt cx="272814" cy="1287246"/>
              </a:xfrm>
            </p:grpSpPr>
            <p:sp>
              <p:nvSpPr>
                <p:cNvPr id="26" name="Rectangle 25"/>
                <p:cNvSpPr/>
                <p:nvPr/>
              </p:nvSpPr>
              <p:spPr bwMode="auto">
                <a:xfrm>
                  <a:off x="5604637" y="1206921"/>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A</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27" name="Rectangle 26"/>
                <p:cNvSpPr/>
                <p:nvPr/>
              </p:nvSpPr>
              <p:spPr bwMode="auto">
                <a:xfrm>
                  <a:off x="5588301" y="1709377"/>
                  <a:ext cx="256478" cy="240049"/>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B</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28" name="Rectangle 27"/>
                <p:cNvSpPr/>
                <p:nvPr/>
              </p:nvSpPr>
              <p:spPr bwMode="auto">
                <a:xfrm>
                  <a:off x="5588301" y="2205971"/>
                  <a:ext cx="271657" cy="28819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grpSp>
      <p:grpSp>
        <p:nvGrpSpPr>
          <p:cNvPr id="51" name="Group 50"/>
          <p:cNvGrpSpPr/>
          <p:nvPr/>
        </p:nvGrpSpPr>
        <p:grpSpPr>
          <a:xfrm>
            <a:off x="4654550" y="702976"/>
            <a:ext cx="1576333" cy="4714540"/>
            <a:chOff x="7561111" y="821495"/>
            <a:chExt cx="2415473" cy="4714540"/>
          </a:xfrm>
        </p:grpSpPr>
        <p:grpSp>
          <p:nvGrpSpPr>
            <p:cNvPr id="52" name="Group 51"/>
            <p:cNvGrpSpPr/>
            <p:nvPr/>
          </p:nvGrpSpPr>
          <p:grpSpPr>
            <a:xfrm>
              <a:off x="7561111" y="821495"/>
              <a:ext cx="2415473" cy="1847087"/>
              <a:chOff x="7096360" y="699369"/>
              <a:chExt cx="2415473" cy="1847087"/>
            </a:xfrm>
          </p:grpSpPr>
          <p:sp>
            <p:nvSpPr>
              <p:cNvPr id="63" name="Rectangle 3"/>
              <p:cNvSpPr txBox="1">
                <a:spLocks noChangeArrowheads="1"/>
              </p:cNvSpPr>
              <p:nvPr/>
            </p:nvSpPr>
            <p:spPr bwMode="auto">
              <a:xfrm>
                <a:off x="7096360" y="699369"/>
                <a:ext cx="2415473"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Policy Cancelled</a:t>
                </a:r>
                <a:endPar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endParaRPr>
              </a:p>
            </p:txBody>
          </p:sp>
          <p:sp>
            <p:nvSpPr>
              <p:cNvPr id="64" name="Rectangle 63"/>
              <p:cNvSpPr/>
              <p:nvPr/>
            </p:nvSpPr>
            <p:spPr bwMode="auto">
              <a:xfrm>
                <a:off x="7441027" y="1182177"/>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65" name="Rectangle 64"/>
              <p:cNvSpPr/>
              <p:nvPr/>
            </p:nvSpPr>
            <p:spPr bwMode="auto">
              <a:xfrm>
                <a:off x="7432677" y="17223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66" name="Rectangle 65"/>
              <p:cNvSpPr/>
              <p:nvPr/>
            </p:nvSpPr>
            <p:spPr bwMode="auto">
              <a:xfrm>
                <a:off x="7436322" y="223691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$100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56" name="Group 55"/>
            <p:cNvGrpSpPr/>
            <p:nvPr/>
          </p:nvGrpSpPr>
          <p:grpSpPr>
            <a:xfrm>
              <a:off x="7913397" y="3028979"/>
              <a:ext cx="903248" cy="2507056"/>
              <a:chOff x="7913397" y="3028979"/>
              <a:chExt cx="903248" cy="2507056"/>
            </a:xfrm>
          </p:grpSpPr>
          <p:sp>
            <p:nvSpPr>
              <p:cNvPr id="57" name="Rectangle 56"/>
              <p:cNvSpPr/>
              <p:nvPr/>
            </p:nvSpPr>
            <p:spPr bwMode="auto">
              <a:xfrm>
                <a:off x="7913397" y="302897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58" name="Rectangle 57"/>
              <p:cNvSpPr/>
              <p:nvPr/>
            </p:nvSpPr>
            <p:spPr bwMode="auto">
              <a:xfrm>
                <a:off x="7913397" y="342066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59" name="Rectangle 58"/>
              <p:cNvSpPr/>
              <p:nvPr/>
            </p:nvSpPr>
            <p:spPr bwMode="auto">
              <a:xfrm>
                <a:off x="7913397" y="3857870"/>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60" name="Rectangle 59"/>
              <p:cNvSpPr/>
              <p:nvPr/>
            </p:nvSpPr>
            <p:spPr bwMode="auto">
              <a:xfrm>
                <a:off x="7913397" y="4308334"/>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61" name="Rectangle 60"/>
              <p:cNvSpPr/>
              <p:nvPr/>
            </p:nvSpPr>
            <p:spPr bwMode="auto">
              <a:xfrm>
                <a:off x="7913397" y="4753655"/>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62" name="Rectangle 61"/>
              <p:cNvSpPr/>
              <p:nvPr/>
            </p:nvSpPr>
            <p:spPr bwMode="auto">
              <a:xfrm>
                <a:off x="7913397" y="5226489"/>
                <a:ext cx="90324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sp>
        <p:nvSpPr>
          <p:cNvPr id="67" name="Rounded Rectangle 66"/>
          <p:cNvSpPr/>
          <p:nvPr/>
        </p:nvSpPr>
        <p:spPr bwMode="auto">
          <a:xfrm>
            <a:off x="5913599" y="1477914"/>
            <a:ext cx="1933229" cy="1172498"/>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Reinstatement</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Charge A</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$200		</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68" name="Rounded Rectangle 67"/>
          <p:cNvSpPr/>
          <p:nvPr/>
        </p:nvSpPr>
        <p:spPr bwMode="auto">
          <a:xfrm>
            <a:off x="5913598" y="3025447"/>
            <a:ext cx="1933229" cy="1172498"/>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Reinstatement</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Charge B</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$200		</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69" name="Rounded Rectangle 68"/>
          <p:cNvSpPr/>
          <p:nvPr/>
        </p:nvSpPr>
        <p:spPr bwMode="auto">
          <a:xfrm>
            <a:off x="5887304" y="4617802"/>
            <a:ext cx="1933229" cy="1172498"/>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Reinstatement</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Charge C</a:t>
            </a:r>
          </a:p>
          <a:p>
            <a:pPr marL="0" marR="0" lvl="0" indent="0" algn="l" defTabSz="914400" rtl="0" eaLnBrk="1" fontAlgn="base" latinLnBrk="0" hangingPunct="1">
              <a:lnSpc>
                <a:spcPct val="100000"/>
              </a:lnSpc>
              <a:spcBef>
                <a:spcPts val="0"/>
              </a:spcBef>
              <a:spcAft>
                <a:spcPts val="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$200		</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nvGrpSpPr>
          <p:cNvPr id="70" name="Group 69"/>
          <p:cNvGrpSpPr/>
          <p:nvPr/>
        </p:nvGrpSpPr>
        <p:grpSpPr>
          <a:xfrm>
            <a:off x="8196036" y="1625735"/>
            <a:ext cx="617764" cy="1399712"/>
            <a:chOff x="8196036" y="1161720"/>
            <a:chExt cx="617764" cy="1399712"/>
          </a:xfrm>
        </p:grpSpPr>
        <p:sp>
          <p:nvSpPr>
            <p:cNvPr id="71" name="Rectangle 70"/>
            <p:cNvSpPr/>
            <p:nvPr/>
          </p:nvSpPr>
          <p:spPr bwMode="auto">
            <a:xfrm>
              <a:off x="8224342" y="1161720"/>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72" name="Rectangle 71"/>
            <p:cNvSpPr/>
            <p:nvPr/>
          </p:nvSpPr>
          <p:spPr bwMode="auto">
            <a:xfrm>
              <a:off x="8223751" y="1712721"/>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73" name="Rectangle 72"/>
            <p:cNvSpPr/>
            <p:nvPr/>
          </p:nvSpPr>
          <p:spPr bwMode="auto">
            <a:xfrm>
              <a:off x="8196036" y="2251886"/>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$80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grpSp>
        <p:nvGrpSpPr>
          <p:cNvPr id="74" name="Group 73"/>
          <p:cNvGrpSpPr/>
          <p:nvPr/>
        </p:nvGrpSpPr>
        <p:grpSpPr>
          <a:xfrm>
            <a:off x="8223751" y="3708258"/>
            <a:ext cx="590049" cy="1411548"/>
            <a:chOff x="8223751" y="1161720"/>
            <a:chExt cx="590049" cy="1411548"/>
          </a:xfrm>
        </p:grpSpPr>
        <p:sp>
          <p:nvSpPr>
            <p:cNvPr id="75" name="Rectangle 74"/>
            <p:cNvSpPr/>
            <p:nvPr/>
          </p:nvSpPr>
          <p:spPr bwMode="auto">
            <a:xfrm>
              <a:off x="8224342" y="1161720"/>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76" name="Rectangle 75"/>
            <p:cNvSpPr/>
            <p:nvPr/>
          </p:nvSpPr>
          <p:spPr bwMode="auto">
            <a:xfrm>
              <a:off x="8223751" y="1712721"/>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sp>
          <p:nvSpPr>
            <p:cNvPr id="77" name="Rectangle 76"/>
            <p:cNvSpPr/>
            <p:nvPr/>
          </p:nvSpPr>
          <p:spPr bwMode="auto">
            <a:xfrm>
              <a:off x="8223751" y="2263722"/>
              <a:ext cx="589458" cy="309546"/>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1200" cap="none" spc="0" normalizeH="0" baseline="0" noProof="0" dirty="0" smtClean="0">
                  <a:ln>
                    <a:noFill/>
                  </a:ln>
                  <a:solidFill>
                    <a:schemeClr val="accent1">
                      <a:lumMod val="75000"/>
                    </a:schemeClr>
                  </a:solidFill>
                  <a:effectLst/>
                  <a:uLnTx/>
                  <a:uFillTx/>
                  <a:latin typeface="Arial" charset="0"/>
                  <a:ea typeface="+mn-ea"/>
                  <a:cs typeface="+mn-cs"/>
                </a:rPr>
                <a:t>$120</a:t>
              </a:r>
              <a:endParaRPr kumimoji="0" lang="en-US" sz="2000" b="1" i="0" u="none" strike="noStrike" kern="1200" cap="none" spc="0" normalizeH="0" baseline="0" noProof="0" dirty="0">
                <a:ln>
                  <a:noFill/>
                </a:ln>
                <a:solidFill>
                  <a:schemeClr val="accent1">
                    <a:lumMod val="75000"/>
                  </a:schemeClr>
                </a:solidFill>
                <a:effectLst/>
                <a:uLnTx/>
                <a:uFillTx/>
                <a:latin typeface="Arial" charset="0"/>
                <a:ea typeface="+mn-ea"/>
                <a:cs typeface="+mn-cs"/>
              </a:endParaRPr>
            </a:p>
          </p:txBody>
        </p:sp>
      </p:grpSp>
      <p:sp>
        <p:nvSpPr>
          <p:cNvPr id="78" name="Rectangle 3"/>
          <p:cNvSpPr txBox="1">
            <a:spLocks noChangeArrowheads="1"/>
          </p:cNvSpPr>
          <p:nvPr/>
        </p:nvSpPr>
        <p:spPr bwMode="auto">
          <a:xfrm>
            <a:off x="1558191" y="2801231"/>
            <a:ext cx="1659361" cy="3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rPr>
              <a:t> </a:t>
            </a: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 2</a:t>
            </a:r>
            <a:r>
              <a:rPr kumimoji="0" lang="en-GB" sz="1800" b="1" i="0" u="none" strike="noStrike" kern="1200" cap="none" spc="0" normalizeH="0" baseline="30000" noProof="0" dirty="0" smtClean="0">
                <a:ln>
                  <a:noFill/>
                </a:ln>
                <a:solidFill>
                  <a:schemeClr val="accent1">
                    <a:lumMod val="75000"/>
                  </a:schemeClr>
                </a:solidFill>
                <a:effectLst/>
                <a:uLnTx/>
                <a:uFillTx/>
                <a:latin typeface="Calibri" pitchFamily="34" charset="0"/>
                <a:cs typeface="Calibri" pitchFamily="34" charset="0"/>
              </a:rPr>
              <a:t>nd</a:t>
            </a: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 Invoice</a:t>
            </a:r>
            <a:endPar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endParaRPr>
          </a:p>
        </p:txBody>
      </p:sp>
      <p:sp>
        <p:nvSpPr>
          <p:cNvPr id="79" name="Rectangle 3"/>
          <p:cNvSpPr txBox="1">
            <a:spLocks noChangeArrowheads="1"/>
          </p:cNvSpPr>
          <p:nvPr/>
        </p:nvSpPr>
        <p:spPr bwMode="auto">
          <a:xfrm>
            <a:off x="1661091" y="4575119"/>
            <a:ext cx="1659361" cy="3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rPr>
              <a:t> </a:t>
            </a: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 3rd Invoice</a:t>
            </a:r>
            <a:endPar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endParaRPr>
          </a:p>
        </p:txBody>
      </p:sp>
      <p:sp>
        <p:nvSpPr>
          <p:cNvPr id="80" name="Rectangle 3"/>
          <p:cNvSpPr txBox="1">
            <a:spLocks noChangeArrowheads="1"/>
          </p:cNvSpPr>
          <p:nvPr/>
        </p:nvSpPr>
        <p:spPr bwMode="auto">
          <a:xfrm>
            <a:off x="6755644" y="641068"/>
            <a:ext cx="2528872" cy="5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Policy Reinstated</a:t>
            </a:r>
          </a:p>
          <a:p>
            <a:pPr marL="0" marR="0" lvl="0" indent="0" algn="l" defTabSz="914400" rtl="0" eaLnBrk="0" fontAlgn="base" latinLnBrk="0" hangingPunct="0">
              <a:lnSpc>
                <a:spcPct val="100000"/>
              </a:lnSpc>
              <a:spcBef>
                <a:spcPts val="0"/>
              </a:spcBef>
              <a:spcAft>
                <a:spcPct val="0"/>
              </a:spcAft>
              <a:buClr>
                <a:srgbClr val="04628C"/>
              </a:buClr>
              <a:buSzPct val="90000"/>
              <a:buFont typeface="Arial" pitchFamily="34" charset="0"/>
              <a:buNone/>
              <a:tabLst/>
              <a:defRPr/>
            </a:pPr>
            <a:r>
              <a:rPr kumimoji="0" lang="en-GB" sz="18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 </a:t>
            </a:r>
            <a:r>
              <a:rPr kumimoji="0" lang="en-GB" sz="1200" b="1" i="0" u="none" strike="noStrike" kern="1200" cap="none" spc="0" normalizeH="0" baseline="0" noProof="0" dirty="0" smtClean="0">
                <a:ln>
                  <a:noFill/>
                </a:ln>
                <a:solidFill>
                  <a:schemeClr val="accent1">
                    <a:lumMod val="75000"/>
                  </a:schemeClr>
                </a:solidFill>
                <a:effectLst/>
                <a:uLnTx/>
                <a:uFillTx/>
                <a:latin typeface="Calibri" pitchFamily="34" charset="0"/>
                <a:cs typeface="Calibri" pitchFamily="34" charset="0"/>
              </a:rPr>
              <a:t>Reinstatement retain the changes made manually</a:t>
            </a:r>
          </a:p>
          <a:p>
            <a:pPr marL="0" marR="0" lvl="0" indent="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endParaRPr kumimoji="0" lang="en-GB" sz="1800" b="1" i="0" u="none" strike="noStrike" kern="1200" cap="none" spc="0" normalizeH="0" baseline="0" noProof="0" dirty="0">
              <a:ln>
                <a:noFill/>
              </a:ln>
              <a:solidFill>
                <a:schemeClr val="accent1">
                  <a:lumMod val="75000"/>
                </a:schemeClr>
              </a:solidFill>
              <a:effectLst/>
              <a:uLnTx/>
              <a:uFillTx/>
              <a:latin typeface="Calibri" pitchFamily="34" charset="0"/>
              <a:cs typeface="Calibri" pitchFamily="34" charset="0"/>
            </a:endParaRPr>
          </a:p>
        </p:txBody>
      </p:sp>
    </p:spTree>
    <p:extLst>
      <p:ext uri="{BB962C8B-B14F-4D97-AF65-F5344CB8AC3E}">
        <p14:creationId xmlns:p14="http://schemas.microsoft.com/office/powerpoint/2010/main" val="3696721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Cognizant">
  <a:themeElements>
    <a:clrScheme name="Cognizant Color - New">
      <a:dk1>
        <a:srgbClr val="0033A0"/>
      </a:dk1>
      <a:lt1>
        <a:srgbClr val="FFFFFF"/>
      </a:lt1>
      <a:dk2>
        <a:srgbClr val="000000"/>
      </a:dk2>
      <a:lt2>
        <a:srgbClr val="FFFFFF"/>
      </a:lt2>
      <a:accent1>
        <a:srgbClr val="0033A0"/>
      </a:accent1>
      <a:accent2>
        <a:srgbClr val="00B140"/>
      </a:accent2>
      <a:accent3>
        <a:srgbClr val="FF8205"/>
      </a:accent3>
      <a:accent4>
        <a:srgbClr val="5C068C"/>
      </a:accent4>
      <a:accent5>
        <a:srgbClr val="840B55"/>
      </a:accent5>
      <a:accent6>
        <a:srgbClr val="F4633A"/>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C8FB0E-3582-4EEF-BC49-0882BE6FA21F}">
  <ds:schemaRefs>
    <ds:schemaRef ds:uri="http://schemas.microsoft.com/sharepoint/v3/contenttype/forms"/>
  </ds:schemaRefs>
</ds:datastoreItem>
</file>

<file path=customXml/itemProps2.xml><?xml version="1.0" encoding="utf-8"?>
<ds:datastoreItem xmlns:ds="http://schemas.openxmlformats.org/officeDocument/2006/customXml" ds:itemID="{9C72F7AE-EE29-4B6D-8549-1C835F3117DA}"/>
</file>

<file path=customXml/itemProps3.xml><?xml version="1.0" encoding="utf-8"?>
<ds:datastoreItem xmlns:ds="http://schemas.openxmlformats.org/officeDocument/2006/customXml" ds:itemID="{15B9DA6E-964B-4B0B-9B97-EC9C43CB5F5E}">
  <ds:schemaRefs>
    <ds:schemaRef ds:uri="http://www.w3.org/XML/1998/namespace"/>
    <ds:schemaRef ds:uri="http://schemas.microsoft.com/office/2006/documentManagement/types"/>
    <ds:schemaRef ds:uri="http://schemas.microsoft.com/office/2006/metadata/propertie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23340</TotalTime>
  <Words>1237</Words>
  <Application>Microsoft Office PowerPoint</Application>
  <PresentationFormat>On-screen Show (4:3)</PresentationFormat>
  <Paragraphs>349</Paragraphs>
  <Slides>11</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Courier New</vt:lpstr>
      <vt:lpstr>Times New Roman</vt:lpstr>
      <vt:lpstr>Wingdings</vt:lpstr>
      <vt:lpstr>Wingdings 3</vt:lpstr>
      <vt:lpstr>1_test-template</vt:lpstr>
      <vt:lpstr>1_Cognizant</vt:lpstr>
      <vt:lpstr>Cognizant</vt:lpstr>
      <vt:lpstr>Reinstatement from pre-cancellation Invoicing Terms</vt:lpstr>
      <vt:lpstr>Lesson Outline</vt:lpstr>
      <vt:lpstr>PowerPoint Presentation</vt:lpstr>
      <vt:lpstr>Pre Version 10 – Cancellation contin</vt:lpstr>
      <vt:lpstr>Pre Version 10 – Cancellation</vt:lpstr>
      <vt:lpstr>Pre Version 10 –Reinstatement </vt:lpstr>
      <vt:lpstr>PowerPoint Presentation</vt:lpstr>
      <vt:lpstr>Version 10 – Reinstatement Handling</vt:lpstr>
      <vt:lpstr>Version 10 –Reinstatement </vt:lpstr>
      <vt:lpstr>Version 10 – Reinstatement Handling</vt:lpstr>
      <vt:lpstr>Version 10 – Configuring Reinstatement 10</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Invoicing Lifecycle</dc:title>
  <dc:subject>Introduction to BillingCenter 3.0 Training</dc:subject>
  <dc:creator>Guidewire</dc:creator>
  <dc:description>050</dc:description>
  <cp:lastModifiedBy>Mohanraj, Anitha (cognizant)</cp:lastModifiedBy>
  <cp:revision>2157</cp:revision>
  <dcterms:created xsi:type="dcterms:W3CDTF">2007-08-02T20:13:16Z</dcterms:created>
  <dcterms:modified xsi:type="dcterms:W3CDTF">2020-12-11T10:39:21Z</dcterms:modified>
  <cp:category>050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