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9.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51.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68.xml" ContentType="application/vnd.openxmlformats-officedocument.presentationml.slideLayout+xml"/>
  <Override PartName="/ppt/slideLayouts/slideLayout59.xml" ContentType="application/vnd.openxmlformats-officedocument.presentationml.slideLayout+xml"/>
  <Override PartName="/ppt/slideLayouts/slideLayout12.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0.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14"/>
  </p:notesMasterIdLst>
  <p:sldIdLst>
    <p:sldId id="262" r:id="rId3"/>
    <p:sldId id="311" r:id="rId4"/>
    <p:sldId id="266" r:id="rId5"/>
    <p:sldId id="267" r:id="rId6"/>
    <p:sldId id="312" r:id="rId7"/>
    <p:sldId id="313" r:id="rId8"/>
    <p:sldId id="314" r:id="rId9"/>
    <p:sldId id="315" r:id="rId10"/>
    <p:sldId id="317" r:id="rId11"/>
    <p:sldId id="305" r:id="rId12"/>
    <p:sldId id="26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409" autoAdjust="0"/>
  </p:normalViewPr>
  <p:slideViewPr>
    <p:cSldViewPr snapToGrid="0">
      <p:cViewPr>
        <p:scale>
          <a:sx n="75" d="100"/>
          <a:sy n="75" d="100"/>
        </p:scale>
        <p:origin x="126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p:txBody>
          <a:bodyPr/>
          <a:lstStyle/>
          <a:p>
            <a:pPr>
              <a:defRPr/>
            </a:pPr>
            <a:r>
              <a:rPr lang="en-US" altLang="en-US" smtClean="0"/>
              <a:t>	Configuring Charge Invoicing Plugins  - </a:t>
            </a:r>
            <a:fld id="{226F8CC2-2481-4A1A-971D-4AE345BE3B5F}" type="slidenum">
              <a:rPr lang="en-US" altLang="en-US" smtClean="0"/>
              <a:pPr>
                <a:defRPr/>
              </a:pPr>
              <a:t>2</a:t>
            </a:fld>
            <a:endParaRPr lang="en-US" altLang="en-US" smtClean="0"/>
          </a:p>
        </p:txBody>
      </p:sp>
      <p:sp>
        <p:nvSpPr>
          <p:cNvPr id="3584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020833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11</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892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7959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60443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7805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5394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8582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a:defRPr/>
            </a:pPr>
            <a:r>
              <a:rPr lang="en-US" altLang="en-US" smtClean="0"/>
              <a:t>	Configuring Charge Invoicing Plugins  - </a:t>
            </a:r>
            <a:fld id="{BFBCA76B-9603-4C2D-8C35-6CD50A81497E}" type="slidenum">
              <a:rPr lang="en-US" altLang="en-US" smtClean="0"/>
              <a:pPr>
                <a:defRPr/>
              </a:pPr>
              <a:t>9</a:t>
            </a:fld>
            <a:endParaRPr lang="en-US" altLang="en-US" smtClean="0"/>
          </a:p>
        </p:txBody>
      </p:sp>
      <p:sp>
        <p:nvSpPr>
          <p:cNvPr id="6144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1444" name="Rectangle 2"/>
          <p:cNvSpPr>
            <a:spLocks noGrp="1" noRot="1" noChangeAspect="1" noChangeArrowheads="1" noTextEdit="1"/>
          </p:cNvSpPr>
          <p:nvPr>
            <p:ph type="sldImg"/>
          </p:nvPr>
        </p:nvSpPr>
        <p:spPr>
          <a:xfrm>
            <a:off x="-187325" y="630238"/>
            <a:ext cx="7239000"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4318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1704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523777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931605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0842966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a:t>
            </a:r>
            <a:r>
              <a:rPr lang="en-US" sz="450" dirty="0" smtClean="0">
                <a:solidFill>
                  <a:schemeClr val="tx1"/>
                </a:solidFill>
                <a:latin typeface="+mn-lt"/>
                <a:cs typeface="Arial" pitchFamily="34" charset="0"/>
              </a:rPr>
              <a:t>2001-2014. All </a:t>
            </a:r>
            <a:r>
              <a:rPr lang="en-US" sz="450" dirty="0">
                <a:solidFill>
                  <a:schemeClr val="tx1"/>
                </a:solidFill>
                <a:latin typeface="+mn-lt"/>
                <a:cs typeface="Arial" pitchFamily="34" charset="0"/>
              </a:rPr>
              <a:t>rights reserved</a:t>
            </a:r>
            <a:r>
              <a:rPr lang="en-US" sz="450" dirty="0" smtClean="0">
                <a:solidFill>
                  <a:schemeClr val="tx1"/>
                </a:solidFill>
                <a:latin typeface="+mn-lt"/>
                <a:cs typeface="Arial" pitchFamily="34" charset="0"/>
              </a:rPr>
              <a:t>.</a:t>
            </a:r>
            <a:br>
              <a:rPr lang="en-US" sz="450" dirty="0" smtClean="0">
                <a:solidFill>
                  <a:schemeClr val="tx1"/>
                </a:solidFill>
                <a:latin typeface="+mn-lt"/>
                <a:cs typeface="Arial" pitchFamily="34" charset="0"/>
              </a:rPr>
            </a:br>
            <a:r>
              <a:rPr lang="en-US" sz="450" dirty="0" smtClean="0">
                <a:solidFill>
                  <a:schemeClr val="tx1"/>
                </a:solidFill>
                <a:latin typeface="+mn-lt"/>
                <a:cs typeface="Arial" pitchFamily="34" charset="0"/>
              </a:rPr>
              <a:t>Do </a:t>
            </a:r>
            <a:r>
              <a:rPr lang="en-US" sz="450" dirty="0">
                <a:solidFill>
                  <a:schemeClr val="tx1"/>
                </a:solidFill>
                <a:latin typeface="+mn-lt"/>
                <a:cs typeface="Arial" pitchFamily="34" charset="0"/>
              </a:rPr>
              <a:t>not distribute without </a:t>
            </a:r>
            <a:r>
              <a:rPr lang="en-US" sz="450" dirty="0" smtClean="0">
                <a:solidFill>
                  <a:schemeClr val="tx1"/>
                </a:solidFill>
                <a:latin typeface="+mn-lt"/>
                <a:cs typeface="Arial" pitchFamily="34" charset="0"/>
              </a:rPr>
              <a:t>permission.</a:t>
            </a:r>
            <a:endParaRPr lang="en-US" sz="45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259386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6789146"/>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8831124"/>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1156890"/>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26223834"/>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2477924497"/>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4640015"/>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9359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8704985"/>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30681003"/>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6117902"/>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3851096"/>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7408419"/>
      </p:ext>
    </p:extLst>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3437078638"/>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34852558"/>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55744216"/>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5859705"/>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2178233"/>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190235554"/>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090804"/>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88472377"/>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7508919"/>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5836409"/>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1468778"/>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2368476"/>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0775804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3737825"/>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3769555"/>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46137729"/>
      </p:ext>
    </p:extLst>
  </p:cSld>
  <p:clrMapOvr>
    <a:masterClrMapping/>
  </p:clrMapOv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8879358"/>
      </p:ext>
    </p:extLst>
  </p:cSld>
  <p:clrMapOvr>
    <a:masterClrMapping/>
  </p:clrMapOv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smtClean="0">
                <a:solidFill>
                  <a:schemeClr val="accent1"/>
                </a:solidFill>
              </a:rPr>
              <a:t>This lesson uses the notes section for </a:t>
            </a:r>
            <a:r>
              <a:rPr lang="en-US" sz="1200" b="0" dirty="0">
                <a:solidFill>
                  <a:schemeClr val="accent1"/>
                </a:solidFill>
              </a:rPr>
              <a:t>additional explanation and </a:t>
            </a:r>
            <a:r>
              <a:rPr lang="en-US" sz="1200" b="0" dirty="0" smtClean="0">
                <a:solidFill>
                  <a:schemeClr val="accent1"/>
                </a:solidFill>
              </a:rPr>
              <a:t>information.</a:t>
            </a:r>
            <a:r>
              <a:rPr lang="en-US" sz="1200" dirty="0" smtClean="0">
                <a:solidFill>
                  <a:schemeClr val="accent1"/>
                </a:solidFill>
              </a:rPr>
              <a:t> </a:t>
            </a:r>
            <a:br>
              <a:rPr lang="en-US" sz="1200" dirty="0" smtClean="0">
                <a:solidFill>
                  <a:schemeClr val="accent1"/>
                </a:solidFill>
              </a:rPr>
            </a:br>
            <a:r>
              <a:rPr lang="en-US" sz="1200" b="0" dirty="0" smtClean="0">
                <a:solidFill>
                  <a:schemeClr val="accent1"/>
                </a:solidFill>
              </a:rPr>
              <a:t>To </a:t>
            </a:r>
            <a:r>
              <a:rPr lang="en-US" sz="1200" b="0" dirty="0">
                <a:solidFill>
                  <a:schemeClr val="accent1"/>
                </a:solidFill>
              </a:rPr>
              <a:t>view the notes in PowerPoint, </a:t>
            </a:r>
            <a:r>
              <a:rPr lang="en-US" sz="1200" b="0" dirty="0" smtClean="0">
                <a:solidFill>
                  <a:schemeClr val="accent1"/>
                </a:solidFill>
              </a:rPr>
              <a:t>select View </a:t>
            </a:r>
            <a:r>
              <a:rPr lang="en-US" sz="1200" b="0" dirty="0" smtClean="0">
                <a:solidFill>
                  <a:schemeClr val="accent1"/>
                </a:solidFill>
                <a:sym typeface="Wingdings" pitchFamily="2" charset="2"/>
              </a:rPr>
              <a:t> Normal </a:t>
            </a:r>
            <a:r>
              <a:rPr lang="en-US" sz="1200" b="0" dirty="0">
                <a:solidFill>
                  <a:schemeClr val="accent1"/>
                </a:solidFill>
                <a:sym typeface="Wingdings" pitchFamily="2" charset="2"/>
              </a:rPr>
              <a:t>or </a:t>
            </a:r>
            <a:r>
              <a:rPr lang="en-US" sz="1200" b="0" dirty="0" smtClean="0">
                <a:solidFill>
                  <a:schemeClr val="accent1"/>
                </a:solidFill>
              </a:rPr>
              <a:t>View </a:t>
            </a:r>
            <a:r>
              <a:rPr lang="en-US" sz="1200" b="0" dirty="0" smtClean="0">
                <a:solidFill>
                  <a:schemeClr val="accent1"/>
                </a:solidFill>
                <a:sym typeface="Wingdings" pitchFamily="2" charset="2"/>
              </a:rPr>
              <a:t> </a:t>
            </a:r>
            <a:r>
              <a:rPr lang="en-US" sz="1200" b="0" dirty="0" smtClean="0">
                <a:solidFill>
                  <a:schemeClr val="accent1"/>
                </a:solidFill>
              </a:rPr>
              <a:t>Notes </a:t>
            </a:r>
            <a:r>
              <a:rPr lang="en-US" sz="1200" b="0" dirty="0">
                <a:solidFill>
                  <a:schemeClr val="accent1"/>
                </a:solidFill>
              </a:rPr>
              <a:t>Page</a:t>
            </a:r>
            <a:r>
              <a:rPr lang="en-US" sz="1200" b="0" dirty="0" smtClean="0">
                <a:solidFill>
                  <a:schemeClr val="accent1"/>
                </a:solidFill>
              </a:rPr>
              <a:t>. </a:t>
            </a:r>
            <a:br>
              <a:rPr lang="en-US" sz="1200" b="0" dirty="0" smtClean="0">
                <a:solidFill>
                  <a:schemeClr val="accent1"/>
                </a:solidFill>
              </a:rPr>
            </a:br>
            <a:r>
              <a:rPr lang="en-US" sz="1200" b="0" dirty="0" smtClean="0">
                <a:solidFill>
                  <a:schemeClr val="accent1"/>
                </a:solidFill>
              </a:rPr>
              <a:t>When printing </a:t>
            </a:r>
            <a:r>
              <a:rPr lang="en-US" sz="1200" dirty="0" smtClean="0">
                <a:solidFill>
                  <a:schemeClr val="accent1"/>
                </a:solidFill>
              </a:rPr>
              <a:t>notes, select Note Pages and</a:t>
            </a:r>
            <a:r>
              <a:rPr lang="en-US" sz="1200" baseline="0" dirty="0" smtClean="0">
                <a:solidFill>
                  <a:schemeClr val="accent1"/>
                </a:solidFill>
              </a:rPr>
              <a:t> </a:t>
            </a:r>
            <a:r>
              <a:rPr lang="en-US" sz="1200" b="0" dirty="0" smtClean="0">
                <a:solidFill>
                  <a:schemeClr val="accent1"/>
                </a:solidFill>
              </a:rPr>
              <a:t>Print </a:t>
            </a:r>
            <a:r>
              <a:rPr lang="en-US" sz="1200" b="0" dirty="0">
                <a:solidFill>
                  <a:schemeClr val="accent1"/>
                </a:solidFill>
              </a:rPr>
              <a:t>hidden slides</a:t>
            </a:r>
            <a:r>
              <a:rPr lang="en-US" sz="1200" b="0" dirty="0" smtClean="0">
                <a:solidFill>
                  <a:schemeClr val="accent1"/>
                </a:solidFill>
              </a:rPr>
              <a:t>.</a:t>
            </a:r>
            <a:endParaRPr lang="en-US" sz="1200" b="0" dirty="0">
              <a:solidFill>
                <a:schemeClr val="accent1"/>
              </a:solidFill>
            </a:endParaRP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3340074809"/>
      </p:ext>
    </p:extLst>
  </p:cSld>
  <p:clrMapOvr>
    <a:masterClrMapping/>
  </p:clrMapOv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23012325"/>
      </p:ext>
    </p:extLst>
  </p:cSld>
  <p:clrMapOvr>
    <a:masterClrMapping/>
  </p:clrMapOv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5461073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Notices</a:t>
            </a:r>
            <a:endParaRPr lang="en-US" sz="2400" dirty="0" smtClean="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smtClean="0">
                <a:solidFill>
                  <a:schemeClr val="bg1"/>
                </a:solidFill>
              </a:rPr>
              <a:t>Copyright © 2001-2014 Guidewire Software, Inc. All rights reserved.</a:t>
            </a:r>
            <a:br>
              <a:rPr lang="en-US" sz="1200" b="1" dirty="0" smtClean="0">
                <a:solidFill>
                  <a:schemeClr val="bg1"/>
                </a:solidFill>
              </a:rPr>
            </a:br>
            <a:endParaRPr lang="en-US" sz="1200" b="1" dirty="0" smtClean="0">
              <a:solidFill>
                <a:schemeClr val="bg1"/>
              </a:solidFill>
            </a:endParaRPr>
          </a:p>
          <a:p>
            <a:pPr marL="0" indent="0">
              <a:buFont typeface="Wingdings 3" pitchFamily="18" charset="2"/>
              <a:buNone/>
            </a:pPr>
            <a:r>
              <a:rPr lang="en-US" sz="105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smtClean="0">
                <a:solidFill>
                  <a:schemeClr val="bg1"/>
                </a:solidFill>
              </a:rPr>
              <a:t>DataHub</a:t>
            </a:r>
            <a:r>
              <a:rPr lang="en-US" sz="1050" b="0" dirty="0" smtClean="0">
                <a:solidFill>
                  <a:schemeClr val="bg1"/>
                </a:solidFill>
              </a:rPr>
              <a:t>, Guidewire </a:t>
            </a:r>
            <a:r>
              <a:rPr lang="en-US" sz="1050" b="0" dirty="0" err="1" smtClean="0">
                <a:solidFill>
                  <a:schemeClr val="bg1"/>
                </a:solidFill>
              </a:rPr>
              <a:t>InfoCenter</a:t>
            </a:r>
            <a:r>
              <a:rPr lang="en-US" sz="105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All other trademarks are the property of their respective owners.</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2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05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image" Target="../media/image17.png"/><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a:t>
            </a:r>
            <a:r>
              <a:rPr lang="en-US" sz="450" dirty="0" smtClean="0">
                <a:solidFill>
                  <a:srgbClr val="B2B2B2"/>
                </a:solidFill>
                <a:latin typeface="+mn-lt"/>
              </a:rPr>
              <a:t> 2001-2014. All </a:t>
            </a:r>
            <a:r>
              <a:rPr lang="en-US" sz="450" dirty="0">
                <a:solidFill>
                  <a:srgbClr val="B2B2B2"/>
                </a:solidFill>
                <a:latin typeface="+mn-lt"/>
              </a:rPr>
              <a:t>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50.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0.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t>BillingCenter</a:t>
            </a:r>
            <a:r>
              <a:rPr lang="en-US" dirty="0"/>
              <a:t> 10 Configuration</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
        <p:nvSpPr>
          <p:cNvPr id="8" name="Text Placeholder 7"/>
          <p:cNvSpPr>
            <a:spLocks noGrp="1"/>
          </p:cNvSpPr>
          <p:nvPr>
            <p:ph type="body" sz="quarter" idx="13"/>
          </p:nvPr>
        </p:nvSpPr>
        <p:spPr/>
        <p:txBody>
          <a:bodyPr>
            <a:noAutofit/>
          </a:bodyPr>
          <a:lstStyle/>
          <a:p>
            <a:r>
              <a:rPr lang="en-US" sz="2400" dirty="0"/>
              <a:t>Flat Amount Commission Override</a:t>
            </a:r>
            <a:endParaRPr lang="en-US" sz="2400" dirty="0"/>
          </a:p>
        </p:txBody>
      </p:sp>
    </p:spTree>
    <p:extLst>
      <p:ext uri="{BB962C8B-B14F-4D97-AF65-F5344CB8AC3E}">
        <p14:creationId xmlns:p14="http://schemas.microsoft.com/office/powerpoint/2010/main" val="274704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706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a:xfrm>
            <a:off x="521208" y="685800"/>
            <a:ext cx="8321040" cy="4269658"/>
          </a:xfrm>
        </p:spPr>
        <p:txBody>
          <a:bodyPr/>
          <a:lstStyle/>
          <a:p>
            <a:pPr>
              <a:buFont typeface="Wingdings 3" pitchFamily="18" charset="2"/>
              <a:buNone/>
            </a:pPr>
            <a:r>
              <a:rPr lang="en-US" sz="2400" dirty="0"/>
              <a:t>You should be able to:</a:t>
            </a:r>
          </a:p>
          <a:p>
            <a:pPr lvl="1">
              <a:buFont typeface="Arial" charset="0"/>
              <a:buChar char="•"/>
            </a:pPr>
            <a:r>
              <a:rPr lang="en-US" sz="2400" dirty="0" smtClean="0">
                <a:ea typeface="Calibri" pitchFamily="34" charset="0"/>
              </a:rPr>
              <a:t>Describe</a:t>
            </a:r>
            <a:r>
              <a:rPr lang="en-US" sz="2400" dirty="0" smtClean="0">
                <a:ea typeface="Calibri" pitchFamily="34" charset="0"/>
                <a:cs typeface="Calibri" pitchFamily="34" charset="0"/>
              </a:rPr>
              <a:t> </a:t>
            </a:r>
            <a:r>
              <a:rPr lang="en-US" sz="2400" dirty="0">
                <a:ea typeface="Calibri" pitchFamily="34" charset="0"/>
                <a:cs typeface="Calibri" pitchFamily="34" charset="0"/>
              </a:rPr>
              <a:t>functionality and scope of the flat amount commission override </a:t>
            </a:r>
            <a:r>
              <a:rPr lang="en-US" sz="2400" dirty="0" smtClean="0">
                <a:ea typeface="Calibri" pitchFamily="34" charset="0"/>
                <a:cs typeface="Calibri" pitchFamily="34" charset="0"/>
              </a:rPr>
              <a:t>feature</a:t>
            </a:r>
            <a:endParaRPr lang="en-US" dirty="0" smtClean="0"/>
          </a:p>
          <a:p>
            <a:pPr lvl="1" eaLnBrk="1" hangingPunct="1"/>
            <a:endParaRPr lang="en-US" dirty="0" smtClean="0"/>
          </a:p>
          <a:p>
            <a:pPr lvl="1" eaLnBrk="1" hangingPunct="1"/>
            <a:endParaRPr lang="en-US" dirty="0" smtClean="0"/>
          </a:p>
          <a:p>
            <a:pPr lvl="1" eaLnBrk="1" hangingPunct="1">
              <a:buFont typeface="Wingdings 2" pitchFamily="18" charset="2"/>
              <a:buNone/>
            </a:pPr>
            <a:endParaRPr lang="en-US" dirty="0" smtClean="0"/>
          </a:p>
        </p:txBody>
      </p:sp>
      <p:sp>
        <p:nvSpPr>
          <p:cNvPr id="5124" name="Rectangle 4"/>
          <p:cNvSpPr>
            <a:spLocks noChangeArrowheads="1"/>
          </p:cNvSpPr>
          <p:nvPr/>
        </p:nvSpPr>
        <p:spPr bwMode="auto">
          <a:xfrm>
            <a:off x="1490663" y="4317413"/>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050" dirty="0">
                <a:solidFill>
                  <a:srgbClr val="AA3704"/>
                </a:solidFill>
              </a:rPr>
              <a:t>This lesson uses the notes section for additional explanation and information.</a:t>
            </a:r>
            <a:br>
              <a:rPr lang="en-US" sz="1050" dirty="0">
                <a:solidFill>
                  <a:srgbClr val="AA3704"/>
                </a:solidFill>
              </a:rPr>
            </a:br>
            <a:r>
              <a:rPr lang="en-US" sz="1050" dirty="0">
                <a:solidFill>
                  <a:srgbClr val="AA3704"/>
                </a:solidFill>
              </a:rPr>
              <a:t>To view the notes in PowerPoint, choose </a:t>
            </a:r>
            <a:r>
              <a:rPr lang="en-US" sz="1050" dirty="0" err="1">
                <a:solidFill>
                  <a:srgbClr val="AA3704"/>
                </a:solidFill>
              </a:rPr>
              <a:t>View</a:t>
            </a:r>
            <a:r>
              <a:rPr lang="en-US" sz="1050" dirty="0" err="1">
                <a:solidFill>
                  <a:srgbClr val="AA3704"/>
                </a:solidFill>
                <a:sym typeface="Wingdings" pitchFamily="2" charset="2"/>
              </a:rPr>
              <a:t>Normal</a:t>
            </a:r>
            <a:r>
              <a:rPr lang="en-US" sz="1050" dirty="0">
                <a:solidFill>
                  <a:srgbClr val="AA3704"/>
                </a:solidFill>
                <a:sym typeface="Wingdings" pitchFamily="2" charset="2"/>
              </a:rPr>
              <a:t> or </a:t>
            </a:r>
            <a:r>
              <a:rPr lang="en-US" sz="1050" dirty="0" err="1">
                <a:solidFill>
                  <a:srgbClr val="AA3704"/>
                </a:solidFill>
              </a:rPr>
              <a:t>View</a:t>
            </a:r>
            <a:r>
              <a:rPr lang="en-US" sz="1050" dirty="0" err="1">
                <a:solidFill>
                  <a:srgbClr val="AA3704"/>
                </a:solidFill>
                <a:sym typeface="Wingdings" pitchFamily="2" charset="2"/>
              </a:rPr>
              <a:t></a:t>
            </a:r>
            <a:r>
              <a:rPr lang="en-US" sz="1050" dirty="0" err="1">
                <a:solidFill>
                  <a:srgbClr val="AA3704"/>
                </a:solidFill>
              </a:rPr>
              <a:t>Notes</a:t>
            </a:r>
            <a:r>
              <a:rPr lang="en-US" sz="1050" dirty="0">
                <a:solidFill>
                  <a:srgbClr val="AA3704"/>
                </a:solidFill>
              </a:rPr>
              <a:t> Page.</a:t>
            </a:r>
            <a:br>
              <a:rPr lang="en-US" sz="1050" dirty="0">
                <a:solidFill>
                  <a:srgbClr val="AA3704"/>
                </a:solidFill>
              </a:rPr>
            </a:br>
            <a:r>
              <a:rPr lang="en-US" sz="1050" dirty="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050" dirty="0">
              <a:solidFill>
                <a:srgbClr val="AA3704"/>
              </a:solidFill>
            </a:endParaRPr>
          </a:p>
        </p:txBody>
      </p:sp>
    </p:spTree>
    <p:extLst>
      <p:ext uri="{BB962C8B-B14F-4D97-AF65-F5344CB8AC3E}">
        <p14:creationId xmlns:p14="http://schemas.microsoft.com/office/powerpoint/2010/main" val="30249683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chemeClr val="bg1"/>
                </a:solidFill>
              </a:rPr>
              <a:t>Flat amount commission overview </a:t>
            </a:r>
            <a:endParaRPr lang="en-US" sz="2400" dirty="0" smtClean="0">
              <a:solidFill>
                <a:schemeClr val="bg1"/>
              </a:solidFill>
            </a:endParaRPr>
          </a:p>
          <a:p>
            <a:r>
              <a:rPr lang="en-US" sz="2400" dirty="0"/>
              <a:t>Overriding commission in the </a:t>
            </a:r>
            <a:r>
              <a:rPr lang="en-US" sz="2400" dirty="0" smtClean="0"/>
              <a:t>UI</a:t>
            </a:r>
          </a:p>
          <a:p>
            <a:r>
              <a:rPr lang="en-US" sz="2400" dirty="0"/>
              <a:t>APIs that support overriding commission by a flat </a:t>
            </a:r>
            <a:r>
              <a:rPr lang="en-US" sz="2400" dirty="0" smtClean="0"/>
              <a:t>amount</a:t>
            </a:r>
          </a:p>
          <a:p>
            <a:r>
              <a:rPr lang="en-US" sz="2400" dirty="0"/>
              <a:t>New getter methods on Charge and </a:t>
            </a:r>
            <a:r>
              <a:rPr lang="en-US" sz="2400" dirty="0" err="1" smtClean="0"/>
              <a:t>ChargeCommission</a:t>
            </a:r>
            <a:endParaRPr lang="en-US" sz="2400" dirty="0" smtClean="0"/>
          </a:p>
          <a:p>
            <a:r>
              <a:rPr lang="en-US" sz="2400" dirty="0"/>
              <a:t>Other changes related to commission</a:t>
            </a:r>
          </a:p>
          <a:p>
            <a:r>
              <a:rPr lang="en-US" sz="2400" dirty="0" smtClean="0"/>
              <a:t> </a:t>
            </a:r>
          </a:p>
          <a:p>
            <a:endParaRPr lang="en-US" sz="2400" dirty="0" smtClean="0"/>
          </a:p>
          <a:p>
            <a:pPr marL="0" indent="0">
              <a:buNone/>
            </a:pPr>
            <a:endParaRPr lang="en-US" sz="2800" dirty="0" smtClean="0"/>
          </a:p>
          <a:p>
            <a:endParaRPr lang="en-US" sz="2800" dirty="0" smtClean="0"/>
          </a:p>
          <a:p>
            <a:endParaRPr lang="en-US" dirty="0">
              <a:solidFill>
                <a:schemeClr val="bg1"/>
              </a:solidFill>
            </a:endParaRPr>
          </a:p>
          <a:p>
            <a:endParaRPr lang="en-US" dirty="0"/>
          </a:p>
        </p:txBody>
      </p:sp>
    </p:spTree>
    <p:extLst>
      <p:ext uri="{BB962C8B-B14F-4D97-AF65-F5344CB8AC3E}">
        <p14:creationId xmlns:p14="http://schemas.microsoft.com/office/powerpoint/2010/main" val="390011125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3"/>
          <p:cNvSpPr txBox="1">
            <a:spLocks/>
          </p:cNvSpPr>
          <p:nvPr/>
        </p:nvSpPr>
        <p:spPr>
          <a:xfrm>
            <a:off x="133315" y="590019"/>
            <a:ext cx="8385048" cy="88194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err="1" smtClean="0">
                <a:solidFill>
                  <a:schemeClr val="bg1"/>
                </a:solidFill>
              </a:rPr>
              <a:t>BillingCenter</a:t>
            </a:r>
            <a:r>
              <a:rPr lang="en-US" dirty="0" smtClean="0">
                <a:solidFill>
                  <a:schemeClr val="bg1"/>
                </a:solidFill>
              </a:rPr>
              <a:t> 10.0 provides the ability to specify the exact amount of commission for a charge instead of specifying a commission rate that is used for calculating the commission amount </a:t>
            </a:r>
          </a:p>
          <a:p>
            <a:pPr marL="514350" lvl="1" indent="-285750"/>
            <a:r>
              <a:rPr lang="en-US" dirty="0" smtClean="0">
                <a:solidFill>
                  <a:schemeClr val="bg1"/>
                </a:solidFill>
                <a:latin typeface="Arial Narrow" panose="020B0606020202030204" pitchFamily="34" charset="0"/>
              </a:rPr>
              <a:t>Flat amount commission overrides are created at the charge level only</a:t>
            </a:r>
          </a:p>
          <a:p>
            <a:pPr marL="514350" lvl="1" indent="-285750"/>
            <a:r>
              <a:rPr lang="en-US" dirty="0" smtClean="0">
                <a:solidFill>
                  <a:schemeClr val="bg1"/>
                </a:solidFill>
                <a:latin typeface="Arial Narrow" panose="020B0606020202030204" pitchFamily="34" charset="0"/>
              </a:rPr>
              <a:t>Override is used for all commission earned on a given charge for a given role</a:t>
            </a:r>
          </a:p>
          <a:p>
            <a:pPr marL="285750" indent="-285750">
              <a:buFont typeface="Arial" panose="020B0604020202020204" pitchFamily="34" charset="0"/>
              <a:buChar char="•"/>
            </a:pPr>
            <a:r>
              <a:rPr lang="en-US" dirty="0" err="1" smtClean="0">
                <a:solidFill>
                  <a:schemeClr val="bg1"/>
                </a:solidFill>
              </a:rPr>
              <a:t>BillingCenter</a:t>
            </a:r>
            <a:r>
              <a:rPr lang="en-US" dirty="0" smtClean="0">
                <a:solidFill>
                  <a:schemeClr val="bg1"/>
                </a:solidFill>
              </a:rPr>
              <a:t> supports three ways to specify the flat amount commission override</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 </a:t>
            </a:r>
            <a:r>
              <a:rPr lang="en-US" dirty="0" smtClean="0">
                <a:solidFill>
                  <a:schemeClr val="bg1"/>
                </a:solidFill>
              </a:rPr>
              <a:t>  Through the </a:t>
            </a:r>
            <a:r>
              <a:rPr lang="en-US" dirty="0" err="1" smtClean="0">
                <a:solidFill>
                  <a:schemeClr val="bg1"/>
                </a:solidFill>
              </a:rPr>
              <a:t>BillingCenter</a:t>
            </a:r>
            <a:r>
              <a:rPr lang="en-US" dirty="0" smtClean="0">
                <a:solidFill>
                  <a:schemeClr val="bg1"/>
                </a:solidFill>
              </a:rPr>
              <a:t> UI             In a  Billing Instruction                In </a:t>
            </a:r>
            <a:r>
              <a:rPr lang="en-US" dirty="0" err="1" smtClean="0">
                <a:solidFill>
                  <a:schemeClr val="bg1"/>
                </a:solidFill>
              </a:rPr>
              <a:t>Gosu</a:t>
            </a:r>
            <a:endParaRPr lang="en-US" dirty="0" smtClean="0">
              <a:solidFill>
                <a:schemeClr val="bg1"/>
              </a:solidFill>
            </a:endParaRPr>
          </a:p>
          <a:p>
            <a:pPr marL="514350" lvl="1" indent="-285750"/>
            <a:endParaRPr lang="en-US" dirty="0" smtClean="0">
              <a:solidFill>
                <a:schemeClr val="bg1"/>
              </a:solidFill>
            </a:endParaRPr>
          </a:p>
          <a:p>
            <a:pPr marL="514350" lvl="1" indent="-285750"/>
            <a:endParaRPr lang="en-US" dirty="0">
              <a:solidFill>
                <a:schemeClr val="bg1"/>
              </a:solidFill>
            </a:endParaRPr>
          </a:p>
        </p:txBody>
      </p:sp>
      <p:sp>
        <p:nvSpPr>
          <p:cNvPr id="31" name="Title 6">
            <a:extLst>
              <a:ext uri="{FF2B5EF4-FFF2-40B4-BE49-F238E27FC236}">
                <a16:creationId xmlns:a16="http://schemas.microsoft.com/office/drawing/2014/main" id="{EA0D6B93-CE79-4088-9EA6-938915E2F70B}"/>
              </a:ext>
            </a:extLst>
          </p:cNvPr>
          <p:cNvSpPr txBox="1">
            <a:spLocks/>
          </p:cNvSpPr>
          <p:nvPr/>
        </p:nvSpPr>
        <p:spPr>
          <a:xfrm>
            <a:off x="254693" y="145717"/>
            <a:ext cx="8385048" cy="444301"/>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04628C"/>
                </a:solidFill>
                <a:latin typeface="+mj-lt"/>
                <a:ea typeface="Arial" pitchFamily="34" charset="0"/>
              </a:rPr>
              <a:t>Flat</a:t>
            </a:r>
            <a:r>
              <a:rPr lang="en-US" b="1" dirty="0" smtClean="0">
                <a:solidFill>
                  <a:srgbClr val="FFFF00"/>
                </a:solidFill>
              </a:rPr>
              <a:t> </a:t>
            </a:r>
            <a:r>
              <a:rPr lang="en-US" b="1" dirty="0">
                <a:solidFill>
                  <a:srgbClr val="04628C"/>
                </a:solidFill>
                <a:latin typeface="+mj-lt"/>
                <a:ea typeface="Arial" pitchFamily="34" charset="0"/>
              </a:rPr>
              <a:t>amount</a:t>
            </a:r>
            <a:r>
              <a:rPr lang="en-US" b="1" dirty="0" smtClean="0">
                <a:solidFill>
                  <a:srgbClr val="FFFF00"/>
                </a:solidFill>
              </a:rPr>
              <a:t> </a:t>
            </a:r>
            <a:r>
              <a:rPr lang="en-US" b="1" dirty="0">
                <a:solidFill>
                  <a:srgbClr val="04628C"/>
                </a:solidFill>
                <a:latin typeface="+mj-lt"/>
                <a:ea typeface="Arial" pitchFamily="34" charset="0"/>
              </a:rPr>
              <a:t>commission</a:t>
            </a:r>
            <a:r>
              <a:rPr lang="en-US" b="1" dirty="0" smtClean="0">
                <a:solidFill>
                  <a:srgbClr val="FFFF00"/>
                </a:solidFill>
              </a:rPr>
              <a:t> </a:t>
            </a:r>
            <a:r>
              <a:rPr lang="en-US" b="1" dirty="0">
                <a:solidFill>
                  <a:srgbClr val="04628C"/>
                </a:solidFill>
                <a:latin typeface="+mj-lt"/>
                <a:ea typeface="Arial" pitchFamily="34" charset="0"/>
              </a:rPr>
              <a:t>overview</a:t>
            </a:r>
            <a:r>
              <a:rPr lang="en-US" b="1" dirty="0" smtClean="0">
                <a:solidFill>
                  <a:srgbClr val="FFFF00"/>
                </a:solidFill>
              </a:rPr>
              <a:t> </a:t>
            </a:r>
            <a:endParaRPr lang="en-US" dirty="0">
              <a:solidFill>
                <a:srgbClr val="FFFF00"/>
              </a:solidFill>
            </a:endParaRPr>
          </a:p>
        </p:txBody>
      </p:sp>
      <p:pic>
        <p:nvPicPr>
          <p:cNvPr id="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871" y="3804504"/>
            <a:ext cx="1016256" cy="10426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45"/>
          <p:cNvPicPr>
            <a:picLocks noChangeAspect="1"/>
          </p:cNvPicPr>
          <p:nvPr/>
        </p:nvPicPr>
        <p:blipFill>
          <a:blip r:embed="rId4"/>
          <a:stretch>
            <a:fillRect/>
          </a:stretch>
        </p:blipFill>
        <p:spPr>
          <a:xfrm>
            <a:off x="4748981" y="3724991"/>
            <a:ext cx="772467" cy="1023319"/>
          </a:xfrm>
          <a:prstGeom prst="rect">
            <a:avLst/>
          </a:prstGeom>
        </p:spPr>
      </p:pic>
      <p:pic>
        <p:nvPicPr>
          <p:cNvPr id="47" name="Picture 46"/>
          <p:cNvPicPr>
            <a:picLocks noChangeAspect="1"/>
          </p:cNvPicPr>
          <p:nvPr/>
        </p:nvPicPr>
        <p:blipFill>
          <a:blip r:embed="rId5"/>
          <a:stretch>
            <a:fillRect/>
          </a:stretch>
        </p:blipFill>
        <p:spPr>
          <a:xfrm>
            <a:off x="7482348" y="3804504"/>
            <a:ext cx="757083" cy="844959"/>
          </a:xfrm>
          <a:prstGeom prst="rect">
            <a:avLst/>
          </a:prstGeom>
        </p:spPr>
      </p:pic>
    </p:spTree>
    <p:extLst>
      <p:ext uri="{BB962C8B-B14F-4D97-AF65-F5344CB8AC3E}">
        <p14:creationId xmlns:p14="http://schemas.microsoft.com/office/powerpoint/2010/main" val="36438496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6">
            <a:extLst>
              <a:ext uri="{FF2B5EF4-FFF2-40B4-BE49-F238E27FC236}">
                <a16:creationId xmlns:a16="http://schemas.microsoft.com/office/drawing/2014/main" id="{EA0D6B93-CE79-4088-9EA6-938915E2F70B}"/>
              </a:ext>
            </a:extLst>
          </p:cNvPr>
          <p:cNvSpPr txBox="1">
            <a:spLocks/>
          </p:cNvSpPr>
          <p:nvPr/>
        </p:nvSpPr>
        <p:spPr>
          <a:xfrm>
            <a:off x="254693" y="145717"/>
            <a:ext cx="8385048" cy="429469"/>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04628C"/>
                </a:solidFill>
                <a:latin typeface="+mj-lt"/>
                <a:ea typeface="Arial" pitchFamily="34" charset="0"/>
              </a:rPr>
              <a:t>Overriding commission in the UI</a:t>
            </a:r>
          </a:p>
        </p:txBody>
      </p:sp>
      <p:sp>
        <p:nvSpPr>
          <p:cNvPr id="12" name="Content Placeholder 3"/>
          <p:cNvSpPr txBox="1">
            <a:spLocks/>
          </p:cNvSpPr>
          <p:nvPr/>
        </p:nvSpPr>
        <p:spPr>
          <a:xfrm>
            <a:off x="133315" y="539218"/>
            <a:ext cx="8385048" cy="136578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For a charge, a flat amount can be specified as a commission override </a:t>
            </a:r>
          </a:p>
          <a:p>
            <a:pPr marL="228600" lvl="2" indent="0">
              <a:buNone/>
            </a:pPr>
            <a:r>
              <a:rPr lang="en-US" sz="1200" dirty="0" smtClean="0">
                <a:solidFill>
                  <a:schemeClr val="bg1"/>
                </a:solidFill>
              </a:rPr>
              <a:t>Go to the charges screen and select the charge </a:t>
            </a:r>
            <a:r>
              <a:rPr lang="en-US" sz="1200" dirty="0" smtClean="0">
                <a:solidFill>
                  <a:schemeClr val="bg1"/>
                </a:solidFill>
                <a:sym typeface="Wingdings" panose="05000000000000000000" pitchFamily="2" charset="2"/>
              </a:rPr>
              <a:t> Click override commission   To  override  the commission for the       primary producer, either a percentage in the Commission Rate Override field or a flat amount in the Commission  Amount Override field Click OK to save the changes</a:t>
            </a:r>
          </a:p>
          <a:p>
            <a:pPr marL="228600" lvl="2" indent="0">
              <a:buNone/>
            </a:pPr>
            <a:r>
              <a:rPr lang="en-US" sz="1200" dirty="0" smtClean="0">
                <a:solidFill>
                  <a:schemeClr val="bg1"/>
                </a:solidFill>
                <a:sym typeface="Wingdings" panose="05000000000000000000" pitchFamily="2" charset="2"/>
              </a:rPr>
              <a:t>When a rate is overridden with a flat amount, </a:t>
            </a:r>
            <a:r>
              <a:rPr lang="en-US" sz="1200" dirty="0" err="1" smtClean="0">
                <a:solidFill>
                  <a:schemeClr val="bg1"/>
                </a:solidFill>
                <a:sym typeface="Wingdings" panose="05000000000000000000" pitchFamily="2" charset="2"/>
              </a:rPr>
              <a:t>BillingCenter</a:t>
            </a:r>
            <a:r>
              <a:rPr lang="en-US" sz="1200" dirty="0" smtClean="0">
                <a:solidFill>
                  <a:schemeClr val="bg1"/>
                </a:solidFill>
                <a:sym typeface="Wingdings" panose="05000000000000000000" pitchFamily="2" charset="2"/>
              </a:rPr>
              <a:t> makes positive or negative adjustments across invoices depending on the producer’s earning criterion</a:t>
            </a:r>
          </a:p>
          <a:p>
            <a:r>
              <a:rPr lang="en-US" dirty="0" smtClean="0">
                <a:solidFill>
                  <a:schemeClr val="bg1"/>
                </a:solidFill>
              </a:rPr>
              <a:t>   </a:t>
            </a:r>
            <a:r>
              <a:rPr lang="en-US" dirty="0" smtClean="0">
                <a:solidFill>
                  <a:schemeClr val="bg1"/>
                </a:solidFill>
              </a:rPr>
              <a:t> </a:t>
            </a:r>
            <a:r>
              <a:rPr lang="en-US" sz="1600" dirty="0" smtClean="0">
                <a:solidFill>
                  <a:schemeClr val="bg1"/>
                </a:solidFill>
              </a:rPr>
              <a:t>Charges </a:t>
            </a:r>
            <a:r>
              <a:rPr lang="en-US" sz="1600" dirty="0" smtClean="0">
                <a:solidFill>
                  <a:schemeClr val="bg1"/>
                </a:solidFill>
              </a:rPr>
              <a:t>screen on the account or policy </a:t>
            </a:r>
            <a:r>
              <a:rPr lang="en-US" dirty="0" smtClean="0">
                <a:solidFill>
                  <a:schemeClr val="bg1"/>
                </a:solidFill>
              </a:rPr>
              <a:t>tab</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Commission Override Amount fields are available for primary, secondary and referrer producers</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 </a:t>
            </a:r>
            <a:r>
              <a:rPr lang="en-US" dirty="0" smtClean="0">
                <a:solidFill>
                  <a:schemeClr val="bg1"/>
                </a:solidFill>
              </a:rPr>
              <a:t>  </a:t>
            </a:r>
          </a:p>
          <a:p>
            <a:pPr marL="514350" lvl="1" indent="-285750"/>
            <a:endParaRPr lang="en-US" dirty="0" smtClean="0">
              <a:solidFill>
                <a:schemeClr val="bg1"/>
              </a:solidFill>
            </a:endParaRPr>
          </a:p>
          <a:p>
            <a:pPr marL="514350" lvl="1" indent="-285750"/>
            <a:endParaRPr lang="en-US" dirty="0">
              <a:solidFill>
                <a:schemeClr val="bg1"/>
              </a:solidFill>
            </a:endParaRPr>
          </a:p>
        </p:txBody>
      </p:sp>
      <p:pic>
        <p:nvPicPr>
          <p:cNvPr id="13" name="Picture 12"/>
          <p:cNvPicPr>
            <a:picLocks noChangeAspect="1"/>
          </p:cNvPicPr>
          <p:nvPr/>
        </p:nvPicPr>
        <p:blipFill>
          <a:blip r:embed="rId3"/>
          <a:stretch>
            <a:fillRect/>
          </a:stretch>
        </p:blipFill>
        <p:spPr>
          <a:xfrm>
            <a:off x="497763" y="2240456"/>
            <a:ext cx="5783556" cy="1108347"/>
          </a:xfrm>
          <a:prstGeom prst="rect">
            <a:avLst/>
          </a:prstGeom>
          <a:ln>
            <a:solidFill>
              <a:schemeClr val="bg1"/>
            </a:solidFill>
          </a:ln>
        </p:spPr>
      </p:pic>
      <p:pic>
        <p:nvPicPr>
          <p:cNvPr id="14" name="Picture 13"/>
          <p:cNvPicPr>
            <a:picLocks noChangeAspect="1"/>
          </p:cNvPicPr>
          <p:nvPr/>
        </p:nvPicPr>
        <p:blipFill>
          <a:blip r:embed="rId4"/>
          <a:stretch>
            <a:fillRect/>
          </a:stretch>
        </p:blipFill>
        <p:spPr>
          <a:xfrm>
            <a:off x="510463" y="3424540"/>
            <a:ext cx="4247658" cy="950667"/>
          </a:xfrm>
          <a:prstGeom prst="rect">
            <a:avLst/>
          </a:prstGeom>
          <a:ln>
            <a:solidFill>
              <a:schemeClr val="bg1"/>
            </a:solidFill>
          </a:ln>
        </p:spPr>
      </p:pic>
    </p:spTree>
    <p:extLst>
      <p:ext uri="{BB962C8B-B14F-4D97-AF65-F5344CB8AC3E}">
        <p14:creationId xmlns:p14="http://schemas.microsoft.com/office/powerpoint/2010/main" val="24383382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6">
            <a:extLst>
              <a:ext uri="{FF2B5EF4-FFF2-40B4-BE49-F238E27FC236}">
                <a16:creationId xmlns:a16="http://schemas.microsoft.com/office/drawing/2014/main" id="{EA0D6B93-CE79-4088-9EA6-938915E2F70B}"/>
              </a:ext>
            </a:extLst>
          </p:cNvPr>
          <p:cNvSpPr txBox="1">
            <a:spLocks/>
          </p:cNvSpPr>
          <p:nvPr/>
        </p:nvSpPr>
        <p:spPr>
          <a:xfrm>
            <a:off x="254692" y="145717"/>
            <a:ext cx="8660707" cy="429469"/>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04628C"/>
                </a:solidFill>
                <a:latin typeface="+mj-lt"/>
                <a:ea typeface="Arial" pitchFamily="34" charset="0"/>
              </a:rPr>
              <a:t>APIs that support overriding commission by a flat amount</a:t>
            </a:r>
          </a:p>
        </p:txBody>
      </p:sp>
      <p:sp>
        <p:nvSpPr>
          <p:cNvPr id="8" name="Content Placeholder 3"/>
          <p:cNvSpPr txBox="1">
            <a:spLocks/>
          </p:cNvSpPr>
          <p:nvPr/>
        </p:nvSpPr>
        <p:spPr>
          <a:xfrm>
            <a:off x="133315" y="590019"/>
            <a:ext cx="8385048" cy="88194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sz="2000" dirty="0" smtClean="0">
                <a:solidFill>
                  <a:schemeClr val="bg1"/>
                </a:solidFill>
              </a:rPr>
              <a:t>New methods in 9.0.2 allow to override the commission on the charge for a particular producer role by a flat amount</a:t>
            </a:r>
          </a:p>
          <a:p>
            <a:pPr marL="514350" lvl="1" indent="-285750"/>
            <a:r>
              <a:rPr lang="en-US" sz="1600" dirty="0" smtClean="0">
                <a:solidFill>
                  <a:schemeClr val="bg1"/>
                </a:solidFill>
              </a:rPr>
              <a:t>To override the commission by a flat amount on a new (uninitialized) charge</a:t>
            </a:r>
          </a:p>
          <a:p>
            <a:pPr lvl="1" indent="0">
              <a:buNone/>
            </a:pPr>
            <a:r>
              <a:rPr lang="en-US" sz="1600" dirty="0" smtClean="0">
                <a:solidFill>
                  <a:schemeClr val="bg1"/>
                </a:solidFill>
              </a:rPr>
              <a:t>	</a:t>
            </a:r>
            <a:r>
              <a:rPr lang="en-US" sz="1600" dirty="0" err="1" smtClean="0">
                <a:solidFill>
                  <a:schemeClr val="bg1"/>
                </a:solidFill>
              </a:rPr>
              <a:t>ChargeInitializer.overrideCommissionAmount</a:t>
            </a:r>
            <a:r>
              <a:rPr lang="en-US" sz="1600" dirty="0" smtClean="0">
                <a:solidFill>
                  <a:schemeClr val="bg1"/>
                </a:solidFill>
              </a:rPr>
              <a:t>(</a:t>
            </a:r>
            <a:r>
              <a:rPr lang="en-US" sz="1600" dirty="0" err="1" smtClean="0">
                <a:solidFill>
                  <a:schemeClr val="bg1"/>
                </a:solidFill>
              </a:rPr>
              <a:t>PolicyRole</a:t>
            </a:r>
            <a:r>
              <a:rPr lang="en-US" sz="1600" dirty="0" smtClean="0">
                <a:solidFill>
                  <a:schemeClr val="bg1"/>
                </a:solidFill>
              </a:rPr>
              <a:t>, </a:t>
            </a:r>
            <a:r>
              <a:rPr lang="en-US" sz="1600" dirty="0" err="1" smtClean="0">
                <a:solidFill>
                  <a:schemeClr val="bg1"/>
                </a:solidFill>
              </a:rPr>
              <a:t>MonetaryAmount</a:t>
            </a:r>
            <a:r>
              <a:rPr lang="en-US" sz="1600" dirty="0" smtClean="0">
                <a:solidFill>
                  <a:schemeClr val="bg1"/>
                </a:solidFill>
              </a:rPr>
              <a:t>)</a:t>
            </a:r>
          </a:p>
          <a:p>
            <a:pPr marL="514350" lvl="1" indent="-285750"/>
            <a:r>
              <a:rPr lang="en-US" sz="1600" dirty="0">
                <a:solidFill>
                  <a:schemeClr val="bg1"/>
                </a:solidFill>
              </a:rPr>
              <a:t>To override the commission by a flat amount on </a:t>
            </a:r>
            <a:r>
              <a:rPr lang="en-US" sz="1600" dirty="0" smtClean="0">
                <a:solidFill>
                  <a:schemeClr val="bg1"/>
                </a:solidFill>
              </a:rPr>
              <a:t>an existing charge</a:t>
            </a:r>
          </a:p>
          <a:p>
            <a:pPr lvl="1" indent="0">
              <a:buNone/>
            </a:pPr>
            <a:r>
              <a:rPr lang="en-US" sz="1600" dirty="0" smtClean="0">
                <a:solidFill>
                  <a:schemeClr val="bg1"/>
                </a:solidFill>
              </a:rPr>
              <a:t>	</a:t>
            </a:r>
            <a:r>
              <a:rPr lang="en-US" sz="1600" dirty="0" err="1" smtClean="0">
                <a:solidFill>
                  <a:schemeClr val="bg1"/>
                </a:solidFill>
              </a:rPr>
              <a:t>Charge.overrideCommissionAmount</a:t>
            </a:r>
            <a:r>
              <a:rPr lang="en-US" sz="1600" dirty="0" smtClean="0">
                <a:solidFill>
                  <a:schemeClr val="bg1"/>
                </a:solidFill>
              </a:rPr>
              <a:t>(</a:t>
            </a:r>
            <a:r>
              <a:rPr lang="en-US" sz="1600" dirty="0" err="1" smtClean="0">
                <a:solidFill>
                  <a:schemeClr val="bg1"/>
                </a:solidFill>
              </a:rPr>
              <a:t>PolicyRole</a:t>
            </a:r>
            <a:r>
              <a:rPr lang="en-US" sz="1600" dirty="0">
                <a:solidFill>
                  <a:schemeClr val="bg1"/>
                </a:solidFill>
              </a:rPr>
              <a:t>, </a:t>
            </a:r>
            <a:r>
              <a:rPr lang="en-US" sz="1600" dirty="0" err="1">
                <a:solidFill>
                  <a:schemeClr val="bg1"/>
                </a:solidFill>
              </a:rPr>
              <a:t>MonetaryAmount</a:t>
            </a:r>
            <a:r>
              <a:rPr lang="en-US" sz="1600" dirty="0" smtClean="0">
                <a:solidFill>
                  <a:schemeClr val="bg1"/>
                </a:solidFill>
              </a:rPr>
              <a:t>)</a:t>
            </a:r>
            <a:endParaRPr lang="en-US" sz="1600" dirty="0">
              <a:solidFill>
                <a:schemeClr val="bg1"/>
              </a:solidFill>
            </a:endParaRPr>
          </a:p>
          <a:p>
            <a:pPr marL="285750" indent="-285750">
              <a:buFont typeface="Arial" panose="020B0604020202020204" pitchFamily="34" charset="0"/>
              <a:buChar char="•"/>
            </a:pPr>
            <a:r>
              <a:rPr lang="en-US" sz="2000" dirty="0" smtClean="0">
                <a:solidFill>
                  <a:schemeClr val="bg1"/>
                </a:solidFill>
              </a:rPr>
              <a:t>As with all commission overrides, the later override replaces any existing overrides that impact the charge’s commission</a:t>
            </a:r>
          </a:p>
          <a:p>
            <a:pPr marL="285750" indent="-285750">
              <a:buFont typeface="Arial" panose="020B0604020202020204" pitchFamily="34" charset="0"/>
              <a:buChar char="•"/>
            </a:pPr>
            <a:r>
              <a:rPr lang="en-US" sz="2000" dirty="0" smtClean="0">
                <a:solidFill>
                  <a:schemeClr val="bg1"/>
                </a:solidFill>
              </a:rPr>
              <a:t>Any commission remainders are reversed and new remainders are created if needed</a:t>
            </a:r>
            <a:endParaRPr lang="en-US" sz="2000" dirty="0">
              <a:solidFill>
                <a:schemeClr val="bg1"/>
              </a:solidFill>
            </a:endParaRPr>
          </a:p>
          <a:p>
            <a:pPr lvl="1" indent="0">
              <a:buNone/>
            </a:pPr>
            <a:endParaRPr lang="en-US" sz="1400" dirty="0" smtClean="0">
              <a:solidFill>
                <a:schemeClr val="bg1"/>
              </a:solidFill>
            </a:endParaRPr>
          </a:p>
          <a:p>
            <a:pPr lvl="1" indent="0">
              <a:buNone/>
            </a:pPr>
            <a:endParaRPr lang="en-US" sz="1400" dirty="0" smtClean="0">
              <a:solidFill>
                <a:schemeClr val="bg1"/>
              </a:solidFill>
            </a:endParaRPr>
          </a:p>
          <a:p>
            <a:endParaRPr lang="en-US" dirty="0">
              <a:solidFill>
                <a:schemeClr val="bg1"/>
              </a:solidFill>
            </a:endParaRPr>
          </a:p>
          <a:p>
            <a:r>
              <a:rPr lang="en-US" dirty="0" smtClean="0">
                <a:solidFill>
                  <a:schemeClr val="bg1"/>
                </a:solidFill>
              </a:rPr>
              <a:t>   </a:t>
            </a:r>
          </a:p>
          <a:p>
            <a:pPr marL="514350" lvl="1" indent="-285750"/>
            <a:endParaRPr lang="en-US" dirty="0" smtClean="0">
              <a:solidFill>
                <a:schemeClr val="bg1"/>
              </a:solidFill>
            </a:endParaRPr>
          </a:p>
          <a:p>
            <a:pPr marL="514350" lvl="1" indent="-285750"/>
            <a:endParaRPr lang="en-US" dirty="0">
              <a:solidFill>
                <a:schemeClr val="bg1"/>
              </a:solidFill>
            </a:endParaRPr>
          </a:p>
        </p:txBody>
      </p:sp>
    </p:spTree>
    <p:extLst>
      <p:ext uri="{BB962C8B-B14F-4D97-AF65-F5344CB8AC3E}">
        <p14:creationId xmlns:p14="http://schemas.microsoft.com/office/powerpoint/2010/main" val="23055372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6">
            <a:extLst>
              <a:ext uri="{FF2B5EF4-FFF2-40B4-BE49-F238E27FC236}">
                <a16:creationId xmlns:a16="http://schemas.microsoft.com/office/drawing/2014/main" id="{EA0D6B93-CE79-4088-9EA6-938915E2F70B}"/>
              </a:ext>
            </a:extLst>
          </p:cNvPr>
          <p:cNvSpPr txBox="1">
            <a:spLocks/>
          </p:cNvSpPr>
          <p:nvPr/>
        </p:nvSpPr>
        <p:spPr>
          <a:xfrm>
            <a:off x="254692" y="145717"/>
            <a:ext cx="8660707" cy="429469"/>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04628C"/>
                </a:solidFill>
                <a:latin typeface="+mj-lt"/>
                <a:ea typeface="Arial" pitchFamily="34" charset="0"/>
              </a:rPr>
              <a:t>New getter methods on Charge and </a:t>
            </a:r>
            <a:r>
              <a:rPr lang="en-US" b="1" dirty="0" err="1">
                <a:solidFill>
                  <a:srgbClr val="04628C"/>
                </a:solidFill>
                <a:latin typeface="+mj-lt"/>
                <a:ea typeface="Arial" pitchFamily="34" charset="0"/>
              </a:rPr>
              <a:t>ChargeCommission</a:t>
            </a:r>
            <a:r>
              <a:rPr lang="en-US" b="1" dirty="0">
                <a:solidFill>
                  <a:srgbClr val="04628C"/>
                </a:solidFill>
                <a:latin typeface="+mj-lt"/>
                <a:ea typeface="Arial" pitchFamily="34" charset="0"/>
              </a:rPr>
              <a:t> </a:t>
            </a:r>
          </a:p>
        </p:txBody>
      </p:sp>
      <p:graphicFrame>
        <p:nvGraphicFramePr>
          <p:cNvPr id="6" name="Group 44"/>
          <p:cNvGraphicFramePr>
            <a:graphicFrameLocks noGrp="1"/>
          </p:cNvGraphicFramePr>
          <p:nvPr>
            <p:extLst>
              <p:ext uri="{D42A27DB-BD31-4B8C-83A1-F6EECF244321}">
                <p14:modId xmlns:p14="http://schemas.microsoft.com/office/powerpoint/2010/main" val="2720523615"/>
              </p:ext>
            </p:extLst>
          </p:nvPr>
        </p:nvGraphicFramePr>
        <p:xfrm>
          <a:off x="254693" y="833284"/>
          <a:ext cx="8574674" cy="3583170"/>
        </p:xfrm>
        <a:graphic>
          <a:graphicData uri="http://schemas.openxmlformats.org/drawingml/2006/table">
            <a:tbl>
              <a:tblPr firstRow="1" bandRow="1">
                <a:tableStyleId>{93296810-A885-4BE3-A3E7-6D5BEEA58F35}</a:tableStyleId>
              </a:tblPr>
              <a:tblGrid>
                <a:gridCol w="3422572">
                  <a:extLst>
                    <a:ext uri="{9D8B030D-6E8A-4147-A177-3AD203B41FA5}">
                      <a16:colId xmlns:a16="http://schemas.microsoft.com/office/drawing/2014/main" val="20000"/>
                    </a:ext>
                  </a:extLst>
                </a:gridCol>
                <a:gridCol w="1982056">
                  <a:extLst>
                    <a:ext uri="{9D8B030D-6E8A-4147-A177-3AD203B41FA5}">
                      <a16:colId xmlns:a16="http://schemas.microsoft.com/office/drawing/2014/main" val="20001"/>
                    </a:ext>
                  </a:extLst>
                </a:gridCol>
                <a:gridCol w="3170046">
                  <a:extLst>
                    <a:ext uri="{9D8B030D-6E8A-4147-A177-3AD203B41FA5}">
                      <a16:colId xmlns:a16="http://schemas.microsoft.com/office/drawing/2014/main" val="20002"/>
                    </a:ext>
                  </a:extLst>
                </a:gridCol>
              </a:tblGrid>
              <a:tr h="425245">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u="none" strike="noStrike" cap="none" normalizeH="0" baseline="0" dirty="0" smtClean="0">
                          <a:ln>
                            <a:noFill/>
                          </a:ln>
                          <a:effectLst/>
                        </a:rPr>
                        <a:t>This method</a:t>
                      </a:r>
                      <a:endParaRPr kumimoji="0" lang="en-US" sz="16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b="1" i="0" u="none" strike="noStrike" cap="none" normalizeH="0" baseline="0" dirty="0" smtClean="0">
                          <a:ln>
                            <a:noFill/>
                          </a:ln>
                          <a:solidFill>
                            <a:schemeClr val="lt1"/>
                          </a:solidFill>
                          <a:effectLst/>
                          <a:latin typeface="+mn-lt"/>
                        </a:rPr>
                        <a:t>On this entity</a:t>
                      </a:r>
                      <a:endParaRPr kumimoji="0" lang="en-US" sz="16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600" u="none" strike="noStrike" cap="none" normalizeH="0" baseline="0" dirty="0" smtClean="0">
                          <a:ln>
                            <a:noFill/>
                          </a:ln>
                          <a:effectLst/>
                        </a:rPr>
                        <a:t>Returns</a:t>
                      </a:r>
                      <a:endParaRPr kumimoji="0" lang="en-US" sz="1600" b="1" i="0" u="none" strike="noStrike" cap="none" normalizeH="0" baseline="0" dirty="0" smtClean="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0"/>
                  </a:ext>
                </a:extLst>
              </a:tr>
              <a:tr h="1396181">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kern="1200" cap="none" normalizeH="0" baseline="0" dirty="0" err="1" smtClean="0">
                          <a:ln>
                            <a:noFill/>
                          </a:ln>
                          <a:solidFill>
                            <a:schemeClr val="dk1"/>
                          </a:solidFill>
                          <a:effectLst/>
                          <a:latin typeface="+mn-lt"/>
                          <a:ea typeface="+mn-ea"/>
                          <a:cs typeface="+mn-cs"/>
                        </a:rPr>
                        <a:t>getTypeOfOverrideIfAny</a:t>
                      </a:r>
                      <a:r>
                        <a:rPr kumimoji="0" lang="en-US" sz="1400" u="none" strike="noStrike" kern="1200" cap="none" normalizeH="0" baseline="0" dirty="0" smtClean="0">
                          <a:ln>
                            <a:noFill/>
                          </a:ln>
                          <a:solidFill>
                            <a:schemeClr val="dk1"/>
                          </a:solidFill>
                          <a:effectLst/>
                          <a:latin typeface="+mn-lt"/>
                          <a:ea typeface="+mn-ea"/>
                          <a:cs typeface="+mn-cs"/>
                        </a:rPr>
                        <a:t>(</a:t>
                      </a:r>
                      <a:r>
                        <a:rPr kumimoji="0" lang="en-US" sz="1400" u="none" strike="noStrike" kern="1200" cap="none" normalizeH="0" baseline="0" dirty="0" err="1" smtClean="0">
                          <a:ln>
                            <a:noFill/>
                          </a:ln>
                          <a:solidFill>
                            <a:schemeClr val="dk1"/>
                          </a:solidFill>
                          <a:effectLst/>
                          <a:latin typeface="+mn-lt"/>
                          <a:ea typeface="+mn-ea"/>
                          <a:cs typeface="+mn-cs"/>
                        </a:rPr>
                        <a:t>PolicyRole</a:t>
                      </a:r>
                      <a:r>
                        <a:rPr kumimoji="0" lang="en-US" sz="1400" u="none" strike="noStrike" kern="1200" cap="none" normalizeH="0" baseline="0" dirty="0" smtClean="0">
                          <a:ln>
                            <a:noFill/>
                          </a:ln>
                          <a:solidFill>
                            <a:schemeClr val="dk1"/>
                          </a:solidFill>
                          <a:effectLst/>
                          <a:latin typeface="+mn-lt"/>
                          <a:ea typeface="+mn-ea"/>
                          <a:cs typeface="+mn-cs"/>
                        </a:rPr>
                        <a:t>)</a:t>
                      </a: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smtClean="0">
                          <a:ln>
                            <a:noFill/>
                          </a:ln>
                          <a:effectLst/>
                        </a:rPr>
                        <a:t>Charge</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smtClean="0">
                          <a:ln>
                            <a:noFill/>
                          </a:ln>
                          <a:effectLst/>
                        </a:rPr>
                        <a:t>A </a:t>
                      </a:r>
                      <a:r>
                        <a:rPr kumimoji="0" lang="en-US" sz="1400" u="none" strike="noStrike" cap="none" normalizeH="0" baseline="0" dirty="0" err="1" smtClean="0">
                          <a:ln>
                            <a:noFill/>
                          </a:ln>
                          <a:effectLst/>
                        </a:rPr>
                        <a:t>typecode</a:t>
                      </a:r>
                      <a:r>
                        <a:rPr kumimoji="0" lang="en-US" sz="1400" u="none" strike="noStrike" cap="none" normalizeH="0" baseline="0" dirty="0" smtClean="0">
                          <a:ln>
                            <a:noFill/>
                          </a:ln>
                          <a:effectLst/>
                        </a:rPr>
                        <a:t> from </a:t>
                      </a:r>
                    </a:p>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kern="1200" cap="none" normalizeH="0" baseline="0" dirty="0" err="1" smtClean="0">
                          <a:ln>
                            <a:noFill/>
                          </a:ln>
                          <a:solidFill>
                            <a:schemeClr val="dk1"/>
                          </a:solidFill>
                          <a:effectLst/>
                          <a:latin typeface="+mn-lt"/>
                          <a:ea typeface="+mn-ea"/>
                          <a:cs typeface="+mn-cs"/>
                        </a:rPr>
                        <a:t>ChargeCommissionOverrideType</a:t>
                      </a:r>
                      <a:endParaRPr kumimoji="0" lang="en-US" sz="14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0" fontAlgn="base" latinLnBrk="0" hangingPunct="0">
                        <a:lnSpc>
                          <a:spcPct val="100000"/>
                        </a:lnSpc>
                        <a:spcBef>
                          <a:spcPct val="40000"/>
                        </a:spcBef>
                        <a:spcAft>
                          <a:spcPct val="0"/>
                        </a:spcAft>
                        <a:buClr>
                          <a:srgbClr val="0146AD"/>
                        </a:buClr>
                        <a:buSzTx/>
                        <a:buFontTx/>
                        <a:buNone/>
                        <a:tabLst/>
                      </a:pPr>
                      <a:r>
                        <a:rPr kumimoji="0" lang="en-US" sz="1400" u="none" strike="noStrike" kern="1200" cap="none" normalizeH="0" baseline="0" dirty="0" smtClean="0">
                          <a:ln>
                            <a:noFill/>
                          </a:ln>
                          <a:solidFill>
                            <a:schemeClr val="dk1"/>
                          </a:solidFill>
                          <a:effectLst/>
                          <a:latin typeface="+mn-lt"/>
                          <a:ea typeface="+mn-ea"/>
                          <a:cs typeface="+mn-cs"/>
                        </a:rPr>
                        <a:t>– that is, Rate or Amount or Null </a:t>
                      </a:r>
                    </a:p>
                    <a:p>
                      <a:pPr marL="0" marR="0" lvl="0" indent="0" algn="l" defTabSz="914400" rtl="0" eaLnBrk="0" fontAlgn="base" latinLnBrk="0" hangingPunct="0">
                        <a:lnSpc>
                          <a:spcPct val="100000"/>
                        </a:lnSpc>
                        <a:spcBef>
                          <a:spcPct val="40000"/>
                        </a:spcBef>
                        <a:spcAft>
                          <a:spcPct val="0"/>
                        </a:spcAft>
                        <a:buClr>
                          <a:srgbClr val="0146AD"/>
                        </a:buClr>
                        <a:buSzTx/>
                        <a:buFontTx/>
                        <a:buNone/>
                        <a:tabLst/>
                      </a:pPr>
                      <a:r>
                        <a:rPr kumimoji="0" lang="en-US" sz="1400" u="none" strike="noStrike" kern="1200" cap="none" normalizeH="0" baseline="0" dirty="0" smtClean="0">
                          <a:ln>
                            <a:noFill/>
                          </a:ln>
                          <a:solidFill>
                            <a:schemeClr val="dk1"/>
                          </a:solidFill>
                          <a:effectLst/>
                          <a:latin typeface="+mn-lt"/>
                          <a:ea typeface="+mn-ea"/>
                          <a:cs typeface="+mn-cs"/>
                        </a:rPr>
                        <a:t>if no override exists </a:t>
                      </a:r>
                    </a:p>
                  </a:txBody>
                  <a:tcPr marR="0" marT="91440" marB="0" horzOverflow="overflow"/>
                </a:tc>
                <a:extLst>
                  <a:ext uri="{0D108BD9-81ED-4DB2-BD59-A6C34878D82A}">
                    <a16:rowId xmlns:a16="http://schemas.microsoft.com/office/drawing/2014/main" val="10001"/>
                  </a:ext>
                </a:extLst>
              </a:tr>
              <a:tr h="43413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err="1" smtClean="0">
                          <a:ln>
                            <a:noFill/>
                          </a:ln>
                          <a:effectLst/>
                        </a:rPr>
                        <a:t>getChargeLevelCommissionAmountOverride</a:t>
                      </a:r>
                      <a:r>
                        <a:rPr kumimoji="0" lang="en-US" sz="1400" u="none" strike="noStrike" cap="none" normalizeH="0" baseline="0" dirty="0" smtClean="0">
                          <a:ln>
                            <a:noFill/>
                          </a:ln>
                          <a:effectLst/>
                        </a:rPr>
                        <a:t>(</a:t>
                      </a:r>
                      <a:r>
                        <a:rPr kumimoji="0" lang="en-US" sz="1400" u="none" strike="noStrike" cap="none" normalizeH="0" baseline="0" dirty="0" err="1" smtClean="0">
                          <a:ln>
                            <a:noFill/>
                          </a:ln>
                          <a:effectLst/>
                        </a:rPr>
                        <a:t>PolicyRole</a:t>
                      </a: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smtClean="0">
                          <a:ln>
                            <a:noFill/>
                          </a:ln>
                          <a:effectLst/>
                        </a:rPr>
                        <a:t>Charge</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err="1" smtClean="0">
                          <a:ln>
                            <a:noFill/>
                          </a:ln>
                          <a:effectLst/>
                        </a:rPr>
                        <a:t>MonetaryAmount</a:t>
                      </a:r>
                      <a:r>
                        <a:rPr kumimoji="0" lang="en-US" sz="1400" u="none" strike="noStrike" cap="none" normalizeH="0" baseline="0" dirty="0" smtClean="0">
                          <a:ln>
                            <a:noFill/>
                          </a:ln>
                          <a:effectLst/>
                        </a:rPr>
                        <a:t> – the flat amount override, if it exists; NULL if rate override or no override exists</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2"/>
                  </a:ext>
                </a:extLst>
              </a:tr>
              <a:tr h="43413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err="1" smtClean="0">
                          <a:ln>
                            <a:noFill/>
                          </a:ln>
                          <a:effectLst/>
                        </a:rPr>
                        <a:t>getCommissionAmunt</a:t>
                      </a: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u="none" strike="noStrike" cap="none" normalizeH="0" baseline="0" dirty="0" err="1" smtClean="0">
                          <a:ln>
                            <a:noFill/>
                          </a:ln>
                          <a:effectLst/>
                        </a:rPr>
                        <a:t>ChargeCommission</a:t>
                      </a: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r>
                        <a:rPr kumimoji="0" lang="en-US" sz="1400" u="none" strike="noStrike" cap="none" normalizeH="0" baseline="0" dirty="0" err="1" smtClean="0">
                          <a:ln>
                            <a:noFill/>
                          </a:ln>
                          <a:effectLst/>
                        </a:rPr>
                        <a:t>MonetaryAmount</a:t>
                      </a:r>
                      <a:r>
                        <a:rPr kumimoji="0" lang="en-US" sz="1400" u="none" strike="noStrike" cap="none" normalizeH="0" baseline="0" dirty="0" smtClean="0">
                          <a:ln>
                            <a:noFill/>
                          </a:ln>
                          <a:effectLst/>
                        </a:rPr>
                        <a:t> – the flat amount override, if it exists; otherwise amount calculated using the rate</a:t>
                      </a:r>
                    </a:p>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endParaRPr kumimoji="0" lang="en-US" sz="1400" b="0" i="0" u="none" strike="noStrike" cap="none" normalizeH="0" baseline="0" dirty="0" smtClean="0">
                        <a:ln>
                          <a:noFill/>
                        </a:ln>
                        <a:solidFill>
                          <a:schemeClr val="bg1"/>
                        </a:solidFill>
                        <a:effectLst/>
                        <a:latin typeface="Arial" charset="0"/>
                      </a:endParaRPr>
                    </a:p>
                  </a:txBody>
                  <a:tcPr marR="0" marT="91440" marB="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0565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6">
            <a:extLst>
              <a:ext uri="{FF2B5EF4-FFF2-40B4-BE49-F238E27FC236}">
                <a16:creationId xmlns:a16="http://schemas.microsoft.com/office/drawing/2014/main" id="{EA0D6B93-CE79-4088-9EA6-938915E2F70B}"/>
              </a:ext>
            </a:extLst>
          </p:cNvPr>
          <p:cNvSpPr txBox="1">
            <a:spLocks/>
          </p:cNvSpPr>
          <p:nvPr/>
        </p:nvSpPr>
        <p:spPr>
          <a:xfrm>
            <a:off x="254692" y="145717"/>
            <a:ext cx="8660707" cy="429469"/>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rgbClr val="04628C"/>
                </a:solidFill>
                <a:latin typeface="+mj-lt"/>
                <a:ea typeface="Arial" pitchFamily="34" charset="0"/>
              </a:rPr>
              <a:t>Other changes related to commission</a:t>
            </a:r>
          </a:p>
        </p:txBody>
      </p:sp>
      <p:sp>
        <p:nvSpPr>
          <p:cNvPr id="7" name="Content Placeholder 3"/>
          <p:cNvSpPr txBox="1">
            <a:spLocks/>
          </p:cNvSpPr>
          <p:nvPr/>
        </p:nvSpPr>
        <p:spPr>
          <a:xfrm>
            <a:off x="133315" y="590018"/>
            <a:ext cx="8735382" cy="338221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The plugin method </a:t>
            </a:r>
            <a:r>
              <a:rPr lang="en-US" dirty="0" err="1" smtClean="0">
                <a:solidFill>
                  <a:schemeClr val="bg1"/>
                </a:solidFill>
              </a:rPr>
              <a:t>ICommission.getCommissionRate</a:t>
            </a:r>
            <a:r>
              <a:rPr lang="en-US" dirty="0" smtClean="0">
                <a:solidFill>
                  <a:schemeClr val="bg1"/>
                </a:solidFill>
              </a:rPr>
              <a:t>() has been deprecated </a:t>
            </a:r>
          </a:p>
          <a:p>
            <a:pPr marL="514350" lvl="1" indent="-285750"/>
            <a:r>
              <a:rPr lang="en-US" sz="1400" dirty="0" smtClean="0">
                <a:solidFill>
                  <a:schemeClr val="bg1"/>
                </a:solidFill>
              </a:rPr>
              <a:t>Use </a:t>
            </a:r>
            <a:r>
              <a:rPr lang="en-US" sz="1400" dirty="0" err="1" smtClean="0">
                <a:solidFill>
                  <a:schemeClr val="bg1"/>
                </a:solidFill>
              </a:rPr>
              <a:t>ChargeInitializer.overrideCommissionRate</a:t>
            </a:r>
            <a:r>
              <a:rPr lang="en-US" sz="1400" dirty="0" smtClean="0">
                <a:solidFill>
                  <a:schemeClr val="bg1"/>
                </a:solidFill>
              </a:rPr>
              <a:t>() or </a:t>
            </a:r>
            <a:r>
              <a:rPr lang="en-US" sz="1400" dirty="0" err="1" smtClean="0">
                <a:solidFill>
                  <a:schemeClr val="bg1"/>
                </a:solidFill>
              </a:rPr>
              <a:t>ChargeInitializer.overrideCommissionAmount</a:t>
            </a:r>
            <a:r>
              <a:rPr lang="en-US" sz="1400" dirty="0" smtClean="0">
                <a:solidFill>
                  <a:schemeClr val="bg1"/>
                </a:solidFill>
              </a:rPr>
              <a:t>() </a:t>
            </a:r>
          </a:p>
          <a:p>
            <a:pPr lvl="1" indent="0">
              <a:buNone/>
            </a:pPr>
            <a:r>
              <a:rPr lang="en-US" sz="1400" dirty="0">
                <a:solidFill>
                  <a:schemeClr val="bg1"/>
                </a:solidFill>
              </a:rPr>
              <a:t> </a:t>
            </a:r>
            <a:r>
              <a:rPr lang="en-US" sz="1400" dirty="0" smtClean="0">
                <a:solidFill>
                  <a:schemeClr val="bg1"/>
                </a:solidFill>
              </a:rPr>
              <a:t>     to override a charge’s commission on charge creation</a:t>
            </a:r>
          </a:p>
          <a:p>
            <a:pPr marL="285750" indent="-285750">
              <a:buFont typeface="Arial" panose="020B0604020202020204" pitchFamily="34" charset="0"/>
              <a:buChar char="•"/>
            </a:pPr>
            <a:r>
              <a:rPr lang="en-US" dirty="0" smtClean="0">
                <a:solidFill>
                  <a:schemeClr val="bg1"/>
                </a:solidFill>
              </a:rPr>
              <a:t>An exception is thrown on </a:t>
            </a:r>
            <a:r>
              <a:rPr lang="en-US" dirty="0" err="1" smtClean="0">
                <a:solidFill>
                  <a:schemeClr val="bg1"/>
                </a:solidFill>
              </a:rPr>
              <a:t>InvoiceItem.overrideCommissionRate</a:t>
            </a:r>
            <a:r>
              <a:rPr lang="en-US" dirty="0" smtClean="0">
                <a:solidFill>
                  <a:schemeClr val="bg1"/>
                </a:solidFill>
              </a:rPr>
              <a:t>()</a:t>
            </a:r>
          </a:p>
          <a:p>
            <a:pPr marL="514350" lvl="1" indent="-285750"/>
            <a:r>
              <a:rPr lang="en-US" sz="1400" dirty="0" smtClean="0">
                <a:solidFill>
                  <a:schemeClr val="bg1"/>
                </a:solidFill>
              </a:rPr>
              <a:t>If there is a flat amount override on the invoice item’s parent charge, or </a:t>
            </a:r>
          </a:p>
          <a:p>
            <a:pPr marL="514350" lvl="1" indent="-285750"/>
            <a:r>
              <a:rPr lang="en-US" sz="1400" dirty="0" smtClean="0">
                <a:solidFill>
                  <a:schemeClr val="bg1"/>
                </a:solidFill>
              </a:rPr>
              <a:t>If the commission rate is negative</a:t>
            </a:r>
          </a:p>
          <a:p>
            <a:pPr marL="285750" indent="-285750">
              <a:buFont typeface="Arial" panose="020B0604020202020204" pitchFamily="34" charset="0"/>
              <a:buChar char="•"/>
            </a:pPr>
            <a:r>
              <a:rPr lang="en-US" dirty="0" smtClean="0">
                <a:solidFill>
                  <a:schemeClr val="bg1"/>
                </a:solidFill>
              </a:rPr>
              <a:t>The </a:t>
            </a:r>
            <a:r>
              <a:rPr lang="en-US" dirty="0" err="1" smtClean="0">
                <a:solidFill>
                  <a:schemeClr val="bg1"/>
                </a:solidFill>
              </a:rPr>
              <a:t>CommissionRateOverride</a:t>
            </a:r>
            <a:r>
              <a:rPr lang="en-US" dirty="0" smtClean="0">
                <a:solidFill>
                  <a:schemeClr val="bg1"/>
                </a:solidFill>
              </a:rPr>
              <a:t> entity has a new amount field of type </a:t>
            </a:r>
            <a:r>
              <a:rPr lang="en-US" dirty="0" err="1" smtClean="0">
                <a:solidFill>
                  <a:schemeClr val="bg1"/>
                </a:solidFill>
              </a:rPr>
              <a:t>MonetaryAmount</a:t>
            </a:r>
            <a:endParaRPr lang="en-US" dirty="0">
              <a:solidFill>
                <a:schemeClr val="bg1"/>
              </a:solidFill>
            </a:endParaRPr>
          </a:p>
          <a:p>
            <a:pPr marL="514350" lvl="1" indent="-285750"/>
            <a:r>
              <a:rPr lang="en-US" sz="1400" dirty="0" smtClean="0">
                <a:solidFill>
                  <a:schemeClr val="bg1"/>
                </a:solidFill>
              </a:rPr>
              <a:t>This field maps to an amount column and a currency column in the database table</a:t>
            </a:r>
            <a:endParaRPr lang="en-US" sz="1400" dirty="0">
              <a:solidFill>
                <a:schemeClr val="bg1"/>
              </a:solidFill>
            </a:endParaRPr>
          </a:p>
          <a:p>
            <a:pPr marL="514350" lvl="1" indent="-285750"/>
            <a:endParaRPr lang="en-US" sz="1400" dirty="0">
              <a:solidFill>
                <a:schemeClr val="bg1"/>
              </a:solidFill>
            </a:endParaRPr>
          </a:p>
          <a:p>
            <a:pPr lvl="1" indent="0">
              <a:buNone/>
            </a:pPr>
            <a:endParaRPr lang="en-US" sz="1400" dirty="0" smtClean="0">
              <a:solidFill>
                <a:schemeClr val="bg1"/>
              </a:solidFill>
            </a:endParaRPr>
          </a:p>
          <a:p>
            <a:pPr lvl="1" indent="0">
              <a:buNone/>
            </a:pPr>
            <a:endParaRPr lang="en-US" sz="1400" dirty="0" smtClean="0">
              <a:solidFill>
                <a:schemeClr val="bg1"/>
              </a:solidFill>
            </a:endParaRPr>
          </a:p>
          <a:p>
            <a:endParaRPr lang="en-US" dirty="0">
              <a:solidFill>
                <a:schemeClr val="bg1"/>
              </a:solidFill>
            </a:endParaRPr>
          </a:p>
          <a:p>
            <a:r>
              <a:rPr lang="en-US" dirty="0" smtClean="0">
                <a:solidFill>
                  <a:schemeClr val="bg1"/>
                </a:solidFill>
              </a:rPr>
              <a:t>   </a:t>
            </a:r>
          </a:p>
          <a:p>
            <a:pPr marL="514350" lvl="1" indent="-285750"/>
            <a:endParaRPr lang="en-US" dirty="0" smtClean="0">
              <a:solidFill>
                <a:schemeClr val="bg1"/>
              </a:solidFill>
            </a:endParaRPr>
          </a:p>
          <a:p>
            <a:pPr marL="514350" lvl="1" indent="-285750"/>
            <a:endParaRPr lang="en-US" dirty="0">
              <a:solidFill>
                <a:schemeClr val="bg1"/>
              </a:solidFill>
            </a:endParaRPr>
          </a:p>
        </p:txBody>
      </p:sp>
    </p:spTree>
    <p:extLst>
      <p:ext uri="{BB962C8B-B14F-4D97-AF65-F5344CB8AC3E}">
        <p14:creationId xmlns:p14="http://schemas.microsoft.com/office/powerpoint/2010/main" val="2726102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 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sz="2400" dirty="0" smtClean="0"/>
              <a:t>You should now be able to:</a:t>
            </a:r>
          </a:p>
          <a:p>
            <a:pPr marL="285750" indent="-285750">
              <a:lnSpc>
                <a:spcPct val="150000"/>
              </a:lnSpc>
            </a:pPr>
            <a:r>
              <a:rPr lang="en-US" sz="2400" dirty="0"/>
              <a:t>Functionality and scope of the flat amount commission override feature </a:t>
            </a:r>
            <a:endParaRPr lang="en-US" sz="2400" dirty="0" smtClean="0"/>
          </a:p>
        </p:txBody>
      </p:sp>
    </p:spTree>
    <p:extLst>
      <p:ext uri="{BB962C8B-B14F-4D97-AF65-F5344CB8AC3E}">
        <p14:creationId xmlns:p14="http://schemas.microsoft.com/office/powerpoint/2010/main" val="29302107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FA1A72-F4F4-4F43-8C35-F7771C6835C6}"/>
</file>

<file path=customXml/itemProps2.xml><?xml version="1.0" encoding="utf-8"?>
<ds:datastoreItem xmlns:ds="http://schemas.openxmlformats.org/officeDocument/2006/customXml" ds:itemID="{774B11C9-F050-4AD9-9DBC-BB8FDF431F65}"/>
</file>

<file path=customXml/itemProps3.xml><?xml version="1.0" encoding="utf-8"?>
<ds:datastoreItem xmlns:ds="http://schemas.openxmlformats.org/officeDocument/2006/customXml" ds:itemID="{41BA4D1E-F6EB-4559-AD43-77140EA73BE3}"/>
</file>

<file path=docProps/app.xml><?xml version="1.0" encoding="utf-8"?>
<Properties xmlns="http://schemas.openxmlformats.org/officeDocument/2006/extended-properties" xmlns:vt="http://schemas.openxmlformats.org/officeDocument/2006/docPropsVTypes">
  <Template>CognizantTheme</Template>
  <TotalTime>100</TotalTime>
  <Words>608</Words>
  <Application>Microsoft Office PowerPoint</Application>
  <PresentationFormat>On-screen Show (16:9)</PresentationFormat>
  <Paragraphs>95</Paragraphs>
  <Slides>11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Arial Narrow</vt:lpstr>
      <vt:lpstr>Calibri</vt:lpstr>
      <vt:lpstr>Courier New</vt:lpstr>
      <vt:lpstr>Times New Roman</vt:lpstr>
      <vt:lpstr>Wingdings</vt:lpstr>
      <vt:lpstr>Wingdings 2</vt:lpstr>
      <vt:lpstr>Wingdings 3</vt:lpstr>
      <vt:lpstr>CognizantTheme</vt:lpstr>
      <vt:lpstr>Emerald_Template</vt:lpstr>
      <vt:lpstr>BillingCenter 10 Configuration</vt:lpstr>
      <vt:lpstr>Lesson objectives</vt:lpstr>
      <vt:lpstr>PowerPoint Presentation</vt:lpstr>
      <vt:lpstr>PowerPoint Presentation</vt:lpstr>
      <vt:lpstr>PowerPoint Presentation</vt:lpstr>
      <vt:lpstr>PowerPoint Presentation</vt:lpstr>
      <vt:lpstr>PowerPoint Presentation</vt:lpstr>
      <vt:lpstr>PowerPoint Presentation</vt:lpstr>
      <vt:lpstr> Lesson objectives review</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Biswas, Sujoy (Cognizant)</cp:lastModifiedBy>
  <cp:revision>20</cp:revision>
  <dcterms:created xsi:type="dcterms:W3CDTF">2020-11-09T01:08:15Z</dcterms:created>
  <dcterms:modified xsi:type="dcterms:W3CDTF">2020-12-11T12:03:54Z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