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slides/slide20.xml" ContentType="application/vnd.openxmlformats-officedocument.presentationml.slide+xml"/>
  <Override PartName="/ppt/presentation.xml" ContentType="application/vnd.openxmlformats-officedocument.presentationml.presentation.main+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notesSlides/notesSlide12.xml" ContentType="application/vnd.openxmlformats-officedocument.presentationml.notesSlide+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77.xml" ContentType="application/vnd.openxmlformats-officedocument.presentationml.slideLayout+xml"/>
  <Override PartName="/ppt/slideLayouts/slideLayout69.xml" ContentType="application/vnd.openxmlformats-officedocument.presentationml.slideLayout+xml"/>
  <Override PartName="/ppt/slideLayouts/slideLayout79.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notesSlides/notesSlide1.xml" ContentType="application/vnd.openxmlformats-officedocument.presentationml.notesSlide+xml"/>
  <Override PartName="/ppt/slideLayouts/slideLayout106.xml" ContentType="application/vnd.openxmlformats-officedocument.presentationml.slideLayout+xml"/>
  <Override PartName="/ppt/slideLayouts/slideLayout78.xml" ContentType="application/vnd.openxmlformats-officedocument.presentationml.slideLayout+xml"/>
  <Override PartName="/ppt/slideLayouts/slideLayout104.xml" ContentType="application/vnd.openxmlformats-officedocument.presentationml.slideLayout+xml"/>
  <Override PartName="/ppt/slideLayouts/slideLayout88.xml" ContentType="application/vnd.openxmlformats-officedocument.presentationml.slideLayout+xml"/>
  <Override PartName="/ppt/slideLayouts/slideLayout105.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93.xml" ContentType="application/vnd.openxmlformats-officedocument.presentationml.slideLayout+xml"/>
  <Override PartName="/ppt/slideLayouts/slideLayout89.xml" ContentType="application/vnd.openxmlformats-officedocument.presentationml.slideLayout+xml"/>
  <Override PartName="/ppt/slideLayouts/slideLayout99.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7.xml" ContentType="application/vnd.openxmlformats-officedocument.presentationml.slideLayout+xml"/>
  <Override PartName="/ppt/slideLayouts/slideLayout102.xml" ContentType="application/vnd.openxmlformats-officedocument.presentationml.slideLayout+xml"/>
  <Override PartName="/ppt/slideLayouts/slideLayout98.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32" r:id="rId3"/>
    <p:sldMasterId id="2147483748" r:id="rId4"/>
  </p:sldMasterIdLst>
  <p:notesMasterIdLst>
    <p:notesMasterId r:id="rId25"/>
  </p:notesMasterIdLst>
  <p:sldIdLst>
    <p:sldId id="262"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263"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34" autoAdjust="0"/>
  </p:normalViewPr>
  <p:slideViewPr>
    <p:cSldViewPr snapToGrid="0">
      <p:cViewPr varScale="1">
        <p:scale>
          <a:sx n="83" d="100"/>
          <a:sy n="83" d="100"/>
        </p:scale>
        <p:origin x="8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Billing Process Overview - </a:t>
            </a:r>
            <a:fld id="{E95C7CF5-0EB1-4103-BBA6-9D6346EDCE1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b="1" dirty="0" smtClean="0"/>
              <a:t>carrier</a:t>
            </a:r>
            <a:r>
              <a:rPr lang="en-US" dirty="0" smtClean="0"/>
              <a:t> is the insurance company that provides the policy.</a:t>
            </a:r>
          </a:p>
          <a:p>
            <a:pPr eaLnBrk="1" hangingPunct="1"/>
            <a:endParaRPr lang="en-US" dirty="0" smtClean="0"/>
          </a:p>
          <a:p>
            <a:pPr eaLnBrk="1" hangingPunct="1"/>
            <a:r>
              <a:rPr lang="en-US" dirty="0" smtClean="0"/>
              <a:t>The </a:t>
            </a:r>
            <a:r>
              <a:rPr lang="en-US" b="1" dirty="0" smtClean="0"/>
              <a:t>account</a:t>
            </a:r>
            <a:r>
              <a:rPr lang="en-US" dirty="0" smtClean="0"/>
              <a:t> is the entity who owns the policy (and is typically the insured and the payer of the policy).  The account could also be a business partner, such as a collection agency or an attorney. One other possibility is that the account is an employer or a financial institution that pays for the policies of its employees or mortgage holders. These accounts are called "list bill accounts". </a:t>
            </a:r>
          </a:p>
          <a:p>
            <a:pPr eaLnBrk="1" hangingPunct="1"/>
            <a:endParaRPr lang="en-US" dirty="0" smtClean="0"/>
          </a:p>
          <a:p>
            <a:pPr eaLnBrk="1" hangingPunct="1"/>
            <a:r>
              <a:rPr lang="en-US" dirty="0" smtClean="0"/>
              <a:t>The </a:t>
            </a:r>
            <a:r>
              <a:rPr lang="en-US" b="1" dirty="0" smtClean="0"/>
              <a:t>producer</a:t>
            </a:r>
            <a:r>
              <a:rPr lang="en-US" dirty="0" smtClean="0"/>
              <a:t> is an intermediary who:</a:t>
            </a:r>
          </a:p>
          <a:p>
            <a:pPr lvl="1" eaLnBrk="1" hangingPunct="1"/>
            <a:r>
              <a:rPr lang="en-US" dirty="0" smtClean="0"/>
              <a:t>Helps accounts find carriers that will underwrite policies for them.</a:t>
            </a:r>
          </a:p>
          <a:p>
            <a:pPr lvl="1" eaLnBrk="1" hangingPunct="1"/>
            <a:r>
              <a:rPr lang="en-US" dirty="0" smtClean="0"/>
              <a:t>Helps carriers find accounts for whom they want to underwrite policies.</a:t>
            </a:r>
          </a:p>
          <a:p>
            <a:pPr eaLnBrk="1" hangingPunct="1"/>
            <a:endParaRPr lang="en-US" dirty="0" smtClean="0"/>
          </a:p>
        </p:txBody>
      </p:sp>
    </p:spTree>
    <p:extLst>
      <p:ext uri="{BB962C8B-B14F-4D97-AF65-F5344CB8AC3E}">
        <p14:creationId xmlns:p14="http://schemas.microsoft.com/office/powerpoint/2010/main" val="32109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Delinquency occurs when the invoice items become overdue either because the payment has not been received or the received payment was dishonored. The delinquency process typically involves sending one or more reminder notices (known as “dunning letters"). The delinquency process cannot make a decision to cancel the policy. Instead, BillingCenter sends notification to the PAS (or a person) to initiate the cancellation in the PAS. The PAS then sends the cancellation amount to BillingCenter in a billing instruction. At that point, the insured is either billed what is owed or sent the amount to be refunded.  The delinquency process may also include a step to write off trivial amounts if that is what the carrier wants to define. For smaller amounts, the carrier may chose to cancel the policy without attempting to recover the unpaid amount.</a:t>
            </a:r>
          </a:p>
          <a:p>
            <a:pPr eaLnBrk="1" hangingPunct="1"/>
            <a:r>
              <a:rPr lang="en-US" smtClean="0"/>
              <a:t>A </a:t>
            </a:r>
            <a:r>
              <a:rPr lang="en-US" b="1" smtClean="0"/>
              <a:t>collection agency </a:t>
            </a:r>
            <a:r>
              <a:rPr lang="en-US" smtClean="0"/>
              <a:t>is a third-party organization that a carrier uses to collect unpaid funds. If an account becomes delinquent, an event in the delinquency process can trigger the assignment of a collection agency as the payer of past due invoices. In BillingCenter, a collection agency is an account type.</a:t>
            </a:r>
          </a:p>
          <a:p>
            <a:pPr eaLnBrk="1" hangingPunct="1"/>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DF9BECAD-8614-4FED-A500-4175BF8FB4B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4596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120D1911-7EB8-404B-B784-0DA1A396955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7892" name="Rectangle 2"/>
          <p:cNvSpPr>
            <a:spLocks noGrp="1" noRot="1" noChangeAspect="1" noChangeArrowheads="1" noTextEdit="1"/>
          </p:cNvSpPr>
          <p:nvPr>
            <p:ph type="sldImg"/>
          </p:nvPr>
        </p:nvSpPr>
        <p:spPr>
          <a:xfrm>
            <a:off x="-176213" y="630238"/>
            <a:ext cx="7240588"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Throughout the billing process cycle, issues can occur. For example, the premium amount for a transaction may be disputed or the way the charges have been spread between a deposit and installments may be incorrect. There may be invalid bank account or credit card details that must be investigated. Ideally, all accounts are processed automatically and BillingCenter users work only on the issues that require user action. </a:t>
            </a:r>
          </a:p>
        </p:txBody>
      </p:sp>
    </p:spTree>
    <p:extLst>
      <p:ext uri="{BB962C8B-B14F-4D97-AF65-F5344CB8AC3E}">
        <p14:creationId xmlns:p14="http://schemas.microsoft.com/office/powerpoint/2010/main" val="37985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B9FE21F0-758A-4F8B-B663-2C0C5E49D6B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A user can create a trouble ticket at any time. Rules can be defined that create trouble tickets automatically when an exception event occurs.</a:t>
            </a:r>
          </a:p>
          <a:p>
            <a:pPr eaLnBrk="1" hangingPunct="1"/>
            <a:r>
              <a:rPr lang="en-GB" smtClean="0"/>
              <a:t>Each trouble ticket has an owner that is responsible for ensuring the trouble ticket is closed. However, activities needed to resolve the issue can be created and allocated to other users. Rules can be defined to automatically allocate trouble tickets to appropriate users within teams. Activities can also be automatically allocated in this way.</a:t>
            </a:r>
          </a:p>
          <a:p>
            <a:pPr eaLnBrk="1" hangingPunct="1"/>
            <a:r>
              <a:rPr lang="en-GB" smtClean="0"/>
              <a:t>Trouble tickets and activities have due dates and can be escalated if not complete within the expected time. They can also be used to hold processing on the account and/or the commission for the producer. A hold is the method </a:t>
            </a:r>
            <a:r>
              <a:rPr lang="en-US" smtClean="0"/>
              <a:t>BillingCenter provides for stopping an automated process while an account or policy is in dispute. Depending on the type of hold, the hold can affect an account, a producer, and/or a policy. </a:t>
            </a:r>
            <a:endParaRPr lang="en-GB" smtClean="0"/>
          </a:p>
          <a:p>
            <a:pPr eaLnBrk="1" hangingPunct="1"/>
            <a:endParaRPr lang="en-GB" smtClean="0"/>
          </a:p>
        </p:txBody>
      </p:sp>
    </p:spTree>
    <p:extLst>
      <p:ext uri="{BB962C8B-B14F-4D97-AF65-F5344CB8AC3E}">
        <p14:creationId xmlns:p14="http://schemas.microsoft.com/office/powerpoint/2010/main" val="779350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47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3714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318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380D16A5-B9C4-405C-AC50-03CA76F530A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1988" name="Rectangle 2"/>
          <p:cNvSpPr>
            <a:spLocks noGrp="1" noRot="1" noChangeAspect="1" noChangeArrowheads="1" noTextEdit="1"/>
          </p:cNvSpPr>
          <p:nvPr>
            <p:ph type="sldImg"/>
          </p:nvPr>
        </p:nvSpPr>
        <p:spPr>
          <a:xfrm>
            <a:off x="-176213" y="630238"/>
            <a:ext cx="7240588" cy="4073525"/>
          </a:xfrm>
          <a:ln/>
        </p:spPr>
      </p:sp>
      <p:sp>
        <p:nvSpPr>
          <p:cNvPr id="3091459" name="Rectangle 3"/>
          <p:cNvSpPr>
            <a:spLocks noGrp="1" noChangeArrowheads="1"/>
          </p:cNvSpPr>
          <p:nvPr>
            <p:ph type="body" idx="1"/>
          </p:nvPr>
        </p:nvSpPr>
        <p:spPr/>
        <p:txBody>
          <a:bodyPr/>
          <a:lstStyle/>
          <a:p>
            <a:pPr marL="209550" indent="-209550" eaLnBrk="1" hangingPunct="1">
              <a:defRPr/>
            </a:pPr>
            <a:r>
              <a:rPr lang="en-US" b="1" dirty="0" smtClean="0"/>
              <a:t>Answers</a:t>
            </a:r>
          </a:p>
          <a:p>
            <a:pPr marL="209550" indent="-209550" eaLnBrk="1" hangingPunct="1">
              <a:buFontTx/>
              <a:buAutoNum type="arabicPeriod"/>
              <a:defRPr/>
            </a:pPr>
            <a:r>
              <a:rPr lang="en-US" dirty="0" smtClean="0"/>
              <a:t>Policy transactions are entered into an external PAS, where billing instructions are created. The PAS sends them to BillingCenter via the billing instruction API.</a:t>
            </a:r>
          </a:p>
          <a:p>
            <a:pPr marL="209550" indent="-209550" eaLnBrk="1" hangingPunct="1">
              <a:buFontTx/>
              <a:buAutoNum type="arabicPeriod"/>
              <a:defRPr/>
            </a:pPr>
            <a:r>
              <a:rPr lang="en-US" dirty="0" smtClean="0"/>
              <a:t>Premium.</a:t>
            </a:r>
          </a:p>
          <a:p>
            <a:pPr marL="228600" indent="-228600" eaLnBrk="1" hangingPunct="1">
              <a:buFont typeface="+mj-lt"/>
              <a:buAutoNum type="arabicPeriod"/>
              <a:defRPr/>
            </a:pPr>
            <a:r>
              <a:rPr lang="en-US" dirty="0" smtClean="0"/>
              <a:t>Policy’s payment plan</a:t>
            </a:r>
          </a:p>
          <a:p>
            <a:pPr marL="228600" indent="-228600" eaLnBrk="1" hangingPunct="1">
              <a:buFont typeface="+mj-lt"/>
              <a:buAutoNum type="arabicPeriod"/>
              <a:defRPr/>
            </a:pPr>
            <a:r>
              <a:rPr lang="en-US" dirty="0" smtClean="0"/>
              <a:t>The account becomes delinquent. The delinquency process can assign the past due invoices to a collection agency.</a:t>
            </a:r>
          </a:p>
          <a:p>
            <a:pPr marL="228600" indent="-228600" eaLnBrk="1" hangingPunct="1">
              <a:buFont typeface="+mj-lt"/>
              <a:buAutoNum type="arabicPeriod"/>
              <a:defRPr/>
            </a:pPr>
            <a:r>
              <a:rPr lang="en-US" dirty="0" smtClean="0"/>
              <a:t>Put a hold on the account.</a:t>
            </a:r>
          </a:p>
          <a:p>
            <a:pPr marL="228600" indent="-228600" eaLnBrk="1" hangingPunct="1">
              <a:buFont typeface="+mj-lt"/>
              <a:buAutoNum type="arabicPeriod"/>
              <a:defRPr/>
            </a:pPr>
            <a:r>
              <a:rPr lang="en-US" dirty="0" smtClean="0"/>
              <a:t>The policy presents less of a load on the system because most BillingCenter processes ignore closed policies.</a:t>
            </a:r>
          </a:p>
          <a:p>
            <a:pPr marL="209550" indent="-209550" eaLnBrk="1" hangingPunct="1">
              <a:defRPr/>
            </a:pPr>
            <a:endParaRPr lang="en-US" dirty="0" smtClean="0"/>
          </a:p>
          <a:p>
            <a:pPr marL="209550" indent="-209550" eaLnBrk="1" hangingPunct="1">
              <a:defRPr/>
            </a:pPr>
            <a:endParaRPr lang="en-US" dirty="0" smtClean="0"/>
          </a:p>
        </p:txBody>
      </p:sp>
    </p:spTree>
    <p:extLst>
      <p:ext uri="{BB962C8B-B14F-4D97-AF65-F5344CB8AC3E}">
        <p14:creationId xmlns:p14="http://schemas.microsoft.com/office/powerpoint/2010/main" val="2345252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20</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Billing Process Overview - </a:t>
            </a:r>
            <a:fld id="{9DC44D50-6943-40B1-B0D0-2F8CCC226A3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fundamental role of BillingCenter is the intake of billing instructions from a policy administration system and the generation of two types of outputs: invoices to accounts (or statements to producers) and commissions to producers. </a:t>
            </a:r>
          </a:p>
          <a:p>
            <a:pPr eaLnBrk="1" hangingPunct="1"/>
            <a:endParaRPr lang="en-US" dirty="0" smtClean="0"/>
          </a:p>
          <a:p>
            <a:pPr eaLnBrk="1" hangingPunct="1"/>
            <a:r>
              <a:rPr lang="en-US" dirty="0" smtClean="0"/>
              <a:t>The billing process does not typically concern claims. A claim is an event in which a potentially covered loss occurs (such as an auto accident involving a person and car covered on an auto policy). Claims often result in payments being made (such as medical payments to someone injured in the accident or payments to an auto repair shop for damage done to the car), but these payments are not required to keep the policy in force, and therefore they do not fall under the realm of Billing Process Overview.</a:t>
            </a:r>
          </a:p>
        </p:txBody>
      </p:sp>
    </p:spTree>
    <p:extLst>
      <p:ext uri="{BB962C8B-B14F-4D97-AF65-F5344CB8AC3E}">
        <p14:creationId xmlns:p14="http://schemas.microsoft.com/office/powerpoint/2010/main" val="96306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BillingCenter automates the entire policy billing lifecycle from initial receipt of a billing instruction through collections and renewals and policy closure. In addition to invoicing and payment processing, other processes are built into the BillingCenter lifecycle that handle scheduling, commission processing, exception handling, and delinquency processing. The slides that follow summarize policy billing lifecycle processes. </a:t>
            </a:r>
          </a:p>
          <a:p>
            <a:pPr eaLnBrk="1" hangingPunct="1"/>
            <a:r>
              <a:rPr lang="en-US" smtClean="0"/>
              <a:t>Note: Usually the billing lifecycle for a policy ends with policy closure. However, occasionally after a policy is closed, the policy is reinstated. This can happen when the first payment for a policy was received late, after the policy was closed. </a:t>
            </a:r>
          </a:p>
          <a:p>
            <a:pPr eaLnBrk="1" hangingPunct="1"/>
            <a:r>
              <a:rPr lang="en-US" smtClean="0"/>
              <a:t>Also, BillingCenter can receive a billing instruction for a revised final audit after a policy is closed. A revised final audit can happen because of a statistical reporting error. Or possibly the government has done a test audit and found an error that requires a revised final audit.</a:t>
            </a:r>
          </a:p>
          <a:p>
            <a:pPr eaLnBrk="1" hangingPunct="1"/>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3878DCD1-8C52-4075-9D1C-42B474005A5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34135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D12740C5-629B-4235-81C8-2684507CA1A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policy billing lifecycle begins with the receipt of a billing instruction from the policy administration system. There are several types of billing instruction (for example, issuance, policy change, and cancellation). A billing instruction always contains at least one charge.</a:t>
            </a:r>
          </a:p>
          <a:p>
            <a:pPr eaLnBrk="1" hangingPunct="1"/>
            <a:r>
              <a:rPr lang="en-US" smtClean="0"/>
              <a:t>A policy issuance (also known as a policy submission) and a policy renewal create a new policy with a new policy period or extend an existing policy for a new policy period. In this case, the billing instruction must specify:</a:t>
            </a:r>
          </a:p>
          <a:p>
            <a:pPr lvl="1" eaLnBrk="1" hangingPunct="1"/>
            <a:r>
              <a:rPr lang="en-US" smtClean="0"/>
              <a:t>Which policy period the billing instruction is for</a:t>
            </a:r>
          </a:p>
          <a:p>
            <a:pPr lvl="1" eaLnBrk="1" hangingPunct="1"/>
            <a:r>
              <a:rPr lang="en-US" smtClean="0"/>
              <a:t>Who owns the policy (an account)</a:t>
            </a:r>
          </a:p>
          <a:p>
            <a:pPr lvl="1" eaLnBrk="1" hangingPunct="1"/>
            <a:r>
              <a:rPr lang="en-US" smtClean="0"/>
              <a:t>Who gets billed for each charge (an account, which is usually the owner but could be a different account)</a:t>
            </a:r>
          </a:p>
          <a:p>
            <a:pPr lvl="1" eaLnBrk="1" hangingPunct="1"/>
            <a:r>
              <a:rPr lang="en-US" smtClean="0"/>
              <a:t>Who gets the commission (the producer or producers)</a:t>
            </a:r>
          </a:p>
          <a:p>
            <a:pPr lvl="1" eaLnBrk="1" hangingPunct="1"/>
            <a:r>
              <a:rPr lang="en-US" smtClean="0"/>
              <a:t>What to charge (the charges)</a:t>
            </a:r>
          </a:p>
          <a:p>
            <a:pPr lvl="1" eaLnBrk="1" hangingPunct="1"/>
            <a:r>
              <a:rPr lang="en-US" smtClean="0"/>
              <a:t>How to break the charges down into invoice items (the payment plan)</a:t>
            </a:r>
          </a:p>
          <a:p>
            <a:pPr lvl="1" eaLnBrk="1" hangingPunct="1"/>
            <a:r>
              <a:rPr lang="en-US" smtClean="0"/>
              <a:t>What invoice stream to place the invoices on (the invoice stream determines the scheduling of the invoices)</a:t>
            </a:r>
          </a:p>
          <a:p>
            <a:pPr eaLnBrk="1" hangingPunct="1"/>
            <a:r>
              <a:rPr lang="en-US" smtClean="0"/>
              <a:t>The payment plan and charge types must already be known to BillingCenter. The billing instruction simply references which known payment plan to use and the known charge types of each of the charges. Typically, the producer and account are also known to BillingCenter. The handling of an unknown producer or account depends on the integration between the PAS and BillingCenter.</a:t>
            </a:r>
          </a:p>
        </p:txBody>
      </p:sp>
    </p:spTree>
    <p:extLst>
      <p:ext uri="{BB962C8B-B14F-4D97-AF65-F5344CB8AC3E}">
        <p14:creationId xmlns:p14="http://schemas.microsoft.com/office/powerpoint/2010/main" val="288899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701E1C3B-FAD7-4DCE-9565-018B0D6F9D0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a billing instruction is received by BillingCenter, BillingCenter breaks each charge down into one or more invoice items. In the base application, an immediate charge (such as a fee) or a pass-through charge (such as a tax, which must be "passed through" to another agency, such as the government) is typically broken down into a single invoice item. A premium charge is often broken down into a single down payment invoice item and one or more installment invoice items. BillingCenter also generates the required invoices and assigns each invoice item to one of the invoices. The policy's </a:t>
            </a:r>
            <a:r>
              <a:rPr lang="en-US" b="1" dirty="0" smtClean="0"/>
              <a:t>payment plan</a:t>
            </a:r>
            <a:r>
              <a:rPr lang="en-US" dirty="0" smtClean="0"/>
              <a:t> identifies how the charges are to be distributed across invoices.</a:t>
            </a:r>
          </a:p>
          <a:p>
            <a:pPr eaLnBrk="1" hangingPunct="1"/>
            <a:r>
              <a:rPr lang="en-US" dirty="0" smtClean="0"/>
              <a:t>In the example above, the account has a policy that is to be billed a total of $750 consisting of 3 charges: a $600 premium charge, a $125 tax charge, and a $25 processing fee charge. The $600 premium is split into one down payment of $150 and five $90 invoice items. The tax and fee charges are each mapped to a single invoice item.</a:t>
            </a:r>
          </a:p>
          <a:p>
            <a:pPr eaLnBrk="1" hangingPunct="1"/>
            <a:endParaRPr lang="en-US" dirty="0" smtClean="0"/>
          </a:p>
        </p:txBody>
      </p:sp>
    </p:spTree>
    <p:extLst>
      <p:ext uri="{BB962C8B-B14F-4D97-AF65-F5344CB8AC3E}">
        <p14:creationId xmlns:p14="http://schemas.microsoft.com/office/powerpoint/2010/main" val="514611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85E9EF16-BCF4-4497-9CB7-2BE3E5F6F89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BillingCenter generates the required invoices and assigns each invoice item to one of the invoices. The status of each invoice is automatically updated as the bill and due dates are reached.</a:t>
            </a:r>
          </a:p>
        </p:txBody>
      </p:sp>
    </p:spTree>
    <p:extLst>
      <p:ext uri="{BB962C8B-B14F-4D97-AF65-F5344CB8AC3E}">
        <p14:creationId xmlns:p14="http://schemas.microsoft.com/office/powerpoint/2010/main" val="166440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B31D116B-819E-4CEF-A3C8-DD472844210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Before the invoice is due, the insured should send the payment. The payment is applied to the invoice and the charges are marked off as paid. There could be several different forms of payment collection, such as check, credit card payments over the phone, or direct debit from a bank account.</a:t>
            </a:r>
          </a:p>
          <a:p>
            <a:pPr eaLnBrk="1" hangingPunct="1"/>
            <a:r>
              <a:rPr lang="en-US" dirty="0" smtClean="0"/>
              <a:t>For </a:t>
            </a:r>
            <a:r>
              <a:rPr lang="en-US" b="1" dirty="0" smtClean="0"/>
              <a:t>automatic payments</a:t>
            </a:r>
            <a:r>
              <a:rPr lang="en-US" dirty="0" smtClean="0"/>
              <a:t>, the carrier has a token, which is a string that identifies a financial asset held by the account (such as a bank account). When the invoice process is run, the carrier initiates the process to collect the money from a third party payment system. The token is passed to the third party payment system to identify the financial asset that is associated with the account (bank account or credit card).  It is possible that a physical invoice will also be generated in this situation (there are legal requirements to send notification if the amount to be collected has changed from the previously agreed to amount).  This process to collect the money requires an integration so that the bank or credit card company is ‘told’ to send the money for the payment, and then it is sent and deposited into the carrier’s bank account.  Additionally, the carrier may do the accounting for the payment at various times – sometimes, it is assumed to be received on the due date or it may not be created until the actual money is received. </a:t>
            </a:r>
          </a:p>
          <a:p>
            <a:pPr eaLnBrk="1" hangingPunct="1"/>
            <a:r>
              <a:rPr lang="en-US" dirty="0" smtClean="0"/>
              <a:t>For </a:t>
            </a:r>
            <a:r>
              <a:rPr lang="en-US" b="1" dirty="0" smtClean="0"/>
              <a:t>responsive payments</a:t>
            </a:r>
            <a:r>
              <a:rPr lang="en-US" dirty="0" smtClean="0"/>
              <a:t>, the carrier invoices the account and then waits to receive payment. When payment is received, it is processed and credited as appropriate.</a:t>
            </a:r>
          </a:p>
          <a:p>
            <a:pPr eaLnBrk="1" hangingPunct="1"/>
            <a:r>
              <a:rPr lang="en-GB" dirty="0" smtClean="0"/>
              <a:t>Payments made to the policy or invoice are ultimately applied to billed but unpaid charges for that policy or invoice. Payments are always allocated to individual charges.</a:t>
            </a:r>
          </a:p>
          <a:p>
            <a:pPr eaLnBrk="1" hangingPunct="1"/>
            <a:r>
              <a:rPr lang="en-GB" dirty="0" smtClean="0"/>
              <a:t>Where a payment is received and the target of that payment is not immediately obvious (or no billing instruction has yet reached BillingCenter), the payment is posted as a </a:t>
            </a:r>
            <a:r>
              <a:rPr lang="en-GB" b="1" dirty="0" smtClean="0"/>
              <a:t>suspense payment</a:t>
            </a:r>
            <a:r>
              <a:rPr lang="en-GB" dirty="0" smtClean="0"/>
              <a:t> for later allocation. </a:t>
            </a:r>
            <a:r>
              <a:rPr lang="en-US" dirty="0" smtClean="0"/>
              <a:t>Suspense payments are listed on the Suspense Payments screen on the Desktop. </a:t>
            </a:r>
          </a:p>
          <a:p>
            <a:pPr eaLnBrk="1" hangingPunct="1"/>
            <a:r>
              <a:rPr lang="en-GB" dirty="0" smtClean="0"/>
              <a:t>BillingCenter provides both single payment entry and bulk payment entry. The latter helps a receivables clerk enter a collection of payments quickly and easily.</a:t>
            </a:r>
            <a:endParaRPr lang="en-US" dirty="0" smtClean="0"/>
          </a:p>
          <a:p>
            <a:pPr eaLnBrk="1" hangingPunct="1"/>
            <a:endParaRPr lang="en-US" dirty="0" smtClean="0"/>
          </a:p>
        </p:txBody>
      </p:sp>
    </p:spTree>
    <p:extLst>
      <p:ext uri="{BB962C8B-B14F-4D97-AF65-F5344CB8AC3E}">
        <p14:creationId xmlns:p14="http://schemas.microsoft.com/office/powerpoint/2010/main" val="91269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6C81AAB1-0212-4D69-87C6-043C0153379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Commissions may be payable to one or more producers involved in selling the policy. Commissions can be calculated for each policy transaction based on the charges. For example, a commission could be paid only on premiums and not on other charges such as tax. Commissions are paid at various times depending on the carrier. Commission can be paid at the time the client has paid the premium. Some carriers pay the commission up front when the policy is bound or issued or when the carrier bills the insured. The timing of the release of commission is defined by the terms of the producer's contract. A statement is produced detailing all commission earned that is included in the payment.</a:t>
            </a:r>
          </a:p>
          <a:p>
            <a:pPr eaLnBrk="1" hangingPunct="1"/>
            <a:r>
              <a:rPr lang="en-US" dirty="0" smtClean="0"/>
              <a:t>When the producer collects the account's premiums on behalf of the carrier, the producer deducts the commission from the payments and submits the net payment (total payment minus commission) to the carrier. These agents do not receive commission statements and separate commission payments.</a:t>
            </a:r>
          </a:p>
          <a:p>
            <a:pPr eaLnBrk="1" hangingPunct="1"/>
            <a:r>
              <a:rPr lang="en-US" dirty="0" smtClean="0"/>
              <a:t>Typically, commission becomes earned ("payable") as soon as the earning criterion of the producer's contract is met. However, for certain earning criteria (such as "On Effective Date" of policy), the commission is not made payable until the commission payable batch process is run.</a:t>
            </a:r>
          </a:p>
          <a:p>
            <a:pPr eaLnBrk="1" hangingPunct="1"/>
            <a:r>
              <a:rPr lang="en-US" dirty="0" smtClean="0"/>
              <a:t>Note: The example in the slide is for a direct bill producer receiving commission for two policies owned by the same account.</a:t>
            </a:r>
          </a:p>
          <a:p>
            <a:pPr eaLnBrk="1" hangingPunct="1"/>
            <a:endParaRPr lang="en-US" dirty="0" smtClean="0"/>
          </a:p>
        </p:txBody>
      </p:sp>
    </p:spTree>
    <p:extLst>
      <p:ext uri="{BB962C8B-B14F-4D97-AF65-F5344CB8AC3E}">
        <p14:creationId xmlns:p14="http://schemas.microsoft.com/office/powerpoint/2010/main" val="27068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When a policy is closed, its T-accounts can be rolled up. The policy is flagged as closed so that it does not become an unnecessary load on the system.</a:t>
            </a:r>
          </a:p>
          <a:p>
            <a:pPr eaLnBrk="1" fontAlgn="t" hangingPunct="1"/>
            <a:r>
              <a:rPr lang="en-US" b="1" smtClean="0"/>
              <a:t>Earned premium</a:t>
            </a:r>
            <a:r>
              <a:rPr lang="en-US" smtClean="0"/>
              <a:t> is the portion of the premium that the carrier considers "earned" by the insurer, based on the part of the policy period that the insurance has been in effect.</a:t>
            </a:r>
          </a:p>
          <a:p>
            <a:pPr eaLnBrk="1" hangingPunct="1"/>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Billing Process Overview - </a:t>
            </a:r>
            <a:fld id="{8B9F0E6D-904B-4E2A-A852-B30B95B69BD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51273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11999902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685802"/>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570827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7635199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8217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359155"/>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2"/>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14495632"/>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1851096783"/>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2"/>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35914563"/>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04017698"/>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516387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371563883"/>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2803332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18282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92007780"/>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593052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678541630"/>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4"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408823830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9941456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5188204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036482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62773485"/>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77952484"/>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87008702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4"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3370276495"/>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4"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1887050855"/>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4"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68498039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8" y="79603"/>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7"/>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5" y="1907515"/>
            <a:ext cx="8348837" cy="415499"/>
          </a:xfrm>
        </p:spPr>
        <p:txBody>
          <a:bodyPr wrap="square" anchor="ctr" anchorCtr="0">
            <a:spAutoFit/>
          </a:bodyPr>
          <a:lstStyle>
            <a:lvl1pPr algn="l">
              <a:defRPr sz="3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4" y="2452019"/>
            <a:ext cx="8327698" cy="406477"/>
          </a:xfrm>
        </p:spPr>
        <p:txBody>
          <a:bodyPr anchor="ctr" anchorCtr="0">
            <a:noAutofit/>
          </a:bodyPr>
          <a:lstStyle>
            <a:lvl1pPr marL="0" indent="0">
              <a:buFont typeface="Arial" panose="020B0604020202020204" pitchFamily="34" charset="0"/>
              <a:buNone/>
              <a:defRPr sz="1500">
                <a:solidFill>
                  <a:schemeClr val="accent2"/>
                </a:solidFill>
              </a:defRPr>
            </a:lvl1pPr>
            <a:lvl2pPr marL="0" indent="0">
              <a:buNone/>
              <a:defRPr>
                <a:solidFill>
                  <a:schemeClr val="bg2"/>
                </a:solidFill>
              </a:defRPr>
            </a:lvl2pPr>
            <a:lvl3pPr marL="17145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3"/>
            <a:ext cx="4572000" cy="187241"/>
          </a:xfrm>
          <a:prstGeom prst="rect">
            <a:avLst/>
          </a:prstGeom>
        </p:spPr>
        <p:txBody>
          <a:bodyPr vert="horz" lIns="0" tIns="0" rIns="0" bIns="0" rtlCol="0" anchor="b" anchorCtr="0"/>
          <a:lstStyle>
            <a:lvl1pPr algn="l">
              <a:defRPr sz="600">
                <a:solidFill>
                  <a:schemeClr val="accent2"/>
                </a:solidFill>
                <a:latin typeface="Arial" panose="020B0604020202020204" pitchFamily="34" charset="0"/>
                <a:cs typeface="Arial" panose="020B0604020202020204" pitchFamily="34" charset="0"/>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endParaRPr lang="en-US" dirty="0"/>
          </a:p>
        </p:txBody>
      </p:sp>
    </p:spTree>
    <p:extLst>
      <p:ext uri="{BB962C8B-B14F-4D97-AF65-F5344CB8AC3E}">
        <p14:creationId xmlns:p14="http://schemas.microsoft.com/office/powerpoint/2010/main" val="22009669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290111946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4212510"/>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1"/>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80"/>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9"/>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856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5237778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931605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0842966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7487884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83291095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921233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a:t>
            </a:r>
            <a:r>
              <a:rPr lang="en-US" sz="450" dirty="0" smtClean="0">
                <a:solidFill>
                  <a:schemeClr val="tx1"/>
                </a:solidFill>
                <a:latin typeface="+mn-lt"/>
                <a:cs typeface="Arial" pitchFamily="34" charset="0"/>
              </a:rPr>
              <a:t>2001-2014. All </a:t>
            </a:r>
            <a:r>
              <a:rPr lang="en-US" sz="450" dirty="0">
                <a:solidFill>
                  <a:schemeClr val="tx1"/>
                </a:solidFill>
                <a:latin typeface="+mn-lt"/>
                <a:cs typeface="Arial" pitchFamily="34" charset="0"/>
              </a:rPr>
              <a:t>rights reserved</a:t>
            </a:r>
            <a:r>
              <a:rPr lang="en-US" sz="450" dirty="0" smtClean="0">
                <a:solidFill>
                  <a:schemeClr val="tx1"/>
                </a:solidFill>
                <a:latin typeface="+mn-lt"/>
                <a:cs typeface="Arial" pitchFamily="34" charset="0"/>
              </a:rPr>
              <a:t>.</a:t>
            </a:r>
            <a:br>
              <a:rPr lang="en-US" sz="450" dirty="0" smtClean="0">
                <a:solidFill>
                  <a:schemeClr val="tx1"/>
                </a:solidFill>
                <a:latin typeface="+mn-lt"/>
                <a:cs typeface="Arial" pitchFamily="34" charset="0"/>
              </a:rPr>
            </a:br>
            <a:r>
              <a:rPr lang="en-US" sz="450" dirty="0" smtClean="0">
                <a:solidFill>
                  <a:schemeClr val="tx1"/>
                </a:solidFill>
                <a:latin typeface="+mn-lt"/>
                <a:cs typeface="Arial" pitchFamily="34" charset="0"/>
              </a:rPr>
              <a:t>Do </a:t>
            </a:r>
            <a:r>
              <a:rPr lang="en-US" sz="450" dirty="0">
                <a:solidFill>
                  <a:schemeClr val="tx1"/>
                </a:solidFill>
                <a:latin typeface="+mn-lt"/>
                <a:cs typeface="Arial" pitchFamily="34" charset="0"/>
              </a:rPr>
              <a:t>not distribute without </a:t>
            </a:r>
            <a:r>
              <a:rPr lang="en-US" sz="450" dirty="0" smtClean="0">
                <a:solidFill>
                  <a:schemeClr val="tx1"/>
                </a:solidFill>
                <a:latin typeface="+mn-lt"/>
                <a:cs typeface="Arial" pitchFamily="34" charset="0"/>
              </a:rPr>
              <a:t>permission.</a:t>
            </a:r>
            <a:endParaRPr lang="en-US" sz="45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62593862"/>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678914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8831124"/>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1156890"/>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2622383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2477924497"/>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4640015"/>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935968"/>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8704985"/>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30681003"/>
      </p:ext>
    </p:extLst>
  </p:cSld>
  <p:clrMapOvr>
    <a:masterClrMapping/>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6117902"/>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3851096"/>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7408419"/>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3437078638"/>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3485255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55744216"/>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55859705"/>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2178233"/>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190235554"/>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090804"/>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88472377"/>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7508919"/>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25836409"/>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41468778"/>
      </p:ext>
    </p:extLst>
  </p:cSld>
  <p:clrMapOvr>
    <a:masterClrMapping/>
  </p:clrMapOv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2368476"/>
      </p:ext>
    </p:extLst>
  </p:cSld>
  <p:clrMapOvr>
    <a:masterClrMapping/>
  </p:clrMapOv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07758045"/>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93737825"/>
      </p:ext>
    </p:extLst>
  </p:cSld>
  <p:clrMapOvr>
    <a:masterClrMapping/>
  </p:clrMapOv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3769555"/>
      </p:ext>
    </p:extLst>
  </p:cSld>
  <p:clrMapOvr>
    <a:masterClrMapping/>
  </p:clrMapOv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46137729"/>
      </p:ext>
    </p:extLst>
  </p:cSld>
  <p:clrMapOvr>
    <a:masterClrMapping/>
  </p:clrMapOv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88879358"/>
      </p:ext>
    </p:extLst>
  </p:cSld>
  <p:clrMapOvr>
    <a:masterClrMapping/>
  </p:clrMapOv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smtClean="0">
                <a:solidFill>
                  <a:schemeClr val="accent1"/>
                </a:solidFill>
              </a:rPr>
              <a:t>This lesson uses the notes section for </a:t>
            </a:r>
            <a:r>
              <a:rPr lang="en-US" sz="1200" b="0" dirty="0">
                <a:solidFill>
                  <a:schemeClr val="accent1"/>
                </a:solidFill>
              </a:rPr>
              <a:t>additional explanation and </a:t>
            </a:r>
            <a:r>
              <a:rPr lang="en-US" sz="1200" b="0" dirty="0" smtClean="0">
                <a:solidFill>
                  <a:schemeClr val="accent1"/>
                </a:solidFill>
              </a:rPr>
              <a:t>information.</a:t>
            </a:r>
            <a:r>
              <a:rPr lang="en-US" sz="1200" dirty="0" smtClean="0">
                <a:solidFill>
                  <a:schemeClr val="accent1"/>
                </a:solidFill>
              </a:rPr>
              <a:t> </a:t>
            </a:r>
            <a:br>
              <a:rPr lang="en-US" sz="1200" dirty="0" smtClean="0">
                <a:solidFill>
                  <a:schemeClr val="accent1"/>
                </a:solidFill>
              </a:rPr>
            </a:br>
            <a:r>
              <a:rPr lang="en-US" sz="1200" b="0" dirty="0" smtClean="0">
                <a:solidFill>
                  <a:schemeClr val="accent1"/>
                </a:solidFill>
              </a:rPr>
              <a:t>To </a:t>
            </a:r>
            <a:r>
              <a:rPr lang="en-US" sz="1200" b="0" dirty="0">
                <a:solidFill>
                  <a:schemeClr val="accent1"/>
                </a:solidFill>
              </a:rPr>
              <a:t>view the notes in PowerPoint, </a:t>
            </a:r>
            <a:r>
              <a:rPr lang="en-US" sz="1200" b="0" dirty="0" smtClean="0">
                <a:solidFill>
                  <a:schemeClr val="accent1"/>
                </a:solidFill>
              </a:rPr>
              <a:t>select View </a:t>
            </a:r>
            <a:r>
              <a:rPr lang="en-US" sz="1200" b="0" dirty="0" smtClean="0">
                <a:solidFill>
                  <a:schemeClr val="accent1"/>
                </a:solidFill>
                <a:sym typeface="Wingdings" pitchFamily="2" charset="2"/>
              </a:rPr>
              <a:t> Normal </a:t>
            </a:r>
            <a:r>
              <a:rPr lang="en-US" sz="1200" b="0" dirty="0">
                <a:solidFill>
                  <a:schemeClr val="accent1"/>
                </a:solidFill>
                <a:sym typeface="Wingdings" pitchFamily="2" charset="2"/>
              </a:rPr>
              <a:t>or </a:t>
            </a:r>
            <a:r>
              <a:rPr lang="en-US" sz="1200" b="0" dirty="0" smtClean="0">
                <a:solidFill>
                  <a:schemeClr val="accent1"/>
                </a:solidFill>
              </a:rPr>
              <a:t>View </a:t>
            </a:r>
            <a:r>
              <a:rPr lang="en-US" sz="1200" b="0" dirty="0" smtClean="0">
                <a:solidFill>
                  <a:schemeClr val="accent1"/>
                </a:solidFill>
                <a:sym typeface="Wingdings" pitchFamily="2" charset="2"/>
              </a:rPr>
              <a:t> </a:t>
            </a:r>
            <a:r>
              <a:rPr lang="en-US" sz="1200" b="0" dirty="0" smtClean="0">
                <a:solidFill>
                  <a:schemeClr val="accent1"/>
                </a:solidFill>
              </a:rPr>
              <a:t>Notes </a:t>
            </a:r>
            <a:r>
              <a:rPr lang="en-US" sz="1200" b="0" dirty="0">
                <a:solidFill>
                  <a:schemeClr val="accent1"/>
                </a:solidFill>
              </a:rPr>
              <a:t>Page</a:t>
            </a:r>
            <a:r>
              <a:rPr lang="en-US" sz="1200" b="0" dirty="0" smtClean="0">
                <a:solidFill>
                  <a:schemeClr val="accent1"/>
                </a:solidFill>
              </a:rPr>
              <a:t>. </a:t>
            </a:r>
            <a:br>
              <a:rPr lang="en-US" sz="1200" b="0" dirty="0" smtClean="0">
                <a:solidFill>
                  <a:schemeClr val="accent1"/>
                </a:solidFill>
              </a:rPr>
            </a:br>
            <a:r>
              <a:rPr lang="en-US" sz="1200" b="0" dirty="0" smtClean="0">
                <a:solidFill>
                  <a:schemeClr val="accent1"/>
                </a:solidFill>
              </a:rPr>
              <a:t>When printing </a:t>
            </a:r>
            <a:r>
              <a:rPr lang="en-US" sz="1200" dirty="0" smtClean="0">
                <a:solidFill>
                  <a:schemeClr val="accent1"/>
                </a:solidFill>
              </a:rPr>
              <a:t>notes, select Note Pages and</a:t>
            </a:r>
            <a:r>
              <a:rPr lang="en-US" sz="1200" baseline="0" dirty="0" smtClean="0">
                <a:solidFill>
                  <a:schemeClr val="accent1"/>
                </a:solidFill>
              </a:rPr>
              <a:t> </a:t>
            </a:r>
            <a:r>
              <a:rPr lang="en-US" sz="1200" b="0" dirty="0" smtClean="0">
                <a:solidFill>
                  <a:schemeClr val="accent1"/>
                </a:solidFill>
              </a:rPr>
              <a:t>Print </a:t>
            </a:r>
            <a:r>
              <a:rPr lang="en-US" sz="1200" b="0" dirty="0">
                <a:solidFill>
                  <a:schemeClr val="accent1"/>
                </a:solidFill>
              </a:rPr>
              <a:t>hidden slides</a:t>
            </a:r>
            <a:r>
              <a:rPr lang="en-US" sz="1200" b="0" dirty="0" smtClean="0">
                <a:solidFill>
                  <a:schemeClr val="accent1"/>
                </a:solidFill>
              </a:rPr>
              <a:t>.</a:t>
            </a:r>
            <a:endParaRPr lang="en-US" sz="1200" b="0" dirty="0">
              <a:solidFill>
                <a:schemeClr val="accent1"/>
              </a:solidFill>
            </a:endParaRP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334007480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23012325"/>
      </p:ext>
    </p:extLst>
  </p:cSld>
  <p:clrMapOvr>
    <a:masterClrMapping/>
  </p:clrMapOv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54610737"/>
      </p:ext>
    </p:extLst>
  </p:cSld>
  <p:clrMapOvr>
    <a:masterClrMapping/>
  </p:clrMapOv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Notices</a:t>
            </a:r>
            <a:endParaRPr lang="en-US" sz="2400" dirty="0" smtClean="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smtClean="0">
                <a:solidFill>
                  <a:schemeClr val="bg1"/>
                </a:solidFill>
              </a:rPr>
              <a:t>Copyright © 2001-2014 Guidewire Software, Inc. All rights reserved.</a:t>
            </a:r>
            <a:br>
              <a:rPr lang="en-US" sz="1200" b="1" dirty="0" smtClean="0">
                <a:solidFill>
                  <a:schemeClr val="bg1"/>
                </a:solidFill>
              </a:rPr>
            </a:br>
            <a:endParaRPr lang="en-US" sz="1200" b="1" dirty="0" smtClean="0">
              <a:solidFill>
                <a:schemeClr val="bg1"/>
              </a:solidFill>
            </a:endParaRPr>
          </a:p>
          <a:p>
            <a:pPr marL="0" indent="0">
              <a:buFont typeface="Wingdings 3" pitchFamily="18" charset="2"/>
              <a:buNone/>
            </a:pPr>
            <a:r>
              <a:rPr lang="en-US" sz="105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smtClean="0">
                <a:solidFill>
                  <a:schemeClr val="bg1"/>
                </a:solidFill>
              </a:rPr>
              <a:t>DataHub</a:t>
            </a:r>
            <a:r>
              <a:rPr lang="en-US" sz="1050" b="0" dirty="0" smtClean="0">
                <a:solidFill>
                  <a:schemeClr val="bg1"/>
                </a:solidFill>
              </a:rPr>
              <a:t>, Guidewire </a:t>
            </a:r>
            <a:r>
              <a:rPr lang="en-US" sz="1050" b="0" dirty="0" err="1" smtClean="0">
                <a:solidFill>
                  <a:schemeClr val="bg1"/>
                </a:solidFill>
              </a:rPr>
              <a:t>InfoCenter</a:t>
            </a:r>
            <a:r>
              <a:rPr lang="en-US" sz="105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All other trademarks are the property of their respective owners.</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2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05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38012522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24469039"/>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4161999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382972760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35365063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0814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462826418"/>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30138846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37412683"/>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7351314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3931893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2667998701"/>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1"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9"/>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9"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1" y="0"/>
            <a:ext cx="109538" cy="51435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30" name="txt Copyright 2001-2013"/>
          <p:cNvSpPr txBox="1"/>
          <p:nvPr userDrawn="1"/>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Tree>
    <p:extLst>
      <p:ext uri="{BB962C8B-B14F-4D97-AF65-F5344CB8AC3E}">
        <p14:creationId xmlns:p14="http://schemas.microsoft.com/office/powerpoint/2010/main" val="356326698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20097772"/>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56510973"/>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9303864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7588417"/>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89614678"/>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1465639988"/>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6536204"/>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186001"/>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56232473"/>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58383645"/>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1"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247449"/>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82718613"/>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2"/>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4501836"/>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slideLayout" Target="../slideLayouts/slideLayout72.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image" Target="../media/image17.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theme" Target="../theme/theme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slideLayout" Target="../slideLayouts/slideLayout73.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3.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7.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8.xml"/><Relationship Id="rId18" Type="http://schemas.openxmlformats.org/officeDocument/2006/relationships/slideLayout" Target="../slideLayouts/slideLayout103.xml"/><Relationship Id="rId26" Type="http://schemas.openxmlformats.org/officeDocument/2006/relationships/slideLayout" Target="../slideLayouts/slideLayout111.xml"/><Relationship Id="rId39" Type="http://schemas.openxmlformats.org/officeDocument/2006/relationships/slideLayout" Target="../slideLayouts/slideLayout124.xml"/><Relationship Id="rId21" Type="http://schemas.openxmlformats.org/officeDocument/2006/relationships/slideLayout" Target="../slideLayouts/slideLayout106.xml"/><Relationship Id="rId34" Type="http://schemas.openxmlformats.org/officeDocument/2006/relationships/slideLayout" Target="../slideLayouts/slideLayout119.xml"/><Relationship Id="rId42" Type="http://schemas.openxmlformats.org/officeDocument/2006/relationships/slideLayout" Target="../slideLayouts/slideLayout127.xml"/><Relationship Id="rId7" Type="http://schemas.openxmlformats.org/officeDocument/2006/relationships/slideLayout" Target="../slideLayouts/slideLayout9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9" Type="http://schemas.openxmlformats.org/officeDocument/2006/relationships/slideLayout" Target="../slideLayouts/slideLayout114.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32" Type="http://schemas.openxmlformats.org/officeDocument/2006/relationships/slideLayout" Target="../slideLayouts/slideLayout117.xml"/><Relationship Id="rId37" Type="http://schemas.openxmlformats.org/officeDocument/2006/relationships/slideLayout" Target="../slideLayouts/slideLayout122.xml"/><Relationship Id="rId40" Type="http://schemas.openxmlformats.org/officeDocument/2006/relationships/slideLayout" Target="../slideLayouts/slideLayout125.xml"/><Relationship Id="rId45" Type="http://schemas.openxmlformats.org/officeDocument/2006/relationships/image" Target="../media/image17.png"/><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28" Type="http://schemas.openxmlformats.org/officeDocument/2006/relationships/slideLayout" Target="../slideLayouts/slideLayout113.xml"/><Relationship Id="rId36" Type="http://schemas.openxmlformats.org/officeDocument/2006/relationships/slideLayout" Target="../slideLayouts/slideLayout121.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31" Type="http://schemas.openxmlformats.org/officeDocument/2006/relationships/slideLayout" Target="../slideLayouts/slideLayout116.xml"/><Relationship Id="rId44" Type="http://schemas.openxmlformats.org/officeDocument/2006/relationships/theme" Target="../theme/theme4.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 Id="rId27" Type="http://schemas.openxmlformats.org/officeDocument/2006/relationships/slideLayout" Target="../slideLayouts/slideLayout112.xml"/><Relationship Id="rId30" Type="http://schemas.openxmlformats.org/officeDocument/2006/relationships/slideLayout" Target="../slideLayouts/slideLayout115.xml"/><Relationship Id="rId35" Type="http://schemas.openxmlformats.org/officeDocument/2006/relationships/slideLayout" Target="../slideLayouts/slideLayout120.xml"/><Relationship Id="rId43" Type="http://schemas.openxmlformats.org/officeDocument/2006/relationships/slideLayout" Target="../slideLayouts/slideLayout128.xml"/><Relationship Id="rId8" Type="http://schemas.openxmlformats.org/officeDocument/2006/relationships/slideLayout" Target="../slideLayouts/slideLayout93.xml"/><Relationship Id="rId3" Type="http://schemas.openxmlformats.org/officeDocument/2006/relationships/slideLayout" Target="../slideLayouts/slideLayout88.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slideLayout" Target="../slideLayouts/slideLayout110.xml"/><Relationship Id="rId33" Type="http://schemas.openxmlformats.org/officeDocument/2006/relationships/slideLayout" Target="../slideLayouts/slideLayout118.xml"/><Relationship Id="rId38" Type="http://schemas.openxmlformats.org/officeDocument/2006/relationships/slideLayout" Target="../slideLayouts/slideLayout123.xml"/><Relationship Id="rId20" Type="http://schemas.openxmlformats.org/officeDocument/2006/relationships/slideLayout" Target="../slideLayouts/slideLayout105.xml"/><Relationship Id="rId41"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45" r:id="rId31"/>
    <p:sldLayoutId id="2147483746" r:id="rId32"/>
    <p:sldLayoutId id="2147483747" r:id="rId33"/>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a:t>
            </a:r>
            <a:r>
              <a:rPr lang="en-US" sz="450" dirty="0" smtClean="0">
                <a:solidFill>
                  <a:srgbClr val="B2B2B2"/>
                </a:solidFill>
                <a:latin typeface="+mn-lt"/>
              </a:rPr>
              <a:t> 2001-2014. All </a:t>
            </a:r>
            <a:r>
              <a:rPr lang="en-US" sz="450" dirty="0">
                <a:solidFill>
                  <a:srgbClr val="B2B2B2"/>
                </a:solidFill>
                <a:latin typeface="+mn-lt"/>
              </a:rPr>
              <a:t>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8F64365B-1C78-4614-8DCC-53A262A93982}"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1119795759"/>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1"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1"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412041" y="4907758"/>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1"/>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968451292"/>
      </p:ext>
    </p:extLst>
  </p:cSld>
  <p:clrMap bg1="dk2" tx1="lt1" bg2="dk1"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 id="2147483785" r:id="rId37"/>
    <p:sldLayoutId id="2147483786" r:id="rId38"/>
    <p:sldLayoutId id="2147483787" r:id="rId39"/>
    <p:sldLayoutId id="2147483788" r:id="rId40"/>
    <p:sldLayoutId id="2147483789" r:id="rId41"/>
    <p:sldLayoutId id="2147483790" r:id="rId42"/>
    <p:sldLayoutId id="2147483791" r:id="rId43"/>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32.x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26.jpeg"/><Relationship Id="rId5" Type="http://schemas.openxmlformats.org/officeDocument/2006/relationships/image" Target="../media/image23.wmf"/><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smtClean="0"/>
              <a:t>Billing Process Overview</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274704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Line 2"/>
          <p:cNvSpPr>
            <a:spLocks noChangeShapeType="1"/>
          </p:cNvSpPr>
          <p:nvPr/>
        </p:nvSpPr>
        <p:spPr bwMode="auto">
          <a:xfrm flipH="1">
            <a:off x="3464719" y="2388394"/>
            <a:ext cx="38897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5" name="Line 3"/>
          <p:cNvSpPr>
            <a:spLocks noChangeShapeType="1"/>
          </p:cNvSpPr>
          <p:nvPr/>
        </p:nvSpPr>
        <p:spPr bwMode="auto">
          <a:xfrm>
            <a:off x="1676401" y="2026444"/>
            <a:ext cx="56435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6" name="Rectangle 4"/>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Pay commission</a:t>
            </a:r>
          </a:p>
        </p:txBody>
      </p:sp>
      <p:grpSp>
        <p:nvGrpSpPr>
          <p:cNvPr id="117" name="Group 6"/>
          <p:cNvGrpSpPr>
            <a:grpSpLocks/>
          </p:cNvGrpSpPr>
          <p:nvPr/>
        </p:nvGrpSpPr>
        <p:grpSpPr bwMode="auto">
          <a:xfrm>
            <a:off x="2699147" y="3384470"/>
            <a:ext cx="552450" cy="516595"/>
            <a:chOff x="2683" y="1612"/>
            <a:chExt cx="557" cy="520"/>
          </a:xfrm>
        </p:grpSpPr>
        <p:sp>
          <p:nvSpPr>
            <p:cNvPr id="118" name="AutoShape 7"/>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119" name="Picture 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0" name="Line 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1" name="Line 1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2" name="Line 1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3" name="Line 1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4" name="Line 1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5" name="Line 1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6" name="Line 1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7" name="Line 1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8" name="Line 1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29" name="Group 39"/>
          <p:cNvGrpSpPr>
            <a:grpSpLocks/>
          </p:cNvGrpSpPr>
          <p:nvPr/>
        </p:nvGrpSpPr>
        <p:grpSpPr bwMode="auto">
          <a:xfrm>
            <a:off x="2033208" y="1779301"/>
            <a:ext cx="288889" cy="524736"/>
            <a:chOff x="2423" y="339"/>
            <a:chExt cx="735" cy="1340"/>
          </a:xfrm>
        </p:grpSpPr>
        <p:sp>
          <p:nvSpPr>
            <p:cNvPr id="130" name="AutoShape 40"/>
            <p:cNvSpPr>
              <a:spLocks noChangeArrowheads="1"/>
            </p:cNvSpPr>
            <p:nvPr/>
          </p:nvSpPr>
          <p:spPr bwMode="auto">
            <a:xfrm rot="16200000">
              <a:off x="2265" y="593"/>
              <a:ext cx="1052" cy="73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1" name="Freeform 41"/>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2" name="Freeform 42"/>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3" name="Freeform 43"/>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34" name="Group 44"/>
            <p:cNvGrpSpPr>
              <a:grpSpLocks/>
            </p:cNvGrpSpPr>
            <p:nvPr/>
          </p:nvGrpSpPr>
          <p:grpSpPr bwMode="auto">
            <a:xfrm>
              <a:off x="2963" y="577"/>
              <a:ext cx="186" cy="1102"/>
              <a:chOff x="2889" y="2637"/>
              <a:chExt cx="279" cy="1669"/>
            </a:xfrm>
          </p:grpSpPr>
          <p:sp>
            <p:nvSpPr>
              <p:cNvPr id="135"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6"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7" name="AutoShape 47"/>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8" name="Oval 48"/>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nvGrpSpPr>
          <p:cNvPr id="139" name="Group 49"/>
          <p:cNvGrpSpPr>
            <a:grpSpLocks/>
          </p:cNvGrpSpPr>
          <p:nvPr/>
        </p:nvGrpSpPr>
        <p:grpSpPr bwMode="auto">
          <a:xfrm>
            <a:off x="1479948" y="1095375"/>
            <a:ext cx="654844" cy="540544"/>
            <a:chOff x="1426" y="2489"/>
            <a:chExt cx="815" cy="673"/>
          </a:xfrm>
        </p:grpSpPr>
        <p:sp>
          <p:nvSpPr>
            <p:cNvPr id="140" name="AutoShape 50"/>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1" name="Rectangle 51"/>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2" name="Rectangle 52"/>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3" name="Rectangle 53"/>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4" name="Rectangle 54"/>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5" name="Rectangle 55"/>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6" name="Line 56"/>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7" name="Line 57"/>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48" name="Group 58"/>
            <p:cNvGrpSpPr>
              <a:grpSpLocks/>
            </p:cNvGrpSpPr>
            <p:nvPr/>
          </p:nvGrpSpPr>
          <p:grpSpPr bwMode="auto">
            <a:xfrm>
              <a:off x="1534" y="2525"/>
              <a:ext cx="518" cy="139"/>
              <a:chOff x="2386" y="998"/>
              <a:chExt cx="529" cy="142"/>
            </a:xfrm>
          </p:grpSpPr>
          <p:sp>
            <p:nvSpPr>
              <p:cNvPr id="149" name="Line 59"/>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0" name="Line 60"/>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1" name="Line 61"/>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2" name="Line 62"/>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3" name="Line 63"/>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4" name="Line 64"/>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5" name="Line 65"/>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6" name="Line 66"/>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7" name="Line 67"/>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8" name="Line 68"/>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9" name="Line 69"/>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2" name="Line 70"/>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3" name="Freeform 71"/>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4" name="Freeform 72"/>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75" name="Text Box 73"/>
          <p:cNvSpPr txBox="1">
            <a:spLocks noChangeArrowheads="1"/>
          </p:cNvSpPr>
          <p:nvPr/>
        </p:nvSpPr>
        <p:spPr bwMode="auto">
          <a:xfrm>
            <a:off x="2570560" y="3949303"/>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777777"/>
                </a:solidFill>
                <a:effectLst/>
                <a:uLnTx/>
                <a:uFillTx/>
                <a:latin typeface="Arial" charset="0"/>
              </a:rPr>
              <a:t>Billed</a:t>
            </a:r>
          </a:p>
        </p:txBody>
      </p:sp>
      <p:sp>
        <p:nvSpPr>
          <p:cNvPr id="176" name="Text Box 74"/>
          <p:cNvSpPr txBox="1">
            <a:spLocks noChangeArrowheads="1"/>
          </p:cNvSpPr>
          <p:nvPr/>
        </p:nvSpPr>
        <p:spPr bwMode="auto">
          <a:xfrm>
            <a:off x="2656285" y="4142185"/>
            <a:ext cx="5584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777777"/>
                </a:solidFill>
                <a:effectLst/>
                <a:uLnTx/>
                <a:uFillTx/>
                <a:latin typeface="Arial" charset="0"/>
              </a:rPr>
              <a:t>$450</a:t>
            </a:r>
          </a:p>
        </p:txBody>
      </p:sp>
      <p:sp>
        <p:nvSpPr>
          <p:cNvPr id="177" name="Line 75"/>
          <p:cNvSpPr>
            <a:spLocks noChangeShapeType="1"/>
          </p:cNvSpPr>
          <p:nvPr/>
        </p:nvSpPr>
        <p:spPr bwMode="auto">
          <a:xfrm>
            <a:off x="1671638" y="2738438"/>
            <a:ext cx="52506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78" name="Group 76"/>
          <p:cNvGrpSpPr>
            <a:grpSpLocks/>
          </p:cNvGrpSpPr>
          <p:nvPr/>
        </p:nvGrpSpPr>
        <p:grpSpPr bwMode="auto">
          <a:xfrm>
            <a:off x="2039836" y="2484151"/>
            <a:ext cx="288735" cy="524736"/>
            <a:chOff x="2422" y="339"/>
            <a:chExt cx="737" cy="1340"/>
          </a:xfrm>
        </p:grpSpPr>
        <p:sp>
          <p:nvSpPr>
            <p:cNvPr id="179" name="AutoShape 77"/>
            <p:cNvSpPr>
              <a:spLocks noChangeArrowheads="1"/>
            </p:cNvSpPr>
            <p:nvPr/>
          </p:nvSpPr>
          <p:spPr bwMode="auto">
            <a:xfrm rot="16200000">
              <a:off x="2265" y="592"/>
              <a:ext cx="1052" cy="73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0" name="Freeform 78"/>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1" name="Freeform 79"/>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2" name="Freeform 80"/>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83" name="Group 81"/>
            <p:cNvGrpSpPr>
              <a:grpSpLocks/>
            </p:cNvGrpSpPr>
            <p:nvPr/>
          </p:nvGrpSpPr>
          <p:grpSpPr bwMode="auto">
            <a:xfrm>
              <a:off x="2963" y="577"/>
              <a:ext cx="186" cy="1102"/>
              <a:chOff x="2889" y="2637"/>
              <a:chExt cx="279" cy="1669"/>
            </a:xfrm>
          </p:grpSpPr>
          <p:sp>
            <p:nvSpPr>
              <p:cNvPr id="184" name="AutoShape 8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5" name="AutoShape 8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6" name="AutoShape 84"/>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7" name="Oval 85"/>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88" name="Line 86"/>
          <p:cNvSpPr>
            <a:spLocks noChangeShapeType="1"/>
          </p:cNvSpPr>
          <p:nvPr/>
        </p:nvSpPr>
        <p:spPr bwMode="auto">
          <a:xfrm>
            <a:off x="1665685" y="1633537"/>
            <a:ext cx="0" cy="1109663"/>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9" name="Line 108"/>
          <p:cNvSpPr>
            <a:spLocks noChangeShapeType="1"/>
          </p:cNvSpPr>
          <p:nvPr/>
        </p:nvSpPr>
        <p:spPr bwMode="auto">
          <a:xfrm>
            <a:off x="2953941" y="4388644"/>
            <a:ext cx="0" cy="1595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0" name="Line 109"/>
          <p:cNvSpPr>
            <a:spLocks noChangeShapeType="1"/>
          </p:cNvSpPr>
          <p:nvPr/>
        </p:nvSpPr>
        <p:spPr bwMode="auto">
          <a:xfrm>
            <a:off x="2950369" y="4546997"/>
            <a:ext cx="395168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1" name="Line 110"/>
          <p:cNvSpPr>
            <a:spLocks noChangeShapeType="1"/>
          </p:cNvSpPr>
          <p:nvPr/>
        </p:nvSpPr>
        <p:spPr bwMode="auto">
          <a:xfrm flipV="1">
            <a:off x="7341394" y="2366963"/>
            <a:ext cx="0" cy="148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92" name="Group 111"/>
          <p:cNvGrpSpPr>
            <a:grpSpLocks/>
          </p:cNvGrpSpPr>
          <p:nvPr/>
        </p:nvGrpSpPr>
        <p:grpSpPr bwMode="auto">
          <a:xfrm>
            <a:off x="5222081" y="2184798"/>
            <a:ext cx="629841" cy="432286"/>
            <a:chOff x="3153" y="1049"/>
            <a:chExt cx="752" cy="516"/>
          </a:xfrm>
        </p:grpSpPr>
        <p:sp>
          <p:nvSpPr>
            <p:cNvPr id="193" name="Rectangle 112"/>
            <p:cNvSpPr>
              <a:spLocks noChangeArrowheads="1"/>
            </p:cNvSpPr>
            <p:nvPr/>
          </p:nvSpPr>
          <p:spPr bwMode="auto">
            <a:xfrm>
              <a:off x="3153" y="1176"/>
              <a:ext cx="752" cy="276"/>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194" name="Picture 1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5" name="Text Box 114"/>
          <p:cNvSpPr txBox="1">
            <a:spLocks noChangeArrowheads="1"/>
          </p:cNvSpPr>
          <p:nvPr/>
        </p:nvSpPr>
        <p:spPr bwMode="auto">
          <a:xfrm>
            <a:off x="5218510" y="2638426"/>
            <a:ext cx="1885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777777"/>
                </a:solidFill>
                <a:effectLst/>
                <a:uLnTx/>
                <a:uFillTx/>
                <a:latin typeface="Arial" charset="0"/>
              </a:rPr>
              <a:t>$450 payment</a:t>
            </a:r>
          </a:p>
        </p:txBody>
      </p:sp>
      <p:sp>
        <p:nvSpPr>
          <p:cNvPr id="196" name="Text Box 115"/>
          <p:cNvSpPr txBox="1">
            <a:spLocks noChangeArrowheads="1"/>
          </p:cNvSpPr>
          <p:nvPr/>
        </p:nvSpPr>
        <p:spPr bwMode="auto">
          <a:xfrm>
            <a:off x="2390775" y="1896667"/>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777777"/>
                </a:solidFill>
                <a:effectLst/>
                <a:uLnTx/>
                <a:uFillTx/>
                <a:latin typeface="Arial" charset="0"/>
              </a:rPr>
              <a:t>$300</a:t>
            </a:r>
          </a:p>
        </p:txBody>
      </p:sp>
      <p:sp>
        <p:nvSpPr>
          <p:cNvPr id="197" name="Text Box 116"/>
          <p:cNvSpPr txBox="1">
            <a:spLocks noChangeArrowheads="1"/>
          </p:cNvSpPr>
          <p:nvPr/>
        </p:nvSpPr>
        <p:spPr bwMode="auto">
          <a:xfrm>
            <a:off x="2390775" y="2603898"/>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777777"/>
                </a:solidFill>
                <a:effectLst/>
                <a:uLnTx/>
                <a:uFillTx/>
                <a:latin typeface="Arial" charset="0"/>
              </a:rPr>
              <a:t>$150</a:t>
            </a:r>
          </a:p>
        </p:txBody>
      </p:sp>
      <p:sp>
        <p:nvSpPr>
          <p:cNvPr id="198" name="Line 117"/>
          <p:cNvSpPr>
            <a:spLocks noChangeShapeType="1"/>
          </p:cNvSpPr>
          <p:nvPr/>
        </p:nvSpPr>
        <p:spPr bwMode="auto">
          <a:xfrm flipH="1">
            <a:off x="2963466" y="2045494"/>
            <a:ext cx="501253"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9" name="Line 118"/>
          <p:cNvSpPr>
            <a:spLocks noChangeShapeType="1"/>
          </p:cNvSpPr>
          <p:nvPr/>
        </p:nvSpPr>
        <p:spPr bwMode="auto">
          <a:xfrm flipH="1">
            <a:off x="2963466" y="2726531"/>
            <a:ext cx="501253"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0" name="Line 119"/>
          <p:cNvSpPr>
            <a:spLocks noChangeShapeType="1"/>
          </p:cNvSpPr>
          <p:nvPr/>
        </p:nvSpPr>
        <p:spPr bwMode="auto">
          <a:xfrm flipV="1">
            <a:off x="3464719" y="2045494"/>
            <a:ext cx="0" cy="67270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01" name="Group 121"/>
          <p:cNvGrpSpPr>
            <a:grpSpLocks/>
          </p:cNvGrpSpPr>
          <p:nvPr/>
        </p:nvGrpSpPr>
        <p:grpSpPr bwMode="auto">
          <a:xfrm>
            <a:off x="6267450" y="1095372"/>
            <a:ext cx="558404" cy="846961"/>
            <a:chOff x="2634" y="2618"/>
            <a:chExt cx="538" cy="815"/>
          </a:xfrm>
        </p:grpSpPr>
        <p:sp>
          <p:nvSpPr>
            <p:cNvPr id="202" name="AutoShape 12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3" name="Freeform 123"/>
            <p:cNvSpPr>
              <a:spLocks/>
            </p:cNvSpPr>
            <p:nvPr/>
          </p:nvSpPr>
          <p:spPr bwMode="auto">
            <a:xfrm flipH="1">
              <a:off x="2918" y="3069"/>
              <a:ext cx="0" cy="222"/>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4" name="Freeform 124"/>
            <p:cNvSpPr>
              <a:spLocks/>
            </p:cNvSpPr>
            <p:nvPr/>
          </p:nvSpPr>
          <p:spPr bwMode="auto">
            <a:xfrm flipH="1">
              <a:off x="2842" y="3027"/>
              <a:ext cx="0" cy="222"/>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5" name="Rectangle 125"/>
            <p:cNvSpPr>
              <a:spLocks noChangeArrowheads="1"/>
            </p:cNvSpPr>
            <p:nvPr/>
          </p:nvSpPr>
          <p:spPr bwMode="auto">
            <a:xfrm rot="21419544" flipH="1">
              <a:off x="3090" y="3046"/>
              <a:ext cx="82" cy="222"/>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6" name="Rectangle 126"/>
            <p:cNvSpPr>
              <a:spLocks noChangeArrowheads="1"/>
            </p:cNvSpPr>
            <p:nvPr/>
          </p:nvSpPr>
          <p:spPr bwMode="auto">
            <a:xfrm rot="1196180" flipH="1">
              <a:off x="2634" y="3020"/>
              <a:ext cx="82" cy="222"/>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7" name="Oval 127"/>
            <p:cNvSpPr>
              <a:spLocks noChangeArrowheads="1"/>
            </p:cNvSpPr>
            <p:nvPr/>
          </p:nvSpPr>
          <p:spPr bwMode="auto">
            <a:xfrm flipH="1">
              <a:off x="2961" y="3080"/>
              <a:ext cx="50"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8" name="Oval 128"/>
            <p:cNvSpPr>
              <a:spLocks noChangeArrowheads="1"/>
            </p:cNvSpPr>
            <p:nvPr/>
          </p:nvSpPr>
          <p:spPr bwMode="auto">
            <a:xfrm flipH="1">
              <a:off x="2926" y="3106"/>
              <a:ext cx="47"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9" name="Oval 129"/>
            <p:cNvSpPr>
              <a:spLocks noChangeArrowheads="1"/>
            </p:cNvSpPr>
            <p:nvPr/>
          </p:nvSpPr>
          <p:spPr bwMode="auto">
            <a:xfrm rot="20190086" flipH="1">
              <a:off x="2882" y="3121"/>
              <a:ext cx="49"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0" name="Oval 130"/>
            <p:cNvSpPr>
              <a:spLocks noChangeArrowheads="1"/>
            </p:cNvSpPr>
            <p:nvPr/>
          </p:nvSpPr>
          <p:spPr bwMode="auto">
            <a:xfrm rot="18495068" flipH="1">
              <a:off x="2862" y="3138"/>
              <a:ext cx="30" cy="313"/>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1" name="Freeform 131"/>
            <p:cNvSpPr>
              <a:spLocks/>
            </p:cNvSpPr>
            <p:nvPr/>
          </p:nvSpPr>
          <p:spPr bwMode="auto">
            <a:xfrm flipH="1">
              <a:off x="2806" y="3095"/>
              <a:ext cx="0" cy="222"/>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2" name="Freeform 132"/>
            <p:cNvSpPr>
              <a:spLocks/>
            </p:cNvSpPr>
            <p:nvPr/>
          </p:nvSpPr>
          <p:spPr bwMode="auto">
            <a:xfrm flipH="1">
              <a:off x="2828" y="3116"/>
              <a:ext cx="0" cy="22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3" name="Freeform 133"/>
            <p:cNvSpPr>
              <a:spLocks/>
            </p:cNvSpPr>
            <p:nvPr/>
          </p:nvSpPr>
          <p:spPr bwMode="auto">
            <a:xfrm flipH="1">
              <a:off x="2857" y="3138"/>
              <a:ext cx="0" cy="222"/>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214" name="Line 134"/>
          <p:cNvSpPr>
            <a:spLocks noChangeShapeType="1"/>
          </p:cNvSpPr>
          <p:nvPr/>
        </p:nvSpPr>
        <p:spPr bwMode="auto">
          <a:xfrm>
            <a:off x="2197894" y="1376363"/>
            <a:ext cx="40528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15" name="Group 139"/>
          <p:cNvGrpSpPr>
            <a:grpSpLocks/>
          </p:cNvGrpSpPr>
          <p:nvPr/>
        </p:nvGrpSpPr>
        <p:grpSpPr bwMode="auto">
          <a:xfrm>
            <a:off x="4005263" y="1170128"/>
            <a:ext cx="628650" cy="428882"/>
            <a:chOff x="2237" y="1629"/>
            <a:chExt cx="745" cy="509"/>
          </a:xfrm>
        </p:grpSpPr>
        <p:sp>
          <p:nvSpPr>
            <p:cNvPr id="216" name="Rectangle 140"/>
            <p:cNvSpPr>
              <a:spLocks noChangeArrowheads="1"/>
            </p:cNvSpPr>
            <p:nvPr/>
          </p:nvSpPr>
          <p:spPr bwMode="auto">
            <a:xfrm>
              <a:off x="2240" y="1737"/>
              <a:ext cx="742" cy="274"/>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7" name="AutoShape 141"/>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8" name="Freeform 142"/>
            <p:cNvSpPr>
              <a:spLocks/>
            </p:cNvSpPr>
            <p:nvPr/>
          </p:nvSpPr>
          <p:spPr bwMode="auto">
            <a:xfrm>
              <a:off x="2610" y="1920"/>
              <a:ext cx="27" cy="193"/>
            </a:xfrm>
            <a:custGeom>
              <a:avLst/>
              <a:gdLst>
                <a:gd name="T0" fmla="*/ 1 w 40"/>
                <a:gd name="T1" fmla="*/ 1 h 288"/>
                <a:gd name="T2" fmla="*/ 1 w 40"/>
                <a:gd name="T3" fmla="*/ 2 h 288"/>
                <a:gd name="T4" fmla="*/ 1 w 40"/>
                <a:gd name="T5" fmla="*/ 2 h 288"/>
                <a:gd name="T6" fmla="*/ 1 w 40"/>
                <a:gd name="T7" fmla="*/ 2 h 288"/>
                <a:gd name="T8" fmla="*/ 1 w 40"/>
                <a:gd name="T9" fmla="*/ 3 h 288"/>
                <a:gd name="T10" fmla="*/ 1 w 40"/>
                <a:gd name="T11" fmla="*/ 3 h 288"/>
                <a:gd name="T12" fmla="*/ 1 w 40"/>
                <a:gd name="T13" fmla="*/ 3 h 288"/>
                <a:gd name="T14" fmla="*/ 1 w 40"/>
                <a:gd name="T15" fmla="*/ 3 h 288"/>
                <a:gd name="T16" fmla="*/ 1 w 40"/>
                <a:gd name="T17" fmla="*/ 3 h 288"/>
                <a:gd name="T18" fmla="*/ 1 w 40"/>
                <a:gd name="T19" fmla="*/ 3 h 288"/>
                <a:gd name="T20" fmla="*/ 1 w 40"/>
                <a:gd name="T21" fmla="*/ 3 h 288"/>
                <a:gd name="T22" fmla="*/ 0 w 40"/>
                <a:gd name="T23" fmla="*/ 3 h 288"/>
                <a:gd name="T24" fmla="*/ 0 w 40"/>
                <a:gd name="T25" fmla="*/ 2 h 288"/>
                <a:gd name="T26" fmla="*/ 0 w 40"/>
                <a:gd name="T27" fmla="*/ 2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9" name="Freeform 143"/>
            <p:cNvSpPr>
              <a:spLocks/>
            </p:cNvSpPr>
            <p:nvPr/>
          </p:nvSpPr>
          <p:spPr bwMode="auto">
            <a:xfrm>
              <a:off x="2439" y="1629"/>
              <a:ext cx="173" cy="484"/>
            </a:xfrm>
            <a:custGeom>
              <a:avLst/>
              <a:gdLst>
                <a:gd name="T0" fmla="*/ 2 w 259"/>
                <a:gd name="T1" fmla="*/ 9 h 723"/>
                <a:gd name="T2" fmla="*/ 2 w 259"/>
                <a:gd name="T3" fmla="*/ 7 h 723"/>
                <a:gd name="T4" fmla="*/ 1 w 259"/>
                <a:gd name="T5" fmla="*/ 7 h 723"/>
                <a:gd name="T6" fmla="*/ 1 w 259"/>
                <a:gd name="T7" fmla="*/ 7 h 723"/>
                <a:gd name="T8" fmla="*/ 1 w 259"/>
                <a:gd name="T9" fmla="*/ 7 h 723"/>
                <a:gd name="T10" fmla="*/ 1 w 259"/>
                <a:gd name="T11" fmla="*/ 7 h 723"/>
                <a:gd name="T12" fmla="*/ 1 w 259"/>
                <a:gd name="T13" fmla="*/ 7 h 723"/>
                <a:gd name="T14" fmla="*/ 1 w 259"/>
                <a:gd name="T15" fmla="*/ 6 h 723"/>
                <a:gd name="T16" fmla="*/ 1 w 259"/>
                <a:gd name="T17" fmla="*/ 6 h 723"/>
                <a:gd name="T18" fmla="*/ 1 w 259"/>
                <a:gd name="T19" fmla="*/ 6 h 723"/>
                <a:gd name="T20" fmla="*/ 1 w 259"/>
                <a:gd name="T21" fmla="*/ 6 h 723"/>
                <a:gd name="T22" fmla="*/ 1 w 259"/>
                <a:gd name="T23" fmla="*/ 6 h 723"/>
                <a:gd name="T24" fmla="*/ 1 w 259"/>
                <a:gd name="T25" fmla="*/ 6 h 723"/>
                <a:gd name="T26" fmla="*/ 1 w 259"/>
                <a:gd name="T27" fmla="*/ 6 h 723"/>
                <a:gd name="T28" fmla="*/ 1 w 259"/>
                <a:gd name="T29" fmla="*/ 7 h 723"/>
                <a:gd name="T30" fmla="*/ 1 w 259"/>
                <a:gd name="T31" fmla="*/ 7 h 723"/>
                <a:gd name="T32" fmla="*/ 1 w 259"/>
                <a:gd name="T33" fmla="*/ 7 h 723"/>
                <a:gd name="T34" fmla="*/ 1 w 259"/>
                <a:gd name="T35" fmla="*/ 7 h 723"/>
                <a:gd name="T36" fmla="*/ 1 w 259"/>
                <a:gd name="T37" fmla="*/ 7 h 723"/>
                <a:gd name="T38" fmla="*/ 2 w 259"/>
                <a:gd name="T39" fmla="*/ 7 h 723"/>
                <a:gd name="T40" fmla="*/ 1 w 259"/>
                <a:gd name="T41" fmla="*/ 5 h 723"/>
                <a:gd name="T42" fmla="*/ 1 w 259"/>
                <a:gd name="T43" fmla="*/ 4 h 723"/>
                <a:gd name="T44" fmla="*/ 1 w 259"/>
                <a:gd name="T45" fmla="*/ 3 h 723"/>
                <a:gd name="T46" fmla="*/ 1 w 259"/>
                <a:gd name="T47" fmla="*/ 2 h 723"/>
                <a:gd name="T48" fmla="*/ 1 w 259"/>
                <a:gd name="T49" fmla="*/ 1 h 723"/>
                <a:gd name="T50" fmla="*/ 2 w 259"/>
                <a:gd name="T51" fmla="*/ 0 h 723"/>
                <a:gd name="T52" fmla="*/ 3 w 259"/>
                <a:gd name="T53" fmla="*/ 1 h 723"/>
                <a:gd name="T54" fmla="*/ 3 w 259"/>
                <a:gd name="T55" fmla="*/ 1 h 723"/>
                <a:gd name="T56" fmla="*/ 3 w 259"/>
                <a:gd name="T57" fmla="*/ 1 h 723"/>
                <a:gd name="T58" fmla="*/ 3 w 259"/>
                <a:gd name="T59" fmla="*/ 1 h 723"/>
                <a:gd name="T60" fmla="*/ 3 w 259"/>
                <a:gd name="T61" fmla="*/ 1 h 723"/>
                <a:gd name="T62" fmla="*/ 3 w 259"/>
                <a:gd name="T63" fmla="*/ 1 h 723"/>
                <a:gd name="T64" fmla="*/ 3 w 259"/>
                <a:gd name="T65" fmla="*/ 1 h 723"/>
                <a:gd name="T66" fmla="*/ 3 w 259"/>
                <a:gd name="T67" fmla="*/ 1 h 723"/>
                <a:gd name="T68" fmla="*/ 3 w 259"/>
                <a:gd name="T69" fmla="*/ 1 h 723"/>
                <a:gd name="T70" fmla="*/ 2 w 259"/>
                <a:gd name="T71" fmla="*/ 1 h 723"/>
                <a:gd name="T72" fmla="*/ 2 w 259"/>
                <a:gd name="T73" fmla="*/ 1 h 723"/>
                <a:gd name="T74" fmla="*/ 1 w 259"/>
                <a:gd name="T75" fmla="*/ 1 h 723"/>
                <a:gd name="T76" fmla="*/ 1 w 259"/>
                <a:gd name="T77" fmla="*/ 2 h 723"/>
                <a:gd name="T78" fmla="*/ 1 w 259"/>
                <a:gd name="T79" fmla="*/ 3 h 723"/>
                <a:gd name="T80" fmla="*/ 2 w 259"/>
                <a:gd name="T81" fmla="*/ 3 h 723"/>
                <a:gd name="T82" fmla="*/ 2 w 259"/>
                <a:gd name="T83" fmla="*/ 3 h 723"/>
                <a:gd name="T84" fmla="*/ 3 w 259"/>
                <a:gd name="T85" fmla="*/ 3 h 723"/>
                <a:gd name="T86" fmla="*/ 3 w 259"/>
                <a:gd name="T87" fmla="*/ 3 h 723"/>
                <a:gd name="T88" fmla="*/ 3 w 259"/>
                <a:gd name="T89" fmla="*/ 3 h 723"/>
                <a:gd name="T90" fmla="*/ 3 w 259"/>
                <a:gd name="T91" fmla="*/ 3 h 723"/>
                <a:gd name="T92" fmla="*/ 3 w 259"/>
                <a:gd name="T93" fmla="*/ 3 h 723"/>
                <a:gd name="T94" fmla="*/ 3 w 259"/>
                <a:gd name="T95" fmla="*/ 4 h 723"/>
                <a:gd name="T96" fmla="*/ 3 w 259"/>
                <a:gd name="T97" fmla="*/ 5 h 723"/>
                <a:gd name="T98" fmla="*/ 3 w 259"/>
                <a:gd name="T99" fmla="*/ 5 h 723"/>
                <a:gd name="T100" fmla="*/ 3 w 259"/>
                <a:gd name="T101" fmla="*/ 5 h 723"/>
                <a:gd name="T102" fmla="*/ 3 w 259"/>
                <a:gd name="T103" fmla="*/ 5 h 723"/>
                <a:gd name="T104" fmla="*/ 3 w 259"/>
                <a:gd name="T105" fmla="*/ 7 h 723"/>
                <a:gd name="T106" fmla="*/ 3 w 259"/>
                <a:gd name="T107" fmla="*/ 7 h 723"/>
                <a:gd name="T108" fmla="*/ 3 w 259"/>
                <a:gd name="T109" fmla="*/ 7 h 723"/>
                <a:gd name="T110" fmla="*/ 3 w 259"/>
                <a:gd name="T111" fmla="*/ 7 h 723"/>
                <a:gd name="T112" fmla="*/ 3 w 259"/>
                <a:gd name="T113" fmla="*/ 7 h 723"/>
                <a:gd name="T114" fmla="*/ 3 w 259"/>
                <a:gd name="T115" fmla="*/ 7 h 723"/>
                <a:gd name="T116" fmla="*/ 3 w 259"/>
                <a:gd name="T117" fmla="*/ 7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0" name="Freeform 144"/>
            <p:cNvSpPr>
              <a:spLocks/>
            </p:cNvSpPr>
            <p:nvPr/>
          </p:nvSpPr>
          <p:spPr bwMode="auto">
            <a:xfrm>
              <a:off x="2564" y="1689"/>
              <a:ext cx="24" cy="116"/>
            </a:xfrm>
            <a:custGeom>
              <a:avLst/>
              <a:gdLst>
                <a:gd name="T0" fmla="*/ 1 w 35"/>
                <a:gd name="T1" fmla="*/ 2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2 h 173"/>
                <a:gd name="T24" fmla="*/ 1 w 35"/>
                <a:gd name="T25" fmla="*/ 2 h 173"/>
                <a:gd name="T26" fmla="*/ 1 w 35"/>
                <a:gd name="T27" fmla="*/ 2 h 173"/>
                <a:gd name="T28" fmla="*/ 1 w 35"/>
                <a:gd name="T29" fmla="*/ 2 h 173"/>
                <a:gd name="T30" fmla="*/ 1 w 35"/>
                <a:gd name="T31" fmla="*/ 2 h 173"/>
                <a:gd name="T32" fmla="*/ 1 w 35"/>
                <a:gd name="T33" fmla="*/ 2 h 173"/>
                <a:gd name="T34" fmla="*/ 1 w 35"/>
                <a:gd name="T35" fmla="*/ 2 h 173"/>
                <a:gd name="T36" fmla="*/ 1 w 35"/>
                <a:gd name="T37" fmla="*/ 2 h 173"/>
                <a:gd name="T38" fmla="*/ 1 w 35"/>
                <a:gd name="T39" fmla="*/ 2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1" name="Freeform 145"/>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2 w 226"/>
                <a:gd name="T7" fmla="*/ 1 h 655"/>
                <a:gd name="T8" fmla="*/ 2 w 226"/>
                <a:gd name="T9" fmla="*/ 2 h 655"/>
                <a:gd name="T10" fmla="*/ 2 w 226"/>
                <a:gd name="T11" fmla="*/ 2 h 655"/>
                <a:gd name="T12" fmla="*/ 2 w 226"/>
                <a:gd name="T13" fmla="*/ 2 h 655"/>
                <a:gd name="T14" fmla="*/ 2 w 226"/>
                <a:gd name="T15" fmla="*/ 3 h 655"/>
                <a:gd name="T16" fmla="*/ 2 w 226"/>
                <a:gd name="T17" fmla="*/ 3 h 655"/>
                <a:gd name="T18" fmla="*/ 1 w 226"/>
                <a:gd name="T19" fmla="*/ 3 h 655"/>
                <a:gd name="T20" fmla="*/ 1 w 226"/>
                <a:gd name="T21" fmla="*/ 3 h 655"/>
                <a:gd name="T22" fmla="*/ 1 w 226"/>
                <a:gd name="T23" fmla="*/ 3 h 655"/>
                <a:gd name="T24" fmla="*/ 1 w 226"/>
                <a:gd name="T25" fmla="*/ 2 h 655"/>
                <a:gd name="T26" fmla="*/ 1 w 226"/>
                <a:gd name="T27" fmla="*/ 2 h 655"/>
                <a:gd name="T28" fmla="*/ 1 w 226"/>
                <a:gd name="T29" fmla="*/ 2 h 655"/>
                <a:gd name="T30" fmla="*/ 1 w 226"/>
                <a:gd name="T31" fmla="*/ 2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3 h 655"/>
                <a:gd name="T50" fmla="*/ 1 w 226"/>
                <a:gd name="T51" fmla="*/ 4 h 655"/>
                <a:gd name="T52" fmla="*/ 1 w 226"/>
                <a:gd name="T53" fmla="*/ 4 h 655"/>
                <a:gd name="T54" fmla="*/ 2 w 226"/>
                <a:gd name="T55" fmla="*/ 4 h 655"/>
                <a:gd name="T56" fmla="*/ 2 w 226"/>
                <a:gd name="T57" fmla="*/ 5 h 655"/>
                <a:gd name="T58" fmla="*/ 2 w 226"/>
                <a:gd name="T59" fmla="*/ 5 h 655"/>
                <a:gd name="T60" fmla="*/ 3 w 226"/>
                <a:gd name="T61" fmla="*/ 5 h 655"/>
                <a:gd name="T62" fmla="*/ 3 w 226"/>
                <a:gd name="T63" fmla="*/ 5 h 655"/>
                <a:gd name="T64" fmla="*/ 3 w 226"/>
                <a:gd name="T65" fmla="*/ 6 h 655"/>
                <a:gd name="T66" fmla="*/ 3 w 226"/>
                <a:gd name="T67" fmla="*/ 6 h 655"/>
                <a:gd name="T68" fmla="*/ 3 w 226"/>
                <a:gd name="T69" fmla="*/ 7 h 655"/>
                <a:gd name="T70" fmla="*/ 2 w 226"/>
                <a:gd name="T71" fmla="*/ 7 h 655"/>
                <a:gd name="T72" fmla="*/ 2 w 226"/>
                <a:gd name="T73" fmla="*/ 7 h 655"/>
                <a:gd name="T74" fmla="*/ 2 w 226"/>
                <a:gd name="T75" fmla="*/ 7 h 655"/>
                <a:gd name="T76" fmla="*/ 1 w 226"/>
                <a:gd name="T77" fmla="*/ 7 h 655"/>
                <a:gd name="T78" fmla="*/ 1 w 226"/>
                <a:gd name="T79" fmla="*/ 7 h 655"/>
                <a:gd name="T80" fmla="*/ 1 w 226"/>
                <a:gd name="T81" fmla="*/ 7 h 655"/>
                <a:gd name="T82" fmla="*/ 1 w 226"/>
                <a:gd name="T83" fmla="*/ 7 h 655"/>
                <a:gd name="T84" fmla="*/ 1 w 226"/>
                <a:gd name="T85" fmla="*/ 7 h 655"/>
                <a:gd name="T86" fmla="*/ 1 w 226"/>
                <a:gd name="T87" fmla="*/ 7 h 655"/>
                <a:gd name="T88" fmla="*/ 1 w 226"/>
                <a:gd name="T89" fmla="*/ 7 h 655"/>
                <a:gd name="T90" fmla="*/ 1 w 226"/>
                <a:gd name="T91" fmla="*/ 7 h 655"/>
                <a:gd name="T92" fmla="*/ 1 w 226"/>
                <a:gd name="T93" fmla="*/ 7 h 655"/>
                <a:gd name="T94" fmla="*/ 1 w 226"/>
                <a:gd name="T95" fmla="*/ 7 h 655"/>
                <a:gd name="T96" fmla="*/ 1 w 226"/>
                <a:gd name="T97" fmla="*/ 6 h 655"/>
                <a:gd name="T98" fmla="*/ 1 w 226"/>
                <a:gd name="T99" fmla="*/ 6 h 655"/>
                <a:gd name="T100" fmla="*/ 1 w 226"/>
                <a:gd name="T101" fmla="*/ 6 h 655"/>
                <a:gd name="T102" fmla="*/ 1 w 226"/>
                <a:gd name="T103" fmla="*/ 5 h 655"/>
                <a:gd name="T104" fmla="*/ 1 w 226"/>
                <a:gd name="T105" fmla="*/ 5 h 655"/>
                <a:gd name="T106" fmla="*/ 1 w 226"/>
                <a:gd name="T107" fmla="*/ 5 h 655"/>
                <a:gd name="T108" fmla="*/ 1 w 226"/>
                <a:gd name="T109" fmla="*/ 5 h 655"/>
                <a:gd name="T110" fmla="*/ 1 w 226"/>
                <a:gd name="T111" fmla="*/ 5 h 655"/>
                <a:gd name="T112" fmla="*/ 0 w 226"/>
                <a:gd name="T113" fmla="*/ 4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2" name="Rectangle 146"/>
            <p:cNvSpPr>
              <a:spLocks noChangeArrowheads="1"/>
            </p:cNvSpPr>
            <p:nvPr/>
          </p:nvSpPr>
          <p:spPr bwMode="auto">
            <a:xfrm>
              <a:off x="2237" y="1740"/>
              <a:ext cx="151" cy="274"/>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223" name="Text Box 147"/>
          <p:cNvSpPr txBox="1">
            <a:spLocks noChangeArrowheads="1"/>
          </p:cNvSpPr>
          <p:nvPr/>
        </p:nvSpPr>
        <p:spPr bwMode="auto">
          <a:xfrm>
            <a:off x="4071938" y="1602582"/>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$25</a:t>
            </a:r>
          </a:p>
        </p:txBody>
      </p:sp>
      <p:sp>
        <p:nvSpPr>
          <p:cNvPr id="224" name="TextBox 158"/>
          <p:cNvSpPr txBox="1">
            <a:spLocks noChangeArrowheads="1"/>
          </p:cNvSpPr>
          <p:nvPr/>
        </p:nvSpPr>
        <p:spPr bwMode="auto">
          <a:xfrm>
            <a:off x="6077384" y="1821656"/>
            <a:ext cx="94449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Producer</a:t>
            </a:r>
          </a:p>
        </p:txBody>
      </p:sp>
      <p:grpSp>
        <p:nvGrpSpPr>
          <p:cNvPr id="225" name="Group 148"/>
          <p:cNvGrpSpPr>
            <a:grpSpLocks/>
          </p:cNvGrpSpPr>
          <p:nvPr/>
        </p:nvGrpSpPr>
        <p:grpSpPr bwMode="auto">
          <a:xfrm>
            <a:off x="6825171" y="4021032"/>
            <a:ext cx="787177" cy="622736"/>
            <a:chOff x="3942556" y="1245638"/>
            <a:chExt cx="1284287" cy="1016000"/>
          </a:xfrm>
        </p:grpSpPr>
        <p:pic>
          <p:nvPicPr>
            <p:cNvPr id="226"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7" name="Group 3"/>
            <p:cNvGrpSpPr>
              <a:grpSpLocks/>
            </p:cNvGrpSpPr>
            <p:nvPr/>
          </p:nvGrpSpPr>
          <p:grpSpPr bwMode="auto">
            <a:xfrm rot="-960000">
              <a:off x="4475839" y="1434353"/>
              <a:ext cx="471265" cy="766608"/>
              <a:chOff x="2275" y="222"/>
              <a:chExt cx="1032" cy="1680"/>
            </a:xfrm>
          </p:grpSpPr>
          <p:sp>
            <p:nvSpPr>
              <p:cNvPr id="228" name="AutoShape 4"/>
              <p:cNvSpPr>
                <a:spLocks noChangeArrowheads="1"/>
              </p:cNvSpPr>
              <p:nvPr/>
            </p:nvSpPr>
            <p:spPr bwMode="auto">
              <a:xfrm rot="16200000">
                <a:off x="2265" y="444"/>
                <a:ext cx="1052" cy="103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9" name="Freeform 5"/>
              <p:cNvSpPr>
                <a:spLocks/>
              </p:cNvSpPr>
              <p:nvPr/>
            </p:nvSpPr>
            <p:spPr bwMode="auto">
              <a:xfrm>
                <a:off x="2442" y="222"/>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0" name="Freeform 6"/>
              <p:cNvSpPr>
                <a:spLocks/>
              </p:cNvSpPr>
              <p:nvPr/>
            </p:nvSpPr>
            <p:spPr bwMode="auto">
              <a:xfrm>
                <a:off x="2442" y="553"/>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1" name="Freeform 7"/>
              <p:cNvSpPr>
                <a:spLocks/>
              </p:cNvSpPr>
              <p:nvPr/>
            </p:nvSpPr>
            <p:spPr bwMode="auto">
              <a:xfrm>
                <a:off x="2442" y="885"/>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32" name="Group 8"/>
              <p:cNvGrpSpPr>
                <a:grpSpLocks/>
              </p:cNvGrpSpPr>
              <p:nvPr/>
            </p:nvGrpSpPr>
            <p:grpSpPr bwMode="auto">
              <a:xfrm>
                <a:off x="2963" y="358"/>
                <a:ext cx="186" cy="1544"/>
                <a:chOff x="2889" y="2303"/>
                <a:chExt cx="279" cy="2337"/>
              </a:xfrm>
            </p:grpSpPr>
            <p:sp>
              <p:nvSpPr>
                <p:cNvPr id="233"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4"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5" name="AutoShape 11"/>
                <p:cNvSpPr>
                  <a:spLocks noChangeArrowheads="1"/>
                </p:cNvSpPr>
                <p:nvPr/>
              </p:nvSpPr>
              <p:spPr bwMode="auto">
                <a:xfrm>
                  <a:off x="3045" y="2303"/>
                  <a:ext cx="1" cy="23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6" name="Oval 12"/>
                <p:cNvSpPr>
                  <a:spLocks noChangeArrowheads="1"/>
                </p:cNvSpPr>
                <p:nvPr/>
              </p:nvSpPr>
              <p:spPr bwMode="auto">
                <a:xfrm>
                  <a:off x="3040" y="2589"/>
                  <a:ext cx="0" cy="175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Tree>
    <p:extLst>
      <p:ext uri="{BB962C8B-B14F-4D97-AF65-F5344CB8AC3E}">
        <p14:creationId xmlns:p14="http://schemas.microsoft.com/office/powerpoint/2010/main" val="915818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Close the policy</a:t>
            </a:r>
          </a:p>
        </p:txBody>
      </p:sp>
      <p:sp>
        <p:nvSpPr>
          <p:cNvPr id="22" name="Content Placeholder 54"/>
          <p:cNvSpPr txBox="1">
            <a:spLocks/>
          </p:cNvSpPr>
          <p:nvPr/>
        </p:nvSpPr>
        <p:spPr bwMode="auto">
          <a:xfrm>
            <a:off x="495300" y="93345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A policy is automatically closed when:</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dirty="0" smtClean="0">
                <a:ln>
                  <a:noFill/>
                </a:ln>
                <a:solidFill>
                  <a:srgbClr val="000000"/>
                </a:solidFill>
                <a:effectLst/>
                <a:uLnTx/>
                <a:uFillTx/>
                <a:latin typeface="Arial"/>
                <a:cs typeface="Calibri" pitchFamily="34" charset="0"/>
              </a:rPr>
              <a:t>Policy expiration date is in the past, </a:t>
            </a:r>
            <a:r>
              <a:rPr kumimoji="0" lang="en-US" sz="1650" b="0" i="1" u="none" strike="noStrike" kern="0" cap="none" spc="0" normalizeH="0" baseline="0" noProof="0" dirty="0" smtClean="0">
                <a:ln>
                  <a:noFill/>
                </a:ln>
                <a:solidFill>
                  <a:srgbClr val="000000"/>
                </a:solidFill>
                <a:effectLst/>
                <a:uLnTx/>
                <a:uFillTx/>
                <a:latin typeface="Arial"/>
                <a:cs typeface="Calibri" pitchFamily="34" charset="0"/>
              </a:rPr>
              <a:t>and</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dirty="0" smtClean="0">
                <a:ln>
                  <a:noFill/>
                </a:ln>
                <a:solidFill>
                  <a:srgbClr val="000000"/>
                </a:solidFill>
                <a:effectLst/>
                <a:uLnTx/>
                <a:uFillTx/>
                <a:latin typeface="Arial"/>
                <a:cs typeface="Calibri" pitchFamily="34" charset="0"/>
              </a:rPr>
              <a:t>Remaining balance is zero, </a:t>
            </a:r>
            <a:r>
              <a:rPr kumimoji="0" lang="en-US" sz="1650" b="0" i="1" u="none" strike="noStrike" kern="0" cap="none" spc="0" normalizeH="0" baseline="0" noProof="0" dirty="0" smtClean="0">
                <a:ln>
                  <a:noFill/>
                </a:ln>
                <a:solidFill>
                  <a:srgbClr val="000000"/>
                </a:solidFill>
                <a:effectLst/>
                <a:uLnTx/>
                <a:uFillTx/>
                <a:latin typeface="Arial"/>
                <a:cs typeface="Calibri" pitchFamily="34" charset="0"/>
              </a:rPr>
              <a:t>and</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dirty="0" smtClean="0">
                <a:ln>
                  <a:noFill/>
                </a:ln>
                <a:solidFill>
                  <a:srgbClr val="000000"/>
                </a:solidFill>
                <a:effectLst/>
                <a:uLnTx/>
                <a:uFillTx/>
                <a:latin typeface="Arial"/>
                <a:cs typeface="Calibri" pitchFamily="34" charset="0"/>
              </a:rPr>
              <a:t>All premium has been earned</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Most BillingCenter processes ignore closed policies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dirty="0" smtClean="0">
                <a:ln>
                  <a:noFill/>
                </a:ln>
                <a:solidFill>
                  <a:srgbClr val="000000"/>
                </a:solidFill>
                <a:effectLst/>
                <a:uLnTx/>
                <a:uFillTx/>
                <a:latin typeface="Arial"/>
                <a:cs typeface="Calibri" pitchFamily="34" charset="0"/>
              </a:rPr>
              <a:t>So load on system is minimal</a:t>
            </a:r>
          </a:p>
        </p:txBody>
      </p:sp>
      <p:grpSp>
        <p:nvGrpSpPr>
          <p:cNvPr id="23" name="Group 4"/>
          <p:cNvGrpSpPr>
            <a:grpSpLocks/>
          </p:cNvGrpSpPr>
          <p:nvPr/>
        </p:nvGrpSpPr>
        <p:grpSpPr bwMode="auto">
          <a:xfrm>
            <a:off x="5716270" y="3099753"/>
            <a:ext cx="825500" cy="930275"/>
            <a:chOff x="2324" y="435"/>
            <a:chExt cx="933" cy="1052"/>
          </a:xfrm>
        </p:grpSpPr>
        <p:sp>
          <p:nvSpPr>
            <p:cNvPr id="24"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28" name="Group 9"/>
            <p:cNvGrpSpPr>
              <a:grpSpLocks/>
            </p:cNvGrpSpPr>
            <p:nvPr/>
          </p:nvGrpSpPr>
          <p:grpSpPr bwMode="auto">
            <a:xfrm>
              <a:off x="2895" y="953"/>
              <a:ext cx="349" cy="510"/>
              <a:chOff x="2784" y="3210"/>
              <a:chExt cx="523" cy="772"/>
            </a:xfrm>
          </p:grpSpPr>
          <p:sp>
            <p:nvSpPr>
              <p:cNvPr id="29"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0"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1"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2"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33" name="Group 87"/>
          <p:cNvGrpSpPr>
            <a:grpSpLocks/>
          </p:cNvGrpSpPr>
          <p:nvPr/>
        </p:nvGrpSpPr>
        <p:grpSpPr bwMode="auto">
          <a:xfrm>
            <a:off x="6710045" y="3380740"/>
            <a:ext cx="1392238" cy="415925"/>
            <a:chOff x="1925638" y="4195763"/>
            <a:chExt cx="1392237" cy="415925"/>
          </a:xfrm>
        </p:grpSpPr>
        <p:grpSp>
          <p:nvGrpSpPr>
            <p:cNvPr id="34" name="Group 76"/>
            <p:cNvGrpSpPr>
              <a:grpSpLocks/>
            </p:cNvGrpSpPr>
            <p:nvPr/>
          </p:nvGrpSpPr>
          <p:grpSpPr bwMode="auto">
            <a:xfrm>
              <a:off x="1949450" y="4306888"/>
              <a:ext cx="1368425" cy="304800"/>
              <a:chOff x="542" y="3238"/>
              <a:chExt cx="862" cy="192"/>
            </a:xfrm>
          </p:grpSpPr>
          <p:sp>
            <p:nvSpPr>
              <p:cNvPr id="51" name="Text Box 74"/>
              <p:cNvSpPr txBox="1">
                <a:spLocks noChangeArrowheads="1"/>
              </p:cNvSpPr>
              <p:nvPr/>
            </p:nvSpPr>
            <p:spPr bwMode="auto">
              <a:xfrm>
                <a:off x="720" y="3238"/>
                <a:ext cx="6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Closed</a:t>
                </a:r>
              </a:p>
            </p:txBody>
          </p:sp>
          <p:sp>
            <p:nvSpPr>
              <p:cNvPr id="52" name="Rectangle 75"/>
              <p:cNvSpPr>
                <a:spLocks noChangeArrowheads="1"/>
              </p:cNvSpPr>
              <p:nvPr/>
            </p:nvSpPr>
            <p:spPr bwMode="auto">
              <a:xfrm>
                <a:off x="542" y="3264"/>
                <a:ext cx="139" cy="139"/>
              </a:xfrm>
              <a:prstGeom prst="rect">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35" name="Freeform 86"/>
            <p:cNvSpPr>
              <a:spLocks/>
            </p:cNvSpPr>
            <p:nvPr/>
          </p:nvSpPr>
          <p:spPr bwMode="auto">
            <a:xfrm>
              <a:off x="1925638" y="4195763"/>
              <a:ext cx="325437" cy="314325"/>
            </a:xfrm>
            <a:custGeom>
              <a:avLst/>
              <a:gdLst>
                <a:gd name="T0" fmla="*/ 0 w 576"/>
                <a:gd name="T1" fmla="*/ 2147483647 h 556"/>
                <a:gd name="T2" fmla="*/ 2147483647 w 576"/>
                <a:gd name="T3" fmla="*/ 2147483647 h 556"/>
                <a:gd name="T4" fmla="*/ 2147483647 w 576"/>
                <a:gd name="T5" fmla="*/ 2147483647 h 556"/>
                <a:gd name="T6" fmla="*/ 2147483647 w 576"/>
                <a:gd name="T7" fmla="*/ 2147483647 h 556"/>
                <a:gd name="T8" fmla="*/ 2147483647 w 576"/>
                <a:gd name="T9" fmla="*/ 0 h 556"/>
                <a:gd name="T10" fmla="*/ 2147483647 w 576"/>
                <a:gd name="T11" fmla="*/ 2147483647 h 556"/>
                <a:gd name="T12" fmla="*/ 2147483647 w 576"/>
                <a:gd name="T13" fmla="*/ 2147483647 h 556"/>
                <a:gd name="T14" fmla="*/ 0 w 576"/>
                <a:gd name="T15" fmla="*/ 2147483647 h 55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556"/>
                <a:gd name="T26" fmla="*/ 576 w 576"/>
                <a:gd name="T27" fmla="*/ 556 h 5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556">
                  <a:moveTo>
                    <a:pt x="0" y="248"/>
                  </a:moveTo>
                  <a:lnTo>
                    <a:pt x="139" y="556"/>
                  </a:lnTo>
                  <a:lnTo>
                    <a:pt x="318" y="546"/>
                  </a:lnTo>
                  <a:lnTo>
                    <a:pt x="576" y="10"/>
                  </a:lnTo>
                  <a:lnTo>
                    <a:pt x="378" y="0"/>
                  </a:lnTo>
                  <a:lnTo>
                    <a:pt x="229" y="358"/>
                  </a:lnTo>
                  <a:lnTo>
                    <a:pt x="179" y="169"/>
                  </a:lnTo>
                  <a:lnTo>
                    <a:pt x="0" y="248"/>
                  </a:lnTo>
                  <a:close/>
                </a:path>
              </a:pathLst>
            </a:custGeom>
            <a:solidFill>
              <a:srgbClr val="33CC33"/>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Tree>
    <p:extLst>
      <p:ext uri="{BB962C8B-B14F-4D97-AF65-F5344CB8AC3E}">
        <p14:creationId xmlns:p14="http://schemas.microsoft.com/office/powerpoint/2010/main" val="19326453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p:cNvSpPr>
          <p:nvPr/>
        </p:nvSpPr>
        <p:spPr bwMode="auto">
          <a:xfrm>
            <a:off x="348342" y="196623"/>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Handle delinquency &amp; collections</a:t>
            </a:r>
          </a:p>
        </p:txBody>
      </p:sp>
      <p:sp>
        <p:nvSpPr>
          <p:cNvPr id="60" name="Line 61"/>
          <p:cNvSpPr>
            <a:spLocks noChangeShapeType="1"/>
          </p:cNvSpPr>
          <p:nvPr/>
        </p:nvSpPr>
        <p:spPr bwMode="auto">
          <a:xfrm flipV="1">
            <a:off x="1799714" y="1540840"/>
            <a:ext cx="0" cy="6500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1" name="Rectangle 3"/>
          <p:cNvSpPr txBox="1">
            <a:spLocks noChangeArrowheads="1"/>
          </p:cNvSpPr>
          <p:nvPr/>
        </p:nvSpPr>
        <p:spPr>
          <a:xfrm>
            <a:off x="4838189" y="1224133"/>
            <a:ext cx="2786063" cy="3309938"/>
          </a:xfrm>
          <a:prstGeom prst="rect">
            <a:avLst/>
          </a:prstGeom>
        </p:spPr>
        <p:txBody>
          <a:bodyPr/>
          <a:lstStyle/>
          <a:p>
            <a:pPr marL="214313" marR="0" lvl="0" indent="-214313" defTabSz="685800" eaLnBrk="0" fontAlgn="base" latinLnBrk="0" hangingPunct="0">
              <a:lnSpc>
                <a:spcPct val="100000"/>
              </a:lnSpc>
              <a:spcBef>
                <a:spcPct val="40000"/>
              </a:spcBef>
              <a:spcAft>
                <a:spcPct val="0"/>
              </a:spcAft>
              <a:buClr>
                <a:srgbClr val="04628C"/>
              </a:buClr>
              <a:buSzTx/>
              <a:buFont typeface="Arial" pitchFamily="34" charset="0"/>
              <a:buChar char="•"/>
              <a:tabLst/>
              <a:defRPr/>
            </a:pPr>
            <a:r>
              <a:rPr kumimoji="0" lang="en-US" sz="1800" b="1" i="0" u="none" strike="noStrike" kern="0" cap="none" spc="0" normalizeH="0" baseline="0" noProof="0" dirty="0">
                <a:ln>
                  <a:noFill/>
                </a:ln>
                <a:solidFill>
                  <a:srgbClr val="000000"/>
                </a:solidFill>
                <a:effectLst/>
                <a:uLnTx/>
                <a:uFillTx/>
              </a:rPr>
              <a:t>Delinquency</a:t>
            </a:r>
            <a:r>
              <a:rPr kumimoji="0" lang="en-US" sz="1800" b="0" i="0" u="none" strike="noStrike" kern="0" cap="none" spc="0" normalizeH="0" baseline="0" noProof="0" dirty="0">
                <a:ln>
                  <a:noFill/>
                </a:ln>
                <a:solidFill>
                  <a:srgbClr val="000000"/>
                </a:solidFill>
                <a:effectLst/>
                <a:uLnTx/>
                <a:uFillTx/>
              </a:rPr>
              <a:t> is a process in which BillingCenter identifies an account with overdue payments</a:t>
            </a:r>
          </a:p>
          <a:p>
            <a:pPr marL="214313" marR="0" lvl="0" indent="-214313" defTabSz="685800" eaLnBrk="0" fontAlgn="base" latinLnBrk="0" hangingPunct="0">
              <a:lnSpc>
                <a:spcPct val="100000"/>
              </a:lnSpc>
              <a:spcBef>
                <a:spcPct val="40000"/>
              </a:spcBef>
              <a:spcAft>
                <a:spcPct val="0"/>
              </a:spcAft>
              <a:buClr>
                <a:srgbClr val="04628C"/>
              </a:buClr>
              <a:buSzTx/>
              <a:buFont typeface="Arial" pitchFamily="34" charset="0"/>
              <a:buChar char="•"/>
              <a:tabLst/>
              <a:defRPr/>
            </a:pPr>
            <a:r>
              <a:rPr kumimoji="0" lang="en-US" sz="1800" b="0" i="0" u="none" strike="noStrike" kern="0" cap="none" spc="0" normalizeH="0" baseline="0" noProof="0" dirty="0">
                <a:ln>
                  <a:noFill/>
                </a:ln>
                <a:solidFill>
                  <a:srgbClr val="000000"/>
                </a:solidFill>
                <a:effectLst/>
                <a:uLnTx/>
                <a:uFillTx/>
              </a:rPr>
              <a:t>Delinquency process can trigger assignment of past due invoices to collection agency</a:t>
            </a:r>
          </a:p>
        </p:txBody>
      </p:sp>
      <p:grpSp>
        <p:nvGrpSpPr>
          <p:cNvPr id="62" name="Group 149"/>
          <p:cNvGrpSpPr>
            <a:grpSpLocks/>
          </p:cNvGrpSpPr>
          <p:nvPr/>
        </p:nvGrpSpPr>
        <p:grpSpPr bwMode="auto">
          <a:xfrm>
            <a:off x="1543730" y="2219018"/>
            <a:ext cx="552450" cy="516595"/>
            <a:chOff x="730250" y="3126738"/>
            <a:chExt cx="736600" cy="688793"/>
          </a:xfrm>
        </p:grpSpPr>
        <p:sp>
          <p:nvSpPr>
            <p:cNvPr id="63" name="AutoShape 27"/>
            <p:cNvSpPr>
              <a:spLocks noChangeArrowheads="1"/>
            </p:cNvSpPr>
            <p:nvPr/>
          </p:nvSpPr>
          <p:spPr bwMode="auto">
            <a:xfrm rot="10800000" flipH="1">
              <a:off x="730250" y="3265587"/>
              <a:ext cx="736600" cy="307776"/>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64" name="Picture 2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521" y="3554584"/>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5" name="Line 29"/>
            <p:cNvSpPr>
              <a:spLocks noChangeShapeType="1"/>
            </p:cNvSpPr>
            <p:nvPr/>
          </p:nvSpPr>
          <p:spPr bwMode="auto">
            <a:xfrm>
              <a:off x="833400" y="3528092"/>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6" name="Line 30"/>
            <p:cNvSpPr>
              <a:spLocks noChangeShapeType="1"/>
            </p:cNvSpPr>
            <p:nvPr/>
          </p:nvSpPr>
          <p:spPr bwMode="auto">
            <a:xfrm>
              <a:off x="1249970" y="35280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7" name="Line 31"/>
            <p:cNvSpPr>
              <a:spLocks noChangeShapeType="1"/>
            </p:cNvSpPr>
            <p:nvPr/>
          </p:nvSpPr>
          <p:spPr bwMode="auto">
            <a:xfrm>
              <a:off x="833400" y="3435370"/>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8" name="Line 32"/>
            <p:cNvSpPr>
              <a:spLocks noChangeShapeType="1"/>
            </p:cNvSpPr>
            <p:nvPr/>
          </p:nvSpPr>
          <p:spPr bwMode="auto">
            <a:xfrm>
              <a:off x="1249970" y="3435370"/>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9" name="Line 33"/>
            <p:cNvSpPr>
              <a:spLocks noChangeShapeType="1"/>
            </p:cNvSpPr>
            <p:nvPr/>
          </p:nvSpPr>
          <p:spPr bwMode="auto">
            <a:xfrm>
              <a:off x="833400" y="3343973"/>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0" name="Line 34"/>
            <p:cNvSpPr>
              <a:spLocks noChangeShapeType="1"/>
            </p:cNvSpPr>
            <p:nvPr/>
          </p:nvSpPr>
          <p:spPr bwMode="auto">
            <a:xfrm>
              <a:off x="1249970" y="3343973"/>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1" name="Line 35"/>
            <p:cNvSpPr>
              <a:spLocks noChangeShapeType="1"/>
            </p:cNvSpPr>
            <p:nvPr/>
          </p:nvSpPr>
          <p:spPr bwMode="auto">
            <a:xfrm>
              <a:off x="833400" y="3252575"/>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2" name="Line 36"/>
            <p:cNvSpPr>
              <a:spLocks noChangeShapeType="1"/>
            </p:cNvSpPr>
            <p:nvPr/>
          </p:nvSpPr>
          <p:spPr bwMode="auto">
            <a:xfrm>
              <a:off x="1249970" y="3252575"/>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3" name="Line 37"/>
            <p:cNvSpPr>
              <a:spLocks noChangeShapeType="1"/>
            </p:cNvSpPr>
            <p:nvPr/>
          </p:nvSpPr>
          <p:spPr bwMode="auto">
            <a:xfrm>
              <a:off x="830756" y="3126738"/>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74" name="Text Box 59"/>
          <p:cNvSpPr txBox="1">
            <a:spLocks noChangeArrowheads="1"/>
          </p:cNvSpPr>
          <p:nvPr/>
        </p:nvSpPr>
        <p:spPr bwMode="auto">
          <a:xfrm>
            <a:off x="1402046" y="2783852"/>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FF0000"/>
                </a:solidFill>
                <a:effectLst/>
                <a:uLnTx/>
                <a:uFillTx/>
                <a:latin typeface="Arial" charset="0"/>
              </a:rPr>
              <a:t>due: $350</a:t>
            </a:r>
          </a:p>
        </p:txBody>
      </p:sp>
      <p:grpSp>
        <p:nvGrpSpPr>
          <p:cNvPr id="75" name="Group 62"/>
          <p:cNvGrpSpPr>
            <a:grpSpLocks/>
          </p:cNvGrpSpPr>
          <p:nvPr/>
        </p:nvGrpSpPr>
        <p:grpSpPr bwMode="auto">
          <a:xfrm>
            <a:off x="2429555" y="2103741"/>
            <a:ext cx="677466" cy="611314"/>
            <a:chOff x="712" y="2294"/>
            <a:chExt cx="1153" cy="1041"/>
          </a:xfrm>
        </p:grpSpPr>
        <p:sp>
          <p:nvSpPr>
            <p:cNvPr id="76" name="Oval 63"/>
            <p:cNvSpPr>
              <a:spLocks noChangeArrowheads="1"/>
            </p:cNvSpPr>
            <p:nvPr/>
          </p:nvSpPr>
          <p:spPr bwMode="auto">
            <a:xfrm>
              <a:off x="712" y="2647"/>
              <a:ext cx="889" cy="553"/>
            </a:xfrm>
            <a:prstGeom prst="ellipse">
              <a:avLst/>
            </a:prstGeom>
            <a:solidFill>
              <a:srgbClr val="000000"/>
            </a:solidFill>
            <a:ln w="12700" algn="ctr">
              <a:solidFill>
                <a:srgbClr val="C0C0C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7" name="AutoShape 64"/>
            <p:cNvSpPr>
              <a:spLocks noChangeArrowheads="1"/>
            </p:cNvSpPr>
            <p:nvPr/>
          </p:nvSpPr>
          <p:spPr bwMode="auto">
            <a:xfrm rot="2099521">
              <a:off x="1317" y="2294"/>
              <a:ext cx="237" cy="534"/>
            </a:xfrm>
            <a:prstGeom prst="can">
              <a:avLst>
                <a:gd name="adj" fmla="val 40471"/>
              </a:avLst>
            </a:prstGeom>
            <a:solidFill>
              <a:srgbClr val="000000"/>
            </a:solidFill>
            <a:ln w="12700">
              <a:solidFill>
                <a:srgbClr val="FFFFFF"/>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78" name="Group 65"/>
            <p:cNvGrpSpPr>
              <a:grpSpLocks/>
            </p:cNvGrpSpPr>
            <p:nvPr/>
          </p:nvGrpSpPr>
          <p:grpSpPr bwMode="auto">
            <a:xfrm rot="2037667">
              <a:off x="1598" y="3030"/>
              <a:ext cx="267" cy="305"/>
              <a:chOff x="1830" y="2215"/>
              <a:chExt cx="267" cy="305"/>
            </a:xfrm>
          </p:grpSpPr>
          <p:sp>
            <p:nvSpPr>
              <p:cNvPr id="80" name="Line 66"/>
              <p:cNvSpPr>
                <a:spLocks noChangeShapeType="1"/>
              </p:cNvSpPr>
              <p:nvPr/>
            </p:nvSpPr>
            <p:spPr bwMode="auto">
              <a:xfrm flipV="1">
                <a:off x="1974" y="2215"/>
                <a:ext cx="0" cy="11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1" name="Line 67"/>
              <p:cNvSpPr>
                <a:spLocks noChangeShapeType="1"/>
              </p:cNvSpPr>
              <p:nvPr/>
            </p:nvSpPr>
            <p:spPr bwMode="auto">
              <a:xfrm flipV="1">
                <a:off x="2026" y="2327"/>
                <a:ext cx="71" cy="4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2" name="Line 68"/>
              <p:cNvSpPr>
                <a:spLocks noChangeShapeType="1"/>
              </p:cNvSpPr>
              <p:nvPr/>
            </p:nvSpPr>
            <p:spPr bwMode="auto">
              <a:xfrm>
                <a:off x="2005" y="2407"/>
                <a:ext cx="83" cy="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3" name="Line 69"/>
              <p:cNvSpPr>
                <a:spLocks noChangeShapeType="1"/>
              </p:cNvSpPr>
              <p:nvPr/>
            </p:nvSpPr>
            <p:spPr bwMode="auto">
              <a:xfrm flipH="1">
                <a:off x="1954" y="2428"/>
                <a:ext cx="11" cy="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4" name="Line 70"/>
              <p:cNvSpPr>
                <a:spLocks noChangeShapeType="1"/>
              </p:cNvSpPr>
              <p:nvPr/>
            </p:nvSpPr>
            <p:spPr bwMode="auto">
              <a:xfrm flipH="1">
                <a:off x="1830" y="2398"/>
                <a:ext cx="83" cy="2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79" name="Freeform 71"/>
            <p:cNvSpPr>
              <a:spLocks/>
            </p:cNvSpPr>
            <p:nvPr/>
          </p:nvSpPr>
          <p:spPr bwMode="auto">
            <a:xfrm>
              <a:off x="1474" y="2575"/>
              <a:ext cx="344" cy="393"/>
            </a:xfrm>
            <a:custGeom>
              <a:avLst/>
              <a:gdLst>
                <a:gd name="T0" fmla="*/ 0 w 443"/>
                <a:gd name="T1" fmla="*/ 23 h 1023"/>
                <a:gd name="T2" fmla="*/ 3 w 443"/>
                <a:gd name="T3" fmla="*/ 6 h 1023"/>
                <a:gd name="T4" fmla="*/ 9 w 443"/>
                <a:gd name="T5" fmla="*/ 3 h 1023"/>
                <a:gd name="T6" fmla="*/ 19 w 443"/>
                <a:gd name="T7" fmla="*/ 4 h 1023"/>
                <a:gd name="T8" fmla="*/ 23 w 443"/>
                <a:gd name="T9" fmla="*/ 23 h 1023"/>
                <a:gd name="T10" fmla="*/ 26 w 443"/>
                <a:gd name="T11" fmla="*/ 52 h 1023"/>
                <a:gd name="T12" fmla="*/ 27 w 443"/>
                <a:gd name="T13" fmla="*/ 76 h 1023"/>
                <a:gd name="T14" fmla="*/ 23 w 443"/>
                <a:gd name="T15" fmla="*/ 106 h 1023"/>
                <a:gd name="T16" fmla="*/ 17 w 443"/>
                <a:gd name="T17" fmla="*/ 136 h 1023"/>
                <a:gd name="T18" fmla="*/ 17 w 443"/>
                <a:gd name="T19" fmla="*/ 159 h 1023"/>
                <a:gd name="T20" fmla="*/ 21 w 443"/>
                <a:gd name="T21" fmla="*/ 176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85" name="Line 72"/>
          <p:cNvSpPr>
            <a:spLocks noChangeShapeType="1"/>
          </p:cNvSpPr>
          <p:nvPr/>
        </p:nvSpPr>
        <p:spPr bwMode="auto">
          <a:xfrm>
            <a:off x="1787808" y="1825399"/>
            <a:ext cx="91082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6" name="Line 73"/>
          <p:cNvSpPr>
            <a:spLocks noChangeShapeType="1"/>
          </p:cNvSpPr>
          <p:nvPr/>
        </p:nvSpPr>
        <p:spPr bwMode="auto">
          <a:xfrm>
            <a:off x="2698636" y="1825399"/>
            <a:ext cx="0" cy="6977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87" name="Group 87"/>
          <p:cNvGrpSpPr>
            <a:grpSpLocks/>
          </p:cNvGrpSpPr>
          <p:nvPr/>
        </p:nvGrpSpPr>
        <p:grpSpPr bwMode="auto">
          <a:xfrm>
            <a:off x="2440271" y="3023170"/>
            <a:ext cx="2630090" cy="988219"/>
            <a:chOff x="527" y="3170"/>
            <a:chExt cx="2209" cy="830"/>
          </a:xfrm>
        </p:grpSpPr>
        <p:grpSp>
          <p:nvGrpSpPr>
            <p:cNvPr id="88" name="Group 76"/>
            <p:cNvGrpSpPr>
              <a:grpSpLocks/>
            </p:cNvGrpSpPr>
            <p:nvPr/>
          </p:nvGrpSpPr>
          <p:grpSpPr bwMode="auto">
            <a:xfrm>
              <a:off x="611" y="3237"/>
              <a:ext cx="2125" cy="195"/>
              <a:chOff x="611" y="3237"/>
              <a:chExt cx="2125" cy="195"/>
            </a:xfrm>
          </p:grpSpPr>
          <p:sp>
            <p:nvSpPr>
              <p:cNvPr id="99" name="Text Box 74"/>
              <p:cNvSpPr txBox="1">
                <a:spLocks noChangeArrowheads="1"/>
              </p:cNvSpPr>
              <p:nvPr/>
            </p:nvSpPr>
            <p:spPr bwMode="auto">
              <a:xfrm>
                <a:off x="720" y="3238"/>
                <a:ext cx="20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Send overdue notice 1</a:t>
                </a:r>
              </a:p>
            </p:txBody>
          </p:sp>
          <p:sp>
            <p:nvSpPr>
              <p:cNvPr id="100" name="Rectangle 75"/>
              <p:cNvSpPr>
                <a:spLocks noChangeArrowheads="1"/>
              </p:cNvSpPr>
              <p:nvPr/>
            </p:nvSpPr>
            <p:spPr bwMode="auto">
              <a:xfrm>
                <a:off x="611" y="3237"/>
                <a:ext cx="0" cy="194"/>
              </a:xfrm>
              <a:prstGeom prst="rect">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89" name="Group 77"/>
            <p:cNvGrpSpPr>
              <a:grpSpLocks/>
            </p:cNvGrpSpPr>
            <p:nvPr/>
          </p:nvGrpSpPr>
          <p:grpSpPr bwMode="auto">
            <a:xfrm>
              <a:off x="611" y="3427"/>
              <a:ext cx="2125" cy="195"/>
              <a:chOff x="611" y="3237"/>
              <a:chExt cx="2125" cy="195"/>
            </a:xfrm>
          </p:grpSpPr>
          <p:sp>
            <p:nvSpPr>
              <p:cNvPr id="97" name="Text Box 78"/>
              <p:cNvSpPr txBox="1">
                <a:spLocks noChangeArrowheads="1"/>
              </p:cNvSpPr>
              <p:nvPr/>
            </p:nvSpPr>
            <p:spPr bwMode="auto">
              <a:xfrm>
                <a:off x="720" y="3238"/>
                <a:ext cx="20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Send overdue notice 2</a:t>
                </a:r>
              </a:p>
            </p:txBody>
          </p:sp>
          <p:sp>
            <p:nvSpPr>
              <p:cNvPr id="98" name="Rectangle 79"/>
              <p:cNvSpPr>
                <a:spLocks noChangeArrowheads="1"/>
              </p:cNvSpPr>
              <p:nvPr/>
            </p:nvSpPr>
            <p:spPr bwMode="auto">
              <a:xfrm>
                <a:off x="611" y="3237"/>
                <a:ext cx="0" cy="194"/>
              </a:xfrm>
              <a:prstGeom prst="rect">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90" name="Group 80"/>
            <p:cNvGrpSpPr>
              <a:grpSpLocks/>
            </p:cNvGrpSpPr>
            <p:nvPr/>
          </p:nvGrpSpPr>
          <p:grpSpPr bwMode="auto">
            <a:xfrm>
              <a:off x="611" y="3616"/>
              <a:ext cx="2125" cy="195"/>
              <a:chOff x="611" y="3237"/>
              <a:chExt cx="2125" cy="195"/>
            </a:xfrm>
          </p:grpSpPr>
          <p:sp>
            <p:nvSpPr>
              <p:cNvPr id="95" name="Text Box 81"/>
              <p:cNvSpPr txBox="1">
                <a:spLocks noChangeArrowheads="1"/>
              </p:cNvSpPr>
              <p:nvPr/>
            </p:nvSpPr>
            <p:spPr bwMode="auto">
              <a:xfrm>
                <a:off x="720" y="3238"/>
                <a:ext cx="20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Cancel policy</a:t>
                </a:r>
              </a:p>
            </p:txBody>
          </p:sp>
          <p:sp>
            <p:nvSpPr>
              <p:cNvPr id="96" name="Rectangle 82"/>
              <p:cNvSpPr>
                <a:spLocks noChangeArrowheads="1"/>
              </p:cNvSpPr>
              <p:nvPr/>
            </p:nvSpPr>
            <p:spPr bwMode="auto">
              <a:xfrm>
                <a:off x="611" y="3237"/>
                <a:ext cx="0" cy="194"/>
              </a:xfrm>
              <a:prstGeom prst="rect">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91" name="Group 83"/>
            <p:cNvGrpSpPr>
              <a:grpSpLocks/>
            </p:cNvGrpSpPr>
            <p:nvPr/>
          </p:nvGrpSpPr>
          <p:grpSpPr bwMode="auto">
            <a:xfrm>
              <a:off x="611" y="3805"/>
              <a:ext cx="2125" cy="195"/>
              <a:chOff x="611" y="3237"/>
              <a:chExt cx="2125" cy="195"/>
            </a:xfrm>
          </p:grpSpPr>
          <p:sp>
            <p:nvSpPr>
              <p:cNvPr id="93" name="Text Box 84"/>
              <p:cNvSpPr txBox="1">
                <a:spLocks noChangeArrowheads="1"/>
              </p:cNvSpPr>
              <p:nvPr/>
            </p:nvSpPr>
            <p:spPr bwMode="auto">
              <a:xfrm>
                <a:off x="720" y="3238"/>
                <a:ext cx="20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Assign to collections</a:t>
                </a:r>
              </a:p>
            </p:txBody>
          </p:sp>
          <p:sp>
            <p:nvSpPr>
              <p:cNvPr id="94" name="Rectangle 85"/>
              <p:cNvSpPr>
                <a:spLocks noChangeArrowheads="1"/>
              </p:cNvSpPr>
              <p:nvPr/>
            </p:nvSpPr>
            <p:spPr bwMode="auto">
              <a:xfrm>
                <a:off x="611" y="3237"/>
                <a:ext cx="0" cy="194"/>
              </a:xfrm>
              <a:prstGeom prst="rect">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92" name="Freeform 86"/>
            <p:cNvSpPr>
              <a:spLocks/>
            </p:cNvSpPr>
            <p:nvPr/>
          </p:nvSpPr>
          <p:spPr bwMode="auto">
            <a:xfrm>
              <a:off x="527" y="3170"/>
              <a:ext cx="205" cy="194"/>
            </a:xfrm>
            <a:custGeom>
              <a:avLst/>
              <a:gdLst>
                <a:gd name="T0" fmla="*/ 0 w 576"/>
                <a:gd name="T1" fmla="*/ 0 h 556"/>
                <a:gd name="T2" fmla="*/ 0 w 576"/>
                <a:gd name="T3" fmla="*/ 0 h 556"/>
                <a:gd name="T4" fmla="*/ 0 w 576"/>
                <a:gd name="T5" fmla="*/ 0 h 556"/>
                <a:gd name="T6" fmla="*/ 0 w 576"/>
                <a:gd name="T7" fmla="*/ 0 h 556"/>
                <a:gd name="T8" fmla="*/ 0 w 576"/>
                <a:gd name="T9" fmla="*/ 0 h 556"/>
                <a:gd name="T10" fmla="*/ 0 w 576"/>
                <a:gd name="T11" fmla="*/ 0 h 556"/>
                <a:gd name="T12" fmla="*/ 0 w 576"/>
                <a:gd name="T13" fmla="*/ 0 h 556"/>
                <a:gd name="T14" fmla="*/ 0 w 576"/>
                <a:gd name="T15" fmla="*/ 0 h 55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556"/>
                <a:gd name="T26" fmla="*/ 576 w 576"/>
                <a:gd name="T27" fmla="*/ 556 h 5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556">
                  <a:moveTo>
                    <a:pt x="0" y="248"/>
                  </a:moveTo>
                  <a:lnTo>
                    <a:pt x="139" y="556"/>
                  </a:lnTo>
                  <a:lnTo>
                    <a:pt x="318" y="546"/>
                  </a:lnTo>
                  <a:lnTo>
                    <a:pt x="576" y="10"/>
                  </a:lnTo>
                  <a:lnTo>
                    <a:pt x="378" y="0"/>
                  </a:lnTo>
                  <a:lnTo>
                    <a:pt x="229" y="358"/>
                  </a:lnTo>
                  <a:lnTo>
                    <a:pt x="179" y="169"/>
                  </a:lnTo>
                  <a:lnTo>
                    <a:pt x="0" y="248"/>
                  </a:lnTo>
                  <a:close/>
                </a:path>
              </a:pathLst>
            </a:custGeom>
            <a:solidFill>
              <a:srgbClr val="00000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101" name="Text Box 89"/>
          <p:cNvSpPr txBox="1">
            <a:spLocks noChangeArrowheads="1"/>
          </p:cNvSpPr>
          <p:nvPr/>
        </p:nvSpPr>
        <p:spPr bwMode="auto">
          <a:xfrm>
            <a:off x="2455748" y="2782661"/>
            <a:ext cx="21288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Delinquency Process</a:t>
            </a:r>
          </a:p>
        </p:txBody>
      </p:sp>
      <p:grpSp>
        <p:nvGrpSpPr>
          <p:cNvPr id="102" name="Group 148"/>
          <p:cNvGrpSpPr>
            <a:grpSpLocks/>
          </p:cNvGrpSpPr>
          <p:nvPr/>
        </p:nvGrpSpPr>
        <p:grpSpPr bwMode="auto">
          <a:xfrm>
            <a:off x="1340330" y="1000137"/>
            <a:ext cx="787177" cy="622736"/>
            <a:chOff x="3942556" y="1245638"/>
            <a:chExt cx="1284287" cy="1016000"/>
          </a:xfrm>
        </p:grpSpPr>
        <p:pic>
          <p:nvPicPr>
            <p:cNvPr id="115"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 name="Group 3"/>
            <p:cNvGrpSpPr>
              <a:grpSpLocks/>
            </p:cNvGrpSpPr>
            <p:nvPr/>
          </p:nvGrpSpPr>
          <p:grpSpPr bwMode="auto">
            <a:xfrm rot="-960000">
              <a:off x="4475839" y="1434353"/>
              <a:ext cx="471265" cy="766608"/>
              <a:chOff x="2275" y="222"/>
              <a:chExt cx="1032" cy="1680"/>
            </a:xfrm>
          </p:grpSpPr>
          <p:sp>
            <p:nvSpPr>
              <p:cNvPr id="117" name="AutoShape 4"/>
              <p:cNvSpPr>
                <a:spLocks noChangeArrowheads="1"/>
              </p:cNvSpPr>
              <p:nvPr/>
            </p:nvSpPr>
            <p:spPr bwMode="auto">
              <a:xfrm rot="16200000">
                <a:off x="2265" y="444"/>
                <a:ext cx="1052" cy="103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8" name="Freeform 5"/>
              <p:cNvSpPr>
                <a:spLocks/>
              </p:cNvSpPr>
              <p:nvPr/>
            </p:nvSpPr>
            <p:spPr bwMode="auto">
              <a:xfrm>
                <a:off x="2442" y="222"/>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9" name="Freeform 6"/>
              <p:cNvSpPr>
                <a:spLocks/>
              </p:cNvSpPr>
              <p:nvPr/>
            </p:nvSpPr>
            <p:spPr bwMode="auto">
              <a:xfrm>
                <a:off x="2442" y="553"/>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0" name="Freeform 7"/>
              <p:cNvSpPr>
                <a:spLocks/>
              </p:cNvSpPr>
              <p:nvPr/>
            </p:nvSpPr>
            <p:spPr bwMode="auto">
              <a:xfrm>
                <a:off x="2442" y="885"/>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21" name="Group 8"/>
              <p:cNvGrpSpPr>
                <a:grpSpLocks/>
              </p:cNvGrpSpPr>
              <p:nvPr/>
            </p:nvGrpSpPr>
            <p:grpSpPr bwMode="auto">
              <a:xfrm>
                <a:off x="2963" y="358"/>
                <a:ext cx="186" cy="1544"/>
                <a:chOff x="2889" y="2303"/>
                <a:chExt cx="279" cy="2337"/>
              </a:xfrm>
            </p:grpSpPr>
            <p:sp>
              <p:nvSpPr>
                <p:cNvPr id="12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4" name="AutoShape 11"/>
                <p:cNvSpPr>
                  <a:spLocks noChangeArrowheads="1"/>
                </p:cNvSpPr>
                <p:nvPr/>
              </p:nvSpPr>
              <p:spPr bwMode="auto">
                <a:xfrm>
                  <a:off x="3045" y="2303"/>
                  <a:ext cx="1" cy="23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5" name="Oval 12"/>
                <p:cNvSpPr>
                  <a:spLocks noChangeArrowheads="1"/>
                </p:cNvSpPr>
                <p:nvPr/>
              </p:nvSpPr>
              <p:spPr bwMode="auto">
                <a:xfrm>
                  <a:off x="3040" y="2589"/>
                  <a:ext cx="0" cy="175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Tree>
    <p:extLst>
      <p:ext uri="{BB962C8B-B14F-4D97-AF65-F5344CB8AC3E}">
        <p14:creationId xmlns:p14="http://schemas.microsoft.com/office/powerpoint/2010/main" val="23480914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2"/>
          <p:cNvSpPr txBox="1">
            <a:spLocks noChangeArrowheads="1"/>
          </p:cNvSpPr>
          <p:nvPr/>
        </p:nvSpPr>
        <p:spPr bwMode="auto">
          <a:xfrm>
            <a:off x="397328" y="57830"/>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Handle exceptions</a:t>
            </a:r>
          </a:p>
        </p:txBody>
      </p:sp>
      <p:sp>
        <p:nvSpPr>
          <p:cNvPr id="117" name="Line 108"/>
          <p:cNvSpPr>
            <a:spLocks noChangeShapeType="1"/>
          </p:cNvSpPr>
          <p:nvPr/>
        </p:nvSpPr>
        <p:spPr bwMode="auto">
          <a:xfrm flipH="1">
            <a:off x="3366747" y="2522424"/>
            <a:ext cx="388977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8" name="Line 109"/>
          <p:cNvSpPr>
            <a:spLocks noChangeShapeType="1"/>
          </p:cNvSpPr>
          <p:nvPr/>
        </p:nvSpPr>
        <p:spPr bwMode="auto">
          <a:xfrm>
            <a:off x="1578429" y="2160474"/>
            <a:ext cx="564356"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19" name="Group 111"/>
          <p:cNvGrpSpPr>
            <a:grpSpLocks/>
          </p:cNvGrpSpPr>
          <p:nvPr/>
        </p:nvGrpSpPr>
        <p:grpSpPr bwMode="auto">
          <a:xfrm>
            <a:off x="2601175" y="3518500"/>
            <a:ext cx="552450" cy="516595"/>
            <a:chOff x="2683" y="1612"/>
            <a:chExt cx="557" cy="520"/>
          </a:xfrm>
        </p:grpSpPr>
        <p:sp>
          <p:nvSpPr>
            <p:cNvPr id="120" name="AutoShape 112"/>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121" name="Picture 1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2" name="Line 1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3" name="Line 1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4" name="Line 1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5" name="Line 1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6" name="Line 1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7" name="Line 1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8" name="Line 1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9" name="Line 1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0" name="Line 1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31" name="Group 144"/>
          <p:cNvGrpSpPr>
            <a:grpSpLocks/>
          </p:cNvGrpSpPr>
          <p:nvPr/>
        </p:nvGrpSpPr>
        <p:grpSpPr bwMode="auto">
          <a:xfrm>
            <a:off x="1935236" y="1913331"/>
            <a:ext cx="288889" cy="524736"/>
            <a:chOff x="2423" y="339"/>
            <a:chExt cx="735" cy="1340"/>
          </a:xfrm>
        </p:grpSpPr>
        <p:sp>
          <p:nvSpPr>
            <p:cNvPr id="132" name="AutoShape 145"/>
            <p:cNvSpPr>
              <a:spLocks noChangeArrowheads="1"/>
            </p:cNvSpPr>
            <p:nvPr/>
          </p:nvSpPr>
          <p:spPr bwMode="auto">
            <a:xfrm rot="16200000">
              <a:off x="2265" y="593"/>
              <a:ext cx="1052" cy="73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3" name="Freeform 146"/>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4" name="Freeform 147"/>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5" name="Freeform 148"/>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36" name="Group 149"/>
            <p:cNvGrpSpPr>
              <a:grpSpLocks/>
            </p:cNvGrpSpPr>
            <p:nvPr/>
          </p:nvGrpSpPr>
          <p:grpSpPr bwMode="auto">
            <a:xfrm>
              <a:off x="2963" y="577"/>
              <a:ext cx="186" cy="1102"/>
              <a:chOff x="2889" y="2637"/>
              <a:chExt cx="279" cy="1669"/>
            </a:xfrm>
          </p:grpSpPr>
          <p:sp>
            <p:nvSpPr>
              <p:cNvPr id="137" name="AutoShape 1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8" name="AutoShape 1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9" name="AutoShape 152"/>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0" name="Oval 153"/>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41" name="Text Box 178"/>
          <p:cNvSpPr txBox="1">
            <a:spLocks noChangeArrowheads="1"/>
          </p:cNvSpPr>
          <p:nvPr/>
        </p:nvSpPr>
        <p:spPr bwMode="auto">
          <a:xfrm>
            <a:off x="2472588" y="408333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billed</a:t>
            </a:r>
          </a:p>
        </p:txBody>
      </p:sp>
      <p:sp>
        <p:nvSpPr>
          <p:cNvPr id="142" name="Text Box 179"/>
          <p:cNvSpPr txBox="1">
            <a:spLocks noChangeArrowheads="1"/>
          </p:cNvSpPr>
          <p:nvPr/>
        </p:nvSpPr>
        <p:spPr bwMode="auto">
          <a:xfrm>
            <a:off x="2558313" y="4276215"/>
            <a:ext cx="5584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$450</a:t>
            </a:r>
          </a:p>
        </p:txBody>
      </p:sp>
      <p:sp>
        <p:nvSpPr>
          <p:cNvPr id="143" name="Line 180"/>
          <p:cNvSpPr>
            <a:spLocks noChangeShapeType="1"/>
          </p:cNvSpPr>
          <p:nvPr/>
        </p:nvSpPr>
        <p:spPr bwMode="auto">
          <a:xfrm>
            <a:off x="1573666" y="2872468"/>
            <a:ext cx="525066"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44" name="Group 181"/>
          <p:cNvGrpSpPr>
            <a:grpSpLocks/>
          </p:cNvGrpSpPr>
          <p:nvPr/>
        </p:nvGrpSpPr>
        <p:grpSpPr bwMode="auto">
          <a:xfrm>
            <a:off x="1941864" y="2618181"/>
            <a:ext cx="288735" cy="524736"/>
            <a:chOff x="2422" y="339"/>
            <a:chExt cx="737" cy="1340"/>
          </a:xfrm>
        </p:grpSpPr>
        <p:sp>
          <p:nvSpPr>
            <p:cNvPr id="145" name="AutoShape 182"/>
            <p:cNvSpPr>
              <a:spLocks noChangeArrowheads="1"/>
            </p:cNvSpPr>
            <p:nvPr/>
          </p:nvSpPr>
          <p:spPr bwMode="auto">
            <a:xfrm rot="16200000">
              <a:off x="2265" y="592"/>
              <a:ext cx="1052" cy="73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6" name="Freeform 183"/>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7" name="Freeform 184"/>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8" name="Freeform 185"/>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49" name="Group 186"/>
            <p:cNvGrpSpPr>
              <a:grpSpLocks/>
            </p:cNvGrpSpPr>
            <p:nvPr/>
          </p:nvGrpSpPr>
          <p:grpSpPr bwMode="auto">
            <a:xfrm>
              <a:off x="2963" y="577"/>
              <a:ext cx="186" cy="1102"/>
              <a:chOff x="2889" y="2637"/>
              <a:chExt cx="279" cy="1669"/>
            </a:xfrm>
          </p:grpSpPr>
          <p:sp>
            <p:nvSpPr>
              <p:cNvPr id="150" name="AutoShape 18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1" name="AutoShape 18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2" name="AutoShape 189"/>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3" name="Oval 190"/>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54" name="Line 191"/>
          <p:cNvSpPr>
            <a:spLocks noChangeShapeType="1"/>
          </p:cNvSpPr>
          <p:nvPr/>
        </p:nvSpPr>
        <p:spPr bwMode="auto">
          <a:xfrm>
            <a:off x="1567713" y="1767568"/>
            <a:ext cx="0" cy="1109663"/>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5" name="Line 213"/>
          <p:cNvSpPr>
            <a:spLocks noChangeShapeType="1"/>
          </p:cNvSpPr>
          <p:nvPr/>
        </p:nvSpPr>
        <p:spPr bwMode="auto">
          <a:xfrm>
            <a:off x="2855969" y="4522675"/>
            <a:ext cx="0" cy="1595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6" name="Line 214"/>
          <p:cNvSpPr>
            <a:spLocks noChangeShapeType="1"/>
          </p:cNvSpPr>
          <p:nvPr/>
        </p:nvSpPr>
        <p:spPr bwMode="auto">
          <a:xfrm>
            <a:off x="2852397" y="4681028"/>
            <a:ext cx="395168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7" name="Line 215"/>
          <p:cNvSpPr>
            <a:spLocks noChangeShapeType="1"/>
          </p:cNvSpPr>
          <p:nvPr/>
        </p:nvSpPr>
        <p:spPr bwMode="auto">
          <a:xfrm flipV="1">
            <a:off x="7243422" y="2500994"/>
            <a:ext cx="0" cy="14882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58" name="Group 216"/>
          <p:cNvGrpSpPr>
            <a:grpSpLocks/>
          </p:cNvGrpSpPr>
          <p:nvPr/>
        </p:nvGrpSpPr>
        <p:grpSpPr bwMode="auto">
          <a:xfrm>
            <a:off x="5124109" y="2318828"/>
            <a:ext cx="629841" cy="432286"/>
            <a:chOff x="3153" y="1049"/>
            <a:chExt cx="752" cy="516"/>
          </a:xfrm>
        </p:grpSpPr>
        <p:sp>
          <p:nvSpPr>
            <p:cNvPr id="159" name="Rectangle 217"/>
            <p:cNvSpPr>
              <a:spLocks noChangeArrowheads="1"/>
            </p:cNvSpPr>
            <p:nvPr/>
          </p:nvSpPr>
          <p:spPr bwMode="auto">
            <a:xfrm>
              <a:off x="3153" y="1176"/>
              <a:ext cx="752" cy="276"/>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160" name="Picture 21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Text Box 219"/>
          <p:cNvSpPr txBox="1">
            <a:spLocks noChangeArrowheads="1"/>
          </p:cNvSpPr>
          <p:nvPr/>
        </p:nvSpPr>
        <p:spPr bwMode="auto">
          <a:xfrm>
            <a:off x="5172926" y="2772456"/>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$450</a:t>
            </a:r>
          </a:p>
        </p:txBody>
      </p:sp>
      <p:sp>
        <p:nvSpPr>
          <p:cNvPr id="174" name="Text Box 220"/>
          <p:cNvSpPr txBox="1">
            <a:spLocks noChangeArrowheads="1"/>
          </p:cNvSpPr>
          <p:nvPr/>
        </p:nvSpPr>
        <p:spPr bwMode="auto">
          <a:xfrm>
            <a:off x="2292803" y="2030697"/>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$350</a:t>
            </a:r>
          </a:p>
        </p:txBody>
      </p:sp>
      <p:sp>
        <p:nvSpPr>
          <p:cNvPr id="175" name="Text Box 221"/>
          <p:cNvSpPr txBox="1">
            <a:spLocks noChangeArrowheads="1"/>
          </p:cNvSpPr>
          <p:nvPr/>
        </p:nvSpPr>
        <p:spPr bwMode="auto">
          <a:xfrm>
            <a:off x="2292803" y="2737928"/>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$100</a:t>
            </a:r>
          </a:p>
        </p:txBody>
      </p:sp>
      <p:sp>
        <p:nvSpPr>
          <p:cNvPr id="176" name="Line 222"/>
          <p:cNvSpPr>
            <a:spLocks noChangeShapeType="1"/>
          </p:cNvSpPr>
          <p:nvPr/>
        </p:nvSpPr>
        <p:spPr bwMode="auto">
          <a:xfrm flipH="1">
            <a:off x="2865494" y="2179524"/>
            <a:ext cx="50125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7" name="Line 223"/>
          <p:cNvSpPr>
            <a:spLocks noChangeShapeType="1"/>
          </p:cNvSpPr>
          <p:nvPr/>
        </p:nvSpPr>
        <p:spPr bwMode="auto">
          <a:xfrm flipH="1">
            <a:off x="2865494" y="2860562"/>
            <a:ext cx="50125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8" name="Line 224"/>
          <p:cNvSpPr>
            <a:spLocks noChangeShapeType="1"/>
          </p:cNvSpPr>
          <p:nvPr/>
        </p:nvSpPr>
        <p:spPr bwMode="auto">
          <a:xfrm flipV="1">
            <a:off x="3366747" y="2179524"/>
            <a:ext cx="0" cy="6727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79" name="Group 225"/>
          <p:cNvGrpSpPr>
            <a:grpSpLocks/>
          </p:cNvGrpSpPr>
          <p:nvPr/>
        </p:nvGrpSpPr>
        <p:grpSpPr bwMode="auto">
          <a:xfrm>
            <a:off x="6969578" y="1177015"/>
            <a:ext cx="558404" cy="846961"/>
            <a:chOff x="2634" y="2618"/>
            <a:chExt cx="538" cy="815"/>
          </a:xfrm>
        </p:grpSpPr>
        <p:sp>
          <p:nvSpPr>
            <p:cNvPr id="180" name="AutoShape 22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1" name="Freeform 227"/>
            <p:cNvSpPr>
              <a:spLocks/>
            </p:cNvSpPr>
            <p:nvPr/>
          </p:nvSpPr>
          <p:spPr bwMode="auto">
            <a:xfrm flipH="1">
              <a:off x="2918" y="3069"/>
              <a:ext cx="0" cy="222"/>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2" name="Freeform 228"/>
            <p:cNvSpPr>
              <a:spLocks/>
            </p:cNvSpPr>
            <p:nvPr/>
          </p:nvSpPr>
          <p:spPr bwMode="auto">
            <a:xfrm flipH="1">
              <a:off x="2842" y="3027"/>
              <a:ext cx="0" cy="222"/>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3" name="Rectangle 229"/>
            <p:cNvSpPr>
              <a:spLocks noChangeArrowheads="1"/>
            </p:cNvSpPr>
            <p:nvPr/>
          </p:nvSpPr>
          <p:spPr bwMode="auto">
            <a:xfrm rot="21419544" flipH="1">
              <a:off x="3090" y="3046"/>
              <a:ext cx="82" cy="222"/>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4" name="Rectangle 230"/>
            <p:cNvSpPr>
              <a:spLocks noChangeArrowheads="1"/>
            </p:cNvSpPr>
            <p:nvPr/>
          </p:nvSpPr>
          <p:spPr bwMode="auto">
            <a:xfrm rot="1196180" flipH="1">
              <a:off x="2634" y="3020"/>
              <a:ext cx="82" cy="222"/>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5" name="Oval 231"/>
            <p:cNvSpPr>
              <a:spLocks noChangeArrowheads="1"/>
            </p:cNvSpPr>
            <p:nvPr/>
          </p:nvSpPr>
          <p:spPr bwMode="auto">
            <a:xfrm flipH="1">
              <a:off x="2961" y="3080"/>
              <a:ext cx="50"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6" name="Oval 232"/>
            <p:cNvSpPr>
              <a:spLocks noChangeArrowheads="1"/>
            </p:cNvSpPr>
            <p:nvPr/>
          </p:nvSpPr>
          <p:spPr bwMode="auto">
            <a:xfrm flipH="1">
              <a:off x="2926" y="3106"/>
              <a:ext cx="47"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7" name="Oval 233"/>
            <p:cNvSpPr>
              <a:spLocks noChangeArrowheads="1"/>
            </p:cNvSpPr>
            <p:nvPr/>
          </p:nvSpPr>
          <p:spPr bwMode="auto">
            <a:xfrm rot="20190086" flipH="1">
              <a:off x="2882" y="3121"/>
              <a:ext cx="49"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8" name="Oval 234"/>
            <p:cNvSpPr>
              <a:spLocks noChangeArrowheads="1"/>
            </p:cNvSpPr>
            <p:nvPr/>
          </p:nvSpPr>
          <p:spPr bwMode="auto">
            <a:xfrm rot="18495068" flipH="1">
              <a:off x="2862" y="3138"/>
              <a:ext cx="30" cy="313"/>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9" name="Freeform 235"/>
            <p:cNvSpPr>
              <a:spLocks/>
            </p:cNvSpPr>
            <p:nvPr/>
          </p:nvSpPr>
          <p:spPr bwMode="auto">
            <a:xfrm flipH="1">
              <a:off x="2806" y="3095"/>
              <a:ext cx="0" cy="222"/>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0" name="Freeform 236"/>
            <p:cNvSpPr>
              <a:spLocks/>
            </p:cNvSpPr>
            <p:nvPr/>
          </p:nvSpPr>
          <p:spPr bwMode="auto">
            <a:xfrm flipH="1">
              <a:off x="2828" y="3116"/>
              <a:ext cx="0" cy="22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1" name="Freeform 237"/>
            <p:cNvSpPr>
              <a:spLocks/>
            </p:cNvSpPr>
            <p:nvPr/>
          </p:nvSpPr>
          <p:spPr bwMode="auto">
            <a:xfrm flipH="1">
              <a:off x="2857" y="3138"/>
              <a:ext cx="0" cy="222"/>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192" name="Line 238"/>
          <p:cNvSpPr>
            <a:spLocks noChangeShapeType="1"/>
          </p:cNvSpPr>
          <p:nvPr/>
        </p:nvSpPr>
        <p:spPr bwMode="auto">
          <a:xfrm>
            <a:off x="2099922" y="1510393"/>
            <a:ext cx="477440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93" name="Group 239"/>
          <p:cNvGrpSpPr>
            <a:grpSpLocks/>
          </p:cNvGrpSpPr>
          <p:nvPr/>
        </p:nvGrpSpPr>
        <p:grpSpPr bwMode="auto">
          <a:xfrm>
            <a:off x="5002666" y="1215119"/>
            <a:ext cx="887016" cy="606029"/>
            <a:chOff x="2237" y="1629"/>
            <a:chExt cx="745" cy="509"/>
          </a:xfrm>
        </p:grpSpPr>
        <p:sp>
          <p:nvSpPr>
            <p:cNvPr id="194" name="Rectangle 240"/>
            <p:cNvSpPr>
              <a:spLocks noChangeArrowheads="1"/>
            </p:cNvSpPr>
            <p:nvPr/>
          </p:nvSpPr>
          <p:spPr bwMode="auto">
            <a:xfrm>
              <a:off x="2240" y="1777"/>
              <a:ext cx="742" cy="194"/>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5" name="AutoShape 241"/>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6" name="Freeform 242"/>
            <p:cNvSpPr>
              <a:spLocks/>
            </p:cNvSpPr>
            <p:nvPr/>
          </p:nvSpPr>
          <p:spPr bwMode="auto">
            <a:xfrm>
              <a:off x="2610" y="1920"/>
              <a:ext cx="27" cy="193"/>
            </a:xfrm>
            <a:custGeom>
              <a:avLst/>
              <a:gdLst>
                <a:gd name="T0" fmla="*/ 1 w 40"/>
                <a:gd name="T1" fmla="*/ 1 h 288"/>
                <a:gd name="T2" fmla="*/ 1 w 40"/>
                <a:gd name="T3" fmla="*/ 2 h 288"/>
                <a:gd name="T4" fmla="*/ 1 w 40"/>
                <a:gd name="T5" fmla="*/ 2 h 288"/>
                <a:gd name="T6" fmla="*/ 1 w 40"/>
                <a:gd name="T7" fmla="*/ 2 h 288"/>
                <a:gd name="T8" fmla="*/ 1 w 40"/>
                <a:gd name="T9" fmla="*/ 3 h 288"/>
                <a:gd name="T10" fmla="*/ 1 w 40"/>
                <a:gd name="T11" fmla="*/ 3 h 288"/>
                <a:gd name="T12" fmla="*/ 1 w 40"/>
                <a:gd name="T13" fmla="*/ 3 h 288"/>
                <a:gd name="T14" fmla="*/ 1 w 40"/>
                <a:gd name="T15" fmla="*/ 3 h 288"/>
                <a:gd name="T16" fmla="*/ 1 w 40"/>
                <a:gd name="T17" fmla="*/ 3 h 288"/>
                <a:gd name="T18" fmla="*/ 1 w 40"/>
                <a:gd name="T19" fmla="*/ 3 h 288"/>
                <a:gd name="T20" fmla="*/ 1 w 40"/>
                <a:gd name="T21" fmla="*/ 3 h 288"/>
                <a:gd name="T22" fmla="*/ 0 w 40"/>
                <a:gd name="T23" fmla="*/ 3 h 288"/>
                <a:gd name="T24" fmla="*/ 0 w 40"/>
                <a:gd name="T25" fmla="*/ 2 h 288"/>
                <a:gd name="T26" fmla="*/ 0 w 40"/>
                <a:gd name="T27" fmla="*/ 2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7" name="Freeform 243"/>
            <p:cNvSpPr>
              <a:spLocks/>
            </p:cNvSpPr>
            <p:nvPr/>
          </p:nvSpPr>
          <p:spPr bwMode="auto">
            <a:xfrm>
              <a:off x="2439" y="1629"/>
              <a:ext cx="173" cy="484"/>
            </a:xfrm>
            <a:custGeom>
              <a:avLst/>
              <a:gdLst>
                <a:gd name="T0" fmla="*/ 2 w 259"/>
                <a:gd name="T1" fmla="*/ 9 h 723"/>
                <a:gd name="T2" fmla="*/ 2 w 259"/>
                <a:gd name="T3" fmla="*/ 7 h 723"/>
                <a:gd name="T4" fmla="*/ 1 w 259"/>
                <a:gd name="T5" fmla="*/ 7 h 723"/>
                <a:gd name="T6" fmla="*/ 1 w 259"/>
                <a:gd name="T7" fmla="*/ 7 h 723"/>
                <a:gd name="T8" fmla="*/ 1 w 259"/>
                <a:gd name="T9" fmla="*/ 7 h 723"/>
                <a:gd name="T10" fmla="*/ 1 w 259"/>
                <a:gd name="T11" fmla="*/ 7 h 723"/>
                <a:gd name="T12" fmla="*/ 1 w 259"/>
                <a:gd name="T13" fmla="*/ 7 h 723"/>
                <a:gd name="T14" fmla="*/ 1 w 259"/>
                <a:gd name="T15" fmla="*/ 6 h 723"/>
                <a:gd name="T16" fmla="*/ 1 w 259"/>
                <a:gd name="T17" fmla="*/ 6 h 723"/>
                <a:gd name="T18" fmla="*/ 1 w 259"/>
                <a:gd name="T19" fmla="*/ 6 h 723"/>
                <a:gd name="T20" fmla="*/ 1 w 259"/>
                <a:gd name="T21" fmla="*/ 6 h 723"/>
                <a:gd name="T22" fmla="*/ 1 w 259"/>
                <a:gd name="T23" fmla="*/ 6 h 723"/>
                <a:gd name="T24" fmla="*/ 1 w 259"/>
                <a:gd name="T25" fmla="*/ 6 h 723"/>
                <a:gd name="T26" fmla="*/ 1 w 259"/>
                <a:gd name="T27" fmla="*/ 6 h 723"/>
                <a:gd name="T28" fmla="*/ 1 w 259"/>
                <a:gd name="T29" fmla="*/ 7 h 723"/>
                <a:gd name="T30" fmla="*/ 1 w 259"/>
                <a:gd name="T31" fmla="*/ 7 h 723"/>
                <a:gd name="T32" fmla="*/ 1 w 259"/>
                <a:gd name="T33" fmla="*/ 7 h 723"/>
                <a:gd name="T34" fmla="*/ 1 w 259"/>
                <a:gd name="T35" fmla="*/ 7 h 723"/>
                <a:gd name="T36" fmla="*/ 1 w 259"/>
                <a:gd name="T37" fmla="*/ 7 h 723"/>
                <a:gd name="T38" fmla="*/ 2 w 259"/>
                <a:gd name="T39" fmla="*/ 7 h 723"/>
                <a:gd name="T40" fmla="*/ 1 w 259"/>
                <a:gd name="T41" fmla="*/ 5 h 723"/>
                <a:gd name="T42" fmla="*/ 1 w 259"/>
                <a:gd name="T43" fmla="*/ 4 h 723"/>
                <a:gd name="T44" fmla="*/ 1 w 259"/>
                <a:gd name="T45" fmla="*/ 3 h 723"/>
                <a:gd name="T46" fmla="*/ 1 w 259"/>
                <a:gd name="T47" fmla="*/ 2 h 723"/>
                <a:gd name="T48" fmla="*/ 1 w 259"/>
                <a:gd name="T49" fmla="*/ 1 h 723"/>
                <a:gd name="T50" fmla="*/ 2 w 259"/>
                <a:gd name="T51" fmla="*/ 0 h 723"/>
                <a:gd name="T52" fmla="*/ 3 w 259"/>
                <a:gd name="T53" fmla="*/ 1 h 723"/>
                <a:gd name="T54" fmla="*/ 3 w 259"/>
                <a:gd name="T55" fmla="*/ 1 h 723"/>
                <a:gd name="T56" fmla="*/ 3 w 259"/>
                <a:gd name="T57" fmla="*/ 1 h 723"/>
                <a:gd name="T58" fmla="*/ 3 w 259"/>
                <a:gd name="T59" fmla="*/ 1 h 723"/>
                <a:gd name="T60" fmla="*/ 3 w 259"/>
                <a:gd name="T61" fmla="*/ 1 h 723"/>
                <a:gd name="T62" fmla="*/ 3 w 259"/>
                <a:gd name="T63" fmla="*/ 1 h 723"/>
                <a:gd name="T64" fmla="*/ 3 w 259"/>
                <a:gd name="T65" fmla="*/ 1 h 723"/>
                <a:gd name="T66" fmla="*/ 3 w 259"/>
                <a:gd name="T67" fmla="*/ 1 h 723"/>
                <a:gd name="T68" fmla="*/ 3 w 259"/>
                <a:gd name="T69" fmla="*/ 1 h 723"/>
                <a:gd name="T70" fmla="*/ 2 w 259"/>
                <a:gd name="T71" fmla="*/ 1 h 723"/>
                <a:gd name="T72" fmla="*/ 2 w 259"/>
                <a:gd name="T73" fmla="*/ 1 h 723"/>
                <a:gd name="T74" fmla="*/ 1 w 259"/>
                <a:gd name="T75" fmla="*/ 1 h 723"/>
                <a:gd name="T76" fmla="*/ 1 w 259"/>
                <a:gd name="T77" fmla="*/ 2 h 723"/>
                <a:gd name="T78" fmla="*/ 1 w 259"/>
                <a:gd name="T79" fmla="*/ 3 h 723"/>
                <a:gd name="T80" fmla="*/ 2 w 259"/>
                <a:gd name="T81" fmla="*/ 3 h 723"/>
                <a:gd name="T82" fmla="*/ 2 w 259"/>
                <a:gd name="T83" fmla="*/ 3 h 723"/>
                <a:gd name="T84" fmla="*/ 3 w 259"/>
                <a:gd name="T85" fmla="*/ 3 h 723"/>
                <a:gd name="T86" fmla="*/ 3 w 259"/>
                <a:gd name="T87" fmla="*/ 3 h 723"/>
                <a:gd name="T88" fmla="*/ 3 w 259"/>
                <a:gd name="T89" fmla="*/ 3 h 723"/>
                <a:gd name="T90" fmla="*/ 3 w 259"/>
                <a:gd name="T91" fmla="*/ 3 h 723"/>
                <a:gd name="T92" fmla="*/ 3 w 259"/>
                <a:gd name="T93" fmla="*/ 3 h 723"/>
                <a:gd name="T94" fmla="*/ 3 w 259"/>
                <a:gd name="T95" fmla="*/ 4 h 723"/>
                <a:gd name="T96" fmla="*/ 3 w 259"/>
                <a:gd name="T97" fmla="*/ 5 h 723"/>
                <a:gd name="T98" fmla="*/ 3 w 259"/>
                <a:gd name="T99" fmla="*/ 5 h 723"/>
                <a:gd name="T100" fmla="*/ 3 w 259"/>
                <a:gd name="T101" fmla="*/ 5 h 723"/>
                <a:gd name="T102" fmla="*/ 3 w 259"/>
                <a:gd name="T103" fmla="*/ 5 h 723"/>
                <a:gd name="T104" fmla="*/ 3 w 259"/>
                <a:gd name="T105" fmla="*/ 7 h 723"/>
                <a:gd name="T106" fmla="*/ 3 w 259"/>
                <a:gd name="T107" fmla="*/ 7 h 723"/>
                <a:gd name="T108" fmla="*/ 3 w 259"/>
                <a:gd name="T109" fmla="*/ 7 h 723"/>
                <a:gd name="T110" fmla="*/ 3 w 259"/>
                <a:gd name="T111" fmla="*/ 7 h 723"/>
                <a:gd name="T112" fmla="*/ 3 w 259"/>
                <a:gd name="T113" fmla="*/ 7 h 723"/>
                <a:gd name="T114" fmla="*/ 3 w 259"/>
                <a:gd name="T115" fmla="*/ 7 h 723"/>
                <a:gd name="T116" fmla="*/ 3 w 259"/>
                <a:gd name="T117" fmla="*/ 7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8" name="Freeform 244"/>
            <p:cNvSpPr>
              <a:spLocks/>
            </p:cNvSpPr>
            <p:nvPr/>
          </p:nvSpPr>
          <p:spPr bwMode="auto">
            <a:xfrm>
              <a:off x="2564" y="1689"/>
              <a:ext cx="24" cy="116"/>
            </a:xfrm>
            <a:custGeom>
              <a:avLst/>
              <a:gdLst>
                <a:gd name="T0" fmla="*/ 1 w 35"/>
                <a:gd name="T1" fmla="*/ 2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2 h 173"/>
                <a:gd name="T24" fmla="*/ 1 w 35"/>
                <a:gd name="T25" fmla="*/ 2 h 173"/>
                <a:gd name="T26" fmla="*/ 1 w 35"/>
                <a:gd name="T27" fmla="*/ 2 h 173"/>
                <a:gd name="T28" fmla="*/ 1 w 35"/>
                <a:gd name="T29" fmla="*/ 2 h 173"/>
                <a:gd name="T30" fmla="*/ 1 w 35"/>
                <a:gd name="T31" fmla="*/ 2 h 173"/>
                <a:gd name="T32" fmla="*/ 1 w 35"/>
                <a:gd name="T33" fmla="*/ 2 h 173"/>
                <a:gd name="T34" fmla="*/ 1 w 35"/>
                <a:gd name="T35" fmla="*/ 2 h 173"/>
                <a:gd name="T36" fmla="*/ 1 w 35"/>
                <a:gd name="T37" fmla="*/ 2 h 173"/>
                <a:gd name="T38" fmla="*/ 1 w 35"/>
                <a:gd name="T39" fmla="*/ 2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9" name="Freeform 245"/>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2 w 226"/>
                <a:gd name="T7" fmla="*/ 1 h 655"/>
                <a:gd name="T8" fmla="*/ 2 w 226"/>
                <a:gd name="T9" fmla="*/ 2 h 655"/>
                <a:gd name="T10" fmla="*/ 2 w 226"/>
                <a:gd name="T11" fmla="*/ 2 h 655"/>
                <a:gd name="T12" fmla="*/ 2 w 226"/>
                <a:gd name="T13" fmla="*/ 2 h 655"/>
                <a:gd name="T14" fmla="*/ 2 w 226"/>
                <a:gd name="T15" fmla="*/ 3 h 655"/>
                <a:gd name="T16" fmla="*/ 2 w 226"/>
                <a:gd name="T17" fmla="*/ 3 h 655"/>
                <a:gd name="T18" fmla="*/ 1 w 226"/>
                <a:gd name="T19" fmla="*/ 3 h 655"/>
                <a:gd name="T20" fmla="*/ 1 w 226"/>
                <a:gd name="T21" fmla="*/ 3 h 655"/>
                <a:gd name="T22" fmla="*/ 1 w 226"/>
                <a:gd name="T23" fmla="*/ 3 h 655"/>
                <a:gd name="T24" fmla="*/ 1 w 226"/>
                <a:gd name="T25" fmla="*/ 2 h 655"/>
                <a:gd name="T26" fmla="*/ 1 w 226"/>
                <a:gd name="T27" fmla="*/ 2 h 655"/>
                <a:gd name="T28" fmla="*/ 1 w 226"/>
                <a:gd name="T29" fmla="*/ 2 h 655"/>
                <a:gd name="T30" fmla="*/ 1 w 226"/>
                <a:gd name="T31" fmla="*/ 2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3 h 655"/>
                <a:gd name="T50" fmla="*/ 1 w 226"/>
                <a:gd name="T51" fmla="*/ 4 h 655"/>
                <a:gd name="T52" fmla="*/ 1 w 226"/>
                <a:gd name="T53" fmla="*/ 4 h 655"/>
                <a:gd name="T54" fmla="*/ 2 w 226"/>
                <a:gd name="T55" fmla="*/ 4 h 655"/>
                <a:gd name="T56" fmla="*/ 2 w 226"/>
                <a:gd name="T57" fmla="*/ 5 h 655"/>
                <a:gd name="T58" fmla="*/ 2 w 226"/>
                <a:gd name="T59" fmla="*/ 5 h 655"/>
                <a:gd name="T60" fmla="*/ 3 w 226"/>
                <a:gd name="T61" fmla="*/ 5 h 655"/>
                <a:gd name="T62" fmla="*/ 3 w 226"/>
                <a:gd name="T63" fmla="*/ 5 h 655"/>
                <a:gd name="T64" fmla="*/ 3 w 226"/>
                <a:gd name="T65" fmla="*/ 6 h 655"/>
                <a:gd name="T66" fmla="*/ 3 w 226"/>
                <a:gd name="T67" fmla="*/ 6 h 655"/>
                <a:gd name="T68" fmla="*/ 3 w 226"/>
                <a:gd name="T69" fmla="*/ 7 h 655"/>
                <a:gd name="T70" fmla="*/ 2 w 226"/>
                <a:gd name="T71" fmla="*/ 7 h 655"/>
                <a:gd name="T72" fmla="*/ 2 w 226"/>
                <a:gd name="T73" fmla="*/ 7 h 655"/>
                <a:gd name="T74" fmla="*/ 2 w 226"/>
                <a:gd name="T75" fmla="*/ 7 h 655"/>
                <a:gd name="T76" fmla="*/ 1 w 226"/>
                <a:gd name="T77" fmla="*/ 7 h 655"/>
                <a:gd name="T78" fmla="*/ 1 w 226"/>
                <a:gd name="T79" fmla="*/ 7 h 655"/>
                <a:gd name="T80" fmla="*/ 1 w 226"/>
                <a:gd name="T81" fmla="*/ 7 h 655"/>
                <a:gd name="T82" fmla="*/ 1 w 226"/>
                <a:gd name="T83" fmla="*/ 7 h 655"/>
                <a:gd name="T84" fmla="*/ 1 w 226"/>
                <a:gd name="T85" fmla="*/ 7 h 655"/>
                <a:gd name="T86" fmla="*/ 1 w 226"/>
                <a:gd name="T87" fmla="*/ 7 h 655"/>
                <a:gd name="T88" fmla="*/ 1 w 226"/>
                <a:gd name="T89" fmla="*/ 7 h 655"/>
                <a:gd name="T90" fmla="*/ 1 w 226"/>
                <a:gd name="T91" fmla="*/ 7 h 655"/>
                <a:gd name="T92" fmla="*/ 1 w 226"/>
                <a:gd name="T93" fmla="*/ 7 h 655"/>
                <a:gd name="T94" fmla="*/ 1 w 226"/>
                <a:gd name="T95" fmla="*/ 7 h 655"/>
                <a:gd name="T96" fmla="*/ 1 w 226"/>
                <a:gd name="T97" fmla="*/ 6 h 655"/>
                <a:gd name="T98" fmla="*/ 1 w 226"/>
                <a:gd name="T99" fmla="*/ 6 h 655"/>
                <a:gd name="T100" fmla="*/ 1 w 226"/>
                <a:gd name="T101" fmla="*/ 6 h 655"/>
                <a:gd name="T102" fmla="*/ 1 w 226"/>
                <a:gd name="T103" fmla="*/ 5 h 655"/>
                <a:gd name="T104" fmla="*/ 1 w 226"/>
                <a:gd name="T105" fmla="*/ 5 h 655"/>
                <a:gd name="T106" fmla="*/ 1 w 226"/>
                <a:gd name="T107" fmla="*/ 5 h 655"/>
                <a:gd name="T108" fmla="*/ 1 w 226"/>
                <a:gd name="T109" fmla="*/ 5 h 655"/>
                <a:gd name="T110" fmla="*/ 1 w 226"/>
                <a:gd name="T111" fmla="*/ 5 h 655"/>
                <a:gd name="T112" fmla="*/ 0 w 226"/>
                <a:gd name="T113" fmla="*/ 4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0" name="Rectangle 246"/>
            <p:cNvSpPr>
              <a:spLocks noChangeArrowheads="1"/>
            </p:cNvSpPr>
            <p:nvPr/>
          </p:nvSpPr>
          <p:spPr bwMode="auto">
            <a:xfrm>
              <a:off x="2237" y="1780"/>
              <a:ext cx="151" cy="194"/>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201" name="Text Box 247"/>
          <p:cNvSpPr txBox="1">
            <a:spLocks noChangeArrowheads="1"/>
          </p:cNvSpPr>
          <p:nvPr/>
        </p:nvSpPr>
        <p:spPr bwMode="auto">
          <a:xfrm>
            <a:off x="5169353" y="1833053"/>
            <a:ext cx="540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$25</a:t>
            </a:r>
          </a:p>
        </p:txBody>
      </p:sp>
      <p:sp>
        <p:nvSpPr>
          <p:cNvPr id="202" name="Text Box 248"/>
          <p:cNvSpPr txBox="1">
            <a:spLocks noChangeArrowheads="1"/>
          </p:cNvSpPr>
          <p:nvPr/>
        </p:nvSpPr>
        <p:spPr bwMode="auto">
          <a:xfrm>
            <a:off x="3126241" y="3380866"/>
            <a:ext cx="146685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You billed me the wrong amount!</a:t>
            </a:r>
          </a:p>
        </p:txBody>
      </p:sp>
      <p:sp>
        <p:nvSpPr>
          <p:cNvPr id="203" name="Text Box 249"/>
          <p:cNvSpPr txBox="1">
            <a:spLocks noChangeArrowheads="1"/>
          </p:cNvSpPr>
          <p:nvPr/>
        </p:nvSpPr>
        <p:spPr bwMode="auto">
          <a:xfrm>
            <a:off x="5655128" y="2581956"/>
            <a:ext cx="146685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The bank account is closed!</a:t>
            </a:r>
          </a:p>
        </p:txBody>
      </p:sp>
      <p:sp>
        <p:nvSpPr>
          <p:cNvPr id="204" name="Text Box 250"/>
          <p:cNvSpPr txBox="1">
            <a:spLocks noChangeArrowheads="1"/>
          </p:cNvSpPr>
          <p:nvPr/>
        </p:nvSpPr>
        <p:spPr bwMode="auto">
          <a:xfrm>
            <a:off x="2976222" y="794828"/>
            <a:ext cx="19050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This policy is credited to the wrong producer!</a:t>
            </a:r>
          </a:p>
        </p:txBody>
      </p:sp>
      <p:grpSp>
        <p:nvGrpSpPr>
          <p:cNvPr id="205" name="Group 154"/>
          <p:cNvGrpSpPr>
            <a:grpSpLocks/>
          </p:cNvGrpSpPr>
          <p:nvPr/>
        </p:nvGrpSpPr>
        <p:grpSpPr bwMode="auto">
          <a:xfrm>
            <a:off x="1381976" y="1229406"/>
            <a:ext cx="654844" cy="540544"/>
            <a:chOff x="1426" y="2489"/>
            <a:chExt cx="815" cy="673"/>
          </a:xfrm>
        </p:grpSpPr>
        <p:sp>
          <p:nvSpPr>
            <p:cNvPr id="206" name="AutoShape 155"/>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7" name="Rectangle 156"/>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8" name="Rectangle 157"/>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9" name="Rectangle 158"/>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0" name="Rectangle 159"/>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1" name="Rectangle 160"/>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2" name="Line 161"/>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3" name="Line 162"/>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14" name="Group 163"/>
            <p:cNvGrpSpPr>
              <a:grpSpLocks/>
            </p:cNvGrpSpPr>
            <p:nvPr/>
          </p:nvGrpSpPr>
          <p:grpSpPr bwMode="auto">
            <a:xfrm>
              <a:off x="1534" y="2525"/>
              <a:ext cx="518" cy="139"/>
              <a:chOff x="2386" y="998"/>
              <a:chExt cx="529" cy="142"/>
            </a:xfrm>
          </p:grpSpPr>
          <p:sp>
            <p:nvSpPr>
              <p:cNvPr id="215" name="Line 16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6" name="Line 16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7" name="Line 16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8" name="Line 16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9" name="Line 16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0" name="Line 16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1" name="Line 17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2" name="Line 17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3" name="Line 17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4" name="Line 17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5" name="Line 17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6" name="Line 17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7" name="Freeform 17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8" name="Freeform 17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nvGrpSpPr>
          <p:cNvPr id="229" name="Group 148"/>
          <p:cNvGrpSpPr>
            <a:grpSpLocks/>
          </p:cNvGrpSpPr>
          <p:nvPr/>
        </p:nvGrpSpPr>
        <p:grpSpPr bwMode="auto">
          <a:xfrm>
            <a:off x="6759923" y="4058292"/>
            <a:ext cx="787177" cy="622736"/>
            <a:chOff x="3942556" y="1245638"/>
            <a:chExt cx="1284287" cy="1016000"/>
          </a:xfrm>
        </p:grpSpPr>
        <p:pic>
          <p:nvPicPr>
            <p:cNvPr id="230"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1" name="Group 3"/>
            <p:cNvGrpSpPr>
              <a:grpSpLocks/>
            </p:cNvGrpSpPr>
            <p:nvPr/>
          </p:nvGrpSpPr>
          <p:grpSpPr bwMode="auto">
            <a:xfrm rot="-960000">
              <a:off x="4475839" y="1434353"/>
              <a:ext cx="471265" cy="766608"/>
              <a:chOff x="2275" y="222"/>
              <a:chExt cx="1032" cy="1680"/>
            </a:xfrm>
          </p:grpSpPr>
          <p:sp>
            <p:nvSpPr>
              <p:cNvPr id="232" name="AutoShape 4"/>
              <p:cNvSpPr>
                <a:spLocks noChangeArrowheads="1"/>
              </p:cNvSpPr>
              <p:nvPr/>
            </p:nvSpPr>
            <p:spPr bwMode="auto">
              <a:xfrm rot="16200000">
                <a:off x="2265" y="444"/>
                <a:ext cx="1052" cy="103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3" name="Freeform 5"/>
              <p:cNvSpPr>
                <a:spLocks/>
              </p:cNvSpPr>
              <p:nvPr/>
            </p:nvSpPr>
            <p:spPr bwMode="auto">
              <a:xfrm>
                <a:off x="2442" y="222"/>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4" name="Freeform 6"/>
              <p:cNvSpPr>
                <a:spLocks/>
              </p:cNvSpPr>
              <p:nvPr/>
            </p:nvSpPr>
            <p:spPr bwMode="auto">
              <a:xfrm>
                <a:off x="2442" y="553"/>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5" name="Freeform 7"/>
              <p:cNvSpPr>
                <a:spLocks/>
              </p:cNvSpPr>
              <p:nvPr/>
            </p:nvSpPr>
            <p:spPr bwMode="auto">
              <a:xfrm>
                <a:off x="2442" y="885"/>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36" name="Group 8"/>
              <p:cNvGrpSpPr>
                <a:grpSpLocks/>
              </p:cNvGrpSpPr>
              <p:nvPr/>
            </p:nvGrpSpPr>
            <p:grpSpPr bwMode="auto">
              <a:xfrm>
                <a:off x="2963" y="358"/>
                <a:ext cx="186" cy="1544"/>
                <a:chOff x="2889" y="2303"/>
                <a:chExt cx="279" cy="2337"/>
              </a:xfrm>
            </p:grpSpPr>
            <p:sp>
              <p:nvSpPr>
                <p:cNvPr id="237"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8"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9" name="AutoShape 11"/>
                <p:cNvSpPr>
                  <a:spLocks noChangeArrowheads="1"/>
                </p:cNvSpPr>
                <p:nvPr/>
              </p:nvSpPr>
              <p:spPr bwMode="auto">
                <a:xfrm>
                  <a:off x="3045" y="2303"/>
                  <a:ext cx="1" cy="23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0" name="Oval 12"/>
                <p:cNvSpPr>
                  <a:spLocks noChangeArrowheads="1"/>
                </p:cNvSpPr>
                <p:nvPr/>
              </p:nvSpPr>
              <p:spPr bwMode="auto">
                <a:xfrm>
                  <a:off x="3040" y="2589"/>
                  <a:ext cx="0" cy="175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Tree>
    <p:extLst>
      <p:ext uri="{BB962C8B-B14F-4D97-AF65-F5344CB8AC3E}">
        <p14:creationId xmlns:p14="http://schemas.microsoft.com/office/powerpoint/2010/main" val="18893871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48"/>
          <p:cNvGrpSpPr>
            <a:grpSpLocks/>
          </p:cNvGrpSpPr>
          <p:nvPr/>
        </p:nvGrpSpPr>
        <p:grpSpPr bwMode="auto">
          <a:xfrm>
            <a:off x="1500928" y="2362783"/>
            <a:ext cx="787177" cy="622736"/>
            <a:chOff x="3942556" y="1245638"/>
            <a:chExt cx="1284287" cy="1016000"/>
          </a:xfrm>
        </p:grpSpPr>
        <p:pic>
          <p:nvPicPr>
            <p:cNvPr id="102"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 name="Group 3"/>
            <p:cNvGrpSpPr>
              <a:grpSpLocks/>
            </p:cNvGrpSpPr>
            <p:nvPr/>
          </p:nvGrpSpPr>
          <p:grpSpPr bwMode="auto">
            <a:xfrm rot="-960000">
              <a:off x="4475839" y="1434353"/>
              <a:ext cx="471265" cy="766608"/>
              <a:chOff x="2275" y="222"/>
              <a:chExt cx="1032" cy="1680"/>
            </a:xfrm>
          </p:grpSpPr>
          <p:sp>
            <p:nvSpPr>
              <p:cNvPr id="104" name="AutoShape 4"/>
              <p:cNvSpPr>
                <a:spLocks noChangeArrowheads="1"/>
              </p:cNvSpPr>
              <p:nvPr/>
            </p:nvSpPr>
            <p:spPr bwMode="auto">
              <a:xfrm rot="16200000">
                <a:off x="2265" y="444"/>
                <a:ext cx="1052" cy="103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5" name="Freeform 5"/>
              <p:cNvSpPr>
                <a:spLocks/>
              </p:cNvSpPr>
              <p:nvPr/>
            </p:nvSpPr>
            <p:spPr bwMode="auto">
              <a:xfrm>
                <a:off x="2442" y="222"/>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6" name="Freeform 6"/>
              <p:cNvSpPr>
                <a:spLocks/>
              </p:cNvSpPr>
              <p:nvPr/>
            </p:nvSpPr>
            <p:spPr bwMode="auto">
              <a:xfrm>
                <a:off x="2442" y="553"/>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7" name="Freeform 7"/>
              <p:cNvSpPr>
                <a:spLocks/>
              </p:cNvSpPr>
              <p:nvPr/>
            </p:nvSpPr>
            <p:spPr bwMode="auto">
              <a:xfrm>
                <a:off x="2442" y="885"/>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20" name="Group 8"/>
              <p:cNvGrpSpPr>
                <a:grpSpLocks/>
              </p:cNvGrpSpPr>
              <p:nvPr/>
            </p:nvGrpSpPr>
            <p:grpSpPr bwMode="auto">
              <a:xfrm>
                <a:off x="2963" y="358"/>
                <a:ext cx="186" cy="1544"/>
                <a:chOff x="2889" y="2303"/>
                <a:chExt cx="279" cy="2337"/>
              </a:xfrm>
            </p:grpSpPr>
            <p:sp>
              <p:nvSpPr>
                <p:cNvPr id="121"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2"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3" name="AutoShape 11"/>
                <p:cNvSpPr>
                  <a:spLocks noChangeArrowheads="1"/>
                </p:cNvSpPr>
                <p:nvPr/>
              </p:nvSpPr>
              <p:spPr bwMode="auto">
                <a:xfrm>
                  <a:off x="3045" y="2303"/>
                  <a:ext cx="1" cy="23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4" name="Oval 12"/>
                <p:cNvSpPr>
                  <a:spLocks noChangeArrowheads="1"/>
                </p:cNvSpPr>
                <p:nvPr/>
              </p:nvSpPr>
              <p:spPr bwMode="auto">
                <a:xfrm>
                  <a:off x="3040" y="2589"/>
                  <a:ext cx="0" cy="175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
        <p:nvSpPr>
          <p:cNvPr id="125" name="Line 24"/>
          <p:cNvSpPr>
            <a:spLocks noChangeShapeType="1"/>
          </p:cNvSpPr>
          <p:nvPr/>
        </p:nvSpPr>
        <p:spPr bwMode="auto">
          <a:xfrm flipV="1">
            <a:off x="3751660" y="1172767"/>
            <a:ext cx="1646634" cy="1190"/>
          </a:xfrm>
          <a:prstGeom prst="line">
            <a:avLst/>
          </a:prstGeom>
          <a:noFill/>
          <a:ln w="28575">
            <a:solidFill>
              <a:srgbClr val="777777"/>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6" name="Line 7"/>
          <p:cNvSpPr>
            <a:spLocks noChangeShapeType="1"/>
          </p:cNvSpPr>
          <p:nvPr/>
        </p:nvSpPr>
        <p:spPr bwMode="auto">
          <a:xfrm flipH="1">
            <a:off x="3233738" y="1233487"/>
            <a:ext cx="13097" cy="31777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7"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GB" sz="2550" b="1" i="0" u="none" strike="noStrike" kern="0" cap="none" spc="0" normalizeH="0" baseline="0" noProof="0" smtClean="0">
                <a:ln>
                  <a:noFill/>
                </a:ln>
                <a:solidFill>
                  <a:srgbClr val="04628C"/>
                </a:solidFill>
                <a:effectLst/>
                <a:uLnTx/>
                <a:uFillTx/>
                <a:latin typeface="Calibri" pitchFamily="34" charset="0"/>
                <a:cs typeface="Calibri" pitchFamily="34" charset="0"/>
              </a:rPr>
              <a:t>Handle exceptions</a:t>
            </a:r>
            <a:br>
              <a:rPr kumimoji="0" lang="en-GB" sz="2550" b="1" i="0" u="none" strike="noStrike" kern="0" cap="none" spc="0" normalizeH="0" baseline="0" noProof="0" smtClean="0">
                <a:ln>
                  <a:noFill/>
                </a:ln>
                <a:solidFill>
                  <a:srgbClr val="04628C"/>
                </a:solidFill>
                <a:effectLst/>
                <a:uLnTx/>
                <a:uFillTx/>
                <a:latin typeface="Calibri" pitchFamily="34" charset="0"/>
                <a:cs typeface="Calibri" pitchFamily="34" charset="0"/>
              </a:rPr>
            </a:br>
            <a:r>
              <a:rPr kumimoji="0" lang="en-GB" sz="2100" b="1" i="0" u="none" strike="noStrike" kern="0" cap="none" spc="0" normalizeH="0" baseline="0" noProof="0" smtClean="0">
                <a:ln>
                  <a:noFill/>
                </a:ln>
                <a:solidFill>
                  <a:srgbClr val="04628C"/>
                </a:solidFill>
                <a:effectLst/>
                <a:uLnTx/>
                <a:uFillTx/>
                <a:latin typeface="Calibri" pitchFamily="34" charset="0"/>
                <a:cs typeface="Calibri" pitchFamily="34" charset="0"/>
              </a:rPr>
              <a:t>trouble tickets, activities, holds</a:t>
            </a:r>
            <a:endParaRPr kumimoji="0" lang="en-GB" sz="2100" b="1" i="0" u="none" strike="noStrike" kern="0" cap="none" spc="0" normalizeH="0" baseline="0" noProof="0">
              <a:ln>
                <a:noFill/>
              </a:ln>
              <a:solidFill>
                <a:srgbClr val="04628C"/>
              </a:solidFill>
              <a:effectLst/>
              <a:uLnTx/>
              <a:uFillTx/>
              <a:latin typeface="Calibri" pitchFamily="34" charset="0"/>
              <a:cs typeface="Calibri" pitchFamily="34" charset="0"/>
            </a:endParaRPr>
          </a:p>
        </p:txBody>
      </p:sp>
      <p:sp>
        <p:nvSpPr>
          <p:cNvPr id="128" name="Rectangle 241"/>
          <p:cNvSpPr txBox="1">
            <a:spLocks noChangeArrowheads="1"/>
          </p:cNvSpPr>
          <p:nvPr/>
        </p:nvSpPr>
        <p:spPr bwMode="auto">
          <a:xfrm>
            <a:off x="4758928" y="2164556"/>
            <a:ext cx="3062288"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pitchFamily="34" charset="0"/>
              <a:buChar char="-"/>
              <a:defRPr sz="135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Arial" pitchFamily="34" charset="0"/>
              <a:buChar char="-"/>
              <a:defRPr sz="13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3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3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3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3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 </a:t>
            </a:r>
            <a:r>
              <a:rPr kumimoji="0" lang="en-US" sz="1650" b="1" i="0" u="none" strike="noStrike" kern="0" cap="none" spc="0" normalizeH="0" baseline="0" noProof="0" smtClean="0">
                <a:ln>
                  <a:noFill/>
                </a:ln>
                <a:solidFill>
                  <a:srgbClr val="000000"/>
                </a:solidFill>
                <a:effectLst/>
                <a:uLnTx/>
                <a:uFillTx/>
                <a:latin typeface="Arial"/>
                <a:cs typeface="Calibri" pitchFamily="34" charset="0"/>
              </a:rPr>
              <a:t>trouble ticket</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is a process that identifies and tracks an insured’s complaint</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An </a:t>
            </a:r>
            <a:r>
              <a:rPr kumimoji="0" lang="en-US" sz="1650" b="1" i="0" u="none" strike="noStrike" kern="0" cap="none" spc="0" normalizeH="0" baseline="0" noProof="0" smtClean="0">
                <a:ln>
                  <a:noFill/>
                </a:ln>
                <a:solidFill>
                  <a:srgbClr val="000000"/>
                </a:solidFill>
                <a:effectLst/>
                <a:uLnTx/>
                <a:uFillTx/>
                <a:latin typeface="Arial"/>
                <a:cs typeface="Calibri" pitchFamily="34" charset="0"/>
              </a:rPr>
              <a:t>activity </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allows multiple users to track and escalate an issue </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 </a:t>
            </a:r>
            <a:r>
              <a:rPr kumimoji="0" lang="en-US" sz="1650" b="1" i="0" u="none" strike="noStrike" kern="0" cap="none" spc="0" normalizeH="0" baseline="0" noProof="0" smtClean="0">
                <a:ln>
                  <a:noFill/>
                </a:ln>
                <a:solidFill>
                  <a:srgbClr val="000000"/>
                </a:solidFill>
                <a:effectLst/>
                <a:uLnTx/>
                <a:uFillTx/>
                <a:latin typeface="Arial"/>
                <a:cs typeface="Calibri" pitchFamily="34" charset="0"/>
              </a:rPr>
              <a:t>hold</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stops automated processing</a:t>
            </a:r>
            <a:endParaRPr kumimoji="0" lang="en-US" sz="1650" b="0" i="0" u="none" strike="noStrike" kern="0" cap="none" spc="0" normalizeH="0" baseline="0" noProof="0">
              <a:ln>
                <a:noFill/>
              </a:ln>
              <a:solidFill>
                <a:srgbClr val="000000"/>
              </a:solidFill>
              <a:effectLst/>
              <a:uLnTx/>
              <a:uFillTx/>
              <a:latin typeface="Arial"/>
              <a:cs typeface="Calibri" pitchFamily="34" charset="0"/>
            </a:endParaRPr>
          </a:p>
        </p:txBody>
      </p:sp>
      <p:grpSp>
        <p:nvGrpSpPr>
          <p:cNvPr id="129" name="Group 27"/>
          <p:cNvGrpSpPr>
            <a:grpSpLocks/>
          </p:cNvGrpSpPr>
          <p:nvPr/>
        </p:nvGrpSpPr>
        <p:grpSpPr bwMode="auto">
          <a:xfrm>
            <a:off x="3773091" y="1891443"/>
            <a:ext cx="613172" cy="725551"/>
            <a:chOff x="2401" y="507"/>
            <a:chExt cx="907" cy="1072"/>
          </a:xfrm>
        </p:grpSpPr>
        <p:sp>
          <p:nvSpPr>
            <p:cNvPr id="130" name="Rectangle 28"/>
            <p:cNvSpPr>
              <a:spLocks noChangeArrowheads="1"/>
            </p:cNvSpPr>
            <p:nvPr/>
          </p:nvSpPr>
          <p:spPr bwMode="auto">
            <a:xfrm>
              <a:off x="2401" y="591"/>
              <a:ext cx="907" cy="988"/>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1" name="Line 29"/>
            <p:cNvSpPr>
              <a:spLocks noChangeShapeType="1"/>
            </p:cNvSpPr>
            <p:nvPr/>
          </p:nvSpPr>
          <p:spPr bwMode="auto">
            <a:xfrm>
              <a:off x="2582" y="138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2" name="Line 30"/>
            <p:cNvSpPr>
              <a:spLocks noChangeShapeType="1"/>
            </p:cNvSpPr>
            <p:nvPr/>
          </p:nvSpPr>
          <p:spPr bwMode="auto">
            <a:xfrm>
              <a:off x="2577" y="115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3" name="Rectangle 31"/>
            <p:cNvSpPr>
              <a:spLocks noChangeArrowheads="1"/>
            </p:cNvSpPr>
            <p:nvPr/>
          </p:nvSpPr>
          <p:spPr bwMode="auto">
            <a:xfrm rot="2658430">
              <a:off x="3056" y="507"/>
              <a:ext cx="0" cy="341"/>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4" name="Freeform 32"/>
            <p:cNvSpPr>
              <a:spLocks/>
            </p:cNvSpPr>
            <p:nvPr/>
          </p:nvSpPr>
          <p:spPr bwMode="auto">
            <a:xfrm>
              <a:off x="2797" y="747"/>
              <a:ext cx="0" cy="341"/>
            </a:xfrm>
            <a:custGeom>
              <a:avLst/>
              <a:gdLst>
                <a:gd name="T0" fmla="*/ 3456 w 234"/>
                <a:gd name="T1" fmla="*/ 0 h 195"/>
                <a:gd name="T2" fmla="*/ 767 w 234"/>
                <a:gd name="T3" fmla="*/ 1137 h 195"/>
                <a:gd name="T4" fmla="*/ 0 w 234"/>
                <a:gd name="T5" fmla="*/ 5363 h 195"/>
                <a:gd name="T6" fmla="*/ 5065 w 234"/>
                <a:gd name="T7" fmla="*/ 5363 h 195"/>
                <a:gd name="T8" fmla="*/ 6581 w 234"/>
                <a:gd name="T9" fmla="*/ 3037 h 195"/>
                <a:gd name="T10" fmla="*/ 3456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5" name="Line 3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36" name="Group 34"/>
          <p:cNvGrpSpPr>
            <a:grpSpLocks/>
          </p:cNvGrpSpPr>
          <p:nvPr/>
        </p:nvGrpSpPr>
        <p:grpSpPr bwMode="auto">
          <a:xfrm>
            <a:off x="3773091" y="2908237"/>
            <a:ext cx="613172" cy="725551"/>
            <a:chOff x="2401" y="507"/>
            <a:chExt cx="907" cy="1072"/>
          </a:xfrm>
        </p:grpSpPr>
        <p:sp>
          <p:nvSpPr>
            <p:cNvPr id="137" name="Rectangle 35"/>
            <p:cNvSpPr>
              <a:spLocks noChangeArrowheads="1"/>
            </p:cNvSpPr>
            <p:nvPr/>
          </p:nvSpPr>
          <p:spPr bwMode="auto">
            <a:xfrm>
              <a:off x="2401" y="591"/>
              <a:ext cx="907" cy="988"/>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8" name="Line 36"/>
            <p:cNvSpPr>
              <a:spLocks noChangeShapeType="1"/>
            </p:cNvSpPr>
            <p:nvPr/>
          </p:nvSpPr>
          <p:spPr bwMode="auto">
            <a:xfrm>
              <a:off x="2582" y="138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9" name="Line 37"/>
            <p:cNvSpPr>
              <a:spLocks noChangeShapeType="1"/>
            </p:cNvSpPr>
            <p:nvPr/>
          </p:nvSpPr>
          <p:spPr bwMode="auto">
            <a:xfrm>
              <a:off x="2577" y="115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0" name="Rectangle 38"/>
            <p:cNvSpPr>
              <a:spLocks noChangeArrowheads="1"/>
            </p:cNvSpPr>
            <p:nvPr/>
          </p:nvSpPr>
          <p:spPr bwMode="auto">
            <a:xfrm rot="2658430">
              <a:off x="3056" y="507"/>
              <a:ext cx="0" cy="341"/>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1" name="Freeform 39"/>
            <p:cNvSpPr>
              <a:spLocks/>
            </p:cNvSpPr>
            <p:nvPr/>
          </p:nvSpPr>
          <p:spPr bwMode="auto">
            <a:xfrm>
              <a:off x="2797" y="747"/>
              <a:ext cx="0" cy="341"/>
            </a:xfrm>
            <a:custGeom>
              <a:avLst/>
              <a:gdLst>
                <a:gd name="T0" fmla="*/ 3456 w 234"/>
                <a:gd name="T1" fmla="*/ 0 h 195"/>
                <a:gd name="T2" fmla="*/ 767 w 234"/>
                <a:gd name="T3" fmla="*/ 1137 h 195"/>
                <a:gd name="T4" fmla="*/ 0 w 234"/>
                <a:gd name="T5" fmla="*/ 5363 h 195"/>
                <a:gd name="T6" fmla="*/ 5065 w 234"/>
                <a:gd name="T7" fmla="*/ 5363 h 195"/>
                <a:gd name="T8" fmla="*/ 6581 w 234"/>
                <a:gd name="T9" fmla="*/ 3037 h 195"/>
                <a:gd name="T10" fmla="*/ 3456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2" name="Line 4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43" name="Group 42"/>
          <p:cNvGrpSpPr>
            <a:grpSpLocks/>
          </p:cNvGrpSpPr>
          <p:nvPr/>
        </p:nvGrpSpPr>
        <p:grpSpPr bwMode="auto">
          <a:xfrm>
            <a:off x="3773091" y="3972656"/>
            <a:ext cx="613172" cy="725551"/>
            <a:chOff x="2401" y="507"/>
            <a:chExt cx="907" cy="1072"/>
          </a:xfrm>
        </p:grpSpPr>
        <p:sp>
          <p:nvSpPr>
            <p:cNvPr id="144" name="Rectangle 43"/>
            <p:cNvSpPr>
              <a:spLocks noChangeArrowheads="1"/>
            </p:cNvSpPr>
            <p:nvPr/>
          </p:nvSpPr>
          <p:spPr bwMode="auto">
            <a:xfrm>
              <a:off x="2401" y="591"/>
              <a:ext cx="907" cy="988"/>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5" name="Line 44"/>
            <p:cNvSpPr>
              <a:spLocks noChangeShapeType="1"/>
            </p:cNvSpPr>
            <p:nvPr/>
          </p:nvSpPr>
          <p:spPr bwMode="auto">
            <a:xfrm>
              <a:off x="2582" y="138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6" name="Line 45"/>
            <p:cNvSpPr>
              <a:spLocks noChangeShapeType="1"/>
            </p:cNvSpPr>
            <p:nvPr/>
          </p:nvSpPr>
          <p:spPr bwMode="auto">
            <a:xfrm>
              <a:off x="2577" y="115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7" name="Rectangle 46"/>
            <p:cNvSpPr>
              <a:spLocks noChangeArrowheads="1"/>
            </p:cNvSpPr>
            <p:nvPr/>
          </p:nvSpPr>
          <p:spPr bwMode="auto">
            <a:xfrm rot="2658430">
              <a:off x="3056" y="507"/>
              <a:ext cx="0" cy="341"/>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8" name="Freeform 47"/>
            <p:cNvSpPr>
              <a:spLocks/>
            </p:cNvSpPr>
            <p:nvPr/>
          </p:nvSpPr>
          <p:spPr bwMode="auto">
            <a:xfrm>
              <a:off x="2797" y="747"/>
              <a:ext cx="0" cy="341"/>
            </a:xfrm>
            <a:custGeom>
              <a:avLst/>
              <a:gdLst>
                <a:gd name="T0" fmla="*/ 3456 w 234"/>
                <a:gd name="T1" fmla="*/ 0 h 195"/>
                <a:gd name="T2" fmla="*/ 767 w 234"/>
                <a:gd name="T3" fmla="*/ 1137 h 195"/>
                <a:gd name="T4" fmla="*/ 0 w 234"/>
                <a:gd name="T5" fmla="*/ 5363 h 195"/>
                <a:gd name="T6" fmla="*/ 5065 w 234"/>
                <a:gd name="T7" fmla="*/ 5363 h 195"/>
                <a:gd name="T8" fmla="*/ 6581 w 234"/>
                <a:gd name="T9" fmla="*/ 3037 h 195"/>
                <a:gd name="T10" fmla="*/ 3456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9" name="Line 4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150" name="Text Box 97"/>
          <p:cNvSpPr txBox="1">
            <a:spLocks noChangeArrowheads="1"/>
          </p:cNvSpPr>
          <p:nvPr/>
        </p:nvSpPr>
        <p:spPr bwMode="auto">
          <a:xfrm>
            <a:off x="6498431" y="984647"/>
            <a:ext cx="9632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Cathy Cartwright</a:t>
            </a:r>
          </a:p>
        </p:txBody>
      </p:sp>
      <p:sp>
        <p:nvSpPr>
          <p:cNvPr id="151" name="Text Box 156"/>
          <p:cNvSpPr txBox="1">
            <a:spLocks noChangeArrowheads="1"/>
          </p:cNvSpPr>
          <p:nvPr/>
        </p:nvSpPr>
        <p:spPr bwMode="auto">
          <a:xfrm>
            <a:off x="1899047" y="2856310"/>
            <a:ext cx="708422" cy="207749"/>
          </a:xfrm>
          <a:prstGeom prst="rect">
            <a:avLst/>
          </a:prstGeom>
          <a:solidFill>
            <a:srgbClr val="FF0000"/>
          </a:solidFill>
          <a:ln w="28575" algn="ctr">
            <a:solidFill>
              <a:srgbClr val="000000"/>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HOLD</a:t>
            </a:r>
          </a:p>
        </p:txBody>
      </p:sp>
      <p:sp>
        <p:nvSpPr>
          <p:cNvPr id="152" name="Line 157"/>
          <p:cNvSpPr>
            <a:spLocks noChangeShapeType="1"/>
          </p:cNvSpPr>
          <p:nvPr/>
        </p:nvSpPr>
        <p:spPr bwMode="auto">
          <a:xfrm>
            <a:off x="2372917" y="2792016"/>
            <a:ext cx="725090" cy="952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3" name="Line 159"/>
          <p:cNvSpPr>
            <a:spLocks noChangeShapeType="1"/>
          </p:cNvSpPr>
          <p:nvPr/>
        </p:nvSpPr>
        <p:spPr bwMode="auto">
          <a:xfrm flipV="1">
            <a:off x="2116931" y="3614738"/>
            <a:ext cx="948929" cy="357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54" name="Group 160"/>
          <p:cNvGrpSpPr>
            <a:grpSpLocks/>
          </p:cNvGrpSpPr>
          <p:nvPr/>
        </p:nvGrpSpPr>
        <p:grpSpPr bwMode="auto">
          <a:xfrm>
            <a:off x="3126586" y="889396"/>
            <a:ext cx="997745" cy="591741"/>
            <a:chOff x="1862" y="1913"/>
            <a:chExt cx="838" cy="497"/>
          </a:xfrm>
        </p:grpSpPr>
        <p:sp>
          <p:nvSpPr>
            <p:cNvPr id="155" name="Freeform 161"/>
            <p:cNvSpPr>
              <a:spLocks/>
            </p:cNvSpPr>
            <p:nvPr/>
          </p:nvSpPr>
          <p:spPr bwMode="auto">
            <a:xfrm rot="5400000">
              <a:off x="1959" y="2060"/>
              <a:ext cx="0" cy="194"/>
            </a:xfrm>
            <a:custGeom>
              <a:avLst/>
              <a:gdLst>
                <a:gd name="T0" fmla="*/ 0 w 572"/>
                <a:gd name="T1" fmla="*/ 35 h 1000"/>
                <a:gd name="T2" fmla="*/ 0 w 572"/>
                <a:gd name="T3" fmla="*/ 0 h 1000"/>
                <a:gd name="T4" fmla="*/ 3 w 572"/>
                <a:gd name="T5" fmla="*/ 0 h 1000"/>
                <a:gd name="T6" fmla="*/ 4 w 572"/>
                <a:gd name="T7" fmla="*/ 2 h 1000"/>
                <a:gd name="T8" fmla="*/ 5 w 572"/>
                <a:gd name="T9" fmla="*/ 3 h 1000"/>
                <a:gd name="T10" fmla="*/ 6 w 572"/>
                <a:gd name="T11" fmla="*/ 3 h 1000"/>
                <a:gd name="T12" fmla="*/ 8 w 572"/>
                <a:gd name="T13" fmla="*/ 3 h 1000"/>
                <a:gd name="T14" fmla="*/ 8 w 572"/>
                <a:gd name="T15" fmla="*/ 2 h 1000"/>
                <a:gd name="T16" fmla="*/ 8 w 572"/>
                <a:gd name="T17" fmla="*/ 0 h 1000"/>
                <a:gd name="T18" fmla="*/ 11 w 572"/>
                <a:gd name="T19" fmla="*/ 0 h 1000"/>
                <a:gd name="T20" fmla="*/ 11 w 572"/>
                <a:gd name="T21" fmla="*/ 2 h 1000"/>
                <a:gd name="T22" fmla="*/ 13 w 572"/>
                <a:gd name="T23" fmla="*/ 3 h 1000"/>
                <a:gd name="T24" fmla="*/ 15 w 572"/>
                <a:gd name="T25" fmla="*/ 3 h 1000"/>
                <a:gd name="T26" fmla="*/ 17 w 572"/>
                <a:gd name="T27" fmla="*/ 2 h 1000"/>
                <a:gd name="T28" fmla="*/ 17 w 572"/>
                <a:gd name="T29" fmla="*/ 2 h 1000"/>
                <a:gd name="T30" fmla="*/ 17 w 572"/>
                <a:gd name="T31" fmla="*/ 0 h 1000"/>
                <a:gd name="T32" fmla="*/ 20 w 572"/>
                <a:gd name="T33" fmla="*/ 0 h 1000"/>
                <a:gd name="T34" fmla="*/ 20 w 572"/>
                <a:gd name="T35" fmla="*/ 35 h 1000"/>
                <a:gd name="T36" fmla="*/ 17 w 572"/>
                <a:gd name="T37" fmla="*/ 35 h 1000"/>
                <a:gd name="T38" fmla="*/ 17 w 572"/>
                <a:gd name="T39" fmla="*/ 34 h 1000"/>
                <a:gd name="T40" fmla="*/ 16 w 572"/>
                <a:gd name="T41" fmla="*/ 33 h 1000"/>
                <a:gd name="T42" fmla="*/ 14 w 572"/>
                <a:gd name="T43" fmla="*/ 32 h 1000"/>
                <a:gd name="T44" fmla="*/ 13 w 572"/>
                <a:gd name="T45" fmla="*/ 33 h 1000"/>
                <a:gd name="T46" fmla="*/ 11 w 572"/>
                <a:gd name="T47" fmla="*/ 34 h 1000"/>
                <a:gd name="T48" fmla="*/ 11 w 572"/>
                <a:gd name="T49" fmla="*/ 35 h 1000"/>
                <a:gd name="T50" fmla="*/ 8 w 572"/>
                <a:gd name="T51" fmla="*/ 35 h 1000"/>
                <a:gd name="T52" fmla="*/ 8 w 572"/>
                <a:gd name="T53" fmla="*/ 34 h 1000"/>
                <a:gd name="T54" fmla="*/ 8 w 572"/>
                <a:gd name="T55" fmla="*/ 33 h 1000"/>
                <a:gd name="T56" fmla="*/ 6 w 572"/>
                <a:gd name="T57" fmla="*/ 33 h 1000"/>
                <a:gd name="T58" fmla="*/ 4 w 572"/>
                <a:gd name="T59" fmla="*/ 33 h 1000"/>
                <a:gd name="T60" fmla="*/ 4 w 572"/>
                <a:gd name="T61" fmla="*/ 34 h 1000"/>
                <a:gd name="T62" fmla="*/ 3 w 572"/>
                <a:gd name="T63" fmla="*/ 35 h 1000"/>
                <a:gd name="T64" fmla="*/ 0 w 572"/>
                <a:gd name="T65" fmla="*/ 35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56" name="Group 162"/>
            <p:cNvGrpSpPr>
              <a:grpSpLocks/>
            </p:cNvGrpSpPr>
            <p:nvPr/>
          </p:nvGrpSpPr>
          <p:grpSpPr bwMode="auto">
            <a:xfrm>
              <a:off x="2334" y="1913"/>
              <a:ext cx="366" cy="497"/>
              <a:chOff x="3383" y="2234"/>
              <a:chExt cx="552" cy="752"/>
            </a:xfrm>
          </p:grpSpPr>
          <p:grpSp>
            <p:nvGrpSpPr>
              <p:cNvPr id="157" name="Group 163"/>
              <p:cNvGrpSpPr>
                <a:grpSpLocks/>
              </p:cNvGrpSpPr>
              <p:nvPr/>
            </p:nvGrpSpPr>
            <p:grpSpPr bwMode="auto">
              <a:xfrm>
                <a:off x="3383" y="2234"/>
                <a:ext cx="1" cy="752"/>
                <a:chOff x="2831" y="2091"/>
                <a:chExt cx="1" cy="1061"/>
              </a:xfrm>
            </p:grpSpPr>
            <p:sp>
              <p:nvSpPr>
                <p:cNvPr id="164" name="AutoShape 164"/>
                <p:cNvSpPr>
                  <a:spLocks noChangeArrowheads="1"/>
                </p:cNvSpPr>
                <p:nvPr/>
              </p:nvSpPr>
              <p:spPr bwMode="auto">
                <a:xfrm>
                  <a:off x="2832" y="2091"/>
                  <a:ext cx="0" cy="7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5" name="Oval 165"/>
                <p:cNvSpPr>
                  <a:spLocks noChangeArrowheads="1"/>
                </p:cNvSpPr>
                <p:nvPr/>
              </p:nvSpPr>
              <p:spPr bwMode="auto">
                <a:xfrm>
                  <a:off x="2831" y="2570"/>
                  <a:ext cx="0" cy="58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58" name="Group 166"/>
              <p:cNvGrpSpPr>
                <a:grpSpLocks/>
              </p:cNvGrpSpPr>
              <p:nvPr/>
            </p:nvGrpSpPr>
            <p:grpSpPr bwMode="auto">
              <a:xfrm>
                <a:off x="3658" y="2234"/>
                <a:ext cx="1" cy="752"/>
                <a:chOff x="2831" y="2091"/>
                <a:chExt cx="1" cy="1061"/>
              </a:xfrm>
            </p:grpSpPr>
            <p:sp>
              <p:nvSpPr>
                <p:cNvPr id="162" name="AutoShape 167"/>
                <p:cNvSpPr>
                  <a:spLocks noChangeArrowheads="1"/>
                </p:cNvSpPr>
                <p:nvPr/>
              </p:nvSpPr>
              <p:spPr bwMode="auto">
                <a:xfrm>
                  <a:off x="2832" y="2091"/>
                  <a:ext cx="0" cy="7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3" name="Oval 168"/>
                <p:cNvSpPr>
                  <a:spLocks noChangeArrowheads="1"/>
                </p:cNvSpPr>
                <p:nvPr/>
              </p:nvSpPr>
              <p:spPr bwMode="auto">
                <a:xfrm>
                  <a:off x="2831" y="2570"/>
                  <a:ext cx="0" cy="58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59" name="Group 169"/>
              <p:cNvGrpSpPr>
                <a:grpSpLocks/>
              </p:cNvGrpSpPr>
              <p:nvPr/>
            </p:nvGrpSpPr>
            <p:grpSpPr bwMode="auto">
              <a:xfrm>
                <a:off x="3934" y="2234"/>
                <a:ext cx="1" cy="752"/>
                <a:chOff x="2831" y="2091"/>
                <a:chExt cx="1" cy="1061"/>
              </a:xfrm>
            </p:grpSpPr>
            <p:sp>
              <p:nvSpPr>
                <p:cNvPr id="160" name="AutoShape 170"/>
                <p:cNvSpPr>
                  <a:spLocks noChangeArrowheads="1"/>
                </p:cNvSpPr>
                <p:nvPr/>
              </p:nvSpPr>
              <p:spPr bwMode="auto">
                <a:xfrm>
                  <a:off x="2832" y="2091"/>
                  <a:ext cx="0" cy="7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1" name="Oval 171"/>
                <p:cNvSpPr>
                  <a:spLocks noChangeArrowheads="1"/>
                </p:cNvSpPr>
                <p:nvPr/>
              </p:nvSpPr>
              <p:spPr bwMode="auto">
                <a:xfrm>
                  <a:off x="2831" y="2570"/>
                  <a:ext cx="0" cy="58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
        <p:nvSpPr>
          <p:cNvPr id="166" name="Line 185"/>
          <p:cNvSpPr>
            <a:spLocks noChangeShapeType="1"/>
          </p:cNvSpPr>
          <p:nvPr/>
        </p:nvSpPr>
        <p:spPr bwMode="auto">
          <a:xfrm>
            <a:off x="3236119" y="4416029"/>
            <a:ext cx="5322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7" name="Line 186"/>
          <p:cNvSpPr>
            <a:spLocks noChangeShapeType="1"/>
          </p:cNvSpPr>
          <p:nvPr/>
        </p:nvSpPr>
        <p:spPr bwMode="auto">
          <a:xfrm>
            <a:off x="3232547" y="3371850"/>
            <a:ext cx="53220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8" name="Line 187"/>
          <p:cNvSpPr>
            <a:spLocks noChangeShapeType="1"/>
          </p:cNvSpPr>
          <p:nvPr/>
        </p:nvSpPr>
        <p:spPr bwMode="auto">
          <a:xfrm flipV="1">
            <a:off x="4394597" y="1435894"/>
            <a:ext cx="1028700" cy="804863"/>
          </a:xfrm>
          <a:prstGeom prst="line">
            <a:avLst/>
          </a:prstGeom>
          <a:noFill/>
          <a:ln w="28575">
            <a:solidFill>
              <a:srgbClr val="777777"/>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9" name="Line 190"/>
          <p:cNvSpPr>
            <a:spLocks noChangeShapeType="1"/>
          </p:cNvSpPr>
          <p:nvPr/>
        </p:nvSpPr>
        <p:spPr bwMode="auto">
          <a:xfrm>
            <a:off x="3070622" y="1435894"/>
            <a:ext cx="0" cy="2222897"/>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70" name="Group 201"/>
          <p:cNvGrpSpPr>
            <a:grpSpLocks/>
          </p:cNvGrpSpPr>
          <p:nvPr/>
        </p:nvGrpSpPr>
        <p:grpSpPr bwMode="auto">
          <a:xfrm>
            <a:off x="5432823" y="834628"/>
            <a:ext cx="854869" cy="719138"/>
            <a:chOff x="403" y="2445"/>
            <a:chExt cx="718" cy="604"/>
          </a:xfrm>
        </p:grpSpPr>
        <p:sp>
          <p:nvSpPr>
            <p:cNvPr id="171" name="AutoShape 202"/>
            <p:cNvSpPr>
              <a:spLocks noChangeArrowheads="1"/>
            </p:cNvSpPr>
            <p:nvPr/>
          </p:nvSpPr>
          <p:spPr bwMode="auto">
            <a:xfrm>
              <a:off x="403" y="2445"/>
              <a:ext cx="558" cy="569"/>
            </a:xfrm>
            <a:prstGeom prst="smileyFace">
              <a:avLst>
                <a:gd name="adj" fmla="val 4653"/>
              </a:avLst>
            </a:prstGeom>
            <a:solidFill>
              <a:srgbClr val="FFFF99"/>
            </a:soli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72" name="Group 203"/>
            <p:cNvGrpSpPr>
              <a:grpSpLocks/>
            </p:cNvGrpSpPr>
            <p:nvPr/>
          </p:nvGrpSpPr>
          <p:grpSpPr bwMode="auto">
            <a:xfrm>
              <a:off x="769" y="2807"/>
              <a:ext cx="352" cy="242"/>
              <a:chOff x="1843" y="2413"/>
              <a:chExt cx="529" cy="364"/>
            </a:xfrm>
          </p:grpSpPr>
          <p:sp>
            <p:nvSpPr>
              <p:cNvPr id="173" name="Rectangle 204"/>
              <p:cNvSpPr>
                <a:spLocks noChangeArrowheads="1"/>
              </p:cNvSpPr>
              <p:nvPr/>
            </p:nvSpPr>
            <p:spPr bwMode="auto">
              <a:xfrm>
                <a:off x="1843" y="2413"/>
                <a:ext cx="529" cy="364"/>
              </a:xfrm>
              <a:prstGeom prst="rect">
                <a:avLst/>
              </a:prstGeom>
              <a:solidFill>
                <a:srgbClr val="CC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74" name="Group 205"/>
              <p:cNvGrpSpPr>
                <a:grpSpLocks/>
              </p:cNvGrpSpPr>
              <p:nvPr/>
            </p:nvGrpSpPr>
            <p:grpSpPr bwMode="auto">
              <a:xfrm>
                <a:off x="1991" y="2422"/>
                <a:ext cx="232" cy="346"/>
                <a:chOff x="2380" y="2995"/>
                <a:chExt cx="342" cy="509"/>
              </a:xfrm>
            </p:grpSpPr>
            <p:sp>
              <p:nvSpPr>
                <p:cNvPr id="175" name="AutoShape 206"/>
                <p:cNvSpPr>
                  <a:spLocks noChangeAspect="1" noChangeArrowheads="1" noTextEdit="1"/>
                </p:cNvSpPr>
                <p:nvPr/>
              </p:nvSpPr>
              <p:spPr bwMode="auto">
                <a:xfrm>
                  <a:off x="2380" y="2995"/>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6" name="Freeform 207"/>
                <p:cNvSpPr>
                  <a:spLocks/>
                </p:cNvSpPr>
                <p:nvPr/>
              </p:nvSpPr>
              <p:spPr bwMode="auto">
                <a:xfrm>
                  <a:off x="2553" y="3286"/>
                  <a:ext cx="27" cy="193"/>
                </a:xfrm>
                <a:custGeom>
                  <a:avLst/>
                  <a:gdLst>
                    <a:gd name="T0" fmla="*/ 1 w 40"/>
                    <a:gd name="T1" fmla="*/ 1 h 288"/>
                    <a:gd name="T2" fmla="*/ 1 w 40"/>
                    <a:gd name="T3" fmla="*/ 1 h 288"/>
                    <a:gd name="T4" fmla="*/ 1 w 40"/>
                    <a:gd name="T5" fmla="*/ 1 h 288"/>
                    <a:gd name="T6" fmla="*/ 1 w 40"/>
                    <a:gd name="T7" fmla="*/ 1 h 288"/>
                    <a:gd name="T8" fmla="*/ 1 w 40"/>
                    <a:gd name="T9" fmla="*/ 2 h 288"/>
                    <a:gd name="T10" fmla="*/ 1 w 40"/>
                    <a:gd name="T11" fmla="*/ 2 h 288"/>
                    <a:gd name="T12" fmla="*/ 1 w 40"/>
                    <a:gd name="T13" fmla="*/ 2 h 288"/>
                    <a:gd name="T14" fmla="*/ 1 w 40"/>
                    <a:gd name="T15" fmla="*/ 2 h 288"/>
                    <a:gd name="T16" fmla="*/ 1 w 40"/>
                    <a:gd name="T17" fmla="*/ 2 h 288"/>
                    <a:gd name="T18" fmla="*/ 1 w 40"/>
                    <a:gd name="T19" fmla="*/ 2 h 288"/>
                    <a:gd name="T20" fmla="*/ 1 w 40"/>
                    <a:gd name="T21" fmla="*/ 2 h 288"/>
                    <a:gd name="T22" fmla="*/ 0 w 40"/>
                    <a:gd name="T23" fmla="*/ 2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7" name="Freeform 208"/>
                <p:cNvSpPr>
                  <a:spLocks/>
                </p:cNvSpPr>
                <p:nvPr/>
              </p:nvSpPr>
              <p:spPr bwMode="auto">
                <a:xfrm>
                  <a:off x="2382" y="2995"/>
                  <a:ext cx="173" cy="484"/>
                </a:xfrm>
                <a:custGeom>
                  <a:avLst/>
                  <a:gdLst>
                    <a:gd name="T0" fmla="*/ 1 w 259"/>
                    <a:gd name="T1" fmla="*/ 6 h 723"/>
                    <a:gd name="T2" fmla="*/ 1 w 259"/>
                    <a:gd name="T3" fmla="*/ 5 h 723"/>
                    <a:gd name="T4" fmla="*/ 1 w 259"/>
                    <a:gd name="T5" fmla="*/ 5 h 723"/>
                    <a:gd name="T6" fmla="*/ 1 w 259"/>
                    <a:gd name="T7" fmla="*/ 5 h 723"/>
                    <a:gd name="T8" fmla="*/ 1 w 259"/>
                    <a:gd name="T9" fmla="*/ 5 h 723"/>
                    <a:gd name="T10" fmla="*/ 1 w 259"/>
                    <a:gd name="T11" fmla="*/ 5 h 723"/>
                    <a:gd name="T12" fmla="*/ 1 w 259"/>
                    <a:gd name="T13" fmla="*/ 5 h 723"/>
                    <a:gd name="T14" fmla="*/ 1 w 259"/>
                    <a:gd name="T15" fmla="*/ 4 h 723"/>
                    <a:gd name="T16" fmla="*/ 1 w 259"/>
                    <a:gd name="T17" fmla="*/ 4 h 723"/>
                    <a:gd name="T18" fmla="*/ 1 w 259"/>
                    <a:gd name="T19" fmla="*/ 4 h 723"/>
                    <a:gd name="T20" fmla="*/ 1 w 259"/>
                    <a:gd name="T21" fmla="*/ 4 h 723"/>
                    <a:gd name="T22" fmla="*/ 1 w 259"/>
                    <a:gd name="T23" fmla="*/ 4 h 723"/>
                    <a:gd name="T24" fmla="*/ 1 w 259"/>
                    <a:gd name="T25" fmla="*/ 4 h 723"/>
                    <a:gd name="T26" fmla="*/ 1 w 259"/>
                    <a:gd name="T27" fmla="*/ 4 h 723"/>
                    <a:gd name="T28" fmla="*/ 1 w 259"/>
                    <a:gd name="T29" fmla="*/ 5 h 723"/>
                    <a:gd name="T30" fmla="*/ 1 w 259"/>
                    <a:gd name="T31" fmla="*/ 5 h 723"/>
                    <a:gd name="T32" fmla="*/ 1 w 259"/>
                    <a:gd name="T33" fmla="*/ 5 h 723"/>
                    <a:gd name="T34" fmla="*/ 1 w 259"/>
                    <a:gd name="T35" fmla="*/ 5 h 723"/>
                    <a:gd name="T36" fmla="*/ 1 w 259"/>
                    <a:gd name="T37" fmla="*/ 5 h 723"/>
                    <a:gd name="T38" fmla="*/ 1 w 259"/>
                    <a:gd name="T39" fmla="*/ 5 h 723"/>
                    <a:gd name="T40" fmla="*/ 1 w 259"/>
                    <a:gd name="T41" fmla="*/ 3 h 723"/>
                    <a:gd name="T42" fmla="*/ 1 w 259"/>
                    <a:gd name="T43" fmla="*/ 3 h 723"/>
                    <a:gd name="T44" fmla="*/ 1 w 259"/>
                    <a:gd name="T45" fmla="*/ 2 h 723"/>
                    <a:gd name="T46" fmla="*/ 1 w 259"/>
                    <a:gd name="T47" fmla="*/ 1 h 723"/>
                    <a:gd name="T48" fmla="*/ 1 w 259"/>
                    <a:gd name="T49" fmla="*/ 1 h 723"/>
                    <a:gd name="T50" fmla="*/ 1 w 259"/>
                    <a:gd name="T51" fmla="*/ 0 h 723"/>
                    <a:gd name="T52" fmla="*/ 2 w 259"/>
                    <a:gd name="T53" fmla="*/ 1 h 723"/>
                    <a:gd name="T54" fmla="*/ 2 w 259"/>
                    <a:gd name="T55" fmla="*/ 1 h 723"/>
                    <a:gd name="T56" fmla="*/ 2 w 259"/>
                    <a:gd name="T57" fmla="*/ 1 h 723"/>
                    <a:gd name="T58" fmla="*/ 2 w 259"/>
                    <a:gd name="T59" fmla="*/ 1 h 723"/>
                    <a:gd name="T60" fmla="*/ 2 w 259"/>
                    <a:gd name="T61" fmla="*/ 1 h 723"/>
                    <a:gd name="T62" fmla="*/ 2 w 259"/>
                    <a:gd name="T63" fmla="*/ 1 h 723"/>
                    <a:gd name="T64" fmla="*/ 2 w 259"/>
                    <a:gd name="T65" fmla="*/ 1 h 723"/>
                    <a:gd name="T66" fmla="*/ 2 w 259"/>
                    <a:gd name="T67" fmla="*/ 1 h 723"/>
                    <a:gd name="T68" fmla="*/ 2 w 259"/>
                    <a:gd name="T69" fmla="*/ 1 h 723"/>
                    <a:gd name="T70" fmla="*/ 1 w 259"/>
                    <a:gd name="T71" fmla="*/ 1 h 723"/>
                    <a:gd name="T72" fmla="*/ 1 w 259"/>
                    <a:gd name="T73" fmla="*/ 1 h 723"/>
                    <a:gd name="T74" fmla="*/ 1 w 259"/>
                    <a:gd name="T75" fmla="*/ 1 h 723"/>
                    <a:gd name="T76" fmla="*/ 1 w 259"/>
                    <a:gd name="T77" fmla="*/ 1 h 723"/>
                    <a:gd name="T78" fmla="*/ 1 w 259"/>
                    <a:gd name="T79" fmla="*/ 2 h 723"/>
                    <a:gd name="T80" fmla="*/ 1 w 259"/>
                    <a:gd name="T81" fmla="*/ 2 h 723"/>
                    <a:gd name="T82" fmla="*/ 1 w 259"/>
                    <a:gd name="T83" fmla="*/ 2 h 723"/>
                    <a:gd name="T84" fmla="*/ 2 w 259"/>
                    <a:gd name="T85" fmla="*/ 2 h 723"/>
                    <a:gd name="T86" fmla="*/ 2 w 259"/>
                    <a:gd name="T87" fmla="*/ 2 h 723"/>
                    <a:gd name="T88" fmla="*/ 2 w 259"/>
                    <a:gd name="T89" fmla="*/ 2 h 723"/>
                    <a:gd name="T90" fmla="*/ 2 w 259"/>
                    <a:gd name="T91" fmla="*/ 2 h 723"/>
                    <a:gd name="T92" fmla="*/ 2 w 259"/>
                    <a:gd name="T93" fmla="*/ 2 h 723"/>
                    <a:gd name="T94" fmla="*/ 2 w 259"/>
                    <a:gd name="T95" fmla="*/ 3 h 723"/>
                    <a:gd name="T96" fmla="*/ 2 w 259"/>
                    <a:gd name="T97" fmla="*/ 3 h 723"/>
                    <a:gd name="T98" fmla="*/ 2 w 259"/>
                    <a:gd name="T99" fmla="*/ 3 h 723"/>
                    <a:gd name="T100" fmla="*/ 2 w 259"/>
                    <a:gd name="T101" fmla="*/ 3 h 723"/>
                    <a:gd name="T102" fmla="*/ 2 w 259"/>
                    <a:gd name="T103" fmla="*/ 3 h 723"/>
                    <a:gd name="T104" fmla="*/ 2 w 259"/>
                    <a:gd name="T105" fmla="*/ 5 h 723"/>
                    <a:gd name="T106" fmla="*/ 2 w 259"/>
                    <a:gd name="T107" fmla="*/ 5 h 723"/>
                    <a:gd name="T108" fmla="*/ 2 w 259"/>
                    <a:gd name="T109" fmla="*/ 5 h 723"/>
                    <a:gd name="T110" fmla="*/ 2 w 259"/>
                    <a:gd name="T111" fmla="*/ 5 h 723"/>
                    <a:gd name="T112" fmla="*/ 2 w 259"/>
                    <a:gd name="T113" fmla="*/ 5 h 723"/>
                    <a:gd name="T114" fmla="*/ 2 w 259"/>
                    <a:gd name="T115" fmla="*/ 5 h 723"/>
                    <a:gd name="T116" fmla="*/ 2 w 259"/>
                    <a:gd name="T117" fmla="*/ 5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8" name="Freeform 209"/>
                <p:cNvSpPr>
                  <a:spLocks/>
                </p:cNvSpPr>
                <p:nvPr/>
              </p:nvSpPr>
              <p:spPr bwMode="auto">
                <a:xfrm>
                  <a:off x="2507" y="3055"/>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9" name="Freeform 210"/>
                <p:cNvSpPr>
                  <a:spLocks/>
                </p:cNvSpPr>
                <p:nvPr/>
              </p:nvSpPr>
              <p:spPr bwMode="auto">
                <a:xfrm>
                  <a:off x="2553" y="2995"/>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2 h 655"/>
                    <a:gd name="T16" fmla="*/ 1 w 226"/>
                    <a:gd name="T17" fmla="*/ 2 h 655"/>
                    <a:gd name="T18" fmla="*/ 1 w 226"/>
                    <a:gd name="T19" fmla="*/ 2 h 655"/>
                    <a:gd name="T20" fmla="*/ 1 w 226"/>
                    <a:gd name="T21" fmla="*/ 2 h 655"/>
                    <a:gd name="T22" fmla="*/ 1 w 226"/>
                    <a:gd name="T23" fmla="*/ 2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2 h 655"/>
                    <a:gd name="T50" fmla="*/ 1 w 226"/>
                    <a:gd name="T51" fmla="*/ 3 h 655"/>
                    <a:gd name="T52" fmla="*/ 1 w 226"/>
                    <a:gd name="T53" fmla="*/ 3 h 655"/>
                    <a:gd name="T54" fmla="*/ 1 w 226"/>
                    <a:gd name="T55" fmla="*/ 3 h 655"/>
                    <a:gd name="T56" fmla="*/ 1 w 226"/>
                    <a:gd name="T57" fmla="*/ 3 h 655"/>
                    <a:gd name="T58" fmla="*/ 1 w 226"/>
                    <a:gd name="T59" fmla="*/ 3 h 655"/>
                    <a:gd name="T60" fmla="*/ 2 w 226"/>
                    <a:gd name="T61" fmla="*/ 3 h 655"/>
                    <a:gd name="T62" fmla="*/ 2 w 226"/>
                    <a:gd name="T63" fmla="*/ 3 h 655"/>
                    <a:gd name="T64" fmla="*/ 2 w 226"/>
                    <a:gd name="T65" fmla="*/ 4 h 655"/>
                    <a:gd name="T66" fmla="*/ 2 w 226"/>
                    <a:gd name="T67" fmla="*/ 4 h 655"/>
                    <a:gd name="T68" fmla="*/ 2 w 226"/>
                    <a:gd name="T69" fmla="*/ 5 h 655"/>
                    <a:gd name="T70" fmla="*/ 1 w 226"/>
                    <a:gd name="T71" fmla="*/ 5 h 655"/>
                    <a:gd name="T72" fmla="*/ 1 w 226"/>
                    <a:gd name="T73" fmla="*/ 5 h 655"/>
                    <a:gd name="T74" fmla="*/ 1 w 226"/>
                    <a:gd name="T75" fmla="*/ 5 h 655"/>
                    <a:gd name="T76" fmla="*/ 1 w 226"/>
                    <a:gd name="T77" fmla="*/ 5 h 655"/>
                    <a:gd name="T78" fmla="*/ 1 w 226"/>
                    <a:gd name="T79" fmla="*/ 5 h 655"/>
                    <a:gd name="T80" fmla="*/ 1 w 226"/>
                    <a:gd name="T81" fmla="*/ 5 h 655"/>
                    <a:gd name="T82" fmla="*/ 1 w 226"/>
                    <a:gd name="T83" fmla="*/ 5 h 655"/>
                    <a:gd name="T84" fmla="*/ 1 w 226"/>
                    <a:gd name="T85" fmla="*/ 5 h 655"/>
                    <a:gd name="T86" fmla="*/ 1 w 226"/>
                    <a:gd name="T87" fmla="*/ 5 h 655"/>
                    <a:gd name="T88" fmla="*/ 1 w 226"/>
                    <a:gd name="T89" fmla="*/ 5 h 655"/>
                    <a:gd name="T90" fmla="*/ 1 w 226"/>
                    <a:gd name="T91" fmla="*/ 5 h 655"/>
                    <a:gd name="T92" fmla="*/ 1 w 226"/>
                    <a:gd name="T93" fmla="*/ 5 h 655"/>
                    <a:gd name="T94" fmla="*/ 1 w 226"/>
                    <a:gd name="T95" fmla="*/ 5 h 655"/>
                    <a:gd name="T96" fmla="*/ 1 w 226"/>
                    <a:gd name="T97" fmla="*/ 4 h 655"/>
                    <a:gd name="T98" fmla="*/ 1 w 226"/>
                    <a:gd name="T99" fmla="*/ 4 h 655"/>
                    <a:gd name="T100" fmla="*/ 1 w 226"/>
                    <a:gd name="T101" fmla="*/ 4 h 655"/>
                    <a:gd name="T102" fmla="*/ 1 w 226"/>
                    <a:gd name="T103" fmla="*/ 3 h 655"/>
                    <a:gd name="T104" fmla="*/ 1 w 226"/>
                    <a:gd name="T105" fmla="*/ 3 h 655"/>
                    <a:gd name="T106" fmla="*/ 1 w 226"/>
                    <a:gd name="T107" fmla="*/ 3 h 655"/>
                    <a:gd name="T108" fmla="*/ 1 w 226"/>
                    <a:gd name="T109" fmla="*/ 3 h 655"/>
                    <a:gd name="T110" fmla="*/ 1 w 226"/>
                    <a:gd name="T111" fmla="*/ 3 h 655"/>
                    <a:gd name="T112" fmla="*/ 0 w 226"/>
                    <a:gd name="T113" fmla="*/ 3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
        <p:nvSpPr>
          <p:cNvPr id="180" name="Text Box 211"/>
          <p:cNvSpPr txBox="1">
            <a:spLocks noChangeArrowheads="1"/>
          </p:cNvSpPr>
          <p:nvPr/>
        </p:nvSpPr>
        <p:spPr bwMode="auto">
          <a:xfrm>
            <a:off x="3606404" y="2628900"/>
            <a:ext cx="96321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Activity</a:t>
            </a:r>
          </a:p>
        </p:txBody>
      </p:sp>
      <p:sp>
        <p:nvSpPr>
          <p:cNvPr id="181" name="Text Box 212"/>
          <p:cNvSpPr txBox="1">
            <a:spLocks noChangeArrowheads="1"/>
          </p:cNvSpPr>
          <p:nvPr/>
        </p:nvSpPr>
        <p:spPr bwMode="auto">
          <a:xfrm>
            <a:off x="3606404" y="3640932"/>
            <a:ext cx="96321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Activity</a:t>
            </a:r>
          </a:p>
        </p:txBody>
      </p:sp>
      <p:sp>
        <p:nvSpPr>
          <p:cNvPr id="182" name="Text Box 213"/>
          <p:cNvSpPr txBox="1">
            <a:spLocks noChangeArrowheads="1"/>
          </p:cNvSpPr>
          <p:nvPr/>
        </p:nvSpPr>
        <p:spPr bwMode="auto">
          <a:xfrm>
            <a:off x="3606404" y="4704160"/>
            <a:ext cx="96321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Activity</a:t>
            </a:r>
          </a:p>
        </p:txBody>
      </p:sp>
      <p:sp>
        <p:nvSpPr>
          <p:cNvPr id="183" name="Text Box 214"/>
          <p:cNvSpPr txBox="1">
            <a:spLocks noChangeArrowheads="1"/>
          </p:cNvSpPr>
          <p:nvPr/>
        </p:nvSpPr>
        <p:spPr bwMode="auto">
          <a:xfrm>
            <a:off x="2678906" y="707232"/>
            <a:ext cx="120134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Trouble ticket</a:t>
            </a:r>
          </a:p>
        </p:txBody>
      </p:sp>
      <p:sp>
        <p:nvSpPr>
          <p:cNvPr id="184" name="Line 253"/>
          <p:cNvSpPr>
            <a:spLocks noChangeShapeType="1"/>
          </p:cNvSpPr>
          <p:nvPr/>
        </p:nvSpPr>
        <p:spPr bwMode="auto">
          <a:xfrm flipV="1">
            <a:off x="2116931" y="1638301"/>
            <a:ext cx="948929" cy="357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85" name="Group 243"/>
          <p:cNvGrpSpPr>
            <a:grpSpLocks/>
          </p:cNvGrpSpPr>
          <p:nvPr/>
        </p:nvGrpSpPr>
        <p:grpSpPr bwMode="auto">
          <a:xfrm>
            <a:off x="1717231" y="1260184"/>
            <a:ext cx="487199" cy="725090"/>
            <a:chOff x="2442" y="434"/>
            <a:chExt cx="707" cy="1052"/>
          </a:xfrm>
        </p:grpSpPr>
        <p:sp>
          <p:nvSpPr>
            <p:cNvPr id="186" name="AutoShape 244"/>
            <p:cNvSpPr>
              <a:spLocks noChangeArrowheads="1"/>
            </p:cNvSpPr>
            <p:nvPr/>
          </p:nvSpPr>
          <p:spPr bwMode="auto">
            <a:xfrm rot="16200000">
              <a:off x="2265" y="750"/>
              <a:ext cx="1052" cy="419"/>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7" name="Freeform 245"/>
            <p:cNvSpPr>
              <a:spLocks/>
            </p:cNvSpPr>
            <p:nvPr/>
          </p:nvSpPr>
          <p:spPr bwMode="auto">
            <a:xfrm>
              <a:off x="2442" y="466"/>
              <a:ext cx="229" cy="3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8" name="Freeform 246"/>
            <p:cNvSpPr>
              <a:spLocks/>
            </p:cNvSpPr>
            <p:nvPr/>
          </p:nvSpPr>
          <p:spPr bwMode="auto">
            <a:xfrm>
              <a:off x="2442" y="797"/>
              <a:ext cx="229" cy="3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9" name="Freeform 247"/>
            <p:cNvSpPr>
              <a:spLocks/>
            </p:cNvSpPr>
            <p:nvPr/>
          </p:nvSpPr>
          <p:spPr bwMode="auto">
            <a:xfrm>
              <a:off x="2442" y="1129"/>
              <a:ext cx="229" cy="3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90" name="Group 248"/>
            <p:cNvGrpSpPr>
              <a:grpSpLocks/>
            </p:cNvGrpSpPr>
            <p:nvPr/>
          </p:nvGrpSpPr>
          <p:grpSpPr bwMode="auto">
            <a:xfrm>
              <a:off x="2963" y="818"/>
              <a:ext cx="186" cy="651"/>
              <a:chOff x="2889" y="2997"/>
              <a:chExt cx="279" cy="985"/>
            </a:xfrm>
          </p:grpSpPr>
          <p:sp>
            <p:nvSpPr>
              <p:cNvPr id="191" name="AutoShape 2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2" name="AutoShape 2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3" name="AutoShape 251"/>
              <p:cNvSpPr>
                <a:spLocks noChangeArrowheads="1"/>
              </p:cNvSpPr>
              <p:nvPr/>
            </p:nvSpPr>
            <p:spPr bwMode="auto">
              <a:xfrm>
                <a:off x="3045" y="2997"/>
                <a:ext cx="0" cy="94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4" name="Oval 252"/>
              <p:cNvSpPr>
                <a:spLocks noChangeArrowheads="1"/>
              </p:cNvSpPr>
              <p:nvPr/>
            </p:nvSpPr>
            <p:spPr bwMode="auto">
              <a:xfrm>
                <a:off x="3040" y="3111"/>
                <a:ext cx="0" cy="713"/>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95" name="Text Box 254"/>
          <p:cNvSpPr txBox="1">
            <a:spLocks noChangeArrowheads="1"/>
          </p:cNvSpPr>
          <p:nvPr/>
        </p:nvSpPr>
        <p:spPr bwMode="auto">
          <a:xfrm>
            <a:off x="1899047" y="1876425"/>
            <a:ext cx="708422" cy="207749"/>
          </a:xfrm>
          <a:prstGeom prst="rect">
            <a:avLst/>
          </a:prstGeom>
          <a:solidFill>
            <a:srgbClr val="FF0000"/>
          </a:solidFill>
          <a:ln w="28575" algn="ctr">
            <a:solidFill>
              <a:srgbClr val="000000"/>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HOLD</a:t>
            </a:r>
          </a:p>
        </p:txBody>
      </p:sp>
      <p:grpSp>
        <p:nvGrpSpPr>
          <p:cNvPr id="196" name="Group 172"/>
          <p:cNvGrpSpPr>
            <a:grpSpLocks/>
          </p:cNvGrpSpPr>
          <p:nvPr/>
        </p:nvGrpSpPr>
        <p:grpSpPr bwMode="auto">
          <a:xfrm>
            <a:off x="1677591" y="3323032"/>
            <a:ext cx="558403" cy="846961"/>
            <a:chOff x="2634" y="2618"/>
            <a:chExt cx="538" cy="815"/>
          </a:xfrm>
        </p:grpSpPr>
        <p:sp>
          <p:nvSpPr>
            <p:cNvPr id="197" name="AutoShape 17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8" name="Freeform 174"/>
            <p:cNvSpPr>
              <a:spLocks/>
            </p:cNvSpPr>
            <p:nvPr/>
          </p:nvSpPr>
          <p:spPr bwMode="auto">
            <a:xfrm flipH="1">
              <a:off x="2918" y="3069"/>
              <a:ext cx="0" cy="222"/>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9" name="Freeform 175"/>
            <p:cNvSpPr>
              <a:spLocks/>
            </p:cNvSpPr>
            <p:nvPr/>
          </p:nvSpPr>
          <p:spPr bwMode="auto">
            <a:xfrm flipH="1">
              <a:off x="2842" y="3027"/>
              <a:ext cx="0" cy="222"/>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0" name="Rectangle 176"/>
            <p:cNvSpPr>
              <a:spLocks noChangeArrowheads="1"/>
            </p:cNvSpPr>
            <p:nvPr/>
          </p:nvSpPr>
          <p:spPr bwMode="auto">
            <a:xfrm rot="21419544" flipH="1">
              <a:off x="3090" y="3046"/>
              <a:ext cx="82" cy="222"/>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1" name="Rectangle 177"/>
            <p:cNvSpPr>
              <a:spLocks noChangeArrowheads="1"/>
            </p:cNvSpPr>
            <p:nvPr/>
          </p:nvSpPr>
          <p:spPr bwMode="auto">
            <a:xfrm rot="1196180" flipH="1">
              <a:off x="2634" y="3020"/>
              <a:ext cx="82" cy="222"/>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2" name="Oval 178"/>
            <p:cNvSpPr>
              <a:spLocks noChangeArrowheads="1"/>
            </p:cNvSpPr>
            <p:nvPr/>
          </p:nvSpPr>
          <p:spPr bwMode="auto">
            <a:xfrm flipH="1">
              <a:off x="2961" y="3080"/>
              <a:ext cx="50"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3" name="Oval 179"/>
            <p:cNvSpPr>
              <a:spLocks noChangeArrowheads="1"/>
            </p:cNvSpPr>
            <p:nvPr/>
          </p:nvSpPr>
          <p:spPr bwMode="auto">
            <a:xfrm flipH="1">
              <a:off x="2926" y="3106"/>
              <a:ext cx="47"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4" name="Oval 180"/>
            <p:cNvSpPr>
              <a:spLocks noChangeArrowheads="1"/>
            </p:cNvSpPr>
            <p:nvPr/>
          </p:nvSpPr>
          <p:spPr bwMode="auto">
            <a:xfrm rot="20190086" flipH="1">
              <a:off x="2882" y="3121"/>
              <a:ext cx="49" cy="31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5" name="Oval 181"/>
            <p:cNvSpPr>
              <a:spLocks noChangeArrowheads="1"/>
            </p:cNvSpPr>
            <p:nvPr/>
          </p:nvSpPr>
          <p:spPr bwMode="auto">
            <a:xfrm rot="18495068" flipH="1">
              <a:off x="2862" y="3138"/>
              <a:ext cx="30" cy="313"/>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6" name="Freeform 182"/>
            <p:cNvSpPr>
              <a:spLocks/>
            </p:cNvSpPr>
            <p:nvPr/>
          </p:nvSpPr>
          <p:spPr bwMode="auto">
            <a:xfrm flipH="1">
              <a:off x="2806" y="3095"/>
              <a:ext cx="0" cy="222"/>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7" name="Freeform 183"/>
            <p:cNvSpPr>
              <a:spLocks/>
            </p:cNvSpPr>
            <p:nvPr/>
          </p:nvSpPr>
          <p:spPr bwMode="auto">
            <a:xfrm flipH="1">
              <a:off x="2828" y="3116"/>
              <a:ext cx="0" cy="22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8" name="Freeform 184"/>
            <p:cNvSpPr>
              <a:spLocks/>
            </p:cNvSpPr>
            <p:nvPr/>
          </p:nvSpPr>
          <p:spPr bwMode="auto">
            <a:xfrm flipH="1">
              <a:off x="2857" y="3138"/>
              <a:ext cx="0" cy="222"/>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209" name="Text Box 155"/>
          <p:cNvSpPr txBox="1">
            <a:spLocks noChangeArrowheads="1"/>
          </p:cNvSpPr>
          <p:nvPr/>
        </p:nvSpPr>
        <p:spPr bwMode="auto">
          <a:xfrm>
            <a:off x="1899047" y="3886200"/>
            <a:ext cx="708422" cy="207749"/>
          </a:xfrm>
          <a:prstGeom prst="rect">
            <a:avLst/>
          </a:prstGeom>
          <a:solidFill>
            <a:srgbClr val="FF0000"/>
          </a:solidFill>
          <a:ln w="28575" algn="ctr">
            <a:solidFill>
              <a:srgbClr val="000000"/>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HOLD</a:t>
            </a:r>
          </a:p>
        </p:txBody>
      </p:sp>
    </p:spTree>
    <p:extLst>
      <p:ext uri="{BB962C8B-B14F-4D97-AF65-F5344CB8AC3E}">
        <p14:creationId xmlns:p14="http://schemas.microsoft.com/office/powerpoint/2010/main" val="7610695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r>
              <a:rPr lang="en-US" sz="3000" kern="0" dirty="0">
                <a:latin typeface="Arial"/>
              </a:rPr>
              <a:t>DEMO</a:t>
            </a:r>
          </a:p>
        </p:txBody>
      </p:sp>
    </p:spTree>
    <p:extLst>
      <p:ext uri="{BB962C8B-B14F-4D97-AF65-F5344CB8AC3E}">
        <p14:creationId xmlns:p14="http://schemas.microsoft.com/office/powerpoint/2010/main" val="1548177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solidFill>
                  <a:schemeClr val="bg1"/>
                </a:solidFill>
              </a:rPr>
              <a:t>Provide demo details&lt;The video creator to fill this slide&gt;</a:t>
            </a:r>
          </a:p>
        </p:txBody>
      </p:sp>
    </p:spTree>
    <p:extLst>
      <p:ext uri="{BB962C8B-B14F-4D97-AF65-F5344CB8AC3E}">
        <p14:creationId xmlns:p14="http://schemas.microsoft.com/office/powerpoint/2010/main" val="2674371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r>
              <a:rPr lang="en-US" sz="3000" kern="0" dirty="0">
                <a:latin typeface="Arial"/>
              </a:rPr>
              <a:t>LAB</a:t>
            </a:r>
          </a:p>
        </p:txBody>
      </p:sp>
    </p:spTree>
    <p:extLst>
      <p:ext uri="{BB962C8B-B14F-4D97-AF65-F5344CB8AC3E}">
        <p14:creationId xmlns:p14="http://schemas.microsoft.com/office/powerpoint/2010/main" val="4211354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26" y="776088"/>
            <a:ext cx="7822346" cy="1477328"/>
          </a:xfrm>
          <a:prstGeom prst="rect">
            <a:avLst/>
          </a:prstGeom>
        </p:spPr>
        <p:txBody>
          <a:bodyPr wrap="square">
            <a:spAutoFit/>
          </a:bodyPr>
          <a:lstStyle/>
          <a:p>
            <a:pPr indent="-285750">
              <a:buFont typeface="Arial" panose="020B0604020202020204" pitchFamily="34" charset="0"/>
              <a:buChar char="•"/>
            </a:pPr>
            <a:r>
              <a:rPr lang="en-US" dirty="0">
                <a:solidFill>
                  <a:srgbClr val="00739E"/>
                </a:solidFill>
                <a:latin typeface="CIDFont+F5"/>
              </a:rPr>
              <a:t>Complete the exercises in below chapter in the 	“BC10_Intro_E_StudentWorkBook “ work book</a:t>
            </a:r>
          </a:p>
          <a:p>
            <a:pPr indent="-285750">
              <a:buFont typeface="Arial" panose="020B0604020202020204" pitchFamily="34" charset="0"/>
              <a:buChar char="•"/>
            </a:pPr>
            <a:endParaRPr lang="en-US" dirty="0">
              <a:solidFill>
                <a:srgbClr val="00739E"/>
              </a:solidFill>
              <a:latin typeface="CIDFont+F5"/>
            </a:endParaRPr>
          </a:p>
          <a:p>
            <a:pPr lvl="2" indent="-285750">
              <a:buFont typeface="Arial" panose="020B0604020202020204" pitchFamily="34" charset="0"/>
              <a:buChar char="•"/>
            </a:pPr>
            <a:r>
              <a:rPr lang="en-US" dirty="0" smtClean="0">
                <a:solidFill>
                  <a:srgbClr val="00739E"/>
                </a:solidFill>
                <a:latin typeface="CIDFont+F5"/>
              </a:rPr>
              <a:t>Lesson </a:t>
            </a:r>
            <a:r>
              <a:rPr lang="en-US" dirty="0">
                <a:solidFill>
                  <a:srgbClr val="00739E"/>
                </a:solidFill>
                <a:latin typeface="CIDFont+F5"/>
              </a:rPr>
              <a:t>2 Handling Policy Transactions After </a:t>
            </a:r>
            <a:r>
              <a:rPr lang="en-US" dirty="0" smtClean="0">
                <a:solidFill>
                  <a:srgbClr val="00739E"/>
                </a:solidFill>
                <a:latin typeface="CIDFont+F5"/>
              </a:rPr>
              <a:t>Issuance</a:t>
            </a:r>
          </a:p>
          <a:p>
            <a:pPr lvl="2" indent="-285750">
              <a:buFont typeface="Arial" panose="020B0604020202020204" pitchFamily="34" charset="0"/>
              <a:buChar char="•"/>
            </a:pPr>
            <a:r>
              <a:rPr lang="en-US" dirty="0">
                <a:solidFill>
                  <a:srgbClr val="00739E"/>
                </a:solidFill>
                <a:latin typeface="CIDFont+F5"/>
              </a:rPr>
              <a:t>Lesson 4 Billing at Account Level</a:t>
            </a:r>
          </a:p>
        </p:txBody>
      </p:sp>
    </p:spTree>
    <p:extLst>
      <p:ext uri="{BB962C8B-B14F-4D97-AF65-F5344CB8AC3E}">
        <p14:creationId xmlns:p14="http://schemas.microsoft.com/office/powerpoint/2010/main" val="3916006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smtClean="0"/>
              <a:t>Review questions</a:t>
            </a:r>
          </a:p>
        </p:txBody>
      </p:sp>
      <p:sp>
        <p:nvSpPr>
          <p:cNvPr id="21507" name="Rectangle 45"/>
          <p:cNvSpPr>
            <a:spLocks noGrp="1" noChangeArrowheads="1"/>
          </p:cNvSpPr>
          <p:nvPr>
            <p:ph idx="4294967295"/>
          </p:nvPr>
        </p:nvSpPr>
        <p:spPr>
          <a:xfrm>
            <a:off x="825500" y="685800"/>
            <a:ext cx="8318500" cy="4114800"/>
          </a:xfrm>
        </p:spPr>
        <p:txBody>
          <a:bodyPr/>
          <a:lstStyle/>
          <a:p>
            <a:pPr marL="342900" indent="-342900">
              <a:buFont typeface="Webdings" pitchFamily="18" charset="2"/>
              <a:buAutoNum type="arabicPeriod"/>
            </a:pPr>
            <a:r>
              <a:rPr lang="en-US" smtClean="0"/>
              <a:t>How are policy transactions entered into BillingCenter?</a:t>
            </a:r>
          </a:p>
          <a:p>
            <a:pPr marL="342900" indent="-342900">
              <a:buFont typeface="Webdings" pitchFamily="18" charset="2"/>
              <a:buAutoNum type="arabicPeriod"/>
            </a:pPr>
            <a:r>
              <a:rPr lang="en-US" smtClean="0"/>
              <a:t>What type of charge is typically split into multiple invoice items?</a:t>
            </a:r>
          </a:p>
          <a:p>
            <a:pPr marL="342900" indent="-342900">
              <a:buFont typeface="Webdings" pitchFamily="18" charset="2"/>
              <a:buAutoNum type="arabicPeriod"/>
            </a:pPr>
            <a:r>
              <a:rPr lang="en-US" smtClean="0"/>
              <a:t>What determines how invoices are scheduled?</a:t>
            </a:r>
          </a:p>
          <a:p>
            <a:pPr marL="342900" indent="-342900">
              <a:buFont typeface="Webdings" pitchFamily="18" charset="2"/>
              <a:buAutoNum type="arabicPeriod"/>
            </a:pPr>
            <a:r>
              <a:rPr lang="en-US" smtClean="0"/>
              <a:t>What happens if a payment is overdue?</a:t>
            </a:r>
          </a:p>
          <a:p>
            <a:pPr marL="342900" indent="-342900">
              <a:buFont typeface="Webdings" pitchFamily="18" charset="2"/>
              <a:buAutoNum type="arabicPeriod"/>
            </a:pPr>
            <a:r>
              <a:rPr lang="en-US" smtClean="0"/>
              <a:t>How do you temporarily suspend billing on an account?</a:t>
            </a:r>
          </a:p>
          <a:p>
            <a:pPr marL="342900" indent="-342900">
              <a:buFont typeface="Webdings" pitchFamily="18" charset="2"/>
              <a:buAutoNum type="arabicPeriod"/>
            </a:pPr>
            <a:r>
              <a:rPr lang="en-US" smtClean="0"/>
              <a:t>What is the benefit of policy closure in BillingCenter?</a:t>
            </a:r>
          </a:p>
        </p:txBody>
      </p:sp>
    </p:spTree>
    <p:extLst>
      <p:ext uri="{BB962C8B-B14F-4D97-AF65-F5344CB8AC3E}">
        <p14:creationId xmlns:p14="http://schemas.microsoft.com/office/powerpoint/2010/main" val="34303009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smtClean="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smtClean="0"/>
              <a:t>Lesson Outline</a:t>
            </a:r>
            <a:endParaRPr lang="en-US" sz="3200" dirty="0"/>
          </a:p>
        </p:txBody>
      </p:sp>
      <p:sp>
        <p:nvSpPr>
          <p:cNvPr id="8" name="Rectangle 3"/>
          <p:cNvSpPr>
            <a:spLocks noGrp="1" noChangeArrowheads="1"/>
          </p:cNvSpPr>
          <p:nvPr>
            <p:ph idx="4294967295"/>
          </p:nvPr>
        </p:nvSpPr>
        <p:spPr>
          <a:xfrm>
            <a:off x="694944" y="1058779"/>
            <a:ext cx="8318500" cy="5486400"/>
          </a:xfrm>
          <a:prstGeom prst="rect">
            <a:avLst/>
          </a:prstGeom>
        </p:spPr>
        <p:txBody>
          <a:bodyPr/>
          <a:lstStyle/>
          <a:p>
            <a:pPr marL="342900" indent="-342900">
              <a:lnSpc>
                <a:spcPct val="150000"/>
              </a:lnSpc>
              <a:buFont typeface="Arial" panose="020B0604020202020204" pitchFamily="34" charset="0"/>
              <a:buChar char="•"/>
            </a:pPr>
            <a:r>
              <a:rPr lang="en-US" sz="2400" b="1" dirty="0">
                <a:solidFill>
                  <a:schemeClr val="tx2"/>
                </a:solidFill>
              </a:rPr>
              <a:t>Billing process </a:t>
            </a:r>
            <a:r>
              <a:rPr lang="en-US" sz="2400" b="1" dirty="0" smtClean="0">
                <a:solidFill>
                  <a:schemeClr val="tx2"/>
                </a:solidFill>
              </a:rPr>
              <a:t>basics</a:t>
            </a:r>
          </a:p>
          <a:p>
            <a:pPr marL="342900" indent="-342900">
              <a:lnSpc>
                <a:spcPct val="150000"/>
              </a:lnSpc>
              <a:buFont typeface="Arial" panose="020B0604020202020204" pitchFamily="34" charset="0"/>
              <a:buChar char="•"/>
            </a:pPr>
            <a:r>
              <a:rPr lang="en-US" sz="2400" dirty="0"/>
              <a:t>BillingCenter demonstration</a:t>
            </a:r>
          </a:p>
          <a:p>
            <a:pPr>
              <a:lnSpc>
                <a:spcPct val="150000"/>
              </a:lnSpc>
            </a:pPr>
            <a:endParaRPr lang="en-US" sz="2400" b="1" dirty="0">
              <a:solidFill>
                <a:schemeClr val="tx2"/>
              </a:solidFill>
            </a:endParaRPr>
          </a:p>
          <a:p>
            <a:pPr marL="342900" indent="-342900">
              <a:lnSpc>
                <a:spcPct val="150000"/>
              </a:lnSpc>
              <a:buFont typeface="Arial" panose="020B0604020202020204" pitchFamily="34" charset="0"/>
              <a:buChar char="•"/>
            </a:pPr>
            <a:endParaRPr lang="en-US" sz="2400" dirty="0" smtClean="0">
              <a:solidFill>
                <a:schemeClr val="tx2"/>
              </a:solidFill>
            </a:endParaRPr>
          </a:p>
        </p:txBody>
      </p:sp>
    </p:spTree>
    <p:extLst>
      <p:ext uri="{BB962C8B-B14F-4D97-AF65-F5344CB8AC3E}">
        <p14:creationId xmlns:p14="http://schemas.microsoft.com/office/powerpoint/2010/main" val="2377247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148"/>
          <p:cNvGrpSpPr>
            <a:grpSpLocks/>
          </p:cNvGrpSpPr>
          <p:nvPr/>
        </p:nvGrpSpPr>
        <p:grpSpPr bwMode="auto">
          <a:xfrm>
            <a:off x="2487717" y="2105653"/>
            <a:ext cx="787177" cy="622736"/>
            <a:chOff x="3942556" y="1245638"/>
            <a:chExt cx="1284287" cy="1016000"/>
          </a:xfrm>
        </p:grpSpPr>
        <p:pic>
          <p:nvPicPr>
            <p:cNvPr id="61"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 name="Group 3"/>
            <p:cNvGrpSpPr>
              <a:grpSpLocks/>
            </p:cNvGrpSpPr>
            <p:nvPr/>
          </p:nvGrpSpPr>
          <p:grpSpPr bwMode="auto">
            <a:xfrm rot="-960000">
              <a:off x="4475839" y="1434353"/>
              <a:ext cx="471265" cy="766608"/>
              <a:chOff x="2275" y="222"/>
              <a:chExt cx="1032" cy="1680"/>
            </a:xfrm>
          </p:grpSpPr>
          <p:sp>
            <p:nvSpPr>
              <p:cNvPr id="63" name="AutoShape 4"/>
              <p:cNvSpPr>
                <a:spLocks noChangeArrowheads="1"/>
              </p:cNvSpPr>
              <p:nvPr/>
            </p:nvSpPr>
            <p:spPr bwMode="auto">
              <a:xfrm rot="16200000">
                <a:off x="2265" y="444"/>
                <a:ext cx="1052" cy="103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4" name="Freeform 5"/>
              <p:cNvSpPr>
                <a:spLocks/>
              </p:cNvSpPr>
              <p:nvPr/>
            </p:nvSpPr>
            <p:spPr bwMode="auto">
              <a:xfrm>
                <a:off x="2442" y="222"/>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6" name="Freeform 6"/>
              <p:cNvSpPr>
                <a:spLocks/>
              </p:cNvSpPr>
              <p:nvPr/>
            </p:nvSpPr>
            <p:spPr bwMode="auto">
              <a:xfrm>
                <a:off x="2442" y="553"/>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0" name="Freeform 7"/>
              <p:cNvSpPr>
                <a:spLocks/>
              </p:cNvSpPr>
              <p:nvPr/>
            </p:nvSpPr>
            <p:spPr bwMode="auto">
              <a:xfrm>
                <a:off x="2442" y="885"/>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81" name="Group 8"/>
              <p:cNvGrpSpPr>
                <a:grpSpLocks/>
              </p:cNvGrpSpPr>
              <p:nvPr/>
            </p:nvGrpSpPr>
            <p:grpSpPr bwMode="auto">
              <a:xfrm>
                <a:off x="2963" y="358"/>
                <a:ext cx="186" cy="1544"/>
                <a:chOff x="2889" y="2303"/>
                <a:chExt cx="279" cy="2337"/>
              </a:xfrm>
            </p:grpSpPr>
            <p:sp>
              <p:nvSpPr>
                <p:cNvPr id="8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4" name="AutoShape 11"/>
                <p:cNvSpPr>
                  <a:spLocks noChangeArrowheads="1"/>
                </p:cNvSpPr>
                <p:nvPr/>
              </p:nvSpPr>
              <p:spPr bwMode="auto">
                <a:xfrm>
                  <a:off x="3045" y="2303"/>
                  <a:ext cx="1" cy="23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5" name="Oval 12"/>
                <p:cNvSpPr>
                  <a:spLocks noChangeArrowheads="1"/>
                </p:cNvSpPr>
                <p:nvPr/>
              </p:nvSpPr>
              <p:spPr bwMode="auto">
                <a:xfrm>
                  <a:off x="3040" y="2589"/>
                  <a:ext cx="0" cy="175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
        <p:nvSpPr>
          <p:cNvPr id="86" name="Rectangle 2"/>
          <p:cNvSpPr txBox="1">
            <a:spLocks noChangeArrowheads="1"/>
          </p:cNvSpPr>
          <p:nvPr/>
        </p:nvSpPr>
        <p:spPr bwMode="auto">
          <a:xfrm>
            <a:off x="302672" y="146060"/>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rPr>
              <a:t>Main players in policy billing</a:t>
            </a:r>
          </a:p>
        </p:txBody>
      </p:sp>
      <p:sp>
        <p:nvSpPr>
          <p:cNvPr id="87" name="Content Placeholder 63"/>
          <p:cNvSpPr txBox="1">
            <a:spLocks/>
          </p:cNvSpPr>
          <p:nvPr/>
        </p:nvSpPr>
        <p:spPr bwMode="auto">
          <a:xfrm>
            <a:off x="499468" y="788194"/>
            <a:ext cx="4132659"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A </a:t>
            </a:r>
            <a:r>
              <a:rPr kumimoji="0" lang="en-US" sz="1800" b="1" i="0" u="none" strike="noStrike" kern="0" cap="none" spc="0" normalizeH="0" baseline="0" noProof="0" dirty="0" smtClean="0">
                <a:ln>
                  <a:noFill/>
                </a:ln>
                <a:solidFill>
                  <a:srgbClr val="000000"/>
                </a:solidFill>
                <a:effectLst/>
                <a:uLnTx/>
                <a:uFillTx/>
                <a:latin typeface="Arial"/>
                <a:cs typeface="Calibri" pitchFamily="34" charset="0"/>
              </a:rPr>
              <a:t>carrier</a:t>
            </a: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 is the insurance company that provides the policy</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US" sz="1800" b="0" i="0" u="none" strike="noStrike" kern="0" cap="none" spc="0" normalizeH="0" baseline="0" noProof="0" dirty="0" smtClean="0">
              <a:ln>
                <a:noFill/>
              </a:ln>
              <a:solidFill>
                <a:srgbClr val="000000"/>
              </a:solidFill>
              <a:effectLst/>
              <a:uLnTx/>
              <a:uFillTx/>
              <a:latin typeface="Arial"/>
              <a:cs typeface="Calibri" pitchFamily="34" charset="0"/>
            </a:endParaRPr>
          </a:p>
        </p:txBody>
      </p:sp>
      <p:grpSp>
        <p:nvGrpSpPr>
          <p:cNvPr id="88" name="Group 4"/>
          <p:cNvGrpSpPr>
            <a:grpSpLocks/>
          </p:cNvGrpSpPr>
          <p:nvPr/>
        </p:nvGrpSpPr>
        <p:grpSpPr bwMode="auto">
          <a:xfrm>
            <a:off x="5035948" y="788194"/>
            <a:ext cx="659606" cy="545306"/>
            <a:chOff x="1426" y="2489"/>
            <a:chExt cx="815" cy="673"/>
          </a:xfrm>
        </p:grpSpPr>
        <p:sp>
          <p:nvSpPr>
            <p:cNvPr id="89" name="AutoShape 5"/>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0" name="Rectangle 6"/>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1" name="Rectangle 7"/>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2" name="Rectangle 8"/>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3" name="Rectangle 9"/>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4" name="Rectangle 10"/>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5" name="Line 11"/>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6" name="Line 12"/>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97" name="Group 13"/>
            <p:cNvGrpSpPr>
              <a:grpSpLocks/>
            </p:cNvGrpSpPr>
            <p:nvPr/>
          </p:nvGrpSpPr>
          <p:grpSpPr bwMode="auto">
            <a:xfrm>
              <a:off x="1534" y="2525"/>
              <a:ext cx="518" cy="139"/>
              <a:chOff x="2386" y="998"/>
              <a:chExt cx="529" cy="142"/>
            </a:xfrm>
          </p:grpSpPr>
          <p:sp>
            <p:nvSpPr>
              <p:cNvPr id="98" name="Line 1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99" name="Line 1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0" name="Line 1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1" name="Line 1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2" name="Line 1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3" name="Line 1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4" name="Line 2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5" name="Line 2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6" name="Line 2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7" name="Line 2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8" name="Line 2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09" name="Line 2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0" name="Freeform 2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1" name="Freeform 2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12" name="Text Box 98"/>
          <p:cNvSpPr txBox="1">
            <a:spLocks noChangeArrowheads="1"/>
          </p:cNvSpPr>
          <p:nvPr/>
        </p:nvSpPr>
        <p:spPr bwMode="auto">
          <a:xfrm>
            <a:off x="5790803" y="954882"/>
            <a:ext cx="64174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dirty="0">
                <a:ln>
                  <a:noFill/>
                </a:ln>
                <a:solidFill>
                  <a:srgbClr val="000000"/>
                </a:solidFill>
                <a:effectLst/>
                <a:uLnTx/>
                <a:uFillTx/>
                <a:latin typeface="Arial" charset="0"/>
              </a:rPr>
              <a:t>Carrier</a:t>
            </a:r>
          </a:p>
        </p:txBody>
      </p:sp>
      <p:grpSp>
        <p:nvGrpSpPr>
          <p:cNvPr id="113" name="Group 302"/>
          <p:cNvGrpSpPr>
            <a:grpSpLocks/>
          </p:cNvGrpSpPr>
          <p:nvPr/>
        </p:nvGrpSpPr>
        <p:grpSpPr bwMode="auto">
          <a:xfrm>
            <a:off x="5923360" y="3454001"/>
            <a:ext cx="492919" cy="766658"/>
            <a:chOff x="2634" y="2618"/>
            <a:chExt cx="538" cy="836"/>
          </a:xfrm>
        </p:grpSpPr>
        <p:sp>
          <p:nvSpPr>
            <p:cNvPr id="114" name="AutoShape 30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5" name="Freeform 304"/>
            <p:cNvSpPr>
              <a:spLocks/>
            </p:cNvSpPr>
            <p:nvPr/>
          </p:nvSpPr>
          <p:spPr bwMode="auto">
            <a:xfrm flipH="1">
              <a:off x="2918" y="3055"/>
              <a:ext cx="0" cy="252"/>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6" name="Freeform 305"/>
            <p:cNvSpPr>
              <a:spLocks/>
            </p:cNvSpPr>
            <p:nvPr/>
          </p:nvSpPr>
          <p:spPr bwMode="auto">
            <a:xfrm flipH="1">
              <a:off x="2842" y="3013"/>
              <a:ext cx="0" cy="252"/>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7" name="Rectangle 306"/>
            <p:cNvSpPr>
              <a:spLocks noChangeArrowheads="1"/>
            </p:cNvSpPr>
            <p:nvPr/>
          </p:nvSpPr>
          <p:spPr bwMode="auto">
            <a:xfrm rot="21419544" flipH="1">
              <a:off x="3090" y="3032"/>
              <a:ext cx="82" cy="252"/>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8" name="Rectangle 307"/>
            <p:cNvSpPr>
              <a:spLocks noChangeArrowheads="1"/>
            </p:cNvSpPr>
            <p:nvPr/>
          </p:nvSpPr>
          <p:spPr bwMode="auto">
            <a:xfrm rot="1196180" flipH="1">
              <a:off x="2634" y="3006"/>
              <a:ext cx="82" cy="252"/>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19" name="Oval 308"/>
            <p:cNvSpPr>
              <a:spLocks noChangeArrowheads="1"/>
            </p:cNvSpPr>
            <p:nvPr/>
          </p:nvSpPr>
          <p:spPr bwMode="auto">
            <a:xfrm flipH="1">
              <a:off x="2961" y="3059"/>
              <a:ext cx="50"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0" name="Oval 309"/>
            <p:cNvSpPr>
              <a:spLocks noChangeArrowheads="1"/>
            </p:cNvSpPr>
            <p:nvPr/>
          </p:nvSpPr>
          <p:spPr bwMode="auto">
            <a:xfrm flipH="1">
              <a:off x="2926" y="3086"/>
              <a:ext cx="47"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1" name="Oval 310"/>
            <p:cNvSpPr>
              <a:spLocks noChangeArrowheads="1"/>
            </p:cNvSpPr>
            <p:nvPr/>
          </p:nvSpPr>
          <p:spPr bwMode="auto">
            <a:xfrm rot="20190086" flipH="1">
              <a:off x="2882" y="3100"/>
              <a:ext cx="49"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2" name="Oval 311"/>
            <p:cNvSpPr>
              <a:spLocks noChangeArrowheads="1"/>
            </p:cNvSpPr>
            <p:nvPr/>
          </p:nvSpPr>
          <p:spPr bwMode="auto">
            <a:xfrm rot="18495068" flipH="1">
              <a:off x="2862" y="3118"/>
              <a:ext cx="30"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3" name="Freeform 312"/>
            <p:cNvSpPr>
              <a:spLocks/>
            </p:cNvSpPr>
            <p:nvPr/>
          </p:nvSpPr>
          <p:spPr bwMode="auto">
            <a:xfrm flipH="1">
              <a:off x="2806" y="3081"/>
              <a:ext cx="0" cy="252"/>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4" name="Freeform 313"/>
            <p:cNvSpPr>
              <a:spLocks/>
            </p:cNvSpPr>
            <p:nvPr/>
          </p:nvSpPr>
          <p:spPr bwMode="auto">
            <a:xfrm flipH="1">
              <a:off x="2828" y="3102"/>
              <a:ext cx="0" cy="25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25" name="Freeform 314"/>
            <p:cNvSpPr>
              <a:spLocks/>
            </p:cNvSpPr>
            <p:nvPr/>
          </p:nvSpPr>
          <p:spPr bwMode="auto">
            <a:xfrm flipH="1">
              <a:off x="2857" y="3124"/>
              <a:ext cx="0" cy="252"/>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sp>
        <p:nvSpPr>
          <p:cNvPr id="126" name="Text Box 375"/>
          <p:cNvSpPr txBox="1">
            <a:spLocks noChangeArrowheads="1"/>
          </p:cNvSpPr>
          <p:nvPr/>
        </p:nvSpPr>
        <p:spPr bwMode="auto">
          <a:xfrm>
            <a:off x="1619251" y="2287191"/>
            <a:ext cx="94654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Account</a:t>
            </a:r>
          </a:p>
        </p:txBody>
      </p:sp>
      <p:sp>
        <p:nvSpPr>
          <p:cNvPr id="127" name="Content Placeholder 63"/>
          <p:cNvSpPr txBox="1">
            <a:spLocks/>
          </p:cNvSpPr>
          <p:nvPr/>
        </p:nvSpPr>
        <p:spPr bwMode="auto">
          <a:xfrm>
            <a:off x="807594" y="3470943"/>
            <a:ext cx="4060031" cy="539354"/>
          </a:xfrm>
          <a:prstGeom prst="rect">
            <a:avLst/>
          </a:prstGeom>
          <a:noFill/>
          <a:ln w="9525">
            <a:noFill/>
            <a:miter lim="800000"/>
            <a:headEnd/>
            <a:tailEnd/>
          </a:ln>
          <a:effectLst/>
        </p:spPr>
        <p:txBody>
          <a:bodyPr lIns="0" tIns="0" rIns="0" bIns="0"/>
          <a:lstStyle/>
          <a:p>
            <a:pPr marL="214313" marR="0" lvl="0" indent="-214313" defTabSz="68580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a:ln>
                  <a:noFill/>
                </a:ln>
                <a:solidFill>
                  <a:srgbClr val="000000"/>
                </a:solidFill>
                <a:effectLst/>
                <a:uLnTx/>
                <a:uFillTx/>
                <a:ea typeface="Calibri" pitchFamily="34" charset="0"/>
                <a:cs typeface="Calibri" pitchFamily="34" charset="0"/>
              </a:rPr>
              <a:t>A </a:t>
            </a:r>
            <a:r>
              <a:rPr kumimoji="0" lang="en-US" sz="1800" b="1" i="0" u="none" strike="noStrike" kern="0" cap="none" spc="0" normalizeH="0" baseline="0" noProof="0" dirty="0">
                <a:ln>
                  <a:noFill/>
                </a:ln>
                <a:solidFill>
                  <a:srgbClr val="000000"/>
                </a:solidFill>
                <a:effectLst/>
                <a:uLnTx/>
                <a:uFillTx/>
                <a:ea typeface="Calibri" pitchFamily="34" charset="0"/>
                <a:cs typeface="Calibri" pitchFamily="34" charset="0"/>
              </a:rPr>
              <a:t>producer</a:t>
            </a:r>
            <a:r>
              <a:rPr kumimoji="0" lang="en-US" sz="1800" b="0" i="0" u="none" strike="noStrike" kern="0" cap="none" spc="0" normalizeH="0" baseline="0" noProof="0" dirty="0">
                <a:ln>
                  <a:noFill/>
                </a:ln>
                <a:solidFill>
                  <a:srgbClr val="000000"/>
                </a:solidFill>
                <a:effectLst/>
                <a:uLnTx/>
                <a:uFillTx/>
                <a:ea typeface="Calibri" pitchFamily="34" charset="0"/>
                <a:cs typeface="Calibri" pitchFamily="34" charset="0"/>
              </a:rPr>
              <a:t> is an intermediary who brings business to the carrier</a:t>
            </a:r>
          </a:p>
          <a:p>
            <a:pPr marL="214313" marR="0" lvl="0" indent="-214313" defTabSz="685800" eaLnBrk="0" fontAlgn="base" latinLnBrk="0" hangingPunct="0">
              <a:lnSpc>
                <a:spcPct val="100000"/>
              </a:lnSpc>
              <a:spcBef>
                <a:spcPct val="40000"/>
              </a:spcBef>
              <a:spcAft>
                <a:spcPct val="0"/>
              </a:spcAft>
              <a:buClr>
                <a:srgbClr val="0146AD"/>
              </a:buClr>
              <a:buSzTx/>
              <a:buFont typeface="Wingdings 3" pitchFamily="18" charset="2"/>
              <a:buChar char="}"/>
              <a:tabLst/>
              <a:defRPr/>
            </a:pPr>
            <a:endParaRPr kumimoji="0" lang="en-US" sz="1800" b="0" i="0" u="none" strike="noStrike" kern="0" cap="none" spc="0" normalizeH="0" baseline="0" noProof="0" dirty="0">
              <a:ln>
                <a:noFill/>
              </a:ln>
              <a:solidFill>
                <a:srgbClr val="000000"/>
              </a:solidFill>
              <a:effectLst/>
              <a:uLnTx/>
              <a:uFillTx/>
            </a:endParaRPr>
          </a:p>
        </p:txBody>
      </p:sp>
      <p:sp>
        <p:nvSpPr>
          <p:cNvPr id="128" name="Text Box 98"/>
          <p:cNvSpPr txBox="1">
            <a:spLocks noChangeArrowheads="1"/>
          </p:cNvSpPr>
          <p:nvPr/>
        </p:nvSpPr>
        <p:spPr bwMode="auto">
          <a:xfrm>
            <a:off x="6516291" y="3651648"/>
            <a:ext cx="84296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Producer</a:t>
            </a:r>
          </a:p>
        </p:txBody>
      </p:sp>
      <p:sp>
        <p:nvSpPr>
          <p:cNvPr id="129" name="Content Placeholder 63"/>
          <p:cNvSpPr txBox="1">
            <a:spLocks/>
          </p:cNvSpPr>
          <p:nvPr/>
        </p:nvSpPr>
        <p:spPr bwMode="auto">
          <a:xfrm>
            <a:off x="3413523" y="1658541"/>
            <a:ext cx="4060031" cy="539353"/>
          </a:xfrm>
          <a:prstGeom prst="rect">
            <a:avLst/>
          </a:prstGeom>
          <a:noFill/>
          <a:ln w="9525">
            <a:noFill/>
            <a:miter lim="800000"/>
            <a:headEnd/>
            <a:tailEnd/>
          </a:ln>
          <a:effectLst/>
        </p:spPr>
        <p:txBody>
          <a:bodyPr lIns="0" tIns="0" rIns="0" bIns="0"/>
          <a:lstStyle/>
          <a:p>
            <a:pPr marL="214313" marR="0" lvl="0" indent="-214313" defTabSz="68580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a:ln>
                  <a:noFill/>
                </a:ln>
                <a:solidFill>
                  <a:srgbClr val="000000"/>
                </a:solidFill>
                <a:effectLst/>
                <a:uLnTx/>
                <a:uFillTx/>
                <a:ea typeface="Calibri" pitchFamily="34" charset="0"/>
                <a:cs typeface="Calibri" pitchFamily="34" charset="0"/>
              </a:rPr>
              <a:t>An </a:t>
            </a:r>
            <a:r>
              <a:rPr kumimoji="0" lang="en-US" sz="1800" b="1" i="0" u="none" strike="noStrike" kern="0" cap="none" spc="0" normalizeH="0" baseline="0" noProof="0" dirty="0">
                <a:ln>
                  <a:noFill/>
                </a:ln>
                <a:solidFill>
                  <a:srgbClr val="000000"/>
                </a:solidFill>
                <a:effectLst/>
                <a:uLnTx/>
                <a:uFillTx/>
                <a:ea typeface="Calibri" pitchFamily="34" charset="0"/>
                <a:cs typeface="Calibri" pitchFamily="34" charset="0"/>
              </a:rPr>
              <a:t>account</a:t>
            </a:r>
            <a:r>
              <a:rPr kumimoji="0" lang="en-US" sz="1800" b="0" i="0" u="none" strike="noStrike" kern="0" cap="none" spc="0" normalizeH="0" baseline="0" noProof="0" dirty="0">
                <a:ln>
                  <a:noFill/>
                </a:ln>
                <a:solidFill>
                  <a:srgbClr val="000000"/>
                </a:solidFill>
                <a:effectLst/>
                <a:uLnTx/>
                <a:uFillTx/>
                <a:ea typeface="Calibri" pitchFamily="34" charset="0"/>
                <a:cs typeface="Calibri" pitchFamily="34" charset="0"/>
              </a:rPr>
              <a:t> is an entity that either</a:t>
            </a:r>
          </a:p>
          <a:p>
            <a:pPr marL="557213" marR="0" lvl="1" indent="-214313" defTabSz="685800" eaLnBrk="0" fontAlgn="base" latinLnBrk="0" hangingPunct="0">
              <a:lnSpc>
                <a:spcPct val="100000"/>
              </a:lnSpc>
              <a:spcBef>
                <a:spcPct val="40000"/>
              </a:spcBef>
              <a:spcAft>
                <a:spcPct val="0"/>
              </a:spcAft>
              <a:buClr>
                <a:srgbClr val="04628C"/>
              </a:buClr>
              <a:buSzTx/>
              <a:buFont typeface="Arial" pitchFamily="34" charset="0"/>
              <a:buChar char="−"/>
              <a:tabLst/>
              <a:defRPr/>
            </a:pPr>
            <a:r>
              <a:rPr kumimoji="0" lang="en-US" sz="1650" b="0" i="0" u="none" strike="noStrike" kern="0" cap="none" spc="0" normalizeH="0" baseline="0" noProof="0" dirty="0">
                <a:ln>
                  <a:noFill/>
                </a:ln>
                <a:solidFill>
                  <a:srgbClr val="000000"/>
                </a:solidFill>
                <a:effectLst/>
                <a:uLnTx/>
                <a:uFillTx/>
              </a:rPr>
              <a:t>owns the policy and typically is the insured and payer of the policy</a:t>
            </a:r>
          </a:p>
          <a:p>
            <a:pPr marL="557213" marR="0" lvl="1" indent="-214313" defTabSz="685800" eaLnBrk="0" fontAlgn="base" latinLnBrk="0" hangingPunct="0">
              <a:lnSpc>
                <a:spcPct val="100000"/>
              </a:lnSpc>
              <a:spcBef>
                <a:spcPct val="40000"/>
              </a:spcBef>
              <a:spcAft>
                <a:spcPct val="0"/>
              </a:spcAft>
              <a:buClr>
                <a:srgbClr val="04628C"/>
              </a:buClr>
              <a:buSzTx/>
              <a:buFont typeface="Arial" pitchFamily="34" charset="0"/>
              <a:buChar char="−"/>
              <a:tabLst/>
              <a:defRPr/>
            </a:pPr>
            <a:r>
              <a:rPr kumimoji="0" lang="en-US" sz="1650" b="0" i="0" u="none" strike="noStrike" kern="0" cap="none" spc="0" normalizeH="0" baseline="0" noProof="0" dirty="0">
                <a:ln>
                  <a:noFill/>
                </a:ln>
                <a:solidFill>
                  <a:srgbClr val="000000"/>
                </a:solidFill>
                <a:effectLst/>
                <a:uLnTx/>
                <a:uFillTx/>
              </a:rPr>
              <a:t>or is a business partner of the carrier</a:t>
            </a:r>
          </a:p>
          <a:p>
            <a:pPr marL="214313" marR="0" lvl="0" indent="-214313" defTabSz="685800" eaLnBrk="0" fontAlgn="base" latinLnBrk="0" hangingPunct="0">
              <a:lnSpc>
                <a:spcPct val="100000"/>
              </a:lnSpc>
              <a:spcBef>
                <a:spcPct val="40000"/>
              </a:spcBef>
              <a:spcAft>
                <a:spcPct val="0"/>
              </a:spcAft>
              <a:buClr>
                <a:srgbClr val="0146AD"/>
              </a:buClr>
              <a:buSzTx/>
              <a:buFont typeface="Wingdings 3" pitchFamily="18" charset="2"/>
              <a:buChar char="}"/>
              <a:tabLst/>
              <a:defRPr/>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9890846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2"/>
          <p:cNvSpPr txBox="1">
            <a:spLocks noChangeArrowheads="1"/>
          </p:cNvSpPr>
          <p:nvPr/>
        </p:nvSpPr>
        <p:spPr bwMode="auto">
          <a:xfrm>
            <a:off x="650422" y="457880"/>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The Billing Process</a:t>
            </a:r>
          </a:p>
        </p:txBody>
      </p:sp>
      <p:sp>
        <p:nvSpPr>
          <p:cNvPr id="131" name="Rectangle 3"/>
          <p:cNvSpPr txBox="1">
            <a:spLocks noChangeArrowheads="1"/>
          </p:cNvSpPr>
          <p:nvPr/>
        </p:nvSpPr>
        <p:spPr bwMode="auto">
          <a:xfrm>
            <a:off x="1687457" y="3148694"/>
            <a:ext cx="6238875" cy="11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The </a:t>
            </a:r>
            <a:r>
              <a:rPr kumimoji="0" lang="en-US" sz="1800" b="1" i="0" u="none" strike="noStrike" kern="0" cap="none" spc="0" normalizeH="0" baseline="0" noProof="0" smtClean="0">
                <a:ln>
                  <a:noFill/>
                </a:ln>
                <a:solidFill>
                  <a:srgbClr val="000000"/>
                </a:solidFill>
                <a:effectLst/>
                <a:uLnTx/>
                <a:uFillTx/>
                <a:latin typeface="Arial"/>
                <a:cs typeface="Calibri" pitchFamily="34" charset="0"/>
              </a:rPr>
              <a:t>billing process </a:t>
            </a:r>
            <a:r>
              <a:rPr kumimoji="0" lang="en-US" sz="1800" b="0" i="0" u="none" strike="noStrike" kern="0" cap="none" spc="0" normalizeH="0" baseline="0" noProof="0" smtClean="0">
                <a:ln>
                  <a:noFill/>
                </a:ln>
                <a:solidFill>
                  <a:srgbClr val="000000"/>
                </a:solidFill>
                <a:effectLst/>
                <a:uLnTx/>
                <a:uFillTx/>
                <a:latin typeface="Arial"/>
                <a:cs typeface="Calibri" pitchFamily="34" charset="0"/>
              </a:rPr>
              <a:t>is the process in which the carrier manages the financial transactions required to keep policies in force</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smtClean="0">
              <a:ln>
                <a:noFill/>
              </a:ln>
              <a:solidFill>
                <a:srgbClr val="000000"/>
              </a:solidFill>
              <a:effectLst/>
              <a:uLnTx/>
              <a:uFillTx/>
              <a:latin typeface="Arial"/>
              <a:cs typeface="Calibri" pitchFamily="34" charset="0"/>
            </a:endParaRPr>
          </a:p>
          <a:p>
            <a:pPr marL="727472" marR="0" lvl="2" indent="-170260" algn="l" defTabSz="914400" rtl="0" eaLnBrk="0" fontAlgn="base" latinLnBrk="0" hangingPunct="0">
              <a:lnSpc>
                <a:spcPct val="100000"/>
              </a:lnSpc>
              <a:spcBef>
                <a:spcPct val="20000"/>
              </a:spcBef>
              <a:spcAft>
                <a:spcPct val="0"/>
              </a:spcAft>
              <a:buClr>
                <a:srgbClr val="04628C"/>
              </a:buClr>
              <a:buSzPct val="85000"/>
              <a:buFont typeface="Calibri" pitchFamily="34" charset="0"/>
              <a:buChar char="-"/>
              <a:tabLst/>
              <a:defRPr/>
            </a:pPr>
            <a:endParaRPr kumimoji="0" lang="en-US" sz="1500" b="0" i="0" u="none" strike="noStrike" kern="0" cap="none" spc="0" normalizeH="0" baseline="0" noProof="0" dirty="0" smtClean="0">
              <a:ln>
                <a:noFill/>
              </a:ln>
              <a:solidFill>
                <a:srgbClr val="000000"/>
              </a:solidFill>
              <a:effectLst/>
              <a:uLnTx/>
              <a:uFillTx/>
              <a:latin typeface="Arial"/>
              <a:cs typeface="Calibri" pitchFamily="34" charset="0"/>
            </a:endParaRPr>
          </a:p>
        </p:txBody>
      </p:sp>
      <p:grpSp>
        <p:nvGrpSpPr>
          <p:cNvPr id="132" name="Group 17"/>
          <p:cNvGrpSpPr>
            <a:grpSpLocks/>
          </p:cNvGrpSpPr>
          <p:nvPr/>
        </p:nvGrpSpPr>
        <p:grpSpPr bwMode="auto">
          <a:xfrm>
            <a:off x="2454219" y="1652078"/>
            <a:ext cx="956072" cy="789384"/>
            <a:chOff x="1426" y="2489"/>
            <a:chExt cx="815" cy="673"/>
          </a:xfrm>
        </p:grpSpPr>
        <p:sp>
          <p:nvSpPr>
            <p:cNvPr id="133" name="AutoShape 18"/>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4" name="Rectangle 19"/>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5" name="Rectangle 20"/>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6" name="Rectangle 21"/>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7" name="Rectangle 22"/>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8" name="Rectangle 23"/>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39" name="Line 24"/>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0" name="Line 25"/>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41" name="Group 26"/>
            <p:cNvGrpSpPr>
              <a:grpSpLocks/>
            </p:cNvGrpSpPr>
            <p:nvPr/>
          </p:nvGrpSpPr>
          <p:grpSpPr bwMode="auto">
            <a:xfrm>
              <a:off x="1534" y="2525"/>
              <a:ext cx="518" cy="139"/>
              <a:chOff x="2386" y="998"/>
              <a:chExt cx="529" cy="142"/>
            </a:xfrm>
          </p:grpSpPr>
          <p:sp>
            <p:nvSpPr>
              <p:cNvPr id="142" name="Line 27"/>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3" name="Line 28"/>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4" name="Line 29"/>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5" name="Line 30"/>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6" name="Line 31"/>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7" name="Line 32"/>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8" name="Line 33"/>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49" name="Line 34"/>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0" name="Line 35"/>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1" name="Line 36"/>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2" name="Line 37"/>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3" name="Line 38"/>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4" name="Freeform 39"/>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5" name="Freeform 40"/>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156" name="Freeform 63"/>
          <p:cNvSpPr>
            <a:spLocks/>
          </p:cNvSpPr>
          <p:nvPr/>
        </p:nvSpPr>
        <p:spPr bwMode="auto">
          <a:xfrm>
            <a:off x="4813411" y="1645008"/>
            <a:ext cx="65" cy="230832"/>
          </a:xfrm>
          <a:custGeom>
            <a:avLst/>
            <a:gdLst>
              <a:gd name="T0" fmla="*/ 0 w 2363"/>
              <a:gd name="T1" fmla="*/ 2147483647 h 390"/>
              <a:gd name="T2" fmla="*/ 2147483647 w 2363"/>
              <a:gd name="T3" fmla="*/ 2147483647 h 390"/>
              <a:gd name="T4" fmla="*/ 2147483647 w 2363"/>
              <a:gd name="T5" fmla="*/ 2147483647 h 390"/>
              <a:gd name="T6" fmla="*/ 0 60000 65536"/>
              <a:gd name="T7" fmla="*/ 0 60000 65536"/>
              <a:gd name="T8" fmla="*/ 0 60000 65536"/>
              <a:gd name="T9" fmla="*/ 0 w 2363"/>
              <a:gd name="T10" fmla="*/ 0 h 390"/>
              <a:gd name="T11" fmla="*/ 2363 w 2363"/>
              <a:gd name="T12" fmla="*/ 390 h 390"/>
            </a:gdLst>
            <a:ahLst/>
            <a:cxnLst>
              <a:cxn ang="T6">
                <a:pos x="T0" y="T1"/>
              </a:cxn>
              <a:cxn ang="T7">
                <a:pos x="T2" y="T3"/>
              </a:cxn>
              <a:cxn ang="T8">
                <a:pos x="T4" y="T5"/>
              </a:cxn>
            </a:cxnLst>
            <a:rect l="T9" t="T10" r="T11" b="T12"/>
            <a:pathLst>
              <a:path w="2363" h="390">
                <a:moveTo>
                  <a:pt x="0" y="356"/>
                </a:moveTo>
                <a:cubicBezTo>
                  <a:pt x="350" y="178"/>
                  <a:pt x="700" y="0"/>
                  <a:pt x="1094" y="6"/>
                </a:cubicBezTo>
                <a:cubicBezTo>
                  <a:pt x="1488" y="12"/>
                  <a:pt x="1925" y="201"/>
                  <a:pt x="2363" y="390"/>
                </a:cubicBezTo>
              </a:path>
            </a:pathLst>
          </a:custGeom>
          <a:noFill/>
          <a:ln w="19050">
            <a:solidFill>
              <a:srgbClr val="00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7" name="Freeform 64"/>
          <p:cNvSpPr>
            <a:spLocks/>
          </p:cNvSpPr>
          <p:nvPr/>
        </p:nvSpPr>
        <p:spPr bwMode="auto">
          <a:xfrm flipV="1">
            <a:off x="4808648" y="2415342"/>
            <a:ext cx="65" cy="230832"/>
          </a:xfrm>
          <a:custGeom>
            <a:avLst/>
            <a:gdLst>
              <a:gd name="T0" fmla="*/ 0 w 2363"/>
              <a:gd name="T1" fmla="*/ 2147483647 h 390"/>
              <a:gd name="T2" fmla="*/ 2147483647 w 2363"/>
              <a:gd name="T3" fmla="*/ 2147483647 h 390"/>
              <a:gd name="T4" fmla="*/ 2147483647 w 2363"/>
              <a:gd name="T5" fmla="*/ 2147483647 h 390"/>
              <a:gd name="T6" fmla="*/ 0 60000 65536"/>
              <a:gd name="T7" fmla="*/ 0 60000 65536"/>
              <a:gd name="T8" fmla="*/ 0 60000 65536"/>
              <a:gd name="T9" fmla="*/ 0 w 2363"/>
              <a:gd name="T10" fmla="*/ 0 h 390"/>
              <a:gd name="T11" fmla="*/ 2363 w 2363"/>
              <a:gd name="T12" fmla="*/ 390 h 390"/>
            </a:gdLst>
            <a:ahLst/>
            <a:cxnLst>
              <a:cxn ang="T6">
                <a:pos x="T0" y="T1"/>
              </a:cxn>
              <a:cxn ang="T7">
                <a:pos x="T2" y="T3"/>
              </a:cxn>
              <a:cxn ang="T8">
                <a:pos x="T4" y="T5"/>
              </a:cxn>
            </a:cxnLst>
            <a:rect l="T9" t="T10" r="T11" b="T12"/>
            <a:pathLst>
              <a:path w="2363" h="390">
                <a:moveTo>
                  <a:pt x="0" y="356"/>
                </a:moveTo>
                <a:cubicBezTo>
                  <a:pt x="350" y="178"/>
                  <a:pt x="700" y="0"/>
                  <a:pt x="1094" y="6"/>
                </a:cubicBezTo>
                <a:cubicBezTo>
                  <a:pt x="1488" y="12"/>
                  <a:pt x="1925" y="201"/>
                  <a:pt x="2363" y="390"/>
                </a:cubicBezTo>
              </a:path>
            </a:pathLst>
          </a:custGeom>
          <a:noFill/>
          <a:ln w="19050">
            <a:solidFill>
              <a:srgbClr val="000000"/>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58" name="Text Box 65"/>
          <p:cNvSpPr txBox="1">
            <a:spLocks noChangeArrowheads="1"/>
          </p:cNvSpPr>
          <p:nvPr/>
        </p:nvSpPr>
        <p:spPr bwMode="auto">
          <a:xfrm>
            <a:off x="2564948" y="2490278"/>
            <a:ext cx="6417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Carrier</a:t>
            </a:r>
          </a:p>
        </p:txBody>
      </p:sp>
      <p:sp>
        <p:nvSpPr>
          <p:cNvPr id="159" name="Text Box 66"/>
          <p:cNvSpPr txBox="1">
            <a:spLocks noChangeArrowheads="1"/>
          </p:cNvSpPr>
          <p:nvPr/>
        </p:nvSpPr>
        <p:spPr bwMode="auto">
          <a:xfrm>
            <a:off x="6213023" y="2464084"/>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Account</a:t>
            </a:r>
          </a:p>
        </p:txBody>
      </p:sp>
      <p:grpSp>
        <p:nvGrpSpPr>
          <p:cNvPr id="160" name="Group 4"/>
          <p:cNvGrpSpPr>
            <a:grpSpLocks/>
          </p:cNvGrpSpPr>
          <p:nvPr/>
        </p:nvGrpSpPr>
        <p:grpSpPr bwMode="auto">
          <a:xfrm>
            <a:off x="4513091" y="1345533"/>
            <a:ext cx="451110" cy="670322"/>
            <a:chOff x="2442" y="436"/>
            <a:chExt cx="707" cy="1052"/>
          </a:xfrm>
        </p:grpSpPr>
        <p:sp>
          <p:nvSpPr>
            <p:cNvPr id="161" name="AutoShape 5"/>
            <p:cNvSpPr>
              <a:spLocks noChangeArrowheads="1"/>
            </p:cNvSpPr>
            <p:nvPr/>
          </p:nvSpPr>
          <p:spPr bwMode="auto">
            <a:xfrm rot="16200000">
              <a:off x="2265" y="735"/>
              <a:ext cx="1052" cy="45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2" name="Freeform 6"/>
            <p:cNvSpPr>
              <a:spLocks/>
            </p:cNvSpPr>
            <p:nvPr/>
          </p:nvSpPr>
          <p:spPr bwMode="auto">
            <a:xfrm>
              <a:off x="2442" y="453"/>
              <a:ext cx="229" cy="36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3" name="Freeform 7"/>
            <p:cNvSpPr>
              <a:spLocks/>
            </p:cNvSpPr>
            <p:nvPr/>
          </p:nvSpPr>
          <p:spPr bwMode="auto">
            <a:xfrm>
              <a:off x="2442" y="784"/>
              <a:ext cx="229" cy="36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4" name="Freeform 8"/>
            <p:cNvSpPr>
              <a:spLocks/>
            </p:cNvSpPr>
            <p:nvPr/>
          </p:nvSpPr>
          <p:spPr bwMode="auto">
            <a:xfrm>
              <a:off x="2442" y="1116"/>
              <a:ext cx="229" cy="36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65" name="Group 9"/>
            <p:cNvGrpSpPr>
              <a:grpSpLocks/>
            </p:cNvGrpSpPr>
            <p:nvPr/>
          </p:nvGrpSpPr>
          <p:grpSpPr bwMode="auto">
            <a:xfrm>
              <a:off x="2963" y="791"/>
              <a:ext cx="186" cy="678"/>
              <a:chOff x="2889" y="2958"/>
              <a:chExt cx="279" cy="1026"/>
            </a:xfrm>
          </p:grpSpPr>
          <p:sp>
            <p:nvSpPr>
              <p:cNvPr id="16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8" name="AutoShape 12"/>
              <p:cNvSpPr>
                <a:spLocks noChangeArrowheads="1"/>
              </p:cNvSpPr>
              <p:nvPr/>
            </p:nvSpPr>
            <p:spPr bwMode="auto">
              <a:xfrm>
                <a:off x="3045" y="2958"/>
                <a:ext cx="0" cy="1026"/>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69" name="Oval 13"/>
              <p:cNvSpPr>
                <a:spLocks noChangeArrowheads="1"/>
              </p:cNvSpPr>
              <p:nvPr/>
            </p:nvSpPr>
            <p:spPr bwMode="auto">
              <a:xfrm>
                <a:off x="3040" y="3082"/>
                <a:ext cx="0" cy="77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nvGrpSpPr>
          <p:cNvPr id="170" name="Group 14"/>
          <p:cNvGrpSpPr>
            <a:grpSpLocks/>
          </p:cNvGrpSpPr>
          <p:nvPr/>
        </p:nvGrpSpPr>
        <p:grpSpPr bwMode="auto">
          <a:xfrm>
            <a:off x="4429466" y="2533141"/>
            <a:ext cx="629841" cy="432286"/>
            <a:chOff x="3153" y="1049"/>
            <a:chExt cx="752" cy="516"/>
          </a:xfrm>
        </p:grpSpPr>
        <p:sp>
          <p:nvSpPr>
            <p:cNvPr id="171" name="Rectangle 15"/>
            <p:cNvSpPr>
              <a:spLocks noChangeArrowheads="1"/>
            </p:cNvSpPr>
            <p:nvPr/>
          </p:nvSpPr>
          <p:spPr bwMode="auto">
            <a:xfrm>
              <a:off x="3153" y="1176"/>
              <a:ext cx="752" cy="276"/>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172"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3" name="Text Box 67"/>
          <p:cNvSpPr txBox="1">
            <a:spLocks noChangeArrowheads="1"/>
          </p:cNvSpPr>
          <p:nvPr/>
        </p:nvSpPr>
        <p:spPr bwMode="auto">
          <a:xfrm>
            <a:off x="4262779" y="2315255"/>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Payment</a:t>
            </a:r>
          </a:p>
        </p:txBody>
      </p:sp>
      <p:sp>
        <p:nvSpPr>
          <p:cNvPr id="174" name="Text Box 68"/>
          <p:cNvSpPr txBox="1">
            <a:spLocks noChangeArrowheads="1"/>
          </p:cNvSpPr>
          <p:nvPr/>
        </p:nvSpPr>
        <p:spPr bwMode="auto">
          <a:xfrm>
            <a:off x="4241348" y="1132965"/>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Policy</a:t>
            </a:r>
          </a:p>
        </p:txBody>
      </p:sp>
      <p:grpSp>
        <p:nvGrpSpPr>
          <p:cNvPr id="175" name="Group 148"/>
          <p:cNvGrpSpPr>
            <a:grpSpLocks/>
          </p:cNvGrpSpPr>
          <p:nvPr/>
        </p:nvGrpSpPr>
        <p:grpSpPr bwMode="auto">
          <a:xfrm>
            <a:off x="6201275" y="1614832"/>
            <a:ext cx="1011419" cy="800134"/>
            <a:chOff x="3942556" y="1245638"/>
            <a:chExt cx="1284287" cy="1016000"/>
          </a:xfrm>
        </p:grpSpPr>
        <p:pic>
          <p:nvPicPr>
            <p:cNvPr id="176"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7" name="Group 3"/>
            <p:cNvGrpSpPr>
              <a:grpSpLocks/>
            </p:cNvGrpSpPr>
            <p:nvPr/>
          </p:nvGrpSpPr>
          <p:grpSpPr bwMode="auto">
            <a:xfrm rot="-960000">
              <a:off x="4522933" y="1476640"/>
              <a:ext cx="366690" cy="647511"/>
              <a:chOff x="2389" y="313"/>
              <a:chExt cx="803" cy="1419"/>
            </a:xfrm>
          </p:grpSpPr>
          <p:sp>
            <p:nvSpPr>
              <p:cNvPr id="178" name="AutoShape 4"/>
              <p:cNvSpPr>
                <a:spLocks noChangeArrowheads="1"/>
              </p:cNvSpPr>
              <p:nvPr/>
            </p:nvSpPr>
            <p:spPr bwMode="auto">
              <a:xfrm rot="16200000">
                <a:off x="2265" y="558"/>
                <a:ext cx="1052" cy="80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79" name="Freeform 5"/>
              <p:cNvSpPr>
                <a:spLocks/>
              </p:cNvSpPr>
              <p:nvPr/>
            </p:nvSpPr>
            <p:spPr bwMode="auto">
              <a:xfrm>
                <a:off x="2442" y="313"/>
                <a:ext cx="229" cy="6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0" name="Freeform 6"/>
              <p:cNvSpPr>
                <a:spLocks/>
              </p:cNvSpPr>
              <p:nvPr/>
            </p:nvSpPr>
            <p:spPr bwMode="auto">
              <a:xfrm>
                <a:off x="2442" y="644"/>
                <a:ext cx="229" cy="6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1" name="Freeform 7"/>
              <p:cNvSpPr>
                <a:spLocks/>
              </p:cNvSpPr>
              <p:nvPr/>
            </p:nvSpPr>
            <p:spPr bwMode="auto">
              <a:xfrm>
                <a:off x="2442" y="976"/>
                <a:ext cx="229" cy="6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182" name="Group 8"/>
              <p:cNvGrpSpPr>
                <a:grpSpLocks/>
              </p:cNvGrpSpPr>
              <p:nvPr/>
            </p:nvGrpSpPr>
            <p:grpSpPr bwMode="auto">
              <a:xfrm>
                <a:off x="2963" y="530"/>
                <a:ext cx="186" cy="1202"/>
                <a:chOff x="2889" y="2563"/>
                <a:chExt cx="279" cy="1819"/>
              </a:xfrm>
            </p:grpSpPr>
            <p:sp>
              <p:nvSpPr>
                <p:cNvPr id="183"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4"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5" name="AutoShape 11"/>
                <p:cNvSpPr>
                  <a:spLocks noChangeArrowheads="1"/>
                </p:cNvSpPr>
                <p:nvPr/>
              </p:nvSpPr>
              <p:spPr bwMode="auto">
                <a:xfrm>
                  <a:off x="3045" y="2563"/>
                  <a:ext cx="1" cy="181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6" name="Oval 12"/>
                <p:cNvSpPr>
                  <a:spLocks noChangeArrowheads="1"/>
                </p:cNvSpPr>
                <p:nvPr/>
              </p:nvSpPr>
              <p:spPr bwMode="auto">
                <a:xfrm>
                  <a:off x="3040" y="2784"/>
                  <a:ext cx="0" cy="136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Tree>
    <p:extLst>
      <p:ext uri="{BB962C8B-B14F-4D97-AF65-F5344CB8AC3E}">
        <p14:creationId xmlns:p14="http://schemas.microsoft.com/office/powerpoint/2010/main" val="23817193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txBox="1">
            <a:spLocks/>
          </p:cNvSpPr>
          <p:nvPr/>
        </p:nvSpPr>
        <p:spPr bwMode="auto">
          <a:xfrm>
            <a:off x="413657" y="211481"/>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rPr>
              <a:t>Billing lifecycle for a policy</a:t>
            </a:r>
          </a:p>
        </p:txBody>
      </p:sp>
      <p:grpSp>
        <p:nvGrpSpPr>
          <p:cNvPr id="44" name="Group 11"/>
          <p:cNvGrpSpPr>
            <a:grpSpLocks/>
          </p:cNvGrpSpPr>
          <p:nvPr/>
        </p:nvGrpSpPr>
        <p:grpSpPr bwMode="auto">
          <a:xfrm>
            <a:off x="3628805" y="963988"/>
            <a:ext cx="1526813" cy="553998"/>
            <a:chOff x="3314290" y="1285103"/>
            <a:chExt cx="2036185" cy="739530"/>
          </a:xfrm>
        </p:grpSpPr>
        <p:sp>
          <p:nvSpPr>
            <p:cNvPr id="45" name="Rounded Rectangle 4"/>
            <p:cNvSpPr>
              <a:spLocks noChangeArrowheads="1"/>
            </p:cNvSpPr>
            <p:nvPr/>
          </p:nvSpPr>
          <p:spPr bwMode="auto">
            <a:xfrm>
              <a:off x="4368067" y="1495559"/>
              <a:ext cx="93" cy="308137"/>
            </a:xfrm>
            <a:prstGeom prst="roundRect">
              <a:avLst>
                <a:gd name="adj" fmla="val 16667"/>
              </a:avLst>
            </a:prstGeom>
            <a:solidFill>
              <a:srgbClr val="FFFFCC"/>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46" name="TextBox 3"/>
            <p:cNvSpPr txBox="1">
              <a:spLocks noChangeArrowheads="1"/>
            </p:cNvSpPr>
            <p:nvPr/>
          </p:nvSpPr>
          <p:spPr bwMode="auto">
            <a:xfrm>
              <a:off x="3314290" y="1285103"/>
              <a:ext cx="2036185" cy="73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dirty="0">
                  <a:ln>
                    <a:noFill/>
                  </a:ln>
                  <a:solidFill>
                    <a:srgbClr val="000000"/>
                  </a:solidFill>
                  <a:effectLst/>
                  <a:uLnTx/>
                  <a:uFillTx/>
                  <a:latin typeface="Arial" charset="0"/>
                </a:rPr>
                <a:t>Receive billing instructions</a:t>
              </a:r>
            </a:p>
          </p:txBody>
        </p:sp>
      </p:grpSp>
      <p:grpSp>
        <p:nvGrpSpPr>
          <p:cNvPr id="47" name="Group 12"/>
          <p:cNvGrpSpPr>
            <a:grpSpLocks/>
          </p:cNvGrpSpPr>
          <p:nvPr/>
        </p:nvGrpSpPr>
        <p:grpSpPr bwMode="auto">
          <a:xfrm>
            <a:off x="3628805" y="3707188"/>
            <a:ext cx="1526813" cy="553998"/>
            <a:chOff x="3314290" y="1285103"/>
            <a:chExt cx="2036185" cy="739530"/>
          </a:xfrm>
        </p:grpSpPr>
        <p:sp>
          <p:nvSpPr>
            <p:cNvPr id="48" name="Rounded Rectangle 13"/>
            <p:cNvSpPr>
              <a:spLocks noChangeArrowheads="1"/>
            </p:cNvSpPr>
            <p:nvPr/>
          </p:nvSpPr>
          <p:spPr bwMode="auto">
            <a:xfrm>
              <a:off x="4368067" y="1495559"/>
              <a:ext cx="93" cy="308137"/>
            </a:xfrm>
            <a:prstGeom prst="roundRect">
              <a:avLst>
                <a:gd name="adj" fmla="val 16667"/>
              </a:avLst>
            </a:prstGeom>
            <a:solidFill>
              <a:srgbClr val="FFFFCC"/>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49" name="TextBox 14"/>
            <p:cNvSpPr txBox="1">
              <a:spLocks noChangeArrowheads="1"/>
            </p:cNvSpPr>
            <p:nvPr/>
          </p:nvSpPr>
          <p:spPr bwMode="auto">
            <a:xfrm>
              <a:off x="3314290" y="1285103"/>
              <a:ext cx="2036185" cy="73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Process </a:t>
              </a:r>
              <a:br>
                <a:rPr kumimoji="0" lang="en-US" sz="1500" b="1" i="0" u="none" strike="noStrike" kern="0" cap="none" spc="0" normalizeH="0" baseline="0" noProof="0">
                  <a:ln>
                    <a:noFill/>
                  </a:ln>
                  <a:solidFill>
                    <a:srgbClr val="000000"/>
                  </a:solidFill>
                  <a:effectLst/>
                  <a:uLnTx/>
                  <a:uFillTx/>
                  <a:latin typeface="Arial" charset="0"/>
                </a:rPr>
              </a:br>
              <a:r>
                <a:rPr kumimoji="0" lang="en-US" sz="1500" b="1" i="0" u="none" strike="noStrike" kern="0" cap="none" spc="0" normalizeH="0" baseline="0" noProof="0">
                  <a:ln>
                    <a:noFill/>
                  </a:ln>
                  <a:solidFill>
                    <a:srgbClr val="000000"/>
                  </a:solidFill>
                  <a:effectLst/>
                  <a:uLnTx/>
                  <a:uFillTx/>
                  <a:latin typeface="Arial" charset="0"/>
                </a:rPr>
                <a:t>payments</a:t>
              </a:r>
            </a:p>
          </p:txBody>
        </p:sp>
      </p:grpSp>
      <p:grpSp>
        <p:nvGrpSpPr>
          <p:cNvPr id="50" name="Group 15"/>
          <p:cNvGrpSpPr>
            <a:grpSpLocks/>
          </p:cNvGrpSpPr>
          <p:nvPr/>
        </p:nvGrpSpPr>
        <p:grpSpPr bwMode="auto">
          <a:xfrm>
            <a:off x="5667184" y="1603454"/>
            <a:ext cx="1527909" cy="553998"/>
            <a:chOff x="3314290" y="1285103"/>
            <a:chExt cx="2036185" cy="738192"/>
          </a:xfrm>
        </p:grpSpPr>
        <p:sp>
          <p:nvSpPr>
            <p:cNvPr id="51" name="Rounded Rectangle 16"/>
            <p:cNvSpPr>
              <a:spLocks noChangeArrowheads="1"/>
            </p:cNvSpPr>
            <p:nvPr/>
          </p:nvSpPr>
          <p:spPr bwMode="auto">
            <a:xfrm>
              <a:off x="4368068" y="1495838"/>
              <a:ext cx="93" cy="307580"/>
            </a:xfrm>
            <a:prstGeom prst="roundRect">
              <a:avLst>
                <a:gd name="adj" fmla="val 16667"/>
              </a:avLst>
            </a:prstGeom>
            <a:solidFill>
              <a:srgbClr val="FFFFCC"/>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52" name="TextBox 17"/>
            <p:cNvSpPr txBox="1">
              <a:spLocks noChangeArrowheads="1"/>
            </p:cNvSpPr>
            <p:nvPr/>
          </p:nvSpPr>
          <p:spPr bwMode="auto">
            <a:xfrm>
              <a:off x="3314290" y="1285103"/>
              <a:ext cx="2036185" cy="73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Create items from a charge</a:t>
              </a:r>
            </a:p>
          </p:txBody>
        </p:sp>
      </p:grpSp>
      <p:grpSp>
        <p:nvGrpSpPr>
          <p:cNvPr id="53" name="Group 21"/>
          <p:cNvGrpSpPr>
            <a:grpSpLocks/>
          </p:cNvGrpSpPr>
          <p:nvPr/>
        </p:nvGrpSpPr>
        <p:grpSpPr bwMode="auto">
          <a:xfrm>
            <a:off x="5667162" y="3104829"/>
            <a:ext cx="1628988" cy="553998"/>
            <a:chOff x="6032776" y="3954168"/>
            <a:chExt cx="2172110" cy="738194"/>
          </a:xfrm>
        </p:grpSpPr>
        <p:sp>
          <p:nvSpPr>
            <p:cNvPr id="54" name="Rounded Rectangle 19"/>
            <p:cNvSpPr>
              <a:spLocks noChangeArrowheads="1"/>
            </p:cNvSpPr>
            <p:nvPr/>
          </p:nvSpPr>
          <p:spPr bwMode="auto">
            <a:xfrm>
              <a:off x="7086553" y="4164902"/>
              <a:ext cx="93" cy="307580"/>
            </a:xfrm>
            <a:prstGeom prst="roundRect">
              <a:avLst>
                <a:gd name="adj" fmla="val 16667"/>
              </a:avLst>
            </a:prstGeom>
            <a:solidFill>
              <a:srgbClr val="FFFFCC"/>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55" name="TextBox 20"/>
            <p:cNvSpPr txBox="1">
              <a:spLocks noChangeArrowheads="1"/>
            </p:cNvSpPr>
            <p:nvPr/>
          </p:nvSpPr>
          <p:spPr bwMode="auto">
            <a:xfrm>
              <a:off x="6032776" y="3954168"/>
              <a:ext cx="2172110" cy="73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Schedule items on invoices</a:t>
              </a:r>
            </a:p>
          </p:txBody>
        </p:sp>
      </p:grpSp>
      <p:grpSp>
        <p:nvGrpSpPr>
          <p:cNvPr id="56" name="Group 22"/>
          <p:cNvGrpSpPr>
            <a:grpSpLocks/>
          </p:cNvGrpSpPr>
          <p:nvPr/>
        </p:nvGrpSpPr>
        <p:grpSpPr bwMode="auto">
          <a:xfrm>
            <a:off x="1728575" y="3104829"/>
            <a:ext cx="1628988" cy="553998"/>
            <a:chOff x="6032776" y="3954168"/>
            <a:chExt cx="2172110" cy="738194"/>
          </a:xfrm>
        </p:grpSpPr>
        <p:sp>
          <p:nvSpPr>
            <p:cNvPr id="57" name="Rounded Rectangle 23"/>
            <p:cNvSpPr>
              <a:spLocks noChangeArrowheads="1"/>
            </p:cNvSpPr>
            <p:nvPr/>
          </p:nvSpPr>
          <p:spPr bwMode="auto">
            <a:xfrm>
              <a:off x="7086553" y="4164902"/>
              <a:ext cx="93" cy="307580"/>
            </a:xfrm>
            <a:prstGeom prst="roundRect">
              <a:avLst>
                <a:gd name="adj" fmla="val 16667"/>
              </a:avLst>
            </a:prstGeom>
            <a:solidFill>
              <a:srgbClr val="FFFFCC"/>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58" name="TextBox 24"/>
            <p:cNvSpPr txBox="1">
              <a:spLocks noChangeArrowheads="1"/>
            </p:cNvSpPr>
            <p:nvPr/>
          </p:nvSpPr>
          <p:spPr bwMode="auto">
            <a:xfrm>
              <a:off x="6032776" y="3954168"/>
              <a:ext cx="2172110" cy="73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dirty="0">
                  <a:ln>
                    <a:noFill/>
                  </a:ln>
                  <a:solidFill>
                    <a:srgbClr val="000000"/>
                  </a:solidFill>
                  <a:effectLst/>
                  <a:uLnTx/>
                  <a:uFillTx/>
                  <a:latin typeface="Arial" charset="0"/>
                </a:rPr>
                <a:t>Pay</a:t>
              </a:r>
              <a:br>
                <a:rPr kumimoji="0" lang="en-US" sz="1500" b="1" i="0" u="none" strike="noStrike" kern="0" cap="none" spc="0" normalizeH="0" baseline="0" noProof="0" dirty="0">
                  <a:ln>
                    <a:noFill/>
                  </a:ln>
                  <a:solidFill>
                    <a:srgbClr val="000000"/>
                  </a:solidFill>
                  <a:effectLst/>
                  <a:uLnTx/>
                  <a:uFillTx/>
                  <a:latin typeface="Arial" charset="0"/>
                </a:rPr>
              </a:br>
              <a:r>
                <a:rPr kumimoji="0" lang="en-US" sz="1500" b="1" i="0" u="none" strike="noStrike" kern="0" cap="none" spc="0" normalizeH="0" baseline="0" noProof="0" dirty="0">
                  <a:ln>
                    <a:noFill/>
                  </a:ln>
                  <a:solidFill>
                    <a:srgbClr val="000000"/>
                  </a:solidFill>
                  <a:effectLst/>
                  <a:uLnTx/>
                  <a:uFillTx/>
                  <a:latin typeface="Arial" charset="0"/>
                </a:rPr>
                <a:t>commissions</a:t>
              </a:r>
            </a:p>
          </p:txBody>
        </p:sp>
      </p:grpSp>
      <p:grpSp>
        <p:nvGrpSpPr>
          <p:cNvPr id="59" name="Group 31"/>
          <p:cNvGrpSpPr>
            <a:grpSpLocks/>
          </p:cNvGrpSpPr>
          <p:nvPr/>
        </p:nvGrpSpPr>
        <p:grpSpPr bwMode="auto">
          <a:xfrm>
            <a:off x="1728596" y="1547493"/>
            <a:ext cx="1527909" cy="553998"/>
            <a:chOff x="3314290" y="1285103"/>
            <a:chExt cx="2036185" cy="738196"/>
          </a:xfrm>
        </p:grpSpPr>
        <p:sp>
          <p:nvSpPr>
            <p:cNvPr id="60" name="Rounded Rectangle 32"/>
            <p:cNvSpPr>
              <a:spLocks noChangeArrowheads="1"/>
            </p:cNvSpPr>
            <p:nvPr/>
          </p:nvSpPr>
          <p:spPr bwMode="auto">
            <a:xfrm>
              <a:off x="4368068" y="1495836"/>
              <a:ext cx="93" cy="307581"/>
            </a:xfrm>
            <a:prstGeom prst="roundRect">
              <a:avLst>
                <a:gd name="adj" fmla="val 16667"/>
              </a:avLst>
            </a:prstGeom>
            <a:solidFill>
              <a:srgbClr val="FFFFCC"/>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1" name="TextBox 33"/>
            <p:cNvSpPr txBox="1">
              <a:spLocks noChangeArrowheads="1"/>
            </p:cNvSpPr>
            <p:nvPr/>
          </p:nvSpPr>
          <p:spPr bwMode="auto">
            <a:xfrm>
              <a:off x="3314290" y="1285103"/>
              <a:ext cx="2036185" cy="73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Close the policy</a:t>
              </a:r>
            </a:p>
          </p:txBody>
        </p:sp>
      </p:grpSp>
      <p:sp>
        <p:nvSpPr>
          <p:cNvPr id="62" name="Rounded Rectangle 35"/>
          <p:cNvSpPr>
            <a:spLocks noChangeArrowheads="1"/>
          </p:cNvSpPr>
          <p:nvPr/>
        </p:nvSpPr>
        <p:spPr bwMode="auto">
          <a:xfrm>
            <a:off x="4418970" y="2067000"/>
            <a:ext cx="70" cy="230832"/>
          </a:xfrm>
          <a:prstGeom prst="roundRect">
            <a:avLst>
              <a:gd name="adj" fmla="val 16667"/>
            </a:avLst>
          </a:prstGeom>
          <a:solidFill>
            <a:srgbClr val="FFCC99"/>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3" name="TextBox 36"/>
          <p:cNvSpPr txBox="1">
            <a:spLocks noChangeArrowheads="1"/>
          </p:cNvSpPr>
          <p:nvPr/>
        </p:nvSpPr>
        <p:spPr bwMode="auto">
          <a:xfrm>
            <a:off x="3629026" y="1908573"/>
            <a:ext cx="152638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dirty="0">
                <a:ln>
                  <a:noFill/>
                </a:ln>
                <a:solidFill>
                  <a:srgbClr val="000000"/>
                </a:solidFill>
                <a:effectLst/>
                <a:uLnTx/>
                <a:uFillTx/>
                <a:latin typeface="Arial" charset="0"/>
              </a:rPr>
              <a:t>Handle exceptions</a:t>
            </a:r>
          </a:p>
        </p:txBody>
      </p:sp>
      <p:sp>
        <p:nvSpPr>
          <p:cNvPr id="64" name="Rounded Rectangle 38"/>
          <p:cNvSpPr>
            <a:spLocks noChangeArrowheads="1"/>
          </p:cNvSpPr>
          <p:nvPr/>
        </p:nvSpPr>
        <p:spPr bwMode="auto">
          <a:xfrm>
            <a:off x="4418970" y="2965922"/>
            <a:ext cx="70" cy="230832"/>
          </a:xfrm>
          <a:prstGeom prst="roundRect">
            <a:avLst>
              <a:gd name="adj" fmla="val 16667"/>
            </a:avLst>
          </a:prstGeom>
          <a:solidFill>
            <a:srgbClr val="FFCC99"/>
          </a:solidFill>
          <a:ln w="12700"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65" name="TextBox 39"/>
          <p:cNvSpPr txBox="1">
            <a:spLocks noChangeArrowheads="1"/>
          </p:cNvSpPr>
          <p:nvPr/>
        </p:nvSpPr>
        <p:spPr bwMode="auto">
          <a:xfrm>
            <a:off x="3589735" y="2734867"/>
            <a:ext cx="166806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90000"/>
              </a:lnSpc>
              <a:spcBef>
                <a:spcPct val="0"/>
              </a:spcBef>
              <a:spcAft>
                <a:spcPct val="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Handle delinquency &amp; collections</a:t>
            </a:r>
          </a:p>
        </p:txBody>
      </p:sp>
      <p:cxnSp>
        <p:nvCxnSpPr>
          <p:cNvPr id="66" name="Straight Arrow Connector 56"/>
          <p:cNvCxnSpPr>
            <a:cxnSpLocks noChangeShapeType="1"/>
          </p:cNvCxnSpPr>
          <p:nvPr/>
        </p:nvCxnSpPr>
        <p:spPr bwMode="auto">
          <a:xfrm>
            <a:off x="5313760" y="1112044"/>
            <a:ext cx="862013" cy="408385"/>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67" name="Straight Arrow Connector 57"/>
          <p:cNvCxnSpPr>
            <a:cxnSpLocks noChangeShapeType="1"/>
          </p:cNvCxnSpPr>
          <p:nvPr/>
        </p:nvCxnSpPr>
        <p:spPr bwMode="auto">
          <a:xfrm rot="10800000" flipV="1">
            <a:off x="5341144" y="3752850"/>
            <a:ext cx="1056085" cy="361950"/>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68" name="Straight Arrow Connector 60"/>
          <p:cNvCxnSpPr>
            <a:cxnSpLocks noChangeShapeType="1"/>
          </p:cNvCxnSpPr>
          <p:nvPr/>
        </p:nvCxnSpPr>
        <p:spPr bwMode="auto">
          <a:xfrm rot="10800000">
            <a:off x="2487216" y="3771900"/>
            <a:ext cx="1037034" cy="398860"/>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69" name="Straight Arrow Connector 63"/>
          <p:cNvCxnSpPr>
            <a:cxnSpLocks noChangeShapeType="1"/>
          </p:cNvCxnSpPr>
          <p:nvPr/>
        </p:nvCxnSpPr>
        <p:spPr bwMode="auto">
          <a:xfrm flipV="1">
            <a:off x="2637235" y="1028700"/>
            <a:ext cx="897731" cy="448866"/>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70" name="Straight Arrow Connector 67"/>
          <p:cNvCxnSpPr>
            <a:cxnSpLocks noChangeShapeType="1"/>
          </p:cNvCxnSpPr>
          <p:nvPr/>
        </p:nvCxnSpPr>
        <p:spPr bwMode="auto">
          <a:xfrm rot="5400000" flipH="1" flipV="1">
            <a:off x="2143721" y="2604493"/>
            <a:ext cx="778669" cy="1190"/>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71" name="Straight Arrow Connector 68"/>
          <p:cNvCxnSpPr>
            <a:cxnSpLocks noChangeShapeType="1"/>
          </p:cNvCxnSpPr>
          <p:nvPr/>
        </p:nvCxnSpPr>
        <p:spPr bwMode="auto">
          <a:xfrm rot="16200000" flipH="1">
            <a:off x="6064449" y="2631877"/>
            <a:ext cx="778669" cy="1191"/>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grpSp>
        <p:nvGrpSpPr>
          <p:cNvPr id="72" name="Group 4"/>
          <p:cNvGrpSpPr>
            <a:grpSpLocks/>
          </p:cNvGrpSpPr>
          <p:nvPr/>
        </p:nvGrpSpPr>
        <p:grpSpPr bwMode="auto">
          <a:xfrm>
            <a:off x="7179043" y="139831"/>
            <a:ext cx="475539" cy="697706"/>
            <a:chOff x="2442" y="434"/>
            <a:chExt cx="718" cy="1052"/>
          </a:xfrm>
        </p:grpSpPr>
        <p:sp>
          <p:nvSpPr>
            <p:cNvPr id="73" name="AutoShape 5"/>
            <p:cNvSpPr>
              <a:spLocks noChangeArrowheads="1"/>
            </p:cNvSpPr>
            <p:nvPr/>
          </p:nvSpPr>
          <p:spPr bwMode="auto">
            <a:xfrm rot="16200000">
              <a:off x="2265" y="742"/>
              <a:ext cx="1052" cy="436"/>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4" name="Freeform 6"/>
            <p:cNvSpPr>
              <a:spLocks/>
            </p:cNvSpPr>
            <p:nvPr/>
          </p:nvSpPr>
          <p:spPr bwMode="auto">
            <a:xfrm>
              <a:off x="2442" y="459"/>
              <a:ext cx="229" cy="34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5" name="Freeform 7"/>
            <p:cNvSpPr>
              <a:spLocks/>
            </p:cNvSpPr>
            <p:nvPr/>
          </p:nvSpPr>
          <p:spPr bwMode="auto">
            <a:xfrm>
              <a:off x="2442" y="790"/>
              <a:ext cx="229" cy="34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6" name="Freeform 8"/>
            <p:cNvSpPr>
              <a:spLocks/>
            </p:cNvSpPr>
            <p:nvPr/>
          </p:nvSpPr>
          <p:spPr bwMode="auto">
            <a:xfrm>
              <a:off x="2442" y="1122"/>
              <a:ext cx="229" cy="34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77" name="Group 9"/>
            <p:cNvGrpSpPr>
              <a:grpSpLocks/>
            </p:cNvGrpSpPr>
            <p:nvPr/>
          </p:nvGrpSpPr>
          <p:grpSpPr bwMode="auto">
            <a:xfrm>
              <a:off x="2973" y="801"/>
              <a:ext cx="187" cy="663"/>
              <a:chOff x="2889" y="2978"/>
              <a:chExt cx="279" cy="1004"/>
            </a:xfrm>
          </p:grpSpPr>
          <p:sp>
            <p:nvSpPr>
              <p:cNvPr id="78"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79"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0" name="AutoShape 12"/>
              <p:cNvSpPr>
                <a:spLocks noChangeArrowheads="1"/>
              </p:cNvSpPr>
              <p:nvPr/>
            </p:nvSpPr>
            <p:spPr bwMode="auto">
              <a:xfrm>
                <a:off x="3045" y="2978"/>
                <a:ext cx="0" cy="986"/>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81" name="Oval 13"/>
              <p:cNvSpPr>
                <a:spLocks noChangeArrowheads="1"/>
              </p:cNvSpPr>
              <p:nvPr/>
            </p:nvSpPr>
            <p:spPr bwMode="auto">
              <a:xfrm>
                <a:off x="3040" y="3096"/>
                <a:ext cx="0" cy="74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82" name="Text Box 14"/>
          <p:cNvSpPr txBox="1">
            <a:spLocks noChangeArrowheads="1"/>
          </p:cNvSpPr>
          <p:nvPr/>
        </p:nvSpPr>
        <p:spPr bwMode="auto">
          <a:xfrm>
            <a:off x="6963967" y="854869"/>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spTree>
    <p:extLst>
      <p:ext uri="{BB962C8B-B14F-4D97-AF65-F5344CB8AC3E}">
        <p14:creationId xmlns:p14="http://schemas.microsoft.com/office/powerpoint/2010/main" val="8754156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p:cNvSpPr>
          <p:nvPr/>
        </p:nvSpPr>
        <p:spPr bwMode="auto">
          <a:xfrm>
            <a:off x="446074" y="115093"/>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Billing instruction components</a:t>
            </a:r>
            <a:endParaRPr kumimoji="0" lang="en-US" sz="2550" b="1" i="0" u="none" strike="noStrike" kern="0" cap="none" spc="0" normalizeH="0" baseline="0" noProof="0" dirty="0">
              <a:ln>
                <a:noFill/>
              </a:ln>
              <a:solidFill>
                <a:srgbClr val="04628C"/>
              </a:solidFill>
              <a:effectLst/>
              <a:uLnTx/>
              <a:uFillTx/>
              <a:latin typeface="Calibri" pitchFamily="34" charset="0"/>
              <a:cs typeface="Calibri" pitchFamily="34" charset="0"/>
            </a:endParaRPr>
          </a:p>
        </p:txBody>
      </p:sp>
      <p:sp>
        <p:nvSpPr>
          <p:cNvPr id="153" name="Rectangle 152"/>
          <p:cNvSpPr>
            <a:spLocks noGrp="1" noChangeArrowheads="1"/>
          </p:cNvSpPr>
          <p:nvPr/>
        </p:nvSpPr>
        <p:spPr bwMode="auto">
          <a:xfrm>
            <a:off x="5773738" y="2890838"/>
            <a:ext cx="28971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90000"/>
              </a:lnSpc>
              <a:spcBef>
                <a:spcPct val="40000"/>
              </a:spcBef>
              <a:spcAft>
                <a:spcPct val="0"/>
              </a:spcAft>
              <a:buClr>
                <a:srgbClr val="04628C"/>
              </a:buClr>
              <a:buSzPct val="90000"/>
              <a:buFont typeface="Arial" charset="0"/>
              <a:buChar char="•"/>
              <a:tabLst/>
              <a:defRPr/>
            </a:pPr>
            <a:r>
              <a:rPr kumimoji="0" lang="en-US" sz="2400" b="0" i="0" u="none" strike="noStrike" kern="0" cap="none" spc="0" normalizeH="0" baseline="0" noProof="0" smtClean="0">
                <a:ln>
                  <a:noFill/>
                </a:ln>
                <a:solidFill>
                  <a:srgbClr val="000000"/>
                </a:solidFill>
                <a:effectLst/>
                <a:uLnTx/>
                <a:uFillTx/>
                <a:latin typeface="Arial"/>
                <a:cs typeface="Calibri" pitchFamily="34" charset="0"/>
              </a:rPr>
              <a:t>What </a:t>
            </a:r>
            <a:r>
              <a:rPr kumimoji="0" lang="en-US" sz="2400" b="0" i="0" u="none" strike="noStrike" kern="0" cap="none" spc="0" normalizeH="0" baseline="0" noProof="0" smtClean="0">
                <a:ln>
                  <a:noFill/>
                </a:ln>
                <a:solidFill>
                  <a:srgbClr val="D33819"/>
                </a:solidFill>
                <a:effectLst/>
                <a:uLnTx/>
                <a:uFillTx/>
                <a:latin typeface="Arial"/>
                <a:cs typeface="Calibri" pitchFamily="34" charset="0"/>
              </a:rPr>
              <a:t>account </a:t>
            </a:r>
            <a:r>
              <a:rPr kumimoji="0" lang="en-US" sz="2400" b="0" i="0" u="none" strike="noStrike" kern="0" cap="none" spc="0" normalizeH="0" baseline="0" noProof="0" smtClean="0">
                <a:ln>
                  <a:noFill/>
                </a:ln>
                <a:solidFill>
                  <a:srgbClr val="000000"/>
                </a:solidFill>
                <a:effectLst/>
                <a:uLnTx/>
                <a:uFillTx/>
                <a:latin typeface="Arial"/>
                <a:cs typeface="Calibri" pitchFamily="34" charset="0"/>
              </a:rPr>
              <a:t>should be billed for each charge?</a:t>
            </a:r>
          </a:p>
        </p:txBody>
      </p:sp>
      <p:grpSp>
        <p:nvGrpSpPr>
          <p:cNvPr id="157" name="Group 156"/>
          <p:cNvGrpSpPr>
            <a:grpSpLocks/>
          </p:cNvGrpSpPr>
          <p:nvPr/>
        </p:nvGrpSpPr>
        <p:grpSpPr bwMode="auto">
          <a:xfrm>
            <a:off x="2219324" y="420179"/>
            <a:ext cx="1166819" cy="1246695"/>
            <a:chOff x="3607" y="893"/>
            <a:chExt cx="818" cy="884"/>
          </a:xfrm>
        </p:grpSpPr>
        <p:sp>
          <p:nvSpPr>
            <p:cNvPr id="158" name="Rectangle 157"/>
            <p:cNvSpPr>
              <a:spLocks noChangeArrowheads="1"/>
            </p:cNvSpPr>
            <p:nvPr/>
          </p:nvSpPr>
          <p:spPr bwMode="auto">
            <a:xfrm>
              <a:off x="3638" y="893"/>
              <a:ext cx="787" cy="884"/>
            </a:xfrm>
            <a:prstGeom prst="rect">
              <a:avLst/>
            </a:prstGeom>
            <a:solidFill>
              <a:srgbClr val="F0F057"/>
            </a:solidFill>
            <a:ln w="28575" algn="ctr">
              <a:solidFill>
                <a:srgbClr val="003399"/>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159" name="Text Box 5"/>
            <p:cNvSpPr txBox="1">
              <a:spLocks noChangeArrowheads="1"/>
            </p:cNvSpPr>
            <p:nvPr/>
          </p:nvSpPr>
          <p:spPr bwMode="invGray">
            <a:xfrm>
              <a:off x="3607" y="1499"/>
              <a:ext cx="8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3399"/>
                  </a:solidFill>
                  <a:effectLst/>
                  <a:uLnTx/>
                  <a:uFillTx/>
                  <a:latin typeface="MetaPlusBook-Roman" pitchFamily="34" charset="0"/>
                  <a:ea typeface="+mn-ea"/>
                  <a:cs typeface="+mn-cs"/>
                </a:rPr>
                <a:t>PAS</a:t>
              </a:r>
            </a:p>
          </p:txBody>
        </p:sp>
        <p:pic>
          <p:nvPicPr>
            <p:cNvPr id="160"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0" y="936"/>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Line 7"/>
          <p:cNvSpPr>
            <a:spLocks noChangeShapeType="1"/>
          </p:cNvSpPr>
          <p:nvPr/>
        </p:nvSpPr>
        <p:spPr bwMode="auto">
          <a:xfrm>
            <a:off x="3405188" y="965200"/>
            <a:ext cx="2266950" cy="0"/>
          </a:xfrm>
          <a:prstGeom prst="line">
            <a:avLst/>
          </a:prstGeom>
          <a:noFill/>
          <a:ln w="19050">
            <a:solidFill>
              <a:srgbClr val="0033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162" name="Freeform 161"/>
          <p:cNvSpPr>
            <a:spLocks/>
          </p:cNvSpPr>
          <p:nvPr/>
        </p:nvSpPr>
        <p:spPr bwMode="auto">
          <a:xfrm>
            <a:off x="3359150" y="1965557"/>
            <a:ext cx="2286000" cy="2728913"/>
          </a:xfrm>
          <a:custGeom>
            <a:avLst/>
            <a:gdLst>
              <a:gd name="T0" fmla="*/ 0 w 1440"/>
              <a:gd name="T1" fmla="*/ 2147483647 h 2003"/>
              <a:gd name="T2" fmla="*/ 0 w 1440"/>
              <a:gd name="T3" fmla="*/ 2147483647 h 2003"/>
              <a:gd name="T4" fmla="*/ 2147483647 w 1440"/>
              <a:gd name="T5" fmla="*/ 0 h 2003"/>
              <a:gd name="T6" fmla="*/ 2147483647 w 1440"/>
              <a:gd name="T7" fmla="*/ 2147483647 h 2003"/>
              <a:gd name="T8" fmla="*/ 2147483647 w 1440"/>
              <a:gd name="T9" fmla="*/ 2147483647 h 2003"/>
              <a:gd name="T10" fmla="*/ 0 w 1440"/>
              <a:gd name="T11" fmla="*/ 2147483647 h 2003"/>
              <a:gd name="T12" fmla="*/ 0 60000 65536"/>
              <a:gd name="T13" fmla="*/ 0 60000 65536"/>
              <a:gd name="T14" fmla="*/ 0 60000 65536"/>
              <a:gd name="T15" fmla="*/ 0 60000 65536"/>
              <a:gd name="T16" fmla="*/ 0 60000 65536"/>
              <a:gd name="T17" fmla="*/ 0 60000 65536"/>
              <a:gd name="T18" fmla="*/ 0 w 1440"/>
              <a:gd name="T19" fmla="*/ 0 h 2003"/>
              <a:gd name="T20" fmla="*/ 1440 w 1440"/>
              <a:gd name="T21" fmla="*/ 2003 h 2003"/>
            </a:gdLst>
            <a:ahLst/>
            <a:cxnLst>
              <a:cxn ang="T12">
                <a:pos x="T0" y="T1"/>
              </a:cxn>
              <a:cxn ang="T13">
                <a:pos x="T2" y="T3"/>
              </a:cxn>
              <a:cxn ang="T14">
                <a:pos x="T4" y="T5"/>
              </a:cxn>
              <a:cxn ang="T15">
                <a:pos x="T6" y="T7"/>
              </a:cxn>
              <a:cxn ang="T16">
                <a:pos x="T8" y="T9"/>
              </a:cxn>
              <a:cxn ang="T17">
                <a:pos x="T10" y="T11"/>
              </a:cxn>
            </a:cxnLst>
            <a:rect l="T18" t="T19" r="T20" b="T21"/>
            <a:pathLst>
              <a:path w="1440" h="2003">
                <a:moveTo>
                  <a:pt x="0" y="2003"/>
                </a:moveTo>
                <a:lnTo>
                  <a:pt x="0" y="409"/>
                </a:lnTo>
                <a:lnTo>
                  <a:pt x="728" y="0"/>
                </a:lnTo>
                <a:lnTo>
                  <a:pt x="1440" y="409"/>
                </a:lnTo>
                <a:lnTo>
                  <a:pt x="1440" y="2002"/>
                </a:lnTo>
                <a:lnTo>
                  <a:pt x="0" y="2003"/>
                </a:lnTo>
                <a:close/>
              </a:path>
            </a:pathLst>
          </a:custGeom>
          <a:solidFill>
            <a:srgbClr val="FFFFCC"/>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163" name="Freeform 162"/>
          <p:cNvSpPr>
            <a:spLocks/>
          </p:cNvSpPr>
          <p:nvPr/>
        </p:nvSpPr>
        <p:spPr bwMode="auto">
          <a:xfrm rot="2567545">
            <a:off x="4235450" y="2035175"/>
            <a:ext cx="552450" cy="469900"/>
          </a:xfrm>
          <a:custGeom>
            <a:avLst/>
            <a:gdLst>
              <a:gd name="T0" fmla="*/ 2147483647 w 609"/>
              <a:gd name="T1" fmla="*/ 2147483647 h 587"/>
              <a:gd name="T2" fmla="*/ 2147483647 w 609"/>
              <a:gd name="T3" fmla="*/ 2147483647 h 587"/>
              <a:gd name="T4" fmla="*/ 2147483647 w 609"/>
              <a:gd name="T5" fmla="*/ 2147483647 h 587"/>
              <a:gd name="T6" fmla="*/ 2147483647 w 609"/>
              <a:gd name="T7" fmla="*/ 2147483647 h 587"/>
              <a:gd name="T8" fmla="*/ 2147483647 w 609"/>
              <a:gd name="T9" fmla="*/ 2147483647 h 587"/>
              <a:gd name="T10" fmla="*/ 2147483647 w 609"/>
              <a:gd name="T11" fmla="*/ 2147483647 h 587"/>
              <a:gd name="T12" fmla="*/ 0 w 609"/>
              <a:gd name="T13" fmla="*/ 2147483647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164" name="Oval 163"/>
          <p:cNvSpPr>
            <a:spLocks noChangeArrowheads="1"/>
          </p:cNvSpPr>
          <p:nvPr/>
        </p:nvSpPr>
        <p:spPr bwMode="auto">
          <a:xfrm rot="2567545">
            <a:off x="4398963" y="2473325"/>
            <a:ext cx="228600" cy="200025"/>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165" name="Group 164"/>
          <p:cNvGrpSpPr>
            <a:grpSpLocks/>
          </p:cNvGrpSpPr>
          <p:nvPr/>
        </p:nvGrpSpPr>
        <p:grpSpPr bwMode="auto">
          <a:xfrm>
            <a:off x="3460750" y="3490918"/>
            <a:ext cx="711200" cy="666751"/>
            <a:chOff x="2933" y="2824"/>
            <a:chExt cx="566" cy="530"/>
          </a:xfrm>
        </p:grpSpPr>
        <p:grpSp>
          <p:nvGrpSpPr>
            <p:cNvPr id="166" name="Group 165"/>
            <p:cNvGrpSpPr>
              <a:grpSpLocks/>
            </p:cNvGrpSpPr>
            <p:nvPr/>
          </p:nvGrpSpPr>
          <p:grpSpPr bwMode="auto">
            <a:xfrm>
              <a:off x="2933" y="2824"/>
              <a:ext cx="566" cy="147"/>
              <a:chOff x="4809" y="1102"/>
              <a:chExt cx="566" cy="147"/>
            </a:xfrm>
          </p:grpSpPr>
          <p:sp>
            <p:nvSpPr>
              <p:cNvPr id="323" name="Rectangle 322"/>
              <p:cNvSpPr>
                <a:spLocks noChangeArrowheads="1"/>
              </p:cNvSpPr>
              <p:nvPr/>
            </p:nvSpPr>
            <p:spPr bwMode="auto">
              <a:xfrm>
                <a:off x="4809" y="1102"/>
                <a:ext cx="566" cy="147"/>
              </a:xfrm>
              <a:prstGeom prst="rect">
                <a:avLst/>
              </a:prstGeom>
              <a:solidFill>
                <a:srgbClr val="FFFFCC"/>
              </a:solidFill>
              <a:ln w="12700" algn="ctr">
                <a:solidFill>
                  <a:srgbClr val="000000"/>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324" name="Group 323"/>
              <p:cNvGrpSpPr>
                <a:grpSpLocks/>
              </p:cNvGrpSpPr>
              <p:nvPr/>
            </p:nvGrpSpPr>
            <p:grpSpPr bwMode="auto">
              <a:xfrm>
                <a:off x="5267" y="1113"/>
                <a:ext cx="65" cy="126"/>
                <a:chOff x="3439" y="1711"/>
                <a:chExt cx="631" cy="1219"/>
              </a:xfrm>
            </p:grpSpPr>
            <p:sp>
              <p:nvSpPr>
                <p:cNvPr id="326" name="Freeform 325"/>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27" name="Line 3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sp>
            <p:nvSpPr>
              <p:cNvPr id="325" name="Rectangle 324"/>
              <p:cNvSpPr>
                <a:spLocks noChangeArrowheads="1"/>
              </p:cNvSpPr>
              <p:nvPr/>
            </p:nvSpPr>
            <p:spPr bwMode="auto">
              <a:xfrm>
                <a:off x="4858" y="1147"/>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grpSp>
          <p:nvGrpSpPr>
            <p:cNvPr id="167" name="Group 166"/>
            <p:cNvGrpSpPr>
              <a:grpSpLocks/>
            </p:cNvGrpSpPr>
            <p:nvPr/>
          </p:nvGrpSpPr>
          <p:grpSpPr bwMode="auto">
            <a:xfrm>
              <a:off x="2933" y="3015"/>
              <a:ext cx="566" cy="147"/>
              <a:chOff x="4809" y="1293"/>
              <a:chExt cx="566" cy="147"/>
            </a:xfrm>
          </p:grpSpPr>
          <p:sp>
            <p:nvSpPr>
              <p:cNvPr id="318" name="Rectangle 317"/>
              <p:cNvSpPr>
                <a:spLocks noChangeArrowheads="1"/>
              </p:cNvSpPr>
              <p:nvPr/>
            </p:nvSpPr>
            <p:spPr bwMode="auto">
              <a:xfrm>
                <a:off x="4809" y="1293"/>
                <a:ext cx="566" cy="147"/>
              </a:xfrm>
              <a:prstGeom prst="rect">
                <a:avLst/>
              </a:prstGeom>
              <a:solidFill>
                <a:srgbClr val="FFFFCC"/>
              </a:solidFill>
              <a:ln w="12700" algn="ctr">
                <a:solidFill>
                  <a:srgbClr val="000000"/>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319" name="Group 318"/>
              <p:cNvGrpSpPr>
                <a:grpSpLocks/>
              </p:cNvGrpSpPr>
              <p:nvPr/>
            </p:nvGrpSpPr>
            <p:grpSpPr bwMode="auto">
              <a:xfrm>
                <a:off x="5267" y="1304"/>
                <a:ext cx="65" cy="126"/>
                <a:chOff x="3439" y="1711"/>
                <a:chExt cx="631" cy="1219"/>
              </a:xfrm>
            </p:grpSpPr>
            <p:sp>
              <p:nvSpPr>
                <p:cNvPr id="321" name="Freeform 32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22" name="Line 4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sp>
            <p:nvSpPr>
              <p:cNvPr id="320" name="Rectangle 319"/>
              <p:cNvSpPr>
                <a:spLocks noChangeArrowheads="1"/>
              </p:cNvSpPr>
              <p:nvPr/>
            </p:nvSpPr>
            <p:spPr bwMode="auto">
              <a:xfrm>
                <a:off x="4858" y="1338"/>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grpSp>
          <p:nvGrpSpPr>
            <p:cNvPr id="168" name="Group 167"/>
            <p:cNvGrpSpPr>
              <a:grpSpLocks/>
            </p:cNvGrpSpPr>
            <p:nvPr/>
          </p:nvGrpSpPr>
          <p:grpSpPr bwMode="auto">
            <a:xfrm>
              <a:off x="2933" y="3207"/>
              <a:ext cx="566" cy="147"/>
              <a:chOff x="4809" y="1485"/>
              <a:chExt cx="566" cy="147"/>
            </a:xfrm>
          </p:grpSpPr>
          <p:sp>
            <p:nvSpPr>
              <p:cNvPr id="169" name="Rectangle 168"/>
              <p:cNvSpPr>
                <a:spLocks noChangeArrowheads="1"/>
              </p:cNvSpPr>
              <p:nvPr/>
            </p:nvSpPr>
            <p:spPr bwMode="auto">
              <a:xfrm>
                <a:off x="4809" y="1485"/>
                <a:ext cx="566" cy="147"/>
              </a:xfrm>
              <a:prstGeom prst="rect">
                <a:avLst/>
              </a:prstGeom>
              <a:solidFill>
                <a:srgbClr val="FFFFCC"/>
              </a:solidFill>
              <a:ln w="12700" algn="ctr">
                <a:solidFill>
                  <a:srgbClr val="000000"/>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170" name="Group 169"/>
              <p:cNvGrpSpPr>
                <a:grpSpLocks/>
              </p:cNvGrpSpPr>
              <p:nvPr/>
            </p:nvGrpSpPr>
            <p:grpSpPr bwMode="auto">
              <a:xfrm>
                <a:off x="5267" y="1496"/>
                <a:ext cx="65" cy="126"/>
                <a:chOff x="3439" y="1711"/>
                <a:chExt cx="631" cy="1219"/>
              </a:xfrm>
            </p:grpSpPr>
            <p:sp>
              <p:nvSpPr>
                <p:cNvPr id="316" name="Freeform 315"/>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17" name="Line 5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sp>
            <p:nvSpPr>
              <p:cNvPr id="171" name="Rectangle 170"/>
              <p:cNvSpPr>
                <a:spLocks noChangeArrowheads="1"/>
              </p:cNvSpPr>
              <p:nvPr/>
            </p:nvSpPr>
            <p:spPr bwMode="auto">
              <a:xfrm>
                <a:off x="4858" y="1530"/>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grpSp>
      <p:grpSp>
        <p:nvGrpSpPr>
          <p:cNvPr id="328" name="Group 327"/>
          <p:cNvGrpSpPr>
            <a:grpSpLocks/>
          </p:cNvGrpSpPr>
          <p:nvPr/>
        </p:nvGrpSpPr>
        <p:grpSpPr bwMode="auto">
          <a:xfrm>
            <a:off x="3479801" y="4271963"/>
            <a:ext cx="544513" cy="700087"/>
            <a:chOff x="2634" y="2618"/>
            <a:chExt cx="538" cy="692"/>
          </a:xfrm>
        </p:grpSpPr>
        <p:sp>
          <p:nvSpPr>
            <p:cNvPr id="329" name="AutoShape 5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0" name="Freeform 32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1" name="Freeform 33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2" name="Rectangle 331"/>
            <p:cNvSpPr>
              <a:spLocks noChangeArrowheads="1"/>
            </p:cNvSpPr>
            <p:nvPr/>
          </p:nvSpPr>
          <p:spPr bwMode="auto">
            <a:xfrm rot="21419544" flipH="1">
              <a:off x="3090" y="3069"/>
              <a:ext cx="82" cy="176"/>
            </a:xfrm>
            <a:prstGeom prst="rect">
              <a:avLst/>
            </a:prstGeom>
            <a:solidFill>
              <a:srgbClr val="FFCC99"/>
            </a:solidFill>
            <a:ln w="12700" algn="ctr">
              <a:solidFill>
                <a:srgbClr val="000000"/>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3" name="Rectangle 332"/>
            <p:cNvSpPr>
              <a:spLocks noChangeArrowheads="1"/>
            </p:cNvSpPr>
            <p:nvPr/>
          </p:nvSpPr>
          <p:spPr bwMode="auto">
            <a:xfrm rot="1196180" flipH="1">
              <a:off x="2634" y="3044"/>
              <a:ext cx="82" cy="175"/>
            </a:xfrm>
            <a:prstGeom prst="rect">
              <a:avLst/>
            </a:prstGeom>
            <a:solidFill>
              <a:srgbClr val="FFFF99"/>
            </a:solidFill>
            <a:ln w="12700" algn="ctr">
              <a:solidFill>
                <a:srgbClr val="000000"/>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4" name="Oval 333"/>
            <p:cNvSpPr>
              <a:spLocks noChangeArrowheads="1"/>
            </p:cNvSpPr>
            <p:nvPr/>
          </p:nvSpPr>
          <p:spPr bwMode="auto">
            <a:xfrm flipH="1">
              <a:off x="2961" y="3207"/>
              <a:ext cx="50" cy="58"/>
            </a:xfrm>
            <a:prstGeom prst="ellipse">
              <a:avLst/>
            </a:prstGeom>
            <a:solidFill>
              <a:srgbClr val="FFFF99"/>
            </a:solidFill>
            <a:ln w="12700" algn="ctr">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5" name="Oval 334"/>
            <p:cNvSpPr>
              <a:spLocks noChangeArrowheads="1"/>
            </p:cNvSpPr>
            <p:nvPr/>
          </p:nvSpPr>
          <p:spPr bwMode="auto">
            <a:xfrm flipH="1">
              <a:off x="2926" y="3231"/>
              <a:ext cx="47" cy="63"/>
            </a:xfrm>
            <a:prstGeom prst="ellipse">
              <a:avLst/>
            </a:prstGeom>
            <a:solidFill>
              <a:srgbClr val="FFFF99"/>
            </a:solidFill>
            <a:ln w="12700" algn="ctr">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6" name="Oval 335"/>
            <p:cNvSpPr>
              <a:spLocks noChangeArrowheads="1"/>
            </p:cNvSpPr>
            <p:nvPr/>
          </p:nvSpPr>
          <p:spPr bwMode="auto">
            <a:xfrm rot="20190086" flipH="1">
              <a:off x="2882" y="3246"/>
              <a:ext cx="49" cy="62"/>
            </a:xfrm>
            <a:prstGeom prst="ellipse">
              <a:avLst/>
            </a:prstGeom>
            <a:solidFill>
              <a:srgbClr val="FFFF99"/>
            </a:solidFill>
            <a:ln w="12700" algn="ctr">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7" name="Oval 336"/>
            <p:cNvSpPr>
              <a:spLocks noChangeArrowheads="1"/>
            </p:cNvSpPr>
            <p:nvPr/>
          </p:nvSpPr>
          <p:spPr bwMode="auto">
            <a:xfrm rot="18495068" flipH="1">
              <a:off x="2862" y="3266"/>
              <a:ext cx="30" cy="57"/>
            </a:xfrm>
            <a:prstGeom prst="ellipse">
              <a:avLst/>
            </a:prstGeom>
            <a:solidFill>
              <a:srgbClr val="FFFF99"/>
            </a:solidFill>
            <a:ln w="12700" algn="ctr">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8" name="Freeform 33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39" name="Freeform 33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40" name="Freeform 33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grpSp>
        <p:nvGrpSpPr>
          <p:cNvPr id="341" name="Group 340"/>
          <p:cNvGrpSpPr>
            <a:grpSpLocks/>
          </p:cNvGrpSpPr>
          <p:nvPr/>
        </p:nvGrpSpPr>
        <p:grpSpPr bwMode="auto">
          <a:xfrm>
            <a:off x="4676784" y="4111625"/>
            <a:ext cx="908051" cy="661988"/>
            <a:chOff x="4432" y="3072"/>
            <a:chExt cx="508" cy="370"/>
          </a:xfrm>
        </p:grpSpPr>
        <p:grpSp>
          <p:nvGrpSpPr>
            <p:cNvPr id="342" name="Group 341"/>
            <p:cNvGrpSpPr>
              <a:grpSpLocks/>
            </p:cNvGrpSpPr>
            <p:nvPr/>
          </p:nvGrpSpPr>
          <p:grpSpPr bwMode="auto">
            <a:xfrm>
              <a:off x="4639" y="3102"/>
              <a:ext cx="301" cy="340"/>
              <a:chOff x="2683" y="1519"/>
              <a:chExt cx="557" cy="628"/>
            </a:xfrm>
          </p:grpSpPr>
          <p:sp>
            <p:nvSpPr>
              <p:cNvPr id="344" name="AutoShape 6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pic>
            <p:nvPicPr>
              <p:cNvPr id="345" name="Picture 34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6" name="Line 6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47" name="Line 7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48" name="Line 7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49" name="Line 7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50" name="Line 7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51" name="Line 7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52" name="Line 7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53" name="Line 7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54" name="Line 7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sp>
          <p:nvSpPr>
            <p:cNvPr id="343" name="AutoShape 78"/>
            <p:cNvSpPr>
              <a:spLocks noChangeArrowheads="1"/>
            </p:cNvSpPr>
            <p:nvPr/>
          </p:nvSpPr>
          <p:spPr bwMode="auto">
            <a:xfrm>
              <a:off x="4432" y="3072"/>
              <a:ext cx="304" cy="272"/>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sp>
        <p:nvSpPr>
          <p:cNvPr id="355" name="Rectangle 354"/>
          <p:cNvSpPr>
            <a:spLocks noChangeArrowheads="1"/>
          </p:cNvSpPr>
          <p:nvPr/>
        </p:nvSpPr>
        <p:spPr bwMode="auto">
          <a:xfrm>
            <a:off x="423863" y="4121150"/>
            <a:ext cx="2844800" cy="890588"/>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rgbClr val="000000"/>
                </a:solidFill>
                <a:latin typeface="Arial"/>
                <a:ea typeface="Calibri" pitchFamily="34" charset="0"/>
                <a:cs typeface="Calibri" pitchFamily="34" charset="0"/>
              </a:rPr>
              <a:t>Which </a:t>
            </a:r>
            <a:r>
              <a:rPr lang="en-US" sz="2400" dirty="0">
                <a:solidFill>
                  <a:srgbClr val="D33819"/>
                </a:solidFill>
                <a:latin typeface="Arial"/>
                <a:ea typeface="Calibri" pitchFamily="34" charset="0"/>
                <a:cs typeface="Calibri" pitchFamily="34" charset="0"/>
              </a:rPr>
              <a:t>producers</a:t>
            </a:r>
            <a:r>
              <a:rPr lang="en-US" sz="2400" dirty="0">
                <a:solidFill>
                  <a:srgbClr val="000000"/>
                </a:solidFill>
                <a:latin typeface="Arial"/>
                <a:ea typeface="Calibri" pitchFamily="34" charset="0"/>
                <a:cs typeface="Calibri" pitchFamily="34" charset="0"/>
              </a:rPr>
              <a:t> are responsible for the policy?</a:t>
            </a:r>
          </a:p>
        </p:txBody>
      </p:sp>
      <p:sp>
        <p:nvSpPr>
          <p:cNvPr id="356" name="Rectangle 355"/>
          <p:cNvSpPr>
            <a:spLocks noChangeArrowheads="1"/>
          </p:cNvSpPr>
          <p:nvPr/>
        </p:nvSpPr>
        <p:spPr bwMode="auto">
          <a:xfrm>
            <a:off x="474663" y="3124200"/>
            <a:ext cx="2857500" cy="981075"/>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rgbClr val="000000"/>
                </a:solidFill>
                <a:latin typeface="Arial"/>
                <a:ea typeface="Calibri" pitchFamily="34" charset="0"/>
                <a:cs typeface="Calibri" pitchFamily="34" charset="0"/>
              </a:rPr>
              <a:t>What are the </a:t>
            </a:r>
            <a:r>
              <a:rPr lang="en-US" sz="2400" dirty="0">
                <a:solidFill>
                  <a:srgbClr val="D33819"/>
                </a:solidFill>
                <a:latin typeface="Arial"/>
                <a:ea typeface="Calibri" pitchFamily="34" charset="0"/>
                <a:cs typeface="Calibri" pitchFamily="34" charset="0"/>
              </a:rPr>
              <a:t>charges</a:t>
            </a:r>
            <a:r>
              <a:rPr lang="en-US" sz="2400" dirty="0">
                <a:solidFill>
                  <a:srgbClr val="000000"/>
                </a:solidFill>
                <a:latin typeface="Arial"/>
                <a:ea typeface="Calibri" pitchFamily="34" charset="0"/>
                <a:cs typeface="Calibri" pitchFamily="34" charset="0"/>
              </a:rPr>
              <a:t>? </a:t>
            </a:r>
          </a:p>
        </p:txBody>
      </p:sp>
      <p:sp>
        <p:nvSpPr>
          <p:cNvPr id="357" name="Rectangle 356"/>
          <p:cNvSpPr>
            <a:spLocks noChangeArrowheads="1"/>
          </p:cNvSpPr>
          <p:nvPr/>
        </p:nvSpPr>
        <p:spPr bwMode="auto">
          <a:xfrm>
            <a:off x="5773738" y="4337050"/>
            <a:ext cx="2927350" cy="849313"/>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rgbClr val="000000"/>
                </a:solidFill>
                <a:latin typeface="Arial"/>
                <a:ea typeface="Calibri" pitchFamily="34" charset="0"/>
                <a:cs typeface="Calibri" pitchFamily="34" charset="0"/>
              </a:rPr>
              <a:t>What is the </a:t>
            </a:r>
            <a:r>
              <a:rPr lang="en-US" sz="2400" dirty="0">
                <a:solidFill>
                  <a:srgbClr val="D33819"/>
                </a:solidFill>
                <a:latin typeface="Arial"/>
                <a:ea typeface="Calibri" pitchFamily="34" charset="0"/>
                <a:cs typeface="Calibri" pitchFamily="34" charset="0"/>
              </a:rPr>
              <a:t>policy payment plan</a:t>
            </a:r>
            <a:r>
              <a:rPr lang="en-US" sz="2400" dirty="0">
                <a:solidFill>
                  <a:srgbClr val="000000"/>
                </a:solidFill>
                <a:latin typeface="Arial"/>
                <a:ea typeface="Calibri" pitchFamily="34" charset="0"/>
                <a:cs typeface="Calibri" pitchFamily="34" charset="0"/>
              </a:rPr>
              <a:t>?</a:t>
            </a:r>
          </a:p>
        </p:txBody>
      </p:sp>
      <p:sp>
        <p:nvSpPr>
          <p:cNvPr id="358" name="Line 83"/>
          <p:cNvSpPr>
            <a:spLocks noChangeShapeType="1"/>
          </p:cNvSpPr>
          <p:nvPr/>
        </p:nvSpPr>
        <p:spPr bwMode="auto">
          <a:xfrm>
            <a:off x="2219325" y="3567113"/>
            <a:ext cx="1203325" cy="177800"/>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59" name="Line 84"/>
          <p:cNvSpPr>
            <a:spLocks noChangeShapeType="1"/>
          </p:cNvSpPr>
          <p:nvPr/>
        </p:nvSpPr>
        <p:spPr bwMode="auto">
          <a:xfrm>
            <a:off x="3033713" y="4310063"/>
            <a:ext cx="449262" cy="904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60" name="Line 85"/>
          <p:cNvSpPr>
            <a:spLocks noChangeShapeType="1"/>
          </p:cNvSpPr>
          <p:nvPr/>
        </p:nvSpPr>
        <p:spPr bwMode="auto">
          <a:xfrm flipH="1">
            <a:off x="5430838" y="2366963"/>
            <a:ext cx="573087" cy="9794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61" name="Line 86"/>
          <p:cNvSpPr>
            <a:spLocks noChangeShapeType="1"/>
          </p:cNvSpPr>
          <p:nvPr/>
        </p:nvSpPr>
        <p:spPr bwMode="auto">
          <a:xfrm flipH="1" flipV="1">
            <a:off x="5561013" y="4551363"/>
            <a:ext cx="385762" cy="1412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62" name="Line 87"/>
          <p:cNvSpPr>
            <a:spLocks noChangeShapeType="1"/>
          </p:cNvSpPr>
          <p:nvPr/>
        </p:nvSpPr>
        <p:spPr bwMode="auto">
          <a:xfrm flipV="1">
            <a:off x="3482974" y="1147763"/>
            <a:ext cx="842963" cy="12593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63" name="Line 88"/>
          <p:cNvSpPr>
            <a:spLocks noChangeShapeType="1"/>
          </p:cNvSpPr>
          <p:nvPr/>
        </p:nvSpPr>
        <p:spPr bwMode="auto">
          <a:xfrm flipH="1" flipV="1">
            <a:off x="4667250" y="1160463"/>
            <a:ext cx="790582" cy="12289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364" name="Group 363"/>
          <p:cNvGrpSpPr>
            <a:grpSpLocks/>
          </p:cNvGrpSpPr>
          <p:nvPr/>
        </p:nvGrpSpPr>
        <p:grpSpPr bwMode="auto">
          <a:xfrm rot="2705034">
            <a:off x="4177506" y="554832"/>
            <a:ext cx="644525" cy="636588"/>
            <a:chOff x="3131" y="3139"/>
            <a:chExt cx="711" cy="702"/>
          </a:xfrm>
        </p:grpSpPr>
        <p:sp>
          <p:nvSpPr>
            <p:cNvPr id="365" name="Freeform 364"/>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66" name="Freeform 365"/>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67" name="Oval 366"/>
            <p:cNvSpPr>
              <a:spLocks noChangeArrowheads="1"/>
            </p:cNvSpPr>
            <p:nvPr/>
          </p:nvSpPr>
          <p:spPr bwMode="auto">
            <a:xfrm>
              <a:off x="3292" y="3303"/>
              <a:ext cx="92" cy="92"/>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pic>
          <p:nvPicPr>
            <p:cNvPr id="368" name="Picture 36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9" name="Rectangle 368"/>
          <p:cNvSpPr>
            <a:spLocks noChangeArrowheads="1"/>
          </p:cNvSpPr>
          <p:nvPr/>
        </p:nvSpPr>
        <p:spPr bwMode="auto">
          <a:xfrm>
            <a:off x="474663" y="2044700"/>
            <a:ext cx="2857500" cy="981075"/>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rgbClr val="000000"/>
                </a:solidFill>
                <a:latin typeface="Arial"/>
                <a:ea typeface="Calibri" pitchFamily="34" charset="0"/>
                <a:cs typeface="Calibri" pitchFamily="34" charset="0"/>
              </a:rPr>
              <a:t>Which </a:t>
            </a:r>
            <a:r>
              <a:rPr lang="en-US" sz="2400" dirty="0">
                <a:solidFill>
                  <a:srgbClr val="D33819"/>
                </a:solidFill>
                <a:latin typeface="Arial"/>
                <a:ea typeface="Calibri" pitchFamily="34" charset="0"/>
                <a:cs typeface="Calibri" pitchFamily="34" charset="0"/>
              </a:rPr>
              <a:t>policy period </a:t>
            </a:r>
            <a:r>
              <a:rPr lang="en-US" sz="2400" dirty="0">
                <a:solidFill>
                  <a:srgbClr val="000000"/>
                </a:solidFill>
                <a:latin typeface="Arial"/>
                <a:ea typeface="Calibri" pitchFamily="34" charset="0"/>
                <a:cs typeface="Calibri" pitchFamily="34" charset="0"/>
              </a:rPr>
              <a:t>is involved?</a:t>
            </a:r>
          </a:p>
        </p:txBody>
      </p:sp>
      <p:sp>
        <p:nvSpPr>
          <p:cNvPr id="370" name="Line 105"/>
          <p:cNvSpPr>
            <a:spLocks noChangeShapeType="1"/>
          </p:cNvSpPr>
          <p:nvPr/>
        </p:nvSpPr>
        <p:spPr bwMode="auto">
          <a:xfrm>
            <a:off x="2084388" y="2757488"/>
            <a:ext cx="1296987" cy="3063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71" name="Rectangle 370"/>
          <p:cNvSpPr>
            <a:spLocks noChangeArrowheads="1"/>
          </p:cNvSpPr>
          <p:nvPr/>
        </p:nvSpPr>
        <p:spPr bwMode="auto">
          <a:xfrm>
            <a:off x="5759450" y="2041525"/>
            <a:ext cx="2857500" cy="981075"/>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rgbClr val="000000"/>
                </a:solidFill>
                <a:latin typeface="Arial"/>
                <a:ea typeface="Calibri" pitchFamily="34" charset="0"/>
                <a:cs typeface="Calibri" pitchFamily="34" charset="0"/>
              </a:rPr>
              <a:t>What </a:t>
            </a:r>
            <a:r>
              <a:rPr lang="en-US" sz="2400" dirty="0">
                <a:solidFill>
                  <a:srgbClr val="D33819"/>
                </a:solidFill>
                <a:latin typeface="Arial"/>
                <a:ea typeface="Calibri" pitchFamily="34" charset="0"/>
                <a:cs typeface="Calibri" pitchFamily="34" charset="0"/>
              </a:rPr>
              <a:t>account</a:t>
            </a:r>
            <a:r>
              <a:rPr lang="en-US" sz="2400" dirty="0">
                <a:solidFill>
                  <a:srgbClr val="000000"/>
                </a:solidFill>
                <a:latin typeface="Arial"/>
                <a:ea typeface="Calibri" pitchFamily="34" charset="0"/>
                <a:cs typeface="Calibri" pitchFamily="34" charset="0"/>
              </a:rPr>
              <a:t> owns the policy?</a:t>
            </a:r>
          </a:p>
        </p:txBody>
      </p:sp>
      <p:sp>
        <p:nvSpPr>
          <p:cNvPr id="372" name="Line 108"/>
          <p:cNvSpPr>
            <a:spLocks noChangeShapeType="1"/>
          </p:cNvSpPr>
          <p:nvPr/>
        </p:nvSpPr>
        <p:spPr bwMode="auto">
          <a:xfrm flipH="1" flipV="1">
            <a:off x="5632450" y="3684588"/>
            <a:ext cx="388938" cy="80962"/>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373" name="Group 372"/>
          <p:cNvGrpSpPr>
            <a:grpSpLocks/>
          </p:cNvGrpSpPr>
          <p:nvPr/>
        </p:nvGrpSpPr>
        <p:grpSpPr bwMode="auto">
          <a:xfrm>
            <a:off x="3463925" y="2773369"/>
            <a:ext cx="1609725" cy="592138"/>
            <a:chOff x="2299" y="2800"/>
            <a:chExt cx="1217" cy="448"/>
          </a:xfrm>
        </p:grpSpPr>
        <p:sp>
          <p:nvSpPr>
            <p:cNvPr id="374" name="Rectangle 373"/>
            <p:cNvSpPr>
              <a:spLocks noChangeArrowheads="1"/>
            </p:cNvSpPr>
            <p:nvPr/>
          </p:nvSpPr>
          <p:spPr bwMode="auto">
            <a:xfrm>
              <a:off x="2299" y="2939"/>
              <a:ext cx="1217" cy="186"/>
            </a:xfrm>
            <a:prstGeom prst="rect">
              <a:avLst/>
            </a:prstGeom>
            <a:solidFill>
              <a:srgbClr val="FFCC99"/>
            </a:solidFill>
            <a:ln w="12700" algn="ctr">
              <a:solidFill>
                <a:srgbClr val="000000"/>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375" name="Group 374"/>
            <p:cNvGrpSpPr>
              <a:grpSpLocks/>
            </p:cNvGrpSpPr>
            <p:nvPr/>
          </p:nvGrpSpPr>
          <p:grpSpPr bwMode="auto">
            <a:xfrm>
              <a:off x="2708" y="2800"/>
              <a:ext cx="398" cy="448"/>
              <a:chOff x="2324" y="435"/>
              <a:chExt cx="933" cy="1052"/>
            </a:xfrm>
          </p:grpSpPr>
          <p:sp>
            <p:nvSpPr>
              <p:cNvPr id="376" name="AutoShape 112"/>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77" name="Freeform 37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78" name="Freeform 37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79" name="Freeform 37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380" name="Group 379"/>
              <p:cNvGrpSpPr>
                <a:grpSpLocks/>
              </p:cNvGrpSpPr>
              <p:nvPr/>
            </p:nvGrpSpPr>
            <p:grpSpPr bwMode="auto">
              <a:xfrm>
                <a:off x="2895" y="956"/>
                <a:ext cx="349" cy="510"/>
                <a:chOff x="2784" y="3210"/>
                <a:chExt cx="523" cy="772"/>
              </a:xfrm>
            </p:grpSpPr>
            <p:sp>
              <p:nvSpPr>
                <p:cNvPr id="381" name="AutoShape 1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82" name="AutoShape 1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83" name="AutoShape 11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84" name="Oval 38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grpSp>
      </p:grpSp>
      <p:grpSp>
        <p:nvGrpSpPr>
          <p:cNvPr id="385" name="Group 384"/>
          <p:cNvGrpSpPr>
            <a:grpSpLocks/>
          </p:cNvGrpSpPr>
          <p:nvPr/>
        </p:nvGrpSpPr>
        <p:grpSpPr bwMode="auto">
          <a:xfrm>
            <a:off x="4225912" y="3687763"/>
            <a:ext cx="503237" cy="1203325"/>
            <a:chOff x="6499954" y="5133860"/>
            <a:chExt cx="502820" cy="1203085"/>
          </a:xfrm>
        </p:grpSpPr>
        <p:sp>
          <p:nvSpPr>
            <p:cNvPr id="386" name="Rounded Rectangle 385"/>
            <p:cNvSpPr/>
            <p:nvPr/>
          </p:nvSpPr>
          <p:spPr bwMode="auto">
            <a:xfrm>
              <a:off x="6607814" y="5133860"/>
              <a:ext cx="271238" cy="1134836"/>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87"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pic>
          <p:nvPicPr>
            <p:cNvPr id="388" name="Picture 3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89"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0"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1"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2"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3"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4"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5"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6"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7"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398"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pic>
          <p:nvPicPr>
            <p:cNvPr id="399" name="Picture 39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00"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1"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2"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3"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4"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5"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6"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7"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8"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09"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pic>
          <p:nvPicPr>
            <p:cNvPr id="410" name="Picture 40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1"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2"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3"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4"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5"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6"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7"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8"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19"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0"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pic>
          <p:nvPicPr>
            <p:cNvPr id="421" name="Picture 42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22"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3"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4"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5"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6"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7"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8"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29"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30"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31" name="TextBox 674"/>
            <p:cNvSpPr txBox="1">
              <a:spLocks noChangeArrowheads="1"/>
            </p:cNvSpPr>
            <p:nvPr/>
          </p:nvSpPr>
          <p:spPr bwMode="auto">
            <a:xfrm>
              <a:off x="6499954" y="6059187"/>
              <a:ext cx="502820" cy="277758"/>
            </a:xfrm>
            <a:prstGeom prst="rect">
              <a:avLst/>
            </a:prstGeom>
            <a:noFill/>
            <a:ln w="9525">
              <a:noFill/>
              <a:miter lim="800000"/>
              <a:headEnd/>
              <a:tailEnd/>
            </a:ln>
          </p:spPr>
          <p:txBody>
            <a:bodyP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Calibri" pitchFamily="34" charset="0"/>
                </a:rPr>
                <a:t>. . .</a:t>
              </a:r>
            </a:p>
          </p:txBody>
        </p:sp>
      </p:grpSp>
      <p:sp>
        <p:nvSpPr>
          <p:cNvPr id="432" name="Rectangle 431"/>
          <p:cNvSpPr>
            <a:spLocks noChangeArrowheads="1"/>
          </p:cNvSpPr>
          <p:nvPr/>
        </p:nvSpPr>
        <p:spPr bwMode="auto">
          <a:xfrm>
            <a:off x="1517650" y="5254625"/>
            <a:ext cx="5991225" cy="511175"/>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rgbClr val="000000"/>
                </a:solidFill>
                <a:latin typeface="Arial"/>
                <a:ea typeface="Calibri" pitchFamily="34" charset="0"/>
                <a:cs typeface="Calibri" pitchFamily="34" charset="0"/>
              </a:rPr>
              <a:t>What </a:t>
            </a:r>
            <a:r>
              <a:rPr lang="en-US" sz="2400" dirty="0">
                <a:solidFill>
                  <a:srgbClr val="D33819"/>
                </a:solidFill>
                <a:latin typeface="Arial"/>
                <a:ea typeface="Calibri" pitchFamily="34" charset="0"/>
                <a:cs typeface="Calibri" pitchFamily="34" charset="0"/>
              </a:rPr>
              <a:t>invoice stream </a:t>
            </a:r>
            <a:r>
              <a:rPr lang="en-US" sz="2400" dirty="0">
                <a:solidFill>
                  <a:srgbClr val="000000"/>
                </a:solidFill>
                <a:latin typeface="Arial"/>
                <a:ea typeface="Calibri" pitchFamily="34" charset="0"/>
                <a:cs typeface="Calibri" pitchFamily="34" charset="0"/>
              </a:rPr>
              <a:t>to place invoices on? </a:t>
            </a:r>
          </a:p>
        </p:txBody>
      </p:sp>
      <p:sp>
        <p:nvSpPr>
          <p:cNvPr id="433" name="Line 84"/>
          <p:cNvSpPr>
            <a:spLocks noChangeShapeType="1"/>
          </p:cNvSpPr>
          <p:nvPr/>
        </p:nvSpPr>
        <p:spPr bwMode="auto">
          <a:xfrm flipV="1">
            <a:off x="3924300" y="4875213"/>
            <a:ext cx="493713" cy="409575"/>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434" name="Group 433"/>
          <p:cNvGrpSpPr>
            <a:grpSpLocks/>
          </p:cNvGrpSpPr>
          <p:nvPr/>
        </p:nvGrpSpPr>
        <p:grpSpPr bwMode="auto">
          <a:xfrm>
            <a:off x="4830446" y="3420535"/>
            <a:ext cx="675586" cy="534456"/>
            <a:chOff x="3942556" y="1245638"/>
            <a:chExt cx="1284287" cy="1016000"/>
          </a:xfrm>
        </p:grpSpPr>
        <p:pic>
          <p:nvPicPr>
            <p:cNvPr id="435" name="Picture 434" descr="j02909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6" name="Group 435"/>
            <p:cNvGrpSpPr>
              <a:grpSpLocks/>
            </p:cNvGrpSpPr>
            <p:nvPr/>
          </p:nvGrpSpPr>
          <p:grpSpPr bwMode="auto">
            <a:xfrm rot="-960000">
              <a:off x="4485519" y="1533397"/>
              <a:ext cx="426056" cy="480044"/>
              <a:chOff x="2324" y="435"/>
              <a:chExt cx="933" cy="1052"/>
            </a:xfrm>
          </p:grpSpPr>
          <p:sp>
            <p:nvSpPr>
              <p:cNvPr id="43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38" name="Freeform 43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39" name="Freeform 43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40" name="Freeform 43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441" name="Group 440"/>
              <p:cNvGrpSpPr>
                <a:grpSpLocks/>
              </p:cNvGrpSpPr>
              <p:nvPr/>
            </p:nvGrpSpPr>
            <p:grpSpPr bwMode="auto">
              <a:xfrm>
                <a:off x="2895" y="956"/>
                <a:ext cx="349" cy="510"/>
                <a:chOff x="2784" y="3210"/>
                <a:chExt cx="523" cy="772"/>
              </a:xfrm>
            </p:grpSpPr>
            <p:sp>
              <p:nvSpPr>
                <p:cNvPr id="44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4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4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sp>
              <p:nvSpPr>
                <p:cNvPr id="445" name="Oval 44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0" i="0" u="none" strike="noStrike" kern="1200" cap="none" spc="0" normalizeH="0" baseline="0" noProof="0">
                    <a:ln>
                      <a:noFill/>
                    </a:ln>
                    <a:solidFill>
                      <a:srgbClr val="FF0000"/>
                    </a:solidFill>
                    <a:effectLst/>
                    <a:uLnTx/>
                    <a:uFillTx/>
                    <a:latin typeface="Arial" charset="0"/>
                    <a:ea typeface="+mn-ea"/>
                    <a:cs typeface="+mn-cs"/>
                  </a:endParaRPr>
                </a:p>
              </p:txBody>
            </p:sp>
          </p:grpSp>
        </p:grpSp>
      </p:grpSp>
      <p:pic>
        <p:nvPicPr>
          <p:cNvPr id="446" name="Content Placeholder 314" descr="billing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59450" y="420179"/>
            <a:ext cx="1279400" cy="1279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6838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184416"/>
            <a:ext cx="8870449" cy="6320579"/>
          </a:xfrm>
          <a:prstGeom prst="rect">
            <a:avLst/>
          </a:prstGeom>
        </p:spPr>
      </p:pic>
    </p:spTree>
    <p:extLst>
      <p:ext uri="{BB962C8B-B14F-4D97-AF65-F5344CB8AC3E}">
        <p14:creationId xmlns:p14="http://schemas.microsoft.com/office/powerpoint/2010/main" val="32490079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ounded Rectangle 203"/>
          <p:cNvSpPr/>
          <p:nvPr/>
        </p:nvSpPr>
        <p:spPr bwMode="auto">
          <a:xfrm>
            <a:off x="2469470" y="3703613"/>
            <a:ext cx="6075362" cy="1034257"/>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ndParaRPr>
          </a:p>
        </p:txBody>
      </p:sp>
      <p:grpSp>
        <p:nvGrpSpPr>
          <p:cNvPr id="205" name="Group 221"/>
          <p:cNvGrpSpPr>
            <a:grpSpLocks/>
          </p:cNvGrpSpPr>
          <p:nvPr/>
        </p:nvGrpSpPr>
        <p:grpSpPr bwMode="auto">
          <a:xfrm>
            <a:off x="2910795" y="3959359"/>
            <a:ext cx="736600" cy="688793"/>
            <a:chOff x="2683" y="1612"/>
            <a:chExt cx="557" cy="520"/>
          </a:xfrm>
        </p:grpSpPr>
        <p:sp>
          <p:nvSpPr>
            <p:cNvPr id="206" name="AutoShape 222"/>
            <p:cNvSpPr>
              <a:spLocks noChangeArrowheads="1"/>
            </p:cNvSpPr>
            <p:nvPr/>
          </p:nvSpPr>
          <p:spPr bwMode="auto">
            <a:xfrm rot="10800000" flipH="1">
              <a:off x="2683" y="1752"/>
              <a:ext cx="557" cy="16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pic>
          <p:nvPicPr>
            <p:cNvPr id="207" name="Picture 22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8" name="Line 22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09" name="Line 22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0" name="Line 22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1" name="Line 22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2" name="Line 22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3" name="Line 22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4" name="Line 23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5" name="Line 23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216" name="Line 23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217" name="Group 254"/>
          <p:cNvGrpSpPr>
            <a:grpSpLocks/>
          </p:cNvGrpSpPr>
          <p:nvPr/>
        </p:nvGrpSpPr>
        <p:grpSpPr bwMode="auto">
          <a:xfrm>
            <a:off x="4733245" y="3959359"/>
            <a:ext cx="736600" cy="688793"/>
            <a:chOff x="2683" y="1612"/>
            <a:chExt cx="557" cy="520"/>
          </a:xfrm>
        </p:grpSpPr>
        <p:sp>
          <p:nvSpPr>
            <p:cNvPr id="218" name="AutoShape 255"/>
            <p:cNvSpPr>
              <a:spLocks noChangeArrowheads="1"/>
            </p:cNvSpPr>
            <p:nvPr/>
          </p:nvSpPr>
          <p:spPr bwMode="auto">
            <a:xfrm rot="10800000" flipH="1">
              <a:off x="2683" y="1752"/>
              <a:ext cx="557" cy="16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pic>
          <p:nvPicPr>
            <p:cNvPr id="219" name="Picture 2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5" name="Line 25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3" name="Line 25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4" name="Line 25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5" name="Line 26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6" name="Line 26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7" name="Line 26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8" name="Line 26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19" name="Line 26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20" name="Line 26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421" name="Group 287"/>
          <p:cNvGrpSpPr>
            <a:grpSpLocks/>
          </p:cNvGrpSpPr>
          <p:nvPr/>
        </p:nvGrpSpPr>
        <p:grpSpPr bwMode="auto">
          <a:xfrm>
            <a:off x="3822020" y="3959359"/>
            <a:ext cx="736600" cy="688793"/>
            <a:chOff x="2683" y="1612"/>
            <a:chExt cx="557" cy="520"/>
          </a:xfrm>
        </p:grpSpPr>
        <p:sp>
          <p:nvSpPr>
            <p:cNvPr id="422" name="AutoShape 288"/>
            <p:cNvSpPr>
              <a:spLocks noChangeArrowheads="1"/>
            </p:cNvSpPr>
            <p:nvPr/>
          </p:nvSpPr>
          <p:spPr bwMode="auto">
            <a:xfrm rot="10800000" flipH="1">
              <a:off x="2683" y="1752"/>
              <a:ext cx="557" cy="16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pic>
          <p:nvPicPr>
            <p:cNvPr id="423" name="Picture 2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24" name="Line 29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25" name="Line 29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26" name="Line 29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27" name="Line 29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28" name="Line 29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37" name="Line 29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38" name="Line 29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39" name="Line 29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40" name="Line 29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441" name="Group 320"/>
          <p:cNvGrpSpPr>
            <a:grpSpLocks/>
          </p:cNvGrpSpPr>
          <p:nvPr/>
        </p:nvGrpSpPr>
        <p:grpSpPr bwMode="auto">
          <a:xfrm>
            <a:off x="5665107" y="3953009"/>
            <a:ext cx="736600" cy="688793"/>
            <a:chOff x="2683" y="1612"/>
            <a:chExt cx="557" cy="520"/>
          </a:xfrm>
        </p:grpSpPr>
        <p:sp>
          <p:nvSpPr>
            <p:cNvPr id="442" name="AutoShape 321"/>
            <p:cNvSpPr>
              <a:spLocks noChangeArrowheads="1"/>
            </p:cNvSpPr>
            <p:nvPr/>
          </p:nvSpPr>
          <p:spPr bwMode="auto">
            <a:xfrm rot="10800000" flipH="1">
              <a:off x="2683" y="1752"/>
              <a:ext cx="557" cy="16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pic>
          <p:nvPicPr>
            <p:cNvPr id="443" name="Picture 3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4" name="Line 32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45" name="Line 32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46" name="Line 32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47" name="Line 32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48" name="Line 32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49" name="Line 32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50" name="Line 32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51" name="Line 33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52" name="Line 33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453" name="Group 353"/>
          <p:cNvGrpSpPr>
            <a:grpSpLocks/>
          </p:cNvGrpSpPr>
          <p:nvPr/>
        </p:nvGrpSpPr>
        <p:grpSpPr bwMode="auto">
          <a:xfrm>
            <a:off x="7485970" y="3953009"/>
            <a:ext cx="736600" cy="688793"/>
            <a:chOff x="2683" y="1612"/>
            <a:chExt cx="557" cy="520"/>
          </a:xfrm>
        </p:grpSpPr>
        <p:sp>
          <p:nvSpPr>
            <p:cNvPr id="454" name="AutoShape 354"/>
            <p:cNvSpPr>
              <a:spLocks noChangeArrowheads="1"/>
            </p:cNvSpPr>
            <p:nvPr/>
          </p:nvSpPr>
          <p:spPr bwMode="auto">
            <a:xfrm rot="10800000" flipH="1">
              <a:off x="2683" y="1752"/>
              <a:ext cx="557" cy="16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pic>
          <p:nvPicPr>
            <p:cNvPr id="455" name="Picture 35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6" name="Line 35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57" name="Line 35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58" name="Line 35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59" name="Line 35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60" name="Line 36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61" name="Line 36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62" name="Line 36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63" name="Line 36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64" name="Line 36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465" name="Group 386"/>
          <p:cNvGrpSpPr>
            <a:grpSpLocks/>
          </p:cNvGrpSpPr>
          <p:nvPr/>
        </p:nvGrpSpPr>
        <p:grpSpPr bwMode="auto">
          <a:xfrm>
            <a:off x="6574745" y="3953009"/>
            <a:ext cx="736600" cy="688793"/>
            <a:chOff x="2683" y="1612"/>
            <a:chExt cx="557" cy="520"/>
          </a:xfrm>
        </p:grpSpPr>
        <p:sp>
          <p:nvSpPr>
            <p:cNvPr id="466" name="AutoShape 387"/>
            <p:cNvSpPr>
              <a:spLocks noChangeArrowheads="1"/>
            </p:cNvSpPr>
            <p:nvPr/>
          </p:nvSpPr>
          <p:spPr bwMode="auto">
            <a:xfrm rot="10800000" flipH="1">
              <a:off x="2683" y="1752"/>
              <a:ext cx="557" cy="16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pic>
          <p:nvPicPr>
            <p:cNvPr id="467" name="Picture 3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68" name="Line 38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69" name="Line 39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0" name="Line 39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1" name="Line 39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2" name="Line 39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3" name="Line 39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4" name="Line 39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5" name="Line 39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6" name="Line 39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477" name="Line 215"/>
          <p:cNvSpPr>
            <a:spLocks noChangeShapeType="1"/>
          </p:cNvSpPr>
          <p:nvPr/>
        </p:nvSpPr>
        <p:spPr bwMode="auto">
          <a:xfrm>
            <a:off x="5080907" y="2658038"/>
            <a:ext cx="0" cy="915177"/>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8" name="Line 216"/>
          <p:cNvSpPr>
            <a:spLocks noChangeShapeType="1"/>
          </p:cNvSpPr>
          <p:nvPr/>
        </p:nvSpPr>
        <p:spPr bwMode="auto">
          <a:xfrm>
            <a:off x="6009595" y="2667527"/>
            <a:ext cx="0" cy="896199"/>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79" name="Line 217"/>
          <p:cNvSpPr>
            <a:spLocks noChangeShapeType="1"/>
          </p:cNvSpPr>
          <p:nvPr/>
        </p:nvSpPr>
        <p:spPr bwMode="auto">
          <a:xfrm>
            <a:off x="3221945" y="2462983"/>
            <a:ext cx="0" cy="1120775"/>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80" name="Line 218"/>
          <p:cNvSpPr>
            <a:spLocks noChangeShapeType="1"/>
          </p:cNvSpPr>
          <p:nvPr/>
        </p:nvSpPr>
        <p:spPr bwMode="auto">
          <a:xfrm>
            <a:off x="4150632" y="2678071"/>
            <a:ext cx="0" cy="896199"/>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81" name="Line 219"/>
          <p:cNvSpPr>
            <a:spLocks noChangeShapeType="1"/>
          </p:cNvSpPr>
          <p:nvPr/>
        </p:nvSpPr>
        <p:spPr bwMode="auto">
          <a:xfrm>
            <a:off x="6960507" y="2663310"/>
            <a:ext cx="0" cy="915177"/>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82" name="Line 419"/>
          <p:cNvSpPr>
            <a:spLocks noChangeShapeType="1"/>
          </p:cNvSpPr>
          <p:nvPr/>
        </p:nvSpPr>
        <p:spPr bwMode="auto">
          <a:xfrm>
            <a:off x="7889195" y="2672799"/>
            <a:ext cx="0" cy="896199"/>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83" name="Line 2"/>
          <p:cNvSpPr>
            <a:spLocks noChangeShapeType="1"/>
          </p:cNvSpPr>
          <p:nvPr/>
        </p:nvSpPr>
        <p:spPr bwMode="auto">
          <a:xfrm>
            <a:off x="702582" y="2677296"/>
            <a:ext cx="6415088"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84" name="Rectangle 3"/>
          <p:cNvSpPr txBox="1">
            <a:spLocks noChangeArrowheads="1"/>
          </p:cNvSpPr>
          <p:nvPr/>
        </p:nvSpPr>
        <p:spPr bwMode="auto">
          <a:xfrm>
            <a:off x="299357" y="86178"/>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Schedule items on invoices</a:t>
            </a:r>
          </a:p>
        </p:txBody>
      </p:sp>
      <p:sp>
        <p:nvSpPr>
          <p:cNvPr id="485" name="Rectangle 105"/>
          <p:cNvSpPr txBox="1">
            <a:spLocks noChangeArrowheads="1"/>
          </p:cNvSpPr>
          <p:nvPr/>
        </p:nvSpPr>
        <p:spPr bwMode="auto">
          <a:xfrm>
            <a:off x="233290" y="543834"/>
            <a:ext cx="83185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Each invoice item is assigned to an invoice</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Invoices are scheduled according to account's billing info and billing plan</a:t>
            </a:r>
          </a:p>
        </p:txBody>
      </p:sp>
      <p:grpSp>
        <p:nvGrpSpPr>
          <p:cNvPr id="486" name="Group 4"/>
          <p:cNvGrpSpPr>
            <a:grpSpLocks/>
          </p:cNvGrpSpPr>
          <p:nvPr/>
        </p:nvGrpSpPr>
        <p:grpSpPr bwMode="auto">
          <a:xfrm>
            <a:off x="2915557" y="2578291"/>
            <a:ext cx="749300" cy="219172"/>
            <a:chOff x="3589" y="1549"/>
            <a:chExt cx="566" cy="165"/>
          </a:xfrm>
        </p:grpSpPr>
        <p:sp>
          <p:nvSpPr>
            <p:cNvPr id="487" name="Rectangle 5"/>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488" name="Group 6"/>
            <p:cNvGrpSpPr>
              <a:grpSpLocks/>
            </p:cNvGrpSpPr>
            <p:nvPr/>
          </p:nvGrpSpPr>
          <p:grpSpPr bwMode="auto">
            <a:xfrm>
              <a:off x="4043" y="1549"/>
              <a:ext cx="34" cy="162"/>
              <a:chOff x="3439" y="1505"/>
              <a:chExt cx="334" cy="1569"/>
            </a:xfrm>
          </p:grpSpPr>
          <p:sp>
            <p:nvSpPr>
              <p:cNvPr id="490" name="Freeform 7"/>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91" name="Line 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489" name="Rectangle 9"/>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492" name="Group 10"/>
          <p:cNvGrpSpPr>
            <a:grpSpLocks/>
          </p:cNvGrpSpPr>
          <p:nvPr/>
        </p:nvGrpSpPr>
        <p:grpSpPr bwMode="auto">
          <a:xfrm>
            <a:off x="3847420" y="2578291"/>
            <a:ext cx="749300" cy="219172"/>
            <a:chOff x="3589" y="1549"/>
            <a:chExt cx="566" cy="165"/>
          </a:xfrm>
        </p:grpSpPr>
        <p:sp>
          <p:nvSpPr>
            <p:cNvPr id="493" name="Rectangle 11"/>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494" name="Group 12"/>
            <p:cNvGrpSpPr>
              <a:grpSpLocks/>
            </p:cNvGrpSpPr>
            <p:nvPr/>
          </p:nvGrpSpPr>
          <p:grpSpPr bwMode="auto">
            <a:xfrm>
              <a:off x="4043" y="1549"/>
              <a:ext cx="34" cy="162"/>
              <a:chOff x="3439" y="1505"/>
              <a:chExt cx="334" cy="1569"/>
            </a:xfrm>
          </p:grpSpPr>
          <p:sp>
            <p:nvSpPr>
              <p:cNvPr id="496" name="Freeform 13"/>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497" name="Line 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495" name="Rectangle 15"/>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498" name="Group 16"/>
          <p:cNvGrpSpPr>
            <a:grpSpLocks/>
          </p:cNvGrpSpPr>
          <p:nvPr/>
        </p:nvGrpSpPr>
        <p:grpSpPr bwMode="auto">
          <a:xfrm>
            <a:off x="4785632" y="2559241"/>
            <a:ext cx="749300" cy="219172"/>
            <a:chOff x="3589" y="1549"/>
            <a:chExt cx="566" cy="165"/>
          </a:xfrm>
        </p:grpSpPr>
        <p:sp>
          <p:nvSpPr>
            <p:cNvPr id="499" name="Rectangle 17"/>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00" name="Group 18"/>
            <p:cNvGrpSpPr>
              <a:grpSpLocks/>
            </p:cNvGrpSpPr>
            <p:nvPr/>
          </p:nvGrpSpPr>
          <p:grpSpPr bwMode="auto">
            <a:xfrm>
              <a:off x="4043" y="1549"/>
              <a:ext cx="34" cy="162"/>
              <a:chOff x="3439" y="1505"/>
              <a:chExt cx="334" cy="1569"/>
            </a:xfrm>
          </p:grpSpPr>
          <p:sp>
            <p:nvSpPr>
              <p:cNvPr id="502" name="Freeform 19"/>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03" name="Line 2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01" name="Rectangle 21"/>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04" name="Group 22"/>
          <p:cNvGrpSpPr>
            <a:grpSpLocks/>
          </p:cNvGrpSpPr>
          <p:nvPr/>
        </p:nvGrpSpPr>
        <p:grpSpPr bwMode="auto">
          <a:xfrm>
            <a:off x="5717495" y="2559241"/>
            <a:ext cx="749300" cy="219172"/>
            <a:chOff x="3589" y="1549"/>
            <a:chExt cx="566" cy="165"/>
          </a:xfrm>
        </p:grpSpPr>
        <p:sp>
          <p:nvSpPr>
            <p:cNvPr id="505" name="Rectangle 23"/>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06" name="Group 24"/>
            <p:cNvGrpSpPr>
              <a:grpSpLocks/>
            </p:cNvGrpSpPr>
            <p:nvPr/>
          </p:nvGrpSpPr>
          <p:grpSpPr bwMode="auto">
            <a:xfrm>
              <a:off x="4043" y="1549"/>
              <a:ext cx="34" cy="162"/>
              <a:chOff x="3439" y="1505"/>
              <a:chExt cx="334" cy="1569"/>
            </a:xfrm>
          </p:grpSpPr>
          <p:sp>
            <p:nvSpPr>
              <p:cNvPr id="508" name="Freeform 25"/>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09" name="Line 26"/>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07" name="Rectangle 27"/>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10" name="Group 28"/>
          <p:cNvGrpSpPr>
            <a:grpSpLocks/>
          </p:cNvGrpSpPr>
          <p:nvPr/>
        </p:nvGrpSpPr>
        <p:grpSpPr bwMode="auto">
          <a:xfrm>
            <a:off x="6657295" y="2560827"/>
            <a:ext cx="749300" cy="219173"/>
            <a:chOff x="3589" y="1549"/>
            <a:chExt cx="566" cy="165"/>
          </a:xfrm>
        </p:grpSpPr>
        <p:sp>
          <p:nvSpPr>
            <p:cNvPr id="511" name="Rectangle 29"/>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12" name="Group 30"/>
            <p:cNvGrpSpPr>
              <a:grpSpLocks/>
            </p:cNvGrpSpPr>
            <p:nvPr/>
          </p:nvGrpSpPr>
          <p:grpSpPr bwMode="auto">
            <a:xfrm>
              <a:off x="4043" y="1549"/>
              <a:ext cx="34" cy="162"/>
              <a:chOff x="3439" y="1505"/>
              <a:chExt cx="334" cy="1569"/>
            </a:xfrm>
          </p:grpSpPr>
          <p:sp>
            <p:nvSpPr>
              <p:cNvPr id="514" name="Freeform 31"/>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15" name="Line 32"/>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13" name="Rectangle 33"/>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16" name="Group 34"/>
          <p:cNvGrpSpPr>
            <a:grpSpLocks/>
          </p:cNvGrpSpPr>
          <p:nvPr/>
        </p:nvGrpSpPr>
        <p:grpSpPr bwMode="auto">
          <a:xfrm>
            <a:off x="7589157" y="2560827"/>
            <a:ext cx="749300" cy="219173"/>
            <a:chOff x="3589" y="1549"/>
            <a:chExt cx="566" cy="165"/>
          </a:xfrm>
        </p:grpSpPr>
        <p:sp>
          <p:nvSpPr>
            <p:cNvPr id="517" name="Rectangle 35"/>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18" name="Group 36"/>
            <p:cNvGrpSpPr>
              <a:grpSpLocks/>
            </p:cNvGrpSpPr>
            <p:nvPr/>
          </p:nvGrpSpPr>
          <p:grpSpPr bwMode="auto">
            <a:xfrm>
              <a:off x="4043" y="1549"/>
              <a:ext cx="34" cy="162"/>
              <a:chOff x="3439" y="1505"/>
              <a:chExt cx="334" cy="1569"/>
            </a:xfrm>
          </p:grpSpPr>
          <p:sp>
            <p:nvSpPr>
              <p:cNvPr id="520" name="Freeform 37"/>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1" name="Line 3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19" name="Rectangle 39"/>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22" name="Group 40"/>
          <p:cNvGrpSpPr>
            <a:grpSpLocks/>
          </p:cNvGrpSpPr>
          <p:nvPr/>
        </p:nvGrpSpPr>
        <p:grpSpPr bwMode="auto">
          <a:xfrm>
            <a:off x="440645" y="1435871"/>
            <a:ext cx="873125" cy="720725"/>
            <a:chOff x="1426" y="2489"/>
            <a:chExt cx="815" cy="673"/>
          </a:xfrm>
        </p:grpSpPr>
        <p:sp>
          <p:nvSpPr>
            <p:cNvPr id="523" name="AutoShape 41"/>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4" name="Rectangle 42"/>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5" name="Rectangle 43"/>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6" name="Rectangle 44"/>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7" name="Rectangle 45"/>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8" name="Rectangle 46"/>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29" name="Line 47"/>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0" name="Line 48"/>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31" name="Group 49"/>
            <p:cNvGrpSpPr>
              <a:grpSpLocks/>
            </p:cNvGrpSpPr>
            <p:nvPr/>
          </p:nvGrpSpPr>
          <p:grpSpPr bwMode="auto">
            <a:xfrm>
              <a:off x="1534" y="2525"/>
              <a:ext cx="518" cy="139"/>
              <a:chOff x="2386" y="998"/>
              <a:chExt cx="529" cy="142"/>
            </a:xfrm>
          </p:grpSpPr>
          <p:sp>
            <p:nvSpPr>
              <p:cNvPr id="532" name="Line 50"/>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3" name="Line 51"/>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4" name="Line 52"/>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5" name="Line 53"/>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6" name="Line 54"/>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7" name="Line 55"/>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8" name="Line 56"/>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39" name="Line 57"/>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40" name="Line 58"/>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41" name="Line 59"/>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42" name="Line 60"/>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43" name="Line 61"/>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44" name="Freeform 62"/>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45" name="Freeform 63"/>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sp>
        <p:nvSpPr>
          <p:cNvPr id="546" name="Line 64"/>
          <p:cNvSpPr>
            <a:spLocks noChangeShapeType="1"/>
          </p:cNvSpPr>
          <p:nvPr/>
        </p:nvSpPr>
        <p:spPr bwMode="auto">
          <a:xfrm>
            <a:off x="688295" y="2153421"/>
            <a:ext cx="0" cy="5334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47" name="Group 65"/>
          <p:cNvGrpSpPr>
            <a:grpSpLocks/>
          </p:cNvGrpSpPr>
          <p:nvPr/>
        </p:nvGrpSpPr>
        <p:grpSpPr bwMode="auto">
          <a:xfrm>
            <a:off x="2915557" y="2329052"/>
            <a:ext cx="749300" cy="219173"/>
            <a:chOff x="3589" y="1549"/>
            <a:chExt cx="566" cy="165"/>
          </a:xfrm>
        </p:grpSpPr>
        <p:sp>
          <p:nvSpPr>
            <p:cNvPr id="548" name="Rectangle 66"/>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49" name="Group 67"/>
            <p:cNvGrpSpPr>
              <a:grpSpLocks/>
            </p:cNvGrpSpPr>
            <p:nvPr/>
          </p:nvGrpSpPr>
          <p:grpSpPr bwMode="auto">
            <a:xfrm>
              <a:off x="4043" y="1549"/>
              <a:ext cx="34" cy="162"/>
              <a:chOff x="3439" y="1505"/>
              <a:chExt cx="334" cy="1569"/>
            </a:xfrm>
          </p:grpSpPr>
          <p:sp>
            <p:nvSpPr>
              <p:cNvPr id="551" name="Freeform 68"/>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52" name="Line 69"/>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50" name="Rectangle 70"/>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53" name="Group 71"/>
          <p:cNvGrpSpPr>
            <a:grpSpLocks/>
          </p:cNvGrpSpPr>
          <p:nvPr/>
        </p:nvGrpSpPr>
        <p:grpSpPr bwMode="auto">
          <a:xfrm>
            <a:off x="2915557" y="2833877"/>
            <a:ext cx="749300" cy="219173"/>
            <a:chOff x="3589" y="1549"/>
            <a:chExt cx="566" cy="165"/>
          </a:xfrm>
        </p:grpSpPr>
        <p:sp>
          <p:nvSpPr>
            <p:cNvPr id="554" name="Rectangle 72"/>
            <p:cNvSpPr>
              <a:spLocks noChangeArrowheads="1"/>
            </p:cNvSpPr>
            <p:nvPr/>
          </p:nvSpPr>
          <p:spPr bwMode="auto">
            <a:xfrm>
              <a:off x="3589" y="1551"/>
              <a:ext cx="566" cy="16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55" name="Group 73"/>
            <p:cNvGrpSpPr>
              <a:grpSpLocks/>
            </p:cNvGrpSpPr>
            <p:nvPr/>
          </p:nvGrpSpPr>
          <p:grpSpPr bwMode="auto">
            <a:xfrm>
              <a:off x="4043" y="1549"/>
              <a:ext cx="34" cy="162"/>
              <a:chOff x="3439" y="1505"/>
              <a:chExt cx="334" cy="1569"/>
            </a:xfrm>
          </p:grpSpPr>
          <p:sp>
            <p:nvSpPr>
              <p:cNvPr id="557" name="Freeform 74"/>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58" name="Line 75"/>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56" name="Rectangle 76"/>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59" name="Group 77"/>
          <p:cNvGrpSpPr>
            <a:grpSpLocks/>
          </p:cNvGrpSpPr>
          <p:nvPr/>
        </p:nvGrpSpPr>
        <p:grpSpPr bwMode="auto">
          <a:xfrm>
            <a:off x="559635" y="2394241"/>
            <a:ext cx="369988" cy="568594"/>
            <a:chOff x="2442" y="428"/>
            <a:chExt cx="706" cy="1089"/>
          </a:xfrm>
        </p:grpSpPr>
        <p:sp>
          <p:nvSpPr>
            <p:cNvPr id="560" name="AutoShape 78"/>
            <p:cNvSpPr>
              <a:spLocks noChangeArrowheads="1"/>
            </p:cNvSpPr>
            <p:nvPr/>
          </p:nvSpPr>
          <p:spPr bwMode="auto">
            <a:xfrm rot="16200000">
              <a:off x="2265" y="703"/>
              <a:ext cx="1052" cy="514"/>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61" name="Freeform 79"/>
            <p:cNvSpPr>
              <a:spLocks/>
            </p:cNvSpPr>
            <p:nvPr/>
          </p:nvSpPr>
          <p:spPr bwMode="auto">
            <a:xfrm>
              <a:off x="2442" y="428"/>
              <a:ext cx="229" cy="41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62" name="Freeform 80"/>
            <p:cNvSpPr>
              <a:spLocks/>
            </p:cNvSpPr>
            <p:nvPr/>
          </p:nvSpPr>
          <p:spPr bwMode="auto">
            <a:xfrm>
              <a:off x="2442" y="759"/>
              <a:ext cx="229" cy="41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63" name="Freeform 81"/>
            <p:cNvSpPr>
              <a:spLocks/>
            </p:cNvSpPr>
            <p:nvPr/>
          </p:nvSpPr>
          <p:spPr bwMode="auto">
            <a:xfrm>
              <a:off x="2442" y="1091"/>
              <a:ext cx="229" cy="41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64" name="Group 82"/>
            <p:cNvGrpSpPr>
              <a:grpSpLocks/>
            </p:cNvGrpSpPr>
            <p:nvPr/>
          </p:nvGrpSpPr>
          <p:grpSpPr bwMode="auto">
            <a:xfrm>
              <a:off x="2892" y="745"/>
              <a:ext cx="256" cy="772"/>
              <a:chOff x="2784" y="2887"/>
              <a:chExt cx="384" cy="1168"/>
            </a:xfrm>
          </p:grpSpPr>
          <p:sp>
            <p:nvSpPr>
              <p:cNvPr id="565" name="AutoShape 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66" name="AutoShape 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67" name="AutoShape 85"/>
              <p:cNvSpPr>
                <a:spLocks noChangeArrowheads="1"/>
              </p:cNvSpPr>
              <p:nvPr/>
            </p:nvSpPr>
            <p:spPr bwMode="auto">
              <a:xfrm>
                <a:off x="2784" y="2887"/>
                <a:ext cx="0" cy="116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68" name="Oval 86"/>
              <p:cNvSpPr>
                <a:spLocks noChangeArrowheads="1"/>
              </p:cNvSpPr>
              <p:nvPr/>
            </p:nvSpPr>
            <p:spPr bwMode="auto">
              <a:xfrm>
                <a:off x="2880" y="3028"/>
                <a:ext cx="0" cy="878"/>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grpSp>
        <p:nvGrpSpPr>
          <p:cNvPr id="569" name="Group 87"/>
          <p:cNvGrpSpPr>
            <a:grpSpLocks/>
          </p:cNvGrpSpPr>
          <p:nvPr/>
        </p:nvGrpSpPr>
        <p:grpSpPr bwMode="auto">
          <a:xfrm>
            <a:off x="980395" y="2567177"/>
            <a:ext cx="749300" cy="219173"/>
            <a:chOff x="3589" y="1549"/>
            <a:chExt cx="566" cy="165"/>
          </a:xfrm>
        </p:grpSpPr>
        <p:sp>
          <p:nvSpPr>
            <p:cNvPr id="570" name="Rectangle 88"/>
            <p:cNvSpPr>
              <a:spLocks noChangeArrowheads="1"/>
            </p:cNvSpPr>
            <p:nvPr/>
          </p:nvSpPr>
          <p:spPr bwMode="auto">
            <a:xfrm>
              <a:off x="3589" y="1551"/>
              <a:ext cx="566" cy="162"/>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71" name="Group 89"/>
            <p:cNvGrpSpPr>
              <a:grpSpLocks/>
            </p:cNvGrpSpPr>
            <p:nvPr/>
          </p:nvGrpSpPr>
          <p:grpSpPr bwMode="auto">
            <a:xfrm>
              <a:off x="4043" y="1549"/>
              <a:ext cx="34" cy="162"/>
              <a:chOff x="3439" y="1505"/>
              <a:chExt cx="334" cy="1569"/>
            </a:xfrm>
          </p:grpSpPr>
          <p:sp>
            <p:nvSpPr>
              <p:cNvPr id="573" name="Freeform 90"/>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74" name="Line 91"/>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72" name="Rectangle 92"/>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75" name="Group 93"/>
          <p:cNvGrpSpPr>
            <a:grpSpLocks/>
          </p:cNvGrpSpPr>
          <p:nvPr/>
        </p:nvGrpSpPr>
        <p:grpSpPr bwMode="auto">
          <a:xfrm>
            <a:off x="980395" y="2317941"/>
            <a:ext cx="749300" cy="219172"/>
            <a:chOff x="3589" y="1549"/>
            <a:chExt cx="566" cy="165"/>
          </a:xfrm>
        </p:grpSpPr>
        <p:sp>
          <p:nvSpPr>
            <p:cNvPr id="576" name="Rectangle 94"/>
            <p:cNvSpPr>
              <a:spLocks noChangeArrowheads="1"/>
            </p:cNvSpPr>
            <p:nvPr/>
          </p:nvSpPr>
          <p:spPr bwMode="auto">
            <a:xfrm>
              <a:off x="3589" y="1551"/>
              <a:ext cx="566" cy="162"/>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77" name="Group 95"/>
            <p:cNvGrpSpPr>
              <a:grpSpLocks/>
            </p:cNvGrpSpPr>
            <p:nvPr/>
          </p:nvGrpSpPr>
          <p:grpSpPr bwMode="auto">
            <a:xfrm>
              <a:off x="4043" y="1549"/>
              <a:ext cx="34" cy="162"/>
              <a:chOff x="3439" y="1505"/>
              <a:chExt cx="334" cy="1569"/>
            </a:xfrm>
          </p:grpSpPr>
          <p:sp>
            <p:nvSpPr>
              <p:cNvPr id="579" name="Freeform 96"/>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80" name="Line 97"/>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78" name="Rectangle 98"/>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grpSp>
        <p:nvGrpSpPr>
          <p:cNvPr id="581" name="Group 99"/>
          <p:cNvGrpSpPr>
            <a:grpSpLocks/>
          </p:cNvGrpSpPr>
          <p:nvPr/>
        </p:nvGrpSpPr>
        <p:grpSpPr bwMode="auto">
          <a:xfrm>
            <a:off x="980395" y="2822766"/>
            <a:ext cx="749300" cy="219172"/>
            <a:chOff x="3589" y="1549"/>
            <a:chExt cx="566" cy="165"/>
          </a:xfrm>
        </p:grpSpPr>
        <p:sp>
          <p:nvSpPr>
            <p:cNvPr id="582" name="Rectangle 100"/>
            <p:cNvSpPr>
              <a:spLocks noChangeArrowheads="1"/>
            </p:cNvSpPr>
            <p:nvPr/>
          </p:nvSpPr>
          <p:spPr bwMode="auto">
            <a:xfrm>
              <a:off x="3589" y="1551"/>
              <a:ext cx="566" cy="162"/>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nvGrpSpPr>
            <p:cNvPr id="583" name="Group 101"/>
            <p:cNvGrpSpPr>
              <a:grpSpLocks/>
            </p:cNvGrpSpPr>
            <p:nvPr/>
          </p:nvGrpSpPr>
          <p:grpSpPr bwMode="auto">
            <a:xfrm>
              <a:off x="4043" y="1549"/>
              <a:ext cx="34" cy="162"/>
              <a:chOff x="3439" y="1505"/>
              <a:chExt cx="334" cy="1569"/>
            </a:xfrm>
          </p:grpSpPr>
          <p:sp>
            <p:nvSpPr>
              <p:cNvPr id="585" name="Freeform 102"/>
              <p:cNvSpPr>
                <a:spLocks/>
              </p:cNvSpPr>
              <p:nvPr/>
            </p:nvSpPr>
            <p:spPr bwMode="auto">
              <a:xfrm>
                <a:off x="3439" y="1505"/>
                <a:ext cx="0" cy="1569"/>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86" name="Line 103"/>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84" name="Rectangle 104"/>
            <p:cNvSpPr>
              <a:spLocks noChangeArrowheads="1"/>
            </p:cNvSpPr>
            <p:nvPr/>
          </p:nvSpPr>
          <p:spPr bwMode="auto">
            <a:xfrm>
              <a:off x="3638" y="1552"/>
              <a:ext cx="309" cy="16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grpSp>
      <p:sp>
        <p:nvSpPr>
          <p:cNvPr id="587" name="AutoShape 9"/>
          <p:cNvSpPr>
            <a:spLocks noChangeArrowheads="1"/>
          </p:cNvSpPr>
          <p:nvPr/>
        </p:nvSpPr>
        <p:spPr bwMode="auto">
          <a:xfrm flipH="1">
            <a:off x="1944007" y="1446756"/>
            <a:ext cx="1871663" cy="738642"/>
          </a:xfrm>
          <a:prstGeom prst="wedgeRectCallout">
            <a:avLst>
              <a:gd name="adj1" fmla="val 81718"/>
              <a:gd name="adj2" fmla="val 48796"/>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D33819"/>
                </a:solidFill>
                <a:effectLst/>
                <a:uLnTx/>
                <a:uFillTx/>
              </a:rPr>
              <a:t>Fee: $25</a:t>
            </a:r>
            <a:br>
              <a:rPr kumimoji="0" lang="en-US" sz="1400" b="1" i="0" u="none" strike="noStrike" kern="0" cap="none" spc="0" normalizeH="0" baseline="0" noProof="0" dirty="0" smtClean="0">
                <a:ln>
                  <a:noFill/>
                </a:ln>
                <a:solidFill>
                  <a:srgbClr val="D33819"/>
                </a:solidFill>
                <a:effectLst/>
                <a:uLnTx/>
                <a:uFillTx/>
              </a:rPr>
            </a:br>
            <a:r>
              <a:rPr kumimoji="0" lang="en-US" sz="1400" b="1" i="0" u="none" strike="noStrike" kern="0" cap="none" spc="0" normalizeH="0" baseline="0" noProof="0" dirty="0" smtClean="0">
                <a:ln>
                  <a:noFill/>
                </a:ln>
                <a:solidFill>
                  <a:srgbClr val="D33819"/>
                </a:solidFill>
                <a:effectLst/>
                <a:uLnTx/>
                <a:uFillTx/>
              </a:rPr>
              <a:t>Premium: $600</a:t>
            </a:r>
            <a:br>
              <a:rPr kumimoji="0" lang="en-US" sz="1400" b="1" i="0" u="none" strike="noStrike" kern="0" cap="none" spc="0" normalizeH="0" baseline="0" noProof="0" dirty="0" smtClean="0">
                <a:ln>
                  <a:noFill/>
                </a:ln>
                <a:solidFill>
                  <a:srgbClr val="D33819"/>
                </a:solidFill>
                <a:effectLst/>
                <a:uLnTx/>
                <a:uFillTx/>
              </a:rPr>
            </a:br>
            <a:r>
              <a:rPr kumimoji="0" lang="en-US" sz="1400" b="1" i="0" u="none" strike="noStrike" kern="0" cap="none" spc="0" normalizeH="0" baseline="0" noProof="0" dirty="0" smtClean="0">
                <a:ln>
                  <a:noFill/>
                </a:ln>
                <a:solidFill>
                  <a:srgbClr val="D33819"/>
                </a:solidFill>
                <a:effectLst/>
                <a:uLnTx/>
                <a:uFillTx/>
              </a:rPr>
              <a:t>Taxes: $125</a:t>
            </a:r>
          </a:p>
        </p:txBody>
      </p:sp>
      <p:sp>
        <p:nvSpPr>
          <p:cNvPr id="588" name="AutoShape 9"/>
          <p:cNvSpPr>
            <a:spLocks noChangeArrowheads="1"/>
          </p:cNvSpPr>
          <p:nvPr/>
        </p:nvSpPr>
        <p:spPr bwMode="auto">
          <a:xfrm flipH="1">
            <a:off x="510495" y="3226572"/>
            <a:ext cx="1871662" cy="954085"/>
          </a:xfrm>
          <a:prstGeom prst="wedgeRectCallout">
            <a:avLst>
              <a:gd name="adj1" fmla="val -68509"/>
              <a:gd name="adj2" fmla="val -99468"/>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D33819"/>
                </a:solidFill>
                <a:effectLst/>
                <a:uLnTx/>
                <a:uFillTx/>
              </a:rPr>
              <a:t>Fee: $25</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Premium down payment: $150</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Taxes: $125</a:t>
            </a:r>
          </a:p>
        </p:txBody>
      </p:sp>
      <p:sp>
        <p:nvSpPr>
          <p:cNvPr id="589" name="AutoShape 9"/>
          <p:cNvSpPr>
            <a:spLocks noChangeArrowheads="1"/>
          </p:cNvSpPr>
          <p:nvPr/>
        </p:nvSpPr>
        <p:spPr bwMode="auto">
          <a:xfrm flipH="1">
            <a:off x="4071257" y="1777521"/>
            <a:ext cx="849313" cy="523198"/>
          </a:xfrm>
          <a:prstGeom prst="wedgeRectCallout">
            <a:avLst>
              <a:gd name="adj1" fmla="val 45324"/>
              <a:gd name="adj2" fmla="val 80241"/>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D33819"/>
                </a:solidFill>
                <a:effectLst/>
                <a:uLnTx/>
                <a:uFillTx/>
              </a:rPr>
              <a:t>Prem: </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$90</a:t>
            </a:r>
          </a:p>
        </p:txBody>
      </p:sp>
      <p:sp>
        <p:nvSpPr>
          <p:cNvPr id="590" name="Rectangle 209"/>
          <p:cNvSpPr>
            <a:spLocks noChangeArrowheads="1"/>
          </p:cNvSpPr>
          <p:nvPr/>
        </p:nvSpPr>
        <p:spPr bwMode="auto">
          <a:xfrm>
            <a:off x="939120" y="2570367"/>
            <a:ext cx="814387" cy="215444"/>
          </a:xfrm>
          <a:prstGeom prst="rect">
            <a:avLst/>
          </a:prstGeom>
          <a:noFill/>
          <a:ln w="12700" algn="ctr">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91" name="Rectangle 210"/>
          <p:cNvSpPr>
            <a:spLocks noChangeArrowheads="1"/>
          </p:cNvSpPr>
          <p:nvPr/>
        </p:nvSpPr>
        <p:spPr bwMode="auto">
          <a:xfrm>
            <a:off x="2888570" y="2581480"/>
            <a:ext cx="814387" cy="215444"/>
          </a:xfrm>
          <a:prstGeom prst="rect">
            <a:avLst/>
          </a:prstGeom>
          <a:noFill/>
          <a:ln w="12700" algn="ctr">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
        <p:nvSpPr>
          <p:cNvPr id="592" name="AutoShape 9"/>
          <p:cNvSpPr>
            <a:spLocks noChangeArrowheads="1"/>
          </p:cNvSpPr>
          <p:nvPr/>
        </p:nvSpPr>
        <p:spPr bwMode="auto">
          <a:xfrm flipH="1">
            <a:off x="4984070" y="1777521"/>
            <a:ext cx="849312" cy="523198"/>
          </a:xfrm>
          <a:prstGeom prst="wedgeRectCallout">
            <a:avLst>
              <a:gd name="adj1" fmla="val 45139"/>
              <a:gd name="adj2" fmla="val 79995"/>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D33819"/>
                </a:solidFill>
                <a:effectLst/>
                <a:uLnTx/>
                <a:uFillTx/>
              </a:rPr>
              <a:t>Prem: </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$90</a:t>
            </a:r>
          </a:p>
        </p:txBody>
      </p:sp>
      <p:sp>
        <p:nvSpPr>
          <p:cNvPr id="593" name="AutoShape 9"/>
          <p:cNvSpPr>
            <a:spLocks noChangeArrowheads="1"/>
          </p:cNvSpPr>
          <p:nvPr/>
        </p:nvSpPr>
        <p:spPr bwMode="auto">
          <a:xfrm flipH="1">
            <a:off x="5911170" y="1777521"/>
            <a:ext cx="849312" cy="523198"/>
          </a:xfrm>
          <a:prstGeom prst="wedgeRectCallout">
            <a:avLst>
              <a:gd name="adj1" fmla="val 44949"/>
              <a:gd name="adj2" fmla="val 79755"/>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D33819"/>
                </a:solidFill>
                <a:effectLst/>
                <a:uLnTx/>
                <a:uFillTx/>
              </a:rPr>
              <a:t>Prem: </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$90</a:t>
            </a:r>
          </a:p>
        </p:txBody>
      </p:sp>
      <p:sp>
        <p:nvSpPr>
          <p:cNvPr id="594" name="AutoShape 9"/>
          <p:cNvSpPr>
            <a:spLocks noChangeArrowheads="1"/>
          </p:cNvSpPr>
          <p:nvPr/>
        </p:nvSpPr>
        <p:spPr bwMode="auto">
          <a:xfrm flipH="1">
            <a:off x="6825570" y="1777521"/>
            <a:ext cx="849312" cy="523198"/>
          </a:xfrm>
          <a:prstGeom prst="wedgeRectCallout">
            <a:avLst>
              <a:gd name="adj1" fmla="val 44949"/>
              <a:gd name="adj2" fmla="val 79755"/>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D33819"/>
                </a:solidFill>
                <a:effectLst/>
                <a:uLnTx/>
                <a:uFillTx/>
              </a:rPr>
              <a:t>Prem: </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$90</a:t>
            </a:r>
          </a:p>
        </p:txBody>
      </p:sp>
      <p:sp>
        <p:nvSpPr>
          <p:cNvPr id="595" name="AutoShape 9"/>
          <p:cNvSpPr>
            <a:spLocks noChangeArrowheads="1"/>
          </p:cNvSpPr>
          <p:nvPr/>
        </p:nvSpPr>
        <p:spPr bwMode="auto">
          <a:xfrm flipH="1">
            <a:off x="7739970" y="1777521"/>
            <a:ext cx="849312" cy="523198"/>
          </a:xfrm>
          <a:prstGeom prst="wedgeRectCallout">
            <a:avLst>
              <a:gd name="adj1" fmla="val 44764"/>
              <a:gd name="adj2" fmla="val 79509"/>
            </a:avLst>
          </a:prstGeom>
          <a:solidFill>
            <a:srgbClr val="FFFFFF"/>
          </a:solidFill>
          <a:ln w="9525" algn="ctr">
            <a:solidFill>
              <a:srgbClr val="000000"/>
            </a:solidFill>
            <a:miter lim="800000"/>
            <a:headEnd/>
            <a:tailEnd/>
          </a:ln>
        </p:spPr>
        <p:txBody>
          <a:bodyPr lIns="91418" tIns="45709" rIns="91418" bIns="45709" anchor="ctr">
            <a:spAutoFit/>
          </a:bodyPr>
          <a:lstStyle/>
          <a:p>
            <a:pPr marL="0" marR="0" lvl="0" indent="0" defTabSz="914400" eaLnBrk="1" fontAlgn="auto"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D33819"/>
                </a:solidFill>
                <a:effectLst/>
                <a:uLnTx/>
                <a:uFillTx/>
              </a:rPr>
              <a:t>Prem: </a:t>
            </a:r>
            <a:br>
              <a:rPr kumimoji="0" lang="en-US" sz="1400" b="1" i="0" u="none" strike="noStrike" kern="0" cap="none" spc="0" normalizeH="0" baseline="0" noProof="0" smtClean="0">
                <a:ln>
                  <a:noFill/>
                </a:ln>
                <a:solidFill>
                  <a:srgbClr val="D33819"/>
                </a:solidFill>
                <a:effectLst/>
                <a:uLnTx/>
                <a:uFillTx/>
              </a:rPr>
            </a:br>
            <a:r>
              <a:rPr kumimoji="0" lang="en-US" sz="1400" b="1" i="0" u="none" strike="noStrike" kern="0" cap="none" spc="0" normalizeH="0" baseline="0" noProof="0" smtClean="0">
                <a:ln>
                  <a:noFill/>
                </a:ln>
                <a:solidFill>
                  <a:srgbClr val="D33819"/>
                </a:solidFill>
                <a:effectLst/>
                <a:uLnTx/>
                <a:uFillTx/>
              </a:rPr>
              <a:t>$90</a:t>
            </a:r>
          </a:p>
        </p:txBody>
      </p:sp>
      <p:sp>
        <p:nvSpPr>
          <p:cNvPr id="596" name="Rectangle 336"/>
          <p:cNvSpPr>
            <a:spLocks noChangeArrowheads="1"/>
          </p:cNvSpPr>
          <p:nvPr/>
        </p:nvSpPr>
        <p:spPr bwMode="auto">
          <a:xfrm>
            <a:off x="1258207" y="4699771"/>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Bill on:</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Due on: </a:t>
            </a:r>
          </a:p>
        </p:txBody>
      </p:sp>
      <p:sp>
        <p:nvSpPr>
          <p:cNvPr id="597" name="Rectangle 337"/>
          <p:cNvSpPr>
            <a:spLocks noChangeArrowheads="1"/>
          </p:cNvSpPr>
          <p:nvPr/>
        </p:nvSpPr>
        <p:spPr bwMode="auto">
          <a:xfrm>
            <a:off x="2852057" y="4699771"/>
            <a:ext cx="94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2 Feb</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20 Feb</a:t>
            </a:r>
          </a:p>
        </p:txBody>
      </p:sp>
      <p:sp>
        <p:nvSpPr>
          <p:cNvPr id="598" name="Rectangle 338"/>
          <p:cNvSpPr>
            <a:spLocks noChangeArrowheads="1"/>
          </p:cNvSpPr>
          <p:nvPr/>
        </p:nvSpPr>
        <p:spPr bwMode="auto">
          <a:xfrm>
            <a:off x="3825195" y="4699771"/>
            <a:ext cx="94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2 Mar</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20 Mar</a:t>
            </a:r>
          </a:p>
        </p:txBody>
      </p:sp>
      <p:sp>
        <p:nvSpPr>
          <p:cNvPr id="599" name="Rectangle 339"/>
          <p:cNvSpPr>
            <a:spLocks noChangeArrowheads="1"/>
          </p:cNvSpPr>
          <p:nvPr/>
        </p:nvSpPr>
        <p:spPr bwMode="auto">
          <a:xfrm>
            <a:off x="4726895" y="4699771"/>
            <a:ext cx="9509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2 Apr</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20 Apr</a:t>
            </a:r>
          </a:p>
        </p:txBody>
      </p:sp>
      <p:sp>
        <p:nvSpPr>
          <p:cNvPr id="600" name="Rectangle 340"/>
          <p:cNvSpPr>
            <a:spLocks noChangeArrowheads="1"/>
          </p:cNvSpPr>
          <p:nvPr/>
        </p:nvSpPr>
        <p:spPr bwMode="auto">
          <a:xfrm>
            <a:off x="5677807" y="4699771"/>
            <a:ext cx="94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2 May</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20 May</a:t>
            </a:r>
          </a:p>
        </p:txBody>
      </p:sp>
      <p:sp>
        <p:nvSpPr>
          <p:cNvPr id="601" name="Rectangle 341"/>
          <p:cNvSpPr>
            <a:spLocks noChangeArrowheads="1"/>
          </p:cNvSpPr>
          <p:nvPr/>
        </p:nvSpPr>
        <p:spPr bwMode="auto">
          <a:xfrm>
            <a:off x="6603320" y="4699771"/>
            <a:ext cx="94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2 Jun</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20 Jun</a:t>
            </a:r>
          </a:p>
        </p:txBody>
      </p:sp>
      <p:sp>
        <p:nvSpPr>
          <p:cNvPr id="602" name="Rectangle 342"/>
          <p:cNvSpPr>
            <a:spLocks noChangeArrowheads="1"/>
          </p:cNvSpPr>
          <p:nvPr/>
        </p:nvSpPr>
        <p:spPr bwMode="auto">
          <a:xfrm>
            <a:off x="7482795" y="4699771"/>
            <a:ext cx="94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rPr>
              <a:t>2 Jul</a:t>
            </a:r>
            <a:br>
              <a:rPr kumimoji="0" lang="en-US" sz="1400" b="1" i="0" u="none" strike="noStrike" kern="0" cap="none" spc="0" normalizeH="0" baseline="0" noProof="0" smtClean="0">
                <a:ln>
                  <a:noFill/>
                </a:ln>
                <a:solidFill>
                  <a:srgbClr val="000000"/>
                </a:solidFill>
                <a:effectLst/>
                <a:uLnTx/>
                <a:uFillTx/>
              </a:rPr>
            </a:br>
            <a:r>
              <a:rPr kumimoji="0" lang="en-US" sz="1400" b="1" i="0" u="none" strike="noStrike" kern="0" cap="none" spc="0" normalizeH="0" baseline="0" noProof="0" smtClean="0">
                <a:ln>
                  <a:noFill/>
                </a:ln>
                <a:solidFill>
                  <a:srgbClr val="D33819"/>
                </a:solidFill>
                <a:effectLst/>
                <a:uLnTx/>
                <a:uFillTx/>
              </a:rPr>
              <a:t>20 Jul</a:t>
            </a:r>
          </a:p>
        </p:txBody>
      </p:sp>
      <p:sp>
        <p:nvSpPr>
          <p:cNvPr id="603" name="TextBox 327"/>
          <p:cNvSpPr txBox="1">
            <a:spLocks noChangeArrowheads="1"/>
          </p:cNvSpPr>
          <p:nvPr/>
        </p:nvSpPr>
        <p:spPr bwMode="auto">
          <a:xfrm>
            <a:off x="3955370" y="2983683"/>
            <a:ext cx="4083050" cy="307777"/>
          </a:xfrm>
          <a:prstGeom prst="rect">
            <a:avLst/>
          </a:prstGeom>
          <a:solidFill>
            <a:srgbClr val="FFFFFF"/>
          </a:solidFill>
          <a:ln w="3175">
            <a:solidFill>
              <a:srgbClr val="000000"/>
            </a:solidFill>
            <a:miter lim="800000"/>
            <a:headEnd/>
            <a:tailEnd/>
          </a:ln>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4628C"/>
                </a:solidFill>
                <a:effectLst/>
                <a:uLnTx/>
                <a:uFillTx/>
                <a:latin typeface="Arial" charset="0"/>
              </a:rPr>
              <a:t>Installments</a:t>
            </a:r>
          </a:p>
        </p:txBody>
      </p:sp>
    </p:spTree>
    <p:extLst>
      <p:ext uri="{BB962C8B-B14F-4D97-AF65-F5344CB8AC3E}">
        <p14:creationId xmlns:p14="http://schemas.microsoft.com/office/powerpoint/2010/main" val="4042602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Line 388"/>
          <p:cNvSpPr>
            <a:spLocks noChangeShapeType="1"/>
          </p:cNvSpPr>
          <p:nvPr/>
        </p:nvSpPr>
        <p:spPr bwMode="auto">
          <a:xfrm flipH="1">
            <a:off x="2520553" y="2018110"/>
            <a:ext cx="4833938" cy="0"/>
          </a:xfrm>
          <a:prstGeom prst="line">
            <a:avLst/>
          </a:prstGeom>
          <a:noFill/>
          <a:ln w="28575">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3" name="Line 7"/>
          <p:cNvSpPr>
            <a:spLocks noChangeShapeType="1"/>
          </p:cNvSpPr>
          <p:nvPr/>
        </p:nvSpPr>
        <p:spPr bwMode="auto">
          <a:xfrm>
            <a:off x="1676401" y="1656160"/>
            <a:ext cx="56435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84" name="Rectangle 8"/>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Process payments</a:t>
            </a:r>
          </a:p>
        </p:txBody>
      </p:sp>
      <p:sp>
        <p:nvSpPr>
          <p:cNvPr id="185" name="Rectangle 394"/>
          <p:cNvSpPr txBox="1">
            <a:spLocks noChangeArrowheads="1"/>
          </p:cNvSpPr>
          <p:nvPr/>
        </p:nvSpPr>
        <p:spPr bwMode="auto">
          <a:xfrm>
            <a:off x="2412207" y="685800"/>
            <a:ext cx="526494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Payment process manages </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r>
              <a:rPr kumimoji="0" lang="en-US" sz="1800" b="0" i="0" u="none" strike="noStrike" kern="0" cap="none" spc="0" normalizeH="0" baseline="0" noProof="0" smtClean="0">
                <a:ln>
                  <a:noFill/>
                </a:ln>
                <a:solidFill>
                  <a:srgbClr val="000000"/>
                </a:solidFill>
                <a:effectLst/>
                <a:uLnTx/>
                <a:uFillTx/>
                <a:latin typeface="Arial"/>
                <a:cs typeface="Calibri" pitchFamily="34" charset="0"/>
              </a:rPr>
              <a:t>payments coming from accounts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Automatic or "responsive" (account is billed)</a:t>
            </a:r>
          </a:p>
        </p:txBody>
      </p:sp>
      <p:grpSp>
        <p:nvGrpSpPr>
          <p:cNvPr id="186" name="Group 10"/>
          <p:cNvGrpSpPr>
            <a:grpSpLocks/>
          </p:cNvGrpSpPr>
          <p:nvPr/>
        </p:nvGrpSpPr>
        <p:grpSpPr bwMode="auto">
          <a:xfrm>
            <a:off x="2699147" y="3118960"/>
            <a:ext cx="552450" cy="516595"/>
            <a:chOff x="2683" y="1612"/>
            <a:chExt cx="557" cy="520"/>
          </a:xfrm>
        </p:grpSpPr>
        <p:sp>
          <p:nvSpPr>
            <p:cNvPr id="187" name="AutoShape 11"/>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188"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9" name="Line 1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0" name="Line 1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1" name="Line 1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2" name="Line 1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3" name="Line 1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4" name="Line 1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5" name="Line 1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6" name="Line 2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197" name="Line 2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nvGrpSpPr>
          <p:cNvPr id="198" name="Group 208"/>
          <p:cNvGrpSpPr>
            <a:grpSpLocks/>
          </p:cNvGrpSpPr>
          <p:nvPr/>
        </p:nvGrpSpPr>
        <p:grpSpPr bwMode="auto">
          <a:xfrm>
            <a:off x="2033208" y="1409017"/>
            <a:ext cx="288889" cy="524736"/>
            <a:chOff x="2423" y="339"/>
            <a:chExt cx="735" cy="1340"/>
          </a:xfrm>
        </p:grpSpPr>
        <p:sp>
          <p:nvSpPr>
            <p:cNvPr id="199" name="AutoShape 209"/>
            <p:cNvSpPr>
              <a:spLocks noChangeArrowheads="1"/>
            </p:cNvSpPr>
            <p:nvPr/>
          </p:nvSpPr>
          <p:spPr bwMode="auto">
            <a:xfrm rot="16200000">
              <a:off x="2265" y="593"/>
              <a:ext cx="1052" cy="73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0" name="Freeform 210"/>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1" name="Freeform 211"/>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2" name="Freeform 212"/>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03" name="Group 213"/>
            <p:cNvGrpSpPr>
              <a:grpSpLocks/>
            </p:cNvGrpSpPr>
            <p:nvPr/>
          </p:nvGrpSpPr>
          <p:grpSpPr bwMode="auto">
            <a:xfrm>
              <a:off x="2963" y="577"/>
              <a:ext cx="186" cy="1102"/>
              <a:chOff x="2889" y="2637"/>
              <a:chExt cx="279" cy="1669"/>
            </a:xfrm>
          </p:grpSpPr>
          <p:sp>
            <p:nvSpPr>
              <p:cNvPr id="204" name="AutoShape 2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5" name="AutoShape 2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6" name="AutoShape 216"/>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07" name="Oval 217"/>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nvGrpSpPr>
          <p:cNvPr id="208" name="Group 256"/>
          <p:cNvGrpSpPr>
            <a:grpSpLocks/>
          </p:cNvGrpSpPr>
          <p:nvPr/>
        </p:nvGrpSpPr>
        <p:grpSpPr bwMode="auto">
          <a:xfrm>
            <a:off x="1479948" y="725091"/>
            <a:ext cx="654844" cy="540544"/>
            <a:chOff x="1426" y="2489"/>
            <a:chExt cx="815" cy="673"/>
          </a:xfrm>
        </p:grpSpPr>
        <p:sp>
          <p:nvSpPr>
            <p:cNvPr id="209" name="AutoShape 257"/>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0" name="Rectangle 258"/>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1" name="Rectangle 259"/>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2" name="Rectangle 260"/>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3" name="Rectangle 261"/>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4" name="Rectangle 262"/>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5" name="Line 263"/>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6" name="Line 264"/>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17" name="Group 265"/>
            <p:cNvGrpSpPr>
              <a:grpSpLocks/>
            </p:cNvGrpSpPr>
            <p:nvPr/>
          </p:nvGrpSpPr>
          <p:grpSpPr bwMode="auto">
            <a:xfrm>
              <a:off x="1534" y="2525"/>
              <a:ext cx="518" cy="139"/>
              <a:chOff x="2386" y="998"/>
              <a:chExt cx="529" cy="142"/>
            </a:xfrm>
          </p:grpSpPr>
          <p:sp>
            <p:nvSpPr>
              <p:cNvPr id="218" name="Line 266"/>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19" name="Line 267"/>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0" name="Line 268"/>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1" name="Line 269"/>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2" name="Line 270"/>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3" name="Line 271"/>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4" name="Line 272"/>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5" name="Line 273"/>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6" name="Line 274"/>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7" name="Line 275"/>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8" name="Line 276"/>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29" name="Line 277"/>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0" name="Freeform 278"/>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1" name="Freeform 279"/>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232" name="Text Box 292"/>
          <p:cNvSpPr txBox="1">
            <a:spLocks noChangeArrowheads="1"/>
          </p:cNvSpPr>
          <p:nvPr/>
        </p:nvSpPr>
        <p:spPr bwMode="auto">
          <a:xfrm>
            <a:off x="2570560" y="368379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Billed</a:t>
            </a:r>
          </a:p>
        </p:txBody>
      </p:sp>
      <p:sp>
        <p:nvSpPr>
          <p:cNvPr id="233" name="Text Box 302"/>
          <p:cNvSpPr txBox="1">
            <a:spLocks noChangeArrowheads="1"/>
          </p:cNvSpPr>
          <p:nvPr/>
        </p:nvSpPr>
        <p:spPr bwMode="auto">
          <a:xfrm>
            <a:off x="2656285" y="3876675"/>
            <a:ext cx="5584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$450</a:t>
            </a:r>
          </a:p>
        </p:txBody>
      </p:sp>
      <p:sp>
        <p:nvSpPr>
          <p:cNvPr id="234" name="Line 303"/>
          <p:cNvSpPr>
            <a:spLocks noChangeShapeType="1"/>
          </p:cNvSpPr>
          <p:nvPr/>
        </p:nvSpPr>
        <p:spPr bwMode="auto">
          <a:xfrm>
            <a:off x="1671638" y="2368154"/>
            <a:ext cx="52506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35" name="Group 304"/>
          <p:cNvGrpSpPr>
            <a:grpSpLocks/>
          </p:cNvGrpSpPr>
          <p:nvPr/>
        </p:nvGrpSpPr>
        <p:grpSpPr bwMode="auto">
          <a:xfrm>
            <a:off x="2039836" y="2113867"/>
            <a:ext cx="288735" cy="524736"/>
            <a:chOff x="2422" y="339"/>
            <a:chExt cx="737" cy="1340"/>
          </a:xfrm>
        </p:grpSpPr>
        <p:sp>
          <p:nvSpPr>
            <p:cNvPr id="236" name="AutoShape 305"/>
            <p:cNvSpPr>
              <a:spLocks noChangeArrowheads="1"/>
            </p:cNvSpPr>
            <p:nvPr/>
          </p:nvSpPr>
          <p:spPr bwMode="auto">
            <a:xfrm rot="16200000">
              <a:off x="2265" y="592"/>
              <a:ext cx="1052" cy="73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7" name="Freeform 306"/>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8" name="Freeform 307"/>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39" name="Freeform 308"/>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40" name="Group 309"/>
            <p:cNvGrpSpPr>
              <a:grpSpLocks/>
            </p:cNvGrpSpPr>
            <p:nvPr/>
          </p:nvGrpSpPr>
          <p:grpSpPr bwMode="auto">
            <a:xfrm>
              <a:off x="2963" y="577"/>
              <a:ext cx="186" cy="1102"/>
              <a:chOff x="2889" y="2637"/>
              <a:chExt cx="279" cy="1669"/>
            </a:xfrm>
          </p:grpSpPr>
          <p:sp>
            <p:nvSpPr>
              <p:cNvPr id="241" name="AutoShape 3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2" name="AutoShape 3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3" name="AutoShape 312"/>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4" name="Oval 313"/>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sp>
        <p:nvSpPr>
          <p:cNvPr id="245" name="Line 332"/>
          <p:cNvSpPr>
            <a:spLocks noChangeShapeType="1"/>
          </p:cNvSpPr>
          <p:nvPr/>
        </p:nvSpPr>
        <p:spPr bwMode="auto">
          <a:xfrm>
            <a:off x="1665685" y="1263253"/>
            <a:ext cx="0" cy="1109663"/>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6" name="Line 355"/>
          <p:cNvSpPr>
            <a:spLocks noChangeShapeType="1"/>
          </p:cNvSpPr>
          <p:nvPr/>
        </p:nvSpPr>
        <p:spPr bwMode="auto">
          <a:xfrm>
            <a:off x="2953941" y="4160044"/>
            <a:ext cx="0" cy="5548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7" name="Line 371"/>
          <p:cNvSpPr>
            <a:spLocks noChangeShapeType="1"/>
          </p:cNvSpPr>
          <p:nvPr/>
        </p:nvSpPr>
        <p:spPr bwMode="auto">
          <a:xfrm>
            <a:off x="2950369" y="4713685"/>
            <a:ext cx="3951685" cy="0"/>
          </a:xfrm>
          <a:prstGeom prst="line">
            <a:avLst/>
          </a:prstGeom>
          <a:noFill/>
          <a:ln w="28575">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48" name="Line 372"/>
          <p:cNvSpPr>
            <a:spLocks noChangeShapeType="1"/>
          </p:cNvSpPr>
          <p:nvPr/>
        </p:nvSpPr>
        <p:spPr bwMode="auto">
          <a:xfrm flipV="1">
            <a:off x="7341394" y="2032397"/>
            <a:ext cx="0" cy="198953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49" name="Group 384"/>
          <p:cNvGrpSpPr>
            <a:grpSpLocks/>
          </p:cNvGrpSpPr>
          <p:nvPr/>
        </p:nvGrpSpPr>
        <p:grpSpPr bwMode="auto">
          <a:xfrm>
            <a:off x="5222081" y="1814513"/>
            <a:ext cx="629841" cy="432286"/>
            <a:chOff x="3153" y="1049"/>
            <a:chExt cx="752" cy="516"/>
          </a:xfrm>
        </p:grpSpPr>
        <p:sp>
          <p:nvSpPr>
            <p:cNvPr id="250" name="Rectangle 385"/>
            <p:cNvSpPr>
              <a:spLocks noChangeArrowheads="1"/>
            </p:cNvSpPr>
            <p:nvPr/>
          </p:nvSpPr>
          <p:spPr bwMode="auto">
            <a:xfrm>
              <a:off x="3153" y="1176"/>
              <a:ext cx="752" cy="276"/>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pic>
          <p:nvPicPr>
            <p:cNvPr id="251" name="Picture 38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2" name="Text Box 387"/>
          <p:cNvSpPr txBox="1">
            <a:spLocks noChangeArrowheads="1"/>
          </p:cNvSpPr>
          <p:nvPr/>
        </p:nvSpPr>
        <p:spPr bwMode="auto">
          <a:xfrm>
            <a:off x="5270897" y="2268142"/>
            <a:ext cx="1947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$450 payment</a:t>
            </a:r>
          </a:p>
        </p:txBody>
      </p:sp>
      <p:grpSp>
        <p:nvGrpSpPr>
          <p:cNvPr id="253" name="Group 148"/>
          <p:cNvGrpSpPr>
            <a:grpSpLocks/>
          </p:cNvGrpSpPr>
          <p:nvPr/>
        </p:nvGrpSpPr>
        <p:grpSpPr bwMode="auto">
          <a:xfrm>
            <a:off x="6825171" y="4021032"/>
            <a:ext cx="787177" cy="622736"/>
            <a:chOff x="3942556" y="1245638"/>
            <a:chExt cx="1284287" cy="1016000"/>
          </a:xfrm>
        </p:grpSpPr>
        <p:pic>
          <p:nvPicPr>
            <p:cNvPr id="254"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5" name="Group 3"/>
            <p:cNvGrpSpPr>
              <a:grpSpLocks/>
            </p:cNvGrpSpPr>
            <p:nvPr/>
          </p:nvGrpSpPr>
          <p:grpSpPr bwMode="auto">
            <a:xfrm rot="-960000">
              <a:off x="4475839" y="1434353"/>
              <a:ext cx="471265" cy="766608"/>
              <a:chOff x="2275" y="222"/>
              <a:chExt cx="1032" cy="1680"/>
            </a:xfrm>
          </p:grpSpPr>
          <p:sp>
            <p:nvSpPr>
              <p:cNvPr id="256" name="AutoShape 4"/>
              <p:cNvSpPr>
                <a:spLocks noChangeArrowheads="1"/>
              </p:cNvSpPr>
              <p:nvPr/>
            </p:nvSpPr>
            <p:spPr bwMode="auto">
              <a:xfrm rot="16200000">
                <a:off x="2265" y="444"/>
                <a:ext cx="1052" cy="103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57" name="Freeform 5"/>
              <p:cNvSpPr>
                <a:spLocks/>
              </p:cNvSpPr>
              <p:nvPr/>
            </p:nvSpPr>
            <p:spPr bwMode="auto">
              <a:xfrm>
                <a:off x="2442" y="222"/>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58" name="Freeform 6"/>
              <p:cNvSpPr>
                <a:spLocks/>
              </p:cNvSpPr>
              <p:nvPr/>
            </p:nvSpPr>
            <p:spPr bwMode="auto">
              <a:xfrm>
                <a:off x="2442" y="553"/>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59" name="Freeform 7"/>
              <p:cNvSpPr>
                <a:spLocks/>
              </p:cNvSpPr>
              <p:nvPr/>
            </p:nvSpPr>
            <p:spPr bwMode="auto">
              <a:xfrm>
                <a:off x="2442" y="885"/>
                <a:ext cx="229" cy="82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nvGrpSpPr>
              <p:cNvPr id="260" name="Group 8"/>
              <p:cNvGrpSpPr>
                <a:grpSpLocks/>
              </p:cNvGrpSpPr>
              <p:nvPr/>
            </p:nvGrpSpPr>
            <p:grpSpPr bwMode="auto">
              <a:xfrm>
                <a:off x="2963" y="358"/>
                <a:ext cx="186" cy="1544"/>
                <a:chOff x="2889" y="2303"/>
                <a:chExt cx="279" cy="2337"/>
              </a:xfrm>
            </p:grpSpPr>
            <p:sp>
              <p:nvSpPr>
                <p:cNvPr id="261"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62"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63" name="AutoShape 11"/>
                <p:cNvSpPr>
                  <a:spLocks noChangeArrowheads="1"/>
                </p:cNvSpPr>
                <p:nvPr/>
              </p:nvSpPr>
              <p:spPr bwMode="auto">
                <a:xfrm>
                  <a:off x="3045" y="2303"/>
                  <a:ext cx="1" cy="23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sp>
              <p:nvSpPr>
                <p:cNvPr id="264" name="Oval 12"/>
                <p:cNvSpPr>
                  <a:spLocks noChangeArrowheads="1"/>
                </p:cNvSpPr>
                <p:nvPr/>
              </p:nvSpPr>
              <p:spPr bwMode="auto">
                <a:xfrm>
                  <a:off x="3040" y="2589"/>
                  <a:ext cx="0" cy="175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0" i="0" u="none" strike="noStrike" kern="0" cap="none" spc="0" normalizeH="0" baseline="0" noProof="0" smtClean="0">
                    <a:ln>
                      <a:noFill/>
                    </a:ln>
                    <a:solidFill>
                      <a:srgbClr val="FF0000"/>
                    </a:solidFill>
                    <a:effectLst/>
                    <a:uLnTx/>
                    <a:uFillTx/>
                  </a:endParaRPr>
                </a:p>
              </p:txBody>
            </p:sp>
          </p:grpSp>
        </p:grpSp>
      </p:grpSp>
    </p:spTree>
    <p:extLst>
      <p:ext uri="{BB962C8B-B14F-4D97-AF65-F5344CB8AC3E}">
        <p14:creationId xmlns:p14="http://schemas.microsoft.com/office/powerpoint/2010/main" val="64818168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005223-CC0D-4627-B5BF-FC3A5E86810C}"/>
</file>

<file path=customXml/itemProps2.xml><?xml version="1.0" encoding="utf-8"?>
<ds:datastoreItem xmlns:ds="http://schemas.openxmlformats.org/officeDocument/2006/customXml" ds:itemID="{ECCD8F79-DD13-427C-B93C-AB27FD74734A}"/>
</file>

<file path=customXml/itemProps3.xml><?xml version="1.0" encoding="utf-8"?>
<ds:datastoreItem xmlns:ds="http://schemas.openxmlformats.org/officeDocument/2006/customXml" ds:itemID="{FDFD54A2-42D1-4FAE-BCF5-93596139684A}"/>
</file>

<file path=docProps/app.xml><?xml version="1.0" encoding="utf-8"?>
<Properties xmlns="http://schemas.openxmlformats.org/officeDocument/2006/extended-properties" xmlns:vt="http://schemas.openxmlformats.org/officeDocument/2006/docPropsVTypes">
  <Template>CognizantTheme</Template>
  <TotalTime>558</TotalTime>
  <Words>2839</Words>
  <Application>Microsoft Office PowerPoint</Application>
  <PresentationFormat>On-screen Show (16:9)</PresentationFormat>
  <Paragraphs>204</Paragraphs>
  <Slides>20</Slides>
  <Notes>17</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20</vt:i4>
      </vt:variant>
    </vt:vector>
  </HeadingPairs>
  <TitlesOfParts>
    <vt:vector size="34" baseType="lpstr">
      <vt:lpstr>Arial</vt:lpstr>
      <vt:lpstr>Calibri</vt:lpstr>
      <vt:lpstr>CIDFont+F5</vt:lpstr>
      <vt:lpstr>Courier New</vt:lpstr>
      <vt:lpstr>MetaPlusBook-Roman</vt:lpstr>
      <vt:lpstr>Times New Roman</vt:lpstr>
      <vt:lpstr>Webdings</vt:lpstr>
      <vt:lpstr>Wingdings</vt:lpstr>
      <vt:lpstr>Wingdings 2</vt:lpstr>
      <vt:lpstr>Wingdings 3</vt:lpstr>
      <vt:lpstr>CognizantTheme</vt:lpstr>
      <vt:lpstr>Emerald_Template</vt:lpstr>
      <vt:lpstr>1_test-template</vt:lpstr>
      <vt:lpstr>1_Emerald_Template</vt:lpstr>
      <vt:lpstr>Billing Process Overview</vt:lpstr>
      <vt:lpstr>Lesson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questions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Mohanraj, Anitha (cognizant)</cp:lastModifiedBy>
  <cp:revision>89</cp:revision>
  <dcterms:created xsi:type="dcterms:W3CDTF">2020-11-09T01:08:15Z</dcterms:created>
  <dcterms:modified xsi:type="dcterms:W3CDTF">2020-12-10T16:19:08Z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