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slides/slide46.xml" ContentType="application/vnd.openxmlformats-officedocument.presentationml.slide+xml"/>
  <Override PartName="/ppt/presentation.xml" ContentType="application/vnd.openxmlformats-officedocument.presentationml.presentation.main+xml"/>
  <Override PartName="/ppt/slides/slide4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49.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40.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18.xml" ContentType="application/vnd.openxmlformats-officedocument.presentationml.slideLayout+xml"/>
  <Override PartName="/ppt/slideLayouts/slideLayout117.xml" ContentType="application/vnd.openxmlformats-officedocument.presentationml.slideLayout+xml"/>
  <Override PartName="/ppt/slideLayouts/slideLayout116.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41.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2.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48.xml" ContentType="application/vnd.openxmlformats-officedocument.presentationml.slideLayout+xml"/>
  <Override PartName="/ppt/slideLayouts/slideLayout127.xml" ContentType="application/vnd.openxmlformats-officedocument.presentationml.slideLayout+xml"/>
  <Override PartName="/ppt/slideLayouts/slideLayout129.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8.xml" ContentType="application/vnd.openxmlformats-officedocument.presentationml.notesSlide+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5.xml" ContentType="application/vnd.openxmlformats-officedocument.presentationml.notesSlide+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slideLayouts/slideLayout11.xml" ContentType="application/vnd.openxmlformats-officedocument.presentationml.slideLayout+xml"/>
  <Override PartName="/ppt/notesSlides/notesSlide30.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3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2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notesSlides/notesSlide1.xml" ContentType="application/vnd.openxmlformats-officedocument.presentationml.notes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notesSlides/notesSlide2.xml" ContentType="application/vnd.openxmlformats-officedocument.presentationml.notesSlide+xml"/>
  <Override PartName="/ppt/slideLayouts/slideLayout39.xml" ContentType="application/vnd.openxmlformats-officedocument.presentationml.slideLayout+xml"/>
  <Override PartName="/ppt/slideLayouts/slideLayout139.xml" ContentType="application/vnd.openxmlformats-officedocument.presentationml.slideLayout+xml"/>
  <Override PartName="/ppt/slideLayouts/slideLayout138.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20.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slideLayouts/slideLayout25.xml" ContentType="application/vnd.openxmlformats-officedocument.presentationml.slideLayout+xml"/>
  <Override PartName="/ppt/notesSlides/notesSlide12.xml" ContentType="application/vnd.openxmlformats-officedocument.presentationml.notesSlide+xml"/>
  <Override PartName="/ppt/slideLayouts/slideLayout24.xml" ContentType="application/vnd.openxmlformats-officedocument.presentationml.slideLayout+xml"/>
  <Override PartName="/ppt/notesSlides/notesSlide13.xml" ContentType="application/vnd.openxmlformats-officedocument.presentationml.notesSlide+xml"/>
  <Override PartName="/ppt/slideLayouts/slideLayout23.xml" ContentType="application/vnd.openxmlformats-officedocument.presentationml.slideLayout+xml"/>
  <Override PartName="/ppt/notesSlides/notesSlide14.xml" ContentType="application/vnd.openxmlformats-officedocument.presentationml.notesSlide+xml"/>
  <Override PartName="/ppt/slideLayouts/slideLayout22.xml" ContentType="application/vnd.openxmlformats-officedocument.presentationml.slideLayout+xml"/>
  <Override PartName="/ppt/notesSlides/notesSlide4.xml" ContentType="application/vnd.openxmlformats-officedocument.presentationml.notesSl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28.xml" ContentType="application/vnd.openxmlformats-officedocument.presentationml.slideLayout+xml"/>
  <Override PartName="/ppt/notesSlides/notesSlide10.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 id="2147483732" r:id="rId3"/>
    <p:sldMasterId id="2147483745" r:id="rId4"/>
    <p:sldMasterId id="2147483760" r:id="rId5"/>
  </p:sldMasterIdLst>
  <p:notesMasterIdLst>
    <p:notesMasterId r:id="rId52"/>
  </p:notesMasterIdLst>
  <p:sldIdLst>
    <p:sldId id="262" r:id="rId6"/>
    <p:sldId id="345" r:id="rId7"/>
    <p:sldId id="346" r:id="rId8"/>
    <p:sldId id="307" r:id="rId9"/>
    <p:sldId id="347" r:id="rId10"/>
    <p:sldId id="309" r:id="rId11"/>
    <p:sldId id="348" r:id="rId12"/>
    <p:sldId id="349" r:id="rId13"/>
    <p:sldId id="350" r:id="rId14"/>
    <p:sldId id="351" r:id="rId15"/>
    <p:sldId id="352" r:id="rId16"/>
    <p:sldId id="315" r:id="rId17"/>
    <p:sldId id="353" r:id="rId18"/>
    <p:sldId id="354" r:id="rId19"/>
    <p:sldId id="355" r:id="rId20"/>
    <p:sldId id="356" r:id="rId21"/>
    <p:sldId id="320" r:id="rId22"/>
    <p:sldId id="357" r:id="rId23"/>
    <p:sldId id="358" r:id="rId24"/>
    <p:sldId id="359" r:id="rId25"/>
    <p:sldId id="324" r:id="rId26"/>
    <p:sldId id="325"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9" r:id="rId45"/>
    <p:sldId id="380" r:id="rId46"/>
    <p:sldId id="381" r:id="rId47"/>
    <p:sldId id="382" r:id="rId48"/>
    <p:sldId id="377" r:id="rId49"/>
    <p:sldId id="378" r:id="rId50"/>
    <p:sldId id="263"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34" autoAdjust="0"/>
  </p:normalViewPr>
  <p:slideViewPr>
    <p:cSldViewPr snapToGrid="0">
      <p:cViewPr varScale="1">
        <p:scale>
          <a:sx n="83" d="100"/>
          <a:sy n="83" d="100"/>
        </p:scale>
        <p:origin x="824"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8" Type="http://schemas.openxmlformats.org/officeDocument/2006/relationships/customXml" Target="../customXml/item2.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ustomXml" Target="../customXml/item3.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ustomXml" Target="../customXml/item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2B063DB2-0820-455A-AC1B-0B313690484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585046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BillingCenter auto-generates an account number for every new account, although a BillingCenter user can enter an account number of their own choosing.</a:t>
            </a:r>
          </a:p>
          <a:p>
            <a:pPr eaLnBrk="1" hangingPunct="1"/>
            <a:r>
              <a:rPr lang="en-US" dirty="0" smtClean="0"/>
              <a:t>Account number generation is configurable. </a:t>
            </a:r>
          </a:p>
          <a:p>
            <a:pPr eaLnBrk="1" hangingPunct="1"/>
            <a:endParaRPr lang="en-US" dirty="0" smtClean="0"/>
          </a:p>
          <a:p>
            <a:pPr eaLnBrk="1" hangingPunct="1"/>
            <a:r>
              <a:rPr lang="en-US" dirty="0" smtClean="0"/>
              <a:t>Account Type defaults to "Insured". Other possible values are "Payer", "List Bill", and "Collection Agency". List bill accounts are discussed later in this lesson. The other account types are strictly for documentation in the base application.</a:t>
            </a:r>
          </a:p>
          <a:p>
            <a:pPr eaLnBrk="1" hangingPunct="1"/>
            <a:endParaRPr lang="en-US" dirty="0" smtClean="0"/>
          </a:p>
          <a:p>
            <a:pPr eaLnBrk="1" hangingPunct="1"/>
            <a:r>
              <a:rPr lang="en-US" dirty="0" smtClean="0"/>
              <a:t>Delinquency plans are discussed in the </a:t>
            </a:r>
            <a:r>
              <a:rPr lang="en-US" i="1" dirty="0" smtClean="0"/>
              <a:t>Configuring Delinquency Workflow </a:t>
            </a:r>
            <a:r>
              <a:rPr lang="en-US" dirty="0" smtClean="0"/>
              <a:t>lesson.</a:t>
            </a:r>
          </a:p>
          <a:p>
            <a:endParaRPr lang="en-US" dirty="0"/>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fld id="{79FBAFA6-640D-4904-939A-05AACF517AC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09026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31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 </a:t>
            </a:r>
            <a:fld id="{D69E4657-A8DF-4343-8FAE-54868ED5881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15</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Invoicing fields are used for determining how and when invoices are sent and become due</a:t>
            </a:r>
            <a:r>
              <a:rPr lang="en-US" smtClean="0"/>
              <a:t>. The bottom three fields in the screenshot are discussed next. In this lesson. The other invoicing</a:t>
            </a:r>
            <a:r>
              <a:rPr lang="en-US" baseline="0" smtClean="0"/>
              <a:t> </a:t>
            </a:r>
            <a:r>
              <a:rPr lang="en-US" smtClean="0"/>
              <a:t>fields are covered in the </a:t>
            </a:r>
            <a:r>
              <a:rPr lang="en-US" i="1" smtClean="0"/>
              <a:t>Configuring Charge Invoicing </a:t>
            </a:r>
            <a:r>
              <a:rPr lang="en-US" smtClean="0"/>
              <a:t>lesson. </a:t>
            </a:r>
            <a:endParaRPr lang="en-US" dirty="0" smtClean="0"/>
          </a:p>
          <a:p>
            <a:pPr eaLnBrk="1" hangingPunct="1"/>
            <a:endParaRPr lang="en-US" dirty="0" smtClean="0"/>
          </a:p>
        </p:txBody>
      </p:sp>
    </p:spTree>
    <p:extLst>
      <p:ext uri="{BB962C8B-B14F-4D97-AF65-F5344CB8AC3E}">
        <p14:creationId xmlns:p14="http://schemas.microsoft.com/office/powerpoint/2010/main" val="32880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When</a:t>
            </a:r>
            <a:r>
              <a:rPr lang="en-US" baseline="0" smtClean="0"/>
              <a:t> you create an account, you must specify whether the account will be invoiced separately for each policy.  </a:t>
            </a:r>
            <a:endParaRPr lang="en-US" smtClean="0"/>
          </a:p>
          <a:p>
            <a:pPr eaLnBrk="1" hangingPunct="1"/>
            <a:r>
              <a:rPr lang="en-US" smtClean="0"/>
              <a:t>BillingCenter supports two types of billing level for direct bill policies:</a:t>
            </a:r>
          </a:p>
          <a:p>
            <a:pPr lvl="1" eaLnBrk="1" hangingPunct="1"/>
            <a:r>
              <a:rPr lang="en-US" smtClean="0"/>
              <a:t>Account-level billing means that BillingCenter combines charges for policies that have the same account payer. Assuming the same periodicity for the policies (such as monthly or twice a month), only one invoice stream is used for the account’s policies. So the account receives a single invoice for multiple policies and pays for the policies using the same payment instrument such as a credit card. </a:t>
            </a:r>
          </a:p>
          <a:p>
            <a:pPr lvl="1" eaLnBrk="1" hangingPunct="1"/>
            <a:r>
              <a:rPr lang="en-US" smtClean="0"/>
              <a:t>Policy-level billing  means that each policy has its own set of invoices that are contained within a dedicated invoice stream. Each stream can be customized to have different bill and due dates, a different paying account, and a different payment instrument.</a:t>
            </a:r>
          </a:p>
          <a:p>
            <a:endParaRPr lang="en-US" smtClean="0"/>
          </a:p>
          <a:p>
            <a:endParaRPr 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 </a:t>
            </a:r>
            <a:fld id="{DDAFABA7-6D5F-4218-A470-47D3FB5DB54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16</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1013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34349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 </a:t>
            </a:r>
            <a:fld id="{79FBAFA6-640D-4904-939A-05AACF517AC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17</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958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Every account owns an unapplied fund called Default Unapplied. If the account uses account-level billing, Default Unapplied is the only</a:t>
            </a:r>
            <a:r>
              <a:rPr lang="en-US" baseline="0" dirty="0" smtClean="0"/>
              <a:t> unapplied fund belonging to the account. If an account uses policy-level billing, the account has the option for owning multiple unapplied funds—one for each policy—in addition to Default Unapplied. Having separate unapplied funds for each policy is sometimes called "cash separation".</a:t>
            </a:r>
          </a:p>
          <a:p>
            <a:pPr defTabSz="914335">
              <a:defRPr/>
            </a:pPr>
            <a:endParaRPr lang="en-US" baseline="0" dirty="0" smtClean="0"/>
          </a:p>
          <a:p>
            <a:pPr defTabSz="914335">
              <a:defRPr/>
            </a:pPr>
            <a:endParaRPr lang="en-US" baseline="0" dirty="0" smtClean="0"/>
          </a:p>
          <a:p>
            <a:pPr defTabSz="914335">
              <a:defRPr/>
            </a:pPr>
            <a:endParaRPr lang="en-US" dirty="0"/>
          </a:p>
        </p:txBody>
      </p:sp>
      <p:sp>
        <p:nvSpPr>
          <p:cNvPr id="4" name="Header Placeholder 3"/>
          <p:cNvSpPr>
            <a:spLocks noGrp="1"/>
          </p:cNvSpPr>
          <p:nvPr>
            <p:ph type="hdr" sz="quarter" idx="10"/>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 </a:t>
            </a:r>
            <a:fld id="{79FBAFA6-640D-4904-939A-05AACF517AC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18</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805619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a:p>
            <a:endParaRPr 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538" eaLnBrk="0" hangingPunct="0">
              <a:tabLst>
                <a:tab pos="2742791" algn="ctr"/>
              </a:tabLst>
              <a:defRPr sz="1900" b="1">
                <a:solidFill>
                  <a:srgbClr val="FF0000"/>
                </a:solidFill>
                <a:latin typeface="Arial" charset="0"/>
              </a:defRPr>
            </a:lvl1pPr>
            <a:lvl2pPr marL="692355" indent="-266290" defTabSz="930538" eaLnBrk="0" hangingPunct="0">
              <a:tabLst>
                <a:tab pos="2742791" algn="ctr"/>
              </a:tabLst>
              <a:defRPr sz="1900" b="1">
                <a:solidFill>
                  <a:srgbClr val="FF0000"/>
                </a:solidFill>
                <a:latin typeface="Arial" charset="0"/>
              </a:defRPr>
            </a:lvl2pPr>
            <a:lvl3pPr marL="1065162" indent="-213032" defTabSz="930538" eaLnBrk="0" hangingPunct="0">
              <a:tabLst>
                <a:tab pos="2742791" algn="ctr"/>
              </a:tabLst>
              <a:defRPr sz="1900" b="1">
                <a:solidFill>
                  <a:srgbClr val="FF0000"/>
                </a:solidFill>
                <a:latin typeface="Arial" charset="0"/>
              </a:defRPr>
            </a:lvl3pPr>
            <a:lvl4pPr marL="1491226" indent="-213032" defTabSz="930538" eaLnBrk="0" hangingPunct="0">
              <a:tabLst>
                <a:tab pos="2742791" algn="ctr"/>
              </a:tabLst>
              <a:defRPr sz="1900" b="1">
                <a:solidFill>
                  <a:srgbClr val="FF0000"/>
                </a:solidFill>
                <a:latin typeface="Arial" charset="0"/>
              </a:defRPr>
            </a:lvl4pPr>
            <a:lvl5pPr marL="1917291" indent="-213032" defTabSz="930538" eaLnBrk="0" hangingPunct="0">
              <a:tabLst>
                <a:tab pos="2742791" algn="ctr"/>
              </a:tabLst>
              <a:defRPr sz="1900" b="1">
                <a:solidFill>
                  <a:srgbClr val="FF0000"/>
                </a:solidFill>
                <a:latin typeface="Arial" charset="0"/>
              </a:defRPr>
            </a:lvl5pPr>
            <a:lvl6pPr marL="2343356"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6pPr>
            <a:lvl7pPr marL="2769420"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7pPr>
            <a:lvl8pPr marL="3195485"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8pPr>
            <a:lvl9pPr marL="3621550" indent="-213032" algn="ctr" defTabSz="930538" eaLnBrk="0" fontAlgn="base" hangingPunct="0">
              <a:spcBef>
                <a:spcPct val="50000"/>
              </a:spcBef>
              <a:spcAft>
                <a:spcPct val="30000"/>
              </a:spcAft>
              <a:buClr>
                <a:schemeClr val="tx1"/>
              </a:buClr>
              <a:tabLst>
                <a:tab pos="2742791" algn="ctr"/>
              </a:tabLst>
              <a:defRPr sz="1900" b="1">
                <a:solidFill>
                  <a:srgbClr val="FF0000"/>
                </a:solidFill>
                <a:latin typeface="Arial" charset="0"/>
              </a:defRPr>
            </a:lvl9pPr>
          </a:lstStyle>
          <a:p>
            <a:pPr marL="0" marR="0" lvl="0" indent="0" algn="l" defTabSz="930538" rtl="0" eaLnBrk="1" fontAlgn="base" latinLnBrk="0" hangingPunct="1">
              <a:lnSpc>
                <a:spcPct val="100000"/>
              </a:lnSpc>
              <a:spcBef>
                <a:spcPct val="0"/>
              </a:spcBef>
              <a:spcAft>
                <a:spcPct val="0"/>
              </a:spcAft>
              <a:buClrTx/>
              <a:buSzTx/>
              <a:buFontTx/>
              <a:buNone/>
              <a:tabLst>
                <a:tab pos="2742791" algn="ct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 </a:t>
            </a:r>
            <a:fld id="{6498B9D0-56F6-4779-A273-8843D90B347B}" type="slidenum">
              <a:rPr kumimoji="0" lang="en-US" alt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l" defTabSz="930538" rtl="0" eaLnBrk="1" fontAlgn="base" latinLnBrk="0" hangingPunct="1">
                <a:lnSpc>
                  <a:spcPct val="100000"/>
                </a:lnSpc>
                <a:spcBef>
                  <a:spcPct val="0"/>
                </a:spcBef>
                <a:spcAft>
                  <a:spcPct val="0"/>
                </a:spcAft>
                <a:buClrTx/>
                <a:buSzTx/>
                <a:buFontTx/>
                <a:buNone/>
                <a:tabLst>
                  <a:tab pos="2742791" algn="ctr"/>
                </a:tabLst>
                <a:defRPr/>
              </a:pPr>
              <a:t>19</a:t>
            </a:fld>
            <a:endParaRPr kumimoji="0" lang="en-US" alt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018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373" eaLnBrk="0" hangingPunct="0">
              <a:tabLst>
                <a:tab pos="5590620" algn="r"/>
              </a:tabLst>
              <a:defRPr sz="1900" b="1">
                <a:solidFill>
                  <a:srgbClr val="FF0000"/>
                </a:solidFill>
                <a:latin typeface="Arial" charset="0"/>
              </a:defRPr>
            </a:lvl1pPr>
            <a:lvl2pPr marL="692355" indent="-266290" defTabSz="942373" eaLnBrk="0" hangingPunct="0">
              <a:tabLst>
                <a:tab pos="5590620" algn="r"/>
              </a:tabLst>
              <a:defRPr sz="1900" b="1">
                <a:solidFill>
                  <a:srgbClr val="FF0000"/>
                </a:solidFill>
                <a:latin typeface="Arial" charset="0"/>
              </a:defRPr>
            </a:lvl2pPr>
            <a:lvl3pPr marL="1065162" indent="-213032" defTabSz="942373" eaLnBrk="0" hangingPunct="0">
              <a:tabLst>
                <a:tab pos="5590620" algn="r"/>
              </a:tabLst>
              <a:defRPr sz="1900" b="1">
                <a:solidFill>
                  <a:srgbClr val="FF0000"/>
                </a:solidFill>
                <a:latin typeface="Arial" charset="0"/>
              </a:defRPr>
            </a:lvl3pPr>
            <a:lvl4pPr marL="1491226" indent="-213032" defTabSz="942373" eaLnBrk="0" hangingPunct="0">
              <a:tabLst>
                <a:tab pos="5590620" algn="r"/>
              </a:tabLst>
              <a:defRPr sz="1900" b="1">
                <a:solidFill>
                  <a:srgbClr val="FF0000"/>
                </a:solidFill>
                <a:latin typeface="Arial" charset="0"/>
              </a:defRPr>
            </a:lvl4pPr>
            <a:lvl5pPr marL="1917291" indent="-213032" defTabSz="942373" eaLnBrk="0" hangingPunct="0">
              <a:tabLst>
                <a:tab pos="5590620" algn="r"/>
              </a:tabLst>
              <a:defRPr sz="1900" b="1">
                <a:solidFill>
                  <a:srgbClr val="FF0000"/>
                </a:solidFill>
                <a:latin typeface="Arial" charset="0"/>
              </a:defRPr>
            </a:lvl5pPr>
            <a:lvl6pPr marL="2343356"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6pPr>
            <a:lvl7pPr marL="2769420"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7pPr>
            <a:lvl8pPr marL="3195485"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8pPr>
            <a:lvl9pPr marL="3621550" indent="-213032" algn="ctr" defTabSz="942373" eaLnBrk="0" fontAlgn="base" hangingPunct="0">
              <a:spcBef>
                <a:spcPct val="50000"/>
              </a:spcBef>
              <a:spcAft>
                <a:spcPct val="30000"/>
              </a:spcAft>
              <a:buClr>
                <a:schemeClr val="tx1"/>
              </a:buClr>
              <a:tabLst>
                <a:tab pos="5590620" algn="r"/>
              </a:tabLst>
              <a:defRPr sz="1900" b="1">
                <a:solidFill>
                  <a:srgbClr val="FF0000"/>
                </a:solidFill>
                <a:latin typeface="Arial" charset="0"/>
              </a:defRPr>
            </a:lvl9pPr>
          </a:lstStyle>
          <a:p>
            <a:pPr marL="0" marR="0" lvl="0" indent="0" algn="l" defTabSz="942373" rtl="0" eaLnBrk="0" fontAlgn="base" latinLnBrk="0" hangingPunct="0">
              <a:lnSpc>
                <a:spcPts val="1876"/>
              </a:lnSpc>
              <a:spcBef>
                <a:spcPts val="629"/>
              </a:spcBef>
              <a:spcAft>
                <a:spcPct val="0"/>
              </a:spcAft>
              <a:buClrTx/>
              <a:buSzTx/>
              <a:buFont typeface="Wingdings" pitchFamily="2" charset="2"/>
              <a:buNone/>
              <a:tabLst>
                <a:tab pos="5590620" algn="r"/>
              </a:tabLst>
              <a:defRPr/>
            </a:pP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72133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payment instrument in BillingCenter represents payment information without actually storing any sensitive payment details. This approach means that the customer’s payment data is kept secure in the carrier’s external payment system. </a:t>
            </a:r>
          </a:p>
          <a:p>
            <a:pPr eaLnBrk="1" hangingPunct="1"/>
            <a:endParaRPr lang="en-US" dirty="0" smtClean="0"/>
          </a:p>
          <a:p>
            <a:pPr eaLnBrk="1" hangingPunct="1"/>
            <a:r>
              <a:rPr lang="en-US" dirty="0" smtClean="0"/>
              <a:t>After the billing representative enters the payment instrument into the external payment system, the payment system returns a "token" that BillingCenter can use to identity the payment instrument subsequently to request money from it. However, the details passed back to BillingCenter vary depending on the payment system. For example, one system might send back a masked card number, an expiration date, a nickname for the card, and a token to send back to them to request money from the card. Another payment system might return the actual credit card number instead of returning a token. The token serves as a "payment gateway" that facilitates the coordination of communicating a payment transaction between external payment systems and BillingCenter. The payment gateway is used for electronically transmitting payments. You can think of it as a prebuilt integration to an external financial world that gives you the ability to perform financial tasks such as manage credit card expiration, draft a bank account or credit card, and send payments. </a:t>
            </a:r>
          </a:p>
          <a:p>
            <a:endParaRPr lang="en-US" dirty="0" smtClean="0"/>
          </a:p>
          <a:p>
            <a:endParaRPr lang="en-US" dirty="0" smtClean="0"/>
          </a:p>
          <a:p>
            <a:endParaRPr lang="en-US" dirty="0" smtClean="0"/>
          </a:p>
          <a:p>
            <a:endParaRPr lang="en-US" dirty="0" smtClean="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 </a:t>
            </a:r>
            <a:fld id="{A06DC3B8-9559-4E48-8133-693D1C3288F9}"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20</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9421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446363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72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 </a:t>
            </a:r>
            <a:fld id="{B7AF6DE2-ED8B-48E2-AC10-987600444BB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21</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Notice that you can define a new contact when you create a new account, or you can add an existing contact. Contacts can be shared among accounts, producers, and policies. Often carriers have external contact management systems. Connecting to these requires integration.</a:t>
            </a:r>
          </a:p>
          <a:p>
            <a:pPr eaLnBrk="1" hangingPunct="1"/>
            <a:r>
              <a:rPr lang="en-US" smtClean="0"/>
              <a:t>An account must have a contact that is designated as the primary payer. An account can also have a primary contact. The primary contact is listed on the account’s Summary screen. To make a contact the primary contact, add the Insured role to the contact. In the example, Long Haul Deliveries is both the primary payer and the primary contact.</a:t>
            </a:r>
          </a:p>
          <a:p>
            <a:pPr eaLnBrk="1" hangingPunct="1"/>
            <a:endParaRPr lang="en-US" smtClean="0"/>
          </a:p>
        </p:txBody>
      </p:sp>
    </p:spTree>
    <p:extLst>
      <p:ext uri="{BB962C8B-B14F-4D97-AF65-F5344CB8AC3E}">
        <p14:creationId xmlns:p14="http://schemas.microsoft.com/office/powerpoint/2010/main" val="112840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93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Producers - </a:t>
            </a:r>
            <a:fld id="{D34219D9-D886-409F-843B-A5416EE2922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22</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99332" name="Rectangle 2"/>
          <p:cNvSpPr>
            <a:spLocks noGrp="1" noRot="1" noChangeAspect="1" noChangeArrowheads="1" noTextEdit="1"/>
          </p:cNvSpPr>
          <p:nvPr>
            <p:ph type="sldImg"/>
          </p:nvPr>
        </p:nvSpPr>
        <p:spPr>
          <a:ln/>
        </p:spPr>
      </p:sp>
      <p:sp>
        <p:nvSpPr>
          <p:cNvPr id="993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936521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3F5FEF8D-863E-451F-802F-65EDF8D63CD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144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601547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1200D321-7742-46B1-B1E8-65C20418EF2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noted before, contact information would be sent along with the policy information as part of the billing instructions for a new policy submission.</a:t>
            </a:r>
          </a:p>
          <a:p>
            <a:pPr eaLnBrk="1" hangingPunct="1"/>
            <a:r>
              <a:rPr lang="en-US" smtClean="0"/>
              <a:t>There are three types of contacts in BillingCenter: account contacts, policy period contacts, and producer contacts, each of which can be a person or a company. Each type of contact has a its own set of characteristics and behaviors. For example, an account contact can be a primary payer, a policy period contact is associated directly with a policy period, and a producer contact can be the primary contact for a producer.</a:t>
            </a:r>
          </a:p>
          <a:p>
            <a:pPr eaLnBrk="1" hangingPunct="1"/>
            <a:r>
              <a:rPr lang="en-US" smtClean="0"/>
              <a:t>The primary account payer contact is used as an object legally liable for paying the account invoices so this information most likely to come from PAS (or is at least kept synchronized with the PAS). Contact name, address, and other information can be shared among accounts, policy periods, and producers.</a:t>
            </a:r>
          </a:p>
        </p:txBody>
      </p:sp>
    </p:spTree>
    <p:extLst>
      <p:ext uri="{BB962C8B-B14F-4D97-AF65-F5344CB8AC3E}">
        <p14:creationId xmlns:p14="http://schemas.microsoft.com/office/powerpoint/2010/main" val="3484676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58ADA30D-61AA-4C75-901E-447A08B4866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producer is a person or organization that has one or more agreements to sell business on behalf of the carrier. A producer can be responsible for many, one, or no policies.</a:t>
            </a:r>
          </a:p>
          <a:p>
            <a:pPr eaLnBrk="1" hangingPunct="1"/>
            <a:r>
              <a:rPr lang="en-US" smtClean="0"/>
              <a:t>In the insurance industry, producers are typically referred to as agents, brokers, or internal sales force. All different types of producers are treated as generic producers in BillingCenter.</a:t>
            </a:r>
          </a:p>
          <a:p>
            <a:pPr eaLnBrk="1" hangingPunct="1"/>
            <a:r>
              <a:rPr lang="en-US" smtClean="0"/>
              <a:t>The carrier may hold the account directly (the insurer contacts the account directly), in which case there may not be a producer.</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356714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7E8251A9-1604-4A7D-92F3-D3580F5C5E0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25</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34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097668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559FA7A3-AE42-4D22-A57D-3A4C0D2D6C3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26</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Contact information is typically supplied by the policy administration system and/or an agency management system.</a:t>
            </a:r>
          </a:p>
          <a:p>
            <a:pPr eaLnBrk="1" hangingPunct="1"/>
            <a:r>
              <a:rPr lang="en-US" smtClean="0"/>
              <a:t>The primary producer contact is used as a recipient of commission statements and checks so this information most likely to come from Producer Management System (or is at least kept synchronized with the PMS).</a:t>
            </a:r>
          </a:p>
        </p:txBody>
      </p:sp>
    </p:spTree>
    <p:extLst>
      <p:ext uri="{BB962C8B-B14F-4D97-AF65-F5344CB8AC3E}">
        <p14:creationId xmlns:p14="http://schemas.microsoft.com/office/powerpoint/2010/main" val="125235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3C9C4D28-2FF7-4E39-909E-AF690BF7954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27</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There are various approaches the PAS can take regarding billing instructions and unknown producers. If the PAS is the system of record for your producers:</a:t>
            </a:r>
          </a:p>
          <a:p>
            <a:pPr lvl="1" eaLnBrk="1" hangingPunct="1"/>
            <a:r>
              <a:rPr lang="en-US" smtClean="0"/>
              <a:t>The PAS could inform BillingCenter of a new producer as soon as it is created in the PAS, even if there are no policies connected to the producer, or </a:t>
            </a:r>
          </a:p>
          <a:p>
            <a:pPr lvl="1" eaLnBrk="1" hangingPunct="1"/>
            <a:r>
              <a:rPr lang="en-US" smtClean="0"/>
              <a:t>The PAS could query BillingCenter just before sending the billing instruction to determine whether the producer exists, and then direct BillingCenter to create the producer if needed. </a:t>
            </a:r>
          </a:p>
          <a:p>
            <a:pPr eaLnBrk="1" hangingPunct="1"/>
            <a:r>
              <a:rPr lang="en-US" smtClean="0"/>
              <a:t>The system of record for a producer can be an Agency Management System (AMS).  If this is the case, </a:t>
            </a:r>
          </a:p>
          <a:p>
            <a:pPr lvl="1" eaLnBrk="1" hangingPunct="1"/>
            <a:r>
              <a:rPr lang="en-US" smtClean="0"/>
              <a:t>The AMS could inform BillingCenter of a new producer as soon as it is created in the AMS, or</a:t>
            </a:r>
          </a:p>
          <a:p>
            <a:pPr lvl="1" eaLnBrk="1" hangingPunct="1"/>
            <a:r>
              <a:rPr lang="en-US" smtClean="0"/>
              <a:t>The AMS could provide the PAS with the producer information. Subsequently, the PAS provides BillingCenter with this information either when the billing instruction is sent or just before it is sent.</a:t>
            </a:r>
          </a:p>
          <a:p>
            <a:pPr eaLnBrk="1" hangingPunct="1"/>
            <a:r>
              <a:rPr lang="en-US" smtClean="0"/>
              <a:t>If BillingCenter is the system of record for your producers, all the producers will already exist in BillingCenter. The producer details would be replicated in your PAS.</a:t>
            </a:r>
          </a:p>
          <a:p>
            <a:pPr eaLnBrk="1" hangingPunct="1"/>
            <a:r>
              <a:rPr lang="en-US" smtClean="0"/>
              <a:t>Regardless of the approach, the creation of a new producer is not considered an official part of the billing instruction. </a:t>
            </a:r>
            <a:endParaRPr lang="en-GB" smtClean="0"/>
          </a:p>
          <a:p>
            <a:pPr eaLnBrk="1" hangingPunct="1"/>
            <a:endParaRPr lang="en-GB" smtClean="0"/>
          </a:p>
        </p:txBody>
      </p:sp>
    </p:spTree>
    <p:extLst>
      <p:ext uri="{BB962C8B-B14F-4D97-AF65-F5344CB8AC3E}">
        <p14:creationId xmlns:p14="http://schemas.microsoft.com/office/powerpoint/2010/main" val="1363326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D765222E-F3AA-4831-A1B3-35F1689640C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28</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Usually commission is calculated as a percentage of the premium, but there are situations where the commission is a flat amount. Implementing flat-rate commissions requires configuration in BillingCenter Preupdate rules.</a:t>
            </a:r>
          </a:p>
        </p:txBody>
      </p:sp>
    </p:spTree>
    <p:extLst>
      <p:ext uri="{BB962C8B-B14F-4D97-AF65-F5344CB8AC3E}">
        <p14:creationId xmlns:p14="http://schemas.microsoft.com/office/powerpoint/2010/main" val="545547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303D9038-C064-416E-94B7-CC9C21F4787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29</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75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A commission statement captures all the commissions payable and payment activity for a producer since the previous statement.</a:t>
            </a:r>
          </a:p>
          <a:p>
            <a:pPr eaLnBrk="1" hangingPunct="1"/>
            <a:endParaRPr lang="en-US" smtClean="0"/>
          </a:p>
        </p:txBody>
      </p:sp>
    </p:spTree>
    <p:extLst>
      <p:ext uri="{BB962C8B-B14F-4D97-AF65-F5344CB8AC3E}">
        <p14:creationId xmlns:p14="http://schemas.microsoft.com/office/powerpoint/2010/main" val="3907632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C55ADAD7-7F0E-424A-BB64-7FE9F7DAB98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30</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86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Two examples of BillingCenter producer documents are agency bill statements and commission statements. Typically, most documents are stored in a document management system that is integrated with BillingCenter. </a:t>
            </a:r>
          </a:p>
        </p:txBody>
      </p:sp>
    </p:spTree>
    <p:extLst>
      <p:ext uri="{BB962C8B-B14F-4D97-AF65-F5344CB8AC3E}">
        <p14:creationId xmlns:p14="http://schemas.microsoft.com/office/powerpoint/2010/main" val="314229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A116A50F-21E8-45DF-9D89-6D90ED8BB41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31</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96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2018854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Accounts and Producers - </a:t>
            </a:r>
            <a:fld id="{829545DE-4817-4B97-AA5E-439011EB203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32</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Producers are typically imported from and synchronized with a carrier’s agency management system (or the PAS). The periodic batch process would be used to kick off that interaction.</a:t>
            </a:r>
          </a:p>
          <a:p>
            <a:pPr eaLnBrk="1" hangingPunct="1"/>
            <a:r>
              <a:rPr lang="en-US" smtClean="0"/>
              <a:t>If BillingCenter is integrated with PolicyCenter, users create producer organizations and producer codes in PolicyCenter, which are then pushed into BillingCenter. Public IDs provide the means for matching a PolicyCenter </a:t>
            </a:r>
            <a:r>
              <a:rPr lang="en-US" i="1" smtClean="0"/>
              <a:t>Organization</a:t>
            </a:r>
            <a:r>
              <a:rPr lang="en-US" smtClean="0"/>
              <a:t> entity with the corresponding BillingCenter </a:t>
            </a:r>
            <a:r>
              <a:rPr lang="en-US" i="1" smtClean="0"/>
              <a:t>Producer</a:t>
            </a:r>
            <a:r>
              <a:rPr lang="en-US" smtClean="0"/>
              <a:t> entity. At the time the PolicyCenter producer organization is created, PolicyCenter obtains valid agency bill plan choices from BillingCenter. When producer codes are created in PolicyCenter, PolicyCenter obtains valid commission plans from BillingCenter. After PolicyCenter sends a producer to BillingCenter, these plan assignments become the responsibility of BillingCenter. PolicyCenter also sends contact information for producer contacts and sends updates whenever contact details are subsequently changed in PolicyCenter. BillingCenter does not send updates back to PolicyCenter if producer details are changed within BillingCenter. </a:t>
            </a:r>
          </a:p>
        </p:txBody>
      </p:sp>
    </p:spTree>
    <p:extLst>
      <p:ext uri="{BB962C8B-B14F-4D97-AF65-F5344CB8AC3E}">
        <p14:creationId xmlns:p14="http://schemas.microsoft.com/office/powerpoint/2010/main" val="254472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Accounts and Producers - </a:t>
            </a:r>
            <a:fld id="{FC5BA00D-1170-4AE3-BFB2-26F5FC60238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33</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29577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515FA29C-73AF-4CFA-ACB0-3D8FBF47C13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 policy is a written contract for insurance between an insurance company and policyholder stating details of coverage. The policy defines what items or risks are being covered, what set of coverages has been purchased, and the time period of coverage. For example, a personal auto policy lists a set of vehicles and covered drivers. It also lists a set of coverages for: collision, comprehensive, towing, rental car, uninsured/under-insured motorist, medical payments, and liability.</a:t>
            </a:r>
          </a:p>
        </p:txBody>
      </p:sp>
    </p:spTree>
    <p:extLst>
      <p:ext uri="{BB962C8B-B14F-4D97-AF65-F5344CB8AC3E}">
        <p14:creationId xmlns:p14="http://schemas.microsoft.com/office/powerpoint/2010/main" val="4075395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Accounts and Producers - </a:t>
            </a:r>
            <a:fld id="{31CAF4EA-365E-43BE-BBFC-B9CB1327A6C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34</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Every producer must have at least one contact who is designated as the primary contact. </a:t>
            </a:r>
          </a:p>
          <a:p>
            <a:pPr eaLnBrk="1" hangingPunct="1"/>
            <a:r>
              <a:rPr lang="en-US" smtClean="0"/>
              <a:t>Contact information is established beforehand as part of the import of the Producer information (or as part of adding a producer with the New Producer wizard). Often it will be synchronized with an external producer management, contact management, or policy system.</a:t>
            </a:r>
          </a:p>
          <a:p>
            <a:pPr eaLnBrk="1" hangingPunct="1"/>
            <a:r>
              <a:rPr lang="en-US" smtClean="0"/>
              <a:t>Notice that you can define a new contact when you create a new producer, or you can add an existing contact. Contacts can be shared among producers, accounts, and policies.</a:t>
            </a:r>
          </a:p>
          <a:p>
            <a:pPr eaLnBrk="1" hangingPunct="1"/>
            <a:endParaRPr lang="en-US" smtClean="0"/>
          </a:p>
        </p:txBody>
      </p:sp>
    </p:spTree>
    <p:extLst>
      <p:ext uri="{BB962C8B-B14F-4D97-AF65-F5344CB8AC3E}">
        <p14:creationId xmlns:p14="http://schemas.microsoft.com/office/powerpoint/2010/main" val="2386311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Accounts and Producers - </a:t>
            </a:r>
            <a:fld id="{33A9BE35-AD93-4B1C-A984-5269C46115F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35</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producer code is used to identify a commission plan. When a policy is added for a producer, the producer code is used to associate the policy with a commission plan.</a:t>
            </a:r>
          </a:p>
        </p:txBody>
      </p:sp>
    </p:spTree>
    <p:extLst>
      <p:ext uri="{BB962C8B-B14F-4D97-AF65-F5344CB8AC3E}">
        <p14:creationId xmlns:p14="http://schemas.microsoft.com/office/powerpoint/2010/main" val="2903501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Accounts and Producers - </a:t>
            </a:r>
            <a:fld id="{32E3CD74-C75C-4DFB-8185-4E23E66BE7F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36</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Here are some examples of how producer codes can be used:</a:t>
            </a:r>
          </a:p>
          <a:p>
            <a:pPr eaLnBrk="1" hangingPunct="1"/>
            <a:r>
              <a:rPr lang="en-US" smtClean="0"/>
              <a:t>A producer can have multiple sales offices so each producer code identifies the office that sold the policy, but the commission statement can be produced for the producer as a whole.</a:t>
            </a:r>
          </a:p>
          <a:p>
            <a:pPr eaLnBrk="1" hangingPunct="1"/>
            <a:r>
              <a:rPr lang="en-US" smtClean="0"/>
              <a:t>In agency bill, a producer can have a number of agency agreements through which the producer sells different lines of business. Separate codes can be used to identify the producer contract under which the business was written (these contracts could have different commission rates).</a:t>
            </a:r>
          </a:p>
          <a:p>
            <a:pPr eaLnBrk="1" hangingPunct="1"/>
            <a:endParaRPr lang="en-US" smtClean="0"/>
          </a:p>
        </p:txBody>
      </p:sp>
    </p:spTree>
    <p:extLst>
      <p:ext uri="{BB962C8B-B14F-4D97-AF65-F5344CB8AC3E}">
        <p14:creationId xmlns:p14="http://schemas.microsoft.com/office/powerpoint/2010/main" val="3836809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Accounts and Producers - </a:t>
            </a:r>
            <a:fld id="{62E09B22-84CE-4298-88C3-E9D60710404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37</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768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38758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Accounts and Producers - </a:t>
            </a:r>
            <a:fld id="{B837DC32-7C05-40F3-B824-4EF5281B6B5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38</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Commands for running data builders to create direct bill </a:t>
            </a:r>
            <a:r>
              <a:rPr lang="en-US" i="1" smtClean="0"/>
              <a:t>producers</a:t>
            </a:r>
            <a:r>
              <a:rPr lang="en-US" smtClean="0"/>
              <a:t> include the following:</a:t>
            </a:r>
          </a:p>
          <a:p>
            <a:pPr lvl="1" eaLnBrk="1" hangingPunct="1"/>
            <a:r>
              <a:rPr lang="en-US" smtClean="0"/>
              <a:t>Run Producer withDefault</a:t>
            </a:r>
          </a:p>
          <a:p>
            <a:pPr lvl="1" eaLnBrk="1" hangingPunct="1"/>
            <a:r>
              <a:rPr lang="en-US" smtClean="0"/>
              <a:t>Run Producer with2Policies</a:t>
            </a:r>
          </a:p>
          <a:p>
            <a:pPr lvl="1" eaLnBrk="1" hangingPunct="1"/>
            <a:r>
              <a:rPr lang="en-US" smtClean="0"/>
              <a:t>Run Producer withPolicyOf2Charges</a:t>
            </a:r>
          </a:p>
          <a:p>
            <a:pPr lvl="1" eaLnBrk="1" hangingPunct="1"/>
            <a:r>
              <a:rPr lang="en-US" smtClean="0"/>
              <a:t>Run Producer withMultipleProducerCodes</a:t>
            </a:r>
          </a:p>
          <a:p>
            <a:pPr eaLnBrk="1" hangingPunct="1"/>
            <a:r>
              <a:rPr lang="en-US" smtClean="0"/>
              <a:t>There are also several agency bill producer data builders.</a:t>
            </a:r>
          </a:p>
          <a:p>
            <a:pPr eaLnBrk="1" hangingPunct="1"/>
            <a:r>
              <a:rPr lang="en-US" smtClean="0"/>
              <a:t>Note: The commands are not case sensitive.</a:t>
            </a:r>
          </a:p>
          <a:p>
            <a:pPr eaLnBrk="1" hangingPunct="1"/>
            <a:endParaRPr lang="en-US" smtClean="0"/>
          </a:p>
          <a:p>
            <a:pPr eaLnBrk="1" hangingPunct="1"/>
            <a:endParaRPr lang="en-US" smtClean="0"/>
          </a:p>
          <a:p>
            <a:pPr eaLnBrk="1" hangingPunct="1"/>
            <a:endParaRPr lang="en-US" smtClean="0"/>
          </a:p>
        </p:txBody>
      </p:sp>
    </p:spTree>
    <p:extLst>
      <p:ext uri="{BB962C8B-B14F-4D97-AF65-F5344CB8AC3E}">
        <p14:creationId xmlns:p14="http://schemas.microsoft.com/office/powerpoint/2010/main" val="761350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dirty="0">
                <a:ln>
                  <a:noFill/>
                </a:ln>
                <a:solidFill>
                  <a:srgbClr val="000000"/>
                </a:solidFill>
                <a:effectLst/>
                <a:uLnTx/>
                <a:uFillTx/>
                <a:latin typeface="Arial" charset="0"/>
                <a:ea typeface="+mn-ea"/>
                <a:cs typeface="+mn-cs"/>
              </a:rPr>
              <a:t> Accounts and </a:t>
            </a:r>
            <a:r>
              <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rPr>
              <a:t>Producers - </a:t>
            </a:r>
            <a:fld id="{F4AA56DE-3DBF-40DA-A684-D8735DA4B88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39</a:t>
            </a:fld>
            <a:endParaRPr kumimoji="0" lang="en-US" altLang="en-US" sz="1200" b="0"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mtClean="0"/>
              <a:t>You do not need to be Super User to run a batch process. Simply type </a:t>
            </a:r>
            <a:r>
              <a:rPr lang="en-GB" b="1" smtClean="0"/>
              <a:t>RunBatchProcess</a:t>
            </a:r>
            <a:r>
              <a:rPr lang="en-GB" smtClean="0"/>
              <a:t> followed by the process name (a progressively narrowing list of batch processes is displayed as you type).</a:t>
            </a:r>
          </a:p>
          <a:p>
            <a:pPr eaLnBrk="1" hangingPunct="1"/>
            <a:r>
              <a:rPr lang="en-GB" smtClean="0"/>
              <a:t>To advance the system clock from the QuickJump field, enter the command (such as </a:t>
            </a:r>
            <a:r>
              <a:rPr lang="en-GB" b="1" smtClean="0"/>
              <a:t>run clock addweeks</a:t>
            </a:r>
            <a:r>
              <a:rPr lang="en-GB" smtClean="0"/>
              <a:t>), press the spacebar, and then enter the number of days, weeks, or months to advance the clock.  For example, </a:t>
            </a:r>
            <a:r>
              <a:rPr lang="en-GB" b="1" smtClean="0"/>
              <a:t>Run Clock addDays 1</a:t>
            </a:r>
            <a:r>
              <a:rPr lang="en-GB" smtClean="0"/>
              <a:t> advances the BillingCenter clock one day.</a:t>
            </a:r>
          </a:p>
          <a:p>
            <a:pPr eaLnBrk="1" hangingPunct="1"/>
            <a:endParaRPr lang="en-GB" smtClean="0">
              <a:solidFill>
                <a:srgbClr val="FF0000"/>
              </a:solidFill>
            </a:endParaRPr>
          </a:p>
          <a:p>
            <a:pPr eaLnBrk="1" hangingPunct="1"/>
            <a:endParaRPr lang="en-GB" smtClean="0"/>
          </a:p>
          <a:p>
            <a:pPr eaLnBrk="1" hangingPunct="1"/>
            <a:endParaRPr lang="en-GB" smtClean="0"/>
          </a:p>
          <a:p>
            <a:pPr eaLnBrk="1" hangingPunct="1"/>
            <a:endParaRPr lang="en-US" smtClean="0"/>
          </a:p>
        </p:txBody>
      </p:sp>
    </p:spTree>
    <p:extLst>
      <p:ext uri="{BB962C8B-B14F-4D97-AF65-F5344CB8AC3E}">
        <p14:creationId xmlns:p14="http://schemas.microsoft.com/office/powerpoint/2010/main" val="57587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873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69048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3365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2DE2EE0A-BDBB-4805-895E-F33BE45F3DF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44</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98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9876" name="Rectangle 2"/>
          <p:cNvSpPr>
            <a:spLocks noGrp="1" noRot="1" noChangeAspect="1" noChangeArrowheads="1" noTextEdit="1"/>
          </p:cNvSpPr>
          <p:nvPr>
            <p:ph type="sldImg"/>
          </p:nvPr>
        </p:nvSpPr>
        <p:spPr>
          <a:xfrm>
            <a:off x="-187325" y="630238"/>
            <a:ext cx="7239000" cy="4073525"/>
          </a:xfrm>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01838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F658E27C-7AAE-4174-A4D2-F974E10A01E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“Costs" (a PAS term which means "the amount of money charged for something on a policy, such as a coverage”) must be represented as different charges if:</a:t>
            </a:r>
          </a:p>
          <a:p>
            <a:pPr lvl="1" eaLnBrk="1" hangingPunct="1"/>
            <a:r>
              <a:rPr lang="en-US" smtClean="0"/>
              <a:t>They are billed differently. (For example, if one line item must be collected at the start of the policy term and another can be collected in installments through the policy term, then the two line items must be different charges.)</a:t>
            </a:r>
          </a:p>
          <a:p>
            <a:pPr lvl="1" eaLnBrk="1" hangingPunct="1"/>
            <a:r>
              <a:rPr lang="en-US" smtClean="0"/>
              <a:t>They are refunded differently. (For example, if one line item is refunded on a prorated basis when the policy is cancelled, and another line item is not refunded at all when the policy is cancelled, then the two lines items must be different charges.)</a:t>
            </a:r>
          </a:p>
          <a:p>
            <a:pPr lvl="1" eaLnBrk="1" hangingPunct="1"/>
            <a:r>
              <a:rPr lang="en-US" smtClean="0"/>
              <a:t>They have different implications for commissions. (For example, if one line item is considered for commissions (such as premium line items) and another is not (such as taxes), then the two line items must be different charges.)</a:t>
            </a:r>
          </a:p>
          <a:p>
            <a:pPr lvl="1" eaLnBrk="1" hangingPunct="1"/>
            <a:r>
              <a:rPr lang="en-US" smtClean="0"/>
              <a:t>Downstream systems (for example, the general ledger or reporting), may require certain line items to have different charges.     </a:t>
            </a:r>
          </a:p>
          <a:p>
            <a:pPr eaLnBrk="1" hangingPunct="1"/>
            <a:r>
              <a:rPr lang="en-US" smtClean="0"/>
              <a:t>Most charges relate to a specific policy, but there are also account-level charges to bill accounts for generic activity that does not pertain to a specific policy such as a payment reversal fee.</a:t>
            </a:r>
          </a:p>
          <a:p>
            <a:pPr eaLnBrk="1" hangingPunct="1"/>
            <a:r>
              <a:rPr lang="en-GB" smtClean="0"/>
              <a:t>Each charge is posted to its appropriate T-account using double entry bookkeeping principles.</a:t>
            </a:r>
            <a:endParaRPr lang="en-US" smtClean="0"/>
          </a:p>
        </p:txBody>
      </p:sp>
    </p:spTree>
    <p:extLst>
      <p:ext uri="{BB962C8B-B14F-4D97-AF65-F5344CB8AC3E}">
        <p14:creationId xmlns:p14="http://schemas.microsoft.com/office/powerpoint/2010/main" val="14806402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FF04E5D8-8D88-4F92-B9E9-F4116EE0BB2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45</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08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0900" name="Rectangle 2"/>
          <p:cNvSpPr>
            <a:spLocks noGrp="1" noRot="1" noChangeAspect="1" noChangeArrowheads="1" noTextEdit="1"/>
          </p:cNvSpPr>
          <p:nvPr>
            <p:ph type="sldImg"/>
          </p:nvPr>
        </p:nvSpPr>
        <p:spPr>
          <a:xfrm>
            <a:off x="-187325" y="630238"/>
            <a:ext cx="7239000" cy="4073525"/>
          </a:xfrm>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buFontTx/>
              <a:buAutoNum type="arabicPeriod"/>
            </a:pPr>
            <a:r>
              <a:rPr lang="en-US" smtClean="0"/>
              <a:t>The association is established through the Policy entity. An account is associated with a producer by virtue of having a policy which is associated to the producer.</a:t>
            </a:r>
          </a:p>
          <a:p>
            <a:pPr marL="209550" indent="-209550" eaLnBrk="1" hangingPunct="1">
              <a:buFontTx/>
              <a:buAutoNum type="arabicPeriod"/>
            </a:pPr>
            <a:r>
              <a:rPr lang="en-US" smtClean="0"/>
              <a:t>A producer may have more than one code if policies need to be credited to the same producer but in different ways, or if policies need to be associated to the same producer but different commission plans. Also, different producer codes facilitate better financial tracking. </a:t>
            </a:r>
          </a:p>
        </p:txBody>
      </p:sp>
    </p:spTree>
    <p:extLst>
      <p:ext uri="{BB962C8B-B14F-4D97-AF65-F5344CB8AC3E}">
        <p14:creationId xmlns:p14="http://schemas.microsoft.com/office/powerpoint/2010/main" val="3254222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BF1849-C783-4F45-BDF6-75CB4B4E0564}" type="slidenum">
              <a:rPr lang="en-US" smtClean="0"/>
              <a:t>46</a:t>
            </a:fld>
            <a:endParaRPr lang="en-US"/>
          </a:p>
        </p:txBody>
      </p:sp>
    </p:spTree>
    <p:extLst>
      <p:ext uri="{BB962C8B-B14F-4D97-AF65-F5344CB8AC3E}">
        <p14:creationId xmlns:p14="http://schemas.microsoft.com/office/powerpoint/2010/main" val="3833614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7FE11661-AA1F-4431-90C8-5D62DD36466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Note: Invoices apply to direct bill (and list bill, which is a variant of direct bill) only. </a:t>
            </a:r>
          </a:p>
        </p:txBody>
      </p:sp>
    </p:spTree>
    <p:extLst>
      <p:ext uri="{BB962C8B-B14F-4D97-AF65-F5344CB8AC3E}">
        <p14:creationId xmlns:p14="http://schemas.microsoft.com/office/powerpoint/2010/main" val="41625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A52B3363-B56A-49B1-8AA3-4554EC60D63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32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smtClean="0"/>
              <a:t>Payments received by the carrier are for one or more charges. Payments can be directed towards the whole account, an invoice, or a policy.</a:t>
            </a:r>
          </a:p>
          <a:p>
            <a:pPr eaLnBrk="1" hangingPunct="1"/>
            <a:r>
              <a:rPr lang="en-GB" smtClean="0"/>
              <a:t>Payments received are posted initially to the “unapplied” T-account associated with the account. Automatic distribution rules then apply the payment to outstanding charges on billed invoices. Manual distribution can override the automated process.</a:t>
            </a:r>
          </a:p>
        </p:txBody>
      </p:sp>
    </p:spTree>
    <p:extLst>
      <p:ext uri="{BB962C8B-B14F-4D97-AF65-F5344CB8AC3E}">
        <p14:creationId xmlns:p14="http://schemas.microsoft.com/office/powerpoint/2010/main" val="111491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FB020336-4888-4C80-8B53-B4BB52BF3A1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42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delinquency process is used primarily when an insured hasn’t paid their premium in a timely manner.  The delinquency plan allows for designating whether the delinquency process should target the delinquent policy only or the entire account. When a delinquency occurs, an alert bar is displayed on both the account and the policy causing the delinquency. </a:t>
            </a:r>
            <a:endParaRPr lang="en-GB" smtClean="0"/>
          </a:p>
        </p:txBody>
      </p:sp>
    </p:spTree>
    <p:extLst>
      <p:ext uri="{BB962C8B-B14F-4D97-AF65-F5344CB8AC3E}">
        <p14:creationId xmlns:p14="http://schemas.microsoft.com/office/powerpoint/2010/main" val="1739088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A623AC4F-A2B7-429F-8D1C-F92B3CBACE3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12451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6pPr>
            <a:lvl7pPr marL="29718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7pPr>
            <a:lvl8pPr marL="34290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8pPr>
            <a:lvl9pPr marL="3886200" indent="-228600" defTabSz="942975" eaLnBrk="0" fontAlgn="base" hangingPunct="0">
              <a:lnSpc>
                <a:spcPct val="95000"/>
              </a:lnSpc>
              <a:spcBef>
                <a:spcPct val="5000"/>
              </a:spcBef>
              <a:spcAft>
                <a:spcPct val="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6pPr>
            <a:lvl7pPr marL="29718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7pPr>
            <a:lvl8pPr marL="34290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8pPr>
            <a:lvl9pPr marL="3886200" indent="-228600" defTabSz="931863" eaLnBrk="0" fontAlgn="base" hangingPunct="0">
              <a:lnSpc>
                <a:spcPct val="95000"/>
              </a:lnSpc>
              <a:spcBef>
                <a:spcPct val="5000"/>
              </a:spcBef>
              <a:spcAft>
                <a:spcPct val="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t>	Accounts and Producers - </a:t>
            </a:r>
            <a:fld id="{9D144EBF-B749-463B-B383-33D85851CE1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If a billing instruction is received and it references an existing account, then the billing instruction is associated with that account.</a:t>
            </a:r>
          </a:p>
        </p:txBody>
      </p:sp>
    </p:spTree>
    <p:extLst>
      <p:ext uri="{BB962C8B-B14F-4D97-AF65-F5344CB8AC3E}">
        <p14:creationId xmlns:p14="http://schemas.microsoft.com/office/powerpoint/2010/main" val="1655255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69938950"/>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59598309"/>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13380875"/>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a:t>Click to edit Right Column Subtitle</a:t>
            </a:r>
          </a:p>
        </p:txBody>
      </p:sp>
    </p:spTree>
    <p:extLst>
      <p:ext uri="{BB962C8B-B14F-4D97-AF65-F5344CB8AC3E}">
        <p14:creationId xmlns:p14="http://schemas.microsoft.com/office/powerpoint/2010/main" val="1362928703"/>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89447232"/>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5773020"/>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731462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4575477"/>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1"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1391790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4"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889649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726251264"/>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2"/>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79178"/>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2806884921"/>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4" y="685802"/>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63899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75020518"/>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2569778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446381"/>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2"/>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25207089"/>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1655050315"/>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4754563" y="685802"/>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13682097"/>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16650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14486788"/>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
        <p:nvSpPr>
          <p:cNvPr id="3" name="txt Title Fixed NotesOnly"/>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solidFill>
                  <a:srgbClr val="CC0099"/>
                </a:solidFill>
                <a:latin typeface="+mj-lt"/>
                <a:cs typeface="Arial" pitchFamily="34" charset="0"/>
              </a:rPr>
              <a:t>(Notes only slide)</a:t>
            </a:r>
            <a:endParaRPr lang="en-US" sz="2400" dirty="0">
              <a:latin typeface="+mj-lt"/>
              <a:cs typeface="Arial" pitchFamily="34" charset="0"/>
            </a:endParaRPr>
          </a:p>
        </p:txBody>
      </p:sp>
    </p:spTree>
    <p:extLst>
      <p:ext uri="{BB962C8B-B14F-4D97-AF65-F5344CB8AC3E}">
        <p14:creationId xmlns:p14="http://schemas.microsoft.com/office/powerpoint/2010/main" val="885300080"/>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2670286"/>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2146216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5048466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2441528"/>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2507316665"/>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3" name="txt Topic Content"/>
          <p:cNvSpPr>
            <a:spLocks noGrp="1"/>
          </p:cNvSpPr>
          <p:nvPr>
            <p:ph idx="1" hasCustomPrompt="1"/>
          </p:nvPr>
        </p:nvSpPr>
        <p:spPr>
          <a:xfrm>
            <a:off x="519114"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outline</a:t>
            </a:r>
          </a:p>
        </p:txBody>
      </p:sp>
    </p:spTree>
    <p:extLst>
      <p:ext uri="{BB962C8B-B14F-4D97-AF65-F5344CB8AC3E}">
        <p14:creationId xmlns:p14="http://schemas.microsoft.com/office/powerpoint/2010/main" val="3485418346"/>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72206812"/>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7422954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923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1990097"/>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35038468"/>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a:solidFill>
                  <a:schemeClr val="accent1"/>
                </a:solidFill>
              </a:rPr>
              <a:t>This lesson uses the notes section for additional explanation and information.</a:t>
            </a:r>
            <a:r>
              <a:rPr lang="en-US" sz="1200" dirty="0">
                <a:solidFill>
                  <a:schemeClr val="accent1"/>
                </a:solidFill>
              </a:rPr>
              <a:t> </a:t>
            </a:r>
            <a:br>
              <a:rPr lang="en-US" sz="1200" dirty="0">
                <a:solidFill>
                  <a:schemeClr val="accent1"/>
                </a:solidFill>
              </a:rPr>
            </a:br>
            <a:r>
              <a:rPr lang="en-US" sz="1200" b="0" dirty="0">
                <a:solidFill>
                  <a:schemeClr val="accent1"/>
                </a:solidFill>
              </a:rPr>
              <a:t>To view the notes in PowerPoint, select View </a:t>
            </a:r>
            <a:r>
              <a:rPr lang="en-US" sz="1200" b="0" dirty="0">
                <a:solidFill>
                  <a:schemeClr val="accent1"/>
                </a:solidFill>
                <a:sym typeface="Wingdings" pitchFamily="2" charset="2"/>
              </a:rPr>
              <a:t> Normal or </a:t>
            </a:r>
            <a:r>
              <a:rPr lang="en-US" sz="1200" b="0" dirty="0">
                <a:solidFill>
                  <a:schemeClr val="accent1"/>
                </a:solidFill>
              </a:rPr>
              <a:t>View </a:t>
            </a:r>
            <a:r>
              <a:rPr lang="en-US" sz="1200" b="0" dirty="0">
                <a:solidFill>
                  <a:schemeClr val="accent1"/>
                </a:solidFill>
                <a:sym typeface="Wingdings" pitchFamily="2" charset="2"/>
              </a:rPr>
              <a:t> </a:t>
            </a:r>
            <a:r>
              <a:rPr lang="en-US" sz="1200" b="0" dirty="0">
                <a:solidFill>
                  <a:schemeClr val="accent1"/>
                </a:solidFill>
              </a:rPr>
              <a:t>Notes Page. </a:t>
            </a:r>
            <a:br>
              <a:rPr lang="en-US" sz="1200" b="0" dirty="0">
                <a:solidFill>
                  <a:schemeClr val="accent1"/>
                </a:solidFill>
              </a:rPr>
            </a:br>
            <a:r>
              <a:rPr lang="en-US" sz="1200" b="0" dirty="0">
                <a:solidFill>
                  <a:schemeClr val="accent1"/>
                </a:solidFill>
              </a:rPr>
              <a:t>When printing </a:t>
            </a:r>
            <a:r>
              <a:rPr lang="en-US" sz="1200" dirty="0">
                <a:solidFill>
                  <a:schemeClr val="accent1"/>
                </a:solidFill>
              </a:rPr>
              <a:t>notes, select Note Pages and</a:t>
            </a:r>
            <a:r>
              <a:rPr lang="en-US" sz="1200" baseline="0" dirty="0">
                <a:solidFill>
                  <a:schemeClr val="accent1"/>
                </a:solidFill>
              </a:rPr>
              <a:t> </a:t>
            </a:r>
            <a:r>
              <a:rPr lang="en-US" sz="1200" b="0" dirty="0">
                <a:solidFill>
                  <a:schemeClr val="accent1"/>
                </a:solidFill>
              </a:rPr>
              <a:t>Print hidden slides.</a:t>
            </a: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4167108297"/>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Lesson</a:t>
            </a:r>
            <a:r>
              <a:rPr lang="en-US" sz="2400" dirty="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250670907"/>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
        <p:nvSpPr>
          <p:cNvPr id="3" name="txt Content"/>
          <p:cNvSpPr>
            <a:spLocks noGrp="1"/>
          </p:cNvSpPr>
          <p:nvPr>
            <p:ph idx="1" hasCustomPrompt="1"/>
          </p:nvPr>
        </p:nvSpPr>
        <p:spPr>
          <a:xfrm>
            <a:off x="519114"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Arial" pitchFamily="34" charset="0"/>
                <a:cs typeface="Arial" pitchFamily="34" charset="0"/>
              </a:rPr>
              <a:t> questions</a:t>
            </a:r>
          </a:p>
        </p:txBody>
      </p:sp>
    </p:spTree>
    <p:extLst>
      <p:ext uri="{BB962C8B-B14F-4D97-AF65-F5344CB8AC3E}">
        <p14:creationId xmlns:p14="http://schemas.microsoft.com/office/powerpoint/2010/main" val="2162834627"/>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Review</a:t>
            </a:r>
            <a:r>
              <a:rPr lang="en-US" sz="2400" dirty="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4"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738383508"/>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a:latin typeface="+mj-lt"/>
                <a:cs typeface="Arial" pitchFamily="34" charset="0"/>
              </a:rPr>
              <a:t>Notices</a:t>
            </a:r>
            <a:endParaRPr lang="en-US" sz="2400" dirty="0">
              <a:latin typeface="+mj-lt"/>
            </a:endParaRPr>
          </a:p>
        </p:txBody>
      </p:sp>
      <p:sp>
        <p:nvSpPr>
          <p:cNvPr id="4"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a:solidFill>
                  <a:schemeClr val="bg1"/>
                </a:solidFill>
              </a:rPr>
              <a:t>Copyright © 2001-2014 Guidewire Software, Inc. All rights reserved.</a:t>
            </a:r>
            <a:br>
              <a:rPr lang="en-US" sz="1200" b="1" dirty="0">
                <a:solidFill>
                  <a:schemeClr val="bg1"/>
                </a:solidFill>
              </a:rPr>
            </a:br>
            <a:endParaRPr lang="en-US" sz="1200" b="1" dirty="0">
              <a:solidFill>
                <a:schemeClr val="bg1"/>
              </a:solidFill>
            </a:endParaRPr>
          </a:p>
          <a:p>
            <a:pPr marL="0" indent="0">
              <a:buFont typeface="Wingdings 3" pitchFamily="18" charset="2"/>
              <a:buNone/>
            </a:pPr>
            <a:r>
              <a:rPr lang="en-US" sz="105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a:solidFill>
                  <a:schemeClr val="bg1"/>
                </a:solidFill>
              </a:rPr>
              <a:t>DataHub</a:t>
            </a:r>
            <a:r>
              <a:rPr lang="en-US" sz="1050" b="0" dirty="0">
                <a:solidFill>
                  <a:schemeClr val="bg1"/>
                </a:solidFill>
              </a:rPr>
              <a:t>, Guidewire </a:t>
            </a:r>
            <a:r>
              <a:rPr lang="en-US" sz="1050" b="0" dirty="0" err="1">
                <a:solidFill>
                  <a:schemeClr val="bg1"/>
                </a:solidFill>
              </a:rPr>
              <a:t>InfoCenter</a:t>
            </a:r>
            <a:r>
              <a:rPr lang="en-US" sz="105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All other trademarks are the property of their respective owners.</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2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a:solidFill>
                <a:schemeClr val="bg1"/>
              </a:solidFill>
            </a:endParaRPr>
          </a:p>
          <a:p>
            <a:pPr marL="0" indent="0">
              <a:buFont typeface="Wingdings 3" pitchFamily="18" charset="2"/>
              <a:buNone/>
            </a:pPr>
            <a:r>
              <a:rPr lang="en-US" sz="105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a:solidFill>
                  <a:schemeClr val="bg1"/>
                </a:solidFill>
              </a:rPr>
            </a:br>
            <a:endParaRPr lang="en-US" sz="1050" b="0" dirty="0">
              <a:solidFill>
                <a:schemeClr val="bg1"/>
              </a:solidFill>
            </a:endParaRPr>
          </a:p>
          <a:p>
            <a:pPr marL="0" indent="0">
              <a:buFont typeface="Wingdings 3" pitchFamily="18" charset="2"/>
              <a:buNone/>
            </a:pPr>
            <a:r>
              <a:rPr lang="en-US" sz="1050" b="0" dirty="0">
                <a:solidFill>
                  <a:schemeClr val="bg1"/>
                </a:solidFill>
              </a:rPr>
              <a:t>Guidewire products are protected by one or more United States patents.</a:t>
            </a:r>
          </a:p>
        </p:txBody>
      </p:sp>
    </p:spTree>
    <p:extLst>
      <p:ext uri="{BB962C8B-B14F-4D97-AF65-F5344CB8AC3E}">
        <p14:creationId xmlns:p14="http://schemas.microsoft.com/office/powerpoint/2010/main" val="4112638232"/>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8" y="79603"/>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7"/>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5" y="1907515"/>
            <a:ext cx="8348837" cy="415499"/>
          </a:xfrm>
        </p:spPr>
        <p:txBody>
          <a:bodyPr wrap="square" anchor="ctr" anchorCtr="0">
            <a:spAutoFit/>
          </a:bodyPr>
          <a:lstStyle>
            <a:lvl1pPr algn="l">
              <a:defRPr sz="3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4" y="2452019"/>
            <a:ext cx="8327698" cy="406477"/>
          </a:xfrm>
        </p:spPr>
        <p:txBody>
          <a:bodyPr anchor="ctr" anchorCtr="0">
            <a:noAutofit/>
          </a:bodyPr>
          <a:lstStyle>
            <a:lvl1pPr marL="0" indent="0">
              <a:buFont typeface="Arial" panose="020B0604020202020204" pitchFamily="34" charset="0"/>
              <a:buNone/>
              <a:defRPr sz="1500">
                <a:solidFill>
                  <a:schemeClr val="accent2"/>
                </a:solidFill>
              </a:defRPr>
            </a:lvl1pPr>
            <a:lvl2pPr marL="0" indent="0">
              <a:buNone/>
              <a:defRPr>
                <a:solidFill>
                  <a:schemeClr val="bg2"/>
                </a:solidFill>
              </a:defRPr>
            </a:lvl2pPr>
            <a:lvl3pPr marL="171450" indent="0">
              <a:buNone/>
              <a:defRPr/>
            </a:lvl3pPr>
          </a:lstStyle>
          <a:p>
            <a:pPr lvl="0"/>
            <a:r>
              <a:rPr lang="en-US" dirty="0"/>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3"/>
            <a:ext cx="4572000" cy="187241"/>
          </a:xfrm>
          <a:prstGeom prst="rect">
            <a:avLst/>
          </a:prstGeom>
        </p:spPr>
        <p:txBody>
          <a:bodyPr vert="horz" lIns="0" tIns="0" rIns="0" bIns="0" rtlCol="0" anchor="b" anchorCtr="0"/>
          <a:lstStyle>
            <a:lvl1pPr algn="l">
              <a:defRPr sz="600">
                <a:solidFill>
                  <a:schemeClr val="accent2"/>
                </a:solidFill>
                <a:latin typeface="Arial" panose="020B0604020202020204" pitchFamily="34" charset="0"/>
                <a:cs typeface="Arial" panose="020B0604020202020204" pitchFamily="34" charset="0"/>
              </a:defRPr>
            </a:lvl1pPr>
            <a:lvl2pPr marL="0" indent="0">
              <a:defRPr sz="563"/>
            </a:lvl2pPr>
            <a:lvl3pPr marL="0" indent="0">
              <a:defRPr sz="563"/>
            </a:lvl3pPr>
            <a:lvl4pPr marL="0" indent="0">
              <a:defRPr sz="563"/>
            </a:lvl4pPr>
            <a:lvl5pPr marL="0" indent="0">
              <a:defRPr sz="563"/>
            </a:lvl5pPr>
            <a:lvl6pPr marL="0" indent="0">
              <a:defRPr sz="563"/>
            </a:lvl6pPr>
            <a:lvl7pPr marL="0" indent="0">
              <a:defRPr sz="563"/>
            </a:lvl7pPr>
            <a:lvl8pPr marL="0" indent="0">
              <a:defRPr sz="563"/>
            </a:lvl8pPr>
            <a:lvl9pPr marL="0" indent="0">
              <a:defRPr sz="563"/>
            </a:lvl9pPr>
          </a:lstStyle>
          <a:p>
            <a:endParaRPr lang="en-US" dirty="0"/>
          </a:p>
        </p:txBody>
      </p:sp>
    </p:spTree>
    <p:extLst>
      <p:ext uri="{BB962C8B-B14F-4D97-AF65-F5344CB8AC3E}">
        <p14:creationId xmlns:p14="http://schemas.microsoft.com/office/powerpoint/2010/main" val="283493305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27218240"/>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4212510"/>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1"/>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80"/>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9"/>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16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5237778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smtClean="0"/>
              <a:t>Edit Master text styles</a:t>
            </a:r>
          </a:p>
        </p:txBody>
      </p:sp>
    </p:spTree>
    <p:extLst>
      <p:ext uri="{BB962C8B-B14F-4D97-AF65-F5344CB8AC3E}">
        <p14:creationId xmlns:p14="http://schemas.microsoft.com/office/powerpoint/2010/main" val="109316056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smtClean="0"/>
              <a:t>Edit Master text styles</a:t>
            </a:r>
          </a:p>
        </p:txBody>
      </p:sp>
    </p:spTree>
    <p:extLst>
      <p:ext uri="{BB962C8B-B14F-4D97-AF65-F5344CB8AC3E}">
        <p14:creationId xmlns:p14="http://schemas.microsoft.com/office/powerpoint/2010/main" val="10842966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smtClean="0"/>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17717993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67599679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7162923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a:t>
            </a:r>
            <a:r>
              <a:rPr lang="en-US" sz="450" dirty="0" smtClean="0">
                <a:solidFill>
                  <a:schemeClr val="tx1"/>
                </a:solidFill>
                <a:latin typeface="+mn-lt"/>
                <a:cs typeface="Arial" pitchFamily="34" charset="0"/>
              </a:rPr>
              <a:t>2001-2014. All </a:t>
            </a:r>
            <a:r>
              <a:rPr lang="en-US" sz="450" dirty="0">
                <a:solidFill>
                  <a:schemeClr val="tx1"/>
                </a:solidFill>
                <a:latin typeface="+mn-lt"/>
                <a:cs typeface="Arial" pitchFamily="34" charset="0"/>
              </a:rPr>
              <a:t>rights reserved</a:t>
            </a:r>
            <a:r>
              <a:rPr lang="en-US" sz="450" dirty="0" smtClean="0">
                <a:solidFill>
                  <a:schemeClr val="tx1"/>
                </a:solidFill>
                <a:latin typeface="+mn-lt"/>
                <a:cs typeface="Arial" pitchFamily="34" charset="0"/>
              </a:rPr>
              <a:t>.</a:t>
            </a:r>
            <a:br>
              <a:rPr lang="en-US" sz="450" dirty="0" smtClean="0">
                <a:solidFill>
                  <a:schemeClr val="tx1"/>
                </a:solidFill>
                <a:latin typeface="+mn-lt"/>
                <a:cs typeface="Arial" pitchFamily="34" charset="0"/>
              </a:rPr>
            </a:br>
            <a:r>
              <a:rPr lang="en-US" sz="450" dirty="0" smtClean="0">
                <a:solidFill>
                  <a:schemeClr val="tx1"/>
                </a:solidFill>
                <a:latin typeface="+mn-lt"/>
                <a:cs typeface="Arial" pitchFamily="34" charset="0"/>
              </a:rPr>
              <a:t>Do </a:t>
            </a:r>
            <a:r>
              <a:rPr lang="en-US" sz="450" dirty="0">
                <a:solidFill>
                  <a:schemeClr val="tx1"/>
                </a:solidFill>
                <a:latin typeface="+mn-lt"/>
                <a:cs typeface="Arial" pitchFamily="34" charset="0"/>
              </a:rPr>
              <a:t>not distribute without </a:t>
            </a:r>
            <a:r>
              <a:rPr lang="en-US" sz="450" dirty="0" smtClean="0">
                <a:solidFill>
                  <a:schemeClr val="tx1"/>
                </a:solidFill>
                <a:latin typeface="+mn-lt"/>
                <a:cs typeface="Arial" pitchFamily="34" charset="0"/>
              </a:rPr>
              <a:t>permission.</a:t>
            </a:r>
            <a:endParaRPr lang="en-US" sz="45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1148727494"/>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62593862"/>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16789146"/>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48831124"/>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71156890"/>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826223834"/>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2477924497"/>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4640015"/>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935968"/>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98704985"/>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830681003"/>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6117902"/>
      </p:ext>
    </p:extLst>
  </p:cSld>
  <p:clrMapOvr>
    <a:masterClrMapping/>
  </p:clrMapOv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23851096"/>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7408419"/>
      </p:ext>
    </p:extLst>
  </p:cSld>
  <p:clrMapOvr>
    <a:masterClrMapping/>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3437078638"/>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34852558"/>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15574421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55859705"/>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82178233"/>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190235554"/>
      </p:ext>
    </p:extLst>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090804"/>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88472377"/>
      </p:ext>
    </p:extLst>
  </p:cSld>
  <p:clrMapOvr>
    <a:masterClrMapping/>
  </p:clrMapOv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977508919"/>
      </p:ext>
    </p:extLst>
  </p:cSld>
  <p:clrMapOvr>
    <a:masterClrMapping/>
  </p:clrMapOv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solidFill>
                  <a:srgbClr val="CC0099"/>
                </a:solidFill>
                <a:latin typeface="+mj-lt"/>
                <a:cs typeface="Arial" pitchFamily="34" charset="0"/>
              </a:rPr>
              <a:t>(Notes only slide)</a:t>
            </a:r>
            <a:endParaRPr lang="en-US" sz="2400" dirty="0" smtClean="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25836409"/>
      </p:ext>
    </p:extLst>
  </p:cSld>
  <p:clrMapOvr>
    <a:masterClrMapping/>
  </p:clrMapOvr>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641468778"/>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52368476"/>
      </p:ext>
    </p:extLst>
  </p:cSld>
  <p:clrMapOvr>
    <a:masterClrMapping/>
  </p:clrMapOv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707758045"/>
      </p:ext>
    </p:extLst>
  </p:cSld>
  <p:clrMapOvr>
    <a:masterClrMapping/>
  </p:clrMapOvr>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Tree>
    <p:extLst>
      <p:ext uri="{BB962C8B-B14F-4D97-AF65-F5344CB8AC3E}">
        <p14:creationId xmlns:p14="http://schemas.microsoft.com/office/powerpoint/2010/main" val="3017476542"/>
      </p:ext>
    </p:extLst>
  </p:cSld>
  <p:clrMapOvr>
    <a:masterClrMapping/>
  </p:clrMapOv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993737825"/>
      </p:ext>
    </p:extLst>
  </p:cSld>
  <p:clrMapOvr>
    <a:masterClrMapping/>
  </p:clrMapOv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13769555"/>
      </p:ext>
    </p:extLst>
  </p:cSld>
  <p:clrMapOvr>
    <a:masterClrMapping/>
  </p:clrMapOv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46137729"/>
      </p:ext>
    </p:extLst>
  </p:cSld>
  <p:clrMapOvr>
    <a:masterClrMapping/>
  </p:clrMapOv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88879358"/>
      </p:ext>
    </p:extLst>
  </p:cSld>
  <p:clrMapOvr>
    <a:masterClrMapping/>
  </p:clrMapOv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dirty="0" smtClean="0">
                <a:solidFill>
                  <a:schemeClr val="accent1"/>
                </a:solidFill>
              </a:rPr>
              <a:t>This lesson uses the notes section for </a:t>
            </a:r>
            <a:r>
              <a:rPr lang="en-US" sz="1200" b="0" dirty="0">
                <a:solidFill>
                  <a:schemeClr val="accent1"/>
                </a:solidFill>
              </a:rPr>
              <a:t>additional explanation and </a:t>
            </a:r>
            <a:r>
              <a:rPr lang="en-US" sz="1200" b="0" dirty="0" smtClean="0">
                <a:solidFill>
                  <a:schemeClr val="accent1"/>
                </a:solidFill>
              </a:rPr>
              <a:t>information.</a:t>
            </a:r>
            <a:r>
              <a:rPr lang="en-US" sz="1200" dirty="0" smtClean="0">
                <a:solidFill>
                  <a:schemeClr val="accent1"/>
                </a:solidFill>
              </a:rPr>
              <a:t> </a:t>
            </a:r>
            <a:br>
              <a:rPr lang="en-US" sz="1200" dirty="0" smtClean="0">
                <a:solidFill>
                  <a:schemeClr val="accent1"/>
                </a:solidFill>
              </a:rPr>
            </a:br>
            <a:r>
              <a:rPr lang="en-US" sz="1200" b="0" dirty="0" smtClean="0">
                <a:solidFill>
                  <a:schemeClr val="accent1"/>
                </a:solidFill>
              </a:rPr>
              <a:t>To </a:t>
            </a:r>
            <a:r>
              <a:rPr lang="en-US" sz="1200" b="0" dirty="0">
                <a:solidFill>
                  <a:schemeClr val="accent1"/>
                </a:solidFill>
              </a:rPr>
              <a:t>view the notes in PowerPoint, </a:t>
            </a:r>
            <a:r>
              <a:rPr lang="en-US" sz="1200" b="0" dirty="0" smtClean="0">
                <a:solidFill>
                  <a:schemeClr val="accent1"/>
                </a:solidFill>
              </a:rPr>
              <a:t>select View </a:t>
            </a:r>
            <a:r>
              <a:rPr lang="en-US" sz="1200" b="0" dirty="0" smtClean="0">
                <a:solidFill>
                  <a:schemeClr val="accent1"/>
                </a:solidFill>
                <a:sym typeface="Wingdings" pitchFamily="2" charset="2"/>
              </a:rPr>
              <a:t> Normal </a:t>
            </a:r>
            <a:r>
              <a:rPr lang="en-US" sz="1200" b="0" dirty="0">
                <a:solidFill>
                  <a:schemeClr val="accent1"/>
                </a:solidFill>
                <a:sym typeface="Wingdings" pitchFamily="2" charset="2"/>
              </a:rPr>
              <a:t>or </a:t>
            </a:r>
            <a:r>
              <a:rPr lang="en-US" sz="1200" b="0" dirty="0" smtClean="0">
                <a:solidFill>
                  <a:schemeClr val="accent1"/>
                </a:solidFill>
              </a:rPr>
              <a:t>View </a:t>
            </a:r>
            <a:r>
              <a:rPr lang="en-US" sz="1200" b="0" dirty="0" smtClean="0">
                <a:solidFill>
                  <a:schemeClr val="accent1"/>
                </a:solidFill>
                <a:sym typeface="Wingdings" pitchFamily="2" charset="2"/>
              </a:rPr>
              <a:t> </a:t>
            </a:r>
            <a:r>
              <a:rPr lang="en-US" sz="1200" b="0" dirty="0" smtClean="0">
                <a:solidFill>
                  <a:schemeClr val="accent1"/>
                </a:solidFill>
              </a:rPr>
              <a:t>Notes </a:t>
            </a:r>
            <a:r>
              <a:rPr lang="en-US" sz="1200" b="0" dirty="0">
                <a:solidFill>
                  <a:schemeClr val="accent1"/>
                </a:solidFill>
              </a:rPr>
              <a:t>Page</a:t>
            </a:r>
            <a:r>
              <a:rPr lang="en-US" sz="1200" b="0" dirty="0" smtClean="0">
                <a:solidFill>
                  <a:schemeClr val="accent1"/>
                </a:solidFill>
              </a:rPr>
              <a:t>. </a:t>
            </a:r>
            <a:br>
              <a:rPr lang="en-US" sz="1200" b="0" dirty="0" smtClean="0">
                <a:solidFill>
                  <a:schemeClr val="accent1"/>
                </a:solidFill>
              </a:rPr>
            </a:br>
            <a:r>
              <a:rPr lang="en-US" sz="1200" b="0" dirty="0" smtClean="0">
                <a:solidFill>
                  <a:schemeClr val="accent1"/>
                </a:solidFill>
              </a:rPr>
              <a:t>When printing </a:t>
            </a:r>
            <a:r>
              <a:rPr lang="en-US" sz="1200" dirty="0" smtClean="0">
                <a:solidFill>
                  <a:schemeClr val="accent1"/>
                </a:solidFill>
              </a:rPr>
              <a:t>notes, select Note Pages and</a:t>
            </a:r>
            <a:r>
              <a:rPr lang="en-US" sz="1200" baseline="0" dirty="0" smtClean="0">
                <a:solidFill>
                  <a:schemeClr val="accent1"/>
                </a:solidFill>
              </a:rPr>
              <a:t> </a:t>
            </a:r>
            <a:r>
              <a:rPr lang="en-US" sz="1200" b="0" dirty="0" smtClean="0">
                <a:solidFill>
                  <a:schemeClr val="accent1"/>
                </a:solidFill>
              </a:rPr>
              <a:t>Print </a:t>
            </a:r>
            <a:r>
              <a:rPr lang="en-US" sz="1200" b="0" dirty="0">
                <a:solidFill>
                  <a:schemeClr val="accent1"/>
                </a:solidFill>
              </a:rPr>
              <a:t>hidden slides</a:t>
            </a:r>
            <a:r>
              <a:rPr lang="en-US" sz="1200" b="0" dirty="0" smtClean="0">
                <a:solidFill>
                  <a:schemeClr val="accent1"/>
                </a:solidFill>
              </a:rPr>
              <a:t>.</a:t>
            </a:r>
            <a:endParaRPr lang="en-US" sz="1200" b="0" dirty="0">
              <a:solidFill>
                <a:schemeClr val="accent1"/>
              </a:solidFill>
            </a:endParaRPr>
          </a:p>
          <a:p>
            <a:pPr lvl="1" algn="l">
              <a:spcBef>
                <a:spcPct val="20000"/>
              </a:spcBef>
              <a:buSzPct val="90000"/>
              <a:buFont typeface="Wingdings 2" pitchFamily="18" charset="2"/>
              <a:buNone/>
            </a:pPr>
            <a:endParaRPr lang="en-US" sz="1050" b="0" dirty="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3340074809"/>
      </p:ext>
    </p:extLst>
  </p:cSld>
  <p:clrMapOvr>
    <a:masterClrMapping/>
  </p:clrMapOv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Lesson</a:t>
            </a:r>
            <a:r>
              <a:rPr lang="en-US" sz="2400" dirty="0" smtClean="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2301232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Review</a:t>
            </a:r>
            <a:r>
              <a:rPr lang="en-US" sz="2400" dirty="0" smtClean="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54610737"/>
      </p:ext>
    </p:extLst>
  </p:cSld>
  <p:clrMapOvr>
    <a:masterClrMapping/>
  </p:clrMapOvr>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dirty="0" smtClean="0">
                <a:latin typeface="+mj-lt"/>
                <a:cs typeface="Arial" pitchFamily="34" charset="0"/>
              </a:rPr>
              <a:t>Notices</a:t>
            </a:r>
            <a:endParaRPr lang="en-US" sz="2400" dirty="0" smtClean="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dirty="0" smtClean="0">
                <a:solidFill>
                  <a:schemeClr val="bg1"/>
                </a:solidFill>
              </a:rPr>
              <a:t>Copyright © 2001-2014 Guidewire Software, Inc. All rights reserved.</a:t>
            </a:r>
            <a:br>
              <a:rPr lang="en-US" sz="1200" b="1" dirty="0" smtClean="0">
                <a:solidFill>
                  <a:schemeClr val="bg1"/>
                </a:solidFill>
              </a:rPr>
            </a:br>
            <a:endParaRPr lang="en-US" sz="1200" b="1" dirty="0" smtClean="0">
              <a:solidFill>
                <a:schemeClr val="bg1"/>
              </a:solidFill>
            </a:endParaRPr>
          </a:p>
          <a:p>
            <a:pPr marL="0" indent="0">
              <a:buFont typeface="Wingdings 3" pitchFamily="18" charset="2"/>
              <a:buNone/>
            </a:pPr>
            <a:r>
              <a:rPr lang="en-US" sz="105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dirty="0" err="1" smtClean="0">
                <a:solidFill>
                  <a:schemeClr val="bg1"/>
                </a:solidFill>
              </a:rPr>
              <a:t>DataHub</a:t>
            </a:r>
            <a:r>
              <a:rPr lang="en-US" sz="1050" b="0" dirty="0" smtClean="0">
                <a:solidFill>
                  <a:schemeClr val="bg1"/>
                </a:solidFill>
              </a:rPr>
              <a:t>, Guidewire </a:t>
            </a:r>
            <a:r>
              <a:rPr lang="en-US" sz="1050" b="0" dirty="0" err="1" smtClean="0">
                <a:solidFill>
                  <a:schemeClr val="bg1"/>
                </a:solidFill>
              </a:rPr>
              <a:t>InfoCenter</a:t>
            </a:r>
            <a:r>
              <a:rPr lang="en-US" sz="1050" b="0" dirty="0" smtClean="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All other trademarks are the property of their respective owners.</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2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dirty="0" smtClean="0">
              <a:solidFill>
                <a:schemeClr val="bg1"/>
              </a:solidFill>
            </a:endParaRPr>
          </a:p>
          <a:p>
            <a:pPr marL="0" indent="0">
              <a:buFont typeface="Wingdings 3" pitchFamily="18" charset="2"/>
              <a:buNone/>
            </a:pPr>
            <a:r>
              <a:rPr lang="en-US" sz="105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dirty="0" smtClean="0">
                <a:solidFill>
                  <a:schemeClr val="bg1"/>
                </a:solidFill>
              </a:rPr>
            </a:br>
            <a:endParaRPr lang="en-US" sz="1050" b="0" dirty="0" smtClean="0">
              <a:solidFill>
                <a:schemeClr val="bg1"/>
              </a:solidFill>
            </a:endParaRPr>
          </a:p>
          <a:p>
            <a:pPr marL="0" indent="0">
              <a:buFont typeface="Wingdings 3" pitchFamily="18" charset="2"/>
              <a:buNone/>
            </a:pPr>
            <a:r>
              <a:rPr lang="en-US" sz="105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2380125224"/>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02446903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041619999"/>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3829727604"/>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35365063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08144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46282641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smtClean="0"/>
              <a:t>Double Line Title Here</a:t>
            </a:r>
            <a:br>
              <a:rPr lang="en-US" dirty="0" smtClean="0"/>
            </a:br>
            <a:r>
              <a:rPr lang="en-US" dirty="0" smtClean="0"/>
              <a:t>Double Line Title Here</a:t>
            </a:r>
            <a:endParaRPr lang="en-US" dirty="0"/>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130138846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3741268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7351314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439318931"/>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266799870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701181504"/>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16374279"/>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5832441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Tree>
    <p:extLst>
      <p:ext uri="{BB962C8B-B14F-4D97-AF65-F5344CB8AC3E}">
        <p14:creationId xmlns:p14="http://schemas.microsoft.com/office/powerpoint/2010/main" val="4104480854"/>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extLst>
      <p:ext uri="{BB962C8B-B14F-4D97-AF65-F5344CB8AC3E}">
        <p14:creationId xmlns:p14="http://schemas.microsoft.com/office/powerpoint/2010/main" val="16066601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05990"/>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610838486"/>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smtClean="0"/>
              <a:t>Click to edit Master text styles</a:t>
            </a:r>
          </a:p>
        </p:txBody>
      </p:sp>
    </p:spTree>
    <p:extLst>
      <p:ext uri="{BB962C8B-B14F-4D97-AF65-F5344CB8AC3E}">
        <p14:creationId xmlns:p14="http://schemas.microsoft.com/office/powerpoint/2010/main" val="3032235968"/>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467056449"/>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774230086"/>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3152777775"/>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3589692837"/>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1"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9"/>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9"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
        <p:nvSpPr>
          <p:cNvPr id="14" name="rec Background Gradient"/>
          <p:cNvSpPr/>
          <p:nvPr userDrawn="1"/>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dirty="0">
              <a:ln>
                <a:noFill/>
              </a:ln>
              <a:solidFill>
                <a:srgbClr val="333333"/>
              </a:solidFill>
              <a:effectLst/>
              <a:latin typeface="+mj-lt"/>
            </a:endParaRPr>
          </a:p>
        </p:txBody>
      </p:sp>
      <p:grpSp>
        <p:nvGrpSpPr>
          <p:cNvPr id="15" name="rec GW Sidebar"/>
          <p:cNvGrpSpPr/>
          <p:nvPr userDrawn="1"/>
        </p:nvGrpSpPr>
        <p:grpSpPr>
          <a:xfrm>
            <a:off x="1" y="0"/>
            <a:ext cx="109538" cy="51435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30" name="txt Copyright 2001-2013"/>
          <p:cNvSpPr txBox="1"/>
          <p:nvPr userDrawn="1"/>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dirty="0">
                <a:solidFill>
                  <a:schemeClr val="tx1"/>
                </a:solidFill>
                <a:latin typeface="+mn-lt"/>
                <a:cs typeface="Arial" pitchFamily="34" charset="0"/>
              </a:rPr>
              <a:t>© Guidewire Software, Inc. 2001-2014. All rights reserved.</a:t>
            </a:r>
            <a:br>
              <a:rPr lang="en-US" sz="450" dirty="0">
                <a:solidFill>
                  <a:schemeClr val="tx1"/>
                </a:solidFill>
                <a:latin typeface="+mn-lt"/>
                <a:cs typeface="Arial" pitchFamily="34" charset="0"/>
              </a:rPr>
            </a:br>
            <a:r>
              <a:rPr lang="en-US" sz="450" dirty="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Tree>
    <p:extLst>
      <p:ext uri="{BB962C8B-B14F-4D97-AF65-F5344CB8AC3E}">
        <p14:creationId xmlns:p14="http://schemas.microsoft.com/office/powerpoint/2010/main" val="858953271"/>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23358957"/>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18459618"/>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9" Type="http://schemas.openxmlformats.org/officeDocument/2006/relationships/slideLayout" Target="../slideLayouts/slideLayout71.xml"/><Relationship Id="rId21" Type="http://schemas.openxmlformats.org/officeDocument/2006/relationships/slideLayout" Target="../slideLayouts/slideLayout53.xml"/><Relationship Id="rId34" Type="http://schemas.openxmlformats.org/officeDocument/2006/relationships/slideLayout" Target="../slideLayouts/slideLayout66.xml"/><Relationship Id="rId42" Type="http://schemas.openxmlformats.org/officeDocument/2006/relationships/image" Target="../media/image17.png"/><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41" Type="http://schemas.openxmlformats.org/officeDocument/2006/relationships/theme" Target="../theme/theme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37" Type="http://schemas.openxmlformats.org/officeDocument/2006/relationships/slideLayout" Target="../slideLayouts/slideLayout69.xml"/><Relationship Id="rId40" Type="http://schemas.openxmlformats.org/officeDocument/2006/relationships/slideLayout" Target="../slideLayouts/slideLayout7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36" Type="http://schemas.openxmlformats.org/officeDocument/2006/relationships/slideLayout" Target="../slideLayouts/slideLayout68.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35" Type="http://schemas.openxmlformats.org/officeDocument/2006/relationships/slideLayout" Target="../slideLayouts/slideLayout67.xml"/><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slideLayout" Target="../slideLayouts/slideLayout65.xml"/><Relationship Id="rId38"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3.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17.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9.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4.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17.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9.png"/></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slideLayout" Target="../slideLayouts/slideLayout138.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9" Type="http://schemas.openxmlformats.org/officeDocument/2006/relationships/slideLayout" Target="../slideLayouts/slideLayout125.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45" Type="http://schemas.openxmlformats.org/officeDocument/2006/relationships/image" Target="../media/image17.png"/><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theme" Target="../theme/theme5.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slideLayout" Target="../slideLayouts/slideLayout139.xml"/><Relationship Id="rId8" Type="http://schemas.openxmlformats.org/officeDocument/2006/relationships/slideLayout" Target="../slideLayouts/slideLayout104.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20" Type="http://schemas.openxmlformats.org/officeDocument/2006/relationships/slideLayout" Target="../slideLayouts/slideLayout116.xml"/><Relationship Id="rId41" Type="http://schemas.openxmlformats.org/officeDocument/2006/relationships/slideLayout" Target="../slideLayouts/slideLayout1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4"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58" r:id="rId31"/>
    <p:sldLayoutId id="2147483759" r:id="rId32"/>
  </p:sldLayoutIdLst>
  <p:timing>
    <p:tnLst>
      <p:par>
        <p:cTn id="1" dur="indefinite" restart="never" nodeType="tmRoot"/>
      </p:par>
    </p:tnLst>
  </p:timing>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a:t>
            </a:r>
            <a:r>
              <a:rPr lang="en-US" sz="450" dirty="0" smtClean="0">
                <a:solidFill>
                  <a:srgbClr val="B2B2B2"/>
                </a:solidFill>
                <a:latin typeface="+mn-lt"/>
              </a:rPr>
              <a:t> 2001-2014. All </a:t>
            </a:r>
            <a:r>
              <a:rPr lang="en-US" sz="450" dirty="0">
                <a:solidFill>
                  <a:srgbClr val="B2B2B2"/>
                </a:solidFill>
                <a:latin typeface="+mn-lt"/>
              </a:rPr>
              <a:t>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8F64365B-1C78-4614-8DCC-53A262A93982}"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1119795759"/>
      </p:ext>
    </p:extLst>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algn="ctr" eaLnBrk="0" hangingPunct="0">
                <a:spcBef>
                  <a:spcPct val="50000"/>
                </a:spcBef>
                <a:defRPr/>
              </a:pPr>
              <a:endParaRPr lang="en-US" sz="12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lgn="ctr">
                <a:spcBef>
                  <a:spcPct val="50000"/>
                </a:spcBef>
                <a:spcAft>
                  <a:spcPct val="30000"/>
                </a:spcAft>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algn="ctr" eaLnBrk="0" hangingPunct="0">
              <a:lnSpc>
                <a:spcPts val="1350"/>
              </a:lnSpc>
              <a:spcBef>
                <a:spcPts val="450"/>
              </a:spcBef>
              <a:buFont typeface="Wingdings" pitchFamily="2" charset="2"/>
              <a:buNone/>
              <a:defRPr/>
            </a:pPr>
            <a:fld id="{03888AED-9BFF-49D2-A0CE-70A966F22450}" type="slidenum">
              <a:rPr lang="en-US" sz="900">
                <a:solidFill>
                  <a:srgbClr val="B2B2B2"/>
                </a:solidFill>
                <a:latin typeface="Calibri" pitchFamily="34" charset="0"/>
                <a:cs typeface="Calibri" pitchFamily="34" charset="0"/>
              </a:rPr>
              <a:pPr algn="ctr" eaLnBrk="0" hangingPunct="0">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dirty="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47446202"/>
      </p:ext>
    </p:extLst>
  </p:cSld>
  <p:clrMap bg1="dk2" tx1="lt1" bg2="dk1"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1"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1"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412041" y="4907758"/>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6" y="4856361"/>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dirty="0">
                <a:solidFill>
                  <a:srgbClr val="B2B2B2"/>
                </a:solidFill>
                <a:cs typeface="Times New Roman" pitchFamily="18" charset="0"/>
              </a:rPr>
              <a:t> </a:t>
            </a:r>
          </a:p>
        </p:txBody>
      </p:sp>
    </p:spTree>
    <p:extLst>
      <p:ext uri="{BB962C8B-B14F-4D97-AF65-F5344CB8AC3E}">
        <p14:creationId xmlns:p14="http://schemas.microsoft.com/office/powerpoint/2010/main" val="1625377007"/>
      </p:ext>
    </p:extLst>
  </p:cSld>
  <p:clrMap bg1="dk2" tx1="lt1" bg2="dk1"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 id="2147483793" r:id="rId33"/>
    <p:sldLayoutId id="2147483794" r:id="rId34"/>
    <p:sldLayoutId id="2147483795" r:id="rId35"/>
    <p:sldLayoutId id="2147483796" r:id="rId36"/>
    <p:sldLayoutId id="2147483797" r:id="rId37"/>
    <p:sldLayoutId id="2147483798" r:id="rId38"/>
    <p:sldLayoutId id="2147483799" r:id="rId39"/>
    <p:sldLayoutId id="2147483800" r:id="rId40"/>
    <p:sldLayoutId id="2147483801" r:id="rId41"/>
    <p:sldLayoutId id="2147483802" r:id="rId42"/>
    <p:sldLayoutId id="2147483803" r:id="rId43"/>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27.wmf"/></Relationships>
</file>

<file path=ppt/slides/_rels/slide1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2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6.xml"/></Relationships>
</file>

<file path=ppt/slides/_rels/slide1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xml"/><Relationship Id="rId1" Type="http://schemas.openxmlformats.org/officeDocument/2006/relationships/slideLayout" Target="../slideLayouts/slideLayout31.xml"/><Relationship Id="rId5" Type="http://schemas.openxmlformats.org/officeDocument/2006/relationships/image" Target="../media/image29.png"/><Relationship Id="rId4" Type="http://schemas.openxmlformats.org/officeDocument/2006/relationships/image" Target="../media/image28.w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2.xml"/><Relationship Id="rId1" Type="http://schemas.openxmlformats.org/officeDocument/2006/relationships/slideLayout" Target="../slideLayouts/slideLayout31.xml"/><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1.xml"/><Relationship Id="rId5" Type="http://schemas.openxmlformats.org/officeDocument/2006/relationships/image" Target="../media/image27.wmf"/><Relationship Id="rId4" Type="http://schemas.openxmlformats.org/officeDocument/2006/relationships/image" Target="../media/image32.wmf"/></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3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6.xml"/><Relationship Id="rId1" Type="http://schemas.openxmlformats.org/officeDocument/2006/relationships/slideLayout" Target="../slideLayouts/slideLayout3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1.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31.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32.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3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3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3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xml"/><Relationship Id="rId1" Type="http://schemas.openxmlformats.org/officeDocument/2006/relationships/slideLayout" Target="../slideLayouts/slideLayout3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p:txBody>
          <a:bodyPr/>
          <a:lstStyle/>
          <a:p>
            <a:r>
              <a:rPr lang="en-US" dirty="0" smtClean="0"/>
              <a:t>Account Producers</a:t>
            </a:r>
            <a:endParaRPr lang="en-US" dirty="0"/>
          </a:p>
        </p:txBody>
      </p:sp>
      <p:sp>
        <p:nvSpPr>
          <p:cNvPr id="6" name="Footer Placeholder 5"/>
          <p:cNvSpPr>
            <a:spLocks noGrp="1"/>
          </p:cNvSpPr>
          <p:nvPr>
            <p:ph type="ftr" sz="quarter" idx="3"/>
          </p:nvPr>
        </p:nvSpPr>
        <p:spPr/>
        <p:txBody>
          <a:bodyPr/>
          <a:lstStyle/>
          <a:p>
            <a:r>
              <a:rPr lang="en-US" smtClean="0"/>
              <a:t>© 2020 Cognizant</a:t>
            </a:r>
            <a:endParaRPr lang="en-US"/>
          </a:p>
        </p:txBody>
      </p:sp>
    </p:spTree>
    <p:extLst>
      <p:ext uri="{BB962C8B-B14F-4D97-AF65-F5344CB8AC3E}">
        <p14:creationId xmlns:p14="http://schemas.microsoft.com/office/powerpoint/2010/main" val="2747047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7"/>
          <p:cNvSpPr>
            <a:spLocks noChangeArrowheads="1"/>
          </p:cNvSpPr>
          <p:nvPr/>
        </p:nvSpPr>
        <p:spPr bwMode="auto">
          <a:xfrm>
            <a:off x="5285185" y="667941"/>
            <a:ext cx="24860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spcBef>
                <a:spcPct val="40000"/>
              </a:spcBef>
              <a:spcAft>
                <a:spcPct val="0"/>
              </a:spcAft>
              <a:buClr>
                <a:srgbClr val="04628C"/>
              </a:buClr>
              <a:buSzPct val="90000"/>
              <a:buFont typeface="Arial" charset="0"/>
              <a:buChar char="•"/>
            </a:pPr>
            <a:r>
              <a:rPr lang="en-US">
                <a:solidFill>
                  <a:srgbClr val="000000"/>
                </a:solidFill>
                <a:latin typeface="Arial" charset="0"/>
              </a:rPr>
              <a:t>A </a:t>
            </a:r>
            <a:r>
              <a:rPr lang="en-US" b="1">
                <a:solidFill>
                  <a:srgbClr val="000000"/>
                </a:solidFill>
                <a:latin typeface="Arial" charset="0"/>
              </a:rPr>
              <a:t>payment</a:t>
            </a:r>
            <a:r>
              <a:rPr lang="en-US">
                <a:solidFill>
                  <a:srgbClr val="000000"/>
                </a:solidFill>
                <a:latin typeface="Arial" charset="0"/>
              </a:rPr>
              <a:t> is money sent to a carrier</a:t>
            </a:r>
          </a:p>
          <a:p>
            <a:pPr marL="471488" lvl="1" indent="-171450" defTabSz="685800" eaLnBrk="0" fontAlgn="base" hangingPunct="0">
              <a:spcBef>
                <a:spcPct val="20000"/>
              </a:spcBef>
              <a:spcAft>
                <a:spcPct val="0"/>
              </a:spcAft>
              <a:buClr>
                <a:srgbClr val="04628C"/>
              </a:buClr>
              <a:buSzPct val="90000"/>
              <a:buFont typeface="Arial" charset="0"/>
              <a:buChar char="−"/>
            </a:pPr>
            <a:r>
              <a:rPr lang="en-US" sz="1650">
                <a:solidFill>
                  <a:srgbClr val="000000"/>
                </a:solidFill>
                <a:latin typeface="Arial" charset="0"/>
              </a:rPr>
              <a:t>In direct bill, money is sent directly to the carrier</a:t>
            </a:r>
          </a:p>
          <a:p>
            <a:pPr marL="471488" lvl="1" indent="-171450" defTabSz="685800" eaLnBrk="0" fontAlgn="base" hangingPunct="0">
              <a:spcBef>
                <a:spcPct val="20000"/>
              </a:spcBef>
              <a:spcAft>
                <a:spcPct val="0"/>
              </a:spcAft>
              <a:buClr>
                <a:srgbClr val="04628C"/>
              </a:buClr>
              <a:buSzPct val="90000"/>
              <a:buFont typeface="Arial" charset="0"/>
              <a:buChar char="−"/>
            </a:pPr>
            <a:r>
              <a:rPr lang="en-US" sz="1650">
                <a:solidFill>
                  <a:srgbClr val="000000"/>
                </a:solidFill>
                <a:latin typeface="Arial" charset="0"/>
              </a:rPr>
              <a:t>In agency bill, money is sent through the producer</a:t>
            </a:r>
          </a:p>
        </p:txBody>
      </p:sp>
      <p:sp>
        <p:nvSpPr>
          <p:cNvPr id="13339" name="Title 159"/>
          <p:cNvSpPr>
            <a:spLocks noGrp="1"/>
          </p:cNvSpPr>
          <p:nvPr>
            <p:ph type="title"/>
          </p:nvPr>
        </p:nvSpPr>
        <p:spPr/>
        <p:txBody>
          <a:bodyPr/>
          <a:lstStyle/>
          <a:p>
            <a:r>
              <a:rPr lang="en-US" smtClean="0"/>
              <a:t>Payments</a:t>
            </a:r>
          </a:p>
        </p:txBody>
      </p:sp>
      <p:grpSp>
        <p:nvGrpSpPr>
          <p:cNvPr id="244" name="Group 148"/>
          <p:cNvGrpSpPr>
            <a:grpSpLocks/>
          </p:cNvGrpSpPr>
          <p:nvPr/>
        </p:nvGrpSpPr>
        <p:grpSpPr bwMode="auto">
          <a:xfrm>
            <a:off x="2754952" y="778055"/>
            <a:ext cx="849071" cy="671700"/>
            <a:chOff x="3942556" y="1245638"/>
            <a:chExt cx="1284287" cy="1016000"/>
          </a:xfrm>
        </p:grpSpPr>
        <p:pic>
          <p:nvPicPr>
            <p:cNvPr id="245"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 name="Group 3"/>
            <p:cNvGrpSpPr>
              <a:grpSpLocks/>
            </p:cNvGrpSpPr>
            <p:nvPr/>
          </p:nvGrpSpPr>
          <p:grpSpPr bwMode="auto">
            <a:xfrm rot="-960000">
              <a:off x="4500994" y="1456700"/>
              <a:ext cx="415095" cy="703182"/>
              <a:chOff x="2336" y="270"/>
              <a:chExt cx="909" cy="1541"/>
            </a:xfrm>
          </p:grpSpPr>
          <p:sp>
            <p:nvSpPr>
              <p:cNvPr id="247" name="AutoShape 4"/>
              <p:cNvSpPr>
                <a:spLocks noChangeArrowheads="1"/>
              </p:cNvSpPr>
              <p:nvPr/>
            </p:nvSpPr>
            <p:spPr bwMode="auto">
              <a:xfrm rot="16200000">
                <a:off x="2265" y="506"/>
                <a:ext cx="1052" cy="909"/>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8" name="Freeform 5"/>
              <p:cNvSpPr>
                <a:spLocks/>
              </p:cNvSpPr>
              <p:nvPr/>
            </p:nvSpPr>
            <p:spPr bwMode="auto">
              <a:xfrm>
                <a:off x="2442" y="270"/>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9" name="Freeform 6"/>
              <p:cNvSpPr>
                <a:spLocks/>
              </p:cNvSpPr>
              <p:nvPr/>
            </p:nvSpPr>
            <p:spPr bwMode="auto">
              <a:xfrm>
                <a:off x="2442" y="601"/>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0" name="Freeform 7"/>
              <p:cNvSpPr>
                <a:spLocks/>
              </p:cNvSpPr>
              <p:nvPr/>
            </p:nvSpPr>
            <p:spPr bwMode="auto">
              <a:xfrm>
                <a:off x="2442" y="933"/>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51" name="Group 8"/>
              <p:cNvGrpSpPr>
                <a:grpSpLocks/>
              </p:cNvGrpSpPr>
              <p:nvPr/>
            </p:nvGrpSpPr>
            <p:grpSpPr bwMode="auto">
              <a:xfrm>
                <a:off x="2963" y="451"/>
                <a:ext cx="186" cy="1360"/>
                <a:chOff x="2889" y="2443"/>
                <a:chExt cx="279" cy="2058"/>
              </a:xfrm>
            </p:grpSpPr>
            <p:sp>
              <p:nvSpPr>
                <p:cNvPr id="25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4" name="AutoShape 11"/>
                <p:cNvSpPr>
                  <a:spLocks noChangeArrowheads="1"/>
                </p:cNvSpPr>
                <p:nvPr/>
              </p:nvSpPr>
              <p:spPr bwMode="auto">
                <a:xfrm>
                  <a:off x="3045" y="2443"/>
                  <a:ext cx="1" cy="205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5" name="Oval 12"/>
                <p:cNvSpPr>
                  <a:spLocks noChangeArrowheads="1"/>
                </p:cNvSpPr>
                <p:nvPr/>
              </p:nvSpPr>
              <p:spPr bwMode="auto">
                <a:xfrm>
                  <a:off x="3040" y="2694"/>
                  <a:ext cx="0" cy="154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256" name="Line 204"/>
          <p:cNvSpPr>
            <a:spLocks noChangeShapeType="1"/>
          </p:cNvSpPr>
          <p:nvPr/>
        </p:nvSpPr>
        <p:spPr bwMode="auto">
          <a:xfrm flipH="1" flipV="1">
            <a:off x="3217069" y="1473994"/>
            <a:ext cx="9525" cy="179427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57" name="Group 205"/>
          <p:cNvGrpSpPr>
            <a:grpSpLocks/>
          </p:cNvGrpSpPr>
          <p:nvPr/>
        </p:nvGrpSpPr>
        <p:grpSpPr bwMode="auto">
          <a:xfrm>
            <a:off x="1573327" y="3708797"/>
            <a:ext cx="416236" cy="619125"/>
            <a:chOff x="2442" y="435"/>
            <a:chExt cx="706" cy="1052"/>
          </a:xfrm>
        </p:grpSpPr>
        <p:sp>
          <p:nvSpPr>
            <p:cNvPr id="258" name="AutoShape 206"/>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9" name="Freeform 207"/>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0" name="Freeform 208"/>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1" name="Freeform 209"/>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62" name="Group 210"/>
            <p:cNvGrpSpPr>
              <a:grpSpLocks/>
            </p:cNvGrpSpPr>
            <p:nvPr/>
          </p:nvGrpSpPr>
          <p:grpSpPr bwMode="auto">
            <a:xfrm>
              <a:off x="2892" y="783"/>
              <a:ext cx="256" cy="697"/>
              <a:chOff x="2784" y="2944"/>
              <a:chExt cx="384" cy="1054"/>
            </a:xfrm>
          </p:grpSpPr>
          <p:sp>
            <p:nvSpPr>
              <p:cNvPr id="263" name="AutoShape 21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4" name="AutoShape 21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5" name="AutoShape 213"/>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6" name="Oval 214"/>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267" name="Text Box 215"/>
          <p:cNvSpPr txBox="1">
            <a:spLocks noChangeArrowheads="1"/>
          </p:cNvSpPr>
          <p:nvPr/>
        </p:nvSpPr>
        <p:spPr bwMode="auto">
          <a:xfrm>
            <a:off x="1540669" y="3445669"/>
            <a:ext cx="57269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grpSp>
        <p:nvGrpSpPr>
          <p:cNvPr id="268" name="Group 216"/>
          <p:cNvGrpSpPr>
            <a:grpSpLocks/>
          </p:cNvGrpSpPr>
          <p:nvPr/>
        </p:nvGrpSpPr>
        <p:grpSpPr bwMode="auto">
          <a:xfrm>
            <a:off x="1676911" y="3898106"/>
            <a:ext cx="416236" cy="619125"/>
            <a:chOff x="2442" y="435"/>
            <a:chExt cx="706" cy="1052"/>
          </a:xfrm>
        </p:grpSpPr>
        <p:sp>
          <p:nvSpPr>
            <p:cNvPr id="269" name="AutoShape 217"/>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0" name="Freeform 218"/>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1" name="Freeform 219"/>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2" name="Freeform 220"/>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73" name="Group 221"/>
            <p:cNvGrpSpPr>
              <a:grpSpLocks/>
            </p:cNvGrpSpPr>
            <p:nvPr/>
          </p:nvGrpSpPr>
          <p:grpSpPr bwMode="auto">
            <a:xfrm>
              <a:off x="2892" y="783"/>
              <a:ext cx="256" cy="697"/>
              <a:chOff x="2784" y="2944"/>
              <a:chExt cx="384" cy="1054"/>
            </a:xfrm>
          </p:grpSpPr>
          <p:sp>
            <p:nvSpPr>
              <p:cNvPr id="274" name="AutoShape 22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5" name="AutoShape 22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6" name="AutoShape 224"/>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7" name="Oval 225"/>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278" name="Line 226"/>
          <p:cNvSpPr>
            <a:spLocks noChangeShapeType="1"/>
          </p:cNvSpPr>
          <p:nvPr/>
        </p:nvSpPr>
        <p:spPr bwMode="auto">
          <a:xfrm>
            <a:off x="1782366" y="3276600"/>
            <a:ext cx="28860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9" name="Line 227"/>
          <p:cNvSpPr>
            <a:spLocks noChangeShapeType="1"/>
          </p:cNvSpPr>
          <p:nvPr/>
        </p:nvSpPr>
        <p:spPr bwMode="auto">
          <a:xfrm>
            <a:off x="1794272" y="3276600"/>
            <a:ext cx="0" cy="1226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80" name="Text Box 228"/>
          <p:cNvSpPr txBox="1">
            <a:spLocks noChangeArrowheads="1"/>
          </p:cNvSpPr>
          <p:nvPr/>
        </p:nvSpPr>
        <p:spPr bwMode="auto">
          <a:xfrm>
            <a:off x="2239567" y="3440907"/>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Charge</a:t>
            </a:r>
          </a:p>
        </p:txBody>
      </p:sp>
      <p:grpSp>
        <p:nvGrpSpPr>
          <p:cNvPr id="281" name="Group 229"/>
          <p:cNvGrpSpPr>
            <a:grpSpLocks/>
          </p:cNvGrpSpPr>
          <p:nvPr/>
        </p:nvGrpSpPr>
        <p:grpSpPr bwMode="auto">
          <a:xfrm>
            <a:off x="2349104" y="3679040"/>
            <a:ext cx="673894" cy="222648"/>
            <a:chOff x="3589" y="1538"/>
            <a:chExt cx="566" cy="187"/>
          </a:xfrm>
        </p:grpSpPr>
        <p:sp>
          <p:nvSpPr>
            <p:cNvPr id="282" name="Rectangle 230"/>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83" name="Group 231"/>
            <p:cNvGrpSpPr>
              <a:grpSpLocks/>
            </p:cNvGrpSpPr>
            <p:nvPr/>
          </p:nvGrpSpPr>
          <p:grpSpPr bwMode="auto">
            <a:xfrm>
              <a:off x="4043" y="1538"/>
              <a:ext cx="34" cy="184"/>
              <a:chOff x="3439" y="1398"/>
              <a:chExt cx="334" cy="1783"/>
            </a:xfrm>
          </p:grpSpPr>
          <p:sp>
            <p:nvSpPr>
              <p:cNvPr id="285" name="Freeform 232"/>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86" name="Line 233"/>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84" name="Rectangle 234"/>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87" name="Group 235"/>
          <p:cNvGrpSpPr>
            <a:grpSpLocks/>
          </p:cNvGrpSpPr>
          <p:nvPr/>
        </p:nvGrpSpPr>
        <p:grpSpPr bwMode="auto">
          <a:xfrm>
            <a:off x="2349104" y="3900496"/>
            <a:ext cx="673894" cy="222648"/>
            <a:chOff x="3589" y="1538"/>
            <a:chExt cx="566" cy="187"/>
          </a:xfrm>
        </p:grpSpPr>
        <p:sp>
          <p:nvSpPr>
            <p:cNvPr id="288" name="Rectangle 236"/>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89" name="Group 237"/>
            <p:cNvGrpSpPr>
              <a:grpSpLocks/>
            </p:cNvGrpSpPr>
            <p:nvPr/>
          </p:nvGrpSpPr>
          <p:grpSpPr bwMode="auto">
            <a:xfrm>
              <a:off x="4043" y="1538"/>
              <a:ext cx="34" cy="184"/>
              <a:chOff x="3439" y="1398"/>
              <a:chExt cx="334" cy="1783"/>
            </a:xfrm>
          </p:grpSpPr>
          <p:sp>
            <p:nvSpPr>
              <p:cNvPr id="291" name="Freeform 238"/>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92" name="Line 239"/>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90" name="Rectangle 240"/>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93" name="Group 241"/>
          <p:cNvGrpSpPr>
            <a:grpSpLocks/>
          </p:cNvGrpSpPr>
          <p:nvPr/>
        </p:nvGrpSpPr>
        <p:grpSpPr bwMode="auto">
          <a:xfrm>
            <a:off x="2349104" y="4114809"/>
            <a:ext cx="673894" cy="222648"/>
            <a:chOff x="3589" y="1538"/>
            <a:chExt cx="566" cy="187"/>
          </a:xfrm>
        </p:grpSpPr>
        <p:sp>
          <p:nvSpPr>
            <p:cNvPr id="294" name="Rectangle 242"/>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95" name="Group 243"/>
            <p:cNvGrpSpPr>
              <a:grpSpLocks/>
            </p:cNvGrpSpPr>
            <p:nvPr/>
          </p:nvGrpSpPr>
          <p:grpSpPr bwMode="auto">
            <a:xfrm>
              <a:off x="4043" y="1538"/>
              <a:ext cx="34" cy="184"/>
              <a:chOff x="3439" y="1398"/>
              <a:chExt cx="334" cy="1783"/>
            </a:xfrm>
          </p:grpSpPr>
          <p:sp>
            <p:nvSpPr>
              <p:cNvPr id="297" name="Freeform 244"/>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98" name="Line 245"/>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96" name="Rectangle 246"/>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99" name="Text Box 247"/>
          <p:cNvSpPr txBox="1">
            <a:spLocks noChangeArrowheads="1"/>
          </p:cNvSpPr>
          <p:nvPr/>
        </p:nvSpPr>
        <p:spPr bwMode="auto">
          <a:xfrm>
            <a:off x="4150519" y="3445669"/>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Payment</a:t>
            </a:r>
          </a:p>
        </p:txBody>
      </p:sp>
      <p:sp>
        <p:nvSpPr>
          <p:cNvPr id="300" name="Line 248"/>
          <p:cNvSpPr>
            <a:spLocks noChangeShapeType="1"/>
          </p:cNvSpPr>
          <p:nvPr/>
        </p:nvSpPr>
        <p:spPr bwMode="auto">
          <a:xfrm>
            <a:off x="4655344" y="3284935"/>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301" name="Group 249"/>
          <p:cNvGrpSpPr>
            <a:grpSpLocks/>
          </p:cNvGrpSpPr>
          <p:nvPr/>
        </p:nvGrpSpPr>
        <p:grpSpPr bwMode="auto">
          <a:xfrm>
            <a:off x="4270773" y="3715941"/>
            <a:ext cx="511969" cy="351232"/>
            <a:chOff x="3153" y="1049"/>
            <a:chExt cx="752" cy="516"/>
          </a:xfrm>
        </p:grpSpPr>
        <p:sp>
          <p:nvSpPr>
            <p:cNvPr id="302" name="Rectangle 250"/>
            <p:cNvSpPr>
              <a:spLocks noChangeArrowheads="1"/>
            </p:cNvSpPr>
            <p:nvPr/>
          </p:nvSpPr>
          <p:spPr bwMode="auto">
            <a:xfrm>
              <a:off x="3153" y="1153"/>
              <a:ext cx="752" cy="3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303" name="Picture 25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4" name="Group 252"/>
          <p:cNvGrpSpPr>
            <a:grpSpLocks/>
          </p:cNvGrpSpPr>
          <p:nvPr/>
        </p:nvGrpSpPr>
        <p:grpSpPr bwMode="auto">
          <a:xfrm>
            <a:off x="4368404" y="3843337"/>
            <a:ext cx="511969" cy="351233"/>
            <a:chOff x="3153" y="1049"/>
            <a:chExt cx="752" cy="516"/>
          </a:xfrm>
        </p:grpSpPr>
        <p:sp>
          <p:nvSpPr>
            <p:cNvPr id="305" name="Rectangle 253"/>
            <p:cNvSpPr>
              <a:spLocks noChangeArrowheads="1"/>
            </p:cNvSpPr>
            <p:nvPr/>
          </p:nvSpPr>
          <p:spPr bwMode="auto">
            <a:xfrm>
              <a:off x="3153" y="1153"/>
              <a:ext cx="752" cy="3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306" name="Picture 25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 name="Group 255"/>
          <p:cNvGrpSpPr>
            <a:grpSpLocks/>
          </p:cNvGrpSpPr>
          <p:nvPr/>
        </p:nvGrpSpPr>
        <p:grpSpPr bwMode="auto">
          <a:xfrm>
            <a:off x="4464844" y="3970735"/>
            <a:ext cx="511969" cy="351232"/>
            <a:chOff x="3153" y="1049"/>
            <a:chExt cx="752" cy="516"/>
          </a:xfrm>
        </p:grpSpPr>
        <p:sp>
          <p:nvSpPr>
            <p:cNvPr id="308" name="Rectangle 256"/>
            <p:cNvSpPr>
              <a:spLocks noChangeArrowheads="1"/>
            </p:cNvSpPr>
            <p:nvPr/>
          </p:nvSpPr>
          <p:spPr bwMode="auto">
            <a:xfrm>
              <a:off x="3153" y="1153"/>
              <a:ext cx="752" cy="3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309" name="Picture 25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0" name="Text Box 259"/>
          <p:cNvSpPr txBox="1">
            <a:spLocks noChangeArrowheads="1"/>
          </p:cNvSpPr>
          <p:nvPr/>
        </p:nvSpPr>
        <p:spPr bwMode="auto">
          <a:xfrm>
            <a:off x="3194448" y="3445669"/>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Invoice</a:t>
            </a:r>
          </a:p>
        </p:txBody>
      </p:sp>
      <p:sp>
        <p:nvSpPr>
          <p:cNvPr id="311" name="Line 260"/>
          <p:cNvSpPr>
            <a:spLocks noChangeShapeType="1"/>
          </p:cNvSpPr>
          <p:nvPr/>
        </p:nvSpPr>
        <p:spPr bwMode="auto">
          <a:xfrm>
            <a:off x="3619501" y="3284935"/>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12" name="Text Box 329"/>
          <p:cNvSpPr txBox="1">
            <a:spLocks noChangeArrowheads="1"/>
          </p:cNvSpPr>
          <p:nvPr/>
        </p:nvSpPr>
        <p:spPr bwMode="auto">
          <a:xfrm>
            <a:off x="1860948" y="1016794"/>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Account</a:t>
            </a:r>
          </a:p>
        </p:txBody>
      </p:sp>
      <p:sp>
        <p:nvSpPr>
          <p:cNvPr id="313" name="Line 363"/>
          <p:cNvSpPr>
            <a:spLocks noChangeShapeType="1"/>
          </p:cNvSpPr>
          <p:nvPr/>
        </p:nvSpPr>
        <p:spPr bwMode="auto">
          <a:xfrm>
            <a:off x="2332435" y="1625204"/>
            <a:ext cx="17787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14" name="Line 364"/>
          <p:cNvSpPr>
            <a:spLocks noChangeShapeType="1"/>
          </p:cNvSpPr>
          <p:nvPr/>
        </p:nvSpPr>
        <p:spPr bwMode="auto">
          <a:xfrm>
            <a:off x="2336006" y="1619250"/>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15" name="Text Box 365"/>
          <p:cNvSpPr txBox="1">
            <a:spLocks noChangeArrowheads="1"/>
          </p:cNvSpPr>
          <p:nvPr/>
        </p:nvSpPr>
        <p:spPr bwMode="auto">
          <a:xfrm>
            <a:off x="1944291" y="1807369"/>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grpSp>
        <p:nvGrpSpPr>
          <p:cNvPr id="316" name="Group 366"/>
          <p:cNvGrpSpPr>
            <a:grpSpLocks/>
          </p:cNvGrpSpPr>
          <p:nvPr/>
        </p:nvGrpSpPr>
        <p:grpSpPr bwMode="auto">
          <a:xfrm>
            <a:off x="2081212" y="2057400"/>
            <a:ext cx="701279" cy="921544"/>
            <a:chOff x="1196" y="1703"/>
            <a:chExt cx="589" cy="774"/>
          </a:xfrm>
        </p:grpSpPr>
        <p:sp>
          <p:nvSpPr>
            <p:cNvPr id="317" name="AutoShape 367"/>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18" name="AutoShape 368"/>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19" name="AutoShape 369"/>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320" name="Line 370"/>
          <p:cNvSpPr>
            <a:spLocks noChangeShapeType="1"/>
          </p:cNvSpPr>
          <p:nvPr/>
        </p:nvSpPr>
        <p:spPr bwMode="auto">
          <a:xfrm>
            <a:off x="2695575" y="3284935"/>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1" name="Line 371"/>
          <p:cNvSpPr>
            <a:spLocks noChangeShapeType="1"/>
          </p:cNvSpPr>
          <p:nvPr/>
        </p:nvSpPr>
        <p:spPr bwMode="auto">
          <a:xfrm>
            <a:off x="4095750" y="1619250"/>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322" name="Group 112"/>
          <p:cNvGrpSpPr>
            <a:grpSpLocks/>
          </p:cNvGrpSpPr>
          <p:nvPr/>
        </p:nvGrpSpPr>
        <p:grpSpPr bwMode="auto">
          <a:xfrm>
            <a:off x="3315381" y="3787675"/>
            <a:ext cx="466045" cy="434834"/>
            <a:chOff x="2683" y="1612"/>
            <a:chExt cx="557" cy="520"/>
          </a:xfrm>
        </p:grpSpPr>
        <p:sp>
          <p:nvSpPr>
            <p:cNvPr id="323" name="AutoShape 113"/>
            <p:cNvSpPr>
              <a:spLocks noChangeArrowheads="1"/>
            </p:cNvSpPr>
            <p:nvPr/>
          </p:nvSpPr>
          <p:spPr bwMode="auto">
            <a:xfrm rot="10800000" flipH="1">
              <a:off x="2683" y="1702"/>
              <a:ext cx="557" cy="26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324"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5" name="Line 11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6" name="Line 11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7" name="Line 11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8" name="Line 11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9" name="Line 11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0" name="Line 12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1" name="Line 12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2" name="Line 12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3" name="Line 12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334" name="Group 146"/>
          <p:cNvGrpSpPr>
            <a:grpSpLocks/>
          </p:cNvGrpSpPr>
          <p:nvPr/>
        </p:nvGrpSpPr>
        <p:grpSpPr bwMode="auto">
          <a:xfrm>
            <a:off x="3580210" y="4019550"/>
            <a:ext cx="465535" cy="425053"/>
            <a:chOff x="2059" y="3401"/>
            <a:chExt cx="391" cy="357"/>
          </a:xfrm>
        </p:grpSpPr>
        <p:sp>
          <p:nvSpPr>
            <p:cNvPr id="335" name="AutoShape 147"/>
            <p:cNvSpPr>
              <a:spLocks noChangeArrowheads="1"/>
            </p:cNvSpPr>
            <p:nvPr/>
          </p:nvSpPr>
          <p:spPr bwMode="auto">
            <a:xfrm rot="10800000" flipH="1">
              <a:off x="2059" y="3464"/>
              <a:ext cx="391" cy="184"/>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336"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 y="3620"/>
              <a:ext cx="92" cy="1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7" name="Line 149"/>
            <p:cNvSpPr>
              <a:spLocks noChangeShapeType="1"/>
            </p:cNvSpPr>
            <p:nvPr/>
          </p:nvSpPr>
          <p:spPr bwMode="auto">
            <a:xfrm>
              <a:off x="2114" y="3614"/>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8" name="Line 150"/>
            <p:cNvSpPr>
              <a:spLocks noChangeShapeType="1"/>
            </p:cNvSpPr>
            <p:nvPr/>
          </p:nvSpPr>
          <p:spPr bwMode="auto">
            <a:xfrm>
              <a:off x="2335" y="361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9" name="Line 151"/>
            <p:cNvSpPr>
              <a:spLocks noChangeShapeType="1"/>
            </p:cNvSpPr>
            <p:nvPr/>
          </p:nvSpPr>
          <p:spPr bwMode="auto">
            <a:xfrm>
              <a:off x="2114" y="3565"/>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0" name="Line 152"/>
            <p:cNvSpPr>
              <a:spLocks noChangeShapeType="1"/>
            </p:cNvSpPr>
            <p:nvPr/>
          </p:nvSpPr>
          <p:spPr bwMode="auto">
            <a:xfrm>
              <a:off x="2335" y="356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1" name="Line 153"/>
            <p:cNvSpPr>
              <a:spLocks noChangeShapeType="1"/>
            </p:cNvSpPr>
            <p:nvPr/>
          </p:nvSpPr>
          <p:spPr bwMode="auto">
            <a:xfrm>
              <a:off x="2114" y="3516"/>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2" name="Line 154"/>
            <p:cNvSpPr>
              <a:spLocks noChangeShapeType="1"/>
            </p:cNvSpPr>
            <p:nvPr/>
          </p:nvSpPr>
          <p:spPr bwMode="auto">
            <a:xfrm>
              <a:off x="2335" y="3516"/>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3" name="Line 155"/>
            <p:cNvSpPr>
              <a:spLocks noChangeShapeType="1"/>
            </p:cNvSpPr>
            <p:nvPr/>
          </p:nvSpPr>
          <p:spPr bwMode="auto">
            <a:xfrm>
              <a:off x="2114" y="3468"/>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4" name="Line 156"/>
            <p:cNvSpPr>
              <a:spLocks noChangeShapeType="1"/>
            </p:cNvSpPr>
            <p:nvPr/>
          </p:nvSpPr>
          <p:spPr bwMode="auto">
            <a:xfrm>
              <a:off x="2335" y="3468"/>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5" name="Line 157"/>
            <p:cNvSpPr>
              <a:spLocks noChangeShapeType="1"/>
            </p:cNvSpPr>
            <p:nvPr/>
          </p:nvSpPr>
          <p:spPr bwMode="auto">
            <a:xfrm>
              <a:off x="2112" y="3401"/>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val="25140590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285185" y="560785"/>
            <a:ext cx="2486025" cy="208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spcBef>
                <a:spcPct val="40000"/>
              </a:spcBef>
              <a:spcAft>
                <a:spcPct val="0"/>
              </a:spcAft>
              <a:buClr>
                <a:srgbClr val="04628C"/>
              </a:buClr>
              <a:buSzPct val="90000"/>
              <a:buFont typeface="Arial" charset="0"/>
              <a:buChar char="•"/>
            </a:pPr>
            <a:r>
              <a:rPr lang="en-US" sz="1650" b="1">
                <a:solidFill>
                  <a:srgbClr val="000000"/>
                </a:solidFill>
                <a:latin typeface="Arial" charset="0"/>
              </a:rPr>
              <a:t>Delinquency</a:t>
            </a:r>
            <a:r>
              <a:rPr lang="en-US" sz="1650">
                <a:solidFill>
                  <a:srgbClr val="000000"/>
                </a:solidFill>
                <a:latin typeface="Arial" charset="0"/>
              </a:rPr>
              <a:t> is a process for handling overdue payments</a:t>
            </a:r>
          </a:p>
        </p:txBody>
      </p:sp>
      <p:sp>
        <p:nvSpPr>
          <p:cNvPr id="14364" name="Title 171"/>
          <p:cNvSpPr>
            <a:spLocks noGrp="1"/>
          </p:cNvSpPr>
          <p:nvPr>
            <p:ph type="title"/>
          </p:nvPr>
        </p:nvSpPr>
        <p:spPr/>
        <p:txBody>
          <a:bodyPr/>
          <a:lstStyle/>
          <a:p>
            <a:r>
              <a:rPr lang="en-US" smtClean="0"/>
              <a:t>Delinquencies</a:t>
            </a:r>
          </a:p>
        </p:txBody>
      </p:sp>
      <p:grpSp>
        <p:nvGrpSpPr>
          <p:cNvPr id="118" name="Group 148"/>
          <p:cNvGrpSpPr>
            <a:grpSpLocks/>
          </p:cNvGrpSpPr>
          <p:nvPr/>
        </p:nvGrpSpPr>
        <p:grpSpPr bwMode="auto">
          <a:xfrm>
            <a:off x="2754952" y="778055"/>
            <a:ext cx="849071" cy="671700"/>
            <a:chOff x="3942556" y="1245638"/>
            <a:chExt cx="1284287" cy="1016000"/>
          </a:xfrm>
        </p:grpSpPr>
        <p:pic>
          <p:nvPicPr>
            <p:cNvPr id="119"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 name="Group 3"/>
            <p:cNvGrpSpPr>
              <a:grpSpLocks/>
            </p:cNvGrpSpPr>
            <p:nvPr/>
          </p:nvGrpSpPr>
          <p:grpSpPr bwMode="auto">
            <a:xfrm rot="-960000">
              <a:off x="4500994" y="1456700"/>
              <a:ext cx="415095" cy="703182"/>
              <a:chOff x="2336" y="270"/>
              <a:chExt cx="909" cy="1541"/>
            </a:xfrm>
          </p:grpSpPr>
          <p:sp>
            <p:nvSpPr>
              <p:cNvPr id="121" name="AutoShape 4"/>
              <p:cNvSpPr>
                <a:spLocks noChangeArrowheads="1"/>
              </p:cNvSpPr>
              <p:nvPr/>
            </p:nvSpPr>
            <p:spPr bwMode="auto">
              <a:xfrm rot="16200000">
                <a:off x="2265" y="506"/>
                <a:ext cx="1052" cy="909"/>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Freeform 5"/>
              <p:cNvSpPr>
                <a:spLocks/>
              </p:cNvSpPr>
              <p:nvPr/>
            </p:nvSpPr>
            <p:spPr bwMode="auto">
              <a:xfrm>
                <a:off x="2442" y="270"/>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Freeform 6"/>
              <p:cNvSpPr>
                <a:spLocks/>
              </p:cNvSpPr>
              <p:nvPr/>
            </p:nvSpPr>
            <p:spPr bwMode="auto">
              <a:xfrm>
                <a:off x="2442" y="601"/>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4" name="Freeform 7"/>
              <p:cNvSpPr>
                <a:spLocks/>
              </p:cNvSpPr>
              <p:nvPr/>
            </p:nvSpPr>
            <p:spPr bwMode="auto">
              <a:xfrm>
                <a:off x="2442" y="933"/>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25" name="Group 8"/>
              <p:cNvGrpSpPr>
                <a:grpSpLocks/>
              </p:cNvGrpSpPr>
              <p:nvPr/>
            </p:nvGrpSpPr>
            <p:grpSpPr bwMode="auto">
              <a:xfrm>
                <a:off x="2963" y="451"/>
                <a:ext cx="186" cy="1360"/>
                <a:chOff x="2889" y="2443"/>
                <a:chExt cx="279" cy="2058"/>
              </a:xfrm>
            </p:grpSpPr>
            <p:sp>
              <p:nvSpPr>
                <p:cNvPr id="12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8" name="AutoShape 11"/>
                <p:cNvSpPr>
                  <a:spLocks noChangeArrowheads="1"/>
                </p:cNvSpPr>
                <p:nvPr/>
              </p:nvSpPr>
              <p:spPr bwMode="auto">
                <a:xfrm>
                  <a:off x="3045" y="2443"/>
                  <a:ext cx="1" cy="205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9" name="Oval 12"/>
                <p:cNvSpPr>
                  <a:spLocks noChangeArrowheads="1"/>
                </p:cNvSpPr>
                <p:nvPr/>
              </p:nvSpPr>
              <p:spPr bwMode="auto">
                <a:xfrm>
                  <a:off x="3040" y="2694"/>
                  <a:ext cx="0" cy="154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130" name="Line 6"/>
          <p:cNvSpPr>
            <a:spLocks noChangeShapeType="1"/>
          </p:cNvSpPr>
          <p:nvPr/>
        </p:nvSpPr>
        <p:spPr bwMode="auto">
          <a:xfrm flipH="1" flipV="1">
            <a:off x="3217069" y="1481138"/>
            <a:ext cx="9525" cy="179427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31" name="Group 7"/>
          <p:cNvGrpSpPr>
            <a:grpSpLocks/>
          </p:cNvGrpSpPr>
          <p:nvPr/>
        </p:nvGrpSpPr>
        <p:grpSpPr bwMode="auto">
          <a:xfrm>
            <a:off x="1573327" y="3715941"/>
            <a:ext cx="416236" cy="619125"/>
            <a:chOff x="2442" y="435"/>
            <a:chExt cx="706" cy="1052"/>
          </a:xfrm>
        </p:grpSpPr>
        <p:sp>
          <p:nvSpPr>
            <p:cNvPr id="132" name="AutoShape 8"/>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3" name="Freeform 9"/>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4" name="Freeform 10"/>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5" name="Freeform 11"/>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36" name="Group 12"/>
            <p:cNvGrpSpPr>
              <a:grpSpLocks/>
            </p:cNvGrpSpPr>
            <p:nvPr/>
          </p:nvGrpSpPr>
          <p:grpSpPr bwMode="auto">
            <a:xfrm>
              <a:off x="2892" y="783"/>
              <a:ext cx="256" cy="697"/>
              <a:chOff x="2784" y="2944"/>
              <a:chExt cx="384" cy="1054"/>
            </a:xfrm>
          </p:grpSpPr>
          <p:sp>
            <p:nvSpPr>
              <p:cNvPr id="137" name="AutoShape 13"/>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8" name="AutoShape 14"/>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9" name="AutoShape 15"/>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0" name="Oval 16"/>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41" name="Text Box 17"/>
          <p:cNvSpPr txBox="1">
            <a:spLocks noChangeArrowheads="1"/>
          </p:cNvSpPr>
          <p:nvPr/>
        </p:nvSpPr>
        <p:spPr bwMode="auto">
          <a:xfrm>
            <a:off x="1540669" y="3452813"/>
            <a:ext cx="57269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grpSp>
        <p:nvGrpSpPr>
          <p:cNvPr id="142" name="Group 18"/>
          <p:cNvGrpSpPr>
            <a:grpSpLocks/>
          </p:cNvGrpSpPr>
          <p:nvPr/>
        </p:nvGrpSpPr>
        <p:grpSpPr bwMode="auto">
          <a:xfrm>
            <a:off x="1676911" y="3905250"/>
            <a:ext cx="416236" cy="619125"/>
            <a:chOff x="2442" y="435"/>
            <a:chExt cx="706" cy="1052"/>
          </a:xfrm>
        </p:grpSpPr>
        <p:sp>
          <p:nvSpPr>
            <p:cNvPr id="143" name="AutoShape 19"/>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4" name="Freeform 20"/>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5" name="Freeform 21"/>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6" name="Freeform 22"/>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7" name="Group 23"/>
            <p:cNvGrpSpPr>
              <a:grpSpLocks/>
            </p:cNvGrpSpPr>
            <p:nvPr/>
          </p:nvGrpSpPr>
          <p:grpSpPr bwMode="auto">
            <a:xfrm>
              <a:off x="2892" y="783"/>
              <a:ext cx="256" cy="697"/>
              <a:chOff x="2784" y="2944"/>
              <a:chExt cx="384" cy="1054"/>
            </a:xfrm>
          </p:grpSpPr>
          <p:sp>
            <p:nvSpPr>
              <p:cNvPr id="148" name="AutoShape 2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9" name="AutoShape 2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0" name="AutoShape 26"/>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1" name="Oval 27"/>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52" name="Line 28"/>
          <p:cNvSpPr>
            <a:spLocks noChangeShapeType="1"/>
          </p:cNvSpPr>
          <p:nvPr/>
        </p:nvSpPr>
        <p:spPr bwMode="auto">
          <a:xfrm>
            <a:off x="1782366" y="3283744"/>
            <a:ext cx="28860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3" name="Line 29"/>
          <p:cNvSpPr>
            <a:spLocks noChangeShapeType="1"/>
          </p:cNvSpPr>
          <p:nvPr/>
        </p:nvSpPr>
        <p:spPr bwMode="auto">
          <a:xfrm>
            <a:off x="1794272" y="3283744"/>
            <a:ext cx="0" cy="1226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4" name="Text Box 30"/>
          <p:cNvSpPr txBox="1">
            <a:spLocks noChangeArrowheads="1"/>
          </p:cNvSpPr>
          <p:nvPr/>
        </p:nvSpPr>
        <p:spPr bwMode="auto">
          <a:xfrm>
            <a:off x="2239567" y="3448050"/>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Charge</a:t>
            </a:r>
          </a:p>
        </p:txBody>
      </p:sp>
      <p:grpSp>
        <p:nvGrpSpPr>
          <p:cNvPr id="155" name="Group 32"/>
          <p:cNvGrpSpPr>
            <a:grpSpLocks/>
          </p:cNvGrpSpPr>
          <p:nvPr/>
        </p:nvGrpSpPr>
        <p:grpSpPr bwMode="auto">
          <a:xfrm>
            <a:off x="2349104" y="3686184"/>
            <a:ext cx="673894" cy="222648"/>
            <a:chOff x="3589" y="1538"/>
            <a:chExt cx="566" cy="187"/>
          </a:xfrm>
        </p:grpSpPr>
        <p:sp>
          <p:nvSpPr>
            <p:cNvPr id="156" name="Rectangle 33"/>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57" name="Group 34"/>
            <p:cNvGrpSpPr>
              <a:grpSpLocks/>
            </p:cNvGrpSpPr>
            <p:nvPr/>
          </p:nvGrpSpPr>
          <p:grpSpPr bwMode="auto">
            <a:xfrm>
              <a:off x="4043" y="1538"/>
              <a:ext cx="34" cy="184"/>
              <a:chOff x="3439" y="1398"/>
              <a:chExt cx="334" cy="1783"/>
            </a:xfrm>
          </p:grpSpPr>
          <p:sp>
            <p:nvSpPr>
              <p:cNvPr id="159" name="Freeform 35"/>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0" name="Line 36"/>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58" name="Rectangle 37"/>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61" name="Group 38"/>
          <p:cNvGrpSpPr>
            <a:grpSpLocks/>
          </p:cNvGrpSpPr>
          <p:nvPr/>
        </p:nvGrpSpPr>
        <p:grpSpPr bwMode="auto">
          <a:xfrm>
            <a:off x="2349104" y="3907640"/>
            <a:ext cx="673894" cy="222648"/>
            <a:chOff x="3589" y="1538"/>
            <a:chExt cx="566" cy="187"/>
          </a:xfrm>
        </p:grpSpPr>
        <p:sp>
          <p:nvSpPr>
            <p:cNvPr id="162" name="Rectangle 39"/>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63" name="Group 40"/>
            <p:cNvGrpSpPr>
              <a:grpSpLocks/>
            </p:cNvGrpSpPr>
            <p:nvPr/>
          </p:nvGrpSpPr>
          <p:grpSpPr bwMode="auto">
            <a:xfrm>
              <a:off x="4043" y="1538"/>
              <a:ext cx="34" cy="184"/>
              <a:chOff x="3439" y="1398"/>
              <a:chExt cx="334" cy="1783"/>
            </a:xfrm>
          </p:grpSpPr>
          <p:sp>
            <p:nvSpPr>
              <p:cNvPr id="165" name="Freeform 41"/>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6" name="Line 42"/>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64" name="Rectangle 43"/>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67" name="Group 44"/>
          <p:cNvGrpSpPr>
            <a:grpSpLocks/>
          </p:cNvGrpSpPr>
          <p:nvPr/>
        </p:nvGrpSpPr>
        <p:grpSpPr bwMode="auto">
          <a:xfrm>
            <a:off x="2349104" y="4121953"/>
            <a:ext cx="673894" cy="222648"/>
            <a:chOff x="3589" y="1538"/>
            <a:chExt cx="566" cy="187"/>
          </a:xfrm>
        </p:grpSpPr>
        <p:sp>
          <p:nvSpPr>
            <p:cNvPr id="168" name="Rectangle 45"/>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69" name="Group 46"/>
            <p:cNvGrpSpPr>
              <a:grpSpLocks/>
            </p:cNvGrpSpPr>
            <p:nvPr/>
          </p:nvGrpSpPr>
          <p:grpSpPr bwMode="auto">
            <a:xfrm>
              <a:off x="4043" y="1538"/>
              <a:ext cx="34" cy="184"/>
              <a:chOff x="3439" y="1398"/>
              <a:chExt cx="334" cy="1783"/>
            </a:xfrm>
          </p:grpSpPr>
          <p:sp>
            <p:nvSpPr>
              <p:cNvPr id="171" name="Freeform 47"/>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4" name="Line 4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70" name="Rectangle 49"/>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85" name="Text Box 51"/>
          <p:cNvSpPr txBox="1">
            <a:spLocks noChangeArrowheads="1"/>
          </p:cNvSpPr>
          <p:nvPr/>
        </p:nvSpPr>
        <p:spPr bwMode="auto">
          <a:xfrm>
            <a:off x="4150519" y="3452813"/>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Payment</a:t>
            </a:r>
          </a:p>
        </p:txBody>
      </p:sp>
      <p:sp>
        <p:nvSpPr>
          <p:cNvPr id="186" name="Line 52"/>
          <p:cNvSpPr>
            <a:spLocks noChangeShapeType="1"/>
          </p:cNvSpPr>
          <p:nvPr/>
        </p:nvSpPr>
        <p:spPr bwMode="auto">
          <a:xfrm>
            <a:off x="4655344" y="3292079"/>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87" name="Group 53"/>
          <p:cNvGrpSpPr>
            <a:grpSpLocks/>
          </p:cNvGrpSpPr>
          <p:nvPr/>
        </p:nvGrpSpPr>
        <p:grpSpPr bwMode="auto">
          <a:xfrm>
            <a:off x="4270773" y="3723085"/>
            <a:ext cx="511969" cy="351232"/>
            <a:chOff x="3153" y="1049"/>
            <a:chExt cx="752" cy="516"/>
          </a:xfrm>
        </p:grpSpPr>
        <p:sp>
          <p:nvSpPr>
            <p:cNvPr id="188" name="Rectangle 54"/>
            <p:cNvSpPr>
              <a:spLocks noChangeArrowheads="1"/>
            </p:cNvSpPr>
            <p:nvPr/>
          </p:nvSpPr>
          <p:spPr bwMode="auto">
            <a:xfrm>
              <a:off x="3153" y="1153"/>
              <a:ext cx="752" cy="3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89" name="Picture 5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0" name="Group 56"/>
          <p:cNvGrpSpPr>
            <a:grpSpLocks/>
          </p:cNvGrpSpPr>
          <p:nvPr/>
        </p:nvGrpSpPr>
        <p:grpSpPr bwMode="auto">
          <a:xfrm>
            <a:off x="4368404" y="3850481"/>
            <a:ext cx="511969" cy="351233"/>
            <a:chOff x="3153" y="1049"/>
            <a:chExt cx="752" cy="516"/>
          </a:xfrm>
        </p:grpSpPr>
        <p:sp>
          <p:nvSpPr>
            <p:cNvPr id="191" name="Rectangle 57"/>
            <p:cNvSpPr>
              <a:spLocks noChangeArrowheads="1"/>
            </p:cNvSpPr>
            <p:nvPr/>
          </p:nvSpPr>
          <p:spPr bwMode="auto">
            <a:xfrm>
              <a:off x="3153" y="1153"/>
              <a:ext cx="752" cy="3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92" name="Picture 5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3" name="Group 59"/>
          <p:cNvGrpSpPr>
            <a:grpSpLocks/>
          </p:cNvGrpSpPr>
          <p:nvPr/>
        </p:nvGrpSpPr>
        <p:grpSpPr bwMode="auto">
          <a:xfrm>
            <a:off x="4464844" y="3977879"/>
            <a:ext cx="511969" cy="351232"/>
            <a:chOff x="3153" y="1049"/>
            <a:chExt cx="752" cy="516"/>
          </a:xfrm>
        </p:grpSpPr>
        <p:sp>
          <p:nvSpPr>
            <p:cNvPr id="194" name="Rectangle 60"/>
            <p:cNvSpPr>
              <a:spLocks noChangeArrowheads="1"/>
            </p:cNvSpPr>
            <p:nvPr/>
          </p:nvSpPr>
          <p:spPr bwMode="auto">
            <a:xfrm>
              <a:off x="3153" y="1153"/>
              <a:ext cx="752" cy="3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95" name="Picture 6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6" name="Text Box 109"/>
          <p:cNvSpPr txBox="1">
            <a:spLocks noChangeArrowheads="1"/>
          </p:cNvSpPr>
          <p:nvPr/>
        </p:nvSpPr>
        <p:spPr bwMode="auto">
          <a:xfrm>
            <a:off x="3194448" y="3452813"/>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Invoice</a:t>
            </a:r>
          </a:p>
        </p:txBody>
      </p:sp>
      <p:sp>
        <p:nvSpPr>
          <p:cNvPr id="197" name="Line 110"/>
          <p:cNvSpPr>
            <a:spLocks noChangeShapeType="1"/>
          </p:cNvSpPr>
          <p:nvPr/>
        </p:nvSpPr>
        <p:spPr bwMode="auto">
          <a:xfrm>
            <a:off x="3619501" y="3292079"/>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98" name="Group 112"/>
          <p:cNvGrpSpPr>
            <a:grpSpLocks/>
          </p:cNvGrpSpPr>
          <p:nvPr/>
        </p:nvGrpSpPr>
        <p:grpSpPr bwMode="auto">
          <a:xfrm>
            <a:off x="3315381" y="3787675"/>
            <a:ext cx="466045" cy="434834"/>
            <a:chOff x="2683" y="1612"/>
            <a:chExt cx="557" cy="520"/>
          </a:xfrm>
        </p:grpSpPr>
        <p:sp>
          <p:nvSpPr>
            <p:cNvPr id="199" name="AutoShape 113"/>
            <p:cNvSpPr>
              <a:spLocks noChangeArrowheads="1"/>
            </p:cNvSpPr>
            <p:nvPr/>
          </p:nvSpPr>
          <p:spPr bwMode="auto">
            <a:xfrm rot="10800000" flipH="1">
              <a:off x="2683" y="1702"/>
              <a:ext cx="557" cy="26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200"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1" name="Line 11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2" name="Line 11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3" name="Line 11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4" name="Line 11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5" name="Line 11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6" name="Line 12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7" name="Line 12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8" name="Line 12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9" name="Line 12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10" name="Group 146"/>
          <p:cNvGrpSpPr>
            <a:grpSpLocks/>
          </p:cNvGrpSpPr>
          <p:nvPr/>
        </p:nvGrpSpPr>
        <p:grpSpPr bwMode="auto">
          <a:xfrm>
            <a:off x="3580210" y="4019550"/>
            <a:ext cx="465535" cy="425053"/>
            <a:chOff x="2059" y="3401"/>
            <a:chExt cx="391" cy="357"/>
          </a:xfrm>
        </p:grpSpPr>
        <p:sp>
          <p:nvSpPr>
            <p:cNvPr id="211" name="AutoShape 147"/>
            <p:cNvSpPr>
              <a:spLocks noChangeArrowheads="1"/>
            </p:cNvSpPr>
            <p:nvPr/>
          </p:nvSpPr>
          <p:spPr bwMode="auto">
            <a:xfrm rot="10800000" flipH="1">
              <a:off x="2059" y="3464"/>
              <a:ext cx="391" cy="184"/>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212"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 y="3620"/>
              <a:ext cx="92" cy="1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3" name="Line 149"/>
            <p:cNvSpPr>
              <a:spLocks noChangeShapeType="1"/>
            </p:cNvSpPr>
            <p:nvPr/>
          </p:nvSpPr>
          <p:spPr bwMode="auto">
            <a:xfrm>
              <a:off x="2114" y="3614"/>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4" name="Line 150"/>
            <p:cNvSpPr>
              <a:spLocks noChangeShapeType="1"/>
            </p:cNvSpPr>
            <p:nvPr/>
          </p:nvSpPr>
          <p:spPr bwMode="auto">
            <a:xfrm>
              <a:off x="2335" y="361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5" name="Line 151"/>
            <p:cNvSpPr>
              <a:spLocks noChangeShapeType="1"/>
            </p:cNvSpPr>
            <p:nvPr/>
          </p:nvSpPr>
          <p:spPr bwMode="auto">
            <a:xfrm>
              <a:off x="2114" y="3565"/>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6" name="Line 152"/>
            <p:cNvSpPr>
              <a:spLocks noChangeShapeType="1"/>
            </p:cNvSpPr>
            <p:nvPr/>
          </p:nvSpPr>
          <p:spPr bwMode="auto">
            <a:xfrm>
              <a:off x="2335" y="356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7" name="Line 153"/>
            <p:cNvSpPr>
              <a:spLocks noChangeShapeType="1"/>
            </p:cNvSpPr>
            <p:nvPr/>
          </p:nvSpPr>
          <p:spPr bwMode="auto">
            <a:xfrm>
              <a:off x="2114" y="3516"/>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8" name="Line 154"/>
            <p:cNvSpPr>
              <a:spLocks noChangeShapeType="1"/>
            </p:cNvSpPr>
            <p:nvPr/>
          </p:nvSpPr>
          <p:spPr bwMode="auto">
            <a:xfrm>
              <a:off x="2335" y="3516"/>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9" name="Line 155"/>
            <p:cNvSpPr>
              <a:spLocks noChangeShapeType="1"/>
            </p:cNvSpPr>
            <p:nvPr/>
          </p:nvSpPr>
          <p:spPr bwMode="auto">
            <a:xfrm>
              <a:off x="2114" y="3468"/>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0" name="Line 156"/>
            <p:cNvSpPr>
              <a:spLocks noChangeShapeType="1"/>
            </p:cNvSpPr>
            <p:nvPr/>
          </p:nvSpPr>
          <p:spPr bwMode="auto">
            <a:xfrm>
              <a:off x="2335" y="3468"/>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1" name="Line 157"/>
            <p:cNvSpPr>
              <a:spLocks noChangeShapeType="1"/>
            </p:cNvSpPr>
            <p:nvPr/>
          </p:nvSpPr>
          <p:spPr bwMode="auto">
            <a:xfrm>
              <a:off x="2112" y="3401"/>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22" name="Text Box 264"/>
          <p:cNvSpPr txBox="1">
            <a:spLocks noChangeArrowheads="1"/>
          </p:cNvSpPr>
          <p:nvPr/>
        </p:nvSpPr>
        <p:spPr bwMode="auto">
          <a:xfrm>
            <a:off x="1860948" y="1023938"/>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Account</a:t>
            </a:r>
          </a:p>
        </p:txBody>
      </p:sp>
      <p:grpSp>
        <p:nvGrpSpPr>
          <p:cNvPr id="223" name="Group 286"/>
          <p:cNvGrpSpPr>
            <a:grpSpLocks/>
          </p:cNvGrpSpPr>
          <p:nvPr/>
        </p:nvGrpSpPr>
        <p:grpSpPr bwMode="auto">
          <a:xfrm>
            <a:off x="3594497" y="1769267"/>
            <a:ext cx="1184672" cy="729853"/>
            <a:chOff x="4591" y="1484"/>
            <a:chExt cx="995" cy="613"/>
          </a:xfrm>
        </p:grpSpPr>
        <p:sp>
          <p:nvSpPr>
            <p:cNvPr id="224" name="Text Box 287"/>
            <p:cNvSpPr txBox="1">
              <a:spLocks noChangeArrowheads="1"/>
            </p:cNvSpPr>
            <p:nvPr/>
          </p:nvSpPr>
          <p:spPr bwMode="auto">
            <a:xfrm>
              <a:off x="4591" y="1484"/>
              <a:ext cx="9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Delinquency</a:t>
              </a:r>
            </a:p>
          </p:txBody>
        </p:sp>
        <p:grpSp>
          <p:nvGrpSpPr>
            <p:cNvPr id="225" name="Group 288"/>
            <p:cNvGrpSpPr>
              <a:grpSpLocks/>
            </p:cNvGrpSpPr>
            <p:nvPr/>
          </p:nvGrpSpPr>
          <p:grpSpPr bwMode="auto">
            <a:xfrm>
              <a:off x="4887" y="1653"/>
              <a:ext cx="478" cy="444"/>
              <a:chOff x="712" y="2267"/>
              <a:chExt cx="1153" cy="1070"/>
            </a:xfrm>
          </p:grpSpPr>
          <p:sp>
            <p:nvSpPr>
              <p:cNvPr id="226" name="Oval 289"/>
              <p:cNvSpPr>
                <a:spLocks noChangeArrowheads="1"/>
              </p:cNvSpPr>
              <p:nvPr/>
            </p:nvSpPr>
            <p:spPr bwMode="auto">
              <a:xfrm>
                <a:off x="712" y="2611"/>
                <a:ext cx="889" cy="624"/>
              </a:xfrm>
              <a:prstGeom prst="ellipse">
                <a:avLst/>
              </a:prstGeom>
              <a:solidFill>
                <a:srgbClr val="000000"/>
              </a:solidFill>
              <a:ln w="12700" algn="ctr">
                <a:solidFill>
                  <a:srgbClr val="C0C0C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7" name="AutoShape 290"/>
              <p:cNvSpPr>
                <a:spLocks noChangeArrowheads="1"/>
              </p:cNvSpPr>
              <p:nvPr/>
            </p:nvSpPr>
            <p:spPr bwMode="auto">
              <a:xfrm rot="2099521">
                <a:off x="1317" y="2267"/>
                <a:ext cx="237" cy="585"/>
              </a:xfrm>
              <a:prstGeom prst="can">
                <a:avLst>
                  <a:gd name="adj" fmla="val 40471"/>
                </a:avLst>
              </a:prstGeom>
              <a:solidFill>
                <a:srgbClr val="000000"/>
              </a:solidFill>
              <a:ln w="12700">
                <a:solidFill>
                  <a:srgbClr val="FFFFFF"/>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28" name="Group 291"/>
              <p:cNvGrpSpPr>
                <a:grpSpLocks/>
              </p:cNvGrpSpPr>
              <p:nvPr/>
            </p:nvGrpSpPr>
            <p:grpSpPr bwMode="auto">
              <a:xfrm rot="2037667">
                <a:off x="1598" y="3032"/>
                <a:ext cx="267" cy="305"/>
                <a:chOff x="1830" y="2215"/>
                <a:chExt cx="267" cy="305"/>
              </a:xfrm>
            </p:grpSpPr>
            <p:sp>
              <p:nvSpPr>
                <p:cNvPr id="230" name="Line 292"/>
                <p:cNvSpPr>
                  <a:spLocks noChangeShapeType="1"/>
                </p:cNvSpPr>
                <p:nvPr/>
              </p:nvSpPr>
              <p:spPr bwMode="auto">
                <a:xfrm flipV="1">
                  <a:off x="1974" y="2215"/>
                  <a:ext cx="0" cy="11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1" name="Line 293"/>
                <p:cNvSpPr>
                  <a:spLocks noChangeShapeType="1"/>
                </p:cNvSpPr>
                <p:nvPr/>
              </p:nvSpPr>
              <p:spPr bwMode="auto">
                <a:xfrm flipV="1">
                  <a:off x="2026" y="2327"/>
                  <a:ext cx="71" cy="4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2" name="Line 294"/>
                <p:cNvSpPr>
                  <a:spLocks noChangeShapeType="1"/>
                </p:cNvSpPr>
                <p:nvPr/>
              </p:nvSpPr>
              <p:spPr bwMode="auto">
                <a:xfrm>
                  <a:off x="2005" y="2407"/>
                  <a:ext cx="83" cy="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3" name="Line 295"/>
                <p:cNvSpPr>
                  <a:spLocks noChangeShapeType="1"/>
                </p:cNvSpPr>
                <p:nvPr/>
              </p:nvSpPr>
              <p:spPr bwMode="auto">
                <a:xfrm flipH="1">
                  <a:off x="1954" y="2428"/>
                  <a:ext cx="11" cy="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4" name="Line 296"/>
                <p:cNvSpPr>
                  <a:spLocks noChangeShapeType="1"/>
                </p:cNvSpPr>
                <p:nvPr/>
              </p:nvSpPr>
              <p:spPr bwMode="auto">
                <a:xfrm flipH="1">
                  <a:off x="1830" y="2398"/>
                  <a:ext cx="83" cy="2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29" name="Freeform 297"/>
              <p:cNvSpPr>
                <a:spLocks/>
              </p:cNvSpPr>
              <p:nvPr/>
            </p:nvSpPr>
            <p:spPr bwMode="auto">
              <a:xfrm>
                <a:off x="1474" y="2550"/>
                <a:ext cx="344" cy="444"/>
              </a:xfrm>
              <a:custGeom>
                <a:avLst/>
                <a:gdLst>
                  <a:gd name="T0" fmla="*/ 0 w 443"/>
                  <a:gd name="T1" fmla="*/ 6 h 1023"/>
                  <a:gd name="T2" fmla="*/ 2 w 443"/>
                  <a:gd name="T3" fmla="*/ 3 h 1023"/>
                  <a:gd name="T4" fmla="*/ 2 w 443"/>
                  <a:gd name="T5" fmla="*/ 3 h 1023"/>
                  <a:gd name="T6" fmla="*/ 2 w 443"/>
                  <a:gd name="T7" fmla="*/ 3 h 1023"/>
                  <a:gd name="T8" fmla="*/ 2 w 443"/>
                  <a:gd name="T9" fmla="*/ 6 h 1023"/>
                  <a:gd name="T10" fmla="*/ 2 w 443"/>
                  <a:gd name="T11" fmla="*/ 12 h 1023"/>
                  <a:gd name="T12" fmla="*/ 2 w 443"/>
                  <a:gd name="T13" fmla="*/ 18 h 1023"/>
                  <a:gd name="T14" fmla="*/ 2 w 443"/>
                  <a:gd name="T15" fmla="*/ 26 h 1023"/>
                  <a:gd name="T16" fmla="*/ 2 w 443"/>
                  <a:gd name="T17" fmla="*/ 32 h 1023"/>
                  <a:gd name="T18" fmla="*/ 2 w 443"/>
                  <a:gd name="T19" fmla="*/ 38 h 1023"/>
                  <a:gd name="T20" fmla="*/ 2 w 443"/>
                  <a:gd name="T21" fmla="*/ 42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235" name="Line 299"/>
          <p:cNvSpPr>
            <a:spLocks noChangeShapeType="1"/>
          </p:cNvSpPr>
          <p:nvPr/>
        </p:nvSpPr>
        <p:spPr bwMode="auto">
          <a:xfrm>
            <a:off x="2332435" y="1632347"/>
            <a:ext cx="17787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6" name="Line 300"/>
          <p:cNvSpPr>
            <a:spLocks noChangeShapeType="1"/>
          </p:cNvSpPr>
          <p:nvPr/>
        </p:nvSpPr>
        <p:spPr bwMode="auto">
          <a:xfrm>
            <a:off x="2336006" y="1626394"/>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7" name="Text Box 301"/>
          <p:cNvSpPr txBox="1">
            <a:spLocks noChangeArrowheads="1"/>
          </p:cNvSpPr>
          <p:nvPr/>
        </p:nvSpPr>
        <p:spPr bwMode="auto">
          <a:xfrm>
            <a:off x="1944291" y="1814513"/>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grpSp>
        <p:nvGrpSpPr>
          <p:cNvPr id="238" name="Group 302"/>
          <p:cNvGrpSpPr>
            <a:grpSpLocks/>
          </p:cNvGrpSpPr>
          <p:nvPr/>
        </p:nvGrpSpPr>
        <p:grpSpPr bwMode="auto">
          <a:xfrm>
            <a:off x="2081212" y="2064544"/>
            <a:ext cx="701279" cy="921544"/>
            <a:chOff x="1196" y="1703"/>
            <a:chExt cx="589" cy="774"/>
          </a:xfrm>
        </p:grpSpPr>
        <p:sp>
          <p:nvSpPr>
            <p:cNvPr id="239" name="AutoShape 303"/>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0" name="AutoShape 304"/>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1" name="AutoShape 305"/>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42" name="Line 306"/>
          <p:cNvSpPr>
            <a:spLocks noChangeShapeType="1"/>
          </p:cNvSpPr>
          <p:nvPr/>
        </p:nvSpPr>
        <p:spPr bwMode="auto">
          <a:xfrm>
            <a:off x="2695575" y="3292079"/>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3" name="Line 307"/>
          <p:cNvSpPr>
            <a:spLocks noChangeShapeType="1"/>
          </p:cNvSpPr>
          <p:nvPr/>
        </p:nvSpPr>
        <p:spPr bwMode="auto">
          <a:xfrm>
            <a:off x="4095750" y="1626394"/>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Tree>
    <p:extLst>
      <p:ext uri="{BB962C8B-B14F-4D97-AF65-F5344CB8AC3E}">
        <p14:creationId xmlns:p14="http://schemas.microsoft.com/office/powerpoint/2010/main" val="93996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Lesson outline</a:t>
            </a:r>
          </a:p>
        </p:txBody>
      </p:sp>
      <p:sp>
        <p:nvSpPr>
          <p:cNvPr id="15363" name="Rectangle 3"/>
          <p:cNvSpPr>
            <a:spLocks noGrp="1" noChangeArrowheads="1"/>
          </p:cNvSpPr>
          <p:nvPr>
            <p:ph idx="1"/>
          </p:nvPr>
        </p:nvSpPr>
        <p:spPr bwMode="gray"/>
        <p:txBody>
          <a:bodyPr/>
          <a:lstStyle/>
          <a:p>
            <a:pPr>
              <a:lnSpc>
                <a:spcPct val="150000"/>
              </a:lnSpc>
              <a:buFont typeface="Arial" charset="0"/>
              <a:buChar char="•"/>
            </a:pPr>
            <a:r>
              <a:rPr lang="en-US" sz="1950">
                <a:solidFill>
                  <a:schemeClr val="hlink"/>
                </a:solidFill>
              </a:rPr>
              <a:t>Account basics</a:t>
            </a:r>
          </a:p>
          <a:p>
            <a:pPr>
              <a:lnSpc>
                <a:spcPct val="150000"/>
              </a:lnSpc>
              <a:buFont typeface="Arial" charset="0"/>
              <a:buChar char="•"/>
            </a:pPr>
            <a:r>
              <a:rPr lang="en-US" sz="1950"/>
              <a:t>Creating an account</a:t>
            </a:r>
          </a:p>
          <a:p>
            <a:pPr>
              <a:lnSpc>
                <a:spcPct val="150000"/>
              </a:lnSpc>
              <a:buFont typeface="Arial" charset="0"/>
              <a:buChar char="•"/>
            </a:pPr>
            <a:r>
              <a:rPr lang="en-US" sz="1950">
                <a:solidFill>
                  <a:schemeClr val="hlink"/>
                </a:solidFill>
              </a:rPr>
              <a:t>Producer basics</a:t>
            </a:r>
          </a:p>
          <a:p>
            <a:pPr>
              <a:lnSpc>
                <a:spcPct val="150000"/>
              </a:lnSpc>
              <a:buFont typeface="Arial" charset="0"/>
              <a:buChar char="•"/>
            </a:pPr>
            <a:r>
              <a:rPr lang="en-US" sz="1950">
                <a:solidFill>
                  <a:schemeClr val="hlink"/>
                </a:solidFill>
              </a:rPr>
              <a:t>Creating a producer</a:t>
            </a:r>
          </a:p>
          <a:p>
            <a:pPr>
              <a:lnSpc>
                <a:spcPct val="150000"/>
              </a:lnSpc>
              <a:buFont typeface="Arial" charset="0"/>
              <a:buChar char="•"/>
            </a:pPr>
            <a:r>
              <a:rPr lang="en-US" sz="1950">
                <a:solidFill>
                  <a:schemeClr val="hlink"/>
                </a:solidFill>
              </a:rPr>
              <a:t>Creating sample data</a:t>
            </a:r>
          </a:p>
        </p:txBody>
      </p:sp>
    </p:spTree>
    <p:extLst>
      <p:ext uri="{BB962C8B-B14F-4D97-AF65-F5344CB8AC3E}">
        <p14:creationId xmlns:p14="http://schemas.microsoft.com/office/powerpoint/2010/main" val="12216748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Creating Accounts</a:t>
            </a:r>
            <a:endParaRPr kumimoji="0" lang="en-US" sz="2550" b="1" i="0" u="none" strike="noStrike" kern="0" cap="none" spc="0" normalizeH="0" baseline="0" noProof="0" dirty="0">
              <a:ln>
                <a:noFill/>
              </a:ln>
              <a:solidFill>
                <a:srgbClr val="04628C"/>
              </a:solidFill>
              <a:effectLst/>
              <a:uLnTx/>
              <a:uFillTx/>
              <a:latin typeface="Calibri" pitchFamily="34" charset="0"/>
              <a:cs typeface="Calibri" pitchFamily="34" charset="0"/>
            </a:endParaRPr>
          </a:p>
        </p:txBody>
      </p:sp>
      <p:grpSp>
        <p:nvGrpSpPr>
          <p:cNvPr id="132" name="Group 148"/>
          <p:cNvGrpSpPr>
            <a:grpSpLocks/>
          </p:cNvGrpSpPr>
          <p:nvPr/>
        </p:nvGrpSpPr>
        <p:grpSpPr bwMode="auto">
          <a:xfrm>
            <a:off x="4189514" y="2022631"/>
            <a:ext cx="1322196" cy="1045989"/>
            <a:chOff x="3942556" y="1245638"/>
            <a:chExt cx="1284287" cy="1016000"/>
          </a:xfrm>
        </p:grpSpPr>
        <p:pic>
          <p:nvPicPr>
            <p:cNvPr id="133"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4" name="Group 3"/>
            <p:cNvGrpSpPr>
              <a:grpSpLocks/>
            </p:cNvGrpSpPr>
            <p:nvPr/>
          </p:nvGrpSpPr>
          <p:grpSpPr bwMode="auto">
            <a:xfrm rot="-960000">
              <a:off x="4485519" y="1533397"/>
              <a:ext cx="426056" cy="480044"/>
              <a:chOff x="2324" y="435"/>
              <a:chExt cx="933" cy="1052"/>
            </a:xfrm>
          </p:grpSpPr>
          <p:sp>
            <p:nvSpPr>
              <p:cNvPr id="135"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6"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7"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38"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139" name="Group 8"/>
              <p:cNvGrpSpPr>
                <a:grpSpLocks/>
              </p:cNvGrpSpPr>
              <p:nvPr/>
            </p:nvGrpSpPr>
            <p:grpSpPr bwMode="auto">
              <a:xfrm>
                <a:off x="2889" y="957"/>
                <a:ext cx="348" cy="510"/>
                <a:chOff x="2784" y="3210"/>
                <a:chExt cx="523" cy="772"/>
              </a:xfrm>
            </p:grpSpPr>
            <p:sp>
              <p:nvSpPr>
                <p:cNvPr id="14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2"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3"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sp>
        <p:nvSpPr>
          <p:cNvPr id="144" name="Rectangle 3"/>
          <p:cNvSpPr txBox="1">
            <a:spLocks noChangeArrowheads="1"/>
          </p:cNvSpPr>
          <p:nvPr/>
        </p:nvSpPr>
        <p:spPr bwMode="auto">
          <a:xfrm>
            <a:off x="495300" y="685735"/>
            <a:ext cx="8318500" cy="13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Accounts are typically created through the integration with a PAS when a billing instruction is received </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dirty="0" smtClean="0">
                <a:ln>
                  <a:noFill/>
                </a:ln>
                <a:solidFill>
                  <a:srgbClr val="000000"/>
                </a:solidFill>
                <a:effectLst/>
                <a:uLnTx/>
                <a:uFillTx/>
                <a:latin typeface="Arial"/>
                <a:cs typeface="Calibri" pitchFamily="34" charset="0"/>
              </a:rPr>
              <a:t>During development and testing, users can create accounts manually or use a data builder to create them</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US" sz="1800" b="0" i="0" u="none" strike="noStrike" kern="0" cap="none" spc="0" normalizeH="0" baseline="0" noProof="0" dirty="0" smtClean="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You can create a new account from the </a:t>
            </a:r>
            <a:r>
              <a:rPr kumimoji="0" lang="en-US" sz="1800" b="1" i="0" u="none" strike="noStrike" kern="0" cap="none" spc="0" normalizeH="0" baseline="0" noProof="0" dirty="0" smtClean="0">
                <a:ln>
                  <a:noFill/>
                </a:ln>
                <a:solidFill>
                  <a:srgbClr val="000000"/>
                </a:solidFill>
                <a:effectLst/>
                <a:uLnTx/>
                <a:uFillTx/>
                <a:latin typeface="Courier New" pitchFamily="49" charset="0"/>
                <a:cs typeface="Courier New" pitchFamily="49" charset="0"/>
              </a:rPr>
              <a:t>Account</a:t>
            </a:r>
            <a:r>
              <a:rPr kumimoji="0" lang="en-US" sz="1800" b="0" i="0" u="none" strike="noStrike" kern="0" cap="none" spc="0" normalizeH="0" baseline="0" noProof="0" dirty="0" smtClean="0">
                <a:ln>
                  <a:noFill/>
                </a:ln>
                <a:solidFill>
                  <a:srgbClr val="000000"/>
                </a:solidFill>
                <a:effectLst/>
                <a:uLnTx/>
                <a:uFillTx/>
                <a:latin typeface="Arial"/>
                <a:cs typeface="Calibri" pitchFamily="34" charset="0"/>
              </a:rPr>
              <a:t> tab</a:t>
            </a:r>
          </a:p>
        </p:txBody>
      </p:sp>
      <p:sp>
        <p:nvSpPr>
          <p:cNvPr id="145" name="AutoShape 62"/>
          <p:cNvSpPr>
            <a:spLocks noChangeArrowheads="1"/>
          </p:cNvSpPr>
          <p:nvPr/>
        </p:nvSpPr>
        <p:spPr bwMode="auto">
          <a:xfrm rot="2187570">
            <a:off x="4986338" y="1573196"/>
            <a:ext cx="636587" cy="636587"/>
          </a:xfrm>
          <a:prstGeom prst="star4">
            <a:avLst>
              <a:gd name="adj" fmla="val 14102"/>
            </a:avLst>
          </a:prstGeom>
          <a:solidFill>
            <a:srgbClr val="FFCC00"/>
          </a:solidFill>
          <a:ln w="12700" algn="ctr">
            <a:solidFill>
              <a:srgbClr val="000000"/>
            </a:solidFill>
            <a:miter lim="800000"/>
            <a:headEnd/>
            <a:tailEnd/>
          </a:ln>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6" name="AutoShape 66"/>
          <p:cNvSpPr>
            <a:spLocks noChangeArrowheads="1"/>
          </p:cNvSpPr>
          <p:nvPr/>
        </p:nvSpPr>
        <p:spPr bwMode="auto">
          <a:xfrm flipV="1">
            <a:off x="2323742" y="2381942"/>
            <a:ext cx="2116138" cy="388937"/>
          </a:xfrm>
          <a:prstGeom prst="rightArrow">
            <a:avLst>
              <a:gd name="adj1" fmla="val 49537"/>
              <a:gd name="adj2" fmla="val 117003"/>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47" name="AutoShape 126"/>
          <p:cNvSpPr>
            <a:spLocks noChangeArrowheads="1"/>
          </p:cNvSpPr>
          <p:nvPr/>
        </p:nvSpPr>
        <p:spPr bwMode="auto">
          <a:xfrm flipH="1" flipV="1">
            <a:off x="5691175" y="2176445"/>
            <a:ext cx="2160599" cy="306749"/>
          </a:xfrm>
          <a:prstGeom prst="rightArrow">
            <a:avLst>
              <a:gd name="adj1" fmla="val 49537"/>
              <a:gd name="adj2" fmla="val 136138"/>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nvGrpSpPr>
          <p:cNvPr id="148" name="Group 147"/>
          <p:cNvGrpSpPr/>
          <p:nvPr/>
        </p:nvGrpSpPr>
        <p:grpSpPr>
          <a:xfrm>
            <a:off x="1092794" y="1803016"/>
            <a:ext cx="1343107" cy="1118469"/>
            <a:chOff x="939718" y="2444544"/>
            <a:chExt cx="1343107" cy="1118469"/>
          </a:xfrm>
        </p:grpSpPr>
        <p:sp>
          <p:nvSpPr>
            <p:cNvPr id="149" name="Rectangle 123"/>
            <p:cNvSpPr>
              <a:spLocks noChangeArrowheads="1"/>
            </p:cNvSpPr>
            <p:nvPr/>
          </p:nvSpPr>
          <p:spPr bwMode="auto">
            <a:xfrm>
              <a:off x="939718" y="2444544"/>
              <a:ext cx="1249362" cy="1103313"/>
            </a:xfrm>
            <a:prstGeom prst="rect">
              <a:avLst/>
            </a:prstGeom>
            <a:solidFill>
              <a:srgbClr val="F0F057"/>
            </a:solidFill>
            <a:ln w="28575" algn="ctr">
              <a:solidFill>
                <a:srgbClr val="003399"/>
              </a:solidFill>
              <a:miter lim="800000"/>
              <a:headEnd/>
              <a:tailEnd/>
            </a:ln>
          </p:spPr>
          <p:txBody>
            <a:bodyPr lIns="0" tIns="0" rIns="0" bIns="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50" name="Text Box 124"/>
            <p:cNvSpPr txBox="1">
              <a:spLocks noChangeArrowheads="1"/>
            </p:cNvSpPr>
            <p:nvPr/>
          </p:nvSpPr>
          <p:spPr bwMode="invGray">
            <a:xfrm>
              <a:off x="993775" y="3194713"/>
              <a:ext cx="1289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3399"/>
                  </a:solidFill>
                  <a:effectLst/>
                  <a:uLnTx/>
                  <a:uFillTx/>
                  <a:latin typeface="MetaPlusBook-Roman" pitchFamily="34" charset="0"/>
                </a:rPr>
                <a:t>PAS</a:t>
              </a:r>
            </a:p>
          </p:txBody>
        </p:sp>
      </p:grpSp>
      <p:pic>
        <p:nvPicPr>
          <p:cNvPr id="151" name="Picture 125"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5298" y="1959648"/>
            <a:ext cx="69215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2" name="Group 140"/>
          <p:cNvGrpSpPr>
            <a:grpSpLocks/>
          </p:cNvGrpSpPr>
          <p:nvPr/>
        </p:nvGrpSpPr>
        <p:grpSpPr bwMode="auto">
          <a:xfrm>
            <a:off x="2852111" y="1596935"/>
            <a:ext cx="790575" cy="1211262"/>
            <a:chOff x="-376" y="1411"/>
            <a:chExt cx="498" cy="763"/>
          </a:xfrm>
        </p:grpSpPr>
        <p:grpSp>
          <p:nvGrpSpPr>
            <p:cNvPr id="153" name="Group 100"/>
            <p:cNvGrpSpPr>
              <a:grpSpLocks/>
            </p:cNvGrpSpPr>
            <p:nvPr/>
          </p:nvGrpSpPr>
          <p:grpSpPr bwMode="auto">
            <a:xfrm>
              <a:off x="-376" y="1411"/>
              <a:ext cx="498" cy="763"/>
              <a:chOff x="3520" y="1613"/>
              <a:chExt cx="1440" cy="2499"/>
            </a:xfrm>
          </p:grpSpPr>
          <p:sp>
            <p:nvSpPr>
              <p:cNvPr id="169" name="Freeform 101"/>
              <p:cNvSpPr>
                <a:spLocks/>
              </p:cNvSpPr>
              <p:nvPr/>
            </p:nvSpPr>
            <p:spPr bwMode="auto">
              <a:xfrm>
                <a:off x="3520" y="1832"/>
                <a:ext cx="1440" cy="2280"/>
              </a:xfrm>
              <a:custGeom>
                <a:avLst/>
                <a:gdLst>
                  <a:gd name="T0" fmla="*/ 0 w 1440"/>
                  <a:gd name="T1" fmla="*/ 2272 h 2280"/>
                  <a:gd name="T2" fmla="*/ 0 w 1440"/>
                  <a:gd name="T3" fmla="*/ 464 h 2280"/>
                  <a:gd name="T4" fmla="*/ 728 w 1440"/>
                  <a:gd name="T5" fmla="*/ 0 h 2280"/>
                  <a:gd name="T6" fmla="*/ 1440 w 1440"/>
                  <a:gd name="T7" fmla="*/ 464 h 2280"/>
                  <a:gd name="T8" fmla="*/ 1440 w 1440"/>
                  <a:gd name="T9" fmla="*/ 2280 h 2280"/>
                  <a:gd name="T10" fmla="*/ 0 w 1440"/>
                  <a:gd name="T11" fmla="*/ 2272 h 2280"/>
                  <a:gd name="T12" fmla="*/ 0 60000 65536"/>
                  <a:gd name="T13" fmla="*/ 0 60000 65536"/>
                  <a:gd name="T14" fmla="*/ 0 60000 65536"/>
                  <a:gd name="T15" fmla="*/ 0 60000 65536"/>
                  <a:gd name="T16" fmla="*/ 0 60000 65536"/>
                  <a:gd name="T17" fmla="*/ 0 60000 65536"/>
                  <a:gd name="T18" fmla="*/ 0 w 1440"/>
                  <a:gd name="T19" fmla="*/ 0 h 2280"/>
                  <a:gd name="T20" fmla="*/ 1440 w 1440"/>
                  <a:gd name="T21" fmla="*/ 2280 h 2280"/>
                </a:gdLst>
                <a:ahLst/>
                <a:cxnLst>
                  <a:cxn ang="T12">
                    <a:pos x="T0" y="T1"/>
                  </a:cxn>
                  <a:cxn ang="T13">
                    <a:pos x="T2" y="T3"/>
                  </a:cxn>
                  <a:cxn ang="T14">
                    <a:pos x="T4" y="T5"/>
                  </a:cxn>
                  <a:cxn ang="T15">
                    <a:pos x="T6" y="T7"/>
                  </a:cxn>
                  <a:cxn ang="T16">
                    <a:pos x="T8" y="T9"/>
                  </a:cxn>
                  <a:cxn ang="T17">
                    <a:pos x="T10" y="T11"/>
                  </a:cxn>
                </a:cxnLst>
                <a:rect l="T18" t="T19" r="T20" b="T21"/>
                <a:pathLst>
                  <a:path w="1440" h="2280">
                    <a:moveTo>
                      <a:pt x="0" y="2272"/>
                    </a:moveTo>
                    <a:lnTo>
                      <a:pt x="0" y="464"/>
                    </a:lnTo>
                    <a:lnTo>
                      <a:pt x="728" y="0"/>
                    </a:lnTo>
                    <a:lnTo>
                      <a:pt x="1440" y="464"/>
                    </a:lnTo>
                    <a:lnTo>
                      <a:pt x="1440" y="2280"/>
                    </a:lnTo>
                    <a:lnTo>
                      <a:pt x="0" y="2272"/>
                    </a:lnTo>
                    <a:close/>
                  </a:path>
                </a:pathLst>
              </a:custGeom>
              <a:solidFill>
                <a:srgbClr val="FFFFCC"/>
              </a:solidFill>
              <a:ln w="12700">
                <a:solidFill>
                  <a:srgbClr val="000000"/>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0" name="Freeform 102"/>
              <p:cNvSpPr>
                <a:spLocks/>
              </p:cNvSpPr>
              <p:nvPr/>
            </p:nvSpPr>
            <p:spPr bwMode="auto">
              <a:xfrm rot="2567545">
                <a:off x="4072" y="1613"/>
                <a:ext cx="348" cy="336"/>
              </a:xfrm>
              <a:custGeom>
                <a:avLst/>
                <a:gdLst>
                  <a:gd name="T0" fmla="*/ 1 w 609"/>
                  <a:gd name="T1" fmla="*/ 1 h 587"/>
                  <a:gd name="T2" fmla="*/ 1 w 609"/>
                  <a:gd name="T3" fmla="*/ 1 h 587"/>
                  <a:gd name="T4" fmla="*/ 1 w 609"/>
                  <a:gd name="T5" fmla="*/ 1 h 587"/>
                  <a:gd name="T6" fmla="*/ 1 w 609"/>
                  <a:gd name="T7" fmla="*/ 1 h 587"/>
                  <a:gd name="T8" fmla="*/ 1 w 609"/>
                  <a:gd name="T9" fmla="*/ 1 h 587"/>
                  <a:gd name="T10" fmla="*/ 1 w 609"/>
                  <a:gd name="T11" fmla="*/ 1 h 587"/>
                  <a:gd name="T12" fmla="*/ 0 w 609"/>
                  <a:gd name="T13" fmla="*/ 1 h 587"/>
                  <a:gd name="T14" fmla="*/ 0 60000 65536"/>
                  <a:gd name="T15" fmla="*/ 0 60000 65536"/>
                  <a:gd name="T16" fmla="*/ 0 60000 65536"/>
                  <a:gd name="T17" fmla="*/ 0 60000 65536"/>
                  <a:gd name="T18" fmla="*/ 0 60000 65536"/>
                  <a:gd name="T19" fmla="*/ 0 60000 65536"/>
                  <a:gd name="T20" fmla="*/ 0 60000 65536"/>
                  <a:gd name="T21" fmla="*/ 0 w 609"/>
                  <a:gd name="T22" fmla="*/ 0 h 587"/>
                  <a:gd name="T23" fmla="*/ 609 w 609"/>
                  <a:gd name="T24" fmla="*/ 587 h 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9" h="587">
                    <a:moveTo>
                      <a:pt x="609" y="563"/>
                    </a:moveTo>
                    <a:cubicBezTo>
                      <a:pt x="502" y="575"/>
                      <a:pt x="396" y="587"/>
                      <a:pt x="325" y="563"/>
                    </a:cubicBezTo>
                    <a:cubicBezTo>
                      <a:pt x="254" y="539"/>
                      <a:pt x="194" y="479"/>
                      <a:pt x="183" y="421"/>
                    </a:cubicBezTo>
                    <a:cubicBezTo>
                      <a:pt x="172" y="363"/>
                      <a:pt x="244" y="273"/>
                      <a:pt x="259" y="212"/>
                    </a:cubicBezTo>
                    <a:cubicBezTo>
                      <a:pt x="274" y="151"/>
                      <a:pt x="288" y="88"/>
                      <a:pt x="275" y="53"/>
                    </a:cubicBezTo>
                    <a:cubicBezTo>
                      <a:pt x="262" y="18"/>
                      <a:pt x="229" y="6"/>
                      <a:pt x="183" y="3"/>
                    </a:cubicBezTo>
                    <a:cubicBezTo>
                      <a:pt x="137" y="0"/>
                      <a:pt x="68" y="18"/>
                      <a:pt x="0" y="3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1" name="Oval 103"/>
              <p:cNvSpPr>
                <a:spLocks noChangeArrowheads="1"/>
              </p:cNvSpPr>
              <p:nvPr/>
            </p:nvSpPr>
            <p:spPr bwMode="auto">
              <a:xfrm rot="2567545">
                <a:off x="4175" y="1926"/>
                <a:ext cx="144" cy="143"/>
              </a:xfrm>
              <a:prstGeom prst="ellipse">
                <a:avLst/>
              </a:prstGeom>
              <a:solidFill>
                <a:srgbClr val="00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54" name="Group 129"/>
            <p:cNvGrpSpPr>
              <a:grpSpLocks/>
            </p:cNvGrpSpPr>
            <p:nvPr/>
          </p:nvGrpSpPr>
          <p:grpSpPr bwMode="auto">
            <a:xfrm>
              <a:off x="-328" y="1633"/>
              <a:ext cx="392" cy="145"/>
              <a:chOff x="3873" y="1278"/>
              <a:chExt cx="392" cy="145"/>
            </a:xfrm>
          </p:grpSpPr>
          <p:grpSp>
            <p:nvGrpSpPr>
              <p:cNvPr id="165" name="Group 119"/>
              <p:cNvGrpSpPr>
                <a:grpSpLocks/>
              </p:cNvGrpSpPr>
              <p:nvPr/>
            </p:nvGrpSpPr>
            <p:grpSpPr bwMode="auto">
              <a:xfrm>
                <a:off x="4190" y="1278"/>
                <a:ext cx="75" cy="145"/>
                <a:chOff x="3439" y="1711"/>
                <a:chExt cx="631" cy="1219"/>
              </a:xfrm>
            </p:grpSpPr>
            <p:sp>
              <p:nvSpPr>
                <p:cNvPr id="167" name="Freeform 120"/>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8" name="Line 121"/>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66" name="Line 128"/>
              <p:cNvSpPr>
                <a:spLocks noChangeShapeType="1"/>
              </p:cNvSpPr>
              <p:nvPr/>
            </p:nvSpPr>
            <p:spPr bwMode="auto">
              <a:xfrm>
                <a:off x="3873" y="1351"/>
                <a:ext cx="27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55" name="Group 130"/>
            <p:cNvGrpSpPr>
              <a:grpSpLocks/>
            </p:cNvGrpSpPr>
            <p:nvPr/>
          </p:nvGrpSpPr>
          <p:grpSpPr bwMode="auto">
            <a:xfrm>
              <a:off x="-328" y="1808"/>
              <a:ext cx="392" cy="145"/>
              <a:chOff x="3873" y="1278"/>
              <a:chExt cx="392" cy="145"/>
            </a:xfrm>
          </p:grpSpPr>
          <p:grpSp>
            <p:nvGrpSpPr>
              <p:cNvPr id="161" name="Group 131"/>
              <p:cNvGrpSpPr>
                <a:grpSpLocks/>
              </p:cNvGrpSpPr>
              <p:nvPr/>
            </p:nvGrpSpPr>
            <p:grpSpPr bwMode="auto">
              <a:xfrm>
                <a:off x="4190" y="1278"/>
                <a:ext cx="75" cy="145"/>
                <a:chOff x="3439" y="1711"/>
                <a:chExt cx="631" cy="1219"/>
              </a:xfrm>
            </p:grpSpPr>
            <p:sp>
              <p:nvSpPr>
                <p:cNvPr id="163" name="Freeform 132"/>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4" name="Line 133"/>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62" name="Line 134"/>
              <p:cNvSpPr>
                <a:spLocks noChangeShapeType="1"/>
              </p:cNvSpPr>
              <p:nvPr/>
            </p:nvSpPr>
            <p:spPr bwMode="auto">
              <a:xfrm>
                <a:off x="3873" y="1351"/>
                <a:ext cx="27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56" name="Group 135"/>
            <p:cNvGrpSpPr>
              <a:grpSpLocks/>
            </p:cNvGrpSpPr>
            <p:nvPr/>
          </p:nvGrpSpPr>
          <p:grpSpPr bwMode="auto">
            <a:xfrm>
              <a:off x="-328" y="1984"/>
              <a:ext cx="392" cy="145"/>
              <a:chOff x="3873" y="1278"/>
              <a:chExt cx="392" cy="145"/>
            </a:xfrm>
          </p:grpSpPr>
          <p:grpSp>
            <p:nvGrpSpPr>
              <p:cNvPr id="157" name="Group 136"/>
              <p:cNvGrpSpPr>
                <a:grpSpLocks/>
              </p:cNvGrpSpPr>
              <p:nvPr/>
            </p:nvGrpSpPr>
            <p:grpSpPr bwMode="auto">
              <a:xfrm>
                <a:off x="4190" y="1278"/>
                <a:ext cx="75" cy="145"/>
                <a:chOff x="3439" y="1711"/>
                <a:chExt cx="631" cy="1219"/>
              </a:xfrm>
            </p:grpSpPr>
            <p:sp>
              <p:nvSpPr>
                <p:cNvPr id="159" name="Freeform 137"/>
                <p:cNvSpPr>
                  <a:spLocks/>
                </p:cNvSpPr>
                <p:nvPr/>
              </p:nvSpPr>
              <p:spPr bwMode="auto">
                <a:xfrm>
                  <a:off x="3439" y="1849"/>
                  <a:ext cx="631" cy="882"/>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60" name="Line 13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158" name="Line 139"/>
              <p:cNvSpPr>
                <a:spLocks noChangeShapeType="1"/>
              </p:cNvSpPr>
              <p:nvPr/>
            </p:nvSpPr>
            <p:spPr bwMode="auto">
              <a:xfrm>
                <a:off x="3873" y="1351"/>
                <a:ext cx="27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sp>
        <p:nvSpPr>
          <p:cNvPr id="172" name="AutoShape 67"/>
          <p:cNvSpPr>
            <a:spLocks noChangeArrowheads="1"/>
          </p:cNvSpPr>
          <p:nvPr/>
        </p:nvSpPr>
        <p:spPr bwMode="auto">
          <a:xfrm>
            <a:off x="7646988" y="1860533"/>
            <a:ext cx="830262" cy="846138"/>
          </a:xfrm>
          <a:prstGeom prst="smileyFace">
            <a:avLst>
              <a:gd name="adj" fmla="val 4653"/>
            </a:avLst>
          </a:prstGeom>
          <a:solidFill>
            <a:srgbClr val="FFFF99"/>
          </a:solidFill>
          <a:ln w="1270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73" name="Text Box 141"/>
          <p:cNvSpPr txBox="1">
            <a:spLocks noChangeArrowheads="1"/>
          </p:cNvSpPr>
          <p:nvPr/>
        </p:nvSpPr>
        <p:spPr bwMode="auto">
          <a:xfrm>
            <a:off x="7780338" y="2773346"/>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000000"/>
                </a:solidFill>
                <a:effectLst/>
                <a:uLnTx/>
                <a:uFillTx/>
                <a:latin typeface="Arial" charset="0"/>
              </a:rPr>
              <a:t>User</a:t>
            </a:r>
          </a:p>
        </p:txBody>
      </p:sp>
      <p:pic>
        <p:nvPicPr>
          <p:cNvPr id="174" name="Picture 173"/>
          <p:cNvPicPr>
            <a:picLocks noChangeAspect="1"/>
          </p:cNvPicPr>
          <p:nvPr/>
        </p:nvPicPr>
        <p:blipFill>
          <a:blip r:embed="rId5"/>
          <a:stretch>
            <a:fillRect/>
          </a:stretch>
        </p:blipFill>
        <p:spPr>
          <a:xfrm>
            <a:off x="794690" y="3797795"/>
            <a:ext cx="7290380" cy="1345705"/>
          </a:xfrm>
          <a:prstGeom prst="rect">
            <a:avLst/>
          </a:prstGeom>
        </p:spPr>
      </p:pic>
    </p:spTree>
    <p:extLst>
      <p:ext uri="{BB962C8B-B14F-4D97-AF65-F5344CB8AC3E}">
        <p14:creationId xmlns:p14="http://schemas.microsoft.com/office/powerpoint/2010/main" val="2619689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237786" y="390942"/>
            <a:ext cx="5899887" cy="4728737"/>
          </a:xfrm>
          <a:prstGeom prst="rect">
            <a:avLst/>
          </a:prstGeom>
        </p:spPr>
      </p:pic>
      <p:sp>
        <p:nvSpPr>
          <p:cNvPr id="13" name="Title 1"/>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General and delinquency fields</a:t>
            </a:r>
            <a:endParaRPr kumimoji="0" lang="en-US" sz="2550" b="1" i="0" u="none" strike="noStrike" kern="0" cap="none" spc="0" normalizeH="0" baseline="0" noProof="0" dirty="0">
              <a:ln>
                <a:noFill/>
              </a:ln>
              <a:solidFill>
                <a:srgbClr val="04628C"/>
              </a:solidFill>
              <a:effectLst/>
              <a:uLnTx/>
              <a:uFillTx/>
              <a:latin typeface="Calibri" pitchFamily="34" charset="0"/>
              <a:cs typeface="Calibri" pitchFamily="34" charset="0"/>
            </a:endParaRPr>
          </a:p>
        </p:txBody>
      </p:sp>
      <p:sp>
        <p:nvSpPr>
          <p:cNvPr id="14" name="Text Box 21"/>
          <p:cNvSpPr txBox="1">
            <a:spLocks noChangeArrowheads="1"/>
          </p:cNvSpPr>
          <p:nvPr/>
        </p:nvSpPr>
        <p:spPr bwMode="auto">
          <a:xfrm>
            <a:off x="6494860" y="2459269"/>
            <a:ext cx="1183481" cy="592085"/>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dirty="0">
                <a:ln>
                  <a:noFill/>
                </a:ln>
                <a:solidFill>
                  <a:srgbClr val="D33819"/>
                </a:solidFill>
                <a:effectLst/>
                <a:uLnTx/>
                <a:uFillTx/>
                <a:latin typeface="Arial" charset="0"/>
              </a:rPr>
              <a:t>General account information</a:t>
            </a:r>
          </a:p>
        </p:txBody>
      </p:sp>
      <p:sp>
        <p:nvSpPr>
          <p:cNvPr id="15" name="Line 23"/>
          <p:cNvSpPr>
            <a:spLocks noChangeShapeType="1"/>
          </p:cNvSpPr>
          <p:nvPr/>
        </p:nvSpPr>
        <p:spPr bwMode="auto">
          <a:xfrm>
            <a:off x="6117431" y="2803360"/>
            <a:ext cx="323850" cy="119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 name="Text Box 28"/>
          <p:cNvSpPr txBox="1">
            <a:spLocks noChangeArrowheads="1"/>
          </p:cNvSpPr>
          <p:nvPr/>
        </p:nvSpPr>
        <p:spPr bwMode="auto">
          <a:xfrm>
            <a:off x="6494860" y="4451381"/>
            <a:ext cx="1056084" cy="394723"/>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a:ln>
                  <a:noFill/>
                </a:ln>
                <a:solidFill>
                  <a:srgbClr val="04628C"/>
                </a:solidFill>
                <a:effectLst/>
                <a:uLnTx/>
                <a:uFillTx/>
                <a:latin typeface="Arial" charset="0"/>
              </a:rPr>
              <a:t>Delinquency</a:t>
            </a:r>
            <a:br>
              <a:rPr kumimoji="0" lang="en-US" sz="1350" b="1" i="0" u="none" strike="noStrike" kern="0" cap="none" spc="0" normalizeH="0" baseline="0" noProof="0">
                <a:ln>
                  <a:noFill/>
                </a:ln>
                <a:solidFill>
                  <a:srgbClr val="04628C"/>
                </a:solidFill>
                <a:effectLst/>
                <a:uLnTx/>
                <a:uFillTx/>
                <a:latin typeface="Arial" charset="0"/>
              </a:rPr>
            </a:br>
            <a:r>
              <a:rPr kumimoji="0" lang="en-US" sz="1350" b="1" i="0" u="none" strike="noStrike" kern="0" cap="none" spc="0" normalizeH="0" baseline="0" noProof="0">
                <a:ln>
                  <a:noFill/>
                </a:ln>
                <a:solidFill>
                  <a:srgbClr val="04628C"/>
                </a:solidFill>
                <a:effectLst/>
                <a:uLnTx/>
                <a:uFillTx/>
                <a:latin typeface="Arial" charset="0"/>
              </a:rPr>
              <a:t>plan</a:t>
            </a:r>
          </a:p>
        </p:txBody>
      </p:sp>
      <p:sp>
        <p:nvSpPr>
          <p:cNvPr id="17" name="Rectangle 29"/>
          <p:cNvSpPr>
            <a:spLocks noChangeArrowheads="1"/>
          </p:cNvSpPr>
          <p:nvPr/>
        </p:nvSpPr>
        <p:spPr bwMode="auto">
          <a:xfrm>
            <a:off x="1572817" y="1333500"/>
            <a:ext cx="4544615" cy="2884539"/>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wrap="none" tIns="68580" bIns="6858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 name="Line 23"/>
          <p:cNvSpPr>
            <a:spLocks noChangeShapeType="1"/>
          </p:cNvSpPr>
          <p:nvPr/>
        </p:nvSpPr>
        <p:spPr bwMode="auto">
          <a:xfrm>
            <a:off x="6128147" y="4688316"/>
            <a:ext cx="323850" cy="119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 name="Rectangle 31"/>
          <p:cNvSpPr>
            <a:spLocks noChangeArrowheads="1"/>
          </p:cNvSpPr>
          <p:nvPr/>
        </p:nvSpPr>
        <p:spPr bwMode="auto">
          <a:xfrm>
            <a:off x="1572817" y="4572457"/>
            <a:ext cx="4564856" cy="290879"/>
          </a:xfrm>
          <a:prstGeom prst="rect">
            <a:avLst/>
          </a:prstGeom>
          <a:noFill/>
          <a:ln w="19050" algn="ctr">
            <a:solidFill>
              <a:srgbClr val="04628C"/>
            </a:solidFill>
            <a:miter lim="800000"/>
            <a:headEnd/>
            <a:tailEnd/>
          </a:ln>
          <a:extLst>
            <a:ext uri="{909E8E84-426E-40DD-AFC4-6F175D3DCCD1}">
              <a14:hiddenFill xmlns:a14="http://schemas.microsoft.com/office/drawing/2010/main">
                <a:solidFill>
                  <a:srgbClr val="FFFFFF"/>
                </a:solidFill>
              </a14:hiddenFill>
            </a:ext>
          </a:extLst>
        </p:spPr>
        <p:txBody>
          <a:bodyPr tIns="68580" bIns="6858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Tree>
    <p:extLst>
      <p:ext uri="{BB962C8B-B14F-4D97-AF65-F5344CB8AC3E}">
        <p14:creationId xmlns:p14="http://schemas.microsoft.com/office/powerpoint/2010/main" val="374774310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Invoicing and payment fields</a:t>
            </a:r>
            <a:endPar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endParaRPr>
          </a:p>
        </p:txBody>
      </p:sp>
      <p:sp>
        <p:nvSpPr>
          <p:cNvPr id="12" name="Text Box 22"/>
          <p:cNvSpPr txBox="1">
            <a:spLocks noChangeArrowheads="1"/>
          </p:cNvSpPr>
          <p:nvPr/>
        </p:nvSpPr>
        <p:spPr bwMode="auto">
          <a:xfrm>
            <a:off x="5982038" y="4712944"/>
            <a:ext cx="1375172" cy="197362"/>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dirty="0">
                <a:ln>
                  <a:noFill/>
                </a:ln>
                <a:solidFill>
                  <a:srgbClr val="3F8E39"/>
                </a:solidFill>
                <a:effectLst/>
                <a:uLnTx/>
                <a:uFillTx/>
                <a:latin typeface="Arial" charset="0"/>
              </a:rPr>
              <a:t>Payment fields</a:t>
            </a:r>
          </a:p>
        </p:txBody>
      </p:sp>
      <p:sp>
        <p:nvSpPr>
          <p:cNvPr id="13" name="Line 23"/>
          <p:cNvSpPr>
            <a:spLocks noChangeShapeType="1"/>
          </p:cNvSpPr>
          <p:nvPr/>
        </p:nvSpPr>
        <p:spPr bwMode="auto">
          <a:xfrm flipH="1">
            <a:off x="5105687" y="4817327"/>
            <a:ext cx="643707" cy="11150"/>
          </a:xfrm>
          <a:prstGeom prst="line">
            <a:avLst/>
          </a:prstGeom>
          <a:noFill/>
          <a:ln w="19050">
            <a:solidFill>
              <a:srgbClr val="04628C"/>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 name="Text Box 22"/>
          <p:cNvSpPr txBox="1">
            <a:spLocks noChangeArrowheads="1"/>
          </p:cNvSpPr>
          <p:nvPr/>
        </p:nvSpPr>
        <p:spPr bwMode="auto">
          <a:xfrm>
            <a:off x="5927029" y="2496414"/>
            <a:ext cx="1375172" cy="197362"/>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dirty="0">
                <a:ln>
                  <a:noFill/>
                </a:ln>
                <a:solidFill>
                  <a:srgbClr val="D33819"/>
                </a:solidFill>
                <a:effectLst/>
                <a:uLnTx/>
                <a:uFillTx/>
                <a:latin typeface="Arial" charset="0"/>
              </a:rPr>
              <a:t>Invoicing fields</a:t>
            </a:r>
          </a:p>
        </p:txBody>
      </p:sp>
      <p:sp>
        <p:nvSpPr>
          <p:cNvPr id="15" name="Line 23"/>
          <p:cNvSpPr>
            <a:spLocks noChangeShapeType="1"/>
          </p:cNvSpPr>
          <p:nvPr/>
        </p:nvSpPr>
        <p:spPr bwMode="auto">
          <a:xfrm>
            <a:off x="5749395" y="2608279"/>
            <a:ext cx="149519"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D33819"/>
              </a:solidFill>
              <a:effectLst/>
              <a:uLnTx/>
              <a:uFillTx/>
            </a:endParaRPr>
          </a:p>
        </p:txBody>
      </p:sp>
      <p:pic>
        <p:nvPicPr>
          <p:cNvPr id="19" name="Picture 18"/>
          <p:cNvPicPr>
            <a:picLocks noChangeAspect="1"/>
          </p:cNvPicPr>
          <p:nvPr/>
        </p:nvPicPr>
        <p:blipFill>
          <a:blip r:embed="rId3"/>
          <a:stretch>
            <a:fillRect/>
          </a:stretch>
        </p:blipFill>
        <p:spPr>
          <a:xfrm>
            <a:off x="239514" y="-1610467"/>
            <a:ext cx="5273835" cy="6794289"/>
          </a:xfrm>
          <a:prstGeom prst="rect">
            <a:avLst/>
          </a:prstGeom>
        </p:spPr>
      </p:pic>
      <p:sp>
        <p:nvSpPr>
          <p:cNvPr id="20" name="Rectangle 19"/>
          <p:cNvSpPr/>
          <p:nvPr/>
        </p:nvSpPr>
        <p:spPr bwMode="auto">
          <a:xfrm>
            <a:off x="267629" y="446049"/>
            <a:ext cx="5018049" cy="3880624"/>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1" name="Rectangle 20"/>
          <p:cNvSpPr/>
          <p:nvPr/>
        </p:nvSpPr>
        <p:spPr bwMode="auto">
          <a:xfrm>
            <a:off x="702527" y="4694663"/>
            <a:ext cx="4403161" cy="312235"/>
          </a:xfrm>
          <a:prstGeom prst="rect">
            <a:avLst/>
          </a:prstGeom>
          <a:noFill/>
          <a:ln w="19050" algn="ctr">
            <a:solidFill>
              <a:srgbClr val="D33941"/>
            </a:solidFill>
            <a:round/>
            <a:headEnd/>
            <a:tailEnd/>
          </a:ln>
        </p:spPr>
        <p:txBody>
          <a:bodyPr wrap="none" lIns="0" tIns="0" rIns="0" bIns="0" rtlCol="0" anchor="ctr">
            <a:noAutofit/>
          </a:bodyPr>
          <a:lstStyle/>
          <a:p>
            <a:pPr marL="0" marR="0" lvl="0" indent="0" algn="ctr" defTabSz="914400" eaLnBrk="1" fontAlgn="auto" latinLnBrk="0" hangingPunct="1">
              <a:lnSpc>
                <a:spcPct val="100000"/>
              </a:lnSpc>
              <a:spcBef>
                <a:spcPct val="50000"/>
              </a:spcBef>
              <a:spcAft>
                <a:spcPct val="30000"/>
              </a:spcAft>
              <a:buClr>
                <a:srgbClr val="FFFFFF"/>
              </a:buClr>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Tree>
    <p:extLst>
      <p:ext uri="{BB962C8B-B14F-4D97-AF65-F5344CB8AC3E}">
        <p14:creationId xmlns:p14="http://schemas.microsoft.com/office/powerpoint/2010/main" val="238344492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itle 741"/>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Billing level options — direct bill policies</a:t>
            </a:r>
            <a:endPar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endParaRPr>
          </a:p>
        </p:txBody>
      </p:sp>
      <p:sp>
        <p:nvSpPr>
          <p:cNvPr id="480" name="Content Placeholder 465"/>
          <p:cNvSpPr txBox="1">
            <a:spLocks/>
          </p:cNvSpPr>
          <p:nvPr/>
        </p:nvSpPr>
        <p:spPr bwMode="auto">
          <a:xfrm>
            <a:off x="1532335" y="685800"/>
            <a:ext cx="314444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1" i="0" u="none" strike="noStrike" kern="0" cap="none" spc="0" normalizeH="0" baseline="0" noProof="0" smtClean="0">
                <a:ln>
                  <a:noFill/>
                </a:ln>
                <a:solidFill>
                  <a:srgbClr val="000000"/>
                </a:solidFill>
                <a:effectLst/>
                <a:uLnTx/>
                <a:uFillTx/>
                <a:latin typeface="Arial"/>
                <a:cs typeface="Calibri" pitchFamily="34" charset="0"/>
              </a:rPr>
              <a:t>Account-level billing </a:t>
            </a:r>
            <a:r>
              <a:rPr kumimoji="0" lang="en-US" sz="1800" b="0" i="0" u="none" strike="noStrike" kern="0" cap="none" spc="0" normalizeH="0" baseline="0" noProof="0" smtClean="0">
                <a:ln>
                  <a:noFill/>
                </a:ln>
                <a:solidFill>
                  <a:srgbClr val="000000"/>
                </a:solidFill>
                <a:effectLst/>
                <a:uLnTx/>
                <a:uFillTx/>
                <a:latin typeface="Arial"/>
                <a:cs typeface="Calibri" pitchFamily="34" charset="0"/>
              </a:rPr>
              <a:t>means invoice can have items from more than one policy  </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Fewer invoices and incoming payments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All policies paid using same payment instrument</a:t>
            </a:r>
          </a:p>
        </p:txBody>
      </p:sp>
      <p:cxnSp>
        <p:nvCxnSpPr>
          <p:cNvPr id="481" name="Straight Arrow Connector 731"/>
          <p:cNvCxnSpPr>
            <a:cxnSpLocks noChangeShapeType="1"/>
          </p:cNvCxnSpPr>
          <p:nvPr/>
        </p:nvCxnSpPr>
        <p:spPr bwMode="auto">
          <a:xfrm rot="16200000" flipH="1">
            <a:off x="2743200" y="3518297"/>
            <a:ext cx="378619" cy="4763"/>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482" name="Freeform 3"/>
          <p:cNvSpPr>
            <a:spLocks/>
          </p:cNvSpPr>
          <p:nvPr/>
        </p:nvSpPr>
        <p:spPr bwMode="auto">
          <a:xfrm>
            <a:off x="3201591" y="2949179"/>
            <a:ext cx="419100" cy="416719"/>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83" name="Group 4"/>
          <p:cNvGrpSpPr>
            <a:grpSpLocks/>
          </p:cNvGrpSpPr>
          <p:nvPr/>
        </p:nvGrpSpPr>
        <p:grpSpPr bwMode="auto">
          <a:xfrm>
            <a:off x="3220641" y="2968229"/>
            <a:ext cx="329803" cy="332184"/>
            <a:chOff x="4244" y="2777"/>
            <a:chExt cx="832" cy="500"/>
          </a:xfrm>
        </p:grpSpPr>
        <p:sp>
          <p:nvSpPr>
            <p:cNvPr id="484" name="Freeform 5"/>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5" name="Freeform 6"/>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6" name="Freeform 7"/>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7" name="Freeform 8"/>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0" name="Freeform 9"/>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1" name="Freeform 10"/>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2" name="Freeform 11"/>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3" name="Freeform 12"/>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4" name="Freeform 13"/>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5" name="Freeform 14"/>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496" name="Freeform 160"/>
          <p:cNvSpPr>
            <a:spLocks/>
          </p:cNvSpPr>
          <p:nvPr/>
        </p:nvSpPr>
        <p:spPr bwMode="auto">
          <a:xfrm>
            <a:off x="2717006" y="2949179"/>
            <a:ext cx="420291" cy="416719"/>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497"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3916" y="2988469"/>
            <a:ext cx="347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8" name="Freeform 166"/>
          <p:cNvSpPr>
            <a:spLocks/>
          </p:cNvSpPr>
          <p:nvPr/>
        </p:nvSpPr>
        <p:spPr bwMode="auto">
          <a:xfrm>
            <a:off x="2233613" y="2949179"/>
            <a:ext cx="420291" cy="416719"/>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99" name="Group 167"/>
          <p:cNvGrpSpPr>
            <a:grpSpLocks/>
          </p:cNvGrpSpPr>
          <p:nvPr/>
        </p:nvGrpSpPr>
        <p:grpSpPr bwMode="auto">
          <a:xfrm flipH="1">
            <a:off x="2245519" y="3013473"/>
            <a:ext cx="396479" cy="283369"/>
            <a:chOff x="230" y="1087"/>
            <a:chExt cx="991" cy="709"/>
          </a:xfrm>
        </p:grpSpPr>
        <p:sp>
          <p:nvSpPr>
            <p:cNvPr id="500"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1"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2"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3"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4"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5"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6"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7"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8"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9"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0"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1"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2"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3"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4"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5"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6"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7"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8"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9"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0"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1"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2"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3"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4"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5"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6"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7"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8"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9"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0"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1"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2"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3"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4"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5"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6"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7"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8"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9"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0"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1"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2"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4"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5"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6"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7"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8"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9"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0"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1"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2"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3"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4"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5"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6"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7"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8"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9"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0"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1"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2"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3"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4"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5"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6"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7"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8"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9"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0"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1"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2"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3"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4"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5"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6"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7"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8"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9"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0"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1"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2"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3"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4"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5"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6"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7"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8"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1"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2"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3"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4"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5"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6"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7"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8"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9"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0"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1"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2"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3"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4"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cxnSp>
        <p:nvCxnSpPr>
          <p:cNvPr id="605" name="Straight Arrow Connector 730"/>
          <p:cNvCxnSpPr>
            <a:cxnSpLocks noChangeShapeType="1"/>
          </p:cNvCxnSpPr>
          <p:nvPr/>
        </p:nvCxnSpPr>
        <p:spPr bwMode="auto">
          <a:xfrm>
            <a:off x="2436019" y="3355181"/>
            <a:ext cx="498872" cy="386954"/>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606" name="Straight Arrow Connector 732"/>
          <p:cNvCxnSpPr>
            <a:cxnSpLocks noChangeShapeType="1"/>
          </p:cNvCxnSpPr>
          <p:nvPr/>
        </p:nvCxnSpPr>
        <p:spPr bwMode="auto">
          <a:xfrm rot="10800000" flipV="1">
            <a:off x="2934891" y="3378994"/>
            <a:ext cx="446484" cy="363141"/>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607" name="Content Placeholder 465"/>
          <p:cNvSpPr txBox="1">
            <a:spLocks/>
          </p:cNvSpPr>
          <p:nvPr/>
        </p:nvSpPr>
        <p:spPr bwMode="auto">
          <a:xfrm>
            <a:off x="4681538" y="677466"/>
            <a:ext cx="2896791" cy="2270522"/>
          </a:xfrm>
          <a:prstGeom prst="rect">
            <a:avLst/>
          </a:prstGeom>
          <a:noFill/>
          <a:ln w="9525">
            <a:noFill/>
            <a:miter lim="800000"/>
            <a:headEnd/>
            <a:tailEnd/>
          </a:ln>
        </p:spPr>
        <p:txBody>
          <a:bodyPr lIns="0" tIns="0" rIns="0" bIns="0"/>
          <a:lstStyle/>
          <a:p>
            <a:pPr marL="214313" indent="-214313" defTabSz="685800" eaLnBrk="0" fontAlgn="base" hangingPunct="0">
              <a:lnSpc>
                <a:spcPct val="95000"/>
              </a:lnSpc>
              <a:spcBef>
                <a:spcPct val="40000"/>
              </a:spcBef>
              <a:spcAft>
                <a:spcPct val="0"/>
              </a:spcAft>
              <a:buClr>
                <a:srgbClr val="04628C"/>
              </a:buClr>
              <a:buSzPct val="90000"/>
              <a:buFont typeface="Arial" pitchFamily="34" charset="0"/>
              <a:buChar char="•"/>
              <a:defRPr/>
            </a:pPr>
            <a:r>
              <a:rPr lang="en-US" b="1" kern="0" dirty="0">
                <a:solidFill>
                  <a:srgbClr val="000000"/>
                </a:solidFill>
                <a:ea typeface="Calibri" pitchFamily="34" charset="0"/>
                <a:cs typeface="Calibri" pitchFamily="34" charset="0"/>
              </a:rPr>
              <a:t>Policy-level billing </a:t>
            </a:r>
            <a:r>
              <a:rPr lang="en-US" kern="0" dirty="0">
                <a:solidFill>
                  <a:srgbClr val="000000"/>
                </a:solidFill>
                <a:ea typeface="Calibri" pitchFamily="34" charset="0"/>
                <a:cs typeface="Calibri" pitchFamily="34" charset="0"/>
              </a:rPr>
              <a:t>means separate invoices for each policy</a:t>
            </a:r>
          </a:p>
          <a:p>
            <a:pPr marL="557213" lvl="1" indent="-214313" defTabSz="685800" eaLnBrk="0" fontAlgn="base" hangingPunct="0">
              <a:lnSpc>
                <a:spcPct val="95000"/>
              </a:lnSpc>
              <a:spcBef>
                <a:spcPct val="40000"/>
              </a:spcBef>
              <a:spcAft>
                <a:spcPct val="0"/>
              </a:spcAft>
              <a:buClr>
                <a:srgbClr val="04628C"/>
              </a:buClr>
              <a:buSzPct val="90000"/>
              <a:buFont typeface="Arial" pitchFamily="34" charset="0"/>
              <a:buChar char="•"/>
              <a:defRPr/>
            </a:pPr>
            <a:r>
              <a:rPr lang="en-US" sz="1650" kern="0" dirty="0">
                <a:solidFill>
                  <a:srgbClr val="000000"/>
                </a:solidFill>
                <a:ea typeface="Calibri" pitchFamily="34" charset="0"/>
                <a:cs typeface="Calibri" pitchFamily="34" charset="0"/>
              </a:rPr>
              <a:t>Can have different bill dates and due dates</a:t>
            </a:r>
          </a:p>
          <a:p>
            <a:pPr marL="557213" lvl="1" indent="-214313" defTabSz="685800" eaLnBrk="0" fontAlgn="base" hangingPunct="0">
              <a:lnSpc>
                <a:spcPct val="95000"/>
              </a:lnSpc>
              <a:spcBef>
                <a:spcPct val="40000"/>
              </a:spcBef>
              <a:spcAft>
                <a:spcPct val="0"/>
              </a:spcAft>
              <a:buClr>
                <a:srgbClr val="04628C"/>
              </a:buClr>
              <a:buSzPct val="90000"/>
              <a:buFont typeface="Arial" pitchFamily="34" charset="0"/>
              <a:buChar char="•"/>
              <a:defRPr/>
            </a:pPr>
            <a:r>
              <a:rPr lang="en-US" sz="1650" kern="0" dirty="0">
                <a:solidFill>
                  <a:srgbClr val="000000"/>
                </a:solidFill>
                <a:ea typeface="Calibri" pitchFamily="34" charset="0"/>
                <a:cs typeface="Calibri" pitchFamily="34" charset="0"/>
              </a:rPr>
              <a:t>Allows separate payment instrument for each policy</a:t>
            </a:r>
          </a:p>
        </p:txBody>
      </p:sp>
      <p:grpSp>
        <p:nvGrpSpPr>
          <p:cNvPr id="608" name="Group 497"/>
          <p:cNvGrpSpPr>
            <a:grpSpLocks/>
          </p:cNvGrpSpPr>
          <p:nvPr/>
        </p:nvGrpSpPr>
        <p:grpSpPr bwMode="auto">
          <a:xfrm>
            <a:off x="2734865" y="3400428"/>
            <a:ext cx="401183" cy="233163"/>
            <a:chOff x="3953302" y="4870542"/>
            <a:chExt cx="534356" cy="310483"/>
          </a:xfrm>
        </p:grpSpPr>
        <p:grpSp>
          <p:nvGrpSpPr>
            <p:cNvPr id="609" name="Group 216"/>
            <p:cNvGrpSpPr>
              <a:grpSpLocks/>
            </p:cNvGrpSpPr>
            <p:nvPr/>
          </p:nvGrpSpPr>
          <p:grpSpPr bwMode="auto">
            <a:xfrm>
              <a:off x="3986016" y="4870542"/>
              <a:ext cx="408183" cy="278038"/>
              <a:chOff x="5334000" y="2722880"/>
              <a:chExt cx="1137920" cy="701040"/>
            </a:xfrm>
          </p:grpSpPr>
          <p:sp>
            <p:nvSpPr>
              <p:cNvPr id="613" name="Rectangle 502"/>
              <p:cNvSpPr>
                <a:spLocks noChangeArrowheads="1"/>
              </p:cNvSpPr>
              <p:nvPr/>
            </p:nvSpPr>
            <p:spPr bwMode="auto">
              <a:xfrm>
                <a:off x="5334000" y="2722880"/>
                <a:ext cx="1137920" cy="701040"/>
              </a:xfrm>
              <a:prstGeom prst="rect">
                <a:avLst/>
              </a:prstGeom>
              <a:solidFill>
                <a:srgbClr val="003399"/>
              </a:solidFill>
              <a:ln w="28575" algn="ctr">
                <a:solidFill>
                  <a:srgbClr val="FFC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4" name="Oval 503"/>
              <p:cNvSpPr>
                <a:spLocks noChangeArrowheads="1"/>
              </p:cNvSpPr>
              <p:nvPr/>
            </p:nvSpPr>
            <p:spPr bwMode="auto">
              <a:xfrm>
                <a:off x="5384800" y="2783840"/>
                <a:ext cx="416560" cy="416560"/>
              </a:xfrm>
              <a:prstGeom prst="ellipse">
                <a:avLst/>
              </a:prstGeom>
              <a:solidFill>
                <a:srgbClr val="FFFF00"/>
              </a:solidFill>
              <a:ln w="190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5" name="Oval 504"/>
              <p:cNvSpPr>
                <a:spLocks noChangeArrowheads="1"/>
              </p:cNvSpPr>
              <p:nvPr/>
            </p:nvSpPr>
            <p:spPr bwMode="auto">
              <a:xfrm>
                <a:off x="6004560" y="2783840"/>
                <a:ext cx="416560" cy="416560"/>
              </a:xfrm>
              <a:prstGeom prst="ellipse">
                <a:avLst/>
              </a:prstGeom>
              <a:solidFill>
                <a:srgbClr val="92D050"/>
              </a:solidFill>
              <a:ln w="190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6" name="Oval 505"/>
              <p:cNvSpPr>
                <a:spLocks noChangeArrowheads="1"/>
              </p:cNvSpPr>
              <p:nvPr/>
            </p:nvSpPr>
            <p:spPr bwMode="auto">
              <a:xfrm>
                <a:off x="5669280" y="2966720"/>
                <a:ext cx="416560" cy="416560"/>
              </a:xfrm>
              <a:prstGeom prst="ellipse">
                <a:avLst/>
              </a:prstGeom>
              <a:solidFill>
                <a:srgbClr val="0099FF"/>
              </a:solidFill>
              <a:ln w="190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610" name="TextBox 499"/>
            <p:cNvSpPr txBox="1">
              <a:spLocks noChangeArrowheads="1"/>
            </p:cNvSpPr>
            <p:nvPr/>
          </p:nvSpPr>
          <p:spPr bwMode="auto">
            <a:xfrm>
              <a:off x="3953302" y="4888691"/>
              <a:ext cx="305749" cy="22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525" b="1" i="0" u="none" strike="noStrike" kern="0" cap="none" spc="0" normalizeH="0" baseline="0" noProof="0">
                  <a:ln>
                    <a:noFill/>
                  </a:ln>
                  <a:solidFill>
                    <a:srgbClr val="000000"/>
                  </a:solidFill>
                  <a:effectLst/>
                  <a:uLnTx/>
                  <a:uFillTx/>
                  <a:latin typeface="Arial Black" pitchFamily="34" charset="0"/>
                  <a:ea typeface="Calibri" pitchFamily="34" charset="0"/>
                  <a:cs typeface="Calibri" pitchFamily="34" charset="0"/>
                </a:rPr>
                <a:t>$</a:t>
              </a:r>
            </a:p>
          </p:txBody>
        </p:sp>
        <p:sp>
          <p:nvSpPr>
            <p:cNvPr id="611" name="TextBox 500"/>
            <p:cNvSpPr txBox="1">
              <a:spLocks noChangeArrowheads="1"/>
            </p:cNvSpPr>
            <p:nvPr/>
          </p:nvSpPr>
          <p:spPr bwMode="auto">
            <a:xfrm>
              <a:off x="4059785" y="4955869"/>
              <a:ext cx="305749" cy="22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525" b="1" i="0" u="none" strike="noStrike" kern="0" cap="none" spc="0" normalizeH="0" baseline="0" noProof="0">
                  <a:ln>
                    <a:noFill/>
                  </a:ln>
                  <a:solidFill>
                    <a:srgbClr val="000000"/>
                  </a:solidFill>
                  <a:effectLst/>
                  <a:uLnTx/>
                  <a:uFillTx/>
                  <a:latin typeface="Arial Black" pitchFamily="34" charset="0"/>
                  <a:ea typeface="Calibri" pitchFamily="34" charset="0"/>
                  <a:cs typeface="Calibri" pitchFamily="34" charset="0"/>
                </a:rPr>
                <a:t>$</a:t>
              </a:r>
            </a:p>
          </p:txBody>
        </p:sp>
        <p:sp>
          <p:nvSpPr>
            <p:cNvPr id="612" name="TextBox 501"/>
            <p:cNvSpPr txBox="1">
              <a:spLocks noChangeArrowheads="1"/>
            </p:cNvSpPr>
            <p:nvPr/>
          </p:nvSpPr>
          <p:spPr bwMode="auto">
            <a:xfrm>
              <a:off x="4181909" y="4884881"/>
              <a:ext cx="305749" cy="225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525" b="1" i="0" u="none" strike="noStrike" kern="0" cap="none" spc="0" normalizeH="0" baseline="0" noProof="0">
                  <a:ln>
                    <a:noFill/>
                  </a:ln>
                  <a:solidFill>
                    <a:srgbClr val="000000"/>
                  </a:solidFill>
                  <a:effectLst/>
                  <a:uLnTx/>
                  <a:uFillTx/>
                  <a:latin typeface="Arial Black" pitchFamily="34" charset="0"/>
                  <a:ea typeface="Calibri" pitchFamily="34" charset="0"/>
                  <a:cs typeface="Calibri" pitchFamily="34" charset="0"/>
                </a:rPr>
                <a:t>$</a:t>
              </a:r>
            </a:p>
          </p:txBody>
        </p:sp>
      </p:grpSp>
      <p:grpSp>
        <p:nvGrpSpPr>
          <p:cNvPr id="617" name="Group 478"/>
          <p:cNvGrpSpPr>
            <a:grpSpLocks/>
          </p:cNvGrpSpPr>
          <p:nvPr/>
        </p:nvGrpSpPr>
        <p:grpSpPr bwMode="auto">
          <a:xfrm>
            <a:off x="2665810" y="3765948"/>
            <a:ext cx="522684" cy="1195956"/>
            <a:chOff x="2030279" y="5020896"/>
            <a:chExt cx="697423" cy="1594684"/>
          </a:xfrm>
        </p:grpSpPr>
        <p:grpSp>
          <p:nvGrpSpPr>
            <p:cNvPr id="618" name="Group 1117"/>
            <p:cNvGrpSpPr>
              <a:grpSpLocks/>
            </p:cNvGrpSpPr>
            <p:nvPr/>
          </p:nvGrpSpPr>
          <p:grpSpPr bwMode="auto">
            <a:xfrm>
              <a:off x="2185970" y="5020896"/>
              <a:ext cx="365393" cy="1530424"/>
              <a:chOff x="3040486" y="4106864"/>
              <a:chExt cx="542558" cy="2271711"/>
            </a:xfrm>
          </p:grpSpPr>
          <p:sp>
            <p:nvSpPr>
              <p:cNvPr id="620" name="Rounded Rectangle 619"/>
              <p:cNvSpPr/>
              <p:nvPr/>
            </p:nvSpPr>
            <p:spPr bwMode="auto">
              <a:xfrm>
                <a:off x="3040486" y="4106864"/>
                <a:ext cx="542558" cy="2271711"/>
              </a:xfrm>
              <a:prstGeom prst="roundRect">
                <a:avLst/>
              </a:prstGeom>
              <a:solidFill>
                <a:srgbClr val="FF9933">
                  <a:lumMod val="40000"/>
                  <a:lumOff val="60000"/>
                </a:srgbClr>
              </a:solidFill>
              <a:ln w="63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21" name="AutoShape 11"/>
              <p:cNvSpPr>
                <a:spLocks noChangeArrowheads="1"/>
              </p:cNvSpPr>
              <p:nvPr/>
            </p:nvSpPr>
            <p:spPr bwMode="auto">
              <a:xfrm rot="10800000" flipH="1">
                <a:off x="3135545" y="4152658"/>
                <a:ext cx="348953" cy="4340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622"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4433682"/>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23" name="Line 13"/>
              <p:cNvSpPr>
                <a:spLocks noChangeShapeType="1"/>
              </p:cNvSpPr>
              <p:nvPr/>
            </p:nvSpPr>
            <p:spPr bwMode="auto">
              <a:xfrm>
                <a:off x="3184413" y="4421131"/>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4" name="Line 14"/>
              <p:cNvSpPr>
                <a:spLocks noChangeShapeType="1"/>
              </p:cNvSpPr>
              <p:nvPr/>
            </p:nvSpPr>
            <p:spPr bwMode="auto">
              <a:xfrm>
                <a:off x="3381754" y="4421131"/>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5" name="Line 15"/>
              <p:cNvSpPr>
                <a:spLocks noChangeShapeType="1"/>
              </p:cNvSpPr>
              <p:nvPr/>
            </p:nvSpPr>
            <p:spPr bwMode="auto">
              <a:xfrm>
                <a:off x="3184413" y="4377207"/>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6" name="Line 16"/>
              <p:cNvSpPr>
                <a:spLocks noChangeShapeType="1"/>
              </p:cNvSpPr>
              <p:nvPr/>
            </p:nvSpPr>
            <p:spPr bwMode="auto">
              <a:xfrm>
                <a:off x="3381754" y="4377207"/>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7" name="Line 17"/>
              <p:cNvSpPr>
                <a:spLocks noChangeShapeType="1"/>
              </p:cNvSpPr>
              <p:nvPr/>
            </p:nvSpPr>
            <p:spPr bwMode="auto">
              <a:xfrm>
                <a:off x="3184413" y="4333908"/>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8" name="Line 18"/>
              <p:cNvSpPr>
                <a:spLocks noChangeShapeType="1"/>
              </p:cNvSpPr>
              <p:nvPr/>
            </p:nvSpPr>
            <p:spPr bwMode="auto">
              <a:xfrm>
                <a:off x="3381754" y="4333908"/>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9" name="Line 19"/>
              <p:cNvSpPr>
                <a:spLocks noChangeShapeType="1"/>
              </p:cNvSpPr>
              <p:nvPr/>
            </p:nvSpPr>
            <p:spPr bwMode="auto">
              <a:xfrm>
                <a:off x="3184413" y="4290610"/>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0" name="Line 20"/>
              <p:cNvSpPr>
                <a:spLocks noChangeShapeType="1"/>
              </p:cNvSpPr>
              <p:nvPr/>
            </p:nvSpPr>
            <p:spPr bwMode="auto">
              <a:xfrm>
                <a:off x="3381754" y="4290610"/>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1" name="Line 21"/>
              <p:cNvSpPr>
                <a:spLocks noChangeShapeType="1"/>
              </p:cNvSpPr>
              <p:nvPr/>
            </p:nvSpPr>
            <p:spPr bwMode="auto">
              <a:xfrm>
                <a:off x="3183161" y="4230996"/>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2" name="AutoShape 11"/>
              <p:cNvSpPr>
                <a:spLocks noChangeArrowheads="1"/>
              </p:cNvSpPr>
              <p:nvPr/>
            </p:nvSpPr>
            <p:spPr bwMode="auto">
              <a:xfrm rot="10800000" flipH="1">
                <a:off x="3135545" y="4699616"/>
                <a:ext cx="348953" cy="4340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633"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4980640"/>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34" name="Line 13"/>
              <p:cNvSpPr>
                <a:spLocks noChangeShapeType="1"/>
              </p:cNvSpPr>
              <p:nvPr/>
            </p:nvSpPr>
            <p:spPr bwMode="auto">
              <a:xfrm>
                <a:off x="3184413" y="4968091"/>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5" name="Line 14"/>
              <p:cNvSpPr>
                <a:spLocks noChangeShapeType="1"/>
              </p:cNvSpPr>
              <p:nvPr/>
            </p:nvSpPr>
            <p:spPr bwMode="auto">
              <a:xfrm>
                <a:off x="3381754" y="4968091"/>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7" name="Line 15"/>
              <p:cNvSpPr>
                <a:spLocks noChangeShapeType="1"/>
              </p:cNvSpPr>
              <p:nvPr/>
            </p:nvSpPr>
            <p:spPr bwMode="auto">
              <a:xfrm>
                <a:off x="3184413" y="4924163"/>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8" name="Line 16"/>
              <p:cNvSpPr>
                <a:spLocks noChangeShapeType="1"/>
              </p:cNvSpPr>
              <p:nvPr/>
            </p:nvSpPr>
            <p:spPr bwMode="auto">
              <a:xfrm>
                <a:off x="3381754" y="4924163"/>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9" name="Line 17"/>
              <p:cNvSpPr>
                <a:spLocks noChangeShapeType="1"/>
              </p:cNvSpPr>
              <p:nvPr/>
            </p:nvSpPr>
            <p:spPr bwMode="auto">
              <a:xfrm>
                <a:off x="3184413" y="4880866"/>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0" name="Line 18"/>
              <p:cNvSpPr>
                <a:spLocks noChangeShapeType="1"/>
              </p:cNvSpPr>
              <p:nvPr/>
            </p:nvSpPr>
            <p:spPr bwMode="auto">
              <a:xfrm>
                <a:off x="3381754" y="4880866"/>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1" name="Line 19"/>
              <p:cNvSpPr>
                <a:spLocks noChangeShapeType="1"/>
              </p:cNvSpPr>
              <p:nvPr/>
            </p:nvSpPr>
            <p:spPr bwMode="auto">
              <a:xfrm>
                <a:off x="3184413" y="4837568"/>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2" name="Line 20"/>
              <p:cNvSpPr>
                <a:spLocks noChangeShapeType="1"/>
              </p:cNvSpPr>
              <p:nvPr/>
            </p:nvSpPr>
            <p:spPr bwMode="auto">
              <a:xfrm>
                <a:off x="3381754" y="4837568"/>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3" name="Line 21"/>
              <p:cNvSpPr>
                <a:spLocks noChangeShapeType="1"/>
              </p:cNvSpPr>
              <p:nvPr/>
            </p:nvSpPr>
            <p:spPr bwMode="auto">
              <a:xfrm>
                <a:off x="3183161" y="4777955"/>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4" name="AutoShape 11"/>
              <p:cNvSpPr>
                <a:spLocks noChangeArrowheads="1"/>
              </p:cNvSpPr>
              <p:nvPr/>
            </p:nvSpPr>
            <p:spPr bwMode="auto">
              <a:xfrm rot="10800000" flipH="1">
                <a:off x="3135545" y="5238980"/>
                <a:ext cx="348953" cy="4340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645"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5520000"/>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46" name="Line 13"/>
              <p:cNvSpPr>
                <a:spLocks noChangeShapeType="1"/>
              </p:cNvSpPr>
              <p:nvPr/>
            </p:nvSpPr>
            <p:spPr bwMode="auto">
              <a:xfrm>
                <a:off x="3184413" y="5507452"/>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7" name="Line 14"/>
              <p:cNvSpPr>
                <a:spLocks noChangeShapeType="1"/>
              </p:cNvSpPr>
              <p:nvPr/>
            </p:nvSpPr>
            <p:spPr bwMode="auto">
              <a:xfrm>
                <a:off x="3381754" y="5507452"/>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8" name="Line 15"/>
              <p:cNvSpPr>
                <a:spLocks noChangeShapeType="1"/>
              </p:cNvSpPr>
              <p:nvPr/>
            </p:nvSpPr>
            <p:spPr bwMode="auto">
              <a:xfrm>
                <a:off x="3184413" y="5463526"/>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0" name="Line 16"/>
              <p:cNvSpPr>
                <a:spLocks noChangeShapeType="1"/>
              </p:cNvSpPr>
              <p:nvPr/>
            </p:nvSpPr>
            <p:spPr bwMode="auto">
              <a:xfrm>
                <a:off x="3381754" y="5463526"/>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1" name="Line 17"/>
              <p:cNvSpPr>
                <a:spLocks noChangeShapeType="1"/>
              </p:cNvSpPr>
              <p:nvPr/>
            </p:nvSpPr>
            <p:spPr bwMode="auto">
              <a:xfrm>
                <a:off x="3184413" y="5420228"/>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2" name="Line 18"/>
              <p:cNvSpPr>
                <a:spLocks noChangeShapeType="1"/>
              </p:cNvSpPr>
              <p:nvPr/>
            </p:nvSpPr>
            <p:spPr bwMode="auto">
              <a:xfrm>
                <a:off x="3381754" y="5420228"/>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3" name="Line 19"/>
              <p:cNvSpPr>
                <a:spLocks noChangeShapeType="1"/>
              </p:cNvSpPr>
              <p:nvPr/>
            </p:nvSpPr>
            <p:spPr bwMode="auto">
              <a:xfrm>
                <a:off x="3184413" y="5376930"/>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4" name="Line 20"/>
              <p:cNvSpPr>
                <a:spLocks noChangeShapeType="1"/>
              </p:cNvSpPr>
              <p:nvPr/>
            </p:nvSpPr>
            <p:spPr bwMode="auto">
              <a:xfrm>
                <a:off x="3381754" y="5376930"/>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5" name="Line 21"/>
              <p:cNvSpPr>
                <a:spLocks noChangeShapeType="1"/>
              </p:cNvSpPr>
              <p:nvPr/>
            </p:nvSpPr>
            <p:spPr bwMode="auto">
              <a:xfrm>
                <a:off x="3183161" y="5317317"/>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6" name="AutoShape 11"/>
              <p:cNvSpPr>
                <a:spLocks noChangeArrowheads="1"/>
              </p:cNvSpPr>
              <p:nvPr/>
            </p:nvSpPr>
            <p:spPr bwMode="auto">
              <a:xfrm rot="10800000" flipH="1">
                <a:off x="3135545" y="5755552"/>
                <a:ext cx="348953" cy="4340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657"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9226" y="6036574"/>
                <a:ext cx="82695" cy="12362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58" name="Line 13"/>
              <p:cNvSpPr>
                <a:spLocks noChangeShapeType="1"/>
              </p:cNvSpPr>
              <p:nvPr/>
            </p:nvSpPr>
            <p:spPr bwMode="auto">
              <a:xfrm>
                <a:off x="3184413" y="6024023"/>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9" name="Line 14"/>
              <p:cNvSpPr>
                <a:spLocks noChangeShapeType="1"/>
              </p:cNvSpPr>
              <p:nvPr/>
            </p:nvSpPr>
            <p:spPr bwMode="auto">
              <a:xfrm>
                <a:off x="3381754" y="6024023"/>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0" name="Line 15"/>
              <p:cNvSpPr>
                <a:spLocks noChangeShapeType="1"/>
              </p:cNvSpPr>
              <p:nvPr/>
            </p:nvSpPr>
            <p:spPr bwMode="auto">
              <a:xfrm>
                <a:off x="3184413" y="5980097"/>
                <a:ext cx="8582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1" name="Line 16"/>
              <p:cNvSpPr>
                <a:spLocks noChangeShapeType="1"/>
              </p:cNvSpPr>
              <p:nvPr/>
            </p:nvSpPr>
            <p:spPr bwMode="auto">
              <a:xfrm>
                <a:off x="3381754" y="5980097"/>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2" name="Line 17"/>
              <p:cNvSpPr>
                <a:spLocks noChangeShapeType="1"/>
              </p:cNvSpPr>
              <p:nvPr/>
            </p:nvSpPr>
            <p:spPr bwMode="auto">
              <a:xfrm>
                <a:off x="3184413" y="5936800"/>
                <a:ext cx="17917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3" name="Line 18"/>
              <p:cNvSpPr>
                <a:spLocks noChangeShapeType="1"/>
              </p:cNvSpPr>
              <p:nvPr/>
            </p:nvSpPr>
            <p:spPr bwMode="auto">
              <a:xfrm>
                <a:off x="3381754" y="5936800"/>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4" name="Line 19"/>
              <p:cNvSpPr>
                <a:spLocks noChangeShapeType="1"/>
              </p:cNvSpPr>
              <p:nvPr/>
            </p:nvSpPr>
            <p:spPr bwMode="auto">
              <a:xfrm>
                <a:off x="3184413" y="5893502"/>
                <a:ext cx="15348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5" name="Line 20"/>
              <p:cNvSpPr>
                <a:spLocks noChangeShapeType="1"/>
              </p:cNvSpPr>
              <p:nvPr/>
            </p:nvSpPr>
            <p:spPr bwMode="auto">
              <a:xfrm>
                <a:off x="3381754" y="5893502"/>
                <a:ext cx="5387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66" name="Line 21"/>
              <p:cNvSpPr>
                <a:spLocks noChangeShapeType="1"/>
              </p:cNvSpPr>
              <p:nvPr/>
            </p:nvSpPr>
            <p:spPr bwMode="auto">
              <a:xfrm>
                <a:off x="3183161" y="5833889"/>
                <a:ext cx="251221"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619" name="TextBox 674"/>
            <p:cNvSpPr txBox="1">
              <a:spLocks noChangeArrowheads="1"/>
            </p:cNvSpPr>
            <p:nvPr/>
          </p:nvSpPr>
          <p:spPr bwMode="auto">
            <a:xfrm>
              <a:off x="2030279" y="6287782"/>
              <a:ext cx="697423" cy="327798"/>
            </a:xfrm>
            <a:prstGeom prst="rect">
              <a:avLst/>
            </a:prstGeom>
            <a:noFill/>
            <a:ln w="9525">
              <a:noFill/>
              <a:miter lim="800000"/>
              <a:headEnd/>
              <a:tailEnd/>
            </a:ln>
          </p:spPr>
          <p:txBody>
            <a:bodyP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050" b="1" i="0" u="none" strike="noStrike" kern="0" cap="none" spc="0" normalizeH="0" baseline="0" noProof="0" dirty="0">
                  <a:ln>
                    <a:noFill/>
                  </a:ln>
                  <a:solidFill>
                    <a:srgbClr val="000000"/>
                  </a:solidFill>
                  <a:effectLst/>
                  <a:uLnTx/>
                  <a:uFillTx/>
                  <a:cs typeface="Calibri" pitchFamily="34" charset="0"/>
                </a:rPr>
                <a:t>. . .</a:t>
              </a:r>
            </a:p>
          </p:txBody>
        </p:sp>
      </p:grpSp>
      <p:grpSp>
        <p:nvGrpSpPr>
          <p:cNvPr id="667" name="Group 533"/>
          <p:cNvGrpSpPr>
            <a:grpSpLocks/>
          </p:cNvGrpSpPr>
          <p:nvPr/>
        </p:nvGrpSpPr>
        <p:grpSpPr bwMode="auto">
          <a:xfrm>
            <a:off x="5695950" y="3131343"/>
            <a:ext cx="1491854" cy="1659800"/>
            <a:chOff x="6180465" y="3857833"/>
            <a:chExt cx="1990104" cy="2213404"/>
          </a:xfrm>
        </p:grpSpPr>
        <p:grpSp>
          <p:nvGrpSpPr>
            <p:cNvPr id="668" name="Group 1068"/>
            <p:cNvGrpSpPr>
              <a:grpSpLocks/>
            </p:cNvGrpSpPr>
            <p:nvPr/>
          </p:nvGrpSpPr>
          <p:grpSpPr bwMode="auto">
            <a:xfrm>
              <a:off x="6450013" y="4221163"/>
              <a:ext cx="1477962" cy="615242"/>
              <a:chOff x="6450013" y="4221163"/>
              <a:chExt cx="1477962" cy="501650"/>
            </a:xfrm>
          </p:grpSpPr>
          <p:cxnSp>
            <p:nvCxnSpPr>
              <p:cNvPr id="955" name="Straight Arrow Connector 518"/>
              <p:cNvCxnSpPr>
                <a:cxnSpLocks noChangeShapeType="1"/>
              </p:cNvCxnSpPr>
              <p:nvPr/>
            </p:nvCxnSpPr>
            <p:spPr bwMode="auto">
              <a:xfrm rot="5400000">
                <a:off x="6982619" y="4471194"/>
                <a:ext cx="501650" cy="1588"/>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956" name="Straight Arrow Connector 519"/>
              <p:cNvCxnSpPr>
                <a:cxnSpLocks noChangeShapeType="1"/>
              </p:cNvCxnSpPr>
              <p:nvPr/>
            </p:nvCxnSpPr>
            <p:spPr bwMode="auto">
              <a:xfrm rot="5400000">
                <a:off x="6199982" y="4471194"/>
                <a:ext cx="501650" cy="1587"/>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957" name="Straight Arrow Connector 515"/>
              <p:cNvCxnSpPr>
                <a:cxnSpLocks noChangeShapeType="1"/>
              </p:cNvCxnSpPr>
              <p:nvPr/>
            </p:nvCxnSpPr>
            <p:spPr bwMode="auto">
              <a:xfrm rot="5400000">
                <a:off x="7676357" y="4471194"/>
                <a:ext cx="501650" cy="1587"/>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grpSp>
        <p:grpSp>
          <p:nvGrpSpPr>
            <p:cNvPr id="669" name="Group 1119"/>
            <p:cNvGrpSpPr>
              <a:grpSpLocks/>
            </p:cNvGrpSpPr>
            <p:nvPr/>
          </p:nvGrpSpPr>
          <p:grpSpPr bwMode="auto">
            <a:xfrm>
              <a:off x="6288088" y="3857833"/>
              <a:ext cx="1846262" cy="376238"/>
              <a:chOff x="6288088" y="3844925"/>
              <a:chExt cx="1846262" cy="376238"/>
            </a:xfrm>
          </p:grpSpPr>
          <p:sp>
            <p:nvSpPr>
              <p:cNvPr id="837" name="Freeform 3"/>
              <p:cNvSpPr>
                <a:spLocks/>
              </p:cNvSpPr>
              <p:nvPr/>
            </p:nvSpPr>
            <p:spPr bwMode="auto">
              <a:xfrm>
                <a:off x="7756525" y="3844925"/>
                <a:ext cx="377825" cy="374650"/>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838" name="Group 4"/>
              <p:cNvGrpSpPr>
                <a:grpSpLocks/>
              </p:cNvGrpSpPr>
              <p:nvPr/>
            </p:nvGrpSpPr>
            <p:grpSpPr bwMode="auto">
              <a:xfrm>
                <a:off x="7759700" y="3849699"/>
                <a:ext cx="296863" cy="298452"/>
                <a:chOff x="4244" y="2777"/>
                <a:chExt cx="832" cy="500"/>
              </a:xfrm>
            </p:grpSpPr>
            <p:sp>
              <p:nvSpPr>
                <p:cNvPr id="945" name="Freeform 5"/>
                <p:cNvSpPr>
                  <a:spLocks/>
                </p:cNvSpPr>
                <p:nvPr/>
              </p:nvSpPr>
              <p:spPr bwMode="auto">
                <a:xfrm>
                  <a:off x="4648" y="2777"/>
                  <a:ext cx="46" cy="51"/>
                </a:xfrm>
                <a:custGeom>
                  <a:avLst/>
                  <a:gdLst>
                    <a:gd name="T0" fmla="*/ 0 w 114"/>
                    <a:gd name="T1" fmla="*/ 0 h 122"/>
                    <a:gd name="T2" fmla="*/ 0 w 114"/>
                    <a:gd name="T3" fmla="*/ 0 h 122"/>
                    <a:gd name="T4" fmla="*/ 0 w 114"/>
                    <a:gd name="T5" fmla="*/ 0 h 122"/>
                    <a:gd name="T6" fmla="*/ 0 w 114"/>
                    <a:gd name="T7" fmla="*/ 0 h 122"/>
                    <a:gd name="T8" fmla="*/ 0 w 114"/>
                    <a:gd name="T9" fmla="*/ 0 h 122"/>
                    <a:gd name="T10" fmla="*/ 0 60000 65536"/>
                    <a:gd name="T11" fmla="*/ 0 60000 65536"/>
                    <a:gd name="T12" fmla="*/ 0 60000 65536"/>
                    <a:gd name="T13" fmla="*/ 0 60000 65536"/>
                    <a:gd name="T14" fmla="*/ 0 60000 65536"/>
                    <a:gd name="T15" fmla="*/ 0 w 114"/>
                    <a:gd name="T16" fmla="*/ 0 h 122"/>
                    <a:gd name="T17" fmla="*/ 114 w 114"/>
                    <a:gd name="T18" fmla="*/ 122 h 122"/>
                  </a:gdLst>
                  <a:ahLst/>
                  <a:cxnLst>
                    <a:cxn ang="T10">
                      <a:pos x="T0" y="T1"/>
                    </a:cxn>
                    <a:cxn ang="T11">
                      <a:pos x="T2" y="T3"/>
                    </a:cxn>
                    <a:cxn ang="T12">
                      <a:pos x="T4" y="T5"/>
                    </a:cxn>
                    <a:cxn ang="T13">
                      <a:pos x="T6" y="T7"/>
                    </a:cxn>
                    <a:cxn ang="T14">
                      <a:pos x="T8" y="T9"/>
                    </a:cxn>
                  </a:cxnLst>
                  <a:rect l="T15" t="T16" r="T17" b="T18"/>
                  <a:pathLst>
                    <a:path w="114" h="122">
                      <a:moveTo>
                        <a:pt x="0" y="122"/>
                      </a:moveTo>
                      <a:lnTo>
                        <a:pt x="57" y="0"/>
                      </a:lnTo>
                      <a:lnTo>
                        <a:pt x="114" y="118"/>
                      </a:lnTo>
                      <a:lnTo>
                        <a:pt x="0" y="122"/>
                      </a:lnTo>
                      <a:close/>
                    </a:path>
                  </a:pathLst>
                </a:custGeom>
                <a:solidFill>
                  <a:srgbClr val="FF66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6" name="Freeform 6"/>
                <p:cNvSpPr>
                  <a:spLocks/>
                </p:cNvSpPr>
                <p:nvPr/>
              </p:nvSpPr>
              <p:spPr bwMode="auto">
                <a:xfrm>
                  <a:off x="4663" y="2826"/>
                  <a:ext cx="391" cy="248"/>
                </a:xfrm>
                <a:custGeom>
                  <a:avLst/>
                  <a:gdLst>
                    <a:gd name="T0" fmla="*/ 0 w 942"/>
                    <a:gd name="T1" fmla="*/ 0 h 598"/>
                    <a:gd name="T2" fmla="*/ 0 w 942"/>
                    <a:gd name="T3" fmla="*/ 0 h 598"/>
                    <a:gd name="T4" fmla="*/ 0 w 942"/>
                    <a:gd name="T5" fmla="*/ 0 h 598"/>
                    <a:gd name="T6" fmla="*/ 0 w 942"/>
                    <a:gd name="T7" fmla="*/ 0 h 598"/>
                    <a:gd name="T8" fmla="*/ 0 w 942"/>
                    <a:gd name="T9" fmla="*/ 0 h 598"/>
                    <a:gd name="T10" fmla="*/ 0 w 942"/>
                    <a:gd name="T11" fmla="*/ 0 h 598"/>
                    <a:gd name="T12" fmla="*/ 0 w 942"/>
                    <a:gd name="T13" fmla="*/ 0 h 598"/>
                    <a:gd name="T14" fmla="*/ 0 w 942"/>
                    <a:gd name="T15" fmla="*/ 0 h 598"/>
                    <a:gd name="T16" fmla="*/ 0 w 942"/>
                    <a:gd name="T17" fmla="*/ 0 h 598"/>
                    <a:gd name="T18" fmla="*/ 0 w 942"/>
                    <a:gd name="T19" fmla="*/ 0 h 598"/>
                    <a:gd name="T20" fmla="*/ 0 w 942"/>
                    <a:gd name="T21" fmla="*/ 0 h 598"/>
                    <a:gd name="T22" fmla="*/ 0 w 942"/>
                    <a:gd name="T23" fmla="*/ 0 h 598"/>
                    <a:gd name="T24" fmla="*/ 0 w 942"/>
                    <a:gd name="T25" fmla="*/ 0 h 598"/>
                    <a:gd name="T26" fmla="*/ 0 w 942"/>
                    <a:gd name="T27" fmla="*/ 0 h 598"/>
                    <a:gd name="T28" fmla="*/ 0 w 942"/>
                    <a:gd name="T29" fmla="*/ 0 h 598"/>
                    <a:gd name="T30" fmla="*/ 0 w 942"/>
                    <a:gd name="T31" fmla="*/ 0 h 598"/>
                    <a:gd name="T32" fmla="*/ 0 w 942"/>
                    <a:gd name="T33" fmla="*/ 0 h 598"/>
                    <a:gd name="T34" fmla="*/ 0 w 942"/>
                    <a:gd name="T35" fmla="*/ 0 h 598"/>
                    <a:gd name="T36" fmla="*/ 0 w 942"/>
                    <a:gd name="T37" fmla="*/ 0 h 598"/>
                    <a:gd name="T38" fmla="*/ 0 w 942"/>
                    <a:gd name="T39" fmla="*/ 0 h 598"/>
                    <a:gd name="T40" fmla="*/ 0 w 942"/>
                    <a:gd name="T41" fmla="*/ 0 h 598"/>
                    <a:gd name="T42" fmla="*/ 0 w 942"/>
                    <a:gd name="T43" fmla="*/ 0 h 598"/>
                    <a:gd name="T44" fmla="*/ 0 w 942"/>
                    <a:gd name="T45" fmla="*/ 0 h 598"/>
                    <a:gd name="T46" fmla="*/ 0 w 942"/>
                    <a:gd name="T47" fmla="*/ 0 h 598"/>
                    <a:gd name="T48" fmla="*/ 0 w 942"/>
                    <a:gd name="T49" fmla="*/ 0 h 598"/>
                    <a:gd name="T50" fmla="*/ 0 w 942"/>
                    <a:gd name="T51" fmla="*/ 0 h 598"/>
                    <a:gd name="T52" fmla="*/ 0 w 942"/>
                    <a:gd name="T53" fmla="*/ 0 h 598"/>
                    <a:gd name="T54" fmla="*/ 0 w 942"/>
                    <a:gd name="T55" fmla="*/ 0 h 598"/>
                    <a:gd name="T56" fmla="*/ 0 w 942"/>
                    <a:gd name="T57" fmla="*/ 0 h 598"/>
                    <a:gd name="T58" fmla="*/ 0 w 942"/>
                    <a:gd name="T59" fmla="*/ 0 h 598"/>
                    <a:gd name="T60" fmla="*/ 0 w 942"/>
                    <a:gd name="T61" fmla="*/ 0 h 598"/>
                    <a:gd name="T62" fmla="*/ 0 w 942"/>
                    <a:gd name="T63" fmla="*/ 0 h 598"/>
                    <a:gd name="T64" fmla="*/ 0 w 942"/>
                    <a:gd name="T65" fmla="*/ 0 h 598"/>
                    <a:gd name="T66" fmla="*/ 0 w 942"/>
                    <a:gd name="T67" fmla="*/ 0 h 598"/>
                    <a:gd name="T68" fmla="*/ 0 w 942"/>
                    <a:gd name="T69" fmla="*/ 0 h 598"/>
                    <a:gd name="T70" fmla="*/ 0 w 942"/>
                    <a:gd name="T71" fmla="*/ 0 h 598"/>
                    <a:gd name="T72" fmla="*/ 0 w 942"/>
                    <a:gd name="T73" fmla="*/ 0 h 598"/>
                    <a:gd name="T74" fmla="*/ 0 w 942"/>
                    <a:gd name="T75" fmla="*/ 0 h 598"/>
                    <a:gd name="T76" fmla="*/ 0 w 942"/>
                    <a:gd name="T77" fmla="*/ 0 h 598"/>
                    <a:gd name="T78" fmla="*/ 0 w 942"/>
                    <a:gd name="T79" fmla="*/ 0 h 598"/>
                    <a:gd name="T80" fmla="*/ 0 w 942"/>
                    <a:gd name="T81" fmla="*/ 0 h 598"/>
                    <a:gd name="T82" fmla="*/ 0 w 942"/>
                    <a:gd name="T83" fmla="*/ 0 h 598"/>
                    <a:gd name="T84" fmla="*/ 0 w 942"/>
                    <a:gd name="T85" fmla="*/ 0 h 598"/>
                    <a:gd name="T86" fmla="*/ 0 w 942"/>
                    <a:gd name="T87" fmla="*/ 0 h 598"/>
                    <a:gd name="T88" fmla="*/ 0 w 942"/>
                    <a:gd name="T89" fmla="*/ 0 h 598"/>
                    <a:gd name="T90" fmla="*/ 0 w 942"/>
                    <a:gd name="T91" fmla="*/ 0 h 598"/>
                    <a:gd name="T92" fmla="*/ 0 w 942"/>
                    <a:gd name="T93" fmla="*/ 0 h 598"/>
                    <a:gd name="T94" fmla="*/ 0 w 942"/>
                    <a:gd name="T95" fmla="*/ 0 h 598"/>
                    <a:gd name="T96" fmla="*/ 0 w 942"/>
                    <a:gd name="T97" fmla="*/ 0 h 598"/>
                    <a:gd name="T98" fmla="*/ 0 w 942"/>
                    <a:gd name="T99" fmla="*/ 0 h 598"/>
                    <a:gd name="T100" fmla="*/ 0 w 942"/>
                    <a:gd name="T101" fmla="*/ 0 h 598"/>
                    <a:gd name="T102" fmla="*/ 0 w 942"/>
                    <a:gd name="T103" fmla="*/ 0 h 598"/>
                    <a:gd name="T104" fmla="*/ 0 w 942"/>
                    <a:gd name="T105" fmla="*/ 0 h 598"/>
                    <a:gd name="T106" fmla="*/ 0 w 942"/>
                    <a:gd name="T107" fmla="*/ 0 h 598"/>
                    <a:gd name="T108" fmla="*/ 0 w 942"/>
                    <a:gd name="T109" fmla="*/ 0 h 5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42"/>
                    <a:gd name="T166" fmla="*/ 0 h 598"/>
                    <a:gd name="T167" fmla="*/ 942 w 942"/>
                    <a:gd name="T168" fmla="*/ 598 h 5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42" h="598">
                      <a:moveTo>
                        <a:pt x="0" y="0"/>
                      </a:moveTo>
                      <a:lnTo>
                        <a:pt x="22" y="8"/>
                      </a:lnTo>
                      <a:lnTo>
                        <a:pt x="41" y="17"/>
                      </a:lnTo>
                      <a:lnTo>
                        <a:pt x="61" y="26"/>
                      </a:lnTo>
                      <a:lnTo>
                        <a:pt x="80" y="37"/>
                      </a:lnTo>
                      <a:lnTo>
                        <a:pt x="98" y="46"/>
                      </a:lnTo>
                      <a:lnTo>
                        <a:pt x="117" y="56"/>
                      </a:lnTo>
                      <a:lnTo>
                        <a:pt x="135" y="67"/>
                      </a:lnTo>
                      <a:lnTo>
                        <a:pt x="153" y="77"/>
                      </a:lnTo>
                      <a:lnTo>
                        <a:pt x="169" y="88"/>
                      </a:lnTo>
                      <a:lnTo>
                        <a:pt x="185" y="99"/>
                      </a:lnTo>
                      <a:lnTo>
                        <a:pt x="200" y="109"/>
                      </a:lnTo>
                      <a:lnTo>
                        <a:pt x="218" y="120"/>
                      </a:lnTo>
                      <a:lnTo>
                        <a:pt x="232" y="132"/>
                      </a:lnTo>
                      <a:lnTo>
                        <a:pt x="248" y="143"/>
                      </a:lnTo>
                      <a:lnTo>
                        <a:pt x="262" y="154"/>
                      </a:lnTo>
                      <a:lnTo>
                        <a:pt x="277" y="166"/>
                      </a:lnTo>
                      <a:lnTo>
                        <a:pt x="289" y="177"/>
                      </a:lnTo>
                      <a:lnTo>
                        <a:pt x="303" y="189"/>
                      </a:lnTo>
                      <a:lnTo>
                        <a:pt x="316" y="200"/>
                      </a:lnTo>
                      <a:lnTo>
                        <a:pt x="328" y="212"/>
                      </a:lnTo>
                      <a:lnTo>
                        <a:pt x="340" y="223"/>
                      </a:lnTo>
                      <a:lnTo>
                        <a:pt x="353" y="235"/>
                      </a:lnTo>
                      <a:lnTo>
                        <a:pt x="363" y="246"/>
                      </a:lnTo>
                      <a:lnTo>
                        <a:pt x="376" y="258"/>
                      </a:lnTo>
                      <a:lnTo>
                        <a:pt x="386" y="269"/>
                      </a:lnTo>
                      <a:lnTo>
                        <a:pt x="397" y="279"/>
                      </a:lnTo>
                      <a:lnTo>
                        <a:pt x="406" y="292"/>
                      </a:lnTo>
                      <a:lnTo>
                        <a:pt x="417" y="302"/>
                      </a:lnTo>
                      <a:lnTo>
                        <a:pt x="425" y="313"/>
                      </a:lnTo>
                      <a:lnTo>
                        <a:pt x="434" y="325"/>
                      </a:lnTo>
                      <a:lnTo>
                        <a:pt x="443" y="336"/>
                      </a:lnTo>
                      <a:lnTo>
                        <a:pt x="452" y="346"/>
                      </a:lnTo>
                      <a:lnTo>
                        <a:pt x="459" y="357"/>
                      </a:lnTo>
                      <a:lnTo>
                        <a:pt x="468" y="368"/>
                      </a:lnTo>
                      <a:lnTo>
                        <a:pt x="475" y="376"/>
                      </a:lnTo>
                      <a:lnTo>
                        <a:pt x="482" y="387"/>
                      </a:lnTo>
                      <a:lnTo>
                        <a:pt x="487" y="396"/>
                      </a:lnTo>
                      <a:lnTo>
                        <a:pt x="494" y="407"/>
                      </a:lnTo>
                      <a:lnTo>
                        <a:pt x="500" y="415"/>
                      </a:lnTo>
                      <a:lnTo>
                        <a:pt x="507" y="426"/>
                      </a:lnTo>
                      <a:lnTo>
                        <a:pt x="512" y="435"/>
                      </a:lnTo>
                      <a:lnTo>
                        <a:pt x="517" y="442"/>
                      </a:lnTo>
                      <a:lnTo>
                        <a:pt x="523" y="451"/>
                      </a:lnTo>
                      <a:lnTo>
                        <a:pt x="526" y="460"/>
                      </a:lnTo>
                      <a:lnTo>
                        <a:pt x="532" y="467"/>
                      </a:lnTo>
                      <a:lnTo>
                        <a:pt x="535" y="476"/>
                      </a:lnTo>
                      <a:lnTo>
                        <a:pt x="539" y="483"/>
                      </a:lnTo>
                      <a:lnTo>
                        <a:pt x="544" y="490"/>
                      </a:lnTo>
                      <a:lnTo>
                        <a:pt x="546" y="495"/>
                      </a:lnTo>
                      <a:lnTo>
                        <a:pt x="549" y="502"/>
                      </a:lnTo>
                      <a:lnTo>
                        <a:pt x="553" y="507"/>
                      </a:lnTo>
                      <a:lnTo>
                        <a:pt x="555" y="514"/>
                      </a:lnTo>
                      <a:lnTo>
                        <a:pt x="556" y="520"/>
                      </a:lnTo>
                      <a:lnTo>
                        <a:pt x="560" y="523"/>
                      </a:lnTo>
                      <a:lnTo>
                        <a:pt x="562" y="529"/>
                      </a:lnTo>
                      <a:lnTo>
                        <a:pt x="563" y="532"/>
                      </a:lnTo>
                      <a:lnTo>
                        <a:pt x="567" y="539"/>
                      </a:lnTo>
                      <a:lnTo>
                        <a:pt x="569" y="545"/>
                      </a:lnTo>
                      <a:lnTo>
                        <a:pt x="571" y="548"/>
                      </a:lnTo>
                      <a:lnTo>
                        <a:pt x="571" y="550"/>
                      </a:lnTo>
                      <a:lnTo>
                        <a:pt x="675" y="598"/>
                      </a:lnTo>
                      <a:lnTo>
                        <a:pt x="794" y="545"/>
                      </a:lnTo>
                      <a:lnTo>
                        <a:pt x="794" y="543"/>
                      </a:lnTo>
                      <a:lnTo>
                        <a:pt x="797" y="543"/>
                      </a:lnTo>
                      <a:lnTo>
                        <a:pt x="801" y="539"/>
                      </a:lnTo>
                      <a:lnTo>
                        <a:pt x="808" y="536"/>
                      </a:lnTo>
                      <a:lnTo>
                        <a:pt x="811" y="534"/>
                      </a:lnTo>
                      <a:lnTo>
                        <a:pt x="815" y="532"/>
                      </a:lnTo>
                      <a:lnTo>
                        <a:pt x="820" y="530"/>
                      </a:lnTo>
                      <a:lnTo>
                        <a:pt x="824" y="529"/>
                      </a:lnTo>
                      <a:lnTo>
                        <a:pt x="829" y="527"/>
                      </a:lnTo>
                      <a:lnTo>
                        <a:pt x="834" y="525"/>
                      </a:lnTo>
                      <a:lnTo>
                        <a:pt x="840" y="523"/>
                      </a:lnTo>
                      <a:lnTo>
                        <a:pt x="847" y="522"/>
                      </a:lnTo>
                      <a:lnTo>
                        <a:pt x="850" y="520"/>
                      </a:lnTo>
                      <a:lnTo>
                        <a:pt x="857" y="518"/>
                      </a:lnTo>
                      <a:lnTo>
                        <a:pt x="863" y="516"/>
                      </a:lnTo>
                      <a:lnTo>
                        <a:pt x="870" y="516"/>
                      </a:lnTo>
                      <a:lnTo>
                        <a:pt x="875" y="514"/>
                      </a:lnTo>
                      <a:lnTo>
                        <a:pt x="882" y="514"/>
                      </a:lnTo>
                      <a:lnTo>
                        <a:pt x="888" y="514"/>
                      </a:lnTo>
                      <a:lnTo>
                        <a:pt x="895" y="514"/>
                      </a:lnTo>
                      <a:lnTo>
                        <a:pt x="900" y="514"/>
                      </a:lnTo>
                      <a:lnTo>
                        <a:pt x="907" y="514"/>
                      </a:lnTo>
                      <a:lnTo>
                        <a:pt x="914" y="516"/>
                      </a:lnTo>
                      <a:lnTo>
                        <a:pt x="919" y="518"/>
                      </a:lnTo>
                      <a:lnTo>
                        <a:pt x="925" y="520"/>
                      </a:lnTo>
                      <a:lnTo>
                        <a:pt x="932" y="522"/>
                      </a:lnTo>
                      <a:lnTo>
                        <a:pt x="937" y="523"/>
                      </a:lnTo>
                      <a:lnTo>
                        <a:pt x="942" y="529"/>
                      </a:lnTo>
                      <a:lnTo>
                        <a:pt x="942" y="527"/>
                      </a:lnTo>
                      <a:lnTo>
                        <a:pt x="941" y="525"/>
                      </a:lnTo>
                      <a:lnTo>
                        <a:pt x="937" y="520"/>
                      </a:lnTo>
                      <a:lnTo>
                        <a:pt x="934" y="514"/>
                      </a:lnTo>
                      <a:lnTo>
                        <a:pt x="932" y="511"/>
                      </a:lnTo>
                      <a:lnTo>
                        <a:pt x="928" y="507"/>
                      </a:lnTo>
                      <a:lnTo>
                        <a:pt x="926" y="504"/>
                      </a:lnTo>
                      <a:lnTo>
                        <a:pt x="925" y="500"/>
                      </a:lnTo>
                      <a:lnTo>
                        <a:pt x="921" y="495"/>
                      </a:lnTo>
                      <a:lnTo>
                        <a:pt x="918" y="490"/>
                      </a:lnTo>
                      <a:lnTo>
                        <a:pt x="914" y="486"/>
                      </a:lnTo>
                      <a:lnTo>
                        <a:pt x="912" y="483"/>
                      </a:lnTo>
                      <a:lnTo>
                        <a:pt x="907" y="476"/>
                      </a:lnTo>
                      <a:lnTo>
                        <a:pt x="903" y="472"/>
                      </a:lnTo>
                      <a:lnTo>
                        <a:pt x="898" y="465"/>
                      </a:lnTo>
                      <a:lnTo>
                        <a:pt x="895" y="460"/>
                      </a:lnTo>
                      <a:lnTo>
                        <a:pt x="891" y="454"/>
                      </a:lnTo>
                      <a:lnTo>
                        <a:pt x="888" y="449"/>
                      </a:lnTo>
                      <a:lnTo>
                        <a:pt x="882" y="444"/>
                      </a:lnTo>
                      <a:lnTo>
                        <a:pt x="879" y="438"/>
                      </a:lnTo>
                      <a:lnTo>
                        <a:pt x="873" y="433"/>
                      </a:lnTo>
                      <a:lnTo>
                        <a:pt x="868" y="428"/>
                      </a:lnTo>
                      <a:lnTo>
                        <a:pt x="863" y="422"/>
                      </a:lnTo>
                      <a:lnTo>
                        <a:pt x="859" y="417"/>
                      </a:lnTo>
                      <a:lnTo>
                        <a:pt x="854" y="412"/>
                      </a:lnTo>
                      <a:lnTo>
                        <a:pt x="849" y="407"/>
                      </a:lnTo>
                      <a:lnTo>
                        <a:pt x="843" y="401"/>
                      </a:lnTo>
                      <a:lnTo>
                        <a:pt x="840" y="398"/>
                      </a:lnTo>
                      <a:lnTo>
                        <a:pt x="833" y="392"/>
                      </a:lnTo>
                      <a:lnTo>
                        <a:pt x="827" y="387"/>
                      </a:lnTo>
                      <a:lnTo>
                        <a:pt x="820" y="380"/>
                      </a:lnTo>
                      <a:lnTo>
                        <a:pt x="813" y="375"/>
                      </a:lnTo>
                      <a:lnTo>
                        <a:pt x="808" y="369"/>
                      </a:lnTo>
                      <a:lnTo>
                        <a:pt x="804" y="366"/>
                      </a:lnTo>
                      <a:lnTo>
                        <a:pt x="799" y="362"/>
                      </a:lnTo>
                      <a:lnTo>
                        <a:pt x="795" y="359"/>
                      </a:lnTo>
                      <a:lnTo>
                        <a:pt x="790" y="355"/>
                      </a:lnTo>
                      <a:lnTo>
                        <a:pt x="787" y="352"/>
                      </a:lnTo>
                      <a:lnTo>
                        <a:pt x="781" y="348"/>
                      </a:lnTo>
                      <a:lnTo>
                        <a:pt x="778" y="345"/>
                      </a:lnTo>
                      <a:lnTo>
                        <a:pt x="772" y="339"/>
                      </a:lnTo>
                      <a:lnTo>
                        <a:pt x="767" y="336"/>
                      </a:lnTo>
                      <a:lnTo>
                        <a:pt x="762" y="330"/>
                      </a:lnTo>
                      <a:lnTo>
                        <a:pt x="756" y="327"/>
                      </a:lnTo>
                      <a:lnTo>
                        <a:pt x="751" y="322"/>
                      </a:lnTo>
                      <a:lnTo>
                        <a:pt x="746" y="318"/>
                      </a:lnTo>
                      <a:lnTo>
                        <a:pt x="741" y="315"/>
                      </a:lnTo>
                      <a:lnTo>
                        <a:pt x="735" y="309"/>
                      </a:lnTo>
                      <a:lnTo>
                        <a:pt x="730" y="304"/>
                      </a:lnTo>
                      <a:lnTo>
                        <a:pt x="725" y="300"/>
                      </a:lnTo>
                      <a:lnTo>
                        <a:pt x="719" y="295"/>
                      </a:lnTo>
                      <a:lnTo>
                        <a:pt x="714" y="292"/>
                      </a:lnTo>
                      <a:lnTo>
                        <a:pt x="709" y="286"/>
                      </a:lnTo>
                      <a:lnTo>
                        <a:pt x="703" y="283"/>
                      </a:lnTo>
                      <a:lnTo>
                        <a:pt x="698" y="277"/>
                      </a:lnTo>
                      <a:lnTo>
                        <a:pt x="693" y="274"/>
                      </a:lnTo>
                      <a:lnTo>
                        <a:pt x="686" y="269"/>
                      </a:lnTo>
                      <a:lnTo>
                        <a:pt x="680" y="265"/>
                      </a:lnTo>
                      <a:lnTo>
                        <a:pt x="675" y="260"/>
                      </a:lnTo>
                      <a:lnTo>
                        <a:pt x="670" y="256"/>
                      </a:lnTo>
                      <a:lnTo>
                        <a:pt x="664" y="251"/>
                      </a:lnTo>
                      <a:lnTo>
                        <a:pt x="659" y="247"/>
                      </a:lnTo>
                      <a:lnTo>
                        <a:pt x="654" y="244"/>
                      </a:lnTo>
                      <a:lnTo>
                        <a:pt x="648" y="238"/>
                      </a:lnTo>
                      <a:lnTo>
                        <a:pt x="643" y="235"/>
                      </a:lnTo>
                      <a:lnTo>
                        <a:pt x="638" y="230"/>
                      </a:lnTo>
                      <a:lnTo>
                        <a:pt x="633" y="226"/>
                      </a:lnTo>
                      <a:lnTo>
                        <a:pt x="627" y="223"/>
                      </a:lnTo>
                      <a:lnTo>
                        <a:pt x="622" y="217"/>
                      </a:lnTo>
                      <a:lnTo>
                        <a:pt x="617" y="214"/>
                      </a:lnTo>
                      <a:lnTo>
                        <a:pt x="613" y="210"/>
                      </a:lnTo>
                      <a:lnTo>
                        <a:pt x="608" y="208"/>
                      </a:lnTo>
                      <a:lnTo>
                        <a:pt x="602" y="203"/>
                      </a:lnTo>
                      <a:lnTo>
                        <a:pt x="597" y="200"/>
                      </a:lnTo>
                      <a:lnTo>
                        <a:pt x="594" y="196"/>
                      </a:lnTo>
                      <a:lnTo>
                        <a:pt x="590" y="194"/>
                      </a:lnTo>
                      <a:lnTo>
                        <a:pt x="585" y="191"/>
                      </a:lnTo>
                      <a:lnTo>
                        <a:pt x="581" y="187"/>
                      </a:lnTo>
                      <a:lnTo>
                        <a:pt x="578" y="185"/>
                      </a:lnTo>
                      <a:lnTo>
                        <a:pt x="574" y="184"/>
                      </a:lnTo>
                      <a:lnTo>
                        <a:pt x="565" y="177"/>
                      </a:lnTo>
                      <a:lnTo>
                        <a:pt x="560" y="173"/>
                      </a:lnTo>
                      <a:lnTo>
                        <a:pt x="553" y="169"/>
                      </a:lnTo>
                      <a:lnTo>
                        <a:pt x="549" y="168"/>
                      </a:lnTo>
                      <a:lnTo>
                        <a:pt x="544" y="164"/>
                      </a:lnTo>
                      <a:lnTo>
                        <a:pt x="539" y="161"/>
                      </a:lnTo>
                      <a:lnTo>
                        <a:pt x="532" y="157"/>
                      </a:lnTo>
                      <a:lnTo>
                        <a:pt x="525" y="154"/>
                      </a:lnTo>
                      <a:lnTo>
                        <a:pt x="519" y="152"/>
                      </a:lnTo>
                      <a:lnTo>
                        <a:pt x="516" y="150"/>
                      </a:lnTo>
                      <a:lnTo>
                        <a:pt x="512" y="146"/>
                      </a:lnTo>
                      <a:lnTo>
                        <a:pt x="509" y="145"/>
                      </a:lnTo>
                      <a:lnTo>
                        <a:pt x="505" y="143"/>
                      </a:lnTo>
                      <a:lnTo>
                        <a:pt x="500" y="141"/>
                      </a:lnTo>
                      <a:lnTo>
                        <a:pt x="496" y="139"/>
                      </a:lnTo>
                      <a:lnTo>
                        <a:pt x="491" y="138"/>
                      </a:lnTo>
                      <a:lnTo>
                        <a:pt x="486" y="134"/>
                      </a:lnTo>
                      <a:lnTo>
                        <a:pt x="482" y="132"/>
                      </a:lnTo>
                      <a:lnTo>
                        <a:pt x="477" y="131"/>
                      </a:lnTo>
                      <a:lnTo>
                        <a:pt x="471" y="129"/>
                      </a:lnTo>
                      <a:lnTo>
                        <a:pt x="466" y="125"/>
                      </a:lnTo>
                      <a:lnTo>
                        <a:pt x="463" y="123"/>
                      </a:lnTo>
                      <a:lnTo>
                        <a:pt x="455" y="122"/>
                      </a:lnTo>
                      <a:lnTo>
                        <a:pt x="452" y="120"/>
                      </a:lnTo>
                      <a:lnTo>
                        <a:pt x="447" y="116"/>
                      </a:lnTo>
                      <a:lnTo>
                        <a:pt x="441" y="115"/>
                      </a:lnTo>
                      <a:lnTo>
                        <a:pt x="436" y="113"/>
                      </a:lnTo>
                      <a:lnTo>
                        <a:pt x="431" y="109"/>
                      </a:lnTo>
                      <a:lnTo>
                        <a:pt x="425" y="108"/>
                      </a:lnTo>
                      <a:lnTo>
                        <a:pt x="420" y="106"/>
                      </a:lnTo>
                      <a:lnTo>
                        <a:pt x="415" y="104"/>
                      </a:lnTo>
                      <a:lnTo>
                        <a:pt x="409" y="102"/>
                      </a:lnTo>
                      <a:lnTo>
                        <a:pt x="404" y="99"/>
                      </a:lnTo>
                      <a:lnTo>
                        <a:pt x="399" y="97"/>
                      </a:lnTo>
                      <a:lnTo>
                        <a:pt x="393" y="93"/>
                      </a:lnTo>
                      <a:lnTo>
                        <a:pt x="388" y="92"/>
                      </a:lnTo>
                      <a:lnTo>
                        <a:pt x="383" y="90"/>
                      </a:lnTo>
                      <a:lnTo>
                        <a:pt x="378" y="88"/>
                      </a:lnTo>
                      <a:lnTo>
                        <a:pt x="372" y="86"/>
                      </a:lnTo>
                      <a:lnTo>
                        <a:pt x="367" y="83"/>
                      </a:lnTo>
                      <a:lnTo>
                        <a:pt x="362" y="81"/>
                      </a:lnTo>
                      <a:lnTo>
                        <a:pt x="356" y="79"/>
                      </a:lnTo>
                      <a:lnTo>
                        <a:pt x="351" y="77"/>
                      </a:lnTo>
                      <a:lnTo>
                        <a:pt x="347" y="76"/>
                      </a:lnTo>
                      <a:lnTo>
                        <a:pt x="342" y="72"/>
                      </a:lnTo>
                      <a:lnTo>
                        <a:pt x="337" y="72"/>
                      </a:lnTo>
                      <a:lnTo>
                        <a:pt x="333" y="70"/>
                      </a:lnTo>
                      <a:lnTo>
                        <a:pt x="328" y="69"/>
                      </a:lnTo>
                      <a:lnTo>
                        <a:pt x="323" y="67"/>
                      </a:lnTo>
                      <a:lnTo>
                        <a:pt x="319" y="65"/>
                      </a:lnTo>
                      <a:lnTo>
                        <a:pt x="316" y="63"/>
                      </a:lnTo>
                      <a:lnTo>
                        <a:pt x="310" y="61"/>
                      </a:lnTo>
                      <a:lnTo>
                        <a:pt x="307" y="60"/>
                      </a:lnTo>
                      <a:lnTo>
                        <a:pt x="301" y="58"/>
                      </a:lnTo>
                      <a:lnTo>
                        <a:pt x="298" y="56"/>
                      </a:lnTo>
                      <a:lnTo>
                        <a:pt x="296" y="56"/>
                      </a:lnTo>
                      <a:lnTo>
                        <a:pt x="289" y="54"/>
                      </a:lnTo>
                      <a:lnTo>
                        <a:pt x="282" y="53"/>
                      </a:lnTo>
                      <a:lnTo>
                        <a:pt x="278" y="51"/>
                      </a:lnTo>
                      <a:lnTo>
                        <a:pt x="273" y="49"/>
                      </a:lnTo>
                      <a:lnTo>
                        <a:pt x="268" y="47"/>
                      </a:lnTo>
                      <a:lnTo>
                        <a:pt x="262" y="46"/>
                      </a:lnTo>
                      <a:lnTo>
                        <a:pt x="257" y="46"/>
                      </a:lnTo>
                      <a:lnTo>
                        <a:pt x="252" y="44"/>
                      </a:lnTo>
                      <a:lnTo>
                        <a:pt x="247" y="42"/>
                      </a:lnTo>
                      <a:lnTo>
                        <a:pt x="241" y="38"/>
                      </a:lnTo>
                      <a:lnTo>
                        <a:pt x="234" y="37"/>
                      </a:lnTo>
                      <a:lnTo>
                        <a:pt x="229" y="35"/>
                      </a:lnTo>
                      <a:lnTo>
                        <a:pt x="222" y="33"/>
                      </a:lnTo>
                      <a:lnTo>
                        <a:pt x="215" y="31"/>
                      </a:lnTo>
                      <a:lnTo>
                        <a:pt x="208" y="30"/>
                      </a:lnTo>
                      <a:lnTo>
                        <a:pt x="200" y="26"/>
                      </a:lnTo>
                      <a:lnTo>
                        <a:pt x="193" y="24"/>
                      </a:lnTo>
                      <a:lnTo>
                        <a:pt x="188" y="23"/>
                      </a:lnTo>
                      <a:lnTo>
                        <a:pt x="181" y="21"/>
                      </a:lnTo>
                      <a:lnTo>
                        <a:pt x="174" y="19"/>
                      </a:lnTo>
                      <a:lnTo>
                        <a:pt x="167" y="17"/>
                      </a:lnTo>
                      <a:lnTo>
                        <a:pt x="160" y="15"/>
                      </a:lnTo>
                      <a:lnTo>
                        <a:pt x="153" y="12"/>
                      </a:lnTo>
                      <a:lnTo>
                        <a:pt x="146" y="10"/>
                      </a:lnTo>
                      <a:lnTo>
                        <a:pt x="140" y="8"/>
                      </a:lnTo>
                      <a:lnTo>
                        <a:pt x="133" y="7"/>
                      </a:lnTo>
                      <a:lnTo>
                        <a:pt x="126" y="5"/>
                      </a:lnTo>
                      <a:lnTo>
                        <a:pt x="123" y="5"/>
                      </a:lnTo>
                      <a:lnTo>
                        <a:pt x="116" y="3"/>
                      </a:lnTo>
                      <a:lnTo>
                        <a:pt x="110" y="1"/>
                      </a:lnTo>
                      <a:lnTo>
                        <a:pt x="105" y="1"/>
                      </a:lnTo>
                      <a:lnTo>
                        <a:pt x="100" y="1"/>
                      </a:lnTo>
                      <a:lnTo>
                        <a:pt x="96" y="0"/>
                      </a:lnTo>
                      <a:lnTo>
                        <a:pt x="92" y="0"/>
                      </a:lnTo>
                      <a:lnTo>
                        <a:pt x="87" y="0"/>
                      </a:lnTo>
                      <a:lnTo>
                        <a:pt x="85" y="0"/>
                      </a:lnTo>
                      <a:lnTo>
                        <a:pt x="78" y="0"/>
                      </a:lnTo>
                      <a:lnTo>
                        <a:pt x="71" y="0"/>
                      </a:lnTo>
                      <a:lnTo>
                        <a:pt x="64" y="0"/>
                      </a:lnTo>
                      <a:lnTo>
                        <a:pt x="57" y="0"/>
                      </a:lnTo>
                      <a:lnTo>
                        <a:pt x="50" y="0"/>
                      </a:lnTo>
                      <a:lnTo>
                        <a:pt x="43" y="0"/>
                      </a:lnTo>
                      <a:lnTo>
                        <a:pt x="36" y="0"/>
                      </a:lnTo>
                      <a:lnTo>
                        <a:pt x="31" y="0"/>
                      </a:lnTo>
                      <a:lnTo>
                        <a:pt x="23" y="0"/>
                      </a:lnTo>
                      <a:lnTo>
                        <a:pt x="18" y="0"/>
                      </a:lnTo>
                      <a:lnTo>
                        <a:pt x="13" y="0"/>
                      </a:lnTo>
                      <a:lnTo>
                        <a:pt x="9" y="0"/>
                      </a:lnTo>
                      <a:lnTo>
                        <a:pt x="2" y="0"/>
                      </a:lnTo>
                      <a:lnTo>
                        <a:pt x="0" y="0"/>
                      </a:lnTo>
                      <a:close/>
                    </a:path>
                  </a:pathLst>
                </a:custGeom>
                <a:solidFill>
                  <a:srgbClr val="7D0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7" name="Freeform 7"/>
                <p:cNvSpPr>
                  <a:spLocks/>
                </p:cNvSpPr>
                <p:nvPr/>
              </p:nvSpPr>
              <p:spPr bwMode="auto">
                <a:xfrm>
                  <a:off x="4663" y="2826"/>
                  <a:ext cx="296" cy="252"/>
                </a:xfrm>
                <a:custGeom>
                  <a:avLst/>
                  <a:gdLst>
                    <a:gd name="T0" fmla="*/ 0 w 712"/>
                    <a:gd name="T1" fmla="*/ 0 h 608"/>
                    <a:gd name="T2" fmla="*/ 0 w 712"/>
                    <a:gd name="T3" fmla="*/ 0 h 608"/>
                    <a:gd name="T4" fmla="*/ 0 w 712"/>
                    <a:gd name="T5" fmla="*/ 0 h 608"/>
                    <a:gd name="T6" fmla="*/ 0 w 712"/>
                    <a:gd name="T7" fmla="*/ 0 h 608"/>
                    <a:gd name="T8" fmla="*/ 0 w 712"/>
                    <a:gd name="T9" fmla="*/ 0 h 608"/>
                    <a:gd name="T10" fmla="*/ 0 w 712"/>
                    <a:gd name="T11" fmla="*/ 0 h 608"/>
                    <a:gd name="T12" fmla="*/ 0 w 712"/>
                    <a:gd name="T13" fmla="*/ 0 h 608"/>
                    <a:gd name="T14" fmla="*/ 0 w 712"/>
                    <a:gd name="T15" fmla="*/ 0 h 608"/>
                    <a:gd name="T16" fmla="*/ 0 w 712"/>
                    <a:gd name="T17" fmla="*/ 0 h 608"/>
                    <a:gd name="T18" fmla="*/ 0 w 712"/>
                    <a:gd name="T19" fmla="*/ 0 h 608"/>
                    <a:gd name="T20" fmla="*/ 0 w 712"/>
                    <a:gd name="T21" fmla="*/ 0 h 608"/>
                    <a:gd name="T22" fmla="*/ 0 w 712"/>
                    <a:gd name="T23" fmla="*/ 0 h 608"/>
                    <a:gd name="T24" fmla="*/ 0 w 712"/>
                    <a:gd name="T25" fmla="*/ 0 h 608"/>
                    <a:gd name="T26" fmla="*/ 0 w 712"/>
                    <a:gd name="T27" fmla="*/ 0 h 608"/>
                    <a:gd name="T28" fmla="*/ 0 w 712"/>
                    <a:gd name="T29" fmla="*/ 0 h 608"/>
                    <a:gd name="T30" fmla="*/ 0 w 712"/>
                    <a:gd name="T31" fmla="*/ 0 h 608"/>
                    <a:gd name="T32" fmla="*/ 0 w 712"/>
                    <a:gd name="T33" fmla="*/ 0 h 608"/>
                    <a:gd name="T34" fmla="*/ 0 w 712"/>
                    <a:gd name="T35" fmla="*/ 0 h 608"/>
                    <a:gd name="T36" fmla="*/ 0 w 712"/>
                    <a:gd name="T37" fmla="*/ 0 h 608"/>
                    <a:gd name="T38" fmla="*/ 0 w 712"/>
                    <a:gd name="T39" fmla="*/ 0 h 608"/>
                    <a:gd name="T40" fmla="*/ 0 w 712"/>
                    <a:gd name="T41" fmla="*/ 0 h 608"/>
                    <a:gd name="T42" fmla="*/ 0 w 712"/>
                    <a:gd name="T43" fmla="*/ 0 h 608"/>
                    <a:gd name="T44" fmla="*/ 0 w 712"/>
                    <a:gd name="T45" fmla="*/ 0 h 608"/>
                    <a:gd name="T46" fmla="*/ 0 w 712"/>
                    <a:gd name="T47" fmla="*/ 0 h 608"/>
                    <a:gd name="T48" fmla="*/ 0 w 712"/>
                    <a:gd name="T49" fmla="*/ 0 h 608"/>
                    <a:gd name="T50" fmla="*/ 0 w 712"/>
                    <a:gd name="T51" fmla="*/ 0 h 608"/>
                    <a:gd name="T52" fmla="*/ 0 w 712"/>
                    <a:gd name="T53" fmla="*/ 0 h 608"/>
                    <a:gd name="T54" fmla="*/ 0 w 712"/>
                    <a:gd name="T55" fmla="*/ 0 h 608"/>
                    <a:gd name="T56" fmla="*/ 0 w 712"/>
                    <a:gd name="T57" fmla="*/ 0 h 608"/>
                    <a:gd name="T58" fmla="*/ 0 w 712"/>
                    <a:gd name="T59" fmla="*/ 0 h 608"/>
                    <a:gd name="T60" fmla="*/ 0 w 712"/>
                    <a:gd name="T61" fmla="*/ 0 h 608"/>
                    <a:gd name="T62" fmla="*/ 0 w 712"/>
                    <a:gd name="T63" fmla="*/ 0 h 608"/>
                    <a:gd name="T64" fmla="*/ 0 w 712"/>
                    <a:gd name="T65" fmla="*/ 0 h 608"/>
                    <a:gd name="T66" fmla="*/ 0 w 712"/>
                    <a:gd name="T67" fmla="*/ 0 h 608"/>
                    <a:gd name="T68" fmla="*/ 0 w 712"/>
                    <a:gd name="T69" fmla="*/ 0 h 608"/>
                    <a:gd name="T70" fmla="*/ 0 w 712"/>
                    <a:gd name="T71" fmla="*/ 0 h 608"/>
                    <a:gd name="T72" fmla="*/ 0 w 712"/>
                    <a:gd name="T73" fmla="*/ 0 h 608"/>
                    <a:gd name="T74" fmla="*/ 0 w 712"/>
                    <a:gd name="T75" fmla="*/ 0 h 608"/>
                    <a:gd name="T76" fmla="*/ 0 w 712"/>
                    <a:gd name="T77" fmla="*/ 0 h 608"/>
                    <a:gd name="T78" fmla="*/ 0 w 712"/>
                    <a:gd name="T79" fmla="*/ 0 h 608"/>
                    <a:gd name="T80" fmla="*/ 0 w 712"/>
                    <a:gd name="T81" fmla="*/ 0 h 608"/>
                    <a:gd name="T82" fmla="*/ 0 w 712"/>
                    <a:gd name="T83" fmla="*/ 0 h 608"/>
                    <a:gd name="T84" fmla="*/ 0 w 712"/>
                    <a:gd name="T85" fmla="*/ 0 h 608"/>
                    <a:gd name="T86" fmla="*/ 0 w 712"/>
                    <a:gd name="T87" fmla="*/ 0 h 608"/>
                    <a:gd name="T88" fmla="*/ 0 w 712"/>
                    <a:gd name="T89" fmla="*/ 0 h 608"/>
                    <a:gd name="T90" fmla="*/ 0 w 712"/>
                    <a:gd name="T91" fmla="*/ 0 h 608"/>
                    <a:gd name="T92" fmla="*/ 0 w 712"/>
                    <a:gd name="T93" fmla="*/ 0 h 608"/>
                    <a:gd name="T94" fmla="*/ 0 w 712"/>
                    <a:gd name="T95" fmla="*/ 0 h 608"/>
                    <a:gd name="T96" fmla="*/ 0 w 712"/>
                    <a:gd name="T97" fmla="*/ 0 h 608"/>
                    <a:gd name="T98" fmla="*/ 0 w 712"/>
                    <a:gd name="T99" fmla="*/ 0 h 608"/>
                    <a:gd name="T100" fmla="*/ 0 w 712"/>
                    <a:gd name="T101" fmla="*/ 0 h 608"/>
                    <a:gd name="T102" fmla="*/ 0 w 712"/>
                    <a:gd name="T103" fmla="*/ 0 h 608"/>
                    <a:gd name="T104" fmla="*/ 0 w 712"/>
                    <a:gd name="T105" fmla="*/ 0 h 608"/>
                    <a:gd name="T106" fmla="*/ 0 w 712"/>
                    <a:gd name="T107" fmla="*/ 0 h 608"/>
                    <a:gd name="T108" fmla="*/ 0 w 712"/>
                    <a:gd name="T109" fmla="*/ 0 h 608"/>
                    <a:gd name="T110" fmla="*/ 0 w 712"/>
                    <a:gd name="T111" fmla="*/ 0 h 608"/>
                    <a:gd name="T112" fmla="*/ 0 w 712"/>
                    <a:gd name="T113" fmla="*/ 0 h 608"/>
                    <a:gd name="T114" fmla="*/ 0 w 712"/>
                    <a:gd name="T115" fmla="*/ 0 h 608"/>
                    <a:gd name="T116" fmla="*/ 0 w 712"/>
                    <a:gd name="T117" fmla="*/ 0 h 608"/>
                    <a:gd name="T118" fmla="*/ 0 w 712"/>
                    <a:gd name="T119" fmla="*/ 0 h 608"/>
                    <a:gd name="T120" fmla="*/ 0 w 712"/>
                    <a:gd name="T121" fmla="*/ 0 h 608"/>
                    <a:gd name="T122" fmla="*/ 0 w 712"/>
                    <a:gd name="T123" fmla="*/ 0 h 6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12"/>
                    <a:gd name="T187" fmla="*/ 0 h 608"/>
                    <a:gd name="T188" fmla="*/ 712 w 712"/>
                    <a:gd name="T189" fmla="*/ 608 h 6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12" h="608">
                      <a:moveTo>
                        <a:pt x="0" y="0"/>
                      </a:moveTo>
                      <a:lnTo>
                        <a:pt x="85" y="359"/>
                      </a:lnTo>
                      <a:lnTo>
                        <a:pt x="369" y="608"/>
                      </a:lnTo>
                      <a:lnTo>
                        <a:pt x="369" y="607"/>
                      </a:lnTo>
                      <a:lnTo>
                        <a:pt x="370" y="605"/>
                      </a:lnTo>
                      <a:lnTo>
                        <a:pt x="374" y="603"/>
                      </a:lnTo>
                      <a:lnTo>
                        <a:pt x="379" y="598"/>
                      </a:lnTo>
                      <a:lnTo>
                        <a:pt x="385" y="594"/>
                      </a:lnTo>
                      <a:lnTo>
                        <a:pt x="392" y="589"/>
                      </a:lnTo>
                      <a:lnTo>
                        <a:pt x="395" y="585"/>
                      </a:lnTo>
                      <a:lnTo>
                        <a:pt x="399" y="584"/>
                      </a:lnTo>
                      <a:lnTo>
                        <a:pt x="404" y="580"/>
                      </a:lnTo>
                      <a:lnTo>
                        <a:pt x="408" y="578"/>
                      </a:lnTo>
                      <a:lnTo>
                        <a:pt x="413" y="575"/>
                      </a:lnTo>
                      <a:lnTo>
                        <a:pt x="417" y="573"/>
                      </a:lnTo>
                      <a:lnTo>
                        <a:pt x="422" y="569"/>
                      </a:lnTo>
                      <a:lnTo>
                        <a:pt x="427" y="568"/>
                      </a:lnTo>
                      <a:lnTo>
                        <a:pt x="431" y="564"/>
                      </a:lnTo>
                      <a:lnTo>
                        <a:pt x="438" y="562"/>
                      </a:lnTo>
                      <a:lnTo>
                        <a:pt x="441" y="559"/>
                      </a:lnTo>
                      <a:lnTo>
                        <a:pt x="448" y="557"/>
                      </a:lnTo>
                      <a:lnTo>
                        <a:pt x="454" y="555"/>
                      </a:lnTo>
                      <a:lnTo>
                        <a:pt x="459" y="553"/>
                      </a:lnTo>
                      <a:lnTo>
                        <a:pt x="464" y="550"/>
                      </a:lnTo>
                      <a:lnTo>
                        <a:pt x="471" y="550"/>
                      </a:lnTo>
                      <a:lnTo>
                        <a:pt x="477" y="546"/>
                      </a:lnTo>
                      <a:lnTo>
                        <a:pt x="482" y="546"/>
                      </a:lnTo>
                      <a:lnTo>
                        <a:pt x="489" y="545"/>
                      </a:lnTo>
                      <a:lnTo>
                        <a:pt x="496" y="545"/>
                      </a:lnTo>
                      <a:lnTo>
                        <a:pt x="502" y="543"/>
                      </a:lnTo>
                      <a:lnTo>
                        <a:pt x="509" y="543"/>
                      </a:lnTo>
                      <a:lnTo>
                        <a:pt x="514" y="543"/>
                      </a:lnTo>
                      <a:lnTo>
                        <a:pt x="521" y="545"/>
                      </a:lnTo>
                      <a:lnTo>
                        <a:pt x="528" y="545"/>
                      </a:lnTo>
                      <a:lnTo>
                        <a:pt x="535" y="546"/>
                      </a:lnTo>
                      <a:lnTo>
                        <a:pt x="539" y="546"/>
                      </a:lnTo>
                      <a:lnTo>
                        <a:pt x="544" y="548"/>
                      </a:lnTo>
                      <a:lnTo>
                        <a:pt x="548" y="548"/>
                      </a:lnTo>
                      <a:lnTo>
                        <a:pt x="553" y="550"/>
                      </a:lnTo>
                      <a:lnTo>
                        <a:pt x="560" y="552"/>
                      </a:lnTo>
                      <a:lnTo>
                        <a:pt x="567" y="553"/>
                      </a:lnTo>
                      <a:lnTo>
                        <a:pt x="571" y="553"/>
                      </a:lnTo>
                      <a:lnTo>
                        <a:pt x="576" y="557"/>
                      </a:lnTo>
                      <a:lnTo>
                        <a:pt x="579" y="557"/>
                      </a:lnTo>
                      <a:lnTo>
                        <a:pt x="583" y="559"/>
                      </a:lnTo>
                      <a:lnTo>
                        <a:pt x="587" y="561"/>
                      </a:lnTo>
                      <a:lnTo>
                        <a:pt x="592" y="562"/>
                      </a:lnTo>
                      <a:lnTo>
                        <a:pt x="595" y="562"/>
                      </a:lnTo>
                      <a:lnTo>
                        <a:pt x="599" y="564"/>
                      </a:lnTo>
                      <a:lnTo>
                        <a:pt x="602" y="566"/>
                      </a:lnTo>
                      <a:lnTo>
                        <a:pt x="608" y="568"/>
                      </a:lnTo>
                      <a:lnTo>
                        <a:pt x="611" y="569"/>
                      </a:lnTo>
                      <a:lnTo>
                        <a:pt x="615" y="571"/>
                      </a:lnTo>
                      <a:lnTo>
                        <a:pt x="622" y="573"/>
                      </a:lnTo>
                      <a:lnTo>
                        <a:pt x="629" y="576"/>
                      </a:lnTo>
                      <a:lnTo>
                        <a:pt x="636" y="578"/>
                      </a:lnTo>
                      <a:lnTo>
                        <a:pt x="643" y="582"/>
                      </a:lnTo>
                      <a:lnTo>
                        <a:pt x="648" y="584"/>
                      </a:lnTo>
                      <a:lnTo>
                        <a:pt x="656" y="587"/>
                      </a:lnTo>
                      <a:lnTo>
                        <a:pt x="661" y="591"/>
                      </a:lnTo>
                      <a:lnTo>
                        <a:pt x="666" y="592"/>
                      </a:lnTo>
                      <a:lnTo>
                        <a:pt x="671" y="594"/>
                      </a:lnTo>
                      <a:lnTo>
                        <a:pt x="675" y="596"/>
                      </a:lnTo>
                      <a:lnTo>
                        <a:pt x="679" y="598"/>
                      </a:lnTo>
                      <a:lnTo>
                        <a:pt x="682" y="599"/>
                      </a:lnTo>
                      <a:lnTo>
                        <a:pt x="686" y="603"/>
                      </a:lnTo>
                      <a:lnTo>
                        <a:pt x="687" y="603"/>
                      </a:lnTo>
                      <a:lnTo>
                        <a:pt x="712" y="598"/>
                      </a:lnTo>
                      <a:lnTo>
                        <a:pt x="710" y="594"/>
                      </a:lnTo>
                      <a:lnTo>
                        <a:pt x="707" y="589"/>
                      </a:lnTo>
                      <a:lnTo>
                        <a:pt x="703" y="582"/>
                      </a:lnTo>
                      <a:lnTo>
                        <a:pt x="702" y="576"/>
                      </a:lnTo>
                      <a:lnTo>
                        <a:pt x="698" y="573"/>
                      </a:lnTo>
                      <a:lnTo>
                        <a:pt x="696" y="568"/>
                      </a:lnTo>
                      <a:lnTo>
                        <a:pt x="693" y="562"/>
                      </a:lnTo>
                      <a:lnTo>
                        <a:pt x="689" y="557"/>
                      </a:lnTo>
                      <a:lnTo>
                        <a:pt x="687" y="552"/>
                      </a:lnTo>
                      <a:lnTo>
                        <a:pt x="682" y="545"/>
                      </a:lnTo>
                      <a:lnTo>
                        <a:pt x="679" y="539"/>
                      </a:lnTo>
                      <a:lnTo>
                        <a:pt x="675" y="532"/>
                      </a:lnTo>
                      <a:lnTo>
                        <a:pt x="670" y="523"/>
                      </a:lnTo>
                      <a:lnTo>
                        <a:pt x="664" y="516"/>
                      </a:lnTo>
                      <a:lnTo>
                        <a:pt x="661" y="509"/>
                      </a:lnTo>
                      <a:lnTo>
                        <a:pt x="656" y="502"/>
                      </a:lnTo>
                      <a:lnTo>
                        <a:pt x="650" y="493"/>
                      </a:lnTo>
                      <a:lnTo>
                        <a:pt x="645" y="484"/>
                      </a:lnTo>
                      <a:lnTo>
                        <a:pt x="640" y="476"/>
                      </a:lnTo>
                      <a:lnTo>
                        <a:pt x="634" y="467"/>
                      </a:lnTo>
                      <a:lnTo>
                        <a:pt x="627" y="458"/>
                      </a:lnTo>
                      <a:lnTo>
                        <a:pt x="622" y="449"/>
                      </a:lnTo>
                      <a:lnTo>
                        <a:pt x="617" y="440"/>
                      </a:lnTo>
                      <a:lnTo>
                        <a:pt x="610" y="431"/>
                      </a:lnTo>
                      <a:lnTo>
                        <a:pt x="602" y="421"/>
                      </a:lnTo>
                      <a:lnTo>
                        <a:pt x="595" y="412"/>
                      </a:lnTo>
                      <a:lnTo>
                        <a:pt x="590" y="403"/>
                      </a:lnTo>
                      <a:lnTo>
                        <a:pt x="581" y="392"/>
                      </a:lnTo>
                      <a:lnTo>
                        <a:pt x="574" y="382"/>
                      </a:lnTo>
                      <a:lnTo>
                        <a:pt x="567" y="371"/>
                      </a:lnTo>
                      <a:lnTo>
                        <a:pt x="560" y="362"/>
                      </a:lnTo>
                      <a:lnTo>
                        <a:pt x="551" y="352"/>
                      </a:lnTo>
                      <a:lnTo>
                        <a:pt x="542" y="343"/>
                      </a:lnTo>
                      <a:lnTo>
                        <a:pt x="535" y="332"/>
                      </a:lnTo>
                      <a:lnTo>
                        <a:pt x="526" y="323"/>
                      </a:lnTo>
                      <a:lnTo>
                        <a:pt x="519" y="313"/>
                      </a:lnTo>
                      <a:lnTo>
                        <a:pt x="510" y="304"/>
                      </a:lnTo>
                      <a:lnTo>
                        <a:pt x="502" y="293"/>
                      </a:lnTo>
                      <a:lnTo>
                        <a:pt x="493" y="284"/>
                      </a:lnTo>
                      <a:lnTo>
                        <a:pt x="484" y="274"/>
                      </a:lnTo>
                      <a:lnTo>
                        <a:pt x="475" y="265"/>
                      </a:lnTo>
                      <a:lnTo>
                        <a:pt x="464" y="256"/>
                      </a:lnTo>
                      <a:lnTo>
                        <a:pt x="455" y="247"/>
                      </a:lnTo>
                      <a:lnTo>
                        <a:pt x="447" y="238"/>
                      </a:lnTo>
                      <a:lnTo>
                        <a:pt x="438" y="230"/>
                      </a:lnTo>
                      <a:lnTo>
                        <a:pt x="427" y="221"/>
                      </a:lnTo>
                      <a:lnTo>
                        <a:pt x="418" y="214"/>
                      </a:lnTo>
                      <a:lnTo>
                        <a:pt x="408" y="205"/>
                      </a:lnTo>
                      <a:lnTo>
                        <a:pt x="397" y="198"/>
                      </a:lnTo>
                      <a:lnTo>
                        <a:pt x="386" y="189"/>
                      </a:lnTo>
                      <a:lnTo>
                        <a:pt x="378" y="184"/>
                      </a:lnTo>
                      <a:lnTo>
                        <a:pt x="367" y="177"/>
                      </a:lnTo>
                      <a:lnTo>
                        <a:pt x="356" y="169"/>
                      </a:lnTo>
                      <a:lnTo>
                        <a:pt x="346" y="162"/>
                      </a:lnTo>
                      <a:lnTo>
                        <a:pt x="337" y="157"/>
                      </a:lnTo>
                      <a:lnTo>
                        <a:pt x="326" y="150"/>
                      </a:lnTo>
                      <a:lnTo>
                        <a:pt x="316" y="146"/>
                      </a:lnTo>
                      <a:lnTo>
                        <a:pt x="305" y="141"/>
                      </a:lnTo>
                      <a:lnTo>
                        <a:pt x="294" y="138"/>
                      </a:lnTo>
                      <a:lnTo>
                        <a:pt x="287" y="134"/>
                      </a:lnTo>
                      <a:lnTo>
                        <a:pt x="282" y="132"/>
                      </a:lnTo>
                      <a:lnTo>
                        <a:pt x="277" y="129"/>
                      </a:lnTo>
                      <a:lnTo>
                        <a:pt x="273" y="127"/>
                      </a:lnTo>
                      <a:lnTo>
                        <a:pt x="266" y="123"/>
                      </a:lnTo>
                      <a:lnTo>
                        <a:pt x="262" y="122"/>
                      </a:lnTo>
                      <a:lnTo>
                        <a:pt x="257" y="120"/>
                      </a:lnTo>
                      <a:lnTo>
                        <a:pt x="254" y="116"/>
                      </a:lnTo>
                      <a:lnTo>
                        <a:pt x="248" y="115"/>
                      </a:lnTo>
                      <a:lnTo>
                        <a:pt x="245" y="111"/>
                      </a:lnTo>
                      <a:lnTo>
                        <a:pt x="239" y="109"/>
                      </a:lnTo>
                      <a:lnTo>
                        <a:pt x="236" y="108"/>
                      </a:lnTo>
                      <a:lnTo>
                        <a:pt x="227" y="102"/>
                      </a:lnTo>
                      <a:lnTo>
                        <a:pt x="220" y="97"/>
                      </a:lnTo>
                      <a:lnTo>
                        <a:pt x="213" y="92"/>
                      </a:lnTo>
                      <a:lnTo>
                        <a:pt x="206" y="86"/>
                      </a:lnTo>
                      <a:lnTo>
                        <a:pt x="199" y="81"/>
                      </a:lnTo>
                      <a:lnTo>
                        <a:pt x="192" y="77"/>
                      </a:lnTo>
                      <a:lnTo>
                        <a:pt x="185" y="72"/>
                      </a:lnTo>
                      <a:lnTo>
                        <a:pt x="177" y="69"/>
                      </a:lnTo>
                      <a:lnTo>
                        <a:pt x="170" y="65"/>
                      </a:lnTo>
                      <a:lnTo>
                        <a:pt x="165" y="61"/>
                      </a:lnTo>
                      <a:lnTo>
                        <a:pt x="160" y="60"/>
                      </a:lnTo>
                      <a:lnTo>
                        <a:pt x="154" y="56"/>
                      </a:lnTo>
                      <a:lnTo>
                        <a:pt x="147" y="54"/>
                      </a:lnTo>
                      <a:lnTo>
                        <a:pt x="144" y="53"/>
                      </a:lnTo>
                      <a:lnTo>
                        <a:pt x="139" y="49"/>
                      </a:lnTo>
                      <a:lnTo>
                        <a:pt x="133" y="47"/>
                      </a:lnTo>
                      <a:lnTo>
                        <a:pt x="130" y="46"/>
                      </a:lnTo>
                      <a:lnTo>
                        <a:pt x="124" y="44"/>
                      </a:lnTo>
                      <a:lnTo>
                        <a:pt x="119" y="42"/>
                      </a:lnTo>
                      <a:lnTo>
                        <a:pt x="116" y="40"/>
                      </a:lnTo>
                      <a:lnTo>
                        <a:pt x="112" y="38"/>
                      </a:lnTo>
                      <a:lnTo>
                        <a:pt x="107" y="37"/>
                      </a:lnTo>
                      <a:lnTo>
                        <a:pt x="103" y="35"/>
                      </a:lnTo>
                      <a:lnTo>
                        <a:pt x="98" y="33"/>
                      </a:lnTo>
                      <a:lnTo>
                        <a:pt x="94" y="31"/>
                      </a:lnTo>
                      <a:lnTo>
                        <a:pt x="91" y="30"/>
                      </a:lnTo>
                      <a:lnTo>
                        <a:pt x="87" y="28"/>
                      </a:lnTo>
                      <a:lnTo>
                        <a:pt x="82" y="26"/>
                      </a:lnTo>
                      <a:lnTo>
                        <a:pt x="78" y="24"/>
                      </a:lnTo>
                      <a:lnTo>
                        <a:pt x="75" y="23"/>
                      </a:lnTo>
                      <a:lnTo>
                        <a:pt x="69" y="21"/>
                      </a:lnTo>
                      <a:lnTo>
                        <a:pt x="62" y="19"/>
                      </a:lnTo>
                      <a:lnTo>
                        <a:pt x="55" y="15"/>
                      </a:lnTo>
                      <a:lnTo>
                        <a:pt x="50" y="14"/>
                      </a:lnTo>
                      <a:lnTo>
                        <a:pt x="45" y="12"/>
                      </a:lnTo>
                      <a:lnTo>
                        <a:pt x="39" y="12"/>
                      </a:lnTo>
                      <a:lnTo>
                        <a:pt x="34" y="8"/>
                      </a:lnTo>
                      <a:lnTo>
                        <a:pt x="31" y="7"/>
                      </a:lnTo>
                      <a:lnTo>
                        <a:pt x="25" y="5"/>
                      </a:lnTo>
                      <a:lnTo>
                        <a:pt x="22" y="5"/>
                      </a:lnTo>
                      <a:lnTo>
                        <a:pt x="15" y="3"/>
                      </a:lnTo>
                      <a:lnTo>
                        <a:pt x="11" y="1"/>
                      </a:lnTo>
                      <a:lnTo>
                        <a:pt x="6" y="0"/>
                      </a:lnTo>
                      <a:lnTo>
                        <a:pt x="2" y="0"/>
                      </a:lnTo>
                      <a:lnTo>
                        <a:pt x="0" y="0"/>
                      </a:lnTo>
                      <a:close/>
                    </a:path>
                  </a:pathLst>
                </a:custGeom>
                <a:solidFill>
                  <a:srgbClr val="6B0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8" name="Freeform 8"/>
                <p:cNvSpPr>
                  <a:spLocks/>
                </p:cNvSpPr>
                <p:nvPr/>
              </p:nvSpPr>
              <p:spPr bwMode="auto">
                <a:xfrm>
                  <a:off x="4580" y="2826"/>
                  <a:ext cx="236" cy="268"/>
                </a:xfrm>
                <a:custGeom>
                  <a:avLst/>
                  <a:gdLst>
                    <a:gd name="T0" fmla="*/ 0 w 570"/>
                    <a:gd name="T1" fmla="*/ 0 h 645"/>
                    <a:gd name="T2" fmla="*/ 0 w 570"/>
                    <a:gd name="T3" fmla="*/ 0 h 645"/>
                    <a:gd name="T4" fmla="*/ 0 w 570"/>
                    <a:gd name="T5" fmla="*/ 0 h 645"/>
                    <a:gd name="T6" fmla="*/ 0 w 570"/>
                    <a:gd name="T7" fmla="*/ 0 h 645"/>
                    <a:gd name="T8" fmla="*/ 0 w 570"/>
                    <a:gd name="T9" fmla="*/ 0 h 645"/>
                    <a:gd name="T10" fmla="*/ 0 w 570"/>
                    <a:gd name="T11" fmla="*/ 0 h 645"/>
                    <a:gd name="T12" fmla="*/ 0 w 570"/>
                    <a:gd name="T13" fmla="*/ 0 h 645"/>
                    <a:gd name="T14" fmla="*/ 0 w 570"/>
                    <a:gd name="T15" fmla="*/ 0 h 645"/>
                    <a:gd name="T16" fmla="*/ 0 w 570"/>
                    <a:gd name="T17" fmla="*/ 0 h 645"/>
                    <a:gd name="T18" fmla="*/ 0 w 570"/>
                    <a:gd name="T19" fmla="*/ 0 h 645"/>
                    <a:gd name="T20" fmla="*/ 0 w 570"/>
                    <a:gd name="T21" fmla="*/ 0 h 645"/>
                    <a:gd name="T22" fmla="*/ 0 w 570"/>
                    <a:gd name="T23" fmla="*/ 0 h 645"/>
                    <a:gd name="T24" fmla="*/ 0 w 570"/>
                    <a:gd name="T25" fmla="*/ 0 h 645"/>
                    <a:gd name="T26" fmla="*/ 0 w 570"/>
                    <a:gd name="T27" fmla="*/ 0 h 645"/>
                    <a:gd name="T28" fmla="*/ 0 w 570"/>
                    <a:gd name="T29" fmla="*/ 0 h 645"/>
                    <a:gd name="T30" fmla="*/ 0 w 570"/>
                    <a:gd name="T31" fmla="*/ 0 h 645"/>
                    <a:gd name="T32" fmla="*/ 0 w 570"/>
                    <a:gd name="T33" fmla="*/ 0 h 645"/>
                    <a:gd name="T34" fmla="*/ 0 w 570"/>
                    <a:gd name="T35" fmla="*/ 0 h 645"/>
                    <a:gd name="T36" fmla="*/ 0 w 570"/>
                    <a:gd name="T37" fmla="*/ 0 h 645"/>
                    <a:gd name="T38" fmla="*/ 0 w 570"/>
                    <a:gd name="T39" fmla="*/ 0 h 645"/>
                    <a:gd name="T40" fmla="*/ 0 w 570"/>
                    <a:gd name="T41" fmla="*/ 0 h 645"/>
                    <a:gd name="T42" fmla="*/ 0 w 570"/>
                    <a:gd name="T43" fmla="*/ 0 h 645"/>
                    <a:gd name="T44" fmla="*/ 0 w 570"/>
                    <a:gd name="T45" fmla="*/ 0 h 645"/>
                    <a:gd name="T46" fmla="*/ 0 w 570"/>
                    <a:gd name="T47" fmla="*/ 0 h 645"/>
                    <a:gd name="T48" fmla="*/ 0 w 570"/>
                    <a:gd name="T49" fmla="*/ 0 h 645"/>
                    <a:gd name="T50" fmla="*/ 0 w 570"/>
                    <a:gd name="T51" fmla="*/ 0 h 645"/>
                    <a:gd name="T52" fmla="*/ 0 w 570"/>
                    <a:gd name="T53" fmla="*/ 0 h 645"/>
                    <a:gd name="T54" fmla="*/ 0 w 570"/>
                    <a:gd name="T55" fmla="*/ 0 h 645"/>
                    <a:gd name="T56" fmla="*/ 0 w 570"/>
                    <a:gd name="T57" fmla="*/ 0 h 645"/>
                    <a:gd name="T58" fmla="*/ 0 w 570"/>
                    <a:gd name="T59" fmla="*/ 0 h 645"/>
                    <a:gd name="T60" fmla="*/ 0 w 570"/>
                    <a:gd name="T61" fmla="*/ 0 h 645"/>
                    <a:gd name="T62" fmla="*/ 0 w 570"/>
                    <a:gd name="T63" fmla="*/ 0 h 645"/>
                    <a:gd name="T64" fmla="*/ 0 w 570"/>
                    <a:gd name="T65" fmla="*/ 0 h 645"/>
                    <a:gd name="T66" fmla="*/ 0 w 570"/>
                    <a:gd name="T67" fmla="*/ 0 h 645"/>
                    <a:gd name="T68" fmla="*/ 0 w 570"/>
                    <a:gd name="T69" fmla="*/ 0 h 645"/>
                    <a:gd name="T70" fmla="*/ 0 w 570"/>
                    <a:gd name="T71" fmla="*/ 0 h 645"/>
                    <a:gd name="T72" fmla="*/ 0 w 570"/>
                    <a:gd name="T73" fmla="*/ 0 h 645"/>
                    <a:gd name="T74" fmla="*/ 0 w 570"/>
                    <a:gd name="T75" fmla="*/ 0 h 645"/>
                    <a:gd name="T76" fmla="*/ 0 w 570"/>
                    <a:gd name="T77" fmla="*/ 0 h 645"/>
                    <a:gd name="T78" fmla="*/ 0 w 570"/>
                    <a:gd name="T79" fmla="*/ 0 h 645"/>
                    <a:gd name="T80" fmla="*/ 0 w 570"/>
                    <a:gd name="T81" fmla="*/ 0 h 645"/>
                    <a:gd name="T82" fmla="*/ 0 w 570"/>
                    <a:gd name="T83" fmla="*/ 0 h 645"/>
                    <a:gd name="T84" fmla="*/ 0 w 570"/>
                    <a:gd name="T85" fmla="*/ 0 h 645"/>
                    <a:gd name="T86" fmla="*/ 0 w 570"/>
                    <a:gd name="T87" fmla="*/ 0 h 645"/>
                    <a:gd name="T88" fmla="*/ 0 w 570"/>
                    <a:gd name="T89" fmla="*/ 0 h 645"/>
                    <a:gd name="T90" fmla="*/ 0 w 570"/>
                    <a:gd name="T91" fmla="*/ 0 h 645"/>
                    <a:gd name="T92" fmla="*/ 0 w 570"/>
                    <a:gd name="T93" fmla="*/ 0 h 645"/>
                    <a:gd name="T94" fmla="*/ 0 w 570"/>
                    <a:gd name="T95" fmla="*/ 0 h 645"/>
                    <a:gd name="T96" fmla="*/ 0 w 570"/>
                    <a:gd name="T97" fmla="*/ 0 h 645"/>
                    <a:gd name="T98" fmla="*/ 0 w 570"/>
                    <a:gd name="T99" fmla="*/ 0 h 645"/>
                    <a:gd name="T100" fmla="*/ 0 w 570"/>
                    <a:gd name="T101" fmla="*/ 0 h 645"/>
                    <a:gd name="T102" fmla="*/ 0 w 570"/>
                    <a:gd name="T103" fmla="*/ 0 h 645"/>
                    <a:gd name="T104" fmla="*/ 0 w 570"/>
                    <a:gd name="T105" fmla="*/ 0 h 645"/>
                    <a:gd name="T106" fmla="*/ 0 w 570"/>
                    <a:gd name="T107" fmla="*/ 0 h 645"/>
                    <a:gd name="T108" fmla="*/ 0 w 570"/>
                    <a:gd name="T109" fmla="*/ 0 h 645"/>
                    <a:gd name="T110" fmla="*/ 0 w 570"/>
                    <a:gd name="T111" fmla="*/ 0 h 645"/>
                    <a:gd name="T112" fmla="*/ 0 w 570"/>
                    <a:gd name="T113" fmla="*/ 0 h 645"/>
                    <a:gd name="T114" fmla="*/ 0 w 570"/>
                    <a:gd name="T115" fmla="*/ 0 h 645"/>
                    <a:gd name="T116" fmla="*/ 0 w 570"/>
                    <a:gd name="T117" fmla="*/ 0 h 645"/>
                    <a:gd name="T118" fmla="*/ 0 w 570"/>
                    <a:gd name="T119" fmla="*/ 0 h 645"/>
                    <a:gd name="T120" fmla="*/ 0 w 570"/>
                    <a:gd name="T121" fmla="*/ 0 h 645"/>
                    <a:gd name="T122" fmla="*/ 0 w 570"/>
                    <a:gd name="T123" fmla="*/ 0 h 645"/>
                    <a:gd name="T124" fmla="*/ 0 w 570"/>
                    <a:gd name="T125" fmla="*/ 0 h 64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0"/>
                    <a:gd name="T190" fmla="*/ 0 h 645"/>
                    <a:gd name="T191" fmla="*/ 570 w 570"/>
                    <a:gd name="T192" fmla="*/ 645 h 64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0" h="645">
                      <a:moveTo>
                        <a:pt x="193" y="0"/>
                      </a:moveTo>
                      <a:lnTo>
                        <a:pt x="185" y="3"/>
                      </a:lnTo>
                      <a:lnTo>
                        <a:pt x="178" y="8"/>
                      </a:lnTo>
                      <a:lnTo>
                        <a:pt x="171" y="14"/>
                      </a:lnTo>
                      <a:lnTo>
                        <a:pt x="166" y="19"/>
                      </a:lnTo>
                      <a:lnTo>
                        <a:pt x="159" y="26"/>
                      </a:lnTo>
                      <a:lnTo>
                        <a:pt x="152" y="31"/>
                      </a:lnTo>
                      <a:lnTo>
                        <a:pt x="147" y="38"/>
                      </a:lnTo>
                      <a:lnTo>
                        <a:pt x="141" y="46"/>
                      </a:lnTo>
                      <a:lnTo>
                        <a:pt x="136" y="53"/>
                      </a:lnTo>
                      <a:lnTo>
                        <a:pt x="131" y="60"/>
                      </a:lnTo>
                      <a:lnTo>
                        <a:pt x="125" y="69"/>
                      </a:lnTo>
                      <a:lnTo>
                        <a:pt x="120" y="76"/>
                      </a:lnTo>
                      <a:lnTo>
                        <a:pt x="115" y="84"/>
                      </a:lnTo>
                      <a:lnTo>
                        <a:pt x="109" y="93"/>
                      </a:lnTo>
                      <a:lnTo>
                        <a:pt x="106" y="102"/>
                      </a:lnTo>
                      <a:lnTo>
                        <a:pt x="100" y="109"/>
                      </a:lnTo>
                      <a:lnTo>
                        <a:pt x="97" y="118"/>
                      </a:lnTo>
                      <a:lnTo>
                        <a:pt x="92" y="127"/>
                      </a:lnTo>
                      <a:lnTo>
                        <a:pt x="88" y="136"/>
                      </a:lnTo>
                      <a:lnTo>
                        <a:pt x="83" y="145"/>
                      </a:lnTo>
                      <a:lnTo>
                        <a:pt x="79" y="154"/>
                      </a:lnTo>
                      <a:lnTo>
                        <a:pt x="76" y="162"/>
                      </a:lnTo>
                      <a:lnTo>
                        <a:pt x="72" y="173"/>
                      </a:lnTo>
                      <a:lnTo>
                        <a:pt x="69" y="182"/>
                      </a:lnTo>
                      <a:lnTo>
                        <a:pt x="63" y="191"/>
                      </a:lnTo>
                      <a:lnTo>
                        <a:pt x="62" y="200"/>
                      </a:lnTo>
                      <a:lnTo>
                        <a:pt x="58" y="210"/>
                      </a:lnTo>
                      <a:lnTo>
                        <a:pt x="56" y="219"/>
                      </a:lnTo>
                      <a:lnTo>
                        <a:pt x="53" y="228"/>
                      </a:lnTo>
                      <a:lnTo>
                        <a:pt x="49" y="238"/>
                      </a:lnTo>
                      <a:lnTo>
                        <a:pt x="47" y="247"/>
                      </a:lnTo>
                      <a:lnTo>
                        <a:pt x="44" y="256"/>
                      </a:lnTo>
                      <a:lnTo>
                        <a:pt x="42" y="265"/>
                      </a:lnTo>
                      <a:lnTo>
                        <a:pt x="39" y="274"/>
                      </a:lnTo>
                      <a:lnTo>
                        <a:pt x="37" y="283"/>
                      </a:lnTo>
                      <a:lnTo>
                        <a:pt x="33" y="292"/>
                      </a:lnTo>
                      <a:lnTo>
                        <a:pt x="31" y="300"/>
                      </a:lnTo>
                      <a:lnTo>
                        <a:pt x="30" y="307"/>
                      </a:lnTo>
                      <a:lnTo>
                        <a:pt x="28" y="316"/>
                      </a:lnTo>
                      <a:lnTo>
                        <a:pt x="26" y="325"/>
                      </a:lnTo>
                      <a:lnTo>
                        <a:pt x="24" y="332"/>
                      </a:lnTo>
                      <a:lnTo>
                        <a:pt x="23" y="339"/>
                      </a:lnTo>
                      <a:lnTo>
                        <a:pt x="21" y="348"/>
                      </a:lnTo>
                      <a:lnTo>
                        <a:pt x="19" y="355"/>
                      </a:lnTo>
                      <a:lnTo>
                        <a:pt x="17" y="362"/>
                      </a:lnTo>
                      <a:lnTo>
                        <a:pt x="15" y="369"/>
                      </a:lnTo>
                      <a:lnTo>
                        <a:pt x="14" y="375"/>
                      </a:lnTo>
                      <a:lnTo>
                        <a:pt x="14" y="382"/>
                      </a:lnTo>
                      <a:lnTo>
                        <a:pt x="12" y="387"/>
                      </a:lnTo>
                      <a:lnTo>
                        <a:pt x="10" y="392"/>
                      </a:lnTo>
                      <a:lnTo>
                        <a:pt x="10" y="398"/>
                      </a:lnTo>
                      <a:lnTo>
                        <a:pt x="8" y="405"/>
                      </a:lnTo>
                      <a:lnTo>
                        <a:pt x="7" y="408"/>
                      </a:lnTo>
                      <a:lnTo>
                        <a:pt x="7" y="412"/>
                      </a:lnTo>
                      <a:lnTo>
                        <a:pt x="7" y="417"/>
                      </a:lnTo>
                      <a:lnTo>
                        <a:pt x="7" y="421"/>
                      </a:lnTo>
                      <a:lnTo>
                        <a:pt x="3" y="426"/>
                      </a:lnTo>
                      <a:lnTo>
                        <a:pt x="3" y="431"/>
                      </a:lnTo>
                      <a:lnTo>
                        <a:pt x="1" y="433"/>
                      </a:lnTo>
                      <a:lnTo>
                        <a:pt x="1" y="435"/>
                      </a:lnTo>
                      <a:lnTo>
                        <a:pt x="0" y="435"/>
                      </a:lnTo>
                      <a:lnTo>
                        <a:pt x="0" y="437"/>
                      </a:lnTo>
                      <a:lnTo>
                        <a:pt x="0" y="438"/>
                      </a:lnTo>
                      <a:lnTo>
                        <a:pt x="0" y="442"/>
                      </a:lnTo>
                      <a:lnTo>
                        <a:pt x="0" y="445"/>
                      </a:lnTo>
                      <a:lnTo>
                        <a:pt x="1" y="453"/>
                      </a:lnTo>
                      <a:lnTo>
                        <a:pt x="3" y="458"/>
                      </a:lnTo>
                      <a:lnTo>
                        <a:pt x="7" y="467"/>
                      </a:lnTo>
                      <a:lnTo>
                        <a:pt x="7" y="468"/>
                      </a:lnTo>
                      <a:lnTo>
                        <a:pt x="8" y="472"/>
                      </a:lnTo>
                      <a:lnTo>
                        <a:pt x="8" y="477"/>
                      </a:lnTo>
                      <a:lnTo>
                        <a:pt x="10" y="481"/>
                      </a:lnTo>
                      <a:lnTo>
                        <a:pt x="12" y="486"/>
                      </a:lnTo>
                      <a:lnTo>
                        <a:pt x="14" y="490"/>
                      </a:lnTo>
                      <a:lnTo>
                        <a:pt x="15" y="493"/>
                      </a:lnTo>
                      <a:lnTo>
                        <a:pt x="17" y="499"/>
                      </a:lnTo>
                      <a:lnTo>
                        <a:pt x="19" y="504"/>
                      </a:lnTo>
                      <a:lnTo>
                        <a:pt x="21" y="509"/>
                      </a:lnTo>
                      <a:lnTo>
                        <a:pt x="23" y="513"/>
                      </a:lnTo>
                      <a:lnTo>
                        <a:pt x="24" y="518"/>
                      </a:lnTo>
                      <a:lnTo>
                        <a:pt x="26" y="523"/>
                      </a:lnTo>
                      <a:lnTo>
                        <a:pt x="30" y="529"/>
                      </a:lnTo>
                      <a:lnTo>
                        <a:pt x="31" y="534"/>
                      </a:lnTo>
                      <a:lnTo>
                        <a:pt x="33" y="539"/>
                      </a:lnTo>
                      <a:lnTo>
                        <a:pt x="35" y="543"/>
                      </a:lnTo>
                      <a:lnTo>
                        <a:pt x="37" y="548"/>
                      </a:lnTo>
                      <a:lnTo>
                        <a:pt x="39" y="553"/>
                      </a:lnTo>
                      <a:lnTo>
                        <a:pt x="40" y="559"/>
                      </a:lnTo>
                      <a:lnTo>
                        <a:pt x="42" y="562"/>
                      </a:lnTo>
                      <a:lnTo>
                        <a:pt x="44" y="568"/>
                      </a:lnTo>
                      <a:lnTo>
                        <a:pt x="46" y="573"/>
                      </a:lnTo>
                      <a:lnTo>
                        <a:pt x="47" y="578"/>
                      </a:lnTo>
                      <a:lnTo>
                        <a:pt x="49" y="582"/>
                      </a:lnTo>
                      <a:lnTo>
                        <a:pt x="51" y="587"/>
                      </a:lnTo>
                      <a:lnTo>
                        <a:pt x="53" y="591"/>
                      </a:lnTo>
                      <a:lnTo>
                        <a:pt x="54" y="596"/>
                      </a:lnTo>
                      <a:lnTo>
                        <a:pt x="56" y="599"/>
                      </a:lnTo>
                      <a:lnTo>
                        <a:pt x="58" y="603"/>
                      </a:lnTo>
                      <a:lnTo>
                        <a:pt x="60" y="608"/>
                      </a:lnTo>
                      <a:lnTo>
                        <a:pt x="62" y="612"/>
                      </a:lnTo>
                      <a:lnTo>
                        <a:pt x="65" y="619"/>
                      </a:lnTo>
                      <a:lnTo>
                        <a:pt x="67" y="624"/>
                      </a:lnTo>
                      <a:lnTo>
                        <a:pt x="70" y="631"/>
                      </a:lnTo>
                      <a:lnTo>
                        <a:pt x="72" y="637"/>
                      </a:lnTo>
                      <a:lnTo>
                        <a:pt x="74" y="640"/>
                      </a:lnTo>
                      <a:lnTo>
                        <a:pt x="74" y="644"/>
                      </a:lnTo>
                      <a:lnTo>
                        <a:pt x="76" y="644"/>
                      </a:lnTo>
                      <a:lnTo>
                        <a:pt x="76" y="645"/>
                      </a:lnTo>
                      <a:lnTo>
                        <a:pt x="77" y="644"/>
                      </a:lnTo>
                      <a:lnTo>
                        <a:pt x="79" y="642"/>
                      </a:lnTo>
                      <a:lnTo>
                        <a:pt x="85" y="637"/>
                      </a:lnTo>
                      <a:lnTo>
                        <a:pt x="92" y="631"/>
                      </a:lnTo>
                      <a:lnTo>
                        <a:pt x="95" y="628"/>
                      </a:lnTo>
                      <a:lnTo>
                        <a:pt x="100" y="624"/>
                      </a:lnTo>
                      <a:lnTo>
                        <a:pt x="104" y="621"/>
                      </a:lnTo>
                      <a:lnTo>
                        <a:pt x="109" y="617"/>
                      </a:lnTo>
                      <a:lnTo>
                        <a:pt x="115" y="614"/>
                      </a:lnTo>
                      <a:lnTo>
                        <a:pt x="120" y="610"/>
                      </a:lnTo>
                      <a:lnTo>
                        <a:pt x="127" y="607"/>
                      </a:lnTo>
                      <a:lnTo>
                        <a:pt x="134" y="603"/>
                      </a:lnTo>
                      <a:lnTo>
                        <a:pt x="139" y="598"/>
                      </a:lnTo>
                      <a:lnTo>
                        <a:pt x="147" y="592"/>
                      </a:lnTo>
                      <a:lnTo>
                        <a:pt x="154" y="589"/>
                      </a:lnTo>
                      <a:lnTo>
                        <a:pt x="161" y="584"/>
                      </a:lnTo>
                      <a:lnTo>
                        <a:pt x="168" y="580"/>
                      </a:lnTo>
                      <a:lnTo>
                        <a:pt x="175" y="575"/>
                      </a:lnTo>
                      <a:lnTo>
                        <a:pt x="178" y="573"/>
                      </a:lnTo>
                      <a:lnTo>
                        <a:pt x="184" y="571"/>
                      </a:lnTo>
                      <a:lnTo>
                        <a:pt x="187" y="569"/>
                      </a:lnTo>
                      <a:lnTo>
                        <a:pt x="193" y="568"/>
                      </a:lnTo>
                      <a:lnTo>
                        <a:pt x="196" y="564"/>
                      </a:lnTo>
                      <a:lnTo>
                        <a:pt x="200" y="562"/>
                      </a:lnTo>
                      <a:lnTo>
                        <a:pt x="203" y="561"/>
                      </a:lnTo>
                      <a:lnTo>
                        <a:pt x="208" y="559"/>
                      </a:lnTo>
                      <a:lnTo>
                        <a:pt x="212" y="557"/>
                      </a:lnTo>
                      <a:lnTo>
                        <a:pt x="217" y="553"/>
                      </a:lnTo>
                      <a:lnTo>
                        <a:pt x="221" y="553"/>
                      </a:lnTo>
                      <a:lnTo>
                        <a:pt x="226" y="552"/>
                      </a:lnTo>
                      <a:lnTo>
                        <a:pt x="230" y="550"/>
                      </a:lnTo>
                      <a:lnTo>
                        <a:pt x="233" y="548"/>
                      </a:lnTo>
                      <a:lnTo>
                        <a:pt x="239" y="546"/>
                      </a:lnTo>
                      <a:lnTo>
                        <a:pt x="242" y="545"/>
                      </a:lnTo>
                      <a:lnTo>
                        <a:pt x="247" y="543"/>
                      </a:lnTo>
                      <a:lnTo>
                        <a:pt x="251" y="543"/>
                      </a:lnTo>
                      <a:lnTo>
                        <a:pt x="256" y="541"/>
                      </a:lnTo>
                      <a:lnTo>
                        <a:pt x="260" y="539"/>
                      </a:lnTo>
                      <a:lnTo>
                        <a:pt x="263" y="538"/>
                      </a:lnTo>
                      <a:lnTo>
                        <a:pt x="269" y="538"/>
                      </a:lnTo>
                      <a:lnTo>
                        <a:pt x="272" y="536"/>
                      </a:lnTo>
                      <a:lnTo>
                        <a:pt x="278" y="534"/>
                      </a:lnTo>
                      <a:lnTo>
                        <a:pt x="281" y="534"/>
                      </a:lnTo>
                      <a:lnTo>
                        <a:pt x="285" y="534"/>
                      </a:lnTo>
                      <a:lnTo>
                        <a:pt x="290" y="532"/>
                      </a:lnTo>
                      <a:lnTo>
                        <a:pt x="293" y="532"/>
                      </a:lnTo>
                      <a:lnTo>
                        <a:pt x="297" y="532"/>
                      </a:lnTo>
                      <a:lnTo>
                        <a:pt x="302" y="530"/>
                      </a:lnTo>
                      <a:lnTo>
                        <a:pt x="306" y="530"/>
                      </a:lnTo>
                      <a:lnTo>
                        <a:pt x="309" y="530"/>
                      </a:lnTo>
                      <a:lnTo>
                        <a:pt x="313" y="530"/>
                      </a:lnTo>
                      <a:lnTo>
                        <a:pt x="318" y="530"/>
                      </a:lnTo>
                      <a:lnTo>
                        <a:pt x="322" y="530"/>
                      </a:lnTo>
                      <a:lnTo>
                        <a:pt x="327" y="530"/>
                      </a:lnTo>
                      <a:lnTo>
                        <a:pt x="334" y="530"/>
                      </a:lnTo>
                      <a:lnTo>
                        <a:pt x="341" y="530"/>
                      </a:lnTo>
                      <a:lnTo>
                        <a:pt x="348" y="530"/>
                      </a:lnTo>
                      <a:lnTo>
                        <a:pt x="355" y="532"/>
                      </a:lnTo>
                      <a:lnTo>
                        <a:pt x="363" y="532"/>
                      </a:lnTo>
                      <a:lnTo>
                        <a:pt x="370" y="532"/>
                      </a:lnTo>
                      <a:lnTo>
                        <a:pt x="377" y="534"/>
                      </a:lnTo>
                      <a:lnTo>
                        <a:pt x="384" y="536"/>
                      </a:lnTo>
                      <a:lnTo>
                        <a:pt x="389" y="536"/>
                      </a:lnTo>
                      <a:lnTo>
                        <a:pt x="396" y="538"/>
                      </a:lnTo>
                      <a:lnTo>
                        <a:pt x="401" y="539"/>
                      </a:lnTo>
                      <a:lnTo>
                        <a:pt x="409" y="541"/>
                      </a:lnTo>
                      <a:lnTo>
                        <a:pt x="412" y="543"/>
                      </a:lnTo>
                      <a:lnTo>
                        <a:pt x="417" y="543"/>
                      </a:lnTo>
                      <a:lnTo>
                        <a:pt x="423" y="545"/>
                      </a:lnTo>
                      <a:lnTo>
                        <a:pt x="428" y="546"/>
                      </a:lnTo>
                      <a:lnTo>
                        <a:pt x="433" y="548"/>
                      </a:lnTo>
                      <a:lnTo>
                        <a:pt x="437" y="550"/>
                      </a:lnTo>
                      <a:lnTo>
                        <a:pt x="440" y="550"/>
                      </a:lnTo>
                      <a:lnTo>
                        <a:pt x="446" y="552"/>
                      </a:lnTo>
                      <a:lnTo>
                        <a:pt x="451" y="553"/>
                      </a:lnTo>
                      <a:lnTo>
                        <a:pt x="458" y="557"/>
                      </a:lnTo>
                      <a:lnTo>
                        <a:pt x="462" y="559"/>
                      </a:lnTo>
                      <a:lnTo>
                        <a:pt x="469" y="562"/>
                      </a:lnTo>
                      <a:lnTo>
                        <a:pt x="472" y="562"/>
                      </a:lnTo>
                      <a:lnTo>
                        <a:pt x="476" y="564"/>
                      </a:lnTo>
                      <a:lnTo>
                        <a:pt x="481" y="568"/>
                      </a:lnTo>
                      <a:lnTo>
                        <a:pt x="485" y="569"/>
                      </a:lnTo>
                      <a:lnTo>
                        <a:pt x="490" y="571"/>
                      </a:lnTo>
                      <a:lnTo>
                        <a:pt x="494" y="573"/>
                      </a:lnTo>
                      <a:lnTo>
                        <a:pt x="499" y="575"/>
                      </a:lnTo>
                      <a:lnTo>
                        <a:pt x="504" y="578"/>
                      </a:lnTo>
                      <a:lnTo>
                        <a:pt x="508" y="580"/>
                      </a:lnTo>
                      <a:lnTo>
                        <a:pt x="513" y="582"/>
                      </a:lnTo>
                      <a:lnTo>
                        <a:pt x="518" y="585"/>
                      </a:lnTo>
                      <a:lnTo>
                        <a:pt x="524" y="587"/>
                      </a:lnTo>
                      <a:lnTo>
                        <a:pt x="527" y="591"/>
                      </a:lnTo>
                      <a:lnTo>
                        <a:pt x="531" y="592"/>
                      </a:lnTo>
                      <a:lnTo>
                        <a:pt x="536" y="594"/>
                      </a:lnTo>
                      <a:lnTo>
                        <a:pt x="540" y="596"/>
                      </a:lnTo>
                      <a:lnTo>
                        <a:pt x="543" y="598"/>
                      </a:lnTo>
                      <a:lnTo>
                        <a:pt x="548" y="599"/>
                      </a:lnTo>
                      <a:lnTo>
                        <a:pt x="552" y="603"/>
                      </a:lnTo>
                      <a:lnTo>
                        <a:pt x="556" y="605"/>
                      </a:lnTo>
                      <a:lnTo>
                        <a:pt x="561" y="607"/>
                      </a:lnTo>
                      <a:lnTo>
                        <a:pt x="566" y="610"/>
                      </a:lnTo>
                      <a:lnTo>
                        <a:pt x="568" y="610"/>
                      </a:lnTo>
                      <a:lnTo>
                        <a:pt x="570" y="612"/>
                      </a:lnTo>
                      <a:lnTo>
                        <a:pt x="570" y="610"/>
                      </a:lnTo>
                      <a:lnTo>
                        <a:pt x="570" y="608"/>
                      </a:lnTo>
                      <a:lnTo>
                        <a:pt x="568" y="605"/>
                      </a:lnTo>
                      <a:lnTo>
                        <a:pt x="568" y="601"/>
                      </a:lnTo>
                      <a:lnTo>
                        <a:pt x="566" y="596"/>
                      </a:lnTo>
                      <a:lnTo>
                        <a:pt x="564" y="589"/>
                      </a:lnTo>
                      <a:lnTo>
                        <a:pt x="563" y="584"/>
                      </a:lnTo>
                      <a:lnTo>
                        <a:pt x="563" y="580"/>
                      </a:lnTo>
                      <a:lnTo>
                        <a:pt x="561" y="576"/>
                      </a:lnTo>
                      <a:lnTo>
                        <a:pt x="561" y="573"/>
                      </a:lnTo>
                      <a:lnTo>
                        <a:pt x="559" y="568"/>
                      </a:lnTo>
                      <a:lnTo>
                        <a:pt x="557" y="562"/>
                      </a:lnTo>
                      <a:lnTo>
                        <a:pt x="557" y="557"/>
                      </a:lnTo>
                      <a:lnTo>
                        <a:pt x="556" y="552"/>
                      </a:lnTo>
                      <a:lnTo>
                        <a:pt x="554" y="546"/>
                      </a:lnTo>
                      <a:lnTo>
                        <a:pt x="552" y="541"/>
                      </a:lnTo>
                      <a:lnTo>
                        <a:pt x="550" y="534"/>
                      </a:lnTo>
                      <a:lnTo>
                        <a:pt x="550" y="530"/>
                      </a:lnTo>
                      <a:lnTo>
                        <a:pt x="547" y="523"/>
                      </a:lnTo>
                      <a:lnTo>
                        <a:pt x="545" y="516"/>
                      </a:lnTo>
                      <a:lnTo>
                        <a:pt x="543" y="511"/>
                      </a:lnTo>
                      <a:lnTo>
                        <a:pt x="541" y="504"/>
                      </a:lnTo>
                      <a:lnTo>
                        <a:pt x="540" y="497"/>
                      </a:lnTo>
                      <a:lnTo>
                        <a:pt x="538" y="490"/>
                      </a:lnTo>
                      <a:lnTo>
                        <a:pt x="536" y="483"/>
                      </a:lnTo>
                      <a:lnTo>
                        <a:pt x="534" y="477"/>
                      </a:lnTo>
                      <a:lnTo>
                        <a:pt x="531" y="468"/>
                      </a:lnTo>
                      <a:lnTo>
                        <a:pt x="529" y="461"/>
                      </a:lnTo>
                      <a:lnTo>
                        <a:pt x="527" y="454"/>
                      </a:lnTo>
                      <a:lnTo>
                        <a:pt x="524" y="447"/>
                      </a:lnTo>
                      <a:lnTo>
                        <a:pt x="522" y="438"/>
                      </a:lnTo>
                      <a:lnTo>
                        <a:pt x="518" y="431"/>
                      </a:lnTo>
                      <a:lnTo>
                        <a:pt x="517" y="424"/>
                      </a:lnTo>
                      <a:lnTo>
                        <a:pt x="513" y="417"/>
                      </a:lnTo>
                      <a:lnTo>
                        <a:pt x="510" y="408"/>
                      </a:lnTo>
                      <a:lnTo>
                        <a:pt x="508" y="401"/>
                      </a:lnTo>
                      <a:lnTo>
                        <a:pt x="504" y="392"/>
                      </a:lnTo>
                      <a:lnTo>
                        <a:pt x="501" y="385"/>
                      </a:lnTo>
                      <a:lnTo>
                        <a:pt x="497" y="378"/>
                      </a:lnTo>
                      <a:lnTo>
                        <a:pt x="495" y="371"/>
                      </a:lnTo>
                      <a:lnTo>
                        <a:pt x="492" y="362"/>
                      </a:lnTo>
                      <a:lnTo>
                        <a:pt x="488" y="357"/>
                      </a:lnTo>
                      <a:lnTo>
                        <a:pt x="485" y="348"/>
                      </a:lnTo>
                      <a:lnTo>
                        <a:pt x="481" y="341"/>
                      </a:lnTo>
                      <a:lnTo>
                        <a:pt x="478" y="332"/>
                      </a:lnTo>
                      <a:lnTo>
                        <a:pt x="474" y="325"/>
                      </a:lnTo>
                      <a:lnTo>
                        <a:pt x="469" y="318"/>
                      </a:lnTo>
                      <a:lnTo>
                        <a:pt x="465" y="311"/>
                      </a:lnTo>
                      <a:lnTo>
                        <a:pt x="462" y="302"/>
                      </a:lnTo>
                      <a:lnTo>
                        <a:pt x="458" y="295"/>
                      </a:lnTo>
                      <a:lnTo>
                        <a:pt x="455" y="288"/>
                      </a:lnTo>
                      <a:lnTo>
                        <a:pt x="449" y="281"/>
                      </a:lnTo>
                      <a:lnTo>
                        <a:pt x="446" y="274"/>
                      </a:lnTo>
                      <a:lnTo>
                        <a:pt x="442" y="269"/>
                      </a:lnTo>
                      <a:lnTo>
                        <a:pt x="437" y="261"/>
                      </a:lnTo>
                      <a:lnTo>
                        <a:pt x="433" y="254"/>
                      </a:lnTo>
                      <a:lnTo>
                        <a:pt x="428" y="247"/>
                      </a:lnTo>
                      <a:lnTo>
                        <a:pt x="425" y="242"/>
                      </a:lnTo>
                      <a:lnTo>
                        <a:pt x="419" y="237"/>
                      </a:lnTo>
                      <a:lnTo>
                        <a:pt x="414" y="230"/>
                      </a:lnTo>
                      <a:lnTo>
                        <a:pt x="409" y="223"/>
                      </a:lnTo>
                      <a:lnTo>
                        <a:pt x="405" y="217"/>
                      </a:lnTo>
                      <a:lnTo>
                        <a:pt x="398" y="210"/>
                      </a:lnTo>
                      <a:lnTo>
                        <a:pt x="394" y="205"/>
                      </a:lnTo>
                      <a:lnTo>
                        <a:pt x="389" y="198"/>
                      </a:lnTo>
                      <a:lnTo>
                        <a:pt x="384" y="192"/>
                      </a:lnTo>
                      <a:lnTo>
                        <a:pt x="378" y="187"/>
                      </a:lnTo>
                      <a:lnTo>
                        <a:pt x="375" y="180"/>
                      </a:lnTo>
                      <a:lnTo>
                        <a:pt x="368" y="175"/>
                      </a:lnTo>
                      <a:lnTo>
                        <a:pt x="364" y="169"/>
                      </a:lnTo>
                      <a:lnTo>
                        <a:pt x="359" y="162"/>
                      </a:lnTo>
                      <a:lnTo>
                        <a:pt x="354" y="157"/>
                      </a:lnTo>
                      <a:lnTo>
                        <a:pt x="348" y="152"/>
                      </a:lnTo>
                      <a:lnTo>
                        <a:pt x="345" y="146"/>
                      </a:lnTo>
                      <a:lnTo>
                        <a:pt x="340" y="141"/>
                      </a:lnTo>
                      <a:lnTo>
                        <a:pt x="334" y="136"/>
                      </a:lnTo>
                      <a:lnTo>
                        <a:pt x="329" y="131"/>
                      </a:lnTo>
                      <a:lnTo>
                        <a:pt x="325" y="125"/>
                      </a:lnTo>
                      <a:lnTo>
                        <a:pt x="320" y="120"/>
                      </a:lnTo>
                      <a:lnTo>
                        <a:pt x="315" y="115"/>
                      </a:lnTo>
                      <a:lnTo>
                        <a:pt x="309" y="109"/>
                      </a:lnTo>
                      <a:lnTo>
                        <a:pt x="306" y="106"/>
                      </a:lnTo>
                      <a:lnTo>
                        <a:pt x="301" y="100"/>
                      </a:lnTo>
                      <a:lnTo>
                        <a:pt x="297" y="95"/>
                      </a:lnTo>
                      <a:lnTo>
                        <a:pt x="292" y="90"/>
                      </a:lnTo>
                      <a:lnTo>
                        <a:pt x="286" y="86"/>
                      </a:lnTo>
                      <a:lnTo>
                        <a:pt x="283" y="83"/>
                      </a:lnTo>
                      <a:lnTo>
                        <a:pt x="279" y="77"/>
                      </a:lnTo>
                      <a:lnTo>
                        <a:pt x="274" y="74"/>
                      </a:lnTo>
                      <a:lnTo>
                        <a:pt x="270" y="70"/>
                      </a:lnTo>
                      <a:lnTo>
                        <a:pt x="267" y="65"/>
                      </a:lnTo>
                      <a:lnTo>
                        <a:pt x="262" y="61"/>
                      </a:lnTo>
                      <a:lnTo>
                        <a:pt x="258" y="56"/>
                      </a:lnTo>
                      <a:lnTo>
                        <a:pt x="253" y="53"/>
                      </a:lnTo>
                      <a:lnTo>
                        <a:pt x="246" y="46"/>
                      </a:lnTo>
                      <a:lnTo>
                        <a:pt x="239" y="40"/>
                      </a:lnTo>
                      <a:lnTo>
                        <a:pt x="232" y="33"/>
                      </a:lnTo>
                      <a:lnTo>
                        <a:pt x="226" y="28"/>
                      </a:lnTo>
                      <a:lnTo>
                        <a:pt x="219" y="23"/>
                      </a:lnTo>
                      <a:lnTo>
                        <a:pt x="216" y="17"/>
                      </a:lnTo>
                      <a:lnTo>
                        <a:pt x="208" y="12"/>
                      </a:lnTo>
                      <a:lnTo>
                        <a:pt x="205" y="8"/>
                      </a:lnTo>
                      <a:lnTo>
                        <a:pt x="201" y="5"/>
                      </a:lnTo>
                      <a:lnTo>
                        <a:pt x="198" y="3"/>
                      </a:lnTo>
                      <a:lnTo>
                        <a:pt x="194" y="0"/>
                      </a:lnTo>
                      <a:lnTo>
                        <a:pt x="193" y="0"/>
                      </a:lnTo>
                      <a:close/>
                    </a:path>
                  </a:pathLst>
                </a:custGeom>
                <a:solidFill>
                  <a:srgbClr val="B01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9" name="Freeform 9"/>
                <p:cNvSpPr>
                  <a:spLocks/>
                </p:cNvSpPr>
                <p:nvPr/>
              </p:nvSpPr>
              <p:spPr bwMode="auto">
                <a:xfrm>
                  <a:off x="4392" y="2823"/>
                  <a:ext cx="268" cy="262"/>
                </a:xfrm>
                <a:custGeom>
                  <a:avLst/>
                  <a:gdLst>
                    <a:gd name="T0" fmla="*/ 0 w 647"/>
                    <a:gd name="T1" fmla="*/ 0 h 630"/>
                    <a:gd name="T2" fmla="*/ 0 w 647"/>
                    <a:gd name="T3" fmla="*/ 0 h 630"/>
                    <a:gd name="T4" fmla="*/ 0 w 647"/>
                    <a:gd name="T5" fmla="*/ 0 h 630"/>
                    <a:gd name="T6" fmla="*/ 0 w 647"/>
                    <a:gd name="T7" fmla="*/ 0 h 630"/>
                    <a:gd name="T8" fmla="*/ 0 w 647"/>
                    <a:gd name="T9" fmla="*/ 0 h 630"/>
                    <a:gd name="T10" fmla="*/ 0 w 647"/>
                    <a:gd name="T11" fmla="*/ 0 h 630"/>
                    <a:gd name="T12" fmla="*/ 0 w 647"/>
                    <a:gd name="T13" fmla="*/ 0 h 630"/>
                    <a:gd name="T14" fmla="*/ 0 w 647"/>
                    <a:gd name="T15" fmla="*/ 0 h 630"/>
                    <a:gd name="T16" fmla="*/ 0 w 647"/>
                    <a:gd name="T17" fmla="*/ 0 h 630"/>
                    <a:gd name="T18" fmla="*/ 0 w 647"/>
                    <a:gd name="T19" fmla="*/ 0 h 630"/>
                    <a:gd name="T20" fmla="*/ 0 w 647"/>
                    <a:gd name="T21" fmla="*/ 0 h 630"/>
                    <a:gd name="T22" fmla="*/ 0 w 647"/>
                    <a:gd name="T23" fmla="*/ 0 h 630"/>
                    <a:gd name="T24" fmla="*/ 0 w 647"/>
                    <a:gd name="T25" fmla="*/ 0 h 630"/>
                    <a:gd name="T26" fmla="*/ 0 w 647"/>
                    <a:gd name="T27" fmla="*/ 0 h 630"/>
                    <a:gd name="T28" fmla="*/ 0 w 647"/>
                    <a:gd name="T29" fmla="*/ 0 h 630"/>
                    <a:gd name="T30" fmla="*/ 0 w 647"/>
                    <a:gd name="T31" fmla="*/ 0 h 630"/>
                    <a:gd name="T32" fmla="*/ 0 w 647"/>
                    <a:gd name="T33" fmla="*/ 0 h 630"/>
                    <a:gd name="T34" fmla="*/ 0 w 647"/>
                    <a:gd name="T35" fmla="*/ 0 h 630"/>
                    <a:gd name="T36" fmla="*/ 0 w 647"/>
                    <a:gd name="T37" fmla="*/ 0 h 630"/>
                    <a:gd name="T38" fmla="*/ 0 w 647"/>
                    <a:gd name="T39" fmla="*/ 0 h 630"/>
                    <a:gd name="T40" fmla="*/ 0 w 647"/>
                    <a:gd name="T41" fmla="*/ 0 h 630"/>
                    <a:gd name="T42" fmla="*/ 0 w 647"/>
                    <a:gd name="T43" fmla="*/ 0 h 630"/>
                    <a:gd name="T44" fmla="*/ 0 w 647"/>
                    <a:gd name="T45" fmla="*/ 0 h 630"/>
                    <a:gd name="T46" fmla="*/ 0 w 647"/>
                    <a:gd name="T47" fmla="*/ 0 h 630"/>
                    <a:gd name="T48" fmla="*/ 0 w 647"/>
                    <a:gd name="T49" fmla="*/ 0 h 630"/>
                    <a:gd name="T50" fmla="*/ 0 w 647"/>
                    <a:gd name="T51" fmla="*/ 0 h 630"/>
                    <a:gd name="T52" fmla="*/ 0 w 647"/>
                    <a:gd name="T53" fmla="*/ 0 h 630"/>
                    <a:gd name="T54" fmla="*/ 0 w 647"/>
                    <a:gd name="T55" fmla="*/ 0 h 630"/>
                    <a:gd name="T56" fmla="*/ 0 w 647"/>
                    <a:gd name="T57" fmla="*/ 0 h 630"/>
                    <a:gd name="T58" fmla="*/ 0 w 647"/>
                    <a:gd name="T59" fmla="*/ 0 h 630"/>
                    <a:gd name="T60" fmla="*/ 0 w 647"/>
                    <a:gd name="T61" fmla="*/ 0 h 630"/>
                    <a:gd name="T62" fmla="*/ 0 w 647"/>
                    <a:gd name="T63" fmla="*/ 0 h 630"/>
                    <a:gd name="T64" fmla="*/ 0 w 647"/>
                    <a:gd name="T65" fmla="*/ 0 h 630"/>
                    <a:gd name="T66" fmla="*/ 0 w 647"/>
                    <a:gd name="T67" fmla="*/ 0 h 630"/>
                    <a:gd name="T68" fmla="*/ 0 w 647"/>
                    <a:gd name="T69" fmla="*/ 0 h 630"/>
                    <a:gd name="T70" fmla="*/ 0 w 647"/>
                    <a:gd name="T71" fmla="*/ 0 h 630"/>
                    <a:gd name="T72" fmla="*/ 0 w 647"/>
                    <a:gd name="T73" fmla="*/ 0 h 630"/>
                    <a:gd name="T74" fmla="*/ 0 w 647"/>
                    <a:gd name="T75" fmla="*/ 0 h 630"/>
                    <a:gd name="T76" fmla="*/ 0 w 647"/>
                    <a:gd name="T77" fmla="*/ 0 h 630"/>
                    <a:gd name="T78" fmla="*/ 0 w 647"/>
                    <a:gd name="T79" fmla="*/ 0 h 630"/>
                    <a:gd name="T80" fmla="*/ 0 w 647"/>
                    <a:gd name="T81" fmla="*/ 0 h 630"/>
                    <a:gd name="T82" fmla="*/ 0 w 647"/>
                    <a:gd name="T83" fmla="*/ 0 h 630"/>
                    <a:gd name="T84" fmla="*/ 0 w 647"/>
                    <a:gd name="T85" fmla="*/ 0 h 630"/>
                    <a:gd name="T86" fmla="*/ 0 w 647"/>
                    <a:gd name="T87" fmla="*/ 0 h 630"/>
                    <a:gd name="T88" fmla="*/ 0 w 647"/>
                    <a:gd name="T89" fmla="*/ 0 h 630"/>
                    <a:gd name="T90" fmla="*/ 0 w 647"/>
                    <a:gd name="T91" fmla="*/ 0 h 630"/>
                    <a:gd name="T92" fmla="*/ 0 w 647"/>
                    <a:gd name="T93" fmla="*/ 0 h 630"/>
                    <a:gd name="T94" fmla="*/ 0 w 647"/>
                    <a:gd name="T95" fmla="*/ 0 h 6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47"/>
                    <a:gd name="T145" fmla="*/ 0 h 630"/>
                    <a:gd name="T146" fmla="*/ 647 w 647"/>
                    <a:gd name="T147" fmla="*/ 630 h 6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47" h="630">
                      <a:moveTo>
                        <a:pt x="27" y="621"/>
                      </a:moveTo>
                      <a:lnTo>
                        <a:pt x="0" y="324"/>
                      </a:lnTo>
                      <a:lnTo>
                        <a:pt x="321" y="144"/>
                      </a:lnTo>
                      <a:lnTo>
                        <a:pt x="647" y="0"/>
                      </a:lnTo>
                      <a:lnTo>
                        <a:pt x="639" y="7"/>
                      </a:lnTo>
                      <a:lnTo>
                        <a:pt x="636" y="14"/>
                      </a:lnTo>
                      <a:lnTo>
                        <a:pt x="632" y="18"/>
                      </a:lnTo>
                      <a:lnTo>
                        <a:pt x="629" y="21"/>
                      </a:lnTo>
                      <a:lnTo>
                        <a:pt x="625" y="27"/>
                      </a:lnTo>
                      <a:lnTo>
                        <a:pt x="624" y="32"/>
                      </a:lnTo>
                      <a:lnTo>
                        <a:pt x="620" y="37"/>
                      </a:lnTo>
                      <a:lnTo>
                        <a:pt x="616" y="44"/>
                      </a:lnTo>
                      <a:lnTo>
                        <a:pt x="613" y="50"/>
                      </a:lnTo>
                      <a:lnTo>
                        <a:pt x="609" y="57"/>
                      </a:lnTo>
                      <a:lnTo>
                        <a:pt x="604" y="64"/>
                      </a:lnTo>
                      <a:lnTo>
                        <a:pt x="599" y="71"/>
                      </a:lnTo>
                      <a:lnTo>
                        <a:pt x="597" y="75"/>
                      </a:lnTo>
                      <a:lnTo>
                        <a:pt x="595" y="80"/>
                      </a:lnTo>
                      <a:lnTo>
                        <a:pt x="593" y="83"/>
                      </a:lnTo>
                      <a:lnTo>
                        <a:pt x="592" y="89"/>
                      </a:lnTo>
                      <a:lnTo>
                        <a:pt x="588" y="92"/>
                      </a:lnTo>
                      <a:lnTo>
                        <a:pt x="586" y="96"/>
                      </a:lnTo>
                      <a:lnTo>
                        <a:pt x="585" y="101"/>
                      </a:lnTo>
                      <a:lnTo>
                        <a:pt x="583" y="105"/>
                      </a:lnTo>
                      <a:lnTo>
                        <a:pt x="579" y="110"/>
                      </a:lnTo>
                      <a:lnTo>
                        <a:pt x="577" y="115"/>
                      </a:lnTo>
                      <a:lnTo>
                        <a:pt x="576" y="119"/>
                      </a:lnTo>
                      <a:lnTo>
                        <a:pt x="574" y="126"/>
                      </a:lnTo>
                      <a:lnTo>
                        <a:pt x="572" y="129"/>
                      </a:lnTo>
                      <a:lnTo>
                        <a:pt x="569" y="135"/>
                      </a:lnTo>
                      <a:lnTo>
                        <a:pt x="567" y="140"/>
                      </a:lnTo>
                      <a:lnTo>
                        <a:pt x="565" y="145"/>
                      </a:lnTo>
                      <a:lnTo>
                        <a:pt x="563" y="151"/>
                      </a:lnTo>
                      <a:lnTo>
                        <a:pt x="562" y="156"/>
                      </a:lnTo>
                      <a:lnTo>
                        <a:pt x="558" y="161"/>
                      </a:lnTo>
                      <a:lnTo>
                        <a:pt x="556" y="168"/>
                      </a:lnTo>
                      <a:lnTo>
                        <a:pt x="554" y="174"/>
                      </a:lnTo>
                      <a:lnTo>
                        <a:pt x="553" y="179"/>
                      </a:lnTo>
                      <a:lnTo>
                        <a:pt x="551" y="186"/>
                      </a:lnTo>
                      <a:lnTo>
                        <a:pt x="549" y="191"/>
                      </a:lnTo>
                      <a:lnTo>
                        <a:pt x="546" y="198"/>
                      </a:lnTo>
                      <a:lnTo>
                        <a:pt x="546" y="204"/>
                      </a:lnTo>
                      <a:lnTo>
                        <a:pt x="544" y="211"/>
                      </a:lnTo>
                      <a:lnTo>
                        <a:pt x="542" y="218"/>
                      </a:lnTo>
                      <a:lnTo>
                        <a:pt x="540" y="225"/>
                      </a:lnTo>
                      <a:lnTo>
                        <a:pt x="539" y="230"/>
                      </a:lnTo>
                      <a:lnTo>
                        <a:pt x="537" y="237"/>
                      </a:lnTo>
                      <a:lnTo>
                        <a:pt x="535" y="246"/>
                      </a:lnTo>
                      <a:lnTo>
                        <a:pt x="533" y="252"/>
                      </a:lnTo>
                      <a:lnTo>
                        <a:pt x="531" y="260"/>
                      </a:lnTo>
                      <a:lnTo>
                        <a:pt x="531" y="267"/>
                      </a:lnTo>
                      <a:lnTo>
                        <a:pt x="530" y="276"/>
                      </a:lnTo>
                      <a:lnTo>
                        <a:pt x="528" y="283"/>
                      </a:lnTo>
                      <a:lnTo>
                        <a:pt x="528" y="290"/>
                      </a:lnTo>
                      <a:lnTo>
                        <a:pt x="528" y="299"/>
                      </a:lnTo>
                      <a:lnTo>
                        <a:pt x="526" y="306"/>
                      </a:lnTo>
                      <a:lnTo>
                        <a:pt x="526" y="315"/>
                      </a:lnTo>
                      <a:lnTo>
                        <a:pt x="524" y="324"/>
                      </a:lnTo>
                      <a:lnTo>
                        <a:pt x="524" y="333"/>
                      </a:lnTo>
                      <a:lnTo>
                        <a:pt x="524" y="342"/>
                      </a:lnTo>
                      <a:lnTo>
                        <a:pt x="524" y="349"/>
                      </a:lnTo>
                      <a:lnTo>
                        <a:pt x="524" y="358"/>
                      </a:lnTo>
                      <a:lnTo>
                        <a:pt x="524" y="367"/>
                      </a:lnTo>
                      <a:lnTo>
                        <a:pt x="524" y="375"/>
                      </a:lnTo>
                      <a:lnTo>
                        <a:pt x="524" y="384"/>
                      </a:lnTo>
                      <a:lnTo>
                        <a:pt x="524" y="391"/>
                      </a:lnTo>
                      <a:lnTo>
                        <a:pt x="524" y="400"/>
                      </a:lnTo>
                      <a:lnTo>
                        <a:pt x="524" y="409"/>
                      </a:lnTo>
                      <a:lnTo>
                        <a:pt x="524" y="418"/>
                      </a:lnTo>
                      <a:lnTo>
                        <a:pt x="524" y="425"/>
                      </a:lnTo>
                      <a:lnTo>
                        <a:pt x="524" y="434"/>
                      </a:lnTo>
                      <a:lnTo>
                        <a:pt x="524" y="443"/>
                      </a:lnTo>
                      <a:lnTo>
                        <a:pt x="524" y="451"/>
                      </a:lnTo>
                      <a:lnTo>
                        <a:pt x="524" y="459"/>
                      </a:lnTo>
                      <a:lnTo>
                        <a:pt x="524" y="467"/>
                      </a:lnTo>
                      <a:lnTo>
                        <a:pt x="526" y="476"/>
                      </a:lnTo>
                      <a:lnTo>
                        <a:pt x="526" y="483"/>
                      </a:lnTo>
                      <a:lnTo>
                        <a:pt x="526" y="492"/>
                      </a:lnTo>
                      <a:lnTo>
                        <a:pt x="526" y="499"/>
                      </a:lnTo>
                      <a:lnTo>
                        <a:pt x="528" y="508"/>
                      </a:lnTo>
                      <a:lnTo>
                        <a:pt x="528" y="515"/>
                      </a:lnTo>
                      <a:lnTo>
                        <a:pt x="528" y="522"/>
                      </a:lnTo>
                      <a:lnTo>
                        <a:pt x="528" y="529"/>
                      </a:lnTo>
                      <a:lnTo>
                        <a:pt x="530" y="536"/>
                      </a:lnTo>
                      <a:lnTo>
                        <a:pt x="530" y="542"/>
                      </a:lnTo>
                      <a:lnTo>
                        <a:pt x="530" y="549"/>
                      </a:lnTo>
                      <a:lnTo>
                        <a:pt x="531" y="556"/>
                      </a:lnTo>
                      <a:lnTo>
                        <a:pt x="531" y="561"/>
                      </a:lnTo>
                      <a:lnTo>
                        <a:pt x="531" y="568"/>
                      </a:lnTo>
                      <a:lnTo>
                        <a:pt x="531" y="574"/>
                      </a:lnTo>
                      <a:lnTo>
                        <a:pt x="533" y="579"/>
                      </a:lnTo>
                      <a:lnTo>
                        <a:pt x="533" y="586"/>
                      </a:lnTo>
                      <a:lnTo>
                        <a:pt x="533" y="590"/>
                      </a:lnTo>
                      <a:lnTo>
                        <a:pt x="535" y="595"/>
                      </a:lnTo>
                      <a:lnTo>
                        <a:pt x="535" y="598"/>
                      </a:lnTo>
                      <a:lnTo>
                        <a:pt x="535" y="604"/>
                      </a:lnTo>
                      <a:lnTo>
                        <a:pt x="535" y="611"/>
                      </a:lnTo>
                      <a:lnTo>
                        <a:pt x="537" y="618"/>
                      </a:lnTo>
                      <a:lnTo>
                        <a:pt x="537" y="623"/>
                      </a:lnTo>
                      <a:lnTo>
                        <a:pt x="539" y="627"/>
                      </a:lnTo>
                      <a:lnTo>
                        <a:pt x="539" y="628"/>
                      </a:lnTo>
                      <a:lnTo>
                        <a:pt x="539" y="630"/>
                      </a:lnTo>
                      <a:lnTo>
                        <a:pt x="537" y="630"/>
                      </a:lnTo>
                      <a:lnTo>
                        <a:pt x="533" y="628"/>
                      </a:lnTo>
                      <a:lnTo>
                        <a:pt x="530" y="627"/>
                      </a:lnTo>
                      <a:lnTo>
                        <a:pt x="526" y="625"/>
                      </a:lnTo>
                      <a:lnTo>
                        <a:pt x="523" y="623"/>
                      </a:lnTo>
                      <a:lnTo>
                        <a:pt x="519" y="623"/>
                      </a:lnTo>
                      <a:lnTo>
                        <a:pt x="512" y="621"/>
                      </a:lnTo>
                      <a:lnTo>
                        <a:pt x="508" y="620"/>
                      </a:lnTo>
                      <a:lnTo>
                        <a:pt x="503" y="616"/>
                      </a:lnTo>
                      <a:lnTo>
                        <a:pt x="498" y="616"/>
                      </a:lnTo>
                      <a:lnTo>
                        <a:pt x="491" y="613"/>
                      </a:lnTo>
                      <a:lnTo>
                        <a:pt x="485" y="611"/>
                      </a:lnTo>
                      <a:lnTo>
                        <a:pt x="480" y="609"/>
                      </a:lnTo>
                      <a:lnTo>
                        <a:pt x="473" y="607"/>
                      </a:lnTo>
                      <a:lnTo>
                        <a:pt x="466" y="604"/>
                      </a:lnTo>
                      <a:lnTo>
                        <a:pt x="459" y="602"/>
                      </a:lnTo>
                      <a:lnTo>
                        <a:pt x="454" y="600"/>
                      </a:lnTo>
                      <a:lnTo>
                        <a:pt x="446" y="597"/>
                      </a:lnTo>
                      <a:lnTo>
                        <a:pt x="439" y="595"/>
                      </a:lnTo>
                      <a:lnTo>
                        <a:pt x="434" y="593"/>
                      </a:lnTo>
                      <a:lnTo>
                        <a:pt x="427" y="591"/>
                      </a:lnTo>
                      <a:lnTo>
                        <a:pt x="422" y="590"/>
                      </a:lnTo>
                      <a:lnTo>
                        <a:pt x="415" y="586"/>
                      </a:lnTo>
                      <a:lnTo>
                        <a:pt x="409" y="584"/>
                      </a:lnTo>
                      <a:lnTo>
                        <a:pt x="404" y="582"/>
                      </a:lnTo>
                      <a:lnTo>
                        <a:pt x="399" y="581"/>
                      </a:lnTo>
                      <a:lnTo>
                        <a:pt x="393" y="579"/>
                      </a:lnTo>
                      <a:lnTo>
                        <a:pt x="390" y="579"/>
                      </a:lnTo>
                      <a:lnTo>
                        <a:pt x="386" y="577"/>
                      </a:lnTo>
                      <a:lnTo>
                        <a:pt x="383" y="575"/>
                      </a:lnTo>
                      <a:lnTo>
                        <a:pt x="379" y="574"/>
                      </a:lnTo>
                      <a:lnTo>
                        <a:pt x="376" y="574"/>
                      </a:lnTo>
                      <a:lnTo>
                        <a:pt x="370" y="572"/>
                      </a:lnTo>
                      <a:lnTo>
                        <a:pt x="367" y="572"/>
                      </a:lnTo>
                      <a:lnTo>
                        <a:pt x="361" y="570"/>
                      </a:lnTo>
                      <a:lnTo>
                        <a:pt x="356" y="570"/>
                      </a:lnTo>
                      <a:lnTo>
                        <a:pt x="349" y="570"/>
                      </a:lnTo>
                      <a:lnTo>
                        <a:pt x="344" y="570"/>
                      </a:lnTo>
                      <a:lnTo>
                        <a:pt x="338" y="568"/>
                      </a:lnTo>
                      <a:lnTo>
                        <a:pt x="331" y="568"/>
                      </a:lnTo>
                      <a:lnTo>
                        <a:pt x="324" y="568"/>
                      </a:lnTo>
                      <a:lnTo>
                        <a:pt x="319" y="568"/>
                      </a:lnTo>
                      <a:lnTo>
                        <a:pt x="312" y="568"/>
                      </a:lnTo>
                      <a:lnTo>
                        <a:pt x="305" y="568"/>
                      </a:lnTo>
                      <a:lnTo>
                        <a:pt x="298" y="568"/>
                      </a:lnTo>
                      <a:lnTo>
                        <a:pt x="291" y="568"/>
                      </a:lnTo>
                      <a:lnTo>
                        <a:pt x="284" y="568"/>
                      </a:lnTo>
                      <a:lnTo>
                        <a:pt x="276" y="568"/>
                      </a:lnTo>
                      <a:lnTo>
                        <a:pt x="269" y="568"/>
                      </a:lnTo>
                      <a:lnTo>
                        <a:pt x="262" y="568"/>
                      </a:lnTo>
                      <a:lnTo>
                        <a:pt x="255" y="568"/>
                      </a:lnTo>
                      <a:lnTo>
                        <a:pt x="250" y="570"/>
                      </a:lnTo>
                      <a:lnTo>
                        <a:pt x="243" y="570"/>
                      </a:lnTo>
                      <a:lnTo>
                        <a:pt x="238" y="570"/>
                      </a:lnTo>
                      <a:lnTo>
                        <a:pt x="230" y="570"/>
                      </a:lnTo>
                      <a:lnTo>
                        <a:pt x="225" y="570"/>
                      </a:lnTo>
                      <a:lnTo>
                        <a:pt x="220" y="570"/>
                      </a:lnTo>
                      <a:lnTo>
                        <a:pt x="215" y="570"/>
                      </a:lnTo>
                      <a:lnTo>
                        <a:pt x="209" y="570"/>
                      </a:lnTo>
                      <a:lnTo>
                        <a:pt x="206" y="570"/>
                      </a:lnTo>
                      <a:lnTo>
                        <a:pt x="202" y="570"/>
                      </a:lnTo>
                      <a:lnTo>
                        <a:pt x="199" y="572"/>
                      </a:lnTo>
                      <a:lnTo>
                        <a:pt x="195" y="572"/>
                      </a:lnTo>
                      <a:lnTo>
                        <a:pt x="191" y="572"/>
                      </a:lnTo>
                      <a:lnTo>
                        <a:pt x="186" y="572"/>
                      </a:lnTo>
                      <a:lnTo>
                        <a:pt x="181" y="574"/>
                      </a:lnTo>
                      <a:lnTo>
                        <a:pt x="174" y="574"/>
                      </a:lnTo>
                      <a:lnTo>
                        <a:pt x="168" y="575"/>
                      </a:lnTo>
                      <a:lnTo>
                        <a:pt x="163" y="577"/>
                      </a:lnTo>
                      <a:lnTo>
                        <a:pt x="156" y="579"/>
                      </a:lnTo>
                      <a:lnTo>
                        <a:pt x="149" y="581"/>
                      </a:lnTo>
                      <a:lnTo>
                        <a:pt x="142" y="582"/>
                      </a:lnTo>
                      <a:lnTo>
                        <a:pt x="135" y="584"/>
                      </a:lnTo>
                      <a:lnTo>
                        <a:pt x="128" y="586"/>
                      </a:lnTo>
                      <a:lnTo>
                        <a:pt x="121" y="590"/>
                      </a:lnTo>
                      <a:lnTo>
                        <a:pt x="114" y="591"/>
                      </a:lnTo>
                      <a:lnTo>
                        <a:pt x="106" y="593"/>
                      </a:lnTo>
                      <a:lnTo>
                        <a:pt x="99" y="597"/>
                      </a:lnTo>
                      <a:lnTo>
                        <a:pt x="92" y="598"/>
                      </a:lnTo>
                      <a:lnTo>
                        <a:pt x="85" y="602"/>
                      </a:lnTo>
                      <a:lnTo>
                        <a:pt x="78" y="604"/>
                      </a:lnTo>
                      <a:lnTo>
                        <a:pt x="71" y="605"/>
                      </a:lnTo>
                      <a:lnTo>
                        <a:pt x="64" y="607"/>
                      </a:lnTo>
                      <a:lnTo>
                        <a:pt x="59" y="609"/>
                      </a:lnTo>
                      <a:lnTo>
                        <a:pt x="52" y="611"/>
                      </a:lnTo>
                      <a:lnTo>
                        <a:pt x="48" y="613"/>
                      </a:lnTo>
                      <a:lnTo>
                        <a:pt x="43" y="614"/>
                      </a:lnTo>
                      <a:lnTo>
                        <a:pt x="39" y="616"/>
                      </a:lnTo>
                      <a:lnTo>
                        <a:pt x="34" y="618"/>
                      </a:lnTo>
                      <a:lnTo>
                        <a:pt x="32" y="620"/>
                      </a:lnTo>
                      <a:lnTo>
                        <a:pt x="29" y="620"/>
                      </a:lnTo>
                      <a:lnTo>
                        <a:pt x="27" y="621"/>
                      </a:lnTo>
                      <a:close/>
                    </a:path>
                  </a:pathLst>
                </a:custGeom>
                <a:solidFill>
                  <a:srgbClr val="D9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50" name="Freeform 10"/>
                <p:cNvSpPr>
                  <a:spLocks/>
                </p:cNvSpPr>
                <p:nvPr/>
              </p:nvSpPr>
              <p:spPr bwMode="auto">
                <a:xfrm>
                  <a:off x="4257" y="2826"/>
                  <a:ext cx="406" cy="259"/>
                </a:xfrm>
                <a:custGeom>
                  <a:avLst/>
                  <a:gdLst>
                    <a:gd name="T0" fmla="*/ 0 w 981"/>
                    <a:gd name="T1" fmla="*/ 0 h 624"/>
                    <a:gd name="T2" fmla="*/ 0 w 981"/>
                    <a:gd name="T3" fmla="*/ 0 h 624"/>
                    <a:gd name="T4" fmla="*/ 0 w 981"/>
                    <a:gd name="T5" fmla="*/ 0 h 624"/>
                    <a:gd name="T6" fmla="*/ 0 w 981"/>
                    <a:gd name="T7" fmla="*/ 0 h 624"/>
                    <a:gd name="T8" fmla="*/ 0 w 981"/>
                    <a:gd name="T9" fmla="*/ 0 h 624"/>
                    <a:gd name="T10" fmla="*/ 0 w 981"/>
                    <a:gd name="T11" fmla="*/ 0 h 624"/>
                    <a:gd name="T12" fmla="*/ 0 w 981"/>
                    <a:gd name="T13" fmla="*/ 0 h 624"/>
                    <a:gd name="T14" fmla="*/ 0 w 981"/>
                    <a:gd name="T15" fmla="*/ 0 h 624"/>
                    <a:gd name="T16" fmla="*/ 0 w 981"/>
                    <a:gd name="T17" fmla="*/ 0 h 624"/>
                    <a:gd name="T18" fmla="*/ 0 w 981"/>
                    <a:gd name="T19" fmla="*/ 0 h 624"/>
                    <a:gd name="T20" fmla="*/ 0 w 981"/>
                    <a:gd name="T21" fmla="*/ 0 h 624"/>
                    <a:gd name="T22" fmla="*/ 0 w 981"/>
                    <a:gd name="T23" fmla="*/ 0 h 624"/>
                    <a:gd name="T24" fmla="*/ 0 w 981"/>
                    <a:gd name="T25" fmla="*/ 0 h 624"/>
                    <a:gd name="T26" fmla="*/ 0 w 981"/>
                    <a:gd name="T27" fmla="*/ 0 h 624"/>
                    <a:gd name="T28" fmla="*/ 0 w 981"/>
                    <a:gd name="T29" fmla="*/ 0 h 624"/>
                    <a:gd name="T30" fmla="*/ 0 w 981"/>
                    <a:gd name="T31" fmla="*/ 0 h 624"/>
                    <a:gd name="T32" fmla="*/ 0 w 981"/>
                    <a:gd name="T33" fmla="*/ 0 h 624"/>
                    <a:gd name="T34" fmla="*/ 0 w 981"/>
                    <a:gd name="T35" fmla="*/ 0 h 624"/>
                    <a:gd name="T36" fmla="*/ 0 w 981"/>
                    <a:gd name="T37" fmla="*/ 0 h 624"/>
                    <a:gd name="T38" fmla="*/ 0 w 981"/>
                    <a:gd name="T39" fmla="*/ 0 h 624"/>
                    <a:gd name="T40" fmla="*/ 0 w 981"/>
                    <a:gd name="T41" fmla="*/ 0 h 624"/>
                    <a:gd name="T42" fmla="*/ 0 w 981"/>
                    <a:gd name="T43" fmla="*/ 0 h 624"/>
                    <a:gd name="T44" fmla="*/ 0 w 981"/>
                    <a:gd name="T45" fmla="*/ 0 h 624"/>
                    <a:gd name="T46" fmla="*/ 0 w 981"/>
                    <a:gd name="T47" fmla="*/ 0 h 624"/>
                    <a:gd name="T48" fmla="*/ 0 w 981"/>
                    <a:gd name="T49" fmla="*/ 0 h 624"/>
                    <a:gd name="T50" fmla="*/ 0 w 981"/>
                    <a:gd name="T51" fmla="*/ 0 h 624"/>
                    <a:gd name="T52" fmla="*/ 0 w 981"/>
                    <a:gd name="T53" fmla="*/ 0 h 624"/>
                    <a:gd name="T54" fmla="*/ 0 w 981"/>
                    <a:gd name="T55" fmla="*/ 0 h 624"/>
                    <a:gd name="T56" fmla="*/ 0 w 981"/>
                    <a:gd name="T57" fmla="*/ 0 h 624"/>
                    <a:gd name="T58" fmla="*/ 0 w 981"/>
                    <a:gd name="T59" fmla="*/ 0 h 624"/>
                    <a:gd name="T60" fmla="*/ 0 w 981"/>
                    <a:gd name="T61" fmla="*/ 0 h 624"/>
                    <a:gd name="T62" fmla="*/ 0 w 981"/>
                    <a:gd name="T63" fmla="*/ 0 h 624"/>
                    <a:gd name="T64" fmla="*/ 0 w 981"/>
                    <a:gd name="T65" fmla="*/ 0 h 624"/>
                    <a:gd name="T66" fmla="*/ 0 w 981"/>
                    <a:gd name="T67" fmla="*/ 0 h 624"/>
                    <a:gd name="T68" fmla="*/ 0 w 981"/>
                    <a:gd name="T69" fmla="*/ 0 h 624"/>
                    <a:gd name="T70" fmla="*/ 0 w 981"/>
                    <a:gd name="T71" fmla="*/ 0 h 624"/>
                    <a:gd name="T72" fmla="*/ 0 w 981"/>
                    <a:gd name="T73" fmla="*/ 0 h 624"/>
                    <a:gd name="T74" fmla="*/ 0 w 981"/>
                    <a:gd name="T75" fmla="*/ 0 h 624"/>
                    <a:gd name="T76" fmla="*/ 0 w 981"/>
                    <a:gd name="T77" fmla="*/ 0 h 624"/>
                    <a:gd name="T78" fmla="*/ 0 w 981"/>
                    <a:gd name="T79" fmla="*/ 0 h 624"/>
                    <a:gd name="T80" fmla="*/ 0 w 981"/>
                    <a:gd name="T81" fmla="*/ 0 h 624"/>
                    <a:gd name="T82" fmla="*/ 0 w 981"/>
                    <a:gd name="T83" fmla="*/ 0 h 624"/>
                    <a:gd name="T84" fmla="*/ 0 w 981"/>
                    <a:gd name="T85" fmla="*/ 0 h 624"/>
                    <a:gd name="T86" fmla="*/ 0 w 981"/>
                    <a:gd name="T87" fmla="*/ 0 h 624"/>
                    <a:gd name="T88" fmla="*/ 0 w 981"/>
                    <a:gd name="T89" fmla="*/ 0 h 624"/>
                    <a:gd name="T90" fmla="*/ 0 w 981"/>
                    <a:gd name="T91" fmla="*/ 0 h 624"/>
                    <a:gd name="T92" fmla="*/ 0 w 981"/>
                    <a:gd name="T93" fmla="*/ 0 h 624"/>
                    <a:gd name="T94" fmla="*/ 0 w 981"/>
                    <a:gd name="T95" fmla="*/ 0 h 624"/>
                    <a:gd name="T96" fmla="*/ 0 w 981"/>
                    <a:gd name="T97" fmla="*/ 0 h 624"/>
                    <a:gd name="T98" fmla="*/ 0 w 981"/>
                    <a:gd name="T99" fmla="*/ 0 h 624"/>
                    <a:gd name="T100" fmla="*/ 0 w 981"/>
                    <a:gd name="T101" fmla="*/ 0 h 624"/>
                    <a:gd name="T102" fmla="*/ 0 w 981"/>
                    <a:gd name="T103" fmla="*/ 0 h 624"/>
                    <a:gd name="T104" fmla="*/ 0 w 981"/>
                    <a:gd name="T105" fmla="*/ 0 h 624"/>
                    <a:gd name="T106" fmla="*/ 0 w 981"/>
                    <a:gd name="T107" fmla="*/ 0 h 624"/>
                    <a:gd name="T108" fmla="*/ 0 w 981"/>
                    <a:gd name="T109" fmla="*/ 0 h 624"/>
                    <a:gd name="T110" fmla="*/ 0 w 981"/>
                    <a:gd name="T111" fmla="*/ 0 h 624"/>
                    <a:gd name="T112" fmla="*/ 0 w 981"/>
                    <a:gd name="T113" fmla="*/ 0 h 624"/>
                    <a:gd name="T114" fmla="*/ 0 w 981"/>
                    <a:gd name="T115" fmla="*/ 0 h 624"/>
                    <a:gd name="T116" fmla="*/ 0 w 981"/>
                    <a:gd name="T117" fmla="*/ 0 h 624"/>
                    <a:gd name="T118" fmla="*/ 0 w 981"/>
                    <a:gd name="T119" fmla="*/ 0 h 624"/>
                    <a:gd name="T120" fmla="*/ 0 w 981"/>
                    <a:gd name="T121" fmla="*/ 0 h 624"/>
                    <a:gd name="T122" fmla="*/ 0 w 981"/>
                    <a:gd name="T123" fmla="*/ 0 h 624"/>
                    <a:gd name="T124" fmla="*/ 0 w 981"/>
                    <a:gd name="T125" fmla="*/ 0 h 6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81"/>
                    <a:gd name="T190" fmla="*/ 0 h 624"/>
                    <a:gd name="T191" fmla="*/ 981 w 981"/>
                    <a:gd name="T192" fmla="*/ 624 h 6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81" h="624">
                      <a:moveTo>
                        <a:pt x="18" y="514"/>
                      </a:moveTo>
                      <a:lnTo>
                        <a:pt x="22" y="506"/>
                      </a:lnTo>
                      <a:lnTo>
                        <a:pt x="27" y="499"/>
                      </a:lnTo>
                      <a:lnTo>
                        <a:pt x="32" y="490"/>
                      </a:lnTo>
                      <a:lnTo>
                        <a:pt x="39" y="483"/>
                      </a:lnTo>
                      <a:lnTo>
                        <a:pt x="45" y="476"/>
                      </a:lnTo>
                      <a:lnTo>
                        <a:pt x="52" y="468"/>
                      </a:lnTo>
                      <a:lnTo>
                        <a:pt x="57" y="460"/>
                      </a:lnTo>
                      <a:lnTo>
                        <a:pt x="64" y="453"/>
                      </a:lnTo>
                      <a:lnTo>
                        <a:pt x="71" y="444"/>
                      </a:lnTo>
                      <a:lnTo>
                        <a:pt x="78" y="437"/>
                      </a:lnTo>
                      <a:lnTo>
                        <a:pt x="85" y="428"/>
                      </a:lnTo>
                      <a:lnTo>
                        <a:pt x="94" y="421"/>
                      </a:lnTo>
                      <a:lnTo>
                        <a:pt x="101" y="412"/>
                      </a:lnTo>
                      <a:lnTo>
                        <a:pt x="110" y="405"/>
                      </a:lnTo>
                      <a:lnTo>
                        <a:pt x="119" y="398"/>
                      </a:lnTo>
                      <a:lnTo>
                        <a:pt x="126" y="389"/>
                      </a:lnTo>
                      <a:lnTo>
                        <a:pt x="135" y="382"/>
                      </a:lnTo>
                      <a:lnTo>
                        <a:pt x="144" y="375"/>
                      </a:lnTo>
                      <a:lnTo>
                        <a:pt x="151" y="366"/>
                      </a:lnTo>
                      <a:lnTo>
                        <a:pt x="162" y="359"/>
                      </a:lnTo>
                      <a:lnTo>
                        <a:pt x="170" y="352"/>
                      </a:lnTo>
                      <a:lnTo>
                        <a:pt x="179" y="345"/>
                      </a:lnTo>
                      <a:lnTo>
                        <a:pt x="188" y="336"/>
                      </a:lnTo>
                      <a:lnTo>
                        <a:pt x="199" y="329"/>
                      </a:lnTo>
                      <a:lnTo>
                        <a:pt x="208" y="322"/>
                      </a:lnTo>
                      <a:lnTo>
                        <a:pt x="216" y="315"/>
                      </a:lnTo>
                      <a:lnTo>
                        <a:pt x="225" y="306"/>
                      </a:lnTo>
                      <a:lnTo>
                        <a:pt x="236" y="299"/>
                      </a:lnTo>
                      <a:lnTo>
                        <a:pt x="245" y="292"/>
                      </a:lnTo>
                      <a:lnTo>
                        <a:pt x="255" y="284"/>
                      </a:lnTo>
                      <a:lnTo>
                        <a:pt x="264" y="277"/>
                      </a:lnTo>
                      <a:lnTo>
                        <a:pt x="275" y="272"/>
                      </a:lnTo>
                      <a:lnTo>
                        <a:pt x="286" y="265"/>
                      </a:lnTo>
                      <a:lnTo>
                        <a:pt x="294" y="258"/>
                      </a:lnTo>
                      <a:lnTo>
                        <a:pt x="305" y="251"/>
                      </a:lnTo>
                      <a:lnTo>
                        <a:pt x="314" y="244"/>
                      </a:lnTo>
                      <a:lnTo>
                        <a:pt x="323" y="238"/>
                      </a:lnTo>
                      <a:lnTo>
                        <a:pt x="333" y="231"/>
                      </a:lnTo>
                      <a:lnTo>
                        <a:pt x="344" y="224"/>
                      </a:lnTo>
                      <a:lnTo>
                        <a:pt x="353" y="219"/>
                      </a:lnTo>
                      <a:lnTo>
                        <a:pt x="363" y="214"/>
                      </a:lnTo>
                      <a:lnTo>
                        <a:pt x="372" y="207"/>
                      </a:lnTo>
                      <a:lnTo>
                        <a:pt x="381" y="201"/>
                      </a:lnTo>
                      <a:lnTo>
                        <a:pt x="392" y="196"/>
                      </a:lnTo>
                      <a:lnTo>
                        <a:pt x="401" y="189"/>
                      </a:lnTo>
                      <a:lnTo>
                        <a:pt x="409" y="184"/>
                      </a:lnTo>
                      <a:lnTo>
                        <a:pt x="418" y="180"/>
                      </a:lnTo>
                      <a:lnTo>
                        <a:pt x="427" y="175"/>
                      </a:lnTo>
                      <a:lnTo>
                        <a:pt x="436" y="169"/>
                      </a:lnTo>
                      <a:lnTo>
                        <a:pt x="445" y="164"/>
                      </a:lnTo>
                      <a:lnTo>
                        <a:pt x="454" y="161"/>
                      </a:lnTo>
                      <a:lnTo>
                        <a:pt x="463" y="155"/>
                      </a:lnTo>
                      <a:lnTo>
                        <a:pt x="470" y="150"/>
                      </a:lnTo>
                      <a:lnTo>
                        <a:pt x="479" y="146"/>
                      </a:lnTo>
                      <a:lnTo>
                        <a:pt x="486" y="143"/>
                      </a:lnTo>
                      <a:lnTo>
                        <a:pt x="494" y="139"/>
                      </a:lnTo>
                      <a:lnTo>
                        <a:pt x="502" y="136"/>
                      </a:lnTo>
                      <a:lnTo>
                        <a:pt x="509" y="132"/>
                      </a:lnTo>
                      <a:lnTo>
                        <a:pt x="516" y="129"/>
                      </a:lnTo>
                      <a:lnTo>
                        <a:pt x="523" y="127"/>
                      </a:lnTo>
                      <a:lnTo>
                        <a:pt x="530" y="123"/>
                      </a:lnTo>
                      <a:lnTo>
                        <a:pt x="537" y="120"/>
                      </a:lnTo>
                      <a:lnTo>
                        <a:pt x="542" y="118"/>
                      </a:lnTo>
                      <a:lnTo>
                        <a:pt x="549" y="116"/>
                      </a:lnTo>
                      <a:lnTo>
                        <a:pt x="555" y="113"/>
                      </a:lnTo>
                      <a:lnTo>
                        <a:pt x="560" y="111"/>
                      </a:lnTo>
                      <a:lnTo>
                        <a:pt x="567" y="109"/>
                      </a:lnTo>
                      <a:lnTo>
                        <a:pt x="574" y="108"/>
                      </a:lnTo>
                      <a:lnTo>
                        <a:pt x="581" y="104"/>
                      </a:lnTo>
                      <a:lnTo>
                        <a:pt x="588" y="102"/>
                      </a:lnTo>
                      <a:lnTo>
                        <a:pt x="595" y="100"/>
                      </a:lnTo>
                      <a:lnTo>
                        <a:pt x="604" y="99"/>
                      </a:lnTo>
                      <a:lnTo>
                        <a:pt x="611" y="95"/>
                      </a:lnTo>
                      <a:lnTo>
                        <a:pt x="618" y="93"/>
                      </a:lnTo>
                      <a:lnTo>
                        <a:pt x="627" y="90"/>
                      </a:lnTo>
                      <a:lnTo>
                        <a:pt x="634" y="88"/>
                      </a:lnTo>
                      <a:lnTo>
                        <a:pt x="643" y="84"/>
                      </a:lnTo>
                      <a:lnTo>
                        <a:pt x="652" y="83"/>
                      </a:lnTo>
                      <a:lnTo>
                        <a:pt x="661" y="81"/>
                      </a:lnTo>
                      <a:lnTo>
                        <a:pt x="670" y="79"/>
                      </a:lnTo>
                      <a:lnTo>
                        <a:pt x="679" y="76"/>
                      </a:lnTo>
                      <a:lnTo>
                        <a:pt x="687" y="72"/>
                      </a:lnTo>
                      <a:lnTo>
                        <a:pt x="695" y="70"/>
                      </a:lnTo>
                      <a:lnTo>
                        <a:pt x="705" y="69"/>
                      </a:lnTo>
                      <a:lnTo>
                        <a:pt x="712" y="65"/>
                      </a:lnTo>
                      <a:lnTo>
                        <a:pt x="723" y="63"/>
                      </a:lnTo>
                      <a:lnTo>
                        <a:pt x="732" y="60"/>
                      </a:lnTo>
                      <a:lnTo>
                        <a:pt x="741" y="58"/>
                      </a:lnTo>
                      <a:lnTo>
                        <a:pt x="749" y="56"/>
                      </a:lnTo>
                      <a:lnTo>
                        <a:pt x="758" y="53"/>
                      </a:lnTo>
                      <a:lnTo>
                        <a:pt x="767" y="51"/>
                      </a:lnTo>
                      <a:lnTo>
                        <a:pt x="776" y="49"/>
                      </a:lnTo>
                      <a:lnTo>
                        <a:pt x="785" y="47"/>
                      </a:lnTo>
                      <a:lnTo>
                        <a:pt x="794" y="46"/>
                      </a:lnTo>
                      <a:lnTo>
                        <a:pt x="803" y="42"/>
                      </a:lnTo>
                      <a:lnTo>
                        <a:pt x="813" y="40"/>
                      </a:lnTo>
                      <a:lnTo>
                        <a:pt x="820" y="38"/>
                      </a:lnTo>
                      <a:lnTo>
                        <a:pt x="829" y="35"/>
                      </a:lnTo>
                      <a:lnTo>
                        <a:pt x="838" y="33"/>
                      </a:lnTo>
                      <a:lnTo>
                        <a:pt x="847" y="31"/>
                      </a:lnTo>
                      <a:lnTo>
                        <a:pt x="854" y="30"/>
                      </a:lnTo>
                      <a:lnTo>
                        <a:pt x="861" y="26"/>
                      </a:lnTo>
                      <a:lnTo>
                        <a:pt x="870" y="24"/>
                      </a:lnTo>
                      <a:lnTo>
                        <a:pt x="877" y="23"/>
                      </a:lnTo>
                      <a:lnTo>
                        <a:pt x="884" y="21"/>
                      </a:lnTo>
                      <a:lnTo>
                        <a:pt x="891" y="19"/>
                      </a:lnTo>
                      <a:lnTo>
                        <a:pt x="898" y="17"/>
                      </a:lnTo>
                      <a:lnTo>
                        <a:pt x="905" y="15"/>
                      </a:lnTo>
                      <a:lnTo>
                        <a:pt x="912" y="14"/>
                      </a:lnTo>
                      <a:lnTo>
                        <a:pt x="919" y="12"/>
                      </a:lnTo>
                      <a:lnTo>
                        <a:pt x="925" y="12"/>
                      </a:lnTo>
                      <a:lnTo>
                        <a:pt x="932" y="10"/>
                      </a:lnTo>
                      <a:lnTo>
                        <a:pt x="937" y="8"/>
                      </a:lnTo>
                      <a:lnTo>
                        <a:pt x="942" y="8"/>
                      </a:lnTo>
                      <a:lnTo>
                        <a:pt x="948" y="7"/>
                      </a:lnTo>
                      <a:lnTo>
                        <a:pt x="951" y="5"/>
                      </a:lnTo>
                      <a:lnTo>
                        <a:pt x="957" y="5"/>
                      </a:lnTo>
                      <a:lnTo>
                        <a:pt x="960" y="3"/>
                      </a:lnTo>
                      <a:lnTo>
                        <a:pt x="964" y="1"/>
                      </a:lnTo>
                      <a:lnTo>
                        <a:pt x="969" y="1"/>
                      </a:lnTo>
                      <a:lnTo>
                        <a:pt x="973" y="0"/>
                      </a:lnTo>
                      <a:lnTo>
                        <a:pt x="978" y="0"/>
                      </a:lnTo>
                      <a:lnTo>
                        <a:pt x="981" y="0"/>
                      </a:lnTo>
                      <a:lnTo>
                        <a:pt x="976" y="1"/>
                      </a:lnTo>
                      <a:lnTo>
                        <a:pt x="971" y="5"/>
                      </a:lnTo>
                      <a:lnTo>
                        <a:pt x="965" y="8"/>
                      </a:lnTo>
                      <a:lnTo>
                        <a:pt x="960" y="12"/>
                      </a:lnTo>
                      <a:lnTo>
                        <a:pt x="955" y="14"/>
                      </a:lnTo>
                      <a:lnTo>
                        <a:pt x="950" y="17"/>
                      </a:lnTo>
                      <a:lnTo>
                        <a:pt x="944" y="21"/>
                      </a:lnTo>
                      <a:lnTo>
                        <a:pt x="939" y="24"/>
                      </a:lnTo>
                      <a:lnTo>
                        <a:pt x="932" y="28"/>
                      </a:lnTo>
                      <a:lnTo>
                        <a:pt x="927" y="31"/>
                      </a:lnTo>
                      <a:lnTo>
                        <a:pt x="919" y="37"/>
                      </a:lnTo>
                      <a:lnTo>
                        <a:pt x="912" y="42"/>
                      </a:lnTo>
                      <a:lnTo>
                        <a:pt x="905" y="46"/>
                      </a:lnTo>
                      <a:lnTo>
                        <a:pt x="896" y="51"/>
                      </a:lnTo>
                      <a:lnTo>
                        <a:pt x="889" y="56"/>
                      </a:lnTo>
                      <a:lnTo>
                        <a:pt x="880" y="60"/>
                      </a:lnTo>
                      <a:lnTo>
                        <a:pt x="872" y="67"/>
                      </a:lnTo>
                      <a:lnTo>
                        <a:pt x="863" y="72"/>
                      </a:lnTo>
                      <a:lnTo>
                        <a:pt x="854" y="79"/>
                      </a:lnTo>
                      <a:lnTo>
                        <a:pt x="845" y="84"/>
                      </a:lnTo>
                      <a:lnTo>
                        <a:pt x="836" y="90"/>
                      </a:lnTo>
                      <a:lnTo>
                        <a:pt x="826" y="97"/>
                      </a:lnTo>
                      <a:lnTo>
                        <a:pt x="817" y="102"/>
                      </a:lnTo>
                      <a:lnTo>
                        <a:pt x="806" y="109"/>
                      </a:lnTo>
                      <a:lnTo>
                        <a:pt x="797" y="116"/>
                      </a:lnTo>
                      <a:lnTo>
                        <a:pt x="787" y="123"/>
                      </a:lnTo>
                      <a:lnTo>
                        <a:pt x="776" y="131"/>
                      </a:lnTo>
                      <a:lnTo>
                        <a:pt x="765" y="136"/>
                      </a:lnTo>
                      <a:lnTo>
                        <a:pt x="755" y="143"/>
                      </a:lnTo>
                      <a:lnTo>
                        <a:pt x="744" y="150"/>
                      </a:lnTo>
                      <a:lnTo>
                        <a:pt x="735" y="157"/>
                      </a:lnTo>
                      <a:lnTo>
                        <a:pt x="725" y="164"/>
                      </a:lnTo>
                      <a:lnTo>
                        <a:pt x="712" y="171"/>
                      </a:lnTo>
                      <a:lnTo>
                        <a:pt x="702" y="178"/>
                      </a:lnTo>
                      <a:lnTo>
                        <a:pt x="693" y="187"/>
                      </a:lnTo>
                      <a:lnTo>
                        <a:pt x="682" y="192"/>
                      </a:lnTo>
                      <a:lnTo>
                        <a:pt x="672" y="201"/>
                      </a:lnTo>
                      <a:lnTo>
                        <a:pt x="661" y="208"/>
                      </a:lnTo>
                      <a:lnTo>
                        <a:pt x="650" y="215"/>
                      </a:lnTo>
                      <a:lnTo>
                        <a:pt x="640" y="223"/>
                      </a:lnTo>
                      <a:lnTo>
                        <a:pt x="631" y="230"/>
                      </a:lnTo>
                      <a:lnTo>
                        <a:pt x="620" y="237"/>
                      </a:lnTo>
                      <a:lnTo>
                        <a:pt x="611" y="246"/>
                      </a:lnTo>
                      <a:lnTo>
                        <a:pt x="601" y="251"/>
                      </a:lnTo>
                      <a:lnTo>
                        <a:pt x="592" y="260"/>
                      </a:lnTo>
                      <a:lnTo>
                        <a:pt x="581" y="265"/>
                      </a:lnTo>
                      <a:lnTo>
                        <a:pt x="572" y="274"/>
                      </a:lnTo>
                      <a:lnTo>
                        <a:pt x="564" y="281"/>
                      </a:lnTo>
                      <a:lnTo>
                        <a:pt x="556" y="288"/>
                      </a:lnTo>
                      <a:lnTo>
                        <a:pt x="548" y="295"/>
                      </a:lnTo>
                      <a:lnTo>
                        <a:pt x="539" y="302"/>
                      </a:lnTo>
                      <a:lnTo>
                        <a:pt x="530" y="307"/>
                      </a:lnTo>
                      <a:lnTo>
                        <a:pt x="523" y="315"/>
                      </a:lnTo>
                      <a:lnTo>
                        <a:pt x="516" y="322"/>
                      </a:lnTo>
                      <a:lnTo>
                        <a:pt x="510" y="327"/>
                      </a:lnTo>
                      <a:lnTo>
                        <a:pt x="503" y="334"/>
                      </a:lnTo>
                      <a:lnTo>
                        <a:pt x="498" y="339"/>
                      </a:lnTo>
                      <a:lnTo>
                        <a:pt x="491" y="346"/>
                      </a:lnTo>
                      <a:lnTo>
                        <a:pt x="486" y="352"/>
                      </a:lnTo>
                      <a:lnTo>
                        <a:pt x="480" y="357"/>
                      </a:lnTo>
                      <a:lnTo>
                        <a:pt x="475" y="362"/>
                      </a:lnTo>
                      <a:lnTo>
                        <a:pt x="470" y="369"/>
                      </a:lnTo>
                      <a:lnTo>
                        <a:pt x="466" y="375"/>
                      </a:lnTo>
                      <a:lnTo>
                        <a:pt x="461" y="380"/>
                      </a:lnTo>
                      <a:lnTo>
                        <a:pt x="456" y="385"/>
                      </a:lnTo>
                      <a:lnTo>
                        <a:pt x="452" y="392"/>
                      </a:lnTo>
                      <a:lnTo>
                        <a:pt x="448" y="398"/>
                      </a:lnTo>
                      <a:lnTo>
                        <a:pt x="443" y="405"/>
                      </a:lnTo>
                      <a:lnTo>
                        <a:pt x="440" y="410"/>
                      </a:lnTo>
                      <a:lnTo>
                        <a:pt x="434" y="415"/>
                      </a:lnTo>
                      <a:lnTo>
                        <a:pt x="431" y="422"/>
                      </a:lnTo>
                      <a:lnTo>
                        <a:pt x="427" y="428"/>
                      </a:lnTo>
                      <a:lnTo>
                        <a:pt x="424" y="433"/>
                      </a:lnTo>
                      <a:lnTo>
                        <a:pt x="420" y="438"/>
                      </a:lnTo>
                      <a:lnTo>
                        <a:pt x="418" y="445"/>
                      </a:lnTo>
                      <a:lnTo>
                        <a:pt x="413" y="451"/>
                      </a:lnTo>
                      <a:lnTo>
                        <a:pt x="411" y="456"/>
                      </a:lnTo>
                      <a:lnTo>
                        <a:pt x="408" y="461"/>
                      </a:lnTo>
                      <a:lnTo>
                        <a:pt x="404" y="468"/>
                      </a:lnTo>
                      <a:lnTo>
                        <a:pt x="401" y="474"/>
                      </a:lnTo>
                      <a:lnTo>
                        <a:pt x="399" y="479"/>
                      </a:lnTo>
                      <a:lnTo>
                        <a:pt x="397" y="484"/>
                      </a:lnTo>
                      <a:lnTo>
                        <a:pt x="394" y="490"/>
                      </a:lnTo>
                      <a:lnTo>
                        <a:pt x="392" y="495"/>
                      </a:lnTo>
                      <a:lnTo>
                        <a:pt x="388" y="502"/>
                      </a:lnTo>
                      <a:lnTo>
                        <a:pt x="386" y="506"/>
                      </a:lnTo>
                      <a:lnTo>
                        <a:pt x="385" y="513"/>
                      </a:lnTo>
                      <a:lnTo>
                        <a:pt x="383" y="516"/>
                      </a:lnTo>
                      <a:lnTo>
                        <a:pt x="379" y="523"/>
                      </a:lnTo>
                      <a:lnTo>
                        <a:pt x="378" y="529"/>
                      </a:lnTo>
                      <a:lnTo>
                        <a:pt x="378" y="534"/>
                      </a:lnTo>
                      <a:lnTo>
                        <a:pt x="374" y="538"/>
                      </a:lnTo>
                      <a:lnTo>
                        <a:pt x="372" y="543"/>
                      </a:lnTo>
                      <a:lnTo>
                        <a:pt x="371" y="546"/>
                      </a:lnTo>
                      <a:lnTo>
                        <a:pt x="371" y="552"/>
                      </a:lnTo>
                      <a:lnTo>
                        <a:pt x="367" y="557"/>
                      </a:lnTo>
                      <a:lnTo>
                        <a:pt x="367" y="561"/>
                      </a:lnTo>
                      <a:lnTo>
                        <a:pt x="365" y="564"/>
                      </a:lnTo>
                      <a:lnTo>
                        <a:pt x="365" y="569"/>
                      </a:lnTo>
                      <a:lnTo>
                        <a:pt x="363" y="573"/>
                      </a:lnTo>
                      <a:lnTo>
                        <a:pt x="362" y="576"/>
                      </a:lnTo>
                      <a:lnTo>
                        <a:pt x="360" y="580"/>
                      </a:lnTo>
                      <a:lnTo>
                        <a:pt x="360" y="585"/>
                      </a:lnTo>
                      <a:lnTo>
                        <a:pt x="358" y="591"/>
                      </a:lnTo>
                      <a:lnTo>
                        <a:pt x="356" y="598"/>
                      </a:lnTo>
                      <a:lnTo>
                        <a:pt x="355" y="603"/>
                      </a:lnTo>
                      <a:lnTo>
                        <a:pt x="355" y="608"/>
                      </a:lnTo>
                      <a:lnTo>
                        <a:pt x="353" y="614"/>
                      </a:lnTo>
                      <a:lnTo>
                        <a:pt x="353" y="617"/>
                      </a:lnTo>
                      <a:lnTo>
                        <a:pt x="353" y="622"/>
                      </a:lnTo>
                      <a:lnTo>
                        <a:pt x="353" y="624"/>
                      </a:lnTo>
                      <a:lnTo>
                        <a:pt x="351" y="622"/>
                      </a:lnTo>
                      <a:lnTo>
                        <a:pt x="349" y="621"/>
                      </a:lnTo>
                      <a:lnTo>
                        <a:pt x="346" y="615"/>
                      </a:lnTo>
                      <a:lnTo>
                        <a:pt x="340" y="610"/>
                      </a:lnTo>
                      <a:lnTo>
                        <a:pt x="337" y="607"/>
                      </a:lnTo>
                      <a:lnTo>
                        <a:pt x="333" y="603"/>
                      </a:lnTo>
                      <a:lnTo>
                        <a:pt x="330" y="598"/>
                      </a:lnTo>
                      <a:lnTo>
                        <a:pt x="326" y="594"/>
                      </a:lnTo>
                      <a:lnTo>
                        <a:pt x="323" y="591"/>
                      </a:lnTo>
                      <a:lnTo>
                        <a:pt x="319" y="585"/>
                      </a:lnTo>
                      <a:lnTo>
                        <a:pt x="314" y="582"/>
                      </a:lnTo>
                      <a:lnTo>
                        <a:pt x="310" y="576"/>
                      </a:lnTo>
                      <a:lnTo>
                        <a:pt x="305" y="573"/>
                      </a:lnTo>
                      <a:lnTo>
                        <a:pt x="298" y="568"/>
                      </a:lnTo>
                      <a:lnTo>
                        <a:pt x="293" y="562"/>
                      </a:lnTo>
                      <a:lnTo>
                        <a:pt x="287" y="559"/>
                      </a:lnTo>
                      <a:lnTo>
                        <a:pt x="282" y="553"/>
                      </a:lnTo>
                      <a:lnTo>
                        <a:pt x="275" y="550"/>
                      </a:lnTo>
                      <a:lnTo>
                        <a:pt x="270" y="546"/>
                      </a:lnTo>
                      <a:lnTo>
                        <a:pt x="264" y="543"/>
                      </a:lnTo>
                      <a:lnTo>
                        <a:pt x="257" y="539"/>
                      </a:lnTo>
                      <a:lnTo>
                        <a:pt x="250" y="536"/>
                      </a:lnTo>
                      <a:lnTo>
                        <a:pt x="243" y="532"/>
                      </a:lnTo>
                      <a:lnTo>
                        <a:pt x="238" y="530"/>
                      </a:lnTo>
                      <a:lnTo>
                        <a:pt x="229" y="527"/>
                      </a:lnTo>
                      <a:lnTo>
                        <a:pt x="224" y="525"/>
                      </a:lnTo>
                      <a:lnTo>
                        <a:pt x="216" y="523"/>
                      </a:lnTo>
                      <a:lnTo>
                        <a:pt x="209" y="523"/>
                      </a:lnTo>
                      <a:lnTo>
                        <a:pt x="206" y="523"/>
                      </a:lnTo>
                      <a:lnTo>
                        <a:pt x="202" y="522"/>
                      </a:lnTo>
                      <a:lnTo>
                        <a:pt x="197" y="522"/>
                      </a:lnTo>
                      <a:lnTo>
                        <a:pt x="193" y="522"/>
                      </a:lnTo>
                      <a:lnTo>
                        <a:pt x="190" y="522"/>
                      </a:lnTo>
                      <a:lnTo>
                        <a:pt x="186" y="522"/>
                      </a:lnTo>
                      <a:lnTo>
                        <a:pt x="181" y="522"/>
                      </a:lnTo>
                      <a:lnTo>
                        <a:pt x="178" y="522"/>
                      </a:lnTo>
                      <a:lnTo>
                        <a:pt x="174" y="522"/>
                      </a:lnTo>
                      <a:lnTo>
                        <a:pt x="170" y="522"/>
                      </a:lnTo>
                      <a:lnTo>
                        <a:pt x="165" y="522"/>
                      </a:lnTo>
                      <a:lnTo>
                        <a:pt x="162" y="523"/>
                      </a:lnTo>
                      <a:lnTo>
                        <a:pt x="156" y="523"/>
                      </a:lnTo>
                      <a:lnTo>
                        <a:pt x="153" y="523"/>
                      </a:lnTo>
                      <a:lnTo>
                        <a:pt x="147" y="523"/>
                      </a:lnTo>
                      <a:lnTo>
                        <a:pt x="144" y="525"/>
                      </a:lnTo>
                      <a:lnTo>
                        <a:pt x="140" y="525"/>
                      </a:lnTo>
                      <a:lnTo>
                        <a:pt x="135" y="525"/>
                      </a:lnTo>
                      <a:lnTo>
                        <a:pt x="131" y="525"/>
                      </a:lnTo>
                      <a:lnTo>
                        <a:pt x="126" y="527"/>
                      </a:lnTo>
                      <a:lnTo>
                        <a:pt x="123" y="527"/>
                      </a:lnTo>
                      <a:lnTo>
                        <a:pt x="119" y="529"/>
                      </a:lnTo>
                      <a:lnTo>
                        <a:pt x="114" y="529"/>
                      </a:lnTo>
                      <a:lnTo>
                        <a:pt x="110" y="530"/>
                      </a:lnTo>
                      <a:lnTo>
                        <a:pt x="105" y="530"/>
                      </a:lnTo>
                      <a:lnTo>
                        <a:pt x="101" y="532"/>
                      </a:lnTo>
                      <a:lnTo>
                        <a:pt x="96" y="532"/>
                      </a:lnTo>
                      <a:lnTo>
                        <a:pt x="93" y="532"/>
                      </a:lnTo>
                      <a:lnTo>
                        <a:pt x="89" y="534"/>
                      </a:lnTo>
                      <a:lnTo>
                        <a:pt x="85" y="534"/>
                      </a:lnTo>
                      <a:lnTo>
                        <a:pt x="80" y="536"/>
                      </a:lnTo>
                      <a:lnTo>
                        <a:pt x="77" y="538"/>
                      </a:lnTo>
                      <a:lnTo>
                        <a:pt x="73" y="538"/>
                      </a:lnTo>
                      <a:lnTo>
                        <a:pt x="68" y="539"/>
                      </a:lnTo>
                      <a:lnTo>
                        <a:pt x="64" y="539"/>
                      </a:lnTo>
                      <a:lnTo>
                        <a:pt x="61" y="539"/>
                      </a:lnTo>
                      <a:lnTo>
                        <a:pt x="52" y="541"/>
                      </a:lnTo>
                      <a:lnTo>
                        <a:pt x="46" y="543"/>
                      </a:lnTo>
                      <a:lnTo>
                        <a:pt x="39" y="545"/>
                      </a:lnTo>
                      <a:lnTo>
                        <a:pt x="32" y="546"/>
                      </a:lnTo>
                      <a:lnTo>
                        <a:pt x="27" y="548"/>
                      </a:lnTo>
                      <a:lnTo>
                        <a:pt x="22" y="550"/>
                      </a:lnTo>
                      <a:lnTo>
                        <a:pt x="16" y="550"/>
                      </a:lnTo>
                      <a:lnTo>
                        <a:pt x="13" y="552"/>
                      </a:lnTo>
                      <a:lnTo>
                        <a:pt x="9" y="553"/>
                      </a:lnTo>
                      <a:lnTo>
                        <a:pt x="6" y="555"/>
                      </a:lnTo>
                      <a:lnTo>
                        <a:pt x="2" y="557"/>
                      </a:lnTo>
                      <a:lnTo>
                        <a:pt x="0" y="557"/>
                      </a:lnTo>
                      <a:lnTo>
                        <a:pt x="18" y="514"/>
                      </a:lnTo>
                      <a:close/>
                    </a:path>
                  </a:pathLst>
                </a:custGeom>
                <a:solidFill>
                  <a:srgbClr val="E8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51" name="Freeform 11"/>
                <p:cNvSpPr>
                  <a:spLocks/>
                </p:cNvSpPr>
                <p:nvPr/>
              </p:nvSpPr>
              <p:spPr bwMode="auto">
                <a:xfrm>
                  <a:off x="4244" y="3033"/>
                  <a:ext cx="832" cy="76"/>
                </a:xfrm>
                <a:custGeom>
                  <a:avLst/>
                  <a:gdLst>
                    <a:gd name="T0" fmla="*/ 0 w 2006"/>
                    <a:gd name="T1" fmla="*/ 0 h 183"/>
                    <a:gd name="T2" fmla="*/ 0 w 2006"/>
                    <a:gd name="T3" fmla="*/ 0 h 183"/>
                    <a:gd name="T4" fmla="*/ 0 w 2006"/>
                    <a:gd name="T5" fmla="*/ 0 h 183"/>
                    <a:gd name="T6" fmla="*/ 0 w 2006"/>
                    <a:gd name="T7" fmla="*/ 0 h 183"/>
                    <a:gd name="T8" fmla="*/ 0 w 2006"/>
                    <a:gd name="T9" fmla="*/ 0 h 183"/>
                    <a:gd name="T10" fmla="*/ 0 w 2006"/>
                    <a:gd name="T11" fmla="*/ 0 h 183"/>
                    <a:gd name="T12" fmla="*/ 0 w 2006"/>
                    <a:gd name="T13" fmla="*/ 0 h 183"/>
                    <a:gd name="T14" fmla="*/ 0 w 2006"/>
                    <a:gd name="T15" fmla="*/ 0 h 183"/>
                    <a:gd name="T16" fmla="*/ 0 w 2006"/>
                    <a:gd name="T17" fmla="*/ 0 h 183"/>
                    <a:gd name="T18" fmla="*/ 0 w 2006"/>
                    <a:gd name="T19" fmla="*/ 0 h 183"/>
                    <a:gd name="T20" fmla="*/ 0 w 2006"/>
                    <a:gd name="T21" fmla="*/ 0 h 183"/>
                    <a:gd name="T22" fmla="*/ 0 w 2006"/>
                    <a:gd name="T23" fmla="*/ 0 h 183"/>
                    <a:gd name="T24" fmla="*/ 0 w 2006"/>
                    <a:gd name="T25" fmla="*/ 0 h 183"/>
                    <a:gd name="T26" fmla="*/ 0 w 2006"/>
                    <a:gd name="T27" fmla="*/ 0 h 183"/>
                    <a:gd name="T28" fmla="*/ 0 w 2006"/>
                    <a:gd name="T29" fmla="*/ 0 h 183"/>
                    <a:gd name="T30" fmla="*/ 0 w 2006"/>
                    <a:gd name="T31" fmla="*/ 0 h 183"/>
                    <a:gd name="T32" fmla="*/ 0 w 2006"/>
                    <a:gd name="T33" fmla="*/ 0 h 183"/>
                    <a:gd name="T34" fmla="*/ 0 w 2006"/>
                    <a:gd name="T35" fmla="*/ 0 h 183"/>
                    <a:gd name="T36" fmla="*/ 0 w 2006"/>
                    <a:gd name="T37" fmla="*/ 0 h 183"/>
                    <a:gd name="T38" fmla="*/ 0 w 2006"/>
                    <a:gd name="T39" fmla="*/ 0 h 183"/>
                    <a:gd name="T40" fmla="*/ 0 w 2006"/>
                    <a:gd name="T41" fmla="*/ 0 h 183"/>
                    <a:gd name="T42" fmla="*/ 0 w 2006"/>
                    <a:gd name="T43" fmla="*/ 0 h 183"/>
                    <a:gd name="T44" fmla="*/ 0 w 2006"/>
                    <a:gd name="T45" fmla="*/ 0 h 183"/>
                    <a:gd name="T46" fmla="*/ 0 w 2006"/>
                    <a:gd name="T47" fmla="*/ 0 h 183"/>
                    <a:gd name="T48" fmla="*/ 0 w 2006"/>
                    <a:gd name="T49" fmla="*/ 0 h 183"/>
                    <a:gd name="T50" fmla="*/ 0 w 2006"/>
                    <a:gd name="T51" fmla="*/ 0 h 183"/>
                    <a:gd name="T52" fmla="*/ 0 w 2006"/>
                    <a:gd name="T53" fmla="*/ 0 h 183"/>
                    <a:gd name="T54" fmla="*/ 0 w 2006"/>
                    <a:gd name="T55" fmla="*/ 0 h 183"/>
                    <a:gd name="T56" fmla="*/ 0 w 2006"/>
                    <a:gd name="T57" fmla="*/ 0 h 183"/>
                    <a:gd name="T58" fmla="*/ 0 w 2006"/>
                    <a:gd name="T59" fmla="*/ 0 h 183"/>
                    <a:gd name="T60" fmla="*/ 0 w 2006"/>
                    <a:gd name="T61" fmla="*/ 0 h 183"/>
                    <a:gd name="T62" fmla="*/ 0 w 2006"/>
                    <a:gd name="T63" fmla="*/ 0 h 183"/>
                    <a:gd name="T64" fmla="*/ 0 w 2006"/>
                    <a:gd name="T65" fmla="*/ 0 h 183"/>
                    <a:gd name="T66" fmla="*/ 0 w 2006"/>
                    <a:gd name="T67" fmla="*/ 0 h 183"/>
                    <a:gd name="T68" fmla="*/ 0 w 2006"/>
                    <a:gd name="T69" fmla="*/ 0 h 183"/>
                    <a:gd name="T70" fmla="*/ 0 w 2006"/>
                    <a:gd name="T71" fmla="*/ 0 h 183"/>
                    <a:gd name="T72" fmla="*/ 0 w 2006"/>
                    <a:gd name="T73" fmla="*/ 0 h 183"/>
                    <a:gd name="T74" fmla="*/ 0 w 2006"/>
                    <a:gd name="T75" fmla="*/ 0 h 183"/>
                    <a:gd name="T76" fmla="*/ 0 w 2006"/>
                    <a:gd name="T77" fmla="*/ 0 h 183"/>
                    <a:gd name="T78" fmla="*/ 0 w 2006"/>
                    <a:gd name="T79" fmla="*/ 0 h 183"/>
                    <a:gd name="T80" fmla="*/ 0 w 2006"/>
                    <a:gd name="T81" fmla="*/ 0 h 183"/>
                    <a:gd name="T82" fmla="*/ 0 w 2006"/>
                    <a:gd name="T83" fmla="*/ 0 h 183"/>
                    <a:gd name="T84" fmla="*/ 0 w 2006"/>
                    <a:gd name="T85" fmla="*/ 0 h 183"/>
                    <a:gd name="T86" fmla="*/ 0 w 2006"/>
                    <a:gd name="T87" fmla="*/ 0 h 183"/>
                    <a:gd name="T88" fmla="*/ 0 w 2006"/>
                    <a:gd name="T89" fmla="*/ 0 h 183"/>
                    <a:gd name="T90" fmla="*/ 0 w 2006"/>
                    <a:gd name="T91" fmla="*/ 0 h 183"/>
                    <a:gd name="T92" fmla="*/ 0 w 2006"/>
                    <a:gd name="T93" fmla="*/ 0 h 183"/>
                    <a:gd name="T94" fmla="*/ 0 w 2006"/>
                    <a:gd name="T95" fmla="*/ 0 h 183"/>
                    <a:gd name="T96" fmla="*/ 0 w 2006"/>
                    <a:gd name="T97" fmla="*/ 0 h 183"/>
                    <a:gd name="T98" fmla="*/ 0 w 2006"/>
                    <a:gd name="T99" fmla="*/ 0 h 183"/>
                    <a:gd name="T100" fmla="*/ 0 w 2006"/>
                    <a:gd name="T101" fmla="*/ 0 h 183"/>
                    <a:gd name="T102" fmla="*/ 0 w 2006"/>
                    <a:gd name="T103" fmla="*/ 0 h 183"/>
                    <a:gd name="T104" fmla="*/ 0 w 2006"/>
                    <a:gd name="T105" fmla="*/ 0 h 183"/>
                    <a:gd name="T106" fmla="*/ 0 w 2006"/>
                    <a:gd name="T107" fmla="*/ 0 h 183"/>
                    <a:gd name="T108" fmla="*/ 0 w 2006"/>
                    <a:gd name="T109" fmla="*/ 0 h 183"/>
                    <a:gd name="T110" fmla="*/ 0 w 2006"/>
                    <a:gd name="T111" fmla="*/ 0 h 183"/>
                    <a:gd name="T112" fmla="*/ 0 w 2006"/>
                    <a:gd name="T113" fmla="*/ 0 h 183"/>
                    <a:gd name="T114" fmla="*/ 0 w 2006"/>
                    <a:gd name="T115" fmla="*/ 0 h 183"/>
                    <a:gd name="T116" fmla="*/ 0 w 2006"/>
                    <a:gd name="T117" fmla="*/ 0 h 183"/>
                    <a:gd name="T118" fmla="*/ 0 w 2006"/>
                    <a:gd name="T119" fmla="*/ 0 h 183"/>
                    <a:gd name="T120" fmla="*/ 0 w 2006"/>
                    <a:gd name="T121" fmla="*/ 0 h 183"/>
                    <a:gd name="T122" fmla="*/ 0 w 2006"/>
                    <a:gd name="T123" fmla="*/ 0 h 183"/>
                    <a:gd name="T124" fmla="*/ 0 w 2006"/>
                    <a:gd name="T125" fmla="*/ 0 h 1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06"/>
                    <a:gd name="T190" fmla="*/ 0 h 183"/>
                    <a:gd name="T191" fmla="*/ 2006 w 2006"/>
                    <a:gd name="T192" fmla="*/ 183 h 18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06" h="183">
                      <a:moveTo>
                        <a:pt x="0" y="98"/>
                      </a:moveTo>
                      <a:lnTo>
                        <a:pt x="12" y="92"/>
                      </a:lnTo>
                      <a:lnTo>
                        <a:pt x="24" y="87"/>
                      </a:lnTo>
                      <a:lnTo>
                        <a:pt x="37" y="82"/>
                      </a:lnTo>
                      <a:lnTo>
                        <a:pt x="49" y="76"/>
                      </a:lnTo>
                      <a:lnTo>
                        <a:pt x="60" y="73"/>
                      </a:lnTo>
                      <a:lnTo>
                        <a:pt x="72" y="69"/>
                      </a:lnTo>
                      <a:lnTo>
                        <a:pt x="83" y="66"/>
                      </a:lnTo>
                      <a:lnTo>
                        <a:pt x="93" y="64"/>
                      </a:lnTo>
                      <a:lnTo>
                        <a:pt x="104" y="61"/>
                      </a:lnTo>
                      <a:lnTo>
                        <a:pt x="115" y="59"/>
                      </a:lnTo>
                      <a:lnTo>
                        <a:pt x="125" y="57"/>
                      </a:lnTo>
                      <a:lnTo>
                        <a:pt x="136" y="55"/>
                      </a:lnTo>
                      <a:lnTo>
                        <a:pt x="145" y="53"/>
                      </a:lnTo>
                      <a:lnTo>
                        <a:pt x="155" y="53"/>
                      </a:lnTo>
                      <a:lnTo>
                        <a:pt x="164" y="52"/>
                      </a:lnTo>
                      <a:lnTo>
                        <a:pt x="175" y="52"/>
                      </a:lnTo>
                      <a:lnTo>
                        <a:pt x="182" y="52"/>
                      </a:lnTo>
                      <a:lnTo>
                        <a:pt x="191" y="52"/>
                      </a:lnTo>
                      <a:lnTo>
                        <a:pt x="200" y="52"/>
                      </a:lnTo>
                      <a:lnTo>
                        <a:pt x="209" y="53"/>
                      </a:lnTo>
                      <a:lnTo>
                        <a:pt x="216" y="53"/>
                      </a:lnTo>
                      <a:lnTo>
                        <a:pt x="224" y="55"/>
                      </a:lnTo>
                      <a:lnTo>
                        <a:pt x="232" y="57"/>
                      </a:lnTo>
                      <a:lnTo>
                        <a:pt x="239" y="59"/>
                      </a:lnTo>
                      <a:lnTo>
                        <a:pt x="246" y="61"/>
                      </a:lnTo>
                      <a:lnTo>
                        <a:pt x="253" y="62"/>
                      </a:lnTo>
                      <a:lnTo>
                        <a:pt x="260" y="64"/>
                      </a:lnTo>
                      <a:lnTo>
                        <a:pt x="265" y="66"/>
                      </a:lnTo>
                      <a:lnTo>
                        <a:pt x="272" y="69"/>
                      </a:lnTo>
                      <a:lnTo>
                        <a:pt x="278" y="71"/>
                      </a:lnTo>
                      <a:lnTo>
                        <a:pt x="283" y="73"/>
                      </a:lnTo>
                      <a:lnTo>
                        <a:pt x="290" y="76"/>
                      </a:lnTo>
                      <a:lnTo>
                        <a:pt x="295" y="80"/>
                      </a:lnTo>
                      <a:lnTo>
                        <a:pt x="301" y="82"/>
                      </a:lnTo>
                      <a:lnTo>
                        <a:pt x="304" y="85"/>
                      </a:lnTo>
                      <a:lnTo>
                        <a:pt x="309" y="89"/>
                      </a:lnTo>
                      <a:lnTo>
                        <a:pt x="313" y="91"/>
                      </a:lnTo>
                      <a:lnTo>
                        <a:pt x="318" y="96"/>
                      </a:lnTo>
                      <a:lnTo>
                        <a:pt x="322" y="98"/>
                      </a:lnTo>
                      <a:lnTo>
                        <a:pt x="327" y="101"/>
                      </a:lnTo>
                      <a:lnTo>
                        <a:pt x="334" y="107"/>
                      </a:lnTo>
                      <a:lnTo>
                        <a:pt x="341" y="114"/>
                      </a:lnTo>
                      <a:lnTo>
                        <a:pt x="347" y="119"/>
                      </a:lnTo>
                      <a:lnTo>
                        <a:pt x="352" y="126"/>
                      </a:lnTo>
                      <a:lnTo>
                        <a:pt x="355" y="131"/>
                      </a:lnTo>
                      <a:lnTo>
                        <a:pt x="361" y="137"/>
                      </a:lnTo>
                      <a:lnTo>
                        <a:pt x="363" y="140"/>
                      </a:lnTo>
                      <a:lnTo>
                        <a:pt x="366" y="145"/>
                      </a:lnTo>
                      <a:lnTo>
                        <a:pt x="370" y="151"/>
                      </a:lnTo>
                      <a:lnTo>
                        <a:pt x="371" y="153"/>
                      </a:lnTo>
                      <a:lnTo>
                        <a:pt x="373" y="151"/>
                      </a:lnTo>
                      <a:lnTo>
                        <a:pt x="379" y="147"/>
                      </a:lnTo>
                      <a:lnTo>
                        <a:pt x="382" y="145"/>
                      </a:lnTo>
                      <a:lnTo>
                        <a:pt x="387" y="144"/>
                      </a:lnTo>
                      <a:lnTo>
                        <a:pt x="394" y="140"/>
                      </a:lnTo>
                      <a:lnTo>
                        <a:pt x="402" y="137"/>
                      </a:lnTo>
                      <a:lnTo>
                        <a:pt x="403" y="135"/>
                      </a:lnTo>
                      <a:lnTo>
                        <a:pt x="407" y="133"/>
                      </a:lnTo>
                      <a:lnTo>
                        <a:pt x="412" y="131"/>
                      </a:lnTo>
                      <a:lnTo>
                        <a:pt x="416" y="130"/>
                      </a:lnTo>
                      <a:lnTo>
                        <a:pt x="421" y="128"/>
                      </a:lnTo>
                      <a:lnTo>
                        <a:pt x="425" y="124"/>
                      </a:lnTo>
                      <a:lnTo>
                        <a:pt x="430" y="122"/>
                      </a:lnTo>
                      <a:lnTo>
                        <a:pt x="435" y="121"/>
                      </a:lnTo>
                      <a:lnTo>
                        <a:pt x="439" y="119"/>
                      </a:lnTo>
                      <a:lnTo>
                        <a:pt x="444" y="117"/>
                      </a:lnTo>
                      <a:lnTo>
                        <a:pt x="449" y="115"/>
                      </a:lnTo>
                      <a:lnTo>
                        <a:pt x="456" y="114"/>
                      </a:lnTo>
                      <a:lnTo>
                        <a:pt x="462" y="112"/>
                      </a:lnTo>
                      <a:lnTo>
                        <a:pt x="467" y="110"/>
                      </a:lnTo>
                      <a:lnTo>
                        <a:pt x="472" y="107"/>
                      </a:lnTo>
                      <a:lnTo>
                        <a:pt x="479" y="107"/>
                      </a:lnTo>
                      <a:lnTo>
                        <a:pt x="485" y="103"/>
                      </a:lnTo>
                      <a:lnTo>
                        <a:pt x="492" y="101"/>
                      </a:lnTo>
                      <a:lnTo>
                        <a:pt x="497" y="99"/>
                      </a:lnTo>
                      <a:lnTo>
                        <a:pt x="504" y="98"/>
                      </a:lnTo>
                      <a:lnTo>
                        <a:pt x="510" y="96"/>
                      </a:lnTo>
                      <a:lnTo>
                        <a:pt x="517" y="92"/>
                      </a:lnTo>
                      <a:lnTo>
                        <a:pt x="524" y="91"/>
                      </a:lnTo>
                      <a:lnTo>
                        <a:pt x="531" y="91"/>
                      </a:lnTo>
                      <a:lnTo>
                        <a:pt x="538" y="87"/>
                      </a:lnTo>
                      <a:lnTo>
                        <a:pt x="543" y="85"/>
                      </a:lnTo>
                      <a:lnTo>
                        <a:pt x="550" y="84"/>
                      </a:lnTo>
                      <a:lnTo>
                        <a:pt x="559" y="84"/>
                      </a:lnTo>
                      <a:lnTo>
                        <a:pt x="564" y="82"/>
                      </a:lnTo>
                      <a:lnTo>
                        <a:pt x="573" y="80"/>
                      </a:lnTo>
                      <a:lnTo>
                        <a:pt x="580" y="80"/>
                      </a:lnTo>
                      <a:lnTo>
                        <a:pt x="587" y="78"/>
                      </a:lnTo>
                      <a:lnTo>
                        <a:pt x="595" y="76"/>
                      </a:lnTo>
                      <a:lnTo>
                        <a:pt x="603" y="76"/>
                      </a:lnTo>
                      <a:lnTo>
                        <a:pt x="610" y="75"/>
                      </a:lnTo>
                      <a:lnTo>
                        <a:pt x="618" y="75"/>
                      </a:lnTo>
                      <a:lnTo>
                        <a:pt x="625" y="73"/>
                      </a:lnTo>
                      <a:lnTo>
                        <a:pt x="633" y="73"/>
                      </a:lnTo>
                      <a:lnTo>
                        <a:pt x="641" y="73"/>
                      </a:lnTo>
                      <a:lnTo>
                        <a:pt x="649" y="73"/>
                      </a:lnTo>
                      <a:lnTo>
                        <a:pt x="657" y="73"/>
                      </a:lnTo>
                      <a:lnTo>
                        <a:pt x="664" y="73"/>
                      </a:lnTo>
                      <a:lnTo>
                        <a:pt x="672" y="73"/>
                      </a:lnTo>
                      <a:lnTo>
                        <a:pt x="680" y="73"/>
                      </a:lnTo>
                      <a:lnTo>
                        <a:pt x="687" y="73"/>
                      </a:lnTo>
                      <a:lnTo>
                        <a:pt x="695" y="75"/>
                      </a:lnTo>
                      <a:lnTo>
                        <a:pt x="703" y="76"/>
                      </a:lnTo>
                      <a:lnTo>
                        <a:pt x="711" y="78"/>
                      </a:lnTo>
                      <a:lnTo>
                        <a:pt x="718" y="78"/>
                      </a:lnTo>
                      <a:lnTo>
                        <a:pt x="726" y="80"/>
                      </a:lnTo>
                      <a:lnTo>
                        <a:pt x="733" y="80"/>
                      </a:lnTo>
                      <a:lnTo>
                        <a:pt x="740" y="84"/>
                      </a:lnTo>
                      <a:lnTo>
                        <a:pt x="745" y="84"/>
                      </a:lnTo>
                      <a:lnTo>
                        <a:pt x="752" y="85"/>
                      </a:lnTo>
                      <a:lnTo>
                        <a:pt x="759" y="87"/>
                      </a:lnTo>
                      <a:lnTo>
                        <a:pt x="766" y="89"/>
                      </a:lnTo>
                      <a:lnTo>
                        <a:pt x="770" y="91"/>
                      </a:lnTo>
                      <a:lnTo>
                        <a:pt x="777" y="92"/>
                      </a:lnTo>
                      <a:lnTo>
                        <a:pt x="780" y="94"/>
                      </a:lnTo>
                      <a:lnTo>
                        <a:pt x="788" y="96"/>
                      </a:lnTo>
                      <a:lnTo>
                        <a:pt x="791" y="98"/>
                      </a:lnTo>
                      <a:lnTo>
                        <a:pt x="796" y="99"/>
                      </a:lnTo>
                      <a:lnTo>
                        <a:pt x="802" y="103"/>
                      </a:lnTo>
                      <a:lnTo>
                        <a:pt x="807" y="105"/>
                      </a:lnTo>
                      <a:lnTo>
                        <a:pt x="811" y="107"/>
                      </a:lnTo>
                      <a:lnTo>
                        <a:pt x="814" y="108"/>
                      </a:lnTo>
                      <a:lnTo>
                        <a:pt x="819" y="110"/>
                      </a:lnTo>
                      <a:lnTo>
                        <a:pt x="823" y="114"/>
                      </a:lnTo>
                      <a:lnTo>
                        <a:pt x="830" y="117"/>
                      </a:lnTo>
                      <a:lnTo>
                        <a:pt x="837" y="121"/>
                      </a:lnTo>
                      <a:lnTo>
                        <a:pt x="844" y="126"/>
                      </a:lnTo>
                      <a:lnTo>
                        <a:pt x="850" y="131"/>
                      </a:lnTo>
                      <a:lnTo>
                        <a:pt x="855" y="135"/>
                      </a:lnTo>
                      <a:lnTo>
                        <a:pt x="860" y="140"/>
                      </a:lnTo>
                      <a:lnTo>
                        <a:pt x="864" y="144"/>
                      </a:lnTo>
                      <a:lnTo>
                        <a:pt x="867" y="147"/>
                      </a:lnTo>
                      <a:lnTo>
                        <a:pt x="869" y="151"/>
                      </a:lnTo>
                      <a:lnTo>
                        <a:pt x="874" y="156"/>
                      </a:lnTo>
                      <a:lnTo>
                        <a:pt x="876" y="160"/>
                      </a:lnTo>
                      <a:lnTo>
                        <a:pt x="878" y="163"/>
                      </a:lnTo>
                      <a:lnTo>
                        <a:pt x="880" y="167"/>
                      </a:lnTo>
                      <a:lnTo>
                        <a:pt x="881" y="170"/>
                      </a:lnTo>
                      <a:lnTo>
                        <a:pt x="883" y="176"/>
                      </a:lnTo>
                      <a:lnTo>
                        <a:pt x="885" y="179"/>
                      </a:lnTo>
                      <a:lnTo>
                        <a:pt x="887" y="181"/>
                      </a:lnTo>
                      <a:lnTo>
                        <a:pt x="887" y="183"/>
                      </a:lnTo>
                      <a:lnTo>
                        <a:pt x="888" y="181"/>
                      </a:lnTo>
                      <a:lnTo>
                        <a:pt x="896" y="176"/>
                      </a:lnTo>
                      <a:lnTo>
                        <a:pt x="899" y="172"/>
                      </a:lnTo>
                      <a:lnTo>
                        <a:pt x="904" y="168"/>
                      </a:lnTo>
                      <a:lnTo>
                        <a:pt x="910" y="163"/>
                      </a:lnTo>
                      <a:lnTo>
                        <a:pt x="919" y="160"/>
                      </a:lnTo>
                      <a:lnTo>
                        <a:pt x="920" y="156"/>
                      </a:lnTo>
                      <a:lnTo>
                        <a:pt x="926" y="154"/>
                      </a:lnTo>
                      <a:lnTo>
                        <a:pt x="929" y="151"/>
                      </a:lnTo>
                      <a:lnTo>
                        <a:pt x="933" y="147"/>
                      </a:lnTo>
                      <a:lnTo>
                        <a:pt x="938" y="144"/>
                      </a:lnTo>
                      <a:lnTo>
                        <a:pt x="942" y="142"/>
                      </a:lnTo>
                      <a:lnTo>
                        <a:pt x="947" y="138"/>
                      </a:lnTo>
                      <a:lnTo>
                        <a:pt x="952" y="137"/>
                      </a:lnTo>
                      <a:lnTo>
                        <a:pt x="956" y="133"/>
                      </a:lnTo>
                      <a:lnTo>
                        <a:pt x="963" y="130"/>
                      </a:lnTo>
                      <a:lnTo>
                        <a:pt x="966" y="126"/>
                      </a:lnTo>
                      <a:lnTo>
                        <a:pt x="973" y="124"/>
                      </a:lnTo>
                      <a:lnTo>
                        <a:pt x="979" y="121"/>
                      </a:lnTo>
                      <a:lnTo>
                        <a:pt x="984" y="117"/>
                      </a:lnTo>
                      <a:lnTo>
                        <a:pt x="991" y="114"/>
                      </a:lnTo>
                      <a:lnTo>
                        <a:pt x="996" y="112"/>
                      </a:lnTo>
                      <a:lnTo>
                        <a:pt x="1004" y="108"/>
                      </a:lnTo>
                      <a:lnTo>
                        <a:pt x="1009" y="107"/>
                      </a:lnTo>
                      <a:lnTo>
                        <a:pt x="1014" y="103"/>
                      </a:lnTo>
                      <a:lnTo>
                        <a:pt x="1021" y="99"/>
                      </a:lnTo>
                      <a:lnTo>
                        <a:pt x="1028" y="96"/>
                      </a:lnTo>
                      <a:lnTo>
                        <a:pt x="1034" y="94"/>
                      </a:lnTo>
                      <a:lnTo>
                        <a:pt x="1041" y="91"/>
                      </a:lnTo>
                      <a:lnTo>
                        <a:pt x="1048" y="89"/>
                      </a:lnTo>
                      <a:lnTo>
                        <a:pt x="1055" y="85"/>
                      </a:lnTo>
                      <a:lnTo>
                        <a:pt x="1060" y="84"/>
                      </a:lnTo>
                      <a:lnTo>
                        <a:pt x="1067" y="80"/>
                      </a:lnTo>
                      <a:lnTo>
                        <a:pt x="1074" y="78"/>
                      </a:lnTo>
                      <a:lnTo>
                        <a:pt x="1081" y="76"/>
                      </a:lnTo>
                      <a:lnTo>
                        <a:pt x="1089" y="75"/>
                      </a:lnTo>
                      <a:lnTo>
                        <a:pt x="1096" y="73"/>
                      </a:lnTo>
                      <a:lnTo>
                        <a:pt x="1104" y="71"/>
                      </a:lnTo>
                      <a:lnTo>
                        <a:pt x="1110" y="69"/>
                      </a:lnTo>
                      <a:lnTo>
                        <a:pt x="1117" y="68"/>
                      </a:lnTo>
                      <a:lnTo>
                        <a:pt x="1124" y="66"/>
                      </a:lnTo>
                      <a:lnTo>
                        <a:pt x="1131" y="66"/>
                      </a:lnTo>
                      <a:lnTo>
                        <a:pt x="1138" y="64"/>
                      </a:lnTo>
                      <a:lnTo>
                        <a:pt x="1145" y="64"/>
                      </a:lnTo>
                      <a:lnTo>
                        <a:pt x="1152" y="64"/>
                      </a:lnTo>
                      <a:lnTo>
                        <a:pt x="1161" y="64"/>
                      </a:lnTo>
                      <a:lnTo>
                        <a:pt x="1168" y="64"/>
                      </a:lnTo>
                      <a:lnTo>
                        <a:pt x="1174" y="64"/>
                      </a:lnTo>
                      <a:lnTo>
                        <a:pt x="1182" y="64"/>
                      </a:lnTo>
                      <a:lnTo>
                        <a:pt x="1189" y="64"/>
                      </a:lnTo>
                      <a:lnTo>
                        <a:pt x="1197" y="64"/>
                      </a:lnTo>
                      <a:lnTo>
                        <a:pt x="1204" y="66"/>
                      </a:lnTo>
                      <a:lnTo>
                        <a:pt x="1211" y="68"/>
                      </a:lnTo>
                      <a:lnTo>
                        <a:pt x="1218" y="69"/>
                      </a:lnTo>
                      <a:lnTo>
                        <a:pt x="1223" y="71"/>
                      </a:lnTo>
                      <a:lnTo>
                        <a:pt x="1230" y="73"/>
                      </a:lnTo>
                      <a:lnTo>
                        <a:pt x="1237" y="75"/>
                      </a:lnTo>
                      <a:lnTo>
                        <a:pt x="1243" y="76"/>
                      </a:lnTo>
                      <a:lnTo>
                        <a:pt x="1250" y="78"/>
                      </a:lnTo>
                      <a:lnTo>
                        <a:pt x="1255" y="80"/>
                      </a:lnTo>
                      <a:lnTo>
                        <a:pt x="1260" y="82"/>
                      </a:lnTo>
                      <a:lnTo>
                        <a:pt x="1267" y="84"/>
                      </a:lnTo>
                      <a:lnTo>
                        <a:pt x="1271" y="85"/>
                      </a:lnTo>
                      <a:lnTo>
                        <a:pt x="1276" y="87"/>
                      </a:lnTo>
                      <a:lnTo>
                        <a:pt x="1282" y="89"/>
                      </a:lnTo>
                      <a:lnTo>
                        <a:pt x="1287" y="91"/>
                      </a:lnTo>
                      <a:lnTo>
                        <a:pt x="1292" y="92"/>
                      </a:lnTo>
                      <a:lnTo>
                        <a:pt x="1297" y="96"/>
                      </a:lnTo>
                      <a:lnTo>
                        <a:pt x="1301" y="98"/>
                      </a:lnTo>
                      <a:lnTo>
                        <a:pt x="1306" y="99"/>
                      </a:lnTo>
                      <a:lnTo>
                        <a:pt x="1310" y="101"/>
                      </a:lnTo>
                      <a:lnTo>
                        <a:pt x="1313" y="103"/>
                      </a:lnTo>
                      <a:lnTo>
                        <a:pt x="1317" y="105"/>
                      </a:lnTo>
                      <a:lnTo>
                        <a:pt x="1322" y="107"/>
                      </a:lnTo>
                      <a:lnTo>
                        <a:pt x="1329" y="110"/>
                      </a:lnTo>
                      <a:lnTo>
                        <a:pt x="1336" y="114"/>
                      </a:lnTo>
                      <a:lnTo>
                        <a:pt x="1342" y="117"/>
                      </a:lnTo>
                      <a:lnTo>
                        <a:pt x="1349" y="121"/>
                      </a:lnTo>
                      <a:lnTo>
                        <a:pt x="1352" y="124"/>
                      </a:lnTo>
                      <a:lnTo>
                        <a:pt x="1359" y="128"/>
                      </a:lnTo>
                      <a:lnTo>
                        <a:pt x="1363" y="130"/>
                      </a:lnTo>
                      <a:lnTo>
                        <a:pt x="1367" y="133"/>
                      </a:lnTo>
                      <a:lnTo>
                        <a:pt x="1370" y="137"/>
                      </a:lnTo>
                      <a:lnTo>
                        <a:pt x="1374" y="138"/>
                      </a:lnTo>
                      <a:lnTo>
                        <a:pt x="1379" y="144"/>
                      </a:lnTo>
                      <a:lnTo>
                        <a:pt x="1384" y="149"/>
                      </a:lnTo>
                      <a:lnTo>
                        <a:pt x="1388" y="154"/>
                      </a:lnTo>
                      <a:lnTo>
                        <a:pt x="1390" y="158"/>
                      </a:lnTo>
                      <a:lnTo>
                        <a:pt x="1390" y="156"/>
                      </a:lnTo>
                      <a:lnTo>
                        <a:pt x="1391" y="153"/>
                      </a:lnTo>
                      <a:lnTo>
                        <a:pt x="1393" y="147"/>
                      </a:lnTo>
                      <a:lnTo>
                        <a:pt x="1397" y="142"/>
                      </a:lnTo>
                      <a:lnTo>
                        <a:pt x="1398" y="137"/>
                      </a:lnTo>
                      <a:lnTo>
                        <a:pt x="1400" y="133"/>
                      </a:lnTo>
                      <a:lnTo>
                        <a:pt x="1404" y="130"/>
                      </a:lnTo>
                      <a:lnTo>
                        <a:pt x="1407" y="126"/>
                      </a:lnTo>
                      <a:lnTo>
                        <a:pt x="1409" y="122"/>
                      </a:lnTo>
                      <a:lnTo>
                        <a:pt x="1414" y="117"/>
                      </a:lnTo>
                      <a:lnTo>
                        <a:pt x="1418" y="114"/>
                      </a:lnTo>
                      <a:lnTo>
                        <a:pt x="1423" y="110"/>
                      </a:lnTo>
                      <a:lnTo>
                        <a:pt x="1429" y="107"/>
                      </a:lnTo>
                      <a:lnTo>
                        <a:pt x="1432" y="101"/>
                      </a:lnTo>
                      <a:lnTo>
                        <a:pt x="1439" y="98"/>
                      </a:lnTo>
                      <a:lnTo>
                        <a:pt x="1444" y="94"/>
                      </a:lnTo>
                      <a:lnTo>
                        <a:pt x="1452" y="91"/>
                      </a:lnTo>
                      <a:lnTo>
                        <a:pt x="1459" y="87"/>
                      </a:lnTo>
                      <a:lnTo>
                        <a:pt x="1460" y="85"/>
                      </a:lnTo>
                      <a:lnTo>
                        <a:pt x="1466" y="85"/>
                      </a:lnTo>
                      <a:lnTo>
                        <a:pt x="1469" y="84"/>
                      </a:lnTo>
                      <a:lnTo>
                        <a:pt x="1475" y="84"/>
                      </a:lnTo>
                      <a:lnTo>
                        <a:pt x="1478" y="82"/>
                      </a:lnTo>
                      <a:lnTo>
                        <a:pt x="1482" y="80"/>
                      </a:lnTo>
                      <a:lnTo>
                        <a:pt x="1487" y="80"/>
                      </a:lnTo>
                      <a:lnTo>
                        <a:pt x="1490" y="80"/>
                      </a:lnTo>
                      <a:lnTo>
                        <a:pt x="1496" y="78"/>
                      </a:lnTo>
                      <a:lnTo>
                        <a:pt x="1501" y="78"/>
                      </a:lnTo>
                      <a:lnTo>
                        <a:pt x="1505" y="78"/>
                      </a:lnTo>
                      <a:lnTo>
                        <a:pt x="1512" y="78"/>
                      </a:lnTo>
                      <a:lnTo>
                        <a:pt x="1515" y="76"/>
                      </a:lnTo>
                      <a:lnTo>
                        <a:pt x="1521" y="76"/>
                      </a:lnTo>
                      <a:lnTo>
                        <a:pt x="1526" y="76"/>
                      </a:lnTo>
                      <a:lnTo>
                        <a:pt x="1533" y="78"/>
                      </a:lnTo>
                      <a:lnTo>
                        <a:pt x="1538" y="78"/>
                      </a:lnTo>
                      <a:lnTo>
                        <a:pt x="1544" y="80"/>
                      </a:lnTo>
                      <a:lnTo>
                        <a:pt x="1551" y="80"/>
                      </a:lnTo>
                      <a:lnTo>
                        <a:pt x="1558" y="82"/>
                      </a:lnTo>
                      <a:lnTo>
                        <a:pt x="1563" y="84"/>
                      </a:lnTo>
                      <a:lnTo>
                        <a:pt x="1568" y="84"/>
                      </a:lnTo>
                      <a:lnTo>
                        <a:pt x="1574" y="85"/>
                      </a:lnTo>
                      <a:lnTo>
                        <a:pt x="1579" y="87"/>
                      </a:lnTo>
                      <a:lnTo>
                        <a:pt x="1584" y="87"/>
                      </a:lnTo>
                      <a:lnTo>
                        <a:pt x="1591" y="89"/>
                      </a:lnTo>
                      <a:lnTo>
                        <a:pt x="1595" y="91"/>
                      </a:lnTo>
                      <a:lnTo>
                        <a:pt x="1602" y="92"/>
                      </a:lnTo>
                      <a:lnTo>
                        <a:pt x="1606" y="92"/>
                      </a:lnTo>
                      <a:lnTo>
                        <a:pt x="1611" y="94"/>
                      </a:lnTo>
                      <a:lnTo>
                        <a:pt x="1614" y="96"/>
                      </a:lnTo>
                      <a:lnTo>
                        <a:pt x="1620" y="98"/>
                      </a:lnTo>
                      <a:lnTo>
                        <a:pt x="1623" y="98"/>
                      </a:lnTo>
                      <a:lnTo>
                        <a:pt x="1629" y="99"/>
                      </a:lnTo>
                      <a:lnTo>
                        <a:pt x="1632" y="101"/>
                      </a:lnTo>
                      <a:lnTo>
                        <a:pt x="1636" y="103"/>
                      </a:lnTo>
                      <a:lnTo>
                        <a:pt x="1643" y="107"/>
                      </a:lnTo>
                      <a:lnTo>
                        <a:pt x="1650" y="110"/>
                      </a:lnTo>
                      <a:lnTo>
                        <a:pt x="1657" y="112"/>
                      </a:lnTo>
                      <a:lnTo>
                        <a:pt x="1662" y="115"/>
                      </a:lnTo>
                      <a:lnTo>
                        <a:pt x="1668" y="117"/>
                      </a:lnTo>
                      <a:lnTo>
                        <a:pt x="1673" y="121"/>
                      </a:lnTo>
                      <a:lnTo>
                        <a:pt x="1676" y="122"/>
                      </a:lnTo>
                      <a:lnTo>
                        <a:pt x="1682" y="126"/>
                      </a:lnTo>
                      <a:lnTo>
                        <a:pt x="1687" y="131"/>
                      </a:lnTo>
                      <a:lnTo>
                        <a:pt x="1694" y="137"/>
                      </a:lnTo>
                      <a:lnTo>
                        <a:pt x="1698" y="140"/>
                      </a:lnTo>
                      <a:lnTo>
                        <a:pt x="1701" y="144"/>
                      </a:lnTo>
                      <a:lnTo>
                        <a:pt x="1705" y="149"/>
                      </a:lnTo>
                      <a:lnTo>
                        <a:pt x="1705" y="151"/>
                      </a:lnTo>
                      <a:lnTo>
                        <a:pt x="1707" y="149"/>
                      </a:lnTo>
                      <a:lnTo>
                        <a:pt x="1712" y="144"/>
                      </a:lnTo>
                      <a:lnTo>
                        <a:pt x="1714" y="140"/>
                      </a:lnTo>
                      <a:lnTo>
                        <a:pt x="1719" y="135"/>
                      </a:lnTo>
                      <a:lnTo>
                        <a:pt x="1724" y="130"/>
                      </a:lnTo>
                      <a:lnTo>
                        <a:pt x="1730" y="124"/>
                      </a:lnTo>
                      <a:lnTo>
                        <a:pt x="1737" y="119"/>
                      </a:lnTo>
                      <a:lnTo>
                        <a:pt x="1744" y="112"/>
                      </a:lnTo>
                      <a:lnTo>
                        <a:pt x="1745" y="108"/>
                      </a:lnTo>
                      <a:lnTo>
                        <a:pt x="1749" y="107"/>
                      </a:lnTo>
                      <a:lnTo>
                        <a:pt x="1754" y="103"/>
                      </a:lnTo>
                      <a:lnTo>
                        <a:pt x="1758" y="99"/>
                      </a:lnTo>
                      <a:lnTo>
                        <a:pt x="1761" y="96"/>
                      </a:lnTo>
                      <a:lnTo>
                        <a:pt x="1767" y="94"/>
                      </a:lnTo>
                      <a:lnTo>
                        <a:pt x="1770" y="91"/>
                      </a:lnTo>
                      <a:lnTo>
                        <a:pt x="1776" y="87"/>
                      </a:lnTo>
                      <a:lnTo>
                        <a:pt x="1781" y="84"/>
                      </a:lnTo>
                      <a:lnTo>
                        <a:pt x="1784" y="82"/>
                      </a:lnTo>
                      <a:lnTo>
                        <a:pt x="1790" y="78"/>
                      </a:lnTo>
                      <a:lnTo>
                        <a:pt x="1795" y="76"/>
                      </a:lnTo>
                      <a:lnTo>
                        <a:pt x="1800" y="73"/>
                      </a:lnTo>
                      <a:lnTo>
                        <a:pt x="1806" y="69"/>
                      </a:lnTo>
                      <a:lnTo>
                        <a:pt x="1811" y="66"/>
                      </a:lnTo>
                      <a:lnTo>
                        <a:pt x="1816" y="64"/>
                      </a:lnTo>
                      <a:lnTo>
                        <a:pt x="1822" y="62"/>
                      </a:lnTo>
                      <a:lnTo>
                        <a:pt x="1829" y="59"/>
                      </a:lnTo>
                      <a:lnTo>
                        <a:pt x="1834" y="57"/>
                      </a:lnTo>
                      <a:lnTo>
                        <a:pt x="1839" y="55"/>
                      </a:lnTo>
                      <a:lnTo>
                        <a:pt x="1846" y="53"/>
                      </a:lnTo>
                      <a:lnTo>
                        <a:pt x="1852" y="50"/>
                      </a:lnTo>
                      <a:lnTo>
                        <a:pt x="1859" y="50"/>
                      </a:lnTo>
                      <a:lnTo>
                        <a:pt x="1866" y="48"/>
                      </a:lnTo>
                      <a:lnTo>
                        <a:pt x="1871" y="46"/>
                      </a:lnTo>
                      <a:lnTo>
                        <a:pt x="1878" y="46"/>
                      </a:lnTo>
                      <a:lnTo>
                        <a:pt x="1884" y="46"/>
                      </a:lnTo>
                      <a:lnTo>
                        <a:pt x="1892" y="46"/>
                      </a:lnTo>
                      <a:lnTo>
                        <a:pt x="1898" y="45"/>
                      </a:lnTo>
                      <a:lnTo>
                        <a:pt x="1905" y="45"/>
                      </a:lnTo>
                      <a:lnTo>
                        <a:pt x="1912" y="45"/>
                      </a:lnTo>
                      <a:lnTo>
                        <a:pt x="1919" y="46"/>
                      </a:lnTo>
                      <a:lnTo>
                        <a:pt x="1926" y="46"/>
                      </a:lnTo>
                      <a:lnTo>
                        <a:pt x="1933" y="46"/>
                      </a:lnTo>
                      <a:lnTo>
                        <a:pt x="1940" y="48"/>
                      </a:lnTo>
                      <a:lnTo>
                        <a:pt x="1947" y="50"/>
                      </a:lnTo>
                      <a:lnTo>
                        <a:pt x="1953" y="53"/>
                      </a:lnTo>
                      <a:lnTo>
                        <a:pt x="1961" y="55"/>
                      </a:lnTo>
                      <a:lnTo>
                        <a:pt x="1969" y="57"/>
                      </a:lnTo>
                      <a:lnTo>
                        <a:pt x="1976" y="62"/>
                      </a:lnTo>
                      <a:lnTo>
                        <a:pt x="1983" y="64"/>
                      </a:lnTo>
                      <a:lnTo>
                        <a:pt x="1992" y="69"/>
                      </a:lnTo>
                      <a:lnTo>
                        <a:pt x="1999" y="73"/>
                      </a:lnTo>
                      <a:lnTo>
                        <a:pt x="2006" y="78"/>
                      </a:lnTo>
                      <a:lnTo>
                        <a:pt x="1985" y="2"/>
                      </a:lnTo>
                      <a:lnTo>
                        <a:pt x="1983" y="2"/>
                      </a:lnTo>
                      <a:lnTo>
                        <a:pt x="1981" y="2"/>
                      </a:lnTo>
                      <a:lnTo>
                        <a:pt x="1977" y="2"/>
                      </a:lnTo>
                      <a:lnTo>
                        <a:pt x="1974" y="2"/>
                      </a:lnTo>
                      <a:lnTo>
                        <a:pt x="1970" y="0"/>
                      </a:lnTo>
                      <a:lnTo>
                        <a:pt x="1963" y="0"/>
                      </a:lnTo>
                      <a:lnTo>
                        <a:pt x="1958" y="0"/>
                      </a:lnTo>
                      <a:lnTo>
                        <a:pt x="1951" y="0"/>
                      </a:lnTo>
                      <a:lnTo>
                        <a:pt x="1947" y="0"/>
                      </a:lnTo>
                      <a:lnTo>
                        <a:pt x="1942" y="0"/>
                      </a:lnTo>
                      <a:lnTo>
                        <a:pt x="1938" y="0"/>
                      </a:lnTo>
                      <a:lnTo>
                        <a:pt x="1935" y="0"/>
                      </a:lnTo>
                      <a:lnTo>
                        <a:pt x="1930" y="0"/>
                      </a:lnTo>
                      <a:lnTo>
                        <a:pt x="1926" y="0"/>
                      </a:lnTo>
                      <a:lnTo>
                        <a:pt x="1921" y="0"/>
                      </a:lnTo>
                      <a:lnTo>
                        <a:pt x="1915" y="0"/>
                      </a:lnTo>
                      <a:lnTo>
                        <a:pt x="1910" y="0"/>
                      </a:lnTo>
                      <a:lnTo>
                        <a:pt x="1905" y="0"/>
                      </a:lnTo>
                      <a:lnTo>
                        <a:pt x="1900" y="0"/>
                      </a:lnTo>
                      <a:lnTo>
                        <a:pt x="1896" y="0"/>
                      </a:lnTo>
                      <a:lnTo>
                        <a:pt x="1889" y="0"/>
                      </a:lnTo>
                      <a:lnTo>
                        <a:pt x="1884" y="2"/>
                      </a:lnTo>
                      <a:lnTo>
                        <a:pt x="1880" y="2"/>
                      </a:lnTo>
                      <a:lnTo>
                        <a:pt x="1875" y="4"/>
                      </a:lnTo>
                      <a:lnTo>
                        <a:pt x="1868" y="4"/>
                      </a:lnTo>
                      <a:lnTo>
                        <a:pt x="1862" y="4"/>
                      </a:lnTo>
                      <a:lnTo>
                        <a:pt x="1857" y="6"/>
                      </a:lnTo>
                      <a:lnTo>
                        <a:pt x="1852" y="6"/>
                      </a:lnTo>
                      <a:lnTo>
                        <a:pt x="1846" y="6"/>
                      </a:lnTo>
                      <a:lnTo>
                        <a:pt x="1839" y="7"/>
                      </a:lnTo>
                      <a:lnTo>
                        <a:pt x="1834" y="9"/>
                      </a:lnTo>
                      <a:lnTo>
                        <a:pt x="1829" y="9"/>
                      </a:lnTo>
                      <a:lnTo>
                        <a:pt x="1823" y="11"/>
                      </a:lnTo>
                      <a:lnTo>
                        <a:pt x="1818" y="13"/>
                      </a:lnTo>
                      <a:lnTo>
                        <a:pt x="1811" y="13"/>
                      </a:lnTo>
                      <a:lnTo>
                        <a:pt x="1806" y="14"/>
                      </a:lnTo>
                      <a:lnTo>
                        <a:pt x="1800" y="16"/>
                      </a:lnTo>
                      <a:lnTo>
                        <a:pt x="1795" y="18"/>
                      </a:lnTo>
                      <a:lnTo>
                        <a:pt x="1790" y="20"/>
                      </a:lnTo>
                      <a:lnTo>
                        <a:pt x="1784" y="23"/>
                      </a:lnTo>
                      <a:lnTo>
                        <a:pt x="1779" y="25"/>
                      </a:lnTo>
                      <a:lnTo>
                        <a:pt x="1774" y="27"/>
                      </a:lnTo>
                      <a:lnTo>
                        <a:pt x="1768" y="29"/>
                      </a:lnTo>
                      <a:lnTo>
                        <a:pt x="1763" y="32"/>
                      </a:lnTo>
                      <a:lnTo>
                        <a:pt x="1758" y="34"/>
                      </a:lnTo>
                      <a:lnTo>
                        <a:pt x="1754" y="38"/>
                      </a:lnTo>
                      <a:lnTo>
                        <a:pt x="1749" y="39"/>
                      </a:lnTo>
                      <a:lnTo>
                        <a:pt x="1745" y="43"/>
                      </a:lnTo>
                      <a:lnTo>
                        <a:pt x="1740" y="46"/>
                      </a:lnTo>
                      <a:lnTo>
                        <a:pt x="1737" y="50"/>
                      </a:lnTo>
                      <a:lnTo>
                        <a:pt x="1731" y="52"/>
                      </a:lnTo>
                      <a:lnTo>
                        <a:pt x="1728" y="57"/>
                      </a:lnTo>
                      <a:lnTo>
                        <a:pt x="1724" y="61"/>
                      </a:lnTo>
                      <a:lnTo>
                        <a:pt x="1721" y="64"/>
                      </a:lnTo>
                      <a:lnTo>
                        <a:pt x="1717" y="69"/>
                      </a:lnTo>
                      <a:lnTo>
                        <a:pt x="1714" y="73"/>
                      </a:lnTo>
                      <a:lnTo>
                        <a:pt x="1712" y="73"/>
                      </a:lnTo>
                      <a:lnTo>
                        <a:pt x="1710" y="73"/>
                      </a:lnTo>
                      <a:lnTo>
                        <a:pt x="1707" y="69"/>
                      </a:lnTo>
                      <a:lnTo>
                        <a:pt x="1703" y="69"/>
                      </a:lnTo>
                      <a:lnTo>
                        <a:pt x="1698" y="66"/>
                      </a:lnTo>
                      <a:lnTo>
                        <a:pt x="1691" y="62"/>
                      </a:lnTo>
                      <a:lnTo>
                        <a:pt x="1683" y="61"/>
                      </a:lnTo>
                      <a:lnTo>
                        <a:pt x="1676" y="57"/>
                      </a:lnTo>
                      <a:lnTo>
                        <a:pt x="1673" y="55"/>
                      </a:lnTo>
                      <a:lnTo>
                        <a:pt x="1668" y="53"/>
                      </a:lnTo>
                      <a:lnTo>
                        <a:pt x="1662" y="52"/>
                      </a:lnTo>
                      <a:lnTo>
                        <a:pt x="1657" y="50"/>
                      </a:lnTo>
                      <a:lnTo>
                        <a:pt x="1652" y="48"/>
                      </a:lnTo>
                      <a:lnTo>
                        <a:pt x="1646" y="46"/>
                      </a:lnTo>
                      <a:lnTo>
                        <a:pt x="1643" y="45"/>
                      </a:lnTo>
                      <a:lnTo>
                        <a:pt x="1637" y="43"/>
                      </a:lnTo>
                      <a:lnTo>
                        <a:pt x="1632" y="41"/>
                      </a:lnTo>
                      <a:lnTo>
                        <a:pt x="1625" y="39"/>
                      </a:lnTo>
                      <a:lnTo>
                        <a:pt x="1620" y="38"/>
                      </a:lnTo>
                      <a:lnTo>
                        <a:pt x="1614" y="36"/>
                      </a:lnTo>
                      <a:lnTo>
                        <a:pt x="1607" y="34"/>
                      </a:lnTo>
                      <a:lnTo>
                        <a:pt x="1602" y="34"/>
                      </a:lnTo>
                      <a:lnTo>
                        <a:pt x="1595" y="32"/>
                      </a:lnTo>
                      <a:lnTo>
                        <a:pt x="1590" y="32"/>
                      </a:lnTo>
                      <a:lnTo>
                        <a:pt x="1583" y="29"/>
                      </a:lnTo>
                      <a:lnTo>
                        <a:pt x="1575" y="29"/>
                      </a:lnTo>
                      <a:lnTo>
                        <a:pt x="1570" y="27"/>
                      </a:lnTo>
                      <a:lnTo>
                        <a:pt x="1563" y="27"/>
                      </a:lnTo>
                      <a:lnTo>
                        <a:pt x="1556" y="25"/>
                      </a:lnTo>
                      <a:lnTo>
                        <a:pt x="1551" y="25"/>
                      </a:lnTo>
                      <a:lnTo>
                        <a:pt x="1544" y="25"/>
                      </a:lnTo>
                      <a:lnTo>
                        <a:pt x="1537" y="25"/>
                      </a:lnTo>
                      <a:lnTo>
                        <a:pt x="1529" y="23"/>
                      </a:lnTo>
                      <a:lnTo>
                        <a:pt x="1522" y="23"/>
                      </a:lnTo>
                      <a:lnTo>
                        <a:pt x="1515" y="23"/>
                      </a:lnTo>
                      <a:lnTo>
                        <a:pt x="1510" y="25"/>
                      </a:lnTo>
                      <a:lnTo>
                        <a:pt x="1503" y="25"/>
                      </a:lnTo>
                      <a:lnTo>
                        <a:pt x="1496" y="27"/>
                      </a:lnTo>
                      <a:lnTo>
                        <a:pt x="1490" y="27"/>
                      </a:lnTo>
                      <a:lnTo>
                        <a:pt x="1483" y="29"/>
                      </a:lnTo>
                      <a:lnTo>
                        <a:pt x="1476" y="30"/>
                      </a:lnTo>
                      <a:lnTo>
                        <a:pt x="1469" y="32"/>
                      </a:lnTo>
                      <a:lnTo>
                        <a:pt x="1464" y="34"/>
                      </a:lnTo>
                      <a:lnTo>
                        <a:pt x="1457" y="36"/>
                      </a:lnTo>
                      <a:lnTo>
                        <a:pt x="1450" y="38"/>
                      </a:lnTo>
                      <a:lnTo>
                        <a:pt x="1444" y="39"/>
                      </a:lnTo>
                      <a:lnTo>
                        <a:pt x="1439" y="43"/>
                      </a:lnTo>
                      <a:lnTo>
                        <a:pt x="1432" y="46"/>
                      </a:lnTo>
                      <a:lnTo>
                        <a:pt x="1427" y="50"/>
                      </a:lnTo>
                      <a:lnTo>
                        <a:pt x="1420" y="53"/>
                      </a:lnTo>
                      <a:lnTo>
                        <a:pt x="1414" y="57"/>
                      </a:lnTo>
                      <a:lnTo>
                        <a:pt x="1409" y="62"/>
                      </a:lnTo>
                      <a:lnTo>
                        <a:pt x="1404" y="66"/>
                      </a:lnTo>
                      <a:lnTo>
                        <a:pt x="1398" y="73"/>
                      </a:lnTo>
                      <a:lnTo>
                        <a:pt x="1395" y="76"/>
                      </a:lnTo>
                      <a:lnTo>
                        <a:pt x="1390" y="84"/>
                      </a:lnTo>
                      <a:lnTo>
                        <a:pt x="1390" y="82"/>
                      </a:lnTo>
                      <a:lnTo>
                        <a:pt x="1386" y="80"/>
                      </a:lnTo>
                      <a:lnTo>
                        <a:pt x="1382" y="78"/>
                      </a:lnTo>
                      <a:lnTo>
                        <a:pt x="1379" y="75"/>
                      </a:lnTo>
                      <a:lnTo>
                        <a:pt x="1375" y="73"/>
                      </a:lnTo>
                      <a:lnTo>
                        <a:pt x="1372" y="71"/>
                      </a:lnTo>
                      <a:lnTo>
                        <a:pt x="1367" y="69"/>
                      </a:lnTo>
                      <a:lnTo>
                        <a:pt x="1363" y="66"/>
                      </a:lnTo>
                      <a:lnTo>
                        <a:pt x="1359" y="64"/>
                      </a:lnTo>
                      <a:lnTo>
                        <a:pt x="1354" y="62"/>
                      </a:lnTo>
                      <a:lnTo>
                        <a:pt x="1351" y="59"/>
                      </a:lnTo>
                      <a:lnTo>
                        <a:pt x="1345" y="57"/>
                      </a:lnTo>
                      <a:lnTo>
                        <a:pt x="1338" y="53"/>
                      </a:lnTo>
                      <a:lnTo>
                        <a:pt x="1333" y="50"/>
                      </a:lnTo>
                      <a:lnTo>
                        <a:pt x="1326" y="46"/>
                      </a:lnTo>
                      <a:lnTo>
                        <a:pt x="1321" y="45"/>
                      </a:lnTo>
                      <a:lnTo>
                        <a:pt x="1313" y="41"/>
                      </a:lnTo>
                      <a:lnTo>
                        <a:pt x="1306" y="39"/>
                      </a:lnTo>
                      <a:lnTo>
                        <a:pt x="1299" y="36"/>
                      </a:lnTo>
                      <a:lnTo>
                        <a:pt x="1292" y="34"/>
                      </a:lnTo>
                      <a:lnTo>
                        <a:pt x="1285" y="30"/>
                      </a:lnTo>
                      <a:lnTo>
                        <a:pt x="1276" y="29"/>
                      </a:lnTo>
                      <a:lnTo>
                        <a:pt x="1269" y="25"/>
                      </a:lnTo>
                      <a:lnTo>
                        <a:pt x="1262" y="23"/>
                      </a:lnTo>
                      <a:lnTo>
                        <a:pt x="1253" y="20"/>
                      </a:lnTo>
                      <a:lnTo>
                        <a:pt x="1244" y="18"/>
                      </a:lnTo>
                      <a:lnTo>
                        <a:pt x="1236" y="16"/>
                      </a:lnTo>
                      <a:lnTo>
                        <a:pt x="1228" y="14"/>
                      </a:lnTo>
                      <a:lnTo>
                        <a:pt x="1220" y="13"/>
                      </a:lnTo>
                      <a:lnTo>
                        <a:pt x="1209" y="11"/>
                      </a:lnTo>
                      <a:lnTo>
                        <a:pt x="1200" y="9"/>
                      </a:lnTo>
                      <a:lnTo>
                        <a:pt x="1191" y="7"/>
                      </a:lnTo>
                      <a:lnTo>
                        <a:pt x="1181" y="6"/>
                      </a:lnTo>
                      <a:lnTo>
                        <a:pt x="1172" y="6"/>
                      </a:lnTo>
                      <a:lnTo>
                        <a:pt x="1161" y="6"/>
                      </a:lnTo>
                      <a:lnTo>
                        <a:pt x="1152" y="6"/>
                      </a:lnTo>
                      <a:lnTo>
                        <a:pt x="1142" y="4"/>
                      </a:lnTo>
                      <a:lnTo>
                        <a:pt x="1131" y="4"/>
                      </a:lnTo>
                      <a:lnTo>
                        <a:pt x="1122" y="6"/>
                      </a:lnTo>
                      <a:lnTo>
                        <a:pt x="1112" y="6"/>
                      </a:lnTo>
                      <a:lnTo>
                        <a:pt x="1101" y="7"/>
                      </a:lnTo>
                      <a:lnTo>
                        <a:pt x="1092" y="9"/>
                      </a:lnTo>
                      <a:lnTo>
                        <a:pt x="1081" y="11"/>
                      </a:lnTo>
                      <a:lnTo>
                        <a:pt x="1071" y="13"/>
                      </a:lnTo>
                      <a:lnTo>
                        <a:pt x="1060" y="16"/>
                      </a:lnTo>
                      <a:lnTo>
                        <a:pt x="1050" y="18"/>
                      </a:lnTo>
                      <a:lnTo>
                        <a:pt x="1039" y="22"/>
                      </a:lnTo>
                      <a:lnTo>
                        <a:pt x="1030" y="25"/>
                      </a:lnTo>
                      <a:lnTo>
                        <a:pt x="1018" y="29"/>
                      </a:lnTo>
                      <a:lnTo>
                        <a:pt x="1009" y="34"/>
                      </a:lnTo>
                      <a:lnTo>
                        <a:pt x="998" y="39"/>
                      </a:lnTo>
                      <a:lnTo>
                        <a:pt x="988" y="45"/>
                      </a:lnTo>
                      <a:lnTo>
                        <a:pt x="977" y="50"/>
                      </a:lnTo>
                      <a:lnTo>
                        <a:pt x="966" y="57"/>
                      </a:lnTo>
                      <a:lnTo>
                        <a:pt x="956" y="64"/>
                      </a:lnTo>
                      <a:lnTo>
                        <a:pt x="947" y="73"/>
                      </a:lnTo>
                      <a:lnTo>
                        <a:pt x="936" y="80"/>
                      </a:lnTo>
                      <a:lnTo>
                        <a:pt x="926" y="91"/>
                      </a:lnTo>
                      <a:lnTo>
                        <a:pt x="915" y="98"/>
                      </a:lnTo>
                      <a:lnTo>
                        <a:pt x="906" y="110"/>
                      </a:lnTo>
                      <a:lnTo>
                        <a:pt x="904" y="108"/>
                      </a:lnTo>
                      <a:lnTo>
                        <a:pt x="903" y="107"/>
                      </a:lnTo>
                      <a:lnTo>
                        <a:pt x="899" y="103"/>
                      </a:lnTo>
                      <a:lnTo>
                        <a:pt x="894" y="101"/>
                      </a:lnTo>
                      <a:lnTo>
                        <a:pt x="890" y="99"/>
                      </a:lnTo>
                      <a:lnTo>
                        <a:pt x="887" y="98"/>
                      </a:lnTo>
                      <a:lnTo>
                        <a:pt x="883" y="96"/>
                      </a:lnTo>
                      <a:lnTo>
                        <a:pt x="880" y="92"/>
                      </a:lnTo>
                      <a:lnTo>
                        <a:pt x="874" y="91"/>
                      </a:lnTo>
                      <a:lnTo>
                        <a:pt x="871" y="87"/>
                      </a:lnTo>
                      <a:lnTo>
                        <a:pt x="865" y="85"/>
                      </a:lnTo>
                      <a:lnTo>
                        <a:pt x="862" y="84"/>
                      </a:lnTo>
                      <a:lnTo>
                        <a:pt x="855" y="80"/>
                      </a:lnTo>
                      <a:lnTo>
                        <a:pt x="850" y="76"/>
                      </a:lnTo>
                      <a:lnTo>
                        <a:pt x="844" y="73"/>
                      </a:lnTo>
                      <a:lnTo>
                        <a:pt x="837" y="71"/>
                      </a:lnTo>
                      <a:lnTo>
                        <a:pt x="830" y="68"/>
                      </a:lnTo>
                      <a:lnTo>
                        <a:pt x="825" y="64"/>
                      </a:lnTo>
                      <a:lnTo>
                        <a:pt x="818" y="62"/>
                      </a:lnTo>
                      <a:lnTo>
                        <a:pt x="811" y="59"/>
                      </a:lnTo>
                      <a:lnTo>
                        <a:pt x="802" y="55"/>
                      </a:lnTo>
                      <a:lnTo>
                        <a:pt x="795" y="53"/>
                      </a:lnTo>
                      <a:lnTo>
                        <a:pt x="786" y="50"/>
                      </a:lnTo>
                      <a:lnTo>
                        <a:pt x="779" y="48"/>
                      </a:lnTo>
                      <a:lnTo>
                        <a:pt x="770" y="45"/>
                      </a:lnTo>
                      <a:lnTo>
                        <a:pt x="761" y="43"/>
                      </a:lnTo>
                      <a:lnTo>
                        <a:pt x="752" y="41"/>
                      </a:lnTo>
                      <a:lnTo>
                        <a:pt x="743" y="39"/>
                      </a:lnTo>
                      <a:lnTo>
                        <a:pt x="734" y="36"/>
                      </a:lnTo>
                      <a:lnTo>
                        <a:pt x="726" y="34"/>
                      </a:lnTo>
                      <a:lnTo>
                        <a:pt x="715" y="32"/>
                      </a:lnTo>
                      <a:lnTo>
                        <a:pt x="706" y="30"/>
                      </a:lnTo>
                      <a:lnTo>
                        <a:pt x="695" y="29"/>
                      </a:lnTo>
                      <a:lnTo>
                        <a:pt x="685" y="27"/>
                      </a:lnTo>
                      <a:lnTo>
                        <a:pt x="676" y="25"/>
                      </a:lnTo>
                      <a:lnTo>
                        <a:pt x="665" y="23"/>
                      </a:lnTo>
                      <a:lnTo>
                        <a:pt x="655" y="23"/>
                      </a:lnTo>
                      <a:lnTo>
                        <a:pt x="644" y="22"/>
                      </a:lnTo>
                      <a:lnTo>
                        <a:pt x="633" y="22"/>
                      </a:lnTo>
                      <a:lnTo>
                        <a:pt x="623" y="23"/>
                      </a:lnTo>
                      <a:lnTo>
                        <a:pt x="610" y="23"/>
                      </a:lnTo>
                      <a:lnTo>
                        <a:pt x="600" y="23"/>
                      </a:lnTo>
                      <a:lnTo>
                        <a:pt x="589" y="23"/>
                      </a:lnTo>
                      <a:lnTo>
                        <a:pt x="579" y="25"/>
                      </a:lnTo>
                      <a:lnTo>
                        <a:pt x="566" y="27"/>
                      </a:lnTo>
                      <a:lnTo>
                        <a:pt x="556" y="29"/>
                      </a:lnTo>
                      <a:lnTo>
                        <a:pt x="543" y="30"/>
                      </a:lnTo>
                      <a:lnTo>
                        <a:pt x="533" y="32"/>
                      </a:lnTo>
                      <a:lnTo>
                        <a:pt x="520" y="34"/>
                      </a:lnTo>
                      <a:lnTo>
                        <a:pt x="510" y="39"/>
                      </a:lnTo>
                      <a:lnTo>
                        <a:pt x="497" y="43"/>
                      </a:lnTo>
                      <a:lnTo>
                        <a:pt x="487" y="46"/>
                      </a:lnTo>
                      <a:lnTo>
                        <a:pt x="474" y="52"/>
                      </a:lnTo>
                      <a:lnTo>
                        <a:pt x="463" y="57"/>
                      </a:lnTo>
                      <a:lnTo>
                        <a:pt x="451" y="62"/>
                      </a:lnTo>
                      <a:lnTo>
                        <a:pt x="439" y="68"/>
                      </a:lnTo>
                      <a:lnTo>
                        <a:pt x="428" y="75"/>
                      </a:lnTo>
                      <a:lnTo>
                        <a:pt x="416" y="82"/>
                      </a:lnTo>
                      <a:lnTo>
                        <a:pt x="403" y="89"/>
                      </a:lnTo>
                      <a:lnTo>
                        <a:pt x="393" y="98"/>
                      </a:lnTo>
                      <a:lnTo>
                        <a:pt x="391" y="96"/>
                      </a:lnTo>
                      <a:lnTo>
                        <a:pt x="386" y="89"/>
                      </a:lnTo>
                      <a:lnTo>
                        <a:pt x="382" y="85"/>
                      </a:lnTo>
                      <a:lnTo>
                        <a:pt x="379" y="82"/>
                      </a:lnTo>
                      <a:lnTo>
                        <a:pt x="373" y="76"/>
                      </a:lnTo>
                      <a:lnTo>
                        <a:pt x="368" y="71"/>
                      </a:lnTo>
                      <a:lnTo>
                        <a:pt x="361" y="64"/>
                      </a:lnTo>
                      <a:lnTo>
                        <a:pt x="355" y="59"/>
                      </a:lnTo>
                      <a:lnTo>
                        <a:pt x="350" y="55"/>
                      </a:lnTo>
                      <a:lnTo>
                        <a:pt x="347" y="53"/>
                      </a:lnTo>
                      <a:lnTo>
                        <a:pt x="343" y="50"/>
                      </a:lnTo>
                      <a:lnTo>
                        <a:pt x="340" y="48"/>
                      </a:lnTo>
                      <a:lnTo>
                        <a:pt x="334" y="45"/>
                      </a:lnTo>
                      <a:lnTo>
                        <a:pt x="331" y="41"/>
                      </a:lnTo>
                      <a:lnTo>
                        <a:pt x="325" y="39"/>
                      </a:lnTo>
                      <a:lnTo>
                        <a:pt x="320" y="36"/>
                      </a:lnTo>
                      <a:lnTo>
                        <a:pt x="315" y="32"/>
                      </a:lnTo>
                      <a:lnTo>
                        <a:pt x="309" y="30"/>
                      </a:lnTo>
                      <a:lnTo>
                        <a:pt x="304" y="29"/>
                      </a:lnTo>
                      <a:lnTo>
                        <a:pt x="299" y="25"/>
                      </a:lnTo>
                      <a:lnTo>
                        <a:pt x="292" y="23"/>
                      </a:lnTo>
                      <a:lnTo>
                        <a:pt x="285" y="20"/>
                      </a:lnTo>
                      <a:lnTo>
                        <a:pt x="279" y="18"/>
                      </a:lnTo>
                      <a:lnTo>
                        <a:pt x="272" y="16"/>
                      </a:lnTo>
                      <a:lnTo>
                        <a:pt x="265" y="13"/>
                      </a:lnTo>
                      <a:lnTo>
                        <a:pt x="258" y="11"/>
                      </a:lnTo>
                      <a:lnTo>
                        <a:pt x="251" y="9"/>
                      </a:lnTo>
                      <a:lnTo>
                        <a:pt x="244" y="9"/>
                      </a:lnTo>
                      <a:lnTo>
                        <a:pt x="237" y="6"/>
                      </a:lnTo>
                      <a:lnTo>
                        <a:pt x="228" y="6"/>
                      </a:lnTo>
                      <a:lnTo>
                        <a:pt x="221" y="4"/>
                      </a:lnTo>
                      <a:lnTo>
                        <a:pt x="212" y="4"/>
                      </a:lnTo>
                      <a:lnTo>
                        <a:pt x="203" y="4"/>
                      </a:lnTo>
                      <a:lnTo>
                        <a:pt x="194" y="2"/>
                      </a:lnTo>
                      <a:lnTo>
                        <a:pt x="187" y="2"/>
                      </a:lnTo>
                      <a:lnTo>
                        <a:pt x="178" y="4"/>
                      </a:lnTo>
                      <a:lnTo>
                        <a:pt x="168" y="4"/>
                      </a:lnTo>
                      <a:lnTo>
                        <a:pt x="159" y="4"/>
                      </a:lnTo>
                      <a:lnTo>
                        <a:pt x="148" y="6"/>
                      </a:lnTo>
                      <a:lnTo>
                        <a:pt x="139" y="6"/>
                      </a:lnTo>
                      <a:lnTo>
                        <a:pt x="129" y="7"/>
                      </a:lnTo>
                      <a:lnTo>
                        <a:pt x="118" y="9"/>
                      </a:lnTo>
                      <a:lnTo>
                        <a:pt x="108" y="13"/>
                      </a:lnTo>
                      <a:lnTo>
                        <a:pt x="97" y="16"/>
                      </a:lnTo>
                      <a:lnTo>
                        <a:pt x="86" y="18"/>
                      </a:lnTo>
                      <a:lnTo>
                        <a:pt x="76" y="22"/>
                      </a:lnTo>
                      <a:lnTo>
                        <a:pt x="63" y="25"/>
                      </a:lnTo>
                      <a:lnTo>
                        <a:pt x="53" y="29"/>
                      </a:lnTo>
                      <a:lnTo>
                        <a:pt x="40" y="34"/>
                      </a:lnTo>
                      <a:lnTo>
                        <a:pt x="28" y="39"/>
                      </a:lnTo>
                      <a:lnTo>
                        <a:pt x="16" y="45"/>
                      </a:lnTo>
                      <a:lnTo>
                        <a:pt x="5" y="5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52" name="Freeform 12"/>
                <p:cNvSpPr>
                  <a:spLocks/>
                </p:cNvSpPr>
                <p:nvPr/>
              </p:nvSpPr>
              <p:spPr bwMode="auto">
                <a:xfrm>
                  <a:off x="4620" y="3054"/>
                  <a:ext cx="92" cy="223"/>
                </a:xfrm>
                <a:custGeom>
                  <a:avLst/>
                  <a:gdLst>
                    <a:gd name="T0" fmla="*/ 0 w 220"/>
                    <a:gd name="T1" fmla="*/ 0 h 536"/>
                    <a:gd name="T2" fmla="*/ 0 w 220"/>
                    <a:gd name="T3" fmla="*/ 0 h 536"/>
                    <a:gd name="T4" fmla="*/ 0 w 220"/>
                    <a:gd name="T5" fmla="*/ 0 h 536"/>
                    <a:gd name="T6" fmla="*/ 0 w 220"/>
                    <a:gd name="T7" fmla="*/ 0 h 536"/>
                    <a:gd name="T8" fmla="*/ 0 w 220"/>
                    <a:gd name="T9" fmla="*/ 0 h 536"/>
                    <a:gd name="T10" fmla="*/ 0 w 220"/>
                    <a:gd name="T11" fmla="*/ 0 h 536"/>
                    <a:gd name="T12" fmla="*/ 0 w 220"/>
                    <a:gd name="T13" fmla="*/ 0 h 536"/>
                    <a:gd name="T14" fmla="*/ 0 w 220"/>
                    <a:gd name="T15" fmla="*/ 0 h 536"/>
                    <a:gd name="T16" fmla="*/ 0 w 220"/>
                    <a:gd name="T17" fmla="*/ 0 h 536"/>
                    <a:gd name="T18" fmla="*/ 0 w 220"/>
                    <a:gd name="T19" fmla="*/ 0 h 536"/>
                    <a:gd name="T20" fmla="*/ 0 w 220"/>
                    <a:gd name="T21" fmla="*/ 0 h 536"/>
                    <a:gd name="T22" fmla="*/ 0 w 220"/>
                    <a:gd name="T23" fmla="*/ 0 h 536"/>
                    <a:gd name="T24" fmla="*/ 0 w 220"/>
                    <a:gd name="T25" fmla="*/ 0 h 536"/>
                    <a:gd name="T26" fmla="*/ 0 w 220"/>
                    <a:gd name="T27" fmla="*/ 0 h 536"/>
                    <a:gd name="T28" fmla="*/ 0 w 220"/>
                    <a:gd name="T29" fmla="*/ 0 h 536"/>
                    <a:gd name="T30" fmla="*/ 0 w 220"/>
                    <a:gd name="T31" fmla="*/ 0 h 536"/>
                    <a:gd name="T32" fmla="*/ 0 w 220"/>
                    <a:gd name="T33" fmla="*/ 0 h 536"/>
                    <a:gd name="T34" fmla="*/ 0 w 220"/>
                    <a:gd name="T35" fmla="*/ 0 h 536"/>
                    <a:gd name="T36" fmla="*/ 0 w 220"/>
                    <a:gd name="T37" fmla="*/ 0 h 536"/>
                    <a:gd name="T38" fmla="*/ 0 w 220"/>
                    <a:gd name="T39" fmla="*/ 0 h 536"/>
                    <a:gd name="T40" fmla="*/ 0 w 220"/>
                    <a:gd name="T41" fmla="*/ 0 h 536"/>
                    <a:gd name="T42" fmla="*/ 0 w 220"/>
                    <a:gd name="T43" fmla="*/ 0 h 536"/>
                    <a:gd name="T44" fmla="*/ 0 w 220"/>
                    <a:gd name="T45" fmla="*/ 0 h 536"/>
                    <a:gd name="T46" fmla="*/ 0 w 220"/>
                    <a:gd name="T47" fmla="*/ 0 h 536"/>
                    <a:gd name="T48" fmla="*/ 0 w 220"/>
                    <a:gd name="T49" fmla="*/ 0 h 536"/>
                    <a:gd name="T50" fmla="*/ 0 w 220"/>
                    <a:gd name="T51" fmla="*/ 0 h 536"/>
                    <a:gd name="T52" fmla="*/ 0 w 220"/>
                    <a:gd name="T53" fmla="*/ 0 h 536"/>
                    <a:gd name="T54" fmla="*/ 0 w 220"/>
                    <a:gd name="T55" fmla="*/ 0 h 536"/>
                    <a:gd name="T56" fmla="*/ 0 w 220"/>
                    <a:gd name="T57" fmla="*/ 0 h 536"/>
                    <a:gd name="T58" fmla="*/ 0 w 220"/>
                    <a:gd name="T59" fmla="*/ 0 h 536"/>
                    <a:gd name="T60" fmla="*/ 0 w 220"/>
                    <a:gd name="T61" fmla="*/ 0 h 536"/>
                    <a:gd name="T62" fmla="*/ 0 w 220"/>
                    <a:gd name="T63" fmla="*/ 0 h 536"/>
                    <a:gd name="T64" fmla="*/ 0 w 220"/>
                    <a:gd name="T65" fmla="*/ 0 h 536"/>
                    <a:gd name="T66" fmla="*/ 0 w 220"/>
                    <a:gd name="T67" fmla="*/ 0 h 536"/>
                    <a:gd name="T68" fmla="*/ 0 w 220"/>
                    <a:gd name="T69" fmla="*/ 0 h 536"/>
                    <a:gd name="T70" fmla="*/ 0 w 220"/>
                    <a:gd name="T71" fmla="*/ 0 h 536"/>
                    <a:gd name="T72" fmla="*/ 0 w 220"/>
                    <a:gd name="T73" fmla="*/ 0 h 536"/>
                    <a:gd name="T74" fmla="*/ 0 w 220"/>
                    <a:gd name="T75" fmla="*/ 0 h 536"/>
                    <a:gd name="T76" fmla="*/ 0 w 220"/>
                    <a:gd name="T77" fmla="*/ 0 h 536"/>
                    <a:gd name="T78" fmla="*/ 0 w 220"/>
                    <a:gd name="T79" fmla="*/ 0 h 536"/>
                    <a:gd name="T80" fmla="*/ 0 w 220"/>
                    <a:gd name="T81" fmla="*/ 0 h 536"/>
                    <a:gd name="T82" fmla="*/ 0 w 220"/>
                    <a:gd name="T83" fmla="*/ 0 h 536"/>
                    <a:gd name="T84" fmla="*/ 0 w 220"/>
                    <a:gd name="T85" fmla="*/ 0 h 536"/>
                    <a:gd name="T86" fmla="*/ 0 w 220"/>
                    <a:gd name="T87" fmla="*/ 0 h 536"/>
                    <a:gd name="T88" fmla="*/ 0 w 220"/>
                    <a:gd name="T89" fmla="*/ 0 h 536"/>
                    <a:gd name="T90" fmla="*/ 0 w 220"/>
                    <a:gd name="T91" fmla="*/ 0 h 536"/>
                    <a:gd name="T92" fmla="*/ 0 w 220"/>
                    <a:gd name="T93" fmla="*/ 0 h 536"/>
                    <a:gd name="T94" fmla="*/ 0 w 220"/>
                    <a:gd name="T95" fmla="*/ 0 h 536"/>
                    <a:gd name="T96" fmla="*/ 0 w 220"/>
                    <a:gd name="T97" fmla="*/ 0 h 536"/>
                    <a:gd name="T98" fmla="*/ 0 w 220"/>
                    <a:gd name="T99" fmla="*/ 0 h 536"/>
                    <a:gd name="T100" fmla="*/ 0 w 220"/>
                    <a:gd name="T101" fmla="*/ 0 h 536"/>
                    <a:gd name="T102" fmla="*/ 0 w 220"/>
                    <a:gd name="T103" fmla="*/ 0 h 536"/>
                    <a:gd name="T104" fmla="*/ 0 w 220"/>
                    <a:gd name="T105" fmla="*/ 0 h 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0"/>
                    <a:gd name="T160" fmla="*/ 0 h 536"/>
                    <a:gd name="T161" fmla="*/ 220 w 220"/>
                    <a:gd name="T162" fmla="*/ 536 h 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0" h="536">
                      <a:moveTo>
                        <a:pt x="147" y="23"/>
                      </a:moveTo>
                      <a:lnTo>
                        <a:pt x="147" y="34"/>
                      </a:lnTo>
                      <a:lnTo>
                        <a:pt x="149" y="46"/>
                      </a:lnTo>
                      <a:lnTo>
                        <a:pt x="149" y="57"/>
                      </a:lnTo>
                      <a:lnTo>
                        <a:pt x="149" y="67"/>
                      </a:lnTo>
                      <a:lnTo>
                        <a:pt x="149" y="76"/>
                      </a:lnTo>
                      <a:lnTo>
                        <a:pt x="150" y="87"/>
                      </a:lnTo>
                      <a:lnTo>
                        <a:pt x="150" y="97"/>
                      </a:lnTo>
                      <a:lnTo>
                        <a:pt x="152" y="106"/>
                      </a:lnTo>
                      <a:lnTo>
                        <a:pt x="152" y="115"/>
                      </a:lnTo>
                      <a:lnTo>
                        <a:pt x="152" y="126"/>
                      </a:lnTo>
                      <a:lnTo>
                        <a:pt x="154" y="134"/>
                      </a:lnTo>
                      <a:lnTo>
                        <a:pt x="154" y="143"/>
                      </a:lnTo>
                      <a:lnTo>
                        <a:pt x="156" y="150"/>
                      </a:lnTo>
                      <a:lnTo>
                        <a:pt x="156" y="159"/>
                      </a:lnTo>
                      <a:lnTo>
                        <a:pt x="156" y="168"/>
                      </a:lnTo>
                      <a:lnTo>
                        <a:pt x="158" y="177"/>
                      </a:lnTo>
                      <a:lnTo>
                        <a:pt x="158" y="184"/>
                      </a:lnTo>
                      <a:lnTo>
                        <a:pt x="159" y="191"/>
                      </a:lnTo>
                      <a:lnTo>
                        <a:pt x="159" y="198"/>
                      </a:lnTo>
                      <a:lnTo>
                        <a:pt x="161" y="205"/>
                      </a:lnTo>
                      <a:lnTo>
                        <a:pt x="161" y="212"/>
                      </a:lnTo>
                      <a:lnTo>
                        <a:pt x="163" y="221"/>
                      </a:lnTo>
                      <a:lnTo>
                        <a:pt x="163" y="226"/>
                      </a:lnTo>
                      <a:lnTo>
                        <a:pt x="163" y="233"/>
                      </a:lnTo>
                      <a:lnTo>
                        <a:pt x="163" y="241"/>
                      </a:lnTo>
                      <a:lnTo>
                        <a:pt x="165" y="248"/>
                      </a:lnTo>
                      <a:lnTo>
                        <a:pt x="165" y="253"/>
                      </a:lnTo>
                      <a:lnTo>
                        <a:pt x="166" y="260"/>
                      </a:lnTo>
                      <a:lnTo>
                        <a:pt x="166" y="265"/>
                      </a:lnTo>
                      <a:lnTo>
                        <a:pt x="166" y="271"/>
                      </a:lnTo>
                      <a:lnTo>
                        <a:pt x="168" y="276"/>
                      </a:lnTo>
                      <a:lnTo>
                        <a:pt x="168" y="283"/>
                      </a:lnTo>
                      <a:lnTo>
                        <a:pt x="168" y="288"/>
                      </a:lnTo>
                      <a:lnTo>
                        <a:pt x="168" y="294"/>
                      </a:lnTo>
                      <a:lnTo>
                        <a:pt x="168" y="299"/>
                      </a:lnTo>
                      <a:lnTo>
                        <a:pt x="170" y="304"/>
                      </a:lnTo>
                      <a:lnTo>
                        <a:pt x="170" y="308"/>
                      </a:lnTo>
                      <a:lnTo>
                        <a:pt x="170" y="315"/>
                      </a:lnTo>
                      <a:lnTo>
                        <a:pt x="170" y="318"/>
                      </a:lnTo>
                      <a:lnTo>
                        <a:pt x="170" y="324"/>
                      </a:lnTo>
                      <a:lnTo>
                        <a:pt x="170" y="329"/>
                      </a:lnTo>
                      <a:lnTo>
                        <a:pt x="170" y="333"/>
                      </a:lnTo>
                      <a:lnTo>
                        <a:pt x="170" y="338"/>
                      </a:lnTo>
                      <a:lnTo>
                        <a:pt x="170" y="343"/>
                      </a:lnTo>
                      <a:lnTo>
                        <a:pt x="168" y="347"/>
                      </a:lnTo>
                      <a:lnTo>
                        <a:pt x="168" y="350"/>
                      </a:lnTo>
                      <a:lnTo>
                        <a:pt x="168" y="356"/>
                      </a:lnTo>
                      <a:lnTo>
                        <a:pt x="168" y="361"/>
                      </a:lnTo>
                      <a:lnTo>
                        <a:pt x="166" y="364"/>
                      </a:lnTo>
                      <a:lnTo>
                        <a:pt x="166" y="368"/>
                      </a:lnTo>
                      <a:lnTo>
                        <a:pt x="166" y="373"/>
                      </a:lnTo>
                      <a:lnTo>
                        <a:pt x="166" y="377"/>
                      </a:lnTo>
                      <a:lnTo>
                        <a:pt x="165" y="380"/>
                      </a:lnTo>
                      <a:lnTo>
                        <a:pt x="163" y="384"/>
                      </a:lnTo>
                      <a:lnTo>
                        <a:pt x="163" y="389"/>
                      </a:lnTo>
                      <a:lnTo>
                        <a:pt x="161" y="393"/>
                      </a:lnTo>
                      <a:lnTo>
                        <a:pt x="159" y="396"/>
                      </a:lnTo>
                      <a:lnTo>
                        <a:pt x="159" y="402"/>
                      </a:lnTo>
                      <a:lnTo>
                        <a:pt x="158" y="405"/>
                      </a:lnTo>
                      <a:lnTo>
                        <a:pt x="156" y="409"/>
                      </a:lnTo>
                      <a:lnTo>
                        <a:pt x="154" y="414"/>
                      </a:lnTo>
                      <a:lnTo>
                        <a:pt x="152" y="418"/>
                      </a:lnTo>
                      <a:lnTo>
                        <a:pt x="152" y="423"/>
                      </a:lnTo>
                      <a:lnTo>
                        <a:pt x="150" y="426"/>
                      </a:lnTo>
                      <a:lnTo>
                        <a:pt x="145" y="433"/>
                      </a:lnTo>
                      <a:lnTo>
                        <a:pt x="142" y="441"/>
                      </a:lnTo>
                      <a:lnTo>
                        <a:pt x="136" y="448"/>
                      </a:lnTo>
                      <a:lnTo>
                        <a:pt x="133" y="455"/>
                      </a:lnTo>
                      <a:lnTo>
                        <a:pt x="127" y="460"/>
                      </a:lnTo>
                      <a:lnTo>
                        <a:pt x="122" y="464"/>
                      </a:lnTo>
                      <a:lnTo>
                        <a:pt x="119" y="469"/>
                      </a:lnTo>
                      <a:lnTo>
                        <a:pt x="113" y="472"/>
                      </a:lnTo>
                      <a:lnTo>
                        <a:pt x="108" y="476"/>
                      </a:lnTo>
                      <a:lnTo>
                        <a:pt x="103" y="479"/>
                      </a:lnTo>
                      <a:lnTo>
                        <a:pt x="97" y="481"/>
                      </a:lnTo>
                      <a:lnTo>
                        <a:pt x="92" y="483"/>
                      </a:lnTo>
                      <a:lnTo>
                        <a:pt x="87" y="485"/>
                      </a:lnTo>
                      <a:lnTo>
                        <a:pt x="81" y="487"/>
                      </a:lnTo>
                      <a:lnTo>
                        <a:pt x="78" y="487"/>
                      </a:lnTo>
                      <a:lnTo>
                        <a:pt x="73" y="487"/>
                      </a:lnTo>
                      <a:lnTo>
                        <a:pt x="67" y="487"/>
                      </a:lnTo>
                      <a:lnTo>
                        <a:pt x="62" y="487"/>
                      </a:lnTo>
                      <a:lnTo>
                        <a:pt x="58" y="485"/>
                      </a:lnTo>
                      <a:lnTo>
                        <a:pt x="55" y="483"/>
                      </a:lnTo>
                      <a:lnTo>
                        <a:pt x="50" y="481"/>
                      </a:lnTo>
                      <a:lnTo>
                        <a:pt x="46" y="479"/>
                      </a:lnTo>
                      <a:lnTo>
                        <a:pt x="41" y="478"/>
                      </a:lnTo>
                      <a:lnTo>
                        <a:pt x="39" y="476"/>
                      </a:lnTo>
                      <a:lnTo>
                        <a:pt x="32" y="469"/>
                      </a:lnTo>
                      <a:lnTo>
                        <a:pt x="26" y="464"/>
                      </a:lnTo>
                      <a:lnTo>
                        <a:pt x="25" y="458"/>
                      </a:lnTo>
                      <a:lnTo>
                        <a:pt x="23" y="455"/>
                      </a:lnTo>
                      <a:lnTo>
                        <a:pt x="21" y="451"/>
                      </a:lnTo>
                      <a:lnTo>
                        <a:pt x="21" y="448"/>
                      </a:lnTo>
                      <a:lnTo>
                        <a:pt x="19" y="442"/>
                      </a:lnTo>
                      <a:lnTo>
                        <a:pt x="18" y="439"/>
                      </a:lnTo>
                      <a:lnTo>
                        <a:pt x="18" y="435"/>
                      </a:lnTo>
                      <a:lnTo>
                        <a:pt x="16" y="433"/>
                      </a:lnTo>
                      <a:lnTo>
                        <a:pt x="14" y="428"/>
                      </a:lnTo>
                      <a:lnTo>
                        <a:pt x="11" y="426"/>
                      </a:lnTo>
                      <a:lnTo>
                        <a:pt x="5" y="426"/>
                      </a:lnTo>
                      <a:lnTo>
                        <a:pt x="2" y="432"/>
                      </a:lnTo>
                      <a:lnTo>
                        <a:pt x="0" y="435"/>
                      </a:lnTo>
                      <a:lnTo>
                        <a:pt x="0" y="441"/>
                      </a:lnTo>
                      <a:lnTo>
                        <a:pt x="0" y="444"/>
                      </a:lnTo>
                      <a:lnTo>
                        <a:pt x="0" y="448"/>
                      </a:lnTo>
                      <a:lnTo>
                        <a:pt x="0" y="451"/>
                      </a:lnTo>
                      <a:lnTo>
                        <a:pt x="0" y="455"/>
                      </a:lnTo>
                      <a:lnTo>
                        <a:pt x="0" y="458"/>
                      </a:lnTo>
                      <a:lnTo>
                        <a:pt x="0" y="464"/>
                      </a:lnTo>
                      <a:lnTo>
                        <a:pt x="2" y="467"/>
                      </a:lnTo>
                      <a:lnTo>
                        <a:pt x="3" y="472"/>
                      </a:lnTo>
                      <a:lnTo>
                        <a:pt x="5" y="476"/>
                      </a:lnTo>
                      <a:lnTo>
                        <a:pt x="7" y="481"/>
                      </a:lnTo>
                      <a:lnTo>
                        <a:pt x="9" y="487"/>
                      </a:lnTo>
                      <a:lnTo>
                        <a:pt x="12" y="494"/>
                      </a:lnTo>
                      <a:lnTo>
                        <a:pt x="14" y="499"/>
                      </a:lnTo>
                      <a:lnTo>
                        <a:pt x="18" y="504"/>
                      </a:lnTo>
                      <a:lnTo>
                        <a:pt x="21" y="508"/>
                      </a:lnTo>
                      <a:lnTo>
                        <a:pt x="25" y="511"/>
                      </a:lnTo>
                      <a:lnTo>
                        <a:pt x="30" y="515"/>
                      </a:lnTo>
                      <a:lnTo>
                        <a:pt x="34" y="520"/>
                      </a:lnTo>
                      <a:lnTo>
                        <a:pt x="39" y="524"/>
                      </a:lnTo>
                      <a:lnTo>
                        <a:pt x="44" y="527"/>
                      </a:lnTo>
                      <a:lnTo>
                        <a:pt x="50" y="529"/>
                      </a:lnTo>
                      <a:lnTo>
                        <a:pt x="55" y="531"/>
                      </a:lnTo>
                      <a:lnTo>
                        <a:pt x="62" y="533"/>
                      </a:lnTo>
                      <a:lnTo>
                        <a:pt x="67" y="534"/>
                      </a:lnTo>
                      <a:lnTo>
                        <a:pt x="73" y="534"/>
                      </a:lnTo>
                      <a:lnTo>
                        <a:pt x="80" y="536"/>
                      </a:lnTo>
                      <a:lnTo>
                        <a:pt x="87" y="536"/>
                      </a:lnTo>
                      <a:lnTo>
                        <a:pt x="94" y="536"/>
                      </a:lnTo>
                      <a:lnTo>
                        <a:pt x="99" y="534"/>
                      </a:lnTo>
                      <a:lnTo>
                        <a:pt x="106" y="533"/>
                      </a:lnTo>
                      <a:lnTo>
                        <a:pt x="113" y="531"/>
                      </a:lnTo>
                      <a:lnTo>
                        <a:pt x="120" y="527"/>
                      </a:lnTo>
                      <a:lnTo>
                        <a:pt x="126" y="524"/>
                      </a:lnTo>
                      <a:lnTo>
                        <a:pt x="133" y="520"/>
                      </a:lnTo>
                      <a:lnTo>
                        <a:pt x="140" y="517"/>
                      </a:lnTo>
                      <a:lnTo>
                        <a:pt x="147" y="511"/>
                      </a:lnTo>
                      <a:lnTo>
                        <a:pt x="152" y="506"/>
                      </a:lnTo>
                      <a:lnTo>
                        <a:pt x="159" y="501"/>
                      </a:lnTo>
                      <a:lnTo>
                        <a:pt x="166" y="494"/>
                      </a:lnTo>
                      <a:lnTo>
                        <a:pt x="172" y="487"/>
                      </a:lnTo>
                      <a:lnTo>
                        <a:pt x="175" y="483"/>
                      </a:lnTo>
                      <a:lnTo>
                        <a:pt x="177" y="478"/>
                      </a:lnTo>
                      <a:lnTo>
                        <a:pt x="181" y="474"/>
                      </a:lnTo>
                      <a:lnTo>
                        <a:pt x="184" y="471"/>
                      </a:lnTo>
                      <a:lnTo>
                        <a:pt x="188" y="465"/>
                      </a:lnTo>
                      <a:lnTo>
                        <a:pt x="189" y="462"/>
                      </a:lnTo>
                      <a:lnTo>
                        <a:pt x="193" y="456"/>
                      </a:lnTo>
                      <a:lnTo>
                        <a:pt x="196" y="453"/>
                      </a:lnTo>
                      <a:lnTo>
                        <a:pt x="198" y="446"/>
                      </a:lnTo>
                      <a:lnTo>
                        <a:pt x="200" y="441"/>
                      </a:lnTo>
                      <a:lnTo>
                        <a:pt x="204" y="433"/>
                      </a:lnTo>
                      <a:lnTo>
                        <a:pt x="205" y="428"/>
                      </a:lnTo>
                      <a:lnTo>
                        <a:pt x="207" y="421"/>
                      </a:lnTo>
                      <a:lnTo>
                        <a:pt x="209" y="414"/>
                      </a:lnTo>
                      <a:lnTo>
                        <a:pt x="211" y="407"/>
                      </a:lnTo>
                      <a:lnTo>
                        <a:pt x="212" y="400"/>
                      </a:lnTo>
                      <a:lnTo>
                        <a:pt x="212" y="393"/>
                      </a:lnTo>
                      <a:lnTo>
                        <a:pt x="214" y="384"/>
                      </a:lnTo>
                      <a:lnTo>
                        <a:pt x="216" y="377"/>
                      </a:lnTo>
                      <a:lnTo>
                        <a:pt x="216" y="368"/>
                      </a:lnTo>
                      <a:lnTo>
                        <a:pt x="218" y="359"/>
                      </a:lnTo>
                      <a:lnTo>
                        <a:pt x="218" y="350"/>
                      </a:lnTo>
                      <a:lnTo>
                        <a:pt x="218" y="343"/>
                      </a:lnTo>
                      <a:lnTo>
                        <a:pt x="220" y="334"/>
                      </a:lnTo>
                      <a:lnTo>
                        <a:pt x="220" y="325"/>
                      </a:lnTo>
                      <a:lnTo>
                        <a:pt x="220" y="315"/>
                      </a:lnTo>
                      <a:lnTo>
                        <a:pt x="220" y="306"/>
                      </a:lnTo>
                      <a:lnTo>
                        <a:pt x="220" y="297"/>
                      </a:lnTo>
                      <a:lnTo>
                        <a:pt x="218" y="287"/>
                      </a:lnTo>
                      <a:lnTo>
                        <a:pt x="218" y="278"/>
                      </a:lnTo>
                      <a:lnTo>
                        <a:pt x="218" y="269"/>
                      </a:lnTo>
                      <a:lnTo>
                        <a:pt x="218" y="260"/>
                      </a:lnTo>
                      <a:lnTo>
                        <a:pt x="218" y="249"/>
                      </a:lnTo>
                      <a:lnTo>
                        <a:pt x="218" y="241"/>
                      </a:lnTo>
                      <a:lnTo>
                        <a:pt x="216" y="230"/>
                      </a:lnTo>
                      <a:lnTo>
                        <a:pt x="216" y="221"/>
                      </a:lnTo>
                      <a:lnTo>
                        <a:pt x="216" y="210"/>
                      </a:lnTo>
                      <a:lnTo>
                        <a:pt x="216" y="202"/>
                      </a:lnTo>
                      <a:lnTo>
                        <a:pt x="214" y="193"/>
                      </a:lnTo>
                      <a:lnTo>
                        <a:pt x="214" y="184"/>
                      </a:lnTo>
                      <a:lnTo>
                        <a:pt x="212" y="173"/>
                      </a:lnTo>
                      <a:lnTo>
                        <a:pt x="212" y="164"/>
                      </a:lnTo>
                      <a:lnTo>
                        <a:pt x="211" y="156"/>
                      </a:lnTo>
                      <a:lnTo>
                        <a:pt x="211" y="147"/>
                      </a:lnTo>
                      <a:lnTo>
                        <a:pt x="209" y="138"/>
                      </a:lnTo>
                      <a:lnTo>
                        <a:pt x="207" y="129"/>
                      </a:lnTo>
                      <a:lnTo>
                        <a:pt x="207" y="120"/>
                      </a:lnTo>
                      <a:lnTo>
                        <a:pt x="207" y="111"/>
                      </a:lnTo>
                      <a:lnTo>
                        <a:pt x="205" y="104"/>
                      </a:lnTo>
                      <a:lnTo>
                        <a:pt x="204" y="95"/>
                      </a:lnTo>
                      <a:lnTo>
                        <a:pt x="204" y="88"/>
                      </a:lnTo>
                      <a:lnTo>
                        <a:pt x="202" y="81"/>
                      </a:lnTo>
                      <a:lnTo>
                        <a:pt x="200" y="74"/>
                      </a:lnTo>
                      <a:lnTo>
                        <a:pt x="200" y="67"/>
                      </a:lnTo>
                      <a:lnTo>
                        <a:pt x="198" y="60"/>
                      </a:lnTo>
                      <a:lnTo>
                        <a:pt x="198" y="53"/>
                      </a:lnTo>
                      <a:lnTo>
                        <a:pt x="196" y="48"/>
                      </a:lnTo>
                      <a:lnTo>
                        <a:pt x="196" y="41"/>
                      </a:lnTo>
                      <a:lnTo>
                        <a:pt x="195" y="35"/>
                      </a:lnTo>
                      <a:lnTo>
                        <a:pt x="195" y="30"/>
                      </a:lnTo>
                      <a:lnTo>
                        <a:pt x="193" y="25"/>
                      </a:lnTo>
                      <a:lnTo>
                        <a:pt x="193" y="21"/>
                      </a:lnTo>
                      <a:lnTo>
                        <a:pt x="191" y="16"/>
                      </a:lnTo>
                      <a:lnTo>
                        <a:pt x="191" y="14"/>
                      </a:lnTo>
                      <a:lnTo>
                        <a:pt x="189" y="7"/>
                      </a:lnTo>
                      <a:lnTo>
                        <a:pt x="189" y="3"/>
                      </a:lnTo>
                      <a:lnTo>
                        <a:pt x="189" y="0"/>
                      </a:lnTo>
                      <a:lnTo>
                        <a:pt x="147"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53" name="Freeform 13"/>
                <p:cNvSpPr>
                  <a:spLocks/>
                </p:cNvSpPr>
                <p:nvPr/>
              </p:nvSpPr>
              <p:spPr bwMode="auto">
                <a:xfrm>
                  <a:off x="4244" y="2821"/>
                  <a:ext cx="832" cy="242"/>
                </a:xfrm>
                <a:custGeom>
                  <a:avLst/>
                  <a:gdLst>
                    <a:gd name="T0" fmla="*/ 0 w 2006"/>
                    <a:gd name="T1" fmla="*/ 0 h 586"/>
                    <a:gd name="T2" fmla="*/ 0 w 2006"/>
                    <a:gd name="T3" fmla="*/ 0 h 586"/>
                    <a:gd name="T4" fmla="*/ 0 w 2006"/>
                    <a:gd name="T5" fmla="*/ 0 h 586"/>
                    <a:gd name="T6" fmla="*/ 0 w 2006"/>
                    <a:gd name="T7" fmla="*/ 0 h 586"/>
                    <a:gd name="T8" fmla="*/ 0 w 2006"/>
                    <a:gd name="T9" fmla="*/ 0 h 586"/>
                    <a:gd name="T10" fmla="*/ 0 w 2006"/>
                    <a:gd name="T11" fmla="*/ 0 h 586"/>
                    <a:gd name="T12" fmla="*/ 0 w 2006"/>
                    <a:gd name="T13" fmla="*/ 0 h 586"/>
                    <a:gd name="T14" fmla="*/ 0 w 2006"/>
                    <a:gd name="T15" fmla="*/ 0 h 586"/>
                    <a:gd name="T16" fmla="*/ 0 w 2006"/>
                    <a:gd name="T17" fmla="*/ 0 h 586"/>
                    <a:gd name="T18" fmla="*/ 0 w 2006"/>
                    <a:gd name="T19" fmla="*/ 0 h 586"/>
                    <a:gd name="T20" fmla="*/ 0 w 2006"/>
                    <a:gd name="T21" fmla="*/ 0 h 586"/>
                    <a:gd name="T22" fmla="*/ 0 w 2006"/>
                    <a:gd name="T23" fmla="*/ 0 h 586"/>
                    <a:gd name="T24" fmla="*/ 0 w 2006"/>
                    <a:gd name="T25" fmla="*/ 0 h 586"/>
                    <a:gd name="T26" fmla="*/ 0 w 2006"/>
                    <a:gd name="T27" fmla="*/ 0 h 586"/>
                    <a:gd name="T28" fmla="*/ 0 w 2006"/>
                    <a:gd name="T29" fmla="*/ 0 h 586"/>
                    <a:gd name="T30" fmla="*/ 0 w 2006"/>
                    <a:gd name="T31" fmla="*/ 0 h 586"/>
                    <a:gd name="T32" fmla="*/ 0 w 2006"/>
                    <a:gd name="T33" fmla="*/ 0 h 586"/>
                    <a:gd name="T34" fmla="*/ 0 w 2006"/>
                    <a:gd name="T35" fmla="*/ 0 h 586"/>
                    <a:gd name="T36" fmla="*/ 0 w 2006"/>
                    <a:gd name="T37" fmla="*/ 0 h 586"/>
                    <a:gd name="T38" fmla="*/ 0 w 2006"/>
                    <a:gd name="T39" fmla="*/ 0 h 586"/>
                    <a:gd name="T40" fmla="*/ 0 w 2006"/>
                    <a:gd name="T41" fmla="*/ 0 h 586"/>
                    <a:gd name="T42" fmla="*/ 0 w 2006"/>
                    <a:gd name="T43" fmla="*/ 0 h 586"/>
                    <a:gd name="T44" fmla="*/ 0 w 2006"/>
                    <a:gd name="T45" fmla="*/ 0 h 586"/>
                    <a:gd name="T46" fmla="*/ 0 w 2006"/>
                    <a:gd name="T47" fmla="*/ 0 h 586"/>
                    <a:gd name="T48" fmla="*/ 0 w 2006"/>
                    <a:gd name="T49" fmla="*/ 0 h 586"/>
                    <a:gd name="T50" fmla="*/ 0 w 2006"/>
                    <a:gd name="T51" fmla="*/ 0 h 586"/>
                    <a:gd name="T52" fmla="*/ 0 w 2006"/>
                    <a:gd name="T53" fmla="*/ 0 h 586"/>
                    <a:gd name="T54" fmla="*/ 0 w 2006"/>
                    <a:gd name="T55" fmla="*/ 0 h 586"/>
                    <a:gd name="T56" fmla="*/ 0 w 2006"/>
                    <a:gd name="T57" fmla="*/ 0 h 586"/>
                    <a:gd name="T58" fmla="*/ 0 w 2006"/>
                    <a:gd name="T59" fmla="*/ 0 h 586"/>
                    <a:gd name="T60" fmla="*/ 0 w 2006"/>
                    <a:gd name="T61" fmla="*/ 0 h 586"/>
                    <a:gd name="T62" fmla="*/ 0 w 2006"/>
                    <a:gd name="T63" fmla="*/ 0 h 586"/>
                    <a:gd name="T64" fmla="*/ 0 w 2006"/>
                    <a:gd name="T65" fmla="*/ 0 h 586"/>
                    <a:gd name="T66" fmla="*/ 0 w 2006"/>
                    <a:gd name="T67" fmla="*/ 0 h 586"/>
                    <a:gd name="T68" fmla="*/ 0 w 2006"/>
                    <a:gd name="T69" fmla="*/ 0 h 586"/>
                    <a:gd name="T70" fmla="*/ 0 w 2006"/>
                    <a:gd name="T71" fmla="*/ 0 h 586"/>
                    <a:gd name="T72" fmla="*/ 0 w 2006"/>
                    <a:gd name="T73" fmla="*/ 0 h 586"/>
                    <a:gd name="T74" fmla="*/ 0 w 2006"/>
                    <a:gd name="T75" fmla="*/ 0 h 586"/>
                    <a:gd name="T76" fmla="*/ 0 w 2006"/>
                    <a:gd name="T77" fmla="*/ 0 h 586"/>
                    <a:gd name="T78" fmla="*/ 0 w 2006"/>
                    <a:gd name="T79" fmla="*/ 0 h 586"/>
                    <a:gd name="T80" fmla="*/ 0 w 2006"/>
                    <a:gd name="T81" fmla="*/ 0 h 586"/>
                    <a:gd name="T82" fmla="*/ 0 w 2006"/>
                    <a:gd name="T83" fmla="*/ 0 h 586"/>
                    <a:gd name="T84" fmla="*/ 0 w 2006"/>
                    <a:gd name="T85" fmla="*/ 0 h 586"/>
                    <a:gd name="T86" fmla="*/ 0 w 2006"/>
                    <a:gd name="T87" fmla="*/ 0 h 586"/>
                    <a:gd name="T88" fmla="*/ 0 w 2006"/>
                    <a:gd name="T89" fmla="*/ 0 h 586"/>
                    <a:gd name="T90" fmla="*/ 0 w 2006"/>
                    <a:gd name="T91" fmla="*/ 0 h 586"/>
                    <a:gd name="T92" fmla="*/ 0 w 2006"/>
                    <a:gd name="T93" fmla="*/ 0 h 586"/>
                    <a:gd name="T94" fmla="*/ 0 w 2006"/>
                    <a:gd name="T95" fmla="*/ 0 h 586"/>
                    <a:gd name="T96" fmla="*/ 0 w 2006"/>
                    <a:gd name="T97" fmla="*/ 0 h 586"/>
                    <a:gd name="T98" fmla="*/ 0 w 2006"/>
                    <a:gd name="T99" fmla="*/ 0 h 586"/>
                    <a:gd name="T100" fmla="*/ 0 w 2006"/>
                    <a:gd name="T101" fmla="*/ 0 h 5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06"/>
                    <a:gd name="T154" fmla="*/ 0 h 586"/>
                    <a:gd name="T155" fmla="*/ 2006 w 2006"/>
                    <a:gd name="T156" fmla="*/ 586 h 5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06" h="586">
                      <a:moveTo>
                        <a:pt x="0" y="586"/>
                      </a:moveTo>
                      <a:lnTo>
                        <a:pt x="5" y="572"/>
                      </a:lnTo>
                      <a:lnTo>
                        <a:pt x="12" y="556"/>
                      </a:lnTo>
                      <a:lnTo>
                        <a:pt x="17" y="542"/>
                      </a:lnTo>
                      <a:lnTo>
                        <a:pt x="26" y="529"/>
                      </a:lnTo>
                      <a:lnTo>
                        <a:pt x="33" y="515"/>
                      </a:lnTo>
                      <a:lnTo>
                        <a:pt x="42" y="501"/>
                      </a:lnTo>
                      <a:lnTo>
                        <a:pt x="49" y="487"/>
                      </a:lnTo>
                      <a:lnTo>
                        <a:pt x="60" y="473"/>
                      </a:lnTo>
                      <a:lnTo>
                        <a:pt x="69" y="460"/>
                      </a:lnTo>
                      <a:lnTo>
                        <a:pt x="79" y="446"/>
                      </a:lnTo>
                      <a:lnTo>
                        <a:pt x="90" y="434"/>
                      </a:lnTo>
                      <a:lnTo>
                        <a:pt x="102" y="421"/>
                      </a:lnTo>
                      <a:lnTo>
                        <a:pt x="113" y="407"/>
                      </a:lnTo>
                      <a:lnTo>
                        <a:pt x="125" y="395"/>
                      </a:lnTo>
                      <a:lnTo>
                        <a:pt x="138" y="382"/>
                      </a:lnTo>
                      <a:lnTo>
                        <a:pt x="152" y="370"/>
                      </a:lnTo>
                      <a:lnTo>
                        <a:pt x="164" y="358"/>
                      </a:lnTo>
                      <a:lnTo>
                        <a:pt x="177" y="345"/>
                      </a:lnTo>
                      <a:lnTo>
                        <a:pt x="191" y="333"/>
                      </a:lnTo>
                      <a:lnTo>
                        <a:pt x="205" y="320"/>
                      </a:lnTo>
                      <a:lnTo>
                        <a:pt x="219" y="308"/>
                      </a:lnTo>
                      <a:lnTo>
                        <a:pt x="235" y="297"/>
                      </a:lnTo>
                      <a:lnTo>
                        <a:pt x="249" y="287"/>
                      </a:lnTo>
                      <a:lnTo>
                        <a:pt x="265" y="276"/>
                      </a:lnTo>
                      <a:lnTo>
                        <a:pt x="279" y="264"/>
                      </a:lnTo>
                      <a:lnTo>
                        <a:pt x="295" y="253"/>
                      </a:lnTo>
                      <a:lnTo>
                        <a:pt x="311" y="243"/>
                      </a:lnTo>
                      <a:lnTo>
                        <a:pt x="329" y="234"/>
                      </a:lnTo>
                      <a:lnTo>
                        <a:pt x="345" y="223"/>
                      </a:lnTo>
                      <a:lnTo>
                        <a:pt x="361" y="213"/>
                      </a:lnTo>
                      <a:lnTo>
                        <a:pt x="379" y="204"/>
                      </a:lnTo>
                      <a:lnTo>
                        <a:pt x="396" y="195"/>
                      </a:lnTo>
                      <a:lnTo>
                        <a:pt x="414" y="184"/>
                      </a:lnTo>
                      <a:lnTo>
                        <a:pt x="432" y="175"/>
                      </a:lnTo>
                      <a:lnTo>
                        <a:pt x="448" y="167"/>
                      </a:lnTo>
                      <a:lnTo>
                        <a:pt x="467" y="158"/>
                      </a:lnTo>
                      <a:lnTo>
                        <a:pt x="483" y="149"/>
                      </a:lnTo>
                      <a:lnTo>
                        <a:pt x="502" y="140"/>
                      </a:lnTo>
                      <a:lnTo>
                        <a:pt x="520" y="131"/>
                      </a:lnTo>
                      <a:lnTo>
                        <a:pt x="540" y="124"/>
                      </a:lnTo>
                      <a:lnTo>
                        <a:pt x="557" y="115"/>
                      </a:lnTo>
                      <a:lnTo>
                        <a:pt x="575" y="108"/>
                      </a:lnTo>
                      <a:lnTo>
                        <a:pt x="593" y="99"/>
                      </a:lnTo>
                      <a:lnTo>
                        <a:pt x="612" y="94"/>
                      </a:lnTo>
                      <a:lnTo>
                        <a:pt x="630" y="87"/>
                      </a:lnTo>
                      <a:lnTo>
                        <a:pt x="649" y="80"/>
                      </a:lnTo>
                      <a:lnTo>
                        <a:pt x="667" y="73"/>
                      </a:lnTo>
                      <a:lnTo>
                        <a:pt x="687" y="67"/>
                      </a:lnTo>
                      <a:lnTo>
                        <a:pt x="704" y="62"/>
                      </a:lnTo>
                      <a:lnTo>
                        <a:pt x="724" y="55"/>
                      </a:lnTo>
                      <a:lnTo>
                        <a:pt x="741" y="50"/>
                      </a:lnTo>
                      <a:lnTo>
                        <a:pt x="761" y="44"/>
                      </a:lnTo>
                      <a:lnTo>
                        <a:pt x="779" y="39"/>
                      </a:lnTo>
                      <a:lnTo>
                        <a:pt x="796" y="36"/>
                      </a:lnTo>
                      <a:lnTo>
                        <a:pt x="816" y="30"/>
                      </a:lnTo>
                      <a:lnTo>
                        <a:pt x="834" y="27"/>
                      </a:lnTo>
                      <a:lnTo>
                        <a:pt x="851" y="23"/>
                      </a:lnTo>
                      <a:lnTo>
                        <a:pt x="869" y="20"/>
                      </a:lnTo>
                      <a:lnTo>
                        <a:pt x="888" y="16"/>
                      </a:lnTo>
                      <a:lnTo>
                        <a:pt x="906" y="14"/>
                      </a:lnTo>
                      <a:lnTo>
                        <a:pt x="922" y="11"/>
                      </a:lnTo>
                      <a:lnTo>
                        <a:pt x="942" y="7"/>
                      </a:lnTo>
                      <a:lnTo>
                        <a:pt x="958" y="5"/>
                      </a:lnTo>
                      <a:lnTo>
                        <a:pt x="975" y="4"/>
                      </a:lnTo>
                      <a:lnTo>
                        <a:pt x="993" y="2"/>
                      </a:lnTo>
                      <a:lnTo>
                        <a:pt x="1009" y="0"/>
                      </a:lnTo>
                      <a:lnTo>
                        <a:pt x="1027" y="0"/>
                      </a:lnTo>
                      <a:lnTo>
                        <a:pt x="1044" y="0"/>
                      </a:lnTo>
                      <a:lnTo>
                        <a:pt x="1062" y="0"/>
                      </a:lnTo>
                      <a:lnTo>
                        <a:pt x="1081" y="0"/>
                      </a:lnTo>
                      <a:lnTo>
                        <a:pt x="1099" y="2"/>
                      </a:lnTo>
                      <a:lnTo>
                        <a:pt x="1119" y="4"/>
                      </a:lnTo>
                      <a:lnTo>
                        <a:pt x="1136" y="5"/>
                      </a:lnTo>
                      <a:lnTo>
                        <a:pt x="1156" y="9"/>
                      </a:lnTo>
                      <a:lnTo>
                        <a:pt x="1175" y="11"/>
                      </a:lnTo>
                      <a:lnTo>
                        <a:pt x="1195" y="16"/>
                      </a:lnTo>
                      <a:lnTo>
                        <a:pt x="1214" y="20"/>
                      </a:lnTo>
                      <a:lnTo>
                        <a:pt x="1234" y="23"/>
                      </a:lnTo>
                      <a:lnTo>
                        <a:pt x="1253" y="28"/>
                      </a:lnTo>
                      <a:lnTo>
                        <a:pt x="1273" y="34"/>
                      </a:lnTo>
                      <a:lnTo>
                        <a:pt x="1292" y="39"/>
                      </a:lnTo>
                      <a:lnTo>
                        <a:pt x="1312" y="44"/>
                      </a:lnTo>
                      <a:lnTo>
                        <a:pt x="1331" y="51"/>
                      </a:lnTo>
                      <a:lnTo>
                        <a:pt x="1351" y="59"/>
                      </a:lnTo>
                      <a:lnTo>
                        <a:pt x="1370" y="64"/>
                      </a:lnTo>
                      <a:lnTo>
                        <a:pt x="1390" y="73"/>
                      </a:lnTo>
                      <a:lnTo>
                        <a:pt x="1409" y="80"/>
                      </a:lnTo>
                      <a:lnTo>
                        <a:pt x="1430" y="89"/>
                      </a:lnTo>
                      <a:lnTo>
                        <a:pt x="1450" y="96"/>
                      </a:lnTo>
                      <a:lnTo>
                        <a:pt x="1467" y="105"/>
                      </a:lnTo>
                      <a:lnTo>
                        <a:pt x="1487" y="115"/>
                      </a:lnTo>
                      <a:lnTo>
                        <a:pt x="1506" y="124"/>
                      </a:lnTo>
                      <a:lnTo>
                        <a:pt x="1526" y="133"/>
                      </a:lnTo>
                      <a:lnTo>
                        <a:pt x="1545" y="144"/>
                      </a:lnTo>
                      <a:lnTo>
                        <a:pt x="1565" y="154"/>
                      </a:lnTo>
                      <a:lnTo>
                        <a:pt x="1583" y="165"/>
                      </a:lnTo>
                      <a:lnTo>
                        <a:pt x="1602" y="175"/>
                      </a:lnTo>
                      <a:lnTo>
                        <a:pt x="1620" y="186"/>
                      </a:lnTo>
                      <a:lnTo>
                        <a:pt x="1637" y="197"/>
                      </a:lnTo>
                      <a:lnTo>
                        <a:pt x="1655" y="209"/>
                      </a:lnTo>
                      <a:lnTo>
                        <a:pt x="1673" y="220"/>
                      </a:lnTo>
                      <a:lnTo>
                        <a:pt x="1691" y="230"/>
                      </a:lnTo>
                      <a:lnTo>
                        <a:pt x="1708" y="243"/>
                      </a:lnTo>
                      <a:lnTo>
                        <a:pt x="1724" y="255"/>
                      </a:lnTo>
                      <a:lnTo>
                        <a:pt x="1740" y="267"/>
                      </a:lnTo>
                      <a:lnTo>
                        <a:pt x="1758" y="280"/>
                      </a:lnTo>
                      <a:lnTo>
                        <a:pt x="1772" y="292"/>
                      </a:lnTo>
                      <a:lnTo>
                        <a:pt x="1788" y="306"/>
                      </a:lnTo>
                      <a:lnTo>
                        <a:pt x="1804" y="319"/>
                      </a:lnTo>
                      <a:lnTo>
                        <a:pt x="1818" y="331"/>
                      </a:lnTo>
                      <a:lnTo>
                        <a:pt x="1832" y="345"/>
                      </a:lnTo>
                      <a:lnTo>
                        <a:pt x="1848" y="359"/>
                      </a:lnTo>
                      <a:lnTo>
                        <a:pt x="1861" y="372"/>
                      </a:lnTo>
                      <a:lnTo>
                        <a:pt x="1873" y="386"/>
                      </a:lnTo>
                      <a:lnTo>
                        <a:pt x="1885" y="398"/>
                      </a:lnTo>
                      <a:lnTo>
                        <a:pt x="1900" y="412"/>
                      </a:lnTo>
                      <a:lnTo>
                        <a:pt x="1910" y="427"/>
                      </a:lnTo>
                      <a:lnTo>
                        <a:pt x="1923" y="441"/>
                      </a:lnTo>
                      <a:lnTo>
                        <a:pt x="1933" y="455"/>
                      </a:lnTo>
                      <a:lnTo>
                        <a:pt x="1944" y="469"/>
                      </a:lnTo>
                      <a:lnTo>
                        <a:pt x="1953" y="483"/>
                      </a:lnTo>
                      <a:lnTo>
                        <a:pt x="1963" y="497"/>
                      </a:lnTo>
                      <a:lnTo>
                        <a:pt x="1970" y="512"/>
                      </a:lnTo>
                      <a:lnTo>
                        <a:pt x="1979" y="526"/>
                      </a:lnTo>
                      <a:lnTo>
                        <a:pt x="1986" y="540"/>
                      </a:lnTo>
                      <a:lnTo>
                        <a:pt x="1993" y="554"/>
                      </a:lnTo>
                      <a:lnTo>
                        <a:pt x="1999" y="568"/>
                      </a:lnTo>
                      <a:lnTo>
                        <a:pt x="2006" y="582"/>
                      </a:lnTo>
                      <a:lnTo>
                        <a:pt x="1947" y="545"/>
                      </a:lnTo>
                      <a:lnTo>
                        <a:pt x="1946" y="543"/>
                      </a:lnTo>
                      <a:lnTo>
                        <a:pt x="1942" y="538"/>
                      </a:lnTo>
                      <a:lnTo>
                        <a:pt x="1938" y="535"/>
                      </a:lnTo>
                      <a:lnTo>
                        <a:pt x="1935" y="531"/>
                      </a:lnTo>
                      <a:lnTo>
                        <a:pt x="1930" y="526"/>
                      </a:lnTo>
                      <a:lnTo>
                        <a:pt x="1926" y="522"/>
                      </a:lnTo>
                      <a:lnTo>
                        <a:pt x="1919" y="515"/>
                      </a:lnTo>
                      <a:lnTo>
                        <a:pt x="1914" y="508"/>
                      </a:lnTo>
                      <a:lnTo>
                        <a:pt x="1907" y="501"/>
                      </a:lnTo>
                      <a:lnTo>
                        <a:pt x="1900" y="494"/>
                      </a:lnTo>
                      <a:lnTo>
                        <a:pt x="1891" y="485"/>
                      </a:lnTo>
                      <a:lnTo>
                        <a:pt x="1882" y="476"/>
                      </a:lnTo>
                      <a:lnTo>
                        <a:pt x="1873" y="467"/>
                      </a:lnTo>
                      <a:lnTo>
                        <a:pt x="1864" y="458"/>
                      </a:lnTo>
                      <a:lnTo>
                        <a:pt x="1853" y="448"/>
                      </a:lnTo>
                      <a:lnTo>
                        <a:pt x="1843" y="437"/>
                      </a:lnTo>
                      <a:lnTo>
                        <a:pt x="1830" y="427"/>
                      </a:lnTo>
                      <a:lnTo>
                        <a:pt x="1820" y="416"/>
                      </a:lnTo>
                      <a:lnTo>
                        <a:pt x="1806" y="405"/>
                      </a:lnTo>
                      <a:lnTo>
                        <a:pt x="1795" y="393"/>
                      </a:lnTo>
                      <a:lnTo>
                        <a:pt x="1781" y="382"/>
                      </a:lnTo>
                      <a:lnTo>
                        <a:pt x="1768" y="370"/>
                      </a:lnTo>
                      <a:lnTo>
                        <a:pt x="1754" y="358"/>
                      </a:lnTo>
                      <a:lnTo>
                        <a:pt x="1738" y="347"/>
                      </a:lnTo>
                      <a:lnTo>
                        <a:pt x="1724" y="335"/>
                      </a:lnTo>
                      <a:lnTo>
                        <a:pt x="1710" y="322"/>
                      </a:lnTo>
                      <a:lnTo>
                        <a:pt x="1692" y="308"/>
                      </a:lnTo>
                      <a:lnTo>
                        <a:pt x="1676" y="297"/>
                      </a:lnTo>
                      <a:lnTo>
                        <a:pt x="1660" y="285"/>
                      </a:lnTo>
                      <a:lnTo>
                        <a:pt x="1645" y="273"/>
                      </a:lnTo>
                      <a:lnTo>
                        <a:pt x="1627" y="260"/>
                      </a:lnTo>
                      <a:lnTo>
                        <a:pt x="1609" y="246"/>
                      </a:lnTo>
                      <a:lnTo>
                        <a:pt x="1591" y="234"/>
                      </a:lnTo>
                      <a:lnTo>
                        <a:pt x="1574" y="223"/>
                      </a:lnTo>
                      <a:lnTo>
                        <a:pt x="1554" y="211"/>
                      </a:lnTo>
                      <a:lnTo>
                        <a:pt x="1537" y="198"/>
                      </a:lnTo>
                      <a:lnTo>
                        <a:pt x="1517" y="188"/>
                      </a:lnTo>
                      <a:lnTo>
                        <a:pt x="1498" y="177"/>
                      </a:lnTo>
                      <a:lnTo>
                        <a:pt x="1478" y="165"/>
                      </a:lnTo>
                      <a:lnTo>
                        <a:pt x="1459" y="154"/>
                      </a:lnTo>
                      <a:lnTo>
                        <a:pt x="1437" y="144"/>
                      </a:lnTo>
                      <a:lnTo>
                        <a:pt x="1418" y="135"/>
                      </a:lnTo>
                      <a:lnTo>
                        <a:pt x="1397" y="124"/>
                      </a:lnTo>
                      <a:lnTo>
                        <a:pt x="1375" y="115"/>
                      </a:lnTo>
                      <a:lnTo>
                        <a:pt x="1356" y="106"/>
                      </a:lnTo>
                      <a:lnTo>
                        <a:pt x="1335" y="99"/>
                      </a:lnTo>
                      <a:lnTo>
                        <a:pt x="1312" y="90"/>
                      </a:lnTo>
                      <a:lnTo>
                        <a:pt x="1290" y="83"/>
                      </a:lnTo>
                      <a:lnTo>
                        <a:pt x="1269" y="76"/>
                      </a:lnTo>
                      <a:lnTo>
                        <a:pt x="1248" y="69"/>
                      </a:lnTo>
                      <a:lnTo>
                        <a:pt x="1225" y="62"/>
                      </a:lnTo>
                      <a:lnTo>
                        <a:pt x="1204" y="59"/>
                      </a:lnTo>
                      <a:lnTo>
                        <a:pt x="1181" y="55"/>
                      </a:lnTo>
                      <a:lnTo>
                        <a:pt x="1159" y="51"/>
                      </a:lnTo>
                      <a:lnTo>
                        <a:pt x="1136" y="48"/>
                      </a:lnTo>
                      <a:lnTo>
                        <a:pt x="1113" y="44"/>
                      </a:lnTo>
                      <a:lnTo>
                        <a:pt x="1090" y="44"/>
                      </a:lnTo>
                      <a:lnTo>
                        <a:pt x="1069" y="44"/>
                      </a:lnTo>
                      <a:lnTo>
                        <a:pt x="1046" y="43"/>
                      </a:lnTo>
                      <a:lnTo>
                        <a:pt x="1023" y="44"/>
                      </a:lnTo>
                      <a:lnTo>
                        <a:pt x="1000" y="46"/>
                      </a:lnTo>
                      <a:lnTo>
                        <a:pt x="979" y="50"/>
                      </a:lnTo>
                      <a:lnTo>
                        <a:pt x="956" y="51"/>
                      </a:lnTo>
                      <a:lnTo>
                        <a:pt x="933" y="55"/>
                      </a:lnTo>
                      <a:lnTo>
                        <a:pt x="911" y="59"/>
                      </a:lnTo>
                      <a:lnTo>
                        <a:pt x="888" y="62"/>
                      </a:lnTo>
                      <a:lnTo>
                        <a:pt x="867" y="67"/>
                      </a:lnTo>
                      <a:lnTo>
                        <a:pt x="846" y="71"/>
                      </a:lnTo>
                      <a:lnTo>
                        <a:pt x="825" y="76"/>
                      </a:lnTo>
                      <a:lnTo>
                        <a:pt x="805" y="82"/>
                      </a:lnTo>
                      <a:lnTo>
                        <a:pt x="786" y="85"/>
                      </a:lnTo>
                      <a:lnTo>
                        <a:pt x="765" y="92"/>
                      </a:lnTo>
                      <a:lnTo>
                        <a:pt x="745" y="97"/>
                      </a:lnTo>
                      <a:lnTo>
                        <a:pt x="726" y="103"/>
                      </a:lnTo>
                      <a:lnTo>
                        <a:pt x="706" y="110"/>
                      </a:lnTo>
                      <a:lnTo>
                        <a:pt x="688" y="115"/>
                      </a:lnTo>
                      <a:lnTo>
                        <a:pt x="669" y="122"/>
                      </a:lnTo>
                      <a:lnTo>
                        <a:pt x="651" y="129"/>
                      </a:lnTo>
                      <a:lnTo>
                        <a:pt x="633" y="136"/>
                      </a:lnTo>
                      <a:lnTo>
                        <a:pt x="616" y="142"/>
                      </a:lnTo>
                      <a:lnTo>
                        <a:pt x="598" y="149"/>
                      </a:lnTo>
                      <a:lnTo>
                        <a:pt x="580" y="156"/>
                      </a:lnTo>
                      <a:lnTo>
                        <a:pt x="564" y="163"/>
                      </a:lnTo>
                      <a:lnTo>
                        <a:pt x="547" y="172"/>
                      </a:lnTo>
                      <a:lnTo>
                        <a:pt x="531" y="179"/>
                      </a:lnTo>
                      <a:lnTo>
                        <a:pt x="515" y="188"/>
                      </a:lnTo>
                      <a:lnTo>
                        <a:pt x="499" y="195"/>
                      </a:lnTo>
                      <a:lnTo>
                        <a:pt x="483" y="204"/>
                      </a:lnTo>
                      <a:lnTo>
                        <a:pt x="469" y="211"/>
                      </a:lnTo>
                      <a:lnTo>
                        <a:pt x="453" y="220"/>
                      </a:lnTo>
                      <a:lnTo>
                        <a:pt x="439" y="228"/>
                      </a:lnTo>
                      <a:lnTo>
                        <a:pt x="425" y="237"/>
                      </a:lnTo>
                      <a:lnTo>
                        <a:pt x="409" y="246"/>
                      </a:lnTo>
                      <a:lnTo>
                        <a:pt x="396" y="255"/>
                      </a:lnTo>
                      <a:lnTo>
                        <a:pt x="380" y="264"/>
                      </a:lnTo>
                      <a:lnTo>
                        <a:pt x="368" y="273"/>
                      </a:lnTo>
                      <a:lnTo>
                        <a:pt x="354" y="282"/>
                      </a:lnTo>
                      <a:lnTo>
                        <a:pt x="341" y="290"/>
                      </a:lnTo>
                      <a:lnTo>
                        <a:pt x="327" y="299"/>
                      </a:lnTo>
                      <a:lnTo>
                        <a:pt x="315" y="310"/>
                      </a:lnTo>
                      <a:lnTo>
                        <a:pt x="302" y="319"/>
                      </a:lnTo>
                      <a:lnTo>
                        <a:pt x="290" y="329"/>
                      </a:lnTo>
                      <a:lnTo>
                        <a:pt x="278" y="338"/>
                      </a:lnTo>
                      <a:lnTo>
                        <a:pt x="265" y="349"/>
                      </a:lnTo>
                      <a:lnTo>
                        <a:pt x="255" y="358"/>
                      </a:lnTo>
                      <a:lnTo>
                        <a:pt x="242" y="368"/>
                      </a:lnTo>
                      <a:lnTo>
                        <a:pt x="232" y="377"/>
                      </a:lnTo>
                      <a:lnTo>
                        <a:pt x="221" y="388"/>
                      </a:lnTo>
                      <a:lnTo>
                        <a:pt x="209" y="397"/>
                      </a:lnTo>
                      <a:lnTo>
                        <a:pt x="200" y="407"/>
                      </a:lnTo>
                      <a:lnTo>
                        <a:pt x="189" y="416"/>
                      </a:lnTo>
                      <a:lnTo>
                        <a:pt x="178" y="427"/>
                      </a:lnTo>
                      <a:lnTo>
                        <a:pt x="168" y="435"/>
                      </a:lnTo>
                      <a:lnTo>
                        <a:pt x="157" y="446"/>
                      </a:lnTo>
                      <a:lnTo>
                        <a:pt x="147" y="455"/>
                      </a:lnTo>
                      <a:lnTo>
                        <a:pt x="138" y="466"/>
                      </a:lnTo>
                      <a:lnTo>
                        <a:pt x="129" y="476"/>
                      </a:lnTo>
                      <a:lnTo>
                        <a:pt x="120" y="487"/>
                      </a:lnTo>
                      <a:lnTo>
                        <a:pt x="111" y="496"/>
                      </a:lnTo>
                      <a:lnTo>
                        <a:pt x="101" y="506"/>
                      </a:lnTo>
                      <a:lnTo>
                        <a:pt x="93" y="515"/>
                      </a:lnTo>
                      <a:lnTo>
                        <a:pt x="85" y="526"/>
                      </a:lnTo>
                      <a:lnTo>
                        <a:pt x="76" y="535"/>
                      </a:lnTo>
                      <a:lnTo>
                        <a:pt x="67" y="545"/>
                      </a:lnTo>
                      <a:lnTo>
                        <a:pt x="60" y="556"/>
                      </a:lnTo>
                      <a:lnTo>
                        <a:pt x="53" y="565"/>
                      </a:lnTo>
                      <a:lnTo>
                        <a:pt x="0" y="5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54" name="Freeform 14"/>
                <p:cNvSpPr>
                  <a:spLocks/>
                </p:cNvSpPr>
                <p:nvPr/>
              </p:nvSpPr>
              <p:spPr bwMode="auto">
                <a:xfrm>
                  <a:off x="4370" y="2885"/>
                  <a:ext cx="146" cy="101"/>
                </a:xfrm>
                <a:custGeom>
                  <a:avLst/>
                  <a:gdLst>
                    <a:gd name="T0" fmla="*/ 0 w 353"/>
                    <a:gd name="T1" fmla="*/ 0 h 242"/>
                    <a:gd name="T2" fmla="*/ 0 w 353"/>
                    <a:gd name="T3" fmla="*/ 0 h 242"/>
                    <a:gd name="T4" fmla="*/ 0 w 353"/>
                    <a:gd name="T5" fmla="*/ 0 h 242"/>
                    <a:gd name="T6" fmla="*/ 0 w 353"/>
                    <a:gd name="T7" fmla="*/ 0 h 242"/>
                    <a:gd name="T8" fmla="*/ 0 w 353"/>
                    <a:gd name="T9" fmla="*/ 0 h 242"/>
                    <a:gd name="T10" fmla="*/ 0 w 353"/>
                    <a:gd name="T11" fmla="*/ 0 h 242"/>
                    <a:gd name="T12" fmla="*/ 0 w 353"/>
                    <a:gd name="T13" fmla="*/ 0 h 242"/>
                    <a:gd name="T14" fmla="*/ 0 w 353"/>
                    <a:gd name="T15" fmla="*/ 0 h 242"/>
                    <a:gd name="T16" fmla="*/ 0 w 353"/>
                    <a:gd name="T17" fmla="*/ 0 h 242"/>
                    <a:gd name="T18" fmla="*/ 0 w 353"/>
                    <a:gd name="T19" fmla="*/ 0 h 242"/>
                    <a:gd name="T20" fmla="*/ 0 w 353"/>
                    <a:gd name="T21" fmla="*/ 0 h 242"/>
                    <a:gd name="T22" fmla="*/ 0 w 353"/>
                    <a:gd name="T23" fmla="*/ 0 h 242"/>
                    <a:gd name="T24" fmla="*/ 0 w 353"/>
                    <a:gd name="T25" fmla="*/ 0 h 242"/>
                    <a:gd name="T26" fmla="*/ 0 w 353"/>
                    <a:gd name="T27" fmla="*/ 0 h 242"/>
                    <a:gd name="T28" fmla="*/ 0 w 353"/>
                    <a:gd name="T29" fmla="*/ 0 h 242"/>
                    <a:gd name="T30" fmla="*/ 0 w 353"/>
                    <a:gd name="T31" fmla="*/ 0 h 242"/>
                    <a:gd name="T32" fmla="*/ 0 w 353"/>
                    <a:gd name="T33" fmla="*/ 0 h 242"/>
                    <a:gd name="T34" fmla="*/ 0 w 353"/>
                    <a:gd name="T35" fmla="*/ 0 h 242"/>
                    <a:gd name="T36" fmla="*/ 0 w 353"/>
                    <a:gd name="T37" fmla="*/ 0 h 242"/>
                    <a:gd name="T38" fmla="*/ 0 w 353"/>
                    <a:gd name="T39" fmla="*/ 0 h 242"/>
                    <a:gd name="T40" fmla="*/ 0 w 353"/>
                    <a:gd name="T41" fmla="*/ 0 h 242"/>
                    <a:gd name="T42" fmla="*/ 0 w 353"/>
                    <a:gd name="T43" fmla="*/ 0 h 242"/>
                    <a:gd name="T44" fmla="*/ 0 w 353"/>
                    <a:gd name="T45" fmla="*/ 0 h 242"/>
                    <a:gd name="T46" fmla="*/ 0 w 353"/>
                    <a:gd name="T47" fmla="*/ 0 h 242"/>
                    <a:gd name="T48" fmla="*/ 0 w 353"/>
                    <a:gd name="T49" fmla="*/ 0 h 242"/>
                    <a:gd name="T50" fmla="*/ 0 w 353"/>
                    <a:gd name="T51" fmla="*/ 0 h 242"/>
                    <a:gd name="T52" fmla="*/ 0 w 353"/>
                    <a:gd name="T53" fmla="*/ 0 h 242"/>
                    <a:gd name="T54" fmla="*/ 0 w 353"/>
                    <a:gd name="T55" fmla="*/ 0 h 242"/>
                    <a:gd name="T56" fmla="*/ 0 w 353"/>
                    <a:gd name="T57" fmla="*/ 0 h 242"/>
                    <a:gd name="T58" fmla="*/ 0 w 353"/>
                    <a:gd name="T59" fmla="*/ 0 h 242"/>
                    <a:gd name="T60" fmla="*/ 0 w 353"/>
                    <a:gd name="T61" fmla="*/ 0 h 242"/>
                    <a:gd name="T62" fmla="*/ 0 w 353"/>
                    <a:gd name="T63" fmla="*/ 0 h 242"/>
                    <a:gd name="T64" fmla="*/ 0 w 353"/>
                    <a:gd name="T65" fmla="*/ 0 h 242"/>
                    <a:gd name="T66" fmla="*/ 0 w 353"/>
                    <a:gd name="T67" fmla="*/ 0 h 242"/>
                    <a:gd name="T68" fmla="*/ 0 w 353"/>
                    <a:gd name="T69" fmla="*/ 0 h 242"/>
                    <a:gd name="T70" fmla="*/ 0 w 353"/>
                    <a:gd name="T71" fmla="*/ 0 h 242"/>
                    <a:gd name="T72" fmla="*/ 0 w 353"/>
                    <a:gd name="T73" fmla="*/ 0 h 242"/>
                    <a:gd name="T74" fmla="*/ 0 w 353"/>
                    <a:gd name="T75" fmla="*/ 0 h 242"/>
                    <a:gd name="T76" fmla="*/ 0 w 353"/>
                    <a:gd name="T77" fmla="*/ 0 h 242"/>
                    <a:gd name="T78" fmla="*/ 0 w 353"/>
                    <a:gd name="T79" fmla="*/ 0 h 242"/>
                    <a:gd name="T80" fmla="*/ 0 w 353"/>
                    <a:gd name="T81" fmla="*/ 0 h 242"/>
                    <a:gd name="T82" fmla="*/ 0 w 353"/>
                    <a:gd name="T83" fmla="*/ 0 h 242"/>
                    <a:gd name="T84" fmla="*/ 0 w 353"/>
                    <a:gd name="T85" fmla="*/ 0 h 242"/>
                    <a:gd name="T86" fmla="*/ 0 w 353"/>
                    <a:gd name="T87" fmla="*/ 0 h 242"/>
                    <a:gd name="T88" fmla="*/ 0 w 353"/>
                    <a:gd name="T89" fmla="*/ 0 h 242"/>
                    <a:gd name="T90" fmla="*/ 0 w 353"/>
                    <a:gd name="T91" fmla="*/ 0 h 242"/>
                    <a:gd name="T92" fmla="*/ 0 w 353"/>
                    <a:gd name="T93" fmla="*/ 0 h 242"/>
                    <a:gd name="T94" fmla="*/ 0 w 353"/>
                    <a:gd name="T95" fmla="*/ 0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3"/>
                    <a:gd name="T145" fmla="*/ 0 h 242"/>
                    <a:gd name="T146" fmla="*/ 353 w 353"/>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3" h="242">
                      <a:moveTo>
                        <a:pt x="310" y="0"/>
                      </a:moveTo>
                      <a:lnTo>
                        <a:pt x="314" y="0"/>
                      </a:lnTo>
                      <a:lnTo>
                        <a:pt x="319" y="3"/>
                      </a:lnTo>
                      <a:lnTo>
                        <a:pt x="324" y="7"/>
                      </a:lnTo>
                      <a:lnTo>
                        <a:pt x="331" y="12"/>
                      </a:lnTo>
                      <a:lnTo>
                        <a:pt x="337" y="18"/>
                      </a:lnTo>
                      <a:lnTo>
                        <a:pt x="344" y="23"/>
                      </a:lnTo>
                      <a:lnTo>
                        <a:pt x="349" y="28"/>
                      </a:lnTo>
                      <a:lnTo>
                        <a:pt x="353" y="32"/>
                      </a:lnTo>
                      <a:lnTo>
                        <a:pt x="347" y="34"/>
                      </a:lnTo>
                      <a:lnTo>
                        <a:pt x="342" y="37"/>
                      </a:lnTo>
                      <a:lnTo>
                        <a:pt x="337" y="41"/>
                      </a:lnTo>
                      <a:lnTo>
                        <a:pt x="331" y="42"/>
                      </a:lnTo>
                      <a:lnTo>
                        <a:pt x="326" y="46"/>
                      </a:lnTo>
                      <a:lnTo>
                        <a:pt x="321" y="48"/>
                      </a:lnTo>
                      <a:lnTo>
                        <a:pt x="315" y="51"/>
                      </a:lnTo>
                      <a:lnTo>
                        <a:pt x="310" y="55"/>
                      </a:lnTo>
                      <a:lnTo>
                        <a:pt x="305" y="57"/>
                      </a:lnTo>
                      <a:lnTo>
                        <a:pt x="299" y="60"/>
                      </a:lnTo>
                      <a:lnTo>
                        <a:pt x="294" y="62"/>
                      </a:lnTo>
                      <a:lnTo>
                        <a:pt x="291" y="65"/>
                      </a:lnTo>
                      <a:lnTo>
                        <a:pt x="283" y="67"/>
                      </a:lnTo>
                      <a:lnTo>
                        <a:pt x="280" y="71"/>
                      </a:lnTo>
                      <a:lnTo>
                        <a:pt x="275" y="72"/>
                      </a:lnTo>
                      <a:lnTo>
                        <a:pt x="269" y="76"/>
                      </a:lnTo>
                      <a:lnTo>
                        <a:pt x="264" y="78"/>
                      </a:lnTo>
                      <a:lnTo>
                        <a:pt x="259" y="80"/>
                      </a:lnTo>
                      <a:lnTo>
                        <a:pt x="253" y="83"/>
                      </a:lnTo>
                      <a:lnTo>
                        <a:pt x="248" y="87"/>
                      </a:lnTo>
                      <a:lnTo>
                        <a:pt x="243" y="88"/>
                      </a:lnTo>
                      <a:lnTo>
                        <a:pt x="239" y="90"/>
                      </a:lnTo>
                      <a:lnTo>
                        <a:pt x="232" y="94"/>
                      </a:lnTo>
                      <a:lnTo>
                        <a:pt x="229" y="97"/>
                      </a:lnTo>
                      <a:lnTo>
                        <a:pt x="223" y="99"/>
                      </a:lnTo>
                      <a:lnTo>
                        <a:pt x="218" y="101"/>
                      </a:lnTo>
                      <a:lnTo>
                        <a:pt x="213" y="104"/>
                      </a:lnTo>
                      <a:lnTo>
                        <a:pt x="207" y="108"/>
                      </a:lnTo>
                      <a:lnTo>
                        <a:pt x="202" y="110"/>
                      </a:lnTo>
                      <a:lnTo>
                        <a:pt x="198" y="111"/>
                      </a:lnTo>
                      <a:lnTo>
                        <a:pt x="193" y="115"/>
                      </a:lnTo>
                      <a:lnTo>
                        <a:pt x="188" y="118"/>
                      </a:lnTo>
                      <a:lnTo>
                        <a:pt x="183" y="120"/>
                      </a:lnTo>
                      <a:lnTo>
                        <a:pt x="177" y="124"/>
                      </a:lnTo>
                      <a:lnTo>
                        <a:pt x="172" y="127"/>
                      </a:lnTo>
                      <a:lnTo>
                        <a:pt x="168" y="129"/>
                      </a:lnTo>
                      <a:lnTo>
                        <a:pt x="163" y="133"/>
                      </a:lnTo>
                      <a:lnTo>
                        <a:pt x="158" y="136"/>
                      </a:lnTo>
                      <a:lnTo>
                        <a:pt x="152" y="138"/>
                      </a:lnTo>
                      <a:lnTo>
                        <a:pt x="149" y="141"/>
                      </a:lnTo>
                      <a:lnTo>
                        <a:pt x="144" y="145"/>
                      </a:lnTo>
                      <a:lnTo>
                        <a:pt x="138" y="149"/>
                      </a:lnTo>
                      <a:lnTo>
                        <a:pt x="133" y="152"/>
                      </a:lnTo>
                      <a:lnTo>
                        <a:pt x="129" y="156"/>
                      </a:lnTo>
                      <a:lnTo>
                        <a:pt x="124" y="157"/>
                      </a:lnTo>
                      <a:lnTo>
                        <a:pt x="119" y="161"/>
                      </a:lnTo>
                      <a:lnTo>
                        <a:pt x="115" y="164"/>
                      </a:lnTo>
                      <a:lnTo>
                        <a:pt x="110" y="170"/>
                      </a:lnTo>
                      <a:lnTo>
                        <a:pt x="105" y="173"/>
                      </a:lnTo>
                      <a:lnTo>
                        <a:pt x="101" y="177"/>
                      </a:lnTo>
                      <a:lnTo>
                        <a:pt x="96" y="180"/>
                      </a:lnTo>
                      <a:lnTo>
                        <a:pt x="90" y="184"/>
                      </a:lnTo>
                      <a:lnTo>
                        <a:pt x="87" y="187"/>
                      </a:lnTo>
                      <a:lnTo>
                        <a:pt x="82" y="193"/>
                      </a:lnTo>
                      <a:lnTo>
                        <a:pt x="76" y="196"/>
                      </a:lnTo>
                      <a:lnTo>
                        <a:pt x="73" y="202"/>
                      </a:lnTo>
                      <a:lnTo>
                        <a:pt x="67" y="205"/>
                      </a:lnTo>
                      <a:lnTo>
                        <a:pt x="64" y="209"/>
                      </a:lnTo>
                      <a:lnTo>
                        <a:pt x="59" y="214"/>
                      </a:lnTo>
                      <a:lnTo>
                        <a:pt x="55" y="218"/>
                      </a:lnTo>
                      <a:lnTo>
                        <a:pt x="50" y="223"/>
                      </a:lnTo>
                      <a:lnTo>
                        <a:pt x="46" y="228"/>
                      </a:lnTo>
                      <a:lnTo>
                        <a:pt x="43" y="232"/>
                      </a:lnTo>
                      <a:lnTo>
                        <a:pt x="37" y="239"/>
                      </a:lnTo>
                      <a:lnTo>
                        <a:pt x="32" y="239"/>
                      </a:lnTo>
                      <a:lnTo>
                        <a:pt x="28" y="239"/>
                      </a:lnTo>
                      <a:lnTo>
                        <a:pt x="23" y="239"/>
                      </a:lnTo>
                      <a:lnTo>
                        <a:pt x="20" y="241"/>
                      </a:lnTo>
                      <a:lnTo>
                        <a:pt x="14" y="241"/>
                      </a:lnTo>
                      <a:lnTo>
                        <a:pt x="9" y="241"/>
                      </a:lnTo>
                      <a:lnTo>
                        <a:pt x="4" y="242"/>
                      </a:lnTo>
                      <a:lnTo>
                        <a:pt x="0" y="242"/>
                      </a:lnTo>
                      <a:lnTo>
                        <a:pt x="0" y="235"/>
                      </a:lnTo>
                      <a:lnTo>
                        <a:pt x="0" y="228"/>
                      </a:lnTo>
                      <a:lnTo>
                        <a:pt x="0" y="223"/>
                      </a:lnTo>
                      <a:lnTo>
                        <a:pt x="4" y="216"/>
                      </a:lnTo>
                      <a:lnTo>
                        <a:pt x="5" y="209"/>
                      </a:lnTo>
                      <a:lnTo>
                        <a:pt x="9" y="203"/>
                      </a:lnTo>
                      <a:lnTo>
                        <a:pt x="11" y="198"/>
                      </a:lnTo>
                      <a:lnTo>
                        <a:pt x="16" y="193"/>
                      </a:lnTo>
                      <a:lnTo>
                        <a:pt x="20" y="187"/>
                      </a:lnTo>
                      <a:lnTo>
                        <a:pt x="23" y="182"/>
                      </a:lnTo>
                      <a:lnTo>
                        <a:pt x="28" y="177"/>
                      </a:lnTo>
                      <a:lnTo>
                        <a:pt x="34" y="172"/>
                      </a:lnTo>
                      <a:lnTo>
                        <a:pt x="37" y="168"/>
                      </a:lnTo>
                      <a:lnTo>
                        <a:pt x="43" y="163"/>
                      </a:lnTo>
                      <a:lnTo>
                        <a:pt x="50" y="159"/>
                      </a:lnTo>
                      <a:lnTo>
                        <a:pt x="55" y="154"/>
                      </a:lnTo>
                      <a:lnTo>
                        <a:pt x="60" y="150"/>
                      </a:lnTo>
                      <a:lnTo>
                        <a:pt x="67" y="145"/>
                      </a:lnTo>
                      <a:lnTo>
                        <a:pt x="73" y="141"/>
                      </a:lnTo>
                      <a:lnTo>
                        <a:pt x="80" y="138"/>
                      </a:lnTo>
                      <a:lnTo>
                        <a:pt x="85" y="133"/>
                      </a:lnTo>
                      <a:lnTo>
                        <a:pt x="90" y="129"/>
                      </a:lnTo>
                      <a:lnTo>
                        <a:pt x="98" y="126"/>
                      </a:lnTo>
                      <a:lnTo>
                        <a:pt x="105" y="122"/>
                      </a:lnTo>
                      <a:lnTo>
                        <a:pt x="110" y="118"/>
                      </a:lnTo>
                      <a:lnTo>
                        <a:pt x="115" y="115"/>
                      </a:lnTo>
                      <a:lnTo>
                        <a:pt x="121" y="111"/>
                      </a:lnTo>
                      <a:lnTo>
                        <a:pt x="126" y="108"/>
                      </a:lnTo>
                      <a:lnTo>
                        <a:pt x="131" y="104"/>
                      </a:lnTo>
                      <a:lnTo>
                        <a:pt x="136" y="101"/>
                      </a:lnTo>
                      <a:lnTo>
                        <a:pt x="142" y="97"/>
                      </a:lnTo>
                      <a:lnTo>
                        <a:pt x="147" y="95"/>
                      </a:lnTo>
                      <a:lnTo>
                        <a:pt x="151" y="90"/>
                      </a:lnTo>
                      <a:lnTo>
                        <a:pt x="156" y="87"/>
                      </a:lnTo>
                      <a:lnTo>
                        <a:pt x="161" y="83"/>
                      </a:lnTo>
                      <a:lnTo>
                        <a:pt x="165" y="80"/>
                      </a:lnTo>
                      <a:lnTo>
                        <a:pt x="170" y="76"/>
                      </a:lnTo>
                      <a:lnTo>
                        <a:pt x="177" y="72"/>
                      </a:lnTo>
                      <a:lnTo>
                        <a:pt x="181" y="71"/>
                      </a:lnTo>
                      <a:lnTo>
                        <a:pt x="188" y="67"/>
                      </a:lnTo>
                      <a:lnTo>
                        <a:pt x="191" y="65"/>
                      </a:lnTo>
                      <a:lnTo>
                        <a:pt x="197" y="62"/>
                      </a:lnTo>
                      <a:lnTo>
                        <a:pt x="202" y="60"/>
                      </a:lnTo>
                      <a:lnTo>
                        <a:pt x="207" y="58"/>
                      </a:lnTo>
                      <a:lnTo>
                        <a:pt x="213" y="55"/>
                      </a:lnTo>
                      <a:lnTo>
                        <a:pt x="218" y="53"/>
                      </a:lnTo>
                      <a:lnTo>
                        <a:pt x="225" y="51"/>
                      </a:lnTo>
                      <a:lnTo>
                        <a:pt x="230" y="49"/>
                      </a:lnTo>
                      <a:lnTo>
                        <a:pt x="236" y="46"/>
                      </a:lnTo>
                      <a:lnTo>
                        <a:pt x="239" y="44"/>
                      </a:lnTo>
                      <a:lnTo>
                        <a:pt x="244" y="41"/>
                      </a:lnTo>
                      <a:lnTo>
                        <a:pt x="250" y="39"/>
                      </a:lnTo>
                      <a:lnTo>
                        <a:pt x="255" y="37"/>
                      </a:lnTo>
                      <a:lnTo>
                        <a:pt x="260" y="34"/>
                      </a:lnTo>
                      <a:lnTo>
                        <a:pt x="266" y="30"/>
                      </a:lnTo>
                      <a:lnTo>
                        <a:pt x="273" y="28"/>
                      </a:lnTo>
                      <a:lnTo>
                        <a:pt x="276" y="25"/>
                      </a:lnTo>
                      <a:lnTo>
                        <a:pt x="282" y="21"/>
                      </a:lnTo>
                      <a:lnTo>
                        <a:pt x="287" y="18"/>
                      </a:lnTo>
                      <a:lnTo>
                        <a:pt x="291" y="14"/>
                      </a:lnTo>
                      <a:lnTo>
                        <a:pt x="296" y="11"/>
                      </a:lnTo>
                      <a:lnTo>
                        <a:pt x="301" y="7"/>
                      </a:lnTo>
                      <a:lnTo>
                        <a:pt x="306" y="3"/>
                      </a:lnTo>
                      <a:lnTo>
                        <a:pt x="310" y="0"/>
                      </a:lnTo>
                      <a:close/>
                    </a:path>
                  </a:pathLst>
                </a:custGeom>
                <a:solidFill>
                  <a:srgbClr val="F5D1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839" name="Freeform 160"/>
              <p:cNvSpPr>
                <a:spLocks/>
              </p:cNvSpPr>
              <p:nvPr/>
            </p:nvSpPr>
            <p:spPr bwMode="auto">
              <a:xfrm>
                <a:off x="7058025" y="3844925"/>
                <a:ext cx="377825" cy="376238"/>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840" name="Picture 161" descr="bl0052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3425" y="3871913"/>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1" name="Freeform 166"/>
              <p:cNvSpPr>
                <a:spLocks/>
              </p:cNvSpPr>
              <p:nvPr/>
            </p:nvSpPr>
            <p:spPr bwMode="auto">
              <a:xfrm>
                <a:off x="6288088" y="3844925"/>
                <a:ext cx="377825" cy="376238"/>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842" name="Group 167"/>
              <p:cNvGrpSpPr>
                <a:grpSpLocks/>
              </p:cNvGrpSpPr>
              <p:nvPr/>
            </p:nvGrpSpPr>
            <p:grpSpPr bwMode="auto">
              <a:xfrm flipH="1">
                <a:off x="6296025" y="3887793"/>
                <a:ext cx="355600" cy="254003"/>
                <a:chOff x="230" y="1087"/>
                <a:chExt cx="991" cy="709"/>
              </a:xfrm>
            </p:grpSpPr>
            <p:sp>
              <p:nvSpPr>
                <p:cNvPr id="843"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4"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5"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6"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7"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8"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9"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0"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1"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2"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3"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4"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5"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6"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7"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8"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9"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0"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1"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2"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3"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4"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5"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6"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7"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8"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9"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0"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1"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2"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3"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4"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5"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6"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7"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8"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9"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0"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1"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2"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3"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4"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5"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6"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7"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8"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9"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0"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1"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2"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3"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4"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5"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6"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7"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8"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9"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0"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1"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2"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3"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4"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5"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6"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7"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8"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9"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0"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1"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2"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3"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4"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5"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6"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7"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8"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9"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0"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1"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2"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3"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4"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5"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6"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7"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8"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9"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0"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1"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2"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3"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4"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5"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6"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7"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8"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9"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0"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1"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2"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3"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4"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670" name="Group 37"/>
            <p:cNvGrpSpPr>
              <a:grpSpLocks/>
            </p:cNvGrpSpPr>
            <p:nvPr/>
          </p:nvGrpSpPr>
          <p:grpSpPr bwMode="auto">
            <a:xfrm>
              <a:off x="7704138" y="4354205"/>
              <a:ext cx="409575" cy="292367"/>
              <a:chOff x="3153" y="1013"/>
              <a:chExt cx="752" cy="602"/>
            </a:xfrm>
          </p:grpSpPr>
          <p:sp>
            <p:nvSpPr>
              <p:cNvPr id="835" name="Rectangle 38"/>
              <p:cNvSpPr>
                <a:spLocks noChangeArrowheads="1"/>
              </p:cNvSpPr>
              <p:nvPr/>
            </p:nvSpPr>
            <p:spPr bwMode="auto">
              <a:xfrm>
                <a:off x="3153" y="1013"/>
                <a:ext cx="752" cy="60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836" name="Picture 39"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 y="1049"/>
                <a:ext cx="347"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1" name="Group 496"/>
            <p:cNvGrpSpPr>
              <a:grpSpLocks/>
            </p:cNvGrpSpPr>
            <p:nvPr/>
          </p:nvGrpSpPr>
          <p:grpSpPr bwMode="auto">
            <a:xfrm>
              <a:off x="6969124" y="4349473"/>
              <a:ext cx="535059" cy="310918"/>
              <a:chOff x="3953302" y="4870542"/>
              <a:chExt cx="534505" cy="310517"/>
            </a:xfrm>
          </p:grpSpPr>
          <p:grpSp>
            <p:nvGrpSpPr>
              <p:cNvPr id="827" name="Group 216"/>
              <p:cNvGrpSpPr>
                <a:grpSpLocks/>
              </p:cNvGrpSpPr>
              <p:nvPr/>
            </p:nvGrpSpPr>
            <p:grpSpPr bwMode="auto">
              <a:xfrm>
                <a:off x="3986016" y="4870542"/>
                <a:ext cx="408183" cy="278038"/>
                <a:chOff x="5333998" y="2722880"/>
                <a:chExt cx="1137920" cy="701040"/>
              </a:xfrm>
            </p:grpSpPr>
            <p:sp>
              <p:nvSpPr>
                <p:cNvPr id="831" name="Rectangle 478"/>
                <p:cNvSpPr>
                  <a:spLocks noChangeArrowheads="1"/>
                </p:cNvSpPr>
                <p:nvPr/>
              </p:nvSpPr>
              <p:spPr bwMode="auto">
                <a:xfrm>
                  <a:off x="5333998" y="2722880"/>
                  <a:ext cx="1137920" cy="701040"/>
                </a:xfrm>
                <a:prstGeom prst="rect">
                  <a:avLst/>
                </a:prstGeom>
                <a:solidFill>
                  <a:srgbClr val="003399"/>
                </a:solidFill>
                <a:ln w="28575" algn="ctr">
                  <a:solidFill>
                    <a:srgbClr val="FFC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2" name="Oval 479"/>
                <p:cNvSpPr>
                  <a:spLocks noChangeArrowheads="1"/>
                </p:cNvSpPr>
                <p:nvPr/>
              </p:nvSpPr>
              <p:spPr bwMode="auto">
                <a:xfrm>
                  <a:off x="5384800" y="2783840"/>
                  <a:ext cx="416560" cy="416560"/>
                </a:xfrm>
                <a:prstGeom prst="ellipse">
                  <a:avLst/>
                </a:prstGeom>
                <a:solidFill>
                  <a:srgbClr val="FFFF00"/>
                </a:solidFill>
                <a:ln w="190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3" name="Oval 480"/>
                <p:cNvSpPr>
                  <a:spLocks noChangeArrowheads="1"/>
                </p:cNvSpPr>
                <p:nvPr/>
              </p:nvSpPr>
              <p:spPr bwMode="auto">
                <a:xfrm>
                  <a:off x="6004560" y="2783840"/>
                  <a:ext cx="416560" cy="416560"/>
                </a:xfrm>
                <a:prstGeom prst="ellipse">
                  <a:avLst/>
                </a:prstGeom>
                <a:solidFill>
                  <a:srgbClr val="92D050"/>
                </a:solidFill>
                <a:ln w="190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4" name="Oval 481"/>
                <p:cNvSpPr>
                  <a:spLocks noChangeArrowheads="1"/>
                </p:cNvSpPr>
                <p:nvPr/>
              </p:nvSpPr>
              <p:spPr bwMode="auto">
                <a:xfrm>
                  <a:off x="5669280" y="2966720"/>
                  <a:ext cx="416560" cy="416560"/>
                </a:xfrm>
                <a:prstGeom prst="ellipse">
                  <a:avLst/>
                </a:prstGeom>
                <a:solidFill>
                  <a:srgbClr val="0099FF"/>
                </a:solidFill>
                <a:ln w="190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828" name="TextBox 475"/>
              <p:cNvSpPr txBox="1">
                <a:spLocks noChangeArrowheads="1"/>
              </p:cNvSpPr>
              <p:nvPr/>
            </p:nvSpPr>
            <p:spPr bwMode="auto">
              <a:xfrm>
                <a:off x="3953302" y="4888691"/>
                <a:ext cx="305898" cy="22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525" b="1" i="0" u="none" strike="noStrike" kern="0" cap="none" spc="0" normalizeH="0" baseline="0" noProof="0">
                    <a:ln>
                      <a:noFill/>
                    </a:ln>
                    <a:solidFill>
                      <a:srgbClr val="000000"/>
                    </a:solidFill>
                    <a:effectLst/>
                    <a:uLnTx/>
                    <a:uFillTx/>
                    <a:latin typeface="Arial Black" pitchFamily="34" charset="0"/>
                    <a:ea typeface="Calibri" pitchFamily="34" charset="0"/>
                    <a:cs typeface="Calibri" pitchFamily="34" charset="0"/>
                  </a:rPr>
                  <a:t>$</a:t>
                </a:r>
              </a:p>
            </p:txBody>
          </p:sp>
          <p:sp>
            <p:nvSpPr>
              <p:cNvPr id="829" name="TextBox 476"/>
              <p:cNvSpPr txBox="1">
                <a:spLocks noChangeArrowheads="1"/>
              </p:cNvSpPr>
              <p:nvPr/>
            </p:nvSpPr>
            <p:spPr bwMode="auto">
              <a:xfrm>
                <a:off x="4059785" y="4955869"/>
                <a:ext cx="305898" cy="22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525" b="1" i="0" u="none" strike="noStrike" kern="0" cap="none" spc="0" normalizeH="0" baseline="0" noProof="0">
                    <a:ln>
                      <a:noFill/>
                    </a:ln>
                    <a:solidFill>
                      <a:srgbClr val="000000"/>
                    </a:solidFill>
                    <a:effectLst/>
                    <a:uLnTx/>
                    <a:uFillTx/>
                    <a:latin typeface="Arial Black" pitchFamily="34" charset="0"/>
                    <a:ea typeface="Calibri" pitchFamily="34" charset="0"/>
                    <a:cs typeface="Calibri" pitchFamily="34" charset="0"/>
                  </a:rPr>
                  <a:t>$</a:t>
                </a:r>
              </a:p>
            </p:txBody>
          </p:sp>
          <p:sp>
            <p:nvSpPr>
              <p:cNvPr id="830" name="TextBox 477"/>
              <p:cNvSpPr txBox="1">
                <a:spLocks noChangeArrowheads="1"/>
              </p:cNvSpPr>
              <p:nvPr/>
            </p:nvSpPr>
            <p:spPr bwMode="auto">
              <a:xfrm>
                <a:off x="4181909" y="4884880"/>
                <a:ext cx="305898" cy="22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525" b="1" i="0" u="none" strike="noStrike" kern="0" cap="none" spc="0" normalizeH="0" baseline="0" noProof="0">
                    <a:ln>
                      <a:noFill/>
                    </a:ln>
                    <a:solidFill>
                      <a:srgbClr val="000000"/>
                    </a:solidFill>
                    <a:effectLst/>
                    <a:uLnTx/>
                    <a:uFillTx/>
                    <a:latin typeface="Arial Black" pitchFamily="34" charset="0"/>
                    <a:ea typeface="Calibri" pitchFamily="34" charset="0"/>
                    <a:cs typeface="Calibri" pitchFamily="34" charset="0"/>
                  </a:rPr>
                  <a:t>$</a:t>
                </a:r>
              </a:p>
            </p:txBody>
          </p:sp>
        </p:grpSp>
        <p:grpSp>
          <p:nvGrpSpPr>
            <p:cNvPr id="672" name="Group 482"/>
            <p:cNvGrpSpPr>
              <a:grpSpLocks/>
            </p:cNvGrpSpPr>
            <p:nvPr/>
          </p:nvGrpSpPr>
          <p:grpSpPr bwMode="auto">
            <a:xfrm>
              <a:off x="6243635" y="4282789"/>
              <a:ext cx="415924" cy="373062"/>
              <a:chOff x="3148072" y="1759306"/>
              <a:chExt cx="1022286" cy="1003969"/>
            </a:xfrm>
          </p:grpSpPr>
          <p:sp>
            <p:nvSpPr>
              <p:cNvPr id="814" name="Freeform 80"/>
              <p:cNvSpPr>
                <a:spLocks/>
              </p:cNvSpPr>
              <p:nvPr/>
            </p:nvSpPr>
            <p:spPr bwMode="auto">
              <a:xfrm>
                <a:off x="3300356" y="1971225"/>
                <a:ext cx="729637" cy="729799"/>
              </a:xfrm>
              <a:custGeom>
                <a:avLst/>
                <a:gdLst>
                  <a:gd name="T0" fmla="*/ 2147483647 w 551"/>
                  <a:gd name="T1" fmla="*/ 2147483647 h 551"/>
                  <a:gd name="T2" fmla="*/ 2147483647 w 551"/>
                  <a:gd name="T3" fmla="*/ 2147483647 h 551"/>
                  <a:gd name="T4" fmla="*/ 2147483647 w 551"/>
                  <a:gd name="T5" fmla="*/ 2147483647 h 551"/>
                  <a:gd name="T6" fmla="*/ 2147483647 w 551"/>
                  <a:gd name="T7" fmla="*/ 2147483647 h 551"/>
                  <a:gd name="T8" fmla="*/ 2147483647 w 551"/>
                  <a:gd name="T9" fmla="*/ 2147483647 h 551"/>
                  <a:gd name="T10" fmla="*/ 2147483647 w 551"/>
                  <a:gd name="T11" fmla="*/ 2147483647 h 551"/>
                  <a:gd name="T12" fmla="*/ 2147483647 w 551"/>
                  <a:gd name="T13" fmla="*/ 2147483647 h 551"/>
                  <a:gd name="T14" fmla="*/ 2147483647 w 551"/>
                  <a:gd name="T15" fmla="*/ 2147483647 h 551"/>
                  <a:gd name="T16" fmla="*/ 2147483647 w 551"/>
                  <a:gd name="T17" fmla="*/ 2147483647 h 551"/>
                  <a:gd name="T18" fmla="*/ 2147483647 w 551"/>
                  <a:gd name="T19" fmla="*/ 2147483647 h 551"/>
                  <a:gd name="T20" fmla="*/ 2147483647 w 551"/>
                  <a:gd name="T21" fmla="*/ 2147483647 h 551"/>
                  <a:gd name="T22" fmla="*/ 2147483647 w 551"/>
                  <a:gd name="T23" fmla="*/ 2147483647 h 551"/>
                  <a:gd name="T24" fmla="*/ 2147483647 w 551"/>
                  <a:gd name="T25" fmla="*/ 2147483647 h 551"/>
                  <a:gd name="T26" fmla="*/ 2147483647 w 551"/>
                  <a:gd name="T27" fmla="*/ 2147483647 h 551"/>
                  <a:gd name="T28" fmla="*/ 2147483647 w 551"/>
                  <a:gd name="T29" fmla="*/ 2147483647 h 551"/>
                  <a:gd name="T30" fmla="*/ 2147483647 w 551"/>
                  <a:gd name="T31" fmla="*/ 2147483647 h 551"/>
                  <a:gd name="T32" fmla="*/ 2147483647 w 551"/>
                  <a:gd name="T33" fmla="*/ 2147483647 h 551"/>
                  <a:gd name="T34" fmla="*/ 2147483647 w 551"/>
                  <a:gd name="T35" fmla="*/ 2147483647 h 551"/>
                  <a:gd name="T36" fmla="*/ 2147483647 w 551"/>
                  <a:gd name="T37" fmla="*/ 2147483647 h 551"/>
                  <a:gd name="T38" fmla="*/ 2147483647 w 551"/>
                  <a:gd name="T39" fmla="*/ 2147483647 h 551"/>
                  <a:gd name="T40" fmla="*/ 2147483647 w 551"/>
                  <a:gd name="T41" fmla="*/ 2147483647 h 551"/>
                  <a:gd name="T42" fmla="*/ 2147483647 w 551"/>
                  <a:gd name="T43" fmla="*/ 2147483647 h 551"/>
                  <a:gd name="T44" fmla="*/ 2147483647 w 551"/>
                  <a:gd name="T45" fmla="*/ 2147483647 h 551"/>
                  <a:gd name="T46" fmla="*/ 2147483647 w 551"/>
                  <a:gd name="T47" fmla="*/ 2147483647 h 551"/>
                  <a:gd name="T48" fmla="*/ 2147483647 w 551"/>
                  <a:gd name="T49" fmla="*/ 2147483647 h 551"/>
                  <a:gd name="T50" fmla="*/ 2147483647 w 551"/>
                  <a:gd name="T51" fmla="*/ 2147483647 h 551"/>
                  <a:gd name="T52" fmla="*/ 2147483647 w 551"/>
                  <a:gd name="T53" fmla="*/ 2147483647 h 551"/>
                  <a:gd name="T54" fmla="*/ 2147483647 w 551"/>
                  <a:gd name="T55" fmla="*/ 2147483647 h 551"/>
                  <a:gd name="T56" fmla="*/ 2147483647 w 551"/>
                  <a:gd name="T57" fmla="*/ 2147483647 h 551"/>
                  <a:gd name="T58" fmla="*/ 2147483647 w 551"/>
                  <a:gd name="T59" fmla="*/ 2147483647 h 551"/>
                  <a:gd name="T60" fmla="*/ 2147483647 w 551"/>
                  <a:gd name="T61" fmla="*/ 2147483647 h 551"/>
                  <a:gd name="T62" fmla="*/ 2147483647 w 551"/>
                  <a:gd name="T63" fmla="*/ 2147483647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5" name="Freeform 81"/>
              <p:cNvSpPr>
                <a:spLocks/>
              </p:cNvSpPr>
              <p:nvPr/>
            </p:nvSpPr>
            <p:spPr bwMode="auto">
              <a:xfrm>
                <a:off x="3324191" y="1993742"/>
                <a:ext cx="683290" cy="684765"/>
              </a:xfrm>
              <a:custGeom>
                <a:avLst/>
                <a:gdLst>
                  <a:gd name="T0" fmla="*/ 2147483647 w 516"/>
                  <a:gd name="T1" fmla="*/ 2147483647 h 517"/>
                  <a:gd name="T2" fmla="*/ 2147483647 w 516"/>
                  <a:gd name="T3" fmla="*/ 2147483647 h 517"/>
                  <a:gd name="T4" fmla="*/ 2147483647 w 516"/>
                  <a:gd name="T5" fmla="*/ 2147483647 h 517"/>
                  <a:gd name="T6" fmla="*/ 2147483647 w 516"/>
                  <a:gd name="T7" fmla="*/ 2147483647 h 517"/>
                  <a:gd name="T8" fmla="*/ 2147483647 w 516"/>
                  <a:gd name="T9" fmla="*/ 2147483647 h 517"/>
                  <a:gd name="T10" fmla="*/ 2147483647 w 516"/>
                  <a:gd name="T11" fmla="*/ 2147483647 h 517"/>
                  <a:gd name="T12" fmla="*/ 2147483647 w 516"/>
                  <a:gd name="T13" fmla="*/ 2147483647 h 517"/>
                  <a:gd name="T14" fmla="*/ 2147483647 w 516"/>
                  <a:gd name="T15" fmla="*/ 2147483647 h 517"/>
                  <a:gd name="T16" fmla="*/ 2147483647 w 516"/>
                  <a:gd name="T17" fmla="*/ 2147483647 h 517"/>
                  <a:gd name="T18" fmla="*/ 2147483647 w 516"/>
                  <a:gd name="T19" fmla="*/ 2147483647 h 517"/>
                  <a:gd name="T20" fmla="*/ 2147483647 w 516"/>
                  <a:gd name="T21" fmla="*/ 2147483647 h 517"/>
                  <a:gd name="T22" fmla="*/ 2147483647 w 516"/>
                  <a:gd name="T23" fmla="*/ 2147483647 h 517"/>
                  <a:gd name="T24" fmla="*/ 2147483647 w 516"/>
                  <a:gd name="T25" fmla="*/ 2147483647 h 517"/>
                  <a:gd name="T26" fmla="*/ 2147483647 w 516"/>
                  <a:gd name="T27" fmla="*/ 2147483647 h 517"/>
                  <a:gd name="T28" fmla="*/ 2147483647 w 516"/>
                  <a:gd name="T29" fmla="*/ 2147483647 h 517"/>
                  <a:gd name="T30" fmla="*/ 2147483647 w 516"/>
                  <a:gd name="T31" fmla="*/ 2147483647 h 517"/>
                  <a:gd name="T32" fmla="*/ 2147483647 w 516"/>
                  <a:gd name="T33" fmla="*/ 2147483647 h 517"/>
                  <a:gd name="T34" fmla="*/ 2147483647 w 516"/>
                  <a:gd name="T35" fmla="*/ 2147483647 h 517"/>
                  <a:gd name="T36" fmla="*/ 2147483647 w 516"/>
                  <a:gd name="T37" fmla="*/ 2147483647 h 517"/>
                  <a:gd name="T38" fmla="*/ 2147483647 w 516"/>
                  <a:gd name="T39" fmla="*/ 2147483647 h 517"/>
                  <a:gd name="T40" fmla="*/ 2147483647 w 516"/>
                  <a:gd name="T41" fmla="*/ 2147483647 h 517"/>
                  <a:gd name="T42" fmla="*/ 2147483647 w 516"/>
                  <a:gd name="T43" fmla="*/ 2147483647 h 517"/>
                  <a:gd name="T44" fmla="*/ 2147483647 w 516"/>
                  <a:gd name="T45" fmla="*/ 2147483647 h 517"/>
                  <a:gd name="T46" fmla="*/ 2147483647 w 516"/>
                  <a:gd name="T47" fmla="*/ 2147483647 h 517"/>
                  <a:gd name="T48" fmla="*/ 2147483647 w 516"/>
                  <a:gd name="T49" fmla="*/ 2147483647 h 517"/>
                  <a:gd name="T50" fmla="*/ 2147483647 w 516"/>
                  <a:gd name="T51" fmla="*/ 2147483647 h 517"/>
                  <a:gd name="T52" fmla="*/ 2147483647 w 516"/>
                  <a:gd name="T53" fmla="*/ 2147483647 h 517"/>
                  <a:gd name="T54" fmla="*/ 2147483647 w 516"/>
                  <a:gd name="T55" fmla="*/ 2147483647 h 517"/>
                  <a:gd name="T56" fmla="*/ 2147483647 w 516"/>
                  <a:gd name="T57" fmla="*/ 2147483647 h 517"/>
                  <a:gd name="T58" fmla="*/ 2147483647 w 516"/>
                  <a:gd name="T59" fmla="*/ 2147483647 h 517"/>
                  <a:gd name="T60" fmla="*/ 2147483647 w 516"/>
                  <a:gd name="T61" fmla="*/ 2147483647 h 517"/>
                  <a:gd name="T62" fmla="*/ 2147483647 w 516"/>
                  <a:gd name="T63" fmla="*/ 2147483647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6" name="Freeform 82"/>
              <p:cNvSpPr>
                <a:spLocks/>
              </p:cNvSpPr>
              <p:nvPr/>
            </p:nvSpPr>
            <p:spPr bwMode="auto">
              <a:xfrm>
                <a:off x="3148072" y="1759306"/>
                <a:ext cx="1022286" cy="1003969"/>
              </a:xfrm>
              <a:custGeom>
                <a:avLst/>
                <a:gdLst>
                  <a:gd name="T0" fmla="*/ 2147483647 w 772"/>
                  <a:gd name="T1" fmla="*/ 2147483647 h 758"/>
                  <a:gd name="T2" fmla="*/ 2147483647 w 772"/>
                  <a:gd name="T3" fmla="*/ 2147483647 h 758"/>
                  <a:gd name="T4" fmla="*/ 2147483647 w 772"/>
                  <a:gd name="T5" fmla="*/ 2147483647 h 758"/>
                  <a:gd name="T6" fmla="*/ 2147483647 w 772"/>
                  <a:gd name="T7" fmla="*/ 2147483647 h 758"/>
                  <a:gd name="T8" fmla="*/ 2147483647 w 772"/>
                  <a:gd name="T9" fmla="*/ 2147483647 h 758"/>
                  <a:gd name="T10" fmla="*/ 2147483647 w 772"/>
                  <a:gd name="T11" fmla="*/ 2147483647 h 758"/>
                  <a:gd name="T12" fmla="*/ 2147483647 w 772"/>
                  <a:gd name="T13" fmla="*/ 2147483647 h 758"/>
                  <a:gd name="T14" fmla="*/ 2147483647 w 772"/>
                  <a:gd name="T15" fmla="*/ 2147483647 h 758"/>
                  <a:gd name="T16" fmla="*/ 2147483647 w 772"/>
                  <a:gd name="T17" fmla="*/ 0 h 758"/>
                  <a:gd name="T18" fmla="*/ 2147483647 w 772"/>
                  <a:gd name="T19" fmla="*/ 2147483647 h 758"/>
                  <a:gd name="T20" fmla="*/ 2147483647 w 772"/>
                  <a:gd name="T21" fmla="*/ 2147483647 h 758"/>
                  <a:gd name="T22" fmla="*/ 2147483647 w 772"/>
                  <a:gd name="T23" fmla="*/ 2147483647 h 758"/>
                  <a:gd name="T24" fmla="*/ 2147483647 w 772"/>
                  <a:gd name="T25" fmla="*/ 2147483647 h 758"/>
                  <a:gd name="T26" fmla="*/ 2147483647 w 772"/>
                  <a:gd name="T27" fmla="*/ 2147483647 h 758"/>
                  <a:gd name="T28" fmla="*/ 2147483647 w 772"/>
                  <a:gd name="T29" fmla="*/ 2147483647 h 758"/>
                  <a:gd name="T30" fmla="*/ 2147483647 w 772"/>
                  <a:gd name="T31" fmla="*/ 2147483647 h 758"/>
                  <a:gd name="T32" fmla="*/ 2147483647 w 772"/>
                  <a:gd name="T33" fmla="*/ 2147483647 h 758"/>
                  <a:gd name="T34" fmla="*/ 0 w 772"/>
                  <a:gd name="T35" fmla="*/ 2147483647 h 758"/>
                  <a:gd name="T36" fmla="*/ 0 w 772"/>
                  <a:gd name="T37" fmla="*/ 2147483647 h 758"/>
                  <a:gd name="T38" fmla="*/ 2147483647 w 772"/>
                  <a:gd name="T39" fmla="*/ 2147483647 h 758"/>
                  <a:gd name="T40" fmla="*/ 2147483647 w 772"/>
                  <a:gd name="T41" fmla="*/ 2147483647 h 758"/>
                  <a:gd name="T42" fmla="*/ 2147483647 w 772"/>
                  <a:gd name="T43" fmla="*/ 2147483647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7" name="Rectangle 83"/>
              <p:cNvSpPr>
                <a:spLocks noChangeArrowheads="1"/>
              </p:cNvSpPr>
              <p:nvPr/>
            </p:nvSpPr>
            <p:spPr bwMode="auto">
              <a:xfrm>
                <a:off x="3283141" y="2044073"/>
                <a:ext cx="199955" cy="4370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8" name="Freeform 84"/>
              <p:cNvSpPr>
                <a:spLocks/>
              </p:cNvSpPr>
              <p:nvPr/>
            </p:nvSpPr>
            <p:spPr bwMode="auto">
              <a:xfrm>
                <a:off x="3472502" y="2030828"/>
                <a:ext cx="397261" cy="597349"/>
              </a:xfrm>
              <a:custGeom>
                <a:avLst/>
                <a:gdLst>
                  <a:gd name="T0" fmla="*/ 2147483647 w 300"/>
                  <a:gd name="T1" fmla="*/ 2147483647 h 451"/>
                  <a:gd name="T2" fmla="*/ 2147483647 w 300"/>
                  <a:gd name="T3" fmla="*/ 2147483647 h 451"/>
                  <a:gd name="T4" fmla="*/ 2147483647 w 300"/>
                  <a:gd name="T5" fmla="*/ 2147483647 h 451"/>
                  <a:gd name="T6" fmla="*/ 2147483647 w 300"/>
                  <a:gd name="T7" fmla="*/ 2147483647 h 451"/>
                  <a:gd name="T8" fmla="*/ 2147483647 w 300"/>
                  <a:gd name="T9" fmla="*/ 2147483647 h 451"/>
                  <a:gd name="T10" fmla="*/ 2147483647 w 300"/>
                  <a:gd name="T11" fmla="*/ 2147483647 h 451"/>
                  <a:gd name="T12" fmla="*/ 0 w 300"/>
                  <a:gd name="T13" fmla="*/ 2147483647 h 451"/>
                  <a:gd name="T14" fmla="*/ 0 w 300"/>
                  <a:gd name="T15" fmla="*/ 2147483647 h 451"/>
                  <a:gd name="T16" fmla="*/ 2147483647 w 300"/>
                  <a:gd name="T17" fmla="*/ 2147483647 h 451"/>
                  <a:gd name="T18" fmla="*/ 2147483647 w 300"/>
                  <a:gd name="T19" fmla="*/ 0 h 451"/>
                  <a:gd name="T20" fmla="*/ 2147483647 w 300"/>
                  <a:gd name="T21" fmla="*/ 0 h 451"/>
                  <a:gd name="T22" fmla="*/ 2147483647 w 300"/>
                  <a:gd name="T23" fmla="*/ 2147483647 h 451"/>
                  <a:gd name="T24" fmla="*/ 2147483647 w 300"/>
                  <a:gd name="T25" fmla="*/ 214748364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9" name="Rectangle 85"/>
              <p:cNvSpPr>
                <a:spLocks noChangeArrowheads="1"/>
              </p:cNvSpPr>
              <p:nvPr/>
            </p:nvSpPr>
            <p:spPr bwMode="auto">
              <a:xfrm>
                <a:off x="3901544" y="2119570"/>
                <a:ext cx="108585" cy="41589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0" name="Rectangle 86"/>
              <p:cNvSpPr>
                <a:spLocks noChangeArrowheads="1"/>
              </p:cNvSpPr>
              <p:nvPr/>
            </p:nvSpPr>
            <p:spPr bwMode="auto">
              <a:xfrm>
                <a:off x="3849901" y="2572547"/>
                <a:ext cx="202603" cy="4238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1" name="Rectangle 87"/>
              <p:cNvSpPr>
                <a:spLocks noChangeArrowheads="1"/>
              </p:cNvSpPr>
              <p:nvPr/>
            </p:nvSpPr>
            <p:spPr bwMode="auto">
              <a:xfrm>
                <a:off x="3334785" y="2119570"/>
                <a:ext cx="107261" cy="41589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2" name="Rectangle 88"/>
              <p:cNvSpPr>
                <a:spLocks noChangeArrowheads="1"/>
              </p:cNvSpPr>
              <p:nvPr/>
            </p:nvSpPr>
            <p:spPr bwMode="auto">
              <a:xfrm>
                <a:off x="3283141" y="2572547"/>
                <a:ext cx="199955" cy="42384"/>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3" name="Rectangle 89"/>
              <p:cNvSpPr>
                <a:spLocks noChangeArrowheads="1"/>
              </p:cNvSpPr>
              <p:nvPr/>
            </p:nvSpPr>
            <p:spPr bwMode="auto">
              <a:xfrm>
                <a:off x="3179854" y="2659964"/>
                <a:ext cx="958724" cy="7152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4" name="Rectangle 90"/>
              <p:cNvSpPr>
                <a:spLocks noChangeArrowheads="1"/>
              </p:cNvSpPr>
              <p:nvPr/>
            </p:nvSpPr>
            <p:spPr bwMode="auto">
              <a:xfrm>
                <a:off x="3849901" y="2044073"/>
                <a:ext cx="202603" cy="43708"/>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5" name="Freeform 91"/>
              <p:cNvSpPr>
                <a:spLocks/>
              </p:cNvSpPr>
              <p:nvPr/>
            </p:nvSpPr>
            <p:spPr bwMode="auto">
              <a:xfrm>
                <a:off x="3238118" y="1793743"/>
                <a:ext cx="851463" cy="206621"/>
              </a:xfrm>
              <a:custGeom>
                <a:avLst/>
                <a:gdLst>
                  <a:gd name="T0" fmla="*/ 2147483647 w 643"/>
                  <a:gd name="T1" fmla="*/ 2147483647 h 156"/>
                  <a:gd name="T2" fmla="*/ 0 w 643"/>
                  <a:gd name="T3" fmla="*/ 2147483647 h 156"/>
                  <a:gd name="T4" fmla="*/ 2147483647 w 643"/>
                  <a:gd name="T5" fmla="*/ 0 h 156"/>
                  <a:gd name="T6" fmla="*/ 2147483647 w 643"/>
                  <a:gd name="T7" fmla="*/ 2147483647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826" name="Picture 17"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4672" y="2075953"/>
                <a:ext cx="312575" cy="46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3" name="Group 611"/>
            <p:cNvGrpSpPr>
              <a:grpSpLocks/>
            </p:cNvGrpSpPr>
            <p:nvPr/>
          </p:nvGrpSpPr>
          <p:grpSpPr bwMode="auto">
            <a:xfrm>
              <a:off x="6180465" y="4827315"/>
              <a:ext cx="503482" cy="1221694"/>
              <a:chOff x="4990643" y="5124772"/>
              <a:chExt cx="503482" cy="1221694"/>
            </a:xfrm>
          </p:grpSpPr>
          <p:sp>
            <p:nvSpPr>
              <p:cNvPr id="768" name="Rounded Rectangle 5"/>
              <p:cNvSpPr>
                <a:spLocks noChangeArrowheads="1"/>
              </p:cNvSpPr>
              <p:nvPr/>
            </p:nvSpPr>
            <p:spPr bwMode="auto">
              <a:xfrm>
                <a:off x="5098230" y="5133860"/>
                <a:ext cx="271067" cy="1135294"/>
              </a:xfrm>
              <a:prstGeom prst="roundRect">
                <a:avLst>
                  <a:gd name="adj" fmla="val 16667"/>
                </a:avLst>
              </a:prstGeom>
              <a:solidFill>
                <a:srgbClr val="D4F3F4"/>
              </a:solidFill>
              <a:ln w="63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9" name="AutoShape 11"/>
              <p:cNvSpPr>
                <a:spLocks noChangeArrowheads="1"/>
              </p:cNvSpPr>
              <p:nvPr/>
            </p:nvSpPr>
            <p:spPr bwMode="auto">
              <a:xfrm rot="10800000" flipH="1">
                <a:off x="5149047" y="5124772"/>
                <a:ext cx="169432" cy="29243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7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71" name="Line 13"/>
              <p:cNvSpPr>
                <a:spLocks noChangeShapeType="1"/>
              </p:cNvSpPr>
              <p:nvPr/>
            </p:nvSpPr>
            <p:spPr bwMode="auto">
              <a:xfrm>
                <a:off x="517277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2" name="Line 14"/>
              <p:cNvSpPr>
                <a:spLocks noChangeShapeType="1"/>
              </p:cNvSpPr>
              <p:nvPr/>
            </p:nvSpPr>
            <p:spPr bwMode="auto">
              <a:xfrm>
                <a:off x="526859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3" name="Line 15"/>
              <p:cNvSpPr>
                <a:spLocks noChangeShapeType="1"/>
              </p:cNvSpPr>
              <p:nvPr/>
            </p:nvSpPr>
            <p:spPr bwMode="auto">
              <a:xfrm>
                <a:off x="517277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4" name="Line 16"/>
              <p:cNvSpPr>
                <a:spLocks noChangeShapeType="1"/>
              </p:cNvSpPr>
              <p:nvPr/>
            </p:nvSpPr>
            <p:spPr bwMode="auto">
              <a:xfrm>
                <a:off x="526859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5" name="Line 17"/>
              <p:cNvSpPr>
                <a:spLocks noChangeShapeType="1"/>
              </p:cNvSpPr>
              <p:nvPr/>
            </p:nvSpPr>
            <p:spPr bwMode="auto">
              <a:xfrm>
                <a:off x="517277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6" name="Line 18"/>
              <p:cNvSpPr>
                <a:spLocks noChangeShapeType="1"/>
              </p:cNvSpPr>
              <p:nvPr/>
            </p:nvSpPr>
            <p:spPr bwMode="auto">
              <a:xfrm>
                <a:off x="526859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7" name="Line 19"/>
              <p:cNvSpPr>
                <a:spLocks noChangeShapeType="1"/>
              </p:cNvSpPr>
              <p:nvPr/>
            </p:nvSpPr>
            <p:spPr bwMode="auto">
              <a:xfrm>
                <a:off x="517277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8" name="Line 20"/>
              <p:cNvSpPr>
                <a:spLocks noChangeShapeType="1"/>
              </p:cNvSpPr>
              <p:nvPr/>
            </p:nvSpPr>
            <p:spPr bwMode="auto">
              <a:xfrm>
                <a:off x="526859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9" name="Line 21"/>
              <p:cNvSpPr>
                <a:spLocks noChangeShapeType="1"/>
              </p:cNvSpPr>
              <p:nvPr/>
            </p:nvSpPr>
            <p:spPr bwMode="auto">
              <a:xfrm>
                <a:off x="517216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0" name="TextBox 674"/>
              <p:cNvSpPr txBox="1">
                <a:spLocks noChangeArrowheads="1"/>
              </p:cNvSpPr>
              <p:nvPr/>
            </p:nvSpPr>
            <p:spPr bwMode="auto">
              <a:xfrm>
                <a:off x="4990643" y="6047878"/>
                <a:ext cx="503482" cy="298588"/>
              </a:xfrm>
              <a:prstGeom prst="rect">
                <a:avLst/>
              </a:prstGeom>
              <a:noFill/>
              <a:ln w="9525">
                <a:noFill/>
                <a:miter lim="800000"/>
                <a:headEnd/>
                <a:tailEnd/>
              </a:ln>
            </p:spPr>
            <p:txBody>
              <a:bodyP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900" b="1" i="0" u="none" strike="noStrike" kern="0" cap="none" spc="0" normalizeH="0" baseline="0" noProof="0" dirty="0">
                    <a:ln>
                      <a:noFill/>
                    </a:ln>
                    <a:solidFill>
                      <a:srgbClr val="000000"/>
                    </a:solidFill>
                    <a:effectLst/>
                    <a:uLnTx/>
                    <a:uFillTx/>
                    <a:cs typeface="Calibri" pitchFamily="34" charset="0"/>
                  </a:rPr>
                  <a:t>. . .</a:t>
                </a:r>
              </a:p>
            </p:txBody>
          </p:sp>
          <p:sp>
            <p:nvSpPr>
              <p:cNvPr id="781" name="AutoShape 11"/>
              <p:cNvSpPr>
                <a:spLocks noChangeArrowheads="1"/>
              </p:cNvSpPr>
              <p:nvPr/>
            </p:nvSpPr>
            <p:spPr bwMode="auto">
              <a:xfrm rot="10800000" flipH="1">
                <a:off x="5149047" y="5390346"/>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82"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83" name="Line 13"/>
              <p:cNvSpPr>
                <a:spLocks noChangeShapeType="1"/>
              </p:cNvSpPr>
              <p:nvPr/>
            </p:nvSpPr>
            <p:spPr bwMode="auto">
              <a:xfrm>
                <a:off x="517277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4" name="Line 14"/>
              <p:cNvSpPr>
                <a:spLocks noChangeShapeType="1"/>
              </p:cNvSpPr>
              <p:nvPr/>
            </p:nvSpPr>
            <p:spPr bwMode="auto">
              <a:xfrm>
                <a:off x="526859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5" name="Line 15"/>
              <p:cNvSpPr>
                <a:spLocks noChangeShapeType="1"/>
              </p:cNvSpPr>
              <p:nvPr/>
            </p:nvSpPr>
            <p:spPr bwMode="auto">
              <a:xfrm>
                <a:off x="517277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6" name="Line 16"/>
              <p:cNvSpPr>
                <a:spLocks noChangeShapeType="1"/>
              </p:cNvSpPr>
              <p:nvPr/>
            </p:nvSpPr>
            <p:spPr bwMode="auto">
              <a:xfrm>
                <a:off x="526859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7" name="Line 17"/>
              <p:cNvSpPr>
                <a:spLocks noChangeShapeType="1"/>
              </p:cNvSpPr>
              <p:nvPr/>
            </p:nvSpPr>
            <p:spPr bwMode="auto">
              <a:xfrm>
                <a:off x="517277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8" name="Line 18"/>
              <p:cNvSpPr>
                <a:spLocks noChangeShapeType="1"/>
              </p:cNvSpPr>
              <p:nvPr/>
            </p:nvSpPr>
            <p:spPr bwMode="auto">
              <a:xfrm>
                <a:off x="526859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9" name="Line 19"/>
              <p:cNvSpPr>
                <a:spLocks noChangeShapeType="1"/>
              </p:cNvSpPr>
              <p:nvPr/>
            </p:nvSpPr>
            <p:spPr bwMode="auto">
              <a:xfrm>
                <a:off x="517277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0" name="Line 20"/>
              <p:cNvSpPr>
                <a:spLocks noChangeShapeType="1"/>
              </p:cNvSpPr>
              <p:nvPr/>
            </p:nvSpPr>
            <p:spPr bwMode="auto">
              <a:xfrm>
                <a:off x="526859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1" name="Line 21"/>
              <p:cNvSpPr>
                <a:spLocks noChangeShapeType="1"/>
              </p:cNvSpPr>
              <p:nvPr/>
            </p:nvSpPr>
            <p:spPr bwMode="auto">
              <a:xfrm>
                <a:off x="517216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2" name="AutoShape 11"/>
              <p:cNvSpPr>
                <a:spLocks noChangeArrowheads="1"/>
              </p:cNvSpPr>
              <p:nvPr/>
            </p:nvSpPr>
            <p:spPr bwMode="auto">
              <a:xfrm rot="10800000" flipH="1">
                <a:off x="5149047" y="5652231"/>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93"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94" name="Line 13"/>
              <p:cNvSpPr>
                <a:spLocks noChangeShapeType="1"/>
              </p:cNvSpPr>
              <p:nvPr/>
            </p:nvSpPr>
            <p:spPr bwMode="auto">
              <a:xfrm>
                <a:off x="517277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5" name="Line 14"/>
              <p:cNvSpPr>
                <a:spLocks noChangeShapeType="1"/>
              </p:cNvSpPr>
              <p:nvPr/>
            </p:nvSpPr>
            <p:spPr bwMode="auto">
              <a:xfrm>
                <a:off x="526859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6" name="Line 15"/>
              <p:cNvSpPr>
                <a:spLocks noChangeShapeType="1"/>
              </p:cNvSpPr>
              <p:nvPr/>
            </p:nvSpPr>
            <p:spPr bwMode="auto">
              <a:xfrm>
                <a:off x="517277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7" name="Line 16"/>
              <p:cNvSpPr>
                <a:spLocks noChangeShapeType="1"/>
              </p:cNvSpPr>
              <p:nvPr/>
            </p:nvSpPr>
            <p:spPr bwMode="auto">
              <a:xfrm>
                <a:off x="526859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8" name="Line 17"/>
              <p:cNvSpPr>
                <a:spLocks noChangeShapeType="1"/>
              </p:cNvSpPr>
              <p:nvPr/>
            </p:nvSpPr>
            <p:spPr bwMode="auto">
              <a:xfrm>
                <a:off x="517277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9" name="Line 18"/>
              <p:cNvSpPr>
                <a:spLocks noChangeShapeType="1"/>
              </p:cNvSpPr>
              <p:nvPr/>
            </p:nvSpPr>
            <p:spPr bwMode="auto">
              <a:xfrm>
                <a:off x="526859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0" name="Line 19"/>
              <p:cNvSpPr>
                <a:spLocks noChangeShapeType="1"/>
              </p:cNvSpPr>
              <p:nvPr/>
            </p:nvSpPr>
            <p:spPr bwMode="auto">
              <a:xfrm>
                <a:off x="517277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1" name="Line 20"/>
              <p:cNvSpPr>
                <a:spLocks noChangeShapeType="1"/>
              </p:cNvSpPr>
              <p:nvPr/>
            </p:nvSpPr>
            <p:spPr bwMode="auto">
              <a:xfrm>
                <a:off x="526859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2" name="Line 21"/>
              <p:cNvSpPr>
                <a:spLocks noChangeShapeType="1"/>
              </p:cNvSpPr>
              <p:nvPr/>
            </p:nvSpPr>
            <p:spPr bwMode="auto">
              <a:xfrm>
                <a:off x="517216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3" name="AutoShape 11"/>
              <p:cNvSpPr>
                <a:spLocks noChangeArrowheads="1"/>
              </p:cNvSpPr>
              <p:nvPr/>
            </p:nvSpPr>
            <p:spPr bwMode="auto">
              <a:xfrm rot="10800000" flipH="1">
                <a:off x="5149047" y="5903048"/>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804"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250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05" name="Line 13"/>
              <p:cNvSpPr>
                <a:spLocks noChangeShapeType="1"/>
              </p:cNvSpPr>
              <p:nvPr/>
            </p:nvSpPr>
            <p:spPr bwMode="auto">
              <a:xfrm>
                <a:off x="517277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6" name="Line 14"/>
              <p:cNvSpPr>
                <a:spLocks noChangeShapeType="1"/>
              </p:cNvSpPr>
              <p:nvPr/>
            </p:nvSpPr>
            <p:spPr bwMode="auto">
              <a:xfrm>
                <a:off x="526859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7" name="Line 15"/>
              <p:cNvSpPr>
                <a:spLocks noChangeShapeType="1"/>
              </p:cNvSpPr>
              <p:nvPr/>
            </p:nvSpPr>
            <p:spPr bwMode="auto">
              <a:xfrm>
                <a:off x="517277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8" name="Line 16"/>
              <p:cNvSpPr>
                <a:spLocks noChangeShapeType="1"/>
              </p:cNvSpPr>
              <p:nvPr/>
            </p:nvSpPr>
            <p:spPr bwMode="auto">
              <a:xfrm>
                <a:off x="526859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9" name="Line 17"/>
              <p:cNvSpPr>
                <a:spLocks noChangeShapeType="1"/>
              </p:cNvSpPr>
              <p:nvPr/>
            </p:nvSpPr>
            <p:spPr bwMode="auto">
              <a:xfrm>
                <a:off x="517277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0" name="Line 18"/>
              <p:cNvSpPr>
                <a:spLocks noChangeShapeType="1"/>
              </p:cNvSpPr>
              <p:nvPr/>
            </p:nvSpPr>
            <p:spPr bwMode="auto">
              <a:xfrm>
                <a:off x="526859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1" name="Line 19"/>
              <p:cNvSpPr>
                <a:spLocks noChangeShapeType="1"/>
              </p:cNvSpPr>
              <p:nvPr/>
            </p:nvSpPr>
            <p:spPr bwMode="auto">
              <a:xfrm>
                <a:off x="517277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2" name="Line 20"/>
              <p:cNvSpPr>
                <a:spLocks noChangeShapeType="1"/>
              </p:cNvSpPr>
              <p:nvPr/>
            </p:nvSpPr>
            <p:spPr bwMode="auto">
              <a:xfrm>
                <a:off x="526859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3" name="Line 21"/>
              <p:cNvSpPr>
                <a:spLocks noChangeShapeType="1"/>
              </p:cNvSpPr>
              <p:nvPr/>
            </p:nvSpPr>
            <p:spPr bwMode="auto">
              <a:xfrm>
                <a:off x="517216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674" name="Group 610"/>
            <p:cNvGrpSpPr>
              <a:grpSpLocks/>
            </p:cNvGrpSpPr>
            <p:nvPr/>
          </p:nvGrpSpPr>
          <p:grpSpPr bwMode="auto">
            <a:xfrm>
              <a:off x="6984130" y="4827314"/>
              <a:ext cx="503482" cy="1221695"/>
              <a:chOff x="5750237" y="5124772"/>
              <a:chExt cx="503482" cy="1221695"/>
            </a:xfrm>
          </p:grpSpPr>
          <p:sp>
            <p:nvSpPr>
              <p:cNvPr id="722" name="Rounded Rectangle 721"/>
              <p:cNvSpPr/>
              <p:nvPr/>
            </p:nvSpPr>
            <p:spPr bwMode="auto">
              <a:xfrm>
                <a:off x="5858239" y="5133340"/>
                <a:ext cx="271595" cy="1135235"/>
              </a:xfrm>
              <a:prstGeom prst="roundRect">
                <a:avLst/>
              </a:prstGeom>
              <a:solidFill>
                <a:srgbClr val="AAADCA">
                  <a:lumMod val="40000"/>
                  <a:lumOff val="60000"/>
                </a:srgbClr>
              </a:solidFill>
              <a:ln w="63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723" name="AutoShape 11"/>
              <p:cNvSpPr>
                <a:spLocks noChangeArrowheads="1"/>
              </p:cNvSpPr>
              <p:nvPr/>
            </p:nvSpPr>
            <p:spPr bwMode="auto">
              <a:xfrm rot="10800000" flipH="1">
                <a:off x="5909210" y="5124772"/>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24"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25" name="Line 13"/>
              <p:cNvSpPr>
                <a:spLocks noChangeShapeType="1"/>
              </p:cNvSpPr>
              <p:nvPr/>
            </p:nvSpPr>
            <p:spPr bwMode="auto">
              <a:xfrm>
                <a:off x="5932937"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26" name="Line 14"/>
              <p:cNvSpPr>
                <a:spLocks noChangeShapeType="1"/>
              </p:cNvSpPr>
              <p:nvPr/>
            </p:nvSpPr>
            <p:spPr bwMode="auto">
              <a:xfrm>
                <a:off x="6028755"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27" name="Line 15"/>
              <p:cNvSpPr>
                <a:spLocks noChangeShapeType="1"/>
              </p:cNvSpPr>
              <p:nvPr/>
            </p:nvSpPr>
            <p:spPr bwMode="auto">
              <a:xfrm>
                <a:off x="5932937"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28" name="Line 16"/>
              <p:cNvSpPr>
                <a:spLocks noChangeShapeType="1"/>
              </p:cNvSpPr>
              <p:nvPr/>
            </p:nvSpPr>
            <p:spPr bwMode="auto">
              <a:xfrm>
                <a:off x="6028755"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29" name="Line 17"/>
              <p:cNvSpPr>
                <a:spLocks noChangeShapeType="1"/>
              </p:cNvSpPr>
              <p:nvPr/>
            </p:nvSpPr>
            <p:spPr bwMode="auto">
              <a:xfrm>
                <a:off x="5932937"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0" name="Line 18"/>
              <p:cNvSpPr>
                <a:spLocks noChangeShapeType="1"/>
              </p:cNvSpPr>
              <p:nvPr/>
            </p:nvSpPr>
            <p:spPr bwMode="auto">
              <a:xfrm>
                <a:off x="6028755"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1" name="Line 19"/>
              <p:cNvSpPr>
                <a:spLocks noChangeShapeType="1"/>
              </p:cNvSpPr>
              <p:nvPr/>
            </p:nvSpPr>
            <p:spPr bwMode="auto">
              <a:xfrm>
                <a:off x="5932937"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2" name="Line 20"/>
              <p:cNvSpPr>
                <a:spLocks noChangeShapeType="1"/>
              </p:cNvSpPr>
              <p:nvPr/>
            </p:nvSpPr>
            <p:spPr bwMode="auto">
              <a:xfrm>
                <a:off x="6028755"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3" name="Line 21"/>
              <p:cNvSpPr>
                <a:spLocks noChangeShapeType="1"/>
              </p:cNvSpPr>
              <p:nvPr/>
            </p:nvSpPr>
            <p:spPr bwMode="auto">
              <a:xfrm>
                <a:off x="5932329"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4" name="AutoShape 11"/>
              <p:cNvSpPr>
                <a:spLocks noChangeArrowheads="1"/>
              </p:cNvSpPr>
              <p:nvPr/>
            </p:nvSpPr>
            <p:spPr bwMode="auto">
              <a:xfrm rot="10800000" flipH="1">
                <a:off x="5909210" y="5390346"/>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35"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36" name="Line 13"/>
              <p:cNvSpPr>
                <a:spLocks noChangeShapeType="1"/>
              </p:cNvSpPr>
              <p:nvPr/>
            </p:nvSpPr>
            <p:spPr bwMode="auto">
              <a:xfrm>
                <a:off x="5932937"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7" name="Line 14"/>
              <p:cNvSpPr>
                <a:spLocks noChangeShapeType="1"/>
              </p:cNvSpPr>
              <p:nvPr/>
            </p:nvSpPr>
            <p:spPr bwMode="auto">
              <a:xfrm>
                <a:off x="6028755"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8" name="Line 15"/>
              <p:cNvSpPr>
                <a:spLocks noChangeShapeType="1"/>
              </p:cNvSpPr>
              <p:nvPr/>
            </p:nvSpPr>
            <p:spPr bwMode="auto">
              <a:xfrm>
                <a:off x="5932937"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39" name="Line 16"/>
              <p:cNvSpPr>
                <a:spLocks noChangeShapeType="1"/>
              </p:cNvSpPr>
              <p:nvPr/>
            </p:nvSpPr>
            <p:spPr bwMode="auto">
              <a:xfrm>
                <a:off x="6028755"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0" name="Line 17"/>
              <p:cNvSpPr>
                <a:spLocks noChangeShapeType="1"/>
              </p:cNvSpPr>
              <p:nvPr/>
            </p:nvSpPr>
            <p:spPr bwMode="auto">
              <a:xfrm>
                <a:off x="5932937"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1" name="Line 18"/>
              <p:cNvSpPr>
                <a:spLocks noChangeShapeType="1"/>
              </p:cNvSpPr>
              <p:nvPr/>
            </p:nvSpPr>
            <p:spPr bwMode="auto">
              <a:xfrm>
                <a:off x="6028755"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2" name="Line 19"/>
              <p:cNvSpPr>
                <a:spLocks noChangeShapeType="1"/>
              </p:cNvSpPr>
              <p:nvPr/>
            </p:nvSpPr>
            <p:spPr bwMode="auto">
              <a:xfrm>
                <a:off x="5932937"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3" name="Line 20"/>
              <p:cNvSpPr>
                <a:spLocks noChangeShapeType="1"/>
              </p:cNvSpPr>
              <p:nvPr/>
            </p:nvSpPr>
            <p:spPr bwMode="auto">
              <a:xfrm>
                <a:off x="6028755"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4" name="Line 21"/>
              <p:cNvSpPr>
                <a:spLocks noChangeShapeType="1"/>
              </p:cNvSpPr>
              <p:nvPr/>
            </p:nvSpPr>
            <p:spPr bwMode="auto">
              <a:xfrm>
                <a:off x="5932329"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5" name="AutoShape 11"/>
              <p:cNvSpPr>
                <a:spLocks noChangeArrowheads="1"/>
              </p:cNvSpPr>
              <p:nvPr/>
            </p:nvSpPr>
            <p:spPr bwMode="auto">
              <a:xfrm rot="10800000" flipH="1">
                <a:off x="5909210" y="5652231"/>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46"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47" name="Line 13"/>
              <p:cNvSpPr>
                <a:spLocks noChangeShapeType="1"/>
              </p:cNvSpPr>
              <p:nvPr/>
            </p:nvSpPr>
            <p:spPr bwMode="auto">
              <a:xfrm>
                <a:off x="5932937"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8" name="Line 14"/>
              <p:cNvSpPr>
                <a:spLocks noChangeShapeType="1"/>
              </p:cNvSpPr>
              <p:nvPr/>
            </p:nvSpPr>
            <p:spPr bwMode="auto">
              <a:xfrm>
                <a:off x="6028755"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9" name="Line 15"/>
              <p:cNvSpPr>
                <a:spLocks noChangeShapeType="1"/>
              </p:cNvSpPr>
              <p:nvPr/>
            </p:nvSpPr>
            <p:spPr bwMode="auto">
              <a:xfrm>
                <a:off x="5932937"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0" name="Line 16"/>
              <p:cNvSpPr>
                <a:spLocks noChangeShapeType="1"/>
              </p:cNvSpPr>
              <p:nvPr/>
            </p:nvSpPr>
            <p:spPr bwMode="auto">
              <a:xfrm>
                <a:off x="6028755"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1" name="Line 17"/>
              <p:cNvSpPr>
                <a:spLocks noChangeShapeType="1"/>
              </p:cNvSpPr>
              <p:nvPr/>
            </p:nvSpPr>
            <p:spPr bwMode="auto">
              <a:xfrm>
                <a:off x="5932937"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2" name="Line 18"/>
              <p:cNvSpPr>
                <a:spLocks noChangeShapeType="1"/>
              </p:cNvSpPr>
              <p:nvPr/>
            </p:nvSpPr>
            <p:spPr bwMode="auto">
              <a:xfrm>
                <a:off x="6028755"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3" name="Line 19"/>
              <p:cNvSpPr>
                <a:spLocks noChangeShapeType="1"/>
              </p:cNvSpPr>
              <p:nvPr/>
            </p:nvSpPr>
            <p:spPr bwMode="auto">
              <a:xfrm>
                <a:off x="5932937"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4" name="Line 20"/>
              <p:cNvSpPr>
                <a:spLocks noChangeShapeType="1"/>
              </p:cNvSpPr>
              <p:nvPr/>
            </p:nvSpPr>
            <p:spPr bwMode="auto">
              <a:xfrm>
                <a:off x="6028755"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5" name="Line 21"/>
              <p:cNvSpPr>
                <a:spLocks noChangeShapeType="1"/>
              </p:cNvSpPr>
              <p:nvPr/>
            </p:nvSpPr>
            <p:spPr bwMode="auto">
              <a:xfrm>
                <a:off x="5932329"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6" name="AutoShape 11"/>
              <p:cNvSpPr>
                <a:spLocks noChangeArrowheads="1"/>
              </p:cNvSpPr>
              <p:nvPr/>
            </p:nvSpPr>
            <p:spPr bwMode="auto">
              <a:xfrm rot="10800000" flipH="1">
                <a:off x="5909210" y="5903048"/>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57"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2672"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58" name="Line 13"/>
              <p:cNvSpPr>
                <a:spLocks noChangeShapeType="1"/>
              </p:cNvSpPr>
              <p:nvPr/>
            </p:nvSpPr>
            <p:spPr bwMode="auto">
              <a:xfrm>
                <a:off x="5932937"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9" name="Line 14"/>
              <p:cNvSpPr>
                <a:spLocks noChangeShapeType="1"/>
              </p:cNvSpPr>
              <p:nvPr/>
            </p:nvSpPr>
            <p:spPr bwMode="auto">
              <a:xfrm>
                <a:off x="6028755"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0" name="Line 15"/>
              <p:cNvSpPr>
                <a:spLocks noChangeShapeType="1"/>
              </p:cNvSpPr>
              <p:nvPr/>
            </p:nvSpPr>
            <p:spPr bwMode="auto">
              <a:xfrm>
                <a:off x="5932937"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1" name="Line 16"/>
              <p:cNvSpPr>
                <a:spLocks noChangeShapeType="1"/>
              </p:cNvSpPr>
              <p:nvPr/>
            </p:nvSpPr>
            <p:spPr bwMode="auto">
              <a:xfrm>
                <a:off x="6028755"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2" name="Line 17"/>
              <p:cNvSpPr>
                <a:spLocks noChangeShapeType="1"/>
              </p:cNvSpPr>
              <p:nvPr/>
            </p:nvSpPr>
            <p:spPr bwMode="auto">
              <a:xfrm>
                <a:off x="5932937"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3" name="Line 18"/>
              <p:cNvSpPr>
                <a:spLocks noChangeShapeType="1"/>
              </p:cNvSpPr>
              <p:nvPr/>
            </p:nvSpPr>
            <p:spPr bwMode="auto">
              <a:xfrm>
                <a:off x="6028755"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4" name="Line 19"/>
              <p:cNvSpPr>
                <a:spLocks noChangeShapeType="1"/>
              </p:cNvSpPr>
              <p:nvPr/>
            </p:nvSpPr>
            <p:spPr bwMode="auto">
              <a:xfrm>
                <a:off x="5932937"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5" name="Line 20"/>
              <p:cNvSpPr>
                <a:spLocks noChangeShapeType="1"/>
              </p:cNvSpPr>
              <p:nvPr/>
            </p:nvSpPr>
            <p:spPr bwMode="auto">
              <a:xfrm>
                <a:off x="6028755"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6" name="Line 21"/>
              <p:cNvSpPr>
                <a:spLocks noChangeShapeType="1"/>
              </p:cNvSpPr>
              <p:nvPr/>
            </p:nvSpPr>
            <p:spPr bwMode="auto">
              <a:xfrm>
                <a:off x="5932329"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7" name="TextBox 674"/>
              <p:cNvSpPr txBox="1">
                <a:spLocks noChangeArrowheads="1"/>
              </p:cNvSpPr>
              <p:nvPr/>
            </p:nvSpPr>
            <p:spPr bwMode="auto">
              <a:xfrm>
                <a:off x="5750237" y="6047879"/>
                <a:ext cx="503482" cy="298588"/>
              </a:xfrm>
              <a:prstGeom prst="rect">
                <a:avLst/>
              </a:prstGeom>
              <a:noFill/>
              <a:ln w="9525">
                <a:noFill/>
                <a:miter lim="800000"/>
                <a:headEnd/>
                <a:tailEnd/>
              </a:ln>
            </p:spPr>
            <p:txBody>
              <a:bodyP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900" b="1" i="0" u="none" strike="noStrike" kern="0" cap="none" spc="0" normalizeH="0" baseline="0" noProof="0" dirty="0">
                    <a:ln>
                      <a:noFill/>
                    </a:ln>
                    <a:solidFill>
                      <a:srgbClr val="000000"/>
                    </a:solidFill>
                    <a:effectLst/>
                    <a:uLnTx/>
                    <a:uFillTx/>
                    <a:cs typeface="Calibri" pitchFamily="34" charset="0"/>
                  </a:rPr>
                  <a:t>. . .</a:t>
                </a:r>
              </a:p>
            </p:txBody>
          </p:sp>
        </p:grpSp>
        <p:grpSp>
          <p:nvGrpSpPr>
            <p:cNvPr id="675" name="Group 609"/>
            <p:cNvGrpSpPr>
              <a:grpSpLocks/>
            </p:cNvGrpSpPr>
            <p:nvPr/>
          </p:nvGrpSpPr>
          <p:grpSpPr bwMode="auto">
            <a:xfrm>
              <a:off x="7667087" y="4838332"/>
              <a:ext cx="503482" cy="1232905"/>
              <a:chOff x="6499292" y="5124773"/>
              <a:chExt cx="503482" cy="1232905"/>
            </a:xfrm>
          </p:grpSpPr>
          <p:sp>
            <p:nvSpPr>
              <p:cNvPr id="676" name="Rounded Rectangle 675"/>
              <p:cNvSpPr/>
              <p:nvPr/>
            </p:nvSpPr>
            <p:spPr bwMode="auto">
              <a:xfrm>
                <a:off x="6607294" y="5133437"/>
                <a:ext cx="271595" cy="1135235"/>
              </a:xfrm>
              <a:prstGeom prst="roundRect">
                <a:avLst/>
              </a:prstGeom>
              <a:solidFill>
                <a:srgbClr val="E78A2D">
                  <a:lumMod val="20000"/>
                  <a:lumOff val="80000"/>
                </a:srgbClr>
              </a:solidFill>
              <a:ln w="6350" algn="ctr">
                <a:solidFill>
                  <a:srgbClr val="000000"/>
                </a:solidFill>
                <a:round/>
                <a:headEnd/>
                <a:tailEnd/>
              </a:ln>
            </p:spPr>
            <p:txBody>
              <a:bodyPr wrap="none" lIns="0" tIns="0" rIns="0" bIns="0"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677" name="AutoShape 11"/>
              <p:cNvSpPr>
                <a:spLocks noChangeArrowheads="1"/>
              </p:cNvSpPr>
              <p:nvPr/>
            </p:nvSpPr>
            <p:spPr bwMode="auto">
              <a:xfrm rot="10800000" flipH="1">
                <a:off x="6658357" y="5124773"/>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678"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302066"/>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9" name="Line 13"/>
              <p:cNvSpPr>
                <a:spLocks noChangeShapeType="1"/>
              </p:cNvSpPr>
              <p:nvPr/>
            </p:nvSpPr>
            <p:spPr bwMode="auto">
              <a:xfrm>
                <a:off x="6682084" y="5295972"/>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0" name="Line 14"/>
              <p:cNvSpPr>
                <a:spLocks noChangeShapeType="1"/>
              </p:cNvSpPr>
              <p:nvPr/>
            </p:nvSpPr>
            <p:spPr bwMode="auto">
              <a:xfrm>
                <a:off x="6777902" y="529597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1" name="Line 15"/>
              <p:cNvSpPr>
                <a:spLocks noChangeShapeType="1"/>
              </p:cNvSpPr>
              <p:nvPr/>
            </p:nvSpPr>
            <p:spPr bwMode="auto">
              <a:xfrm>
                <a:off x="6682084" y="5274645"/>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2" name="Line 16"/>
              <p:cNvSpPr>
                <a:spLocks noChangeShapeType="1"/>
              </p:cNvSpPr>
              <p:nvPr/>
            </p:nvSpPr>
            <p:spPr bwMode="auto">
              <a:xfrm>
                <a:off x="6777902" y="527464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3" name="Line 17"/>
              <p:cNvSpPr>
                <a:spLocks noChangeShapeType="1"/>
              </p:cNvSpPr>
              <p:nvPr/>
            </p:nvSpPr>
            <p:spPr bwMode="auto">
              <a:xfrm>
                <a:off x="6682084" y="5253621"/>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4" name="Line 18"/>
              <p:cNvSpPr>
                <a:spLocks noChangeShapeType="1"/>
              </p:cNvSpPr>
              <p:nvPr/>
            </p:nvSpPr>
            <p:spPr bwMode="auto">
              <a:xfrm>
                <a:off x="6777902" y="52536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5" name="Line 19"/>
              <p:cNvSpPr>
                <a:spLocks noChangeShapeType="1"/>
              </p:cNvSpPr>
              <p:nvPr/>
            </p:nvSpPr>
            <p:spPr bwMode="auto">
              <a:xfrm>
                <a:off x="6682084" y="5232598"/>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6" name="Line 20"/>
              <p:cNvSpPr>
                <a:spLocks noChangeShapeType="1"/>
              </p:cNvSpPr>
              <p:nvPr/>
            </p:nvSpPr>
            <p:spPr bwMode="auto">
              <a:xfrm>
                <a:off x="6777902" y="52325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7" name="Line 21"/>
              <p:cNvSpPr>
                <a:spLocks noChangeShapeType="1"/>
              </p:cNvSpPr>
              <p:nvPr/>
            </p:nvSpPr>
            <p:spPr bwMode="auto">
              <a:xfrm>
                <a:off x="6681476" y="5203653"/>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8" name="AutoShape 11"/>
              <p:cNvSpPr>
                <a:spLocks noChangeArrowheads="1"/>
              </p:cNvSpPr>
              <p:nvPr/>
            </p:nvSpPr>
            <p:spPr bwMode="auto">
              <a:xfrm rot="10800000" flipH="1">
                <a:off x="6658357" y="5390346"/>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689"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567639"/>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90" name="Line 13"/>
              <p:cNvSpPr>
                <a:spLocks noChangeShapeType="1"/>
              </p:cNvSpPr>
              <p:nvPr/>
            </p:nvSpPr>
            <p:spPr bwMode="auto">
              <a:xfrm>
                <a:off x="6682084" y="556154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1" name="Line 14"/>
              <p:cNvSpPr>
                <a:spLocks noChangeShapeType="1"/>
              </p:cNvSpPr>
              <p:nvPr/>
            </p:nvSpPr>
            <p:spPr bwMode="auto">
              <a:xfrm>
                <a:off x="6777902" y="556154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2" name="Line 15"/>
              <p:cNvSpPr>
                <a:spLocks noChangeShapeType="1"/>
              </p:cNvSpPr>
              <p:nvPr/>
            </p:nvSpPr>
            <p:spPr bwMode="auto">
              <a:xfrm>
                <a:off x="6682084" y="5540217"/>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3" name="Line 16"/>
              <p:cNvSpPr>
                <a:spLocks noChangeShapeType="1"/>
              </p:cNvSpPr>
              <p:nvPr/>
            </p:nvSpPr>
            <p:spPr bwMode="auto">
              <a:xfrm>
                <a:off x="6777902" y="5540217"/>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4" name="Line 17"/>
              <p:cNvSpPr>
                <a:spLocks noChangeShapeType="1"/>
              </p:cNvSpPr>
              <p:nvPr/>
            </p:nvSpPr>
            <p:spPr bwMode="auto">
              <a:xfrm>
                <a:off x="6682084" y="5519194"/>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5" name="Line 18"/>
              <p:cNvSpPr>
                <a:spLocks noChangeShapeType="1"/>
              </p:cNvSpPr>
              <p:nvPr/>
            </p:nvSpPr>
            <p:spPr bwMode="auto">
              <a:xfrm>
                <a:off x="6777902" y="5519194"/>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6" name="Line 19"/>
              <p:cNvSpPr>
                <a:spLocks noChangeShapeType="1"/>
              </p:cNvSpPr>
              <p:nvPr/>
            </p:nvSpPr>
            <p:spPr bwMode="auto">
              <a:xfrm>
                <a:off x="6682084" y="5498171"/>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7" name="Line 20"/>
              <p:cNvSpPr>
                <a:spLocks noChangeShapeType="1"/>
              </p:cNvSpPr>
              <p:nvPr/>
            </p:nvSpPr>
            <p:spPr bwMode="auto">
              <a:xfrm>
                <a:off x="6777902" y="549817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8" name="Line 21"/>
              <p:cNvSpPr>
                <a:spLocks noChangeShapeType="1"/>
              </p:cNvSpPr>
              <p:nvPr/>
            </p:nvSpPr>
            <p:spPr bwMode="auto">
              <a:xfrm>
                <a:off x="6681476" y="5469226"/>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9" name="AutoShape 11"/>
              <p:cNvSpPr>
                <a:spLocks noChangeArrowheads="1"/>
              </p:cNvSpPr>
              <p:nvPr/>
            </p:nvSpPr>
            <p:spPr bwMode="auto">
              <a:xfrm rot="10800000" flipH="1">
                <a:off x="6658357" y="5652229"/>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00"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582952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01" name="Line 13"/>
              <p:cNvSpPr>
                <a:spLocks noChangeShapeType="1"/>
              </p:cNvSpPr>
              <p:nvPr/>
            </p:nvSpPr>
            <p:spPr bwMode="auto">
              <a:xfrm>
                <a:off x="6682084" y="5823430"/>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2" name="Line 14"/>
              <p:cNvSpPr>
                <a:spLocks noChangeShapeType="1"/>
              </p:cNvSpPr>
              <p:nvPr/>
            </p:nvSpPr>
            <p:spPr bwMode="auto">
              <a:xfrm>
                <a:off x="6777902" y="5823430"/>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3" name="Line 15"/>
              <p:cNvSpPr>
                <a:spLocks noChangeShapeType="1"/>
              </p:cNvSpPr>
              <p:nvPr/>
            </p:nvSpPr>
            <p:spPr bwMode="auto">
              <a:xfrm>
                <a:off x="6682084" y="5802102"/>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4" name="Line 16"/>
              <p:cNvSpPr>
                <a:spLocks noChangeShapeType="1"/>
              </p:cNvSpPr>
              <p:nvPr/>
            </p:nvSpPr>
            <p:spPr bwMode="auto">
              <a:xfrm>
                <a:off x="6777902" y="5802102"/>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5" name="Line 17"/>
              <p:cNvSpPr>
                <a:spLocks noChangeShapeType="1"/>
              </p:cNvSpPr>
              <p:nvPr/>
            </p:nvSpPr>
            <p:spPr bwMode="auto">
              <a:xfrm>
                <a:off x="6682084" y="5781079"/>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6" name="Line 18"/>
              <p:cNvSpPr>
                <a:spLocks noChangeShapeType="1"/>
              </p:cNvSpPr>
              <p:nvPr/>
            </p:nvSpPr>
            <p:spPr bwMode="auto">
              <a:xfrm>
                <a:off x="6777902" y="578107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7" name="Line 19"/>
              <p:cNvSpPr>
                <a:spLocks noChangeShapeType="1"/>
              </p:cNvSpPr>
              <p:nvPr/>
            </p:nvSpPr>
            <p:spPr bwMode="auto">
              <a:xfrm>
                <a:off x="6682084" y="5760056"/>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8" name="Line 20"/>
              <p:cNvSpPr>
                <a:spLocks noChangeShapeType="1"/>
              </p:cNvSpPr>
              <p:nvPr/>
            </p:nvSpPr>
            <p:spPr bwMode="auto">
              <a:xfrm>
                <a:off x="6777902" y="5760056"/>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09" name="Line 21"/>
              <p:cNvSpPr>
                <a:spLocks noChangeShapeType="1"/>
              </p:cNvSpPr>
              <p:nvPr/>
            </p:nvSpPr>
            <p:spPr bwMode="auto">
              <a:xfrm>
                <a:off x="6681476" y="5731111"/>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0" name="AutoShape 11"/>
              <p:cNvSpPr>
                <a:spLocks noChangeArrowheads="1"/>
              </p:cNvSpPr>
              <p:nvPr/>
            </p:nvSpPr>
            <p:spPr bwMode="auto">
              <a:xfrm rot="10800000" flipH="1">
                <a:off x="6658357" y="5903049"/>
                <a:ext cx="169432" cy="292433"/>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711" name="Picture 12"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1819" y="6080343"/>
                <a:ext cx="40152" cy="6002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2" name="Line 13"/>
              <p:cNvSpPr>
                <a:spLocks noChangeShapeType="1"/>
              </p:cNvSpPr>
              <p:nvPr/>
            </p:nvSpPr>
            <p:spPr bwMode="auto">
              <a:xfrm>
                <a:off x="6682084" y="6074249"/>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3" name="Line 14"/>
              <p:cNvSpPr>
                <a:spLocks noChangeShapeType="1"/>
              </p:cNvSpPr>
              <p:nvPr/>
            </p:nvSpPr>
            <p:spPr bwMode="auto">
              <a:xfrm>
                <a:off x="6777902" y="6074249"/>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4" name="Line 15"/>
              <p:cNvSpPr>
                <a:spLocks noChangeShapeType="1"/>
              </p:cNvSpPr>
              <p:nvPr/>
            </p:nvSpPr>
            <p:spPr bwMode="auto">
              <a:xfrm>
                <a:off x="6682084" y="6052921"/>
                <a:ext cx="41674"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5" name="Line 16"/>
              <p:cNvSpPr>
                <a:spLocks noChangeShapeType="1"/>
              </p:cNvSpPr>
              <p:nvPr/>
            </p:nvSpPr>
            <p:spPr bwMode="auto">
              <a:xfrm>
                <a:off x="6777902" y="6052921"/>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6" name="Line 17"/>
              <p:cNvSpPr>
                <a:spLocks noChangeShapeType="1"/>
              </p:cNvSpPr>
              <p:nvPr/>
            </p:nvSpPr>
            <p:spPr bwMode="auto">
              <a:xfrm>
                <a:off x="6682084" y="6031898"/>
                <a:ext cx="86998"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7" name="Line 18"/>
              <p:cNvSpPr>
                <a:spLocks noChangeShapeType="1"/>
              </p:cNvSpPr>
              <p:nvPr/>
            </p:nvSpPr>
            <p:spPr bwMode="auto">
              <a:xfrm>
                <a:off x="6777902" y="6031898"/>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8" name="Line 19"/>
              <p:cNvSpPr>
                <a:spLocks noChangeShapeType="1"/>
              </p:cNvSpPr>
              <p:nvPr/>
            </p:nvSpPr>
            <p:spPr bwMode="auto">
              <a:xfrm>
                <a:off x="6682084" y="6010875"/>
                <a:ext cx="74526"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9" name="Line 20"/>
              <p:cNvSpPr>
                <a:spLocks noChangeShapeType="1"/>
              </p:cNvSpPr>
              <p:nvPr/>
            </p:nvSpPr>
            <p:spPr bwMode="auto">
              <a:xfrm>
                <a:off x="6777902" y="6010875"/>
                <a:ext cx="26160"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20" name="Line 21"/>
              <p:cNvSpPr>
                <a:spLocks noChangeShapeType="1"/>
              </p:cNvSpPr>
              <p:nvPr/>
            </p:nvSpPr>
            <p:spPr bwMode="auto">
              <a:xfrm>
                <a:off x="6681476" y="5981930"/>
                <a:ext cx="121979"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21" name="TextBox 674"/>
              <p:cNvSpPr txBox="1">
                <a:spLocks noChangeArrowheads="1"/>
              </p:cNvSpPr>
              <p:nvPr/>
            </p:nvSpPr>
            <p:spPr bwMode="auto">
              <a:xfrm>
                <a:off x="6499292" y="6059090"/>
                <a:ext cx="503482" cy="298588"/>
              </a:xfrm>
              <a:prstGeom prst="rect">
                <a:avLst/>
              </a:prstGeom>
              <a:noFill/>
              <a:ln w="9525">
                <a:noFill/>
                <a:miter lim="800000"/>
                <a:headEnd/>
                <a:tailEnd/>
              </a:ln>
            </p:spPr>
            <p:txBody>
              <a:bodyP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900" b="1" i="0" u="none" strike="noStrike" kern="0" cap="none" spc="0" normalizeH="0" baseline="0" noProof="0" dirty="0">
                    <a:ln>
                      <a:noFill/>
                    </a:ln>
                    <a:solidFill>
                      <a:srgbClr val="000000"/>
                    </a:solidFill>
                    <a:effectLst/>
                    <a:uLnTx/>
                    <a:uFillTx/>
                    <a:cs typeface="Calibri" pitchFamily="34" charset="0"/>
                  </a:rPr>
                  <a:t>. . .</a:t>
                </a:r>
              </a:p>
            </p:txBody>
          </p:sp>
        </p:grpSp>
      </p:grpSp>
      <p:sp>
        <p:nvSpPr>
          <p:cNvPr id="958" name="TextBox 957"/>
          <p:cNvSpPr txBox="1"/>
          <p:nvPr/>
        </p:nvSpPr>
        <p:spPr bwMode="auto">
          <a:xfrm>
            <a:off x="4221556" y="3731096"/>
            <a:ext cx="1316723" cy="175433"/>
          </a:xfrm>
          <a:prstGeom prst="rect">
            <a:avLst/>
          </a:prstGeom>
          <a:noFill/>
        </p:spPr>
        <p:txBody>
          <a:bodyPr wrap="square" lIns="0" tIns="0" rIns="0" bIns="0">
            <a:spAutoFit/>
          </a:bodyPr>
          <a:lstStyle/>
          <a:p>
            <a:pPr defTabSz="685800" fontAlgn="base">
              <a:lnSpc>
                <a:spcPct val="95000"/>
              </a:lnSpc>
              <a:spcBef>
                <a:spcPts val="450"/>
              </a:spcBef>
              <a:spcAft>
                <a:spcPct val="0"/>
              </a:spcAft>
              <a:buClr>
                <a:srgbClr val="FFFFFF"/>
              </a:buClr>
              <a:defRPr/>
            </a:pPr>
            <a:r>
              <a:rPr lang="en-US" sz="1200" b="1" dirty="0">
                <a:solidFill>
                  <a:srgbClr val="04628C"/>
                </a:solidFill>
                <a:cs typeface="Arial" pitchFamily="34" charset="0"/>
              </a:rPr>
              <a:t>Account Level</a:t>
            </a:r>
          </a:p>
        </p:txBody>
      </p:sp>
      <p:sp>
        <p:nvSpPr>
          <p:cNvPr id="959" name="TextBox 958"/>
          <p:cNvSpPr txBox="1"/>
          <p:nvPr/>
        </p:nvSpPr>
        <p:spPr bwMode="auto">
          <a:xfrm>
            <a:off x="3840572" y="4151898"/>
            <a:ext cx="966842" cy="175433"/>
          </a:xfrm>
          <a:prstGeom prst="rect">
            <a:avLst/>
          </a:prstGeom>
          <a:noFill/>
        </p:spPr>
        <p:txBody>
          <a:bodyPr wrap="square" lIns="0" tIns="0" rIns="0" bIns="0">
            <a:spAutoFit/>
          </a:bodyPr>
          <a:lstStyle/>
          <a:p>
            <a:pPr defTabSz="685800" fontAlgn="base">
              <a:lnSpc>
                <a:spcPct val="95000"/>
              </a:lnSpc>
              <a:spcBef>
                <a:spcPts val="450"/>
              </a:spcBef>
              <a:spcAft>
                <a:spcPct val="0"/>
              </a:spcAft>
              <a:buClr>
                <a:srgbClr val="FFFFFF"/>
              </a:buClr>
              <a:defRPr/>
            </a:pPr>
            <a:r>
              <a:rPr lang="en-US" sz="1200" b="1" dirty="0">
                <a:solidFill>
                  <a:srgbClr val="04628C"/>
                </a:solidFill>
                <a:cs typeface="Arial" pitchFamily="34" charset="0"/>
              </a:rPr>
              <a:t>Policy Level</a:t>
            </a:r>
          </a:p>
        </p:txBody>
      </p:sp>
      <p:cxnSp>
        <p:nvCxnSpPr>
          <p:cNvPr id="960" name="Straight Arrow Connector 12"/>
          <p:cNvCxnSpPr>
            <a:cxnSpLocks noChangeShapeType="1"/>
          </p:cNvCxnSpPr>
          <p:nvPr/>
        </p:nvCxnSpPr>
        <p:spPr bwMode="auto">
          <a:xfrm>
            <a:off x="4819650" y="4219575"/>
            <a:ext cx="942975" cy="1191"/>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961" name="Straight Arrow Connector 13"/>
          <p:cNvCxnSpPr>
            <a:cxnSpLocks noChangeShapeType="1"/>
          </p:cNvCxnSpPr>
          <p:nvPr/>
        </p:nvCxnSpPr>
        <p:spPr bwMode="auto">
          <a:xfrm flipH="1">
            <a:off x="3223023" y="3824288"/>
            <a:ext cx="944165" cy="1191"/>
          </a:xfrm>
          <a:prstGeom prst="straightConnector1">
            <a:avLst/>
          </a:prstGeom>
          <a:noFill/>
          <a:ln w="19050" algn="ctr">
            <a:solidFill>
              <a:srgbClr val="C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412953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3"/>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Handling unapplied funds</a:t>
            </a:r>
            <a:endParaRPr kumimoji="0" lang="en-US" sz="2550" b="1" i="0" u="none" strike="noStrike" kern="0" cap="none" spc="0" normalizeH="0" baseline="0" noProof="0" dirty="0">
              <a:ln>
                <a:noFill/>
              </a:ln>
              <a:solidFill>
                <a:srgbClr val="04628C"/>
              </a:solidFill>
              <a:effectLst/>
              <a:uLnTx/>
              <a:uFillTx/>
              <a:latin typeface="Calibri" pitchFamily="34" charset="0"/>
              <a:cs typeface="Calibri" pitchFamily="34" charset="0"/>
            </a:endParaRPr>
          </a:p>
        </p:txBody>
      </p:sp>
      <p:sp>
        <p:nvSpPr>
          <p:cNvPr id="106" name="Content Placeholder 4"/>
          <p:cNvSpPr txBox="1">
            <a:spLocks/>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pitchFamily="34"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Every account owns one or more T-accounts ("unapplied funds") that are used to hold undistributed money</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pitchFamily="34"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All money coming into BillingCenter passes through an unapplied fund</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pitchFamily="34"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Excess money remains in an unapplied fund until it's distributed or disbursed</a:t>
            </a:r>
            <a:endParaRPr kumimoji="0" lang="en-US" sz="1800" b="0" i="0" u="none" strike="noStrike" kern="0" cap="none" spc="0" normalizeH="0" baseline="0" noProof="0" dirty="0" smtClean="0">
              <a:ln>
                <a:noFill/>
              </a:ln>
              <a:solidFill>
                <a:srgbClr val="000000"/>
              </a:solidFill>
              <a:effectLst/>
              <a:uLnTx/>
              <a:uFillTx/>
              <a:latin typeface="Arial"/>
              <a:cs typeface="Calibri" pitchFamily="34" charset="0"/>
            </a:endParaRPr>
          </a:p>
        </p:txBody>
      </p:sp>
      <p:grpSp>
        <p:nvGrpSpPr>
          <p:cNvPr id="107" name="Group 106"/>
          <p:cNvGrpSpPr/>
          <p:nvPr/>
        </p:nvGrpSpPr>
        <p:grpSpPr>
          <a:xfrm>
            <a:off x="2088388" y="2779040"/>
            <a:ext cx="5195888" cy="1478045"/>
            <a:chOff x="1473200" y="3335163"/>
            <a:chExt cx="6927850" cy="1970727"/>
          </a:xfrm>
        </p:grpSpPr>
        <p:cxnSp>
          <p:nvCxnSpPr>
            <p:cNvPr id="108" name="Straight Arrow Connector 330"/>
            <p:cNvCxnSpPr>
              <a:cxnSpLocks noChangeShapeType="1"/>
            </p:cNvCxnSpPr>
            <p:nvPr/>
          </p:nvCxnSpPr>
          <p:spPr bwMode="auto">
            <a:xfrm>
              <a:off x="1473200" y="3667407"/>
              <a:ext cx="2608214" cy="1"/>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pic>
          <p:nvPicPr>
            <p:cNvPr id="109" name="Picture 108" descr="Bucket.png"/>
            <p:cNvPicPr>
              <a:picLocks noChangeAspect="1"/>
            </p:cNvPicPr>
            <p:nvPr/>
          </p:nvPicPr>
          <p:blipFill>
            <a:blip r:embed="rId3" cstate="print"/>
            <a:stretch>
              <a:fillRect/>
            </a:stretch>
          </p:blipFill>
          <p:spPr>
            <a:xfrm>
              <a:off x="4081414" y="3377328"/>
              <a:ext cx="926079" cy="939941"/>
            </a:xfrm>
            <a:prstGeom prst="rect">
              <a:avLst/>
            </a:prstGeom>
          </p:spPr>
        </p:pic>
        <p:cxnSp>
          <p:nvCxnSpPr>
            <p:cNvPr id="110" name="Straight Connector 109"/>
            <p:cNvCxnSpPr/>
            <p:nvPr/>
          </p:nvCxnSpPr>
          <p:spPr bwMode="auto">
            <a:xfrm>
              <a:off x="1473200" y="4832782"/>
              <a:ext cx="2001838" cy="9525"/>
            </a:xfrm>
            <a:prstGeom prst="line">
              <a:avLst/>
            </a:prstGeom>
            <a:noFill/>
            <a:ln w="19050" cap="flat" cmpd="sng" algn="ctr">
              <a:solidFill>
                <a:srgbClr val="FFFFFF">
                  <a:lumMod val="50000"/>
                </a:srgbClr>
              </a:solidFill>
              <a:prstDash val="solid"/>
              <a:round/>
              <a:headEnd type="arrow" w="med" len="med"/>
              <a:tailEnd type="none" w="med" len="med"/>
            </a:ln>
            <a:effectLst/>
          </p:spPr>
        </p:cxnSp>
        <p:cxnSp>
          <p:nvCxnSpPr>
            <p:cNvPr id="111" name="Straight Connector 110"/>
            <p:cNvCxnSpPr/>
            <p:nvPr/>
          </p:nvCxnSpPr>
          <p:spPr bwMode="auto">
            <a:xfrm flipH="1">
              <a:off x="3475038" y="3990596"/>
              <a:ext cx="711200" cy="851711"/>
            </a:xfrm>
            <a:prstGeom prst="line">
              <a:avLst/>
            </a:prstGeom>
            <a:noFill/>
            <a:ln w="19050" cap="flat" cmpd="sng" algn="ctr">
              <a:solidFill>
                <a:srgbClr val="FFFFFF">
                  <a:lumMod val="50000"/>
                </a:srgbClr>
              </a:solidFill>
              <a:prstDash val="solid"/>
              <a:round/>
              <a:headEnd type="none" w="med" len="med"/>
              <a:tailEnd type="none" w="med" len="med"/>
            </a:ln>
            <a:effectLst/>
          </p:spPr>
        </p:cxnSp>
        <p:grpSp>
          <p:nvGrpSpPr>
            <p:cNvPr id="112" name="Group 822"/>
            <p:cNvGrpSpPr>
              <a:grpSpLocks/>
            </p:cNvGrpSpPr>
            <p:nvPr/>
          </p:nvGrpSpPr>
          <p:grpSpPr bwMode="auto">
            <a:xfrm>
              <a:off x="7010400" y="3445307"/>
              <a:ext cx="1390650" cy="752508"/>
              <a:chOff x="7010597" y="1797001"/>
              <a:chExt cx="1063261" cy="751765"/>
            </a:xfrm>
          </p:grpSpPr>
          <p:sp>
            <p:nvSpPr>
              <p:cNvPr id="141" name="Text Box 67"/>
              <p:cNvSpPr txBox="1">
                <a:spLocks noChangeArrowheads="1"/>
              </p:cNvSpPr>
              <p:nvPr/>
            </p:nvSpPr>
            <p:spPr bwMode="auto">
              <a:xfrm>
                <a:off x="7010597" y="1797001"/>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Premium</a:t>
                </a:r>
              </a:p>
            </p:txBody>
          </p:sp>
          <p:sp>
            <p:nvSpPr>
              <p:cNvPr id="142" name="Text Box 67"/>
              <p:cNvSpPr txBox="1">
                <a:spLocks noChangeArrowheads="1"/>
              </p:cNvSpPr>
              <p:nvPr/>
            </p:nvSpPr>
            <p:spPr bwMode="auto">
              <a:xfrm>
                <a:off x="7010597" y="2061851"/>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Tax</a:t>
                </a:r>
              </a:p>
            </p:txBody>
          </p:sp>
          <p:sp>
            <p:nvSpPr>
              <p:cNvPr id="143" name="Text Box 67"/>
              <p:cNvSpPr txBox="1">
                <a:spLocks noChangeArrowheads="1"/>
              </p:cNvSpPr>
              <p:nvPr/>
            </p:nvSpPr>
            <p:spPr bwMode="auto">
              <a:xfrm>
                <a:off x="7010597" y="2326703"/>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Fees</a:t>
                </a:r>
              </a:p>
            </p:txBody>
          </p:sp>
        </p:grpSp>
        <p:sp>
          <p:nvSpPr>
            <p:cNvPr id="113" name="TextBox 5"/>
            <p:cNvSpPr txBox="1">
              <a:spLocks noChangeArrowheads="1"/>
            </p:cNvSpPr>
            <p:nvPr/>
          </p:nvSpPr>
          <p:spPr bwMode="auto">
            <a:xfrm>
              <a:off x="3982598" y="4285093"/>
              <a:ext cx="109061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cs typeface="Arial" charset="0"/>
                </a:rPr>
                <a:t>Unapplied fund</a:t>
              </a:r>
            </a:p>
          </p:txBody>
        </p:sp>
        <p:grpSp>
          <p:nvGrpSpPr>
            <p:cNvPr id="114" name="Group 308"/>
            <p:cNvGrpSpPr>
              <a:grpSpLocks/>
            </p:cNvGrpSpPr>
            <p:nvPr/>
          </p:nvGrpSpPr>
          <p:grpSpPr bwMode="auto">
            <a:xfrm>
              <a:off x="6041558" y="3335163"/>
              <a:ext cx="643404" cy="843567"/>
              <a:chOff x="2407000" y="5529984"/>
              <a:chExt cx="642988" cy="843490"/>
            </a:xfrm>
          </p:grpSpPr>
          <p:grpSp>
            <p:nvGrpSpPr>
              <p:cNvPr id="128" name="Group 309"/>
              <p:cNvGrpSpPr>
                <a:grpSpLocks/>
              </p:cNvGrpSpPr>
              <p:nvPr/>
            </p:nvGrpSpPr>
            <p:grpSpPr bwMode="auto">
              <a:xfrm>
                <a:off x="2407000" y="5529984"/>
                <a:ext cx="384071" cy="765840"/>
                <a:chOff x="2407000" y="4524968"/>
                <a:chExt cx="384071" cy="765840"/>
              </a:xfrm>
            </p:grpSpPr>
            <p:sp>
              <p:nvSpPr>
                <p:cNvPr id="132" name="AutoShape 5"/>
                <p:cNvSpPr>
                  <a:spLocks noChangeArrowheads="1"/>
                </p:cNvSpPr>
                <p:nvPr/>
              </p:nvSpPr>
              <p:spPr bwMode="auto">
                <a:xfrm rot="16200000">
                  <a:off x="2305242" y="4767956"/>
                  <a:ext cx="605986" cy="36567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133" name="Freeform 6"/>
                <p:cNvSpPr>
                  <a:spLocks/>
                </p:cNvSpPr>
                <p:nvPr/>
              </p:nvSpPr>
              <p:spPr bwMode="auto">
                <a:xfrm>
                  <a:off x="2407000" y="4616539"/>
                  <a:ext cx="132042" cy="29236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134" name="Freeform 7"/>
                <p:cNvSpPr>
                  <a:spLocks/>
                </p:cNvSpPr>
                <p:nvPr/>
              </p:nvSpPr>
              <p:spPr bwMode="auto">
                <a:xfrm>
                  <a:off x="2407000" y="4807203"/>
                  <a:ext cx="132042" cy="29236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135" name="Freeform 8"/>
                <p:cNvSpPr>
                  <a:spLocks/>
                </p:cNvSpPr>
                <p:nvPr/>
              </p:nvSpPr>
              <p:spPr bwMode="auto">
                <a:xfrm>
                  <a:off x="2407000" y="4998447"/>
                  <a:ext cx="132042" cy="29236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nvGrpSpPr>
                <p:cNvPr id="136" name="Group 9"/>
                <p:cNvGrpSpPr>
                  <a:grpSpLocks/>
                </p:cNvGrpSpPr>
                <p:nvPr/>
              </p:nvGrpSpPr>
              <p:grpSpPr bwMode="auto">
                <a:xfrm>
                  <a:off x="2608235" y="4524968"/>
                  <a:ext cx="147329" cy="546834"/>
                  <a:chOff x="2784" y="2754"/>
                  <a:chExt cx="384" cy="1437"/>
                </a:xfrm>
              </p:grpSpPr>
              <p:sp>
                <p:nvSpPr>
                  <p:cNvPr id="137"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138"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139" name="AutoShape 12"/>
                  <p:cNvSpPr>
                    <a:spLocks noChangeArrowheads="1"/>
                  </p:cNvSpPr>
                  <p:nvPr/>
                </p:nvSpPr>
                <p:spPr bwMode="auto">
                  <a:xfrm>
                    <a:off x="2784" y="2754"/>
                    <a:ext cx="0" cy="14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140" name="Oval 13"/>
                  <p:cNvSpPr>
                    <a:spLocks noChangeArrowheads="1"/>
                  </p:cNvSpPr>
                  <p:nvPr/>
                </p:nvSpPr>
                <p:spPr bwMode="auto">
                  <a:xfrm>
                    <a:off x="2880" y="2927"/>
                    <a:ext cx="0" cy="108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grpSp>
          <p:grpSp>
            <p:nvGrpSpPr>
              <p:cNvPr id="129" name="Group 310"/>
              <p:cNvGrpSpPr>
                <a:grpSpLocks/>
              </p:cNvGrpSpPr>
              <p:nvPr/>
            </p:nvGrpSpPr>
            <p:grpSpPr bwMode="auto">
              <a:xfrm>
                <a:off x="2672163" y="5997237"/>
                <a:ext cx="377825" cy="376237"/>
                <a:chOff x="5761037" y="2776538"/>
                <a:chExt cx="377825" cy="376237"/>
              </a:xfrm>
            </p:grpSpPr>
            <p:sp>
              <p:nvSpPr>
                <p:cNvPr id="130"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131" name="Picture 161" descr="bl0052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15" name="Text Box 67"/>
            <p:cNvSpPr txBox="1">
              <a:spLocks noChangeArrowheads="1"/>
            </p:cNvSpPr>
            <p:nvPr/>
          </p:nvSpPr>
          <p:spPr bwMode="auto">
            <a:xfrm>
              <a:off x="5610225" y="4345419"/>
              <a:ext cx="1438275" cy="22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cs typeface="Arial" charset="0"/>
                </a:rPr>
                <a:t>Home policy</a:t>
              </a:r>
            </a:p>
          </p:txBody>
        </p:sp>
        <p:cxnSp>
          <p:nvCxnSpPr>
            <p:cNvPr id="116" name="Straight Arrow Connector 330"/>
            <p:cNvCxnSpPr>
              <a:cxnSpLocks noChangeShapeType="1"/>
            </p:cNvCxnSpPr>
            <p:nvPr/>
          </p:nvCxnSpPr>
          <p:spPr bwMode="auto">
            <a:xfrm>
              <a:off x="4906963" y="3675494"/>
              <a:ext cx="1035050"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grpSp>
          <p:nvGrpSpPr>
            <p:cNvPr id="117" name="Group 44042"/>
            <p:cNvGrpSpPr>
              <a:grpSpLocks/>
            </p:cNvGrpSpPr>
            <p:nvPr/>
          </p:nvGrpSpPr>
          <p:grpSpPr bwMode="auto">
            <a:xfrm>
              <a:off x="1851646" y="4240643"/>
              <a:ext cx="1037696" cy="806731"/>
              <a:chOff x="3160043" y="5426156"/>
              <a:chExt cx="1038429" cy="805689"/>
            </a:xfrm>
          </p:grpSpPr>
          <p:sp>
            <p:nvSpPr>
              <p:cNvPr id="124" name="AutoShape 64"/>
              <p:cNvSpPr>
                <a:spLocks noChangeArrowheads="1"/>
              </p:cNvSpPr>
              <p:nvPr/>
            </p:nvSpPr>
            <p:spPr bwMode="auto">
              <a:xfrm rot="5400000" flipH="1">
                <a:off x="3119655" y="5560302"/>
                <a:ext cx="741990" cy="4736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13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DDDDDD"/>
              </a:solidFill>
              <a:ln w="19050" algn="ctr">
                <a:solidFill>
                  <a:srgbClr val="FFFFFF">
                    <a:lumMod val="50000"/>
                  </a:srgbClr>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a:ln>
                    <a:noFill/>
                  </a:ln>
                  <a:solidFill>
                    <a:srgbClr val="000000"/>
                  </a:solidFill>
                  <a:effectLst/>
                  <a:uLnTx/>
                  <a:uFillTx/>
                </a:endParaRPr>
              </a:p>
            </p:txBody>
          </p:sp>
          <p:sp>
            <p:nvSpPr>
              <p:cNvPr id="125" name="Rectangle 38"/>
              <p:cNvSpPr>
                <a:spLocks noChangeArrowheads="1"/>
              </p:cNvSpPr>
              <p:nvPr/>
            </p:nvSpPr>
            <p:spPr bwMode="auto">
              <a:xfrm>
                <a:off x="3160043" y="5866609"/>
                <a:ext cx="974526" cy="292010"/>
              </a:xfrm>
              <a:prstGeom prst="rect">
                <a:avLst/>
              </a:prstGeom>
              <a:solidFill>
                <a:srgbClr val="E7E8E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126"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9232" y="583337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 name="TextBox 154"/>
              <p:cNvSpPr txBox="1">
                <a:spLocks noChangeArrowheads="1"/>
              </p:cNvSpPr>
              <p:nvPr/>
            </p:nvSpPr>
            <p:spPr bwMode="auto">
              <a:xfrm>
                <a:off x="3522168" y="5816883"/>
                <a:ext cx="676304" cy="41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dirty="0">
                    <a:ln>
                      <a:noFill/>
                    </a:ln>
                    <a:solidFill>
                      <a:srgbClr val="429030"/>
                    </a:solidFill>
                    <a:effectLst/>
                    <a:uLnTx/>
                    <a:uFillTx/>
                    <a:latin typeface="Arial" charset="0"/>
                    <a:cs typeface="Arial" charset="0"/>
                  </a:rPr>
                  <a:t>150</a:t>
                </a:r>
              </a:p>
            </p:txBody>
          </p:sp>
        </p:grpSp>
        <p:grpSp>
          <p:nvGrpSpPr>
            <p:cNvPr id="118" name="Group 762"/>
            <p:cNvGrpSpPr>
              <a:grpSpLocks/>
            </p:cNvGrpSpPr>
            <p:nvPr/>
          </p:nvGrpSpPr>
          <p:grpSpPr bwMode="auto">
            <a:xfrm>
              <a:off x="1851026" y="3474892"/>
              <a:ext cx="1109828" cy="415498"/>
              <a:chOff x="1851697" y="2220242"/>
              <a:chExt cx="1109789" cy="415263"/>
            </a:xfrm>
          </p:grpSpPr>
          <p:sp>
            <p:nvSpPr>
              <p:cNvPr id="121" name="Rectangle 38"/>
              <p:cNvSpPr>
                <a:spLocks noChangeArrowheads="1"/>
              </p:cNvSpPr>
              <p:nvPr/>
            </p:nvSpPr>
            <p:spPr bwMode="auto">
              <a:xfrm>
                <a:off x="1851697" y="2269862"/>
                <a:ext cx="974526" cy="2922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122"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223673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765"/>
              <p:cNvSpPr txBox="1">
                <a:spLocks noChangeArrowheads="1"/>
              </p:cNvSpPr>
              <p:nvPr/>
            </p:nvSpPr>
            <p:spPr bwMode="auto">
              <a:xfrm>
                <a:off x="2142487" y="2220242"/>
                <a:ext cx="818999" cy="4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dirty="0">
                    <a:ln>
                      <a:noFill/>
                    </a:ln>
                    <a:solidFill>
                      <a:srgbClr val="429030"/>
                    </a:solidFill>
                    <a:effectLst/>
                    <a:uLnTx/>
                    <a:uFillTx/>
                    <a:latin typeface="Arial" charset="0"/>
                    <a:cs typeface="Arial" charset="0"/>
                  </a:rPr>
                  <a:t>1350</a:t>
                </a:r>
              </a:p>
            </p:txBody>
          </p:sp>
        </p:grpSp>
        <p:sp>
          <p:nvSpPr>
            <p:cNvPr id="119" name="Text Box 67"/>
            <p:cNvSpPr txBox="1">
              <a:spLocks noChangeArrowheads="1"/>
            </p:cNvSpPr>
            <p:nvPr/>
          </p:nvSpPr>
          <p:spPr bwMode="auto">
            <a:xfrm>
              <a:off x="1617663" y="3929494"/>
              <a:ext cx="1362075" cy="22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cs typeface="Arial" charset="0"/>
                </a:rPr>
                <a:t>Payment </a:t>
              </a:r>
            </a:p>
          </p:txBody>
        </p:sp>
        <p:sp>
          <p:nvSpPr>
            <p:cNvPr id="120" name="Text Box 67"/>
            <p:cNvSpPr txBox="1">
              <a:spLocks noChangeArrowheads="1"/>
            </p:cNvSpPr>
            <p:nvPr/>
          </p:nvSpPr>
          <p:spPr bwMode="auto">
            <a:xfrm>
              <a:off x="1617663" y="5083607"/>
              <a:ext cx="1362075" cy="222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cs typeface="Arial" charset="0"/>
                </a:rPr>
                <a:t>Disbursement</a:t>
              </a:r>
            </a:p>
          </p:txBody>
        </p:sp>
      </p:grpSp>
    </p:spTree>
    <p:extLst>
      <p:ext uri="{BB962C8B-B14F-4D97-AF65-F5344CB8AC3E}">
        <p14:creationId xmlns:p14="http://schemas.microsoft.com/office/powerpoint/2010/main" val="405185178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8"/>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Controlling billing level and unapplied funds</a:t>
            </a:r>
            <a:endParaRPr kumimoji="0" lang="en-US" sz="2550" b="1" i="0" u="none" strike="noStrike" kern="0" cap="none" spc="0" normalizeH="0" baseline="0" noProof="0" dirty="0">
              <a:ln>
                <a:noFill/>
              </a:ln>
              <a:solidFill>
                <a:srgbClr val="04628C"/>
              </a:solidFill>
              <a:effectLst/>
              <a:uLnTx/>
              <a:uFillTx/>
              <a:latin typeface="Calibri" pitchFamily="34" charset="0"/>
              <a:cs typeface="Calibri" pitchFamily="34" charset="0"/>
            </a:endParaRPr>
          </a:p>
        </p:txBody>
      </p:sp>
      <p:sp>
        <p:nvSpPr>
          <p:cNvPr id="38" name="Content Placeholder 39"/>
          <p:cNvSpPr txBox="1">
            <a:spLocks/>
          </p:cNvSpPr>
          <p:nvPr/>
        </p:nvSpPr>
        <p:spPr bwMode="auto">
          <a:xfrm>
            <a:off x="1345297" y="685800"/>
            <a:ext cx="308815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pitchFamily="34"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A pair of fields on an account control billing level and placement of unapplied funds </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pitchFamily="34" charset="0"/>
              <a:buChar char="•"/>
              <a:tabLst/>
              <a:defRPr/>
            </a:pPr>
            <a:endParaRPr kumimoji="0" lang="en-US" sz="1800" b="0" i="0" u="none" strike="noStrike" kern="0" cap="none" spc="0" normalizeH="0" baseline="0" noProof="0" dirty="0">
              <a:ln>
                <a:noFill/>
              </a:ln>
              <a:solidFill>
                <a:srgbClr val="000000"/>
              </a:solidFill>
              <a:effectLst/>
              <a:uLnTx/>
              <a:uFillTx/>
              <a:latin typeface="Arial"/>
              <a:cs typeface="Calibri" pitchFamily="34" charset="0"/>
            </a:endParaRP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876" y="2263765"/>
            <a:ext cx="1096492" cy="151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582" y="2230777"/>
            <a:ext cx="1429805" cy="164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961" y="2230777"/>
            <a:ext cx="1429805" cy="164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5" name="Group 44"/>
          <p:cNvGrpSpPr/>
          <p:nvPr/>
        </p:nvGrpSpPr>
        <p:grpSpPr>
          <a:xfrm>
            <a:off x="1567017" y="3844593"/>
            <a:ext cx="1294210" cy="878142"/>
            <a:chOff x="583827" y="5053459"/>
            <a:chExt cx="1725613" cy="1170856"/>
          </a:xfrm>
        </p:grpSpPr>
        <p:pic>
          <p:nvPicPr>
            <p:cNvPr id="47" name="Picture 46" descr="Bucket.png"/>
            <p:cNvPicPr>
              <a:picLocks noChangeAspect="1"/>
            </p:cNvPicPr>
            <p:nvPr/>
          </p:nvPicPr>
          <p:blipFill>
            <a:blip r:embed="rId5" cstate="print"/>
            <a:stretch>
              <a:fillRect/>
            </a:stretch>
          </p:blipFill>
          <p:spPr>
            <a:xfrm>
              <a:off x="1103198" y="5053459"/>
              <a:ext cx="686871" cy="697152"/>
            </a:xfrm>
            <a:prstGeom prst="rect">
              <a:avLst/>
            </a:prstGeom>
          </p:spPr>
        </p:pic>
        <p:sp>
          <p:nvSpPr>
            <p:cNvPr id="48" name="TextBox 5"/>
            <p:cNvSpPr txBox="1">
              <a:spLocks noChangeArrowheads="1"/>
            </p:cNvSpPr>
            <p:nvPr/>
          </p:nvSpPr>
          <p:spPr bwMode="auto">
            <a:xfrm>
              <a:off x="583827" y="5725034"/>
              <a:ext cx="1725613" cy="4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125"/>
                </a:lnSpc>
                <a:spcBef>
                  <a:spcPct val="5000"/>
                </a:spcBef>
                <a:spcAft>
                  <a:spcPct val="0"/>
                </a:spcAft>
                <a:buClr>
                  <a:srgbClr val="FFFFFF"/>
                </a:buClr>
              </a:pPr>
              <a:r>
                <a:rPr lang="en-US" sz="1200" b="0" dirty="0">
                  <a:solidFill>
                    <a:srgbClr val="000000"/>
                  </a:solidFill>
                  <a:cs typeface="Arial" charset="0"/>
                </a:rPr>
                <a:t>Default </a:t>
              </a:r>
              <a:br>
                <a:rPr lang="en-US" sz="1200" b="0" dirty="0">
                  <a:solidFill>
                    <a:srgbClr val="000000"/>
                  </a:solidFill>
                  <a:cs typeface="Arial" charset="0"/>
                </a:rPr>
              </a:br>
              <a:r>
                <a:rPr lang="en-US" sz="1200" b="0" dirty="0">
                  <a:solidFill>
                    <a:srgbClr val="000000"/>
                  </a:solidFill>
                  <a:cs typeface="Arial" charset="0"/>
                </a:rPr>
                <a:t>Unapplied</a:t>
              </a:r>
            </a:p>
          </p:txBody>
        </p:sp>
      </p:grpSp>
      <p:grpSp>
        <p:nvGrpSpPr>
          <p:cNvPr id="49" name="Group 48"/>
          <p:cNvGrpSpPr/>
          <p:nvPr/>
        </p:nvGrpSpPr>
        <p:grpSpPr>
          <a:xfrm>
            <a:off x="3570469" y="3844593"/>
            <a:ext cx="1294210" cy="878142"/>
            <a:chOff x="583827" y="5053459"/>
            <a:chExt cx="1725613" cy="1170856"/>
          </a:xfrm>
        </p:grpSpPr>
        <p:pic>
          <p:nvPicPr>
            <p:cNvPr id="50" name="Picture 49" descr="Bucket.png"/>
            <p:cNvPicPr>
              <a:picLocks noChangeAspect="1"/>
            </p:cNvPicPr>
            <p:nvPr/>
          </p:nvPicPr>
          <p:blipFill>
            <a:blip r:embed="rId5" cstate="print"/>
            <a:stretch>
              <a:fillRect/>
            </a:stretch>
          </p:blipFill>
          <p:spPr>
            <a:xfrm>
              <a:off x="1103198" y="5053459"/>
              <a:ext cx="686871" cy="697152"/>
            </a:xfrm>
            <a:prstGeom prst="rect">
              <a:avLst/>
            </a:prstGeom>
          </p:spPr>
        </p:pic>
        <p:sp>
          <p:nvSpPr>
            <p:cNvPr id="51" name="TextBox 5"/>
            <p:cNvSpPr txBox="1">
              <a:spLocks noChangeArrowheads="1"/>
            </p:cNvSpPr>
            <p:nvPr/>
          </p:nvSpPr>
          <p:spPr bwMode="auto">
            <a:xfrm>
              <a:off x="583827" y="5725034"/>
              <a:ext cx="1725613" cy="4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125"/>
                </a:lnSpc>
                <a:spcBef>
                  <a:spcPct val="5000"/>
                </a:spcBef>
                <a:spcAft>
                  <a:spcPct val="0"/>
                </a:spcAft>
                <a:buClr>
                  <a:srgbClr val="FFFFFF"/>
                </a:buClr>
              </a:pPr>
              <a:r>
                <a:rPr lang="en-US" sz="1200" b="0" dirty="0">
                  <a:solidFill>
                    <a:srgbClr val="000000"/>
                  </a:solidFill>
                  <a:cs typeface="Arial" charset="0"/>
                </a:rPr>
                <a:t>Default </a:t>
              </a:r>
              <a:br>
                <a:rPr lang="en-US" sz="1200" b="0" dirty="0">
                  <a:solidFill>
                    <a:srgbClr val="000000"/>
                  </a:solidFill>
                  <a:cs typeface="Arial" charset="0"/>
                </a:rPr>
              </a:br>
              <a:r>
                <a:rPr lang="en-US" sz="1200" b="0" dirty="0">
                  <a:solidFill>
                    <a:srgbClr val="000000"/>
                  </a:solidFill>
                  <a:cs typeface="Arial" charset="0"/>
                </a:rPr>
                <a:t>Unapplied</a:t>
              </a:r>
            </a:p>
          </p:txBody>
        </p:sp>
      </p:grpSp>
      <p:grpSp>
        <p:nvGrpSpPr>
          <p:cNvPr id="52" name="Group 51"/>
          <p:cNvGrpSpPr/>
          <p:nvPr/>
        </p:nvGrpSpPr>
        <p:grpSpPr>
          <a:xfrm>
            <a:off x="5010242" y="3844593"/>
            <a:ext cx="1294210" cy="878142"/>
            <a:chOff x="583827" y="5053459"/>
            <a:chExt cx="1725613" cy="1170856"/>
          </a:xfrm>
        </p:grpSpPr>
        <p:pic>
          <p:nvPicPr>
            <p:cNvPr id="53" name="Picture 52" descr="Bucket.png"/>
            <p:cNvPicPr>
              <a:picLocks noChangeAspect="1"/>
            </p:cNvPicPr>
            <p:nvPr/>
          </p:nvPicPr>
          <p:blipFill>
            <a:blip r:embed="rId5" cstate="print"/>
            <a:stretch>
              <a:fillRect/>
            </a:stretch>
          </p:blipFill>
          <p:spPr>
            <a:xfrm>
              <a:off x="1103198" y="5053459"/>
              <a:ext cx="686871" cy="697152"/>
            </a:xfrm>
            <a:prstGeom prst="rect">
              <a:avLst/>
            </a:prstGeom>
          </p:spPr>
        </p:pic>
        <p:sp>
          <p:nvSpPr>
            <p:cNvPr id="54" name="TextBox 5"/>
            <p:cNvSpPr txBox="1">
              <a:spLocks noChangeArrowheads="1"/>
            </p:cNvSpPr>
            <p:nvPr/>
          </p:nvSpPr>
          <p:spPr bwMode="auto">
            <a:xfrm>
              <a:off x="583827" y="5725034"/>
              <a:ext cx="1725613" cy="4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125"/>
                </a:lnSpc>
                <a:spcBef>
                  <a:spcPct val="5000"/>
                </a:spcBef>
                <a:spcAft>
                  <a:spcPct val="0"/>
                </a:spcAft>
                <a:buClr>
                  <a:srgbClr val="FFFFFF"/>
                </a:buClr>
              </a:pPr>
              <a:r>
                <a:rPr lang="en-US" sz="1200" b="0" dirty="0">
                  <a:solidFill>
                    <a:srgbClr val="000000"/>
                  </a:solidFill>
                  <a:cs typeface="Arial" charset="0"/>
                </a:rPr>
                <a:t>Default </a:t>
              </a:r>
              <a:br>
                <a:rPr lang="en-US" sz="1200" b="0" dirty="0">
                  <a:solidFill>
                    <a:srgbClr val="000000"/>
                  </a:solidFill>
                  <a:cs typeface="Arial" charset="0"/>
                </a:rPr>
              </a:br>
              <a:r>
                <a:rPr lang="en-US" sz="1200" b="0" dirty="0">
                  <a:solidFill>
                    <a:srgbClr val="000000"/>
                  </a:solidFill>
                  <a:cs typeface="Arial" charset="0"/>
                </a:rPr>
                <a:t>Unapplied</a:t>
              </a:r>
            </a:p>
          </p:txBody>
        </p:sp>
      </p:grpSp>
      <p:grpSp>
        <p:nvGrpSpPr>
          <p:cNvPr id="55" name="Group 54"/>
          <p:cNvGrpSpPr/>
          <p:nvPr/>
        </p:nvGrpSpPr>
        <p:grpSpPr>
          <a:xfrm>
            <a:off x="6109857" y="3844592"/>
            <a:ext cx="537743" cy="737078"/>
            <a:chOff x="6169911" y="5053459"/>
            <a:chExt cx="716991" cy="982771"/>
          </a:xfrm>
        </p:grpSpPr>
        <p:pic>
          <p:nvPicPr>
            <p:cNvPr id="56" name="Picture 55" descr="Bucket.png"/>
            <p:cNvPicPr>
              <a:picLocks noChangeAspect="1"/>
            </p:cNvPicPr>
            <p:nvPr/>
          </p:nvPicPr>
          <p:blipFill>
            <a:blip r:embed="rId5" cstate="print"/>
            <a:stretch>
              <a:fillRect/>
            </a:stretch>
          </p:blipFill>
          <p:spPr>
            <a:xfrm>
              <a:off x="6184971" y="5053459"/>
              <a:ext cx="686871" cy="697152"/>
            </a:xfrm>
            <a:prstGeom prst="rect">
              <a:avLst/>
            </a:prstGeom>
          </p:spPr>
        </p:pic>
        <p:sp>
          <p:nvSpPr>
            <p:cNvPr id="57" name="TextBox 5"/>
            <p:cNvSpPr txBox="1">
              <a:spLocks noChangeArrowheads="1"/>
            </p:cNvSpPr>
            <p:nvPr/>
          </p:nvSpPr>
          <p:spPr bwMode="auto">
            <a:xfrm>
              <a:off x="6169911" y="5725034"/>
              <a:ext cx="716991" cy="31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125"/>
                </a:lnSpc>
                <a:spcBef>
                  <a:spcPct val="5000"/>
                </a:spcBef>
                <a:spcAft>
                  <a:spcPct val="0"/>
                </a:spcAft>
                <a:buClr>
                  <a:srgbClr val="FFFFFF"/>
                </a:buClr>
              </a:pPr>
              <a:r>
                <a:rPr lang="en-US" sz="1200" b="0" dirty="0">
                  <a:solidFill>
                    <a:srgbClr val="000000"/>
                  </a:solidFill>
                  <a:cs typeface="Arial" charset="0"/>
                </a:rPr>
                <a:t>Auto</a:t>
              </a:r>
            </a:p>
          </p:txBody>
        </p:sp>
      </p:grpSp>
      <p:grpSp>
        <p:nvGrpSpPr>
          <p:cNvPr id="58" name="Group 57"/>
          <p:cNvGrpSpPr/>
          <p:nvPr/>
        </p:nvGrpSpPr>
        <p:grpSpPr>
          <a:xfrm>
            <a:off x="6691744" y="3844592"/>
            <a:ext cx="588818" cy="737078"/>
            <a:chOff x="6834928" y="5053459"/>
            <a:chExt cx="785091" cy="982771"/>
          </a:xfrm>
        </p:grpSpPr>
        <p:pic>
          <p:nvPicPr>
            <p:cNvPr id="59" name="Picture 58" descr="Bucket.png"/>
            <p:cNvPicPr>
              <a:picLocks noChangeAspect="1"/>
            </p:cNvPicPr>
            <p:nvPr/>
          </p:nvPicPr>
          <p:blipFill>
            <a:blip r:embed="rId5" cstate="print"/>
            <a:stretch>
              <a:fillRect/>
            </a:stretch>
          </p:blipFill>
          <p:spPr>
            <a:xfrm>
              <a:off x="6884038" y="5053459"/>
              <a:ext cx="686871" cy="697152"/>
            </a:xfrm>
            <a:prstGeom prst="rect">
              <a:avLst/>
            </a:prstGeom>
          </p:spPr>
        </p:pic>
        <p:sp>
          <p:nvSpPr>
            <p:cNvPr id="60" name="TextBox 5"/>
            <p:cNvSpPr txBox="1">
              <a:spLocks noChangeArrowheads="1"/>
            </p:cNvSpPr>
            <p:nvPr/>
          </p:nvSpPr>
          <p:spPr bwMode="auto">
            <a:xfrm>
              <a:off x="6834928" y="5725034"/>
              <a:ext cx="785091" cy="31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125"/>
                </a:lnSpc>
                <a:spcBef>
                  <a:spcPct val="5000"/>
                </a:spcBef>
                <a:spcAft>
                  <a:spcPct val="0"/>
                </a:spcAft>
                <a:buClr>
                  <a:srgbClr val="FFFFFF"/>
                </a:buClr>
              </a:pPr>
              <a:r>
                <a:rPr lang="en-US" sz="1200" b="0" dirty="0">
                  <a:solidFill>
                    <a:srgbClr val="000000"/>
                  </a:solidFill>
                  <a:cs typeface="Arial" charset="0"/>
                </a:rPr>
                <a:t>Home</a:t>
              </a:r>
            </a:p>
          </p:txBody>
        </p:sp>
      </p:grpSp>
      <p:grpSp>
        <p:nvGrpSpPr>
          <p:cNvPr id="61" name="Group 60"/>
          <p:cNvGrpSpPr/>
          <p:nvPr/>
        </p:nvGrpSpPr>
        <p:grpSpPr>
          <a:xfrm>
            <a:off x="7197213" y="3844592"/>
            <a:ext cx="598502" cy="737078"/>
            <a:chOff x="7508887" y="5015292"/>
            <a:chExt cx="798003" cy="982771"/>
          </a:xfrm>
        </p:grpSpPr>
        <p:pic>
          <p:nvPicPr>
            <p:cNvPr id="62" name="Picture 61" descr="Bucket.png"/>
            <p:cNvPicPr>
              <a:picLocks noChangeAspect="1"/>
            </p:cNvPicPr>
            <p:nvPr/>
          </p:nvPicPr>
          <p:blipFill>
            <a:blip r:embed="rId5" cstate="print"/>
            <a:stretch>
              <a:fillRect/>
            </a:stretch>
          </p:blipFill>
          <p:spPr>
            <a:xfrm>
              <a:off x="7564453" y="5015292"/>
              <a:ext cx="686871" cy="697152"/>
            </a:xfrm>
            <a:prstGeom prst="rect">
              <a:avLst/>
            </a:prstGeom>
          </p:spPr>
        </p:pic>
        <p:sp>
          <p:nvSpPr>
            <p:cNvPr id="63" name="TextBox 5"/>
            <p:cNvSpPr txBox="1">
              <a:spLocks noChangeArrowheads="1"/>
            </p:cNvSpPr>
            <p:nvPr/>
          </p:nvSpPr>
          <p:spPr bwMode="auto">
            <a:xfrm>
              <a:off x="7508887" y="5686867"/>
              <a:ext cx="798003" cy="31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125"/>
                </a:lnSpc>
                <a:spcBef>
                  <a:spcPct val="5000"/>
                </a:spcBef>
                <a:spcAft>
                  <a:spcPct val="0"/>
                </a:spcAft>
                <a:buClr>
                  <a:srgbClr val="FFFFFF"/>
                </a:buClr>
              </a:pPr>
              <a:r>
                <a:rPr lang="en-US" sz="1200" b="0" dirty="0" err="1">
                  <a:solidFill>
                    <a:srgbClr val="000000"/>
                  </a:solidFill>
                  <a:cs typeface="Arial" charset="0"/>
                </a:rPr>
                <a:t>Umbr</a:t>
              </a:r>
              <a:endParaRPr lang="en-US" sz="1200" b="0" dirty="0">
                <a:solidFill>
                  <a:srgbClr val="000000"/>
                </a:solidFill>
                <a:cs typeface="Arial" charset="0"/>
              </a:endParaRPr>
            </a:p>
          </p:txBody>
        </p:sp>
      </p:grpSp>
      <p:cxnSp>
        <p:nvCxnSpPr>
          <p:cNvPr id="64" name="Straight Connector 63"/>
          <p:cNvCxnSpPr/>
          <p:nvPr/>
        </p:nvCxnSpPr>
        <p:spPr bwMode="auto">
          <a:xfrm>
            <a:off x="3151643" y="1995046"/>
            <a:ext cx="0" cy="2777846"/>
          </a:xfrm>
          <a:prstGeom prst="line">
            <a:avLst/>
          </a:prstGeom>
          <a:noFill/>
          <a:ln w="19050" cap="flat" cmpd="sng" algn="ctr">
            <a:solidFill>
              <a:srgbClr val="FFFFFF">
                <a:lumMod val="50000"/>
              </a:srgbClr>
            </a:solidFill>
            <a:prstDash val="solid"/>
            <a:round/>
            <a:headEnd type="none" w="med" len="med"/>
            <a:tailEnd type="none" w="med" len="med"/>
          </a:ln>
          <a:effectLst/>
        </p:spPr>
      </p:cxnSp>
      <p:sp>
        <p:nvSpPr>
          <p:cNvPr id="65" name="AutoShape 12"/>
          <p:cNvSpPr>
            <a:spLocks/>
          </p:cNvSpPr>
          <p:nvPr/>
        </p:nvSpPr>
        <p:spPr bwMode="auto">
          <a:xfrm rot="16200000">
            <a:off x="6866680" y="3749951"/>
            <a:ext cx="171449" cy="1603276"/>
          </a:xfrm>
          <a:prstGeom prst="leftBrace">
            <a:avLst>
              <a:gd name="adj1" fmla="val 31583"/>
              <a:gd name="adj2" fmla="val 49568"/>
            </a:avLst>
          </a:prstGeom>
          <a:noFill/>
          <a:ln w="19050">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D33941"/>
              </a:solidFill>
              <a:effectLst/>
              <a:uLnTx/>
              <a:uFillTx/>
            </a:endParaRPr>
          </a:p>
        </p:txBody>
      </p:sp>
      <p:sp>
        <p:nvSpPr>
          <p:cNvPr id="66" name="Rectangle 65"/>
          <p:cNvSpPr/>
          <p:nvPr/>
        </p:nvSpPr>
        <p:spPr>
          <a:xfrm>
            <a:off x="6033007" y="4637313"/>
            <a:ext cx="1836380" cy="233397"/>
          </a:xfrm>
          <a:prstGeom prst="rect">
            <a:avLst/>
          </a:prstGeom>
        </p:spPr>
        <p:txBody>
          <a:bodyPr wrap="square">
            <a:spAutoFit/>
          </a:bodyPr>
          <a:lstStyle/>
          <a:p>
            <a:pPr defTabSz="685800" fontAlgn="base">
              <a:lnSpc>
                <a:spcPts val="1125"/>
              </a:lnSpc>
              <a:spcBef>
                <a:spcPct val="5000"/>
              </a:spcBef>
              <a:spcAft>
                <a:spcPct val="0"/>
              </a:spcAft>
              <a:buClr>
                <a:srgbClr val="FFFFFF"/>
              </a:buClr>
            </a:pPr>
            <a:r>
              <a:rPr lang="en-US" sz="1200" dirty="0">
                <a:solidFill>
                  <a:srgbClr val="000000"/>
                </a:solidFill>
                <a:cs typeface="Arial" charset="0"/>
              </a:rPr>
              <a:t>Designated Unapplied</a:t>
            </a:r>
          </a:p>
        </p:txBody>
      </p:sp>
      <p:cxnSp>
        <p:nvCxnSpPr>
          <p:cNvPr id="67" name="Straight Connector 66"/>
          <p:cNvCxnSpPr/>
          <p:nvPr/>
        </p:nvCxnSpPr>
        <p:spPr bwMode="auto">
          <a:xfrm>
            <a:off x="5200385" y="1995046"/>
            <a:ext cx="0" cy="2777846"/>
          </a:xfrm>
          <a:prstGeom prst="line">
            <a:avLst/>
          </a:prstGeom>
          <a:noFill/>
          <a:ln w="19050" cap="flat" cmpd="sng" algn="ctr">
            <a:solidFill>
              <a:srgbClr val="FFFFFF">
                <a:lumMod val="50000"/>
              </a:srgbClr>
            </a:solidFill>
            <a:prstDash val="solid"/>
            <a:round/>
            <a:headEnd type="none" w="med" len="med"/>
            <a:tailEnd type="none" w="med" len="med"/>
          </a:ln>
          <a:effectLst/>
        </p:spPr>
      </p:cxnSp>
      <p:pic>
        <p:nvPicPr>
          <p:cNvPr id="6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7556" y="1018416"/>
            <a:ext cx="3421755" cy="472570"/>
          </a:xfrm>
          <a:prstGeom prst="rect">
            <a:avLst/>
          </a:prstGeom>
          <a:noFill/>
          <a:ln w="9525">
            <a:solidFill>
              <a:srgbClr val="000000"/>
            </a:solidFill>
            <a:miter lim="800000"/>
            <a:headEnd/>
            <a:tailEnd/>
          </a:ln>
          <a:effectLst>
            <a:outerShdw blurRad="50800" dist="38100" dir="2700000" algn="ctr"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pic>
        <p:nvPicPr>
          <p:cNvPr id="6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2583" y="1795078"/>
            <a:ext cx="1743075" cy="328613"/>
          </a:xfrm>
          <a:prstGeom prst="rect">
            <a:avLst/>
          </a:prstGeom>
          <a:noFill/>
          <a:ln w="9525">
            <a:solidFill>
              <a:srgbClr val="000000"/>
            </a:solidFill>
            <a:miter lim="800000"/>
            <a:headEnd/>
            <a:tailEnd/>
          </a:ln>
          <a:effectLst>
            <a:outerShdw blurRad="50800" dist="38100" dir="2700000" algn="ctr"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pic>
        <p:nvPicPr>
          <p:cNvPr id="7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5594" y="1795078"/>
            <a:ext cx="1907381" cy="321469"/>
          </a:xfrm>
          <a:prstGeom prst="rect">
            <a:avLst/>
          </a:prstGeom>
          <a:noFill/>
          <a:ln w="9525">
            <a:solidFill>
              <a:srgbClr val="000000"/>
            </a:solidFill>
            <a:miter lim="800000"/>
            <a:headEnd/>
            <a:tailEnd/>
          </a:ln>
          <a:effectLst>
            <a:outerShdw blurRad="50800" dist="38100" dir="2700000" algn="ctr"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pic>
        <p:nvPicPr>
          <p:cNvPr id="71"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2120" y="1795078"/>
            <a:ext cx="1957388" cy="342900"/>
          </a:xfrm>
          <a:prstGeom prst="rect">
            <a:avLst/>
          </a:prstGeom>
          <a:noFill/>
          <a:ln w="9525">
            <a:solidFill>
              <a:srgbClr val="000000"/>
            </a:solidFill>
            <a:miter lim="800000"/>
            <a:headEnd/>
            <a:tailEnd/>
          </a:ln>
          <a:effectLst>
            <a:outerShdw blurRad="50800" dist="38100" dir="2700000" algn="ctr"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474756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Picture 205" descr="Bucket.png"/>
          <p:cNvPicPr>
            <a:picLocks noChangeAspect="1"/>
          </p:cNvPicPr>
          <p:nvPr/>
        </p:nvPicPr>
        <p:blipFill>
          <a:blip r:embed="rId3" cstate="print"/>
          <a:stretch>
            <a:fillRect/>
          </a:stretch>
        </p:blipFill>
        <p:spPr>
          <a:xfrm>
            <a:off x="4204061" y="1404698"/>
            <a:ext cx="694559" cy="704956"/>
          </a:xfrm>
          <a:prstGeom prst="rect">
            <a:avLst/>
          </a:prstGeom>
        </p:spPr>
      </p:pic>
      <p:pic>
        <p:nvPicPr>
          <p:cNvPr id="207" name="Picture 206" descr="Bucket.png"/>
          <p:cNvPicPr>
            <a:picLocks noChangeAspect="1"/>
          </p:cNvPicPr>
          <p:nvPr/>
        </p:nvPicPr>
        <p:blipFill>
          <a:blip r:embed="rId3" cstate="print"/>
          <a:stretch>
            <a:fillRect/>
          </a:stretch>
        </p:blipFill>
        <p:spPr>
          <a:xfrm>
            <a:off x="4204061" y="2532996"/>
            <a:ext cx="694559" cy="704956"/>
          </a:xfrm>
          <a:prstGeom prst="rect">
            <a:avLst/>
          </a:prstGeom>
        </p:spPr>
      </p:pic>
      <p:pic>
        <p:nvPicPr>
          <p:cNvPr id="208" name="Picture 207" descr="Bucket.png"/>
          <p:cNvPicPr>
            <a:picLocks noChangeAspect="1"/>
          </p:cNvPicPr>
          <p:nvPr/>
        </p:nvPicPr>
        <p:blipFill>
          <a:blip r:embed="rId3" cstate="print"/>
          <a:stretch>
            <a:fillRect/>
          </a:stretch>
        </p:blipFill>
        <p:spPr>
          <a:xfrm>
            <a:off x="4204061" y="4031601"/>
            <a:ext cx="694559" cy="704956"/>
          </a:xfrm>
          <a:prstGeom prst="rect">
            <a:avLst/>
          </a:prstGeom>
        </p:spPr>
      </p:pic>
      <p:sp>
        <p:nvSpPr>
          <p:cNvPr id="209" name="Title 3"/>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Example of designated unapplied funds</a:t>
            </a:r>
            <a:endParaRPr kumimoji="0" lang="en-US" sz="2550" b="1" i="0" u="none" strike="noStrike" kern="0" cap="none" spc="0" normalizeH="0" baseline="0" noProof="0" dirty="0" smtClean="0">
              <a:ln>
                <a:noFill/>
              </a:ln>
              <a:solidFill>
                <a:srgbClr val="04628C"/>
              </a:solidFill>
              <a:effectLst/>
              <a:uLnTx/>
              <a:uFillTx/>
              <a:latin typeface="Calibri" pitchFamily="34" charset="0"/>
              <a:cs typeface="Calibri" pitchFamily="34" charset="0"/>
            </a:endParaRPr>
          </a:p>
        </p:txBody>
      </p:sp>
      <p:sp>
        <p:nvSpPr>
          <p:cNvPr id="210" name="Content Placeholder 10"/>
          <p:cNvSpPr txBox="1">
            <a:spLocks/>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pitchFamily="34"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Excess money from a payment is placed in the unapplied fund for the policy, where it can be managed separately from other money</a:t>
            </a:r>
            <a:endParaRPr kumimoji="0" lang="en-US" sz="1800" b="0" i="0" u="none" strike="noStrike" kern="0" cap="none" spc="0" normalizeH="0" baseline="0" noProof="0" dirty="0" smtClean="0">
              <a:ln>
                <a:noFill/>
              </a:ln>
              <a:solidFill>
                <a:srgbClr val="000000"/>
              </a:solidFill>
              <a:effectLst/>
              <a:uLnTx/>
              <a:uFillTx/>
              <a:latin typeface="Arial"/>
              <a:cs typeface="Calibri" pitchFamily="34" charset="0"/>
            </a:endParaRPr>
          </a:p>
        </p:txBody>
      </p:sp>
      <p:cxnSp>
        <p:nvCxnSpPr>
          <p:cNvPr id="211" name="Straight Arrow Connector 141"/>
          <p:cNvCxnSpPr>
            <a:cxnSpLocks noChangeShapeType="1"/>
          </p:cNvCxnSpPr>
          <p:nvPr/>
        </p:nvCxnSpPr>
        <p:spPr bwMode="auto">
          <a:xfrm>
            <a:off x="1896666" y="2749477"/>
            <a:ext cx="2256234" cy="7144"/>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212" name="Straight Connector 44044"/>
          <p:cNvCxnSpPr>
            <a:cxnSpLocks noChangeShapeType="1"/>
          </p:cNvCxnSpPr>
          <p:nvPr/>
        </p:nvCxnSpPr>
        <p:spPr bwMode="auto">
          <a:xfrm flipH="1">
            <a:off x="1674019" y="1757687"/>
            <a:ext cx="2381" cy="895350"/>
          </a:xfrm>
          <a:prstGeom prst="line">
            <a:avLst/>
          </a:prstGeom>
          <a:noFill/>
          <a:ln w="19050" algn="ctr">
            <a:solidFill>
              <a:srgbClr val="429030"/>
            </a:solidFill>
            <a:round/>
            <a:headEnd/>
            <a:tailEnd/>
          </a:ln>
          <a:extLst>
            <a:ext uri="{909E8E84-426E-40DD-AFC4-6F175D3DCCD1}">
              <a14:hiddenFill xmlns:a14="http://schemas.microsoft.com/office/drawing/2010/main">
                <a:noFill/>
              </a14:hiddenFill>
            </a:ext>
          </a:extLst>
        </p:spPr>
      </p:cxnSp>
      <p:cxnSp>
        <p:nvCxnSpPr>
          <p:cNvPr id="213" name="Straight Connector 781"/>
          <p:cNvCxnSpPr>
            <a:cxnSpLocks noChangeShapeType="1"/>
          </p:cNvCxnSpPr>
          <p:nvPr/>
        </p:nvCxnSpPr>
        <p:spPr bwMode="auto">
          <a:xfrm>
            <a:off x="1674019" y="2975696"/>
            <a:ext cx="2381" cy="1353741"/>
          </a:xfrm>
          <a:prstGeom prst="line">
            <a:avLst/>
          </a:prstGeom>
          <a:noFill/>
          <a:ln w="19050" algn="ctr">
            <a:solidFill>
              <a:srgbClr val="429030"/>
            </a:solidFill>
            <a:round/>
            <a:headEnd/>
            <a:tailEnd/>
          </a:ln>
          <a:extLst>
            <a:ext uri="{909E8E84-426E-40DD-AFC4-6F175D3DCCD1}">
              <a14:hiddenFill xmlns:a14="http://schemas.microsoft.com/office/drawing/2010/main">
                <a:noFill/>
              </a14:hiddenFill>
            </a:ext>
          </a:extLst>
        </p:spPr>
      </p:cxnSp>
      <p:cxnSp>
        <p:nvCxnSpPr>
          <p:cNvPr id="214" name="Straight Connector 213"/>
          <p:cNvCxnSpPr/>
          <p:nvPr/>
        </p:nvCxnSpPr>
        <p:spPr bwMode="auto">
          <a:xfrm>
            <a:off x="2247900" y="3624587"/>
            <a:ext cx="1501379" cy="7144"/>
          </a:xfrm>
          <a:prstGeom prst="line">
            <a:avLst/>
          </a:prstGeom>
          <a:noFill/>
          <a:ln w="19050" cap="flat" cmpd="sng" algn="ctr">
            <a:solidFill>
              <a:srgbClr val="FFFFFF">
                <a:lumMod val="50000"/>
              </a:srgbClr>
            </a:solidFill>
            <a:prstDash val="solid"/>
            <a:round/>
            <a:headEnd type="none" w="med" len="med"/>
            <a:tailEnd type="none" w="med" len="med"/>
          </a:ln>
          <a:effectLst/>
        </p:spPr>
      </p:cxnSp>
      <p:cxnSp>
        <p:nvCxnSpPr>
          <p:cNvPr id="215" name="Straight Connector 214"/>
          <p:cNvCxnSpPr/>
          <p:nvPr/>
        </p:nvCxnSpPr>
        <p:spPr bwMode="auto">
          <a:xfrm flipH="1">
            <a:off x="3749279" y="3029275"/>
            <a:ext cx="533400" cy="602456"/>
          </a:xfrm>
          <a:prstGeom prst="line">
            <a:avLst/>
          </a:prstGeom>
          <a:noFill/>
          <a:ln w="19050" cap="flat" cmpd="sng" algn="ctr">
            <a:solidFill>
              <a:srgbClr val="FFFFFF">
                <a:lumMod val="50000"/>
              </a:srgbClr>
            </a:solidFill>
            <a:prstDash val="solid"/>
            <a:round/>
            <a:headEnd type="none" w="med" len="med"/>
            <a:tailEnd type="none" w="med" len="med"/>
          </a:ln>
          <a:effectLst/>
        </p:spPr>
      </p:cxnSp>
      <p:sp>
        <p:nvSpPr>
          <p:cNvPr id="216" name="TextBox 5"/>
          <p:cNvSpPr txBox="1">
            <a:spLocks noChangeArrowheads="1"/>
          </p:cNvSpPr>
          <p:nvPr/>
        </p:nvSpPr>
        <p:spPr bwMode="auto">
          <a:xfrm>
            <a:off x="3913585" y="2088680"/>
            <a:ext cx="127754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95000"/>
              </a:lnSpc>
              <a:spcBef>
                <a:spcPct val="5000"/>
              </a:spcBef>
              <a:spcAft>
                <a:spcPct val="0"/>
              </a:spcAft>
              <a:buClr>
                <a:srgbClr val="FFFFFF"/>
              </a:buClr>
            </a:pPr>
            <a:r>
              <a:rPr lang="en-US" sz="1200" b="0" dirty="0">
                <a:solidFill>
                  <a:srgbClr val="000000"/>
                </a:solidFill>
                <a:cs typeface="Arial" charset="0"/>
              </a:rPr>
              <a:t>Designated</a:t>
            </a:r>
            <a:br>
              <a:rPr lang="en-US" sz="1200" b="0" dirty="0">
                <a:solidFill>
                  <a:srgbClr val="000000"/>
                </a:solidFill>
                <a:cs typeface="Arial" charset="0"/>
              </a:rPr>
            </a:br>
            <a:r>
              <a:rPr lang="en-US" sz="1200" b="0" dirty="0">
                <a:solidFill>
                  <a:srgbClr val="000000"/>
                </a:solidFill>
                <a:cs typeface="Arial" charset="0"/>
              </a:rPr>
              <a:t>Unapplied (Auto)</a:t>
            </a:r>
          </a:p>
        </p:txBody>
      </p:sp>
      <p:grpSp>
        <p:nvGrpSpPr>
          <p:cNvPr id="217" name="Group 761"/>
          <p:cNvGrpSpPr>
            <a:grpSpLocks/>
          </p:cNvGrpSpPr>
          <p:nvPr/>
        </p:nvGrpSpPr>
        <p:grpSpPr bwMode="auto">
          <a:xfrm>
            <a:off x="6400800" y="1436218"/>
            <a:ext cx="1042988" cy="564381"/>
            <a:chOff x="7010597" y="1797001"/>
            <a:chExt cx="1063261" cy="751765"/>
          </a:xfrm>
        </p:grpSpPr>
        <p:sp>
          <p:nvSpPr>
            <p:cNvPr id="218" name="Text Box 67"/>
            <p:cNvSpPr txBox="1">
              <a:spLocks noChangeArrowheads="1"/>
            </p:cNvSpPr>
            <p:nvPr/>
          </p:nvSpPr>
          <p:spPr bwMode="auto">
            <a:xfrm>
              <a:off x="7010597" y="1797001"/>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Premium</a:t>
              </a:r>
            </a:p>
          </p:txBody>
        </p:sp>
        <p:sp>
          <p:nvSpPr>
            <p:cNvPr id="219" name="Text Box 67"/>
            <p:cNvSpPr txBox="1">
              <a:spLocks noChangeArrowheads="1"/>
            </p:cNvSpPr>
            <p:nvPr/>
          </p:nvSpPr>
          <p:spPr bwMode="auto">
            <a:xfrm>
              <a:off x="7010597" y="2061851"/>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Tax</a:t>
              </a:r>
            </a:p>
          </p:txBody>
        </p:sp>
        <p:sp>
          <p:nvSpPr>
            <p:cNvPr id="220" name="Text Box 67"/>
            <p:cNvSpPr txBox="1">
              <a:spLocks noChangeArrowheads="1"/>
            </p:cNvSpPr>
            <p:nvPr/>
          </p:nvSpPr>
          <p:spPr bwMode="auto">
            <a:xfrm>
              <a:off x="7010597" y="2326703"/>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Fees</a:t>
              </a:r>
            </a:p>
          </p:txBody>
        </p:sp>
      </p:grpSp>
      <p:sp>
        <p:nvSpPr>
          <p:cNvPr id="221" name="TextBox 5"/>
          <p:cNvSpPr txBox="1">
            <a:spLocks noChangeArrowheads="1"/>
          </p:cNvSpPr>
          <p:nvPr/>
        </p:nvSpPr>
        <p:spPr bwMode="auto">
          <a:xfrm>
            <a:off x="1243013" y="2984354"/>
            <a:ext cx="866775" cy="2896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0" i="0" u="none" strike="noStrike" kern="0" cap="none" spc="0" normalizeH="0" baseline="0" noProof="0" dirty="0">
                <a:ln>
                  <a:noFill/>
                </a:ln>
                <a:solidFill>
                  <a:srgbClr val="000000"/>
                </a:solidFill>
                <a:effectLst/>
                <a:uLnTx/>
                <a:uFillTx/>
                <a:latin typeface="Arial" charset="0"/>
                <a:cs typeface="Arial" charset="0"/>
              </a:rPr>
              <a:t>Account</a:t>
            </a:r>
          </a:p>
        </p:txBody>
      </p:sp>
      <p:grpSp>
        <p:nvGrpSpPr>
          <p:cNvPr id="222" name="Group 822"/>
          <p:cNvGrpSpPr>
            <a:grpSpLocks/>
          </p:cNvGrpSpPr>
          <p:nvPr/>
        </p:nvGrpSpPr>
        <p:grpSpPr bwMode="auto">
          <a:xfrm>
            <a:off x="6400800" y="2583981"/>
            <a:ext cx="1042988" cy="564381"/>
            <a:chOff x="7010597" y="1797001"/>
            <a:chExt cx="1063261" cy="751765"/>
          </a:xfrm>
        </p:grpSpPr>
        <p:sp>
          <p:nvSpPr>
            <p:cNvPr id="223" name="Text Box 67"/>
            <p:cNvSpPr txBox="1">
              <a:spLocks noChangeArrowheads="1"/>
            </p:cNvSpPr>
            <p:nvPr/>
          </p:nvSpPr>
          <p:spPr bwMode="auto">
            <a:xfrm>
              <a:off x="7010597" y="1797001"/>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Premium</a:t>
              </a:r>
            </a:p>
          </p:txBody>
        </p:sp>
        <p:sp>
          <p:nvSpPr>
            <p:cNvPr id="224" name="Text Box 67"/>
            <p:cNvSpPr txBox="1">
              <a:spLocks noChangeArrowheads="1"/>
            </p:cNvSpPr>
            <p:nvPr/>
          </p:nvSpPr>
          <p:spPr bwMode="auto">
            <a:xfrm>
              <a:off x="7010597" y="2061851"/>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Tax</a:t>
              </a:r>
            </a:p>
          </p:txBody>
        </p:sp>
        <p:sp>
          <p:nvSpPr>
            <p:cNvPr id="225" name="Text Box 67"/>
            <p:cNvSpPr txBox="1">
              <a:spLocks noChangeArrowheads="1"/>
            </p:cNvSpPr>
            <p:nvPr/>
          </p:nvSpPr>
          <p:spPr bwMode="auto">
            <a:xfrm>
              <a:off x="7010597" y="2326703"/>
              <a:ext cx="1063261" cy="222063"/>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Fees</a:t>
              </a:r>
            </a:p>
          </p:txBody>
        </p:sp>
      </p:grpSp>
      <p:grpSp>
        <p:nvGrpSpPr>
          <p:cNvPr id="226" name="Group 9"/>
          <p:cNvGrpSpPr>
            <a:grpSpLocks/>
          </p:cNvGrpSpPr>
          <p:nvPr/>
        </p:nvGrpSpPr>
        <p:grpSpPr bwMode="auto">
          <a:xfrm>
            <a:off x="6400800" y="4235381"/>
            <a:ext cx="1044179" cy="365547"/>
            <a:chOff x="7010596" y="4573425"/>
            <a:chExt cx="1391724" cy="487285"/>
          </a:xfrm>
        </p:grpSpPr>
        <p:sp>
          <p:nvSpPr>
            <p:cNvPr id="227" name="Text Box 67"/>
            <p:cNvSpPr txBox="1">
              <a:spLocks noChangeArrowheads="1"/>
            </p:cNvSpPr>
            <p:nvPr/>
          </p:nvSpPr>
          <p:spPr bwMode="auto">
            <a:xfrm>
              <a:off x="7010596" y="4573425"/>
              <a:ext cx="1390137" cy="222232"/>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Deductible</a:t>
              </a:r>
            </a:p>
          </p:txBody>
        </p:sp>
        <p:sp>
          <p:nvSpPr>
            <p:cNvPr id="228" name="Text Box 67"/>
            <p:cNvSpPr txBox="1">
              <a:spLocks noChangeArrowheads="1"/>
            </p:cNvSpPr>
            <p:nvPr/>
          </p:nvSpPr>
          <p:spPr bwMode="auto">
            <a:xfrm>
              <a:off x="7010596" y="4838478"/>
              <a:ext cx="1391724" cy="222232"/>
            </a:xfrm>
            <a:prstGeom prst="rect">
              <a:avLst/>
            </a:prstGeom>
            <a:solidFill>
              <a:srgbClr val="AAADCA">
                <a:lumMod val="60000"/>
                <a:lumOff val="40000"/>
              </a:srgbClr>
            </a:solidFill>
            <a:ln>
              <a:noFill/>
            </a:ln>
          </p:spPr>
          <p:txBody>
            <a:bodyPr tIns="0" bIns="0">
              <a:spAutoFit/>
            </a:bodyPr>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defTabSz="685800" eaLnBrk="1" fontAlgn="base" latinLnBrk="0" hangingPunct="1">
                <a:lnSpc>
                  <a:spcPts val="1275"/>
                </a:lnSpc>
                <a:spcBef>
                  <a:spcPts val="150"/>
                </a:spcBef>
                <a:spcAft>
                  <a:spcPct val="0"/>
                </a:spcAft>
                <a:buClr>
                  <a:srgbClr val="FFFFFF"/>
                </a:buClr>
                <a:buSzTx/>
                <a:buFontTx/>
                <a:buNone/>
                <a:tabLst/>
                <a:defRPr/>
              </a:pPr>
              <a:r>
                <a:rPr kumimoji="0" lang="en-US" sz="1200" b="0" i="0" u="none" strike="noStrike" kern="0" cap="none" spc="0" normalizeH="0" baseline="0" noProof="0" dirty="0">
                  <a:ln>
                    <a:noFill/>
                  </a:ln>
                  <a:solidFill>
                    <a:srgbClr val="000000"/>
                  </a:solidFill>
                  <a:effectLst/>
                  <a:uLnTx/>
                  <a:uFillTx/>
                  <a:latin typeface="Arial" pitchFamily="34" charset="0"/>
                  <a:cs typeface="Arial" pitchFamily="34" charset="0"/>
                </a:rPr>
                <a:t>Member fee</a:t>
              </a:r>
            </a:p>
          </p:txBody>
        </p:sp>
      </p:grpSp>
      <p:cxnSp>
        <p:nvCxnSpPr>
          <p:cNvPr id="229" name="Straight Connector 228"/>
          <p:cNvCxnSpPr/>
          <p:nvPr/>
        </p:nvCxnSpPr>
        <p:spPr bwMode="auto">
          <a:xfrm>
            <a:off x="1927623" y="3235252"/>
            <a:ext cx="320278" cy="388144"/>
          </a:xfrm>
          <a:prstGeom prst="line">
            <a:avLst/>
          </a:prstGeom>
          <a:noFill/>
          <a:ln w="19050" cap="flat" cmpd="sng" algn="ctr">
            <a:solidFill>
              <a:srgbClr val="FFFFFF">
                <a:lumMod val="50000"/>
              </a:srgbClr>
            </a:solidFill>
            <a:prstDash val="solid"/>
            <a:round/>
            <a:headEnd type="arrow" w="med" len="med"/>
            <a:tailEnd type="none" w="med" len="med"/>
          </a:ln>
          <a:effectLst/>
        </p:spPr>
      </p:cxnSp>
      <p:cxnSp>
        <p:nvCxnSpPr>
          <p:cNvPr id="230" name="Straight Connector 784"/>
          <p:cNvCxnSpPr>
            <a:cxnSpLocks noChangeShapeType="1"/>
          </p:cNvCxnSpPr>
          <p:nvPr/>
        </p:nvCxnSpPr>
        <p:spPr bwMode="auto">
          <a:xfrm>
            <a:off x="1669257" y="4333008"/>
            <a:ext cx="2483644" cy="0"/>
          </a:xfrm>
          <a:prstGeom prst="line">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231" name="Straight Connector 777"/>
          <p:cNvCxnSpPr>
            <a:cxnSpLocks noChangeShapeType="1"/>
          </p:cNvCxnSpPr>
          <p:nvPr/>
        </p:nvCxnSpPr>
        <p:spPr bwMode="auto">
          <a:xfrm>
            <a:off x="1669257" y="1757687"/>
            <a:ext cx="2483644" cy="0"/>
          </a:xfrm>
          <a:prstGeom prst="line">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sp>
        <p:nvSpPr>
          <p:cNvPr id="232" name="TextBox 5"/>
          <p:cNvSpPr txBox="1">
            <a:spLocks noChangeArrowheads="1"/>
          </p:cNvSpPr>
          <p:nvPr/>
        </p:nvSpPr>
        <p:spPr bwMode="auto">
          <a:xfrm>
            <a:off x="4005263" y="3213820"/>
            <a:ext cx="1094185" cy="6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95000"/>
              </a:lnSpc>
              <a:spcBef>
                <a:spcPct val="5000"/>
              </a:spcBef>
              <a:spcAft>
                <a:spcPct val="0"/>
              </a:spcAft>
              <a:buClr>
                <a:srgbClr val="FFFFFF"/>
              </a:buClr>
            </a:pPr>
            <a:r>
              <a:rPr lang="en-US" sz="1200" b="0" dirty="0">
                <a:solidFill>
                  <a:srgbClr val="000000"/>
                </a:solidFill>
                <a:cs typeface="Arial" charset="0"/>
              </a:rPr>
              <a:t>Designated</a:t>
            </a:r>
            <a:br>
              <a:rPr lang="en-US" sz="1200" b="0" dirty="0">
                <a:solidFill>
                  <a:srgbClr val="000000"/>
                </a:solidFill>
                <a:cs typeface="Arial" charset="0"/>
              </a:rPr>
            </a:br>
            <a:r>
              <a:rPr lang="en-US" sz="1200" b="0" dirty="0">
                <a:solidFill>
                  <a:srgbClr val="000000"/>
                </a:solidFill>
                <a:cs typeface="Arial" charset="0"/>
              </a:rPr>
              <a:t>Unapplied (Home)</a:t>
            </a:r>
          </a:p>
        </p:txBody>
      </p:sp>
      <p:sp>
        <p:nvSpPr>
          <p:cNvPr id="233" name="TextBox 5"/>
          <p:cNvSpPr txBox="1">
            <a:spLocks noChangeArrowheads="1"/>
          </p:cNvSpPr>
          <p:nvPr/>
        </p:nvSpPr>
        <p:spPr bwMode="auto">
          <a:xfrm>
            <a:off x="3905250" y="4694958"/>
            <a:ext cx="1294210" cy="26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4290" rIns="3429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95000"/>
              </a:lnSpc>
              <a:spcBef>
                <a:spcPct val="5000"/>
              </a:spcBef>
              <a:spcAft>
                <a:spcPct val="0"/>
              </a:spcAft>
              <a:buClr>
                <a:srgbClr val="FFFFFF"/>
              </a:buClr>
            </a:pPr>
            <a:r>
              <a:rPr lang="en-US" sz="1200" b="0" dirty="0">
                <a:solidFill>
                  <a:srgbClr val="000000"/>
                </a:solidFill>
                <a:cs typeface="Arial" charset="0"/>
              </a:rPr>
              <a:t>Default Unapplied</a:t>
            </a:r>
          </a:p>
        </p:txBody>
      </p:sp>
      <p:grpSp>
        <p:nvGrpSpPr>
          <p:cNvPr id="234" name="Group 192"/>
          <p:cNvGrpSpPr>
            <a:grpSpLocks/>
          </p:cNvGrpSpPr>
          <p:nvPr/>
        </p:nvGrpSpPr>
        <p:grpSpPr bwMode="auto">
          <a:xfrm>
            <a:off x="5672903" y="1350946"/>
            <a:ext cx="483819" cy="638910"/>
            <a:chOff x="2407000" y="4524587"/>
            <a:chExt cx="645626" cy="851834"/>
          </a:xfrm>
        </p:grpSpPr>
        <p:grpSp>
          <p:nvGrpSpPr>
            <p:cNvPr id="235" name="Group 193"/>
            <p:cNvGrpSpPr>
              <a:grpSpLocks/>
            </p:cNvGrpSpPr>
            <p:nvPr/>
          </p:nvGrpSpPr>
          <p:grpSpPr bwMode="auto">
            <a:xfrm>
              <a:off x="2407000" y="4524587"/>
              <a:ext cx="384341" cy="766226"/>
              <a:chOff x="2407000" y="4524587"/>
              <a:chExt cx="384341" cy="766226"/>
            </a:xfrm>
          </p:grpSpPr>
          <p:sp>
            <p:nvSpPr>
              <p:cNvPr id="341" name="AutoShape 5"/>
              <p:cNvSpPr>
                <a:spLocks noChangeArrowheads="1"/>
              </p:cNvSpPr>
              <p:nvPr/>
            </p:nvSpPr>
            <p:spPr bwMode="auto">
              <a:xfrm rot="16200000">
                <a:off x="2305242" y="4767686"/>
                <a:ext cx="605985" cy="36621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42" name="Freeform 6"/>
              <p:cNvSpPr>
                <a:spLocks/>
              </p:cNvSpPr>
              <p:nvPr/>
            </p:nvSpPr>
            <p:spPr bwMode="auto">
              <a:xfrm>
                <a:off x="2407000" y="4616533"/>
                <a:ext cx="132043" cy="29237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43" name="Freeform 7"/>
              <p:cNvSpPr>
                <a:spLocks/>
              </p:cNvSpPr>
              <p:nvPr/>
            </p:nvSpPr>
            <p:spPr bwMode="auto">
              <a:xfrm>
                <a:off x="2407000" y="4807199"/>
                <a:ext cx="132043" cy="29237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44" name="Freeform 8"/>
              <p:cNvSpPr>
                <a:spLocks/>
              </p:cNvSpPr>
              <p:nvPr/>
            </p:nvSpPr>
            <p:spPr bwMode="auto">
              <a:xfrm>
                <a:off x="2407000" y="4998441"/>
                <a:ext cx="132043" cy="29237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nvGrpSpPr>
              <p:cNvPr id="345" name="Group 9"/>
              <p:cNvGrpSpPr>
                <a:grpSpLocks/>
              </p:cNvGrpSpPr>
              <p:nvPr/>
            </p:nvGrpSpPr>
            <p:grpSpPr bwMode="auto">
              <a:xfrm>
                <a:off x="2608235" y="4524587"/>
                <a:ext cx="147329" cy="546834"/>
                <a:chOff x="2784" y="2753"/>
                <a:chExt cx="384" cy="1437"/>
              </a:xfrm>
            </p:grpSpPr>
            <p:sp>
              <p:nvSpPr>
                <p:cNvPr id="346"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47"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48" name="AutoShape 12"/>
                <p:cNvSpPr>
                  <a:spLocks noChangeArrowheads="1"/>
                </p:cNvSpPr>
                <p:nvPr/>
              </p:nvSpPr>
              <p:spPr bwMode="auto">
                <a:xfrm>
                  <a:off x="2784" y="2753"/>
                  <a:ext cx="0" cy="14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49" name="Oval 13"/>
                <p:cNvSpPr>
                  <a:spLocks noChangeArrowheads="1"/>
                </p:cNvSpPr>
                <p:nvPr/>
              </p:nvSpPr>
              <p:spPr bwMode="auto">
                <a:xfrm>
                  <a:off x="2880" y="2927"/>
                  <a:ext cx="0" cy="108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grpSp>
        <p:grpSp>
          <p:nvGrpSpPr>
            <p:cNvPr id="236" name="Group 194"/>
            <p:cNvGrpSpPr>
              <a:grpSpLocks/>
            </p:cNvGrpSpPr>
            <p:nvPr/>
          </p:nvGrpSpPr>
          <p:grpSpPr bwMode="auto">
            <a:xfrm>
              <a:off x="2674801" y="5000184"/>
              <a:ext cx="377825" cy="376237"/>
              <a:chOff x="4991100" y="2776538"/>
              <a:chExt cx="377825" cy="376237"/>
            </a:xfrm>
          </p:grpSpPr>
          <p:sp>
            <p:nvSpPr>
              <p:cNvPr id="237" name="Freeform 166"/>
              <p:cNvSpPr>
                <a:spLocks/>
              </p:cNvSpPr>
              <p:nvPr/>
            </p:nvSpPr>
            <p:spPr bwMode="auto">
              <a:xfrm>
                <a:off x="4991100"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nvGrpSpPr>
              <p:cNvPr id="238" name="Group 167"/>
              <p:cNvGrpSpPr>
                <a:grpSpLocks/>
              </p:cNvGrpSpPr>
              <p:nvPr/>
            </p:nvGrpSpPr>
            <p:grpSpPr bwMode="auto">
              <a:xfrm flipH="1">
                <a:off x="4999037" y="2819407"/>
                <a:ext cx="355600" cy="254003"/>
                <a:chOff x="230" y="1087"/>
                <a:chExt cx="991" cy="709"/>
              </a:xfrm>
            </p:grpSpPr>
            <p:sp>
              <p:nvSpPr>
                <p:cNvPr id="239" name="Freeform 168"/>
                <p:cNvSpPr>
                  <a:spLocks/>
                </p:cNvSpPr>
                <p:nvPr/>
              </p:nvSpPr>
              <p:spPr bwMode="auto">
                <a:xfrm>
                  <a:off x="278" y="1306"/>
                  <a:ext cx="854" cy="407"/>
                </a:xfrm>
                <a:custGeom>
                  <a:avLst/>
                  <a:gdLst>
                    <a:gd name="T0" fmla="*/ 0 w 854"/>
                    <a:gd name="T1" fmla="*/ 360 h 407"/>
                    <a:gd name="T2" fmla="*/ 4 w 854"/>
                    <a:gd name="T3" fmla="*/ 306 h 407"/>
                    <a:gd name="T4" fmla="*/ 25 w 854"/>
                    <a:gd name="T5" fmla="*/ 250 h 407"/>
                    <a:gd name="T6" fmla="*/ 68 w 854"/>
                    <a:gd name="T7" fmla="*/ 203 h 407"/>
                    <a:gd name="T8" fmla="*/ 107 w 854"/>
                    <a:gd name="T9" fmla="*/ 178 h 407"/>
                    <a:gd name="T10" fmla="*/ 157 w 854"/>
                    <a:gd name="T11" fmla="*/ 157 h 407"/>
                    <a:gd name="T12" fmla="*/ 223 w 854"/>
                    <a:gd name="T13" fmla="*/ 143 h 407"/>
                    <a:gd name="T14" fmla="*/ 229 w 854"/>
                    <a:gd name="T15" fmla="*/ 124 h 407"/>
                    <a:gd name="T16" fmla="*/ 253 w 854"/>
                    <a:gd name="T17" fmla="*/ 82 h 407"/>
                    <a:gd name="T18" fmla="*/ 288 w 854"/>
                    <a:gd name="T19" fmla="*/ 46 h 407"/>
                    <a:gd name="T20" fmla="*/ 338 w 854"/>
                    <a:gd name="T21" fmla="*/ 16 h 407"/>
                    <a:gd name="T22" fmla="*/ 383 w 854"/>
                    <a:gd name="T23" fmla="*/ 5 h 407"/>
                    <a:gd name="T24" fmla="*/ 470 w 854"/>
                    <a:gd name="T25" fmla="*/ 2 h 407"/>
                    <a:gd name="T26" fmla="*/ 568 w 854"/>
                    <a:gd name="T27" fmla="*/ 19 h 407"/>
                    <a:gd name="T28" fmla="*/ 636 w 854"/>
                    <a:gd name="T29" fmla="*/ 49 h 407"/>
                    <a:gd name="T30" fmla="*/ 686 w 854"/>
                    <a:gd name="T31" fmla="*/ 80 h 407"/>
                    <a:gd name="T32" fmla="*/ 733 w 854"/>
                    <a:gd name="T33" fmla="*/ 124 h 407"/>
                    <a:gd name="T34" fmla="*/ 776 w 854"/>
                    <a:gd name="T35" fmla="*/ 179 h 407"/>
                    <a:gd name="T36" fmla="*/ 813 w 854"/>
                    <a:gd name="T37" fmla="*/ 247 h 407"/>
                    <a:gd name="T38" fmla="*/ 843 w 854"/>
                    <a:gd name="T39" fmla="*/ 328 h 407"/>
                    <a:gd name="T40" fmla="*/ 852 w 854"/>
                    <a:gd name="T41" fmla="*/ 366 h 407"/>
                    <a:gd name="T42" fmla="*/ 849 w 854"/>
                    <a:gd name="T43" fmla="*/ 396 h 407"/>
                    <a:gd name="T44" fmla="*/ 838 w 854"/>
                    <a:gd name="T45" fmla="*/ 407 h 407"/>
                    <a:gd name="T46" fmla="*/ 832 w 854"/>
                    <a:gd name="T47" fmla="*/ 407 h 407"/>
                    <a:gd name="T48" fmla="*/ 815 w 854"/>
                    <a:gd name="T49" fmla="*/ 385 h 407"/>
                    <a:gd name="T50" fmla="*/ 793 w 854"/>
                    <a:gd name="T51" fmla="*/ 349 h 407"/>
                    <a:gd name="T52" fmla="*/ 768 w 854"/>
                    <a:gd name="T53" fmla="*/ 330 h 407"/>
                    <a:gd name="T54" fmla="*/ 722 w 854"/>
                    <a:gd name="T55" fmla="*/ 322 h 407"/>
                    <a:gd name="T56" fmla="*/ 680 w 854"/>
                    <a:gd name="T57" fmla="*/ 339 h 407"/>
                    <a:gd name="T58" fmla="*/ 669 w 854"/>
                    <a:gd name="T59" fmla="*/ 350 h 407"/>
                    <a:gd name="T60" fmla="*/ 639 w 854"/>
                    <a:gd name="T61" fmla="*/ 377 h 407"/>
                    <a:gd name="T62" fmla="*/ 604 w 854"/>
                    <a:gd name="T63" fmla="*/ 386 h 407"/>
                    <a:gd name="T64" fmla="*/ 553 w 854"/>
                    <a:gd name="T65" fmla="*/ 393 h 407"/>
                    <a:gd name="T66" fmla="*/ 327 w 854"/>
                    <a:gd name="T67" fmla="*/ 393 h 407"/>
                    <a:gd name="T68" fmla="*/ 316 w 854"/>
                    <a:gd name="T69" fmla="*/ 393 h 407"/>
                    <a:gd name="T70" fmla="*/ 294 w 854"/>
                    <a:gd name="T71" fmla="*/ 383 h 407"/>
                    <a:gd name="T72" fmla="*/ 278 w 854"/>
                    <a:gd name="T73" fmla="*/ 366 h 407"/>
                    <a:gd name="T74" fmla="*/ 253 w 854"/>
                    <a:gd name="T75" fmla="*/ 333 h 407"/>
                    <a:gd name="T76" fmla="*/ 218 w 854"/>
                    <a:gd name="T77" fmla="*/ 314 h 407"/>
                    <a:gd name="T78" fmla="*/ 197 w 854"/>
                    <a:gd name="T79" fmla="*/ 313 h 407"/>
                    <a:gd name="T80" fmla="*/ 171 w 854"/>
                    <a:gd name="T81" fmla="*/ 328 h 407"/>
                    <a:gd name="T82" fmla="*/ 146 w 854"/>
                    <a:gd name="T83" fmla="*/ 361 h 407"/>
                    <a:gd name="T84" fmla="*/ 129 w 854"/>
                    <a:gd name="T85" fmla="*/ 377 h 407"/>
                    <a:gd name="T86" fmla="*/ 82 w 854"/>
                    <a:gd name="T87" fmla="*/ 391 h 407"/>
                    <a:gd name="T88" fmla="*/ 32 w 854"/>
                    <a:gd name="T89" fmla="*/ 383 h 407"/>
                    <a:gd name="T90" fmla="*/ 2 w 854"/>
                    <a:gd name="T91" fmla="*/ 368 h 40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54"/>
                    <a:gd name="T139" fmla="*/ 0 h 407"/>
                    <a:gd name="T140" fmla="*/ 854 w 854"/>
                    <a:gd name="T141" fmla="*/ 407 h 40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54" h="407">
                      <a:moveTo>
                        <a:pt x="2" y="368"/>
                      </a:moveTo>
                      <a:lnTo>
                        <a:pt x="2" y="368"/>
                      </a:lnTo>
                      <a:lnTo>
                        <a:pt x="0" y="360"/>
                      </a:lnTo>
                      <a:lnTo>
                        <a:pt x="0" y="338"/>
                      </a:lnTo>
                      <a:lnTo>
                        <a:pt x="0" y="324"/>
                      </a:lnTo>
                      <a:lnTo>
                        <a:pt x="4" y="306"/>
                      </a:lnTo>
                      <a:lnTo>
                        <a:pt x="8" y="289"/>
                      </a:lnTo>
                      <a:lnTo>
                        <a:pt x="16" y="269"/>
                      </a:lnTo>
                      <a:lnTo>
                        <a:pt x="25" y="250"/>
                      </a:lnTo>
                      <a:lnTo>
                        <a:pt x="40" y="231"/>
                      </a:lnTo>
                      <a:lnTo>
                        <a:pt x="57" y="212"/>
                      </a:lnTo>
                      <a:lnTo>
                        <a:pt x="68" y="203"/>
                      </a:lnTo>
                      <a:lnTo>
                        <a:pt x="79" y="193"/>
                      </a:lnTo>
                      <a:lnTo>
                        <a:pt x="93" y="186"/>
                      </a:lnTo>
                      <a:lnTo>
                        <a:pt x="107" y="178"/>
                      </a:lnTo>
                      <a:lnTo>
                        <a:pt x="123" y="170"/>
                      </a:lnTo>
                      <a:lnTo>
                        <a:pt x="140" y="164"/>
                      </a:lnTo>
                      <a:lnTo>
                        <a:pt x="157" y="157"/>
                      </a:lnTo>
                      <a:lnTo>
                        <a:pt x="178" y="153"/>
                      </a:lnTo>
                      <a:lnTo>
                        <a:pt x="200" y="148"/>
                      </a:lnTo>
                      <a:lnTo>
                        <a:pt x="223" y="143"/>
                      </a:lnTo>
                      <a:lnTo>
                        <a:pt x="225" y="139"/>
                      </a:lnTo>
                      <a:lnTo>
                        <a:pt x="229" y="124"/>
                      </a:lnTo>
                      <a:lnTo>
                        <a:pt x="239" y="106"/>
                      </a:lnTo>
                      <a:lnTo>
                        <a:pt x="245" y="93"/>
                      </a:lnTo>
                      <a:lnTo>
                        <a:pt x="253" y="82"/>
                      </a:lnTo>
                      <a:lnTo>
                        <a:pt x="262" y="69"/>
                      </a:lnTo>
                      <a:lnTo>
                        <a:pt x="273" y="57"/>
                      </a:lnTo>
                      <a:lnTo>
                        <a:pt x="288" y="46"/>
                      </a:lnTo>
                      <a:lnTo>
                        <a:pt x="302" y="35"/>
                      </a:lnTo>
                      <a:lnTo>
                        <a:pt x="319" y="26"/>
                      </a:lnTo>
                      <a:lnTo>
                        <a:pt x="338" y="16"/>
                      </a:lnTo>
                      <a:lnTo>
                        <a:pt x="360" y="10"/>
                      </a:lnTo>
                      <a:lnTo>
                        <a:pt x="383" y="5"/>
                      </a:lnTo>
                      <a:lnTo>
                        <a:pt x="410" y="2"/>
                      </a:lnTo>
                      <a:lnTo>
                        <a:pt x="438" y="0"/>
                      </a:lnTo>
                      <a:lnTo>
                        <a:pt x="470" y="2"/>
                      </a:lnTo>
                      <a:lnTo>
                        <a:pt x="501" y="5"/>
                      </a:lnTo>
                      <a:lnTo>
                        <a:pt x="534" y="10"/>
                      </a:lnTo>
                      <a:lnTo>
                        <a:pt x="568" y="19"/>
                      </a:lnTo>
                      <a:lnTo>
                        <a:pt x="601" y="32"/>
                      </a:lnTo>
                      <a:lnTo>
                        <a:pt x="619" y="40"/>
                      </a:lnTo>
                      <a:lnTo>
                        <a:pt x="636" y="49"/>
                      </a:lnTo>
                      <a:lnTo>
                        <a:pt x="653" y="59"/>
                      </a:lnTo>
                      <a:lnTo>
                        <a:pt x="669" y="69"/>
                      </a:lnTo>
                      <a:lnTo>
                        <a:pt x="686" y="80"/>
                      </a:lnTo>
                      <a:lnTo>
                        <a:pt x="702" y="95"/>
                      </a:lnTo>
                      <a:lnTo>
                        <a:pt x="717" y="109"/>
                      </a:lnTo>
                      <a:lnTo>
                        <a:pt x="733" y="124"/>
                      </a:lnTo>
                      <a:lnTo>
                        <a:pt x="747" y="140"/>
                      </a:lnTo>
                      <a:lnTo>
                        <a:pt x="761" y="159"/>
                      </a:lnTo>
                      <a:lnTo>
                        <a:pt x="776" y="179"/>
                      </a:lnTo>
                      <a:lnTo>
                        <a:pt x="788" y="200"/>
                      </a:lnTo>
                      <a:lnTo>
                        <a:pt x="801" y="222"/>
                      </a:lnTo>
                      <a:lnTo>
                        <a:pt x="813" y="247"/>
                      </a:lnTo>
                      <a:lnTo>
                        <a:pt x="824" y="272"/>
                      </a:lnTo>
                      <a:lnTo>
                        <a:pt x="834" y="300"/>
                      </a:lnTo>
                      <a:lnTo>
                        <a:pt x="843" y="328"/>
                      </a:lnTo>
                      <a:lnTo>
                        <a:pt x="852" y="360"/>
                      </a:lnTo>
                      <a:lnTo>
                        <a:pt x="852" y="366"/>
                      </a:lnTo>
                      <a:lnTo>
                        <a:pt x="854" y="380"/>
                      </a:lnTo>
                      <a:lnTo>
                        <a:pt x="852" y="389"/>
                      </a:lnTo>
                      <a:lnTo>
                        <a:pt x="849" y="396"/>
                      </a:lnTo>
                      <a:lnTo>
                        <a:pt x="846" y="402"/>
                      </a:lnTo>
                      <a:lnTo>
                        <a:pt x="843" y="405"/>
                      </a:lnTo>
                      <a:lnTo>
                        <a:pt x="838" y="407"/>
                      </a:lnTo>
                      <a:lnTo>
                        <a:pt x="835" y="407"/>
                      </a:lnTo>
                      <a:lnTo>
                        <a:pt x="832" y="407"/>
                      </a:lnTo>
                      <a:lnTo>
                        <a:pt x="826" y="402"/>
                      </a:lnTo>
                      <a:lnTo>
                        <a:pt x="819" y="394"/>
                      </a:lnTo>
                      <a:lnTo>
                        <a:pt x="815" y="385"/>
                      </a:lnTo>
                      <a:lnTo>
                        <a:pt x="808" y="372"/>
                      </a:lnTo>
                      <a:lnTo>
                        <a:pt x="801" y="361"/>
                      </a:lnTo>
                      <a:lnTo>
                        <a:pt x="793" y="349"/>
                      </a:lnTo>
                      <a:lnTo>
                        <a:pt x="782" y="338"/>
                      </a:lnTo>
                      <a:lnTo>
                        <a:pt x="768" y="330"/>
                      </a:lnTo>
                      <a:lnTo>
                        <a:pt x="754" y="324"/>
                      </a:lnTo>
                      <a:lnTo>
                        <a:pt x="738" y="322"/>
                      </a:lnTo>
                      <a:lnTo>
                        <a:pt x="722" y="322"/>
                      </a:lnTo>
                      <a:lnTo>
                        <a:pt x="706" y="324"/>
                      </a:lnTo>
                      <a:lnTo>
                        <a:pt x="692" y="330"/>
                      </a:lnTo>
                      <a:lnTo>
                        <a:pt x="680" y="339"/>
                      </a:lnTo>
                      <a:lnTo>
                        <a:pt x="674" y="344"/>
                      </a:lnTo>
                      <a:lnTo>
                        <a:pt x="669" y="350"/>
                      </a:lnTo>
                      <a:lnTo>
                        <a:pt x="659" y="363"/>
                      </a:lnTo>
                      <a:lnTo>
                        <a:pt x="650" y="372"/>
                      </a:lnTo>
                      <a:lnTo>
                        <a:pt x="639" y="377"/>
                      </a:lnTo>
                      <a:lnTo>
                        <a:pt x="628" y="382"/>
                      </a:lnTo>
                      <a:lnTo>
                        <a:pt x="617" y="385"/>
                      </a:lnTo>
                      <a:lnTo>
                        <a:pt x="604" y="386"/>
                      </a:lnTo>
                      <a:lnTo>
                        <a:pt x="576" y="391"/>
                      </a:lnTo>
                      <a:lnTo>
                        <a:pt x="553" y="393"/>
                      </a:lnTo>
                      <a:lnTo>
                        <a:pt x="520" y="394"/>
                      </a:lnTo>
                      <a:lnTo>
                        <a:pt x="435" y="394"/>
                      </a:lnTo>
                      <a:lnTo>
                        <a:pt x="327" y="393"/>
                      </a:lnTo>
                      <a:lnTo>
                        <a:pt x="322" y="394"/>
                      </a:lnTo>
                      <a:lnTo>
                        <a:pt x="316" y="393"/>
                      </a:lnTo>
                      <a:lnTo>
                        <a:pt x="309" y="391"/>
                      </a:lnTo>
                      <a:lnTo>
                        <a:pt x="302" y="388"/>
                      </a:lnTo>
                      <a:lnTo>
                        <a:pt x="294" y="383"/>
                      </a:lnTo>
                      <a:lnTo>
                        <a:pt x="286" y="377"/>
                      </a:lnTo>
                      <a:lnTo>
                        <a:pt x="278" y="366"/>
                      </a:lnTo>
                      <a:lnTo>
                        <a:pt x="272" y="353"/>
                      </a:lnTo>
                      <a:lnTo>
                        <a:pt x="262" y="342"/>
                      </a:lnTo>
                      <a:lnTo>
                        <a:pt x="253" y="333"/>
                      </a:lnTo>
                      <a:lnTo>
                        <a:pt x="242" y="325"/>
                      </a:lnTo>
                      <a:lnTo>
                        <a:pt x="231" y="317"/>
                      </a:lnTo>
                      <a:lnTo>
                        <a:pt x="218" y="314"/>
                      </a:lnTo>
                      <a:lnTo>
                        <a:pt x="208" y="311"/>
                      </a:lnTo>
                      <a:lnTo>
                        <a:pt x="197" y="313"/>
                      </a:lnTo>
                      <a:lnTo>
                        <a:pt x="187" y="316"/>
                      </a:lnTo>
                      <a:lnTo>
                        <a:pt x="178" y="320"/>
                      </a:lnTo>
                      <a:lnTo>
                        <a:pt x="171" y="328"/>
                      </a:lnTo>
                      <a:lnTo>
                        <a:pt x="165" y="336"/>
                      </a:lnTo>
                      <a:lnTo>
                        <a:pt x="153" y="353"/>
                      </a:lnTo>
                      <a:lnTo>
                        <a:pt x="146" y="361"/>
                      </a:lnTo>
                      <a:lnTo>
                        <a:pt x="138" y="371"/>
                      </a:lnTo>
                      <a:lnTo>
                        <a:pt x="129" y="377"/>
                      </a:lnTo>
                      <a:lnTo>
                        <a:pt x="116" y="383"/>
                      </a:lnTo>
                      <a:lnTo>
                        <a:pt x="99" y="388"/>
                      </a:lnTo>
                      <a:lnTo>
                        <a:pt x="82" y="391"/>
                      </a:lnTo>
                      <a:lnTo>
                        <a:pt x="62" y="389"/>
                      </a:lnTo>
                      <a:lnTo>
                        <a:pt x="41" y="386"/>
                      </a:lnTo>
                      <a:lnTo>
                        <a:pt x="32" y="383"/>
                      </a:lnTo>
                      <a:lnTo>
                        <a:pt x="21" y="380"/>
                      </a:lnTo>
                      <a:lnTo>
                        <a:pt x="11" y="374"/>
                      </a:lnTo>
                      <a:lnTo>
                        <a:pt x="2" y="3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0" name="Freeform 169"/>
                <p:cNvSpPr>
                  <a:spLocks/>
                </p:cNvSpPr>
                <p:nvPr/>
              </p:nvSpPr>
              <p:spPr bwMode="auto">
                <a:xfrm>
                  <a:off x="473" y="1211"/>
                  <a:ext cx="278" cy="91"/>
                </a:xfrm>
                <a:custGeom>
                  <a:avLst/>
                  <a:gdLst>
                    <a:gd name="T0" fmla="*/ 276 w 278"/>
                    <a:gd name="T1" fmla="*/ 1 h 91"/>
                    <a:gd name="T2" fmla="*/ 276 w 278"/>
                    <a:gd name="T3" fmla="*/ 1 h 91"/>
                    <a:gd name="T4" fmla="*/ 278 w 278"/>
                    <a:gd name="T5" fmla="*/ 12 h 91"/>
                    <a:gd name="T6" fmla="*/ 278 w 278"/>
                    <a:gd name="T7" fmla="*/ 36 h 91"/>
                    <a:gd name="T8" fmla="*/ 276 w 278"/>
                    <a:gd name="T9" fmla="*/ 63 h 91"/>
                    <a:gd name="T10" fmla="*/ 273 w 278"/>
                    <a:gd name="T11" fmla="*/ 74 h 91"/>
                    <a:gd name="T12" fmla="*/ 270 w 278"/>
                    <a:gd name="T13" fmla="*/ 81 h 91"/>
                    <a:gd name="T14" fmla="*/ 270 w 278"/>
                    <a:gd name="T15" fmla="*/ 81 h 91"/>
                    <a:gd name="T16" fmla="*/ 265 w 278"/>
                    <a:gd name="T17" fmla="*/ 83 h 91"/>
                    <a:gd name="T18" fmla="*/ 256 w 278"/>
                    <a:gd name="T19" fmla="*/ 86 h 91"/>
                    <a:gd name="T20" fmla="*/ 224 w 278"/>
                    <a:gd name="T21" fmla="*/ 89 h 91"/>
                    <a:gd name="T22" fmla="*/ 182 w 278"/>
                    <a:gd name="T23" fmla="*/ 91 h 91"/>
                    <a:gd name="T24" fmla="*/ 135 w 278"/>
                    <a:gd name="T25" fmla="*/ 91 h 91"/>
                    <a:gd name="T26" fmla="*/ 47 w 278"/>
                    <a:gd name="T27" fmla="*/ 89 h 91"/>
                    <a:gd name="T28" fmla="*/ 6 w 278"/>
                    <a:gd name="T29" fmla="*/ 89 h 91"/>
                    <a:gd name="T30" fmla="*/ 6 w 278"/>
                    <a:gd name="T31" fmla="*/ 89 h 91"/>
                    <a:gd name="T32" fmla="*/ 3 w 278"/>
                    <a:gd name="T33" fmla="*/ 58 h 91"/>
                    <a:gd name="T34" fmla="*/ 0 w 278"/>
                    <a:gd name="T35" fmla="*/ 34 h 91"/>
                    <a:gd name="T36" fmla="*/ 0 w 278"/>
                    <a:gd name="T37" fmla="*/ 20 h 91"/>
                    <a:gd name="T38" fmla="*/ 0 w 278"/>
                    <a:gd name="T39" fmla="*/ 20 h 91"/>
                    <a:gd name="T40" fmla="*/ 3 w 278"/>
                    <a:gd name="T41" fmla="*/ 19 h 91"/>
                    <a:gd name="T42" fmla="*/ 9 w 278"/>
                    <a:gd name="T43" fmla="*/ 17 h 91"/>
                    <a:gd name="T44" fmla="*/ 36 w 278"/>
                    <a:gd name="T45" fmla="*/ 14 h 91"/>
                    <a:gd name="T46" fmla="*/ 119 w 278"/>
                    <a:gd name="T47" fmla="*/ 6 h 91"/>
                    <a:gd name="T48" fmla="*/ 166 w 278"/>
                    <a:gd name="T49" fmla="*/ 3 h 91"/>
                    <a:gd name="T50" fmla="*/ 210 w 278"/>
                    <a:gd name="T51" fmla="*/ 0 h 91"/>
                    <a:gd name="T52" fmla="*/ 249 w 278"/>
                    <a:gd name="T53" fmla="*/ 0 h 91"/>
                    <a:gd name="T54" fmla="*/ 276 w 278"/>
                    <a:gd name="T55" fmla="*/ 1 h 91"/>
                    <a:gd name="T56" fmla="*/ 276 w 278"/>
                    <a:gd name="T57" fmla="*/ 1 h 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8"/>
                    <a:gd name="T88" fmla="*/ 0 h 91"/>
                    <a:gd name="T89" fmla="*/ 278 w 278"/>
                    <a:gd name="T90" fmla="*/ 91 h 9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8" h="91">
                      <a:moveTo>
                        <a:pt x="276" y="1"/>
                      </a:moveTo>
                      <a:lnTo>
                        <a:pt x="276" y="1"/>
                      </a:lnTo>
                      <a:lnTo>
                        <a:pt x="278" y="12"/>
                      </a:lnTo>
                      <a:lnTo>
                        <a:pt x="278" y="36"/>
                      </a:lnTo>
                      <a:lnTo>
                        <a:pt x="276" y="63"/>
                      </a:lnTo>
                      <a:lnTo>
                        <a:pt x="273" y="74"/>
                      </a:lnTo>
                      <a:lnTo>
                        <a:pt x="270" y="81"/>
                      </a:lnTo>
                      <a:lnTo>
                        <a:pt x="265" y="83"/>
                      </a:lnTo>
                      <a:lnTo>
                        <a:pt x="256" y="86"/>
                      </a:lnTo>
                      <a:lnTo>
                        <a:pt x="224" y="89"/>
                      </a:lnTo>
                      <a:lnTo>
                        <a:pt x="182" y="91"/>
                      </a:lnTo>
                      <a:lnTo>
                        <a:pt x="135" y="91"/>
                      </a:lnTo>
                      <a:lnTo>
                        <a:pt x="47" y="89"/>
                      </a:lnTo>
                      <a:lnTo>
                        <a:pt x="6" y="89"/>
                      </a:lnTo>
                      <a:lnTo>
                        <a:pt x="3" y="58"/>
                      </a:lnTo>
                      <a:lnTo>
                        <a:pt x="0" y="34"/>
                      </a:lnTo>
                      <a:lnTo>
                        <a:pt x="0" y="20"/>
                      </a:lnTo>
                      <a:lnTo>
                        <a:pt x="3" y="19"/>
                      </a:lnTo>
                      <a:lnTo>
                        <a:pt x="9" y="17"/>
                      </a:lnTo>
                      <a:lnTo>
                        <a:pt x="36" y="14"/>
                      </a:lnTo>
                      <a:lnTo>
                        <a:pt x="119" y="6"/>
                      </a:lnTo>
                      <a:lnTo>
                        <a:pt x="166" y="3"/>
                      </a:lnTo>
                      <a:lnTo>
                        <a:pt x="210" y="0"/>
                      </a:lnTo>
                      <a:lnTo>
                        <a:pt x="249" y="0"/>
                      </a:lnTo>
                      <a:lnTo>
                        <a:pt x="27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1" name="Freeform 170"/>
                <p:cNvSpPr>
                  <a:spLocks/>
                </p:cNvSpPr>
                <p:nvPr/>
              </p:nvSpPr>
              <p:spPr bwMode="auto">
                <a:xfrm>
                  <a:off x="768" y="1205"/>
                  <a:ext cx="218" cy="117"/>
                </a:xfrm>
                <a:custGeom>
                  <a:avLst/>
                  <a:gdLst>
                    <a:gd name="T0" fmla="*/ 17 w 218"/>
                    <a:gd name="T1" fmla="*/ 1 h 117"/>
                    <a:gd name="T2" fmla="*/ 17 w 218"/>
                    <a:gd name="T3" fmla="*/ 1 h 117"/>
                    <a:gd name="T4" fmla="*/ 14 w 218"/>
                    <a:gd name="T5" fmla="*/ 9 h 117"/>
                    <a:gd name="T6" fmla="*/ 8 w 218"/>
                    <a:gd name="T7" fmla="*/ 29 h 117"/>
                    <a:gd name="T8" fmla="*/ 2 w 218"/>
                    <a:gd name="T9" fmla="*/ 54 h 117"/>
                    <a:gd name="T10" fmla="*/ 0 w 218"/>
                    <a:gd name="T11" fmla="*/ 65 h 117"/>
                    <a:gd name="T12" fmla="*/ 0 w 218"/>
                    <a:gd name="T13" fmla="*/ 75 h 117"/>
                    <a:gd name="T14" fmla="*/ 0 w 218"/>
                    <a:gd name="T15" fmla="*/ 75 h 117"/>
                    <a:gd name="T16" fmla="*/ 80 w 218"/>
                    <a:gd name="T17" fmla="*/ 94 h 117"/>
                    <a:gd name="T18" fmla="*/ 146 w 218"/>
                    <a:gd name="T19" fmla="*/ 108 h 117"/>
                    <a:gd name="T20" fmla="*/ 174 w 218"/>
                    <a:gd name="T21" fmla="*/ 114 h 117"/>
                    <a:gd name="T22" fmla="*/ 198 w 218"/>
                    <a:gd name="T23" fmla="*/ 117 h 117"/>
                    <a:gd name="T24" fmla="*/ 198 w 218"/>
                    <a:gd name="T25" fmla="*/ 117 h 117"/>
                    <a:gd name="T26" fmla="*/ 201 w 218"/>
                    <a:gd name="T27" fmla="*/ 109 h 117"/>
                    <a:gd name="T28" fmla="*/ 209 w 218"/>
                    <a:gd name="T29" fmla="*/ 91 h 117"/>
                    <a:gd name="T30" fmla="*/ 212 w 218"/>
                    <a:gd name="T31" fmla="*/ 78 h 117"/>
                    <a:gd name="T32" fmla="*/ 215 w 218"/>
                    <a:gd name="T33" fmla="*/ 64 h 117"/>
                    <a:gd name="T34" fmla="*/ 218 w 218"/>
                    <a:gd name="T35" fmla="*/ 48 h 117"/>
                    <a:gd name="T36" fmla="*/ 218 w 218"/>
                    <a:gd name="T37" fmla="*/ 32 h 117"/>
                    <a:gd name="T38" fmla="*/ 218 w 218"/>
                    <a:gd name="T39" fmla="*/ 32 h 117"/>
                    <a:gd name="T40" fmla="*/ 199 w 218"/>
                    <a:gd name="T41" fmla="*/ 26 h 117"/>
                    <a:gd name="T42" fmla="*/ 151 w 218"/>
                    <a:gd name="T43" fmla="*/ 14 h 117"/>
                    <a:gd name="T44" fmla="*/ 119 w 218"/>
                    <a:gd name="T45" fmla="*/ 7 h 117"/>
                    <a:gd name="T46" fmla="*/ 85 w 218"/>
                    <a:gd name="T47" fmla="*/ 3 h 117"/>
                    <a:gd name="T48" fmla="*/ 50 w 218"/>
                    <a:gd name="T49" fmla="*/ 1 h 117"/>
                    <a:gd name="T50" fmla="*/ 34 w 218"/>
                    <a:gd name="T51" fmla="*/ 0 h 117"/>
                    <a:gd name="T52" fmla="*/ 17 w 218"/>
                    <a:gd name="T53" fmla="*/ 1 h 117"/>
                    <a:gd name="T54" fmla="*/ 17 w 218"/>
                    <a:gd name="T55" fmla="*/ 1 h 1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7"/>
                    <a:gd name="T86" fmla="*/ 218 w 218"/>
                    <a:gd name="T87" fmla="*/ 117 h 1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7">
                      <a:moveTo>
                        <a:pt x="17" y="1"/>
                      </a:moveTo>
                      <a:lnTo>
                        <a:pt x="17" y="1"/>
                      </a:lnTo>
                      <a:lnTo>
                        <a:pt x="14" y="9"/>
                      </a:lnTo>
                      <a:lnTo>
                        <a:pt x="8" y="29"/>
                      </a:lnTo>
                      <a:lnTo>
                        <a:pt x="2" y="54"/>
                      </a:lnTo>
                      <a:lnTo>
                        <a:pt x="0" y="65"/>
                      </a:lnTo>
                      <a:lnTo>
                        <a:pt x="0" y="75"/>
                      </a:lnTo>
                      <a:lnTo>
                        <a:pt x="80" y="94"/>
                      </a:lnTo>
                      <a:lnTo>
                        <a:pt x="146" y="108"/>
                      </a:lnTo>
                      <a:lnTo>
                        <a:pt x="174" y="114"/>
                      </a:lnTo>
                      <a:lnTo>
                        <a:pt x="198" y="117"/>
                      </a:lnTo>
                      <a:lnTo>
                        <a:pt x="201" y="109"/>
                      </a:lnTo>
                      <a:lnTo>
                        <a:pt x="209" y="91"/>
                      </a:lnTo>
                      <a:lnTo>
                        <a:pt x="212" y="78"/>
                      </a:lnTo>
                      <a:lnTo>
                        <a:pt x="215" y="64"/>
                      </a:lnTo>
                      <a:lnTo>
                        <a:pt x="218" y="48"/>
                      </a:lnTo>
                      <a:lnTo>
                        <a:pt x="218" y="32"/>
                      </a:lnTo>
                      <a:lnTo>
                        <a:pt x="199" y="26"/>
                      </a:lnTo>
                      <a:lnTo>
                        <a:pt x="151" y="14"/>
                      </a:lnTo>
                      <a:lnTo>
                        <a:pt x="119" y="7"/>
                      </a:lnTo>
                      <a:lnTo>
                        <a:pt x="85" y="3"/>
                      </a:lnTo>
                      <a:lnTo>
                        <a:pt x="50" y="1"/>
                      </a:lnTo>
                      <a:lnTo>
                        <a:pt x="34" y="0"/>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2" name="Freeform 171"/>
                <p:cNvSpPr>
                  <a:spLocks/>
                </p:cNvSpPr>
                <p:nvPr/>
              </p:nvSpPr>
              <p:spPr bwMode="auto">
                <a:xfrm>
                  <a:off x="564" y="1088"/>
                  <a:ext cx="339" cy="124"/>
                </a:xfrm>
                <a:custGeom>
                  <a:avLst/>
                  <a:gdLst>
                    <a:gd name="T0" fmla="*/ 16 w 339"/>
                    <a:gd name="T1" fmla="*/ 33 h 124"/>
                    <a:gd name="T2" fmla="*/ 16 w 339"/>
                    <a:gd name="T3" fmla="*/ 33 h 124"/>
                    <a:gd name="T4" fmla="*/ 11 w 339"/>
                    <a:gd name="T5" fmla="*/ 43 h 124"/>
                    <a:gd name="T6" fmla="*/ 6 w 339"/>
                    <a:gd name="T7" fmla="*/ 54 h 124"/>
                    <a:gd name="T8" fmla="*/ 2 w 339"/>
                    <a:gd name="T9" fmla="*/ 66 h 124"/>
                    <a:gd name="T10" fmla="*/ 0 w 339"/>
                    <a:gd name="T11" fmla="*/ 80 h 124"/>
                    <a:gd name="T12" fmla="*/ 0 w 339"/>
                    <a:gd name="T13" fmla="*/ 88 h 124"/>
                    <a:gd name="T14" fmla="*/ 2 w 339"/>
                    <a:gd name="T15" fmla="*/ 96 h 124"/>
                    <a:gd name="T16" fmla="*/ 5 w 339"/>
                    <a:gd name="T17" fmla="*/ 104 h 124"/>
                    <a:gd name="T18" fmla="*/ 8 w 339"/>
                    <a:gd name="T19" fmla="*/ 110 h 124"/>
                    <a:gd name="T20" fmla="*/ 14 w 339"/>
                    <a:gd name="T21" fmla="*/ 118 h 124"/>
                    <a:gd name="T22" fmla="*/ 22 w 339"/>
                    <a:gd name="T23" fmla="*/ 124 h 124"/>
                    <a:gd name="T24" fmla="*/ 22 w 339"/>
                    <a:gd name="T25" fmla="*/ 124 h 124"/>
                    <a:gd name="T26" fmla="*/ 53 w 339"/>
                    <a:gd name="T27" fmla="*/ 124 h 124"/>
                    <a:gd name="T28" fmla="*/ 130 w 339"/>
                    <a:gd name="T29" fmla="*/ 121 h 124"/>
                    <a:gd name="T30" fmla="*/ 177 w 339"/>
                    <a:gd name="T31" fmla="*/ 118 h 124"/>
                    <a:gd name="T32" fmla="*/ 229 w 339"/>
                    <a:gd name="T33" fmla="*/ 113 h 124"/>
                    <a:gd name="T34" fmla="*/ 281 w 339"/>
                    <a:gd name="T35" fmla="*/ 107 h 124"/>
                    <a:gd name="T36" fmla="*/ 328 w 339"/>
                    <a:gd name="T37" fmla="*/ 98 h 124"/>
                    <a:gd name="T38" fmla="*/ 328 w 339"/>
                    <a:gd name="T39" fmla="*/ 98 h 124"/>
                    <a:gd name="T40" fmla="*/ 333 w 339"/>
                    <a:gd name="T41" fmla="*/ 88 h 124"/>
                    <a:gd name="T42" fmla="*/ 336 w 339"/>
                    <a:gd name="T43" fmla="*/ 79 h 124"/>
                    <a:gd name="T44" fmla="*/ 339 w 339"/>
                    <a:gd name="T45" fmla="*/ 68 h 124"/>
                    <a:gd name="T46" fmla="*/ 339 w 339"/>
                    <a:gd name="T47" fmla="*/ 54 h 124"/>
                    <a:gd name="T48" fmla="*/ 339 w 339"/>
                    <a:gd name="T49" fmla="*/ 44 h 124"/>
                    <a:gd name="T50" fmla="*/ 336 w 339"/>
                    <a:gd name="T51" fmla="*/ 37 h 124"/>
                    <a:gd name="T52" fmla="*/ 333 w 339"/>
                    <a:gd name="T53" fmla="*/ 29 h 124"/>
                    <a:gd name="T54" fmla="*/ 328 w 339"/>
                    <a:gd name="T55" fmla="*/ 19 h 124"/>
                    <a:gd name="T56" fmla="*/ 322 w 339"/>
                    <a:gd name="T57" fmla="*/ 10 h 124"/>
                    <a:gd name="T58" fmla="*/ 314 w 339"/>
                    <a:gd name="T59" fmla="*/ 0 h 124"/>
                    <a:gd name="T60" fmla="*/ 314 w 339"/>
                    <a:gd name="T61" fmla="*/ 0 h 124"/>
                    <a:gd name="T62" fmla="*/ 286 w 339"/>
                    <a:gd name="T63" fmla="*/ 0 h 124"/>
                    <a:gd name="T64" fmla="*/ 254 w 339"/>
                    <a:gd name="T65" fmla="*/ 0 h 124"/>
                    <a:gd name="T66" fmla="*/ 213 w 339"/>
                    <a:gd name="T67" fmla="*/ 2 h 124"/>
                    <a:gd name="T68" fmla="*/ 168 w 339"/>
                    <a:gd name="T69" fmla="*/ 5 h 124"/>
                    <a:gd name="T70" fmla="*/ 118 w 339"/>
                    <a:gd name="T71" fmla="*/ 11 h 124"/>
                    <a:gd name="T72" fmla="*/ 66 w 339"/>
                    <a:gd name="T73" fmla="*/ 21 h 124"/>
                    <a:gd name="T74" fmla="*/ 41 w 339"/>
                    <a:gd name="T75" fmla="*/ 27 h 124"/>
                    <a:gd name="T76" fmla="*/ 16 w 339"/>
                    <a:gd name="T77" fmla="*/ 33 h 124"/>
                    <a:gd name="T78" fmla="*/ 16 w 339"/>
                    <a:gd name="T79" fmla="*/ 33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9"/>
                    <a:gd name="T121" fmla="*/ 0 h 124"/>
                    <a:gd name="T122" fmla="*/ 339 w 3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9" h="124">
                      <a:moveTo>
                        <a:pt x="16" y="33"/>
                      </a:moveTo>
                      <a:lnTo>
                        <a:pt x="16" y="33"/>
                      </a:lnTo>
                      <a:lnTo>
                        <a:pt x="11" y="43"/>
                      </a:lnTo>
                      <a:lnTo>
                        <a:pt x="6" y="54"/>
                      </a:lnTo>
                      <a:lnTo>
                        <a:pt x="2" y="66"/>
                      </a:lnTo>
                      <a:lnTo>
                        <a:pt x="0" y="80"/>
                      </a:lnTo>
                      <a:lnTo>
                        <a:pt x="0" y="88"/>
                      </a:lnTo>
                      <a:lnTo>
                        <a:pt x="2" y="96"/>
                      </a:lnTo>
                      <a:lnTo>
                        <a:pt x="5" y="104"/>
                      </a:lnTo>
                      <a:lnTo>
                        <a:pt x="8" y="110"/>
                      </a:lnTo>
                      <a:lnTo>
                        <a:pt x="14" y="118"/>
                      </a:lnTo>
                      <a:lnTo>
                        <a:pt x="22" y="124"/>
                      </a:lnTo>
                      <a:lnTo>
                        <a:pt x="53" y="124"/>
                      </a:lnTo>
                      <a:lnTo>
                        <a:pt x="130" y="121"/>
                      </a:lnTo>
                      <a:lnTo>
                        <a:pt x="177" y="118"/>
                      </a:lnTo>
                      <a:lnTo>
                        <a:pt x="229" y="113"/>
                      </a:lnTo>
                      <a:lnTo>
                        <a:pt x="281" y="107"/>
                      </a:lnTo>
                      <a:lnTo>
                        <a:pt x="328" y="98"/>
                      </a:lnTo>
                      <a:lnTo>
                        <a:pt x="333" y="88"/>
                      </a:lnTo>
                      <a:lnTo>
                        <a:pt x="336" y="79"/>
                      </a:lnTo>
                      <a:lnTo>
                        <a:pt x="339" y="68"/>
                      </a:lnTo>
                      <a:lnTo>
                        <a:pt x="339" y="54"/>
                      </a:lnTo>
                      <a:lnTo>
                        <a:pt x="339" y="44"/>
                      </a:lnTo>
                      <a:lnTo>
                        <a:pt x="336" y="37"/>
                      </a:lnTo>
                      <a:lnTo>
                        <a:pt x="333" y="29"/>
                      </a:lnTo>
                      <a:lnTo>
                        <a:pt x="328" y="19"/>
                      </a:lnTo>
                      <a:lnTo>
                        <a:pt x="322" y="10"/>
                      </a:lnTo>
                      <a:lnTo>
                        <a:pt x="314" y="0"/>
                      </a:lnTo>
                      <a:lnTo>
                        <a:pt x="286" y="0"/>
                      </a:lnTo>
                      <a:lnTo>
                        <a:pt x="254" y="0"/>
                      </a:lnTo>
                      <a:lnTo>
                        <a:pt x="213" y="2"/>
                      </a:lnTo>
                      <a:lnTo>
                        <a:pt x="168" y="5"/>
                      </a:lnTo>
                      <a:lnTo>
                        <a:pt x="118" y="11"/>
                      </a:lnTo>
                      <a:lnTo>
                        <a:pt x="66" y="21"/>
                      </a:lnTo>
                      <a:lnTo>
                        <a:pt x="41" y="27"/>
                      </a:lnTo>
                      <a:lnTo>
                        <a:pt x="16"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3" name="Freeform 172"/>
                <p:cNvSpPr>
                  <a:spLocks/>
                </p:cNvSpPr>
                <p:nvPr/>
              </p:nvSpPr>
              <p:spPr bwMode="auto">
                <a:xfrm>
                  <a:off x="486" y="1228"/>
                  <a:ext cx="277" cy="89"/>
                </a:xfrm>
                <a:custGeom>
                  <a:avLst/>
                  <a:gdLst>
                    <a:gd name="T0" fmla="*/ 277 w 277"/>
                    <a:gd name="T1" fmla="*/ 0 h 89"/>
                    <a:gd name="T2" fmla="*/ 277 w 277"/>
                    <a:gd name="T3" fmla="*/ 0 h 89"/>
                    <a:gd name="T4" fmla="*/ 277 w 277"/>
                    <a:gd name="T5" fmla="*/ 11 h 89"/>
                    <a:gd name="T6" fmla="*/ 277 w 277"/>
                    <a:gd name="T7" fmla="*/ 35 h 89"/>
                    <a:gd name="T8" fmla="*/ 276 w 277"/>
                    <a:gd name="T9" fmla="*/ 61 h 89"/>
                    <a:gd name="T10" fmla="*/ 274 w 277"/>
                    <a:gd name="T11" fmla="*/ 72 h 89"/>
                    <a:gd name="T12" fmla="*/ 271 w 277"/>
                    <a:gd name="T13" fmla="*/ 80 h 89"/>
                    <a:gd name="T14" fmla="*/ 271 w 277"/>
                    <a:gd name="T15" fmla="*/ 80 h 89"/>
                    <a:gd name="T16" fmla="*/ 266 w 277"/>
                    <a:gd name="T17" fmla="*/ 83 h 89"/>
                    <a:gd name="T18" fmla="*/ 257 w 277"/>
                    <a:gd name="T19" fmla="*/ 85 h 89"/>
                    <a:gd name="T20" fmla="*/ 225 w 277"/>
                    <a:gd name="T21" fmla="*/ 88 h 89"/>
                    <a:gd name="T22" fmla="*/ 183 w 277"/>
                    <a:gd name="T23" fmla="*/ 89 h 89"/>
                    <a:gd name="T24" fmla="*/ 134 w 277"/>
                    <a:gd name="T25" fmla="*/ 89 h 89"/>
                    <a:gd name="T26" fmla="*/ 47 w 277"/>
                    <a:gd name="T27" fmla="*/ 89 h 89"/>
                    <a:gd name="T28" fmla="*/ 7 w 277"/>
                    <a:gd name="T29" fmla="*/ 88 h 89"/>
                    <a:gd name="T30" fmla="*/ 7 w 277"/>
                    <a:gd name="T31" fmla="*/ 88 h 89"/>
                    <a:gd name="T32" fmla="*/ 3 w 277"/>
                    <a:gd name="T33" fmla="*/ 57 h 89"/>
                    <a:gd name="T34" fmla="*/ 1 w 277"/>
                    <a:gd name="T35" fmla="*/ 33 h 89"/>
                    <a:gd name="T36" fmla="*/ 0 w 277"/>
                    <a:gd name="T37" fmla="*/ 19 h 89"/>
                    <a:gd name="T38" fmla="*/ 0 w 277"/>
                    <a:gd name="T39" fmla="*/ 19 h 89"/>
                    <a:gd name="T40" fmla="*/ 3 w 277"/>
                    <a:gd name="T41" fmla="*/ 17 h 89"/>
                    <a:gd name="T42" fmla="*/ 10 w 277"/>
                    <a:gd name="T43" fmla="*/ 16 h 89"/>
                    <a:gd name="T44" fmla="*/ 37 w 277"/>
                    <a:gd name="T45" fmla="*/ 13 h 89"/>
                    <a:gd name="T46" fmla="*/ 119 w 277"/>
                    <a:gd name="T47" fmla="*/ 5 h 89"/>
                    <a:gd name="T48" fmla="*/ 166 w 277"/>
                    <a:gd name="T49" fmla="*/ 2 h 89"/>
                    <a:gd name="T50" fmla="*/ 211 w 277"/>
                    <a:gd name="T51" fmla="*/ 0 h 89"/>
                    <a:gd name="T52" fmla="*/ 249 w 277"/>
                    <a:gd name="T53" fmla="*/ 0 h 89"/>
                    <a:gd name="T54" fmla="*/ 277 w 277"/>
                    <a:gd name="T55" fmla="*/ 0 h 89"/>
                    <a:gd name="T56" fmla="*/ 277 w 277"/>
                    <a:gd name="T57" fmla="*/ 0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7"/>
                    <a:gd name="T88" fmla="*/ 0 h 89"/>
                    <a:gd name="T89" fmla="*/ 277 w 277"/>
                    <a:gd name="T90" fmla="*/ 89 h 8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7" h="89">
                      <a:moveTo>
                        <a:pt x="277" y="0"/>
                      </a:moveTo>
                      <a:lnTo>
                        <a:pt x="277" y="0"/>
                      </a:lnTo>
                      <a:lnTo>
                        <a:pt x="277" y="11"/>
                      </a:lnTo>
                      <a:lnTo>
                        <a:pt x="277" y="35"/>
                      </a:lnTo>
                      <a:lnTo>
                        <a:pt x="276" y="61"/>
                      </a:lnTo>
                      <a:lnTo>
                        <a:pt x="274" y="72"/>
                      </a:lnTo>
                      <a:lnTo>
                        <a:pt x="271" y="80"/>
                      </a:lnTo>
                      <a:lnTo>
                        <a:pt x="266" y="83"/>
                      </a:lnTo>
                      <a:lnTo>
                        <a:pt x="257" y="85"/>
                      </a:lnTo>
                      <a:lnTo>
                        <a:pt x="225" y="88"/>
                      </a:lnTo>
                      <a:lnTo>
                        <a:pt x="183" y="89"/>
                      </a:lnTo>
                      <a:lnTo>
                        <a:pt x="134" y="89"/>
                      </a:lnTo>
                      <a:lnTo>
                        <a:pt x="47" y="89"/>
                      </a:lnTo>
                      <a:lnTo>
                        <a:pt x="7" y="88"/>
                      </a:lnTo>
                      <a:lnTo>
                        <a:pt x="3" y="57"/>
                      </a:lnTo>
                      <a:lnTo>
                        <a:pt x="1" y="33"/>
                      </a:lnTo>
                      <a:lnTo>
                        <a:pt x="0" y="19"/>
                      </a:lnTo>
                      <a:lnTo>
                        <a:pt x="3" y="17"/>
                      </a:lnTo>
                      <a:lnTo>
                        <a:pt x="10" y="16"/>
                      </a:lnTo>
                      <a:lnTo>
                        <a:pt x="37" y="13"/>
                      </a:lnTo>
                      <a:lnTo>
                        <a:pt x="119" y="5"/>
                      </a:lnTo>
                      <a:lnTo>
                        <a:pt x="166" y="2"/>
                      </a:lnTo>
                      <a:lnTo>
                        <a:pt x="211" y="0"/>
                      </a:lnTo>
                      <a:lnTo>
                        <a:pt x="249" y="0"/>
                      </a:lnTo>
                      <a:lnTo>
                        <a:pt x="277" y="0"/>
                      </a:lnTo>
                      <a:close/>
                    </a:path>
                  </a:pathLst>
                </a:custGeom>
                <a:solidFill>
                  <a:srgbClr val="7F86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4" name="Freeform 173"/>
                <p:cNvSpPr>
                  <a:spLocks/>
                </p:cNvSpPr>
                <p:nvPr/>
              </p:nvSpPr>
              <p:spPr bwMode="auto">
                <a:xfrm>
                  <a:off x="782" y="1222"/>
                  <a:ext cx="218" cy="116"/>
                </a:xfrm>
                <a:custGeom>
                  <a:avLst/>
                  <a:gdLst>
                    <a:gd name="T0" fmla="*/ 17 w 218"/>
                    <a:gd name="T1" fmla="*/ 0 h 116"/>
                    <a:gd name="T2" fmla="*/ 17 w 218"/>
                    <a:gd name="T3" fmla="*/ 0 h 116"/>
                    <a:gd name="T4" fmla="*/ 14 w 218"/>
                    <a:gd name="T5" fmla="*/ 9 h 116"/>
                    <a:gd name="T6" fmla="*/ 6 w 218"/>
                    <a:gd name="T7" fmla="*/ 30 h 116"/>
                    <a:gd name="T8" fmla="*/ 0 w 218"/>
                    <a:gd name="T9" fmla="*/ 53 h 116"/>
                    <a:gd name="T10" fmla="*/ 0 w 218"/>
                    <a:gd name="T11" fmla="*/ 64 h 116"/>
                    <a:gd name="T12" fmla="*/ 0 w 218"/>
                    <a:gd name="T13" fmla="*/ 74 h 116"/>
                    <a:gd name="T14" fmla="*/ 0 w 218"/>
                    <a:gd name="T15" fmla="*/ 74 h 116"/>
                    <a:gd name="T16" fmla="*/ 80 w 218"/>
                    <a:gd name="T17" fmla="*/ 94 h 116"/>
                    <a:gd name="T18" fmla="*/ 144 w 218"/>
                    <a:gd name="T19" fmla="*/ 108 h 116"/>
                    <a:gd name="T20" fmla="*/ 174 w 218"/>
                    <a:gd name="T21" fmla="*/ 113 h 116"/>
                    <a:gd name="T22" fmla="*/ 198 w 218"/>
                    <a:gd name="T23" fmla="*/ 116 h 116"/>
                    <a:gd name="T24" fmla="*/ 198 w 218"/>
                    <a:gd name="T25" fmla="*/ 116 h 116"/>
                    <a:gd name="T26" fmla="*/ 201 w 218"/>
                    <a:gd name="T27" fmla="*/ 108 h 116"/>
                    <a:gd name="T28" fmla="*/ 207 w 218"/>
                    <a:gd name="T29" fmla="*/ 89 h 116"/>
                    <a:gd name="T30" fmla="*/ 212 w 218"/>
                    <a:gd name="T31" fmla="*/ 77 h 116"/>
                    <a:gd name="T32" fmla="*/ 215 w 218"/>
                    <a:gd name="T33" fmla="*/ 63 h 116"/>
                    <a:gd name="T34" fmla="*/ 217 w 218"/>
                    <a:gd name="T35" fmla="*/ 47 h 116"/>
                    <a:gd name="T36" fmla="*/ 218 w 218"/>
                    <a:gd name="T37" fmla="*/ 31 h 116"/>
                    <a:gd name="T38" fmla="*/ 218 w 218"/>
                    <a:gd name="T39" fmla="*/ 31 h 116"/>
                    <a:gd name="T40" fmla="*/ 199 w 218"/>
                    <a:gd name="T41" fmla="*/ 26 h 116"/>
                    <a:gd name="T42" fmla="*/ 149 w 218"/>
                    <a:gd name="T43" fmla="*/ 14 h 116"/>
                    <a:gd name="T44" fmla="*/ 118 w 218"/>
                    <a:gd name="T45" fmla="*/ 8 h 116"/>
                    <a:gd name="T46" fmla="*/ 85 w 218"/>
                    <a:gd name="T47" fmla="*/ 3 h 116"/>
                    <a:gd name="T48" fmla="*/ 50 w 218"/>
                    <a:gd name="T49" fmla="*/ 0 h 116"/>
                    <a:gd name="T50" fmla="*/ 33 w 218"/>
                    <a:gd name="T51" fmla="*/ 0 h 116"/>
                    <a:gd name="T52" fmla="*/ 17 w 218"/>
                    <a:gd name="T53" fmla="*/ 0 h 116"/>
                    <a:gd name="T54" fmla="*/ 17 w 218"/>
                    <a:gd name="T55" fmla="*/ 0 h 1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116"/>
                    <a:gd name="T86" fmla="*/ 218 w 218"/>
                    <a:gd name="T87" fmla="*/ 116 h 1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116">
                      <a:moveTo>
                        <a:pt x="17" y="0"/>
                      </a:moveTo>
                      <a:lnTo>
                        <a:pt x="17" y="0"/>
                      </a:lnTo>
                      <a:lnTo>
                        <a:pt x="14" y="9"/>
                      </a:lnTo>
                      <a:lnTo>
                        <a:pt x="6" y="30"/>
                      </a:lnTo>
                      <a:lnTo>
                        <a:pt x="0" y="53"/>
                      </a:lnTo>
                      <a:lnTo>
                        <a:pt x="0" y="64"/>
                      </a:lnTo>
                      <a:lnTo>
                        <a:pt x="0" y="74"/>
                      </a:lnTo>
                      <a:lnTo>
                        <a:pt x="80" y="94"/>
                      </a:lnTo>
                      <a:lnTo>
                        <a:pt x="144" y="108"/>
                      </a:lnTo>
                      <a:lnTo>
                        <a:pt x="174" y="113"/>
                      </a:lnTo>
                      <a:lnTo>
                        <a:pt x="198" y="116"/>
                      </a:lnTo>
                      <a:lnTo>
                        <a:pt x="201" y="108"/>
                      </a:lnTo>
                      <a:lnTo>
                        <a:pt x="207" y="89"/>
                      </a:lnTo>
                      <a:lnTo>
                        <a:pt x="212" y="77"/>
                      </a:lnTo>
                      <a:lnTo>
                        <a:pt x="215" y="63"/>
                      </a:lnTo>
                      <a:lnTo>
                        <a:pt x="217" y="47"/>
                      </a:lnTo>
                      <a:lnTo>
                        <a:pt x="218" y="31"/>
                      </a:lnTo>
                      <a:lnTo>
                        <a:pt x="199" y="26"/>
                      </a:lnTo>
                      <a:lnTo>
                        <a:pt x="149" y="14"/>
                      </a:lnTo>
                      <a:lnTo>
                        <a:pt x="118" y="8"/>
                      </a:lnTo>
                      <a:lnTo>
                        <a:pt x="85" y="3"/>
                      </a:lnTo>
                      <a:lnTo>
                        <a:pt x="50" y="0"/>
                      </a:lnTo>
                      <a:lnTo>
                        <a:pt x="33" y="0"/>
                      </a:lnTo>
                      <a:lnTo>
                        <a:pt x="17" y="0"/>
                      </a:lnTo>
                      <a:close/>
                    </a:path>
                  </a:pathLst>
                </a:custGeom>
                <a:solidFill>
                  <a:srgbClr val="793C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5" name="Freeform 174"/>
                <p:cNvSpPr>
                  <a:spLocks/>
                </p:cNvSpPr>
                <p:nvPr/>
              </p:nvSpPr>
              <p:spPr bwMode="auto">
                <a:xfrm>
                  <a:off x="577" y="1104"/>
                  <a:ext cx="340" cy="124"/>
                </a:xfrm>
                <a:custGeom>
                  <a:avLst/>
                  <a:gdLst>
                    <a:gd name="T0" fmla="*/ 17 w 340"/>
                    <a:gd name="T1" fmla="*/ 35 h 124"/>
                    <a:gd name="T2" fmla="*/ 17 w 340"/>
                    <a:gd name="T3" fmla="*/ 35 h 124"/>
                    <a:gd name="T4" fmla="*/ 10 w 340"/>
                    <a:gd name="T5" fmla="*/ 44 h 124"/>
                    <a:gd name="T6" fmla="*/ 6 w 340"/>
                    <a:gd name="T7" fmla="*/ 53 h 124"/>
                    <a:gd name="T8" fmla="*/ 3 w 340"/>
                    <a:gd name="T9" fmla="*/ 68 h 124"/>
                    <a:gd name="T10" fmla="*/ 0 w 340"/>
                    <a:gd name="T11" fmla="*/ 82 h 124"/>
                    <a:gd name="T12" fmla="*/ 1 w 340"/>
                    <a:gd name="T13" fmla="*/ 90 h 124"/>
                    <a:gd name="T14" fmla="*/ 3 w 340"/>
                    <a:gd name="T15" fmla="*/ 96 h 124"/>
                    <a:gd name="T16" fmla="*/ 4 w 340"/>
                    <a:gd name="T17" fmla="*/ 104 h 124"/>
                    <a:gd name="T18" fmla="*/ 9 w 340"/>
                    <a:gd name="T19" fmla="*/ 112 h 124"/>
                    <a:gd name="T20" fmla="*/ 15 w 340"/>
                    <a:gd name="T21" fmla="*/ 118 h 124"/>
                    <a:gd name="T22" fmla="*/ 23 w 340"/>
                    <a:gd name="T23" fmla="*/ 124 h 124"/>
                    <a:gd name="T24" fmla="*/ 23 w 340"/>
                    <a:gd name="T25" fmla="*/ 124 h 124"/>
                    <a:gd name="T26" fmla="*/ 53 w 340"/>
                    <a:gd name="T27" fmla="*/ 124 h 124"/>
                    <a:gd name="T28" fmla="*/ 130 w 340"/>
                    <a:gd name="T29" fmla="*/ 122 h 124"/>
                    <a:gd name="T30" fmla="*/ 178 w 340"/>
                    <a:gd name="T31" fmla="*/ 119 h 124"/>
                    <a:gd name="T32" fmla="*/ 230 w 340"/>
                    <a:gd name="T33" fmla="*/ 115 h 124"/>
                    <a:gd name="T34" fmla="*/ 280 w 340"/>
                    <a:gd name="T35" fmla="*/ 107 h 124"/>
                    <a:gd name="T36" fmla="*/ 329 w 340"/>
                    <a:gd name="T37" fmla="*/ 97 h 124"/>
                    <a:gd name="T38" fmla="*/ 329 w 340"/>
                    <a:gd name="T39" fmla="*/ 97 h 124"/>
                    <a:gd name="T40" fmla="*/ 334 w 340"/>
                    <a:gd name="T41" fmla="*/ 90 h 124"/>
                    <a:gd name="T42" fmla="*/ 337 w 340"/>
                    <a:gd name="T43" fmla="*/ 80 h 124"/>
                    <a:gd name="T44" fmla="*/ 340 w 340"/>
                    <a:gd name="T45" fmla="*/ 68 h 124"/>
                    <a:gd name="T46" fmla="*/ 340 w 340"/>
                    <a:gd name="T47" fmla="*/ 53 h 124"/>
                    <a:gd name="T48" fmla="*/ 338 w 340"/>
                    <a:gd name="T49" fmla="*/ 46 h 124"/>
                    <a:gd name="T50" fmla="*/ 337 w 340"/>
                    <a:gd name="T51" fmla="*/ 38 h 124"/>
                    <a:gd name="T52" fmla="*/ 334 w 340"/>
                    <a:gd name="T53" fmla="*/ 28 h 124"/>
                    <a:gd name="T54" fmla="*/ 329 w 340"/>
                    <a:gd name="T55" fmla="*/ 19 h 124"/>
                    <a:gd name="T56" fmla="*/ 323 w 340"/>
                    <a:gd name="T57" fmla="*/ 10 h 124"/>
                    <a:gd name="T58" fmla="*/ 313 w 340"/>
                    <a:gd name="T59" fmla="*/ 0 h 124"/>
                    <a:gd name="T60" fmla="*/ 313 w 340"/>
                    <a:gd name="T61" fmla="*/ 0 h 124"/>
                    <a:gd name="T62" fmla="*/ 285 w 340"/>
                    <a:gd name="T63" fmla="*/ 0 h 124"/>
                    <a:gd name="T64" fmla="*/ 254 w 340"/>
                    <a:gd name="T65" fmla="*/ 0 h 124"/>
                    <a:gd name="T66" fmla="*/ 214 w 340"/>
                    <a:gd name="T67" fmla="*/ 3 h 124"/>
                    <a:gd name="T68" fmla="*/ 167 w 340"/>
                    <a:gd name="T69" fmla="*/ 6 h 124"/>
                    <a:gd name="T70" fmla="*/ 117 w 340"/>
                    <a:gd name="T71" fmla="*/ 13 h 124"/>
                    <a:gd name="T72" fmla="*/ 67 w 340"/>
                    <a:gd name="T73" fmla="*/ 22 h 124"/>
                    <a:gd name="T74" fmla="*/ 40 w 340"/>
                    <a:gd name="T75" fmla="*/ 27 h 124"/>
                    <a:gd name="T76" fmla="*/ 17 w 340"/>
                    <a:gd name="T77" fmla="*/ 35 h 124"/>
                    <a:gd name="T78" fmla="*/ 17 w 340"/>
                    <a:gd name="T79" fmla="*/ 35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0"/>
                    <a:gd name="T121" fmla="*/ 0 h 124"/>
                    <a:gd name="T122" fmla="*/ 340 w 340"/>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0" h="124">
                      <a:moveTo>
                        <a:pt x="17" y="35"/>
                      </a:moveTo>
                      <a:lnTo>
                        <a:pt x="17" y="35"/>
                      </a:lnTo>
                      <a:lnTo>
                        <a:pt x="10" y="44"/>
                      </a:lnTo>
                      <a:lnTo>
                        <a:pt x="6" y="53"/>
                      </a:lnTo>
                      <a:lnTo>
                        <a:pt x="3" y="68"/>
                      </a:lnTo>
                      <a:lnTo>
                        <a:pt x="0" y="82"/>
                      </a:lnTo>
                      <a:lnTo>
                        <a:pt x="1" y="90"/>
                      </a:lnTo>
                      <a:lnTo>
                        <a:pt x="3" y="96"/>
                      </a:lnTo>
                      <a:lnTo>
                        <a:pt x="4" y="104"/>
                      </a:lnTo>
                      <a:lnTo>
                        <a:pt x="9" y="112"/>
                      </a:lnTo>
                      <a:lnTo>
                        <a:pt x="15" y="118"/>
                      </a:lnTo>
                      <a:lnTo>
                        <a:pt x="23" y="124"/>
                      </a:lnTo>
                      <a:lnTo>
                        <a:pt x="53" y="124"/>
                      </a:lnTo>
                      <a:lnTo>
                        <a:pt x="130" y="122"/>
                      </a:lnTo>
                      <a:lnTo>
                        <a:pt x="178" y="119"/>
                      </a:lnTo>
                      <a:lnTo>
                        <a:pt x="230" y="115"/>
                      </a:lnTo>
                      <a:lnTo>
                        <a:pt x="280" y="107"/>
                      </a:lnTo>
                      <a:lnTo>
                        <a:pt x="329" y="97"/>
                      </a:lnTo>
                      <a:lnTo>
                        <a:pt x="334" y="90"/>
                      </a:lnTo>
                      <a:lnTo>
                        <a:pt x="337" y="80"/>
                      </a:lnTo>
                      <a:lnTo>
                        <a:pt x="340" y="68"/>
                      </a:lnTo>
                      <a:lnTo>
                        <a:pt x="340" y="53"/>
                      </a:lnTo>
                      <a:lnTo>
                        <a:pt x="338" y="46"/>
                      </a:lnTo>
                      <a:lnTo>
                        <a:pt x="337" y="38"/>
                      </a:lnTo>
                      <a:lnTo>
                        <a:pt x="334" y="28"/>
                      </a:lnTo>
                      <a:lnTo>
                        <a:pt x="329" y="19"/>
                      </a:lnTo>
                      <a:lnTo>
                        <a:pt x="323" y="10"/>
                      </a:lnTo>
                      <a:lnTo>
                        <a:pt x="313" y="0"/>
                      </a:lnTo>
                      <a:lnTo>
                        <a:pt x="285" y="0"/>
                      </a:lnTo>
                      <a:lnTo>
                        <a:pt x="254" y="0"/>
                      </a:lnTo>
                      <a:lnTo>
                        <a:pt x="214" y="3"/>
                      </a:lnTo>
                      <a:lnTo>
                        <a:pt x="167" y="6"/>
                      </a:lnTo>
                      <a:lnTo>
                        <a:pt x="117" y="13"/>
                      </a:lnTo>
                      <a:lnTo>
                        <a:pt x="67" y="22"/>
                      </a:lnTo>
                      <a:lnTo>
                        <a:pt x="40" y="27"/>
                      </a:lnTo>
                      <a:lnTo>
                        <a:pt x="17" y="35"/>
                      </a:lnTo>
                      <a:close/>
                    </a:path>
                  </a:pathLst>
                </a:custGeom>
                <a:solidFill>
                  <a:srgbClr val="B4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6" name="Freeform 175"/>
                <p:cNvSpPr>
                  <a:spLocks/>
                </p:cNvSpPr>
                <p:nvPr/>
              </p:nvSpPr>
              <p:spPr bwMode="auto">
                <a:xfrm>
                  <a:off x="900" y="1556"/>
                  <a:ext cx="234" cy="227"/>
                </a:xfrm>
                <a:custGeom>
                  <a:avLst/>
                  <a:gdLst>
                    <a:gd name="T0" fmla="*/ 234 w 234"/>
                    <a:gd name="T1" fmla="*/ 114 h 227"/>
                    <a:gd name="T2" fmla="*/ 232 w 234"/>
                    <a:gd name="T3" fmla="*/ 136 h 227"/>
                    <a:gd name="T4" fmla="*/ 226 w 234"/>
                    <a:gd name="T5" fmla="*/ 158 h 227"/>
                    <a:gd name="T6" fmla="*/ 215 w 234"/>
                    <a:gd name="T7" fmla="*/ 177 h 227"/>
                    <a:gd name="T8" fmla="*/ 199 w 234"/>
                    <a:gd name="T9" fmla="*/ 194 h 227"/>
                    <a:gd name="T10" fmla="*/ 182 w 234"/>
                    <a:gd name="T11" fmla="*/ 208 h 227"/>
                    <a:gd name="T12" fmla="*/ 163 w 234"/>
                    <a:gd name="T13" fmla="*/ 218 h 227"/>
                    <a:gd name="T14" fmla="*/ 141 w 234"/>
                    <a:gd name="T15" fmla="*/ 226 h 227"/>
                    <a:gd name="T16" fmla="*/ 117 w 234"/>
                    <a:gd name="T17" fmla="*/ 227 h 227"/>
                    <a:gd name="T18" fmla="*/ 105 w 234"/>
                    <a:gd name="T19" fmla="*/ 227 h 227"/>
                    <a:gd name="T20" fmla="*/ 81 w 234"/>
                    <a:gd name="T21" fmla="*/ 223 h 227"/>
                    <a:gd name="T22" fmla="*/ 61 w 234"/>
                    <a:gd name="T23" fmla="*/ 213 h 227"/>
                    <a:gd name="T24" fmla="*/ 42 w 234"/>
                    <a:gd name="T25" fmla="*/ 202 h 227"/>
                    <a:gd name="T26" fmla="*/ 26 w 234"/>
                    <a:gd name="T27" fmla="*/ 187 h 227"/>
                    <a:gd name="T28" fmla="*/ 14 w 234"/>
                    <a:gd name="T29" fmla="*/ 168 h 227"/>
                    <a:gd name="T30" fmla="*/ 4 w 234"/>
                    <a:gd name="T31" fmla="*/ 147 h 227"/>
                    <a:gd name="T32" fmla="*/ 0 w 234"/>
                    <a:gd name="T33" fmla="*/ 125 h 227"/>
                    <a:gd name="T34" fmla="*/ 0 w 234"/>
                    <a:gd name="T35" fmla="*/ 114 h 227"/>
                    <a:gd name="T36" fmla="*/ 1 w 234"/>
                    <a:gd name="T37" fmla="*/ 91 h 227"/>
                    <a:gd name="T38" fmla="*/ 9 w 234"/>
                    <a:gd name="T39" fmla="*/ 70 h 227"/>
                    <a:gd name="T40" fmla="*/ 20 w 234"/>
                    <a:gd name="T41" fmla="*/ 50 h 227"/>
                    <a:gd name="T42" fmla="*/ 34 w 234"/>
                    <a:gd name="T43" fmla="*/ 34 h 227"/>
                    <a:gd name="T44" fmla="*/ 52 w 234"/>
                    <a:gd name="T45" fmla="*/ 20 h 227"/>
                    <a:gd name="T46" fmla="*/ 70 w 234"/>
                    <a:gd name="T47" fmla="*/ 9 h 227"/>
                    <a:gd name="T48" fmla="*/ 92 w 234"/>
                    <a:gd name="T49" fmla="*/ 3 h 227"/>
                    <a:gd name="T50" fmla="*/ 117 w 234"/>
                    <a:gd name="T51" fmla="*/ 0 h 227"/>
                    <a:gd name="T52" fmla="*/ 128 w 234"/>
                    <a:gd name="T53" fmla="*/ 1 h 227"/>
                    <a:gd name="T54" fmla="*/ 152 w 234"/>
                    <a:gd name="T55" fmla="*/ 6 h 227"/>
                    <a:gd name="T56" fmla="*/ 172 w 234"/>
                    <a:gd name="T57" fmla="*/ 14 h 227"/>
                    <a:gd name="T58" fmla="*/ 191 w 234"/>
                    <a:gd name="T59" fmla="*/ 27 h 227"/>
                    <a:gd name="T60" fmla="*/ 207 w 234"/>
                    <a:gd name="T61" fmla="*/ 42 h 227"/>
                    <a:gd name="T62" fmla="*/ 219 w 234"/>
                    <a:gd name="T63" fmla="*/ 59 h 227"/>
                    <a:gd name="T64" fmla="*/ 229 w 234"/>
                    <a:gd name="T65" fmla="*/ 80 h 227"/>
                    <a:gd name="T66" fmla="*/ 234 w 234"/>
                    <a:gd name="T67" fmla="*/ 102 h 227"/>
                    <a:gd name="T68" fmla="*/ 234 w 234"/>
                    <a:gd name="T69" fmla="*/ 114 h 22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7"/>
                    <a:gd name="T107" fmla="*/ 234 w 234"/>
                    <a:gd name="T108" fmla="*/ 227 h 22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7">
                      <a:moveTo>
                        <a:pt x="234" y="114"/>
                      </a:moveTo>
                      <a:lnTo>
                        <a:pt x="234" y="114"/>
                      </a:lnTo>
                      <a:lnTo>
                        <a:pt x="234" y="125"/>
                      </a:lnTo>
                      <a:lnTo>
                        <a:pt x="232" y="136"/>
                      </a:lnTo>
                      <a:lnTo>
                        <a:pt x="229" y="147"/>
                      </a:lnTo>
                      <a:lnTo>
                        <a:pt x="226" y="158"/>
                      </a:lnTo>
                      <a:lnTo>
                        <a:pt x="219" y="168"/>
                      </a:lnTo>
                      <a:lnTo>
                        <a:pt x="215" y="177"/>
                      </a:lnTo>
                      <a:lnTo>
                        <a:pt x="207" y="187"/>
                      </a:lnTo>
                      <a:lnTo>
                        <a:pt x="199" y="194"/>
                      </a:lnTo>
                      <a:lnTo>
                        <a:pt x="191" y="202"/>
                      </a:lnTo>
                      <a:lnTo>
                        <a:pt x="182" y="208"/>
                      </a:lnTo>
                      <a:lnTo>
                        <a:pt x="172" y="213"/>
                      </a:lnTo>
                      <a:lnTo>
                        <a:pt x="163" y="218"/>
                      </a:lnTo>
                      <a:lnTo>
                        <a:pt x="152" y="223"/>
                      </a:lnTo>
                      <a:lnTo>
                        <a:pt x="141" y="226"/>
                      </a:lnTo>
                      <a:lnTo>
                        <a:pt x="128" y="227"/>
                      </a:lnTo>
                      <a:lnTo>
                        <a:pt x="117" y="227"/>
                      </a:lnTo>
                      <a:lnTo>
                        <a:pt x="105" y="227"/>
                      </a:lnTo>
                      <a:lnTo>
                        <a:pt x="92" y="226"/>
                      </a:lnTo>
                      <a:lnTo>
                        <a:pt x="81" y="223"/>
                      </a:lnTo>
                      <a:lnTo>
                        <a:pt x="70" y="218"/>
                      </a:lnTo>
                      <a:lnTo>
                        <a:pt x="61" y="213"/>
                      </a:lnTo>
                      <a:lnTo>
                        <a:pt x="52" y="208"/>
                      </a:lnTo>
                      <a:lnTo>
                        <a:pt x="42" y="202"/>
                      </a:lnTo>
                      <a:lnTo>
                        <a:pt x="34" y="194"/>
                      </a:lnTo>
                      <a:lnTo>
                        <a:pt x="26" y="187"/>
                      </a:lnTo>
                      <a:lnTo>
                        <a:pt x="20" y="177"/>
                      </a:lnTo>
                      <a:lnTo>
                        <a:pt x="14" y="168"/>
                      </a:lnTo>
                      <a:lnTo>
                        <a:pt x="9" y="158"/>
                      </a:lnTo>
                      <a:lnTo>
                        <a:pt x="4" y="147"/>
                      </a:lnTo>
                      <a:lnTo>
                        <a:pt x="1" y="136"/>
                      </a:lnTo>
                      <a:lnTo>
                        <a:pt x="0" y="125"/>
                      </a:lnTo>
                      <a:lnTo>
                        <a:pt x="0" y="114"/>
                      </a:lnTo>
                      <a:lnTo>
                        <a:pt x="0" y="102"/>
                      </a:lnTo>
                      <a:lnTo>
                        <a:pt x="1" y="91"/>
                      </a:lnTo>
                      <a:lnTo>
                        <a:pt x="4" y="80"/>
                      </a:lnTo>
                      <a:lnTo>
                        <a:pt x="9" y="70"/>
                      </a:lnTo>
                      <a:lnTo>
                        <a:pt x="14" y="59"/>
                      </a:lnTo>
                      <a:lnTo>
                        <a:pt x="20" y="50"/>
                      </a:lnTo>
                      <a:lnTo>
                        <a:pt x="26" y="42"/>
                      </a:lnTo>
                      <a:lnTo>
                        <a:pt x="34" y="34"/>
                      </a:lnTo>
                      <a:lnTo>
                        <a:pt x="42" y="27"/>
                      </a:lnTo>
                      <a:lnTo>
                        <a:pt x="52" y="20"/>
                      </a:lnTo>
                      <a:lnTo>
                        <a:pt x="61" y="14"/>
                      </a:lnTo>
                      <a:lnTo>
                        <a:pt x="70" y="9"/>
                      </a:lnTo>
                      <a:lnTo>
                        <a:pt x="81" y="6"/>
                      </a:lnTo>
                      <a:lnTo>
                        <a:pt x="92" y="3"/>
                      </a:lnTo>
                      <a:lnTo>
                        <a:pt x="105" y="1"/>
                      </a:lnTo>
                      <a:lnTo>
                        <a:pt x="117" y="0"/>
                      </a:lnTo>
                      <a:lnTo>
                        <a:pt x="128" y="1"/>
                      </a:lnTo>
                      <a:lnTo>
                        <a:pt x="141" y="3"/>
                      </a:lnTo>
                      <a:lnTo>
                        <a:pt x="152" y="6"/>
                      </a:lnTo>
                      <a:lnTo>
                        <a:pt x="163" y="9"/>
                      </a:lnTo>
                      <a:lnTo>
                        <a:pt x="172" y="14"/>
                      </a:lnTo>
                      <a:lnTo>
                        <a:pt x="182" y="20"/>
                      </a:lnTo>
                      <a:lnTo>
                        <a:pt x="191" y="27"/>
                      </a:lnTo>
                      <a:lnTo>
                        <a:pt x="199" y="34"/>
                      </a:lnTo>
                      <a:lnTo>
                        <a:pt x="207" y="42"/>
                      </a:lnTo>
                      <a:lnTo>
                        <a:pt x="215" y="50"/>
                      </a:lnTo>
                      <a:lnTo>
                        <a:pt x="219" y="59"/>
                      </a:lnTo>
                      <a:lnTo>
                        <a:pt x="226" y="70"/>
                      </a:lnTo>
                      <a:lnTo>
                        <a:pt x="229" y="80"/>
                      </a:lnTo>
                      <a:lnTo>
                        <a:pt x="232" y="91"/>
                      </a:lnTo>
                      <a:lnTo>
                        <a:pt x="234" y="102"/>
                      </a:lnTo>
                      <a:lnTo>
                        <a:pt x="234" y="114"/>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7" name="Freeform 176"/>
                <p:cNvSpPr>
                  <a:spLocks/>
                </p:cNvSpPr>
                <p:nvPr/>
              </p:nvSpPr>
              <p:spPr bwMode="auto">
                <a:xfrm>
                  <a:off x="388" y="1546"/>
                  <a:ext cx="234" cy="226"/>
                </a:xfrm>
                <a:custGeom>
                  <a:avLst/>
                  <a:gdLst>
                    <a:gd name="T0" fmla="*/ 234 w 234"/>
                    <a:gd name="T1" fmla="*/ 113 h 226"/>
                    <a:gd name="T2" fmla="*/ 232 w 234"/>
                    <a:gd name="T3" fmla="*/ 137 h 226"/>
                    <a:gd name="T4" fmla="*/ 225 w 234"/>
                    <a:gd name="T5" fmla="*/ 157 h 226"/>
                    <a:gd name="T6" fmla="*/ 215 w 234"/>
                    <a:gd name="T7" fmla="*/ 176 h 226"/>
                    <a:gd name="T8" fmla="*/ 199 w 234"/>
                    <a:gd name="T9" fmla="*/ 193 h 226"/>
                    <a:gd name="T10" fmla="*/ 182 w 234"/>
                    <a:gd name="T11" fmla="*/ 208 h 226"/>
                    <a:gd name="T12" fmla="*/ 163 w 234"/>
                    <a:gd name="T13" fmla="*/ 218 h 226"/>
                    <a:gd name="T14" fmla="*/ 141 w 234"/>
                    <a:gd name="T15" fmla="*/ 225 h 226"/>
                    <a:gd name="T16" fmla="*/ 118 w 234"/>
                    <a:gd name="T17" fmla="*/ 226 h 226"/>
                    <a:gd name="T18" fmla="*/ 105 w 234"/>
                    <a:gd name="T19" fmla="*/ 226 h 226"/>
                    <a:gd name="T20" fmla="*/ 82 w 234"/>
                    <a:gd name="T21" fmla="*/ 222 h 226"/>
                    <a:gd name="T22" fmla="*/ 61 w 234"/>
                    <a:gd name="T23" fmla="*/ 214 h 226"/>
                    <a:gd name="T24" fmla="*/ 43 w 234"/>
                    <a:gd name="T25" fmla="*/ 201 h 226"/>
                    <a:gd name="T26" fmla="*/ 27 w 234"/>
                    <a:gd name="T27" fmla="*/ 186 h 226"/>
                    <a:gd name="T28" fmla="*/ 14 w 234"/>
                    <a:gd name="T29" fmla="*/ 168 h 226"/>
                    <a:gd name="T30" fmla="*/ 5 w 234"/>
                    <a:gd name="T31" fmla="*/ 148 h 226"/>
                    <a:gd name="T32" fmla="*/ 0 w 234"/>
                    <a:gd name="T33" fmla="*/ 124 h 226"/>
                    <a:gd name="T34" fmla="*/ 0 w 234"/>
                    <a:gd name="T35" fmla="*/ 113 h 226"/>
                    <a:gd name="T36" fmla="*/ 2 w 234"/>
                    <a:gd name="T37" fmla="*/ 90 h 226"/>
                    <a:gd name="T38" fmla="*/ 10 w 234"/>
                    <a:gd name="T39" fmla="*/ 69 h 226"/>
                    <a:gd name="T40" fmla="*/ 19 w 234"/>
                    <a:gd name="T41" fmla="*/ 51 h 226"/>
                    <a:gd name="T42" fmla="*/ 35 w 234"/>
                    <a:gd name="T43" fmla="*/ 33 h 226"/>
                    <a:gd name="T44" fmla="*/ 52 w 234"/>
                    <a:gd name="T45" fmla="*/ 19 h 226"/>
                    <a:gd name="T46" fmla="*/ 71 w 234"/>
                    <a:gd name="T47" fmla="*/ 8 h 226"/>
                    <a:gd name="T48" fmla="*/ 93 w 234"/>
                    <a:gd name="T49" fmla="*/ 2 h 226"/>
                    <a:gd name="T50" fmla="*/ 118 w 234"/>
                    <a:gd name="T51" fmla="*/ 0 h 226"/>
                    <a:gd name="T52" fmla="*/ 129 w 234"/>
                    <a:gd name="T53" fmla="*/ 0 h 226"/>
                    <a:gd name="T54" fmla="*/ 152 w 234"/>
                    <a:gd name="T55" fmla="*/ 5 h 226"/>
                    <a:gd name="T56" fmla="*/ 173 w 234"/>
                    <a:gd name="T57" fmla="*/ 13 h 226"/>
                    <a:gd name="T58" fmla="*/ 192 w 234"/>
                    <a:gd name="T59" fmla="*/ 26 h 226"/>
                    <a:gd name="T60" fmla="*/ 207 w 234"/>
                    <a:gd name="T61" fmla="*/ 41 h 226"/>
                    <a:gd name="T62" fmla="*/ 220 w 234"/>
                    <a:gd name="T63" fmla="*/ 60 h 226"/>
                    <a:gd name="T64" fmla="*/ 229 w 234"/>
                    <a:gd name="T65" fmla="*/ 80 h 226"/>
                    <a:gd name="T66" fmla="*/ 234 w 234"/>
                    <a:gd name="T67" fmla="*/ 102 h 226"/>
                    <a:gd name="T68" fmla="*/ 234 w 234"/>
                    <a:gd name="T69" fmla="*/ 113 h 2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4"/>
                    <a:gd name="T106" fmla="*/ 0 h 226"/>
                    <a:gd name="T107" fmla="*/ 234 w 234"/>
                    <a:gd name="T108" fmla="*/ 226 h 2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4" h="226">
                      <a:moveTo>
                        <a:pt x="234" y="113"/>
                      </a:moveTo>
                      <a:lnTo>
                        <a:pt x="234" y="113"/>
                      </a:lnTo>
                      <a:lnTo>
                        <a:pt x="234" y="124"/>
                      </a:lnTo>
                      <a:lnTo>
                        <a:pt x="232" y="137"/>
                      </a:lnTo>
                      <a:lnTo>
                        <a:pt x="229" y="148"/>
                      </a:lnTo>
                      <a:lnTo>
                        <a:pt x="225" y="157"/>
                      </a:lnTo>
                      <a:lnTo>
                        <a:pt x="220" y="168"/>
                      </a:lnTo>
                      <a:lnTo>
                        <a:pt x="215" y="176"/>
                      </a:lnTo>
                      <a:lnTo>
                        <a:pt x="207" y="186"/>
                      </a:lnTo>
                      <a:lnTo>
                        <a:pt x="199" y="193"/>
                      </a:lnTo>
                      <a:lnTo>
                        <a:pt x="192" y="201"/>
                      </a:lnTo>
                      <a:lnTo>
                        <a:pt x="182" y="208"/>
                      </a:lnTo>
                      <a:lnTo>
                        <a:pt x="173" y="214"/>
                      </a:lnTo>
                      <a:lnTo>
                        <a:pt x="163" y="218"/>
                      </a:lnTo>
                      <a:lnTo>
                        <a:pt x="152" y="222"/>
                      </a:lnTo>
                      <a:lnTo>
                        <a:pt x="141" y="225"/>
                      </a:lnTo>
                      <a:lnTo>
                        <a:pt x="129" y="226"/>
                      </a:lnTo>
                      <a:lnTo>
                        <a:pt x="118" y="226"/>
                      </a:lnTo>
                      <a:lnTo>
                        <a:pt x="105" y="226"/>
                      </a:lnTo>
                      <a:lnTo>
                        <a:pt x="93" y="225"/>
                      </a:lnTo>
                      <a:lnTo>
                        <a:pt x="82" y="222"/>
                      </a:lnTo>
                      <a:lnTo>
                        <a:pt x="71" y="218"/>
                      </a:lnTo>
                      <a:lnTo>
                        <a:pt x="61" y="214"/>
                      </a:lnTo>
                      <a:lnTo>
                        <a:pt x="52" y="208"/>
                      </a:lnTo>
                      <a:lnTo>
                        <a:pt x="43" y="201"/>
                      </a:lnTo>
                      <a:lnTo>
                        <a:pt x="35" y="193"/>
                      </a:lnTo>
                      <a:lnTo>
                        <a:pt x="27" y="186"/>
                      </a:lnTo>
                      <a:lnTo>
                        <a:pt x="19" y="176"/>
                      </a:lnTo>
                      <a:lnTo>
                        <a:pt x="14" y="168"/>
                      </a:lnTo>
                      <a:lnTo>
                        <a:pt x="10" y="157"/>
                      </a:lnTo>
                      <a:lnTo>
                        <a:pt x="5" y="148"/>
                      </a:lnTo>
                      <a:lnTo>
                        <a:pt x="2" y="137"/>
                      </a:lnTo>
                      <a:lnTo>
                        <a:pt x="0" y="124"/>
                      </a:lnTo>
                      <a:lnTo>
                        <a:pt x="0" y="113"/>
                      </a:lnTo>
                      <a:lnTo>
                        <a:pt x="0" y="102"/>
                      </a:lnTo>
                      <a:lnTo>
                        <a:pt x="2" y="90"/>
                      </a:lnTo>
                      <a:lnTo>
                        <a:pt x="5" y="80"/>
                      </a:lnTo>
                      <a:lnTo>
                        <a:pt x="10" y="69"/>
                      </a:lnTo>
                      <a:lnTo>
                        <a:pt x="14" y="60"/>
                      </a:lnTo>
                      <a:lnTo>
                        <a:pt x="19" y="51"/>
                      </a:lnTo>
                      <a:lnTo>
                        <a:pt x="27" y="41"/>
                      </a:lnTo>
                      <a:lnTo>
                        <a:pt x="35" y="33"/>
                      </a:lnTo>
                      <a:lnTo>
                        <a:pt x="43" y="26"/>
                      </a:lnTo>
                      <a:lnTo>
                        <a:pt x="52" y="19"/>
                      </a:lnTo>
                      <a:lnTo>
                        <a:pt x="61" y="13"/>
                      </a:lnTo>
                      <a:lnTo>
                        <a:pt x="71" y="8"/>
                      </a:lnTo>
                      <a:lnTo>
                        <a:pt x="82" y="5"/>
                      </a:lnTo>
                      <a:lnTo>
                        <a:pt x="93" y="2"/>
                      </a:lnTo>
                      <a:lnTo>
                        <a:pt x="105" y="0"/>
                      </a:lnTo>
                      <a:lnTo>
                        <a:pt x="118" y="0"/>
                      </a:lnTo>
                      <a:lnTo>
                        <a:pt x="129" y="0"/>
                      </a:lnTo>
                      <a:lnTo>
                        <a:pt x="141" y="2"/>
                      </a:lnTo>
                      <a:lnTo>
                        <a:pt x="152" y="5"/>
                      </a:lnTo>
                      <a:lnTo>
                        <a:pt x="163" y="8"/>
                      </a:lnTo>
                      <a:lnTo>
                        <a:pt x="173" y="13"/>
                      </a:lnTo>
                      <a:lnTo>
                        <a:pt x="182" y="19"/>
                      </a:lnTo>
                      <a:lnTo>
                        <a:pt x="192" y="26"/>
                      </a:lnTo>
                      <a:lnTo>
                        <a:pt x="199" y="33"/>
                      </a:lnTo>
                      <a:lnTo>
                        <a:pt x="207" y="41"/>
                      </a:lnTo>
                      <a:lnTo>
                        <a:pt x="215" y="51"/>
                      </a:lnTo>
                      <a:lnTo>
                        <a:pt x="220" y="60"/>
                      </a:lnTo>
                      <a:lnTo>
                        <a:pt x="225" y="69"/>
                      </a:lnTo>
                      <a:lnTo>
                        <a:pt x="229" y="80"/>
                      </a:lnTo>
                      <a:lnTo>
                        <a:pt x="232" y="90"/>
                      </a:lnTo>
                      <a:lnTo>
                        <a:pt x="234" y="102"/>
                      </a:lnTo>
                      <a:lnTo>
                        <a:pt x="234" y="113"/>
                      </a:lnTo>
                      <a:close/>
                    </a:path>
                  </a:pathLst>
                </a:custGeom>
                <a:solidFill>
                  <a:srgbClr val="2E3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8" name="Freeform 177"/>
                <p:cNvSpPr>
                  <a:spLocks/>
                </p:cNvSpPr>
                <p:nvPr/>
              </p:nvSpPr>
              <p:spPr bwMode="auto">
                <a:xfrm>
                  <a:off x="288" y="1316"/>
                  <a:ext cx="872" cy="406"/>
                </a:xfrm>
                <a:custGeom>
                  <a:avLst/>
                  <a:gdLst>
                    <a:gd name="T0" fmla="*/ 0 w 872"/>
                    <a:gd name="T1" fmla="*/ 348 h 406"/>
                    <a:gd name="T2" fmla="*/ 9 w 872"/>
                    <a:gd name="T3" fmla="*/ 298 h 406"/>
                    <a:gd name="T4" fmla="*/ 36 w 872"/>
                    <a:gd name="T5" fmla="*/ 245 h 406"/>
                    <a:gd name="T6" fmla="*/ 96 w 872"/>
                    <a:gd name="T7" fmla="*/ 191 h 406"/>
                    <a:gd name="T8" fmla="*/ 139 w 872"/>
                    <a:gd name="T9" fmla="*/ 169 h 406"/>
                    <a:gd name="T10" fmla="*/ 196 w 872"/>
                    <a:gd name="T11" fmla="*/ 150 h 406"/>
                    <a:gd name="T12" fmla="*/ 241 w 872"/>
                    <a:gd name="T13" fmla="*/ 143 h 406"/>
                    <a:gd name="T14" fmla="*/ 257 w 872"/>
                    <a:gd name="T15" fmla="*/ 103 h 406"/>
                    <a:gd name="T16" fmla="*/ 281 w 872"/>
                    <a:gd name="T17" fmla="*/ 69 h 406"/>
                    <a:gd name="T18" fmla="*/ 320 w 872"/>
                    <a:gd name="T19" fmla="*/ 33 h 406"/>
                    <a:gd name="T20" fmla="*/ 378 w 872"/>
                    <a:gd name="T21" fmla="*/ 8 h 406"/>
                    <a:gd name="T22" fmla="*/ 428 w 872"/>
                    <a:gd name="T23" fmla="*/ 1 h 406"/>
                    <a:gd name="T24" fmla="*/ 519 w 872"/>
                    <a:gd name="T25" fmla="*/ 3 h 406"/>
                    <a:gd name="T26" fmla="*/ 621 w 872"/>
                    <a:gd name="T27" fmla="*/ 31 h 406"/>
                    <a:gd name="T28" fmla="*/ 671 w 872"/>
                    <a:gd name="T29" fmla="*/ 56 h 406"/>
                    <a:gd name="T30" fmla="*/ 720 w 872"/>
                    <a:gd name="T31" fmla="*/ 92 h 406"/>
                    <a:gd name="T32" fmla="*/ 766 w 872"/>
                    <a:gd name="T33" fmla="*/ 139 h 406"/>
                    <a:gd name="T34" fmla="*/ 806 w 872"/>
                    <a:gd name="T35" fmla="*/ 199 h 406"/>
                    <a:gd name="T36" fmla="*/ 842 w 872"/>
                    <a:gd name="T37" fmla="*/ 271 h 406"/>
                    <a:gd name="T38" fmla="*/ 871 w 872"/>
                    <a:gd name="T39" fmla="*/ 358 h 406"/>
                    <a:gd name="T40" fmla="*/ 872 w 872"/>
                    <a:gd name="T41" fmla="*/ 379 h 406"/>
                    <a:gd name="T42" fmla="*/ 864 w 872"/>
                    <a:gd name="T43" fmla="*/ 401 h 406"/>
                    <a:gd name="T44" fmla="*/ 857 w 872"/>
                    <a:gd name="T45" fmla="*/ 405 h 406"/>
                    <a:gd name="T46" fmla="*/ 844 w 872"/>
                    <a:gd name="T47" fmla="*/ 401 h 406"/>
                    <a:gd name="T48" fmla="*/ 827 w 872"/>
                    <a:gd name="T49" fmla="*/ 372 h 406"/>
                    <a:gd name="T50" fmla="*/ 800 w 872"/>
                    <a:gd name="T51" fmla="*/ 337 h 406"/>
                    <a:gd name="T52" fmla="*/ 772 w 872"/>
                    <a:gd name="T53" fmla="*/ 323 h 406"/>
                    <a:gd name="T54" fmla="*/ 725 w 872"/>
                    <a:gd name="T55" fmla="*/ 323 h 406"/>
                    <a:gd name="T56" fmla="*/ 692 w 872"/>
                    <a:gd name="T57" fmla="*/ 343 h 406"/>
                    <a:gd name="T58" fmla="*/ 678 w 872"/>
                    <a:gd name="T59" fmla="*/ 361 h 406"/>
                    <a:gd name="T60" fmla="*/ 653 w 872"/>
                    <a:gd name="T61" fmla="*/ 378 h 406"/>
                    <a:gd name="T62" fmla="*/ 604 w 872"/>
                    <a:gd name="T63" fmla="*/ 386 h 406"/>
                    <a:gd name="T64" fmla="*/ 544 w 872"/>
                    <a:gd name="T65" fmla="*/ 389 h 406"/>
                    <a:gd name="T66" fmla="*/ 331 w 872"/>
                    <a:gd name="T67" fmla="*/ 392 h 406"/>
                    <a:gd name="T68" fmla="*/ 315 w 872"/>
                    <a:gd name="T69" fmla="*/ 387 h 406"/>
                    <a:gd name="T70" fmla="*/ 296 w 872"/>
                    <a:gd name="T71" fmla="*/ 365 h 406"/>
                    <a:gd name="T72" fmla="*/ 281 w 872"/>
                    <a:gd name="T73" fmla="*/ 342 h 406"/>
                    <a:gd name="T74" fmla="*/ 249 w 872"/>
                    <a:gd name="T75" fmla="*/ 317 h 406"/>
                    <a:gd name="T76" fmla="*/ 215 w 872"/>
                    <a:gd name="T77" fmla="*/ 312 h 406"/>
                    <a:gd name="T78" fmla="*/ 194 w 872"/>
                    <a:gd name="T79" fmla="*/ 318 h 406"/>
                    <a:gd name="T80" fmla="*/ 160 w 872"/>
                    <a:gd name="T81" fmla="*/ 345 h 406"/>
                    <a:gd name="T82" fmla="*/ 133 w 872"/>
                    <a:gd name="T83" fmla="*/ 368 h 406"/>
                    <a:gd name="T84" fmla="*/ 83 w 872"/>
                    <a:gd name="T85" fmla="*/ 379 h 406"/>
                    <a:gd name="T86" fmla="*/ 31 w 872"/>
                    <a:gd name="T87" fmla="*/ 372 h 406"/>
                    <a:gd name="T88" fmla="*/ 1 w 872"/>
                    <a:gd name="T89" fmla="*/ 356 h 40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2"/>
                    <a:gd name="T136" fmla="*/ 0 h 406"/>
                    <a:gd name="T137" fmla="*/ 872 w 872"/>
                    <a:gd name="T138" fmla="*/ 406 h 40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2" h="406">
                      <a:moveTo>
                        <a:pt x="1" y="356"/>
                      </a:moveTo>
                      <a:lnTo>
                        <a:pt x="1" y="356"/>
                      </a:lnTo>
                      <a:lnTo>
                        <a:pt x="0" y="348"/>
                      </a:lnTo>
                      <a:lnTo>
                        <a:pt x="1" y="328"/>
                      </a:lnTo>
                      <a:lnTo>
                        <a:pt x="5" y="314"/>
                      </a:lnTo>
                      <a:lnTo>
                        <a:pt x="9" y="298"/>
                      </a:lnTo>
                      <a:lnTo>
                        <a:pt x="15" y="281"/>
                      </a:lnTo>
                      <a:lnTo>
                        <a:pt x="25" y="263"/>
                      </a:lnTo>
                      <a:lnTo>
                        <a:pt x="36" y="245"/>
                      </a:lnTo>
                      <a:lnTo>
                        <a:pt x="52" y="226"/>
                      </a:lnTo>
                      <a:lnTo>
                        <a:pt x="72" y="209"/>
                      </a:lnTo>
                      <a:lnTo>
                        <a:pt x="96" y="191"/>
                      </a:lnTo>
                      <a:lnTo>
                        <a:pt x="108" y="183"/>
                      </a:lnTo>
                      <a:lnTo>
                        <a:pt x="124" y="176"/>
                      </a:lnTo>
                      <a:lnTo>
                        <a:pt x="139" y="169"/>
                      </a:lnTo>
                      <a:lnTo>
                        <a:pt x="157" y="161"/>
                      </a:lnTo>
                      <a:lnTo>
                        <a:pt x="176" y="157"/>
                      </a:lnTo>
                      <a:lnTo>
                        <a:pt x="196" y="150"/>
                      </a:lnTo>
                      <a:lnTo>
                        <a:pt x="218" y="146"/>
                      </a:lnTo>
                      <a:lnTo>
                        <a:pt x="241" y="143"/>
                      </a:lnTo>
                      <a:lnTo>
                        <a:pt x="243" y="138"/>
                      </a:lnTo>
                      <a:lnTo>
                        <a:pt x="248" y="124"/>
                      </a:lnTo>
                      <a:lnTo>
                        <a:pt x="257" y="103"/>
                      </a:lnTo>
                      <a:lnTo>
                        <a:pt x="263" y="92"/>
                      </a:lnTo>
                      <a:lnTo>
                        <a:pt x="271" y="80"/>
                      </a:lnTo>
                      <a:lnTo>
                        <a:pt x="281" y="69"/>
                      </a:lnTo>
                      <a:lnTo>
                        <a:pt x="292" y="56"/>
                      </a:lnTo>
                      <a:lnTo>
                        <a:pt x="306" y="44"/>
                      </a:lnTo>
                      <a:lnTo>
                        <a:pt x="320" y="33"/>
                      </a:lnTo>
                      <a:lnTo>
                        <a:pt x="337" y="23"/>
                      </a:lnTo>
                      <a:lnTo>
                        <a:pt x="356" y="16"/>
                      </a:lnTo>
                      <a:lnTo>
                        <a:pt x="378" y="8"/>
                      </a:lnTo>
                      <a:lnTo>
                        <a:pt x="401" y="3"/>
                      </a:lnTo>
                      <a:lnTo>
                        <a:pt x="428" y="1"/>
                      </a:lnTo>
                      <a:lnTo>
                        <a:pt x="456" y="0"/>
                      </a:lnTo>
                      <a:lnTo>
                        <a:pt x="488" y="0"/>
                      </a:lnTo>
                      <a:lnTo>
                        <a:pt x="519" y="3"/>
                      </a:lnTo>
                      <a:lnTo>
                        <a:pt x="552" y="9"/>
                      </a:lnTo>
                      <a:lnTo>
                        <a:pt x="587" y="19"/>
                      </a:lnTo>
                      <a:lnTo>
                        <a:pt x="621" y="31"/>
                      </a:lnTo>
                      <a:lnTo>
                        <a:pt x="637" y="39"/>
                      </a:lnTo>
                      <a:lnTo>
                        <a:pt x="654" y="47"/>
                      </a:lnTo>
                      <a:lnTo>
                        <a:pt x="671" y="56"/>
                      </a:lnTo>
                      <a:lnTo>
                        <a:pt x="687" y="67"/>
                      </a:lnTo>
                      <a:lnTo>
                        <a:pt x="704" y="80"/>
                      </a:lnTo>
                      <a:lnTo>
                        <a:pt x="720" y="92"/>
                      </a:lnTo>
                      <a:lnTo>
                        <a:pt x="736" y="107"/>
                      </a:lnTo>
                      <a:lnTo>
                        <a:pt x="751" y="122"/>
                      </a:lnTo>
                      <a:lnTo>
                        <a:pt x="766" y="139"/>
                      </a:lnTo>
                      <a:lnTo>
                        <a:pt x="780" y="158"/>
                      </a:lnTo>
                      <a:lnTo>
                        <a:pt x="794" y="177"/>
                      </a:lnTo>
                      <a:lnTo>
                        <a:pt x="806" y="199"/>
                      </a:lnTo>
                      <a:lnTo>
                        <a:pt x="819" y="221"/>
                      </a:lnTo>
                      <a:lnTo>
                        <a:pt x="831" y="245"/>
                      </a:lnTo>
                      <a:lnTo>
                        <a:pt x="842" y="271"/>
                      </a:lnTo>
                      <a:lnTo>
                        <a:pt x="852" y="298"/>
                      </a:lnTo>
                      <a:lnTo>
                        <a:pt x="861" y="328"/>
                      </a:lnTo>
                      <a:lnTo>
                        <a:pt x="871" y="358"/>
                      </a:lnTo>
                      <a:lnTo>
                        <a:pt x="871" y="365"/>
                      </a:lnTo>
                      <a:lnTo>
                        <a:pt x="872" y="379"/>
                      </a:lnTo>
                      <a:lnTo>
                        <a:pt x="871" y="387"/>
                      </a:lnTo>
                      <a:lnTo>
                        <a:pt x="867" y="395"/>
                      </a:lnTo>
                      <a:lnTo>
                        <a:pt x="864" y="401"/>
                      </a:lnTo>
                      <a:lnTo>
                        <a:pt x="861" y="403"/>
                      </a:lnTo>
                      <a:lnTo>
                        <a:pt x="857" y="405"/>
                      </a:lnTo>
                      <a:lnTo>
                        <a:pt x="853" y="406"/>
                      </a:lnTo>
                      <a:lnTo>
                        <a:pt x="850" y="405"/>
                      </a:lnTo>
                      <a:lnTo>
                        <a:pt x="844" y="401"/>
                      </a:lnTo>
                      <a:lnTo>
                        <a:pt x="838" y="394"/>
                      </a:lnTo>
                      <a:lnTo>
                        <a:pt x="833" y="383"/>
                      </a:lnTo>
                      <a:lnTo>
                        <a:pt x="827" y="372"/>
                      </a:lnTo>
                      <a:lnTo>
                        <a:pt x="819" y="359"/>
                      </a:lnTo>
                      <a:lnTo>
                        <a:pt x="811" y="348"/>
                      </a:lnTo>
                      <a:lnTo>
                        <a:pt x="800" y="337"/>
                      </a:lnTo>
                      <a:lnTo>
                        <a:pt x="786" y="329"/>
                      </a:lnTo>
                      <a:lnTo>
                        <a:pt x="772" y="323"/>
                      </a:lnTo>
                      <a:lnTo>
                        <a:pt x="756" y="320"/>
                      </a:lnTo>
                      <a:lnTo>
                        <a:pt x="740" y="320"/>
                      </a:lnTo>
                      <a:lnTo>
                        <a:pt x="725" y="323"/>
                      </a:lnTo>
                      <a:lnTo>
                        <a:pt x="711" y="329"/>
                      </a:lnTo>
                      <a:lnTo>
                        <a:pt x="698" y="337"/>
                      </a:lnTo>
                      <a:lnTo>
                        <a:pt x="692" y="343"/>
                      </a:lnTo>
                      <a:lnTo>
                        <a:pt x="687" y="350"/>
                      </a:lnTo>
                      <a:lnTo>
                        <a:pt x="678" y="361"/>
                      </a:lnTo>
                      <a:lnTo>
                        <a:pt x="670" y="370"/>
                      </a:lnTo>
                      <a:lnTo>
                        <a:pt x="660" y="375"/>
                      </a:lnTo>
                      <a:lnTo>
                        <a:pt x="653" y="378"/>
                      </a:lnTo>
                      <a:lnTo>
                        <a:pt x="643" y="381"/>
                      </a:lnTo>
                      <a:lnTo>
                        <a:pt x="632" y="383"/>
                      </a:lnTo>
                      <a:lnTo>
                        <a:pt x="604" y="386"/>
                      </a:lnTo>
                      <a:lnTo>
                        <a:pt x="580" y="387"/>
                      </a:lnTo>
                      <a:lnTo>
                        <a:pt x="544" y="389"/>
                      </a:lnTo>
                      <a:lnTo>
                        <a:pt x="452" y="390"/>
                      </a:lnTo>
                      <a:lnTo>
                        <a:pt x="331" y="392"/>
                      </a:lnTo>
                      <a:lnTo>
                        <a:pt x="328" y="392"/>
                      </a:lnTo>
                      <a:lnTo>
                        <a:pt x="320" y="390"/>
                      </a:lnTo>
                      <a:lnTo>
                        <a:pt x="315" y="387"/>
                      </a:lnTo>
                      <a:lnTo>
                        <a:pt x="309" y="383"/>
                      </a:lnTo>
                      <a:lnTo>
                        <a:pt x="303" y="375"/>
                      </a:lnTo>
                      <a:lnTo>
                        <a:pt x="296" y="365"/>
                      </a:lnTo>
                      <a:lnTo>
                        <a:pt x="290" y="353"/>
                      </a:lnTo>
                      <a:lnTo>
                        <a:pt x="281" y="342"/>
                      </a:lnTo>
                      <a:lnTo>
                        <a:pt x="271" y="332"/>
                      </a:lnTo>
                      <a:lnTo>
                        <a:pt x="260" y="323"/>
                      </a:lnTo>
                      <a:lnTo>
                        <a:pt x="249" y="317"/>
                      </a:lnTo>
                      <a:lnTo>
                        <a:pt x="237" y="312"/>
                      </a:lnTo>
                      <a:lnTo>
                        <a:pt x="226" y="310"/>
                      </a:lnTo>
                      <a:lnTo>
                        <a:pt x="215" y="312"/>
                      </a:lnTo>
                      <a:lnTo>
                        <a:pt x="204" y="314"/>
                      </a:lnTo>
                      <a:lnTo>
                        <a:pt x="194" y="318"/>
                      </a:lnTo>
                      <a:lnTo>
                        <a:pt x="185" y="325"/>
                      </a:lnTo>
                      <a:lnTo>
                        <a:pt x="176" y="331"/>
                      </a:lnTo>
                      <a:lnTo>
                        <a:pt x="160" y="345"/>
                      </a:lnTo>
                      <a:lnTo>
                        <a:pt x="144" y="361"/>
                      </a:lnTo>
                      <a:lnTo>
                        <a:pt x="133" y="368"/>
                      </a:lnTo>
                      <a:lnTo>
                        <a:pt x="119" y="375"/>
                      </a:lnTo>
                      <a:lnTo>
                        <a:pt x="103" y="378"/>
                      </a:lnTo>
                      <a:lnTo>
                        <a:pt x="83" y="379"/>
                      </a:lnTo>
                      <a:lnTo>
                        <a:pt x="63" y="379"/>
                      </a:lnTo>
                      <a:lnTo>
                        <a:pt x="42" y="375"/>
                      </a:lnTo>
                      <a:lnTo>
                        <a:pt x="31" y="372"/>
                      </a:lnTo>
                      <a:lnTo>
                        <a:pt x="20" y="367"/>
                      </a:lnTo>
                      <a:lnTo>
                        <a:pt x="11" y="362"/>
                      </a:lnTo>
                      <a:lnTo>
                        <a:pt x="1" y="356"/>
                      </a:lnTo>
                      <a:close/>
                    </a:path>
                  </a:pathLst>
                </a:custGeom>
                <a:solidFill>
                  <a:srgbClr val="E5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49" name="Freeform 178"/>
                <p:cNvSpPr>
                  <a:spLocks/>
                </p:cNvSpPr>
                <p:nvPr/>
              </p:nvSpPr>
              <p:spPr bwMode="auto">
                <a:xfrm>
                  <a:off x="230" y="1633"/>
                  <a:ext cx="130" cy="59"/>
                </a:xfrm>
                <a:custGeom>
                  <a:avLst/>
                  <a:gdLst>
                    <a:gd name="T0" fmla="*/ 122 w 130"/>
                    <a:gd name="T1" fmla="*/ 58 h 59"/>
                    <a:gd name="T2" fmla="*/ 122 w 130"/>
                    <a:gd name="T3" fmla="*/ 58 h 59"/>
                    <a:gd name="T4" fmla="*/ 111 w 130"/>
                    <a:gd name="T5" fmla="*/ 59 h 59"/>
                    <a:gd name="T6" fmla="*/ 83 w 130"/>
                    <a:gd name="T7" fmla="*/ 59 h 59"/>
                    <a:gd name="T8" fmla="*/ 50 w 130"/>
                    <a:gd name="T9" fmla="*/ 56 h 59"/>
                    <a:gd name="T10" fmla="*/ 34 w 130"/>
                    <a:gd name="T11" fmla="*/ 53 h 59"/>
                    <a:gd name="T12" fmla="*/ 22 w 130"/>
                    <a:gd name="T13" fmla="*/ 50 h 59"/>
                    <a:gd name="T14" fmla="*/ 22 w 130"/>
                    <a:gd name="T15" fmla="*/ 50 h 59"/>
                    <a:gd name="T16" fmla="*/ 12 w 130"/>
                    <a:gd name="T17" fmla="*/ 44 h 59"/>
                    <a:gd name="T18" fmla="*/ 4 w 130"/>
                    <a:gd name="T19" fmla="*/ 36 h 59"/>
                    <a:gd name="T20" fmla="*/ 1 w 130"/>
                    <a:gd name="T21" fmla="*/ 26 h 59"/>
                    <a:gd name="T22" fmla="*/ 0 w 130"/>
                    <a:gd name="T23" fmla="*/ 19 h 59"/>
                    <a:gd name="T24" fmla="*/ 3 w 130"/>
                    <a:gd name="T25" fmla="*/ 11 h 59"/>
                    <a:gd name="T26" fmla="*/ 6 w 130"/>
                    <a:gd name="T27" fmla="*/ 4 h 59"/>
                    <a:gd name="T28" fmla="*/ 9 w 130"/>
                    <a:gd name="T29" fmla="*/ 1 h 59"/>
                    <a:gd name="T30" fmla="*/ 14 w 130"/>
                    <a:gd name="T31" fmla="*/ 0 h 59"/>
                    <a:gd name="T32" fmla="*/ 19 w 130"/>
                    <a:gd name="T33" fmla="*/ 0 h 59"/>
                    <a:gd name="T34" fmla="*/ 23 w 130"/>
                    <a:gd name="T35" fmla="*/ 0 h 59"/>
                    <a:gd name="T36" fmla="*/ 23 w 130"/>
                    <a:gd name="T37" fmla="*/ 0 h 59"/>
                    <a:gd name="T38" fmla="*/ 67 w 130"/>
                    <a:gd name="T39" fmla="*/ 8 h 59"/>
                    <a:gd name="T40" fmla="*/ 88 w 130"/>
                    <a:gd name="T41" fmla="*/ 11 h 59"/>
                    <a:gd name="T42" fmla="*/ 102 w 130"/>
                    <a:gd name="T43" fmla="*/ 12 h 59"/>
                    <a:gd name="T44" fmla="*/ 102 w 130"/>
                    <a:gd name="T45" fmla="*/ 12 h 59"/>
                    <a:gd name="T46" fmla="*/ 106 w 130"/>
                    <a:gd name="T47" fmla="*/ 12 h 59"/>
                    <a:gd name="T48" fmla="*/ 114 w 130"/>
                    <a:gd name="T49" fmla="*/ 15 h 59"/>
                    <a:gd name="T50" fmla="*/ 121 w 130"/>
                    <a:gd name="T51" fmla="*/ 20 h 59"/>
                    <a:gd name="T52" fmla="*/ 125 w 130"/>
                    <a:gd name="T53" fmla="*/ 26 h 59"/>
                    <a:gd name="T54" fmla="*/ 130 w 130"/>
                    <a:gd name="T55" fmla="*/ 34 h 59"/>
                    <a:gd name="T56" fmla="*/ 130 w 130"/>
                    <a:gd name="T57" fmla="*/ 42 h 59"/>
                    <a:gd name="T58" fmla="*/ 128 w 130"/>
                    <a:gd name="T59" fmla="*/ 50 h 59"/>
                    <a:gd name="T60" fmla="*/ 122 w 130"/>
                    <a:gd name="T61" fmla="*/ 58 h 59"/>
                    <a:gd name="T62" fmla="*/ 122 w 130"/>
                    <a:gd name="T63" fmla="*/ 58 h 5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59"/>
                    <a:gd name="T98" fmla="*/ 130 w 130"/>
                    <a:gd name="T99" fmla="*/ 59 h 5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59">
                      <a:moveTo>
                        <a:pt x="122" y="58"/>
                      </a:moveTo>
                      <a:lnTo>
                        <a:pt x="122" y="58"/>
                      </a:lnTo>
                      <a:lnTo>
                        <a:pt x="111" y="59"/>
                      </a:lnTo>
                      <a:lnTo>
                        <a:pt x="83" y="59"/>
                      </a:lnTo>
                      <a:lnTo>
                        <a:pt x="50" y="56"/>
                      </a:lnTo>
                      <a:lnTo>
                        <a:pt x="34" y="53"/>
                      </a:lnTo>
                      <a:lnTo>
                        <a:pt x="22" y="50"/>
                      </a:lnTo>
                      <a:lnTo>
                        <a:pt x="12" y="44"/>
                      </a:lnTo>
                      <a:lnTo>
                        <a:pt x="4" y="36"/>
                      </a:lnTo>
                      <a:lnTo>
                        <a:pt x="1" y="26"/>
                      </a:lnTo>
                      <a:lnTo>
                        <a:pt x="0" y="19"/>
                      </a:lnTo>
                      <a:lnTo>
                        <a:pt x="3" y="11"/>
                      </a:lnTo>
                      <a:lnTo>
                        <a:pt x="6" y="4"/>
                      </a:lnTo>
                      <a:lnTo>
                        <a:pt x="9" y="1"/>
                      </a:lnTo>
                      <a:lnTo>
                        <a:pt x="14" y="0"/>
                      </a:lnTo>
                      <a:lnTo>
                        <a:pt x="19" y="0"/>
                      </a:lnTo>
                      <a:lnTo>
                        <a:pt x="23" y="0"/>
                      </a:lnTo>
                      <a:lnTo>
                        <a:pt x="67" y="8"/>
                      </a:lnTo>
                      <a:lnTo>
                        <a:pt x="88" y="11"/>
                      </a:lnTo>
                      <a:lnTo>
                        <a:pt x="102" y="12"/>
                      </a:lnTo>
                      <a:lnTo>
                        <a:pt x="106" y="12"/>
                      </a:lnTo>
                      <a:lnTo>
                        <a:pt x="114" y="15"/>
                      </a:lnTo>
                      <a:lnTo>
                        <a:pt x="121" y="20"/>
                      </a:lnTo>
                      <a:lnTo>
                        <a:pt x="125" y="26"/>
                      </a:lnTo>
                      <a:lnTo>
                        <a:pt x="130" y="34"/>
                      </a:lnTo>
                      <a:lnTo>
                        <a:pt x="130" y="42"/>
                      </a:lnTo>
                      <a:lnTo>
                        <a:pt x="128" y="50"/>
                      </a:lnTo>
                      <a:lnTo>
                        <a:pt x="122" y="58"/>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0" name="Freeform 179"/>
                <p:cNvSpPr>
                  <a:spLocks/>
                </p:cNvSpPr>
                <p:nvPr/>
              </p:nvSpPr>
              <p:spPr bwMode="auto">
                <a:xfrm>
                  <a:off x="1132" y="1663"/>
                  <a:ext cx="82" cy="45"/>
                </a:xfrm>
                <a:custGeom>
                  <a:avLst/>
                  <a:gdLst>
                    <a:gd name="T0" fmla="*/ 74 w 82"/>
                    <a:gd name="T1" fmla="*/ 3 h 45"/>
                    <a:gd name="T2" fmla="*/ 74 w 82"/>
                    <a:gd name="T3" fmla="*/ 3 h 45"/>
                    <a:gd name="T4" fmla="*/ 66 w 82"/>
                    <a:gd name="T5" fmla="*/ 1 h 45"/>
                    <a:gd name="T6" fmla="*/ 47 w 82"/>
                    <a:gd name="T7" fmla="*/ 0 h 45"/>
                    <a:gd name="T8" fmla="*/ 34 w 82"/>
                    <a:gd name="T9" fmla="*/ 0 h 45"/>
                    <a:gd name="T10" fmla="*/ 25 w 82"/>
                    <a:gd name="T11" fmla="*/ 1 h 45"/>
                    <a:gd name="T12" fmla="*/ 16 w 82"/>
                    <a:gd name="T13" fmla="*/ 3 h 45"/>
                    <a:gd name="T14" fmla="*/ 8 w 82"/>
                    <a:gd name="T15" fmla="*/ 6 h 45"/>
                    <a:gd name="T16" fmla="*/ 8 w 82"/>
                    <a:gd name="T17" fmla="*/ 6 h 45"/>
                    <a:gd name="T18" fmla="*/ 3 w 82"/>
                    <a:gd name="T19" fmla="*/ 11 h 45"/>
                    <a:gd name="T20" fmla="*/ 2 w 82"/>
                    <a:gd name="T21" fmla="*/ 17 h 45"/>
                    <a:gd name="T22" fmla="*/ 0 w 82"/>
                    <a:gd name="T23" fmla="*/ 23 h 45"/>
                    <a:gd name="T24" fmla="*/ 0 w 82"/>
                    <a:gd name="T25" fmla="*/ 29 h 45"/>
                    <a:gd name="T26" fmla="*/ 3 w 82"/>
                    <a:gd name="T27" fmla="*/ 34 h 45"/>
                    <a:gd name="T28" fmla="*/ 8 w 82"/>
                    <a:gd name="T29" fmla="*/ 39 h 45"/>
                    <a:gd name="T30" fmla="*/ 13 w 82"/>
                    <a:gd name="T31" fmla="*/ 43 h 45"/>
                    <a:gd name="T32" fmla="*/ 20 w 82"/>
                    <a:gd name="T33" fmla="*/ 45 h 45"/>
                    <a:gd name="T34" fmla="*/ 20 w 82"/>
                    <a:gd name="T35" fmla="*/ 45 h 45"/>
                    <a:gd name="T36" fmla="*/ 31 w 82"/>
                    <a:gd name="T37" fmla="*/ 45 h 45"/>
                    <a:gd name="T38" fmla="*/ 44 w 82"/>
                    <a:gd name="T39" fmla="*/ 43 h 45"/>
                    <a:gd name="T40" fmla="*/ 56 w 82"/>
                    <a:gd name="T41" fmla="*/ 40 h 45"/>
                    <a:gd name="T42" fmla="*/ 67 w 82"/>
                    <a:gd name="T43" fmla="*/ 36 h 45"/>
                    <a:gd name="T44" fmla="*/ 77 w 82"/>
                    <a:gd name="T45" fmla="*/ 31 h 45"/>
                    <a:gd name="T46" fmla="*/ 80 w 82"/>
                    <a:gd name="T47" fmla="*/ 26 h 45"/>
                    <a:gd name="T48" fmla="*/ 82 w 82"/>
                    <a:gd name="T49" fmla="*/ 23 h 45"/>
                    <a:gd name="T50" fmla="*/ 82 w 82"/>
                    <a:gd name="T51" fmla="*/ 18 h 45"/>
                    <a:gd name="T52" fmla="*/ 82 w 82"/>
                    <a:gd name="T53" fmla="*/ 14 h 45"/>
                    <a:gd name="T54" fmla="*/ 78 w 82"/>
                    <a:gd name="T55" fmla="*/ 9 h 45"/>
                    <a:gd name="T56" fmla="*/ 74 w 82"/>
                    <a:gd name="T57" fmla="*/ 3 h 45"/>
                    <a:gd name="T58" fmla="*/ 74 w 82"/>
                    <a:gd name="T59" fmla="*/ 3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2"/>
                    <a:gd name="T91" fmla="*/ 0 h 45"/>
                    <a:gd name="T92" fmla="*/ 82 w 82"/>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2" h="45">
                      <a:moveTo>
                        <a:pt x="74" y="3"/>
                      </a:moveTo>
                      <a:lnTo>
                        <a:pt x="74" y="3"/>
                      </a:lnTo>
                      <a:lnTo>
                        <a:pt x="66" y="1"/>
                      </a:lnTo>
                      <a:lnTo>
                        <a:pt x="47" y="0"/>
                      </a:lnTo>
                      <a:lnTo>
                        <a:pt x="34" y="0"/>
                      </a:lnTo>
                      <a:lnTo>
                        <a:pt x="25" y="1"/>
                      </a:lnTo>
                      <a:lnTo>
                        <a:pt x="16" y="3"/>
                      </a:lnTo>
                      <a:lnTo>
                        <a:pt x="8" y="6"/>
                      </a:lnTo>
                      <a:lnTo>
                        <a:pt x="3" y="11"/>
                      </a:lnTo>
                      <a:lnTo>
                        <a:pt x="2" y="17"/>
                      </a:lnTo>
                      <a:lnTo>
                        <a:pt x="0" y="23"/>
                      </a:lnTo>
                      <a:lnTo>
                        <a:pt x="0" y="29"/>
                      </a:lnTo>
                      <a:lnTo>
                        <a:pt x="3" y="34"/>
                      </a:lnTo>
                      <a:lnTo>
                        <a:pt x="8" y="39"/>
                      </a:lnTo>
                      <a:lnTo>
                        <a:pt x="13" y="43"/>
                      </a:lnTo>
                      <a:lnTo>
                        <a:pt x="20" y="45"/>
                      </a:lnTo>
                      <a:lnTo>
                        <a:pt x="31" y="45"/>
                      </a:lnTo>
                      <a:lnTo>
                        <a:pt x="44" y="43"/>
                      </a:lnTo>
                      <a:lnTo>
                        <a:pt x="56" y="40"/>
                      </a:lnTo>
                      <a:lnTo>
                        <a:pt x="67" y="36"/>
                      </a:lnTo>
                      <a:lnTo>
                        <a:pt x="77" y="31"/>
                      </a:lnTo>
                      <a:lnTo>
                        <a:pt x="80" y="26"/>
                      </a:lnTo>
                      <a:lnTo>
                        <a:pt x="82" y="23"/>
                      </a:lnTo>
                      <a:lnTo>
                        <a:pt x="82" y="18"/>
                      </a:lnTo>
                      <a:lnTo>
                        <a:pt x="82" y="14"/>
                      </a:lnTo>
                      <a:lnTo>
                        <a:pt x="78" y="9"/>
                      </a:lnTo>
                      <a:lnTo>
                        <a:pt x="74" y="3"/>
                      </a:lnTo>
                      <a:close/>
                    </a:path>
                  </a:pathLst>
                </a:custGeom>
                <a:solidFill>
                  <a:srgbClr val="D5E4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1" name="Freeform 180"/>
                <p:cNvSpPr>
                  <a:spLocks/>
                </p:cNvSpPr>
                <p:nvPr/>
              </p:nvSpPr>
              <p:spPr bwMode="auto">
                <a:xfrm>
                  <a:off x="981" y="1666"/>
                  <a:ext cx="90" cy="72"/>
                </a:xfrm>
                <a:custGeom>
                  <a:avLst/>
                  <a:gdLst>
                    <a:gd name="T0" fmla="*/ 90 w 90"/>
                    <a:gd name="T1" fmla="*/ 36 h 72"/>
                    <a:gd name="T2" fmla="*/ 90 w 90"/>
                    <a:gd name="T3" fmla="*/ 36 h 72"/>
                    <a:gd name="T4" fmla="*/ 90 w 90"/>
                    <a:gd name="T5" fmla="*/ 42 h 72"/>
                    <a:gd name="T6" fmla="*/ 87 w 90"/>
                    <a:gd name="T7" fmla="*/ 50 h 72"/>
                    <a:gd name="T8" fmla="*/ 82 w 90"/>
                    <a:gd name="T9" fmla="*/ 56 h 72"/>
                    <a:gd name="T10" fmla="*/ 77 w 90"/>
                    <a:gd name="T11" fmla="*/ 61 h 72"/>
                    <a:gd name="T12" fmla="*/ 71 w 90"/>
                    <a:gd name="T13" fmla="*/ 66 h 72"/>
                    <a:gd name="T14" fmla="*/ 63 w 90"/>
                    <a:gd name="T15" fmla="*/ 69 h 72"/>
                    <a:gd name="T16" fmla="*/ 54 w 90"/>
                    <a:gd name="T17" fmla="*/ 70 h 72"/>
                    <a:gd name="T18" fmla="*/ 46 w 90"/>
                    <a:gd name="T19" fmla="*/ 72 h 72"/>
                    <a:gd name="T20" fmla="*/ 46 w 90"/>
                    <a:gd name="T21" fmla="*/ 72 h 72"/>
                    <a:gd name="T22" fmla="*/ 36 w 90"/>
                    <a:gd name="T23" fmla="*/ 70 h 72"/>
                    <a:gd name="T24" fmla="*/ 27 w 90"/>
                    <a:gd name="T25" fmla="*/ 69 h 72"/>
                    <a:gd name="T26" fmla="*/ 21 w 90"/>
                    <a:gd name="T27" fmla="*/ 66 h 72"/>
                    <a:gd name="T28" fmla="*/ 13 w 90"/>
                    <a:gd name="T29" fmla="*/ 61 h 72"/>
                    <a:gd name="T30" fmla="*/ 8 w 90"/>
                    <a:gd name="T31" fmla="*/ 56 h 72"/>
                    <a:gd name="T32" fmla="*/ 3 w 90"/>
                    <a:gd name="T33" fmla="*/ 50 h 72"/>
                    <a:gd name="T34" fmla="*/ 0 w 90"/>
                    <a:gd name="T35" fmla="*/ 42 h 72"/>
                    <a:gd name="T36" fmla="*/ 0 w 90"/>
                    <a:gd name="T37" fmla="*/ 36 h 72"/>
                    <a:gd name="T38" fmla="*/ 0 w 90"/>
                    <a:gd name="T39" fmla="*/ 36 h 72"/>
                    <a:gd name="T40" fmla="*/ 0 w 90"/>
                    <a:gd name="T41" fmla="*/ 28 h 72"/>
                    <a:gd name="T42" fmla="*/ 3 w 90"/>
                    <a:gd name="T43" fmla="*/ 22 h 72"/>
                    <a:gd name="T44" fmla="*/ 8 w 90"/>
                    <a:gd name="T45" fmla="*/ 15 h 72"/>
                    <a:gd name="T46" fmla="*/ 13 w 90"/>
                    <a:gd name="T47" fmla="*/ 11 h 72"/>
                    <a:gd name="T48" fmla="*/ 21 w 90"/>
                    <a:gd name="T49" fmla="*/ 6 h 72"/>
                    <a:gd name="T50" fmla="*/ 27 w 90"/>
                    <a:gd name="T51" fmla="*/ 3 h 72"/>
                    <a:gd name="T52" fmla="*/ 36 w 90"/>
                    <a:gd name="T53" fmla="*/ 1 h 72"/>
                    <a:gd name="T54" fmla="*/ 46 w 90"/>
                    <a:gd name="T55" fmla="*/ 0 h 72"/>
                    <a:gd name="T56" fmla="*/ 46 w 90"/>
                    <a:gd name="T57" fmla="*/ 0 h 72"/>
                    <a:gd name="T58" fmla="*/ 54 w 90"/>
                    <a:gd name="T59" fmla="*/ 1 h 72"/>
                    <a:gd name="T60" fmla="*/ 63 w 90"/>
                    <a:gd name="T61" fmla="*/ 3 h 72"/>
                    <a:gd name="T62" fmla="*/ 71 w 90"/>
                    <a:gd name="T63" fmla="*/ 6 h 72"/>
                    <a:gd name="T64" fmla="*/ 77 w 90"/>
                    <a:gd name="T65" fmla="*/ 11 h 72"/>
                    <a:gd name="T66" fmla="*/ 82 w 90"/>
                    <a:gd name="T67" fmla="*/ 15 h 72"/>
                    <a:gd name="T68" fmla="*/ 87 w 90"/>
                    <a:gd name="T69" fmla="*/ 22 h 72"/>
                    <a:gd name="T70" fmla="*/ 90 w 90"/>
                    <a:gd name="T71" fmla="*/ 28 h 72"/>
                    <a:gd name="T72" fmla="*/ 90 w 90"/>
                    <a:gd name="T73" fmla="*/ 36 h 72"/>
                    <a:gd name="T74" fmla="*/ 90 w 90"/>
                    <a:gd name="T75" fmla="*/ 36 h 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72"/>
                    <a:gd name="T116" fmla="*/ 90 w 90"/>
                    <a:gd name="T117" fmla="*/ 72 h 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72">
                      <a:moveTo>
                        <a:pt x="90" y="36"/>
                      </a:moveTo>
                      <a:lnTo>
                        <a:pt x="90" y="36"/>
                      </a:lnTo>
                      <a:lnTo>
                        <a:pt x="90" y="42"/>
                      </a:lnTo>
                      <a:lnTo>
                        <a:pt x="87" y="50"/>
                      </a:lnTo>
                      <a:lnTo>
                        <a:pt x="82" y="56"/>
                      </a:lnTo>
                      <a:lnTo>
                        <a:pt x="77" y="61"/>
                      </a:lnTo>
                      <a:lnTo>
                        <a:pt x="71" y="66"/>
                      </a:lnTo>
                      <a:lnTo>
                        <a:pt x="63" y="69"/>
                      </a:lnTo>
                      <a:lnTo>
                        <a:pt x="54" y="70"/>
                      </a:lnTo>
                      <a:lnTo>
                        <a:pt x="46" y="72"/>
                      </a:lnTo>
                      <a:lnTo>
                        <a:pt x="36" y="70"/>
                      </a:lnTo>
                      <a:lnTo>
                        <a:pt x="27" y="69"/>
                      </a:lnTo>
                      <a:lnTo>
                        <a:pt x="21" y="66"/>
                      </a:lnTo>
                      <a:lnTo>
                        <a:pt x="13" y="61"/>
                      </a:lnTo>
                      <a:lnTo>
                        <a:pt x="8" y="56"/>
                      </a:lnTo>
                      <a:lnTo>
                        <a:pt x="3" y="50"/>
                      </a:lnTo>
                      <a:lnTo>
                        <a:pt x="0" y="42"/>
                      </a:lnTo>
                      <a:lnTo>
                        <a:pt x="0" y="36"/>
                      </a:lnTo>
                      <a:lnTo>
                        <a:pt x="0" y="28"/>
                      </a:lnTo>
                      <a:lnTo>
                        <a:pt x="3" y="22"/>
                      </a:lnTo>
                      <a:lnTo>
                        <a:pt x="8" y="15"/>
                      </a:lnTo>
                      <a:lnTo>
                        <a:pt x="13" y="11"/>
                      </a:lnTo>
                      <a:lnTo>
                        <a:pt x="21" y="6"/>
                      </a:lnTo>
                      <a:lnTo>
                        <a:pt x="27" y="3"/>
                      </a:lnTo>
                      <a:lnTo>
                        <a:pt x="36" y="1"/>
                      </a:lnTo>
                      <a:lnTo>
                        <a:pt x="46" y="0"/>
                      </a:lnTo>
                      <a:lnTo>
                        <a:pt x="54" y="1"/>
                      </a:lnTo>
                      <a:lnTo>
                        <a:pt x="63" y="3"/>
                      </a:lnTo>
                      <a:lnTo>
                        <a:pt x="71" y="6"/>
                      </a:lnTo>
                      <a:lnTo>
                        <a:pt x="77" y="11"/>
                      </a:lnTo>
                      <a:lnTo>
                        <a:pt x="82" y="15"/>
                      </a:lnTo>
                      <a:lnTo>
                        <a:pt x="87" y="22"/>
                      </a:lnTo>
                      <a:lnTo>
                        <a:pt x="90" y="28"/>
                      </a:lnTo>
                      <a:lnTo>
                        <a:pt x="90"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2" name="Freeform 181"/>
                <p:cNvSpPr>
                  <a:spLocks/>
                </p:cNvSpPr>
                <p:nvPr/>
              </p:nvSpPr>
              <p:spPr bwMode="auto">
                <a:xfrm>
                  <a:off x="520" y="1361"/>
                  <a:ext cx="86" cy="121"/>
                </a:xfrm>
                <a:custGeom>
                  <a:avLst/>
                  <a:gdLst>
                    <a:gd name="T0" fmla="*/ 86 w 86"/>
                    <a:gd name="T1" fmla="*/ 14 h 121"/>
                    <a:gd name="T2" fmla="*/ 86 w 86"/>
                    <a:gd name="T3" fmla="*/ 14 h 121"/>
                    <a:gd name="T4" fmla="*/ 83 w 86"/>
                    <a:gd name="T5" fmla="*/ 30 h 121"/>
                    <a:gd name="T6" fmla="*/ 74 w 86"/>
                    <a:gd name="T7" fmla="*/ 63 h 121"/>
                    <a:gd name="T8" fmla="*/ 67 w 86"/>
                    <a:gd name="T9" fmla="*/ 80 h 121"/>
                    <a:gd name="T10" fmla="*/ 60 w 86"/>
                    <a:gd name="T11" fmla="*/ 98 h 121"/>
                    <a:gd name="T12" fmla="*/ 55 w 86"/>
                    <a:gd name="T13" fmla="*/ 105 h 121"/>
                    <a:gd name="T14" fmla="*/ 52 w 86"/>
                    <a:gd name="T15" fmla="*/ 110 h 121"/>
                    <a:gd name="T16" fmla="*/ 46 w 86"/>
                    <a:gd name="T17" fmla="*/ 115 h 121"/>
                    <a:gd name="T18" fmla="*/ 41 w 86"/>
                    <a:gd name="T19" fmla="*/ 118 h 121"/>
                    <a:gd name="T20" fmla="*/ 41 w 86"/>
                    <a:gd name="T21" fmla="*/ 118 h 121"/>
                    <a:gd name="T22" fmla="*/ 31 w 86"/>
                    <a:gd name="T23" fmla="*/ 121 h 121"/>
                    <a:gd name="T24" fmla="*/ 22 w 86"/>
                    <a:gd name="T25" fmla="*/ 120 h 121"/>
                    <a:gd name="T26" fmla="*/ 16 w 86"/>
                    <a:gd name="T27" fmla="*/ 118 h 121"/>
                    <a:gd name="T28" fmla="*/ 9 w 86"/>
                    <a:gd name="T29" fmla="*/ 115 h 121"/>
                    <a:gd name="T30" fmla="*/ 2 w 86"/>
                    <a:gd name="T31" fmla="*/ 107 h 121"/>
                    <a:gd name="T32" fmla="*/ 0 w 86"/>
                    <a:gd name="T33" fmla="*/ 102 h 121"/>
                    <a:gd name="T34" fmla="*/ 0 w 86"/>
                    <a:gd name="T35" fmla="*/ 102 h 121"/>
                    <a:gd name="T36" fmla="*/ 5 w 86"/>
                    <a:gd name="T37" fmla="*/ 90 h 121"/>
                    <a:gd name="T38" fmla="*/ 17 w 86"/>
                    <a:gd name="T39" fmla="*/ 60 h 121"/>
                    <a:gd name="T40" fmla="*/ 28 w 86"/>
                    <a:gd name="T41" fmla="*/ 41 h 121"/>
                    <a:gd name="T42" fmla="*/ 39 w 86"/>
                    <a:gd name="T43" fmla="*/ 25 h 121"/>
                    <a:gd name="T44" fmla="*/ 50 w 86"/>
                    <a:gd name="T45" fmla="*/ 10 h 121"/>
                    <a:gd name="T46" fmla="*/ 58 w 86"/>
                    <a:gd name="T47" fmla="*/ 5 h 121"/>
                    <a:gd name="T48" fmla="*/ 64 w 86"/>
                    <a:gd name="T49" fmla="*/ 0 h 121"/>
                    <a:gd name="T50" fmla="*/ 86 w 86"/>
                    <a:gd name="T51" fmla="*/ 14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121"/>
                    <a:gd name="T80" fmla="*/ 86 w 86"/>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121">
                      <a:moveTo>
                        <a:pt x="86" y="14"/>
                      </a:moveTo>
                      <a:lnTo>
                        <a:pt x="86" y="14"/>
                      </a:lnTo>
                      <a:lnTo>
                        <a:pt x="83" y="30"/>
                      </a:lnTo>
                      <a:lnTo>
                        <a:pt x="74" y="63"/>
                      </a:lnTo>
                      <a:lnTo>
                        <a:pt x="67" y="80"/>
                      </a:lnTo>
                      <a:lnTo>
                        <a:pt x="60" y="98"/>
                      </a:lnTo>
                      <a:lnTo>
                        <a:pt x="55" y="105"/>
                      </a:lnTo>
                      <a:lnTo>
                        <a:pt x="52" y="110"/>
                      </a:lnTo>
                      <a:lnTo>
                        <a:pt x="46" y="115"/>
                      </a:lnTo>
                      <a:lnTo>
                        <a:pt x="41" y="118"/>
                      </a:lnTo>
                      <a:lnTo>
                        <a:pt x="31" y="121"/>
                      </a:lnTo>
                      <a:lnTo>
                        <a:pt x="22" y="120"/>
                      </a:lnTo>
                      <a:lnTo>
                        <a:pt x="16" y="118"/>
                      </a:lnTo>
                      <a:lnTo>
                        <a:pt x="9" y="115"/>
                      </a:lnTo>
                      <a:lnTo>
                        <a:pt x="2" y="107"/>
                      </a:lnTo>
                      <a:lnTo>
                        <a:pt x="0" y="102"/>
                      </a:lnTo>
                      <a:lnTo>
                        <a:pt x="5" y="90"/>
                      </a:lnTo>
                      <a:lnTo>
                        <a:pt x="17" y="60"/>
                      </a:lnTo>
                      <a:lnTo>
                        <a:pt x="28" y="41"/>
                      </a:lnTo>
                      <a:lnTo>
                        <a:pt x="39" y="25"/>
                      </a:lnTo>
                      <a:lnTo>
                        <a:pt x="50" y="10"/>
                      </a:lnTo>
                      <a:lnTo>
                        <a:pt x="58" y="5"/>
                      </a:lnTo>
                      <a:lnTo>
                        <a:pt x="64" y="0"/>
                      </a:lnTo>
                      <a:lnTo>
                        <a:pt x="86" y="14"/>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3" name="Freeform 182"/>
                <p:cNvSpPr>
                  <a:spLocks/>
                </p:cNvSpPr>
                <p:nvPr/>
              </p:nvSpPr>
              <p:spPr bwMode="auto">
                <a:xfrm>
                  <a:off x="606" y="1361"/>
                  <a:ext cx="156" cy="129"/>
                </a:xfrm>
                <a:custGeom>
                  <a:avLst/>
                  <a:gdLst>
                    <a:gd name="T0" fmla="*/ 22 w 156"/>
                    <a:gd name="T1" fmla="*/ 8 h 129"/>
                    <a:gd name="T2" fmla="*/ 22 w 156"/>
                    <a:gd name="T3" fmla="*/ 8 h 129"/>
                    <a:gd name="T4" fmla="*/ 18 w 156"/>
                    <a:gd name="T5" fmla="*/ 25 h 129"/>
                    <a:gd name="T6" fmla="*/ 7 w 156"/>
                    <a:gd name="T7" fmla="*/ 62 h 129"/>
                    <a:gd name="T8" fmla="*/ 3 w 156"/>
                    <a:gd name="T9" fmla="*/ 82 h 129"/>
                    <a:gd name="T10" fmla="*/ 0 w 156"/>
                    <a:gd name="T11" fmla="*/ 99 h 129"/>
                    <a:gd name="T12" fmla="*/ 0 w 156"/>
                    <a:gd name="T13" fmla="*/ 107 h 129"/>
                    <a:gd name="T14" fmla="*/ 2 w 156"/>
                    <a:gd name="T15" fmla="*/ 113 h 129"/>
                    <a:gd name="T16" fmla="*/ 3 w 156"/>
                    <a:gd name="T17" fmla="*/ 118 h 129"/>
                    <a:gd name="T18" fmla="*/ 7 w 156"/>
                    <a:gd name="T19" fmla="*/ 120 h 129"/>
                    <a:gd name="T20" fmla="*/ 7 w 156"/>
                    <a:gd name="T21" fmla="*/ 120 h 129"/>
                    <a:gd name="T22" fmla="*/ 18 w 156"/>
                    <a:gd name="T23" fmla="*/ 123 h 129"/>
                    <a:gd name="T24" fmla="*/ 35 w 156"/>
                    <a:gd name="T25" fmla="*/ 124 h 129"/>
                    <a:gd name="T26" fmla="*/ 79 w 156"/>
                    <a:gd name="T27" fmla="*/ 129 h 129"/>
                    <a:gd name="T28" fmla="*/ 123 w 156"/>
                    <a:gd name="T29" fmla="*/ 129 h 129"/>
                    <a:gd name="T30" fmla="*/ 140 w 156"/>
                    <a:gd name="T31" fmla="*/ 129 h 129"/>
                    <a:gd name="T32" fmla="*/ 149 w 156"/>
                    <a:gd name="T33" fmla="*/ 126 h 129"/>
                    <a:gd name="T34" fmla="*/ 149 w 156"/>
                    <a:gd name="T35" fmla="*/ 126 h 129"/>
                    <a:gd name="T36" fmla="*/ 151 w 156"/>
                    <a:gd name="T37" fmla="*/ 124 h 129"/>
                    <a:gd name="T38" fmla="*/ 153 w 156"/>
                    <a:gd name="T39" fmla="*/ 121 h 129"/>
                    <a:gd name="T40" fmla="*/ 156 w 156"/>
                    <a:gd name="T41" fmla="*/ 112 h 129"/>
                    <a:gd name="T42" fmla="*/ 156 w 156"/>
                    <a:gd name="T43" fmla="*/ 99 h 129"/>
                    <a:gd name="T44" fmla="*/ 156 w 156"/>
                    <a:gd name="T45" fmla="*/ 85 h 129"/>
                    <a:gd name="T46" fmla="*/ 153 w 156"/>
                    <a:gd name="T47" fmla="*/ 55 h 129"/>
                    <a:gd name="T48" fmla="*/ 151 w 156"/>
                    <a:gd name="T49" fmla="*/ 32 h 129"/>
                    <a:gd name="T50" fmla="*/ 151 w 156"/>
                    <a:gd name="T51" fmla="*/ 32 h 129"/>
                    <a:gd name="T52" fmla="*/ 149 w 156"/>
                    <a:gd name="T53" fmla="*/ 18 h 129"/>
                    <a:gd name="T54" fmla="*/ 149 w 156"/>
                    <a:gd name="T55" fmla="*/ 11 h 129"/>
                    <a:gd name="T56" fmla="*/ 146 w 156"/>
                    <a:gd name="T57" fmla="*/ 7 h 129"/>
                    <a:gd name="T58" fmla="*/ 145 w 156"/>
                    <a:gd name="T59" fmla="*/ 4 h 129"/>
                    <a:gd name="T60" fmla="*/ 142 w 156"/>
                    <a:gd name="T61" fmla="*/ 2 h 129"/>
                    <a:gd name="T62" fmla="*/ 137 w 156"/>
                    <a:gd name="T63" fmla="*/ 0 h 129"/>
                    <a:gd name="T64" fmla="*/ 132 w 156"/>
                    <a:gd name="T65" fmla="*/ 0 h 129"/>
                    <a:gd name="T66" fmla="*/ 132 w 156"/>
                    <a:gd name="T67" fmla="*/ 0 h 129"/>
                    <a:gd name="T68" fmla="*/ 74 w 156"/>
                    <a:gd name="T69" fmla="*/ 0 h 129"/>
                    <a:gd name="T70" fmla="*/ 40 w 156"/>
                    <a:gd name="T71" fmla="*/ 4 h 129"/>
                    <a:gd name="T72" fmla="*/ 29 w 156"/>
                    <a:gd name="T73" fmla="*/ 5 h 129"/>
                    <a:gd name="T74" fmla="*/ 24 w 156"/>
                    <a:gd name="T75" fmla="*/ 7 h 129"/>
                    <a:gd name="T76" fmla="*/ 22 w 156"/>
                    <a:gd name="T77" fmla="*/ 8 h 129"/>
                    <a:gd name="T78" fmla="*/ 22 w 156"/>
                    <a:gd name="T79" fmla="*/ 8 h 1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6"/>
                    <a:gd name="T121" fmla="*/ 0 h 129"/>
                    <a:gd name="T122" fmla="*/ 156 w 156"/>
                    <a:gd name="T123" fmla="*/ 129 h 12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6" h="129">
                      <a:moveTo>
                        <a:pt x="22" y="8"/>
                      </a:moveTo>
                      <a:lnTo>
                        <a:pt x="22" y="8"/>
                      </a:lnTo>
                      <a:lnTo>
                        <a:pt x="18" y="25"/>
                      </a:lnTo>
                      <a:lnTo>
                        <a:pt x="7" y="62"/>
                      </a:lnTo>
                      <a:lnTo>
                        <a:pt x="3" y="82"/>
                      </a:lnTo>
                      <a:lnTo>
                        <a:pt x="0" y="99"/>
                      </a:lnTo>
                      <a:lnTo>
                        <a:pt x="0" y="107"/>
                      </a:lnTo>
                      <a:lnTo>
                        <a:pt x="2" y="113"/>
                      </a:lnTo>
                      <a:lnTo>
                        <a:pt x="3" y="118"/>
                      </a:lnTo>
                      <a:lnTo>
                        <a:pt x="7" y="120"/>
                      </a:lnTo>
                      <a:lnTo>
                        <a:pt x="18" y="123"/>
                      </a:lnTo>
                      <a:lnTo>
                        <a:pt x="35" y="124"/>
                      </a:lnTo>
                      <a:lnTo>
                        <a:pt x="79" y="129"/>
                      </a:lnTo>
                      <a:lnTo>
                        <a:pt x="123" y="129"/>
                      </a:lnTo>
                      <a:lnTo>
                        <a:pt x="140" y="129"/>
                      </a:lnTo>
                      <a:lnTo>
                        <a:pt x="149" y="126"/>
                      </a:lnTo>
                      <a:lnTo>
                        <a:pt x="151" y="124"/>
                      </a:lnTo>
                      <a:lnTo>
                        <a:pt x="153" y="121"/>
                      </a:lnTo>
                      <a:lnTo>
                        <a:pt x="156" y="112"/>
                      </a:lnTo>
                      <a:lnTo>
                        <a:pt x="156" y="99"/>
                      </a:lnTo>
                      <a:lnTo>
                        <a:pt x="156" y="85"/>
                      </a:lnTo>
                      <a:lnTo>
                        <a:pt x="153" y="55"/>
                      </a:lnTo>
                      <a:lnTo>
                        <a:pt x="151" y="32"/>
                      </a:lnTo>
                      <a:lnTo>
                        <a:pt x="149" y="18"/>
                      </a:lnTo>
                      <a:lnTo>
                        <a:pt x="149" y="11"/>
                      </a:lnTo>
                      <a:lnTo>
                        <a:pt x="146" y="7"/>
                      </a:lnTo>
                      <a:lnTo>
                        <a:pt x="145" y="4"/>
                      </a:lnTo>
                      <a:lnTo>
                        <a:pt x="142" y="2"/>
                      </a:lnTo>
                      <a:lnTo>
                        <a:pt x="137" y="0"/>
                      </a:lnTo>
                      <a:lnTo>
                        <a:pt x="132" y="0"/>
                      </a:lnTo>
                      <a:lnTo>
                        <a:pt x="74" y="0"/>
                      </a:lnTo>
                      <a:lnTo>
                        <a:pt x="40" y="4"/>
                      </a:lnTo>
                      <a:lnTo>
                        <a:pt x="29" y="5"/>
                      </a:lnTo>
                      <a:lnTo>
                        <a:pt x="24" y="7"/>
                      </a:lnTo>
                      <a:lnTo>
                        <a:pt x="22" y="8"/>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4" name="Freeform 183"/>
                <p:cNvSpPr>
                  <a:spLocks/>
                </p:cNvSpPr>
                <p:nvPr/>
              </p:nvSpPr>
              <p:spPr bwMode="auto">
                <a:xfrm>
                  <a:off x="790" y="1360"/>
                  <a:ext cx="165" cy="128"/>
                </a:xfrm>
                <a:custGeom>
                  <a:avLst/>
                  <a:gdLst>
                    <a:gd name="T0" fmla="*/ 16 w 165"/>
                    <a:gd name="T1" fmla="*/ 5 h 128"/>
                    <a:gd name="T2" fmla="*/ 16 w 165"/>
                    <a:gd name="T3" fmla="*/ 5 h 128"/>
                    <a:gd name="T4" fmla="*/ 12 w 165"/>
                    <a:gd name="T5" fmla="*/ 8 h 128"/>
                    <a:gd name="T6" fmla="*/ 6 w 165"/>
                    <a:gd name="T7" fmla="*/ 14 h 128"/>
                    <a:gd name="T8" fmla="*/ 5 w 165"/>
                    <a:gd name="T9" fmla="*/ 19 h 128"/>
                    <a:gd name="T10" fmla="*/ 1 w 165"/>
                    <a:gd name="T11" fmla="*/ 25 h 128"/>
                    <a:gd name="T12" fmla="*/ 0 w 165"/>
                    <a:gd name="T13" fmla="*/ 33 h 128"/>
                    <a:gd name="T14" fmla="*/ 0 w 165"/>
                    <a:gd name="T15" fmla="*/ 41 h 128"/>
                    <a:gd name="T16" fmla="*/ 0 w 165"/>
                    <a:gd name="T17" fmla="*/ 41 h 128"/>
                    <a:gd name="T18" fmla="*/ 1 w 165"/>
                    <a:gd name="T19" fmla="*/ 63 h 128"/>
                    <a:gd name="T20" fmla="*/ 6 w 165"/>
                    <a:gd name="T21" fmla="*/ 88 h 128"/>
                    <a:gd name="T22" fmla="*/ 9 w 165"/>
                    <a:gd name="T23" fmla="*/ 100 h 128"/>
                    <a:gd name="T24" fmla="*/ 14 w 165"/>
                    <a:gd name="T25" fmla="*/ 110 h 128"/>
                    <a:gd name="T26" fmla="*/ 20 w 165"/>
                    <a:gd name="T27" fmla="*/ 116 h 128"/>
                    <a:gd name="T28" fmla="*/ 23 w 165"/>
                    <a:gd name="T29" fmla="*/ 119 h 128"/>
                    <a:gd name="T30" fmla="*/ 28 w 165"/>
                    <a:gd name="T31" fmla="*/ 121 h 128"/>
                    <a:gd name="T32" fmla="*/ 28 w 165"/>
                    <a:gd name="T33" fmla="*/ 121 h 128"/>
                    <a:gd name="T34" fmla="*/ 39 w 165"/>
                    <a:gd name="T35" fmla="*/ 124 h 128"/>
                    <a:gd name="T36" fmla="*/ 53 w 165"/>
                    <a:gd name="T37" fmla="*/ 125 h 128"/>
                    <a:gd name="T38" fmla="*/ 89 w 165"/>
                    <a:gd name="T39" fmla="*/ 128 h 128"/>
                    <a:gd name="T40" fmla="*/ 125 w 165"/>
                    <a:gd name="T41" fmla="*/ 128 h 128"/>
                    <a:gd name="T42" fmla="*/ 140 w 165"/>
                    <a:gd name="T43" fmla="*/ 128 h 128"/>
                    <a:gd name="T44" fmla="*/ 149 w 165"/>
                    <a:gd name="T45" fmla="*/ 127 h 128"/>
                    <a:gd name="T46" fmla="*/ 149 w 165"/>
                    <a:gd name="T47" fmla="*/ 127 h 128"/>
                    <a:gd name="T48" fmla="*/ 160 w 165"/>
                    <a:gd name="T49" fmla="*/ 124 h 128"/>
                    <a:gd name="T50" fmla="*/ 163 w 165"/>
                    <a:gd name="T51" fmla="*/ 121 h 128"/>
                    <a:gd name="T52" fmla="*/ 165 w 165"/>
                    <a:gd name="T53" fmla="*/ 117 h 128"/>
                    <a:gd name="T54" fmla="*/ 165 w 165"/>
                    <a:gd name="T55" fmla="*/ 114 h 128"/>
                    <a:gd name="T56" fmla="*/ 165 w 165"/>
                    <a:gd name="T57" fmla="*/ 111 h 128"/>
                    <a:gd name="T58" fmla="*/ 162 w 165"/>
                    <a:gd name="T59" fmla="*/ 100 h 128"/>
                    <a:gd name="T60" fmla="*/ 162 w 165"/>
                    <a:gd name="T61" fmla="*/ 100 h 128"/>
                    <a:gd name="T62" fmla="*/ 155 w 165"/>
                    <a:gd name="T63" fmla="*/ 80 h 128"/>
                    <a:gd name="T64" fmla="*/ 146 w 165"/>
                    <a:gd name="T65" fmla="*/ 53 h 128"/>
                    <a:gd name="T66" fmla="*/ 133 w 165"/>
                    <a:gd name="T67" fmla="*/ 28 h 128"/>
                    <a:gd name="T68" fmla="*/ 127 w 165"/>
                    <a:gd name="T69" fmla="*/ 19 h 128"/>
                    <a:gd name="T70" fmla="*/ 122 w 165"/>
                    <a:gd name="T71" fmla="*/ 12 h 128"/>
                    <a:gd name="T72" fmla="*/ 122 w 165"/>
                    <a:gd name="T73" fmla="*/ 12 h 128"/>
                    <a:gd name="T74" fmla="*/ 114 w 165"/>
                    <a:gd name="T75" fmla="*/ 9 h 128"/>
                    <a:gd name="T76" fmla="*/ 103 w 165"/>
                    <a:gd name="T77" fmla="*/ 6 h 128"/>
                    <a:gd name="T78" fmla="*/ 89 w 165"/>
                    <a:gd name="T79" fmla="*/ 3 h 128"/>
                    <a:gd name="T80" fmla="*/ 74 w 165"/>
                    <a:gd name="T81" fmla="*/ 1 h 128"/>
                    <a:gd name="T82" fmla="*/ 56 w 165"/>
                    <a:gd name="T83" fmla="*/ 0 h 128"/>
                    <a:gd name="T84" fmla="*/ 41 w 165"/>
                    <a:gd name="T85" fmla="*/ 1 h 128"/>
                    <a:gd name="T86" fmla="*/ 27 w 165"/>
                    <a:gd name="T87" fmla="*/ 1 h 128"/>
                    <a:gd name="T88" fmla="*/ 16 w 165"/>
                    <a:gd name="T89" fmla="*/ 5 h 128"/>
                    <a:gd name="T90" fmla="*/ 16 w 165"/>
                    <a:gd name="T91" fmla="*/ 5 h 1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5"/>
                    <a:gd name="T139" fmla="*/ 0 h 128"/>
                    <a:gd name="T140" fmla="*/ 165 w 165"/>
                    <a:gd name="T141" fmla="*/ 128 h 1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5" h="128">
                      <a:moveTo>
                        <a:pt x="16" y="5"/>
                      </a:moveTo>
                      <a:lnTo>
                        <a:pt x="16" y="5"/>
                      </a:lnTo>
                      <a:lnTo>
                        <a:pt x="12" y="8"/>
                      </a:lnTo>
                      <a:lnTo>
                        <a:pt x="6" y="14"/>
                      </a:lnTo>
                      <a:lnTo>
                        <a:pt x="5" y="19"/>
                      </a:lnTo>
                      <a:lnTo>
                        <a:pt x="1" y="25"/>
                      </a:lnTo>
                      <a:lnTo>
                        <a:pt x="0" y="33"/>
                      </a:lnTo>
                      <a:lnTo>
                        <a:pt x="0" y="41"/>
                      </a:lnTo>
                      <a:lnTo>
                        <a:pt x="1" y="63"/>
                      </a:lnTo>
                      <a:lnTo>
                        <a:pt x="6" y="88"/>
                      </a:lnTo>
                      <a:lnTo>
                        <a:pt x="9" y="100"/>
                      </a:lnTo>
                      <a:lnTo>
                        <a:pt x="14" y="110"/>
                      </a:lnTo>
                      <a:lnTo>
                        <a:pt x="20" y="116"/>
                      </a:lnTo>
                      <a:lnTo>
                        <a:pt x="23" y="119"/>
                      </a:lnTo>
                      <a:lnTo>
                        <a:pt x="28" y="121"/>
                      </a:lnTo>
                      <a:lnTo>
                        <a:pt x="39" y="124"/>
                      </a:lnTo>
                      <a:lnTo>
                        <a:pt x="53" y="125"/>
                      </a:lnTo>
                      <a:lnTo>
                        <a:pt x="89" y="128"/>
                      </a:lnTo>
                      <a:lnTo>
                        <a:pt x="125" y="128"/>
                      </a:lnTo>
                      <a:lnTo>
                        <a:pt x="140" y="128"/>
                      </a:lnTo>
                      <a:lnTo>
                        <a:pt x="149" y="127"/>
                      </a:lnTo>
                      <a:lnTo>
                        <a:pt x="160" y="124"/>
                      </a:lnTo>
                      <a:lnTo>
                        <a:pt x="163" y="121"/>
                      </a:lnTo>
                      <a:lnTo>
                        <a:pt x="165" y="117"/>
                      </a:lnTo>
                      <a:lnTo>
                        <a:pt x="165" y="114"/>
                      </a:lnTo>
                      <a:lnTo>
                        <a:pt x="165" y="111"/>
                      </a:lnTo>
                      <a:lnTo>
                        <a:pt x="162" y="100"/>
                      </a:lnTo>
                      <a:lnTo>
                        <a:pt x="155" y="80"/>
                      </a:lnTo>
                      <a:lnTo>
                        <a:pt x="146" y="53"/>
                      </a:lnTo>
                      <a:lnTo>
                        <a:pt x="133" y="28"/>
                      </a:lnTo>
                      <a:lnTo>
                        <a:pt x="127" y="19"/>
                      </a:lnTo>
                      <a:lnTo>
                        <a:pt x="122" y="12"/>
                      </a:lnTo>
                      <a:lnTo>
                        <a:pt x="114" y="9"/>
                      </a:lnTo>
                      <a:lnTo>
                        <a:pt x="103" y="6"/>
                      </a:lnTo>
                      <a:lnTo>
                        <a:pt x="89" y="3"/>
                      </a:lnTo>
                      <a:lnTo>
                        <a:pt x="74" y="1"/>
                      </a:lnTo>
                      <a:lnTo>
                        <a:pt x="56" y="0"/>
                      </a:lnTo>
                      <a:lnTo>
                        <a:pt x="41" y="1"/>
                      </a:lnTo>
                      <a:lnTo>
                        <a:pt x="27" y="1"/>
                      </a:lnTo>
                      <a:lnTo>
                        <a:pt x="16" y="5"/>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5" name="Freeform 184"/>
                <p:cNvSpPr>
                  <a:spLocks/>
                </p:cNvSpPr>
                <p:nvPr/>
              </p:nvSpPr>
              <p:spPr bwMode="auto">
                <a:xfrm>
                  <a:off x="934" y="1374"/>
                  <a:ext cx="130" cy="113"/>
                </a:xfrm>
                <a:custGeom>
                  <a:avLst/>
                  <a:gdLst>
                    <a:gd name="T0" fmla="*/ 0 w 130"/>
                    <a:gd name="T1" fmla="*/ 0 h 113"/>
                    <a:gd name="T2" fmla="*/ 0 w 130"/>
                    <a:gd name="T3" fmla="*/ 0 h 113"/>
                    <a:gd name="T4" fmla="*/ 7 w 130"/>
                    <a:gd name="T5" fmla="*/ 16 h 113"/>
                    <a:gd name="T6" fmla="*/ 14 w 130"/>
                    <a:gd name="T7" fmla="*/ 33 h 113"/>
                    <a:gd name="T8" fmla="*/ 27 w 130"/>
                    <a:gd name="T9" fmla="*/ 52 h 113"/>
                    <a:gd name="T10" fmla="*/ 35 w 130"/>
                    <a:gd name="T11" fmla="*/ 61 h 113"/>
                    <a:gd name="T12" fmla="*/ 44 w 130"/>
                    <a:gd name="T13" fmla="*/ 72 h 113"/>
                    <a:gd name="T14" fmla="*/ 55 w 130"/>
                    <a:gd name="T15" fmla="*/ 81 h 113"/>
                    <a:gd name="T16" fmla="*/ 68 w 130"/>
                    <a:gd name="T17" fmla="*/ 89 h 113"/>
                    <a:gd name="T18" fmla="*/ 80 w 130"/>
                    <a:gd name="T19" fmla="*/ 99 h 113"/>
                    <a:gd name="T20" fmla="*/ 96 w 130"/>
                    <a:gd name="T21" fmla="*/ 105 h 113"/>
                    <a:gd name="T22" fmla="*/ 113 w 130"/>
                    <a:gd name="T23" fmla="*/ 110 h 113"/>
                    <a:gd name="T24" fmla="*/ 130 w 130"/>
                    <a:gd name="T25" fmla="*/ 113 h 113"/>
                    <a:gd name="T26" fmla="*/ 130 w 130"/>
                    <a:gd name="T27" fmla="*/ 113 h 113"/>
                    <a:gd name="T28" fmla="*/ 124 w 130"/>
                    <a:gd name="T29" fmla="*/ 100 h 113"/>
                    <a:gd name="T30" fmla="*/ 115 w 130"/>
                    <a:gd name="T31" fmla="*/ 88 h 113"/>
                    <a:gd name="T32" fmla="*/ 101 w 130"/>
                    <a:gd name="T33" fmla="*/ 72 h 113"/>
                    <a:gd name="T34" fmla="*/ 83 w 130"/>
                    <a:gd name="T35" fmla="*/ 53 h 113"/>
                    <a:gd name="T36" fmla="*/ 60 w 130"/>
                    <a:gd name="T37" fmla="*/ 34 h 113"/>
                    <a:gd name="T38" fmla="*/ 47 w 130"/>
                    <a:gd name="T39" fmla="*/ 25 h 113"/>
                    <a:gd name="T40" fmla="*/ 33 w 130"/>
                    <a:gd name="T41" fmla="*/ 16 h 113"/>
                    <a:gd name="T42" fmla="*/ 18 w 130"/>
                    <a:gd name="T43" fmla="*/ 8 h 113"/>
                    <a:gd name="T44" fmla="*/ 0 w 130"/>
                    <a:gd name="T45" fmla="*/ 0 h 113"/>
                    <a:gd name="T46" fmla="*/ 0 w 130"/>
                    <a:gd name="T47" fmla="*/ 0 h 11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
                    <a:gd name="T73" fmla="*/ 0 h 113"/>
                    <a:gd name="T74" fmla="*/ 130 w 130"/>
                    <a:gd name="T75" fmla="*/ 113 h 11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 h="113">
                      <a:moveTo>
                        <a:pt x="0" y="0"/>
                      </a:moveTo>
                      <a:lnTo>
                        <a:pt x="0" y="0"/>
                      </a:lnTo>
                      <a:lnTo>
                        <a:pt x="7" y="16"/>
                      </a:lnTo>
                      <a:lnTo>
                        <a:pt x="14" y="33"/>
                      </a:lnTo>
                      <a:lnTo>
                        <a:pt x="27" y="52"/>
                      </a:lnTo>
                      <a:lnTo>
                        <a:pt x="35" y="61"/>
                      </a:lnTo>
                      <a:lnTo>
                        <a:pt x="44" y="72"/>
                      </a:lnTo>
                      <a:lnTo>
                        <a:pt x="55" y="81"/>
                      </a:lnTo>
                      <a:lnTo>
                        <a:pt x="68" y="89"/>
                      </a:lnTo>
                      <a:lnTo>
                        <a:pt x="80" y="99"/>
                      </a:lnTo>
                      <a:lnTo>
                        <a:pt x="96" y="105"/>
                      </a:lnTo>
                      <a:lnTo>
                        <a:pt x="113" y="110"/>
                      </a:lnTo>
                      <a:lnTo>
                        <a:pt x="130" y="113"/>
                      </a:lnTo>
                      <a:lnTo>
                        <a:pt x="124" y="100"/>
                      </a:lnTo>
                      <a:lnTo>
                        <a:pt x="115" y="88"/>
                      </a:lnTo>
                      <a:lnTo>
                        <a:pt x="101" y="72"/>
                      </a:lnTo>
                      <a:lnTo>
                        <a:pt x="83" y="53"/>
                      </a:lnTo>
                      <a:lnTo>
                        <a:pt x="60" y="34"/>
                      </a:lnTo>
                      <a:lnTo>
                        <a:pt x="47" y="25"/>
                      </a:lnTo>
                      <a:lnTo>
                        <a:pt x="33" y="16"/>
                      </a:lnTo>
                      <a:lnTo>
                        <a:pt x="18" y="8"/>
                      </a:lnTo>
                      <a:lnTo>
                        <a:pt x="0" y="0"/>
                      </a:lnTo>
                      <a:close/>
                    </a:path>
                  </a:pathLst>
                </a:custGeom>
                <a:solidFill>
                  <a:srgbClr val="EFC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6" name="Freeform 185"/>
                <p:cNvSpPr>
                  <a:spLocks/>
                </p:cNvSpPr>
                <p:nvPr/>
              </p:nvSpPr>
              <p:spPr bwMode="auto">
                <a:xfrm>
                  <a:off x="470" y="1648"/>
                  <a:ext cx="89" cy="73"/>
                </a:xfrm>
                <a:custGeom>
                  <a:avLst/>
                  <a:gdLst>
                    <a:gd name="T0" fmla="*/ 89 w 89"/>
                    <a:gd name="T1" fmla="*/ 36 h 73"/>
                    <a:gd name="T2" fmla="*/ 89 w 89"/>
                    <a:gd name="T3" fmla="*/ 36 h 73"/>
                    <a:gd name="T4" fmla="*/ 89 w 89"/>
                    <a:gd name="T5" fmla="*/ 44 h 73"/>
                    <a:gd name="T6" fmla="*/ 86 w 89"/>
                    <a:gd name="T7" fmla="*/ 51 h 73"/>
                    <a:gd name="T8" fmla="*/ 81 w 89"/>
                    <a:gd name="T9" fmla="*/ 57 h 73"/>
                    <a:gd name="T10" fmla="*/ 77 w 89"/>
                    <a:gd name="T11" fmla="*/ 62 h 73"/>
                    <a:gd name="T12" fmla="*/ 70 w 89"/>
                    <a:gd name="T13" fmla="*/ 66 h 73"/>
                    <a:gd name="T14" fmla="*/ 63 w 89"/>
                    <a:gd name="T15" fmla="*/ 69 h 73"/>
                    <a:gd name="T16" fmla="*/ 53 w 89"/>
                    <a:gd name="T17" fmla="*/ 71 h 73"/>
                    <a:gd name="T18" fmla="*/ 45 w 89"/>
                    <a:gd name="T19" fmla="*/ 73 h 73"/>
                    <a:gd name="T20" fmla="*/ 45 w 89"/>
                    <a:gd name="T21" fmla="*/ 73 h 73"/>
                    <a:gd name="T22" fmla="*/ 36 w 89"/>
                    <a:gd name="T23" fmla="*/ 71 h 73"/>
                    <a:gd name="T24" fmla="*/ 26 w 89"/>
                    <a:gd name="T25" fmla="*/ 69 h 73"/>
                    <a:gd name="T26" fmla="*/ 19 w 89"/>
                    <a:gd name="T27" fmla="*/ 66 h 73"/>
                    <a:gd name="T28" fmla="*/ 12 w 89"/>
                    <a:gd name="T29" fmla="*/ 62 h 73"/>
                    <a:gd name="T30" fmla="*/ 8 w 89"/>
                    <a:gd name="T31" fmla="*/ 57 h 73"/>
                    <a:gd name="T32" fmla="*/ 3 w 89"/>
                    <a:gd name="T33" fmla="*/ 51 h 73"/>
                    <a:gd name="T34" fmla="*/ 0 w 89"/>
                    <a:gd name="T35" fmla="*/ 44 h 73"/>
                    <a:gd name="T36" fmla="*/ 0 w 89"/>
                    <a:gd name="T37" fmla="*/ 36 h 73"/>
                    <a:gd name="T38" fmla="*/ 0 w 89"/>
                    <a:gd name="T39" fmla="*/ 36 h 73"/>
                    <a:gd name="T40" fmla="*/ 0 w 89"/>
                    <a:gd name="T41" fmla="*/ 30 h 73"/>
                    <a:gd name="T42" fmla="*/ 3 w 89"/>
                    <a:gd name="T43" fmla="*/ 22 h 73"/>
                    <a:gd name="T44" fmla="*/ 8 w 89"/>
                    <a:gd name="T45" fmla="*/ 16 h 73"/>
                    <a:gd name="T46" fmla="*/ 12 w 89"/>
                    <a:gd name="T47" fmla="*/ 11 h 73"/>
                    <a:gd name="T48" fmla="*/ 19 w 89"/>
                    <a:gd name="T49" fmla="*/ 7 h 73"/>
                    <a:gd name="T50" fmla="*/ 26 w 89"/>
                    <a:gd name="T51" fmla="*/ 4 h 73"/>
                    <a:gd name="T52" fmla="*/ 36 w 89"/>
                    <a:gd name="T53" fmla="*/ 2 h 73"/>
                    <a:gd name="T54" fmla="*/ 45 w 89"/>
                    <a:gd name="T55" fmla="*/ 0 h 73"/>
                    <a:gd name="T56" fmla="*/ 45 w 89"/>
                    <a:gd name="T57" fmla="*/ 0 h 73"/>
                    <a:gd name="T58" fmla="*/ 53 w 89"/>
                    <a:gd name="T59" fmla="*/ 2 h 73"/>
                    <a:gd name="T60" fmla="*/ 63 w 89"/>
                    <a:gd name="T61" fmla="*/ 4 h 73"/>
                    <a:gd name="T62" fmla="*/ 70 w 89"/>
                    <a:gd name="T63" fmla="*/ 7 h 73"/>
                    <a:gd name="T64" fmla="*/ 77 w 89"/>
                    <a:gd name="T65" fmla="*/ 11 h 73"/>
                    <a:gd name="T66" fmla="*/ 81 w 89"/>
                    <a:gd name="T67" fmla="*/ 16 h 73"/>
                    <a:gd name="T68" fmla="*/ 86 w 89"/>
                    <a:gd name="T69" fmla="*/ 22 h 73"/>
                    <a:gd name="T70" fmla="*/ 89 w 89"/>
                    <a:gd name="T71" fmla="*/ 30 h 73"/>
                    <a:gd name="T72" fmla="*/ 89 w 89"/>
                    <a:gd name="T73" fmla="*/ 36 h 73"/>
                    <a:gd name="T74" fmla="*/ 89 w 89"/>
                    <a:gd name="T75" fmla="*/ 36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73"/>
                    <a:gd name="T116" fmla="*/ 89 w 89"/>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73">
                      <a:moveTo>
                        <a:pt x="89" y="36"/>
                      </a:moveTo>
                      <a:lnTo>
                        <a:pt x="89" y="36"/>
                      </a:lnTo>
                      <a:lnTo>
                        <a:pt x="89" y="44"/>
                      </a:lnTo>
                      <a:lnTo>
                        <a:pt x="86" y="51"/>
                      </a:lnTo>
                      <a:lnTo>
                        <a:pt x="81" y="57"/>
                      </a:lnTo>
                      <a:lnTo>
                        <a:pt x="77" y="62"/>
                      </a:lnTo>
                      <a:lnTo>
                        <a:pt x="70" y="66"/>
                      </a:lnTo>
                      <a:lnTo>
                        <a:pt x="63" y="69"/>
                      </a:lnTo>
                      <a:lnTo>
                        <a:pt x="53" y="71"/>
                      </a:lnTo>
                      <a:lnTo>
                        <a:pt x="45" y="73"/>
                      </a:lnTo>
                      <a:lnTo>
                        <a:pt x="36" y="71"/>
                      </a:lnTo>
                      <a:lnTo>
                        <a:pt x="26" y="69"/>
                      </a:lnTo>
                      <a:lnTo>
                        <a:pt x="19" y="66"/>
                      </a:lnTo>
                      <a:lnTo>
                        <a:pt x="12" y="62"/>
                      </a:lnTo>
                      <a:lnTo>
                        <a:pt x="8" y="57"/>
                      </a:lnTo>
                      <a:lnTo>
                        <a:pt x="3" y="51"/>
                      </a:lnTo>
                      <a:lnTo>
                        <a:pt x="0" y="44"/>
                      </a:lnTo>
                      <a:lnTo>
                        <a:pt x="0" y="36"/>
                      </a:lnTo>
                      <a:lnTo>
                        <a:pt x="0" y="30"/>
                      </a:lnTo>
                      <a:lnTo>
                        <a:pt x="3" y="22"/>
                      </a:lnTo>
                      <a:lnTo>
                        <a:pt x="8" y="16"/>
                      </a:lnTo>
                      <a:lnTo>
                        <a:pt x="12" y="11"/>
                      </a:lnTo>
                      <a:lnTo>
                        <a:pt x="19" y="7"/>
                      </a:lnTo>
                      <a:lnTo>
                        <a:pt x="26" y="4"/>
                      </a:lnTo>
                      <a:lnTo>
                        <a:pt x="36" y="2"/>
                      </a:lnTo>
                      <a:lnTo>
                        <a:pt x="45" y="0"/>
                      </a:lnTo>
                      <a:lnTo>
                        <a:pt x="53" y="2"/>
                      </a:lnTo>
                      <a:lnTo>
                        <a:pt x="63" y="4"/>
                      </a:lnTo>
                      <a:lnTo>
                        <a:pt x="70" y="7"/>
                      </a:lnTo>
                      <a:lnTo>
                        <a:pt x="77" y="11"/>
                      </a:lnTo>
                      <a:lnTo>
                        <a:pt x="81" y="16"/>
                      </a:lnTo>
                      <a:lnTo>
                        <a:pt x="86" y="22"/>
                      </a:lnTo>
                      <a:lnTo>
                        <a:pt x="89" y="30"/>
                      </a:lnTo>
                      <a:lnTo>
                        <a:pt x="89" y="36"/>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7" name="Freeform 186"/>
                <p:cNvSpPr>
                  <a:spLocks/>
                </p:cNvSpPr>
                <p:nvPr/>
              </p:nvSpPr>
              <p:spPr bwMode="auto">
                <a:xfrm>
                  <a:off x="515" y="1332"/>
                  <a:ext cx="127" cy="160"/>
                </a:xfrm>
                <a:custGeom>
                  <a:avLst/>
                  <a:gdLst>
                    <a:gd name="T0" fmla="*/ 2 w 127"/>
                    <a:gd name="T1" fmla="*/ 158 h 160"/>
                    <a:gd name="T2" fmla="*/ 2 w 127"/>
                    <a:gd name="T3" fmla="*/ 158 h 160"/>
                    <a:gd name="T4" fmla="*/ 29 w 127"/>
                    <a:gd name="T5" fmla="*/ 116 h 160"/>
                    <a:gd name="T6" fmla="*/ 58 w 127"/>
                    <a:gd name="T7" fmla="*/ 76 h 160"/>
                    <a:gd name="T8" fmla="*/ 74 w 127"/>
                    <a:gd name="T9" fmla="*/ 56 h 160"/>
                    <a:gd name="T10" fmla="*/ 91 w 127"/>
                    <a:gd name="T11" fmla="*/ 37 h 160"/>
                    <a:gd name="T12" fmla="*/ 109 w 127"/>
                    <a:gd name="T13" fmla="*/ 20 h 160"/>
                    <a:gd name="T14" fmla="*/ 126 w 127"/>
                    <a:gd name="T15" fmla="*/ 3 h 160"/>
                    <a:gd name="T16" fmla="*/ 126 w 127"/>
                    <a:gd name="T17" fmla="*/ 3 h 160"/>
                    <a:gd name="T18" fmla="*/ 127 w 127"/>
                    <a:gd name="T19" fmla="*/ 1 h 160"/>
                    <a:gd name="T20" fmla="*/ 126 w 127"/>
                    <a:gd name="T21" fmla="*/ 0 h 160"/>
                    <a:gd name="T22" fmla="*/ 126 w 127"/>
                    <a:gd name="T23" fmla="*/ 0 h 160"/>
                    <a:gd name="T24" fmla="*/ 124 w 127"/>
                    <a:gd name="T25" fmla="*/ 0 h 160"/>
                    <a:gd name="T26" fmla="*/ 124 w 127"/>
                    <a:gd name="T27" fmla="*/ 0 h 160"/>
                    <a:gd name="T28" fmla="*/ 104 w 127"/>
                    <a:gd name="T29" fmla="*/ 15 h 160"/>
                    <a:gd name="T30" fmla="*/ 87 w 127"/>
                    <a:gd name="T31" fmla="*/ 33 h 160"/>
                    <a:gd name="T32" fmla="*/ 69 w 127"/>
                    <a:gd name="T33" fmla="*/ 51 h 160"/>
                    <a:gd name="T34" fmla="*/ 54 w 127"/>
                    <a:gd name="T35" fmla="*/ 72 h 160"/>
                    <a:gd name="T36" fmla="*/ 40 w 127"/>
                    <a:gd name="T37" fmla="*/ 92 h 160"/>
                    <a:gd name="T38" fmla="*/ 27 w 127"/>
                    <a:gd name="T39" fmla="*/ 114 h 160"/>
                    <a:gd name="T40" fmla="*/ 0 w 127"/>
                    <a:gd name="T41" fmla="*/ 158 h 160"/>
                    <a:gd name="T42" fmla="*/ 0 w 127"/>
                    <a:gd name="T43" fmla="*/ 158 h 160"/>
                    <a:gd name="T44" fmla="*/ 0 w 127"/>
                    <a:gd name="T45" fmla="*/ 160 h 160"/>
                    <a:gd name="T46" fmla="*/ 2 w 127"/>
                    <a:gd name="T47" fmla="*/ 158 h 160"/>
                    <a:gd name="T48" fmla="*/ 2 w 127"/>
                    <a:gd name="T49" fmla="*/ 158 h 1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7"/>
                    <a:gd name="T76" fmla="*/ 0 h 160"/>
                    <a:gd name="T77" fmla="*/ 127 w 127"/>
                    <a:gd name="T78" fmla="*/ 160 h 16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7" h="160">
                      <a:moveTo>
                        <a:pt x="2" y="158"/>
                      </a:moveTo>
                      <a:lnTo>
                        <a:pt x="2" y="158"/>
                      </a:lnTo>
                      <a:lnTo>
                        <a:pt x="29" y="116"/>
                      </a:lnTo>
                      <a:lnTo>
                        <a:pt x="58" y="76"/>
                      </a:lnTo>
                      <a:lnTo>
                        <a:pt x="74" y="56"/>
                      </a:lnTo>
                      <a:lnTo>
                        <a:pt x="91" y="37"/>
                      </a:lnTo>
                      <a:lnTo>
                        <a:pt x="109" y="20"/>
                      </a:lnTo>
                      <a:lnTo>
                        <a:pt x="126" y="3"/>
                      </a:lnTo>
                      <a:lnTo>
                        <a:pt x="127" y="1"/>
                      </a:lnTo>
                      <a:lnTo>
                        <a:pt x="126" y="0"/>
                      </a:lnTo>
                      <a:lnTo>
                        <a:pt x="124" y="0"/>
                      </a:lnTo>
                      <a:lnTo>
                        <a:pt x="104" y="15"/>
                      </a:lnTo>
                      <a:lnTo>
                        <a:pt x="87" y="33"/>
                      </a:lnTo>
                      <a:lnTo>
                        <a:pt x="69" y="51"/>
                      </a:lnTo>
                      <a:lnTo>
                        <a:pt x="54" y="72"/>
                      </a:lnTo>
                      <a:lnTo>
                        <a:pt x="40" y="92"/>
                      </a:lnTo>
                      <a:lnTo>
                        <a:pt x="27" y="114"/>
                      </a:lnTo>
                      <a:lnTo>
                        <a:pt x="0" y="158"/>
                      </a:lnTo>
                      <a:lnTo>
                        <a:pt x="0" y="160"/>
                      </a:lnTo>
                      <a:lnTo>
                        <a:pt x="2"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8" name="Freeform 187"/>
                <p:cNvSpPr>
                  <a:spLocks/>
                </p:cNvSpPr>
                <p:nvPr/>
              </p:nvSpPr>
              <p:spPr bwMode="auto">
                <a:xfrm>
                  <a:off x="578" y="1324"/>
                  <a:ext cx="584" cy="332"/>
                </a:xfrm>
                <a:custGeom>
                  <a:avLst/>
                  <a:gdLst>
                    <a:gd name="T0" fmla="*/ 2 w 584"/>
                    <a:gd name="T1" fmla="*/ 41 h 332"/>
                    <a:gd name="T2" fmla="*/ 85 w 584"/>
                    <a:gd name="T3" fmla="*/ 17 h 332"/>
                    <a:gd name="T4" fmla="*/ 127 w 584"/>
                    <a:gd name="T5" fmla="*/ 11 h 332"/>
                    <a:gd name="T6" fmla="*/ 171 w 584"/>
                    <a:gd name="T7" fmla="*/ 8 h 332"/>
                    <a:gd name="T8" fmla="*/ 213 w 584"/>
                    <a:gd name="T9" fmla="*/ 9 h 332"/>
                    <a:gd name="T10" fmla="*/ 256 w 584"/>
                    <a:gd name="T11" fmla="*/ 15 h 332"/>
                    <a:gd name="T12" fmla="*/ 298 w 584"/>
                    <a:gd name="T13" fmla="*/ 26 h 332"/>
                    <a:gd name="T14" fmla="*/ 339 w 584"/>
                    <a:gd name="T15" fmla="*/ 41 h 332"/>
                    <a:gd name="T16" fmla="*/ 359 w 584"/>
                    <a:gd name="T17" fmla="*/ 51 h 332"/>
                    <a:gd name="T18" fmla="*/ 399 w 584"/>
                    <a:gd name="T19" fmla="*/ 77 h 332"/>
                    <a:gd name="T20" fmla="*/ 436 w 584"/>
                    <a:gd name="T21" fmla="*/ 108 h 332"/>
                    <a:gd name="T22" fmla="*/ 469 w 584"/>
                    <a:gd name="T23" fmla="*/ 142 h 332"/>
                    <a:gd name="T24" fmla="*/ 499 w 584"/>
                    <a:gd name="T25" fmla="*/ 182 h 332"/>
                    <a:gd name="T26" fmla="*/ 526 w 584"/>
                    <a:gd name="T27" fmla="*/ 222 h 332"/>
                    <a:gd name="T28" fmla="*/ 559 w 584"/>
                    <a:gd name="T29" fmla="*/ 287 h 332"/>
                    <a:gd name="T30" fmla="*/ 576 w 584"/>
                    <a:gd name="T31" fmla="*/ 329 h 332"/>
                    <a:gd name="T32" fmla="*/ 581 w 584"/>
                    <a:gd name="T33" fmla="*/ 332 h 332"/>
                    <a:gd name="T34" fmla="*/ 584 w 584"/>
                    <a:gd name="T35" fmla="*/ 326 h 332"/>
                    <a:gd name="T36" fmla="*/ 576 w 584"/>
                    <a:gd name="T37" fmla="*/ 304 h 332"/>
                    <a:gd name="T38" fmla="*/ 557 w 584"/>
                    <a:gd name="T39" fmla="*/ 259 h 332"/>
                    <a:gd name="T40" fmla="*/ 534 w 584"/>
                    <a:gd name="T41" fmla="*/ 215 h 332"/>
                    <a:gd name="T42" fmla="*/ 507 w 584"/>
                    <a:gd name="T43" fmla="*/ 174 h 332"/>
                    <a:gd name="T44" fmla="*/ 476 w 584"/>
                    <a:gd name="T45" fmla="*/ 135 h 332"/>
                    <a:gd name="T46" fmla="*/ 441 w 584"/>
                    <a:gd name="T47" fmla="*/ 100 h 332"/>
                    <a:gd name="T48" fmla="*/ 403 w 584"/>
                    <a:gd name="T49" fmla="*/ 69 h 332"/>
                    <a:gd name="T50" fmla="*/ 363 w 584"/>
                    <a:gd name="T51" fmla="*/ 42 h 332"/>
                    <a:gd name="T52" fmla="*/ 342 w 584"/>
                    <a:gd name="T53" fmla="*/ 31 h 332"/>
                    <a:gd name="T54" fmla="*/ 300 w 584"/>
                    <a:gd name="T55" fmla="*/ 15 h 332"/>
                    <a:gd name="T56" fmla="*/ 257 w 584"/>
                    <a:gd name="T57" fmla="*/ 6 h 332"/>
                    <a:gd name="T58" fmla="*/ 215 w 584"/>
                    <a:gd name="T59" fmla="*/ 0 h 332"/>
                    <a:gd name="T60" fmla="*/ 171 w 584"/>
                    <a:gd name="T61" fmla="*/ 0 h 332"/>
                    <a:gd name="T62" fmla="*/ 127 w 584"/>
                    <a:gd name="T63" fmla="*/ 3 h 332"/>
                    <a:gd name="T64" fmla="*/ 83 w 584"/>
                    <a:gd name="T65" fmla="*/ 11 h 332"/>
                    <a:gd name="T66" fmla="*/ 0 w 584"/>
                    <a:gd name="T67" fmla="*/ 37 h 332"/>
                    <a:gd name="T68" fmla="*/ 0 w 584"/>
                    <a:gd name="T69" fmla="*/ 37 h 332"/>
                    <a:gd name="T70" fmla="*/ 0 w 584"/>
                    <a:gd name="T71" fmla="*/ 41 h 332"/>
                    <a:gd name="T72" fmla="*/ 2 w 584"/>
                    <a:gd name="T73" fmla="*/ 41 h 3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4"/>
                    <a:gd name="T112" fmla="*/ 0 h 332"/>
                    <a:gd name="T113" fmla="*/ 584 w 584"/>
                    <a:gd name="T114" fmla="*/ 332 h 3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4" h="332">
                      <a:moveTo>
                        <a:pt x="2" y="41"/>
                      </a:moveTo>
                      <a:lnTo>
                        <a:pt x="2" y="41"/>
                      </a:lnTo>
                      <a:lnTo>
                        <a:pt x="42" y="26"/>
                      </a:lnTo>
                      <a:lnTo>
                        <a:pt x="85" y="17"/>
                      </a:lnTo>
                      <a:lnTo>
                        <a:pt x="105" y="12"/>
                      </a:lnTo>
                      <a:lnTo>
                        <a:pt x="127" y="11"/>
                      </a:lnTo>
                      <a:lnTo>
                        <a:pt x="149" y="9"/>
                      </a:lnTo>
                      <a:lnTo>
                        <a:pt x="171" y="8"/>
                      </a:lnTo>
                      <a:lnTo>
                        <a:pt x="192" y="8"/>
                      </a:lnTo>
                      <a:lnTo>
                        <a:pt x="213" y="9"/>
                      </a:lnTo>
                      <a:lnTo>
                        <a:pt x="235" y="12"/>
                      </a:lnTo>
                      <a:lnTo>
                        <a:pt x="256" y="15"/>
                      </a:lnTo>
                      <a:lnTo>
                        <a:pt x="278" y="20"/>
                      </a:lnTo>
                      <a:lnTo>
                        <a:pt x="298" y="26"/>
                      </a:lnTo>
                      <a:lnTo>
                        <a:pt x="319" y="33"/>
                      </a:lnTo>
                      <a:lnTo>
                        <a:pt x="339" y="41"/>
                      </a:lnTo>
                      <a:lnTo>
                        <a:pt x="359" y="51"/>
                      </a:lnTo>
                      <a:lnTo>
                        <a:pt x="380" y="64"/>
                      </a:lnTo>
                      <a:lnTo>
                        <a:pt x="399" y="77"/>
                      </a:lnTo>
                      <a:lnTo>
                        <a:pt x="417" y="92"/>
                      </a:lnTo>
                      <a:lnTo>
                        <a:pt x="436" y="108"/>
                      </a:lnTo>
                      <a:lnTo>
                        <a:pt x="452" y="125"/>
                      </a:lnTo>
                      <a:lnTo>
                        <a:pt x="469" y="142"/>
                      </a:lnTo>
                      <a:lnTo>
                        <a:pt x="485" y="161"/>
                      </a:lnTo>
                      <a:lnTo>
                        <a:pt x="499" y="182"/>
                      </a:lnTo>
                      <a:lnTo>
                        <a:pt x="512" y="202"/>
                      </a:lnTo>
                      <a:lnTo>
                        <a:pt x="526" y="222"/>
                      </a:lnTo>
                      <a:lnTo>
                        <a:pt x="537" y="243"/>
                      </a:lnTo>
                      <a:lnTo>
                        <a:pt x="559" y="287"/>
                      </a:lnTo>
                      <a:lnTo>
                        <a:pt x="576" y="329"/>
                      </a:lnTo>
                      <a:lnTo>
                        <a:pt x="577" y="332"/>
                      </a:lnTo>
                      <a:lnTo>
                        <a:pt x="581" y="332"/>
                      </a:lnTo>
                      <a:lnTo>
                        <a:pt x="582" y="329"/>
                      </a:lnTo>
                      <a:lnTo>
                        <a:pt x="584" y="326"/>
                      </a:lnTo>
                      <a:lnTo>
                        <a:pt x="576" y="304"/>
                      </a:lnTo>
                      <a:lnTo>
                        <a:pt x="567" y="280"/>
                      </a:lnTo>
                      <a:lnTo>
                        <a:pt x="557" y="259"/>
                      </a:lnTo>
                      <a:lnTo>
                        <a:pt x="546" y="237"/>
                      </a:lnTo>
                      <a:lnTo>
                        <a:pt x="534" y="215"/>
                      </a:lnTo>
                      <a:lnTo>
                        <a:pt x="521" y="194"/>
                      </a:lnTo>
                      <a:lnTo>
                        <a:pt x="507" y="174"/>
                      </a:lnTo>
                      <a:lnTo>
                        <a:pt x="491" y="153"/>
                      </a:lnTo>
                      <a:lnTo>
                        <a:pt x="476" y="135"/>
                      </a:lnTo>
                      <a:lnTo>
                        <a:pt x="460" y="117"/>
                      </a:lnTo>
                      <a:lnTo>
                        <a:pt x="441" y="100"/>
                      </a:lnTo>
                      <a:lnTo>
                        <a:pt x="422" y="83"/>
                      </a:lnTo>
                      <a:lnTo>
                        <a:pt x="403" y="69"/>
                      </a:lnTo>
                      <a:lnTo>
                        <a:pt x="383" y="55"/>
                      </a:lnTo>
                      <a:lnTo>
                        <a:pt x="363" y="42"/>
                      </a:lnTo>
                      <a:lnTo>
                        <a:pt x="342" y="31"/>
                      </a:lnTo>
                      <a:lnTo>
                        <a:pt x="322" y="23"/>
                      </a:lnTo>
                      <a:lnTo>
                        <a:pt x="300" y="15"/>
                      </a:lnTo>
                      <a:lnTo>
                        <a:pt x="279" y="9"/>
                      </a:lnTo>
                      <a:lnTo>
                        <a:pt x="257" y="6"/>
                      </a:lnTo>
                      <a:lnTo>
                        <a:pt x="237" y="1"/>
                      </a:lnTo>
                      <a:lnTo>
                        <a:pt x="215" y="0"/>
                      </a:lnTo>
                      <a:lnTo>
                        <a:pt x="193" y="0"/>
                      </a:lnTo>
                      <a:lnTo>
                        <a:pt x="171" y="0"/>
                      </a:lnTo>
                      <a:lnTo>
                        <a:pt x="149" y="1"/>
                      </a:lnTo>
                      <a:lnTo>
                        <a:pt x="127" y="3"/>
                      </a:lnTo>
                      <a:lnTo>
                        <a:pt x="105" y="6"/>
                      </a:lnTo>
                      <a:lnTo>
                        <a:pt x="83" y="11"/>
                      </a:lnTo>
                      <a:lnTo>
                        <a:pt x="41" y="22"/>
                      </a:lnTo>
                      <a:lnTo>
                        <a:pt x="0" y="37"/>
                      </a:lnTo>
                      <a:lnTo>
                        <a:pt x="0" y="39"/>
                      </a:lnTo>
                      <a:lnTo>
                        <a:pt x="0" y="41"/>
                      </a:lnTo>
                      <a:lnTo>
                        <a:pt x="2"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59" name="Freeform 188"/>
                <p:cNvSpPr>
                  <a:spLocks/>
                </p:cNvSpPr>
                <p:nvPr/>
              </p:nvSpPr>
              <p:spPr bwMode="auto">
                <a:xfrm>
                  <a:off x="233" y="1631"/>
                  <a:ext cx="121" cy="64"/>
                </a:xfrm>
                <a:custGeom>
                  <a:avLst/>
                  <a:gdLst>
                    <a:gd name="T0" fmla="*/ 20 w 121"/>
                    <a:gd name="T1" fmla="*/ 0 h 64"/>
                    <a:gd name="T2" fmla="*/ 20 w 121"/>
                    <a:gd name="T3" fmla="*/ 0 h 64"/>
                    <a:gd name="T4" fmla="*/ 12 w 121"/>
                    <a:gd name="T5" fmla="*/ 3 h 64"/>
                    <a:gd name="T6" fmla="*/ 6 w 121"/>
                    <a:gd name="T7" fmla="*/ 6 h 64"/>
                    <a:gd name="T8" fmla="*/ 3 w 121"/>
                    <a:gd name="T9" fmla="*/ 13 h 64"/>
                    <a:gd name="T10" fmla="*/ 0 w 121"/>
                    <a:gd name="T11" fmla="*/ 17 h 64"/>
                    <a:gd name="T12" fmla="*/ 0 w 121"/>
                    <a:gd name="T13" fmla="*/ 24 h 64"/>
                    <a:gd name="T14" fmla="*/ 1 w 121"/>
                    <a:gd name="T15" fmla="*/ 30 h 64"/>
                    <a:gd name="T16" fmla="*/ 5 w 121"/>
                    <a:gd name="T17" fmla="*/ 36 h 64"/>
                    <a:gd name="T18" fmla="*/ 9 w 121"/>
                    <a:gd name="T19" fmla="*/ 44 h 64"/>
                    <a:gd name="T20" fmla="*/ 9 w 121"/>
                    <a:gd name="T21" fmla="*/ 44 h 64"/>
                    <a:gd name="T22" fmla="*/ 16 w 121"/>
                    <a:gd name="T23" fmla="*/ 49 h 64"/>
                    <a:gd name="T24" fmla="*/ 20 w 121"/>
                    <a:gd name="T25" fmla="*/ 53 h 64"/>
                    <a:gd name="T26" fmla="*/ 33 w 121"/>
                    <a:gd name="T27" fmla="*/ 60 h 64"/>
                    <a:gd name="T28" fmla="*/ 47 w 121"/>
                    <a:gd name="T29" fmla="*/ 63 h 64"/>
                    <a:gd name="T30" fmla="*/ 63 w 121"/>
                    <a:gd name="T31" fmla="*/ 64 h 64"/>
                    <a:gd name="T32" fmla="*/ 77 w 121"/>
                    <a:gd name="T33" fmla="*/ 64 h 64"/>
                    <a:gd name="T34" fmla="*/ 92 w 121"/>
                    <a:gd name="T35" fmla="*/ 64 h 64"/>
                    <a:gd name="T36" fmla="*/ 119 w 121"/>
                    <a:gd name="T37" fmla="*/ 60 h 64"/>
                    <a:gd name="T38" fmla="*/ 119 w 121"/>
                    <a:gd name="T39" fmla="*/ 60 h 64"/>
                    <a:gd name="T40" fmla="*/ 121 w 121"/>
                    <a:gd name="T41" fmla="*/ 60 h 64"/>
                    <a:gd name="T42" fmla="*/ 121 w 121"/>
                    <a:gd name="T43" fmla="*/ 58 h 64"/>
                    <a:gd name="T44" fmla="*/ 121 w 121"/>
                    <a:gd name="T45" fmla="*/ 57 h 64"/>
                    <a:gd name="T46" fmla="*/ 119 w 121"/>
                    <a:gd name="T47" fmla="*/ 57 h 64"/>
                    <a:gd name="T48" fmla="*/ 119 w 121"/>
                    <a:gd name="T49" fmla="*/ 57 h 64"/>
                    <a:gd name="T50" fmla="*/ 86 w 121"/>
                    <a:gd name="T51" fmla="*/ 60 h 64"/>
                    <a:gd name="T52" fmla="*/ 70 w 121"/>
                    <a:gd name="T53" fmla="*/ 60 h 64"/>
                    <a:gd name="T54" fmla="*/ 53 w 121"/>
                    <a:gd name="T55" fmla="*/ 58 h 64"/>
                    <a:gd name="T56" fmla="*/ 53 w 121"/>
                    <a:gd name="T57" fmla="*/ 58 h 64"/>
                    <a:gd name="T58" fmla="*/ 45 w 121"/>
                    <a:gd name="T59" fmla="*/ 57 h 64"/>
                    <a:gd name="T60" fmla="*/ 38 w 121"/>
                    <a:gd name="T61" fmla="*/ 53 h 64"/>
                    <a:gd name="T62" fmla="*/ 23 w 121"/>
                    <a:gd name="T63" fmla="*/ 47 h 64"/>
                    <a:gd name="T64" fmla="*/ 23 w 121"/>
                    <a:gd name="T65" fmla="*/ 47 h 64"/>
                    <a:gd name="T66" fmla="*/ 16 w 121"/>
                    <a:gd name="T67" fmla="*/ 43 h 64"/>
                    <a:gd name="T68" fmla="*/ 11 w 121"/>
                    <a:gd name="T69" fmla="*/ 38 h 64"/>
                    <a:gd name="T70" fmla="*/ 6 w 121"/>
                    <a:gd name="T71" fmla="*/ 32 h 64"/>
                    <a:gd name="T72" fmla="*/ 3 w 121"/>
                    <a:gd name="T73" fmla="*/ 25 h 64"/>
                    <a:gd name="T74" fmla="*/ 3 w 121"/>
                    <a:gd name="T75" fmla="*/ 17 h 64"/>
                    <a:gd name="T76" fmla="*/ 6 w 121"/>
                    <a:gd name="T77" fmla="*/ 13 h 64"/>
                    <a:gd name="T78" fmla="*/ 11 w 121"/>
                    <a:gd name="T79" fmla="*/ 6 h 64"/>
                    <a:gd name="T80" fmla="*/ 20 w 121"/>
                    <a:gd name="T81" fmla="*/ 2 h 64"/>
                    <a:gd name="T82" fmla="*/ 20 w 121"/>
                    <a:gd name="T83" fmla="*/ 2 h 64"/>
                    <a:gd name="T84" fmla="*/ 22 w 121"/>
                    <a:gd name="T85" fmla="*/ 0 h 64"/>
                    <a:gd name="T86" fmla="*/ 20 w 121"/>
                    <a:gd name="T87" fmla="*/ 0 h 64"/>
                    <a:gd name="T88" fmla="*/ 20 w 121"/>
                    <a:gd name="T89" fmla="*/ 0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1"/>
                    <a:gd name="T136" fmla="*/ 0 h 64"/>
                    <a:gd name="T137" fmla="*/ 121 w 121"/>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1" h="64">
                      <a:moveTo>
                        <a:pt x="20" y="0"/>
                      </a:moveTo>
                      <a:lnTo>
                        <a:pt x="20" y="0"/>
                      </a:lnTo>
                      <a:lnTo>
                        <a:pt x="12" y="3"/>
                      </a:lnTo>
                      <a:lnTo>
                        <a:pt x="6" y="6"/>
                      </a:lnTo>
                      <a:lnTo>
                        <a:pt x="3" y="13"/>
                      </a:lnTo>
                      <a:lnTo>
                        <a:pt x="0" y="17"/>
                      </a:lnTo>
                      <a:lnTo>
                        <a:pt x="0" y="24"/>
                      </a:lnTo>
                      <a:lnTo>
                        <a:pt x="1" y="30"/>
                      </a:lnTo>
                      <a:lnTo>
                        <a:pt x="5" y="36"/>
                      </a:lnTo>
                      <a:lnTo>
                        <a:pt x="9" y="44"/>
                      </a:lnTo>
                      <a:lnTo>
                        <a:pt x="16" y="49"/>
                      </a:lnTo>
                      <a:lnTo>
                        <a:pt x="20" y="53"/>
                      </a:lnTo>
                      <a:lnTo>
                        <a:pt x="33" y="60"/>
                      </a:lnTo>
                      <a:lnTo>
                        <a:pt x="47" y="63"/>
                      </a:lnTo>
                      <a:lnTo>
                        <a:pt x="63" y="64"/>
                      </a:lnTo>
                      <a:lnTo>
                        <a:pt x="77" y="64"/>
                      </a:lnTo>
                      <a:lnTo>
                        <a:pt x="92" y="64"/>
                      </a:lnTo>
                      <a:lnTo>
                        <a:pt x="119" y="60"/>
                      </a:lnTo>
                      <a:lnTo>
                        <a:pt x="121" y="60"/>
                      </a:lnTo>
                      <a:lnTo>
                        <a:pt x="121" y="58"/>
                      </a:lnTo>
                      <a:lnTo>
                        <a:pt x="121" y="57"/>
                      </a:lnTo>
                      <a:lnTo>
                        <a:pt x="119" y="57"/>
                      </a:lnTo>
                      <a:lnTo>
                        <a:pt x="86" y="60"/>
                      </a:lnTo>
                      <a:lnTo>
                        <a:pt x="70" y="60"/>
                      </a:lnTo>
                      <a:lnTo>
                        <a:pt x="53" y="58"/>
                      </a:lnTo>
                      <a:lnTo>
                        <a:pt x="45" y="57"/>
                      </a:lnTo>
                      <a:lnTo>
                        <a:pt x="38" y="53"/>
                      </a:lnTo>
                      <a:lnTo>
                        <a:pt x="23" y="47"/>
                      </a:lnTo>
                      <a:lnTo>
                        <a:pt x="16" y="43"/>
                      </a:lnTo>
                      <a:lnTo>
                        <a:pt x="11" y="38"/>
                      </a:lnTo>
                      <a:lnTo>
                        <a:pt x="6" y="32"/>
                      </a:lnTo>
                      <a:lnTo>
                        <a:pt x="3" y="25"/>
                      </a:lnTo>
                      <a:lnTo>
                        <a:pt x="3" y="17"/>
                      </a:lnTo>
                      <a:lnTo>
                        <a:pt x="6" y="13"/>
                      </a:lnTo>
                      <a:lnTo>
                        <a:pt x="11" y="6"/>
                      </a:lnTo>
                      <a:lnTo>
                        <a:pt x="20" y="2"/>
                      </a:lnTo>
                      <a:lnTo>
                        <a:pt x="22"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0" name="Freeform 189"/>
                <p:cNvSpPr>
                  <a:spLocks/>
                </p:cNvSpPr>
                <p:nvPr/>
              </p:nvSpPr>
              <p:spPr bwMode="auto">
                <a:xfrm>
                  <a:off x="236" y="1630"/>
                  <a:ext cx="107" cy="25"/>
                </a:xfrm>
                <a:custGeom>
                  <a:avLst/>
                  <a:gdLst>
                    <a:gd name="T0" fmla="*/ 0 w 107"/>
                    <a:gd name="T1" fmla="*/ 1 h 25"/>
                    <a:gd name="T2" fmla="*/ 0 w 107"/>
                    <a:gd name="T3" fmla="*/ 1 h 25"/>
                    <a:gd name="T4" fmla="*/ 13 w 107"/>
                    <a:gd name="T5" fmla="*/ 7 h 25"/>
                    <a:gd name="T6" fmla="*/ 25 w 107"/>
                    <a:gd name="T7" fmla="*/ 12 h 25"/>
                    <a:gd name="T8" fmla="*/ 52 w 107"/>
                    <a:gd name="T9" fmla="*/ 20 h 25"/>
                    <a:gd name="T10" fmla="*/ 78 w 107"/>
                    <a:gd name="T11" fmla="*/ 25 h 25"/>
                    <a:gd name="T12" fmla="*/ 105 w 107"/>
                    <a:gd name="T13" fmla="*/ 25 h 25"/>
                    <a:gd name="T14" fmla="*/ 105 w 107"/>
                    <a:gd name="T15" fmla="*/ 25 h 25"/>
                    <a:gd name="T16" fmla="*/ 107 w 107"/>
                    <a:gd name="T17" fmla="*/ 25 h 25"/>
                    <a:gd name="T18" fmla="*/ 105 w 107"/>
                    <a:gd name="T19" fmla="*/ 23 h 25"/>
                    <a:gd name="T20" fmla="*/ 105 w 107"/>
                    <a:gd name="T21" fmla="*/ 23 h 25"/>
                    <a:gd name="T22" fmla="*/ 78 w 107"/>
                    <a:gd name="T23" fmla="*/ 22 h 25"/>
                    <a:gd name="T24" fmla="*/ 52 w 107"/>
                    <a:gd name="T25" fmla="*/ 17 h 25"/>
                    <a:gd name="T26" fmla="*/ 27 w 107"/>
                    <a:gd name="T27" fmla="*/ 9 h 25"/>
                    <a:gd name="T28" fmla="*/ 14 w 107"/>
                    <a:gd name="T29" fmla="*/ 4 h 25"/>
                    <a:gd name="T30" fmla="*/ 2 w 107"/>
                    <a:gd name="T31" fmla="*/ 0 h 25"/>
                    <a:gd name="T32" fmla="*/ 2 w 107"/>
                    <a:gd name="T33" fmla="*/ 0 h 25"/>
                    <a:gd name="T34" fmla="*/ 0 w 107"/>
                    <a:gd name="T35" fmla="*/ 0 h 25"/>
                    <a:gd name="T36" fmla="*/ 0 w 107"/>
                    <a:gd name="T37" fmla="*/ 1 h 25"/>
                    <a:gd name="T38" fmla="*/ 0 w 107"/>
                    <a:gd name="T39" fmla="*/ 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25"/>
                    <a:gd name="T62" fmla="*/ 107 w 107"/>
                    <a:gd name="T63" fmla="*/ 25 h 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25">
                      <a:moveTo>
                        <a:pt x="0" y="1"/>
                      </a:moveTo>
                      <a:lnTo>
                        <a:pt x="0" y="1"/>
                      </a:lnTo>
                      <a:lnTo>
                        <a:pt x="13" y="7"/>
                      </a:lnTo>
                      <a:lnTo>
                        <a:pt x="25" y="12"/>
                      </a:lnTo>
                      <a:lnTo>
                        <a:pt x="52" y="20"/>
                      </a:lnTo>
                      <a:lnTo>
                        <a:pt x="78" y="25"/>
                      </a:lnTo>
                      <a:lnTo>
                        <a:pt x="105" y="25"/>
                      </a:lnTo>
                      <a:lnTo>
                        <a:pt x="107" y="25"/>
                      </a:lnTo>
                      <a:lnTo>
                        <a:pt x="105" y="23"/>
                      </a:lnTo>
                      <a:lnTo>
                        <a:pt x="78" y="22"/>
                      </a:lnTo>
                      <a:lnTo>
                        <a:pt x="52" y="17"/>
                      </a:lnTo>
                      <a:lnTo>
                        <a:pt x="27" y="9"/>
                      </a:lnTo>
                      <a:lnTo>
                        <a:pt x="14"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1" name="Freeform 190"/>
                <p:cNvSpPr>
                  <a:spLocks/>
                </p:cNvSpPr>
                <p:nvPr/>
              </p:nvSpPr>
              <p:spPr bwMode="auto">
                <a:xfrm>
                  <a:off x="318" y="1637"/>
                  <a:ext cx="45" cy="65"/>
                </a:xfrm>
                <a:custGeom>
                  <a:avLst/>
                  <a:gdLst>
                    <a:gd name="T0" fmla="*/ 1 w 45"/>
                    <a:gd name="T1" fmla="*/ 4 h 65"/>
                    <a:gd name="T2" fmla="*/ 1 w 45"/>
                    <a:gd name="T3" fmla="*/ 4 h 65"/>
                    <a:gd name="T4" fmla="*/ 11 w 45"/>
                    <a:gd name="T5" fmla="*/ 5 h 65"/>
                    <a:gd name="T6" fmla="*/ 20 w 45"/>
                    <a:gd name="T7" fmla="*/ 10 h 65"/>
                    <a:gd name="T8" fmla="*/ 28 w 45"/>
                    <a:gd name="T9" fmla="*/ 16 h 65"/>
                    <a:gd name="T10" fmla="*/ 34 w 45"/>
                    <a:gd name="T11" fmla="*/ 24 h 65"/>
                    <a:gd name="T12" fmla="*/ 34 w 45"/>
                    <a:gd name="T13" fmla="*/ 24 h 65"/>
                    <a:gd name="T14" fmla="*/ 37 w 45"/>
                    <a:gd name="T15" fmla="*/ 29 h 65"/>
                    <a:gd name="T16" fmla="*/ 39 w 45"/>
                    <a:gd name="T17" fmla="*/ 35 h 65"/>
                    <a:gd name="T18" fmla="*/ 39 w 45"/>
                    <a:gd name="T19" fmla="*/ 44 h 65"/>
                    <a:gd name="T20" fmla="*/ 36 w 45"/>
                    <a:gd name="T21" fmla="*/ 54 h 65"/>
                    <a:gd name="T22" fmla="*/ 31 w 45"/>
                    <a:gd name="T23" fmla="*/ 63 h 65"/>
                    <a:gd name="T24" fmla="*/ 31 w 45"/>
                    <a:gd name="T25" fmla="*/ 63 h 65"/>
                    <a:gd name="T26" fmla="*/ 31 w 45"/>
                    <a:gd name="T27" fmla="*/ 65 h 65"/>
                    <a:gd name="T28" fmla="*/ 31 w 45"/>
                    <a:gd name="T29" fmla="*/ 65 h 65"/>
                    <a:gd name="T30" fmla="*/ 33 w 45"/>
                    <a:gd name="T31" fmla="*/ 65 h 65"/>
                    <a:gd name="T32" fmla="*/ 33 w 45"/>
                    <a:gd name="T33" fmla="*/ 65 h 65"/>
                    <a:gd name="T34" fmla="*/ 37 w 45"/>
                    <a:gd name="T35" fmla="*/ 60 h 65"/>
                    <a:gd name="T36" fmla="*/ 42 w 45"/>
                    <a:gd name="T37" fmla="*/ 55 h 65"/>
                    <a:gd name="T38" fmla="*/ 44 w 45"/>
                    <a:gd name="T39" fmla="*/ 49 h 65"/>
                    <a:gd name="T40" fmla="*/ 45 w 45"/>
                    <a:gd name="T41" fmla="*/ 44 h 65"/>
                    <a:gd name="T42" fmla="*/ 45 w 45"/>
                    <a:gd name="T43" fmla="*/ 40 h 65"/>
                    <a:gd name="T44" fmla="*/ 44 w 45"/>
                    <a:gd name="T45" fmla="*/ 33 h 65"/>
                    <a:gd name="T46" fmla="*/ 40 w 45"/>
                    <a:gd name="T47" fmla="*/ 24 h 65"/>
                    <a:gd name="T48" fmla="*/ 33 w 45"/>
                    <a:gd name="T49" fmla="*/ 15 h 65"/>
                    <a:gd name="T50" fmla="*/ 23 w 45"/>
                    <a:gd name="T51" fmla="*/ 7 h 65"/>
                    <a:gd name="T52" fmla="*/ 14 w 45"/>
                    <a:gd name="T53" fmla="*/ 2 h 65"/>
                    <a:gd name="T54" fmla="*/ 1 w 45"/>
                    <a:gd name="T55" fmla="*/ 0 h 65"/>
                    <a:gd name="T56" fmla="*/ 1 w 45"/>
                    <a:gd name="T57" fmla="*/ 0 h 65"/>
                    <a:gd name="T58" fmla="*/ 0 w 45"/>
                    <a:gd name="T59" fmla="*/ 2 h 65"/>
                    <a:gd name="T60" fmla="*/ 1 w 45"/>
                    <a:gd name="T61" fmla="*/ 4 h 65"/>
                    <a:gd name="T62" fmla="*/ 1 w 45"/>
                    <a:gd name="T63" fmla="*/ 4 h 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
                    <a:gd name="T97" fmla="*/ 0 h 65"/>
                    <a:gd name="T98" fmla="*/ 45 w 45"/>
                    <a:gd name="T99" fmla="*/ 65 h 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 h="65">
                      <a:moveTo>
                        <a:pt x="1" y="4"/>
                      </a:moveTo>
                      <a:lnTo>
                        <a:pt x="1" y="4"/>
                      </a:lnTo>
                      <a:lnTo>
                        <a:pt x="11" y="5"/>
                      </a:lnTo>
                      <a:lnTo>
                        <a:pt x="20" y="10"/>
                      </a:lnTo>
                      <a:lnTo>
                        <a:pt x="28" y="16"/>
                      </a:lnTo>
                      <a:lnTo>
                        <a:pt x="34" y="24"/>
                      </a:lnTo>
                      <a:lnTo>
                        <a:pt x="37" y="29"/>
                      </a:lnTo>
                      <a:lnTo>
                        <a:pt x="39" y="35"/>
                      </a:lnTo>
                      <a:lnTo>
                        <a:pt x="39" y="44"/>
                      </a:lnTo>
                      <a:lnTo>
                        <a:pt x="36" y="54"/>
                      </a:lnTo>
                      <a:lnTo>
                        <a:pt x="31" y="63"/>
                      </a:lnTo>
                      <a:lnTo>
                        <a:pt x="31" y="65"/>
                      </a:lnTo>
                      <a:lnTo>
                        <a:pt x="33" y="65"/>
                      </a:lnTo>
                      <a:lnTo>
                        <a:pt x="37" y="60"/>
                      </a:lnTo>
                      <a:lnTo>
                        <a:pt x="42" y="55"/>
                      </a:lnTo>
                      <a:lnTo>
                        <a:pt x="44" y="49"/>
                      </a:lnTo>
                      <a:lnTo>
                        <a:pt x="45" y="44"/>
                      </a:lnTo>
                      <a:lnTo>
                        <a:pt x="45" y="40"/>
                      </a:lnTo>
                      <a:lnTo>
                        <a:pt x="44" y="33"/>
                      </a:lnTo>
                      <a:lnTo>
                        <a:pt x="40" y="24"/>
                      </a:lnTo>
                      <a:lnTo>
                        <a:pt x="33" y="15"/>
                      </a:lnTo>
                      <a:lnTo>
                        <a:pt x="23" y="7"/>
                      </a:lnTo>
                      <a:lnTo>
                        <a:pt x="14" y="2"/>
                      </a:lnTo>
                      <a:lnTo>
                        <a:pt x="1" y="0"/>
                      </a:lnTo>
                      <a:lnTo>
                        <a:pt x="0" y="2"/>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2" name="Freeform 191"/>
                <p:cNvSpPr>
                  <a:spLocks/>
                </p:cNvSpPr>
                <p:nvPr/>
              </p:nvSpPr>
              <p:spPr bwMode="auto">
                <a:xfrm>
                  <a:off x="374" y="1564"/>
                  <a:ext cx="259" cy="125"/>
                </a:xfrm>
                <a:custGeom>
                  <a:avLst/>
                  <a:gdLst>
                    <a:gd name="T0" fmla="*/ 3 w 259"/>
                    <a:gd name="T1" fmla="*/ 120 h 125"/>
                    <a:gd name="T2" fmla="*/ 3 w 259"/>
                    <a:gd name="T3" fmla="*/ 95 h 125"/>
                    <a:gd name="T4" fmla="*/ 11 w 259"/>
                    <a:gd name="T5" fmla="*/ 73 h 125"/>
                    <a:gd name="T6" fmla="*/ 24 w 259"/>
                    <a:gd name="T7" fmla="*/ 55 h 125"/>
                    <a:gd name="T8" fmla="*/ 41 w 259"/>
                    <a:gd name="T9" fmla="*/ 39 h 125"/>
                    <a:gd name="T10" fmla="*/ 61 w 259"/>
                    <a:gd name="T11" fmla="*/ 26 h 125"/>
                    <a:gd name="T12" fmla="*/ 105 w 259"/>
                    <a:gd name="T13" fmla="*/ 9 h 125"/>
                    <a:gd name="T14" fmla="*/ 127 w 259"/>
                    <a:gd name="T15" fmla="*/ 4 h 125"/>
                    <a:gd name="T16" fmla="*/ 152 w 259"/>
                    <a:gd name="T17" fmla="*/ 3 h 125"/>
                    <a:gd name="T18" fmla="*/ 177 w 259"/>
                    <a:gd name="T19" fmla="*/ 8 h 125"/>
                    <a:gd name="T20" fmla="*/ 201 w 259"/>
                    <a:gd name="T21" fmla="*/ 17 h 125"/>
                    <a:gd name="T22" fmla="*/ 220 w 259"/>
                    <a:gd name="T23" fmla="*/ 34 h 125"/>
                    <a:gd name="T24" fmla="*/ 228 w 259"/>
                    <a:gd name="T25" fmla="*/ 44 h 125"/>
                    <a:gd name="T26" fmla="*/ 240 w 259"/>
                    <a:gd name="T27" fmla="*/ 64 h 125"/>
                    <a:gd name="T28" fmla="*/ 251 w 259"/>
                    <a:gd name="T29" fmla="*/ 100 h 125"/>
                    <a:gd name="T30" fmla="*/ 256 w 259"/>
                    <a:gd name="T31" fmla="*/ 124 h 125"/>
                    <a:gd name="T32" fmla="*/ 257 w 259"/>
                    <a:gd name="T33" fmla="*/ 125 h 125"/>
                    <a:gd name="T34" fmla="*/ 259 w 259"/>
                    <a:gd name="T35" fmla="*/ 124 h 125"/>
                    <a:gd name="T36" fmla="*/ 254 w 259"/>
                    <a:gd name="T37" fmla="*/ 97 h 125"/>
                    <a:gd name="T38" fmla="*/ 246 w 259"/>
                    <a:gd name="T39" fmla="*/ 72 h 125"/>
                    <a:gd name="T40" fmla="*/ 235 w 259"/>
                    <a:gd name="T41" fmla="*/ 48 h 125"/>
                    <a:gd name="T42" fmla="*/ 220 w 259"/>
                    <a:gd name="T43" fmla="*/ 26 h 125"/>
                    <a:gd name="T44" fmla="*/ 210 w 259"/>
                    <a:gd name="T45" fmla="*/ 19 h 125"/>
                    <a:gd name="T46" fmla="*/ 188 w 259"/>
                    <a:gd name="T47" fmla="*/ 8 h 125"/>
                    <a:gd name="T48" fmla="*/ 165 w 259"/>
                    <a:gd name="T49" fmla="*/ 1 h 125"/>
                    <a:gd name="T50" fmla="*/ 140 w 259"/>
                    <a:gd name="T51" fmla="*/ 1 h 125"/>
                    <a:gd name="T52" fmla="*/ 127 w 259"/>
                    <a:gd name="T53" fmla="*/ 1 h 125"/>
                    <a:gd name="T54" fmla="*/ 82 w 259"/>
                    <a:gd name="T55" fmla="*/ 14 h 125"/>
                    <a:gd name="T56" fmla="*/ 47 w 259"/>
                    <a:gd name="T57" fmla="*/ 31 h 125"/>
                    <a:gd name="T58" fmla="*/ 28 w 259"/>
                    <a:gd name="T59" fmla="*/ 45 h 125"/>
                    <a:gd name="T60" fmla="*/ 13 w 259"/>
                    <a:gd name="T61" fmla="*/ 64 h 125"/>
                    <a:gd name="T62" fmla="*/ 3 w 259"/>
                    <a:gd name="T63" fmla="*/ 84 h 125"/>
                    <a:gd name="T64" fmla="*/ 0 w 259"/>
                    <a:gd name="T65" fmla="*/ 108 h 125"/>
                    <a:gd name="T66" fmla="*/ 2 w 259"/>
                    <a:gd name="T67" fmla="*/ 120 h 125"/>
                    <a:gd name="T68" fmla="*/ 3 w 259"/>
                    <a:gd name="T69" fmla="*/ 120 h 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5"/>
                    <a:gd name="T107" fmla="*/ 259 w 259"/>
                    <a:gd name="T108" fmla="*/ 125 h 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5">
                      <a:moveTo>
                        <a:pt x="3" y="120"/>
                      </a:moveTo>
                      <a:lnTo>
                        <a:pt x="3" y="120"/>
                      </a:lnTo>
                      <a:lnTo>
                        <a:pt x="2" y="106"/>
                      </a:lnTo>
                      <a:lnTo>
                        <a:pt x="3" y="95"/>
                      </a:lnTo>
                      <a:lnTo>
                        <a:pt x="6" y="84"/>
                      </a:lnTo>
                      <a:lnTo>
                        <a:pt x="11" y="73"/>
                      </a:lnTo>
                      <a:lnTo>
                        <a:pt x="17" y="64"/>
                      </a:lnTo>
                      <a:lnTo>
                        <a:pt x="24" y="55"/>
                      </a:lnTo>
                      <a:lnTo>
                        <a:pt x="33" y="47"/>
                      </a:lnTo>
                      <a:lnTo>
                        <a:pt x="41" y="39"/>
                      </a:lnTo>
                      <a:lnTo>
                        <a:pt x="52" y="33"/>
                      </a:lnTo>
                      <a:lnTo>
                        <a:pt x="61" y="26"/>
                      </a:lnTo>
                      <a:lnTo>
                        <a:pt x="83" y="15"/>
                      </a:lnTo>
                      <a:lnTo>
                        <a:pt x="105" y="9"/>
                      </a:lnTo>
                      <a:lnTo>
                        <a:pt x="127" y="4"/>
                      </a:lnTo>
                      <a:lnTo>
                        <a:pt x="140" y="3"/>
                      </a:lnTo>
                      <a:lnTo>
                        <a:pt x="152" y="3"/>
                      </a:lnTo>
                      <a:lnTo>
                        <a:pt x="165" y="4"/>
                      </a:lnTo>
                      <a:lnTo>
                        <a:pt x="177" y="8"/>
                      </a:lnTo>
                      <a:lnTo>
                        <a:pt x="190" y="12"/>
                      </a:lnTo>
                      <a:lnTo>
                        <a:pt x="201" y="17"/>
                      </a:lnTo>
                      <a:lnTo>
                        <a:pt x="210" y="25"/>
                      </a:lnTo>
                      <a:lnTo>
                        <a:pt x="220" y="34"/>
                      </a:lnTo>
                      <a:lnTo>
                        <a:pt x="228" y="44"/>
                      </a:lnTo>
                      <a:lnTo>
                        <a:pt x="234" y="53"/>
                      </a:lnTo>
                      <a:lnTo>
                        <a:pt x="240" y="64"/>
                      </a:lnTo>
                      <a:lnTo>
                        <a:pt x="245" y="77"/>
                      </a:lnTo>
                      <a:lnTo>
                        <a:pt x="251" y="100"/>
                      </a:lnTo>
                      <a:lnTo>
                        <a:pt x="256" y="124"/>
                      </a:lnTo>
                      <a:lnTo>
                        <a:pt x="256" y="125"/>
                      </a:lnTo>
                      <a:lnTo>
                        <a:pt x="257" y="125"/>
                      </a:lnTo>
                      <a:lnTo>
                        <a:pt x="259" y="125"/>
                      </a:lnTo>
                      <a:lnTo>
                        <a:pt x="259" y="124"/>
                      </a:lnTo>
                      <a:lnTo>
                        <a:pt x="254" y="97"/>
                      </a:lnTo>
                      <a:lnTo>
                        <a:pt x="251" y="84"/>
                      </a:lnTo>
                      <a:lnTo>
                        <a:pt x="246" y="72"/>
                      </a:lnTo>
                      <a:lnTo>
                        <a:pt x="242" y="59"/>
                      </a:lnTo>
                      <a:lnTo>
                        <a:pt x="235" y="48"/>
                      </a:lnTo>
                      <a:lnTo>
                        <a:pt x="229" y="37"/>
                      </a:lnTo>
                      <a:lnTo>
                        <a:pt x="220" y="26"/>
                      </a:lnTo>
                      <a:lnTo>
                        <a:pt x="210" y="19"/>
                      </a:lnTo>
                      <a:lnTo>
                        <a:pt x="199" y="12"/>
                      </a:lnTo>
                      <a:lnTo>
                        <a:pt x="188" y="8"/>
                      </a:lnTo>
                      <a:lnTo>
                        <a:pt x="177" y="3"/>
                      </a:lnTo>
                      <a:lnTo>
                        <a:pt x="165" y="1"/>
                      </a:lnTo>
                      <a:lnTo>
                        <a:pt x="152" y="0"/>
                      </a:lnTo>
                      <a:lnTo>
                        <a:pt x="140" y="1"/>
                      </a:lnTo>
                      <a:lnTo>
                        <a:pt x="127" y="1"/>
                      </a:lnTo>
                      <a:lnTo>
                        <a:pt x="105" y="6"/>
                      </a:lnTo>
                      <a:lnTo>
                        <a:pt x="82" y="14"/>
                      </a:lnTo>
                      <a:lnTo>
                        <a:pt x="58" y="23"/>
                      </a:lnTo>
                      <a:lnTo>
                        <a:pt x="47" y="31"/>
                      </a:lnTo>
                      <a:lnTo>
                        <a:pt x="38" y="37"/>
                      </a:lnTo>
                      <a:lnTo>
                        <a:pt x="28" y="45"/>
                      </a:lnTo>
                      <a:lnTo>
                        <a:pt x="20" y="55"/>
                      </a:lnTo>
                      <a:lnTo>
                        <a:pt x="13" y="64"/>
                      </a:lnTo>
                      <a:lnTo>
                        <a:pt x="8" y="73"/>
                      </a:lnTo>
                      <a:lnTo>
                        <a:pt x="3" y="84"/>
                      </a:lnTo>
                      <a:lnTo>
                        <a:pt x="0" y="95"/>
                      </a:lnTo>
                      <a:lnTo>
                        <a:pt x="0" y="108"/>
                      </a:lnTo>
                      <a:lnTo>
                        <a:pt x="2" y="120"/>
                      </a:lnTo>
                      <a:lnTo>
                        <a:pt x="3"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3" name="Freeform 192"/>
                <p:cNvSpPr>
                  <a:spLocks/>
                </p:cNvSpPr>
                <p:nvPr/>
              </p:nvSpPr>
              <p:spPr bwMode="auto">
                <a:xfrm>
                  <a:off x="366" y="1606"/>
                  <a:ext cx="272" cy="94"/>
                </a:xfrm>
                <a:custGeom>
                  <a:avLst/>
                  <a:gdLst>
                    <a:gd name="T0" fmla="*/ 0 w 272"/>
                    <a:gd name="T1" fmla="*/ 80 h 94"/>
                    <a:gd name="T2" fmla="*/ 24 w 272"/>
                    <a:gd name="T3" fmla="*/ 86 h 94"/>
                    <a:gd name="T4" fmla="*/ 44 w 272"/>
                    <a:gd name="T5" fmla="*/ 83 h 94"/>
                    <a:gd name="T6" fmla="*/ 60 w 272"/>
                    <a:gd name="T7" fmla="*/ 74 h 94"/>
                    <a:gd name="T8" fmla="*/ 91 w 272"/>
                    <a:gd name="T9" fmla="*/ 44 h 94"/>
                    <a:gd name="T10" fmla="*/ 115 w 272"/>
                    <a:gd name="T11" fmla="*/ 22 h 94"/>
                    <a:gd name="T12" fmla="*/ 132 w 272"/>
                    <a:gd name="T13" fmla="*/ 9 h 94"/>
                    <a:gd name="T14" fmla="*/ 141 w 272"/>
                    <a:gd name="T15" fmla="*/ 6 h 94"/>
                    <a:gd name="T16" fmla="*/ 159 w 272"/>
                    <a:gd name="T17" fmla="*/ 3 h 94"/>
                    <a:gd name="T18" fmla="*/ 174 w 272"/>
                    <a:gd name="T19" fmla="*/ 6 h 94"/>
                    <a:gd name="T20" fmla="*/ 187 w 272"/>
                    <a:gd name="T21" fmla="*/ 13 h 94"/>
                    <a:gd name="T22" fmla="*/ 207 w 272"/>
                    <a:gd name="T23" fmla="*/ 36 h 94"/>
                    <a:gd name="T24" fmla="*/ 234 w 272"/>
                    <a:gd name="T25" fmla="*/ 75 h 94"/>
                    <a:gd name="T26" fmla="*/ 242 w 272"/>
                    <a:gd name="T27" fmla="*/ 85 h 94"/>
                    <a:gd name="T28" fmla="*/ 253 w 272"/>
                    <a:gd name="T29" fmla="*/ 93 h 94"/>
                    <a:gd name="T30" fmla="*/ 264 w 272"/>
                    <a:gd name="T31" fmla="*/ 93 h 94"/>
                    <a:gd name="T32" fmla="*/ 272 w 272"/>
                    <a:gd name="T33" fmla="*/ 82 h 94"/>
                    <a:gd name="T34" fmla="*/ 272 w 272"/>
                    <a:gd name="T35" fmla="*/ 80 h 94"/>
                    <a:gd name="T36" fmla="*/ 270 w 272"/>
                    <a:gd name="T37" fmla="*/ 82 h 94"/>
                    <a:gd name="T38" fmla="*/ 262 w 272"/>
                    <a:gd name="T39" fmla="*/ 88 h 94"/>
                    <a:gd name="T40" fmla="*/ 254 w 272"/>
                    <a:gd name="T41" fmla="*/ 88 h 94"/>
                    <a:gd name="T42" fmla="*/ 247 w 272"/>
                    <a:gd name="T43" fmla="*/ 83 h 94"/>
                    <a:gd name="T44" fmla="*/ 232 w 272"/>
                    <a:gd name="T45" fmla="*/ 66 h 94"/>
                    <a:gd name="T46" fmla="*/ 215 w 272"/>
                    <a:gd name="T47" fmla="*/ 38 h 94"/>
                    <a:gd name="T48" fmla="*/ 209 w 272"/>
                    <a:gd name="T49" fmla="*/ 28 h 94"/>
                    <a:gd name="T50" fmla="*/ 193 w 272"/>
                    <a:gd name="T51" fmla="*/ 14 h 94"/>
                    <a:gd name="T52" fmla="*/ 173 w 272"/>
                    <a:gd name="T53" fmla="*/ 5 h 94"/>
                    <a:gd name="T54" fmla="*/ 152 w 272"/>
                    <a:gd name="T55" fmla="*/ 0 h 94"/>
                    <a:gd name="T56" fmla="*/ 141 w 272"/>
                    <a:gd name="T57" fmla="*/ 2 h 94"/>
                    <a:gd name="T58" fmla="*/ 121 w 272"/>
                    <a:gd name="T59" fmla="*/ 11 h 94"/>
                    <a:gd name="T60" fmla="*/ 105 w 272"/>
                    <a:gd name="T61" fmla="*/ 24 h 94"/>
                    <a:gd name="T62" fmla="*/ 76 w 272"/>
                    <a:gd name="T63" fmla="*/ 57 h 94"/>
                    <a:gd name="T64" fmla="*/ 52 w 272"/>
                    <a:gd name="T65" fmla="*/ 75 h 94"/>
                    <a:gd name="T66" fmla="*/ 35 w 272"/>
                    <a:gd name="T67" fmla="*/ 83 h 94"/>
                    <a:gd name="T68" fmla="*/ 13 w 272"/>
                    <a:gd name="T69" fmla="*/ 83 h 94"/>
                    <a:gd name="T70" fmla="*/ 2 w 272"/>
                    <a:gd name="T71" fmla="*/ 78 h 94"/>
                    <a:gd name="T72" fmla="*/ 0 w 272"/>
                    <a:gd name="T73" fmla="*/ 80 h 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2"/>
                    <a:gd name="T112" fmla="*/ 0 h 94"/>
                    <a:gd name="T113" fmla="*/ 272 w 272"/>
                    <a:gd name="T114" fmla="*/ 94 h 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2" h="94">
                      <a:moveTo>
                        <a:pt x="0" y="80"/>
                      </a:moveTo>
                      <a:lnTo>
                        <a:pt x="0" y="80"/>
                      </a:lnTo>
                      <a:lnTo>
                        <a:pt x="13" y="85"/>
                      </a:lnTo>
                      <a:lnTo>
                        <a:pt x="24" y="86"/>
                      </a:lnTo>
                      <a:lnTo>
                        <a:pt x="35" y="85"/>
                      </a:lnTo>
                      <a:lnTo>
                        <a:pt x="44" y="83"/>
                      </a:lnTo>
                      <a:lnTo>
                        <a:pt x="52" y="78"/>
                      </a:lnTo>
                      <a:lnTo>
                        <a:pt x="60" y="74"/>
                      </a:lnTo>
                      <a:lnTo>
                        <a:pt x="76" y="60"/>
                      </a:lnTo>
                      <a:lnTo>
                        <a:pt x="91" y="44"/>
                      </a:lnTo>
                      <a:lnTo>
                        <a:pt x="107" y="28"/>
                      </a:lnTo>
                      <a:lnTo>
                        <a:pt x="115" y="22"/>
                      </a:lnTo>
                      <a:lnTo>
                        <a:pt x="123" y="16"/>
                      </a:lnTo>
                      <a:lnTo>
                        <a:pt x="132" y="9"/>
                      </a:lnTo>
                      <a:lnTo>
                        <a:pt x="141" y="6"/>
                      </a:lnTo>
                      <a:lnTo>
                        <a:pt x="151" y="3"/>
                      </a:lnTo>
                      <a:lnTo>
                        <a:pt x="159" y="3"/>
                      </a:lnTo>
                      <a:lnTo>
                        <a:pt x="167" y="3"/>
                      </a:lnTo>
                      <a:lnTo>
                        <a:pt x="174" y="6"/>
                      </a:lnTo>
                      <a:lnTo>
                        <a:pt x="181" y="8"/>
                      </a:lnTo>
                      <a:lnTo>
                        <a:pt x="187" y="13"/>
                      </a:lnTo>
                      <a:lnTo>
                        <a:pt x="198" y="24"/>
                      </a:lnTo>
                      <a:lnTo>
                        <a:pt x="207" y="36"/>
                      </a:lnTo>
                      <a:lnTo>
                        <a:pt x="217" y="49"/>
                      </a:lnTo>
                      <a:lnTo>
                        <a:pt x="234" y="75"/>
                      </a:lnTo>
                      <a:lnTo>
                        <a:pt x="242" y="85"/>
                      </a:lnTo>
                      <a:lnTo>
                        <a:pt x="248" y="89"/>
                      </a:lnTo>
                      <a:lnTo>
                        <a:pt x="253" y="93"/>
                      </a:lnTo>
                      <a:lnTo>
                        <a:pt x="259" y="94"/>
                      </a:lnTo>
                      <a:lnTo>
                        <a:pt x="264" y="93"/>
                      </a:lnTo>
                      <a:lnTo>
                        <a:pt x="269" y="89"/>
                      </a:lnTo>
                      <a:lnTo>
                        <a:pt x="272" y="82"/>
                      </a:lnTo>
                      <a:lnTo>
                        <a:pt x="272" y="80"/>
                      </a:lnTo>
                      <a:lnTo>
                        <a:pt x="270" y="82"/>
                      </a:lnTo>
                      <a:lnTo>
                        <a:pt x="265" y="85"/>
                      </a:lnTo>
                      <a:lnTo>
                        <a:pt x="262" y="88"/>
                      </a:lnTo>
                      <a:lnTo>
                        <a:pt x="258" y="89"/>
                      </a:lnTo>
                      <a:lnTo>
                        <a:pt x="254" y="88"/>
                      </a:lnTo>
                      <a:lnTo>
                        <a:pt x="250" y="86"/>
                      </a:lnTo>
                      <a:lnTo>
                        <a:pt x="247" y="83"/>
                      </a:lnTo>
                      <a:lnTo>
                        <a:pt x="239" y="75"/>
                      </a:lnTo>
                      <a:lnTo>
                        <a:pt x="232" y="66"/>
                      </a:lnTo>
                      <a:lnTo>
                        <a:pt x="226" y="55"/>
                      </a:lnTo>
                      <a:lnTo>
                        <a:pt x="215" y="38"/>
                      </a:lnTo>
                      <a:lnTo>
                        <a:pt x="209" y="28"/>
                      </a:lnTo>
                      <a:lnTo>
                        <a:pt x="201" y="20"/>
                      </a:lnTo>
                      <a:lnTo>
                        <a:pt x="193" y="14"/>
                      </a:lnTo>
                      <a:lnTo>
                        <a:pt x="184" y="8"/>
                      </a:lnTo>
                      <a:lnTo>
                        <a:pt x="173" y="5"/>
                      </a:lnTo>
                      <a:lnTo>
                        <a:pt x="163" y="2"/>
                      </a:lnTo>
                      <a:lnTo>
                        <a:pt x="152" y="0"/>
                      </a:lnTo>
                      <a:lnTo>
                        <a:pt x="141" y="2"/>
                      </a:lnTo>
                      <a:lnTo>
                        <a:pt x="130" y="5"/>
                      </a:lnTo>
                      <a:lnTo>
                        <a:pt x="121" y="11"/>
                      </a:lnTo>
                      <a:lnTo>
                        <a:pt x="113" y="16"/>
                      </a:lnTo>
                      <a:lnTo>
                        <a:pt x="105" y="24"/>
                      </a:lnTo>
                      <a:lnTo>
                        <a:pt x="90" y="39"/>
                      </a:lnTo>
                      <a:lnTo>
                        <a:pt x="76" y="57"/>
                      </a:lnTo>
                      <a:lnTo>
                        <a:pt x="60" y="71"/>
                      </a:lnTo>
                      <a:lnTo>
                        <a:pt x="52" y="75"/>
                      </a:lnTo>
                      <a:lnTo>
                        <a:pt x="44" y="80"/>
                      </a:lnTo>
                      <a:lnTo>
                        <a:pt x="35" y="83"/>
                      </a:lnTo>
                      <a:lnTo>
                        <a:pt x="24" y="85"/>
                      </a:lnTo>
                      <a:lnTo>
                        <a:pt x="13" y="83"/>
                      </a:lnTo>
                      <a:lnTo>
                        <a:pt x="2" y="78"/>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4" name="Freeform 193"/>
                <p:cNvSpPr>
                  <a:spLocks/>
                </p:cNvSpPr>
                <p:nvPr/>
              </p:nvSpPr>
              <p:spPr bwMode="auto">
                <a:xfrm>
                  <a:off x="393" y="1645"/>
                  <a:ext cx="232" cy="140"/>
                </a:xfrm>
                <a:custGeom>
                  <a:avLst/>
                  <a:gdLst>
                    <a:gd name="T0" fmla="*/ 12 w 232"/>
                    <a:gd name="T1" fmla="*/ 0 h 140"/>
                    <a:gd name="T2" fmla="*/ 1 w 232"/>
                    <a:gd name="T3" fmla="*/ 25 h 140"/>
                    <a:gd name="T4" fmla="*/ 1 w 232"/>
                    <a:gd name="T5" fmla="*/ 50 h 140"/>
                    <a:gd name="T6" fmla="*/ 8 w 232"/>
                    <a:gd name="T7" fmla="*/ 74 h 140"/>
                    <a:gd name="T8" fmla="*/ 20 w 232"/>
                    <a:gd name="T9" fmla="*/ 94 h 140"/>
                    <a:gd name="T10" fmla="*/ 38 w 232"/>
                    <a:gd name="T11" fmla="*/ 112 h 140"/>
                    <a:gd name="T12" fmla="*/ 60 w 232"/>
                    <a:gd name="T13" fmla="*/ 126 h 140"/>
                    <a:gd name="T14" fmla="*/ 83 w 232"/>
                    <a:gd name="T15" fmla="*/ 135 h 140"/>
                    <a:gd name="T16" fmla="*/ 108 w 232"/>
                    <a:gd name="T17" fmla="*/ 140 h 140"/>
                    <a:gd name="T18" fmla="*/ 130 w 232"/>
                    <a:gd name="T19" fmla="*/ 138 h 140"/>
                    <a:gd name="T20" fmla="*/ 174 w 232"/>
                    <a:gd name="T21" fmla="*/ 127 h 140"/>
                    <a:gd name="T22" fmla="*/ 194 w 232"/>
                    <a:gd name="T23" fmla="*/ 116 h 140"/>
                    <a:gd name="T24" fmla="*/ 210 w 232"/>
                    <a:gd name="T25" fmla="*/ 104 h 140"/>
                    <a:gd name="T26" fmla="*/ 223 w 232"/>
                    <a:gd name="T27" fmla="*/ 87 h 140"/>
                    <a:gd name="T28" fmla="*/ 231 w 232"/>
                    <a:gd name="T29" fmla="*/ 66 h 140"/>
                    <a:gd name="T30" fmla="*/ 232 w 232"/>
                    <a:gd name="T31" fmla="*/ 43 h 140"/>
                    <a:gd name="T32" fmla="*/ 231 w 232"/>
                    <a:gd name="T33" fmla="*/ 41 h 140"/>
                    <a:gd name="T34" fmla="*/ 226 w 232"/>
                    <a:gd name="T35" fmla="*/ 41 h 140"/>
                    <a:gd name="T36" fmla="*/ 226 w 232"/>
                    <a:gd name="T37" fmla="*/ 43 h 140"/>
                    <a:gd name="T38" fmla="*/ 223 w 232"/>
                    <a:gd name="T39" fmla="*/ 65 h 140"/>
                    <a:gd name="T40" fmla="*/ 216 w 232"/>
                    <a:gd name="T41" fmla="*/ 82 h 140"/>
                    <a:gd name="T42" fmla="*/ 204 w 232"/>
                    <a:gd name="T43" fmla="*/ 98 h 140"/>
                    <a:gd name="T44" fmla="*/ 190 w 232"/>
                    <a:gd name="T45" fmla="*/ 110 h 140"/>
                    <a:gd name="T46" fmla="*/ 154 w 232"/>
                    <a:gd name="T47" fmla="*/ 126 h 140"/>
                    <a:gd name="T48" fmla="*/ 114 w 232"/>
                    <a:gd name="T49" fmla="*/ 132 h 140"/>
                    <a:gd name="T50" fmla="*/ 102 w 232"/>
                    <a:gd name="T51" fmla="*/ 130 h 140"/>
                    <a:gd name="T52" fmla="*/ 77 w 232"/>
                    <a:gd name="T53" fmla="*/ 126 h 140"/>
                    <a:gd name="T54" fmla="*/ 53 w 232"/>
                    <a:gd name="T55" fmla="*/ 115 h 140"/>
                    <a:gd name="T56" fmla="*/ 33 w 232"/>
                    <a:gd name="T57" fmla="*/ 101 h 140"/>
                    <a:gd name="T58" fmla="*/ 17 w 232"/>
                    <a:gd name="T59" fmla="*/ 82 h 140"/>
                    <a:gd name="T60" fmla="*/ 6 w 232"/>
                    <a:gd name="T61" fmla="*/ 61 h 140"/>
                    <a:gd name="T62" fmla="*/ 3 w 232"/>
                    <a:gd name="T63" fmla="*/ 38 h 140"/>
                    <a:gd name="T64" fmla="*/ 8 w 232"/>
                    <a:gd name="T65" fmla="*/ 13 h 140"/>
                    <a:gd name="T66" fmla="*/ 12 w 232"/>
                    <a:gd name="T67" fmla="*/ 0 h 140"/>
                    <a:gd name="T68" fmla="*/ 12 w 232"/>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140"/>
                    <a:gd name="T107" fmla="*/ 232 w 232"/>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140">
                      <a:moveTo>
                        <a:pt x="12" y="0"/>
                      </a:moveTo>
                      <a:lnTo>
                        <a:pt x="12" y="0"/>
                      </a:lnTo>
                      <a:lnTo>
                        <a:pt x="6" y="13"/>
                      </a:lnTo>
                      <a:lnTo>
                        <a:pt x="1" y="25"/>
                      </a:lnTo>
                      <a:lnTo>
                        <a:pt x="0" y="38"/>
                      </a:lnTo>
                      <a:lnTo>
                        <a:pt x="1" y="50"/>
                      </a:lnTo>
                      <a:lnTo>
                        <a:pt x="3" y="63"/>
                      </a:lnTo>
                      <a:lnTo>
                        <a:pt x="8" y="74"/>
                      </a:lnTo>
                      <a:lnTo>
                        <a:pt x="12" y="85"/>
                      </a:lnTo>
                      <a:lnTo>
                        <a:pt x="20" y="94"/>
                      </a:lnTo>
                      <a:lnTo>
                        <a:pt x="28" y="104"/>
                      </a:lnTo>
                      <a:lnTo>
                        <a:pt x="38" y="112"/>
                      </a:lnTo>
                      <a:lnTo>
                        <a:pt x="47" y="119"/>
                      </a:lnTo>
                      <a:lnTo>
                        <a:pt x="60" y="126"/>
                      </a:lnTo>
                      <a:lnTo>
                        <a:pt x="71" y="130"/>
                      </a:lnTo>
                      <a:lnTo>
                        <a:pt x="83" y="135"/>
                      </a:lnTo>
                      <a:lnTo>
                        <a:pt x="96" y="138"/>
                      </a:lnTo>
                      <a:lnTo>
                        <a:pt x="108" y="140"/>
                      </a:lnTo>
                      <a:lnTo>
                        <a:pt x="130" y="138"/>
                      </a:lnTo>
                      <a:lnTo>
                        <a:pt x="152" y="135"/>
                      </a:lnTo>
                      <a:lnTo>
                        <a:pt x="174" y="127"/>
                      </a:lnTo>
                      <a:lnTo>
                        <a:pt x="185" y="123"/>
                      </a:lnTo>
                      <a:lnTo>
                        <a:pt x="194" y="116"/>
                      </a:lnTo>
                      <a:lnTo>
                        <a:pt x="202" y="110"/>
                      </a:lnTo>
                      <a:lnTo>
                        <a:pt x="210" y="104"/>
                      </a:lnTo>
                      <a:lnTo>
                        <a:pt x="218" y="96"/>
                      </a:lnTo>
                      <a:lnTo>
                        <a:pt x="223" y="87"/>
                      </a:lnTo>
                      <a:lnTo>
                        <a:pt x="227" y="77"/>
                      </a:lnTo>
                      <a:lnTo>
                        <a:pt x="231" y="66"/>
                      </a:lnTo>
                      <a:lnTo>
                        <a:pt x="232" y="55"/>
                      </a:lnTo>
                      <a:lnTo>
                        <a:pt x="232" y="43"/>
                      </a:lnTo>
                      <a:lnTo>
                        <a:pt x="231" y="41"/>
                      </a:lnTo>
                      <a:lnTo>
                        <a:pt x="229" y="39"/>
                      </a:lnTo>
                      <a:lnTo>
                        <a:pt x="226" y="41"/>
                      </a:lnTo>
                      <a:lnTo>
                        <a:pt x="226" y="43"/>
                      </a:lnTo>
                      <a:lnTo>
                        <a:pt x="224" y="54"/>
                      </a:lnTo>
                      <a:lnTo>
                        <a:pt x="223" y="65"/>
                      </a:lnTo>
                      <a:lnTo>
                        <a:pt x="220" y="74"/>
                      </a:lnTo>
                      <a:lnTo>
                        <a:pt x="216" y="82"/>
                      </a:lnTo>
                      <a:lnTo>
                        <a:pt x="210" y="90"/>
                      </a:lnTo>
                      <a:lnTo>
                        <a:pt x="204" y="98"/>
                      </a:lnTo>
                      <a:lnTo>
                        <a:pt x="198" y="104"/>
                      </a:lnTo>
                      <a:lnTo>
                        <a:pt x="190" y="110"/>
                      </a:lnTo>
                      <a:lnTo>
                        <a:pt x="173" y="119"/>
                      </a:lnTo>
                      <a:lnTo>
                        <a:pt x="154" y="126"/>
                      </a:lnTo>
                      <a:lnTo>
                        <a:pt x="133" y="129"/>
                      </a:lnTo>
                      <a:lnTo>
                        <a:pt x="114" y="132"/>
                      </a:lnTo>
                      <a:lnTo>
                        <a:pt x="102" y="130"/>
                      </a:lnTo>
                      <a:lnTo>
                        <a:pt x="89" y="129"/>
                      </a:lnTo>
                      <a:lnTo>
                        <a:pt x="77" y="126"/>
                      </a:lnTo>
                      <a:lnTo>
                        <a:pt x="66" y="121"/>
                      </a:lnTo>
                      <a:lnTo>
                        <a:pt x="53" y="115"/>
                      </a:lnTo>
                      <a:lnTo>
                        <a:pt x="44" y="109"/>
                      </a:lnTo>
                      <a:lnTo>
                        <a:pt x="33" y="101"/>
                      </a:lnTo>
                      <a:lnTo>
                        <a:pt x="25" y="93"/>
                      </a:lnTo>
                      <a:lnTo>
                        <a:pt x="17" y="82"/>
                      </a:lnTo>
                      <a:lnTo>
                        <a:pt x="11" y="72"/>
                      </a:lnTo>
                      <a:lnTo>
                        <a:pt x="6" y="61"/>
                      </a:lnTo>
                      <a:lnTo>
                        <a:pt x="3" y="50"/>
                      </a:lnTo>
                      <a:lnTo>
                        <a:pt x="3" y="38"/>
                      </a:lnTo>
                      <a:lnTo>
                        <a:pt x="5" y="25"/>
                      </a:lnTo>
                      <a:lnTo>
                        <a:pt x="8" y="1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5" name="Freeform 194"/>
                <p:cNvSpPr>
                  <a:spLocks/>
                </p:cNvSpPr>
                <p:nvPr/>
              </p:nvSpPr>
              <p:spPr bwMode="auto">
                <a:xfrm>
                  <a:off x="886" y="1576"/>
                  <a:ext cx="259" cy="124"/>
                </a:xfrm>
                <a:custGeom>
                  <a:avLst/>
                  <a:gdLst>
                    <a:gd name="T0" fmla="*/ 1 w 259"/>
                    <a:gd name="T1" fmla="*/ 119 h 124"/>
                    <a:gd name="T2" fmla="*/ 3 w 259"/>
                    <a:gd name="T3" fmla="*/ 94 h 124"/>
                    <a:gd name="T4" fmla="*/ 11 w 259"/>
                    <a:gd name="T5" fmla="*/ 72 h 124"/>
                    <a:gd name="T6" fmla="*/ 23 w 259"/>
                    <a:gd name="T7" fmla="*/ 54 h 124"/>
                    <a:gd name="T8" fmla="*/ 40 w 259"/>
                    <a:gd name="T9" fmla="*/ 38 h 124"/>
                    <a:gd name="T10" fmla="*/ 61 w 259"/>
                    <a:gd name="T11" fmla="*/ 25 h 124"/>
                    <a:gd name="T12" fmla="*/ 105 w 259"/>
                    <a:gd name="T13" fmla="*/ 8 h 124"/>
                    <a:gd name="T14" fmla="*/ 127 w 259"/>
                    <a:gd name="T15" fmla="*/ 3 h 124"/>
                    <a:gd name="T16" fmla="*/ 152 w 259"/>
                    <a:gd name="T17" fmla="*/ 2 h 124"/>
                    <a:gd name="T18" fmla="*/ 177 w 259"/>
                    <a:gd name="T19" fmla="*/ 7 h 124"/>
                    <a:gd name="T20" fmla="*/ 199 w 259"/>
                    <a:gd name="T21" fmla="*/ 16 h 124"/>
                    <a:gd name="T22" fmla="*/ 219 w 259"/>
                    <a:gd name="T23" fmla="*/ 33 h 124"/>
                    <a:gd name="T24" fmla="*/ 227 w 259"/>
                    <a:gd name="T25" fmla="*/ 43 h 124"/>
                    <a:gd name="T26" fmla="*/ 238 w 259"/>
                    <a:gd name="T27" fmla="*/ 63 h 124"/>
                    <a:gd name="T28" fmla="*/ 249 w 259"/>
                    <a:gd name="T29" fmla="*/ 99 h 124"/>
                    <a:gd name="T30" fmla="*/ 254 w 259"/>
                    <a:gd name="T31" fmla="*/ 123 h 124"/>
                    <a:gd name="T32" fmla="*/ 257 w 259"/>
                    <a:gd name="T33" fmla="*/ 124 h 124"/>
                    <a:gd name="T34" fmla="*/ 259 w 259"/>
                    <a:gd name="T35" fmla="*/ 123 h 124"/>
                    <a:gd name="T36" fmla="*/ 254 w 259"/>
                    <a:gd name="T37" fmla="*/ 96 h 124"/>
                    <a:gd name="T38" fmla="*/ 246 w 259"/>
                    <a:gd name="T39" fmla="*/ 71 h 124"/>
                    <a:gd name="T40" fmla="*/ 235 w 259"/>
                    <a:gd name="T41" fmla="*/ 47 h 124"/>
                    <a:gd name="T42" fmla="*/ 219 w 259"/>
                    <a:gd name="T43" fmla="*/ 25 h 124"/>
                    <a:gd name="T44" fmla="*/ 210 w 259"/>
                    <a:gd name="T45" fmla="*/ 18 h 124"/>
                    <a:gd name="T46" fmla="*/ 188 w 259"/>
                    <a:gd name="T47" fmla="*/ 7 h 124"/>
                    <a:gd name="T48" fmla="*/ 163 w 259"/>
                    <a:gd name="T49" fmla="*/ 0 h 124"/>
                    <a:gd name="T50" fmla="*/ 138 w 259"/>
                    <a:gd name="T51" fmla="*/ 0 h 124"/>
                    <a:gd name="T52" fmla="*/ 127 w 259"/>
                    <a:gd name="T53" fmla="*/ 0 h 124"/>
                    <a:gd name="T54" fmla="*/ 81 w 259"/>
                    <a:gd name="T55" fmla="*/ 13 h 124"/>
                    <a:gd name="T56" fmla="*/ 47 w 259"/>
                    <a:gd name="T57" fmla="*/ 30 h 124"/>
                    <a:gd name="T58" fmla="*/ 28 w 259"/>
                    <a:gd name="T59" fmla="*/ 44 h 124"/>
                    <a:gd name="T60" fmla="*/ 12 w 259"/>
                    <a:gd name="T61" fmla="*/ 63 h 124"/>
                    <a:gd name="T62" fmla="*/ 3 w 259"/>
                    <a:gd name="T63" fmla="*/ 83 h 124"/>
                    <a:gd name="T64" fmla="*/ 0 w 259"/>
                    <a:gd name="T65" fmla="*/ 107 h 124"/>
                    <a:gd name="T66" fmla="*/ 1 w 259"/>
                    <a:gd name="T67" fmla="*/ 119 h 124"/>
                    <a:gd name="T68" fmla="*/ 1 w 259"/>
                    <a:gd name="T69" fmla="*/ 119 h 1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9"/>
                    <a:gd name="T106" fmla="*/ 0 h 124"/>
                    <a:gd name="T107" fmla="*/ 259 w 259"/>
                    <a:gd name="T108" fmla="*/ 124 h 1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9" h="124">
                      <a:moveTo>
                        <a:pt x="1" y="119"/>
                      </a:moveTo>
                      <a:lnTo>
                        <a:pt x="1" y="119"/>
                      </a:lnTo>
                      <a:lnTo>
                        <a:pt x="1" y="107"/>
                      </a:lnTo>
                      <a:lnTo>
                        <a:pt x="3" y="94"/>
                      </a:lnTo>
                      <a:lnTo>
                        <a:pt x="6" y="83"/>
                      </a:lnTo>
                      <a:lnTo>
                        <a:pt x="11" y="72"/>
                      </a:lnTo>
                      <a:lnTo>
                        <a:pt x="15" y="63"/>
                      </a:lnTo>
                      <a:lnTo>
                        <a:pt x="23" y="54"/>
                      </a:lnTo>
                      <a:lnTo>
                        <a:pt x="31" y="46"/>
                      </a:lnTo>
                      <a:lnTo>
                        <a:pt x="40" y="38"/>
                      </a:lnTo>
                      <a:lnTo>
                        <a:pt x="50" y="32"/>
                      </a:lnTo>
                      <a:lnTo>
                        <a:pt x="61" y="25"/>
                      </a:lnTo>
                      <a:lnTo>
                        <a:pt x="83" y="14"/>
                      </a:lnTo>
                      <a:lnTo>
                        <a:pt x="105" y="8"/>
                      </a:lnTo>
                      <a:lnTo>
                        <a:pt x="127" y="3"/>
                      </a:lnTo>
                      <a:lnTo>
                        <a:pt x="139" y="2"/>
                      </a:lnTo>
                      <a:lnTo>
                        <a:pt x="152" y="2"/>
                      </a:lnTo>
                      <a:lnTo>
                        <a:pt x="164" y="3"/>
                      </a:lnTo>
                      <a:lnTo>
                        <a:pt x="177" y="7"/>
                      </a:lnTo>
                      <a:lnTo>
                        <a:pt x="188" y="11"/>
                      </a:lnTo>
                      <a:lnTo>
                        <a:pt x="199" y="16"/>
                      </a:lnTo>
                      <a:lnTo>
                        <a:pt x="210" y="24"/>
                      </a:lnTo>
                      <a:lnTo>
                        <a:pt x="219" y="33"/>
                      </a:lnTo>
                      <a:lnTo>
                        <a:pt x="227" y="43"/>
                      </a:lnTo>
                      <a:lnTo>
                        <a:pt x="233" y="52"/>
                      </a:lnTo>
                      <a:lnTo>
                        <a:pt x="238" y="63"/>
                      </a:lnTo>
                      <a:lnTo>
                        <a:pt x="243" y="76"/>
                      </a:lnTo>
                      <a:lnTo>
                        <a:pt x="249" y="99"/>
                      </a:lnTo>
                      <a:lnTo>
                        <a:pt x="254" y="123"/>
                      </a:lnTo>
                      <a:lnTo>
                        <a:pt x="255" y="124"/>
                      </a:lnTo>
                      <a:lnTo>
                        <a:pt x="257" y="124"/>
                      </a:lnTo>
                      <a:lnTo>
                        <a:pt x="259" y="123"/>
                      </a:lnTo>
                      <a:lnTo>
                        <a:pt x="254" y="96"/>
                      </a:lnTo>
                      <a:lnTo>
                        <a:pt x="251" y="83"/>
                      </a:lnTo>
                      <a:lnTo>
                        <a:pt x="246" y="71"/>
                      </a:lnTo>
                      <a:lnTo>
                        <a:pt x="241" y="58"/>
                      </a:lnTo>
                      <a:lnTo>
                        <a:pt x="235" y="47"/>
                      </a:lnTo>
                      <a:lnTo>
                        <a:pt x="227" y="36"/>
                      </a:lnTo>
                      <a:lnTo>
                        <a:pt x="219" y="25"/>
                      </a:lnTo>
                      <a:lnTo>
                        <a:pt x="210" y="18"/>
                      </a:lnTo>
                      <a:lnTo>
                        <a:pt x="199" y="11"/>
                      </a:lnTo>
                      <a:lnTo>
                        <a:pt x="188" y="7"/>
                      </a:lnTo>
                      <a:lnTo>
                        <a:pt x="175" y="2"/>
                      </a:lnTo>
                      <a:lnTo>
                        <a:pt x="163" y="0"/>
                      </a:lnTo>
                      <a:lnTo>
                        <a:pt x="150" y="0"/>
                      </a:lnTo>
                      <a:lnTo>
                        <a:pt x="138" y="0"/>
                      </a:lnTo>
                      <a:lnTo>
                        <a:pt x="127" y="0"/>
                      </a:lnTo>
                      <a:lnTo>
                        <a:pt x="103" y="5"/>
                      </a:lnTo>
                      <a:lnTo>
                        <a:pt x="81" y="13"/>
                      </a:lnTo>
                      <a:lnTo>
                        <a:pt x="58" y="22"/>
                      </a:lnTo>
                      <a:lnTo>
                        <a:pt x="47" y="30"/>
                      </a:lnTo>
                      <a:lnTo>
                        <a:pt x="37" y="36"/>
                      </a:lnTo>
                      <a:lnTo>
                        <a:pt x="28" y="44"/>
                      </a:lnTo>
                      <a:lnTo>
                        <a:pt x="18" y="54"/>
                      </a:lnTo>
                      <a:lnTo>
                        <a:pt x="12" y="63"/>
                      </a:lnTo>
                      <a:lnTo>
                        <a:pt x="6" y="72"/>
                      </a:lnTo>
                      <a:lnTo>
                        <a:pt x="3" y="83"/>
                      </a:lnTo>
                      <a:lnTo>
                        <a:pt x="0" y="94"/>
                      </a:lnTo>
                      <a:lnTo>
                        <a:pt x="0" y="107"/>
                      </a:lnTo>
                      <a:lnTo>
                        <a:pt x="1"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6" name="Freeform 195"/>
                <p:cNvSpPr>
                  <a:spLocks/>
                </p:cNvSpPr>
                <p:nvPr/>
              </p:nvSpPr>
              <p:spPr bwMode="auto">
                <a:xfrm>
                  <a:off x="878" y="1619"/>
                  <a:ext cx="271" cy="92"/>
                </a:xfrm>
                <a:custGeom>
                  <a:avLst/>
                  <a:gdLst>
                    <a:gd name="T0" fmla="*/ 0 w 271"/>
                    <a:gd name="T1" fmla="*/ 78 h 92"/>
                    <a:gd name="T2" fmla="*/ 23 w 271"/>
                    <a:gd name="T3" fmla="*/ 84 h 92"/>
                    <a:gd name="T4" fmla="*/ 42 w 271"/>
                    <a:gd name="T5" fmla="*/ 81 h 92"/>
                    <a:gd name="T6" fmla="*/ 59 w 271"/>
                    <a:gd name="T7" fmla="*/ 72 h 92"/>
                    <a:gd name="T8" fmla="*/ 91 w 271"/>
                    <a:gd name="T9" fmla="*/ 42 h 92"/>
                    <a:gd name="T10" fmla="*/ 113 w 271"/>
                    <a:gd name="T11" fmla="*/ 20 h 92"/>
                    <a:gd name="T12" fmla="*/ 132 w 271"/>
                    <a:gd name="T13" fmla="*/ 7 h 92"/>
                    <a:gd name="T14" fmla="*/ 141 w 271"/>
                    <a:gd name="T15" fmla="*/ 4 h 92"/>
                    <a:gd name="T16" fmla="*/ 158 w 271"/>
                    <a:gd name="T17" fmla="*/ 1 h 92"/>
                    <a:gd name="T18" fmla="*/ 172 w 271"/>
                    <a:gd name="T19" fmla="*/ 4 h 92"/>
                    <a:gd name="T20" fmla="*/ 186 w 271"/>
                    <a:gd name="T21" fmla="*/ 11 h 92"/>
                    <a:gd name="T22" fmla="*/ 207 w 271"/>
                    <a:gd name="T23" fmla="*/ 34 h 92"/>
                    <a:gd name="T24" fmla="*/ 234 w 271"/>
                    <a:gd name="T25" fmla="*/ 73 h 92"/>
                    <a:gd name="T26" fmla="*/ 241 w 271"/>
                    <a:gd name="T27" fmla="*/ 83 h 92"/>
                    <a:gd name="T28" fmla="*/ 252 w 271"/>
                    <a:gd name="T29" fmla="*/ 91 h 92"/>
                    <a:gd name="T30" fmla="*/ 263 w 271"/>
                    <a:gd name="T31" fmla="*/ 92 h 92"/>
                    <a:gd name="T32" fmla="*/ 271 w 271"/>
                    <a:gd name="T33" fmla="*/ 80 h 92"/>
                    <a:gd name="T34" fmla="*/ 271 w 271"/>
                    <a:gd name="T35" fmla="*/ 78 h 92"/>
                    <a:gd name="T36" fmla="*/ 268 w 271"/>
                    <a:gd name="T37" fmla="*/ 80 h 92"/>
                    <a:gd name="T38" fmla="*/ 260 w 271"/>
                    <a:gd name="T39" fmla="*/ 86 h 92"/>
                    <a:gd name="T40" fmla="*/ 252 w 271"/>
                    <a:gd name="T41" fmla="*/ 87 h 92"/>
                    <a:gd name="T42" fmla="*/ 245 w 271"/>
                    <a:gd name="T43" fmla="*/ 83 h 92"/>
                    <a:gd name="T44" fmla="*/ 230 w 271"/>
                    <a:gd name="T45" fmla="*/ 64 h 92"/>
                    <a:gd name="T46" fmla="*/ 215 w 271"/>
                    <a:gd name="T47" fmla="*/ 36 h 92"/>
                    <a:gd name="T48" fmla="*/ 208 w 271"/>
                    <a:gd name="T49" fmla="*/ 26 h 92"/>
                    <a:gd name="T50" fmla="*/ 191 w 271"/>
                    <a:gd name="T51" fmla="*/ 12 h 92"/>
                    <a:gd name="T52" fmla="*/ 172 w 271"/>
                    <a:gd name="T53" fmla="*/ 3 h 92"/>
                    <a:gd name="T54" fmla="*/ 150 w 271"/>
                    <a:gd name="T55" fmla="*/ 0 h 92"/>
                    <a:gd name="T56" fmla="*/ 139 w 271"/>
                    <a:gd name="T57" fmla="*/ 0 h 92"/>
                    <a:gd name="T58" fmla="*/ 121 w 271"/>
                    <a:gd name="T59" fmla="*/ 9 h 92"/>
                    <a:gd name="T60" fmla="*/ 103 w 271"/>
                    <a:gd name="T61" fmla="*/ 22 h 92"/>
                    <a:gd name="T62" fmla="*/ 75 w 271"/>
                    <a:gd name="T63" fmla="*/ 55 h 92"/>
                    <a:gd name="T64" fmla="*/ 52 w 271"/>
                    <a:gd name="T65" fmla="*/ 75 h 92"/>
                    <a:gd name="T66" fmla="*/ 34 w 271"/>
                    <a:gd name="T67" fmla="*/ 81 h 92"/>
                    <a:gd name="T68" fmla="*/ 12 w 271"/>
                    <a:gd name="T69" fmla="*/ 81 h 92"/>
                    <a:gd name="T70" fmla="*/ 0 w 271"/>
                    <a:gd name="T71" fmla="*/ 76 h 92"/>
                    <a:gd name="T72" fmla="*/ 0 w 271"/>
                    <a:gd name="T73" fmla="*/ 78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1"/>
                    <a:gd name="T112" fmla="*/ 0 h 92"/>
                    <a:gd name="T113" fmla="*/ 271 w 271"/>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1" h="92">
                      <a:moveTo>
                        <a:pt x="0" y="78"/>
                      </a:moveTo>
                      <a:lnTo>
                        <a:pt x="0" y="78"/>
                      </a:lnTo>
                      <a:lnTo>
                        <a:pt x="12" y="83"/>
                      </a:lnTo>
                      <a:lnTo>
                        <a:pt x="23" y="84"/>
                      </a:lnTo>
                      <a:lnTo>
                        <a:pt x="33" y="84"/>
                      </a:lnTo>
                      <a:lnTo>
                        <a:pt x="42" y="81"/>
                      </a:lnTo>
                      <a:lnTo>
                        <a:pt x="52" y="76"/>
                      </a:lnTo>
                      <a:lnTo>
                        <a:pt x="59" y="72"/>
                      </a:lnTo>
                      <a:lnTo>
                        <a:pt x="75" y="58"/>
                      </a:lnTo>
                      <a:lnTo>
                        <a:pt x="91" y="42"/>
                      </a:lnTo>
                      <a:lnTo>
                        <a:pt x="105" y="26"/>
                      </a:lnTo>
                      <a:lnTo>
                        <a:pt x="113" y="20"/>
                      </a:lnTo>
                      <a:lnTo>
                        <a:pt x="122" y="14"/>
                      </a:lnTo>
                      <a:lnTo>
                        <a:pt x="132" y="7"/>
                      </a:lnTo>
                      <a:lnTo>
                        <a:pt x="141" y="4"/>
                      </a:lnTo>
                      <a:lnTo>
                        <a:pt x="150" y="1"/>
                      </a:lnTo>
                      <a:lnTo>
                        <a:pt x="158" y="1"/>
                      </a:lnTo>
                      <a:lnTo>
                        <a:pt x="166" y="1"/>
                      </a:lnTo>
                      <a:lnTo>
                        <a:pt x="172" y="4"/>
                      </a:lnTo>
                      <a:lnTo>
                        <a:pt x="180" y="7"/>
                      </a:lnTo>
                      <a:lnTo>
                        <a:pt x="186" y="11"/>
                      </a:lnTo>
                      <a:lnTo>
                        <a:pt x="197" y="22"/>
                      </a:lnTo>
                      <a:lnTo>
                        <a:pt x="207" y="34"/>
                      </a:lnTo>
                      <a:lnTo>
                        <a:pt x="216" y="47"/>
                      </a:lnTo>
                      <a:lnTo>
                        <a:pt x="234" y="73"/>
                      </a:lnTo>
                      <a:lnTo>
                        <a:pt x="241" y="83"/>
                      </a:lnTo>
                      <a:lnTo>
                        <a:pt x="248" y="87"/>
                      </a:lnTo>
                      <a:lnTo>
                        <a:pt x="252" y="91"/>
                      </a:lnTo>
                      <a:lnTo>
                        <a:pt x="257" y="92"/>
                      </a:lnTo>
                      <a:lnTo>
                        <a:pt x="263" y="92"/>
                      </a:lnTo>
                      <a:lnTo>
                        <a:pt x="268" y="87"/>
                      </a:lnTo>
                      <a:lnTo>
                        <a:pt x="271" y="80"/>
                      </a:lnTo>
                      <a:lnTo>
                        <a:pt x="271" y="78"/>
                      </a:lnTo>
                      <a:lnTo>
                        <a:pt x="268" y="80"/>
                      </a:lnTo>
                      <a:lnTo>
                        <a:pt x="265" y="84"/>
                      </a:lnTo>
                      <a:lnTo>
                        <a:pt x="260" y="86"/>
                      </a:lnTo>
                      <a:lnTo>
                        <a:pt x="257" y="87"/>
                      </a:lnTo>
                      <a:lnTo>
                        <a:pt x="252" y="87"/>
                      </a:lnTo>
                      <a:lnTo>
                        <a:pt x="249" y="84"/>
                      </a:lnTo>
                      <a:lnTo>
                        <a:pt x="245" y="83"/>
                      </a:lnTo>
                      <a:lnTo>
                        <a:pt x="238" y="73"/>
                      </a:lnTo>
                      <a:lnTo>
                        <a:pt x="230" y="64"/>
                      </a:lnTo>
                      <a:lnTo>
                        <a:pt x="224" y="53"/>
                      </a:lnTo>
                      <a:lnTo>
                        <a:pt x="215" y="36"/>
                      </a:lnTo>
                      <a:lnTo>
                        <a:pt x="208" y="26"/>
                      </a:lnTo>
                      <a:lnTo>
                        <a:pt x="201" y="18"/>
                      </a:lnTo>
                      <a:lnTo>
                        <a:pt x="191" y="12"/>
                      </a:lnTo>
                      <a:lnTo>
                        <a:pt x="182" y="6"/>
                      </a:lnTo>
                      <a:lnTo>
                        <a:pt x="172" y="3"/>
                      </a:lnTo>
                      <a:lnTo>
                        <a:pt x="161" y="0"/>
                      </a:lnTo>
                      <a:lnTo>
                        <a:pt x="150" y="0"/>
                      </a:lnTo>
                      <a:lnTo>
                        <a:pt x="139" y="0"/>
                      </a:lnTo>
                      <a:lnTo>
                        <a:pt x="130" y="4"/>
                      </a:lnTo>
                      <a:lnTo>
                        <a:pt x="121" y="9"/>
                      </a:lnTo>
                      <a:lnTo>
                        <a:pt x="111" y="14"/>
                      </a:lnTo>
                      <a:lnTo>
                        <a:pt x="103" y="22"/>
                      </a:lnTo>
                      <a:lnTo>
                        <a:pt x="89" y="37"/>
                      </a:lnTo>
                      <a:lnTo>
                        <a:pt x="75" y="55"/>
                      </a:lnTo>
                      <a:lnTo>
                        <a:pt x="59" y="69"/>
                      </a:lnTo>
                      <a:lnTo>
                        <a:pt x="52" y="75"/>
                      </a:lnTo>
                      <a:lnTo>
                        <a:pt x="42" y="78"/>
                      </a:lnTo>
                      <a:lnTo>
                        <a:pt x="34" y="81"/>
                      </a:lnTo>
                      <a:lnTo>
                        <a:pt x="23" y="83"/>
                      </a:lnTo>
                      <a:lnTo>
                        <a:pt x="12" y="81"/>
                      </a:lnTo>
                      <a:lnTo>
                        <a:pt x="0" y="76"/>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7" name="Freeform 196"/>
                <p:cNvSpPr>
                  <a:spLocks/>
                </p:cNvSpPr>
                <p:nvPr/>
              </p:nvSpPr>
              <p:spPr bwMode="auto">
                <a:xfrm>
                  <a:off x="904" y="1656"/>
                  <a:ext cx="233" cy="140"/>
                </a:xfrm>
                <a:custGeom>
                  <a:avLst/>
                  <a:gdLst>
                    <a:gd name="T0" fmla="*/ 13 w 233"/>
                    <a:gd name="T1" fmla="*/ 0 h 140"/>
                    <a:gd name="T2" fmla="*/ 2 w 233"/>
                    <a:gd name="T3" fmla="*/ 25 h 140"/>
                    <a:gd name="T4" fmla="*/ 0 w 233"/>
                    <a:gd name="T5" fmla="*/ 50 h 140"/>
                    <a:gd name="T6" fmla="*/ 7 w 233"/>
                    <a:gd name="T7" fmla="*/ 74 h 140"/>
                    <a:gd name="T8" fmla="*/ 19 w 233"/>
                    <a:gd name="T9" fmla="*/ 94 h 140"/>
                    <a:gd name="T10" fmla="*/ 38 w 233"/>
                    <a:gd name="T11" fmla="*/ 112 h 140"/>
                    <a:gd name="T12" fmla="*/ 58 w 233"/>
                    <a:gd name="T13" fmla="*/ 126 h 140"/>
                    <a:gd name="T14" fmla="*/ 84 w 233"/>
                    <a:gd name="T15" fmla="*/ 135 h 140"/>
                    <a:gd name="T16" fmla="*/ 109 w 233"/>
                    <a:gd name="T17" fmla="*/ 140 h 140"/>
                    <a:gd name="T18" fmla="*/ 131 w 233"/>
                    <a:gd name="T19" fmla="*/ 138 h 140"/>
                    <a:gd name="T20" fmla="*/ 175 w 233"/>
                    <a:gd name="T21" fmla="*/ 127 h 140"/>
                    <a:gd name="T22" fmla="*/ 193 w 233"/>
                    <a:gd name="T23" fmla="*/ 118 h 140"/>
                    <a:gd name="T24" fmla="*/ 211 w 233"/>
                    <a:gd name="T25" fmla="*/ 104 h 140"/>
                    <a:gd name="T26" fmla="*/ 223 w 233"/>
                    <a:gd name="T27" fmla="*/ 87 h 140"/>
                    <a:gd name="T28" fmla="*/ 231 w 233"/>
                    <a:gd name="T29" fmla="*/ 66 h 140"/>
                    <a:gd name="T30" fmla="*/ 231 w 233"/>
                    <a:gd name="T31" fmla="*/ 43 h 140"/>
                    <a:gd name="T32" fmla="*/ 231 w 233"/>
                    <a:gd name="T33" fmla="*/ 41 h 140"/>
                    <a:gd name="T34" fmla="*/ 226 w 233"/>
                    <a:gd name="T35" fmla="*/ 41 h 140"/>
                    <a:gd name="T36" fmla="*/ 226 w 233"/>
                    <a:gd name="T37" fmla="*/ 43 h 140"/>
                    <a:gd name="T38" fmla="*/ 223 w 233"/>
                    <a:gd name="T39" fmla="*/ 65 h 140"/>
                    <a:gd name="T40" fmla="*/ 215 w 233"/>
                    <a:gd name="T41" fmla="*/ 82 h 140"/>
                    <a:gd name="T42" fmla="*/ 204 w 233"/>
                    <a:gd name="T43" fmla="*/ 98 h 140"/>
                    <a:gd name="T44" fmla="*/ 190 w 233"/>
                    <a:gd name="T45" fmla="*/ 110 h 140"/>
                    <a:gd name="T46" fmla="*/ 154 w 233"/>
                    <a:gd name="T47" fmla="*/ 126 h 140"/>
                    <a:gd name="T48" fmla="*/ 113 w 233"/>
                    <a:gd name="T49" fmla="*/ 132 h 140"/>
                    <a:gd name="T50" fmla="*/ 101 w 233"/>
                    <a:gd name="T51" fmla="*/ 130 h 140"/>
                    <a:gd name="T52" fmla="*/ 77 w 233"/>
                    <a:gd name="T53" fmla="*/ 126 h 140"/>
                    <a:gd name="T54" fmla="*/ 54 w 233"/>
                    <a:gd name="T55" fmla="*/ 116 h 140"/>
                    <a:gd name="T56" fmla="*/ 33 w 233"/>
                    <a:gd name="T57" fmla="*/ 101 h 140"/>
                    <a:gd name="T58" fmla="*/ 18 w 233"/>
                    <a:gd name="T59" fmla="*/ 83 h 140"/>
                    <a:gd name="T60" fmla="*/ 7 w 233"/>
                    <a:gd name="T61" fmla="*/ 61 h 140"/>
                    <a:gd name="T62" fmla="*/ 4 w 233"/>
                    <a:gd name="T63" fmla="*/ 38 h 140"/>
                    <a:gd name="T64" fmla="*/ 7 w 233"/>
                    <a:gd name="T65" fmla="*/ 13 h 140"/>
                    <a:gd name="T66" fmla="*/ 13 w 233"/>
                    <a:gd name="T67" fmla="*/ 0 h 140"/>
                    <a:gd name="T68" fmla="*/ 13 w 233"/>
                    <a:gd name="T69" fmla="*/ 0 h 1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3"/>
                    <a:gd name="T106" fmla="*/ 0 h 140"/>
                    <a:gd name="T107" fmla="*/ 233 w 233"/>
                    <a:gd name="T108" fmla="*/ 140 h 1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3" h="140">
                      <a:moveTo>
                        <a:pt x="13" y="0"/>
                      </a:moveTo>
                      <a:lnTo>
                        <a:pt x="13" y="0"/>
                      </a:lnTo>
                      <a:lnTo>
                        <a:pt x="7" y="13"/>
                      </a:lnTo>
                      <a:lnTo>
                        <a:pt x="2" y="25"/>
                      </a:lnTo>
                      <a:lnTo>
                        <a:pt x="0" y="39"/>
                      </a:lnTo>
                      <a:lnTo>
                        <a:pt x="0" y="50"/>
                      </a:lnTo>
                      <a:lnTo>
                        <a:pt x="4" y="63"/>
                      </a:lnTo>
                      <a:lnTo>
                        <a:pt x="7" y="74"/>
                      </a:lnTo>
                      <a:lnTo>
                        <a:pt x="13" y="85"/>
                      </a:lnTo>
                      <a:lnTo>
                        <a:pt x="19" y="94"/>
                      </a:lnTo>
                      <a:lnTo>
                        <a:pt x="29" y="104"/>
                      </a:lnTo>
                      <a:lnTo>
                        <a:pt x="38" y="112"/>
                      </a:lnTo>
                      <a:lnTo>
                        <a:pt x="48" y="119"/>
                      </a:lnTo>
                      <a:lnTo>
                        <a:pt x="58" y="126"/>
                      </a:lnTo>
                      <a:lnTo>
                        <a:pt x="71" y="130"/>
                      </a:lnTo>
                      <a:lnTo>
                        <a:pt x="84" y="135"/>
                      </a:lnTo>
                      <a:lnTo>
                        <a:pt x="96" y="138"/>
                      </a:lnTo>
                      <a:lnTo>
                        <a:pt x="109" y="140"/>
                      </a:lnTo>
                      <a:lnTo>
                        <a:pt x="131" y="138"/>
                      </a:lnTo>
                      <a:lnTo>
                        <a:pt x="153" y="135"/>
                      </a:lnTo>
                      <a:lnTo>
                        <a:pt x="175" y="127"/>
                      </a:lnTo>
                      <a:lnTo>
                        <a:pt x="184" y="123"/>
                      </a:lnTo>
                      <a:lnTo>
                        <a:pt x="193" y="118"/>
                      </a:lnTo>
                      <a:lnTo>
                        <a:pt x="203" y="110"/>
                      </a:lnTo>
                      <a:lnTo>
                        <a:pt x="211" y="104"/>
                      </a:lnTo>
                      <a:lnTo>
                        <a:pt x="217" y="96"/>
                      </a:lnTo>
                      <a:lnTo>
                        <a:pt x="223" y="87"/>
                      </a:lnTo>
                      <a:lnTo>
                        <a:pt x="228" y="77"/>
                      </a:lnTo>
                      <a:lnTo>
                        <a:pt x="231" y="66"/>
                      </a:lnTo>
                      <a:lnTo>
                        <a:pt x="233" y="55"/>
                      </a:lnTo>
                      <a:lnTo>
                        <a:pt x="231" y="43"/>
                      </a:lnTo>
                      <a:lnTo>
                        <a:pt x="231" y="41"/>
                      </a:lnTo>
                      <a:lnTo>
                        <a:pt x="228" y="39"/>
                      </a:lnTo>
                      <a:lnTo>
                        <a:pt x="226" y="41"/>
                      </a:lnTo>
                      <a:lnTo>
                        <a:pt x="226" y="43"/>
                      </a:lnTo>
                      <a:lnTo>
                        <a:pt x="225" y="54"/>
                      </a:lnTo>
                      <a:lnTo>
                        <a:pt x="223" y="65"/>
                      </a:lnTo>
                      <a:lnTo>
                        <a:pt x="220" y="74"/>
                      </a:lnTo>
                      <a:lnTo>
                        <a:pt x="215" y="82"/>
                      </a:lnTo>
                      <a:lnTo>
                        <a:pt x="211" y="90"/>
                      </a:lnTo>
                      <a:lnTo>
                        <a:pt x="204" y="98"/>
                      </a:lnTo>
                      <a:lnTo>
                        <a:pt x="198" y="104"/>
                      </a:lnTo>
                      <a:lnTo>
                        <a:pt x="190" y="110"/>
                      </a:lnTo>
                      <a:lnTo>
                        <a:pt x="173" y="119"/>
                      </a:lnTo>
                      <a:lnTo>
                        <a:pt x="154" y="126"/>
                      </a:lnTo>
                      <a:lnTo>
                        <a:pt x="134" y="129"/>
                      </a:lnTo>
                      <a:lnTo>
                        <a:pt x="113" y="132"/>
                      </a:lnTo>
                      <a:lnTo>
                        <a:pt x="101" y="130"/>
                      </a:lnTo>
                      <a:lnTo>
                        <a:pt x="90" y="129"/>
                      </a:lnTo>
                      <a:lnTo>
                        <a:pt x="77" y="126"/>
                      </a:lnTo>
                      <a:lnTo>
                        <a:pt x="65" y="121"/>
                      </a:lnTo>
                      <a:lnTo>
                        <a:pt x="54" y="116"/>
                      </a:lnTo>
                      <a:lnTo>
                        <a:pt x="43" y="108"/>
                      </a:lnTo>
                      <a:lnTo>
                        <a:pt x="33" y="101"/>
                      </a:lnTo>
                      <a:lnTo>
                        <a:pt x="26" y="93"/>
                      </a:lnTo>
                      <a:lnTo>
                        <a:pt x="18" y="83"/>
                      </a:lnTo>
                      <a:lnTo>
                        <a:pt x="11" y="72"/>
                      </a:lnTo>
                      <a:lnTo>
                        <a:pt x="7" y="61"/>
                      </a:lnTo>
                      <a:lnTo>
                        <a:pt x="4" y="50"/>
                      </a:lnTo>
                      <a:lnTo>
                        <a:pt x="4" y="38"/>
                      </a:lnTo>
                      <a:lnTo>
                        <a:pt x="4" y="25"/>
                      </a:lnTo>
                      <a:lnTo>
                        <a:pt x="7" y="1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8" name="Freeform 197"/>
                <p:cNvSpPr>
                  <a:spLocks/>
                </p:cNvSpPr>
                <p:nvPr/>
              </p:nvSpPr>
              <p:spPr bwMode="auto">
                <a:xfrm>
                  <a:off x="280" y="1460"/>
                  <a:ext cx="262" cy="204"/>
                </a:xfrm>
                <a:custGeom>
                  <a:avLst/>
                  <a:gdLst>
                    <a:gd name="T0" fmla="*/ 5 w 262"/>
                    <a:gd name="T1" fmla="*/ 201 h 204"/>
                    <a:gd name="T2" fmla="*/ 5 w 262"/>
                    <a:gd name="T3" fmla="*/ 201 h 204"/>
                    <a:gd name="T4" fmla="*/ 3 w 262"/>
                    <a:gd name="T5" fmla="*/ 192 h 204"/>
                    <a:gd name="T6" fmla="*/ 5 w 262"/>
                    <a:gd name="T7" fmla="*/ 182 h 204"/>
                    <a:gd name="T8" fmla="*/ 8 w 262"/>
                    <a:gd name="T9" fmla="*/ 173 h 204"/>
                    <a:gd name="T10" fmla="*/ 11 w 262"/>
                    <a:gd name="T11" fmla="*/ 163 h 204"/>
                    <a:gd name="T12" fmla="*/ 20 w 262"/>
                    <a:gd name="T13" fmla="*/ 146 h 204"/>
                    <a:gd name="T14" fmla="*/ 31 w 262"/>
                    <a:gd name="T15" fmla="*/ 130 h 204"/>
                    <a:gd name="T16" fmla="*/ 31 w 262"/>
                    <a:gd name="T17" fmla="*/ 130 h 204"/>
                    <a:gd name="T18" fmla="*/ 42 w 262"/>
                    <a:gd name="T19" fmla="*/ 115 h 204"/>
                    <a:gd name="T20" fmla="*/ 53 w 262"/>
                    <a:gd name="T21" fmla="*/ 101 h 204"/>
                    <a:gd name="T22" fmla="*/ 67 w 262"/>
                    <a:gd name="T23" fmla="*/ 86 h 204"/>
                    <a:gd name="T24" fmla="*/ 80 w 262"/>
                    <a:gd name="T25" fmla="*/ 74 h 204"/>
                    <a:gd name="T26" fmla="*/ 80 w 262"/>
                    <a:gd name="T27" fmla="*/ 74 h 204"/>
                    <a:gd name="T28" fmla="*/ 99 w 262"/>
                    <a:gd name="T29" fmla="*/ 60 h 204"/>
                    <a:gd name="T30" fmla="*/ 119 w 262"/>
                    <a:gd name="T31" fmla="*/ 47 h 204"/>
                    <a:gd name="T32" fmla="*/ 141 w 262"/>
                    <a:gd name="T33" fmla="*/ 36 h 204"/>
                    <a:gd name="T34" fmla="*/ 163 w 262"/>
                    <a:gd name="T35" fmla="*/ 27 h 204"/>
                    <a:gd name="T36" fmla="*/ 187 w 262"/>
                    <a:gd name="T37" fmla="*/ 21 h 204"/>
                    <a:gd name="T38" fmla="*/ 210 w 262"/>
                    <a:gd name="T39" fmla="*/ 14 h 204"/>
                    <a:gd name="T40" fmla="*/ 234 w 262"/>
                    <a:gd name="T41" fmla="*/ 11 h 204"/>
                    <a:gd name="T42" fmla="*/ 257 w 262"/>
                    <a:gd name="T43" fmla="*/ 10 h 204"/>
                    <a:gd name="T44" fmla="*/ 257 w 262"/>
                    <a:gd name="T45" fmla="*/ 10 h 204"/>
                    <a:gd name="T46" fmla="*/ 260 w 262"/>
                    <a:gd name="T47" fmla="*/ 8 h 204"/>
                    <a:gd name="T48" fmla="*/ 262 w 262"/>
                    <a:gd name="T49" fmla="*/ 5 h 204"/>
                    <a:gd name="T50" fmla="*/ 260 w 262"/>
                    <a:gd name="T51" fmla="*/ 2 h 204"/>
                    <a:gd name="T52" fmla="*/ 256 w 262"/>
                    <a:gd name="T53" fmla="*/ 0 h 204"/>
                    <a:gd name="T54" fmla="*/ 256 w 262"/>
                    <a:gd name="T55" fmla="*/ 0 h 204"/>
                    <a:gd name="T56" fmla="*/ 231 w 262"/>
                    <a:gd name="T57" fmla="*/ 2 h 204"/>
                    <a:gd name="T58" fmla="*/ 206 w 262"/>
                    <a:gd name="T59" fmla="*/ 6 h 204"/>
                    <a:gd name="T60" fmla="*/ 182 w 262"/>
                    <a:gd name="T61" fmla="*/ 13 h 204"/>
                    <a:gd name="T62" fmla="*/ 157 w 262"/>
                    <a:gd name="T63" fmla="*/ 21 h 204"/>
                    <a:gd name="T64" fmla="*/ 133 w 262"/>
                    <a:gd name="T65" fmla="*/ 32 h 204"/>
                    <a:gd name="T66" fmla="*/ 111 w 262"/>
                    <a:gd name="T67" fmla="*/ 43 h 204"/>
                    <a:gd name="T68" fmla="*/ 89 w 262"/>
                    <a:gd name="T69" fmla="*/ 57 h 204"/>
                    <a:gd name="T70" fmla="*/ 71 w 262"/>
                    <a:gd name="T71" fmla="*/ 72 h 204"/>
                    <a:gd name="T72" fmla="*/ 71 w 262"/>
                    <a:gd name="T73" fmla="*/ 72 h 204"/>
                    <a:gd name="T74" fmla="*/ 55 w 262"/>
                    <a:gd name="T75" fmla="*/ 86 h 204"/>
                    <a:gd name="T76" fmla="*/ 42 w 262"/>
                    <a:gd name="T77" fmla="*/ 104 h 204"/>
                    <a:gd name="T78" fmla="*/ 30 w 262"/>
                    <a:gd name="T79" fmla="*/ 119 h 204"/>
                    <a:gd name="T80" fmla="*/ 19 w 262"/>
                    <a:gd name="T81" fmla="*/ 137 h 204"/>
                    <a:gd name="T82" fmla="*/ 19 w 262"/>
                    <a:gd name="T83" fmla="*/ 137 h 204"/>
                    <a:gd name="T84" fmla="*/ 11 w 262"/>
                    <a:gd name="T85" fmla="*/ 152 h 204"/>
                    <a:gd name="T86" fmla="*/ 3 w 262"/>
                    <a:gd name="T87" fmla="*/ 168 h 204"/>
                    <a:gd name="T88" fmla="*/ 2 w 262"/>
                    <a:gd name="T89" fmla="*/ 177 h 204"/>
                    <a:gd name="T90" fmla="*/ 0 w 262"/>
                    <a:gd name="T91" fmla="*/ 185 h 204"/>
                    <a:gd name="T92" fmla="*/ 0 w 262"/>
                    <a:gd name="T93" fmla="*/ 193 h 204"/>
                    <a:gd name="T94" fmla="*/ 2 w 262"/>
                    <a:gd name="T95" fmla="*/ 203 h 204"/>
                    <a:gd name="T96" fmla="*/ 2 w 262"/>
                    <a:gd name="T97" fmla="*/ 203 h 204"/>
                    <a:gd name="T98" fmla="*/ 2 w 262"/>
                    <a:gd name="T99" fmla="*/ 203 h 204"/>
                    <a:gd name="T100" fmla="*/ 3 w 262"/>
                    <a:gd name="T101" fmla="*/ 204 h 204"/>
                    <a:gd name="T102" fmla="*/ 5 w 262"/>
                    <a:gd name="T103" fmla="*/ 203 h 204"/>
                    <a:gd name="T104" fmla="*/ 5 w 262"/>
                    <a:gd name="T105" fmla="*/ 201 h 204"/>
                    <a:gd name="T106" fmla="*/ 5 w 262"/>
                    <a:gd name="T107" fmla="*/ 201 h 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
                    <a:gd name="T163" fmla="*/ 0 h 204"/>
                    <a:gd name="T164" fmla="*/ 262 w 262"/>
                    <a:gd name="T165" fmla="*/ 204 h 2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 h="204">
                      <a:moveTo>
                        <a:pt x="5" y="201"/>
                      </a:moveTo>
                      <a:lnTo>
                        <a:pt x="5" y="201"/>
                      </a:lnTo>
                      <a:lnTo>
                        <a:pt x="3" y="192"/>
                      </a:lnTo>
                      <a:lnTo>
                        <a:pt x="5" y="182"/>
                      </a:lnTo>
                      <a:lnTo>
                        <a:pt x="8" y="173"/>
                      </a:lnTo>
                      <a:lnTo>
                        <a:pt x="11" y="163"/>
                      </a:lnTo>
                      <a:lnTo>
                        <a:pt x="20" y="146"/>
                      </a:lnTo>
                      <a:lnTo>
                        <a:pt x="31" y="130"/>
                      </a:lnTo>
                      <a:lnTo>
                        <a:pt x="42" y="115"/>
                      </a:lnTo>
                      <a:lnTo>
                        <a:pt x="53" y="101"/>
                      </a:lnTo>
                      <a:lnTo>
                        <a:pt x="67" y="86"/>
                      </a:lnTo>
                      <a:lnTo>
                        <a:pt x="80" y="74"/>
                      </a:lnTo>
                      <a:lnTo>
                        <a:pt x="99" y="60"/>
                      </a:lnTo>
                      <a:lnTo>
                        <a:pt x="119" y="47"/>
                      </a:lnTo>
                      <a:lnTo>
                        <a:pt x="141" y="36"/>
                      </a:lnTo>
                      <a:lnTo>
                        <a:pt x="163" y="27"/>
                      </a:lnTo>
                      <a:lnTo>
                        <a:pt x="187" y="21"/>
                      </a:lnTo>
                      <a:lnTo>
                        <a:pt x="210" y="14"/>
                      </a:lnTo>
                      <a:lnTo>
                        <a:pt x="234" y="11"/>
                      </a:lnTo>
                      <a:lnTo>
                        <a:pt x="257" y="10"/>
                      </a:lnTo>
                      <a:lnTo>
                        <a:pt x="260" y="8"/>
                      </a:lnTo>
                      <a:lnTo>
                        <a:pt x="262" y="5"/>
                      </a:lnTo>
                      <a:lnTo>
                        <a:pt x="260" y="2"/>
                      </a:lnTo>
                      <a:lnTo>
                        <a:pt x="256" y="0"/>
                      </a:lnTo>
                      <a:lnTo>
                        <a:pt x="231" y="2"/>
                      </a:lnTo>
                      <a:lnTo>
                        <a:pt x="206" y="6"/>
                      </a:lnTo>
                      <a:lnTo>
                        <a:pt x="182" y="13"/>
                      </a:lnTo>
                      <a:lnTo>
                        <a:pt x="157" y="21"/>
                      </a:lnTo>
                      <a:lnTo>
                        <a:pt x="133" y="32"/>
                      </a:lnTo>
                      <a:lnTo>
                        <a:pt x="111" y="43"/>
                      </a:lnTo>
                      <a:lnTo>
                        <a:pt x="89" y="57"/>
                      </a:lnTo>
                      <a:lnTo>
                        <a:pt x="71" y="72"/>
                      </a:lnTo>
                      <a:lnTo>
                        <a:pt x="55" y="86"/>
                      </a:lnTo>
                      <a:lnTo>
                        <a:pt x="42" y="104"/>
                      </a:lnTo>
                      <a:lnTo>
                        <a:pt x="30" y="119"/>
                      </a:lnTo>
                      <a:lnTo>
                        <a:pt x="19" y="137"/>
                      </a:lnTo>
                      <a:lnTo>
                        <a:pt x="11" y="152"/>
                      </a:lnTo>
                      <a:lnTo>
                        <a:pt x="3" y="168"/>
                      </a:lnTo>
                      <a:lnTo>
                        <a:pt x="2" y="177"/>
                      </a:lnTo>
                      <a:lnTo>
                        <a:pt x="0" y="185"/>
                      </a:lnTo>
                      <a:lnTo>
                        <a:pt x="0" y="193"/>
                      </a:lnTo>
                      <a:lnTo>
                        <a:pt x="2" y="203"/>
                      </a:lnTo>
                      <a:lnTo>
                        <a:pt x="3" y="204"/>
                      </a:lnTo>
                      <a:lnTo>
                        <a:pt x="5" y="203"/>
                      </a:lnTo>
                      <a:lnTo>
                        <a:pt x="5"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69" name="Freeform 198"/>
                <p:cNvSpPr>
                  <a:spLocks/>
                </p:cNvSpPr>
                <p:nvPr/>
              </p:nvSpPr>
              <p:spPr bwMode="auto">
                <a:xfrm>
                  <a:off x="597" y="1703"/>
                  <a:ext cx="318" cy="10"/>
                </a:xfrm>
                <a:custGeom>
                  <a:avLst/>
                  <a:gdLst>
                    <a:gd name="T0" fmla="*/ 1 w 318"/>
                    <a:gd name="T1" fmla="*/ 8 h 10"/>
                    <a:gd name="T2" fmla="*/ 1 w 318"/>
                    <a:gd name="T3" fmla="*/ 8 h 10"/>
                    <a:gd name="T4" fmla="*/ 39 w 318"/>
                    <a:gd name="T5" fmla="*/ 5 h 10"/>
                    <a:gd name="T6" fmla="*/ 77 w 318"/>
                    <a:gd name="T7" fmla="*/ 5 h 10"/>
                    <a:gd name="T8" fmla="*/ 154 w 318"/>
                    <a:gd name="T9" fmla="*/ 8 h 10"/>
                    <a:gd name="T10" fmla="*/ 154 w 318"/>
                    <a:gd name="T11" fmla="*/ 8 h 10"/>
                    <a:gd name="T12" fmla="*/ 234 w 318"/>
                    <a:gd name="T13" fmla="*/ 10 h 10"/>
                    <a:gd name="T14" fmla="*/ 274 w 318"/>
                    <a:gd name="T15" fmla="*/ 10 h 10"/>
                    <a:gd name="T16" fmla="*/ 315 w 318"/>
                    <a:gd name="T17" fmla="*/ 10 h 10"/>
                    <a:gd name="T18" fmla="*/ 315 w 318"/>
                    <a:gd name="T19" fmla="*/ 10 h 10"/>
                    <a:gd name="T20" fmla="*/ 317 w 318"/>
                    <a:gd name="T21" fmla="*/ 8 h 10"/>
                    <a:gd name="T22" fmla="*/ 318 w 318"/>
                    <a:gd name="T23" fmla="*/ 7 h 10"/>
                    <a:gd name="T24" fmla="*/ 317 w 318"/>
                    <a:gd name="T25" fmla="*/ 5 h 10"/>
                    <a:gd name="T26" fmla="*/ 315 w 318"/>
                    <a:gd name="T27" fmla="*/ 3 h 10"/>
                    <a:gd name="T28" fmla="*/ 315 w 318"/>
                    <a:gd name="T29" fmla="*/ 3 h 10"/>
                    <a:gd name="T30" fmla="*/ 274 w 318"/>
                    <a:gd name="T31" fmla="*/ 0 h 10"/>
                    <a:gd name="T32" fmla="*/ 234 w 318"/>
                    <a:gd name="T33" fmla="*/ 0 h 10"/>
                    <a:gd name="T34" fmla="*/ 152 w 318"/>
                    <a:gd name="T35" fmla="*/ 0 h 10"/>
                    <a:gd name="T36" fmla="*/ 152 w 318"/>
                    <a:gd name="T37" fmla="*/ 0 h 10"/>
                    <a:gd name="T38" fmla="*/ 77 w 318"/>
                    <a:gd name="T39" fmla="*/ 0 h 10"/>
                    <a:gd name="T40" fmla="*/ 39 w 318"/>
                    <a:gd name="T41" fmla="*/ 2 h 10"/>
                    <a:gd name="T42" fmla="*/ 1 w 318"/>
                    <a:gd name="T43" fmla="*/ 5 h 10"/>
                    <a:gd name="T44" fmla="*/ 1 w 318"/>
                    <a:gd name="T45" fmla="*/ 5 h 10"/>
                    <a:gd name="T46" fmla="*/ 0 w 318"/>
                    <a:gd name="T47" fmla="*/ 7 h 10"/>
                    <a:gd name="T48" fmla="*/ 1 w 318"/>
                    <a:gd name="T49" fmla="*/ 8 h 10"/>
                    <a:gd name="T50" fmla="*/ 1 w 318"/>
                    <a:gd name="T51" fmla="*/ 8 h 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10"/>
                    <a:gd name="T80" fmla="*/ 318 w 318"/>
                    <a:gd name="T81" fmla="*/ 10 h 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10">
                      <a:moveTo>
                        <a:pt x="1" y="8"/>
                      </a:moveTo>
                      <a:lnTo>
                        <a:pt x="1" y="8"/>
                      </a:lnTo>
                      <a:lnTo>
                        <a:pt x="39" y="5"/>
                      </a:lnTo>
                      <a:lnTo>
                        <a:pt x="77" y="5"/>
                      </a:lnTo>
                      <a:lnTo>
                        <a:pt x="154" y="8"/>
                      </a:lnTo>
                      <a:lnTo>
                        <a:pt x="234" y="10"/>
                      </a:lnTo>
                      <a:lnTo>
                        <a:pt x="274" y="10"/>
                      </a:lnTo>
                      <a:lnTo>
                        <a:pt x="315" y="10"/>
                      </a:lnTo>
                      <a:lnTo>
                        <a:pt x="317" y="8"/>
                      </a:lnTo>
                      <a:lnTo>
                        <a:pt x="318" y="7"/>
                      </a:lnTo>
                      <a:lnTo>
                        <a:pt x="317" y="5"/>
                      </a:lnTo>
                      <a:lnTo>
                        <a:pt x="315" y="3"/>
                      </a:lnTo>
                      <a:lnTo>
                        <a:pt x="274" y="0"/>
                      </a:lnTo>
                      <a:lnTo>
                        <a:pt x="234" y="0"/>
                      </a:lnTo>
                      <a:lnTo>
                        <a:pt x="152" y="0"/>
                      </a:lnTo>
                      <a:lnTo>
                        <a:pt x="77" y="0"/>
                      </a:lnTo>
                      <a:lnTo>
                        <a:pt x="39" y="2"/>
                      </a:lnTo>
                      <a:lnTo>
                        <a:pt x="1" y="5"/>
                      </a:lnTo>
                      <a:lnTo>
                        <a:pt x="0" y="7"/>
                      </a:lnTo>
                      <a:lnTo>
                        <a:pt x="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0" name="Freeform 199"/>
                <p:cNvSpPr>
                  <a:spLocks/>
                </p:cNvSpPr>
                <p:nvPr/>
              </p:nvSpPr>
              <p:spPr bwMode="auto">
                <a:xfrm>
                  <a:off x="602" y="1675"/>
                  <a:ext cx="260" cy="11"/>
                </a:xfrm>
                <a:custGeom>
                  <a:avLst/>
                  <a:gdLst>
                    <a:gd name="T0" fmla="*/ 0 w 260"/>
                    <a:gd name="T1" fmla="*/ 11 h 11"/>
                    <a:gd name="T2" fmla="*/ 0 w 260"/>
                    <a:gd name="T3" fmla="*/ 11 h 11"/>
                    <a:gd name="T4" fmla="*/ 66 w 260"/>
                    <a:gd name="T5" fmla="*/ 11 h 11"/>
                    <a:gd name="T6" fmla="*/ 130 w 260"/>
                    <a:gd name="T7" fmla="*/ 8 h 11"/>
                    <a:gd name="T8" fmla="*/ 194 w 260"/>
                    <a:gd name="T9" fmla="*/ 6 h 11"/>
                    <a:gd name="T10" fmla="*/ 227 w 260"/>
                    <a:gd name="T11" fmla="*/ 6 h 11"/>
                    <a:gd name="T12" fmla="*/ 259 w 260"/>
                    <a:gd name="T13" fmla="*/ 6 h 11"/>
                    <a:gd name="T14" fmla="*/ 259 w 260"/>
                    <a:gd name="T15" fmla="*/ 6 h 11"/>
                    <a:gd name="T16" fmla="*/ 260 w 260"/>
                    <a:gd name="T17" fmla="*/ 6 h 11"/>
                    <a:gd name="T18" fmla="*/ 260 w 260"/>
                    <a:gd name="T19" fmla="*/ 5 h 11"/>
                    <a:gd name="T20" fmla="*/ 260 w 260"/>
                    <a:gd name="T21" fmla="*/ 5 h 11"/>
                    <a:gd name="T22" fmla="*/ 227 w 260"/>
                    <a:gd name="T23" fmla="*/ 2 h 11"/>
                    <a:gd name="T24" fmla="*/ 194 w 260"/>
                    <a:gd name="T25" fmla="*/ 0 h 11"/>
                    <a:gd name="T26" fmla="*/ 163 w 260"/>
                    <a:gd name="T27" fmla="*/ 2 h 11"/>
                    <a:gd name="T28" fmla="*/ 130 w 260"/>
                    <a:gd name="T29" fmla="*/ 2 h 11"/>
                    <a:gd name="T30" fmla="*/ 66 w 260"/>
                    <a:gd name="T31" fmla="*/ 6 h 11"/>
                    <a:gd name="T32" fmla="*/ 0 w 260"/>
                    <a:gd name="T33" fmla="*/ 9 h 11"/>
                    <a:gd name="T34" fmla="*/ 0 w 260"/>
                    <a:gd name="T35" fmla="*/ 9 h 11"/>
                    <a:gd name="T36" fmla="*/ 0 w 260"/>
                    <a:gd name="T37" fmla="*/ 9 h 11"/>
                    <a:gd name="T38" fmla="*/ 0 w 260"/>
                    <a:gd name="T39" fmla="*/ 11 h 11"/>
                    <a:gd name="T40" fmla="*/ 0 w 260"/>
                    <a:gd name="T41" fmla="*/ 11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0"/>
                    <a:gd name="T64" fmla="*/ 0 h 11"/>
                    <a:gd name="T65" fmla="*/ 260 w 260"/>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0" h="11">
                      <a:moveTo>
                        <a:pt x="0" y="11"/>
                      </a:moveTo>
                      <a:lnTo>
                        <a:pt x="0" y="11"/>
                      </a:lnTo>
                      <a:lnTo>
                        <a:pt x="66" y="11"/>
                      </a:lnTo>
                      <a:lnTo>
                        <a:pt x="130" y="8"/>
                      </a:lnTo>
                      <a:lnTo>
                        <a:pt x="194" y="6"/>
                      </a:lnTo>
                      <a:lnTo>
                        <a:pt x="227" y="6"/>
                      </a:lnTo>
                      <a:lnTo>
                        <a:pt x="259" y="6"/>
                      </a:lnTo>
                      <a:lnTo>
                        <a:pt x="260" y="6"/>
                      </a:lnTo>
                      <a:lnTo>
                        <a:pt x="260" y="5"/>
                      </a:lnTo>
                      <a:lnTo>
                        <a:pt x="227" y="2"/>
                      </a:lnTo>
                      <a:lnTo>
                        <a:pt x="194" y="0"/>
                      </a:lnTo>
                      <a:lnTo>
                        <a:pt x="163" y="2"/>
                      </a:lnTo>
                      <a:lnTo>
                        <a:pt x="130" y="2"/>
                      </a:lnTo>
                      <a:lnTo>
                        <a:pt x="66" y="6"/>
                      </a:lnTo>
                      <a:lnTo>
                        <a:pt x="0" y="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1" name="Freeform 200"/>
                <p:cNvSpPr>
                  <a:spLocks/>
                </p:cNvSpPr>
                <p:nvPr/>
              </p:nvSpPr>
              <p:spPr bwMode="auto">
                <a:xfrm>
                  <a:off x="1123" y="1652"/>
                  <a:ext cx="94" cy="61"/>
                </a:xfrm>
                <a:custGeom>
                  <a:avLst/>
                  <a:gdLst>
                    <a:gd name="T0" fmla="*/ 17 w 94"/>
                    <a:gd name="T1" fmla="*/ 17 h 61"/>
                    <a:gd name="T2" fmla="*/ 17 w 94"/>
                    <a:gd name="T3" fmla="*/ 17 h 61"/>
                    <a:gd name="T4" fmla="*/ 26 w 94"/>
                    <a:gd name="T5" fmla="*/ 12 h 61"/>
                    <a:gd name="T6" fmla="*/ 36 w 94"/>
                    <a:gd name="T7" fmla="*/ 9 h 61"/>
                    <a:gd name="T8" fmla="*/ 56 w 94"/>
                    <a:gd name="T9" fmla="*/ 6 h 61"/>
                    <a:gd name="T10" fmla="*/ 56 w 94"/>
                    <a:gd name="T11" fmla="*/ 6 h 61"/>
                    <a:gd name="T12" fmla="*/ 70 w 94"/>
                    <a:gd name="T13" fmla="*/ 4 h 61"/>
                    <a:gd name="T14" fmla="*/ 76 w 94"/>
                    <a:gd name="T15" fmla="*/ 6 h 61"/>
                    <a:gd name="T16" fmla="*/ 83 w 94"/>
                    <a:gd name="T17" fmla="*/ 7 h 61"/>
                    <a:gd name="T18" fmla="*/ 87 w 94"/>
                    <a:gd name="T19" fmla="*/ 11 h 61"/>
                    <a:gd name="T20" fmla="*/ 89 w 94"/>
                    <a:gd name="T21" fmla="*/ 15 h 61"/>
                    <a:gd name="T22" fmla="*/ 87 w 94"/>
                    <a:gd name="T23" fmla="*/ 22 h 61"/>
                    <a:gd name="T24" fmla="*/ 81 w 94"/>
                    <a:gd name="T25" fmla="*/ 29 h 61"/>
                    <a:gd name="T26" fmla="*/ 81 w 94"/>
                    <a:gd name="T27" fmla="*/ 29 h 61"/>
                    <a:gd name="T28" fmla="*/ 73 w 94"/>
                    <a:gd name="T29" fmla="*/ 36 h 61"/>
                    <a:gd name="T30" fmla="*/ 64 w 94"/>
                    <a:gd name="T31" fmla="*/ 40 h 61"/>
                    <a:gd name="T32" fmla="*/ 54 w 94"/>
                    <a:gd name="T33" fmla="*/ 45 h 61"/>
                    <a:gd name="T34" fmla="*/ 43 w 94"/>
                    <a:gd name="T35" fmla="*/ 48 h 61"/>
                    <a:gd name="T36" fmla="*/ 22 w 94"/>
                    <a:gd name="T37" fmla="*/ 51 h 61"/>
                    <a:gd name="T38" fmla="*/ 1 w 94"/>
                    <a:gd name="T39" fmla="*/ 56 h 61"/>
                    <a:gd name="T40" fmla="*/ 1 w 94"/>
                    <a:gd name="T41" fmla="*/ 56 h 61"/>
                    <a:gd name="T42" fmla="*/ 0 w 94"/>
                    <a:gd name="T43" fmla="*/ 58 h 61"/>
                    <a:gd name="T44" fmla="*/ 0 w 94"/>
                    <a:gd name="T45" fmla="*/ 59 h 61"/>
                    <a:gd name="T46" fmla="*/ 0 w 94"/>
                    <a:gd name="T47" fmla="*/ 61 h 61"/>
                    <a:gd name="T48" fmla="*/ 1 w 94"/>
                    <a:gd name="T49" fmla="*/ 61 h 61"/>
                    <a:gd name="T50" fmla="*/ 1 w 94"/>
                    <a:gd name="T51" fmla="*/ 61 h 61"/>
                    <a:gd name="T52" fmla="*/ 14 w 94"/>
                    <a:gd name="T53" fmla="*/ 61 h 61"/>
                    <a:gd name="T54" fmla="*/ 26 w 94"/>
                    <a:gd name="T55" fmla="*/ 59 h 61"/>
                    <a:gd name="T56" fmla="*/ 42 w 94"/>
                    <a:gd name="T57" fmla="*/ 58 h 61"/>
                    <a:gd name="T58" fmla="*/ 58 w 94"/>
                    <a:gd name="T59" fmla="*/ 53 h 61"/>
                    <a:gd name="T60" fmla="*/ 70 w 94"/>
                    <a:gd name="T61" fmla="*/ 47 h 61"/>
                    <a:gd name="T62" fmla="*/ 83 w 94"/>
                    <a:gd name="T63" fmla="*/ 39 h 61"/>
                    <a:gd name="T64" fmla="*/ 87 w 94"/>
                    <a:gd name="T65" fmla="*/ 34 h 61"/>
                    <a:gd name="T66" fmla="*/ 91 w 94"/>
                    <a:gd name="T67" fmla="*/ 28 h 61"/>
                    <a:gd name="T68" fmla="*/ 92 w 94"/>
                    <a:gd name="T69" fmla="*/ 23 h 61"/>
                    <a:gd name="T70" fmla="*/ 94 w 94"/>
                    <a:gd name="T71" fmla="*/ 17 h 61"/>
                    <a:gd name="T72" fmla="*/ 94 w 94"/>
                    <a:gd name="T73" fmla="*/ 17 h 61"/>
                    <a:gd name="T74" fmla="*/ 94 w 94"/>
                    <a:gd name="T75" fmla="*/ 11 h 61"/>
                    <a:gd name="T76" fmla="*/ 92 w 94"/>
                    <a:gd name="T77" fmla="*/ 7 h 61"/>
                    <a:gd name="T78" fmla="*/ 89 w 94"/>
                    <a:gd name="T79" fmla="*/ 4 h 61"/>
                    <a:gd name="T80" fmla="*/ 84 w 94"/>
                    <a:gd name="T81" fmla="*/ 1 h 61"/>
                    <a:gd name="T82" fmla="*/ 80 w 94"/>
                    <a:gd name="T83" fmla="*/ 0 h 61"/>
                    <a:gd name="T84" fmla="*/ 73 w 94"/>
                    <a:gd name="T85" fmla="*/ 0 h 61"/>
                    <a:gd name="T86" fmla="*/ 61 w 94"/>
                    <a:gd name="T87" fmla="*/ 1 h 61"/>
                    <a:gd name="T88" fmla="*/ 47 w 94"/>
                    <a:gd name="T89" fmla="*/ 4 h 61"/>
                    <a:gd name="T90" fmla="*/ 34 w 94"/>
                    <a:gd name="T91" fmla="*/ 7 h 61"/>
                    <a:gd name="T92" fmla="*/ 23 w 94"/>
                    <a:gd name="T93" fmla="*/ 12 h 61"/>
                    <a:gd name="T94" fmla="*/ 17 w 94"/>
                    <a:gd name="T95" fmla="*/ 17 h 61"/>
                    <a:gd name="T96" fmla="*/ 17 w 94"/>
                    <a:gd name="T97" fmla="*/ 17 h 61"/>
                    <a:gd name="T98" fmla="*/ 17 w 94"/>
                    <a:gd name="T99" fmla="*/ 17 h 61"/>
                    <a:gd name="T100" fmla="*/ 17 w 94"/>
                    <a:gd name="T101" fmla="*/ 17 h 61"/>
                    <a:gd name="T102" fmla="*/ 17 w 94"/>
                    <a:gd name="T103" fmla="*/ 17 h 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
                    <a:gd name="T157" fmla="*/ 0 h 61"/>
                    <a:gd name="T158" fmla="*/ 94 w 94"/>
                    <a:gd name="T159" fmla="*/ 61 h 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 h="61">
                      <a:moveTo>
                        <a:pt x="17" y="17"/>
                      </a:moveTo>
                      <a:lnTo>
                        <a:pt x="17" y="17"/>
                      </a:lnTo>
                      <a:lnTo>
                        <a:pt x="26" y="12"/>
                      </a:lnTo>
                      <a:lnTo>
                        <a:pt x="36" y="9"/>
                      </a:lnTo>
                      <a:lnTo>
                        <a:pt x="56" y="6"/>
                      </a:lnTo>
                      <a:lnTo>
                        <a:pt x="70" y="4"/>
                      </a:lnTo>
                      <a:lnTo>
                        <a:pt x="76" y="6"/>
                      </a:lnTo>
                      <a:lnTo>
                        <a:pt x="83" y="7"/>
                      </a:lnTo>
                      <a:lnTo>
                        <a:pt x="87" y="11"/>
                      </a:lnTo>
                      <a:lnTo>
                        <a:pt x="89" y="15"/>
                      </a:lnTo>
                      <a:lnTo>
                        <a:pt x="87" y="22"/>
                      </a:lnTo>
                      <a:lnTo>
                        <a:pt x="81" y="29"/>
                      </a:lnTo>
                      <a:lnTo>
                        <a:pt x="73" y="36"/>
                      </a:lnTo>
                      <a:lnTo>
                        <a:pt x="64" y="40"/>
                      </a:lnTo>
                      <a:lnTo>
                        <a:pt x="54" y="45"/>
                      </a:lnTo>
                      <a:lnTo>
                        <a:pt x="43" y="48"/>
                      </a:lnTo>
                      <a:lnTo>
                        <a:pt x="22" y="51"/>
                      </a:lnTo>
                      <a:lnTo>
                        <a:pt x="1" y="56"/>
                      </a:lnTo>
                      <a:lnTo>
                        <a:pt x="0" y="58"/>
                      </a:lnTo>
                      <a:lnTo>
                        <a:pt x="0" y="59"/>
                      </a:lnTo>
                      <a:lnTo>
                        <a:pt x="0" y="61"/>
                      </a:lnTo>
                      <a:lnTo>
                        <a:pt x="1" y="61"/>
                      </a:lnTo>
                      <a:lnTo>
                        <a:pt x="14" y="61"/>
                      </a:lnTo>
                      <a:lnTo>
                        <a:pt x="26" y="59"/>
                      </a:lnTo>
                      <a:lnTo>
                        <a:pt x="42" y="58"/>
                      </a:lnTo>
                      <a:lnTo>
                        <a:pt x="58" y="53"/>
                      </a:lnTo>
                      <a:lnTo>
                        <a:pt x="70" y="47"/>
                      </a:lnTo>
                      <a:lnTo>
                        <a:pt x="83" y="39"/>
                      </a:lnTo>
                      <a:lnTo>
                        <a:pt x="87" y="34"/>
                      </a:lnTo>
                      <a:lnTo>
                        <a:pt x="91" y="28"/>
                      </a:lnTo>
                      <a:lnTo>
                        <a:pt x="92" y="23"/>
                      </a:lnTo>
                      <a:lnTo>
                        <a:pt x="94" y="17"/>
                      </a:lnTo>
                      <a:lnTo>
                        <a:pt x="94" y="11"/>
                      </a:lnTo>
                      <a:lnTo>
                        <a:pt x="92" y="7"/>
                      </a:lnTo>
                      <a:lnTo>
                        <a:pt x="89" y="4"/>
                      </a:lnTo>
                      <a:lnTo>
                        <a:pt x="84" y="1"/>
                      </a:lnTo>
                      <a:lnTo>
                        <a:pt x="80" y="0"/>
                      </a:lnTo>
                      <a:lnTo>
                        <a:pt x="73" y="0"/>
                      </a:lnTo>
                      <a:lnTo>
                        <a:pt x="61" y="1"/>
                      </a:lnTo>
                      <a:lnTo>
                        <a:pt x="47" y="4"/>
                      </a:lnTo>
                      <a:lnTo>
                        <a:pt x="34" y="7"/>
                      </a:lnTo>
                      <a:lnTo>
                        <a:pt x="23" y="12"/>
                      </a:lnTo>
                      <a:lnTo>
                        <a:pt x="1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2" name="Freeform 201"/>
                <p:cNvSpPr>
                  <a:spLocks/>
                </p:cNvSpPr>
                <p:nvPr/>
              </p:nvSpPr>
              <p:spPr bwMode="auto">
                <a:xfrm>
                  <a:off x="501" y="1365"/>
                  <a:ext cx="119" cy="123"/>
                </a:xfrm>
                <a:custGeom>
                  <a:avLst/>
                  <a:gdLst>
                    <a:gd name="T0" fmla="*/ 118 w 119"/>
                    <a:gd name="T1" fmla="*/ 0 h 123"/>
                    <a:gd name="T2" fmla="*/ 118 w 119"/>
                    <a:gd name="T3" fmla="*/ 0 h 123"/>
                    <a:gd name="T4" fmla="*/ 112 w 119"/>
                    <a:gd name="T5" fmla="*/ 9 h 123"/>
                    <a:gd name="T6" fmla="*/ 107 w 119"/>
                    <a:gd name="T7" fmla="*/ 18 h 123"/>
                    <a:gd name="T8" fmla="*/ 97 w 119"/>
                    <a:gd name="T9" fmla="*/ 37 h 123"/>
                    <a:gd name="T10" fmla="*/ 83 w 119"/>
                    <a:gd name="T11" fmla="*/ 76 h 123"/>
                    <a:gd name="T12" fmla="*/ 83 w 119"/>
                    <a:gd name="T13" fmla="*/ 76 h 123"/>
                    <a:gd name="T14" fmla="*/ 80 w 119"/>
                    <a:gd name="T15" fmla="*/ 87 h 123"/>
                    <a:gd name="T16" fmla="*/ 74 w 119"/>
                    <a:gd name="T17" fmla="*/ 97 h 123"/>
                    <a:gd name="T18" fmla="*/ 68 w 119"/>
                    <a:gd name="T19" fmla="*/ 106 h 123"/>
                    <a:gd name="T20" fmla="*/ 60 w 119"/>
                    <a:gd name="T21" fmla="*/ 114 h 123"/>
                    <a:gd name="T22" fmla="*/ 60 w 119"/>
                    <a:gd name="T23" fmla="*/ 114 h 123"/>
                    <a:gd name="T24" fmla="*/ 54 w 119"/>
                    <a:gd name="T25" fmla="*/ 117 h 123"/>
                    <a:gd name="T26" fmla="*/ 46 w 119"/>
                    <a:gd name="T27" fmla="*/ 119 h 123"/>
                    <a:gd name="T28" fmla="*/ 38 w 119"/>
                    <a:gd name="T29" fmla="*/ 119 h 123"/>
                    <a:gd name="T30" fmla="*/ 30 w 119"/>
                    <a:gd name="T31" fmla="*/ 117 h 123"/>
                    <a:gd name="T32" fmla="*/ 16 w 119"/>
                    <a:gd name="T33" fmla="*/ 111 h 123"/>
                    <a:gd name="T34" fmla="*/ 3 w 119"/>
                    <a:gd name="T35" fmla="*/ 105 h 123"/>
                    <a:gd name="T36" fmla="*/ 3 w 119"/>
                    <a:gd name="T37" fmla="*/ 105 h 123"/>
                    <a:gd name="T38" fmla="*/ 0 w 119"/>
                    <a:gd name="T39" fmla="*/ 105 h 123"/>
                    <a:gd name="T40" fmla="*/ 2 w 119"/>
                    <a:gd name="T41" fmla="*/ 106 h 123"/>
                    <a:gd name="T42" fmla="*/ 2 w 119"/>
                    <a:gd name="T43" fmla="*/ 106 h 123"/>
                    <a:gd name="T44" fmla="*/ 11 w 119"/>
                    <a:gd name="T45" fmla="*/ 112 h 123"/>
                    <a:gd name="T46" fmla="*/ 21 w 119"/>
                    <a:gd name="T47" fmla="*/ 117 h 123"/>
                    <a:gd name="T48" fmla="*/ 32 w 119"/>
                    <a:gd name="T49" fmla="*/ 122 h 123"/>
                    <a:gd name="T50" fmla="*/ 41 w 119"/>
                    <a:gd name="T51" fmla="*/ 123 h 123"/>
                    <a:gd name="T52" fmla="*/ 50 w 119"/>
                    <a:gd name="T53" fmla="*/ 122 h 123"/>
                    <a:gd name="T54" fmla="*/ 60 w 119"/>
                    <a:gd name="T55" fmla="*/ 119 h 123"/>
                    <a:gd name="T56" fmla="*/ 69 w 119"/>
                    <a:gd name="T57" fmla="*/ 112 h 123"/>
                    <a:gd name="T58" fmla="*/ 77 w 119"/>
                    <a:gd name="T59" fmla="*/ 103 h 123"/>
                    <a:gd name="T60" fmla="*/ 77 w 119"/>
                    <a:gd name="T61" fmla="*/ 103 h 123"/>
                    <a:gd name="T62" fmla="*/ 83 w 119"/>
                    <a:gd name="T63" fmla="*/ 90 h 123"/>
                    <a:gd name="T64" fmla="*/ 90 w 119"/>
                    <a:gd name="T65" fmla="*/ 78 h 123"/>
                    <a:gd name="T66" fmla="*/ 97 w 119"/>
                    <a:gd name="T67" fmla="*/ 53 h 123"/>
                    <a:gd name="T68" fmla="*/ 107 w 119"/>
                    <a:gd name="T69" fmla="*/ 26 h 123"/>
                    <a:gd name="T70" fmla="*/ 113 w 119"/>
                    <a:gd name="T71" fmla="*/ 14 h 123"/>
                    <a:gd name="T72" fmla="*/ 119 w 119"/>
                    <a:gd name="T73" fmla="*/ 1 h 123"/>
                    <a:gd name="T74" fmla="*/ 119 w 119"/>
                    <a:gd name="T75" fmla="*/ 1 h 123"/>
                    <a:gd name="T76" fmla="*/ 119 w 119"/>
                    <a:gd name="T77" fmla="*/ 0 h 123"/>
                    <a:gd name="T78" fmla="*/ 118 w 119"/>
                    <a:gd name="T79" fmla="*/ 0 h 123"/>
                    <a:gd name="T80" fmla="*/ 118 w 119"/>
                    <a:gd name="T81" fmla="*/ 0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
                    <a:gd name="T124" fmla="*/ 0 h 123"/>
                    <a:gd name="T125" fmla="*/ 119 w 119"/>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 h="123">
                      <a:moveTo>
                        <a:pt x="118" y="0"/>
                      </a:moveTo>
                      <a:lnTo>
                        <a:pt x="118" y="0"/>
                      </a:lnTo>
                      <a:lnTo>
                        <a:pt x="112" y="9"/>
                      </a:lnTo>
                      <a:lnTo>
                        <a:pt x="107" y="18"/>
                      </a:lnTo>
                      <a:lnTo>
                        <a:pt x="97" y="37"/>
                      </a:lnTo>
                      <a:lnTo>
                        <a:pt x="83" y="76"/>
                      </a:lnTo>
                      <a:lnTo>
                        <a:pt x="80" y="87"/>
                      </a:lnTo>
                      <a:lnTo>
                        <a:pt x="74" y="97"/>
                      </a:lnTo>
                      <a:lnTo>
                        <a:pt x="68" y="106"/>
                      </a:lnTo>
                      <a:lnTo>
                        <a:pt x="60" y="114"/>
                      </a:lnTo>
                      <a:lnTo>
                        <a:pt x="54" y="117"/>
                      </a:lnTo>
                      <a:lnTo>
                        <a:pt x="46" y="119"/>
                      </a:lnTo>
                      <a:lnTo>
                        <a:pt x="38" y="119"/>
                      </a:lnTo>
                      <a:lnTo>
                        <a:pt x="30" y="117"/>
                      </a:lnTo>
                      <a:lnTo>
                        <a:pt x="16" y="111"/>
                      </a:lnTo>
                      <a:lnTo>
                        <a:pt x="3" y="105"/>
                      </a:lnTo>
                      <a:lnTo>
                        <a:pt x="0" y="105"/>
                      </a:lnTo>
                      <a:lnTo>
                        <a:pt x="2" y="106"/>
                      </a:lnTo>
                      <a:lnTo>
                        <a:pt x="11" y="112"/>
                      </a:lnTo>
                      <a:lnTo>
                        <a:pt x="21" y="117"/>
                      </a:lnTo>
                      <a:lnTo>
                        <a:pt x="32" y="122"/>
                      </a:lnTo>
                      <a:lnTo>
                        <a:pt x="41" y="123"/>
                      </a:lnTo>
                      <a:lnTo>
                        <a:pt x="50" y="122"/>
                      </a:lnTo>
                      <a:lnTo>
                        <a:pt x="60" y="119"/>
                      </a:lnTo>
                      <a:lnTo>
                        <a:pt x="69" y="112"/>
                      </a:lnTo>
                      <a:lnTo>
                        <a:pt x="77" y="103"/>
                      </a:lnTo>
                      <a:lnTo>
                        <a:pt x="83" y="90"/>
                      </a:lnTo>
                      <a:lnTo>
                        <a:pt x="90" y="78"/>
                      </a:lnTo>
                      <a:lnTo>
                        <a:pt x="97" y="53"/>
                      </a:lnTo>
                      <a:lnTo>
                        <a:pt x="107" y="26"/>
                      </a:lnTo>
                      <a:lnTo>
                        <a:pt x="113" y="14"/>
                      </a:lnTo>
                      <a:lnTo>
                        <a:pt x="119" y="1"/>
                      </a:lnTo>
                      <a:lnTo>
                        <a:pt x="119" y="0"/>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3" name="Freeform 202"/>
                <p:cNvSpPr>
                  <a:spLocks/>
                </p:cNvSpPr>
                <p:nvPr/>
              </p:nvSpPr>
              <p:spPr bwMode="auto">
                <a:xfrm>
                  <a:off x="583" y="1357"/>
                  <a:ext cx="33" cy="11"/>
                </a:xfrm>
                <a:custGeom>
                  <a:avLst/>
                  <a:gdLst>
                    <a:gd name="T0" fmla="*/ 1 w 33"/>
                    <a:gd name="T1" fmla="*/ 4 h 11"/>
                    <a:gd name="T2" fmla="*/ 1 w 33"/>
                    <a:gd name="T3" fmla="*/ 4 h 11"/>
                    <a:gd name="T4" fmla="*/ 15 w 33"/>
                    <a:gd name="T5" fmla="*/ 6 h 11"/>
                    <a:gd name="T6" fmla="*/ 23 w 33"/>
                    <a:gd name="T7" fmla="*/ 8 h 11"/>
                    <a:gd name="T8" fmla="*/ 30 w 33"/>
                    <a:gd name="T9" fmla="*/ 11 h 11"/>
                    <a:gd name="T10" fmla="*/ 30 w 33"/>
                    <a:gd name="T11" fmla="*/ 11 h 11"/>
                    <a:gd name="T12" fmla="*/ 31 w 33"/>
                    <a:gd name="T13" fmla="*/ 11 h 11"/>
                    <a:gd name="T14" fmla="*/ 33 w 33"/>
                    <a:gd name="T15" fmla="*/ 11 h 11"/>
                    <a:gd name="T16" fmla="*/ 33 w 33"/>
                    <a:gd name="T17" fmla="*/ 9 h 11"/>
                    <a:gd name="T18" fmla="*/ 33 w 33"/>
                    <a:gd name="T19" fmla="*/ 8 h 11"/>
                    <a:gd name="T20" fmla="*/ 33 w 33"/>
                    <a:gd name="T21" fmla="*/ 8 h 11"/>
                    <a:gd name="T22" fmla="*/ 25 w 33"/>
                    <a:gd name="T23" fmla="*/ 3 h 11"/>
                    <a:gd name="T24" fmla="*/ 17 w 33"/>
                    <a:gd name="T25" fmla="*/ 1 h 11"/>
                    <a:gd name="T26" fmla="*/ 9 w 33"/>
                    <a:gd name="T27" fmla="*/ 0 h 11"/>
                    <a:gd name="T28" fmla="*/ 1 w 33"/>
                    <a:gd name="T29" fmla="*/ 1 h 11"/>
                    <a:gd name="T30" fmla="*/ 1 w 33"/>
                    <a:gd name="T31" fmla="*/ 1 h 11"/>
                    <a:gd name="T32" fmla="*/ 0 w 33"/>
                    <a:gd name="T33" fmla="*/ 1 h 11"/>
                    <a:gd name="T34" fmla="*/ 0 w 33"/>
                    <a:gd name="T35" fmla="*/ 3 h 11"/>
                    <a:gd name="T36" fmla="*/ 0 w 33"/>
                    <a:gd name="T37" fmla="*/ 3 h 11"/>
                    <a:gd name="T38" fmla="*/ 1 w 33"/>
                    <a:gd name="T39" fmla="*/ 4 h 11"/>
                    <a:gd name="T40" fmla="*/ 1 w 33"/>
                    <a:gd name="T41" fmla="*/ 4 h 1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
                    <a:gd name="T64" fmla="*/ 0 h 11"/>
                    <a:gd name="T65" fmla="*/ 33 w 33"/>
                    <a:gd name="T66" fmla="*/ 11 h 1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 h="11">
                      <a:moveTo>
                        <a:pt x="1" y="4"/>
                      </a:moveTo>
                      <a:lnTo>
                        <a:pt x="1" y="4"/>
                      </a:lnTo>
                      <a:lnTo>
                        <a:pt x="15" y="6"/>
                      </a:lnTo>
                      <a:lnTo>
                        <a:pt x="23" y="8"/>
                      </a:lnTo>
                      <a:lnTo>
                        <a:pt x="30" y="11"/>
                      </a:lnTo>
                      <a:lnTo>
                        <a:pt x="31" y="11"/>
                      </a:lnTo>
                      <a:lnTo>
                        <a:pt x="33" y="11"/>
                      </a:lnTo>
                      <a:lnTo>
                        <a:pt x="33" y="9"/>
                      </a:lnTo>
                      <a:lnTo>
                        <a:pt x="33" y="8"/>
                      </a:lnTo>
                      <a:lnTo>
                        <a:pt x="25" y="3"/>
                      </a:lnTo>
                      <a:lnTo>
                        <a:pt x="17" y="1"/>
                      </a:lnTo>
                      <a:lnTo>
                        <a:pt x="9" y="0"/>
                      </a:lnTo>
                      <a:lnTo>
                        <a:pt x="1" y="1"/>
                      </a:lnTo>
                      <a:lnTo>
                        <a:pt x="0" y="1"/>
                      </a:lnTo>
                      <a:lnTo>
                        <a:pt x="0" y="3"/>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4" name="Freeform 203"/>
                <p:cNvSpPr>
                  <a:spLocks/>
                </p:cNvSpPr>
                <p:nvPr/>
              </p:nvSpPr>
              <p:spPr bwMode="auto">
                <a:xfrm>
                  <a:off x="277" y="1557"/>
                  <a:ext cx="22" cy="66"/>
                </a:xfrm>
                <a:custGeom>
                  <a:avLst/>
                  <a:gdLst>
                    <a:gd name="T0" fmla="*/ 5 w 22"/>
                    <a:gd name="T1" fmla="*/ 65 h 66"/>
                    <a:gd name="T2" fmla="*/ 5 w 22"/>
                    <a:gd name="T3" fmla="*/ 65 h 66"/>
                    <a:gd name="T4" fmla="*/ 11 w 22"/>
                    <a:gd name="T5" fmla="*/ 33 h 66"/>
                    <a:gd name="T6" fmla="*/ 22 w 22"/>
                    <a:gd name="T7" fmla="*/ 4 h 66"/>
                    <a:gd name="T8" fmla="*/ 22 w 22"/>
                    <a:gd name="T9" fmla="*/ 4 h 66"/>
                    <a:gd name="T10" fmla="*/ 22 w 22"/>
                    <a:gd name="T11" fmla="*/ 2 h 66"/>
                    <a:gd name="T12" fmla="*/ 20 w 22"/>
                    <a:gd name="T13" fmla="*/ 0 h 66"/>
                    <a:gd name="T14" fmla="*/ 19 w 22"/>
                    <a:gd name="T15" fmla="*/ 0 h 66"/>
                    <a:gd name="T16" fmla="*/ 17 w 22"/>
                    <a:gd name="T17" fmla="*/ 2 h 66"/>
                    <a:gd name="T18" fmla="*/ 17 w 22"/>
                    <a:gd name="T19" fmla="*/ 2 h 66"/>
                    <a:gd name="T20" fmla="*/ 11 w 22"/>
                    <a:gd name="T21" fmla="*/ 16 h 66"/>
                    <a:gd name="T22" fmla="*/ 6 w 22"/>
                    <a:gd name="T23" fmla="*/ 32 h 66"/>
                    <a:gd name="T24" fmla="*/ 1 w 22"/>
                    <a:gd name="T25" fmla="*/ 47 h 66"/>
                    <a:gd name="T26" fmla="*/ 0 w 22"/>
                    <a:gd name="T27" fmla="*/ 65 h 66"/>
                    <a:gd name="T28" fmla="*/ 0 w 22"/>
                    <a:gd name="T29" fmla="*/ 65 h 66"/>
                    <a:gd name="T30" fmla="*/ 0 w 22"/>
                    <a:gd name="T31" fmla="*/ 66 h 66"/>
                    <a:gd name="T32" fmla="*/ 1 w 22"/>
                    <a:gd name="T33" fmla="*/ 66 h 66"/>
                    <a:gd name="T34" fmla="*/ 3 w 22"/>
                    <a:gd name="T35" fmla="*/ 66 h 66"/>
                    <a:gd name="T36" fmla="*/ 5 w 22"/>
                    <a:gd name="T37" fmla="*/ 65 h 66"/>
                    <a:gd name="T38" fmla="*/ 5 w 22"/>
                    <a:gd name="T39" fmla="*/ 65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
                    <a:gd name="T61" fmla="*/ 0 h 66"/>
                    <a:gd name="T62" fmla="*/ 22 w 22"/>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 h="66">
                      <a:moveTo>
                        <a:pt x="5" y="65"/>
                      </a:moveTo>
                      <a:lnTo>
                        <a:pt x="5" y="65"/>
                      </a:lnTo>
                      <a:lnTo>
                        <a:pt x="11" y="33"/>
                      </a:lnTo>
                      <a:lnTo>
                        <a:pt x="22" y="4"/>
                      </a:lnTo>
                      <a:lnTo>
                        <a:pt x="22" y="2"/>
                      </a:lnTo>
                      <a:lnTo>
                        <a:pt x="20" y="0"/>
                      </a:lnTo>
                      <a:lnTo>
                        <a:pt x="19" y="0"/>
                      </a:lnTo>
                      <a:lnTo>
                        <a:pt x="17" y="2"/>
                      </a:lnTo>
                      <a:lnTo>
                        <a:pt x="11" y="16"/>
                      </a:lnTo>
                      <a:lnTo>
                        <a:pt x="6" y="32"/>
                      </a:lnTo>
                      <a:lnTo>
                        <a:pt x="1" y="47"/>
                      </a:lnTo>
                      <a:lnTo>
                        <a:pt x="0" y="65"/>
                      </a:lnTo>
                      <a:lnTo>
                        <a:pt x="0" y="66"/>
                      </a:lnTo>
                      <a:lnTo>
                        <a:pt x="1" y="66"/>
                      </a:lnTo>
                      <a:lnTo>
                        <a:pt x="3" y="66"/>
                      </a:lnTo>
                      <a:lnTo>
                        <a:pt x="5"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5" name="Freeform 204"/>
                <p:cNvSpPr>
                  <a:spLocks/>
                </p:cNvSpPr>
                <p:nvPr/>
              </p:nvSpPr>
              <p:spPr bwMode="auto">
                <a:xfrm>
                  <a:off x="288" y="1564"/>
                  <a:ext cx="45" cy="6"/>
                </a:xfrm>
                <a:custGeom>
                  <a:avLst/>
                  <a:gdLst>
                    <a:gd name="T0" fmla="*/ 3 w 45"/>
                    <a:gd name="T1" fmla="*/ 4 h 6"/>
                    <a:gd name="T2" fmla="*/ 3 w 45"/>
                    <a:gd name="T3" fmla="*/ 4 h 6"/>
                    <a:gd name="T4" fmla="*/ 22 w 45"/>
                    <a:gd name="T5" fmla="*/ 6 h 6"/>
                    <a:gd name="T6" fmla="*/ 42 w 45"/>
                    <a:gd name="T7" fmla="*/ 4 h 6"/>
                    <a:gd name="T8" fmla="*/ 42 w 45"/>
                    <a:gd name="T9" fmla="*/ 4 h 6"/>
                    <a:gd name="T10" fmla="*/ 44 w 45"/>
                    <a:gd name="T11" fmla="*/ 4 h 6"/>
                    <a:gd name="T12" fmla="*/ 45 w 45"/>
                    <a:gd name="T13" fmla="*/ 3 h 6"/>
                    <a:gd name="T14" fmla="*/ 45 w 45"/>
                    <a:gd name="T15" fmla="*/ 1 h 6"/>
                    <a:gd name="T16" fmla="*/ 44 w 45"/>
                    <a:gd name="T17" fmla="*/ 0 h 6"/>
                    <a:gd name="T18" fmla="*/ 44 w 45"/>
                    <a:gd name="T19" fmla="*/ 0 h 6"/>
                    <a:gd name="T20" fmla="*/ 23 w 45"/>
                    <a:gd name="T21" fmla="*/ 0 h 6"/>
                    <a:gd name="T22" fmla="*/ 3 w 45"/>
                    <a:gd name="T23" fmla="*/ 0 h 6"/>
                    <a:gd name="T24" fmla="*/ 3 w 45"/>
                    <a:gd name="T25" fmla="*/ 0 h 6"/>
                    <a:gd name="T26" fmla="*/ 0 w 45"/>
                    <a:gd name="T27" fmla="*/ 1 h 6"/>
                    <a:gd name="T28" fmla="*/ 0 w 45"/>
                    <a:gd name="T29" fmla="*/ 3 h 6"/>
                    <a:gd name="T30" fmla="*/ 0 w 45"/>
                    <a:gd name="T31" fmla="*/ 4 h 6"/>
                    <a:gd name="T32" fmla="*/ 3 w 45"/>
                    <a:gd name="T33" fmla="*/ 4 h 6"/>
                    <a:gd name="T34" fmla="*/ 3 w 45"/>
                    <a:gd name="T35" fmla="*/ 4 h 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6"/>
                    <a:gd name="T56" fmla="*/ 45 w 45"/>
                    <a:gd name="T57" fmla="*/ 6 h 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6">
                      <a:moveTo>
                        <a:pt x="3" y="4"/>
                      </a:moveTo>
                      <a:lnTo>
                        <a:pt x="3" y="4"/>
                      </a:lnTo>
                      <a:lnTo>
                        <a:pt x="22" y="6"/>
                      </a:lnTo>
                      <a:lnTo>
                        <a:pt x="42" y="4"/>
                      </a:lnTo>
                      <a:lnTo>
                        <a:pt x="44" y="4"/>
                      </a:lnTo>
                      <a:lnTo>
                        <a:pt x="45" y="3"/>
                      </a:lnTo>
                      <a:lnTo>
                        <a:pt x="45" y="1"/>
                      </a:lnTo>
                      <a:lnTo>
                        <a:pt x="44" y="0"/>
                      </a:lnTo>
                      <a:lnTo>
                        <a:pt x="23" y="0"/>
                      </a:lnTo>
                      <a:lnTo>
                        <a:pt x="3" y="0"/>
                      </a:lnTo>
                      <a:lnTo>
                        <a:pt x="0" y="1"/>
                      </a:lnTo>
                      <a:lnTo>
                        <a:pt x="0" y="3"/>
                      </a:lnTo>
                      <a:lnTo>
                        <a:pt x="0"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6" name="Freeform 205"/>
                <p:cNvSpPr>
                  <a:spLocks/>
                </p:cNvSpPr>
                <p:nvPr/>
              </p:nvSpPr>
              <p:spPr bwMode="auto">
                <a:xfrm>
                  <a:off x="464" y="1641"/>
                  <a:ext cx="105" cy="87"/>
                </a:xfrm>
                <a:custGeom>
                  <a:avLst/>
                  <a:gdLst>
                    <a:gd name="T0" fmla="*/ 1 w 105"/>
                    <a:gd name="T1" fmla="*/ 28 h 87"/>
                    <a:gd name="T2" fmla="*/ 14 w 105"/>
                    <a:gd name="T3" fmla="*/ 17 h 87"/>
                    <a:gd name="T4" fmla="*/ 29 w 105"/>
                    <a:gd name="T5" fmla="*/ 9 h 87"/>
                    <a:gd name="T6" fmla="*/ 48 w 105"/>
                    <a:gd name="T7" fmla="*/ 6 h 87"/>
                    <a:gd name="T8" fmla="*/ 65 w 105"/>
                    <a:gd name="T9" fmla="*/ 7 h 87"/>
                    <a:gd name="T10" fmla="*/ 81 w 105"/>
                    <a:gd name="T11" fmla="*/ 12 h 87"/>
                    <a:gd name="T12" fmla="*/ 92 w 105"/>
                    <a:gd name="T13" fmla="*/ 22 h 87"/>
                    <a:gd name="T14" fmla="*/ 97 w 105"/>
                    <a:gd name="T15" fmla="*/ 36 h 87"/>
                    <a:gd name="T16" fmla="*/ 94 w 105"/>
                    <a:gd name="T17" fmla="*/ 54 h 87"/>
                    <a:gd name="T18" fmla="*/ 91 w 105"/>
                    <a:gd name="T19" fmla="*/ 64 h 87"/>
                    <a:gd name="T20" fmla="*/ 78 w 105"/>
                    <a:gd name="T21" fmla="*/ 75 h 87"/>
                    <a:gd name="T22" fmla="*/ 61 w 105"/>
                    <a:gd name="T23" fmla="*/ 80 h 87"/>
                    <a:gd name="T24" fmla="*/ 43 w 105"/>
                    <a:gd name="T25" fmla="*/ 78 h 87"/>
                    <a:gd name="T26" fmla="*/ 34 w 105"/>
                    <a:gd name="T27" fmla="*/ 75 h 87"/>
                    <a:gd name="T28" fmla="*/ 22 w 105"/>
                    <a:gd name="T29" fmla="*/ 67 h 87"/>
                    <a:gd name="T30" fmla="*/ 12 w 105"/>
                    <a:gd name="T31" fmla="*/ 53 h 87"/>
                    <a:gd name="T32" fmla="*/ 11 w 105"/>
                    <a:gd name="T33" fmla="*/ 48 h 87"/>
                    <a:gd name="T34" fmla="*/ 12 w 105"/>
                    <a:gd name="T35" fmla="*/ 39 h 87"/>
                    <a:gd name="T36" fmla="*/ 22 w 105"/>
                    <a:gd name="T37" fmla="*/ 28 h 87"/>
                    <a:gd name="T38" fmla="*/ 29 w 105"/>
                    <a:gd name="T39" fmla="*/ 22 h 87"/>
                    <a:gd name="T40" fmla="*/ 31 w 105"/>
                    <a:gd name="T41" fmla="*/ 18 h 87"/>
                    <a:gd name="T42" fmla="*/ 28 w 105"/>
                    <a:gd name="T43" fmla="*/ 17 h 87"/>
                    <a:gd name="T44" fmla="*/ 20 w 105"/>
                    <a:gd name="T45" fmla="*/ 22 h 87"/>
                    <a:gd name="T46" fmla="*/ 7 w 105"/>
                    <a:gd name="T47" fmla="*/ 33 h 87"/>
                    <a:gd name="T48" fmla="*/ 4 w 105"/>
                    <a:gd name="T49" fmla="*/ 47 h 87"/>
                    <a:gd name="T50" fmla="*/ 7 w 105"/>
                    <a:gd name="T51" fmla="*/ 62 h 87"/>
                    <a:gd name="T52" fmla="*/ 14 w 105"/>
                    <a:gd name="T53" fmla="*/ 70 h 87"/>
                    <a:gd name="T54" fmla="*/ 31 w 105"/>
                    <a:gd name="T55" fmla="*/ 81 h 87"/>
                    <a:gd name="T56" fmla="*/ 51 w 105"/>
                    <a:gd name="T57" fmla="*/ 87 h 87"/>
                    <a:gd name="T58" fmla="*/ 72 w 105"/>
                    <a:gd name="T59" fmla="*/ 86 h 87"/>
                    <a:gd name="T60" fmla="*/ 91 w 105"/>
                    <a:gd name="T61" fmla="*/ 76 h 87"/>
                    <a:gd name="T62" fmla="*/ 97 w 105"/>
                    <a:gd name="T63" fmla="*/ 67 h 87"/>
                    <a:gd name="T64" fmla="*/ 105 w 105"/>
                    <a:gd name="T65" fmla="*/ 47 h 87"/>
                    <a:gd name="T66" fmla="*/ 103 w 105"/>
                    <a:gd name="T67" fmla="*/ 26 h 87"/>
                    <a:gd name="T68" fmla="*/ 91 w 105"/>
                    <a:gd name="T69" fmla="*/ 11 h 87"/>
                    <a:gd name="T70" fmla="*/ 80 w 105"/>
                    <a:gd name="T71" fmla="*/ 4 h 87"/>
                    <a:gd name="T72" fmla="*/ 58 w 105"/>
                    <a:gd name="T73" fmla="*/ 0 h 87"/>
                    <a:gd name="T74" fmla="*/ 36 w 105"/>
                    <a:gd name="T75" fmla="*/ 3 h 87"/>
                    <a:gd name="T76" fmla="*/ 15 w 105"/>
                    <a:gd name="T77" fmla="*/ 12 h 87"/>
                    <a:gd name="T78" fmla="*/ 0 w 105"/>
                    <a:gd name="T79" fmla="*/ 26 h 87"/>
                    <a:gd name="T80" fmla="*/ 0 w 105"/>
                    <a:gd name="T81" fmla="*/ 28 h 87"/>
                    <a:gd name="T82" fmla="*/ 1 w 105"/>
                    <a:gd name="T83" fmla="*/ 28 h 8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7"/>
                    <a:gd name="T128" fmla="*/ 105 w 105"/>
                    <a:gd name="T129" fmla="*/ 87 h 8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7">
                      <a:moveTo>
                        <a:pt x="1" y="28"/>
                      </a:moveTo>
                      <a:lnTo>
                        <a:pt x="1" y="28"/>
                      </a:lnTo>
                      <a:lnTo>
                        <a:pt x="7" y="22"/>
                      </a:lnTo>
                      <a:lnTo>
                        <a:pt x="14" y="17"/>
                      </a:lnTo>
                      <a:lnTo>
                        <a:pt x="22" y="12"/>
                      </a:lnTo>
                      <a:lnTo>
                        <a:pt x="29" y="9"/>
                      </a:lnTo>
                      <a:lnTo>
                        <a:pt x="39" y="7"/>
                      </a:lnTo>
                      <a:lnTo>
                        <a:pt x="48" y="6"/>
                      </a:lnTo>
                      <a:lnTo>
                        <a:pt x="58" y="6"/>
                      </a:lnTo>
                      <a:lnTo>
                        <a:pt x="65" y="7"/>
                      </a:lnTo>
                      <a:lnTo>
                        <a:pt x="73" y="9"/>
                      </a:lnTo>
                      <a:lnTo>
                        <a:pt x="81" y="12"/>
                      </a:lnTo>
                      <a:lnTo>
                        <a:pt x="87" y="17"/>
                      </a:lnTo>
                      <a:lnTo>
                        <a:pt x="92" y="22"/>
                      </a:lnTo>
                      <a:lnTo>
                        <a:pt x="95" y="28"/>
                      </a:lnTo>
                      <a:lnTo>
                        <a:pt x="97" y="36"/>
                      </a:lnTo>
                      <a:lnTo>
                        <a:pt x="97" y="45"/>
                      </a:lnTo>
                      <a:lnTo>
                        <a:pt x="94" y="54"/>
                      </a:lnTo>
                      <a:lnTo>
                        <a:pt x="91" y="64"/>
                      </a:lnTo>
                      <a:lnTo>
                        <a:pt x="84" y="70"/>
                      </a:lnTo>
                      <a:lnTo>
                        <a:pt x="78" y="75"/>
                      </a:lnTo>
                      <a:lnTo>
                        <a:pt x="70" y="78"/>
                      </a:lnTo>
                      <a:lnTo>
                        <a:pt x="61" y="80"/>
                      </a:lnTo>
                      <a:lnTo>
                        <a:pt x="53" y="80"/>
                      </a:lnTo>
                      <a:lnTo>
                        <a:pt x="43" y="78"/>
                      </a:lnTo>
                      <a:lnTo>
                        <a:pt x="34" y="75"/>
                      </a:lnTo>
                      <a:lnTo>
                        <a:pt x="28" y="72"/>
                      </a:lnTo>
                      <a:lnTo>
                        <a:pt x="22" y="67"/>
                      </a:lnTo>
                      <a:lnTo>
                        <a:pt x="17" y="61"/>
                      </a:lnTo>
                      <a:lnTo>
                        <a:pt x="12" y="53"/>
                      </a:lnTo>
                      <a:lnTo>
                        <a:pt x="11" y="48"/>
                      </a:lnTo>
                      <a:lnTo>
                        <a:pt x="11" y="43"/>
                      </a:lnTo>
                      <a:lnTo>
                        <a:pt x="12" y="39"/>
                      </a:lnTo>
                      <a:lnTo>
                        <a:pt x="15" y="36"/>
                      </a:lnTo>
                      <a:lnTo>
                        <a:pt x="22" y="28"/>
                      </a:lnTo>
                      <a:lnTo>
                        <a:pt x="29" y="22"/>
                      </a:lnTo>
                      <a:lnTo>
                        <a:pt x="31" y="20"/>
                      </a:lnTo>
                      <a:lnTo>
                        <a:pt x="31" y="18"/>
                      </a:lnTo>
                      <a:lnTo>
                        <a:pt x="29" y="17"/>
                      </a:lnTo>
                      <a:lnTo>
                        <a:pt x="28" y="17"/>
                      </a:lnTo>
                      <a:lnTo>
                        <a:pt x="20" y="22"/>
                      </a:lnTo>
                      <a:lnTo>
                        <a:pt x="14" y="26"/>
                      </a:lnTo>
                      <a:lnTo>
                        <a:pt x="7" y="33"/>
                      </a:lnTo>
                      <a:lnTo>
                        <a:pt x="4" y="39"/>
                      </a:lnTo>
                      <a:lnTo>
                        <a:pt x="4" y="47"/>
                      </a:lnTo>
                      <a:lnTo>
                        <a:pt x="4" y="54"/>
                      </a:lnTo>
                      <a:lnTo>
                        <a:pt x="7" y="62"/>
                      </a:lnTo>
                      <a:lnTo>
                        <a:pt x="14" y="70"/>
                      </a:lnTo>
                      <a:lnTo>
                        <a:pt x="22" y="76"/>
                      </a:lnTo>
                      <a:lnTo>
                        <a:pt x="31" y="81"/>
                      </a:lnTo>
                      <a:lnTo>
                        <a:pt x="40" y="86"/>
                      </a:lnTo>
                      <a:lnTo>
                        <a:pt x="51" y="87"/>
                      </a:lnTo>
                      <a:lnTo>
                        <a:pt x="61" y="87"/>
                      </a:lnTo>
                      <a:lnTo>
                        <a:pt x="72" y="86"/>
                      </a:lnTo>
                      <a:lnTo>
                        <a:pt x="81" y="83"/>
                      </a:lnTo>
                      <a:lnTo>
                        <a:pt x="91" y="76"/>
                      </a:lnTo>
                      <a:lnTo>
                        <a:pt x="97" y="67"/>
                      </a:lnTo>
                      <a:lnTo>
                        <a:pt x="103" y="58"/>
                      </a:lnTo>
                      <a:lnTo>
                        <a:pt x="105" y="47"/>
                      </a:lnTo>
                      <a:lnTo>
                        <a:pt x="105" y="36"/>
                      </a:lnTo>
                      <a:lnTo>
                        <a:pt x="103" y="26"/>
                      </a:lnTo>
                      <a:lnTo>
                        <a:pt x="98" y="17"/>
                      </a:lnTo>
                      <a:lnTo>
                        <a:pt x="91" y="11"/>
                      </a:lnTo>
                      <a:lnTo>
                        <a:pt x="80" y="4"/>
                      </a:lnTo>
                      <a:lnTo>
                        <a:pt x="69" y="1"/>
                      </a:lnTo>
                      <a:lnTo>
                        <a:pt x="58" y="0"/>
                      </a:lnTo>
                      <a:lnTo>
                        <a:pt x="47" y="1"/>
                      </a:lnTo>
                      <a:lnTo>
                        <a:pt x="36" y="3"/>
                      </a:lnTo>
                      <a:lnTo>
                        <a:pt x="26" y="6"/>
                      </a:lnTo>
                      <a:lnTo>
                        <a:pt x="15" y="12"/>
                      </a:lnTo>
                      <a:lnTo>
                        <a:pt x="7" y="18"/>
                      </a:lnTo>
                      <a:lnTo>
                        <a:pt x="0" y="26"/>
                      </a:lnTo>
                      <a:lnTo>
                        <a:pt x="0" y="28"/>
                      </a:lnTo>
                      <a:lnTo>
                        <a:pt x="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7" name="Freeform 206"/>
                <p:cNvSpPr>
                  <a:spLocks/>
                </p:cNvSpPr>
                <p:nvPr/>
              </p:nvSpPr>
              <p:spPr bwMode="auto">
                <a:xfrm>
                  <a:off x="970" y="1653"/>
                  <a:ext cx="105" cy="88"/>
                </a:xfrm>
                <a:custGeom>
                  <a:avLst/>
                  <a:gdLst>
                    <a:gd name="T0" fmla="*/ 2 w 105"/>
                    <a:gd name="T1" fmla="*/ 27 h 88"/>
                    <a:gd name="T2" fmla="*/ 14 w 105"/>
                    <a:gd name="T3" fmla="*/ 16 h 88"/>
                    <a:gd name="T4" fmla="*/ 30 w 105"/>
                    <a:gd name="T5" fmla="*/ 10 h 88"/>
                    <a:gd name="T6" fmla="*/ 47 w 105"/>
                    <a:gd name="T7" fmla="*/ 5 h 88"/>
                    <a:gd name="T8" fmla="*/ 66 w 105"/>
                    <a:gd name="T9" fmla="*/ 6 h 88"/>
                    <a:gd name="T10" fmla="*/ 82 w 105"/>
                    <a:gd name="T11" fmla="*/ 11 h 88"/>
                    <a:gd name="T12" fmla="*/ 93 w 105"/>
                    <a:gd name="T13" fmla="*/ 21 h 88"/>
                    <a:gd name="T14" fmla="*/ 98 w 105"/>
                    <a:gd name="T15" fmla="*/ 35 h 88"/>
                    <a:gd name="T16" fmla="*/ 94 w 105"/>
                    <a:gd name="T17" fmla="*/ 53 h 88"/>
                    <a:gd name="T18" fmla="*/ 90 w 105"/>
                    <a:gd name="T19" fmla="*/ 63 h 88"/>
                    <a:gd name="T20" fmla="*/ 77 w 105"/>
                    <a:gd name="T21" fmla="*/ 74 h 88"/>
                    <a:gd name="T22" fmla="*/ 62 w 105"/>
                    <a:gd name="T23" fmla="*/ 79 h 88"/>
                    <a:gd name="T24" fmla="*/ 44 w 105"/>
                    <a:gd name="T25" fmla="*/ 77 h 88"/>
                    <a:gd name="T26" fmla="*/ 35 w 105"/>
                    <a:gd name="T27" fmla="*/ 75 h 88"/>
                    <a:gd name="T28" fmla="*/ 22 w 105"/>
                    <a:gd name="T29" fmla="*/ 66 h 88"/>
                    <a:gd name="T30" fmla="*/ 13 w 105"/>
                    <a:gd name="T31" fmla="*/ 53 h 88"/>
                    <a:gd name="T32" fmla="*/ 11 w 105"/>
                    <a:gd name="T33" fmla="*/ 47 h 88"/>
                    <a:gd name="T34" fmla="*/ 13 w 105"/>
                    <a:gd name="T35" fmla="*/ 38 h 88"/>
                    <a:gd name="T36" fmla="*/ 22 w 105"/>
                    <a:gd name="T37" fmla="*/ 27 h 88"/>
                    <a:gd name="T38" fmla="*/ 30 w 105"/>
                    <a:gd name="T39" fmla="*/ 21 h 88"/>
                    <a:gd name="T40" fmla="*/ 30 w 105"/>
                    <a:gd name="T41" fmla="*/ 17 h 88"/>
                    <a:gd name="T42" fmla="*/ 27 w 105"/>
                    <a:gd name="T43" fmla="*/ 16 h 88"/>
                    <a:gd name="T44" fmla="*/ 19 w 105"/>
                    <a:gd name="T45" fmla="*/ 21 h 88"/>
                    <a:gd name="T46" fmla="*/ 8 w 105"/>
                    <a:gd name="T47" fmla="*/ 31 h 88"/>
                    <a:gd name="T48" fmla="*/ 3 w 105"/>
                    <a:gd name="T49" fmla="*/ 46 h 88"/>
                    <a:gd name="T50" fmla="*/ 8 w 105"/>
                    <a:gd name="T51" fmla="*/ 61 h 88"/>
                    <a:gd name="T52" fmla="*/ 13 w 105"/>
                    <a:gd name="T53" fmla="*/ 69 h 88"/>
                    <a:gd name="T54" fmla="*/ 30 w 105"/>
                    <a:gd name="T55" fmla="*/ 82 h 88"/>
                    <a:gd name="T56" fmla="*/ 51 w 105"/>
                    <a:gd name="T57" fmla="*/ 88 h 88"/>
                    <a:gd name="T58" fmla="*/ 71 w 105"/>
                    <a:gd name="T59" fmla="*/ 85 h 88"/>
                    <a:gd name="T60" fmla="*/ 90 w 105"/>
                    <a:gd name="T61" fmla="*/ 75 h 88"/>
                    <a:gd name="T62" fmla="*/ 98 w 105"/>
                    <a:gd name="T63" fmla="*/ 66 h 88"/>
                    <a:gd name="T64" fmla="*/ 105 w 105"/>
                    <a:gd name="T65" fmla="*/ 46 h 88"/>
                    <a:gd name="T66" fmla="*/ 102 w 105"/>
                    <a:gd name="T67" fmla="*/ 25 h 88"/>
                    <a:gd name="T68" fmla="*/ 90 w 105"/>
                    <a:gd name="T69" fmla="*/ 10 h 88"/>
                    <a:gd name="T70" fmla="*/ 80 w 105"/>
                    <a:gd name="T71" fmla="*/ 3 h 88"/>
                    <a:gd name="T72" fmla="*/ 58 w 105"/>
                    <a:gd name="T73" fmla="*/ 0 h 88"/>
                    <a:gd name="T74" fmla="*/ 36 w 105"/>
                    <a:gd name="T75" fmla="*/ 2 h 88"/>
                    <a:gd name="T76" fmla="*/ 16 w 105"/>
                    <a:gd name="T77" fmla="*/ 11 h 88"/>
                    <a:gd name="T78" fmla="*/ 0 w 105"/>
                    <a:gd name="T79" fmla="*/ 27 h 88"/>
                    <a:gd name="T80" fmla="*/ 0 w 105"/>
                    <a:gd name="T81" fmla="*/ 28 h 88"/>
                    <a:gd name="T82" fmla="*/ 2 w 105"/>
                    <a:gd name="T83" fmla="*/ 27 h 8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88"/>
                    <a:gd name="T128" fmla="*/ 105 w 105"/>
                    <a:gd name="T129" fmla="*/ 88 h 8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88">
                      <a:moveTo>
                        <a:pt x="2" y="27"/>
                      </a:moveTo>
                      <a:lnTo>
                        <a:pt x="2" y="27"/>
                      </a:lnTo>
                      <a:lnTo>
                        <a:pt x="7" y="22"/>
                      </a:lnTo>
                      <a:lnTo>
                        <a:pt x="14" y="16"/>
                      </a:lnTo>
                      <a:lnTo>
                        <a:pt x="22" y="13"/>
                      </a:lnTo>
                      <a:lnTo>
                        <a:pt x="30" y="10"/>
                      </a:lnTo>
                      <a:lnTo>
                        <a:pt x="40" y="6"/>
                      </a:lnTo>
                      <a:lnTo>
                        <a:pt x="47" y="5"/>
                      </a:lnTo>
                      <a:lnTo>
                        <a:pt x="57" y="5"/>
                      </a:lnTo>
                      <a:lnTo>
                        <a:pt x="66" y="6"/>
                      </a:lnTo>
                      <a:lnTo>
                        <a:pt x="74" y="8"/>
                      </a:lnTo>
                      <a:lnTo>
                        <a:pt x="82" y="11"/>
                      </a:lnTo>
                      <a:lnTo>
                        <a:pt x="88" y="16"/>
                      </a:lnTo>
                      <a:lnTo>
                        <a:pt x="93" y="21"/>
                      </a:lnTo>
                      <a:lnTo>
                        <a:pt x="96" y="27"/>
                      </a:lnTo>
                      <a:lnTo>
                        <a:pt x="98" y="35"/>
                      </a:lnTo>
                      <a:lnTo>
                        <a:pt x="98" y="44"/>
                      </a:lnTo>
                      <a:lnTo>
                        <a:pt x="94" y="53"/>
                      </a:lnTo>
                      <a:lnTo>
                        <a:pt x="90" y="63"/>
                      </a:lnTo>
                      <a:lnTo>
                        <a:pt x="84" y="69"/>
                      </a:lnTo>
                      <a:lnTo>
                        <a:pt x="77" y="74"/>
                      </a:lnTo>
                      <a:lnTo>
                        <a:pt x="69" y="77"/>
                      </a:lnTo>
                      <a:lnTo>
                        <a:pt x="62" y="79"/>
                      </a:lnTo>
                      <a:lnTo>
                        <a:pt x="52" y="79"/>
                      </a:lnTo>
                      <a:lnTo>
                        <a:pt x="44" y="77"/>
                      </a:lnTo>
                      <a:lnTo>
                        <a:pt x="35" y="75"/>
                      </a:lnTo>
                      <a:lnTo>
                        <a:pt x="29" y="71"/>
                      </a:lnTo>
                      <a:lnTo>
                        <a:pt x="22" y="66"/>
                      </a:lnTo>
                      <a:lnTo>
                        <a:pt x="16" y="60"/>
                      </a:lnTo>
                      <a:lnTo>
                        <a:pt x="13" y="53"/>
                      </a:lnTo>
                      <a:lnTo>
                        <a:pt x="11" y="47"/>
                      </a:lnTo>
                      <a:lnTo>
                        <a:pt x="11" y="42"/>
                      </a:lnTo>
                      <a:lnTo>
                        <a:pt x="13" y="38"/>
                      </a:lnTo>
                      <a:lnTo>
                        <a:pt x="14" y="35"/>
                      </a:lnTo>
                      <a:lnTo>
                        <a:pt x="22" y="27"/>
                      </a:lnTo>
                      <a:lnTo>
                        <a:pt x="30" y="21"/>
                      </a:lnTo>
                      <a:lnTo>
                        <a:pt x="30" y="19"/>
                      </a:lnTo>
                      <a:lnTo>
                        <a:pt x="30" y="17"/>
                      </a:lnTo>
                      <a:lnTo>
                        <a:pt x="30" y="16"/>
                      </a:lnTo>
                      <a:lnTo>
                        <a:pt x="27" y="16"/>
                      </a:lnTo>
                      <a:lnTo>
                        <a:pt x="19" y="21"/>
                      </a:lnTo>
                      <a:lnTo>
                        <a:pt x="13" y="25"/>
                      </a:lnTo>
                      <a:lnTo>
                        <a:pt x="8" y="31"/>
                      </a:lnTo>
                      <a:lnTo>
                        <a:pt x="5" y="39"/>
                      </a:lnTo>
                      <a:lnTo>
                        <a:pt x="3" y="46"/>
                      </a:lnTo>
                      <a:lnTo>
                        <a:pt x="5" y="53"/>
                      </a:lnTo>
                      <a:lnTo>
                        <a:pt x="8" y="61"/>
                      </a:lnTo>
                      <a:lnTo>
                        <a:pt x="13" y="69"/>
                      </a:lnTo>
                      <a:lnTo>
                        <a:pt x="22" y="75"/>
                      </a:lnTo>
                      <a:lnTo>
                        <a:pt x="30" y="82"/>
                      </a:lnTo>
                      <a:lnTo>
                        <a:pt x="41" y="85"/>
                      </a:lnTo>
                      <a:lnTo>
                        <a:pt x="51" y="88"/>
                      </a:lnTo>
                      <a:lnTo>
                        <a:pt x="62" y="88"/>
                      </a:lnTo>
                      <a:lnTo>
                        <a:pt x="71" y="85"/>
                      </a:lnTo>
                      <a:lnTo>
                        <a:pt x="82" y="82"/>
                      </a:lnTo>
                      <a:lnTo>
                        <a:pt x="90" y="75"/>
                      </a:lnTo>
                      <a:lnTo>
                        <a:pt x="98" y="66"/>
                      </a:lnTo>
                      <a:lnTo>
                        <a:pt x="102" y="57"/>
                      </a:lnTo>
                      <a:lnTo>
                        <a:pt x="105" y="46"/>
                      </a:lnTo>
                      <a:lnTo>
                        <a:pt x="105" y="36"/>
                      </a:lnTo>
                      <a:lnTo>
                        <a:pt x="102" y="25"/>
                      </a:lnTo>
                      <a:lnTo>
                        <a:pt x="98" y="17"/>
                      </a:lnTo>
                      <a:lnTo>
                        <a:pt x="90" y="10"/>
                      </a:lnTo>
                      <a:lnTo>
                        <a:pt x="80" y="3"/>
                      </a:lnTo>
                      <a:lnTo>
                        <a:pt x="69" y="0"/>
                      </a:lnTo>
                      <a:lnTo>
                        <a:pt x="58" y="0"/>
                      </a:lnTo>
                      <a:lnTo>
                        <a:pt x="47" y="0"/>
                      </a:lnTo>
                      <a:lnTo>
                        <a:pt x="36" y="2"/>
                      </a:lnTo>
                      <a:lnTo>
                        <a:pt x="25" y="6"/>
                      </a:lnTo>
                      <a:lnTo>
                        <a:pt x="16" y="11"/>
                      </a:lnTo>
                      <a:lnTo>
                        <a:pt x="8" y="17"/>
                      </a:lnTo>
                      <a:lnTo>
                        <a:pt x="0" y="27"/>
                      </a:lnTo>
                      <a:lnTo>
                        <a:pt x="0" y="28"/>
                      </a:lnTo>
                      <a:lnTo>
                        <a:pt x="2"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8" name="Freeform 207"/>
                <p:cNvSpPr>
                  <a:spLocks/>
                </p:cNvSpPr>
                <p:nvPr/>
              </p:nvSpPr>
              <p:spPr bwMode="auto">
                <a:xfrm>
                  <a:off x="1179" y="1688"/>
                  <a:ext cx="42" cy="14"/>
                </a:xfrm>
                <a:custGeom>
                  <a:avLst/>
                  <a:gdLst>
                    <a:gd name="T0" fmla="*/ 0 w 42"/>
                    <a:gd name="T1" fmla="*/ 1 h 14"/>
                    <a:gd name="T2" fmla="*/ 0 w 42"/>
                    <a:gd name="T3" fmla="*/ 1 h 14"/>
                    <a:gd name="T4" fmla="*/ 8 w 42"/>
                    <a:gd name="T5" fmla="*/ 7 h 14"/>
                    <a:gd name="T6" fmla="*/ 19 w 42"/>
                    <a:gd name="T7" fmla="*/ 12 h 14"/>
                    <a:gd name="T8" fmla="*/ 30 w 42"/>
                    <a:gd name="T9" fmla="*/ 14 h 14"/>
                    <a:gd name="T10" fmla="*/ 41 w 42"/>
                    <a:gd name="T11" fmla="*/ 12 h 14"/>
                    <a:gd name="T12" fmla="*/ 41 w 42"/>
                    <a:gd name="T13" fmla="*/ 12 h 14"/>
                    <a:gd name="T14" fmla="*/ 41 w 42"/>
                    <a:gd name="T15" fmla="*/ 11 h 14"/>
                    <a:gd name="T16" fmla="*/ 42 w 42"/>
                    <a:gd name="T17" fmla="*/ 9 h 14"/>
                    <a:gd name="T18" fmla="*/ 41 w 42"/>
                    <a:gd name="T19" fmla="*/ 7 h 14"/>
                    <a:gd name="T20" fmla="*/ 39 w 42"/>
                    <a:gd name="T21" fmla="*/ 7 h 14"/>
                    <a:gd name="T22" fmla="*/ 39 w 42"/>
                    <a:gd name="T23" fmla="*/ 7 h 14"/>
                    <a:gd name="T24" fmla="*/ 30 w 42"/>
                    <a:gd name="T25" fmla="*/ 7 h 14"/>
                    <a:gd name="T26" fmla="*/ 19 w 42"/>
                    <a:gd name="T27" fmla="*/ 7 h 14"/>
                    <a:gd name="T28" fmla="*/ 9 w 42"/>
                    <a:gd name="T29" fmla="*/ 4 h 14"/>
                    <a:gd name="T30" fmla="*/ 2 w 42"/>
                    <a:gd name="T31" fmla="*/ 0 h 14"/>
                    <a:gd name="T32" fmla="*/ 2 w 42"/>
                    <a:gd name="T33" fmla="*/ 0 h 14"/>
                    <a:gd name="T34" fmla="*/ 0 w 42"/>
                    <a:gd name="T35" fmla="*/ 0 h 14"/>
                    <a:gd name="T36" fmla="*/ 0 w 42"/>
                    <a:gd name="T37" fmla="*/ 1 h 14"/>
                    <a:gd name="T38" fmla="*/ 0 w 42"/>
                    <a:gd name="T39" fmla="*/ 1 h 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14"/>
                    <a:gd name="T62" fmla="*/ 42 w 42"/>
                    <a:gd name="T63" fmla="*/ 14 h 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14">
                      <a:moveTo>
                        <a:pt x="0" y="1"/>
                      </a:moveTo>
                      <a:lnTo>
                        <a:pt x="0" y="1"/>
                      </a:lnTo>
                      <a:lnTo>
                        <a:pt x="8" y="7"/>
                      </a:lnTo>
                      <a:lnTo>
                        <a:pt x="19" y="12"/>
                      </a:lnTo>
                      <a:lnTo>
                        <a:pt x="30" y="14"/>
                      </a:lnTo>
                      <a:lnTo>
                        <a:pt x="41" y="12"/>
                      </a:lnTo>
                      <a:lnTo>
                        <a:pt x="41" y="11"/>
                      </a:lnTo>
                      <a:lnTo>
                        <a:pt x="42" y="9"/>
                      </a:lnTo>
                      <a:lnTo>
                        <a:pt x="41" y="7"/>
                      </a:lnTo>
                      <a:lnTo>
                        <a:pt x="39" y="7"/>
                      </a:lnTo>
                      <a:lnTo>
                        <a:pt x="30" y="7"/>
                      </a:lnTo>
                      <a:lnTo>
                        <a:pt x="19" y="7"/>
                      </a:lnTo>
                      <a:lnTo>
                        <a:pt x="9" y="4"/>
                      </a:lnTo>
                      <a:lnTo>
                        <a:pt x="2"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79" name="Freeform 208"/>
                <p:cNvSpPr>
                  <a:spLocks/>
                </p:cNvSpPr>
                <p:nvPr/>
              </p:nvSpPr>
              <p:spPr bwMode="auto">
                <a:xfrm>
                  <a:off x="1163" y="1706"/>
                  <a:ext cx="52" cy="15"/>
                </a:xfrm>
                <a:custGeom>
                  <a:avLst/>
                  <a:gdLst>
                    <a:gd name="T0" fmla="*/ 2 w 52"/>
                    <a:gd name="T1" fmla="*/ 2 h 15"/>
                    <a:gd name="T2" fmla="*/ 2 w 52"/>
                    <a:gd name="T3" fmla="*/ 2 h 15"/>
                    <a:gd name="T4" fmla="*/ 13 w 52"/>
                    <a:gd name="T5" fmla="*/ 8 h 15"/>
                    <a:gd name="T6" fmla="*/ 25 w 52"/>
                    <a:gd name="T7" fmla="*/ 13 h 15"/>
                    <a:gd name="T8" fmla="*/ 38 w 52"/>
                    <a:gd name="T9" fmla="*/ 15 h 15"/>
                    <a:gd name="T10" fmla="*/ 51 w 52"/>
                    <a:gd name="T11" fmla="*/ 15 h 15"/>
                    <a:gd name="T12" fmla="*/ 51 w 52"/>
                    <a:gd name="T13" fmla="*/ 15 h 15"/>
                    <a:gd name="T14" fmla="*/ 52 w 52"/>
                    <a:gd name="T15" fmla="*/ 15 h 15"/>
                    <a:gd name="T16" fmla="*/ 52 w 52"/>
                    <a:gd name="T17" fmla="*/ 13 h 15"/>
                    <a:gd name="T18" fmla="*/ 51 w 52"/>
                    <a:gd name="T19" fmla="*/ 11 h 15"/>
                    <a:gd name="T20" fmla="*/ 51 w 52"/>
                    <a:gd name="T21" fmla="*/ 11 h 15"/>
                    <a:gd name="T22" fmla="*/ 25 w 52"/>
                    <a:gd name="T23" fmla="*/ 8 h 15"/>
                    <a:gd name="T24" fmla="*/ 14 w 52"/>
                    <a:gd name="T25" fmla="*/ 5 h 15"/>
                    <a:gd name="T26" fmla="*/ 2 w 52"/>
                    <a:gd name="T27" fmla="*/ 0 h 15"/>
                    <a:gd name="T28" fmla="*/ 2 w 52"/>
                    <a:gd name="T29" fmla="*/ 0 h 15"/>
                    <a:gd name="T30" fmla="*/ 0 w 52"/>
                    <a:gd name="T31" fmla="*/ 0 h 15"/>
                    <a:gd name="T32" fmla="*/ 2 w 52"/>
                    <a:gd name="T33" fmla="*/ 2 h 15"/>
                    <a:gd name="T34" fmla="*/ 2 w 52"/>
                    <a:gd name="T35" fmla="*/ 2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15"/>
                    <a:gd name="T56" fmla="*/ 52 w 52"/>
                    <a:gd name="T57" fmla="*/ 15 h 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15">
                      <a:moveTo>
                        <a:pt x="2" y="2"/>
                      </a:moveTo>
                      <a:lnTo>
                        <a:pt x="2" y="2"/>
                      </a:lnTo>
                      <a:lnTo>
                        <a:pt x="13" y="8"/>
                      </a:lnTo>
                      <a:lnTo>
                        <a:pt x="25" y="13"/>
                      </a:lnTo>
                      <a:lnTo>
                        <a:pt x="38" y="15"/>
                      </a:lnTo>
                      <a:lnTo>
                        <a:pt x="51" y="15"/>
                      </a:lnTo>
                      <a:lnTo>
                        <a:pt x="52" y="15"/>
                      </a:lnTo>
                      <a:lnTo>
                        <a:pt x="52" y="13"/>
                      </a:lnTo>
                      <a:lnTo>
                        <a:pt x="51" y="11"/>
                      </a:lnTo>
                      <a:lnTo>
                        <a:pt x="25" y="8"/>
                      </a:lnTo>
                      <a:lnTo>
                        <a:pt x="14" y="5"/>
                      </a:lnTo>
                      <a:lnTo>
                        <a:pt x="2" y="0"/>
                      </a:lnTo>
                      <a:lnTo>
                        <a:pt x="0" y="0"/>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0" name="Freeform 209"/>
                <p:cNvSpPr>
                  <a:spLocks/>
                </p:cNvSpPr>
                <p:nvPr/>
              </p:nvSpPr>
              <p:spPr bwMode="auto">
                <a:xfrm>
                  <a:off x="1212" y="1688"/>
                  <a:ext cx="8" cy="42"/>
                </a:xfrm>
                <a:custGeom>
                  <a:avLst/>
                  <a:gdLst>
                    <a:gd name="T0" fmla="*/ 3 w 8"/>
                    <a:gd name="T1" fmla="*/ 40 h 42"/>
                    <a:gd name="T2" fmla="*/ 3 w 8"/>
                    <a:gd name="T3" fmla="*/ 40 h 42"/>
                    <a:gd name="T4" fmla="*/ 6 w 8"/>
                    <a:gd name="T5" fmla="*/ 31 h 42"/>
                    <a:gd name="T6" fmla="*/ 8 w 8"/>
                    <a:gd name="T7" fmla="*/ 22 h 42"/>
                    <a:gd name="T8" fmla="*/ 8 w 8"/>
                    <a:gd name="T9" fmla="*/ 11 h 42"/>
                    <a:gd name="T10" fmla="*/ 6 w 8"/>
                    <a:gd name="T11" fmla="*/ 1 h 42"/>
                    <a:gd name="T12" fmla="*/ 6 w 8"/>
                    <a:gd name="T13" fmla="*/ 1 h 42"/>
                    <a:gd name="T14" fmla="*/ 5 w 8"/>
                    <a:gd name="T15" fmla="*/ 0 h 42"/>
                    <a:gd name="T16" fmla="*/ 3 w 8"/>
                    <a:gd name="T17" fmla="*/ 1 h 42"/>
                    <a:gd name="T18" fmla="*/ 3 w 8"/>
                    <a:gd name="T19" fmla="*/ 1 h 42"/>
                    <a:gd name="T20" fmla="*/ 5 w 8"/>
                    <a:gd name="T21" fmla="*/ 12 h 42"/>
                    <a:gd name="T22" fmla="*/ 3 w 8"/>
                    <a:gd name="T23" fmla="*/ 22 h 42"/>
                    <a:gd name="T24" fmla="*/ 0 w 8"/>
                    <a:gd name="T25" fmla="*/ 40 h 42"/>
                    <a:gd name="T26" fmla="*/ 0 w 8"/>
                    <a:gd name="T27" fmla="*/ 40 h 42"/>
                    <a:gd name="T28" fmla="*/ 2 w 8"/>
                    <a:gd name="T29" fmla="*/ 42 h 42"/>
                    <a:gd name="T30" fmla="*/ 3 w 8"/>
                    <a:gd name="T31" fmla="*/ 40 h 42"/>
                    <a:gd name="T32" fmla="*/ 3 w 8"/>
                    <a:gd name="T33" fmla="*/ 40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
                    <a:gd name="T52" fmla="*/ 0 h 42"/>
                    <a:gd name="T53" fmla="*/ 8 w 8"/>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 h="42">
                      <a:moveTo>
                        <a:pt x="3" y="40"/>
                      </a:moveTo>
                      <a:lnTo>
                        <a:pt x="3" y="40"/>
                      </a:lnTo>
                      <a:lnTo>
                        <a:pt x="6" y="31"/>
                      </a:lnTo>
                      <a:lnTo>
                        <a:pt x="8" y="22"/>
                      </a:lnTo>
                      <a:lnTo>
                        <a:pt x="8" y="11"/>
                      </a:lnTo>
                      <a:lnTo>
                        <a:pt x="6" y="1"/>
                      </a:lnTo>
                      <a:lnTo>
                        <a:pt x="5" y="0"/>
                      </a:lnTo>
                      <a:lnTo>
                        <a:pt x="3" y="1"/>
                      </a:lnTo>
                      <a:lnTo>
                        <a:pt x="5" y="12"/>
                      </a:lnTo>
                      <a:lnTo>
                        <a:pt x="3" y="22"/>
                      </a:lnTo>
                      <a:lnTo>
                        <a:pt x="0" y="40"/>
                      </a:lnTo>
                      <a:lnTo>
                        <a:pt x="2" y="42"/>
                      </a:lnTo>
                      <a:lnTo>
                        <a:pt x="3"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1" name="Freeform 210"/>
                <p:cNvSpPr>
                  <a:spLocks/>
                </p:cNvSpPr>
                <p:nvPr/>
              </p:nvSpPr>
              <p:spPr bwMode="auto">
                <a:xfrm>
                  <a:off x="774" y="1358"/>
                  <a:ext cx="13" cy="322"/>
                </a:xfrm>
                <a:custGeom>
                  <a:avLst/>
                  <a:gdLst>
                    <a:gd name="T0" fmla="*/ 0 w 13"/>
                    <a:gd name="T1" fmla="*/ 0 h 322"/>
                    <a:gd name="T2" fmla="*/ 0 w 13"/>
                    <a:gd name="T3" fmla="*/ 0 h 322"/>
                    <a:gd name="T4" fmla="*/ 0 w 13"/>
                    <a:gd name="T5" fmla="*/ 83 h 322"/>
                    <a:gd name="T6" fmla="*/ 3 w 13"/>
                    <a:gd name="T7" fmla="*/ 165 h 322"/>
                    <a:gd name="T8" fmla="*/ 3 w 13"/>
                    <a:gd name="T9" fmla="*/ 165 h 322"/>
                    <a:gd name="T10" fmla="*/ 6 w 13"/>
                    <a:gd name="T11" fmla="*/ 243 h 322"/>
                    <a:gd name="T12" fmla="*/ 6 w 13"/>
                    <a:gd name="T13" fmla="*/ 281 h 322"/>
                    <a:gd name="T14" fmla="*/ 5 w 13"/>
                    <a:gd name="T15" fmla="*/ 301 h 322"/>
                    <a:gd name="T16" fmla="*/ 3 w 13"/>
                    <a:gd name="T17" fmla="*/ 320 h 322"/>
                    <a:gd name="T18" fmla="*/ 3 w 13"/>
                    <a:gd name="T19" fmla="*/ 320 h 322"/>
                    <a:gd name="T20" fmla="*/ 5 w 13"/>
                    <a:gd name="T21" fmla="*/ 322 h 322"/>
                    <a:gd name="T22" fmla="*/ 5 w 13"/>
                    <a:gd name="T23" fmla="*/ 320 h 322"/>
                    <a:gd name="T24" fmla="*/ 5 w 13"/>
                    <a:gd name="T25" fmla="*/ 320 h 322"/>
                    <a:gd name="T26" fmla="*/ 10 w 13"/>
                    <a:gd name="T27" fmla="*/ 303 h 322"/>
                    <a:gd name="T28" fmla="*/ 11 w 13"/>
                    <a:gd name="T29" fmla="*/ 284 h 322"/>
                    <a:gd name="T30" fmla="*/ 13 w 13"/>
                    <a:gd name="T31" fmla="*/ 265 h 322"/>
                    <a:gd name="T32" fmla="*/ 13 w 13"/>
                    <a:gd name="T33" fmla="*/ 248 h 322"/>
                    <a:gd name="T34" fmla="*/ 10 w 13"/>
                    <a:gd name="T35" fmla="*/ 210 h 322"/>
                    <a:gd name="T36" fmla="*/ 8 w 13"/>
                    <a:gd name="T37" fmla="*/ 174 h 322"/>
                    <a:gd name="T38" fmla="*/ 8 w 13"/>
                    <a:gd name="T39" fmla="*/ 174 h 322"/>
                    <a:gd name="T40" fmla="*/ 5 w 13"/>
                    <a:gd name="T41" fmla="*/ 130 h 322"/>
                    <a:gd name="T42" fmla="*/ 3 w 13"/>
                    <a:gd name="T43" fmla="*/ 87 h 322"/>
                    <a:gd name="T44" fmla="*/ 2 w 13"/>
                    <a:gd name="T45" fmla="*/ 0 h 322"/>
                    <a:gd name="T46" fmla="*/ 2 w 13"/>
                    <a:gd name="T47" fmla="*/ 0 h 322"/>
                    <a:gd name="T48" fmla="*/ 2 w 13"/>
                    <a:gd name="T49" fmla="*/ 0 h 322"/>
                    <a:gd name="T50" fmla="*/ 0 w 13"/>
                    <a:gd name="T51" fmla="*/ 0 h 322"/>
                    <a:gd name="T52" fmla="*/ 0 w 13"/>
                    <a:gd name="T53" fmla="*/ 0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
                    <a:gd name="T82" fmla="*/ 0 h 322"/>
                    <a:gd name="T83" fmla="*/ 13 w 13"/>
                    <a:gd name="T84" fmla="*/ 322 h 32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 h="322">
                      <a:moveTo>
                        <a:pt x="0" y="0"/>
                      </a:moveTo>
                      <a:lnTo>
                        <a:pt x="0" y="0"/>
                      </a:lnTo>
                      <a:lnTo>
                        <a:pt x="0" y="83"/>
                      </a:lnTo>
                      <a:lnTo>
                        <a:pt x="3" y="165"/>
                      </a:lnTo>
                      <a:lnTo>
                        <a:pt x="6" y="243"/>
                      </a:lnTo>
                      <a:lnTo>
                        <a:pt x="6" y="281"/>
                      </a:lnTo>
                      <a:lnTo>
                        <a:pt x="5" y="301"/>
                      </a:lnTo>
                      <a:lnTo>
                        <a:pt x="3" y="320"/>
                      </a:lnTo>
                      <a:lnTo>
                        <a:pt x="5" y="322"/>
                      </a:lnTo>
                      <a:lnTo>
                        <a:pt x="5" y="320"/>
                      </a:lnTo>
                      <a:lnTo>
                        <a:pt x="10" y="303"/>
                      </a:lnTo>
                      <a:lnTo>
                        <a:pt x="11" y="284"/>
                      </a:lnTo>
                      <a:lnTo>
                        <a:pt x="13" y="265"/>
                      </a:lnTo>
                      <a:lnTo>
                        <a:pt x="13" y="248"/>
                      </a:lnTo>
                      <a:lnTo>
                        <a:pt x="10" y="210"/>
                      </a:lnTo>
                      <a:lnTo>
                        <a:pt x="8" y="174"/>
                      </a:lnTo>
                      <a:lnTo>
                        <a:pt x="5" y="130"/>
                      </a:lnTo>
                      <a:lnTo>
                        <a:pt x="3" y="87"/>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2" name="Freeform 211"/>
                <p:cNvSpPr>
                  <a:spLocks/>
                </p:cNvSpPr>
                <p:nvPr/>
              </p:nvSpPr>
              <p:spPr bwMode="auto">
                <a:xfrm>
                  <a:off x="597" y="1366"/>
                  <a:ext cx="38" cy="122"/>
                </a:xfrm>
                <a:custGeom>
                  <a:avLst/>
                  <a:gdLst>
                    <a:gd name="T0" fmla="*/ 34 w 38"/>
                    <a:gd name="T1" fmla="*/ 0 h 122"/>
                    <a:gd name="T2" fmla="*/ 34 w 38"/>
                    <a:gd name="T3" fmla="*/ 0 h 122"/>
                    <a:gd name="T4" fmla="*/ 28 w 38"/>
                    <a:gd name="T5" fmla="*/ 14 h 122"/>
                    <a:gd name="T6" fmla="*/ 22 w 38"/>
                    <a:gd name="T7" fmla="*/ 28 h 122"/>
                    <a:gd name="T8" fmla="*/ 16 w 38"/>
                    <a:gd name="T9" fmla="*/ 44 h 122"/>
                    <a:gd name="T10" fmla="*/ 11 w 38"/>
                    <a:gd name="T11" fmla="*/ 58 h 122"/>
                    <a:gd name="T12" fmla="*/ 5 w 38"/>
                    <a:gd name="T13" fmla="*/ 89 h 122"/>
                    <a:gd name="T14" fmla="*/ 0 w 38"/>
                    <a:gd name="T15" fmla="*/ 121 h 122"/>
                    <a:gd name="T16" fmla="*/ 0 w 38"/>
                    <a:gd name="T17" fmla="*/ 121 h 122"/>
                    <a:gd name="T18" fmla="*/ 0 w 38"/>
                    <a:gd name="T19" fmla="*/ 122 h 122"/>
                    <a:gd name="T20" fmla="*/ 1 w 38"/>
                    <a:gd name="T21" fmla="*/ 121 h 122"/>
                    <a:gd name="T22" fmla="*/ 1 w 38"/>
                    <a:gd name="T23" fmla="*/ 121 h 122"/>
                    <a:gd name="T24" fmla="*/ 16 w 38"/>
                    <a:gd name="T25" fmla="*/ 60 h 122"/>
                    <a:gd name="T26" fmla="*/ 25 w 38"/>
                    <a:gd name="T27" fmla="*/ 30 h 122"/>
                    <a:gd name="T28" fmla="*/ 30 w 38"/>
                    <a:gd name="T29" fmla="*/ 16 h 122"/>
                    <a:gd name="T30" fmla="*/ 38 w 38"/>
                    <a:gd name="T31" fmla="*/ 2 h 122"/>
                    <a:gd name="T32" fmla="*/ 38 w 38"/>
                    <a:gd name="T33" fmla="*/ 2 h 122"/>
                    <a:gd name="T34" fmla="*/ 36 w 38"/>
                    <a:gd name="T35" fmla="*/ 0 h 122"/>
                    <a:gd name="T36" fmla="*/ 34 w 38"/>
                    <a:gd name="T37" fmla="*/ 0 h 122"/>
                    <a:gd name="T38" fmla="*/ 34 w 38"/>
                    <a:gd name="T39" fmla="*/ 0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
                    <a:gd name="T61" fmla="*/ 0 h 122"/>
                    <a:gd name="T62" fmla="*/ 38 w 38"/>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 h="122">
                      <a:moveTo>
                        <a:pt x="34" y="0"/>
                      </a:moveTo>
                      <a:lnTo>
                        <a:pt x="34" y="0"/>
                      </a:lnTo>
                      <a:lnTo>
                        <a:pt x="28" y="14"/>
                      </a:lnTo>
                      <a:lnTo>
                        <a:pt x="22" y="28"/>
                      </a:lnTo>
                      <a:lnTo>
                        <a:pt x="16" y="44"/>
                      </a:lnTo>
                      <a:lnTo>
                        <a:pt x="11" y="58"/>
                      </a:lnTo>
                      <a:lnTo>
                        <a:pt x="5" y="89"/>
                      </a:lnTo>
                      <a:lnTo>
                        <a:pt x="0" y="121"/>
                      </a:lnTo>
                      <a:lnTo>
                        <a:pt x="0" y="122"/>
                      </a:lnTo>
                      <a:lnTo>
                        <a:pt x="1" y="121"/>
                      </a:lnTo>
                      <a:lnTo>
                        <a:pt x="16" y="60"/>
                      </a:lnTo>
                      <a:lnTo>
                        <a:pt x="25" y="30"/>
                      </a:lnTo>
                      <a:lnTo>
                        <a:pt x="30" y="16"/>
                      </a:lnTo>
                      <a:lnTo>
                        <a:pt x="38" y="2"/>
                      </a:lnTo>
                      <a:lnTo>
                        <a:pt x="36" y="0"/>
                      </a:lnTo>
                      <a:lnTo>
                        <a:pt x="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3" name="Freeform 212"/>
                <p:cNvSpPr>
                  <a:spLocks/>
                </p:cNvSpPr>
                <p:nvPr/>
              </p:nvSpPr>
              <p:spPr bwMode="auto">
                <a:xfrm>
                  <a:off x="594" y="1474"/>
                  <a:ext cx="161" cy="16"/>
                </a:xfrm>
                <a:custGeom>
                  <a:avLst/>
                  <a:gdLst>
                    <a:gd name="T0" fmla="*/ 161 w 161"/>
                    <a:gd name="T1" fmla="*/ 13 h 16"/>
                    <a:gd name="T2" fmla="*/ 161 w 161"/>
                    <a:gd name="T3" fmla="*/ 13 h 16"/>
                    <a:gd name="T4" fmla="*/ 141 w 161"/>
                    <a:gd name="T5" fmla="*/ 8 h 16"/>
                    <a:gd name="T6" fmla="*/ 122 w 161"/>
                    <a:gd name="T7" fmla="*/ 3 h 16"/>
                    <a:gd name="T8" fmla="*/ 102 w 161"/>
                    <a:gd name="T9" fmla="*/ 2 h 16"/>
                    <a:gd name="T10" fmla="*/ 81 w 161"/>
                    <a:gd name="T11" fmla="*/ 0 h 16"/>
                    <a:gd name="T12" fmla="*/ 42 w 161"/>
                    <a:gd name="T13" fmla="*/ 0 h 16"/>
                    <a:gd name="T14" fmla="*/ 1 w 161"/>
                    <a:gd name="T15" fmla="*/ 3 h 16"/>
                    <a:gd name="T16" fmla="*/ 1 w 161"/>
                    <a:gd name="T17" fmla="*/ 3 h 16"/>
                    <a:gd name="T18" fmla="*/ 1 w 161"/>
                    <a:gd name="T19" fmla="*/ 3 h 16"/>
                    <a:gd name="T20" fmla="*/ 0 w 161"/>
                    <a:gd name="T21" fmla="*/ 5 h 16"/>
                    <a:gd name="T22" fmla="*/ 1 w 161"/>
                    <a:gd name="T23" fmla="*/ 7 h 16"/>
                    <a:gd name="T24" fmla="*/ 1 w 161"/>
                    <a:gd name="T25" fmla="*/ 7 h 16"/>
                    <a:gd name="T26" fmla="*/ 1 w 161"/>
                    <a:gd name="T27" fmla="*/ 7 h 16"/>
                    <a:gd name="T28" fmla="*/ 42 w 161"/>
                    <a:gd name="T29" fmla="*/ 7 h 16"/>
                    <a:gd name="T30" fmla="*/ 81 w 161"/>
                    <a:gd name="T31" fmla="*/ 7 h 16"/>
                    <a:gd name="T32" fmla="*/ 100 w 161"/>
                    <a:gd name="T33" fmla="*/ 8 h 16"/>
                    <a:gd name="T34" fmla="*/ 121 w 161"/>
                    <a:gd name="T35" fmla="*/ 10 h 16"/>
                    <a:gd name="T36" fmla="*/ 139 w 161"/>
                    <a:gd name="T37" fmla="*/ 11 h 16"/>
                    <a:gd name="T38" fmla="*/ 160 w 161"/>
                    <a:gd name="T39" fmla="*/ 16 h 16"/>
                    <a:gd name="T40" fmla="*/ 160 w 161"/>
                    <a:gd name="T41" fmla="*/ 16 h 16"/>
                    <a:gd name="T42" fmla="*/ 161 w 161"/>
                    <a:gd name="T43" fmla="*/ 16 h 16"/>
                    <a:gd name="T44" fmla="*/ 161 w 161"/>
                    <a:gd name="T45" fmla="*/ 14 h 16"/>
                    <a:gd name="T46" fmla="*/ 161 w 161"/>
                    <a:gd name="T47" fmla="*/ 14 h 16"/>
                    <a:gd name="T48" fmla="*/ 161 w 161"/>
                    <a:gd name="T49" fmla="*/ 13 h 16"/>
                    <a:gd name="T50" fmla="*/ 161 w 161"/>
                    <a:gd name="T51" fmla="*/ 13 h 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6"/>
                    <a:gd name="T80" fmla="*/ 161 w 161"/>
                    <a:gd name="T81" fmla="*/ 16 h 1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6">
                      <a:moveTo>
                        <a:pt x="161" y="13"/>
                      </a:moveTo>
                      <a:lnTo>
                        <a:pt x="161" y="13"/>
                      </a:lnTo>
                      <a:lnTo>
                        <a:pt x="141" y="8"/>
                      </a:lnTo>
                      <a:lnTo>
                        <a:pt x="122" y="3"/>
                      </a:lnTo>
                      <a:lnTo>
                        <a:pt x="102" y="2"/>
                      </a:lnTo>
                      <a:lnTo>
                        <a:pt x="81" y="0"/>
                      </a:lnTo>
                      <a:lnTo>
                        <a:pt x="42" y="0"/>
                      </a:lnTo>
                      <a:lnTo>
                        <a:pt x="1" y="3"/>
                      </a:lnTo>
                      <a:lnTo>
                        <a:pt x="0" y="5"/>
                      </a:lnTo>
                      <a:lnTo>
                        <a:pt x="1" y="7"/>
                      </a:lnTo>
                      <a:lnTo>
                        <a:pt x="42" y="7"/>
                      </a:lnTo>
                      <a:lnTo>
                        <a:pt x="81" y="7"/>
                      </a:lnTo>
                      <a:lnTo>
                        <a:pt x="100" y="8"/>
                      </a:lnTo>
                      <a:lnTo>
                        <a:pt x="121" y="10"/>
                      </a:lnTo>
                      <a:lnTo>
                        <a:pt x="139" y="11"/>
                      </a:lnTo>
                      <a:lnTo>
                        <a:pt x="160" y="16"/>
                      </a:lnTo>
                      <a:lnTo>
                        <a:pt x="161" y="16"/>
                      </a:lnTo>
                      <a:lnTo>
                        <a:pt x="161" y="14"/>
                      </a:lnTo>
                      <a:lnTo>
                        <a:pt x="16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4" name="Freeform 213"/>
                <p:cNvSpPr>
                  <a:spLocks/>
                </p:cNvSpPr>
                <p:nvPr/>
              </p:nvSpPr>
              <p:spPr bwMode="auto">
                <a:xfrm>
                  <a:off x="628" y="1358"/>
                  <a:ext cx="126" cy="11"/>
                </a:xfrm>
                <a:custGeom>
                  <a:avLst/>
                  <a:gdLst>
                    <a:gd name="T0" fmla="*/ 0 w 126"/>
                    <a:gd name="T1" fmla="*/ 11 h 11"/>
                    <a:gd name="T2" fmla="*/ 0 w 126"/>
                    <a:gd name="T3" fmla="*/ 11 h 11"/>
                    <a:gd name="T4" fmla="*/ 32 w 126"/>
                    <a:gd name="T5" fmla="*/ 11 h 11"/>
                    <a:gd name="T6" fmla="*/ 61 w 126"/>
                    <a:gd name="T7" fmla="*/ 8 h 11"/>
                    <a:gd name="T8" fmla="*/ 123 w 126"/>
                    <a:gd name="T9" fmla="*/ 5 h 11"/>
                    <a:gd name="T10" fmla="*/ 123 w 126"/>
                    <a:gd name="T11" fmla="*/ 5 h 11"/>
                    <a:gd name="T12" fmla="*/ 124 w 126"/>
                    <a:gd name="T13" fmla="*/ 3 h 11"/>
                    <a:gd name="T14" fmla="*/ 126 w 126"/>
                    <a:gd name="T15" fmla="*/ 2 h 11"/>
                    <a:gd name="T16" fmla="*/ 124 w 126"/>
                    <a:gd name="T17" fmla="*/ 2 h 11"/>
                    <a:gd name="T18" fmla="*/ 123 w 126"/>
                    <a:gd name="T19" fmla="*/ 0 h 11"/>
                    <a:gd name="T20" fmla="*/ 123 w 126"/>
                    <a:gd name="T21" fmla="*/ 0 h 11"/>
                    <a:gd name="T22" fmla="*/ 93 w 126"/>
                    <a:gd name="T23" fmla="*/ 2 h 11"/>
                    <a:gd name="T24" fmla="*/ 61 w 126"/>
                    <a:gd name="T25" fmla="*/ 5 h 11"/>
                    <a:gd name="T26" fmla="*/ 30 w 126"/>
                    <a:gd name="T27" fmla="*/ 8 h 11"/>
                    <a:gd name="T28" fmla="*/ 0 w 126"/>
                    <a:gd name="T29" fmla="*/ 10 h 11"/>
                    <a:gd name="T30" fmla="*/ 0 w 126"/>
                    <a:gd name="T31" fmla="*/ 10 h 11"/>
                    <a:gd name="T32" fmla="*/ 0 w 126"/>
                    <a:gd name="T33" fmla="*/ 11 h 11"/>
                    <a:gd name="T34" fmla="*/ 0 w 126"/>
                    <a:gd name="T35" fmla="*/ 11 h 11"/>
                    <a:gd name="T36" fmla="*/ 0 w 126"/>
                    <a:gd name="T37" fmla="*/ 11 h 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1"/>
                    <a:gd name="T59" fmla="*/ 126 w 126"/>
                    <a:gd name="T60" fmla="*/ 11 h 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1">
                      <a:moveTo>
                        <a:pt x="0" y="11"/>
                      </a:moveTo>
                      <a:lnTo>
                        <a:pt x="0" y="11"/>
                      </a:lnTo>
                      <a:lnTo>
                        <a:pt x="32" y="11"/>
                      </a:lnTo>
                      <a:lnTo>
                        <a:pt x="61" y="8"/>
                      </a:lnTo>
                      <a:lnTo>
                        <a:pt x="123" y="5"/>
                      </a:lnTo>
                      <a:lnTo>
                        <a:pt x="124" y="3"/>
                      </a:lnTo>
                      <a:lnTo>
                        <a:pt x="126" y="2"/>
                      </a:lnTo>
                      <a:lnTo>
                        <a:pt x="124" y="2"/>
                      </a:lnTo>
                      <a:lnTo>
                        <a:pt x="123" y="0"/>
                      </a:lnTo>
                      <a:lnTo>
                        <a:pt x="93" y="2"/>
                      </a:lnTo>
                      <a:lnTo>
                        <a:pt x="61" y="5"/>
                      </a:lnTo>
                      <a:lnTo>
                        <a:pt x="30" y="8"/>
                      </a:lnTo>
                      <a:lnTo>
                        <a:pt x="0" y="1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5" name="Freeform 214"/>
                <p:cNvSpPr>
                  <a:spLocks/>
                </p:cNvSpPr>
                <p:nvPr/>
              </p:nvSpPr>
              <p:spPr bwMode="auto">
                <a:xfrm>
                  <a:off x="754" y="1363"/>
                  <a:ext cx="6" cy="130"/>
                </a:xfrm>
                <a:custGeom>
                  <a:avLst/>
                  <a:gdLst>
                    <a:gd name="T0" fmla="*/ 0 w 6"/>
                    <a:gd name="T1" fmla="*/ 2 h 130"/>
                    <a:gd name="T2" fmla="*/ 0 w 6"/>
                    <a:gd name="T3" fmla="*/ 2 h 130"/>
                    <a:gd name="T4" fmla="*/ 1 w 6"/>
                    <a:gd name="T5" fmla="*/ 64 h 130"/>
                    <a:gd name="T6" fmla="*/ 5 w 6"/>
                    <a:gd name="T7" fmla="*/ 129 h 130"/>
                    <a:gd name="T8" fmla="*/ 5 w 6"/>
                    <a:gd name="T9" fmla="*/ 129 h 130"/>
                    <a:gd name="T10" fmla="*/ 5 w 6"/>
                    <a:gd name="T11" fmla="*/ 130 h 130"/>
                    <a:gd name="T12" fmla="*/ 6 w 6"/>
                    <a:gd name="T13" fmla="*/ 130 h 130"/>
                    <a:gd name="T14" fmla="*/ 6 w 6"/>
                    <a:gd name="T15" fmla="*/ 129 h 130"/>
                    <a:gd name="T16" fmla="*/ 6 w 6"/>
                    <a:gd name="T17" fmla="*/ 129 h 130"/>
                    <a:gd name="T18" fmla="*/ 6 w 6"/>
                    <a:gd name="T19" fmla="*/ 97 h 130"/>
                    <a:gd name="T20" fmla="*/ 5 w 6"/>
                    <a:gd name="T21" fmla="*/ 64 h 130"/>
                    <a:gd name="T22" fmla="*/ 1 w 6"/>
                    <a:gd name="T23" fmla="*/ 33 h 130"/>
                    <a:gd name="T24" fmla="*/ 1 w 6"/>
                    <a:gd name="T25" fmla="*/ 2 h 130"/>
                    <a:gd name="T26" fmla="*/ 1 w 6"/>
                    <a:gd name="T27" fmla="*/ 2 h 130"/>
                    <a:gd name="T28" fmla="*/ 0 w 6"/>
                    <a:gd name="T29" fmla="*/ 0 h 130"/>
                    <a:gd name="T30" fmla="*/ 0 w 6"/>
                    <a:gd name="T31" fmla="*/ 2 h 130"/>
                    <a:gd name="T32" fmla="*/ 0 w 6"/>
                    <a:gd name="T33" fmla="*/ 2 h 1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130"/>
                    <a:gd name="T53" fmla="*/ 6 w 6"/>
                    <a:gd name="T54" fmla="*/ 130 h 1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130">
                      <a:moveTo>
                        <a:pt x="0" y="2"/>
                      </a:moveTo>
                      <a:lnTo>
                        <a:pt x="0" y="2"/>
                      </a:lnTo>
                      <a:lnTo>
                        <a:pt x="1" y="64"/>
                      </a:lnTo>
                      <a:lnTo>
                        <a:pt x="5" y="129"/>
                      </a:lnTo>
                      <a:lnTo>
                        <a:pt x="5" y="130"/>
                      </a:lnTo>
                      <a:lnTo>
                        <a:pt x="6" y="130"/>
                      </a:lnTo>
                      <a:lnTo>
                        <a:pt x="6" y="129"/>
                      </a:lnTo>
                      <a:lnTo>
                        <a:pt x="6" y="97"/>
                      </a:lnTo>
                      <a:lnTo>
                        <a:pt x="5" y="64"/>
                      </a:lnTo>
                      <a:lnTo>
                        <a:pt x="1" y="33"/>
                      </a:lnTo>
                      <a:lnTo>
                        <a:pt x="1" y="2"/>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6" name="Freeform 215"/>
                <p:cNvSpPr>
                  <a:spLocks/>
                </p:cNvSpPr>
                <p:nvPr/>
              </p:nvSpPr>
              <p:spPr bwMode="auto">
                <a:xfrm>
                  <a:off x="790" y="1365"/>
                  <a:ext cx="8" cy="120"/>
                </a:xfrm>
                <a:custGeom>
                  <a:avLst/>
                  <a:gdLst>
                    <a:gd name="T0" fmla="*/ 0 w 8"/>
                    <a:gd name="T1" fmla="*/ 1 h 120"/>
                    <a:gd name="T2" fmla="*/ 0 w 8"/>
                    <a:gd name="T3" fmla="*/ 1 h 120"/>
                    <a:gd name="T4" fmla="*/ 0 w 8"/>
                    <a:gd name="T5" fmla="*/ 29 h 120"/>
                    <a:gd name="T6" fmla="*/ 1 w 8"/>
                    <a:gd name="T7" fmla="*/ 59 h 120"/>
                    <a:gd name="T8" fmla="*/ 3 w 8"/>
                    <a:gd name="T9" fmla="*/ 89 h 120"/>
                    <a:gd name="T10" fmla="*/ 5 w 8"/>
                    <a:gd name="T11" fmla="*/ 119 h 120"/>
                    <a:gd name="T12" fmla="*/ 5 w 8"/>
                    <a:gd name="T13" fmla="*/ 119 h 120"/>
                    <a:gd name="T14" fmla="*/ 6 w 8"/>
                    <a:gd name="T15" fmla="*/ 120 h 120"/>
                    <a:gd name="T16" fmla="*/ 8 w 8"/>
                    <a:gd name="T17" fmla="*/ 120 h 120"/>
                    <a:gd name="T18" fmla="*/ 8 w 8"/>
                    <a:gd name="T19" fmla="*/ 119 h 120"/>
                    <a:gd name="T20" fmla="*/ 8 w 8"/>
                    <a:gd name="T21" fmla="*/ 119 h 120"/>
                    <a:gd name="T22" fmla="*/ 6 w 8"/>
                    <a:gd name="T23" fmla="*/ 89 h 120"/>
                    <a:gd name="T24" fmla="*/ 5 w 8"/>
                    <a:gd name="T25" fmla="*/ 59 h 120"/>
                    <a:gd name="T26" fmla="*/ 0 w 8"/>
                    <a:gd name="T27" fmla="*/ 1 h 120"/>
                    <a:gd name="T28" fmla="*/ 0 w 8"/>
                    <a:gd name="T29" fmla="*/ 1 h 120"/>
                    <a:gd name="T30" fmla="*/ 0 w 8"/>
                    <a:gd name="T31" fmla="*/ 0 h 120"/>
                    <a:gd name="T32" fmla="*/ 0 w 8"/>
                    <a:gd name="T33" fmla="*/ 1 h 120"/>
                    <a:gd name="T34" fmla="*/ 0 w 8"/>
                    <a:gd name="T35" fmla="*/ 1 h 1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
                    <a:gd name="T55" fmla="*/ 0 h 120"/>
                    <a:gd name="T56" fmla="*/ 8 w 8"/>
                    <a:gd name="T57" fmla="*/ 120 h 1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 h="120">
                      <a:moveTo>
                        <a:pt x="0" y="1"/>
                      </a:moveTo>
                      <a:lnTo>
                        <a:pt x="0" y="1"/>
                      </a:lnTo>
                      <a:lnTo>
                        <a:pt x="0" y="29"/>
                      </a:lnTo>
                      <a:lnTo>
                        <a:pt x="1" y="59"/>
                      </a:lnTo>
                      <a:lnTo>
                        <a:pt x="3" y="89"/>
                      </a:lnTo>
                      <a:lnTo>
                        <a:pt x="5" y="119"/>
                      </a:lnTo>
                      <a:lnTo>
                        <a:pt x="6" y="120"/>
                      </a:lnTo>
                      <a:lnTo>
                        <a:pt x="8" y="120"/>
                      </a:lnTo>
                      <a:lnTo>
                        <a:pt x="8" y="119"/>
                      </a:lnTo>
                      <a:lnTo>
                        <a:pt x="6" y="89"/>
                      </a:lnTo>
                      <a:lnTo>
                        <a:pt x="5" y="59"/>
                      </a:lnTo>
                      <a:lnTo>
                        <a:pt x="0"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7" name="Freeform 216"/>
                <p:cNvSpPr>
                  <a:spLocks/>
                </p:cNvSpPr>
                <p:nvPr/>
              </p:nvSpPr>
              <p:spPr bwMode="auto">
                <a:xfrm>
                  <a:off x="795" y="1482"/>
                  <a:ext cx="182" cy="8"/>
                </a:xfrm>
                <a:custGeom>
                  <a:avLst/>
                  <a:gdLst>
                    <a:gd name="T0" fmla="*/ 1 w 182"/>
                    <a:gd name="T1" fmla="*/ 3 h 8"/>
                    <a:gd name="T2" fmla="*/ 1 w 182"/>
                    <a:gd name="T3" fmla="*/ 3 h 8"/>
                    <a:gd name="T4" fmla="*/ 91 w 182"/>
                    <a:gd name="T5" fmla="*/ 6 h 8"/>
                    <a:gd name="T6" fmla="*/ 135 w 182"/>
                    <a:gd name="T7" fmla="*/ 8 h 8"/>
                    <a:gd name="T8" fmla="*/ 180 w 182"/>
                    <a:gd name="T9" fmla="*/ 6 h 8"/>
                    <a:gd name="T10" fmla="*/ 180 w 182"/>
                    <a:gd name="T11" fmla="*/ 6 h 8"/>
                    <a:gd name="T12" fmla="*/ 182 w 182"/>
                    <a:gd name="T13" fmla="*/ 6 h 8"/>
                    <a:gd name="T14" fmla="*/ 180 w 182"/>
                    <a:gd name="T15" fmla="*/ 5 h 8"/>
                    <a:gd name="T16" fmla="*/ 180 w 182"/>
                    <a:gd name="T17" fmla="*/ 5 h 8"/>
                    <a:gd name="T18" fmla="*/ 91 w 182"/>
                    <a:gd name="T19" fmla="*/ 0 h 8"/>
                    <a:gd name="T20" fmla="*/ 47 w 182"/>
                    <a:gd name="T21" fmla="*/ 0 h 8"/>
                    <a:gd name="T22" fmla="*/ 1 w 182"/>
                    <a:gd name="T23" fmla="*/ 0 h 8"/>
                    <a:gd name="T24" fmla="*/ 1 w 182"/>
                    <a:gd name="T25" fmla="*/ 0 h 8"/>
                    <a:gd name="T26" fmla="*/ 0 w 182"/>
                    <a:gd name="T27" fmla="*/ 2 h 8"/>
                    <a:gd name="T28" fmla="*/ 1 w 182"/>
                    <a:gd name="T29" fmla="*/ 3 h 8"/>
                    <a:gd name="T30" fmla="*/ 1 w 182"/>
                    <a:gd name="T31" fmla="*/ 3 h 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
                    <a:gd name="T49" fmla="*/ 0 h 8"/>
                    <a:gd name="T50" fmla="*/ 182 w 182"/>
                    <a:gd name="T51" fmla="*/ 8 h 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 h="8">
                      <a:moveTo>
                        <a:pt x="1" y="3"/>
                      </a:moveTo>
                      <a:lnTo>
                        <a:pt x="1" y="3"/>
                      </a:lnTo>
                      <a:lnTo>
                        <a:pt x="91" y="6"/>
                      </a:lnTo>
                      <a:lnTo>
                        <a:pt x="135" y="8"/>
                      </a:lnTo>
                      <a:lnTo>
                        <a:pt x="180" y="6"/>
                      </a:lnTo>
                      <a:lnTo>
                        <a:pt x="182" y="6"/>
                      </a:lnTo>
                      <a:lnTo>
                        <a:pt x="180" y="5"/>
                      </a:lnTo>
                      <a:lnTo>
                        <a:pt x="91" y="0"/>
                      </a:lnTo>
                      <a:lnTo>
                        <a:pt x="47"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8" name="Freeform 217"/>
                <p:cNvSpPr>
                  <a:spLocks/>
                </p:cNvSpPr>
                <p:nvPr/>
              </p:nvSpPr>
              <p:spPr bwMode="auto">
                <a:xfrm>
                  <a:off x="912" y="1371"/>
                  <a:ext cx="58" cy="125"/>
                </a:xfrm>
                <a:custGeom>
                  <a:avLst/>
                  <a:gdLst>
                    <a:gd name="T0" fmla="*/ 0 w 58"/>
                    <a:gd name="T1" fmla="*/ 1 h 125"/>
                    <a:gd name="T2" fmla="*/ 0 w 58"/>
                    <a:gd name="T3" fmla="*/ 1 h 125"/>
                    <a:gd name="T4" fmla="*/ 27 w 58"/>
                    <a:gd name="T5" fmla="*/ 64 h 125"/>
                    <a:gd name="T6" fmla="*/ 57 w 58"/>
                    <a:gd name="T7" fmla="*/ 124 h 125"/>
                    <a:gd name="T8" fmla="*/ 57 w 58"/>
                    <a:gd name="T9" fmla="*/ 124 h 125"/>
                    <a:gd name="T10" fmla="*/ 58 w 58"/>
                    <a:gd name="T11" fmla="*/ 125 h 125"/>
                    <a:gd name="T12" fmla="*/ 58 w 58"/>
                    <a:gd name="T13" fmla="*/ 124 h 125"/>
                    <a:gd name="T14" fmla="*/ 58 w 58"/>
                    <a:gd name="T15" fmla="*/ 124 h 125"/>
                    <a:gd name="T16" fmla="*/ 46 w 58"/>
                    <a:gd name="T17" fmla="*/ 92 h 125"/>
                    <a:gd name="T18" fmla="*/ 32 w 58"/>
                    <a:gd name="T19" fmla="*/ 61 h 125"/>
                    <a:gd name="T20" fmla="*/ 2 w 58"/>
                    <a:gd name="T21" fmla="*/ 1 h 125"/>
                    <a:gd name="T22" fmla="*/ 2 w 58"/>
                    <a:gd name="T23" fmla="*/ 1 h 125"/>
                    <a:gd name="T24" fmla="*/ 0 w 58"/>
                    <a:gd name="T25" fmla="*/ 0 h 125"/>
                    <a:gd name="T26" fmla="*/ 0 w 58"/>
                    <a:gd name="T27" fmla="*/ 1 h 125"/>
                    <a:gd name="T28" fmla="*/ 0 w 58"/>
                    <a:gd name="T29" fmla="*/ 1 h 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125"/>
                    <a:gd name="T47" fmla="*/ 58 w 58"/>
                    <a:gd name="T48" fmla="*/ 125 h 1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125">
                      <a:moveTo>
                        <a:pt x="0" y="1"/>
                      </a:moveTo>
                      <a:lnTo>
                        <a:pt x="0" y="1"/>
                      </a:lnTo>
                      <a:lnTo>
                        <a:pt x="27" y="64"/>
                      </a:lnTo>
                      <a:lnTo>
                        <a:pt x="57" y="124"/>
                      </a:lnTo>
                      <a:lnTo>
                        <a:pt x="58" y="125"/>
                      </a:lnTo>
                      <a:lnTo>
                        <a:pt x="58" y="124"/>
                      </a:lnTo>
                      <a:lnTo>
                        <a:pt x="46" y="92"/>
                      </a:lnTo>
                      <a:lnTo>
                        <a:pt x="32" y="61"/>
                      </a:lnTo>
                      <a:lnTo>
                        <a:pt x="2" y="1"/>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89" name="Freeform 218"/>
                <p:cNvSpPr>
                  <a:spLocks/>
                </p:cNvSpPr>
                <p:nvPr/>
              </p:nvSpPr>
              <p:spPr bwMode="auto">
                <a:xfrm>
                  <a:off x="785" y="1358"/>
                  <a:ext cx="123" cy="14"/>
                </a:xfrm>
                <a:custGeom>
                  <a:avLst/>
                  <a:gdLst>
                    <a:gd name="T0" fmla="*/ 2 w 123"/>
                    <a:gd name="T1" fmla="*/ 7 h 14"/>
                    <a:gd name="T2" fmla="*/ 2 w 123"/>
                    <a:gd name="T3" fmla="*/ 7 h 14"/>
                    <a:gd name="T4" fmla="*/ 17 w 123"/>
                    <a:gd name="T5" fmla="*/ 5 h 14"/>
                    <a:gd name="T6" fmla="*/ 32 w 123"/>
                    <a:gd name="T7" fmla="*/ 3 h 14"/>
                    <a:gd name="T8" fmla="*/ 61 w 123"/>
                    <a:gd name="T9" fmla="*/ 5 h 14"/>
                    <a:gd name="T10" fmla="*/ 91 w 123"/>
                    <a:gd name="T11" fmla="*/ 8 h 14"/>
                    <a:gd name="T12" fmla="*/ 121 w 123"/>
                    <a:gd name="T13" fmla="*/ 14 h 14"/>
                    <a:gd name="T14" fmla="*/ 121 w 123"/>
                    <a:gd name="T15" fmla="*/ 14 h 14"/>
                    <a:gd name="T16" fmla="*/ 123 w 123"/>
                    <a:gd name="T17" fmla="*/ 14 h 14"/>
                    <a:gd name="T18" fmla="*/ 123 w 123"/>
                    <a:gd name="T19" fmla="*/ 13 h 14"/>
                    <a:gd name="T20" fmla="*/ 123 w 123"/>
                    <a:gd name="T21" fmla="*/ 11 h 14"/>
                    <a:gd name="T22" fmla="*/ 123 w 123"/>
                    <a:gd name="T23" fmla="*/ 11 h 14"/>
                    <a:gd name="T24" fmla="*/ 123 w 123"/>
                    <a:gd name="T25" fmla="*/ 11 h 14"/>
                    <a:gd name="T26" fmla="*/ 93 w 123"/>
                    <a:gd name="T27" fmla="*/ 3 h 14"/>
                    <a:gd name="T28" fmla="*/ 61 w 123"/>
                    <a:gd name="T29" fmla="*/ 0 h 14"/>
                    <a:gd name="T30" fmla="*/ 32 w 123"/>
                    <a:gd name="T31" fmla="*/ 0 h 14"/>
                    <a:gd name="T32" fmla="*/ 2 w 123"/>
                    <a:gd name="T33" fmla="*/ 5 h 14"/>
                    <a:gd name="T34" fmla="*/ 2 w 123"/>
                    <a:gd name="T35" fmla="*/ 5 h 14"/>
                    <a:gd name="T36" fmla="*/ 0 w 123"/>
                    <a:gd name="T37" fmla="*/ 7 h 14"/>
                    <a:gd name="T38" fmla="*/ 2 w 123"/>
                    <a:gd name="T39" fmla="*/ 7 h 14"/>
                    <a:gd name="T40" fmla="*/ 2 w 12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3"/>
                    <a:gd name="T64" fmla="*/ 0 h 14"/>
                    <a:gd name="T65" fmla="*/ 123 w 123"/>
                    <a:gd name="T66" fmla="*/ 14 h 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3" h="14">
                      <a:moveTo>
                        <a:pt x="2" y="7"/>
                      </a:moveTo>
                      <a:lnTo>
                        <a:pt x="2" y="7"/>
                      </a:lnTo>
                      <a:lnTo>
                        <a:pt x="17" y="5"/>
                      </a:lnTo>
                      <a:lnTo>
                        <a:pt x="32" y="3"/>
                      </a:lnTo>
                      <a:lnTo>
                        <a:pt x="61" y="5"/>
                      </a:lnTo>
                      <a:lnTo>
                        <a:pt x="91" y="8"/>
                      </a:lnTo>
                      <a:lnTo>
                        <a:pt x="121" y="14"/>
                      </a:lnTo>
                      <a:lnTo>
                        <a:pt x="123" y="14"/>
                      </a:lnTo>
                      <a:lnTo>
                        <a:pt x="123" y="13"/>
                      </a:lnTo>
                      <a:lnTo>
                        <a:pt x="123" y="11"/>
                      </a:lnTo>
                      <a:lnTo>
                        <a:pt x="93" y="3"/>
                      </a:lnTo>
                      <a:lnTo>
                        <a:pt x="61" y="0"/>
                      </a:lnTo>
                      <a:lnTo>
                        <a:pt x="32" y="0"/>
                      </a:lnTo>
                      <a:lnTo>
                        <a:pt x="2" y="5"/>
                      </a:lnTo>
                      <a:lnTo>
                        <a:pt x="0" y="7"/>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0" name="Freeform 219"/>
                <p:cNvSpPr>
                  <a:spLocks/>
                </p:cNvSpPr>
                <p:nvPr/>
              </p:nvSpPr>
              <p:spPr bwMode="auto">
                <a:xfrm>
                  <a:off x="639" y="1319"/>
                  <a:ext cx="22" cy="36"/>
                </a:xfrm>
                <a:custGeom>
                  <a:avLst/>
                  <a:gdLst>
                    <a:gd name="T0" fmla="*/ 21 w 22"/>
                    <a:gd name="T1" fmla="*/ 33 h 36"/>
                    <a:gd name="T2" fmla="*/ 21 w 22"/>
                    <a:gd name="T3" fmla="*/ 33 h 36"/>
                    <a:gd name="T4" fmla="*/ 22 w 22"/>
                    <a:gd name="T5" fmla="*/ 24 h 36"/>
                    <a:gd name="T6" fmla="*/ 19 w 22"/>
                    <a:gd name="T7" fmla="*/ 11 h 36"/>
                    <a:gd name="T8" fmla="*/ 16 w 22"/>
                    <a:gd name="T9" fmla="*/ 6 h 36"/>
                    <a:gd name="T10" fmla="*/ 13 w 22"/>
                    <a:gd name="T11" fmla="*/ 2 h 36"/>
                    <a:gd name="T12" fmla="*/ 8 w 22"/>
                    <a:gd name="T13" fmla="*/ 0 h 36"/>
                    <a:gd name="T14" fmla="*/ 3 w 22"/>
                    <a:gd name="T15" fmla="*/ 0 h 36"/>
                    <a:gd name="T16" fmla="*/ 3 w 22"/>
                    <a:gd name="T17" fmla="*/ 0 h 36"/>
                    <a:gd name="T18" fmla="*/ 0 w 22"/>
                    <a:gd name="T19" fmla="*/ 2 h 36"/>
                    <a:gd name="T20" fmla="*/ 0 w 22"/>
                    <a:gd name="T21" fmla="*/ 5 h 36"/>
                    <a:gd name="T22" fmla="*/ 0 w 22"/>
                    <a:gd name="T23" fmla="*/ 6 h 36"/>
                    <a:gd name="T24" fmla="*/ 2 w 22"/>
                    <a:gd name="T25" fmla="*/ 8 h 36"/>
                    <a:gd name="T26" fmla="*/ 2 w 22"/>
                    <a:gd name="T27" fmla="*/ 8 h 36"/>
                    <a:gd name="T28" fmla="*/ 8 w 22"/>
                    <a:gd name="T29" fmla="*/ 13 h 36"/>
                    <a:gd name="T30" fmla="*/ 11 w 22"/>
                    <a:gd name="T31" fmla="*/ 19 h 36"/>
                    <a:gd name="T32" fmla="*/ 13 w 22"/>
                    <a:gd name="T33" fmla="*/ 25 h 36"/>
                    <a:gd name="T34" fmla="*/ 14 w 22"/>
                    <a:gd name="T35" fmla="*/ 33 h 36"/>
                    <a:gd name="T36" fmla="*/ 14 w 22"/>
                    <a:gd name="T37" fmla="*/ 33 h 36"/>
                    <a:gd name="T38" fmla="*/ 14 w 22"/>
                    <a:gd name="T39" fmla="*/ 35 h 36"/>
                    <a:gd name="T40" fmla="*/ 18 w 22"/>
                    <a:gd name="T41" fmla="*/ 36 h 36"/>
                    <a:gd name="T42" fmla="*/ 19 w 22"/>
                    <a:gd name="T43" fmla="*/ 36 h 36"/>
                    <a:gd name="T44" fmla="*/ 21 w 22"/>
                    <a:gd name="T45" fmla="*/ 33 h 36"/>
                    <a:gd name="T46" fmla="*/ 21 w 22"/>
                    <a:gd name="T47" fmla="*/ 33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36"/>
                    <a:gd name="T74" fmla="*/ 22 w 2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36">
                      <a:moveTo>
                        <a:pt x="21" y="33"/>
                      </a:moveTo>
                      <a:lnTo>
                        <a:pt x="21" y="33"/>
                      </a:lnTo>
                      <a:lnTo>
                        <a:pt x="22" y="24"/>
                      </a:lnTo>
                      <a:lnTo>
                        <a:pt x="19" y="11"/>
                      </a:lnTo>
                      <a:lnTo>
                        <a:pt x="16" y="6"/>
                      </a:lnTo>
                      <a:lnTo>
                        <a:pt x="13" y="2"/>
                      </a:lnTo>
                      <a:lnTo>
                        <a:pt x="8" y="0"/>
                      </a:lnTo>
                      <a:lnTo>
                        <a:pt x="3" y="0"/>
                      </a:lnTo>
                      <a:lnTo>
                        <a:pt x="0" y="2"/>
                      </a:lnTo>
                      <a:lnTo>
                        <a:pt x="0" y="5"/>
                      </a:lnTo>
                      <a:lnTo>
                        <a:pt x="0" y="6"/>
                      </a:lnTo>
                      <a:lnTo>
                        <a:pt x="2" y="8"/>
                      </a:lnTo>
                      <a:lnTo>
                        <a:pt x="8" y="13"/>
                      </a:lnTo>
                      <a:lnTo>
                        <a:pt x="11" y="19"/>
                      </a:lnTo>
                      <a:lnTo>
                        <a:pt x="13" y="25"/>
                      </a:lnTo>
                      <a:lnTo>
                        <a:pt x="14" y="33"/>
                      </a:lnTo>
                      <a:lnTo>
                        <a:pt x="14" y="35"/>
                      </a:lnTo>
                      <a:lnTo>
                        <a:pt x="18" y="36"/>
                      </a:lnTo>
                      <a:lnTo>
                        <a:pt x="19" y="36"/>
                      </a:lnTo>
                      <a:lnTo>
                        <a:pt x="21"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1" name="Freeform 220"/>
                <p:cNvSpPr>
                  <a:spLocks/>
                </p:cNvSpPr>
                <p:nvPr/>
              </p:nvSpPr>
              <p:spPr bwMode="auto">
                <a:xfrm>
                  <a:off x="886" y="1319"/>
                  <a:ext cx="26" cy="39"/>
                </a:xfrm>
                <a:custGeom>
                  <a:avLst/>
                  <a:gdLst>
                    <a:gd name="T0" fmla="*/ 9 w 26"/>
                    <a:gd name="T1" fmla="*/ 36 h 39"/>
                    <a:gd name="T2" fmla="*/ 9 w 26"/>
                    <a:gd name="T3" fmla="*/ 36 h 39"/>
                    <a:gd name="T4" fmla="*/ 12 w 26"/>
                    <a:gd name="T5" fmla="*/ 27 h 39"/>
                    <a:gd name="T6" fmla="*/ 17 w 26"/>
                    <a:gd name="T7" fmla="*/ 17 h 39"/>
                    <a:gd name="T8" fmla="*/ 17 w 26"/>
                    <a:gd name="T9" fmla="*/ 17 h 39"/>
                    <a:gd name="T10" fmla="*/ 25 w 26"/>
                    <a:gd name="T11" fmla="*/ 11 h 39"/>
                    <a:gd name="T12" fmla="*/ 26 w 26"/>
                    <a:gd name="T13" fmla="*/ 6 h 39"/>
                    <a:gd name="T14" fmla="*/ 26 w 26"/>
                    <a:gd name="T15" fmla="*/ 5 h 39"/>
                    <a:gd name="T16" fmla="*/ 25 w 26"/>
                    <a:gd name="T17" fmla="*/ 2 h 39"/>
                    <a:gd name="T18" fmla="*/ 25 w 26"/>
                    <a:gd name="T19" fmla="*/ 2 h 39"/>
                    <a:gd name="T20" fmla="*/ 23 w 26"/>
                    <a:gd name="T21" fmla="*/ 0 h 39"/>
                    <a:gd name="T22" fmla="*/ 20 w 26"/>
                    <a:gd name="T23" fmla="*/ 0 h 39"/>
                    <a:gd name="T24" fmla="*/ 14 w 26"/>
                    <a:gd name="T25" fmla="*/ 3 h 39"/>
                    <a:gd name="T26" fmla="*/ 9 w 26"/>
                    <a:gd name="T27" fmla="*/ 8 h 39"/>
                    <a:gd name="T28" fmla="*/ 6 w 26"/>
                    <a:gd name="T29" fmla="*/ 13 h 39"/>
                    <a:gd name="T30" fmla="*/ 6 w 26"/>
                    <a:gd name="T31" fmla="*/ 13 h 39"/>
                    <a:gd name="T32" fmla="*/ 3 w 26"/>
                    <a:gd name="T33" fmla="*/ 17 h 39"/>
                    <a:gd name="T34" fmla="*/ 1 w 26"/>
                    <a:gd name="T35" fmla="*/ 22 h 39"/>
                    <a:gd name="T36" fmla="*/ 0 w 26"/>
                    <a:gd name="T37" fmla="*/ 35 h 39"/>
                    <a:gd name="T38" fmla="*/ 0 w 26"/>
                    <a:gd name="T39" fmla="*/ 35 h 39"/>
                    <a:gd name="T40" fmla="*/ 1 w 26"/>
                    <a:gd name="T41" fmla="*/ 38 h 39"/>
                    <a:gd name="T42" fmla="*/ 3 w 26"/>
                    <a:gd name="T43" fmla="*/ 39 h 39"/>
                    <a:gd name="T44" fmla="*/ 6 w 26"/>
                    <a:gd name="T45" fmla="*/ 39 h 39"/>
                    <a:gd name="T46" fmla="*/ 9 w 26"/>
                    <a:gd name="T47" fmla="*/ 36 h 39"/>
                    <a:gd name="T48" fmla="*/ 9 w 26"/>
                    <a:gd name="T49" fmla="*/ 36 h 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39"/>
                    <a:gd name="T77" fmla="*/ 26 w 26"/>
                    <a:gd name="T78" fmla="*/ 39 h 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39">
                      <a:moveTo>
                        <a:pt x="9" y="36"/>
                      </a:moveTo>
                      <a:lnTo>
                        <a:pt x="9" y="36"/>
                      </a:lnTo>
                      <a:lnTo>
                        <a:pt x="12" y="27"/>
                      </a:lnTo>
                      <a:lnTo>
                        <a:pt x="17" y="17"/>
                      </a:lnTo>
                      <a:lnTo>
                        <a:pt x="25" y="11"/>
                      </a:lnTo>
                      <a:lnTo>
                        <a:pt x="26" y="6"/>
                      </a:lnTo>
                      <a:lnTo>
                        <a:pt x="26" y="5"/>
                      </a:lnTo>
                      <a:lnTo>
                        <a:pt x="25" y="2"/>
                      </a:lnTo>
                      <a:lnTo>
                        <a:pt x="23" y="0"/>
                      </a:lnTo>
                      <a:lnTo>
                        <a:pt x="20" y="0"/>
                      </a:lnTo>
                      <a:lnTo>
                        <a:pt x="14" y="3"/>
                      </a:lnTo>
                      <a:lnTo>
                        <a:pt x="9" y="8"/>
                      </a:lnTo>
                      <a:lnTo>
                        <a:pt x="6" y="13"/>
                      </a:lnTo>
                      <a:lnTo>
                        <a:pt x="3" y="17"/>
                      </a:lnTo>
                      <a:lnTo>
                        <a:pt x="1" y="22"/>
                      </a:lnTo>
                      <a:lnTo>
                        <a:pt x="0" y="35"/>
                      </a:lnTo>
                      <a:lnTo>
                        <a:pt x="1" y="38"/>
                      </a:lnTo>
                      <a:lnTo>
                        <a:pt x="3" y="39"/>
                      </a:lnTo>
                      <a:lnTo>
                        <a:pt x="6" y="39"/>
                      </a:lnTo>
                      <a:lnTo>
                        <a:pt x="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2" name="Freeform 221"/>
                <p:cNvSpPr>
                  <a:spLocks/>
                </p:cNvSpPr>
                <p:nvPr/>
              </p:nvSpPr>
              <p:spPr bwMode="auto">
                <a:xfrm>
                  <a:off x="578" y="1311"/>
                  <a:ext cx="364" cy="16"/>
                </a:xfrm>
                <a:custGeom>
                  <a:avLst/>
                  <a:gdLst>
                    <a:gd name="T0" fmla="*/ 2 w 364"/>
                    <a:gd name="T1" fmla="*/ 10 h 16"/>
                    <a:gd name="T2" fmla="*/ 2 w 364"/>
                    <a:gd name="T3" fmla="*/ 10 h 16"/>
                    <a:gd name="T4" fmla="*/ 46 w 364"/>
                    <a:gd name="T5" fmla="*/ 11 h 16"/>
                    <a:gd name="T6" fmla="*/ 90 w 364"/>
                    <a:gd name="T7" fmla="*/ 11 h 16"/>
                    <a:gd name="T8" fmla="*/ 176 w 364"/>
                    <a:gd name="T9" fmla="*/ 11 h 16"/>
                    <a:gd name="T10" fmla="*/ 176 w 364"/>
                    <a:gd name="T11" fmla="*/ 11 h 16"/>
                    <a:gd name="T12" fmla="*/ 223 w 364"/>
                    <a:gd name="T13" fmla="*/ 11 h 16"/>
                    <a:gd name="T14" fmla="*/ 268 w 364"/>
                    <a:gd name="T15" fmla="*/ 13 h 16"/>
                    <a:gd name="T16" fmla="*/ 361 w 364"/>
                    <a:gd name="T17" fmla="*/ 16 h 16"/>
                    <a:gd name="T18" fmla="*/ 361 w 364"/>
                    <a:gd name="T19" fmla="*/ 16 h 16"/>
                    <a:gd name="T20" fmla="*/ 363 w 364"/>
                    <a:gd name="T21" fmla="*/ 16 h 16"/>
                    <a:gd name="T22" fmla="*/ 364 w 364"/>
                    <a:gd name="T23" fmla="*/ 13 h 16"/>
                    <a:gd name="T24" fmla="*/ 364 w 364"/>
                    <a:gd name="T25" fmla="*/ 10 h 16"/>
                    <a:gd name="T26" fmla="*/ 361 w 364"/>
                    <a:gd name="T27" fmla="*/ 8 h 16"/>
                    <a:gd name="T28" fmla="*/ 361 w 364"/>
                    <a:gd name="T29" fmla="*/ 8 h 16"/>
                    <a:gd name="T30" fmla="*/ 317 w 364"/>
                    <a:gd name="T31" fmla="*/ 3 h 16"/>
                    <a:gd name="T32" fmla="*/ 275 w 364"/>
                    <a:gd name="T33" fmla="*/ 2 h 16"/>
                    <a:gd name="T34" fmla="*/ 229 w 364"/>
                    <a:gd name="T35" fmla="*/ 0 h 16"/>
                    <a:gd name="T36" fmla="*/ 185 w 364"/>
                    <a:gd name="T37" fmla="*/ 0 h 16"/>
                    <a:gd name="T38" fmla="*/ 185 w 364"/>
                    <a:gd name="T39" fmla="*/ 0 h 16"/>
                    <a:gd name="T40" fmla="*/ 94 w 364"/>
                    <a:gd name="T41" fmla="*/ 2 h 16"/>
                    <a:gd name="T42" fmla="*/ 47 w 364"/>
                    <a:gd name="T43" fmla="*/ 2 h 16"/>
                    <a:gd name="T44" fmla="*/ 2 w 364"/>
                    <a:gd name="T45" fmla="*/ 5 h 16"/>
                    <a:gd name="T46" fmla="*/ 2 w 364"/>
                    <a:gd name="T47" fmla="*/ 5 h 16"/>
                    <a:gd name="T48" fmla="*/ 0 w 364"/>
                    <a:gd name="T49" fmla="*/ 6 h 16"/>
                    <a:gd name="T50" fmla="*/ 0 w 364"/>
                    <a:gd name="T51" fmla="*/ 8 h 16"/>
                    <a:gd name="T52" fmla="*/ 0 w 364"/>
                    <a:gd name="T53" fmla="*/ 8 h 16"/>
                    <a:gd name="T54" fmla="*/ 2 w 364"/>
                    <a:gd name="T55" fmla="*/ 10 h 16"/>
                    <a:gd name="T56" fmla="*/ 2 w 364"/>
                    <a:gd name="T57" fmla="*/ 10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4"/>
                    <a:gd name="T88" fmla="*/ 0 h 16"/>
                    <a:gd name="T89" fmla="*/ 364 w 364"/>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4" h="16">
                      <a:moveTo>
                        <a:pt x="2" y="10"/>
                      </a:moveTo>
                      <a:lnTo>
                        <a:pt x="2" y="10"/>
                      </a:lnTo>
                      <a:lnTo>
                        <a:pt x="46" y="11"/>
                      </a:lnTo>
                      <a:lnTo>
                        <a:pt x="90" y="11"/>
                      </a:lnTo>
                      <a:lnTo>
                        <a:pt x="176" y="11"/>
                      </a:lnTo>
                      <a:lnTo>
                        <a:pt x="223" y="11"/>
                      </a:lnTo>
                      <a:lnTo>
                        <a:pt x="268" y="13"/>
                      </a:lnTo>
                      <a:lnTo>
                        <a:pt x="361" y="16"/>
                      </a:lnTo>
                      <a:lnTo>
                        <a:pt x="363" y="16"/>
                      </a:lnTo>
                      <a:lnTo>
                        <a:pt x="364" y="13"/>
                      </a:lnTo>
                      <a:lnTo>
                        <a:pt x="364" y="10"/>
                      </a:lnTo>
                      <a:lnTo>
                        <a:pt x="361" y="8"/>
                      </a:lnTo>
                      <a:lnTo>
                        <a:pt x="317" y="3"/>
                      </a:lnTo>
                      <a:lnTo>
                        <a:pt x="275" y="2"/>
                      </a:lnTo>
                      <a:lnTo>
                        <a:pt x="229" y="0"/>
                      </a:lnTo>
                      <a:lnTo>
                        <a:pt x="185" y="0"/>
                      </a:lnTo>
                      <a:lnTo>
                        <a:pt x="94" y="2"/>
                      </a:lnTo>
                      <a:lnTo>
                        <a:pt x="47" y="2"/>
                      </a:lnTo>
                      <a:lnTo>
                        <a:pt x="2" y="5"/>
                      </a:lnTo>
                      <a:lnTo>
                        <a:pt x="0" y="6"/>
                      </a:lnTo>
                      <a:lnTo>
                        <a:pt x="0" y="8"/>
                      </a:lnTo>
                      <a:lnTo>
                        <a:pt x="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3" name="Freeform 222"/>
                <p:cNvSpPr>
                  <a:spLocks/>
                </p:cNvSpPr>
                <p:nvPr/>
              </p:nvSpPr>
              <p:spPr bwMode="auto">
                <a:xfrm>
                  <a:off x="493" y="1236"/>
                  <a:ext cx="11" cy="86"/>
                </a:xfrm>
                <a:custGeom>
                  <a:avLst/>
                  <a:gdLst>
                    <a:gd name="T0" fmla="*/ 0 w 11"/>
                    <a:gd name="T1" fmla="*/ 0 h 86"/>
                    <a:gd name="T2" fmla="*/ 0 w 11"/>
                    <a:gd name="T3" fmla="*/ 0 h 86"/>
                    <a:gd name="T4" fmla="*/ 0 w 11"/>
                    <a:gd name="T5" fmla="*/ 22 h 86"/>
                    <a:gd name="T6" fmla="*/ 0 w 11"/>
                    <a:gd name="T7" fmla="*/ 44 h 86"/>
                    <a:gd name="T8" fmla="*/ 2 w 11"/>
                    <a:gd name="T9" fmla="*/ 64 h 86"/>
                    <a:gd name="T10" fmla="*/ 7 w 11"/>
                    <a:gd name="T11" fmla="*/ 86 h 86"/>
                    <a:gd name="T12" fmla="*/ 7 w 11"/>
                    <a:gd name="T13" fmla="*/ 86 h 86"/>
                    <a:gd name="T14" fmla="*/ 8 w 11"/>
                    <a:gd name="T15" fmla="*/ 86 h 86"/>
                    <a:gd name="T16" fmla="*/ 10 w 11"/>
                    <a:gd name="T17" fmla="*/ 86 h 86"/>
                    <a:gd name="T18" fmla="*/ 10 w 11"/>
                    <a:gd name="T19" fmla="*/ 86 h 86"/>
                    <a:gd name="T20" fmla="*/ 11 w 11"/>
                    <a:gd name="T21" fmla="*/ 85 h 86"/>
                    <a:gd name="T22" fmla="*/ 11 w 11"/>
                    <a:gd name="T23" fmla="*/ 85 h 86"/>
                    <a:gd name="T24" fmla="*/ 7 w 11"/>
                    <a:gd name="T25" fmla="*/ 64 h 86"/>
                    <a:gd name="T26" fmla="*/ 3 w 11"/>
                    <a:gd name="T27" fmla="*/ 44 h 86"/>
                    <a:gd name="T28" fmla="*/ 2 w 11"/>
                    <a:gd name="T29" fmla="*/ 22 h 86"/>
                    <a:gd name="T30" fmla="*/ 2 w 11"/>
                    <a:gd name="T31" fmla="*/ 1 h 86"/>
                    <a:gd name="T32" fmla="*/ 2 w 11"/>
                    <a:gd name="T33" fmla="*/ 1 h 86"/>
                    <a:gd name="T34" fmla="*/ 0 w 11"/>
                    <a:gd name="T35" fmla="*/ 0 h 86"/>
                    <a:gd name="T36" fmla="*/ 0 w 11"/>
                    <a:gd name="T37" fmla="*/ 0 h 86"/>
                    <a:gd name="T38" fmla="*/ 0 w 11"/>
                    <a:gd name="T39" fmla="*/ 0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
                    <a:gd name="T61" fmla="*/ 0 h 86"/>
                    <a:gd name="T62" fmla="*/ 11 w 11"/>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 h="86">
                      <a:moveTo>
                        <a:pt x="0" y="0"/>
                      </a:moveTo>
                      <a:lnTo>
                        <a:pt x="0" y="0"/>
                      </a:lnTo>
                      <a:lnTo>
                        <a:pt x="0" y="22"/>
                      </a:lnTo>
                      <a:lnTo>
                        <a:pt x="0" y="44"/>
                      </a:lnTo>
                      <a:lnTo>
                        <a:pt x="2" y="64"/>
                      </a:lnTo>
                      <a:lnTo>
                        <a:pt x="7" y="86"/>
                      </a:lnTo>
                      <a:lnTo>
                        <a:pt x="8" y="86"/>
                      </a:lnTo>
                      <a:lnTo>
                        <a:pt x="10" y="86"/>
                      </a:lnTo>
                      <a:lnTo>
                        <a:pt x="11" y="85"/>
                      </a:lnTo>
                      <a:lnTo>
                        <a:pt x="7" y="64"/>
                      </a:lnTo>
                      <a:lnTo>
                        <a:pt x="3" y="44"/>
                      </a:lnTo>
                      <a:lnTo>
                        <a:pt x="2" y="22"/>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4" name="Freeform 223"/>
                <p:cNvSpPr>
                  <a:spLocks/>
                </p:cNvSpPr>
                <p:nvPr/>
              </p:nvSpPr>
              <p:spPr bwMode="auto">
                <a:xfrm>
                  <a:off x="487" y="1225"/>
                  <a:ext cx="286" cy="16"/>
                </a:xfrm>
                <a:custGeom>
                  <a:avLst/>
                  <a:gdLst>
                    <a:gd name="T0" fmla="*/ 2 w 286"/>
                    <a:gd name="T1" fmla="*/ 16 h 16"/>
                    <a:gd name="T2" fmla="*/ 2 w 286"/>
                    <a:gd name="T3" fmla="*/ 16 h 16"/>
                    <a:gd name="T4" fmla="*/ 36 w 286"/>
                    <a:gd name="T5" fmla="*/ 12 h 16"/>
                    <a:gd name="T6" fmla="*/ 71 w 286"/>
                    <a:gd name="T7" fmla="*/ 11 h 16"/>
                    <a:gd name="T8" fmla="*/ 138 w 286"/>
                    <a:gd name="T9" fmla="*/ 9 h 16"/>
                    <a:gd name="T10" fmla="*/ 138 w 286"/>
                    <a:gd name="T11" fmla="*/ 9 h 16"/>
                    <a:gd name="T12" fmla="*/ 210 w 286"/>
                    <a:gd name="T13" fmla="*/ 6 h 16"/>
                    <a:gd name="T14" fmla="*/ 246 w 286"/>
                    <a:gd name="T15" fmla="*/ 5 h 16"/>
                    <a:gd name="T16" fmla="*/ 283 w 286"/>
                    <a:gd name="T17" fmla="*/ 6 h 16"/>
                    <a:gd name="T18" fmla="*/ 283 w 286"/>
                    <a:gd name="T19" fmla="*/ 6 h 16"/>
                    <a:gd name="T20" fmla="*/ 284 w 286"/>
                    <a:gd name="T21" fmla="*/ 5 h 16"/>
                    <a:gd name="T22" fmla="*/ 286 w 286"/>
                    <a:gd name="T23" fmla="*/ 3 h 16"/>
                    <a:gd name="T24" fmla="*/ 284 w 286"/>
                    <a:gd name="T25" fmla="*/ 3 h 16"/>
                    <a:gd name="T26" fmla="*/ 284 w 286"/>
                    <a:gd name="T27" fmla="*/ 1 h 16"/>
                    <a:gd name="T28" fmla="*/ 284 w 286"/>
                    <a:gd name="T29" fmla="*/ 1 h 16"/>
                    <a:gd name="T30" fmla="*/ 248 w 286"/>
                    <a:gd name="T31" fmla="*/ 0 h 16"/>
                    <a:gd name="T32" fmla="*/ 210 w 286"/>
                    <a:gd name="T33" fmla="*/ 0 h 16"/>
                    <a:gd name="T34" fmla="*/ 138 w 286"/>
                    <a:gd name="T35" fmla="*/ 3 h 16"/>
                    <a:gd name="T36" fmla="*/ 138 w 286"/>
                    <a:gd name="T37" fmla="*/ 3 h 16"/>
                    <a:gd name="T38" fmla="*/ 69 w 286"/>
                    <a:gd name="T39" fmla="*/ 5 h 16"/>
                    <a:gd name="T40" fmla="*/ 35 w 286"/>
                    <a:gd name="T41" fmla="*/ 6 h 16"/>
                    <a:gd name="T42" fmla="*/ 17 w 286"/>
                    <a:gd name="T43" fmla="*/ 9 h 16"/>
                    <a:gd name="T44" fmla="*/ 0 w 286"/>
                    <a:gd name="T45" fmla="*/ 12 h 16"/>
                    <a:gd name="T46" fmla="*/ 0 w 286"/>
                    <a:gd name="T47" fmla="*/ 12 h 16"/>
                    <a:gd name="T48" fmla="*/ 0 w 286"/>
                    <a:gd name="T49" fmla="*/ 12 h 16"/>
                    <a:gd name="T50" fmla="*/ 0 w 286"/>
                    <a:gd name="T51" fmla="*/ 14 h 16"/>
                    <a:gd name="T52" fmla="*/ 0 w 286"/>
                    <a:gd name="T53" fmla="*/ 16 h 16"/>
                    <a:gd name="T54" fmla="*/ 2 w 286"/>
                    <a:gd name="T55" fmla="*/ 16 h 16"/>
                    <a:gd name="T56" fmla="*/ 2 w 286"/>
                    <a:gd name="T57" fmla="*/ 16 h 1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6"/>
                    <a:gd name="T88" fmla="*/ 0 h 16"/>
                    <a:gd name="T89" fmla="*/ 286 w 286"/>
                    <a:gd name="T90" fmla="*/ 16 h 1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6" h="16">
                      <a:moveTo>
                        <a:pt x="2" y="16"/>
                      </a:moveTo>
                      <a:lnTo>
                        <a:pt x="2" y="16"/>
                      </a:lnTo>
                      <a:lnTo>
                        <a:pt x="36" y="12"/>
                      </a:lnTo>
                      <a:lnTo>
                        <a:pt x="71" y="11"/>
                      </a:lnTo>
                      <a:lnTo>
                        <a:pt x="138" y="9"/>
                      </a:lnTo>
                      <a:lnTo>
                        <a:pt x="210" y="6"/>
                      </a:lnTo>
                      <a:lnTo>
                        <a:pt x="246" y="5"/>
                      </a:lnTo>
                      <a:lnTo>
                        <a:pt x="283" y="6"/>
                      </a:lnTo>
                      <a:lnTo>
                        <a:pt x="284" y="5"/>
                      </a:lnTo>
                      <a:lnTo>
                        <a:pt x="286" y="3"/>
                      </a:lnTo>
                      <a:lnTo>
                        <a:pt x="284" y="3"/>
                      </a:lnTo>
                      <a:lnTo>
                        <a:pt x="284" y="1"/>
                      </a:lnTo>
                      <a:lnTo>
                        <a:pt x="248" y="0"/>
                      </a:lnTo>
                      <a:lnTo>
                        <a:pt x="210" y="0"/>
                      </a:lnTo>
                      <a:lnTo>
                        <a:pt x="138" y="3"/>
                      </a:lnTo>
                      <a:lnTo>
                        <a:pt x="69" y="5"/>
                      </a:lnTo>
                      <a:lnTo>
                        <a:pt x="35" y="6"/>
                      </a:lnTo>
                      <a:lnTo>
                        <a:pt x="17" y="9"/>
                      </a:lnTo>
                      <a:lnTo>
                        <a:pt x="0" y="12"/>
                      </a:lnTo>
                      <a:lnTo>
                        <a:pt x="0" y="14"/>
                      </a:lnTo>
                      <a:lnTo>
                        <a:pt x="0" y="16"/>
                      </a:lnTo>
                      <a:lnTo>
                        <a:pt x="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5" name="Freeform 224"/>
                <p:cNvSpPr>
                  <a:spLocks/>
                </p:cNvSpPr>
                <p:nvPr/>
              </p:nvSpPr>
              <p:spPr bwMode="auto">
                <a:xfrm>
                  <a:off x="768" y="1228"/>
                  <a:ext cx="3" cy="80"/>
                </a:xfrm>
                <a:custGeom>
                  <a:avLst/>
                  <a:gdLst>
                    <a:gd name="T0" fmla="*/ 0 w 3"/>
                    <a:gd name="T1" fmla="*/ 0 h 80"/>
                    <a:gd name="T2" fmla="*/ 0 w 3"/>
                    <a:gd name="T3" fmla="*/ 0 h 80"/>
                    <a:gd name="T4" fmla="*/ 0 w 3"/>
                    <a:gd name="T5" fmla="*/ 39 h 80"/>
                    <a:gd name="T6" fmla="*/ 2 w 3"/>
                    <a:gd name="T7" fmla="*/ 78 h 80"/>
                    <a:gd name="T8" fmla="*/ 2 w 3"/>
                    <a:gd name="T9" fmla="*/ 78 h 80"/>
                    <a:gd name="T10" fmla="*/ 3 w 3"/>
                    <a:gd name="T11" fmla="*/ 80 h 80"/>
                    <a:gd name="T12" fmla="*/ 3 w 3"/>
                    <a:gd name="T13" fmla="*/ 78 h 80"/>
                    <a:gd name="T14" fmla="*/ 3 w 3"/>
                    <a:gd name="T15" fmla="*/ 78 h 80"/>
                    <a:gd name="T16" fmla="*/ 2 w 3"/>
                    <a:gd name="T17" fmla="*/ 39 h 80"/>
                    <a:gd name="T18" fmla="*/ 2 w 3"/>
                    <a:gd name="T19" fmla="*/ 0 h 80"/>
                    <a:gd name="T20" fmla="*/ 2 w 3"/>
                    <a:gd name="T21" fmla="*/ 0 h 80"/>
                    <a:gd name="T22" fmla="*/ 0 w 3"/>
                    <a:gd name="T23" fmla="*/ 0 h 80"/>
                    <a:gd name="T24" fmla="*/ 0 w 3"/>
                    <a:gd name="T25" fmla="*/ 0 h 80"/>
                    <a:gd name="T26" fmla="*/ 0 w 3"/>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80"/>
                    <a:gd name="T44" fmla="*/ 3 w 3"/>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80">
                      <a:moveTo>
                        <a:pt x="0" y="0"/>
                      </a:moveTo>
                      <a:lnTo>
                        <a:pt x="0" y="0"/>
                      </a:lnTo>
                      <a:lnTo>
                        <a:pt x="0" y="39"/>
                      </a:lnTo>
                      <a:lnTo>
                        <a:pt x="2" y="78"/>
                      </a:lnTo>
                      <a:lnTo>
                        <a:pt x="3" y="80"/>
                      </a:lnTo>
                      <a:lnTo>
                        <a:pt x="3" y="78"/>
                      </a:lnTo>
                      <a:lnTo>
                        <a:pt x="2" y="39"/>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6" name="Freeform 225"/>
                <p:cNvSpPr>
                  <a:spLocks/>
                </p:cNvSpPr>
                <p:nvPr/>
              </p:nvSpPr>
              <p:spPr bwMode="auto">
                <a:xfrm>
                  <a:off x="542" y="1319"/>
                  <a:ext cx="100" cy="2"/>
                </a:xfrm>
                <a:custGeom>
                  <a:avLst/>
                  <a:gdLst>
                    <a:gd name="T0" fmla="*/ 0 w 100"/>
                    <a:gd name="T1" fmla="*/ 2 h 2"/>
                    <a:gd name="T2" fmla="*/ 0 w 100"/>
                    <a:gd name="T3" fmla="*/ 2 h 2"/>
                    <a:gd name="T4" fmla="*/ 99 w 100"/>
                    <a:gd name="T5" fmla="*/ 2 h 2"/>
                    <a:gd name="T6" fmla="*/ 99 w 100"/>
                    <a:gd name="T7" fmla="*/ 2 h 2"/>
                    <a:gd name="T8" fmla="*/ 100 w 100"/>
                    <a:gd name="T9" fmla="*/ 2 h 2"/>
                    <a:gd name="T10" fmla="*/ 100 w 100"/>
                    <a:gd name="T11" fmla="*/ 0 h 2"/>
                    <a:gd name="T12" fmla="*/ 100 w 100"/>
                    <a:gd name="T13" fmla="*/ 0 h 2"/>
                    <a:gd name="T14" fmla="*/ 0 w 100"/>
                    <a:gd name="T15" fmla="*/ 0 h 2"/>
                    <a:gd name="T16" fmla="*/ 0 w 100"/>
                    <a:gd name="T17" fmla="*/ 0 h 2"/>
                    <a:gd name="T18" fmla="*/ 0 w 100"/>
                    <a:gd name="T19" fmla="*/ 2 h 2"/>
                    <a:gd name="T20" fmla="*/ 0 w 100"/>
                    <a:gd name="T21" fmla="*/ 2 h 2"/>
                    <a:gd name="T22" fmla="*/ 0 w 100"/>
                    <a:gd name="T23" fmla="*/ 2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2"/>
                    <a:gd name="T38" fmla="*/ 100 w 100"/>
                    <a:gd name="T39" fmla="*/ 2 h 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2">
                      <a:moveTo>
                        <a:pt x="0" y="2"/>
                      </a:moveTo>
                      <a:lnTo>
                        <a:pt x="0" y="2"/>
                      </a:lnTo>
                      <a:lnTo>
                        <a:pt x="99" y="2"/>
                      </a:lnTo>
                      <a:lnTo>
                        <a:pt x="100" y="2"/>
                      </a:lnTo>
                      <a:lnTo>
                        <a:pt x="100" y="0"/>
                      </a:lnTo>
                      <a:lnTo>
                        <a:pt x="0"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7" name="Freeform 226"/>
                <p:cNvSpPr>
                  <a:spLocks/>
                </p:cNvSpPr>
                <p:nvPr/>
              </p:nvSpPr>
              <p:spPr bwMode="auto">
                <a:xfrm>
                  <a:off x="476" y="1266"/>
                  <a:ext cx="298" cy="8"/>
                </a:xfrm>
                <a:custGeom>
                  <a:avLst/>
                  <a:gdLst>
                    <a:gd name="T0" fmla="*/ 297 w 298"/>
                    <a:gd name="T1" fmla="*/ 6 h 8"/>
                    <a:gd name="T2" fmla="*/ 297 w 298"/>
                    <a:gd name="T3" fmla="*/ 6 h 8"/>
                    <a:gd name="T4" fmla="*/ 259 w 298"/>
                    <a:gd name="T5" fmla="*/ 3 h 8"/>
                    <a:gd name="T6" fmla="*/ 223 w 298"/>
                    <a:gd name="T7" fmla="*/ 1 h 8"/>
                    <a:gd name="T8" fmla="*/ 148 w 298"/>
                    <a:gd name="T9" fmla="*/ 0 h 8"/>
                    <a:gd name="T10" fmla="*/ 0 w 298"/>
                    <a:gd name="T11" fmla="*/ 3 h 8"/>
                    <a:gd name="T12" fmla="*/ 0 w 298"/>
                    <a:gd name="T13" fmla="*/ 3 h 8"/>
                    <a:gd name="T14" fmla="*/ 0 w 298"/>
                    <a:gd name="T15" fmla="*/ 3 h 8"/>
                    <a:gd name="T16" fmla="*/ 0 w 298"/>
                    <a:gd name="T17" fmla="*/ 3 h 8"/>
                    <a:gd name="T18" fmla="*/ 148 w 298"/>
                    <a:gd name="T19" fmla="*/ 3 h 8"/>
                    <a:gd name="T20" fmla="*/ 223 w 298"/>
                    <a:gd name="T21" fmla="*/ 3 h 8"/>
                    <a:gd name="T22" fmla="*/ 259 w 298"/>
                    <a:gd name="T23" fmla="*/ 4 h 8"/>
                    <a:gd name="T24" fmla="*/ 297 w 298"/>
                    <a:gd name="T25" fmla="*/ 8 h 8"/>
                    <a:gd name="T26" fmla="*/ 297 w 298"/>
                    <a:gd name="T27" fmla="*/ 8 h 8"/>
                    <a:gd name="T28" fmla="*/ 298 w 298"/>
                    <a:gd name="T29" fmla="*/ 8 h 8"/>
                    <a:gd name="T30" fmla="*/ 297 w 298"/>
                    <a:gd name="T31" fmla="*/ 6 h 8"/>
                    <a:gd name="T32" fmla="*/ 297 w 298"/>
                    <a:gd name="T33" fmla="*/ 6 h 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8"/>
                    <a:gd name="T52" fmla="*/ 0 h 8"/>
                    <a:gd name="T53" fmla="*/ 298 w 298"/>
                    <a:gd name="T54" fmla="*/ 8 h 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8" h="8">
                      <a:moveTo>
                        <a:pt x="297" y="6"/>
                      </a:moveTo>
                      <a:lnTo>
                        <a:pt x="297" y="6"/>
                      </a:lnTo>
                      <a:lnTo>
                        <a:pt x="259" y="3"/>
                      </a:lnTo>
                      <a:lnTo>
                        <a:pt x="223" y="1"/>
                      </a:lnTo>
                      <a:lnTo>
                        <a:pt x="148" y="0"/>
                      </a:lnTo>
                      <a:lnTo>
                        <a:pt x="0" y="3"/>
                      </a:lnTo>
                      <a:lnTo>
                        <a:pt x="148" y="3"/>
                      </a:lnTo>
                      <a:lnTo>
                        <a:pt x="223" y="3"/>
                      </a:lnTo>
                      <a:lnTo>
                        <a:pt x="259" y="4"/>
                      </a:lnTo>
                      <a:lnTo>
                        <a:pt x="297" y="8"/>
                      </a:lnTo>
                      <a:lnTo>
                        <a:pt x="298" y="8"/>
                      </a:lnTo>
                      <a:lnTo>
                        <a:pt x="29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8" name="Freeform 227"/>
                <p:cNvSpPr>
                  <a:spLocks/>
                </p:cNvSpPr>
                <p:nvPr/>
              </p:nvSpPr>
              <p:spPr bwMode="auto">
                <a:xfrm>
                  <a:off x="595" y="1259"/>
                  <a:ext cx="58" cy="24"/>
                </a:xfrm>
                <a:custGeom>
                  <a:avLst/>
                  <a:gdLst>
                    <a:gd name="T0" fmla="*/ 19 w 58"/>
                    <a:gd name="T1" fmla="*/ 0 h 24"/>
                    <a:gd name="T2" fmla="*/ 19 w 58"/>
                    <a:gd name="T3" fmla="*/ 0 h 24"/>
                    <a:gd name="T4" fmla="*/ 13 w 58"/>
                    <a:gd name="T5" fmla="*/ 4 h 24"/>
                    <a:gd name="T6" fmla="*/ 7 w 58"/>
                    <a:gd name="T7" fmla="*/ 7 h 24"/>
                    <a:gd name="T8" fmla="*/ 2 w 58"/>
                    <a:gd name="T9" fmla="*/ 11 h 24"/>
                    <a:gd name="T10" fmla="*/ 0 w 58"/>
                    <a:gd name="T11" fmla="*/ 15 h 24"/>
                    <a:gd name="T12" fmla="*/ 2 w 58"/>
                    <a:gd name="T13" fmla="*/ 18 h 24"/>
                    <a:gd name="T14" fmla="*/ 2 w 58"/>
                    <a:gd name="T15" fmla="*/ 18 h 24"/>
                    <a:gd name="T16" fmla="*/ 7 w 58"/>
                    <a:gd name="T17" fmla="*/ 21 h 24"/>
                    <a:gd name="T18" fmla="*/ 11 w 58"/>
                    <a:gd name="T19" fmla="*/ 22 h 24"/>
                    <a:gd name="T20" fmla="*/ 24 w 58"/>
                    <a:gd name="T21" fmla="*/ 24 h 24"/>
                    <a:gd name="T22" fmla="*/ 24 w 58"/>
                    <a:gd name="T23" fmla="*/ 24 h 24"/>
                    <a:gd name="T24" fmla="*/ 38 w 58"/>
                    <a:gd name="T25" fmla="*/ 24 h 24"/>
                    <a:gd name="T26" fmla="*/ 46 w 58"/>
                    <a:gd name="T27" fmla="*/ 22 h 24"/>
                    <a:gd name="T28" fmla="*/ 52 w 58"/>
                    <a:gd name="T29" fmla="*/ 19 h 24"/>
                    <a:gd name="T30" fmla="*/ 52 w 58"/>
                    <a:gd name="T31" fmla="*/ 19 h 24"/>
                    <a:gd name="T32" fmla="*/ 57 w 58"/>
                    <a:gd name="T33" fmla="*/ 16 h 24"/>
                    <a:gd name="T34" fmla="*/ 58 w 58"/>
                    <a:gd name="T35" fmla="*/ 13 h 24"/>
                    <a:gd name="T36" fmla="*/ 58 w 58"/>
                    <a:gd name="T37" fmla="*/ 10 h 24"/>
                    <a:gd name="T38" fmla="*/ 58 w 58"/>
                    <a:gd name="T39" fmla="*/ 10 h 24"/>
                    <a:gd name="T40" fmla="*/ 58 w 58"/>
                    <a:gd name="T41" fmla="*/ 8 h 24"/>
                    <a:gd name="T42" fmla="*/ 55 w 58"/>
                    <a:gd name="T43" fmla="*/ 5 h 24"/>
                    <a:gd name="T44" fmla="*/ 51 w 58"/>
                    <a:gd name="T45" fmla="*/ 2 h 24"/>
                    <a:gd name="T46" fmla="*/ 51 w 58"/>
                    <a:gd name="T47" fmla="*/ 2 h 24"/>
                    <a:gd name="T48" fmla="*/ 47 w 58"/>
                    <a:gd name="T49" fmla="*/ 2 h 24"/>
                    <a:gd name="T50" fmla="*/ 46 w 58"/>
                    <a:gd name="T51" fmla="*/ 4 h 24"/>
                    <a:gd name="T52" fmla="*/ 46 w 58"/>
                    <a:gd name="T53" fmla="*/ 7 h 24"/>
                    <a:gd name="T54" fmla="*/ 47 w 58"/>
                    <a:gd name="T55" fmla="*/ 8 h 24"/>
                    <a:gd name="T56" fmla="*/ 47 w 58"/>
                    <a:gd name="T57" fmla="*/ 8 h 24"/>
                    <a:gd name="T58" fmla="*/ 51 w 58"/>
                    <a:gd name="T59" fmla="*/ 11 h 24"/>
                    <a:gd name="T60" fmla="*/ 51 w 58"/>
                    <a:gd name="T61" fmla="*/ 11 h 24"/>
                    <a:gd name="T62" fmla="*/ 51 w 58"/>
                    <a:gd name="T63" fmla="*/ 11 h 24"/>
                    <a:gd name="T64" fmla="*/ 51 w 58"/>
                    <a:gd name="T65" fmla="*/ 10 h 24"/>
                    <a:gd name="T66" fmla="*/ 51 w 58"/>
                    <a:gd name="T67" fmla="*/ 10 h 24"/>
                    <a:gd name="T68" fmla="*/ 49 w 58"/>
                    <a:gd name="T69" fmla="*/ 11 h 24"/>
                    <a:gd name="T70" fmla="*/ 49 w 58"/>
                    <a:gd name="T71" fmla="*/ 11 h 24"/>
                    <a:gd name="T72" fmla="*/ 46 w 58"/>
                    <a:gd name="T73" fmla="*/ 13 h 24"/>
                    <a:gd name="T74" fmla="*/ 46 w 58"/>
                    <a:gd name="T75" fmla="*/ 13 h 24"/>
                    <a:gd name="T76" fmla="*/ 35 w 58"/>
                    <a:gd name="T77" fmla="*/ 16 h 24"/>
                    <a:gd name="T78" fmla="*/ 24 w 58"/>
                    <a:gd name="T79" fmla="*/ 18 h 24"/>
                    <a:gd name="T80" fmla="*/ 24 w 58"/>
                    <a:gd name="T81" fmla="*/ 18 h 24"/>
                    <a:gd name="T82" fmla="*/ 14 w 58"/>
                    <a:gd name="T83" fmla="*/ 18 h 24"/>
                    <a:gd name="T84" fmla="*/ 10 w 58"/>
                    <a:gd name="T85" fmla="*/ 18 h 24"/>
                    <a:gd name="T86" fmla="*/ 5 w 58"/>
                    <a:gd name="T87" fmla="*/ 16 h 24"/>
                    <a:gd name="T88" fmla="*/ 5 w 58"/>
                    <a:gd name="T89" fmla="*/ 16 h 24"/>
                    <a:gd name="T90" fmla="*/ 5 w 58"/>
                    <a:gd name="T91" fmla="*/ 15 h 24"/>
                    <a:gd name="T92" fmla="*/ 7 w 58"/>
                    <a:gd name="T93" fmla="*/ 13 h 24"/>
                    <a:gd name="T94" fmla="*/ 11 w 58"/>
                    <a:gd name="T95" fmla="*/ 8 h 24"/>
                    <a:gd name="T96" fmla="*/ 19 w 58"/>
                    <a:gd name="T97" fmla="*/ 4 h 24"/>
                    <a:gd name="T98" fmla="*/ 19 w 58"/>
                    <a:gd name="T99" fmla="*/ 4 h 24"/>
                    <a:gd name="T100" fmla="*/ 21 w 58"/>
                    <a:gd name="T101" fmla="*/ 2 h 24"/>
                    <a:gd name="T102" fmla="*/ 21 w 58"/>
                    <a:gd name="T103" fmla="*/ 0 h 24"/>
                    <a:gd name="T104" fmla="*/ 19 w 58"/>
                    <a:gd name="T105" fmla="*/ 0 h 24"/>
                    <a:gd name="T106" fmla="*/ 19 w 58"/>
                    <a:gd name="T107" fmla="*/ 0 h 24"/>
                    <a:gd name="T108" fmla="*/ 19 w 58"/>
                    <a:gd name="T109" fmla="*/ 0 h 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24"/>
                    <a:gd name="T167" fmla="*/ 58 w 58"/>
                    <a:gd name="T168" fmla="*/ 24 h 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24">
                      <a:moveTo>
                        <a:pt x="19" y="0"/>
                      </a:moveTo>
                      <a:lnTo>
                        <a:pt x="19" y="0"/>
                      </a:lnTo>
                      <a:lnTo>
                        <a:pt x="13" y="4"/>
                      </a:lnTo>
                      <a:lnTo>
                        <a:pt x="7" y="7"/>
                      </a:lnTo>
                      <a:lnTo>
                        <a:pt x="2" y="11"/>
                      </a:lnTo>
                      <a:lnTo>
                        <a:pt x="0" y="15"/>
                      </a:lnTo>
                      <a:lnTo>
                        <a:pt x="2" y="18"/>
                      </a:lnTo>
                      <a:lnTo>
                        <a:pt x="7" y="21"/>
                      </a:lnTo>
                      <a:lnTo>
                        <a:pt x="11" y="22"/>
                      </a:lnTo>
                      <a:lnTo>
                        <a:pt x="24" y="24"/>
                      </a:lnTo>
                      <a:lnTo>
                        <a:pt x="38" y="24"/>
                      </a:lnTo>
                      <a:lnTo>
                        <a:pt x="46" y="22"/>
                      </a:lnTo>
                      <a:lnTo>
                        <a:pt x="52" y="19"/>
                      </a:lnTo>
                      <a:lnTo>
                        <a:pt x="57" y="16"/>
                      </a:lnTo>
                      <a:lnTo>
                        <a:pt x="58" y="13"/>
                      </a:lnTo>
                      <a:lnTo>
                        <a:pt x="58" y="10"/>
                      </a:lnTo>
                      <a:lnTo>
                        <a:pt x="58" y="8"/>
                      </a:lnTo>
                      <a:lnTo>
                        <a:pt x="55" y="5"/>
                      </a:lnTo>
                      <a:lnTo>
                        <a:pt x="51" y="2"/>
                      </a:lnTo>
                      <a:lnTo>
                        <a:pt x="47" y="2"/>
                      </a:lnTo>
                      <a:lnTo>
                        <a:pt x="46" y="4"/>
                      </a:lnTo>
                      <a:lnTo>
                        <a:pt x="46" y="7"/>
                      </a:lnTo>
                      <a:lnTo>
                        <a:pt x="47" y="8"/>
                      </a:lnTo>
                      <a:lnTo>
                        <a:pt x="51" y="11"/>
                      </a:lnTo>
                      <a:lnTo>
                        <a:pt x="51" y="10"/>
                      </a:lnTo>
                      <a:lnTo>
                        <a:pt x="49" y="11"/>
                      </a:lnTo>
                      <a:lnTo>
                        <a:pt x="46" y="13"/>
                      </a:lnTo>
                      <a:lnTo>
                        <a:pt x="35" y="16"/>
                      </a:lnTo>
                      <a:lnTo>
                        <a:pt x="24" y="18"/>
                      </a:lnTo>
                      <a:lnTo>
                        <a:pt x="14" y="18"/>
                      </a:lnTo>
                      <a:lnTo>
                        <a:pt x="10" y="18"/>
                      </a:lnTo>
                      <a:lnTo>
                        <a:pt x="5" y="16"/>
                      </a:lnTo>
                      <a:lnTo>
                        <a:pt x="5" y="15"/>
                      </a:lnTo>
                      <a:lnTo>
                        <a:pt x="7" y="13"/>
                      </a:lnTo>
                      <a:lnTo>
                        <a:pt x="11" y="8"/>
                      </a:lnTo>
                      <a:lnTo>
                        <a:pt x="19" y="4"/>
                      </a:lnTo>
                      <a:lnTo>
                        <a:pt x="21" y="2"/>
                      </a:lnTo>
                      <a:lnTo>
                        <a:pt x="21"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299" name="Freeform 228"/>
                <p:cNvSpPr>
                  <a:spLocks/>
                </p:cNvSpPr>
                <p:nvPr/>
              </p:nvSpPr>
              <p:spPr bwMode="auto">
                <a:xfrm>
                  <a:off x="771" y="1214"/>
                  <a:ext cx="17" cy="99"/>
                </a:xfrm>
                <a:custGeom>
                  <a:avLst/>
                  <a:gdLst>
                    <a:gd name="T0" fmla="*/ 17 w 17"/>
                    <a:gd name="T1" fmla="*/ 0 h 99"/>
                    <a:gd name="T2" fmla="*/ 17 w 17"/>
                    <a:gd name="T3" fmla="*/ 0 h 99"/>
                    <a:gd name="T4" fmla="*/ 9 w 17"/>
                    <a:gd name="T5" fmla="*/ 23 h 99"/>
                    <a:gd name="T6" fmla="*/ 3 w 17"/>
                    <a:gd name="T7" fmla="*/ 49 h 99"/>
                    <a:gd name="T8" fmla="*/ 0 w 17"/>
                    <a:gd name="T9" fmla="*/ 72 h 99"/>
                    <a:gd name="T10" fmla="*/ 0 w 17"/>
                    <a:gd name="T11" fmla="*/ 97 h 99"/>
                    <a:gd name="T12" fmla="*/ 0 w 17"/>
                    <a:gd name="T13" fmla="*/ 97 h 99"/>
                    <a:gd name="T14" fmla="*/ 2 w 17"/>
                    <a:gd name="T15" fmla="*/ 99 h 99"/>
                    <a:gd name="T16" fmla="*/ 3 w 17"/>
                    <a:gd name="T17" fmla="*/ 97 h 99"/>
                    <a:gd name="T18" fmla="*/ 3 w 17"/>
                    <a:gd name="T19" fmla="*/ 97 h 99"/>
                    <a:gd name="T20" fmla="*/ 5 w 17"/>
                    <a:gd name="T21" fmla="*/ 72 h 99"/>
                    <a:gd name="T22" fmla="*/ 8 w 17"/>
                    <a:gd name="T23" fmla="*/ 49 h 99"/>
                    <a:gd name="T24" fmla="*/ 11 w 17"/>
                    <a:gd name="T25" fmla="*/ 25 h 99"/>
                    <a:gd name="T26" fmla="*/ 17 w 17"/>
                    <a:gd name="T27" fmla="*/ 2 h 99"/>
                    <a:gd name="T28" fmla="*/ 17 w 17"/>
                    <a:gd name="T29" fmla="*/ 2 h 99"/>
                    <a:gd name="T30" fmla="*/ 17 w 17"/>
                    <a:gd name="T31" fmla="*/ 0 h 99"/>
                    <a:gd name="T32" fmla="*/ 17 w 17"/>
                    <a:gd name="T33" fmla="*/ 0 h 99"/>
                    <a:gd name="T34" fmla="*/ 17 w 17"/>
                    <a:gd name="T35" fmla="*/ 0 h 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99"/>
                    <a:gd name="T56" fmla="*/ 17 w 17"/>
                    <a:gd name="T57" fmla="*/ 99 h 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99">
                      <a:moveTo>
                        <a:pt x="17" y="0"/>
                      </a:moveTo>
                      <a:lnTo>
                        <a:pt x="17" y="0"/>
                      </a:lnTo>
                      <a:lnTo>
                        <a:pt x="9" y="23"/>
                      </a:lnTo>
                      <a:lnTo>
                        <a:pt x="3" y="49"/>
                      </a:lnTo>
                      <a:lnTo>
                        <a:pt x="0" y="72"/>
                      </a:lnTo>
                      <a:lnTo>
                        <a:pt x="0" y="97"/>
                      </a:lnTo>
                      <a:lnTo>
                        <a:pt x="2" y="99"/>
                      </a:lnTo>
                      <a:lnTo>
                        <a:pt x="3" y="97"/>
                      </a:lnTo>
                      <a:lnTo>
                        <a:pt x="5" y="72"/>
                      </a:lnTo>
                      <a:lnTo>
                        <a:pt x="8" y="49"/>
                      </a:lnTo>
                      <a:lnTo>
                        <a:pt x="11" y="25"/>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0" name="Freeform 229"/>
                <p:cNvSpPr>
                  <a:spLocks/>
                </p:cNvSpPr>
                <p:nvPr/>
              </p:nvSpPr>
              <p:spPr bwMode="auto">
                <a:xfrm>
                  <a:off x="771" y="1211"/>
                  <a:ext cx="234" cy="23"/>
                </a:xfrm>
                <a:custGeom>
                  <a:avLst/>
                  <a:gdLst>
                    <a:gd name="T0" fmla="*/ 2 w 234"/>
                    <a:gd name="T1" fmla="*/ 3 h 23"/>
                    <a:gd name="T2" fmla="*/ 2 w 234"/>
                    <a:gd name="T3" fmla="*/ 3 h 23"/>
                    <a:gd name="T4" fmla="*/ 60 w 234"/>
                    <a:gd name="T5" fmla="*/ 5 h 23"/>
                    <a:gd name="T6" fmla="*/ 116 w 234"/>
                    <a:gd name="T7" fmla="*/ 9 h 23"/>
                    <a:gd name="T8" fmla="*/ 174 w 234"/>
                    <a:gd name="T9" fmla="*/ 15 h 23"/>
                    <a:gd name="T10" fmla="*/ 231 w 234"/>
                    <a:gd name="T11" fmla="*/ 23 h 23"/>
                    <a:gd name="T12" fmla="*/ 231 w 234"/>
                    <a:gd name="T13" fmla="*/ 23 h 23"/>
                    <a:gd name="T14" fmla="*/ 232 w 234"/>
                    <a:gd name="T15" fmla="*/ 23 h 23"/>
                    <a:gd name="T16" fmla="*/ 234 w 234"/>
                    <a:gd name="T17" fmla="*/ 22 h 23"/>
                    <a:gd name="T18" fmla="*/ 234 w 234"/>
                    <a:gd name="T19" fmla="*/ 20 h 23"/>
                    <a:gd name="T20" fmla="*/ 232 w 234"/>
                    <a:gd name="T21" fmla="*/ 20 h 23"/>
                    <a:gd name="T22" fmla="*/ 232 w 234"/>
                    <a:gd name="T23" fmla="*/ 20 h 23"/>
                    <a:gd name="T24" fmla="*/ 204 w 234"/>
                    <a:gd name="T25" fmla="*/ 12 h 23"/>
                    <a:gd name="T26" fmla="*/ 176 w 234"/>
                    <a:gd name="T27" fmla="*/ 8 h 23"/>
                    <a:gd name="T28" fmla="*/ 146 w 234"/>
                    <a:gd name="T29" fmla="*/ 5 h 23"/>
                    <a:gd name="T30" fmla="*/ 118 w 234"/>
                    <a:gd name="T31" fmla="*/ 3 h 23"/>
                    <a:gd name="T32" fmla="*/ 60 w 234"/>
                    <a:gd name="T33" fmla="*/ 0 h 23"/>
                    <a:gd name="T34" fmla="*/ 2 w 234"/>
                    <a:gd name="T35" fmla="*/ 0 h 23"/>
                    <a:gd name="T36" fmla="*/ 2 w 234"/>
                    <a:gd name="T37" fmla="*/ 0 h 23"/>
                    <a:gd name="T38" fmla="*/ 0 w 234"/>
                    <a:gd name="T39" fmla="*/ 1 h 23"/>
                    <a:gd name="T40" fmla="*/ 2 w 234"/>
                    <a:gd name="T41" fmla="*/ 3 h 23"/>
                    <a:gd name="T42" fmla="*/ 2 w 234"/>
                    <a:gd name="T43" fmla="*/ 3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4"/>
                    <a:gd name="T67" fmla="*/ 0 h 23"/>
                    <a:gd name="T68" fmla="*/ 234 w 234"/>
                    <a:gd name="T69" fmla="*/ 23 h 2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4" h="23">
                      <a:moveTo>
                        <a:pt x="2" y="3"/>
                      </a:moveTo>
                      <a:lnTo>
                        <a:pt x="2" y="3"/>
                      </a:lnTo>
                      <a:lnTo>
                        <a:pt x="60" y="5"/>
                      </a:lnTo>
                      <a:lnTo>
                        <a:pt x="116" y="9"/>
                      </a:lnTo>
                      <a:lnTo>
                        <a:pt x="174" y="15"/>
                      </a:lnTo>
                      <a:lnTo>
                        <a:pt x="231" y="23"/>
                      </a:lnTo>
                      <a:lnTo>
                        <a:pt x="232" y="23"/>
                      </a:lnTo>
                      <a:lnTo>
                        <a:pt x="234" y="22"/>
                      </a:lnTo>
                      <a:lnTo>
                        <a:pt x="234" y="20"/>
                      </a:lnTo>
                      <a:lnTo>
                        <a:pt x="232" y="20"/>
                      </a:lnTo>
                      <a:lnTo>
                        <a:pt x="204" y="12"/>
                      </a:lnTo>
                      <a:lnTo>
                        <a:pt x="176" y="8"/>
                      </a:lnTo>
                      <a:lnTo>
                        <a:pt x="146" y="5"/>
                      </a:lnTo>
                      <a:lnTo>
                        <a:pt x="118" y="3"/>
                      </a:lnTo>
                      <a:lnTo>
                        <a:pt x="60" y="0"/>
                      </a:lnTo>
                      <a:lnTo>
                        <a:pt x="2" y="0"/>
                      </a:lnTo>
                      <a:lnTo>
                        <a:pt x="0" y="1"/>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1" name="Freeform 230"/>
                <p:cNvSpPr>
                  <a:spLocks/>
                </p:cNvSpPr>
                <p:nvPr/>
              </p:nvSpPr>
              <p:spPr bwMode="auto">
                <a:xfrm>
                  <a:off x="972" y="1226"/>
                  <a:ext cx="27" cy="109"/>
                </a:xfrm>
                <a:custGeom>
                  <a:avLst/>
                  <a:gdLst>
                    <a:gd name="T0" fmla="*/ 23 w 27"/>
                    <a:gd name="T1" fmla="*/ 2 h 109"/>
                    <a:gd name="T2" fmla="*/ 23 w 27"/>
                    <a:gd name="T3" fmla="*/ 2 h 109"/>
                    <a:gd name="T4" fmla="*/ 20 w 27"/>
                    <a:gd name="T5" fmla="*/ 29 h 109"/>
                    <a:gd name="T6" fmla="*/ 16 w 27"/>
                    <a:gd name="T7" fmla="*/ 55 h 109"/>
                    <a:gd name="T8" fmla="*/ 8 w 27"/>
                    <a:gd name="T9" fmla="*/ 80 h 109"/>
                    <a:gd name="T10" fmla="*/ 0 w 27"/>
                    <a:gd name="T11" fmla="*/ 106 h 109"/>
                    <a:gd name="T12" fmla="*/ 0 w 27"/>
                    <a:gd name="T13" fmla="*/ 106 h 109"/>
                    <a:gd name="T14" fmla="*/ 0 w 27"/>
                    <a:gd name="T15" fmla="*/ 107 h 109"/>
                    <a:gd name="T16" fmla="*/ 1 w 27"/>
                    <a:gd name="T17" fmla="*/ 109 h 109"/>
                    <a:gd name="T18" fmla="*/ 3 w 27"/>
                    <a:gd name="T19" fmla="*/ 109 h 109"/>
                    <a:gd name="T20" fmla="*/ 5 w 27"/>
                    <a:gd name="T21" fmla="*/ 107 h 109"/>
                    <a:gd name="T22" fmla="*/ 5 w 27"/>
                    <a:gd name="T23" fmla="*/ 107 h 109"/>
                    <a:gd name="T24" fmla="*/ 9 w 27"/>
                    <a:gd name="T25" fmla="*/ 96 h 109"/>
                    <a:gd name="T26" fmla="*/ 16 w 27"/>
                    <a:gd name="T27" fmla="*/ 84 h 109"/>
                    <a:gd name="T28" fmla="*/ 19 w 27"/>
                    <a:gd name="T29" fmla="*/ 70 h 109"/>
                    <a:gd name="T30" fmla="*/ 22 w 27"/>
                    <a:gd name="T31" fmla="*/ 57 h 109"/>
                    <a:gd name="T32" fmla="*/ 25 w 27"/>
                    <a:gd name="T33" fmla="*/ 29 h 109"/>
                    <a:gd name="T34" fmla="*/ 27 w 27"/>
                    <a:gd name="T35" fmla="*/ 2 h 109"/>
                    <a:gd name="T36" fmla="*/ 27 w 27"/>
                    <a:gd name="T37" fmla="*/ 2 h 109"/>
                    <a:gd name="T38" fmla="*/ 25 w 27"/>
                    <a:gd name="T39" fmla="*/ 2 h 109"/>
                    <a:gd name="T40" fmla="*/ 25 w 27"/>
                    <a:gd name="T41" fmla="*/ 0 h 109"/>
                    <a:gd name="T42" fmla="*/ 23 w 27"/>
                    <a:gd name="T43" fmla="*/ 2 h 109"/>
                    <a:gd name="T44" fmla="*/ 23 w 27"/>
                    <a:gd name="T45" fmla="*/ 2 h 109"/>
                    <a:gd name="T46" fmla="*/ 23 w 27"/>
                    <a:gd name="T47" fmla="*/ 2 h 1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109"/>
                    <a:gd name="T74" fmla="*/ 27 w 27"/>
                    <a:gd name="T75" fmla="*/ 109 h 1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109">
                      <a:moveTo>
                        <a:pt x="23" y="2"/>
                      </a:moveTo>
                      <a:lnTo>
                        <a:pt x="23" y="2"/>
                      </a:lnTo>
                      <a:lnTo>
                        <a:pt x="20" y="29"/>
                      </a:lnTo>
                      <a:lnTo>
                        <a:pt x="16" y="55"/>
                      </a:lnTo>
                      <a:lnTo>
                        <a:pt x="8" y="80"/>
                      </a:lnTo>
                      <a:lnTo>
                        <a:pt x="0" y="106"/>
                      </a:lnTo>
                      <a:lnTo>
                        <a:pt x="0" y="107"/>
                      </a:lnTo>
                      <a:lnTo>
                        <a:pt x="1" y="109"/>
                      </a:lnTo>
                      <a:lnTo>
                        <a:pt x="3" y="109"/>
                      </a:lnTo>
                      <a:lnTo>
                        <a:pt x="5" y="107"/>
                      </a:lnTo>
                      <a:lnTo>
                        <a:pt x="9" y="96"/>
                      </a:lnTo>
                      <a:lnTo>
                        <a:pt x="16" y="84"/>
                      </a:lnTo>
                      <a:lnTo>
                        <a:pt x="19" y="70"/>
                      </a:lnTo>
                      <a:lnTo>
                        <a:pt x="22" y="57"/>
                      </a:lnTo>
                      <a:lnTo>
                        <a:pt x="25" y="29"/>
                      </a:lnTo>
                      <a:lnTo>
                        <a:pt x="27" y="2"/>
                      </a:lnTo>
                      <a:lnTo>
                        <a:pt x="25" y="2"/>
                      </a:lnTo>
                      <a:lnTo>
                        <a:pt x="25" y="0"/>
                      </a:lnTo>
                      <a:lnTo>
                        <a:pt x="2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2" name="Freeform 231"/>
                <p:cNvSpPr>
                  <a:spLocks/>
                </p:cNvSpPr>
                <p:nvPr/>
              </p:nvSpPr>
              <p:spPr bwMode="auto">
                <a:xfrm>
                  <a:off x="988" y="1267"/>
                  <a:ext cx="47" cy="30"/>
                </a:xfrm>
                <a:custGeom>
                  <a:avLst/>
                  <a:gdLst>
                    <a:gd name="T0" fmla="*/ 1 w 47"/>
                    <a:gd name="T1" fmla="*/ 3 h 30"/>
                    <a:gd name="T2" fmla="*/ 1 w 47"/>
                    <a:gd name="T3" fmla="*/ 3 h 30"/>
                    <a:gd name="T4" fmla="*/ 23 w 47"/>
                    <a:gd name="T5" fmla="*/ 19 h 30"/>
                    <a:gd name="T6" fmla="*/ 23 w 47"/>
                    <a:gd name="T7" fmla="*/ 19 h 30"/>
                    <a:gd name="T8" fmla="*/ 34 w 47"/>
                    <a:gd name="T9" fmla="*/ 25 h 30"/>
                    <a:gd name="T10" fmla="*/ 39 w 47"/>
                    <a:gd name="T11" fmla="*/ 29 h 30"/>
                    <a:gd name="T12" fmla="*/ 44 w 47"/>
                    <a:gd name="T13" fmla="*/ 30 h 30"/>
                    <a:gd name="T14" fmla="*/ 44 w 47"/>
                    <a:gd name="T15" fmla="*/ 30 h 30"/>
                    <a:gd name="T16" fmla="*/ 45 w 47"/>
                    <a:gd name="T17" fmla="*/ 30 h 30"/>
                    <a:gd name="T18" fmla="*/ 47 w 47"/>
                    <a:gd name="T19" fmla="*/ 30 h 30"/>
                    <a:gd name="T20" fmla="*/ 47 w 47"/>
                    <a:gd name="T21" fmla="*/ 29 h 30"/>
                    <a:gd name="T22" fmla="*/ 47 w 47"/>
                    <a:gd name="T23" fmla="*/ 27 h 30"/>
                    <a:gd name="T24" fmla="*/ 47 w 47"/>
                    <a:gd name="T25" fmla="*/ 27 h 30"/>
                    <a:gd name="T26" fmla="*/ 44 w 47"/>
                    <a:gd name="T27" fmla="*/ 22 h 30"/>
                    <a:gd name="T28" fmla="*/ 39 w 47"/>
                    <a:gd name="T29" fmla="*/ 18 h 30"/>
                    <a:gd name="T30" fmla="*/ 28 w 47"/>
                    <a:gd name="T31" fmla="*/ 13 h 30"/>
                    <a:gd name="T32" fmla="*/ 28 w 47"/>
                    <a:gd name="T33" fmla="*/ 13 h 30"/>
                    <a:gd name="T34" fmla="*/ 4 w 47"/>
                    <a:gd name="T35" fmla="*/ 0 h 30"/>
                    <a:gd name="T36" fmla="*/ 4 w 47"/>
                    <a:gd name="T37" fmla="*/ 0 h 30"/>
                    <a:gd name="T38" fmla="*/ 1 w 47"/>
                    <a:gd name="T39" fmla="*/ 0 h 30"/>
                    <a:gd name="T40" fmla="*/ 1 w 47"/>
                    <a:gd name="T41" fmla="*/ 0 h 30"/>
                    <a:gd name="T42" fmla="*/ 0 w 47"/>
                    <a:gd name="T43" fmla="*/ 2 h 30"/>
                    <a:gd name="T44" fmla="*/ 1 w 47"/>
                    <a:gd name="T45" fmla="*/ 3 h 30"/>
                    <a:gd name="T46" fmla="*/ 1 w 47"/>
                    <a:gd name="T47" fmla="*/ 3 h 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30"/>
                    <a:gd name="T74" fmla="*/ 47 w 47"/>
                    <a:gd name="T75" fmla="*/ 30 h 3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30">
                      <a:moveTo>
                        <a:pt x="1" y="3"/>
                      </a:moveTo>
                      <a:lnTo>
                        <a:pt x="1" y="3"/>
                      </a:lnTo>
                      <a:lnTo>
                        <a:pt x="23" y="19"/>
                      </a:lnTo>
                      <a:lnTo>
                        <a:pt x="34" y="25"/>
                      </a:lnTo>
                      <a:lnTo>
                        <a:pt x="39" y="29"/>
                      </a:lnTo>
                      <a:lnTo>
                        <a:pt x="44" y="30"/>
                      </a:lnTo>
                      <a:lnTo>
                        <a:pt x="45" y="30"/>
                      </a:lnTo>
                      <a:lnTo>
                        <a:pt x="47" y="30"/>
                      </a:lnTo>
                      <a:lnTo>
                        <a:pt x="47" y="29"/>
                      </a:lnTo>
                      <a:lnTo>
                        <a:pt x="47" y="27"/>
                      </a:lnTo>
                      <a:lnTo>
                        <a:pt x="44" y="22"/>
                      </a:lnTo>
                      <a:lnTo>
                        <a:pt x="39" y="18"/>
                      </a:lnTo>
                      <a:lnTo>
                        <a:pt x="28" y="13"/>
                      </a:lnTo>
                      <a:lnTo>
                        <a:pt x="4" y="0"/>
                      </a:lnTo>
                      <a:lnTo>
                        <a:pt x="1" y="0"/>
                      </a:lnTo>
                      <a:lnTo>
                        <a:pt x="0" y="2"/>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3" name="Freeform 232"/>
                <p:cNvSpPr>
                  <a:spLocks/>
                </p:cNvSpPr>
                <p:nvPr/>
              </p:nvSpPr>
              <p:spPr bwMode="auto">
                <a:xfrm>
                  <a:off x="770" y="1237"/>
                  <a:ext cx="232" cy="43"/>
                </a:xfrm>
                <a:custGeom>
                  <a:avLst/>
                  <a:gdLst>
                    <a:gd name="T0" fmla="*/ 230 w 232"/>
                    <a:gd name="T1" fmla="*/ 40 h 43"/>
                    <a:gd name="T2" fmla="*/ 230 w 232"/>
                    <a:gd name="T3" fmla="*/ 40 h 43"/>
                    <a:gd name="T4" fmla="*/ 116 w 232"/>
                    <a:gd name="T5" fmla="*/ 18 h 43"/>
                    <a:gd name="T6" fmla="*/ 58 w 232"/>
                    <a:gd name="T7" fmla="*/ 8 h 43"/>
                    <a:gd name="T8" fmla="*/ 1 w 232"/>
                    <a:gd name="T9" fmla="*/ 0 h 43"/>
                    <a:gd name="T10" fmla="*/ 1 w 232"/>
                    <a:gd name="T11" fmla="*/ 0 h 43"/>
                    <a:gd name="T12" fmla="*/ 0 w 232"/>
                    <a:gd name="T13" fmla="*/ 2 h 43"/>
                    <a:gd name="T14" fmla="*/ 0 w 232"/>
                    <a:gd name="T15" fmla="*/ 2 h 43"/>
                    <a:gd name="T16" fmla="*/ 0 w 232"/>
                    <a:gd name="T17" fmla="*/ 2 h 43"/>
                    <a:gd name="T18" fmla="*/ 58 w 232"/>
                    <a:gd name="T19" fmla="*/ 11 h 43"/>
                    <a:gd name="T20" fmla="*/ 116 w 232"/>
                    <a:gd name="T21" fmla="*/ 22 h 43"/>
                    <a:gd name="T22" fmla="*/ 172 w 232"/>
                    <a:gd name="T23" fmla="*/ 33 h 43"/>
                    <a:gd name="T24" fmla="*/ 230 w 232"/>
                    <a:gd name="T25" fmla="*/ 43 h 43"/>
                    <a:gd name="T26" fmla="*/ 230 w 232"/>
                    <a:gd name="T27" fmla="*/ 43 h 43"/>
                    <a:gd name="T28" fmla="*/ 232 w 232"/>
                    <a:gd name="T29" fmla="*/ 41 h 43"/>
                    <a:gd name="T30" fmla="*/ 232 w 232"/>
                    <a:gd name="T31" fmla="*/ 41 h 43"/>
                    <a:gd name="T32" fmla="*/ 230 w 232"/>
                    <a:gd name="T33" fmla="*/ 40 h 43"/>
                    <a:gd name="T34" fmla="*/ 230 w 232"/>
                    <a:gd name="T35" fmla="*/ 40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
                    <a:gd name="T55" fmla="*/ 0 h 43"/>
                    <a:gd name="T56" fmla="*/ 232 w 232"/>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 h="43">
                      <a:moveTo>
                        <a:pt x="230" y="40"/>
                      </a:moveTo>
                      <a:lnTo>
                        <a:pt x="230" y="40"/>
                      </a:lnTo>
                      <a:lnTo>
                        <a:pt x="116" y="18"/>
                      </a:lnTo>
                      <a:lnTo>
                        <a:pt x="58" y="8"/>
                      </a:lnTo>
                      <a:lnTo>
                        <a:pt x="1" y="0"/>
                      </a:lnTo>
                      <a:lnTo>
                        <a:pt x="0" y="2"/>
                      </a:lnTo>
                      <a:lnTo>
                        <a:pt x="58" y="11"/>
                      </a:lnTo>
                      <a:lnTo>
                        <a:pt x="116" y="22"/>
                      </a:lnTo>
                      <a:lnTo>
                        <a:pt x="172" y="33"/>
                      </a:lnTo>
                      <a:lnTo>
                        <a:pt x="230" y="43"/>
                      </a:lnTo>
                      <a:lnTo>
                        <a:pt x="232" y="41"/>
                      </a:lnTo>
                      <a:lnTo>
                        <a:pt x="23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4" name="Freeform 233"/>
                <p:cNvSpPr>
                  <a:spLocks/>
                </p:cNvSpPr>
                <p:nvPr/>
              </p:nvSpPr>
              <p:spPr bwMode="auto">
                <a:xfrm>
                  <a:off x="583" y="1183"/>
                  <a:ext cx="348" cy="42"/>
                </a:xfrm>
                <a:custGeom>
                  <a:avLst/>
                  <a:gdLst>
                    <a:gd name="T0" fmla="*/ 347 w 348"/>
                    <a:gd name="T1" fmla="*/ 0 h 42"/>
                    <a:gd name="T2" fmla="*/ 347 w 348"/>
                    <a:gd name="T3" fmla="*/ 0 h 42"/>
                    <a:gd name="T4" fmla="*/ 303 w 348"/>
                    <a:gd name="T5" fmla="*/ 11 h 42"/>
                    <a:gd name="T6" fmla="*/ 257 w 348"/>
                    <a:gd name="T7" fmla="*/ 17 h 42"/>
                    <a:gd name="T8" fmla="*/ 210 w 348"/>
                    <a:gd name="T9" fmla="*/ 23 h 42"/>
                    <a:gd name="T10" fmla="*/ 165 w 348"/>
                    <a:gd name="T11" fmla="*/ 28 h 42"/>
                    <a:gd name="T12" fmla="*/ 165 w 348"/>
                    <a:gd name="T13" fmla="*/ 28 h 42"/>
                    <a:gd name="T14" fmla="*/ 124 w 348"/>
                    <a:gd name="T15" fmla="*/ 33 h 42"/>
                    <a:gd name="T16" fmla="*/ 83 w 348"/>
                    <a:gd name="T17" fmla="*/ 36 h 42"/>
                    <a:gd name="T18" fmla="*/ 42 w 348"/>
                    <a:gd name="T19" fmla="*/ 37 h 42"/>
                    <a:gd name="T20" fmla="*/ 22 w 348"/>
                    <a:gd name="T21" fmla="*/ 36 h 42"/>
                    <a:gd name="T22" fmla="*/ 1 w 348"/>
                    <a:gd name="T23" fmla="*/ 34 h 42"/>
                    <a:gd name="T24" fmla="*/ 1 w 348"/>
                    <a:gd name="T25" fmla="*/ 34 h 42"/>
                    <a:gd name="T26" fmla="*/ 0 w 348"/>
                    <a:gd name="T27" fmla="*/ 34 h 42"/>
                    <a:gd name="T28" fmla="*/ 0 w 348"/>
                    <a:gd name="T29" fmla="*/ 36 h 42"/>
                    <a:gd name="T30" fmla="*/ 0 w 348"/>
                    <a:gd name="T31" fmla="*/ 37 h 42"/>
                    <a:gd name="T32" fmla="*/ 0 w 348"/>
                    <a:gd name="T33" fmla="*/ 37 h 42"/>
                    <a:gd name="T34" fmla="*/ 0 w 348"/>
                    <a:gd name="T35" fmla="*/ 37 h 42"/>
                    <a:gd name="T36" fmla="*/ 20 w 348"/>
                    <a:gd name="T37" fmla="*/ 40 h 42"/>
                    <a:gd name="T38" fmla="*/ 42 w 348"/>
                    <a:gd name="T39" fmla="*/ 42 h 42"/>
                    <a:gd name="T40" fmla="*/ 63 w 348"/>
                    <a:gd name="T41" fmla="*/ 42 h 42"/>
                    <a:gd name="T42" fmla="*/ 83 w 348"/>
                    <a:gd name="T43" fmla="*/ 42 h 42"/>
                    <a:gd name="T44" fmla="*/ 124 w 348"/>
                    <a:gd name="T45" fmla="*/ 37 h 42"/>
                    <a:gd name="T46" fmla="*/ 165 w 348"/>
                    <a:gd name="T47" fmla="*/ 33 h 42"/>
                    <a:gd name="T48" fmla="*/ 165 w 348"/>
                    <a:gd name="T49" fmla="*/ 33 h 42"/>
                    <a:gd name="T50" fmla="*/ 212 w 348"/>
                    <a:gd name="T51" fmla="*/ 28 h 42"/>
                    <a:gd name="T52" fmla="*/ 257 w 348"/>
                    <a:gd name="T53" fmla="*/ 22 h 42"/>
                    <a:gd name="T54" fmla="*/ 303 w 348"/>
                    <a:gd name="T55" fmla="*/ 14 h 42"/>
                    <a:gd name="T56" fmla="*/ 348 w 348"/>
                    <a:gd name="T57" fmla="*/ 3 h 42"/>
                    <a:gd name="T58" fmla="*/ 348 w 348"/>
                    <a:gd name="T59" fmla="*/ 3 h 42"/>
                    <a:gd name="T60" fmla="*/ 348 w 348"/>
                    <a:gd name="T61" fmla="*/ 1 h 42"/>
                    <a:gd name="T62" fmla="*/ 347 w 348"/>
                    <a:gd name="T63" fmla="*/ 0 h 42"/>
                    <a:gd name="T64" fmla="*/ 347 w 348"/>
                    <a:gd name="T65" fmla="*/ 0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48"/>
                    <a:gd name="T100" fmla="*/ 0 h 42"/>
                    <a:gd name="T101" fmla="*/ 348 w 348"/>
                    <a:gd name="T102" fmla="*/ 42 h 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48" h="42">
                      <a:moveTo>
                        <a:pt x="347" y="0"/>
                      </a:moveTo>
                      <a:lnTo>
                        <a:pt x="347" y="0"/>
                      </a:lnTo>
                      <a:lnTo>
                        <a:pt x="303" y="11"/>
                      </a:lnTo>
                      <a:lnTo>
                        <a:pt x="257" y="17"/>
                      </a:lnTo>
                      <a:lnTo>
                        <a:pt x="210" y="23"/>
                      </a:lnTo>
                      <a:lnTo>
                        <a:pt x="165" y="28"/>
                      </a:lnTo>
                      <a:lnTo>
                        <a:pt x="124" y="33"/>
                      </a:lnTo>
                      <a:lnTo>
                        <a:pt x="83" y="36"/>
                      </a:lnTo>
                      <a:lnTo>
                        <a:pt x="42" y="37"/>
                      </a:lnTo>
                      <a:lnTo>
                        <a:pt x="22" y="36"/>
                      </a:lnTo>
                      <a:lnTo>
                        <a:pt x="1" y="34"/>
                      </a:lnTo>
                      <a:lnTo>
                        <a:pt x="0" y="34"/>
                      </a:lnTo>
                      <a:lnTo>
                        <a:pt x="0" y="36"/>
                      </a:lnTo>
                      <a:lnTo>
                        <a:pt x="0" y="37"/>
                      </a:lnTo>
                      <a:lnTo>
                        <a:pt x="20" y="40"/>
                      </a:lnTo>
                      <a:lnTo>
                        <a:pt x="42" y="42"/>
                      </a:lnTo>
                      <a:lnTo>
                        <a:pt x="63" y="42"/>
                      </a:lnTo>
                      <a:lnTo>
                        <a:pt x="83" y="42"/>
                      </a:lnTo>
                      <a:lnTo>
                        <a:pt x="124" y="37"/>
                      </a:lnTo>
                      <a:lnTo>
                        <a:pt x="165" y="33"/>
                      </a:lnTo>
                      <a:lnTo>
                        <a:pt x="212" y="28"/>
                      </a:lnTo>
                      <a:lnTo>
                        <a:pt x="257" y="22"/>
                      </a:lnTo>
                      <a:lnTo>
                        <a:pt x="303" y="14"/>
                      </a:lnTo>
                      <a:lnTo>
                        <a:pt x="348" y="3"/>
                      </a:lnTo>
                      <a:lnTo>
                        <a:pt x="348" y="1"/>
                      </a:lnTo>
                      <a:lnTo>
                        <a:pt x="34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5" name="Freeform 234"/>
                <p:cNvSpPr>
                  <a:spLocks/>
                </p:cNvSpPr>
                <p:nvPr/>
              </p:nvSpPr>
              <p:spPr bwMode="auto">
                <a:xfrm>
                  <a:off x="570" y="1129"/>
                  <a:ext cx="19" cy="88"/>
                </a:xfrm>
                <a:custGeom>
                  <a:avLst/>
                  <a:gdLst>
                    <a:gd name="T0" fmla="*/ 17 w 19"/>
                    <a:gd name="T1" fmla="*/ 0 h 88"/>
                    <a:gd name="T2" fmla="*/ 17 w 19"/>
                    <a:gd name="T3" fmla="*/ 0 h 88"/>
                    <a:gd name="T4" fmla="*/ 10 w 19"/>
                    <a:gd name="T5" fmla="*/ 11 h 88"/>
                    <a:gd name="T6" fmla="*/ 5 w 19"/>
                    <a:gd name="T7" fmla="*/ 21 h 88"/>
                    <a:gd name="T8" fmla="*/ 2 w 19"/>
                    <a:gd name="T9" fmla="*/ 32 h 88"/>
                    <a:gd name="T10" fmla="*/ 0 w 19"/>
                    <a:gd name="T11" fmla="*/ 43 h 88"/>
                    <a:gd name="T12" fmla="*/ 0 w 19"/>
                    <a:gd name="T13" fmla="*/ 54 h 88"/>
                    <a:gd name="T14" fmla="*/ 2 w 19"/>
                    <a:gd name="T15" fmla="*/ 65 h 88"/>
                    <a:gd name="T16" fmla="*/ 7 w 19"/>
                    <a:gd name="T17" fmla="*/ 76 h 88"/>
                    <a:gd name="T18" fmla="*/ 13 w 19"/>
                    <a:gd name="T19" fmla="*/ 87 h 88"/>
                    <a:gd name="T20" fmla="*/ 13 w 19"/>
                    <a:gd name="T21" fmla="*/ 87 h 88"/>
                    <a:gd name="T22" fmla="*/ 14 w 19"/>
                    <a:gd name="T23" fmla="*/ 88 h 88"/>
                    <a:gd name="T24" fmla="*/ 14 w 19"/>
                    <a:gd name="T25" fmla="*/ 87 h 88"/>
                    <a:gd name="T26" fmla="*/ 16 w 19"/>
                    <a:gd name="T27" fmla="*/ 87 h 88"/>
                    <a:gd name="T28" fmla="*/ 16 w 19"/>
                    <a:gd name="T29" fmla="*/ 85 h 88"/>
                    <a:gd name="T30" fmla="*/ 16 w 19"/>
                    <a:gd name="T31" fmla="*/ 85 h 88"/>
                    <a:gd name="T32" fmla="*/ 10 w 19"/>
                    <a:gd name="T33" fmla="*/ 74 h 88"/>
                    <a:gd name="T34" fmla="*/ 7 w 19"/>
                    <a:gd name="T35" fmla="*/ 65 h 88"/>
                    <a:gd name="T36" fmla="*/ 5 w 19"/>
                    <a:gd name="T37" fmla="*/ 54 h 88"/>
                    <a:gd name="T38" fmla="*/ 5 w 19"/>
                    <a:gd name="T39" fmla="*/ 43 h 88"/>
                    <a:gd name="T40" fmla="*/ 5 w 19"/>
                    <a:gd name="T41" fmla="*/ 33 h 88"/>
                    <a:gd name="T42" fmla="*/ 8 w 19"/>
                    <a:gd name="T43" fmla="*/ 22 h 88"/>
                    <a:gd name="T44" fmla="*/ 13 w 19"/>
                    <a:gd name="T45" fmla="*/ 11 h 88"/>
                    <a:gd name="T46" fmla="*/ 19 w 19"/>
                    <a:gd name="T47" fmla="*/ 2 h 88"/>
                    <a:gd name="T48" fmla="*/ 19 w 19"/>
                    <a:gd name="T49" fmla="*/ 2 h 88"/>
                    <a:gd name="T50" fmla="*/ 19 w 19"/>
                    <a:gd name="T51" fmla="*/ 2 h 88"/>
                    <a:gd name="T52" fmla="*/ 19 w 19"/>
                    <a:gd name="T53" fmla="*/ 0 h 88"/>
                    <a:gd name="T54" fmla="*/ 17 w 19"/>
                    <a:gd name="T55" fmla="*/ 0 h 88"/>
                    <a:gd name="T56" fmla="*/ 17 w 19"/>
                    <a:gd name="T57" fmla="*/ 0 h 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
                    <a:gd name="T88" fmla="*/ 0 h 88"/>
                    <a:gd name="T89" fmla="*/ 19 w 19"/>
                    <a:gd name="T90" fmla="*/ 88 h 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 h="88">
                      <a:moveTo>
                        <a:pt x="17" y="0"/>
                      </a:moveTo>
                      <a:lnTo>
                        <a:pt x="17" y="0"/>
                      </a:lnTo>
                      <a:lnTo>
                        <a:pt x="10" y="11"/>
                      </a:lnTo>
                      <a:lnTo>
                        <a:pt x="5" y="21"/>
                      </a:lnTo>
                      <a:lnTo>
                        <a:pt x="2" y="32"/>
                      </a:lnTo>
                      <a:lnTo>
                        <a:pt x="0" y="43"/>
                      </a:lnTo>
                      <a:lnTo>
                        <a:pt x="0" y="54"/>
                      </a:lnTo>
                      <a:lnTo>
                        <a:pt x="2" y="65"/>
                      </a:lnTo>
                      <a:lnTo>
                        <a:pt x="7" y="76"/>
                      </a:lnTo>
                      <a:lnTo>
                        <a:pt x="13" y="87"/>
                      </a:lnTo>
                      <a:lnTo>
                        <a:pt x="14" y="88"/>
                      </a:lnTo>
                      <a:lnTo>
                        <a:pt x="14" y="87"/>
                      </a:lnTo>
                      <a:lnTo>
                        <a:pt x="16" y="87"/>
                      </a:lnTo>
                      <a:lnTo>
                        <a:pt x="16" y="85"/>
                      </a:lnTo>
                      <a:lnTo>
                        <a:pt x="10" y="74"/>
                      </a:lnTo>
                      <a:lnTo>
                        <a:pt x="7" y="65"/>
                      </a:lnTo>
                      <a:lnTo>
                        <a:pt x="5" y="54"/>
                      </a:lnTo>
                      <a:lnTo>
                        <a:pt x="5" y="43"/>
                      </a:lnTo>
                      <a:lnTo>
                        <a:pt x="5" y="33"/>
                      </a:lnTo>
                      <a:lnTo>
                        <a:pt x="8" y="22"/>
                      </a:lnTo>
                      <a:lnTo>
                        <a:pt x="13" y="11"/>
                      </a:lnTo>
                      <a:lnTo>
                        <a:pt x="19" y="2"/>
                      </a:lnTo>
                      <a:lnTo>
                        <a:pt x="19"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6" name="Freeform 235"/>
                <p:cNvSpPr>
                  <a:spLocks/>
                </p:cNvSpPr>
                <p:nvPr/>
              </p:nvSpPr>
              <p:spPr bwMode="auto">
                <a:xfrm>
                  <a:off x="892" y="1087"/>
                  <a:ext cx="30" cy="110"/>
                </a:xfrm>
                <a:custGeom>
                  <a:avLst/>
                  <a:gdLst>
                    <a:gd name="T0" fmla="*/ 0 w 30"/>
                    <a:gd name="T1" fmla="*/ 1 h 110"/>
                    <a:gd name="T2" fmla="*/ 0 w 30"/>
                    <a:gd name="T3" fmla="*/ 1 h 110"/>
                    <a:gd name="T4" fmla="*/ 8 w 30"/>
                    <a:gd name="T5" fmla="*/ 16 h 110"/>
                    <a:gd name="T6" fmla="*/ 16 w 30"/>
                    <a:gd name="T7" fmla="*/ 28 h 110"/>
                    <a:gd name="T8" fmla="*/ 20 w 30"/>
                    <a:gd name="T9" fmla="*/ 41 h 110"/>
                    <a:gd name="T10" fmla="*/ 23 w 30"/>
                    <a:gd name="T11" fmla="*/ 53 h 110"/>
                    <a:gd name="T12" fmla="*/ 25 w 30"/>
                    <a:gd name="T13" fmla="*/ 67 h 110"/>
                    <a:gd name="T14" fmla="*/ 23 w 30"/>
                    <a:gd name="T15" fmla="*/ 81 h 110"/>
                    <a:gd name="T16" fmla="*/ 20 w 30"/>
                    <a:gd name="T17" fmla="*/ 96 h 110"/>
                    <a:gd name="T18" fmla="*/ 14 w 30"/>
                    <a:gd name="T19" fmla="*/ 110 h 110"/>
                    <a:gd name="T20" fmla="*/ 14 w 30"/>
                    <a:gd name="T21" fmla="*/ 110 h 110"/>
                    <a:gd name="T22" fmla="*/ 14 w 30"/>
                    <a:gd name="T23" fmla="*/ 110 h 110"/>
                    <a:gd name="T24" fmla="*/ 16 w 30"/>
                    <a:gd name="T25" fmla="*/ 110 h 110"/>
                    <a:gd name="T26" fmla="*/ 16 w 30"/>
                    <a:gd name="T27" fmla="*/ 110 h 110"/>
                    <a:gd name="T28" fmla="*/ 23 w 30"/>
                    <a:gd name="T29" fmla="*/ 96 h 110"/>
                    <a:gd name="T30" fmla="*/ 28 w 30"/>
                    <a:gd name="T31" fmla="*/ 81 h 110"/>
                    <a:gd name="T32" fmla="*/ 30 w 30"/>
                    <a:gd name="T33" fmla="*/ 67 h 110"/>
                    <a:gd name="T34" fmla="*/ 28 w 30"/>
                    <a:gd name="T35" fmla="*/ 53 h 110"/>
                    <a:gd name="T36" fmla="*/ 25 w 30"/>
                    <a:gd name="T37" fmla="*/ 41 h 110"/>
                    <a:gd name="T38" fmla="*/ 19 w 30"/>
                    <a:gd name="T39" fmla="*/ 27 h 110"/>
                    <a:gd name="T40" fmla="*/ 11 w 30"/>
                    <a:gd name="T41" fmla="*/ 12 h 110"/>
                    <a:gd name="T42" fmla="*/ 1 w 30"/>
                    <a:gd name="T43" fmla="*/ 0 h 110"/>
                    <a:gd name="T44" fmla="*/ 1 w 30"/>
                    <a:gd name="T45" fmla="*/ 0 h 110"/>
                    <a:gd name="T46" fmla="*/ 0 w 30"/>
                    <a:gd name="T47" fmla="*/ 0 h 110"/>
                    <a:gd name="T48" fmla="*/ 0 w 30"/>
                    <a:gd name="T49" fmla="*/ 0 h 110"/>
                    <a:gd name="T50" fmla="*/ 0 w 30"/>
                    <a:gd name="T51" fmla="*/ 1 h 110"/>
                    <a:gd name="T52" fmla="*/ 0 w 30"/>
                    <a:gd name="T53" fmla="*/ 1 h 1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
                    <a:gd name="T82" fmla="*/ 0 h 110"/>
                    <a:gd name="T83" fmla="*/ 30 w 30"/>
                    <a:gd name="T84" fmla="*/ 110 h 1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 h="110">
                      <a:moveTo>
                        <a:pt x="0" y="1"/>
                      </a:moveTo>
                      <a:lnTo>
                        <a:pt x="0" y="1"/>
                      </a:lnTo>
                      <a:lnTo>
                        <a:pt x="8" y="16"/>
                      </a:lnTo>
                      <a:lnTo>
                        <a:pt x="16" y="28"/>
                      </a:lnTo>
                      <a:lnTo>
                        <a:pt x="20" y="41"/>
                      </a:lnTo>
                      <a:lnTo>
                        <a:pt x="23" y="53"/>
                      </a:lnTo>
                      <a:lnTo>
                        <a:pt x="25" y="67"/>
                      </a:lnTo>
                      <a:lnTo>
                        <a:pt x="23" y="81"/>
                      </a:lnTo>
                      <a:lnTo>
                        <a:pt x="20" y="96"/>
                      </a:lnTo>
                      <a:lnTo>
                        <a:pt x="14" y="110"/>
                      </a:lnTo>
                      <a:lnTo>
                        <a:pt x="16" y="110"/>
                      </a:lnTo>
                      <a:lnTo>
                        <a:pt x="23" y="96"/>
                      </a:lnTo>
                      <a:lnTo>
                        <a:pt x="28" y="81"/>
                      </a:lnTo>
                      <a:lnTo>
                        <a:pt x="30" y="67"/>
                      </a:lnTo>
                      <a:lnTo>
                        <a:pt x="28" y="53"/>
                      </a:lnTo>
                      <a:lnTo>
                        <a:pt x="25" y="41"/>
                      </a:lnTo>
                      <a:lnTo>
                        <a:pt x="19" y="27"/>
                      </a:lnTo>
                      <a:lnTo>
                        <a:pt x="11" y="12"/>
                      </a:lnTo>
                      <a:lnTo>
                        <a:pt x="1" y="0"/>
                      </a:lnTo>
                      <a:lnTo>
                        <a:pt x="0"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7" name="Freeform 236"/>
                <p:cNvSpPr>
                  <a:spLocks/>
                </p:cNvSpPr>
                <p:nvPr/>
              </p:nvSpPr>
              <p:spPr bwMode="auto">
                <a:xfrm>
                  <a:off x="553" y="1090"/>
                  <a:ext cx="369" cy="53"/>
                </a:xfrm>
                <a:custGeom>
                  <a:avLst/>
                  <a:gdLst>
                    <a:gd name="T0" fmla="*/ 367 w 369"/>
                    <a:gd name="T1" fmla="*/ 6 h 53"/>
                    <a:gd name="T2" fmla="*/ 367 w 369"/>
                    <a:gd name="T3" fmla="*/ 6 h 53"/>
                    <a:gd name="T4" fmla="*/ 322 w 369"/>
                    <a:gd name="T5" fmla="*/ 2 h 53"/>
                    <a:gd name="T6" fmla="*/ 275 w 369"/>
                    <a:gd name="T7" fmla="*/ 0 h 53"/>
                    <a:gd name="T8" fmla="*/ 227 w 369"/>
                    <a:gd name="T9" fmla="*/ 2 h 53"/>
                    <a:gd name="T10" fmla="*/ 182 w 369"/>
                    <a:gd name="T11" fmla="*/ 6 h 53"/>
                    <a:gd name="T12" fmla="*/ 135 w 369"/>
                    <a:gd name="T13" fmla="*/ 14 h 53"/>
                    <a:gd name="T14" fmla="*/ 89 w 369"/>
                    <a:gd name="T15" fmla="*/ 24 h 53"/>
                    <a:gd name="T16" fmla="*/ 44 w 369"/>
                    <a:gd name="T17" fmla="*/ 36 h 53"/>
                    <a:gd name="T18" fmla="*/ 0 w 369"/>
                    <a:gd name="T19" fmla="*/ 50 h 53"/>
                    <a:gd name="T20" fmla="*/ 0 w 369"/>
                    <a:gd name="T21" fmla="*/ 50 h 53"/>
                    <a:gd name="T22" fmla="*/ 0 w 369"/>
                    <a:gd name="T23" fmla="*/ 52 h 53"/>
                    <a:gd name="T24" fmla="*/ 2 w 369"/>
                    <a:gd name="T25" fmla="*/ 53 h 53"/>
                    <a:gd name="T26" fmla="*/ 2 w 369"/>
                    <a:gd name="T27" fmla="*/ 53 h 53"/>
                    <a:gd name="T28" fmla="*/ 91 w 369"/>
                    <a:gd name="T29" fmla="*/ 31 h 53"/>
                    <a:gd name="T30" fmla="*/ 136 w 369"/>
                    <a:gd name="T31" fmla="*/ 20 h 53"/>
                    <a:gd name="T32" fmla="*/ 182 w 369"/>
                    <a:gd name="T33" fmla="*/ 13 h 53"/>
                    <a:gd name="T34" fmla="*/ 182 w 369"/>
                    <a:gd name="T35" fmla="*/ 13 h 53"/>
                    <a:gd name="T36" fmla="*/ 227 w 369"/>
                    <a:gd name="T37" fmla="*/ 8 h 53"/>
                    <a:gd name="T38" fmla="*/ 275 w 369"/>
                    <a:gd name="T39" fmla="*/ 5 h 53"/>
                    <a:gd name="T40" fmla="*/ 322 w 369"/>
                    <a:gd name="T41" fmla="*/ 6 h 53"/>
                    <a:gd name="T42" fmla="*/ 367 w 369"/>
                    <a:gd name="T43" fmla="*/ 9 h 53"/>
                    <a:gd name="T44" fmla="*/ 367 w 369"/>
                    <a:gd name="T45" fmla="*/ 9 h 53"/>
                    <a:gd name="T46" fmla="*/ 369 w 369"/>
                    <a:gd name="T47" fmla="*/ 9 h 53"/>
                    <a:gd name="T48" fmla="*/ 369 w 369"/>
                    <a:gd name="T49" fmla="*/ 8 h 53"/>
                    <a:gd name="T50" fmla="*/ 369 w 369"/>
                    <a:gd name="T51" fmla="*/ 6 h 53"/>
                    <a:gd name="T52" fmla="*/ 367 w 369"/>
                    <a:gd name="T53" fmla="*/ 6 h 53"/>
                    <a:gd name="T54" fmla="*/ 367 w 369"/>
                    <a:gd name="T55" fmla="*/ 6 h 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9"/>
                    <a:gd name="T85" fmla="*/ 0 h 53"/>
                    <a:gd name="T86" fmla="*/ 369 w 369"/>
                    <a:gd name="T87" fmla="*/ 53 h 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9" h="53">
                      <a:moveTo>
                        <a:pt x="367" y="6"/>
                      </a:moveTo>
                      <a:lnTo>
                        <a:pt x="367" y="6"/>
                      </a:lnTo>
                      <a:lnTo>
                        <a:pt x="322" y="2"/>
                      </a:lnTo>
                      <a:lnTo>
                        <a:pt x="275" y="0"/>
                      </a:lnTo>
                      <a:lnTo>
                        <a:pt x="227" y="2"/>
                      </a:lnTo>
                      <a:lnTo>
                        <a:pt x="182" y="6"/>
                      </a:lnTo>
                      <a:lnTo>
                        <a:pt x="135" y="14"/>
                      </a:lnTo>
                      <a:lnTo>
                        <a:pt x="89" y="24"/>
                      </a:lnTo>
                      <a:lnTo>
                        <a:pt x="44" y="36"/>
                      </a:lnTo>
                      <a:lnTo>
                        <a:pt x="0" y="50"/>
                      </a:lnTo>
                      <a:lnTo>
                        <a:pt x="0" y="52"/>
                      </a:lnTo>
                      <a:lnTo>
                        <a:pt x="2" y="53"/>
                      </a:lnTo>
                      <a:lnTo>
                        <a:pt x="91" y="31"/>
                      </a:lnTo>
                      <a:lnTo>
                        <a:pt x="136" y="20"/>
                      </a:lnTo>
                      <a:lnTo>
                        <a:pt x="182" y="13"/>
                      </a:lnTo>
                      <a:lnTo>
                        <a:pt x="227" y="8"/>
                      </a:lnTo>
                      <a:lnTo>
                        <a:pt x="275" y="5"/>
                      </a:lnTo>
                      <a:lnTo>
                        <a:pt x="322" y="6"/>
                      </a:lnTo>
                      <a:lnTo>
                        <a:pt x="367" y="9"/>
                      </a:lnTo>
                      <a:lnTo>
                        <a:pt x="369" y="9"/>
                      </a:lnTo>
                      <a:lnTo>
                        <a:pt x="369" y="8"/>
                      </a:lnTo>
                      <a:lnTo>
                        <a:pt x="369" y="6"/>
                      </a:lnTo>
                      <a:lnTo>
                        <a:pt x="36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8" name="Freeform 237"/>
                <p:cNvSpPr>
                  <a:spLocks/>
                </p:cNvSpPr>
                <p:nvPr/>
              </p:nvSpPr>
              <p:spPr bwMode="auto">
                <a:xfrm>
                  <a:off x="586" y="1142"/>
                  <a:ext cx="334" cy="42"/>
                </a:xfrm>
                <a:custGeom>
                  <a:avLst/>
                  <a:gdLst>
                    <a:gd name="T0" fmla="*/ 333 w 334"/>
                    <a:gd name="T1" fmla="*/ 1 h 42"/>
                    <a:gd name="T2" fmla="*/ 333 w 334"/>
                    <a:gd name="T3" fmla="*/ 1 h 42"/>
                    <a:gd name="T4" fmla="*/ 290 w 334"/>
                    <a:gd name="T5" fmla="*/ 0 h 42"/>
                    <a:gd name="T6" fmla="*/ 248 w 334"/>
                    <a:gd name="T7" fmla="*/ 1 h 42"/>
                    <a:gd name="T8" fmla="*/ 204 w 334"/>
                    <a:gd name="T9" fmla="*/ 3 h 42"/>
                    <a:gd name="T10" fmla="*/ 162 w 334"/>
                    <a:gd name="T11" fmla="*/ 6 h 42"/>
                    <a:gd name="T12" fmla="*/ 162 w 334"/>
                    <a:gd name="T13" fmla="*/ 6 h 42"/>
                    <a:gd name="T14" fmla="*/ 141 w 334"/>
                    <a:gd name="T15" fmla="*/ 9 h 42"/>
                    <a:gd name="T16" fmla="*/ 121 w 334"/>
                    <a:gd name="T17" fmla="*/ 12 h 42"/>
                    <a:gd name="T18" fmla="*/ 80 w 334"/>
                    <a:gd name="T19" fmla="*/ 22 h 42"/>
                    <a:gd name="T20" fmla="*/ 41 w 334"/>
                    <a:gd name="T21" fmla="*/ 31 h 42"/>
                    <a:gd name="T22" fmla="*/ 0 w 334"/>
                    <a:gd name="T23" fmla="*/ 39 h 42"/>
                    <a:gd name="T24" fmla="*/ 0 w 334"/>
                    <a:gd name="T25" fmla="*/ 39 h 42"/>
                    <a:gd name="T26" fmla="*/ 0 w 334"/>
                    <a:gd name="T27" fmla="*/ 41 h 42"/>
                    <a:gd name="T28" fmla="*/ 0 w 334"/>
                    <a:gd name="T29" fmla="*/ 42 h 42"/>
                    <a:gd name="T30" fmla="*/ 0 w 334"/>
                    <a:gd name="T31" fmla="*/ 42 h 42"/>
                    <a:gd name="T32" fmla="*/ 20 w 334"/>
                    <a:gd name="T33" fmla="*/ 39 h 42"/>
                    <a:gd name="T34" fmla="*/ 41 w 334"/>
                    <a:gd name="T35" fmla="*/ 36 h 42"/>
                    <a:gd name="T36" fmla="*/ 82 w 334"/>
                    <a:gd name="T37" fmla="*/ 26 h 42"/>
                    <a:gd name="T38" fmla="*/ 121 w 334"/>
                    <a:gd name="T39" fmla="*/ 17 h 42"/>
                    <a:gd name="T40" fmla="*/ 141 w 334"/>
                    <a:gd name="T41" fmla="*/ 14 h 42"/>
                    <a:gd name="T42" fmla="*/ 162 w 334"/>
                    <a:gd name="T43" fmla="*/ 11 h 42"/>
                    <a:gd name="T44" fmla="*/ 162 w 334"/>
                    <a:gd name="T45" fmla="*/ 11 h 42"/>
                    <a:gd name="T46" fmla="*/ 204 w 334"/>
                    <a:gd name="T47" fmla="*/ 8 h 42"/>
                    <a:gd name="T48" fmla="*/ 246 w 334"/>
                    <a:gd name="T49" fmla="*/ 4 h 42"/>
                    <a:gd name="T50" fmla="*/ 333 w 334"/>
                    <a:gd name="T51" fmla="*/ 4 h 42"/>
                    <a:gd name="T52" fmla="*/ 333 w 334"/>
                    <a:gd name="T53" fmla="*/ 4 h 42"/>
                    <a:gd name="T54" fmla="*/ 334 w 334"/>
                    <a:gd name="T55" fmla="*/ 3 h 42"/>
                    <a:gd name="T56" fmla="*/ 334 w 334"/>
                    <a:gd name="T57" fmla="*/ 3 h 42"/>
                    <a:gd name="T58" fmla="*/ 334 w 334"/>
                    <a:gd name="T59" fmla="*/ 1 h 42"/>
                    <a:gd name="T60" fmla="*/ 333 w 334"/>
                    <a:gd name="T61" fmla="*/ 1 h 42"/>
                    <a:gd name="T62" fmla="*/ 333 w 33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4"/>
                    <a:gd name="T97" fmla="*/ 0 h 42"/>
                    <a:gd name="T98" fmla="*/ 334 w 33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4" h="42">
                      <a:moveTo>
                        <a:pt x="333" y="1"/>
                      </a:moveTo>
                      <a:lnTo>
                        <a:pt x="333" y="1"/>
                      </a:lnTo>
                      <a:lnTo>
                        <a:pt x="290" y="0"/>
                      </a:lnTo>
                      <a:lnTo>
                        <a:pt x="248" y="1"/>
                      </a:lnTo>
                      <a:lnTo>
                        <a:pt x="204" y="3"/>
                      </a:lnTo>
                      <a:lnTo>
                        <a:pt x="162" y="6"/>
                      </a:lnTo>
                      <a:lnTo>
                        <a:pt x="141" y="9"/>
                      </a:lnTo>
                      <a:lnTo>
                        <a:pt x="121" y="12"/>
                      </a:lnTo>
                      <a:lnTo>
                        <a:pt x="80" y="22"/>
                      </a:lnTo>
                      <a:lnTo>
                        <a:pt x="41" y="31"/>
                      </a:lnTo>
                      <a:lnTo>
                        <a:pt x="0" y="39"/>
                      </a:lnTo>
                      <a:lnTo>
                        <a:pt x="0" y="41"/>
                      </a:lnTo>
                      <a:lnTo>
                        <a:pt x="0" y="42"/>
                      </a:lnTo>
                      <a:lnTo>
                        <a:pt x="20" y="39"/>
                      </a:lnTo>
                      <a:lnTo>
                        <a:pt x="41" y="36"/>
                      </a:lnTo>
                      <a:lnTo>
                        <a:pt x="82" y="26"/>
                      </a:lnTo>
                      <a:lnTo>
                        <a:pt x="121" y="17"/>
                      </a:lnTo>
                      <a:lnTo>
                        <a:pt x="141" y="14"/>
                      </a:lnTo>
                      <a:lnTo>
                        <a:pt x="162" y="11"/>
                      </a:lnTo>
                      <a:lnTo>
                        <a:pt x="204" y="8"/>
                      </a:lnTo>
                      <a:lnTo>
                        <a:pt x="246" y="4"/>
                      </a:lnTo>
                      <a:lnTo>
                        <a:pt x="333" y="4"/>
                      </a:lnTo>
                      <a:lnTo>
                        <a:pt x="334" y="3"/>
                      </a:lnTo>
                      <a:lnTo>
                        <a:pt x="334" y="1"/>
                      </a:lnTo>
                      <a:lnTo>
                        <a:pt x="33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09" name="Freeform 238"/>
                <p:cNvSpPr>
                  <a:spLocks/>
                </p:cNvSpPr>
                <p:nvPr/>
              </p:nvSpPr>
              <p:spPr bwMode="auto">
                <a:xfrm>
                  <a:off x="699" y="1139"/>
                  <a:ext cx="80" cy="45"/>
                </a:xfrm>
                <a:custGeom>
                  <a:avLst/>
                  <a:gdLst>
                    <a:gd name="T0" fmla="*/ 17 w 80"/>
                    <a:gd name="T1" fmla="*/ 12 h 45"/>
                    <a:gd name="T2" fmla="*/ 17 w 80"/>
                    <a:gd name="T3" fmla="*/ 12 h 45"/>
                    <a:gd name="T4" fmla="*/ 11 w 80"/>
                    <a:gd name="T5" fmla="*/ 18 h 45"/>
                    <a:gd name="T6" fmla="*/ 5 w 80"/>
                    <a:gd name="T7" fmla="*/ 25 h 45"/>
                    <a:gd name="T8" fmla="*/ 1 w 80"/>
                    <a:gd name="T9" fmla="*/ 29 h 45"/>
                    <a:gd name="T10" fmla="*/ 1 w 80"/>
                    <a:gd name="T11" fmla="*/ 33 h 45"/>
                    <a:gd name="T12" fmla="*/ 0 w 80"/>
                    <a:gd name="T13" fmla="*/ 37 h 45"/>
                    <a:gd name="T14" fmla="*/ 3 w 80"/>
                    <a:gd name="T15" fmla="*/ 40 h 45"/>
                    <a:gd name="T16" fmla="*/ 3 w 80"/>
                    <a:gd name="T17" fmla="*/ 40 h 45"/>
                    <a:gd name="T18" fmla="*/ 5 w 80"/>
                    <a:gd name="T19" fmla="*/ 44 h 45"/>
                    <a:gd name="T20" fmla="*/ 9 w 80"/>
                    <a:gd name="T21" fmla="*/ 44 h 45"/>
                    <a:gd name="T22" fmla="*/ 17 w 80"/>
                    <a:gd name="T23" fmla="*/ 45 h 45"/>
                    <a:gd name="T24" fmla="*/ 34 w 80"/>
                    <a:gd name="T25" fmla="*/ 42 h 45"/>
                    <a:gd name="T26" fmla="*/ 34 w 80"/>
                    <a:gd name="T27" fmla="*/ 42 h 45"/>
                    <a:gd name="T28" fmla="*/ 56 w 80"/>
                    <a:gd name="T29" fmla="*/ 36 h 45"/>
                    <a:gd name="T30" fmla="*/ 67 w 80"/>
                    <a:gd name="T31" fmla="*/ 33 h 45"/>
                    <a:gd name="T32" fmla="*/ 77 w 80"/>
                    <a:gd name="T33" fmla="*/ 26 h 45"/>
                    <a:gd name="T34" fmla="*/ 77 w 80"/>
                    <a:gd name="T35" fmla="*/ 26 h 45"/>
                    <a:gd name="T36" fmla="*/ 80 w 80"/>
                    <a:gd name="T37" fmla="*/ 22 h 45"/>
                    <a:gd name="T38" fmla="*/ 80 w 80"/>
                    <a:gd name="T39" fmla="*/ 17 h 45"/>
                    <a:gd name="T40" fmla="*/ 78 w 80"/>
                    <a:gd name="T41" fmla="*/ 14 h 45"/>
                    <a:gd name="T42" fmla="*/ 75 w 80"/>
                    <a:gd name="T43" fmla="*/ 11 h 45"/>
                    <a:gd name="T44" fmla="*/ 66 w 80"/>
                    <a:gd name="T45" fmla="*/ 4 h 45"/>
                    <a:gd name="T46" fmla="*/ 60 w 80"/>
                    <a:gd name="T47" fmla="*/ 0 h 45"/>
                    <a:gd name="T48" fmla="*/ 60 w 80"/>
                    <a:gd name="T49" fmla="*/ 0 h 45"/>
                    <a:gd name="T50" fmla="*/ 56 w 80"/>
                    <a:gd name="T51" fmla="*/ 0 h 45"/>
                    <a:gd name="T52" fmla="*/ 53 w 80"/>
                    <a:gd name="T53" fmla="*/ 1 h 45"/>
                    <a:gd name="T54" fmla="*/ 53 w 80"/>
                    <a:gd name="T55" fmla="*/ 4 h 45"/>
                    <a:gd name="T56" fmla="*/ 56 w 80"/>
                    <a:gd name="T57" fmla="*/ 7 h 45"/>
                    <a:gd name="T58" fmla="*/ 56 w 80"/>
                    <a:gd name="T59" fmla="*/ 7 h 45"/>
                    <a:gd name="T60" fmla="*/ 64 w 80"/>
                    <a:gd name="T61" fmla="*/ 12 h 45"/>
                    <a:gd name="T62" fmla="*/ 71 w 80"/>
                    <a:gd name="T63" fmla="*/ 17 h 45"/>
                    <a:gd name="T64" fmla="*/ 71 w 80"/>
                    <a:gd name="T65" fmla="*/ 17 h 45"/>
                    <a:gd name="T66" fmla="*/ 71 w 80"/>
                    <a:gd name="T67" fmla="*/ 20 h 45"/>
                    <a:gd name="T68" fmla="*/ 71 w 80"/>
                    <a:gd name="T69" fmla="*/ 22 h 45"/>
                    <a:gd name="T70" fmla="*/ 67 w 80"/>
                    <a:gd name="T71" fmla="*/ 25 h 45"/>
                    <a:gd name="T72" fmla="*/ 67 w 80"/>
                    <a:gd name="T73" fmla="*/ 25 h 45"/>
                    <a:gd name="T74" fmla="*/ 60 w 80"/>
                    <a:gd name="T75" fmla="*/ 28 h 45"/>
                    <a:gd name="T76" fmla="*/ 52 w 80"/>
                    <a:gd name="T77" fmla="*/ 31 h 45"/>
                    <a:gd name="T78" fmla="*/ 34 w 80"/>
                    <a:gd name="T79" fmla="*/ 36 h 45"/>
                    <a:gd name="T80" fmla="*/ 34 w 80"/>
                    <a:gd name="T81" fmla="*/ 36 h 45"/>
                    <a:gd name="T82" fmla="*/ 22 w 80"/>
                    <a:gd name="T83" fmla="*/ 39 h 45"/>
                    <a:gd name="T84" fmla="*/ 14 w 80"/>
                    <a:gd name="T85" fmla="*/ 40 h 45"/>
                    <a:gd name="T86" fmla="*/ 8 w 80"/>
                    <a:gd name="T87" fmla="*/ 39 h 45"/>
                    <a:gd name="T88" fmla="*/ 8 w 80"/>
                    <a:gd name="T89" fmla="*/ 39 h 45"/>
                    <a:gd name="T90" fmla="*/ 5 w 80"/>
                    <a:gd name="T91" fmla="*/ 37 h 45"/>
                    <a:gd name="T92" fmla="*/ 5 w 80"/>
                    <a:gd name="T93" fmla="*/ 34 h 45"/>
                    <a:gd name="T94" fmla="*/ 6 w 80"/>
                    <a:gd name="T95" fmla="*/ 31 h 45"/>
                    <a:gd name="T96" fmla="*/ 8 w 80"/>
                    <a:gd name="T97" fmla="*/ 26 h 45"/>
                    <a:gd name="T98" fmla="*/ 14 w 80"/>
                    <a:gd name="T99" fmla="*/ 18 h 45"/>
                    <a:gd name="T100" fmla="*/ 19 w 80"/>
                    <a:gd name="T101" fmla="*/ 14 h 45"/>
                    <a:gd name="T102" fmla="*/ 19 w 80"/>
                    <a:gd name="T103" fmla="*/ 14 h 45"/>
                    <a:gd name="T104" fmla="*/ 19 w 80"/>
                    <a:gd name="T105" fmla="*/ 12 h 45"/>
                    <a:gd name="T106" fmla="*/ 17 w 80"/>
                    <a:gd name="T107" fmla="*/ 12 h 45"/>
                    <a:gd name="T108" fmla="*/ 17 w 80"/>
                    <a:gd name="T109" fmla="*/ 12 h 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45"/>
                    <a:gd name="T167" fmla="*/ 80 w 80"/>
                    <a:gd name="T168" fmla="*/ 45 h 4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45">
                      <a:moveTo>
                        <a:pt x="17" y="12"/>
                      </a:moveTo>
                      <a:lnTo>
                        <a:pt x="17" y="12"/>
                      </a:lnTo>
                      <a:lnTo>
                        <a:pt x="11" y="18"/>
                      </a:lnTo>
                      <a:lnTo>
                        <a:pt x="5" y="25"/>
                      </a:lnTo>
                      <a:lnTo>
                        <a:pt x="1" y="29"/>
                      </a:lnTo>
                      <a:lnTo>
                        <a:pt x="1" y="33"/>
                      </a:lnTo>
                      <a:lnTo>
                        <a:pt x="0" y="37"/>
                      </a:lnTo>
                      <a:lnTo>
                        <a:pt x="3" y="40"/>
                      </a:lnTo>
                      <a:lnTo>
                        <a:pt x="5" y="44"/>
                      </a:lnTo>
                      <a:lnTo>
                        <a:pt x="9" y="44"/>
                      </a:lnTo>
                      <a:lnTo>
                        <a:pt x="17" y="45"/>
                      </a:lnTo>
                      <a:lnTo>
                        <a:pt x="34" y="42"/>
                      </a:lnTo>
                      <a:lnTo>
                        <a:pt x="56" y="36"/>
                      </a:lnTo>
                      <a:lnTo>
                        <a:pt x="67" y="33"/>
                      </a:lnTo>
                      <a:lnTo>
                        <a:pt x="77" y="26"/>
                      </a:lnTo>
                      <a:lnTo>
                        <a:pt x="80" y="22"/>
                      </a:lnTo>
                      <a:lnTo>
                        <a:pt x="80" y="17"/>
                      </a:lnTo>
                      <a:lnTo>
                        <a:pt x="78" y="14"/>
                      </a:lnTo>
                      <a:lnTo>
                        <a:pt x="75" y="11"/>
                      </a:lnTo>
                      <a:lnTo>
                        <a:pt x="66" y="4"/>
                      </a:lnTo>
                      <a:lnTo>
                        <a:pt x="60" y="0"/>
                      </a:lnTo>
                      <a:lnTo>
                        <a:pt x="56" y="0"/>
                      </a:lnTo>
                      <a:lnTo>
                        <a:pt x="53" y="1"/>
                      </a:lnTo>
                      <a:lnTo>
                        <a:pt x="53" y="4"/>
                      </a:lnTo>
                      <a:lnTo>
                        <a:pt x="56" y="7"/>
                      </a:lnTo>
                      <a:lnTo>
                        <a:pt x="64" y="12"/>
                      </a:lnTo>
                      <a:lnTo>
                        <a:pt x="71" y="17"/>
                      </a:lnTo>
                      <a:lnTo>
                        <a:pt x="71" y="20"/>
                      </a:lnTo>
                      <a:lnTo>
                        <a:pt x="71" y="22"/>
                      </a:lnTo>
                      <a:lnTo>
                        <a:pt x="67" y="25"/>
                      </a:lnTo>
                      <a:lnTo>
                        <a:pt x="60" y="28"/>
                      </a:lnTo>
                      <a:lnTo>
                        <a:pt x="52" y="31"/>
                      </a:lnTo>
                      <a:lnTo>
                        <a:pt x="34" y="36"/>
                      </a:lnTo>
                      <a:lnTo>
                        <a:pt x="22" y="39"/>
                      </a:lnTo>
                      <a:lnTo>
                        <a:pt x="14" y="40"/>
                      </a:lnTo>
                      <a:lnTo>
                        <a:pt x="8" y="39"/>
                      </a:lnTo>
                      <a:lnTo>
                        <a:pt x="5" y="37"/>
                      </a:lnTo>
                      <a:lnTo>
                        <a:pt x="5" y="34"/>
                      </a:lnTo>
                      <a:lnTo>
                        <a:pt x="6" y="31"/>
                      </a:lnTo>
                      <a:lnTo>
                        <a:pt x="8" y="26"/>
                      </a:lnTo>
                      <a:lnTo>
                        <a:pt x="14" y="18"/>
                      </a:lnTo>
                      <a:lnTo>
                        <a:pt x="19" y="14"/>
                      </a:lnTo>
                      <a:lnTo>
                        <a:pt x="19" y="12"/>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0" name="Freeform 239"/>
                <p:cNvSpPr>
                  <a:spLocks/>
                </p:cNvSpPr>
                <p:nvPr/>
              </p:nvSpPr>
              <p:spPr bwMode="auto">
                <a:xfrm>
                  <a:off x="639" y="1109"/>
                  <a:ext cx="68" cy="227"/>
                </a:xfrm>
                <a:custGeom>
                  <a:avLst/>
                  <a:gdLst>
                    <a:gd name="T0" fmla="*/ 0 w 68"/>
                    <a:gd name="T1" fmla="*/ 1 h 227"/>
                    <a:gd name="T2" fmla="*/ 0 w 68"/>
                    <a:gd name="T3" fmla="*/ 1 h 227"/>
                    <a:gd name="T4" fmla="*/ 0 w 68"/>
                    <a:gd name="T5" fmla="*/ 9 h 227"/>
                    <a:gd name="T6" fmla="*/ 2 w 68"/>
                    <a:gd name="T7" fmla="*/ 16 h 227"/>
                    <a:gd name="T8" fmla="*/ 5 w 68"/>
                    <a:gd name="T9" fmla="*/ 30 h 227"/>
                    <a:gd name="T10" fmla="*/ 5 w 68"/>
                    <a:gd name="T11" fmla="*/ 30 h 227"/>
                    <a:gd name="T12" fmla="*/ 11 w 68"/>
                    <a:gd name="T13" fmla="*/ 45 h 227"/>
                    <a:gd name="T14" fmla="*/ 16 w 68"/>
                    <a:gd name="T15" fmla="*/ 63 h 227"/>
                    <a:gd name="T16" fmla="*/ 27 w 68"/>
                    <a:gd name="T17" fmla="*/ 97 h 227"/>
                    <a:gd name="T18" fmla="*/ 27 w 68"/>
                    <a:gd name="T19" fmla="*/ 97 h 227"/>
                    <a:gd name="T20" fmla="*/ 36 w 68"/>
                    <a:gd name="T21" fmla="*/ 130 h 227"/>
                    <a:gd name="T22" fmla="*/ 47 w 68"/>
                    <a:gd name="T23" fmla="*/ 161 h 227"/>
                    <a:gd name="T24" fmla="*/ 57 w 68"/>
                    <a:gd name="T25" fmla="*/ 194 h 227"/>
                    <a:gd name="T26" fmla="*/ 60 w 68"/>
                    <a:gd name="T27" fmla="*/ 210 h 227"/>
                    <a:gd name="T28" fmla="*/ 63 w 68"/>
                    <a:gd name="T29" fmla="*/ 226 h 227"/>
                    <a:gd name="T30" fmla="*/ 63 w 68"/>
                    <a:gd name="T31" fmla="*/ 226 h 227"/>
                    <a:gd name="T32" fmla="*/ 65 w 68"/>
                    <a:gd name="T33" fmla="*/ 227 h 227"/>
                    <a:gd name="T34" fmla="*/ 66 w 68"/>
                    <a:gd name="T35" fmla="*/ 227 h 227"/>
                    <a:gd name="T36" fmla="*/ 66 w 68"/>
                    <a:gd name="T37" fmla="*/ 227 h 227"/>
                    <a:gd name="T38" fmla="*/ 68 w 68"/>
                    <a:gd name="T39" fmla="*/ 226 h 227"/>
                    <a:gd name="T40" fmla="*/ 68 w 68"/>
                    <a:gd name="T41" fmla="*/ 226 h 227"/>
                    <a:gd name="T42" fmla="*/ 61 w 68"/>
                    <a:gd name="T43" fmla="*/ 197 h 227"/>
                    <a:gd name="T44" fmla="*/ 52 w 68"/>
                    <a:gd name="T45" fmla="*/ 169 h 227"/>
                    <a:gd name="T46" fmla="*/ 35 w 68"/>
                    <a:gd name="T47" fmla="*/ 114 h 227"/>
                    <a:gd name="T48" fmla="*/ 35 w 68"/>
                    <a:gd name="T49" fmla="*/ 114 h 227"/>
                    <a:gd name="T50" fmla="*/ 16 w 68"/>
                    <a:gd name="T51" fmla="*/ 53 h 227"/>
                    <a:gd name="T52" fmla="*/ 16 w 68"/>
                    <a:gd name="T53" fmla="*/ 53 h 227"/>
                    <a:gd name="T54" fmla="*/ 13 w 68"/>
                    <a:gd name="T55" fmla="*/ 41 h 227"/>
                    <a:gd name="T56" fmla="*/ 7 w 68"/>
                    <a:gd name="T57" fmla="*/ 27 h 227"/>
                    <a:gd name="T58" fmla="*/ 3 w 68"/>
                    <a:gd name="T59" fmla="*/ 14 h 227"/>
                    <a:gd name="T60" fmla="*/ 2 w 68"/>
                    <a:gd name="T61" fmla="*/ 8 h 227"/>
                    <a:gd name="T62" fmla="*/ 2 w 68"/>
                    <a:gd name="T63" fmla="*/ 1 h 227"/>
                    <a:gd name="T64" fmla="*/ 2 w 68"/>
                    <a:gd name="T65" fmla="*/ 1 h 227"/>
                    <a:gd name="T66" fmla="*/ 2 w 68"/>
                    <a:gd name="T67" fmla="*/ 0 h 227"/>
                    <a:gd name="T68" fmla="*/ 0 w 68"/>
                    <a:gd name="T69" fmla="*/ 1 h 227"/>
                    <a:gd name="T70" fmla="*/ 0 w 68"/>
                    <a:gd name="T71" fmla="*/ 1 h 2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
                    <a:gd name="T109" fmla="*/ 0 h 227"/>
                    <a:gd name="T110" fmla="*/ 68 w 68"/>
                    <a:gd name="T111" fmla="*/ 227 h 22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 h="227">
                      <a:moveTo>
                        <a:pt x="0" y="1"/>
                      </a:moveTo>
                      <a:lnTo>
                        <a:pt x="0" y="1"/>
                      </a:lnTo>
                      <a:lnTo>
                        <a:pt x="0" y="9"/>
                      </a:lnTo>
                      <a:lnTo>
                        <a:pt x="2" y="16"/>
                      </a:lnTo>
                      <a:lnTo>
                        <a:pt x="5" y="30"/>
                      </a:lnTo>
                      <a:lnTo>
                        <a:pt x="11" y="45"/>
                      </a:lnTo>
                      <a:lnTo>
                        <a:pt x="16" y="63"/>
                      </a:lnTo>
                      <a:lnTo>
                        <a:pt x="27" y="97"/>
                      </a:lnTo>
                      <a:lnTo>
                        <a:pt x="36" y="130"/>
                      </a:lnTo>
                      <a:lnTo>
                        <a:pt x="47" y="161"/>
                      </a:lnTo>
                      <a:lnTo>
                        <a:pt x="57" y="194"/>
                      </a:lnTo>
                      <a:lnTo>
                        <a:pt x="60" y="210"/>
                      </a:lnTo>
                      <a:lnTo>
                        <a:pt x="63" y="226"/>
                      </a:lnTo>
                      <a:lnTo>
                        <a:pt x="65" y="227"/>
                      </a:lnTo>
                      <a:lnTo>
                        <a:pt x="66" y="227"/>
                      </a:lnTo>
                      <a:lnTo>
                        <a:pt x="68" y="226"/>
                      </a:lnTo>
                      <a:lnTo>
                        <a:pt x="61" y="197"/>
                      </a:lnTo>
                      <a:lnTo>
                        <a:pt x="52" y="169"/>
                      </a:lnTo>
                      <a:lnTo>
                        <a:pt x="35" y="114"/>
                      </a:lnTo>
                      <a:lnTo>
                        <a:pt x="16" y="53"/>
                      </a:lnTo>
                      <a:lnTo>
                        <a:pt x="13" y="41"/>
                      </a:lnTo>
                      <a:lnTo>
                        <a:pt x="7" y="27"/>
                      </a:lnTo>
                      <a:lnTo>
                        <a:pt x="3" y="14"/>
                      </a:lnTo>
                      <a:lnTo>
                        <a:pt x="2" y="8"/>
                      </a:lnTo>
                      <a:lnTo>
                        <a:pt x="2" y="1"/>
                      </a:lnTo>
                      <a:lnTo>
                        <a:pt x="2" y="0"/>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1" name="Freeform 240"/>
                <p:cNvSpPr>
                  <a:spLocks/>
                </p:cNvSpPr>
                <p:nvPr/>
              </p:nvSpPr>
              <p:spPr bwMode="auto">
                <a:xfrm>
                  <a:off x="832" y="1095"/>
                  <a:ext cx="36" cy="226"/>
                </a:xfrm>
                <a:custGeom>
                  <a:avLst/>
                  <a:gdLst>
                    <a:gd name="T0" fmla="*/ 36 w 36"/>
                    <a:gd name="T1" fmla="*/ 0 h 226"/>
                    <a:gd name="T2" fmla="*/ 36 w 36"/>
                    <a:gd name="T3" fmla="*/ 0 h 226"/>
                    <a:gd name="T4" fmla="*/ 32 w 36"/>
                    <a:gd name="T5" fmla="*/ 11 h 226"/>
                    <a:gd name="T6" fmla="*/ 30 w 36"/>
                    <a:gd name="T7" fmla="*/ 23 h 226"/>
                    <a:gd name="T8" fmla="*/ 25 w 36"/>
                    <a:gd name="T9" fmla="*/ 50 h 226"/>
                    <a:gd name="T10" fmla="*/ 21 w 36"/>
                    <a:gd name="T11" fmla="*/ 100 h 226"/>
                    <a:gd name="T12" fmla="*/ 21 w 36"/>
                    <a:gd name="T13" fmla="*/ 100 h 226"/>
                    <a:gd name="T14" fmla="*/ 16 w 36"/>
                    <a:gd name="T15" fmla="*/ 131 h 226"/>
                    <a:gd name="T16" fmla="*/ 8 w 36"/>
                    <a:gd name="T17" fmla="*/ 163 h 226"/>
                    <a:gd name="T18" fmla="*/ 2 w 36"/>
                    <a:gd name="T19" fmla="*/ 193 h 226"/>
                    <a:gd name="T20" fmla="*/ 2 w 36"/>
                    <a:gd name="T21" fmla="*/ 208 h 226"/>
                    <a:gd name="T22" fmla="*/ 0 w 36"/>
                    <a:gd name="T23" fmla="*/ 224 h 226"/>
                    <a:gd name="T24" fmla="*/ 0 w 36"/>
                    <a:gd name="T25" fmla="*/ 224 h 226"/>
                    <a:gd name="T26" fmla="*/ 2 w 36"/>
                    <a:gd name="T27" fmla="*/ 226 h 226"/>
                    <a:gd name="T28" fmla="*/ 3 w 36"/>
                    <a:gd name="T29" fmla="*/ 226 h 226"/>
                    <a:gd name="T30" fmla="*/ 3 w 36"/>
                    <a:gd name="T31" fmla="*/ 224 h 226"/>
                    <a:gd name="T32" fmla="*/ 3 w 36"/>
                    <a:gd name="T33" fmla="*/ 224 h 226"/>
                    <a:gd name="T34" fmla="*/ 8 w 36"/>
                    <a:gd name="T35" fmla="*/ 196 h 226"/>
                    <a:gd name="T36" fmla="*/ 13 w 36"/>
                    <a:gd name="T37" fmla="*/ 166 h 226"/>
                    <a:gd name="T38" fmla="*/ 22 w 36"/>
                    <a:gd name="T39" fmla="*/ 110 h 226"/>
                    <a:gd name="T40" fmla="*/ 22 w 36"/>
                    <a:gd name="T41" fmla="*/ 110 h 226"/>
                    <a:gd name="T42" fmla="*/ 25 w 36"/>
                    <a:gd name="T43" fmla="*/ 81 h 226"/>
                    <a:gd name="T44" fmla="*/ 27 w 36"/>
                    <a:gd name="T45" fmla="*/ 55 h 226"/>
                    <a:gd name="T46" fmla="*/ 30 w 36"/>
                    <a:gd name="T47" fmla="*/ 26 h 226"/>
                    <a:gd name="T48" fmla="*/ 33 w 36"/>
                    <a:gd name="T49" fmla="*/ 12 h 226"/>
                    <a:gd name="T50" fmla="*/ 36 w 36"/>
                    <a:gd name="T51" fmla="*/ 0 h 226"/>
                    <a:gd name="T52" fmla="*/ 36 w 36"/>
                    <a:gd name="T53" fmla="*/ 0 h 226"/>
                    <a:gd name="T54" fmla="*/ 36 w 36"/>
                    <a:gd name="T55" fmla="*/ 0 h 226"/>
                    <a:gd name="T56" fmla="*/ 36 w 36"/>
                    <a:gd name="T57" fmla="*/ 0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6"/>
                    <a:gd name="T88" fmla="*/ 0 h 226"/>
                    <a:gd name="T89" fmla="*/ 36 w 36"/>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6" h="226">
                      <a:moveTo>
                        <a:pt x="36" y="0"/>
                      </a:moveTo>
                      <a:lnTo>
                        <a:pt x="36" y="0"/>
                      </a:lnTo>
                      <a:lnTo>
                        <a:pt x="32" y="11"/>
                      </a:lnTo>
                      <a:lnTo>
                        <a:pt x="30" y="23"/>
                      </a:lnTo>
                      <a:lnTo>
                        <a:pt x="25" y="50"/>
                      </a:lnTo>
                      <a:lnTo>
                        <a:pt x="21" y="100"/>
                      </a:lnTo>
                      <a:lnTo>
                        <a:pt x="16" y="131"/>
                      </a:lnTo>
                      <a:lnTo>
                        <a:pt x="8" y="163"/>
                      </a:lnTo>
                      <a:lnTo>
                        <a:pt x="2" y="193"/>
                      </a:lnTo>
                      <a:lnTo>
                        <a:pt x="2" y="208"/>
                      </a:lnTo>
                      <a:lnTo>
                        <a:pt x="0" y="224"/>
                      </a:lnTo>
                      <a:lnTo>
                        <a:pt x="2" y="226"/>
                      </a:lnTo>
                      <a:lnTo>
                        <a:pt x="3" y="226"/>
                      </a:lnTo>
                      <a:lnTo>
                        <a:pt x="3" y="224"/>
                      </a:lnTo>
                      <a:lnTo>
                        <a:pt x="8" y="196"/>
                      </a:lnTo>
                      <a:lnTo>
                        <a:pt x="13" y="166"/>
                      </a:lnTo>
                      <a:lnTo>
                        <a:pt x="22" y="110"/>
                      </a:lnTo>
                      <a:lnTo>
                        <a:pt x="25" y="81"/>
                      </a:lnTo>
                      <a:lnTo>
                        <a:pt x="27" y="55"/>
                      </a:lnTo>
                      <a:lnTo>
                        <a:pt x="30" y="26"/>
                      </a:lnTo>
                      <a:lnTo>
                        <a:pt x="33" y="12"/>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2" name="Freeform 241"/>
                <p:cNvSpPr>
                  <a:spLocks/>
                </p:cNvSpPr>
                <p:nvPr/>
              </p:nvSpPr>
              <p:spPr bwMode="auto">
                <a:xfrm>
                  <a:off x="923" y="1374"/>
                  <a:ext cx="160" cy="122"/>
                </a:xfrm>
                <a:custGeom>
                  <a:avLst/>
                  <a:gdLst>
                    <a:gd name="T0" fmla="*/ 0 w 160"/>
                    <a:gd name="T1" fmla="*/ 0 h 122"/>
                    <a:gd name="T2" fmla="*/ 0 w 160"/>
                    <a:gd name="T3" fmla="*/ 0 h 122"/>
                    <a:gd name="T4" fmla="*/ 11 w 160"/>
                    <a:gd name="T5" fmla="*/ 25 h 122"/>
                    <a:gd name="T6" fmla="*/ 25 w 160"/>
                    <a:gd name="T7" fmla="*/ 50 h 122"/>
                    <a:gd name="T8" fmla="*/ 41 w 160"/>
                    <a:gd name="T9" fmla="*/ 71 h 122"/>
                    <a:gd name="T10" fmla="*/ 50 w 160"/>
                    <a:gd name="T11" fmla="*/ 81 h 122"/>
                    <a:gd name="T12" fmla="*/ 60 w 160"/>
                    <a:gd name="T13" fmla="*/ 89 h 122"/>
                    <a:gd name="T14" fmla="*/ 71 w 160"/>
                    <a:gd name="T15" fmla="*/ 97 h 122"/>
                    <a:gd name="T16" fmla="*/ 82 w 160"/>
                    <a:gd name="T17" fmla="*/ 105 h 122"/>
                    <a:gd name="T18" fmla="*/ 93 w 160"/>
                    <a:gd name="T19" fmla="*/ 111 h 122"/>
                    <a:gd name="T20" fmla="*/ 105 w 160"/>
                    <a:gd name="T21" fmla="*/ 116 h 122"/>
                    <a:gd name="T22" fmla="*/ 118 w 160"/>
                    <a:gd name="T23" fmla="*/ 119 h 122"/>
                    <a:gd name="T24" fmla="*/ 132 w 160"/>
                    <a:gd name="T25" fmla="*/ 122 h 122"/>
                    <a:gd name="T26" fmla="*/ 146 w 160"/>
                    <a:gd name="T27" fmla="*/ 122 h 122"/>
                    <a:gd name="T28" fmla="*/ 160 w 160"/>
                    <a:gd name="T29" fmla="*/ 122 h 122"/>
                    <a:gd name="T30" fmla="*/ 160 w 160"/>
                    <a:gd name="T31" fmla="*/ 122 h 122"/>
                    <a:gd name="T32" fmla="*/ 160 w 160"/>
                    <a:gd name="T33" fmla="*/ 122 h 122"/>
                    <a:gd name="T34" fmla="*/ 160 w 160"/>
                    <a:gd name="T35" fmla="*/ 121 h 122"/>
                    <a:gd name="T36" fmla="*/ 160 w 160"/>
                    <a:gd name="T37" fmla="*/ 121 h 122"/>
                    <a:gd name="T38" fmla="*/ 146 w 160"/>
                    <a:gd name="T39" fmla="*/ 121 h 122"/>
                    <a:gd name="T40" fmla="*/ 132 w 160"/>
                    <a:gd name="T41" fmla="*/ 119 h 122"/>
                    <a:gd name="T42" fmla="*/ 118 w 160"/>
                    <a:gd name="T43" fmla="*/ 116 h 122"/>
                    <a:gd name="T44" fmla="*/ 105 w 160"/>
                    <a:gd name="T45" fmla="*/ 113 h 122"/>
                    <a:gd name="T46" fmla="*/ 93 w 160"/>
                    <a:gd name="T47" fmla="*/ 108 h 122"/>
                    <a:gd name="T48" fmla="*/ 82 w 160"/>
                    <a:gd name="T49" fmla="*/ 102 h 122"/>
                    <a:gd name="T50" fmla="*/ 71 w 160"/>
                    <a:gd name="T51" fmla="*/ 96 h 122"/>
                    <a:gd name="T52" fmla="*/ 61 w 160"/>
                    <a:gd name="T53" fmla="*/ 88 h 122"/>
                    <a:gd name="T54" fmla="*/ 52 w 160"/>
                    <a:gd name="T55" fmla="*/ 80 h 122"/>
                    <a:gd name="T56" fmla="*/ 43 w 160"/>
                    <a:gd name="T57" fmla="*/ 71 h 122"/>
                    <a:gd name="T58" fmla="*/ 27 w 160"/>
                    <a:gd name="T59" fmla="*/ 49 h 122"/>
                    <a:gd name="T60" fmla="*/ 13 w 160"/>
                    <a:gd name="T61" fmla="*/ 25 h 122"/>
                    <a:gd name="T62" fmla="*/ 0 w 160"/>
                    <a:gd name="T63" fmla="*/ 0 h 122"/>
                    <a:gd name="T64" fmla="*/ 0 w 160"/>
                    <a:gd name="T65" fmla="*/ 0 h 122"/>
                    <a:gd name="T66" fmla="*/ 0 w 160"/>
                    <a:gd name="T67" fmla="*/ 0 h 122"/>
                    <a:gd name="T68" fmla="*/ 0 w 160"/>
                    <a:gd name="T69" fmla="*/ 0 h 122"/>
                    <a:gd name="T70" fmla="*/ 0 w 160"/>
                    <a:gd name="T71" fmla="*/ 0 h 1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
                    <a:gd name="T109" fmla="*/ 0 h 122"/>
                    <a:gd name="T110" fmla="*/ 160 w 160"/>
                    <a:gd name="T111" fmla="*/ 122 h 12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 h="122">
                      <a:moveTo>
                        <a:pt x="0" y="0"/>
                      </a:moveTo>
                      <a:lnTo>
                        <a:pt x="0" y="0"/>
                      </a:lnTo>
                      <a:lnTo>
                        <a:pt x="11" y="25"/>
                      </a:lnTo>
                      <a:lnTo>
                        <a:pt x="25" y="50"/>
                      </a:lnTo>
                      <a:lnTo>
                        <a:pt x="41" y="71"/>
                      </a:lnTo>
                      <a:lnTo>
                        <a:pt x="50" y="81"/>
                      </a:lnTo>
                      <a:lnTo>
                        <a:pt x="60" y="89"/>
                      </a:lnTo>
                      <a:lnTo>
                        <a:pt x="71" y="97"/>
                      </a:lnTo>
                      <a:lnTo>
                        <a:pt x="82" y="105"/>
                      </a:lnTo>
                      <a:lnTo>
                        <a:pt x="93" y="111"/>
                      </a:lnTo>
                      <a:lnTo>
                        <a:pt x="105" y="116"/>
                      </a:lnTo>
                      <a:lnTo>
                        <a:pt x="118" y="119"/>
                      </a:lnTo>
                      <a:lnTo>
                        <a:pt x="132" y="122"/>
                      </a:lnTo>
                      <a:lnTo>
                        <a:pt x="146" y="122"/>
                      </a:lnTo>
                      <a:lnTo>
                        <a:pt x="160" y="122"/>
                      </a:lnTo>
                      <a:lnTo>
                        <a:pt x="160" y="121"/>
                      </a:lnTo>
                      <a:lnTo>
                        <a:pt x="146" y="121"/>
                      </a:lnTo>
                      <a:lnTo>
                        <a:pt x="132" y="119"/>
                      </a:lnTo>
                      <a:lnTo>
                        <a:pt x="118" y="116"/>
                      </a:lnTo>
                      <a:lnTo>
                        <a:pt x="105" y="113"/>
                      </a:lnTo>
                      <a:lnTo>
                        <a:pt x="93" y="108"/>
                      </a:lnTo>
                      <a:lnTo>
                        <a:pt x="82" y="102"/>
                      </a:lnTo>
                      <a:lnTo>
                        <a:pt x="71" y="96"/>
                      </a:lnTo>
                      <a:lnTo>
                        <a:pt x="61" y="88"/>
                      </a:lnTo>
                      <a:lnTo>
                        <a:pt x="52" y="80"/>
                      </a:lnTo>
                      <a:lnTo>
                        <a:pt x="43" y="71"/>
                      </a:lnTo>
                      <a:lnTo>
                        <a:pt x="27" y="49"/>
                      </a:lnTo>
                      <a:lnTo>
                        <a:pt x="13"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3" name="Freeform 242"/>
                <p:cNvSpPr>
                  <a:spLocks/>
                </p:cNvSpPr>
                <p:nvPr/>
              </p:nvSpPr>
              <p:spPr bwMode="auto">
                <a:xfrm>
                  <a:off x="762" y="1285"/>
                  <a:ext cx="237" cy="50"/>
                </a:xfrm>
                <a:custGeom>
                  <a:avLst/>
                  <a:gdLst>
                    <a:gd name="T0" fmla="*/ 1 w 237"/>
                    <a:gd name="T1" fmla="*/ 3 h 50"/>
                    <a:gd name="T2" fmla="*/ 1 w 237"/>
                    <a:gd name="T3" fmla="*/ 3 h 50"/>
                    <a:gd name="T4" fmla="*/ 28 w 237"/>
                    <a:gd name="T5" fmla="*/ 14 h 50"/>
                    <a:gd name="T6" fmla="*/ 56 w 237"/>
                    <a:gd name="T7" fmla="*/ 23 h 50"/>
                    <a:gd name="T8" fmla="*/ 86 w 237"/>
                    <a:gd name="T9" fmla="*/ 31 h 50"/>
                    <a:gd name="T10" fmla="*/ 116 w 237"/>
                    <a:gd name="T11" fmla="*/ 37 h 50"/>
                    <a:gd name="T12" fmla="*/ 146 w 237"/>
                    <a:gd name="T13" fmla="*/ 42 h 50"/>
                    <a:gd name="T14" fmla="*/ 174 w 237"/>
                    <a:gd name="T15" fmla="*/ 47 h 50"/>
                    <a:gd name="T16" fmla="*/ 204 w 237"/>
                    <a:gd name="T17" fmla="*/ 50 h 50"/>
                    <a:gd name="T18" fmla="*/ 233 w 237"/>
                    <a:gd name="T19" fmla="*/ 50 h 50"/>
                    <a:gd name="T20" fmla="*/ 233 w 237"/>
                    <a:gd name="T21" fmla="*/ 50 h 50"/>
                    <a:gd name="T22" fmla="*/ 235 w 237"/>
                    <a:gd name="T23" fmla="*/ 50 h 50"/>
                    <a:gd name="T24" fmla="*/ 237 w 237"/>
                    <a:gd name="T25" fmla="*/ 48 h 50"/>
                    <a:gd name="T26" fmla="*/ 235 w 237"/>
                    <a:gd name="T27" fmla="*/ 47 h 50"/>
                    <a:gd name="T28" fmla="*/ 233 w 237"/>
                    <a:gd name="T29" fmla="*/ 45 h 50"/>
                    <a:gd name="T30" fmla="*/ 233 w 237"/>
                    <a:gd name="T31" fmla="*/ 45 h 50"/>
                    <a:gd name="T32" fmla="*/ 204 w 237"/>
                    <a:gd name="T33" fmla="*/ 42 h 50"/>
                    <a:gd name="T34" fmla="*/ 175 w 237"/>
                    <a:gd name="T35" fmla="*/ 37 h 50"/>
                    <a:gd name="T36" fmla="*/ 117 w 237"/>
                    <a:gd name="T37" fmla="*/ 26 h 50"/>
                    <a:gd name="T38" fmla="*/ 59 w 237"/>
                    <a:gd name="T39" fmla="*/ 14 h 50"/>
                    <a:gd name="T40" fmla="*/ 1 w 237"/>
                    <a:gd name="T41" fmla="*/ 0 h 50"/>
                    <a:gd name="T42" fmla="*/ 1 w 237"/>
                    <a:gd name="T43" fmla="*/ 0 h 50"/>
                    <a:gd name="T44" fmla="*/ 0 w 237"/>
                    <a:gd name="T45" fmla="*/ 1 h 50"/>
                    <a:gd name="T46" fmla="*/ 1 w 237"/>
                    <a:gd name="T47" fmla="*/ 3 h 50"/>
                    <a:gd name="T48" fmla="*/ 1 w 237"/>
                    <a:gd name="T49" fmla="*/ 3 h 5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7"/>
                    <a:gd name="T76" fmla="*/ 0 h 50"/>
                    <a:gd name="T77" fmla="*/ 237 w 237"/>
                    <a:gd name="T78" fmla="*/ 50 h 5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7" h="50">
                      <a:moveTo>
                        <a:pt x="1" y="3"/>
                      </a:moveTo>
                      <a:lnTo>
                        <a:pt x="1" y="3"/>
                      </a:lnTo>
                      <a:lnTo>
                        <a:pt x="28" y="14"/>
                      </a:lnTo>
                      <a:lnTo>
                        <a:pt x="56" y="23"/>
                      </a:lnTo>
                      <a:lnTo>
                        <a:pt x="86" y="31"/>
                      </a:lnTo>
                      <a:lnTo>
                        <a:pt x="116" y="37"/>
                      </a:lnTo>
                      <a:lnTo>
                        <a:pt x="146" y="42"/>
                      </a:lnTo>
                      <a:lnTo>
                        <a:pt x="174" y="47"/>
                      </a:lnTo>
                      <a:lnTo>
                        <a:pt x="204" y="50"/>
                      </a:lnTo>
                      <a:lnTo>
                        <a:pt x="233" y="50"/>
                      </a:lnTo>
                      <a:lnTo>
                        <a:pt x="235" y="50"/>
                      </a:lnTo>
                      <a:lnTo>
                        <a:pt x="237" y="48"/>
                      </a:lnTo>
                      <a:lnTo>
                        <a:pt x="235" y="47"/>
                      </a:lnTo>
                      <a:lnTo>
                        <a:pt x="233" y="45"/>
                      </a:lnTo>
                      <a:lnTo>
                        <a:pt x="204" y="42"/>
                      </a:lnTo>
                      <a:lnTo>
                        <a:pt x="175" y="37"/>
                      </a:lnTo>
                      <a:lnTo>
                        <a:pt x="117" y="26"/>
                      </a:lnTo>
                      <a:lnTo>
                        <a:pt x="59" y="14"/>
                      </a:lnTo>
                      <a:lnTo>
                        <a:pt x="1" y="0"/>
                      </a:lnTo>
                      <a:lnTo>
                        <a:pt x="0" y="1"/>
                      </a:lnTo>
                      <a:lnTo>
                        <a:pt x="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4" name="Freeform 243"/>
                <p:cNvSpPr>
                  <a:spLocks/>
                </p:cNvSpPr>
                <p:nvPr/>
              </p:nvSpPr>
              <p:spPr bwMode="auto">
                <a:xfrm>
                  <a:off x="490" y="1299"/>
                  <a:ext cx="223" cy="17"/>
                </a:xfrm>
                <a:custGeom>
                  <a:avLst/>
                  <a:gdLst>
                    <a:gd name="T0" fmla="*/ 3 w 223"/>
                    <a:gd name="T1" fmla="*/ 17 h 17"/>
                    <a:gd name="T2" fmla="*/ 3 w 223"/>
                    <a:gd name="T3" fmla="*/ 17 h 17"/>
                    <a:gd name="T4" fmla="*/ 30 w 223"/>
                    <a:gd name="T5" fmla="*/ 12 h 17"/>
                    <a:gd name="T6" fmla="*/ 57 w 223"/>
                    <a:gd name="T7" fmla="*/ 7 h 17"/>
                    <a:gd name="T8" fmla="*/ 85 w 223"/>
                    <a:gd name="T9" fmla="*/ 6 h 17"/>
                    <a:gd name="T10" fmla="*/ 112 w 223"/>
                    <a:gd name="T11" fmla="*/ 6 h 17"/>
                    <a:gd name="T12" fmla="*/ 167 w 223"/>
                    <a:gd name="T13" fmla="*/ 9 h 17"/>
                    <a:gd name="T14" fmla="*/ 221 w 223"/>
                    <a:gd name="T15" fmla="*/ 12 h 17"/>
                    <a:gd name="T16" fmla="*/ 221 w 223"/>
                    <a:gd name="T17" fmla="*/ 12 h 17"/>
                    <a:gd name="T18" fmla="*/ 223 w 223"/>
                    <a:gd name="T19" fmla="*/ 12 h 17"/>
                    <a:gd name="T20" fmla="*/ 223 w 223"/>
                    <a:gd name="T21" fmla="*/ 11 h 17"/>
                    <a:gd name="T22" fmla="*/ 223 w 223"/>
                    <a:gd name="T23" fmla="*/ 9 h 17"/>
                    <a:gd name="T24" fmla="*/ 221 w 223"/>
                    <a:gd name="T25" fmla="*/ 9 h 17"/>
                    <a:gd name="T26" fmla="*/ 221 w 223"/>
                    <a:gd name="T27" fmla="*/ 9 h 17"/>
                    <a:gd name="T28" fmla="*/ 167 w 223"/>
                    <a:gd name="T29" fmla="*/ 4 h 17"/>
                    <a:gd name="T30" fmla="*/ 140 w 223"/>
                    <a:gd name="T31" fmla="*/ 1 h 17"/>
                    <a:gd name="T32" fmla="*/ 112 w 223"/>
                    <a:gd name="T33" fmla="*/ 0 h 17"/>
                    <a:gd name="T34" fmla="*/ 83 w 223"/>
                    <a:gd name="T35" fmla="*/ 0 h 17"/>
                    <a:gd name="T36" fmla="*/ 57 w 223"/>
                    <a:gd name="T37" fmla="*/ 1 h 17"/>
                    <a:gd name="T38" fmla="*/ 28 w 223"/>
                    <a:gd name="T39" fmla="*/ 6 h 17"/>
                    <a:gd name="T40" fmla="*/ 2 w 223"/>
                    <a:gd name="T41" fmla="*/ 14 h 17"/>
                    <a:gd name="T42" fmla="*/ 2 w 223"/>
                    <a:gd name="T43" fmla="*/ 14 h 17"/>
                    <a:gd name="T44" fmla="*/ 2 w 223"/>
                    <a:gd name="T45" fmla="*/ 15 h 17"/>
                    <a:gd name="T46" fmla="*/ 0 w 223"/>
                    <a:gd name="T47" fmla="*/ 17 h 17"/>
                    <a:gd name="T48" fmla="*/ 2 w 223"/>
                    <a:gd name="T49" fmla="*/ 17 h 17"/>
                    <a:gd name="T50" fmla="*/ 3 w 223"/>
                    <a:gd name="T51" fmla="*/ 17 h 17"/>
                    <a:gd name="T52" fmla="*/ 3 w 223"/>
                    <a:gd name="T53" fmla="*/ 17 h 1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7"/>
                    <a:gd name="T83" fmla="*/ 223 w 223"/>
                    <a:gd name="T84" fmla="*/ 17 h 1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7">
                      <a:moveTo>
                        <a:pt x="3" y="17"/>
                      </a:moveTo>
                      <a:lnTo>
                        <a:pt x="3" y="17"/>
                      </a:lnTo>
                      <a:lnTo>
                        <a:pt x="30" y="12"/>
                      </a:lnTo>
                      <a:lnTo>
                        <a:pt x="57" y="7"/>
                      </a:lnTo>
                      <a:lnTo>
                        <a:pt x="85" y="6"/>
                      </a:lnTo>
                      <a:lnTo>
                        <a:pt x="112" y="6"/>
                      </a:lnTo>
                      <a:lnTo>
                        <a:pt x="167" y="9"/>
                      </a:lnTo>
                      <a:lnTo>
                        <a:pt x="221" y="12"/>
                      </a:lnTo>
                      <a:lnTo>
                        <a:pt x="223" y="12"/>
                      </a:lnTo>
                      <a:lnTo>
                        <a:pt x="223" y="11"/>
                      </a:lnTo>
                      <a:lnTo>
                        <a:pt x="223" y="9"/>
                      </a:lnTo>
                      <a:lnTo>
                        <a:pt x="221" y="9"/>
                      </a:lnTo>
                      <a:lnTo>
                        <a:pt x="167" y="4"/>
                      </a:lnTo>
                      <a:lnTo>
                        <a:pt x="140" y="1"/>
                      </a:lnTo>
                      <a:lnTo>
                        <a:pt x="112" y="0"/>
                      </a:lnTo>
                      <a:lnTo>
                        <a:pt x="83" y="0"/>
                      </a:lnTo>
                      <a:lnTo>
                        <a:pt x="57" y="1"/>
                      </a:lnTo>
                      <a:lnTo>
                        <a:pt x="28" y="6"/>
                      </a:lnTo>
                      <a:lnTo>
                        <a:pt x="2" y="14"/>
                      </a:lnTo>
                      <a:lnTo>
                        <a:pt x="2" y="15"/>
                      </a:lnTo>
                      <a:lnTo>
                        <a:pt x="0" y="17"/>
                      </a:lnTo>
                      <a:lnTo>
                        <a:pt x="2" y="17"/>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5" name="Freeform 244"/>
                <p:cNvSpPr>
                  <a:spLocks/>
                </p:cNvSpPr>
                <p:nvPr/>
              </p:nvSpPr>
              <p:spPr bwMode="auto">
                <a:xfrm>
                  <a:off x="413" y="1521"/>
                  <a:ext cx="58" cy="24"/>
                </a:xfrm>
                <a:custGeom>
                  <a:avLst/>
                  <a:gdLst>
                    <a:gd name="T0" fmla="*/ 57 w 58"/>
                    <a:gd name="T1" fmla="*/ 0 h 24"/>
                    <a:gd name="T2" fmla="*/ 57 w 58"/>
                    <a:gd name="T3" fmla="*/ 0 h 24"/>
                    <a:gd name="T4" fmla="*/ 29 w 58"/>
                    <a:gd name="T5" fmla="*/ 10 h 24"/>
                    <a:gd name="T6" fmla="*/ 0 w 58"/>
                    <a:gd name="T7" fmla="*/ 18 h 24"/>
                    <a:gd name="T8" fmla="*/ 2 w 58"/>
                    <a:gd name="T9" fmla="*/ 24 h 24"/>
                    <a:gd name="T10" fmla="*/ 2 w 58"/>
                    <a:gd name="T11" fmla="*/ 24 h 24"/>
                    <a:gd name="T12" fmla="*/ 30 w 58"/>
                    <a:gd name="T13" fmla="*/ 16 h 24"/>
                    <a:gd name="T14" fmla="*/ 58 w 58"/>
                    <a:gd name="T15" fmla="*/ 5 h 24"/>
                    <a:gd name="T16" fmla="*/ 57 w 58"/>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24"/>
                    <a:gd name="T29" fmla="*/ 58 w 58"/>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24">
                      <a:moveTo>
                        <a:pt x="57" y="0"/>
                      </a:moveTo>
                      <a:lnTo>
                        <a:pt x="57" y="0"/>
                      </a:lnTo>
                      <a:lnTo>
                        <a:pt x="29" y="10"/>
                      </a:lnTo>
                      <a:lnTo>
                        <a:pt x="0" y="18"/>
                      </a:lnTo>
                      <a:lnTo>
                        <a:pt x="2" y="24"/>
                      </a:lnTo>
                      <a:lnTo>
                        <a:pt x="30" y="16"/>
                      </a:lnTo>
                      <a:lnTo>
                        <a:pt x="58" y="5"/>
                      </a:lnTo>
                      <a:lnTo>
                        <a:pt x="5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6" name="Freeform 245"/>
                <p:cNvSpPr>
                  <a:spLocks/>
                </p:cNvSpPr>
                <p:nvPr/>
              </p:nvSpPr>
              <p:spPr bwMode="auto">
                <a:xfrm>
                  <a:off x="509" y="1537"/>
                  <a:ext cx="36" cy="17"/>
                </a:xfrm>
                <a:custGeom>
                  <a:avLst/>
                  <a:gdLst>
                    <a:gd name="T0" fmla="*/ 35 w 36"/>
                    <a:gd name="T1" fmla="*/ 0 h 17"/>
                    <a:gd name="T2" fmla="*/ 35 w 36"/>
                    <a:gd name="T3" fmla="*/ 0 h 17"/>
                    <a:gd name="T4" fmla="*/ 24 w 36"/>
                    <a:gd name="T5" fmla="*/ 3 h 17"/>
                    <a:gd name="T6" fmla="*/ 14 w 36"/>
                    <a:gd name="T7" fmla="*/ 8 h 17"/>
                    <a:gd name="T8" fmla="*/ 14 w 36"/>
                    <a:gd name="T9" fmla="*/ 8 h 17"/>
                    <a:gd name="T10" fmla="*/ 0 w 36"/>
                    <a:gd name="T11" fmla="*/ 13 h 17"/>
                    <a:gd name="T12" fmla="*/ 3 w 36"/>
                    <a:gd name="T13" fmla="*/ 17 h 17"/>
                    <a:gd name="T14" fmla="*/ 3 w 36"/>
                    <a:gd name="T15" fmla="*/ 17 h 17"/>
                    <a:gd name="T16" fmla="*/ 16 w 36"/>
                    <a:gd name="T17" fmla="*/ 13 h 17"/>
                    <a:gd name="T18" fmla="*/ 16 w 36"/>
                    <a:gd name="T19" fmla="*/ 13 h 17"/>
                    <a:gd name="T20" fmla="*/ 27 w 36"/>
                    <a:gd name="T21" fmla="*/ 9 h 17"/>
                    <a:gd name="T22" fmla="*/ 36 w 36"/>
                    <a:gd name="T23" fmla="*/ 5 h 17"/>
                    <a:gd name="T24" fmla="*/ 35 w 36"/>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6"/>
                    <a:gd name="T40" fmla="*/ 0 h 17"/>
                    <a:gd name="T41" fmla="*/ 36 w 36"/>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6" h="17">
                      <a:moveTo>
                        <a:pt x="35" y="0"/>
                      </a:moveTo>
                      <a:lnTo>
                        <a:pt x="35" y="0"/>
                      </a:lnTo>
                      <a:lnTo>
                        <a:pt x="24" y="3"/>
                      </a:lnTo>
                      <a:lnTo>
                        <a:pt x="14" y="8"/>
                      </a:lnTo>
                      <a:lnTo>
                        <a:pt x="0" y="13"/>
                      </a:lnTo>
                      <a:lnTo>
                        <a:pt x="3" y="17"/>
                      </a:lnTo>
                      <a:lnTo>
                        <a:pt x="16" y="13"/>
                      </a:lnTo>
                      <a:lnTo>
                        <a:pt x="27" y="9"/>
                      </a:lnTo>
                      <a:lnTo>
                        <a:pt x="36" y="5"/>
                      </a:lnTo>
                      <a:lnTo>
                        <a:pt x="3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7" name="Freeform 246"/>
                <p:cNvSpPr>
                  <a:spLocks/>
                </p:cNvSpPr>
                <p:nvPr/>
              </p:nvSpPr>
              <p:spPr bwMode="auto">
                <a:xfrm>
                  <a:off x="672" y="1534"/>
                  <a:ext cx="35" cy="16"/>
                </a:xfrm>
                <a:custGeom>
                  <a:avLst/>
                  <a:gdLst>
                    <a:gd name="T0" fmla="*/ 32 w 35"/>
                    <a:gd name="T1" fmla="*/ 0 h 16"/>
                    <a:gd name="T2" fmla="*/ 32 w 35"/>
                    <a:gd name="T3" fmla="*/ 0 h 16"/>
                    <a:gd name="T4" fmla="*/ 16 w 35"/>
                    <a:gd name="T5" fmla="*/ 6 h 16"/>
                    <a:gd name="T6" fmla="*/ 0 w 35"/>
                    <a:gd name="T7" fmla="*/ 9 h 16"/>
                    <a:gd name="T8" fmla="*/ 2 w 35"/>
                    <a:gd name="T9" fmla="*/ 16 h 16"/>
                    <a:gd name="T10" fmla="*/ 2 w 35"/>
                    <a:gd name="T11" fmla="*/ 16 h 16"/>
                    <a:gd name="T12" fmla="*/ 17 w 35"/>
                    <a:gd name="T13" fmla="*/ 12 h 16"/>
                    <a:gd name="T14" fmla="*/ 27 w 35"/>
                    <a:gd name="T15" fmla="*/ 9 h 16"/>
                    <a:gd name="T16" fmla="*/ 35 w 35"/>
                    <a:gd name="T17" fmla="*/ 5 h 16"/>
                    <a:gd name="T18" fmla="*/ 32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32" y="0"/>
                      </a:moveTo>
                      <a:lnTo>
                        <a:pt x="32" y="0"/>
                      </a:lnTo>
                      <a:lnTo>
                        <a:pt x="16" y="6"/>
                      </a:lnTo>
                      <a:lnTo>
                        <a:pt x="0" y="9"/>
                      </a:lnTo>
                      <a:lnTo>
                        <a:pt x="2" y="16"/>
                      </a:lnTo>
                      <a:lnTo>
                        <a:pt x="17" y="12"/>
                      </a:lnTo>
                      <a:lnTo>
                        <a:pt x="27" y="9"/>
                      </a:lnTo>
                      <a:lnTo>
                        <a:pt x="35" y="5"/>
                      </a:lnTo>
                      <a:lnTo>
                        <a:pt x="32"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8" name="Freeform 247"/>
                <p:cNvSpPr>
                  <a:spLocks/>
                </p:cNvSpPr>
                <p:nvPr/>
              </p:nvSpPr>
              <p:spPr bwMode="auto">
                <a:xfrm>
                  <a:off x="657" y="1622"/>
                  <a:ext cx="45" cy="19"/>
                </a:xfrm>
                <a:custGeom>
                  <a:avLst/>
                  <a:gdLst>
                    <a:gd name="T0" fmla="*/ 43 w 45"/>
                    <a:gd name="T1" fmla="*/ 0 h 19"/>
                    <a:gd name="T2" fmla="*/ 43 w 45"/>
                    <a:gd name="T3" fmla="*/ 0 h 19"/>
                    <a:gd name="T4" fmla="*/ 20 w 45"/>
                    <a:gd name="T5" fmla="*/ 8 h 19"/>
                    <a:gd name="T6" fmla="*/ 0 w 45"/>
                    <a:gd name="T7" fmla="*/ 14 h 19"/>
                    <a:gd name="T8" fmla="*/ 1 w 45"/>
                    <a:gd name="T9" fmla="*/ 19 h 19"/>
                    <a:gd name="T10" fmla="*/ 1 w 45"/>
                    <a:gd name="T11" fmla="*/ 19 h 19"/>
                    <a:gd name="T12" fmla="*/ 23 w 45"/>
                    <a:gd name="T13" fmla="*/ 12 h 19"/>
                    <a:gd name="T14" fmla="*/ 45 w 45"/>
                    <a:gd name="T15" fmla="*/ 4 h 19"/>
                    <a:gd name="T16" fmla="*/ 43 w 45"/>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19"/>
                    <a:gd name="T29" fmla="*/ 45 w 45"/>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19">
                      <a:moveTo>
                        <a:pt x="43" y="0"/>
                      </a:moveTo>
                      <a:lnTo>
                        <a:pt x="43" y="0"/>
                      </a:lnTo>
                      <a:lnTo>
                        <a:pt x="20" y="8"/>
                      </a:lnTo>
                      <a:lnTo>
                        <a:pt x="0" y="14"/>
                      </a:lnTo>
                      <a:lnTo>
                        <a:pt x="1" y="19"/>
                      </a:lnTo>
                      <a:lnTo>
                        <a:pt x="23" y="12"/>
                      </a:lnTo>
                      <a:lnTo>
                        <a:pt x="45" y="4"/>
                      </a:lnTo>
                      <a:lnTo>
                        <a:pt x="4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19" name="Freeform 248"/>
                <p:cNvSpPr>
                  <a:spLocks/>
                </p:cNvSpPr>
                <p:nvPr/>
              </p:nvSpPr>
              <p:spPr bwMode="auto">
                <a:xfrm>
                  <a:off x="614" y="1518"/>
                  <a:ext cx="28" cy="14"/>
                </a:xfrm>
                <a:custGeom>
                  <a:avLst/>
                  <a:gdLst>
                    <a:gd name="T0" fmla="*/ 27 w 28"/>
                    <a:gd name="T1" fmla="*/ 0 h 14"/>
                    <a:gd name="T2" fmla="*/ 21 w 28"/>
                    <a:gd name="T3" fmla="*/ 3 h 14"/>
                    <a:gd name="T4" fmla="*/ 21 w 28"/>
                    <a:gd name="T5" fmla="*/ 3 h 14"/>
                    <a:gd name="T6" fmla="*/ 11 w 28"/>
                    <a:gd name="T7" fmla="*/ 5 h 14"/>
                    <a:gd name="T8" fmla="*/ 0 w 28"/>
                    <a:gd name="T9" fmla="*/ 8 h 14"/>
                    <a:gd name="T10" fmla="*/ 2 w 28"/>
                    <a:gd name="T11" fmla="*/ 14 h 14"/>
                    <a:gd name="T12" fmla="*/ 2 w 28"/>
                    <a:gd name="T13" fmla="*/ 14 h 14"/>
                    <a:gd name="T14" fmla="*/ 13 w 28"/>
                    <a:gd name="T15" fmla="*/ 11 h 14"/>
                    <a:gd name="T16" fmla="*/ 22 w 28"/>
                    <a:gd name="T17" fmla="*/ 8 h 14"/>
                    <a:gd name="T18" fmla="*/ 28 w 28"/>
                    <a:gd name="T19" fmla="*/ 7 h 14"/>
                    <a:gd name="T20" fmla="*/ 27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7" y="0"/>
                      </a:moveTo>
                      <a:lnTo>
                        <a:pt x="21" y="3"/>
                      </a:lnTo>
                      <a:lnTo>
                        <a:pt x="11" y="5"/>
                      </a:lnTo>
                      <a:lnTo>
                        <a:pt x="0" y="8"/>
                      </a:lnTo>
                      <a:lnTo>
                        <a:pt x="2" y="14"/>
                      </a:lnTo>
                      <a:lnTo>
                        <a:pt x="13" y="11"/>
                      </a:lnTo>
                      <a:lnTo>
                        <a:pt x="22" y="8"/>
                      </a:lnTo>
                      <a:lnTo>
                        <a:pt x="28" y="7"/>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0" name="Freeform 249"/>
                <p:cNvSpPr>
                  <a:spLocks/>
                </p:cNvSpPr>
                <p:nvPr/>
              </p:nvSpPr>
              <p:spPr bwMode="auto">
                <a:xfrm>
                  <a:off x="851" y="1600"/>
                  <a:ext cx="31" cy="19"/>
                </a:xfrm>
                <a:custGeom>
                  <a:avLst/>
                  <a:gdLst>
                    <a:gd name="T0" fmla="*/ 28 w 31"/>
                    <a:gd name="T1" fmla="*/ 0 h 19"/>
                    <a:gd name="T2" fmla="*/ 28 w 31"/>
                    <a:gd name="T3" fmla="*/ 0 h 19"/>
                    <a:gd name="T4" fmla="*/ 16 w 31"/>
                    <a:gd name="T5" fmla="*/ 6 h 19"/>
                    <a:gd name="T6" fmla="*/ 0 w 31"/>
                    <a:gd name="T7" fmla="*/ 12 h 19"/>
                    <a:gd name="T8" fmla="*/ 2 w 31"/>
                    <a:gd name="T9" fmla="*/ 19 h 19"/>
                    <a:gd name="T10" fmla="*/ 2 w 31"/>
                    <a:gd name="T11" fmla="*/ 19 h 19"/>
                    <a:gd name="T12" fmla="*/ 16 w 31"/>
                    <a:gd name="T13" fmla="*/ 14 h 19"/>
                    <a:gd name="T14" fmla="*/ 31 w 31"/>
                    <a:gd name="T15" fmla="*/ 6 h 19"/>
                    <a:gd name="T16" fmla="*/ 28 w 3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19"/>
                    <a:gd name="T29" fmla="*/ 31 w 3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19">
                      <a:moveTo>
                        <a:pt x="28" y="0"/>
                      </a:moveTo>
                      <a:lnTo>
                        <a:pt x="28" y="0"/>
                      </a:lnTo>
                      <a:lnTo>
                        <a:pt x="16" y="6"/>
                      </a:lnTo>
                      <a:lnTo>
                        <a:pt x="0" y="12"/>
                      </a:lnTo>
                      <a:lnTo>
                        <a:pt x="2" y="19"/>
                      </a:lnTo>
                      <a:lnTo>
                        <a:pt x="16" y="14"/>
                      </a:lnTo>
                      <a:lnTo>
                        <a:pt x="31"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1" name="Freeform 250"/>
                <p:cNvSpPr>
                  <a:spLocks/>
                </p:cNvSpPr>
                <p:nvPr/>
              </p:nvSpPr>
              <p:spPr bwMode="auto">
                <a:xfrm>
                  <a:off x="898" y="1521"/>
                  <a:ext cx="41" cy="19"/>
                </a:xfrm>
                <a:custGeom>
                  <a:avLst/>
                  <a:gdLst>
                    <a:gd name="T0" fmla="*/ 38 w 41"/>
                    <a:gd name="T1" fmla="*/ 0 h 19"/>
                    <a:gd name="T2" fmla="*/ 38 w 41"/>
                    <a:gd name="T3" fmla="*/ 0 h 19"/>
                    <a:gd name="T4" fmla="*/ 21 w 41"/>
                    <a:gd name="T5" fmla="*/ 8 h 19"/>
                    <a:gd name="T6" fmla="*/ 0 w 41"/>
                    <a:gd name="T7" fmla="*/ 14 h 19"/>
                    <a:gd name="T8" fmla="*/ 2 w 41"/>
                    <a:gd name="T9" fmla="*/ 19 h 19"/>
                    <a:gd name="T10" fmla="*/ 2 w 41"/>
                    <a:gd name="T11" fmla="*/ 19 h 19"/>
                    <a:gd name="T12" fmla="*/ 22 w 41"/>
                    <a:gd name="T13" fmla="*/ 13 h 19"/>
                    <a:gd name="T14" fmla="*/ 41 w 41"/>
                    <a:gd name="T15" fmla="*/ 5 h 19"/>
                    <a:gd name="T16" fmla="*/ 38 w 41"/>
                    <a:gd name="T17" fmla="*/ 0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19"/>
                    <a:gd name="T29" fmla="*/ 41 w 4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19">
                      <a:moveTo>
                        <a:pt x="38" y="0"/>
                      </a:moveTo>
                      <a:lnTo>
                        <a:pt x="38" y="0"/>
                      </a:lnTo>
                      <a:lnTo>
                        <a:pt x="21" y="8"/>
                      </a:lnTo>
                      <a:lnTo>
                        <a:pt x="0" y="14"/>
                      </a:lnTo>
                      <a:lnTo>
                        <a:pt x="2" y="19"/>
                      </a:lnTo>
                      <a:lnTo>
                        <a:pt x="22" y="13"/>
                      </a:lnTo>
                      <a:lnTo>
                        <a:pt x="41" y="5"/>
                      </a:lnTo>
                      <a:lnTo>
                        <a:pt x="3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2" name="Freeform 251"/>
                <p:cNvSpPr>
                  <a:spLocks/>
                </p:cNvSpPr>
                <p:nvPr/>
              </p:nvSpPr>
              <p:spPr bwMode="auto">
                <a:xfrm>
                  <a:off x="801" y="1556"/>
                  <a:ext cx="33" cy="17"/>
                </a:xfrm>
                <a:custGeom>
                  <a:avLst/>
                  <a:gdLst>
                    <a:gd name="T0" fmla="*/ 30 w 33"/>
                    <a:gd name="T1" fmla="*/ 0 h 17"/>
                    <a:gd name="T2" fmla="*/ 28 w 33"/>
                    <a:gd name="T3" fmla="*/ 1 h 17"/>
                    <a:gd name="T4" fmla="*/ 28 w 33"/>
                    <a:gd name="T5" fmla="*/ 1 h 17"/>
                    <a:gd name="T6" fmla="*/ 14 w 33"/>
                    <a:gd name="T7" fmla="*/ 8 h 17"/>
                    <a:gd name="T8" fmla="*/ 6 w 33"/>
                    <a:gd name="T9" fmla="*/ 9 h 17"/>
                    <a:gd name="T10" fmla="*/ 0 w 33"/>
                    <a:gd name="T11" fmla="*/ 11 h 17"/>
                    <a:gd name="T12" fmla="*/ 0 w 33"/>
                    <a:gd name="T13" fmla="*/ 17 h 17"/>
                    <a:gd name="T14" fmla="*/ 0 w 33"/>
                    <a:gd name="T15" fmla="*/ 17 h 17"/>
                    <a:gd name="T16" fmla="*/ 8 w 33"/>
                    <a:gd name="T17" fmla="*/ 16 h 17"/>
                    <a:gd name="T18" fmla="*/ 16 w 33"/>
                    <a:gd name="T19" fmla="*/ 14 h 17"/>
                    <a:gd name="T20" fmla="*/ 31 w 33"/>
                    <a:gd name="T21" fmla="*/ 6 h 17"/>
                    <a:gd name="T22" fmla="*/ 33 w 33"/>
                    <a:gd name="T23" fmla="*/ 6 h 17"/>
                    <a:gd name="T24" fmla="*/ 30 w 33"/>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17"/>
                    <a:gd name="T41" fmla="*/ 33 w 3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17">
                      <a:moveTo>
                        <a:pt x="30" y="0"/>
                      </a:moveTo>
                      <a:lnTo>
                        <a:pt x="28" y="1"/>
                      </a:lnTo>
                      <a:lnTo>
                        <a:pt x="14" y="8"/>
                      </a:lnTo>
                      <a:lnTo>
                        <a:pt x="6" y="9"/>
                      </a:lnTo>
                      <a:lnTo>
                        <a:pt x="0" y="11"/>
                      </a:lnTo>
                      <a:lnTo>
                        <a:pt x="0" y="17"/>
                      </a:lnTo>
                      <a:lnTo>
                        <a:pt x="8" y="16"/>
                      </a:lnTo>
                      <a:lnTo>
                        <a:pt x="16" y="14"/>
                      </a:lnTo>
                      <a:lnTo>
                        <a:pt x="31" y="6"/>
                      </a:lnTo>
                      <a:lnTo>
                        <a:pt x="33" y="6"/>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3" name="Freeform 252"/>
                <p:cNvSpPr>
                  <a:spLocks/>
                </p:cNvSpPr>
                <p:nvPr/>
              </p:nvSpPr>
              <p:spPr bwMode="auto">
                <a:xfrm>
                  <a:off x="821" y="1509"/>
                  <a:ext cx="30" cy="12"/>
                </a:xfrm>
                <a:custGeom>
                  <a:avLst/>
                  <a:gdLst>
                    <a:gd name="T0" fmla="*/ 27 w 30"/>
                    <a:gd name="T1" fmla="*/ 0 h 12"/>
                    <a:gd name="T2" fmla="*/ 27 w 30"/>
                    <a:gd name="T3" fmla="*/ 0 h 12"/>
                    <a:gd name="T4" fmla="*/ 27 w 30"/>
                    <a:gd name="T5" fmla="*/ 0 h 12"/>
                    <a:gd name="T6" fmla="*/ 13 w 30"/>
                    <a:gd name="T7" fmla="*/ 3 h 12"/>
                    <a:gd name="T8" fmla="*/ 0 w 30"/>
                    <a:gd name="T9" fmla="*/ 6 h 12"/>
                    <a:gd name="T10" fmla="*/ 0 w 30"/>
                    <a:gd name="T11" fmla="*/ 12 h 12"/>
                    <a:gd name="T12" fmla="*/ 0 w 30"/>
                    <a:gd name="T13" fmla="*/ 12 h 12"/>
                    <a:gd name="T14" fmla="*/ 14 w 30"/>
                    <a:gd name="T15" fmla="*/ 9 h 12"/>
                    <a:gd name="T16" fmla="*/ 29 w 30"/>
                    <a:gd name="T17" fmla="*/ 6 h 12"/>
                    <a:gd name="T18" fmla="*/ 30 w 30"/>
                    <a:gd name="T19" fmla="*/ 5 h 12"/>
                    <a:gd name="T20" fmla="*/ 27 w 3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12"/>
                    <a:gd name="T35" fmla="*/ 30 w 3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12">
                      <a:moveTo>
                        <a:pt x="27" y="0"/>
                      </a:moveTo>
                      <a:lnTo>
                        <a:pt x="27" y="0"/>
                      </a:lnTo>
                      <a:lnTo>
                        <a:pt x="13" y="3"/>
                      </a:lnTo>
                      <a:lnTo>
                        <a:pt x="0" y="6"/>
                      </a:lnTo>
                      <a:lnTo>
                        <a:pt x="0" y="12"/>
                      </a:lnTo>
                      <a:lnTo>
                        <a:pt x="14" y="9"/>
                      </a:lnTo>
                      <a:lnTo>
                        <a:pt x="29" y="6"/>
                      </a:lnTo>
                      <a:lnTo>
                        <a:pt x="30" y="5"/>
                      </a:lnTo>
                      <a:lnTo>
                        <a:pt x="2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4" name="Freeform 253"/>
                <p:cNvSpPr>
                  <a:spLocks/>
                </p:cNvSpPr>
                <p:nvPr/>
              </p:nvSpPr>
              <p:spPr bwMode="auto">
                <a:xfrm>
                  <a:off x="762" y="1343"/>
                  <a:ext cx="18" cy="9"/>
                </a:xfrm>
                <a:custGeom>
                  <a:avLst/>
                  <a:gdLst>
                    <a:gd name="T0" fmla="*/ 17 w 18"/>
                    <a:gd name="T1" fmla="*/ 0 h 9"/>
                    <a:gd name="T2" fmla="*/ 17 w 18"/>
                    <a:gd name="T3" fmla="*/ 0 h 9"/>
                    <a:gd name="T4" fmla="*/ 9 w 18"/>
                    <a:gd name="T5" fmla="*/ 1 h 9"/>
                    <a:gd name="T6" fmla="*/ 9 w 18"/>
                    <a:gd name="T7" fmla="*/ 1 h 9"/>
                    <a:gd name="T8" fmla="*/ 0 w 18"/>
                    <a:gd name="T9" fmla="*/ 3 h 9"/>
                    <a:gd name="T10" fmla="*/ 1 w 18"/>
                    <a:gd name="T11" fmla="*/ 9 h 9"/>
                    <a:gd name="T12" fmla="*/ 1 w 18"/>
                    <a:gd name="T13" fmla="*/ 9 h 9"/>
                    <a:gd name="T14" fmla="*/ 9 w 18"/>
                    <a:gd name="T15" fmla="*/ 7 h 9"/>
                    <a:gd name="T16" fmla="*/ 9 w 18"/>
                    <a:gd name="T17" fmla="*/ 7 h 9"/>
                    <a:gd name="T18" fmla="*/ 18 w 18"/>
                    <a:gd name="T19" fmla="*/ 6 h 9"/>
                    <a:gd name="T20" fmla="*/ 17 w 1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9"/>
                    <a:gd name="T35" fmla="*/ 18 w 18"/>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9">
                      <a:moveTo>
                        <a:pt x="17" y="0"/>
                      </a:moveTo>
                      <a:lnTo>
                        <a:pt x="17" y="0"/>
                      </a:lnTo>
                      <a:lnTo>
                        <a:pt x="9" y="1"/>
                      </a:lnTo>
                      <a:lnTo>
                        <a:pt x="0" y="3"/>
                      </a:lnTo>
                      <a:lnTo>
                        <a:pt x="1" y="9"/>
                      </a:lnTo>
                      <a:lnTo>
                        <a:pt x="9" y="7"/>
                      </a:lnTo>
                      <a:lnTo>
                        <a:pt x="18" y="6"/>
                      </a:lnTo>
                      <a:lnTo>
                        <a:pt x="17"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5" name="Freeform 254"/>
                <p:cNvSpPr>
                  <a:spLocks/>
                </p:cNvSpPr>
                <p:nvPr/>
              </p:nvSpPr>
              <p:spPr bwMode="auto">
                <a:xfrm>
                  <a:off x="1019" y="1540"/>
                  <a:ext cx="28" cy="14"/>
                </a:xfrm>
                <a:custGeom>
                  <a:avLst/>
                  <a:gdLst>
                    <a:gd name="T0" fmla="*/ 25 w 28"/>
                    <a:gd name="T1" fmla="*/ 0 h 14"/>
                    <a:gd name="T2" fmla="*/ 20 w 28"/>
                    <a:gd name="T3" fmla="*/ 2 h 14"/>
                    <a:gd name="T4" fmla="*/ 20 w 28"/>
                    <a:gd name="T5" fmla="*/ 2 h 14"/>
                    <a:gd name="T6" fmla="*/ 11 w 28"/>
                    <a:gd name="T7" fmla="*/ 6 h 14"/>
                    <a:gd name="T8" fmla="*/ 0 w 28"/>
                    <a:gd name="T9" fmla="*/ 8 h 14"/>
                    <a:gd name="T10" fmla="*/ 0 w 28"/>
                    <a:gd name="T11" fmla="*/ 14 h 14"/>
                    <a:gd name="T12" fmla="*/ 0 w 28"/>
                    <a:gd name="T13" fmla="*/ 14 h 14"/>
                    <a:gd name="T14" fmla="*/ 13 w 28"/>
                    <a:gd name="T15" fmla="*/ 13 h 14"/>
                    <a:gd name="T16" fmla="*/ 24 w 28"/>
                    <a:gd name="T17" fmla="*/ 8 h 14"/>
                    <a:gd name="T18" fmla="*/ 28 w 28"/>
                    <a:gd name="T19" fmla="*/ 6 h 14"/>
                    <a:gd name="T20" fmla="*/ 25 w 28"/>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14"/>
                    <a:gd name="T35" fmla="*/ 28 w 28"/>
                    <a:gd name="T36" fmla="*/ 14 h 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14">
                      <a:moveTo>
                        <a:pt x="25" y="0"/>
                      </a:moveTo>
                      <a:lnTo>
                        <a:pt x="20" y="2"/>
                      </a:lnTo>
                      <a:lnTo>
                        <a:pt x="11" y="6"/>
                      </a:lnTo>
                      <a:lnTo>
                        <a:pt x="0" y="8"/>
                      </a:lnTo>
                      <a:lnTo>
                        <a:pt x="0" y="14"/>
                      </a:lnTo>
                      <a:lnTo>
                        <a:pt x="13" y="13"/>
                      </a:lnTo>
                      <a:lnTo>
                        <a:pt x="24" y="8"/>
                      </a:lnTo>
                      <a:lnTo>
                        <a:pt x="28" y="6"/>
                      </a:lnTo>
                      <a:lnTo>
                        <a:pt x="25"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6" name="Freeform 255"/>
                <p:cNvSpPr>
                  <a:spLocks/>
                </p:cNvSpPr>
                <p:nvPr/>
              </p:nvSpPr>
              <p:spPr bwMode="auto">
                <a:xfrm>
                  <a:off x="926" y="1626"/>
                  <a:ext cx="30" cy="21"/>
                </a:xfrm>
                <a:custGeom>
                  <a:avLst/>
                  <a:gdLst>
                    <a:gd name="T0" fmla="*/ 26 w 30"/>
                    <a:gd name="T1" fmla="*/ 0 h 21"/>
                    <a:gd name="T2" fmla="*/ 26 w 30"/>
                    <a:gd name="T3" fmla="*/ 0 h 21"/>
                    <a:gd name="T4" fmla="*/ 13 w 30"/>
                    <a:gd name="T5" fmla="*/ 10 h 21"/>
                    <a:gd name="T6" fmla="*/ 8 w 30"/>
                    <a:gd name="T7" fmla="*/ 13 h 21"/>
                    <a:gd name="T8" fmla="*/ 0 w 30"/>
                    <a:gd name="T9" fmla="*/ 15 h 21"/>
                    <a:gd name="T10" fmla="*/ 2 w 30"/>
                    <a:gd name="T11" fmla="*/ 21 h 21"/>
                    <a:gd name="T12" fmla="*/ 2 w 30"/>
                    <a:gd name="T13" fmla="*/ 21 h 21"/>
                    <a:gd name="T14" fmla="*/ 10 w 30"/>
                    <a:gd name="T15" fmla="*/ 18 h 21"/>
                    <a:gd name="T16" fmla="*/ 16 w 30"/>
                    <a:gd name="T17" fmla="*/ 15 h 21"/>
                    <a:gd name="T18" fmla="*/ 30 w 30"/>
                    <a:gd name="T19" fmla="*/ 5 h 21"/>
                    <a:gd name="T20" fmla="*/ 26 w 30"/>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
                    <a:gd name="T34" fmla="*/ 0 h 21"/>
                    <a:gd name="T35" fmla="*/ 30 w 30"/>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 h="21">
                      <a:moveTo>
                        <a:pt x="26" y="0"/>
                      </a:moveTo>
                      <a:lnTo>
                        <a:pt x="26" y="0"/>
                      </a:lnTo>
                      <a:lnTo>
                        <a:pt x="13" y="10"/>
                      </a:lnTo>
                      <a:lnTo>
                        <a:pt x="8" y="13"/>
                      </a:lnTo>
                      <a:lnTo>
                        <a:pt x="0" y="15"/>
                      </a:lnTo>
                      <a:lnTo>
                        <a:pt x="2" y="21"/>
                      </a:lnTo>
                      <a:lnTo>
                        <a:pt x="10" y="18"/>
                      </a:lnTo>
                      <a:lnTo>
                        <a:pt x="16" y="15"/>
                      </a:lnTo>
                      <a:lnTo>
                        <a:pt x="30" y="5"/>
                      </a:lnTo>
                      <a:lnTo>
                        <a:pt x="2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7" name="Freeform 256"/>
                <p:cNvSpPr>
                  <a:spLocks/>
                </p:cNvSpPr>
                <p:nvPr/>
              </p:nvSpPr>
              <p:spPr bwMode="auto">
                <a:xfrm>
                  <a:off x="1038" y="1594"/>
                  <a:ext cx="22" cy="14"/>
                </a:xfrm>
                <a:custGeom>
                  <a:avLst/>
                  <a:gdLst>
                    <a:gd name="T0" fmla="*/ 19 w 22"/>
                    <a:gd name="T1" fmla="*/ 0 h 14"/>
                    <a:gd name="T2" fmla="*/ 19 w 22"/>
                    <a:gd name="T3" fmla="*/ 0 h 14"/>
                    <a:gd name="T4" fmla="*/ 11 w 22"/>
                    <a:gd name="T5" fmla="*/ 3 h 14"/>
                    <a:gd name="T6" fmla="*/ 11 w 22"/>
                    <a:gd name="T7" fmla="*/ 3 h 14"/>
                    <a:gd name="T8" fmla="*/ 6 w 22"/>
                    <a:gd name="T9" fmla="*/ 4 h 14"/>
                    <a:gd name="T10" fmla="*/ 0 w 22"/>
                    <a:gd name="T11" fmla="*/ 9 h 14"/>
                    <a:gd name="T12" fmla="*/ 5 w 22"/>
                    <a:gd name="T13" fmla="*/ 14 h 14"/>
                    <a:gd name="T14" fmla="*/ 5 w 22"/>
                    <a:gd name="T15" fmla="*/ 14 h 14"/>
                    <a:gd name="T16" fmla="*/ 8 w 22"/>
                    <a:gd name="T17" fmla="*/ 10 h 14"/>
                    <a:gd name="T18" fmla="*/ 14 w 22"/>
                    <a:gd name="T19" fmla="*/ 9 h 14"/>
                    <a:gd name="T20" fmla="*/ 14 w 22"/>
                    <a:gd name="T21" fmla="*/ 9 h 14"/>
                    <a:gd name="T22" fmla="*/ 22 w 22"/>
                    <a:gd name="T23" fmla="*/ 4 h 14"/>
                    <a:gd name="T24" fmla="*/ 19 w 22"/>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14"/>
                    <a:gd name="T41" fmla="*/ 22 w 22"/>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14">
                      <a:moveTo>
                        <a:pt x="19" y="0"/>
                      </a:moveTo>
                      <a:lnTo>
                        <a:pt x="19" y="0"/>
                      </a:lnTo>
                      <a:lnTo>
                        <a:pt x="11" y="3"/>
                      </a:lnTo>
                      <a:lnTo>
                        <a:pt x="6" y="4"/>
                      </a:lnTo>
                      <a:lnTo>
                        <a:pt x="0" y="9"/>
                      </a:lnTo>
                      <a:lnTo>
                        <a:pt x="5" y="14"/>
                      </a:lnTo>
                      <a:lnTo>
                        <a:pt x="8" y="10"/>
                      </a:lnTo>
                      <a:lnTo>
                        <a:pt x="14" y="9"/>
                      </a:lnTo>
                      <a:lnTo>
                        <a:pt x="22" y="4"/>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8" name="Freeform 257"/>
                <p:cNvSpPr>
                  <a:spLocks/>
                </p:cNvSpPr>
                <p:nvPr/>
              </p:nvSpPr>
              <p:spPr bwMode="auto">
                <a:xfrm>
                  <a:off x="1099" y="1636"/>
                  <a:ext cx="11" cy="11"/>
                </a:xfrm>
                <a:custGeom>
                  <a:avLst/>
                  <a:gdLst>
                    <a:gd name="T0" fmla="*/ 6 w 11"/>
                    <a:gd name="T1" fmla="*/ 0 h 11"/>
                    <a:gd name="T2" fmla="*/ 6 w 11"/>
                    <a:gd name="T3" fmla="*/ 0 h 11"/>
                    <a:gd name="T4" fmla="*/ 3 w 11"/>
                    <a:gd name="T5" fmla="*/ 3 h 11"/>
                    <a:gd name="T6" fmla="*/ 0 w 11"/>
                    <a:gd name="T7" fmla="*/ 5 h 11"/>
                    <a:gd name="T8" fmla="*/ 2 w 11"/>
                    <a:gd name="T9" fmla="*/ 11 h 11"/>
                    <a:gd name="T10" fmla="*/ 2 w 11"/>
                    <a:gd name="T11" fmla="*/ 11 h 11"/>
                    <a:gd name="T12" fmla="*/ 6 w 11"/>
                    <a:gd name="T13" fmla="*/ 8 h 11"/>
                    <a:gd name="T14" fmla="*/ 11 w 11"/>
                    <a:gd name="T15" fmla="*/ 5 h 11"/>
                    <a:gd name="T16" fmla="*/ 6 w 11"/>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11"/>
                    <a:gd name="T29" fmla="*/ 11 w 11"/>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11">
                      <a:moveTo>
                        <a:pt x="6" y="0"/>
                      </a:moveTo>
                      <a:lnTo>
                        <a:pt x="6" y="0"/>
                      </a:lnTo>
                      <a:lnTo>
                        <a:pt x="3" y="3"/>
                      </a:lnTo>
                      <a:lnTo>
                        <a:pt x="0" y="5"/>
                      </a:lnTo>
                      <a:lnTo>
                        <a:pt x="2" y="11"/>
                      </a:lnTo>
                      <a:lnTo>
                        <a:pt x="6" y="8"/>
                      </a:lnTo>
                      <a:lnTo>
                        <a:pt x="11" y="5"/>
                      </a:lnTo>
                      <a:lnTo>
                        <a:pt x="6"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29" name="Freeform 258"/>
                <p:cNvSpPr>
                  <a:spLocks/>
                </p:cNvSpPr>
                <p:nvPr/>
              </p:nvSpPr>
              <p:spPr bwMode="auto">
                <a:xfrm>
                  <a:off x="1075" y="1557"/>
                  <a:ext cx="19" cy="10"/>
                </a:xfrm>
                <a:custGeom>
                  <a:avLst/>
                  <a:gdLst>
                    <a:gd name="T0" fmla="*/ 19 w 19"/>
                    <a:gd name="T1" fmla="*/ 0 h 10"/>
                    <a:gd name="T2" fmla="*/ 19 w 19"/>
                    <a:gd name="T3" fmla="*/ 0 h 10"/>
                    <a:gd name="T4" fmla="*/ 10 w 19"/>
                    <a:gd name="T5" fmla="*/ 2 h 10"/>
                    <a:gd name="T6" fmla="*/ 0 w 19"/>
                    <a:gd name="T7" fmla="*/ 5 h 10"/>
                    <a:gd name="T8" fmla="*/ 4 w 19"/>
                    <a:gd name="T9" fmla="*/ 10 h 10"/>
                    <a:gd name="T10" fmla="*/ 4 w 19"/>
                    <a:gd name="T11" fmla="*/ 10 h 10"/>
                    <a:gd name="T12" fmla="*/ 11 w 19"/>
                    <a:gd name="T13" fmla="*/ 7 h 10"/>
                    <a:gd name="T14" fmla="*/ 19 w 19"/>
                    <a:gd name="T15" fmla="*/ 7 h 10"/>
                    <a:gd name="T16" fmla="*/ 19 w 1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10"/>
                    <a:gd name="T29" fmla="*/ 19 w 1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10">
                      <a:moveTo>
                        <a:pt x="19" y="0"/>
                      </a:moveTo>
                      <a:lnTo>
                        <a:pt x="19" y="0"/>
                      </a:lnTo>
                      <a:lnTo>
                        <a:pt x="10" y="2"/>
                      </a:lnTo>
                      <a:lnTo>
                        <a:pt x="0" y="5"/>
                      </a:lnTo>
                      <a:lnTo>
                        <a:pt x="4" y="10"/>
                      </a:lnTo>
                      <a:lnTo>
                        <a:pt x="11" y="7"/>
                      </a:lnTo>
                      <a:lnTo>
                        <a:pt x="19" y="7"/>
                      </a:lnTo>
                      <a:lnTo>
                        <a:pt x="19"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0" name="Freeform 259"/>
                <p:cNvSpPr>
                  <a:spLocks/>
                </p:cNvSpPr>
                <p:nvPr/>
              </p:nvSpPr>
              <p:spPr bwMode="auto">
                <a:xfrm>
                  <a:off x="415" y="1634"/>
                  <a:ext cx="27" cy="16"/>
                </a:xfrm>
                <a:custGeom>
                  <a:avLst/>
                  <a:gdLst>
                    <a:gd name="T0" fmla="*/ 23 w 27"/>
                    <a:gd name="T1" fmla="*/ 0 h 16"/>
                    <a:gd name="T2" fmla="*/ 23 w 27"/>
                    <a:gd name="T3" fmla="*/ 0 h 16"/>
                    <a:gd name="T4" fmla="*/ 16 w 27"/>
                    <a:gd name="T5" fmla="*/ 3 h 16"/>
                    <a:gd name="T6" fmla="*/ 16 w 27"/>
                    <a:gd name="T7" fmla="*/ 3 h 16"/>
                    <a:gd name="T8" fmla="*/ 8 w 27"/>
                    <a:gd name="T9" fmla="*/ 7 h 16"/>
                    <a:gd name="T10" fmla="*/ 0 w 27"/>
                    <a:gd name="T11" fmla="*/ 11 h 16"/>
                    <a:gd name="T12" fmla="*/ 5 w 27"/>
                    <a:gd name="T13" fmla="*/ 16 h 16"/>
                    <a:gd name="T14" fmla="*/ 5 w 27"/>
                    <a:gd name="T15" fmla="*/ 16 h 16"/>
                    <a:gd name="T16" fmla="*/ 11 w 27"/>
                    <a:gd name="T17" fmla="*/ 13 h 16"/>
                    <a:gd name="T18" fmla="*/ 17 w 27"/>
                    <a:gd name="T19" fmla="*/ 10 h 16"/>
                    <a:gd name="T20" fmla="*/ 17 w 27"/>
                    <a:gd name="T21" fmla="*/ 10 h 16"/>
                    <a:gd name="T22" fmla="*/ 27 w 27"/>
                    <a:gd name="T23" fmla="*/ 5 h 16"/>
                    <a:gd name="T24" fmla="*/ 23 w 27"/>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16"/>
                    <a:gd name="T41" fmla="*/ 27 w 27"/>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16">
                      <a:moveTo>
                        <a:pt x="23" y="0"/>
                      </a:moveTo>
                      <a:lnTo>
                        <a:pt x="23" y="0"/>
                      </a:lnTo>
                      <a:lnTo>
                        <a:pt x="16" y="3"/>
                      </a:lnTo>
                      <a:lnTo>
                        <a:pt x="8" y="7"/>
                      </a:lnTo>
                      <a:lnTo>
                        <a:pt x="0" y="11"/>
                      </a:lnTo>
                      <a:lnTo>
                        <a:pt x="5" y="16"/>
                      </a:lnTo>
                      <a:lnTo>
                        <a:pt x="11" y="13"/>
                      </a:lnTo>
                      <a:lnTo>
                        <a:pt x="17" y="10"/>
                      </a:lnTo>
                      <a:lnTo>
                        <a:pt x="27" y="5"/>
                      </a:lnTo>
                      <a:lnTo>
                        <a:pt x="23"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1" name="Freeform 260"/>
                <p:cNvSpPr>
                  <a:spLocks/>
                </p:cNvSpPr>
                <p:nvPr/>
              </p:nvSpPr>
              <p:spPr bwMode="auto">
                <a:xfrm>
                  <a:off x="336" y="1595"/>
                  <a:ext cx="33" cy="22"/>
                </a:xfrm>
                <a:custGeom>
                  <a:avLst/>
                  <a:gdLst>
                    <a:gd name="T0" fmla="*/ 30 w 33"/>
                    <a:gd name="T1" fmla="*/ 0 h 22"/>
                    <a:gd name="T2" fmla="*/ 30 w 33"/>
                    <a:gd name="T3" fmla="*/ 0 h 22"/>
                    <a:gd name="T4" fmla="*/ 15 w 33"/>
                    <a:gd name="T5" fmla="*/ 9 h 22"/>
                    <a:gd name="T6" fmla="*/ 0 w 33"/>
                    <a:gd name="T7" fmla="*/ 16 h 22"/>
                    <a:gd name="T8" fmla="*/ 4 w 33"/>
                    <a:gd name="T9" fmla="*/ 22 h 22"/>
                    <a:gd name="T10" fmla="*/ 4 w 33"/>
                    <a:gd name="T11" fmla="*/ 22 h 22"/>
                    <a:gd name="T12" fmla="*/ 18 w 33"/>
                    <a:gd name="T13" fmla="*/ 14 h 22"/>
                    <a:gd name="T14" fmla="*/ 33 w 33"/>
                    <a:gd name="T15" fmla="*/ 5 h 22"/>
                    <a:gd name="T16" fmla="*/ 30 w 33"/>
                    <a:gd name="T17" fmla="*/ 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2"/>
                    <a:gd name="T29" fmla="*/ 33 w 33"/>
                    <a:gd name="T30" fmla="*/ 22 h 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2">
                      <a:moveTo>
                        <a:pt x="30" y="0"/>
                      </a:moveTo>
                      <a:lnTo>
                        <a:pt x="30" y="0"/>
                      </a:lnTo>
                      <a:lnTo>
                        <a:pt x="15" y="9"/>
                      </a:lnTo>
                      <a:lnTo>
                        <a:pt x="0" y="16"/>
                      </a:lnTo>
                      <a:lnTo>
                        <a:pt x="4" y="22"/>
                      </a:lnTo>
                      <a:lnTo>
                        <a:pt x="18" y="14"/>
                      </a:lnTo>
                      <a:lnTo>
                        <a:pt x="33" y="5"/>
                      </a:lnTo>
                      <a:lnTo>
                        <a:pt x="30"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2" name="Freeform 261"/>
                <p:cNvSpPr>
                  <a:spLocks/>
                </p:cNvSpPr>
                <p:nvPr/>
              </p:nvSpPr>
              <p:spPr bwMode="auto">
                <a:xfrm>
                  <a:off x="680" y="1343"/>
                  <a:ext cx="30" cy="11"/>
                </a:xfrm>
                <a:custGeom>
                  <a:avLst/>
                  <a:gdLst>
                    <a:gd name="T0" fmla="*/ 28 w 30"/>
                    <a:gd name="T1" fmla="*/ 0 h 11"/>
                    <a:gd name="T2" fmla="*/ 28 w 30"/>
                    <a:gd name="T3" fmla="*/ 0 h 11"/>
                    <a:gd name="T4" fmla="*/ 20 w 30"/>
                    <a:gd name="T5" fmla="*/ 1 h 11"/>
                    <a:gd name="T6" fmla="*/ 20 w 30"/>
                    <a:gd name="T7" fmla="*/ 1 h 11"/>
                    <a:gd name="T8" fmla="*/ 11 w 30"/>
                    <a:gd name="T9" fmla="*/ 3 h 11"/>
                    <a:gd name="T10" fmla="*/ 0 w 30"/>
                    <a:gd name="T11" fmla="*/ 4 h 11"/>
                    <a:gd name="T12" fmla="*/ 0 w 30"/>
                    <a:gd name="T13" fmla="*/ 11 h 11"/>
                    <a:gd name="T14" fmla="*/ 0 w 30"/>
                    <a:gd name="T15" fmla="*/ 11 h 11"/>
                    <a:gd name="T16" fmla="*/ 11 w 30"/>
                    <a:gd name="T17" fmla="*/ 9 h 11"/>
                    <a:gd name="T18" fmla="*/ 22 w 30"/>
                    <a:gd name="T19" fmla="*/ 7 h 11"/>
                    <a:gd name="T20" fmla="*/ 22 w 30"/>
                    <a:gd name="T21" fmla="*/ 7 h 11"/>
                    <a:gd name="T22" fmla="*/ 30 w 30"/>
                    <a:gd name="T23" fmla="*/ 6 h 11"/>
                    <a:gd name="T24" fmla="*/ 28 w 30"/>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1"/>
                    <a:gd name="T41" fmla="*/ 30 w 30"/>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1">
                      <a:moveTo>
                        <a:pt x="28" y="0"/>
                      </a:moveTo>
                      <a:lnTo>
                        <a:pt x="28" y="0"/>
                      </a:lnTo>
                      <a:lnTo>
                        <a:pt x="20" y="1"/>
                      </a:lnTo>
                      <a:lnTo>
                        <a:pt x="11" y="3"/>
                      </a:lnTo>
                      <a:lnTo>
                        <a:pt x="0" y="4"/>
                      </a:lnTo>
                      <a:lnTo>
                        <a:pt x="0" y="11"/>
                      </a:lnTo>
                      <a:lnTo>
                        <a:pt x="11" y="9"/>
                      </a:lnTo>
                      <a:lnTo>
                        <a:pt x="22" y="7"/>
                      </a:lnTo>
                      <a:lnTo>
                        <a:pt x="30" y="6"/>
                      </a:lnTo>
                      <a:lnTo>
                        <a:pt x="28" y="0"/>
                      </a:lnTo>
                      <a:close/>
                    </a:path>
                  </a:pathLst>
                </a:custGeom>
                <a:solidFill>
                  <a:srgbClr val="CC2C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3" name="Freeform 262"/>
                <p:cNvSpPr>
                  <a:spLocks/>
                </p:cNvSpPr>
                <p:nvPr/>
              </p:nvSpPr>
              <p:spPr bwMode="auto">
                <a:xfrm>
                  <a:off x="633" y="1397"/>
                  <a:ext cx="96" cy="60"/>
                </a:xfrm>
                <a:custGeom>
                  <a:avLst/>
                  <a:gdLst>
                    <a:gd name="T0" fmla="*/ 93 w 96"/>
                    <a:gd name="T1" fmla="*/ 0 h 60"/>
                    <a:gd name="T2" fmla="*/ 93 w 96"/>
                    <a:gd name="T3" fmla="*/ 0 h 60"/>
                    <a:gd name="T4" fmla="*/ 75 w 96"/>
                    <a:gd name="T5" fmla="*/ 11 h 60"/>
                    <a:gd name="T6" fmla="*/ 58 w 96"/>
                    <a:gd name="T7" fmla="*/ 22 h 60"/>
                    <a:gd name="T8" fmla="*/ 22 w 96"/>
                    <a:gd name="T9" fmla="*/ 43 h 60"/>
                    <a:gd name="T10" fmla="*/ 0 w 96"/>
                    <a:gd name="T11" fmla="*/ 55 h 60"/>
                    <a:gd name="T12" fmla="*/ 3 w 96"/>
                    <a:gd name="T13" fmla="*/ 60 h 60"/>
                    <a:gd name="T14" fmla="*/ 25 w 96"/>
                    <a:gd name="T15" fmla="*/ 49 h 60"/>
                    <a:gd name="T16" fmla="*/ 25 w 96"/>
                    <a:gd name="T17" fmla="*/ 49 h 60"/>
                    <a:gd name="T18" fmla="*/ 61 w 96"/>
                    <a:gd name="T19" fmla="*/ 29 h 60"/>
                    <a:gd name="T20" fmla="*/ 78 w 96"/>
                    <a:gd name="T21" fmla="*/ 18 h 60"/>
                    <a:gd name="T22" fmla="*/ 96 w 96"/>
                    <a:gd name="T23" fmla="*/ 5 h 60"/>
                    <a:gd name="T24" fmla="*/ 93 w 96"/>
                    <a:gd name="T25" fmla="*/ 0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6"/>
                    <a:gd name="T40" fmla="*/ 0 h 60"/>
                    <a:gd name="T41" fmla="*/ 96 w 96"/>
                    <a:gd name="T42" fmla="*/ 60 h 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6" h="60">
                      <a:moveTo>
                        <a:pt x="93" y="0"/>
                      </a:moveTo>
                      <a:lnTo>
                        <a:pt x="93" y="0"/>
                      </a:lnTo>
                      <a:lnTo>
                        <a:pt x="75" y="11"/>
                      </a:lnTo>
                      <a:lnTo>
                        <a:pt x="58" y="22"/>
                      </a:lnTo>
                      <a:lnTo>
                        <a:pt x="22" y="43"/>
                      </a:lnTo>
                      <a:lnTo>
                        <a:pt x="0" y="55"/>
                      </a:lnTo>
                      <a:lnTo>
                        <a:pt x="3" y="60"/>
                      </a:lnTo>
                      <a:lnTo>
                        <a:pt x="25" y="49"/>
                      </a:lnTo>
                      <a:lnTo>
                        <a:pt x="61" y="29"/>
                      </a:lnTo>
                      <a:lnTo>
                        <a:pt x="78" y="18"/>
                      </a:lnTo>
                      <a:lnTo>
                        <a:pt x="96" y="5"/>
                      </a:lnTo>
                      <a:lnTo>
                        <a:pt x="93"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4" name="Freeform 263"/>
                <p:cNvSpPr>
                  <a:spLocks/>
                </p:cNvSpPr>
                <p:nvPr/>
              </p:nvSpPr>
              <p:spPr bwMode="auto">
                <a:xfrm>
                  <a:off x="688" y="1429"/>
                  <a:ext cx="41" cy="26"/>
                </a:xfrm>
                <a:custGeom>
                  <a:avLst/>
                  <a:gdLst>
                    <a:gd name="T0" fmla="*/ 38 w 41"/>
                    <a:gd name="T1" fmla="*/ 0 h 26"/>
                    <a:gd name="T2" fmla="*/ 38 w 41"/>
                    <a:gd name="T3" fmla="*/ 0 h 26"/>
                    <a:gd name="T4" fmla="*/ 23 w 41"/>
                    <a:gd name="T5" fmla="*/ 8 h 26"/>
                    <a:gd name="T6" fmla="*/ 23 w 41"/>
                    <a:gd name="T7" fmla="*/ 8 h 26"/>
                    <a:gd name="T8" fmla="*/ 0 w 41"/>
                    <a:gd name="T9" fmla="*/ 20 h 26"/>
                    <a:gd name="T10" fmla="*/ 3 w 41"/>
                    <a:gd name="T11" fmla="*/ 26 h 26"/>
                    <a:gd name="T12" fmla="*/ 3 w 41"/>
                    <a:gd name="T13" fmla="*/ 26 h 26"/>
                    <a:gd name="T14" fmla="*/ 27 w 41"/>
                    <a:gd name="T15" fmla="*/ 12 h 26"/>
                    <a:gd name="T16" fmla="*/ 27 w 41"/>
                    <a:gd name="T17" fmla="*/ 12 h 26"/>
                    <a:gd name="T18" fmla="*/ 41 w 41"/>
                    <a:gd name="T19" fmla="*/ 5 h 26"/>
                    <a:gd name="T20" fmla="*/ 38 w 41"/>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26"/>
                    <a:gd name="T35" fmla="*/ 41 w 41"/>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26">
                      <a:moveTo>
                        <a:pt x="38" y="0"/>
                      </a:moveTo>
                      <a:lnTo>
                        <a:pt x="38" y="0"/>
                      </a:lnTo>
                      <a:lnTo>
                        <a:pt x="23" y="8"/>
                      </a:lnTo>
                      <a:lnTo>
                        <a:pt x="0" y="20"/>
                      </a:lnTo>
                      <a:lnTo>
                        <a:pt x="3" y="26"/>
                      </a:lnTo>
                      <a:lnTo>
                        <a:pt x="27" y="12"/>
                      </a:lnTo>
                      <a:lnTo>
                        <a:pt x="41" y="5"/>
                      </a:lnTo>
                      <a:lnTo>
                        <a:pt x="3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5" name="Freeform 264"/>
                <p:cNvSpPr>
                  <a:spLocks/>
                </p:cNvSpPr>
                <p:nvPr/>
              </p:nvSpPr>
              <p:spPr bwMode="auto">
                <a:xfrm>
                  <a:off x="842" y="1418"/>
                  <a:ext cx="58" cy="47"/>
                </a:xfrm>
                <a:custGeom>
                  <a:avLst/>
                  <a:gdLst>
                    <a:gd name="T0" fmla="*/ 55 w 58"/>
                    <a:gd name="T1" fmla="*/ 0 h 47"/>
                    <a:gd name="T2" fmla="*/ 55 w 58"/>
                    <a:gd name="T3" fmla="*/ 0 h 47"/>
                    <a:gd name="T4" fmla="*/ 44 w 58"/>
                    <a:gd name="T5" fmla="*/ 6 h 47"/>
                    <a:gd name="T6" fmla="*/ 33 w 58"/>
                    <a:gd name="T7" fmla="*/ 14 h 47"/>
                    <a:gd name="T8" fmla="*/ 12 w 58"/>
                    <a:gd name="T9" fmla="*/ 31 h 47"/>
                    <a:gd name="T10" fmla="*/ 12 w 58"/>
                    <a:gd name="T11" fmla="*/ 31 h 47"/>
                    <a:gd name="T12" fmla="*/ 0 w 58"/>
                    <a:gd name="T13" fmla="*/ 42 h 47"/>
                    <a:gd name="T14" fmla="*/ 3 w 58"/>
                    <a:gd name="T15" fmla="*/ 47 h 47"/>
                    <a:gd name="T16" fmla="*/ 3 w 58"/>
                    <a:gd name="T17" fmla="*/ 47 h 47"/>
                    <a:gd name="T18" fmla="*/ 17 w 58"/>
                    <a:gd name="T19" fmla="*/ 36 h 47"/>
                    <a:gd name="T20" fmla="*/ 17 w 58"/>
                    <a:gd name="T21" fmla="*/ 36 h 47"/>
                    <a:gd name="T22" fmla="*/ 37 w 58"/>
                    <a:gd name="T23" fmla="*/ 20 h 47"/>
                    <a:gd name="T24" fmla="*/ 47 w 58"/>
                    <a:gd name="T25" fmla="*/ 12 h 47"/>
                    <a:gd name="T26" fmla="*/ 58 w 58"/>
                    <a:gd name="T27" fmla="*/ 5 h 47"/>
                    <a:gd name="T28" fmla="*/ 55 w 58"/>
                    <a:gd name="T29" fmla="*/ 0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
                    <a:gd name="T46" fmla="*/ 0 h 47"/>
                    <a:gd name="T47" fmla="*/ 58 w 58"/>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 h="47">
                      <a:moveTo>
                        <a:pt x="55" y="0"/>
                      </a:moveTo>
                      <a:lnTo>
                        <a:pt x="55" y="0"/>
                      </a:lnTo>
                      <a:lnTo>
                        <a:pt x="44" y="6"/>
                      </a:lnTo>
                      <a:lnTo>
                        <a:pt x="33" y="14"/>
                      </a:lnTo>
                      <a:lnTo>
                        <a:pt x="12" y="31"/>
                      </a:lnTo>
                      <a:lnTo>
                        <a:pt x="0" y="42"/>
                      </a:lnTo>
                      <a:lnTo>
                        <a:pt x="3" y="47"/>
                      </a:lnTo>
                      <a:lnTo>
                        <a:pt x="17" y="36"/>
                      </a:lnTo>
                      <a:lnTo>
                        <a:pt x="37" y="20"/>
                      </a:lnTo>
                      <a:lnTo>
                        <a:pt x="47" y="12"/>
                      </a:lnTo>
                      <a:lnTo>
                        <a:pt x="58" y="5"/>
                      </a:lnTo>
                      <a:lnTo>
                        <a:pt x="5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6" name="Freeform 265"/>
                <p:cNvSpPr>
                  <a:spLocks/>
                </p:cNvSpPr>
                <p:nvPr/>
              </p:nvSpPr>
              <p:spPr bwMode="auto">
                <a:xfrm>
                  <a:off x="850" y="1391"/>
                  <a:ext cx="48" cy="43"/>
                </a:xfrm>
                <a:custGeom>
                  <a:avLst/>
                  <a:gdLst>
                    <a:gd name="T0" fmla="*/ 45 w 48"/>
                    <a:gd name="T1" fmla="*/ 0 h 43"/>
                    <a:gd name="T2" fmla="*/ 45 w 48"/>
                    <a:gd name="T3" fmla="*/ 0 h 43"/>
                    <a:gd name="T4" fmla="*/ 21 w 48"/>
                    <a:gd name="T5" fmla="*/ 17 h 43"/>
                    <a:gd name="T6" fmla="*/ 0 w 48"/>
                    <a:gd name="T7" fmla="*/ 38 h 43"/>
                    <a:gd name="T8" fmla="*/ 3 w 48"/>
                    <a:gd name="T9" fmla="*/ 43 h 43"/>
                    <a:gd name="T10" fmla="*/ 3 w 48"/>
                    <a:gd name="T11" fmla="*/ 43 h 43"/>
                    <a:gd name="T12" fmla="*/ 26 w 48"/>
                    <a:gd name="T13" fmla="*/ 22 h 43"/>
                    <a:gd name="T14" fmla="*/ 48 w 48"/>
                    <a:gd name="T15" fmla="*/ 6 h 43"/>
                    <a:gd name="T16" fmla="*/ 45 w 4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3"/>
                    <a:gd name="T29" fmla="*/ 48 w 4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3">
                      <a:moveTo>
                        <a:pt x="45" y="0"/>
                      </a:moveTo>
                      <a:lnTo>
                        <a:pt x="45" y="0"/>
                      </a:lnTo>
                      <a:lnTo>
                        <a:pt x="21" y="17"/>
                      </a:lnTo>
                      <a:lnTo>
                        <a:pt x="0" y="38"/>
                      </a:lnTo>
                      <a:lnTo>
                        <a:pt x="3" y="43"/>
                      </a:lnTo>
                      <a:lnTo>
                        <a:pt x="26" y="22"/>
                      </a:lnTo>
                      <a:lnTo>
                        <a:pt x="48" y="6"/>
                      </a:lnTo>
                      <a:lnTo>
                        <a:pt x="45"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7" name="Freeform 266"/>
                <p:cNvSpPr>
                  <a:spLocks/>
                </p:cNvSpPr>
                <p:nvPr/>
              </p:nvSpPr>
              <p:spPr bwMode="auto">
                <a:xfrm>
                  <a:off x="997" y="1434"/>
                  <a:ext cx="13" cy="12"/>
                </a:xfrm>
                <a:custGeom>
                  <a:avLst/>
                  <a:gdLst>
                    <a:gd name="T0" fmla="*/ 8 w 13"/>
                    <a:gd name="T1" fmla="*/ 0 h 12"/>
                    <a:gd name="T2" fmla="*/ 3 w 13"/>
                    <a:gd name="T3" fmla="*/ 4 h 12"/>
                    <a:gd name="T4" fmla="*/ 0 w 13"/>
                    <a:gd name="T5" fmla="*/ 7 h 12"/>
                    <a:gd name="T6" fmla="*/ 5 w 13"/>
                    <a:gd name="T7" fmla="*/ 12 h 12"/>
                    <a:gd name="T8" fmla="*/ 8 w 13"/>
                    <a:gd name="T9" fmla="*/ 9 h 12"/>
                    <a:gd name="T10" fmla="*/ 13 w 13"/>
                    <a:gd name="T11" fmla="*/ 4 h 12"/>
                    <a:gd name="T12" fmla="*/ 8 w 13"/>
                    <a:gd name="T13" fmla="*/ 0 h 12"/>
                    <a:gd name="T14" fmla="*/ 0 60000 65536"/>
                    <a:gd name="T15" fmla="*/ 0 60000 65536"/>
                    <a:gd name="T16" fmla="*/ 0 60000 65536"/>
                    <a:gd name="T17" fmla="*/ 0 60000 65536"/>
                    <a:gd name="T18" fmla="*/ 0 60000 65536"/>
                    <a:gd name="T19" fmla="*/ 0 60000 65536"/>
                    <a:gd name="T20" fmla="*/ 0 60000 65536"/>
                    <a:gd name="T21" fmla="*/ 0 w 13"/>
                    <a:gd name="T22" fmla="*/ 0 h 12"/>
                    <a:gd name="T23" fmla="*/ 13 w 1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2">
                      <a:moveTo>
                        <a:pt x="8" y="0"/>
                      </a:moveTo>
                      <a:lnTo>
                        <a:pt x="3" y="4"/>
                      </a:lnTo>
                      <a:lnTo>
                        <a:pt x="0" y="7"/>
                      </a:lnTo>
                      <a:lnTo>
                        <a:pt x="5" y="12"/>
                      </a:lnTo>
                      <a:lnTo>
                        <a:pt x="8" y="9"/>
                      </a:lnTo>
                      <a:lnTo>
                        <a:pt x="13" y="4"/>
                      </a:lnTo>
                      <a:lnTo>
                        <a:pt x="8" y="0"/>
                      </a:lnTo>
                      <a:close/>
                    </a:path>
                  </a:pathLst>
                </a:custGeom>
                <a:solidFill>
                  <a:srgbClr val="FADD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8" name="Freeform 267"/>
                <p:cNvSpPr>
                  <a:spLocks/>
                </p:cNvSpPr>
                <p:nvPr/>
              </p:nvSpPr>
              <p:spPr bwMode="auto">
                <a:xfrm>
                  <a:off x="704" y="1531"/>
                  <a:ext cx="51" cy="17"/>
                </a:xfrm>
                <a:custGeom>
                  <a:avLst/>
                  <a:gdLst>
                    <a:gd name="T0" fmla="*/ 0 w 51"/>
                    <a:gd name="T1" fmla="*/ 3 h 17"/>
                    <a:gd name="T2" fmla="*/ 0 w 51"/>
                    <a:gd name="T3" fmla="*/ 3 h 17"/>
                    <a:gd name="T4" fmla="*/ 4 w 51"/>
                    <a:gd name="T5" fmla="*/ 8 h 17"/>
                    <a:gd name="T6" fmla="*/ 9 w 51"/>
                    <a:gd name="T7" fmla="*/ 11 h 17"/>
                    <a:gd name="T8" fmla="*/ 17 w 51"/>
                    <a:gd name="T9" fmla="*/ 14 h 17"/>
                    <a:gd name="T10" fmla="*/ 25 w 51"/>
                    <a:gd name="T11" fmla="*/ 17 h 17"/>
                    <a:gd name="T12" fmla="*/ 33 w 51"/>
                    <a:gd name="T13" fmla="*/ 15 h 17"/>
                    <a:gd name="T14" fmla="*/ 37 w 51"/>
                    <a:gd name="T15" fmla="*/ 14 h 17"/>
                    <a:gd name="T16" fmla="*/ 42 w 51"/>
                    <a:gd name="T17" fmla="*/ 11 h 17"/>
                    <a:gd name="T18" fmla="*/ 47 w 51"/>
                    <a:gd name="T19" fmla="*/ 6 h 17"/>
                    <a:gd name="T20" fmla="*/ 51 w 51"/>
                    <a:gd name="T21" fmla="*/ 0 h 17"/>
                    <a:gd name="T22" fmla="*/ 51 w 51"/>
                    <a:gd name="T23" fmla="*/ 0 h 17"/>
                    <a:gd name="T24" fmla="*/ 47 w 51"/>
                    <a:gd name="T25" fmla="*/ 3 h 17"/>
                    <a:gd name="T26" fmla="*/ 44 w 51"/>
                    <a:gd name="T27" fmla="*/ 4 h 17"/>
                    <a:gd name="T28" fmla="*/ 37 w 51"/>
                    <a:gd name="T29" fmla="*/ 8 h 17"/>
                    <a:gd name="T30" fmla="*/ 29 w 51"/>
                    <a:gd name="T31" fmla="*/ 9 h 17"/>
                    <a:gd name="T32" fmla="*/ 22 w 51"/>
                    <a:gd name="T33" fmla="*/ 9 h 17"/>
                    <a:gd name="T34" fmla="*/ 11 w 51"/>
                    <a:gd name="T35" fmla="*/ 8 h 17"/>
                    <a:gd name="T36" fmla="*/ 0 w 51"/>
                    <a:gd name="T37" fmla="*/ 3 h 17"/>
                    <a:gd name="T38" fmla="*/ 0 w 51"/>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17"/>
                    <a:gd name="T62" fmla="*/ 51 w 51"/>
                    <a:gd name="T63" fmla="*/ 17 h 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17">
                      <a:moveTo>
                        <a:pt x="0" y="3"/>
                      </a:moveTo>
                      <a:lnTo>
                        <a:pt x="0" y="3"/>
                      </a:lnTo>
                      <a:lnTo>
                        <a:pt x="4" y="8"/>
                      </a:lnTo>
                      <a:lnTo>
                        <a:pt x="9" y="11"/>
                      </a:lnTo>
                      <a:lnTo>
                        <a:pt x="17" y="14"/>
                      </a:lnTo>
                      <a:lnTo>
                        <a:pt x="25" y="17"/>
                      </a:lnTo>
                      <a:lnTo>
                        <a:pt x="33" y="15"/>
                      </a:lnTo>
                      <a:lnTo>
                        <a:pt x="37" y="14"/>
                      </a:lnTo>
                      <a:lnTo>
                        <a:pt x="42" y="11"/>
                      </a:lnTo>
                      <a:lnTo>
                        <a:pt x="47" y="6"/>
                      </a:lnTo>
                      <a:lnTo>
                        <a:pt x="51" y="0"/>
                      </a:lnTo>
                      <a:lnTo>
                        <a:pt x="47" y="3"/>
                      </a:lnTo>
                      <a:lnTo>
                        <a:pt x="44" y="4"/>
                      </a:lnTo>
                      <a:lnTo>
                        <a:pt x="37" y="8"/>
                      </a:lnTo>
                      <a:lnTo>
                        <a:pt x="29" y="9"/>
                      </a:lnTo>
                      <a:lnTo>
                        <a:pt x="22" y="9"/>
                      </a:lnTo>
                      <a:lnTo>
                        <a:pt x="11" y="8"/>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39" name="Freeform 268"/>
                <p:cNvSpPr>
                  <a:spLocks/>
                </p:cNvSpPr>
                <p:nvPr/>
              </p:nvSpPr>
              <p:spPr bwMode="auto">
                <a:xfrm>
                  <a:off x="358" y="1537"/>
                  <a:ext cx="35" cy="78"/>
                </a:xfrm>
                <a:custGeom>
                  <a:avLst/>
                  <a:gdLst>
                    <a:gd name="T0" fmla="*/ 35 w 35"/>
                    <a:gd name="T1" fmla="*/ 39 h 78"/>
                    <a:gd name="T2" fmla="*/ 35 w 35"/>
                    <a:gd name="T3" fmla="*/ 39 h 78"/>
                    <a:gd name="T4" fmla="*/ 33 w 35"/>
                    <a:gd name="T5" fmla="*/ 55 h 78"/>
                    <a:gd name="T6" fmla="*/ 30 w 35"/>
                    <a:gd name="T7" fmla="*/ 67 h 78"/>
                    <a:gd name="T8" fmla="*/ 27 w 35"/>
                    <a:gd name="T9" fmla="*/ 72 h 78"/>
                    <a:gd name="T10" fmla="*/ 24 w 35"/>
                    <a:gd name="T11" fmla="*/ 75 h 78"/>
                    <a:gd name="T12" fmla="*/ 21 w 35"/>
                    <a:gd name="T13" fmla="*/ 77 h 78"/>
                    <a:gd name="T14" fmla="*/ 18 w 35"/>
                    <a:gd name="T15" fmla="*/ 78 h 78"/>
                    <a:gd name="T16" fmla="*/ 18 w 35"/>
                    <a:gd name="T17" fmla="*/ 78 h 78"/>
                    <a:gd name="T18" fmla="*/ 15 w 35"/>
                    <a:gd name="T19" fmla="*/ 77 h 78"/>
                    <a:gd name="T20" fmla="*/ 11 w 35"/>
                    <a:gd name="T21" fmla="*/ 75 h 78"/>
                    <a:gd name="T22" fmla="*/ 8 w 35"/>
                    <a:gd name="T23" fmla="*/ 72 h 78"/>
                    <a:gd name="T24" fmla="*/ 5 w 35"/>
                    <a:gd name="T25" fmla="*/ 67 h 78"/>
                    <a:gd name="T26" fmla="*/ 2 w 35"/>
                    <a:gd name="T27" fmla="*/ 55 h 78"/>
                    <a:gd name="T28" fmla="*/ 0 w 35"/>
                    <a:gd name="T29" fmla="*/ 39 h 78"/>
                    <a:gd name="T30" fmla="*/ 0 w 35"/>
                    <a:gd name="T31" fmla="*/ 39 h 78"/>
                    <a:gd name="T32" fmla="*/ 2 w 35"/>
                    <a:gd name="T33" fmla="*/ 24 h 78"/>
                    <a:gd name="T34" fmla="*/ 5 w 35"/>
                    <a:gd name="T35" fmla="*/ 11 h 78"/>
                    <a:gd name="T36" fmla="*/ 8 w 35"/>
                    <a:gd name="T37" fmla="*/ 6 h 78"/>
                    <a:gd name="T38" fmla="*/ 11 w 35"/>
                    <a:gd name="T39" fmla="*/ 3 h 78"/>
                    <a:gd name="T40" fmla="*/ 15 w 35"/>
                    <a:gd name="T41" fmla="*/ 2 h 78"/>
                    <a:gd name="T42" fmla="*/ 18 w 35"/>
                    <a:gd name="T43" fmla="*/ 0 h 78"/>
                    <a:gd name="T44" fmla="*/ 18 w 35"/>
                    <a:gd name="T45" fmla="*/ 0 h 78"/>
                    <a:gd name="T46" fmla="*/ 21 w 35"/>
                    <a:gd name="T47" fmla="*/ 2 h 78"/>
                    <a:gd name="T48" fmla="*/ 24 w 35"/>
                    <a:gd name="T49" fmla="*/ 3 h 78"/>
                    <a:gd name="T50" fmla="*/ 27 w 35"/>
                    <a:gd name="T51" fmla="*/ 6 h 78"/>
                    <a:gd name="T52" fmla="*/ 30 w 35"/>
                    <a:gd name="T53" fmla="*/ 11 h 78"/>
                    <a:gd name="T54" fmla="*/ 33 w 35"/>
                    <a:gd name="T55" fmla="*/ 24 h 78"/>
                    <a:gd name="T56" fmla="*/ 35 w 35"/>
                    <a:gd name="T57" fmla="*/ 39 h 78"/>
                    <a:gd name="T58" fmla="*/ 35 w 35"/>
                    <a:gd name="T59" fmla="*/ 39 h 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5"/>
                    <a:gd name="T91" fmla="*/ 0 h 78"/>
                    <a:gd name="T92" fmla="*/ 35 w 35"/>
                    <a:gd name="T93" fmla="*/ 78 h 7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5" h="78">
                      <a:moveTo>
                        <a:pt x="35" y="39"/>
                      </a:moveTo>
                      <a:lnTo>
                        <a:pt x="35" y="39"/>
                      </a:lnTo>
                      <a:lnTo>
                        <a:pt x="33" y="55"/>
                      </a:lnTo>
                      <a:lnTo>
                        <a:pt x="30" y="67"/>
                      </a:lnTo>
                      <a:lnTo>
                        <a:pt x="27" y="72"/>
                      </a:lnTo>
                      <a:lnTo>
                        <a:pt x="24" y="75"/>
                      </a:lnTo>
                      <a:lnTo>
                        <a:pt x="21" y="77"/>
                      </a:lnTo>
                      <a:lnTo>
                        <a:pt x="18" y="78"/>
                      </a:lnTo>
                      <a:lnTo>
                        <a:pt x="15" y="77"/>
                      </a:lnTo>
                      <a:lnTo>
                        <a:pt x="11" y="75"/>
                      </a:lnTo>
                      <a:lnTo>
                        <a:pt x="8" y="72"/>
                      </a:lnTo>
                      <a:lnTo>
                        <a:pt x="5" y="67"/>
                      </a:lnTo>
                      <a:lnTo>
                        <a:pt x="2" y="55"/>
                      </a:lnTo>
                      <a:lnTo>
                        <a:pt x="0" y="39"/>
                      </a:lnTo>
                      <a:lnTo>
                        <a:pt x="2" y="24"/>
                      </a:lnTo>
                      <a:lnTo>
                        <a:pt x="5" y="11"/>
                      </a:lnTo>
                      <a:lnTo>
                        <a:pt x="8" y="6"/>
                      </a:lnTo>
                      <a:lnTo>
                        <a:pt x="11" y="3"/>
                      </a:lnTo>
                      <a:lnTo>
                        <a:pt x="15" y="2"/>
                      </a:lnTo>
                      <a:lnTo>
                        <a:pt x="18" y="0"/>
                      </a:lnTo>
                      <a:lnTo>
                        <a:pt x="21" y="2"/>
                      </a:lnTo>
                      <a:lnTo>
                        <a:pt x="24" y="3"/>
                      </a:lnTo>
                      <a:lnTo>
                        <a:pt x="27" y="6"/>
                      </a:lnTo>
                      <a:lnTo>
                        <a:pt x="30" y="11"/>
                      </a:lnTo>
                      <a:lnTo>
                        <a:pt x="33" y="24"/>
                      </a:lnTo>
                      <a:lnTo>
                        <a:pt x="3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40" name="Freeform 269"/>
                <p:cNvSpPr>
                  <a:spLocks/>
                </p:cNvSpPr>
                <p:nvPr/>
              </p:nvSpPr>
              <p:spPr bwMode="auto">
                <a:xfrm>
                  <a:off x="362" y="1543"/>
                  <a:ext cx="26" cy="61"/>
                </a:xfrm>
                <a:custGeom>
                  <a:avLst/>
                  <a:gdLst>
                    <a:gd name="T0" fmla="*/ 26 w 26"/>
                    <a:gd name="T1" fmla="*/ 30 h 61"/>
                    <a:gd name="T2" fmla="*/ 26 w 26"/>
                    <a:gd name="T3" fmla="*/ 30 h 61"/>
                    <a:gd name="T4" fmla="*/ 25 w 26"/>
                    <a:gd name="T5" fmla="*/ 43 h 61"/>
                    <a:gd name="T6" fmla="*/ 22 w 26"/>
                    <a:gd name="T7" fmla="*/ 52 h 61"/>
                    <a:gd name="T8" fmla="*/ 18 w 26"/>
                    <a:gd name="T9" fmla="*/ 60 h 61"/>
                    <a:gd name="T10" fmla="*/ 15 w 26"/>
                    <a:gd name="T11" fmla="*/ 61 h 61"/>
                    <a:gd name="T12" fmla="*/ 12 w 26"/>
                    <a:gd name="T13" fmla="*/ 61 h 61"/>
                    <a:gd name="T14" fmla="*/ 12 w 26"/>
                    <a:gd name="T15" fmla="*/ 61 h 61"/>
                    <a:gd name="T16" fmla="*/ 11 w 26"/>
                    <a:gd name="T17" fmla="*/ 61 h 61"/>
                    <a:gd name="T18" fmla="*/ 7 w 26"/>
                    <a:gd name="T19" fmla="*/ 60 h 61"/>
                    <a:gd name="T20" fmla="*/ 4 w 26"/>
                    <a:gd name="T21" fmla="*/ 52 h 61"/>
                    <a:gd name="T22" fmla="*/ 1 w 26"/>
                    <a:gd name="T23" fmla="*/ 43 h 61"/>
                    <a:gd name="T24" fmla="*/ 0 w 26"/>
                    <a:gd name="T25" fmla="*/ 30 h 61"/>
                    <a:gd name="T26" fmla="*/ 0 w 26"/>
                    <a:gd name="T27" fmla="*/ 30 h 61"/>
                    <a:gd name="T28" fmla="*/ 1 w 26"/>
                    <a:gd name="T29" fmla="*/ 19 h 61"/>
                    <a:gd name="T30" fmla="*/ 4 w 26"/>
                    <a:gd name="T31" fmla="*/ 8 h 61"/>
                    <a:gd name="T32" fmla="*/ 7 w 26"/>
                    <a:gd name="T33" fmla="*/ 2 h 61"/>
                    <a:gd name="T34" fmla="*/ 11 w 26"/>
                    <a:gd name="T35" fmla="*/ 0 h 61"/>
                    <a:gd name="T36" fmla="*/ 12 w 26"/>
                    <a:gd name="T37" fmla="*/ 0 h 61"/>
                    <a:gd name="T38" fmla="*/ 12 w 26"/>
                    <a:gd name="T39" fmla="*/ 0 h 61"/>
                    <a:gd name="T40" fmla="*/ 15 w 26"/>
                    <a:gd name="T41" fmla="*/ 0 h 61"/>
                    <a:gd name="T42" fmla="*/ 18 w 26"/>
                    <a:gd name="T43" fmla="*/ 2 h 61"/>
                    <a:gd name="T44" fmla="*/ 22 w 26"/>
                    <a:gd name="T45" fmla="*/ 8 h 61"/>
                    <a:gd name="T46" fmla="*/ 25 w 26"/>
                    <a:gd name="T47" fmla="*/ 19 h 61"/>
                    <a:gd name="T48" fmla="*/ 26 w 26"/>
                    <a:gd name="T49" fmla="*/ 30 h 61"/>
                    <a:gd name="T50" fmla="*/ 26 w 26"/>
                    <a:gd name="T51" fmla="*/ 3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
                    <a:gd name="T79" fmla="*/ 0 h 61"/>
                    <a:gd name="T80" fmla="*/ 26 w 26"/>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 h="61">
                      <a:moveTo>
                        <a:pt x="26" y="30"/>
                      </a:moveTo>
                      <a:lnTo>
                        <a:pt x="26" y="30"/>
                      </a:lnTo>
                      <a:lnTo>
                        <a:pt x="25" y="43"/>
                      </a:lnTo>
                      <a:lnTo>
                        <a:pt x="22" y="52"/>
                      </a:lnTo>
                      <a:lnTo>
                        <a:pt x="18" y="60"/>
                      </a:lnTo>
                      <a:lnTo>
                        <a:pt x="15" y="61"/>
                      </a:lnTo>
                      <a:lnTo>
                        <a:pt x="12" y="61"/>
                      </a:lnTo>
                      <a:lnTo>
                        <a:pt x="11" y="61"/>
                      </a:lnTo>
                      <a:lnTo>
                        <a:pt x="7" y="60"/>
                      </a:lnTo>
                      <a:lnTo>
                        <a:pt x="4" y="52"/>
                      </a:lnTo>
                      <a:lnTo>
                        <a:pt x="1" y="43"/>
                      </a:lnTo>
                      <a:lnTo>
                        <a:pt x="0" y="30"/>
                      </a:lnTo>
                      <a:lnTo>
                        <a:pt x="1" y="19"/>
                      </a:lnTo>
                      <a:lnTo>
                        <a:pt x="4" y="8"/>
                      </a:lnTo>
                      <a:lnTo>
                        <a:pt x="7" y="2"/>
                      </a:lnTo>
                      <a:lnTo>
                        <a:pt x="11" y="0"/>
                      </a:lnTo>
                      <a:lnTo>
                        <a:pt x="12" y="0"/>
                      </a:lnTo>
                      <a:lnTo>
                        <a:pt x="15" y="0"/>
                      </a:lnTo>
                      <a:lnTo>
                        <a:pt x="18" y="2"/>
                      </a:lnTo>
                      <a:lnTo>
                        <a:pt x="22" y="8"/>
                      </a:lnTo>
                      <a:lnTo>
                        <a:pt x="25" y="19"/>
                      </a:lnTo>
                      <a:lnTo>
                        <a:pt x="26"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grpSp>
      </p:grpSp>
      <p:grpSp>
        <p:nvGrpSpPr>
          <p:cNvPr id="350" name="Group 308"/>
          <p:cNvGrpSpPr>
            <a:grpSpLocks/>
          </p:cNvGrpSpPr>
          <p:nvPr/>
        </p:nvGrpSpPr>
        <p:grpSpPr bwMode="auto">
          <a:xfrm>
            <a:off x="5674169" y="2501371"/>
            <a:ext cx="482553" cy="632675"/>
            <a:chOff x="2407000" y="5529984"/>
            <a:chExt cx="642988" cy="843490"/>
          </a:xfrm>
        </p:grpSpPr>
        <p:grpSp>
          <p:nvGrpSpPr>
            <p:cNvPr id="351" name="Group 309"/>
            <p:cNvGrpSpPr>
              <a:grpSpLocks/>
            </p:cNvGrpSpPr>
            <p:nvPr/>
          </p:nvGrpSpPr>
          <p:grpSpPr bwMode="auto">
            <a:xfrm>
              <a:off x="2407000" y="5529984"/>
              <a:ext cx="384071" cy="765840"/>
              <a:chOff x="2407000" y="4524968"/>
              <a:chExt cx="384071" cy="765840"/>
            </a:xfrm>
          </p:grpSpPr>
          <p:sp>
            <p:nvSpPr>
              <p:cNvPr id="355" name="AutoShape 5"/>
              <p:cNvSpPr>
                <a:spLocks noChangeArrowheads="1"/>
              </p:cNvSpPr>
              <p:nvPr/>
            </p:nvSpPr>
            <p:spPr bwMode="auto">
              <a:xfrm rot="16200000">
                <a:off x="2305242" y="4767956"/>
                <a:ext cx="605986" cy="36567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56" name="Freeform 6"/>
              <p:cNvSpPr>
                <a:spLocks/>
              </p:cNvSpPr>
              <p:nvPr/>
            </p:nvSpPr>
            <p:spPr bwMode="auto">
              <a:xfrm>
                <a:off x="2407000" y="4616539"/>
                <a:ext cx="132042" cy="29236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57" name="Freeform 7"/>
              <p:cNvSpPr>
                <a:spLocks/>
              </p:cNvSpPr>
              <p:nvPr/>
            </p:nvSpPr>
            <p:spPr bwMode="auto">
              <a:xfrm>
                <a:off x="2407000" y="4807203"/>
                <a:ext cx="132042" cy="29236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58" name="Freeform 8"/>
              <p:cNvSpPr>
                <a:spLocks/>
              </p:cNvSpPr>
              <p:nvPr/>
            </p:nvSpPr>
            <p:spPr bwMode="auto">
              <a:xfrm>
                <a:off x="2407000" y="4998447"/>
                <a:ext cx="132042" cy="29236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nvGrpSpPr>
              <p:cNvPr id="359" name="Group 9"/>
              <p:cNvGrpSpPr>
                <a:grpSpLocks/>
              </p:cNvGrpSpPr>
              <p:nvPr/>
            </p:nvGrpSpPr>
            <p:grpSpPr bwMode="auto">
              <a:xfrm>
                <a:off x="2608235" y="4524968"/>
                <a:ext cx="147329" cy="546834"/>
                <a:chOff x="2784" y="2754"/>
                <a:chExt cx="384" cy="1437"/>
              </a:xfrm>
            </p:grpSpPr>
            <p:sp>
              <p:nvSpPr>
                <p:cNvPr id="360" name="AutoShape 1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61" name="AutoShape 1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62" name="AutoShape 12"/>
                <p:cNvSpPr>
                  <a:spLocks noChangeArrowheads="1"/>
                </p:cNvSpPr>
                <p:nvPr/>
              </p:nvSpPr>
              <p:spPr bwMode="auto">
                <a:xfrm>
                  <a:off x="2784" y="2754"/>
                  <a:ext cx="0" cy="143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63" name="Oval 13"/>
                <p:cNvSpPr>
                  <a:spLocks noChangeArrowheads="1"/>
                </p:cNvSpPr>
                <p:nvPr/>
              </p:nvSpPr>
              <p:spPr bwMode="auto">
                <a:xfrm>
                  <a:off x="2880" y="2927"/>
                  <a:ext cx="0" cy="108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grpSp>
        <p:grpSp>
          <p:nvGrpSpPr>
            <p:cNvPr id="352" name="Group 310"/>
            <p:cNvGrpSpPr>
              <a:grpSpLocks/>
            </p:cNvGrpSpPr>
            <p:nvPr/>
          </p:nvGrpSpPr>
          <p:grpSpPr bwMode="auto">
            <a:xfrm>
              <a:off x="2672163" y="5997237"/>
              <a:ext cx="377825" cy="376237"/>
              <a:chOff x="5761037" y="2776538"/>
              <a:chExt cx="377825" cy="376237"/>
            </a:xfrm>
          </p:grpSpPr>
          <p:sp>
            <p:nvSpPr>
              <p:cNvPr id="353" name="Freeform 160"/>
              <p:cNvSpPr>
                <a:spLocks/>
              </p:cNvSpPr>
              <p:nvPr/>
            </p:nvSpPr>
            <p:spPr bwMode="auto">
              <a:xfrm>
                <a:off x="5761037" y="2776538"/>
                <a:ext cx="377825" cy="376237"/>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354" name="Picture 161" descr="bl0052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437" y="2803526"/>
                <a:ext cx="312738" cy="304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64" name="Group 4"/>
          <p:cNvGrpSpPr>
            <a:grpSpLocks/>
          </p:cNvGrpSpPr>
          <p:nvPr/>
        </p:nvGrpSpPr>
        <p:grpSpPr bwMode="auto">
          <a:xfrm>
            <a:off x="5661422" y="4207993"/>
            <a:ext cx="456009" cy="452438"/>
            <a:chOff x="5577163" y="5288751"/>
            <a:chExt cx="608678" cy="604049"/>
          </a:xfrm>
        </p:grpSpPr>
        <p:sp>
          <p:nvSpPr>
            <p:cNvPr id="365" name="Freeform 3"/>
            <p:cNvSpPr>
              <a:spLocks/>
            </p:cNvSpPr>
            <p:nvPr/>
          </p:nvSpPr>
          <p:spPr bwMode="auto">
            <a:xfrm>
              <a:off x="5577163" y="5288751"/>
              <a:ext cx="608678" cy="604049"/>
            </a:xfrm>
            <a:custGeom>
              <a:avLst/>
              <a:gdLst>
                <a:gd name="T0" fmla="*/ 2147483647 w 1770"/>
                <a:gd name="T1" fmla="*/ 2147483647 h 1755"/>
                <a:gd name="T2" fmla="*/ 2147483647 w 1770"/>
                <a:gd name="T3" fmla="*/ 2147483647 h 1755"/>
                <a:gd name="T4" fmla="*/ 2147483647 w 1770"/>
                <a:gd name="T5" fmla="*/ 2147483647 h 1755"/>
                <a:gd name="T6" fmla="*/ 2147483647 w 1770"/>
                <a:gd name="T7" fmla="*/ 2147483647 h 1755"/>
                <a:gd name="T8" fmla="*/ 2147483647 w 1770"/>
                <a:gd name="T9" fmla="*/ 2147483647 h 1755"/>
                <a:gd name="T10" fmla="*/ 2147483647 w 1770"/>
                <a:gd name="T11" fmla="*/ 2147483647 h 1755"/>
                <a:gd name="T12" fmla="*/ 2147483647 w 1770"/>
                <a:gd name="T13" fmla="*/ 2147483647 h 1755"/>
                <a:gd name="T14" fmla="*/ 2147483647 w 1770"/>
                <a:gd name="T15" fmla="*/ 2147483647 h 1755"/>
                <a:gd name="T16" fmla="*/ 2147483647 w 1770"/>
                <a:gd name="T17" fmla="*/ 2147483647 h 1755"/>
                <a:gd name="T18" fmla="*/ 2147483647 w 1770"/>
                <a:gd name="T19" fmla="*/ 2147483647 h 1755"/>
                <a:gd name="T20" fmla="*/ 2147483647 w 1770"/>
                <a:gd name="T21" fmla="*/ 2147483647 h 1755"/>
                <a:gd name="T22" fmla="*/ 2147483647 w 1770"/>
                <a:gd name="T23" fmla="*/ 2147483647 h 1755"/>
                <a:gd name="T24" fmla="*/ 2147483647 w 1770"/>
                <a:gd name="T25" fmla="*/ 2147483647 h 1755"/>
                <a:gd name="T26" fmla="*/ 2147483647 w 1770"/>
                <a:gd name="T27" fmla="*/ 2147483647 h 1755"/>
                <a:gd name="T28" fmla="*/ 2147483647 w 1770"/>
                <a:gd name="T29" fmla="*/ 2147483647 h 1755"/>
                <a:gd name="T30" fmla="*/ 2147483647 w 1770"/>
                <a:gd name="T31" fmla="*/ 2147483647 h 1755"/>
                <a:gd name="T32" fmla="*/ 2147483647 w 1770"/>
                <a:gd name="T33" fmla="*/ 2147483647 h 1755"/>
                <a:gd name="T34" fmla="*/ 2147483647 w 1770"/>
                <a:gd name="T35" fmla="*/ 0 h 1755"/>
                <a:gd name="T36" fmla="*/ 2147483647 w 1770"/>
                <a:gd name="T37" fmla="*/ 0 h 1755"/>
                <a:gd name="T38" fmla="*/ 2147483647 w 1770"/>
                <a:gd name="T39" fmla="*/ 2147483647 h 1755"/>
                <a:gd name="T40" fmla="*/ 2147483647 w 1770"/>
                <a:gd name="T41" fmla="*/ 2147483647 h 1755"/>
                <a:gd name="T42" fmla="*/ 2147483647 w 1770"/>
                <a:gd name="T43" fmla="*/ 2147483647 h 1755"/>
                <a:gd name="T44" fmla="*/ 2147483647 w 1770"/>
                <a:gd name="T45" fmla="*/ 2147483647 h 1755"/>
                <a:gd name="T46" fmla="*/ 2147483647 w 1770"/>
                <a:gd name="T47" fmla="*/ 2147483647 h 1755"/>
                <a:gd name="T48" fmla="*/ 2147483647 w 1770"/>
                <a:gd name="T49" fmla="*/ 2147483647 h 1755"/>
                <a:gd name="T50" fmla="*/ 2147483647 w 1770"/>
                <a:gd name="T51" fmla="*/ 2147483647 h 1755"/>
                <a:gd name="T52" fmla="*/ 0 w 1770"/>
                <a:gd name="T53" fmla="*/ 2147483647 h 1755"/>
                <a:gd name="T54" fmla="*/ 0 w 1770"/>
                <a:gd name="T55" fmla="*/ 2147483647 h 1755"/>
                <a:gd name="T56" fmla="*/ 2147483647 w 1770"/>
                <a:gd name="T57" fmla="*/ 2147483647 h 1755"/>
                <a:gd name="T58" fmla="*/ 2147483647 w 1770"/>
                <a:gd name="T59" fmla="*/ 2147483647 h 1755"/>
                <a:gd name="T60" fmla="*/ 2147483647 w 1770"/>
                <a:gd name="T61" fmla="*/ 2147483647 h 1755"/>
                <a:gd name="T62" fmla="*/ 2147483647 w 1770"/>
                <a:gd name="T63" fmla="*/ 2147483647 h 1755"/>
                <a:gd name="T64" fmla="*/ 2147483647 w 1770"/>
                <a:gd name="T65" fmla="*/ 2147483647 h 1755"/>
                <a:gd name="T66" fmla="*/ 2147483647 w 1770"/>
                <a:gd name="T67" fmla="*/ 2147483647 h 1755"/>
                <a:gd name="T68" fmla="*/ 2147483647 w 1770"/>
                <a:gd name="T69" fmla="*/ 2147483647 h 1755"/>
                <a:gd name="T70" fmla="*/ 2147483647 w 1770"/>
                <a:gd name="T71" fmla="*/ 2147483647 h 1755"/>
                <a:gd name="T72" fmla="*/ 2147483647 w 1770"/>
                <a:gd name="T73" fmla="*/ 2147483647 h 175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0"/>
                <a:gd name="T112" fmla="*/ 0 h 1755"/>
                <a:gd name="T113" fmla="*/ 1770 w 1770"/>
                <a:gd name="T114" fmla="*/ 1755 h 175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0" h="1755">
                  <a:moveTo>
                    <a:pt x="1570" y="1755"/>
                  </a:moveTo>
                  <a:lnTo>
                    <a:pt x="1609" y="1751"/>
                  </a:lnTo>
                  <a:lnTo>
                    <a:pt x="1648" y="1739"/>
                  </a:lnTo>
                  <a:lnTo>
                    <a:pt x="1682" y="1719"/>
                  </a:lnTo>
                  <a:lnTo>
                    <a:pt x="1711" y="1696"/>
                  </a:lnTo>
                  <a:lnTo>
                    <a:pt x="1735" y="1666"/>
                  </a:lnTo>
                  <a:lnTo>
                    <a:pt x="1755" y="1633"/>
                  </a:lnTo>
                  <a:lnTo>
                    <a:pt x="1766" y="1593"/>
                  </a:lnTo>
                  <a:lnTo>
                    <a:pt x="1770" y="1554"/>
                  </a:lnTo>
                  <a:lnTo>
                    <a:pt x="1770" y="201"/>
                  </a:lnTo>
                  <a:lnTo>
                    <a:pt x="1766" y="162"/>
                  </a:lnTo>
                  <a:lnTo>
                    <a:pt x="1755" y="122"/>
                  </a:lnTo>
                  <a:lnTo>
                    <a:pt x="1735" y="89"/>
                  </a:lnTo>
                  <a:lnTo>
                    <a:pt x="1711" y="59"/>
                  </a:lnTo>
                  <a:lnTo>
                    <a:pt x="1682" y="36"/>
                  </a:lnTo>
                  <a:lnTo>
                    <a:pt x="1648" y="16"/>
                  </a:lnTo>
                  <a:lnTo>
                    <a:pt x="1609" y="4"/>
                  </a:lnTo>
                  <a:lnTo>
                    <a:pt x="1570" y="0"/>
                  </a:lnTo>
                  <a:lnTo>
                    <a:pt x="201" y="0"/>
                  </a:lnTo>
                  <a:lnTo>
                    <a:pt x="162" y="4"/>
                  </a:lnTo>
                  <a:lnTo>
                    <a:pt x="122" y="16"/>
                  </a:lnTo>
                  <a:lnTo>
                    <a:pt x="89" y="36"/>
                  </a:lnTo>
                  <a:lnTo>
                    <a:pt x="59" y="59"/>
                  </a:lnTo>
                  <a:lnTo>
                    <a:pt x="36" y="89"/>
                  </a:lnTo>
                  <a:lnTo>
                    <a:pt x="16" y="122"/>
                  </a:lnTo>
                  <a:lnTo>
                    <a:pt x="4" y="162"/>
                  </a:lnTo>
                  <a:lnTo>
                    <a:pt x="0" y="201"/>
                  </a:lnTo>
                  <a:lnTo>
                    <a:pt x="0" y="1554"/>
                  </a:lnTo>
                  <a:lnTo>
                    <a:pt x="4" y="1593"/>
                  </a:lnTo>
                  <a:lnTo>
                    <a:pt x="16" y="1633"/>
                  </a:lnTo>
                  <a:lnTo>
                    <a:pt x="36" y="1666"/>
                  </a:lnTo>
                  <a:lnTo>
                    <a:pt x="59" y="1696"/>
                  </a:lnTo>
                  <a:lnTo>
                    <a:pt x="89" y="1719"/>
                  </a:lnTo>
                  <a:lnTo>
                    <a:pt x="122" y="1739"/>
                  </a:lnTo>
                  <a:lnTo>
                    <a:pt x="162" y="1751"/>
                  </a:lnTo>
                  <a:lnTo>
                    <a:pt x="201" y="1755"/>
                  </a:lnTo>
                  <a:lnTo>
                    <a:pt x="1570" y="175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sp>
          <p:nvSpPr>
            <p:cNvPr id="366" name="AutoShape 91"/>
            <p:cNvSpPr>
              <a:spLocks noChangeAspect="1" noChangeArrowheads="1"/>
            </p:cNvSpPr>
            <p:nvPr/>
          </p:nvSpPr>
          <p:spPr bwMode="auto">
            <a:xfrm>
              <a:off x="5664904" y="5378837"/>
              <a:ext cx="433196" cy="440938"/>
            </a:xfrm>
            <a:prstGeom prst="smileyFace">
              <a:avLst>
                <a:gd name="adj" fmla="val 4653"/>
              </a:avLst>
            </a:prstGeom>
            <a:solidFill>
              <a:srgbClr val="FFFF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grpSp>
      <p:sp>
        <p:nvSpPr>
          <p:cNvPr id="367" name="Text Box 67"/>
          <p:cNvSpPr txBox="1">
            <a:spLocks noChangeArrowheads="1"/>
          </p:cNvSpPr>
          <p:nvPr/>
        </p:nvSpPr>
        <p:spPr bwMode="auto">
          <a:xfrm>
            <a:off x="5287566" y="4740202"/>
            <a:ext cx="1203722"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275"/>
              </a:lnSpc>
              <a:spcBef>
                <a:spcPts val="150"/>
              </a:spcBef>
              <a:spcAft>
                <a:spcPct val="0"/>
              </a:spcAft>
              <a:buClr>
                <a:srgbClr val="FFFFFF"/>
              </a:buClr>
            </a:pPr>
            <a:r>
              <a:rPr lang="en-US" sz="1200" b="0" dirty="0">
                <a:solidFill>
                  <a:srgbClr val="000000"/>
                </a:solidFill>
                <a:cs typeface="Arial" charset="0"/>
              </a:rPr>
              <a:t>Account charges</a:t>
            </a:r>
          </a:p>
        </p:txBody>
      </p:sp>
      <p:sp>
        <p:nvSpPr>
          <p:cNvPr id="368" name="Text Box 67"/>
          <p:cNvSpPr txBox="1">
            <a:spLocks noChangeArrowheads="1"/>
          </p:cNvSpPr>
          <p:nvPr/>
        </p:nvSpPr>
        <p:spPr bwMode="auto">
          <a:xfrm>
            <a:off x="5350669" y="3259064"/>
            <a:ext cx="1078706"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275"/>
              </a:lnSpc>
              <a:spcBef>
                <a:spcPts val="150"/>
              </a:spcBef>
              <a:spcAft>
                <a:spcPct val="0"/>
              </a:spcAft>
              <a:buClr>
                <a:srgbClr val="FFFFFF"/>
              </a:buClr>
            </a:pPr>
            <a:r>
              <a:rPr lang="en-US" sz="1200" b="0" dirty="0">
                <a:solidFill>
                  <a:srgbClr val="000000"/>
                </a:solidFill>
                <a:cs typeface="Arial" charset="0"/>
              </a:rPr>
              <a:t>Home policy</a:t>
            </a:r>
          </a:p>
        </p:txBody>
      </p:sp>
      <p:sp>
        <p:nvSpPr>
          <p:cNvPr id="369" name="Text Box 67"/>
          <p:cNvSpPr txBox="1">
            <a:spLocks noChangeArrowheads="1"/>
          </p:cNvSpPr>
          <p:nvPr/>
        </p:nvSpPr>
        <p:spPr bwMode="auto">
          <a:xfrm>
            <a:off x="5491163" y="2133924"/>
            <a:ext cx="797719"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275"/>
              </a:lnSpc>
              <a:spcBef>
                <a:spcPts val="150"/>
              </a:spcBef>
              <a:spcAft>
                <a:spcPct val="0"/>
              </a:spcAft>
              <a:buClr>
                <a:srgbClr val="FFFFFF"/>
              </a:buClr>
            </a:pPr>
            <a:r>
              <a:rPr lang="en-US" sz="1200" b="0" dirty="0">
                <a:solidFill>
                  <a:srgbClr val="000000"/>
                </a:solidFill>
                <a:cs typeface="Arial" charset="0"/>
              </a:rPr>
              <a:t>Auto policy</a:t>
            </a:r>
          </a:p>
        </p:txBody>
      </p:sp>
      <p:cxnSp>
        <p:nvCxnSpPr>
          <p:cNvPr id="370" name="Straight Arrow Connector 7"/>
          <p:cNvCxnSpPr>
            <a:cxnSpLocks noChangeShapeType="1"/>
          </p:cNvCxnSpPr>
          <p:nvPr/>
        </p:nvCxnSpPr>
        <p:spPr bwMode="auto">
          <a:xfrm>
            <a:off x="4823222" y="1757687"/>
            <a:ext cx="776288"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371" name="Straight Arrow Connector 330"/>
          <p:cNvCxnSpPr>
            <a:cxnSpLocks noChangeShapeType="1"/>
          </p:cNvCxnSpPr>
          <p:nvPr/>
        </p:nvCxnSpPr>
        <p:spPr bwMode="auto">
          <a:xfrm>
            <a:off x="4823222" y="2756621"/>
            <a:ext cx="776288"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cxnSp>
        <p:nvCxnSpPr>
          <p:cNvPr id="372" name="Straight Arrow Connector 331"/>
          <p:cNvCxnSpPr>
            <a:cxnSpLocks noChangeShapeType="1"/>
          </p:cNvCxnSpPr>
          <p:nvPr/>
        </p:nvCxnSpPr>
        <p:spPr bwMode="auto">
          <a:xfrm>
            <a:off x="4823222" y="4333008"/>
            <a:ext cx="776288" cy="0"/>
          </a:xfrm>
          <a:prstGeom prst="straightConnector1">
            <a:avLst/>
          </a:prstGeom>
          <a:noFill/>
          <a:ln w="19050" algn="ctr">
            <a:solidFill>
              <a:srgbClr val="429030"/>
            </a:solidFill>
            <a:round/>
            <a:headEnd/>
            <a:tailEnd type="arrow" w="med" len="med"/>
          </a:ln>
          <a:extLst>
            <a:ext uri="{909E8E84-426E-40DD-AFC4-6F175D3DCCD1}">
              <a14:hiddenFill xmlns:a14="http://schemas.microsoft.com/office/drawing/2010/main">
                <a:noFill/>
              </a14:hiddenFill>
            </a:ext>
          </a:extLst>
        </p:spPr>
      </p:cxnSp>
      <p:grpSp>
        <p:nvGrpSpPr>
          <p:cNvPr id="373" name="Group 44042"/>
          <p:cNvGrpSpPr>
            <a:grpSpLocks/>
          </p:cNvGrpSpPr>
          <p:nvPr/>
        </p:nvGrpSpPr>
        <p:grpSpPr bwMode="auto">
          <a:xfrm>
            <a:off x="2531733" y="3180485"/>
            <a:ext cx="778272" cy="605049"/>
            <a:chOff x="3160043" y="5426156"/>
            <a:chExt cx="1038429" cy="805689"/>
          </a:xfrm>
        </p:grpSpPr>
        <p:sp>
          <p:nvSpPr>
            <p:cNvPr id="374" name="AutoShape 64"/>
            <p:cNvSpPr>
              <a:spLocks noChangeArrowheads="1"/>
            </p:cNvSpPr>
            <p:nvPr/>
          </p:nvSpPr>
          <p:spPr bwMode="auto">
            <a:xfrm rot="5400000" flipH="1">
              <a:off x="3119655" y="5560302"/>
              <a:ext cx="741990" cy="47369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17694720 60000 65536"/>
                <a:gd name="T11" fmla="*/ 5898240 60000 65536"/>
                <a:gd name="T12" fmla="*/ 5898240 60000 65536"/>
                <a:gd name="T13" fmla="*/ 5898240 60000 65536"/>
                <a:gd name="T14" fmla="*/ 0 60000 65536"/>
                <a:gd name="T15" fmla="*/ 0 w 21600"/>
                <a:gd name="T16" fmla="*/ 8325 h 21600"/>
                <a:gd name="T17" fmla="*/ 6113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rgbClr val="DDDDDD"/>
            </a:solidFill>
            <a:ln w="19050" algn="ctr">
              <a:solidFill>
                <a:srgbClr val="FFFFFF">
                  <a:lumMod val="50000"/>
                </a:srgbClr>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a:ln>
                  <a:noFill/>
                </a:ln>
                <a:solidFill>
                  <a:srgbClr val="000000"/>
                </a:solidFill>
                <a:effectLst/>
                <a:uLnTx/>
                <a:uFillTx/>
              </a:endParaRPr>
            </a:p>
          </p:txBody>
        </p:sp>
        <p:sp>
          <p:nvSpPr>
            <p:cNvPr id="375" name="Rectangle 38"/>
            <p:cNvSpPr>
              <a:spLocks noChangeArrowheads="1"/>
            </p:cNvSpPr>
            <p:nvPr/>
          </p:nvSpPr>
          <p:spPr bwMode="auto">
            <a:xfrm>
              <a:off x="3160043" y="5866609"/>
              <a:ext cx="974526" cy="292010"/>
            </a:xfrm>
            <a:prstGeom prst="rect">
              <a:avLst/>
            </a:prstGeom>
            <a:solidFill>
              <a:srgbClr val="E7E8E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376"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9232" y="583337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7" name="TextBox 154"/>
            <p:cNvSpPr txBox="1">
              <a:spLocks noChangeArrowheads="1"/>
            </p:cNvSpPr>
            <p:nvPr/>
          </p:nvSpPr>
          <p:spPr bwMode="auto">
            <a:xfrm>
              <a:off x="3522168" y="5816883"/>
              <a:ext cx="676304" cy="41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dirty="0">
                  <a:ln>
                    <a:noFill/>
                  </a:ln>
                  <a:solidFill>
                    <a:srgbClr val="429030"/>
                  </a:solidFill>
                  <a:effectLst/>
                  <a:uLnTx/>
                  <a:uFillTx/>
                  <a:latin typeface="Arial" charset="0"/>
                  <a:cs typeface="Arial" charset="0"/>
                </a:rPr>
                <a:t>150</a:t>
              </a:r>
            </a:p>
          </p:txBody>
        </p:sp>
      </p:grpSp>
      <p:grpSp>
        <p:nvGrpSpPr>
          <p:cNvPr id="378" name="Group 762"/>
          <p:cNvGrpSpPr>
            <a:grpSpLocks/>
          </p:cNvGrpSpPr>
          <p:nvPr/>
        </p:nvGrpSpPr>
        <p:grpSpPr bwMode="auto">
          <a:xfrm>
            <a:off x="2531271" y="2606171"/>
            <a:ext cx="832372" cy="311624"/>
            <a:chOff x="1851697" y="2220243"/>
            <a:chExt cx="1109790" cy="415263"/>
          </a:xfrm>
        </p:grpSpPr>
        <p:sp>
          <p:nvSpPr>
            <p:cNvPr id="379" name="Rectangle 38"/>
            <p:cNvSpPr>
              <a:spLocks noChangeArrowheads="1"/>
            </p:cNvSpPr>
            <p:nvPr/>
          </p:nvSpPr>
          <p:spPr bwMode="auto">
            <a:xfrm>
              <a:off x="1851697" y="2269862"/>
              <a:ext cx="974526" cy="2922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380"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223673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 name="TextBox 765"/>
            <p:cNvSpPr txBox="1">
              <a:spLocks noChangeArrowheads="1"/>
            </p:cNvSpPr>
            <p:nvPr/>
          </p:nvSpPr>
          <p:spPr bwMode="auto">
            <a:xfrm>
              <a:off x="2142488" y="2220243"/>
              <a:ext cx="818999" cy="4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dirty="0">
                  <a:ln>
                    <a:noFill/>
                  </a:ln>
                  <a:solidFill>
                    <a:srgbClr val="429030"/>
                  </a:solidFill>
                  <a:effectLst/>
                  <a:uLnTx/>
                  <a:uFillTx/>
                  <a:latin typeface="Arial" charset="0"/>
                  <a:cs typeface="Arial" charset="0"/>
                </a:rPr>
                <a:t>1350</a:t>
              </a:r>
            </a:p>
          </p:txBody>
        </p:sp>
      </p:grpSp>
      <p:grpSp>
        <p:nvGrpSpPr>
          <p:cNvPr id="382" name="Group 766"/>
          <p:cNvGrpSpPr>
            <a:grpSpLocks/>
          </p:cNvGrpSpPr>
          <p:nvPr/>
        </p:nvGrpSpPr>
        <p:grpSpPr bwMode="auto">
          <a:xfrm>
            <a:off x="2531270" y="4182559"/>
            <a:ext cx="778445" cy="311624"/>
            <a:chOff x="1851697" y="2220243"/>
            <a:chExt cx="1037998" cy="415263"/>
          </a:xfrm>
        </p:grpSpPr>
        <p:sp>
          <p:nvSpPr>
            <p:cNvPr id="383" name="Rectangle 38"/>
            <p:cNvSpPr>
              <a:spLocks noChangeArrowheads="1"/>
            </p:cNvSpPr>
            <p:nvPr/>
          </p:nvSpPr>
          <p:spPr bwMode="auto">
            <a:xfrm>
              <a:off x="1851697" y="2269862"/>
              <a:ext cx="974526" cy="2922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384"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223673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TextBox 769"/>
            <p:cNvSpPr txBox="1">
              <a:spLocks noChangeArrowheads="1"/>
            </p:cNvSpPr>
            <p:nvPr/>
          </p:nvSpPr>
          <p:spPr bwMode="auto">
            <a:xfrm>
              <a:off x="2213822" y="2220243"/>
              <a:ext cx="675873" cy="4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dirty="0">
                  <a:ln>
                    <a:noFill/>
                  </a:ln>
                  <a:solidFill>
                    <a:srgbClr val="429030"/>
                  </a:solidFill>
                  <a:effectLst/>
                  <a:uLnTx/>
                  <a:uFillTx/>
                  <a:latin typeface="Arial" charset="0"/>
                  <a:cs typeface="Arial" charset="0"/>
                </a:rPr>
                <a:t>150</a:t>
              </a:r>
            </a:p>
          </p:txBody>
        </p:sp>
      </p:grpSp>
      <p:grpSp>
        <p:nvGrpSpPr>
          <p:cNvPr id="386" name="Group 44041"/>
          <p:cNvGrpSpPr>
            <a:grpSpLocks/>
          </p:cNvGrpSpPr>
          <p:nvPr/>
        </p:nvGrpSpPr>
        <p:grpSpPr bwMode="auto">
          <a:xfrm>
            <a:off x="2493170" y="1615570"/>
            <a:ext cx="778445" cy="311624"/>
            <a:chOff x="1851697" y="1262163"/>
            <a:chExt cx="1037998" cy="415263"/>
          </a:xfrm>
        </p:grpSpPr>
        <p:sp>
          <p:nvSpPr>
            <p:cNvPr id="387" name="Rectangle 38"/>
            <p:cNvSpPr>
              <a:spLocks noChangeArrowheads="1"/>
            </p:cNvSpPr>
            <p:nvPr/>
          </p:nvSpPr>
          <p:spPr bwMode="auto">
            <a:xfrm>
              <a:off x="1851697" y="1311782"/>
              <a:ext cx="974526" cy="292222"/>
            </a:xfrm>
            <a:prstGeom prst="rect">
              <a:avLst/>
            </a:prstGeom>
            <a:solidFill>
              <a:srgbClr val="CCFFCC"/>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dirty="0" smtClean="0">
                <a:ln>
                  <a:noFill/>
                </a:ln>
                <a:solidFill>
                  <a:srgbClr val="000000"/>
                </a:solidFill>
                <a:effectLst/>
                <a:uLnTx/>
                <a:uFillTx/>
              </a:endParaRPr>
            </a:p>
          </p:txBody>
        </p:sp>
        <p:pic>
          <p:nvPicPr>
            <p:cNvPr id="388" name="Picture 3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0886" y="1278653"/>
              <a:ext cx="291120" cy="38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 name="TextBox 139"/>
            <p:cNvSpPr txBox="1">
              <a:spLocks noChangeArrowheads="1"/>
            </p:cNvSpPr>
            <p:nvPr/>
          </p:nvSpPr>
          <p:spPr bwMode="auto">
            <a:xfrm>
              <a:off x="2213822" y="1262163"/>
              <a:ext cx="675873" cy="41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dirty="0">
                  <a:ln>
                    <a:noFill/>
                  </a:ln>
                  <a:solidFill>
                    <a:srgbClr val="429030"/>
                  </a:solidFill>
                  <a:effectLst/>
                  <a:uLnTx/>
                  <a:uFillTx/>
                  <a:latin typeface="Arial" charset="0"/>
                  <a:cs typeface="Arial" charset="0"/>
                </a:rPr>
                <a:t>638</a:t>
              </a:r>
            </a:p>
          </p:txBody>
        </p:sp>
      </p:grpSp>
      <p:sp>
        <p:nvSpPr>
          <p:cNvPr id="390" name="Text Box 67"/>
          <p:cNvSpPr txBox="1">
            <a:spLocks noChangeArrowheads="1"/>
          </p:cNvSpPr>
          <p:nvPr/>
        </p:nvSpPr>
        <p:spPr bwMode="auto">
          <a:xfrm>
            <a:off x="2356248" y="1962474"/>
            <a:ext cx="1021556"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275"/>
              </a:lnSpc>
              <a:spcBef>
                <a:spcPts val="150"/>
              </a:spcBef>
              <a:spcAft>
                <a:spcPct val="0"/>
              </a:spcAft>
              <a:buClr>
                <a:srgbClr val="FFFFFF"/>
              </a:buClr>
            </a:pPr>
            <a:r>
              <a:rPr lang="en-US" sz="1200" b="0" dirty="0">
                <a:solidFill>
                  <a:srgbClr val="000000"/>
                </a:solidFill>
                <a:cs typeface="Arial" charset="0"/>
              </a:rPr>
              <a:t>Payment 1</a:t>
            </a:r>
          </a:p>
        </p:txBody>
      </p:sp>
      <p:sp>
        <p:nvSpPr>
          <p:cNvPr id="391" name="Text Box 67"/>
          <p:cNvSpPr txBox="1">
            <a:spLocks noChangeArrowheads="1"/>
          </p:cNvSpPr>
          <p:nvPr/>
        </p:nvSpPr>
        <p:spPr bwMode="auto">
          <a:xfrm>
            <a:off x="2356248" y="2947121"/>
            <a:ext cx="1021556"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275"/>
              </a:lnSpc>
              <a:spcBef>
                <a:spcPts val="150"/>
              </a:spcBef>
              <a:spcAft>
                <a:spcPct val="0"/>
              </a:spcAft>
              <a:buClr>
                <a:srgbClr val="FFFFFF"/>
              </a:buClr>
            </a:pPr>
            <a:r>
              <a:rPr lang="en-US" sz="1200" b="0" dirty="0">
                <a:solidFill>
                  <a:srgbClr val="000000"/>
                </a:solidFill>
                <a:cs typeface="Arial" charset="0"/>
              </a:rPr>
              <a:t>Payment 2</a:t>
            </a:r>
          </a:p>
        </p:txBody>
      </p:sp>
      <p:sp>
        <p:nvSpPr>
          <p:cNvPr id="392" name="Text Box 67"/>
          <p:cNvSpPr txBox="1">
            <a:spLocks noChangeArrowheads="1"/>
          </p:cNvSpPr>
          <p:nvPr/>
        </p:nvSpPr>
        <p:spPr bwMode="auto">
          <a:xfrm>
            <a:off x="2356248" y="4521127"/>
            <a:ext cx="1021556"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275"/>
              </a:lnSpc>
              <a:spcBef>
                <a:spcPts val="150"/>
              </a:spcBef>
              <a:spcAft>
                <a:spcPct val="0"/>
              </a:spcAft>
              <a:buClr>
                <a:srgbClr val="FFFFFF"/>
              </a:buClr>
            </a:pPr>
            <a:r>
              <a:rPr lang="en-US" sz="1200" b="0" dirty="0">
                <a:solidFill>
                  <a:srgbClr val="000000"/>
                </a:solidFill>
                <a:cs typeface="Arial" charset="0"/>
              </a:rPr>
              <a:t>Payment 3</a:t>
            </a:r>
          </a:p>
        </p:txBody>
      </p:sp>
      <p:sp>
        <p:nvSpPr>
          <p:cNvPr id="393" name="Text Box 67"/>
          <p:cNvSpPr txBox="1">
            <a:spLocks noChangeArrowheads="1"/>
          </p:cNvSpPr>
          <p:nvPr/>
        </p:nvSpPr>
        <p:spPr bwMode="auto">
          <a:xfrm>
            <a:off x="2356248" y="3812705"/>
            <a:ext cx="1021556"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ts val="1275"/>
              </a:lnSpc>
              <a:spcBef>
                <a:spcPts val="150"/>
              </a:spcBef>
              <a:spcAft>
                <a:spcPct val="0"/>
              </a:spcAft>
              <a:buClr>
                <a:srgbClr val="FFFFFF"/>
              </a:buClr>
            </a:pPr>
            <a:r>
              <a:rPr lang="en-US" sz="1200" b="0" dirty="0">
                <a:solidFill>
                  <a:srgbClr val="000000"/>
                </a:solidFill>
                <a:cs typeface="Arial" charset="0"/>
              </a:rPr>
              <a:t>Disbursement</a:t>
            </a:r>
          </a:p>
        </p:txBody>
      </p:sp>
      <p:grpSp>
        <p:nvGrpSpPr>
          <p:cNvPr id="394" name="Group 393"/>
          <p:cNvGrpSpPr/>
          <p:nvPr/>
        </p:nvGrpSpPr>
        <p:grpSpPr>
          <a:xfrm>
            <a:off x="1320713" y="2532997"/>
            <a:ext cx="684221" cy="529289"/>
            <a:chOff x="3942556" y="1245638"/>
            <a:chExt cx="1284287" cy="1016000"/>
          </a:xfrm>
        </p:grpSpPr>
        <p:pic>
          <p:nvPicPr>
            <p:cNvPr id="395" name="Picture 110" descr="j02909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96" name="Group 3"/>
            <p:cNvGrpSpPr>
              <a:grpSpLocks/>
            </p:cNvGrpSpPr>
            <p:nvPr/>
          </p:nvGrpSpPr>
          <p:grpSpPr bwMode="auto">
            <a:xfrm rot="20640000">
              <a:off x="4462371" y="1411640"/>
              <a:ext cx="503230" cy="829582"/>
              <a:chOff x="2240" y="173"/>
              <a:chExt cx="1102" cy="1818"/>
            </a:xfrm>
          </p:grpSpPr>
          <p:sp>
            <p:nvSpPr>
              <p:cNvPr id="397" name="AutoShape 4"/>
              <p:cNvSpPr>
                <a:spLocks noChangeArrowheads="1"/>
              </p:cNvSpPr>
              <p:nvPr/>
            </p:nvSpPr>
            <p:spPr bwMode="auto">
              <a:xfrm rot="16200000">
                <a:off x="2265" y="409"/>
                <a:ext cx="1052" cy="1102"/>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98" name="Freeform 5"/>
              <p:cNvSpPr>
                <a:spLocks/>
              </p:cNvSpPr>
              <p:nvPr/>
            </p:nvSpPr>
            <p:spPr bwMode="auto">
              <a:xfrm>
                <a:off x="2442" y="173"/>
                <a:ext cx="229" cy="92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99" name="Freeform 6"/>
              <p:cNvSpPr>
                <a:spLocks/>
              </p:cNvSpPr>
              <p:nvPr/>
            </p:nvSpPr>
            <p:spPr bwMode="auto">
              <a:xfrm>
                <a:off x="2442" y="504"/>
                <a:ext cx="229" cy="92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00" name="Freeform 7"/>
              <p:cNvSpPr>
                <a:spLocks/>
              </p:cNvSpPr>
              <p:nvPr/>
            </p:nvSpPr>
            <p:spPr bwMode="auto">
              <a:xfrm>
                <a:off x="2442" y="836"/>
                <a:ext cx="229" cy="922"/>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401" name="Group 8"/>
              <p:cNvGrpSpPr>
                <a:grpSpLocks/>
              </p:cNvGrpSpPr>
              <p:nvPr/>
            </p:nvGrpSpPr>
            <p:grpSpPr bwMode="auto">
              <a:xfrm>
                <a:off x="2963" y="266"/>
                <a:ext cx="186" cy="1725"/>
                <a:chOff x="2889" y="2165"/>
                <a:chExt cx="279" cy="2612"/>
              </a:xfrm>
            </p:grpSpPr>
            <p:sp>
              <p:nvSpPr>
                <p:cNvPr id="40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0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04" name="AutoShape 11"/>
                <p:cNvSpPr>
                  <a:spLocks noChangeArrowheads="1"/>
                </p:cNvSpPr>
                <p:nvPr/>
              </p:nvSpPr>
              <p:spPr bwMode="auto">
                <a:xfrm>
                  <a:off x="3045" y="2165"/>
                  <a:ext cx="1" cy="261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05" name="Oval 12"/>
                <p:cNvSpPr>
                  <a:spLocks noChangeArrowheads="1"/>
                </p:cNvSpPr>
                <p:nvPr/>
              </p:nvSpPr>
              <p:spPr bwMode="auto">
                <a:xfrm>
                  <a:off x="3040" y="2485"/>
                  <a:ext cx="1" cy="196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Tree>
    <p:extLst>
      <p:ext uri="{BB962C8B-B14F-4D97-AF65-F5344CB8AC3E}">
        <p14:creationId xmlns:p14="http://schemas.microsoft.com/office/powerpoint/2010/main" val="395734558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smtClean="0">
              <a:ln>
                <a:noFill/>
              </a:ln>
              <a:solidFill>
                <a:srgbClr val="0033A0"/>
              </a:solidFill>
              <a:effectLst/>
              <a:uLnTx/>
              <a:uFillTx/>
              <a:latin typeface="Arial" panose="020B0604020202020204" pitchFamily="34" charset="0"/>
              <a:ea typeface="+mn-ea"/>
              <a:cs typeface="+mn-cs"/>
            </a:endParaRPr>
          </a:p>
        </p:txBody>
      </p:sp>
      <p:sp>
        <p:nvSpPr>
          <p:cNvPr id="6" name="Title 5"/>
          <p:cNvSpPr>
            <a:spLocks noGrp="1"/>
          </p:cNvSpPr>
          <p:nvPr>
            <p:ph type="title"/>
          </p:nvPr>
        </p:nvSpPr>
        <p:spPr>
          <a:xfrm>
            <a:off x="737936" y="274321"/>
            <a:ext cx="7828548" cy="784458"/>
          </a:xfrm>
        </p:spPr>
        <p:txBody>
          <a:bodyPr/>
          <a:lstStyle/>
          <a:p>
            <a:r>
              <a:rPr lang="en-US" sz="3200" dirty="0" smtClean="0"/>
              <a:t>Lesson Objective</a:t>
            </a:r>
            <a:endParaRPr lang="en-US" sz="3200" dirty="0"/>
          </a:p>
        </p:txBody>
      </p:sp>
      <p:sp>
        <p:nvSpPr>
          <p:cNvPr id="7" name="Content Placeholder 6"/>
          <p:cNvSpPr>
            <a:spLocks noGrp="1"/>
          </p:cNvSpPr>
          <p:nvPr>
            <p:ph sz="quarter" idx="13"/>
          </p:nvPr>
        </p:nvSpPr>
        <p:spPr>
          <a:xfrm>
            <a:off x="737936" y="1173163"/>
            <a:ext cx="8063163" cy="3311525"/>
          </a:xfrm>
        </p:spPr>
        <p:txBody>
          <a:bodyPr/>
          <a:lstStyle/>
          <a:p>
            <a:pPr>
              <a:buFont typeface="Arial" charset="0"/>
              <a:buChar char="•"/>
            </a:pPr>
            <a:r>
              <a:rPr lang="en-US" sz="2400" dirty="0">
                <a:solidFill>
                  <a:schemeClr val="tx2"/>
                </a:solidFill>
              </a:rPr>
              <a:t>By the end of this lesson, you should be able to:</a:t>
            </a:r>
          </a:p>
          <a:p>
            <a:pPr lvl="2"/>
            <a:r>
              <a:rPr lang="en-US" dirty="0"/>
              <a:t>Describe the primary objects of the account data model</a:t>
            </a:r>
          </a:p>
          <a:p>
            <a:pPr lvl="2"/>
            <a:r>
              <a:rPr lang="en-US" dirty="0"/>
              <a:t>Create an account</a:t>
            </a:r>
          </a:p>
          <a:p>
            <a:pPr lvl="2"/>
            <a:r>
              <a:rPr lang="en-US" dirty="0"/>
              <a:t>Describe the primary objects of the producer data model</a:t>
            </a:r>
          </a:p>
          <a:p>
            <a:pPr lvl="2"/>
            <a:r>
              <a:rPr lang="en-US" dirty="0"/>
              <a:t>Create a producer</a:t>
            </a:r>
          </a:p>
          <a:p>
            <a:pPr lvl="2"/>
            <a:r>
              <a:rPr lang="en-US" dirty="0"/>
              <a:t>Use run commands to create sample accounts and producers</a:t>
            </a:r>
          </a:p>
          <a:p>
            <a:pPr lvl="2"/>
            <a:endParaRPr lang="en-US" dirty="0"/>
          </a:p>
          <a:p>
            <a:pPr lvl="1"/>
            <a:endParaRPr lang="en-US" dirty="0"/>
          </a:p>
        </p:txBody>
      </p:sp>
    </p:spTree>
    <p:extLst>
      <p:ext uri="{BB962C8B-B14F-4D97-AF65-F5344CB8AC3E}">
        <p14:creationId xmlns:p14="http://schemas.microsoft.com/office/powerpoint/2010/main" val="1043400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7"/>
          <p:cNvSpPr txBox="1">
            <a:spLocks noChangeArrowheads="1"/>
          </p:cNvSpPr>
          <p:nvPr/>
        </p:nvSpPr>
        <p:spPr bwMode="auto">
          <a:xfrm>
            <a:off x="5761435" y="2830117"/>
            <a:ext cx="685800" cy="278606"/>
          </a:xfrm>
          <a:prstGeom prst="rect">
            <a:avLst/>
          </a:prstGeom>
          <a:noFill/>
          <a:ln w="9525">
            <a:noFill/>
            <a:miter lim="800000"/>
            <a:headEnd/>
            <a:tailEnd/>
          </a:ln>
        </p:spPr>
        <p:txBody>
          <a:bodyPr wrap="none"/>
          <a:lstStyle/>
          <a:p>
            <a:pPr defTabSz="685800" fontAlgn="base">
              <a:lnSpc>
                <a:spcPct val="95000"/>
              </a:lnSpc>
              <a:spcBef>
                <a:spcPct val="5000"/>
              </a:spcBef>
              <a:spcAft>
                <a:spcPct val="0"/>
              </a:spcAft>
              <a:buClr>
                <a:srgbClr val="FFFFFF"/>
              </a:buClr>
              <a:defRPr/>
            </a:pPr>
            <a:endParaRPr lang="en-US" sz="1350" b="1" dirty="0">
              <a:solidFill>
                <a:srgbClr val="D33819"/>
              </a:solidFill>
              <a:latin typeface="Arial"/>
              <a:cs typeface="Calibri" pitchFamily="34" charset="0"/>
            </a:endParaRPr>
          </a:p>
        </p:txBody>
      </p:sp>
      <p:sp>
        <p:nvSpPr>
          <p:cNvPr id="21" name="Title 10"/>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Payment instruments</a:t>
            </a:r>
            <a:b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br>
            <a:r>
              <a:rPr kumimoji="0" lang="en-US" sz="2175" b="1" i="0" u="none" strike="noStrike" kern="0" cap="none" spc="0" normalizeH="0" baseline="0" noProof="0" smtClean="0">
                <a:ln>
                  <a:noFill/>
                </a:ln>
                <a:solidFill>
                  <a:srgbClr val="04628C"/>
                </a:solidFill>
                <a:effectLst/>
                <a:uLnTx/>
                <a:uFillTx/>
                <a:latin typeface="Calibri" pitchFamily="34" charset="0"/>
                <a:cs typeface="Calibri" pitchFamily="34" charset="0"/>
              </a:rPr>
              <a:t>How the account plans to pay invoices</a:t>
            </a:r>
            <a:endParaRPr kumimoji="0" lang="en-US" sz="2175" b="1" i="0" u="none" strike="noStrike" kern="0" cap="none" spc="0" normalizeH="0" baseline="0" noProof="0" dirty="0">
              <a:ln>
                <a:noFill/>
              </a:ln>
              <a:solidFill>
                <a:srgbClr val="04628C"/>
              </a:solidFill>
              <a:effectLst/>
              <a:uLnTx/>
              <a:uFillTx/>
              <a:latin typeface="Calibri" pitchFamily="34" charset="0"/>
              <a:cs typeface="Calibri" pitchFamily="34" charset="0"/>
            </a:endParaRPr>
          </a:p>
        </p:txBody>
      </p:sp>
      <p:sp>
        <p:nvSpPr>
          <p:cNvPr id="22" name="Content Placeholder 11"/>
          <p:cNvSpPr txBox="1">
            <a:spLocks/>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No sensitive payment information is entered or </a:t>
            </a:r>
            <a:br>
              <a:rPr kumimoji="0" lang="en-US" sz="1800" b="0" i="0" u="none" strike="noStrike" kern="0" cap="none" spc="0" normalizeH="0" baseline="0" noProof="0" smtClean="0">
                <a:ln>
                  <a:noFill/>
                </a:ln>
                <a:solidFill>
                  <a:srgbClr val="000000"/>
                </a:solidFill>
                <a:effectLst/>
                <a:uLnTx/>
                <a:uFillTx/>
                <a:latin typeface="Arial"/>
                <a:cs typeface="Calibri" pitchFamily="34" charset="0"/>
              </a:rPr>
            </a:br>
            <a:r>
              <a:rPr kumimoji="0" lang="en-US" sz="1800" b="0" i="0" u="none" strike="noStrike" kern="0" cap="none" spc="0" normalizeH="0" baseline="0" noProof="0" smtClean="0">
                <a:ln>
                  <a:noFill/>
                </a:ln>
                <a:solidFill>
                  <a:srgbClr val="000000"/>
                </a:solidFill>
                <a:effectLst/>
                <a:uLnTx/>
                <a:uFillTx/>
                <a:latin typeface="Arial"/>
                <a:cs typeface="Calibri" pitchFamily="34" charset="0"/>
              </a:rPr>
              <a:t>stored in BillingCenter</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Instead, BillingCenter connects to a third party system to enter payment information</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A </a:t>
            </a:r>
            <a:r>
              <a:rPr kumimoji="0" lang="en-US" sz="1800" b="1" i="0" u="none" strike="noStrike" kern="0" cap="none" spc="0" normalizeH="0" baseline="0" noProof="0" smtClean="0">
                <a:ln>
                  <a:noFill/>
                </a:ln>
                <a:solidFill>
                  <a:srgbClr val="000000"/>
                </a:solidFill>
                <a:effectLst/>
                <a:uLnTx/>
                <a:uFillTx/>
                <a:latin typeface="Arial"/>
                <a:cs typeface="Calibri" pitchFamily="34" charset="0"/>
              </a:rPr>
              <a:t>payment instrument </a:t>
            </a:r>
            <a:r>
              <a:rPr kumimoji="0" lang="en-US" sz="1800" b="0" i="0" u="none" strike="noStrike" kern="0" cap="none" spc="0" normalizeH="0" baseline="0" noProof="0" smtClean="0">
                <a:ln>
                  <a:noFill/>
                </a:ln>
                <a:solidFill>
                  <a:srgbClr val="000000"/>
                </a:solidFill>
                <a:effectLst/>
                <a:uLnTx/>
                <a:uFillTx/>
                <a:latin typeface="Arial"/>
                <a:cs typeface="Calibri" pitchFamily="34" charset="0"/>
              </a:rPr>
              <a:t>is an object that represents payment information such as credit card or bank details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Arial" charset="0"/>
              <a:buChar char="•"/>
              <a:tabLst/>
              <a:defRPr/>
            </a:pPr>
            <a:r>
              <a:rPr kumimoji="0" lang="en-US" sz="1650" b="1" i="0" u="none" strike="noStrike" kern="0" cap="none" spc="0" normalizeH="0" baseline="0" noProof="0" smtClean="0">
                <a:ln>
                  <a:noFill/>
                </a:ln>
                <a:solidFill>
                  <a:srgbClr val="000000"/>
                </a:solidFill>
                <a:effectLst/>
                <a:uLnTx/>
                <a:uFillTx/>
                <a:latin typeface="Arial"/>
                <a:cs typeface="Calibri" pitchFamily="34" charset="0"/>
              </a:rPr>
              <a:t>Payment Method </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can be </a:t>
            </a:r>
            <a:br>
              <a:rPr kumimoji="0" lang="en-US" sz="1650" b="0" i="0" u="none" strike="noStrike" kern="0" cap="none" spc="0" normalizeH="0" baseline="0" noProof="0" smtClean="0">
                <a:ln>
                  <a:noFill/>
                </a:ln>
                <a:solidFill>
                  <a:srgbClr val="000000"/>
                </a:solidFill>
                <a:effectLst/>
                <a:uLnTx/>
                <a:uFillTx/>
                <a:latin typeface="Arial"/>
                <a:cs typeface="Calibri" pitchFamily="34" charset="0"/>
              </a:rPr>
            </a:br>
            <a:r>
              <a:rPr kumimoji="0" lang="en-US" sz="1650" b="0" i="0" u="none" strike="noStrike" kern="0" cap="none" spc="0" normalizeH="0" baseline="0" noProof="0" smtClean="0">
                <a:ln>
                  <a:noFill/>
                </a:ln>
                <a:solidFill>
                  <a:srgbClr val="000000"/>
                </a:solidFill>
                <a:effectLst/>
                <a:uLnTx/>
                <a:uFillTx/>
                <a:latin typeface="Arial"/>
                <a:cs typeface="Calibri" pitchFamily="34" charset="0"/>
              </a:rPr>
              <a:t>credit card, ACH/EFT, wire, </a:t>
            </a:r>
            <a:br>
              <a:rPr kumimoji="0" lang="en-US" sz="1650" b="0" i="0" u="none" strike="noStrike" kern="0" cap="none" spc="0" normalizeH="0" baseline="0" noProof="0" smtClean="0">
                <a:ln>
                  <a:noFill/>
                </a:ln>
                <a:solidFill>
                  <a:srgbClr val="000000"/>
                </a:solidFill>
                <a:effectLst/>
                <a:uLnTx/>
                <a:uFillTx/>
                <a:latin typeface="Arial"/>
                <a:cs typeface="Calibri" pitchFamily="34" charset="0"/>
              </a:rPr>
            </a:br>
            <a:r>
              <a:rPr kumimoji="0" lang="en-US" sz="1650" b="0" i="0" u="none" strike="noStrike" kern="0" cap="none" spc="0" normalizeH="0" baseline="0" noProof="0" smtClean="0">
                <a:ln>
                  <a:noFill/>
                </a:ln>
                <a:solidFill>
                  <a:srgbClr val="000000"/>
                </a:solidFill>
                <a:effectLst/>
                <a:uLnTx/>
                <a:uFillTx/>
                <a:latin typeface="Arial"/>
                <a:cs typeface="Calibri" pitchFamily="34" charset="0"/>
              </a:rPr>
              <a:t>misc, and responsive</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Arial" charset="0"/>
              <a:buChar char="•"/>
              <a:tabLst/>
              <a:defRPr/>
            </a:pPr>
            <a:r>
              <a:rPr kumimoji="0" lang="en-US" sz="1650" b="1" i="0" u="none" strike="noStrike" kern="0" cap="none" spc="0" normalizeH="0" baseline="0" noProof="0" smtClean="0">
                <a:ln>
                  <a:noFill/>
                </a:ln>
                <a:solidFill>
                  <a:srgbClr val="000000"/>
                </a:solidFill>
                <a:effectLst/>
                <a:uLnTx/>
                <a:uFillTx/>
                <a:latin typeface="Arial"/>
                <a:cs typeface="Calibri" pitchFamily="34" charset="0"/>
              </a:rPr>
              <a:t>Token</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is returned from external </a:t>
            </a:r>
            <a:br>
              <a:rPr kumimoji="0" lang="en-US" sz="1650" b="0" i="0" u="none" strike="noStrike" kern="0" cap="none" spc="0" normalizeH="0" baseline="0" noProof="0" smtClean="0">
                <a:ln>
                  <a:noFill/>
                </a:ln>
                <a:solidFill>
                  <a:srgbClr val="000000"/>
                </a:solidFill>
                <a:effectLst/>
                <a:uLnTx/>
                <a:uFillTx/>
                <a:latin typeface="Arial"/>
                <a:cs typeface="Calibri" pitchFamily="34" charset="0"/>
              </a:rPr>
            </a:br>
            <a:r>
              <a:rPr kumimoji="0" lang="en-US" sz="1650" b="0" i="0" u="none" strike="noStrike" kern="0" cap="none" spc="0" normalizeH="0" baseline="0" noProof="0" smtClean="0">
                <a:ln>
                  <a:noFill/>
                </a:ln>
                <a:solidFill>
                  <a:srgbClr val="000000"/>
                </a:solidFill>
                <a:effectLst/>
                <a:uLnTx/>
                <a:uFillTx/>
                <a:latin typeface="Arial"/>
                <a:cs typeface="Calibri" pitchFamily="34" charset="0"/>
              </a:rPr>
              <a:t>system to identify payment instrument</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An account can have multiple payment instruments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It must have a default payment instrument</a:t>
            </a: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p:txBody>
      </p:sp>
      <p:sp>
        <p:nvSpPr>
          <p:cNvPr id="23" name="TextBox 27"/>
          <p:cNvSpPr txBox="1">
            <a:spLocks noChangeArrowheads="1"/>
          </p:cNvSpPr>
          <p:nvPr/>
        </p:nvSpPr>
        <p:spPr bwMode="auto">
          <a:xfrm>
            <a:off x="5761435" y="2830117"/>
            <a:ext cx="685800" cy="278606"/>
          </a:xfrm>
          <a:prstGeom prst="rect">
            <a:avLst/>
          </a:prstGeom>
          <a:noFill/>
          <a:ln w="9525">
            <a:noFill/>
            <a:miter lim="800000"/>
            <a:headEnd/>
            <a:tailEnd/>
          </a:ln>
        </p:spPr>
        <p:txBody>
          <a:bodyPr wrap="none"/>
          <a:lstStyle/>
          <a:p>
            <a:pPr defTabSz="685800" fontAlgn="base">
              <a:lnSpc>
                <a:spcPct val="95000"/>
              </a:lnSpc>
              <a:spcBef>
                <a:spcPct val="5000"/>
              </a:spcBef>
              <a:spcAft>
                <a:spcPct val="0"/>
              </a:spcAft>
              <a:buClr>
                <a:srgbClr val="FFFFFF"/>
              </a:buClr>
              <a:defRPr/>
            </a:pPr>
            <a:r>
              <a:rPr lang="en-US" sz="1350" b="1" dirty="0">
                <a:solidFill>
                  <a:srgbClr val="D33819"/>
                </a:solidFill>
                <a:cs typeface="Calibri" pitchFamily="34" charset="0"/>
              </a:rPr>
              <a:t>Payment instrument</a:t>
            </a:r>
          </a:p>
        </p:txBody>
      </p:sp>
      <p:grpSp>
        <p:nvGrpSpPr>
          <p:cNvPr id="24" name="Group 7"/>
          <p:cNvGrpSpPr>
            <a:grpSpLocks/>
          </p:cNvGrpSpPr>
          <p:nvPr/>
        </p:nvGrpSpPr>
        <p:grpSpPr bwMode="auto">
          <a:xfrm>
            <a:off x="7069931" y="136923"/>
            <a:ext cx="766763" cy="753665"/>
            <a:chOff x="7700042" y="4827588"/>
            <a:chExt cx="1022028" cy="1003994"/>
          </a:xfrm>
        </p:grpSpPr>
        <p:sp>
          <p:nvSpPr>
            <p:cNvPr id="25" name="Freeform 80"/>
            <p:cNvSpPr>
              <a:spLocks/>
            </p:cNvSpPr>
            <p:nvPr/>
          </p:nvSpPr>
          <p:spPr bwMode="auto">
            <a:xfrm>
              <a:off x="7852288" y="5039512"/>
              <a:ext cx="729453" cy="729817"/>
            </a:xfrm>
            <a:custGeom>
              <a:avLst/>
              <a:gdLst>
                <a:gd name="T0" fmla="*/ 2147483647 w 551"/>
                <a:gd name="T1" fmla="*/ 2147483647 h 551"/>
                <a:gd name="T2" fmla="*/ 2147483647 w 551"/>
                <a:gd name="T3" fmla="*/ 2147483647 h 551"/>
                <a:gd name="T4" fmla="*/ 2147483647 w 551"/>
                <a:gd name="T5" fmla="*/ 2147483647 h 551"/>
                <a:gd name="T6" fmla="*/ 2147483647 w 551"/>
                <a:gd name="T7" fmla="*/ 2147483647 h 551"/>
                <a:gd name="T8" fmla="*/ 2147483647 w 551"/>
                <a:gd name="T9" fmla="*/ 2147483647 h 551"/>
                <a:gd name="T10" fmla="*/ 2147483647 w 551"/>
                <a:gd name="T11" fmla="*/ 2147483647 h 551"/>
                <a:gd name="T12" fmla="*/ 2147483647 w 551"/>
                <a:gd name="T13" fmla="*/ 2147483647 h 551"/>
                <a:gd name="T14" fmla="*/ 2147483647 w 551"/>
                <a:gd name="T15" fmla="*/ 2147483647 h 551"/>
                <a:gd name="T16" fmla="*/ 2147483647 w 551"/>
                <a:gd name="T17" fmla="*/ 2147483647 h 551"/>
                <a:gd name="T18" fmla="*/ 2147483647 w 551"/>
                <a:gd name="T19" fmla="*/ 2147483647 h 551"/>
                <a:gd name="T20" fmla="*/ 2147483647 w 551"/>
                <a:gd name="T21" fmla="*/ 2147483647 h 551"/>
                <a:gd name="T22" fmla="*/ 2147483647 w 551"/>
                <a:gd name="T23" fmla="*/ 2147483647 h 551"/>
                <a:gd name="T24" fmla="*/ 2147483647 w 551"/>
                <a:gd name="T25" fmla="*/ 2147483647 h 551"/>
                <a:gd name="T26" fmla="*/ 2147483647 w 551"/>
                <a:gd name="T27" fmla="*/ 2147483647 h 551"/>
                <a:gd name="T28" fmla="*/ 2147483647 w 551"/>
                <a:gd name="T29" fmla="*/ 2147483647 h 551"/>
                <a:gd name="T30" fmla="*/ 2147483647 w 551"/>
                <a:gd name="T31" fmla="*/ 2147483647 h 551"/>
                <a:gd name="T32" fmla="*/ 2147483647 w 551"/>
                <a:gd name="T33" fmla="*/ 2147483647 h 551"/>
                <a:gd name="T34" fmla="*/ 2147483647 w 551"/>
                <a:gd name="T35" fmla="*/ 2147483647 h 551"/>
                <a:gd name="T36" fmla="*/ 2147483647 w 551"/>
                <a:gd name="T37" fmla="*/ 2147483647 h 551"/>
                <a:gd name="T38" fmla="*/ 2147483647 w 551"/>
                <a:gd name="T39" fmla="*/ 2147483647 h 551"/>
                <a:gd name="T40" fmla="*/ 2147483647 w 551"/>
                <a:gd name="T41" fmla="*/ 2147483647 h 551"/>
                <a:gd name="T42" fmla="*/ 2147483647 w 551"/>
                <a:gd name="T43" fmla="*/ 2147483647 h 551"/>
                <a:gd name="T44" fmla="*/ 2147483647 w 551"/>
                <a:gd name="T45" fmla="*/ 2147483647 h 551"/>
                <a:gd name="T46" fmla="*/ 2147483647 w 551"/>
                <a:gd name="T47" fmla="*/ 2147483647 h 551"/>
                <a:gd name="T48" fmla="*/ 2147483647 w 551"/>
                <a:gd name="T49" fmla="*/ 2147483647 h 551"/>
                <a:gd name="T50" fmla="*/ 2147483647 w 551"/>
                <a:gd name="T51" fmla="*/ 2147483647 h 551"/>
                <a:gd name="T52" fmla="*/ 2147483647 w 551"/>
                <a:gd name="T53" fmla="*/ 2147483647 h 551"/>
                <a:gd name="T54" fmla="*/ 2147483647 w 551"/>
                <a:gd name="T55" fmla="*/ 2147483647 h 551"/>
                <a:gd name="T56" fmla="*/ 2147483647 w 551"/>
                <a:gd name="T57" fmla="*/ 2147483647 h 551"/>
                <a:gd name="T58" fmla="*/ 2147483647 w 551"/>
                <a:gd name="T59" fmla="*/ 2147483647 h 551"/>
                <a:gd name="T60" fmla="*/ 2147483647 w 551"/>
                <a:gd name="T61" fmla="*/ 2147483647 h 551"/>
                <a:gd name="T62" fmla="*/ 2147483647 w 551"/>
                <a:gd name="T63" fmla="*/ 2147483647 h 55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1"/>
                <a:gd name="T97" fmla="*/ 0 h 551"/>
                <a:gd name="T98" fmla="*/ 551 w 551"/>
                <a:gd name="T99" fmla="*/ 551 h 55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1" h="551">
                  <a:moveTo>
                    <a:pt x="275" y="551"/>
                  </a:moveTo>
                  <a:lnTo>
                    <a:pt x="304" y="549"/>
                  </a:lnTo>
                  <a:lnTo>
                    <a:pt x="331" y="545"/>
                  </a:lnTo>
                  <a:lnTo>
                    <a:pt x="358" y="538"/>
                  </a:lnTo>
                  <a:lnTo>
                    <a:pt x="383" y="529"/>
                  </a:lnTo>
                  <a:lnTo>
                    <a:pt x="406" y="518"/>
                  </a:lnTo>
                  <a:lnTo>
                    <a:pt x="430" y="503"/>
                  </a:lnTo>
                  <a:lnTo>
                    <a:pt x="450" y="487"/>
                  </a:lnTo>
                  <a:lnTo>
                    <a:pt x="471" y="470"/>
                  </a:lnTo>
                  <a:lnTo>
                    <a:pt x="487" y="450"/>
                  </a:lnTo>
                  <a:lnTo>
                    <a:pt x="503" y="430"/>
                  </a:lnTo>
                  <a:lnTo>
                    <a:pt x="518" y="406"/>
                  </a:lnTo>
                  <a:lnTo>
                    <a:pt x="529" y="382"/>
                  </a:lnTo>
                  <a:lnTo>
                    <a:pt x="538" y="358"/>
                  </a:lnTo>
                  <a:lnTo>
                    <a:pt x="545" y="331"/>
                  </a:lnTo>
                  <a:lnTo>
                    <a:pt x="550" y="304"/>
                  </a:lnTo>
                  <a:lnTo>
                    <a:pt x="551" y="275"/>
                  </a:lnTo>
                  <a:lnTo>
                    <a:pt x="550" y="247"/>
                  </a:lnTo>
                  <a:lnTo>
                    <a:pt x="545" y="220"/>
                  </a:lnTo>
                  <a:lnTo>
                    <a:pt x="538" y="193"/>
                  </a:lnTo>
                  <a:lnTo>
                    <a:pt x="529" y="168"/>
                  </a:lnTo>
                  <a:lnTo>
                    <a:pt x="518" y="145"/>
                  </a:lnTo>
                  <a:lnTo>
                    <a:pt x="503" y="121"/>
                  </a:lnTo>
                  <a:lnTo>
                    <a:pt x="487" y="101"/>
                  </a:lnTo>
                  <a:lnTo>
                    <a:pt x="471" y="80"/>
                  </a:lnTo>
                  <a:lnTo>
                    <a:pt x="450" y="63"/>
                  </a:lnTo>
                  <a:lnTo>
                    <a:pt x="430" y="48"/>
                  </a:lnTo>
                  <a:lnTo>
                    <a:pt x="406" y="33"/>
                  </a:lnTo>
                  <a:lnTo>
                    <a:pt x="383" y="22"/>
                  </a:lnTo>
                  <a:lnTo>
                    <a:pt x="358" y="13"/>
                  </a:lnTo>
                  <a:lnTo>
                    <a:pt x="331" y="6"/>
                  </a:lnTo>
                  <a:lnTo>
                    <a:pt x="304" y="1"/>
                  </a:lnTo>
                  <a:lnTo>
                    <a:pt x="275" y="0"/>
                  </a:lnTo>
                  <a:lnTo>
                    <a:pt x="247" y="1"/>
                  </a:lnTo>
                  <a:lnTo>
                    <a:pt x="220" y="6"/>
                  </a:lnTo>
                  <a:lnTo>
                    <a:pt x="193" y="13"/>
                  </a:lnTo>
                  <a:lnTo>
                    <a:pt x="168" y="22"/>
                  </a:lnTo>
                  <a:lnTo>
                    <a:pt x="145" y="33"/>
                  </a:lnTo>
                  <a:lnTo>
                    <a:pt x="121" y="48"/>
                  </a:lnTo>
                  <a:lnTo>
                    <a:pt x="101" y="63"/>
                  </a:lnTo>
                  <a:lnTo>
                    <a:pt x="80" y="80"/>
                  </a:lnTo>
                  <a:lnTo>
                    <a:pt x="63" y="101"/>
                  </a:lnTo>
                  <a:lnTo>
                    <a:pt x="48" y="121"/>
                  </a:lnTo>
                  <a:lnTo>
                    <a:pt x="33" y="145"/>
                  </a:lnTo>
                  <a:lnTo>
                    <a:pt x="22" y="168"/>
                  </a:lnTo>
                  <a:lnTo>
                    <a:pt x="13" y="193"/>
                  </a:lnTo>
                  <a:lnTo>
                    <a:pt x="6" y="220"/>
                  </a:lnTo>
                  <a:lnTo>
                    <a:pt x="1" y="247"/>
                  </a:lnTo>
                  <a:lnTo>
                    <a:pt x="0" y="275"/>
                  </a:lnTo>
                  <a:lnTo>
                    <a:pt x="1" y="304"/>
                  </a:lnTo>
                  <a:lnTo>
                    <a:pt x="6" y="331"/>
                  </a:lnTo>
                  <a:lnTo>
                    <a:pt x="13" y="358"/>
                  </a:lnTo>
                  <a:lnTo>
                    <a:pt x="22" y="382"/>
                  </a:lnTo>
                  <a:lnTo>
                    <a:pt x="33" y="406"/>
                  </a:lnTo>
                  <a:lnTo>
                    <a:pt x="48" y="430"/>
                  </a:lnTo>
                  <a:lnTo>
                    <a:pt x="63" y="450"/>
                  </a:lnTo>
                  <a:lnTo>
                    <a:pt x="80" y="470"/>
                  </a:lnTo>
                  <a:lnTo>
                    <a:pt x="101" y="487"/>
                  </a:lnTo>
                  <a:lnTo>
                    <a:pt x="121" y="503"/>
                  </a:lnTo>
                  <a:lnTo>
                    <a:pt x="145" y="518"/>
                  </a:lnTo>
                  <a:lnTo>
                    <a:pt x="168" y="529"/>
                  </a:lnTo>
                  <a:lnTo>
                    <a:pt x="193" y="538"/>
                  </a:lnTo>
                  <a:lnTo>
                    <a:pt x="220" y="545"/>
                  </a:lnTo>
                  <a:lnTo>
                    <a:pt x="247" y="549"/>
                  </a:lnTo>
                  <a:lnTo>
                    <a:pt x="275" y="551"/>
                  </a:lnTo>
                  <a:close/>
                </a:path>
              </a:pathLst>
            </a:custGeom>
            <a:solidFill>
              <a:srgbClr val="FFD62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 name="Freeform 81"/>
            <p:cNvSpPr>
              <a:spLocks/>
            </p:cNvSpPr>
            <p:nvPr/>
          </p:nvSpPr>
          <p:spPr bwMode="auto">
            <a:xfrm>
              <a:off x="7876117" y="5062030"/>
              <a:ext cx="683118" cy="684782"/>
            </a:xfrm>
            <a:custGeom>
              <a:avLst/>
              <a:gdLst>
                <a:gd name="T0" fmla="*/ 2147483647 w 516"/>
                <a:gd name="T1" fmla="*/ 2147483647 h 517"/>
                <a:gd name="T2" fmla="*/ 2147483647 w 516"/>
                <a:gd name="T3" fmla="*/ 2147483647 h 517"/>
                <a:gd name="T4" fmla="*/ 2147483647 w 516"/>
                <a:gd name="T5" fmla="*/ 2147483647 h 517"/>
                <a:gd name="T6" fmla="*/ 2147483647 w 516"/>
                <a:gd name="T7" fmla="*/ 2147483647 h 517"/>
                <a:gd name="T8" fmla="*/ 2147483647 w 516"/>
                <a:gd name="T9" fmla="*/ 2147483647 h 517"/>
                <a:gd name="T10" fmla="*/ 2147483647 w 516"/>
                <a:gd name="T11" fmla="*/ 2147483647 h 517"/>
                <a:gd name="T12" fmla="*/ 2147483647 w 516"/>
                <a:gd name="T13" fmla="*/ 2147483647 h 517"/>
                <a:gd name="T14" fmla="*/ 2147483647 w 516"/>
                <a:gd name="T15" fmla="*/ 2147483647 h 517"/>
                <a:gd name="T16" fmla="*/ 2147483647 w 516"/>
                <a:gd name="T17" fmla="*/ 2147483647 h 517"/>
                <a:gd name="T18" fmla="*/ 2147483647 w 516"/>
                <a:gd name="T19" fmla="*/ 2147483647 h 517"/>
                <a:gd name="T20" fmla="*/ 2147483647 w 516"/>
                <a:gd name="T21" fmla="*/ 2147483647 h 517"/>
                <a:gd name="T22" fmla="*/ 2147483647 w 516"/>
                <a:gd name="T23" fmla="*/ 2147483647 h 517"/>
                <a:gd name="T24" fmla="*/ 2147483647 w 516"/>
                <a:gd name="T25" fmla="*/ 2147483647 h 517"/>
                <a:gd name="T26" fmla="*/ 2147483647 w 516"/>
                <a:gd name="T27" fmla="*/ 2147483647 h 517"/>
                <a:gd name="T28" fmla="*/ 2147483647 w 516"/>
                <a:gd name="T29" fmla="*/ 2147483647 h 517"/>
                <a:gd name="T30" fmla="*/ 2147483647 w 516"/>
                <a:gd name="T31" fmla="*/ 2147483647 h 517"/>
                <a:gd name="T32" fmla="*/ 2147483647 w 516"/>
                <a:gd name="T33" fmla="*/ 2147483647 h 517"/>
                <a:gd name="T34" fmla="*/ 2147483647 w 516"/>
                <a:gd name="T35" fmla="*/ 2147483647 h 517"/>
                <a:gd name="T36" fmla="*/ 2147483647 w 516"/>
                <a:gd name="T37" fmla="*/ 2147483647 h 517"/>
                <a:gd name="T38" fmla="*/ 2147483647 w 516"/>
                <a:gd name="T39" fmla="*/ 2147483647 h 517"/>
                <a:gd name="T40" fmla="*/ 2147483647 w 516"/>
                <a:gd name="T41" fmla="*/ 2147483647 h 517"/>
                <a:gd name="T42" fmla="*/ 2147483647 w 516"/>
                <a:gd name="T43" fmla="*/ 2147483647 h 517"/>
                <a:gd name="T44" fmla="*/ 2147483647 w 516"/>
                <a:gd name="T45" fmla="*/ 2147483647 h 517"/>
                <a:gd name="T46" fmla="*/ 2147483647 w 516"/>
                <a:gd name="T47" fmla="*/ 2147483647 h 517"/>
                <a:gd name="T48" fmla="*/ 2147483647 w 516"/>
                <a:gd name="T49" fmla="*/ 2147483647 h 517"/>
                <a:gd name="T50" fmla="*/ 2147483647 w 516"/>
                <a:gd name="T51" fmla="*/ 2147483647 h 517"/>
                <a:gd name="T52" fmla="*/ 2147483647 w 516"/>
                <a:gd name="T53" fmla="*/ 2147483647 h 517"/>
                <a:gd name="T54" fmla="*/ 2147483647 w 516"/>
                <a:gd name="T55" fmla="*/ 2147483647 h 517"/>
                <a:gd name="T56" fmla="*/ 2147483647 w 516"/>
                <a:gd name="T57" fmla="*/ 2147483647 h 517"/>
                <a:gd name="T58" fmla="*/ 2147483647 w 516"/>
                <a:gd name="T59" fmla="*/ 2147483647 h 517"/>
                <a:gd name="T60" fmla="*/ 2147483647 w 516"/>
                <a:gd name="T61" fmla="*/ 2147483647 h 517"/>
                <a:gd name="T62" fmla="*/ 2147483647 w 516"/>
                <a:gd name="T63" fmla="*/ 2147483647 h 5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6"/>
                <a:gd name="T97" fmla="*/ 0 h 517"/>
                <a:gd name="T98" fmla="*/ 516 w 516"/>
                <a:gd name="T99" fmla="*/ 517 h 5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6" h="517">
                  <a:moveTo>
                    <a:pt x="257" y="517"/>
                  </a:moveTo>
                  <a:lnTo>
                    <a:pt x="283" y="515"/>
                  </a:lnTo>
                  <a:lnTo>
                    <a:pt x="309" y="511"/>
                  </a:lnTo>
                  <a:lnTo>
                    <a:pt x="334" y="505"/>
                  </a:lnTo>
                  <a:lnTo>
                    <a:pt x="358" y="496"/>
                  </a:lnTo>
                  <a:lnTo>
                    <a:pt x="380" y="485"/>
                  </a:lnTo>
                  <a:lnTo>
                    <a:pt x="402" y="473"/>
                  </a:lnTo>
                  <a:lnTo>
                    <a:pt x="421" y="458"/>
                  </a:lnTo>
                  <a:lnTo>
                    <a:pt x="440" y="441"/>
                  </a:lnTo>
                  <a:lnTo>
                    <a:pt x="457" y="423"/>
                  </a:lnTo>
                  <a:lnTo>
                    <a:pt x="472" y="403"/>
                  </a:lnTo>
                  <a:lnTo>
                    <a:pt x="484" y="381"/>
                  </a:lnTo>
                  <a:lnTo>
                    <a:pt x="495" y="359"/>
                  </a:lnTo>
                  <a:lnTo>
                    <a:pt x="504" y="335"/>
                  </a:lnTo>
                  <a:lnTo>
                    <a:pt x="510" y="310"/>
                  </a:lnTo>
                  <a:lnTo>
                    <a:pt x="515" y="285"/>
                  </a:lnTo>
                  <a:lnTo>
                    <a:pt x="516" y="258"/>
                  </a:lnTo>
                  <a:lnTo>
                    <a:pt x="515" y="232"/>
                  </a:lnTo>
                  <a:lnTo>
                    <a:pt x="510" y="206"/>
                  </a:lnTo>
                  <a:lnTo>
                    <a:pt x="504" y="182"/>
                  </a:lnTo>
                  <a:lnTo>
                    <a:pt x="495" y="158"/>
                  </a:lnTo>
                  <a:lnTo>
                    <a:pt x="484" y="135"/>
                  </a:lnTo>
                  <a:lnTo>
                    <a:pt x="472" y="114"/>
                  </a:lnTo>
                  <a:lnTo>
                    <a:pt x="457" y="95"/>
                  </a:lnTo>
                  <a:lnTo>
                    <a:pt x="440" y="76"/>
                  </a:lnTo>
                  <a:lnTo>
                    <a:pt x="421" y="59"/>
                  </a:lnTo>
                  <a:lnTo>
                    <a:pt x="402" y="44"/>
                  </a:lnTo>
                  <a:lnTo>
                    <a:pt x="380" y="32"/>
                  </a:lnTo>
                  <a:lnTo>
                    <a:pt x="358" y="20"/>
                  </a:lnTo>
                  <a:lnTo>
                    <a:pt x="334" y="11"/>
                  </a:lnTo>
                  <a:lnTo>
                    <a:pt x="309" y="6"/>
                  </a:lnTo>
                  <a:lnTo>
                    <a:pt x="283" y="1"/>
                  </a:lnTo>
                  <a:lnTo>
                    <a:pt x="257" y="0"/>
                  </a:lnTo>
                  <a:lnTo>
                    <a:pt x="232" y="1"/>
                  </a:lnTo>
                  <a:lnTo>
                    <a:pt x="206" y="6"/>
                  </a:lnTo>
                  <a:lnTo>
                    <a:pt x="181" y="11"/>
                  </a:lnTo>
                  <a:lnTo>
                    <a:pt x="157" y="20"/>
                  </a:lnTo>
                  <a:lnTo>
                    <a:pt x="135" y="32"/>
                  </a:lnTo>
                  <a:lnTo>
                    <a:pt x="113" y="44"/>
                  </a:lnTo>
                  <a:lnTo>
                    <a:pt x="94" y="59"/>
                  </a:lnTo>
                  <a:lnTo>
                    <a:pt x="75" y="76"/>
                  </a:lnTo>
                  <a:lnTo>
                    <a:pt x="59" y="95"/>
                  </a:lnTo>
                  <a:lnTo>
                    <a:pt x="44" y="114"/>
                  </a:lnTo>
                  <a:lnTo>
                    <a:pt x="31" y="135"/>
                  </a:lnTo>
                  <a:lnTo>
                    <a:pt x="21" y="158"/>
                  </a:lnTo>
                  <a:lnTo>
                    <a:pt x="12" y="182"/>
                  </a:lnTo>
                  <a:lnTo>
                    <a:pt x="6" y="206"/>
                  </a:lnTo>
                  <a:lnTo>
                    <a:pt x="1" y="232"/>
                  </a:lnTo>
                  <a:lnTo>
                    <a:pt x="0" y="258"/>
                  </a:lnTo>
                  <a:lnTo>
                    <a:pt x="1" y="285"/>
                  </a:lnTo>
                  <a:lnTo>
                    <a:pt x="6" y="310"/>
                  </a:lnTo>
                  <a:lnTo>
                    <a:pt x="12" y="335"/>
                  </a:lnTo>
                  <a:lnTo>
                    <a:pt x="21" y="359"/>
                  </a:lnTo>
                  <a:lnTo>
                    <a:pt x="31" y="381"/>
                  </a:lnTo>
                  <a:lnTo>
                    <a:pt x="44" y="403"/>
                  </a:lnTo>
                  <a:lnTo>
                    <a:pt x="59" y="423"/>
                  </a:lnTo>
                  <a:lnTo>
                    <a:pt x="75" y="441"/>
                  </a:lnTo>
                  <a:lnTo>
                    <a:pt x="94" y="458"/>
                  </a:lnTo>
                  <a:lnTo>
                    <a:pt x="113" y="473"/>
                  </a:lnTo>
                  <a:lnTo>
                    <a:pt x="135" y="485"/>
                  </a:lnTo>
                  <a:lnTo>
                    <a:pt x="157" y="496"/>
                  </a:lnTo>
                  <a:lnTo>
                    <a:pt x="181" y="505"/>
                  </a:lnTo>
                  <a:lnTo>
                    <a:pt x="206" y="511"/>
                  </a:lnTo>
                  <a:lnTo>
                    <a:pt x="232" y="515"/>
                  </a:lnTo>
                  <a:lnTo>
                    <a:pt x="257" y="517"/>
                  </a:lnTo>
                  <a:close/>
                </a:path>
              </a:pathLst>
            </a:custGeom>
            <a:solidFill>
              <a:srgbClr val="FFD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 name="Freeform 82"/>
            <p:cNvSpPr>
              <a:spLocks/>
            </p:cNvSpPr>
            <p:nvPr/>
          </p:nvSpPr>
          <p:spPr bwMode="auto">
            <a:xfrm>
              <a:off x="7700042" y="4827588"/>
              <a:ext cx="1022028" cy="1003994"/>
            </a:xfrm>
            <a:custGeom>
              <a:avLst/>
              <a:gdLst>
                <a:gd name="T0" fmla="*/ 2147483647 w 772"/>
                <a:gd name="T1" fmla="*/ 2147483647 h 758"/>
                <a:gd name="T2" fmla="*/ 2147483647 w 772"/>
                <a:gd name="T3" fmla="*/ 2147483647 h 758"/>
                <a:gd name="T4" fmla="*/ 2147483647 w 772"/>
                <a:gd name="T5" fmla="*/ 2147483647 h 758"/>
                <a:gd name="T6" fmla="*/ 2147483647 w 772"/>
                <a:gd name="T7" fmla="*/ 2147483647 h 758"/>
                <a:gd name="T8" fmla="*/ 2147483647 w 772"/>
                <a:gd name="T9" fmla="*/ 2147483647 h 758"/>
                <a:gd name="T10" fmla="*/ 2147483647 w 772"/>
                <a:gd name="T11" fmla="*/ 2147483647 h 758"/>
                <a:gd name="T12" fmla="*/ 2147483647 w 772"/>
                <a:gd name="T13" fmla="*/ 2147483647 h 758"/>
                <a:gd name="T14" fmla="*/ 2147483647 w 772"/>
                <a:gd name="T15" fmla="*/ 2147483647 h 758"/>
                <a:gd name="T16" fmla="*/ 2147483647 w 772"/>
                <a:gd name="T17" fmla="*/ 0 h 758"/>
                <a:gd name="T18" fmla="*/ 2147483647 w 772"/>
                <a:gd name="T19" fmla="*/ 2147483647 h 758"/>
                <a:gd name="T20" fmla="*/ 2147483647 w 772"/>
                <a:gd name="T21" fmla="*/ 2147483647 h 758"/>
                <a:gd name="T22" fmla="*/ 2147483647 w 772"/>
                <a:gd name="T23" fmla="*/ 2147483647 h 758"/>
                <a:gd name="T24" fmla="*/ 2147483647 w 772"/>
                <a:gd name="T25" fmla="*/ 2147483647 h 758"/>
                <a:gd name="T26" fmla="*/ 2147483647 w 772"/>
                <a:gd name="T27" fmla="*/ 2147483647 h 758"/>
                <a:gd name="T28" fmla="*/ 2147483647 w 772"/>
                <a:gd name="T29" fmla="*/ 2147483647 h 758"/>
                <a:gd name="T30" fmla="*/ 2147483647 w 772"/>
                <a:gd name="T31" fmla="*/ 2147483647 h 758"/>
                <a:gd name="T32" fmla="*/ 2147483647 w 772"/>
                <a:gd name="T33" fmla="*/ 2147483647 h 758"/>
                <a:gd name="T34" fmla="*/ 0 w 772"/>
                <a:gd name="T35" fmla="*/ 2147483647 h 758"/>
                <a:gd name="T36" fmla="*/ 0 w 772"/>
                <a:gd name="T37" fmla="*/ 2147483647 h 758"/>
                <a:gd name="T38" fmla="*/ 2147483647 w 772"/>
                <a:gd name="T39" fmla="*/ 2147483647 h 758"/>
                <a:gd name="T40" fmla="*/ 2147483647 w 772"/>
                <a:gd name="T41" fmla="*/ 2147483647 h 758"/>
                <a:gd name="T42" fmla="*/ 2147483647 w 772"/>
                <a:gd name="T43" fmla="*/ 2147483647 h 7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2"/>
                <a:gd name="T67" fmla="*/ 0 h 758"/>
                <a:gd name="T68" fmla="*/ 772 w 772"/>
                <a:gd name="T69" fmla="*/ 758 h 7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2" h="758">
                  <a:moveTo>
                    <a:pt x="706" y="656"/>
                  </a:moveTo>
                  <a:lnTo>
                    <a:pt x="706" y="590"/>
                  </a:lnTo>
                  <a:lnTo>
                    <a:pt x="675" y="590"/>
                  </a:lnTo>
                  <a:lnTo>
                    <a:pt x="675" y="272"/>
                  </a:lnTo>
                  <a:lnTo>
                    <a:pt x="706" y="272"/>
                  </a:lnTo>
                  <a:lnTo>
                    <a:pt x="706" y="205"/>
                  </a:lnTo>
                  <a:lnTo>
                    <a:pt x="762" y="205"/>
                  </a:lnTo>
                  <a:lnTo>
                    <a:pt x="767" y="183"/>
                  </a:lnTo>
                  <a:lnTo>
                    <a:pt x="392" y="0"/>
                  </a:lnTo>
                  <a:lnTo>
                    <a:pt x="10" y="183"/>
                  </a:lnTo>
                  <a:lnTo>
                    <a:pt x="16" y="205"/>
                  </a:lnTo>
                  <a:lnTo>
                    <a:pt x="78" y="205"/>
                  </a:lnTo>
                  <a:lnTo>
                    <a:pt x="78" y="272"/>
                  </a:lnTo>
                  <a:lnTo>
                    <a:pt x="117" y="272"/>
                  </a:lnTo>
                  <a:lnTo>
                    <a:pt x="117" y="590"/>
                  </a:lnTo>
                  <a:lnTo>
                    <a:pt x="78" y="590"/>
                  </a:lnTo>
                  <a:lnTo>
                    <a:pt x="78" y="656"/>
                  </a:lnTo>
                  <a:lnTo>
                    <a:pt x="0" y="656"/>
                  </a:lnTo>
                  <a:lnTo>
                    <a:pt x="0" y="758"/>
                  </a:lnTo>
                  <a:lnTo>
                    <a:pt x="772" y="758"/>
                  </a:lnTo>
                  <a:lnTo>
                    <a:pt x="772" y="656"/>
                  </a:lnTo>
                  <a:lnTo>
                    <a:pt x="706" y="6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8" name="Rectangle 83"/>
            <p:cNvSpPr>
              <a:spLocks noChangeArrowheads="1"/>
            </p:cNvSpPr>
            <p:nvPr/>
          </p:nvSpPr>
          <p:spPr bwMode="auto">
            <a:xfrm>
              <a:off x="7835077" y="5112362"/>
              <a:ext cx="199905" cy="437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9" name="Freeform 84"/>
            <p:cNvSpPr>
              <a:spLocks/>
            </p:cNvSpPr>
            <p:nvPr/>
          </p:nvSpPr>
          <p:spPr bwMode="auto">
            <a:xfrm>
              <a:off x="8024391" y="5099117"/>
              <a:ext cx="397161" cy="597364"/>
            </a:xfrm>
            <a:custGeom>
              <a:avLst/>
              <a:gdLst>
                <a:gd name="T0" fmla="*/ 2147483647 w 300"/>
                <a:gd name="T1" fmla="*/ 2147483647 h 451"/>
                <a:gd name="T2" fmla="*/ 2147483647 w 300"/>
                <a:gd name="T3" fmla="*/ 2147483647 h 451"/>
                <a:gd name="T4" fmla="*/ 2147483647 w 300"/>
                <a:gd name="T5" fmla="*/ 2147483647 h 451"/>
                <a:gd name="T6" fmla="*/ 2147483647 w 300"/>
                <a:gd name="T7" fmla="*/ 2147483647 h 451"/>
                <a:gd name="T8" fmla="*/ 2147483647 w 300"/>
                <a:gd name="T9" fmla="*/ 2147483647 h 451"/>
                <a:gd name="T10" fmla="*/ 2147483647 w 300"/>
                <a:gd name="T11" fmla="*/ 2147483647 h 451"/>
                <a:gd name="T12" fmla="*/ 0 w 300"/>
                <a:gd name="T13" fmla="*/ 2147483647 h 451"/>
                <a:gd name="T14" fmla="*/ 0 w 300"/>
                <a:gd name="T15" fmla="*/ 2147483647 h 451"/>
                <a:gd name="T16" fmla="*/ 2147483647 w 300"/>
                <a:gd name="T17" fmla="*/ 2147483647 h 451"/>
                <a:gd name="T18" fmla="*/ 2147483647 w 300"/>
                <a:gd name="T19" fmla="*/ 0 h 451"/>
                <a:gd name="T20" fmla="*/ 2147483647 w 300"/>
                <a:gd name="T21" fmla="*/ 0 h 451"/>
                <a:gd name="T22" fmla="*/ 2147483647 w 300"/>
                <a:gd name="T23" fmla="*/ 2147483647 h 451"/>
                <a:gd name="T24" fmla="*/ 2147483647 w 300"/>
                <a:gd name="T25" fmla="*/ 2147483647 h 4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0"/>
                <a:gd name="T40" fmla="*/ 0 h 451"/>
                <a:gd name="T41" fmla="*/ 300 w 300"/>
                <a:gd name="T42" fmla="*/ 451 h 4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0" h="451">
                  <a:moveTo>
                    <a:pt x="300" y="67"/>
                  </a:moveTo>
                  <a:lnTo>
                    <a:pt x="300" y="385"/>
                  </a:lnTo>
                  <a:lnTo>
                    <a:pt x="262" y="385"/>
                  </a:lnTo>
                  <a:lnTo>
                    <a:pt x="262" y="451"/>
                  </a:lnTo>
                  <a:lnTo>
                    <a:pt x="32" y="451"/>
                  </a:lnTo>
                  <a:lnTo>
                    <a:pt x="32" y="385"/>
                  </a:lnTo>
                  <a:lnTo>
                    <a:pt x="0" y="385"/>
                  </a:lnTo>
                  <a:lnTo>
                    <a:pt x="0" y="67"/>
                  </a:lnTo>
                  <a:lnTo>
                    <a:pt x="32" y="67"/>
                  </a:lnTo>
                  <a:lnTo>
                    <a:pt x="32" y="0"/>
                  </a:lnTo>
                  <a:lnTo>
                    <a:pt x="262" y="0"/>
                  </a:lnTo>
                  <a:lnTo>
                    <a:pt x="262" y="67"/>
                  </a:lnTo>
                  <a:lnTo>
                    <a:pt x="30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0" name="Rectangle 85"/>
            <p:cNvSpPr>
              <a:spLocks noChangeArrowheads="1"/>
            </p:cNvSpPr>
            <p:nvPr/>
          </p:nvSpPr>
          <p:spPr bwMode="auto">
            <a:xfrm>
              <a:off x="8453324" y="5187861"/>
              <a:ext cx="108558" cy="41590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1" name="Rectangle 86"/>
            <p:cNvSpPr>
              <a:spLocks noChangeArrowheads="1"/>
            </p:cNvSpPr>
            <p:nvPr/>
          </p:nvSpPr>
          <p:spPr bwMode="auto">
            <a:xfrm>
              <a:off x="8401694" y="5640849"/>
              <a:ext cx="202552" cy="4238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 name="Rectangle 87"/>
            <p:cNvSpPr>
              <a:spLocks noChangeArrowheads="1"/>
            </p:cNvSpPr>
            <p:nvPr/>
          </p:nvSpPr>
          <p:spPr bwMode="auto">
            <a:xfrm>
              <a:off x="7886708" y="5187861"/>
              <a:ext cx="107234" cy="41590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 name="Rectangle 88"/>
            <p:cNvSpPr>
              <a:spLocks noChangeArrowheads="1"/>
            </p:cNvSpPr>
            <p:nvPr/>
          </p:nvSpPr>
          <p:spPr bwMode="auto">
            <a:xfrm>
              <a:off x="7835077" y="5640849"/>
              <a:ext cx="199905" cy="4238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 name="Rectangle 89"/>
            <p:cNvSpPr>
              <a:spLocks noChangeArrowheads="1"/>
            </p:cNvSpPr>
            <p:nvPr/>
          </p:nvSpPr>
          <p:spPr bwMode="auto">
            <a:xfrm>
              <a:off x="7731816" y="5728268"/>
              <a:ext cx="958482" cy="7152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5" name="Rectangle 90"/>
            <p:cNvSpPr>
              <a:spLocks noChangeArrowheads="1"/>
            </p:cNvSpPr>
            <p:nvPr/>
          </p:nvSpPr>
          <p:spPr bwMode="auto">
            <a:xfrm>
              <a:off x="8401694" y="5112362"/>
              <a:ext cx="202552" cy="4370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6" name="Freeform 91"/>
            <p:cNvSpPr>
              <a:spLocks/>
            </p:cNvSpPr>
            <p:nvPr/>
          </p:nvSpPr>
          <p:spPr bwMode="auto">
            <a:xfrm>
              <a:off x="7790066" y="4862026"/>
              <a:ext cx="851249" cy="206626"/>
            </a:xfrm>
            <a:custGeom>
              <a:avLst/>
              <a:gdLst>
                <a:gd name="T0" fmla="*/ 2147483647 w 643"/>
                <a:gd name="T1" fmla="*/ 2147483647 h 156"/>
                <a:gd name="T2" fmla="*/ 0 w 643"/>
                <a:gd name="T3" fmla="*/ 2147483647 h 156"/>
                <a:gd name="T4" fmla="*/ 2147483647 w 643"/>
                <a:gd name="T5" fmla="*/ 0 h 156"/>
                <a:gd name="T6" fmla="*/ 2147483647 w 643"/>
                <a:gd name="T7" fmla="*/ 2147483647 h 156"/>
                <a:gd name="T8" fmla="*/ 0 60000 65536"/>
                <a:gd name="T9" fmla="*/ 0 60000 65536"/>
                <a:gd name="T10" fmla="*/ 0 60000 65536"/>
                <a:gd name="T11" fmla="*/ 0 60000 65536"/>
                <a:gd name="T12" fmla="*/ 0 w 643"/>
                <a:gd name="T13" fmla="*/ 0 h 156"/>
                <a:gd name="T14" fmla="*/ 643 w 643"/>
                <a:gd name="T15" fmla="*/ 156 h 156"/>
              </a:gdLst>
              <a:ahLst/>
              <a:cxnLst>
                <a:cxn ang="T8">
                  <a:pos x="T0" y="T1"/>
                </a:cxn>
                <a:cxn ang="T9">
                  <a:pos x="T2" y="T3"/>
                </a:cxn>
                <a:cxn ang="T10">
                  <a:pos x="T4" y="T5"/>
                </a:cxn>
                <a:cxn ang="T11">
                  <a:pos x="T6" y="T7"/>
                </a:cxn>
              </a:cxnLst>
              <a:rect l="T12" t="T13" r="T14" b="T15"/>
              <a:pathLst>
                <a:path w="643" h="156">
                  <a:moveTo>
                    <a:pt x="643" y="156"/>
                  </a:moveTo>
                  <a:lnTo>
                    <a:pt x="0" y="156"/>
                  </a:lnTo>
                  <a:lnTo>
                    <a:pt x="324" y="0"/>
                  </a:lnTo>
                  <a:lnTo>
                    <a:pt x="643" y="15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37" name="Picture 17"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547" y="5144243"/>
              <a:ext cx="312496" cy="46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3346" y="3080608"/>
            <a:ext cx="2371725" cy="464344"/>
          </a:xfrm>
          <a:prstGeom prst="rect">
            <a:avLst/>
          </a:prstGeom>
          <a:noFill/>
          <a:ln w="9525" algn="ctr">
            <a:solidFill>
              <a:srgbClr val="000000"/>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113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54522" y="1740376"/>
            <a:ext cx="4475801" cy="3107546"/>
          </a:xfrm>
          <a:prstGeom prst="rect">
            <a:avLst/>
          </a:prstGeom>
        </p:spPr>
      </p:pic>
      <p:sp>
        <p:nvSpPr>
          <p:cNvPr id="39938" name="Rectangle 2"/>
          <p:cNvSpPr>
            <a:spLocks noGrp="1" noChangeArrowheads="1"/>
          </p:cNvSpPr>
          <p:nvPr>
            <p:ph type="title"/>
          </p:nvPr>
        </p:nvSpPr>
        <p:spPr/>
        <p:txBody>
          <a:bodyPr/>
          <a:lstStyle/>
          <a:p>
            <a:pPr eaLnBrk="1" hangingPunct="1"/>
            <a:r>
              <a:rPr lang="en-US" smtClean="0"/>
              <a:t>Account primary payer, primary contact</a:t>
            </a:r>
          </a:p>
        </p:txBody>
      </p:sp>
      <p:sp>
        <p:nvSpPr>
          <p:cNvPr id="39939" name="Rectangle 3"/>
          <p:cNvSpPr>
            <a:spLocks noGrp="1" noChangeArrowheads="1"/>
          </p:cNvSpPr>
          <p:nvPr>
            <p:ph idx="4294967295"/>
          </p:nvPr>
        </p:nvSpPr>
        <p:spPr>
          <a:xfrm>
            <a:off x="4443413" y="690563"/>
            <a:ext cx="4700587" cy="3743124"/>
          </a:xfrm>
        </p:spPr>
        <p:txBody>
          <a:bodyPr/>
          <a:lstStyle/>
          <a:p>
            <a:pPr>
              <a:buFont typeface="Arial" charset="0"/>
              <a:buChar char="•"/>
            </a:pPr>
            <a:r>
              <a:rPr lang="en-US" dirty="0" smtClean="0"/>
              <a:t>Every account must have one </a:t>
            </a:r>
            <a:r>
              <a:rPr lang="en-US" b="1" dirty="0" smtClean="0"/>
              <a:t>primary payer </a:t>
            </a:r>
            <a:r>
              <a:rPr lang="en-US" dirty="0" smtClean="0"/>
              <a:t>contact</a:t>
            </a:r>
          </a:p>
          <a:p>
            <a:pPr lvl="1">
              <a:buFont typeface="Arial" charset="0"/>
              <a:buChar char="-"/>
            </a:pPr>
            <a:r>
              <a:rPr lang="en-US" dirty="0" smtClean="0"/>
              <a:t>Primary contact is optional and requires "Insured" role</a:t>
            </a:r>
          </a:p>
          <a:p>
            <a:pPr lvl="1">
              <a:buFont typeface="Arial" charset="0"/>
              <a:buChar char="-"/>
            </a:pPr>
            <a:endParaRPr lang="en-US" dirty="0" smtClean="0"/>
          </a:p>
        </p:txBody>
      </p:sp>
      <p:sp>
        <p:nvSpPr>
          <p:cNvPr id="39949" name="AutoShape 8"/>
          <p:cNvSpPr>
            <a:spLocks noChangeArrowheads="1"/>
          </p:cNvSpPr>
          <p:nvPr/>
        </p:nvSpPr>
        <p:spPr bwMode="auto">
          <a:xfrm>
            <a:off x="5256332" y="1521085"/>
            <a:ext cx="70" cy="21929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pic>
        <p:nvPicPr>
          <p:cNvPr id="3" name="Picture 2"/>
          <p:cNvPicPr>
            <a:picLocks noChangeAspect="1"/>
          </p:cNvPicPr>
          <p:nvPr/>
        </p:nvPicPr>
        <p:blipFill>
          <a:blip r:embed="rId4"/>
          <a:stretch>
            <a:fillRect/>
          </a:stretch>
        </p:blipFill>
        <p:spPr>
          <a:xfrm>
            <a:off x="271702" y="676414"/>
            <a:ext cx="3243478" cy="4316368"/>
          </a:xfrm>
          <a:prstGeom prst="rect">
            <a:avLst/>
          </a:prstGeom>
        </p:spPr>
      </p:pic>
      <p:sp>
        <p:nvSpPr>
          <p:cNvPr id="6" name="Rectangle 5"/>
          <p:cNvSpPr/>
          <p:nvPr/>
        </p:nvSpPr>
        <p:spPr bwMode="auto">
          <a:xfrm>
            <a:off x="4125951" y="4270917"/>
            <a:ext cx="3691054" cy="721865"/>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Tree>
    <p:extLst>
      <p:ext uri="{BB962C8B-B14F-4D97-AF65-F5344CB8AC3E}">
        <p14:creationId xmlns:p14="http://schemas.microsoft.com/office/powerpoint/2010/main" val="143531912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360222" y="62111"/>
            <a:ext cx="8378952" cy="621030"/>
          </a:xfrm>
        </p:spPr>
        <p:txBody>
          <a:bodyPr/>
          <a:lstStyle/>
          <a:p>
            <a:pPr eaLnBrk="1" hangingPunct="1"/>
            <a:r>
              <a:rPr lang="en-US" dirty="0" smtClean="0"/>
              <a:t>Completing the new account</a:t>
            </a:r>
          </a:p>
        </p:txBody>
      </p:sp>
      <p:sp>
        <p:nvSpPr>
          <p:cNvPr id="41990" name="Line 11"/>
          <p:cNvSpPr>
            <a:spLocks noChangeShapeType="1"/>
          </p:cNvSpPr>
          <p:nvPr/>
        </p:nvSpPr>
        <p:spPr bwMode="auto">
          <a:xfrm>
            <a:off x="1781532" y="1139235"/>
            <a:ext cx="391554" cy="175022"/>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pic>
        <p:nvPicPr>
          <p:cNvPr id="2" name="Picture 1"/>
          <p:cNvPicPr>
            <a:picLocks noChangeAspect="1"/>
          </p:cNvPicPr>
          <p:nvPr/>
        </p:nvPicPr>
        <p:blipFill>
          <a:blip r:embed="rId3"/>
          <a:stretch>
            <a:fillRect/>
          </a:stretch>
        </p:blipFill>
        <p:spPr>
          <a:xfrm>
            <a:off x="495300" y="470325"/>
            <a:ext cx="3731012" cy="3912104"/>
          </a:xfrm>
          <a:prstGeom prst="rect">
            <a:avLst/>
          </a:prstGeom>
        </p:spPr>
      </p:pic>
      <p:sp>
        <p:nvSpPr>
          <p:cNvPr id="3" name="Rectangle 2"/>
          <p:cNvSpPr/>
          <p:nvPr/>
        </p:nvSpPr>
        <p:spPr bwMode="auto">
          <a:xfrm>
            <a:off x="3646449" y="647700"/>
            <a:ext cx="903249" cy="666557"/>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cxnSp>
        <p:nvCxnSpPr>
          <p:cNvPr id="5" name="Straight Arrow Connector 4"/>
          <p:cNvCxnSpPr>
            <a:stCxn id="3" idx="3"/>
            <a:endCxn id="6" idx="0"/>
          </p:cNvCxnSpPr>
          <p:nvPr/>
        </p:nvCxnSpPr>
        <p:spPr bwMode="auto">
          <a:xfrm>
            <a:off x="4549698" y="980979"/>
            <a:ext cx="457200" cy="158256"/>
          </a:xfrm>
          <a:prstGeom prst="straightConnector1">
            <a:avLst/>
          </a:prstGeom>
          <a:noFill/>
          <a:ln w="12700" cap="flat" cmpd="sng" algn="ctr">
            <a:solidFill>
              <a:srgbClr val="FF0000"/>
            </a:solidFill>
            <a:prstDash val="solid"/>
            <a:round/>
            <a:headEnd type="none" w="med" len="med"/>
            <a:tailEnd type="triangle"/>
          </a:ln>
          <a:effectLst/>
        </p:spPr>
      </p:cxnSp>
      <p:pic>
        <p:nvPicPr>
          <p:cNvPr id="6" name="Picture 5"/>
          <p:cNvPicPr>
            <a:picLocks noChangeAspect="1"/>
          </p:cNvPicPr>
          <p:nvPr/>
        </p:nvPicPr>
        <p:blipFill>
          <a:blip r:embed="rId4"/>
          <a:stretch>
            <a:fillRect/>
          </a:stretch>
        </p:blipFill>
        <p:spPr>
          <a:xfrm>
            <a:off x="1488752" y="1139235"/>
            <a:ext cx="7036291" cy="3611889"/>
          </a:xfrm>
          <a:prstGeom prst="rect">
            <a:avLst/>
          </a:prstGeom>
        </p:spPr>
      </p:pic>
    </p:spTree>
    <p:extLst>
      <p:ext uri="{BB962C8B-B14F-4D97-AF65-F5344CB8AC3E}">
        <p14:creationId xmlns:p14="http://schemas.microsoft.com/office/powerpoint/2010/main" val="232362595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Lesson outline</a:t>
            </a:r>
          </a:p>
        </p:txBody>
      </p:sp>
      <p:sp>
        <p:nvSpPr>
          <p:cNvPr id="21507" name="Rectangle 3"/>
          <p:cNvSpPr>
            <a:spLocks noGrp="1" noChangeArrowheads="1"/>
          </p:cNvSpPr>
          <p:nvPr>
            <p:ph idx="1"/>
          </p:nvPr>
        </p:nvSpPr>
        <p:spPr bwMode="gray"/>
        <p:txBody>
          <a:bodyPr/>
          <a:lstStyle/>
          <a:p>
            <a:pPr marL="214313" lvl="0" indent="-214313" defTabSz="914400" eaLnBrk="0" fontAlgn="base" hangingPunct="0">
              <a:lnSpc>
                <a:spcPct val="150000"/>
              </a:lnSpc>
              <a:spcBef>
                <a:spcPct val="40000"/>
              </a:spcBef>
              <a:spcAft>
                <a:spcPct val="0"/>
              </a:spcAft>
              <a:buFont typeface="Arial" charset="0"/>
              <a:buChar char="•"/>
            </a:pPr>
            <a:r>
              <a:rPr lang="en-US" sz="1950" kern="0" dirty="0">
                <a:solidFill>
                  <a:srgbClr val="C0C0C0"/>
                </a:solidFill>
                <a:latin typeface="Arial"/>
                <a:cs typeface="Calibri" pitchFamily="34" charset="0"/>
              </a:rPr>
              <a:t>Account basics</a:t>
            </a:r>
          </a:p>
          <a:p>
            <a:pPr marL="214313" lvl="0" indent="-214313" defTabSz="914400" eaLnBrk="0" fontAlgn="base" hangingPunct="0">
              <a:lnSpc>
                <a:spcPct val="150000"/>
              </a:lnSpc>
              <a:spcBef>
                <a:spcPct val="40000"/>
              </a:spcBef>
              <a:spcAft>
                <a:spcPct val="0"/>
              </a:spcAft>
              <a:buFont typeface="Arial" charset="0"/>
              <a:buChar char="•"/>
            </a:pPr>
            <a:r>
              <a:rPr lang="en-US" sz="1950" kern="0" dirty="0">
                <a:solidFill>
                  <a:srgbClr val="C0C0C0"/>
                </a:solidFill>
                <a:latin typeface="Arial"/>
                <a:cs typeface="Calibri" pitchFamily="34" charset="0"/>
              </a:rPr>
              <a:t>Creating an account</a:t>
            </a:r>
          </a:p>
          <a:p>
            <a:pPr marL="214313" lvl="0" indent="-214313" defTabSz="914400" eaLnBrk="0" fontAlgn="base" hangingPunct="0">
              <a:lnSpc>
                <a:spcPct val="150000"/>
              </a:lnSpc>
              <a:spcBef>
                <a:spcPct val="40000"/>
              </a:spcBef>
              <a:spcAft>
                <a:spcPct val="0"/>
              </a:spcAft>
              <a:buFont typeface="Arial" charset="0"/>
              <a:buChar char="•"/>
            </a:pPr>
            <a:r>
              <a:rPr lang="en-US" sz="1950" kern="0" dirty="0">
                <a:solidFill>
                  <a:srgbClr val="000000"/>
                </a:solidFill>
                <a:latin typeface="Arial"/>
                <a:cs typeface="Calibri" pitchFamily="34" charset="0"/>
              </a:rPr>
              <a:t>Producer basics</a:t>
            </a:r>
          </a:p>
          <a:p>
            <a:pPr marL="214313" lvl="0" indent="-214313" defTabSz="914400" eaLnBrk="0" fontAlgn="base" hangingPunct="0">
              <a:lnSpc>
                <a:spcPct val="150000"/>
              </a:lnSpc>
              <a:spcBef>
                <a:spcPct val="40000"/>
              </a:spcBef>
              <a:spcAft>
                <a:spcPct val="0"/>
              </a:spcAft>
              <a:buFont typeface="Arial" charset="0"/>
              <a:buChar char="•"/>
            </a:pPr>
            <a:r>
              <a:rPr lang="en-US" sz="1950" kern="0" dirty="0">
                <a:solidFill>
                  <a:srgbClr val="C0C0C0"/>
                </a:solidFill>
                <a:latin typeface="Arial"/>
                <a:cs typeface="Calibri" pitchFamily="34" charset="0"/>
              </a:rPr>
              <a:t>Creating a producer</a:t>
            </a:r>
          </a:p>
          <a:p>
            <a:pPr marL="214313" lvl="0" indent="-214313" defTabSz="914400" eaLnBrk="0" fontAlgn="base" hangingPunct="0">
              <a:lnSpc>
                <a:spcPct val="150000"/>
              </a:lnSpc>
              <a:spcBef>
                <a:spcPct val="40000"/>
              </a:spcBef>
              <a:spcAft>
                <a:spcPct val="0"/>
              </a:spcAft>
              <a:buFont typeface="Arial" charset="0"/>
              <a:buChar char="•"/>
            </a:pPr>
            <a:r>
              <a:rPr lang="en-US" sz="1950" kern="0" dirty="0">
                <a:solidFill>
                  <a:srgbClr val="C0C0C0"/>
                </a:solidFill>
                <a:latin typeface="Arial"/>
                <a:cs typeface="Calibri" pitchFamily="34" charset="0"/>
              </a:rPr>
              <a:t>Creating sample data</a:t>
            </a:r>
          </a:p>
          <a:p>
            <a:pPr>
              <a:lnSpc>
                <a:spcPct val="150000"/>
              </a:lnSpc>
              <a:buFont typeface="Arial" charset="0"/>
              <a:buChar char="•"/>
            </a:pPr>
            <a:endParaRPr lang="en-US" sz="1950" dirty="0">
              <a:solidFill>
                <a:schemeClr val="hlink"/>
              </a:solidFill>
            </a:endParaRPr>
          </a:p>
        </p:txBody>
      </p:sp>
    </p:spTree>
    <p:extLst>
      <p:ext uri="{BB962C8B-B14F-4D97-AF65-F5344CB8AC3E}">
        <p14:creationId xmlns:p14="http://schemas.microsoft.com/office/powerpoint/2010/main" val="67018267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48"/>
          <p:cNvGrpSpPr>
            <a:grpSpLocks/>
          </p:cNvGrpSpPr>
          <p:nvPr/>
        </p:nvGrpSpPr>
        <p:grpSpPr bwMode="auto">
          <a:xfrm>
            <a:off x="5746993" y="710633"/>
            <a:ext cx="1027664" cy="812985"/>
            <a:chOff x="3942556" y="1245638"/>
            <a:chExt cx="1284287" cy="1016000"/>
          </a:xfrm>
        </p:grpSpPr>
        <p:pic>
          <p:nvPicPr>
            <p:cNvPr id="129"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 name="Group 3"/>
            <p:cNvGrpSpPr>
              <a:grpSpLocks/>
            </p:cNvGrpSpPr>
            <p:nvPr/>
          </p:nvGrpSpPr>
          <p:grpSpPr bwMode="auto">
            <a:xfrm rot="-960000">
              <a:off x="4533488" y="1486408"/>
              <a:ext cx="342945" cy="618764"/>
              <a:chOff x="2415" y="334"/>
              <a:chExt cx="751" cy="1356"/>
            </a:xfrm>
          </p:grpSpPr>
          <p:sp>
            <p:nvSpPr>
              <p:cNvPr id="131" name="AutoShape 4"/>
              <p:cNvSpPr>
                <a:spLocks noChangeArrowheads="1"/>
              </p:cNvSpPr>
              <p:nvPr/>
            </p:nvSpPr>
            <p:spPr bwMode="auto">
              <a:xfrm rot="16200000">
                <a:off x="2265" y="585"/>
                <a:ext cx="1052" cy="751"/>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2" name="Freeform 5"/>
              <p:cNvSpPr>
                <a:spLocks/>
              </p:cNvSpPr>
              <p:nvPr/>
            </p:nvSpPr>
            <p:spPr bwMode="auto">
              <a:xfrm>
                <a:off x="2442" y="334"/>
                <a:ext cx="229" cy="60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3" name="Freeform 6"/>
              <p:cNvSpPr>
                <a:spLocks/>
              </p:cNvSpPr>
              <p:nvPr/>
            </p:nvSpPr>
            <p:spPr bwMode="auto">
              <a:xfrm>
                <a:off x="2442" y="665"/>
                <a:ext cx="229" cy="60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4" name="Freeform 7"/>
              <p:cNvSpPr>
                <a:spLocks/>
              </p:cNvSpPr>
              <p:nvPr/>
            </p:nvSpPr>
            <p:spPr bwMode="auto">
              <a:xfrm>
                <a:off x="2442" y="997"/>
                <a:ext cx="229" cy="601"/>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35" name="Group 8"/>
              <p:cNvGrpSpPr>
                <a:grpSpLocks/>
              </p:cNvGrpSpPr>
              <p:nvPr/>
            </p:nvGrpSpPr>
            <p:grpSpPr bwMode="auto">
              <a:xfrm>
                <a:off x="2963" y="567"/>
                <a:ext cx="186" cy="1123"/>
                <a:chOff x="2889" y="2621"/>
                <a:chExt cx="279" cy="1701"/>
              </a:xfrm>
            </p:grpSpPr>
            <p:sp>
              <p:nvSpPr>
                <p:cNvPr id="136"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7"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8" name="AutoShape 11"/>
                <p:cNvSpPr>
                  <a:spLocks noChangeArrowheads="1"/>
                </p:cNvSpPr>
                <p:nvPr/>
              </p:nvSpPr>
              <p:spPr bwMode="auto">
                <a:xfrm>
                  <a:off x="3045" y="2621"/>
                  <a:ext cx="0" cy="1701"/>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9" name="Oval 12"/>
                <p:cNvSpPr>
                  <a:spLocks noChangeArrowheads="1"/>
                </p:cNvSpPr>
                <p:nvPr/>
              </p:nvSpPr>
              <p:spPr bwMode="auto">
                <a:xfrm>
                  <a:off x="3040" y="2827"/>
                  <a:ext cx="0" cy="1279"/>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140" name="Rectangle 2"/>
          <p:cNvSpPr>
            <a:spLocks noChangeArrowheads="1"/>
          </p:cNvSpPr>
          <p:nvPr/>
        </p:nvSpPr>
        <p:spPr bwMode="auto">
          <a:xfrm>
            <a:off x="4802982" y="1261956"/>
            <a:ext cx="65" cy="219291"/>
          </a:xfrm>
          <a:prstGeom prst="rect">
            <a:avLst/>
          </a:prstGeom>
          <a:solidFill>
            <a:srgbClr val="FFCC99"/>
          </a:solidFill>
          <a:ln w="12700" algn="ctr">
            <a:solidFill>
              <a:srgbClr val="000000"/>
            </a:solidFill>
            <a:miter lim="800000"/>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1" name="Rectangle 3"/>
          <p:cNvSpPr>
            <a:spLocks noChangeArrowheads="1"/>
          </p:cNvSpPr>
          <p:nvPr/>
        </p:nvSpPr>
        <p:spPr bwMode="auto">
          <a:xfrm>
            <a:off x="3119438" y="1228618"/>
            <a:ext cx="65" cy="219291"/>
          </a:xfrm>
          <a:prstGeom prst="rect">
            <a:avLst/>
          </a:prstGeom>
          <a:solidFill>
            <a:srgbClr val="FFFF99"/>
          </a:solidFill>
          <a:ln w="12700" algn="ctr">
            <a:solidFill>
              <a:srgbClr val="000000"/>
            </a:solidFill>
            <a:miter lim="800000"/>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2" name="Rectangle 4"/>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Producers</a:t>
            </a:r>
          </a:p>
        </p:txBody>
      </p:sp>
      <p:sp>
        <p:nvSpPr>
          <p:cNvPr id="143" name="Rectangle 5"/>
          <p:cNvSpPr txBox="1">
            <a:spLocks noChangeArrowheads="1"/>
          </p:cNvSpPr>
          <p:nvPr/>
        </p:nvSpPr>
        <p:spPr bwMode="auto">
          <a:xfrm>
            <a:off x="1532335" y="2213373"/>
            <a:ext cx="6238875" cy="209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The </a:t>
            </a:r>
            <a:r>
              <a:rPr kumimoji="0" lang="en-US" sz="1800" b="1" i="0" u="none" strike="noStrike" kern="0" cap="none" spc="0" normalizeH="0" baseline="0" noProof="0" smtClean="0">
                <a:ln>
                  <a:noFill/>
                </a:ln>
                <a:solidFill>
                  <a:srgbClr val="000000"/>
                </a:solidFill>
                <a:effectLst/>
                <a:uLnTx/>
                <a:uFillTx/>
                <a:latin typeface="Arial"/>
                <a:cs typeface="Calibri" pitchFamily="34" charset="0"/>
              </a:rPr>
              <a:t>producer</a:t>
            </a:r>
            <a:r>
              <a:rPr kumimoji="0" lang="en-US" sz="1800" b="0" i="0" u="none" strike="noStrike" kern="0" cap="none" spc="0" normalizeH="0" baseline="0" noProof="0" smtClean="0">
                <a:ln>
                  <a:noFill/>
                </a:ln>
                <a:solidFill>
                  <a:srgbClr val="000000"/>
                </a:solidFill>
                <a:effectLst/>
                <a:uLnTx/>
                <a:uFillTx/>
                <a:latin typeface="Arial"/>
                <a:cs typeface="Calibri" pitchFamily="34" charset="0"/>
              </a:rPr>
              <a:t> is an intermediary who:</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Helps accounts find carriers who will underwrite policies for them</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Helps carriers find accounts for whom they want to underwrite policies</a:t>
            </a: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Producers typically are paid commissions for each policy underwritten through their assistance</a:t>
            </a:r>
          </a:p>
        </p:txBody>
      </p:sp>
      <p:grpSp>
        <p:nvGrpSpPr>
          <p:cNvPr id="144" name="Group 6"/>
          <p:cNvGrpSpPr>
            <a:grpSpLocks/>
          </p:cNvGrpSpPr>
          <p:nvPr/>
        </p:nvGrpSpPr>
        <p:grpSpPr bwMode="auto">
          <a:xfrm>
            <a:off x="2218135" y="716480"/>
            <a:ext cx="970359" cy="801291"/>
            <a:chOff x="1426" y="2489"/>
            <a:chExt cx="815" cy="673"/>
          </a:xfrm>
        </p:grpSpPr>
        <p:sp>
          <p:nvSpPr>
            <p:cNvPr id="145" name="AutoShape 7"/>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6" name="Rectangle 8"/>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7" name="Rectangle 9"/>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8" name="Rectangle 10"/>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9" name="Rectangle 11"/>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0" name="Rectangle 12"/>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1" name="Line 13"/>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2" name="Line 14"/>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53" name="Group 15"/>
            <p:cNvGrpSpPr>
              <a:grpSpLocks/>
            </p:cNvGrpSpPr>
            <p:nvPr/>
          </p:nvGrpSpPr>
          <p:grpSpPr bwMode="auto">
            <a:xfrm>
              <a:off x="1534" y="2525"/>
              <a:ext cx="518" cy="139"/>
              <a:chOff x="2386" y="998"/>
              <a:chExt cx="529" cy="142"/>
            </a:xfrm>
          </p:grpSpPr>
          <p:sp>
            <p:nvSpPr>
              <p:cNvPr id="154" name="Line 16"/>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5" name="Line 17"/>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6" name="Line 18"/>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7" name="Line 19"/>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8" name="Line 20"/>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9" name="Line 21"/>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0" name="Line 22"/>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1" name="Line 23"/>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2" name="Line 24"/>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3" name="Line 25"/>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4" name="Line 26"/>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5" name="Line 27"/>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6" name="Freeform 28"/>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7" name="Freeform 29"/>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168" name="Group 30"/>
          <p:cNvGrpSpPr>
            <a:grpSpLocks/>
          </p:cNvGrpSpPr>
          <p:nvPr/>
        </p:nvGrpSpPr>
        <p:grpSpPr bwMode="auto">
          <a:xfrm>
            <a:off x="4239817" y="729855"/>
            <a:ext cx="640556" cy="939403"/>
            <a:chOff x="2634" y="2618"/>
            <a:chExt cx="538" cy="789"/>
          </a:xfrm>
        </p:grpSpPr>
        <p:sp>
          <p:nvSpPr>
            <p:cNvPr id="169" name="AutoShape 31"/>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0" name="Freeform 32"/>
            <p:cNvSpPr>
              <a:spLocks/>
            </p:cNvSpPr>
            <p:nvPr/>
          </p:nvSpPr>
          <p:spPr bwMode="auto">
            <a:xfrm flipH="1">
              <a:off x="2724" y="3088"/>
              <a:ext cx="0" cy="18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1" name="Freeform 33"/>
            <p:cNvSpPr>
              <a:spLocks/>
            </p:cNvSpPr>
            <p:nvPr/>
          </p:nvSpPr>
          <p:spPr bwMode="auto">
            <a:xfrm flipH="1">
              <a:off x="2692" y="3046"/>
              <a:ext cx="0" cy="18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2" name="Rectangle 34"/>
            <p:cNvSpPr>
              <a:spLocks noChangeArrowheads="1"/>
            </p:cNvSpPr>
            <p:nvPr/>
          </p:nvSpPr>
          <p:spPr bwMode="auto">
            <a:xfrm rot="21419544" flipH="1">
              <a:off x="3090" y="3065"/>
              <a:ext cx="82" cy="184"/>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3" name="Rectangle 35"/>
            <p:cNvSpPr>
              <a:spLocks noChangeArrowheads="1"/>
            </p:cNvSpPr>
            <p:nvPr/>
          </p:nvSpPr>
          <p:spPr bwMode="auto">
            <a:xfrm rot="1196180" flipH="1">
              <a:off x="2634" y="3039"/>
              <a:ext cx="82" cy="184"/>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4" name="Oval 36"/>
            <p:cNvSpPr>
              <a:spLocks noChangeArrowheads="1"/>
            </p:cNvSpPr>
            <p:nvPr/>
          </p:nvSpPr>
          <p:spPr bwMode="auto">
            <a:xfrm flipH="1">
              <a:off x="2961" y="3107"/>
              <a:ext cx="5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5" name="Oval 37"/>
            <p:cNvSpPr>
              <a:spLocks noChangeArrowheads="1"/>
            </p:cNvSpPr>
            <p:nvPr/>
          </p:nvSpPr>
          <p:spPr bwMode="auto">
            <a:xfrm flipH="1">
              <a:off x="2926" y="3133"/>
              <a:ext cx="47"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6" name="Oval 38"/>
            <p:cNvSpPr>
              <a:spLocks noChangeArrowheads="1"/>
            </p:cNvSpPr>
            <p:nvPr/>
          </p:nvSpPr>
          <p:spPr bwMode="auto">
            <a:xfrm rot="20190086" flipH="1">
              <a:off x="2882" y="3148"/>
              <a:ext cx="49"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7" name="Oval 39"/>
            <p:cNvSpPr>
              <a:spLocks noChangeArrowheads="1"/>
            </p:cNvSpPr>
            <p:nvPr/>
          </p:nvSpPr>
          <p:spPr bwMode="auto">
            <a:xfrm rot="18495068" flipH="1">
              <a:off x="2862" y="3165"/>
              <a:ext cx="3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8" name="Freeform 40"/>
            <p:cNvSpPr>
              <a:spLocks/>
            </p:cNvSpPr>
            <p:nvPr/>
          </p:nvSpPr>
          <p:spPr bwMode="auto">
            <a:xfrm flipH="1">
              <a:off x="2769" y="3114"/>
              <a:ext cx="0" cy="18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9" name="Freeform 41"/>
            <p:cNvSpPr>
              <a:spLocks/>
            </p:cNvSpPr>
            <p:nvPr/>
          </p:nvSpPr>
          <p:spPr bwMode="auto">
            <a:xfrm flipH="1">
              <a:off x="2789" y="3135"/>
              <a:ext cx="0" cy="18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0" name="Freeform 42"/>
            <p:cNvSpPr>
              <a:spLocks/>
            </p:cNvSpPr>
            <p:nvPr/>
          </p:nvSpPr>
          <p:spPr bwMode="auto">
            <a:xfrm flipH="1">
              <a:off x="2820" y="3157"/>
              <a:ext cx="0" cy="18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81" name="Text Box 43"/>
          <p:cNvSpPr txBox="1">
            <a:spLocks noChangeArrowheads="1"/>
          </p:cNvSpPr>
          <p:nvPr/>
        </p:nvSpPr>
        <p:spPr bwMode="auto">
          <a:xfrm>
            <a:off x="2193132" y="1535906"/>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Carrier</a:t>
            </a:r>
          </a:p>
        </p:txBody>
      </p:sp>
      <p:sp>
        <p:nvSpPr>
          <p:cNvPr id="182" name="Text Box 44"/>
          <p:cNvSpPr txBox="1">
            <a:spLocks noChangeArrowheads="1"/>
          </p:cNvSpPr>
          <p:nvPr/>
        </p:nvSpPr>
        <p:spPr bwMode="auto">
          <a:xfrm>
            <a:off x="4045744" y="1714500"/>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Producer</a:t>
            </a:r>
          </a:p>
        </p:txBody>
      </p:sp>
      <p:sp>
        <p:nvSpPr>
          <p:cNvPr id="183" name="Text Box 45"/>
          <p:cNvSpPr txBox="1">
            <a:spLocks noChangeArrowheads="1"/>
          </p:cNvSpPr>
          <p:nvPr/>
        </p:nvSpPr>
        <p:spPr bwMode="auto">
          <a:xfrm>
            <a:off x="5828110" y="1521619"/>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Account</a:t>
            </a:r>
          </a:p>
        </p:txBody>
      </p:sp>
    </p:spTree>
    <p:extLst>
      <p:ext uri="{BB962C8B-B14F-4D97-AF65-F5344CB8AC3E}">
        <p14:creationId xmlns:p14="http://schemas.microsoft.com/office/powerpoint/2010/main" val="156279289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7"/>
          <p:cNvSpPr>
            <a:spLocks noChangeArrowheads="1"/>
          </p:cNvSpPr>
          <p:nvPr/>
        </p:nvSpPr>
        <p:spPr bwMode="auto">
          <a:xfrm>
            <a:off x="5285185" y="635794"/>
            <a:ext cx="2486025" cy="415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marR="0" lvl="0" indent="-214313" defTabSz="685800" eaLnBrk="0" fontAlgn="base" latinLnBrk="0" hangingPunct="0">
              <a:lnSpc>
                <a:spcPct val="100000"/>
              </a:lnSpc>
              <a:spcBef>
                <a:spcPct val="40000"/>
              </a:spcBef>
              <a:spcAft>
                <a:spcPct val="0"/>
              </a:spcAft>
              <a:buClr>
                <a:srgbClr val="04628C"/>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A </a:t>
            </a:r>
            <a:r>
              <a:rPr kumimoji="0" lang="en-US" sz="1800" b="1" i="0" u="none" strike="noStrike" kern="0" cap="none" spc="0" normalizeH="0" baseline="0" noProof="0" smtClean="0">
                <a:ln>
                  <a:noFill/>
                </a:ln>
                <a:solidFill>
                  <a:srgbClr val="000000"/>
                </a:solidFill>
                <a:effectLst/>
                <a:uLnTx/>
                <a:uFillTx/>
              </a:rPr>
              <a:t>producer code</a:t>
            </a:r>
            <a:r>
              <a:rPr kumimoji="0" lang="en-US" sz="1800" b="0" i="0" u="none" strike="noStrike" kern="0" cap="none" spc="0" normalizeH="0" baseline="0" noProof="0" smtClean="0">
                <a:ln>
                  <a:noFill/>
                </a:ln>
                <a:solidFill>
                  <a:srgbClr val="000000"/>
                </a:solidFill>
                <a:effectLst/>
                <a:uLnTx/>
                <a:uFillTx/>
              </a:rPr>
              <a:t> is a code that ties a given policy transaction to a specific producer and commission plan</a:t>
            </a:r>
          </a:p>
          <a:p>
            <a:pPr marL="471488" marR="0" lvl="1" indent="-171450" defTabSz="685800" eaLnBrk="0" fontAlgn="base" latinLnBrk="0" hangingPunct="0">
              <a:lnSpc>
                <a:spcPct val="10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rPr>
              <a:t>Tracks who is credited for policy transaction and how much to credit them</a:t>
            </a:r>
          </a:p>
        </p:txBody>
      </p:sp>
      <p:grpSp>
        <p:nvGrpSpPr>
          <p:cNvPr id="39" name="Group 29"/>
          <p:cNvGrpSpPr>
            <a:grpSpLocks/>
          </p:cNvGrpSpPr>
          <p:nvPr/>
        </p:nvGrpSpPr>
        <p:grpSpPr bwMode="auto">
          <a:xfrm>
            <a:off x="2856310" y="629843"/>
            <a:ext cx="640556" cy="939403"/>
            <a:chOff x="2634" y="2618"/>
            <a:chExt cx="538" cy="789"/>
          </a:xfrm>
        </p:grpSpPr>
        <p:sp>
          <p:nvSpPr>
            <p:cNvPr id="40" name="AutoShape 3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1" name="Freeform 31"/>
            <p:cNvSpPr>
              <a:spLocks/>
            </p:cNvSpPr>
            <p:nvPr/>
          </p:nvSpPr>
          <p:spPr bwMode="auto">
            <a:xfrm flipH="1">
              <a:off x="2724" y="3088"/>
              <a:ext cx="0" cy="18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2" name="Freeform 32"/>
            <p:cNvSpPr>
              <a:spLocks/>
            </p:cNvSpPr>
            <p:nvPr/>
          </p:nvSpPr>
          <p:spPr bwMode="auto">
            <a:xfrm flipH="1">
              <a:off x="2692" y="3046"/>
              <a:ext cx="0" cy="18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 name="Rectangle 33"/>
            <p:cNvSpPr>
              <a:spLocks noChangeArrowheads="1"/>
            </p:cNvSpPr>
            <p:nvPr/>
          </p:nvSpPr>
          <p:spPr bwMode="auto">
            <a:xfrm rot="21419544" flipH="1">
              <a:off x="3090" y="3065"/>
              <a:ext cx="82" cy="184"/>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 name="Rectangle 34"/>
            <p:cNvSpPr>
              <a:spLocks noChangeArrowheads="1"/>
            </p:cNvSpPr>
            <p:nvPr/>
          </p:nvSpPr>
          <p:spPr bwMode="auto">
            <a:xfrm rot="1196180" flipH="1">
              <a:off x="2634" y="3039"/>
              <a:ext cx="82" cy="184"/>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 name="Oval 35"/>
            <p:cNvSpPr>
              <a:spLocks noChangeArrowheads="1"/>
            </p:cNvSpPr>
            <p:nvPr/>
          </p:nvSpPr>
          <p:spPr bwMode="auto">
            <a:xfrm flipH="1">
              <a:off x="2961" y="3107"/>
              <a:ext cx="5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 name="Oval 36"/>
            <p:cNvSpPr>
              <a:spLocks noChangeArrowheads="1"/>
            </p:cNvSpPr>
            <p:nvPr/>
          </p:nvSpPr>
          <p:spPr bwMode="auto">
            <a:xfrm flipH="1">
              <a:off x="2926" y="3133"/>
              <a:ext cx="47"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 name="Oval 37"/>
            <p:cNvSpPr>
              <a:spLocks noChangeArrowheads="1"/>
            </p:cNvSpPr>
            <p:nvPr/>
          </p:nvSpPr>
          <p:spPr bwMode="auto">
            <a:xfrm rot="20190086" flipH="1">
              <a:off x="2882" y="3148"/>
              <a:ext cx="49"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 name="Oval 38"/>
            <p:cNvSpPr>
              <a:spLocks noChangeArrowheads="1"/>
            </p:cNvSpPr>
            <p:nvPr/>
          </p:nvSpPr>
          <p:spPr bwMode="auto">
            <a:xfrm rot="18495068" flipH="1">
              <a:off x="2862" y="3165"/>
              <a:ext cx="3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 name="Freeform 39"/>
            <p:cNvSpPr>
              <a:spLocks/>
            </p:cNvSpPr>
            <p:nvPr/>
          </p:nvSpPr>
          <p:spPr bwMode="auto">
            <a:xfrm flipH="1">
              <a:off x="2769" y="3114"/>
              <a:ext cx="0" cy="18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 name="Freeform 40"/>
            <p:cNvSpPr>
              <a:spLocks/>
            </p:cNvSpPr>
            <p:nvPr/>
          </p:nvSpPr>
          <p:spPr bwMode="auto">
            <a:xfrm flipH="1">
              <a:off x="2789" y="3135"/>
              <a:ext cx="0" cy="18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 name="Freeform 41"/>
            <p:cNvSpPr>
              <a:spLocks/>
            </p:cNvSpPr>
            <p:nvPr/>
          </p:nvSpPr>
          <p:spPr bwMode="auto">
            <a:xfrm flipH="1">
              <a:off x="2820" y="3157"/>
              <a:ext cx="0" cy="18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2" name="Text Box 42"/>
          <p:cNvSpPr txBox="1">
            <a:spLocks noChangeArrowheads="1"/>
          </p:cNvSpPr>
          <p:nvPr/>
        </p:nvSpPr>
        <p:spPr bwMode="auto">
          <a:xfrm>
            <a:off x="1889523" y="1115616"/>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a:t>
            </a:r>
          </a:p>
        </p:txBody>
      </p:sp>
      <p:sp>
        <p:nvSpPr>
          <p:cNvPr id="53" name="Line 43"/>
          <p:cNvSpPr>
            <a:spLocks noChangeShapeType="1"/>
          </p:cNvSpPr>
          <p:nvPr/>
        </p:nvSpPr>
        <p:spPr bwMode="auto">
          <a:xfrm flipH="1" flipV="1">
            <a:off x="3223022" y="1524000"/>
            <a:ext cx="9525" cy="164544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 name="Line 134"/>
          <p:cNvSpPr>
            <a:spLocks noChangeShapeType="1"/>
          </p:cNvSpPr>
          <p:nvPr/>
        </p:nvSpPr>
        <p:spPr bwMode="auto">
          <a:xfrm>
            <a:off x="1609725" y="3170635"/>
            <a:ext cx="3629025" cy="47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 name="Line 135"/>
          <p:cNvSpPr>
            <a:spLocks noChangeShapeType="1"/>
          </p:cNvSpPr>
          <p:nvPr/>
        </p:nvSpPr>
        <p:spPr bwMode="auto">
          <a:xfrm>
            <a:off x="161567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 name="Line 136"/>
          <p:cNvSpPr>
            <a:spLocks noChangeShapeType="1"/>
          </p:cNvSpPr>
          <p:nvPr/>
        </p:nvSpPr>
        <p:spPr bwMode="auto">
          <a:xfrm>
            <a:off x="286940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7" name="Line 137"/>
          <p:cNvSpPr>
            <a:spLocks noChangeShapeType="1"/>
          </p:cNvSpPr>
          <p:nvPr/>
        </p:nvSpPr>
        <p:spPr bwMode="auto">
          <a:xfrm>
            <a:off x="523636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 name="Text Box 139"/>
          <p:cNvSpPr txBox="1">
            <a:spLocks noChangeArrowheads="1"/>
          </p:cNvSpPr>
          <p:nvPr/>
        </p:nvSpPr>
        <p:spPr bwMode="auto">
          <a:xfrm>
            <a:off x="2264569" y="1776413"/>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Code</a:t>
            </a:r>
          </a:p>
        </p:txBody>
      </p:sp>
      <p:grpSp>
        <p:nvGrpSpPr>
          <p:cNvPr id="59" name="Group 144"/>
          <p:cNvGrpSpPr>
            <a:grpSpLocks/>
          </p:cNvGrpSpPr>
          <p:nvPr/>
        </p:nvGrpSpPr>
        <p:grpSpPr bwMode="auto">
          <a:xfrm>
            <a:off x="2413397" y="2027635"/>
            <a:ext cx="422672" cy="273844"/>
            <a:chOff x="4831" y="3072"/>
            <a:chExt cx="355" cy="230"/>
          </a:xfrm>
        </p:grpSpPr>
        <p:sp>
          <p:nvSpPr>
            <p:cNvPr id="60" name="Rectangle 145"/>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 name="Text Box 146"/>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62" name="Group 147"/>
          <p:cNvGrpSpPr>
            <a:grpSpLocks/>
          </p:cNvGrpSpPr>
          <p:nvPr/>
        </p:nvGrpSpPr>
        <p:grpSpPr bwMode="auto">
          <a:xfrm>
            <a:off x="2537222" y="2281238"/>
            <a:ext cx="422672" cy="273844"/>
            <a:chOff x="4935" y="3285"/>
            <a:chExt cx="355" cy="230"/>
          </a:xfrm>
        </p:grpSpPr>
        <p:sp>
          <p:nvSpPr>
            <p:cNvPr id="63" name="Rectangle 148"/>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 name="Text Box 149"/>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sp>
        <p:nvSpPr>
          <p:cNvPr id="65" name="Line 150"/>
          <p:cNvSpPr>
            <a:spLocks noChangeShapeType="1"/>
          </p:cNvSpPr>
          <p:nvPr/>
        </p:nvSpPr>
        <p:spPr bwMode="auto">
          <a:xfrm>
            <a:off x="406955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66" name="Group 151"/>
          <p:cNvGrpSpPr>
            <a:grpSpLocks/>
          </p:cNvGrpSpPr>
          <p:nvPr/>
        </p:nvGrpSpPr>
        <p:grpSpPr bwMode="auto">
          <a:xfrm>
            <a:off x="2632472" y="1607344"/>
            <a:ext cx="1147763" cy="139304"/>
            <a:chOff x="1227" y="1350"/>
            <a:chExt cx="964" cy="117"/>
          </a:xfrm>
        </p:grpSpPr>
        <p:grpSp>
          <p:nvGrpSpPr>
            <p:cNvPr id="67" name="Group 152"/>
            <p:cNvGrpSpPr>
              <a:grpSpLocks/>
            </p:cNvGrpSpPr>
            <p:nvPr/>
          </p:nvGrpSpPr>
          <p:grpSpPr bwMode="auto">
            <a:xfrm>
              <a:off x="1227" y="1350"/>
              <a:ext cx="964" cy="84"/>
              <a:chOff x="500" y="1350"/>
              <a:chExt cx="2449" cy="103"/>
            </a:xfrm>
          </p:grpSpPr>
          <p:sp>
            <p:nvSpPr>
              <p:cNvPr id="70" name="Line 153"/>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 name="Line 154"/>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68" name="Line 155"/>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9" name="Line 156"/>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72" name="Title 36"/>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Producer codes</a:t>
            </a:r>
          </a:p>
        </p:txBody>
      </p:sp>
    </p:spTree>
    <p:extLst>
      <p:ext uri="{BB962C8B-B14F-4D97-AF65-F5344CB8AC3E}">
        <p14:creationId xmlns:p14="http://schemas.microsoft.com/office/powerpoint/2010/main" val="133820913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17"/>
          <p:cNvSpPr>
            <a:spLocks noChangeArrowheads="1"/>
          </p:cNvSpPr>
          <p:nvPr/>
        </p:nvSpPr>
        <p:spPr bwMode="auto">
          <a:xfrm>
            <a:off x="5223713" y="728003"/>
            <a:ext cx="2486025" cy="415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marR="0" lvl="0" indent="-214313" defTabSz="685800" eaLnBrk="0" fontAlgn="base" latinLnBrk="0" hangingPunct="0">
              <a:lnSpc>
                <a:spcPct val="90000"/>
              </a:lnSpc>
              <a:spcBef>
                <a:spcPct val="40000"/>
              </a:spcBef>
              <a:spcAft>
                <a:spcPct val="0"/>
              </a:spcAft>
              <a:buClr>
                <a:srgbClr val="04628C"/>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A producer </a:t>
            </a:r>
            <a:r>
              <a:rPr kumimoji="0" lang="en-US" sz="1800" b="1" i="0" u="none" strike="noStrike" kern="0" cap="none" spc="0" normalizeH="0" baseline="0" noProof="0" smtClean="0">
                <a:ln>
                  <a:noFill/>
                </a:ln>
                <a:solidFill>
                  <a:srgbClr val="000000"/>
                </a:solidFill>
                <a:effectLst/>
                <a:uLnTx/>
                <a:uFillTx/>
              </a:rPr>
              <a:t>contact</a:t>
            </a:r>
            <a:r>
              <a:rPr kumimoji="0" lang="en-US" sz="1800" b="0" i="0" u="none" strike="noStrike" kern="0" cap="none" spc="0" normalizeH="0" baseline="0" noProof="0" smtClean="0">
                <a:ln>
                  <a:noFill/>
                </a:ln>
                <a:solidFill>
                  <a:srgbClr val="000000"/>
                </a:solidFill>
                <a:effectLst/>
                <a:uLnTx/>
                <a:uFillTx/>
              </a:rPr>
              <a:t> is a person or organization who has a relationship to the producer, such as:</a:t>
            </a:r>
          </a:p>
          <a:p>
            <a:pPr marL="471488" marR="0" lvl="1" indent="-171450" defTabSz="685800" eaLnBrk="0" fontAlgn="base" latinLnBrk="0" hangingPunct="0">
              <a:lnSpc>
                <a:spcPct val="9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rPr>
              <a:t>Individual that holds producer agreement</a:t>
            </a:r>
          </a:p>
          <a:p>
            <a:pPr marL="471488" marR="0" lvl="1" indent="-171450" defTabSz="685800" eaLnBrk="0" fontAlgn="base" latinLnBrk="0" hangingPunct="0">
              <a:lnSpc>
                <a:spcPct val="9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rPr>
              <a:t>Contacts within organization that holds agreement</a:t>
            </a:r>
          </a:p>
          <a:p>
            <a:pPr marL="214313" marR="0" lvl="0" indent="-214313" defTabSz="685800" eaLnBrk="0" fontAlgn="base" latinLnBrk="0" hangingPunct="0">
              <a:lnSpc>
                <a:spcPct val="90000"/>
              </a:lnSpc>
              <a:spcBef>
                <a:spcPct val="40000"/>
              </a:spcBef>
              <a:spcAft>
                <a:spcPct val="0"/>
              </a:spcAft>
              <a:buClr>
                <a:srgbClr val="04628C"/>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Contact type is either </a:t>
            </a:r>
            <a:r>
              <a:rPr kumimoji="0" lang="en-US" sz="1800" b="0" i="1" u="none" strike="noStrike" kern="0" cap="none" spc="0" normalizeH="0" baseline="0" noProof="0" smtClean="0">
                <a:ln>
                  <a:noFill/>
                </a:ln>
                <a:solidFill>
                  <a:srgbClr val="000000"/>
                </a:solidFill>
                <a:effectLst/>
                <a:uLnTx/>
                <a:uFillTx/>
              </a:rPr>
              <a:t>company</a:t>
            </a:r>
            <a:r>
              <a:rPr kumimoji="0" lang="en-US" sz="1800" b="0" i="0" u="none" strike="noStrike" kern="0" cap="none" spc="0" normalizeH="0" baseline="0" noProof="0" smtClean="0">
                <a:ln>
                  <a:noFill/>
                </a:ln>
                <a:solidFill>
                  <a:srgbClr val="000000"/>
                </a:solidFill>
                <a:effectLst/>
                <a:uLnTx/>
                <a:uFillTx/>
              </a:rPr>
              <a:t> or </a:t>
            </a:r>
            <a:r>
              <a:rPr kumimoji="0" lang="en-US" sz="1800" b="0" i="1" u="none" strike="noStrike" kern="0" cap="none" spc="0" normalizeH="0" baseline="0" noProof="0" smtClean="0">
                <a:ln>
                  <a:noFill/>
                </a:ln>
                <a:solidFill>
                  <a:srgbClr val="000000"/>
                </a:solidFill>
                <a:effectLst/>
                <a:uLnTx/>
                <a:uFillTx/>
              </a:rPr>
              <a:t>person</a:t>
            </a:r>
            <a:r>
              <a:rPr kumimoji="0" lang="en-US" sz="1800" b="0" i="0" u="none" strike="noStrike" kern="0" cap="none" spc="0" normalizeH="0" baseline="0" noProof="0" smtClean="0">
                <a:ln>
                  <a:noFill/>
                </a:ln>
                <a:solidFill>
                  <a:srgbClr val="000000"/>
                </a:solidFill>
                <a:effectLst/>
                <a:uLnTx/>
                <a:uFillTx/>
              </a:rPr>
              <a:t> </a:t>
            </a:r>
          </a:p>
        </p:txBody>
      </p:sp>
      <p:grpSp>
        <p:nvGrpSpPr>
          <p:cNvPr id="44" name="Group 78"/>
          <p:cNvGrpSpPr>
            <a:grpSpLocks/>
          </p:cNvGrpSpPr>
          <p:nvPr/>
        </p:nvGrpSpPr>
        <p:grpSpPr bwMode="auto">
          <a:xfrm>
            <a:off x="2794838" y="722052"/>
            <a:ext cx="640556" cy="939403"/>
            <a:chOff x="2634" y="2618"/>
            <a:chExt cx="538" cy="789"/>
          </a:xfrm>
        </p:grpSpPr>
        <p:sp>
          <p:nvSpPr>
            <p:cNvPr id="45" name="AutoShape 79"/>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 name="Freeform 80"/>
            <p:cNvSpPr>
              <a:spLocks/>
            </p:cNvSpPr>
            <p:nvPr/>
          </p:nvSpPr>
          <p:spPr bwMode="auto">
            <a:xfrm flipH="1">
              <a:off x="2724" y="3088"/>
              <a:ext cx="0" cy="18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 name="Freeform 81"/>
            <p:cNvSpPr>
              <a:spLocks/>
            </p:cNvSpPr>
            <p:nvPr/>
          </p:nvSpPr>
          <p:spPr bwMode="auto">
            <a:xfrm flipH="1">
              <a:off x="2692" y="3046"/>
              <a:ext cx="0" cy="18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 name="Rectangle 82"/>
            <p:cNvSpPr>
              <a:spLocks noChangeArrowheads="1"/>
            </p:cNvSpPr>
            <p:nvPr/>
          </p:nvSpPr>
          <p:spPr bwMode="auto">
            <a:xfrm rot="21419544" flipH="1">
              <a:off x="3090" y="3065"/>
              <a:ext cx="82" cy="184"/>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 name="Rectangle 83"/>
            <p:cNvSpPr>
              <a:spLocks noChangeArrowheads="1"/>
            </p:cNvSpPr>
            <p:nvPr/>
          </p:nvSpPr>
          <p:spPr bwMode="auto">
            <a:xfrm rot="1196180" flipH="1">
              <a:off x="2634" y="3039"/>
              <a:ext cx="82" cy="184"/>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 name="Oval 84"/>
            <p:cNvSpPr>
              <a:spLocks noChangeArrowheads="1"/>
            </p:cNvSpPr>
            <p:nvPr/>
          </p:nvSpPr>
          <p:spPr bwMode="auto">
            <a:xfrm flipH="1">
              <a:off x="2961" y="3107"/>
              <a:ext cx="5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 name="Oval 85"/>
            <p:cNvSpPr>
              <a:spLocks noChangeArrowheads="1"/>
            </p:cNvSpPr>
            <p:nvPr/>
          </p:nvSpPr>
          <p:spPr bwMode="auto">
            <a:xfrm flipH="1">
              <a:off x="2926" y="3133"/>
              <a:ext cx="47"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2" name="Oval 86"/>
            <p:cNvSpPr>
              <a:spLocks noChangeArrowheads="1"/>
            </p:cNvSpPr>
            <p:nvPr/>
          </p:nvSpPr>
          <p:spPr bwMode="auto">
            <a:xfrm rot="20190086" flipH="1">
              <a:off x="2882" y="3148"/>
              <a:ext cx="49"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3" name="Oval 87"/>
            <p:cNvSpPr>
              <a:spLocks noChangeArrowheads="1"/>
            </p:cNvSpPr>
            <p:nvPr/>
          </p:nvSpPr>
          <p:spPr bwMode="auto">
            <a:xfrm rot="18495068" flipH="1">
              <a:off x="2862" y="3165"/>
              <a:ext cx="3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4" name="Freeform 88"/>
            <p:cNvSpPr>
              <a:spLocks/>
            </p:cNvSpPr>
            <p:nvPr/>
          </p:nvSpPr>
          <p:spPr bwMode="auto">
            <a:xfrm flipH="1">
              <a:off x="2769" y="3114"/>
              <a:ext cx="0" cy="18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5" name="Freeform 89"/>
            <p:cNvSpPr>
              <a:spLocks/>
            </p:cNvSpPr>
            <p:nvPr/>
          </p:nvSpPr>
          <p:spPr bwMode="auto">
            <a:xfrm flipH="1">
              <a:off x="2789" y="3135"/>
              <a:ext cx="0" cy="18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6" name="Freeform 90"/>
            <p:cNvSpPr>
              <a:spLocks/>
            </p:cNvSpPr>
            <p:nvPr/>
          </p:nvSpPr>
          <p:spPr bwMode="auto">
            <a:xfrm flipH="1">
              <a:off x="2820" y="3157"/>
              <a:ext cx="0" cy="18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57" name="Text Box 91"/>
          <p:cNvSpPr txBox="1">
            <a:spLocks noChangeArrowheads="1"/>
          </p:cNvSpPr>
          <p:nvPr/>
        </p:nvSpPr>
        <p:spPr bwMode="auto">
          <a:xfrm>
            <a:off x="1828051" y="1207825"/>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a:t>
            </a:r>
          </a:p>
        </p:txBody>
      </p:sp>
      <p:sp>
        <p:nvSpPr>
          <p:cNvPr id="58" name="Line 92"/>
          <p:cNvSpPr>
            <a:spLocks noChangeShapeType="1"/>
          </p:cNvSpPr>
          <p:nvPr/>
        </p:nvSpPr>
        <p:spPr bwMode="auto">
          <a:xfrm flipH="1" flipV="1">
            <a:off x="3161550" y="1616209"/>
            <a:ext cx="9525" cy="164544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 name="Line 183"/>
          <p:cNvSpPr>
            <a:spLocks noChangeShapeType="1"/>
          </p:cNvSpPr>
          <p:nvPr/>
        </p:nvSpPr>
        <p:spPr bwMode="auto">
          <a:xfrm>
            <a:off x="1548253" y="3262844"/>
            <a:ext cx="3629025" cy="47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 name="Line 184"/>
          <p:cNvSpPr>
            <a:spLocks noChangeShapeType="1"/>
          </p:cNvSpPr>
          <p:nvPr/>
        </p:nvSpPr>
        <p:spPr bwMode="auto">
          <a:xfrm>
            <a:off x="1554207" y="3262844"/>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1" name="Line 185"/>
          <p:cNvSpPr>
            <a:spLocks noChangeShapeType="1"/>
          </p:cNvSpPr>
          <p:nvPr/>
        </p:nvSpPr>
        <p:spPr bwMode="auto">
          <a:xfrm>
            <a:off x="2807934" y="3262844"/>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2" name="Line 186"/>
          <p:cNvSpPr>
            <a:spLocks noChangeShapeType="1"/>
          </p:cNvSpPr>
          <p:nvPr/>
        </p:nvSpPr>
        <p:spPr bwMode="auto">
          <a:xfrm>
            <a:off x="5174897" y="3262844"/>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 name="Text Box 187"/>
          <p:cNvSpPr txBox="1">
            <a:spLocks noChangeArrowheads="1"/>
          </p:cNvSpPr>
          <p:nvPr/>
        </p:nvSpPr>
        <p:spPr bwMode="auto">
          <a:xfrm>
            <a:off x="3218701" y="1863859"/>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sp>
        <p:nvSpPr>
          <p:cNvPr id="64" name="Text Box 188"/>
          <p:cNvSpPr txBox="1">
            <a:spLocks noChangeArrowheads="1"/>
          </p:cNvSpPr>
          <p:nvPr/>
        </p:nvSpPr>
        <p:spPr bwMode="auto">
          <a:xfrm>
            <a:off x="2203097" y="1868622"/>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Code</a:t>
            </a:r>
          </a:p>
        </p:txBody>
      </p:sp>
      <p:grpSp>
        <p:nvGrpSpPr>
          <p:cNvPr id="65" name="Group 189"/>
          <p:cNvGrpSpPr>
            <a:grpSpLocks/>
          </p:cNvGrpSpPr>
          <p:nvPr/>
        </p:nvGrpSpPr>
        <p:grpSpPr bwMode="auto">
          <a:xfrm>
            <a:off x="3423488" y="2119844"/>
            <a:ext cx="654844" cy="859631"/>
            <a:chOff x="758" y="1703"/>
            <a:chExt cx="589" cy="774"/>
          </a:xfrm>
        </p:grpSpPr>
        <p:sp>
          <p:nvSpPr>
            <p:cNvPr id="66" name="AutoShape 190"/>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7" name="AutoShape 191"/>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8" name="AutoShape 192"/>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69" name="Group 193"/>
          <p:cNvGrpSpPr>
            <a:grpSpLocks/>
          </p:cNvGrpSpPr>
          <p:nvPr/>
        </p:nvGrpSpPr>
        <p:grpSpPr bwMode="auto">
          <a:xfrm>
            <a:off x="2351925" y="2119844"/>
            <a:ext cx="422672" cy="273844"/>
            <a:chOff x="4831" y="3072"/>
            <a:chExt cx="355" cy="230"/>
          </a:xfrm>
        </p:grpSpPr>
        <p:sp>
          <p:nvSpPr>
            <p:cNvPr id="70" name="Rectangle 194"/>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1" name="Text Box 195"/>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72" name="Group 196"/>
          <p:cNvGrpSpPr>
            <a:grpSpLocks/>
          </p:cNvGrpSpPr>
          <p:nvPr/>
        </p:nvGrpSpPr>
        <p:grpSpPr bwMode="auto">
          <a:xfrm>
            <a:off x="2475750" y="2373447"/>
            <a:ext cx="422672" cy="273844"/>
            <a:chOff x="4935" y="3285"/>
            <a:chExt cx="355" cy="230"/>
          </a:xfrm>
        </p:grpSpPr>
        <p:sp>
          <p:nvSpPr>
            <p:cNvPr id="73" name="Rectangle 19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4" name="Text Box 198"/>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sp>
        <p:nvSpPr>
          <p:cNvPr id="75" name="Line 199"/>
          <p:cNvSpPr>
            <a:spLocks noChangeShapeType="1"/>
          </p:cNvSpPr>
          <p:nvPr/>
        </p:nvSpPr>
        <p:spPr bwMode="auto">
          <a:xfrm>
            <a:off x="4008084" y="3262844"/>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76" name="Group 200"/>
          <p:cNvGrpSpPr>
            <a:grpSpLocks/>
          </p:cNvGrpSpPr>
          <p:nvPr/>
        </p:nvGrpSpPr>
        <p:grpSpPr bwMode="auto">
          <a:xfrm>
            <a:off x="2571000" y="1699553"/>
            <a:ext cx="1147763" cy="139304"/>
            <a:chOff x="1227" y="1350"/>
            <a:chExt cx="964" cy="117"/>
          </a:xfrm>
        </p:grpSpPr>
        <p:grpSp>
          <p:nvGrpSpPr>
            <p:cNvPr id="77" name="Group 201"/>
            <p:cNvGrpSpPr>
              <a:grpSpLocks/>
            </p:cNvGrpSpPr>
            <p:nvPr/>
          </p:nvGrpSpPr>
          <p:grpSpPr bwMode="auto">
            <a:xfrm>
              <a:off x="1227" y="1350"/>
              <a:ext cx="964" cy="84"/>
              <a:chOff x="500" y="1350"/>
              <a:chExt cx="2449" cy="103"/>
            </a:xfrm>
          </p:grpSpPr>
          <p:sp>
            <p:nvSpPr>
              <p:cNvPr id="80" name="Line 202"/>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 name="Line 203"/>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78" name="Line 204"/>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 name="Line 205"/>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82" name="Title 41"/>
          <p:cNvSpPr txBox="1">
            <a:spLocks/>
          </p:cNvSpPr>
          <p:nvPr/>
        </p:nvSpPr>
        <p:spPr bwMode="auto">
          <a:xfrm>
            <a:off x="433828" y="18269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Contacts</a:t>
            </a:r>
          </a:p>
        </p:txBody>
      </p:sp>
    </p:spTree>
    <p:extLst>
      <p:ext uri="{BB962C8B-B14F-4D97-AF65-F5344CB8AC3E}">
        <p14:creationId xmlns:p14="http://schemas.microsoft.com/office/powerpoint/2010/main" val="41012819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17"/>
          <p:cNvSpPr>
            <a:spLocks noChangeArrowheads="1"/>
          </p:cNvSpPr>
          <p:nvPr/>
        </p:nvSpPr>
        <p:spPr bwMode="auto">
          <a:xfrm>
            <a:off x="5285185" y="667941"/>
            <a:ext cx="24860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marR="0" lvl="0" indent="-214313" defTabSz="685800" eaLnBrk="0" fontAlgn="base" latinLnBrk="0" hangingPunct="0">
              <a:lnSpc>
                <a:spcPct val="90000"/>
              </a:lnSpc>
              <a:spcBef>
                <a:spcPct val="40000"/>
              </a:spcBef>
              <a:spcAft>
                <a:spcPct val="0"/>
              </a:spcAft>
              <a:buClr>
                <a:srgbClr val="04628C"/>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When PAS informs BillingCenter of new policy, that policy typically has a producer code associated with it</a:t>
            </a:r>
          </a:p>
          <a:p>
            <a:pPr marL="471488" marR="0" lvl="1" indent="-171450" defTabSz="685800" eaLnBrk="0" fontAlgn="base" latinLnBrk="0" hangingPunct="0">
              <a:lnSpc>
                <a:spcPct val="9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rPr>
              <a:t>Policy is then associated with producer with given producer code</a:t>
            </a:r>
          </a:p>
        </p:txBody>
      </p:sp>
      <p:grpSp>
        <p:nvGrpSpPr>
          <p:cNvPr id="76" name="Group 115"/>
          <p:cNvGrpSpPr>
            <a:grpSpLocks/>
          </p:cNvGrpSpPr>
          <p:nvPr/>
        </p:nvGrpSpPr>
        <p:grpSpPr bwMode="auto">
          <a:xfrm>
            <a:off x="2856310" y="629843"/>
            <a:ext cx="640556" cy="939403"/>
            <a:chOff x="2634" y="2618"/>
            <a:chExt cx="538" cy="789"/>
          </a:xfrm>
        </p:grpSpPr>
        <p:sp>
          <p:nvSpPr>
            <p:cNvPr id="77" name="AutoShape 116"/>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 name="Freeform 117"/>
            <p:cNvSpPr>
              <a:spLocks/>
            </p:cNvSpPr>
            <p:nvPr/>
          </p:nvSpPr>
          <p:spPr bwMode="auto">
            <a:xfrm flipH="1">
              <a:off x="2724" y="3088"/>
              <a:ext cx="0" cy="18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 name="Freeform 118"/>
            <p:cNvSpPr>
              <a:spLocks/>
            </p:cNvSpPr>
            <p:nvPr/>
          </p:nvSpPr>
          <p:spPr bwMode="auto">
            <a:xfrm flipH="1">
              <a:off x="2692" y="3046"/>
              <a:ext cx="0" cy="18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 name="Rectangle 119"/>
            <p:cNvSpPr>
              <a:spLocks noChangeArrowheads="1"/>
            </p:cNvSpPr>
            <p:nvPr/>
          </p:nvSpPr>
          <p:spPr bwMode="auto">
            <a:xfrm rot="21419544" flipH="1">
              <a:off x="3090" y="3065"/>
              <a:ext cx="82" cy="184"/>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 name="Rectangle 120"/>
            <p:cNvSpPr>
              <a:spLocks noChangeArrowheads="1"/>
            </p:cNvSpPr>
            <p:nvPr/>
          </p:nvSpPr>
          <p:spPr bwMode="auto">
            <a:xfrm rot="1196180" flipH="1">
              <a:off x="2634" y="3039"/>
              <a:ext cx="82" cy="184"/>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 name="Oval 121"/>
            <p:cNvSpPr>
              <a:spLocks noChangeArrowheads="1"/>
            </p:cNvSpPr>
            <p:nvPr/>
          </p:nvSpPr>
          <p:spPr bwMode="auto">
            <a:xfrm flipH="1">
              <a:off x="2961" y="3107"/>
              <a:ext cx="5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 name="Oval 122"/>
            <p:cNvSpPr>
              <a:spLocks noChangeArrowheads="1"/>
            </p:cNvSpPr>
            <p:nvPr/>
          </p:nvSpPr>
          <p:spPr bwMode="auto">
            <a:xfrm flipH="1">
              <a:off x="2926" y="3133"/>
              <a:ext cx="47"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 name="Oval 123"/>
            <p:cNvSpPr>
              <a:spLocks noChangeArrowheads="1"/>
            </p:cNvSpPr>
            <p:nvPr/>
          </p:nvSpPr>
          <p:spPr bwMode="auto">
            <a:xfrm rot="20190086" flipH="1">
              <a:off x="2882" y="3148"/>
              <a:ext cx="49"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 name="Oval 124"/>
            <p:cNvSpPr>
              <a:spLocks noChangeArrowheads="1"/>
            </p:cNvSpPr>
            <p:nvPr/>
          </p:nvSpPr>
          <p:spPr bwMode="auto">
            <a:xfrm rot="18495068" flipH="1">
              <a:off x="2862" y="3165"/>
              <a:ext cx="3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 name="Freeform 125"/>
            <p:cNvSpPr>
              <a:spLocks/>
            </p:cNvSpPr>
            <p:nvPr/>
          </p:nvSpPr>
          <p:spPr bwMode="auto">
            <a:xfrm flipH="1">
              <a:off x="2769" y="3114"/>
              <a:ext cx="0" cy="18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7" name="Freeform 126"/>
            <p:cNvSpPr>
              <a:spLocks/>
            </p:cNvSpPr>
            <p:nvPr/>
          </p:nvSpPr>
          <p:spPr bwMode="auto">
            <a:xfrm flipH="1">
              <a:off x="2789" y="3135"/>
              <a:ext cx="0" cy="18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 name="Freeform 127"/>
            <p:cNvSpPr>
              <a:spLocks/>
            </p:cNvSpPr>
            <p:nvPr/>
          </p:nvSpPr>
          <p:spPr bwMode="auto">
            <a:xfrm flipH="1">
              <a:off x="2820" y="3157"/>
              <a:ext cx="0" cy="18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89" name="Text Box 128"/>
          <p:cNvSpPr txBox="1">
            <a:spLocks noChangeArrowheads="1"/>
          </p:cNvSpPr>
          <p:nvPr/>
        </p:nvSpPr>
        <p:spPr bwMode="auto">
          <a:xfrm>
            <a:off x="1889523" y="1115616"/>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a:t>
            </a:r>
          </a:p>
        </p:txBody>
      </p:sp>
      <p:sp>
        <p:nvSpPr>
          <p:cNvPr id="90" name="Line 129"/>
          <p:cNvSpPr>
            <a:spLocks noChangeShapeType="1"/>
          </p:cNvSpPr>
          <p:nvPr/>
        </p:nvSpPr>
        <p:spPr bwMode="auto">
          <a:xfrm flipH="1" flipV="1">
            <a:off x="3223022" y="1524000"/>
            <a:ext cx="9525" cy="164544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 name="Text Box 130"/>
          <p:cNvSpPr txBox="1">
            <a:spLocks noChangeArrowheads="1"/>
          </p:cNvSpPr>
          <p:nvPr/>
        </p:nvSpPr>
        <p:spPr bwMode="auto">
          <a:xfrm>
            <a:off x="1329929" y="3390900"/>
            <a:ext cx="57269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grpSp>
        <p:nvGrpSpPr>
          <p:cNvPr id="92" name="Group 132"/>
          <p:cNvGrpSpPr>
            <a:grpSpLocks/>
          </p:cNvGrpSpPr>
          <p:nvPr/>
        </p:nvGrpSpPr>
        <p:grpSpPr bwMode="auto">
          <a:xfrm>
            <a:off x="1478832" y="3659780"/>
            <a:ext cx="588368" cy="1019223"/>
            <a:chOff x="374" y="3073"/>
            <a:chExt cx="560" cy="971"/>
          </a:xfrm>
        </p:grpSpPr>
        <p:grpSp>
          <p:nvGrpSpPr>
            <p:cNvPr id="93" name="Group 133"/>
            <p:cNvGrpSpPr>
              <a:grpSpLocks/>
            </p:cNvGrpSpPr>
            <p:nvPr/>
          </p:nvGrpSpPr>
          <p:grpSpPr bwMode="auto">
            <a:xfrm>
              <a:off x="374" y="3073"/>
              <a:ext cx="350" cy="545"/>
              <a:chOff x="2442" y="423"/>
              <a:chExt cx="706" cy="1105"/>
            </a:xfrm>
          </p:grpSpPr>
          <p:sp>
            <p:nvSpPr>
              <p:cNvPr id="114" name="AutoShape 134"/>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5" name="Freeform 135"/>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6" name="Freeform 136"/>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7" name="Freeform 137"/>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18" name="Group 138"/>
              <p:cNvGrpSpPr>
                <a:grpSpLocks/>
              </p:cNvGrpSpPr>
              <p:nvPr/>
            </p:nvGrpSpPr>
            <p:grpSpPr bwMode="auto">
              <a:xfrm>
                <a:off x="2892" y="736"/>
                <a:ext cx="256" cy="792"/>
                <a:chOff x="2784" y="2873"/>
                <a:chExt cx="384" cy="1198"/>
              </a:xfrm>
            </p:grpSpPr>
            <p:sp>
              <p:nvSpPr>
                <p:cNvPr id="119" name="AutoShape 13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0" name="AutoShape 14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1" name="AutoShape 141"/>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Oval 142"/>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94" name="Group 143"/>
            <p:cNvGrpSpPr>
              <a:grpSpLocks/>
            </p:cNvGrpSpPr>
            <p:nvPr/>
          </p:nvGrpSpPr>
          <p:grpSpPr bwMode="auto">
            <a:xfrm>
              <a:off x="479" y="3286"/>
              <a:ext cx="350" cy="545"/>
              <a:chOff x="2442" y="423"/>
              <a:chExt cx="706" cy="1105"/>
            </a:xfrm>
          </p:grpSpPr>
          <p:sp>
            <p:nvSpPr>
              <p:cNvPr id="105" name="AutoShape 144"/>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6" name="Freeform 145"/>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7" name="Freeform 146"/>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8" name="Freeform 147"/>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09" name="Group 148"/>
              <p:cNvGrpSpPr>
                <a:grpSpLocks/>
              </p:cNvGrpSpPr>
              <p:nvPr/>
            </p:nvGrpSpPr>
            <p:grpSpPr bwMode="auto">
              <a:xfrm>
                <a:off x="2892" y="736"/>
                <a:ext cx="256" cy="792"/>
                <a:chOff x="2784" y="2873"/>
                <a:chExt cx="384" cy="1198"/>
              </a:xfrm>
            </p:grpSpPr>
            <p:sp>
              <p:nvSpPr>
                <p:cNvPr id="110" name="AutoShape 1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1" name="AutoShape 1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2" name="AutoShape 151"/>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3" name="Oval 152"/>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95" name="Group 153"/>
            <p:cNvGrpSpPr>
              <a:grpSpLocks/>
            </p:cNvGrpSpPr>
            <p:nvPr/>
          </p:nvGrpSpPr>
          <p:grpSpPr bwMode="auto">
            <a:xfrm>
              <a:off x="584" y="3499"/>
              <a:ext cx="350" cy="545"/>
              <a:chOff x="2442" y="423"/>
              <a:chExt cx="706" cy="1105"/>
            </a:xfrm>
          </p:grpSpPr>
          <p:sp>
            <p:nvSpPr>
              <p:cNvPr id="96" name="AutoShape 154"/>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7" name="Freeform 155"/>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8" name="Freeform 156"/>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9" name="Freeform 157"/>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00" name="Group 158"/>
              <p:cNvGrpSpPr>
                <a:grpSpLocks/>
              </p:cNvGrpSpPr>
              <p:nvPr/>
            </p:nvGrpSpPr>
            <p:grpSpPr bwMode="auto">
              <a:xfrm>
                <a:off x="2892" y="736"/>
                <a:ext cx="256" cy="792"/>
                <a:chOff x="2784" y="2873"/>
                <a:chExt cx="384" cy="1198"/>
              </a:xfrm>
            </p:grpSpPr>
            <p:sp>
              <p:nvSpPr>
                <p:cNvPr id="101" name="AutoShape 15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2" name="AutoShape 16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3" name="AutoShape 161"/>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4" name="Oval 162"/>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123" name="Line 220"/>
          <p:cNvSpPr>
            <a:spLocks noChangeShapeType="1"/>
          </p:cNvSpPr>
          <p:nvPr/>
        </p:nvSpPr>
        <p:spPr bwMode="auto">
          <a:xfrm>
            <a:off x="1609725" y="3170635"/>
            <a:ext cx="3629025" cy="47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4" name="Line 221"/>
          <p:cNvSpPr>
            <a:spLocks noChangeShapeType="1"/>
          </p:cNvSpPr>
          <p:nvPr/>
        </p:nvSpPr>
        <p:spPr bwMode="auto">
          <a:xfrm>
            <a:off x="161567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5" name="Line 222"/>
          <p:cNvSpPr>
            <a:spLocks noChangeShapeType="1"/>
          </p:cNvSpPr>
          <p:nvPr/>
        </p:nvSpPr>
        <p:spPr bwMode="auto">
          <a:xfrm>
            <a:off x="286940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6" name="Line 223"/>
          <p:cNvSpPr>
            <a:spLocks noChangeShapeType="1"/>
          </p:cNvSpPr>
          <p:nvPr/>
        </p:nvSpPr>
        <p:spPr bwMode="auto">
          <a:xfrm>
            <a:off x="523636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7" name="Text Box 224"/>
          <p:cNvSpPr txBox="1">
            <a:spLocks noChangeArrowheads="1"/>
          </p:cNvSpPr>
          <p:nvPr/>
        </p:nvSpPr>
        <p:spPr bwMode="auto">
          <a:xfrm>
            <a:off x="3280173" y="1771650"/>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sp>
        <p:nvSpPr>
          <p:cNvPr id="128" name="Text Box 225"/>
          <p:cNvSpPr txBox="1">
            <a:spLocks noChangeArrowheads="1"/>
          </p:cNvSpPr>
          <p:nvPr/>
        </p:nvSpPr>
        <p:spPr bwMode="auto">
          <a:xfrm>
            <a:off x="2264569" y="1776413"/>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Code</a:t>
            </a:r>
          </a:p>
        </p:txBody>
      </p:sp>
      <p:grpSp>
        <p:nvGrpSpPr>
          <p:cNvPr id="129" name="Group 226"/>
          <p:cNvGrpSpPr>
            <a:grpSpLocks/>
          </p:cNvGrpSpPr>
          <p:nvPr/>
        </p:nvGrpSpPr>
        <p:grpSpPr bwMode="auto">
          <a:xfrm>
            <a:off x="3484960" y="2027635"/>
            <a:ext cx="654844" cy="859631"/>
            <a:chOff x="758" y="1703"/>
            <a:chExt cx="589" cy="774"/>
          </a:xfrm>
        </p:grpSpPr>
        <p:sp>
          <p:nvSpPr>
            <p:cNvPr id="130" name="AutoShape 227"/>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1" name="AutoShape 228"/>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2" name="AutoShape 229"/>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33" name="Group 230"/>
          <p:cNvGrpSpPr>
            <a:grpSpLocks/>
          </p:cNvGrpSpPr>
          <p:nvPr/>
        </p:nvGrpSpPr>
        <p:grpSpPr bwMode="auto">
          <a:xfrm>
            <a:off x="2413397" y="2027635"/>
            <a:ext cx="422672" cy="273844"/>
            <a:chOff x="4831" y="3072"/>
            <a:chExt cx="355" cy="230"/>
          </a:xfrm>
        </p:grpSpPr>
        <p:sp>
          <p:nvSpPr>
            <p:cNvPr id="134" name="Rectangle 231"/>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5" name="Text Box 232"/>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136" name="Group 233"/>
          <p:cNvGrpSpPr>
            <a:grpSpLocks/>
          </p:cNvGrpSpPr>
          <p:nvPr/>
        </p:nvGrpSpPr>
        <p:grpSpPr bwMode="auto">
          <a:xfrm>
            <a:off x="2537222" y="2281238"/>
            <a:ext cx="422672" cy="273844"/>
            <a:chOff x="4935" y="3285"/>
            <a:chExt cx="355" cy="230"/>
          </a:xfrm>
        </p:grpSpPr>
        <p:sp>
          <p:nvSpPr>
            <p:cNvPr id="137" name="Rectangle 234"/>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8" name="Text Box 235"/>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sp>
        <p:nvSpPr>
          <p:cNvPr id="139" name="Line 236"/>
          <p:cNvSpPr>
            <a:spLocks noChangeShapeType="1"/>
          </p:cNvSpPr>
          <p:nvPr/>
        </p:nvSpPr>
        <p:spPr bwMode="auto">
          <a:xfrm>
            <a:off x="406955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0" name="Group 237"/>
          <p:cNvGrpSpPr>
            <a:grpSpLocks/>
          </p:cNvGrpSpPr>
          <p:nvPr/>
        </p:nvGrpSpPr>
        <p:grpSpPr bwMode="auto">
          <a:xfrm>
            <a:off x="2632472" y="1607344"/>
            <a:ext cx="1147763" cy="139304"/>
            <a:chOff x="1227" y="1350"/>
            <a:chExt cx="964" cy="117"/>
          </a:xfrm>
        </p:grpSpPr>
        <p:grpSp>
          <p:nvGrpSpPr>
            <p:cNvPr id="141" name="Group 238"/>
            <p:cNvGrpSpPr>
              <a:grpSpLocks/>
            </p:cNvGrpSpPr>
            <p:nvPr/>
          </p:nvGrpSpPr>
          <p:grpSpPr bwMode="auto">
            <a:xfrm>
              <a:off x="1227" y="1350"/>
              <a:ext cx="964" cy="84"/>
              <a:chOff x="500" y="1350"/>
              <a:chExt cx="2449" cy="103"/>
            </a:xfrm>
          </p:grpSpPr>
          <p:sp>
            <p:nvSpPr>
              <p:cNvPr id="144" name="Line 239"/>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5" name="Line 240"/>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42" name="Line 241"/>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3" name="Line 242"/>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46" name="Title 73"/>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Policies and producer codes</a:t>
            </a:r>
          </a:p>
        </p:txBody>
      </p:sp>
    </p:spTree>
    <p:extLst>
      <p:ext uri="{BB962C8B-B14F-4D97-AF65-F5344CB8AC3E}">
        <p14:creationId xmlns:p14="http://schemas.microsoft.com/office/powerpoint/2010/main" val="382790999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17"/>
          <p:cNvSpPr>
            <a:spLocks noChangeArrowheads="1"/>
          </p:cNvSpPr>
          <p:nvPr/>
        </p:nvSpPr>
        <p:spPr bwMode="auto">
          <a:xfrm>
            <a:off x="5285185" y="635794"/>
            <a:ext cx="2486025" cy="415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marR="0" lvl="0" indent="-214313" defTabSz="685800" eaLnBrk="0" fontAlgn="base" latinLnBrk="0" hangingPunct="0">
              <a:lnSpc>
                <a:spcPct val="90000"/>
              </a:lnSpc>
              <a:spcBef>
                <a:spcPct val="40000"/>
              </a:spcBef>
              <a:spcAft>
                <a:spcPct val="0"/>
              </a:spcAft>
              <a:buClr>
                <a:srgbClr val="04628C"/>
              </a:buClr>
              <a:buSzTx/>
              <a:buFont typeface="Arial" charset="0"/>
              <a:buChar char="•"/>
              <a:tabLst/>
              <a:defRPr/>
            </a:pPr>
            <a:r>
              <a:rPr kumimoji="0" lang="en-US" sz="1800" b="1" i="0" u="none" strike="noStrike" kern="0" cap="none" spc="0" normalizeH="0" baseline="0" noProof="0" smtClean="0">
                <a:ln>
                  <a:noFill/>
                </a:ln>
                <a:solidFill>
                  <a:srgbClr val="000000"/>
                </a:solidFill>
                <a:effectLst/>
                <a:uLnTx/>
                <a:uFillTx/>
              </a:rPr>
              <a:t>Commission</a:t>
            </a:r>
            <a:r>
              <a:rPr kumimoji="0" lang="en-US" sz="1800" b="0" i="0" u="none" strike="noStrike" kern="0" cap="none" spc="0" normalizeH="0" baseline="0" noProof="0" smtClean="0">
                <a:ln>
                  <a:noFill/>
                </a:ln>
                <a:solidFill>
                  <a:srgbClr val="000000"/>
                </a:solidFill>
                <a:effectLst/>
                <a:uLnTx/>
                <a:uFillTx/>
              </a:rPr>
              <a:t> is a fee paid to a producer, usually as a percentage of the policy premium</a:t>
            </a:r>
          </a:p>
        </p:txBody>
      </p:sp>
      <p:grpSp>
        <p:nvGrpSpPr>
          <p:cNvPr id="185" name="Group 146"/>
          <p:cNvGrpSpPr>
            <a:grpSpLocks/>
          </p:cNvGrpSpPr>
          <p:nvPr/>
        </p:nvGrpSpPr>
        <p:grpSpPr bwMode="auto">
          <a:xfrm>
            <a:off x="2856310" y="629843"/>
            <a:ext cx="640556" cy="939403"/>
            <a:chOff x="2634" y="2618"/>
            <a:chExt cx="538" cy="789"/>
          </a:xfrm>
        </p:grpSpPr>
        <p:sp>
          <p:nvSpPr>
            <p:cNvPr id="186" name="AutoShape 147"/>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7" name="Freeform 148"/>
            <p:cNvSpPr>
              <a:spLocks/>
            </p:cNvSpPr>
            <p:nvPr/>
          </p:nvSpPr>
          <p:spPr bwMode="auto">
            <a:xfrm flipH="1">
              <a:off x="2724" y="3088"/>
              <a:ext cx="0" cy="18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8" name="Freeform 149"/>
            <p:cNvSpPr>
              <a:spLocks/>
            </p:cNvSpPr>
            <p:nvPr/>
          </p:nvSpPr>
          <p:spPr bwMode="auto">
            <a:xfrm flipH="1">
              <a:off x="2692" y="3046"/>
              <a:ext cx="0" cy="18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9" name="Rectangle 150"/>
            <p:cNvSpPr>
              <a:spLocks noChangeArrowheads="1"/>
            </p:cNvSpPr>
            <p:nvPr/>
          </p:nvSpPr>
          <p:spPr bwMode="auto">
            <a:xfrm rot="21419544" flipH="1">
              <a:off x="3090" y="3065"/>
              <a:ext cx="82" cy="184"/>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0" name="Rectangle 151"/>
            <p:cNvSpPr>
              <a:spLocks noChangeArrowheads="1"/>
            </p:cNvSpPr>
            <p:nvPr/>
          </p:nvSpPr>
          <p:spPr bwMode="auto">
            <a:xfrm rot="1196180" flipH="1">
              <a:off x="2634" y="3039"/>
              <a:ext cx="82" cy="184"/>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1" name="Oval 152"/>
            <p:cNvSpPr>
              <a:spLocks noChangeArrowheads="1"/>
            </p:cNvSpPr>
            <p:nvPr/>
          </p:nvSpPr>
          <p:spPr bwMode="auto">
            <a:xfrm flipH="1">
              <a:off x="2961" y="3107"/>
              <a:ext cx="5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2" name="Oval 153"/>
            <p:cNvSpPr>
              <a:spLocks noChangeArrowheads="1"/>
            </p:cNvSpPr>
            <p:nvPr/>
          </p:nvSpPr>
          <p:spPr bwMode="auto">
            <a:xfrm flipH="1">
              <a:off x="2926" y="3133"/>
              <a:ext cx="47"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3" name="Oval 154"/>
            <p:cNvSpPr>
              <a:spLocks noChangeArrowheads="1"/>
            </p:cNvSpPr>
            <p:nvPr/>
          </p:nvSpPr>
          <p:spPr bwMode="auto">
            <a:xfrm rot="20190086" flipH="1">
              <a:off x="2882" y="3148"/>
              <a:ext cx="49"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4" name="Oval 155"/>
            <p:cNvSpPr>
              <a:spLocks noChangeArrowheads="1"/>
            </p:cNvSpPr>
            <p:nvPr/>
          </p:nvSpPr>
          <p:spPr bwMode="auto">
            <a:xfrm rot="18495068" flipH="1">
              <a:off x="2862" y="3165"/>
              <a:ext cx="3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5" name="Freeform 156"/>
            <p:cNvSpPr>
              <a:spLocks/>
            </p:cNvSpPr>
            <p:nvPr/>
          </p:nvSpPr>
          <p:spPr bwMode="auto">
            <a:xfrm flipH="1">
              <a:off x="2769" y="3114"/>
              <a:ext cx="0" cy="18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6" name="Freeform 157"/>
            <p:cNvSpPr>
              <a:spLocks/>
            </p:cNvSpPr>
            <p:nvPr/>
          </p:nvSpPr>
          <p:spPr bwMode="auto">
            <a:xfrm flipH="1">
              <a:off x="2789" y="3135"/>
              <a:ext cx="0" cy="18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7" name="Freeform 158"/>
            <p:cNvSpPr>
              <a:spLocks/>
            </p:cNvSpPr>
            <p:nvPr/>
          </p:nvSpPr>
          <p:spPr bwMode="auto">
            <a:xfrm flipH="1">
              <a:off x="2820" y="3157"/>
              <a:ext cx="0" cy="18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98" name="Text Box 159"/>
          <p:cNvSpPr txBox="1">
            <a:spLocks noChangeArrowheads="1"/>
          </p:cNvSpPr>
          <p:nvPr/>
        </p:nvSpPr>
        <p:spPr bwMode="auto">
          <a:xfrm>
            <a:off x="1889523" y="1115616"/>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a:t>
            </a:r>
          </a:p>
        </p:txBody>
      </p:sp>
      <p:sp>
        <p:nvSpPr>
          <p:cNvPr id="199" name="Line 160"/>
          <p:cNvSpPr>
            <a:spLocks noChangeShapeType="1"/>
          </p:cNvSpPr>
          <p:nvPr/>
        </p:nvSpPr>
        <p:spPr bwMode="auto">
          <a:xfrm flipH="1" flipV="1">
            <a:off x="3223022" y="1524000"/>
            <a:ext cx="9525" cy="164544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0" name="Text Box 161"/>
          <p:cNvSpPr txBox="1">
            <a:spLocks noChangeArrowheads="1"/>
          </p:cNvSpPr>
          <p:nvPr/>
        </p:nvSpPr>
        <p:spPr bwMode="auto">
          <a:xfrm>
            <a:off x="1329929" y="3390900"/>
            <a:ext cx="57269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grpSp>
        <p:nvGrpSpPr>
          <p:cNvPr id="201" name="Group 163"/>
          <p:cNvGrpSpPr>
            <a:grpSpLocks/>
          </p:cNvGrpSpPr>
          <p:nvPr/>
        </p:nvGrpSpPr>
        <p:grpSpPr bwMode="auto">
          <a:xfrm>
            <a:off x="1478832" y="3659780"/>
            <a:ext cx="588368" cy="1019223"/>
            <a:chOff x="374" y="3073"/>
            <a:chExt cx="560" cy="971"/>
          </a:xfrm>
        </p:grpSpPr>
        <p:grpSp>
          <p:nvGrpSpPr>
            <p:cNvPr id="202" name="Group 164"/>
            <p:cNvGrpSpPr>
              <a:grpSpLocks/>
            </p:cNvGrpSpPr>
            <p:nvPr/>
          </p:nvGrpSpPr>
          <p:grpSpPr bwMode="auto">
            <a:xfrm>
              <a:off x="374" y="3073"/>
              <a:ext cx="350" cy="545"/>
              <a:chOff x="2442" y="423"/>
              <a:chExt cx="706" cy="1105"/>
            </a:xfrm>
          </p:grpSpPr>
          <p:sp>
            <p:nvSpPr>
              <p:cNvPr id="223" name="AutoShape 165"/>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4" name="Freeform 166"/>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5" name="Freeform 167"/>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6" name="Freeform 168"/>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27" name="Group 169"/>
              <p:cNvGrpSpPr>
                <a:grpSpLocks/>
              </p:cNvGrpSpPr>
              <p:nvPr/>
            </p:nvGrpSpPr>
            <p:grpSpPr bwMode="auto">
              <a:xfrm>
                <a:off x="2892" y="736"/>
                <a:ext cx="256" cy="792"/>
                <a:chOff x="2784" y="2873"/>
                <a:chExt cx="384" cy="1198"/>
              </a:xfrm>
            </p:grpSpPr>
            <p:sp>
              <p:nvSpPr>
                <p:cNvPr id="228" name="AutoShape 17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9" name="AutoShape 17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0" name="AutoShape 172"/>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1" name="Oval 173"/>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203" name="Group 174"/>
            <p:cNvGrpSpPr>
              <a:grpSpLocks/>
            </p:cNvGrpSpPr>
            <p:nvPr/>
          </p:nvGrpSpPr>
          <p:grpSpPr bwMode="auto">
            <a:xfrm>
              <a:off x="479" y="3286"/>
              <a:ext cx="350" cy="545"/>
              <a:chOff x="2442" y="423"/>
              <a:chExt cx="706" cy="1105"/>
            </a:xfrm>
          </p:grpSpPr>
          <p:sp>
            <p:nvSpPr>
              <p:cNvPr id="214" name="AutoShape 175"/>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5" name="Freeform 176"/>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6" name="Freeform 177"/>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7" name="Freeform 178"/>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18" name="Group 179"/>
              <p:cNvGrpSpPr>
                <a:grpSpLocks/>
              </p:cNvGrpSpPr>
              <p:nvPr/>
            </p:nvGrpSpPr>
            <p:grpSpPr bwMode="auto">
              <a:xfrm>
                <a:off x="2892" y="736"/>
                <a:ext cx="256" cy="792"/>
                <a:chOff x="2784" y="2873"/>
                <a:chExt cx="384" cy="1198"/>
              </a:xfrm>
            </p:grpSpPr>
            <p:sp>
              <p:nvSpPr>
                <p:cNvPr id="219" name="AutoShape 18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0" name="AutoShape 18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1" name="AutoShape 182"/>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2" name="Oval 183"/>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204" name="Group 184"/>
            <p:cNvGrpSpPr>
              <a:grpSpLocks/>
            </p:cNvGrpSpPr>
            <p:nvPr/>
          </p:nvGrpSpPr>
          <p:grpSpPr bwMode="auto">
            <a:xfrm>
              <a:off x="584" y="3499"/>
              <a:ext cx="350" cy="545"/>
              <a:chOff x="2442" y="423"/>
              <a:chExt cx="706" cy="1105"/>
            </a:xfrm>
          </p:grpSpPr>
          <p:sp>
            <p:nvSpPr>
              <p:cNvPr id="205" name="AutoShape 185"/>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6" name="Freeform 186"/>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7" name="Freeform 187"/>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8" name="Freeform 188"/>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09" name="Group 189"/>
              <p:cNvGrpSpPr>
                <a:grpSpLocks/>
              </p:cNvGrpSpPr>
              <p:nvPr/>
            </p:nvGrpSpPr>
            <p:grpSpPr bwMode="auto">
              <a:xfrm>
                <a:off x="2892" y="736"/>
                <a:ext cx="256" cy="792"/>
                <a:chOff x="2784" y="2873"/>
                <a:chExt cx="384" cy="1198"/>
              </a:xfrm>
            </p:grpSpPr>
            <p:sp>
              <p:nvSpPr>
                <p:cNvPr id="210" name="AutoShape 19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1" name="AutoShape 19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2" name="AutoShape 192"/>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3" name="Oval 193"/>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232" name="Text Box 194"/>
          <p:cNvSpPr txBox="1">
            <a:spLocks noChangeArrowheads="1"/>
          </p:cNvSpPr>
          <p:nvPr/>
        </p:nvSpPr>
        <p:spPr bwMode="auto">
          <a:xfrm>
            <a:off x="2313385" y="3390900"/>
            <a:ext cx="117990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Commission</a:t>
            </a:r>
          </a:p>
        </p:txBody>
      </p:sp>
      <p:grpSp>
        <p:nvGrpSpPr>
          <p:cNvPr id="233" name="Group 195"/>
          <p:cNvGrpSpPr>
            <a:grpSpLocks/>
          </p:cNvGrpSpPr>
          <p:nvPr/>
        </p:nvGrpSpPr>
        <p:grpSpPr bwMode="auto">
          <a:xfrm>
            <a:off x="2539604" y="3705472"/>
            <a:ext cx="759619" cy="480529"/>
            <a:chOff x="1730" y="3114"/>
            <a:chExt cx="743" cy="504"/>
          </a:xfrm>
        </p:grpSpPr>
        <p:grpSp>
          <p:nvGrpSpPr>
            <p:cNvPr id="234" name="Group 196"/>
            <p:cNvGrpSpPr>
              <a:grpSpLocks/>
            </p:cNvGrpSpPr>
            <p:nvPr/>
          </p:nvGrpSpPr>
          <p:grpSpPr bwMode="auto">
            <a:xfrm>
              <a:off x="1730" y="3114"/>
              <a:ext cx="548" cy="374"/>
              <a:chOff x="2237" y="1629"/>
              <a:chExt cx="745" cy="509"/>
            </a:xfrm>
          </p:grpSpPr>
          <p:sp>
            <p:nvSpPr>
              <p:cNvPr id="243" name="Rectangle 197"/>
              <p:cNvSpPr>
                <a:spLocks noChangeArrowheads="1"/>
              </p:cNvSpPr>
              <p:nvPr/>
            </p:nvSpPr>
            <p:spPr bwMode="auto">
              <a:xfrm>
                <a:off x="2240" y="1717"/>
                <a:ext cx="742" cy="313"/>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4" name="AutoShape 198"/>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5" name="Freeform 199"/>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6" name="Freeform 200"/>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7" name="Freeform 201"/>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8" name="Freeform 202"/>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9" name="Rectangle 203"/>
              <p:cNvSpPr>
                <a:spLocks noChangeArrowheads="1"/>
              </p:cNvSpPr>
              <p:nvPr/>
            </p:nvSpPr>
            <p:spPr bwMode="auto">
              <a:xfrm>
                <a:off x="2237" y="1721"/>
                <a:ext cx="151" cy="313"/>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35" name="Group 204"/>
            <p:cNvGrpSpPr>
              <a:grpSpLocks/>
            </p:cNvGrpSpPr>
            <p:nvPr/>
          </p:nvGrpSpPr>
          <p:grpSpPr bwMode="auto">
            <a:xfrm>
              <a:off x="1925" y="3244"/>
              <a:ext cx="548" cy="374"/>
              <a:chOff x="2237" y="1629"/>
              <a:chExt cx="745" cy="509"/>
            </a:xfrm>
          </p:grpSpPr>
          <p:sp>
            <p:nvSpPr>
              <p:cNvPr id="236" name="Rectangle 205"/>
              <p:cNvSpPr>
                <a:spLocks noChangeArrowheads="1"/>
              </p:cNvSpPr>
              <p:nvPr/>
            </p:nvSpPr>
            <p:spPr bwMode="auto">
              <a:xfrm>
                <a:off x="2240" y="1717"/>
                <a:ext cx="742" cy="313"/>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7" name="AutoShape 206"/>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8" name="Freeform 207"/>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9" name="Freeform 208"/>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0" name="Freeform 209"/>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1" name="Freeform 210"/>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2" name="Rectangle 211"/>
              <p:cNvSpPr>
                <a:spLocks noChangeArrowheads="1"/>
              </p:cNvSpPr>
              <p:nvPr/>
            </p:nvSpPr>
            <p:spPr bwMode="auto">
              <a:xfrm>
                <a:off x="2237" y="1721"/>
                <a:ext cx="151" cy="313"/>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250" name="Line 251"/>
          <p:cNvSpPr>
            <a:spLocks noChangeShapeType="1"/>
          </p:cNvSpPr>
          <p:nvPr/>
        </p:nvSpPr>
        <p:spPr bwMode="auto">
          <a:xfrm>
            <a:off x="1609725" y="3170635"/>
            <a:ext cx="3629025" cy="47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1" name="Line 252"/>
          <p:cNvSpPr>
            <a:spLocks noChangeShapeType="1"/>
          </p:cNvSpPr>
          <p:nvPr/>
        </p:nvSpPr>
        <p:spPr bwMode="auto">
          <a:xfrm>
            <a:off x="161567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2" name="Line 253"/>
          <p:cNvSpPr>
            <a:spLocks noChangeShapeType="1"/>
          </p:cNvSpPr>
          <p:nvPr/>
        </p:nvSpPr>
        <p:spPr bwMode="auto">
          <a:xfrm>
            <a:off x="286940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3" name="Line 254"/>
          <p:cNvSpPr>
            <a:spLocks noChangeShapeType="1"/>
          </p:cNvSpPr>
          <p:nvPr/>
        </p:nvSpPr>
        <p:spPr bwMode="auto">
          <a:xfrm>
            <a:off x="523636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4" name="Text Box 255"/>
          <p:cNvSpPr txBox="1">
            <a:spLocks noChangeArrowheads="1"/>
          </p:cNvSpPr>
          <p:nvPr/>
        </p:nvSpPr>
        <p:spPr bwMode="auto">
          <a:xfrm>
            <a:off x="3280173" y="1771650"/>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sp>
        <p:nvSpPr>
          <p:cNvPr id="255" name="Text Box 256"/>
          <p:cNvSpPr txBox="1">
            <a:spLocks noChangeArrowheads="1"/>
          </p:cNvSpPr>
          <p:nvPr/>
        </p:nvSpPr>
        <p:spPr bwMode="auto">
          <a:xfrm>
            <a:off x="2264569" y="1776413"/>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Code</a:t>
            </a:r>
          </a:p>
        </p:txBody>
      </p:sp>
      <p:grpSp>
        <p:nvGrpSpPr>
          <p:cNvPr id="256" name="Group 257"/>
          <p:cNvGrpSpPr>
            <a:grpSpLocks/>
          </p:cNvGrpSpPr>
          <p:nvPr/>
        </p:nvGrpSpPr>
        <p:grpSpPr bwMode="auto">
          <a:xfrm>
            <a:off x="3484960" y="2027635"/>
            <a:ext cx="654844" cy="859631"/>
            <a:chOff x="758" y="1703"/>
            <a:chExt cx="589" cy="774"/>
          </a:xfrm>
        </p:grpSpPr>
        <p:sp>
          <p:nvSpPr>
            <p:cNvPr id="257" name="AutoShape 258"/>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8" name="AutoShape 259"/>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9" name="AutoShape 260"/>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60" name="Group 261"/>
          <p:cNvGrpSpPr>
            <a:grpSpLocks/>
          </p:cNvGrpSpPr>
          <p:nvPr/>
        </p:nvGrpSpPr>
        <p:grpSpPr bwMode="auto">
          <a:xfrm>
            <a:off x="2413397" y="2027635"/>
            <a:ext cx="422672" cy="273844"/>
            <a:chOff x="4831" y="3072"/>
            <a:chExt cx="355" cy="230"/>
          </a:xfrm>
        </p:grpSpPr>
        <p:sp>
          <p:nvSpPr>
            <p:cNvPr id="261" name="Rectangle 262"/>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2" name="Text Box 263"/>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263" name="Group 264"/>
          <p:cNvGrpSpPr>
            <a:grpSpLocks/>
          </p:cNvGrpSpPr>
          <p:nvPr/>
        </p:nvGrpSpPr>
        <p:grpSpPr bwMode="auto">
          <a:xfrm>
            <a:off x="2537222" y="2281238"/>
            <a:ext cx="422672" cy="273844"/>
            <a:chOff x="4935" y="3285"/>
            <a:chExt cx="355" cy="230"/>
          </a:xfrm>
        </p:grpSpPr>
        <p:sp>
          <p:nvSpPr>
            <p:cNvPr id="264" name="Rectangle 265"/>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5" name="Text Box 266"/>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sp>
        <p:nvSpPr>
          <p:cNvPr id="266" name="Line 267"/>
          <p:cNvSpPr>
            <a:spLocks noChangeShapeType="1"/>
          </p:cNvSpPr>
          <p:nvPr/>
        </p:nvSpPr>
        <p:spPr bwMode="auto">
          <a:xfrm>
            <a:off x="406955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67" name="Group 268"/>
          <p:cNvGrpSpPr>
            <a:grpSpLocks/>
          </p:cNvGrpSpPr>
          <p:nvPr/>
        </p:nvGrpSpPr>
        <p:grpSpPr bwMode="auto">
          <a:xfrm>
            <a:off x="2632472" y="1607344"/>
            <a:ext cx="1147763" cy="139304"/>
            <a:chOff x="1227" y="1350"/>
            <a:chExt cx="964" cy="117"/>
          </a:xfrm>
        </p:grpSpPr>
        <p:grpSp>
          <p:nvGrpSpPr>
            <p:cNvPr id="268" name="Group 269"/>
            <p:cNvGrpSpPr>
              <a:grpSpLocks/>
            </p:cNvGrpSpPr>
            <p:nvPr/>
          </p:nvGrpSpPr>
          <p:grpSpPr bwMode="auto">
            <a:xfrm>
              <a:off x="1227" y="1350"/>
              <a:ext cx="964" cy="84"/>
              <a:chOff x="500" y="1350"/>
              <a:chExt cx="2449" cy="103"/>
            </a:xfrm>
          </p:grpSpPr>
          <p:sp>
            <p:nvSpPr>
              <p:cNvPr id="271" name="Line 270"/>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2" name="Line 271"/>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69" name="Line 272"/>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70" name="Line 273"/>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73" name="Title 91"/>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Commission</a:t>
            </a:r>
          </a:p>
        </p:txBody>
      </p:sp>
    </p:spTree>
    <p:extLst>
      <p:ext uri="{BB962C8B-B14F-4D97-AF65-F5344CB8AC3E}">
        <p14:creationId xmlns:p14="http://schemas.microsoft.com/office/powerpoint/2010/main" val="261450663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Commission statements</a:t>
            </a:r>
          </a:p>
        </p:txBody>
      </p:sp>
      <p:sp>
        <p:nvSpPr>
          <p:cNvPr id="119" name="Rectangle 113"/>
          <p:cNvSpPr>
            <a:spLocks noChangeArrowheads="1"/>
          </p:cNvSpPr>
          <p:nvPr/>
        </p:nvSpPr>
        <p:spPr bwMode="auto">
          <a:xfrm>
            <a:off x="5285185" y="667941"/>
            <a:ext cx="24860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marR="0" lvl="0" indent="-214313" defTabSz="685800" eaLnBrk="0" fontAlgn="base" latinLnBrk="0" hangingPunct="0">
              <a:lnSpc>
                <a:spcPct val="90000"/>
              </a:lnSpc>
              <a:spcBef>
                <a:spcPct val="40000"/>
              </a:spcBef>
              <a:spcAft>
                <a:spcPct val="0"/>
              </a:spcAft>
              <a:buClr>
                <a:srgbClr val="04628C"/>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A </a:t>
            </a:r>
            <a:r>
              <a:rPr kumimoji="0" lang="en-US" sz="1800" b="1" i="0" u="none" strike="noStrike" kern="0" cap="none" spc="0" normalizeH="0" baseline="0" noProof="0" smtClean="0">
                <a:ln>
                  <a:noFill/>
                </a:ln>
                <a:solidFill>
                  <a:srgbClr val="000000"/>
                </a:solidFill>
                <a:effectLst/>
                <a:uLnTx/>
                <a:uFillTx/>
              </a:rPr>
              <a:t>commission</a:t>
            </a:r>
            <a:r>
              <a:rPr kumimoji="0" lang="en-US" sz="1800" b="0" i="0" u="none" strike="noStrike" kern="0" cap="none" spc="0" normalizeH="0" baseline="0" noProof="0" smtClean="0">
                <a:ln>
                  <a:noFill/>
                </a:ln>
                <a:solidFill>
                  <a:srgbClr val="000000"/>
                </a:solidFill>
                <a:effectLst/>
                <a:uLnTx/>
                <a:uFillTx/>
              </a:rPr>
              <a:t> </a:t>
            </a:r>
            <a:r>
              <a:rPr kumimoji="0" lang="en-US" sz="1800" b="1" i="0" u="none" strike="noStrike" kern="0" cap="none" spc="0" normalizeH="0" baseline="0" noProof="0" smtClean="0">
                <a:ln>
                  <a:noFill/>
                </a:ln>
                <a:solidFill>
                  <a:srgbClr val="000000"/>
                </a:solidFill>
                <a:effectLst/>
                <a:uLnTx/>
                <a:uFillTx/>
              </a:rPr>
              <a:t>statement</a:t>
            </a:r>
            <a:r>
              <a:rPr kumimoji="0" lang="en-US" sz="1800" b="0" i="0" u="none" strike="noStrike" kern="0" cap="none" spc="0" normalizeH="0" baseline="0" noProof="0" smtClean="0">
                <a:ln>
                  <a:noFill/>
                </a:ln>
                <a:solidFill>
                  <a:srgbClr val="000000"/>
                </a:solidFill>
                <a:effectLst/>
                <a:uLnTx/>
                <a:uFillTx/>
              </a:rPr>
              <a:t> shows commissions payable and payment activity for a producer</a:t>
            </a:r>
          </a:p>
          <a:p>
            <a:pPr marL="471488" marR="0" lvl="1" indent="-171450" defTabSz="685800" eaLnBrk="0" fontAlgn="base" latinLnBrk="0" hangingPunct="0">
              <a:lnSpc>
                <a:spcPct val="90000"/>
              </a:lnSpc>
              <a:spcBef>
                <a:spcPct val="2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rPr>
              <a:t>Produced automatically through a batch process</a:t>
            </a:r>
          </a:p>
        </p:txBody>
      </p:sp>
      <p:grpSp>
        <p:nvGrpSpPr>
          <p:cNvPr id="120" name="Group 172"/>
          <p:cNvGrpSpPr>
            <a:grpSpLocks/>
          </p:cNvGrpSpPr>
          <p:nvPr/>
        </p:nvGrpSpPr>
        <p:grpSpPr bwMode="auto">
          <a:xfrm>
            <a:off x="2856310" y="629843"/>
            <a:ext cx="640556" cy="939403"/>
            <a:chOff x="2634" y="2618"/>
            <a:chExt cx="538" cy="789"/>
          </a:xfrm>
        </p:grpSpPr>
        <p:sp>
          <p:nvSpPr>
            <p:cNvPr id="121" name="AutoShape 17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Freeform 174"/>
            <p:cNvSpPr>
              <a:spLocks/>
            </p:cNvSpPr>
            <p:nvPr/>
          </p:nvSpPr>
          <p:spPr bwMode="auto">
            <a:xfrm flipH="1">
              <a:off x="2724" y="3088"/>
              <a:ext cx="0" cy="18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Freeform 175"/>
            <p:cNvSpPr>
              <a:spLocks/>
            </p:cNvSpPr>
            <p:nvPr/>
          </p:nvSpPr>
          <p:spPr bwMode="auto">
            <a:xfrm flipH="1">
              <a:off x="2692" y="3046"/>
              <a:ext cx="0" cy="18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4" name="Rectangle 176"/>
            <p:cNvSpPr>
              <a:spLocks noChangeArrowheads="1"/>
            </p:cNvSpPr>
            <p:nvPr/>
          </p:nvSpPr>
          <p:spPr bwMode="auto">
            <a:xfrm rot="21419544" flipH="1">
              <a:off x="3090" y="3065"/>
              <a:ext cx="82" cy="184"/>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5" name="Rectangle 177"/>
            <p:cNvSpPr>
              <a:spLocks noChangeArrowheads="1"/>
            </p:cNvSpPr>
            <p:nvPr/>
          </p:nvSpPr>
          <p:spPr bwMode="auto">
            <a:xfrm rot="1196180" flipH="1">
              <a:off x="2634" y="3039"/>
              <a:ext cx="82" cy="184"/>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6" name="Oval 178"/>
            <p:cNvSpPr>
              <a:spLocks noChangeArrowheads="1"/>
            </p:cNvSpPr>
            <p:nvPr/>
          </p:nvSpPr>
          <p:spPr bwMode="auto">
            <a:xfrm flipH="1">
              <a:off x="2961" y="3107"/>
              <a:ext cx="5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7" name="Oval 179"/>
            <p:cNvSpPr>
              <a:spLocks noChangeArrowheads="1"/>
            </p:cNvSpPr>
            <p:nvPr/>
          </p:nvSpPr>
          <p:spPr bwMode="auto">
            <a:xfrm flipH="1">
              <a:off x="2926" y="3133"/>
              <a:ext cx="47"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8" name="Oval 180"/>
            <p:cNvSpPr>
              <a:spLocks noChangeArrowheads="1"/>
            </p:cNvSpPr>
            <p:nvPr/>
          </p:nvSpPr>
          <p:spPr bwMode="auto">
            <a:xfrm rot="20190086" flipH="1">
              <a:off x="2882" y="3148"/>
              <a:ext cx="49"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9" name="Oval 181"/>
            <p:cNvSpPr>
              <a:spLocks noChangeArrowheads="1"/>
            </p:cNvSpPr>
            <p:nvPr/>
          </p:nvSpPr>
          <p:spPr bwMode="auto">
            <a:xfrm rot="18495068" flipH="1">
              <a:off x="2862" y="3165"/>
              <a:ext cx="3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0" name="Freeform 182"/>
            <p:cNvSpPr>
              <a:spLocks/>
            </p:cNvSpPr>
            <p:nvPr/>
          </p:nvSpPr>
          <p:spPr bwMode="auto">
            <a:xfrm flipH="1">
              <a:off x="2769" y="3114"/>
              <a:ext cx="0" cy="18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1" name="Freeform 183"/>
            <p:cNvSpPr>
              <a:spLocks/>
            </p:cNvSpPr>
            <p:nvPr/>
          </p:nvSpPr>
          <p:spPr bwMode="auto">
            <a:xfrm flipH="1">
              <a:off x="2789" y="3135"/>
              <a:ext cx="0" cy="18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2" name="Freeform 184"/>
            <p:cNvSpPr>
              <a:spLocks/>
            </p:cNvSpPr>
            <p:nvPr/>
          </p:nvSpPr>
          <p:spPr bwMode="auto">
            <a:xfrm flipH="1">
              <a:off x="2820" y="3157"/>
              <a:ext cx="0" cy="18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33" name="Text Box 185"/>
          <p:cNvSpPr txBox="1">
            <a:spLocks noChangeArrowheads="1"/>
          </p:cNvSpPr>
          <p:nvPr/>
        </p:nvSpPr>
        <p:spPr bwMode="auto">
          <a:xfrm>
            <a:off x="1889523" y="1115616"/>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a:t>
            </a:r>
          </a:p>
        </p:txBody>
      </p:sp>
      <p:sp>
        <p:nvSpPr>
          <p:cNvPr id="134" name="Line 186"/>
          <p:cNvSpPr>
            <a:spLocks noChangeShapeType="1"/>
          </p:cNvSpPr>
          <p:nvPr/>
        </p:nvSpPr>
        <p:spPr bwMode="auto">
          <a:xfrm flipH="1" flipV="1">
            <a:off x="3223022" y="1524000"/>
            <a:ext cx="9525" cy="164544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5" name="Text Box 187"/>
          <p:cNvSpPr txBox="1">
            <a:spLocks noChangeArrowheads="1"/>
          </p:cNvSpPr>
          <p:nvPr/>
        </p:nvSpPr>
        <p:spPr bwMode="auto">
          <a:xfrm>
            <a:off x="1329929" y="3390900"/>
            <a:ext cx="57269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sp>
        <p:nvSpPr>
          <p:cNvPr id="136" name="Text Box 188"/>
          <p:cNvSpPr txBox="1">
            <a:spLocks noChangeArrowheads="1"/>
          </p:cNvSpPr>
          <p:nvPr/>
        </p:nvSpPr>
        <p:spPr bwMode="auto">
          <a:xfrm>
            <a:off x="3619500" y="3390900"/>
            <a:ext cx="98107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Statement</a:t>
            </a:r>
          </a:p>
        </p:txBody>
      </p:sp>
      <p:grpSp>
        <p:nvGrpSpPr>
          <p:cNvPr id="137" name="Group 189"/>
          <p:cNvGrpSpPr>
            <a:grpSpLocks/>
          </p:cNvGrpSpPr>
          <p:nvPr/>
        </p:nvGrpSpPr>
        <p:grpSpPr bwMode="auto">
          <a:xfrm>
            <a:off x="1478832" y="3659780"/>
            <a:ext cx="588368" cy="1019223"/>
            <a:chOff x="374" y="3073"/>
            <a:chExt cx="560" cy="971"/>
          </a:xfrm>
        </p:grpSpPr>
        <p:grpSp>
          <p:nvGrpSpPr>
            <p:cNvPr id="138" name="Group 190"/>
            <p:cNvGrpSpPr>
              <a:grpSpLocks/>
            </p:cNvGrpSpPr>
            <p:nvPr/>
          </p:nvGrpSpPr>
          <p:grpSpPr bwMode="auto">
            <a:xfrm>
              <a:off x="374" y="3073"/>
              <a:ext cx="350" cy="545"/>
              <a:chOff x="2442" y="423"/>
              <a:chExt cx="706" cy="1105"/>
            </a:xfrm>
          </p:grpSpPr>
          <p:sp>
            <p:nvSpPr>
              <p:cNvPr id="159" name="AutoShape 191"/>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0" name="Freeform 192"/>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1" name="Freeform 193"/>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2" name="Freeform 194"/>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63" name="Group 195"/>
              <p:cNvGrpSpPr>
                <a:grpSpLocks/>
              </p:cNvGrpSpPr>
              <p:nvPr/>
            </p:nvGrpSpPr>
            <p:grpSpPr bwMode="auto">
              <a:xfrm>
                <a:off x="2892" y="736"/>
                <a:ext cx="256" cy="792"/>
                <a:chOff x="2784" y="2873"/>
                <a:chExt cx="384" cy="1198"/>
              </a:xfrm>
            </p:grpSpPr>
            <p:sp>
              <p:nvSpPr>
                <p:cNvPr id="164" name="AutoShape 19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5" name="AutoShape 19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6" name="AutoShape 198"/>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7" name="Oval 199"/>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139" name="Group 200"/>
            <p:cNvGrpSpPr>
              <a:grpSpLocks/>
            </p:cNvGrpSpPr>
            <p:nvPr/>
          </p:nvGrpSpPr>
          <p:grpSpPr bwMode="auto">
            <a:xfrm>
              <a:off x="479" y="3286"/>
              <a:ext cx="350" cy="545"/>
              <a:chOff x="2442" y="423"/>
              <a:chExt cx="706" cy="1105"/>
            </a:xfrm>
          </p:grpSpPr>
          <p:sp>
            <p:nvSpPr>
              <p:cNvPr id="150" name="AutoShape 201"/>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1" name="Freeform 202"/>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2" name="Freeform 203"/>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3" name="Freeform 204"/>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54" name="Group 205"/>
              <p:cNvGrpSpPr>
                <a:grpSpLocks/>
              </p:cNvGrpSpPr>
              <p:nvPr/>
            </p:nvGrpSpPr>
            <p:grpSpPr bwMode="auto">
              <a:xfrm>
                <a:off x="2892" y="736"/>
                <a:ext cx="256" cy="792"/>
                <a:chOff x="2784" y="2873"/>
                <a:chExt cx="384" cy="1198"/>
              </a:xfrm>
            </p:grpSpPr>
            <p:sp>
              <p:nvSpPr>
                <p:cNvPr id="155" name="AutoShape 20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6" name="AutoShape 20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7" name="AutoShape 208"/>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8" name="Oval 209"/>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140" name="Group 210"/>
            <p:cNvGrpSpPr>
              <a:grpSpLocks/>
            </p:cNvGrpSpPr>
            <p:nvPr/>
          </p:nvGrpSpPr>
          <p:grpSpPr bwMode="auto">
            <a:xfrm>
              <a:off x="584" y="3499"/>
              <a:ext cx="350" cy="545"/>
              <a:chOff x="2442" y="423"/>
              <a:chExt cx="706" cy="1105"/>
            </a:xfrm>
          </p:grpSpPr>
          <p:sp>
            <p:nvSpPr>
              <p:cNvPr id="141" name="AutoShape 211"/>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2" name="Freeform 212"/>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3" name="Freeform 213"/>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4" name="Freeform 214"/>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5" name="Group 215"/>
              <p:cNvGrpSpPr>
                <a:grpSpLocks/>
              </p:cNvGrpSpPr>
              <p:nvPr/>
            </p:nvGrpSpPr>
            <p:grpSpPr bwMode="auto">
              <a:xfrm>
                <a:off x="2892" y="736"/>
                <a:ext cx="256" cy="792"/>
                <a:chOff x="2784" y="2873"/>
                <a:chExt cx="384" cy="1198"/>
              </a:xfrm>
            </p:grpSpPr>
            <p:sp>
              <p:nvSpPr>
                <p:cNvPr id="146" name="AutoShape 21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7" name="AutoShape 21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8" name="AutoShape 218"/>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9" name="Oval 219"/>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168" name="Text Box 220"/>
          <p:cNvSpPr txBox="1">
            <a:spLocks noChangeArrowheads="1"/>
          </p:cNvSpPr>
          <p:nvPr/>
        </p:nvSpPr>
        <p:spPr bwMode="auto">
          <a:xfrm>
            <a:off x="2313385" y="3390900"/>
            <a:ext cx="117990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Commission</a:t>
            </a:r>
          </a:p>
        </p:txBody>
      </p:sp>
      <p:grpSp>
        <p:nvGrpSpPr>
          <p:cNvPr id="169" name="Group 221"/>
          <p:cNvGrpSpPr>
            <a:grpSpLocks/>
          </p:cNvGrpSpPr>
          <p:nvPr/>
        </p:nvGrpSpPr>
        <p:grpSpPr bwMode="auto">
          <a:xfrm>
            <a:off x="2539604" y="3705472"/>
            <a:ext cx="759619" cy="480529"/>
            <a:chOff x="1730" y="3114"/>
            <a:chExt cx="743" cy="504"/>
          </a:xfrm>
        </p:grpSpPr>
        <p:grpSp>
          <p:nvGrpSpPr>
            <p:cNvPr id="170" name="Group 222"/>
            <p:cNvGrpSpPr>
              <a:grpSpLocks/>
            </p:cNvGrpSpPr>
            <p:nvPr/>
          </p:nvGrpSpPr>
          <p:grpSpPr bwMode="auto">
            <a:xfrm>
              <a:off x="1730" y="3114"/>
              <a:ext cx="548" cy="374"/>
              <a:chOff x="2237" y="1629"/>
              <a:chExt cx="745" cy="509"/>
            </a:xfrm>
          </p:grpSpPr>
          <p:sp>
            <p:nvSpPr>
              <p:cNvPr id="179" name="Rectangle 223"/>
              <p:cNvSpPr>
                <a:spLocks noChangeArrowheads="1"/>
              </p:cNvSpPr>
              <p:nvPr/>
            </p:nvSpPr>
            <p:spPr bwMode="auto">
              <a:xfrm>
                <a:off x="2240" y="1717"/>
                <a:ext cx="742" cy="313"/>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0" name="AutoShape 224"/>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1" name="Freeform 225"/>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2" name="Freeform 226"/>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3" name="Freeform 227"/>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4" name="Freeform 228"/>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5" name="Rectangle 229"/>
              <p:cNvSpPr>
                <a:spLocks noChangeArrowheads="1"/>
              </p:cNvSpPr>
              <p:nvPr/>
            </p:nvSpPr>
            <p:spPr bwMode="auto">
              <a:xfrm>
                <a:off x="2237" y="1721"/>
                <a:ext cx="151" cy="313"/>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71" name="Group 230"/>
            <p:cNvGrpSpPr>
              <a:grpSpLocks/>
            </p:cNvGrpSpPr>
            <p:nvPr/>
          </p:nvGrpSpPr>
          <p:grpSpPr bwMode="auto">
            <a:xfrm>
              <a:off x="1925" y="3244"/>
              <a:ext cx="548" cy="374"/>
              <a:chOff x="2237" y="1629"/>
              <a:chExt cx="745" cy="509"/>
            </a:xfrm>
          </p:grpSpPr>
          <p:sp>
            <p:nvSpPr>
              <p:cNvPr id="172" name="Rectangle 231"/>
              <p:cNvSpPr>
                <a:spLocks noChangeArrowheads="1"/>
              </p:cNvSpPr>
              <p:nvPr/>
            </p:nvSpPr>
            <p:spPr bwMode="auto">
              <a:xfrm>
                <a:off x="2240" y="1717"/>
                <a:ext cx="742" cy="313"/>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3" name="AutoShape 232"/>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4" name="Freeform 233"/>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5" name="Freeform 234"/>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6" name="Freeform 235"/>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7" name="Freeform 236"/>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8" name="Rectangle 237"/>
              <p:cNvSpPr>
                <a:spLocks noChangeArrowheads="1"/>
              </p:cNvSpPr>
              <p:nvPr/>
            </p:nvSpPr>
            <p:spPr bwMode="auto">
              <a:xfrm>
                <a:off x="2237" y="1721"/>
                <a:ext cx="151" cy="313"/>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186" name="Group 238"/>
          <p:cNvGrpSpPr>
            <a:grpSpLocks/>
          </p:cNvGrpSpPr>
          <p:nvPr/>
        </p:nvGrpSpPr>
        <p:grpSpPr bwMode="auto">
          <a:xfrm>
            <a:off x="3820716" y="3769519"/>
            <a:ext cx="465534" cy="434578"/>
            <a:chOff x="2573" y="3280"/>
            <a:chExt cx="391" cy="365"/>
          </a:xfrm>
        </p:grpSpPr>
        <p:sp>
          <p:nvSpPr>
            <p:cNvPr id="187" name="AutoShape 239"/>
            <p:cNvSpPr>
              <a:spLocks noChangeArrowheads="1"/>
            </p:cNvSpPr>
            <p:nvPr/>
          </p:nvSpPr>
          <p:spPr bwMode="auto">
            <a:xfrm rot="10800000" flipH="1">
              <a:off x="2573" y="3343"/>
              <a:ext cx="391" cy="184"/>
            </a:xfrm>
            <a:prstGeom prst="foldedCorner">
              <a:avLst>
                <a:gd name="adj" fmla="val 0"/>
              </a:avLst>
            </a:prstGeom>
            <a:solidFill>
              <a:srgbClr val="FFCC99"/>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88" name="Picture 240"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9" name="Line 241"/>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0" name="Line 242"/>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1" name="Line 243"/>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2" name="Line 244"/>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3" name="Line 245"/>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4" name="Line 246"/>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5" name="Line 247"/>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6" name="Line 248"/>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7" name="Line 249"/>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98" name="Group 250"/>
          <p:cNvGrpSpPr>
            <a:grpSpLocks/>
          </p:cNvGrpSpPr>
          <p:nvPr/>
        </p:nvGrpSpPr>
        <p:grpSpPr bwMode="auto">
          <a:xfrm>
            <a:off x="3980260" y="3902869"/>
            <a:ext cx="465534" cy="434578"/>
            <a:chOff x="2573" y="3280"/>
            <a:chExt cx="391" cy="365"/>
          </a:xfrm>
        </p:grpSpPr>
        <p:sp>
          <p:nvSpPr>
            <p:cNvPr id="199" name="AutoShape 251"/>
            <p:cNvSpPr>
              <a:spLocks noChangeArrowheads="1"/>
            </p:cNvSpPr>
            <p:nvPr/>
          </p:nvSpPr>
          <p:spPr bwMode="auto">
            <a:xfrm rot="10800000" flipH="1">
              <a:off x="2573" y="3343"/>
              <a:ext cx="391" cy="184"/>
            </a:xfrm>
            <a:prstGeom prst="foldedCorner">
              <a:avLst>
                <a:gd name="adj" fmla="val 0"/>
              </a:avLst>
            </a:prstGeom>
            <a:solidFill>
              <a:srgbClr val="FFCC99"/>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200" name="Picture 252"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1" name="Line 253"/>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2" name="Line 254"/>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3" name="Line 255"/>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4" name="Line 256"/>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5" name="Line 257"/>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6" name="Line 258"/>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7" name="Line 259"/>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8" name="Line 260"/>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9" name="Line 261"/>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10" name="Line 277"/>
          <p:cNvSpPr>
            <a:spLocks noChangeShapeType="1"/>
          </p:cNvSpPr>
          <p:nvPr/>
        </p:nvSpPr>
        <p:spPr bwMode="auto">
          <a:xfrm>
            <a:off x="1609725" y="3170635"/>
            <a:ext cx="3629025" cy="47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1" name="Line 278"/>
          <p:cNvSpPr>
            <a:spLocks noChangeShapeType="1"/>
          </p:cNvSpPr>
          <p:nvPr/>
        </p:nvSpPr>
        <p:spPr bwMode="auto">
          <a:xfrm>
            <a:off x="161567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2" name="Line 279"/>
          <p:cNvSpPr>
            <a:spLocks noChangeShapeType="1"/>
          </p:cNvSpPr>
          <p:nvPr/>
        </p:nvSpPr>
        <p:spPr bwMode="auto">
          <a:xfrm>
            <a:off x="286940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3" name="Line 280"/>
          <p:cNvSpPr>
            <a:spLocks noChangeShapeType="1"/>
          </p:cNvSpPr>
          <p:nvPr/>
        </p:nvSpPr>
        <p:spPr bwMode="auto">
          <a:xfrm>
            <a:off x="523636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4" name="Text Box 281"/>
          <p:cNvSpPr txBox="1">
            <a:spLocks noChangeArrowheads="1"/>
          </p:cNvSpPr>
          <p:nvPr/>
        </p:nvSpPr>
        <p:spPr bwMode="auto">
          <a:xfrm>
            <a:off x="3280173" y="1771650"/>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sp>
        <p:nvSpPr>
          <p:cNvPr id="215" name="Text Box 282"/>
          <p:cNvSpPr txBox="1">
            <a:spLocks noChangeArrowheads="1"/>
          </p:cNvSpPr>
          <p:nvPr/>
        </p:nvSpPr>
        <p:spPr bwMode="auto">
          <a:xfrm>
            <a:off x="2264569" y="1776413"/>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Code</a:t>
            </a:r>
          </a:p>
        </p:txBody>
      </p:sp>
      <p:grpSp>
        <p:nvGrpSpPr>
          <p:cNvPr id="216" name="Group 283"/>
          <p:cNvGrpSpPr>
            <a:grpSpLocks/>
          </p:cNvGrpSpPr>
          <p:nvPr/>
        </p:nvGrpSpPr>
        <p:grpSpPr bwMode="auto">
          <a:xfrm>
            <a:off x="3484960" y="2027635"/>
            <a:ext cx="654844" cy="859631"/>
            <a:chOff x="758" y="1703"/>
            <a:chExt cx="589" cy="774"/>
          </a:xfrm>
        </p:grpSpPr>
        <p:sp>
          <p:nvSpPr>
            <p:cNvPr id="217" name="AutoShape 284"/>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8" name="AutoShape 285"/>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9" name="AutoShape 286"/>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20" name="Group 287"/>
          <p:cNvGrpSpPr>
            <a:grpSpLocks/>
          </p:cNvGrpSpPr>
          <p:nvPr/>
        </p:nvGrpSpPr>
        <p:grpSpPr bwMode="auto">
          <a:xfrm>
            <a:off x="2413397" y="2027635"/>
            <a:ext cx="422672" cy="273844"/>
            <a:chOff x="4831" y="3072"/>
            <a:chExt cx="355" cy="230"/>
          </a:xfrm>
        </p:grpSpPr>
        <p:sp>
          <p:nvSpPr>
            <p:cNvPr id="221" name="Rectangle 288"/>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2" name="Text Box 289"/>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223" name="Group 290"/>
          <p:cNvGrpSpPr>
            <a:grpSpLocks/>
          </p:cNvGrpSpPr>
          <p:nvPr/>
        </p:nvGrpSpPr>
        <p:grpSpPr bwMode="auto">
          <a:xfrm>
            <a:off x="2537222" y="2281238"/>
            <a:ext cx="422672" cy="273844"/>
            <a:chOff x="4935" y="3285"/>
            <a:chExt cx="355" cy="230"/>
          </a:xfrm>
        </p:grpSpPr>
        <p:sp>
          <p:nvSpPr>
            <p:cNvPr id="224" name="Rectangle 291"/>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5" name="Text Box 292"/>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sp>
        <p:nvSpPr>
          <p:cNvPr id="226" name="Line 293"/>
          <p:cNvSpPr>
            <a:spLocks noChangeShapeType="1"/>
          </p:cNvSpPr>
          <p:nvPr/>
        </p:nvSpPr>
        <p:spPr bwMode="auto">
          <a:xfrm>
            <a:off x="406955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27" name="Group 294"/>
          <p:cNvGrpSpPr>
            <a:grpSpLocks/>
          </p:cNvGrpSpPr>
          <p:nvPr/>
        </p:nvGrpSpPr>
        <p:grpSpPr bwMode="auto">
          <a:xfrm>
            <a:off x="2632472" y="1607344"/>
            <a:ext cx="1147763" cy="139304"/>
            <a:chOff x="1227" y="1350"/>
            <a:chExt cx="964" cy="117"/>
          </a:xfrm>
        </p:grpSpPr>
        <p:grpSp>
          <p:nvGrpSpPr>
            <p:cNvPr id="228" name="Group 295"/>
            <p:cNvGrpSpPr>
              <a:grpSpLocks/>
            </p:cNvGrpSpPr>
            <p:nvPr/>
          </p:nvGrpSpPr>
          <p:grpSpPr bwMode="auto">
            <a:xfrm>
              <a:off x="1227" y="1350"/>
              <a:ext cx="964" cy="84"/>
              <a:chOff x="500" y="1350"/>
              <a:chExt cx="2449" cy="103"/>
            </a:xfrm>
          </p:grpSpPr>
          <p:sp>
            <p:nvSpPr>
              <p:cNvPr id="231" name="Line 296"/>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2" name="Line 297"/>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29" name="Line 298"/>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0" name="Line 299"/>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val="303740316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smtClean="0">
              <a:ln>
                <a:noFill/>
              </a:ln>
              <a:solidFill>
                <a:srgbClr val="0033A0"/>
              </a:solidFill>
              <a:effectLst/>
              <a:uLnTx/>
              <a:uFillTx/>
              <a:latin typeface="Arial" panose="020B0604020202020204" pitchFamily="34" charset="0"/>
              <a:ea typeface="+mn-ea"/>
              <a:cs typeface="+mn-cs"/>
            </a:endParaRPr>
          </a:p>
        </p:txBody>
      </p:sp>
      <p:sp>
        <p:nvSpPr>
          <p:cNvPr id="6" name="Title 5"/>
          <p:cNvSpPr>
            <a:spLocks noGrp="1"/>
          </p:cNvSpPr>
          <p:nvPr>
            <p:ph type="title"/>
          </p:nvPr>
        </p:nvSpPr>
        <p:spPr>
          <a:xfrm>
            <a:off x="737936" y="274321"/>
            <a:ext cx="7828548" cy="784458"/>
          </a:xfrm>
        </p:spPr>
        <p:txBody>
          <a:bodyPr/>
          <a:lstStyle/>
          <a:p>
            <a:r>
              <a:rPr lang="en-US" sz="3200" dirty="0" smtClean="0"/>
              <a:t>Lesson Outline</a:t>
            </a:r>
            <a:endParaRPr lang="en-US" sz="3200" dirty="0"/>
          </a:p>
        </p:txBody>
      </p:sp>
      <p:sp>
        <p:nvSpPr>
          <p:cNvPr id="7" name="Content Placeholder 6"/>
          <p:cNvSpPr>
            <a:spLocks noGrp="1"/>
          </p:cNvSpPr>
          <p:nvPr>
            <p:ph sz="quarter" idx="13"/>
          </p:nvPr>
        </p:nvSpPr>
        <p:spPr>
          <a:xfrm>
            <a:off x="737936" y="1173163"/>
            <a:ext cx="8063163" cy="3311525"/>
          </a:xfrm>
        </p:spPr>
        <p:txBody>
          <a:bodyPr/>
          <a:lstStyle/>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sz="1950" kern="0" dirty="0">
                <a:solidFill>
                  <a:srgbClr val="000000"/>
                </a:solidFill>
                <a:latin typeface="Arial"/>
                <a:cs typeface="Calibri" pitchFamily="34" charset="0"/>
              </a:rPr>
              <a:t>Account basics</a:t>
            </a:r>
          </a:p>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sz="1950" kern="0" dirty="0">
                <a:solidFill>
                  <a:srgbClr val="C0C0C0"/>
                </a:solidFill>
                <a:latin typeface="Arial"/>
                <a:cs typeface="Calibri" pitchFamily="34" charset="0"/>
              </a:rPr>
              <a:t>Creating an account</a:t>
            </a:r>
          </a:p>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sz="1950" kern="0" dirty="0">
                <a:solidFill>
                  <a:srgbClr val="C0C0C0"/>
                </a:solidFill>
                <a:latin typeface="Arial"/>
                <a:cs typeface="Calibri" pitchFamily="34" charset="0"/>
              </a:rPr>
              <a:t>Producer basics</a:t>
            </a:r>
          </a:p>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sz="1950" kern="0" dirty="0">
                <a:solidFill>
                  <a:srgbClr val="C0C0C0"/>
                </a:solidFill>
                <a:latin typeface="Arial"/>
                <a:cs typeface="Calibri" pitchFamily="34" charset="0"/>
              </a:rPr>
              <a:t>Creating a producer</a:t>
            </a:r>
          </a:p>
          <a:p>
            <a:pPr marL="214313" lvl="0" indent="-214313" defTabSz="914400" eaLnBrk="0" fontAlgn="base" hangingPunct="0">
              <a:lnSpc>
                <a:spcPct val="150000"/>
              </a:lnSpc>
              <a:spcBef>
                <a:spcPct val="40000"/>
              </a:spcBef>
              <a:spcAft>
                <a:spcPct val="0"/>
              </a:spcAft>
              <a:buClr>
                <a:srgbClr val="04628C"/>
              </a:buClr>
              <a:buSzPct val="90000"/>
              <a:buFont typeface="Arial" charset="0"/>
              <a:buChar char="•"/>
            </a:pPr>
            <a:r>
              <a:rPr lang="en-US" sz="1950" kern="0" dirty="0">
                <a:solidFill>
                  <a:srgbClr val="C0C0C0"/>
                </a:solidFill>
                <a:latin typeface="Arial"/>
                <a:cs typeface="Calibri" pitchFamily="34" charset="0"/>
              </a:rPr>
              <a:t>Creating sample data</a:t>
            </a:r>
          </a:p>
          <a:p>
            <a:endParaRPr lang="en-US" dirty="0"/>
          </a:p>
        </p:txBody>
      </p:sp>
    </p:spTree>
    <p:extLst>
      <p:ext uri="{BB962C8B-B14F-4D97-AF65-F5344CB8AC3E}">
        <p14:creationId xmlns:p14="http://schemas.microsoft.com/office/powerpoint/2010/main" val="1019035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7"/>
          <p:cNvSpPr>
            <a:spLocks noChangeArrowheads="1"/>
          </p:cNvSpPr>
          <p:nvPr/>
        </p:nvSpPr>
        <p:spPr bwMode="auto">
          <a:xfrm>
            <a:off x="5285185" y="667942"/>
            <a:ext cx="2486025" cy="208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marR="0" lvl="0" indent="-214313" defTabSz="685800" eaLnBrk="0" fontAlgn="base" latinLnBrk="0" hangingPunct="0">
              <a:lnSpc>
                <a:spcPct val="100000"/>
              </a:lnSpc>
              <a:spcBef>
                <a:spcPct val="40000"/>
              </a:spcBef>
              <a:spcAft>
                <a:spcPct val="0"/>
              </a:spcAft>
              <a:buClr>
                <a:srgbClr val="04628C"/>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A </a:t>
            </a:r>
            <a:r>
              <a:rPr kumimoji="0" lang="en-US" sz="1800" b="1" i="0" u="none" strike="noStrike" kern="0" cap="none" spc="0" normalizeH="0" baseline="0" noProof="0" smtClean="0">
                <a:ln>
                  <a:noFill/>
                </a:ln>
                <a:solidFill>
                  <a:srgbClr val="000000"/>
                </a:solidFill>
                <a:effectLst/>
                <a:uLnTx/>
                <a:uFillTx/>
              </a:rPr>
              <a:t>document</a:t>
            </a:r>
            <a:r>
              <a:rPr kumimoji="0" lang="en-US" sz="1800" b="0" i="0" u="none" strike="noStrike" kern="0" cap="none" spc="0" normalizeH="0" baseline="0" noProof="0" smtClean="0">
                <a:ln>
                  <a:noFill/>
                </a:ln>
                <a:solidFill>
                  <a:srgbClr val="000000"/>
                </a:solidFill>
                <a:effectLst/>
                <a:uLnTx/>
                <a:uFillTx/>
              </a:rPr>
              <a:t> is an electronic file that contains information relevant to an account, producer, or policy</a:t>
            </a:r>
          </a:p>
        </p:txBody>
      </p:sp>
      <p:grpSp>
        <p:nvGrpSpPr>
          <p:cNvPr id="134" name="Group 3"/>
          <p:cNvGrpSpPr>
            <a:grpSpLocks/>
          </p:cNvGrpSpPr>
          <p:nvPr/>
        </p:nvGrpSpPr>
        <p:grpSpPr bwMode="auto">
          <a:xfrm>
            <a:off x="2856310" y="629843"/>
            <a:ext cx="640556" cy="939403"/>
            <a:chOff x="2634" y="2618"/>
            <a:chExt cx="538" cy="789"/>
          </a:xfrm>
        </p:grpSpPr>
        <p:sp>
          <p:nvSpPr>
            <p:cNvPr id="135" name="AutoShape 4"/>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6" name="Freeform 5"/>
            <p:cNvSpPr>
              <a:spLocks/>
            </p:cNvSpPr>
            <p:nvPr/>
          </p:nvSpPr>
          <p:spPr bwMode="auto">
            <a:xfrm flipH="1">
              <a:off x="2724" y="3088"/>
              <a:ext cx="0" cy="18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7" name="Freeform 6"/>
            <p:cNvSpPr>
              <a:spLocks/>
            </p:cNvSpPr>
            <p:nvPr/>
          </p:nvSpPr>
          <p:spPr bwMode="auto">
            <a:xfrm flipH="1">
              <a:off x="2692" y="3046"/>
              <a:ext cx="0" cy="18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8" name="Rectangle 7"/>
            <p:cNvSpPr>
              <a:spLocks noChangeArrowheads="1"/>
            </p:cNvSpPr>
            <p:nvPr/>
          </p:nvSpPr>
          <p:spPr bwMode="auto">
            <a:xfrm rot="21419544" flipH="1">
              <a:off x="3090" y="3065"/>
              <a:ext cx="82" cy="184"/>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9" name="Rectangle 8"/>
            <p:cNvSpPr>
              <a:spLocks noChangeArrowheads="1"/>
            </p:cNvSpPr>
            <p:nvPr/>
          </p:nvSpPr>
          <p:spPr bwMode="auto">
            <a:xfrm rot="1196180" flipH="1">
              <a:off x="2634" y="3039"/>
              <a:ext cx="82" cy="184"/>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0" name="Oval 9"/>
            <p:cNvSpPr>
              <a:spLocks noChangeArrowheads="1"/>
            </p:cNvSpPr>
            <p:nvPr/>
          </p:nvSpPr>
          <p:spPr bwMode="auto">
            <a:xfrm flipH="1">
              <a:off x="2961" y="3107"/>
              <a:ext cx="5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1" name="Oval 10"/>
            <p:cNvSpPr>
              <a:spLocks noChangeArrowheads="1"/>
            </p:cNvSpPr>
            <p:nvPr/>
          </p:nvSpPr>
          <p:spPr bwMode="auto">
            <a:xfrm flipH="1">
              <a:off x="2926" y="3133"/>
              <a:ext cx="47"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2" name="Oval 11"/>
            <p:cNvSpPr>
              <a:spLocks noChangeArrowheads="1"/>
            </p:cNvSpPr>
            <p:nvPr/>
          </p:nvSpPr>
          <p:spPr bwMode="auto">
            <a:xfrm rot="20190086" flipH="1">
              <a:off x="2882" y="3148"/>
              <a:ext cx="49"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3" name="Oval 12"/>
            <p:cNvSpPr>
              <a:spLocks noChangeArrowheads="1"/>
            </p:cNvSpPr>
            <p:nvPr/>
          </p:nvSpPr>
          <p:spPr bwMode="auto">
            <a:xfrm rot="18495068" flipH="1">
              <a:off x="2862" y="3165"/>
              <a:ext cx="30" cy="259"/>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4" name="Freeform 13"/>
            <p:cNvSpPr>
              <a:spLocks/>
            </p:cNvSpPr>
            <p:nvPr/>
          </p:nvSpPr>
          <p:spPr bwMode="auto">
            <a:xfrm flipH="1">
              <a:off x="2769" y="3114"/>
              <a:ext cx="0" cy="18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5" name="Freeform 14"/>
            <p:cNvSpPr>
              <a:spLocks/>
            </p:cNvSpPr>
            <p:nvPr/>
          </p:nvSpPr>
          <p:spPr bwMode="auto">
            <a:xfrm flipH="1">
              <a:off x="2789" y="3135"/>
              <a:ext cx="0" cy="18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6" name="Freeform 15"/>
            <p:cNvSpPr>
              <a:spLocks/>
            </p:cNvSpPr>
            <p:nvPr/>
          </p:nvSpPr>
          <p:spPr bwMode="auto">
            <a:xfrm flipH="1">
              <a:off x="2820" y="3157"/>
              <a:ext cx="0" cy="18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47" name="Text Box 16"/>
          <p:cNvSpPr txBox="1">
            <a:spLocks noChangeArrowheads="1"/>
          </p:cNvSpPr>
          <p:nvPr/>
        </p:nvSpPr>
        <p:spPr bwMode="auto">
          <a:xfrm>
            <a:off x="1889523" y="1115616"/>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a:t>
            </a:r>
          </a:p>
        </p:txBody>
      </p:sp>
      <p:sp>
        <p:nvSpPr>
          <p:cNvPr id="148" name="Line 18"/>
          <p:cNvSpPr>
            <a:spLocks noChangeShapeType="1"/>
          </p:cNvSpPr>
          <p:nvPr/>
        </p:nvSpPr>
        <p:spPr bwMode="auto">
          <a:xfrm flipH="1" flipV="1">
            <a:off x="3223022" y="1524000"/>
            <a:ext cx="9525" cy="164544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9" name="Text Box 20"/>
          <p:cNvSpPr txBox="1">
            <a:spLocks noChangeArrowheads="1"/>
          </p:cNvSpPr>
          <p:nvPr/>
        </p:nvSpPr>
        <p:spPr bwMode="auto">
          <a:xfrm>
            <a:off x="1329929" y="3390900"/>
            <a:ext cx="57269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sp>
        <p:nvSpPr>
          <p:cNvPr id="150" name="Text Box 22"/>
          <p:cNvSpPr txBox="1">
            <a:spLocks noChangeArrowheads="1"/>
          </p:cNvSpPr>
          <p:nvPr/>
        </p:nvSpPr>
        <p:spPr bwMode="auto">
          <a:xfrm>
            <a:off x="3619500" y="3390900"/>
            <a:ext cx="98107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Statement</a:t>
            </a:r>
          </a:p>
        </p:txBody>
      </p:sp>
      <p:grpSp>
        <p:nvGrpSpPr>
          <p:cNvPr id="151" name="Group 23"/>
          <p:cNvGrpSpPr>
            <a:grpSpLocks/>
          </p:cNvGrpSpPr>
          <p:nvPr/>
        </p:nvGrpSpPr>
        <p:grpSpPr bwMode="auto">
          <a:xfrm>
            <a:off x="1478832" y="3659780"/>
            <a:ext cx="588368" cy="1019223"/>
            <a:chOff x="374" y="3073"/>
            <a:chExt cx="560" cy="971"/>
          </a:xfrm>
        </p:grpSpPr>
        <p:grpSp>
          <p:nvGrpSpPr>
            <p:cNvPr id="152" name="Group 24"/>
            <p:cNvGrpSpPr>
              <a:grpSpLocks/>
            </p:cNvGrpSpPr>
            <p:nvPr/>
          </p:nvGrpSpPr>
          <p:grpSpPr bwMode="auto">
            <a:xfrm>
              <a:off x="374" y="3073"/>
              <a:ext cx="350" cy="545"/>
              <a:chOff x="2442" y="423"/>
              <a:chExt cx="706" cy="1105"/>
            </a:xfrm>
          </p:grpSpPr>
          <p:sp>
            <p:nvSpPr>
              <p:cNvPr id="173" name="AutoShape 25"/>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4" name="Freeform 26"/>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5" name="Freeform 27"/>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6" name="Freeform 28"/>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77" name="Group 29"/>
              <p:cNvGrpSpPr>
                <a:grpSpLocks/>
              </p:cNvGrpSpPr>
              <p:nvPr/>
            </p:nvGrpSpPr>
            <p:grpSpPr bwMode="auto">
              <a:xfrm>
                <a:off x="2892" y="736"/>
                <a:ext cx="256" cy="792"/>
                <a:chOff x="2784" y="2873"/>
                <a:chExt cx="384" cy="1198"/>
              </a:xfrm>
            </p:grpSpPr>
            <p:sp>
              <p:nvSpPr>
                <p:cNvPr id="178" name="AutoShape 3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9" name="AutoShape 3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0" name="AutoShape 32"/>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1" name="Oval 33"/>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153" name="Group 34"/>
            <p:cNvGrpSpPr>
              <a:grpSpLocks/>
            </p:cNvGrpSpPr>
            <p:nvPr/>
          </p:nvGrpSpPr>
          <p:grpSpPr bwMode="auto">
            <a:xfrm>
              <a:off x="479" y="3286"/>
              <a:ext cx="350" cy="545"/>
              <a:chOff x="2442" y="423"/>
              <a:chExt cx="706" cy="1105"/>
            </a:xfrm>
          </p:grpSpPr>
          <p:sp>
            <p:nvSpPr>
              <p:cNvPr id="164" name="AutoShape 35"/>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5" name="Freeform 36"/>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6" name="Freeform 37"/>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7" name="Freeform 38"/>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68" name="Group 39"/>
              <p:cNvGrpSpPr>
                <a:grpSpLocks/>
              </p:cNvGrpSpPr>
              <p:nvPr/>
            </p:nvGrpSpPr>
            <p:grpSpPr bwMode="auto">
              <a:xfrm>
                <a:off x="2892" y="736"/>
                <a:ext cx="256" cy="792"/>
                <a:chOff x="2784" y="2873"/>
                <a:chExt cx="384" cy="1198"/>
              </a:xfrm>
            </p:grpSpPr>
            <p:sp>
              <p:nvSpPr>
                <p:cNvPr id="169" name="AutoShape 4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0" name="AutoShape 4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1" name="AutoShape 42"/>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72" name="Oval 43"/>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154" name="Group 44"/>
            <p:cNvGrpSpPr>
              <a:grpSpLocks/>
            </p:cNvGrpSpPr>
            <p:nvPr/>
          </p:nvGrpSpPr>
          <p:grpSpPr bwMode="auto">
            <a:xfrm>
              <a:off x="584" y="3499"/>
              <a:ext cx="350" cy="545"/>
              <a:chOff x="2442" y="423"/>
              <a:chExt cx="706" cy="1105"/>
            </a:xfrm>
          </p:grpSpPr>
          <p:sp>
            <p:nvSpPr>
              <p:cNvPr id="155" name="AutoShape 45"/>
              <p:cNvSpPr>
                <a:spLocks noChangeArrowheads="1"/>
              </p:cNvSpPr>
              <p:nvPr/>
            </p:nvSpPr>
            <p:spPr bwMode="auto">
              <a:xfrm rot="16200000">
                <a:off x="2265" y="698"/>
                <a:ext cx="1052" cy="527"/>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6" name="Freeform 46"/>
              <p:cNvSpPr>
                <a:spLocks/>
              </p:cNvSpPr>
              <p:nvPr/>
            </p:nvSpPr>
            <p:spPr bwMode="auto">
              <a:xfrm>
                <a:off x="2442" y="423"/>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7" name="Freeform 47"/>
              <p:cNvSpPr>
                <a:spLocks/>
              </p:cNvSpPr>
              <p:nvPr/>
            </p:nvSpPr>
            <p:spPr bwMode="auto">
              <a:xfrm>
                <a:off x="2442" y="754"/>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8" name="Freeform 48"/>
              <p:cNvSpPr>
                <a:spLocks/>
              </p:cNvSpPr>
              <p:nvPr/>
            </p:nvSpPr>
            <p:spPr bwMode="auto">
              <a:xfrm>
                <a:off x="2442" y="1086"/>
                <a:ext cx="229" cy="42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59" name="Group 49"/>
              <p:cNvGrpSpPr>
                <a:grpSpLocks/>
              </p:cNvGrpSpPr>
              <p:nvPr/>
            </p:nvGrpSpPr>
            <p:grpSpPr bwMode="auto">
              <a:xfrm>
                <a:off x="2892" y="736"/>
                <a:ext cx="256" cy="792"/>
                <a:chOff x="2784" y="2873"/>
                <a:chExt cx="384" cy="1198"/>
              </a:xfrm>
            </p:grpSpPr>
            <p:sp>
              <p:nvSpPr>
                <p:cNvPr id="160" name="AutoShape 5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1" name="AutoShape 5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2" name="AutoShape 52"/>
                <p:cNvSpPr>
                  <a:spLocks noChangeArrowheads="1"/>
                </p:cNvSpPr>
                <p:nvPr/>
              </p:nvSpPr>
              <p:spPr bwMode="auto">
                <a:xfrm>
                  <a:off x="2784" y="2873"/>
                  <a:ext cx="0" cy="119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3" name="Oval 53"/>
                <p:cNvSpPr>
                  <a:spLocks noChangeArrowheads="1"/>
                </p:cNvSpPr>
                <p:nvPr/>
              </p:nvSpPr>
              <p:spPr bwMode="auto">
                <a:xfrm>
                  <a:off x="2880" y="3017"/>
                  <a:ext cx="0" cy="901"/>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182" name="Text Box 105"/>
          <p:cNvSpPr txBox="1">
            <a:spLocks noChangeArrowheads="1"/>
          </p:cNvSpPr>
          <p:nvPr/>
        </p:nvSpPr>
        <p:spPr bwMode="auto">
          <a:xfrm>
            <a:off x="2313385" y="3390900"/>
            <a:ext cx="117990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Commission</a:t>
            </a:r>
          </a:p>
        </p:txBody>
      </p:sp>
      <p:grpSp>
        <p:nvGrpSpPr>
          <p:cNvPr id="183" name="Group 106"/>
          <p:cNvGrpSpPr>
            <a:grpSpLocks/>
          </p:cNvGrpSpPr>
          <p:nvPr/>
        </p:nvGrpSpPr>
        <p:grpSpPr bwMode="auto">
          <a:xfrm>
            <a:off x="2539604" y="3705472"/>
            <a:ext cx="759619" cy="480529"/>
            <a:chOff x="1730" y="3114"/>
            <a:chExt cx="743" cy="504"/>
          </a:xfrm>
        </p:grpSpPr>
        <p:grpSp>
          <p:nvGrpSpPr>
            <p:cNvPr id="184" name="Group 107"/>
            <p:cNvGrpSpPr>
              <a:grpSpLocks/>
            </p:cNvGrpSpPr>
            <p:nvPr/>
          </p:nvGrpSpPr>
          <p:grpSpPr bwMode="auto">
            <a:xfrm>
              <a:off x="1730" y="3114"/>
              <a:ext cx="548" cy="374"/>
              <a:chOff x="2237" y="1629"/>
              <a:chExt cx="745" cy="509"/>
            </a:xfrm>
          </p:grpSpPr>
          <p:sp>
            <p:nvSpPr>
              <p:cNvPr id="193" name="Rectangle 108"/>
              <p:cNvSpPr>
                <a:spLocks noChangeArrowheads="1"/>
              </p:cNvSpPr>
              <p:nvPr/>
            </p:nvSpPr>
            <p:spPr bwMode="auto">
              <a:xfrm>
                <a:off x="2240" y="1717"/>
                <a:ext cx="742" cy="313"/>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4" name="AutoShape 109"/>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5" name="Freeform 110"/>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6" name="Freeform 111"/>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7" name="Freeform 112"/>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8" name="Freeform 113"/>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9" name="Rectangle 114"/>
              <p:cNvSpPr>
                <a:spLocks noChangeArrowheads="1"/>
              </p:cNvSpPr>
              <p:nvPr/>
            </p:nvSpPr>
            <p:spPr bwMode="auto">
              <a:xfrm>
                <a:off x="2237" y="1721"/>
                <a:ext cx="151" cy="313"/>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85" name="Group 115"/>
            <p:cNvGrpSpPr>
              <a:grpSpLocks/>
            </p:cNvGrpSpPr>
            <p:nvPr/>
          </p:nvGrpSpPr>
          <p:grpSpPr bwMode="auto">
            <a:xfrm>
              <a:off x="1925" y="3244"/>
              <a:ext cx="548" cy="374"/>
              <a:chOff x="2237" y="1629"/>
              <a:chExt cx="745" cy="509"/>
            </a:xfrm>
          </p:grpSpPr>
          <p:sp>
            <p:nvSpPr>
              <p:cNvPr id="186" name="Rectangle 116"/>
              <p:cNvSpPr>
                <a:spLocks noChangeArrowheads="1"/>
              </p:cNvSpPr>
              <p:nvPr/>
            </p:nvSpPr>
            <p:spPr bwMode="auto">
              <a:xfrm>
                <a:off x="2240" y="1717"/>
                <a:ext cx="742" cy="313"/>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7" name="AutoShape 117"/>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8" name="Freeform 118"/>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9" name="Freeform 119"/>
              <p:cNvSpPr>
                <a:spLocks/>
              </p:cNvSpPr>
              <p:nvPr/>
            </p:nvSpPr>
            <p:spPr bwMode="auto">
              <a:xfrm>
                <a:off x="2439" y="1629"/>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0" name="Freeform 120"/>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1" name="Freeform 121"/>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2" name="Rectangle 122"/>
              <p:cNvSpPr>
                <a:spLocks noChangeArrowheads="1"/>
              </p:cNvSpPr>
              <p:nvPr/>
            </p:nvSpPr>
            <p:spPr bwMode="auto">
              <a:xfrm>
                <a:off x="2237" y="1721"/>
                <a:ext cx="151" cy="313"/>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nvGrpSpPr>
          <p:cNvPr id="200" name="Group 132"/>
          <p:cNvGrpSpPr>
            <a:grpSpLocks/>
          </p:cNvGrpSpPr>
          <p:nvPr/>
        </p:nvGrpSpPr>
        <p:grpSpPr bwMode="auto">
          <a:xfrm>
            <a:off x="3849291" y="3748088"/>
            <a:ext cx="465534" cy="434578"/>
            <a:chOff x="2573" y="3280"/>
            <a:chExt cx="391" cy="365"/>
          </a:xfrm>
        </p:grpSpPr>
        <p:sp>
          <p:nvSpPr>
            <p:cNvPr id="201" name="AutoShape 133"/>
            <p:cNvSpPr>
              <a:spLocks noChangeArrowheads="1"/>
            </p:cNvSpPr>
            <p:nvPr/>
          </p:nvSpPr>
          <p:spPr bwMode="auto">
            <a:xfrm rot="10800000" flipH="1">
              <a:off x="2573" y="3343"/>
              <a:ext cx="391" cy="184"/>
            </a:xfrm>
            <a:prstGeom prst="foldedCorner">
              <a:avLst>
                <a:gd name="adj" fmla="val 0"/>
              </a:avLst>
            </a:prstGeom>
            <a:solidFill>
              <a:srgbClr val="FFCC99"/>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202" name="Picture 134"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3" name="Line 135"/>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4" name="Line 136"/>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5" name="Line 137"/>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6" name="Line 138"/>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7" name="Line 139"/>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8" name="Line 140"/>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9" name="Line 141"/>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0" name="Line 142"/>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1" name="Line 143"/>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12" name="Group 144"/>
          <p:cNvGrpSpPr>
            <a:grpSpLocks/>
          </p:cNvGrpSpPr>
          <p:nvPr/>
        </p:nvGrpSpPr>
        <p:grpSpPr bwMode="auto">
          <a:xfrm>
            <a:off x="4008835" y="3881438"/>
            <a:ext cx="465534" cy="434578"/>
            <a:chOff x="2573" y="3280"/>
            <a:chExt cx="391" cy="365"/>
          </a:xfrm>
        </p:grpSpPr>
        <p:sp>
          <p:nvSpPr>
            <p:cNvPr id="213" name="AutoShape 145"/>
            <p:cNvSpPr>
              <a:spLocks noChangeArrowheads="1"/>
            </p:cNvSpPr>
            <p:nvPr/>
          </p:nvSpPr>
          <p:spPr bwMode="auto">
            <a:xfrm rot="10800000" flipH="1">
              <a:off x="2573" y="3343"/>
              <a:ext cx="391" cy="184"/>
            </a:xfrm>
            <a:prstGeom prst="foldedCorner">
              <a:avLst>
                <a:gd name="adj" fmla="val 0"/>
              </a:avLst>
            </a:prstGeom>
            <a:solidFill>
              <a:srgbClr val="FFCC99"/>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214" name="Picture 146" descr="BS01887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5" y="3507"/>
              <a:ext cx="92" cy="1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 name="Line 147"/>
            <p:cNvSpPr>
              <a:spLocks noChangeShapeType="1"/>
            </p:cNvSpPr>
            <p:nvPr/>
          </p:nvSpPr>
          <p:spPr bwMode="auto">
            <a:xfrm>
              <a:off x="2628" y="3493"/>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6" name="Line 148"/>
            <p:cNvSpPr>
              <a:spLocks noChangeShapeType="1"/>
            </p:cNvSpPr>
            <p:nvPr/>
          </p:nvSpPr>
          <p:spPr bwMode="auto">
            <a:xfrm>
              <a:off x="2849" y="3493"/>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7" name="Line 149"/>
            <p:cNvSpPr>
              <a:spLocks noChangeShapeType="1"/>
            </p:cNvSpPr>
            <p:nvPr/>
          </p:nvSpPr>
          <p:spPr bwMode="auto">
            <a:xfrm>
              <a:off x="2628" y="3444"/>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8" name="Line 150"/>
            <p:cNvSpPr>
              <a:spLocks noChangeShapeType="1"/>
            </p:cNvSpPr>
            <p:nvPr/>
          </p:nvSpPr>
          <p:spPr bwMode="auto">
            <a:xfrm>
              <a:off x="2849" y="344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9" name="Line 151"/>
            <p:cNvSpPr>
              <a:spLocks noChangeShapeType="1"/>
            </p:cNvSpPr>
            <p:nvPr/>
          </p:nvSpPr>
          <p:spPr bwMode="auto">
            <a:xfrm>
              <a:off x="2628" y="3395"/>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0" name="Line 152"/>
            <p:cNvSpPr>
              <a:spLocks noChangeShapeType="1"/>
            </p:cNvSpPr>
            <p:nvPr/>
          </p:nvSpPr>
          <p:spPr bwMode="auto">
            <a:xfrm>
              <a:off x="2849" y="339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1" name="Line 153"/>
            <p:cNvSpPr>
              <a:spLocks noChangeShapeType="1"/>
            </p:cNvSpPr>
            <p:nvPr/>
          </p:nvSpPr>
          <p:spPr bwMode="auto">
            <a:xfrm>
              <a:off x="2628" y="3347"/>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2" name="Line 154"/>
            <p:cNvSpPr>
              <a:spLocks noChangeShapeType="1"/>
            </p:cNvSpPr>
            <p:nvPr/>
          </p:nvSpPr>
          <p:spPr bwMode="auto">
            <a:xfrm>
              <a:off x="2849" y="3347"/>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3" name="Line 155"/>
            <p:cNvSpPr>
              <a:spLocks noChangeShapeType="1"/>
            </p:cNvSpPr>
            <p:nvPr/>
          </p:nvSpPr>
          <p:spPr bwMode="auto">
            <a:xfrm>
              <a:off x="2626" y="3280"/>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24" name="Text Box 156"/>
          <p:cNvSpPr txBox="1">
            <a:spLocks noChangeArrowheads="1"/>
          </p:cNvSpPr>
          <p:nvPr/>
        </p:nvSpPr>
        <p:spPr bwMode="auto">
          <a:xfrm>
            <a:off x="4793457" y="3390900"/>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Document</a:t>
            </a:r>
          </a:p>
        </p:txBody>
      </p:sp>
      <p:grpSp>
        <p:nvGrpSpPr>
          <p:cNvPr id="225" name="Group 157"/>
          <p:cNvGrpSpPr>
            <a:grpSpLocks/>
          </p:cNvGrpSpPr>
          <p:nvPr/>
        </p:nvGrpSpPr>
        <p:grpSpPr bwMode="auto">
          <a:xfrm>
            <a:off x="5112544" y="3669461"/>
            <a:ext cx="436960" cy="434802"/>
            <a:chOff x="3445" y="2533"/>
            <a:chExt cx="406" cy="404"/>
          </a:xfrm>
        </p:grpSpPr>
        <p:sp>
          <p:nvSpPr>
            <p:cNvPr id="226" name="AutoShape 158"/>
            <p:cNvSpPr>
              <a:spLocks noChangeArrowheads="1"/>
            </p:cNvSpPr>
            <p:nvPr/>
          </p:nvSpPr>
          <p:spPr bwMode="auto">
            <a:xfrm rot="10800000" flipH="1">
              <a:off x="3445" y="2635"/>
              <a:ext cx="406" cy="275"/>
            </a:xfrm>
            <a:prstGeom prst="foldedCorner">
              <a:avLst>
                <a:gd name="adj" fmla="val 26509"/>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7" name="Line 159"/>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8" name="Line 160"/>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9" name="Line 161"/>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0" name="Line 162"/>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1" name="Freeform 163"/>
            <p:cNvSpPr>
              <a:spLocks/>
            </p:cNvSpPr>
            <p:nvPr/>
          </p:nvSpPr>
          <p:spPr bwMode="auto">
            <a:xfrm>
              <a:off x="3498" y="2533"/>
              <a:ext cx="0" cy="204"/>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32" name="Group 164"/>
          <p:cNvGrpSpPr>
            <a:grpSpLocks/>
          </p:cNvGrpSpPr>
          <p:nvPr/>
        </p:nvGrpSpPr>
        <p:grpSpPr bwMode="auto">
          <a:xfrm>
            <a:off x="5216129" y="3827814"/>
            <a:ext cx="436959" cy="434802"/>
            <a:chOff x="3445" y="2533"/>
            <a:chExt cx="406" cy="404"/>
          </a:xfrm>
        </p:grpSpPr>
        <p:sp>
          <p:nvSpPr>
            <p:cNvPr id="233" name="AutoShape 165"/>
            <p:cNvSpPr>
              <a:spLocks noChangeArrowheads="1"/>
            </p:cNvSpPr>
            <p:nvPr/>
          </p:nvSpPr>
          <p:spPr bwMode="auto">
            <a:xfrm rot="10800000" flipH="1">
              <a:off x="3445" y="2635"/>
              <a:ext cx="406" cy="275"/>
            </a:xfrm>
            <a:prstGeom prst="foldedCorner">
              <a:avLst>
                <a:gd name="adj" fmla="val 26509"/>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4" name="Line 166"/>
            <p:cNvSpPr>
              <a:spLocks noChangeShapeType="1"/>
            </p:cNvSpPr>
            <p:nvPr/>
          </p:nvSpPr>
          <p:spPr bwMode="auto">
            <a:xfrm>
              <a:off x="3502" y="2736"/>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5" name="Line 167"/>
            <p:cNvSpPr>
              <a:spLocks noChangeShapeType="1"/>
            </p:cNvSpPr>
            <p:nvPr/>
          </p:nvSpPr>
          <p:spPr bwMode="auto">
            <a:xfrm>
              <a:off x="3502" y="2804"/>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6" name="Line 168"/>
            <p:cNvSpPr>
              <a:spLocks noChangeShapeType="1"/>
            </p:cNvSpPr>
            <p:nvPr/>
          </p:nvSpPr>
          <p:spPr bwMode="auto">
            <a:xfrm>
              <a:off x="3502" y="2871"/>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7" name="Line 169"/>
            <p:cNvSpPr>
              <a:spLocks noChangeShapeType="1"/>
            </p:cNvSpPr>
            <p:nvPr/>
          </p:nvSpPr>
          <p:spPr bwMode="auto">
            <a:xfrm>
              <a:off x="3502" y="2937"/>
              <a:ext cx="29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8" name="Freeform 170"/>
            <p:cNvSpPr>
              <a:spLocks/>
            </p:cNvSpPr>
            <p:nvPr/>
          </p:nvSpPr>
          <p:spPr bwMode="auto">
            <a:xfrm>
              <a:off x="3498" y="2533"/>
              <a:ext cx="0" cy="204"/>
            </a:xfrm>
            <a:custGeom>
              <a:avLst/>
              <a:gdLst>
                <a:gd name="T0" fmla="*/ 0 w 609"/>
                <a:gd name="T1" fmla="*/ 0 h 275"/>
                <a:gd name="T2" fmla="*/ 0 w 609"/>
                <a:gd name="T3" fmla="*/ 0 h 275"/>
                <a:gd name="T4" fmla="*/ 0 w 609"/>
                <a:gd name="T5" fmla="*/ 0 h 275"/>
                <a:gd name="T6" fmla="*/ 0 w 609"/>
                <a:gd name="T7" fmla="*/ 0 h 275"/>
                <a:gd name="T8" fmla="*/ 0 w 609"/>
                <a:gd name="T9" fmla="*/ 0 h 275"/>
                <a:gd name="T10" fmla="*/ 0 w 609"/>
                <a:gd name="T11" fmla="*/ 0 h 275"/>
                <a:gd name="T12" fmla="*/ 0 w 609"/>
                <a:gd name="T13" fmla="*/ 0 h 275"/>
                <a:gd name="T14" fmla="*/ 0 w 609"/>
                <a:gd name="T15" fmla="*/ 0 h 275"/>
                <a:gd name="T16" fmla="*/ 0 w 609"/>
                <a:gd name="T17" fmla="*/ 0 h 275"/>
                <a:gd name="T18" fmla="*/ 0 w 609"/>
                <a:gd name="T19" fmla="*/ 0 h 275"/>
                <a:gd name="T20" fmla="*/ 0 w 609"/>
                <a:gd name="T21" fmla="*/ 0 h 275"/>
                <a:gd name="T22" fmla="*/ 0 w 609"/>
                <a:gd name="T23" fmla="*/ 0 h 275"/>
                <a:gd name="T24" fmla="*/ 0 w 609"/>
                <a:gd name="T25" fmla="*/ 0 h 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9"/>
                <a:gd name="T40" fmla="*/ 0 h 275"/>
                <a:gd name="T41" fmla="*/ 609 w 609"/>
                <a:gd name="T42" fmla="*/ 275 h 2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9" h="275">
                  <a:moveTo>
                    <a:pt x="0" y="207"/>
                  </a:moveTo>
                  <a:cubicBezTo>
                    <a:pt x="26" y="135"/>
                    <a:pt x="52" y="63"/>
                    <a:pt x="66" y="73"/>
                  </a:cubicBezTo>
                  <a:cubicBezTo>
                    <a:pt x="80" y="83"/>
                    <a:pt x="77" y="255"/>
                    <a:pt x="83" y="265"/>
                  </a:cubicBezTo>
                  <a:cubicBezTo>
                    <a:pt x="89" y="275"/>
                    <a:pt x="90" y="135"/>
                    <a:pt x="100" y="132"/>
                  </a:cubicBezTo>
                  <a:cubicBezTo>
                    <a:pt x="110" y="129"/>
                    <a:pt x="131" y="267"/>
                    <a:pt x="141" y="248"/>
                  </a:cubicBezTo>
                  <a:cubicBezTo>
                    <a:pt x="151" y="229"/>
                    <a:pt x="148" y="30"/>
                    <a:pt x="158" y="15"/>
                  </a:cubicBezTo>
                  <a:cubicBezTo>
                    <a:pt x="168" y="0"/>
                    <a:pt x="176" y="137"/>
                    <a:pt x="200" y="157"/>
                  </a:cubicBezTo>
                  <a:cubicBezTo>
                    <a:pt x="224" y="177"/>
                    <a:pt x="279" y="121"/>
                    <a:pt x="300" y="132"/>
                  </a:cubicBezTo>
                  <a:cubicBezTo>
                    <a:pt x="321" y="143"/>
                    <a:pt x="312" y="213"/>
                    <a:pt x="325" y="223"/>
                  </a:cubicBezTo>
                  <a:cubicBezTo>
                    <a:pt x="338" y="233"/>
                    <a:pt x="353" y="200"/>
                    <a:pt x="375" y="190"/>
                  </a:cubicBezTo>
                  <a:cubicBezTo>
                    <a:pt x="397" y="180"/>
                    <a:pt x="431" y="158"/>
                    <a:pt x="459" y="165"/>
                  </a:cubicBezTo>
                  <a:cubicBezTo>
                    <a:pt x="487" y="172"/>
                    <a:pt x="517" y="227"/>
                    <a:pt x="542" y="232"/>
                  </a:cubicBezTo>
                  <a:cubicBezTo>
                    <a:pt x="567" y="237"/>
                    <a:pt x="598" y="204"/>
                    <a:pt x="609" y="19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39" name="Line 172"/>
          <p:cNvSpPr>
            <a:spLocks noChangeShapeType="1"/>
          </p:cNvSpPr>
          <p:nvPr/>
        </p:nvSpPr>
        <p:spPr bwMode="auto">
          <a:xfrm>
            <a:off x="1609725" y="3170635"/>
            <a:ext cx="3629025" cy="476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0" name="Line 173"/>
          <p:cNvSpPr>
            <a:spLocks noChangeShapeType="1"/>
          </p:cNvSpPr>
          <p:nvPr/>
        </p:nvSpPr>
        <p:spPr bwMode="auto">
          <a:xfrm>
            <a:off x="161567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1" name="Line 175"/>
          <p:cNvSpPr>
            <a:spLocks noChangeShapeType="1"/>
          </p:cNvSpPr>
          <p:nvPr/>
        </p:nvSpPr>
        <p:spPr bwMode="auto">
          <a:xfrm>
            <a:off x="286940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2" name="Line 177"/>
          <p:cNvSpPr>
            <a:spLocks noChangeShapeType="1"/>
          </p:cNvSpPr>
          <p:nvPr/>
        </p:nvSpPr>
        <p:spPr bwMode="auto">
          <a:xfrm>
            <a:off x="5236369"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3" name="Text Box 185"/>
          <p:cNvSpPr txBox="1">
            <a:spLocks noChangeArrowheads="1"/>
          </p:cNvSpPr>
          <p:nvPr/>
        </p:nvSpPr>
        <p:spPr bwMode="auto">
          <a:xfrm>
            <a:off x="3280173" y="1771650"/>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sp>
        <p:nvSpPr>
          <p:cNvPr id="244" name="Text Box 186"/>
          <p:cNvSpPr txBox="1">
            <a:spLocks noChangeArrowheads="1"/>
          </p:cNvSpPr>
          <p:nvPr/>
        </p:nvSpPr>
        <p:spPr bwMode="auto">
          <a:xfrm>
            <a:off x="2264569" y="1776413"/>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Code</a:t>
            </a:r>
          </a:p>
        </p:txBody>
      </p:sp>
      <p:grpSp>
        <p:nvGrpSpPr>
          <p:cNvPr id="245" name="Group 187"/>
          <p:cNvGrpSpPr>
            <a:grpSpLocks/>
          </p:cNvGrpSpPr>
          <p:nvPr/>
        </p:nvGrpSpPr>
        <p:grpSpPr bwMode="auto">
          <a:xfrm>
            <a:off x="3484960" y="2027635"/>
            <a:ext cx="654844" cy="859631"/>
            <a:chOff x="758" y="1703"/>
            <a:chExt cx="589" cy="774"/>
          </a:xfrm>
        </p:grpSpPr>
        <p:sp>
          <p:nvSpPr>
            <p:cNvPr id="246" name="AutoShape 188"/>
            <p:cNvSpPr>
              <a:spLocks noChangeArrowheads="1"/>
            </p:cNvSpPr>
            <p:nvPr/>
          </p:nvSpPr>
          <p:spPr bwMode="auto">
            <a:xfrm>
              <a:off x="758"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7" name="AutoShape 189"/>
            <p:cNvSpPr>
              <a:spLocks noChangeArrowheads="1"/>
            </p:cNvSpPr>
            <p:nvPr/>
          </p:nvSpPr>
          <p:spPr bwMode="auto">
            <a:xfrm>
              <a:off x="863"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8" name="AutoShape 190"/>
            <p:cNvSpPr>
              <a:spLocks noChangeArrowheads="1"/>
            </p:cNvSpPr>
            <p:nvPr/>
          </p:nvSpPr>
          <p:spPr bwMode="auto">
            <a:xfrm>
              <a:off x="968"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49" name="Group 191"/>
          <p:cNvGrpSpPr>
            <a:grpSpLocks/>
          </p:cNvGrpSpPr>
          <p:nvPr/>
        </p:nvGrpSpPr>
        <p:grpSpPr bwMode="auto">
          <a:xfrm>
            <a:off x="2413397" y="2027635"/>
            <a:ext cx="422672" cy="273844"/>
            <a:chOff x="4831" y="3072"/>
            <a:chExt cx="355" cy="230"/>
          </a:xfrm>
        </p:grpSpPr>
        <p:sp>
          <p:nvSpPr>
            <p:cNvPr id="250" name="Rectangle 192"/>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1" name="Text Box 193"/>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252" name="Group 194"/>
          <p:cNvGrpSpPr>
            <a:grpSpLocks/>
          </p:cNvGrpSpPr>
          <p:nvPr/>
        </p:nvGrpSpPr>
        <p:grpSpPr bwMode="auto">
          <a:xfrm>
            <a:off x="2537222" y="2281238"/>
            <a:ext cx="422672" cy="273844"/>
            <a:chOff x="4935" y="3285"/>
            <a:chExt cx="355" cy="230"/>
          </a:xfrm>
        </p:grpSpPr>
        <p:sp>
          <p:nvSpPr>
            <p:cNvPr id="253" name="Rectangle 195"/>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4" name="Text Box 196"/>
            <p:cNvSpPr txBox="1">
              <a:spLocks noChangeArrowheads="1"/>
            </p:cNvSpPr>
            <p:nvPr/>
          </p:nvSpPr>
          <p:spPr bwMode="auto">
            <a:xfrm>
              <a:off x="4984" y="3322"/>
              <a:ext cx="25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sp>
        <p:nvSpPr>
          <p:cNvPr id="255" name="Line 239"/>
          <p:cNvSpPr>
            <a:spLocks noChangeShapeType="1"/>
          </p:cNvSpPr>
          <p:nvPr/>
        </p:nvSpPr>
        <p:spPr bwMode="auto">
          <a:xfrm>
            <a:off x="4069556" y="3170635"/>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56" name="Group 241"/>
          <p:cNvGrpSpPr>
            <a:grpSpLocks/>
          </p:cNvGrpSpPr>
          <p:nvPr/>
        </p:nvGrpSpPr>
        <p:grpSpPr bwMode="auto">
          <a:xfrm>
            <a:off x="2632472" y="1607344"/>
            <a:ext cx="1147763" cy="139304"/>
            <a:chOff x="1227" y="1350"/>
            <a:chExt cx="964" cy="117"/>
          </a:xfrm>
        </p:grpSpPr>
        <p:grpSp>
          <p:nvGrpSpPr>
            <p:cNvPr id="257" name="Group 238"/>
            <p:cNvGrpSpPr>
              <a:grpSpLocks/>
            </p:cNvGrpSpPr>
            <p:nvPr/>
          </p:nvGrpSpPr>
          <p:grpSpPr bwMode="auto">
            <a:xfrm>
              <a:off x="1227" y="1350"/>
              <a:ext cx="964" cy="84"/>
              <a:chOff x="500" y="1350"/>
              <a:chExt cx="2449" cy="103"/>
            </a:xfrm>
          </p:grpSpPr>
          <p:sp>
            <p:nvSpPr>
              <p:cNvPr id="260" name="Line 19"/>
              <p:cNvSpPr>
                <a:spLocks noChangeShapeType="1"/>
              </p:cNvSpPr>
              <p:nvPr/>
            </p:nvSpPr>
            <p:spPr bwMode="auto">
              <a:xfrm>
                <a:off x="500" y="1358"/>
                <a:ext cx="2449"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61" name="Line 183"/>
              <p:cNvSpPr>
                <a:spLocks noChangeShapeType="1"/>
              </p:cNvSpPr>
              <p:nvPr/>
            </p:nvSpPr>
            <p:spPr bwMode="auto">
              <a:xfrm>
                <a:off x="506" y="1350"/>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58" name="Line 184"/>
            <p:cNvSpPr>
              <a:spLocks noChangeShapeType="1"/>
            </p:cNvSpPr>
            <p:nvPr/>
          </p:nvSpPr>
          <p:spPr bwMode="auto">
            <a:xfrm>
              <a:off x="2180"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9" name="Line 240"/>
            <p:cNvSpPr>
              <a:spLocks noChangeShapeType="1"/>
            </p:cNvSpPr>
            <p:nvPr/>
          </p:nvSpPr>
          <p:spPr bwMode="auto">
            <a:xfrm>
              <a:off x="1228" y="1364"/>
              <a:ext cx="0" cy="103"/>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262" name="Title 131"/>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Documents</a:t>
            </a:r>
          </a:p>
        </p:txBody>
      </p:sp>
    </p:spTree>
    <p:extLst>
      <p:ext uri="{BB962C8B-B14F-4D97-AF65-F5344CB8AC3E}">
        <p14:creationId xmlns:p14="http://schemas.microsoft.com/office/powerpoint/2010/main" val="214605989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Lesson outline</a:t>
            </a:r>
          </a:p>
        </p:txBody>
      </p:sp>
      <p:sp>
        <p:nvSpPr>
          <p:cNvPr id="29699" name="Rectangle 3"/>
          <p:cNvSpPr>
            <a:spLocks noGrp="1" noChangeArrowheads="1"/>
          </p:cNvSpPr>
          <p:nvPr>
            <p:ph idx="1"/>
          </p:nvPr>
        </p:nvSpPr>
        <p:spPr bwMode="gray"/>
        <p:txBody>
          <a:bodyPr/>
          <a:lstStyle/>
          <a:p>
            <a:pPr>
              <a:lnSpc>
                <a:spcPct val="150000"/>
              </a:lnSpc>
              <a:buFont typeface="Arial" charset="0"/>
              <a:buChar char="•"/>
            </a:pPr>
            <a:r>
              <a:rPr lang="en-US" sz="1950">
                <a:solidFill>
                  <a:schemeClr val="hlink"/>
                </a:solidFill>
              </a:rPr>
              <a:t>Account basics</a:t>
            </a:r>
          </a:p>
          <a:p>
            <a:pPr>
              <a:lnSpc>
                <a:spcPct val="150000"/>
              </a:lnSpc>
              <a:buFont typeface="Arial" charset="0"/>
              <a:buChar char="•"/>
            </a:pPr>
            <a:r>
              <a:rPr lang="en-US" sz="1950">
                <a:solidFill>
                  <a:schemeClr val="hlink"/>
                </a:solidFill>
              </a:rPr>
              <a:t>Creating an account</a:t>
            </a:r>
          </a:p>
          <a:p>
            <a:pPr>
              <a:lnSpc>
                <a:spcPct val="150000"/>
              </a:lnSpc>
              <a:buFont typeface="Arial" charset="0"/>
              <a:buChar char="•"/>
            </a:pPr>
            <a:r>
              <a:rPr lang="en-US" sz="1950">
                <a:solidFill>
                  <a:schemeClr val="hlink"/>
                </a:solidFill>
              </a:rPr>
              <a:t>Producer basics</a:t>
            </a:r>
          </a:p>
          <a:p>
            <a:pPr>
              <a:lnSpc>
                <a:spcPct val="150000"/>
              </a:lnSpc>
              <a:buFont typeface="Arial" charset="0"/>
              <a:buChar char="•"/>
            </a:pPr>
            <a:r>
              <a:rPr lang="en-US" sz="1950"/>
              <a:t>Creating a producer</a:t>
            </a:r>
          </a:p>
          <a:p>
            <a:pPr>
              <a:lnSpc>
                <a:spcPct val="150000"/>
              </a:lnSpc>
              <a:buFont typeface="Arial" charset="0"/>
              <a:buChar char="•"/>
            </a:pPr>
            <a:r>
              <a:rPr lang="en-US" sz="1950">
                <a:solidFill>
                  <a:schemeClr val="hlink"/>
                </a:solidFill>
              </a:rPr>
              <a:t>Creating sample data</a:t>
            </a:r>
          </a:p>
        </p:txBody>
      </p:sp>
    </p:spTree>
    <p:extLst>
      <p:ext uri="{BB962C8B-B14F-4D97-AF65-F5344CB8AC3E}">
        <p14:creationId xmlns:p14="http://schemas.microsoft.com/office/powerpoint/2010/main" val="405686032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Creating producers</a:t>
            </a:r>
          </a:p>
        </p:txBody>
      </p:sp>
      <p:sp>
        <p:nvSpPr>
          <p:cNvPr id="68" name="Rectangle 3"/>
          <p:cNvSpPr txBox="1">
            <a:spLocks noChangeArrowheads="1"/>
          </p:cNvSpPr>
          <p:nvPr/>
        </p:nvSpPr>
        <p:spPr bwMode="auto">
          <a:xfrm>
            <a:off x="1532335" y="3395662"/>
            <a:ext cx="6238875" cy="1396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Producers are typically created automatically through periodic batch process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 user with sufficient permissions can create a producer using the New Producer wizard</a:t>
            </a:r>
          </a:p>
        </p:txBody>
      </p:sp>
      <p:sp>
        <p:nvSpPr>
          <p:cNvPr id="69" name="AutoShape 4"/>
          <p:cNvSpPr>
            <a:spLocks noChangeArrowheads="1"/>
          </p:cNvSpPr>
          <p:nvPr/>
        </p:nvSpPr>
        <p:spPr bwMode="auto">
          <a:xfrm rot="-511846">
            <a:off x="2543175" y="2080957"/>
            <a:ext cx="3798094" cy="439854"/>
          </a:xfrm>
          <a:prstGeom prst="rightArrow">
            <a:avLst>
              <a:gd name="adj1" fmla="val 49537"/>
              <a:gd name="adj2" fmla="val 275501"/>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70" name="Group 11"/>
          <p:cNvGrpSpPr>
            <a:grpSpLocks/>
          </p:cNvGrpSpPr>
          <p:nvPr/>
        </p:nvGrpSpPr>
        <p:grpSpPr bwMode="auto">
          <a:xfrm>
            <a:off x="3895725" y="1943800"/>
            <a:ext cx="1077596" cy="750290"/>
            <a:chOff x="1274" y="1015"/>
            <a:chExt cx="1043" cy="726"/>
          </a:xfrm>
        </p:grpSpPr>
        <p:sp>
          <p:nvSpPr>
            <p:cNvPr id="71" name="Rectangle 12"/>
            <p:cNvSpPr>
              <a:spLocks noChangeArrowheads="1"/>
            </p:cNvSpPr>
            <p:nvPr/>
          </p:nvSpPr>
          <p:spPr bwMode="auto">
            <a:xfrm>
              <a:off x="1274" y="1269"/>
              <a:ext cx="0" cy="212"/>
            </a:xfrm>
            <a:prstGeom prst="rect">
              <a:avLst/>
            </a:prstGeom>
            <a:solidFill>
              <a:srgbClr val="FFFFFF"/>
            </a:solidFill>
            <a:ln w="19050" algn="ctr">
              <a:solidFill>
                <a:srgbClr val="000000"/>
              </a:solidFill>
              <a:miter lim="800000"/>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72" name="Group 13"/>
            <p:cNvGrpSpPr>
              <a:grpSpLocks/>
            </p:cNvGrpSpPr>
            <p:nvPr/>
          </p:nvGrpSpPr>
          <p:grpSpPr bwMode="auto">
            <a:xfrm>
              <a:off x="1535" y="1015"/>
              <a:ext cx="437" cy="403"/>
              <a:chOff x="2371" y="1333"/>
              <a:chExt cx="1641" cy="1516"/>
            </a:xfrm>
          </p:grpSpPr>
          <p:sp>
            <p:nvSpPr>
              <p:cNvPr id="97" name="Freeform 14"/>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8" name="Rectangle 15"/>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9" name="Freeform 16"/>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0" name="Freeform 17"/>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1" name="Freeform 18"/>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2" name="Freeform 19"/>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3" name="Freeform 20"/>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4" name="Freeform 21"/>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5" name="Freeform 22"/>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6" name="Freeform 23"/>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73" name="Group 24"/>
            <p:cNvGrpSpPr>
              <a:grpSpLocks/>
            </p:cNvGrpSpPr>
            <p:nvPr/>
          </p:nvGrpSpPr>
          <p:grpSpPr bwMode="auto">
            <a:xfrm>
              <a:off x="1708" y="1177"/>
              <a:ext cx="437" cy="403"/>
              <a:chOff x="2371" y="1333"/>
              <a:chExt cx="1641" cy="1516"/>
            </a:xfrm>
          </p:grpSpPr>
          <p:sp>
            <p:nvSpPr>
              <p:cNvPr id="87" name="Freeform 25"/>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8" name="Rectangle 26"/>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9" name="Freeform 27"/>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0" name="Freeform 28"/>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1" name="Freeform 29"/>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 name="Freeform 30"/>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 name="Freeform 31"/>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 name="Freeform 32"/>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5" name="Freeform 33"/>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6" name="Freeform 34"/>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74" name="Group 35"/>
            <p:cNvGrpSpPr>
              <a:grpSpLocks/>
            </p:cNvGrpSpPr>
            <p:nvPr/>
          </p:nvGrpSpPr>
          <p:grpSpPr bwMode="auto">
            <a:xfrm>
              <a:off x="1880" y="1338"/>
              <a:ext cx="437" cy="403"/>
              <a:chOff x="2371" y="1333"/>
              <a:chExt cx="1641" cy="1516"/>
            </a:xfrm>
          </p:grpSpPr>
          <p:sp>
            <p:nvSpPr>
              <p:cNvPr id="77" name="Freeform 36"/>
              <p:cNvSpPr>
                <a:spLocks/>
              </p:cNvSpPr>
              <p:nvPr/>
            </p:nvSpPr>
            <p:spPr bwMode="auto">
              <a:xfrm>
                <a:off x="2517" y="1333"/>
                <a:ext cx="1" cy="1"/>
              </a:xfrm>
              <a:custGeom>
                <a:avLst/>
                <a:gdLst>
                  <a:gd name="T0" fmla="*/ 0 w 1"/>
                  <a:gd name="T1" fmla="*/ 0 h 1"/>
                  <a:gd name="T2" fmla="*/ 0 w 1"/>
                  <a:gd name="T3" fmla="*/ 0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lnTo>
                      <a:pt x="0" y="0"/>
                    </a:lnTo>
                    <a:close/>
                  </a:path>
                </a:pathLst>
              </a:custGeom>
              <a:solidFill>
                <a:srgbClr val="FCDE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8" name="Rectangle 37"/>
              <p:cNvSpPr>
                <a:spLocks noChangeArrowheads="1"/>
              </p:cNvSpPr>
              <p:nvPr/>
            </p:nvSpPr>
            <p:spPr bwMode="auto">
              <a:xfrm>
                <a:off x="2526" y="1417"/>
                <a:ext cx="1" cy="1"/>
              </a:xfrm>
              <a:prstGeom prst="rect">
                <a:avLst/>
              </a:prstGeom>
              <a:solidFill>
                <a:srgbClr val="FCDE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9" name="Freeform 38"/>
              <p:cNvSpPr>
                <a:spLocks/>
              </p:cNvSpPr>
              <p:nvPr/>
            </p:nvSpPr>
            <p:spPr bwMode="auto">
              <a:xfrm>
                <a:off x="2371" y="1377"/>
                <a:ext cx="1601" cy="1472"/>
              </a:xfrm>
              <a:custGeom>
                <a:avLst/>
                <a:gdLst>
                  <a:gd name="T0" fmla="*/ 0 w 1601"/>
                  <a:gd name="T1" fmla="*/ 1128 h 1472"/>
                  <a:gd name="T2" fmla="*/ 0 w 1601"/>
                  <a:gd name="T3" fmla="*/ 1128 h 1472"/>
                  <a:gd name="T4" fmla="*/ 0 w 1601"/>
                  <a:gd name="T5" fmla="*/ 1145 h 1472"/>
                  <a:gd name="T6" fmla="*/ 4 w 1601"/>
                  <a:gd name="T7" fmla="*/ 1167 h 1472"/>
                  <a:gd name="T8" fmla="*/ 13 w 1601"/>
                  <a:gd name="T9" fmla="*/ 1185 h 1472"/>
                  <a:gd name="T10" fmla="*/ 18 w 1601"/>
                  <a:gd name="T11" fmla="*/ 1189 h 1472"/>
                  <a:gd name="T12" fmla="*/ 27 w 1601"/>
                  <a:gd name="T13" fmla="*/ 1194 h 1472"/>
                  <a:gd name="T14" fmla="*/ 1521 w 1601"/>
                  <a:gd name="T15" fmla="*/ 1472 h 1472"/>
                  <a:gd name="T16" fmla="*/ 1521 w 1601"/>
                  <a:gd name="T17" fmla="*/ 1472 h 1472"/>
                  <a:gd name="T18" fmla="*/ 1535 w 1601"/>
                  <a:gd name="T19" fmla="*/ 1472 h 1472"/>
                  <a:gd name="T20" fmla="*/ 1557 w 1601"/>
                  <a:gd name="T21" fmla="*/ 1464 h 1472"/>
                  <a:gd name="T22" fmla="*/ 1592 w 1601"/>
                  <a:gd name="T23" fmla="*/ 1446 h 1472"/>
                  <a:gd name="T24" fmla="*/ 1592 w 1601"/>
                  <a:gd name="T25" fmla="*/ 1446 h 1472"/>
                  <a:gd name="T26" fmla="*/ 1592 w 1601"/>
                  <a:gd name="T27" fmla="*/ 1441 h 1472"/>
                  <a:gd name="T28" fmla="*/ 1588 w 1601"/>
                  <a:gd name="T29" fmla="*/ 1437 h 1472"/>
                  <a:gd name="T30" fmla="*/ 1579 w 1601"/>
                  <a:gd name="T31" fmla="*/ 1433 h 1472"/>
                  <a:gd name="T32" fmla="*/ 1574 w 1601"/>
                  <a:gd name="T33" fmla="*/ 1424 h 1472"/>
                  <a:gd name="T34" fmla="*/ 1601 w 1601"/>
                  <a:gd name="T35" fmla="*/ 345 h 1472"/>
                  <a:gd name="T36" fmla="*/ 1601 w 1601"/>
                  <a:gd name="T37" fmla="*/ 345 h 1472"/>
                  <a:gd name="T38" fmla="*/ 1597 w 1601"/>
                  <a:gd name="T39" fmla="*/ 327 h 1472"/>
                  <a:gd name="T40" fmla="*/ 1588 w 1601"/>
                  <a:gd name="T41" fmla="*/ 314 h 1472"/>
                  <a:gd name="T42" fmla="*/ 1574 w 1601"/>
                  <a:gd name="T43" fmla="*/ 305 h 1472"/>
                  <a:gd name="T44" fmla="*/ 1561 w 1601"/>
                  <a:gd name="T45" fmla="*/ 296 h 1472"/>
                  <a:gd name="T46" fmla="*/ 150 w 1601"/>
                  <a:gd name="T47" fmla="*/ 0 h 1472"/>
                  <a:gd name="T48" fmla="*/ 106 w 1601"/>
                  <a:gd name="T49" fmla="*/ 4 h 1472"/>
                  <a:gd name="T50" fmla="*/ 106 w 1601"/>
                  <a:gd name="T51" fmla="*/ 4 h 1472"/>
                  <a:gd name="T52" fmla="*/ 93 w 1601"/>
                  <a:gd name="T53" fmla="*/ 9 h 1472"/>
                  <a:gd name="T54" fmla="*/ 80 w 1601"/>
                  <a:gd name="T55" fmla="*/ 13 h 1472"/>
                  <a:gd name="T56" fmla="*/ 75 w 1601"/>
                  <a:gd name="T57" fmla="*/ 27 h 1472"/>
                  <a:gd name="T58" fmla="*/ 71 w 1601"/>
                  <a:gd name="T59" fmla="*/ 40 h 1472"/>
                  <a:gd name="T60" fmla="*/ 0 w 1601"/>
                  <a:gd name="T61" fmla="*/ 1128 h 14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01"/>
                  <a:gd name="T94" fmla="*/ 0 h 1472"/>
                  <a:gd name="T95" fmla="*/ 1601 w 1601"/>
                  <a:gd name="T96" fmla="*/ 1472 h 14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01" h="1472">
                    <a:moveTo>
                      <a:pt x="0" y="1128"/>
                    </a:moveTo>
                    <a:lnTo>
                      <a:pt x="0" y="1128"/>
                    </a:lnTo>
                    <a:lnTo>
                      <a:pt x="0" y="1145"/>
                    </a:lnTo>
                    <a:lnTo>
                      <a:pt x="4" y="1167"/>
                    </a:lnTo>
                    <a:lnTo>
                      <a:pt x="13" y="1185"/>
                    </a:lnTo>
                    <a:lnTo>
                      <a:pt x="18" y="1189"/>
                    </a:lnTo>
                    <a:lnTo>
                      <a:pt x="27" y="1194"/>
                    </a:lnTo>
                    <a:lnTo>
                      <a:pt x="1521" y="1472"/>
                    </a:lnTo>
                    <a:lnTo>
                      <a:pt x="1535" y="1472"/>
                    </a:lnTo>
                    <a:lnTo>
                      <a:pt x="1557" y="1464"/>
                    </a:lnTo>
                    <a:lnTo>
                      <a:pt x="1592" y="1446"/>
                    </a:lnTo>
                    <a:lnTo>
                      <a:pt x="1592" y="1441"/>
                    </a:lnTo>
                    <a:lnTo>
                      <a:pt x="1588" y="1437"/>
                    </a:lnTo>
                    <a:lnTo>
                      <a:pt x="1579" y="1433"/>
                    </a:lnTo>
                    <a:lnTo>
                      <a:pt x="1574" y="1424"/>
                    </a:lnTo>
                    <a:lnTo>
                      <a:pt x="1601" y="345"/>
                    </a:lnTo>
                    <a:lnTo>
                      <a:pt x="1597" y="327"/>
                    </a:lnTo>
                    <a:lnTo>
                      <a:pt x="1588" y="314"/>
                    </a:lnTo>
                    <a:lnTo>
                      <a:pt x="1574" y="305"/>
                    </a:lnTo>
                    <a:lnTo>
                      <a:pt x="1561" y="296"/>
                    </a:lnTo>
                    <a:lnTo>
                      <a:pt x="150" y="0"/>
                    </a:lnTo>
                    <a:lnTo>
                      <a:pt x="106" y="4"/>
                    </a:lnTo>
                    <a:lnTo>
                      <a:pt x="93" y="9"/>
                    </a:lnTo>
                    <a:lnTo>
                      <a:pt x="80" y="13"/>
                    </a:lnTo>
                    <a:lnTo>
                      <a:pt x="75" y="27"/>
                    </a:lnTo>
                    <a:lnTo>
                      <a:pt x="71" y="40"/>
                    </a:lnTo>
                    <a:lnTo>
                      <a:pt x="0" y="1128"/>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0" name="Freeform 39"/>
              <p:cNvSpPr>
                <a:spLocks/>
              </p:cNvSpPr>
              <p:nvPr/>
            </p:nvSpPr>
            <p:spPr bwMode="auto">
              <a:xfrm>
                <a:off x="2415" y="1377"/>
                <a:ext cx="1597" cy="1446"/>
              </a:xfrm>
              <a:custGeom>
                <a:avLst/>
                <a:gdLst>
                  <a:gd name="T0" fmla="*/ 0 w 1597"/>
                  <a:gd name="T1" fmla="*/ 1114 h 1446"/>
                  <a:gd name="T2" fmla="*/ 0 w 1597"/>
                  <a:gd name="T3" fmla="*/ 1114 h 1446"/>
                  <a:gd name="T4" fmla="*/ 5 w 1597"/>
                  <a:gd name="T5" fmla="*/ 1132 h 1446"/>
                  <a:gd name="T6" fmla="*/ 9 w 1597"/>
                  <a:gd name="T7" fmla="*/ 1150 h 1446"/>
                  <a:gd name="T8" fmla="*/ 22 w 1597"/>
                  <a:gd name="T9" fmla="*/ 1158 h 1446"/>
                  <a:gd name="T10" fmla="*/ 40 w 1597"/>
                  <a:gd name="T11" fmla="*/ 1167 h 1446"/>
                  <a:gd name="T12" fmla="*/ 1535 w 1597"/>
                  <a:gd name="T13" fmla="*/ 1446 h 1446"/>
                  <a:gd name="T14" fmla="*/ 1535 w 1597"/>
                  <a:gd name="T15" fmla="*/ 1446 h 1446"/>
                  <a:gd name="T16" fmla="*/ 1548 w 1597"/>
                  <a:gd name="T17" fmla="*/ 1446 h 1446"/>
                  <a:gd name="T18" fmla="*/ 1561 w 1597"/>
                  <a:gd name="T19" fmla="*/ 1441 h 1446"/>
                  <a:gd name="T20" fmla="*/ 1570 w 1597"/>
                  <a:gd name="T21" fmla="*/ 1428 h 1446"/>
                  <a:gd name="T22" fmla="*/ 1575 w 1597"/>
                  <a:gd name="T23" fmla="*/ 1415 h 1446"/>
                  <a:gd name="T24" fmla="*/ 1597 w 1597"/>
                  <a:gd name="T25" fmla="*/ 336 h 1446"/>
                  <a:gd name="T26" fmla="*/ 1597 w 1597"/>
                  <a:gd name="T27" fmla="*/ 336 h 1446"/>
                  <a:gd name="T28" fmla="*/ 1597 w 1597"/>
                  <a:gd name="T29" fmla="*/ 318 h 1446"/>
                  <a:gd name="T30" fmla="*/ 1588 w 1597"/>
                  <a:gd name="T31" fmla="*/ 305 h 1446"/>
                  <a:gd name="T32" fmla="*/ 1575 w 1597"/>
                  <a:gd name="T33" fmla="*/ 296 h 1446"/>
                  <a:gd name="T34" fmla="*/ 1557 w 1597"/>
                  <a:gd name="T35" fmla="*/ 287 h 1446"/>
                  <a:gd name="T36" fmla="*/ 115 w 1597"/>
                  <a:gd name="T37" fmla="*/ 0 h 1446"/>
                  <a:gd name="T38" fmla="*/ 115 w 1597"/>
                  <a:gd name="T39" fmla="*/ 0 h 1446"/>
                  <a:gd name="T40" fmla="*/ 98 w 1597"/>
                  <a:gd name="T41" fmla="*/ 0 h 1446"/>
                  <a:gd name="T42" fmla="*/ 84 w 1597"/>
                  <a:gd name="T43" fmla="*/ 4 h 1446"/>
                  <a:gd name="T44" fmla="*/ 75 w 1597"/>
                  <a:gd name="T45" fmla="*/ 13 h 1446"/>
                  <a:gd name="T46" fmla="*/ 71 w 1597"/>
                  <a:gd name="T47" fmla="*/ 31 h 1446"/>
                  <a:gd name="T48" fmla="*/ 0 w 1597"/>
                  <a:gd name="T49" fmla="*/ 1114 h 14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97"/>
                  <a:gd name="T76" fmla="*/ 0 h 1446"/>
                  <a:gd name="T77" fmla="*/ 1597 w 1597"/>
                  <a:gd name="T78" fmla="*/ 1446 h 14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97" h="1446">
                    <a:moveTo>
                      <a:pt x="0" y="1114"/>
                    </a:moveTo>
                    <a:lnTo>
                      <a:pt x="0" y="1114"/>
                    </a:lnTo>
                    <a:lnTo>
                      <a:pt x="5" y="1132"/>
                    </a:lnTo>
                    <a:lnTo>
                      <a:pt x="9" y="1150"/>
                    </a:lnTo>
                    <a:lnTo>
                      <a:pt x="22" y="1158"/>
                    </a:lnTo>
                    <a:lnTo>
                      <a:pt x="40" y="1167"/>
                    </a:lnTo>
                    <a:lnTo>
                      <a:pt x="1535" y="1446"/>
                    </a:lnTo>
                    <a:lnTo>
                      <a:pt x="1548" y="1446"/>
                    </a:lnTo>
                    <a:lnTo>
                      <a:pt x="1561" y="1441"/>
                    </a:lnTo>
                    <a:lnTo>
                      <a:pt x="1570" y="1428"/>
                    </a:lnTo>
                    <a:lnTo>
                      <a:pt x="1575" y="1415"/>
                    </a:lnTo>
                    <a:lnTo>
                      <a:pt x="1597" y="336"/>
                    </a:lnTo>
                    <a:lnTo>
                      <a:pt x="1597" y="318"/>
                    </a:lnTo>
                    <a:lnTo>
                      <a:pt x="1588" y="305"/>
                    </a:lnTo>
                    <a:lnTo>
                      <a:pt x="1575" y="296"/>
                    </a:lnTo>
                    <a:lnTo>
                      <a:pt x="1557" y="287"/>
                    </a:lnTo>
                    <a:lnTo>
                      <a:pt x="115" y="0"/>
                    </a:lnTo>
                    <a:lnTo>
                      <a:pt x="98" y="0"/>
                    </a:lnTo>
                    <a:lnTo>
                      <a:pt x="84" y="4"/>
                    </a:lnTo>
                    <a:lnTo>
                      <a:pt x="75" y="13"/>
                    </a:lnTo>
                    <a:lnTo>
                      <a:pt x="71" y="31"/>
                    </a:lnTo>
                    <a:lnTo>
                      <a:pt x="0" y="1114"/>
                    </a:lnTo>
                    <a:close/>
                  </a:path>
                </a:pathLst>
              </a:custGeom>
              <a:solidFill>
                <a:srgbClr val="9299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1" name="Freeform 40"/>
              <p:cNvSpPr>
                <a:spLocks/>
              </p:cNvSpPr>
              <p:nvPr/>
            </p:nvSpPr>
            <p:spPr bwMode="auto">
              <a:xfrm>
                <a:off x="2495" y="1377"/>
                <a:ext cx="1517" cy="1446"/>
              </a:xfrm>
              <a:custGeom>
                <a:avLst/>
                <a:gdLst>
                  <a:gd name="T0" fmla="*/ 1486 w 1517"/>
                  <a:gd name="T1" fmla="*/ 1424 h 1446"/>
                  <a:gd name="T2" fmla="*/ 1508 w 1517"/>
                  <a:gd name="T3" fmla="*/ 345 h 1446"/>
                  <a:gd name="T4" fmla="*/ 1508 w 1517"/>
                  <a:gd name="T5" fmla="*/ 345 h 1446"/>
                  <a:gd name="T6" fmla="*/ 1508 w 1517"/>
                  <a:gd name="T7" fmla="*/ 327 h 1446"/>
                  <a:gd name="T8" fmla="*/ 1499 w 1517"/>
                  <a:gd name="T9" fmla="*/ 314 h 1446"/>
                  <a:gd name="T10" fmla="*/ 1486 w 1517"/>
                  <a:gd name="T11" fmla="*/ 301 h 1446"/>
                  <a:gd name="T12" fmla="*/ 1468 w 1517"/>
                  <a:gd name="T13" fmla="*/ 296 h 1446"/>
                  <a:gd name="T14" fmla="*/ 26 w 1517"/>
                  <a:gd name="T15" fmla="*/ 4 h 1446"/>
                  <a:gd name="T16" fmla="*/ 26 w 1517"/>
                  <a:gd name="T17" fmla="*/ 4 h 1446"/>
                  <a:gd name="T18" fmla="*/ 13 w 1517"/>
                  <a:gd name="T19" fmla="*/ 4 h 1446"/>
                  <a:gd name="T20" fmla="*/ 0 w 1517"/>
                  <a:gd name="T21" fmla="*/ 9 h 1446"/>
                  <a:gd name="T22" fmla="*/ 0 w 1517"/>
                  <a:gd name="T23" fmla="*/ 9 h 1446"/>
                  <a:gd name="T24" fmla="*/ 18 w 1517"/>
                  <a:gd name="T25" fmla="*/ 0 h 1446"/>
                  <a:gd name="T26" fmla="*/ 35 w 1517"/>
                  <a:gd name="T27" fmla="*/ 0 h 1446"/>
                  <a:gd name="T28" fmla="*/ 1477 w 1517"/>
                  <a:gd name="T29" fmla="*/ 287 h 1446"/>
                  <a:gd name="T30" fmla="*/ 1477 w 1517"/>
                  <a:gd name="T31" fmla="*/ 287 h 1446"/>
                  <a:gd name="T32" fmla="*/ 1495 w 1517"/>
                  <a:gd name="T33" fmla="*/ 296 h 1446"/>
                  <a:gd name="T34" fmla="*/ 1508 w 1517"/>
                  <a:gd name="T35" fmla="*/ 305 h 1446"/>
                  <a:gd name="T36" fmla="*/ 1517 w 1517"/>
                  <a:gd name="T37" fmla="*/ 318 h 1446"/>
                  <a:gd name="T38" fmla="*/ 1517 w 1517"/>
                  <a:gd name="T39" fmla="*/ 336 h 1446"/>
                  <a:gd name="T40" fmla="*/ 1495 w 1517"/>
                  <a:gd name="T41" fmla="*/ 1415 h 1446"/>
                  <a:gd name="T42" fmla="*/ 1495 w 1517"/>
                  <a:gd name="T43" fmla="*/ 1415 h 1446"/>
                  <a:gd name="T44" fmla="*/ 1490 w 1517"/>
                  <a:gd name="T45" fmla="*/ 1433 h 1446"/>
                  <a:gd name="T46" fmla="*/ 1477 w 1517"/>
                  <a:gd name="T47" fmla="*/ 1446 h 1446"/>
                  <a:gd name="T48" fmla="*/ 1477 w 1517"/>
                  <a:gd name="T49" fmla="*/ 1446 h 1446"/>
                  <a:gd name="T50" fmla="*/ 1486 w 1517"/>
                  <a:gd name="T51" fmla="*/ 1433 h 1446"/>
                  <a:gd name="T52" fmla="*/ 1486 w 1517"/>
                  <a:gd name="T53" fmla="*/ 1424 h 1446"/>
                  <a:gd name="T54" fmla="*/ 1486 w 1517"/>
                  <a:gd name="T55" fmla="*/ 1424 h 14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517"/>
                  <a:gd name="T85" fmla="*/ 0 h 1446"/>
                  <a:gd name="T86" fmla="*/ 1517 w 1517"/>
                  <a:gd name="T87" fmla="*/ 1446 h 144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517" h="1446">
                    <a:moveTo>
                      <a:pt x="1486" y="1424"/>
                    </a:moveTo>
                    <a:lnTo>
                      <a:pt x="1508" y="345"/>
                    </a:lnTo>
                    <a:lnTo>
                      <a:pt x="1508" y="327"/>
                    </a:lnTo>
                    <a:lnTo>
                      <a:pt x="1499" y="314"/>
                    </a:lnTo>
                    <a:lnTo>
                      <a:pt x="1486" y="301"/>
                    </a:lnTo>
                    <a:lnTo>
                      <a:pt x="1468" y="296"/>
                    </a:lnTo>
                    <a:lnTo>
                      <a:pt x="26" y="4"/>
                    </a:lnTo>
                    <a:lnTo>
                      <a:pt x="13" y="4"/>
                    </a:lnTo>
                    <a:lnTo>
                      <a:pt x="0" y="9"/>
                    </a:lnTo>
                    <a:lnTo>
                      <a:pt x="18" y="0"/>
                    </a:lnTo>
                    <a:lnTo>
                      <a:pt x="35" y="0"/>
                    </a:lnTo>
                    <a:lnTo>
                      <a:pt x="1477" y="287"/>
                    </a:lnTo>
                    <a:lnTo>
                      <a:pt x="1495" y="296"/>
                    </a:lnTo>
                    <a:lnTo>
                      <a:pt x="1508" y="305"/>
                    </a:lnTo>
                    <a:lnTo>
                      <a:pt x="1517" y="318"/>
                    </a:lnTo>
                    <a:lnTo>
                      <a:pt x="1517" y="336"/>
                    </a:lnTo>
                    <a:lnTo>
                      <a:pt x="1495" y="1415"/>
                    </a:lnTo>
                    <a:lnTo>
                      <a:pt x="1490" y="1433"/>
                    </a:lnTo>
                    <a:lnTo>
                      <a:pt x="1477" y="1446"/>
                    </a:lnTo>
                    <a:lnTo>
                      <a:pt x="1486" y="1433"/>
                    </a:lnTo>
                    <a:lnTo>
                      <a:pt x="1486" y="1424"/>
                    </a:lnTo>
                    <a:close/>
                  </a:path>
                </a:pathLst>
              </a:custGeom>
              <a:solidFill>
                <a:srgbClr val="C1CBC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2" name="Freeform 41"/>
              <p:cNvSpPr>
                <a:spLocks/>
              </p:cNvSpPr>
              <p:nvPr/>
            </p:nvSpPr>
            <p:spPr bwMode="auto">
              <a:xfrm>
                <a:off x="2495" y="1448"/>
                <a:ext cx="1446" cy="1255"/>
              </a:xfrm>
              <a:custGeom>
                <a:avLst/>
                <a:gdLst>
                  <a:gd name="T0" fmla="*/ 0 w 1446"/>
                  <a:gd name="T1" fmla="*/ 955 h 1255"/>
                  <a:gd name="T2" fmla="*/ 0 w 1446"/>
                  <a:gd name="T3" fmla="*/ 955 h 1255"/>
                  <a:gd name="T4" fmla="*/ 4 w 1446"/>
                  <a:gd name="T5" fmla="*/ 973 h 1255"/>
                  <a:gd name="T6" fmla="*/ 9 w 1446"/>
                  <a:gd name="T7" fmla="*/ 986 h 1255"/>
                  <a:gd name="T8" fmla="*/ 22 w 1446"/>
                  <a:gd name="T9" fmla="*/ 995 h 1255"/>
                  <a:gd name="T10" fmla="*/ 35 w 1446"/>
                  <a:gd name="T11" fmla="*/ 999 h 1255"/>
                  <a:gd name="T12" fmla="*/ 1388 w 1446"/>
                  <a:gd name="T13" fmla="*/ 1255 h 1255"/>
                  <a:gd name="T14" fmla="*/ 1388 w 1446"/>
                  <a:gd name="T15" fmla="*/ 1255 h 1255"/>
                  <a:gd name="T16" fmla="*/ 1402 w 1446"/>
                  <a:gd name="T17" fmla="*/ 1255 h 1255"/>
                  <a:gd name="T18" fmla="*/ 1415 w 1446"/>
                  <a:gd name="T19" fmla="*/ 1251 h 1255"/>
                  <a:gd name="T20" fmla="*/ 1424 w 1446"/>
                  <a:gd name="T21" fmla="*/ 1238 h 1255"/>
                  <a:gd name="T22" fmla="*/ 1424 w 1446"/>
                  <a:gd name="T23" fmla="*/ 1225 h 1255"/>
                  <a:gd name="T24" fmla="*/ 1446 w 1446"/>
                  <a:gd name="T25" fmla="*/ 309 h 1255"/>
                  <a:gd name="T26" fmla="*/ 1446 w 1446"/>
                  <a:gd name="T27" fmla="*/ 309 h 1255"/>
                  <a:gd name="T28" fmla="*/ 1446 w 1446"/>
                  <a:gd name="T29" fmla="*/ 292 h 1255"/>
                  <a:gd name="T30" fmla="*/ 1437 w 1446"/>
                  <a:gd name="T31" fmla="*/ 283 h 1255"/>
                  <a:gd name="T32" fmla="*/ 1424 w 1446"/>
                  <a:gd name="T33" fmla="*/ 274 h 1255"/>
                  <a:gd name="T34" fmla="*/ 1411 w 1446"/>
                  <a:gd name="T35" fmla="*/ 265 h 1255"/>
                  <a:gd name="T36" fmla="*/ 102 w 1446"/>
                  <a:gd name="T37" fmla="*/ 0 h 1255"/>
                  <a:gd name="T38" fmla="*/ 102 w 1446"/>
                  <a:gd name="T39" fmla="*/ 0 h 1255"/>
                  <a:gd name="T40" fmla="*/ 84 w 1446"/>
                  <a:gd name="T41" fmla="*/ 0 h 1255"/>
                  <a:gd name="T42" fmla="*/ 71 w 1446"/>
                  <a:gd name="T43" fmla="*/ 9 h 1255"/>
                  <a:gd name="T44" fmla="*/ 62 w 1446"/>
                  <a:gd name="T45" fmla="*/ 17 h 1255"/>
                  <a:gd name="T46" fmla="*/ 62 w 1446"/>
                  <a:gd name="T47" fmla="*/ 26 h 1255"/>
                  <a:gd name="T48" fmla="*/ 0 w 1446"/>
                  <a:gd name="T49" fmla="*/ 955 h 12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46"/>
                  <a:gd name="T76" fmla="*/ 0 h 1255"/>
                  <a:gd name="T77" fmla="*/ 1446 w 1446"/>
                  <a:gd name="T78" fmla="*/ 1255 h 125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46" h="1255">
                    <a:moveTo>
                      <a:pt x="0" y="955"/>
                    </a:moveTo>
                    <a:lnTo>
                      <a:pt x="0" y="955"/>
                    </a:lnTo>
                    <a:lnTo>
                      <a:pt x="4" y="973"/>
                    </a:lnTo>
                    <a:lnTo>
                      <a:pt x="9" y="986"/>
                    </a:lnTo>
                    <a:lnTo>
                      <a:pt x="22" y="995"/>
                    </a:lnTo>
                    <a:lnTo>
                      <a:pt x="35" y="999"/>
                    </a:lnTo>
                    <a:lnTo>
                      <a:pt x="1388" y="1255"/>
                    </a:lnTo>
                    <a:lnTo>
                      <a:pt x="1402" y="1255"/>
                    </a:lnTo>
                    <a:lnTo>
                      <a:pt x="1415" y="1251"/>
                    </a:lnTo>
                    <a:lnTo>
                      <a:pt x="1424" y="1238"/>
                    </a:lnTo>
                    <a:lnTo>
                      <a:pt x="1424" y="1225"/>
                    </a:lnTo>
                    <a:lnTo>
                      <a:pt x="1446" y="309"/>
                    </a:lnTo>
                    <a:lnTo>
                      <a:pt x="1446" y="292"/>
                    </a:lnTo>
                    <a:lnTo>
                      <a:pt x="1437" y="283"/>
                    </a:lnTo>
                    <a:lnTo>
                      <a:pt x="1424" y="274"/>
                    </a:lnTo>
                    <a:lnTo>
                      <a:pt x="1411" y="265"/>
                    </a:lnTo>
                    <a:lnTo>
                      <a:pt x="102" y="0"/>
                    </a:lnTo>
                    <a:lnTo>
                      <a:pt x="84" y="0"/>
                    </a:lnTo>
                    <a:lnTo>
                      <a:pt x="71" y="9"/>
                    </a:lnTo>
                    <a:lnTo>
                      <a:pt x="62" y="17"/>
                    </a:lnTo>
                    <a:lnTo>
                      <a:pt x="62" y="26"/>
                    </a:lnTo>
                    <a:lnTo>
                      <a:pt x="0" y="955"/>
                    </a:lnTo>
                    <a:close/>
                  </a:path>
                </a:pathLst>
              </a:custGeom>
              <a:solidFill>
                <a:srgbClr val="AEC5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 name="Freeform 42"/>
              <p:cNvSpPr>
                <a:spLocks/>
              </p:cNvSpPr>
              <p:nvPr/>
            </p:nvSpPr>
            <p:spPr bwMode="auto">
              <a:xfrm>
                <a:off x="2517" y="1678"/>
                <a:ext cx="1424" cy="844"/>
              </a:xfrm>
              <a:custGeom>
                <a:avLst/>
                <a:gdLst>
                  <a:gd name="T0" fmla="*/ 1424 w 1424"/>
                  <a:gd name="T1" fmla="*/ 146 h 844"/>
                  <a:gd name="T2" fmla="*/ 1424 w 1424"/>
                  <a:gd name="T3" fmla="*/ 79 h 844"/>
                  <a:gd name="T4" fmla="*/ 1424 w 1424"/>
                  <a:gd name="T5" fmla="*/ 79 h 844"/>
                  <a:gd name="T6" fmla="*/ 1424 w 1424"/>
                  <a:gd name="T7" fmla="*/ 62 h 844"/>
                  <a:gd name="T8" fmla="*/ 1415 w 1424"/>
                  <a:gd name="T9" fmla="*/ 53 h 844"/>
                  <a:gd name="T10" fmla="*/ 1402 w 1424"/>
                  <a:gd name="T11" fmla="*/ 44 h 844"/>
                  <a:gd name="T12" fmla="*/ 1389 w 1424"/>
                  <a:gd name="T13" fmla="*/ 35 h 844"/>
                  <a:gd name="T14" fmla="*/ 1216 w 1424"/>
                  <a:gd name="T15" fmla="*/ 0 h 844"/>
                  <a:gd name="T16" fmla="*/ 1216 w 1424"/>
                  <a:gd name="T17" fmla="*/ 0 h 844"/>
                  <a:gd name="T18" fmla="*/ 1057 w 1424"/>
                  <a:gd name="T19" fmla="*/ 84 h 844"/>
                  <a:gd name="T20" fmla="*/ 907 w 1424"/>
                  <a:gd name="T21" fmla="*/ 172 h 844"/>
                  <a:gd name="T22" fmla="*/ 756 w 1424"/>
                  <a:gd name="T23" fmla="*/ 261 h 844"/>
                  <a:gd name="T24" fmla="*/ 606 w 1424"/>
                  <a:gd name="T25" fmla="*/ 358 h 844"/>
                  <a:gd name="T26" fmla="*/ 305 w 1424"/>
                  <a:gd name="T27" fmla="*/ 557 h 844"/>
                  <a:gd name="T28" fmla="*/ 0 w 1424"/>
                  <a:gd name="T29" fmla="*/ 765 h 844"/>
                  <a:gd name="T30" fmla="*/ 0 w 1424"/>
                  <a:gd name="T31" fmla="*/ 765 h 844"/>
                  <a:gd name="T32" fmla="*/ 13 w 1424"/>
                  <a:gd name="T33" fmla="*/ 769 h 844"/>
                  <a:gd name="T34" fmla="*/ 425 w 1424"/>
                  <a:gd name="T35" fmla="*/ 844 h 844"/>
                  <a:gd name="T36" fmla="*/ 425 w 1424"/>
                  <a:gd name="T37" fmla="*/ 844 h 844"/>
                  <a:gd name="T38" fmla="*/ 601 w 1424"/>
                  <a:gd name="T39" fmla="*/ 720 h 844"/>
                  <a:gd name="T40" fmla="*/ 778 w 1424"/>
                  <a:gd name="T41" fmla="*/ 588 h 844"/>
                  <a:gd name="T42" fmla="*/ 778 w 1424"/>
                  <a:gd name="T43" fmla="*/ 588 h 844"/>
                  <a:gd name="T44" fmla="*/ 938 w 1424"/>
                  <a:gd name="T45" fmla="*/ 464 h 844"/>
                  <a:gd name="T46" fmla="*/ 1097 w 1424"/>
                  <a:gd name="T47" fmla="*/ 353 h 844"/>
                  <a:gd name="T48" fmla="*/ 1260 w 1424"/>
                  <a:gd name="T49" fmla="*/ 247 h 844"/>
                  <a:gd name="T50" fmla="*/ 1424 w 1424"/>
                  <a:gd name="T51" fmla="*/ 146 h 844"/>
                  <a:gd name="T52" fmla="*/ 1424 w 1424"/>
                  <a:gd name="T53" fmla="*/ 146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24"/>
                  <a:gd name="T82" fmla="*/ 0 h 844"/>
                  <a:gd name="T83" fmla="*/ 1424 w 1424"/>
                  <a:gd name="T84" fmla="*/ 844 h 8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24" h="844">
                    <a:moveTo>
                      <a:pt x="1424" y="146"/>
                    </a:moveTo>
                    <a:lnTo>
                      <a:pt x="1424" y="79"/>
                    </a:lnTo>
                    <a:lnTo>
                      <a:pt x="1424" y="62"/>
                    </a:lnTo>
                    <a:lnTo>
                      <a:pt x="1415" y="53"/>
                    </a:lnTo>
                    <a:lnTo>
                      <a:pt x="1402" y="44"/>
                    </a:lnTo>
                    <a:lnTo>
                      <a:pt x="1389" y="35"/>
                    </a:lnTo>
                    <a:lnTo>
                      <a:pt x="1216" y="0"/>
                    </a:lnTo>
                    <a:lnTo>
                      <a:pt x="1057" y="84"/>
                    </a:lnTo>
                    <a:lnTo>
                      <a:pt x="907" y="172"/>
                    </a:lnTo>
                    <a:lnTo>
                      <a:pt x="756" y="261"/>
                    </a:lnTo>
                    <a:lnTo>
                      <a:pt x="606" y="358"/>
                    </a:lnTo>
                    <a:lnTo>
                      <a:pt x="305" y="557"/>
                    </a:lnTo>
                    <a:lnTo>
                      <a:pt x="0" y="765"/>
                    </a:lnTo>
                    <a:lnTo>
                      <a:pt x="13" y="769"/>
                    </a:lnTo>
                    <a:lnTo>
                      <a:pt x="425" y="844"/>
                    </a:lnTo>
                    <a:lnTo>
                      <a:pt x="601" y="720"/>
                    </a:lnTo>
                    <a:lnTo>
                      <a:pt x="778" y="588"/>
                    </a:lnTo>
                    <a:lnTo>
                      <a:pt x="938" y="464"/>
                    </a:lnTo>
                    <a:lnTo>
                      <a:pt x="1097" y="353"/>
                    </a:lnTo>
                    <a:lnTo>
                      <a:pt x="1260" y="247"/>
                    </a:lnTo>
                    <a:lnTo>
                      <a:pt x="1424" y="146"/>
                    </a:lnTo>
                    <a:close/>
                  </a:path>
                </a:pathLst>
              </a:custGeom>
              <a:solidFill>
                <a:srgbClr val="C1D2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 name="Freeform 43"/>
              <p:cNvSpPr>
                <a:spLocks/>
              </p:cNvSpPr>
              <p:nvPr/>
            </p:nvSpPr>
            <p:spPr bwMode="auto">
              <a:xfrm>
                <a:off x="3317" y="2213"/>
                <a:ext cx="615" cy="420"/>
              </a:xfrm>
              <a:custGeom>
                <a:avLst/>
                <a:gdLst>
                  <a:gd name="T0" fmla="*/ 611 w 615"/>
                  <a:gd name="T1" fmla="*/ 137 h 420"/>
                  <a:gd name="T2" fmla="*/ 615 w 615"/>
                  <a:gd name="T3" fmla="*/ 0 h 420"/>
                  <a:gd name="T4" fmla="*/ 615 w 615"/>
                  <a:gd name="T5" fmla="*/ 0 h 420"/>
                  <a:gd name="T6" fmla="*/ 460 w 615"/>
                  <a:gd name="T7" fmla="*/ 88 h 420"/>
                  <a:gd name="T8" fmla="*/ 306 w 615"/>
                  <a:gd name="T9" fmla="*/ 181 h 420"/>
                  <a:gd name="T10" fmla="*/ 151 w 615"/>
                  <a:gd name="T11" fmla="*/ 278 h 420"/>
                  <a:gd name="T12" fmla="*/ 0 w 615"/>
                  <a:gd name="T13" fmla="*/ 384 h 420"/>
                  <a:gd name="T14" fmla="*/ 208 w 615"/>
                  <a:gd name="T15" fmla="*/ 420 h 420"/>
                  <a:gd name="T16" fmla="*/ 208 w 615"/>
                  <a:gd name="T17" fmla="*/ 420 h 420"/>
                  <a:gd name="T18" fmla="*/ 412 w 615"/>
                  <a:gd name="T19" fmla="*/ 274 h 420"/>
                  <a:gd name="T20" fmla="*/ 412 w 615"/>
                  <a:gd name="T21" fmla="*/ 274 h 420"/>
                  <a:gd name="T22" fmla="*/ 513 w 615"/>
                  <a:gd name="T23" fmla="*/ 203 h 420"/>
                  <a:gd name="T24" fmla="*/ 611 w 615"/>
                  <a:gd name="T25" fmla="*/ 137 h 420"/>
                  <a:gd name="T26" fmla="*/ 611 w 615"/>
                  <a:gd name="T27" fmla="*/ 137 h 4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5"/>
                  <a:gd name="T43" fmla="*/ 0 h 420"/>
                  <a:gd name="T44" fmla="*/ 615 w 615"/>
                  <a:gd name="T45" fmla="*/ 420 h 4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5" h="420">
                    <a:moveTo>
                      <a:pt x="611" y="137"/>
                    </a:moveTo>
                    <a:lnTo>
                      <a:pt x="615" y="0"/>
                    </a:lnTo>
                    <a:lnTo>
                      <a:pt x="460" y="88"/>
                    </a:lnTo>
                    <a:lnTo>
                      <a:pt x="306" y="181"/>
                    </a:lnTo>
                    <a:lnTo>
                      <a:pt x="151" y="278"/>
                    </a:lnTo>
                    <a:lnTo>
                      <a:pt x="0" y="384"/>
                    </a:lnTo>
                    <a:lnTo>
                      <a:pt x="208" y="420"/>
                    </a:lnTo>
                    <a:lnTo>
                      <a:pt x="412" y="274"/>
                    </a:lnTo>
                    <a:lnTo>
                      <a:pt x="513" y="203"/>
                    </a:lnTo>
                    <a:lnTo>
                      <a:pt x="611" y="137"/>
                    </a:lnTo>
                    <a:close/>
                  </a:path>
                </a:pathLst>
              </a:custGeom>
              <a:solidFill>
                <a:srgbClr val="B9CC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 name="Freeform 44"/>
              <p:cNvSpPr>
                <a:spLocks/>
              </p:cNvSpPr>
              <p:nvPr/>
            </p:nvSpPr>
            <p:spPr bwMode="auto">
              <a:xfrm>
                <a:off x="2495" y="1448"/>
                <a:ext cx="1419" cy="1255"/>
              </a:xfrm>
              <a:custGeom>
                <a:avLst/>
                <a:gdLst>
                  <a:gd name="T0" fmla="*/ 88 w 1419"/>
                  <a:gd name="T1" fmla="*/ 0 h 1255"/>
                  <a:gd name="T2" fmla="*/ 88 w 1419"/>
                  <a:gd name="T3" fmla="*/ 0 h 1255"/>
                  <a:gd name="T4" fmla="*/ 84 w 1419"/>
                  <a:gd name="T5" fmla="*/ 17 h 1255"/>
                  <a:gd name="T6" fmla="*/ 22 w 1419"/>
                  <a:gd name="T7" fmla="*/ 942 h 1255"/>
                  <a:gd name="T8" fmla="*/ 22 w 1419"/>
                  <a:gd name="T9" fmla="*/ 942 h 1255"/>
                  <a:gd name="T10" fmla="*/ 26 w 1419"/>
                  <a:gd name="T11" fmla="*/ 959 h 1255"/>
                  <a:gd name="T12" fmla="*/ 35 w 1419"/>
                  <a:gd name="T13" fmla="*/ 973 h 1255"/>
                  <a:gd name="T14" fmla="*/ 44 w 1419"/>
                  <a:gd name="T15" fmla="*/ 981 h 1255"/>
                  <a:gd name="T16" fmla="*/ 62 w 1419"/>
                  <a:gd name="T17" fmla="*/ 986 h 1255"/>
                  <a:gd name="T18" fmla="*/ 1411 w 1419"/>
                  <a:gd name="T19" fmla="*/ 1242 h 1255"/>
                  <a:gd name="T20" fmla="*/ 1411 w 1419"/>
                  <a:gd name="T21" fmla="*/ 1242 h 1255"/>
                  <a:gd name="T22" fmla="*/ 1419 w 1419"/>
                  <a:gd name="T23" fmla="*/ 1242 h 1255"/>
                  <a:gd name="T24" fmla="*/ 1419 w 1419"/>
                  <a:gd name="T25" fmla="*/ 1242 h 1255"/>
                  <a:gd name="T26" fmla="*/ 1415 w 1419"/>
                  <a:gd name="T27" fmla="*/ 1247 h 1255"/>
                  <a:gd name="T28" fmla="*/ 1406 w 1419"/>
                  <a:gd name="T29" fmla="*/ 1251 h 1255"/>
                  <a:gd name="T30" fmla="*/ 1397 w 1419"/>
                  <a:gd name="T31" fmla="*/ 1255 h 1255"/>
                  <a:gd name="T32" fmla="*/ 1388 w 1419"/>
                  <a:gd name="T33" fmla="*/ 1255 h 1255"/>
                  <a:gd name="T34" fmla="*/ 35 w 1419"/>
                  <a:gd name="T35" fmla="*/ 999 h 1255"/>
                  <a:gd name="T36" fmla="*/ 35 w 1419"/>
                  <a:gd name="T37" fmla="*/ 999 h 1255"/>
                  <a:gd name="T38" fmla="*/ 22 w 1419"/>
                  <a:gd name="T39" fmla="*/ 995 h 1255"/>
                  <a:gd name="T40" fmla="*/ 9 w 1419"/>
                  <a:gd name="T41" fmla="*/ 986 h 1255"/>
                  <a:gd name="T42" fmla="*/ 4 w 1419"/>
                  <a:gd name="T43" fmla="*/ 973 h 1255"/>
                  <a:gd name="T44" fmla="*/ 0 w 1419"/>
                  <a:gd name="T45" fmla="*/ 955 h 1255"/>
                  <a:gd name="T46" fmla="*/ 62 w 1419"/>
                  <a:gd name="T47" fmla="*/ 26 h 1255"/>
                  <a:gd name="T48" fmla="*/ 62 w 1419"/>
                  <a:gd name="T49" fmla="*/ 26 h 1255"/>
                  <a:gd name="T50" fmla="*/ 62 w 1419"/>
                  <a:gd name="T51" fmla="*/ 17 h 1255"/>
                  <a:gd name="T52" fmla="*/ 71 w 1419"/>
                  <a:gd name="T53" fmla="*/ 9 h 1255"/>
                  <a:gd name="T54" fmla="*/ 79 w 1419"/>
                  <a:gd name="T55" fmla="*/ 4 h 1255"/>
                  <a:gd name="T56" fmla="*/ 88 w 1419"/>
                  <a:gd name="T57" fmla="*/ 0 h 1255"/>
                  <a:gd name="T58" fmla="*/ 88 w 1419"/>
                  <a:gd name="T59" fmla="*/ 0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19"/>
                  <a:gd name="T91" fmla="*/ 0 h 1255"/>
                  <a:gd name="T92" fmla="*/ 1419 w 1419"/>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19" h="1255">
                    <a:moveTo>
                      <a:pt x="88" y="0"/>
                    </a:moveTo>
                    <a:lnTo>
                      <a:pt x="88" y="0"/>
                    </a:lnTo>
                    <a:lnTo>
                      <a:pt x="84" y="17"/>
                    </a:lnTo>
                    <a:lnTo>
                      <a:pt x="22" y="942"/>
                    </a:lnTo>
                    <a:lnTo>
                      <a:pt x="26" y="959"/>
                    </a:lnTo>
                    <a:lnTo>
                      <a:pt x="35" y="973"/>
                    </a:lnTo>
                    <a:lnTo>
                      <a:pt x="44" y="981"/>
                    </a:lnTo>
                    <a:lnTo>
                      <a:pt x="62" y="986"/>
                    </a:lnTo>
                    <a:lnTo>
                      <a:pt x="1411" y="1242"/>
                    </a:lnTo>
                    <a:lnTo>
                      <a:pt x="1419" y="1242"/>
                    </a:lnTo>
                    <a:lnTo>
                      <a:pt x="1415" y="1247"/>
                    </a:lnTo>
                    <a:lnTo>
                      <a:pt x="1406" y="1251"/>
                    </a:lnTo>
                    <a:lnTo>
                      <a:pt x="1397" y="1255"/>
                    </a:lnTo>
                    <a:lnTo>
                      <a:pt x="1388" y="1255"/>
                    </a:lnTo>
                    <a:lnTo>
                      <a:pt x="35" y="999"/>
                    </a:lnTo>
                    <a:lnTo>
                      <a:pt x="22" y="995"/>
                    </a:lnTo>
                    <a:lnTo>
                      <a:pt x="9" y="986"/>
                    </a:lnTo>
                    <a:lnTo>
                      <a:pt x="4" y="973"/>
                    </a:lnTo>
                    <a:lnTo>
                      <a:pt x="0" y="955"/>
                    </a:lnTo>
                    <a:lnTo>
                      <a:pt x="62" y="26"/>
                    </a:lnTo>
                    <a:lnTo>
                      <a:pt x="62" y="17"/>
                    </a:lnTo>
                    <a:lnTo>
                      <a:pt x="71" y="9"/>
                    </a:lnTo>
                    <a:lnTo>
                      <a:pt x="79" y="4"/>
                    </a:lnTo>
                    <a:lnTo>
                      <a:pt x="88" y="0"/>
                    </a:lnTo>
                    <a:close/>
                  </a:path>
                </a:pathLst>
              </a:custGeom>
              <a:solidFill>
                <a:srgbClr val="C3D3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6" name="Freeform 45"/>
              <p:cNvSpPr>
                <a:spLocks/>
              </p:cNvSpPr>
              <p:nvPr/>
            </p:nvSpPr>
            <p:spPr bwMode="auto">
              <a:xfrm>
                <a:off x="2561" y="1448"/>
                <a:ext cx="1380" cy="1255"/>
              </a:xfrm>
              <a:custGeom>
                <a:avLst/>
                <a:gdLst>
                  <a:gd name="T0" fmla="*/ 1340 w 1380"/>
                  <a:gd name="T1" fmla="*/ 1242 h 1255"/>
                  <a:gd name="T2" fmla="*/ 1362 w 1380"/>
                  <a:gd name="T3" fmla="*/ 323 h 1255"/>
                  <a:gd name="T4" fmla="*/ 1362 w 1380"/>
                  <a:gd name="T5" fmla="*/ 323 h 1255"/>
                  <a:gd name="T6" fmla="*/ 1358 w 1380"/>
                  <a:gd name="T7" fmla="*/ 305 h 1255"/>
                  <a:gd name="T8" fmla="*/ 1353 w 1380"/>
                  <a:gd name="T9" fmla="*/ 296 h 1255"/>
                  <a:gd name="T10" fmla="*/ 1340 w 1380"/>
                  <a:gd name="T11" fmla="*/ 287 h 1255"/>
                  <a:gd name="T12" fmla="*/ 1327 w 1380"/>
                  <a:gd name="T13" fmla="*/ 278 h 1255"/>
                  <a:gd name="T14" fmla="*/ 13 w 1380"/>
                  <a:gd name="T15" fmla="*/ 13 h 1255"/>
                  <a:gd name="T16" fmla="*/ 13 w 1380"/>
                  <a:gd name="T17" fmla="*/ 13 h 1255"/>
                  <a:gd name="T18" fmla="*/ 0 w 1380"/>
                  <a:gd name="T19" fmla="*/ 17 h 1255"/>
                  <a:gd name="T20" fmla="*/ 0 w 1380"/>
                  <a:gd name="T21" fmla="*/ 17 h 1255"/>
                  <a:gd name="T22" fmla="*/ 5 w 1380"/>
                  <a:gd name="T23" fmla="*/ 9 h 1255"/>
                  <a:gd name="T24" fmla="*/ 13 w 1380"/>
                  <a:gd name="T25" fmla="*/ 4 h 1255"/>
                  <a:gd name="T26" fmla="*/ 22 w 1380"/>
                  <a:gd name="T27" fmla="*/ 0 h 1255"/>
                  <a:gd name="T28" fmla="*/ 36 w 1380"/>
                  <a:gd name="T29" fmla="*/ 0 h 1255"/>
                  <a:gd name="T30" fmla="*/ 1345 w 1380"/>
                  <a:gd name="T31" fmla="*/ 265 h 1255"/>
                  <a:gd name="T32" fmla="*/ 1345 w 1380"/>
                  <a:gd name="T33" fmla="*/ 265 h 1255"/>
                  <a:gd name="T34" fmla="*/ 1358 w 1380"/>
                  <a:gd name="T35" fmla="*/ 274 h 1255"/>
                  <a:gd name="T36" fmla="*/ 1371 w 1380"/>
                  <a:gd name="T37" fmla="*/ 283 h 1255"/>
                  <a:gd name="T38" fmla="*/ 1380 w 1380"/>
                  <a:gd name="T39" fmla="*/ 292 h 1255"/>
                  <a:gd name="T40" fmla="*/ 1380 w 1380"/>
                  <a:gd name="T41" fmla="*/ 309 h 1255"/>
                  <a:gd name="T42" fmla="*/ 1358 w 1380"/>
                  <a:gd name="T43" fmla="*/ 1225 h 1255"/>
                  <a:gd name="T44" fmla="*/ 1358 w 1380"/>
                  <a:gd name="T45" fmla="*/ 1225 h 1255"/>
                  <a:gd name="T46" fmla="*/ 1358 w 1380"/>
                  <a:gd name="T47" fmla="*/ 1238 h 1255"/>
                  <a:gd name="T48" fmla="*/ 1353 w 1380"/>
                  <a:gd name="T49" fmla="*/ 1242 h 1255"/>
                  <a:gd name="T50" fmla="*/ 1345 w 1380"/>
                  <a:gd name="T51" fmla="*/ 1251 h 1255"/>
                  <a:gd name="T52" fmla="*/ 1336 w 1380"/>
                  <a:gd name="T53" fmla="*/ 1255 h 1255"/>
                  <a:gd name="T54" fmla="*/ 1336 w 1380"/>
                  <a:gd name="T55" fmla="*/ 1255 h 1255"/>
                  <a:gd name="T56" fmla="*/ 1340 w 1380"/>
                  <a:gd name="T57" fmla="*/ 1242 h 1255"/>
                  <a:gd name="T58" fmla="*/ 1340 w 1380"/>
                  <a:gd name="T59" fmla="*/ 1242 h 12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0"/>
                  <a:gd name="T91" fmla="*/ 0 h 1255"/>
                  <a:gd name="T92" fmla="*/ 1380 w 1380"/>
                  <a:gd name="T93" fmla="*/ 1255 h 12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0" h="1255">
                    <a:moveTo>
                      <a:pt x="1340" y="1242"/>
                    </a:moveTo>
                    <a:lnTo>
                      <a:pt x="1362" y="323"/>
                    </a:lnTo>
                    <a:lnTo>
                      <a:pt x="1358" y="305"/>
                    </a:lnTo>
                    <a:lnTo>
                      <a:pt x="1353" y="296"/>
                    </a:lnTo>
                    <a:lnTo>
                      <a:pt x="1340" y="287"/>
                    </a:lnTo>
                    <a:lnTo>
                      <a:pt x="1327" y="278"/>
                    </a:lnTo>
                    <a:lnTo>
                      <a:pt x="13" y="13"/>
                    </a:lnTo>
                    <a:lnTo>
                      <a:pt x="0" y="17"/>
                    </a:lnTo>
                    <a:lnTo>
                      <a:pt x="5" y="9"/>
                    </a:lnTo>
                    <a:lnTo>
                      <a:pt x="13" y="4"/>
                    </a:lnTo>
                    <a:lnTo>
                      <a:pt x="22" y="0"/>
                    </a:lnTo>
                    <a:lnTo>
                      <a:pt x="36" y="0"/>
                    </a:lnTo>
                    <a:lnTo>
                      <a:pt x="1345" y="265"/>
                    </a:lnTo>
                    <a:lnTo>
                      <a:pt x="1358" y="274"/>
                    </a:lnTo>
                    <a:lnTo>
                      <a:pt x="1371" y="283"/>
                    </a:lnTo>
                    <a:lnTo>
                      <a:pt x="1380" y="292"/>
                    </a:lnTo>
                    <a:lnTo>
                      <a:pt x="1380" y="309"/>
                    </a:lnTo>
                    <a:lnTo>
                      <a:pt x="1358" y="1225"/>
                    </a:lnTo>
                    <a:lnTo>
                      <a:pt x="1358" y="1238"/>
                    </a:lnTo>
                    <a:lnTo>
                      <a:pt x="1353" y="1242"/>
                    </a:lnTo>
                    <a:lnTo>
                      <a:pt x="1345" y="1251"/>
                    </a:lnTo>
                    <a:lnTo>
                      <a:pt x="1336" y="1255"/>
                    </a:lnTo>
                    <a:lnTo>
                      <a:pt x="1340" y="1242"/>
                    </a:lnTo>
                    <a:close/>
                  </a:path>
                </a:pathLst>
              </a:custGeom>
              <a:solidFill>
                <a:srgbClr val="7C83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75" name="Rectangle 46"/>
            <p:cNvSpPr>
              <a:spLocks noChangeArrowheads="1"/>
            </p:cNvSpPr>
            <p:nvPr/>
          </p:nvSpPr>
          <p:spPr bwMode="auto">
            <a:xfrm>
              <a:off x="1352" y="1265"/>
              <a:ext cx="0" cy="212"/>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 name="Oval 47"/>
            <p:cNvSpPr>
              <a:spLocks noChangeArrowheads="1"/>
            </p:cNvSpPr>
            <p:nvPr/>
          </p:nvSpPr>
          <p:spPr bwMode="auto">
            <a:xfrm>
              <a:off x="1302" y="1228"/>
              <a:ext cx="0" cy="298"/>
            </a:xfrm>
            <a:prstGeom prst="ellipse">
              <a:avLst/>
            </a:prstGeom>
            <a:solidFill>
              <a:srgbClr val="33CC33"/>
            </a:solidFill>
            <a:ln w="12700" algn="ctr">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07" name="Text Box 48"/>
          <p:cNvSpPr txBox="1">
            <a:spLocks noChangeArrowheads="1"/>
          </p:cNvSpPr>
          <p:nvPr/>
        </p:nvSpPr>
        <p:spPr bwMode="auto">
          <a:xfrm>
            <a:off x="3702844" y="2794398"/>
            <a:ext cx="1469231" cy="39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New Producer</a:t>
            </a:r>
            <a:br>
              <a:rPr kumimoji="0" lang="en-US" sz="1350" b="1" i="0" u="none" strike="noStrike" kern="0" cap="none" spc="0" normalizeH="0" baseline="0" noProof="0">
                <a:ln>
                  <a:noFill/>
                </a:ln>
                <a:solidFill>
                  <a:srgbClr val="000000"/>
                </a:solidFill>
                <a:effectLst/>
                <a:uLnTx/>
                <a:uFillTx/>
                <a:latin typeface="Arial" charset="0"/>
              </a:rPr>
            </a:br>
            <a:r>
              <a:rPr kumimoji="0" lang="en-US" sz="1350" b="1" i="0" u="none" strike="noStrike" kern="0" cap="none" spc="0" normalizeH="0" baseline="0" noProof="0">
                <a:ln>
                  <a:noFill/>
                </a:ln>
                <a:solidFill>
                  <a:srgbClr val="000000"/>
                </a:solidFill>
                <a:effectLst/>
                <a:uLnTx/>
                <a:uFillTx/>
                <a:latin typeface="Arial" charset="0"/>
              </a:rPr>
              <a:t>Wizard</a:t>
            </a:r>
          </a:p>
        </p:txBody>
      </p:sp>
      <p:grpSp>
        <p:nvGrpSpPr>
          <p:cNvPr id="108" name="Group 49"/>
          <p:cNvGrpSpPr>
            <a:grpSpLocks/>
          </p:cNvGrpSpPr>
          <p:nvPr/>
        </p:nvGrpSpPr>
        <p:grpSpPr bwMode="auto">
          <a:xfrm>
            <a:off x="6356748" y="1378743"/>
            <a:ext cx="772715" cy="1101922"/>
            <a:chOff x="2634" y="2618"/>
            <a:chExt cx="538" cy="767"/>
          </a:xfrm>
        </p:grpSpPr>
        <p:sp>
          <p:nvSpPr>
            <p:cNvPr id="109" name="AutoShape 5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0" name="Freeform 51"/>
            <p:cNvSpPr>
              <a:spLocks/>
            </p:cNvSpPr>
            <p:nvPr/>
          </p:nvSpPr>
          <p:spPr bwMode="auto">
            <a:xfrm flipH="1">
              <a:off x="2724" y="3104"/>
              <a:ext cx="0" cy="153"/>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1" name="Freeform 52"/>
            <p:cNvSpPr>
              <a:spLocks/>
            </p:cNvSpPr>
            <p:nvPr/>
          </p:nvSpPr>
          <p:spPr bwMode="auto">
            <a:xfrm flipH="1">
              <a:off x="2692" y="3062"/>
              <a:ext cx="0" cy="153"/>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2" name="Rectangle 53"/>
            <p:cNvSpPr>
              <a:spLocks noChangeArrowheads="1"/>
            </p:cNvSpPr>
            <p:nvPr/>
          </p:nvSpPr>
          <p:spPr bwMode="auto">
            <a:xfrm rot="21419544" flipH="1">
              <a:off x="3090" y="3081"/>
              <a:ext cx="82" cy="153"/>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3" name="Rectangle 54"/>
            <p:cNvSpPr>
              <a:spLocks noChangeArrowheads="1"/>
            </p:cNvSpPr>
            <p:nvPr/>
          </p:nvSpPr>
          <p:spPr bwMode="auto">
            <a:xfrm rot="1196180" flipH="1">
              <a:off x="2634" y="3055"/>
              <a:ext cx="82" cy="153"/>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4" name="Oval 55"/>
            <p:cNvSpPr>
              <a:spLocks noChangeArrowheads="1"/>
            </p:cNvSpPr>
            <p:nvPr/>
          </p:nvSpPr>
          <p:spPr bwMode="auto">
            <a:xfrm flipH="1">
              <a:off x="2961" y="3129"/>
              <a:ext cx="50" cy="21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5" name="Oval 56"/>
            <p:cNvSpPr>
              <a:spLocks noChangeArrowheads="1"/>
            </p:cNvSpPr>
            <p:nvPr/>
          </p:nvSpPr>
          <p:spPr bwMode="auto">
            <a:xfrm flipH="1">
              <a:off x="2926" y="3155"/>
              <a:ext cx="47" cy="21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6" name="Oval 57"/>
            <p:cNvSpPr>
              <a:spLocks noChangeArrowheads="1"/>
            </p:cNvSpPr>
            <p:nvPr/>
          </p:nvSpPr>
          <p:spPr bwMode="auto">
            <a:xfrm rot="20190086" flipH="1">
              <a:off x="2882" y="3170"/>
              <a:ext cx="49" cy="21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7" name="Oval 58"/>
            <p:cNvSpPr>
              <a:spLocks noChangeArrowheads="1"/>
            </p:cNvSpPr>
            <p:nvPr/>
          </p:nvSpPr>
          <p:spPr bwMode="auto">
            <a:xfrm rot="18495068" flipH="1">
              <a:off x="2862" y="3187"/>
              <a:ext cx="30" cy="21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8" name="Freeform 59"/>
            <p:cNvSpPr>
              <a:spLocks/>
            </p:cNvSpPr>
            <p:nvPr/>
          </p:nvSpPr>
          <p:spPr bwMode="auto">
            <a:xfrm flipH="1">
              <a:off x="2769" y="3130"/>
              <a:ext cx="0" cy="153"/>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9" name="Freeform 60"/>
            <p:cNvSpPr>
              <a:spLocks/>
            </p:cNvSpPr>
            <p:nvPr/>
          </p:nvSpPr>
          <p:spPr bwMode="auto">
            <a:xfrm flipH="1">
              <a:off x="2789" y="3151"/>
              <a:ext cx="0" cy="153"/>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0" name="Freeform 61"/>
            <p:cNvSpPr>
              <a:spLocks/>
            </p:cNvSpPr>
            <p:nvPr/>
          </p:nvSpPr>
          <p:spPr bwMode="auto">
            <a:xfrm flipH="1">
              <a:off x="2820" y="3173"/>
              <a:ext cx="0" cy="153"/>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21" name="AutoShape 62"/>
          <p:cNvSpPr>
            <a:spLocks noChangeArrowheads="1"/>
          </p:cNvSpPr>
          <p:nvPr/>
        </p:nvSpPr>
        <p:spPr bwMode="auto">
          <a:xfrm rot="2187570">
            <a:off x="7010836" y="910070"/>
            <a:ext cx="320" cy="1090940"/>
          </a:xfrm>
          <a:prstGeom prst="star4">
            <a:avLst>
              <a:gd name="adj" fmla="val 14102"/>
            </a:avLst>
          </a:prstGeom>
          <a:solidFill>
            <a:srgbClr val="FFCC00"/>
          </a:solidFill>
          <a:ln w="12700" algn="ctr">
            <a:solidFill>
              <a:srgbClr val="000000"/>
            </a:solidFill>
            <a:miter lim="800000"/>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AutoShape 66"/>
          <p:cNvSpPr>
            <a:spLocks noChangeArrowheads="1"/>
          </p:cNvSpPr>
          <p:nvPr/>
        </p:nvSpPr>
        <p:spPr bwMode="auto">
          <a:xfrm rot="511846" flipV="1">
            <a:off x="2519363" y="1184416"/>
            <a:ext cx="3798094" cy="439854"/>
          </a:xfrm>
          <a:prstGeom prst="rightArrow">
            <a:avLst>
              <a:gd name="adj1" fmla="val 49537"/>
              <a:gd name="adj2" fmla="val 279999"/>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AutoShape 67"/>
          <p:cNvSpPr>
            <a:spLocks noChangeArrowheads="1"/>
          </p:cNvSpPr>
          <p:nvPr/>
        </p:nvSpPr>
        <p:spPr bwMode="auto">
          <a:xfrm>
            <a:off x="2078832" y="2284810"/>
            <a:ext cx="622697" cy="634603"/>
          </a:xfrm>
          <a:prstGeom prst="smileyFace">
            <a:avLst>
              <a:gd name="adj" fmla="val 4653"/>
            </a:avLst>
          </a:prstGeom>
          <a:solidFill>
            <a:srgbClr val="FFFF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124" name="Picture 68"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4279" y="794147"/>
            <a:ext cx="7048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Text Box 69"/>
          <p:cNvSpPr txBox="1">
            <a:spLocks noChangeArrowheads="1"/>
          </p:cNvSpPr>
          <p:nvPr/>
        </p:nvSpPr>
        <p:spPr bwMode="auto">
          <a:xfrm>
            <a:off x="1509712" y="1552576"/>
            <a:ext cx="140493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0000"/>
              </a:lnSpc>
              <a:spcBef>
                <a:spcPct val="5000"/>
              </a:spcBef>
              <a:spcAft>
                <a:spcPct val="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External agency management system</a:t>
            </a:r>
          </a:p>
        </p:txBody>
      </p:sp>
      <p:grpSp>
        <p:nvGrpSpPr>
          <p:cNvPr id="126" name="Group 70"/>
          <p:cNvGrpSpPr>
            <a:grpSpLocks/>
          </p:cNvGrpSpPr>
          <p:nvPr/>
        </p:nvGrpSpPr>
        <p:grpSpPr bwMode="auto">
          <a:xfrm rot="16200000" flipH="1">
            <a:off x="2623543" y="653625"/>
            <a:ext cx="465534" cy="346532"/>
            <a:chOff x="2438" y="1519"/>
            <a:chExt cx="2663" cy="1979"/>
          </a:xfrm>
        </p:grpSpPr>
        <p:sp>
          <p:nvSpPr>
            <p:cNvPr id="127" name="Freeform 71"/>
            <p:cNvSpPr>
              <a:spLocks/>
            </p:cNvSpPr>
            <p:nvPr/>
          </p:nvSpPr>
          <p:spPr bwMode="auto">
            <a:xfrm>
              <a:off x="2438" y="1882"/>
              <a:ext cx="2663" cy="1252"/>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rgbClr val="C0C0C0"/>
                </a:gs>
                <a:gs pos="100000">
                  <a:srgbClr val="C0C0C0">
                    <a:gamma/>
                    <a:shade val="0"/>
                    <a:invGamma/>
                  </a:srgbClr>
                </a:gs>
              </a:gsLst>
              <a:lin ang="2700000" scaled="1"/>
            </a:gradFill>
            <a:ln w="12700" cap="flat" cmpd="sng">
              <a:solidFill>
                <a:srgbClr val="000000"/>
              </a:solidFill>
              <a:prstDash val="solid"/>
              <a:round/>
              <a:headEnd/>
              <a:tailEnd/>
            </a:ln>
            <a:effec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a:ln>
                  <a:noFill/>
                </a:ln>
                <a:solidFill>
                  <a:srgbClr val="000000"/>
                </a:solidFill>
                <a:effectLst/>
                <a:uLnTx/>
                <a:uFillTx/>
              </a:endParaRPr>
            </a:p>
          </p:txBody>
        </p:sp>
        <p:sp>
          <p:nvSpPr>
            <p:cNvPr id="128" name="AutoShape 72"/>
            <p:cNvSpPr>
              <a:spLocks noChangeArrowheads="1"/>
            </p:cNvSpPr>
            <p:nvPr/>
          </p:nvSpPr>
          <p:spPr bwMode="auto">
            <a:xfrm>
              <a:off x="3769" y="1519"/>
              <a:ext cx="1" cy="1979"/>
            </a:xfrm>
            <a:prstGeom prst="hexagon">
              <a:avLst>
                <a:gd name="adj" fmla="val 28905"/>
                <a:gd name="vf" fmla="val 115470"/>
              </a:avLst>
            </a:prstGeom>
            <a:solidFill>
              <a:srgbClr val="FFFFFF"/>
            </a:solidFill>
            <a:ln w="12700" algn="ctr">
              <a:solidFill>
                <a:srgbClr val="000000"/>
              </a:solidFill>
              <a:miter lim="800000"/>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29" name="Text Box 73"/>
          <p:cNvSpPr txBox="1">
            <a:spLocks noChangeArrowheads="1"/>
          </p:cNvSpPr>
          <p:nvPr/>
        </p:nvSpPr>
        <p:spPr bwMode="auto">
          <a:xfrm>
            <a:off x="1700212" y="2993232"/>
            <a:ext cx="1404938" cy="16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0000"/>
              </a:lnSpc>
              <a:spcBef>
                <a:spcPct val="5000"/>
              </a:spcBef>
              <a:spcAft>
                <a:spcPct val="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User</a:t>
            </a:r>
          </a:p>
        </p:txBody>
      </p:sp>
    </p:spTree>
    <p:extLst>
      <p:ext uri="{BB962C8B-B14F-4D97-AF65-F5344CB8AC3E}">
        <p14:creationId xmlns:p14="http://schemas.microsoft.com/office/powerpoint/2010/main" val="48018489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Starting the New Producer wizard</a:t>
            </a:r>
          </a:p>
        </p:txBody>
      </p:sp>
      <p:sp>
        <p:nvSpPr>
          <p:cNvPr id="10" name="Rectangle 3"/>
          <p:cNvSpPr txBox="1">
            <a:spLocks noChangeArrowheads="1"/>
          </p:cNvSpPr>
          <p:nvPr/>
        </p:nvSpPr>
        <p:spPr bwMode="auto">
          <a:xfrm>
            <a:off x="1488877" y="3344141"/>
            <a:ext cx="3985022" cy="1073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342900" marR="0" lvl="0" indent="-342900" algn="l" defTabSz="914400" rtl="0" eaLnBrk="0" fontAlgn="base" latinLnBrk="0" hangingPunct="0">
              <a:lnSpc>
                <a:spcPct val="100000"/>
              </a:lnSpc>
              <a:spcBef>
                <a:spcPct val="40000"/>
              </a:spcBef>
              <a:spcAft>
                <a:spcPct val="0"/>
              </a:spcAft>
              <a:buClr>
                <a:srgbClr val="04628C"/>
              </a:buClr>
              <a:buSzPct val="90000"/>
              <a:buFont typeface="Arial" pitchFamily="34" charset="0"/>
              <a:buNone/>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Wizard steps:</a:t>
            </a:r>
          </a:p>
          <a:p>
            <a:pPr marL="614363" marR="0" lvl="1" indent="-314325" algn="l" defTabSz="914400" rtl="0" eaLnBrk="0" fontAlgn="base" latinLnBrk="0" hangingPunct="0">
              <a:lnSpc>
                <a:spcPct val="100000"/>
              </a:lnSpc>
              <a:spcBef>
                <a:spcPct val="20000"/>
              </a:spcBef>
              <a:spcAft>
                <a:spcPct val="0"/>
              </a:spcAft>
              <a:buClr>
                <a:srgbClr val="04628C"/>
              </a:buClr>
              <a:buSzPct val="90000"/>
              <a:buFont typeface="Wingdings 2" pitchFamily="18" charset="2"/>
              <a:buAutoNum type="arabicPeriod"/>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Specify basic producer information</a:t>
            </a:r>
          </a:p>
          <a:p>
            <a:pPr marL="614363" marR="0" lvl="1" indent="-314325" algn="l" defTabSz="914400" rtl="0" eaLnBrk="0" fontAlgn="base" latinLnBrk="0" hangingPunct="0">
              <a:lnSpc>
                <a:spcPct val="100000"/>
              </a:lnSpc>
              <a:spcBef>
                <a:spcPct val="20000"/>
              </a:spcBef>
              <a:spcAft>
                <a:spcPct val="0"/>
              </a:spcAft>
              <a:buClr>
                <a:srgbClr val="04628C"/>
              </a:buClr>
              <a:buSzPct val="90000"/>
              <a:buFont typeface="Wingdings 2" pitchFamily="18" charset="2"/>
              <a:buAutoNum type="arabicPeriod"/>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Specify producer codes</a:t>
            </a: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p:txBody>
      </p:sp>
      <p:sp>
        <p:nvSpPr>
          <p:cNvPr id="11" name="Line 7"/>
          <p:cNvSpPr>
            <a:spLocks noChangeShapeType="1"/>
          </p:cNvSpPr>
          <p:nvPr/>
        </p:nvSpPr>
        <p:spPr bwMode="auto">
          <a:xfrm>
            <a:off x="2854036" y="1988127"/>
            <a:ext cx="864356" cy="363061"/>
          </a:xfrm>
          <a:prstGeom prst="line">
            <a:avLst/>
          </a:prstGeom>
          <a:noFill/>
          <a:ln w="19050">
            <a:solidFill>
              <a:srgbClr val="D33819"/>
            </a:solidFill>
            <a:round/>
            <a:headEnd/>
            <a:tailEnd type="triangle" w="med" len="med"/>
          </a:ln>
          <a:extLst>
            <a:ext uri="{909E8E84-426E-40DD-AFC4-6F175D3DCCD1}">
              <a14:hiddenFill xmlns:a14="http://schemas.microsoft.com/office/drawing/2010/main">
                <a:noFill/>
              </a14:hiddenFill>
            </a:ext>
          </a:extLst>
        </p:spPr>
        <p:txBody>
          <a:bodyPr wrap="squar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 name="TextBox 8"/>
          <p:cNvSpPr txBox="1">
            <a:spLocks noChangeArrowheads="1"/>
          </p:cNvSpPr>
          <p:nvPr/>
        </p:nvSpPr>
        <p:spPr bwMode="auto">
          <a:xfrm>
            <a:off x="1610916" y="708422"/>
            <a:ext cx="3985130"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95000"/>
              </a:lnSpc>
              <a:spcBef>
                <a:spcPct val="5000"/>
              </a:spcBef>
              <a:spcAft>
                <a:spcPct val="0"/>
              </a:spcAft>
              <a:buClr>
                <a:srgbClr val="FFFFFF"/>
              </a:buClr>
            </a:pPr>
            <a:r>
              <a:rPr lang="en-US" sz="1500" dirty="0">
                <a:solidFill>
                  <a:srgbClr val="000000"/>
                </a:solidFill>
                <a:latin typeface="Courier New" pitchFamily="49" charset="0"/>
                <a:ea typeface="Calibri" pitchFamily="34" charset="0"/>
                <a:cs typeface="Courier New" pitchFamily="49" charset="0"/>
              </a:rPr>
              <a:t>Producer</a:t>
            </a:r>
            <a:r>
              <a:rPr lang="en-US" sz="1500" dirty="0">
                <a:solidFill>
                  <a:srgbClr val="000000"/>
                </a:solidFill>
                <a:latin typeface="Calibri" pitchFamily="34" charset="0"/>
                <a:ea typeface="Calibri" pitchFamily="34" charset="0"/>
                <a:cs typeface="Calibri" pitchFamily="34" charset="0"/>
              </a:rPr>
              <a:t> </a:t>
            </a:r>
            <a:r>
              <a:rPr lang="en-US" sz="1500" dirty="0" err="1">
                <a:solidFill>
                  <a:srgbClr val="000000"/>
                </a:solidFill>
                <a:latin typeface="Calibri" pitchFamily="34" charset="0"/>
                <a:ea typeface="Calibri" pitchFamily="34" charset="0"/>
                <a:cs typeface="Calibri" pitchFamily="34" charset="0"/>
              </a:rPr>
              <a:t>tab</a:t>
            </a:r>
            <a:r>
              <a:rPr lang="en-US" sz="1500" dirty="0" err="1">
                <a:solidFill>
                  <a:srgbClr val="000000"/>
                </a:solidFill>
                <a:latin typeface="Courier New" pitchFamily="49" charset="0"/>
                <a:ea typeface="Calibri" pitchFamily="34" charset="0"/>
                <a:cs typeface="Courier New" pitchFamily="49" charset="0"/>
                <a:sym typeface="Wingdings" pitchFamily="2" charset="2"/>
              </a:rPr>
              <a:t>ActionsNew</a:t>
            </a:r>
            <a:r>
              <a:rPr lang="en-US" sz="1500" dirty="0">
                <a:solidFill>
                  <a:srgbClr val="000000"/>
                </a:solidFill>
                <a:latin typeface="Courier New" pitchFamily="49" charset="0"/>
                <a:ea typeface="Calibri" pitchFamily="34" charset="0"/>
                <a:cs typeface="Courier New" pitchFamily="49" charset="0"/>
                <a:sym typeface="Wingdings" pitchFamily="2" charset="2"/>
              </a:rPr>
              <a:t> Producer</a:t>
            </a:r>
            <a:endParaRPr lang="en-US" sz="1500" dirty="0">
              <a:solidFill>
                <a:srgbClr val="000000"/>
              </a:solidFill>
              <a:latin typeface="Courier New" pitchFamily="49" charset="0"/>
              <a:ea typeface="Calibri" pitchFamily="34" charset="0"/>
              <a:cs typeface="Courier New" pitchFamily="49" charset="0"/>
            </a:endParaRPr>
          </a:p>
        </p:txBody>
      </p:sp>
      <p:pic>
        <p:nvPicPr>
          <p:cNvPr id="13" name="Picture 12"/>
          <p:cNvPicPr>
            <a:picLocks noChangeAspect="1"/>
          </p:cNvPicPr>
          <p:nvPr/>
        </p:nvPicPr>
        <p:blipFill>
          <a:blip r:embed="rId3"/>
          <a:stretch>
            <a:fillRect/>
          </a:stretch>
        </p:blipFill>
        <p:spPr>
          <a:xfrm>
            <a:off x="1095375" y="925552"/>
            <a:ext cx="6396880" cy="1087448"/>
          </a:xfrm>
          <a:prstGeom prst="rect">
            <a:avLst/>
          </a:prstGeom>
        </p:spPr>
      </p:pic>
    </p:spTree>
    <p:extLst>
      <p:ext uri="{BB962C8B-B14F-4D97-AF65-F5344CB8AC3E}">
        <p14:creationId xmlns:p14="http://schemas.microsoft.com/office/powerpoint/2010/main" val="229095356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059" y="434476"/>
            <a:ext cx="2507024" cy="2365117"/>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739" y="1290800"/>
            <a:ext cx="2698686" cy="3536915"/>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pic>
        <p:nvPicPr>
          <p:cNvPr id="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059" y="2874169"/>
            <a:ext cx="3286125" cy="1835944"/>
          </a:xfrm>
          <a:prstGeom prst="rect">
            <a:avLst/>
          </a:prstGeom>
          <a:noFill/>
          <a:ln w="9525">
            <a:solidFill>
              <a:srgbClr val="000000"/>
            </a:solidFill>
            <a:miter lim="800000"/>
            <a:headEnd/>
            <a:tailEnd/>
          </a:ln>
          <a:effectLst>
            <a:outerShdw blurRad="63500" dist="35921" dir="2700000" algn="ctr" rotWithShape="0">
              <a:srgbClr val="FFFFFF">
                <a:lumMod val="65000"/>
              </a:srgbClr>
            </a:outerShdw>
          </a:effectLst>
          <a:extLst>
            <a:ext uri="{909E8E84-426E-40DD-AFC4-6F175D3DCCD1}">
              <a14:hiddenFill xmlns:a14="http://schemas.microsoft.com/office/drawing/2010/main">
                <a:solidFill>
                  <a:schemeClr val="accent1"/>
                </a:solidFill>
              </a14:hiddenFill>
            </a:ext>
          </a:extLst>
        </p:spPr>
      </p:pic>
      <p:sp>
        <p:nvSpPr>
          <p:cNvPr id="25"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Producer primary contact</a:t>
            </a:r>
          </a:p>
        </p:txBody>
      </p:sp>
      <p:sp>
        <p:nvSpPr>
          <p:cNvPr id="26" name="Rectangle 3"/>
          <p:cNvSpPr txBox="1">
            <a:spLocks noChangeArrowheads="1"/>
          </p:cNvSpPr>
          <p:nvPr/>
        </p:nvSpPr>
        <p:spPr bwMode="auto">
          <a:xfrm>
            <a:off x="4724083" y="499428"/>
            <a:ext cx="2867025" cy="84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Every producer must have one contact with role of Primary</a:t>
            </a:r>
            <a:endParaRPr kumimoji="0" lang="en-US" sz="1650" b="0" i="0" u="none" strike="noStrike" kern="0" cap="none" spc="0" normalizeH="0" baseline="0" noProof="0" dirty="0">
              <a:ln>
                <a:noFill/>
              </a:ln>
              <a:solidFill>
                <a:srgbClr val="000000"/>
              </a:solidFill>
              <a:effectLst/>
              <a:uLnTx/>
              <a:uFillTx/>
              <a:latin typeface="Arial"/>
              <a:cs typeface="Calibri" pitchFamily="34" charset="0"/>
            </a:endParaRPr>
          </a:p>
        </p:txBody>
      </p:sp>
      <p:sp>
        <p:nvSpPr>
          <p:cNvPr id="27" name="AutoShape 6"/>
          <p:cNvSpPr>
            <a:spLocks noChangeArrowheads="1"/>
          </p:cNvSpPr>
          <p:nvPr/>
        </p:nvSpPr>
        <p:spPr bwMode="auto">
          <a:xfrm>
            <a:off x="4169569" y="4491767"/>
            <a:ext cx="402431" cy="24262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8" name="AutoShape 8"/>
          <p:cNvSpPr>
            <a:spLocks noChangeArrowheads="1"/>
          </p:cNvSpPr>
          <p:nvPr/>
        </p:nvSpPr>
        <p:spPr bwMode="auto">
          <a:xfrm>
            <a:off x="6242082" y="4613077"/>
            <a:ext cx="615918" cy="165387"/>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9" name="AutoShape 12"/>
          <p:cNvSpPr>
            <a:spLocks noChangeArrowheads="1"/>
          </p:cNvSpPr>
          <p:nvPr/>
        </p:nvSpPr>
        <p:spPr bwMode="auto">
          <a:xfrm>
            <a:off x="7435661" y="85726"/>
            <a:ext cx="451247" cy="460772"/>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0" name="Text Box 15"/>
          <p:cNvSpPr txBox="1">
            <a:spLocks noChangeArrowheads="1"/>
          </p:cNvSpPr>
          <p:nvPr/>
        </p:nvSpPr>
        <p:spPr bwMode="auto">
          <a:xfrm>
            <a:off x="7539245" y="571501"/>
            <a:ext cx="214802"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#1</a:t>
            </a:r>
          </a:p>
        </p:txBody>
      </p:sp>
      <p:sp>
        <p:nvSpPr>
          <p:cNvPr id="31" name="Line 7"/>
          <p:cNvSpPr>
            <a:spLocks noChangeShapeType="1"/>
          </p:cNvSpPr>
          <p:nvPr/>
        </p:nvSpPr>
        <p:spPr bwMode="auto">
          <a:xfrm flipV="1">
            <a:off x="2556165" y="1447801"/>
            <a:ext cx="2336575" cy="893618"/>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 name="Line 9"/>
          <p:cNvSpPr>
            <a:spLocks noChangeShapeType="1"/>
          </p:cNvSpPr>
          <p:nvPr/>
        </p:nvSpPr>
        <p:spPr bwMode="auto">
          <a:xfrm flipH="1">
            <a:off x="4315691" y="1767482"/>
            <a:ext cx="691103" cy="1106687"/>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33" name="Group 143"/>
          <p:cNvGrpSpPr>
            <a:grpSpLocks/>
          </p:cNvGrpSpPr>
          <p:nvPr/>
        </p:nvGrpSpPr>
        <p:grpSpPr bwMode="auto">
          <a:xfrm>
            <a:off x="2666295" y="2112818"/>
            <a:ext cx="211931" cy="228600"/>
            <a:chOff x="4149725" y="4149725"/>
            <a:chExt cx="282575" cy="304800"/>
          </a:xfrm>
        </p:grpSpPr>
        <p:sp>
          <p:nvSpPr>
            <p:cNvPr id="34" name="Oval 4"/>
            <p:cNvSpPr>
              <a:spLocks noChangeArrowheads="1"/>
            </p:cNvSpPr>
            <p:nvPr/>
          </p:nvSpPr>
          <p:spPr bwMode="auto">
            <a:xfrm>
              <a:off x="4149725" y="4150899"/>
              <a:ext cx="282575" cy="282575"/>
            </a:xfrm>
            <a:prstGeom prst="ellipse">
              <a:avLst/>
            </a:prstGeom>
            <a:solidFill>
              <a:srgbClr val="FFFFFF"/>
            </a:solidFill>
            <a:ln w="19050" algn="ctr">
              <a:solidFill>
                <a:srgbClr val="04628C"/>
              </a:solidFill>
              <a:round/>
              <a:headEnd/>
              <a:tailEnd/>
            </a:ln>
          </p:spPr>
          <p:txBody>
            <a:bodyPr wrap="none" lIns="0" tIns="0" rIns="0" bIns="0" anchor="ct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350" b="1" i="0" u="none" strike="noStrike" kern="0" cap="none" spc="0" normalizeH="0" baseline="0" noProof="0" smtClean="0">
                <a:ln>
                  <a:noFill/>
                </a:ln>
                <a:solidFill>
                  <a:srgbClr val="000000"/>
                </a:solidFill>
                <a:effectLst/>
                <a:uLnTx/>
                <a:uFillTx/>
              </a:endParaRPr>
            </a:p>
          </p:txBody>
        </p:sp>
        <p:sp>
          <p:nvSpPr>
            <p:cNvPr id="35"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D33941"/>
                  </a:solidFill>
                  <a:effectLst/>
                  <a:uLnTx/>
                  <a:uFillTx/>
                  <a:latin typeface="Arial" pitchFamily="34" charset="0"/>
                  <a:cs typeface="Arial" pitchFamily="34" charset="0"/>
                </a:rPr>
                <a:t>1</a:t>
              </a:r>
            </a:p>
          </p:txBody>
        </p:sp>
      </p:grpSp>
      <p:grpSp>
        <p:nvGrpSpPr>
          <p:cNvPr id="36" name="Group 144"/>
          <p:cNvGrpSpPr>
            <a:grpSpLocks/>
          </p:cNvGrpSpPr>
          <p:nvPr/>
        </p:nvGrpSpPr>
        <p:grpSpPr bwMode="auto">
          <a:xfrm>
            <a:off x="4383934" y="2457450"/>
            <a:ext cx="211931" cy="228600"/>
            <a:chOff x="4149725" y="4149725"/>
            <a:chExt cx="282575" cy="304800"/>
          </a:xfrm>
        </p:grpSpPr>
        <p:sp>
          <p:nvSpPr>
            <p:cNvPr id="37" name="Oval 4"/>
            <p:cNvSpPr>
              <a:spLocks noChangeArrowheads="1"/>
            </p:cNvSpPr>
            <p:nvPr/>
          </p:nvSpPr>
          <p:spPr bwMode="auto">
            <a:xfrm>
              <a:off x="4149725" y="4150899"/>
              <a:ext cx="282575" cy="282575"/>
            </a:xfrm>
            <a:prstGeom prst="ellipse">
              <a:avLst/>
            </a:prstGeom>
            <a:solidFill>
              <a:srgbClr val="FFFFFF"/>
            </a:solidFill>
            <a:ln w="19050" algn="ctr">
              <a:solidFill>
                <a:srgbClr val="04628C"/>
              </a:solidFill>
              <a:round/>
              <a:headEnd/>
              <a:tailEnd/>
            </a:ln>
          </p:spPr>
          <p:txBody>
            <a:bodyPr wrap="none" lIns="0" tIns="0" rIns="0" bIns="0" anchor="ct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350" b="1" i="0" u="none" strike="noStrike" kern="0" cap="none" spc="0" normalizeH="0" baseline="0" noProof="0" smtClean="0">
                <a:ln>
                  <a:noFill/>
                </a:ln>
                <a:solidFill>
                  <a:srgbClr val="000000"/>
                </a:solidFill>
                <a:effectLst/>
                <a:uLnTx/>
                <a:uFillTx/>
              </a:endParaRPr>
            </a:p>
          </p:txBody>
        </p:sp>
        <p:sp>
          <p:nvSpPr>
            <p:cNvPr id="38"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r>
                <a:rPr kumimoji="0" lang="en-US" sz="1350" b="1" i="0" u="none" strike="noStrike" kern="0" cap="none" spc="0" normalizeH="0" baseline="0" noProof="0" dirty="0">
                  <a:ln>
                    <a:noFill/>
                  </a:ln>
                  <a:solidFill>
                    <a:srgbClr val="D33941"/>
                  </a:solidFill>
                  <a:effectLst/>
                  <a:uLnTx/>
                  <a:uFillTx/>
                  <a:latin typeface="Arial" pitchFamily="34" charset="0"/>
                  <a:cs typeface="Arial" pitchFamily="34" charset="0"/>
                </a:rPr>
                <a:t>2</a:t>
              </a:r>
            </a:p>
          </p:txBody>
        </p:sp>
      </p:grpSp>
    </p:spTree>
    <p:extLst>
      <p:ext uri="{BB962C8B-B14F-4D97-AF65-F5344CB8AC3E}">
        <p14:creationId xmlns:p14="http://schemas.microsoft.com/office/powerpoint/2010/main" val="2485643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095" y="3306792"/>
            <a:ext cx="3936206" cy="132159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3807" y="1487279"/>
            <a:ext cx="5036444" cy="142214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8676" name="Rectangle 2"/>
          <p:cNvSpPr>
            <a:spLocks noGrp="1" noChangeArrowheads="1"/>
          </p:cNvSpPr>
          <p:nvPr>
            <p:ph type="title"/>
          </p:nvPr>
        </p:nvSpPr>
        <p:spPr/>
        <p:txBody>
          <a:bodyPr/>
          <a:lstStyle/>
          <a:p>
            <a:pPr eaLnBrk="1" hangingPunct="1"/>
            <a:r>
              <a:rPr lang="en-US" smtClean="0"/>
              <a:t>Step 2: Add producer codes</a:t>
            </a:r>
          </a:p>
        </p:txBody>
      </p:sp>
      <p:sp>
        <p:nvSpPr>
          <p:cNvPr id="2" name="Content Placeholder 1"/>
          <p:cNvSpPr>
            <a:spLocks noGrp="1"/>
          </p:cNvSpPr>
          <p:nvPr>
            <p:ph idx="1"/>
          </p:nvPr>
        </p:nvSpPr>
        <p:spPr/>
        <p:txBody>
          <a:bodyPr/>
          <a:lstStyle/>
          <a:p>
            <a:r>
              <a:rPr lang="en-US" dirty="0" smtClean="0"/>
              <a:t>A producer must have at least one producer code</a:t>
            </a:r>
          </a:p>
          <a:p>
            <a:r>
              <a:rPr lang="en-US" dirty="0" smtClean="0"/>
              <a:t>Think of the producer code as the commission earner</a:t>
            </a:r>
            <a:endParaRPr lang="en-US" dirty="0"/>
          </a:p>
        </p:txBody>
      </p:sp>
      <p:sp>
        <p:nvSpPr>
          <p:cNvPr id="28678" name="Line 6"/>
          <p:cNvSpPr>
            <a:spLocks noChangeShapeType="1"/>
          </p:cNvSpPr>
          <p:nvPr/>
        </p:nvSpPr>
        <p:spPr bwMode="auto">
          <a:xfrm>
            <a:off x="4932205" y="2892143"/>
            <a:ext cx="484908" cy="414648"/>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28679" name="AutoShape 7"/>
          <p:cNvSpPr>
            <a:spLocks noChangeArrowheads="1"/>
          </p:cNvSpPr>
          <p:nvPr/>
        </p:nvSpPr>
        <p:spPr bwMode="auto">
          <a:xfrm>
            <a:off x="3295095" y="4402708"/>
            <a:ext cx="434578" cy="22860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28680" name="Line 8"/>
          <p:cNvSpPr>
            <a:spLocks noChangeShapeType="1"/>
          </p:cNvSpPr>
          <p:nvPr/>
        </p:nvSpPr>
        <p:spPr bwMode="auto">
          <a:xfrm flipV="1">
            <a:off x="3512383" y="3006443"/>
            <a:ext cx="470740" cy="1396263"/>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grpSp>
        <p:nvGrpSpPr>
          <p:cNvPr id="28681" name="Group 9"/>
          <p:cNvGrpSpPr>
            <a:grpSpLocks/>
          </p:cNvGrpSpPr>
          <p:nvPr/>
        </p:nvGrpSpPr>
        <p:grpSpPr bwMode="auto">
          <a:xfrm>
            <a:off x="7200901" y="146448"/>
            <a:ext cx="422672" cy="273844"/>
            <a:chOff x="4831" y="3072"/>
            <a:chExt cx="355" cy="230"/>
          </a:xfrm>
        </p:grpSpPr>
        <p:sp>
          <p:nvSpPr>
            <p:cNvPr id="28685" name="Rectangle 10"/>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28686" name="Text Box 11"/>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95000"/>
                </a:lnSpc>
                <a:spcBef>
                  <a:spcPct val="5000"/>
                </a:spcBef>
                <a:spcAft>
                  <a:spcPct val="0"/>
                </a:spcAft>
                <a:buClr>
                  <a:srgbClr val="FFFFFF"/>
                </a:buClr>
              </a:pPr>
              <a:r>
                <a:rPr lang="en-US" sz="1350">
                  <a:solidFill>
                    <a:srgbClr val="000000"/>
                  </a:solidFill>
                </a:rPr>
                <a:t>001</a:t>
              </a:r>
            </a:p>
          </p:txBody>
        </p:sp>
      </p:grpSp>
      <p:grpSp>
        <p:nvGrpSpPr>
          <p:cNvPr id="28682" name="Group 12"/>
          <p:cNvGrpSpPr>
            <a:grpSpLocks/>
          </p:cNvGrpSpPr>
          <p:nvPr/>
        </p:nvGrpSpPr>
        <p:grpSpPr bwMode="auto">
          <a:xfrm>
            <a:off x="7324726" y="400050"/>
            <a:ext cx="422672" cy="273844"/>
            <a:chOff x="4935" y="3285"/>
            <a:chExt cx="355" cy="230"/>
          </a:xfrm>
        </p:grpSpPr>
        <p:sp>
          <p:nvSpPr>
            <p:cNvPr id="28683" name="Rectangle 13"/>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28684" name="Text Box 14"/>
            <p:cNvSpPr txBox="1">
              <a:spLocks noChangeArrowheads="1"/>
            </p:cNvSpPr>
            <p:nvPr/>
          </p:nvSpPr>
          <p:spPr bwMode="auto">
            <a:xfrm>
              <a:off x="4984" y="3322"/>
              <a:ext cx="25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lnSpc>
                  <a:spcPct val="95000"/>
                </a:lnSpc>
                <a:spcBef>
                  <a:spcPct val="5000"/>
                </a:spcBef>
                <a:spcAft>
                  <a:spcPct val="0"/>
                </a:spcAft>
                <a:buClr>
                  <a:srgbClr val="FFFFFF"/>
                </a:buClr>
              </a:pPr>
              <a:r>
                <a:rPr lang="en-US" sz="1350">
                  <a:solidFill>
                    <a:srgbClr val="000000"/>
                  </a:solidFill>
                </a:rPr>
                <a:t>002</a:t>
              </a:r>
            </a:p>
          </p:txBody>
        </p:sp>
      </p:grpSp>
      <p:grpSp>
        <p:nvGrpSpPr>
          <p:cNvPr id="17" name="Group 143"/>
          <p:cNvGrpSpPr>
            <a:grpSpLocks/>
          </p:cNvGrpSpPr>
          <p:nvPr/>
        </p:nvGrpSpPr>
        <p:grpSpPr bwMode="auto">
          <a:xfrm>
            <a:off x="5157232" y="2892143"/>
            <a:ext cx="211931" cy="228600"/>
            <a:chOff x="4149725" y="4149725"/>
            <a:chExt cx="282575" cy="304800"/>
          </a:xfrm>
        </p:grpSpPr>
        <p:sp>
          <p:nvSpPr>
            <p:cNvPr id="18"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lnSpc>
                  <a:spcPct val="95000"/>
                </a:lnSpc>
                <a:spcBef>
                  <a:spcPct val="50000"/>
                </a:spcBef>
                <a:spcAft>
                  <a:spcPct val="30000"/>
                </a:spcAft>
                <a:buClr>
                  <a:srgbClr val="FFFFFF"/>
                </a:buClr>
              </a:pPr>
              <a:endParaRPr lang="en-US" sz="1350" b="1">
                <a:solidFill>
                  <a:srgbClr val="000000"/>
                </a:solidFill>
                <a:latin typeface="Arial" charset="0"/>
              </a:endParaRPr>
            </a:p>
          </p:txBody>
        </p:sp>
        <p:sp>
          <p:nvSpPr>
            <p:cNvPr id="19"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lnSpc>
                  <a:spcPct val="95000"/>
                </a:lnSpc>
                <a:spcBef>
                  <a:spcPct val="50000"/>
                </a:spcBef>
                <a:spcAft>
                  <a:spcPct val="30000"/>
                </a:spcAft>
                <a:buClr>
                  <a:srgbClr val="FFFFFF"/>
                </a:buClr>
              </a:pPr>
              <a:r>
                <a:rPr lang="en-US" sz="1350">
                  <a:solidFill>
                    <a:srgbClr val="D33941"/>
                  </a:solidFill>
                </a:rPr>
                <a:t>1</a:t>
              </a:r>
            </a:p>
          </p:txBody>
        </p:sp>
      </p:grpSp>
      <p:grpSp>
        <p:nvGrpSpPr>
          <p:cNvPr id="20" name="Group 144"/>
          <p:cNvGrpSpPr>
            <a:grpSpLocks/>
          </p:cNvGrpSpPr>
          <p:nvPr/>
        </p:nvGrpSpPr>
        <p:grpSpPr bwMode="auto">
          <a:xfrm>
            <a:off x="3022009" y="4402708"/>
            <a:ext cx="211931" cy="228600"/>
            <a:chOff x="4149725" y="4149725"/>
            <a:chExt cx="282575" cy="304800"/>
          </a:xfrm>
        </p:grpSpPr>
        <p:sp>
          <p:nvSpPr>
            <p:cNvPr id="21"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lnSpc>
                  <a:spcPct val="95000"/>
                </a:lnSpc>
                <a:spcBef>
                  <a:spcPct val="50000"/>
                </a:spcBef>
                <a:spcAft>
                  <a:spcPct val="30000"/>
                </a:spcAft>
                <a:buClr>
                  <a:srgbClr val="FFFFFF"/>
                </a:buClr>
              </a:pPr>
              <a:endParaRPr lang="en-US" sz="1350" b="1">
                <a:solidFill>
                  <a:srgbClr val="000000"/>
                </a:solidFill>
                <a:latin typeface="Arial" charset="0"/>
              </a:endParaRPr>
            </a:p>
          </p:txBody>
        </p:sp>
        <p:sp>
          <p:nvSpPr>
            <p:cNvPr id="22"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lnSpc>
                  <a:spcPct val="95000"/>
                </a:lnSpc>
                <a:spcBef>
                  <a:spcPct val="50000"/>
                </a:spcBef>
                <a:spcAft>
                  <a:spcPct val="30000"/>
                </a:spcAft>
                <a:buClr>
                  <a:srgbClr val="FFFFFF"/>
                </a:buClr>
              </a:pPr>
              <a:r>
                <a:rPr lang="en-US" sz="1350">
                  <a:solidFill>
                    <a:srgbClr val="D33941"/>
                  </a:solidFill>
                </a:rPr>
                <a:t>2</a:t>
              </a:r>
            </a:p>
          </p:txBody>
        </p:sp>
      </p:grpSp>
    </p:spTree>
    <p:extLst>
      <p:ext uri="{BB962C8B-B14F-4D97-AF65-F5344CB8AC3E}">
        <p14:creationId xmlns:p14="http://schemas.microsoft.com/office/powerpoint/2010/main" val="108673420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2"/>
          <p:cNvSpPr txBox="1">
            <a:spLocks noChangeArrowheads="1"/>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Why producer codes?</a:t>
            </a:r>
          </a:p>
        </p:txBody>
      </p:sp>
      <p:sp>
        <p:nvSpPr>
          <p:cNvPr id="80" name="Rectangle 3"/>
          <p:cNvSpPr txBox="1">
            <a:spLocks noChangeArrowheads="1"/>
          </p:cNvSpPr>
          <p:nvPr/>
        </p:nvSpPr>
        <p:spPr bwMode="auto">
          <a:xfrm>
            <a:off x="519113" y="685800"/>
            <a:ext cx="8318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The code associates a producer with a commission plan and allows different commission rates to be paid</a:t>
            </a:r>
            <a:br>
              <a:rPr kumimoji="0" lang="en-US" sz="1800" b="0" i="0" u="none" strike="noStrike" kern="0" cap="none" spc="0" normalizeH="0" baseline="0" noProof="0" smtClean="0">
                <a:ln>
                  <a:noFill/>
                </a:ln>
                <a:solidFill>
                  <a:srgbClr val="000000"/>
                </a:solidFill>
                <a:effectLst/>
                <a:uLnTx/>
                <a:uFillTx/>
                <a:latin typeface="Arial"/>
                <a:cs typeface="Calibri" pitchFamily="34" charset="0"/>
              </a:rPr>
            </a:br>
            <a:r>
              <a:rPr kumimoji="0" lang="en-US" sz="1800" b="0" i="0" u="none" strike="noStrike" kern="0" cap="none" spc="0" normalizeH="0" baseline="0" noProof="0" smtClean="0">
                <a:ln>
                  <a:noFill/>
                </a:ln>
                <a:solidFill>
                  <a:srgbClr val="000000"/>
                </a:solidFill>
                <a:effectLst/>
                <a:uLnTx/>
                <a:uFillTx/>
                <a:latin typeface="Arial"/>
                <a:cs typeface="Calibri" pitchFamily="34" charset="0"/>
              </a:rPr>
              <a:t/>
            </a:r>
            <a:br>
              <a:rPr kumimoji="0" lang="en-US" sz="1800" b="0" i="0" u="none" strike="noStrike" kern="0" cap="none" spc="0" normalizeH="0" baseline="0" noProof="0" smtClean="0">
                <a:ln>
                  <a:noFill/>
                </a:ln>
                <a:solidFill>
                  <a:srgbClr val="000000"/>
                </a:solidFill>
                <a:effectLst/>
                <a:uLnTx/>
                <a:uFillTx/>
                <a:latin typeface="Arial"/>
                <a:cs typeface="Calibri" pitchFamily="34" charset="0"/>
              </a:rPr>
            </a:br>
            <a:r>
              <a:rPr kumimoji="0" lang="en-US" sz="1800" b="0" i="0" u="none" strike="noStrike" kern="0" cap="none" spc="0" normalizeH="0" baseline="0" noProof="0" smtClean="0">
                <a:ln>
                  <a:noFill/>
                </a:ln>
                <a:solidFill>
                  <a:srgbClr val="000000"/>
                </a:solidFill>
                <a:effectLst/>
                <a:uLnTx/>
                <a:uFillTx/>
                <a:latin typeface="Arial"/>
                <a:cs typeface="Calibri" pitchFamily="34" charset="0"/>
              </a:rPr>
              <a:t/>
            </a:r>
            <a:br>
              <a:rPr kumimoji="0" lang="en-US" sz="1800" b="0" i="0" u="none" strike="noStrike" kern="0" cap="none" spc="0" normalizeH="0" baseline="0" noProof="0" smtClean="0">
                <a:ln>
                  <a:noFill/>
                </a:ln>
                <a:solidFill>
                  <a:srgbClr val="000000"/>
                </a:solidFill>
                <a:effectLst/>
                <a:uLnTx/>
                <a:uFillTx/>
                <a:latin typeface="Arial"/>
                <a:cs typeface="Calibri" pitchFamily="34" charset="0"/>
              </a:rPr>
            </a:br>
            <a:r>
              <a:rPr kumimoji="0" lang="en-US" sz="1800" b="0" i="0" u="none" strike="noStrike" kern="0" cap="none" spc="0" normalizeH="0" baseline="0" noProof="0" smtClean="0">
                <a:ln>
                  <a:noFill/>
                </a:ln>
                <a:solidFill>
                  <a:srgbClr val="000000"/>
                </a:solidFill>
                <a:effectLst/>
                <a:uLnTx/>
                <a:uFillTx/>
                <a:latin typeface="Arial"/>
                <a:cs typeface="Calibri" pitchFamily="34" charset="0"/>
              </a:rPr>
              <a:t/>
            </a:r>
            <a:br>
              <a:rPr kumimoji="0" lang="en-US" sz="1800" b="0" i="0" u="none" strike="noStrike" kern="0" cap="none" spc="0" normalizeH="0" baseline="0" noProof="0" smtClean="0">
                <a:ln>
                  <a:noFill/>
                </a:ln>
                <a:solidFill>
                  <a:srgbClr val="000000"/>
                </a:solidFill>
                <a:effectLst/>
                <a:uLnTx/>
                <a:uFillTx/>
                <a:latin typeface="Arial"/>
                <a:cs typeface="Calibri" pitchFamily="34" charset="0"/>
              </a:rPr>
            </a:br>
            <a:r>
              <a:rPr kumimoji="0" lang="en-US" sz="1800" b="0" i="0" u="none" strike="noStrike" kern="0" cap="none" spc="0" normalizeH="0" baseline="0" noProof="0" smtClean="0">
                <a:ln>
                  <a:noFill/>
                </a:ln>
                <a:solidFill>
                  <a:srgbClr val="000000"/>
                </a:solidFill>
                <a:effectLst/>
                <a:uLnTx/>
                <a:uFillTx/>
                <a:latin typeface="Arial"/>
                <a:cs typeface="Calibri" pitchFamily="34" charset="0"/>
              </a:rPr>
              <a:t/>
            </a:r>
            <a:br>
              <a:rPr kumimoji="0" lang="en-US" sz="1800" b="0" i="0" u="none" strike="noStrike" kern="0" cap="none" spc="0" normalizeH="0" baseline="0" noProof="0" smtClean="0">
                <a:ln>
                  <a:noFill/>
                </a:ln>
                <a:solidFill>
                  <a:srgbClr val="000000"/>
                </a:solidFill>
                <a:effectLst/>
                <a:uLnTx/>
                <a:uFillTx/>
                <a:latin typeface="Arial"/>
                <a:cs typeface="Calibri" pitchFamily="34" charset="0"/>
              </a:rPr>
            </a:br>
            <a:endParaRPr kumimoji="0" lang="en-US" sz="1800" b="0" i="0" u="none" strike="noStrike" kern="0" cap="none" spc="0" normalizeH="0" baseline="0" noProof="0" smtClean="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endParaRPr kumimoji="0" lang="en-US" sz="1800" b="0" i="0" u="none" strike="noStrike" kern="0" cap="none" spc="0" normalizeH="0" baseline="0" noProof="0" smtClean="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Producer codes can: </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Identify the sales office that sold the policy </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Apply a different commission rate depending on the line of business </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Enable better tracking of money, better security</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650" b="0" i="0" u="none" strike="noStrike" kern="0" cap="none" spc="0" normalizeH="0" baseline="0" noProof="0" smtClean="0">
              <a:ln>
                <a:noFill/>
              </a:ln>
              <a:solidFill>
                <a:srgbClr val="000000"/>
              </a:solidFill>
              <a:effectLst/>
              <a:uLnTx/>
              <a:uFillTx/>
              <a:latin typeface="Arial"/>
              <a:cs typeface="Calibri" pitchFamily="34" charset="0"/>
            </a:endParaRPr>
          </a:p>
          <a:p>
            <a:pPr marL="214313" marR="0" lvl="0" indent="-214313" algn="l" defTabSz="914400" rtl="0" eaLnBrk="0" fontAlgn="base" latinLnBrk="0" hangingPunct="0">
              <a:lnSpc>
                <a:spcPct val="100000"/>
              </a:lnSpc>
              <a:spcBef>
                <a:spcPct val="40000"/>
              </a:spcBef>
              <a:spcAft>
                <a:spcPct val="0"/>
              </a:spcAft>
              <a:buClr>
                <a:srgbClr val="04628C"/>
              </a:buClr>
              <a:buSzPct val="90000"/>
              <a:buFontTx/>
              <a:buChar char="-"/>
              <a:tabLst/>
              <a:defRPr/>
            </a:pPr>
            <a:endParaRPr kumimoji="0" lang="en-US" sz="1800" b="0" i="0" u="none" strike="noStrike" kern="0" cap="none" spc="0" normalizeH="0" baseline="0" noProof="0" smtClean="0">
              <a:ln>
                <a:noFill/>
              </a:ln>
              <a:solidFill>
                <a:srgbClr val="000000"/>
              </a:solidFill>
              <a:effectLst/>
              <a:uLnTx/>
              <a:uFillTx/>
              <a:latin typeface="Arial"/>
              <a:cs typeface="Calibri" pitchFamily="34" charset="0"/>
            </a:endParaRP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p:txBody>
      </p:sp>
      <p:grpSp>
        <p:nvGrpSpPr>
          <p:cNvPr id="81" name="Group 256"/>
          <p:cNvGrpSpPr>
            <a:grpSpLocks/>
          </p:cNvGrpSpPr>
          <p:nvPr/>
        </p:nvGrpSpPr>
        <p:grpSpPr bwMode="auto">
          <a:xfrm>
            <a:off x="1785938" y="1432322"/>
            <a:ext cx="5560219" cy="1816894"/>
            <a:chOff x="561" y="1373"/>
            <a:chExt cx="4670" cy="1526"/>
          </a:xfrm>
        </p:grpSpPr>
        <p:sp>
          <p:nvSpPr>
            <p:cNvPr id="82" name="Line 184"/>
            <p:cNvSpPr>
              <a:spLocks noChangeShapeType="1"/>
            </p:cNvSpPr>
            <p:nvPr/>
          </p:nvSpPr>
          <p:spPr bwMode="auto">
            <a:xfrm flipH="1">
              <a:off x="1057" y="2429"/>
              <a:ext cx="1657" cy="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3" name="Line 185"/>
            <p:cNvSpPr>
              <a:spLocks noChangeShapeType="1"/>
            </p:cNvSpPr>
            <p:nvPr/>
          </p:nvSpPr>
          <p:spPr bwMode="auto">
            <a:xfrm>
              <a:off x="2812" y="2392"/>
              <a:ext cx="1169" cy="26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4" name="Line 186"/>
            <p:cNvSpPr>
              <a:spLocks noChangeShapeType="1"/>
            </p:cNvSpPr>
            <p:nvPr/>
          </p:nvSpPr>
          <p:spPr bwMode="auto">
            <a:xfrm>
              <a:off x="2831" y="2218"/>
              <a:ext cx="1221" cy="8"/>
            </a:xfrm>
            <a:prstGeom prst="line">
              <a:avLst/>
            </a:prstGeom>
            <a:noFill/>
            <a:ln w="19050">
              <a:solidFill>
                <a:srgbClr val="8F8F5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85" name="Line 187"/>
            <p:cNvSpPr>
              <a:spLocks noChangeShapeType="1"/>
            </p:cNvSpPr>
            <p:nvPr/>
          </p:nvSpPr>
          <p:spPr bwMode="auto">
            <a:xfrm flipV="1">
              <a:off x="2855" y="1740"/>
              <a:ext cx="1130" cy="247"/>
            </a:xfrm>
            <a:prstGeom prst="line">
              <a:avLst/>
            </a:prstGeom>
            <a:noFill/>
            <a:ln w="19050">
              <a:solidFill>
                <a:srgbClr val="8F8F5C"/>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86" name="Group 188"/>
            <p:cNvGrpSpPr>
              <a:grpSpLocks/>
            </p:cNvGrpSpPr>
            <p:nvPr/>
          </p:nvGrpSpPr>
          <p:grpSpPr bwMode="auto">
            <a:xfrm>
              <a:off x="834" y="2115"/>
              <a:ext cx="357" cy="532"/>
              <a:chOff x="2442" y="435"/>
              <a:chExt cx="706" cy="1052"/>
            </a:xfrm>
          </p:grpSpPr>
          <p:sp>
            <p:nvSpPr>
              <p:cNvPr id="145" name="AutoShape 189"/>
              <p:cNvSpPr>
                <a:spLocks noChangeArrowheads="1"/>
              </p:cNvSpPr>
              <p:nvPr/>
            </p:nvSpPr>
            <p:spPr bwMode="auto">
              <a:xfrm rot="16200000">
                <a:off x="2265" y="733"/>
                <a:ext cx="1052" cy="456"/>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6" name="Freeform 190"/>
              <p:cNvSpPr>
                <a:spLocks/>
              </p:cNvSpPr>
              <p:nvPr/>
            </p:nvSpPr>
            <p:spPr bwMode="auto">
              <a:xfrm>
                <a:off x="2442" y="451"/>
                <a:ext cx="229" cy="36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7" name="Freeform 191"/>
              <p:cNvSpPr>
                <a:spLocks/>
              </p:cNvSpPr>
              <p:nvPr/>
            </p:nvSpPr>
            <p:spPr bwMode="auto">
              <a:xfrm>
                <a:off x="2442" y="782"/>
                <a:ext cx="229" cy="36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8" name="Freeform 192"/>
              <p:cNvSpPr>
                <a:spLocks/>
              </p:cNvSpPr>
              <p:nvPr/>
            </p:nvSpPr>
            <p:spPr bwMode="auto">
              <a:xfrm>
                <a:off x="2442" y="1114"/>
                <a:ext cx="229" cy="36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9" name="Group 193"/>
              <p:cNvGrpSpPr>
                <a:grpSpLocks/>
              </p:cNvGrpSpPr>
              <p:nvPr/>
            </p:nvGrpSpPr>
            <p:grpSpPr bwMode="auto">
              <a:xfrm>
                <a:off x="2892" y="791"/>
                <a:ext cx="256" cy="681"/>
                <a:chOff x="2784" y="2956"/>
                <a:chExt cx="384" cy="1030"/>
              </a:xfrm>
            </p:grpSpPr>
            <p:sp>
              <p:nvSpPr>
                <p:cNvPr id="150" name="AutoShape 194"/>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1" name="AutoShape 195"/>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2" name="AutoShape 196"/>
                <p:cNvSpPr>
                  <a:spLocks noChangeArrowheads="1"/>
                </p:cNvSpPr>
                <p:nvPr/>
              </p:nvSpPr>
              <p:spPr bwMode="auto">
                <a:xfrm>
                  <a:off x="2784" y="2956"/>
                  <a:ext cx="0" cy="1030"/>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3" name="Oval 197"/>
                <p:cNvSpPr>
                  <a:spLocks noChangeArrowheads="1"/>
                </p:cNvSpPr>
                <p:nvPr/>
              </p:nvSpPr>
              <p:spPr bwMode="auto">
                <a:xfrm>
                  <a:off x="2880" y="3079"/>
                  <a:ext cx="0" cy="77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87" name="Text Box 198"/>
            <p:cNvSpPr txBox="1">
              <a:spLocks noChangeArrowheads="1"/>
            </p:cNvSpPr>
            <p:nvPr/>
          </p:nvSpPr>
          <p:spPr bwMode="auto">
            <a:xfrm>
              <a:off x="561" y="1373"/>
              <a:ext cx="8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Policy</a:t>
              </a:r>
            </a:p>
          </p:txBody>
        </p:sp>
        <p:sp>
          <p:nvSpPr>
            <p:cNvPr id="88" name="Text Box 199"/>
            <p:cNvSpPr txBox="1">
              <a:spLocks noChangeArrowheads="1"/>
            </p:cNvSpPr>
            <p:nvPr/>
          </p:nvSpPr>
          <p:spPr bwMode="auto">
            <a:xfrm>
              <a:off x="1899" y="1373"/>
              <a:ext cx="8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Producer</a:t>
              </a:r>
            </a:p>
          </p:txBody>
        </p:sp>
        <p:grpSp>
          <p:nvGrpSpPr>
            <p:cNvPr id="89" name="Group 200"/>
            <p:cNvGrpSpPr>
              <a:grpSpLocks/>
            </p:cNvGrpSpPr>
            <p:nvPr/>
          </p:nvGrpSpPr>
          <p:grpSpPr bwMode="auto">
            <a:xfrm>
              <a:off x="2495" y="1911"/>
              <a:ext cx="355" cy="230"/>
              <a:chOff x="4831" y="3072"/>
              <a:chExt cx="355" cy="230"/>
            </a:xfrm>
          </p:grpSpPr>
          <p:sp>
            <p:nvSpPr>
              <p:cNvPr id="143" name="Rectangle 201"/>
              <p:cNvSpPr>
                <a:spLocks noChangeArrowheads="1"/>
              </p:cNvSpPr>
              <p:nvPr/>
            </p:nvSpPr>
            <p:spPr bwMode="auto">
              <a:xfrm>
                <a:off x="4831" y="3072"/>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4" name="Text Box 202"/>
              <p:cNvSpPr txBox="1">
                <a:spLocks noChangeArrowheads="1"/>
              </p:cNvSpPr>
              <p:nvPr/>
            </p:nvSpPr>
            <p:spPr bwMode="auto">
              <a:xfrm>
                <a:off x="4880" y="3109"/>
                <a:ext cx="2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001</a:t>
                </a:r>
              </a:p>
            </p:txBody>
          </p:sp>
        </p:grpSp>
        <p:grpSp>
          <p:nvGrpSpPr>
            <p:cNvPr id="90" name="Group 203"/>
            <p:cNvGrpSpPr>
              <a:grpSpLocks/>
            </p:cNvGrpSpPr>
            <p:nvPr/>
          </p:nvGrpSpPr>
          <p:grpSpPr bwMode="auto">
            <a:xfrm>
              <a:off x="2599" y="2096"/>
              <a:ext cx="355" cy="230"/>
              <a:chOff x="4935" y="3285"/>
              <a:chExt cx="355" cy="230"/>
            </a:xfrm>
          </p:grpSpPr>
          <p:sp>
            <p:nvSpPr>
              <p:cNvPr id="141" name="Rectangle 204"/>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2" name="Text Box 205"/>
              <p:cNvSpPr txBox="1">
                <a:spLocks noChangeArrowheads="1"/>
              </p:cNvSpPr>
              <p:nvPr/>
            </p:nvSpPr>
            <p:spPr bwMode="auto">
              <a:xfrm>
                <a:off x="4984" y="3322"/>
                <a:ext cx="25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002</a:t>
                </a:r>
              </a:p>
            </p:txBody>
          </p:sp>
        </p:grpSp>
        <p:grpSp>
          <p:nvGrpSpPr>
            <p:cNvPr id="91" name="Group 206"/>
            <p:cNvGrpSpPr>
              <a:grpSpLocks/>
            </p:cNvGrpSpPr>
            <p:nvPr/>
          </p:nvGrpSpPr>
          <p:grpSpPr bwMode="auto">
            <a:xfrm>
              <a:off x="2707" y="2283"/>
              <a:ext cx="355" cy="230"/>
              <a:chOff x="4935" y="3285"/>
              <a:chExt cx="355" cy="230"/>
            </a:xfrm>
          </p:grpSpPr>
          <p:sp>
            <p:nvSpPr>
              <p:cNvPr id="139" name="Rectangle 207"/>
              <p:cNvSpPr>
                <a:spLocks noChangeArrowheads="1"/>
              </p:cNvSpPr>
              <p:nvPr/>
            </p:nvSpPr>
            <p:spPr bwMode="auto">
              <a:xfrm>
                <a:off x="4935" y="3285"/>
                <a:ext cx="355" cy="230"/>
              </a:xfrm>
              <a:prstGeom prst="rect">
                <a:avLst/>
              </a:prstGeom>
              <a:gradFill rotWithShape="1">
                <a:gsLst>
                  <a:gs pos="0">
                    <a:srgbClr val="FFCC99"/>
                  </a:gs>
                  <a:gs pos="100000">
                    <a:srgbClr val="FFFF99"/>
                  </a:gs>
                </a:gsLst>
                <a:lin ang="0" scaled="1"/>
              </a:gra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0" name="Text Box 208"/>
              <p:cNvSpPr txBox="1">
                <a:spLocks noChangeArrowheads="1"/>
              </p:cNvSpPr>
              <p:nvPr/>
            </p:nvSpPr>
            <p:spPr bwMode="auto">
              <a:xfrm>
                <a:off x="4984" y="3322"/>
                <a:ext cx="25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003</a:t>
                </a:r>
              </a:p>
            </p:txBody>
          </p:sp>
        </p:grpSp>
        <p:grpSp>
          <p:nvGrpSpPr>
            <p:cNvPr id="92" name="Group 209"/>
            <p:cNvGrpSpPr>
              <a:grpSpLocks/>
            </p:cNvGrpSpPr>
            <p:nvPr/>
          </p:nvGrpSpPr>
          <p:grpSpPr bwMode="auto">
            <a:xfrm>
              <a:off x="2047" y="1738"/>
              <a:ext cx="526" cy="751"/>
              <a:chOff x="2634" y="2618"/>
              <a:chExt cx="538" cy="797"/>
            </a:xfrm>
          </p:grpSpPr>
          <p:sp>
            <p:nvSpPr>
              <p:cNvPr id="127" name="AutoShape 210"/>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8" name="Freeform 211"/>
              <p:cNvSpPr>
                <a:spLocks/>
              </p:cNvSpPr>
              <p:nvPr/>
            </p:nvSpPr>
            <p:spPr bwMode="auto">
              <a:xfrm flipH="1">
                <a:off x="2724" y="3082"/>
                <a:ext cx="0" cy="195"/>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9" name="Freeform 212"/>
              <p:cNvSpPr>
                <a:spLocks/>
              </p:cNvSpPr>
              <p:nvPr/>
            </p:nvSpPr>
            <p:spPr bwMode="auto">
              <a:xfrm flipH="1">
                <a:off x="2692" y="3040"/>
                <a:ext cx="300" cy="195"/>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0" name="Rectangle 213"/>
              <p:cNvSpPr>
                <a:spLocks noChangeArrowheads="1"/>
              </p:cNvSpPr>
              <p:nvPr/>
            </p:nvSpPr>
            <p:spPr bwMode="auto">
              <a:xfrm rot="21419544" flipH="1">
                <a:off x="3090" y="3059"/>
                <a:ext cx="82" cy="195"/>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1" name="Rectangle 214"/>
              <p:cNvSpPr>
                <a:spLocks noChangeArrowheads="1"/>
              </p:cNvSpPr>
              <p:nvPr/>
            </p:nvSpPr>
            <p:spPr bwMode="auto">
              <a:xfrm rot="1196180" flipH="1">
                <a:off x="2634" y="3033"/>
                <a:ext cx="82" cy="195"/>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2" name="Oval 215"/>
              <p:cNvSpPr>
                <a:spLocks noChangeArrowheads="1"/>
              </p:cNvSpPr>
              <p:nvPr/>
            </p:nvSpPr>
            <p:spPr bwMode="auto">
              <a:xfrm flipH="1">
                <a:off x="2961" y="3099"/>
                <a:ext cx="50" cy="27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3" name="Oval 216"/>
              <p:cNvSpPr>
                <a:spLocks noChangeArrowheads="1"/>
              </p:cNvSpPr>
              <p:nvPr/>
            </p:nvSpPr>
            <p:spPr bwMode="auto">
              <a:xfrm flipH="1">
                <a:off x="2926" y="3126"/>
                <a:ext cx="47" cy="27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4" name="Oval 217"/>
              <p:cNvSpPr>
                <a:spLocks noChangeArrowheads="1"/>
              </p:cNvSpPr>
              <p:nvPr/>
            </p:nvSpPr>
            <p:spPr bwMode="auto">
              <a:xfrm rot="20190086" flipH="1">
                <a:off x="2882" y="3140"/>
                <a:ext cx="49" cy="27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5" name="Oval 218"/>
              <p:cNvSpPr>
                <a:spLocks noChangeArrowheads="1"/>
              </p:cNvSpPr>
              <p:nvPr/>
            </p:nvSpPr>
            <p:spPr bwMode="auto">
              <a:xfrm rot="18495068" flipH="1">
                <a:off x="2862" y="3162"/>
                <a:ext cx="30" cy="265"/>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6" name="Freeform 219"/>
              <p:cNvSpPr>
                <a:spLocks/>
              </p:cNvSpPr>
              <p:nvPr/>
            </p:nvSpPr>
            <p:spPr bwMode="auto">
              <a:xfrm flipH="1">
                <a:off x="2769" y="3109"/>
                <a:ext cx="0" cy="195"/>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7" name="Freeform 220"/>
              <p:cNvSpPr>
                <a:spLocks/>
              </p:cNvSpPr>
              <p:nvPr/>
            </p:nvSpPr>
            <p:spPr bwMode="auto">
              <a:xfrm flipH="1">
                <a:off x="2789" y="3130"/>
                <a:ext cx="0" cy="195"/>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8" name="Freeform 221"/>
              <p:cNvSpPr>
                <a:spLocks/>
              </p:cNvSpPr>
              <p:nvPr/>
            </p:nvSpPr>
            <p:spPr bwMode="auto">
              <a:xfrm flipH="1">
                <a:off x="2820" y="3152"/>
                <a:ext cx="0" cy="195"/>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93" name="Group 222"/>
            <p:cNvGrpSpPr>
              <a:grpSpLocks/>
            </p:cNvGrpSpPr>
            <p:nvPr/>
          </p:nvGrpSpPr>
          <p:grpSpPr bwMode="auto">
            <a:xfrm>
              <a:off x="3972" y="2417"/>
              <a:ext cx="663" cy="482"/>
              <a:chOff x="2541" y="1905"/>
              <a:chExt cx="829" cy="603"/>
            </a:xfrm>
          </p:grpSpPr>
          <p:grpSp>
            <p:nvGrpSpPr>
              <p:cNvPr id="118" name="Group 223"/>
              <p:cNvGrpSpPr>
                <a:grpSpLocks/>
              </p:cNvGrpSpPr>
              <p:nvPr/>
            </p:nvGrpSpPr>
            <p:grpSpPr bwMode="auto">
              <a:xfrm>
                <a:off x="2806" y="2044"/>
                <a:ext cx="564" cy="386"/>
                <a:chOff x="2237" y="1629"/>
                <a:chExt cx="745" cy="509"/>
              </a:xfrm>
            </p:grpSpPr>
            <p:sp>
              <p:nvSpPr>
                <p:cNvPr id="120" name="Rectangle 224"/>
                <p:cNvSpPr>
                  <a:spLocks noChangeArrowheads="1"/>
                </p:cNvSpPr>
                <p:nvPr/>
              </p:nvSpPr>
              <p:spPr bwMode="auto">
                <a:xfrm>
                  <a:off x="2240" y="1721"/>
                  <a:ext cx="742" cy="304"/>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1" name="AutoShape 225"/>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Freeform 226"/>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Freeform 227"/>
                <p:cNvSpPr>
                  <a:spLocks/>
                </p:cNvSpPr>
                <p:nvPr/>
              </p:nvSpPr>
              <p:spPr bwMode="auto">
                <a:xfrm>
                  <a:off x="2439" y="1629"/>
                  <a:ext cx="173" cy="484"/>
                </a:xfrm>
                <a:custGeom>
                  <a:avLst/>
                  <a:gdLst>
                    <a:gd name="T0" fmla="*/ 1 w 259"/>
                    <a:gd name="T1" fmla="*/ 3 h 723"/>
                    <a:gd name="T2" fmla="*/ 1 w 259"/>
                    <a:gd name="T3" fmla="*/ 2 h 723"/>
                    <a:gd name="T4" fmla="*/ 1 w 259"/>
                    <a:gd name="T5" fmla="*/ 2 h 723"/>
                    <a:gd name="T6" fmla="*/ 1 w 259"/>
                    <a:gd name="T7" fmla="*/ 2 h 723"/>
                    <a:gd name="T8" fmla="*/ 1 w 259"/>
                    <a:gd name="T9" fmla="*/ 2 h 723"/>
                    <a:gd name="T10" fmla="*/ 1 w 259"/>
                    <a:gd name="T11" fmla="*/ 2 h 723"/>
                    <a:gd name="T12" fmla="*/ 1 w 259"/>
                    <a:gd name="T13" fmla="*/ 2 h 723"/>
                    <a:gd name="T14" fmla="*/ 1 w 259"/>
                    <a:gd name="T15" fmla="*/ 2 h 723"/>
                    <a:gd name="T16" fmla="*/ 1 w 259"/>
                    <a:gd name="T17" fmla="*/ 2 h 723"/>
                    <a:gd name="T18" fmla="*/ 1 w 259"/>
                    <a:gd name="T19" fmla="*/ 2 h 723"/>
                    <a:gd name="T20" fmla="*/ 1 w 259"/>
                    <a:gd name="T21" fmla="*/ 2 h 723"/>
                    <a:gd name="T22" fmla="*/ 1 w 259"/>
                    <a:gd name="T23" fmla="*/ 2 h 723"/>
                    <a:gd name="T24" fmla="*/ 1 w 259"/>
                    <a:gd name="T25" fmla="*/ 2 h 723"/>
                    <a:gd name="T26" fmla="*/ 1 w 259"/>
                    <a:gd name="T27" fmla="*/ 2 h 723"/>
                    <a:gd name="T28" fmla="*/ 1 w 259"/>
                    <a:gd name="T29" fmla="*/ 2 h 723"/>
                    <a:gd name="T30" fmla="*/ 1 w 259"/>
                    <a:gd name="T31" fmla="*/ 2 h 723"/>
                    <a:gd name="T32" fmla="*/ 1 w 259"/>
                    <a:gd name="T33" fmla="*/ 2 h 723"/>
                    <a:gd name="T34" fmla="*/ 1 w 259"/>
                    <a:gd name="T35" fmla="*/ 2 h 723"/>
                    <a:gd name="T36" fmla="*/ 1 w 259"/>
                    <a:gd name="T37" fmla="*/ 2 h 723"/>
                    <a:gd name="T38" fmla="*/ 1 w 259"/>
                    <a:gd name="T39" fmla="*/ 2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2 h 723"/>
                    <a:gd name="T106" fmla="*/ 1 w 259"/>
                    <a:gd name="T107" fmla="*/ 2 h 723"/>
                    <a:gd name="T108" fmla="*/ 1 w 259"/>
                    <a:gd name="T109" fmla="*/ 2 h 723"/>
                    <a:gd name="T110" fmla="*/ 1 w 259"/>
                    <a:gd name="T111" fmla="*/ 2 h 723"/>
                    <a:gd name="T112" fmla="*/ 1 w 259"/>
                    <a:gd name="T113" fmla="*/ 2 h 723"/>
                    <a:gd name="T114" fmla="*/ 1 w 259"/>
                    <a:gd name="T115" fmla="*/ 2 h 723"/>
                    <a:gd name="T116" fmla="*/ 1 w 259"/>
                    <a:gd name="T117" fmla="*/ 2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4" name="Freeform 228"/>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5" name="Freeform 229"/>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2 h 655"/>
                    <a:gd name="T66" fmla="*/ 1 w 226"/>
                    <a:gd name="T67" fmla="*/ 2 h 655"/>
                    <a:gd name="T68" fmla="*/ 1 w 226"/>
                    <a:gd name="T69" fmla="*/ 2 h 655"/>
                    <a:gd name="T70" fmla="*/ 1 w 226"/>
                    <a:gd name="T71" fmla="*/ 2 h 655"/>
                    <a:gd name="T72" fmla="*/ 1 w 226"/>
                    <a:gd name="T73" fmla="*/ 2 h 655"/>
                    <a:gd name="T74" fmla="*/ 1 w 226"/>
                    <a:gd name="T75" fmla="*/ 2 h 655"/>
                    <a:gd name="T76" fmla="*/ 1 w 226"/>
                    <a:gd name="T77" fmla="*/ 2 h 655"/>
                    <a:gd name="T78" fmla="*/ 1 w 226"/>
                    <a:gd name="T79" fmla="*/ 2 h 655"/>
                    <a:gd name="T80" fmla="*/ 1 w 226"/>
                    <a:gd name="T81" fmla="*/ 2 h 655"/>
                    <a:gd name="T82" fmla="*/ 1 w 226"/>
                    <a:gd name="T83" fmla="*/ 2 h 655"/>
                    <a:gd name="T84" fmla="*/ 1 w 226"/>
                    <a:gd name="T85" fmla="*/ 2 h 655"/>
                    <a:gd name="T86" fmla="*/ 1 w 226"/>
                    <a:gd name="T87" fmla="*/ 2 h 655"/>
                    <a:gd name="T88" fmla="*/ 1 w 226"/>
                    <a:gd name="T89" fmla="*/ 2 h 655"/>
                    <a:gd name="T90" fmla="*/ 1 w 226"/>
                    <a:gd name="T91" fmla="*/ 2 h 655"/>
                    <a:gd name="T92" fmla="*/ 1 w 226"/>
                    <a:gd name="T93" fmla="*/ 2 h 655"/>
                    <a:gd name="T94" fmla="*/ 1 w 226"/>
                    <a:gd name="T95" fmla="*/ 2 h 655"/>
                    <a:gd name="T96" fmla="*/ 1 w 226"/>
                    <a:gd name="T97" fmla="*/ 2 h 655"/>
                    <a:gd name="T98" fmla="*/ 1 w 226"/>
                    <a:gd name="T99" fmla="*/ 2 h 655"/>
                    <a:gd name="T100" fmla="*/ 1 w 226"/>
                    <a:gd name="T101" fmla="*/ 2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6" name="Rectangle 230"/>
                <p:cNvSpPr>
                  <a:spLocks noChangeArrowheads="1"/>
                </p:cNvSpPr>
                <p:nvPr/>
              </p:nvSpPr>
              <p:spPr bwMode="auto">
                <a:xfrm>
                  <a:off x="2237" y="1725"/>
                  <a:ext cx="151" cy="304"/>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19" name="AutoShape 231"/>
              <p:cNvSpPr>
                <a:spLocks noChangeArrowheads="1"/>
              </p:cNvSpPr>
              <p:nvPr/>
            </p:nvSpPr>
            <p:spPr bwMode="auto">
              <a:xfrm>
                <a:off x="2541" y="1905"/>
                <a:ext cx="414" cy="603"/>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94" name="Group 232"/>
            <p:cNvGrpSpPr>
              <a:grpSpLocks/>
            </p:cNvGrpSpPr>
            <p:nvPr/>
          </p:nvGrpSpPr>
          <p:grpSpPr bwMode="auto">
            <a:xfrm>
              <a:off x="3972" y="1978"/>
              <a:ext cx="663" cy="482"/>
              <a:chOff x="2541" y="1905"/>
              <a:chExt cx="829" cy="603"/>
            </a:xfrm>
          </p:grpSpPr>
          <p:grpSp>
            <p:nvGrpSpPr>
              <p:cNvPr id="109" name="Group 233"/>
              <p:cNvGrpSpPr>
                <a:grpSpLocks/>
              </p:cNvGrpSpPr>
              <p:nvPr/>
            </p:nvGrpSpPr>
            <p:grpSpPr bwMode="auto">
              <a:xfrm>
                <a:off x="2806" y="2044"/>
                <a:ext cx="564" cy="386"/>
                <a:chOff x="2237" y="1629"/>
                <a:chExt cx="745" cy="509"/>
              </a:xfrm>
            </p:grpSpPr>
            <p:sp>
              <p:nvSpPr>
                <p:cNvPr id="111" name="Rectangle 234"/>
                <p:cNvSpPr>
                  <a:spLocks noChangeArrowheads="1"/>
                </p:cNvSpPr>
                <p:nvPr/>
              </p:nvSpPr>
              <p:spPr bwMode="auto">
                <a:xfrm>
                  <a:off x="2240" y="1721"/>
                  <a:ext cx="742" cy="304"/>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2" name="AutoShape 235"/>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3" name="Freeform 236"/>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4" name="Freeform 237"/>
                <p:cNvSpPr>
                  <a:spLocks/>
                </p:cNvSpPr>
                <p:nvPr/>
              </p:nvSpPr>
              <p:spPr bwMode="auto">
                <a:xfrm>
                  <a:off x="2439" y="1629"/>
                  <a:ext cx="173" cy="484"/>
                </a:xfrm>
                <a:custGeom>
                  <a:avLst/>
                  <a:gdLst>
                    <a:gd name="T0" fmla="*/ 1 w 259"/>
                    <a:gd name="T1" fmla="*/ 3 h 723"/>
                    <a:gd name="T2" fmla="*/ 1 w 259"/>
                    <a:gd name="T3" fmla="*/ 2 h 723"/>
                    <a:gd name="T4" fmla="*/ 1 w 259"/>
                    <a:gd name="T5" fmla="*/ 2 h 723"/>
                    <a:gd name="T6" fmla="*/ 1 w 259"/>
                    <a:gd name="T7" fmla="*/ 2 h 723"/>
                    <a:gd name="T8" fmla="*/ 1 w 259"/>
                    <a:gd name="T9" fmla="*/ 2 h 723"/>
                    <a:gd name="T10" fmla="*/ 1 w 259"/>
                    <a:gd name="T11" fmla="*/ 2 h 723"/>
                    <a:gd name="T12" fmla="*/ 1 w 259"/>
                    <a:gd name="T13" fmla="*/ 2 h 723"/>
                    <a:gd name="T14" fmla="*/ 1 w 259"/>
                    <a:gd name="T15" fmla="*/ 2 h 723"/>
                    <a:gd name="T16" fmla="*/ 1 w 259"/>
                    <a:gd name="T17" fmla="*/ 2 h 723"/>
                    <a:gd name="T18" fmla="*/ 1 w 259"/>
                    <a:gd name="T19" fmla="*/ 2 h 723"/>
                    <a:gd name="T20" fmla="*/ 1 w 259"/>
                    <a:gd name="T21" fmla="*/ 2 h 723"/>
                    <a:gd name="T22" fmla="*/ 1 w 259"/>
                    <a:gd name="T23" fmla="*/ 2 h 723"/>
                    <a:gd name="T24" fmla="*/ 1 w 259"/>
                    <a:gd name="T25" fmla="*/ 2 h 723"/>
                    <a:gd name="T26" fmla="*/ 1 w 259"/>
                    <a:gd name="T27" fmla="*/ 2 h 723"/>
                    <a:gd name="T28" fmla="*/ 1 w 259"/>
                    <a:gd name="T29" fmla="*/ 2 h 723"/>
                    <a:gd name="T30" fmla="*/ 1 w 259"/>
                    <a:gd name="T31" fmla="*/ 2 h 723"/>
                    <a:gd name="T32" fmla="*/ 1 w 259"/>
                    <a:gd name="T33" fmla="*/ 2 h 723"/>
                    <a:gd name="T34" fmla="*/ 1 w 259"/>
                    <a:gd name="T35" fmla="*/ 2 h 723"/>
                    <a:gd name="T36" fmla="*/ 1 w 259"/>
                    <a:gd name="T37" fmla="*/ 2 h 723"/>
                    <a:gd name="T38" fmla="*/ 1 w 259"/>
                    <a:gd name="T39" fmla="*/ 2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2 h 723"/>
                    <a:gd name="T106" fmla="*/ 1 w 259"/>
                    <a:gd name="T107" fmla="*/ 2 h 723"/>
                    <a:gd name="T108" fmla="*/ 1 w 259"/>
                    <a:gd name="T109" fmla="*/ 2 h 723"/>
                    <a:gd name="T110" fmla="*/ 1 w 259"/>
                    <a:gd name="T111" fmla="*/ 2 h 723"/>
                    <a:gd name="T112" fmla="*/ 1 w 259"/>
                    <a:gd name="T113" fmla="*/ 2 h 723"/>
                    <a:gd name="T114" fmla="*/ 1 w 259"/>
                    <a:gd name="T115" fmla="*/ 2 h 723"/>
                    <a:gd name="T116" fmla="*/ 1 w 259"/>
                    <a:gd name="T117" fmla="*/ 2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5" name="Freeform 238"/>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6" name="Freeform 239"/>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2 h 655"/>
                    <a:gd name="T66" fmla="*/ 1 w 226"/>
                    <a:gd name="T67" fmla="*/ 2 h 655"/>
                    <a:gd name="T68" fmla="*/ 1 w 226"/>
                    <a:gd name="T69" fmla="*/ 2 h 655"/>
                    <a:gd name="T70" fmla="*/ 1 w 226"/>
                    <a:gd name="T71" fmla="*/ 2 h 655"/>
                    <a:gd name="T72" fmla="*/ 1 w 226"/>
                    <a:gd name="T73" fmla="*/ 2 h 655"/>
                    <a:gd name="T74" fmla="*/ 1 w 226"/>
                    <a:gd name="T75" fmla="*/ 2 h 655"/>
                    <a:gd name="T76" fmla="*/ 1 w 226"/>
                    <a:gd name="T77" fmla="*/ 2 h 655"/>
                    <a:gd name="T78" fmla="*/ 1 w 226"/>
                    <a:gd name="T79" fmla="*/ 2 h 655"/>
                    <a:gd name="T80" fmla="*/ 1 w 226"/>
                    <a:gd name="T81" fmla="*/ 2 h 655"/>
                    <a:gd name="T82" fmla="*/ 1 w 226"/>
                    <a:gd name="T83" fmla="*/ 2 h 655"/>
                    <a:gd name="T84" fmla="*/ 1 w 226"/>
                    <a:gd name="T85" fmla="*/ 2 h 655"/>
                    <a:gd name="T86" fmla="*/ 1 w 226"/>
                    <a:gd name="T87" fmla="*/ 2 h 655"/>
                    <a:gd name="T88" fmla="*/ 1 w 226"/>
                    <a:gd name="T89" fmla="*/ 2 h 655"/>
                    <a:gd name="T90" fmla="*/ 1 w 226"/>
                    <a:gd name="T91" fmla="*/ 2 h 655"/>
                    <a:gd name="T92" fmla="*/ 1 w 226"/>
                    <a:gd name="T93" fmla="*/ 2 h 655"/>
                    <a:gd name="T94" fmla="*/ 1 w 226"/>
                    <a:gd name="T95" fmla="*/ 2 h 655"/>
                    <a:gd name="T96" fmla="*/ 1 w 226"/>
                    <a:gd name="T97" fmla="*/ 2 h 655"/>
                    <a:gd name="T98" fmla="*/ 1 w 226"/>
                    <a:gd name="T99" fmla="*/ 2 h 655"/>
                    <a:gd name="T100" fmla="*/ 1 w 226"/>
                    <a:gd name="T101" fmla="*/ 2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7" name="Rectangle 240"/>
                <p:cNvSpPr>
                  <a:spLocks noChangeArrowheads="1"/>
                </p:cNvSpPr>
                <p:nvPr/>
              </p:nvSpPr>
              <p:spPr bwMode="auto">
                <a:xfrm>
                  <a:off x="2237" y="1725"/>
                  <a:ext cx="151" cy="304"/>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10" name="AutoShape 241"/>
              <p:cNvSpPr>
                <a:spLocks noChangeArrowheads="1"/>
              </p:cNvSpPr>
              <p:nvPr/>
            </p:nvSpPr>
            <p:spPr bwMode="auto">
              <a:xfrm>
                <a:off x="2541" y="1905"/>
                <a:ext cx="414" cy="603"/>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95" name="Group 242"/>
            <p:cNvGrpSpPr>
              <a:grpSpLocks/>
            </p:cNvGrpSpPr>
            <p:nvPr/>
          </p:nvGrpSpPr>
          <p:grpSpPr bwMode="auto">
            <a:xfrm>
              <a:off x="3972" y="1514"/>
              <a:ext cx="663" cy="482"/>
              <a:chOff x="2541" y="1905"/>
              <a:chExt cx="829" cy="603"/>
            </a:xfrm>
          </p:grpSpPr>
          <p:grpSp>
            <p:nvGrpSpPr>
              <p:cNvPr id="100" name="Group 243"/>
              <p:cNvGrpSpPr>
                <a:grpSpLocks/>
              </p:cNvGrpSpPr>
              <p:nvPr/>
            </p:nvGrpSpPr>
            <p:grpSpPr bwMode="auto">
              <a:xfrm>
                <a:off x="2806" y="2044"/>
                <a:ext cx="564" cy="386"/>
                <a:chOff x="2237" y="1629"/>
                <a:chExt cx="745" cy="509"/>
              </a:xfrm>
            </p:grpSpPr>
            <p:sp>
              <p:nvSpPr>
                <p:cNvPr id="102" name="Rectangle 244"/>
                <p:cNvSpPr>
                  <a:spLocks noChangeArrowheads="1"/>
                </p:cNvSpPr>
                <p:nvPr/>
              </p:nvSpPr>
              <p:spPr bwMode="auto">
                <a:xfrm>
                  <a:off x="2240" y="1721"/>
                  <a:ext cx="742" cy="304"/>
                </a:xfrm>
                <a:prstGeom prst="rect">
                  <a:avLst/>
                </a:prstGeom>
                <a:solidFill>
                  <a:srgbClr val="FFFFFF"/>
                </a:solidFill>
                <a:ln w="28575" algn="ctr">
                  <a:solidFill>
                    <a:srgbClr val="000000"/>
                  </a:solidFill>
                  <a:prstDash val="sysDot"/>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3" name="AutoShape 245"/>
                <p:cNvSpPr>
                  <a:spLocks noChangeAspect="1" noChangeArrowheads="1" noTextEdit="1"/>
                </p:cNvSpPr>
                <p:nvPr/>
              </p:nvSpPr>
              <p:spPr bwMode="auto">
                <a:xfrm>
                  <a:off x="2437" y="1629"/>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4" name="Freeform 246"/>
                <p:cNvSpPr>
                  <a:spLocks/>
                </p:cNvSpPr>
                <p:nvPr/>
              </p:nvSpPr>
              <p:spPr bwMode="auto">
                <a:xfrm>
                  <a:off x="2610" y="1920"/>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5" name="Freeform 247"/>
                <p:cNvSpPr>
                  <a:spLocks/>
                </p:cNvSpPr>
                <p:nvPr/>
              </p:nvSpPr>
              <p:spPr bwMode="auto">
                <a:xfrm>
                  <a:off x="2439" y="1629"/>
                  <a:ext cx="173" cy="484"/>
                </a:xfrm>
                <a:custGeom>
                  <a:avLst/>
                  <a:gdLst>
                    <a:gd name="T0" fmla="*/ 1 w 259"/>
                    <a:gd name="T1" fmla="*/ 3 h 723"/>
                    <a:gd name="T2" fmla="*/ 1 w 259"/>
                    <a:gd name="T3" fmla="*/ 2 h 723"/>
                    <a:gd name="T4" fmla="*/ 1 w 259"/>
                    <a:gd name="T5" fmla="*/ 2 h 723"/>
                    <a:gd name="T6" fmla="*/ 1 w 259"/>
                    <a:gd name="T7" fmla="*/ 2 h 723"/>
                    <a:gd name="T8" fmla="*/ 1 w 259"/>
                    <a:gd name="T9" fmla="*/ 2 h 723"/>
                    <a:gd name="T10" fmla="*/ 1 w 259"/>
                    <a:gd name="T11" fmla="*/ 2 h 723"/>
                    <a:gd name="T12" fmla="*/ 1 w 259"/>
                    <a:gd name="T13" fmla="*/ 2 h 723"/>
                    <a:gd name="T14" fmla="*/ 1 w 259"/>
                    <a:gd name="T15" fmla="*/ 2 h 723"/>
                    <a:gd name="T16" fmla="*/ 1 w 259"/>
                    <a:gd name="T17" fmla="*/ 2 h 723"/>
                    <a:gd name="T18" fmla="*/ 1 w 259"/>
                    <a:gd name="T19" fmla="*/ 2 h 723"/>
                    <a:gd name="T20" fmla="*/ 1 w 259"/>
                    <a:gd name="T21" fmla="*/ 2 h 723"/>
                    <a:gd name="T22" fmla="*/ 1 w 259"/>
                    <a:gd name="T23" fmla="*/ 2 h 723"/>
                    <a:gd name="T24" fmla="*/ 1 w 259"/>
                    <a:gd name="T25" fmla="*/ 2 h 723"/>
                    <a:gd name="T26" fmla="*/ 1 w 259"/>
                    <a:gd name="T27" fmla="*/ 2 h 723"/>
                    <a:gd name="T28" fmla="*/ 1 w 259"/>
                    <a:gd name="T29" fmla="*/ 2 h 723"/>
                    <a:gd name="T30" fmla="*/ 1 w 259"/>
                    <a:gd name="T31" fmla="*/ 2 h 723"/>
                    <a:gd name="T32" fmla="*/ 1 w 259"/>
                    <a:gd name="T33" fmla="*/ 2 h 723"/>
                    <a:gd name="T34" fmla="*/ 1 w 259"/>
                    <a:gd name="T35" fmla="*/ 2 h 723"/>
                    <a:gd name="T36" fmla="*/ 1 w 259"/>
                    <a:gd name="T37" fmla="*/ 2 h 723"/>
                    <a:gd name="T38" fmla="*/ 1 w 259"/>
                    <a:gd name="T39" fmla="*/ 2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2 h 723"/>
                    <a:gd name="T106" fmla="*/ 1 w 259"/>
                    <a:gd name="T107" fmla="*/ 2 h 723"/>
                    <a:gd name="T108" fmla="*/ 1 w 259"/>
                    <a:gd name="T109" fmla="*/ 2 h 723"/>
                    <a:gd name="T110" fmla="*/ 1 w 259"/>
                    <a:gd name="T111" fmla="*/ 2 h 723"/>
                    <a:gd name="T112" fmla="*/ 1 w 259"/>
                    <a:gd name="T113" fmla="*/ 2 h 723"/>
                    <a:gd name="T114" fmla="*/ 1 w 259"/>
                    <a:gd name="T115" fmla="*/ 2 h 723"/>
                    <a:gd name="T116" fmla="*/ 1 w 259"/>
                    <a:gd name="T117" fmla="*/ 2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6" name="Freeform 248"/>
                <p:cNvSpPr>
                  <a:spLocks/>
                </p:cNvSpPr>
                <p:nvPr/>
              </p:nvSpPr>
              <p:spPr bwMode="auto">
                <a:xfrm>
                  <a:off x="2564" y="1689"/>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7" name="Freeform 249"/>
                <p:cNvSpPr>
                  <a:spLocks/>
                </p:cNvSpPr>
                <p:nvPr/>
              </p:nvSpPr>
              <p:spPr bwMode="auto">
                <a:xfrm>
                  <a:off x="2610" y="1629"/>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2 h 655"/>
                    <a:gd name="T66" fmla="*/ 1 w 226"/>
                    <a:gd name="T67" fmla="*/ 2 h 655"/>
                    <a:gd name="T68" fmla="*/ 1 w 226"/>
                    <a:gd name="T69" fmla="*/ 2 h 655"/>
                    <a:gd name="T70" fmla="*/ 1 w 226"/>
                    <a:gd name="T71" fmla="*/ 2 h 655"/>
                    <a:gd name="T72" fmla="*/ 1 w 226"/>
                    <a:gd name="T73" fmla="*/ 2 h 655"/>
                    <a:gd name="T74" fmla="*/ 1 w 226"/>
                    <a:gd name="T75" fmla="*/ 2 h 655"/>
                    <a:gd name="T76" fmla="*/ 1 w 226"/>
                    <a:gd name="T77" fmla="*/ 2 h 655"/>
                    <a:gd name="T78" fmla="*/ 1 w 226"/>
                    <a:gd name="T79" fmla="*/ 2 h 655"/>
                    <a:gd name="T80" fmla="*/ 1 w 226"/>
                    <a:gd name="T81" fmla="*/ 2 h 655"/>
                    <a:gd name="T82" fmla="*/ 1 w 226"/>
                    <a:gd name="T83" fmla="*/ 2 h 655"/>
                    <a:gd name="T84" fmla="*/ 1 w 226"/>
                    <a:gd name="T85" fmla="*/ 2 h 655"/>
                    <a:gd name="T86" fmla="*/ 1 w 226"/>
                    <a:gd name="T87" fmla="*/ 2 h 655"/>
                    <a:gd name="T88" fmla="*/ 1 w 226"/>
                    <a:gd name="T89" fmla="*/ 2 h 655"/>
                    <a:gd name="T90" fmla="*/ 1 w 226"/>
                    <a:gd name="T91" fmla="*/ 2 h 655"/>
                    <a:gd name="T92" fmla="*/ 1 w 226"/>
                    <a:gd name="T93" fmla="*/ 2 h 655"/>
                    <a:gd name="T94" fmla="*/ 1 w 226"/>
                    <a:gd name="T95" fmla="*/ 2 h 655"/>
                    <a:gd name="T96" fmla="*/ 1 w 226"/>
                    <a:gd name="T97" fmla="*/ 2 h 655"/>
                    <a:gd name="T98" fmla="*/ 1 w 226"/>
                    <a:gd name="T99" fmla="*/ 2 h 655"/>
                    <a:gd name="T100" fmla="*/ 1 w 226"/>
                    <a:gd name="T101" fmla="*/ 2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8" name="Rectangle 250"/>
                <p:cNvSpPr>
                  <a:spLocks noChangeArrowheads="1"/>
                </p:cNvSpPr>
                <p:nvPr/>
              </p:nvSpPr>
              <p:spPr bwMode="auto">
                <a:xfrm>
                  <a:off x="2237" y="1725"/>
                  <a:ext cx="151" cy="304"/>
                </a:xfrm>
                <a:prstGeom prst="rect">
                  <a:avLst/>
                </a:prstGeom>
                <a:solidFill>
                  <a:srgbClr val="CCFFCC"/>
                </a:solidFill>
                <a:ln w="28575"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01" name="AutoShape 251"/>
              <p:cNvSpPr>
                <a:spLocks noChangeArrowheads="1"/>
              </p:cNvSpPr>
              <p:nvPr/>
            </p:nvSpPr>
            <p:spPr bwMode="auto">
              <a:xfrm>
                <a:off x="2541" y="1905"/>
                <a:ext cx="414" cy="603"/>
              </a:xfrm>
              <a:prstGeom prst="rightArrow">
                <a:avLst>
                  <a:gd name="adj1" fmla="val 38000"/>
                  <a:gd name="adj2" fmla="val 60202"/>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96" name="Text Box 252"/>
            <p:cNvSpPr txBox="1">
              <a:spLocks noChangeArrowheads="1"/>
            </p:cNvSpPr>
            <p:nvPr/>
          </p:nvSpPr>
          <p:spPr bwMode="auto">
            <a:xfrm>
              <a:off x="3709" y="1373"/>
              <a:ext cx="152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Commission Plans</a:t>
              </a:r>
            </a:p>
          </p:txBody>
        </p:sp>
        <p:sp>
          <p:nvSpPr>
            <p:cNvPr id="97" name="Text Box 253"/>
            <p:cNvSpPr txBox="1">
              <a:spLocks noChangeArrowheads="1"/>
            </p:cNvSpPr>
            <p:nvPr/>
          </p:nvSpPr>
          <p:spPr bwMode="auto">
            <a:xfrm>
              <a:off x="4673" y="1670"/>
              <a:ext cx="23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5%</a:t>
              </a:r>
            </a:p>
          </p:txBody>
        </p:sp>
        <p:sp>
          <p:nvSpPr>
            <p:cNvPr id="98" name="Text Box 254"/>
            <p:cNvSpPr txBox="1">
              <a:spLocks noChangeArrowheads="1"/>
            </p:cNvSpPr>
            <p:nvPr/>
          </p:nvSpPr>
          <p:spPr bwMode="auto">
            <a:xfrm>
              <a:off x="4673" y="2141"/>
              <a:ext cx="23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4%</a:t>
              </a:r>
            </a:p>
          </p:txBody>
        </p:sp>
        <p:sp>
          <p:nvSpPr>
            <p:cNvPr id="99" name="Text Box 255"/>
            <p:cNvSpPr txBox="1">
              <a:spLocks noChangeArrowheads="1"/>
            </p:cNvSpPr>
            <p:nvPr/>
          </p:nvSpPr>
          <p:spPr bwMode="auto">
            <a:xfrm>
              <a:off x="4673" y="2567"/>
              <a:ext cx="23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r>
                <a:rPr kumimoji="0" lang="en-US" sz="1500" b="1" i="0" u="none" strike="noStrike" kern="0" cap="none" spc="0" normalizeH="0" baseline="0" noProof="0">
                  <a:ln>
                    <a:noFill/>
                  </a:ln>
                  <a:solidFill>
                    <a:srgbClr val="D33819"/>
                  </a:solidFill>
                  <a:effectLst/>
                  <a:uLnTx/>
                  <a:uFillTx/>
                  <a:latin typeface="Arial" charset="0"/>
                </a:rPr>
                <a:t>6%</a:t>
              </a:r>
            </a:p>
          </p:txBody>
        </p:sp>
      </p:grpSp>
    </p:spTree>
    <p:extLst>
      <p:ext uri="{BB962C8B-B14F-4D97-AF65-F5344CB8AC3E}">
        <p14:creationId xmlns:p14="http://schemas.microsoft.com/office/powerpoint/2010/main" val="31818871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Lesson outline</a:t>
            </a:r>
          </a:p>
        </p:txBody>
      </p:sp>
      <p:sp>
        <p:nvSpPr>
          <p:cNvPr id="36867" name="Rectangle 3"/>
          <p:cNvSpPr>
            <a:spLocks noGrp="1" noChangeArrowheads="1"/>
          </p:cNvSpPr>
          <p:nvPr>
            <p:ph idx="1"/>
          </p:nvPr>
        </p:nvSpPr>
        <p:spPr bwMode="gray"/>
        <p:txBody>
          <a:bodyPr/>
          <a:lstStyle/>
          <a:p>
            <a:pPr>
              <a:lnSpc>
                <a:spcPct val="150000"/>
              </a:lnSpc>
              <a:buFont typeface="Arial" charset="0"/>
              <a:buChar char="•"/>
            </a:pPr>
            <a:r>
              <a:rPr lang="en-US" sz="1950">
                <a:solidFill>
                  <a:schemeClr val="hlink"/>
                </a:solidFill>
              </a:rPr>
              <a:t>Account basics</a:t>
            </a:r>
          </a:p>
          <a:p>
            <a:pPr>
              <a:lnSpc>
                <a:spcPct val="150000"/>
              </a:lnSpc>
              <a:buFont typeface="Arial" charset="0"/>
              <a:buChar char="•"/>
            </a:pPr>
            <a:r>
              <a:rPr lang="en-US" sz="1950">
                <a:solidFill>
                  <a:schemeClr val="hlink"/>
                </a:solidFill>
              </a:rPr>
              <a:t>Creating an account</a:t>
            </a:r>
          </a:p>
          <a:p>
            <a:pPr>
              <a:lnSpc>
                <a:spcPct val="150000"/>
              </a:lnSpc>
              <a:buFont typeface="Arial" charset="0"/>
              <a:buChar char="•"/>
            </a:pPr>
            <a:r>
              <a:rPr lang="en-US" sz="1950">
                <a:solidFill>
                  <a:schemeClr val="hlink"/>
                </a:solidFill>
              </a:rPr>
              <a:t>Producer basics</a:t>
            </a:r>
          </a:p>
          <a:p>
            <a:pPr>
              <a:lnSpc>
                <a:spcPct val="150000"/>
              </a:lnSpc>
              <a:buFont typeface="Arial" charset="0"/>
              <a:buChar char="•"/>
            </a:pPr>
            <a:r>
              <a:rPr lang="en-US" sz="1950">
                <a:solidFill>
                  <a:schemeClr val="hlink"/>
                </a:solidFill>
              </a:rPr>
              <a:t>Creating a producer</a:t>
            </a:r>
          </a:p>
          <a:p>
            <a:pPr>
              <a:lnSpc>
                <a:spcPct val="150000"/>
              </a:lnSpc>
              <a:buFont typeface="Arial" charset="0"/>
              <a:buChar char="•"/>
            </a:pPr>
            <a:r>
              <a:rPr lang="en-US" sz="1950"/>
              <a:t>Creating sample data</a:t>
            </a:r>
          </a:p>
        </p:txBody>
      </p:sp>
    </p:spTree>
    <p:extLst>
      <p:ext uri="{BB962C8B-B14F-4D97-AF65-F5344CB8AC3E}">
        <p14:creationId xmlns:p14="http://schemas.microsoft.com/office/powerpoint/2010/main" val="216653370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smtClean="0"/>
              <a:t>Generating test data quickly</a:t>
            </a:r>
          </a:p>
        </p:txBody>
      </p:sp>
      <p:sp>
        <p:nvSpPr>
          <p:cNvPr id="19460" name="Rectangle 3"/>
          <p:cNvSpPr>
            <a:spLocks noGrp="1" noChangeArrowheads="1"/>
          </p:cNvSpPr>
          <p:nvPr>
            <p:ph idx="1"/>
          </p:nvPr>
        </p:nvSpPr>
        <p:spPr/>
        <p:txBody>
          <a:bodyPr/>
          <a:lstStyle/>
          <a:p>
            <a:pPr>
              <a:buFont typeface="Arial" charset="0"/>
              <a:buChar char="•"/>
            </a:pPr>
            <a:r>
              <a:rPr lang="en-US" b="1" smtClean="0"/>
              <a:t>Data builders</a:t>
            </a:r>
            <a:r>
              <a:rPr lang="en-US" smtClean="0"/>
              <a:t> are methods developers use to create test entities such as accounts and producers</a:t>
            </a:r>
          </a:p>
          <a:p>
            <a:pPr lvl="1"/>
            <a:r>
              <a:rPr lang="en-US" smtClean="0"/>
              <a:t>Require Super User login</a:t>
            </a:r>
          </a:p>
          <a:p>
            <a:pPr lvl="1"/>
            <a:r>
              <a:rPr lang="en-US" smtClean="0"/>
              <a:t>Available in development environment only</a:t>
            </a:r>
          </a:p>
          <a:p>
            <a:pPr lvl="1"/>
            <a:r>
              <a:rPr lang="en-US" smtClean="0"/>
              <a:t>Executed using run command in QuickJump field</a:t>
            </a:r>
          </a:p>
          <a:p>
            <a:pPr>
              <a:buFont typeface="Arial" charset="0"/>
              <a:buChar char="•"/>
            </a:pPr>
            <a:endParaRPr lang="en-US" smtClean="0"/>
          </a:p>
        </p:txBody>
      </p:sp>
      <p:sp>
        <p:nvSpPr>
          <p:cNvPr id="19461" name="Text Box 6"/>
          <p:cNvSpPr txBox="1">
            <a:spLocks noChangeArrowheads="1"/>
          </p:cNvSpPr>
          <p:nvPr/>
        </p:nvSpPr>
        <p:spPr bwMode="auto">
          <a:xfrm>
            <a:off x="5998295" y="3164094"/>
            <a:ext cx="198120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defTabSz="685800" eaLnBrk="1" fontAlgn="base" hangingPunct="1">
              <a:lnSpc>
                <a:spcPct val="95000"/>
              </a:lnSpc>
              <a:spcBef>
                <a:spcPct val="5000"/>
              </a:spcBef>
              <a:spcAft>
                <a:spcPct val="0"/>
              </a:spcAft>
              <a:buClr>
                <a:srgbClr val="FFFFFF"/>
              </a:buClr>
            </a:pPr>
            <a:r>
              <a:rPr lang="en-US" sz="1500" b="1">
                <a:solidFill>
                  <a:srgbClr val="D33819"/>
                </a:solidFill>
              </a:rPr>
              <a:t>List auto-reduces as you type</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767" y="2578307"/>
            <a:ext cx="4114800" cy="16287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0955" y="2333320"/>
            <a:ext cx="5573165" cy="25736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2" name="AutoShape 7"/>
          <p:cNvSpPr>
            <a:spLocks/>
          </p:cNvSpPr>
          <p:nvPr/>
        </p:nvSpPr>
        <p:spPr bwMode="auto">
          <a:xfrm flipH="1">
            <a:off x="5661349" y="2607940"/>
            <a:ext cx="273844" cy="1608534"/>
          </a:xfrm>
          <a:prstGeom prst="leftBrace">
            <a:avLst>
              <a:gd name="adj1" fmla="val 0"/>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defTabSz="685800" fontAlgn="base">
              <a:lnSpc>
                <a:spcPct val="95000"/>
              </a:lnSpc>
              <a:spcBef>
                <a:spcPct val="5000"/>
              </a:spcBef>
              <a:spcAft>
                <a:spcPct val="0"/>
              </a:spcAft>
              <a:buClr>
                <a:srgbClr val="FFFFFF"/>
              </a:buClr>
            </a:pPr>
            <a:endParaRPr lang="en-US" sz="1500" b="1">
              <a:solidFill>
                <a:srgbClr val="D33819"/>
              </a:solidFill>
              <a:latin typeface="Arial" charset="0"/>
            </a:endParaRPr>
          </a:p>
        </p:txBody>
      </p:sp>
    </p:spTree>
    <p:extLst>
      <p:ext uri="{BB962C8B-B14F-4D97-AF65-F5344CB8AC3E}">
        <p14:creationId xmlns:p14="http://schemas.microsoft.com/office/powerpoint/2010/main" val="24978345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Using the QuickJump field</a:t>
            </a:r>
          </a:p>
        </p:txBody>
      </p:sp>
      <p:sp>
        <p:nvSpPr>
          <p:cNvPr id="18435" name="Rectangle 3"/>
          <p:cNvSpPr>
            <a:spLocks noGrp="1" noChangeArrowheads="1"/>
          </p:cNvSpPr>
          <p:nvPr>
            <p:ph idx="1"/>
          </p:nvPr>
        </p:nvSpPr>
        <p:spPr/>
        <p:txBody>
          <a:bodyPr/>
          <a:lstStyle/>
          <a:p>
            <a:pPr marL="342900" indent="-342900">
              <a:buFont typeface="Wingdings 3" pitchFamily="18" charset="2"/>
              <a:buAutoNum type="arabicPeriod"/>
            </a:pPr>
            <a:r>
              <a:rPr lang="en-US" dirty="0" smtClean="0"/>
              <a:t>Press </a:t>
            </a:r>
            <a:r>
              <a:rPr lang="en-US" b="1" dirty="0" smtClean="0"/>
              <a:t>Alt + /</a:t>
            </a:r>
            <a:r>
              <a:rPr lang="en-US" dirty="0" smtClean="0"/>
              <a:t> to move cursor to the </a:t>
            </a:r>
            <a:r>
              <a:rPr lang="en-US" dirty="0" err="1" smtClean="0"/>
              <a:t>QuickJump</a:t>
            </a:r>
            <a:r>
              <a:rPr lang="en-US" dirty="0" smtClean="0"/>
              <a:t> field</a:t>
            </a:r>
            <a:br>
              <a:rPr lang="en-US" dirty="0" smtClean="0"/>
            </a:br>
            <a:r>
              <a:rPr lang="en-US" dirty="0" smtClean="0"/>
              <a:t>or click in the field</a:t>
            </a:r>
            <a:br>
              <a:rPr lang="en-US" dirty="0" smtClean="0"/>
            </a:br>
            <a:endParaRPr lang="en-US" dirty="0" smtClean="0"/>
          </a:p>
          <a:p>
            <a:pPr marL="342900" indent="-342900">
              <a:buFont typeface="Wingdings 3" pitchFamily="18" charset="2"/>
              <a:buAutoNum type="arabicPeriod"/>
            </a:pPr>
            <a:r>
              <a:rPr lang="en-US" dirty="0" smtClean="0"/>
              <a:t>Enter a command:</a:t>
            </a:r>
          </a:p>
          <a:p>
            <a:pPr marL="614363" lvl="1" indent="-314325"/>
            <a:r>
              <a:rPr lang="en-US" dirty="0" smtClean="0"/>
              <a:t>To advance the system clock: </a:t>
            </a:r>
            <a:br>
              <a:rPr lang="en-US" dirty="0" smtClean="0"/>
            </a:br>
            <a:endParaRPr lang="en-US" dirty="0" smtClean="0"/>
          </a:p>
          <a:p>
            <a:pPr marL="614363" lvl="1" indent="-314325"/>
            <a:r>
              <a:rPr lang="en-US" dirty="0" smtClean="0"/>
              <a:t>To run a batch process:</a:t>
            </a:r>
            <a:br>
              <a:rPr lang="en-US" dirty="0" smtClean="0"/>
            </a:br>
            <a:endParaRPr lang="en-US" dirty="0" smtClean="0"/>
          </a:p>
          <a:p>
            <a:pPr marL="342900" indent="-342900">
              <a:buFont typeface="Wingdings 3" pitchFamily="18" charset="2"/>
              <a:buAutoNum type="arabicPeriod"/>
            </a:pPr>
            <a:r>
              <a:rPr lang="en-US" dirty="0" smtClean="0"/>
              <a:t>Press </a:t>
            </a:r>
            <a:r>
              <a:rPr lang="en-US" b="1" dirty="0" smtClean="0"/>
              <a:t>Enter</a:t>
            </a:r>
            <a:r>
              <a:rPr lang="en-US" dirty="0" smtClean="0"/>
              <a:t>.</a:t>
            </a:r>
          </a:p>
          <a:p>
            <a:pPr marL="342900" indent="-342900">
              <a:buNone/>
            </a:pPr>
            <a:r>
              <a:rPr lang="en-US" dirty="0" smtClean="0"/>
              <a:t>	As you type, a progressively narrowing </a:t>
            </a:r>
            <a:r>
              <a:rPr lang="en-GB" dirty="0" smtClean="0"/>
              <a:t>list </a:t>
            </a:r>
            <a:br>
              <a:rPr lang="en-GB" dirty="0" smtClean="0"/>
            </a:br>
            <a:r>
              <a:rPr lang="en-GB" dirty="0" smtClean="0"/>
              <a:t>of possible selections is displayed for you </a:t>
            </a:r>
            <a:br>
              <a:rPr lang="en-GB" dirty="0" smtClean="0"/>
            </a:br>
            <a:r>
              <a:rPr lang="en-GB" dirty="0" smtClean="0"/>
              <a:t>to select from</a:t>
            </a:r>
          </a:p>
          <a:p>
            <a:pPr marL="342900" indent="-342900">
              <a:buNone/>
            </a:pPr>
            <a:endParaRPr lang="en-US"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673" y="1825336"/>
            <a:ext cx="1243013" cy="5286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316" y="1825336"/>
            <a:ext cx="1257300" cy="2157413"/>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1801" y="2818383"/>
            <a:ext cx="1736963" cy="21468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H="1">
            <a:off x="3730659" y="2925723"/>
            <a:ext cx="825863" cy="0"/>
          </a:xfrm>
          <a:prstGeom prst="straightConnector1">
            <a:avLst/>
          </a:prstGeom>
          <a:noFill/>
          <a:ln w="19050" cap="flat" cmpd="sng" algn="ctr">
            <a:solidFill>
              <a:srgbClr val="D33819"/>
            </a:solidFill>
            <a:prstDash val="solid"/>
            <a:round/>
            <a:headEnd type="none" w="med" len="med"/>
            <a:tailEnd type="arrow"/>
          </a:ln>
          <a:effectLst/>
        </p:spPr>
      </p:cxnSp>
      <p:sp>
        <p:nvSpPr>
          <p:cNvPr id="5" name="TextBox 4"/>
          <p:cNvSpPr txBox="1"/>
          <p:nvPr/>
        </p:nvSpPr>
        <p:spPr>
          <a:xfrm>
            <a:off x="4522333" y="2774113"/>
            <a:ext cx="1599477" cy="311624"/>
          </a:xfrm>
          <a:prstGeom prst="rect">
            <a:avLst/>
          </a:prstGeom>
          <a:noFill/>
        </p:spPr>
        <p:txBody>
          <a:bodyPr wrap="none" rtlCol="0">
            <a:spAutoFit/>
          </a:bodyPr>
          <a:lstStyle/>
          <a:p>
            <a:pPr defTabSz="685800" fontAlgn="base">
              <a:lnSpc>
                <a:spcPct val="95000"/>
              </a:lnSpc>
              <a:spcBef>
                <a:spcPct val="5000"/>
              </a:spcBef>
              <a:spcAft>
                <a:spcPct val="0"/>
              </a:spcAft>
              <a:buClr>
                <a:srgbClr val="FFFFFF"/>
              </a:buClr>
            </a:pPr>
            <a:r>
              <a:rPr lang="en-US" sz="1500" b="1" i="1" dirty="0" err="1">
                <a:solidFill>
                  <a:srgbClr val="000000"/>
                </a:solidFill>
                <a:latin typeface="Calibri" pitchFamily="34" charset="0"/>
                <a:cs typeface="Calibri" pitchFamily="34" charset="0"/>
              </a:rPr>
              <a:t>batchProcessType</a:t>
            </a:r>
            <a:endParaRPr lang="en-US" sz="1500" b="1" i="1" dirty="0">
              <a:solidFill>
                <a:srgbClr val="000000"/>
              </a:solidFill>
              <a:latin typeface="Calibri" pitchFamily="34" charset="0"/>
              <a:cs typeface="Calibri" pitchFamily="34" charset="0"/>
            </a:endParaRPr>
          </a:p>
        </p:txBody>
      </p:sp>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2363" y="1283494"/>
            <a:ext cx="6585347" cy="228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0" name="AutoShape 12"/>
          <p:cNvSpPr>
            <a:spLocks noChangeArrowheads="1"/>
          </p:cNvSpPr>
          <p:nvPr/>
        </p:nvSpPr>
        <p:spPr bwMode="auto">
          <a:xfrm>
            <a:off x="6607374" y="1267979"/>
            <a:ext cx="1310878" cy="24262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 name="Freeform 6"/>
          <p:cNvSpPr/>
          <p:nvPr/>
        </p:nvSpPr>
        <p:spPr>
          <a:xfrm>
            <a:off x="7258607" y="916819"/>
            <a:ext cx="65" cy="230832"/>
          </a:xfrm>
          <a:custGeom>
            <a:avLst/>
            <a:gdLst>
              <a:gd name="connsiteX0" fmla="*/ 0 w 490193"/>
              <a:gd name="connsiteY0" fmla="*/ 0 h 584462"/>
              <a:gd name="connsiteX1" fmla="*/ 405352 w 490193"/>
              <a:gd name="connsiteY1" fmla="*/ 254524 h 584462"/>
              <a:gd name="connsiteX2" fmla="*/ 490193 w 490193"/>
              <a:gd name="connsiteY2" fmla="*/ 584462 h 584462"/>
            </a:gdLst>
            <a:ahLst/>
            <a:cxnLst>
              <a:cxn ang="0">
                <a:pos x="connsiteX0" y="connsiteY0"/>
              </a:cxn>
              <a:cxn ang="0">
                <a:pos x="connsiteX1" y="connsiteY1"/>
              </a:cxn>
              <a:cxn ang="0">
                <a:pos x="connsiteX2" y="connsiteY2"/>
              </a:cxn>
            </a:cxnLst>
            <a:rect l="l" t="t" r="r" b="b"/>
            <a:pathLst>
              <a:path w="490193" h="584462">
                <a:moveTo>
                  <a:pt x="0" y="0"/>
                </a:moveTo>
                <a:cubicBezTo>
                  <a:pt x="161826" y="78557"/>
                  <a:pt x="323653" y="157114"/>
                  <a:pt x="405352" y="254524"/>
                </a:cubicBezTo>
                <a:cubicBezTo>
                  <a:pt x="487051" y="351934"/>
                  <a:pt x="490193" y="584462"/>
                  <a:pt x="490193" y="584462"/>
                </a:cubicBezTo>
              </a:path>
            </a:pathLst>
          </a:custGeom>
          <a:ln w="19050">
            <a:solidFill>
              <a:srgbClr val="D33819"/>
            </a:solidFill>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41302048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01918" y="2840834"/>
            <a:ext cx="946547" cy="913329"/>
            <a:chOff x="3769996" y="3787775"/>
            <a:chExt cx="1262063" cy="1217771"/>
          </a:xfrm>
        </p:grpSpPr>
        <p:grpSp>
          <p:nvGrpSpPr>
            <p:cNvPr id="7199" name="Group 42"/>
            <p:cNvGrpSpPr>
              <a:grpSpLocks/>
            </p:cNvGrpSpPr>
            <p:nvPr/>
          </p:nvGrpSpPr>
          <p:grpSpPr bwMode="auto">
            <a:xfrm>
              <a:off x="4049396" y="3787775"/>
              <a:ext cx="703263" cy="1066454"/>
              <a:chOff x="2634" y="2618"/>
              <a:chExt cx="538" cy="817"/>
            </a:xfrm>
          </p:grpSpPr>
          <p:sp>
            <p:nvSpPr>
              <p:cNvPr id="7201" name="AutoShape 4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2" name="Freeform 44"/>
              <p:cNvSpPr>
                <a:spLocks/>
              </p:cNvSpPr>
              <p:nvPr/>
            </p:nvSpPr>
            <p:spPr bwMode="auto">
              <a:xfrm flipH="1">
                <a:off x="2724" y="3068"/>
                <a:ext cx="0" cy="224"/>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chemeClr val="bg1"/>
                </a:solidFill>
                <a:round/>
                <a:headEnd/>
                <a:tailEnd/>
              </a:ln>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3" name="Freeform 45"/>
              <p:cNvSpPr>
                <a:spLocks/>
              </p:cNvSpPr>
              <p:nvPr/>
            </p:nvSpPr>
            <p:spPr bwMode="auto">
              <a:xfrm flipH="1">
                <a:off x="2692" y="3026"/>
                <a:ext cx="0" cy="22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chemeClr val="bg1"/>
                </a:solidFill>
                <a:round/>
                <a:headEnd/>
                <a:tailEnd/>
              </a:ln>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4" name="Rectangle 46"/>
              <p:cNvSpPr>
                <a:spLocks noChangeArrowheads="1"/>
              </p:cNvSpPr>
              <p:nvPr/>
            </p:nvSpPr>
            <p:spPr bwMode="auto">
              <a:xfrm rot="21419544" flipH="1">
                <a:off x="3090" y="3045"/>
                <a:ext cx="82" cy="224"/>
              </a:xfrm>
              <a:prstGeom prst="rect">
                <a:avLst/>
              </a:prstGeom>
              <a:solidFill>
                <a:srgbClr val="FFCC99"/>
              </a:solidFill>
              <a:ln w="12700" algn="ctr">
                <a:solidFill>
                  <a:schemeClr val="bg1"/>
                </a:solidFill>
                <a:miter lim="800000"/>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5" name="Rectangle 47"/>
              <p:cNvSpPr>
                <a:spLocks noChangeArrowheads="1"/>
              </p:cNvSpPr>
              <p:nvPr/>
            </p:nvSpPr>
            <p:spPr bwMode="auto">
              <a:xfrm rot="1196180" flipH="1">
                <a:off x="2634" y="3020"/>
                <a:ext cx="82" cy="224"/>
              </a:xfrm>
              <a:prstGeom prst="rect">
                <a:avLst/>
              </a:prstGeom>
              <a:solidFill>
                <a:srgbClr val="FFFF99"/>
              </a:solidFill>
              <a:ln w="12700" algn="ctr">
                <a:solidFill>
                  <a:schemeClr val="bg1"/>
                </a:solidFill>
                <a:miter lim="800000"/>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6" name="Oval 48"/>
              <p:cNvSpPr>
                <a:spLocks noChangeArrowheads="1"/>
              </p:cNvSpPr>
              <p:nvPr/>
            </p:nvSpPr>
            <p:spPr bwMode="auto">
              <a:xfrm flipH="1">
                <a:off x="2961" y="3079"/>
                <a:ext cx="50" cy="315"/>
              </a:xfrm>
              <a:prstGeom prst="ellipse">
                <a:avLst/>
              </a:prstGeom>
              <a:solidFill>
                <a:srgbClr val="FFFF99"/>
              </a:solidFill>
              <a:ln w="12700" algn="ctr">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7" name="Oval 49"/>
              <p:cNvSpPr>
                <a:spLocks noChangeArrowheads="1"/>
              </p:cNvSpPr>
              <p:nvPr/>
            </p:nvSpPr>
            <p:spPr bwMode="auto">
              <a:xfrm flipH="1">
                <a:off x="2926" y="3105"/>
                <a:ext cx="47" cy="315"/>
              </a:xfrm>
              <a:prstGeom prst="ellipse">
                <a:avLst/>
              </a:prstGeom>
              <a:solidFill>
                <a:srgbClr val="FFFF99"/>
              </a:solidFill>
              <a:ln w="12700" algn="ctr">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8" name="Oval 50"/>
              <p:cNvSpPr>
                <a:spLocks noChangeArrowheads="1"/>
              </p:cNvSpPr>
              <p:nvPr/>
            </p:nvSpPr>
            <p:spPr bwMode="auto">
              <a:xfrm rot="20190086" flipH="1">
                <a:off x="2882" y="3120"/>
                <a:ext cx="49" cy="315"/>
              </a:xfrm>
              <a:prstGeom prst="ellipse">
                <a:avLst/>
              </a:prstGeom>
              <a:solidFill>
                <a:srgbClr val="FFFF99"/>
              </a:solidFill>
              <a:ln w="12700" algn="ctr">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09" name="Oval 51"/>
              <p:cNvSpPr>
                <a:spLocks noChangeArrowheads="1"/>
              </p:cNvSpPr>
              <p:nvPr/>
            </p:nvSpPr>
            <p:spPr bwMode="auto">
              <a:xfrm rot="18495068" flipH="1">
                <a:off x="2862" y="3138"/>
                <a:ext cx="30" cy="315"/>
              </a:xfrm>
              <a:prstGeom prst="ellipse">
                <a:avLst/>
              </a:prstGeom>
              <a:solidFill>
                <a:srgbClr val="FFFF99"/>
              </a:solidFill>
              <a:ln w="12700" algn="ctr">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10" name="Freeform 52"/>
              <p:cNvSpPr>
                <a:spLocks/>
              </p:cNvSpPr>
              <p:nvPr/>
            </p:nvSpPr>
            <p:spPr bwMode="auto">
              <a:xfrm flipH="1">
                <a:off x="2769" y="3094"/>
                <a:ext cx="0" cy="224"/>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11" name="Freeform 53"/>
              <p:cNvSpPr>
                <a:spLocks/>
              </p:cNvSpPr>
              <p:nvPr/>
            </p:nvSpPr>
            <p:spPr bwMode="auto">
              <a:xfrm flipH="1">
                <a:off x="2789" y="3115"/>
                <a:ext cx="0" cy="224"/>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12" name="Freeform 54"/>
              <p:cNvSpPr>
                <a:spLocks/>
              </p:cNvSpPr>
              <p:nvPr/>
            </p:nvSpPr>
            <p:spPr bwMode="auto">
              <a:xfrm flipH="1">
                <a:off x="2820" y="3137"/>
                <a:ext cx="0" cy="224"/>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chemeClr val="bg1"/>
                </a:solidFill>
                <a:round/>
                <a:headEnd/>
                <a:tailEnd/>
              </a:ln>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grpSp>
        <p:sp>
          <p:nvSpPr>
            <p:cNvPr id="7200" name="Text Box 55"/>
            <p:cNvSpPr txBox="1">
              <a:spLocks noChangeArrowheads="1"/>
            </p:cNvSpPr>
            <p:nvPr/>
          </p:nvSpPr>
          <p:spPr bwMode="auto">
            <a:xfrm>
              <a:off x="3769996" y="4759325"/>
              <a:ext cx="12620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200" dirty="0">
                  <a:solidFill>
                    <a:srgbClr val="000000"/>
                  </a:solidFill>
                </a:rPr>
                <a:t>Producer</a:t>
              </a:r>
            </a:p>
          </p:txBody>
        </p:sp>
      </p:grpSp>
      <p:grpSp>
        <p:nvGrpSpPr>
          <p:cNvPr id="2" name="Group 1"/>
          <p:cNvGrpSpPr/>
          <p:nvPr/>
        </p:nvGrpSpPr>
        <p:grpSpPr>
          <a:xfrm>
            <a:off x="3515330" y="665127"/>
            <a:ext cx="946547" cy="820893"/>
            <a:chOff x="3163106" y="886835"/>
            <a:chExt cx="1262063" cy="1094523"/>
          </a:xfrm>
        </p:grpSpPr>
        <p:sp>
          <p:nvSpPr>
            <p:cNvPr id="48" name="Text Box 55"/>
            <p:cNvSpPr txBox="1">
              <a:spLocks noChangeArrowheads="1"/>
            </p:cNvSpPr>
            <p:nvPr/>
          </p:nvSpPr>
          <p:spPr bwMode="auto">
            <a:xfrm>
              <a:off x="3163106" y="1735137"/>
              <a:ext cx="12620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200" dirty="0">
                  <a:solidFill>
                    <a:srgbClr val="000000"/>
                  </a:solidFill>
                </a:rPr>
                <a:t>Account</a:t>
              </a:r>
            </a:p>
          </p:txBody>
        </p:sp>
        <p:grpSp>
          <p:nvGrpSpPr>
            <p:cNvPr id="56" name="Group 148"/>
            <p:cNvGrpSpPr>
              <a:grpSpLocks/>
            </p:cNvGrpSpPr>
            <p:nvPr/>
          </p:nvGrpSpPr>
          <p:grpSpPr bwMode="auto">
            <a:xfrm>
              <a:off x="3269353" y="886835"/>
              <a:ext cx="1049569" cy="830314"/>
              <a:chOff x="3942556" y="1245638"/>
              <a:chExt cx="1284287" cy="1016000"/>
            </a:xfrm>
          </p:grpSpPr>
          <p:pic>
            <p:nvPicPr>
              <p:cNvPr id="57"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Group 3"/>
              <p:cNvGrpSpPr>
                <a:grpSpLocks/>
              </p:cNvGrpSpPr>
              <p:nvPr/>
            </p:nvGrpSpPr>
            <p:grpSpPr bwMode="auto">
              <a:xfrm rot="-960000">
                <a:off x="4486574" y="1443640"/>
                <a:ext cx="447517" cy="740144"/>
                <a:chOff x="2301" y="242"/>
                <a:chExt cx="980" cy="1622"/>
              </a:xfrm>
            </p:grpSpPr>
            <p:sp>
              <p:nvSpPr>
                <p:cNvPr id="59" name="AutoShape 4"/>
                <p:cNvSpPr>
                  <a:spLocks noChangeArrowheads="1"/>
                </p:cNvSpPr>
                <p:nvPr/>
              </p:nvSpPr>
              <p:spPr bwMode="auto">
                <a:xfrm rot="16200000">
                  <a:off x="2265" y="470"/>
                  <a:ext cx="1052" cy="980"/>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60" name="Freeform 5"/>
                <p:cNvSpPr>
                  <a:spLocks/>
                </p:cNvSpPr>
                <p:nvPr/>
              </p:nvSpPr>
              <p:spPr bwMode="auto">
                <a:xfrm>
                  <a:off x="2442" y="242"/>
                  <a:ext cx="229" cy="78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61" name="Freeform 6"/>
                <p:cNvSpPr>
                  <a:spLocks/>
                </p:cNvSpPr>
                <p:nvPr/>
              </p:nvSpPr>
              <p:spPr bwMode="auto">
                <a:xfrm>
                  <a:off x="2442" y="573"/>
                  <a:ext cx="229" cy="78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62" name="Freeform 7"/>
                <p:cNvSpPr>
                  <a:spLocks/>
                </p:cNvSpPr>
                <p:nvPr/>
              </p:nvSpPr>
              <p:spPr bwMode="auto">
                <a:xfrm>
                  <a:off x="2442" y="905"/>
                  <a:ext cx="229" cy="78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grpSp>
              <p:nvGrpSpPr>
                <p:cNvPr id="63" name="Group 8"/>
                <p:cNvGrpSpPr>
                  <a:grpSpLocks/>
                </p:cNvGrpSpPr>
                <p:nvPr/>
              </p:nvGrpSpPr>
              <p:grpSpPr bwMode="auto">
                <a:xfrm>
                  <a:off x="2963" y="397"/>
                  <a:ext cx="186" cy="1467"/>
                  <a:chOff x="2889" y="2362"/>
                  <a:chExt cx="279" cy="2220"/>
                </a:xfrm>
              </p:grpSpPr>
              <p:sp>
                <p:nvSpPr>
                  <p:cNvPr id="64"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65"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66" name="AutoShape 11"/>
                  <p:cNvSpPr>
                    <a:spLocks noChangeArrowheads="1"/>
                  </p:cNvSpPr>
                  <p:nvPr/>
                </p:nvSpPr>
                <p:spPr bwMode="auto">
                  <a:xfrm>
                    <a:off x="3045" y="2362"/>
                    <a:ext cx="1" cy="2220"/>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67" name="Oval 12"/>
                  <p:cNvSpPr>
                    <a:spLocks noChangeArrowheads="1"/>
                  </p:cNvSpPr>
                  <p:nvPr/>
                </p:nvSpPr>
                <p:spPr bwMode="auto">
                  <a:xfrm>
                    <a:off x="3040" y="2633"/>
                    <a:ext cx="0" cy="1668"/>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grpSp>
          </p:grpSp>
        </p:grpSp>
      </p:grpSp>
      <p:sp>
        <p:nvSpPr>
          <p:cNvPr id="7171" name="Rectangle 2"/>
          <p:cNvSpPr>
            <a:spLocks noGrp="1" noChangeArrowheads="1"/>
          </p:cNvSpPr>
          <p:nvPr>
            <p:ph type="title"/>
          </p:nvPr>
        </p:nvSpPr>
        <p:spPr>
          <a:xfrm>
            <a:off x="254342" y="22322"/>
            <a:ext cx="8378952" cy="621030"/>
          </a:xfrm>
        </p:spPr>
        <p:txBody>
          <a:bodyPr/>
          <a:lstStyle/>
          <a:p>
            <a:pPr eaLnBrk="1" hangingPunct="1"/>
            <a:r>
              <a:rPr lang="en-US" dirty="0" smtClean="0"/>
              <a:t>Primary entities in BillingCenter</a:t>
            </a:r>
          </a:p>
        </p:txBody>
      </p:sp>
      <p:grpSp>
        <p:nvGrpSpPr>
          <p:cNvPr id="7173" name="Group 28"/>
          <p:cNvGrpSpPr>
            <a:grpSpLocks/>
          </p:cNvGrpSpPr>
          <p:nvPr/>
        </p:nvGrpSpPr>
        <p:grpSpPr bwMode="auto">
          <a:xfrm>
            <a:off x="6656112" y="414535"/>
            <a:ext cx="946547" cy="915590"/>
            <a:chOff x="1286" y="1390"/>
            <a:chExt cx="795" cy="769"/>
          </a:xfrm>
        </p:grpSpPr>
        <p:grpSp>
          <p:nvGrpSpPr>
            <p:cNvPr id="7213" name="Group 29"/>
            <p:cNvGrpSpPr>
              <a:grpSpLocks/>
            </p:cNvGrpSpPr>
            <p:nvPr/>
          </p:nvGrpSpPr>
          <p:grpSpPr bwMode="auto">
            <a:xfrm>
              <a:off x="1529" y="1390"/>
              <a:ext cx="385" cy="573"/>
              <a:chOff x="2442" y="435"/>
              <a:chExt cx="706" cy="1052"/>
            </a:xfrm>
          </p:grpSpPr>
          <p:sp>
            <p:nvSpPr>
              <p:cNvPr id="7215" name="AutoShape 30"/>
              <p:cNvSpPr>
                <a:spLocks noChangeArrowheads="1"/>
              </p:cNvSpPr>
              <p:nvPr/>
            </p:nvSpPr>
            <p:spPr bwMode="auto">
              <a:xfrm rot="16200000">
                <a:off x="2265" y="749"/>
                <a:ext cx="1052" cy="423"/>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16" name="Freeform 31"/>
              <p:cNvSpPr>
                <a:spLocks/>
              </p:cNvSpPr>
              <p:nvPr/>
            </p:nvSpPr>
            <p:spPr bwMode="auto">
              <a:xfrm>
                <a:off x="2442" y="465"/>
                <a:ext cx="229"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17" name="Freeform 32"/>
              <p:cNvSpPr>
                <a:spLocks/>
              </p:cNvSpPr>
              <p:nvPr/>
            </p:nvSpPr>
            <p:spPr bwMode="auto">
              <a:xfrm>
                <a:off x="2442" y="796"/>
                <a:ext cx="229"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18" name="Freeform 33"/>
              <p:cNvSpPr>
                <a:spLocks/>
              </p:cNvSpPr>
              <p:nvPr/>
            </p:nvSpPr>
            <p:spPr bwMode="auto">
              <a:xfrm>
                <a:off x="2442" y="1128"/>
                <a:ext cx="229" cy="33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grpSp>
            <p:nvGrpSpPr>
              <p:cNvPr id="7219" name="Group 34"/>
              <p:cNvGrpSpPr>
                <a:grpSpLocks/>
              </p:cNvGrpSpPr>
              <p:nvPr/>
            </p:nvGrpSpPr>
            <p:grpSpPr bwMode="auto">
              <a:xfrm>
                <a:off x="2892" y="815"/>
                <a:ext cx="256" cy="654"/>
                <a:chOff x="2784" y="2993"/>
                <a:chExt cx="384" cy="989"/>
              </a:xfrm>
            </p:grpSpPr>
            <p:sp>
              <p:nvSpPr>
                <p:cNvPr id="7220" name="AutoShape 3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21" name="AutoShape 3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22" name="AutoShape 37"/>
                <p:cNvSpPr>
                  <a:spLocks noChangeArrowheads="1"/>
                </p:cNvSpPr>
                <p:nvPr/>
              </p:nvSpPr>
              <p:spPr bwMode="auto">
                <a:xfrm>
                  <a:off x="2784" y="2993"/>
                  <a:ext cx="0" cy="95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7223" name="Oval 38"/>
                <p:cNvSpPr>
                  <a:spLocks noChangeArrowheads="1"/>
                </p:cNvSpPr>
                <p:nvPr/>
              </p:nvSpPr>
              <p:spPr bwMode="auto">
                <a:xfrm>
                  <a:off x="2880" y="3107"/>
                  <a:ext cx="0" cy="719"/>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grpSp>
        </p:grpSp>
        <p:sp>
          <p:nvSpPr>
            <p:cNvPr id="7214" name="Text Box 39"/>
            <p:cNvSpPr txBox="1">
              <a:spLocks noChangeArrowheads="1"/>
            </p:cNvSpPr>
            <p:nvPr/>
          </p:nvSpPr>
          <p:spPr bwMode="auto">
            <a:xfrm>
              <a:off x="1286" y="2004"/>
              <a:ext cx="7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200">
                  <a:solidFill>
                    <a:srgbClr val="000000"/>
                  </a:solidFill>
                </a:rPr>
                <a:t>Policy</a:t>
              </a:r>
            </a:p>
          </p:txBody>
        </p:sp>
      </p:grpSp>
      <p:pic>
        <p:nvPicPr>
          <p:cNvPr id="6" name="Picture 5"/>
          <p:cNvPicPr>
            <a:picLocks noChangeAspect="1"/>
          </p:cNvPicPr>
          <p:nvPr/>
        </p:nvPicPr>
        <p:blipFill>
          <a:blip r:embed="rId4"/>
          <a:stretch>
            <a:fillRect/>
          </a:stretch>
        </p:blipFill>
        <p:spPr>
          <a:xfrm>
            <a:off x="495244" y="2719727"/>
            <a:ext cx="3265939" cy="2881885"/>
          </a:xfrm>
          <a:prstGeom prst="rect">
            <a:avLst/>
          </a:prstGeom>
        </p:spPr>
      </p:pic>
      <p:pic>
        <p:nvPicPr>
          <p:cNvPr id="8" name="Picture 7"/>
          <p:cNvPicPr>
            <a:picLocks noChangeAspect="1"/>
          </p:cNvPicPr>
          <p:nvPr/>
        </p:nvPicPr>
        <p:blipFill>
          <a:blip r:embed="rId5"/>
          <a:stretch>
            <a:fillRect/>
          </a:stretch>
        </p:blipFill>
        <p:spPr>
          <a:xfrm>
            <a:off x="444448" y="433991"/>
            <a:ext cx="3064136" cy="1900996"/>
          </a:xfrm>
          <a:prstGeom prst="rect">
            <a:avLst/>
          </a:prstGeom>
        </p:spPr>
      </p:pic>
      <p:pic>
        <p:nvPicPr>
          <p:cNvPr id="9" name="Picture 8"/>
          <p:cNvPicPr>
            <a:picLocks noChangeAspect="1"/>
          </p:cNvPicPr>
          <p:nvPr/>
        </p:nvPicPr>
        <p:blipFill>
          <a:blip r:embed="rId6"/>
          <a:stretch>
            <a:fillRect/>
          </a:stretch>
        </p:blipFill>
        <p:spPr>
          <a:xfrm>
            <a:off x="5455972" y="1445319"/>
            <a:ext cx="3432120" cy="4333875"/>
          </a:xfrm>
          <a:prstGeom prst="rect">
            <a:avLst/>
          </a:prstGeom>
        </p:spPr>
      </p:pic>
    </p:spTree>
    <p:extLst>
      <p:ext uri="{BB962C8B-B14F-4D97-AF65-F5344CB8AC3E}">
        <p14:creationId xmlns:p14="http://schemas.microsoft.com/office/powerpoint/2010/main" val="2152461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r>
              <a:rPr lang="en-US" sz="3000" kern="0" dirty="0">
                <a:latin typeface="Arial"/>
              </a:rPr>
              <a:t>DEMO</a:t>
            </a:r>
          </a:p>
        </p:txBody>
      </p:sp>
    </p:spTree>
    <p:extLst>
      <p:ext uri="{BB962C8B-B14F-4D97-AF65-F5344CB8AC3E}">
        <p14:creationId xmlns:p14="http://schemas.microsoft.com/office/powerpoint/2010/main" val="42709714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dirty="0">
                <a:solidFill>
                  <a:schemeClr val="bg1"/>
                </a:solidFill>
              </a:rPr>
              <a:t>Provide demo details&lt;The video creator to fill this slide&gt;</a:t>
            </a:r>
          </a:p>
        </p:txBody>
      </p:sp>
    </p:spTree>
    <p:extLst>
      <p:ext uri="{BB962C8B-B14F-4D97-AF65-F5344CB8AC3E}">
        <p14:creationId xmlns:p14="http://schemas.microsoft.com/office/powerpoint/2010/main" val="29177112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defTabSz="685800"/>
            <a:r>
              <a:rPr lang="en-US" sz="3000" kern="0" dirty="0">
                <a:latin typeface="Arial"/>
              </a:rPr>
              <a:t>LAB</a:t>
            </a:r>
          </a:p>
        </p:txBody>
      </p:sp>
    </p:spTree>
    <p:extLst>
      <p:ext uri="{BB962C8B-B14F-4D97-AF65-F5344CB8AC3E}">
        <p14:creationId xmlns:p14="http://schemas.microsoft.com/office/powerpoint/2010/main" val="407033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5750" y="914400"/>
            <a:ext cx="8144266" cy="3319272"/>
          </a:xfrm>
        </p:spPr>
        <p:txBody>
          <a:bodyPr/>
          <a:lstStyle/>
          <a:p>
            <a:pPr marL="0" indent="0" defTabSz="457200">
              <a:buNone/>
            </a:pPr>
            <a:r>
              <a:rPr lang="en-US" sz="1800" kern="1200" dirty="0">
                <a:solidFill>
                  <a:srgbClr val="00739E"/>
                </a:solidFill>
                <a:latin typeface="CIDFont+F5"/>
                <a:ea typeface="+mn-ea"/>
                <a:cs typeface="+mn-cs"/>
              </a:rPr>
              <a:t>Complete the exercises in below chapter in the </a:t>
            </a:r>
            <a:r>
              <a:rPr lang="en-US" sz="1800" kern="1200" dirty="0" smtClean="0">
                <a:solidFill>
                  <a:srgbClr val="00739E"/>
                </a:solidFill>
                <a:latin typeface="CIDFont+F5"/>
                <a:ea typeface="+mn-ea"/>
                <a:cs typeface="+mn-cs"/>
              </a:rPr>
              <a:t>	“BC10_INTRO_E_StudentWorkBook </a:t>
            </a:r>
            <a:r>
              <a:rPr lang="en-US" sz="1800" kern="1200" dirty="0">
                <a:solidFill>
                  <a:srgbClr val="00739E"/>
                </a:solidFill>
                <a:latin typeface="CIDFont+F5"/>
                <a:ea typeface="+mn-ea"/>
                <a:cs typeface="+mn-cs"/>
              </a:rPr>
              <a:t>“ work </a:t>
            </a:r>
            <a:r>
              <a:rPr lang="en-US" sz="1800" kern="1200" dirty="0" smtClean="0">
                <a:solidFill>
                  <a:srgbClr val="00739E"/>
                </a:solidFill>
                <a:latin typeface="CIDFont+F5"/>
                <a:ea typeface="+mn-ea"/>
                <a:cs typeface="+mn-cs"/>
              </a:rPr>
              <a:t>book</a:t>
            </a:r>
          </a:p>
          <a:p>
            <a:pPr marL="0" indent="-285750" defTabSz="457200">
              <a:buFont typeface="Arial" panose="020B0604020202020204" pitchFamily="34" charset="0"/>
              <a:buChar char="•"/>
            </a:pPr>
            <a:endParaRPr lang="en-US" sz="1800" kern="1200" dirty="0">
              <a:solidFill>
                <a:srgbClr val="00739E"/>
              </a:solidFill>
              <a:latin typeface="CIDFont+F5"/>
              <a:ea typeface="+mn-ea"/>
              <a:cs typeface="+mn-cs"/>
            </a:endParaRPr>
          </a:p>
          <a:p>
            <a:r>
              <a:rPr lang="en-US" sz="1800" kern="1200" dirty="0">
                <a:solidFill>
                  <a:srgbClr val="00739E"/>
                </a:solidFill>
                <a:latin typeface="CIDFont+F5"/>
                <a:ea typeface="+mn-ea"/>
                <a:cs typeface="+mn-cs"/>
              </a:rPr>
              <a:t>Lesson </a:t>
            </a:r>
            <a:r>
              <a:rPr lang="en-US" sz="1800" kern="1200" dirty="0" smtClean="0">
                <a:solidFill>
                  <a:srgbClr val="00739E"/>
                </a:solidFill>
                <a:latin typeface="CIDFont+F5"/>
                <a:ea typeface="+mn-ea"/>
                <a:cs typeface="+mn-cs"/>
              </a:rPr>
              <a:t>5 = &gt; Designating </a:t>
            </a:r>
            <a:r>
              <a:rPr lang="en-US" sz="1800" kern="1200" dirty="0">
                <a:solidFill>
                  <a:srgbClr val="00739E"/>
                </a:solidFill>
                <a:latin typeface="CIDFont+F5"/>
                <a:ea typeface="+mn-ea"/>
                <a:cs typeface="+mn-cs"/>
              </a:rPr>
              <a:t>an Alternate Payer</a:t>
            </a:r>
          </a:p>
          <a:p>
            <a:pPr marL="0" indent="-285750" defTabSz="457200">
              <a:buFont typeface="Arial" panose="020B0604020202020204" pitchFamily="34" charset="0"/>
              <a:buChar char="•"/>
            </a:pPr>
            <a:endParaRPr lang="en-US" sz="1800" kern="1200" dirty="0">
              <a:solidFill>
                <a:srgbClr val="00739E"/>
              </a:solidFill>
              <a:latin typeface="CIDFont+F5"/>
              <a:ea typeface="+mn-ea"/>
              <a:cs typeface="+mn-cs"/>
            </a:endParaRPr>
          </a:p>
        </p:txBody>
      </p:sp>
    </p:spTree>
    <p:extLst>
      <p:ext uri="{BB962C8B-B14F-4D97-AF65-F5344CB8AC3E}">
        <p14:creationId xmlns:p14="http://schemas.microsoft.com/office/powerpoint/2010/main" val="22418087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pPr eaLnBrk="1" hangingPunct="1"/>
            <a:r>
              <a:rPr lang="en-US" smtClean="0"/>
              <a:t> Lesson objectives review</a:t>
            </a:r>
          </a:p>
        </p:txBody>
      </p:sp>
      <p:sp>
        <p:nvSpPr>
          <p:cNvPr id="39939" name="Rectangle 3"/>
          <p:cNvSpPr>
            <a:spLocks noGrp="1" noChangeArrowheads="1"/>
          </p:cNvSpPr>
          <p:nvPr>
            <p:ph idx="1"/>
          </p:nvPr>
        </p:nvSpPr>
        <p:spPr/>
        <p:txBody>
          <a:bodyPr/>
          <a:lstStyle/>
          <a:p>
            <a:pPr>
              <a:buFont typeface="Arial" charset="0"/>
              <a:buChar char="•"/>
            </a:pPr>
            <a:r>
              <a:rPr lang="en-US" smtClean="0"/>
              <a:t>You should be now able to:</a:t>
            </a:r>
          </a:p>
          <a:p>
            <a:pPr lvl="1"/>
            <a:r>
              <a:rPr lang="en-US" smtClean="0"/>
              <a:t>Describe the primary objects of the account data model</a:t>
            </a:r>
          </a:p>
          <a:p>
            <a:pPr lvl="1"/>
            <a:r>
              <a:rPr lang="en-US" smtClean="0"/>
              <a:t>Create an account</a:t>
            </a:r>
          </a:p>
          <a:p>
            <a:pPr lvl="1"/>
            <a:r>
              <a:rPr lang="en-US" smtClean="0"/>
              <a:t>Describe the primary objects of the producer data model</a:t>
            </a:r>
          </a:p>
          <a:p>
            <a:pPr lvl="1"/>
            <a:r>
              <a:rPr lang="en-US" smtClean="0"/>
              <a:t>Create a producer</a:t>
            </a:r>
          </a:p>
          <a:p>
            <a:pPr lvl="1"/>
            <a:r>
              <a:rPr lang="en-US" smtClean="0"/>
              <a:t>Use run commands to create sample accounts and producers</a:t>
            </a:r>
          </a:p>
          <a:p>
            <a:pPr lvl="2" eaLnBrk="1" hangingPunct="1"/>
            <a:endParaRPr lang="en-US" smtClean="0"/>
          </a:p>
          <a:p>
            <a:pPr lvl="1" eaLnBrk="1" hangingPunct="1"/>
            <a:endParaRPr lang="en-US" smtClean="0"/>
          </a:p>
        </p:txBody>
      </p:sp>
    </p:spTree>
    <p:extLst>
      <p:ext uri="{BB962C8B-B14F-4D97-AF65-F5344CB8AC3E}">
        <p14:creationId xmlns:p14="http://schemas.microsoft.com/office/powerpoint/2010/main" val="255431183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p:spPr>
        <p:txBody>
          <a:bodyPr/>
          <a:lstStyle/>
          <a:p>
            <a:pPr eaLnBrk="1" hangingPunct="1"/>
            <a:r>
              <a:rPr lang="en-US" smtClean="0"/>
              <a:t>Review questions</a:t>
            </a:r>
          </a:p>
        </p:txBody>
      </p:sp>
      <p:sp>
        <p:nvSpPr>
          <p:cNvPr id="40963" name="Rectangle 45"/>
          <p:cNvSpPr>
            <a:spLocks noGrp="1" noChangeArrowheads="1"/>
          </p:cNvSpPr>
          <p:nvPr>
            <p:ph idx="1"/>
          </p:nvPr>
        </p:nvSpPr>
        <p:spPr/>
        <p:txBody>
          <a:bodyPr/>
          <a:lstStyle/>
          <a:p>
            <a:pPr marL="342900" indent="-342900">
              <a:buFont typeface="Webdings" pitchFamily="18" charset="2"/>
              <a:buAutoNum type="arabicPeriod"/>
            </a:pPr>
            <a:r>
              <a:rPr lang="en-US" smtClean="0"/>
              <a:t>Accounts are not linked directly to producers. By what means are accounts associated with producers?</a:t>
            </a:r>
          </a:p>
          <a:p>
            <a:pPr marL="342900" indent="-342900">
              <a:buFont typeface="Webdings" pitchFamily="18" charset="2"/>
              <a:buAutoNum type="arabicPeriod"/>
            </a:pPr>
            <a:r>
              <a:rPr lang="en-US" smtClean="0"/>
              <a:t>Why do some producers have multiple producer codes?</a:t>
            </a:r>
          </a:p>
          <a:p>
            <a:pPr marL="342900" indent="-342900">
              <a:buFont typeface="Webdings" pitchFamily="18" charset="2"/>
              <a:buAutoNum type="arabicPeriod"/>
            </a:pPr>
            <a:endParaRPr lang="en-US" smtClean="0"/>
          </a:p>
        </p:txBody>
      </p:sp>
    </p:spTree>
    <p:extLst>
      <p:ext uri="{BB962C8B-B14F-4D97-AF65-F5344CB8AC3E}">
        <p14:creationId xmlns:p14="http://schemas.microsoft.com/office/powerpoint/2010/main" val="102183744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287886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smtClean="0">
                <a:ln>
                  <a:noFill/>
                </a:ln>
                <a:solidFill>
                  <a:srgbClr val="0033A0"/>
                </a:solidFill>
                <a:effectLst/>
                <a:uLnTx/>
                <a:uFillTx/>
                <a:latin typeface="Arial" panose="020B0604020202020204" pitchFamily="34" charset="0"/>
                <a:ea typeface="+mn-ea"/>
                <a:cs typeface="+mn-cs"/>
              </a:rPr>
              <a:t>6</a:t>
            </a:r>
            <a:endParaRPr kumimoji="0" lang="en-US" sz="800" b="0" i="0" u="none" strike="noStrike" kern="1200" cap="none" spc="0" normalizeH="0" baseline="0" noProof="0" dirty="0" smtClean="0">
              <a:ln>
                <a:noFill/>
              </a:ln>
              <a:solidFill>
                <a:srgbClr val="0033A0"/>
              </a:solidFill>
              <a:effectLst/>
              <a:uLnTx/>
              <a:uFillTx/>
              <a:latin typeface="Arial" panose="020B0604020202020204" pitchFamily="34" charset="0"/>
              <a:ea typeface="+mn-ea"/>
              <a:cs typeface="+mn-cs"/>
            </a:endParaRPr>
          </a:p>
        </p:txBody>
      </p:sp>
      <p:grpSp>
        <p:nvGrpSpPr>
          <p:cNvPr id="14" name="Group 148"/>
          <p:cNvGrpSpPr>
            <a:grpSpLocks/>
          </p:cNvGrpSpPr>
          <p:nvPr/>
        </p:nvGrpSpPr>
        <p:grpSpPr bwMode="auto">
          <a:xfrm>
            <a:off x="5781073" y="1051832"/>
            <a:ext cx="1014387" cy="802481"/>
            <a:chOff x="3942556" y="1245638"/>
            <a:chExt cx="1284287" cy="1016000"/>
          </a:xfrm>
        </p:grpSpPr>
        <p:pic>
          <p:nvPicPr>
            <p:cNvPr id="15" name="Picture 110" descr="j02909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3"/>
            <p:cNvGrpSpPr>
              <a:grpSpLocks/>
            </p:cNvGrpSpPr>
            <p:nvPr/>
          </p:nvGrpSpPr>
          <p:grpSpPr bwMode="auto">
            <a:xfrm rot="-960000">
              <a:off x="4531579" y="1484529"/>
              <a:ext cx="347511" cy="625152"/>
              <a:chOff x="2410" y="330"/>
              <a:chExt cx="761" cy="1370"/>
            </a:xfrm>
          </p:grpSpPr>
          <p:sp>
            <p:nvSpPr>
              <p:cNvPr id="17" name="AutoShape 4"/>
              <p:cNvSpPr>
                <a:spLocks noChangeArrowheads="1"/>
              </p:cNvSpPr>
              <p:nvPr/>
            </p:nvSpPr>
            <p:spPr bwMode="auto">
              <a:xfrm rot="16200000">
                <a:off x="2265" y="580"/>
                <a:ext cx="1052" cy="761"/>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 name="Freeform 5"/>
              <p:cNvSpPr>
                <a:spLocks/>
              </p:cNvSpPr>
              <p:nvPr/>
            </p:nvSpPr>
            <p:spPr bwMode="auto">
              <a:xfrm>
                <a:off x="2442" y="330"/>
                <a:ext cx="229" cy="60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 name="Freeform 6"/>
              <p:cNvSpPr>
                <a:spLocks/>
              </p:cNvSpPr>
              <p:nvPr/>
            </p:nvSpPr>
            <p:spPr bwMode="auto">
              <a:xfrm>
                <a:off x="2442" y="661"/>
                <a:ext cx="229" cy="60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 name="Freeform 7"/>
              <p:cNvSpPr>
                <a:spLocks/>
              </p:cNvSpPr>
              <p:nvPr/>
            </p:nvSpPr>
            <p:spPr bwMode="auto">
              <a:xfrm>
                <a:off x="2442" y="993"/>
                <a:ext cx="229" cy="608"/>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1" name="Group 8"/>
              <p:cNvGrpSpPr>
                <a:grpSpLocks/>
              </p:cNvGrpSpPr>
              <p:nvPr/>
            </p:nvGrpSpPr>
            <p:grpSpPr bwMode="auto">
              <a:xfrm>
                <a:off x="2963" y="562"/>
                <a:ext cx="186" cy="1138"/>
                <a:chOff x="2889" y="2611"/>
                <a:chExt cx="279" cy="1722"/>
              </a:xfrm>
            </p:grpSpPr>
            <p:sp>
              <p:nvSpPr>
                <p:cNvPr id="2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4" name="AutoShape 11"/>
                <p:cNvSpPr>
                  <a:spLocks noChangeArrowheads="1"/>
                </p:cNvSpPr>
                <p:nvPr/>
              </p:nvSpPr>
              <p:spPr bwMode="auto">
                <a:xfrm>
                  <a:off x="3045" y="2611"/>
                  <a:ext cx="0" cy="1722"/>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5" name="Oval 12"/>
                <p:cNvSpPr>
                  <a:spLocks noChangeArrowheads="1"/>
                </p:cNvSpPr>
                <p:nvPr/>
              </p:nvSpPr>
              <p:spPr bwMode="auto">
                <a:xfrm>
                  <a:off x="3040" y="2820"/>
                  <a:ext cx="0" cy="129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26" name="Rectangle 2"/>
          <p:cNvSpPr txBox="1">
            <a:spLocks noChangeArrowheads="1"/>
          </p:cNvSpPr>
          <p:nvPr/>
        </p:nvSpPr>
        <p:spPr bwMode="auto">
          <a:xfrm>
            <a:off x="495300" y="237444"/>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Accounts</a:t>
            </a:r>
          </a:p>
        </p:txBody>
      </p:sp>
      <p:sp>
        <p:nvSpPr>
          <p:cNvPr id="27" name="Rectangle 3"/>
          <p:cNvSpPr txBox="1">
            <a:spLocks noChangeArrowheads="1"/>
          </p:cNvSpPr>
          <p:nvPr/>
        </p:nvSpPr>
        <p:spPr bwMode="auto">
          <a:xfrm>
            <a:off x="1532335" y="2247220"/>
            <a:ext cx="6238875" cy="209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14313" indent="-214313" algn="l" rtl="0" eaLnBrk="0" fontAlgn="base" hangingPunct="0">
              <a:spcBef>
                <a:spcPct val="40000"/>
              </a:spcBef>
              <a:spcAft>
                <a:spcPct val="0"/>
              </a:spcAft>
              <a:buClr>
                <a:srgbClr val="04628C"/>
              </a:buClr>
              <a:buSzPct val="90000"/>
              <a:buFont typeface="Arial" pitchFamily="34"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Calibri" pitchFamily="34"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Calibri" pitchFamily="34"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4628C"/>
              </a:buClr>
              <a:buSzPct val="120000"/>
              <a:buFont typeface="Calibri" pitchFamily="34" charset="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a:lstStyle>
          <a:p>
            <a:pPr marL="214313" marR="0" lvl="0" indent="-214313"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1800" b="0" i="0" u="none" strike="noStrike" kern="0" cap="none" spc="0" normalizeH="0" baseline="0" noProof="0" smtClean="0">
                <a:ln>
                  <a:noFill/>
                </a:ln>
                <a:solidFill>
                  <a:srgbClr val="000000"/>
                </a:solidFill>
                <a:effectLst/>
                <a:uLnTx/>
                <a:uFillTx/>
                <a:latin typeface="Arial"/>
                <a:cs typeface="Calibri" pitchFamily="34" charset="0"/>
              </a:rPr>
              <a:t>An </a:t>
            </a:r>
            <a:r>
              <a:rPr kumimoji="0" lang="en-US" sz="1800" b="1" i="0" u="none" strike="noStrike" kern="0" cap="none" spc="0" normalizeH="0" baseline="0" noProof="0" smtClean="0">
                <a:ln>
                  <a:noFill/>
                </a:ln>
                <a:solidFill>
                  <a:srgbClr val="000000"/>
                </a:solidFill>
                <a:effectLst/>
                <a:uLnTx/>
                <a:uFillTx/>
                <a:latin typeface="Arial"/>
                <a:cs typeface="Calibri" pitchFamily="34" charset="0"/>
              </a:rPr>
              <a:t>account</a:t>
            </a:r>
            <a:r>
              <a:rPr kumimoji="0" lang="en-US" sz="1800" b="0" i="0" u="none" strike="noStrike" kern="0" cap="none" spc="0" normalizeH="0" baseline="0" noProof="0" smtClean="0">
                <a:ln>
                  <a:noFill/>
                </a:ln>
                <a:solidFill>
                  <a:srgbClr val="000000"/>
                </a:solidFill>
                <a:effectLst/>
                <a:uLnTx/>
                <a:uFillTx/>
                <a:latin typeface="Arial"/>
                <a:cs typeface="Calibri" pitchFamily="34" charset="0"/>
              </a:rPr>
              <a:t> is a person or organization that is the owner and/or payer of one or more policies</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An </a:t>
            </a:r>
            <a:r>
              <a:rPr kumimoji="0" lang="en-US" sz="1650" b="1" i="0" u="none" strike="noStrike" kern="0" cap="none" spc="0" normalizeH="0" baseline="0" noProof="0" smtClean="0">
                <a:ln>
                  <a:noFill/>
                </a:ln>
                <a:solidFill>
                  <a:srgbClr val="000000"/>
                </a:solidFill>
                <a:effectLst/>
                <a:uLnTx/>
                <a:uFillTx/>
                <a:latin typeface="Arial"/>
                <a:cs typeface="Calibri" pitchFamily="34" charset="0"/>
              </a:rPr>
              <a:t>owner</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is the legally responsible party for all policies on the account</a:t>
            </a:r>
          </a:p>
          <a:p>
            <a:pPr marL="471488" marR="0" lvl="1" indent="-171450" algn="l" defTabSz="914400" rtl="0" eaLnBrk="0" fontAlgn="base" latinLnBrk="0" hangingPunct="0">
              <a:lnSpc>
                <a:spcPct val="100000"/>
              </a:lnSpc>
              <a:spcBef>
                <a:spcPct val="20000"/>
              </a:spcBef>
              <a:spcAft>
                <a:spcPct val="0"/>
              </a:spcAft>
              <a:buClr>
                <a:srgbClr val="04628C"/>
              </a:buClr>
              <a:buSzPct val="90000"/>
              <a:buFont typeface="Calibri" pitchFamily="34" charset="0"/>
              <a:buChar char="-"/>
              <a:tabLst/>
              <a:defRPr/>
            </a:pPr>
            <a:r>
              <a:rPr kumimoji="0" lang="en-US" sz="1650" b="0" i="0" u="none" strike="noStrike" kern="0" cap="none" spc="0" normalizeH="0" baseline="0" noProof="0" smtClean="0">
                <a:ln>
                  <a:noFill/>
                </a:ln>
                <a:solidFill>
                  <a:srgbClr val="000000"/>
                </a:solidFill>
                <a:effectLst/>
                <a:uLnTx/>
                <a:uFillTx/>
                <a:latin typeface="Arial"/>
                <a:cs typeface="Calibri" pitchFamily="34" charset="0"/>
              </a:rPr>
              <a:t>A </a:t>
            </a:r>
            <a:r>
              <a:rPr kumimoji="0" lang="en-US" sz="1650" b="1" i="0" u="none" strike="noStrike" kern="0" cap="none" spc="0" normalizeH="0" baseline="0" noProof="0" smtClean="0">
                <a:ln>
                  <a:noFill/>
                </a:ln>
                <a:solidFill>
                  <a:srgbClr val="000000"/>
                </a:solidFill>
                <a:effectLst/>
                <a:uLnTx/>
                <a:uFillTx/>
                <a:latin typeface="Arial"/>
                <a:cs typeface="Calibri" pitchFamily="34" charset="0"/>
              </a:rPr>
              <a:t>payer</a:t>
            </a:r>
            <a:r>
              <a:rPr kumimoji="0" lang="en-US" sz="1650" b="0" i="0" u="none" strike="noStrike" kern="0" cap="none" spc="0" normalizeH="0" baseline="0" noProof="0" smtClean="0">
                <a:ln>
                  <a:noFill/>
                </a:ln>
                <a:solidFill>
                  <a:srgbClr val="000000"/>
                </a:solidFill>
                <a:effectLst/>
                <a:uLnTx/>
                <a:uFillTx/>
                <a:latin typeface="Arial"/>
                <a:cs typeface="Calibri" pitchFamily="34" charset="0"/>
              </a:rPr>
              <a:t> receives invoices for charges</a:t>
            </a:r>
            <a:endParaRPr kumimoji="0" lang="en-US" sz="1650" b="0" i="0" u="none" strike="noStrike" kern="0" cap="none" spc="0" normalizeH="0" baseline="0" noProof="0" dirty="0" smtClean="0">
              <a:ln>
                <a:noFill/>
              </a:ln>
              <a:solidFill>
                <a:srgbClr val="000000"/>
              </a:solidFill>
              <a:effectLst/>
              <a:uLnTx/>
              <a:uFillTx/>
              <a:latin typeface="Arial"/>
              <a:cs typeface="Calibri" pitchFamily="34" charset="0"/>
            </a:endParaRPr>
          </a:p>
        </p:txBody>
      </p:sp>
      <p:grpSp>
        <p:nvGrpSpPr>
          <p:cNvPr id="28" name="Group 4"/>
          <p:cNvGrpSpPr>
            <a:grpSpLocks/>
          </p:cNvGrpSpPr>
          <p:nvPr/>
        </p:nvGrpSpPr>
        <p:grpSpPr bwMode="auto">
          <a:xfrm>
            <a:off x="2218135" y="991111"/>
            <a:ext cx="970359" cy="801290"/>
            <a:chOff x="1426" y="2489"/>
            <a:chExt cx="815" cy="673"/>
          </a:xfrm>
        </p:grpSpPr>
        <p:sp>
          <p:nvSpPr>
            <p:cNvPr id="29" name="AutoShape 5"/>
            <p:cNvSpPr>
              <a:spLocks noChangeArrowheads="1"/>
            </p:cNvSpPr>
            <p:nvPr/>
          </p:nvSpPr>
          <p:spPr bwMode="auto">
            <a:xfrm>
              <a:off x="1426" y="2620"/>
              <a:ext cx="815" cy="542"/>
            </a:xfrm>
            <a:prstGeom prst="cube">
              <a:avLst>
                <a:gd name="adj" fmla="val 18921"/>
              </a:avLst>
            </a:prstGeom>
            <a:solidFill>
              <a:srgbClr val="FFFF99"/>
            </a:solidFill>
            <a:ln w="12700">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0" name="Rectangle 6"/>
            <p:cNvSpPr>
              <a:spLocks noChangeArrowheads="1"/>
            </p:cNvSpPr>
            <p:nvPr/>
          </p:nvSpPr>
          <p:spPr bwMode="auto">
            <a:xfrm>
              <a:off x="1662" y="2786"/>
              <a:ext cx="235" cy="376"/>
            </a:xfrm>
            <a:prstGeom prst="rect">
              <a:avLst/>
            </a:prstGeom>
            <a:solidFill>
              <a:srgbClr val="CC9900"/>
            </a:solidFill>
            <a:ln w="12700">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1" name="Rectangle 7"/>
            <p:cNvSpPr>
              <a:spLocks noChangeArrowheads="1"/>
            </p:cNvSpPr>
            <p:nvPr/>
          </p:nvSpPr>
          <p:spPr bwMode="auto">
            <a:xfrm>
              <a:off x="1476" y="2786"/>
              <a:ext cx="119" cy="176"/>
            </a:xfrm>
            <a:prstGeom prst="rect">
              <a:avLst/>
            </a:prstGeom>
            <a:solidFill>
              <a:srgbClr val="FFFFCC"/>
            </a:solidFill>
            <a:ln w="12700">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2" name="Rectangle 8"/>
            <p:cNvSpPr>
              <a:spLocks noChangeArrowheads="1"/>
            </p:cNvSpPr>
            <p:nvPr/>
          </p:nvSpPr>
          <p:spPr bwMode="auto">
            <a:xfrm>
              <a:off x="1956" y="2786"/>
              <a:ext cx="123" cy="176"/>
            </a:xfrm>
            <a:prstGeom prst="rect">
              <a:avLst/>
            </a:prstGeom>
            <a:solidFill>
              <a:srgbClr val="FFFFCC"/>
            </a:soli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3" name="Rectangle 9"/>
            <p:cNvSpPr>
              <a:spLocks noChangeArrowheads="1"/>
            </p:cNvSpPr>
            <p:nvPr/>
          </p:nvSpPr>
          <p:spPr bwMode="auto">
            <a:xfrm>
              <a:off x="1839" y="2952"/>
              <a:ext cx="32" cy="78"/>
            </a:xfrm>
            <a:prstGeom prst="rect">
              <a:avLst/>
            </a:prstGeom>
            <a:solidFill>
              <a:srgbClr val="00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4" name="Rectangle 10"/>
            <p:cNvSpPr>
              <a:spLocks noChangeArrowheads="1"/>
            </p:cNvSpPr>
            <p:nvPr/>
          </p:nvSpPr>
          <p:spPr bwMode="auto">
            <a:xfrm>
              <a:off x="1509" y="2489"/>
              <a:ext cx="583" cy="228"/>
            </a:xfrm>
            <a:prstGeom prst="rect">
              <a:avLst/>
            </a:prstGeom>
            <a:solidFill>
              <a:srgbClr val="CC9900"/>
            </a:solidFill>
            <a:ln w="12700" algn="ctr">
              <a:solidFill>
                <a:srgbClr val="000000"/>
              </a:solidFill>
              <a:miter lim="800000"/>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5" name="Line 11"/>
            <p:cNvSpPr>
              <a:spLocks noChangeShapeType="1"/>
            </p:cNvSpPr>
            <p:nvPr/>
          </p:nvSpPr>
          <p:spPr bwMode="auto">
            <a:xfrm>
              <a:off x="2087" y="2540"/>
              <a:ext cx="96"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6" name="Line 12"/>
            <p:cNvSpPr>
              <a:spLocks noChangeShapeType="1"/>
            </p:cNvSpPr>
            <p:nvPr/>
          </p:nvSpPr>
          <p:spPr bwMode="auto">
            <a:xfrm>
              <a:off x="2094" y="2628"/>
              <a:ext cx="51" cy="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37" name="Group 13"/>
            <p:cNvGrpSpPr>
              <a:grpSpLocks/>
            </p:cNvGrpSpPr>
            <p:nvPr/>
          </p:nvGrpSpPr>
          <p:grpSpPr bwMode="auto">
            <a:xfrm>
              <a:off x="1534" y="2525"/>
              <a:ext cx="518" cy="139"/>
              <a:chOff x="2386" y="998"/>
              <a:chExt cx="529" cy="142"/>
            </a:xfrm>
          </p:grpSpPr>
          <p:sp>
            <p:nvSpPr>
              <p:cNvPr id="38" name="Line 14"/>
              <p:cNvSpPr>
                <a:spLocks noChangeShapeType="1"/>
              </p:cNvSpPr>
              <p:nvPr/>
            </p:nvSpPr>
            <p:spPr bwMode="invGray">
              <a:xfrm flipH="1">
                <a:off x="2386"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39" name="Line 15"/>
              <p:cNvSpPr>
                <a:spLocks noChangeShapeType="1"/>
              </p:cNvSpPr>
              <p:nvPr/>
            </p:nvSpPr>
            <p:spPr bwMode="invGray">
              <a:xfrm>
                <a:off x="2444" y="1002"/>
                <a:ext cx="50" cy="13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0" name="Line 16"/>
              <p:cNvSpPr>
                <a:spLocks noChangeShapeType="1"/>
              </p:cNvSpPr>
              <p:nvPr/>
            </p:nvSpPr>
            <p:spPr bwMode="invGray">
              <a:xfrm>
                <a:off x="2404" y="1084"/>
                <a:ext cx="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1" name="Line 17"/>
              <p:cNvSpPr>
                <a:spLocks noChangeShapeType="1"/>
              </p:cNvSpPr>
              <p:nvPr/>
            </p:nvSpPr>
            <p:spPr bwMode="invGray">
              <a:xfrm>
                <a:off x="2430" y="1006"/>
                <a:ext cx="1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2" name="Line 18"/>
              <p:cNvSpPr>
                <a:spLocks noChangeShapeType="1"/>
              </p:cNvSpPr>
              <p:nvPr/>
            </p:nvSpPr>
            <p:spPr bwMode="invGray">
              <a:xfrm>
                <a:off x="2825" y="998"/>
                <a:ext cx="0" cy="1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3" name="Line 19"/>
              <p:cNvSpPr>
                <a:spLocks noChangeShapeType="1"/>
              </p:cNvSpPr>
              <p:nvPr/>
            </p:nvSpPr>
            <p:spPr bwMode="invGray">
              <a:xfrm>
                <a:off x="2822" y="1007"/>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4" name="Line 20"/>
              <p:cNvSpPr>
                <a:spLocks noChangeShapeType="1"/>
              </p:cNvSpPr>
              <p:nvPr/>
            </p:nvSpPr>
            <p:spPr bwMode="invGray">
              <a:xfrm>
                <a:off x="2822" y="1129"/>
                <a:ext cx="9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5" name="Line 21"/>
              <p:cNvSpPr>
                <a:spLocks noChangeShapeType="1"/>
              </p:cNvSpPr>
              <p:nvPr/>
            </p:nvSpPr>
            <p:spPr bwMode="invGray">
              <a:xfrm>
                <a:off x="2822" y="1065"/>
                <a:ext cx="8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6" name="Line 22"/>
              <p:cNvSpPr>
                <a:spLocks noChangeShapeType="1"/>
              </p:cNvSpPr>
              <p:nvPr/>
            </p:nvSpPr>
            <p:spPr bwMode="invGray">
              <a:xfrm>
                <a:off x="2674" y="1000"/>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7" name="Line 23"/>
              <p:cNvSpPr>
                <a:spLocks noChangeShapeType="1"/>
              </p:cNvSpPr>
              <p:nvPr/>
            </p:nvSpPr>
            <p:spPr bwMode="invGray">
              <a:xfrm flipH="1">
                <a:off x="2721" y="1002"/>
                <a:ext cx="45"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8" name="Line 24"/>
              <p:cNvSpPr>
                <a:spLocks noChangeShapeType="1"/>
              </p:cNvSpPr>
              <p:nvPr/>
            </p:nvSpPr>
            <p:spPr bwMode="invGray">
              <a:xfrm>
                <a:off x="2665"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49" name="Line 25"/>
              <p:cNvSpPr>
                <a:spLocks noChangeShapeType="1"/>
              </p:cNvSpPr>
              <p:nvPr/>
            </p:nvSpPr>
            <p:spPr bwMode="invGray">
              <a:xfrm>
                <a:off x="2776" y="1000"/>
                <a:ext cx="0" cy="13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0" name="Freeform 26"/>
              <p:cNvSpPr>
                <a:spLocks/>
              </p:cNvSpPr>
              <p:nvPr/>
            </p:nvSpPr>
            <p:spPr bwMode="invGray">
              <a:xfrm>
                <a:off x="2520" y="1004"/>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1" name="Freeform 27"/>
              <p:cNvSpPr>
                <a:spLocks/>
              </p:cNvSpPr>
              <p:nvPr/>
            </p:nvSpPr>
            <p:spPr bwMode="invGray">
              <a:xfrm flipV="1">
                <a:off x="2521" y="1066"/>
                <a:ext cx="99" cy="67"/>
              </a:xfrm>
              <a:custGeom>
                <a:avLst/>
                <a:gdLst>
                  <a:gd name="T0" fmla="*/ 99 w 99"/>
                  <a:gd name="T1" fmla="*/ 33 h 67"/>
                  <a:gd name="T2" fmla="*/ 93 w 99"/>
                  <a:gd name="T3" fmla="*/ 18 h 67"/>
                  <a:gd name="T4" fmla="*/ 80 w 99"/>
                  <a:gd name="T5" fmla="*/ 7 h 67"/>
                  <a:gd name="T6" fmla="*/ 62 w 99"/>
                  <a:gd name="T7" fmla="*/ 1 h 67"/>
                  <a:gd name="T8" fmla="*/ 44 w 99"/>
                  <a:gd name="T9" fmla="*/ 3 h 67"/>
                  <a:gd name="T10" fmla="*/ 29 w 99"/>
                  <a:gd name="T11" fmla="*/ 7 h 67"/>
                  <a:gd name="T12" fmla="*/ 15 w 99"/>
                  <a:gd name="T13" fmla="*/ 18 h 67"/>
                  <a:gd name="T14" fmla="*/ 3 w 99"/>
                  <a:gd name="T15" fmla="*/ 45 h 67"/>
                  <a:gd name="T16" fmla="*/ 0 w 99"/>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
                  <a:gd name="T28" fmla="*/ 0 h 67"/>
                  <a:gd name="T29" fmla="*/ 99 w 99"/>
                  <a:gd name="T30" fmla="*/ 67 h 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 h="67">
                    <a:moveTo>
                      <a:pt x="99" y="33"/>
                    </a:moveTo>
                    <a:cubicBezTo>
                      <a:pt x="97" y="27"/>
                      <a:pt x="96" y="22"/>
                      <a:pt x="93" y="18"/>
                    </a:cubicBezTo>
                    <a:cubicBezTo>
                      <a:pt x="90" y="14"/>
                      <a:pt x="85" y="10"/>
                      <a:pt x="80" y="7"/>
                    </a:cubicBezTo>
                    <a:cubicBezTo>
                      <a:pt x="75" y="4"/>
                      <a:pt x="68" y="2"/>
                      <a:pt x="62" y="1"/>
                    </a:cubicBezTo>
                    <a:cubicBezTo>
                      <a:pt x="56" y="0"/>
                      <a:pt x="49" y="2"/>
                      <a:pt x="44" y="3"/>
                    </a:cubicBezTo>
                    <a:cubicBezTo>
                      <a:pt x="39" y="4"/>
                      <a:pt x="34" y="5"/>
                      <a:pt x="29" y="7"/>
                    </a:cubicBezTo>
                    <a:cubicBezTo>
                      <a:pt x="24" y="9"/>
                      <a:pt x="19" y="12"/>
                      <a:pt x="15" y="18"/>
                    </a:cubicBezTo>
                    <a:cubicBezTo>
                      <a:pt x="11" y="24"/>
                      <a:pt x="5" y="37"/>
                      <a:pt x="3" y="45"/>
                    </a:cubicBezTo>
                    <a:cubicBezTo>
                      <a:pt x="1" y="53"/>
                      <a:pt x="0" y="62"/>
                      <a:pt x="0" y="67"/>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52" name="Text Box 28"/>
          <p:cNvSpPr txBox="1">
            <a:spLocks noChangeArrowheads="1"/>
          </p:cNvSpPr>
          <p:nvPr/>
        </p:nvSpPr>
        <p:spPr bwMode="auto">
          <a:xfrm>
            <a:off x="2193132" y="1854313"/>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Carrier</a:t>
            </a:r>
          </a:p>
        </p:txBody>
      </p:sp>
      <p:sp>
        <p:nvSpPr>
          <p:cNvPr id="53" name="Text Box 29"/>
          <p:cNvSpPr txBox="1">
            <a:spLocks noChangeArrowheads="1"/>
          </p:cNvSpPr>
          <p:nvPr/>
        </p:nvSpPr>
        <p:spPr bwMode="auto">
          <a:xfrm>
            <a:off x="4045744" y="1854313"/>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Policy</a:t>
            </a:r>
          </a:p>
        </p:txBody>
      </p:sp>
      <p:sp>
        <p:nvSpPr>
          <p:cNvPr id="54" name="Text Box 30"/>
          <p:cNvSpPr txBox="1">
            <a:spLocks noChangeArrowheads="1"/>
          </p:cNvSpPr>
          <p:nvPr/>
        </p:nvSpPr>
        <p:spPr bwMode="auto">
          <a:xfrm>
            <a:off x="5828110" y="1854313"/>
            <a:ext cx="9465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200" b="1" i="0" u="none" strike="noStrike" kern="0" cap="none" spc="0" normalizeH="0" baseline="0" noProof="0">
                <a:ln>
                  <a:noFill/>
                </a:ln>
                <a:solidFill>
                  <a:srgbClr val="000000"/>
                </a:solidFill>
                <a:effectLst/>
                <a:uLnTx/>
                <a:uFillTx/>
                <a:latin typeface="Arial" charset="0"/>
              </a:rPr>
              <a:t>Account</a:t>
            </a:r>
          </a:p>
        </p:txBody>
      </p:sp>
      <p:sp>
        <p:nvSpPr>
          <p:cNvPr id="55" name="Line 53"/>
          <p:cNvSpPr>
            <a:spLocks noChangeShapeType="1"/>
          </p:cNvSpPr>
          <p:nvPr/>
        </p:nvSpPr>
        <p:spPr bwMode="auto">
          <a:xfrm flipH="1">
            <a:off x="3194447" y="1432833"/>
            <a:ext cx="2619375" cy="35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56" name="Group 54"/>
          <p:cNvGrpSpPr>
            <a:grpSpLocks/>
          </p:cNvGrpSpPr>
          <p:nvPr/>
        </p:nvGrpSpPr>
        <p:grpSpPr bwMode="auto">
          <a:xfrm>
            <a:off x="4263531" y="1073770"/>
            <a:ext cx="483808" cy="720328"/>
            <a:chOff x="2442" y="434"/>
            <a:chExt cx="706" cy="1052"/>
          </a:xfrm>
        </p:grpSpPr>
        <p:sp>
          <p:nvSpPr>
            <p:cNvPr id="57" name="AutoShape 55"/>
            <p:cNvSpPr>
              <a:spLocks noChangeArrowheads="1"/>
            </p:cNvSpPr>
            <p:nvPr/>
          </p:nvSpPr>
          <p:spPr bwMode="auto">
            <a:xfrm rot="16200000">
              <a:off x="2265" y="760"/>
              <a:ext cx="1052" cy="400"/>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8" name="Freeform 56"/>
            <p:cNvSpPr>
              <a:spLocks/>
            </p:cNvSpPr>
            <p:nvPr/>
          </p:nvSpPr>
          <p:spPr bwMode="auto">
            <a:xfrm>
              <a:off x="2442" y="474"/>
              <a:ext cx="229" cy="320"/>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59" name="Freeform 57"/>
            <p:cNvSpPr>
              <a:spLocks/>
            </p:cNvSpPr>
            <p:nvPr/>
          </p:nvSpPr>
          <p:spPr bwMode="auto">
            <a:xfrm>
              <a:off x="2442" y="805"/>
              <a:ext cx="229" cy="320"/>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0" name="Freeform 58"/>
            <p:cNvSpPr>
              <a:spLocks/>
            </p:cNvSpPr>
            <p:nvPr/>
          </p:nvSpPr>
          <p:spPr bwMode="auto">
            <a:xfrm>
              <a:off x="2442" y="1137"/>
              <a:ext cx="229" cy="320"/>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61" name="Group 59"/>
            <p:cNvGrpSpPr>
              <a:grpSpLocks/>
            </p:cNvGrpSpPr>
            <p:nvPr/>
          </p:nvGrpSpPr>
          <p:grpSpPr bwMode="auto">
            <a:xfrm>
              <a:off x="2892" y="828"/>
              <a:ext cx="256" cy="637"/>
              <a:chOff x="2784" y="3017"/>
              <a:chExt cx="384" cy="965"/>
            </a:xfrm>
          </p:grpSpPr>
          <p:sp>
            <p:nvSpPr>
              <p:cNvPr id="62" name="AutoShape 6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3" name="AutoShape 6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4" name="AutoShape 62"/>
              <p:cNvSpPr>
                <a:spLocks noChangeArrowheads="1"/>
              </p:cNvSpPr>
              <p:nvPr/>
            </p:nvSpPr>
            <p:spPr bwMode="auto">
              <a:xfrm>
                <a:off x="2784" y="3017"/>
                <a:ext cx="0" cy="907"/>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65" name="Oval 63"/>
              <p:cNvSpPr>
                <a:spLocks noChangeArrowheads="1"/>
              </p:cNvSpPr>
              <p:nvPr/>
            </p:nvSpPr>
            <p:spPr bwMode="auto">
              <a:xfrm>
                <a:off x="2880" y="3125"/>
                <a:ext cx="0" cy="68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Tree>
    <p:extLst>
      <p:ext uri="{BB962C8B-B14F-4D97-AF65-F5344CB8AC3E}">
        <p14:creationId xmlns:p14="http://schemas.microsoft.com/office/powerpoint/2010/main" val="279363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148"/>
          <p:cNvGrpSpPr>
            <a:grpSpLocks/>
          </p:cNvGrpSpPr>
          <p:nvPr/>
        </p:nvGrpSpPr>
        <p:grpSpPr bwMode="auto">
          <a:xfrm>
            <a:off x="2754952" y="957665"/>
            <a:ext cx="849071" cy="671700"/>
            <a:chOff x="3942556" y="1245638"/>
            <a:chExt cx="1284287" cy="1016000"/>
          </a:xfrm>
        </p:grpSpPr>
        <p:pic>
          <p:nvPicPr>
            <p:cNvPr id="41"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2" name="Group 3"/>
            <p:cNvGrpSpPr>
              <a:grpSpLocks/>
            </p:cNvGrpSpPr>
            <p:nvPr/>
          </p:nvGrpSpPr>
          <p:grpSpPr bwMode="auto">
            <a:xfrm rot="-960000">
              <a:off x="4500994" y="1456700"/>
              <a:ext cx="415095" cy="703182"/>
              <a:chOff x="2336" y="270"/>
              <a:chExt cx="909" cy="1541"/>
            </a:xfrm>
          </p:grpSpPr>
          <p:sp>
            <p:nvSpPr>
              <p:cNvPr id="43" name="AutoShape 4"/>
              <p:cNvSpPr>
                <a:spLocks noChangeArrowheads="1"/>
              </p:cNvSpPr>
              <p:nvPr/>
            </p:nvSpPr>
            <p:spPr bwMode="auto">
              <a:xfrm rot="16200000">
                <a:off x="2265" y="506"/>
                <a:ext cx="1052" cy="909"/>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44" name="Freeform 5"/>
              <p:cNvSpPr>
                <a:spLocks/>
              </p:cNvSpPr>
              <p:nvPr/>
            </p:nvSpPr>
            <p:spPr bwMode="auto">
              <a:xfrm>
                <a:off x="2442" y="270"/>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45" name="Freeform 6"/>
              <p:cNvSpPr>
                <a:spLocks/>
              </p:cNvSpPr>
              <p:nvPr/>
            </p:nvSpPr>
            <p:spPr bwMode="auto">
              <a:xfrm>
                <a:off x="2442" y="601"/>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46" name="Freeform 7"/>
              <p:cNvSpPr>
                <a:spLocks/>
              </p:cNvSpPr>
              <p:nvPr/>
            </p:nvSpPr>
            <p:spPr bwMode="auto">
              <a:xfrm>
                <a:off x="2442" y="933"/>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grpSp>
            <p:nvGrpSpPr>
              <p:cNvPr id="47" name="Group 8"/>
              <p:cNvGrpSpPr>
                <a:grpSpLocks/>
              </p:cNvGrpSpPr>
              <p:nvPr/>
            </p:nvGrpSpPr>
            <p:grpSpPr bwMode="auto">
              <a:xfrm>
                <a:off x="2963" y="451"/>
                <a:ext cx="186" cy="1360"/>
                <a:chOff x="2889" y="2443"/>
                <a:chExt cx="279" cy="2058"/>
              </a:xfrm>
            </p:grpSpPr>
            <p:sp>
              <p:nvSpPr>
                <p:cNvPr id="48"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49"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50" name="AutoShape 11"/>
                <p:cNvSpPr>
                  <a:spLocks noChangeArrowheads="1"/>
                </p:cNvSpPr>
                <p:nvPr/>
              </p:nvSpPr>
              <p:spPr bwMode="auto">
                <a:xfrm>
                  <a:off x="3045" y="2443"/>
                  <a:ext cx="1" cy="205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sp>
              <p:nvSpPr>
                <p:cNvPr id="51" name="Oval 12"/>
                <p:cNvSpPr>
                  <a:spLocks noChangeArrowheads="1"/>
                </p:cNvSpPr>
                <p:nvPr/>
              </p:nvSpPr>
              <p:spPr bwMode="auto">
                <a:xfrm>
                  <a:off x="3040" y="2694"/>
                  <a:ext cx="0" cy="154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lnSpc>
                      <a:spcPct val="95000"/>
                    </a:lnSpc>
                    <a:spcBef>
                      <a:spcPct val="50000"/>
                    </a:spcBef>
                    <a:spcAft>
                      <a:spcPct val="30000"/>
                    </a:spcAft>
                    <a:buClr>
                      <a:srgbClr val="FFFFFF"/>
                    </a:buClr>
                  </a:pPr>
                  <a:endParaRPr lang="en-US" sz="1500" b="1">
                    <a:solidFill>
                      <a:srgbClr val="000000"/>
                    </a:solidFill>
                    <a:latin typeface="Arial" charset="0"/>
                  </a:endParaRPr>
                </a:p>
              </p:txBody>
            </p:sp>
          </p:grpSp>
        </p:grpSp>
      </p:grpSp>
      <p:sp>
        <p:nvSpPr>
          <p:cNvPr id="9218" name="Rectangle 31"/>
          <p:cNvSpPr>
            <a:spLocks noChangeArrowheads="1"/>
          </p:cNvSpPr>
          <p:nvPr/>
        </p:nvSpPr>
        <p:spPr bwMode="auto">
          <a:xfrm>
            <a:off x="5285185" y="635794"/>
            <a:ext cx="2486025" cy="415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lnSpc>
                <a:spcPct val="90000"/>
              </a:lnSpc>
              <a:spcBef>
                <a:spcPct val="40000"/>
              </a:spcBef>
              <a:spcAft>
                <a:spcPct val="0"/>
              </a:spcAft>
              <a:buClr>
                <a:srgbClr val="04628C"/>
              </a:buClr>
              <a:buSzPct val="90000"/>
              <a:buFont typeface="Arial" charset="0"/>
              <a:buChar char="•"/>
            </a:pPr>
            <a:r>
              <a:rPr lang="en-US" dirty="0">
                <a:solidFill>
                  <a:srgbClr val="000000"/>
                </a:solidFill>
                <a:latin typeface="Arial" charset="0"/>
              </a:rPr>
              <a:t>An account</a:t>
            </a:r>
            <a:r>
              <a:rPr lang="en-US" b="1" dirty="0">
                <a:solidFill>
                  <a:srgbClr val="000000"/>
                </a:solidFill>
                <a:latin typeface="Arial" charset="0"/>
              </a:rPr>
              <a:t> contact</a:t>
            </a:r>
            <a:r>
              <a:rPr lang="en-US" dirty="0">
                <a:solidFill>
                  <a:srgbClr val="000000"/>
                </a:solidFill>
                <a:latin typeface="Arial" charset="0"/>
              </a:rPr>
              <a:t> is a person or organization who has a relationship to the account, such as:</a:t>
            </a:r>
          </a:p>
          <a:p>
            <a:pPr marL="471488" lvl="1" indent="-171450" defTabSz="685800" eaLnBrk="0" fontAlgn="base" hangingPunct="0">
              <a:lnSpc>
                <a:spcPct val="90000"/>
              </a:lnSpc>
              <a:spcBef>
                <a:spcPct val="20000"/>
              </a:spcBef>
              <a:spcAft>
                <a:spcPct val="0"/>
              </a:spcAft>
              <a:buClr>
                <a:srgbClr val="04628C"/>
              </a:buClr>
              <a:buSzPct val="90000"/>
              <a:buFont typeface="Arial" charset="0"/>
              <a:buChar char="−"/>
            </a:pPr>
            <a:r>
              <a:rPr lang="en-US" sz="1650" dirty="0">
                <a:solidFill>
                  <a:srgbClr val="000000"/>
                </a:solidFill>
                <a:latin typeface="Arial" charset="0"/>
              </a:rPr>
              <a:t>Owner of policies</a:t>
            </a:r>
          </a:p>
          <a:p>
            <a:pPr marL="471488" lvl="1" indent="-171450" defTabSz="685800" eaLnBrk="0" fontAlgn="base" hangingPunct="0">
              <a:lnSpc>
                <a:spcPct val="90000"/>
              </a:lnSpc>
              <a:spcBef>
                <a:spcPct val="20000"/>
              </a:spcBef>
              <a:spcAft>
                <a:spcPct val="0"/>
              </a:spcAft>
              <a:buClr>
                <a:srgbClr val="04628C"/>
              </a:buClr>
              <a:buSzPct val="90000"/>
              <a:buFont typeface="Arial" charset="0"/>
              <a:buChar char="−"/>
            </a:pPr>
            <a:r>
              <a:rPr lang="en-US" sz="1650" dirty="0">
                <a:solidFill>
                  <a:srgbClr val="000000"/>
                </a:solidFill>
                <a:latin typeface="Arial" charset="0"/>
              </a:rPr>
              <a:t>Primary payer</a:t>
            </a:r>
          </a:p>
          <a:p>
            <a:pPr marL="471488" lvl="1" indent="-171450" defTabSz="685800" eaLnBrk="0" fontAlgn="base" hangingPunct="0">
              <a:lnSpc>
                <a:spcPct val="90000"/>
              </a:lnSpc>
              <a:spcBef>
                <a:spcPct val="20000"/>
              </a:spcBef>
              <a:spcAft>
                <a:spcPct val="0"/>
              </a:spcAft>
              <a:buClr>
                <a:srgbClr val="04628C"/>
              </a:buClr>
              <a:buSzPct val="90000"/>
              <a:buFont typeface="Arial" charset="0"/>
              <a:buChar char="−"/>
            </a:pPr>
            <a:r>
              <a:rPr lang="en-US" sz="1650" dirty="0">
                <a:solidFill>
                  <a:srgbClr val="000000"/>
                </a:solidFill>
                <a:latin typeface="Arial" charset="0"/>
              </a:rPr>
              <a:t>Primary insured</a:t>
            </a:r>
          </a:p>
          <a:p>
            <a:pPr marL="214313" indent="-214313" defTabSz="685800" eaLnBrk="0" fontAlgn="base" hangingPunct="0">
              <a:lnSpc>
                <a:spcPct val="90000"/>
              </a:lnSpc>
              <a:spcBef>
                <a:spcPct val="40000"/>
              </a:spcBef>
              <a:spcAft>
                <a:spcPct val="0"/>
              </a:spcAft>
              <a:buClr>
                <a:srgbClr val="04628C"/>
              </a:buClr>
              <a:buSzPct val="90000"/>
              <a:buFont typeface="Arial" charset="0"/>
              <a:buChar char="•"/>
            </a:pPr>
            <a:r>
              <a:rPr lang="en-US" dirty="0">
                <a:solidFill>
                  <a:srgbClr val="000000"/>
                </a:solidFill>
                <a:latin typeface="Arial" charset="0"/>
              </a:rPr>
              <a:t>Contact type is either </a:t>
            </a:r>
            <a:r>
              <a:rPr lang="en-US" i="1" dirty="0">
                <a:solidFill>
                  <a:srgbClr val="000000"/>
                </a:solidFill>
                <a:latin typeface="Arial" charset="0"/>
              </a:rPr>
              <a:t>company</a:t>
            </a:r>
            <a:r>
              <a:rPr lang="en-US" dirty="0">
                <a:solidFill>
                  <a:srgbClr val="000000"/>
                </a:solidFill>
                <a:latin typeface="Arial" charset="0"/>
              </a:rPr>
              <a:t> or </a:t>
            </a:r>
            <a:r>
              <a:rPr lang="en-US" i="1" dirty="0">
                <a:solidFill>
                  <a:srgbClr val="000000"/>
                </a:solidFill>
                <a:latin typeface="Arial" charset="0"/>
              </a:rPr>
              <a:t>person</a:t>
            </a:r>
            <a:r>
              <a:rPr lang="en-US" dirty="0">
                <a:solidFill>
                  <a:srgbClr val="000000"/>
                </a:solidFill>
                <a:latin typeface="Arial" charset="0"/>
              </a:rPr>
              <a:t> </a:t>
            </a:r>
          </a:p>
          <a:p>
            <a:pPr marL="471488" lvl="1" indent="-171450" defTabSz="685800" eaLnBrk="0" fontAlgn="base" hangingPunct="0">
              <a:lnSpc>
                <a:spcPct val="90000"/>
              </a:lnSpc>
              <a:spcBef>
                <a:spcPct val="20000"/>
              </a:spcBef>
              <a:spcAft>
                <a:spcPct val="0"/>
              </a:spcAft>
              <a:buClr>
                <a:srgbClr val="0146AD"/>
              </a:buClr>
              <a:buSzPct val="90000"/>
              <a:buFont typeface="Wingdings 2" pitchFamily="18" charset="2"/>
              <a:buChar char=""/>
            </a:pPr>
            <a:endParaRPr lang="en-US" sz="1650" dirty="0">
              <a:solidFill>
                <a:srgbClr val="000000"/>
              </a:solidFill>
              <a:latin typeface="Arial" charset="0"/>
            </a:endParaRPr>
          </a:p>
        </p:txBody>
      </p:sp>
      <p:sp>
        <p:nvSpPr>
          <p:cNvPr id="9219" name="Line 33"/>
          <p:cNvSpPr>
            <a:spLocks noChangeShapeType="1"/>
          </p:cNvSpPr>
          <p:nvPr/>
        </p:nvSpPr>
        <p:spPr bwMode="auto">
          <a:xfrm flipH="1" flipV="1">
            <a:off x="3217069" y="1726232"/>
            <a:ext cx="9525" cy="179427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0" name="Line 55"/>
          <p:cNvSpPr>
            <a:spLocks noChangeShapeType="1"/>
          </p:cNvSpPr>
          <p:nvPr/>
        </p:nvSpPr>
        <p:spPr bwMode="auto">
          <a:xfrm>
            <a:off x="1782366" y="3528839"/>
            <a:ext cx="28860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1" name="Line 56"/>
          <p:cNvSpPr>
            <a:spLocks noChangeShapeType="1"/>
          </p:cNvSpPr>
          <p:nvPr/>
        </p:nvSpPr>
        <p:spPr bwMode="auto">
          <a:xfrm>
            <a:off x="1794272" y="3528839"/>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2" name="Line 77"/>
          <p:cNvSpPr>
            <a:spLocks noChangeShapeType="1"/>
          </p:cNvSpPr>
          <p:nvPr/>
        </p:nvSpPr>
        <p:spPr bwMode="auto">
          <a:xfrm>
            <a:off x="4655344" y="3537173"/>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3" name="Line 89"/>
          <p:cNvSpPr>
            <a:spLocks noChangeShapeType="1"/>
          </p:cNvSpPr>
          <p:nvPr/>
        </p:nvSpPr>
        <p:spPr bwMode="auto">
          <a:xfrm>
            <a:off x="3619500" y="3537173"/>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4" name="Text Box 158"/>
          <p:cNvSpPr txBox="1">
            <a:spLocks noChangeArrowheads="1"/>
          </p:cNvSpPr>
          <p:nvPr/>
        </p:nvSpPr>
        <p:spPr bwMode="auto">
          <a:xfrm>
            <a:off x="1860948" y="1269032"/>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500" dirty="0">
                <a:solidFill>
                  <a:srgbClr val="000000"/>
                </a:solidFill>
              </a:rPr>
              <a:t>Account</a:t>
            </a:r>
          </a:p>
        </p:txBody>
      </p:sp>
      <p:sp>
        <p:nvSpPr>
          <p:cNvPr id="9226" name="Line 192"/>
          <p:cNvSpPr>
            <a:spLocks noChangeShapeType="1"/>
          </p:cNvSpPr>
          <p:nvPr/>
        </p:nvSpPr>
        <p:spPr bwMode="auto">
          <a:xfrm>
            <a:off x="2332435" y="1877441"/>
            <a:ext cx="17787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7" name="Line 193"/>
          <p:cNvSpPr>
            <a:spLocks noChangeShapeType="1"/>
          </p:cNvSpPr>
          <p:nvPr/>
        </p:nvSpPr>
        <p:spPr bwMode="auto">
          <a:xfrm>
            <a:off x="2336006" y="1871489"/>
            <a:ext cx="0" cy="16787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8" name="Line 199"/>
          <p:cNvSpPr>
            <a:spLocks noChangeShapeType="1"/>
          </p:cNvSpPr>
          <p:nvPr/>
        </p:nvSpPr>
        <p:spPr bwMode="auto">
          <a:xfrm>
            <a:off x="2695575" y="3537173"/>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29" name="Line 200"/>
          <p:cNvSpPr>
            <a:spLocks noChangeShapeType="1"/>
          </p:cNvSpPr>
          <p:nvPr/>
        </p:nvSpPr>
        <p:spPr bwMode="auto">
          <a:xfrm>
            <a:off x="4095750" y="1871489"/>
            <a:ext cx="0" cy="16787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30" name="Text Box 201"/>
          <p:cNvSpPr txBox="1">
            <a:spLocks noChangeArrowheads="1"/>
          </p:cNvSpPr>
          <p:nvPr/>
        </p:nvSpPr>
        <p:spPr bwMode="auto">
          <a:xfrm>
            <a:off x="1944291" y="2059608"/>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Contact</a:t>
            </a:r>
          </a:p>
        </p:txBody>
      </p:sp>
      <p:grpSp>
        <p:nvGrpSpPr>
          <p:cNvPr id="9231" name="Group 202"/>
          <p:cNvGrpSpPr>
            <a:grpSpLocks/>
          </p:cNvGrpSpPr>
          <p:nvPr/>
        </p:nvGrpSpPr>
        <p:grpSpPr bwMode="auto">
          <a:xfrm>
            <a:off x="2081212" y="2309639"/>
            <a:ext cx="701279" cy="921544"/>
            <a:chOff x="1196" y="1703"/>
            <a:chExt cx="589" cy="774"/>
          </a:xfrm>
        </p:grpSpPr>
        <p:sp>
          <p:nvSpPr>
            <p:cNvPr id="9233" name="AutoShape 203"/>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34" name="AutoShape 204"/>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sp>
          <p:nvSpPr>
            <p:cNvPr id="9235" name="AutoShape 205"/>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defTabSz="685800" fontAlgn="base">
                <a:lnSpc>
                  <a:spcPct val="95000"/>
                </a:lnSpc>
                <a:spcBef>
                  <a:spcPct val="5000"/>
                </a:spcBef>
                <a:spcAft>
                  <a:spcPct val="0"/>
                </a:spcAft>
                <a:buClr>
                  <a:srgbClr val="FFFFFF"/>
                </a:buClr>
              </a:pPr>
              <a:endParaRPr lang="en-US" sz="1500" b="1">
                <a:solidFill>
                  <a:srgbClr val="000000"/>
                </a:solidFill>
                <a:latin typeface="Arial" charset="0"/>
              </a:endParaRPr>
            </a:p>
          </p:txBody>
        </p:sp>
      </p:grpSp>
      <p:sp>
        <p:nvSpPr>
          <p:cNvPr id="9232" name="Title 39"/>
          <p:cNvSpPr>
            <a:spLocks noGrp="1"/>
          </p:cNvSpPr>
          <p:nvPr>
            <p:ph type="title"/>
          </p:nvPr>
        </p:nvSpPr>
        <p:spPr>
          <a:xfrm>
            <a:off x="384048" y="208763"/>
            <a:ext cx="8378952" cy="621030"/>
          </a:xfrm>
        </p:spPr>
        <p:txBody>
          <a:bodyPr/>
          <a:lstStyle/>
          <a:p>
            <a:r>
              <a:rPr lang="en-US" dirty="0" smtClean="0"/>
              <a:t>Account contacts</a:t>
            </a:r>
          </a:p>
        </p:txBody>
      </p:sp>
    </p:spTree>
    <p:extLst>
      <p:ext uri="{BB962C8B-B14F-4D97-AF65-F5344CB8AC3E}">
        <p14:creationId xmlns:p14="http://schemas.microsoft.com/office/powerpoint/2010/main" val="1449172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48"/>
          <p:cNvGrpSpPr>
            <a:grpSpLocks/>
          </p:cNvGrpSpPr>
          <p:nvPr/>
        </p:nvGrpSpPr>
        <p:grpSpPr bwMode="auto">
          <a:xfrm>
            <a:off x="2754952" y="778055"/>
            <a:ext cx="849071" cy="671700"/>
            <a:chOff x="3942556" y="1245638"/>
            <a:chExt cx="1284287" cy="1016000"/>
          </a:xfrm>
        </p:grpSpPr>
        <p:pic>
          <p:nvPicPr>
            <p:cNvPr id="113"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 name="Group 3"/>
            <p:cNvGrpSpPr>
              <a:grpSpLocks/>
            </p:cNvGrpSpPr>
            <p:nvPr/>
          </p:nvGrpSpPr>
          <p:grpSpPr bwMode="auto">
            <a:xfrm rot="-960000">
              <a:off x="4500994" y="1456700"/>
              <a:ext cx="415095" cy="703182"/>
              <a:chOff x="2336" y="270"/>
              <a:chExt cx="909" cy="1541"/>
            </a:xfrm>
          </p:grpSpPr>
          <p:sp>
            <p:nvSpPr>
              <p:cNvPr id="115" name="AutoShape 4"/>
              <p:cNvSpPr>
                <a:spLocks noChangeArrowheads="1"/>
              </p:cNvSpPr>
              <p:nvPr/>
            </p:nvSpPr>
            <p:spPr bwMode="auto">
              <a:xfrm rot="16200000">
                <a:off x="2265" y="506"/>
                <a:ext cx="1052" cy="909"/>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6" name="Freeform 5"/>
              <p:cNvSpPr>
                <a:spLocks/>
              </p:cNvSpPr>
              <p:nvPr/>
            </p:nvSpPr>
            <p:spPr bwMode="auto">
              <a:xfrm>
                <a:off x="2442" y="270"/>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7" name="Freeform 6"/>
              <p:cNvSpPr>
                <a:spLocks/>
              </p:cNvSpPr>
              <p:nvPr/>
            </p:nvSpPr>
            <p:spPr bwMode="auto">
              <a:xfrm>
                <a:off x="2442" y="601"/>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8" name="Freeform 7"/>
              <p:cNvSpPr>
                <a:spLocks/>
              </p:cNvSpPr>
              <p:nvPr/>
            </p:nvSpPr>
            <p:spPr bwMode="auto">
              <a:xfrm>
                <a:off x="2442" y="933"/>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19" name="Group 8"/>
              <p:cNvGrpSpPr>
                <a:grpSpLocks/>
              </p:cNvGrpSpPr>
              <p:nvPr/>
            </p:nvGrpSpPr>
            <p:grpSpPr bwMode="auto">
              <a:xfrm>
                <a:off x="2963" y="451"/>
                <a:ext cx="186" cy="1360"/>
                <a:chOff x="2889" y="2443"/>
                <a:chExt cx="279" cy="2058"/>
              </a:xfrm>
            </p:grpSpPr>
            <p:sp>
              <p:nvSpPr>
                <p:cNvPr id="12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AutoShape 11"/>
                <p:cNvSpPr>
                  <a:spLocks noChangeArrowheads="1"/>
                </p:cNvSpPr>
                <p:nvPr/>
              </p:nvSpPr>
              <p:spPr bwMode="auto">
                <a:xfrm>
                  <a:off x="3045" y="2443"/>
                  <a:ext cx="1" cy="205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Oval 12"/>
                <p:cNvSpPr>
                  <a:spLocks noChangeArrowheads="1"/>
                </p:cNvSpPr>
                <p:nvPr/>
              </p:nvSpPr>
              <p:spPr bwMode="auto">
                <a:xfrm>
                  <a:off x="3040" y="2694"/>
                  <a:ext cx="0" cy="154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124" name="Rectangle 97"/>
          <p:cNvSpPr>
            <a:spLocks noChangeArrowheads="1"/>
          </p:cNvSpPr>
          <p:nvPr/>
        </p:nvSpPr>
        <p:spPr bwMode="auto">
          <a:xfrm>
            <a:off x="5285185" y="667941"/>
            <a:ext cx="24860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marR="0" lvl="0" indent="-214313" defTabSz="685800" eaLnBrk="0" fontAlgn="base" latinLnBrk="0" hangingPunct="0">
              <a:lnSpc>
                <a:spcPct val="90000"/>
              </a:lnSpc>
              <a:spcBef>
                <a:spcPct val="40000"/>
              </a:spcBef>
              <a:spcAft>
                <a:spcPct val="0"/>
              </a:spcAft>
              <a:buClr>
                <a:srgbClr val="0146AD"/>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A </a:t>
            </a:r>
            <a:r>
              <a:rPr kumimoji="0" lang="en-US" sz="1800" b="1" i="0" u="none" strike="noStrike" kern="0" cap="none" spc="0" normalizeH="0" baseline="0" noProof="0" smtClean="0">
                <a:ln>
                  <a:noFill/>
                </a:ln>
                <a:solidFill>
                  <a:srgbClr val="000000"/>
                </a:solidFill>
                <a:effectLst/>
                <a:uLnTx/>
                <a:uFillTx/>
              </a:rPr>
              <a:t>policy</a:t>
            </a:r>
            <a:r>
              <a:rPr kumimoji="0" lang="en-US" sz="1800" b="0" i="0" u="none" strike="noStrike" kern="0" cap="none" spc="0" normalizeH="0" baseline="0" noProof="0" smtClean="0">
                <a:ln>
                  <a:noFill/>
                </a:ln>
                <a:solidFill>
                  <a:srgbClr val="000000"/>
                </a:solidFill>
                <a:effectLst/>
                <a:uLnTx/>
                <a:uFillTx/>
              </a:rPr>
              <a:t> is a written contract for insurance between a carrier and a policyholder (account)</a:t>
            </a:r>
          </a:p>
          <a:p>
            <a:pPr marL="214313" marR="0" lvl="0" indent="-214313" defTabSz="685800" eaLnBrk="0" fontAlgn="base" latinLnBrk="0" hangingPunct="0">
              <a:lnSpc>
                <a:spcPct val="90000"/>
              </a:lnSpc>
              <a:spcBef>
                <a:spcPct val="40000"/>
              </a:spcBef>
              <a:spcAft>
                <a:spcPct val="0"/>
              </a:spcAft>
              <a:buClr>
                <a:srgbClr val="0146AD"/>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When PAS informs BillingCenter of a new policy, the owner and payer accounts are also identified</a:t>
            </a:r>
          </a:p>
          <a:p>
            <a:pPr marL="214313" marR="0" lvl="0" indent="-214313" defTabSz="685800" eaLnBrk="0" fontAlgn="base" latinLnBrk="0" hangingPunct="0">
              <a:lnSpc>
                <a:spcPct val="90000"/>
              </a:lnSpc>
              <a:spcBef>
                <a:spcPct val="40000"/>
              </a:spcBef>
              <a:spcAft>
                <a:spcPct val="0"/>
              </a:spcAft>
              <a:buClr>
                <a:srgbClr val="0146AD"/>
              </a:buClr>
              <a:buSzTx/>
              <a:buFont typeface="Arial" charset="0"/>
              <a:buChar char="•"/>
              <a:tabLst/>
              <a:defRPr/>
            </a:pPr>
            <a:r>
              <a:rPr kumimoji="0" lang="en-US" sz="1800" b="0" i="0" u="none" strike="noStrike" kern="0" cap="none" spc="0" normalizeH="0" baseline="0" noProof="0" smtClean="0">
                <a:ln>
                  <a:noFill/>
                </a:ln>
                <a:solidFill>
                  <a:srgbClr val="000000"/>
                </a:solidFill>
                <a:effectLst/>
                <a:uLnTx/>
                <a:uFillTx/>
              </a:rPr>
              <a:t>Contacts can also be associated with policies</a:t>
            </a:r>
          </a:p>
        </p:txBody>
      </p:sp>
      <p:sp>
        <p:nvSpPr>
          <p:cNvPr id="125" name="Line 102"/>
          <p:cNvSpPr>
            <a:spLocks noChangeShapeType="1"/>
          </p:cNvSpPr>
          <p:nvPr/>
        </p:nvSpPr>
        <p:spPr bwMode="auto">
          <a:xfrm flipH="1" flipV="1">
            <a:off x="3217069" y="1497807"/>
            <a:ext cx="9525" cy="179427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26" name="Group 103"/>
          <p:cNvGrpSpPr>
            <a:grpSpLocks/>
          </p:cNvGrpSpPr>
          <p:nvPr/>
        </p:nvGrpSpPr>
        <p:grpSpPr bwMode="auto">
          <a:xfrm>
            <a:off x="1573327" y="3732610"/>
            <a:ext cx="416236" cy="619125"/>
            <a:chOff x="2442" y="435"/>
            <a:chExt cx="706" cy="1052"/>
          </a:xfrm>
        </p:grpSpPr>
        <p:sp>
          <p:nvSpPr>
            <p:cNvPr id="127" name="AutoShape 104"/>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8" name="Freeform 105"/>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9" name="Freeform 106"/>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0" name="Freeform 107"/>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31" name="Group 108"/>
            <p:cNvGrpSpPr>
              <a:grpSpLocks/>
            </p:cNvGrpSpPr>
            <p:nvPr/>
          </p:nvGrpSpPr>
          <p:grpSpPr bwMode="auto">
            <a:xfrm>
              <a:off x="2892" y="783"/>
              <a:ext cx="256" cy="697"/>
              <a:chOff x="2784" y="2944"/>
              <a:chExt cx="384" cy="1054"/>
            </a:xfrm>
          </p:grpSpPr>
          <p:sp>
            <p:nvSpPr>
              <p:cNvPr id="132" name="AutoShape 10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3" name="AutoShape 1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4" name="AutoShape 111"/>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5" name="Oval 112"/>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36" name="Text Box 113"/>
          <p:cNvSpPr txBox="1">
            <a:spLocks noChangeArrowheads="1"/>
          </p:cNvSpPr>
          <p:nvPr/>
        </p:nvSpPr>
        <p:spPr bwMode="auto">
          <a:xfrm>
            <a:off x="1540669" y="3469482"/>
            <a:ext cx="57269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grpSp>
        <p:nvGrpSpPr>
          <p:cNvPr id="137" name="Group 114"/>
          <p:cNvGrpSpPr>
            <a:grpSpLocks/>
          </p:cNvGrpSpPr>
          <p:nvPr/>
        </p:nvGrpSpPr>
        <p:grpSpPr bwMode="auto">
          <a:xfrm>
            <a:off x="1676911" y="3921919"/>
            <a:ext cx="416236" cy="619125"/>
            <a:chOff x="2442" y="435"/>
            <a:chExt cx="706" cy="1052"/>
          </a:xfrm>
        </p:grpSpPr>
        <p:sp>
          <p:nvSpPr>
            <p:cNvPr id="138" name="AutoShape 115"/>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9" name="Freeform 116"/>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0" name="Freeform 117"/>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1" name="Freeform 118"/>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2" name="Group 119"/>
            <p:cNvGrpSpPr>
              <a:grpSpLocks/>
            </p:cNvGrpSpPr>
            <p:nvPr/>
          </p:nvGrpSpPr>
          <p:grpSpPr bwMode="auto">
            <a:xfrm>
              <a:off x="2892" y="783"/>
              <a:ext cx="256" cy="697"/>
              <a:chOff x="2784" y="2944"/>
              <a:chExt cx="384" cy="1054"/>
            </a:xfrm>
          </p:grpSpPr>
          <p:sp>
            <p:nvSpPr>
              <p:cNvPr id="143" name="AutoShape 120"/>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4" name="AutoShape 121"/>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5" name="AutoShape 122"/>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6" name="Oval 123"/>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47" name="Line 124"/>
          <p:cNvSpPr>
            <a:spLocks noChangeShapeType="1"/>
          </p:cNvSpPr>
          <p:nvPr/>
        </p:nvSpPr>
        <p:spPr bwMode="auto">
          <a:xfrm>
            <a:off x="1782366" y="3300413"/>
            <a:ext cx="28860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8" name="Line 125"/>
          <p:cNvSpPr>
            <a:spLocks noChangeShapeType="1"/>
          </p:cNvSpPr>
          <p:nvPr/>
        </p:nvSpPr>
        <p:spPr bwMode="auto">
          <a:xfrm>
            <a:off x="1794272" y="3300413"/>
            <a:ext cx="0" cy="1226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9" name="Line 146"/>
          <p:cNvSpPr>
            <a:spLocks noChangeShapeType="1"/>
          </p:cNvSpPr>
          <p:nvPr/>
        </p:nvSpPr>
        <p:spPr bwMode="auto">
          <a:xfrm>
            <a:off x="4655344" y="3308748"/>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0" name="Line 158"/>
          <p:cNvSpPr>
            <a:spLocks noChangeShapeType="1"/>
          </p:cNvSpPr>
          <p:nvPr/>
        </p:nvSpPr>
        <p:spPr bwMode="auto">
          <a:xfrm>
            <a:off x="3619500" y="3308748"/>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1" name="Text Box 227"/>
          <p:cNvSpPr txBox="1">
            <a:spLocks noChangeArrowheads="1"/>
          </p:cNvSpPr>
          <p:nvPr/>
        </p:nvSpPr>
        <p:spPr bwMode="auto">
          <a:xfrm>
            <a:off x="1860948" y="1040606"/>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Account</a:t>
            </a:r>
          </a:p>
        </p:txBody>
      </p:sp>
      <p:sp>
        <p:nvSpPr>
          <p:cNvPr id="152" name="Line 261"/>
          <p:cNvSpPr>
            <a:spLocks noChangeShapeType="1"/>
          </p:cNvSpPr>
          <p:nvPr/>
        </p:nvSpPr>
        <p:spPr bwMode="auto">
          <a:xfrm>
            <a:off x="2332435" y="1649016"/>
            <a:ext cx="17787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3" name="Line 262"/>
          <p:cNvSpPr>
            <a:spLocks noChangeShapeType="1"/>
          </p:cNvSpPr>
          <p:nvPr/>
        </p:nvSpPr>
        <p:spPr bwMode="auto">
          <a:xfrm>
            <a:off x="2336006" y="1643062"/>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4" name="Text Box 263"/>
          <p:cNvSpPr txBox="1">
            <a:spLocks noChangeArrowheads="1"/>
          </p:cNvSpPr>
          <p:nvPr/>
        </p:nvSpPr>
        <p:spPr bwMode="auto">
          <a:xfrm>
            <a:off x="1944291" y="1831182"/>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grpSp>
        <p:nvGrpSpPr>
          <p:cNvPr id="155" name="Group 264"/>
          <p:cNvGrpSpPr>
            <a:grpSpLocks/>
          </p:cNvGrpSpPr>
          <p:nvPr/>
        </p:nvGrpSpPr>
        <p:grpSpPr bwMode="auto">
          <a:xfrm>
            <a:off x="2081212" y="2081213"/>
            <a:ext cx="701279" cy="921544"/>
            <a:chOff x="1196" y="1703"/>
            <a:chExt cx="589" cy="774"/>
          </a:xfrm>
        </p:grpSpPr>
        <p:sp>
          <p:nvSpPr>
            <p:cNvPr id="156" name="AutoShape 265"/>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7" name="AutoShape 266"/>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58" name="AutoShape 267"/>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59" name="Line 268"/>
          <p:cNvSpPr>
            <a:spLocks noChangeShapeType="1"/>
          </p:cNvSpPr>
          <p:nvPr/>
        </p:nvSpPr>
        <p:spPr bwMode="auto">
          <a:xfrm>
            <a:off x="2695575" y="3308748"/>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0" name="Line 269"/>
          <p:cNvSpPr>
            <a:spLocks noChangeShapeType="1"/>
          </p:cNvSpPr>
          <p:nvPr/>
        </p:nvSpPr>
        <p:spPr bwMode="auto">
          <a:xfrm>
            <a:off x="4095750" y="1643062"/>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61" name="Title 60"/>
          <p:cNvSpPr txBox="1">
            <a:spLocks/>
          </p:cNvSpPr>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sz="2550" b="1" i="0" u="none" strike="noStrike" kern="0" cap="none" spc="0" normalizeH="0" baseline="0" noProof="0" smtClean="0">
                <a:ln>
                  <a:noFill/>
                </a:ln>
                <a:solidFill>
                  <a:srgbClr val="04628C"/>
                </a:solidFill>
                <a:effectLst/>
                <a:uLnTx/>
                <a:uFillTx/>
                <a:latin typeface="Calibri" pitchFamily="34" charset="0"/>
                <a:cs typeface="Calibri" pitchFamily="34" charset="0"/>
              </a:rPr>
              <a:t>Policies</a:t>
            </a:r>
          </a:p>
        </p:txBody>
      </p:sp>
    </p:spTree>
    <p:extLst>
      <p:ext uri="{BB962C8B-B14F-4D97-AF65-F5344CB8AC3E}">
        <p14:creationId xmlns:p14="http://schemas.microsoft.com/office/powerpoint/2010/main" val="28354573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7"/>
          <p:cNvSpPr>
            <a:spLocks noChangeArrowheads="1"/>
          </p:cNvSpPr>
          <p:nvPr/>
        </p:nvSpPr>
        <p:spPr bwMode="auto">
          <a:xfrm>
            <a:off x="5285185" y="667941"/>
            <a:ext cx="24860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spcBef>
                <a:spcPct val="40000"/>
              </a:spcBef>
              <a:spcAft>
                <a:spcPct val="0"/>
              </a:spcAft>
              <a:buClr>
                <a:srgbClr val="0146AD"/>
              </a:buClr>
              <a:buFont typeface="Arial" charset="0"/>
              <a:buChar char="•"/>
            </a:pPr>
            <a:r>
              <a:rPr lang="en-US">
                <a:solidFill>
                  <a:srgbClr val="000000"/>
                </a:solidFill>
                <a:latin typeface="Arial" charset="0"/>
              </a:rPr>
              <a:t>A </a:t>
            </a:r>
            <a:r>
              <a:rPr lang="en-US" b="1">
                <a:solidFill>
                  <a:srgbClr val="000000"/>
                </a:solidFill>
                <a:latin typeface="Arial" charset="0"/>
              </a:rPr>
              <a:t>charge</a:t>
            </a:r>
            <a:r>
              <a:rPr lang="en-US">
                <a:solidFill>
                  <a:srgbClr val="000000"/>
                </a:solidFill>
                <a:latin typeface="Arial" charset="0"/>
              </a:rPr>
              <a:t> is a cost associated with a policy or account transaction that must be processed and/or tracked as a unit</a:t>
            </a:r>
          </a:p>
          <a:p>
            <a:pPr marL="214313" indent="-214313" defTabSz="685800" eaLnBrk="0" fontAlgn="base" hangingPunct="0">
              <a:spcBef>
                <a:spcPct val="40000"/>
              </a:spcBef>
              <a:spcAft>
                <a:spcPct val="0"/>
              </a:spcAft>
              <a:buClr>
                <a:srgbClr val="0146AD"/>
              </a:buClr>
              <a:buFont typeface="Arial" charset="0"/>
              <a:buChar char="•"/>
            </a:pPr>
            <a:r>
              <a:rPr lang="en-US">
                <a:solidFill>
                  <a:srgbClr val="000000"/>
                </a:solidFill>
                <a:latin typeface="Arial" charset="0"/>
              </a:rPr>
              <a:t>Costs must be different charges if they are:</a:t>
            </a:r>
          </a:p>
          <a:p>
            <a:pPr marL="471488" lvl="1" indent="-171450" defTabSz="685800" eaLnBrk="0" fontAlgn="base" hangingPunct="0">
              <a:spcBef>
                <a:spcPct val="20000"/>
              </a:spcBef>
              <a:spcAft>
                <a:spcPct val="0"/>
              </a:spcAft>
              <a:buClr>
                <a:srgbClr val="0146AD"/>
              </a:buClr>
              <a:buSzPct val="90000"/>
              <a:buFont typeface="Arial" charset="0"/>
              <a:buChar char="-"/>
            </a:pPr>
            <a:r>
              <a:rPr lang="en-US" sz="1650">
                <a:solidFill>
                  <a:srgbClr val="000000"/>
                </a:solidFill>
                <a:latin typeface="Arial" charset="0"/>
              </a:rPr>
              <a:t>Billed or refunded differently</a:t>
            </a:r>
          </a:p>
          <a:p>
            <a:pPr marL="471488" lvl="1" indent="-171450" defTabSz="685800" eaLnBrk="0" fontAlgn="base" hangingPunct="0">
              <a:spcBef>
                <a:spcPct val="20000"/>
              </a:spcBef>
              <a:spcAft>
                <a:spcPct val="0"/>
              </a:spcAft>
              <a:buClr>
                <a:srgbClr val="0146AD"/>
              </a:buClr>
              <a:buSzPct val="90000"/>
              <a:buFont typeface="Arial" charset="0"/>
              <a:buChar char="-"/>
            </a:pPr>
            <a:r>
              <a:rPr lang="en-US" sz="1650">
                <a:solidFill>
                  <a:srgbClr val="000000"/>
                </a:solidFill>
                <a:latin typeface="Arial" charset="0"/>
              </a:rPr>
              <a:t>Require different handling by downstream systems</a:t>
            </a:r>
          </a:p>
        </p:txBody>
      </p:sp>
      <p:sp>
        <p:nvSpPr>
          <p:cNvPr id="11287" name="Title 79"/>
          <p:cNvSpPr>
            <a:spLocks noGrp="1"/>
          </p:cNvSpPr>
          <p:nvPr>
            <p:ph type="title"/>
          </p:nvPr>
        </p:nvSpPr>
        <p:spPr/>
        <p:txBody>
          <a:bodyPr/>
          <a:lstStyle/>
          <a:p>
            <a:r>
              <a:rPr lang="en-US" smtClean="0"/>
              <a:t>Charges</a:t>
            </a:r>
          </a:p>
        </p:txBody>
      </p:sp>
      <p:grpSp>
        <p:nvGrpSpPr>
          <p:cNvPr id="71" name="Group 148"/>
          <p:cNvGrpSpPr>
            <a:grpSpLocks/>
          </p:cNvGrpSpPr>
          <p:nvPr/>
        </p:nvGrpSpPr>
        <p:grpSpPr bwMode="auto">
          <a:xfrm>
            <a:off x="2754952" y="778055"/>
            <a:ext cx="849071" cy="671700"/>
            <a:chOff x="3942556" y="1245638"/>
            <a:chExt cx="1284287" cy="1016000"/>
          </a:xfrm>
        </p:grpSpPr>
        <p:pic>
          <p:nvPicPr>
            <p:cNvPr id="72"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3" name="Group 3"/>
            <p:cNvGrpSpPr>
              <a:grpSpLocks/>
            </p:cNvGrpSpPr>
            <p:nvPr/>
          </p:nvGrpSpPr>
          <p:grpSpPr bwMode="auto">
            <a:xfrm rot="-960000">
              <a:off x="4500994" y="1456700"/>
              <a:ext cx="415095" cy="703182"/>
              <a:chOff x="2336" y="270"/>
              <a:chExt cx="909" cy="1541"/>
            </a:xfrm>
          </p:grpSpPr>
          <p:sp>
            <p:nvSpPr>
              <p:cNvPr id="74" name="AutoShape 4"/>
              <p:cNvSpPr>
                <a:spLocks noChangeArrowheads="1"/>
              </p:cNvSpPr>
              <p:nvPr/>
            </p:nvSpPr>
            <p:spPr bwMode="auto">
              <a:xfrm rot="16200000">
                <a:off x="2265" y="506"/>
                <a:ext cx="1052" cy="909"/>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5" name="Freeform 5"/>
              <p:cNvSpPr>
                <a:spLocks/>
              </p:cNvSpPr>
              <p:nvPr/>
            </p:nvSpPr>
            <p:spPr bwMode="auto">
              <a:xfrm>
                <a:off x="2442" y="270"/>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6" name="Freeform 6"/>
              <p:cNvSpPr>
                <a:spLocks/>
              </p:cNvSpPr>
              <p:nvPr/>
            </p:nvSpPr>
            <p:spPr bwMode="auto">
              <a:xfrm>
                <a:off x="2442" y="601"/>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77" name="Freeform 7"/>
              <p:cNvSpPr>
                <a:spLocks/>
              </p:cNvSpPr>
              <p:nvPr/>
            </p:nvSpPr>
            <p:spPr bwMode="auto">
              <a:xfrm>
                <a:off x="2442" y="933"/>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78" name="Group 8"/>
              <p:cNvGrpSpPr>
                <a:grpSpLocks/>
              </p:cNvGrpSpPr>
              <p:nvPr/>
            </p:nvGrpSpPr>
            <p:grpSpPr bwMode="auto">
              <a:xfrm>
                <a:off x="2963" y="451"/>
                <a:ext cx="186" cy="1360"/>
                <a:chOff x="2889" y="2443"/>
                <a:chExt cx="279" cy="2058"/>
              </a:xfrm>
            </p:grpSpPr>
            <p:sp>
              <p:nvSpPr>
                <p:cNvPr id="79"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2"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3" name="AutoShape 11"/>
                <p:cNvSpPr>
                  <a:spLocks noChangeArrowheads="1"/>
                </p:cNvSpPr>
                <p:nvPr/>
              </p:nvSpPr>
              <p:spPr bwMode="auto">
                <a:xfrm>
                  <a:off x="3045" y="2443"/>
                  <a:ext cx="1" cy="205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4" name="Oval 12"/>
                <p:cNvSpPr>
                  <a:spLocks noChangeArrowheads="1"/>
                </p:cNvSpPr>
                <p:nvPr/>
              </p:nvSpPr>
              <p:spPr bwMode="auto">
                <a:xfrm>
                  <a:off x="3040" y="2694"/>
                  <a:ext cx="0" cy="154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95" name="Line 119"/>
          <p:cNvSpPr>
            <a:spLocks noChangeShapeType="1"/>
          </p:cNvSpPr>
          <p:nvPr/>
        </p:nvSpPr>
        <p:spPr bwMode="auto">
          <a:xfrm flipH="1" flipV="1">
            <a:off x="3217069" y="1473994"/>
            <a:ext cx="9525" cy="179427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96" name="Group 120"/>
          <p:cNvGrpSpPr>
            <a:grpSpLocks/>
          </p:cNvGrpSpPr>
          <p:nvPr/>
        </p:nvGrpSpPr>
        <p:grpSpPr bwMode="auto">
          <a:xfrm>
            <a:off x="1573327" y="3708797"/>
            <a:ext cx="416236" cy="619125"/>
            <a:chOff x="2442" y="435"/>
            <a:chExt cx="706" cy="1052"/>
          </a:xfrm>
        </p:grpSpPr>
        <p:sp>
          <p:nvSpPr>
            <p:cNvPr id="97" name="AutoShape 121"/>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8" name="Freeform 122"/>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99" name="Freeform 123"/>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0" name="Freeform 124"/>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01" name="Group 125"/>
            <p:cNvGrpSpPr>
              <a:grpSpLocks/>
            </p:cNvGrpSpPr>
            <p:nvPr/>
          </p:nvGrpSpPr>
          <p:grpSpPr bwMode="auto">
            <a:xfrm>
              <a:off x="2892" y="783"/>
              <a:ext cx="256" cy="697"/>
              <a:chOff x="2784" y="2944"/>
              <a:chExt cx="384" cy="1054"/>
            </a:xfrm>
          </p:grpSpPr>
          <p:sp>
            <p:nvSpPr>
              <p:cNvPr id="102" name="AutoShape 12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3" name="AutoShape 12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4" name="AutoShape 128"/>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5" name="Oval 129"/>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06" name="Text Box 130"/>
          <p:cNvSpPr txBox="1">
            <a:spLocks noChangeArrowheads="1"/>
          </p:cNvSpPr>
          <p:nvPr/>
        </p:nvSpPr>
        <p:spPr bwMode="auto">
          <a:xfrm>
            <a:off x="1540669" y="3445669"/>
            <a:ext cx="57269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grpSp>
        <p:nvGrpSpPr>
          <p:cNvPr id="107" name="Group 131"/>
          <p:cNvGrpSpPr>
            <a:grpSpLocks/>
          </p:cNvGrpSpPr>
          <p:nvPr/>
        </p:nvGrpSpPr>
        <p:grpSpPr bwMode="auto">
          <a:xfrm>
            <a:off x="1676911" y="3898106"/>
            <a:ext cx="416236" cy="619125"/>
            <a:chOff x="2442" y="435"/>
            <a:chExt cx="706" cy="1052"/>
          </a:xfrm>
        </p:grpSpPr>
        <p:sp>
          <p:nvSpPr>
            <p:cNvPr id="108" name="AutoShape 132"/>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9" name="Freeform 133"/>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0" name="Freeform 134"/>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1" name="Freeform 135"/>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12" name="Group 136"/>
            <p:cNvGrpSpPr>
              <a:grpSpLocks/>
            </p:cNvGrpSpPr>
            <p:nvPr/>
          </p:nvGrpSpPr>
          <p:grpSpPr bwMode="auto">
            <a:xfrm>
              <a:off x="2892" y="783"/>
              <a:ext cx="256" cy="697"/>
              <a:chOff x="2784" y="2944"/>
              <a:chExt cx="384" cy="1054"/>
            </a:xfrm>
          </p:grpSpPr>
          <p:sp>
            <p:nvSpPr>
              <p:cNvPr id="113" name="AutoShape 13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4" name="AutoShape 13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5" name="AutoShape 139"/>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6" name="Oval 140"/>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17" name="Line 141"/>
          <p:cNvSpPr>
            <a:spLocks noChangeShapeType="1"/>
          </p:cNvSpPr>
          <p:nvPr/>
        </p:nvSpPr>
        <p:spPr bwMode="auto">
          <a:xfrm>
            <a:off x="1782366" y="3276600"/>
            <a:ext cx="28860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8" name="Line 142"/>
          <p:cNvSpPr>
            <a:spLocks noChangeShapeType="1"/>
          </p:cNvSpPr>
          <p:nvPr/>
        </p:nvSpPr>
        <p:spPr bwMode="auto">
          <a:xfrm>
            <a:off x="1794272" y="3276600"/>
            <a:ext cx="0" cy="122635"/>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9" name="Line 163"/>
          <p:cNvSpPr>
            <a:spLocks noChangeShapeType="1"/>
          </p:cNvSpPr>
          <p:nvPr/>
        </p:nvSpPr>
        <p:spPr bwMode="auto">
          <a:xfrm>
            <a:off x="4655344" y="3284935"/>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0" name="Line 175"/>
          <p:cNvSpPr>
            <a:spLocks noChangeShapeType="1"/>
          </p:cNvSpPr>
          <p:nvPr/>
        </p:nvSpPr>
        <p:spPr bwMode="auto">
          <a:xfrm>
            <a:off x="3619500" y="3284935"/>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1" name="Text Box 244"/>
          <p:cNvSpPr txBox="1">
            <a:spLocks noChangeArrowheads="1"/>
          </p:cNvSpPr>
          <p:nvPr/>
        </p:nvSpPr>
        <p:spPr bwMode="auto">
          <a:xfrm>
            <a:off x="1860948" y="1016794"/>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Account</a:t>
            </a:r>
          </a:p>
        </p:txBody>
      </p:sp>
      <p:sp>
        <p:nvSpPr>
          <p:cNvPr id="122" name="Line 278"/>
          <p:cNvSpPr>
            <a:spLocks noChangeShapeType="1"/>
          </p:cNvSpPr>
          <p:nvPr/>
        </p:nvSpPr>
        <p:spPr bwMode="auto">
          <a:xfrm>
            <a:off x="2332435" y="1625204"/>
            <a:ext cx="17787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Line 279"/>
          <p:cNvSpPr>
            <a:spLocks noChangeShapeType="1"/>
          </p:cNvSpPr>
          <p:nvPr/>
        </p:nvSpPr>
        <p:spPr bwMode="auto">
          <a:xfrm>
            <a:off x="2336006" y="1619250"/>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4" name="Text Box 280"/>
          <p:cNvSpPr txBox="1">
            <a:spLocks noChangeArrowheads="1"/>
          </p:cNvSpPr>
          <p:nvPr/>
        </p:nvSpPr>
        <p:spPr bwMode="auto">
          <a:xfrm>
            <a:off x="1944291" y="1807369"/>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grpSp>
        <p:nvGrpSpPr>
          <p:cNvPr id="125" name="Group 281"/>
          <p:cNvGrpSpPr>
            <a:grpSpLocks/>
          </p:cNvGrpSpPr>
          <p:nvPr/>
        </p:nvGrpSpPr>
        <p:grpSpPr bwMode="auto">
          <a:xfrm>
            <a:off x="2081212" y="2057400"/>
            <a:ext cx="701279" cy="921544"/>
            <a:chOff x="1196" y="1703"/>
            <a:chExt cx="589" cy="774"/>
          </a:xfrm>
        </p:grpSpPr>
        <p:sp>
          <p:nvSpPr>
            <p:cNvPr id="126" name="AutoShape 282"/>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7" name="AutoShape 283"/>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8" name="AutoShape 284"/>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29" name="Line 285"/>
          <p:cNvSpPr>
            <a:spLocks noChangeShapeType="1"/>
          </p:cNvSpPr>
          <p:nvPr/>
        </p:nvSpPr>
        <p:spPr bwMode="auto">
          <a:xfrm>
            <a:off x="2695575" y="3284935"/>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0" name="Line 286"/>
          <p:cNvSpPr>
            <a:spLocks noChangeShapeType="1"/>
          </p:cNvSpPr>
          <p:nvPr/>
        </p:nvSpPr>
        <p:spPr bwMode="auto">
          <a:xfrm>
            <a:off x="4095750" y="1619250"/>
            <a:ext cx="0" cy="16787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1" name="Text Box 287"/>
          <p:cNvSpPr txBox="1">
            <a:spLocks noChangeArrowheads="1"/>
          </p:cNvSpPr>
          <p:nvPr/>
        </p:nvSpPr>
        <p:spPr bwMode="auto">
          <a:xfrm>
            <a:off x="2239567" y="3440907"/>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Charge</a:t>
            </a:r>
          </a:p>
        </p:txBody>
      </p:sp>
      <p:grpSp>
        <p:nvGrpSpPr>
          <p:cNvPr id="132" name="Group 288"/>
          <p:cNvGrpSpPr>
            <a:grpSpLocks/>
          </p:cNvGrpSpPr>
          <p:nvPr/>
        </p:nvGrpSpPr>
        <p:grpSpPr bwMode="auto">
          <a:xfrm>
            <a:off x="2349104" y="3679040"/>
            <a:ext cx="673894" cy="222648"/>
            <a:chOff x="3589" y="1538"/>
            <a:chExt cx="566" cy="187"/>
          </a:xfrm>
        </p:grpSpPr>
        <p:sp>
          <p:nvSpPr>
            <p:cNvPr id="133" name="Rectangle 289"/>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34" name="Group 290"/>
            <p:cNvGrpSpPr>
              <a:grpSpLocks/>
            </p:cNvGrpSpPr>
            <p:nvPr/>
          </p:nvGrpSpPr>
          <p:grpSpPr bwMode="auto">
            <a:xfrm>
              <a:off x="4043" y="1538"/>
              <a:ext cx="34" cy="184"/>
              <a:chOff x="3439" y="1398"/>
              <a:chExt cx="334" cy="1783"/>
            </a:xfrm>
          </p:grpSpPr>
          <p:sp>
            <p:nvSpPr>
              <p:cNvPr id="136" name="Freeform 291"/>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7" name="Line 292"/>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35" name="Rectangle 293"/>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38" name="Group 294"/>
          <p:cNvGrpSpPr>
            <a:grpSpLocks/>
          </p:cNvGrpSpPr>
          <p:nvPr/>
        </p:nvGrpSpPr>
        <p:grpSpPr bwMode="auto">
          <a:xfrm>
            <a:off x="2349104" y="3900496"/>
            <a:ext cx="673894" cy="222648"/>
            <a:chOff x="3589" y="1538"/>
            <a:chExt cx="566" cy="187"/>
          </a:xfrm>
        </p:grpSpPr>
        <p:sp>
          <p:nvSpPr>
            <p:cNvPr id="139" name="Rectangle 295"/>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0" name="Group 296"/>
            <p:cNvGrpSpPr>
              <a:grpSpLocks/>
            </p:cNvGrpSpPr>
            <p:nvPr/>
          </p:nvGrpSpPr>
          <p:grpSpPr bwMode="auto">
            <a:xfrm>
              <a:off x="4043" y="1538"/>
              <a:ext cx="34" cy="184"/>
              <a:chOff x="3439" y="1398"/>
              <a:chExt cx="334" cy="1783"/>
            </a:xfrm>
          </p:grpSpPr>
          <p:sp>
            <p:nvSpPr>
              <p:cNvPr id="142" name="Freeform 297"/>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3" name="Line 298"/>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41" name="Rectangle 299"/>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44" name="Group 300"/>
          <p:cNvGrpSpPr>
            <a:grpSpLocks/>
          </p:cNvGrpSpPr>
          <p:nvPr/>
        </p:nvGrpSpPr>
        <p:grpSpPr bwMode="auto">
          <a:xfrm>
            <a:off x="2349104" y="4114809"/>
            <a:ext cx="673894" cy="222648"/>
            <a:chOff x="3589" y="1538"/>
            <a:chExt cx="566" cy="187"/>
          </a:xfrm>
        </p:grpSpPr>
        <p:sp>
          <p:nvSpPr>
            <p:cNvPr id="145" name="Rectangle 301"/>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6" name="Group 302"/>
            <p:cNvGrpSpPr>
              <a:grpSpLocks/>
            </p:cNvGrpSpPr>
            <p:nvPr/>
          </p:nvGrpSpPr>
          <p:grpSpPr bwMode="auto">
            <a:xfrm>
              <a:off x="4043" y="1538"/>
              <a:ext cx="34" cy="184"/>
              <a:chOff x="3439" y="1398"/>
              <a:chExt cx="334" cy="1783"/>
            </a:xfrm>
          </p:grpSpPr>
          <p:sp>
            <p:nvSpPr>
              <p:cNvPr id="148" name="Freeform 303"/>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9" name="Line 304"/>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47" name="Rectangle 305"/>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val="66129415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7"/>
          <p:cNvSpPr>
            <a:spLocks noChangeArrowheads="1"/>
          </p:cNvSpPr>
          <p:nvPr/>
        </p:nvSpPr>
        <p:spPr bwMode="auto">
          <a:xfrm>
            <a:off x="5285185" y="667941"/>
            <a:ext cx="2486025"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spcBef>
                <a:spcPct val="40000"/>
              </a:spcBef>
              <a:spcAft>
                <a:spcPct val="0"/>
              </a:spcAft>
              <a:buClr>
                <a:srgbClr val="04628C"/>
              </a:buClr>
              <a:buSzPct val="90000"/>
              <a:buFont typeface="Arial" charset="0"/>
              <a:buChar char="•"/>
            </a:pPr>
            <a:r>
              <a:rPr lang="en-US">
                <a:solidFill>
                  <a:srgbClr val="000000"/>
                </a:solidFill>
                <a:latin typeface="Arial" charset="0"/>
              </a:rPr>
              <a:t>An </a:t>
            </a:r>
            <a:r>
              <a:rPr lang="en-US" b="1">
                <a:solidFill>
                  <a:srgbClr val="000000"/>
                </a:solidFill>
                <a:latin typeface="Arial" charset="0"/>
              </a:rPr>
              <a:t>invoice</a:t>
            </a:r>
            <a:r>
              <a:rPr lang="en-US">
                <a:solidFill>
                  <a:srgbClr val="000000"/>
                </a:solidFill>
                <a:latin typeface="Arial" charset="0"/>
              </a:rPr>
              <a:t> is a request for money sent to an account</a:t>
            </a:r>
          </a:p>
          <a:p>
            <a:pPr marL="471488" lvl="1" indent="-171450" defTabSz="685800" eaLnBrk="0" fontAlgn="base" hangingPunct="0">
              <a:spcBef>
                <a:spcPct val="20000"/>
              </a:spcBef>
              <a:spcAft>
                <a:spcPct val="0"/>
              </a:spcAft>
              <a:buClr>
                <a:srgbClr val="04628C"/>
              </a:buClr>
              <a:buSzPct val="90000"/>
              <a:buFont typeface="Arial" charset="0"/>
              <a:buChar char="−"/>
            </a:pPr>
            <a:r>
              <a:rPr lang="en-US" sz="1650">
                <a:solidFill>
                  <a:srgbClr val="000000"/>
                </a:solidFill>
                <a:latin typeface="Arial" charset="0"/>
              </a:rPr>
              <a:t>You can think of an invoice as a bill</a:t>
            </a:r>
          </a:p>
        </p:txBody>
      </p:sp>
      <p:sp>
        <p:nvSpPr>
          <p:cNvPr id="12311" name="Title 150"/>
          <p:cNvSpPr>
            <a:spLocks noGrp="1"/>
          </p:cNvSpPr>
          <p:nvPr>
            <p:ph type="title"/>
          </p:nvPr>
        </p:nvSpPr>
        <p:spPr/>
        <p:txBody>
          <a:bodyPr/>
          <a:lstStyle/>
          <a:p>
            <a:r>
              <a:rPr lang="en-US" smtClean="0"/>
              <a:t>Invoices</a:t>
            </a:r>
          </a:p>
        </p:txBody>
      </p:sp>
      <p:grpSp>
        <p:nvGrpSpPr>
          <p:cNvPr id="96" name="Group 148"/>
          <p:cNvGrpSpPr>
            <a:grpSpLocks/>
          </p:cNvGrpSpPr>
          <p:nvPr/>
        </p:nvGrpSpPr>
        <p:grpSpPr bwMode="auto">
          <a:xfrm>
            <a:off x="2754952" y="778055"/>
            <a:ext cx="849071" cy="671700"/>
            <a:chOff x="3942556" y="1245638"/>
            <a:chExt cx="1284287" cy="1016000"/>
          </a:xfrm>
        </p:grpSpPr>
        <p:pic>
          <p:nvPicPr>
            <p:cNvPr id="97"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 name="Group 3"/>
            <p:cNvGrpSpPr>
              <a:grpSpLocks/>
            </p:cNvGrpSpPr>
            <p:nvPr/>
          </p:nvGrpSpPr>
          <p:grpSpPr bwMode="auto">
            <a:xfrm rot="-960000">
              <a:off x="4500994" y="1456700"/>
              <a:ext cx="415095" cy="703182"/>
              <a:chOff x="2336" y="270"/>
              <a:chExt cx="909" cy="1541"/>
            </a:xfrm>
          </p:grpSpPr>
          <p:sp>
            <p:nvSpPr>
              <p:cNvPr id="99" name="AutoShape 4"/>
              <p:cNvSpPr>
                <a:spLocks noChangeArrowheads="1"/>
              </p:cNvSpPr>
              <p:nvPr/>
            </p:nvSpPr>
            <p:spPr bwMode="auto">
              <a:xfrm rot="16200000">
                <a:off x="2265" y="506"/>
                <a:ext cx="1052" cy="909"/>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0" name="Freeform 5"/>
              <p:cNvSpPr>
                <a:spLocks/>
              </p:cNvSpPr>
              <p:nvPr/>
            </p:nvSpPr>
            <p:spPr bwMode="auto">
              <a:xfrm>
                <a:off x="2442" y="270"/>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1" name="Freeform 6"/>
              <p:cNvSpPr>
                <a:spLocks/>
              </p:cNvSpPr>
              <p:nvPr/>
            </p:nvSpPr>
            <p:spPr bwMode="auto">
              <a:xfrm>
                <a:off x="2442" y="601"/>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2" name="Freeform 7"/>
              <p:cNvSpPr>
                <a:spLocks/>
              </p:cNvSpPr>
              <p:nvPr/>
            </p:nvSpPr>
            <p:spPr bwMode="auto">
              <a:xfrm>
                <a:off x="2442" y="933"/>
                <a:ext cx="229" cy="72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03" name="Group 8"/>
              <p:cNvGrpSpPr>
                <a:grpSpLocks/>
              </p:cNvGrpSpPr>
              <p:nvPr/>
            </p:nvGrpSpPr>
            <p:grpSpPr bwMode="auto">
              <a:xfrm>
                <a:off x="2963" y="451"/>
                <a:ext cx="186" cy="1360"/>
                <a:chOff x="2889" y="2443"/>
                <a:chExt cx="279" cy="2058"/>
              </a:xfrm>
            </p:grpSpPr>
            <p:sp>
              <p:nvSpPr>
                <p:cNvPr id="104"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5"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6" name="AutoShape 11"/>
                <p:cNvSpPr>
                  <a:spLocks noChangeArrowheads="1"/>
                </p:cNvSpPr>
                <p:nvPr/>
              </p:nvSpPr>
              <p:spPr bwMode="auto">
                <a:xfrm>
                  <a:off x="3045" y="2443"/>
                  <a:ext cx="1" cy="2058"/>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07" name="Oval 12"/>
                <p:cNvSpPr>
                  <a:spLocks noChangeArrowheads="1"/>
                </p:cNvSpPr>
                <p:nvPr/>
              </p:nvSpPr>
              <p:spPr bwMode="auto">
                <a:xfrm>
                  <a:off x="3040" y="2694"/>
                  <a:ext cx="0" cy="154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685800" eaLnBrk="1" fontAlgn="base" latinLnBrk="0" hangingPunct="1">
                    <a:lnSpc>
                      <a:spcPct val="95000"/>
                    </a:lnSpc>
                    <a:spcBef>
                      <a:spcPct val="50000"/>
                    </a:spcBef>
                    <a:spcAft>
                      <a:spcPct val="3000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grpSp>
      <p:sp>
        <p:nvSpPr>
          <p:cNvPr id="108" name="Line 190"/>
          <p:cNvSpPr>
            <a:spLocks noChangeShapeType="1"/>
          </p:cNvSpPr>
          <p:nvPr/>
        </p:nvSpPr>
        <p:spPr bwMode="auto">
          <a:xfrm flipH="1" flipV="1">
            <a:off x="3217069" y="1448991"/>
            <a:ext cx="9525" cy="1794272"/>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09" name="Group 191"/>
          <p:cNvGrpSpPr>
            <a:grpSpLocks/>
          </p:cNvGrpSpPr>
          <p:nvPr/>
        </p:nvGrpSpPr>
        <p:grpSpPr bwMode="auto">
          <a:xfrm>
            <a:off x="1573327" y="3683794"/>
            <a:ext cx="416236" cy="619125"/>
            <a:chOff x="2442" y="435"/>
            <a:chExt cx="706" cy="1052"/>
          </a:xfrm>
        </p:grpSpPr>
        <p:sp>
          <p:nvSpPr>
            <p:cNvPr id="110" name="AutoShape 192"/>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1" name="Freeform 193"/>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2" name="Freeform 194"/>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3" name="Freeform 195"/>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14" name="Group 196"/>
            <p:cNvGrpSpPr>
              <a:grpSpLocks/>
            </p:cNvGrpSpPr>
            <p:nvPr/>
          </p:nvGrpSpPr>
          <p:grpSpPr bwMode="auto">
            <a:xfrm>
              <a:off x="2892" y="783"/>
              <a:ext cx="256" cy="697"/>
              <a:chOff x="2784" y="2944"/>
              <a:chExt cx="384" cy="1054"/>
            </a:xfrm>
          </p:grpSpPr>
          <p:sp>
            <p:nvSpPr>
              <p:cNvPr id="115" name="AutoShape 197"/>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6" name="AutoShape 198"/>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7" name="AutoShape 199"/>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18" name="Oval 200"/>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19" name="Text Box 201"/>
          <p:cNvSpPr txBox="1">
            <a:spLocks noChangeArrowheads="1"/>
          </p:cNvSpPr>
          <p:nvPr/>
        </p:nvSpPr>
        <p:spPr bwMode="auto">
          <a:xfrm>
            <a:off x="1540669" y="3420666"/>
            <a:ext cx="57269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Policy</a:t>
            </a:r>
          </a:p>
        </p:txBody>
      </p:sp>
      <p:grpSp>
        <p:nvGrpSpPr>
          <p:cNvPr id="120" name="Group 202"/>
          <p:cNvGrpSpPr>
            <a:grpSpLocks/>
          </p:cNvGrpSpPr>
          <p:nvPr/>
        </p:nvGrpSpPr>
        <p:grpSpPr bwMode="auto">
          <a:xfrm>
            <a:off x="1676911" y="3873104"/>
            <a:ext cx="416236" cy="619125"/>
            <a:chOff x="2442" y="435"/>
            <a:chExt cx="706" cy="1052"/>
          </a:xfrm>
        </p:grpSpPr>
        <p:sp>
          <p:nvSpPr>
            <p:cNvPr id="121" name="AutoShape 203"/>
            <p:cNvSpPr>
              <a:spLocks noChangeArrowheads="1"/>
            </p:cNvSpPr>
            <p:nvPr/>
          </p:nvSpPr>
          <p:spPr bwMode="auto">
            <a:xfrm rot="16200000">
              <a:off x="2265" y="728"/>
              <a:ext cx="1052" cy="465"/>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2" name="Freeform 204"/>
            <p:cNvSpPr>
              <a:spLocks/>
            </p:cNvSpPr>
            <p:nvPr/>
          </p:nvSpPr>
          <p:spPr bwMode="auto">
            <a:xfrm>
              <a:off x="2442" y="447"/>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3" name="Freeform 205"/>
            <p:cNvSpPr>
              <a:spLocks/>
            </p:cNvSpPr>
            <p:nvPr/>
          </p:nvSpPr>
          <p:spPr bwMode="auto">
            <a:xfrm>
              <a:off x="2442" y="778"/>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4" name="Freeform 206"/>
            <p:cNvSpPr>
              <a:spLocks/>
            </p:cNvSpPr>
            <p:nvPr/>
          </p:nvSpPr>
          <p:spPr bwMode="auto">
            <a:xfrm>
              <a:off x="2442" y="1110"/>
              <a:ext cx="229" cy="3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25" name="Group 207"/>
            <p:cNvGrpSpPr>
              <a:grpSpLocks/>
            </p:cNvGrpSpPr>
            <p:nvPr/>
          </p:nvGrpSpPr>
          <p:grpSpPr bwMode="auto">
            <a:xfrm>
              <a:off x="2892" y="783"/>
              <a:ext cx="256" cy="697"/>
              <a:chOff x="2784" y="2944"/>
              <a:chExt cx="384" cy="1054"/>
            </a:xfrm>
          </p:grpSpPr>
          <p:sp>
            <p:nvSpPr>
              <p:cNvPr id="126" name="AutoShape 208"/>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7" name="AutoShape 209"/>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8" name="AutoShape 210"/>
              <p:cNvSpPr>
                <a:spLocks noChangeArrowheads="1"/>
              </p:cNvSpPr>
              <p:nvPr/>
            </p:nvSpPr>
            <p:spPr bwMode="auto">
              <a:xfrm>
                <a:off x="2784" y="2944"/>
                <a:ext cx="0" cy="105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29" name="Oval 211"/>
              <p:cNvSpPr>
                <a:spLocks noChangeArrowheads="1"/>
              </p:cNvSpPr>
              <p:nvPr/>
            </p:nvSpPr>
            <p:spPr bwMode="auto">
              <a:xfrm>
                <a:off x="2880" y="3071"/>
                <a:ext cx="0" cy="792"/>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sp>
        <p:nvSpPr>
          <p:cNvPr id="130" name="Line 212"/>
          <p:cNvSpPr>
            <a:spLocks noChangeShapeType="1"/>
          </p:cNvSpPr>
          <p:nvPr/>
        </p:nvSpPr>
        <p:spPr bwMode="auto">
          <a:xfrm>
            <a:off x="1782366" y="3251597"/>
            <a:ext cx="288607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1" name="Line 213"/>
          <p:cNvSpPr>
            <a:spLocks noChangeShapeType="1"/>
          </p:cNvSpPr>
          <p:nvPr/>
        </p:nvSpPr>
        <p:spPr bwMode="auto">
          <a:xfrm>
            <a:off x="1794272" y="3251597"/>
            <a:ext cx="0" cy="122634"/>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2" name="Text Box 214"/>
          <p:cNvSpPr txBox="1">
            <a:spLocks noChangeArrowheads="1"/>
          </p:cNvSpPr>
          <p:nvPr/>
        </p:nvSpPr>
        <p:spPr bwMode="auto">
          <a:xfrm>
            <a:off x="2239567" y="3415904"/>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Charge</a:t>
            </a:r>
          </a:p>
        </p:txBody>
      </p:sp>
      <p:grpSp>
        <p:nvGrpSpPr>
          <p:cNvPr id="133" name="Group 215"/>
          <p:cNvGrpSpPr>
            <a:grpSpLocks/>
          </p:cNvGrpSpPr>
          <p:nvPr/>
        </p:nvGrpSpPr>
        <p:grpSpPr bwMode="auto">
          <a:xfrm>
            <a:off x="2349104" y="3654029"/>
            <a:ext cx="673894" cy="222648"/>
            <a:chOff x="3589" y="1538"/>
            <a:chExt cx="566" cy="187"/>
          </a:xfrm>
        </p:grpSpPr>
        <p:sp>
          <p:nvSpPr>
            <p:cNvPr id="134" name="Rectangle 216"/>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35" name="Group 217"/>
            <p:cNvGrpSpPr>
              <a:grpSpLocks/>
            </p:cNvGrpSpPr>
            <p:nvPr/>
          </p:nvGrpSpPr>
          <p:grpSpPr bwMode="auto">
            <a:xfrm>
              <a:off x="4043" y="1538"/>
              <a:ext cx="34" cy="184"/>
              <a:chOff x="3439" y="1398"/>
              <a:chExt cx="334" cy="1783"/>
            </a:xfrm>
          </p:grpSpPr>
          <p:sp>
            <p:nvSpPr>
              <p:cNvPr id="137" name="Freeform 218"/>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38" name="Line 219"/>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36" name="Rectangle 220"/>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39" name="Group 221"/>
          <p:cNvGrpSpPr>
            <a:grpSpLocks/>
          </p:cNvGrpSpPr>
          <p:nvPr/>
        </p:nvGrpSpPr>
        <p:grpSpPr bwMode="auto">
          <a:xfrm>
            <a:off x="2349104" y="3875485"/>
            <a:ext cx="673894" cy="222648"/>
            <a:chOff x="3589" y="1538"/>
            <a:chExt cx="566" cy="187"/>
          </a:xfrm>
        </p:grpSpPr>
        <p:sp>
          <p:nvSpPr>
            <p:cNvPr id="140" name="Rectangle 222"/>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1" name="Group 223"/>
            <p:cNvGrpSpPr>
              <a:grpSpLocks/>
            </p:cNvGrpSpPr>
            <p:nvPr/>
          </p:nvGrpSpPr>
          <p:grpSpPr bwMode="auto">
            <a:xfrm>
              <a:off x="4043" y="1538"/>
              <a:ext cx="34" cy="184"/>
              <a:chOff x="3439" y="1398"/>
              <a:chExt cx="334" cy="1783"/>
            </a:xfrm>
          </p:grpSpPr>
          <p:sp>
            <p:nvSpPr>
              <p:cNvPr id="143" name="Freeform 224"/>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44" name="Line 225"/>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42" name="Rectangle 226"/>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145" name="Group 227"/>
          <p:cNvGrpSpPr>
            <a:grpSpLocks/>
          </p:cNvGrpSpPr>
          <p:nvPr/>
        </p:nvGrpSpPr>
        <p:grpSpPr bwMode="auto">
          <a:xfrm>
            <a:off x="2349104" y="4089798"/>
            <a:ext cx="673894" cy="222648"/>
            <a:chOff x="3589" y="1538"/>
            <a:chExt cx="566" cy="187"/>
          </a:xfrm>
        </p:grpSpPr>
        <p:sp>
          <p:nvSpPr>
            <p:cNvPr id="146" name="Rectangle 228"/>
            <p:cNvSpPr>
              <a:spLocks noChangeArrowheads="1"/>
            </p:cNvSpPr>
            <p:nvPr/>
          </p:nvSpPr>
          <p:spPr bwMode="auto">
            <a:xfrm>
              <a:off x="3589" y="1540"/>
              <a:ext cx="566" cy="184"/>
            </a:xfrm>
            <a:prstGeom prst="rect">
              <a:avLst/>
            </a:prstGeom>
            <a:solidFill>
              <a:srgbClr val="CCECFF"/>
            </a:solidFill>
            <a:ln w="12700" algn="ctr">
              <a:solidFill>
                <a:srgbClr val="000000"/>
              </a:solidFill>
              <a:miter lim="800000"/>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147" name="Group 229"/>
            <p:cNvGrpSpPr>
              <a:grpSpLocks/>
            </p:cNvGrpSpPr>
            <p:nvPr/>
          </p:nvGrpSpPr>
          <p:grpSpPr bwMode="auto">
            <a:xfrm>
              <a:off x="4043" y="1538"/>
              <a:ext cx="34" cy="184"/>
              <a:chOff x="3439" y="1398"/>
              <a:chExt cx="334" cy="1783"/>
            </a:xfrm>
          </p:grpSpPr>
          <p:sp>
            <p:nvSpPr>
              <p:cNvPr id="149" name="Freeform 230"/>
              <p:cNvSpPr>
                <a:spLocks/>
              </p:cNvSpPr>
              <p:nvPr/>
            </p:nvSpPr>
            <p:spPr bwMode="auto">
              <a:xfrm>
                <a:off x="3439" y="1398"/>
                <a:ext cx="1" cy="1783"/>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6" name="Line 231"/>
              <p:cNvSpPr>
                <a:spLocks noChangeShapeType="1"/>
              </p:cNvSpPr>
              <p:nvPr/>
            </p:nvSpPr>
            <p:spPr bwMode="auto">
              <a:xfrm>
                <a:off x="3773" y="1711"/>
                <a:ext cx="0" cy="121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48" name="Rectangle 232"/>
            <p:cNvSpPr>
              <a:spLocks noChangeArrowheads="1"/>
            </p:cNvSpPr>
            <p:nvPr/>
          </p:nvSpPr>
          <p:spPr bwMode="auto">
            <a:xfrm>
              <a:off x="3638" y="1541"/>
              <a:ext cx="309" cy="184"/>
            </a:xfrm>
            <a:prstGeom prst="rect">
              <a:avLst/>
            </a:prstGeom>
            <a:solidFill>
              <a:srgbClr val="0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87" name="Line 234"/>
          <p:cNvSpPr>
            <a:spLocks noChangeShapeType="1"/>
          </p:cNvSpPr>
          <p:nvPr/>
        </p:nvSpPr>
        <p:spPr bwMode="auto">
          <a:xfrm>
            <a:off x="4655344" y="3259932"/>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88" name="Text Box 245"/>
          <p:cNvSpPr txBox="1">
            <a:spLocks noChangeArrowheads="1"/>
          </p:cNvSpPr>
          <p:nvPr/>
        </p:nvSpPr>
        <p:spPr bwMode="auto">
          <a:xfrm>
            <a:off x="3194448" y="3420666"/>
            <a:ext cx="87868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Invoice</a:t>
            </a:r>
          </a:p>
        </p:txBody>
      </p:sp>
      <p:sp>
        <p:nvSpPr>
          <p:cNvPr id="189" name="Line 246"/>
          <p:cNvSpPr>
            <a:spLocks noChangeShapeType="1"/>
          </p:cNvSpPr>
          <p:nvPr/>
        </p:nvSpPr>
        <p:spPr bwMode="auto">
          <a:xfrm>
            <a:off x="3619501" y="3259932"/>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0" name="Text Box 315"/>
          <p:cNvSpPr txBox="1">
            <a:spLocks noChangeArrowheads="1"/>
          </p:cNvSpPr>
          <p:nvPr/>
        </p:nvSpPr>
        <p:spPr bwMode="auto">
          <a:xfrm>
            <a:off x="1860948" y="991791"/>
            <a:ext cx="87868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500" b="1" i="0" u="none" strike="noStrike" kern="0" cap="none" spc="0" normalizeH="0" baseline="0" noProof="0">
                <a:ln>
                  <a:noFill/>
                </a:ln>
                <a:solidFill>
                  <a:srgbClr val="000000"/>
                </a:solidFill>
                <a:effectLst/>
                <a:uLnTx/>
                <a:uFillTx/>
                <a:latin typeface="Arial" charset="0"/>
              </a:rPr>
              <a:t>Account</a:t>
            </a:r>
          </a:p>
        </p:txBody>
      </p:sp>
      <p:sp>
        <p:nvSpPr>
          <p:cNvPr id="191" name="Line 349"/>
          <p:cNvSpPr>
            <a:spLocks noChangeShapeType="1"/>
          </p:cNvSpPr>
          <p:nvPr/>
        </p:nvSpPr>
        <p:spPr bwMode="auto">
          <a:xfrm>
            <a:off x="2332435" y="1600200"/>
            <a:ext cx="1778794"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2" name="Line 350"/>
          <p:cNvSpPr>
            <a:spLocks noChangeShapeType="1"/>
          </p:cNvSpPr>
          <p:nvPr/>
        </p:nvSpPr>
        <p:spPr bwMode="auto">
          <a:xfrm>
            <a:off x="2336006" y="1594248"/>
            <a:ext cx="0" cy="16787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3" name="Text Box 351"/>
          <p:cNvSpPr txBox="1">
            <a:spLocks noChangeArrowheads="1"/>
          </p:cNvSpPr>
          <p:nvPr/>
        </p:nvSpPr>
        <p:spPr bwMode="auto">
          <a:xfrm>
            <a:off x="1944291" y="1782366"/>
            <a:ext cx="71913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chemeClr val="bg1"/>
                </a:solidFill>
                <a:latin typeface="Arial" charset="0"/>
              </a:defRPr>
            </a:lvl1pPr>
            <a:lvl2pPr marL="742950" indent="-285750" eaLnBrk="0" hangingPunct="0">
              <a:defRPr sz="2000" b="1">
                <a:solidFill>
                  <a:schemeClr val="bg1"/>
                </a:solidFill>
                <a:latin typeface="Arial" charset="0"/>
              </a:defRPr>
            </a:lvl2pPr>
            <a:lvl3pPr marL="1143000" indent="-228600" eaLnBrk="0" hangingPunct="0">
              <a:defRPr sz="2000" b="1">
                <a:solidFill>
                  <a:schemeClr val="bg1"/>
                </a:solidFill>
                <a:latin typeface="Arial" charset="0"/>
              </a:defRPr>
            </a:lvl3pPr>
            <a:lvl4pPr marL="1600200" indent="-228600" eaLnBrk="0" hangingPunct="0">
              <a:defRPr sz="2000" b="1">
                <a:solidFill>
                  <a:schemeClr val="bg1"/>
                </a:solidFill>
                <a:latin typeface="Arial" charset="0"/>
              </a:defRPr>
            </a:lvl4pPr>
            <a:lvl5pPr marL="2057400" indent="-228600" eaLnBrk="0" hangingPunct="0">
              <a:defRPr sz="2000" b="1">
                <a:solidFill>
                  <a:schemeClr val="bg1"/>
                </a:solidFill>
                <a:latin typeface="Arial" charset="0"/>
              </a:defRPr>
            </a:lvl5pPr>
            <a:lvl6pPr marL="2514600" indent="-228600" eaLnBrk="0" fontAlgn="base" hangingPunct="0">
              <a:lnSpc>
                <a:spcPct val="95000"/>
              </a:lnSpc>
              <a:spcBef>
                <a:spcPct val="5000"/>
              </a:spcBef>
              <a:spcAft>
                <a:spcPct val="0"/>
              </a:spcAft>
              <a:buClr>
                <a:schemeClr val="tx1"/>
              </a:buClr>
              <a:defRPr sz="2000" b="1">
                <a:solidFill>
                  <a:schemeClr val="bg1"/>
                </a:solidFill>
                <a:latin typeface="Arial" charset="0"/>
              </a:defRPr>
            </a:lvl6pPr>
            <a:lvl7pPr marL="2971800" indent="-228600" eaLnBrk="0" fontAlgn="base" hangingPunct="0">
              <a:lnSpc>
                <a:spcPct val="95000"/>
              </a:lnSpc>
              <a:spcBef>
                <a:spcPct val="5000"/>
              </a:spcBef>
              <a:spcAft>
                <a:spcPct val="0"/>
              </a:spcAft>
              <a:buClr>
                <a:schemeClr val="tx1"/>
              </a:buClr>
              <a:defRPr sz="2000" b="1">
                <a:solidFill>
                  <a:schemeClr val="bg1"/>
                </a:solidFill>
                <a:latin typeface="Arial" charset="0"/>
              </a:defRPr>
            </a:lvl7pPr>
            <a:lvl8pPr marL="3429000" indent="-228600" eaLnBrk="0" fontAlgn="base" hangingPunct="0">
              <a:lnSpc>
                <a:spcPct val="95000"/>
              </a:lnSpc>
              <a:spcBef>
                <a:spcPct val="5000"/>
              </a:spcBef>
              <a:spcAft>
                <a:spcPct val="0"/>
              </a:spcAft>
              <a:buClr>
                <a:schemeClr val="tx1"/>
              </a:buClr>
              <a:defRPr sz="2000" b="1">
                <a:solidFill>
                  <a:schemeClr val="bg1"/>
                </a:solidFill>
                <a:latin typeface="Arial" charset="0"/>
              </a:defRPr>
            </a:lvl8pPr>
            <a:lvl9pPr marL="3886200" indent="-228600" eaLnBrk="0" fontAlgn="base" hangingPunct="0">
              <a:lnSpc>
                <a:spcPct val="95000"/>
              </a:lnSpc>
              <a:spcBef>
                <a:spcPct val="5000"/>
              </a:spcBef>
              <a:spcAft>
                <a:spcPct val="0"/>
              </a:spcAft>
              <a:buClr>
                <a:schemeClr val="tx1"/>
              </a:buClr>
              <a:defRPr sz="2000" b="1">
                <a:solidFill>
                  <a:schemeClr val="bg1"/>
                </a:solidFill>
                <a:latin typeface="Arial" charset="0"/>
              </a:defRPr>
            </a:lvl9pPr>
          </a:lstStyle>
          <a:p>
            <a:pPr marL="0" marR="0" lvl="0" indent="0" algn="ctr" defTabSz="685800" eaLnBrk="1" fontAlgn="base" latinLnBrk="0" hangingPunct="1">
              <a:lnSpc>
                <a:spcPct val="100000"/>
              </a:lnSpc>
              <a:spcBef>
                <a:spcPct val="50000"/>
              </a:spcBef>
              <a:spcAft>
                <a:spcPct val="30000"/>
              </a:spcAft>
              <a:buClr>
                <a:srgbClr val="FFFFFF"/>
              </a:buClr>
              <a:buSzTx/>
              <a:buFontTx/>
              <a:buNone/>
              <a:tabLst/>
              <a:defRPr/>
            </a:pPr>
            <a:r>
              <a:rPr kumimoji="0" lang="en-US" sz="1350" b="1" i="0" u="none" strike="noStrike" kern="0" cap="none" spc="0" normalizeH="0" baseline="0" noProof="0">
                <a:ln>
                  <a:noFill/>
                </a:ln>
                <a:solidFill>
                  <a:srgbClr val="000000"/>
                </a:solidFill>
                <a:effectLst/>
                <a:uLnTx/>
                <a:uFillTx/>
                <a:latin typeface="Arial" charset="0"/>
              </a:rPr>
              <a:t>Contact</a:t>
            </a:r>
          </a:p>
        </p:txBody>
      </p:sp>
      <p:grpSp>
        <p:nvGrpSpPr>
          <p:cNvPr id="194" name="Group 352"/>
          <p:cNvGrpSpPr>
            <a:grpSpLocks/>
          </p:cNvGrpSpPr>
          <p:nvPr/>
        </p:nvGrpSpPr>
        <p:grpSpPr bwMode="auto">
          <a:xfrm>
            <a:off x="2081212" y="2032398"/>
            <a:ext cx="701279" cy="921544"/>
            <a:chOff x="1196" y="1703"/>
            <a:chExt cx="589" cy="774"/>
          </a:xfrm>
        </p:grpSpPr>
        <p:sp>
          <p:nvSpPr>
            <p:cNvPr id="195" name="AutoShape 353"/>
            <p:cNvSpPr>
              <a:spLocks noChangeArrowheads="1"/>
            </p:cNvSpPr>
            <p:nvPr/>
          </p:nvSpPr>
          <p:spPr bwMode="auto">
            <a:xfrm>
              <a:off x="1196" y="1703"/>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6" name="AutoShape 354"/>
            <p:cNvSpPr>
              <a:spLocks noChangeArrowheads="1"/>
            </p:cNvSpPr>
            <p:nvPr/>
          </p:nvSpPr>
          <p:spPr bwMode="auto">
            <a:xfrm>
              <a:off x="1301" y="1897"/>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7" name="AutoShape 355"/>
            <p:cNvSpPr>
              <a:spLocks noChangeArrowheads="1"/>
            </p:cNvSpPr>
            <p:nvPr/>
          </p:nvSpPr>
          <p:spPr bwMode="auto">
            <a:xfrm>
              <a:off x="1406" y="2090"/>
              <a:ext cx="379" cy="387"/>
            </a:xfrm>
            <a:prstGeom prst="smileyFace">
              <a:avLst>
                <a:gd name="adj" fmla="val 4653"/>
              </a:avLst>
            </a:prstGeom>
            <a:solidFill>
              <a:srgbClr val="FFCC99"/>
            </a:solidFill>
            <a:ln w="12700">
              <a:solidFill>
                <a:srgbClr val="000000"/>
              </a:solidFill>
              <a:round/>
              <a:headEnd/>
              <a:tailEnd/>
            </a:ln>
          </p:spPr>
          <p:txBody>
            <a:bodyPr wrap="none" anchor="ct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
        <p:nvSpPr>
          <p:cNvPr id="198" name="Line 356"/>
          <p:cNvSpPr>
            <a:spLocks noChangeShapeType="1"/>
          </p:cNvSpPr>
          <p:nvPr/>
        </p:nvSpPr>
        <p:spPr bwMode="auto">
          <a:xfrm>
            <a:off x="2695575" y="3259932"/>
            <a:ext cx="0" cy="111919"/>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199" name="Line 357"/>
          <p:cNvSpPr>
            <a:spLocks noChangeShapeType="1"/>
          </p:cNvSpPr>
          <p:nvPr/>
        </p:nvSpPr>
        <p:spPr bwMode="auto">
          <a:xfrm>
            <a:off x="4095750" y="1594248"/>
            <a:ext cx="0" cy="16787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nvGrpSpPr>
          <p:cNvPr id="200" name="Group 112"/>
          <p:cNvGrpSpPr>
            <a:grpSpLocks/>
          </p:cNvGrpSpPr>
          <p:nvPr/>
        </p:nvGrpSpPr>
        <p:grpSpPr bwMode="auto">
          <a:xfrm>
            <a:off x="3315381" y="3787675"/>
            <a:ext cx="466045" cy="434834"/>
            <a:chOff x="2683" y="1612"/>
            <a:chExt cx="557" cy="520"/>
          </a:xfrm>
        </p:grpSpPr>
        <p:sp>
          <p:nvSpPr>
            <p:cNvPr id="201" name="AutoShape 113"/>
            <p:cNvSpPr>
              <a:spLocks noChangeArrowheads="1"/>
            </p:cNvSpPr>
            <p:nvPr/>
          </p:nvSpPr>
          <p:spPr bwMode="auto">
            <a:xfrm rot="10800000" flipH="1">
              <a:off x="2683" y="1702"/>
              <a:ext cx="557" cy="262"/>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202" name="Picture 114"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6" y="1935"/>
              <a:ext cx="132" cy="1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3" name="Line 115"/>
            <p:cNvSpPr>
              <a:spLocks noChangeShapeType="1"/>
            </p:cNvSpPr>
            <p:nvPr/>
          </p:nvSpPr>
          <p:spPr bwMode="auto">
            <a:xfrm>
              <a:off x="2761" y="1915"/>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4" name="Line 116"/>
            <p:cNvSpPr>
              <a:spLocks noChangeShapeType="1"/>
            </p:cNvSpPr>
            <p:nvPr/>
          </p:nvSpPr>
          <p:spPr bwMode="auto">
            <a:xfrm>
              <a:off x="3076" y="191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5" name="Line 117"/>
            <p:cNvSpPr>
              <a:spLocks noChangeShapeType="1"/>
            </p:cNvSpPr>
            <p:nvPr/>
          </p:nvSpPr>
          <p:spPr bwMode="auto">
            <a:xfrm>
              <a:off x="2761" y="1845"/>
              <a:ext cx="137"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6" name="Line 118"/>
            <p:cNvSpPr>
              <a:spLocks noChangeShapeType="1"/>
            </p:cNvSpPr>
            <p:nvPr/>
          </p:nvSpPr>
          <p:spPr bwMode="auto">
            <a:xfrm>
              <a:off x="3076" y="1845"/>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7" name="Line 119"/>
            <p:cNvSpPr>
              <a:spLocks noChangeShapeType="1"/>
            </p:cNvSpPr>
            <p:nvPr/>
          </p:nvSpPr>
          <p:spPr bwMode="auto">
            <a:xfrm>
              <a:off x="2761" y="1776"/>
              <a:ext cx="2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8" name="Line 120"/>
            <p:cNvSpPr>
              <a:spLocks noChangeShapeType="1"/>
            </p:cNvSpPr>
            <p:nvPr/>
          </p:nvSpPr>
          <p:spPr bwMode="auto">
            <a:xfrm>
              <a:off x="3076" y="1776"/>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09" name="Line 121"/>
            <p:cNvSpPr>
              <a:spLocks noChangeShapeType="1"/>
            </p:cNvSpPr>
            <p:nvPr/>
          </p:nvSpPr>
          <p:spPr bwMode="auto">
            <a:xfrm>
              <a:off x="2761" y="1707"/>
              <a:ext cx="245"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0" name="Line 122"/>
            <p:cNvSpPr>
              <a:spLocks noChangeShapeType="1"/>
            </p:cNvSpPr>
            <p:nvPr/>
          </p:nvSpPr>
          <p:spPr bwMode="auto">
            <a:xfrm>
              <a:off x="3076" y="1707"/>
              <a:ext cx="8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1" name="Line 123"/>
            <p:cNvSpPr>
              <a:spLocks noChangeShapeType="1"/>
            </p:cNvSpPr>
            <p:nvPr/>
          </p:nvSpPr>
          <p:spPr bwMode="auto">
            <a:xfrm>
              <a:off x="2759" y="1612"/>
              <a:ext cx="4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grpSp>
        <p:nvGrpSpPr>
          <p:cNvPr id="212" name="Group 146"/>
          <p:cNvGrpSpPr>
            <a:grpSpLocks/>
          </p:cNvGrpSpPr>
          <p:nvPr/>
        </p:nvGrpSpPr>
        <p:grpSpPr bwMode="auto">
          <a:xfrm>
            <a:off x="3580210" y="4019550"/>
            <a:ext cx="465535" cy="425053"/>
            <a:chOff x="2059" y="3401"/>
            <a:chExt cx="391" cy="357"/>
          </a:xfrm>
        </p:grpSpPr>
        <p:sp>
          <p:nvSpPr>
            <p:cNvPr id="213" name="AutoShape 147"/>
            <p:cNvSpPr>
              <a:spLocks noChangeArrowheads="1"/>
            </p:cNvSpPr>
            <p:nvPr/>
          </p:nvSpPr>
          <p:spPr bwMode="auto">
            <a:xfrm rot="10800000" flipH="1">
              <a:off x="2059" y="3464"/>
              <a:ext cx="391" cy="184"/>
            </a:xfrm>
            <a:prstGeom prst="foldedCorner">
              <a:avLst>
                <a:gd name="adj" fmla="val 0"/>
              </a:avLst>
            </a:prstGeom>
            <a:solidFill>
              <a:srgbClr val="CCECFF"/>
            </a:solidFill>
            <a:ln w="12700">
              <a:solidFill>
                <a:srgbClr val="000000"/>
              </a:solidFill>
              <a:round/>
              <a:headEnd/>
              <a:tailEnd/>
            </a:ln>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pic>
          <p:nvPicPr>
            <p:cNvPr id="214" name="Picture 148"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21" y="3620"/>
              <a:ext cx="92" cy="1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 name="Line 149"/>
            <p:cNvSpPr>
              <a:spLocks noChangeShapeType="1"/>
            </p:cNvSpPr>
            <p:nvPr/>
          </p:nvSpPr>
          <p:spPr bwMode="auto">
            <a:xfrm>
              <a:off x="2114" y="3614"/>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6" name="Line 150"/>
            <p:cNvSpPr>
              <a:spLocks noChangeShapeType="1"/>
            </p:cNvSpPr>
            <p:nvPr/>
          </p:nvSpPr>
          <p:spPr bwMode="auto">
            <a:xfrm>
              <a:off x="2335" y="3614"/>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7" name="Line 151"/>
            <p:cNvSpPr>
              <a:spLocks noChangeShapeType="1"/>
            </p:cNvSpPr>
            <p:nvPr/>
          </p:nvSpPr>
          <p:spPr bwMode="auto">
            <a:xfrm>
              <a:off x="2114" y="3565"/>
              <a:ext cx="96"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8" name="Line 152"/>
            <p:cNvSpPr>
              <a:spLocks noChangeShapeType="1"/>
            </p:cNvSpPr>
            <p:nvPr/>
          </p:nvSpPr>
          <p:spPr bwMode="auto">
            <a:xfrm>
              <a:off x="2335" y="3565"/>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19" name="Line 153"/>
            <p:cNvSpPr>
              <a:spLocks noChangeShapeType="1"/>
            </p:cNvSpPr>
            <p:nvPr/>
          </p:nvSpPr>
          <p:spPr bwMode="auto">
            <a:xfrm>
              <a:off x="2114" y="3516"/>
              <a:ext cx="201"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0" name="Line 154"/>
            <p:cNvSpPr>
              <a:spLocks noChangeShapeType="1"/>
            </p:cNvSpPr>
            <p:nvPr/>
          </p:nvSpPr>
          <p:spPr bwMode="auto">
            <a:xfrm>
              <a:off x="2335" y="3516"/>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1" name="Line 155"/>
            <p:cNvSpPr>
              <a:spLocks noChangeShapeType="1"/>
            </p:cNvSpPr>
            <p:nvPr/>
          </p:nvSpPr>
          <p:spPr bwMode="auto">
            <a:xfrm>
              <a:off x="2114" y="3468"/>
              <a:ext cx="17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2" name="Line 156"/>
            <p:cNvSpPr>
              <a:spLocks noChangeShapeType="1"/>
            </p:cNvSpPr>
            <p:nvPr/>
          </p:nvSpPr>
          <p:spPr bwMode="auto">
            <a:xfrm>
              <a:off x="2335" y="3468"/>
              <a:ext cx="60"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sp>
          <p:nvSpPr>
            <p:cNvPr id="223" name="Line 157"/>
            <p:cNvSpPr>
              <a:spLocks noChangeShapeType="1"/>
            </p:cNvSpPr>
            <p:nvPr/>
          </p:nvSpPr>
          <p:spPr bwMode="auto">
            <a:xfrm>
              <a:off x="2112" y="3401"/>
              <a:ext cx="28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defTabSz="685800" eaLnBrk="1" fontAlgn="base" latinLnBrk="0" hangingPunct="1">
                <a:lnSpc>
                  <a:spcPct val="95000"/>
                </a:lnSpc>
                <a:spcBef>
                  <a:spcPct val="5000"/>
                </a:spcBef>
                <a:spcAft>
                  <a:spcPct val="0"/>
                </a:spcAft>
                <a:buClr>
                  <a:srgbClr val="FFFFFF"/>
                </a:buClr>
                <a:buSzTx/>
                <a:buFontTx/>
                <a:buNone/>
                <a:tabLst/>
                <a:defRPr/>
              </a:pPr>
              <a:endParaRPr kumimoji="0" lang="en-US" sz="1500" b="1" i="0" u="none" strike="noStrike" kern="0" cap="none" spc="0" normalizeH="0" baseline="0" noProof="0" smtClean="0">
                <a:ln>
                  <a:noFill/>
                </a:ln>
                <a:solidFill>
                  <a:srgbClr val="000000"/>
                </a:solidFill>
                <a:effectLst/>
                <a:uLnTx/>
                <a:uFillTx/>
              </a:endParaRPr>
            </a:p>
          </p:txBody>
        </p:sp>
      </p:grpSp>
    </p:spTree>
    <p:extLst>
      <p:ext uri="{BB962C8B-B14F-4D97-AF65-F5344CB8AC3E}">
        <p14:creationId xmlns:p14="http://schemas.microsoft.com/office/powerpoint/2010/main" val="38148889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065397-C2EE-4133-9FD2-293EDAFAEF1D}"/>
</file>

<file path=customXml/itemProps2.xml><?xml version="1.0" encoding="utf-8"?>
<ds:datastoreItem xmlns:ds="http://schemas.openxmlformats.org/officeDocument/2006/customXml" ds:itemID="{0F63D190-A4C7-44C8-95C0-327FC2F07A49}"/>
</file>

<file path=customXml/itemProps3.xml><?xml version="1.0" encoding="utf-8"?>
<ds:datastoreItem xmlns:ds="http://schemas.openxmlformats.org/officeDocument/2006/customXml" ds:itemID="{11385EA1-4E69-4160-9792-448BF5C61BCC}"/>
</file>

<file path=docProps/app.xml><?xml version="1.0" encoding="utf-8"?>
<Properties xmlns="http://schemas.openxmlformats.org/officeDocument/2006/extended-properties" xmlns:vt="http://schemas.openxmlformats.org/officeDocument/2006/docPropsVTypes">
  <Template>CognizantTheme</Template>
  <TotalTime>580</TotalTime>
  <Words>4102</Words>
  <Application>Microsoft Office PowerPoint</Application>
  <PresentationFormat>On-screen Show (16:9)</PresentationFormat>
  <Paragraphs>486</Paragraphs>
  <Slides>46</Slides>
  <Notes>41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46</vt:i4>
      </vt:variant>
    </vt:vector>
  </HeadingPairs>
  <TitlesOfParts>
    <vt:vector size="62" baseType="lpstr">
      <vt:lpstr>Arial</vt:lpstr>
      <vt:lpstr>Arial Black</vt:lpstr>
      <vt:lpstr>Calibri</vt:lpstr>
      <vt:lpstr>CIDFont+F5</vt:lpstr>
      <vt:lpstr>Courier New</vt:lpstr>
      <vt:lpstr>MetaPlusBook-Roman</vt:lpstr>
      <vt:lpstr>Times New Roman</vt:lpstr>
      <vt:lpstr>Webdings</vt:lpstr>
      <vt:lpstr>Wingdings</vt:lpstr>
      <vt:lpstr>Wingdings 2</vt:lpstr>
      <vt:lpstr>Wingdings 3</vt:lpstr>
      <vt:lpstr>CognizantTheme</vt:lpstr>
      <vt:lpstr>Emerald_Template</vt:lpstr>
      <vt:lpstr>1_test-template</vt:lpstr>
      <vt:lpstr>2_test-template</vt:lpstr>
      <vt:lpstr>1_Emerald_Template</vt:lpstr>
      <vt:lpstr>Account Producers</vt:lpstr>
      <vt:lpstr>Lesson Objective</vt:lpstr>
      <vt:lpstr>Lesson Outline</vt:lpstr>
      <vt:lpstr>Primary entities in BillingCenter</vt:lpstr>
      <vt:lpstr>PowerPoint Presentation</vt:lpstr>
      <vt:lpstr>Account contacts</vt:lpstr>
      <vt:lpstr>PowerPoint Presentation</vt:lpstr>
      <vt:lpstr>Charges</vt:lpstr>
      <vt:lpstr>Invoices</vt:lpstr>
      <vt:lpstr>Payments</vt:lpstr>
      <vt:lpstr>Delinquencies</vt:lpstr>
      <vt:lpstr>Lesson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Account primary payer, primary contact</vt:lpstr>
      <vt:lpstr>Completing the new account</vt:lpstr>
      <vt:lpstr>Lesson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outline</vt:lpstr>
      <vt:lpstr>PowerPoint Presentation</vt:lpstr>
      <vt:lpstr>PowerPoint Presentation</vt:lpstr>
      <vt:lpstr>PowerPoint Presentation</vt:lpstr>
      <vt:lpstr>Step 2: Add producer codes</vt:lpstr>
      <vt:lpstr>PowerPoint Presentation</vt:lpstr>
      <vt:lpstr>Lesson outline</vt:lpstr>
      <vt:lpstr>Generating test data quickly</vt:lpstr>
      <vt:lpstr>Using the QuickJump field</vt:lpstr>
      <vt:lpstr>PowerPoint Presentation</vt:lpstr>
      <vt:lpstr>PowerPoint Presentation</vt:lpstr>
      <vt:lpstr>PowerPoint Presentation</vt:lpstr>
      <vt:lpstr>PowerPoint Presentation</vt:lpstr>
      <vt:lpstr> Lesson objectives review</vt:lpstr>
      <vt:lpstr>Review questions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lastModifiedBy>Mohanraj, Anitha (cognizant)</cp:lastModifiedBy>
  <cp:revision>125</cp:revision>
  <dcterms:created xsi:type="dcterms:W3CDTF">2020-11-09T01:08:15Z</dcterms:created>
  <dcterms:modified xsi:type="dcterms:W3CDTF">2020-12-11T16:18:12Z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