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1" r:id="rId5"/>
    <p:sldMasterId id="2147483732" r:id="rId6"/>
  </p:sldMasterIdLst>
  <p:notesMasterIdLst>
    <p:notesMasterId r:id="rId33"/>
  </p:notesMasterIdLst>
  <p:sldIdLst>
    <p:sldId id="325" r:id="rId7"/>
    <p:sldId id="341" r:id="rId8"/>
    <p:sldId id="342" r:id="rId9"/>
    <p:sldId id="328" r:id="rId10"/>
    <p:sldId id="329" r:id="rId11"/>
    <p:sldId id="330" r:id="rId12"/>
    <p:sldId id="343" r:id="rId13"/>
    <p:sldId id="311" r:id="rId14"/>
    <p:sldId id="312" r:id="rId15"/>
    <p:sldId id="313" r:id="rId16"/>
    <p:sldId id="314" r:id="rId17"/>
    <p:sldId id="332" r:id="rId18"/>
    <p:sldId id="333" r:id="rId19"/>
    <p:sldId id="317" r:id="rId20"/>
    <p:sldId id="334" r:id="rId21"/>
    <p:sldId id="335" r:id="rId22"/>
    <p:sldId id="336" r:id="rId23"/>
    <p:sldId id="344" r:id="rId24"/>
    <p:sldId id="338" r:id="rId25"/>
    <p:sldId id="339" r:id="rId26"/>
    <p:sldId id="345" r:id="rId27"/>
    <p:sldId id="346" r:id="rId28"/>
    <p:sldId id="347" r:id="rId29"/>
    <p:sldId id="348" r:id="rId30"/>
    <p:sldId id="340" r:id="rId31"/>
    <p:sldId id="263"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5842B5-5C29-4F5D-B4E6-5CF8B74B1FB5}" v="2" dt="2020-12-11T16:54:18.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934" autoAdjust="0"/>
  </p:normalViewPr>
  <p:slideViewPr>
    <p:cSldViewPr snapToGrid="0">
      <p:cViewPr varScale="1">
        <p:scale>
          <a:sx n="83" d="100"/>
          <a:sy n="83" d="100"/>
        </p:scale>
        <p:origin x="82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nraj, Anitha (cognizant)" userId="S::128359@cognizant.com::085e830e-983b-4521-8f13-4fc1271ebc67" providerId="AD" clId="Web-{095842B5-5C29-4F5D-B4E6-5CF8B74B1FB5}"/>
    <pc:docChg chg="modSld">
      <pc:chgData name="Mohanraj, Anitha (cognizant)" userId="S::128359@cognizant.com::085e830e-983b-4521-8f13-4fc1271ebc67" providerId="AD" clId="Web-{095842B5-5C29-4F5D-B4E6-5CF8B74B1FB5}" dt="2020-12-11T16:54:18.005" v="1" actId="20577"/>
      <pc:docMkLst>
        <pc:docMk/>
      </pc:docMkLst>
      <pc:sldChg chg="modSp">
        <pc:chgData name="Mohanraj, Anitha (cognizant)" userId="S::128359@cognizant.com::085e830e-983b-4521-8f13-4fc1271ebc67" providerId="AD" clId="Web-{095842B5-5C29-4F5D-B4E6-5CF8B74B1FB5}" dt="2020-12-11T16:54:18.005" v="1" actId="20577"/>
        <pc:sldMkLst>
          <pc:docMk/>
          <pc:sldMk cId="462834736" sldId="348"/>
        </pc:sldMkLst>
        <pc:spChg chg="mod">
          <ac:chgData name="Mohanraj, Anitha (cognizant)" userId="S::128359@cognizant.com::085e830e-983b-4521-8f13-4fc1271ebc67" providerId="AD" clId="Web-{095842B5-5C29-4F5D-B4E6-5CF8B74B1FB5}" dt="2020-12-11T16:54:18.005" v="1" actId="20577"/>
          <ac:spMkLst>
            <pc:docMk/>
            <pc:sldMk cId="462834736" sldId="348"/>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E0BC6-9FDF-4228-82C9-FA31B2A3F269}"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F1849-C783-4F45-BDF6-75CB4B4E0564}" type="slidenum">
              <a:rPr lang="en-US" smtClean="0"/>
              <a:t>‹#›</a:t>
            </a:fld>
            <a:endParaRPr lang="en-US"/>
          </a:p>
        </p:txBody>
      </p:sp>
    </p:spTree>
    <p:extLst>
      <p:ext uri="{BB962C8B-B14F-4D97-AF65-F5344CB8AC3E}">
        <p14:creationId xmlns:p14="http://schemas.microsoft.com/office/powerpoint/2010/main" val="4119280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pyright"/>
          <p:cNvSpPr>
            <a:spLocks noGrp="1" noChangeArrowheads="1"/>
          </p:cNvSpPr>
          <p:nvPr>
            <p:ph type="sldNum" sz="quarter" idx="5"/>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Payments and Commissions - </a:t>
            </a:r>
            <a:fld id="{6075EC70-5652-4A66-810E-65885E9BE72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5</a:t>
            </a:fld>
            <a:endParaRPr kumimoji="0" lang="en-US" alt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74755" name="SectionName"/>
          <p:cNvSpPr>
            <a:spLocks noGrp="1" noChangeArrowheads="1"/>
          </p:cNvSpPr>
          <p:nvPr>
            <p:ph type="hdr" sz="quarter"/>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dirty="0"/>
              <a:t>You can enter an individual payment on the Direct Bill Payment screen, which is accessible from the Actions menu item on the account itself.</a:t>
            </a:r>
          </a:p>
        </p:txBody>
      </p:sp>
    </p:spTree>
    <p:extLst>
      <p:ext uri="{BB962C8B-B14F-4D97-AF65-F5344CB8AC3E}">
        <p14:creationId xmlns:p14="http://schemas.microsoft.com/office/powerpoint/2010/main" val="1779774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pitchFamily="34" charset="0"/>
              </a:defRPr>
            </a:lvl1pPr>
            <a:lvl2pPr marL="742950" indent="-285750" defTabSz="931863" eaLnBrk="0" hangingPunct="0">
              <a:tabLst>
                <a:tab pos="2743200" algn="ctr"/>
              </a:tabLst>
              <a:defRPr sz="2000" b="1">
                <a:solidFill>
                  <a:srgbClr val="FF0000"/>
                </a:solidFill>
                <a:latin typeface="Arial" pitchFamily="34" charset="0"/>
              </a:defRPr>
            </a:lvl2pPr>
            <a:lvl3pPr marL="1143000" indent="-228600" defTabSz="931863" eaLnBrk="0" hangingPunct="0">
              <a:tabLst>
                <a:tab pos="2743200" algn="ctr"/>
              </a:tabLst>
              <a:defRPr sz="2000" b="1">
                <a:solidFill>
                  <a:srgbClr val="FF0000"/>
                </a:solidFill>
                <a:latin typeface="Arial" pitchFamily="34" charset="0"/>
              </a:defRPr>
            </a:lvl3pPr>
            <a:lvl4pPr marL="1600200" indent="-228600" defTabSz="931863" eaLnBrk="0" hangingPunct="0">
              <a:tabLst>
                <a:tab pos="2743200" algn="ctr"/>
              </a:tabLst>
              <a:defRPr sz="2000" b="1">
                <a:solidFill>
                  <a:srgbClr val="FF0000"/>
                </a:solidFill>
                <a:latin typeface="Arial" pitchFamily="34" charset="0"/>
              </a:defRPr>
            </a:lvl4pPr>
            <a:lvl5pPr marL="2057400" indent="-228600" defTabSz="931863" eaLnBrk="0" hangingPunct="0">
              <a:tabLst>
                <a:tab pos="2743200" algn="ctr"/>
              </a:tabLst>
              <a:defRPr sz="2000" b="1">
                <a:solidFill>
                  <a:srgbClr val="FF0000"/>
                </a:solidFill>
                <a:latin typeface="Arial" pitchFamily="34"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pitchFamily="34"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a:ln>
                  <a:noFill/>
                </a:ln>
                <a:solidFill>
                  <a:srgbClr val="000000"/>
                </a:solidFill>
                <a:effectLst/>
                <a:uLnTx/>
                <a:uFillTx/>
                <a:latin typeface="Arial" pitchFamily="34" charset="0"/>
                <a:ea typeface="+mn-ea"/>
                <a:cs typeface="+mn-cs"/>
              </a:rPr>
              <a:t>	 Payments and Commissions - </a:t>
            </a:r>
            <a:fld id="{7602860F-E9AB-41BA-BB18-87EEE395BBAA}" type="slidenum">
              <a:rPr kumimoji="0" lang="en-US" altLang="en-US" sz="1200" b="0" i="0" u="none" strike="noStrike" kern="1200" cap="none" spc="0" normalizeH="0" baseline="0" noProof="0" smtClean="0">
                <a:ln>
                  <a:noFill/>
                </a:ln>
                <a:solidFill>
                  <a:srgbClr val="000000"/>
                </a:solidFill>
                <a:effectLst/>
                <a:uLnTx/>
                <a:uFillTx/>
                <a:latin typeface="Arial" pitchFamily="34"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14</a:t>
            </a:fld>
            <a:endParaRPr kumimoji="0" lang="en-US" altLang="en-US" sz="1200" b="0" i="0" u="none" strike="noStrike" kern="1200" cap="none" spc="0" normalizeH="0" baseline="0" noProof="0" dirty="0">
              <a:ln>
                <a:noFill/>
              </a:ln>
              <a:solidFill>
                <a:srgbClr val="000000"/>
              </a:solidFill>
              <a:effectLst/>
              <a:uLnTx/>
              <a:uFillTx/>
              <a:latin typeface="Arial" pitchFamily="34" charset="0"/>
              <a:ea typeface="+mn-ea"/>
              <a:cs typeface="+mn-cs"/>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pitchFamily="34" charset="0"/>
              </a:defRPr>
            </a:lvl1pPr>
            <a:lvl2pPr marL="742950" indent="-285750" defTabSz="942975" eaLnBrk="0" hangingPunct="0">
              <a:tabLst>
                <a:tab pos="5591175" algn="r"/>
              </a:tabLst>
              <a:defRPr sz="2000" b="1">
                <a:solidFill>
                  <a:srgbClr val="FF0000"/>
                </a:solidFill>
                <a:latin typeface="Arial" pitchFamily="34" charset="0"/>
              </a:defRPr>
            </a:lvl2pPr>
            <a:lvl3pPr marL="1143000" indent="-228600" defTabSz="942975" eaLnBrk="0" hangingPunct="0">
              <a:tabLst>
                <a:tab pos="5591175" algn="r"/>
              </a:tabLst>
              <a:defRPr sz="2000" b="1">
                <a:solidFill>
                  <a:srgbClr val="FF0000"/>
                </a:solidFill>
                <a:latin typeface="Arial" pitchFamily="34" charset="0"/>
              </a:defRPr>
            </a:lvl3pPr>
            <a:lvl4pPr marL="1600200" indent="-228600" defTabSz="942975" eaLnBrk="0" hangingPunct="0">
              <a:tabLst>
                <a:tab pos="5591175" algn="r"/>
              </a:tabLst>
              <a:defRPr sz="2000" b="1">
                <a:solidFill>
                  <a:srgbClr val="FF0000"/>
                </a:solidFill>
                <a:latin typeface="Arial" pitchFamily="34" charset="0"/>
              </a:defRPr>
            </a:lvl4pPr>
            <a:lvl5pPr marL="2057400" indent="-228600" defTabSz="942975" eaLnBrk="0" hangingPunct="0">
              <a:tabLst>
                <a:tab pos="5591175" algn="r"/>
              </a:tabLst>
              <a:defRPr sz="2000" b="1">
                <a:solidFill>
                  <a:srgbClr val="FF0000"/>
                </a:solidFill>
                <a:latin typeface="Arial" pitchFamily="34"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pitchFamily="34"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pitchFamily="34"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pitchFamily="34" charset="0"/>
              <a:ea typeface="+mn-ea"/>
              <a:cs typeface="+mn-cs"/>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itchFamily="34" charset="0"/>
              </a:rPr>
              <a:t>If</a:t>
            </a:r>
            <a:r>
              <a:rPr lang="en-US" baseline="0" dirty="0">
                <a:latin typeface="Arial" pitchFamily="34" charset="0"/>
              </a:rPr>
              <a:t> a commission plan is in use, it cannot be </a:t>
            </a:r>
            <a:r>
              <a:rPr lang="en-US" dirty="0">
                <a:latin typeface="Arial" pitchFamily="34" charset="0"/>
              </a:rPr>
              <a:t>changed. Instead, you can clone the plan and make your changes to the cloned plan.</a:t>
            </a:r>
          </a:p>
          <a:p>
            <a:pPr eaLnBrk="1" hangingPunct="1"/>
            <a:r>
              <a:rPr lang="en-US" dirty="0">
                <a:latin typeface="Arial" pitchFamily="34" charset="0"/>
              </a:rPr>
              <a:t>A commission plan belongs to one or more tiers. In this example, the commission plan is available to producers in the silver or bronze tiers, but not to those in the gold tier.</a:t>
            </a:r>
          </a:p>
          <a:p>
            <a:pPr eaLnBrk="1" hangingPunct="1"/>
            <a:r>
              <a:rPr lang="en-US" dirty="0">
                <a:latin typeface="Arial" pitchFamily="34" charset="0"/>
              </a:rPr>
              <a:t>Commission rates are defined in </a:t>
            </a:r>
            <a:r>
              <a:rPr lang="en-US" dirty="0" err="1">
                <a:latin typeface="Arial" pitchFamily="34" charset="0"/>
              </a:rPr>
              <a:t>subplans</a:t>
            </a:r>
            <a:r>
              <a:rPr lang="en-US" dirty="0">
                <a:latin typeface="Arial" pitchFamily="34" charset="0"/>
              </a:rPr>
              <a:t>. A commission plan always has a default </a:t>
            </a:r>
            <a:r>
              <a:rPr lang="en-US" dirty="0" err="1">
                <a:latin typeface="Arial" pitchFamily="34" charset="0"/>
              </a:rPr>
              <a:t>subplan</a:t>
            </a:r>
            <a:r>
              <a:rPr lang="en-US" dirty="0">
                <a:latin typeface="Arial" pitchFamily="34" charset="0"/>
              </a:rPr>
              <a:t>. </a:t>
            </a:r>
          </a:p>
          <a:p>
            <a:pPr eaLnBrk="1" hangingPunct="1"/>
            <a:r>
              <a:rPr lang="en-US" dirty="0">
                <a:latin typeface="Arial" pitchFamily="34" charset="0"/>
              </a:rPr>
              <a:t>When calculating commission, BillingCenter works through the </a:t>
            </a:r>
            <a:r>
              <a:rPr lang="en-US" dirty="0" err="1">
                <a:latin typeface="Arial" pitchFamily="34" charset="0"/>
              </a:rPr>
              <a:t>subplans</a:t>
            </a:r>
            <a:r>
              <a:rPr lang="en-US" dirty="0">
                <a:latin typeface="Arial" pitchFamily="34" charset="0"/>
              </a:rPr>
              <a:t> in sequence and uses the first </a:t>
            </a:r>
            <a:r>
              <a:rPr lang="en-US" dirty="0" err="1">
                <a:latin typeface="Arial" pitchFamily="34" charset="0"/>
              </a:rPr>
              <a:t>subplan</a:t>
            </a:r>
            <a:r>
              <a:rPr lang="en-US" dirty="0">
                <a:latin typeface="Arial" pitchFamily="34" charset="0"/>
              </a:rPr>
              <a:t> for which the policy matches the availability criteria in the </a:t>
            </a:r>
            <a:r>
              <a:rPr lang="en-US" dirty="0" err="1">
                <a:latin typeface="Arial" pitchFamily="34" charset="0"/>
              </a:rPr>
              <a:t>subplan</a:t>
            </a:r>
            <a:r>
              <a:rPr lang="en-US" dirty="0">
                <a:latin typeface="Arial" pitchFamily="34" charset="0"/>
              </a:rPr>
              <a:t>. The Default </a:t>
            </a:r>
            <a:r>
              <a:rPr lang="en-US" dirty="0" err="1">
                <a:latin typeface="Arial" pitchFamily="34" charset="0"/>
              </a:rPr>
              <a:t>subplan</a:t>
            </a:r>
            <a:r>
              <a:rPr lang="en-US" dirty="0">
                <a:latin typeface="Arial" pitchFamily="34" charset="0"/>
              </a:rPr>
              <a:t> is always the last </a:t>
            </a:r>
            <a:r>
              <a:rPr lang="en-US" dirty="0" err="1">
                <a:latin typeface="Arial" pitchFamily="34" charset="0"/>
              </a:rPr>
              <a:t>subplan</a:t>
            </a:r>
            <a:r>
              <a:rPr lang="en-US" dirty="0">
                <a:latin typeface="Arial" pitchFamily="34" charset="0"/>
              </a:rPr>
              <a:t> checked. It has no specific criteria. You can reorder plans using the up and down options located to the right of the </a:t>
            </a:r>
            <a:r>
              <a:rPr lang="en-US" dirty="0" err="1">
                <a:latin typeface="Arial" pitchFamily="34" charset="0"/>
              </a:rPr>
              <a:t>Subplan</a:t>
            </a:r>
            <a:r>
              <a:rPr lang="en-US" dirty="0">
                <a:latin typeface="Arial" pitchFamily="34" charset="0"/>
              </a:rPr>
              <a:t> Name field.</a:t>
            </a:r>
          </a:p>
        </p:txBody>
      </p:sp>
    </p:spTree>
    <p:extLst>
      <p:ext uri="{BB962C8B-B14F-4D97-AF65-F5344CB8AC3E}">
        <p14:creationId xmlns:p14="http://schemas.microsoft.com/office/powerpoint/2010/main" val="2105595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most cases, commission is earned and becomes payable as soon as the payable criterion occurs. The criterion such as receiving a payment or billing an invoice serves as a triggering event to make commission immediately payable. Other criteria do not automatically trigger commission earning. For these, the Commission Payable Calculation </a:t>
            </a:r>
            <a:r>
              <a:rPr lang="en-GB"/>
              <a:t>("CmsnPayable") </a:t>
            </a:r>
            <a:r>
              <a:rPr lang="en-US"/>
              <a:t>batch process is required to move the relevant commission amount from the policy’s Commissions Reserve to Commissions Payable T-account. </a:t>
            </a:r>
          </a:p>
          <a:p>
            <a:pPr eaLnBrk="1" hangingPunct="1"/>
            <a:r>
              <a:rPr lang="en-US"/>
              <a:t>The Custom earning criterion provides configuration developers a way to configure a custom approach to releasing commission. For example, a carrier could have policies that are effective for two years. They want to pay half the commission in the first year and the other half on the anniversary of the policy on the following year. The Custom criterion is evaluated on bind, in case the custom logic indicates the commission should be earned immediately. After that, it is evaluated only when the Commission Payable Calculation batch process is run.</a:t>
            </a:r>
          </a:p>
          <a:p>
            <a:pPr eaLnBrk="1" hangingPunct="1"/>
            <a:endParaRPr lang="en-GB"/>
          </a:p>
          <a:p>
            <a:pPr eaLnBrk="1" hangingPunct="1"/>
            <a:endParaRPr lang="en-US"/>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Payments and Commissions - </a:t>
            </a:r>
            <a:fld id="{6BA6CBF6-647E-4BC6-B506-2686FC2CC263}"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15</a:t>
            </a:fld>
            <a:endParaRPr kumimoji="0" lang="en-US" alt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837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440480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dirty="0"/>
              <a:t>The Invoice Item Detail</a:t>
            </a:r>
            <a:r>
              <a:rPr lang="en-US" baseline="0" dirty="0"/>
              <a:t> popup shows how commission is tracked at item level. </a:t>
            </a:r>
            <a:r>
              <a:rPr lang="en-US" dirty="0"/>
              <a:t>Elsewhere in BillingCenter, charge-level commissions are shown, which are simply rollups of item-level commission. </a:t>
            </a:r>
          </a:p>
          <a:p>
            <a:endParaRPr lang="en-US" dirty="0"/>
          </a:p>
        </p:txBody>
      </p:sp>
      <p:sp>
        <p:nvSpPr>
          <p:cNvPr id="4" name="Slide Number Placeholder 3"/>
          <p:cNvSpPr>
            <a:spLocks noGrp="1"/>
          </p:cNvSpPr>
          <p:nvPr>
            <p:ph type="sldNum" sz="quarter" idx="10"/>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Payments and Commissions - </a:t>
            </a:r>
            <a:fld id="{437AAAFE-E34B-4CEA-9773-C877D419526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16</a:t>
            </a:fld>
            <a:endParaRPr kumimoji="0" lang="en-US" alt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Header Placeholder 4"/>
          <p:cNvSpPr>
            <a:spLocks noGrp="1"/>
          </p:cNvSpPr>
          <p:nvPr>
            <p:ph type="hdr" sz="quarter" idx="11"/>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0765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Payments and Commissions - </a:t>
            </a:r>
            <a:fld id="{A089515F-F87F-4BF9-9F36-D7B19FB3AF93}"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17</a:t>
            </a:fld>
            <a:endParaRPr kumimoji="0" lang="en-US" alt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No commission transactions are displayed for the producer until the producer's "commission day of month" is reached. At that time, the Producer Payment batch process sweeps the Commissions Payable T-accounts for all the policies for which the producer has at least one role, and then moves the amounts from each </a:t>
            </a:r>
            <a:r>
              <a:rPr lang="en-GB" i="1"/>
              <a:t>policy’s</a:t>
            </a:r>
            <a:r>
              <a:rPr lang="en-GB"/>
              <a:t> Commissions Payable T-account to the </a:t>
            </a:r>
            <a:r>
              <a:rPr lang="en-GB" i="1"/>
              <a:t>producer's </a:t>
            </a:r>
            <a:r>
              <a:rPr lang="en-GB"/>
              <a:t>Commissions Payable T-accounts. The batch process then moves the total amount from Producer: Commissions Payable to Producer: Cash. The Producer: Cash T-account reflects the amount the producer will be paid. The actual payment of the producer (that is, writing a check or transferring funds) requires integration.</a:t>
            </a:r>
          </a:p>
          <a:p>
            <a:pPr eaLnBrk="1" hangingPunct="1"/>
            <a:r>
              <a:rPr lang="en-GB"/>
              <a:t>The Producer Payment batch process also creates the commission statement, which lists the commissions payable to the producer. </a:t>
            </a:r>
          </a:p>
        </p:txBody>
      </p:sp>
    </p:spTree>
    <p:extLst>
      <p:ext uri="{BB962C8B-B14F-4D97-AF65-F5344CB8AC3E}">
        <p14:creationId xmlns:p14="http://schemas.microsoft.com/office/powerpoint/2010/main" val="3119833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Payments and Commissions - </a:t>
            </a:r>
            <a:fld id="{CCC6293C-A077-4C4F-A230-0D917E386F22}"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18</a:t>
            </a:fld>
            <a:endParaRPr kumimoji="0" lang="en-US" alt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a:t>The Statements screen shows the transactions from the Payables transaction tab grouped into commission or statement periods.</a:t>
            </a:r>
          </a:p>
          <a:p>
            <a:pPr eaLnBrk="1" hangingPunct="1"/>
            <a:r>
              <a:rPr lang="en-GB" dirty="0"/>
              <a:t>You can navigate backward and forward through the statements using the arrows on the top left of the screen.</a:t>
            </a:r>
          </a:p>
          <a:p>
            <a:pPr eaLnBrk="1" hangingPunct="1"/>
            <a:endParaRPr lang="en-GB" dirty="0"/>
          </a:p>
        </p:txBody>
      </p:sp>
    </p:spTree>
    <p:extLst>
      <p:ext uri="{BB962C8B-B14F-4D97-AF65-F5344CB8AC3E}">
        <p14:creationId xmlns:p14="http://schemas.microsoft.com/office/powerpoint/2010/main" val="480362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Payments and Commissions - </a:t>
            </a:r>
            <a:fld id="{FD13907E-A6B7-4A67-8DE9-08EFAB97F008}"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19</a:t>
            </a:fld>
            <a:endParaRPr kumimoji="0" lang="en-US" alt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This process is fully automated and requires no user authorization or intervention. The Producer Payment process produces the statement and creates the payment.</a:t>
            </a:r>
          </a:p>
          <a:p>
            <a:pPr eaLnBrk="1" hangingPunct="1"/>
            <a:r>
              <a:rPr lang="en-US" dirty="0"/>
              <a:t>(In the example, the details are incomplete because configuration is required to add EFT details.)</a:t>
            </a:r>
          </a:p>
          <a:p>
            <a:pPr eaLnBrk="1" hangingPunct="1"/>
            <a:r>
              <a:rPr lang="en-GB" dirty="0"/>
              <a:t>The producer payment batch process sweeps the policy Commissions Payable T-accounts for all the producer’s producer codes and moves the earned commission to Commissions Payable on the producer’s T-accounts.</a:t>
            </a:r>
            <a:endParaRPr lang="en-US" dirty="0"/>
          </a:p>
        </p:txBody>
      </p:sp>
    </p:spTree>
    <p:extLst>
      <p:ext uri="{BB962C8B-B14F-4D97-AF65-F5344CB8AC3E}">
        <p14:creationId xmlns:p14="http://schemas.microsoft.com/office/powerpoint/2010/main" val="3079084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Payments and Commissions - </a:t>
            </a:r>
            <a:fld id="{42D61F3C-A542-4417-9A6A-7C5F081EA5AF}"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20</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7108" name="Rectangle 2"/>
          <p:cNvSpPr>
            <a:spLocks noGrp="1" noRot="1" noChangeAspect="1" noChangeArrowheads="1" noTextEdit="1"/>
          </p:cNvSpPr>
          <p:nvPr>
            <p:ph type="sldImg"/>
          </p:nvPr>
        </p:nvSpPr>
        <p:spPr>
          <a:xfrm>
            <a:off x="-187325" y="630238"/>
            <a:ext cx="7239000"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324122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0742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11310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786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pyright"/>
          <p:cNvSpPr>
            <a:spLocks noGrp="1" noChangeArrowheads="1"/>
          </p:cNvSpPr>
          <p:nvPr>
            <p:ph type="sldNum" sz="quarter" idx="5"/>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Payments and Commissions - </a:t>
            </a:r>
            <a:fld id="{BE00CC13-29B0-469A-A14E-3002C07D835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6</a:t>
            </a:fld>
            <a:endParaRPr kumimoji="0" lang="en-US" alt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75779" name="SectionName"/>
          <p:cNvSpPr>
            <a:spLocks noGrp="1" noChangeArrowheads="1"/>
          </p:cNvSpPr>
          <p:nvPr>
            <p:ph type="hdr" sz="quarter"/>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804865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Payments and Commissions - </a:t>
            </a:r>
            <a:fld id="{FC75E5FF-92E7-4F66-A1F9-EB9C00C3775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25</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8132" name="Rectangle 2"/>
          <p:cNvSpPr>
            <a:spLocks noGrp="1" noRot="1" noChangeAspect="1" noChangeArrowheads="1" noTextEdit="1"/>
          </p:cNvSpPr>
          <p:nvPr>
            <p:ph type="sldImg"/>
          </p:nvPr>
        </p:nvSpPr>
        <p:spPr>
          <a:xfrm>
            <a:off x="-187325" y="630238"/>
            <a:ext cx="7239000"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a:t>Answers</a:t>
            </a:r>
          </a:p>
          <a:p>
            <a:pPr marL="209550" indent="-209550" eaLnBrk="1" hangingPunct="1">
              <a:buFontTx/>
              <a:buAutoNum type="arabicPeriod"/>
            </a:pPr>
            <a:r>
              <a:rPr lang="en-US"/>
              <a:t>The unapplied fund you select restricts the invoice items that are listed on the Distribution tab. Only the items on the invoice stream associated with the selected unapplied fund are shown.</a:t>
            </a:r>
          </a:p>
          <a:p>
            <a:pPr marL="209550" indent="-209550" eaLnBrk="1" hangingPunct="1">
              <a:buFontTx/>
              <a:buAutoNum type="arabicPeriod"/>
            </a:pPr>
            <a:r>
              <a:rPr lang="en-US"/>
              <a:t>Each sales office would have a different producer code set up within the overall producer details.</a:t>
            </a:r>
          </a:p>
          <a:p>
            <a:pPr marL="209550" indent="-209550" eaLnBrk="1" hangingPunct="1">
              <a:buFontTx/>
              <a:buAutoNum type="arabicPeriod"/>
            </a:pPr>
            <a:r>
              <a:rPr lang="en-US"/>
              <a:t>By default, the pennies are written off, but this behavior is configurable.</a:t>
            </a:r>
          </a:p>
          <a:p>
            <a:pPr marL="209550" indent="-209550" eaLnBrk="1" hangingPunct="1"/>
            <a:endParaRPr lang="en-US"/>
          </a:p>
          <a:p>
            <a:pPr marL="209550" indent="-209550" eaLnBrk="1" hangingPunct="1"/>
            <a:endParaRPr lang="en-US"/>
          </a:p>
          <a:p>
            <a:pPr marL="209550" indent="-209550" eaLnBrk="1" hangingPunct="1"/>
            <a:endParaRPr lang="en-US"/>
          </a:p>
          <a:p>
            <a:pPr marL="209550" indent="-209550" eaLnBrk="1" hangingPunct="1">
              <a:buFontTx/>
              <a:buAutoNum type="arabicPeriod"/>
            </a:pPr>
            <a:endParaRPr lang="en-US"/>
          </a:p>
          <a:p>
            <a:pPr marL="209550" indent="-209550" eaLnBrk="1" hangingPunct="1"/>
            <a:endParaRPr lang="en-US"/>
          </a:p>
          <a:p>
            <a:pPr marL="209550" indent="-209550" eaLnBrk="1" hangingPunct="1">
              <a:buFontTx/>
              <a:buAutoNum type="arabicPeriod"/>
            </a:pPr>
            <a:endParaRPr lang="en-US"/>
          </a:p>
          <a:p>
            <a:pPr marL="209550" indent="-209550" eaLnBrk="1" hangingPunct="1">
              <a:buFontTx/>
              <a:buAutoNum type="arabicPeriod"/>
            </a:pPr>
            <a:endParaRPr lang="en-US"/>
          </a:p>
          <a:p>
            <a:pPr marL="209550" indent="-209550" eaLnBrk="1" hangingPunct="1">
              <a:buFontTx/>
              <a:buAutoNum type="arabicPeriod"/>
            </a:pPr>
            <a:endParaRPr lang="en-US"/>
          </a:p>
        </p:txBody>
      </p:sp>
    </p:spTree>
    <p:extLst>
      <p:ext uri="{BB962C8B-B14F-4D97-AF65-F5344CB8AC3E}">
        <p14:creationId xmlns:p14="http://schemas.microsoft.com/office/powerpoint/2010/main" val="1336671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BF1849-C783-4F45-BDF6-75CB4B4E0564}" type="slidenum">
              <a:rPr lang="en-US" smtClean="0"/>
              <a:t>26</a:t>
            </a:fld>
            <a:endParaRPr lang="en-US"/>
          </a:p>
        </p:txBody>
      </p:sp>
    </p:spTree>
    <p:extLst>
      <p:ext uri="{BB962C8B-B14F-4D97-AF65-F5344CB8AC3E}">
        <p14:creationId xmlns:p14="http://schemas.microsoft.com/office/powerpoint/2010/main" val="3833614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pyright"/>
          <p:cNvSpPr>
            <a:spLocks noGrp="1" noChangeArrowheads="1"/>
          </p:cNvSpPr>
          <p:nvPr>
            <p:ph type="sldNum" sz="quarter" idx="5"/>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Payments and Commissions - </a:t>
            </a:r>
            <a:fld id="{219EABF4-24AA-4F78-9867-7340271834A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7</a:t>
            </a:fld>
            <a:endParaRPr kumimoji="0" lang="en-US" alt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76803" name="SectionName"/>
          <p:cNvSpPr>
            <a:spLocks noGrp="1" noChangeArrowheads="1"/>
          </p:cNvSpPr>
          <p:nvPr>
            <p:ph type="hdr" sz="quarter"/>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On entry to this screen, the "Use Unapplied Funds" checkbox is selected and the amount of money in Account Unapplied is indicated. Unselect the checkbox if you do not want to include Account: Unapplied funds in this payment. You can select a payment instrument associated with the current account or create a new payment instrument. For a new payment instrument, you can select the "One time use" checkbox to indicate that the payment instrument should not be saved for reuse.</a:t>
            </a:r>
          </a:p>
        </p:txBody>
      </p:sp>
    </p:spTree>
    <p:extLst>
      <p:ext uri="{BB962C8B-B14F-4D97-AF65-F5344CB8AC3E}">
        <p14:creationId xmlns:p14="http://schemas.microsoft.com/office/powerpoint/2010/main" val="1317745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10000"/>
              </a:spcBef>
              <a:spcAft>
                <a:spcPct val="0"/>
              </a:spcAft>
              <a:buClrTx/>
              <a:buSzTx/>
              <a:buFontTx/>
              <a:buNone/>
              <a:tabLst/>
              <a:defRPr/>
            </a:pPr>
            <a:r>
              <a:rPr lang="en-US" dirty="0"/>
              <a:t>On entry to this screen, the Default unapplied fund is selected and the amount of money in Default Unapplied is indicated. If the account has more than one unapplied T-account,</a:t>
            </a:r>
            <a:r>
              <a:rPr lang="en-US" baseline="0" dirty="0"/>
              <a:t> you can select a different unapplied fund to use. </a:t>
            </a:r>
            <a:r>
              <a:rPr lang="en-US" dirty="0"/>
              <a:t>The unapplied fund that you</a:t>
            </a:r>
            <a:r>
              <a:rPr lang="en-US" baseline="0" dirty="0"/>
              <a:t> select </a:t>
            </a:r>
            <a:r>
              <a:rPr lang="en-US" dirty="0"/>
              <a:t>restricts the invoice items that are listed on the Distribution tab. It displays</a:t>
            </a:r>
            <a:r>
              <a:rPr lang="en-US" baseline="0" dirty="0"/>
              <a:t> the items on the invoice stream associated with the selected unapplied fund.</a:t>
            </a:r>
          </a:p>
          <a:p>
            <a:pPr marL="0" marR="0" indent="0" algn="l" defTabSz="914400" rtl="0" eaLnBrk="1" fontAlgn="base" latinLnBrk="0" hangingPunct="1">
              <a:lnSpc>
                <a:spcPct val="100000"/>
              </a:lnSpc>
              <a:spcBef>
                <a:spcPct val="10000"/>
              </a:spcBef>
              <a:spcAft>
                <a:spcPct val="0"/>
              </a:spcAft>
              <a:buClrTx/>
              <a:buSzTx/>
              <a:buFontTx/>
              <a:buNone/>
              <a:tabLst/>
              <a:defRPr/>
            </a:pPr>
            <a:endParaRPr lang="en-US" dirty="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a:t>In the example on the right, </a:t>
            </a:r>
            <a:r>
              <a:rPr lang="en-US" dirty="0" err="1"/>
              <a:t>Ings</a:t>
            </a:r>
            <a:r>
              <a:rPr lang="en-US" dirty="0"/>
              <a:t> Personal is the selected unapplied fund. Assume</a:t>
            </a:r>
            <a:r>
              <a:rPr lang="en-US" baseline="0" dirty="0"/>
              <a:t> that </a:t>
            </a:r>
            <a:r>
              <a:rPr lang="en-US" dirty="0" err="1"/>
              <a:t>PersonalAuto</a:t>
            </a:r>
            <a:r>
              <a:rPr lang="en-US" dirty="0"/>
              <a:t> is the only policy</a:t>
            </a:r>
            <a:r>
              <a:rPr lang="en-US" baseline="0" dirty="0"/>
              <a:t> associated with the invoice stream that is associated with the </a:t>
            </a:r>
            <a:r>
              <a:rPr lang="en-US" baseline="0" dirty="0" err="1"/>
              <a:t>Ings</a:t>
            </a:r>
            <a:r>
              <a:rPr lang="en-US" baseline="0" dirty="0"/>
              <a:t> Personal unapplied fund. This means that the only items that are displayed for distribution are items from the </a:t>
            </a:r>
            <a:r>
              <a:rPr lang="en-US" baseline="0" dirty="0" err="1"/>
              <a:t>PersonalAuto</a:t>
            </a:r>
            <a:r>
              <a:rPr lang="en-US" baseline="0" dirty="0"/>
              <a:t> policy. </a:t>
            </a:r>
          </a:p>
          <a:p>
            <a:pPr marL="0" marR="0" indent="0" algn="l" defTabSz="914400" rtl="0" eaLnBrk="1" fontAlgn="base" latinLnBrk="0" hangingPunct="1">
              <a:lnSpc>
                <a:spcPct val="100000"/>
              </a:lnSpc>
              <a:spcBef>
                <a:spcPct val="1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10000"/>
              </a:spcBef>
              <a:spcAft>
                <a:spcPct val="0"/>
              </a:spcAft>
              <a:buClrTx/>
              <a:buSzTx/>
              <a:buFontTx/>
              <a:buNone/>
              <a:tabLst/>
              <a:defRPr/>
            </a:pPr>
            <a:r>
              <a:rPr lang="en-US" dirty="0"/>
              <a:t>In the example on the left, Default is the selected unapplied fund. IEL-Auto and IEL-</a:t>
            </a:r>
            <a:r>
              <a:rPr lang="en-US" dirty="0" err="1"/>
              <a:t>SmallBiz</a:t>
            </a:r>
            <a:r>
              <a:rPr lang="en-US" baseline="0" dirty="0"/>
              <a:t> policies are associated with an invoice stream that is associated with the Default Unapplied account. So their items are displayed for distribution. Also, any items related to account-level charges would be displayed when the selected unapplied fund is Default.</a:t>
            </a:r>
            <a:r>
              <a:rPr lang="en-US" dirty="0"/>
              <a:t> </a:t>
            </a:r>
            <a:endParaRPr lang="en-US" baseline="0" dirty="0"/>
          </a:p>
          <a:p>
            <a:pPr eaLnBrk="1" hangingPunct="1"/>
            <a:endParaRPr lang="en-US" baseline="0" dirty="0"/>
          </a:p>
          <a:p>
            <a:pPr eaLnBrk="1" hangingPunct="1"/>
            <a:r>
              <a:rPr lang="en-US" b="1" baseline="0" dirty="0"/>
              <a:t>Use Unapplied Fund Amount</a:t>
            </a:r>
          </a:p>
          <a:p>
            <a:pPr eaLnBrk="1" hangingPunct="1"/>
            <a:r>
              <a:rPr lang="en-US" baseline="0" dirty="0"/>
              <a:t>You can select the Use Unapplied Fund Amount checkbox if you want to include any unapplied money residing in the selected unapplied fund in the distribution.</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Payments and Commissions - </a:t>
            </a:r>
            <a:fld id="{EBE90EC8-477D-4D7F-AA25-D782A41581B8}"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8</a:t>
            </a:fld>
            <a:endParaRPr kumimoji="0" lang="en-US" alt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Header Placeholder 4"/>
          <p:cNvSpPr>
            <a:spLocks noGrp="1"/>
          </p:cNvSpPr>
          <p:nvPr>
            <p:ph type="hdr" sz="quarter" idx="11"/>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646237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pyright"/>
          <p:cNvSpPr>
            <a:spLocks noGrp="1" noChangeArrowheads="1"/>
          </p:cNvSpPr>
          <p:nvPr>
            <p:ph type="sldNum" sz="quarter" idx="5"/>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Payments and Commissions - </a:t>
            </a:r>
            <a:fld id="{04FA7E96-86A7-4365-85B7-8D89B27DD484}"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9</a:t>
            </a:fld>
            <a:endParaRPr kumimoji="0" lang="en-US" alt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77827" name="SectionName"/>
          <p:cNvSpPr>
            <a:spLocks noGrp="1" noChangeArrowheads="1"/>
          </p:cNvSpPr>
          <p:nvPr>
            <p:ph type="hdr" sz="quarter"/>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As soon as you navigate out of the Amount field after entering an amount, you can see the default distribution proposed by BillingCenter. The default distribution is controlled by the account's Distribution Method setting.</a:t>
            </a:r>
          </a:p>
        </p:txBody>
      </p:sp>
    </p:spTree>
    <p:extLst>
      <p:ext uri="{BB962C8B-B14F-4D97-AF65-F5344CB8AC3E}">
        <p14:creationId xmlns:p14="http://schemas.microsoft.com/office/powerpoint/2010/main" val="3388829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Payments and Commissions - </a:t>
            </a:r>
            <a:fld id="{8EE41D50-5A0D-4F67-9048-5A94107459DB}"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10</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60808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Payments and Commissions - </a:t>
            </a:r>
            <a:fld id="{96E80528-AAB8-4213-8B2D-8894BC548629}"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11</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720737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Payments and Commissions -</a:t>
            </a:r>
            <a:fld id="{A4B43420-1BD6-4DD9-B27F-F3F76E10F083}"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12</a:t>
            </a:fld>
            <a:endParaRPr kumimoji="0" lang="en-US" alt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63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scenario outlined in the slide assumes that the payable criterion on the relevant commission subplan is "On Binding".</a:t>
            </a:r>
          </a:p>
        </p:txBody>
      </p:sp>
    </p:spTree>
    <p:extLst>
      <p:ext uri="{BB962C8B-B14F-4D97-AF65-F5344CB8AC3E}">
        <p14:creationId xmlns:p14="http://schemas.microsoft.com/office/powerpoint/2010/main" val="337121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Payments and Commissions - </a:t>
            </a:r>
            <a:fld id="{B0C1E3A1-CE4E-482C-9BFC-C79CFC795160}"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13</a:t>
            </a:fld>
            <a:endParaRPr kumimoji="0" lang="en-US" alt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BillingCenter bases commissions on a percentage of policy premium (and any other charges that the carrier defines as commissionable). BillingCenter does not support flat commissions. However, you can pay a flat amount to a producer as a bonus and optionally associate the bonus with a policy period.</a:t>
            </a:r>
          </a:p>
        </p:txBody>
      </p:sp>
    </p:spTree>
    <p:extLst>
      <p:ext uri="{BB962C8B-B14F-4D97-AF65-F5344CB8AC3E}">
        <p14:creationId xmlns:p14="http://schemas.microsoft.com/office/powerpoint/2010/main" val="37432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26403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89223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726251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Tree>
    <p:extLst>
      <p:ext uri="{BB962C8B-B14F-4D97-AF65-F5344CB8AC3E}">
        <p14:creationId xmlns:p14="http://schemas.microsoft.com/office/powerpoint/2010/main" val="253531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39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6204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553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452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136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339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52377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15786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093160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1084296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97752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034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7839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41569984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0526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8632936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17717993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62505225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773918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1792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2465290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a:t>Click to edit Master title style</a:t>
            </a:r>
          </a:p>
        </p:txBody>
      </p:sp>
    </p:spTree>
    <p:extLst>
      <p:ext uri="{BB962C8B-B14F-4D97-AF65-F5344CB8AC3E}">
        <p14:creationId xmlns:p14="http://schemas.microsoft.com/office/powerpoint/2010/main" val="53377734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9" y="0"/>
            <a:ext cx="9089231" cy="51435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0" y="0"/>
            <a:ext cx="109538" cy="51435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20" name="txt Copyright 2001-2013"/>
          <p:cNvSpPr txBox="1"/>
          <p:nvPr/>
        </p:nvSpPr>
        <p:spPr>
          <a:xfrm>
            <a:off x="5410200" y="4914901"/>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dirty="0">
                <a:solidFill>
                  <a:schemeClr val="tx1"/>
                </a:solidFill>
                <a:latin typeface="+mn-lt"/>
                <a:cs typeface="Arial" pitchFamily="34" charset="0"/>
              </a:rPr>
              <a:t>© Guidewire Software, Inc. 2001-2014. All rights reserved.</a:t>
            </a:r>
            <a:br>
              <a:rPr lang="en-US" sz="450" dirty="0">
                <a:solidFill>
                  <a:schemeClr val="tx1"/>
                </a:solidFill>
                <a:latin typeface="+mn-lt"/>
                <a:cs typeface="Arial" pitchFamily="34" charset="0"/>
              </a:rPr>
            </a:br>
            <a:r>
              <a:rPr lang="en-US" sz="450" dirty="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5" y="4498848"/>
            <a:ext cx="1819311" cy="390906"/>
          </a:xfrm>
          <a:prstGeom prst="rect">
            <a:avLst/>
          </a:prstGeom>
        </p:spPr>
      </p:pic>
      <p:sp>
        <p:nvSpPr>
          <p:cNvPr id="7" name="txt Lesson Subtitle"/>
          <p:cNvSpPr>
            <a:spLocks noGrp="1"/>
          </p:cNvSpPr>
          <p:nvPr>
            <p:ph type="body" sz="quarter" idx="10"/>
          </p:nvPr>
        </p:nvSpPr>
        <p:spPr>
          <a:xfrm>
            <a:off x="5718126" y="4459928"/>
            <a:ext cx="3089327" cy="204941"/>
          </a:xfrm>
        </p:spPr>
        <p:txBody>
          <a:bodyPr/>
          <a:lstStyle>
            <a:lvl1pPr algn="r">
              <a:buNone/>
              <a:defRPr sz="12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218029"/>
            <a:ext cx="8348662" cy="525172"/>
          </a:xfrm>
        </p:spPr>
        <p:txBody>
          <a:bodyPr anchor="t"/>
          <a:lstStyle>
            <a:lvl1pPr algn="r">
              <a:lnSpc>
                <a:spcPct val="100000"/>
              </a:lnSpc>
              <a:spcAft>
                <a:spcPct val="20000"/>
              </a:spcAft>
              <a:defRPr sz="27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Tree>
    <p:extLst>
      <p:ext uri="{BB962C8B-B14F-4D97-AF65-F5344CB8AC3E}">
        <p14:creationId xmlns:p14="http://schemas.microsoft.com/office/powerpoint/2010/main" val="1148727494"/>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6259386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89155"/>
            <a:ext cx="8321040" cy="557213"/>
          </a:xfrm>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364577"/>
            <a:ext cx="8321040" cy="285750"/>
          </a:xfrm>
        </p:spPr>
        <p:txBody>
          <a:bodyPr/>
          <a:lstStyle>
            <a:lvl1pPr marL="0" indent="0">
              <a:buNone/>
              <a:defRPr lang="en-US" sz="21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16789146"/>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3" y="685799"/>
            <a:ext cx="408305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685799"/>
            <a:ext cx="408305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4883112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314450"/>
            <a:ext cx="4083050" cy="3477816"/>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71156890"/>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685799"/>
            <a:ext cx="265176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2622383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1314451"/>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a:t>Click to edit Right Column Subtitle</a:t>
            </a:r>
          </a:p>
        </p:txBody>
      </p:sp>
    </p:spTree>
    <p:extLst>
      <p:ext uri="{BB962C8B-B14F-4D97-AF65-F5344CB8AC3E}">
        <p14:creationId xmlns:p14="http://schemas.microsoft.com/office/powerpoint/2010/main" val="247792449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56401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464001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8"/>
            <a:ext cx="8318500" cy="557213"/>
          </a:xfrm>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685800"/>
            <a:ext cx="8321040" cy="2057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893596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6858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98704985"/>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830681003"/>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8"/>
            <a:ext cx="8318500" cy="557213"/>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685800"/>
            <a:ext cx="8321040" cy="1371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0" y="20574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6117902"/>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6858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23851096"/>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1"/>
            <a:ext cx="2651760" cy="410646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7408419"/>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1314451"/>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3437078638"/>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3" y="685801"/>
            <a:ext cx="4083050" cy="4106467"/>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34852558"/>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3" y="1314450"/>
            <a:ext cx="4083050" cy="3477816"/>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5574421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46684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1" y="685799"/>
            <a:ext cx="5532120" cy="41148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55859705"/>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19983"/>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1"/>
            <a:ext cx="265176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82178233"/>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3190235554"/>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4754563" y="685801"/>
            <a:ext cx="408305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09080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88472377"/>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3305175" y="685800"/>
            <a:ext cx="553212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77508919"/>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solidFill>
                  <a:srgbClr val="CC0099"/>
                </a:solidFill>
                <a:latin typeface="+mj-lt"/>
                <a:cs typeface="Arial" pitchFamily="34" charset="0"/>
              </a:rPr>
              <a:t>(Notes only slide)</a:t>
            </a:r>
            <a:endParaRPr lang="en-US" sz="2400" dirty="0">
              <a:latin typeface="+mj-lt"/>
              <a:cs typeface="Arial" pitchFamily="34" charset="0"/>
            </a:endParaRPr>
          </a:p>
        </p:txBody>
      </p:sp>
      <p:sp>
        <p:nvSpPr>
          <p:cNvPr id="3" name="txt Title Fixed NotesOnly"/>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solidFill>
                  <a:srgbClr val="CC0099"/>
                </a:solidFill>
                <a:latin typeface="+mj-lt"/>
                <a:cs typeface="Arial" pitchFamily="34" charset="0"/>
              </a:rPr>
              <a:t>(Notes only slide)</a:t>
            </a:r>
            <a:endParaRPr lang="en-US" sz="2400" dirty="0">
              <a:latin typeface="+mj-lt"/>
              <a:cs typeface="Arial" pitchFamily="34" charset="0"/>
            </a:endParaRPr>
          </a:p>
        </p:txBody>
      </p:sp>
    </p:spTree>
    <p:extLst>
      <p:ext uri="{BB962C8B-B14F-4D97-AF65-F5344CB8AC3E}">
        <p14:creationId xmlns:p14="http://schemas.microsoft.com/office/powerpoint/2010/main" val="1140314337"/>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0"/>
            <a:ext cx="2651760" cy="27432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25836409"/>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4146877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047670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52368476"/>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2057400"/>
            <a:ext cx="2651760" cy="27432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07758045"/>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3017476542"/>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
        <p:nvSpPr>
          <p:cNvPr id="3" name="txt Topic Content"/>
          <p:cNvSpPr>
            <a:spLocks noGrp="1"/>
          </p:cNvSpPr>
          <p:nvPr>
            <p:ph idx="1" hasCustomPrompt="1"/>
          </p:nvPr>
        </p:nvSpPr>
        <p:spPr>
          <a:xfrm>
            <a:off x="519113" y="685800"/>
            <a:ext cx="8318500" cy="4114800"/>
          </a:xfrm>
        </p:spPr>
        <p:txBody>
          <a:bodyPr/>
          <a:lstStyle>
            <a:lvl1pPr marL="214313" indent="-214313" algn="l" rtl="0" eaLnBrk="0" fontAlgn="base" hangingPunct="0">
              <a:lnSpc>
                <a:spcPct val="150000"/>
              </a:lnSpc>
              <a:spcBef>
                <a:spcPct val="40000"/>
              </a:spcBef>
              <a:spcAft>
                <a:spcPct val="0"/>
              </a:spcAft>
              <a:buClr>
                <a:srgbClr val="04628C"/>
              </a:buClr>
              <a:buSzPct val="90000"/>
              <a:buFont typeface="Arial" charset="0"/>
              <a:buChar char="•"/>
              <a:defRPr lang="en-US" sz="2100" baseline="0" dirty="0" smtClean="0">
                <a:solidFill>
                  <a:srgbClr val="C0C0C0"/>
                </a:solidFill>
                <a:latin typeface="+mn-lt"/>
                <a:ea typeface="Calibri" pitchFamily="34" charset="0"/>
                <a:cs typeface="Calibri" pitchFamily="34" charset="0"/>
              </a:defRPr>
            </a:lvl1pPr>
            <a:lvl2pPr marL="300038" indent="0">
              <a:buClr>
                <a:srgbClr val="04628C"/>
              </a:buClr>
              <a:buFontTx/>
              <a:buNone/>
              <a:defRPr/>
            </a:lvl2pPr>
            <a:lvl3pPr marL="557213" indent="0">
              <a:buClr>
                <a:srgbClr val="04628C"/>
              </a:buClr>
              <a:buFontTx/>
              <a:buNone/>
              <a:defRPr/>
            </a:lvl3pPr>
            <a:lvl4pPr marL="813197"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Tree>
    <p:extLst>
      <p:ext uri="{BB962C8B-B14F-4D97-AF65-F5344CB8AC3E}">
        <p14:creationId xmlns:p14="http://schemas.microsoft.com/office/powerpoint/2010/main" val="4040609701"/>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93737825"/>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13769555"/>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46137729"/>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0574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88879358"/>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4343400"/>
            <a:ext cx="8305800" cy="7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200" b="0" dirty="0">
                <a:solidFill>
                  <a:schemeClr val="accent1"/>
                </a:solidFill>
              </a:rPr>
              <a:t>This lesson uses the notes section for additional explanation and information.</a:t>
            </a:r>
            <a:r>
              <a:rPr lang="en-US" sz="1200" dirty="0">
                <a:solidFill>
                  <a:schemeClr val="accent1"/>
                </a:solidFill>
              </a:rPr>
              <a:t> </a:t>
            </a:r>
            <a:br>
              <a:rPr lang="en-US" sz="1200" dirty="0">
                <a:solidFill>
                  <a:schemeClr val="accent1"/>
                </a:solidFill>
              </a:rPr>
            </a:br>
            <a:r>
              <a:rPr lang="en-US" sz="1200" b="0" dirty="0">
                <a:solidFill>
                  <a:schemeClr val="accent1"/>
                </a:solidFill>
              </a:rPr>
              <a:t>To view the notes in PowerPoint, select View </a:t>
            </a:r>
            <a:r>
              <a:rPr lang="en-US" sz="1200" b="0" dirty="0">
                <a:solidFill>
                  <a:schemeClr val="accent1"/>
                </a:solidFill>
                <a:sym typeface="Wingdings" pitchFamily="2" charset="2"/>
              </a:rPr>
              <a:t> Normal or </a:t>
            </a:r>
            <a:r>
              <a:rPr lang="en-US" sz="1200" b="0" dirty="0">
                <a:solidFill>
                  <a:schemeClr val="accent1"/>
                </a:solidFill>
              </a:rPr>
              <a:t>View </a:t>
            </a:r>
            <a:r>
              <a:rPr lang="en-US" sz="1200" b="0" dirty="0">
                <a:solidFill>
                  <a:schemeClr val="accent1"/>
                </a:solidFill>
                <a:sym typeface="Wingdings" pitchFamily="2" charset="2"/>
              </a:rPr>
              <a:t> </a:t>
            </a:r>
            <a:r>
              <a:rPr lang="en-US" sz="1200" b="0" dirty="0">
                <a:solidFill>
                  <a:schemeClr val="accent1"/>
                </a:solidFill>
              </a:rPr>
              <a:t>Notes Page. </a:t>
            </a:r>
            <a:br>
              <a:rPr lang="en-US" sz="1200" b="0" dirty="0">
                <a:solidFill>
                  <a:schemeClr val="accent1"/>
                </a:solidFill>
              </a:rPr>
            </a:br>
            <a:r>
              <a:rPr lang="en-US" sz="1200" b="0" dirty="0">
                <a:solidFill>
                  <a:schemeClr val="accent1"/>
                </a:solidFill>
              </a:rPr>
              <a:t>When printing </a:t>
            </a:r>
            <a:r>
              <a:rPr lang="en-US" sz="1200" dirty="0">
                <a:solidFill>
                  <a:schemeClr val="accent1"/>
                </a:solidFill>
              </a:rPr>
              <a:t>notes, select Note Pages and</a:t>
            </a:r>
            <a:r>
              <a:rPr lang="en-US" sz="1200" baseline="0" dirty="0">
                <a:solidFill>
                  <a:schemeClr val="accent1"/>
                </a:solidFill>
              </a:rPr>
              <a:t> </a:t>
            </a:r>
            <a:r>
              <a:rPr lang="en-US" sz="1200" b="0" dirty="0">
                <a:solidFill>
                  <a:schemeClr val="accent1"/>
                </a:solidFill>
              </a:rPr>
              <a:t>Print hidden slides.</a:t>
            </a:r>
          </a:p>
          <a:p>
            <a:pPr lvl="1" algn="l">
              <a:spcBef>
                <a:spcPct val="20000"/>
              </a:spcBef>
              <a:buSzPct val="90000"/>
              <a:buFont typeface="Wingdings 2" pitchFamily="18" charset="2"/>
              <a:buNone/>
            </a:pPr>
            <a:endParaRPr lang="en-US" sz="1050" b="0" dirty="0">
              <a:solidFill>
                <a:srgbClr val="AA3704"/>
              </a:solidFill>
            </a:endParaRP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008126"/>
            <a:ext cx="8321040" cy="3257550"/>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3340074809"/>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objectives review</a:t>
            </a: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008126"/>
            <a:ext cx="8321040" cy="3792474"/>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2301232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808347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Arial" pitchFamily="34" charset="0"/>
                <a:cs typeface="Arial" pitchFamily="34" charset="0"/>
              </a:rPr>
              <a:t> questions</a:t>
            </a:r>
          </a:p>
        </p:txBody>
      </p:sp>
      <p:sp>
        <p:nvSpPr>
          <p:cNvPr id="3" name="txt Content"/>
          <p:cNvSpPr>
            <a:spLocks noGrp="1"/>
          </p:cNvSpPr>
          <p:nvPr>
            <p:ph idx="1" hasCustomPrompt="1"/>
          </p:nvPr>
        </p:nvSpPr>
        <p:spPr>
          <a:xfrm>
            <a:off x="519113" y="685800"/>
            <a:ext cx="8318500" cy="411480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sz="18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Arial" pitchFamily="34" charset="0"/>
                <a:cs typeface="Arial" pitchFamily="34" charset="0"/>
              </a:rPr>
              <a:t> questions</a:t>
            </a:r>
          </a:p>
        </p:txBody>
      </p:sp>
    </p:spTree>
    <p:extLst>
      <p:ext uri="{BB962C8B-B14F-4D97-AF65-F5344CB8AC3E}">
        <p14:creationId xmlns:p14="http://schemas.microsoft.com/office/powerpoint/2010/main" val="423496761"/>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mj-lt"/>
              </a:rPr>
              <a:t> questions</a:t>
            </a:r>
          </a:p>
        </p:txBody>
      </p:sp>
      <p:sp>
        <p:nvSpPr>
          <p:cNvPr id="7" name="txt Content Fixed"/>
          <p:cNvSpPr/>
          <p:nvPr/>
        </p:nvSpPr>
        <p:spPr>
          <a:xfrm>
            <a:off x="521208" y="685800"/>
            <a:ext cx="832104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18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18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085850"/>
            <a:ext cx="8318500" cy="371475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654610737"/>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Notices</a:t>
            </a:r>
            <a:endParaRPr lang="en-US" sz="2400" dirty="0">
              <a:latin typeface="+mj-lt"/>
            </a:endParaRPr>
          </a:p>
        </p:txBody>
      </p:sp>
      <p:sp>
        <p:nvSpPr>
          <p:cNvPr id="6" name="txt Notice Fixed"/>
          <p:cNvSpPr/>
          <p:nvPr userDrawn="1"/>
        </p:nvSpPr>
        <p:spPr>
          <a:xfrm>
            <a:off x="521209" y="685800"/>
            <a:ext cx="8289417" cy="405765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200" b="1" dirty="0">
                <a:solidFill>
                  <a:schemeClr val="bg1"/>
                </a:solidFill>
              </a:rPr>
              <a:t>Copyright © 2001-2014 Guidewire Software, Inc. All rights reserved.</a:t>
            </a:r>
            <a:br>
              <a:rPr lang="en-US" sz="1200" b="1" dirty="0">
                <a:solidFill>
                  <a:schemeClr val="bg1"/>
                </a:solidFill>
              </a:rPr>
            </a:br>
            <a:endParaRPr lang="en-US" sz="1200" b="1" dirty="0">
              <a:solidFill>
                <a:schemeClr val="bg1"/>
              </a:solidFill>
            </a:endParaRPr>
          </a:p>
          <a:p>
            <a:pPr marL="0" indent="0">
              <a:buFont typeface="Wingdings 3" pitchFamily="18" charset="2"/>
              <a:buNone/>
            </a:pPr>
            <a:r>
              <a:rPr lang="en-US" sz="105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050" b="0" dirty="0" err="1">
                <a:solidFill>
                  <a:schemeClr val="bg1"/>
                </a:solidFill>
              </a:rPr>
              <a:t>DataHub</a:t>
            </a:r>
            <a:r>
              <a:rPr lang="en-US" sz="1050" b="0" dirty="0">
                <a:solidFill>
                  <a:schemeClr val="bg1"/>
                </a:solidFill>
              </a:rPr>
              <a:t>, Guidewire </a:t>
            </a:r>
            <a:r>
              <a:rPr lang="en-US" sz="1050" b="0" dirty="0" err="1">
                <a:solidFill>
                  <a:schemeClr val="bg1"/>
                </a:solidFill>
              </a:rPr>
              <a:t>InfoCenter</a:t>
            </a:r>
            <a:r>
              <a:rPr lang="en-US" sz="1050" b="0" dirty="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050" b="0" dirty="0">
                <a:solidFill>
                  <a:schemeClr val="bg1"/>
                </a:solidFill>
              </a:rPr>
            </a:br>
            <a:endParaRPr lang="en-US" sz="1050" b="0" dirty="0">
              <a:solidFill>
                <a:schemeClr val="bg1"/>
              </a:solidFill>
            </a:endParaRPr>
          </a:p>
          <a:p>
            <a:pPr marL="0" indent="0">
              <a:buFont typeface="Wingdings 3" pitchFamily="18" charset="2"/>
              <a:buNone/>
            </a:pPr>
            <a:r>
              <a:rPr lang="en-US" sz="1050" b="0" dirty="0">
                <a:solidFill>
                  <a:schemeClr val="bg1"/>
                </a:solidFill>
              </a:rPr>
              <a:t>All other trademarks are the property of their respective owners.</a:t>
            </a:r>
          </a:p>
          <a:p>
            <a:pPr marL="0" indent="0">
              <a:buFont typeface="Wingdings 3" pitchFamily="18" charset="2"/>
              <a:buNone/>
            </a:pPr>
            <a:endParaRPr lang="en-US" sz="1200" b="0" dirty="0">
              <a:solidFill>
                <a:schemeClr val="bg1"/>
              </a:solidFill>
            </a:endParaRPr>
          </a:p>
          <a:p>
            <a:pPr marL="0" indent="0">
              <a:buFont typeface="Wingdings 3" pitchFamily="18" charset="2"/>
              <a:buNone/>
            </a:pPr>
            <a:r>
              <a:rPr lang="en-US" sz="1200" b="1" dirty="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200" b="0" dirty="0">
              <a:solidFill>
                <a:schemeClr val="bg1"/>
              </a:solidFill>
            </a:endParaRPr>
          </a:p>
          <a:p>
            <a:pPr marL="0" indent="0">
              <a:buFont typeface="Wingdings 3" pitchFamily="18" charset="2"/>
              <a:buNone/>
            </a:pPr>
            <a:r>
              <a:rPr lang="en-US" sz="1050" b="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050" b="0" dirty="0">
                <a:solidFill>
                  <a:schemeClr val="bg1"/>
                </a:solidFill>
              </a:rPr>
            </a:br>
            <a:endParaRPr lang="en-US" sz="1050" b="0" dirty="0">
              <a:solidFill>
                <a:schemeClr val="bg1"/>
              </a:solidFill>
            </a:endParaRPr>
          </a:p>
          <a:p>
            <a:pPr marL="0" indent="0">
              <a:buFont typeface="Wingdings 3" pitchFamily="18" charset="2"/>
              <a:buNone/>
            </a:pPr>
            <a:r>
              <a:rPr lang="en-US" sz="1050" b="0" dirty="0">
                <a:solidFill>
                  <a:schemeClr val="bg1"/>
                </a:solidFill>
              </a:rPr>
              <a:t>Guidewire products are protected by one or more United States patents.</a:t>
            </a:r>
          </a:p>
        </p:txBody>
      </p:sp>
    </p:spTree>
    <p:extLst>
      <p:ext uri="{BB962C8B-B14F-4D97-AF65-F5344CB8AC3E}">
        <p14:creationId xmlns:p14="http://schemas.microsoft.com/office/powerpoint/2010/main" val="1448051219"/>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218028"/>
            <a:ext cx="8348662" cy="342900"/>
          </a:xfrm>
        </p:spPr>
        <p:txBody>
          <a:bodyPr/>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4" y="4625833"/>
            <a:ext cx="3089327" cy="204941"/>
          </a:xfrm>
        </p:spPr>
        <p:txBody>
          <a:bodyPr/>
          <a:lstStyle>
            <a:lvl1pPr algn="r">
              <a:buNone/>
              <a:defRPr sz="1050">
                <a:solidFill>
                  <a:schemeClr val="tx1"/>
                </a:solidFill>
                <a:latin typeface="Calibri" pitchFamily="34" charset="0"/>
                <a:cs typeface="Calibri" pitchFamily="34" charset="0"/>
              </a:defRPr>
            </a:lvl1pPr>
          </a:lstStyle>
          <a:p>
            <a:pPr lvl="0"/>
            <a:r>
              <a:rPr lang="en-US" dirty="0"/>
              <a:t>Click to edit Master text styles</a:t>
            </a:r>
          </a:p>
        </p:txBody>
      </p:sp>
    </p:spTree>
    <p:extLst>
      <p:ext uri="{BB962C8B-B14F-4D97-AF65-F5344CB8AC3E}">
        <p14:creationId xmlns:p14="http://schemas.microsoft.com/office/powerpoint/2010/main" val="2380125224"/>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24469039"/>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a:t>Click to edit Master title style</a:t>
            </a:r>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041619999"/>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a:t>Click to edit Master title style</a:t>
            </a:r>
          </a:p>
        </p:txBody>
      </p:sp>
    </p:spTree>
    <p:extLst>
      <p:ext uri="{BB962C8B-B14F-4D97-AF65-F5344CB8AC3E}">
        <p14:creationId xmlns:p14="http://schemas.microsoft.com/office/powerpoint/2010/main" val="3829727604"/>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3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1353650630"/>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0081441"/>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Tree>
    <p:extLst>
      <p:ext uri="{BB962C8B-B14F-4D97-AF65-F5344CB8AC3E}">
        <p14:creationId xmlns:p14="http://schemas.microsoft.com/office/powerpoint/2010/main" val="46282641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865635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Tree>
    <p:extLst>
      <p:ext uri="{BB962C8B-B14F-4D97-AF65-F5344CB8AC3E}">
        <p14:creationId xmlns:p14="http://schemas.microsoft.com/office/powerpoint/2010/main" val="1301388464"/>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37412683"/>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90487"/>
            <a:ext cx="2084388" cy="4701779"/>
          </a:xfrm>
        </p:spPr>
        <p:txBody>
          <a:bodyPr vert="eaVert"/>
          <a:lstStyle>
            <a:lvl1pPr>
              <a:defRPr sz="2550"/>
            </a:lvl1pPr>
          </a:lstStyle>
          <a:p>
            <a:r>
              <a:rPr lang="en-US" dirty="0"/>
              <a:t>Click to edit Master title style</a:t>
            </a:r>
          </a:p>
        </p:txBody>
      </p:sp>
      <p:sp>
        <p:nvSpPr>
          <p:cNvPr id="3" name="Vertical Text Placeholder 2"/>
          <p:cNvSpPr>
            <a:spLocks noGrp="1"/>
          </p:cNvSpPr>
          <p:nvPr>
            <p:ph type="body" orient="vert" idx="1"/>
          </p:nvPr>
        </p:nvSpPr>
        <p:spPr>
          <a:xfrm>
            <a:off x="495301" y="90487"/>
            <a:ext cx="6105525" cy="470177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73513145"/>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dirty="0"/>
              <a:t>Click to edit Master title style</a:t>
            </a:r>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439318931"/>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91"/>
            <a:ext cx="9144000" cy="51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3136106"/>
            <a:ext cx="8348662" cy="342900"/>
          </a:xfrm>
        </p:spPr>
        <p:txBody>
          <a:bodyPr/>
          <a:lstStyle>
            <a:lvl1pPr>
              <a:lnSpc>
                <a:spcPct val="100000"/>
              </a:lnSpc>
              <a:spcAft>
                <a:spcPct val="20000"/>
              </a:spcAft>
              <a:defRPr sz="27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089422"/>
            <a:ext cx="8342312" cy="171450"/>
          </a:xfrm>
          <a:ln algn="ctr"/>
        </p:spPr>
        <p:txBody>
          <a:bodyPr/>
          <a:lstStyle>
            <a:lvl1pPr marL="0" indent="0">
              <a:buClr>
                <a:srgbClr val="800000"/>
              </a:buClr>
              <a:buFont typeface="Wingdings 3" pitchFamily="18" charset="2"/>
              <a:buNone/>
              <a:defRPr sz="1875"/>
            </a:lvl1pPr>
          </a:lstStyle>
          <a:p>
            <a:r>
              <a:rPr lang="en-US" altLang="en-US"/>
              <a:t>Click to edit course title</a:t>
            </a:r>
          </a:p>
        </p:txBody>
      </p:sp>
    </p:spTree>
    <p:extLst>
      <p:ext uri="{BB962C8B-B14F-4D97-AF65-F5344CB8AC3E}">
        <p14:creationId xmlns:p14="http://schemas.microsoft.com/office/powerpoint/2010/main" val="2667998701"/>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23359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6519865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9" Type="http://schemas.openxmlformats.org/officeDocument/2006/relationships/slideLayout" Target="../slideLayouts/slideLayout71.xml"/><Relationship Id="rId21" Type="http://schemas.openxmlformats.org/officeDocument/2006/relationships/slideLayout" Target="../slideLayouts/slideLayout53.xml"/><Relationship Id="rId34" Type="http://schemas.openxmlformats.org/officeDocument/2006/relationships/slideLayout" Target="../slideLayouts/slideLayout66.xml"/><Relationship Id="rId42" Type="http://schemas.openxmlformats.org/officeDocument/2006/relationships/image" Target="../media/image17.png"/><Relationship Id="rId7" Type="http://schemas.openxmlformats.org/officeDocument/2006/relationships/slideLayout" Target="../slideLayouts/slideLayout3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41" Type="http://schemas.openxmlformats.org/officeDocument/2006/relationships/theme" Target="../theme/theme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slideLayout" Target="../slideLayouts/slideLayout69.xml"/><Relationship Id="rId40" Type="http://schemas.openxmlformats.org/officeDocument/2006/relationships/slideLayout" Target="../slideLayouts/slideLayout7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slideLayout" Target="../slideLayouts/slideLayout68.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slideLayout" Target="../slideLayouts/slideLayout67.xml"/><Relationship Id="rId8" Type="http://schemas.openxmlformats.org/officeDocument/2006/relationships/slideLayout" Target="../slideLayouts/slideLayout40.xml"/><Relationship Id="rId3" Type="http://schemas.openxmlformats.org/officeDocument/2006/relationships/slideLayout" Target="../slideLayouts/slideLayout35.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slideLayout" Target="../slideLayouts/slideLayout65.xml"/><Relationship Id="rId38" Type="http://schemas.openxmlformats.org/officeDocument/2006/relationships/slideLayout" Target="../slideLayouts/slideLayout7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6" Type="http://schemas.openxmlformats.org/officeDocument/2006/relationships/image" Target="../media/image17.png"/><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19.pn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902780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747" r:id="rId31"/>
    <p:sldLayoutId id="2147483748" r:id="rId32"/>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4915060"/>
            <a:ext cx="3673988" cy="69250"/>
          </a:xfrm>
          <a:prstGeom prst="rect">
            <a:avLst/>
          </a:prstGeom>
          <a:noFill/>
        </p:spPr>
        <p:txBody>
          <a:bodyPr wrap="square" lIns="0" tIns="0" rIns="0" bIns="0">
            <a:spAutoFit/>
          </a:bodyPr>
          <a:lstStyle/>
          <a:p>
            <a:pPr algn="l">
              <a:spcBef>
                <a:spcPts val="450"/>
              </a:spcBef>
              <a:buClr>
                <a:schemeClr val="tx2"/>
              </a:buClr>
              <a:buFont typeface="Arial" charset="0"/>
              <a:buNone/>
              <a:defRPr/>
            </a:pPr>
            <a:r>
              <a:rPr lang="en-US" sz="450" dirty="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51435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1"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89155"/>
            <a:ext cx="832104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685800"/>
            <a:ext cx="832104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6" y="4856360"/>
            <a:ext cx="519113" cy="170260"/>
          </a:xfrm>
          <a:prstGeom prst="rect">
            <a:avLst/>
          </a:prstGeom>
          <a:noFill/>
          <a:ln w="6350" algn="ctr">
            <a:noFill/>
            <a:miter lim="800000"/>
            <a:headEnd/>
            <a:tailEnd/>
          </a:ln>
          <a:effectLst/>
        </p:spPr>
        <p:txBody>
          <a:bodyPr lIns="0" tIns="0" rIns="0" bIns="0"/>
          <a:lstStyle/>
          <a:p>
            <a:pPr algn="ctr">
              <a:lnSpc>
                <a:spcPts val="1350"/>
              </a:lnSpc>
              <a:spcBef>
                <a:spcPts val="450"/>
              </a:spcBef>
              <a:buFont typeface="Wingdings" pitchFamily="2" charset="2"/>
              <a:buNone/>
              <a:defRPr/>
            </a:pPr>
            <a:fld id="{FABFFE1B-5FD5-480D-9A32-98AB62D1BF82}" type="slidenum">
              <a:rPr lang="en-US" sz="900">
                <a:solidFill>
                  <a:srgbClr val="B2B2B2"/>
                </a:solidFill>
                <a:latin typeface="Arial" pitchFamily="34" charset="0"/>
                <a:cs typeface="Arial" pitchFamily="34" charset="0"/>
              </a:rPr>
              <a:pPr algn="ctr">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spTree>
    <p:extLst>
      <p:ext uri="{BB962C8B-B14F-4D97-AF65-F5344CB8AC3E}">
        <p14:creationId xmlns:p14="http://schemas.microsoft.com/office/powerpoint/2010/main" val="473866704"/>
      </p:ext>
    </p:extLst>
  </p:cSld>
  <p:clrMap bg1="dk2" tx1="lt1" bg2="dk1"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 id="2147483725" r:id="rId34"/>
    <p:sldLayoutId id="2147483726" r:id="rId35"/>
    <p:sldLayoutId id="2147483727" r:id="rId36"/>
    <p:sldLayoutId id="2147483728" r:id="rId37"/>
    <p:sldLayoutId id="2147483729" r:id="rId38"/>
    <p:sldLayoutId id="2147483730" r:id="rId39"/>
    <p:sldLayoutId id="2147483731" r:id="rId40"/>
  </p:sldLayoutIdLst>
  <p:transition/>
  <p:txStyles>
    <p:titleStyle>
      <a:lvl1pPr algn="l" rtl="0" eaLnBrk="1" fontAlgn="base" hangingPunct="1">
        <a:lnSpc>
          <a:spcPct val="90000"/>
        </a:lnSpc>
        <a:spcBef>
          <a:spcPct val="0"/>
        </a:spcBef>
        <a:spcAft>
          <a:spcPct val="0"/>
        </a:spcAft>
        <a:defRPr sz="24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5pPr>
      <a:lvl6pPr marL="342900" algn="l" rtl="0" eaLnBrk="1" fontAlgn="base" hangingPunct="1">
        <a:lnSpc>
          <a:spcPct val="90000"/>
        </a:lnSpc>
        <a:spcBef>
          <a:spcPct val="0"/>
        </a:spcBef>
        <a:spcAft>
          <a:spcPct val="0"/>
        </a:spcAft>
        <a:defRPr sz="2250" b="1">
          <a:solidFill>
            <a:schemeClr val="accent1"/>
          </a:solidFill>
          <a:latin typeface="Arial" charset="0"/>
        </a:defRPr>
      </a:lvl6pPr>
      <a:lvl7pPr marL="685800" algn="l" rtl="0" eaLnBrk="1" fontAlgn="base" hangingPunct="1">
        <a:lnSpc>
          <a:spcPct val="90000"/>
        </a:lnSpc>
        <a:spcBef>
          <a:spcPct val="0"/>
        </a:spcBef>
        <a:spcAft>
          <a:spcPct val="0"/>
        </a:spcAft>
        <a:defRPr sz="2250" b="1">
          <a:solidFill>
            <a:schemeClr val="accent1"/>
          </a:solidFill>
          <a:latin typeface="Arial" charset="0"/>
        </a:defRPr>
      </a:lvl7pPr>
      <a:lvl8pPr marL="1028700" algn="l" rtl="0" eaLnBrk="1" fontAlgn="base" hangingPunct="1">
        <a:lnSpc>
          <a:spcPct val="90000"/>
        </a:lnSpc>
        <a:spcBef>
          <a:spcPct val="0"/>
        </a:spcBef>
        <a:spcAft>
          <a:spcPct val="0"/>
        </a:spcAft>
        <a:defRPr sz="2250" b="1">
          <a:solidFill>
            <a:schemeClr val="accent1"/>
          </a:solidFill>
          <a:latin typeface="Arial" charset="0"/>
        </a:defRPr>
      </a:lvl8pPr>
      <a:lvl9pPr marL="1371600" algn="l" rtl="0" eaLnBrk="1" fontAlgn="base" hangingPunct="1">
        <a:lnSpc>
          <a:spcPct val="90000"/>
        </a:lnSpc>
        <a:spcBef>
          <a:spcPct val="0"/>
        </a:spcBef>
        <a:spcAft>
          <a:spcPct val="0"/>
        </a:spcAft>
        <a:defRPr sz="2250" b="1">
          <a:solidFill>
            <a:schemeClr val="accent1"/>
          </a:solidFill>
          <a:latin typeface="Arial" charset="0"/>
        </a:defRPr>
      </a:lvl9pPr>
    </p:titleStyle>
    <p:bodyStyle>
      <a:lvl1pPr marL="214313" indent="-214313" algn="l" rtl="0" eaLnBrk="1" fontAlgn="base" hangingPunct="1">
        <a:spcBef>
          <a:spcPct val="40000"/>
        </a:spcBef>
        <a:spcAft>
          <a:spcPct val="0"/>
        </a:spcAft>
        <a:buClr>
          <a:srgbClr val="04628C"/>
        </a:buClr>
        <a:buSzPct val="90000"/>
        <a:buFont typeface="Arial" charset="0"/>
        <a:buChar char="•"/>
        <a:defRPr sz="1800">
          <a:solidFill>
            <a:schemeClr val="bg1"/>
          </a:solidFill>
          <a:latin typeface="+mn-lt"/>
          <a:ea typeface="Arial" pitchFamily="32" charset="0"/>
          <a:cs typeface="Arial" pitchFamily="32" charset="0"/>
        </a:defRPr>
      </a:lvl1pPr>
      <a:lvl2pPr marL="471488" indent="-171450" algn="l" rtl="0" eaLnBrk="1" fontAlgn="base" hangingPunct="1">
        <a:spcBef>
          <a:spcPct val="20000"/>
        </a:spcBef>
        <a:spcAft>
          <a:spcPct val="0"/>
        </a:spcAft>
        <a:buClr>
          <a:srgbClr val="04628C"/>
        </a:buClr>
        <a:buSzPct val="90000"/>
        <a:buFont typeface="Arial" charset="0"/>
        <a:buChar char="-"/>
        <a:defRPr sz="1500">
          <a:solidFill>
            <a:schemeClr val="bg1"/>
          </a:solidFill>
          <a:latin typeface="+mn-lt"/>
          <a:ea typeface="Arial" pitchFamily="32" charset="0"/>
          <a:cs typeface="Arial" pitchFamily="32" charset="0"/>
        </a:defRPr>
      </a:lvl2pPr>
      <a:lvl3pPr marL="727472" indent="-170260" algn="l" rtl="0" eaLnBrk="1" fontAlgn="base" hangingPunct="1">
        <a:spcBef>
          <a:spcPct val="20000"/>
        </a:spcBef>
        <a:spcAft>
          <a:spcPct val="0"/>
        </a:spcAft>
        <a:buClr>
          <a:srgbClr val="04628C"/>
        </a:buClr>
        <a:buSzPct val="85000"/>
        <a:buFont typeface="Arial" charset="0"/>
        <a:buChar char="-"/>
        <a:defRPr sz="1350">
          <a:solidFill>
            <a:schemeClr val="bg1"/>
          </a:solidFill>
          <a:latin typeface="+mn-lt"/>
          <a:ea typeface="Arial" pitchFamily="32" charset="0"/>
          <a:cs typeface="Arial" pitchFamily="32" charset="0"/>
        </a:defRPr>
      </a:lvl3pPr>
      <a:lvl4pPr marL="1032272" indent="-219075" algn="l" rtl="0" eaLnBrk="1" fontAlgn="base" hangingPunct="1">
        <a:spcBef>
          <a:spcPct val="20000"/>
        </a:spcBef>
        <a:spcAft>
          <a:spcPct val="0"/>
        </a:spcAft>
        <a:buClr>
          <a:srgbClr val="04628C"/>
        </a:buClr>
        <a:buSzPct val="85000"/>
        <a:buFont typeface="Arial" charset="0"/>
        <a:buChar char="-"/>
        <a:defRPr sz="1200">
          <a:solidFill>
            <a:schemeClr val="bg1"/>
          </a:solidFill>
          <a:latin typeface="+mn-lt"/>
          <a:ea typeface="Arial" pitchFamily="32" charset="0"/>
          <a:cs typeface="Arial" pitchFamily="32" charset="0"/>
        </a:defRPr>
      </a:lvl4pPr>
      <a:lvl5pPr marL="1456135" indent="-169069" algn="l" rtl="0" eaLnBrk="1" fontAlgn="base" hangingPunct="1">
        <a:spcBef>
          <a:spcPct val="20000"/>
        </a:spcBef>
        <a:spcAft>
          <a:spcPct val="0"/>
        </a:spcAft>
        <a:buClr>
          <a:srgbClr val="0146AD"/>
        </a:buClr>
        <a:buSzPct val="120000"/>
        <a:buChar char="•"/>
        <a:defRPr sz="1050">
          <a:solidFill>
            <a:schemeClr val="bg1"/>
          </a:solidFill>
          <a:latin typeface="+mn-lt"/>
          <a:ea typeface="Arial" pitchFamily="32" charset="0"/>
          <a:cs typeface="Arial" pitchFamily="32" charset="0"/>
        </a:defRPr>
      </a:lvl5pPr>
      <a:lvl6pPr marL="1799035" indent="-169069" algn="l" rtl="0" eaLnBrk="1" fontAlgn="base" hangingPunct="1">
        <a:spcBef>
          <a:spcPct val="20000"/>
        </a:spcBef>
        <a:spcAft>
          <a:spcPct val="0"/>
        </a:spcAft>
        <a:buClr>
          <a:srgbClr val="0146AD"/>
        </a:buClr>
        <a:buSzPct val="120000"/>
        <a:buChar char="•"/>
        <a:defRPr sz="1050">
          <a:solidFill>
            <a:schemeClr val="bg1"/>
          </a:solidFill>
          <a:latin typeface="+mn-lt"/>
        </a:defRPr>
      </a:lvl6pPr>
      <a:lvl7pPr marL="2141935" indent="-169069" algn="l" rtl="0" eaLnBrk="1" fontAlgn="base" hangingPunct="1">
        <a:spcBef>
          <a:spcPct val="20000"/>
        </a:spcBef>
        <a:spcAft>
          <a:spcPct val="0"/>
        </a:spcAft>
        <a:buClr>
          <a:srgbClr val="0146AD"/>
        </a:buClr>
        <a:buSzPct val="120000"/>
        <a:buChar char="•"/>
        <a:defRPr sz="1050">
          <a:solidFill>
            <a:schemeClr val="bg1"/>
          </a:solidFill>
          <a:latin typeface="+mn-lt"/>
        </a:defRPr>
      </a:lvl7pPr>
      <a:lvl8pPr marL="2484835" indent="-169069" algn="l" rtl="0" eaLnBrk="1" fontAlgn="base" hangingPunct="1">
        <a:spcBef>
          <a:spcPct val="20000"/>
        </a:spcBef>
        <a:spcAft>
          <a:spcPct val="0"/>
        </a:spcAft>
        <a:buClr>
          <a:srgbClr val="0146AD"/>
        </a:buClr>
        <a:buSzPct val="120000"/>
        <a:buChar char="•"/>
        <a:defRPr sz="1050">
          <a:solidFill>
            <a:schemeClr val="bg1"/>
          </a:solidFill>
          <a:latin typeface="+mn-lt"/>
        </a:defRPr>
      </a:lvl8pPr>
      <a:lvl9pPr marL="2827735" indent="-169069" algn="l" rtl="0" eaLnBrk="1" fontAlgn="base" hangingPunct="1">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51435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20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sz="1350"/>
            </a:p>
          </p:txBody>
        </p:sp>
      </p:grpSp>
      <p:sp>
        <p:nvSpPr>
          <p:cNvPr id="1027" name="Rectangle 2"/>
          <p:cNvSpPr>
            <a:spLocks noGrp="1" noChangeArrowheads="1"/>
          </p:cNvSpPr>
          <p:nvPr>
            <p:ph type="title"/>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894160"/>
            <a:ext cx="8318500"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6" y="4888707"/>
            <a:ext cx="519113" cy="170260"/>
          </a:xfrm>
          <a:prstGeom prst="rect">
            <a:avLst/>
          </a:prstGeom>
          <a:noFill/>
          <a:ln w="6350" algn="ctr">
            <a:noFill/>
            <a:miter lim="800000"/>
            <a:headEnd/>
            <a:tailEnd/>
          </a:ln>
          <a:effectLst/>
        </p:spPr>
        <p:txBody>
          <a:bodyPr lIns="0" tIns="0" rIns="0" bIns="0"/>
          <a:lstStyle/>
          <a:p>
            <a:pPr eaLnBrk="0" hangingPunct="0">
              <a:lnSpc>
                <a:spcPts val="1350"/>
              </a:lnSpc>
              <a:spcBef>
                <a:spcPts val="450"/>
              </a:spcBef>
              <a:buFont typeface="Wingdings" pitchFamily="2" charset="2"/>
              <a:buNone/>
              <a:defRPr/>
            </a:pPr>
            <a:fld id="{8F64365B-1C78-4614-8DCC-53A262A93982}" type="slidenum">
              <a:rPr lang="en-US" sz="900">
                <a:solidFill>
                  <a:srgbClr val="B2B2B2"/>
                </a:solidFill>
                <a:latin typeface="Calibri" pitchFamily="34" charset="0"/>
                <a:cs typeface="Calibri" pitchFamily="34" charset="0"/>
              </a:rPr>
              <a:pPr eaLnBrk="0" hangingPunct="0">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9"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1081153" y="4927997"/>
            <a:ext cx="2127185" cy="69250"/>
          </a:xfrm>
          <a:prstGeom prst="rect">
            <a:avLst/>
          </a:prstGeom>
          <a:noFill/>
        </p:spPr>
        <p:txBody>
          <a:bodyPr wrap="none" lIns="0" tIns="0" rIns="0" bIns="0">
            <a:spAutoFit/>
          </a:bodyPr>
          <a:lstStyle/>
          <a:p>
            <a:pPr algn="r">
              <a:spcBef>
                <a:spcPts val="450"/>
              </a:spcBef>
              <a:buClr>
                <a:schemeClr val="tx2"/>
              </a:buClr>
              <a:buFont typeface="Arial" charset="0"/>
              <a:buNone/>
              <a:defRPr/>
            </a:pPr>
            <a:r>
              <a:rPr lang="en-US" sz="450" dirty="0">
                <a:solidFill>
                  <a:srgbClr val="B2B2B2"/>
                </a:solidFill>
                <a:latin typeface="+mn-lt"/>
              </a:rPr>
              <a:t>© Guidewire Software, Inc. All rights reserved. Do not distribute without permission.</a:t>
            </a:r>
          </a:p>
        </p:txBody>
      </p:sp>
    </p:spTree>
    <p:extLst>
      <p:ext uri="{BB962C8B-B14F-4D97-AF65-F5344CB8AC3E}">
        <p14:creationId xmlns:p14="http://schemas.microsoft.com/office/powerpoint/2010/main" val="1119795759"/>
      </p:ext>
    </p:extLst>
  </p:cSld>
  <p:clrMap bg1="dk2" tx1="lt1" bg2="dk1"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ransition/>
  <p:txStyles>
    <p:title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5.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30.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31.xm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32.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31.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32.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3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30.xml"/><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a:xfrm>
            <a:off x="414163" y="1869044"/>
            <a:ext cx="8348837" cy="492443"/>
          </a:xfrm>
        </p:spPr>
        <p:txBody>
          <a:bodyPr/>
          <a:lstStyle/>
          <a:p>
            <a:r>
              <a:rPr lang="en-US" dirty="0"/>
              <a:t>Payments and Commissions</a:t>
            </a:r>
          </a:p>
        </p:txBody>
      </p:sp>
      <p:sp>
        <p:nvSpPr>
          <p:cNvPr id="6" name="Footer Placeholder 5"/>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Tree>
    <p:extLst>
      <p:ext uri="{BB962C8B-B14F-4D97-AF65-F5344CB8AC3E}">
        <p14:creationId xmlns:p14="http://schemas.microsoft.com/office/powerpoint/2010/main" val="753751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56" y="582634"/>
            <a:ext cx="6567715" cy="418399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Rectangle 5"/>
          <p:cNvSpPr>
            <a:spLocks noGrp="1" noChangeArrowheads="1"/>
          </p:cNvSpPr>
          <p:nvPr>
            <p:ph type="title"/>
          </p:nvPr>
        </p:nvSpPr>
        <p:spPr>
          <a:xfrm>
            <a:off x="269748" y="151917"/>
            <a:ext cx="8378952" cy="621030"/>
          </a:xfrm>
        </p:spPr>
        <p:txBody>
          <a:bodyPr/>
          <a:lstStyle/>
          <a:p>
            <a:pPr>
              <a:lnSpc>
                <a:spcPct val="80000"/>
              </a:lnSpc>
            </a:pPr>
            <a:r>
              <a:rPr lang="en-US" dirty="0">
                <a:solidFill>
                  <a:srgbClr val="04628C"/>
                </a:solidFill>
                <a:latin typeface="Calibri" pitchFamily="34" charset="0"/>
                <a:cs typeface="Calibri" pitchFamily="34" charset="0"/>
              </a:rPr>
              <a:t>Paid Amount on Charges screen</a:t>
            </a:r>
            <a:endParaRPr lang="en-GB" dirty="0">
              <a:solidFill>
                <a:srgbClr val="04628C"/>
              </a:solidFill>
              <a:latin typeface="Calibri" pitchFamily="34" charset="0"/>
              <a:cs typeface="Calibri" pitchFamily="34" charset="0"/>
            </a:endParaRPr>
          </a:p>
        </p:txBody>
      </p:sp>
      <p:sp>
        <p:nvSpPr>
          <p:cNvPr id="14341" name="Text Box 48"/>
          <p:cNvSpPr txBox="1">
            <a:spLocks noChangeArrowheads="1"/>
          </p:cNvSpPr>
          <p:nvPr/>
        </p:nvSpPr>
        <p:spPr bwMode="auto">
          <a:xfrm>
            <a:off x="6191506" y="462432"/>
            <a:ext cx="162865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algn="ctr" eaLnBrk="0" fontAlgn="base" hangingPunct="0">
              <a:spcBef>
                <a:spcPct val="50000"/>
              </a:spcBef>
              <a:spcAft>
                <a:spcPct val="30000"/>
              </a:spcAft>
              <a:buClr>
                <a:schemeClr val="tx1"/>
              </a:buClr>
              <a:defRPr sz="2000" b="1">
                <a:solidFill>
                  <a:schemeClr val="bg1"/>
                </a:solidFill>
                <a:latin typeface="Arial" charset="0"/>
              </a:defRPr>
            </a:lvl6pPr>
            <a:lvl7pPr marL="2971800" indent="-228600" algn="ctr" eaLnBrk="0" fontAlgn="base" hangingPunct="0">
              <a:spcBef>
                <a:spcPct val="50000"/>
              </a:spcBef>
              <a:spcAft>
                <a:spcPct val="30000"/>
              </a:spcAft>
              <a:buClr>
                <a:schemeClr val="tx1"/>
              </a:buClr>
              <a:defRPr sz="2000" b="1">
                <a:solidFill>
                  <a:schemeClr val="bg1"/>
                </a:solidFill>
                <a:latin typeface="Arial" charset="0"/>
              </a:defRPr>
            </a:lvl7pPr>
            <a:lvl8pPr marL="3429000" indent="-228600" algn="ctr" eaLnBrk="0" fontAlgn="base" hangingPunct="0">
              <a:spcBef>
                <a:spcPct val="50000"/>
              </a:spcBef>
              <a:spcAft>
                <a:spcPct val="30000"/>
              </a:spcAft>
              <a:buClr>
                <a:schemeClr val="tx1"/>
              </a:buClr>
              <a:defRPr sz="2000" b="1">
                <a:solidFill>
                  <a:schemeClr val="bg1"/>
                </a:solidFill>
                <a:latin typeface="Arial" charset="0"/>
              </a:defRPr>
            </a:lvl8pPr>
            <a:lvl9pPr marL="3886200" indent="-228600" algn="ctr" eaLnBrk="0" fontAlgn="base" hangingPunct="0">
              <a:spcBef>
                <a:spcPct val="50000"/>
              </a:spcBef>
              <a:spcAft>
                <a:spcPct val="30000"/>
              </a:spcAft>
              <a:buClr>
                <a:schemeClr val="tx1"/>
              </a:buClr>
              <a:defRPr sz="2000" b="1">
                <a:solidFill>
                  <a:schemeClr val="bg1"/>
                </a:solidFill>
                <a:latin typeface="Arial" charset="0"/>
              </a:defRPr>
            </a:lvl9pPr>
          </a:lstStyle>
          <a:p>
            <a:pPr defTabSz="685800" eaLnBrk="1" fontAlgn="base" hangingPunct="1">
              <a:spcBef>
                <a:spcPct val="50000"/>
              </a:spcBef>
              <a:spcAft>
                <a:spcPct val="30000"/>
              </a:spcAft>
              <a:buClr>
                <a:srgbClr val="FFFFFF"/>
              </a:buClr>
            </a:pPr>
            <a:r>
              <a:rPr lang="en-US" sz="1350" dirty="0" err="1">
                <a:solidFill>
                  <a:srgbClr val="000000"/>
                </a:solidFill>
                <a:latin typeface="Courier New" pitchFamily="49" charset="0"/>
                <a:cs typeface="Courier New" pitchFamily="49" charset="0"/>
              </a:rPr>
              <a:t>Account</a:t>
            </a:r>
            <a:r>
              <a:rPr lang="en-US" sz="1350" dirty="0" err="1">
                <a:solidFill>
                  <a:srgbClr val="000000"/>
                </a:solidFill>
                <a:latin typeface="Courier New" pitchFamily="49" charset="0"/>
                <a:cs typeface="Courier New" pitchFamily="49" charset="0"/>
                <a:sym typeface="Wingdings" pitchFamily="2" charset="2"/>
              </a:rPr>
              <a:t>Charges</a:t>
            </a:r>
            <a:endParaRPr lang="en-US" sz="1350" dirty="0">
              <a:solidFill>
                <a:srgbClr val="000000"/>
              </a:solidFill>
              <a:latin typeface="Courier New" pitchFamily="49" charset="0"/>
              <a:cs typeface="Courier New" pitchFamily="49" charset="0"/>
            </a:endParaRPr>
          </a:p>
        </p:txBody>
      </p:sp>
      <p:sp>
        <p:nvSpPr>
          <p:cNvPr id="14343" name="AutoShape 54"/>
          <p:cNvSpPr>
            <a:spLocks noChangeArrowheads="1"/>
          </p:cNvSpPr>
          <p:nvPr/>
        </p:nvSpPr>
        <p:spPr bwMode="auto">
          <a:xfrm>
            <a:off x="6486526" y="2621757"/>
            <a:ext cx="602456" cy="2250281"/>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Tree>
    <p:extLst>
      <p:ext uri="{BB962C8B-B14F-4D97-AF65-F5344CB8AC3E}">
        <p14:creationId xmlns:p14="http://schemas.microsoft.com/office/powerpoint/2010/main" val="287467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Lesson outline</a:t>
            </a:r>
          </a:p>
        </p:txBody>
      </p:sp>
      <p:sp>
        <p:nvSpPr>
          <p:cNvPr id="15363" name="Rectangle 3"/>
          <p:cNvSpPr>
            <a:spLocks noGrp="1" noChangeArrowheads="1"/>
          </p:cNvSpPr>
          <p:nvPr>
            <p:ph idx="4294967295"/>
          </p:nvPr>
        </p:nvSpPr>
        <p:spPr bwMode="gray">
          <a:xfrm>
            <a:off x="825500" y="685800"/>
            <a:ext cx="8318500" cy="4114800"/>
          </a:xfrm>
        </p:spPr>
        <p:txBody>
          <a:bodyPr/>
          <a:lstStyle/>
          <a:p>
            <a:pPr marL="342900" indent="-342900">
              <a:lnSpc>
                <a:spcPct val="150000"/>
              </a:lnSpc>
              <a:buFont typeface="Arial" panose="020B0604020202020204" pitchFamily="34" charset="0"/>
              <a:buChar char="•"/>
            </a:pPr>
            <a:r>
              <a:rPr lang="en-US" sz="2400" dirty="0">
                <a:solidFill>
                  <a:srgbClr val="C0C0C0"/>
                </a:solidFill>
              </a:rPr>
              <a:t>Paying an invoice</a:t>
            </a:r>
          </a:p>
          <a:p>
            <a:pPr marL="342900" indent="-342900">
              <a:lnSpc>
                <a:spcPct val="150000"/>
              </a:lnSpc>
              <a:buFont typeface="Arial" panose="020B0604020202020204" pitchFamily="34" charset="0"/>
              <a:buChar char="•"/>
            </a:pPr>
            <a:r>
              <a:rPr lang="en-US" sz="2400" dirty="0"/>
              <a:t>Earning and paying commission</a:t>
            </a:r>
          </a:p>
          <a:p>
            <a:pPr marL="342900" indent="-342900">
              <a:lnSpc>
                <a:spcPct val="150000"/>
              </a:lnSpc>
              <a:buFont typeface="Arial" panose="020B0604020202020204" pitchFamily="34" charset="0"/>
              <a:buChar char="•"/>
            </a:pPr>
            <a:endParaRPr lang="en-US" sz="2400" dirty="0"/>
          </a:p>
          <a:p>
            <a:pPr marL="342900" indent="-342900">
              <a:lnSpc>
                <a:spcPct val="150000"/>
              </a:lnSpc>
              <a:buFont typeface="Arial" panose="020B0604020202020204" pitchFamily="34" charset="0"/>
              <a:buChar char="•"/>
            </a:pPr>
            <a:endParaRPr lang="en-US" sz="2400" dirty="0">
              <a:solidFill>
                <a:srgbClr val="C0C0C0"/>
              </a:solidFill>
            </a:endParaRPr>
          </a:p>
          <a:p>
            <a:pPr marL="342900" indent="-342900">
              <a:buFont typeface="Arial" panose="020B0604020202020204" pitchFamily="34" charset="0"/>
              <a:buChar char="•"/>
            </a:pPr>
            <a:endParaRPr lang="en-US" sz="2400" dirty="0"/>
          </a:p>
          <a:p>
            <a:pPr>
              <a:lnSpc>
                <a:spcPct val="150000"/>
              </a:lnSpc>
              <a:buFont typeface="Arial" charset="0"/>
              <a:buChar char="•"/>
            </a:pPr>
            <a:endParaRPr lang="en-US" sz="2100" dirty="0"/>
          </a:p>
        </p:txBody>
      </p:sp>
    </p:spTree>
    <p:extLst>
      <p:ext uri="{BB962C8B-B14F-4D97-AF65-F5344CB8AC3E}">
        <p14:creationId xmlns:p14="http://schemas.microsoft.com/office/powerpoint/2010/main" val="2783246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6" name="Group 12"/>
          <p:cNvGrpSpPr>
            <a:grpSpLocks/>
          </p:cNvGrpSpPr>
          <p:nvPr/>
        </p:nvGrpSpPr>
        <p:grpSpPr bwMode="auto">
          <a:xfrm>
            <a:off x="1974416" y="2148826"/>
            <a:ext cx="89835" cy="341467"/>
            <a:chOff x="4499" y="206"/>
            <a:chExt cx="196" cy="745"/>
          </a:xfrm>
        </p:grpSpPr>
        <p:sp>
          <p:nvSpPr>
            <p:cNvPr id="15368" name="Oval 13"/>
            <p:cNvSpPr>
              <a:spLocks noChangeArrowheads="1"/>
            </p:cNvSpPr>
            <p:nvPr/>
          </p:nvSpPr>
          <p:spPr bwMode="auto">
            <a:xfrm>
              <a:off x="4499" y="243"/>
              <a:ext cx="0" cy="708"/>
            </a:xfrm>
            <a:prstGeom prst="ellipse">
              <a:avLst/>
            </a:prstGeom>
            <a:solidFill>
              <a:schemeClr val="tx1"/>
            </a:solidFill>
            <a:ln w="28575" algn="ctr">
              <a:solidFill>
                <a:schemeClr val="bg1"/>
              </a:solidFill>
              <a:round/>
              <a:headEnd/>
              <a:tailEnd/>
            </a:ln>
          </p:spPr>
          <p:txBody>
            <a:bodyPr wrap="none" lIns="0" tIns="0" rIns="0" bIns="0" anchor="ctr">
              <a:spAutoFit/>
            </a:bodyPr>
            <a:lstStyle/>
            <a:p>
              <a:pPr marL="0" marR="0" lvl="0" indent="0" algn="ctr" defTabSz="685800" rtl="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5369" name="Line 14"/>
            <p:cNvSpPr>
              <a:spLocks noChangeShapeType="1"/>
            </p:cNvSpPr>
            <p:nvPr/>
          </p:nvSpPr>
          <p:spPr bwMode="auto">
            <a:xfrm flipV="1">
              <a:off x="4499" y="206"/>
              <a:ext cx="0" cy="403"/>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rtl="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5370" name="Line 15"/>
            <p:cNvSpPr>
              <a:spLocks noChangeShapeType="1"/>
            </p:cNvSpPr>
            <p:nvPr/>
          </p:nvSpPr>
          <p:spPr bwMode="auto">
            <a:xfrm flipV="1">
              <a:off x="4499" y="478"/>
              <a:ext cx="196" cy="131"/>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rtl="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1200" cap="none" spc="0" normalizeH="0" baseline="0" noProof="0">
                <a:ln>
                  <a:noFill/>
                </a:ln>
                <a:solidFill>
                  <a:srgbClr val="000000"/>
                </a:solidFill>
                <a:effectLst/>
                <a:uLnTx/>
                <a:uFillTx/>
                <a:latin typeface="Arial" charset="0"/>
                <a:ea typeface="+mn-ea"/>
                <a:cs typeface="+mn-cs"/>
              </a:endParaRPr>
            </a:p>
          </p:txBody>
        </p:sp>
      </p:grpSp>
      <p:sp>
        <p:nvSpPr>
          <p:cNvPr id="18" name="Rectangle 2"/>
          <p:cNvSpPr txBox="1">
            <a:spLocks noChangeArrowheads="1"/>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a:ln>
                  <a:noFill/>
                </a:ln>
                <a:solidFill>
                  <a:srgbClr val="04628C"/>
                </a:solidFill>
                <a:effectLst/>
                <a:uLnTx/>
                <a:uFillTx/>
                <a:latin typeface="Calibri" pitchFamily="34" charset="0"/>
                <a:cs typeface="Calibri" pitchFamily="34" charset="0"/>
              </a:rPr>
              <a:t>Typical commission scenario</a:t>
            </a:r>
          </a:p>
        </p:txBody>
      </p:sp>
      <p:sp>
        <p:nvSpPr>
          <p:cNvPr id="19" name="Rectangle 3"/>
          <p:cNvSpPr txBox="1">
            <a:spLocks noChangeArrowheads="1"/>
          </p:cNvSpPr>
          <p:nvPr/>
        </p:nvSpPr>
        <p:spPr bwMode="auto">
          <a:xfrm>
            <a:off x="2313385" y="725092"/>
            <a:ext cx="4822031"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342900" marR="0" lvl="0" indent="-342900" algn="l" defTabSz="914400" rtl="0" eaLnBrk="0" fontAlgn="base" latinLnBrk="0" hangingPunct="0">
              <a:lnSpc>
                <a:spcPct val="100000"/>
              </a:lnSpc>
              <a:spcBef>
                <a:spcPct val="40000"/>
              </a:spcBef>
              <a:spcAft>
                <a:spcPct val="0"/>
              </a:spcAft>
              <a:buClr>
                <a:srgbClr val="04628C"/>
              </a:buClr>
              <a:buSzPct val="90000"/>
              <a:buFont typeface="Wingdings 3" pitchFamily="18" charset="2"/>
              <a:buAutoNum type="arabicPeriod"/>
              <a:tabLst/>
              <a:defRPr/>
            </a:pPr>
            <a:r>
              <a:rPr kumimoji="0" lang="en-US" sz="1800" b="0" i="0" u="none" strike="noStrike" kern="0" cap="none" spc="0" normalizeH="0" baseline="0" noProof="0">
                <a:ln>
                  <a:noFill/>
                </a:ln>
                <a:solidFill>
                  <a:srgbClr val="000000"/>
                </a:solidFill>
                <a:effectLst/>
                <a:uLnTx/>
                <a:uFillTx/>
                <a:latin typeface="Arial"/>
                <a:cs typeface="Calibri" pitchFamily="34" charset="0"/>
              </a:rPr>
              <a:t>Issuance billing instruction is received</a:t>
            </a:r>
          </a:p>
          <a:p>
            <a:pPr marL="342900" marR="0" lvl="0" indent="-342900" algn="l" defTabSz="914400" rtl="0" eaLnBrk="0" fontAlgn="base" latinLnBrk="0" hangingPunct="0">
              <a:lnSpc>
                <a:spcPct val="100000"/>
              </a:lnSpc>
              <a:spcBef>
                <a:spcPct val="40000"/>
              </a:spcBef>
              <a:spcAft>
                <a:spcPct val="0"/>
              </a:spcAft>
              <a:buClr>
                <a:srgbClr val="04628C"/>
              </a:buClr>
              <a:buSzPct val="90000"/>
              <a:buFont typeface="Wingdings 3" pitchFamily="18" charset="2"/>
              <a:buAutoNum type="arabicPeriod"/>
              <a:tabLst/>
              <a:defRPr/>
            </a:pPr>
            <a:r>
              <a:rPr kumimoji="0" lang="en-US" sz="1800" b="0" i="0" u="none" strike="noStrike" kern="0" cap="none" spc="0" normalizeH="0" baseline="0" noProof="0">
                <a:ln>
                  <a:noFill/>
                </a:ln>
                <a:solidFill>
                  <a:srgbClr val="000000"/>
                </a:solidFill>
                <a:effectLst/>
                <a:uLnTx/>
                <a:uFillTx/>
                <a:latin typeface="Arial"/>
                <a:cs typeface="Calibri" pitchFamily="34" charset="0"/>
              </a:rPr>
              <a:t>BillingCenter creates commission reserve</a:t>
            </a:r>
          </a:p>
          <a:p>
            <a:pPr marL="342900" marR="0" lvl="0" indent="-342900" algn="l" defTabSz="914400" rtl="0" eaLnBrk="0" fontAlgn="base" latinLnBrk="0" hangingPunct="0">
              <a:lnSpc>
                <a:spcPct val="100000"/>
              </a:lnSpc>
              <a:spcBef>
                <a:spcPct val="40000"/>
              </a:spcBef>
              <a:spcAft>
                <a:spcPct val="0"/>
              </a:spcAft>
              <a:buClr>
                <a:srgbClr val="04628C"/>
              </a:buClr>
              <a:buSzPct val="90000"/>
              <a:buFont typeface="Wingdings 3" pitchFamily="18" charset="2"/>
              <a:buAutoNum type="arabicPeriod"/>
              <a:tabLst/>
              <a:defRPr/>
            </a:pPr>
            <a:r>
              <a:rPr kumimoji="0" lang="en-US" sz="1800" b="0" i="0" u="none" strike="noStrike" kern="0" cap="none" spc="0" normalizeH="0" baseline="0" noProof="0">
                <a:ln>
                  <a:noFill/>
                </a:ln>
                <a:solidFill>
                  <a:srgbClr val="000000"/>
                </a:solidFill>
                <a:effectLst/>
                <a:uLnTx/>
                <a:uFillTx/>
                <a:latin typeface="Arial"/>
                <a:cs typeface="Calibri" pitchFamily="34" charset="0"/>
              </a:rPr>
              <a:t>Commission reserve immediately becomes earned and payable</a:t>
            </a:r>
            <a:r>
              <a:rPr kumimoji="0" lang="en-US" sz="1800" b="0" i="0" u="none" strike="noStrike" kern="0" cap="none" spc="0" normalizeH="0" baseline="0" noProof="0">
                <a:ln>
                  <a:noFill/>
                </a:ln>
                <a:solidFill>
                  <a:srgbClr val="D33941"/>
                </a:solidFill>
                <a:effectLst/>
                <a:uLnTx/>
                <a:uFillTx/>
                <a:latin typeface="Arial"/>
                <a:cs typeface="Calibri" pitchFamily="34" charset="0"/>
              </a:rPr>
              <a:t>*</a:t>
            </a:r>
          </a:p>
          <a:p>
            <a:pPr marL="342900" marR="0" lvl="0" indent="-342900" algn="l" defTabSz="914400" rtl="0" eaLnBrk="0" fontAlgn="base" latinLnBrk="0" hangingPunct="0">
              <a:lnSpc>
                <a:spcPct val="100000"/>
              </a:lnSpc>
              <a:spcBef>
                <a:spcPct val="40000"/>
              </a:spcBef>
              <a:spcAft>
                <a:spcPct val="0"/>
              </a:spcAft>
              <a:buClr>
                <a:srgbClr val="04628C"/>
              </a:buClr>
              <a:buSzPct val="90000"/>
              <a:buFont typeface="Wingdings 3" pitchFamily="18" charset="2"/>
              <a:buAutoNum type="arabicPeriod"/>
              <a:tabLst/>
              <a:defRPr/>
            </a:pPr>
            <a:r>
              <a:rPr kumimoji="0" lang="en-US" sz="1800" b="0" i="0" u="none" strike="noStrike" kern="0" cap="none" spc="0" normalizeH="0" baseline="0" noProof="0">
                <a:ln>
                  <a:noFill/>
                </a:ln>
                <a:solidFill>
                  <a:srgbClr val="000000"/>
                </a:solidFill>
                <a:effectLst/>
                <a:uLnTx/>
                <a:uFillTx/>
                <a:latin typeface="Arial"/>
                <a:cs typeface="Calibri" pitchFamily="34" charset="0"/>
              </a:rPr>
              <a:t>When date of producer commission is reached, a batch process:</a:t>
            </a:r>
          </a:p>
          <a:p>
            <a:pPr marL="614363" marR="0" lvl="1" indent="-314325" algn="l" defTabSz="914400" rtl="0" eaLnBrk="0" fontAlgn="base" latinLnBrk="0" hangingPunct="0">
              <a:lnSpc>
                <a:spcPct val="100000"/>
              </a:lnSpc>
              <a:spcBef>
                <a:spcPct val="20000"/>
              </a:spcBef>
              <a:spcAft>
                <a:spcPct val="0"/>
              </a:spcAft>
              <a:buClr>
                <a:srgbClr val="04628C"/>
              </a:buClr>
              <a:buSzPct val="90000"/>
              <a:buFont typeface="Wingdings 3" pitchFamily="18" charset="2"/>
              <a:buAutoNum type="arabicPeriod"/>
              <a:tabLst/>
              <a:defRPr/>
            </a:pPr>
            <a:r>
              <a:rPr kumimoji="0" lang="en-US" sz="1650" b="0" i="0" u="none" strike="noStrike" kern="0" cap="none" spc="0" normalizeH="0" baseline="0" noProof="0">
                <a:ln>
                  <a:noFill/>
                </a:ln>
                <a:solidFill>
                  <a:srgbClr val="000000"/>
                </a:solidFill>
                <a:effectLst/>
                <a:uLnTx/>
                <a:uFillTx/>
                <a:latin typeface="Arial"/>
                <a:cs typeface="Calibri" pitchFamily="34" charset="0"/>
              </a:rPr>
              <a:t>Rolls up all commission owed the producer from all policies</a:t>
            </a:r>
          </a:p>
          <a:p>
            <a:pPr marL="614363" marR="0" lvl="1" indent="-314325" algn="l" defTabSz="914400" rtl="0" eaLnBrk="0" fontAlgn="base" latinLnBrk="0" hangingPunct="0">
              <a:lnSpc>
                <a:spcPct val="100000"/>
              </a:lnSpc>
              <a:spcBef>
                <a:spcPct val="20000"/>
              </a:spcBef>
              <a:spcAft>
                <a:spcPct val="0"/>
              </a:spcAft>
              <a:buClr>
                <a:srgbClr val="04628C"/>
              </a:buClr>
              <a:buSzPct val="90000"/>
              <a:buFont typeface="Wingdings 3" pitchFamily="18" charset="2"/>
              <a:buAutoNum type="arabicPeriod"/>
              <a:tabLst/>
              <a:defRPr/>
            </a:pPr>
            <a:r>
              <a:rPr kumimoji="0" lang="en-US" sz="1650" b="0" i="0" u="none" strike="noStrike" kern="0" cap="none" spc="0" normalizeH="0" baseline="0" noProof="0">
                <a:ln>
                  <a:noFill/>
                </a:ln>
                <a:solidFill>
                  <a:srgbClr val="000000"/>
                </a:solidFill>
                <a:effectLst/>
                <a:uLnTx/>
                <a:uFillTx/>
                <a:latin typeface="Arial"/>
                <a:cs typeface="Calibri" pitchFamily="34" charset="0"/>
              </a:rPr>
              <a:t>Kicks off commission payment</a:t>
            </a:r>
            <a:endParaRPr kumimoji="0" lang="en-US" sz="1650" b="0" i="0" u="none" strike="noStrike" kern="0" cap="none" spc="0" normalizeH="0" baseline="0" noProof="0" dirty="0">
              <a:ln>
                <a:noFill/>
              </a:ln>
              <a:solidFill>
                <a:srgbClr val="000000"/>
              </a:solidFill>
              <a:effectLst/>
              <a:uLnTx/>
              <a:uFillTx/>
              <a:latin typeface="Arial"/>
              <a:cs typeface="Calibri" pitchFamily="34" charset="0"/>
            </a:endParaRPr>
          </a:p>
        </p:txBody>
      </p:sp>
      <p:grpSp>
        <p:nvGrpSpPr>
          <p:cNvPr id="20" name="Group 4"/>
          <p:cNvGrpSpPr>
            <a:grpSpLocks/>
          </p:cNvGrpSpPr>
          <p:nvPr/>
        </p:nvGrpSpPr>
        <p:grpSpPr bwMode="auto">
          <a:xfrm rot="2705034">
            <a:off x="1702784" y="703621"/>
            <a:ext cx="410647" cy="457718"/>
            <a:chOff x="3238" y="3078"/>
            <a:chExt cx="604" cy="673"/>
          </a:xfrm>
        </p:grpSpPr>
        <p:sp>
          <p:nvSpPr>
            <p:cNvPr id="21" name="Freeform 5"/>
            <p:cNvSpPr>
              <a:spLocks/>
            </p:cNvSpPr>
            <p:nvPr/>
          </p:nvSpPr>
          <p:spPr bwMode="auto">
            <a:xfrm>
              <a:off x="3238" y="3373"/>
              <a:ext cx="604" cy="339"/>
            </a:xfrm>
            <a:custGeom>
              <a:avLst/>
              <a:gdLst>
                <a:gd name="T0" fmla="*/ 0 w 1703"/>
                <a:gd name="T1" fmla="*/ 0 h 1703"/>
                <a:gd name="T2" fmla="*/ 0 w 1703"/>
                <a:gd name="T3" fmla="*/ 0 h 1703"/>
                <a:gd name="T4" fmla="*/ 0 w 1703"/>
                <a:gd name="T5" fmla="*/ 0 h 1703"/>
                <a:gd name="T6" fmla="*/ 0 w 1703"/>
                <a:gd name="T7" fmla="*/ 0 h 1703"/>
                <a:gd name="T8" fmla="*/ 0 w 1703"/>
                <a:gd name="T9" fmla="*/ 0 h 1703"/>
                <a:gd name="T10" fmla="*/ 0 w 1703"/>
                <a:gd name="T11" fmla="*/ 0 h 1703"/>
                <a:gd name="T12" fmla="*/ 0 60000 65536"/>
                <a:gd name="T13" fmla="*/ 0 60000 65536"/>
                <a:gd name="T14" fmla="*/ 0 60000 65536"/>
                <a:gd name="T15" fmla="*/ 0 60000 65536"/>
                <a:gd name="T16" fmla="*/ 0 60000 65536"/>
                <a:gd name="T17" fmla="*/ 0 60000 65536"/>
                <a:gd name="T18" fmla="*/ 0 w 1703"/>
                <a:gd name="T19" fmla="*/ 0 h 1703"/>
                <a:gd name="T20" fmla="*/ 1703 w 1703"/>
                <a:gd name="T21" fmla="*/ 1703 h 1703"/>
              </a:gdLst>
              <a:ahLst/>
              <a:cxnLst>
                <a:cxn ang="T12">
                  <a:pos x="T0" y="T1"/>
                </a:cxn>
                <a:cxn ang="T13">
                  <a:pos x="T2" y="T3"/>
                </a:cxn>
                <a:cxn ang="T14">
                  <a:pos x="T4" y="T5"/>
                </a:cxn>
                <a:cxn ang="T15">
                  <a:pos x="T6" y="T7"/>
                </a:cxn>
                <a:cxn ang="T16">
                  <a:pos x="T8" y="T9"/>
                </a:cxn>
                <a:cxn ang="T17">
                  <a:pos x="T10" y="T11"/>
                </a:cxn>
              </a:cxnLst>
              <a:rect l="T18" t="T19" r="T20" b="T21"/>
              <a:pathLst>
                <a:path w="1703" h="1703">
                  <a:moveTo>
                    <a:pt x="935" y="1703"/>
                  </a:moveTo>
                  <a:lnTo>
                    <a:pt x="0" y="718"/>
                  </a:lnTo>
                  <a:lnTo>
                    <a:pt x="100" y="100"/>
                  </a:lnTo>
                  <a:lnTo>
                    <a:pt x="751" y="0"/>
                  </a:lnTo>
                  <a:lnTo>
                    <a:pt x="1703" y="977"/>
                  </a:lnTo>
                  <a:lnTo>
                    <a:pt x="935" y="1703"/>
                  </a:lnTo>
                  <a:close/>
                </a:path>
              </a:pathLst>
            </a:cu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2" name="Freeform 6"/>
            <p:cNvSpPr>
              <a:spLocks/>
            </p:cNvSpPr>
            <p:nvPr/>
          </p:nvSpPr>
          <p:spPr bwMode="auto">
            <a:xfrm>
              <a:off x="3243" y="3078"/>
              <a:ext cx="0" cy="339"/>
            </a:xfrm>
            <a:custGeom>
              <a:avLst/>
              <a:gdLst>
                <a:gd name="T0" fmla="*/ 0 w 609"/>
                <a:gd name="T1" fmla="*/ 0 h 587"/>
                <a:gd name="T2" fmla="*/ 0 w 609"/>
                <a:gd name="T3" fmla="*/ 0 h 587"/>
                <a:gd name="T4" fmla="*/ 0 w 609"/>
                <a:gd name="T5" fmla="*/ 0 h 587"/>
                <a:gd name="T6" fmla="*/ 0 w 609"/>
                <a:gd name="T7" fmla="*/ 0 h 587"/>
                <a:gd name="T8" fmla="*/ 0 w 609"/>
                <a:gd name="T9" fmla="*/ 0 h 587"/>
                <a:gd name="T10" fmla="*/ 0 w 609"/>
                <a:gd name="T11" fmla="*/ 0 h 587"/>
                <a:gd name="T12" fmla="*/ 0 w 609"/>
                <a:gd name="T13" fmla="*/ 0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3" name="Oval 7"/>
            <p:cNvSpPr>
              <a:spLocks noChangeArrowheads="1"/>
            </p:cNvSpPr>
            <p:nvPr/>
          </p:nvSpPr>
          <p:spPr bwMode="auto">
            <a:xfrm>
              <a:off x="3338" y="3110"/>
              <a:ext cx="0" cy="477"/>
            </a:xfrm>
            <a:prstGeom prst="ellipse">
              <a:avLst/>
            </a:prstGeom>
            <a:solidFill>
              <a:srgbClr val="00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pic>
          <p:nvPicPr>
            <p:cNvPr id="24" name="Picture 8"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00000">
              <a:off x="3404" y="3341"/>
              <a:ext cx="275"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9"/>
          <p:cNvGrpSpPr>
            <a:grpSpLocks/>
          </p:cNvGrpSpPr>
          <p:nvPr/>
        </p:nvGrpSpPr>
        <p:grpSpPr bwMode="auto">
          <a:xfrm rot="16200000" flipH="1">
            <a:off x="1772315" y="2733435"/>
            <a:ext cx="376238" cy="364813"/>
            <a:chOff x="2438" y="1222"/>
            <a:chExt cx="2663" cy="2574"/>
          </a:xfrm>
        </p:grpSpPr>
        <p:sp>
          <p:nvSpPr>
            <p:cNvPr id="26" name="Freeform 10"/>
            <p:cNvSpPr>
              <a:spLocks/>
            </p:cNvSpPr>
            <p:nvPr/>
          </p:nvSpPr>
          <p:spPr bwMode="auto">
            <a:xfrm>
              <a:off x="2438" y="1695"/>
              <a:ext cx="2663" cy="1629"/>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rgbClr val="C0C0C0"/>
                </a:gs>
                <a:gs pos="100000">
                  <a:srgbClr val="C0C0C0">
                    <a:gamma/>
                    <a:shade val="0"/>
                    <a:invGamma/>
                  </a:srgbClr>
                </a:gs>
              </a:gsLst>
              <a:lin ang="2700000" scaled="1"/>
            </a:gradFill>
            <a:ln w="12700" cap="flat" cmpd="sng">
              <a:solidFill>
                <a:srgbClr val="000000"/>
              </a:solidFill>
              <a:prstDash val="solid"/>
              <a:round/>
              <a:headEnd/>
              <a:tailEnd/>
            </a:ln>
            <a:effec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7" name="AutoShape 11"/>
            <p:cNvSpPr>
              <a:spLocks noChangeArrowheads="1"/>
            </p:cNvSpPr>
            <p:nvPr/>
          </p:nvSpPr>
          <p:spPr bwMode="auto">
            <a:xfrm>
              <a:off x="3769" y="1222"/>
              <a:ext cx="1" cy="2574"/>
            </a:xfrm>
            <a:prstGeom prst="hexagon">
              <a:avLst>
                <a:gd name="adj" fmla="val 28905"/>
                <a:gd name="vf" fmla="val 115470"/>
              </a:avLst>
            </a:prstGeom>
            <a:solidFill>
              <a:srgbClr val="FFFFFF"/>
            </a:solidFill>
            <a:ln w="12700" algn="ctr">
              <a:solidFill>
                <a:srgbClr val="000000"/>
              </a:solidFill>
              <a:miter lim="800000"/>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grpSp>
        <p:nvGrpSpPr>
          <p:cNvPr id="28" name="Group 12"/>
          <p:cNvGrpSpPr>
            <a:grpSpLocks/>
          </p:cNvGrpSpPr>
          <p:nvPr/>
        </p:nvGrpSpPr>
        <p:grpSpPr bwMode="auto">
          <a:xfrm>
            <a:off x="1974416" y="2148826"/>
            <a:ext cx="89835" cy="341467"/>
            <a:chOff x="4499" y="206"/>
            <a:chExt cx="196" cy="745"/>
          </a:xfrm>
        </p:grpSpPr>
        <p:sp>
          <p:nvSpPr>
            <p:cNvPr id="29" name="Oval 13"/>
            <p:cNvSpPr>
              <a:spLocks noChangeArrowheads="1"/>
            </p:cNvSpPr>
            <p:nvPr/>
          </p:nvSpPr>
          <p:spPr bwMode="auto">
            <a:xfrm>
              <a:off x="4499" y="243"/>
              <a:ext cx="0" cy="708"/>
            </a:xfrm>
            <a:prstGeom prst="ellipse">
              <a:avLst/>
            </a:prstGeom>
            <a:solidFill>
              <a:srgbClr val="FFFFFF"/>
            </a:solidFill>
            <a:ln w="28575" algn="ctr">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30" name="Line 14"/>
            <p:cNvSpPr>
              <a:spLocks noChangeShapeType="1"/>
            </p:cNvSpPr>
            <p:nvPr/>
          </p:nvSpPr>
          <p:spPr bwMode="auto">
            <a:xfrm flipV="1">
              <a:off x="4499" y="206"/>
              <a:ext cx="0" cy="40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31" name="Line 15"/>
            <p:cNvSpPr>
              <a:spLocks noChangeShapeType="1"/>
            </p:cNvSpPr>
            <p:nvPr/>
          </p:nvSpPr>
          <p:spPr bwMode="auto">
            <a:xfrm flipV="1">
              <a:off x="4499" y="478"/>
              <a:ext cx="196" cy="131"/>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sp>
        <p:nvSpPr>
          <p:cNvPr id="32" name="Text Box 16"/>
          <p:cNvSpPr txBox="1">
            <a:spLocks noChangeArrowheads="1"/>
          </p:cNvSpPr>
          <p:nvPr/>
        </p:nvSpPr>
        <p:spPr bwMode="auto">
          <a:xfrm>
            <a:off x="1922860" y="4039791"/>
            <a:ext cx="57876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dirty="0">
                <a:ln>
                  <a:noFill/>
                </a:ln>
                <a:solidFill>
                  <a:srgbClr val="D33819"/>
                </a:solidFill>
                <a:effectLst/>
                <a:uLnTx/>
                <a:uFillTx/>
                <a:latin typeface="Arial" charset="0"/>
              </a:rPr>
              <a:t>* </a:t>
            </a:r>
            <a:r>
              <a:rPr kumimoji="0" lang="en-US" sz="1500" b="1" i="1" u="none" strike="noStrike" kern="0" cap="none" spc="0" normalizeH="0" baseline="0" noProof="0" dirty="0">
                <a:ln>
                  <a:noFill/>
                </a:ln>
                <a:solidFill>
                  <a:srgbClr val="D33819"/>
                </a:solidFill>
                <a:effectLst/>
                <a:uLnTx/>
                <a:uFillTx/>
                <a:latin typeface="Arial" charset="0"/>
              </a:rPr>
              <a:t>When</a:t>
            </a:r>
            <a:r>
              <a:rPr kumimoji="0" lang="en-US" sz="1500" b="1" i="0" u="none" strike="noStrike" kern="0" cap="none" spc="0" normalizeH="0" baseline="0" noProof="0" dirty="0">
                <a:ln>
                  <a:noFill/>
                </a:ln>
                <a:solidFill>
                  <a:srgbClr val="D33819"/>
                </a:solidFill>
                <a:effectLst/>
                <a:uLnTx/>
                <a:uFillTx/>
                <a:latin typeface="Arial" charset="0"/>
              </a:rPr>
              <a:t> commission is earned depends on </a:t>
            </a:r>
            <a:r>
              <a:rPr kumimoji="0" lang="en-US" sz="1500" b="1" i="0" u="none" strike="noStrike" kern="0" cap="none" spc="0" normalizeH="0" baseline="0" noProof="0" dirty="0">
                <a:ln>
                  <a:noFill/>
                </a:ln>
                <a:solidFill>
                  <a:srgbClr val="D33819"/>
                </a:solidFill>
                <a:effectLst/>
                <a:uLnTx/>
                <a:uFillTx/>
                <a:latin typeface="Courier New" pitchFamily="49" charset="0"/>
                <a:cs typeface="Courier New" pitchFamily="49" charset="0"/>
              </a:rPr>
              <a:t>Earn Commissions </a:t>
            </a:r>
            <a:r>
              <a:rPr kumimoji="0" lang="en-US" sz="1500" b="1" i="0" u="none" strike="noStrike" kern="0" cap="none" spc="0" normalizeH="0" baseline="0" noProof="0" dirty="0">
                <a:ln>
                  <a:noFill/>
                </a:ln>
                <a:solidFill>
                  <a:srgbClr val="D33819"/>
                </a:solidFill>
                <a:effectLst/>
                <a:uLnTx/>
                <a:uFillTx/>
                <a:latin typeface="Arial" charset="0"/>
              </a:rPr>
              <a:t>field of commission </a:t>
            </a:r>
            <a:r>
              <a:rPr kumimoji="0" lang="en-US" sz="1500" b="1" i="0" u="none" strike="noStrike" kern="0" cap="none" spc="0" normalizeH="0" baseline="0" noProof="0" dirty="0" err="1">
                <a:ln>
                  <a:noFill/>
                </a:ln>
                <a:solidFill>
                  <a:srgbClr val="D33819"/>
                </a:solidFill>
                <a:effectLst/>
                <a:uLnTx/>
                <a:uFillTx/>
                <a:latin typeface="Arial" charset="0"/>
              </a:rPr>
              <a:t>subplan</a:t>
            </a:r>
            <a:r>
              <a:rPr kumimoji="0" lang="en-US" sz="1500" b="1" i="0" u="none" strike="noStrike" kern="0" cap="none" spc="0" normalizeH="0" baseline="0" noProof="0" dirty="0">
                <a:ln>
                  <a:noFill/>
                </a:ln>
                <a:solidFill>
                  <a:srgbClr val="D33819"/>
                </a:solidFill>
                <a:effectLst/>
                <a:uLnTx/>
                <a:uFillTx/>
                <a:latin typeface="Arial" charset="0"/>
              </a:rPr>
              <a:t> </a:t>
            </a:r>
          </a:p>
        </p:txBody>
      </p:sp>
    </p:spTree>
    <p:extLst>
      <p:ext uri="{BB962C8B-B14F-4D97-AF65-F5344CB8AC3E}">
        <p14:creationId xmlns:p14="http://schemas.microsoft.com/office/powerpoint/2010/main" val="73067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2"/>
          <p:cNvSpPr txBox="1">
            <a:spLocks noChangeArrowheads="1"/>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dirty="0">
                <a:ln>
                  <a:noFill/>
                </a:ln>
                <a:solidFill>
                  <a:srgbClr val="04628C"/>
                </a:solidFill>
                <a:effectLst/>
                <a:uLnTx/>
                <a:uFillTx/>
                <a:latin typeface="Calibri" pitchFamily="34" charset="0"/>
                <a:cs typeface="Calibri" pitchFamily="34" charset="0"/>
              </a:rPr>
              <a:t>Commissions and commission plans</a:t>
            </a:r>
          </a:p>
        </p:txBody>
      </p:sp>
      <p:sp>
        <p:nvSpPr>
          <p:cNvPr id="102" name="Rectangle 3"/>
          <p:cNvSpPr txBox="1">
            <a:spLocks noChangeArrowheads="1"/>
          </p:cNvSpPr>
          <p:nvPr/>
        </p:nvSpPr>
        <p:spPr bwMode="auto">
          <a:xfrm>
            <a:off x="519113" y="685800"/>
            <a:ext cx="83185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90000"/>
              </a:lnSpc>
              <a:spcBef>
                <a:spcPct val="0"/>
              </a:spcBef>
              <a:spcAft>
                <a:spcPct val="0"/>
              </a:spcAft>
              <a:buClr>
                <a:srgbClr val="04628C"/>
              </a:buClr>
              <a:buSzPct val="90000"/>
              <a:buFont typeface="Arial" charset="0"/>
              <a:buChar char="•"/>
              <a:tabLst/>
              <a:defRPr/>
            </a:pPr>
            <a:r>
              <a:rPr kumimoji="0" lang="en-US" sz="1800" b="0" i="0" u="none" strike="noStrike" kern="0" cap="none" spc="0" normalizeH="0" baseline="0" noProof="0">
                <a:ln>
                  <a:noFill/>
                </a:ln>
                <a:solidFill>
                  <a:srgbClr val="000000"/>
                </a:solidFill>
                <a:effectLst/>
                <a:uLnTx/>
                <a:uFillTx/>
                <a:latin typeface="Arial"/>
                <a:cs typeface="Calibri" pitchFamily="34" charset="0"/>
              </a:rPr>
              <a:t>A </a:t>
            </a:r>
            <a:r>
              <a:rPr kumimoji="0" lang="en-US" sz="1800" b="1" i="0" u="none" strike="noStrike" kern="0" cap="none" spc="0" normalizeH="0" baseline="0" noProof="0">
                <a:ln>
                  <a:noFill/>
                </a:ln>
                <a:solidFill>
                  <a:srgbClr val="000000"/>
                </a:solidFill>
                <a:effectLst/>
                <a:uLnTx/>
                <a:uFillTx/>
                <a:latin typeface="Arial"/>
                <a:cs typeface="Calibri" pitchFamily="34" charset="0"/>
              </a:rPr>
              <a:t>commission</a:t>
            </a:r>
            <a:r>
              <a:rPr kumimoji="0" lang="en-US" sz="1800" b="0" i="0" u="none" strike="noStrike" kern="0" cap="none" spc="0" normalizeH="0" baseline="0" noProof="0">
                <a:ln>
                  <a:noFill/>
                </a:ln>
                <a:solidFill>
                  <a:srgbClr val="000000"/>
                </a:solidFill>
                <a:effectLst/>
                <a:uLnTx/>
                <a:uFillTx/>
                <a:latin typeface="Arial"/>
                <a:cs typeface="Calibri" pitchFamily="34" charset="0"/>
              </a:rPr>
              <a:t> is a fee paid to a producer, usually as a percentage of the policy premium</a:t>
            </a:r>
          </a:p>
          <a:p>
            <a:pPr marL="214313" marR="0" lvl="0" indent="-214313" algn="l" defTabSz="914400" rtl="0" eaLnBrk="0" fontAlgn="base" latinLnBrk="0" hangingPunct="0">
              <a:lnSpc>
                <a:spcPct val="90000"/>
              </a:lnSpc>
              <a:spcBef>
                <a:spcPct val="0"/>
              </a:spcBef>
              <a:spcAft>
                <a:spcPct val="0"/>
              </a:spcAft>
              <a:buClr>
                <a:srgbClr val="04628C"/>
              </a:buClr>
              <a:buSzPct val="90000"/>
              <a:buFont typeface="Arial" charset="0"/>
              <a:buChar char="•"/>
              <a:tabLst/>
              <a:defRPr/>
            </a:pPr>
            <a:endParaRPr kumimoji="0" lang="en-US" sz="1800" b="0" i="0" u="none" strike="noStrike" kern="0" cap="none" spc="0" normalizeH="0" baseline="0" noProof="0">
              <a:ln>
                <a:noFill/>
              </a:ln>
              <a:solidFill>
                <a:srgbClr val="000000"/>
              </a:solidFill>
              <a:effectLst/>
              <a:uLnTx/>
              <a:uFillTx/>
              <a:latin typeface="Arial"/>
              <a:cs typeface="Calibri" pitchFamily="34" charset="0"/>
            </a:endParaRPr>
          </a:p>
          <a:p>
            <a:pPr marL="214313" marR="0" lvl="0" indent="-214313" algn="l" defTabSz="914400" rtl="0" eaLnBrk="0" fontAlgn="base" latinLnBrk="0" hangingPunct="0">
              <a:lnSpc>
                <a:spcPct val="90000"/>
              </a:lnSpc>
              <a:spcBef>
                <a:spcPct val="0"/>
              </a:spcBef>
              <a:spcAft>
                <a:spcPct val="0"/>
              </a:spcAft>
              <a:buClr>
                <a:srgbClr val="04628C"/>
              </a:buClr>
              <a:buSzPct val="90000"/>
              <a:buFont typeface="Arial" charset="0"/>
              <a:buChar char="•"/>
              <a:tabLst/>
              <a:defRPr/>
            </a:pPr>
            <a:endParaRPr kumimoji="0" lang="en-US" sz="1800" b="0" i="0" u="none" strike="noStrike" kern="0" cap="none" spc="0" normalizeH="0" baseline="0" noProof="0">
              <a:ln>
                <a:noFill/>
              </a:ln>
              <a:solidFill>
                <a:srgbClr val="000000"/>
              </a:solidFill>
              <a:effectLst/>
              <a:uLnTx/>
              <a:uFillTx/>
              <a:latin typeface="Arial"/>
              <a:cs typeface="Calibri" pitchFamily="34" charset="0"/>
            </a:endParaRPr>
          </a:p>
          <a:p>
            <a:pPr marL="214313" marR="0" lvl="0" indent="-214313" algn="l" defTabSz="914400" rtl="0" eaLnBrk="0" fontAlgn="base" latinLnBrk="0" hangingPunct="0">
              <a:lnSpc>
                <a:spcPct val="90000"/>
              </a:lnSpc>
              <a:spcBef>
                <a:spcPct val="0"/>
              </a:spcBef>
              <a:spcAft>
                <a:spcPct val="0"/>
              </a:spcAft>
              <a:buClr>
                <a:srgbClr val="04628C"/>
              </a:buClr>
              <a:buSzPct val="90000"/>
              <a:buFont typeface="Arial" charset="0"/>
              <a:buChar char="•"/>
              <a:tabLst/>
              <a:defRPr/>
            </a:pPr>
            <a:endParaRPr kumimoji="0" lang="en-US" sz="1800" b="0" i="0" u="none" strike="noStrike" kern="0" cap="none" spc="0" normalizeH="0" baseline="0" noProof="0">
              <a:ln>
                <a:noFill/>
              </a:ln>
              <a:solidFill>
                <a:srgbClr val="000000"/>
              </a:solidFill>
              <a:effectLst/>
              <a:uLnTx/>
              <a:uFillTx/>
              <a:latin typeface="Arial"/>
              <a:cs typeface="Calibri" pitchFamily="34" charset="0"/>
            </a:endParaRPr>
          </a:p>
          <a:p>
            <a:pPr marL="214313" marR="0" lvl="0" indent="-214313" algn="l" defTabSz="914400" rtl="0" eaLnBrk="0" fontAlgn="base" latinLnBrk="0" hangingPunct="0">
              <a:lnSpc>
                <a:spcPct val="90000"/>
              </a:lnSpc>
              <a:spcBef>
                <a:spcPct val="0"/>
              </a:spcBef>
              <a:spcAft>
                <a:spcPct val="0"/>
              </a:spcAft>
              <a:buClr>
                <a:srgbClr val="04628C"/>
              </a:buClr>
              <a:buSzPct val="90000"/>
              <a:buFont typeface="Arial" charset="0"/>
              <a:buChar char="•"/>
              <a:tabLst/>
              <a:defRPr/>
            </a:pPr>
            <a:endParaRPr kumimoji="0" lang="en-US" sz="1800" b="0" i="0" u="none" strike="noStrike" kern="0" cap="none" spc="0" normalizeH="0" baseline="0" noProof="0">
              <a:ln>
                <a:noFill/>
              </a:ln>
              <a:solidFill>
                <a:srgbClr val="000000"/>
              </a:solidFill>
              <a:effectLst/>
              <a:uLnTx/>
              <a:uFillTx/>
              <a:latin typeface="Arial"/>
              <a:cs typeface="Calibri" pitchFamily="34" charset="0"/>
            </a:endParaRPr>
          </a:p>
          <a:p>
            <a:pPr marL="214313" marR="0" lvl="0" indent="-214313" algn="l" defTabSz="914400" rtl="0" eaLnBrk="0" fontAlgn="base" latinLnBrk="0" hangingPunct="0">
              <a:lnSpc>
                <a:spcPct val="90000"/>
              </a:lnSpc>
              <a:spcBef>
                <a:spcPct val="0"/>
              </a:spcBef>
              <a:spcAft>
                <a:spcPct val="0"/>
              </a:spcAft>
              <a:buClr>
                <a:srgbClr val="04628C"/>
              </a:buClr>
              <a:buSzPct val="90000"/>
              <a:buFont typeface="Arial" charset="0"/>
              <a:buChar char="•"/>
              <a:tabLst/>
              <a:defRPr/>
            </a:pPr>
            <a:endParaRPr kumimoji="0" lang="en-US" sz="1800" b="0" i="0" u="none" strike="noStrike" kern="0" cap="none" spc="0" normalizeH="0" baseline="0" noProof="0">
              <a:ln>
                <a:noFill/>
              </a:ln>
              <a:solidFill>
                <a:srgbClr val="000000"/>
              </a:solidFill>
              <a:effectLst/>
              <a:uLnTx/>
              <a:uFillTx/>
              <a:latin typeface="Arial"/>
              <a:cs typeface="Calibri" pitchFamily="34" charset="0"/>
            </a:endParaRPr>
          </a:p>
          <a:p>
            <a:pPr marL="214313" marR="0" lvl="0" indent="-214313" algn="l" defTabSz="914400" rtl="0" eaLnBrk="0" fontAlgn="base" latinLnBrk="0" hangingPunct="0">
              <a:lnSpc>
                <a:spcPct val="90000"/>
              </a:lnSpc>
              <a:spcBef>
                <a:spcPct val="0"/>
              </a:spcBef>
              <a:spcAft>
                <a:spcPct val="0"/>
              </a:spcAft>
              <a:buClr>
                <a:srgbClr val="04628C"/>
              </a:buClr>
              <a:buSzPct val="90000"/>
              <a:buFont typeface="Arial" charset="0"/>
              <a:buChar char="•"/>
              <a:tabLst/>
              <a:defRPr/>
            </a:pPr>
            <a:r>
              <a:rPr kumimoji="0" lang="en-US" sz="1800" b="0" i="0" u="none" strike="noStrike" kern="0" cap="none" spc="0" normalizeH="0" baseline="0" noProof="0">
                <a:ln>
                  <a:noFill/>
                </a:ln>
                <a:solidFill>
                  <a:srgbClr val="000000"/>
                </a:solidFill>
                <a:effectLst/>
                <a:uLnTx/>
                <a:uFillTx/>
                <a:latin typeface="Arial"/>
                <a:cs typeface="Calibri" pitchFamily="34" charset="0"/>
              </a:rPr>
              <a:t>A </a:t>
            </a:r>
            <a:r>
              <a:rPr kumimoji="0" lang="en-US" sz="1800" b="1" i="0" u="none" strike="noStrike" kern="0" cap="none" spc="0" normalizeH="0" baseline="0" noProof="0">
                <a:ln>
                  <a:noFill/>
                </a:ln>
                <a:solidFill>
                  <a:srgbClr val="000000"/>
                </a:solidFill>
                <a:effectLst/>
                <a:uLnTx/>
                <a:uFillTx/>
                <a:latin typeface="Arial"/>
                <a:cs typeface="Calibri" pitchFamily="34" charset="0"/>
              </a:rPr>
              <a:t>commission</a:t>
            </a:r>
            <a:r>
              <a:rPr kumimoji="0" lang="en-US" sz="1800" b="0" i="0" u="none" strike="noStrike" kern="0" cap="none" spc="0" normalizeH="0" baseline="0" noProof="0">
                <a:ln>
                  <a:noFill/>
                </a:ln>
                <a:solidFill>
                  <a:srgbClr val="000000"/>
                </a:solidFill>
                <a:effectLst/>
                <a:uLnTx/>
                <a:uFillTx/>
                <a:latin typeface="Arial"/>
                <a:cs typeface="Calibri" pitchFamily="34" charset="0"/>
              </a:rPr>
              <a:t> </a:t>
            </a:r>
            <a:r>
              <a:rPr kumimoji="0" lang="en-US" sz="1800" b="1" i="0" u="none" strike="noStrike" kern="0" cap="none" spc="0" normalizeH="0" baseline="0" noProof="0">
                <a:ln>
                  <a:noFill/>
                </a:ln>
                <a:solidFill>
                  <a:srgbClr val="000000"/>
                </a:solidFill>
                <a:effectLst/>
                <a:uLnTx/>
                <a:uFillTx/>
                <a:latin typeface="Arial"/>
                <a:cs typeface="Calibri" pitchFamily="34" charset="0"/>
              </a:rPr>
              <a:t>plan</a:t>
            </a:r>
            <a:r>
              <a:rPr kumimoji="0" lang="en-US" sz="1800" b="0" i="0" u="none" strike="noStrike" kern="0" cap="none" spc="0" normalizeH="0" baseline="0" noProof="0">
                <a:ln>
                  <a:noFill/>
                </a:ln>
                <a:solidFill>
                  <a:srgbClr val="000000"/>
                </a:solidFill>
                <a:effectLst/>
                <a:uLnTx/>
                <a:uFillTx/>
                <a:latin typeface="Arial"/>
                <a:cs typeface="Calibri" pitchFamily="34" charset="0"/>
              </a:rPr>
              <a:t> specifies which items are commissionable and determines the rate of commission paid to a producer (or producers) for selling </a:t>
            </a:r>
            <a:br>
              <a:rPr kumimoji="0" lang="en-US" sz="1800" b="0" i="0" u="none" strike="noStrike" kern="0" cap="none" spc="0" normalizeH="0" baseline="0" noProof="0">
                <a:ln>
                  <a:noFill/>
                </a:ln>
                <a:solidFill>
                  <a:srgbClr val="000000"/>
                </a:solidFill>
                <a:effectLst/>
                <a:uLnTx/>
                <a:uFillTx/>
                <a:latin typeface="Arial"/>
                <a:cs typeface="Calibri" pitchFamily="34" charset="0"/>
              </a:rPr>
            </a:br>
            <a:r>
              <a:rPr kumimoji="0" lang="en-US" sz="1800" b="0" i="0" u="none" strike="noStrike" kern="0" cap="none" spc="0" normalizeH="0" baseline="0" noProof="0">
                <a:ln>
                  <a:noFill/>
                </a:ln>
                <a:solidFill>
                  <a:srgbClr val="000000"/>
                </a:solidFill>
                <a:effectLst/>
                <a:uLnTx/>
                <a:uFillTx/>
                <a:latin typeface="Arial"/>
                <a:cs typeface="Calibri" pitchFamily="34" charset="0"/>
              </a:rPr>
              <a:t>or renewing a policy</a:t>
            </a:r>
          </a:p>
          <a:p>
            <a:pPr marL="214313" marR="0" lvl="0" indent="-214313" algn="l" defTabSz="914400" rtl="0" eaLnBrk="0" fontAlgn="base" latinLnBrk="0" hangingPunct="0">
              <a:lnSpc>
                <a:spcPct val="90000"/>
              </a:lnSpc>
              <a:spcBef>
                <a:spcPct val="0"/>
              </a:spcBef>
              <a:spcAft>
                <a:spcPct val="0"/>
              </a:spcAft>
              <a:buClr>
                <a:srgbClr val="04628C"/>
              </a:buClr>
              <a:buSzPct val="90000"/>
              <a:buFont typeface="Arial" charset="0"/>
              <a:buChar char="•"/>
              <a:tabLst/>
              <a:defRPr/>
            </a:pPr>
            <a:endParaRPr kumimoji="0" lang="en-US" sz="1800" b="0" i="0" u="none" strike="noStrike" kern="0" cap="none" spc="0" normalizeH="0" baseline="0" noProof="0" dirty="0">
              <a:ln>
                <a:noFill/>
              </a:ln>
              <a:solidFill>
                <a:srgbClr val="000000"/>
              </a:solidFill>
              <a:effectLst/>
              <a:uLnTx/>
              <a:uFillTx/>
              <a:latin typeface="Arial"/>
              <a:cs typeface="Calibri" pitchFamily="34" charset="0"/>
            </a:endParaRPr>
          </a:p>
        </p:txBody>
      </p:sp>
      <p:sp>
        <p:nvSpPr>
          <p:cNvPr id="103" name="Text Box 6"/>
          <p:cNvSpPr txBox="1">
            <a:spLocks noChangeArrowheads="1"/>
          </p:cNvSpPr>
          <p:nvPr/>
        </p:nvSpPr>
        <p:spPr bwMode="auto">
          <a:xfrm>
            <a:off x="5366147" y="2068116"/>
            <a:ext cx="9465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Producer</a:t>
            </a:r>
          </a:p>
        </p:txBody>
      </p:sp>
      <p:grpSp>
        <p:nvGrpSpPr>
          <p:cNvPr id="104" name="Group 7"/>
          <p:cNvGrpSpPr>
            <a:grpSpLocks/>
          </p:cNvGrpSpPr>
          <p:nvPr/>
        </p:nvGrpSpPr>
        <p:grpSpPr bwMode="auto">
          <a:xfrm>
            <a:off x="5592366" y="1435895"/>
            <a:ext cx="492919" cy="766660"/>
            <a:chOff x="2634" y="2618"/>
            <a:chExt cx="538" cy="836"/>
          </a:xfrm>
        </p:grpSpPr>
        <p:sp>
          <p:nvSpPr>
            <p:cNvPr id="105" name="AutoShape 8"/>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06" name="Freeform 9"/>
            <p:cNvSpPr>
              <a:spLocks/>
            </p:cNvSpPr>
            <p:nvPr/>
          </p:nvSpPr>
          <p:spPr bwMode="auto">
            <a:xfrm flipH="1">
              <a:off x="2918" y="3055"/>
              <a:ext cx="0" cy="252"/>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07" name="Freeform 10"/>
            <p:cNvSpPr>
              <a:spLocks/>
            </p:cNvSpPr>
            <p:nvPr/>
          </p:nvSpPr>
          <p:spPr bwMode="auto">
            <a:xfrm flipH="1">
              <a:off x="2842" y="3013"/>
              <a:ext cx="0" cy="252"/>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08" name="Rectangle 11"/>
            <p:cNvSpPr>
              <a:spLocks noChangeArrowheads="1"/>
            </p:cNvSpPr>
            <p:nvPr/>
          </p:nvSpPr>
          <p:spPr bwMode="auto">
            <a:xfrm rot="21419544" flipH="1">
              <a:off x="3090" y="3032"/>
              <a:ext cx="82" cy="252"/>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09" name="Rectangle 12"/>
            <p:cNvSpPr>
              <a:spLocks noChangeArrowheads="1"/>
            </p:cNvSpPr>
            <p:nvPr/>
          </p:nvSpPr>
          <p:spPr bwMode="auto">
            <a:xfrm rot="1196180" flipH="1">
              <a:off x="2634" y="3006"/>
              <a:ext cx="82" cy="252"/>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10" name="Oval 13"/>
            <p:cNvSpPr>
              <a:spLocks noChangeArrowheads="1"/>
            </p:cNvSpPr>
            <p:nvPr/>
          </p:nvSpPr>
          <p:spPr bwMode="auto">
            <a:xfrm flipH="1">
              <a:off x="2961" y="3059"/>
              <a:ext cx="50" cy="354"/>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11" name="Oval 14"/>
            <p:cNvSpPr>
              <a:spLocks noChangeArrowheads="1"/>
            </p:cNvSpPr>
            <p:nvPr/>
          </p:nvSpPr>
          <p:spPr bwMode="auto">
            <a:xfrm flipH="1">
              <a:off x="2926" y="3086"/>
              <a:ext cx="47" cy="354"/>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12" name="Oval 15"/>
            <p:cNvSpPr>
              <a:spLocks noChangeArrowheads="1"/>
            </p:cNvSpPr>
            <p:nvPr/>
          </p:nvSpPr>
          <p:spPr bwMode="auto">
            <a:xfrm rot="20190086" flipH="1">
              <a:off x="2882" y="3100"/>
              <a:ext cx="49" cy="354"/>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13" name="Oval 16"/>
            <p:cNvSpPr>
              <a:spLocks noChangeArrowheads="1"/>
            </p:cNvSpPr>
            <p:nvPr/>
          </p:nvSpPr>
          <p:spPr bwMode="auto">
            <a:xfrm rot="18495068" flipH="1">
              <a:off x="2862" y="3118"/>
              <a:ext cx="30" cy="354"/>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14" name="Freeform 17"/>
            <p:cNvSpPr>
              <a:spLocks/>
            </p:cNvSpPr>
            <p:nvPr/>
          </p:nvSpPr>
          <p:spPr bwMode="auto">
            <a:xfrm flipH="1">
              <a:off x="2806" y="3081"/>
              <a:ext cx="0" cy="252"/>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15" name="Freeform 18"/>
            <p:cNvSpPr>
              <a:spLocks/>
            </p:cNvSpPr>
            <p:nvPr/>
          </p:nvSpPr>
          <p:spPr bwMode="auto">
            <a:xfrm flipH="1">
              <a:off x="2828" y="3102"/>
              <a:ext cx="0" cy="252"/>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16" name="Freeform 19"/>
            <p:cNvSpPr>
              <a:spLocks/>
            </p:cNvSpPr>
            <p:nvPr/>
          </p:nvSpPr>
          <p:spPr bwMode="auto">
            <a:xfrm flipH="1">
              <a:off x="2857" y="3124"/>
              <a:ext cx="0" cy="252"/>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sp>
        <p:nvSpPr>
          <p:cNvPr id="117" name="Line 20"/>
          <p:cNvSpPr>
            <a:spLocks noChangeShapeType="1"/>
          </p:cNvSpPr>
          <p:nvPr/>
        </p:nvSpPr>
        <p:spPr bwMode="auto">
          <a:xfrm>
            <a:off x="3121819" y="1752600"/>
            <a:ext cx="2480072" cy="0"/>
          </a:xfrm>
          <a:prstGeom prst="line">
            <a:avLst/>
          </a:prstGeom>
          <a:noFill/>
          <a:ln w="19050">
            <a:solidFill>
              <a:srgbClr val="D33819"/>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18" name="Text Box 21"/>
          <p:cNvSpPr txBox="1">
            <a:spLocks noChangeArrowheads="1"/>
          </p:cNvSpPr>
          <p:nvPr/>
        </p:nvSpPr>
        <p:spPr bwMode="auto">
          <a:xfrm>
            <a:off x="3862388" y="2068116"/>
            <a:ext cx="9465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Commission</a:t>
            </a:r>
          </a:p>
        </p:txBody>
      </p:sp>
      <p:grpSp>
        <p:nvGrpSpPr>
          <p:cNvPr id="119" name="Group 22"/>
          <p:cNvGrpSpPr>
            <a:grpSpLocks/>
          </p:cNvGrpSpPr>
          <p:nvPr/>
        </p:nvGrpSpPr>
        <p:grpSpPr bwMode="auto">
          <a:xfrm>
            <a:off x="3901678" y="1489201"/>
            <a:ext cx="862013" cy="538433"/>
            <a:chOff x="2237" y="1629"/>
            <a:chExt cx="745" cy="509"/>
          </a:xfrm>
        </p:grpSpPr>
        <p:sp>
          <p:nvSpPr>
            <p:cNvPr id="120" name="Rectangle 23"/>
            <p:cNvSpPr>
              <a:spLocks noChangeArrowheads="1"/>
            </p:cNvSpPr>
            <p:nvPr/>
          </p:nvSpPr>
          <p:spPr bwMode="auto">
            <a:xfrm>
              <a:off x="2240" y="1765"/>
              <a:ext cx="742" cy="218"/>
            </a:xfrm>
            <a:prstGeom prst="rect">
              <a:avLst/>
            </a:prstGeom>
            <a:solidFill>
              <a:srgbClr val="FFFFFF"/>
            </a:solidFill>
            <a:ln w="28575" algn="ctr">
              <a:solidFill>
                <a:srgbClr val="000000"/>
              </a:solidFill>
              <a:prstDash val="sysDot"/>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21" name="AutoShape 24"/>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22" name="Freeform 25"/>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23" name="Freeform 26"/>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24" name="Freeform 27"/>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25" name="Freeform 28"/>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26" name="Rectangle 29"/>
            <p:cNvSpPr>
              <a:spLocks noChangeArrowheads="1"/>
            </p:cNvSpPr>
            <p:nvPr/>
          </p:nvSpPr>
          <p:spPr bwMode="auto">
            <a:xfrm>
              <a:off x="2237" y="1768"/>
              <a:ext cx="151" cy="218"/>
            </a:xfrm>
            <a:prstGeom prst="rect">
              <a:avLst/>
            </a:prstGeom>
            <a:solidFill>
              <a:srgbClr val="CCFFCC"/>
            </a:solidFill>
            <a:ln w="28575"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sp>
        <p:nvSpPr>
          <p:cNvPr id="127" name="Line 66"/>
          <p:cNvSpPr>
            <a:spLocks noChangeShapeType="1"/>
          </p:cNvSpPr>
          <p:nvPr/>
        </p:nvSpPr>
        <p:spPr bwMode="auto">
          <a:xfrm flipH="1">
            <a:off x="2738438" y="4230291"/>
            <a:ext cx="1972866" cy="3572"/>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28" name="Line 67"/>
          <p:cNvSpPr>
            <a:spLocks noChangeShapeType="1"/>
          </p:cNvSpPr>
          <p:nvPr/>
        </p:nvSpPr>
        <p:spPr bwMode="auto">
          <a:xfrm>
            <a:off x="4827985" y="4186238"/>
            <a:ext cx="1391840" cy="3143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29" name="Line 68"/>
          <p:cNvSpPr>
            <a:spLocks noChangeShapeType="1"/>
          </p:cNvSpPr>
          <p:nvPr/>
        </p:nvSpPr>
        <p:spPr bwMode="auto">
          <a:xfrm>
            <a:off x="4850606" y="3979069"/>
            <a:ext cx="1453754" cy="9525"/>
          </a:xfrm>
          <a:prstGeom prst="line">
            <a:avLst/>
          </a:prstGeom>
          <a:noFill/>
          <a:ln w="19050">
            <a:solidFill>
              <a:srgbClr val="8F8F5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30" name="Line 69"/>
          <p:cNvSpPr>
            <a:spLocks noChangeShapeType="1"/>
          </p:cNvSpPr>
          <p:nvPr/>
        </p:nvSpPr>
        <p:spPr bwMode="auto">
          <a:xfrm flipV="1">
            <a:off x="4879182" y="3409950"/>
            <a:ext cx="1345406" cy="294085"/>
          </a:xfrm>
          <a:prstGeom prst="line">
            <a:avLst/>
          </a:prstGeom>
          <a:noFill/>
          <a:ln w="19050">
            <a:solidFill>
              <a:srgbClr val="8F8F5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nvGrpSpPr>
          <p:cNvPr id="131" name="Group 70"/>
          <p:cNvGrpSpPr>
            <a:grpSpLocks/>
          </p:cNvGrpSpPr>
          <p:nvPr/>
        </p:nvGrpSpPr>
        <p:grpSpPr bwMode="auto">
          <a:xfrm>
            <a:off x="2473756" y="3856435"/>
            <a:ext cx="425848" cy="634015"/>
            <a:chOff x="2442" y="435"/>
            <a:chExt cx="707" cy="1053"/>
          </a:xfrm>
        </p:grpSpPr>
        <p:sp>
          <p:nvSpPr>
            <p:cNvPr id="132" name="AutoShape 71"/>
            <p:cNvSpPr>
              <a:spLocks noChangeArrowheads="1"/>
            </p:cNvSpPr>
            <p:nvPr/>
          </p:nvSpPr>
          <p:spPr bwMode="auto">
            <a:xfrm rot="16200000">
              <a:off x="2265" y="721"/>
              <a:ext cx="1052" cy="480"/>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33" name="Freeform 72"/>
            <p:cNvSpPr>
              <a:spLocks/>
            </p:cNvSpPr>
            <p:nvPr/>
          </p:nvSpPr>
          <p:spPr bwMode="auto">
            <a:xfrm>
              <a:off x="2442" y="442"/>
              <a:ext cx="229" cy="38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34" name="Freeform 73"/>
            <p:cNvSpPr>
              <a:spLocks/>
            </p:cNvSpPr>
            <p:nvPr/>
          </p:nvSpPr>
          <p:spPr bwMode="auto">
            <a:xfrm>
              <a:off x="2442" y="773"/>
              <a:ext cx="229" cy="38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35" name="Freeform 74"/>
            <p:cNvSpPr>
              <a:spLocks/>
            </p:cNvSpPr>
            <p:nvPr/>
          </p:nvSpPr>
          <p:spPr bwMode="auto">
            <a:xfrm>
              <a:off x="2442" y="1105"/>
              <a:ext cx="229" cy="38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nvGrpSpPr>
            <p:cNvPr id="136" name="Group 75"/>
            <p:cNvGrpSpPr>
              <a:grpSpLocks/>
            </p:cNvGrpSpPr>
            <p:nvPr/>
          </p:nvGrpSpPr>
          <p:grpSpPr bwMode="auto">
            <a:xfrm>
              <a:off x="2963" y="769"/>
              <a:ext cx="186" cy="717"/>
              <a:chOff x="2889" y="2928"/>
              <a:chExt cx="279" cy="1086"/>
            </a:xfrm>
          </p:grpSpPr>
          <p:sp>
            <p:nvSpPr>
              <p:cNvPr id="137" name="AutoShape 7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38" name="AutoShape 7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39" name="AutoShape 78"/>
              <p:cNvSpPr>
                <a:spLocks noChangeArrowheads="1"/>
              </p:cNvSpPr>
              <p:nvPr/>
            </p:nvSpPr>
            <p:spPr bwMode="auto">
              <a:xfrm>
                <a:off x="3045" y="2928"/>
                <a:ext cx="0" cy="1086"/>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40" name="Oval 79"/>
              <p:cNvSpPr>
                <a:spLocks noChangeArrowheads="1"/>
              </p:cNvSpPr>
              <p:nvPr/>
            </p:nvSpPr>
            <p:spPr bwMode="auto">
              <a:xfrm>
                <a:off x="3040" y="3059"/>
                <a:ext cx="0" cy="81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grpSp>
      <p:grpSp>
        <p:nvGrpSpPr>
          <p:cNvPr id="141" name="Group 82"/>
          <p:cNvGrpSpPr>
            <a:grpSpLocks/>
          </p:cNvGrpSpPr>
          <p:nvPr/>
        </p:nvGrpSpPr>
        <p:grpSpPr bwMode="auto">
          <a:xfrm>
            <a:off x="4450557" y="3613548"/>
            <a:ext cx="422672" cy="273844"/>
            <a:chOff x="4831" y="3072"/>
            <a:chExt cx="355" cy="230"/>
          </a:xfrm>
        </p:grpSpPr>
        <p:sp>
          <p:nvSpPr>
            <p:cNvPr id="142" name="Rectangle 83"/>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43" name="Text Box 84"/>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001</a:t>
              </a:r>
            </a:p>
          </p:txBody>
        </p:sp>
      </p:grpSp>
      <p:grpSp>
        <p:nvGrpSpPr>
          <p:cNvPr id="144" name="Group 85"/>
          <p:cNvGrpSpPr>
            <a:grpSpLocks/>
          </p:cNvGrpSpPr>
          <p:nvPr/>
        </p:nvGrpSpPr>
        <p:grpSpPr bwMode="auto">
          <a:xfrm>
            <a:off x="4574382" y="3833813"/>
            <a:ext cx="422672" cy="273844"/>
            <a:chOff x="4935" y="3285"/>
            <a:chExt cx="355" cy="230"/>
          </a:xfrm>
        </p:grpSpPr>
        <p:sp>
          <p:nvSpPr>
            <p:cNvPr id="145" name="Rectangle 86"/>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46" name="Text Box 87"/>
            <p:cNvSpPr txBox="1">
              <a:spLocks noChangeArrowheads="1"/>
            </p:cNvSpPr>
            <p:nvPr/>
          </p:nvSpPr>
          <p:spPr bwMode="auto">
            <a:xfrm>
              <a:off x="4984" y="3322"/>
              <a:ext cx="25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002</a:t>
              </a:r>
            </a:p>
          </p:txBody>
        </p:sp>
      </p:grpSp>
      <p:grpSp>
        <p:nvGrpSpPr>
          <p:cNvPr id="147" name="Group 88"/>
          <p:cNvGrpSpPr>
            <a:grpSpLocks/>
          </p:cNvGrpSpPr>
          <p:nvPr/>
        </p:nvGrpSpPr>
        <p:grpSpPr bwMode="auto">
          <a:xfrm>
            <a:off x="4702969" y="4056460"/>
            <a:ext cx="422672" cy="273844"/>
            <a:chOff x="4935" y="3285"/>
            <a:chExt cx="355" cy="230"/>
          </a:xfrm>
        </p:grpSpPr>
        <p:sp>
          <p:nvSpPr>
            <p:cNvPr id="148" name="Rectangle 89"/>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49" name="Text Box 90"/>
            <p:cNvSpPr txBox="1">
              <a:spLocks noChangeArrowheads="1"/>
            </p:cNvSpPr>
            <p:nvPr/>
          </p:nvSpPr>
          <p:spPr bwMode="auto">
            <a:xfrm>
              <a:off x="4984" y="3322"/>
              <a:ext cx="25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003</a:t>
              </a:r>
            </a:p>
          </p:txBody>
        </p:sp>
      </p:grpSp>
      <p:grpSp>
        <p:nvGrpSpPr>
          <p:cNvPr id="150" name="Group 91"/>
          <p:cNvGrpSpPr>
            <a:grpSpLocks/>
          </p:cNvGrpSpPr>
          <p:nvPr/>
        </p:nvGrpSpPr>
        <p:grpSpPr bwMode="auto">
          <a:xfrm>
            <a:off x="3917157" y="3412331"/>
            <a:ext cx="626269" cy="903313"/>
            <a:chOff x="2634" y="2618"/>
            <a:chExt cx="538" cy="804"/>
          </a:xfrm>
        </p:grpSpPr>
        <p:sp>
          <p:nvSpPr>
            <p:cNvPr id="151" name="AutoShape 92"/>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52" name="Freeform 93"/>
            <p:cNvSpPr>
              <a:spLocks/>
            </p:cNvSpPr>
            <p:nvPr/>
          </p:nvSpPr>
          <p:spPr bwMode="auto">
            <a:xfrm flipH="1">
              <a:off x="2918" y="3077"/>
              <a:ext cx="0" cy="205"/>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53" name="Freeform 94"/>
            <p:cNvSpPr>
              <a:spLocks/>
            </p:cNvSpPr>
            <p:nvPr/>
          </p:nvSpPr>
          <p:spPr bwMode="auto">
            <a:xfrm flipH="1">
              <a:off x="2692" y="3035"/>
              <a:ext cx="300" cy="205"/>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54" name="Rectangle 95"/>
            <p:cNvSpPr>
              <a:spLocks noChangeArrowheads="1"/>
            </p:cNvSpPr>
            <p:nvPr/>
          </p:nvSpPr>
          <p:spPr bwMode="auto">
            <a:xfrm rot="21419544" flipH="1">
              <a:off x="3090" y="3054"/>
              <a:ext cx="82" cy="205"/>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55" name="Rectangle 96"/>
            <p:cNvSpPr>
              <a:spLocks noChangeArrowheads="1"/>
            </p:cNvSpPr>
            <p:nvPr/>
          </p:nvSpPr>
          <p:spPr bwMode="auto">
            <a:xfrm rot="1196180" flipH="1">
              <a:off x="2634" y="3028"/>
              <a:ext cx="82" cy="205"/>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56" name="Oval 97"/>
            <p:cNvSpPr>
              <a:spLocks noChangeArrowheads="1"/>
            </p:cNvSpPr>
            <p:nvPr/>
          </p:nvSpPr>
          <p:spPr bwMode="auto">
            <a:xfrm flipH="1">
              <a:off x="2961" y="3092"/>
              <a:ext cx="50" cy="28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57" name="Oval 98"/>
            <p:cNvSpPr>
              <a:spLocks noChangeArrowheads="1"/>
            </p:cNvSpPr>
            <p:nvPr/>
          </p:nvSpPr>
          <p:spPr bwMode="auto">
            <a:xfrm flipH="1">
              <a:off x="2926" y="3118"/>
              <a:ext cx="47" cy="28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58" name="Oval 99"/>
            <p:cNvSpPr>
              <a:spLocks noChangeArrowheads="1"/>
            </p:cNvSpPr>
            <p:nvPr/>
          </p:nvSpPr>
          <p:spPr bwMode="auto">
            <a:xfrm rot="20190086" flipH="1">
              <a:off x="2882" y="3133"/>
              <a:ext cx="49" cy="28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59" name="Oval 100"/>
            <p:cNvSpPr>
              <a:spLocks noChangeArrowheads="1"/>
            </p:cNvSpPr>
            <p:nvPr/>
          </p:nvSpPr>
          <p:spPr bwMode="auto">
            <a:xfrm rot="18495068" flipH="1">
              <a:off x="2862" y="3155"/>
              <a:ext cx="30" cy="27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60" name="Freeform 101"/>
            <p:cNvSpPr>
              <a:spLocks/>
            </p:cNvSpPr>
            <p:nvPr/>
          </p:nvSpPr>
          <p:spPr bwMode="auto">
            <a:xfrm flipH="1">
              <a:off x="2806" y="3103"/>
              <a:ext cx="0" cy="205"/>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61" name="Freeform 102"/>
            <p:cNvSpPr>
              <a:spLocks/>
            </p:cNvSpPr>
            <p:nvPr/>
          </p:nvSpPr>
          <p:spPr bwMode="auto">
            <a:xfrm flipH="1">
              <a:off x="2828" y="3124"/>
              <a:ext cx="0" cy="205"/>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62" name="Freeform 103"/>
            <p:cNvSpPr>
              <a:spLocks/>
            </p:cNvSpPr>
            <p:nvPr/>
          </p:nvSpPr>
          <p:spPr bwMode="auto">
            <a:xfrm flipH="1">
              <a:off x="2857" y="3146"/>
              <a:ext cx="0" cy="205"/>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grpSp>
        <p:nvGrpSpPr>
          <p:cNvPr id="163" name="Group 104"/>
          <p:cNvGrpSpPr>
            <a:grpSpLocks/>
          </p:cNvGrpSpPr>
          <p:nvPr/>
        </p:nvGrpSpPr>
        <p:grpSpPr bwMode="auto">
          <a:xfrm>
            <a:off x="6209110" y="4200917"/>
            <a:ext cx="789384" cy="604096"/>
            <a:chOff x="2541" y="1890"/>
            <a:chExt cx="829" cy="635"/>
          </a:xfrm>
        </p:grpSpPr>
        <p:grpSp>
          <p:nvGrpSpPr>
            <p:cNvPr id="164" name="Group 105"/>
            <p:cNvGrpSpPr>
              <a:grpSpLocks/>
            </p:cNvGrpSpPr>
            <p:nvPr/>
          </p:nvGrpSpPr>
          <p:grpSpPr bwMode="auto">
            <a:xfrm>
              <a:off x="2806" y="2044"/>
              <a:ext cx="564" cy="386"/>
              <a:chOff x="2237" y="1629"/>
              <a:chExt cx="745" cy="509"/>
            </a:xfrm>
          </p:grpSpPr>
          <p:sp>
            <p:nvSpPr>
              <p:cNvPr id="166" name="Rectangle 106"/>
              <p:cNvSpPr>
                <a:spLocks noChangeArrowheads="1"/>
              </p:cNvSpPr>
              <p:nvPr/>
            </p:nvSpPr>
            <p:spPr bwMode="auto">
              <a:xfrm>
                <a:off x="2240" y="1713"/>
                <a:ext cx="742" cy="320"/>
              </a:xfrm>
              <a:prstGeom prst="rect">
                <a:avLst/>
              </a:prstGeom>
              <a:solidFill>
                <a:srgbClr val="FFFFFF"/>
              </a:solidFill>
              <a:ln w="28575" algn="ctr">
                <a:solidFill>
                  <a:srgbClr val="000000"/>
                </a:solidFill>
                <a:prstDash val="sysDot"/>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67" name="AutoShape 107"/>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68" name="Freeform 108"/>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69" name="Freeform 109"/>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70" name="Freeform 110"/>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71" name="Freeform 111"/>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72" name="Rectangle 112"/>
              <p:cNvSpPr>
                <a:spLocks noChangeArrowheads="1"/>
              </p:cNvSpPr>
              <p:nvPr/>
            </p:nvSpPr>
            <p:spPr bwMode="auto">
              <a:xfrm>
                <a:off x="2237" y="1717"/>
                <a:ext cx="151" cy="320"/>
              </a:xfrm>
              <a:prstGeom prst="rect">
                <a:avLst/>
              </a:prstGeom>
              <a:solidFill>
                <a:srgbClr val="CCFFCC"/>
              </a:solidFill>
              <a:ln w="28575"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sp>
          <p:nvSpPr>
            <p:cNvPr id="165" name="AutoShape 113"/>
            <p:cNvSpPr>
              <a:spLocks noChangeArrowheads="1"/>
            </p:cNvSpPr>
            <p:nvPr/>
          </p:nvSpPr>
          <p:spPr bwMode="auto">
            <a:xfrm>
              <a:off x="2541" y="1890"/>
              <a:ext cx="414" cy="635"/>
            </a:xfrm>
            <a:prstGeom prst="rightArrow">
              <a:avLst>
                <a:gd name="adj1" fmla="val 38000"/>
                <a:gd name="adj2" fmla="val 60202"/>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grpSp>
        <p:nvGrpSpPr>
          <p:cNvPr id="173" name="Group 114"/>
          <p:cNvGrpSpPr>
            <a:grpSpLocks/>
          </p:cNvGrpSpPr>
          <p:nvPr/>
        </p:nvGrpSpPr>
        <p:grpSpPr bwMode="auto">
          <a:xfrm>
            <a:off x="6209110" y="3678232"/>
            <a:ext cx="789384" cy="604096"/>
            <a:chOff x="2541" y="1890"/>
            <a:chExt cx="829" cy="635"/>
          </a:xfrm>
        </p:grpSpPr>
        <p:grpSp>
          <p:nvGrpSpPr>
            <p:cNvPr id="174" name="Group 115"/>
            <p:cNvGrpSpPr>
              <a:grpSpLocks/>
            </p:cNvGrpSpPr>
            <p:nvPr/>
          </p:nvGrpSpPr>
          <p:grpSpPr bwMode="auto">
            <a:xfrm>
              <a:off x="2806" y="2044"/>
              <a:ext cx="564" cy="386"/>
              <a:chOff x="2237" y="1629"/>
              <a:chExt cx="745" cy="509"/>
            </a:xfrm>
          </p:grpSpPr>
          <p:sp>
            <p:nvSpPr>
              <p:cNvPr id="176" name="Rectangle 116"/>
              <p:cNvSpPr>
                <a:spLocks noChangeArrowheads="1"/>
              </p:cNvSpPr>
              <p:nvPr/>
            </p:nvSpPr>
            <p:spPr bwMode="auto">
              <a:xfrm>
                <a:off x="2240" y="1713"/>
                <a:ext cx="742" cy="320"/>
              </a:xfrm>
              <a:prstGeom prst="rect">
                <a:avLst/>
              </a:prstGeom>
              <a:solidFill>
                <a:srgbClr val="FFFFFF"/>
              </a:solidFill>
              <a:ln w="28575" algn="ctr">
                <a:solidFill>
                  <a:srgbClr val="000000"/>
                </a:solidFill>
                <a:prstDash val="sysDot"/>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77" name="AutoShape 117"/>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78" name="Freeform 118"/>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79" name="Freeform 119"/>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80" name="Freeform 120"/>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81" name="Freeform 121"/>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82" name="Rectangle 122"/>
              <p:cNvSpPr>
                <a:spLocks noChangeArrowheads="1"/>
              </p:cNvSpPr>
              <p:nvPr/>
            </p:nvSpPr>
            <p:spPr bwMode="auto">
              <a:xfrm>
                <a:off x="2237" y="1717"/>
                <a:ext cx="151" cy="320"/>
              </a:xfrm>
              <a:prstGeom prst="rect">
                <a:avLst/>
              </a:prstGeom>
              <a:solidFill>
                <a:srgbClr val="CCFFCC"/>
              </a:solidFill>
              <a:ln w="28575"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sp>
          <p:nvSpPr>
            <p:cNvPr id="175" name="AutoShape 123"/>
            <p:cNvSpPr>
              <a:spLocks noChangeArrowheads="1"/>
            </p:cNvSpPr>
            <p:nvPr/>
          </p:nvSpPr>
          <p:spPr bwMode="auto">
            <a:xfrm>
              <a:off x="2541" y="1890"/>
              <a:ext cx="414" cy="635"/>
            </a:xfrm>
            <a:prstGeom prst="rightArrow">
              <a:avLst>
                <a:gd name="adj1" fmla="val 38000"/>
                <a:gd name="adj2" fmla="val 60202"/>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grpSp>
        <p:nvGrpSpPr>
          <p:cNvPr id="183" name="Group 124"/>
          <p:cNvGrpSpPr>
            <a:grpSpLocks/>
          </p:cNvGrpSpPr>
          <p:nvPr/>
        </p:nvGrpSpPr>
        <p:grpSpPr bwMode="auto">
          <a:xfrm>
            <a:off x="6209110" y="3125782"/>
            <a:ext cx="789384" cy="604096"/>
            <a:chOff x="2541" y="1890"/>
            <a:chExt cx="829" cy="635"/>
          </a:xfrm>
        </p:grpSpPr>
        <p:grpSp>
          <p:nvGrpSpPr>
            <p:cNvPr id="184" name="Group 125"/>
            <p:cNvGrpSpPr>
              <a:grpSpLocks/>
            </p:cNvGrpSpPr>
            <p:nvPr/>
          </p:nvGrpSpPr>
          <p:grpSpPr bwMode="auto">
            <a:xfrm>
              <a:off x="2806" y="2044"/>
              <a:ext cx="564" cy="386"/>
              <a:chOff x="2237" y="1629"/>
              <a:chExt cx="745" cy="509"/>
            </a:xfrm>
          </p:grpSpPr>
          <p:sp>
            <p:nvSpPr>
              <p:cNvPr id="186" name="Rectangle 126"/>
              <p:cNvSpPr>
                <a:spLocks noChangeArrowheads="1"/>
              </p:cNvSpPr>
              <p:nvPr/>
            </p:nvSpPr>
            <p:spPr bwMode="auto">
              <a:xfrm>
                <a:off x="2240" y="1713"/>
                <a:ext cx="742" cy="320"/>
              </a:xfrm>
              <a:prstGeom prst="rect">
                <a:avLst/>
              </a:prstGeom>
              <a:solidFill>
                <a:srgbClr val="FFFFFF"/>
              </a:solidFill>
              <a:ln w="28575" algn="ctr">
                <a:solidFill>
                  <a:srgbClr val="000000"/>
                </a:solidFill>
                <a:prstDash val="sysDot"/>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87" name="AutoShape 127"/>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88" name="Freeform 128"/>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89" name="Freeform 129"/>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90" name="Freeform 130"/>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91" name="Freeform 131"/>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92" name="Rectangle 132"/>
              <p:cNvSpPr>
                <a:spLocks noChangeArrowheads="1"/>
              </p:cNvSpPr>
              <p:nvPr/>
            </p:nvSpPr>
            <p:spPr bwMode="auto">
              <a:xfrm>
                <a:off x="2237" y="1717"/>
                <a:ext cx="151" cy="320"/>
              </a:xfrm>
              <a:prstGeom prst="rect">
                <a:avLst/>
              </a:prstGeom>
              <a:solidFill>
                <a:srgbClr val="CCFFCC"/>
              </a:solidFill>
              <a:ln w="28575"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sp>
          <p:nvSpPr>
            <p:cNvPr id="185" name="AutoShape 133"/>
            <p:cNvSpPr>
              <a:spLocks noChangeArrowheads="1"/>
            </p:cNvSpPr>
            <p:nvPr/>
          </p:nvSpPr>
          <p:spPr bwMode="auto">
            <a:xfrm>
              <a:off x="2541" y="1890"/>
              <a:ext cx="414" cy="635"/>
            </a:xfrm>
            <a:prstGeom prst="rightArrow">
              <a:avLst>
                <a:gd name="adj1" fmla="val 38000"/>
                <a:gd name="adj2" fmla="val 60202"/>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sp>
        <p:nvSpPr>
          <p:cNvPr id="193" name="Text Box 135"/>
          <p:cNvSpPr txBox="1">
            <a:spLocks noChangeArrowheads="1"/>
          </p:cNvSpPr>
          <p:nvPr/>
        </p:nvSpPr>
        <p:spPr bwMode="auto">
          <a:xfrm>
            <a:off x="7041793" y="3326606"/>
            <a:ext cx="27892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D33819"/>
                </a:solidFill>
                <a:effectLst/>
                <a:uLnTx/>
                <a:uFillTx/>
                <a:latin typeface="Arial" charset="0"/>
              </a:rPr>
              <a:t>5%</a:t>
            </a:r>
          </a:p>
        </p:txBody>
      </p:sp>
      <p:sp>
        <p:nvSpPr>
          <p:cNvPr id="194" name="Text Box 136"/>
          <p:cNvSpPr txBox="1">
            <a:spLocks noChangeArrowheads="1"/>
          </p:cNvSpPr>
          <p:nvPr/>
        </p:nvSpPr>
        <p:spPr bwMode="auto">
          <a:xfrm>
            <a:off x="7041793" y="3887391"/>
            <a:ext cx="27892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D33819"/>
                </a:solidFill>
                <a:effectLst/>
                <a:uLnTx/>
                <a:uFillTx/>
                <a:latin typeface="Arial" charset="0"/>
              </a:rPr>
              <a:t>4%</a:t>
            </a:r>
          </a:p>
        </p:txBody>
      </p:sp>
      <p:sp>
        <p:nvSpPr>
          <p:cNvPr id="195" name="Text Box 137"/>
          <p:cNvSpPr txBox="1">
            <a:spLocks noChangeArrowheads="1"/>
          </p:cNvSpPr>
          <p:nvPr/>
        </p:nvSpPr>
        <p:spPr bwMode="auto">
          <a:xfrm>
            <a:off x="7041793" y="4394597"/>
            <a:ext cx="27892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D33819"/>
                </a:solidFill>
                <a:effectLst/>
                <a:uLnTx/>
                <a:uFillTx/>
                <a:latin typeface="Arial" charset="0"/>
              </a:rPr>
              <a:t>6%</a:t>
            </a:r>
          </a:p>
        </p:txBody>
      </p:sp>
      <p:sp>
        <p:nvSpPr>
          <p:cNvPr id="196" name="Rectangle 142"/>
          <p:cNvSpPr>
            <a:spLocks noChangeArrowheads="1"/>
          </p:cNvSpPr>
          <p:nvPr/>
        </p:nvSpPr>
        <p:spPr bwMode="auto">
          <a:xfrm>
            <a:off x="2171700" y="1715765"/>
            <a:ext cx="1141810" cy="230832"/>
          </a:xfrm>
          <a:prstGeom prst="rect">
            <a:avLst/>
          </a:prstGeom>
          <a:solidFill>
            <a:srgbClr val="FFFFFF"/>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pic>
        <p:nvPicPr>
          <p:cNvPr id="197" name="Picture 16" descr="billingcen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3872" y="1339454"/>
            <a:ext cx="884634" cy="8834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23393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716" y="514350"/>
            <a:ext cx="4628996" cy="438536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rgbClr val="FFFFFF"/>
                </a:solidFill>
              </a14:hiddenFill>
            </a:ext>
          </a:extLst>
        </p:spPr>
      </p:pic>
      <p:sp>
        <p:nvSpPr>
          <p:cNvPr id="10243" name="Rectangle 4"/>
          <p:cNvSpPr>
            <a:spLocks noGrp="1" noChangeArrowheads="1"/>
          </p:cNvSpPr>
          <p:nvPr>
            <p:ph type="title"/>
          </p:nvPr>
        </p:nvSpPr>
        <p:spPr>
          <a:xfrm>
            <a:off x="171776" y="111750"/>
            <a:ext cx="8378952" cy="621030"/>
          </a:xfrm>
        </p:spPr>
        <p:txBody>
          <a:bodyPr/>
          <a:lstStyle/>
          <a:p>
            <a:pPr defTabSz="914400" fontAlgn="base">
              <a:lnSpc>
                <a:spcPct val="80000"/>
              </a:lnSpc>
              <a:spcAft>
                <a:spcPct val="0"/>
              </a:spcAft>
            </a:pPr>
            <a:r>
              <a:rPr lang="en-GB" sz="2550" kern="0" dirty="0">
                <a:solidFill>
                  <a:srgbClr val="04628C"/>
                </a:solidFill>
                <a:latin typeface="Calibri" pitchFamily="34" charset="0"/>
                <a:ea typeface="Calibri" pitchFamily="34" charset="0"/>
                <a:cs typeface="Calibri" pitchFamily="34" charset="0"/>
              </a:rPr>
              <a:t>Commission plan example</a:t>
            </a:r>
          </a:p>
        </p:txBody>
      </p:sp>
      <p:sp>
        <p:nvSpPr>
          <p:cNvPr id="10244" name="Freeform 9"/>
          <p:cNvSpPr>
            <a:spLocks/>
          </p:cNvSpPr>
          <p:nvPr/>
        </p:nvSpPr>
        <p:spPr bwMode="auto">
          <a:xfrm flipH="1">
            <a:off x="3647400" y="2734249"/>
            <a:ext cx="211931" cy="355539"/>
          </a:xfrm>
          <a:custGeom>
            <a:avLst/>
            <a:gdLst>
              <a:gd name="T0" fmla="*/ 2147483647 w 253"/>
              <a:gd name="T1" fmla="*/ 0 h 445"/>
              <a:gd name="T2" fmla="*/ 0 w 253"/>
              <a:gd name="T3" fmla="*/ 2147483647 h 445"/>
              <a:gd name="T4" fmla="*/ 2147483647 w 253"/>
              <a:gd name="T5" fmla="*/ 2147483647 h 445"/>
              <a:gd name="T6" fmla="*/ 0 60000 65536"/>
              <a:gd name="T7" fmla="*/ 0 60000 65536"/>
              <a:gd name="T8" fmla="*/ 0 60000 65536"/>
              <a:gd name="T9" fmla="*/ 0 w 253"/>
              <a:gd name="T10" fmla="*/ 0 h 445"/>
              <a:gd name="T11" fmla="*/ 253 w 253"/>
              <a:gd name="T12" fmla="*/ 445 h 445"/>
            </a:gdLst>
            <a:ahLst/>
            <a:cxnLst>
              <a:cxn ang="T6">
                <a:pos x="T0" y="T1"/>
              </a:cxn>
              <a:cxn ang="T7">
                <a:pos x="T2" y="T3"/>
              </a:cxn>
              <a:cxn ang="T8">
                <a:pos x="T4" y="T5"/>
              </a:cxn>
            </a:cxnLst>
            <a:rect l="T9" t="T10" r="T11" b="T12"/>
            <a:pathLst>
              <a:path w="253" h="445">
                <a:moveTo>
                  <a:pt x="253" y="0"/>
                </a:moveTo>
                <a:cubicBezTo>
                  <a:pt x="126" y="81"/>
                  <a:pt x="0" y="162"/>
                  <a:pt x="0" y="236"/>
                </a:cubicBezTo>
                <a:cubicBezTo>
                  <a:pt x="0" y="310"/>
                  <a:pt x="126" y="377"/>
                  <a:pt x="253" y="445"/>
                </a:cubicBezTo>
              </a:path>
            </a:pathLst>
          </a:custGeom>
          <a:noFill/>
          <a:ln w="19050">
            <a:solidFill>
              <a:srgbClr val="D33819"/>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no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nvGrpSpPr>
          <p:cNvPr id="10245" name="Group 53"/>
          <p:cNvGrpSpPr>
            <a:grpSpLocks/>
          </p:cNvGrpSpPr>
          <p:nvPr/>
        </p:nvGrpSpPr>
        <p:grpSpPr bwMode="auto">
          <a:xfrm>
            <a:off x="6843712" y="28577"/>
            <a:ext cx="987029" cy="603648"/>
            <a:chOff x="2541" y="1953"/>
            <a:chExt cx="829" cy="507"/>
          </a:xfrm>
        </p:grpSpPr>
        <p:grpSp>
          <p:nvGrpSpPr>
            <p:cNvPr id="10251" name="Group 54"/>
            <p:cNvGrpSpPr>
              <a:grpSpLocks/>
            </p:cNvGrpSpPr>
            <p:nvPr/>
          </p:nvGrpSpPr>
          <p:grpSpPr bwMode="auto">
            <a:xfrm>
              <a:off x="2806" y="2044"/>
              <a:ext cx="564" cy="386"/>
              <a:chOff x="2237" y="1629"/>
              <a:chExt cx="745" cy="509"/>
            </a:xfrm>
          </p:grpSpPr>
          <p:sp>
            <p:nvSpPr>
              <p:cNvPr id="10253" name="Rectangle 55"/>
              <p:cNvSpPr>
                <a:spLocks noChangeArrowheads="1"/>
              </p:cNvSpPr>
              <p:nvPr/>
            </p:nvSpPr>
            <p:spPr bwMode="auto">
              <a:xfrm>
                <a:off x="2240" y="1746"/>
                <a:ext cx="742" cy="256"/>
              </a:xfrm>
              <a:prstGeom prst="rect">
                <a:avLst/>
              </a:prstGeom>
              <a:solidFill>
                <a:schemeClr val="tx1"/>
              </a:solidFill>
              <a:ln w="28575" algn="ctr">
                <a:solidFill>
                  <a:schemeClr val="bg1"/>
                </a:solidFill>
                <a:prstDash val="sysDot"/>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0254" name="AutoShape 56"/>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0255" name="Freeform 57"/>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0256" name="Freeform 58"/>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0257" name="Freeform 59"/>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0258" name="Freeform 60"/>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0259" name="Rectangle 61"/>
              <p:cNvSpPr>
                <a:spLocks noChangeArrowheads="1"/>
              </p:cNvSpPr>
              <p:nvPr/>
            </p:nvSpPr>
            <p:spPr bwMode="auto">
              <a:xfrm>
                <a:off x="2237" y="1749"/>
                <a:ext cx="151" cy="256"/>
              </a:xfrm>
              <a:prstGeom prst="rect">
                <a:avLst/>
              </a:prstGeom>
              <a:solidFill>
                <a:srgbClr val="CCFFCC"/>
              </a:solidFill>
              <a:ln w="28575"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sp>
          <p:nvSpPr>
            <p:cNvPr id="10252" name="AutoShape 62"/>
            <p:cNvSpPr>
              <a:spLocks noChangeArrowheads="1"/>
            </p:cNvSpPr>
            <p:nvPr/>
          </p:nvSpPr>
          <p:spPr bwMode="auto">
            <a:xfrm>
              <a:off x="2541" y="1953"/>
              <a:ext cx="414" cy="507"/>
            </a:xfrm>
            <a:prstGeom prst="rightArrow">
              <a:avLst>
                <a:gd name="adj1" fmla="val 38000"/>
                <a:gd name="adj2" fmla="val 60202"/>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sp>
        <p:nvSpPr>
          <p:cNvPr id="10246" name="AutoShape 63"/>
          <p:cNvSpPr>
            <a:spLocks noChangeArrowheads="1"/>
          </p:cNvSpPr>
          <p:nvPr/>
        </p:nvSpPr>
        <p:spPr bwMode="auto">
          <a:xfrm>
            <a:off x="4189954" y="1364227"/>
            <a:ext cx="1561907" cy="435770"/>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0247" name="AutoShape 64"/>
          <p:cNvSpPr>
            <a:spLocks/>
          </p:cNvSpPr>
          <p:nvPr/>
        </p:nvSpPr>
        <p:spPr bwMode="auto">
          <a:xfrm rot="10800000">
            <a:off x="5717006" y="2686581"/>
            <a:ext cx="283369" cy="268784"/>
          </a:xfrm>
          <a:prstGeom prst="leftBrace">
            <a:avLst>
              <a:gd name="adj1" fmla="val 32052"/>
              <a:gd name="adj2" fmla="val 50000"/>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10248" name="Text Box 65"/>
          <p:cNvSpPr txBox="1">
            <a:spLocks noChangeArrowheads="1"/>
          </p:cNvSpPr>
          <p:nvPr/>
        </p:nvSpPr>
        <p:spPr bwMode="auto">
          <a:xfrm>
            <a:off x="6025048" y="2622138"/>
            <a:ext cx="1289447" cy="415498"/>
          </a:xfrm>
          <a:prstGeom prst="rect">
            <a:avLst/>
          </a:prstGeom>
          <a:solidFill>
            <a:schemeClr val="bg1"/>
          </a:solidFill>
          <a:ln>
            <a:noFill/>
          </a:ln>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defTabSz="685800" eaLnBrk="1" fontAlgn="base" hangingPunct="1">
              <a:spcBef>
                <a:spcPct val="50000"/>
              </a:spcBef>
              <a:spcAft>
                <a:spcPct val="30000"/>
              </a:spcAft>
              <a:buClr>
                <a:srgbClr val="FFFFFF"/>
              </a:buClr>
            </a:pPr>
            <a:r>
              <a:rPr lang="en-US" sz="1350" dirty="0">
                <a:solidFill>
                  <a:srgbClr val="D33819"/>
                </a:solidFill>
              </a:rPr>
              <a:t>Commission </a:t>
            </a:r>
            <a:r>
              <a:rPr lang="en-US" sz="1350" dirty="0" err="1">
                <a:solidFill>
                  <a:srgbClr val="D33819"/>
                </a:solidFill>
              </a:rPr>
              <a:t>subplans</a:t>
            </a:r>
            <a:endParaRPr lang="en-US" sz="1350" dirty="0">
              <a:solidFill>
                <a:srgbClr val="D33819"/>
              </a:solidFill>
            </a:endParaRPr>
          </a:p>
        </p:txBody>
      </p:sp>
      <p:sp>
        <p:nvSpPr>
          <p:cNvPr id="10249" name="Text Box 66"/>
          <p:cNvSpPr txBox="1">
            <a:spLocks noChangeArrowheads="1"/>
          </p:cNvSpPr>
          <p:nvPr/>
        </p:nvSpPr>
        <p:spPr bwMode="auto">
          <a:xfrm>
            <a:off x="4021538" y="3562931"/>
            <a:ext cx="1838325" cy="415498"/>
          </a:xfrm>
          <a:prstGeom prst="rect">
            <a:avLst/>
          </a:prstGeom>
          <a:noFill/>
          <a:ln>
            <a:noFill/>
          </a:ln>
        </p:spPr>
        <p:txBody>
          <a:bodyPr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defTabSz="685800" eaLnBrk="1" fontAlgn="base" hangingPunct="1">
              <a:spcBef>
                <a:spcPct val="50000"/>
              </a:spcBef>
              <a:spcAft>
                <a:spcPct val="30000"/>
              </a:spcAft>
              <a:buClr>
                <a:srgbClr val="FFFFFF"/>
              </a:buClr>
            </a:pPr>
            <a:r>
              <a:rPr lang="en-US" sz="1350" dirty="0">
                <a:solidFill>
                  <a:srgbClr val="D33819"/>
                </a:solidFill>
              </a:rPr>
              <a:t>General tab of 12.6.2 </a:t>
            </a:r>
            <a:r>
              <a:rPr lang="en-US" sz="1350" dirty="0" err="1">
                <a:solidFill>
                  <a:srgbClr val="D33819"/>
                </a:solidFill>
              </a:rPr>
              <a:t>subplan</a:t>
            </a:r>
            <a:endParaRPr lang="en-US" sz="1350" dirty="0">
              <a:solidFill>
                <a:srgbClr val="D33819"/>
              </a:solidFill>
            </a:endParaRPr>
          </a:p>
        </p:txBody>
      </p:sp>
      <p:sp>
        <p:nvSpPr>
          <p:cNvPr id="10250" name="Text Box 69"/>
          <p:cNvSpPr txBox="1">
            <a:spLocks noChangeArrowheads="1"/>
          </p:cNvSpPr>
          <p:nvPr/>
        </p:nvSpPr>
        <p:spPr bwMode="auto">
          <a:xfrm>
            <a:off x="6025048" y="1239075"/>
            <a:ext cx="1591866" cy="560923"/>
          </a:xfrm>
          <a:prstGeom prst="rect">
            <a:avLst/>
          </a:prstGeom>
          <a:solidFill>
            <a:schemeClr val="bg1"/>
          </a:solidFill>
          <a:ln>
            <a:noFill/>
          </a:ln>
        </p:spPr>
        <p:txBody>
          <a:bodyPr wrap="square" lIns="0" tIns="0" rIns="0" bIns="0">
            <a:spAutoFit/>
          </a:bodyPr>
          <a:lstStyle>
            <a:lvl1pPr eaLnBrk="0" hangingPunct="0">
              <a:defRPr sz="2000" b="1">
                <a:solidFill>
                  <a:srgbClr val="FF0000"/>
                </a:solidFill>
                <a:latin typeface="Arial" pitchFamily="34" charset="0"/>
              </a:defRPr>
            </a:lvl1pPr>
            <a:lvl2pPr marL="742950" indent="-285750" eaLnBrk="0" hangingPunct="0">
              <a:defRPr sz="2000" b="1">
                <a:solidFill>
                  <a:srgbClr val="FF0000"/>
                </a:solidFill>
                <a:latin typeface="Arial" pitchFamily="34" charset="0"/>
              </a:defRPr>
            </a:lvl2pPr>
            <a:lvl3pPr marL="1143000" indent="-228600" eaLnBrk="0" hangingPunct="0">
              <a:defRPr sz="2000" b="1">
                <a:solidFill>
                  <a:srgbClr val="FF0000"/>
                </a:solidFill>
                <a:latin typeface="Arial" pitchFamily="34" charset="0"/>
              </a:defRPr>
            </a:lvl3pPr>
            <a:lvl4pPr marL="1600200" indent="-228600" eaLnBrk="0" hangingPunct="0">
              <a:defRPr sz="2000" b="1">
                <a:solidFill>
                  <a:srgbClr val="FF0000"/>
                </a:solidFill>
                <a:latin typeface="Arial" pitchFamily="34" charset="0"/>
              </a:defRPr>
            </a:lvl4pPr>
            <a:lvl5pPr marL="2057400" indent="-228600" eaLnBrk="0" hangingPunct="0">
              <a:defRPr sz="2000" b="1">
                <a:solidFill>
                  <a:srgbClr val="FF0000"/>
                </a:solidFill>
                <a:latin typeface="Arial" pitchFamily="34"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pitchFamily="34"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pitchFamily="34"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pitchFamily="34"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pitchFamily="34" charset="0"/>
              </a:defRPr>
            </a:lvl9pPr>
          </a:lstStyle>
          <a:p>
            <a:pPr defTabSz="685800" eaLnBrk="1" fontAlgn="base" hangingPunct="1">
              <a:lnSpc>
                <a:spcPct val="90000"/>
              </a:lnSpc>
              <a:spcBef>
                <a:spcPct val="50000"/>
              </a:spcBef>
              <a:spcAft>
                <a:spcPct val="30000"/>
              </a:spcAft>
              <a:buClr>
                <a:srgbClr val="FFFFFF"/>
              </a:buClr>
            </a:pPr>
            <a:r>
              <a:rPr lang="en-US" sz="1350" dirty="0">
                <a:solidFill>
                  <a:srgbClr val="D33819"/>
                </a:solidFill>
              </a:rPr>
              <a:t>Restricted to producers in Silver or Bronze tiers</a:t>
            </a:r>
          </a:p>
        </p:txBody>
      </p:sp>
    </p:spTree>
    <p:extLst>
      <p:ext uri="{BB962C8B-B14F-4D97-AF65-F5344CB8AC3E}">
        <p14:creationId xmlns:p14="http://schemas.microsoft.com/office/powerpoint/2010/main" val="3265187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895" y="1689597"/>
            <a:ext cx="3322440" cy="2324767"/>
          </a:xfrm>
          <a:prstGeom prst="rect">
            <a:avLst/>
          </a:prstGeom>
          <a:noFill/>
          <a:ln w="9525">
            <a:solidFill>
              <a:srgbClr val="000000"/>
            </a:solidFill>
            <a:miter lim="800000"/>
            <a:headEnd/>
            <a:tailEnd/>
          </a:ln>
          <a:effectLst>
            <a:outerShdw blurRad="63500" dist="35921" dir="2700000" algn="ctr" rotWithShape="0">
              <a:srgbClr val="FFFFFF">
                <a:lumMod val="65000"/>
              </a:srgbClr>
            </a:outerShdw>
          </a:effectLst>
          <a:extLst>
            <a:ext uri="{909E8E84-426E-40DD-AFC4-6F175D3DCCD1}">
              <a14:hiddenFill xmlns:a14="http://schemas.microsoft.com/office/drawing/2010/main">
                <a:solidFill>
                  <a:schemeClr val="accent1"/>
                </a:solidFill>
              </a14:hiddenFill>
            </a:ext>
          </a:extLst>
        </p:spPr>
      </p:pic>
      <p:pic>
        <p:nvPicPr>
          <p:cNvPr id="3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98115" y="847776"/>
            <a:ext cx="2156727" cy="2129165"/>
          </a:xfrm>
          <a:prstGeom prst="rect">
            <a:avLst/>
          </a:prstGeom>
          <a:noFill/>
          <a:ln w="9525">
            <a:solidFill>
              <a:srgbClr val="000000"/>
            </a:solidFill>
            <a:miter lim="800000"/>
            <a:headEnd/>
            <a:tailEnd/>
          </a:ln>
          <a:effectLst>
            <a:outerShdw blurRad="63500" dist="35921" dir="2700000" algn="ctr" rotWithShape="0">
              <a:srgbClr val="FFFFFF">
                <a:lumMod val="65000"/>
              </a:srgbClr>
            </a:outerShdw>
          </a:effectLst>
          <a:extLst>
            <a:ext uri="{909E8E84-426E-40DD-AFC4-6F175D3DCCD1}">
              <a14:hiddenFill xmlns:a14="http://schemas.microsoft.com/office/drawing/2010/main">
                <a:solidFill>
                  <a:schemeClr val="accent1"/>
                </a:solidFill>
              </a14:hiddenFill>
            </a:ext>
          </a:extLst>
        </p:spPr>
      </p:pic>
      <p:sp>
        <p:nvSpPr>
          <p:cNvPr id="37" name="Title 1"/>
          <p:cNvSpPr txBox="1">
            <a:spLocks/>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a:ln>
                  <a:noFill/>
                </a:ln>
                <a:solidFill>
                  <a:srgbClr val="04628C"/>
                </a:solidFill>
                <a:effectLst/>
                <a:uLnTx/>
                <a:uFillTx/>
                <a:latin typeface="Calibri" pitchFamily="34" charset="0"/>
                <a:cs typeface="Calibri" pitchFamily="34" charset="0"/>
              </a:rPr>
              <a:t>Specifying when commission will be earned</a:t>
            </a:r>
          </a:p>
        </p:txBody>
      </p:sp>
      <p:sp>
        <p:nvSpPr>
          <p:cNvPr id="38" name="Rounded Rectangle 85"/>
          <p:cNvSpPr>
            <a:spLocks noChangeArrowheads="1"/>
          </p:cNvSpPr>
          <p:nvPr/>
        </p:nvSpPr>
        <p:spPr bwMode="auto">
          <a:xfrm>
            <a:off x="1598115" y="2817397"/>
            <a:ext cx="1073944" cy="159544"/>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39" name="Text Box 13"/>
          <p:cNvSpPr txBox="1">
            <a:spLocks noChangeArrowheads="1"/>
          </p:cNvSpPr>
          <p:nvPr/>
        </p:nvSpPr>
        <p:spPr bwMode="auto">
          <a:xfrm>
            <a:off x="2715903" y="3047666"/>
            <a:ext cx="139461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100000"/>
              </a:lnSpc>
              <a:spcBef>
                <a:spcPct val="50000"/>
              </a:spcBef>
              <a:spcAft>
                <a:spcPct val="30000"/>
              </a:spcAft>
              <a:buClr>
                <a:srgbClr val="FFFFFF"/>
              </a:buClr>
              <a:buSzTx/>
              <a:buFontTx/>
              <a:buNone/>
              <a:tabLst/>
              <a:defRPr/>
            </a:pPr>
            <a:r>
              <a:rPr kumimoji="0" lang="en-US" sz="1350" b="0" i="0" u="none" strike="noStrike" kern="0" cap="none" spc="0" normalizeH="0" baseline="0" noProof="0" dirty="0">
                <a:ln>
                  <a:noFill/>
                </a:ln>
                <a:solidFill>
                  <a:srgbClr val="D33819"/>
                </a:solidFill>
                <a:effectLst/>
                <a:uLnTx/>
                <a:uFillTx/>
                <a:latin typeface="Arial" charset="0"/>
              </a:rPr>
              <a:t>Earned all at once</a:t>
            </a:r>
          </a:p>
        </p:txBody>
      </p:sp>
      <p:sp>
        <p:nvSpPr>
          <p:cNvPr id="44" name="Text Box 15"/>
          <p:cNvSpPr txBox="1">
            <a:spLocks noChangeArrowheads="1"/>
          </p:cNvSpPr>
          <p:nvPr/>
        </p:nvSpPr>
        <p:spPr bwMode="auto">
          <a:xfrm>
            <a:off x="2721857" y="3462004"/>
            <a:ext cx="1606153" cy="16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80000"/>
              </a:lnSpc>
              <a:spcBef>
                <a:spcPct val="50000"/>
              </a:spcBef>
              <a:spcAft>
                <a:spcPct val="30000"/>
              </a:spcAft>
              <a:buClr>
                <a:srgbClr val="FFFFFF"/>
              </a:buClr>
              <a:buSzTx/>
              <a:buFontTx/>
              <a:buNone/>
              <a:tabLst/>
              <a:defRPr/>
            </a:pPr>
            <a:r>
              <a:rPr kumimoji="0" lang="en-US" sz="1350" b="0" i="0" u="none" strike="noStrike" kern="0" cap="none" spc="0" normalizeH="0" baseline="0" noProof="0" dirty="0">
                <a:ln>
                  <a:noFill/>
                </a:ln>
                <a:solidFill>
                  <a:srgbClr val="04628C"/>
                </a:solidFill>
                <a:effectLst/>
                <a:uLnTx/>
                <a:uFillTx/>
                <a:latin typeface="Arial" charset="0"/>
              </a:rPr>
              <a:t>Earned pro-rata</a:t>
            </a:r>
          </a:p>
        </p:txBody>
      </p:sp>
      <p:sp>
        <p:nvSpPr>
          <p:cNvPr id="46" name="Text Box 15"/>
          <p:cNvSpPr txBox="1">
            <a:spLocks noChangeArrowheads="1"/>
          </p:cNvSpPr>
          <p:nvPr/>
        </p:nvSpPr>
        <p:spPr bwMode="auto">
          <a:xfrm>
            <a:off x="2730190" y="3717987"/>
            <a:ext cx="2471738" cy="498598"/>
          </a:xfrm>
          <a:prstGeom prst="rect">
            <a:avLst/>
          </a:prstGeom>
          <a:solidFill>
            <a:srgbClr val="FFFFFF"/>
          </a:solidFill>
          <a:ln>
            <a:noFill/>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80000"/>
              </a:lnSpc>
              <a:spcBef>
                <a:spcPct val="50000"/>
              </a:spcBef>
              <a:spcAft>
                <a:spcPct val="30000"/>
              </a:spcAft>
              <a:buClr>
                <a:srgbClr val="FFFFFF"/>
              </a:buClr>
              <a:buSzTx/>
              <a:buFontTx/>
              <a:buNone/>
              <a:tabLst/>
              <a:defRPr/>
            </a:pPr>
            <a:r>
              <a:rPr kumimoji="0" lang="en-US" sz="1350" b="0" i="0" u="none" strike="noStrike" kern="0" cap="none" spc="0" normalizeH="0" baseline="0" noProof="0" dirty="0">
                <a:ln>
                  <a:noFill/>
                </a:ln>
                <a:solidFill>
                  <a:srgbClr val="3F8E39"/>
                </a:solidFill>
                <a:effectLst/>
                <a:uLnTx/>
                <a:uFillTx/>
                <a:latin typeface="Arial" charset="0"/>
              </a:rPr>
              <a:t>Earned after event occurs </a:t>
            </a:r>
            <a:br>
              <a:rPr kumimoji="0" lang="en-US" sz="1350" b="0" i="0" u="none" strike="noStrike" kern="0" cap="none" spc="0" normalizeH="0" baseline="0" noProof="0" dirty="0">
                <a:ln>
                  <a:noFill/>
                </a:ln>
                <a:solidFill>
                  <a:srgbClr val="3F8E39"/>
                </a:solidFill>
                <a:effectLst/>
                <a:uLnTx/>
                <a:uFillTx/>
                <a:latin typeface="Arial" charset="0"/>
              </a:rPr>
            </a:br>
            <a:r>
              <a:rPr kumimoji="0" lang="en-US" sz="1350" b="0" i="0" u="none" strike="noStrike" kern="0" cap="none" spc="0" normalizeH="0" baseline="0" noProof="0" dirty="0">
                <a:ln>
                  <a:noFill/>
                </a:ln>
                <a:solidFill>
                  <a:srgbClr val="3F8E39"/>
                </a:solidFill>
                <a:effectLst/>
                <a:uLnTx/>
                <a:uFillTx/>
                <a:latin typeface="Arial" charset="0"/>
              </a:rPr>
              <a:t>and Commission Payable Calculation batch process is run</a:t>
            </a:r>
          </a:p>
        </p:txBody>
      </p:sp>
      <p:sp>
        <p:nvSpPr>
          <p:cNvPr id="47" name="Text Box 13"/>
          <p:cNvSpPr txBox="1">
            <a:spLocks noChangeArrowheads="1"/>
          </p:cNvSpPr>
          <p:nvPr/>
        </p:nvSpPr>
        <p:spPr bwMode="auto">
          <a:xfrm>
            <a:off x="1500148" y="646623"/>
            <a:ext cx="253689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dirty="0">
                <a:ln>
                  <a:noFill/>
                </a:ln>
                <a:solidFill>
                  <a:srgbClr val="000000"/>
                </a:solidFill>
                <a:effectLst/>
                <a:uLnTx/>
                <a:uFillTx/>
                <a:latin typeface="Courier New" pitchFamily="49" charset="0"/>
                <a:cs typeface="Courier New" pitchFamily="49" charset="0"/>
              </a:rPr>
              <a:t>General</a:t>
            </a:r>
            <a:r>
              <a:rPr kumimoji="0" lang="en-US" sz="1200" b="1" i="0" u="none" strike="noStrike" kern="0" cap="none" spc="0" normalizeH="0" baseline="0" noProof="0" dirty="0">
                <a:ln>
                  <a:noFill/>
                </a:ln>
                <a:solidFill>
                  <a:srgbClr val="000000"/>
                </a:solidFill>
                <a:effectLst/>
                <a:uLnTx/>
                <a:uFillTx/>
                <a:latin typeface="Arial" charset="0"/>
              </a:rPr>
              <a:t> tab of commission plan</a:t>
            </a:r>
          </a:p>
        </p:txBody>
      </p:sp>
      <p:cxnSp>
        <p:nvCxnSpPr>
          <p:cNvPr id="49" name="Straight Connector 86"/>
          <p:cNvCxnSpPr>
            <a:cxnSpLocks noChangeShapeType="1"/>
          </p:cNvCxnSpPr>
          <p:nvPr/>
        </p:nvCxnSpPr>
        <p:spPr bwMode="auto">
          <a:xfrm flipV="1">
            <a:off x="2672058" y="2035282"/>
            <a:ext cx="1614837" cy="851525"/>
          </a:xfrm>
          <a:prstGeom prst="line">
            <a:avLst/>
          </a:prstGeom>
          <a:noFill/>
          <a:ln w="19050" algn="ctr">
            <a:solidFill>
              <a:srgbClr val="D33819"/>
            </a:solidFill>
            <a:round/>
            <a:headEnd/>
            <a:tailEnd/>
          </a:ln>
          <a:extLst>
            <a:ext uri="{909E8E84-426E-40DD-AFC4-6F175D3DCCD1}">
              <a14:hiddenFill xmlns:a14="http://schemas.microsoft.com/office/drawing/2010/main">
                <a:noFill/>
              </a14:hiddenFill>
            </a:ext>
          </a:extLst>
        </p:spPr>
      </p:cxnSp>
      <p:grpSp>
        <p:nvGrpSpPr>
          <p:cNvPr id="51" name="Group 152"/>
          <p:cNvGrpSpPr>
            <a:grpSpLocks/>
          </p:cNvGrpSpPr>
          <p:nvPr/>
        </p:nvGrpSpPr>
        <p:grpSpPr bwMode="auto">
          <a:xfrm>
            <a:off x="3600843" y="683320"/>
            <a:ext cx="616744" cy="603497"/>
            <a:chOff x="2541" y="1800"/>
            <a:chExt cx="829" cy="811"/>
          </a:xfrm>
        </p:grpSpPr>
        <p:grpSp>
          <p:nvGrpSpPr>
            <p:cNvPr id="53" name="Group 153"/>
            <p:cNvGrpSpPr>
              <a:grpSpLocks/>
            </p:cNvGrpSpPr>
            <p:nvPr/>
          </p:nvGrpSpPr>
          <p:grpSpPr bwMode="auto">
            <a:xfrm>
              <a:off x="2806" y="2044"/>
              <a:ext cx="564" cy="386"/>
              <a:chOff x="2237" y="1629"/>
              <a:chExt cx="745" cy="509"/>
            </a:xfrm>
          </p:grpSpPr>
          <p:sp>
            <p:nvSpPr>
              <p:cNvPr id="57" name="Rectangle 154"/>
              <p:cNvSpPr>
                <a:spLocks noChangeArrowheads="1"/>
              </p:cNvSpPr>
              <p:nvPr/>
            </p:nvSpPr>
            <p:spPr bwMode="auto">
              <a:xfrm>
                <a:off x="2240" y="1669"/>
                <a:ext cx="742" cy="409"/>
              </a:xfrm>
              <a:prstGeom prst="rect">
                <a:avLst/>
              </a:prstGeom>
              <a:solidFill>
                <a:srgbClr val="FFFFFF"/>
              </a:solidFill>
              <a:ln w="28575" algn="ctr">
                <a:solidFill>
                  <a:srgbClr val="000000"/>
                </a:solidFill>
                <a:prstDash val="sysDot"/>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58" name="AutoShape 155"/>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59" name="Freeform 156"/>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60" name="Freeform 157"/>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61" name="Freeform 158"/>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62" name="Freeform 159"/>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63" name="Rectangle 160"/>
              <p:cNvSpPr>
                <a:spLocks noChangeArrowheads="1"/>
              </p:cNvSpPr>
              <p:nvPr/>
            </p:nvSpPr>
            <p:spPr bwMode="auto">
              <a:xfrm>
                <a:off x="2237" y="1672"/>
                <a:ext cx="151" cy="409"/>
              </a:xfrm>
              <a:prstGeom prst="rect">
                <a:avLst/>
              </a:prstGeom>
              <a:solidFill>
                <a:srgbClr val="CCFFCC"/>
              </a:solidFill>
              <a:ln w="28575"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sp>
          <p:nvSpPr>
            <p:cNvPr id="56" name="AutoShape 161"/>
            <p:cNvSpPr>
              <a:spLocks noChangeArrowheads="1"/>
            </p:cNvSpPr>
            <p:nvPr/>
          </p:nvSpPr>
          <p:spPr bwMode="auto">
            <a:xfrm>
              <a:off x="2541" y="1800"/>
              <a:ext cx="414" cy="811"/>
            </a:xfrm>
            <a:prstGeom prst="rightArrow">
              <a:avLst>
                <a:gd name="adj1" fmla="val 38000"/>
                <a:gd name="adj2" fmla="val 60202"/>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sp>
        <p:nvSpPr>
          <p:cNvPr id="64" name="Text Box 13"/>
          <p:cNvSpPr txBox="1">
            <a:spLocks noChangeArrowheads="1"/>
          </p:cNvSpPr>
          <p:nvPr/>
        </p:nvSpPr>
        <p:spPr bwMode="auto">
          <a:xfrm>
            <a:off x="2712427" y="4291825"/>
            <a:ext cx="4293394" cy="415498"/>
          </a:xfrm>
          <a:prstGeom prst="rect">
            <a:avLst/>
          </a:prstGeom>
          <a:noFill/>
          <a:ln w="12700" algn="ctr">
            <a:noFill/>
            <a:miter lim="800000"/>
            <a:headEnd/>
            <a:tailEnd/>
          </a:ln>
        </p:spPr>
        <p:txBody>
          <a:bodyPr lIns="0" tIns="0" rIns="0" bIns="0">
            <a:spAutoFit/>
          </a:bodyPr>
          <a:lstStyle/>
          <a:p>
            <a:pPr marL="0" marR="0" lvl="0" indent="0" defTabSz="685800" eaLnBrk="1" fontAlgn="base" latinLnBrk="0" hangingPunct="1">
              <a:lnSpc>
                <a:spcPct val="100000"/>
              </a:lnSpc>
              <a:spcBef>
                <a:spcPct val="50000"/>
              </a:spcBef>
              <a:spcAft>
                <a:spcPct val="30000"/>
              </a:spcAft>
              <a:buClr>
                <a:srgbClr val="FFFFFF"/>
              </a:buClr>
              <a:buSzTx/>
              <a:buFontTx/>
              <a:buNone/>
              <a:tabLst/>
              <a:defRPr/>
            </a:pPr>
            <a:r>
              <a:rPr kumimoji="0" lang="en-US" sz="1350" b="0" i="0" u="none" strike="noStrike" kern="0" cap="none" spc="0" normalizeH="0" baseline="0" noProof="0" dirty="0">
                <a:ln>
                  <a:noFill/>
                </a:ln>
                <a:solidFill>
                  <a:srgbClr val="E78A2D">
                    <a:lumMod val="75000"/>
                  </a:srgbClr>
                </a:solidFill>
                <a:effectLst/>
                <a:uLnTx/>
                <a:uFillTx/>
              </a:rPr>
              <a:t>Evaluated when policy is bound and also whenever Commission Payable Calculation batch process runs</a:t>
            </a:r>
          </a:p>
        </p:txBody>
      </p:sp>
      <p:cxnSp>
        <p:nvCxnSpPr>
          <p:cNvPr id="65" name="Straight Connector 86"/>
          <p:cNvCxnSpPr>
            <a:cxnSpLocks noChangeShapeType="1"/>
          </p:cNvCxnSpPr>
          <p:nvPr/>
        </p:nvCxnSpPr>
        <p:spPr bwMode="auto">
          <a:xfrm flipV="1">
            <a:off x="4859125" y="4014364"/>
            <a:ext cx="688643" cy="332933"/>
          </a:xfrm>
          <a:prstGeom prst="line">
            <a:avLst/>
          </a:prstGeom>
          <a:noFill/>
          <a:ln w="19050" algn="ctr">
            <a:solidFill>
              <a:srgbClr val="E78A2D">
                <a:lumMod val="75000"/>
              </a:srgbClr>
            </a:solidFill>
            <a:round/>
            <a:headEnd/>
            <a:tailEnd/>
          </a:ln>
        </p:spPr>
      </p:cxnSp>
      <p:sp>
        <p:nvSpPr>
          <p:cNvPr id="66" name="Rounded Rectangle 65"/>
          <p:cNvSpPr/>
          <p:nvPr/>
        </p:nvSpPr>
        <p:spPr bwMode="auto">
          <a:xfrm>
            <a:off x="5547767" y="2150173"/>
            <a:ext cx="2035278" cy="264799"/>
          </a:xfrm>
          <a:prstGeom prst="roundRect">
            <a:avLst/>
          </a:prstGeom>
          <a:noFill/>
          <a:ln w="19050" algn="ctr">
            <a:solidFill>
              <a:srgbClr val="D33941"/>
            </a:solidFill>
            <a:round/>
            <a:headEnd/>
            <a:tailEnd/>
          </a:ln>
        </p:spPr>
        <p:txBody>
          <a:bodyPr wrap="none" lIns="0" tIns="0" rIns="0" bIns="0" rtlCol="0" anchor="ctr">
            <a:no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67" name="Rounded Rectangle 66"/>
          <p:cNvSpPr/>
          <p:nvPr/>
        </p:nvSpPr>
        <p:spPr bwMode="auto">
          <a:xfrm>
            <a:off x="5547767" y="2891663"/>
            <a:ext cx="2035278" cy="363172"/>
          </a:xfrm>
          <a:prstGeom prst="roundRect">
            <a:avLst/>
          </a:prstGeom>
          <a:noFill/>
          <a:ln w="19050" algn="ctr">
            <a:solidFill>
              <a:srgbClr val="04628C"/>
            </a:solidFill>
            <a:round/>
            <a:headEnd/>
            <a:tailEnd/>
          </a:ln>
        </p:spPr>
        <p:txBody>
          <a:bodyPr wrap="none" lIns="0" tIns="0" rIns="0" bIns="0" rtlCol="0" anchor="ctr">
            <a:no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68" name="Rounded Rectangle 67"/>
          <p:cNvSpPr/>
          <p:nvPr/>
        </p:nvSpPr>
        <p:spPr bwMode="auto">
          <a:xfrm>
            <a:off x="5547767" y="3284335"/>
            <a:ext cx="2035278" cy="462526"/>
          </a:xfrm>
          <a:prstGeom prst="roundRect">
            <a:avLst/>
          </a:prstGeom>
          <a:noFill/>
          <a:ln w="19050" algn="ctr">
            <a:solidFill>
              <a:srgbClr val="3F8E39"/>
            </a:solidFill>
            <a:round/>
            <a:headEnd/>
            <a:tailEnd/>
          </a:ln>
        </p:spPr>
        <p:txBody>
          <a:bodyPr wrap="none" lIns="0" tIns="0" rIns="0" bIns="0" rtlCol="0" anchor="ctr">
            <a:no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69" name="Rounded Rectangle 68"/>
          <p:cNvSpPr/>
          <p:nvPr/>
        </p:nvSpPr>
        <p:spPr bwMode="auto">
          <a:xfrm>
            <a:off x="5547767" y="3776357"/>
            <a:ext cx="2035278" cy="269540"/>
          </a:xfrm>
          <a:prstGeom prst="roundRect">
            <a:avLst/>
          </a:prstGeom>
          <a:noFill/>
          <a:ln w="19050" algn="ctr">
            <a:solidFill>
              <a:srgbClr val="E78A2D">
                <a:lumMod val="75000"/>
              </a:srgbClr>
            </a:solidFill>
            <a:round/>
            <a:headEnd/>
            <a:tailEnd/>
          </a:ln>
        </p:spPr>
        <p:txBody>
          <a:bodyPr wrap="none" lIns="0" tIns="0" rIns="0" bIns="0" rtlCol="0" anchor="ctr">
            <a:no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70" name="Rounded Rectangle 69"/>
          <p:cNvSpPr/>
          <p:nvPr/>
        </p:nvSpPr>
        <p:spPr bwMode="auto">
          <a:xfrm>
            <a:off x="5547767" y="2442381"/>
            <a:ext cx="2035278" cy="157618"/>
          </a:xfrm>
          <a:prstGeom prst="roundRect">
            <a:avLst/>
          </a:prstGeom>
          <a:noFill/>
          <a:ln w="19050" algn="ctr">
            <a:solidFill>
              <a:srgbClr val="04628C"/>
            </a:solidFill>
            <a:round/>
            <a:headEnd/>
            <a:tailEnd/>
          </a:ln>
        </p:spPr>
        <p:txBody>
          <a:bodyPr wrap="none" lIns="0" tIns="0" rIns="0" bIns="0" rtlCol="0" anchor="ctr">
            <a:no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71" name="Rounded Rectangle 70"/>
          <p:cNvSpPr/>
          <p:nvPr/>
        </p:nvSpPr>
        <p:spPr bwMode="auto">
          <a:xfrm>
            <a:off x="5547767" y="2635403"/>
            <a:ext cx="2035278" cy="230190"/>
          </a:xfrm>
          <a:prstGeom prst="roundRect">
            <a:avLst/>
          </a:prstGeom>
          <a:noFill/>
          <a:ln w="19050" algn="ctr">
            <a:solidFill>
              <a:srgbClr val="D33941"/>
            </a:solidFill>
            <a:round/>
            <a:headEnd/>
            <a:tailEnd/>
          </a:ln>
        </p:spPr>
        <p:txBody>
          <a:bodyPr wrap="none" lIns="0" tIns="0" rIns="0" bIns="0" rtlCol="0" anchor="ctr">
            <a:no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cxnSp>
        <p:nvCxnSpPr>
          <p:cNvPr id="72" name="Straight Connector 86"/>
          <p:cNvCxnSpPr>
            <a:cxnSpLocks noChangeShapeType="1"/>
          </p:cNvCxnSpPr>
          <p:nvPr/>
        </p:nvCxnSpPr>
        <p:spPr bwMode="auto">
          <a:xfrm flipV="1">
            <a:off x="4734655" y="3413928"/>
            <a:ext cx="811595" cy="362429"/>
          </a:xfrm>
          <a:prstGeom prst="line">
            <a:avLst/>
          </a:prstGeom>
          <a:noFill/>
          <a:ln w="19050" algn="ctr">
            <a:solidFill>
              <a:srgbClr val="3F8E39"/>
            </a:solidFill>
            <a:round/>
            <a:headEnd/>
            <a:tailEnd/>
          </a:ln>
        </p:spPr>
      </p:cxnSp>
      <p:cxnSp>
        <p:nvCxnSpPr>
          <p:cNvPr id="73" name="Straight Connector 86"/>
          <p:cNvCxnSpPr>
            <a:cxnSpLocks noChangeShapeType="1"/>
          </p:cNvCxnSpPr>
          <p:nvPr/>
        </p:nvCxnSpPr>
        <p:spPr bwMode="auto">
          <a:xfrm flipV="1">
            <a:off x="3958685" y="3073620"/>
            <a:ext cx="1590327" cy="471727"/>
          </a:xfrm>
          <a:prstGeom prst="line">
            <a:avLst/>
          </a:prstGeom>
          <a:noFill/>
          <a:ln w="19050" algn="ctr">
            <a:solidFill>
              <a:srgbClr val="04628C"/>
            </a:solidFill>
            <a:round/>
            <a:headEnd/>
            <a:tailEnd/>
          </a:ln>
        </p:spPr>
      </p:cxnSp>
      <p:cxnSp>
        <p:nvCxnSpPr>
          <p:cNvPr id="74" name="Straight Connector 86"/>
          <p:cNvCxnSpPr>
            <a:cxnSpLocks noChangeShapeType="1"/>
          </p:cNvCxnSpPr>
          <p:nvPr/>
        </p:nvCxnSpPr>
        <p:spPr bwMode="auto">
          <a:xfrm flipV="1">
            <a:off x="3966060" y="2535593"/>
            <a:ext cx="1573895" cy="1009754"/>
          </a:xfrm>
          <a:prstGeom prst="line">
            <a:avLst/>
          </a:prstGeom>
          <a:noFill/>
          <a:ln w="19050" algn="ctr">
            <a:solidFill>
              <a:srgbClr val="04628C"/>
            </a:solidFill>
            <a:round/>
            <a:headEnd/>
            <a:tailEnd/>
          </a:ln>
        </p:spPr>
      </p:cxnSp>
      <p:cxnSp>
        <p:nvCxnSpPr>
          <p:cNvPr id="75" name="Straight Connector 86"/>
          <p:cNvCxnSpPr>
            <a:cxnSpLocks noChangeShapeType="1"/>
            <a:stCxn id="39" idx="3"/>
          </p:cNvCxnSpPr>
          <p:nvPr/>
        </p:nvCxnSpPr>
        <p:spPr bwMode="auto">
          <a:xfrm flipV="1">
            <a:off x="4111316" y="2783108"/>
            <a:ext cx="1437697" cy="368142"/>
          </a:xfrm>
          <a:prstGeom prst="line">
            <a:avLst/>
          </a:prstGeom>
          <a:noFill/>
          <a:ln w="19050" algn="ctr">
            <a:solidFill>
              <a:srgbClr val="D33819"/>
            </a:solidFill>
            <a:round/>
            <a:headEnd/>
            <a:tailEnd/>
          </a:ln>
        </p:spPr>
      </p:cxnSp>
      <p:cxnSp>
        <p:nvCxnSpPr>
          <p:cNvPr id="76" name="Straight Connector 86"/>
          <p:cNvCxnSpPr>
            <a:cxnSpLocks noChangeShapeType="1"/>
            <a:stCxn id="39" idx="3"/>
          </p:cNvCxnSpPr>
          <p:nvPr/>
        </p:nvCxnSpPr>
        <p:spPr bwMode="auto">
          <a:xfrm flipV="1">
            <a:off x="4111316" y="2245081"/>
            <a:ext cx="1428639" cy="906170"/>
          </a:xfrm>
          <a:prstGeom prst="line">
            <a:avLst/>
          </a:prstGeom>
          <a:noFill/>
          <a:ln w="19050" algn="ctr">
            <a:solidFill>
              <a:srgbClr val="D33819"/>
            </a:solidFill>
            <a:round/>
            <a:headEnd/>
            <a:tailEnd/>
          </a:ln>
        </p:spPr>
      </p:cxnSp>
    </p:spTree>
    <p:extLst>
      <p:ext uri="{BB962C8B-B14F-4D97-AF65-F5344CB8AC3E}">
        <p14:creationId xmlns:p14="http://schemas.microsoft.com/office/powerpoint/2010/main" val="283978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7325" y="298813"/>
            <a:ext cx="7617229" cy="621030"/>
          </a:xfrm>
        </p:spPr>
        <p:txBody>
          <a:bodyPr/>
          <a:lstStyle/>
          <a:p>
            <a:r>
              <a:rPr lang="en-US" dirty="0"/>
              <a:t>Commissions are tracked at item level</a:t>
            </a:r>
          </a:p>
        </p:txBody>
      </p:sp>
      <p:sp>
        <p:nvSpPr>
          <p:cNvPr id="2" name="Content Placeholder 1"/>
          <p:cNvSpPr>
            <a:spLocks noGrp="1"/>
          </p:cNvSpPr>
          <p:nvPr>
            <p:ph idx="1"/>
          </p:nvPr>
        </p:nvSpPr>
        <p:spPr>
          <a:xfrm>
            <a:off x="3728894" y="710293"/>
            <a:ext cx="3585457" cy="4114800"/>
          </a:xfrm>
        </p:spPr>
        <p:txBody>
          <a:bodyPr/>
          <a:lstStyle/>
          <a:p>
            <a:r>
              <a:rPr lang="en-US" dirty="0"/>
              <a:t>Amounts for reserve, write-off, payable, and paid are tracked</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038" y="1016129"/>
            <a:ext cx="2142426" cy="153750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2874" y="2205169"/>
            <a:ext cx="4728755" cy="254590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8" name="AutoShape 5"/>
          <p:cNvSpPr>
            <a:spLocks noChangeArrowheads="1"/>
          </p:cNvSpPr>
          <p:nvPr/>
        </p:nvSpPr>
        <p:spPr bwMode="auto">
          <a:xfrm>
            <a:off x="1846186" y="2509589"/>
            <a:ext cx="442453" cy="140093"/>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5" name="Freeform 4"/>
          <p:cNvSpPr/>
          <p:nvPr/>
        </p:nvSpPr>
        <p:spPr>
          <a:xfrm>
            <a:off x="2016915" y="2729698"/>
            <a:ext cx="418592" cy="230832"/>
          </a:xfrm>
          <a:custGeom>
            <a:avLst/>
            <a:gdLst>
              <a:gd name="connsiteX0" fmla="*/ 47432 w 460387"/>
              <a:gd name="connsiteY0" fmla="*/ 0 h 540774"/>
              <a:gd name="connsiteX1" fmla="*/ 37600 w 460387"/>
              <a:gd name="connsiteY1" fmla="*/ 196645 h 540774"/>
              <a:gd name="connsiteX2" fmla="*/ 460387 w 460387"/>
              <a:gd name="connsiteY2" fmla="*/ 540774 h 540774"/>
            </a:gdLst>
            <a:ahLst/>
            <a:cxnLst>
              <a:cxn ang="0">
                <a:pos x="connsiteX0" y="connsiteY0"/>
              </a:cxn>
              <a:cxn ang="0">
                <a:pos x="connsiteX1" y="connsiteY1"/>
              </a:cxn>
              <a:cxn ang="0">
                <a:pos x="connsiteX2" y="connsiteY2"/>
              </a:cxn>
            </a:cxnLst>
            <a:rect l="l" t="t" r="r" b="b"/>
            <a:pathLst>
              <a:path w="460387" h="540774">
                <a:moveTo>
                  <a:pt x="47432" y="0"/>
                </a:moveTo>
                <a:cubicBezTo>
                  <a:pt x="8103" y="53258"/>
                  <a:pt x="-31226" y="106516"/>
                  <a:pt x="37600" y="196645"/>
                </a:cubicBezTo>
                <a:cubicBezTo>
                  <a:pt x="106426" y="286774"/>
                  <a:pt x="283406" y="413774"/>
                  <a:pt x="460387" y="540774"/>
                </a:cubicBezTo>
              </a:path>
            </a:pathLst>
          </a:custGeom>
          <a:ln w="19050">
            <a:solidFill>
              <a:srgbClr val="D33941"/>
            </a:solidFill>
            <a:headEnd type="none" w="med" len="med"/>
            <a:tailEnd type="arrow" w="med" len="med"/>
          </a:ln>
        </p:spPr>
        <p:txBody>
          <a:bodyPr vert="horz" wrap="squar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 name="Rectangle 9"/>
          <p:cNvSpPr/>
          <p:nvPr/>
        </p:nvSpPr>
        <p:spPr>
          <a:xfrm>
            <a:off x="1087334" y="666784"/>
            <a:ext cx="1910779" cy="300082"/>
          </a:xfrm>
          <a:prstGeom prst="rect">
            <a:avLst/>
          </a:prstGeom>
        </p:spPr>
        <p:txBody>
          <a:bodyPr wrap="none">
            <a:spAutoFit/>
          </a:bodyPr>
          <a:lstStyle/>
          <a:p>
            <a:pPr defTabSz="685800" fontAlgn="base">
              <a:spcBef>
                <a:spcPct val="50000"/>
              </a:spcBef>
              <a:spcAft>
                <a:spcPct val="30000"/>
              </a:spcAft>
              <a:buClr>
                <a:srgbClr val="FFFFFF"/>
              </a:buClr>
            </a:pPr>
            <a:r>
              <a:rPr lang="en-US" sz="1350" b="1" dirty="0">
                <a:solidFill>
                  <a:srgbClr val="000000"/>
                </a:solidFill>
                <a:latin typeface="Courier New" pitchFamily="49" charset="0"/>
                <a:cs typeface="Courier New" pitchFamily="49" charset="0"/>
              </a:rPr>
              <a:t>Account</a:t>
            </a:r>
            <a:r>
              <a:rPr lang="en-US" sz="1350" dirty="0">
                <a:solidFill>
                  <a:srgbClr val="000000"/>
                </a:solidFill>
                <a:latin typeface="Arial" charset="0"/>
              </a:rPr>
              <a:t> </a:t>
            </a:r>
            <a:r>
              <a:rPr lang="en-US" sz="1350" dirty="0" err="1">
                <a:solidFill>
                  <a:srgbClr val="000000"/>
                </a:solidFill>
                <a:latin typeface="Arial" charset="0"/>
              </a:rPr>
              <a:t>tab</a:t>
            </a:r>
            <a:r>
              <a:rPr lang="en-US" sz="1350" dirty="0" err="1">
                <a:solidFill>
                  <a:srgbClr val="000000"/>
                </a:solidFill>
                <a:latin typeface="Courier New" pitchFamily="49" charset="0"/>
                <a:cs typeface="Courier New" pitchFamily="49" charset="0"/>
                <a:sym typeface="Wingdings" pitchFamily="2" charset="2"/>
              </a:rPr>
              <a:t></a:t>
            </a:r>
            <a:r>
              <a:rPr lang="en-US" sz="1350" b="1" dirty="0" err="1">
                <a:solidFill>
                  <a:srgbClr val="000000"/>
                </a:solidFill>
                <a:latin typeface="Courier New" pitchFamily="49" charset="0"/>
                <a:cs typeface="Courier New" pitchFamily="49" charset="0"/>
                <a:sym typeface="Wingdings" pitchFamily="2" charset="2"/>
              </a:rPr>
              <a:t>Charges</a:t>
            </a:r>
            <a:endParaRPr lang="en-US" sz="1350" b="1"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42485401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2"/>
          <p:cNvSpPr txBox="1">
            <a:spLocks noChangeArrowheads="1"/>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GB" sz="2550" b="1" i="0" u="none" strike="noStrike" kern="0" cap="none" spc="0" normalizeH="0" baseline="0" noProof="0">
                <a:ln>
                  <a:noFill/>
                </a:ln>
                <a:solidFill>
                  <a:srgbClr val="04628C"/>
                </a:solidFill>
                <a:effectLst/>
                <a:uLnTx/>
                <a:uFillTx/>
                <a:latin typeface="Calibri" pitchFamily="34" charset="0"/>
                <a:cs typeface="Calibri" pitchFamily="34" charset="0"/>
              </a:rPr>
              <a:t>Creating a commission statement</a:t>
            </a:r>
          </a:p>
        </p:txBody>
      </p:sp>
      <p:sp>
        <p:nvSpPr>
          <p:cNvPr id="137" name="Content Placeholder 115"/>
          <p:cNvSpPr txBox="1">
            <a:spLocks/>
          </p:cNvSpPr>
          <p:nvPr/>
        </p:nvSpPr>
        <p:spPr bwMode="auto">
          <a:xfrm>
            <a:off x="519113" y="685800"/>
            <a:ext cx="83185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a:ln>
                  <a:noFill/>
                </a:ln>
                <a:solidFill>
                  <a:srgbClr val="000000"/>
                </a:solidFill>
                <a:effectLst/>
                <a:uLnTx/>
                <a:uFillTx/>
                <a:latin typeface="Arial"/>
                <a:cs typeface="Calibri" pitchFamily="34" charset="0"/>
              </a:rPr>
              <a:t>When producer's commission day of month is reached, producer payment sweeps Commissions Payable for all the producer's direct bill policies </a:t>
            </a: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endParaRPr kumimoji="0" lang="en-US" sz="1800" b="0" i="0" u="none" strike="noStrike" kern="0" cap="none" spc="0" normalizeH="0" baseline="0" noProof="0">
              <a:ln>
                <a:noFill/>
              </a:ln>
              <a:solidFill>
                <a:srgbClr val="000000"/>
              </a:solidFill>
              <a:effectLst/>
              <a:uLnTx/>
              <a:uFillTx/>
              <a:latin typeface="Arial"/>
              <a:cs typeface="Calibri" pitchFamily="34" charset="0"/>
            </a:endParaRPr>
          </a:p>
        </p:txBody>
      </p:sp>
      <p:sp>
        <p:nvSpPr>
          <p:cNvPr id="138" name="Text Box 7"/>
          <p:cNvSpPr txBox="1">
            <a:spLocks noChangeArrowheads="1"/>
          </p:cNvSpPr>
          <p:nvPr/>
        </p:nvSpPr>
        <p:spPr bwMode="auto">
          <a:xfrm>
            <a:off x="5450681" y="4138612"/>
            <a:ext cx="131921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Commission statement</a:t>
            </a:r>
          </a:p>
        </p:txBody>
      </p:sp>
      <p:sp>
        <p:nvSpPr>
          <p:cNvPr id="139" name="Text Box 8"/>
          <p:cNvSpPr txBox="1">
            <a:spLocks noChangeArrowheads="1"/>
          </p:cNvSpPr>
          <p:nvPr/>
        </p:nvSpPr>
        <p:spPr bwMode="auto">
          <a:xfrm>
            <a:off x="1933575" y="2153841"/>
            <a:ext cx="12715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0" i="0" u="none" strike="noStrike" kern="0" cap="none" spc="0" normalizeH="0" baseline="0" noProof="0" dirty="0">
                <a:ln>
                  <a:noFill/>
                </a:ln>
                <a:solidFill>
                  <a:srgbClr val="000000"/>
                </a:solidFill>
                <a:effectLst/>
                <a:uLnTx/>
                <a:uFillTx/>
                <a:latin typeface="Arial" charset="0"/>
              </a:rPr>
              <a:t>Commissions Payable</a:t>
            </a:r>
          </a:p>
        </p:txBody>
      </p:sp>
      <p:sp>
        <p:nvSpPr>
          <p:cNvPr id="140" name="Line 9"/>
          <p:cNvSpPr>
            <a:spLocks noChangeShapeType="1"/>
          </p:cNvSpPr>
          <p:nvPr/>
        </p:nvSpPr>
        <p:spPr bwMode="auto">
          <a:xfrm>
            <a:off x="2063354" y="2620566"/>
            <a:ext cx="101203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41" name="Line 10"/>
          <p:cNvSpPr>
            <a:spLocks noChangeShapeType="1"/>
          </p:cNvSpPr>
          <p:nvPr/>
        </p:nvSpPr>
        <p:spPr bwMode="auto">
          <a:xfrm>
            <a:off x="2569369" y="2630091"/>
            <a:ext cx="0" cy="5405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42" name="Text Box 11"/>
          <p:cNvSpPr txBox="1">
            <a:spLocks noChangeArrowheads="1"/>
          </p:cNvSpPr>
          <p:nvPr/>
        </p:nvSpPr>
        <p:spPr bwMode="auto">
          <a:xfrm>
            <a:off x="2537223" y="2658666"/>
            <a:ext cx="507206"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0" i="0" u="none" strike="noStrike" kern="0" cap="none" spc="0" normalizeH="0" baseline="0" noProof="0">
                <a:ln>
                  <a:noFill/>
                </a:ln>
                <a:solidFill>
                  <a:srgbClr val="FF0000"/>
                </a:solidFill>
                <a:effectLst/>
                <a:uLnTx/>
                <a:uFillTx/>
                <a:latin typeface="Arial" charset="0"/>
              </a:rPr>
              <a:t>CR</a:t>
            </a:r>
          </a:p>
        </p:txBody>
      </p:sp>
      <p:sp>
        <p:nvSpPr>
          <p:cNvPr id="143" name="Text Box 15"/>
          <p:cNvSpPr txBox="1">
            <a:spLocks noChangeArrowheads="1"/>
          </p:cNvSpPr>
          <p:nvPr/>
        </p:nvSpPr>
        <p:spPr bwMode="auto">
          <a:xfrm>
            <a:off x="1920479" y="2913460"/>
            <a:ext cx="507206"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0" i="0" u="none" strike="noStrike" kern="0" cap="none" spc="0" normalizeH="0" baseline="0" noProof="0">
                <a:ln>
                  <a:noFill/>
                </a:ln>
                <a:solidFill>
                  <a:srgbClr val="04628C"/>
                </a:solidFill>
                <a:effectLst/>
                <a:uLnTx/>
                <a:uFillTx/>
                <a:latin typeface="Arial" charset="0"/>
              </a:rPr>
              <a:t>DR</a:t>
            </a:r>
          </a:p>
        </p:txBody>
      </p:sp>
      <p:grpSp>
        <p:nvGrpSpPr>
          <p:cNvPr id="144" name="Group 54"/>
          <p:cNvGrpSpPr>
            <a:grpSpLocks/>
          </p:cNvGrpSpPr>
          <p:nvPr/>
        </p:nvGrpSpPr>
        <p:grpSpPr bwMode="auto">
          <a:xfrm>
            <a:off x="5681663" y="1532336"/>
            <a:ext cx="441722" cy="664644"/>
            <a:chOff x="2634" y="2618"/>
            <a:chExt cx="538" cy="872"/>
          </a:xfrm>
        </p:grpSpPr>
        <p:sp>
          <p:nvSpPr>
            <p:cNvPr id="145" name="AutoShape 55"/>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46" name="Freeform 56"/>
            <p:cNvSpPr>
              <a:spLocks/>
            </p:cNvSpPr>
            <p:nvPr/>
          </p:nvSpPr>
          <p:spPr bwMode="auto">
            <a:xfrm flipH="1">
              <a:off x="2918" y="3028"/>
              <a:ext cx="0" cy="303"/>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47" name="Freeform 57"/>
            <p:cNvSpPr>
              <a:spLocks/>
            </p:cNvSpPr>
            <p:nvPr/>
          </p:nvSpPr>
          <p:spPr bwMode="auto">
            <a:xfrm flipH="1">
              <a:off x="2692" y="2986"/>
              <a:ext cx="300" cy="303"/>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48" name="Rectangle 58"/>
            <p:cNvSpPr>
              <a:spLocks noChangeArrowheads="1"/>
            </p:cNvSpPr>
            <p:nvPr/>
          </p:nvSpPr>
          <p:spPr bwMode="auto">
            <a:xfrm rot="21419544" flipH="1">
              <a:off x="3090" y="3005"/>
              <a:ext cx="82" cy="303"/>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49" name="Rectangle 59"/>
            <p:cNvSpPr>
              <a:spLocks noChangeArrowheads="1"/>
            </p:cNvSpPr>
            <p:nvPr/>
          </p:nvSpPr>
          <p:spPr bwMode="auto">
            <a:xfrm rot="1196180" flipH="1">
              <a:off x="2634" y="2980"/>
              <a:ext cx="82" cy="303"/>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50" name="Oval 60"/>
            <p:cNvSpPr>
              <a:spLocks noChangeArrowheads="1"/>
            </p:cNvSpPr>
            <p:nvPr/>
          </p:nvSpPr>
          <p:spPr bwMode="auto">
            <a:xfrm flipH="1">
              <a:off x="2961" y="3023"/>
              <a:ext cx="50" cy="426"/>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51" name="Oval 61"/>
            <p:cNvSpPr>
              <a:spLocks noChangeArrowheads="1"/>
            </p:cNvSpPr>
            <p:nvPr/>
          </p:nvSpPr>
          <p:spPr bwMode="auto">
            <a:xfrm flipH="1">
              <a:off x="2926" y="3050"/>
              <a:ext cx="47" cy="426"/>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52" name="Oval 62"/>
            <p:cNvSpPr>
              <a:spLocks noChangeArrowheads="1"/>
            </p:cNvSpPr>
            <p:nvPr/>
          </p:nvSpPr>
          <p:spPr bwMode="auto">
            <a:xfrm rot="20190086" flipH="1">
              <a:off x="2882" y="3064"/>
              <a:ext cx="49" cy="426"/>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53" name="Oval 63"/>
            <p:cNvSpPr>
              <a:spLocks noChangeArrowheads="1"/>
            </p:cNvSpPr>
            <p:nvPr/>
          </p:nvSpPr>
          <p:spPr bwMode="auto">
            <a:xfrm rot="18495068" flipH="1">
              <a:off x="2862" y="3097"/>
              <a:ext cx="30" cy="395"/>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54" name="Freeform 64"/>
            <p:cNvSpPr>
              <a:spLocks/>
            </p:cNvSpPr>
            <p:nvPr/>
          </p:nvSpPr>
          <p:spPr bwMode="auto">
            <a:xfrm flipH="1">
              <a:off x="2806" y="3054"/>
              <a:ext cx="0" cy="303"/>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55" name="Freeform 65"/>
            <p:cNvSpPr>
              <a:spLocks/>
            </p:cNvSpPr>
            <p:nvPr/>
          </p:nvSpPr>
          <p:spPr bwMode="auto">
            <a:xfrm flipH="1">
              <a:off x="2828" y="3075"/>
              <a:ext cx="0" cy="303"/>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56" name="Freeform 66"/>
            <p:cNvSpPr>
              <a:spLocks/>
            </p:cNvSpPr>
            <p:nvPr/>
          </p:nvSpPr>
          <p:spPr bwMode="auto">
            <a:xfrm flipH="1">
              <a:off x="2857" y="3097"/>
              <a:ext cx="0" cy="303"/>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grpSp>
        <p:nvGrpSpPr>
          <p:cNvPr id="157" name="Group 71"/>
          <p:cNvGrpSpPr>
            <a:grpSpLocks/>
          </p:cNvGrpSpPr>
          <p:nvPr/>
        </p:nvGrpSpPr>
        <p:grpSpPr bwMode="auto">
          <a:xfrm rot="16200000" flipH="1">
            <a:off x="7258645" y="142076"/>
            <a:ext cx="465534" cy="364742"/>
            <a:chOff x="2438" y="1467"/>
            <a:chExt cx="2663" cy="2083"/>
          </a:xfrm>
        </p:grpSpPr>
        <p:sp>
          <p:nvSpPr>
            <p:cNvPr id="158" name="Freeform 72"/>
            <p:cNvSpPr>
              <a:spLocks/>
            </p:cNvSpPr>
            <p:nvPr/>
          </p:nvSpPr>
          <p:spPr bwMode="auto">
            <a:xfrm>
              <a:off x="2438" y="1849"/>
              <a:ext cx="2663" cy="1318"/>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rgbClr val="C0C0C0"/>
                </a:gs>
                <a:gs pos="100000">
                  <a:srgbClr val="C0C0C0">
                    <a:gamma/>
                    <a:shade val="0"/>
                    <a:invGamma/>
                  </a:srgbClr>
                </a:gs>
              </a:gsLst>
              <a:lin ang="2700000" scaled="1"/>
            </a:gradFill>
            <a:ln w="12700" cap="flat" cmpd="sng">
              <a:solidFill>
                <a:srgbClr val="000000"/>
              </a:solidFill>
              <a:prstDash val="solid"/>
              <a:round/>
              <a:headEnd/>
              <a:tailEnd/>
            </a:ln>
            <a:effec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59" name="AutoShape 73"/>
            <p:cNvSpPr>
              <a:spLocks noChangeArrowheads="1"/>
            </p:cNvSpPr>
            <p:nvPr/>
          </p:nvSpPr>
          <p:spPr bwMode="auto">
            <a:xfrm>
              <a:off x="3769" y="1467"/>
              <a:ext cx="1" cy="2083"/>
            </a:xfrm>
            <a:prstGeom prst="hexagon">
              <a:avLst>
                <a:gd name="adj" fmla="val 28905"/>
                <a:gd name="vf" fmla="val 115470"/>
              </a:avLst>
            </a:prstGeom>
            <a:solidFill>
              <a:srgbClr val="FFFFFF"/>
            </a:solidFill>
            <a:ln w="12700" algn="ctr">
              <a:solidFill>
                <a:srgbClr val="000000"/>
              </a:solidFill>
              <a:miter lim="800000"/>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sp>
        <p:nvSpPr>
          <p:cNvPr id="160" name="Text Box 74"/>
          <p:cNvSpPr txBox="1">
            <a:spLocks noChangeArrowheads="1"/>
          </p:cNvSpPr>
          <p:nvPr/>
        </p:nvSpPr>
        <p:spPr bwMode="auto">
          <a:xfrm>
            <a:off x="6069806" y="122635"/>
            <a:ext cx="131921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ctr" defTabSz="685800" eaLnBrk="1" fontAlgn="base" latinLnBrk="0" hangingPunct="1">
              <a:lnSpc>
                <a:spcPct val="9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producer payment</a:t>
            </a:r>
          </a:p>
        </p:txBody>
      </p:sp>
      <p:grpSp>
        <p:nvGrpSpPr>
          <p:cNvPr id="161" name="Group 75"/>
          <p:cNvGrpSpPr>
            <a:grpSpLocks/>
          </p:cNvGrpSpPr>
          <p:nvPr/>
        </p:nvGrpSpPr>
        <p:grpSpPr bwMode="auto">
          <a:xfrm>
            <a:off x="5662901" y="3338659"/>
            <a:ext cx="717658" cy="771381"/>
            <a:chOff x="2356" y="3118"/>
            <a:chExt cx="686" cy="737"/>
          </a:xfrm>
        </p:grpSpPr>
        <p:sp>
          <p:nvSpPr>
            <p:cNvPr id="162" name="AutoShape 76"/>
            <p:cNvSpPr>
              <a:spLocks noChangeArrowheads="1"/>
            </p:cNvSpPr>
            <p:nvPr/>
          </p:nvSpPr>
          <p:spPr bwMode="auto">
            <a:xfrm rot="10800000" flipH="1">
              <a:off x="2485" y="3430"/>
              <a:ext cx="557" cy="221"/>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63" name="Line 77"/>
            <p:cNvSpPr>
              <a:spLocks noChangeShapeType="1"/>
            </p:cNvSpPr>
            <p:nvPr/>
          </p:nvSpPr>
          <p:spPr bwMode="auto">
            <a:xfrm>
              <a:off x="2563" y="3623"/>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64" name="Line 78"/>
            <p:cNvSpPr>
              <a:spLocks noChangeShapeType="1"/>
            </p:cNvSpPr>
            <p:nvPr/>
          </p:nvSpPr>
          <p:spPr bwMode="auto">
            <a:xfrm>
              <a:off x="2878" y="3623"/>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65" name="Line 79"/>
            <p:cNvSpPr>
              <a:spLocks noChangeShapeType="1"/>
            </p:cNvSpPr>
            <p:nvPr/>
          </p:nvSpPr>
          <p:spPr bwMode="auto">
            <a:xfrm>
              <a:off x="2563" y="3553"/>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66" name="Line 80"/>
            <p:cNvSpPr>
              <a:spLocks noChangeShapeType="1"/>
            </p:cNvSpPr>
            <p:nvPr/>
          </p:nvSpPr>
          <p:spPr bwMode="auto">
            <a:xfrm>
              <a:off x="2878" y="3553"/>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67" name="Line 81"/>
            <p:cNvSpPr>
              <a:spLocks noChangeShapeType="1"/>
            </p:cNvSpPr>
            <p:nvPr/>
          </p:nvSpPr>
          <p:spPr bwMode="auto">
            <a:xfrm>
              <a:off x="2563" y="3484"/>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68" name="Line 82"/>
            <p:cNvSpPr>
              <a:spLocks noChangeShapeType="1"/>
            </p:cNvSpPr>
            <p:nvPr/>
          </p:nvSpPr>
          <p:spPr bwMode="auto">
            <a:xfrm>
              <a:off x="2878" y="3484"/>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69" name="Line 83"/>
            <p:cNvSpPr>
              <a:spLocks noChangeShapeType="1"/>
            </p:cNvSpPr>
            <p:nvPr/>
          </p:nvSpPr>
          <p:spPr bwMode="auto">
            <a:xfrm>
              <a:off x="2563" y="34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70" name="Line 84"/>
            <p:cNvSpPr>
              <a:spLocks noChangeShapeType="1"/>
            </p:cNvSpPr>
            <p:nvPr/>
          </p:nvSpPr>
          <p:spPr bwMode="auto">
            <a:xfrm>
              <a:off x="2878" y="34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71" name="Line 85"/>
            <p:cNvSpPr>
              <a:spLocks noChangeShapeType="1"/>
            </p:cNvSpPr>
            <p:nvPr/>
          </p:nvSpPr>
          <p:spPr bwMode="auto">
            <a:xfrm>
              <a:off x="2561" y="3320"/>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nvGrpSpPr>
            <p:cNvPr id="172" name="Group 86"/>
            <p:cNvGrpSpPr>
              <a:grpSpLocks/>
            </p:cNvGrpSpPr>
            <p:nvPr/>
          </p:nvGrpSpPr>
          <p:grpSpPr bwMode="auto">
            <a:xfrm>
              <a:off x="2356" y="3118"/>
              <a:ext cx="339" cy="551"/>
              <a:chOff x="2628" y="2618"/>
              <a:chExt cx="544" cy="917"/>
            </a:xfrm>
          </p:grpSpPr>
          <p:sp>
            <p:nvSpPr>
              <p:cNvPr id="181" name="AutoShape 87"/>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82" name="Freeform 88"/>
              <p:cNvSpPr>
                <a:spLocks/>
              </p:cNvSpPr>
              <p:nvPr/>
            </p:nvSpPr>
            <p:spPr bwMode="auto">
              <a:xfrm flipH="1">
                <a:off x="2918" y="2996"/>
                <a:ext cx="0" cy="367"/>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83" name="Freeform 89"/>
              <p:cNvSpPr>
                <a:spLocks/>
              </p:cNvSpPr>
              <p:nvPr/>
            </p:nvSpPr>
            <p:spPr bwMode="auto">
              <a:xfrm flipH="1">
                <a:off x="2692" y="2954"/>
                <a:ext cx="300" cy="367"/>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84" name="Rectangle 90"/>
              <p:cNvSpPr>
                <a:spLocks noChangeArrowheads="1"/>
              </p:cNvSpPr>
              <p:nvPr/>
            </p:nvSpPr>
            <p:spPr bwMode="auto">
              <a:xfrm rot="21419544" flipH="1">
                <a:off x="3090" y="2973"/>
                <a:ext cx="82" cy="367"/>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85" name="Rectangle 91"/>
              <p:cNvSpPr>
                <a:spLocks noChangeArrowheads="1"/>
              </p:cNvSpPr>
              <p:nvPr/>
            </p:nvSpPr>
            <p:spPr bwMode="auto">
              <a:xfrm rot="1196180" flipH="1">
                <a:off x="2634" y="2948"/>
                <a:ext cx="82" cy="367"/>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86" name="Oval 92"/>
              <p:cNvSpPr>
                <a:spLocks noChangeArrowheads="1"/>
              </p:cNvSpPr>
              <p:nvPr/>
            </p:nvSpPr>
            <p:spPr bwMode="auto">
              <a:xfrm flipH="1">
                <a:off x="2961" y="2977"/>
                <a:ext cx="50" cy="517"/>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87" name="Oval 93"/>
              <p:cNvSpPr>
                <a:spLocks noChangeArrowheads="1"/>
              </p:cNvSpPr>
              <p:nvPr/>
            </p:nvSpPr>
            <p:spPr bwMode="auto">
              <a:xfrm flipH="1">
                <a:off x="2926" y="3004"/>
                <a:ext cx="47" cy="516"/>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88" name="Oval 94"/>
              <p:cNvSpPr>
                <a:spLocks noChangeArrowheads="1"/>
              </p:cNvSpPr>
              <p:nvPr/>
            </p:nvSpPr>
            <p:spPr bwMode="auto">
              <a:xfrm rot="20190086" flipH="1">
                <a:off x="2882" y="3019"/>
                <a:ext cx="49" cy="516"/>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89" name="Oval 95"/>
              <p:cNvSpPr>
                <a:spLocks noChangeArrowheads="1"/>
              </p:cNvSpPr>
              <p:nvPr/>
            </p:nvSpPr>
            <p:spPr bwMode="auto">
              <a:xfrm rot="18495068" flipH="1">
                <a:off x="2862" y="3046"/>
                <a:ext cx="30" cy="498"/>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90" name="Freeform 96"/>
              <p:cNvSpPr>
                <a:spLocks/>
              </p:cNvSpPr>
              <p:nvPr/>
            </p:nvSpPr>
            <p:spPr bwMode="auto">
              <a:xfrm flipH="1">
                <a:off x="2806" y="3022"/>
                <a:ext cx="0" cy="367"/>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91" name="Freeform 97"/>
              <p:cNvSpPr>
                <a:spLocks/>
              </p:cNvSpPr>
              <p:nvPr/>
            </p:nvSpPr>
            <p:spPr bwMode="auto">
              <a:xfrm flipH="1">
                <a:off x="2828" y="3043"/>
                <a:ext cx="0" cy="367"/>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92" name="Freeform 98"/>
              <p:cNvSpPr>
                <a:spLocks/>
              </p:cNvSpPr>
              <p:nvPr/>
            </p:nvSpPr>
            <p:spPr bwMode="auto">
              <a:xfrm flipH="1">
                <a:off x="2857" y="3065"/>
                <a:ext cx="0" cy="367"/>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grpSp>
          <p:nvGrpSpPr>
            <p:cNvPr id="173" name="Group 99"/>
            <p:cNvGrpSpPr>
              <a:grpSpLocks/>
            </p:cNvGrpSpPr>
            <p:nvPr/>
          </p:nvGrpSpPr>
          <p:grpSpPr bwMode="auto">
            <a:xfrm>
              <a:off x="2747" y="3633"/>
              <a:ext cx="276" cy="222"/>
              <a:chOff x="2237" y="1577"/>
              <a:chExt cx="745" cy="597"/>
            </a:xfrm>
          </p:grpSpPr>
          <p:sp>
            <p:nvSpPr>
              <p:cNvPr id="174" name="Rectangle 100"/>
              <p:cNvSpPr>
                <a:spLocks noChangeArrowheads="1"/>
              </p:cNvSpPr>
              <p:nvPr/>
            </p:nvSpPr>
            <p:spPr bwMode="auto">
              <a:xfrm>
                <a:off x="2240" y="1577"/>
                <a:ext cx="742" cy="594"/>
              </a:xfrm>
              <a:prstGeom prst="rect">
                <a:avLst/>
              </a:prstGeom>
              <a:solidFill>
                <a:srgbClr val="FFFFFF"/>
              </a:solidFill>
              <a:ln w="28575" algn="ctr">
                <a:solidFill>
                  <a:srgbClr val="000000"/>
                </a:solidFill>
                <a:prstDash val="sysDot"/>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75" name="AutoShape 101"/>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76" name="Freeform 102"/>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77" name="Freeform 103"/>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78" name="Freeform 104"/>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79" name="Freeform 105"/>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80" name="Rectangle 106"/>
              <p:cNvSpPr>
                <a:spLocks noChangeArrowheads="1"/>
              </p:cNvSpPr>
              <p:nvPr/>
            </p:nvSpPr>
            <p:spPr bwMode="auto">
              <a:xfrm>
                <a:off x="2237" y="1581"/>
                <a:ext cx="151" cy="593"/>
              </a:xfrm>
              <a:prstGeom prst="rect">
                <a:avLst/>
              </a:prstGeom>
              <a:solidFill>
                <a:srgbClr val="CCFFCC"/>
              </a:solidFill>
              <a:ln w="28575" algn="ctr">
                <a:solidFill>
                  <a:srgbClr val="000000"/>
                </a:solidFill>
                <a:miter lim="800000"/>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grpSp>
      <p:grpSp>
        <p:nvGrpSpPr>
          <p:cNvPr id="193" name="Group 107"/>
          <p:cNvGrpSpPr>
            <a:grpSpLocks/>
          </p:cNvGrpSpPr>
          <p:nvPr/>
        </p:nvGrpSpPr>
        <p:grpSpPr bwMode="auto">
          <a:xfrm>
            <a:off x="2368230" y="1609724"/>
            <a:ext cx="307589" cy="532962"/>
            <a:chOff x="2284" y="2890"/>
            <a:chExt cx="536" cy="831"/>
          </a:xfrm>
        </p:grpSpPr>
        <p:sp>
          <p:nvSpPr>
            <p:cNvPr id="194" name="AutoShape 108"/>
            <p:cNvSpPr>
              <a:spLocks noChangeArrowheads="1"/>
            </p:cNvSpPr>
            <p:nvPr/>
          </p:nvSpPr>
          <p:spPr bwMode="auto">
            <a:xfrm rot="16200000">
              <a:off x="2190" y="3013"/>
              <a:ext cx="750" cy="503"/>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nvGrpSpPr>
            <p:cNvPr id="195" name="Group 109"/>
            <p:cNvGrpSpPr>
              <a:grpSpLocks/>
            </p:cNvGrpSpPr>
            <p:nvPr/>
          </p:nvGrpSpPr>
          <p:grpSpPr bwMode="auto">
            <a:xfrm>
              <a:off x="2687" y="3048"/>
              <a:ext cx="133" cy="673"/>
              <a:chOff x="2889" y="2758"/>
              <a:chExt cx="279" cy="1428"/>
            </a:xfrm>
          </p:grpSpPr>
          <p:sp>
            <p:nvSpPr>
              <p:cNvPr id="223" name="AutoShape 1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24" name="AutoShape 1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25" name="AutoShape 112"/>
              <p:cNvSpPr>
                <a:spLocks noChangeArrowheads="1"/>
              </p:cNvSpPr>
              <p:nvPr/>
            </p:nvSpPr>
            <p:spPr bwMode="auto">
              <a:xfrm>
                <a:off x="3045" y="2758"/>
                <a:ext cx="0" cy="142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26" name="Oval 113"/>
              <p:cNvSpPr>
                <a:spLocks noChangeArrowheads="1"/>
              </p:cNvSpPr>
              <p:nvPr/>
            </p:nvSpPr>
            <p:spPr bwMode="auto">
              <a:xfrm>
                <a:off x="3040" y="2930"/>
                <a:ext cx="0" cy="1074"/>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grpSp>
          <p:nvGrpSpPr>
            <p:cNvPr id="196" name="Group 114"/>
            <p:cNvGrpSpPr>
              <a:grpSpLocks/>
            </p:cNvGrpSpPr>
            <p:nvPr/>
          </p:nvGrpSpPr>
          <p:grpSpPr bwMode="auto">
            <a:xfrm>
              <a:off x="2285" y="3160"/>
              <a:ext cx="156" cy="178"/>
              <a:chOff x="1202" y="2741"/>
              <a:chExt cx="182" cy="274"/>
            </a:xfrm>
          </p:grpSpPr>
          <p:sp>
            <p:nvSpPr>
              <p:cNvPr id="215" name="Freeform 115"/>
              <p:cNvSpPr>
                <a:spLocks/>
              </p:cNvSpPr>
              <p:nvPr/>
            </p:nvSpPr>
            <p:spPr bwMode="auto">
              <a:xfrm>
                <a:off x="1303" y="2911"/>
                <a:ext cx="14" cy="104"/>
              </a:xfrm>
              <a:custGeom>
                <a:avLst/>
                <a:gdLst>
                  <a:gd name="T0" fmla="*/ 0 w 42"/>
                  <a:gd name="T1" fmla="*/ 0 h 311"/>
                  <a:gd name="T2" fmla="*/ 0 w 42"/>
                  <a:gd name="T3" fmla="*/ 0 h 311"/>
                  <a:gd name="T4" fmla="*/ 0 w 42"/>
                  <a:gd name="T5" fmla="*/ 0 h 311"/>
                  <a:gd name="T6" fmla="*/ 0 w 42"/>
                  <a:gd name="T7" fmla="*/ 0 h 311"/>
                  <a:gd name="T8" fmla="*/ 0 w 42"/>
                  <a:gd name="T9" fmla="*/ 0 h 311"/>
                  <a:gd name="T10" fmla="*/ 0 w 42"/>
                  <a:gd name="T11" fmla="*/ 0 h 311"/>
                  <a:gd name="T12" fmla="*/ 0 w 42"/>
                  <a:gd name="T13" fmla="*/ 0 h 311"/>
                  <a:gd name="T14" fmla="*/ 0 w 42"/>
                  <a:gd name="T15" fmla="*/ 0 h 311"/>
                  <a:gd name="T16" fmla="*/ 0 w 42"/>
                  <a:gd name="T17" fmla="*/ 0 h 311"/>
                  <a:gd name="T18" fmla="*/ 0 w 42"/>
                  <a:gd name="T19" fmla="*/ 0 h 311"/>
                  <a:gd name="T20" fmla="*/ 0 w 42"/>
                  <a:gd name="T21" fmla="*/ 0 h 311"/>
                  <a:gd name="T22" fmla="*/ 0 w 42"/>
                  <a:gd name="T23" fmla="*/ 0 h 311"/>
                  <a:gd name="T24" fmla="*/ 0 w 42"/>
                  <a:gd name="T25" fmla="*/ 0 h 311"/>
                  <a:gd name="T26" fmla="*/ 0 w 42"/>
                  <a:gd name="T27" fmla="*/ 0 h 311"/>
                  <a:gd name="T28" fmla="*/ 0 w 42"/>
                  <a:gd name="T29" fmla="*/ 0 h 311"/>
                  <a:gd name="T30" fmla="*/ 0 w 42"/>
                  <a:gd name="T31" fmla="*/ 0 h 311"/>
                  <a:gd name="T32" fmla="*/ 0 w 42"/>
                  <a:gd name="T33" fmla="*/ 0 h 311"/>
                  <a:gd name="T34" fmla="*/ 0 w 42"/>
                  <a:gd name="T35" fmla="*/ 0 h 311"/>
                  <a:gd name="T36" fmla="*/ 0 w 42"/>
                  <a:gd name="T37" fmla="*/ 0 h 311"/>
                  <a:gd name="T38" fmla="*/ 0 w 42"/>
                  <a:gd name="T39" fmla="*/ 0 h 311"/>
                  <a:gd name="T40" fmla="*/ 0 w 42"/>
                  <a:gd name="T41" fmla="*/ 0 h 311"/>
                  <a:gd name="T42" fmla="*/ 0 w 42"/>
                  <a:gd name="T43" fmla="*/ 0 h 311"/>
                  <a:gd name="T44" fmla="*/ 0 w 42"/>
                  <a:gd name="T45" fmla="*/ 0 h 311"/>
                  <a:gd name="T46" fmla="*/ 0 w 42"/>
                  <a:gd name="T47" fmla="*/ 0 h 311"/>
                  <a:gd name="T48" fmla="*/ 0 w 42"/>
                  <a:gd name="T49" fmla="*/ 0 h 311"/>
                  <a:gd name="T50" fmla="*/ 0 w 42"/>
                  <a:gd name="T51" fmla="*/ 0 h 3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311"/>
                  <a:gd name="T80" fmla="*/ 42 w 42"/>
                  <a:gd name="T81" fmla="*/ 311 h 3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311">
                    <a:moveTo>
                      <a:pt x="40" y="136"/>
                    </a:moveTo>
                    <a:lnTo>
                      <a:pt x="40" y="195"/>
                    </a:lnTo>
                    <a:lnTo>
                      <a:pt x="40" y="204"/>
                    </a:lnTo>
                    <a:lnTo>
                      <a:pt x="41" y="216"/>
                    </a:lnTo>
                    <a:lnTo>
                      <a:pt x="42" y="228"/>
                    </a:lnTo>
                    <a:lnTo>
                      <a:pt x="42" y="237"/>
                    </a:lnTo>
                    <a:lnTo>
                      <a:pt x="42" y="311"/>
                    </a:lnTo>
                    <a:lnTo>
                      <a:pt x="3" y="311"/>
                    </a:lnTo>
                    <a:lnTo>
                      <a:pt x="1" y="240"/>
                    </a:lnTo>
                    <a:lnTo>
                      <a:pt x="1" y="232"/>
                    </a:lnTo>
                    <a:lnTo>
                      <a:pt x="1" y="226"/>
                    </a:lnTo>
                    <a:lnTo>
                      <a:pt x="0" y="220"/>
                    </a:lnTo>
                    <a:lnTo>
                      <a:pt x="0" y="216"/>
                    </a:lnTo>
                    <a:lnTo>
                      <a:pt x="0" y="178"/>
                    </a:lnTo>
                    <a:lnTo>
                      <a:pt x="0" y="111"/>
                    </a:lnTo>
                    <a:lnTo>
                      <a:pt x="0" y="41"/>
                    </a:lnTo>
                    <a:lnTo>
                      <a:pt x="0" y="0"/>
                    </a:lnTo>
                    <a:lnTo>
                      <a:pt x="4" y="1"/>
                    </a:lnTo>
                    <a:lnTo>
                      <a:pt x="10" y="3"/>
                    </a:lnTo>
                    <a:lnTo>
                      <a:pt x="17" y="6"/>
                    </a:lnTo>
                    <a:lnTo>
                      <a:pt x="24" y="8"/>
                    </a:lnTo>
                    <a:lnTo>
                      <a:pt x="29" y="10"/>
                    </a:lnTo>
                    <a:lnTo>
                      <a:pt x="34" y="11"/>
                    </a:lnTo>
                    <a:lnTo>
                      <a:pt x="37" y="13"/>
                    </a:lnTo>
                    <a:lnTo>
                      <a:pt x="40" y="16"/>
                    </a:lnTo>
                    <a:lnTo>
                      <a:pt x="40" y="136"/>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16" name="Freeform 116"/>
              <p:cNvSpPr>
                <a:spLocks/>
              </p:cNvSpPr>
              <p:nvPr/>
            </p:nvSpPr>
            <p:spPr bwMode="auto">
              <a:xfrm>
                <a:off x="1211" y="2754"/>
                <a:ext cx="93" cy="261"/>
              </a:xfrm>
              <a:custGeom>
                <a:avLst/>
                <a:gdLst>
                  <a:gd name="T0" fmla="*/ 0 w 278"/>
                  <a:gd name="T1" fmla="*/ 0 h 782"/>
                  <a:gd name="T2" fmla="*/ 0 w 278"/>
                  <a:gd name="T3" fmla="*/ 0 h 782"/>
                  <a:gd name="T4" fmla="*/ 0 w 278"/>
                  <a:gd name="T5" fmla="*/ 0 h 782"/>
                  <a:gd name="T6" fmla="*/ 0 w 278"/>
                  <a:gd name="T7" fmla="*/ 0 h 782"/>
                  <a:gd name="T8" fmla="*/ 0 w 278"/>
                  <a:gd name="T9" fmla="*/ 0 h 782"/>
                  <a:gd name="T10" fmla="*/ 0 w 278"/>
                  <a:gd name="T11" fmla="*/ 0 h 782"/>
                  <a:gd name="T12" fmla="*/ 0 w 278"/>
                  <a:gd name="T13" fmla="*/ 0 h 782"/>
                  <a:gd name="T14" fmla="*/ 0 w 278"/>
                  <a:gd name="T15" fmla="*/ 0 h 782"/>
                  <a:gd name="T16" fmla="*/ 0 w 278"/>
                  <a:gd name="T17" fmla="*/ 0 h 782"/>
                  <a:gd name="T18" fmla="*/ 0 w 278"/>
                  <a:gd name="T19" fmla="*/ 0 h 782"/>
                  <a:gd name="T20" fmla="*/ 0 w 278"/>
                  <a:gd name="T21" fmla="*/ 0 h 782"/>
                  <a:gd name="T22" fmla="*/ 0 w 278"/>
                  <a:gd name="T23" fmla="*/ 0 h 782"/>
                  <a:gd name="T24" fmla="*/ 0 w 278"/>
                  <a:gd name="T25" fmla="*/ 0 h 782"/>
                  <a:gd name="T26" fmla="*/ 0 w 278"/>
                  <a:gd name="T27" fmla="*/ 0 h 782"/>
                  <a:gd name="T28" fmla="*/ 0 w 278"/>
                  <a:gd name="T29" fmla="*/ 0 h 782"/>
                  <a:gd name="T30" fmla="*/ 0 w 278"/>
                  <a:gd name="T31" fmla="*/ 0 h 782"/>
                  <a:gd name="T32" fmla="*/ 0 w 278"/>
                  <a:gd name="T33" fmla="*/ 0 h 782"/>
                  <a:gd name="T34" fmla="*/ 0 w 278"/>
                  <a:gd name="T35" fmla="*/ 0 h 782"/>
                  <a:gd name="T36" fmla="*/ 0 w 278"/>
                  <a:gd name="T37" fmla="*/ 0 h 782"/>
                  <a:gd name="T38" fmla="*/ 0 w 278"/>
                  <a:gd name="T39" fmla="*/ 0 h 782"/>
                  <a:gd name="T40" fmla="*/ 0 w 278"/>
                  <a:gd name="T41" fmla="*/ 0 h 782"/>
                  <a:gd name="T42" fmla="*/ 0 w 278"/>
                  <a:gd name="T43" fmla="*/ 0 h 782"/>
                  <a:gd name="T44" fmla="*/ 0 w 278"/>
                  <a:gd name="T45" fmla="*/ 0 h 782"/>
                  <a:gd name="T46" fmla="*/ 0 w 278"/>
                  <a:gd name="T47" fmla="*/ 0 h 782"/>
                  <a:gd name="T48" fmla="*/ 0 w 278"/>
                  <a:gd name="T49" fmla="*/ 0 h 782"/>
                  <a:gd name="T50" fmla="*/ 0 w 278"/>
                  <a:gd name="T51" fmla="*/ 0 h 782"/>
                  <a:gd name="T52" fmla="*/ 0 w 278"/>
                  <a:gd name="T53" fmla="*/ 0 h 782"/>
                  <a:gd name="T54" fmla="*/ 0 w 278"/>
                  <a:gd name="T55" fmla="*/ 0 h 782"/>
                  <a:gd name="T56" fmla="*/ 0 w 278"/>
                  <a:gd name="T57" fmla="*/ 0 h 782"/>
                  <a:gd name="T58" fmla="*/ 0 w 278"/>
                  <a:gd name="T59" fmla="*/ 0 h 782"/>
                  <a:gd name="T60" fmla="*/ 0 w 278"/>
                  <a:gd name="T61" fmla="*/ 0 h 782"/>
                  <a:gd name="T62" fmla="*/ 0 w 278"/>
                  <a:gd name="T63" fmla="*/ 0 h 782"/>
                  <a:gd name="T64" fmla="*/ 0 w 278"/>
                  <a:gd name="T65" fmla="*/ 0 h 782"/>
                  <a:gd name="T66" fmla="*/ 0 w 278"/>
                  <a:gd name="T67" fmla="*/ 0 h 782"/>
                  <a:gd name="T68" fmla="*/ 0 w 278"/>
                  <a:gd name="T69" fmla="*/ 0 h 782"/>
                  <a:gd name="T70" fmla="*/ 0 w 278"/>
                  <a:gd name="T71" fmla="*/ 0 h 782"/>
                  <a:gd name="T72" fmla="*/ 0 w 278"/>
                  <a:gd name="T73" fmla="*/ 0 h 782"/>
                  <a:gd name="T74" fmla="*/ 0 w 278"/>
                  <a:gd name="T75" fmla="*/ 0 h 782"/>
                  <a:gd name="T76" fmla="*/ 0 w 278"/>
                  <a:gd name="T77" fmla="*/ 0 h 782"/>
                  <a:gd name="T78" fmla="*/ 0 w 278"/>
                  <a:gd name="T79" fmla="*/ 0 h 782"/>
                  <a:gd name="T80" fmla="*/ 0 w 278"/>
                  <a:gd name="T81" fmla="*/ 0 h 782"/>
                  <a:gd name="T82" fmla="*/ 0 w 278"/>
                  <a:gd name="T83" fmla="*/ 0 h 782"/>
                  <a:gd name="T84" fmla="*/ 0 w 278"/>
                  <a:gd name="T85" fmla="*/ 0 h 782"/>
                  <a:gd name="T86" fmla="*/ 0 w 278"/>
                  <a:gd name="T87" fmla="*/ 0 h 782"/>
                  <a:gd name="T88" fmla="*/ 0 w 278"/>
                  <a:gd name="T89" fmla="*/ 0 h 782"/>
                  <a:gd name="T90" fmla="*/ 0 w 278"/>
                  <a:gd name="T91" fmla="*/ 0 h 782"/>
                  <a:gd name="T92" fmla="*/ 0 w 278"/>
                  <a:gd name="T93" fmla="*/ 0 h 782"/>
                  <a:gd name="T94" fmla="*/ 0 w 278"/>
                  <a:gd name="T95" fmla="*/ 0 h 782"/>
                  <a:gd name="T96" fmla="*/ 0 w 278"/>
                  <a:gd name="T97" fmla="*/ 0 h 782"/>
                  <a:gd name="T98" fmla="*/ 0 w 278"/>
                  <a:gd name="T99" fmla="*/ 0 h 782"/>
                  <a:gd name="T100" fmla="*/ 0 w 278"/>
                  <a:gd name="T101" fmla="*/ 0 h 782"/>
                  <a:gd name="T102" fmla="*/ 0 w 278"/>
                  <a:gd name="T103" fmla="*/ 0 h 782"/>
                  <a:gd name="T104" fmla="*/ 0 w 278"/>
                  <a:gd name="T105" fmla="*/ 0 h 782"/>
                  <a:gd name="T106" fmla="*/ 0 w 278"/>
                  <a:gd name="T107" fmla="*/ 0 h 782"/>
                  <a:gd name="T108" fmla="*/ 0 w 278"/>
                  <a:gd name="T109" fmla="*/ 0 h 782"/>
                  <a:gd name="T110" fmla="*/ 0 w 278"/>
                  <a:gd name="T111" fmla="*/ 0 h 782"/>
                  <a:gd name="T112" fmla="*/ 0 w 278"/>
                  <a:gd name="T113" fmla="*/ 0 h 782"/>
                  <a:gd name="T114" fmla="*/ 0 w 278"/>
                  <a:gd name="T115" fmla="*/ 0 h 782"/>
                  <a:gd name="T116" fmla="*/ 0 w 278"/>
                  <a:gd name="T117" fmla="*/ 0 h 7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78"/>
                  <a:gd name="T178" fmla="*/ 0 h 782"/>
                  <a:gd name="T179" fmla="*/ 278 w 278"/>
                  <a:gd name="T180" fmla="*/ 782 h 78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78" h="782">
                    <a:moveTo>
                      <a:pt x="235" y="710"/>
                    </a:moveTo>
                    <a:lnTo>
                      <a:pt x="235" y="782"/>
                    </a:lnTo>
                    <a:lnTo>
                      <a:pt x="201" y="782"/>
                    </a:lnTo>
                    <a:lnTo>
                      <a:pt x="201" y="708"/>
                    </a:lnTo>
                    <a:lnTo>
                      <a:pt x="175" y="703"/>
                    </a:lnTo>
                    <a:lnTo>
                      <a:pt x="151" y="698"/>
                    </a:lnTo>
                    <a:lnTo>
                      <a:pt x="130" y="692"/>
                    </a:lnTo>
                    <a:lnTo>
                      <a:pt x="111" y="685"/>
                    </a:lnTo>
                    <a:lnTo>
                      <a:pt x="94" y="679"/>
                    </a:lnTo>
                    <a:lnTo>
                      <a:pt x="79" y="672"/>
                    </a:lnTo>
                    <a:lnTo>
                      <a:pt x="65" y="664"/>
                    </a:lnTo>
                    <a:lnTo>
                      <a:pt x="54" y="656"/>
                    </a:lnTo>
                    <a:lnTo>
                      <a:pt x="44" y="648"/>
                    </a:lnTo>
                    <a:lnTo>
                      <a:pt x="35" y="639"/>
                    </a:lnTo>
                    <a:lnTo>
                      <a:pt x="28" y="632"/>
                    </a:lnTo>
                    <a:lnTo>
                      <a:pt x="22" y="624"/>
                    </a:lnTo>
                    <a:lnTo>
                      <a:pt x="17" y="616"/>
                    </a:lnTo>
                    <a:lnTo>
                      <a:pt x="12" y="609"/>
                    </a:lnTo>
                    <a:lnTo>
                      <a:pt x="9" y="602"/>
                    </a:lnTo>
                    <a:lnTo>
                      <a:pt x="6" y="596"/>
                    </a:lnTo>
                    <a:lnTo>
                      <a:pt x="4" y="590"/>
                    </a:lnTo>
                    <a:lnTo>
                      <a:pt x="2" y="579"/>
                    </a:lnTo>
                    <a:lnTo>
                      <a:pt x="0" y="564"/>
                    </a:lnTo>
                    <a:lnTo>
                      <a:pt x="2" y="551"/>
                    </a:lnTo>
                    <a:lnTo>
                      <a:pt x="4" y="544"/>
                    </a:lnTo>
                    <a:lnTo>
                      <a:pt x="9" y="536"/>
                    </a:lnTo>
                    <a:lnTo>
                      <a:pt x="15" y="527"/>
                    </a:lnTo>
                    <a:lnTo>
                      <a:pt x="22" y="519"/>
                    </a:lnTo>
                    <a:lnTo>
                      <a:pt x="30" y="512"/>
                    </a:lnTo>
                    <a:lnTo>
                      <a:pt x="40" y="507"/>
                    </a:lnTo>
                    <a:lnTo>
                      <a:pt x="50" y="504"/>
                    </a:lnTo>
                    <a:lnTo>
                      <a:pt x="63" y="502"/>
                    </a:lnTo>
                    <a:lnTo>
                      <a:pt x="75" y="504"/>
                    </a:lnTo>
                    <a:lnTo>
                      <a:pt x="87" y="507"/>
                    </a:lnTo>
                    <a:lnTo>
                      <a:pt x="97" y="512"/>
                    </a:lnTo>
                    <a:lnTo>
                      <a:pt x="105" y="519"/>
                    </a:lnTo>
                    <a:lnTo>
                      <a:pt x="113" y="528"/>
                    </a:lnTo>
                    <a:lnTo>
                      <a:pt x="119" y="538"/>
                    </a:lnTo>
                    <a:lnTo>
                      <a:pt x="122" y="550"/>
                    </a:lnTo>
                    <a:lnTo>
                      <a:pt x="123" y="562"/>
                    </a:lnTo>
                    <a:lnTo>
                      <a:pt x="122" y="573"/>
                    </a:lnTo>
                    <a:lnTo>
                      <a:pt x="120" y="583"/>
                    </a:lnTo>
                    <a:lnTo>
                      <a:pt x="115" y="592"/>
                    </a:lnTo>
                    <a:lnTo>
                      <a:pt x="109" y="600"/>
                    </a:lnTo>
                    <a:lnTo>
                      <a:pt x="102" y="608"/>
                    </a:lnTo>
                    <a:lnTo>
                      <a:pt x="93" y="614"/>
                    </a:lnTo>
                    <a:lnTo>
                      <a:pt x="83" y="618"/>
                    </a:lnTo>
                    <a:lnTo>
                      <a:pt x="73" y="620"/>
                    </a:lnTo>
                    <a:lnTo>
                      <a:pt x="74" y="627"/>
                    </a:lnTo>
                    <a:lnTo>
                      <a:pt x="77" y="629"/>
                    </a:lnTo>
                    <a:lnTo>
                      <a:pt x="79" y="630"/>
                    </a:lnTo>
                    <a:lnTo>
                      <a:pt x="81" y="634"/>
                    </a:lnTo>
                    <a:lnTo>
                      <a:pt x="87" y="642"/>
                    </a:lnTo>
                    <a:lnTo>
                      <a:pt x="96" y="649"/>
                    </a:lnTo>
                    <a:lnTo>
                      <a:pt x="109" y="656"/>
                    </a:lnTo>
                    <a:lnTo>
                      <a:pt x="123" y="663"/>
                    </a:lnTo>
                    <a:lnTo>
                      <a:pt x="141" y="670"/>
                    </a:lnTo>
                    <a:lnTo>
                      <a:pt x="159" y="675"/>
                    </a:lnTo>
                    <a:lnTo>
                      <a:pt x="179" y="680"/>
                    </a:lnTo>
                    <a:lnTo>
                      <a:pt x="201" y="683"/>
                    </a:lnTo>
                    <a:lnTo>
                      <a:pt x="201" y="444"/>
                    </a:lnTo>
                    <a:lnTo>
                      <a:pt x="163" y="429"/>
                    </a:lnTo>
                    <a:lnTo>
                      <a:pt x="130" y="413"/>
                    </a:lnTo>
                    <a:lnTo>
                      <a:pt x="99" y="395"/>
                    </a:lnTo>
                    <a:lnTo>
                      <a:pt x="73" y="374"/>
                    </a:lnTo>
                    <a:lnTo>
                      <a:pt x="51" y="351"/>
                    </a:lnTo>
                    <a:lnTo>
                      <a:pt x="35" y="324"/>
                    </a:lnTo>
                    <a:lnTo>
                      <a:pt x="25" y="294"/>
                    </a:lnTo>
                    <a:lnTo>
                      <a:pt x="22" y="258"/>
                    </a:lnTo>
                    <a:lnTo>
                      <a:pt x="24" y="224"/>
                    </a:lnTo>
                    <a:lnTo>
                      <a:pt x="33" y="192"/>
                    </a:lnTo>
                    <a:lnTo>
                      <a:pt x="47" y="162"/>
                    </a:lnTo>
                    <a:lnTo>
                      <a:pt x="66" y="136"/>
                    </a:lnTo>
                    <a:lnTo>
                      <a:pt x="91" y="113"/>
                    </a:lnTo>
                    <a:lnTo>
                      <a:pt x="122" y="94"/>
                    </a:lnTo>
                    <a:lnTo>
                      <a:pt x="159" y="79"/>
                    </a:lnTo>
                    <a:lnTo>
                      <a:pt x="201" y="70"/>
                    </a:lnTo>
                    <a:lnTo>
                      <a:pt x="201" y="0"/>
                    </a:lnTo>
                    <a:lnTo>
                      <a:pt x="239" y="0"/>
                    </a:lnTo>
                    <a:lnTo>
                      <a:pt x="239" y="68"/>
                    </a:lnTo>
                    <a:lnTo>
                      <a:pt x="245" y="68"/>
                    </a:lnTo>
                    <a:lnTo>
                      <a:pt x="247" y="67"/>
                    </a:lnTo>
                    <a:lnTo>
                      <a:pt x="248" y="67"/>
                    </a:lnTo>
                    <a:lnTo>
                      <a:pt x="254" y="67"/>
                    </a:lnTo>
                    <a:lnTo>
                      <a:pt x="260" y="67"/>
                    </a:lnTo>
                    <a:lnTo>
                      <a:pt x="265" y="67"/>
                    </a:lnTo>
                    <a:lnTo>
                      <a:pt x="271" y="67"/>
                    </a:lnTo>
                    <a:lnTo>
                      <a:pt x="277" y="67"/>
                    </a:lnTo>
                    <a:lnTo>
                      <a:pt x="277" y="72"/>
                    </a:lnTo>
                    <a:lnTo>
                      <a:pt x="278" y="75"/>
                    </a:lnTo>
                    <a:lnTo>
                      <a:pt x="278" y="76"/>
                    </a:lnTo>
                    <a:lnTo>
                      <a:pt x="278" y="79"/>
                    </a:lnTo>
                    <a:lnTo>
                      <a:pt x="278" y="82"/>
                    </a:lnTo>
                    <a:lnTo>
                      <a:pt x="278" y="88"/>
                    </a:lnTo>
                    <a:lnTo>
                      <a:pt x="278" y="95"/>
                    </a:lnTo>
                    <a:lnTo>
                      <a:pt x="278" y="98"/>
                    </a:lnTo>
                    <a:lnTo>
                      <a:pt x="274" y="98"/>
                    </a:lnTo>
                    <a:lnTo>
                      <a:pt x="270" y="98"/>
                    </a:lnTo>
                    <a:lnTo>
                      <a:pt x="265" y="98"/>
                    </a:lnTo>
                    <a:lnTo>
                      <a:pt x="261" y="98"/>
                    </a:lnTo>
                    <a:lnTo>
                      <a:pt x="255" y="98"/>
                    </a:lnTo>
                    <a:lnTo>
                      <a:pt x="249" y="98"/>
                    </a:lnTo>
                    <a:lnTo>
                      <a:pt x="244" y="98"/>
                    </a:lnTo>
                    <a:lnTo>
                      <a:pt x="239" y="99"/>
                    </a:lnTo>
                    <a:lnTo>
                      <a:pt x="231" y="100"/>
                    </a:lnTo>
                    <a:lnTo>
                      <a:pt x="222" y="100"/>
                    </a:lnTo>
                    <a:lnTo>
                      <a:pt x="214" y="100"/>
                    </a:lnTo>
                    <a:lnTo>
                      <a:pt x="208" y="101"/>
                    </a:lnTo>
                    <a:lnTo>
                      <a:pt x="197" y="104"/>
                    </a:lnTo>
                    <a:lnTo>
                      <a:pt x="185" y="106"/>
                    </a:lnTo>
                    <a:lnTo>
                      <a:pt x="173" y="112"/>
                    </a:lnTo>
                    <a:lnTo>
                      <a:pt x="160" y="119"/>
                    </a:lnTo>
                    <a:lnTo>
                      <a:pt x="149" y="130"/>
                    </a:lnTo>
                    <a:lnTo>
                      <a:pt x="139" y="144"/>
                    </a:lnTo>
                    <a:lnTo>
                      <a:pt x="133" y="163"/>
                    </a:lnTo>
                    <a:lnTo>
                      <a:pt x="129" y="187"/>
                    </a:lnTo>
                    <a:lnTo>
                      <a:pt x="130" y="200"/>
                    </a:lnTo>
                    <a:lnTo>
                      <a:pt x="135" y="213"/>
                    </a:lnTo>
                    <a:lnTo>
                      <a:pt x="141" y="224"/>
                    </a:lnTo>
                    <a:lnTo>
                      <a:pt x="149" y="235"/>
                    </a:lnTo>
                    <a:lnTo>
                      <a:pt x="159" y="246"/>
                    </a:lnTo>
                    <a:lnTo>
                      <a:pt x="171" y="255"/>
                    </a:lnTo>
                    <a:lnTo>
                      <a:pt x="185" y="265"/>
                    </a:lnTo>
                    <a:lnTo>
                      <a:pt x="201" y="273"/>
                    </a:lnTo>
                    <a:lnTo>
                      <a:pt x="208" y="276"/>
                    </a:lnTo>
                    <a:lnTo>
                      <a:pt x="217" y="279"/>
                    </a:lnTo>
                    <a:lnTo>
                      <a:pt x="226" y="282"/>
                    </a:lnTo>
                    <a:lnTo>
                      <a:pt x="232" y="285"/>
                    </a:lnTo>
                    <a:lnTo>
                      <a:pt x="234" y="286"/>
                    </a:lnTo>
                    <a:lnTo>
                      <a:pt x="235" y="286"/>
                    </a:lnTo>
                    <a:lnTo>
                      <a:pt x="237" y="286"/>
                    </a:lnTo>
                    <a:lnTo>
                      <a:pt x="239" y="287"/>
                    </a:lnTo>
                    <a:lnTo>
                      <a:pt x="242" y="288"/>
                    </a:lnTo>
                    <a:lnTo>
                      <a:pt x="247" y="290"/>
                    </a:lnTo>
                    <a:lnTo>
                      <a:pt x="252" y="292"/>
                    </a:lnTo>
                    <a:lnTo>
                      <a:pt x="255" y="295"/>
                    </a:lnTo>
                    <a:lnTo>
                      <a:pt x="260" y="297"/>
                    </a:lnTo>
                    <a:lnTo>
                      <a:pt x="264" y="299"/>
                    </a:lnTo>
                    <a:lnTo>
                      <a:pt x="269" y="301"/>
                    </a:lnTo>
                    <a:lnTo>
                      <a:pt x="276" y="304"/>
                    </a:lnTo>
                    <a:lnTo>
                      <a:pt x="276" y="318"/>
                    </a:lnTo>
                    <a:lnTo>
                      <a:pt x="276" y="338"/>
                    </a:lnTo>
                    <a:lnTo>
                      <a:pt x="276" y="363"/>
                    </a:lnTo>
                    <a:lnTo>
                      <a:pt x="276" y="388"/>
                    </a:lnTo>
                    <a:lnTo>
                      <a:pt x="276" y="415"/>
                    </a:lnTo>
                    <a:lnTo>
                      <a:pt x="276" y="440"/>
                    </a:lnTo>
                    <a:lnTo>
                      <a:pt x="276" y="460"/>
                    </a:lnTo>
                    <a:lnTo>
                      <a:pt x="276" y="471"/>
                    </a:lnTo>
                    <a:lnTo>
                      <a:pt x="273" y="470"/>
                    </a:lnTo>
                    <a:lnTo>
                      <a:pt x="269" y="468"/>
                    </a:lnTo>
                    <a:lnTo>
                      <a:pt x="262" y="465"/>
                    </a:lnTo>
                    <a:lnTo>
                      <a:pt x="255" y="462"/>
                    </a:lnTo>
                    <a:lnTo>
                      <a:pt x="253" y="461"/>
                    </a:lnTo>
                    <a:lnTo>
                      <a:pt x="248" y="460"/>
                    </a:lnTo>
                    <a:lnTo>
                      <a:pt x="244" y="459"/>
                    </a:lnTo>
                    <a:lnTo>
                      <a:pt x="238" y="456"/>
                    </a:lnTo>
                    <a:lnTo>
                      <a:pt x="237" y="688"/>
                    </a:lnTo>
                    <a:lnTo>
                      <a:pt x="242" y="688"/>
                    </a:lnTo>
                    <a:lnTo>
                      <a:pt x="247" y="688"/>
                    </a:lnTo>
                    <a:lnTo>
                      <a:pt x="253" y="688"/>
                    </a:lnTo>
                    <a:lnTo>
                      <a:pt x="257" y="688"/>
                    </a:lnTo>
                    <a:lnTo>
                      <a:pt x="262" y="688"/>
                    </a:lnTo>
                    <a:lnTo>
                      <a:pt x="266" y="687"/>
                    </a:lnTo>
                    <a:lnTo>
                      <a:pt x="271" y="687"/>
                    </a:lnTo>
                    <a:lnTo>
                      <a:pt x="276" y="687"/>
                    </a:lnTo>
                    <a:lnTo>
                      <a:pt x="276" y="693"/>
                    </a:lnTo>
                    <a:lnTo>
                      <a:pt x="277" y="700"/>
                    </a:lnTo>
                    <a:lnTo>
                      <a:pt x="277" y="706"/>
                    </a:lnTo>
                    <a:lnTo>
                      <a:pt x="277" y="710"/>
                    </a:lnTo>
                    <a:lnTo>
                      <a:pt x="273" y="710"/>
                    </a:lnTo>
                    <a:lnTo>
                      <a:pt x="269" y="710"/>
                    </a:lnTo>
                    <a:lnTo>
                      <a:pt x="264" y="710"/>
                    </a:lnTo>
                    <a:lnTo>
                      <a:pt x="258" y="710"/>
                    </a:lnTo>
                    <a:lnTo>
                      <a:pt x="253" y="710"/>
                    </a:lnTo>
                    <a:lnTo>
                      <a:pt x="247" y="710"/>
                    </a:lnTo>
                    <a:lnTo>
                      <a:pt x="241" y="710"/>
                    </a:lnTo>
                    <a:lnTo>
                      <a:pt x="235" y="71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17" name="Freeform 117"/>
              <p:cNvSpPr>
                <a:spLocks/>
              </p:cNvSpPr>
              <p:nvPr/>
            </p:nvSpPr>
            <p:spPr bwMode="auto">
              <a:xfrm>
                <a:off x="1278" y="2787"/>
                <a:ext cx="13" cy="63"/>
              </a:xfrm>
              <a:custGeom>
                <a:avLst/>
                <a:gdLst>
                  <a:gd name="T0" fmla="*/ 0 w 38"/>
                  <a:gd name="T1" fmla="*/ 0 h 188"/>
                  <a:gd name="T2" fmla="*/ 0 w 38"/>
                  <a:gd name="T3" fmla="*/ 0 h 188"/>
                  <a:gd name="T4" fmla="*/ 0 w 38"/>
                  <a:gd name="T5" fmla="*/ 0 h 188"/>
                  <a:gd name="T6" fmla="*/ 0 w 38"/>
                  <a:gd name="T7" fmla="*/ 0 h 188"/>
                  <a:gd name="T8" fmla="*/ 0 w 38"/>
                  <a:gd name="T9" fmla="*/ 0 h 188"/>
                  <a:gd name="T10" fmla="*/ 0 w 38"/>
                  <a:gd name="T11" fmla="*/ 0 h 188"/>
                  <a:gd name="T12" fmla="*/ 0 w 38"/>
                  <a:gd name="T13" fmla="*/ 0 h 188"/>
                  <a:gd name="T14" fmla="*/ 0 w 38"/>
                  <a:gd name="T15" fmla="*/ 0 h 188"/>
                  <a:gd name="T16" fmla="*/ 0 w 38"/>
                  <a:gd name="T17" fmla="*/ 0 h 188"/>
                  <a:gd name="T18" fmla="*/ 0 w 38"/>
                  <a:gd name="T19" fmla="*/ 0 h 188"/>
                  <a:gd name="T20" fmla="*/ 0 w 38"/>
                  <a:gd name="T21" fmla="*/ 0 h 188"/>
                  <a:gd name="T22" fmla="*/ 0 w 38"/>
                  <a:gd name="T23" fmla="*/ 0 h 188"/>
                  <a:gd name="T24" fmla="*/ 0 w 38"/>
                  <a:gd name="T25" fmla="*/ 0 h 188"/>
                  <a:gd name="T26" fmla="*/ 0 w 38"/>
                  <a:gd name="T27" fmla="*/ 0 h 188"/>
                  <a:gd name="T28" fmla="*/ 0 w 38"/>
                  <a:gd name="T29" fmla="*/ 0 h 188"/>
                  <a:gd name="T30" fmla="*/ 0 w 38"/>
                  <a:gd name="T31" fmla="*/ 0 h 188"/>
                  <a:gd name="T32" fmla="*/ 0 w 38"/>
                  <a:gd name="T33" fmla="*/ 0 h 188"/>
                  <a:gd name="T34" fmla="*/ 0 w 38"/>
                  <a:gd name="T35" fmla="*/ 0 h 188"/>
                  <a:gd name="T36" fmla="*/ 0 w 38"/>
                  <a:gd name="T37" fmla="*/ 0 h 188"/>
                  <a:gd name="T38" fmla="*/ 0 w 38"/>
                  <a:gd name="T39" fmla="*/ 0 h 1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88"/>
                  <a:gd name="T62" fmla="*/ 38 w 38"/>
                  <a:gd name="T63" fmla="*/ 188 h 18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88">
                    <a:moveTo>
                      <a:pt x="38" y="188"/>
                    </a:moveTo>
                    <a:lnTo>
                      <a:pt x="38" y="0"/>
                    </a:lnTo>
                    <a:lnTo>
                      <a:pt x="33" y="0"/>
                    </a:lnTo>
                    <a:lnTo>
                      <a:pt x="29" y="0"/>
                    </a:lnTo>
                    <a:lnTo>
                      <a:pt x="24" y="0"/>
                    </a:lnTo>
                    <a:lnTo>
                      <a:pt x="21" y="0"/>
                    </a:lnTo>
                    <a:lnTo>
                      <a:pt x="16" y="0"/>
                    </a:lnTo>
                    <a:lnTo>
                      <a:pt x="10" y="0"/>
                    </a:lnTo>
                    <a:lnTo>
                      <a:pt x="5" y="0"/>
                    </a:lnTo>
                    <a:lnTo>
                      <a:pt x="1" y="0"/>
                    </a:lnTo>
                    <a:lnTo>
                      <a:pt x="0" y="83"/>
                    </a:lnTo>
                    <a:lnTo>
                      <a:pt x="0" y="174"/>
                    </a:lnTo>
                    <a:lnTo>
                      <a:pt x="4" y="175"/>
                    </a:lnTo>
                    <a:lnTo>
                      <a:pt x="8" y="178"/>
                    </a:lnTo>
                    <a:lnTo>
                      <a:pt x="14" y="180"/>
                    </a:lnTo>
                    <a:lnTo>
                      <a:pt x="20" y="181"/>
                    </a:lnTo>
                    <a:lnTo>
                      <a:pt x="25" y="183"/>
                    </a:lnTo>
                    <a:lnTo>
                      <a:pt x="31" y="186"/>
                    </a:lnTo>
                    <a:lnTo>
                      <a:pt x="34" y="187"/>
                    </a:lnTo>
                    <a:lnTo>
                      <a:pt x="38" y="18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18" name="Freeform 118"/>
              <p:cNvSpPr>
                <a:spLocks/>
              </p:cNvSpPr>
              <p:nvPr/>
            </p:nvSpPr>
            <p:spPr bwMode="auto">
              <a:xfrm>
                <a:off x="1303" y="2754"/>
                <a:ext cx="81" cy="236"/>
              </a:xfrm>
              <a:custGeom>
                <a:avLst/>
                <a:gdLst>
                  <a:gd name="T0" fmla="*/ 0 w 242"/>
                  <a:gd name="T1" fmla="*/ 0 h 708"/>
                  <a:gd name="T2" fmla="*/ 0 w 242"/>
                  <a:gd name="T3" fmla="*/ 0 h 708"/>
                  <a:gd name="T4" fmla="*/ 0 w 242"/>
                  <a:gd name="T5" fmla="*/ 0 h 708"/>
                  <a:gd name="T6" fmla="*/ 0 w 242"/>
                  <a:gd name="T7" fmla="*/ 0 h 708"/>
                  <a:gd name="T8" fmla="*/ 0 w 242"/>
                  <a:gd name="T9" fmla="*/ 0 h 708"/>
                  <a:gd name="T10" fmla="*/ 0 w 242"/>
                  <a:gd name="T11" fmla="*/ 0 h 708"/>
                  <a:gd name="T12" fmla="*/ 0 w 242"/>
                  <a:gd name="T13" fmla="*/ 0 h 708"/>
                  <a:gd name="T14" fmla="*/ 0 w 242"/>
                  <a:gd name="T15" fmla="*/ 0 h 708"/>
                  <a:gd name="T16" fmla="*/ 0 w 242"/>
                  <a:gd name="T17" fmla="*/ 0 h 708"/>
                  <a:gd name="T18" fmla="*/ 0 w 242"/>
                  <a:gd name="T19" fmla="*/ 0 h 708"/>
                  <a:gd name="T20" fmla="*/ 0 w 242"/>
                  <a:gd name="T21" fmla="*/ 0 h 708"/>
                  <a:gd name="T22" fmla="*/ 0 w 242"/>
                  <a:gd name="T23" fmla="*/ 0 h 708"/>
                  <a:gd name="T24" fmla="*/ 0 w 242"/>
                  <a:gd name="T25" fmla="*/ 0 h 708"/>
                  <a:gd name="T26" fmla="*/ 0 w 242"/>
                  <a:gd name="T27" fmla="*/ 0 h 708"/>
                  <a:gd name="T28" fmla="*/ 0 w 242"/>
                  <a:gd name="T29" fmla="*/ 0 h 708"/>
                  <a:gd name="T30" fmla="*/ 0 w 242"/>
                  <a:gd name="T31" fmla="*/ 0 h 708"/>
                  <a:gd name="T32" fmla="*/ 0 w 242"/>
                  <a:gd name="T33" fmla="*/ 0 h 708"/>
                  <a:gd name="T34" fmla="*/ 0 w 242"/>
                  <a:gd name="T35" fmla="*/ 0 h 708"/>
                  <a:gd name="T36" fmla="*/ 0 w 242"/>
                  <a:gd name="T37" fmla="*/ 0 h 708"/>
                  <a:gd name="T38" fmla="*/ 0 w 242"/>
                  <a:gd name="T39" fmla="*/ 0 h 708"/>
                  <a:gd name="T40" fmla="*/ 0 w 242"/>
                  <a:gd name="T41" fmla="*/ 0 h 708"/>
                  <a:gd name="T42" fmla="*/ 0 w 242"/>
                  <a:gd name="T43" fmla="*/ 0 h 708"/>
                  <a:gd name="T44" fmla="*/ 0 w 242"/>
                  <a:gd name="T45" fmla="*/ 0 h 708"/>
                  <a:gd name="T46" fmla="*/ 0 w 242"/>
                  <a:gd name="T47" fmla="*/ 0 h 708"/>
                  <a:gd name="T48" fmla="*/ 0 w 242"/>
                  <a:gd name="T49" fmla="*/ 0 h 708"/>
                  <a:gd name="T50" fmla="*/ 0 w 242"/>
                  <a:gd name="T51" fmla="*/ 0 h 708"/>
                  <a:gd name="T52" fmla="*/ 0 w 242"/>
                  <a:gd name="T53" fmla="*/ 0 h 708"/>
                  <a:gd name="T54" fmla="*/ 0 w 242"/>
                  <a:gd name="T55" fmla="*/ 0 h 708"/>
                  <a:gd name="T56" fmla="*/ 0 w 242"/>
                  <a:gd name="T57" fmla="*/ 0 h 708"/>
                  <a:gd name="T58" fmla="*/ 0 w 242"/>
                  <a:gd name="T59" fmla="*/ 0 h 708"/>
                  <a:gd name="T60" fmla="*/ 0 w 242"/>
                  <a:gd name="T61" fmla="*/ 0 h 708"/>
                  <a:gd name="T62" fmla="*/ 0 w 242"/>
                  <a:gd name="T63" fmla="*/ 0 h 708"/>
                  <a:gd name="T64" fmla="*/ 0 w 242"/>
                  <a:gd name="T65" fmla="*/ 0 h 708"/>
                  <a:gd name="T66" fmla="*/ 0 w 242"/>
                  <a:gd name="T67" fmla="*/ 0 h 708"/>
                  <a:gd name="T68" fmla="*/ 0 w 242"/>
                  <a:gd name="T69" fmla="*/ 0 h 708"/>
                  <a:gd name="T70" fmla="*/ 0 w 242"/>
                  <a:gd name="T71" fmla="*/ 0 h 708"/>
                  <a:gd name="T72" fmla="*/ 0 w 242"/>
                  <a:gd name="T73" fmla="*/ 0 h 708"/>
                  <a:gd name="T74" fmla="*/ 0 w 242"/>
                  <a:gd name="T75" fmla="*/ 0 h 708"/>
                  <a:gd name="T76" fmla="*/ 0 w 242"/>
                  <a:gd name="T77" fmla="*/ 0 h 708"/>
                  <a:gd name="T78" fmla="*/ 0 w 242"/>
                  <a:gd name="T79" fmla="*/ 0 h 708"/>
                  <a:gd name="T80" fmla="*/ 0 w 242"/>
                  <a:gd name="T81" fmla="*/ 0 h 708"/>
                  <a:gd name="T82" fmla="*/ 0 w 242"/>
                  <a:gd name="T83" fmla="*/ 0 h 708"/>
                  <a:gd name="T84" fmla="*/ 0 w 242"/>
                  <a:gd name="T85" fmla="*/ 0 h 708"/>
                  <a:gd name="T86" fmla="*/ 0 w 242"/>
                  <a:gd name="T87" fmla="*/ 0 h 708"/>
                  <a:gd name="T88" fmla="*/ 0 w 242"/>
                  <a:gd name="T89" fmla="*/ 0 h 708"/>
                  <a:gd name="T90" fmla="*/ 0 w 242"/>
                  <a:gd name="T91" fmla="*/ 0 h 708"/>
                  <a:gd name="T92" fmla="*/ 0 w 242"/>
                  <a:gd name="T93" fmla="*/ 0 h 708"/>
                  <a:gd name="T94" fmla="*/ 0 w 242"/>
                  <a:gd name="T95" fmla="*/ 0 h 708"/>
                  <a:gd name="T96" fmla="*/ 0 w 242"/>
                  <a:gd name="T97" fmla="*/ 0 h 708"/>
                  <a:gd name="T98" fmla="*/ 0 w 242"/>
                  <a:gd name="T99" fmla="*/ 0 h 708"/>
                  <a:gd name="T100" fmla="*/ 0 w 242"/>
                  <a:gd name="T101" fmla="*/ 0 h 708"/>
                  <a:gd name="T102" fmla="*/ 0 w 242"/>
                  <a:gd name="T103" fmla="*/ 0 h 708"/>
                  <a:gd name="T104" fmla="*/ 0 w 242"/>
                  <a:gd name="T105" fmla="*/ 0 h 708"/>
                  <a:gd name="T106" fmla="*/ 0 w 242"/>
                  <a:gd name="T107" fmla="*/ 0 h 708"/>
                  <a:gd name="T108" fmla="*/ 0 w 242"/>
                  <a:gd name="T109" fmla="*/ 0 h 708"/>
                  <a:gd name="T110" fmla="*/ 0 w 242"/>
                  <a:gd name="T111" fmla="*/ 0 h 708"/>
                  <a:gd name="T112" fmla="*/ 0 w 242"/>
                  <a:gd name="T113" fmla="*/ 0 h 708"/>
                  <a:gd name="T114" fmla="*/ 0 w 242"/>
                  <a:gd name="T115" fmla="*/ 0 h 7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42"/>
                  <a:gd name="T175" fmla="*/ 0 h 708"/>
                  <a:gd name="T176" fmla="*/ 242 w 242"/>
                  <a:gd name="T177" fmla="*/ 708 h 7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42" h="708">
                    <a:moveTo>
                      <a:pt x="2" y="60"/>
                    </a:moveTo>
                    <a:lnTo>
                      <a:pt x="2" y="0"/>
                    </a:lnTo>
                    <a:lnTo>
                      <a:pt x="42" y="0"/>
                    </a:lnTo>
                    <a:lnTo>
                      <a:pt x="42" y="70"/>
                    </a:lnTo>
                    <a:lnTo>
                      <a:pt x="83" y="78"/>
                    </a:lnTo>
                    <a:lnTo>
                      <a:pt x="118" y="89"/>
                    </a:lnTo>
                    <a:lnTo>
                      <a:pt x="146" y="104"/>
                    </a:lnTo>
                    <a:lnTo>
                      <a:pt x="168" y="121"/>
                    </a:lnTo>
                    <a:lnTo>
                      <a:pt x="184" y="140"/>
                    </a:lnTo>
                    <a:lnTo>
                      <a:pt x="194" y="160"/>
                    </a:lnTo>
                    <a:lnTo>
                      <a:pt x="201" y="180"/>
                    </a:lnTo>
                    <a:lnTo>
                      <a:pt x="202" y="200"/>
                    </a:lnTo>
                    <a:lnTo>
                      <a:pt x="201" y="213"/>
                    </a:lnTo>
                    <a:lnTo>
                      <a:pt x="197" y="224"/>
                    </a:lnTo>
                    <a:lnTo>
                      <a:pt x="192" y="234"/>
                    </a:lnTo>
                    <a:lnTo>
                      <a:pt x="185" y="243"/>
                    </a:lnTo>
                    <a:lnTo>
                      <a:pt x="176" y="251"/>
                    </a:lnTo>
                    <a:lnTo>
                      <a:pt x="165" y="256"/>
                    </a:lnTo>
                    <a:lnTo>
                      <a:pt x="155" y="260"/>
                    </a:lnTo>
                    <a:lnTo>
                      <a:pt x="142" y="261"/>
                    </a:lnTo>
                    <a:lnTo>
                      <a:pt x="130" y="260"/>
                    </a:lnTo>
                    <a:lnTo>
                      <a:pt x="118" y="256"/>
                    </a:lnTo>
                    <a:lnTo>
                      <a:pt x="108" y="251"/>
                    </a:lnTo>
                    <a:lnTo>
                      <a:pt x="99" y="243"/>
                    </a:lnTo>
                    <a:lnTo>
                      <a:pt x="92" y="235"/>
                    </a:lnTo>
                    <a:lnTo>
                      <a:pt x="86" y="225"/>
                    </a:lnTo>
                    <a:lnTo>
                      <a:pt x="83" y="214"/>
                    </a:lnTo>
                    <a:lnTo>
                      <a:pt x="82" y="201"/>
                    </a:lnTo>
                    <a:lnTo>
                      <a:pt x="83" y="191"/>
                    </a:lnTo>
                    <a:lnTo>
                      <a:pt x="85" y="181"/>
                    </a:lnTo>
                    <a:lnTo>
                      <a:pt x="90" y="172"/>
                    </a:lnTo>
                    <a:lnTo>
                      <a:pt x="96" y="164"/>
                    </a:lnTo>
                    <a:lnTo>
                      <a:pt x="101" y="157"/>
                    </a:lnTo>
                    <a:lnTo>
                      <a:pt x="109" y="151"/>
                    </a:lnTo>
                    <a:lnTo>
                      <a:pt x="118" y="146"/>
                    </a:lnTo>
                    <a:lnTo>
                      <a:pt x="129" y="143"/>
                    </a:lnTo>
                    <a:lnTo>
                      <a:pt x="129" y="139"/>
                    </a:lnTo>
                    <a:lnTo>
                      <a:pt x="129" y="136"/>
                    </a:lnTo>
                    <a:lnTo>
                      <a:pt x="129" y="135"/>
                    </a:lnTo>
                    <a:lnTo>
                      <a:pt x="128" y="132"/>
                    </a:lnTo>
                    <a:lnTo>
                      <a:pt x="120" y="125"/>
                    </a:lnTo>
                    <a:lnTo>
                      <a:pt x="110" y="118"/>
                    </a:lnTo>
                    <a:lnTo>
                      <a:pt x="100" y="114"/>
                    </a:lnTo>
                    <a:lnTo>
                      <a:pt x="89" y="109"/>
                    </a:lnTo>
                    <a:lnTo>
                      <a:pt x="76" y="106"/>
                    </a:lnTo>
                    <a:lnTo>
                      <a:pt x="64" y="104"/>
                    </a:lnTo>
                    <a:lnTo>
                      <a:pt x="51" y="101"/>
                    </a:lnTo>
                    <a:lnTo>
                      <a:pt x="40" y="101"/>
                    </a:lnTo>
                    <a:lnTo>
                      <a:pt x="40" y="325"/>
                    </a:lnTo>
                    <a:lnTo>
                      <a:pt x="59" y="332"/>
                    </a:lnTo>
                    <a:lnTo>
                      <a:pt x="78" y="340"/>
                    </a:lnTo>
                    <a:lnTo>
                      <a:pt x="98" y="346"/>
                    </a:lnTo>
                    <a:lnTo>
                      <a:pt x="116" y="354"/>
                    </a:lnTo>
                    <a:lnTo>
                      <a:pt x="133" y="362"/>
                    </a:lnTo>
                    <a:lnTo>
                      <a:pt x="151" y="371"/>
                    </a:lnTo>
                    <a:lnTo>
                      <a:pt x="167" y="380"/>
                    </a:lnTo>
                    <a:lnTo>
                      <a:pt x="180" y="390"/>
                    </a:lnTo>
                    <a:lnTo>
                      <a:pt x="194" y="400"/>
                    </a:lnTo>
                    <a:lnTo>
                      <a:pt x="207" y="413"/>
                    </a:lnTo>
                    <a:lnTo>
                      <a:pt x="217" y="425"/>
                    </a:lnTo>
                    <a:lnTo>
                      <a:pt x="225" y="440"/>
                    </a:lnTo>
                    <a:lnTo>
                      <a:pt x="233" y="454"/>
                    </a:lnTo>
                    <a:lnTo>
                      <a:pt x="237" y="471"/>
                    </a:lnTo>
                    <a:lnTo>
                      <a:pt x="241" y="489"/>
                    </a:lnTo>
                    <a:lnTo>
                      <a:pt x="242" y="508"/>
                    </a:lnTo>
                    <a:lnTo>
                      <a:pt x="242" y="527"/>
                    </a:lnTo>
                    <a:lnTo>
                      <a:pt x="240" y="545"/>
                    </a:lnTo>
                    <a:lnTo>
                      <a:pt x="237" y="563"/>
                    </a:lnTo>
                    <a:lnTo>
                      <a:pt x="233" y="580"/>
                    </a:lnTo>
                    <a:lnTo>
                      <a:pt x="227" y="597"/>
                    </a:lnTo>
                    <a:lnTo>
                      <a:pt x="220" y="612"/>
                    </a:lnTo>
                    <a:lnTo>
                      <a:pt x="211" y="627"/>
                    </a:lnTo>
                    <a:lnTo>
                      <a:pt x="201" y="641"/>
                    </a:lnTo>
                    <a:lnTo>
                      <a:pt x="188" y="654"/>
                    </a:lnTo>
                    <a:lnTo>
                      <a:pt x="175" y="665"/>
                    </a:lnTo>
                    <a:lnTo>
                      <a:pt x="159" y="675"/>
                    </a:lnTo>
                    <a:lnTo>
                      <a:pt x="140" y="684"/>
                    </a:lnTo>
                    <a:lnTo>
                      <a:pt x="118" y="693"/>
                    </a:lnTo>
                    <a:lnTo>
                      <a:pt x="96" y="699"/>
                    </a:lnTo>
                    <a:lnTo>
                      <a:pt x="70" y="705"/>
                    </a:lnTo>
                    <a:lnTo>
                      <a:pt x="42" y="708"/>
                    </a:lnTo>
                    <a:lnTo>
                      <a:pt x="41" y="706"/>
                    </a:lnTo>
                    <a:lnTo>
                      <a:pt x="41" y="702"/>
                    </a:lnTo>
                    <a:lnTo>
                      <a:pt x="41" y="699"/>
                    </a:lnTo>
                    <a:lnTo>
                      <a:pt x="41" y="694"/>
                    </a:lnTo>
                    <a:lnTo>
                      <a:pt x="41" y="691"/>
                    </a:lnTo>
                    <a:lnTo>
                      <a:pt x="41" y="688"/>
                    </a:lnTo>
                    <a:lnTo>
                      <a:pt x="41" y="683"/>
                    </a:lnTo>
                    <a:lnTo>
                      <a:pt x="41" y="680"/>
                    </a:lnTo>
                    <a:lnTo>
                      <a:pt x="59" y="674"/>
                    </a:lnTo>
                    <a:lnTo>
                      <a:pt x="74" y="666"/>
                    </a:lnTo>
                    <a:lnTo>
                      <a:pt x="86" y="656"/>
                    </a:lnTo>
                    <a:lnTo>
                      <a:pt x="97" y="645"/>
                    </a:lnTo>
                    <a:lnTo>
                      <a:pt x="105" y="633"/>
                    </a:lnTo>
                    <a:lnTo>
                      <a:pt x="110" y="618"/>
                    </a:lnTo>
                    <a:lnTo>
                      <a:pt x="114" y="602"/>
                    </a:lnTo>
                    <a:lnTo>
                      <a:pt x="115" y="585"/>
                    </a:lnTo>
                    <a:lnTo>
                      <a:pt x="114" y="568"/>
                    </a:lnTo>
                    <a:lnTo>
                      <a:pt x="109" y="552"/>
                    </a:lnTo>
                    <a:lnTo>
                      <a:pt x="102" y="537"/>
                    </a:lnTo>
                    <a:lnTo>
                      <a:pt x="94" y="525"/>
                    </a:lnTo>
                    <a:lnTo>
                      <a:pt x="82" y="512"/>
                    </a:lnTo>
                    <a:lnTo>
                      <a:pt x="69" y="502"/>
                    </a:lnTo>
                    <a:lnTo>
                      <a:pt x="53" y="492"/>
                    </a:lnTo>
                    <a:lnTo>
                      <a:pt x="35" y="483"/>
                    </a:lnTo>
                    <a:lnTo>
                      <a:pt x="30" y="482"/>
                    </a:lnTo>
                    <a:lnTo>
                      <a:pt x="27" y="481"/>
                    </a:lnTo>
                    <a:lnTo>
                      <a:pt x="22" y="479"/>
                    </a:lnTo>
                    <a:lnTo>
                      <a:pt x="18" y="478"/>
                    </a:lnTo>
                    <a:lnTo>
                      <a:pt x="13" y="475"/>
                    </a:lnTo>
                    <a:lnTo>
                      <a:pt x="9" y="474"/>
                    </a:lnTo>
                    <a:lnTo>
                      <a:pt x="4" y="472"/>
                    </a:lnTo>
                    <a:lnTo>
                      <a:pt x="0" y="471"/>
                    </a:lnTo>
                    <a:lnTo>
                      <a:pt x="0" y="387"/>
                    </a:lnTo>
                    <a:lnTo>
                      <a:pt x="1" y="252"/>
                    </a:lnTo>
                    <a:lnTo>
                      <a:pt x="2" y="125"/>
                    </a:lnTo>
                    <a:lnTo>
                      <a:pt x="2" y="6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19" name="Freeform 119"/>
              <p:cNvSpPr>
                <a:spLocks/>
              </p:cNvSpPr>
              <p:nvPr/>
            </p:nvSpPr>
            <p:spPr bwMode="auto">
              <a:xfrm>
                <a:off x="1294" y="2897"/>
                <a:ext cx="14" cy="104"/>
              </a:xfrm>
              <a:custGeom>
                <a:avLst/>
                <a:gdLst>
                  <a:gd name="T0" fmla="*/ 0 w 42"/>
                  <a:gd name="T1" fmla="*/ 0 h 311"/>
                  <a:gd name="T2" fmla="*/ 0 w 42"/>
                  <a:gd name="T3" fmla="*/ 0 h 311"/>
                  <a:gd name="T4" fmla="*/ 0 w 42"/>
                  <a:gd name="T5" fmla="*/ 0 h 311"/>
                  <a:gd name="T6" fmla="*/ 0 w 42"/>
                  <a:gd name="T7" fmla="*/ 0 h 311"/>
                  <a:gd name="T8" fmla="*/ 0 w 42"/>
                  <a:gd name="T9" fmla="*/ 0 h 311"/>
                  <a:gd name="T10" fmla="*/ 0 w 42"/>
                  <a:gd name="T11" fmla="*/ 0 h 311"/>
                  <a:gd name="T12" fmla="*/ 0 w 42"/>
                  <a:gd name="T13" fmla="*/ 0 h 311"/>
                  <a:gd name="T14" fmla="*/ 0 w 42"/>
                  <a:gd name="T15" fmla="*/ 0 h 311"/>
                  <a:gd name="T16" fmla="*/ 0 w 42"/>
                  <a:gd name="T17" fmla="*/ 0 h 311"/>
                  <a:gd name="T18" fmla="*/ 0 w 42"/>
                  <a:gd name="T19" fmla="*/ 0 h 311"/>
                  <a:gd name="T20" fmla="*/ 0 w 42"/>
                  <a:gd name="T21" fmla="*/ 0 h 311"/>
                  <a:gd name="T22" fmla="*/ 0 w 42"/>
                  <a:gd name="T23" fmla="*/ 0 h 311"/>
                  <a:gd name="T24" fmla="*/ 0 w 42"/>
                  <a:gd name="T25" fmla="*/ 0 h 311"/>
                  <a:gd name="T26" fmla="*/ 0 w 42"/>
                  <a:gd name="T27" fmla="*/ 0 h 311"/>
                  <a:gd name="T28" fmla="*/ 0 w 42"/>
                  <a:gd name="T29" fmla="*/ 0 h 311"/>
                  <a:gd name="T30" fmla="*/ 0 w 42"/>
                  <a:gd name="T31" fmla="*/ 0 h 311"/>
                  <a:gd name="T32" fmla="*/ 0 w 42"/>
                  <a:gd name="T33" fmla="*/ 0 h 311"/>
                  <a:gd name="T34" fmla="*/ 0 w 42"/>
                  <a:gd name="T35" fmla="*/ 0 h 311"/>
                  <a:gd name="T36" fmla="*/ 0 w 42"/>
                  <a:gd name="T37" fmla="*/ 0 h 311"/>
                  <a:gd name="T38" fmla="*/ 0 w 42"/>
                  <a:gd name="T39" fmla="*/ 0 h 311"/>
                  <a:gd name="T40" fmla="*/ 0 w 42"/>
                  <a:gd name="T41" fmla="*/ 0 h 311"/>
                  <a:gd name="T42" fmla="*/ 0 w 42"/>
                  <a:gd name="T43" fmla="*/ 0 h 311"/>
                  <a:gd name="T44" fmla="*/ 0 w 42"/>
                  <a:gd name="T45" fmla="*/ 0 h 311"/>
                  <a:gd name="T46" fmla="*/ 0 w 42"/>
                  <a:gd name="T47" fmla="*/ 0 h 311"/>
                  <a:gd name="T48" fmla="*/ 0 w 42"/>
                  <a:gd name="T49" fmla="*/ 0 h 311"/>
                  <a:gd name="T50" fmla="*/ 0 w 42"/>
                  <a:gd name="T51" fmla="*/ 0 h 3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311"/>
                  <a:gd name="T80" fmla="*/ 42 w 42"/>
                  <a:gd name="T81" fmla="*/ 311 h 3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311">
                    <a:moveTo>
                      <a:pt x="40" y="137"/>
                    </a:moveTo>
                    <a:lnTo>
                      <a:pt x="40" y="196"/>
                    </a:lnTo>
                    <a:lnTo>
                      <a:pt x="40" y="205"/>
                    </a:lnTo>
                    <a:lnTo>
                      <a:pt x="41" y="217"/>
                    </a:lnTo>
                    <a:lnTo>
                      <a:pt x="42" y="229"/>
                    </a:lnTo>
                    <a:lnTo>
                      <a:pt x="42" y="238"/>
                    </a:lnTo>
                    <a:lnTo>
                      <a:pt x="42" y="311"/>
                    </a:lnTo>
                    <a:lnTo>
                      <a:pt x="2" y="311"/>
                    </a:lnTo>
                    <a:lnTo>
                      <a:pt x="1" y="241"/>
                    </a:lnTo>
                    <a:lnTo>
                      <a:pt x="1" y="233"/>
                    </a:lnTo>
                    <a:lnTo>
                      <a:pt x="1" y="226"/>
                    </a:lnTo>
                    <a:lnTo>
                      <a:pt x="0" y="220"/>
                    </a:lnTo>
                    <a:lnTo>
                      <a:pt x="0" y="216"/>
                    </a:lnTo>
                    <a:lnTo>
                      <a:pt x="0" y="180"/>
                    </a:lnTo>
                    <a:lnTo>
                      <a:pt x="0" y="112"/>
                    </a:lnTo>
                    <a:lnTo>
                      <a:pt x="0" y="42"/>
                    </a:lnTo>
                    <a:lnTo>
                      <a:pt x="0" y="0"/>
                    </a:lnTo>
                    <a:lnTo>
                      <a:pt x="5" y="3"/>
                    </a:lnTo>
                    <a:lnTo>
                      <a:pt x="10" y="4"/>
                    </a:lnTo>
                    <a:lnTo>
                      <a:pt x="17" y="6"/>
                    </a:lnTo>
                    <a:lnTo>
                      <a:pt x="24" y="8"/>
                    </a:lnTo>
                    <a:lnTo>
                      <a:pt x="29" y="11"/>
                    </a:lnTo>
                    <a:lnTo>
                      <a:pt x="33" y="13"/>
                    </a:lnTo>
                    <a:lnTo>
                      <a:pt x="37" y="15"/>
                    </a:lnTo>
                    <a:lnTo>
                      <a:pt x="40" y="16"/>
                    </a:lnTo>
                    <a:lnTo>
                      <a:pt x="40" y="13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20" name="Freeform 120"/>
              <p:cNvSpPr>
                <a:spLocks/>
              </p:cNvSpPr>
              <p:nvPr/>
            </p:nvSpPr>
            <p:spPr bwMode="auto">
              <a:xfrm>
                <a:off x="1202" y="2741"/>
                <a:ext cx="93" cy="260"/>
              </a:xfrm>
              <a:custGeom>
                <a:avLst/>
                <a:gdLst>
                  <a:gd name="T0" fmla="*/ 0 w 278"/>
                  <a:gd name="T1" fmla="*/ 0 h 780"/>
                  <a:gd name="T2" fmla="*/ 0 w 278"/>
                  <a:gd name="T3" fmla="*/ 0 h 780"/>
                  <a:gd name="T4" fmla="*/ 0 w 278"/>
                  <a:gd name="T5" fmla="*/ 0 h 780"/>
                  <a:gd name="T6" fmla="*/ 0 w 278"/>
                  <a:gd name="T7" fmla="*/ 0 h 780"/>
                  <a:gd name="T8" fmla="*/ 0 w 278"/>
                  <a:gd name="T9" fmla="*/ 0 h 780"/>
                  <a:gd name="T10" fmla="*/ 0 w 278"/>
                  <a:gd name="T11" fmla="*/ 0 h 780"/>
                  <a:gd name="T12" fmla="*/ 0 w 278"/>
                  <a:gd name="T13" fmla="*/ 0 h 780"/>
                  <a:gd name="T14" fmla="*/ 0 w 278"/>
                  <a:gd name="T15" fmla="*/ 0 h 780"/>
                  <a:gd name="T16" fmla="*/ 0 w 278"/>
                  <a:gd name="T17" fmla="*/ 0 h 780"/>
                  <a:gd name="T18" fmla="*/ 0 w 278"/>
                  <a:gd name="T19" fmla="*/ 0 h 780"/>
                  <a:gd name="T20" fmla="*/ 0 w 278"/>
                  <a:gd name="T21" fmla="*/ 0 h 780"/>
                  <a:gd name="T22" fmla="*/ 0 w 278"/>
                  <a:gd name="T23" fmla="*/ 0 h 780"/>
                  <a:gd name="T24" fmla="*/ 0 w 278"/>
                  <a:gd name="T25" fmla="*/ 0 h 780"/>
                  <a:gd name="T26" fmla="*/ 0 w 278"/>
                  <a:gd name="T27" fmla="*/ 0 h 780"/>
                  <a:gd name="T28" fmla="*/ 0 w 278"/>
                  <a:gd name="T29" fmla="*/ 0 h 780"/>
                  <a:gd name="T30" fmla="*/ 0 w 278"/>
                  <a:gd name="T31" fmla="*/ 0 h 780"/>
                  <a:gd name="T32" fmla="*/ 0 w 278"/>
                  <a:gd name="T33" fmla="*/ 0 h 780"/>
                  <a:gd name="T34" fmla="*/ 0 w 278"/>
                  <a:gd name="T35" fmla="*/ 0 h 780"/>
                  <a:gd name="T36" fmla="*/ 0 w 278"/>
                  <a:gd name="T37" fmla="*/ 0 h 780"/>
                  <a:gd name="T38" fmla="*/ 0 w 278"/>
                  <a:gd name="T39" fmla="*/ 0 h 780"/>
                  <a:gd name="T40" fmla="*/ 0 w 278"/>
                  <a:gd name="T41" fmla="*/ 0 h 780"/>
                  <a:gd name="T42" fmla="*/ 0 w 278"/>
                  <a:gd name="T43" fmla="*/ 0 h 780"/>
                  <a:gd name="T44" fmla="*/ 0 w 278"/>
                  <a:gd name="T45" fmla="*/ 0 h 780"/>
                  <a:gd name="T46" fmla="*/ 0 w 278"/>
                  <a:gd name="T47" fmla="*/ 0 h 780"/>
                  <a:gd name="T48" fmla="*/ 0 w 278"/>
                  <a:gd name="T49" fmla="*/ 0 h 780"/>
                  <a:gd name="T50" fmla="*/ 0 w 278"/>
                  <a:gd name="T51" fmla="*/ 0 h 780"/>
                  <a:gd name="T52" fmla="*/ 0 w 278"/>
                  <a:gd name="T53" fmla="*/ 0 h 780"/>
                  <a:gd name="T54" fmla="*/ 0 w 278"/>
                  <a:gd name="T55" fmla="*/ 0 h 780"/>
                  <a:gd name="T56" fmla="*/ 0 w 278"/>
                  <a:gd name="T57" fmla="*/ 0 h 780"/>
                  <a:gd name="T58" fmla="*/ 0 w 278"/>
                  <a:gd name="T59" fmla="*/ 0 h 780"/>
                  <a:gd name="T60" fmla="*/ 0 w 278"/>
                  <a:gd name="T61" fmla="*/ 0 h 780"/>
                  <a:gd name="T62" fmla="*/ 0 w 278"/>
                  <a:gd name="T63" fmla="*/ 0 h 780"/>
                  <a:gd name="T64" fmla="*/ 0 w 278"/>
                  <a:gd name="T65" fmla="*/ 0 h 780"/>
                  <a:gd name="T66" fmla="*/ 0 w 278"/>
                  <a:gd name="T67" fmla="*/ 0 h 780"/>
                  <a:gd name="T68" fmla="*/ 0 w 278"/>
                  <a:gd name="T69" fmla="*/ 0 h 780"/>
                  <a:gd name="T70" fmla="*/ 0 w 278"/>
                  <a:gd name="T71" fmla="*/ 0 h 780"/>
                  <a:gd name="T72" fmla="*/ 0 w 278"/>
                  <a:gd name="T73" fmla="*/ 0 h 780"/>
                  <a:gd name="T74" fmla="*/ 0 w 278"/>
                  <a:gd name="T75" fmla="*/ 0 h 780"/>
                  <a:gd name="T76" fmla="*/ 0 w 278"/>
                  <a:gd name="T77" fmla="*/ 0 h 780"/>
                  <a:gd name="T78" fmla="*/ 0 w 278"/>
                  <a:gd name="T79" fmla="*/ 0 h 780"/>
                  <a:gd name="T80" fmla="*/ 0 w 278"/>
                  <a:gd name="T81" fmla="*/ 0 h 780"/>
                  <a:gd name="T82" fmla="*/ 0 w 278"/>
                  <a:gd name="T83" fmla="*/ 0 h 780"/>
                  <a:gd name="T84" fmla="*/ 0 w 278"/>
                  <a:gd name="T85" fmla="*/ 0 h 780"/>
                  <a:gd name="T86" fmla="*/ 0 w 278"/>
                  <a:gd name="T87" fmla="*/ 0 h 780"/>
                  <a:gd name="T88" fmla="*/ 0 w 278"/>
                  <a:gd name="T89" fmla="*/ 0 h 780"/>
                  <a:gd name="T90" fmla="*/ 0 w 278"/>
                  <a:gd name="T91" fmla="*/ 0 h 780"/>
                  <a:gd name="T92" fmla="*/ 0 w 278"/>
                  <a:gd name="T93" fmla="*/ 0 h 780"/>
                  <a:gd name="T94" fmla="*/ 0 w 278"/>
                  <a:gd name="T95" fmla="*/ 0 h 780"/>
                  <a:gd name="T96" fmla="*/ 0 w 278"/>
                  <a:gd name="T97" fmla="*/ 0 h 780"/>
                  <a:gd name="T98" fmla="*/ 0 w 278"/>
                  <a:gd name="T99" fmla="*/ 0 h 780"/>
                  <a:gd name="T100" fmla="*/ 0 w 278"/>
                  <a:gd name="T101" fmla="*/ 0 h 780"/>
                  <a:gd name="T102" fmla="*/ 0 w 278"/>
                  <a:gd name="T103" fmla="*/ 0 h 780"/>
                  <a:gd name="T104" fmla="*/ 0 w 278"/>
                  <a:gd name="T105" fmla="*/ 0 h 780"/>
                  <a:gd name="T106" fmla="*/ 0 w 278"/>
                  <a:gd name="T107" fmla="*/ 0 h 780"/>
                  <a:gd name="T108" fmla="*/ 0 w 278"/>
                  <a:gd name="T109" fmla="*/ 0 h 780"/>
                  <a:gd name="T110" fmla="*/ 0 w 278"/>
                  <a:gd name="T111" fmla="*/ 0 h 780"/>
                  <a:gd name="T112" fmla="*/ 0 w 278"/>
                  <a:gd name="T113" fmla="*/ 0 h 780"/>
                  <a:gd name="T114" fmla="*/ 0 w 278"/>
                  <a:gd name="T115" fmla="*/ 0 h 780"/>
                  <a:gd name="T116" fmla="*/ 0 w 278"/>
                  <a:gd name="T117" fmla="*/ 0 h 78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78"/>
                  <a:gd name="T178" fmla="*/ 0 h 780"/>
                  <a:gd name="T179" fmla="*/ 278 w 278"/>
                  <a:gd name="T180" fmla="*/ 780 h 78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78" h="780">
                    <a:moveTo>
                      <a:pt x="236" y="709"/>
                    </a:moveTo>
                    <a:lnTo>
                      <a:pt x="236" y="780"/>
                    </a:lnTo>
                    <a:lnTo>
                      <a:pt x="202" y="780"/>
                    </a:lnTo>
                    <a:lnTo>
                      <a:pt x="202" y="706"/>
                    </a:lnTo>
                    <a:lnTo>
                      <a:pt x="175" y="702"/>
                    </a:lnTo>
                    <a:lnTo>
                      <a:pt x="151" y="697"/>
                    </a:lnTo>
                    <a:lnTo>
                      <a:pt x="131" y="692"/>
                    </a:lnTo>
                    <a:lnTo>
                      <a:pt x="111" y="685"/>
                    </a:lnTo>
                    <a:lnTo>
                      <a:pt x="94" y="678"/>
                    </a:lnTo>
                    <a:lnTo>
                      <a:pt x="79" y="670"/>
                    </a:lnTo>
                    <a:lnTo>
                      <a:pt x="66" y="663"/>
                    </a:lnTo>
                    <a:lnTo>
                      <a:pt x="54" y="655"/>
                    </a:lnTo>
                    <a:lnTo>
                      <a:pt x="45" y="647"/>
                    </a:lnTo>
                    <a:lnTo>
                      <a:pt x="36" y="639"/>
                    </a:lnTo>
                    <a:lnTo>
                      <a:pt x="29" y="631"/>
                    </a:lnTo>
                    <a:lnTo>
                      <a:pt x="22" y="623"/>
                    </a:lnTo>
                    <a:lnTo>
                      <a:pt x="18" y="615"/>
                    </a:lnTo>
                    <a:lnTo>
                      <a:pt x="13" y="609"/>
                    </a:lnTo>
                    <a:lnTo>
                      <a:pt x="10" y="602"/>
                    </a:lnTo>
                    <a:lnTo>
                      <a:pt x="6" y="595"/>
                    </a:lnTo>
                    <a:lnTo>
                      <a:pt x="5" y="590"/>
                    </a:lnTo>
                    <a:lnTo>
                      <a:pt x="3" y="577"/>
                    </a:lnTo>
                    <a:lnTo>
                      <a:pt x="0" y="564"/>
                    </a:lnTo>
                    <a:lnTo>
                      <a:pt x="3" y="549"/>
                    </a:lnTo>
                    <a:lnTo>
                      <a:pt x="5" y="542"/>
                    </a:lnTo>
                    <a:lnTo>
                      <a:pt x="10" y="535"/>
                    </a:lnTo>
                    <a:lnTo>
                      <a:pt x="15" y="527"/>
                    </a:lnTo>
                    <a:lnTo>
                      <a:pt x="22" y="519"/>
                    </a:lnTo>
                    <a:lnTo>
                      <a:pt x="30" y="512"/>
                    </a:lnTo>
                    <a:lnTo>
                      <a:pt x="40" y="506"/>
                    </a:lnTo>
                    <a:lnTo>
                      <a:pt x="51" y="502"/>
                    </a:lnTo>
                    <a:lnTo>
                      <a:pt x="63" y="501"/>
                    </a:lnTo>
                    <a:lnTo>
                      <a:pt x="76" y="502"/>
                    </a:lnTo>
                    <a:lnTo>
                      <a:pt x="87" y="505"/>
                    </a:lnTo>
                    <a:lnTo>
                      <a:pt x="98" y="511"/>
                    </a:lnTo>
                    <a:lnTo>
                      <a:pt x="106" y="519"/>
                    </a:lnTo>
                    <a:lnTo>
                      <a:pt x="114" y="527"/>
                    </a:lnTo>
                    <a:lnTo>
                      <a:pt x="119" y="537"/>
                    </a:lnTo>
                    <a:lnTo>
                      <a:pt x="123" y="548"/>
                    </a:lnTo>
                    <a:lnTo>
                      <a:pt x="124" y="560"/>
                    </a:lnTo>
                    <a:lnTo>
                      <a:pt x="123" y="572"/>
                    </a:lnTo>
                    <a:lnTo>
                      <a:pt x="121" y="582"/>
                    </a:lnTo>
                    <a:lnTo>
                      <a:pt x="116" y="591"/>
                    </a:lnTo>
                    <a:lnTo>
                      <a:pt x="109" y="599"/>
                    </a:lnTo>
                    <a:lnTo>
                      <a:pt x="102" y="606"/>
                    </a:lnTo>
                    <a:lnTo>
                      <a:pt x="93" y="612"/>
                    </a:lnTo>
                    <a:lnTo>
                      <a:pt x="84" y="617"/>
                    </a:lnTo>
                    <a:lnTo>
                      <a:pt x="74" y="619"/>
                    </a:lnTo>
                    <a:lnTo>
                      <a:pt x="75" y="627"/>
                    </a:lnTo>
                    <a:lnTo>
                      <a:pt x="77" y="629"/>
                    </a:lnTo>
                    <a:lnTo>
                      <a:pt x="79" y="629"/>
                    </a:lnTo>
                    <a:lnTo>
                      <a:pt x="82" y="632"/>
                    </a:lnTo>
                    <a:lnTo>
                      <a:pt x="87" y="640"/>
                    </a:lnTo>
                    <a:lnTo>
                      <a:pt x="97" y="648"/>
                    </a:lnTo>
                    <a:lnTo>
                      <a:pt x="109" y="656"/>
                    </a:lnTo>
                    <a:lnTo>
                      <a:pt x="124" y="663"/>
                    </a:lnTo>
                    <a:lnTo>
                      <a:pt x="141" y="668"/>
                    </a:lnTo>
                    <a:lnTo>
                      <a:pt x="159" y="674"/>
                    </a:lnTo>
                    <a:lnTo>
                      <a:pt x="180" y="678"/>
                    </a:lnTo>
                    <a:lnTo>
                      <a:pt x="202" y="682"/>
                    </a:lnTo>
                    <a:lnTo>
                      <a:pt x="202" y="442"/>
                    </a:lnTo>
                    <a:lnTo>
                      <a:pt x="164" y="428"/>
                    </a:lnTo>
                    <a:lnTo>
                      <a:pt x="131" y="411"/>
                    </a:lnTo>
                    <a:lnTo>
                      <a:pt x="100" y="393"/>
                    </a:lnTo>
                    <a:lnTo>
                      <a:pt x="74" y="373"/>
                    </a:lnTo>
                    <a:lnTo>
                      <a:pt x="52" y="349"/>
                    </a:lnTo>
                    <a:lnTo>
                      <a:pt x="36" y="322"/>
                    </a:lnTo>
                    <a:lnTo>
                      <a:pt x="26" y="292"/>
                    </a:lnTo>
                    <a:lnTo>
                      <a:pt x="22" y="256"/>
                    </a:lnTo>
                    <a:lnTo>
                      <a:pt x="24" y="222"/>
                    </a:lnTo>
                    <a:lnTo>
                      <a:pt x="34" y="191"/>
                    </a:lnTo>
                    <a:lnTo>
                      <a:pt x="47" y="161"/>
                    </a:lnTo>
                    <a:lnTo>
                      <a:pt x="67" y="135"/>
                    </a:lnTo>
                    <a:lnTo>
                      <a:pt x="92" y="111"/>
                    </a:lnTo>
                    <a:lnTo>
                      <a:pt x="123" y="93"/>
                    </a:lnTo>
                    <a:lnTo>
                      <a:pt x="159" y="79"/>
                    </a:lnTo>
                    <a:lnTo>
                      <a:pt x="202" y="70"/>
                    </a:lnTo>
                    <a:lnTo>
                      <a:pt x="202" y="0"/>
                    </a:lnTo>
                    <a:lnTo>
                      <a:pt x="239" y="0"/>
                    </a:lnTo>
                    <a:lnTo>
                      <a:pt x="239" y="67"/>
                    </a:lnTo>
                    <a:lnTo>
                      <a:pt x="244" y="66"/>
                    </a:lnTo>
                    <a:lnTo>
                      <a:pt x="246" y="66"/>
                    </a:lnTo>
                    <a:lnTo>
                      <a:pt x="249" y="66"/>
                    </a:lnTo>
                    <a:lnTo>
                      <a:pt x="254" y="66"/>
                    </a:lnTo>
                    <a:lnTo>
                      <a:pt x="260" y="66"/>
                    </a:lnTo>
                    <a:lnTo>
                      <a:pt x="266" y="65"/>
                    </a:lnTo>
                    <a:lnTo>
                      <a:pt x="272" y="65"/>
                    </a:lnTo>
                    <a:lnTo>
                      <a:pt x="277" y="65"/>
                    </a:lnTo>
                    <a:lnTo>
                      <a:pt x="277" y="71"/>
                    </a:lnTo>
                    <a:lnTo>
                      <a:pt x="278" y="73"/>
                    </a:lnTo>
                    <a:lnTo>
                      <a:pt x="278" y="74"/>
                    </a:lnTo>
                    <a:lnTo>
                      <a:pt x="278" y="77"/>
                    </a:lnTo>
                    <a:lnTo>
                      <a:pt x="278" y="81"/>
                    </a:lnTo>
                    <a:lnTo>
                      <a:pt x="278" y="86"/>
                    </a:lnTo>
                    <a:lnTo>
                      <a:pt x="278" y="93"/>
                    </a:lnTo>
                    <a:lnTo>
                      <a:pt x="278" y="97"/>
                    </a:lnTo>
                    <a:lnTo>
                      <a:pt x="275" y="97"/>
                    </a:lnTo>
                    <a:lnTo>
                      <a:pt x="270" y="97"/>
                    </a:lnTo>
                    <a:lnTo>
                      <a:pt x="266" y="97"/>
                    </a:lnTo>
                    <a:lnTo>
                      <a:pt x="261" y="97"/>
                    </a:lnTo>
                    <a:lnTo>
                      <a:pt x="255" y="97"/>
                    </a:lnTo>
                    <a:lnTo>
                      <a:pt x="250" y="97"/>
                    </a:lnTo>
                    <a:lnTo>
                      <a:pt x="244" y="98"/>
                    </a:lnTo>
                    <a:lnTo>
                      <a:pt x="239" y="98"/>
                    </a:lnTo>
                    <a:lnTo>
                      <a:pt x="231" y="99"/>
                    </a:lnTo>
                    <a:lnTo>
                      <a:pt x="222" y="100"/>
                    </a:lnTo>
                    <a:lnTo>
                      <a:pt x="214" y="100"/>
                    </a:lnTo>
                    <a:lnTo>
                      <a:pt x="209" y="100"/>
                    </a:lnTo>
                    <a:lnTo>
                      <a:pt x="197" y="102"/>
                    </a:lnTo>
                    <a:lnTo>
                      <a:pt x="186" y="106"/>
                    </a:lnTo>
                    <a:lnTo>
                      <a:pt x="173" y="111"/>
                    </a:lnTo>
                    <a:lnTo>
                      <a:pt x="161" y="118"/>
                    </a:lnTo>
                    <a:lnTo>
                      <a:pt x="149" y="129"/>
                    </a:lnTo>
                    <a:lnTo>
                      <a:pt x="140" y="144"/>
                    </a:lnTo>
                    <a:lnTo>
                      <a:pt x="133" y="163"/>
                    </a:lnTo>
                    <a:lnTo>
                      <a:pt x="130" y="186"/>
                    </a:lnTo>
                    <a:lnTo>
                      <a:pt x="131" y="199"/>
                    </a:lnTo>
                    <a:lnTo>
                      <a:pt x="135" y="211"/>
                    </a:lnTo>
                    <a:lnTo>
                      <a:pt x="141" y="223"/>
                    </a:lnTo>
                    <a:lnTo>
                      <a:pt x="149" y="234"/>
                    </a:lnTo>
                    <a:lnTo>
                      <a:pt x="159" y="245"/>
                    </a:lnTo>
                    <a:lnTo>
                      <a:pt x="172" y="254"/>
                    </a:lnTo>
                    <a:lnTo>
                      <a:pt x="186" y="264"/>
                    </a:lnTo>
                    <a:lnTo>
                      <a:pt x="202" y="272"/>
                    </a:lnTo>
                    <a:lnTo>
                      <a:pt x="209" y="275"/>
                    </a:lnTo>
                    <a:lnTo>
                      <a:pt x="218" y="278"/>
                    </a:lnTo>
                    <a:lnTo>
                      <a:pt x="226" y="281"/>
                    </a:lnTo>
                    <a:lnTo>
                      <a:pt x="233" y="283"/>
                    </a:lnTo>
                    <a:lnTo>
                      <a:pt x="235" y="284"/>
                    </a:lnTo>
                    <a:lnTo>
                      <a:pt x="236" y="284"/>
                    </a:lnTo>
                    <a:lnTo>
                      <a:pt x="237" y="285"/>
                    </a:lnTo>
                    <a:lnTo>
                      <a:pt x="239" y="285"/>
                    </a:lnTo>
                    <a:lnTo>
                      <a:pt x="243" y="286"/>
                    </a:lnTo>
                    <a:lnTo>
                      <a:pt x="247" y="289"/>
                    </a:lnTo>
                    <a:lnTo>
                      <a:pt x="252" y="292"/>
                    </a:lnTo>
                    <a:lnTo>
                      <a:pt x="255" y="293"/>
                    </a:lnTo>
                    <a:lnTo>
                      <a:pt x="260" y="295"/>
                    </a:lnTo>
                    <a:lnTo>
                      <a:pt x="265" y="298"/>
                    </a:lnTo>
                    <a:lnTo>
                      <a:pt x="269" y="301"/>
                    </a:lnTo>
                    <a:lnTo>
                      <a:pt x="276" y="303"/>
                    </a:lnTo>
                    <a:lnTo>
                      <a:pt x="276" y="318"/>
                    </a:lnTo>
                    <a:lnTo>
                      <a:pt x="276" y="338"/>
                    </a:lnTo>
                    <a:lnTo>
                      <a:pt x="276" y="362"/>
                    </a:lnTo>
                    <a:lnTo>
                      <a:pt x="276" y="386"/>
                    </a:lnTo>
                    <a:lnTo>
                      <a:pt x="276" y="413"/>
                    </a:lnTo>
                    <a:lnTo>
                      <a:pt x="276" y="438"/>
                    </a:lnTo>
                    <a:lnTo>
                      <a:pt x="276" y="458"/>
                    </a:lnTo>
                    <a:lnTo>
                      <a:pt x="276" y="469"/>
                    </a:lnTo>
                    <a:lnTo>
                      <a:pt x="274" y="468"/>
                    </a:lnTo>
                    <a:lnTo>
                      <a:pt x="269" y="466"/>
                    </a:lnTo>
                    <a:lnTo>
                      <a:pt x="262" y="464"/>
                    </a:lnTo>
                    <a:lnTo>
                      <a:pt x="255" y="462"/>
                    </a:lnTo>
                    <a:lnTo>
                      <a:pt x="253" y="460"/>
                    </a:lnTo>
                    <a:lnTo>
                      <a:pt x="249" y="459"/>
                    </a:lnTo>
                    <a:lnTo>
                      <a:pt x="244" y="457"/>
                    </a:lnTo>
                    <a:lnTo>
                      <a:pt x="238" y="456"/>
                    </a:lnTo>
                    <a:lnTo>
                      <a:pt x="237" y="686"/>
                    </a:lnTo>
                    <a:lnTo>
                      <a:pt x="243" y="687"/>
                    </a:lnTo>
                    <a:lnTo>
                      <a:pt x="247" y="687"/>
                    </a:lnTo>
                    <a:lnTo>
                      <a:pt x="253" y="687"/>
                    </a:lnTo>
                    <a:lnTo>
                      <a:pt x="258" y="686"/>
                    </a:lnTo>
                    <a:lnTo>
                      <a:pt x="262" y="686"/>
                    </a:lnTo>
                    <a:lnTo>
                      <a:pt x="267" y="685"/>
                    </a:lnTo>
                    <a:lnTo>
                      <a:pt x="272" y="685"/>
                    </a:lnTo>
                    <a:lnTo>
                      <a:pt x="276" y="685"/>
                    </a:lnTo>
                    <a:lnTo>
                      <a:pt x="276" y="692"/>
                    </a:lnTo>
                    <a:lnTo>
                      <a:pt x="277" y="698"/>
                    </a:lnTo>
                    <a:lnTo>
                      <a:pt x="277" y="704"/>
                    </a:lnTo>
                    <a:lnTo>
                      <a:pt x="277" y="709"/>
                    </a:lnTo>
                    <a:lnTo>
                      <a:pt x="274" y="709"/>
                    </a:lnTo>
                    <a:lnTo>
                      <a:pt x="269" y="710"/>
                    </a:lnTo>
                    <a:lnTo>
                      <a:pt x="265" y="710"/>
                    </a:lnTo>
                    <a:lnTo>
                      <a:pt x="259" y="710"/>
                    </a:lnTo>
                    <a:lnTo>
                      <a:pt x="253" y="710"/>
                    </a:lnTo>
                    <a:lnTo>
                      <a:pt x="247" y="710"/>
                    </a:lnTo>
                    <a:lnTo>
                      <a:pt x="242" y="709"/>
                    </a:lnTo>
                    <a:lnTo>
                      <a:pt x="236" y="70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21" name="Freeform 121"/>
              <p:cNvSpPr>
                <a:spLocks/>
              </p:cNvSpPr>
              <p:nvPr/>
            </p:nvSpPr>
            <p:spPr bwMode="auto">
              <a:xfrm>
                <a:off x="1269" y="2774"/>
                <a:ext cx="13" cy="62"/>
              </a:xfrm>
              <a:custGeom>
                <a:avLst/>
                <a:gdLst>
                  <a:gd name="T0" fmla="*/ 0 w 37"/>
                  <a:gd name="T1" fmla="*/ 0 h 187"/>
                  <a:gd name="T2" fmla="*/ 0 w 37"/>
                  <a:gd name="T3" fmla="*/ 0 h 187"/>
                  <a:gd name="T4" fmla="*/ 0 w 37"/>
                  <a:gd name="T5" fmla="*/ 0 h 187"/>
                  <a:gd name="T6" fmla="*/ 0 w 37"/>
                  <a:gd name="T7" fmla="*/ 0 h 187"/>
                  <a:gd name="T8" fmla="*/ 0 w 37"/>
                  <a:gd name="T9" fmla="*/ 0 h 187"/>
                  <a:gd name="T10" fmla="*/ 0 w 37"/>
                  <a:gd name="T11" fmla="*/ 0 h 187"/>
                  <a:gd name="T12" fmla="*/ 0 w 37"/>
                  <a:gd name="T13" fmla="*/ 0 h 187"/>
                  <a:gd name="T14" fmla="*/ 0 w 37"/>
                  <a:gd name="T15" fmla="*/ 0 h 187"/>
                  <a:gd name="T16" fmla="*/ 0 w 37"/>
                  <a:gd name="T17" fmla="*/ 0 h 187"/>
                  <a:gd name="T18" fmla="*/ 0 w 37"/>
                  <a:gd name="T19" fmla="*/ 0 h 187"/>
                  <a:gd name="T20" fmla="*/ 0 w 37"/>
                  <a:gd name="T21" fmla="*/ 0 h 187"/>
                  <a:gd name="T22" fmla="*/ 0 w 37"/>
                  <a:gd name="T23" fmla="*/ 0 h 187"/>
                  <a:gd name="T24" fmla="*/ 0 w 37"/>
                  <a:gd name="T25" fmla="*/ 0 h 187"/>
                  <a:gd name="T26" fmla="*/ 0 w 37"/>
                  <a:gd name="T27" fmla="*/ 0 h 187"/>
                  <a:gd name="T28" fmla="*/ 0 w 37"/>
                  <a:gd name="T29" fmla="*/ 0 h 187"/>
                  <a:gd name="T30" fmla="*/ 0 w 37"/>
                  <a:gd name="T31" fmla="*/ 0 h 187"/>
                  <a:gd name="T32" fmla="*/ 0 w 37"/>
                  <a:gd name="T33" fmla="*/ 0 h 187"/>
                  <a:gd name="T34" fmla="*/ 0 w 37"/>
                  <a:gd name="T35" fmla="*/ 0 h 187"/>
                  <a:gd name="T36" fmla="*/ 0 w 37"/>
                  <a:gd name="T37" fmla="*/ 0 h 187"/>
                  <a:gd name="T38" fmla="*/ 0 w 37"/>
                  <a:gd name="T39" fmla="*/ 0 h 18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
                  <a:gd name="T61" fmla="*/ 0 h 187"/>
                  <a:gd name="T62" fmla="*/ 37 w 37"/>
                  <a:gd name="T63" fmla="*/ 187 h 1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 h="187">
                    <a:moveTo>
                      <a:pt x="37" y="187"/>
                    </a:moveTo>
                    <a:lnTo>
                      <a:pt x="37" y="1"/>
                    </a:lnTo>
                    <a:lnTo>
                      <a:pt x="33" y="1"/>
                    </a:lnTo>
                    <a:lnTo>
                      <a:pt x="28" y="0"/>
                    </a:lnTo>
                    <a:lnTo>
                      <a:pt x="24" y="0"/>
                    </a:lnTo>
                    <a:lnTo>
                      <a:pt x="20" y="0"/>
                    </a:lnTo>
                    <a:lnTo>
                      <a:pt x="16" y="0"/>
                    </a:lnTo>
                    <a:lnTo>
                      <a:pt x="10" y="0"/>
                    </a:lnTo>
                    <a:lnTo>
                      <a:pt x="4" y="1"/>
                    </a:lnTo>
                    <a:lnTo>
                      <a:pt x="0" y="1"/>
                    </a:lnTo>
                    <a:lnTo>
                      <a:pt x="0" y="84"/>
                    </a:lnTo>
                    <a:lnTo>
                      <a:pt x="0" y="174"/>
                    </a:lnTo>
                    <a:lnTo>
                      <a:pt x="3" y="175"/>
                    </a:lnTo>
                    <a:lnTo>
                      <a:pt x="8" y="177"/>
                    </a:lnTo>
                    <a:lnTo>
                      <a:pt x="12" y="179"/>
                    </a:lnTo>
                    <a:lnTo>
                      <a:pt x="19" y="182"/>
                    </a:lnTo>
                    <a:lnTo>
                      <a:pt x="25" y="184"/>
                    </a:lnTo>
                    <a:lnTo>
                      <a:pt x="29" y="185"/>
                    </a:lnTo>
                    <a:lnTo>
                      <a:pt x="34" y="186"/>
                    </a:lnTo>
                    <a:lnTo>
                      <a:pt x="37" y="18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22" name="Freeform 122"/>
              <p:cNvSpPr>
                <a:spLocks/>
              </p:cNvSpPr>
              <p:nvPr/>
            </p:nvSpPr>
            <p:spPr bwMode="auto">
              <a:xfrm>
                <a:off x="1294" y="2741"/>
                <a:ext cx="81" cy="235"/>
              </a:xfrm>
              <a:custGeom>
                <a:avLst/>
                <a:gdLst>
                  <a:gd name="T0" fmla="*/ 0 w 243"/>
                  <a:gd name="T1" fmla="*/ 0 h 706"/>
                  <a:gd name="T2" fmla="*/ 0 w 243"/>
                  <a:gd name="T3" fmla="*/ 0 h 706"/>
                  <a:gd name="T4" fmla="*/ 0 w 243"/>
                  <a:gd name="T5" fmla="*/ 0 h 706"/>
                  <a:gd name="T6" fmla="*/ 0 w 243"/>
                  <a:gd name="T7" fmla="*/ 0 h 706"/>
                  <a:gd name="T8" fmla="*/ 0 w 243"/>
                  <a:gd name="T9" fmla="*/ 0 h 706"/>
                  <a:gd name="T10" fmla="*/ 0 w 243"/>
                  <a:gd name="T11" fmla="*/ 0 h 706"/>
                  <a:gd name="T12" fmla="*/ 0 w 243"/>
                  <a:gd name="T13" fmla="*/ 0 h 706"/>
                  <a:gd name="T14" fmla="*/ 0 w 243"/>
                  <a:gd name="T15" fmla="*/ 0 h 706"/>
                  <a:gd name="T16" fmla="*/ 0 w 243"/>
                  <a:gd name="T17" fmla="*/ 0 h 706"/>
                  <a:gd name="T18" fmla="*/ 0 w 243"/>
                  <a:gd name="T19" fmla="*/ 0 h 706"/>
                  <a:gd name="T20" fmla="*/ 0 w 243"/>
                  <a:gd name="T21" fmla="*/ 0 h 706"/>
                  <a:gd name="T22" fmla="*/ 0 w 243"/>
                  <a:gd name="T23" fmla="*/ 0 h 706"/>
                  <a:gd name="T24" fmla="*/ 0 w 243"/>
                  <a:gd name="T25" fmla="*/ 0 h 706"/>
                  <a:gd name="T26" fmla="*/ 0 w 243"/>
                  <a:gd name="T27" fmla="*/ 0 h 706"/>
                  <a:gd name="T28" fmla="*/ 0 w 243"/>
                  <a:gd name="T29" fmla="*/ 0 h 706"/>
                  <a:gd name="T30" fmla="*/ 0 w 243"/>
                  <a:gd name="T31" fmla="*/ 0 h 706"/>
                  <a:gd name="T32" fmla="*/ 0 w 243"/>
                  <a:gd name="T33" fmla="*/ 0 h 706"/>
                  <a:gd name="T34" fmla="*/ 0 w 243"/>
                  <a:gd name="T35" fmla="*/ 0 h 706"/>
                  <a:gd name="T36" fmla="*/ 0 w 243"/>
                  <a:gd name="T37" fmla="*/ 0 h 706"/>
                  <a:gd name="T38" fmla="*/ 0 w 243"/>
                  <a:gd name="T39" fmla="*/ 0 h 706"/>
                  <a:gd name="T40" fmla="*/ 0 w 243"/>
                  <a:gd name="T41" fmla="*/ 0 h 706"/>
                  <a:gd name="T42" fmla="*/ 0 w 243"/>
                  <a:gd name="T43" fmla="*/ 0 h 706"/>
                  <a:gd name="T44" fmla="*/ 0 w 243"/>
                  <a:gd name="T45" fmla="*/ 0 h 706"/>
                  <a:gd name="T46" fmla="*/ 0 w 243"/>
                  <a:gd name="T47" fmla="*/ 0 h 706"/>
                  <a:gd name="T48" fmla="*/ 0 w 243"/>
                  <a:gd name="T49" fmla="*/ 0 h 706"/>
                  <a:gd name="T50" fmla="*/ 0 w 243"/>
                  <a:gd name="T51" fmla="*/ 0 h 706"/>
                  <a:gd name="T52" fmla="*/ 0 w 243"/>
                  <a:gd name="T53" fmla="*/ 0 h 706"/>
                  <a:gd name="T54" fmla="*/ 0 w 243"/>
                  <a:gd name="T55" fmla="*/ 0 h 706"/>
                  <a:gd name="T56" fmla="*/ 0 w 243"/>
                  <a:gd name="T57" fmla="*/ 0 h 706"/>
                  <a:gd name="T58" fmla="*/ 0 w 243"/>
                  <a:gd name="T59" fmla="*/ 0 h 706"/>
                  <a:gd name="T60" fmla="*/ 0 w 243"/>
                  <a:gd name="T61" fmla="*/ 0 h 706"/>
                  <a:gd name="T62" fmla="*/ 0 w 243"/>
                  <a:gd name="T63" fmla="*/ 0 h 706"/>
                  <a:gd name="T64" fmla="*/ 0 w 243"/>
                  <a:gd name="T65" fmla="*/ 0 h 706"/>
                  <a:gd name="T66" fmla="*/ 0 w 243"/>
                  <a:gd name="T67" fmla="*/ 0 h 706"/>
                  <a:gd name="T68" fmla="*/ 0 w 243"/>
                  <a:gd name="T69" fmla="*/ 0 h 706"/>
                  <a:gd name="T70" fmla="*/ 0 w 243"/>
                  <a:gd name="T71" fmla="*/ 0 h 706"/>
                  <a:gd name="T72" fmla="*/ 0 w 243"/>
                  <a:gd name="T73" fmla="*/ 0 h 706"/>
                  <a:gd name="T74" fmla="*/ 0 w 243"/>
                  <a:gd name="T75" fmla="*/ 0 h 706"/>
                  <a:gd name="T76" fmla="*/ 0 w 243"/>
                  <a:gd name="T77" fmla="*/ 0 h 706"/>
                  <a:gd name="T78" fmla="*/ 0 w 243"/>
                  <a:gd name="T79" fmla="*/ 0 h 706"/>
                  <a:gd name="T80" fmla="*/ 0 w 243"/>
                  <a:gd name="T81" fmla="*/ 0 h 706"/>
                  <a:gd name="T82" fmla="*/ 0 w 243"/>
                  <a:gd name="T83" fmla="*/ 0 h 706"/>
                  <a:gd name="T84" fmla="*/ 0 w 243"/>
                  <a:gd name="T85" fmla="*/ 0 h 706"/>
                  <a:gd name="T86" fmla="*/ 0 w 243"/>
                  <a:gd name="T87" fmla="*/ 0 h 706"/>
                  <a:gd name="T88" fmla="*/ 0 w 243"/>
                  <a:gd name="T89" fmla="*/ 0 h 706"/>
                  <a:gd name="T90" fmla="*/ 0 w 243"/>
                  <a:gd name="T91" fmla="*/ 0 h 706"/>
                  <a:gd name="T92" fmla="*/ 0 w 243"/>
                  <a:gd name="T93" fmla="*/ 0 h 706"/>
                  <a:gd name="T94" fmla="*/ 0 w 243"/>
                  <a:gd name="T95" fmla="*/ 0 h 706"/>
                  <a:gd name="T96" fmla="*/ 0 w 243"/>
                  <a:gd name="T97" fmla="*/ 0 h 706"/>
                  <a:gd name="T98" fmla="*/ 0 w 243"/>
                  <a:gd name="T99" fmla="*/ 0 h 706"/>
                  <a:gd name="T100" fmla="*/ 0 w 243"/>
                  <a:gd name="T101" fmla="*/ 0 h 706"/>
                  <a:gd name="T102" fmla="*/ 0 w 243"/>
                  <a:gd name="T103" fmla="*/ 0 h 706"/>
                  <a:gd name="T104" fmla="*/ 0 w 243"/>
                  <a:gd name="T105" fmla="*/ 0 h 706"/>
                  <a:gd name="T106" fmla="*/ 0 w 243"/>
                  <a:gd name="T107" fmla="*/ 0 h 706"/>
                  <a:gd name="T108" fmla="*/ 0 w 243"/>
                  <a:gd name="T109" fmla="*/ 0 h 706"/>
                  <a:gd name="T110" fmla="*/ 0 w 243"/>
                  <a:gd name="T111" fmla="*/ 0 h 706"/>
                  <a:gd name="T112" fmla="*/ 0 w 243"/>
                  <a:gd name="T113" fmla="*/ 0 h 706"/>
                  <a:gd name="T114" fmla="*/ 0 w 243"/>
                  <a:gd name="T115" fmla="*/ 0 h 7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43"/>
                  <a:gd name="T175" fmla="*/ 0 h 706"/>
                  <a:gd name="T176" fmla="*/ 243 w 243"/>
                  <a:gd name="T177" fmla="*/ 706 h 70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43" h="706">
                    <a:moveTo>
                      <a:pt x="2" y="60"/>
                    </a:moveTo>
                    <a:lnTo>
                      <a:pt x="2" y="0"/>
                    </a:lnTo>
                    <a:lnTo>
                      <a:pt x="42" y="0"/>
                    </a:lnTo>
                    <a:lnTo>
                      <a:pt x="42" y="69"/>
                    </a:lnTo>
                    <a:lnTo>
                      <a:pt x="84" y="76"/>
                    </a:lnTo>
                    <a:lnTo>
                      <a:pt x="119" y="88"/>
                    </a:lnTo>
                    <a:lnTo>
                      <a:pt x="146" y="102"/>
                    </a:lnTo>
                    <a:lnTo>
                      <a:pt x="168" y="120"/>
                    </a:lnTo>
                    <a:lnTo>
                      <a:pt x="184" y="139"/>
                    </a:lnTo>
                    <a:lnTo>
                      <a:pt x="195" y="159"/>
                    </a:lnTo>
                    <a:lnTo>
                      <a:pt x="201" y="180"/>
                    </a:lnTo>
                    <a:lnTo>
                      <a:pt x="203" y="200"/>
                    </a:lnTo>
                    <a:lnTo>
                      <a:pt x="201" y="212"/>
                    </a:lnTo>
                    <a:lnTo>
                      <a:pt x="198" y="223"/>
                    </a:lnTo>
                    <a:lnTo>
                      <a:pt x="192" y="234"/>
                    </a:lnTo>
                    <a:lnTo>
                      <a:pt x="185" y="243"/>
                    </a:lnTo>
                    <a:lnTo>
                      <a:pt x="176" y="250"/>
                    </a:lnTo>
                    <a:lnTo>
                      <a:pt x="166" y="256"/>
                    </a:lnTo>
                    <a:lnTo>
                      <a:pt x="156" y="259"/>
                    </a:lnTo>
                    <a:lnTo>
                      <a:pt x="143" y="261"/>
                    </a:lnTo>
                    <a:lnTo>
                      <a:pt x="130" y="259"/>
                    </a:lnTo>
                    <a:lnTo>
                      <a:pt x="119" y="256"/>
                    </a:lnTo>
                    <a:lnTo>
                      <a:pt x="109" y="250"/>
                    </a:lnTo>
                    <a:lnTo>
                      <a:pt x="100" y="243"/>
                    </a:lnTo>
                    <a:lnTo>
                      <a:pt x="93" y="235"/>
                    </a:lnTo>
                    <a:lnTo>
                      <a:pt x="87" y="225"/>
                    </a:lnTo>
                    <a:lnTo>
                      <a:pt x="84" y="213"/>
                    </a:lnTo>
                    <a:lnTo>
                      <a:pt x="82" y="201"/>
                    </a:lnTo>
                    <a:lnTo>
                      <a:pt x="84" y="191"/>
                    </a:lnTo>
                    <a:lnTo>
                      <a:pt x="86" y="181"/>
                    </a:lnTo>
                    <a:lnTo>
                      <a:pt x="90" y="171"/>
                    </a:lnTo>
                    <a:lnTo>
                      <a:pt x="96" y="163"/>
                    </a:lnTo>
                    <a:lnTo>
                      <a:pt x="102" y="156"/>
                    </a:lnTo>
                    <a:lnTo>
                      <a:pt x="110" y="150"/>
                    </a:lnTo>
                    <a:lnTo>
                      <a:pt x="119" y="146"/>
                    </a:lnTo>
                    <a:lnTo>
                      <a:pt x="129" y="143"/>
                    </a:lnTo>
                    <a:lnTo>
                      <a:pt x="129" y="138"/>
                    </a:lnTo>
                    <a:lnTo>
                      <a:pt x="129" y="136"/>
                    </a:lnTo>
                    <a:lnTo>
                      <a:pt x="129" y="135"/>
                    </a:lnTo>
                    <a:lnTo>
                      <a:pt x="128" y="130"/>
                    </a:lnTo>
                    <a:lnTo>
                      <a:pt x="120" y="124"/>
                    </a:lnTo>
                    <a:lnTo>
                      <a:pt x="111" y="117"/>
                    </a:lnTo>
                    <a:lnTo>
                      <a:pt x="101" y="112"/>
                    </a:lnTo>
                    <a:lnTo>
                      <a:pt x="89" y="108"/>
                    </a:lnTo>
                    <a:lnTo>
                      <a:pt x="77" y="104"/>
                    </a:lnTo>
                    <a:lnTo>
                      <a:pt x="64" y="102"/>
                    </a:lnTo>
                    <a:lnTo>
                      <a:pt x="52" y="100"/>
                    </a:lnTo>
                    <a:lnTo>
                      <a:pt x="40" y="100"/>
                    </a:lnTo>
                    <a:lnTo>
                      <a:pt x="40" y="323"/>
                    </a:lnTo>
                    <a:lnTo>
                      <a:pt x="60" y="330"/>
                    </a:lnTo>
                    <a:lnTo>
                      <a:pt x="79" y="338"/>
                    </a:lnTo>
                    <a:lnTo>
                      <a:pt x="98" y="346"/>
                    </a:lnTo>
                    <a:lnTo>
                      <a:pt x="117" y="353"/>
                    </a:lnTo>
                    <a:lnTo>
                      <a:pt x="134" y="362"/>
                    </a:lnTo>
                    <a:lnTo>
                      <a:pt x="151" y="371"/>
                    </a:lnTo>
                    <a:lnTo>
                      <a:pt x="167" y="380"/>
                    </a:lnTo>
                    <a:lnTo>
                      <a:pt x="181" y="390"/>
                    </a:lnTo>
                    <a:lnTo>
                      <a:pt x="195" y="400"/>
                    </a:lnTo>
                    <a:lnTo>
                      <a:pt x="207" y="412"/>
                    </a:lnTo>
                    <a:lnTo>
                      <a:pt x="217" y="424"/>
                    </a:lnTo>
                    <a:lnTo>
                      <a:pt x="225" y="439"/>
                    </a:lnTo>
                    <a:lnTo>
                      <a:pt x="233" y="454"/>
                    </a:lnTo>
                    <a:lnTo>
                      <a:pt x="238" y="471"/>
                    </a:lnTo>
                    <a:lnTo>
                      <a:pt x="241" y="488"/>
                    </a:lnTo>
                    <a:lnTo>
                      <a:pt x="243" y="508"/>
                    </a:lnTo>
                    <a:lnTo>
                      <a:pt x="243" y="527"/>
                    </a:lnTo>
                    <a:lnTo>
                      <a:pt x="240" y="545"/>
                    </a:lnTo>
                    <a:lnTo>
                      <a:pt x="238" y="563"/>
                    </a:lnTo>
                    <a:lnTo>
                      <a:pt x="233" y="579"/>
                    </a:lnTo>
                    <a:lnTo>
                      <a:pt x="228" y="596"/>
                    </a:lnTo>
                    <a:lnTo>
                      <a:pt x="221" y="612"/>
                    </a:lnTo>
                    <a:lnTo>
                      <a:pt x="212" y="627"/>
                    </a:lnTo>
                    <a:lnTo>
                      <a:pt x="201" y="640"/>
                    </a:lnTo>
                    <a:lnTo>
                      <a:pt x="189" y="652"/>
                    </a:lnTo>
                    <a:lnTo>
                      <a:pt x="175" y="664"/>
                    </a:lnTo>
                    <a:lnTo>
                      <a:pt x="159" y="675"/>
                    </a:lnTo>
                    <a:lnTo>
                      <a:pt x="141" y="684"/>
                    </a:lnTo>
                    <a:lnTo>
                      <a:pt x="119" y="692"/>
                    </a:lnTo>
                    <a:lnTo>
                      <a:pt x="96" y="697"/>
                    </a:lnTo>
                    <a:lnTo>
                      <a:pt x="71" y="703"/>
                    </a:lnTo>
                    <a:lnTo>
                      <a:pt x="42" y="706"/>
                    </a:lnTo>
                    <a:lnTo>
                      <a:pt x="41" y="704"/>
                    </a:lnTo>
                    <a:lnTo>
                      <a:pt x="41" y="702"/>
                    </a:lnTo>
                    <a:lnTo>
                      <a:pt x="41" y="698"/>
                    </a:lnTo>
                    <a:lnTo>
                      <a:pt x="41" y="694"/>
                    </a:lnTo>
                    <a:lnTo>
                      <a:pt x="41" y="691"/>
                    </a:lnTo>
                    <a:lnTo>
                      <a:pt x="41" y="686"/>
                    </a:lnTo>
                    <a:lnTo>
                      <a:pt x="41" y="683"/>
                    </a:lnTo>
                    <a:lnTo>
                      <a:pt x="41" y="678"/>
                    </a:lnTo>
                    <a:lnTo>
                      <a:pt x="60" y="673"/>
                    </a:lnTo>
                    <a:lnTo>
                      <a:pt x="74" y="665"/>
                    </a:lnTo>
                    <a:lnTo>
                      <a:pt x="87" y="655"/>
                    </a:lnTo>
                    <a:lnTo>
                      <a:pt x="97" y="643"/>
                    </a:lnTo>
                    <a:lnTo>
                      <a:pt x="105" y="631"/>
                    </a:lnTo>
                    <a:lnTo>
                      <a:pt x="111" y="618"/>
                    </a:lnTo>
                    <a:lnTo>
                      <a:pt x="114" y="602"/>
                    </a:lnTo>
                    <a:lnTo>
                      <a:pt x="116" y="585"/>
                    </a:lnTo>
                    <a:lnTo>
                      <a:pt x="114" y="567"/>
                    </a:lnTo>
                    <a:lnTo>
                      <a:pt x="110" y="551"/>
                    </a:lnTo>
                    <a:lnTo>
                      <a:pt x="103" y="537"/>
                    </a:lnTo>
                    <a:lnTo>
                      <a:pt x="95" y="523"/>
                    </a:lnTo>
                    <a:lnTo>
                      <a:pt x="82" y="512"/>
                    </a:lnTo>
                    <a:lnTo>
                      <a:pt x="70" y="501"/>
                    </a:lnTo>
                    <a:lnTo>
                      <a:pt x="54" y="492"/>
                    </a:lnTo>
                    <a:lnTo>
                      <a:pt x="36" y="483"/>
                    </a:lnTo>
                    <a:lnTo>
                      <a:pt x="31" y="482"/>
                    </a:lnTo>
                    <a:lnTo>
                      <a:pt x="28" y="481"/>
                    </a:lnTo>
                    <a:lnTo>
                      <a:pt x="23" y="478"/>
                    </a:lnTo>
                    <a:lnTo>
                      <a:pt x="18" y="477"/>
                    </a:lnTo>
                    <a:lnTo>
                      <a:pt x="14" y="475"/>
                    </a:lnTo>
                    <a:lnTo>
                      <a:pt x="9" y="473"/>
                    </a:lnTo>
                    <a:lnTo>
                      <a:pt x="5" y="472"/>
                    </a:lnTo>
                    <a:lnTo>
                      <a:pt x="0" y="469"/>
                    </a:lnTo>
                    <a:lnTo>
                      <a:pt x="0" y="385"/>
                    </a:lnTo>
                    <a:lnTo>
                      <a:pt x="1" y="252"/>
                    </a:lnTo>
                    <a:lnTo>
                      <a:pt x="2" y="124"/>
                    </a:lnTo>
                    <a:lnTo>
                      <a:pt x="2" y="6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grpSp>
          <p:nvGrpSpPr>
            <p:cNvPr id="197" name="Group 123"/>
            <p:cNvGrpSpPr>
              <a:grpSpLocks/>
            </p:cNvGrpSpPr>
            <p:nvPr/>
          </p:nvGrpSpPr>
          <p:grpSpPr bwMode="auto">
            <a:xfrm>
              <a:off x="2284" y="3378"/>
              <a:ext cx="156" cy="178"/>
              <a:chOff x="1202" y="2741"/>
              <a:chExt cx="182" cy="274"/>
            </a:xfrm>
          </p:grpSpPr>
          <p:sp>
            <p:nvSpPr>
              <p:cNvPr id="207" name="Freeform 124"/>
              <p:cNvSpPr>
                <a:spLocks/>
              </p:cNvSpPr>
              <p:nvPr/>
            </p:nvSpPr>
            <p:spPr bwMode="auto">
              <a:xfrm>
                <a:off x="1303" y="2911"/>
                <a:ext cx="14" cy="104"/>
              </a:xfrm>
              <a:custGeom>
                <a:avLst/>
                <a:gdLst>
                  <a:gd name="T0" fmla="*/ 0 w 42"/>
                  <a:gd name="T1" fmla="*/ 0 h 311"/>
                  <a:gd name="T2" fmla="*/ 0 w 42"/>
                  <a:gd name="T3" fmla="*/ 0 h 311"/>
                  <a:gd name="T4" fmla="*/ 0 w 42"/>
                  <a:gd name="T5" fmla="*/ 0 h 311"/>
                  <a:gd name="T6" fmla="*/ 0 w 42"/>
                  <a:gd name="T7" fmla="*/ 0 h 311"/>
                  <a:gd name="T8" fmla="*/ 0 w 42"/>
                  <a:gd name="T9" fmla="*/ 0 h 311"/>
                  <a:gd name="T10" fmla="*/ 0 w 42"/>
                  <a:gd name="T11" fmla="*/ 0 h 311"/>
                  <a:gd name="T12" fmla="*/ 0 w 42"/>
                  <a:gd name="T13" fmla="*/ 0 h 311"/>
                  <a:gd name="T14" fmla="*/ 0 w 42"/>
                  <a:gd name="T15" fmla="*/ 0 h 311"/>
                  <a:gd name="T16" fmla="*/ 0 w 42"/>
                  <a:gd name="T17" fmla="*/ 0 h 311"/>
                  <a:gd name="T18" fmla="*/ 0 w 42"/>
                  <a:gd name="T19" fmla="*/ 0 h 311"/>
                  <a:gd name="T20" fmla="*/ 0 w 42"/>
                  <a:gd name="T21" fmla="*/ 0 h 311"/>
                  <a:gd name="T22" fmla="*/ 0 w 42"/>
                  <a:gd name="T23" fmla="*/ 0 h 311"/>
                  <a:gd name="T24" fmla="*/ 0 w 42"/>
                  <a:gd name="T25" fmla="*/ 0 h 311"/>
                  <a:gd name="T26" fmla="*/ 0 w 42"/>
                  <a:gd name="T27" fmla="*/ 0 h 311"/>
                  <a:gd name="T28" fmla="*/ 0 w 42"/>
                  <a:gd name="T29" fmla="*/ 0 h 311"/>
                  <a:gd name="T30" fmla="*/ 0 w 42"/>
                  <a:gd name="T31" fmla="*/ 0 h 311"/>
                  <a:gd name="T32" fmla="*/ 0 w 42"/>
                  <a:gd name="T33" fmla="*/ 0 h 311"/>
                  <a:gd name="T34" fmla="*/ 0 w 42"/>
                  <a:gd name="T35" fmla="*/ 0 h 311"/>
                  <a:gd name="T36" fmla="*/ 0 w 42"/>
                  <a:gd name="T37" fmla="*/ 0 h 311"/>
                  <a:gd name="T38" fmla="*/ 0 w 42"/>
                  <a:gd name="T39" fmla="*/ 0 h 311"/>
                  <a:gd name="T40" fmla="*/ 0 w 42"/>
                  <a:gd name="T41" fmla="*/ 0 h 311"/>
                  <a:gd name="T42" fmla="*/ 0 w 42"/>
                  <a:gd name="T43" fmla="*/ 0 h 311"/>
                  <a:gd name="T44" fmla="*/ 0 w 42"/>
                  <a:gd name="T45" fmla="*/ 0 h 311"/>
                  <a:gd name="T46" fmla="*/ 0 w 42"/>
                  <a:gd name="T47" fmla="*/ 0 h 311"/>
                  <a:gd name="T48" fmla="*/ 0 w 42"/>
                  <a:gd name="T49" fmla="*/ 0 h 311"/>
                  <a:gd name="T50" fmla="*/ 0 w 42"/>
                  <a:gd name="T51" fmla="*/ 0 h 3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311"/>
                  <a:gd name="T80" fmla="*/ 42 w 42"/>
                  <a:gd name="T81" fmla="*/ 311 h 3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311">
                    <a:moveTo>
                      <a:pt x="40" y="136"/>
                    </a:moveTo>
                    <a:lnTo>
                      <a:pt x="40" y="195"/>
                    </a:lnTo>
                    <a:lnTo>
                      <a:pt x="40" y="204"/>
                    </a:lnTo>
                    <a:lnTo>
                      <a:pt x="41" y="216"/>
                    </a:lnTo>
                    <a:lnTo>
                      <a:pt x="42" y="228"/>
                    </a:lnTo>
                    <a:lnTo>
                      <a:pt x="42" y="237"/>
                    </a:lnTo>
                    <a:lnTo>
                      <a:pt x="42" y="311"/>
                    </a:lnTo>
                    <a:lnTo>
                      <a:pt x="3" y="311"/>
                    </a:lnTo>
                    <a:lnTo>
                      <a:pt x="1" y="240"/>
                    </a:lnTo>
                    <a:lnTo>
                      <a:pt x="1" y="232"/>
                    </a:lnTo>
                    <a:lnTo>
                      <a:pt x="1" y="226"/>
                    </a:lnTo>
                    <a:lnTo>
                      <a:pt x="0" y="220"/>
                    </a:lnTo>
                    <a:lnTo>
                      <a:pt x="0" y="216"/>
                    </a:lnTo>
                    <a:lnTo>
                      <a:pt x="0" y="178"/>
                    </a:lnTo>
                    <a:lnTo>
                      <a:pt x="0" y="111"/>
                    </a:lnTo>
                    <a:lnTo>
                      <a:pt x="0" y="41"/>
                    </a:lnTo>
                    <a:lnTo>
                      <a:pt x="0" y="0"/>
                    </a:lnTo>
                    <a:lnTo>
                      <a:pt x="4" y="1"/>
                    </a:lnTo>
                    <a:lnTo>
                      <a:pt x="10" y="3"/>
                    </a:lnTo>
                    <a:lnTo>
                      <a:pt x="17" y="6"/>
                    </a:lnTo>
                    <a:lnTo>
                      <a:pt x="24" y="8"/>
                    </a:lnTo>
                    <a:lnTo>
                      <a:pt x="29" y="10"/>
                    </a:lnTo>
                    <a:lnTo>
                      <a:pt x="34" y="11"/>
                    </a:lnTo>
                    <a:lnTo>
                      <a:pt x="37" y="13"/>
                    </a:lnTo>
                    <a:lnTo>
                      <a:pt x="40" y="16"/>
                    </a:lnTo>
                    <a:lnTo>
                      <a:pt x="40" y="136"/>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08" name="Freeform 125"/>
              <p:cNvSpPr>
                <a:spLocks/>
              </p:cNvSpPr>
              <p:nvPr/>
            </p:nvSpPr>
            <p:spPr bwMode="auto">
              <a:xfrm>
                <a:off x="1211" y="2754"/>
                <a:ext cx="93" cy="261"/>
              </a:xfrm>
              <a:custGeom>
                <a:avLst/>
                <a:gdLst>
                  <a:gd name="T0" fmla="*/ 0 w 278"/>
                  <a:gd name="T1" fmla="*/ 0 h 782"/>
                  <a:gd name="T2" fmla="*/ 0 w 278"/>
                  <a:gd name="T3" fmla="*/ 0 h 782"/>
                  <a:gd name="T4" fmla="*/ 0 w 278"/>
                  <a:gd name="T5" fmla="*/ 0 h 782"/>
                  <a:gd name="T6" fmla="*/ 0 w 278"/>
                  <a:gd name="T7" fmla="*/ 0 h 782"/>
                  <a:gd name="T8" fmla="*/ 0 w 278"/>
                  <a:gd name="T9" fmla="*/ 0 h 782"/>
                  <a:gd name="T10" fmla="*/ 0 w 278"/>
                  <a:gd name="T11" fmla="*/ 0 h 782"/>
                  <a:gd name="T12" fmla="*/ 0 w 278"/>
                  <a:gd name="T13" fmla="*/ 0 h 782"/>
                  <a:gd name="T14" fmla="*/ 0 w 278"/>
                  <a:gd name="T15" fmla="*/ 0 h 782"/>
                  <a:gd name="T16" fmla="*/ 0 w 278"/>
                  <a:gd name="T17" fmla="*/ 0 h 782"/>
                  <a:gd name="T18" fmla="*/ 0 w 278"/>
                  <a:gd name="T19" fmla="*/ 0 h 782"/>
                  <a:gd name="T20" fmla="*/ 0 w 278"/>
                  <a:gd name="T21" fmla="*/ 0 h 782"/>
                  <a:gd name="T22" fmla="*/ 0 w 278"/>
                  <a:gd name="T23" fmla="*/ 0 h 782"/>
                  <a:gd name="T24" fmla="*/ 0 w 278"/>
                  <a:gd name="T25" fmla="*/ 0 h 782"/>
                  <a:gd name="T26" fmla="*/ 0 w 278"/>
                  <a:gd name="T27" fmla="*/ 0 h 782"/>
                  <a:gd name="T28" fmla="*/ 0 w 278"/>
                  <a:gd name="T29" fmla="*/ 0 h 782"/>
                  <a:gd name="T30" fmla="*/ 0 w 278"/>
                  <a:gd name="T31" fmla="*/ 0 h 782"/>
                  <a:gd name="T32" fmla="*/ 0 w 278"/>
                  <a:gd name="T33" fmla="*/ 0 h 782"/>
                  <a:gd name="T34" fmla="*/ 0 w 278"/>
                  <a:gd name="T35" fmla="*/ 0 h 782"/>
                  <a:gd name="T36" fmla="*/ 0 w 278"/>
                  <a:gd name="T37" fmla="*/ 0 h 782"/>
                  <a:gd name="T38" fmla="*/ 0 w 278"/>
                  <a:gd name="T39" fmla="*/ 0 h 782"/>
                  <a:gd name="T40" fmla="*/ 0 w 278"/>
                  <a:gd name="T41" fmla="*/ 0 h 782"/>
                  <a:gd name="T42" fmla="*/ 0 w 278"/>
                  <a:gd name="T43" fmla="*/ 0 h 782"/>
                  <a:gd name="T44" fmla="*/ 0 w 278"/>
                  <a:gd name="T45" fmla="*/ 0 h 782"/>
                  <a:gd name="T46" fmla="*/ 0 w 278"/>
                  <a:gd name="T47" fmla="*/ 0 h 782"/>
                  <a:gd name="T48" fmla="*/ 0 w 278"/>
                  <a:gd name="T49" fmla="*/ 0 h 782"/>
                  <a:gd name="T50" fmla="*/ 0 w 278"/>
                  <a:gd name="T51" fmla="*/ 0 h 782"/>
                  <a:gd name="T52" fmla="*/ 0 w 278"/>
                  <a:gd name="T53" fmla="*/ 0 h 782"/>
                  <a:gd name="T54" fmla="*/ 0 w 278"/>
                  <a:gd name="T55" fmla="*/ 0 h 782"/>
                  <a:gd name="T56" fmla="*/ 0 w 278"/>
                  <a:gd name="T57" fmla="*/ 0 h 782"/>
                  <a:gd name="T58" fmla="*/ 0 w 278"/>
                  <a:gd name="T59" fmla="*/ 0 h 782"/>
                  <a:gd name="T60" fmla="*/ 0 w 278"/>
                  <a:gd name="T61" fmla="*/ 0 h 782"/>
                  <a:gd name="T62" fmla="*/ 0 w 278"/>
                  <a:gd name="T63" fmla="*/ 0 h 782"/>
                  <a:gd name="T64" fmla="*/ 0 w 278"/>
                  <a:gd name="T65" fmla="*/ 0 h 782"/>
                  <a:gd name="T66" fmla="*/ 0 w 278"/>
                  <a:gd name="T67" fmla="*/ 0 h 782"/>
                  <a:gd name="T68" fmla="*/ 0 w 278"/>
                  <a:gd name="T69" fmla="*/ 0 h 782"/>
                  <a:gd name="T70" fmla="*/ 0 w 278"/>
                  <a:gd name="T71" fmla="*/ 0 h 782"/>
                  <a:gd name="T72" fmla="*/ 0 w 278"/>
                  <a:gd name="T73" fmla="*/ 0 h 782"/>
                  <a:gd name="T74" fmla="*/ 0 w 278"/>
                  <a:gd name="T75" fmla="*/ 0 h 782"/>
                  <a:gd name="T76" fmla="*/ 0 w 278"/>
                  <a:gd name="T77" fmla="*/ 0 h 782"/>
                  <a:gd name="T78" fmla="*/ 0 w 278"/>
                  <a:gd name="T79" fmla="*/ 0 h 782"/>
                  <a:gd name="T80" fmla="*/ 0 w 278"/>
                  <a:gd name="T81" fmla="*/ 0 h 782"/>
                  <a:gd name="T82" fmla="*/ 0 w 278"/>
                  <a:gd name="T83" fmla="*/ 0 h 782"/>
                  <a:gd name="T84" fmla="*/ 0 w 278"/>
                  <a:gd name="T85" fmla="*/ 0 h 782"/>
                  <a:gd name="T86" fmla="*/ 0 w 278"/>
                  <a:gd name="T87" fmla="*/ 0 h 782"/>
                  <a:gd name="T88" fmla="*/ 0 w 278"/>
                  <a:gd name="T89" fmla="*/ 0 h 782"/>
                  <a:gd name="T90" fmla="*/ 0 w 278"/>
                  <a:gd name="T91" fmla="*/ 0 h 782"/>
                  <a:gd name="T92" fmla="*/ 0 w 278"/>
                  <a:gd name="T93" fmla="*/ 0 h 782"/>
                  <a:gd name="T94" fmla="*/ 0 w 278"/>
                  <a:gd name="T95" fmla="*/ 0 h 782"/>
                  <a:gd name="T96" fmla="*/ 0 w 278"/>
                  <a:gd name="T97" fmla="*/ 0 h 782"/>
                  <a:gd name="T98" fmla="*/ 0 w 278"/>
                  <a:gd name="T99" fmla="*/ 0 h 782"/>
                  <a:gd name="T100" fmla="*/ 0 w 278"/>
                  <a:gd name="T101" fmla="*/ 0 h 782"/>
                  <a:gd name="T102" fmla="*/ 0 w 278"/>
                  <a:gd name="T103" fmla="*/ 0 h 782"/>
                  <a:gd name="T104" fmla="*/ 0 w 278"/>
                  <a:gd name="T105" fmla="*/ 0 h 782"/>
                  <a:gd name="T106" fmla="*/ 0 w 278"/>
                  <a:gd name="T107" fmla="*/ 0 h 782"/>
                  <a:gd name="T108" fmla="*/ 0 w 278"/>
                  <a:gd name="T109" fmla="*/ 0 h 782"/>
                  <a:gd name="T110" fmla="*/ 0 w 278"/>
                  <a:gd name="T111" fmla="*/ 0 h 782"/>
                  <a:gd name="T112" fmla="*/ 0 w 278"/>
                  <a:gd name="T113" fmla="*/ 0 h 782"/>
                  <a:gd name="T114" fmla="*/ 0 w 278"/>
                  <a:gd name="T115" fmla="*/ 0 h 782"/>
                  <a:gd name="T116" fmla="*/ 0 w 278"/>
                  <a:gd name="T117" fmla="*/ 0 h 7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78"/>
                  <a:gd name="T178" fmla="*/ 0 h 782"/>
                  <a:gd name="T179" fmla="*/ 278 w 278"/>
                  <a:gd name="T180" fmla="*/ 782 h 78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78" h="782">
                    <a:moveTo>
                      <a:pt x="235" y="710"/>
                    </a:moveTo>
                    <a:lnTo>
                      <a:pt x="235" y="782"/>
                    </a:lnTo>
                    <a:lnTo>
                      <a:pt x="201" y="782"/>
                    </a:lnTo>
                    <a:lnTo>
                      <a:pt x="201" y="708"/>
                    </a:lnTo>
                    <a:lnTo>
                      <a:pt x="175" y="703"/>
                    </a:lnTo>
                    <a:lnTo>
                      <a:pt x="151" y="698"/>
                    </a:lnTo>
                    <a:lnTo>
                      <a:pt x="130" y="692"/>
                    </a:lnTo>
                    <a:lnTo>
                      <a:pt x="111" y="685"/>
                    </a:lnTo>
                    <a:lnTo>
                      <a:pt x="94" y="679"/>
                    </a:lnTo>
                    <a:lnTo>
                      <a:pt x="79" y="672"/>
                    </a:lnTo>
                    <a:lnTo>
                      <a:pt x="65" y="664"/>
                    </a:lnTo>
                    <a:lnTo>
                      <a:pt x="54" y="656"/>
                    </a:lnTo>
                    <a:lnTo>
                      <a:pt x="44" y="648"/>
                    </a:lnTo>
                    <a:lnTo>
                      <a:pt x="35" y="639"/>
                    </a:lnTo>
                    <a:lnTo>
                      <a:pt x="28" y="632"/>
                    </a:lnTo>
                    <a:lnTo>
                      <a:pt x="22" y="624"/>
                    </a:lnTo>
                    <a:lnTo>
                      <a:pt x="17" y="616"/>
                    </a:lnTo>
                    <a:lnTo>
                      <a:pt x="12" y="609"/>
                    </a:lnTo>
                    <a:lnTo>
                      <a:pt x="9" y="602"/>
                    </a:lnTo>
                    <a:lnTo>
                      <a:pt x="6" y="596"/>
                    </a:lnTo>
                    <a:lnTo>
                      <a:pt x="4" y="590"/>
                    </a:lnTo>
                    <a:lnTo>
                      <a:pt x="2" y="579"/>
                    </a:lnTo>
                    <a:lnTo>
                      <a:pt x="0" y="564"/>
                    </a:lnTo>
                    <a:lnTo>
                      <a:pt x="2" y="551"/>
                    </a:lnTo>
                    <a:lnTo>
                      <a:pt x="4" y="544"/>
                    </a:lnTo>
                    <a:lnTo>
                      <a:pt x="9" y="536"/>
                    </a:lnTo>
                    <a:lnTo>
                      <a:pt x="15" y="527"/>
                    </a:lnTo>
                    <a:lnTo>
                      <a:pt x="22" y="519"/>
                    </a:lnTo>
                    <a:lnTo>
                      <a:pt x="30" y="512"/>
                    </a:lnTo>
                    <a:lnTo>
                      <a:pt x="40" y="507"/>
                    </a:lnTo>
                    <a:lnTo>
                      <a:pt x="50" y="504"/>
                    </a:lnTo>
                    <a:lnTo>
                      <a:pt x="63" y="502"/>
                    </a:lnTo>
                    <a:lnTo>
                      <a:pt x="75" y="504"/>
                    </a:lnTo>
                    <a:lnTo>
                      <a:pt x="87" y="507"/>
                    </a:lnTo>
                    <a:lnTo>
                      <a:pt x="97" y="512"/>
                    </a:lnTo>
                    <a:lnTo>
                      <a:pt x="105" y="519"/>
                    </a:lnTo>
                    <a:lnTo>
                      <a:pt x="113" y="528"/>
                    </a:lnTo>
                    <a:lnTo>
                      <a:pt x="119" y="538"/>
                    </a:lnTo>
                    <a:lnTo>
                      <a:pt x="122" y="550"/>
                    </a:lnTo>
                    <a:lnTo>
                      <a:pt x="123" y="562"/>
                    </a:lnTo>
                    <a:lnTo>
                      <a:pt x="122" y="573"/>
                    </a:lnTo>
                    <a:lnTo>
                      <a:pt x="120" y="583"/>
                    </a:lnTo>
                    <a:lnTo>
                      <a:pt x="115" y="592"/>
                    </a:lnTo>
                    <a:lnTo>
                      <a:pt x="109" y="600"/>
                    </a:lnTo>
                    <a:lnTo>
                      <a:pt x="102" y="608"/>
                    </a:lnTo>
                    <a:lnTo>
                      <a:pt x="93" y="614"/>
                    </a:lnTo>
                    <a:lnTo>
                      <a:pt x="83" y="618"/>
                    </a:lnTo>
                    <a:lnTo>
                      <a:pt x="73" y="620"/>
                    </a:lnTo>
                    <a:lnTo>
                      <a:pt x="74" y="627"/>
                    </a:lnTo>
                    <a:lnTo>
                      <a:pt x="77" y="629"/>
                    </a:lnTo>
                    <a:lnTo>
                      <a:pt x="79" y="630"/>
                    </a:lnTo>
                    <a:lnTo>
                      <a:pt x="81" y="634"/>
                    </a:lnTo>
                    <a:lnTo>
                      <a:pt x="87" y="642"/>
                    </a:lnTo>
                    <a:lnTo>
                      <a:pt x="96" y="649"/>
                    </a:lnTo>
                    <a:lnTo>
                      <a:pt x="109" y="656"/>
                    </a:lnTo>
                    <a:lnTo>
                      <a:pt x="123" y="663"/>
                    </a:lnTo>
                    <a:lnTo>
                      <a:pt x="141" y="670"/>
                    </a:lnTo>
                    <a:lnTo>
                      <a:pt x="159" y="675"/>
                    </a:lnTo>
                    <a:lnTo>
                      <a:pt x="179" y="680"/>
                    </a:lnTo>
                    <a:lnTo>
                      <a:pt x="201" y="683"/>
                    </a:lnTo>
                    <a:lnTo>
                      <a:pt x="201" y="444"/>
                    </a:lnTo>
                    <a:lnTo>
                      <a:pt x="163" y="429"/>
                    </a:lnTo>
                    <a:lnTo>
                      <a:pt x="130" y="413"/>
                    </a:lnTo>
                    <a:lnTo>
                      <a:pt x="99" y="395"/>
                    </a:lnTo>
                    <a:lnTo>
                      <a:pt x="73" y="374"/>
                    </a:lnTo>
                    <a:lnTo>
                      <a:pt x="51" y="351"/>
                    </a:lnTo>
                    <a:lnTo>
                      <a:pt x="35" y="324"/>
                    </a:lnTo>
                    <a:lnTo>
                      <a:pt x="25" y="294"/>
                    </a:lnTo>
                    <a:lnTo>
                      <a:pt x="22" y="258"/>
                    </a:lnTo>
                    <a:lnTo>
                      <a:pt x="24" y="224"/>
                    </a:lnTo>
                    <a:lnTo>
                      <a:pt x="33" y="192"/>
                    </a:lnTo>
                    <a:lnTo>
                      <a:pt x="47" y="162"/>
                    </a:lnTo>
                    <a:lnTo>
                      <a:pt x="66" y="136"/>
                    </a:lnTo>
                    <a:lnTo>
                      <a:pt x="91" y="113"/>
                    </a:lnTo>
                    <a:lnTo>
                      <a:pt x="122" y="94"/>
                    </a:lnTo>
                    <a:lnTo>
                      <a:pt x="159" y="79"/>
                    </a:lnTo>
                    <a:lnTo>
                      <a:pt x="201" y="70"/>
                    </a:lnTo>
                    <a:lnTo>
                      <a:pt x="201" y="0"/>
                    </a:lnTo>
                    <a:lnTo>
                      <a:pt x="239" y="0"/>
                    </a:lnTo>
                    <a:lnTo>
                      <a:pt x="239" y="68"/>
                    </a:lnTo>
                    <a:lnTo>
                      <a:pt x="245" y="68"/>
                    </a:lnTo>
                    <a:lnTo>
                      <a:pt x="247" y="67"/>
                    </a:lnTo>
                    <a:lnTo>
                      <a:pt x="248" y="67"/>
                    </a:lnTo>
                    <a:lnTo>
                      <a:pt x="254" y="67"/>
                    </a:lnTo>
                    <a:lnTo>
                      <a:pt x="260" y="67"/>
                    </a:lnTo>
                    <a:lnTo>
                      <a:pt x="265" y="67"/>
                    </a:lnTo>
                    <a:lnTo>
                      <a:pt x="271" y="67"/>
                    </a:lnTo>
                    <a:lnTo>
                      <a:pt x="277" y="67"/>
                    </a:lnTo>
                    <a:lnTo>
                      <a:pt x="277" y="72"/>
                    </a:lnTo>
                    <a:lnTo>
                      <a:pt x="278" y="75"/>
                    </a:lnTo>
                    <a:lnTo>
                      <a:pt x="278" y="76"/>
                    </a:lnTo>
                    <a:lnTo>
                      <a:pt x="278" y="79"/>
                    </a:lnTo>
                    <a:lnTo>
                      <a:pt x="278" y="82"/>
                    </a:lnTo>
                    <a:lnTo>
                      <a:pt x="278" y="88"/>
                    </a:lnTo>
                    <a:lnTo>
                      <a:pt x="278" y="95"/>
                    </a:lnTo>
                    <a:lnTo>
                      <a:pt x="278" y="98"/>
                    </a:lnTo>
                    <a:lnTo>
                      <a:pt x="274" y="98"/>
                    </a:lnTo>
                    <a:lnTo>
                      <a:pt x="270" y="98"/>
                    </a:lnTo>
                    <a:lnTo>
                      <a:pt x="265" y="98"/>
                    </a:lnTo>
                    <a:lnTo>
                      <a:pt x="261" y="98"/>
                    </a:lnTo>
                    <a:lnTo>
                      <a:pt x="255" y="98"/>
                    </a:lnTo>
                    <a:lnTo>
                      <a:pt x="249" y="98"/>
                    </a:lnTo>
                    <a:lnTo>
                      <a:pt x="244" y="98"/>
                    </a:lnTo>
                    <a:lnTo>
                      <a:pt x="239" y="99"/>
                    </a:lnTo>
                    <a:lnTo>
                      <a:pt x="231" y="100"/>
                    </a:lnTo>
                    <a:lnTo>
                      <a:pt x="222" y="100"/>
                    </a:lnTo>
                    <a:lnTo>
                      <a:pt x="214" y="100"/>
                    </a:lnTo>
                    <a:lnTo>
                      <a:pt x="208" y="101"/>
                    </a:lnTo>
                    <a:lnTo>
                      <a:pt x="197" y="104"/>
                    </a:lnTo>
                    <a:lnTo>
                      <a:pt x="185" y="106"/>
                    </a:lnTo>
                    <a:lnTo>
                      <a:pt x="173" y="112"/>
                    </a:lnTo>
                    <a:lnTo>
                      <a:pt x="160" y="119"/>
                    </a:lnTo>
                    <a:lnTo>
                      <a:pt x="149" y="130"/>
                    </a:lnTo>
                    <a:lnTo>
                      <a:pt x="139" y="144"/>
                    </a:lnTo>
                    <a:lnTo>
                      <a:pt x="133" y="163"/>
                    </a:lnTo>
                    <a:lnTo>
                      <a:pt x="129" y="187"/>
                    </a:lnTo>
                    <a:lnTo>
                      <a:pt x="130" y="200"/>
                    </a:lnTo>
                    <a:lnTo>
                      <a:pt x="135" y="213"/>
                    </a:lnTo>
                    <a:lnTo>
                      <a:pt x="141" y="224"/>
                    </a:lnTo>
                    <a:lnTo>
                      <a:pt x="149" y="235"/>
                    </a:lnTo>
                    <a:lnTo>
                      <a:pt x="159" y="246"/>
                    </a:lnTo>
                    <a:lnTo>
                      <a:pt x="171" y="255"/>
                    </a:lnTo>
                    <a:lnTo>
                      <a:pt x="185" y="265"/>
                    </a:lnTo>
                    <a:lnTo>
                      <a:pt x="201" y="273"/>
                    </a:lnTo>
                    <a:lnTo>
                      <a:pt x="208" y="276"/>
                    </a:lnTo>
                    <a:lnTo>
                      <a:pt x="217" y="279"/>
                    </a:lnTo>
                    <a:lnTo>
                      <a:pt x="226" y="282"/>
                    </a:lnTo>
                    <a:lnTo>
                      <a:pt x="232" y="285"/>
                    </a:lnTo>
                    <a:lnTo>
                      <a:pt x="234" y="286"/>
                    </a:lnTo>
                    <a:lnTo>
                      <a:pt x="235" y="286"/>
                    </a:lnTo>
                    <a:lnTo>
                      <a:pt x="237" y="286"/>
                    </a:lnTo>
                    <a:lnTo>
                      <a:pt x="239" y="287"/>
                    </a:lnTo>
                    <a:lnTo>
                      <a:pt x="242" y="288"/>
                    </a:lnTo>
                    <a:lnTo>
                      <a:pt x="247" y="290"/>
                    </a:lnTo>
                    <a:lnTo>
                      <a:pt x="252" y="292"/>
                    </a:lnTo>
                    <a:lnTo>
                      <a:pt x="255" y="295"/>
                    </a:lnTo>
                    <a:lnTo>
                      <a:pt x="260" y="297"/>
                    </a:lnTo>
                    <a:lnTo>
                      <a:pt x="264" y="299"/>
                    </a:lnTo>
                    <a:lnTo>
                      <a:pt x="269" y="301"/>
                    </a:lnTo>
                    <a:lnTo>
                      <a:pt x="276" y="304"/>
                    </a:lnTo>
                    <a:lnTo>
                      <a:pt x="276" y="318"/>
                    </a:lnTo>
                    <a:lnTo>
                      <a:pt x="276" y="338"/>
                    </a:lnTo>
                    <a:lnTo>
                      <a:pt x="276" y="363"/>
                    </a:lnTo>
                    <a:lnTo>
                      <a:pt x="276" y="388"/>
                    </a:lnTo>
                    <a:lnTo>
                      <a:pt x="276" y="415"/>
                    </a:lnTo>
                    <a:lnTo>
                      <a:pt x="276" y="440"/>
                    </a:lnTo>
                    <a:lnTo>
                      <a:pt x="276" y="460"/>
                    </a:lnTo>
                    <a:lnTo>
                      <a:pt x="276" y="471"/>
                    </a:lnTo>
                    <a:lnTo>
                      <a:pt x="273" y="470"/>
                    </a:lnTo>
                    <a:lnTo>
                      <a:pt x="269" y="468"/>
                    </a:lnTo>
                    <a:lnTo>
                      <a:pt x="262" y="465"/>
                    </a:lnTo>
                    <a:lnTo>
                      <a:pt x="255" y="462"/>
                    </a:lnTo>
                    <a:lnTo>
                      <a:pt x="253" y="461"/>
                    </a:lnTo>
                    <a:lnTo>
                      <a:pt x="248" y="460"/>
                    </a:lnTo>
                    <a:lnTo>
                      <a:pt x="244" y="459"/>
                    </a:lnTo>
                    <a:lnTo>
                      <a:pt x="238" y="456"/>
                    </a:lnTo>
                    <a:lnTo>
                      <a:pt x="237" y="688"/>
                    </a:lnTo>
                    <a:lnTo>
                      <a:pt x="242" y="688"/>
                    </a:lnTo>
                    <a:lnTo>
                      <a:pt x="247" y="688"/>
                    </a:lnTo>
                    <a:lnTo>
                      <a:pt x="253" y="688"/>
                    </a:lnTo>
                    <a:lnTo>
                      <a:pt x="257" y="688"/>
                    </a:lnTo>
                    <a:lnTo>
                      <a:pt x="262" y="688"/>
                    </a:lnTo>
                    <a:lnTo>
                      <a:pt x="266" y="687"/>
                    </a:lnTo>
                    <a:lnTo>
                      <a:pt x="271" y="687"/>
                    </a:lnTo>
                    <a:lnTo>
                      <a:pt x="276" y="687"/>
                    </a:lnTo>
                    <a:lnTo>
                      <a:pt x="276" y="693"/>
                    </a:lnTo>
                    <a:lnTo>
                      <a:pt x="277" y="700"/>
                    </a:lnTo>
                    <a:lnTo>
                      <a:pt x="277" y="706"/>
                    </a:lnTo>
                    <a:lnTo>
                      <a:pt x="277" y="710"/>
                    </a:lnTo>
                    <a:lnTo>
                      <a:pt x="273" y="710"/>
                    </a:lnTo>
                    <a:lnTo>
                      <a:pt x="269" y="710"/>
                    </a:lnTo>
                    <a:lnTo>
                      <a:pt x="264" y="710"/>
                    </a:lnTo>
                    <a:lnTo>
                      <a:pt x="258" y="710"/>
                    </a:lnTo>
                    <a:lnTo>
                      <a:pt x="253" y="710"/>
                    </a:lnTo>
                    <a:lnTo>
                      <a:pt x="247" y="710"/>
                    </a:lnTo>
                    <a:lnTo>
                      <a:pt x="241" y="710"/>
                    </a:lnTo>
                    <a:lnTo>
                      <a:pt x="235" y="71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09" name="Freeform 126"/>
              <p:cNvSpPr>
                <a:spLocks/>
              </p:cNvSpPr>
              <p:nvPr/>
            </p:nvSpPr>
            <p:spPr bwMode="auto">
              <a:xfrm>
                <a:off x="1278" y="2787"/>
                <a:ext cx="13" cy="63"/>
              </a:xfrm>
              <a:custGeom>
                <a:avLst/>
                <a:gdLst>
                  <a:gd name="T0" fmla="*/ 0 w 38"/>
                  <a:gd name="T1" fmla="*/ 0 h 188"/>
                  <a:gd name="T2" fmla="*/ 0 w 38"/>
                  <a:gd name="T3" fmla="*/ 0 h 188"/>
                  <a:gd name="T4" fmla="*/ 0 w 38"/>
                  <a:gd name="T5" fmla="*/ 0 h 188"/>
                  <a:gd name="T6" fmla="*/ 0 w 38"/>
                  <a:gd name="T7" fmla="*/ 0 h 188"/>
                  <a:gd name="T8" fmla="*/ 0 w 38"/>
                  <a:gd name="T9" fmla="*/ 0 h 188"/>
                  <a:gd name="T10" fmla="*/ 0 w 38"/>
                  <a:gd name="T11" fmla="*/ 0 h 188"/>
                  <a:gd name="T12" fmla="*/ 0 w 38"/>
                  <a:gd name="T13" fmla="*/ 0 h 188"/>
                  <a:gd name="T14" fmla="*/ 0 w 38"/>
                  <a:gd name="T15" fmla="*/ 0 h 188"/>
                  <a:gd name="T16" fmla="*/ 0 w 38"/>
                  <a:gd name="T17" fmla="*/ 0 h 188"/>
                  <a:gd name="T18" fmla="*/ 0 w 38"/>
                  <a:gd name="T19" fmla="*/ 0 h 188"/>
                  <a:gd name="T20" fmla="*/ 0 w 38"/>
                  <a:gd name="T21" fmla="*/ 0 h 188"/>
                  <a:gd name="T22" fmla="*/ 0 w 38"/>
                  <a:gd name="T23" fmla="*/ 0 h 188"/>
                  <a:gd name="T24" fmla="*/ 0 w 38"/>
                  <a:gd name="T25" fmla="*/ 0 h 188"/>
                  <a:gd name="T26" fmla="*/ 0 w 38"/>
                  <a:gd name="T27" fmla="*/ 0 h 188"/>
                  <a:gd name="T28" fmla="*/ 0 w 38"/>
                  <a:gd name="T29" fmla="*/ 0 h 188"/>
                  <a:gd name="T30" fmla="*/ 0 w 38"/>
                  <a:gd name="T31" fmla="*/ 0 h 188"/>
                  <a:gd name="T32" fmla="*/ 0 w 38"/>
                  <a:gd name="T33" fmla="*/ 0 h 188"/>
                  <a:gd name="T34" fmla="*/ 0 w 38"/>
                  <a:gd name="T35" fmla="*/ 0 h 188"/>
                  <a:gd name="T36" fmla="*/ 0 w 38"/>
                  <a:gd name="T37" fmla="*/ 0 h 188"/>
                  <a:gd name="T38" fmla="*/ 0 w 38"/>
                  <a:gd name="T39" fmla="*/ 0 h 1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88"/>
                  <a:gd name="T62" fmla="*/ 38 w 38"/>
                  <a:gd name="T63" fmla="*/ 188 h 18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88">
                    <a:moveTo>
                      <a:pt x="38" y="188"/>
                    </a:moveTo>
                    <a:lnTo>
                      <a:pt x="38" y="0"/>
                    </a:lnTo>
                    <a:lnTo>
                      <a:pt x="33" y="0"/>
                    </a:lnTo>
                    <a:lnTo>
                      <a:pt x="29" y="0"/>
                    </a:lnTo>
                    <a:lnTo>
                      <a:pt x="24" y="0"/>
                    </a:lnTo>
                    <a:lnTo>
                      <a:pt x="21" y="0"/>
                    </a:lnTo>
                    <a:lnTo>
                      <a:pt x="16" y="0"/>
                    </a:lnTo>
                    <a:lnTo>
                      <a:pt x="10" y="0"/>
                    </a:lnTo>
                    <a:lnTo>
                      <a:pt x="5" y="0"/>
                    </a:lnTo>
                    <a:lnTo>
                      <a:pt x="1" y="0"/>
                    </a:lnTo>
                    <a:lnTo>
                      <a:pt x="0" y="83"/>
                    </a:lnTo>
                    <a:lnTo>
                      <a:pt x="0" y="174"/>
                    </a:lnTo>
                    <a:lnTo>
                      <a:pt x="4" y="175"/>
                    </a:lnTo>
                    <a:lnTo>
                      <a:pt x="8" y="178"/>
                    </a:lnTo>
                    <a:lnTo>
                      <a:pt x="14" y="180"/>
                    </a:lnTo>
                    <a:lnTo>
                      <a:pt x="20" y="181"/>
                    </a:lnTo>
                    <a:lnTo>
                      <a:pt x="25" y="183"/>
                    </a:lnTo>
                    <a:lnTo>
                      <a:pt x="31" y="186"/>
                    </a:lnTo>
                    <a:lnTo>
                      <a:pt x="34" y="187"/>
                    </a:lnTo>
                    <a:lnTo>
                      <a:pt x="38" y="18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10" name="Freeform 127"/>
              <p:cNvSpPr>
                <a:spLocks/>
              </p:cNvSpPr>
              <p:nvPr/>
            </p:nvSpPr>
            <p:spPr bwMode="auto">
              <a:xfrm>
                <a:off x="1303" y="2754"/>
                <a:ext cx="81" cy="236"/>
              </a:xfrm>
              <a:custGeom>
                <a:avLst/>
                <a:gdLst>
                  <a:gd name="T0" fmla="*/ 0 w 242"/>
                  <a:gd name="T1" fmla="*/ 0 h 708"/>
                  <a:gd name="T2" fmla="*/ 0 w 242"/>
                  <a:gd name="T3" fmla="*/ 0 h 708"/>
                  <a:gd name="T4" fmla="*/ 0 w 242"/>
                  <a:gd name="T5" fmla="*/ 0 h 708"/>
                  <a:gd name="T6" fmla="*/ 0 w 242"/>
                  <a:gd name="T7" fmla="*/ 0 h 708"/>
                  <a:gd name="T8" fmla="*/ 0 w 242"/>
                  <a:gd name="T9" fmla="*/ 0 h 708"/>
                  <a:gd name="T10" fmla="*/ 0 w 242"/>
                  <a:gd name="T11" fmla="*/ 0 h 708"/>
                  <a:gd name="T12" fmla="*/ 0 w 242"/>
                  <a:gd name="T13" fmla="*/ 0 h 708"/>
                  <a:gd name="T14" fmla="*/ 0 w 242"/>
                  <a:gd name="T15" fmla="*/ 0 h 708"/>
                  <a:gd name="T16" fmla="*/ 0 w 242"/>
                  <a:gd name="T17" fmla="*/ 0 h 708"/>
                  <a:gd name="T18" fmla="*/ 0 w 242"/>
                  <a:gd name="T19" fmla="*/ 0 h 708"/>
                  <a:gd name="T20" fmla="*/ 0 w 242"/>
                  <a:gd name="T21" fmla="*/ 0 h 708"/>
                  <a:gd name="T22" fmla="*/ 0 w 242"/>
                  <a:gd name="T23" fmla="*/ 0 h 708"/>
                  <a:gd name="T24" fmla="*/ 0 w 242"/>
                  <a:gd name="T25" fmla="*/ 0 h 708"/>
                  <a:gd name="T26" fmla="*/ 0 w 242"/>
                  <a:gd name="T27" fmla="*/ 0 h 708"/>
                  <a:gd name="T28" fmla="*/ 0 w 242"/>
                  <a:gd name="T29" fmla="*/ 0 h 708"/>
                  <a:gd name="T30" fmla="*/ 0 w 242"/>
                  <a:gd name="T31" fmla="*/ 0 h 708"/>
                  <a:gd name="T32" fmla="*/ 0 w 242"/>
                  <a:gd name="T33" fmla="*/ 0 h 708"/>
                  <a:gd name="T34" fmla="*/ 0 w 242"/>
                  <a:gd name="T35" fmla="*/ 0 h 708"/>
                  <a:gd name="T36" fmla="*/ 0 w 242"/>
                  <a:gd name="T37" fmla="*/ 0 h 708"/>
                  <a:gd name="T38" fmla="*/ 0 w 242"/>
                  <a:gd name="T39" fmla="*/ 0 h 708"/>
                  <a:gd name="T40" fmla="*/ 0 w 242"/>
                  <a:gd name="T41" fmla="*/ 0 h 708"/>
                  <a:gd name="T42" fmla="*/ 0 w 242"/>
                  <a:gd name="T43" fmla="*/ 0 h 708"/>
                  <a:gd name="T44" fmla="*/ 0 w 242"/>
                  <a:gd name="T45" fmla="*/ 0 h 708"/>
                  <a:gd name="T46" fmla="*/ 0 w 242"/>
                  <a:gd name="T47" fmla="*/ 0 h 708"/>
                  <a:gd name="T48" fmla="*/ 0 w 242"/>
                  <a:gd name="T49" fmla="*/ 0 h 708"/>
                  <a:gd name="T50" fmla="*/ 0 w 242"/>
                  <a:gd name="T51" fmla="*/ 0 h 708"/>
                  <a:gd name="T52" fmla="*/ 0 w 242"/>
                  <a:gd name="T53" fmla="*/ 0 h 708"/>
                  <a:gd name="T54" fmla="*/ 0 w 242"/>
                  <a:gd name="T55" fmla="*/ 0 h 708"/>
                  <a:gd name="T56" fmla="*/ 0 w 242"/>
                  <a:gd name="T57" fmla="*/ 0 h 708"/>
                  <a:gd name="T58" fmla="*/ 0 w 242"/>
                  <a:gd name="T59" fmla="*/ 0 h 708"/>
                  <a:gd name="T60" fmla="*/ 0 w 242"/>
                  <a:gd name="T61" fmla="*/ 0 h 708"/>
                  <a:gd name="T62" fmla="*/ 0 w 242"/>
                  <a:gd name="T63" fmla="*/ 0 h 708"/>
                  <a:gd name="T64" fmla="*/ 0 w 242"/>
                  <a:gd name="T65" fmla="*/ 0 h 708"/>
                  <a:gd name="T66" fmla="*/ 0 w 242"/>
                  <a:gd name="T67" fmla="*/ 0 h 708"/>
                  <a:gd name="T68" fmla="*/ 0 w 242"/>
                  <a:gd name="T69" fmla="*/ 0 h 708"/>
                  <a:gd name="T70" fmla="*/ 0 w 242"/>
                  <a:gd name="T71" fmla="*/ 0 h 708"/>
                  <a:gd name="T72" fmla="*/ 0 w 242"/>
                  <a:gd name="T73" fmla="*/ 0 h 708"/>
                  <a:gd name="T74" fmla="*/ 0 w 242"/>
                  <a:gd name="T75" fmla="*/ 0 h 708"/>
                  <a:gd name="T76" fmla="*/ 0 w 242"/>
                  <a:gd name="T77" fmla="*/ 0 h 708"/>
                  <a:gd name="T78" fmla="*/ 0 w 242"/>
                  <a:gd name="T79" fmla="*/ 0 h 708"/>
                  <a:gd name="T80" fmla="*/ 0 w 242"/>
                  <a:gd name="T81" fmla="*/ 0 h 708"/>
                  <a:gd name="T82" fmla="*/ 0 w 242"/>
                  <a:gd name="T83" fmla="*/ 0 h 708"/>
                  <a:gd name="T84" fmla="*/ 0 w 242"/>
                  <a:gd name="T85" fmla="*/ 0 h 708"/>
                  <a:gd name="T86" fmla="*/ 0 w 242"/>
                  <a:gd name="T87" fmla="*/ 0 h 708"/>
                  <a:gd name="T88" fmla="*/ 0 w 242"/>
                  <a:gd name="T89" fmla="*/ 0 h 708"/>
                  <a:gd name="T90" fmla="*/ 0 w 242"/>
                  <a:gd name="T91" fmla="*/ 0 h 708"/>
                  <a:gd name="T92" fmla="*/ 0 w 242"/>
                  <a:gd name="T93" fmla="*/ 0 h 708"/>
                  <a:gd name="T94" fmla="*/ 0 w 242"/>
                  <a:gd name="T95" fmla="*/ 0 h 708"/>
                  <a:gd name="T96" fmla="*/ 0 w 242"/>
                  <a:gd name="T97" fmla="*/ 0 h 708"/>
                  <a:gd name="T98" fmla="*/ 0 w 242"/>
                  <a:gd name="T99" fmla="*/ 0 h 708"/>
                  <a:gd name="T100" fmla="*/ 0 w 242"/>
                  <a:gd name="T101" fmla="*/ 0 h 708"/>
                  <a:gd name="T102" fmla="*/ 0 w 242"/>
                  <a:gd name="T103" fmla="*/ 0 h 708"/>
                  <a:gd name="T104" fmla="*/ 0 w 242"/>
                  <a:gd name="T105" fmla="*/ 0 h 708"/>
                  <a:gd name="T106" fmla="*/ 0 w 242"/>
                  <a:gd name="T107" fmla="*/ 0 h 708"/>
                  <a:gd name="T108" fmla="*/ 0 w 242"/>
                  <a:gd name="T109" fmla="*/ 0 h 708"/>
                  <a:gd name="T110" fmla="*/ 0 w 242"/>
                  <a:gd name="T111" fmla="*/ 0 h 708"/>
                  <a:gd name="T112" fmla="*/ 0 w 242"/>
                  <a:gd name="T113" fmla="*/ 0 h 708"/>
                  <a:gd name="T114" fmla="*/ 0 w 242"/>
                  <a:gd name="T115" fmla="*/ 0 h 7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42"/>
                  <a:gd name="T175" fmla="*/ 0 h 708"/>
                  <a:gd name="T176" fmla="*/ 242 w 242"/>
                  <a:gd name="T177" fmla="*/ 708 h 7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42" h="708">
                    <a:moveTo>
                      <a:pt x="2" y="60"/>
                    </a:moveTo>
                    <a:lnTo>
                      <a:pt x="2" y="0"/>
                    </a:lnTo>
                    <a:lnTo>
                      <a:pt x="42" y="0"/>
                    </a:lnTo>
                    <a:lnTo>
                      <a:pt x="42" y="70"/>
                    </a:lnTo>
                    <a:lnTo>
                      <a:pt x="83" y="78"/>
                    </a:lnTo>
                    <a:lnTo>
                      <a:pt x="118" y="89"/>
                    </a:lnTo>
                    <a:lnTo>
                      <a:pt x="146" y="104"/>
                    </a:lnTo>
                    <a:lnTo>
                      <a:pt x="168" y="121"/>
                    </a:lnTo>
                    <a:lnTo>
                      <a:pt x="184" y="140"/>
                    </a:lnTo>
                    <a:lnTo>
                      <a:pt x="194" y="160"/>
                    </a:lnTo>
                    <a:lnTo>
                      <a:pt x="201" y="180"/>
                    </a:lnTo>
                    <a:lnTo>
                      <a:pt x="202" y="200"/>
                    </a:lnTo>
                    <a:lnTo>
                      <a:pt x="201" y="213"/>
                    </a:lnTo>
                    <a:lnTo>
                      <a:pt x="197" y="224"/>
                    </a:lnTo>
                    <a:lnTo>
                      <a:pt x="192" y="234"/>
                    </a:lnTo>
                    <a:lnTo>
                      <a:pt x="185" y="243"/>
                    </a:lnTo>
                    <a:lnTo>
                      <a:pt x="176" y="251"/>
                    </a:lnTo>
                    <a:lnTo>
                      <a:pt x="165" y="256"/>
                    </a:lnTo>
                    <a:lnTo>
                      <a:pt x="155" y="260"/>
                    </a:lnTo>
                    <a:lnTo>
                      <a:pt x="142" y="261"/>
                    </a:lnTo>
                    <a:lnTo>
                      <a:pt x="130" y="260"/>
                    </a:lnTo>
                    <a:lnTo>
                      <a:pt x="118" y="256"/>
                    </a:lnTo>
                    <a:lnTo>
                      <a:pt x="108" y="251"/>
                    </a:lnTo>
                    <a:lnTo>
                      <a:pt x="99" y="243"/>
                    </a:lnTo>
                    <a:lnTo>
                      <a:pt x="92" y="235"/>
                    </a:lnTo>
                    <a:lnTo>
                      <a:pt x="86" y="225"/>
                    </a:lnTo>
                    <a:lnTo>
                      <a:pt x="83" y="214"/>
                    </a:lnTo>
                    <a:lnTo>
                      <a:pt x="82" y="201"/>
                    </a:lnTo>
                    <a:lnTo>
                      <a:pt x="83" y="191"/>
                    </a:lnTo>
                    <a:lnTo>
                      <a:pt x="85" y="181"/>
                    </a:lnTo>
                    <a:lnTo>
                      <a:pt x="90" y="172"/>
                    </a:lnTo>
                    <a:lnTo>
                      <a:pt x="96" y="164"/>
                    </a:lnTo>
                    <a:lnTo>
                      <a:pt x="101" y="157"/>
                    </a:lnTo>
                    <a:lnTo>
                      <a:pt x="109" y="151"/>
                    </a:lnTo>
                    <a:lnTo>
                      <a:pt x="118" y="146"/>
                    </a:lnTo>
                    <a:lnTo>
                      <a:pt x="129" y="143"/>
                    </a:lnTo>
                    <a:lnTo>
                      <a:pt x="129" y="139"/>
                    </a:lnTo>
                    <a:lnTo>
                      <a:pt x="129" y="136"/>
                    </a:lnTo>
                    <a:lnTo>
                      <a:pt x="129" y="135"/>
                    </a:lnTo>
                    <a:lnTo>
                      <a:pt x="128" y="132"/>
                    </a:lnTo>
                    <a:lnTo>
                      <a:pt x="120" y="125"/>
                    </a:lnTo>
                    <a:lnTo>
                      <a:pt x="110" y="118"/>
                    </a:lnTo>
                    <a:lnTo>
                      <a:pt x="100" y="114"/>
                    </a:lnTo>
                    <a:lnTo>
                      <a:pt x="89" y="109"/>
                    </a:lnTo>
                    <a:lnTo>
                      <a:pt x="76" y="106"/>
                    </a:lnTo>
                    <a:lnTo>
                      <a:pt x="64" y="104"/>
                    </a:lnTo>
                    <a:lnTo>
                      <a:pt x="51" y="101"/>
                    </a:lnTo>
                    <a:lnTo>
                      <a:pt x="40" y="101"/>
                    </a:lnTo>
                    <a:lnTo>
                      <a:pt x="40" y="325"/>
                    </a:lnTo>
                    <a:lnTo>
                      <a:pt x="59" y="332"/>
                    </a:lnTo>
                    <a:lnTo>
                      <a:pt x="78" y="340"/>
                    </a:lnTo>
                    <a:lnTo>
                      <a:pt x="98" y="346"/>
                    </a:lnTo>
                    <a:lnTo>
                      <a:pt x="116" y="354"/>
                    </a:lnTo>
                    <a:lnTo>
                      <a:pt x="133" y="362"/>
                    </a:lnTo>
                    <a:lnTo>
                      <a:pt x="151" y="371"/>
                    </a:lnTo>
                    <a:lnTo>
                      <a:pt x="167" y="380"/>
                    </a:lnTo>
                    <a:lnTo>
                      <a:pt x="180" y="390"/>
                    </a:lnTo>
                    <a:lnTo>
                      <a:pt x="194" y="400"/>
                    </a:lnTo>
                    <a:lnTo>
                      <a:pt x="207" y="413"/>
                    </a:lnTo>
                    <a:lnTo>
                      <a:pt x="217" y="425"/>
                    </a:lnTo>
                    <a:lnTo>
                      <a:pt x="225" y="440"/>
                    </a:lnTo>
                    <a:lnTo>
                      <a:pt x="233" y="454"/>
                    </a:lnTo>
                    <a:lnTo>
                      <a:pt x="237" y="471"/>
                    </a:lnTo>
                    <a:lnTo>
                      <a:pt x="241" y="489"/>
                    </a:lnTo>
                    <a:lnTo>
                      <a:pt x="242" y="508"/>
                    </a:lnTo>
                    <a:lnTo>
                      <a:pt x="242" y="527"/>
                    </a:lnTo>
                    <a:lnTo>
                      <a:pt x="240" y="545"/>
                    </a:lnTo>
                    <a:lnTo>
                      <a:pt x="237" y="563"/>
                    </a:lnTo>
                    <a:lnTo>
                      <a:pt x="233" y="580"/>
                    </a:lnTo>
                    <a:lnTo>
                      <a:pt x="227" y="597"/>
                    </a:lnTo>
                    <a:lnTo>
                      <a:pt x="220" y="612"/>
                    </a:lnTo>
                    <a:lnTo>
                      <a:pt x="211" y="627"/>
                    </a:lnTo>
                    <a:lnTo>
                      <a:pt x="201" y="641"/>
                    </a:lnTo>
                    <a:lnTo>
                      <a:pt x="188" y="654"/>
                    </a:lnTo>
                    <a:lnTo>
                      <a:pt x="175" y="665"/>
                    </a:lnTo>
                    <a:lnTo>
                      <a:pt x="159" y="675"/>
                    </a:lnTo>
                    <a:lnTo>
                      <a:pt x="140" y="684"/>
                    </a:lnTo>
                    <a:lnTo>
                      <a:pt x="118" y="693"/>
                    </a:lnTo>
                    <a:lnTo>
                      <a:pt x="96" y="699"/>
                    </a:lnTo>
                    <a:lnTo>
                      <a:pt x="70" y="705"/>
                    </a:lnTo>
                    <a:lnTo>
                      <a:pt x="42" y="708"/>
                    </a:lnTo>
                    <a:lnTo>
                      <a:pt x="41" y="706"/>
                    </a:lnTo>
                    <a:lnTo>
                      <a:pt x="41" y="702"/>
                    </a:lnTo>
                    <a:lnTo>
                      <a:pt x="41" y="699"/>
                    </a:lnTo>
                    <a:lnTo>
                      <a:pt x="41" y="694"/>
                    </a:lnTo>
                    <a:lnTo>
                      <a:pt x="41" y="691"/>
                    </a:lnTo>
                    <a:lnTo>
                      <a:pt x="41" y="688"/>
                    </a:lnTo>
                    <a:lnTo>
                      <a:pt x="41" y="683"/>
                    </a:lnTo>
                    <a:lnTo>
                      <a:pt x="41" y="680"/>
                    </a:lnTo>
                    <a:lnTo>
                      <a:pt x="59" y="674"/>
                    </a:lnTo>
                    <a:lnTo>
                      <a:pt x="74" y="666"/>
                    </a:lnTo>
                    <a:lnTo>
                      <a:pt x="86" y="656"/>
                    </a:lnTo>
                    <a:lnTo>
                      <a:pt x="97" y="645"/>
                    </a:lnTo>
                    <a:lnTo>
                      <a:pt x="105" y="633"/>
                    </a:lnTo>
                    <a:lnTo>
                      <a:pt x="110" y="618"/>
                    </a:lnTo>
                    <a:lnTo>
                      <a:pt x="114" y="602"/>
                    </a:lnTo>
                    <a:lnTo>
                      <a:pt x="115" y="585"/>
                    </a:lnTo>
                    <a:lnTo>
                      <a:pt x="114" y="568"/>
                    </a:lnTo>
                    <a:lnTo>
                      <a:pt x="109" y="552"/>
                    </a:lnTo>
                    <a:lnTo>
                      <a:pt x="102" y="537"/>
                    </a:lnTo>
                    <a:lnTo>
                      <a:pt x="94" y="525"/>
                    </a:lnTo>
                    <a:lnTo>
                      <a:pt x="82" y="512"/>
                    </a:lnTo>
                    <a:lnTo>
                      <a:pt x="69" y="502"/>
                    </a:lnTo>
                    <a:lnTo>
                      <a:pt x="53" y="492"/>
                    </a:lnTo>
                    <a:lnTo>
                      <a:pt x="35" y="483"/>
                    </a:lnTo>
                    <a:lnTo>
                      <a:pt x="30" y="482"/>
                    </a:lnTo>
                    <a:lnTo>
                      <a:pt x="27" y="481"/>
                    </a:lnTo>
                    <a:lnTo>
                      <a:pt x="22" y="479"/>
                    </a:lnTo>
                    <a:lnTo>
                      <a:pt x="18" y="478"/>
                    </a:lnTo>
                    <a:lnTo>
                      <a:pt x="13" y="475"/>
                    </a:lnTo>
                    <a:lnTo>
                      <a:pt x="9" y="474"/>
                    </a:lnTo>
                    <a:lnTo>
                      <a:pt x="4" y="472"/>
                    </a:lnTo>
                    <a:lnTo>
                      <a:pt x="0" y="471"/>
                    </a:lnTo>
                    <a:lnTo>
                      <a:pt x="0" y="387"/>
                    </a:lnTo>
                    <a:lnTo>
                      <a:pt x="1" y="252"/>
                    </a:lnTo>
                    <a:lnTo>
                      <a:pt x="2" y="125"/>
                    </a:lnTo>
                    <a:lnTo>
                      <a:pt x="2" y="6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11" name="Freeform 128"/>
              <p:cNvSpPr>
                <a:spLocks/>
              </p:cNvSpPr>
              <p:nvPr/>
            </p:nvSpPr>
            <p:spPr bwMode="auto">
              <a:xfrm>
                <a:off x="1294" y="2897"/>
                <a:ext cx="14" cy="104"/>
              </a:xfrm>
              <a:custGeom>
                <a:avLst/>
                <a:gdLst>
                  <a:gd name="T0" fmla="*/ 0 w 42"/>
                  <a:gd name="T1" fmla="*/ 0 h 311"/>
                  <a:gd name="T2" fmla="*/ 0 w 42"/>
                  <a:gd name="T3" fmla="*/ 0 h 311"/>
                  <a:gd name="T4" fmla="*/ 0 w 42"/>
                  <a:gd name="T5" fmla="*/ 0 h 311"/>
                  <a:gd name="T6" fmla="*/ 0 w 42"/>
                  <a:gd name="T7" fmla="*/ 0 h 311"/>
                  <a:gd name="T8" fmla="*/ 0 w 42"/>
                  <a:gd name="T9" fmla="*/ 0 h 311"/>
                  <a:gd name="T10" fmla="*/ 0 w 42"/>
                  <a:gd name="T11" fmla="*/ 0 h 311"/>
                  <a:gd name="T12" fmla="*/ 0 w 42"/>
                  <a:gd name="T13" fmla="*/ 0 h 311"/>
                  <a:gd name="T14" fmla="*/ 0 w 42"/>
                  <a:gd name="T15" fmla="*/ 0 h 311"/>
                  <a:gd name="T16" fmla="*/ 0 w 42"/>
                  <a:gd name="T17" fmla="*/ 0 h 311"/>
                  <a:gd name="T18" fmla="*/ 0 w 42"/>
                  <a:gd name="T19" fmla="*/ 0 h 311"/>
                  <a:gd name="T20" fmla="*/ 0 w 42"/>
                  <a:gd name="T21" fmla="*/ 0 h 311"/>
                  <a:gd name="T22" fmla="*/ 0 w 42"/>
                  <a:gd name="T23" fmla="*/ 0 h 311"/>
                  <a:gd name="T24" fmla="*/ 0 w 42"/>
                  <a:gd name="T25" fmla="*/ 0 h 311"/>
                  <a:gd name="T26" fmla="*/ 0 w 42"/>
                  <a:gd name="T27" fmla="*/ 0 h 311"/>
                  <a:gd name="T28" fmla="*/ 0 w 42"/>
                  <a:gd name="T29" fmla="*/ 0 h 311"/>
                  <a:gd name="T30" fmla="*/ 0 w 42"/>
                  <a:gd name="T31" fmla="*/ 0 h 311"/>
                  <a:gd name="T32" fmla="*/ 0 w 42"/>
                  <a:gd name="T33" fmla="*/ 0 h 311"/>
                  <a:gd name="T34" fmla="*/ 0 w 42"/>
                  <a:gd name="T35" fmla="*/ 0 h 311"/>
                  <a:gd name="T36" fmla="*/ 0 w 42"/>
                  <a:gd name="T37" fmla="*/ 0 h 311"/>
                  <a:gd name="T38" fmla="*/ 0 w 42"/>
                  <a:gd name="T39" fmla="*/ 0 h 311"/>
                  <a:gd name="T40" fmla="*/ 0 w 42"/>
                  <a:gd name="T41" fmla="*/ 0 h 311"/>
                  <a:gd name="T42" fmla="*/ 0 w 42"/>
                  <a:gd name="T43" fmla="*/ 0 h 311"/>
                  <a:gd name="T44" fmla="*/ 0 w 42"/>
                  <a:gd name="T45" fmla="*/ 0 h 311"/>
                  <a:gd name="T46" fmla="*/ 0 w 42"/>
                  <a:gd name="T47" fmla="*/ 0 h 311"/>
                  <a:gd name="T48" fmla="*/ 0 w 42"/>
                  <a:gd name="T49" fmla="*/ 0 h 311"/>
                  <a:gd name="T50" fmla="*/ 0 w 42"/>
                  <a:gd name="T51" fmla="*/ 0 h 3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311"/>
                  <a:gd name="T80" fmla="*/ 42 w 42"/>
                  <a:gd name="T81" fmla="*/ 311 h 3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311">
                    <a:moveTo>
                      <a:pt x="40" y="137"/>
                    </a:moveTo>
                    <a:lnTo>
                      <a:pt x="40" y="196"/>
                    </a:lnTo>
                    <a:lnTo>
                      <a:pt x="40" y="205"/>
                    </a:lnTo>
                    <a:lnTo>
                      <a:pt x="41" y="217"/>
                    </a:lnTo>
                    <a:lnTo>
                      <a:pt x="42" y="229"/>
                    </a:lnTo>
                    <a:lnTo>
                      <a:pt x="42" y="238"/>
                    </a:lnTo>
                    <a:lnTo>
                      <a:pt x="42" y="311"/>
                    </a:lnTo>
                    <a:lnTo>
                      <a:pt x="2" y="311"/>
                    </a:lnTo>
                    <a:lnTo>
                      <a:pt x="1" y="241"/>
                    </a:lnTo>
                    <a:lnTo>
                      <a:pt x="1" y="233"/>
                    </a:lnTo>
                    <a:lnTo>
                      <a:pt x="1" y="226"/>
                    </a:lnTo>
                    <a:lnTo>
                      <a:pt x="0" y="220"/>
                    </a:lnTo>
                    <a:lnTo>
                      <a:pt x="0" y="216"/>
                    </a:lnTo>
                    <a:lnTo>
                      <a:pt x="0" y="180"/>
                    </a:lnTo>
                    <a:lnTo>
                      <a:pt x="0" y="112"/>
                    </a:lnTo>
                    <a:lnTo>
                      <a:pt x="0" y="42"/>
                    </a:lnTo>
                    <a:lnTo>
                      <a:pt x="0" y="0"/>
                    </a:lnTo>
                    <a:lnTo>
                      <a:pt x="5" y="3"/>
                    </a:lnTo>
                    <a:lnTo>
                      <a:pt x="10" y="4"/>
                    </a:lnTo>
                    <a:lnTo>
                      <a:pt x="17" y="6"/>
                    </a:lnTo>
                    <a:lnTo>
                      <a:pt x="24" y="8"/>
                    </a:lnTo>
                    <a:lnTo>
                      <a:pt x="29" y="11"/>
                    </a:lnTo>
                    <a:lnTo>
                      <a:pt x="33" y="13"/>
                    </a:lnTo>
                    <a:lnTo>
                      <a:pt x="37" y="15"/>
                    </a:lnTo>
                    <a:lnTo>
                      <a:pt x="40" y="16"/>
                    </a:lnTo>
                    <a:lnTo>
                      <a:pt x="40" y="13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12" name="Freeform 129"/>
              <p:cNvSpPr>
                <a:spLocks/>
              </p:cNvSpPr>
              <p:nvPr/>
            </p:nvSpPr>
            <p:spPr bwMode="auto">
              <a:xfrm>
                <a:off x="1202" y="2741"/>
                <a:ext cx="93" cy="260"/>
              </a:xfrm>
              <a:custGeom>
                <a:avLst/>
                <a:gdLst>
                  <a:gd name="T0" fmla="*/ 0 w 278"/>
                  <a:gd name="T1" fmla="*/ 0 h 780"/>
                  <a:gd name="T2" fmla="*/ 0 w 278"/>
                  <a:gd name="T3" fmla="*/ 0 h 780"/>
                  <a:gd name="T4" fmla="*/ 0 w 278"/>
                  <a:gd name="T5" fmla="*/ 0 h 780"/>
                  <a:gd name="T6" fmla="*/ 0 w 278"/>
                  <a:gd name="T7" fmla="*/ 0 h 780"/>
                  <a:gd name="T8" fmla="*/ 0 w 278"/>
                  <a:gd name="T9" fmla="*/ 0 h 780"/>
                  <a:gd name="T10" fmla="*/ 0 w 278"/>
                  <a:gd name="T11" fmla="*/ 0 h 780"/>
                  <a:gd name="T12" fmla="*/ 0 w 278"/>
                  <a:gd name="T13" fmla="*/ 0 h 780"/>
                  <a:gd name="T14" fmla="*/ 0 w 278"/>
                  <a:gd name="T15" fmla="*/ 0 h 780"/>
                  <a:gd name="T16" fmla="*/ 0 w 278"/>
                  <a:gd name="T17" fmla="*/ 0 h 780"/>
                  <a:gd name="T18" fmla="*/ 0 w 278"/>
                  <a:gd name="T19" fmla="*/ 0 h 780"/>
                  <a:gd name="T20" fmla="*/ 0 w 278"/>
                  <a:gd name="T21" fmla="*/ 0 h 780"/>
                  <a:gd name="T22" fmla="*/ 0 w 278"/>
                  <a:gd name="T23" fmla="*/ 0 h 780"/>
                  <a:gd name="T24" fmla="*/ 0 w 278"/>
                  <a:gd name="T25" fmla="*/ 0 h 780"/>
                  <a:gd name="T26" fmla="*/ 0 w 278"/>
                  <a:gd name="T27" fmla="*/ 0 h 780"/>
                  <a:gd name="T28" fmla="*/ 0 w 278"/>
                  <a:gd name="T29" fmla="*/ 0 h 780"/>
                  <a:gd name="T30" fmla="*/ 0 w 278"/>
                  <a:gd name="T31" fmla="*/ 0 h 780"/>
                  <a:gd name="T32" fmla="*/ 0 w 278"/>
                  <a:gd name="T33" fmla="*/ 0 h 780"/>
                  <a:gd name="T34" fmla="*/ 0 w 278"/>
                  <a:gd name="T35" fmla="*/ 0 h 780"/>
                  <a:gd name="T36" fmla="*/ 0 w 278"/>
                  <a:gd name="T37" fmla="*/ 0 h 780"/>
                  <a:gd name="T38" fmla="*/ 0 w 278"/>
                  <a:gd name="T39" fmla="*/ 0 h 780"/>
                  <a:gd name="T40" fmla="*/ 0 w 278"/>
                  <a:gd name="T41" fmla="*/ 0 h 780"/>
                  <a:gd name="T42" fmla="*/ 0 w 278"/>
                  <a:gd name="T43" fmla="*/ 0 h 780"/>
                  <a:gd name="T44" fmla="*/ 0 w 278"/>
                  <a:gd name="T45" fmla="*/ 0 h 780"/>
                  <a:gd name="T46" fmla="*/ 0 w 278"/>
                  <a:gd name="T47" fmla="*/ 0 h 780"/>
                  <a:gd name="T48" fmla="*/ 0 w 278"/>
                  <a:gd name="T49" fmla="*/ 0 h 780"/>
                  <a:gd name="T50" fmla="*/ 0 w 278"/>
                  <a:gd name="T51" fmla="*/ 0 h 780"/>
                  <a:gd name="T52" fmla="*/ 0 w 278"/>
                  <a:gd name="T53" fmla="*/ 0 h 780"/>
                  <a:gd name="T54" fmla="*/ 0 w 278"/>
                  <a:gd name="T55" fmla="*/ 0 h 780"/>
                  <a:gd name="T56" fmla="*/ 0 w 278"/>
                  <a:gd name="T57" fmla="*/ 0 h 780"/>
                  <a:gd name="T58" fmla="*/ 0 w 278"/>
                  <a:gd name="T59" fmla="*/ 0 h 780"/>
                  <a:gd name="T60" fmla="*/ 0 w 278"/>
                  <a:gd name="T61" fmla="*/ 0 h 780"/>
                  <a:gd name="T62" fmla="*/ 0 w 278"/>
                  <a:gd name="T63" fmla="*/ 0 h 780"/>
                  <a:gd name="T64" fmla="*/ 0 w 278"/>
                  <a:gd name="T65" fmla="*/ 0 h 780"/>
                  <a:gd name="T66" fmla="*/ 0 w 278"/>
                  <a:gd name="T67" fmla="*/ 0 h 780"/>
                  <a:gd name="T68" fmla="*/ 0 w 278"/>
                  <a:gd name="T69" fmla="*/ 0 h 780"/>
                  <a:gd name="T70" fmla="*/ 0 w 278"/>
                  <a:gd name="T71" fmla="*/ 0 h 780"/>
                  <a:gd name="T72" fmla="*/ 0 w 278"/>
                  <a:gd name="T73" fmla="*/ 0 h 780"/>
                  <a:gd name="T74" fmla="*/ 0 w 278"/>
                  <a:gd name="T75" fmla="*/ 0 h 780"/>
                  <a:gd name="T76" fmla="*/ 0 w 278"/>
                  <a:gd name="T77" fmla="*/ 0 h 780"/>
                  <a:gd name="T78" fmla="*/ 0 w 278"/>
                  <a:gd name="T79" fmla="*/ 0 h 780"/>
                  <a:gd name="T80" fmla="*/ 0 w 278"/>
                  <a:gd name="T81" fmla="*/ 0 h 780"/>
                  <a:gd name="T82" fmla="*/ 0 w 278"/>
                  <a:gd name="T83" fmla="*/ 0 h 780"/>
                  <a:gd name="T84" fmla="*/ 0 w 278"/>
                  <a:gd name="T85" fmla="*/ 0 h 780"/>
                  <a:gd name="T86" fmla="*/ 0 w 278"/>
                  <a:gd name="T87" fmla="*/ 0 h 780"/>
                  <a:gd name="T88" fmla="*/ 0 w 278"/>
                  <a:gd name="T89" fmla="*/ 0 h 780"/>
                  <a:gd name="T90" fmla="*/ 0 w 278"/>
                  <a:gd name="T91" fmla="*/ 0 h 780"/>
                  <a:gd name="T92" fmla="*/ 0 w 278"/>
                  <a:gd name="T93" fmla="*/ 0 h 780"/>
                  <a:gd name="T94" fmla="*/ 0 w 278"/>
                  <a:gd name="T95" fmla="*/ 0 h 780"/>
                  <a:gd name="T96" fmla="*/ 0 w 278"/>
                  <a:gd name="T97" fmla="*/ 0 h 780"/>
                  <a:gd name="T98" fmla="*/ 0 w 278"/>
                  <a:gd name="T99" fmla="*/ 0 h 780"/>
                  <a:gd name="T100" fmla="*/ 0 w 278"/>
                  <a:gd name="T101" fmla="*/ 0 h 780"/>
                  <a:gd name="T102" fmla="*/ 0 w 278"/>
                  <a:gd name="T103" fmla="*/ 0 h 780"/>
                  <a:gd name="T104" fmla="*/ 0 w 278"/>
                  <a:gd name="T105" fmla="*/ 0 h 780"/>
                  <a:gd name="T106" fmla="*/ 0 w 278"/>
                  <a:gd name="T107" fmla="*/ 0 h 780"/>
                  <a:gd name="T108" fmla="*/ 0 w 278"/>
                  <a:gd name="T109" fmla="*/ 0 h 780"/>
                  <a:gd name="T110" fmla="*/ 0 w 278"/>
                  <a:gd name="T111" fmla="*/ 0 h 780"/>
                  <a:gd name="T112" fmla="*/ 0 w 278"/>
                  <a:gd name="T113" fmla="*/ 0 h 780"/>
                  <a:gd name="T114" fmla="*/ 0 w 278"/>
                  <a:gd name="T115" fmla="*/ 0 h 780"/>
                  <a:gd name="T116" fmla="*/ 0 w 278"/>
                  <a:gd name="T117" fmla="*/ 0 h 78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78"/>
                  <a:gd name="T178" fmla="*/ 0 h 780"/>
                  <a:gd name="T179" fmla="*/ 278 w 278"/>
                  <a:gd name="T180" fmla="*/ 780 h 78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78" h="780">
                    <a:moveTo>
                      <a:pt x="236" y="709"/>
                    </a:moveTo>
                    <a:lnTo>
                      <a:pt x="236" y="780"/>
                    </a:lnTo>
                    <a:lnTo>
                      <a:pt x="202" y="780"/>
                    </a:lnTo>
                    <a:lnTo>
                      <a:pt x="202" y="706"/>
                    </a:lnTo>
                    <a:lnTo>
                      <a:pt x="175" y="702"/>
                    </a:lnTo>
                    <a:lnTo>
                      <a:pt x="151" y="697"/>
                    </a:lnTo>
                    <a:lnTo>
                      <a:pt x="131" y="692"/>
                    </a:lnTo>
                    <a:lnTo>
                      <a:pt x="111" y="685"/>
                    </a:lnTo>
                    <a:lnTo>
                      <a:pt x="94" y="678"/>
                    </a:lnTo>
                    <a:lnTo>
                      <a:pt x="79" y="670"/>
                    </a:lnTo>
                    <a:lnTo>
                      <a:pt x="66" y="663"/>
                    </a:lnTo>
                    <a:lnTo>
                      <a:pt x="54" y="655"/>
                    </a:lnTo>
                    <a:lnTo>
                      <a:pt x="45" y="647"/>
                    </a:lnTo>
                    <a:lnTo>
                      <a:pt x="36" y="639"/>
                    </a:lnTo>
                    <a:lnTo>
                      <a:pt x="29" y="631"/>
                    </a:lnTo>
                    <a:lnTo>
                      <a:pt x="22" y="623"/>
                    </a:lnTo>
                    <a:lnTo>
                      <a:pt x="18" y="615"/>
                    </a:lnTo>
                    <a:lnTo>
                      <a:pt x="13" y="609"/>
                    </a:lnTo>
                    <a:lnTo>
                      <a:pt x="10" y="602"/>
                    </a:lnTo>
                    <a:lnTo>
                      <a:pt x="6" y="595"/>
                    </a:lnTo>
                    <a:lnTo>
                      <a:pt x="5" y="590"/>
                    </a:lnTo>
                    <a:lnTo>
                      <a:pt x="3" y="577"/>
                    </a:lnTo>
                    <a:lnTo>
                      <a:pt x="0" y="564"/>
                    </a:lnTo>
                    <a:lnTo>
                      <a:pt x="3" y="549"/>
                    </a:lnTo>
                    <a:lnTo>
                      <a:pt x="5" y="542"/>
                    </a:lnTo>
                    <a:lnTo>
                      <a:pt x="10" y="535"/>
                    </a:lnTo>
                    <a:lnTo>
                      <a:pt x="15" y="527"/>
                    </a:lnTo>
                    <a:lnTo>
                      <a:pt x="22" y="519"/>
                    </a:lnTo>
                    <a:lnTo>
                      <a:pt x="30" y="512"/>
                    </a:lnTo>
                    <a:lnTo>
                      <a:pt x="40" y="506"/>
                    </a:lnTo>
                    <a:lnTo>
                      <a:pt x="51" y="502"/>
                    </a:lnTo>
                    <a:lnTo>
                      <a:pt x="63" y="501"/>
                    </a:lnTo>
                    <a:lnTo>
                      <a:pt x="76" y="502"/>
                    </a:lnTo>
                    <a:lnTo>
                      <a:pt x="87" y="505"/>
                    </a:lnTo>
                    <a:lnTo>
                      <a:pt x="98" y="511"/>
                    </a:lnTo>
                    <a:lnTo>
                      <a:pt x="106" y="519"/>
                    </a:lnTo>
                    <a:lnTo>
                      <a:pt x="114" y="527"/>
                    </a:lnTo>
                    <a:lnTo>
                      <a:pt x="119" y="537"/>
                    </a:lnTo>
                    <a:lnTo>
                      <a:pt x="123" y="548"/>
                    </a:lnTo>
                    <a:lnTo>
                      <a:pt x="124" y="560"/>
                    </a:lnTo>
                    <a:lnTo>
                      <a:pt x="123" y="572"/>
                    </a:lnTo>
                    <a:lnTo>
                      <a:pt x="121" y="582"/>
                    </a:lnTo>
                    <a:lnTo>
                      <a:pt x="116" y="591"/>
                    </a:lnTo>
                    <a:lnTo>
                      <a:pt x="109" y="599"/>
                    </a:lnTo>
                    <a:lnTo>
                      <a:pt x="102" y="606"/>
                    </a:lnTo>
                    <a:lnTo>
                      <a:pt x="93" y="612"/>
                    </a:lnTo>
                    <a:lnTo>
                      <a:pt x="84" y="617"/>
                    </a:lnTo>
                    <a:lnTo>
                      <a:pt x="74" y="619"/>
                    </a:lnTo>
                    <a:lnTo>
                      <a:pt x="75" y="627"/>
                    </a:lnTo>
                    <a:lnTo>
                      <a:pt x="77" y="629"/>
                    </a:lnTo>
                    <a:lnTo>
                      <a:pt x="79" y="629"/>
                    </a:lnTo>
                    <a:lnTo>
                      <a:pt x="82" y="632"/>
                    </a:lnTo>
                    <a:lnTo>
                      <a:pt x="87" y="640"/>
                    </a:lnTo>
                    <a:lnTo>
                      <a:pt x="97" y="648"/>
                    </a:lnTo>
                    <a:lnTo>
                      <a:pt x="109" y="656"/>
                    </a:lnTo>
                    <a:lnTo>
                      <a:pt x="124" y="663"/>
                    </a:lnTo>
                    <a:lnTo>
                      <a:pt x="141" y="668"/>
                    </a:lnTo>
                    <a:lnTo>
                      <a:pt x="159" y="674"/>
                    </a:lnTo>
                    <a:lnTo>
                      <a:pt x="180" y="678"/>
                    </a:lnTo>
                    <a:lnTo>
                      <a:pt x="202" y="682"/>
                    </a:lnTo>
                    <a:lnTo>
                      <a:pt x="202" y="442"/>
                    </a:lnTo>
                    <a:lnTo>
                      <a:pt x="164" y="428"/>
                    </a:lnTo>
                    <a:lnTo>
                      <a:pt x="131" y="411"/>
                    </a:lnTo>
                    <a:lnTo>
                      <a:pt x="100" y="393"/>
                    </a:lnTo>
                    <a:lnTo>
                      <a:pt x="74" y="373"/>
                    </a:lnTo>
                    <a:lnTo>
                      <a:pt x="52" y="349"/>
                    </a:lnTo>
                    <a:lnTo>
                      <a:pt x="36" y="322"/>
                    </a:lnTo>
                    <a:lnTo>
                      <a:pt x="26" y="292"/>
                    </a:lnTo>
                    <a:lnTo>
                      <a:pt x="22" y="256"/>
                    </a:lnTo>
                    <a:lnTo>
                      <a:pt x="24" y="222"/>
                    </a:lnTo>
                    <a:lnTo>
                      <a:pt x="34" y="191"/>
                    </a:lnTo>
                    <a:lnTo>
                      <a:pt x="47" y="161"/>
                    </a:lnTo>
                    <a:lnTo>
                      <a:pt x="67" y="135"/>
                    </a:lnTo>
                    <a:lnTo>
                      <a:pt x="92" y="111"/>
                    </a:lnTo>
                    <a:lnTo>
                      <a:pt x="123" y="93"/>
                    </a:lnTo>
                    <a:lnTo>
                      <a:pt x="159" y="79"/>
                    </a:lnTo>
                    <a:lnTo>
                      <a:pt x="202" y="70"/>
                    </a:lnTo>
                    <a:lnTo>
                      <a:pt x="202" y="0"/>
                    </a:lnTo>
                    <a:lnTo>
                      <a:pt x="239" y="0"/>
                    </a:lnTo>
                    <a:lnTo>
                      <a:pt x="239" y="67"/>
                    </a:lnTo>
                    <a:lnTo>
                      <a:pt x="244" y="66"/>
                    </a:lnTo>
                    <a:lnTo>
                      <a:pt x="246" y="66"/>
                    </a:lnTo>
                    <a:lnTo>
                      <a:pt x="249" y="66"/>
                    </a:lnTo>
                    <a:lnTo>
                      <a:pt x="254" y="66"/>
                    </a:lnTo>
                    <a:lnTo>
                      <a:pt x="260" y="66"/>
                    </a:lnTo>
                    <a:lnTo>
                      <a:pt x="266" y="65"/>
                    </a:lnTo>
                    <a:lnTo>
                      <a:pt x="272" y="65"/>
                    </a:lnTo>
                    <a:lnTo>
                      <a:pt x="277" y="65"/>
                    </a:lnTo>
                    <a:lnTo>
                      <a:pt x="277" y="71"/>
                    </a:lnTo>
                    <a:lnTo>
                      <a:pt x="278" y="73"/>
                    </a:lnTo>
                    <a:lnTo>
                      <a:pt x="278" y="74"/>
                    </a:lnTo>
                    <a:lnTo>
                      <a:pt x="278" y="77"/>
                    </a:lnTo>
                    <a:lnTo>
                      <a:pt x="278" y="81"/>
                    </a:lnTo>
                    <a:lnTo>
                      <a:pt x="278" y="86"/>
                    </a:lnTo>
                    <a:lnTo>
                      <a:pt x="278" y="93"/>
                    </a:lnTo>
                    <a:lnTo>
                      <a:pt x="278" y="97"/>
                    </a:lnTo>
                    <a:lnTo>
                      <a:pt x="275" y="97"/>
                    </a:lnTo>
                    <a:lnTo>
                      <a:pt x="270" y="97"/>
                    </a:lnTo>
                    <a:lnTo>
                      <a:pt x="266" y="97"/>
                    </a:lnTo>
                    <a:lnTo>
                      <a:pt x="261" y="97"/>
                    </a:lnTo>
                    <a:lnTo>
                      <a:pt x="255" y="97"/>
                    </a:lnTo>
                    <a:lnTo>
                      <a:pt x="250" y="97"/>
                    </a:lnTo>
                    <a:lnTo>
                      <a:pt x="244" y="98"/>
                    </a:lnTo>
                    <a:lnTo>
                      <a:pt x="239" y="98"/>
                    </a:lnTo>
                    <a:lnTo>
                      <a:pt x="231" y="99"/>
                    </a:lnTo>
                    <a:lnTo>
                      <a:pt x="222" y="100"/>
                    </a:lnTo>
                    <a:lnTo>
                      <a:pt x="214" y="100"/>
                    </a:lnTo>
                    <a:lnTo>
                      <a:pt x="209" y="100"/>
                    </a:lnTo>
                    <a:lnTo>
                      <a:pt x="197" y="102"/>
                    </a:lnTo>
                    <a:lnTo>
                      <a:pt x="186" y="106"/>
                    </a:lnTo>
                    <a:lnTo>
                      <a:pt x="173" y="111"/>
                    </a:lnTo>
                    <a:lnTo>
                      <a:pt x="161" y="118"/>
                    </a:lnTo>
                    <a:lnTo>
                      <a:pt x="149" y="129"/>
                    </a:lnTo>
                    <a:lnTo>
                      <a:pt x="140" y="144"/>
                    </a:lnTo>
                    <a:lnTo>
                      <a:pt x="133" y="163"/>
                    </a:lnTo>
                    <a:lnTo>
                      <a:pt x="130" y="186"/>
                    </a:lnTo>
                    <a:lnTo>
                      <a:pt x="131" y="199"/>
                    </a:lnTo>
                    <a:lnTo>
                      <a:pt x="135" y="211"/>
                    </a:lnTo>
                    <a:lnTo>
                      <a:pt x="141" y="223"/>
                    </a:lnTo>
                    <a:lnTo>
                      <a:pt x="149" y="234"/>
                    </a:lnTo>
                    <a:lnTo>
                      <a:pt x="159" y="245"/>
                    </a:lnTo>
                    <a:lnTo>
                      <a:pt x="172" y="254"/>
                    </a:lnTo>
                    <a:lnTo>
                      <a:pt x="186" y="264"/>
                    </a:lnTo>
                    <a:lnTo>
                      <a:pt x="202" y="272"/>
                    </a:lnTo>
                    <a:lnTo>
                      <a:pt x="209" y="275"/>
                    </a:lnTo>
                    <a:lnTo>
                      <a:pt x="218" y="278"/>
                    </a:lnTo>
                    <a:lnTo>
                      <a:pt x="226" y="281"/>
                    </a:lnTo>
                    <a:lnTo>
                      <a:pt x="233" y="283"/>
                    </a:lnTo>
                    <a:lnTo>
                      <a:pt x="235" y="284"/>
                    </a:lnTo>
                    <a:lnTo>
                      <a:pt x="236" y="284"/>
                    </a:lnTo>
                    <a:lnTo>
                      <a:pt x="237" y="285"/>
                    </a:lnTo>
                    <a:lnTo>
                      <a:pt x="239" y="285"/>
                    </a:lnTo>
                    <a:lnTo>
                      <a:pt x="243" y="286"/>
                    </a:lnTo>
                    <a:lnTo>
                      <a:pt x="247" y="289"/>
                    </a:lnTo>
                    <a:lnTo>
                      <a:pt x="252" y="292"/>
                    </a:lnTo>
                    <a:lnTo>
                      <a:pt x="255" y="293"/>
                    </a:lnTo>
                    <a:lnTo>
                      <a:pt x="260" y="295"/>
                    </a:lnTo>
                    <a:lnTo>
                      <a:pt x="265" y="298"/>
                    </a:lnTo>
                    <a:lnTo>
                      <a:pt x="269" y="301"/>
                    </a:lnTo>
                    <a:lnTo>
                      <a:pt x="276" y="303"/>
                    </a:lnTo>
                    <a:lnTo>
                      <a:pt x="276" y="318"/>
                    </a:lnTo>
                    <a:lnTo>
                      <a:pt x="276" y="338"/>
                    </a:lnTo>
                    <a:lnTo>
                      <a:pt x="276" y="362"/>
                    </a:lnTo>
                    <a:lnTo>
                      <a:pt x="276" y="386"/>
                    </a:lnTo>
                    <a:lnTo>
                      <a:pt x="276" y="413"/>
                    </a:lnTo>
                    <a:lnTo>
                      <a:pt x="276" y="438"/>
                    </a:lnTo>
                    <a:lnTo>
                      <a:pt x="276" y="458"/>
                    </a:lnTo>
                    <a:lnTo>
                      <a:pt x="276" y="469"/>
                    </a:lnTo>
                    <a:lnTo>
                      <a:pt x="274" y="468"/>
                    </a:lnTo>
                    <a:lnTo>
                      <a:pt x="269" y="466"/>
                    </a:lnTo>
                    <a:lnTo>
                      <a:pt x="262" y="464"/>
                    </a:lnTo>
                    <a:lnTo>
                      <a:pt x="255" y="462"/>
                    </a:lnTo>
                    <a:lnTo>
                      <a:pt x="253" y="460"/>
                    </a:lnTo>
                    <a:lnTo>
                      <a:pt x="249" y="459"/>
                    </a:lnTo>
                    <a:lnTo>
                      <a:pt x="244" y="457"/>
                    </a:lnTo>
                    <a:lnTo>
                      <a:pt x="238" y="456"/>
                    </a:lnTo>
                    <a:lnTo>
                      <a:pt x="237" y="686"/>
                    </a:lnTo>
                    <a:lnTo>
                      <a:pt x="243" y="687"/>
                    </a:lnTo>
                    <a:lnTo>
                      <a:pt x="247" y="687"/>
                    </a:lnTo>
                    <a:lnTo>
                      <a:pt x="253" y="687"/>
                    </a:lnTo>
                    <a:lnTo>
                      <a:pt x="258" y="686"/>
                    </a:lnTo>
                    <a:lnTo>
                      <a:pt x="262" y="686"/>
                    </a:lnTo>
                    <a:lnTo>
                      <a:pt x="267" y="685"/>
                    </a:lnTo>
                    <a:lnTo>
                      <a:pt x="272" y="685"/>
                    </a:lnTo>
                    <a:lnTo>
                      <a:pt x="276" y="685"/>
                    </a:lnTo>
                    <a:lnTo>
                      <a:pt x="276" y="692"/>
                    </a:lnTo>
                    <a:lnTo>
                      <a:pt x="277" y="698"/>
                    </a:lnTo>
                    <a:lnTo>
                      <a:pt x="277" y="704"/>
                    </a:lnTo>
                    <a:lnTo>
                      <a:pt x="277" y="709"/>
                    </a:lnTo>
                    <a:lnTo>
                      <a:pt x="274" y="709"/>
                    </a:lnTo>
                    <a:lnTo>
                      <a:pt x="269" y="710"/>
                    </a:lnTo>
                    <a:lnTo>
                      <a:pt x="265" y="710"/>
                    </a:lnTo>
                    <a:lnTo>
                      <a:pt x="259" y="710"/>
                    </a:lnTo>
                    <a:lnTo>
                      <a:pt x="253" y="710"/>
                    </a:lnTo>
                    <a:lnTo>
                      <a:pt x="247" y="710"/>
                    </a:lnTo>
                    <a:lnTo>
                      <a:pt x="242" y="709"/>
                    </a:lnTo>
                    <a:lnTo>
                      <a:pt x="236" y="70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13" name="Freeform 130"/>
              <p:cNvSpPr>
                <a:spLocks/>
              </p:cNvSpPr>
              <p:nvPr/>
            </p:nvSpPr>
            <p:spPr bwMode="auto">
              <a:xfrm>
                <a:off x="1269" y="2774"/>
                <a:ext cx="13" cy="62"/>
              </a:xfrm>
              <a:custGeom>
                <a:avLst/>
                <a:gdLst>
                  <a:gd name="T0" fmla="*/ 0 w 37"/>
                  <a:gd name="T1" fmla="*/ 0 h 187"/>
                  <a:gd name="T2" fmla="*/ 0 w 37"/>
                  <a:gd name="T3" fmla="*/ 0 h 187"/>
                  <a:gd name="T4" fmla="*/ 0 w 37"/>
                  <a:gd name="T5" fmla="*/ 0 h 187"/>
                  <a:gd name="T6" fmla="*/ 0 w 37"/>
                  <a:gd name="T7" fmla="*/ 0 h 187"/>
                  <a:gd name="T8" fmla="*/ 0 w 37"/>
                  <a:gd name="T9" fmla="*/ 0 h 187"/>
                  <a:gd name="T10" fmla="*/ 0 w 37"/>
                  <a:gd name="T11" fmla="*/ 0 h 187"/>
                  <a:gd name="T12" fmla="*/ 0 w 37"/>
                  <a:gd name="T13" fmla="*/ 0 h 187"/>
                  <a:gd name="T14" fmla="*/ 0 w 37"/>
                  <a:gd name="T15" fmla="*/ 0 h 187"/>
                  <a:gd name="T16" fmla="*/ 0 w 37"/>
                  <a:gd name="T17" fmla="*/ 0 h 187"/>
                  <a:gd name="T18" fmla="*/ 0 w 37"/>
                  <a:gd name="T19" fmla="*/ 0 h 187"/>
                  <a:gd name="T20" fmla="*/ 0 w 37"/>
                  <a:gd name="T21" fmla="*/ 0 h 187"/>
                  <a:gd name="T22" fmla="*/ 0 w 37"/>
                  <a:gd name="T23" fmla="*/ 0 h 187"/>
                  <a:gd name="T24" fmla="*/ 0 w 37"/>
                  <a:gd name="T25" fmla="*/ 0 h 187"/>
                  <a:gd name="T26" fmla="*/ 0 w 37"/>
                  <a:gd name="T27" fmla="*/ 0 h 187"/>
                  <a:gd name="T28" fmla="*/ 0 w 37"/>
                  <a:gd name="T29" fmla="*/ 0 h 187"/>
                  <a:gd name="T30" fmla="*/ 0 w 37"/>
                  <a:gd name="T31" fmla="*/ 0 h 187"/>
                  <a:gd name="T32" fmla="*/ 0 w 37"/>
                  <a:gd name="T33" fmla="*/ 0 h 187"/>
                  <a:gd name="T34" fmla="*/ 0 w 37"/>
                  <a:gd name="T35" fmla="*/ 0 h 187"/>
                  <a:gd name="T36" fmla="*/ 0 w 37"/>
                  <a:gd name="T37" fmla="*/ 0 h 187"/>
                  <a:gd name="T38" fmla="*/ 0 w 37"/>
                  <a:gd name="T39" fmla="*/ 0 h 18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
                  <a:gd name="T61" fmla="*/ 0 h 187"/>
                  <a:gd name="T62" fmla="*/ 37 w 37"/>
                  <a:gd name="T63" fmla="*/ 187 h 1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 h="187">
                    <a:moveTo>
                      <a:pt x="37" y="187"/>
                    </a:moveTo>
                    <a:lnTo>
                      <a:pt x="37" y="1"/>
                    </a:lnTo>
                    <a:lnTo>
                      <a:pt x="33" y="1"/>
                    </a:lnTo>
                    <a:lnTo>
                      <a:pt x="28" y="0"/>
                    </a:lnTo>
                    <a:lnTo>
                      <a:pt x="24" y="0"/>
                    </a:lnTo>
                    <a:lnTo>
                      <a:pt x="20" y="0"/>
                    </a:lnTo>
                    <a:lnTo>
                      <a:pt x="16" y="0"/>
                    </a:lnTo>
                    <a:lnTo>
                      <a:pt x="10" y="0"/>
                    </a:lnTo>
                    <a:lnTo>
                      <a:pt x="4" y="1"/>
                    </a:lnTo>
                    <a:lnTo>
                      <a:pt x="0" y="1"/>
                    </a:lnTo>
                    <a:lnTo>
                      <a:pt x="0" y="84"/>
                    </a:lnTo>
                    <a:lnTo>
                      <a:pt x="0" y="174"/>
                    </a:lnTo>
                    <a:lnTo>
                      <a:pt x="3" y="175"/>
                    </a:lnTo>
                    <a:lnTo>
                      <a:pt x="8" y="177"/>
                    </a:lnTo>
                    <a:lnTo>
                      <a:pt x="12" y="179"/>
                    </a:lnTo>
                    <a:lnTo>
                      <a:pt x="19" y="182"/>
                    </a:lnTo>
                    <a:lnTo>
                      <a:pt x="25" y="184"/>
                    </a:lnTo>
                    <a:lnTo>
                      <a:pt x="29" y="185"/>
                    </a:lnTo>
                    <a:lnTo>
                      <a:pt x="34" y="186"/>
                    </a:lnTo>
                    <a:lnTo>
                      <a:pt x="37" y="18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14" name="Freeform 131"/>
              <p:cNvSpPr>
                <a:spLocks/>
              </p:cNvSpPr>
              <p:nvPr/>
            </p:nvSpPr>
            <p:spPr bwMode="auto">
              <a:xfrm>
                <a:off x="1294" y="2741"/>
                <a:ext cx="81" cy="235"/>
              </a:xfrm>
              <a:custGeom>
                <a:avLst/>
                <a:gdLst>
                  <a:gd name="T0" fmla="*/ 0 w 243"/>
                  <a:gd name="T1" fmla="*/ 0 h 706"/>
                  <a:gd name="T2" fmla="*/ 0 w 243"/>
                  <a:gd name="T3" fmla="*/ 0 h 706"/>
                  <a:gd name="T4" fmla="*/ 0 w 243"/>
                  <a:gd name="T5" fmla="*/ 0 h 706"/>
                  <a:gd name="T6" fmla="*/ 0 w 243"/>
                  <a:gd name="T7" fmla="*/ 0 h 706"/>
                  <a:gd name="T8" fmla="*/ 0 w 243"/>
                  <a:gd name="T9" fmla="*/ 0 h 706"/>
                  <a:gd name="T10" fmla="*/ 0 w 243"/>
                  <a:gd name="T11" fmla="*/ 0 h 706"/>
                  <a:gd name="T12" fmla="*/ 0 w 243"/>
                  <a:gd name="T13" fmla="*/ 0 h 706"/>
                  <a:gd name="T14" fmla="*/ 0 w 243"/>
                  <a:gd name="T15" fmla="*/ 0 h 706"/>
                  <a:gd name="T16" fmla="*/ 0 w 243"/>
                  <a:gd name="T17" fmla="*/ 0 h 706"/>
                  <a:gd name="T18" fmla="*/ 0 w 243"/>
                  <a:gd name="T19" fmla="*/ 0 h 706"/>
                  <a:gd name="T20" fmla="*/ 0 w 243"/>
                  <a:gd name="T21" fmla="*/ 0 h 706"/>
                  <a:gd name="T22" fmla="*/ 0 w 243"/>
                  <a:gd name="T23" fmla="*/ 0 h 706"/>
                  <a:gd name="T24" fmla="*/ 0 w 243"/>
                  <a:gd name="T25" fmla="*/ 0 h 706"/>
                  <a:gd name="T26" fmla="*/ 0 w 243"/>
                  <a:gd name="T27" fmla="*/ 0 h 706"/>
                  <a:gd name="T28" fmla="*/ 0 w 243"/>
                  <a:gd name="T29" fmla="*/ 0 h 706"/>
                  <a:gd name="T30" fmla="*/ 0 w 243"/>
                  <a:gd name="T31" fmla="*/ 0 h 706"/>
                  <a:gd name="T32" fmla="*/ 0 w 243"/>
                  <a:gd name="T33" fmla="*/ 0 h 706"/>
                  <a:gd name="T34" fmla="*/ 0 w 243"/>
                  <a:gd name="T35" fmla="*/ 0 h 706"/>
                  <a:gd name="T36" fmla="*/ 0 w 243"/>
                  <a:gd name="T37" fmla="*/ 0 h 706"/>
                  <a:gd name="T38" fmla="*/ 0 w 243"/>
                  <a:gd name="T39" fmla="*/ 0 h 706"/>
                  <a:gd name="T40" fmla="*/ 0 w 243"/>
                  <a:gd name="T41" fmla="*/ 0 h 706"/>
                  <a:gd name="T42" fmla="*/ 0 w 243"/>
                  <a:gd name="T43" fmla="*/ 0 h 706"/>
                  <a:gd name="T44" fmla="*/ 0 w 243"/>
                  <a:gd name="T45" fmla="*/ 0 h 706"/>
                  <a:gd name="T46" fmla="*/ 0 w 243"/>
                  <a:gd name="T47" fmla="*/ 0 h 706"/>
                  <a:gd name="T48" fmla="*/ 0 w 243"/>
                  <a:gd name="T49" fmla="*/ 0 h 706"/>
                  <a:gd name="T50" fmla="*/ 0 w 243"/>
                  <a:gd name="T51" fmla="*/ 0 h 706"/>
                  <a:gd name="T52" fmla="*/ 0 w 243"/>
                  <a:gd name="T53" fmla="*/ 0 h 706"/>
                  <a:gd name="T54" fmla="*/ 0 w 243"/>
                  <a:gd name="T55" fmla="*/ 0 h 706"/>
                  <a:gd name="T56" fmla="*/ 0 w 243"/>
                  <a:gd name="T57" fmla="*/ 0 h 706"/>
                  <a:gd name="T58" fmla="*/ 0 w 243"/>
                  <a:gd name="T59" fmla="*/ 0 h 706"/>
                  <a:gd name="T60" fmla="*/ 0 w 243"/>
                  <a:gd name="T61" fmla="*/ 0 h 706"/>
                  <a:gd name="T62" fmla="*/ 0 w 243"/>
                  <a:gd name="T63" fmla="*/ 0 h 706"/>
                  <a:gd name="T64" fmla="*/ 0 w 243"/>
                  <a:gd name="T65" fmla="*/ 0 h 706"/>
                  <a:gd name="T66" fmla="*/ 0 w 243"/>
                  <a:gd name="T67" fmla="*/ 0 h 706"/>
                  <a:gd name="T68" fmla="*/ 0 w 243"/>
                  <a:gd name="T69" fmla="*/ 0 h 706"/>
                  <a:gd name="T70" fmla="*/ 0 w 243"/>
                  <a:gd name="T71" fmla="*/ 0 h 706"/>
                  <a:gd name="T72" fmla="*/ 0 w 243"/>
                  <a:gd name="T73" fmla="*/ 0 h 706"/>
                  <a:gd name="T74" fmla="*/ 0 w 243"/>
                  <a:gd name="T75" fmla="*/ 0 h 706"/>
                  <a:gd name="T76" fmla="*/ 0 w 243"/>
                  <a:gd name="T77" fmla="*/ 0 h 706"/>
                  <a:gd name="T78" fmla="*/ 0 w 243"/>
                  <a:gd name="T79" fmla="*/ 0 h 706"/>
                  <a:gd name="T80" fmla="*/ 0 w 243"/>
                  <a:gd name="T81" fmla="*/ 0 h 706"/>
                  <a:gd name="T82" fmla="*/ 0 w 243"/>
                  <a:gd name="T83" fmla="*/ 0 h 706"/>
                  <a:gd name="T84" fmla="*/ 0 w 243"/>
                  <a:gd name="T85" fmla="*/ 0 h 706"/>
                  <a:gd name="T86" fmla="*/ 0 w 243"/>
                  <a:gd name="T87" fmla="*/ 0 h 706"/>
                  <a:gd name="T88" fmla="*/ 0 w 243"/>
                  <a:gd name="T89" fmla="*/ 0 h 706"/>
                  <a:gd name="T90" fmla="*/ 0 w 243"/>
                  <a:gd name="T91" fmla="*/ 0 h 706"/>
                  <a:gd name="T92" fmla="*/ 0 w 243"/>
                  <a:gd name="T93" fmla="*/ 0 h 706"/>
                  <a:gd name="T94" fmla="*/ 0 w 243"/>
                  <a:gd name="T95" fmla="*/ 0 h 706"/>
                  <a:gd name="T96" fmla="*/ 0 w 243"/>
                  <a:gd name="T97" fmla="*/ 0 h 706"/>
                  <a:gd name="T98" fmla="*/ 0 w 243"/>
                  <a:gd name="T99" fmla="*/ 0 h 706"/>
                  <a:gd name="T100" fmla="*/ 0 w 243"/>
                  <a:gd name="T101" fmla="*/ 0 h 706"/>
                  <a:gd name="T102" fmla="*/ 0 w 243"/>
                  <a:gd name="T103" fmla="*/ 0 h 706"/>
                  <a:gd name="T104" fmla="*/ 0 w 243"/>
                  <a:gd name="T105" fmla="*/ 0 h 706"/>
                  <a:gd name="T106" fmla="*/ 0 w 243"/>
                  <a:gd name="T107" fmla="*/ 0 h 706"/>
                  <a:gd name="T108" fmla="*/ 0 w 243"/>
                  <a:gd name="T109" fmla="*/ 0 h 706"/>
                  <a:gd name="T110" fmla="*/ 0 w 243"/>
                  <a:gd name="T111" fmla="*/ 0 h 706"/>
                  <a:gd name="T112" fmla="*/ 0 w 243"/>
                  <a:gd name="T113" fmla="*/ 0 h 706"/>
                  <a:gd name="T114" fmla="*/ 0 w 243"/>
                  <a:gd name="T115" fmla="*/ 0 h 7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43"/>
                  <a:gd name="T175" fmla="*/ 0 h 706"/>
                  <a:gd name="T176" fmla="*/ 243 w 243"/>
                  <a:gd name="T177" fmla="*/ 706 h 70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43" h="706">
                    <a:moveTo>
                      <a:pt x="2" y="60"/>
                    </a:moveTo>
                    <a:lnTo>
                      <a:pt x="2" y="0"/>
                    </a:lnTo>
                    <a:lnTo>
                      <a:pt x="42" y="0"/>
                    </a:lnTo>
                    <a:lnTo>
                      <a:pt x="42" y="69"/>
                    </a:lnTo>
                    <a:lnTo>
                      <a:pt x="84" y="76"/>
                    </a:lnTo>
                    <a:lnTo>
                      <a:pt x="119" y="88"/>
                    </a:lnTo>
                    <a:lnTo>
                      <a:pt x="146" y="102"/>
                    </a:lnTo>
                    <a:lnTo>
                      <a:pt x="168" y="120"/>
                    </a:lnTo>
                    <a:lnTo>
                      <a:pt x="184" y="139"/>
                    </a:lnTo>
                    <a:lnTo>
                      <a:pt x="195" y="159"/>
                    </a:lnTo>
                    <a:lnTo>
                      <a:pt x="201" y="180"/>
                    </a:lnTo>
                    <a:lnTo>
                      <a:pt x="203" y="200"/>
                    </a:lnTo>
                    <a:lnTo>
                      <a:pt x="201" y="212"/>
                    </a:lnTo>
                    <a:lnTo>
                      <a:pt x="198" y="223"/>
                    </a:lnTo>
                    <a:lnTo>
                      <a:pt x="192" y="234"/>
                    </a:lnTo>
                    <a:lnTo>
                      <a:pt x="185" y="243"/>
                    </a:lnTo>
                    <a:lnTo>
                      <a:pt x="176" y="250"/>
                    </a:lnTo>
                    <a:lnTo>
                      <a:pt x="166" y="256"/>
                    </a:lnTo>
                    <a:lnTo>
                      <a:pt x="156" y="259"/>
                    </a:lnTo>
                    <a:lnTo>
                      <a:pt x="143" y="261"/>
                    </a:lnTo>
                    <a:lnTo>
                      <a:pt x="130" y="259"/>
                    </a:lnTo>
                    <a:lnTo>
                      <a:pt x="119" y="256"/>
                    </a:lnTo>
                    <a:lnTo>
                      <a:pt x="109" y="250"/>
                    </a:lnTo>
                    <a:lnTo>
                      <a:pt x="100" y="243"/>
                    </a:lnTo>
                    <a:lnTo>
                      <a:pt x="93" y="235"/>
                    </a:lnTo>
                    <a:lnTo>
                      <a:pt x="87" y="225"/>
                    </a:lnTo>
                    <a:lnTo>
                      <a:pt x="84" y="213"/>
                    </a:lnTo>
                    <a:lnTo>
                      <a:pt x="82" y="201"/>
                    </a:lnTo>
                    <a:lnTo>
                      <a:pt x="84" y="191"/>
                    </a:lnTo>
                    <a:lnTo>
                      <a:pt x="86" y="181"/>
                    </a:lnTo>
                    <a:lnTo>
                      <a:pt x="90" y="171"/>
                    </a:lnTo>
                    <a:lnTo>
                      <a:pt x="96" y="163"/>
                    </a:lnTo>
                    <a:lnTo>
                      <a:pt x="102" y="156"/>
                    </a:lnTo>
                    <a:lnTo>
                      <a:pt x="110" y="150"/>
                    </a:lnTo>
                    <a:lnTo>
                      <a:pt x="119" y="146"/>
                    </a:lnTo>
                    <a:lnTo>
                      <a:pt x="129" y="143"/>
                    </a:lnTo>
                    <a:lnTo>
                      <a:pt x="129" y="138"/>
                    </a:lnTo>
                    <a:lnTo>
                      <a:pt x="129" y="136"/>
                    </a:lnTo>
                    <a:lnTo>
                      <a:pt x="129" y="135"/>
                    </a:lnTo>
                    <a:lnTo>
                      <a:pt x="128" y="130"/>
                    </a:lnTo>
                    <a:lnTo>
                      <a:pt x="120" y="124"/>
                    </a:lnTo>
                    <a:lnTo>
                      <a:pt x="111" y="117"/>
                    </a:lnTo>
                    <a:lnTo>
                      <a:pt x="101" y="112"/>
                    </a:lnTo>
                    <a:lnTo>
                      <a:pt x="89" y="108"/>
                    </a:lnTo>
                    <a:lnTo>
                      <a:pt x="77" y="104"/>
                    </a:lnTo>
                    <a:lnTo>
                      <a:pt x="64" y="102"/>
                    </a:lnTo>
                    <a:lnTo>
                      <a:pt x="52" y="100"/>
                    </a:lnTo>
                    <a:lnTo>
                      <a:pt x="40" y="100"/>
                    </a:lnTo>
                    <a:lnTo>
                      <a:pt x="40" y="323"/>
                    </a:lnTo>
                    <a:lnTo>
                      <a:pt x="60" y="330"/>
                    </a:lnTo>
                    <a:lnTo>
                      <a:pt x="79" y="338"/>
                    </a:lnTo>
                    <a:lnTo>
                      <a:pt x="98" y="346"/>
                    </a:lnTo>
                    <a:lnTo>
                      <a:pt x="117" y="353"/>
                    </a:lnTo>
                    <a:lnTo>
                      <a:pt x="134" y="362"/>
                    </a:lnTo>
                    <a:lnTo>
                      <a:pt x="151" y="371"/>
                    </a:lnTo>
                    <a:lnTo>
                      <a:pt x="167" y="380"/>
                    </a:lnTo>
                    <a:lnTo>
                      <a:pt x="181" y="390"/>
                    </a:lnTo>
                    <a:lnTo>
                      <a:pt x="195" y="400"/>
                    </a:lnTo>
                    <a:lnTo>
                      <a:pt x="207" y="412"/>
                    </a:lnTo>
                    <a:lnTo>
                      <a:pt x="217" y="424"/>
                    </a:lnTo>
                    <a:lnTo>
                      <a:pt x="225" y="439"/>
                    </a:lnTo>
                    <a:lnTo>
                      <a:pt x="233" y="454"/>
                    </a:lnTo>
                    <a:lnTo>
                      <a:pt x="238" y="471"/>
                    </a:lnTo>
                    <a:lnTo>
                      <a:pt x="241" y="488"/>
                    </a:lnTo>
                    <a:lnTo>
                      <a:pt x="243" y="508"/>
                    </a:lnTo>
                    <a:lnTo>
                      <a:pt x="243" y="527"/>
                    </a:lnTo>
                    <a:lnTo>
                      <a:pt x="240" y="545"/>
                    </a:lnTo>
                    <a:lnTo>
                      <a:pt x="238" y="563"/>
                    </a:lnTo>
                    <a:lnTo>
                      <a:pt x="233" y="579"/>
                    </a:lnTo>
                    <a:lnTo>
                      <a:pt x="228" y="596"/>
                    </a:lnTo>
                    <a:lnTo>
                      <a:pt x="221" y="612"/>
                    </a:lnTo>
                    <a:lnTo>
                      <a:pt x="212" y="627"/>
                    </a:lnTo>
                    <a:lnTo>
                      <a:pt x="201" y="640"/>
                    </a:lnTo>
                    <a:lnTo>
                      <a:pt x="189" y="652"/>
                    </a:lnTo>
                    <a:lnTo>
                      <a:pt x="175" y="664"/>
                    </a:lnTo>
                    <a:lnTo>
                      <a:pt x="159" y="675"/>
                    </a:lnTo>
                    <a:lnTo>
                      <a:pt x="141" y="684"/>
                    </a:lnTo>
                    <a:lnTo>
                      <a:pt x="119" y="692"/>
                    </a:lnTo>
                    <a:lnTo>
                      <a:pt x="96" y="697"/>
                    </a:lnTo>
                    <a:lnTo>
                      <a:pt x="71" y="703"/>
                    </a:lnTo>
                    <a:lnTo>
                      <a:pt x="42" y="706"/>
                    </a:lnTo>
                    <a:lnTo>
                      <a:pt x="41" y="704"/>
                    </a:lnTo>
                    <a:lnTo>
                      <a:pt x="41" y="702"/>
                    </a:lnTo>
                    <a:lnTo>
                      <a:pt x="41" y="698"/>
                    </a:lnTo>
                    <a:lnTo>
                      <a:pt x="41" y="694"/>
                    </a:lnTo>
                    <a:lnTo>
                      <a:pt x="41" y="691"/>
                    </a:lnTo>
                    <a:lnTo>
                      <a:pt x="41" y="686"/>
                    </a:lnTo>
                    <a:lnTo>
                      <a:pt x="41" y="683"/>
                    </a:lnTo>
                    <a:lnTo>
                      <a:pt x="41" y="678"/>
                    </a:lnTo>
                    <a:lnTo>
                      <a:pt x="60" y="673"/>
                    </a:lnTo>
                    <a:lnTo>
                      <a:pt x="74" y="665"/>
                    </a:lnTo>
                    <a:lnTo>
                      <a:pt x="87" y="655"/>
                    </a:lnTo>
                    <a:lnTo>
                      <a:pt x="97" y="643"/>
                    </a:lnTo>
                    <a:lnTo>
                      <a:pt x="105" y="631"/>
                    </a:lnTo>
                    <a:lnTo>
                      <a:pt x="111" y="618"/>
                    </a:lnTo>
                    <a:lnTo>
                      <a:pt x="114" y="602"/>
                    </a:lnTo>
                    <a:lnTo>
                      <a:pt x="116" y="585"/>
                    </a:lnTo>
                    <a:lnTo>
                      <a:pt x="114" y="567"/>
                    </a:lnTo>
                    <a:lnTo>
                      <a:pt x="110" y="551"/>
                    </a:lnTo>
                    <a:lnTo>
                      <a:pt x="103" y="537"/>
                    </a:lnTo>
                    <a:lnTo>
                      <a:pt x="95" y="523"/>
                    </a:lnTo>
                    <a:lnTo>
                      <a:pt x="82" y="512"/>
                    </a:lnTo>
                    <a:lnTo>
                      <a:pt x="70" y="501"/>
                    </a:lnTo>
                    <a:lnTo>
                      <a:pt x="54" y="492"/>
                    </a:lnTo>
                    <a:lnTo>
                      <a:pt x="36" y="483"/>
                    </a:lnTo>
                    <a:lnTo>
                      <a:pt x="31" y="482"/>
                    </a:lnTo>
                    <a:lnTo>
                      <a:pt x="28" y="481"/>
                    </a:lnTo>
                    <a:lnTo>
                      <a:pt x="23" y="478"/>
                    </a:lnTo>
                    <a:lnTo>
                      <a:pt x="18" y="477"/>
                    </a:lnTo>
                    <a:lnTo>
                      <a:pt x="14" y="475"/>
                    </a:lnTo>
                    <a:lnTo>
                      <a:pt x="9" y="473"/>
                    </a:lnTo>
                    <a:lnTo>
                      <a:pt x="5" y="472"/>
                    </a:lnTo>
                    <a:lnTo>
                      <a:pt x="0" y="469"/>
                    </a:lnTo>
                    <a:lnTo>
                      <a:pt x="0" y="385"/>
                    </a:lnTo>
                    <a:lnTo>
                      <a:pt x="1" y="252"/>
                    </a:lnTo>
                    <a:lnTo>
                      <a:pt x="2" y="124"/>
                    </a:lnTo>
                    <a:lnTo>
                      <a:pt x="2" y="6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grpSp>
          <p:nvGrpSpPr>
            <p:cNvPr id="198" name="Group 132"/>
            <p:cNvGrpSpPr>
              <a:grpSpLocks/>
            </p:cNvGrpSpPr>
            <p:nvPr/>
          </p:nvGrpSpPr>
          <p:grpSpPr bwMode="auto">
            <a:xfrm>
              <a:off x="2284" y="2933"/>
              <a:ext cx="156" cy="178"/>
              <a:chOff x="1202" y="2741"/>
              <a:chExt cx="182" cy="274"/>
            </a:xfrm>
          </p:grpSpPr>
          <p:sp>
            <p:nvSpPr>
              <p:cNvPr id="199" name="Freeform 133"/>
              <p:cNvSpPr>
                <a:spLocks/>
              </p:cNvSpPr>
              <p:nvPr/>
            </p:nvSpPr>
            <p:spPr bwMode="auto">
              <a:xfrm>
                <a:off x="1303" y="2911"/>
                <a:ext cx="14" cy="104"/>
              </a:xfrm>
              <a:custGeom>
                <a:avLst/>
                <a:gdLst>
                  <a:gd name="T0" fmla="*/ 0 w 42"/>
                  <a:gd name="T1" fmla="*/ 0 h 311"/>
                  <a:gd name="T2" fmla="*/ 0 w 42"/>
                  <a:gd name="T3" fmla="*/ 0 h 311"/>
                  <a:gd name="T4" fmla="*/ 0 w 42"/>
                  <a:gd name="T5" fmla="*/ 0 h 311"/>
                  <a:gd name="T6" fmla="*/ 0 w 42"/>
                  <a:gd name="T7" fmla="*/ 0 h 311"/>
                  <a:gd name="T8" fmla="*/ 0 w 42"/>
                  <a:gd name="T9" fmla="*/ 0 h 311"/>
                  <a:gd name="T10" fmla="*/ 0 w 42"/>
                  <a:gd name="T11" fmla="*/ 0 h 311"/>
                  <a:gd name="T12" fmla="*/ 0 w 42"/>
                  <a:gd name="T13" fmla="*/ 0 h 311"/>
                  <a:gd name="T14" fmla="*/ 0 w 42"/>
                  <a:gd name="T15" fmla="*/ 0 h 311"/>
                  <a:gd name="T16" fmla="*/ 0 w 42"/>
                  <a:gd name="T17" fmla="*/ 0 h 311"/>
                  <a:gd name="T18" fmla="*/ 0 w 42"/>
                  <a:gd name="T19" fmla="*/ 0 h 311"/>
                  <a:gd name="T20" fmla="*/ 0 w 42"/>
                  <a:gd name="T21" fmla="*/ 0 h 311"/>
                  <a:gd name="T22" fmla="*/ 0 w 42"/>
                  <a:gd name="T23" fmla="*/ 0 h 311"/>
                  <a:gd name="T24" fmla="*/ 0 w 42"/>
                  <a:gd name="T25" fmla="*/ 0 h 311"/>
                  <a:gd name="T26" fmla="*/ 0 w 42"/>
                  <a:gd name="T27" fmla="*/ 0 h 311"/>
                  <a:gd name="T28" fmla="*/ 0 w 42"/>
                  <a:gd name="T29" fmla="*/ 0 h 311"/>
                  <a:gd name="T30" fmla="*/ 0 w 42"/>
                  <a:gd name="T31" fmla="*/ 0 h 311"/>
                  <a:gd name="T32" fmla="*/ 0 w 42"/>
                  <a:gd name="T33" fmla="*/ 0 h 311"/>
                  <a:gd name="T34" fmla="*/ 0 w 42"/>
                  <a:gd name="T35" fmla="*/ 0 h 311"/>
                  <a:gd name="T36" fmla="*/ 0 w 42"/>
                  <a:gd name="T37" fmla="*/ 0 h 311"/>
                  <a:gd name="T38" fmla="*/ 0 w 42"/>
                  <a:gd name="T39" fmla="*/ 0 h 311"/>
                  <a:gd name="T40" fmla="*/ 0 w 42"/>
                  <a:gd name="T41" fmla="*/ 0 h 311"/>
                  <a:gd name="T42" fmla="*/ 0 w 42"/>
                  <a:gd name="T43" fmla="*/ 0 h 311"/>
                  <a:gd name="T44" fmla="*/ 0 w 42"/>
                  <a:gd name="T45" fmla="*/ 0 h 311"/>
                  <a:gd name="T46" fmla="*/ 0 w 42"/>
                  <a:gd name="T47" fmla="*/ 0 h 311"/>
                  <a:gd name="T48" fmla="*/ 0 w 42"/>
                  <a:gd name="T49" fmla="*/ 0 h 311"/>
                  <a:gd name="T50" fmla="*/ 0 w 42"/>
                  <a:gd name="T51" fmla="*/ 0 h 3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311"/>
                  <a:gd name="T80" fmla="*/ 42 w 42"/>
                  <a:gd name="T81" fmla="*/ 311 h 3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311">
                    <a:moveTo>
                      <a:pt x="40" y="136"/>
                    </a:moveTo>
                    <a:lnTo>
                      <a:pt x="40" y="195"/>
                    </a:lnTo>
                    <a:lnTo>
                      <a:pt x="40" y="204"/>
                    </a:lnTo>
                    <a:lnTo>
                      <a:pt x="41" y="216"/>
                    </a:lnTo>
                    <a:lnTo>
                      <a:pt x="42" y="228"/>
                    </a:lnTo>
                    <a:lnTo>
                      <a:pt x="42" y="237"/>
                    </a:lnTo>
                    <a:lnTo>
                      <a:pt x="42" y="311"/>
                    </a:lnTo>
                    <a:lnTo>
                      <a:pt x="3" y="311"/>
                    </a:lnTo>
                    <a:lnTo>
                      <a:pt x="1" y="240"/>
                    </a:lnTo>
                    <a:lnTo>
                      <a:pt x="1" y="232"/>
                    </a:lnTo>
                    <a:lnTo>
                      <a:pt x="1" y="226"/>
                    </a:lnTo>
                    <a:lnTo>
                      <a:pt x="0" y="220"/>
                    </a:lnTo>
                    <a:lnTo>
                      <a:pt x="0" y="216"/>
                    </a:lnTo>
                    <a:lnTo>
                      <a:pt x="0" y="178"/>
                    </a:lnTo>
                    <a:lnTo>
                      <a:pt x="0" y="111"/>
                    </a:lnTo>
                    <a:lnTo>
                      <a:pt x="0" y="41"/>
                    </a:lnTo>
                    <a:lnTo>
                      <a:pt x="0" y="0"/>
                    </a:lnTo>
                    <a:lnTo>
                      <a:pt x="4" y="1"/>
                    </a:lnTo>
                    <a:lnTo>
                      <a:pt x="10" y="3"/>
                    </a:lnTo>
                    <a:lnTo>
                      <a:pt x="17" y="6"/>
                    </a:lnTo>
                    <a:lnTo>
                      <a:pt x="24" y="8"/>
                    </a:lnTo>
                    <a:lnTo>
                      <a:pt x="29" y="10"/>
                    </a:lnTo>
                    <a:lnTo>
                      <a:pt x="34" y="11"/>
                    </a:lnTo>
                    <a:lnTo>
                      <a:pt x="37" y="13"/>
                    </a:lnTo>
                    <a:lnTo>
                      <a:pt x="40" y="16"/>
                    </a:lnTo>
                    <a:lnTo>
                      <a:pt x="40" y="136"/>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00" name="Freeform 134"/>
              <p:cNvSpPr>
                <a:spLocks/>
              </p:cNvSpPr>
              <p:nvPr/>
            </p:nvSpPr>
            <p:spPr bwMode="auto">
              <a:xfrm>
                <a:off x="1211" y="2754"/>
                <a:ext cx="93" cy="261"/>
              </a:xfrm>
              <a:custGeom>
                <a:avLst/>
                <a:gdLst>
                  <a:gd name="T0" fmla="*/ 0 w 278"/>
                  <a:gd name="T1" fmla="*/ 0 h 782"/>
                  <a:gd name="T2" fmla="*/ 0 w 278"/>
                  <a:gd name="T3" fmla="*/ 0 h 782"/>
                  <a:gd name="T4" fmla="*/ 0 w 278"/>
                  <a:gd name="T5" fmla="*/ 0 h 782"/>
                  <a:gd name="T6" fmla="*/ 0 w 278"/>
                  <a:gd name="T7" fmla="*/ 0 h 782"/>
                  <a:gd name="T8" fmla="*/ 0 w 278"/>
                  <a:gd name="T9" fmla="*/ 0 h 782"/>
                  <a:gd name="T10" fmla="*/ 0 w 278"/>
                  <a:gd name="T11" fmla="*/ 0 h 782"/>
                  <a:gd name="T12" fmla="*/ 0 w 278"/>
                  <a:gd name="T13" fmla="*/ 0 h 782"/>
                  <a:gd name="T14" fmla="*/ 0 w 278"/>
                  <a:gd name="T15" fmla="*/ 0 h 782"/>
                  <a:gd name="T16" fmla="*/ 0 w 278"/>
                  <a:gd name="T17" fmla="*/ 0 h 782"/>
                  <a:gd name="T18" fmla="*/ 0 w 278"/>
                  <a:gd name="T19" fmla="*/ 0 h 782"/>
                  <a:gd name="T20" fmla="*/ 0 w 278"/>
                  <a:gd name="T21" fmla="*/ 0 h 782"/>
                  <a:gd name="T22" fmla="*/ 0 w 278"/>
                  <a:gd name="T23" fmla="*/ 0 h 782"/>
                  <a:gd name="T24" fmla="*/ 0 w 278"/>
                  <a:gd name="T25" fmla="*/ 0 h 782"/>
                  <a:gd name="T26" fmla="*/ 0 w 278"/>
                  <a:gd name="T27" fmla="*/ 0 h 782"/>
                  <a:gd name="T28" fmla="*/ 0 w 278"/>
                  <a:gd name="T29" fmla="*/ 0 h 782"/>
                  <a:gd name="T30" fmla="*/ 0 w 278"/>
                  <a:gd name="T31" fmla="*/ 0 h 782"/>
                  <a:gd name="T32" fmla="*/ 0 w 278"/>
                  <a:gd name="T33" fmla="*/ 0 h 782"/>
                  <a:gd name="T34" fmla="*/ 0 w 278"/>
                  <a:gd name="T35" fmla="*/ 0 h 782"/>
                  <a:gd name="T36" fmla="*/ 0 w 278"/>
                  <a:gd name="T37" fmla="*/ 0 h 782"/>
                  <a:gd name="T38" fmla="*/ 0 w 278"/>
                  <a:gd name="T39" fmla="*/ 0 h 782"/>
                  <a:gd name="T40" fmla="*/ 0 w 278"/>
                  <a:gd name="T41" fmla="*/ 0 h 782"/>
                  <a:gd name="T42" fmla="*/ 0 w 278"/>
                  <a:gd name="T43" fmla="*/ 0 h 782"/>
                  <a:gd name="T44" fmla="*/ 0 w 278"/>
                  <a:gd name="T45" fmla="*/ 0 h 782"/>
                  <a:gd name="T46" fmla="*/ 0 w 278"/>
                  <a:gd name="T47" fmla="*/ 0 h 782"/>
                  <a:gd name="T48" fmla="*/ 0 w 278"/>
                  <a:gd name="T49" fmla="*/ 0 h 782"/>
                  <a:gd name="T50" fmla="*/ 0 w 278"/>
                  <a:gd name="T51" fmla="*/ 0 h 782"/>
                  <a:gd name="T52" fmla="*/ 0 w 278"/>
                  <a:gd name="T53" fmla="*/ 0 h 782"/>
                  <a:gd name="T54" fmla="*/ 0 w 278"/>
                  <a:gd name="T55" fmla="*/ 0 h 782"/>
                  <a:gd name="T56" fmla="*/ 0 w 278"/>
                  <a:gd name="T57" fmla="*/ 0 h 782"/>
                  <a:gd name="T58" fmla="*/ 0 w 278"/>
                  <a:gd name="T59" fmla="*/ 0 h 782"/>
                  <a:gd name="T60" fmla="*/ 0 w 278"/>
                  <a:gd name="T61" fmla="*/ 0 h 782"/>
                  <a:gd name="T62" fmla="*/ 0 w 278"/>
                  <a:gd name="T63" fmla="*/ 0 h 782"/>
                  <a:gd name="T64" fmla="*/ 0 w 278"/>
                  <a:gd name="T65" fmla="*/ 0 h 782"/>
                  <a:gd name="T66" fmla="*/ 0 w 278"/>
                  <a:gd name="T67" fmla="*/ 0 h 782"/>
                  <a:gd name="T68" fmla="*/ 0 w 278"/>
                  <a:gd name="T69" fmla="*/ 0 h 782"/>
                  <a:gd name="T70" fmla="*/ 0 w 278"/>
                  <a:gd name="T71" fmla="*/ 0 h 782"/>
                  <a:gd name="T72" fmla="*/ 0 w 278"/>
                  <a:gd name="T73" fmla="*/ 0 h 782"/>
                  <a:gd name="T74" fmla="*/ 0 w 278"/>
                  <a:gd name="T75" fmla="*/ 0 h 782"/>
                  <a:gd name="T76" fmla="*/ 0 w 278"/>
                  <a:gd name="T77" fmla="*/ 0 h 782"/>
                  <a:gd name="T78" fmla="*/ 0 w 278"/>
                  <a:gd name="T79" fmla="*/ 0 h 782"/>
                  <a:gd name="T80" fmla="*/ 0 w 278"/>
                  <a:gd name="T81" fmla="*/ 0 h 782"/>
                  <a:gd name="T82" fmla="*/ 0 w 278"/>
                  <a:gd name="T83" fmla="*/ 0 h 782"/>
                  <a:gd name="T84" fmla="*/ 0 w 278"/>
                  <a:gd name="T85" fmla="*/ 0 h 782"/>
                  <a:gd name="T86" fmla="*/ 0 w 278"/>
                  <a:gd name="T87" fmla="*/ 0 h 782"/>
                  <a:gd name="T88" fmla="*/ 0 w 278"/>
                  <a:gd name="T89" fmla="*/ 0 h 782"/>
                  <a:gd name="T90" fmla="*/ 0 w 278"/>
                  <a:gd name="T91" fmla="*/ 0 h 782"/>
                  <a:gd name="T92" fmla="*/ 0 w 278"/>
                  <a:gd name="T93" fmla="*/ 0 h 782"/>
                  <a:gd name="T94" fmla="*/ 0 w 278"/>
                  <a:gd name="T95" fmla="*/ 0 h 782"/>
                  <a:gd name="T96" fmla="*/ 0 w 278"/>
                  <a:gd name="T97" fmla="*/ 0 h 782"/>
                  <a:gd name="T98" fmla="*/ 0 w 278"/>
                  <a:gd name="T99" fmla="*/ 0 h 782"/>
                  <a:gd name="T100" fmla="*/ 0 w 278"/>
                  <a:gd name="T101" fmla="*/ 0 h 782"/>
                  <a:gd name="T102" fmla="*/ 0 w 278"/>
                  <a:gd name="T103" fmla="*/ 0 h 782"/>
                  <a:gd name="T104" fmla="*/ 0 w 278"/>
                  <a:gd name="T105" fmla="*/ 0 h 782"/>
                  <a:gd name="T106" fmla="*/ 0 w 278"/>
                  <a:gd name="T107" fmla="*/ 0 h 782"/>
                  <a:gd name="T108" fmla="*/ 0 w 278"/>
                  <a:gd name="T109" fmla="*/ 0 h 782"/>
                  <a:gd name="T110" fmla="*/ 0 w 278"/>
                  <a:gd name="T111" fmla="*/ 0 h 782"/>
                  <a:gd name="T112" fmla="*/ 0 w 278"/>
                  <a:gd name="T113" fmla="*/ 0 h 782"/>
                  <a:gd name="T114" fmla="*/ 0 w 278"/>
                  <a:gd name="T115" fmla="*/ 0 h 782"/>
                  <a:gd name="T116" fmla="*/ 0 w 278"/>
                  <a:gd name="T117" fmla="*/ 0 h 7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78"/>
                  <a:gd name="T178" fmla="*/ 0 h 782"/>
                  <a:gd name="T179" fmla="*/ 278 w 278"/>
                  <a:gd name="T180" fmla="*/ 782 h 78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78" h="782">
                    <a:moveTo>
                      <a:pt x="235" y="710"/>
                    </a:moveTo>
                    <a:lnTo>
                      <a:pt x="235" y="782"/>
                    </a:lnTo>
                    <a:lnTo>
                      <a:pt x="201" y="782"/>
                    </a:lnTo>
                    <a:lnTo>
                      <a:pt x="201" y="708"/>
                    </a:lnTo>
                    <a:lnTo>
                      <a:pt x="175" y="703"/>
                    </a:lnTo>
                    <a:lnTo>
                      <a:pt x="151" y="698"/>
                    </a:lnTo>
                    <a:lnTo>
                      <a:pt x="130" y="692"/>
                    </a:lnTo>
                    <a:lnTo>
                      <a:pt x="111" y="685"/>
                    </a:lnTo>
                    <a:lnTo>
                      <a:pt x="94" y="679"/>
                    </a:lnTo>
                    <a:lnTo>
                      <a:pt x="79" y="672"/>
                    </a:lnTo>
                    <a:lnTo>
                      <a:pt x="65" y="664"/>
                    </a:lnTo>
                    <a:lnTo>
                      <a:pt x="54" y="656"/>
                    </a:lnTo>
                    <a:lnTo>
                      <a:pt x="44" y="648"/>
                    </a:lnTo>
                    <a:lnTo>
                      <a:pt x="35" y="639"/>
                    </a:lnTo>
                    <a:lnTo>
                      <a:pt x="28" y="632"/>
                    </a:lnTo>
                    <a:lnTo>
                      <a:pt x="22" y="624"/>
                    </a:lnTo>
                    <a:lnTo>
                      <a:pt x="17" y="616"/>
                    </a:lnTo>
                    <a:lnTo>
                      <a:pt x="12" y="609"/>
                    </a:lnTo>
                    <a:lnTo>
                      <a:pt x="9" y="602"/>
                    </a:lnTo>
                    <a:lnTo>
                      <a:pt x="6" y="596"/>
                    </a:lnTo>
                    <a:lnTo>
                      <a:pt x="4" y="590"/>
                    </a:lnTo>
                    <a:lnTo>
                      <a:pt x="2" y="579"/>
                    </a:lnTo>
                    <a:lnTo>
                      <a:pt x="0" y="564"/>
                    </a:lnTo>
                    <a:lnTo>
                      <a:pt x="2" y="551"/>
                    </a:lnTo>
                    <a:lnTo>
                      <a:pt x="4" y="544"/>
                    </a:lnTo>
                    <a:lnTo>
                      <a:pt x="9" y="536"/>
                    </a:lnTo>
                    <a:lnTo>
                      <a:pt x="15" y="527"/>
                    </a:lnTo>
                    <a:lnTo>
                      <a:pt x="22" y="519"/>
                    </a:lnTo>
                    <a:lnTo>
                      <a:pt x="30" y="512"/>
                    </a:lnTo>
                    <a:lnTo>
                      <a:pt x="40" y="507"/>
                    </a:lnTo>
                    <a:lnTo>
                      <a:pt x="50" y="504"/>
                    </a:lnTo>
                    <a:lnTo>
                      <a:pt x="63" y="502"/>
                    </a:lnTo>
                    <a:lnTo>
                      <a:pt x="75" y="504"/>
                    </a:lnTo>
                    <a:lnTo>
                      <a:pt x="87" y="507"/>
                    </a:lnTo>
                    <a:lnTo>
                      <a:pt x="97" y="512"/>
                    </a:lnTo>
                    <a:lnTo>
                      <a:pt x="105" y="519"/>
                    </a:lnTo>
                    <a:lnTo>
                      <a:pt x="113" y="528"/>
                    </a:lnTo>
                    <a:lnTo>
                      <a:pt x="119" y="538"/>
                    </a:lnTo>
                    <a:lnTo>
                      <a:pt x="122" y="550"/>
                    </a:lnTo>
                    <a:lnTo>
                      <a:pt x="123" y="562"/>
                    </a:lnTo>
                    <a:lnTo>
                      <a:pt x="122" y="573"/>
                    </a:lnTo>
                    <a:lnTo>
                      <a:pt x="120" y="583"/>
                    </a:lnTo>
                    <a:lnTo>
                      <a:pt x="115" y="592"/>
                    </a:lnTo>
                    <a:lnTo>
                      <a:pt x="109" y="600"/>
                    </a:lnTo>
                    <a:lnTo>
                      <a:pt x="102" y="608"/>
                    </a:lnTo>
                    <a:lnTo>
                      <a:pt x="93" y="614"/>
                    </a:lnTo>
                    <a:lnTo>
                      <a:pt x="83" y="618"/>
                    </a:lnTo>
                    <a:lnTo>
                      <a:pt x="73" y="620"/>
                    </a:lnTo>
                    <a:lnTo>
                      <a:pt x="74" y="627"/>
                    </a:lnTo>
                    <a:lnTo>
                      <a:pt x="77" y="629"/>
                    </a:lnTo>
                    <a:lnTo>
                      <a:pt x="79" y="630"/>
                    </a:lnTo>
                    <a:lnTo>
                      <a:pt x="81" y="634"/>
                    </a:lnTo>
                    <a:lnTo>
                      <a:pt x="87" y="642"/>
                    </a:lnTo>
                    <a:lnTo>
                      <a:pt x="96" y="649"/>
                    </a:lnTo>
                    <a:lnTo>
                      <a:pt x="109" y="656"/>
                    </a:lnTo>
                    <a:lnTo>
                      <a:pt x="123" y="663"/>
                    </a:lnTo>
                    <a:lnTo>
                      <a:pt x="141" y="670"/>
                    </a:lnTo>
                    <a:lnTo>
                      <a:pt x="159" y="675"/>
                    </a:lnTo>
                    <a:lnTo>
                      <a:pt x="179" y="680"/>
                    </a:lnTo>
                    <a:lnTo>
                      <a:pt x="201" y="683"/>
                    </a:lnTo>
                    <a:lnTo>
                      <a:pt x="201" y="444"/>
                    </a:lnTo>
                    <a:lnTo>
                      <a:pt x="163" y="429"/>
                    </a:lnTo>
                    <a:lnTo>
                      <a:pt x="130" y="413"/>
                    </a:lnTo>
                    <a:lnTo>
                      <a:pt x="99" y="395"/>
                    </a:lnTo>
                    <a:lnTo>
                      <a:pt x="73" y="374"/>
                    </a:lnTo>
                    <a:lnTo>
                      <a:pt x="51" y="351"/>
                    </a:lnTo>
                    <a:lnTo>
                      <a:pt x="35" y="324"/>
                    </a:lnTo>
                    <a:lnTo>
                      <a:pt x="25" y="294"/>
                    </a:lnTo>
                    <a:lnTo>
                      <a:pt x="22" y="258"/>
                    </a:lnTo>
                    <a:lnTo>
                      <a:pt x="24" y="224"/>
                    </a:lnTo>
                    <a:lnTo>
                      <a:pt x="33" y="192"/>
                    </a:lnTo>
                    <a:lnTo>
                      <a:pt x="47" y="162"/>
                    </a:lnTo>
                    <a:lnTo>
                      <a:pt x="66" y="136"/>
                    </a:lnTo>
                    <a:lnTo>
                      <a:pt x="91" y="113"/>
                    </a:lnTo>
                    <a:lnTo>
                      <a:pt x="122" y="94"/>
                    </a:lnTo>
                    <a:lnTo>
                      <a:pt x="159" y="79"/>
                    </a:lnTo>
                    <a:lnTo>
                      <a:pt x="201" y="70"/>
                    </a:lnTo>
                    <a:lnTo>
                      <a:pt x="201" y="0"/>
                    </a:lnTo>
                    <a:lnTo>
                      <a:pt x="239" y="0"/>
                    </a:lnTo>
                    <a:lnTo>
                      <a:pt x="239" y="68"/>
                    </a:lnTo>
                    <a:lnTo>
                      <a:pt x="245" y="68"/>
                    </a:lnTo>
                    <a:lnTo>
                      <a:pt x="247" y="67"/>
                    </a:lnTo>
                    <a:lnTo>
                      <a:pt x="248" y="67"/>
                    </a:lnTo>
                    <a:lnTo>
                      <a:pt x="254" y="67"/>
                    </a:lnTo>
                    <a:lnTo>
                      <a:pt x="260" y="67"/>
                    </a:lnTo>
                    <a:lnTo>
                      <a:pt x="265" y="67"/>
                    </a:lnTo>
                    <a:lnTo>
                      <a:pt x="271" y="67"/>
                    </a:lnTo>
                    <a:lnTo>
                      <a:pt x="277" y="67"/>
                    </a:lnTo>
                    <a:lnTo>
                      <a:pt x="277" y="72"/>
                    </a:lnTo>
                    <a:lnTo>
                      <a:pt x="278" y="75"/>
                    </a:lnTo>
                    <a:lnTo>
                      <a:pt x="278" y="76"/>
                    </a:lnTo>
                    <a:lnTo>
                      <a:pt x="278" y="79"/>
                    </a:lnTo>
                    <a:lnTo>
                      <a:pt x="278" y="82"/>
                    </a:lnTo>
                    <a:lnTo>
                      <a:pt x="278" y="88"/>
                    </a:lnTo>
                    <a:lnTo>
                      <a:pt x="278" y="95"/>
                    </a:lnTo>
                    <a:lnTo>
                      <a:pt x="278" y="98"/>
                    </a:lnTo>
                    <a:lnTo>
                      <a:pt x="274" y="98"/>
                    </a:lnTo>
                    <a:lnTo>
                      <a:pt x="270" y="98"/>
                    </a:lnTo>
                    <a:lnTo>
                      <a:pt x="265" y="98"/>
                    </a:lnTo>
                    <a:lnTo>
                      <a:pt x="261" y="98"/>
                    </a:lnTo>
                    <a:lnTo>
                      <a:pt x="255" y="98"/>
                    </a:lnTo>
                    <a:lnTo>
                      <a:pt x="249" y="98"/>
                    </a:lnTo>
                    <a:lnTo>
                      <a:pt x="244" y="98"/>
                    </a:lnTo>
                    <a:lnTo>
                      <a:pt x="239" y="99"/>
                    </a:lnTo>
                    <a:lnTo>
                      <a:pt x="231" y="100"/>
                    </a:lnTo>
                    <a:lnTo>
                      <a:pt x="222" y="100"/>
                    </a:lnTo>
                    <a:lnTo>
                      <a:pt x="214" y="100"/>
                    </a:lnTo>
                    <a:lnTo>
                      <a:pt x="208" y="101"/>
                    </a:lnTo>
                    <a:lnTo>
                      <a:pt x="197" y="104"/>
                    </a:lnTo>
                    <a:lnTo>
                      <a:pt x="185" y="106"/>
                    </a:lnTo>
                    <a:lnTo>
                      <a:pt x="173" y="112"/>
                    </a:lnTo>
                    <a:lnTo>
                      <a:pt x="160" y="119"/>
                    </a:lnTo>
                    <a:lnTo>
                      <a:pt x="149" y="130"/>
                    </a:lnTo>
                    <a:lnTo>
                      <a:pt x="139" y="144"/>
                    </a:lnTo>
                    <a:lnTo>
                      <a:pt x="133" y="163"/>
                    </a:lnTo>
                    <a:lnTo>
                      <a:pt x="129" y="187"/>
                    </a:lnTo>
                    <a:lnTo>
                      <a:pt x="130" y="200"/>
                    </a:lnTo>
                    <a:lnTo>
                      <a:pt x="135" y="213"/>
                    </a:lnTo>
                    <a:lnTo>
                      <a:pt x="141" y="224"/>
                    </a:lnTo>
                    <a:lnTo>
                      <a:pt x="149" y="235"/>
                    </a:lnTo>
                    <a:lnTo>
                      <a:pt x="159" y="246"/>
                    </a:lnTo>
                    <a:lnTo>
                      <a:pt x="171" y="255"/>
                    </a:lnTo>
                    <a:lnTo>
                      <a:pt x="185" y="265"/>
                    </a:lnTo>
                    <a:lnTo>
                      <a:pt x="201" y="273"/>
                    </a:lnTo>
                    <a:lnTo>
                      <a:pt x="208" y="276"/>
                    </a:lnTo>
                    <a:lnTo>
                      <a:pt x="217" y="279"/>
                    </a:lnTo>
                    <a:lnTo>
                      <a:pt x="226" y="282"/>
                    </a:lnTo>
                    <a:lnTo>
                      <a:pt x="232" y="285"/>
                    </a:lnTo>
                    <a:lnTo>
                      <a:pt x="234" y="286"/>
                    </a:lnTo>
                    <a:lnTo>
                      <a:pt x="235" y="286"/>
                    </a:lnTo>
                    <a:lnTo>
                      <a:pt x="237" y="286"/>
                    </a:lnTo>
                    <a:lnTo>
                      <a:pt x="239" y="287"/>
                    </a:lnTo>
                    <a:lnTo>
                      <a:pt x="242" y="288"/>
                    </a:lnTo>
                    <a:lnTo>
                      <a:pt x="247" y="290"/>
                    </a:lnTo>
                    <a:lnTo>
                      <a:pt x="252" y="292"/>
                    </a:lnTo>
                    <a:lnTo>
                      <a:pt x="255" y="295"/>
                    </a:lnTo>
                    <a:lnTo>
                      <a:pt x="260" y="297"/>
                    </a:lnTo>
                    <a:lnTo>
                      <a:pt x="264" y="299"/>
                    </a:lnTo>
                    <a:lnTo>
                      <a:pt x="269" y="301"/>
                    </a:lnTo>
                    <a:lnTo>
                      <a:pt x="276" y="304"/>
                    </a:lnTo>
                    <a:lnTo>
                      <a:pt x="276" y="318"/>
                    </a:lnTo>
                    <a:lnTo>
                      <a:pt x="276" y="338"/>
                    </a:lnTo>
                    <a:lnTo>
                      <a:pt x="276" y="363"/>
                    </a:lnTo>
                    <a:lnTo>
                      <a:pt x="276" y="388"/>
                    </a:lnTo>
                    <a:lnTo>
                      <a:pt x="276" y="415"/>
                    </a:lnTo>
                    <a:lnTo>
                      <a:pt x="276" y="440"/>
                    </a:lnTo>
                    <a:lnTo>
                      <a:pt x="276" y="460"/>
                    </a:lnTo>
                    <a:lnTo>
                      <a:pt x="276" y="471"/>
                    </a:lnTo>
                    <a:lnTo>
                      <a:pt x="273" y="470"/>
                    </a:lnTo>
                    <a:lnTo>
                      <a:pt x="269" y="468"/>
                    </a:lnTo>
                    <a:lnTo>
                      <a:pt x="262" y="465"/>
                    </a:lnTo>
                    <a:lnTo>
                      <a:pt x="255" y="462"/>
                    </a:lnTo>
                    <a:lnTo>
                      <a:pt x="253" y="461"/>
                    </a:lnTo>
                    <a:lnTo>
                      <a:pt x="248" y="460"/>
                    </a:lnTo>
                    <a:lnTo>
                      <a:pt x="244" y="459"/>
                    </a:lnTo>
                    <a:lnTo>
                      <a:pt x="238" y="456"/>
                    </a:lnTo>
                    <a:lnTo>
                      <a:pt x="237" y="688"/>
                    </a:lnTo>
                    <a:lnTo>
                      <a:pt x="242" y="688"/>
                    </a:lnTo>
                    <a:lnTo>
                      <a:pt x="247" y="688"/>
                    </a:lnTo>
                    <a:lnTo>
                      <a:pt x="253" y="688"/>
                    </a:lnTo>
                    <a:lnTo>
                      <a:pt x="257" y="688"/>
                    </a:lnTo>
                    <a:lnTo>
                      <a:pt x="262" y="688"/>
                    </a:lnTo>
                    <a:lnTo>
                      <a:pt x="266" y="687"/>
                    </a:lnTo>
                    <a:lnTo>
                      <a:pt x="271" y="687"/>
                    </a:lnTo>
                    <a:lnTo>
                      <a:pt x="276" y="687"/>
                    </a:lnTo>
                    <a:lnTo>
                      <a:pt x="276" y="693"/>
                    </a:lnTo>
                    <a:lnTo>
                      <a:pt x="277" y="700"/>
                    </a:lnTo>
                    <a:lnTo>
                      <a:pt x="277" y="706"/>
                    </a:lnTo>
                    <a:lnTo>
                      <a:pt x="277" y="710"/>
                    </a:lnTo>
                    <a:lnTo>
                      <a:pt x="273" y="710"/>
                    </a:lnTo>
                    <a:lnTo>
                      <a:pt x="269" y="710"/>
                    </a:lnTo>
                    <a:lnTo>
                      <a:pt x="264" y="710"/>
                    </a:lnTo>
                    <a:lnTo>
                      <a:pt x="258" y="710"/>
                    </a:lnTo>
                    <a:lnTo>
                      <a:pt x="253" y="710"/>
                    </a:lnTo>
                    <a:lnTo>
                      <a:pt x="247" y="710"/>
                    </a:lnTo>
                    <a:lnTo>
                      <a:pt x="241" y="710"/>
                    </a:lnTo>
                    <a:lnTo>
                      <a:pt x="235" y="71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01" name="Freeform 135"/>
              <p:cNvSpPr>
                <a:spLocks/>
              </p:cNvSpPr>
              <p:nvPr/>
            </p:nvSpPr>
            <p:spPr bwMode="auto">
              <a:xfrm>
                <a:off x="1278" y="2787"/>
                <a:ext cx="13" cy="63"/>
              </a:xfrm>
              <a:custGeom>
                <a:avLst/>
                <a:gdLst>
                  <a:gd name="T0" fmla="*/ 0 w 38"/>
                  <a:gd name="T1" fmla="*/ 0 h 188"/>
                  <a:gd name="T2" fmla="*/ 0 w 38"/>
                  <a:gd name="T3" fmla="*/ 0 h 188"/>
                  <a:gd name="T4" fmla="*/ 0 w 38"/>
                  <a:gd name="T5" fmla="*/ 0 h 188"/>
                  <a:gd name="T6" fmla="*/ 0 w 38"/>
                  <a:gd name="T7" fmla="*/ 0 h 188"/>
                  <a:gd name="T8" fmla="*/ 0 w 38"/>
                  <a:gd name="T9" fmla="*/ 0 h 188"/>
                  <a:gd name="T10" fmla="*/ 0 w 38"/>
                  <a:gd name="T11" fmla="*/ 0 h 188"/>
                  <a:gd name="T12" fmla="*/ 0 w 38"/>
                  <a:gd name="T13" fmla="*/ 0 h 188"/>
                  <a:gd name="T14" fmla="*/ 0 w 38"/>
                  <a:gd name="T15" fmla="*/ 0 h 188"/>
                  <a:gd name="T16" fmla="*/ 0 w 38"/>
                  <a:gd name="T17" fmla="*/ 0 h 188"/>
                  <a:gd name="T18" fmla="*/ 0 w 38"/>
                  <a:gd name="T19" fmla="*/ 0 h 188"/>
                  <a:gd name="T20" fmla="*/ 0 w 38"/>
                  <a:gd name="T21" fmla="*/ 0 h 188"/>
                  <a:gd name="T22" fmla="*/ 0 w 38"/>
                  <a:gd name="T23" fmla="*/ 0 h 188"/>
                  <a:gd name="T24" fmla="*/ 0 w 38"/>
                  <a:gd name="T25" fmla="*/ 0 h 188"/>
                  <a:gd name="T26" fmla="*/ 0 w 38"/>
                  <a:gd name="T27" fmla="*/ 0 h 188"/>
                  <a:gd name="T28" fmla="*/ 0 w 38"/>
                  <a:gd name="T29" fmla="*/ 0 h 188"/>
                  <a:gd name="T30" fmla="*/ 0 w 38"/>
                  <a:gd name="T31" fmla="*/ 0 h 188"/>
                  <a:gd name="T32" fmla="*/ 0 w 38"/>
                  <a:gd name="T33" fmla="*/ 0 h 188"/>
                  <a:gd name="T34" fmla="*/ 0 w 38"/>
                  <a:gd name="T35" fmla="*/ 0 h 188"/>
                  <a:gd name="T36" fmla="*/ 0 w 38"/>
                  <a:gd name="T37" fmla="*/ 0 h 188"/>
                  <a:gd name="T38" fmla="*/ 0 w 38"/>
                  <a:gd name="T39" fmla="*/ 0 h 1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88"/>
                  <a:gd name="T62" fmla="*/ 38 w 38"/>
                  <a:gd name="T63" fmla="*/ 188 h 18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88">
                    <a:moveTo>
                      <a:pt x="38" y="188"/>
                    </a:moveTo>
                    <a:lnTo>
                      <a:pt x="38" y="0"/>
                    </a:lnTo>
                    <a:lnTo>
                      <a:pt x="33" y="0"/>
                    </a:lnTo>
                    <a:lnTo>
                      <a:pt x="29" y="0"/>
                    </a:lnTo>
                    <a:lnTo>
                      <a:pt x="24" y="0"/>
                    </a:lnTo>
                    <a:lnTo>
                      <a:pt x="21" y="0"/>
                    </a:lnTo>
                    <a:lnTo>
                      <a:pt x="16" y="0"/>
                    </a:lnTo>
                    <a:lnTo>
                      <a:pt x="10" y="0"/>
                    </a:lnTo>
                    <a:lnTo>
                      <a:pt x="5" y="0"/>
                    </a:lnTo>
                    <a:lnTo>
                      <a:pt x="1" y="0"/>
                    </a:lnTo>
                    <a:lnTo>
                      <a:pt x="0" y="83"/>
                    </a:lnTo>
                    <a:lnTo>
                      <a:pt x="0" y="174"/>
                    </a:lnTo>
                    <a:lnTo>
                      <a:pt x="4" y="175"/>
                    </a:lnTo>
                    <a:lnTo>
                      <a:pt x="8" y="178"/>
                    </a:lnTo>
                    <a:lnTo>
                      <a:pt x="14" y="180"/>
                    </a:lnTo>
                    <a:lnTo>
                      <a:pt x="20" y="181"/>
                    </a:lnTo>
                    <a:lnTo>
                      <a:pt x="25" y="183"/>
                    </a:lnTo>
                    <a:lnTo>
                      <a:pt x="31" y="186"/>
                    </a:lnTo>
                    <a:lnTo>
                      <a:pt x="34" y="187"/>
                    </a:lnTo>
                    <a:lnTo>
                      <a:pt x="38" y="18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02" name="Freeform 136"/>
              <p:cNvSpPr>
                <a:spLocks/>
              </p:cNvSpPr>
              <p:nvPr/>
            </p:nvSpPr>
            <p:spPr bwMode="auto">
              <a:xfrm>
                <a:off x="1303" y="2754"/>
                <a:ext cx="81" cy="236"/>
              </a:xfrm>
              <a:custGeom>
                <a:avLst/>
                <a:gdLst>
                  <a:gd name="T0" fmla="*/ 0 w 242"/>
                  <a:gd name="T1" fmla="*/ 0 h 708"/>
                  <a:gd name="T2" fmla="*/ 0 w 242"/>
                  <a:gd name="T3" fmla="*/ 0 h 708"/>
                  <a:gd name="T4" fmla="*/ 0 w 242"/>
                  <a:gd name="T5" fmla="*/ 0 h 708"/>
                  <a:gd name="T6" fmla="*/ 0 w 242"/>
                  <a:gd name="T7" fmla="*/ 0 h 708"/>
                  <a:gd name="T8" fmla="*/ 0 w 242"/>
                  <a:gd name="T9" fmla="*/ 0 h 708"/>
                  <a:gd name="T10" fmla="*/ 0 w 242"/>
                  <a:gd name="T11" fmla="*/ 0 h 708"/>
                  <a:gd name="T12" fmla="*/ 0 w 242"/>
                  <a:gd name="T13" fmla="*/ 0 h 708"/>
                  <a:gd name="T14" fmla="*/ 0 w 242"/>
                  <a:gd name="T15" fmla="*/ 0 h 708"/>
                  <a:gd name="T16" fmla="*/ 0 w 242"/>
                  <a:gd name="T17" fmla="*/ 0 h 708"/>
                  <a:gd name="T18" fmla="*/ 0 w 242"/>
                  <a:gd name="T19" fmla="*/ 0 h 708"/>
                  <a:gd name="T20" fmla="*/ 0 w 242"/>
                  <a:gd name="T21" fmla="*/ 0 h 708"/>
                  <a:gd name="T22" fmla="*/ 0 w 242"/>
                  <a:gd name="T23" fmla="*/ 0 h 708"/>
                  <a:gd name="T24" fmla="*/ 0 w 242"/>
                  <a:gd name="T25" fmla="*/ 0 h 708"/>
                  <a:gd name="T26" fmla="*/ 0 w 242"/>
                  <a:gd name="T27" fmla="*/ 0 h 708"/>
                  <a:gd name="T28" fmla="*/ 0 w 242"/>
                  <a:gd name="T29" fmla="*/ 0 h 708"/>
                  <a:gd name="T30" fmla="*/ 0 w 242"/>
                  <a:gd name="T31" fmla="*/ 0 h 708"/>
                  <a:gd name="T32" fmla="*/ 0 w 242"/>
                  <a:gd name="T33" fmla="*/ 0 h 708"/>
                  <a:gd name="T34" fmla="*/ 0 w 242"/>
                  <a:gd name="T35" fmla="*/ 0 h 708"/>
                  <a:gd name="T36" fmla="*/ 0 w 242"/>
                  <a:gd name="T37" fmla="*/ 0 h 708"/>
                  <a:gd name="T38" fmla="*/ 0 w 242"/>
                  <a:gd name="T39" fmla="*/ 0 h 708"/>
                  <a:gd name="T40" fmla="*/ 0 w 242"/>
                  <a:gd name="T41" fmla="*/ 0 h 708"/>
                  <a:gd name="T42" fmla="*/ 0 w 242"/>
                  <a:gd name="T43" fmla="*/ 0 h 708"/>
                  <a:gd name="T44" fmla="*/ 0 w 242"/>
                  <a:gd name="T45" fmla="*/ 0 h 708"/>
                  <a:gd name="T46" fmla="*/ 0 w 242"/>
                  <a:gd name="T47" fmla="*/ 0 h 708"/>
                  <a:gd name="T48" fmla="*/ 0 w 242"/>
                  <a:gd name="T49" fmla="*/ 0 h 708"/>
                  <a:gd name="T50" fmla="*/ 0 w 242"/>
                  <a:gd name="T51" fmla="*/ 0 h 708"/>
                  <a:gd name="T52" fmla="*/ 0 w 242"/>
                  <a:gd name="T53" fmla="*/ 0 h 708"/>
                  <a:gd name="T54" fmla="*/ 0 w 242"/>
                  <a:gd name="T55" fmla="*/ 0 h 708"/>
                  <a:gd name="T56" fmla="*/ 0 w 242"/>
                  <a:gd name="T57" fmla="*/ 0 h 708"/>
                  <a:gd name="T58" fmla="*/ 0 w 242"/>
                  <a:gd name="T59" fmla="*/ 0 h 708"/>
                  <a:gd name="T60" fmla="*/ 0 w 242"/>
                  <a:gd name="T61" fmla="*/ 0 h 708"/>
                  <a:gd name="T62" fmla="*/ 0 w 242"/>
                  <a:gd name="T63" fmla="*/ 0 h 708"/>
                  <a:gd name="T64" fmla="*/ 0 w 242"/>
                  <a:gd name="T65" fmla="*/ 0 h 708"/>
                  <a:gd name="T66" fmla="*/ 0 w 242"/>
                  <a:gd name="T67" fmla="*/ 0 h 708"/>
                  <a:gd name="T68" fmla="*/ 0 w 242"/>
                  <a:gd name="T69" fmla="*/ 0 h 708"/>
                  <a:gd name="T70" fmla="*/ 0 w 242"/>
                  <a:gd name="T71" fmla="*/ 0 h 708"/>
                  <a:gd name="T72" fmla="*/ 0 w 242"/>
                  <a:gd name="T73" fmla="*/ 0 h 708"/>
                  <a:gd name="T74" fmla="*/ 0 w 242"/>
                  <a:gd name="T75" fmla="*/ 0 h 708"/>
                  <a:gd name="T76" fmla="*/ 0 w 242"/>
                  <a:gd name="T77" fmla="*/ 0 h 708"/>
                  <a:gd name="T78" fmla="*/ 0 w 242"/>
                  <a:gd name="T79" fmla="*/ 0 h 708"/>
                  <a:gd name="T80" fmla="*/ 0 w 242"/>
                  <a:gd name="T81" fmla="*/ 0 h 708"/>
                  <a:gd name="T82" fmla="*/ 0 w 242"/>
                  <a:gd name="T83" fmla="*/ 0 h 708"/>
                  <a:gd name="T84" fmla="*/ 0 w 242"/>
                  <a:gd name="T85" fmla="*/ 0 h 708"/>
                  <a:gd name="T86" fmla="*/ 0 w 242"/>
                  <a:gd name="T87" fmla="*/ 0 h 708"/>
                  <a:gd name="T88" fmla="*/ 0 w 242"/>
                  <a:gd name="T89" fmla="*/ 0 h 708"/>
                  <a:gd name="T90" fmla="*/ 0 w 242"/>
                  <a:gd name="T91" fmla="*/ 0 h 708"/>
                  <a:gd name="T92" fmla="*/ 0 w 242"/>
                  <a:gd name="T93" fmla="*/ 0 h 708"/>
                  <a:gd name="T94" fmla="*/ 0 w 242"/>
                  <a:gd name="T95" fmla="*/ 0 h 708"/>
                  <a:gd name="T96" fmla="*/ 0 w 242"/>
                  <a:gd name="T97" fmla="*/ 0 h 708"/>
                  <a:gd name="T98" fmla="*/ 0 w 242"/>
                  <a:gd name="T99" fmla="*/ 0 h 708"/>
                  <a:gd name="T100" fmla="*/ 0 w 242"/>
                  <a:gd name="T101" fmla="*/ 0 h 708"/>
                  <a:gd name="T102" fmla="*/ 0 w 242"/>
                  <a:gd name="T103" fmla="*/ 0 h 708"/>
                  <a:gd name="T104" fmla="*/ 0 w 242"/>
                  <a:gd name="T105" fmla="*/ 0 h 708"/>
                  <a:gd name="T106" fmla="*/ 0 w 242"/>
                  <a:gd name="T107" fmla="*/ 0 h 708"/>
                  <a:gd name="T108" fmla="*/ 0 w 242"/>
                  <a:gd name="T109" fmla="*/ 0 h 708"/>
                  <a:gd name="T110" fmla="*/ 0 w 242"/>
                  <a:gd name="T111" fmla="*/ 0 h 708"/>
                  <a:gd name="T112" fmla="*/ 0 w 242"/>
                  <a:gd name="T113" fmla="*/ 0 h 708"/>
                  <a:gd name="T114" fmla="*/ 0 w 242"/>
                  <a:gd name="T115" fmla="*/ 0 h 7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42"/>
                  <a:gd name="T175" fmla="*/ 0 h 708"/>
                  <a:gd name="T176" fmla="*/ 242 w 242"/>
                  <a:gd name="T177" fmla="*/ 708 h 7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42" h="708">
                    <a:moveTo>
                      <a:pt x="2" y="60"/>
                    </a:moveTo>
                    <a:lnTo>
                      <a:pt x="2" y="0"/>
                    </a:lnTo>
                    <a:lnTo>
                      <a:pt x="42" y="0"/>
                    </a:lnTo>
                    <a:lnTo>
                      <a:pt x="42" y="70"/>
                    </a:lnTo>
                    <a:lnTo>
                      <a:pt x="83" y="78"/>
                    </a:lnTo>
                    <a:lnTo>
                      <a:pt x="118" y="89"/>
                    </a:lnTo>
                    <a:lnTo>
                      <a:pt x="146" y="104"/>
                    </a:lnTo>
                    <a:lnTo>
                      <a:pt x="168" y="121"/>
                    </a:lnTo>
                    <a:lnTo>
                      <a:pt x="184" y="140"/>
                    </a:lnTo>
                    <a:lnTo>
                      <a:pt x="194" y="160"/>
                    </a:lnTo>
                    <a:lnTo>
                      <a:pt x="201" y="180"/>
                    </a:lnTo>
                    <a:lnTo>
                      <a:pt x="202" y="200"/>
                    </a:lnTo>
                    <a:lnTo>
                      <a:pt x="201" y="213"/>
                    </a:lnTo>
                    <a:lnTo>
                      <a:pt x="197" y="224"/>
                    </a:lnTo>
                    <a:lnTo>
                      <a:pt x="192" y="234"/>
                    </a:lnTo>
                    <a:lnTo>
                      <a:pt x="185" y="243"/>
                    </a:lnTo>
                    <a:lnTo>
                      <a:pt x="176" y="251"/>
                    </a:lnTo>
                    <a:lnTo>
                      <a:pt x="165" y="256"/>
                    </a:lnTo>
                    <a:lnTo>
                      <a:pt x="155" y="260"/>
                    </a:lnTo>
                    <a:lnTo>
                      <a:pt x="142" y="261"/>
                    </a:lnTo>
                    <a:lnTo>
                      <a:pt x="130" y="260"/>
                    </a:lnTo>
                    <a:lnTo>
                      <a:pt x="118" y="256"/>
                    </a:lnTo>
                    <a:lnTo>
                      <a:pt x="108" y="251"/>
                    </a:lnTo>
                    <a:lnTo>
                      <a:pt x="99" y="243"/>
                    </a:lnTo>
                    <a:lnTo>
                      <a:pt x="92" y="235"/>
                    </a:lnTo>
                    <a:lnTo>
                      <a:pt x="86" y="225"/>
                    </a:lnTo>
                    <a:lnTo>
                      <a:pt x="83" y="214"/>
                    </a:lnTo>
                    <a:lnTo>
                      <a:pt x="82" y="201"/>
                    </a:lnTo>
                    <a:lnTo>
                      <a:pt x="83" y="191"/>
                    </a:lnTo>
                    <a:lnTo>
                      <a:pt x="85" y="181"/>
                    </a:lnTo>
                    <a:lnTo>
                      <a:pt x="90" y="172"/>
                    </a:lnTo>
                    <a:lnTo>
                      <a:pt x="96" y="164"/>
                    </a:lnTo>
                    <a:lnTo>
                      <a:pt x="101" y="157"/>
                    </a:lnTo>
                    <a:lnTo>
                      <a:pt x="109" y="151"/>
                    </a:lnTo>
                    <a:lnTo>
                      <a:pt x="118" y="146"/>
                    </a:lnTo>
                    <a:lnTo>
                      <a:pt x="129" y="143"/>
                    </a:lnTo>
                    <a:lnTo>
                      <a:pt x="129" y="139"/>
                    </a:lnTo>
                    <a:lnTo>
                      <a:pt x="129" y="136"/>
                    </a:lnTo>
                    <a:lnTo>
                      <a:pt x="129" y="135"/>
                    </a:lnTo>
                    <a:lnTo>
                      <a:pt x="128" y="132"/>
                    </a:lnTo>
                    <a:lnTo>
                      <a:pt x="120" y="125"/>
                    </a:lnTo>
                    <a:lnTo>
                      <a:pt x="110" y="118"/>
                    </a:lnTo>
                    <a:lnTo>
                      <a:pt x="100" y="114"/>
                    </a:lnTo>
                    <a:lnTo>
                      <a:pt x="89" y="109"/>
                    </a:lnTo>
                    <a:lnTo>
                      <a:pt x="76" y="106"/>
                    </a:lnTo>
                    <a:lnTo>
                      <a:pt x="64" y="104"/>
                    </a:lnTo>
                    <a:lnTo>
                      <a:pt x="51" y="101"/>
                    </a:lnTo>
                    <a:lnTo>
                      <a:pt x="40" y="101"/>
                    </a:lnTo>
                    <a:lnTo>
                      <a:pt x="40" y="325"/>
                    </a:lnTo>
                    <a:lnTo>
                      <a:pt x="59" y="332"/>
                    </a:lnTo>
                    <a:lnTo>
                      <a:pt x="78" y="340"/>
                    </a:lnTo>
                    <a:lnTo>
                      <a:pt x="98" y="346"/>
                    </a:lnTo>
                    <a:lnTo>
                      <a:pt x="116" y="354"/>
                    </a:lnTo>
                    <a:lnTo>
                      <a:pt x="133" y="362"/>
                    </a:lnTo>
                    <a:lnTo>
                      <a:pt x="151" y="371"/>
                    </a:lnTo>
                    <a:lnTo>
                      <a:pt x="167" y="380"/>
                    </a:lnTo>
                    <a:lnTo>
                      <a:pt x="180" y="390"/>
                    </a:lnTo>
                    <a:lnTo>
                      <a:pt x="194" y="400"/>
                    </a:lnTo>
                    <a:lnTo>
                      <a:pt x="207" y="413"/>
                    </a:lnTo>
                    <a:lnTo>
                      <a:pt x="217" y="425"/>
                    </a:lnTo>
                    <a:lnTo>
                      <a:pt x="225" y="440"/>
                    </a:lnTo>
                    <a:lnTo>
                      <a:pt x="233" y="454"/>
                    </a:lnTo>
                    <a:lnTo>
                      <a:pt x="237" y="471"/>
                    </a:lnTo>
                    <a:lnTo>
                      <a:pt x="241" y="489"/>
                    </a:lnTo>
                    <a:lnTo>
                      <a:pt x="242" y="508"/>
                    </a:lnTo>
                    <a:lnTo>
                      <a:pt x="242" y="527"/>
                    </a:lnTo>
                    <a:lnTo>
                      <a:pt x="240" y="545"/>
                    </a:lnTo>
                    <a:lnTo>
                      <a:pt x="237" y="563"/>
                    </a:lnTo>
                    <a:lnTo>
                      <a:pt x="233" y="580"/>
                    </a:lnTo>
                    <a:lnTo>
                      <a:pt x="227" y="597"/>
                    </a:lnTo>
                    <a:lnTo>
                      <a:pt x="220" y="612"/>
                    </a:lnTo>
                    <a:lnTo>
                      <a:pt x="211" y="627"/>
                    </a:lnTo>
                    <a:lnTo>
                      <a:pt x="201" y="641"/>
                    </a:lnTo>
                    <a:lnTo>
                      <a:pt x="188" y="654"/>
                    </a:lnTo>
                    <a:lnTo>
                      <a:pt x="175" y="665"/>
                    </a:lnTo>
                    <a:lnTo>
                      <a:pt x="159" y="675"/>
                    </a:lnTo>
                    <a:lnTo>
                      <a:pt x="140" y="684"/>
                    </a:lnTo>
                    <a:lnTo>
                      <a:pt x="118" y="693"/>
                    </a:lnTo>
                    <a:lnTo>
                      <a:pt x="96" y="699"/>
                    </a:lnTo>
                    <a:lnTo>
                      <a:pt x="70" y="705"/>
                    </a:lnTo>
                    <a:lnTo>
                      <a:pt x="42" y="708"/>
                    </a:lnTo>
                    <a:lnTo>
                      <a:pt x="41" y="706"/>
                    </a:lnTo>
                    <a:lnTo>
                      <a:pt x="41" y="702"/>
                    </a:lnTo>
                    <a:lnTo>
                      <a:pt x="41" y="699"/>
                    </a:lnTo>
                    <a:lnTo>
                      <a:pt x="41" y="694"/>
                    </a:lnTo>
                    <a:lnTo>
                      <a:pt x="41" y="691"/>
                    </a:lnTo>
                    <a:lnTo>
                      <a:pt x="41" y="688"/>
                    </a:lnTo>
                    <a:lnTo>
                      <a:pt x="41" y="683"/>
                    </a:lnTo>
                    <a:lnTo>
                      <a:pt x="41" y="680"/>
                    </a:lnTo>
                    <a:lnTo>
                      <a:pt x="59" y="674"/>
                    </a:lnTo>
                    <a:lnTo>
                      <a:pt x="74" y="666"/>
                    </a:lnTo>
                    <a:lnTo>
                      <a:pt x="86" y="656"/>
                    </a:lnTo>
                    <a:lnTo>
                      <a:pt x="97" y="645"/>
                    </a:lnTo>
                    <a:lnTo>
                      <a:pt x="105" y="633"/>
                    </a:lnTo>
                    <a:lnTo>
                      <a:pt x="110" y="618"/>
                    </a:lnTo>
                    <a:lnTo>
                      <a:pt x="114" y="602"/>
                    </a:lnTo>
                    <a:lnTo>
                      <a:pt x="115" y="585"/>
                    </a:lnTo>
                    <a:lnTo>
                      <a:pt x="114" y="568"/>
                    </a:lnTo>
                    <a:lnTo>
                      <a:pt x="109" y="552"/>
                    </a:lnTo>
                    <a:lnTo>
                      <a:pt x="102" y="537"/>
                    </a:lnTo>
                    <a:lnTo>
                      <a:pt x="94" y="525"/>
                    </a:lnTo>
                    <a:lnTo>
                      <a:pt x="82" y="512"/>
                    </a:lnTo>
                    <a:lnTo>
                      <a:pt x="69" y="502"/>
                    </a:lnTo>
                    <a:lnTo>
                      <a:pt x="53" y="492"/>
                    </a:lnTo>
                    <a:lnTo>
                      <a:pt x="35" y="483"/>
                    </a:lnTo>
                    <a:lnTo>
                      <a:pt x="30" y="482"/>
                    </a:lnTo>
                    <a:lnTo>
                      <a:pt x="27" y="481"/>
                    </a:lnTo>
                    <a:lnTo>
                      <a:pt x="22" y="479"/>
                    </a:lnTo>
                    <a:lnTo>
                      <a:pt x="18" y="478"/>
                    </a:lnTo>
                    <a:lnTo>
                      <a:pt x="13" y="475"/>
                    </a:lnTo>
                    <a:lnTo>
                      <a:pt x="9" y="474"/>
                    </a:lnTo>
                    <a:lnTo>
                      <a:pt x="4" y="472"/>
                    </a:lnTo>
                    <a:lnTo>
                      <a:pt x="0" y="471"/>
                    </a:lnTo>
                    <a:lnTo>
                      <a:pt x="0" y="387"/>
                    </a:lnTo>
                    <a:lnTo>
                      <a:pt x="1" y="252"/>
                    </a:lnTo>
                    <a:lnTo>
                      <a:pt x="2" y="125"/>
                    </a:lnTo>
                    <a:lnTo>
                      <a:pt x="2" y="6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03" name="Freeform 137"/>
              <p:cNvSpPr>
                <a:spLocks/>
              </p:cNvSpPr>
              <p:nvPr/>
            </p:nvSpPr>
            <p:spPr bwMode="auto">
              <a:xfrm>
                <a:off x="1294" y="2897"/>
                <a:ext cx="14" cy="104"/>
              </a:xfrm>
              <a:custGeom>
                <a:avLst/>
                <a:gdLst>
                  <a:gd name="T0" fmla="*/ 0 w 42"/>
                  <a:gd name="T1" fmla="*/ 0 h 311"/>
                  <a:gd name="T2" fmla="*/ 0 w 42"/>
                  <a:gd name="T3" fmla="*/ 0 h 311"/>
                  <a:gd name="T4" fmla="*/ 0 w 42"/>
                  <a:gd name="T5" fmla="*/ 0 h 311"/>
                  <a:gd name="T6" fmla="*/ 0 w 42"/>
                  <a:gd name="T7" fmla="*/ 0 h 311"/>
                  <a:gd name="T8" fmla="*/ 0 w 42"/>
                  <a:gd name="T9" fmla="*/ 0 h 311"/>
                  <a:gd name="T10" fmla="*/ 0 w 42"/>
                  <a:gd name="T11" fmla="*/ 0 h 311"/>
                  <a:gd name="T12" fmla="*/ 0 w 42"/>
                  <a:gd name="T13" fmla="*/ 0 h 311"/>
                  <a:gd name="T14" fmla="*/ 0 w 42"/>
                  <a:gd name="T15" fmla="*/ 0 h 311"/>
                  <a:gd name="T16" fmla="*/ 0 w 42"/>
                  <a:gd name="T17" fmla="*/ 0 h 311"/>
                  <a:gd name="T18" fmla="*/ 0 w 42"/>
                  <a:gd name="T19" fmla="*/ 0 h 311"/>
                  <a:gd name="T20" fmla="*/ 0 w 42"/>
                  <a:gd name="T21" fmla="*/ 0 h 311"/>
                  <a:gd name="T22" fmla="*/ 0 w 42"/>
                  <a:gd name="T23" fmla="*/ 0 h 311"/>
                  <a:gd name="T24" fmla="*/ 0 w 42"/>
                  <a:gd name="T25" fmla="*/ 0 h 311"/>
                  <a:gd name="T26" fmla="*/ 0 w 42"/>
                  <a:gd name="T27" fmla="*/ 0 h 311"/>
                  <a:gd name="T28" fmla="*/ 0 w 42"/>
                  <a:gd name="T29" fmla="*/ 0 h 311"/>
                  <a:gd name="T30" fmla="*/ 0 w 42"/>
                  <a:gd name="T31" fmla="*/ 0 h 311"/>
                  <a:gd name="T32" fmla="*/ 0 w 42"/>
                  <a:gd name="T33" fmla="*/ 0 h 311"/>
                  <a:gd name="T34" fmla="*/ 0 w 42"/>
                  <a:gd name="T35" fmla="*/ 0 h 311"/>
                  <a:gd name="T36" fmla="*/ 0 w 42"/>
                  <a:gd name="T37" fmla="*/ 0 h 311"/>
                  <a:gd name="T38" fmla="*/ 0 w 42"/>
                  <a:gd name="T39" fmla="*/ 0 h 311"/>
                  <a:gd name="T40" fmla="*/ 0 w 42"/>
                  <a:gd name="T41" fmla="*/ 0 h 311"/>
                  <a:gd name="T42" fmla="*/ 0 w 42"/>
                  <a:gd name="T43" fmla="*/ 0 h 311"/>
                  <a:gd name="T44" fmla="*/ 0 w 42"/>
                  <a:gd name="T45" fmla="*/ 0 h 311"/>
                  <a:gd name="T46" fmla="*/ 0 w 42"/>
                  <a:gd name="T47" fmla="*/ 0 h 311"/>
                  <a:gd name="T48" fmla="*/ 0 w 42"/>
                  <a:gd name="T49" fmla="*/ 0 h 311"/>
                  <a:gd name="T50" fmla="*/ 0 w 42"/>
                  <a:gd name="T51" fmla="*/ 0 h 3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311"/>
                  <a:gd name="T80" fmla="*/ 42 w 42"/>
                  <a:gd name="T81" fmla="*/ 311 h 3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311">
                    <a:moveTo>
                      <a:pt x="40" y="137"/>
                    </a:moveTo>
                    <a:lnTo>
                      <a:pt x="40" y="196"/>
                    </a:lnTo>
                    <a:lnTo>
                      <a:pt x="40" y="205"/>
                    </a:lnTo>
                    <a:lnTo>
                      <a:pt x="41" y="217"/>
                    </a:lnTo>
                    <a:lnTo>
                      <a:pt x="42" y="229"/>
                    </a:lnTo>
                    <a:lnTo>
                      <a:pt x="42" y="238"/>
                    </a:lnTo>
                    <a:lnTo>
                      <a:pt x="42" y="311"/>
                    </a:lnTo>
                    <a:lnTo>
                      <a:pt x="2" y="311"/>
                    </a:lnTo>
                    <a:lnTo>
                      <a:pt x="1" y="241"/>
                    </a:lnTo>
                    <a:lnTo>
                      <a:pt x="1" y="233"/>
                    </a:lnTo>
                    <a:lnTo>
                      <a:pt x="1" y="226"/>
                    </a:lnTo>
                    <a:lnTo>
                      <a:pt x="0" y="220"/>
                    </a:lnTo>
                    <a:lnTo>
                      <a:pt x="0" y="216"/>
                    </a:lnTo>
                    <a:lnTo>
                      <a:pt x="0" y="180"/>
                    </a:lnTo>
                    <a:lnTo>
                      <a:pt x="0" y="112"/>
                    </a:lnTo>
                    <a:lnTo>
                      <a:pt x="0" y="42"/>
                    </a:lnTo>
                    <a:lnTo>
                      <a:pt x="0" y="0"/>
                    </a:lnTo>
                    <a:lnTo>
                      <a:pt x="5" y="3"/>
                    </a:lnTo>
                    <a:lnTo>
                      <a:pt x="10" y="4"/>
                    </a:lnTo>
                    <a:lnTo>
                      <a:pt x="17" y="6"/>
                    </a:lnTo>
                    <a:lnTo>
                      <a:pt x="24" y="8"/>
                    </a:lnTo>
                    <a:lnTo>
                      <a:pt x="29" y="11"/>
                    </a:lnTo>
                    <a:lnTo>
                      <a:pt x="33" y="13"/>
                    </a:lnTo>
                    <a:lnTo>
                      <a:pt x="37" y="15"/>
                    </a:lnTo>
                    <a:lnTo>
                      <a:pt x="40" y="16"/>
                    </a:lnTo>
                    <a:lnTo>
                      <a:pt x="40" y="13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04" name="Freeform 138"/>
              <p:cNvSpPr>
                <a:spLocks/>
              </p:cNvSpPr>
              <p:nvPr/>
            </p:nvSpPr>
            <p:spPr bwMode="auto">
              <a:xfrm>
                <a:off x="1202" y="2741"/>
                <a:ext cx="93" cy="260"/>
              </a:xfrm>
              <a:custGeom>
                <a:avLst/>
                <a:gdLst>
                  <a:gd name="T0" fmla="*/ 0 w 278"/>
                  <a:gd name="T1" fmla="*/ 0 h 780"/>
                  <a:gd name="T2" fmla="*/ 0 w 278"/>
                  <a:gd name="T3" fmla="*/ 0 h 780"/>
                  <a:gd name="T4" fmla="*/ 0 w 278"/>
                  <a:gd name="T5" fmla="*/ 0 h 780"/>
                  <a:gd name="T6" fmla="*/ 0 w 278"/>
                  <a:gd name="T7" fmla="*/ 0 h 780"/>
                  <a:gd name="T8" fmla="*/ 0 w 278"/>
                  <a:gd name="T9" fmla="*/ 0 h 780"/>
                  <a:gd name="T10" fmla="*/ 0 w 278"/>
                  <a:gd name="T11" fmla="*/ 0 h 780"/>
                  <a:gd name="T12" fmla="*/ 0 w 278"/>
                  <a:gd name="T13" fmla="*/ 0 h 780"/>
                  <a:gd name="T14" fmla="*/ 0 w 278"/>
                  <a:gd name="T15" fmla="*/ 0 h 780"/>
                  <a:gd name="T16" fmla="*/ 0 w 278"/>
                  <a:gd name="T17" fmla="*/ 0 h 780"/>
                  <a:gd name="T18" fmla="*/ 0 w 278"/>
                  <a:gd name="T19" fmla="*/ 0 h 780"/>
                  <a:gd name="T20" fmla="*/ 0 w 278"/>
                  <a:gd name="T21" fmla="*/ 0 h 780"/>
                  <a:gd name="T22" fmla="*/ 0 w 278"/>
                  <a:gd name="T23" fmla="*/ 0 h 780"/>
                  <a:gd name="T24" fmla="*/ 0 w 278"/>
                  <a:gd name="T25" fmla="*/ 0 h 780"/>
                  <a:gd name="T26" fmla="*/ 0 w 278"/>
                  <a:gd name="T27" fmla="*/ 0 h 780"/>
                  <a:gd name="T28" fmla="*/ 0 w 278"/>
                  <a:gd name="T29" fmla="*/ 0 h 780"/>
                  <a:gd name="T30" fmla="*/ 0 w 278"/>
                  <a:gd name="T31" fmla="*/ 0 h 780"/>
                  <a:gd name="T32" fmla="*/ 0 w 278"/>
                  <a:gd name="T33" fmla="*/ 0 h 780"/>
                  <a:gd name="T34" fmla="*/ 0 w 278"/>
                  <a:gd name="T35" fmla="*/ 0 h 780"/>
                  <a:gd name="T36" fmla="*/ 0 w 278"/>
                  <a:gd name="T37" fmla="*/ 0 h 780"/>
                  <a:gd name="T38" fmla="*/ 0 w 278"/>
                  <a:gd name="T39" fmla="*/ 0 h 780"/>
                  <a:gd name="T40" fmla="*/ 0 w 278"/>
                  <a:gd name="T41" fmla="*/ 0 h 780"/>
                  <a:gd name="T42" fmla="*/ 0 w 278"/>
                  <a:gd name="T43" fmla="*/ 0 h 780"/>
                  <a:gd name="T44" fmla="*/ 0 w 278"/>
                  <a:gd name="T45" fmla="*/ 0 h 780"/>
                  <a:gd name="T46" fmla="*/ 0 w 278"/>
                  <a:gd name="T47" fmla="*/ 0 h 780"/>
                  <a:gd name="T48" fmla="*/ 0 w 278"/>
                  <a:gd name="T49" fmla="*/ 0 h 780"/>
                  <a:gd name="T50" fmla="*/ 0 w 278"/>
                  <a:gd name="T51" fmla="*/ 0 h 780"/>
                  <a:gd name="T52" fmla="*/ 0 w 278"/>
                  <a:gd name="T53" fmla="*/ 0 h 780"/>
                  <a:gd name="T54" fmla="*/ 0 w 278"/>
                  <a:gd name="T55" fmla="*/ 0 h 780"/>
                  <a:gd name="T56" fmla="*/ 0 w 278"/>
                  <a:gd name="T57" fmla="*/ 0 h 780"/>
                  <a:gd name="T58" fmla="*/ 0 w 278"/>
                  <a:gd name="T59" fmla="*/ 0 h 780"/>
                  <a:gd name="T60" fmla="*/ 0 w 278"/>
                  <a:gd name="T61" fmla="*/ 0 h 780"/>
                  <a:gd name="T62" fmla="*/ 0 w 278"/>
                  <a:gd name="T63" fmla="*/ 0 h 780"/>
                  <a:gd name="T64" fmla="*/ 0 w 278"/>
                  <a:gd name="T65" fmla="*/ 0 h 780"/>
                  <a:gd name="T66" fmla="*/ 0 w 278"/>
                  <a:gd name="T67" fmla="*/ 0 h 780"/>
                  <a:gd name="T68" fmla="*/ 0 w 278"/>
                  <a:gd name="T69" fmla="*/ 0 h 780"/>
                  <a:gd name="T70" fmla="*/ 0 w 278"/>
                  <a:gd name="T71" fmla="*/ 0 h 780"/>
                  <a:gd name="T72" fmla="*/ 0 w 278"/>
                  <a:gd name="T73" fmla="*/ 0 h 780"/>
                  <a:gd name="T74" fmla="*/ 0 w 278"/>
                  <a:gd name="T75" fmla="*/ 0 h 780"/>
                  <a:gd name="T76" fmla="*/ 0 w 278"/>
                  <a:gd name="T77" fmla="*/ 0 h 780"/>
                  <a:gd name="T78" fmla="*/ 0 w 278"/>
                  <a:gd name="T79" fmla="*/ 0 h 780"/>
                  <a:gd name="T80" fmla="*/ 0 w 278"/>
                  <a:gd name="T81" fmla="*/ 0 h 780"/>
                  <a:gd name="T82" fmla="*/ 0 w 278"/>
                  <a:gd name="T83" fmla="*/ 0 h 780"/>
                  <a:gd name="T84" fmla="*/ 0 w 278"/>
                  <a:gd name="T85" fmla="*/ 0 h 780"/>
                  <a:gd name="T86" fmla="*/ 0 w 278"/>
                  <a:gd name="T87" fmla="*/ 0 h 780"/>
                  <a:gd name="T88" fmla="*/ 0 w 278"/>
                  <a:gd name="T89" fmla="*/ 0 h 780"/>
                  <a:gd name="T90" fmla="*/ 0 w 278"/>
                  <a:gd name="T91" fmla="*/ 0 h 780"/>
                  <a:gd name="T92" fmla="*/ 0 w 278"/>
                  <a:gd name="T93" fmla="*/ 0 h 780"/>
                  <a:gd name="T94" fmla="*/ 0 w 278"/>
                  <a:gd name="T95" fmla="*/ 0 h 780"/>
                  <a:gd name="T96" fmla="*/ 0 w 278"/>
                  <a:gd name="T97" fmla="*/ 0 h 780"/>
                  <a:gd name="T98" fmla="*/ 0 w 278"/>
                  <a:gd name="T99" fmla="*/ 0 h 780"/>
                  <a:gd name="T100" fmla="*/ 0 w 278"/>
                  <a:gd name="T101" fmla="*/ 0 h 780"/>
                  <a:gd name="T102" fmla="*/ 0 w 278"/>
                  <a:gd name="T103" fmla="*/ 0 h 780"/>
                  <a:gd name="T104" fmla="*/ 0 w 278"/>
                  <a:gd name="T105" fmla="*/ 0 h 780"/>
                  <a:gd name="T106" fmla="*/ 0 w 278"/>
                  <a:gd name="T107" fmla="*/ 0 h 780"/>
                  <a:gd name="T108" fmla="*/ 0 w 278"/>
                  <a:gd name="T109" fmla="*/ 0 h 780"/>
                  <a:gd name="T110" fmla="*/ 0 w 278"/>
                  <a:gd name="T111" fmla="*/ 0 h 780"/>
                  <a:gd name="T112" fmla="*/ 0 w 278"/>
                  <a:gd name="T113" fmla="*/ 0 h 780"/>
                  <a:gd name="T114" fmla="*/ 0 w 278"/>
                  <a:gd name="T115" fmla="*/ 0 h 780"/>
                  <a:gd name="T116" fmla="*/ 0 w 278"/>
                  <a:gd name="T117" fmla="*/ 0 h 78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78"/>
                  <a:gd name="T178" fmla="*/ 0 h 780"/>
                  <a:gd name="T179" fmla="*/ 278 w 278"/>
                  <a:gd name="T180" fmla="*/ 780 h 78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78" h="780">
                    <a:moveTo>
                      <a:pt x="236" y="709"/>
                    </a:moveTo>
                    <a:lnTo>
                      <a:pt x="236" y="780"/>
                    </a:lnTo>
                    <a:lnTo>
                      <a:pt x="202" y="780"/>
                    </a:lnTo>
                    <a:lnTo>
                      <a:pt x="202" y="706"/>
                    </a:lnTo>
                    <a:lnTo>
                      <a:pt x="175" y="702"/>
                    </a:lnTo>
                    <a:lnTo>
                      <a:pt x="151" y="697"/>
                    </a:lnTo>
                    <a:lnTo>
                      <a:pt x="131" y="692"/>
                    </a:lnTo>
                    <a:lnTo>
                      <a:pt x="111" y="685"/>
                    </a:lnTo>
                    <a:lnTo>
                      <a:pt x="94" y="678"/>
                    </a:lnTo>
                    <a:lnTo>
                      <a:pt x="79" y="670"/>
                    </a:lnTo>
                    <a:lnTo>
                      <a:pt x="66" y="663"/>
                    </a:lnTo>
                    <a:lnTo>
                      <a:pt x="54" y="655"/>
                    </a:lnTo>
                    <a:lnTo>
                      <a:pt x="45" y="647"/>
                    </a:lnTo>
                    <a:lnTo>
                      <a:pt x="36" y="639"/>
                    </a:lnTo>
                    <a:lnTo>
                      <a:pt x="29" y="631"/>
                    </a:lnTo>
                    <a:lnTo>
                      <a:pt x="22" y="623"/>
                    </a:lnTo>
                    <a:lnTo>
                      <a:pt x="18" y="615"/>
                    </a:lnTo>
                    <a:lnTo>
                      <a:pt x="13" y="609"/>
                    </a:lnTo>
                    <a:lnTo>
                      <a:pt x="10" y="602"/>
                    </a:lnTo>
                    <a:lnTo>
                      <a:pt x="6" y="595"/>
                    </a:lnTo>
                    <a:lnTo>
                      <a:pt x="5" y="590"/>
                    </a:lnTo>
                    <a:lnTo>
                      <a:pt x="3" y="577"/>
                    </a:lnTo>
                    <a:lnTo>
                      <a:pt x="0" y="564"/>
                    </a:lnTo>
                    <a:lnTo>
                      <a:pt x="3" y="549"/>
                    </a:lnTo>
                    <a:lnTo>
                      <a:pt x="5" y="542"/>
                    </a:lnTo>
                    <a:lnTo>
                      <a:pt x="10" y="535"/>
                    </a:lnTo>
                    <a:lnTo>
                      <a:pt x="15" y="527"/>
                    </a:lnTo>
                    <a:lnTo>
                      <a:pt x="22" y="519"/>
                    </a:lnTo>
                    <a:lnTo>
                      <a:pt x="30" y="512"/>
                    </a:lnTo>
                    <a:lnTo>
                      <a:pt x="40" y="506"/>
                    </a:lnTo>
                    <a:lnTo>
                      <a:pt x="51" y="502"/>
                    </a:lnTo>
                    <a:lnTo>
                      <a:pt x="63" y="501"/>
                    </a:lnTo>
                    <a:lnTo>
                      <a:pt x="76" y="502"/>
                    </a:lnTo>
                    <a:lnTo>
                      <a:pt x="87" y="505"/>
                    </a:lnTo>
                    <a:lnTo>
                      <a:pt x="98" y="511"/>
                    </a:lnTo>
                    <a:lnTo>
                      <a:pt x="106" y="519"/>
                    </a:lnTo>
                    <a:lnTo>
                      <a:pt x="114" y="527"/>
                    </a:lnTo>
                    <a:lnTo>
                      <a:pt x="119" y="537"/>
                    </a:lnTo>
                    <a:lnTo>
                      <a:pt x="123" y="548"/>
                    </a:lnTo>
                    <a:lnTo>
                      <a:pt x="124" y="560"/>
                    </a:lnTo>
                    <a:lnTo>
                      <a:pt x="123" y="572"/>
                    </a:lnTo>
                    <a:lnTo>
                      <a:pt x="121" y="582"/>
                    </a:lnTo>
                    <a:lnTo>
                      <a:pt x="116" y="591"/>
                    </a:lnTo>
                    <a:lnTo>
                      <a:pt x="109" y="599"/>
                    </a:lnTo>
                    <a:lnTo>
                      <a:pt x="102" y="606"/>
                    </a:lnTo>
                    <a:lnTo>
                      <a:pt x="93" y="612"/>
                    </a:lnTo>
                    <a:lnTo>
                      <a:pt x="84" y="617"/>
                    </a:lnTo>
                    <a:lnTo>
                      <a:pt x="74" y="619"/>
                    </a:lnTo>
                    <a:lnTo>
                      <a:pt x="75" y="627"/>
                    </a:lnTo>
                    <a:lnTo>
                      <a:pt x="77" y="629"/>
                    </a:lnTo>
                    <a:lnTo>
                      <a:pt x="79" y="629"/>
                    </a:lnTo>
                    <a:lnTo>
                      <a:pt x="82" y="632"/>
                    </a:lnTo>
                    <a:lnTo>
                      <a:pt x="87" y="640"/>
                    </a:lnTo>
                    <a:lnTo>
                      <a:pt x="97" y="648"/>
                    </a:lnTo>
                    <a:lnTo>
                      <a:pt x="109" y="656"/>
                    </a:lnTo>
                    <a:lnTo>
                      <a:pt x="124" y="663"/>
                    </a:lnTo>
                    <a:lnTo>
                      <a:pt x="141" y="668"/>
                    </a:lnTo>
                    <a:lnTo>
                      <a:pt x="159" y="674"/>
                    </a:lnTo>
                    <a:lnTo>
                      <a:pt x="180" y="678"/>
                    </a:lnTo>
                    <a:lnTo>
                      <a:pt x="202" y="682"/>
                    </a:lnTo>
                    <a:lnTo>
                      <a:pt x="202" y="442"/>
                    </a:lnTo>
                    <a:lnTo>
                      <a:pt x="164" y="428"/>
                    </a:lnTo>
                    <a:lnTo>
                      <a:pt x="131" y="411"/>
                    </a:lnTo>
                    <a:lnTo>
                      <a:pt x="100" y="393"/>
                    </a:lnTo>
                    <a:lnTo>
                      <a:pt x="74" y="373"/>
                    </a:lnTo>
                    <a:lnTo>
                      <a:pt x="52" y="349"/>
                    </a:lnTo>
                    <a:lnTo>
                      <a:pt x="36" y="322"/>
                    </a:lnTo>
                    <a:lnTo>
                      <a:pt x="26" y="292"/>
                    </a:lnTo>
                    <a:lnTo>
                      <a:pt x="22" y="256"/>
                    </a:lnTo>
                    <a:lnTo>
                      <a:pt x="24" y="222"/>
                    </a:lnTo>
                    <a:lnTo>
                      <a:pt x="34" y="191"/>
                    </a:lnTo>
                    <a:lnTo>
                      <a:pt x="47" y="161"/>
                    </a:lnTo>
                    <a:lnTo>
                      <a:pt x="67" y="135"/>
                    </a:lnTo>
                    <a:lnTo>
                      <a:pt x="92" y="111"/>
                    </a:lnTo>
                    <a:lnTo>
                      <a:pt x="123" y="93"/>
                    </a:lnTo>
                    <a:lnTo>
                      <a:pt x="159" y="79"/>
                    </a:lnTo>
                    <a:lnTo>
                      <a:pt x="202" y="70"/>
                    </a:lnTo>
                    <a:lnTo>
                      <a:pt x="202" y="0"/>
                    </a:lnTo>
                    <a:lnTo>
                      <a:pt x="239" y="0"/>
                    </a:lnTo>
                    <a:lnTo>
                      <a:pt x="239" y="67"/>
                    </a:lnTo>
                    <a:lnTo>
                      <a:pt x="244" y="66"/>
                    </a:lnTo>
                    <a:lnTo>
                      <a:pt x="246" y="66"/>
                    </a:lnTo>
                    <a:lnTo>
                      <a:pt x="249" y="66"/>
                    </a:lnTo>
                    <a:lnTo>
                      <a:pt x="254" y="66"/>
                    </a:lnTo>
                    <a:lnTo>
                      <a:pt x="260" y="66"/>
                    </a:lnTo>
                    <a:lnTo>
                      <a:pt x="266" y="65"/>
                    </a:lnTo>
                    <a:lnTo>
                      <a:pt x="272" y="65"/>
                    </a:lnTo>
                    <a:lnTo>
                      <a:pt x="277" y="65"/>
                    </a:lnTo>
                    <a:lnTo>
                      <a:pt x="277" y="71"/>
                    </a:lnTo>
                    <a:lnTo>
                      <a:pt x="278" y="73"/>
                    </a:lnTo>
                    <a:lnTo>
                      <a:pt x="278" y="74"/>
                    </a:lnTo>
                    <a:lnTo>
                      <a:pt x="278" y="77"/>
                    </a:lnTo>
                    <a:lnTo>
                      <a:pt x="278" y="81"/>
                    </a:lnTo>
                    <a:lnTo>
                      <a:pt x="278" y="86"/>
                    </a:lnTo>
                    <a:lnTo>
                      <a:pt x="278" y="93"/>
                    </a:lnTo>
                    <a:lnTo>
                      <a:pt x="278" y="97"/>
                    </a:lnTo>
                    <a:lnTo>
                      <a:pt x="275" y="97"/>
                    </a:lnTo>
                    <a:lnTo>
                      <a:pt x="270" y="97"/>
                    </a:lnTo>
                    <a:lnTo>
                      <a:pt x="266" y="97"/>
                    </a:lnTo>
                    <a:lnTo>
                      <a:pt x="261" y="97"/>
                    </a:lnTo>
                    <a:lnTo>
                      <a:pt x="255" y="97"/>
                    </a:lnTo>
                    <a:lnTo>
                      <a:pt x="250" y="97"/>
                    </a:lnTo>
                    <a:lnTo>
                      <a:pt x="244" y="98"/>
                    </a:lnTo>
                    <a:lnTo>
                      <a:pt x="239" y="98"/>
                    </a:lnTo>
                    <a:lnTo>
                      <a:pt x="231" y="99"/>
                    </a:lnTo>
                    <a:lnTo>
                      <a:pt x="222" y="100"/>
                    </a:lnTo>
                    <a:lnTo>
                      <a:pt x="214" y="100"/>
                    </a:lnTo>
                    <a:lnTo>
                      <a:pt x="209" y="100"/>
                    </a:lnTo>
                    <a:lnTo>
                      <a:pt x="197" y="102"/>
                    </a:lnTo>
                    <a:lnTo>
                      <a:pt x="186" y="106"/>
                    </a:lnTo>
                    <a:lnTo>
                      <a:pt x="173" y="111"/>
                    </a:lnTo>
                    <a:lnTo>
                      <a:pt x="161" y="118"/>
                    </a:lnTo>
                    <a:lnTo>
                      <a:pt x="149" y="129"/>
                    </a:lnTo>
                    <a:lnTo>
                      <a:pt x="140" y="144"/>
                    </a:lnTo>
                    <a:lnTo>
                      <a:pt x="133" y="163"/>
                    </a:lnTo>
                    <a:lnTo>
                      <a:pt x="130" y="186"/>
                    </a:lnTo>
                    <a:lnTo>
                      <a:pt x="131" y="199"/>
                    </a:lnTo>
                    <a:lnTo>
                      <a:pt x="135" y="211"/>
                    </a:lnTo>
                    <a:lnTo>
                      <a:pt x="141" y="223"/>
                    </a:lnTo>
                    <a:lnTo>
                      <a:pt x="149" y="234"/>
                    </a:lnTo>
                    <a:lnTo>
                      <a:pt x="159" y="245"/>
                    </a:lnTo>
                    <a:lnTo>
                      <a:pt x="172" y="254"/>
                    </a:lnTo>
                    <a:lnTo>
                      <a:pt x="186" y="264"/>
                    </a:lnTo>
                    <a:lnTo>
                      <a:pt x="202" y="272"/>
                    </a:lnTo>
                    <a:lnTo>
                      <a:pt x="209" y="275"/>
                    </a:lnTo>
                    <a:lnTo>
                      <a:pt x="218" y="278"/>
                    </a:lnTo>
                    <a:lnTo>
                      <a:pt x="226" y="281"/>
                    </a:lnTo>
                    <a:lnTo>
                      <a:pt x="233" y="283"/>
                    </a:lnTo>
                    <a:lnTo>
                      <a:pt x="235" y="284"/>
                    </a:lnTo>
                    <a:lnTo>
                      <a:pt x="236" y="284"/>
                    </a:lnTo>
                    <a:lnTo>
                      <a:pt x="237" y="285"/>
                    </a:lnTo>
                    <a:lnTo>
                      <a:pt x="239" y="285"/>
                    </a:lnTo>
                    <a:lnTo>
                      <a:pt x="243" y="286"/>
                    </a:lnTo>
                    <a:lnTo>
                      <a:pt x="247" y="289"/>
                    </a:lnTo>
                    <a:lnTo>
                      <a:pt x="252" y="292"/>
                    </a:lnTo>
                    <a:lnTo>
                      <a:pt x="255" y="293"/>
                    </a:lnTo>
                    <a:lnTo>
                      <a:pt x="260" y="295"/>
                    </a:lnTo>
                    <a:lnTo>
                      <a:pt x="265" y="298"/>
                    </a:lnTo>
                    <a:lnTo>
                      <a:pt x="269" y="301"/>
                    </a:lnTo>
                    <a:lnTo>
                      <a:pt x="276" y="303"/>
                    </a:lnTo>
                    <a:lnTo>
                      <a:pt x="276" y="318"/>
                    </a:lnTo>
                    <a:lnTo>
                      <a:pt x="276" y="338"/>
                    </a:lnTo>
                    <a:lnTo>
                      <a:pt x="276" y="362"/>
                    </a:lnTo>
                    <a:lnTo>
                      <a:pt x="276" y="386"/>
                    </a:lnTo>
                    <a:lnTo>
                      <a:pt x="276" y="413"/>
                    </a:lnTo>
                    <a:lnTo>
                      <a:pt x="276" y="438"/>
                    </a:lnTo>
                    <a:lnTo>
                      <a:pt x="276" y="458"/>
                    </a:lnTo>
                    <a:lnTo>
                      <a:pt x="276" y="469"/>
                    </a:lnTo>
                    <a:lnTo>
                      <a:pt x="274" y="468"/>
                    </a:lnTo>
                    <a:lnTo>
                      <a:pt x="269" y="466"/>
                    </a:lnTo>
                    <a:lnTo>
                      <a:pt x="262" y="464"/>
                    </a:lnTo>
                    <a:lnTo>
                      <a:pt x="255" y="462"/>
                    </a:lnTo>
                    <a:lnTo>
                      <a:pt x="253" y="460"/>
                    </a:lnTo>
                    <a:lnTo>
                      <a:pt x="249" y="459"/>
                    </a:lnTo>
                    <a:lnTo>
                      <a:pt x="244" y="457"/>
                    </a:lnTo>
                    <a:lnTo>
                      <a:pt x="238" y="456"/>
                    </a:lnTo>
                    <a:lnTo>
                      <a:pt x="237" y="686"/>
                    </a:lnTo>
                    <a:lnTo>
                      <a:pt x="243" y="687"/>
                    </a:lnTo>
                    <a:lnTo>
                      <a:pt x="247" y="687"/>
                    </a:lnTo>
                    <a:lnTo>
                      <a:pt x="253" y="687"/>
                    </a:lnTo>
                    <a:lnTo>
                      <a:pt x="258" y="686"/>
                    </a:lnTo>
                    <a:lnTo>
                      <a:pt x="262" y="686"/>
                    </a:lnTo>
                    <a:lnTo>
                      <a:pt x="267" y="685"/>
                    </a:lnTo>
                    <a:lnTo>
                      <a:pt x="272" y="685"/>
                    </a:lnTo>
                    <a:lnTo>
                      <a:pt x="276" y="685"/>
                    </a:lnTo>
                    <a:lnTo>
                      <a:pt x="276" y="692"/>
                    </a:lnTo>
                    <a:lnTo>
                      <a:pt x="277" y="698"/>
                    </a:lnTo>
                    <a:lnTo>
                      <a:pt x="277" y="704"/>
                    </a:lnTo>
                    <a:lnTo>
                      <a:pt x="277" y="709"/>
                    </a:lnTo>
                    <a:lnTo>
                      <a:pt x="274" y="709"/>
                    </a:lnTo>
                    <a:lnTo>
                      <a:pt x="269" y="710"/>
                    </a:lnTo>
                    <a:lnTo>
                      <a:pt x="265" y="710"/>
                    </a:lnTo>
                    <a:lnTo>
                      <a:pt x="259" y="710"/>
                    </a:lnTo>
                    <a:lnTo>
                      <a:pt x="253" y="710"/>
                    </a:lnTo>
                    <a:lnTo>
                      <a:pt x="247" y="710"/>
                    </a:lnTo>
                    <a:lnTo>
                      <a:pt x="242" y="709"/>
                    </a:lnTo>
                    <a:lnTo>
                      <a:pt x="236" y="709"/>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05" name="Freeform 139"/>
              <p:cNvSpPr>
                <a:spLocks/>
              </p:cNvSpPr>
              <p:nvPr/>
            </p:nvSpPr>
            <p:spPr bwMode="auto">
              <a:xfrm>
                <a:off x="1269" y="2774"/>
                <a:ext cx="13" cy="62"/>
              </a:xfrm>
              <a:custGeom>
                <a:avLst/>
                <a:gdLst>
                  <a:gd name="T0" fmla="*/ 0 w 37"/>
                  <a:gd name="T1" fmla="*/ 0 h 187"/>
                  <a:gd name="T2" fmla="*/ 0 w 37"/>
                  <a:gd name="T3" fmla="*/ 0 h 187"/>
                  <a:gd name="T4" fmla="*/ 0 w 37"/>
                  <a:gd name="T5" fmla="*/ 0 h 187"/>
                  <a:gd name="T6" fmla="*/ 0 w 37"/>
                  <a:gd name="T7" fmla="*/ 0 h 187"/>
                  <a:gd name="T8" fmla="*/ 0 w 37"/>
                  <a:gd name="T9" fmla="*/ 0 h 187"/>
                  <a:gd name="T10" fmla="*/ 0 w 37"/>
                  <a:gd name="T11" fmla="*/ 0 h 187"/>
                  <a:gd name="T12" fmla="*/ 0 w 37"/>
                  <a:gd name="T13" fmla="*/ 0 h 187"/>
                  <a:gd name="T14" fmla="*/ 0 w 37"/>
                  <a:gd name="T15" fmla="*/ 0 h 187"/>
                  <a:gd name="T16" fmla="*/ 0 w 37"/>
                  <a:gd name="T17" fmla="*/ 0 h 187"/>
                  <a:gd name="T18" fmla="*/ 0 w 37"/>
                  <a:gd name="T19" fmla="*/ 0 h 187"/>
                  <a:gd name="T20" fmla="*/ 0 w 37"/>
                  <a:gd name="T21" fmla="*/ 0 h 187"/>
                  <a:gd name="T22" fmla="*/ 0 w 37"/>
                  <a:gd name="T23" fmla="*/ 0 h 187"/>
                  <a:gd name="T24" fmla="*/ 0 w 37"/>
                  <a:gd name="T25" fmla="*/ 0 h 187"/>
                  <a:gd name="T26" fmla="*/ 0 w 37"/>
                  <a:gd name="T27" fmla="*/ 0 h 187"/>
                  <a:gd name="T28" fmla="*/ 0 w 37"/>
                  <a:gd name="T29" fmla="*/ 0 h 187"/>
                  <a:gd name="T30" fmla="*/ 0 w 37"/>
                  <a:gd name="T31" fmla="*/ 0 h 187"/>
                  <a:gd name="T32" fmla="*/ 0 w 37"/>
                  <a:gd name="T33" fmla="*/ 0 h 187"/>
                  <a:gd name="T34" fmla="*/ 0 w 37"/>
                  <a:gd name="T35" fmla="*/ 0 h 187"/>
                  <a:gd name="T36" fmla="*/ 0 w 37"/>
                  <a:gd name="T37" fmla="*/ 0 h 187"/>
                  <a:gd name="T38" fmla="*/ 0 w 37"/>
                  <a:gd name="T39" fmla="*/ 0 h 18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7"/>
                  <a:gd name="T61" fmla="*/ 0 h 187"/>
                  <a:gd name="T62" fmla="*/ 37 w 37"/>
                  <a:gd name="T63" fmla="*/ 187 h 18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7" h="187">
                    <a:moveTo>
                      <a:pt x="37" y="187"/>
                    </a:moveTo>
                    <a:lnTo>
                      <a:pt x="37" y="1"/>
                    </a:lnTo>
                    <a:lnTo>
                      <a:pt x="33" y="1"/>
                    </a:lnTo>
                    <a:lnTo>
                      <a:pt x="28" y="0"/>
                    </a:lnTo>
                    <a:lnTo>
                      <a:pt x="24" y="0"/>
                    </a:lnTo>
                    <a:lnTo>
                      <a:pt x="20" y="0"/>
                    </a:lnTo>
                    <a:lnTo>
                      <a:pt x="16" y="0"/>
                    </a:lnTo>
                    <a:lnTo>
                      <a:pt x="10" y="0"/>
                    </a:lnTo>
                    <a:lnTo>
                      <a:pt x="4" y="1"/>
                    </a:lnTo>
                    <a:lnTo>
                      <a:pt x="0" y="1"/>
                    </a:lnTo>
                    <a:lnTo>
                      <a:pt x="0" y="84"/>
                    </a:lnTo>
                    <a:lnTo>
                      <a:pt x="0" y="174"/>
                    </a:lnTo>
                    <a:lnTo>
                      <a:pt x="3" y="175"/>
                    </a:lnTo>
                    <a:lnTo>
                      <a:pt x="8" y="177"/>
                    </a:lnTo>
                    <a:lnTo>
                      <a:pt x="12" y="179"/>
                    </a:lnTo>
                    <a:lnTo>
                      <a:pt x="19" y="182"/>
                    </a:lnTo>
                    <a:lnTo>
                      <a:pt x="25" y="184"/>
                    </a:lnTo>
                    <a:lnTo>
                      <a:pt x="29" y="185"/>
                    </a:lnTo>
                    <a:lnTo>
                      <a:pt x="34" y="186"/>
                    </a:lnTo>
                    <a:lnTo>
                      <a:pt x="37" y="18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06" name="Freeform 140"/>
              <p:cNvSpPr>
                <a:spLocks/>
              </p:cNvSpPr>
              <p:nvPr/>
            </p:nvSpPr>
            <p:spPr bwMode="auto">
              <a:xfrm>
                <a:off x="1294" y="2741"/>
                <a:ext cx="81" cy="235"/>
              </a:xfrm>
              <a:custGeom>
                <a:avLst/>
                <a:gdLst>
                  <a:gd name="T0" fmla="*/ 0 w 243"/>
                  <a:gd name="T1" fmla="*/ 0 h 706"/>
                  <a:gd name="T2" fmla="*/ 0 w 243"/>
                  <a:gd name="T3" fmla="*/ 0 h 706"/>
                  <a:gd name="T4" fmla="*/ 0 w 243"/>
                  <a:gd name="T5" fmla="*/ 0 h 706"/>
                  <a:gd name="T6" fmla="*/ 0 w 243"/>
                  <a:gd name="T7" fmla="*/ 0 h 706"/>
                  <a:gd name="T8" fmla="*/ 0 w 243"/>
                  <a:gd name="T9" fmla="*/ 0 h 706"/>
                  <a:gd name="T10" fmla="*/ 0 w 243"/>
                  <a:gd name="T11" fmla="*/ 0 h 706"/>
                  <a:gd name="T12" fmla="*/ 0 w 243"/>
                  <a:gd name="T13" fmla="*/ 0 h 706"/>
                  <a:gd name="T14" fmla="*/ 0 w 243"/>
                  <a:gd name="T15" fmla="*/ 0 h 706"/>
                  <a:gd name="T16" fmla="*/ 0 w 243"/>
                  <a:gd name="T17" fmla="*/ 0 h 706"/>
                  <a:gd name="T18" fmla="*/ 0 w 243"/>
                  <a:gd name="T19" fmla="*/ 0 h 706"/>
                  <a:gd name="T20" fmla="*/ 0 w 243"/>
                  <a:gd name="T21" fmla="*/ 0 h 706"/>
                  <a:gd name="T22" fmla="*/ 0 w 243"/>
                  <a:gd name="T23" fmla="*/ 0 h 706"/>
                  <a:gd name="T24" fmla="*/ 0 w 243"/>
                  <a:gd name="T25" fmla="*/ 0 h 706"/>
                  <a:gd name="T26" fmla="*/ 0 w 243"/>
                  <a:gd name="T27" fmla="*/ 0 h 706"/>
                  <a:gd name="T28" fmla="*/ 0 w 243"/>
                  <a:gd name="T29" fmla="*/ 0 h 706"/>
                  <a:gd name="T30" fmla="*/ 0 w 243"/>
                  <a:gd name="T31" fmla="*/ 0 h 706"/>
                  <a:gd name="T32" fmla="*/ 0 w 243"/>
                  <a:gd name="T33" fmla="*/ 0 h 706"/>
                  <a:gd name="T34" fmla="*/ 0 w 243"/>
                  <a:gd name="T35" fmla="*/ 0 h 706"/>
                  <a:gd name="T36" fmla="*/ 0 w 243"/>
                  <a:gd name="T37" fmla="*/ 0 h 706"/>
                  <a:gd name="T38" fmla="*/ 0 w 243"/>
                  <a:gd name="T39" fmla="*/ 0 h 706"/>
                  <a:gd name="T40" fmla="*/ 0 w 243"/>
                  <a:gd name="T41" fmla="*/ 0 h 706"/>
                  <a:gd name="T42" fmla="*/ 0 w 243"/>
                  <a:gd name="T43" fmla="*/ 0 h 706"/>
                  <a:gd name="T44" fmla="*/ 0 w 243"/>
                  <a:gd name="T45" fmla="*/ 0 h 706"/>
                  <a:gd name="T46" fmla="*/ 0 w 243"/>
                  <a:gd name="T47" fmla="*/ 0 h 706"/>
                  <a:gd name="T48" fmla="*/ 0 w 243"/>
                  <a:gd name="T49" fmla="*/ 0 h 706"/>
                  <a:gd name="T50" fmla="*/ 0 w 243"/>
                  <a:gd name="T51" fmla="*/ 0 h 706"/>
                  <a:gd name="T52" fmla="*/ 0 w 243"/>
                  <a:gd name="T53" fmla="*/ 0 h 706"/>
                  <a:gd name="T54" fmla="*/ 0 w 243"/>
                  <a:gd name="T55" fmla="*/ 0 h 706"/>
                  <a:gd name="T56" fmla="*/ 0 w 243"/>
                  <a:gd name="T57" fmla="*/ 0 h 706"/>
                  <a:gd name="T58" fmla="*/ 0 w 243"/>
                  <a:gd name="T59" fmla="*/ 0 h 706"/>
                  <a:gd name="T60" fmla="*/ 0 w 243"/>
                  <a:gd name="T61" fmla="*/ 0 h 706"/>
                  <a:gd name="T62" fmla="*/ 0 w 243"/>
                  <a:gd name="T63" fmla="*/ 0 h 706"/>
                  <a:gd name="T64" fmla="*/ 0 w 243"/>
                  <a:gd name="T65" fmla="*/ 0 h 706"/>
                  <a:gd name="T66" fmla="*/ 0 w 243"/>
                  <a:gd name="T67" fmla="*/ 0 h 706"/>
                  <a:gd name="T68" fmla="*/ 0 w 243"/>
                  <a:gd name="T69" fmla="*/ 0 h 706"/>
                  <a:gd name="T70" fmla="*/ 0 w 243"/>
                  <a:gd name="T71" fmla="*/ 0 h 706"/>
                  <a:gd name="T72" fmla="*/ 0 w 243"/>
                  <a:gd name="T73" fmla="*/ 0 h 706"/>
                  <a:gd name="T74" fmla="*/ 0 w 243"/>
                  <a:gd name="T75" fmla="*/ 0 h 706"/>
                  <a:gd name="T76" fmla="*/ 0 w 243"/>
                  <a:gd name="T77" fmla="*/ 0 h 706"/>
                  <a:gd name="T78" fmla="*/ 0 w 243"/>
                  <a:gd name="T79" fmla="*/ 0 h 706"/>
                  <a:gd name="T80" fmla="*/ 0 w 243"/>
                  <a:gd name="T81" fmla="*/ 0 h 706"/>
                  <a:gd name="T82" fmla="*/ 0 w 243"/>
                  <a:gd name="T83" fmla="*/ 0 h 706"/>
                  <a:gd name="T84" fmla="*/ 0 w 243"/>
                  <a:gd name="T85" fmla="*/ 0 h 706"/>
                  <a:gd name="T86" fmla="*/ 0 w 243"/>
                  <a:gd name="T87" fmla="*/ 0 h 706"/>
                  <a:gd name="T88" fmla="*/ 0 w 243"/>
                  <a:gd name="T89" fmla="*/ 0 h 706"/>
                  <a:gd name="T90" fmla="*/ 0 w 243"/>
                  <a:gd name="T91" fmla="*/ 0 h 706"/>
                  <a:gd name="T92" fmla="*/ 0 w 243"/>
                  <a:gd name="T93" fmla="*/ 0 h 706"/>
                  <a:gd name="T94" fmla="*/ 0 w 243"/>
                  <a:gd name="T95" fmla="*/ 0 h 706"/>
                  <a:gd name="T96" fmla="*/ 0 w 243"/>
                  <a:gd name="T97" fmla="*/ 0 h 706"/>
                  <a:gd name="T98" fmla="*/ 0 w 243"/>
                  <a:gd name="T99" fmla="*/ 0 h 706"/>
                  <a:gd name="T100" fmla="*/ 0 w 243"/>
                  <a:gd name="T101" fmla="*/ 0 h 706"/>
                  <a:gd name="T102" fmla="*/ 0 w 243"/>
                  <a:gd name="T103" fmla="*/ 0 h 706"/>
                  <a:gd name="T104" fmla="*/ 0 w 243"/>
                  <a:gd name="T105" fmla="*/ 0 h 706"/>
                  <a:gd name="T106" fmla="*/ 0 w 243"/>
                  <a:gd name="T107" fmla="*/ 0 h 706"/>
                  <a:gd name="T108" fmla="*/ 0 w 243"/>
                  <a:gd name="T109" fmla="*/ 0 h 706"/>
                  <a:gd name="T110" fmla="*/ 0 w 243"/>
                  <a:gd name="T111" fmla="*/ 0 h 706"/>
                  <a:gd name="T112" fmla="*/ 0 w 243"/>
                  <a:gd name="T113" fmla="*/ 0 h 706"/>
                  <a:gd name="T114" fmla="*/ 0 w 243"/>
                  <a:gd name="T115" fmla="*/ 0 h 7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43"/>
                  <a:gd name="T175" fmla="*/ 0 h 706"/>
                  <a:gd name="T176" fmla="*/ 243 w 243"/>
                  <a:gd name="T177" fmla="*/ 706 h 70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43" h="706">
                    <a:moveTo>
                      <a:pt x="2" y="60"/>
                    </a:moveTo>
                    <a:lnTo>
                      <a:pt x="2" y="0"/>
                    </a:lnTo>
                    <a:lnTo>
                      <a:pt x="42" y="0"/>
                    </a:lnTo>
                    <a:lnTo>
                      <a:pt x="42" y="69"/>
                    </a:lnTo>
                    <a:lnTo>
                      <a:pt x="84" y="76"/>
                    </a:lnTo>
                    <a:lnTo>
                      <a:pt x="119" y="88"/>
                    </a:lnTo>
                    <a:lnTo>
                      <a:pt x="146" y="102"/>
                    </a:lnTo>
                    <a:lnTo>
                      <a:pt x="168" y="120"/>
                    </a:lnTo>
                    <a:lnTo>
                      <a:pt x="184" y="139"/>
                    </a:lnTo>
                    <a:lnTo>
                      <a:pt x="195" y="159"/>
                    </a:lnTo>
                    <a:lnTo>
                      <a:pt x="201" y="180"/>
                    </a:lnTo>
                    <a:lnTo>
                      <a:pt x="203" y="200"/>
                    </a:lnTo>
                    <a:lnTo>
                      <a:pt x="201" y="212"/>
                    </a:lnTo>
                    <a:lnTo>
                      <a:pt x="198" y="223"/>
                    </a:lnTo>
                    <a:lnTo>
                      <a:pt x="192" y="234"/>
                    </a:lnTo>
                    <a:lnTo>
                      <a:pt x="185" y="243"/>
                    </a:lnTo>
                    <a:lnTo>
                      <a:pt x="176" y="250"/>
                    </a:lnTo>
                    <a:lnTo>
                      <a:pt x="166" y="256"/>
                    </a:lnTo>
                    <a:lnTo>
                      <a:pt x="156" y="259"/>
                    </a:lnTo>
                    <a:lnTo>
                      <a:pt x="143" y="261"/>
                    </a:lnTo>
                    <a:lnTo>
                      <a:pt x="130" y="259"/>
                    </a:lnTo>
                    <a:lnTo>
                      <a:pt x="119" y="256"/>
                    </a:lnTo>
                    <a:lnTo>
                      <a:pt x="109" y="250"/>
                    </a:lnTo>
                    <a:lnTo>
                      <a:pt x="100" y="243"/>
                    </a:lnTo>
                    <a:lnTo>
                      <a:pt x="93" y="235"/>
                    </a:lnTo>
                    <a:lnTo>
                      <a:pt x="87" y="225"/>
                    </a:lnTo>
                    <a:lnTo>
                      <a:pt x="84" y="213"/>
                    </a:lnTo>
                    <a:lnTo>
                      <a:pt x="82" y="201"/>
                    </a:lnTo>
                    <a:lnTo>
                      <a:pt x="84" y="191"/>
                    </a:lnTo>
                    <a:lnTo>
                      <a:pt x="86" y="181"/>
                    </a:lnTo>
                    <a:lnTo>
                      <a:pt x="90" y="171"/>
                    </a:lnTo>
                    <a:lnTo>
                      <a:pt x="96" y="163"/>
                    </a:lnTo>
                    <a:lnTo>
                      <a:pt x="102" y="156"/>
                    </a:lnTo>
                    <a:lnTo>
                      <a:pt x="110" y="150"/>
                    </a:lnTo>
                    <a:lnTo>
                      <a:pt x="119" y="146"/>
                    </a:lnTo>
                    <a:lnTo>
                      <a:pt x="129" y="143"/>
                    </a:lnTo>
                    <a:lnTo>
                      <a:pt x="129" y="138"/>
                    </a:lnTo>
                    <a:lnTo>
                      <a:pt x="129" y="136"/>
                    </a:lnTo>
                    <a:lnTo>
                      <a:pt x="129" y="135"/>
                    </a:lnTo>
                    <a:lnTo>
                      <a:pt x="128" y="130"/>
                    </a:lnTo>
                    <a:lnTo>
                      <a:pt x="120" y="124"/>
                    </a:lnTo>
                    <a:lnTo>
                      <a:pt x="111" y="117"/>
                    </a:lnTo>
                    <a:lnTo>
                      <a:pt x="101" y="112"/>
                    </a:lnTo>
                    <a:lnTo>
                      <a:pt x="89" y="108"/>
                    </a:lnTo>
                    <a:lnTo>
                      <a:pt x="77" y="104"/>
                    </a:lnTo>
                    <a:lnTo>
                      <a:pt x="64" y="102"/>
                    </a:lnTo>
                    <a:lnTo>
                      <a:pt x="52" y="100"/>
                    </a:lnTo>
                    <a:lnTo>
                      <a:pt x="40" y="100"/>
                    </a:lnTo>
                    <a:lnTo>
                      <a:pt x="40" y="323"/>
                    </a:lnTo>
                    <a:lnTo>
                      <a:pt x="60" y="330"/>
                    </a:lnTo>
                    <a:lnTo>
                      <a:pt x="79" y="338"/>
                    </a:lnTo>
                    <a:lnTo>
                      <a:pt x="98" y="346"/>
                    </a:lnTo>
                    <a:lnTo>
                      <a:pt x="117" y="353"/>
                    </a:lnTo>
                    <a:lnTo>
                      <a:pt x="134" y="362"/>
                    </a:lnTo>
                    <a:lnTo>
                      <a:pt x="151" y="371"/>
                    </a:lnTo>
                    <a:lnTo>
                      <a:pt x="167" y="380"/>
                    </a:lnTo>
                    <a:lnTo>
                      <a:pt x="181" y="390"/>
                    </a:lnTo>
                    <a:lnTo>
                      <a:pt x="195" y="400"/>
                    </a:lnTo>
                    <a:lnTo>
                      <a:pt x="207" y="412"/>
                    </a:lnTo>
                    <a:lnTo>
                      <a:pt x="217" y="424"/>
                    </a:lnTo>
                    <a:lnTo>
                      <a:pt x="225" y="439"/>
                    </a:lnTo>
                    <a:lnTo>
                      <a:pt x="233" y="454"/>
                    </a:lnTo>
                    <a:lnTo>
                      <a:pt x="238" y="471"/>
                    </a:lnTo>
                    <a:lnTo>
                      <a:pt x="241" y="488"/>
                    </a:lnTo>
                    <a:lnTo>
                      <a:pt x="243" y="508"/>
                    </a:lnTo>
                    <a:lnTo>
                      <a:pt x="243" y="527"/>
                    </a:lnTo>
                    <a:lnTo>
                      <a:pt x="240" y="545"/>
                    </a:lnTo>
                    <a:lnTo>
                      <a:pt x="238" y="563"/>
                    </a:lnTo>
                    <a:lnTo>
                      <a:pt x="233" y="579"/>
                    </a:lnTo>
                    <a:lnTo>
                      <a:pt x="228" y="596"/>
                    </a:lnTo>
                    <a:lnTo>
                      <a:pt x="221" y="612"/>
                    </a:lnTo>
                    <a:lnTo>
                      <a:pt x="212" y="627"/>
                    </a:lnTo>
                    <a:lnTo>
                      <a:pt x="201" y="640"/>
                    </a:lnTo>
                    <a:lnTo>
                      <a:pt x="189" y="652"/>
                    </a:lnTo>
                    <a:lnTo>
                      <a:pt x="175" y="664"/>
                    </a:lnTo>
                    <a:lnTo>
                      <a:pt x="159" y="675"/>
                    </a:lnTo>
                    <a:lnTo>
                      <a:pt x="141" y="684"/>
                    </a:lnTo>
                    <a:lnTo>
                      <a:pt x="119" y="692"/>
                    </a:lnTo>
                    <a:lnTo>
                      <a:pt x="96" y="697"/>
                    </a:lnTo>
                    <a:lnTo>
                      <a:pt x="71" y="703"/>
                    </a:lnTo>
                    <a:lnTo>
                      <a:pt x="42" y="706"/>
                    </a:lnTo>
                    <a:lnTo>
                      <a:pt x="41" y="704"/>
                    </a:lnTo>
                    <a:lnTo>
                      <a:pt x="41" y="702"/>
                    </a:lnTo>
                    <a:lnTo>
                      <a:pt x="41" y="698"/>
                    </a:lnTo>
                    <a:lnTo>
                      <a:pt x="41" y="694"/>
                    </a:lnTo>
                    <a:lnTo>
                      <a:pt x="41" y="691"/>
                    </a:lnTo>
                    <a:lnTo>
                      <a:pt x="41" y="686"/>
                    </a:lnTo>
                    <a:lnTo>
                      <a:pt x="41" y="683"/>
                    </a:lnTo>
                    <a:lnTo>
                      <a:pt x="41" y="678"/>
                    </a:lnTo>
                    <a:lnTo>
                      <a:pt x="60" y="673"/>
                    </a:lnTo>
                    <a:lnTo>
                      <a:pt x="74" y="665"/>
                    </a:lnTo>
                    <a:lnTo>
                      <a:pt x="87" y="655"/>
                    </a:lnTo>
                    <a:lnTo>
                      <a:pt x="97" y="643"/>
                    </a:lnTo>
                    <a:lnTo>
                      <a:pt x="105" y="631"/>
                    </a:lnTo>
                    <a:lnTo>
                      <a:pt x="111" y="618"/>
                    </a:lnTo>
                    <a:lnTo>
                      <a:pt x="114" y="602"/>
                    </a:lnTo>
                    <a:lnTo>
                      <a:pt x="116" y="585"/>
                    </a:lnTo>
                    <a:lnTo>
                      <a:pt x="114" y="567"/>
                    </a:lnTo>
                    <a:lnTo>
                      <a:pt x="110" y="551"/>
                    </a:lnTo>
                    <a:lnTo>
                      <a:pt x="103" y="537"/>
                    </a:lnTo>
                    <a:lnTo>
                      <a:pt x="95" y="523"/>
                    </a:lnTo>
                    <a:lnTo>
                      <a:pt x="82" y="512"/>
                    </a:lnTo>
                    <a:lnTo>
                      <a:pt x="70" y="501"/>
                    </a:lnTo>
                    <a:lnTo>
                      <a:pt x="54" y="492"/>
                    </a:lnTo>
                    <a:lnTo>
                      <a:pt x="36" y="483"/>
                    </a:lnTo>
                    <a:lnTo>
                      <a:pt x="31" y="482"/>
                    </a:lnTo>
                    <a:lnTo>
                      <a:pt x="28" y="481"/>
                    </a:lnTo>
                    <a:lnTo>
                      <a:pt x="23" y="478"/>
                    </a:lnTo>
                    <a:lnTo>
                      <a:pt x="18" y="477"/>
                    </a:lnTo>
                    <a:lnTo>
                      <a:pt x="14" y="475"/>
                    </a:lnTo>
                    <a:lnTo>
                      <a:pt x="9" y="473"/>
                    </a:lnTo>
                    <a:lnTo>
                      <a:pt x="5" y="472"/>
                    </a:lnTo>
                    <a:lnTo>
                      <a:pt x="0" y="469"/>
                    </a:lnTo>
                    <a:lnTo>
                      <a:pt x="0" y="385"/>
                    </a:lnTo>
                    <a:lnTo>
                      <a:pt x="1" y="252"/>
                    </a:lnTo>
                    <a:lnTo>
                      <a:pt x="2" y="124"/>
                    </a:lnTo>
                    <a:lnTo>
                      <a:pt x="2" y="60"/>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grpSp>
      <p:sp>
        <p:nvSpPr>
          <p:cNvPr id="227" name="Text Box 147"/>
          <p:cNvSpPr txBox="1">
            <a:spLocks noChangeArrowheads="1"/>
          </p:cNvSpPr>
          <p:nvPr/>
        </p:nvSpPr>
        <p:spPr bwMode="auto">
          <a:xfrm>
            <a:off x="2064544" y="3804048"/>
            <a:ext cx="285655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D33819"/>
                </a:solidFill>
                <a:effectLst/>
                <a:uLnTx/>
                <a:uFillTx/>
                <a:latin typeface="Arial" charset="0"/>
              </a:rPr>
              <a:t>Relevant producer Summary fields</a:t>
            </a:r>
          </a:p>
        </p:txBody>
      </p:sp>
      <p:sp>
        <p:nvSpPr>
          <p:cNvPr id="228" name="Text Box 149"/>
          <p:cNvSpPr txBox="1">
            <a:spLocks noChangeArrowheads="1"/>
          </p:cNvSpPr>
          <p:nvPr/>
        </p:nvSpPr>
        <p:spPr bwMode="auto">
          <a:xfrm>
            <a:off x="4517231" y="2146698"/>
            <a:ext cx="12715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0" i="0" u="none" strike="noStrike" kern="0" cap="none" spc="0" normalizeH="0" baseline="0" noProof="0">
                <a:ln>
                  <a:noFill/>
                </a:ln>
                <a:solidFill>
                  <a:srgbClr val="000000"/>
                </a:solidFill>
                <a:effectLst/>
                <a:uLnTx/>
                <a:uFillTx/>
                <a:latin typeface="Arial" charset="0"/>
              </a:rPr>
              <a:t>Commissions Payable</a:t>
            </a:r>
          </a:p>
        </p:txBody>
      </p:sp>
      <p:sp>
        <p:nvSpPr>
          <p:cNvPr id="229" name="Line 150"/>
          <p:cNvSpPr>
            <a:spLocks noChangeShapeType="1"/>
          </p:cNvSpPr>
          <p:nvPr/>
        </p:nvSpPr>
        <p:spPr bwMode="auto">
          <a:xfrm>
            <a:off x="4647010" y="2620566"/>
            <a:ext cx="101203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30" name="Line 151"/>
          <p:cNvSpPr>
            <a:spLocks noChangeShapeType="1"/>
          </p:cNvSpPr>
          <p:nvPr/>
        </p:nvSpPr>
        <p:spPr bwMode="auto">
          <a:xfrm>
            <a:off x="5153025" y="2630091"/>
            <a:ext cx="0" cy="5405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31" name="Text Box 152"/>
          <p:cNvSpPr txBox="1">
            <a:spLocks noChangeArrowheads="1"/>
          </p:cNvSpPr>
          <p:nvPr/>
        </p:nvSpPr>
        <p:spPr bwMode="auto">
          <a:xfrm>
            <a:off x="5120879" y="2658666"/>
            <a:ext cx="507206"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0" i="0" u="none" strike="noStrike" kern="0" cap="none" spc="0" normalizeH="0" baseline="0" noProof="0">
                <a:ln>
                  <a:noFill/>
                </a:ln>
                <a:solidFill>
                  <a:srgbClr val="D33819"/>
                </a:solidFill>
                <a:effectLst/>
                <a:uLnTx/>
                <a:uFillTx/>
                <a:latin typeface="Arial" charset="0"/>
              </a:rPr>
              <a:t>CR</a:t>
            </a:r>
          </a:p>
        </p:txBody>
      </p:sp>
      <p:sp>
        <p:nvSpPr>
          <p:cNvPr id="232" name="Text Box 153"/>
          <p:cNvSpPr txBox="1">
            <a:spLocks noChangeArrowheads="1"/>
          </p:cNvSpPr>
          <p:nvPr/>
        </p:nvSpPr>
        <p:spPr bwMode="auto">
          <a:xfrm>
            <a:off x="4504135" y="2913460"/>
            <a:ext cx="507206"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0" i="0" u="none" strike="noStrike" kern="0" cap="none" spc="0" normalizeH="0" baseline="0" noProof="0">
                <a:ln>
                  <a:noFill/>
                </a:ln>
                <a:solidFill>
                  <a:srgbClr val="04628C"/>
                </a:solidFill>
                <a:effectLst/>
                <a:uLnTx/>
                <a:uFillTx/>
                <a:latin typeface="Arial" charset="0"/>
              </a:rPr>
              <a:t>DR</a:t>
            </a:r>
          </a:p>
        </p:txBody>
      </p:sp>
      <p:sp>
        <p:nvSpPr>
          <p:cNvPr id="233" name="Text Box 167"/>
          <p:cNvSpPr txBox="1">
            <a:spLocks noChangeArrowheads="1"/>
          </p:cNvSpPr>
          <p:nvPr/>
        </p:nvSpPr>
        <p:spPr bwMode="auto">
          <a:xfrm>
            <a:off x="6086475" y="2352675"/>
            <a:ext cx="127158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0" i="0" u="none" strike="noStrike" kern="0" cap="none" spc="0" normalizeH="0" baseline="0" noProof="0">
                <a:ln>
                  <a:noFill/>
                </a:ln>
                <a:solidFill>
                  <a:srgbClr val="000000"/>
                </a:solidFill>
                <a:effectLst/>
                <a:uLnTx/>
                <a:uFillTx/>
                <a:latin typeface="Arial" charset="0"/>
              </a:rPr>
              <a:t>Cash</a:t>
            </a:r>
          </a:p>
        </p:txBody>
      </p:sp>
      <p:sp>
        <p:nvSpPr>
          <p:cNvPr id="234" name="Line 168"/>
          <p:cNvSpPr>
            <a:spLocks noChangeShapeType="1"/>
          </p:cNvSpPr>
          <p:nvPr/>
        </p:nvSpPr>
        <p:spPr bwMode="auto">
          <a:xfrm>
            <a:off x="6216254" y="2620566"/>
            <a:ext cx="101203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35" name="Line 169"/>
          <p:cNvSpPr>
            <a:spLocks noChangeShapeType="1"/>
          </p:cNvSpPr>
          <p:nvPr/>
        </p:nvSpPr>
        <p:spPr bwMode="auto">
          <a:xfrm>
            <a:off x="6722269" y="2630091"/>
            <a:ext cx="0" cy="54054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36" name="Text Box 170"/>
          <p:cNvSpPr txBox="1">
            <a:spLocks noChangeArrowheads="1"/>
          </p:cNvSpPr>
          <p:nvPr/>
        </p:nvSpPr>
        <p:spPr bwMode="auto">
          <a:xfrm>
            <a:off x="6690123" y="2658666"/>
            <a:ext cx="507206"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0" i="0" u="none" strike="noStrike" kern="0" cap="none" spc="0" normalizeH="0" baseline="0" noProof="0">
                <a:ln>
                  <a:noFill/>
                </a:ln>
                <a:solidFill>
                  <a:srgbClr val="D33819"/>
                </a:solidFill>
                <a:effectLst/>
                <a:uLnTx/>
                <a:uFillTx/>
                <a:latin typeface="Arial" charset="0"/>
              </a:rPr>
              <a:t>CR</a:t>
            </a:r>
          </a:p>
        </p:txBody>
      </p:sp>
      <p:sp>
        <p:nvSpPr>
          <p:cNvPr id="237" name="Freeform 172"/>
          <p:cNvSpPr>
            <a:spLocks/>
          </p:cNvSpPr>
          <p:nvPr/>
        </p:nvSpPr>
        <p:spPr bwMode="auto">
          <a:xfrm>
            <a:off x="2365773" y="2771255"/>
            <a:ext cx="2750344" cy="230832"/>
          </a:xfrm>
          <a:custGeom>
            <a:avLst/>
            <a:gdLst>
              <a:gd name="T0" fmla="*/ 0 w 2179"/>
              <a:gd name="T1" fmla="*/ 2147483647 h 253"/>
              <a:gd name="T2" fmla="*/ 2147483647 w 2179"/>
              <a:gd name="T3" fmla="*/ 2147483647 h 253"/>
              <a:gd name="T4" fmla="*/ 2147483647 w 2179"/>
              <a:gd name="T5" fmla="*/ 2147483647 h 253"/>
              <a:gd name="T6" fmla="*/ 0 60000 65536"/>
              <a:gd name="T7" fmla="*/ 0 60000 65536"/>
              <a:gd name="T8" fmla="*/ 0 60000 65536"/>
              <a:gd name="T9" fmla="*/ 0 w 2179"/>
              <a:gd name="T10" fmla="*/ 0 h 253"/>
              <a:gd name="T11" fmla="*/ 2179 w 2179"/>
              <a:gd name="T12" fmla="*/ 253 h 253"/>
            </a:gdLst>
            <a:ahLst/>
            <a:cxnLst>
              <a:cxn ang="T6">
                <a:pos x="T0" y="T1"/>
              </a:cxn>
              <a:cxn ang="T7">
                <a:pos x="T2" y="T3"/>
              </a:cxn>
              <a:cxn ang="T8">
                <a:pos x="T4" y="T5"/>
              </a:cxn>
            </a:cxnLst>
            <a:rect l="T9" t="T10" r="T11" b="T12"/>
            <a:pathLst>
              <a:path w="2179" h="253">
                <a:moveTo>
                  <a:pt x="0" y="253"/>
                </a:moveTo>
                <a:cubicBezTo>
                  <a:pt x="296" y="165"/>
                  <a:pt x="593" y="78"/>
                  <a:pt x="956" y="39"/>
                </a:cubicBezTo>
                <a:cubicBezTo>
                  <a:pt x="1319" y="0"/>
                  <a:pt x="1749" y="8"/>
                  <a:pt x="2179" y="16"/>
                </a:cubicBezTo>
              </a:path>
            </a:pathLst>
          </a:custGeom>
          <a:noFill/>
          <a:ln w="19050">
            <a:solidFill>
              <a:srgbClr val="04628C"/>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38" name="Freeform 174"/>
          <p:cNvSpPr>
            <a:spLocks/>
          </p:cNvSpPr>
          <p:nvPr/>
        </p:nvSpPr>
        <p:spPr bwMode="auto">
          <a:xfrm>
            <a:off x="5914398" y="2820665"/>
            <a:ext cx="65" cy="230832"/>
          </a:xfrm>
          <a:custGeom>
            <a:avLst/>
            <a:gdLst>
              <a:gd name="T0" fmla="*/ 0 w 1503"/>
              <a:gd name="T1" fmla="*/ 2147483647 h 276"/>
              <a:gd name="T2" fmla="*/ 2147483647 w 1503"/>
              <a:gd name="T3" fmla="*/ 2147483647 h 276"/>
              <a:gd name="T4" fmla="*/ 2147483647 w 1503"/>
              <a:gd name="T5" fmla="*/ 0 h 276"/>
              <a:gd name="T6" fmla="*/ 0 60000 65536"/>
              <a:gd name="T7" fmla="*/ 0 60000 65536"/>
              <a:gd name="T8" fmla="*/ 0 60000 65536"/>
              <a:gd name="T9" fmla="*/ 0 w 1503"/>
              <a:gd name="T10" fmla="*/ 0 h 276"/>
              <a:gd name="T11" fmla="*/ 1503 w 1503"/>
              <a:gd name="T12" fmla="*/ 276 h 276"/>
            </a:gdLst>
            <a:ahLst/>
            <a:cxnLst>
              <a:cxn ang="T6">
                <a:pos x="T0" y="T1"/>
              </a:cxn>
              <a:cxn ang="T7">
                <a:pos x="T2" y="T3"/>
              </a:cxn>
              <a:cxn ang="T8">
                <a:pos x="T4" y="T5"/>
              </a:cxn>
            </a:cxnLst>
            <a:rect l="T9" t="T10" r="T11" b="T12"/>
            <a:pathLst>
              <a:path w="1503" h="276">
                <a:moveTo>
                  <a:pt x="0" y="226"/>
                </a:moveTo>
                <a:cubicBezTo>
                  <a:pt x="228" y="251"/>
                  <a:pt x="457" y="276"/>
                  <a:pt x="707" y="238"/>
                </a:cubicBezTo>
                <a:cubicBezTo>
                  <a:pt x="957" y="200"/>
                  <a:pt x="1230" y="100"/>
                  <a:pt x="1503" y="0"/>
                </a:cubicBezTo>
              </a:path>
            </a:pathLst>
          </a:custGeom>
          <a:noFill/>
          <a:ln w="19050">
            <a:solidFill>
              <a:srgbClr val="04628C"/>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nvGrpSpPr>
          <p:cNvPr id="239" name="Group 175"/>
          <p:cNvGrpSpPr>
            <a:grpSpLocks/>
          </p:cNvGrpSpPr>
          <p:nvPr/>
        </p:nvGrpSpPr>
        <p:grpSpPr bwMode="auto">
          <a:xfrm>
            <a:off x="3178969" y="2525316"/>
            <a:ext cx="1319213" cy="816768"/>
            <a:chOff x="1650" y="2280"/>
            <a:chExt cx="1108" cy="686"/>
          </a:xfrm>
        </p:grpSpPr>
        <p:sp>
          <p:nvSpPr>
            <p:cNvPr id="240" name="Text Box 6"/>
            <p:cNvSpPr txBox="1">
              <a:spLocks noChangeArrowheads="1"/>
            </p:cNvSpPr>
            <p:nvPr/>
          </p:nvSpPr>
          <p:spPr bwMode="auto">
            <a:xfrm>
              <a:off x="1650" y="2652"/>
              <a:ext cx="1108"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algn="ctr" defTabSz="685800" eaLnBrk="1" fontAlgn="base" latinLnBrk="0" hangingPunct="1">
                <a:lnSpc>
                  <a:spcPct val="9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producer payment</a:t>
              </a:r>
            </a:p>
          </p:txBody>
        </p:sp>
        <p:grpSp>
          <p:nvGrpSpPr>
            <p:cNvPr id="241" name="Group 3"/>
            <p:cNvGrpSpPr>
              <a:grpSpLocks/>
            </p:cNvGrpSpPr>
            <p:nvPr/>
          </p:nvGrpSpPr>
          <p:grpSpPr bwMode="auto">
            <a:xfrm rot="16200000" flipH="1">
              <a:off x="2041" y="2290"/>
              <a:ext cx="325" cy="306"/>
              <a:chOff x="2434" y="1254"/>
              <a:chExt cx="2663" cy="2510"/>
            </a:xfrm>
          </p:grpSpPr>
          <p:sp>
            <p:nvSpPr>
              <p:cNvPr id="242" name="Freeform 4"/>
              <p:cNvSpPr>
                <a:spLocks/>
              </p:cNvSpPr>
              <p:nvPr/>
            </p:nvSpPr>
            <p:spPr bwMode="auto">
              <a:xfrm>
                <a:off x="2434" y="1718"/>
                <a:ext cx="2663" cy="1588"/>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rgbClr val="C0C0C0"/>
                  </a:gs>
                  <a:gs pos="100000">
                    <a:srgbClr val="C0C0C0">
                      <a:gamma/>
                      <a:shade val="0"/>
                      <a:invGamma/>
                    </a:srgbClr>
                  </a:gs>
                </a:gsLst>
                <a:lin ang="2700000" scaled="1"/>
              </a:gradFill>
              <a:ln w="12700" cap="flat" cmpd="sng">
                <a:solidFill>
                  <a:srgbClr val="000000"/>
                </a:solidFill>
                <a:prstDash val="solid"/>
                <a:round/>
                <a:headEnd/>
                <a:tailEnd/>
              </a:ln>
              <a:effectLst/>
            </p:spPr>
            <p:txBody>
              <a:bodyPr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43" name="AutoShape 5"/>
              <p:cNvSpPr>
                <a:spLocks noChangeArrowheads="1"/>
              </p:cNvSpPr>
              <p:nvPr/>
            </p:nvSpPr>
            <p:spPr bwMode="auto">
              <a:xfrm>
                <a:off x="3769" y="1254"/>
                <a:ext cx="1" cy="2510"/>
              </a:xfrm>
              <a:prstGeom prst="hexagon">
                <a:avLst>
                  <a:gd name="adj" fmla="val 28905"/>
                  <a:gd name="vf" fmla="val 115470"/>
                </a:avLst>
              </a:prstGeom>
              <a:solidFill>
                <a:srgbClr val="FFFFFF"/>
              </a:solidFill>
              <a:ln w="12700" algn="ctr">
                <a:solidFill>
                  <a:srgbClr val="000000"/>
                </a:solidFill>
                <a:miter lim="800000"/>
                <a:headEnd/>
                <a:tailEnd/>
              </a:ln>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grpSp>
      <p:sp>
        <p:nvSpPr>
          <p:cNvPr id="244" name="Line 176"/>
          <p:cNvSpPr>
            <a:spLocks noChangeShapeType="1"/>
          </p:cNvSpPr>
          <p:nvPr/>
        </p:nvSpPr>
        <p:spPr bwMode="auto">
          <a:xfrm>
            <a:off x="5986463" y="3033713"/>
            <a:ext cx="0" cy="360760"/>
          </a:xfrm>
          <a:prstGeom prst="line">
            <a:avLst/>
          </a:prstGeom>
          <a:noFill/>
          <a:ln w="19050">
            <a:solidFill>
              <a:srgbClr val="777777"/>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nvGrpSpPr>
          <p:cNvPr id="245" name="Group 93"/>
          <p:cNvGrpSpPr>
            <a:grpSpLocks/>
          </p:cNvGrpSpPr>
          <p:nvPr/>
        </p:nvGrpSpPr>
        <p:grpSpPr bwMode="auto">
          <a:xfrm>
            <a:off x="1477566" y="3452260"/>
            <a:ext cx="560784" cy="723191"/>
            <a:chOff x="905" y="2703"/>
            <a:chExt cx="981" cy="1268"/>
          </a:xfrm>
        </p:grpSpPr>
        <p:sp>
          <p:nvSpPr>
            <p:cNvPr id="246" name="Rectangle 94"/>
            <p:cNvSpPr>
              <a:spLocks noChangeArrowheads="1"/>
            </p:cNvSpPr>
            <p:nvPr/>
          </p:nvSpPr>
          <p:spPr bwMode="auto">
            <a:xfrm>
              <a:off x="1149" y="3108"/>
              <a:ext cx="735" cy="567"/>
            </a:xfrm>
            <a:prstGeom prst="rect">
              <a:avLst/>
            </a:prstGeom>
            <a:solidFill>
              <a:srgbClr val="DEA400"/>
            </a:solidFill>
            <a:ln w="12700" algn="ctr">
              <a:solidFill>
                <a:srgbClr val="000000"/>
              </a:solidFill>
              <a:miter lim="800000"/>
              <a:headEnd/>
              <a:tailEnd/>
            </a:ln>
          </p:spPr>
          <p:txBody>
            <a:bodyPr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47" name="AutoShape 95"/>
            <p:cNvSpPr>
              <a:spLocks noChangeArrowheads="1"/>
            </p:cNvSpPr>
            <p:nvPr/>
          </p:nvSpPr>
          <p:spPr bwMode="auto">
            <a:xfrm>
              <a:off x="1045" y="2926"/>
              <a:ext cx="841" cy="884"/>
            </a:xfrm>
            <a:prstGeom prst="parallelogram">
              <a:avLst>
                <a:gd name="adj" fmla="val 23595"/>
              </a:avLst>
            </a:prstGeom>
            <a:solidFill>
              <a:srgbClr val="CCECFF"/>
            </a:solidFill>
            <a:ln w="9525" algn="ctr">
              <a:solidFill>
                <a:srgbClr val="000000"/>
              </a:solidFill>
              <a:miter lim="800000"/>
              <a:headEnd/>
              <a:tailEnd/>
            </a:ln>
          </p:spPr>
          <p:txBody>
            <a:bodyPr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48" name="AutoShape 96"/>
            <p:cNvSpPr>
              <a:spLocks noChangeArrowheads="1"/>
            </p:cNvSpPr>
            <p:nvPr/>
          </p:nvSpPr>
          <p:spPr bwMode="auto">
            <a:xfrm>
              <a:off x="905" y="2703"/>
              <a:ext cx="972" cy="1268"/>
            </a:xfrm>
            <a:prstGeom prst="parallelogram">
              <a:avLst>
                <a:gd name="adj" fmla="val 46731"/>
              </a:avLst>
            </a:prstGeom>
            <a:solidFill>
              <a:srgbClr val="CCECFF"/>
            </a:solidFill>
            <a:ln w="9525" algn="ctr">
              <a:solidFill>
                <a:srgbClr val="000000"/>
              </a:solidFill>
              <a:miter lim="800000"/>
              <a:headEnd/>
              <a:tailEnd/>
            </a:ln>
          </p:spPr>
          <p:txBody>
            <a:bodyPr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49" name="Freeform 97"/>
            <p:cNvSpPr>
              <a:spLocks/>
            </p:cNvSpPr>
            <p:nvPr/>
          </p:nvSpPr>
          <p:spPr bwMode="auto">
            <a:xfrm>
              <a:off x="1207" y="2766"/>
              <a:ext cx="116" cy="567"/>
            </a:xfrm>
            <a:custGeom>
              <a:avLst/>
              <a:gdLst>
                <a:gd name="T0" fmla="*/ 0 w 140"/>
                <a:gd name="T1" fmla="*/ 1 h 278"/>
                <a:gd name="T2" fmla="*/ 2 w 140"/>
                <a:gd name="T3" fmla="*/ 1 h 278"/>
                <a:gd name="T4" fmla="*/ 2 w 140"/>
                <a:gd name="T5" fmla="*/ 1 h 278"/>
                <a:gd name="T6" fmla="*/ 2 w 140"/>
                <a:gd name="T7" fmla="*/ 1 h 278"/>
                <a:gd name="T8" fmla="*/ 5 w 140"/>
                <a:gd name="T9" fmla="*/ 1 h 278"/>
                <a:gd name="T10" fmla="*/ 6 w 140"/>
                <a:gd name="T11" fmla="*/ 1 h 278"/>
                <a:gd name="T12" fmla="*/ 6 w 140"/>
                <a:gd name="T13" fmla="*/ 1 h 278"/>
                <a:gd name="T14" fmla="*/ 5 w 140"/>
                <a:gd name="T15" fmla="*/ 1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50" name="Freeform 98"/>
            <p:cNvSpPr>
              <a:spLocks/>
            </p:cNvSpPr>
            <p:nvPr/>
          </p:nvSpPr>
          <p:spPr bwMode="auto">
            <a:xfrm>
              <a:off x="1289" y="2766"/>
              <a:ext cx="116" cy="567"/>
            </a:xfrm>
            <a:custGeom>
              <a:avLst/>
              <a:gdLst>
                <a:gd name="T0" fmla="*/ 0 w 140"/>
                <a:gd name="T1" fmla="*/ 1 h 278"/>
                <a:gd name="T2" fmla="*/ 2 w 140"/>
                <a:gd name="T3" fmla="*/ 1 h 278"/>
                <a:gd name="T4" fmla="*/ 2 w 140"/>
                <a:gd name="T5" fmla="*/ 1 h 278"/>
                <a:gd name="T6" fmla="*/ 2 w 140"/>
                <a:gd name="T7" fmla="*/ 1 h 278"/>
                <a:gd name="T8" fmla="*/ 5 w 140"/>
                <a:gd name="T9" fmla="*/ 1 h 278"/>
                <a:gd name="T10" fmla="*/ 6 w 140"/>
                <a:gd name="T11" fmla="*/ 1 h 278"/>
                <a:gd name="T12" fmla="*/ 6 w 140"/>
                <a:gd name="T13" fmla="*/ 1 h 278"/>
                <a:gd name="T14" fmla="*/ 5 w 140"/>
                <a:gd name="T15" fmla="*/ 1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51" name="Freeform 99"/>
            <p:cNvSpPr>
              <a:spLocks/>
            </p:cNvSpPr>
            <p:nvPr/>
          </p:nvSpPr>
          <p:spPr bwMode="auto">
            <a:xfrm>
              <a:off x="1454" y="2766"/>
              <a:ext cx="116" cy="567"/>
            </a:xfrm>
            <a:custGeom>
              <a:avLst/>
              <a:gdLst>
                <a:gd name="T0" fmla="*/ 0 w 140"/>
                <a:gd name="T1" fmla="*/ 1 h 278"/>
                <a:gd name="T2" fmla="*/ 2 w 140"/>
                <a:gd name="T3" fmla="*/ 1 h 278"/>
                <a:gd name="T4" fmla="*/ 2 w 140"/>
                <a:gd name="T5" fmla="*/ 1 h 278"/>
                <a:gd name="T6" fmla="*/ 2 w 140"/>
                <a:gd name="T7" fmla="*/ 1 h 278"/>
                <a:gd name="T8" fmla="*/ 5 w 140"/>
                <a:gd name="T9" fmla="*/ 1 h 278"/>
                <a:gd name="T10" fmla="*/ 6 w 140"/>
                <a:gd name="T11" fmla="*/ 1 h 278"/>
                <a:gd name="T12" fmla="*/ 6 w 140"/>
                <a:gd name="T13" fmla="*/ 1 h 278"/>
                <a:gd name="T14" fmla="*/ 5 w 140"/>
                <a:gd name="T15" fmla="*/ 1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52" name="Freeform 100"/>
            <p:cNvSpPr>
              <a:spLocks/>
            </p:cNvSpPr>
            <p:nvPr/>
          </p:nvSpPr>
          <p:spPr bwMode="auto">
            <a:xfrm>
              <a:off x="1536" y="2766"/>
              <a:ext cx="116" cy="567"/>
            </a:xfrm>
            <a:custGeom>
              <a:avLst/>
              <a:gdLst>
                <a:gd name="T0" fmla="*/ 0 w 140"/>
                <a:gd name="T1" fmla="*/ 1 h 278"/>
                <a:gd name="T2" fmla="*/ 2 w 140"/>
                <a:gd name="T3" fmla="*/ 1 h 278"/>
                <a:gd name="T4" fmla="*/ 2 w 140"/>
                <a:gd name="T5" fmla="*/ 1 h 278"/>
                <a:gd name="T6" fmla="*/ 2 w 140"/>
                <a:gd name="T7" fmla="*/ 1 h 278"/>
                <a:gd name="T8" fmla="*/ 5 w 140"/>
                <a:gd name="T9" fmla="*/ 1 h 278"/>
                <a:gd name="T10" fmla="*/ 6 w 140"/>
                <a:gd name="T11" fmla="*/ 1 h 278"/>
                <a:gd name="T12" fmla="*/ 6 w 140"/>
                <a:gd name="T13" fmla="*/ 1 h 278"/>
                <a:gd name="T14" fmla="*/ 5 w 140"/>
                <a:gd name="T15" fmla="*/ 1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53" name="Freeform 101"/>
            <p:cNvSpPr>
              <a:spLocks/>
            </p:cNvSpPr>
            <p:nvPr/>
          </p:nvSpPr>
          <p:spPr bwMode="auto">
            <a:xfrm>
              <a:off x="1618" y="2766"/>
              <a:ext cx="117" cy="567"/>
            </a:xfrm>
            <a:custGeom>
              <a:avLst/>
              <a:gdLst>
                <a:gd name="T0" fmla="*/ 0 w 140"/>
                <a:gd name="T1" fmla="*/ 1 h 278"/>
                <a:gd name="T2" fmla="*/ 3 w 140"/>
                <a:gd name="T3" fmla="*/ 1 h 278"/>
                <a:gd name="T4" fmla="*/ 3 w 140"/>
                <a:gd name="T5" fmla="*/ 1 h 278"/>
                <a:gd name="T6" fmla="*/ 3 w 140"/>
                <a:gd name="T7" fmla="*/ 1 h 278"/>
                <a:gd name="T8" fmla="*/ 6 w 140"/>
                <a:gd name="T9" fmla="*/ 1 h 278"/>
                <a:gd name="T10" fmla="*/ 7 w 140"/>
                <a:gd name="T11" fmla="*/ 1 h 278"/>
                <a:gd name="T12" fmla="*/ 7 w 140"/>
                <a:gd name="T13" fmla="*/ 1 h 278"/>
                <a:gd name="T14" fmla="*/ 6 w 140"/>
                <a:gd name="T15" fmla="*/ 1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54" name="Freeform 102"/>
            <p:cNvSpPr>
              <a:spLocks/>
            </p:cNvSpPr>
            <p:nvPr/>
          </p:nvSpPr>
          <p:spPr bwMode="auto">
            <a:xfrm>
              <a:off x="1701" y="2766"/>
              <a:ext cx="116" cy="567"/>
            </a:xfrm>
            <a:custGeom>
              <a:avLst/>
              <a:gdLst>
                <a:gd name="T0" fmla="*/ 0 w 140"/>
                <a:gd name="T1" fmla="*/ 1 h 278"/>
                <a:gd name="T2" fmla="*/ 2 w 140"/>
                <a:gd name="T3" fmla="*/ 1 h 278"/>
                <a:gd name="T4" fmla="*/ 2 w 140"/>
                <a:gd name="T5" fmla="*/ 1 h 278"/>
                <a:gd name="T6" fmla="*/ 2 w 140"/>
                <a:gd name="T7" fmla="*/ 1 h 278"/>
                <a:gd name="T8" fmla="*/ 5 w 140"/>
                <a:gd name="T9" fmla="*/ 1 h 278"/>
                <a:gd name="T10" fmla="*/ 6 w 140"/>
                <a:gd name="T11" fmla="*/ 1 h 278"/>
                <a:gd name="T12" fmla="*/ 6 w 140"/>
                <a:gd name="T13" fmla="*/ 1 h 278"/>
                <a:gd name="T14" fmla="*/ 5 w 140"/>
                <a:gd name="T15" fmla="*/ 1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55" name="Freeform 103"/>
            <p:cNvSpPr>
              <a:spLocks/>
            </p:cNvSpPr>
            <p:nvPr/>
          </p:nvSpPr>
          <p:spPr bwMode="auto">
            <a:xfrm>
              <a:off x="1371" y="2766"/>
              <a:ext cx="117" cy="567"/>
            </a:xfrm>
            <a:custGeom>
              <a:avLst/>
              <a:gdLst>
                <a:gd name="T0" fmla="*/ 0 w 140"/>
                <a:gd name="T1" fmla="*/ 1 h 278"/>
                <a:gd name="T2" fmla="*/ 3 w 140"/>
                <a:gd name="T3" fmla="*/ 1 h 278"/>
                <a:gd name="T4" fmla="*/ 3 w 140"/>
                <a:gd name="T5" fmla="*/ 1 h 278"/>
                <a:gd name="T6" fmla="*/ 3 w 140"/>
                <a:gd name="T7" fmla="*/ 1 h 278"/>
                <a:gd name="T8" fmla="*/ 6 w 140"/>
                <a:gd name="T9" fmla="*/ 1 h 278"/>
                <a:gd name="T10" fmla="*/ 7 w 140"/>
                <a:gd name="T11" fmla="*/ 1 h 278"/>
                <a:gd name="T12" fmla="*/ 7 w 140"/>
                <a:gd name="T13" fmla="*/ 1 h 278"/>
                <a:gd name="T14" fmla="*/ 6 w 140"/>
                <a:gd name="T15" fmla="*/ 1 h 27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278"/>
                <a:gd name="T26" fmla="*/ 140 w 140"/>
                <a:gd name="T27" fmla="*/ 278 h 2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278">
                  <a:moveTo>
                    <a:pt x="0" y="188"/>
                  </a:moveTo>
                  <a:cubicBezTo>
                    <a:pt x="0" y="156"/>
                    <a:pt x="1" y="124"/>
                    <a:pt x="6" y="98"/>
                  </a:cubicBezTo>
                  <a:cubicBezTo>
                    <a:pt x="11" y="72"/>
                    <a:pt x="20" y="48"/>
                    <a:pt x="30" y="32"/>
                  </a:cubicBezTo>
                  <a:cubicBezTo>
                    <a:pt x="40" y="16"/>
                    <a:pt x="51" y="0"/>
                    <a:pt x="66" y="2"/>
                  </a:cubicBezTo>
                  <a:cubicBezTo>
                    <a:pt x="81" y="4"/>
                    <a:pt x="108" y="20"/>
                    <a:pt x="120" y="44"/>
                  </a:cubicBezTo>
                  <a:cubicBezTo>
                    <a:pt x="132" y="68"/>
                    <a:pt x="136" y="116"/>
                    <a:pt x="138" y="146"/>
                  </a:cubicBezTo>
                  <a:cubicBezTo>
                    <a:pt x="140" y="176"/>
                    <a:pt x="137" y="202"/>
                    <a:pt x="132" y="224"/>
                  </a:cubicBezTo>
                  <a:cubicBezTo>
                    <a:pt x="127" y="246"/>
                    <a:pt x="112" y="269"/>
                    <a:pt x="108" y="278"/>
                  </a:cubicBezTo>
                </a:path>
              </a:pathLst>
            </a:custGeom>
            <a:noFill/>
            <a:ln w="28575">
              <a:solidFill>
                <a:srgbClr val="4D4D4D"/>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56" name="Line 104"/>
            <p:cNvSpPr>
              <a:spLocks noChangeShapeType="1"/>
            </p:cNvSpPr>
            <p:nvPr/>
          </p:nvSpPr>
          <p:spPr bwMode="auto">
            <a:xfrm flipH="1">
              <a:off x="1085" y="3214"/>
              <a:ext cx="7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57" name="Line 105"/>
            <p:cNvSpPr>
              <a:spLocks noChangeShapeType="1"/>
            </p:cNvSpPr>
            <p:nvPr/>
          </p:nvSpPr>
          <p:spPr bwMode="auto">
            <a:xfrm flipH="1">
              <a:off x="1037" y="3310"/>
              <a:ext cx="73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58" name="Line 106"/>
            <p:cNvSpPr>
              <a:spLocks noChangeShapeType="1"/>
            </p:cNvSpPr>
            <p:nvPr/>
          </p:nvSpPr>
          <p:spPr bwMode="auto">
            <a:xfrm flipH="1">
              <a:off x="1000" y="3406"/>
              <a:ext cx="72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59" name="Line 107"/>
            <p:cNvSpPr>
              <a:spLocks noChangeShapeType="1"/>
            </p:cNvSpPr>
            <p:nvPr/>
          </p:nvSpPr>
          <p:spPr bwMode="auto">
            <a:xfrm flipH="1">
              <a:off x="950" y="3502"/>
              <a:ext cx="72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60" name="Line 108"/>
            <p:cNvSpPr>
              <a:spLocks noChangeShapeType="1"/>
            </p:cNvSpPr>
            <p:nvPr/>
          </p:nvSpPr>
          <p:spPr bwMode="auto">
            <a:xfrm flipH="1">
              <a:off x="1002" y="3212"/>
              <a:ext cx="180" cy="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61" name="Line 109"/>
            <p:cNvSpPr>
              <a:spLocks noChangeShapeType="1"/>
            </p:cNvSpPr>
            <p:nvPr/>
          </p:nvSpPr>
          <p:spPr bwMode="auto">
            <a:xfrm flipH="1">
              <a:off x="1108" y="3212"/>
              <a:ext cx="179" cy="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62" name="Line 110"/>
            <p:cNvSpPr>
              <a:spLocks noChangeShapeType="1"/>
            </p:cNvSpPr>
            <p:nvPr/>
          </p:nvSpPr>
          <p:spPr bwMode="auto">
            <a:xfrm flipH="1">
              <a:off x="1213" y="3212"/>
              <a:ext cx="179" cy="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63" name="Line 111"/>
            <p:cNvSpPr>
              <a:spLocks noChangeShapeType="1"/>
            </p:cNvSpPr>
            <p:nvPr/>
          </p:nvSpPr>
          <p:spPr bwMode="auto">
            <a:xfrm flipH="1">
              <a:off x="1318" y="3212"/>
              <a:ext cx="180" cy="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64" name="Line 112"/>
            <p:cNvSpPr>
              <a:spLocks noChangeShapeType="1"/>
            </p:cNvSpPr>
            <p:nvPr/>
          </p:nvSpPr>
          <p:spPr bwMode="auto">
            <a:xfrm flipH="1">
              <a:off x="1423" y="3212"/>
              <a:ext cx="180" cy="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65" name="Line 113"/>
            <p:cNvSpPr>
              <a:spLocks noChangeShapeType="1"/>
            </p:cNvSpPr>
            <p:nvPr/>
          </p:nvSpPr>
          <p:spPr bwMode="auto">
            <a:xfrm flipH="1">
              <a:off x="1529" y="3212"/>
              <a:ext cx="179" cy="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266" name="Freeform 114"/>
            <p:cNvSpPr>
              <a:spLocks/>
            </p:cNvSpPr>
            <p:nvPr/>
          </p:nvSpPr>
          <p:spPr bwMode="auto">
            <a:xfrm>
              <a:off x="1376" y="3161"/>
              <a:ext cx="323" cy="567"/>
            </a:xfrm>
            <a:custGeom>
              <a:avLst/>
              <a:gdLst>
                <a:gd name="T0" fmla="*/ 0 w 245"/>
                <a:gd name="T1" fmla="*/ 5 h 221"/>
                <a:gd name="T2" fmla="*/ 2 w 245"/>
                <a:gd name="T3" fmla="*/ 2 h 221"/>
                <a:gd name="T4" fmla="*/ 5 w 245"/>
                <a:gd name="T5" fmla="*/ 2 h 221"/>
                <a:gd name="T6" fmla="*/ 8 w 245"/>
                <a:gd name="T7" fmla="*/ 2 h 221"/>
                <a:gd name="T8" fmla="*/ 10 w 245"/>
                <a:gd name="T9" fmla="*/ 3 h 221"/>
                <a:gd name="T10" fmla="*/ 10 w 245"/>
                <a:gd name="T11" fmla="*/ 6 h 221"/>
                <a:gd name="T12" fmla="*/ 8 w 245"/>
                <a:gd name="T13" fmla="*/ 8 h 221"/>
                <a:gd name="T14" fmla="*/ 5 w 245"/>
                <a:gd name="T15" fmla="*/ 10 h 221"/>
                <a:gd name="T16" fmla="*/ 2 w 245"/>
                <a:gd name="T17" fmla="*/ 8 h 221"/>
                <a:gd name="T18" fmla="*/ 2 w 245"/>
                <a:gd name="T19" fmla="*/ 7 h 221"/>
                <a:gd name="T20" fmla="*/ 2 w 245"/>
                <a:gd name="T21" fmla="*/ 5 h 221"/>
                <a:gd name="T22" fmla="*/ 2 w 245"/>
                <a:gd name="T23" fmla="*/ 2 h 221"/>
                <a:gd name="T24" fmla="*/ 5 w 245"/>
                <a:gd name="T25" fmla="*/ 2 h 221"/>
                <a:gd name="T26" fmla="*/ 7 w 245"/>
                <a:gd name="T27" fmla="*/ 2 h 2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
                <a:gd name="T43" fmla="*/ 0 h 221"/>
                <a:gd name="T44" fmla="*/ 245 w 245"/>
                <a:gd name="T45" fmla="*/ 221 h 2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 h="221">
                  <a:moveTo>
                    <a:pt x="0" y="110"/>
                  </a:moveTo>
                  <a:cubicBezTo>
                    <a:pt x="15" y="91"/>
                    <a:pt x="30" y="73"/>
                    <a:pt x="51" y="59"/>
                  </a:cubicBezTo>
                  <a:cubicBezTo>
                    <a:pt x="72" y="45"/>
                    <a:pt x="99" y="33"/>
                    <a:pt x="123" y="29"/>
                  </a:cubicBezTo>
                  <a:cubicBezTo>
                    <a:pt x="147" y="25"/>
                    <a:pt x="178" y="27"/>
                    <a:pt x="198" y="35"/>
                  </a:cubicBezTo>
                  <a:cubicBezTo>
                    <a:pt x="218" y="43"/>
                    <a:pt x="235" y="61"/>
                    <a:pt x="240" y="77"/>
                  </a:cubicBezTo>
                  <a:cubicBezTo>
                    <a:pt x="245" y="93"/>
                    <a:pt x="239" y="113"/>
                    <a:pt x="231" y="131"/>
                  </a:cubicBezTo>
                  <a:cubicBezTo>
                    <a:pt x="223" y="149"/>
                    <a:pt x="207" y="174"/>
                    <a:pt x="189" y="188"/>
                  </a:cubicBezTo>
                  <a:cubicBezTo>
                    <a:pt x="171" y="202"/>
                    <a:pt x="146" y="215"/>
                    <a:pt x="123" y="218"/>
                  </a:cubicBezTo>
                  <a:cubicBezTo>
                    <a:pt x="100" y="221"/>
                    <a:pt x="69" y="216"/>
                    <a:pt x="51" y="209"/>
                  </a:cubicBezTo>
                  <a:cubicBezTo>
                    <a:pt x="33" y="202"/>
                    <a:pt x="18" y="193"/>
                    <a:pt x="15" y="176"/>
                  </a:cubicBezTo>
                  <a:cubicBezTo>
                    <a:pt x="12" y="159"/>
                    <a:pt x="24" y="127"/>
                    <a:pt x="33" y="107"/>
                  </a:cubicBezTo>
                  <a:cubicBezTo>
                    <a:pt x="42" y="87"/>
                    <a:pt x="54" y="72"/>
                    <a:pt x="69" y="56"/>
                  </a:cubicBezTo>
                  <a:cubicBezTo>
                    <a:pt x="84" y="40"/>
                    <a:pt x="111" y="16"/>
                    <a:pt x="126" y="8"/>
                  </a:cubicBezTo>
                  <a:cubicBezTo>
                    <a:pt x="141" y="0"/>
                    <a:pt x="151" y="4"/>
                    <a:pt x="162" y="8"/>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grpSp>
      <p:pic>
        <p:nvPicPr>
          <p:cNvPr id="2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479" y="4110039"/>
            <a:ext cx="3128501" cy="538993"/>
          </a:xfrm>
          <a:prstGeom prst="rect">
            <a:avLst/>
          </a:prstGeom>
          <a:noFill/>
          <a:ln w="9525">
            <a:solidFill>
              <a:srgbClr val="000000"/>
            </a:solidFill>
            <a:miter lim="800000"/>
            <a:headEnd/>
            <a:tailEnd/>
          </a:ln>
          <a:effectLst>
            <a:outerShdw blurRad="63500" dist="35921" dir="2700000" algn="ctr" rotWithShape="0">
              <a:srgbClr val="FFFFFF">
                <a:lumMod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316801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7773" y="588167"/>
            <a:ext cx="4515843" cy="1132827"/>
          </a:xfrm>
          <a:prstGeom prst="rect">
            <a:avLst/>
          </a:prstGeom>
        </p:spPr>
      </p:pic>
      <p:pic>
        <p:nvPicPr>
          <p:cNvPr id="2" name="Picture 1"/>
          <p:cNvPicPr>
            <a:picLocks noChangeAspect="1"/>
          </p:cNvPicPr>
          <p:nvPr/>
        </p:nvPicPr>
        <p:blipFill>
          <a:blip r:embed="rId4"/>
          <a:stretch>
            <a:fillRect/>
          </a:stretch>
        </p:blipFill>
        <p:spPr>
          <a:xfrm>
            <a:off x="3147114" y="796068"/>
            <a:ext cx="4825212" cy="4900617"/>
          </a:xfrm>
          <a:prstGeom prst="rect">
            <a:avLst/>
          </a:prstGeom>
        </p:spPr>
      </p:pic>
      <p:sp>
        <p:nvSpPr>
          <p:cNvPr id="23555" name="Rectangle 2"/>
          <p:cNvSpPr>
            <a:spLocks noGrp="1" noChangeArrowheads="1"/>
          </p:cNvSpPr>
          <p:nvPr>
            <p:ph type="title"/>
          </p:nvPr>
        </p:nvSpPr>
        <p:spPr>
          <a:xfrm>
            <a:off x="245364" y="102176"/>
            <a:ext cx="8378952" cy="621030"/>
          </a:xfrm>
        </p:spPr>
        <p:txBody>
          <a:bodyPr/>
          <a:lstStyle/>
          <a:p>
            <a:pPr>
              <a:lnSpc>
                <a:spcPct val="80000"/>
              </a:lnSpc>
            </a:pPr>
            <a:r>
              <a:rPr lang="en-GB" sz="2400" dirty="0">
                <a:solidFill>
                  <a:srgbClr val="04628C"/>
                </a:solidFill>
                <a:latin typeface="Calibri" pitchFamily="34" charset="0"/>
                <a:cs typeface="Calibri" pitchFamily="34" charset="0"/>
              </a:rPr>
              <a:t>Commission statements</a:t>
            </a:r>
          </a:p>
        </p:txBody>
      </p:sp>
      <p:sp>
        <p:nvSpPr>
          <p:cNvPr id="23559" name="Text Box 14"/>
          <p:cNvSpPr txBox="1">
            <a:spLocks noChangeArrowheads="1"/>
          </p:cNvSpPr>
          <p:nvPr/>
        </p:nvSpPr>
        <p:spPr bwMode="auto">
          <a:xfrm>
            <a:off x="157773" y="2058422"/>
            <a:ext cx="21705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dirty="0">
                <a:solidFill>
                  <a:srgbClr val="D33819"/>
                </a:solidFill>
              </a:rPr>
              <a:t>Shows online commission statement</a:t>
            </a:r>
          </a:p>
        </p:txBody>
      </p:sp>
      <p:grpSp>
        <p:nvGrpSpPr>
          <p:cNvPr id="23563" name="Group 35"/>
          <p:cNvGrpSpPr>
            <a:grpSpLocks/>
          </p:cNvGrpSpPr>
          <p:nvPr/>
        </p:nvGrpSpPr>
        <p:grpSpPr bwMode="auto">
          <a:xfrm>
            <a:off x="6813777" y="683254"/>
            <a:ext cx="416719" cy="672051"/>
            <a:chOff x="2634" y="2618"/>
            <a:chExt cx="538" cy="868"/>
          </a:xfrm>
        </p:grpSpPr>
        <p:sp>
          <p:nvSpPr>
            <p:cNvPr id="23564" name="AutoShape 36"/>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23565" name="Freeform 37"/>
            <p:cNvSpPr>
              <a:spLocks/>
            </p:cNvSpPr>
            <p:nvPr/>
          </p:nvSpPr>
          <p:spPr bwMode="auto">
            <a:xfrm flipH="1">
              <a:off x="2918" y="3031"/>
              <a:ext cx="0" cy="29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23566" name="Freeform 38"/>
            <p:cNvSpPr>
              <a:spLocks/>
            </p:cNvSpPr>
            <p:nvPr/>
          </p:nvSpPr>
          <p:spPr bwMode="auto">
            <a:xfrm flipH="1">
              <a:off x="2842" y="2989"/>
              <a:ext cx="0" cy="298"/>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23567" name="Rectangle 39"/>
            <p:cNvSpPr>
              <a:spLocks noChangeArrowheads="1"/>
            </p:cNvSpPr>
            <p:nvPr/>
          </p:nvSpPr>
          <p:spPr bwMode="auto">
            <a:xfrm rot="21419544" flipH="1">
              <a:off x="3090" y="3008"/>
              <a:ext cx="82" cy="298"/>
            </a:xfrm>
            <a:prstGeom prst="rect">
              <a:avLst/>
            </a:prstGeom>
            <a:solidFill>
              <a:srgbClr val="FFCC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23568" name="Rectangle 40"/>
            <p:cNvSpPr>
              <a:spLocks noChangeArrowheads="1"/>
            </p:cNvSpPr>
            <p:nvPr/>
          </p:nvSpPr>
          <p:spPr bwMode="auto">
            <a:xfrm rot="1196180" flipH="1">
              <a:off x="2634" y="2983"/>
              <a:ext cx="82" cy="298"/>
            </a:xfrm>
            <a:prstGeom prst="rect">
              <a:avLst/>
            </a:prstGeom>
            <a:solidFill>
              <a:srgbClr val="FFFF99"/>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23569" name="Oval 41"/>
            <p:cNvSpPr>
              <a:spLocks noChangeArrowheads="1"/>
            </p:cNvSpPr>
            <p:nvPr/>
          </p:nvSpPr>
          <p:spPr bwMode="auto">
            <a:xfrm flipH="1">
              <a:off x="2961" y="3026"/>
              <a:ext cx="50" cy="419"/>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23570" name="Oval 42"/>
            <p:cNvSpPr>
              <a:spLocks noChangeArrowheads="1"/>
            </p:cNvSpPr>
            <p:nvPr/>
          </p:nvSpPr>
          <p:spPr bwMode="auto">
            <a:xfrm flipH="1">
              <a:off x="2926" y="3052"/>
              <a:ext cx="47" cy="419"/>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23571" name="Oval 43"/>
            <p:cNvSpPr>
              <a:spLocks noChangeArrowheads="1"/>
            </p:cNvSpPr>
            <p:nvPr/>
          </p:nvSpPr>
          <p:spPr bwMode="auto">
            <a:xfrm rot="20190086" flipH="1">
              <a:off x="2882" y="3067"/>
              <a:ext cx="49" cy="419"/>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23572" name="Oval 44"/>
            <p:cNvSpPr>
              <a:spLocks noChangeArrowheads="1"/>
            </p:cNvSpPr>
            <p:nvPr/>
          </p:nvSpPr>
          <p:spPr bwMode="auto">
            <a:xfrm rot="18495068" flipH="1">
              <a:off x="2862" y="3084"/>
              <a:ext cx="30" cy="419"/>
            </a:xfrm>
            <a:prstGeom prst="ellipse">
              <a:avLst/>
            </a:prstGeom>
            <a:solidFill>
              <a:srgbClr val="FFFF99"/>
            </a:solidFill>
            <a:ln w="12700" algn="ctr">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23573" name="Freeform 45"/>
            <p:cNvSpPr>
              <a:spLocks/>
            </p:cNvSpPr>
            <p:nvPr/>
          </p:nvSpPr>
          <p:spPr bwMode="auto">
            <a:xfrm flipH="1">
              <a:off x="2806" y="3057"/>
              <a:ext cx="0" cy="298"/>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23574" name="Freeform 46"/>
            <p:cNvSpPr>
              <a:spLocks/>
            </p:cNvSpPr>
            <p:nvPr/>
          </p:nvSpPr>
          <p:spPr bwMode="auto">
            <a:xfrm flipH="1">
              <a:off x="2828" y="3078"/>
              <a:ext cx="0" cy="298"/>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23575" name="Freeform 47"/>
            <p:cNvSpPr>
              <a:spLocks/>
            </p:cNvSpPr>
            <p:nvPr/>
          </p:nvSpPr>
          <p:spPr bwMode="auto">
            <a:xfrm flipH="1">
              <a:off x="2857" y="3100"/>
              <a:ext cx="0" cy="29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sp>
        <p:nvSpPr>
          <p:cNvPr id="23557" name="AutoShape 11"/>
          <p:cNvSpPr>
            <a:spLocks noChangeArrowheads="1"/>
          </p:cNvSpPr>
          <p:nvPr/>
        </p:nvSpPr>
        <p:spPr bwMode="auto">
          <a:xfrm>
            <a:off x="1595189" y="1044112"/>
            <a:ext cx="626269" cy="25538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23558" name="Line 12"/>
          <p:cNvSpPr>
            <a:spLocks noChangeShapeType="1"/>
          </p:cNvSpPr>
          <p:nvPr/>
        </p:nvSpPr>
        <p:spPr bwMode="auto">
          <a:xfrm>
            <a:off x="1848786" y="1315848"/>
            <a:ext cx="1457913" cy="742574"/>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23560" name="AutoShape 15"/>
          <p:cNvSpPr>
            <a:spLocks noChangeArrowheads="1"/>
          </p:cNvSpPr>
          <p:nvPr/>
        </p:nvSpPr>
        <p:spPr bwMode="auto">
          <a:xfrm>
            <a:off x="4592443" y="801055"/>
            <a:ext cx="313134" cy="25538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23562" name="Text Box 17"/>
          <p:cNvSpPr txBox="1">
            <a:spLocks noChangeArrowheads="1"/>
          </p:cNvSpPr>
          <p:nvPr/>
        </p:nvSpPr>
        <p:spPr bwMode="auto">
          <a:xfrm>
            <a:off x="4670142" y="1252979"/>
            <a:ext cx="217051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dirty="0">
                <a:solidFill>
                  <a:srgbClr val="D33819"/>
                </a:solidFill>
              </a:rPr>
              <a:t>You can navigate from statement to statement</a:t>
            </a:r>
          </a:p>
        </p:txBody>
      </p:sp>
      <p:sp>
        <p:nvSpPr>
          <p:cNvPr id="24" name="Text Box 17"/>
          <p:cNvSpPr txBox="1">
            <a:spLocks noChangeArrowheads="1"/>
          </p:cNvSpPr>
          <p:nvPr/>
        </p:nvSpPr>
        <p:spPr bwMode="auto">
          <a:xfrm>
            <a:off x="1013857" y="4007536"/>
            <a:ext cx="217051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dirty="0">
                <a:solidFill>
                  <a:srgbClr val="04628C"/>
                </a:solidFill>
              </a:rPr>
              <a:t>Click policy link to view activity details</a:t>
            </a:r>
          </a:p>
        </p:txBody>
      </p:sp>
      <p:sp>
        <p:nvSpPr>
          <p:cNvPr id="25" name="AutoShape 15"/>
          <p:cNvSpPr>
            <a:spLocks noChangeArrowheads="1"/>
          </p:cNvSpPr>
          <p:nvPr/>
        </p:nvSpPr>
        <p:spPr bwMode="auto">
          <a:xfrm>
            <a:off x="3306699" y="3964377"/>
            <a:ext cx="696500" cy="815092"/>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26" name="Line 16"/>
          <p:cNvSpPr>
            <a:spLocks noChangeShapeType="1"/>
          </p:cNvSpPr>
          <p:nvPr/>
        </p:nvSpPr>
        <p:spPr bwMode="auto">
          <a:xfrm flipH="1">
            <a:off x="2789264" y="4092070"/>
            <a:ext cx="525110" cy="217371"/>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cxnSp>
        <p:nvCxnSpPr>
          <p:cNvPr id="5" name="Straight Connector 4"/>
          <p:cNvCxnSpPr>
            <a:stCxn id="23560" idx="2"/>
          </p:cNvCxnSpPr>
          <p:nvPr/>
        </p:nvCxnSpPr>
        <p:spPr>
          <a:xfrm>
            <a:off x="4749010" y="1056444"/>
            <a:ext cx="422299" cy="16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54503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878" y="419619"/>
            <a:ext cx="4071938" cy="340042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8675" name="Rectangle 2"/>
          <p:cNvSpPr>
            <a:spLocks noGrp="1" noChangeArrowheads="1"/>
          </p:cNvSpPr>
          <p:nvPr>
            <p:ph type="title"/>
          </p:nvPr>
        </p:nvSpPr>
        <p:spPr>
          <a:xfrm>
            <a:off x="212598" y="65646"/>
            <a:ext cx="8378952" cy="621030"/>
          </a:xfrm>
        </p:spPr>
        <p:txBody>
          <a:bodyPr/>
          <a:lstStyle/>
          <a:p>
            <a:pPr eaLnBrk="1" hangingPunct="1"/>
            <a:r>
              <a:rPr lang="en-GB" dirty="0"/>
              <a:t>Automatic commission payments</a:t>
            </a:r>
          </a:p>
        </p:txBody>
      </p:sp>
      <p:sp>
        <p:nvSpPr>
          <p:cNvPr id="28676" name="Rectangle 3"/>
          <p:cNvSpPr>
            <a:spLocks noGrp="1" noChangeArrowheads="1"/>
          </p:cNvSpPr>
          <p:nvPr>
            <p:ph idx="1"/>
          </p:nvPr>
        </p:nvSpPr>
        <p:spPr>
          <a:xfrm>
            <a:off x="1532335" y="3899298"/>
            <a:ext cx="6238875" cy="892969"/>
          </a:xfrm>
        </p:spPr>
        <p:txBody>
          <a:bodyPr/>
          <a:lstStyle/>
          <a:p>
            <a:pPr>
              <a:buFont typeface="Arial" charset="0"/>
              <a:buChar char="•"/>
            </a:pPr>
            <a:r>
              <a:rPr lang="en-GB"/>
              <a:t>Whenever a producer statement has a credit balance, the payment is automatically created when the statement is produced</a:t>
            </a:r>
          </a:p>
        </p:txBody>
      </p:sp>
      <p:grpSp>
        <p:nvGrpSpPr>
          <p:cNvPr id="28678" name="Group 8"/>
          <p:cNvGrpSpPr>
            <a:grpSpLocks/>
          </p:cNvGrpSpPr>
          <p:nvPr/>
        </p:nvGrpSpPr>
        <p:grpSpPr bwMode="auto">
          <a:xfrm rot="16200000" flipH="1">
            <a:off x="7107436" y="682620"/>
            <a:ext cx="465534" cy="364742"/>
            <a:chOff x="2438" y="1467"/>
            <a:chExt cx="2663" cy="2083"/>
          </a:xfrm>
        </p:grpSpPr>
        <p:sp>
          <p:nvSpPr>
            <p:cNvPr id="3607561" name="Freeform 9"/>
            <p:cNvSpPr>
              <a:spLocks/>
            </p:cNvSpPr>
            <p:nvPr/>
          </p:nvSpPr>
          <p:spPr bwMode="auto">
            <a:xfrm>
              <a:off x="2438" y="1849"/>
              <a:ext cx="2663" cy="1318"/>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lgn="ctr" defTabSz="685800" fontAlgn="base">
                <a:spcBef>
                  <a:spcPct val="50000"/>
                </a:spcBef>
                <a:spcAft>
                  <a:spcPct val="30000"/>
                </a:spcAft>
                <a:buClr>
                  <a:srgbClr val="FFFFFF"/>
                </a:buClr>
                <a:defRPr/>
              </a:pPr>
              <a:endParaRPr lang="en-US" sz="1500" b="1">
                <a:solidFill>
                  <a:srgbClr val="000000"/>
                </a:solidFill>
                <a:latin typeface="Arial" charset="0"/>
              </a:endParaRPr>
            </a:p>
          </p:txBody>
        </p:sp>
        <p:sp>
          <p:nvSpPr>
            <p:cNvPr id="28684" name="AutoShape 10"/>
            <p:cNvSpPr>
              <a:spLocks noChangeArrowheads="1"/>
            </p:cNvSpPr>
            <p:nvPr/>
          </p:nvSpPr>
          <p:spPr bwMode="auto">
            <a:xfrm>
              <a:off x="3769" y="1467"/>
              <a:ext cx="1" cy="2083"/>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grpSp>
      <p:sp>
        <p:nvSpPr>
          <p:cNvPr id="28679" name="Text Box 11"/>
          <p:cNvSpPr txBox="1">
            <a:spLocks noChangeArrowheads="1"/>
          </p:cNvSpPr>
          <p:nvPr/>
        </p:nvSpPr>
        <p:spPr bwMode="auto">
          <a:xfrm>
            <a:off x="6856810" y="138113"/>
            <a:ext cx="9655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000000"/>
                </a:solidFill>
              </a:rPr>
              <a:t>producer payment</a:t>
            </a:r>
          </a:p>
        </p:txBody>
      </p:sp>
      <p:sp>
        <p:nvSpPr>
          <p:cNvPr id="28682" name="Text Box 11"/>
          <p:cNvSpPr txBox="1">
            <a:spLocks noChangeArrowheads="1"/>
          </p:cNvSpPr>
          <p:nvPr/>
        </p:nvSpPr>
        <p:spPr bwMode="auto">
          <a:xfrm>
            <a:off x="5467968" y="1640101"/>
            <a:ext cx="2400300" cy="207749"/>
          </a:xfrm>
          <a:prstGeom prst="rect">
            <a:avLst/>
          </a:prstGeom>
          <a:solidFill>
            <a:schemeClr val="bg1"/>
          </a:solidFill>
          <a:ln>
            <a:noFill/>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dirty="0" err="1">
                <a:solidFill>
                  <a:srgbClr val="000000"/>
                </a:solidFill>
                <a:latin typeface="Courier New" pitchFamily="49" charset="0"/>
                <a:cs typeface="Courier New" pitchFamily="49" charset="0"/>
              </a:rPr>
              <a:t>Producer</a:t>
            </a:r>
            <a:r>
              <a:rPr lang="en-US" sz="1350" dirty="0" err="1">
                <a:solidFill>
                  <a:srgbClr val="000000"/>
                </a:solidFill>
                <a:latin typeface="Courier New" pitchFamily="49" charset="0"/>
                <a:cs typeface="Courier New" pitchFamily="49" charset="0"/>
                <a:sym typeface="Wingdings" pitchFamily="2" charset="2"/>
              </a:rPr>
              <a:t>Transactions</a:t>
            </a:r>
            <a:endParaRPr lang="en-US" sz="1350" dirty="0">
              <a:solidFill>
                <a:srgbClr val="000000"/>
              </a:solidFill>
              <a:latin typeface="Courier New" pitchFamily="49" charset="0"/>
              <a:cs typeface="Courier New" pitchFamily="49" charset="0"/>
            </a:endParaRPr>
          </a:p>
        </p:txBody>
      </p:sp>
      <p:sp>
        <p:nvSpPr>
          <p:cNvPr id="28677" name="Line 7"/>
          <p:cNvSpPr>
            <a:spLocks noChangeShapeType="1"/>
          </p:cNvSpPr>
          <p:nvPr/>
        </p:nvSpPr>
        <p:spPr bwMode="auto">
          <a:xfrm flipV="1">
            <a:off x="5169310" y="2756066"/>
            <a:ext cx="298658" cy="659837"/>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7967" y="1847850"/>
            <a:ext cx="2185988" cy="196453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8681" name="AutoShape 6"/>
          <p:cNvSpPr>
            <a:spLocks noChangeArrowheads="1"/>
          </p:cNvSpPr>
          <p:nvPr/>
        </p:nvSpPr>
        <p:spPr bwMode="auto">
          <a:xfrm>
            <a:off x="5423487" y="2590570"/>
            <a:ext cx="1827676" cy="165497"/>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Tree>
    <p:extLst>
      <p:ext uri="{BB962C8B-B14F-4D97-AF65-F5344CB8AC3E}">
        <p14:creationId xmlns:p14="http://schemas.microsoft.com/office/powerpoint/2010/main" val="282015095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mn-cs"/>
              </a:rPr>
              <a:t>6</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mn-cs"/>
            </a:endParaRPr>
          </a:p>
        </p:txBody>
      </p:sp>
      <p:sp>
        <p:nvSpPr>
          <p:cNvPr id="6" name="Title 5"/>
          <p:cNvSpPr>
            <a:spLocks noGrp="1"/>
          </p:cNvSpPr>
          <p:nvPr>
            <p:ph type="title"/>
          </p:nvPr>
        </p:nvSpPr>
        <p:spPr>
          <a:xfrm>
            <a:off x="737936" y="274321"/>
            <a:ext cx="7828548" cy="784458"/>
          </a:xfrm>
        </p:spPr>
        <p:txBody>
          <a:bodyPr/>
          <a:lstStyle/>
          <a:p>
            <a:r>
              <a:rPr lang="en-US" sz="3200" dirty="0"/>
              <a:t>Lesson Objective</a:t>
            </a:r>
          </a:p>
        </p:txBody>
      </p:sp>
      <p:sp>
        <p:nvSpPr>
          <p:cNvPr id="7" name="Content Placeholder 6"/>
          <p:cNvSpPr>
            <a:spLocks noGrp="1"/>
          </p:cNvSpPr>
          <p:nvPr>
            <p:ph sz="quarter" idx="13"/>
          </p:nvPr>
        </p:nvSpPr>
        <p:spPr>
          <a:xfrm>
            <a:off x="737936" y="1173163"/>
            <a:ext cx="8063163" cy="3311525"/>
          </a:xfrm>
        </p:spPr>
        <p:txBody>
          <a:bodyPr/>
          <a:lstStyle/>
          <a:p>
            <a:r>
              <a:rPr lang="en-US" dirty="0"/>
              <a:t>You should be able to:</a:t>
            </a:r>
          </a:p>
          <a:p>
            <a:pPr lvl="1"/>
            <a:r>
              <a:rPr lang="en-US" dirty="0"/>
              <a:t>Manually enter a payment for an invoice</a:t>
            </a:r>
          </a:p>
          <a:p>
            <a:pPr lvl="1"/>
            <a:r>
              <a:rPr lang="en-US" dirty="0"/>
              <a:t>Generate a commissions statement for a producer</a:t>
            </a:r>
          </a:p>
          <a:p>
            <a:pPr lvl="1"/>
            <a:endParaRPr lang="en-US" dirty="0"/>
          </a:p>
          <a:p>
            <a:pPr lvl="1">
              <a:buNone/>
            </a:pPr>
            <a:endParaRPr lang="en-US" dirty="0"/>
          </a:p>
          <a:p>
            <a:pPr lvl="1"/>
            <a:endParaRPr lang="en-US" dirty="0"/>
          </a:p>
          <a:p>
            <a:pPr lvl="1"/>
            <a:endParaRPr lang="en-US" dirty="0"/>
          </a:p>
        </p:txBody>
      </p:sp>
    </p:spTree>
    <p:extLst>
      <p:ext uri="{BB962C8B-B14F-4D97-AF65-F5344CB8AC3E}">
        <p14:creationId xmlns:p14="http://schemas.microsoft.com/office/powerpoint/2010/main" val="385657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a:t> Lesson objectives review</a:t>
            </a:r>
          </a:p>
        </p:txBody>
      </p:sp>
      <p:sp>
        <p:nvSpPr>
          <p:cNvPr id="23555" name="Rectangle 3"/>
          <p:cNvSpPr>
            <a:spLocks noGrp="1" noChangeArrowheads="1"/>
          </p:cNvSpPr>
          <p:nvPr>
            <p:ph idx="1"/>
          </p:nvPr>
        </p:nvSpPr>
        <p:spPr/>
        <p:txBody>
          <a:bodyPr/>
          <a:lstStyle/>
          <a:p>
            <a:pPr>
              <a:buFont typeface="Wingdings 3" pitchFamily="18" charset="2"/>
              <a:buNone/>
            </a:pPr>
            <a:r>
              <a:rPr lang="en-US"/>
              <a:t>You should now be able to:</a:t>
            </a:r>
          </a:p>
          <a:p>
            <a:pPr lvl="1" eaLnBrk="1" hangingPunct="1"/>
            <a:r>
              <a:rPr lang="en-US"/>
              <a:t>Manually enter a payment for an invoice</a:t>
            </a:r>
          </a:p>
          <a:p>
            <a:pPr lvl="1" eaLnBrk="1" hangingPunct="1"/>
            <a:r>
              <a:rPr lang="en-US"/>
              <a:t>Generate a commissions statement for a producer</a:t>
            </a:r>
          </a:p>
          <a:p>
            <a:pPr lvl="1" eaLnBrk="1" hangingPunct="1"/>
            <a:endParaRPr lang="en-US"/>
          </a:p>
          <a:p>
            <a:pPr lvl="1" eaLnBrk="1" hangingPunct="1">
              <a:buFont typeface="Wingdings 2" pitchFamily="18" charset="2"/>
              <a:buNone/>
            </a:pPr>
            <a:endParaRPr lang="en-US"/>
          </a:p>
        </p:txBody>
      </p:sp>
    </p:spTree>
    <p:extLst>
      <p:ext uri="{BB962C8B-B14F-4D97-AF65-F5344CB8AC3E}">
        <p14:creationId xmlns:p14="http://schemas.microsoft.com/office/powerpoint/2010/main" val="41309920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821800" y="1709544"/>
            <a:ext cx="67310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pPr defTabSz="685800"/>
            <a:r>
              <a:rPr lang="en-US" sz="3000" kern="0" dirty="0">
                <a:latin typeface="Arial"/>
              </a:rPr>
              <a:t>DEMO</a:t>
            </a:r>
          </a:p>
        </p:txBody>
      </p:sp>
    </p:spTree>
    <p:extLst>
      <p:ext uri="{BB962C8B-B14F-4D97-AF65-F5344CB8AC3E}">
        <p14:creationId xmlns:p14="http://schemas.microsoft.com/office/powerpoint/2010/main" val="1457361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800" dirty="0">
                <a:solidFill>
                  <a:schemeClr val="bg1"/>
                </a:solidFill>
              </a:rPr>
              <a:t>Provide demo details&lt;The video creator to fill this slide&gt;</a:t>
            </a:r>
          </a:p>
        </p:txBody>
      </p:sp>
    </p:spTree>
    <p:extLst>
      <p:ext uri="{BB962C8B-B14F-4D97-AF65-F5344CB8AC3E}">
        <p14:creationId xmlns:p14="http://schemas.microsoft.com/office/powerpoint/2010/main" val="2388876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821800" y="1709544"/>
            <a:ext cx="67310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pPr defTabSz="685800"/>
            <a:r>
              <a:rPr lang="en-US" sz="3000" kern="0" dirty="0">
                <a:latin typeface="Arial"/>
              </a:rPr>
              <a:t>LAB</a:t>
            </a:r>
          </a:p>
        </p:txBody>
      </p:sp>
    </p:spTree>
    <p:extLst>
      <p:ext uri="{BB962C8B-B14F-4D97-AF65-F5344CB8AC3E}">
        <p14:creationId xmlns:p14="http://schemas.microsoft.com/office/powerpoint/2010/main" val="3299825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726" y="776088"/>
            <a:ext cx="7822346" cy="2031325"/>
          </a:xfrm>
          <a:prstGeom prst="rect">
            <a:avLst/>
          </a:prstGeom>
        </p:spPr>
        <p:txBody>
          <a:bodyPr wrap="square" lIns="91440" tIns="45720" rIns="91440" bIns="45720" anchor="t">
            <a:spAutoFit/>
          </a:bodyPr>
          <a:lstStyle/>
          <a:p>
            <a:pPr marL="971550" lvl="2" indent="-342900">
              <a:buFont typeface="+mj-lt"/>
              <a:buAutoNum type="arabicPeriod"/>
            </a:pPr>
            <a:r>
              <a:rPr lang="en-US" dirty="0">
                <a:solidFill>
                  <a:srgbClr val="00739E"/>
                </a:solidFill>
                <a:latin typeface="CIDFont+F5"/>
              </a:rPr>
              <a:t>Complete the exercises in below chapter in the 	“BC10_Intro_E_StudentWorkBook “ work book</a:t>
            </a:r>
          </a:p>
          <a:p>
            <a:pPr marL="971550" lvl="2" indent="-342900">
              <a:buFont typeface="+mj-lt"/>
              <a:buAutoNum type="arabicPeriod"/>
            </a:pPr>
            <a:endParaRPr lang="en-US" dirty="0">
              <a:solidFill>
                <a:srgbClr val="00739E"/>
              </a:solidFill>
              <a:latin typeface="CIDFont+F5"/>
            </a:endParaRPr>
          </a:p>
          <a:p>
            <a:pPr marL="1885950" lvl="4" indent="-342900">
              <a:buFont typeface="Arial" panose="020B0604020202020204" pitchFamily="34" charset="0"/>
              <a:buChar char="•"/>
            </a:pPr>
            <a:r>
              <a:rPr lang="en-US" dirty="0">
                <a:solidFill>
                  <a:srgbClr val="00739E"/>
                </a:solidFill>
                <a:latin typeface="CIDFont+F5"/>
              </a:rPr>
              <a:t>Lesson 1 Managing Producers and Commissions</a:t>
            </a:r>
          </a:p>
          <a:p>
            <a:pPr marL="971550" lvl="2" indent="-342900">
              <a:buFont typeface="+mj-lt"/>
              <a:buAutoNum type="arabicPeriod"/>
            </a:pPr>
            <a:endParaRPr lang="en-US" dirty="0">
              <a:solidFill>
                <a:srgbClr val="00739E"/>
              </a:solidFill>
              <a:latin typeface="CIDFont+F5"/>
            </a:endParaRPr>
          </a:p>
          <a:p>
            <a:pPr marL="971550" lvl="2" indent="-342900">
              <a:buFont typeface="+mj-lt"/>
              <a:buAutoNum type="arabicPeriod"/>
            </a:pPr>
            <a:endParaRPr lang="en-US" dirty="0">
              <a:solidFill>
                <a:srgbClr val="00739E"/>
              </a:solidFill>
              <a:latin typeface="CIDFont+F5"/>
            </a:endParaRPr>
          </a:p>
          <a:p>
            <a:pPr lvl="2" indent="-285750">
              <a:buFont typeface="Arial" panose="020B0604020202020204" pitchFamily="34" charset="0"/>
              <a:buChar char="•"/>
            </a:pPr>
            <a:endParaRPr lang="en-US" dirty="0">
              <a:solidFill>
                <a:srgbClr val="00739E"/>
              </a:solidFill>
              <a:latin typeface="CIDFont+F5"/>
            </a:endParaRPr>
          </a:p>
        </p:txBody>
      </p:sp>
    </p:spTree>
    <p:extLst>
      <p:ext uri="{BB962C8B-B14F-4D97-AF65-F5344CB8AC3E}">
        <p14:creationId xmlns:p14="http://schemas.microsoft.com/office/powerpoint/2010/main" val="462834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pPr eaLnBrk="1" hangingPunct="1"/>
            <a:r>
              <a:rPr lang="en-US"/>
              <a:t>Review questions</a:t>
            </a:r>
          </a:p>
        </p:txBody>
      </p:sp>
      <p:sp>
        <p:nvSpPr>
          <p:cNvPr id="24579" name="Rectangle 45"/>
          <p:cNvSpPr>
            <a:spLocks noGrp="1" noChangeArrowheads="1"/>
          </p:cNvSpPr>
          <p:nvPr>
            <p:ph idx="1"/>
          </p:nvPr>
        </p:nvSpPr>
        <p:spPr/>
        <p:txBody>
          <a:bodyPr/>
          <a:lstStyle/>
          <a:p>
            <a:pPr marL="342900" indent="-342900">
              <a:buFont typeface="Webdings" pitchFamily="18" charset="2"/>
              <a:buAutoNum type="arabicPeriod"/>
            </a:pPr>
            <a:r>
              <a:rPr lang="en-US"/>
              <a:t>How does selecting an unapplied fund on the </a:t>
            </a:r>
            <a:r>
              <a:rPr lang="en-US" b="1">
                <a:latin typeface="Courier New" pitchFamily="49" charset="0"/>
                <a:cs typeface="Courier New" pitchFamily="49" charset="0"/>
              </a:rPr>
              <a:t>Direct Bill Payment</a:t>
            </a:r>
            <a:r>
              <a:rPr lang="en-US"/>
              <a:t> screen influence the behavior of the screen?</a:t>
            </a:r>
          </a:p>
          <a:p>
            <a:pPr marL="342900" indent="-342900">
              <a:buFont typeface="Webdings" pitchFamily="18" charset="2"/>
              <a:buAutoNum type="arabicPeriod"/>
            </a:pPr>
            <a:r>
              <a:rPr lang="en-US"/>
              <a:t>How would you set up a producer’s separate sales offices within BillingCenter when the producer receives a single statement?</a:t>
            </a:r>
          </a:p>
          <a:p>
            <a:pPr marL="342900" indent="-342900">
              <a:buFont typeface="Webdings" pitchFamily="18" charset="2"/>
              <a:buAutoNum type="arabicPeriod"/>
            </a:pPr>
            <a:r>
              <a:rPr lang="en-US"/>
              <a:t>When commission cannot be distributed evenly across all commission payments, what happens to the extra pennies?</a:t>
            </a:r>
          </a:p>
        </p:txBody>
      </p:sp>
    </p:spTree>
    <p:extLst>
      <p:ext uri="{BB962C8B-B14F-4D97-AF65-F5344CB8AC3E}">
        <p14:creationId xmlns:p14="http://schemas.microsoft.com/office/powerpoint/2010/main" val="370837594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name="Theme_THANKyou">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19474" b="19474"/>
          <a:stretch>
            <a:fillRect/>
          </a:stretch>
        </p:blipFill>
        <p:spPr/>
      </p:pic>
      <p:sp>
        <p:nvSpPr>
          <p:cNvPr id="5" name="Title 4"/>
          <p:cNvSpPr>
            <a:spLocks noGrp="1"/>
          </p:cNvSpPr>
          <p:nvPr>
            <p:ph type="ctrTitle"/>
          </p:nvPr>
        </p:nvSpPr>
        <p:spPr/>
        <p:txBody>
          <a:bodyPr/>
          <a:lstStyle/>
          <a:p>
            <a:endParaRPr lang="en-US"/>
          </a:p>
        </p:txBody>
      </p:sp>
    </p:spTree>
    <p:extLst>
      <p:ext uri="{BB962C8B-B14F-4D97-AF65-F5344CB8AC3E}">
        <p14:creationId xmlns:p14="http://schemas.microsoft.com/office/powerpoint/2010/main" val="228788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mn-cs"/>
              </a:rPr>
              <a:t>6</a:t>
            </a:r>
            <a:endParaRPr kumimoji="0" lang="en-US" sz="800" b="0" i="0" u="none" strike="noStrike" kern="1200" cap="none" spc="0" normalizeH="0" baseline="0" noProof="0" dirty="0">
              <a:ln>
                <a:noFill/>
              </a:ln>
              <a:solidFill>
                <a:srgbClr val="0033A0"/>
              </a:solidFill>
              <a:effectLst/>
              <a:uLnTx/>
              <a:uFillTx/>
              <a:latin typeface="Arial" panose="020B0604020202020204" pitchFamily="34" charset="0"/>
              <a:ea typeface="+mn-ea"/>
              <a:cs typeface="+mn-cs"/>
            </a:endParaRPr>
          </a:p>
        </p:txBody>
      </p:sp>
      <p:sp>
        <p:nvSpPr>
          <p:cNvPr id="6" name="Title 5"/>
          <p:cNvSpPr>
            <a:spLocks noGrp="1"/>
          </p:cNvSpPr>
          <p:nvPr>
            <p:ph type="title"/>
          </p:nvPr>
        </p:nvSpPr>
        <p:spPr>
          <a:xfrm>
            <a:off x="737936" y="274321"/>
            <a:ext cx="7828548" cy="784458"/>
          </a:xfrm>
        </p:spPr>
        <p:txBody>
          <a:bodyPr/>
          <a:lstStyle/>
          <a:p>
            <a:r>
              <a:rPr lang="en-US" sz="3200" dirty="0"/>
              <a:t>Lesson Outline</a:t>
            </a:r>
          </a:p>
        </p:txBody>
      </p:sp>
      <p:sp>
        <p:nvSpPr>
          <p:cNvPr id="7" name="Content Placeholder 6"/>
          <p:cNvSpPr>
            <a:spLocks noGrp="1"/>
          </p:cNvSpPr>
          <p:nvPr>
            <p:ph sz="quarter" idx="13"/>
          </p:nvPr>
        </p:nvSpPr>
        <p:spPr>
          <a:xfrm>
            <a:off x="737936" y="1173163"/>
            <a:ext cx="8063163" cy="3311525"/>
          </a:xfrm>
        </p:spPr>
        <p:txBody>
          <a:bodyPr/>
          <a:lstStyle/>
          <a:p>
            <a:pPr>
              <a:lnSpc>
                <a:spcPct val="150000"/>
              </a:lnSpc>
            </a:pPr>
            <a:r>
              <a:rPr lang="en-US" dirty="0"/>
              <a:t>Paying an invoice</a:t>
            </a:r>
          </a:p>
          <a:p>
            <a:pPr>
              <a:lnSpc>
                <a:spcPct val="150000"/>
              </a:lnSpc>
            </a:pPr>
            <a:r>
              <a:rPr lang="en-US" dirty="0">
                <a:solidFill>
                  <a:srgbClr val="C0C0C0"/>
                </a:solidFill>
              </a:rPr>
              <a:t>Earning and paying commission</a:t>
            </a:r>
          </a:p>
          <a:p>
            <a:pPr>
              <a:lnSpc>
                <a:spcPct val="150000"/>
              </a:lnSpc>
            </a:pPr>
            <a:endParaRPr lang="en-US" dirty="0">
              <a:solidFill>
                <a:srgbClr val="C0C0C0"/>
              </a:solidFill>
            </a:endParaRPr>
          </a:p>
          <a:p>
            <a:pPr>
              <a:lnSpc>
                <a:spcPct val="150000"/>
              </a:lnSpc>
            </a:pPr>
            <a:endParaRPr lang="en-US" dirty="0">
              <a:solidFill>
                <a:srgbClr val="C0C0C0"/>
              </a:solidFill>
            </a:endParaRPr>
          </a:p>
          <a:p>
            <a:endParaRPr lang="en-US" dirty="0"/>
          </a:p>
          <a:p>
            <a:endParaRPr lang="en-US" dirty="0"/>
          </a:p>
        </p:txBody>
      </p:sp>
    </p:spTree>
    <p:extLst>
      <p:ext uri="{BB962C8B-B14F-4D97-AF65-F5344CB8AC3E}">
        <p14:creationId xmlns:p14="http://schemas.microsoft.com/office/powerpoint/2010/main" val="63140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2"/>
          <p:cNvSpPr txBox="1">
            <a:spLocks noChangeArrowheads="1"/>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a:ln>
                  <a:noFill/>
                </a:ln>
                <a:solidFill>
                  <a:srgbClr val="04628C"/>
                </a:solidFill>
                <a:effectLst/>
                <a:uLnTx/>
                <a:uFillTx/>
                <a:latin typeface="Calibri" pitchFamily="34" charset="0"/>
                <a:cs typeface="Calibri" pitchFamily="34" charset="0"/>
              </a:rPr>
              <a:t>Payment and distribution</a:t>
            </a:r>
          </a:p>
        </p:txBody>
      </p:sp>
      <p:sp>
        <p:nvSpPr>
          <p:cNvPr id="50" name="Rectangle 3"/>
          <p:cNvSpPr txBox="1">
            <a:spLocks noChangeArrowheads="1"/>
          </p:cNvSpPr>
          <p:nvPr/>
        </p:nvSpPr>
        <p:spPr bwMode="auto">
          <a:xfrm>
            <a:off x="519113" y="685800"/>
            <a:ext cx="83185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a:ln>
                  <a:noFill/>
                </a:ln>
                <a:solidFill>
                  <a:srgbClr val="000000"/>
                </a:solidFill>
                <a:effectLst/>
                <a:uLnTx/>
                <a:uFillTx/>
                <a:latin typeface="Arial"/>
                <a:cs typeface="Calibri" pitchFamily="34" charset="0"/>
              </a:rPr>
              <a:t>A direct bill </a:t>
            </a:r>
            <a:r>
              <a:rPr kumimoji="0" lang="en-US" sz="1800" b="1" i="0" u="none" strike="noStrike" kern="0" cap="none" spc="0" normalizeH="0" baseline="0" noProof="0">
                <a:ln>
                  <a:noFill/>
                </a:ln>
                <a:solidFill>
                  <a:srgbClr val="000000"/>
                </a:solidFill>
                <a:effectLst/>
                <a:uLnTx/>
                <a:uFillTx/>
                <a:latin typeface="Arial"/>
                <a:cs typeface="Calibri" pitchFamily="34" charset="0"/>
              </a:rPr>
              <a:t>payment</a:t>
            </a:r>
            <a:r>
              <a:rPr kumimoji="0" lang="en-US" sz="1800" b="0" i="0" u="none" strike="noStrike" kern="0" cap="none" spc="0" normalizeH="0" baseline="0" noProof="0">
                <a:ln>
                  <a:noFill/>
                </a:ln>
                <a:solidFill>
                  <a:srgbClr val="000000"/>
                </a:solidFill>
                <a:effectLst/>
                <a:uLnTx/>
                <a:uFillTx/>
                <a:latin typeface="Arial"/>
                <a:cs typeface="Calibri" pitchFamily="34" charset="0"/>
              </a:rPr>
              <a:t> is a sum of money sent to a carrier to apply to a BillingCenter account </a:t>
            </a: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a:ln>
                  <a:noFill/>
                </a:ln>
                <a:solidFill>
                  <a:srgbClr val="000000"/>
                </a:solidFill>
                <a:effectLst/>
                <a:uLnTx/>
                <a:uFillTx/>
                <a:latin typeface="Arial"/>
                <a:cs typeface="Calibri" pitchFamily="34" charset="0"/>
              </a:rPr>
              <a:t>A </a:t>
            </a:r>
            <a:r>
              <a:rPr kumimoji="0" lang="en-US" sz="1800" b="1" i="0" u="none" strike="noStrike" kern="0" cap="none" spc="0" normalizeH="0" baseline="0" noProof="0">
                <a:ln>
                  <a:noFill/>
                </a:ln>
                <a:solidFill>
                  <a:srgbClr val="000000"/>
                </a:solidFill>
                <a:effectLst/>
                <a:uLnTx/>
                <a:uFillTx/>
                <a:latin typeface="Arial"/>
                <a:cs typeface="Calibri" pitchFamily="34" charset="0"/>
              </a:rPr>
              <a:t>distribution</a:t>
            </a:r>
            <a:r>
              <a:rPr kumimoji="0" lang="en-US" sz="1800" b="0" i="0" u="none" strike="noStrike" kern="0" cap="none" spc="0" normalizeH="0" baseline="0" noProof="0">
                <a:ln>
                  <a:noFill/>
                </a:ln>
                <a:solidFill>
                  <a:srgbClr val="000000"/>
                </a:solidFill>
                <a:effectLst/>
                <a:uLnTx/>
                <a:uFillTx/>
                <a:latin typeface="Arial"/>
                <a:cs typeface="Calibri" pitchFamily="34" charset="0"/>
              </a:rPr>
              <a:t> describes how money is applied towards a set of invoice items</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a:ln>
                  <a:noFill/>
                </a:ln>
                <a:solidFill>
                  <a:srgbClr val="000000"/>
                </a:solidFill>
                <a:effectLst/>
                <a:uLnTx/>
                <a:uFillTx/>
                <a:latin typeface="Arial"/>
                <a:cs typeface="Calibri" pitchFamily="34" charset="0"/>
              </a:rPr>
              <a:t>A </a:t>
            </a:r>
            <a:r>
              <a:rPr kumimoji="0" lang="en-US" sz="1650" b="1" i="0" u="none" strike="noStrike" kern="0" cap="none" spc="0" normalizeH="0" baseline="0" noProof="0">
                <a:ln>
                  <a:noFill/>
                </a:ln>
                <a:solidFill>
                  <a:srgbClr val="000000"/>
                </a:solidFill>
                <a:effectLst/>
                <a:uLnTx/>
                <a:uFillTx/>
                <a:latin typeface="Arial"/>
                <a:cs typeface="Calibri" pitchFamily="34" charset="0"/>
              </a:rPr>
              <a:t>distribution item</a:t>
            </a:r>
            <a:r>
              <a:rPr kumimoji="0" lang="en-US" sz="1650" b="0" i="0" u="none" strike="noStrike" kern="0" cap="none" spc="0" normalizeH="0" baseline="0" noProof="0">
                <a:ln>
                  <a:noFill/>
                </a:ln>
                <a:solidFill>
                  <a:srgbClr val="000000"/>
                </a:solidFill>
                <a:effectLst/>
                <a:uLnTx/>
                <a:uFillTx/>
                <a:latin typeface="Arial"/>
                <a:cs typeface="Calibri" pitchFamily="34" charset="0"/>
              </a:rPr>
              <a:t> refers to the portion of a payment that is applied to a specific invoice item</a:t>
            </a: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1" i="0" u="none" strike="noStrike" kern="0" cap="none" spc="0" normalizeH="0" baseline="0" noProof="0">
                <a:ln>
                  <a:noFill/>
                </a:ln>
                <a:solidFill>
                  <a:srgbClr val="000000"/>
                </a:solidFill>
                <a:effectLst/>
                <a:uLnTx/>
                <a:uFillTx/>
                <a:latin typeface="Arial"/>
                <a:cs typeface="Calibri" pitchFamily="34" charset="0"/>
              </a:rPr>
              <a:t>Amount distributed</a:t>
            </a:r>
            <a:r>
              <a:rPr kumimoji="0" lang="en-US" sz="1800" b="0" i="0" u="none" strike="noStrike" kern="0" cap="none" spc="0" normalizeH="0" baseline="0" noProof="0">
                <a:ln>
                  <a:noFill/>
                </a:ln>
                <a:solidFill>
                  <a:srgbClr val="000000"/>
                </a:solidFill>
                <a:effectLst/>
                <a:uLnTx/>
                <a:uFillTx/>
                <a:latin typeface="Arial"/>
                <a:cs typeface="Calibri" pitchFamily="34" charset="0"/>
              </a:rPr>
              <a:t> is the total amount of money applied across all distribution items on a distribution</a:t>
            </a: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endParaRPr kumimoji="0" lang="en-US" sz="1800" b="0" i="0" u="none" strike="noStrike" kern="0" cap="none" spc="0" normalizeH="0" baseline="0" noProof="0" dirty="0">
              <a:ln>
                <a:noFill/>
              </a:ln>
              <a:solidFill>
                <a:srgbClr val="000000"/>
              </a:solidFill>
              <a:effectLst/>
              <a:uLnTx/>
              <a:uFillTx/>
              <a:latin typeface="Arial"/>
              <a:cs typeface="Calibri" pitchFamily="34" charset="0"/>
            </a:endParaRPr>
          </a:p>
        </p:txBody>
      </p:sp>
    </p:spTree>
    <p:extLst>
      <p:ext uri="{BB962C8B-B14F-4D97-AF65-F5344CB8AC3E}">
        <p14:creationId xmlns:p14="http://schemas.microsoft.com/office/powerpoint/2010/main" val="99465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34711" y="128587"/>
            <a:ext cx="6486526" cy="557213"/>
          </a:xfrm>
        </p:spPr>
        <p:txBody>
          <a:bodyPr/>
          <a:lstStyle/>
          <a:p>
            <a:pPr eaLnBrk="1" hangingPunct="1"/>
            <a:r>
              <a:rPr lang="en-US" dirty="0"/>
              <a:t>Steps for manually posting a direct bill payment</a:t>
            </a:r>
          </a:p>
        </p:txBody>
      </p:sp>
      <p:sp>
        <p:nvSpPr>
          <p:cNvPr id="25603" name="Rectangle 3"/>
          <p:cNvSpPr>
            <a:spLocks noGrp="1" noChangeArrowheads="1"/>
          </p:cNvSpPr>
          <p:nvPr>
            <p:ph idx="1"/>
          </p:nvPr>
        </p:nvSpPr>
        <p:spPr/>
        <p:txBody>
          <a:bodyPr/>
          <a:lstStyle/>
          <a:p>
            <a:pPr marL="342900" indent="-342900">
              <a:buFont typeface="Wingdings 3" pitchFamily="18" charset="2"/>
              <a:buAutoNum type="arabicPeriod"/>
            </a:pPr>
            <a:r>
              <a:rPr lang="en-US" dirty="0"/>
              <a:t>Go to </a:t>
            </a:r>
            <a:r>
              <a:rPr lang="en-US" b="1" dirty="0">
                <a:latin typeface="Courier New" pitchFamily="49" charset="0"/>
                <a:cs typeface="Courier New" pitchFamily="49" charset="0"/>
              </a:rPr>
              <a:t>Direct Bill Payment </a:t>
            </a:r>
            <a:r>
              <a:rPr lang="en-US" dirty="0"/>
              <a:t>screen for the account owner or payer</a:t>
            </a:r>
          </a:p>
          <a:p>
            <a:pPr marL="342900" indent="-342900">
              <a:buFont typeface="Wingdings 3" pitchFamily="18" charset="2"/>
              <a:buAutoNum type="arabicPeriod"/>
            </a:pPr>
            <a:r>
              <a:rPr lang="en-US" dirty="0"/>
              <a:t>Enter payment amount and payment method details</a:t>
            </a:r>
          </a:p>
          <a:p>
            <a:pPr marL="342900" indent="-342900">
              <a:buFont typeface="Wingdings 3" pitchFamily="18" charset="2"/>
              <a:buAutoNum type="arabicPeriod"/>
            </a:pPr>
            <a:r>
              <a:rPr lang="en-US" dirty="0"/>
              <a:t>Make decisions regarding unapplied fund</a:t>
            </a:r>
          </a:p>
          <a:p>
            <a:pPr lvl="1"/>
            <a:r>
              <a:rPr lang="en-US" dirty="0"/>
              <a:t>Choose which unapplied fund if account has more than one unapplied</a:t>
            </a:r>
          </a:p>
          <a:p>
            <a:pPr lvl="1"/>
            <a:r>
              <a:rPr lang="en-US" dirty="0"/>
              <a:t>Choose whether to use money (if any) in selected unapplied fund</a:t>
            </a:r>
          </a:p>
          <a:p>
            <a:pPr marL="342900" indent="-342900">
              <a:buFont typeface="Wingdings 3" pitchFamily="18" charset="2"/>
              <a:buAutoNum type="arabicPeriod"/>
            </a:pPr>
            <a:r>
              <a:rPr lang="en-US" dirty="0"/>
              <a:t>View the default distribution</a:t>
            </a:r>
          </a:p>
          <a:p>
            <a:pPr marL="342900" indent="-342900">
              <a:buFont typeface="Wingdings 3" pitchFamily="18" charset="2"/>
              <a:buAutoNum type="arabicPeriod"/>
            </a:pPr>
            <a:r>
              <a:rPr lang="en-US" dirty="0"/>
              <a:t>Execute the payment with or without distribution</a:t>
            </a:r>
            <a:endParaRPr lang="en-US" b="1" dirty="0"/>
          </a:p>
          <a:p>
            <a:pPr marL="342900" indent="-342900">
              <a:buNone/>
            </a:pPr>
            <a:endParaRPr lang="en-US" dirty="0"/>
          </a:p>
        </p:txBody>
      </p:sp>
      <p:sp>
        <p:nvSpPr>
          <p:cNvPr id="2" name="Rectangle 1"/>
          <p:cNvSpPr/>
          <p:nvPr/>
        </p:nvSpPr>
        <p:spPr>
          <a:xfrm>
            <a:off x="1457325" y="3408184"/>
            <a:ext cx="5815013" cy="784830"/>
          </a:xfrm>
          <a:prstGeom prst="rect">
            <a:avLst/>
          </a:prstGeom>
        </p:spPr>
        <p:txBody>
          <a:bodyPr wrap="square">
            <a:spAutoFit/>
          </a:bodyPr>
          <a:lstStyle/>
          <a:p>
            <a:pPr marL="342900" indent="-342900" defTabSz="685800" fontAlgn="base">
              <a:spcBef>
                <a:spcPct val="50000"/>
              </a:spcBef>
              <a:spcAft>
                <a:spcPct val="30000"/>
              </a:spcAft>
              <a:buClr>
                <a:srgbClr val="FFFFFF"/>
              </a:buClr>
            </a:pPr>
            <a:r>
              <a:rPr lang="en-US" sz="1500" b="1" dirty="0">
                <a:solidFill>
                  <a:srgbClr val="D33941"/>
                </a:solidFill>
                <a:latin typeface="Arial" charset="0"/>
              </a:rPr>
              <a:t>	Most payments are posted automatically using BillingCenter's Payment API, invoked from an external payment processing system</a:t>
            </a:r>
          </a:p>
        </p:txBody>
      </p:sp>
    </p:spTree>
    <p:extLst>
      <p:ext uri="{BB962C8B-B14F-4D97-AF65-F5344CB8AC3E}">
        <p14:creationId xmlns:p14="http://schemas.microsoft.com/office/powerpoint/2010/main" val="62727912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89627" y="1867220"/>
            <a:ext cx="1191025" cy="29967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7" name="Rectangle 2"/>
          <p:cNvSpPr>
            <a:spLocks noGrp="1" noChangeArrowheads="1"/>
          </p:cNvSpPr>
          <p:nvPr>
            <p:ph type="title"/>
          </p:nvPr>
        </p:nvSpPr>
        <p:spPr/>
        <p:txBody>
          <a:bodyPr/>
          <a:lstStyle/>
          <a:p>
            <a:pPr eaLnBrk="1" hangingPunct="1"/>
            <a:r>
              <a:rPr lang="en-US" dirty="0"/>
              <a:t>Step 1: Go to New Payment screen</a:t>
            </a:r>
          </a:p>
        </p:txBody>
      </p:sp>
      <p:sp>
        <p:nvSpPr>
          <p:cNvPr id="26628" name="Rectangle 3"/>
          <p:cNvSpPr>
            <a:spLocks noGrp="1" noChangeArrowheads="1"/>
          </p:cNvSpPr>
          <p:nvPr>
            <p:ph idx="1"/>
          </p:nvPr>
        </p:nvSpPr>
        <p:spPr/>
        <p:txBody>
          <a:bodyPr/>
          <a:lstStyle/>
          <a:p>
            <a:pPr>
              <a:buFont typeface="Arial" charset="0"/>
              <a:buChar char="•"/>
            </a:pPr>
            <a:r>
              <a:rPr lang="en-US" dirty="0"/>
              <a:t>From the Account tab of owner or payer account, select </a:t>
            </a:r>
            <a:r>
              <a:rPr lang="en-US" b="1" dirty="0" err="1">
                <a:latin typeface="Courier New" pitchFamily="49" charset="0"/>
                <a:cs typeface="Courier New" pitchFamily="49" charset="0"/>
                <a:sym typeface="Wingdings" pitchFamily="2" charset="2"/>
              </a:rPr>
              <a:t>ActionsNew</a:t>
            </a:r>
            <a:r>
              <a:rPr lang="en-US" b="1" dirty="0">
                <a:latin typeface="Courier New" pitchFamily="49" charset="0"/>
                <a:cs typeface="Courier New" pitchFamily="49" charset="0"/>
                <a:sym typeface="Wingdings" pitchFamily="2" charset="2"/>
              </a:rPr>
              <a:t> </a:t>
            </a:r>
            <a:r>
              <a:rPr lang="en-US" b="1" dirty="0" err="1">
                <a:latin typeface="Courier New" pitchFamily="49" charset="0"/>
                <a:cs typeface="Courier New" pitchFamily="49" charset="0"/>
                <a:sym typeface="Wingdings" pitchFamily="2" charset="2"/>
              </a:rPr>
              <a:t>PaymentNew</a:t>
            </a:r>
            <a:r>
              <a:rPr lang="en-US" b="1" dirty="0">
                <a:latin typeface="Courier New" pitchFamily="49" charset="0"/>
                <a:cs typeface="Courier New" pitchFamily="49" charset="0"/>
                <a:sym typeface="Wingdings" pitchFamily="2" charset="2"/>
              </a:rPr>
              <a:t> Direct Bill Payment</a:t>
            </a:r>
            <a:endParaRPr lang="en-US" dirty="0">
              <a:latin typeface="Courier New" pitchFamily="49" charset="0"/>
              <a:cs typeface="Courier New" pitchFamily="49" charset="0"/>
            </a:endParaRPr>
          </a:p>
          <a:p>
            <a:pPr>
              <a:buFont typeface="Arial" charset="0"/>
              <a:buChar char="•"/>
            </a:pPr>
            <a:endParaRPr lang="en-US" dirty="0"/>
          </a:p>
        </p:txBody>
      </p:sp>
      <p:pic>
        <p:nvPicPr>
          <p:cNvPr id="2" name="Picture 1"/>
          <p:cNvPicPr>
            <a:picLocks noChangeAspect="1"/>
          </p:cNvPicPr>
          <p:nvPr/>
        </p:nvPicPr>
        <p:blipFill>
          <a:blip r:embed="rId3"/>
          <a:stretch>
            <a:fillRect/>
          </a:stretch>
        </p:blipFill>
        <p:spPr>
          <a:xfrm>
            <a:off x="384049" y="1386985"/>
            <a:ext cx="8274922" cy="3606435"/>
          </a:xfrm>
          <a:prstGeom prst="rect">
            <a:avLst/>
          </a:prstGeom>
        </p:spPr>
      </p:pic>
      <p:sp>
        <p:nvSpPr>
          <p:cNvPr id="4" name="Rounded Rectangle 3"/>
          <p:cNvSpPr/>
          <p:nvPr/>
        </p:nvSpPr>
        <p:spPr>
          <a:xfrm>
            <a:off x="2489627" y="1867220"/>
            <a:ext cx="1014292" cy="29967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620255" y="1951745"/>
            <a:ext cx="937453" cy="2151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12488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5"/>
          <p:cNvSpPr>
            <a:spLocks noGrp="1" noChangeArrowheads="1"/>
          </p:cNvSpPr>
          <p:nvPr>
            <p:ph type="title"/>
          </p:nvPr>
        </p:nvSpPr>
        <p:spPr>
          <a:xfrm>
            <a:off x="245255" y="114205"/>
            <a:ext cx="8378952" cy="621030"/>
          </a:xfrm>
        </p:spPr>
        <p:txBody>
          <a:bodyPr/>
          <a:lstStyle/>
          <a:p>
            <a:pPr>
              <a:lnSpc>
                <a:spcPct val="80000"/>
              </a:lnSpc>
            </a:pPr>
            <a:r>
              <a:rPr lang="en-US" sz="2400" dirty="0">
                <a:solidFill>
                  <a:srgbClr val="04628C"/>
                </a:solidFill>
                <a:latin typeface="Calibri" pitchFamily="34" charset="0"/>
                <a:cs typeface="Calibri" pitchFamily="34" charset="0"/>
              </a:rPr>
              <a:t>Step 2: Enter payment amount and details </a:t>
            </a:r>
          </a:p>
        </p:txBody>
      </p:sp>
      <p:pic>
        <p:nvPicPr>
          <p:cNvPr id="2" name="Picture 1"/>
          <p:cNvPicPr>
            <a:picLocks noChangeAspect="1"/>
          </p:cNvPicPr>
          <p:nvPr/>
        </p:nvPicPr>
        <p:blipFill>
          <a:blip r:embed="rId3"/>
          <a:stretch>
            <a:fillRect/>
          </a:stretch>
        </p:blipFill>
        <p:spPr>
          <a:xfrm>
            <a:off x="138314" y="574813"/>
            <a:ext cx="7899186" cy="4089395"/>
          </a:xfrm>
          <a:prstGeom prst="rect">
            <a:avLst/>
          </a:prstGeom>
        </p:spPr>
      </p:pic>
      <p:sp>
        <p:nvSpPr>
          <p:cNvPr id="4" name="Rounded Rectangle 3"/>
          <p:cNvSpPr/>
          <p:nvPr/>
        </p:nvSpPr>
        <p:spPr>
          <a:xfrm>
            <a:off x="6765789" y="1119017"/>
            <a:ext cx="514831" cy="29967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6408484" y="1459966"/>
            <a:ext cx="491778" cy="553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stretch>
            <a:fillRect/>
          </a:stretch>
        </p:blipFill>
        <p:spPr>
          <a:xfrm>
            <a:off x="2557981" y="1968388"/>
            <a:ext cx="3911976" cy="1781535"/>
          </a:xfrm>
          <a:prstGeom prst="rect">
            <a:avLst/>
          </a:prstGeom>
        </p:spPr>
      </p:pic>
      <p:sp>
        <p:nvSpPr>
          <p:cNvPr id="19" name="Text Box 15"/>
          <p:cNvSpPr txBox="1">
            <a:spLocks noChangeArrowheads="1"/>
          </p:cNvSpPr>
          <p:nvPr/>
        </p:nvSpPr>
        <p:spPr bwMode="auto">
          <a:xfrm>
            <a:off x="6592900" y="2013218"/>
            <a:ext cx="1737953" cy="664797"/>
          </a:xfrm>
          <a:prstGeom prst="rect">
            <a:avLst/>
          </a:prstGeom>
          <a:solidFill>
            <a:schemeClr val="bg1"/>
          </a:solidFill>
          <a:ln>
            <a:solidFill>
              <a:srgbClr val="FF0000"/>
            </a:solidFill>
          </a:ln>
        </p:spPr>
        <p:txBody>
          <a:bodyPr wrap="square" lIns="0" tIns="0" rIns="0" bIns="0">
            <a:spAutoFit/>
          </a:bodyPr>
          <a:lstStyle>
            <a:lvl1pPr eaLnBrk="0" hangingPunct="0">
              <a:defRPr sz="2800">
                <a:solidFill>
                  <a:schemeClr val="hlink"/>
                </a:solidFill>
                <a:latin typeface="Arial" charset="0"/>
                <a:cs typeface="Arial" charset="0"/>
              </a:defRPr>
            </a:lvl1pPr>
            <a:lvl2pPr marL="742950" indent="-285750" eaLnBrk="0" hangingPunct="0">
              <a:defRPr sz="2800">
                <a:solidFill>
                  <a:schemeClr val="hlink"/>
                </a:solidFill>
                <a:latin typeface="Arial" charset="0"/>
                <a:cs typeface="Arial" charset="0"/>
              </a:defRPr>
            </a:lvl2pPr>
            <a:lvl3pPr marL="1143000" indent="-228600" eaLnBrk="0" hangingPunct="0">
              <a:defRPr sz="2800">
                <a:solidFill>
                  <a:schemeClr val="hlink"/>
                </a:solidFill>
                <a:latin typeface="Arial" charset="0"/>
                <a:cs typeface="Arial" charset="0"/>
              </a:defRPr>
            </a:lvl3pPr>
            <a:lvl4pPr marL="1600200" indent="-228600" eaLnBrk="0" hangingPunct="0">
              <a:defRPr sz="2800">
                <a:solidFill>
                  <a:schemeClr val="hlink"/>
                </a:solidFill>
                <a:latin typeface="Arial" charset="0"/>
                <a:cs typeface="Arial" charset="0"/>
              </a:defRPr>
            </a:lvl4pPr>
            <a:lvl5pPr marL="2057400" indent="-228600" eaLnBrk="0" hangingPunct="0">
              <a:defRPr sz="2800">
                <a:solidFill>
                  <a:schemeClr val="hlink"/>
                </a:solidFill>
                <a:latin typeface="Arial" charset="0"/>
                <a:cs typeface="Arial" charset="0"/>
              </a:defRPr>
            </a:lvl5pPr>
            <a:lvl6pPr marL="2514600" indent="-228600" eaLnBrk="0" fontAlgn="base" hangingPunct="0">
              <a:spcBef>
                <a:spcPct val="0"/>
              </a:spcBef>
              <a:spcAft>
                <a:spcPct val="0"/>
              </a:spcAft>
              <a:defRPr sz="2800">
                <a:solidFill>
                  <a:schemeClr val="hlink"/>
                </a:solidFill>
                <a:latin typeface="Arial" charset="0"/>
                <a:cs typeface="Arial" charset="0"/>
              </a:defRPr>
            </a:lvl6pPr>
            <a:lvl7pPr marL="2971800" indent="-228600" eaLnBrk="0" fontAlgn="base" hangingPunct="0">
              <a:spcBef>
                <a:spcPct val="0"/>
              </a:spcBef>
              <a:spcAft>
                <a:spcPct val="0"/>
              </a:spcAft>
              <a:defRPr sz="2800">
                <a:solidFill>
                  <a:schemeClr val="hlink"/>
                </a:solidFill>
                <a:latin typeface="Arial" charset="0"/>
                <a:cs typeface="Arial" charset="0"/>
              </a:defRPr>
            </a:lvl7pPr>
            <a:lvl8pPr marL="3429000" indent="-228600" eaLnBrk="0" fontAlgn="base" hangingPunct="0">
              <a:spcBef>
                <a:spcPct val="0"/>
              </a:spcBef>
              <a:spcAft>
                <a:spcPct val="0"/>
              </a:spcAft>
              <a:defRPr sz="2800">
                <a:solidFill>
                  <a:schemeClr val="hlink"/>
                </a:solidFill>
                <a:latin typeface="Arial" charset="0"/>
                <a:cs typeface="Arial" charset="0"/>
              </a:defRPr>
            </a:lvl8pPr>
            <a:lvl9pPr marL="3886200" indent="-228600" eaLnBrk="0" fontAlgn="base" hangingPunct="0">
              <a:spcBef>
                <a:spcPct val="0"/>
              </a:spcBef>
              <a:spcAft>
                <a:spcPct val="0"/>
              </a:spcAft>
              <a:defRPr sz="2800">
                <a:solidFill>
                  <a:schemeClr val="hlink"/>
                </a:solidFill>
                <a:latin typeface="Arial" charset="0"/>
                <a:cs typeface="Arial" charset="0"/>
              </a:defRPr>
            </a:lvl9pPr>
          </a:lstStyle>
          <a:p>
            <a:pPr algn="ctr" defTabSz="685800" eaLnBrk="1" fontAlgn="base" hangingPunct="1">
              <a:lnSpc>
                <a:spcPct val="80000"/>
              </a:lnSpc>
              <a:spcBef>
                <a:spcPct val="50000"/>
              </a:spcBef>
              <a:spcAft>
                <a:spcPct val="30000"/>
              </a:spcAft>
              <a:buClr>
                <a:srgbClr val="FFFFFF"/>
              </a:buClr>
            </a:pPr>
            <a:r>
              <a:rPr lang="en-US" sz="1350" b="1" dirty="0">
                <a:solidFill>
                  <a:srgbClr val="04628C"/>
                </a:solidFill>
              </a:rPr>
              <a:t>Choose account payer’s payment instrument or define a new one</a:t>
            </a:r>
          </a:p>
        </p:txBody>
      </p:sp>
      <p:sp>
        <p:nvSpPr>
          <p:cNvPr id="20" name="Freeform 21"/>
          <p:cNvSpPr>
            <a:spLocks noChangeArrowheads="1"/>
          </p:cNvSpPr>
          <p:nvPr/>
        </p:nvSpPr>
        <p:spPr bwMode="auto">
          <a:xfrm flipH="1">
            <a:off x="7023204" y="1418693"/>
            <a:ext cx="45719" cy="594523"/>
          </a:xfrm>
          <a:custGeom>
            <a:avLst/>
            <a:gdLst>
              <a:gd name="T0" fmla="*/ 0 w 600075"/>
              <a:gd name="T1" fmla="*/ 4762 h 604837"/>
              <a:gd name="T2" fmla="*/ 333375 w 600075"/>
              <a:gd name="T3" fmla="*/ 100012 h 604837"/>
              <a:gd name="T4" fmla="*/ 600075 w 600075"/>
              <a:gd name="T5" fmla="*/ 604837 h 604837"/>
              <a:gd name="T6" fmla="*/ 0 60000 65536"/>
              <a:gd name="T7" fmla="*/ 0 60000 65536"/>
              <a:gd name="T8" fmla="*/ 0 60000 65536"/>
              <a:gd name="T9" fmla="*/ 0 w 600075"/>
              <a:gd name="T10" fmla="*/ 0 h 604837"/>
              <a:gd name="T11" fmla="*/ 600075 w 600075"/>
              <a:gd name="T12" fmla="*/ 604837 h 604837"/>
            </a:gdLst>
            <a:ahLst/>
            <a:cxnLst>
              <a:cxn ang="T6">
                <a:pos x="T0" y="T1"/>
              </a:cxn>
              <a:cxn ang="T7">
                <a:pos x="T2" y="T3"/>
              </a:cxn>
              <a:cxn ang="T8">
                <a:pos x="T4" y="T5"/>
              </a:cxn>
            </a:cxnLst>
            <a:rect l="T9" t="T10" r="T11" b="T12"/>
            <a:pathLst>
              <a:path w="600075" h="604837">
                <a:moveTo>
                  <a:pt x="0" y="4762"/>
                </a:moveTo>
                <a:cubicBezTo>
                  <a:pt x="116681" y="2381"/>
                  <a:pt x="233363" y="0"/>
                  <a:pt x="333375" y="100012"/>
                </a:cubicBezTo>
                <a:cubicBezTo>
                  <a:pt x="433387" y="200024"/>
                  <a:pt x="516731" y="402430"/>
                  <a:pt x="600075" y="604837"/>
                </a:cubicBezTo>
              </a:path>
            </a:pathLst>
          </a:custGeom>
          <a:solidFill>
            <a:schemeClr val="bg1"/>
          </a:solidFill>
          <a:ln w="19050" algn="ctr">
            <a:solidFill>
              <a:srgbClr val="FF0000"/>
            </a:solidFill>
            <a:round/>
            <a:headEnd/>
            <a:tailEnd/>
          </a:ln>
        </p:spPr>
        <p:txBody>
          <a:bodyPr wrap="square" lIns="0" tIns="0" rIns="0" bIns="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250039736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2405" y="145500"/>
            <a:ext cx="8378952" cy="621030"/>
          </a:xfrm>
        </p:spPr>
        <p:txBody>
          <a:bodyPr/>
          <a:lstStyle/>
          <a:p>
            <a:pPr>
              <a:lnSpc>
                <a:spcPct val="80000"/>
              </a:lnSpc>
            </a:pPr>
            <a:r>
              <a:rPr lang="en-US" dirty="0">
                <a:solidFill>
                  <a:srgbClr val="04628C"/>
                </a:solidFill>
                <a:latin typeface="Calibri" pitchFamily="34" charset="0"/>
                <a:cs typeface="Calibri" pitchFamily="34" charset="0"/>
              </a:rPr>
              <a:t>Step 3: Make decisions about unapplied fund</a:t>
            </a:r>
          </a:p>
        </p:txBody>
      </p:sp>
      <p:sp>
        <p:nvSpPr>
          <p:cNvPr id="13" name="Content Placeholder 12"/>
          <p:cNvSpPr>
            <a:spLocks noGrp="1"/>
          </p:cNvSpPr>
          <p:nvPr>
            <p:ph idx="4294967295"/>
          </p:nvPr>
        </p:nvSpPr>
        <p:spPr>
          <a:xfrm>
            <a:off x="825500" y="685800"/>
            <a:ext cx="8318500" cy="4114800"/>
          </a:xfrm>
        </p:spPr>
        <p:txBody>
          <a:bodyPr/>
          <a:lstStyle/>
          <a:p>
            <a:r>
              <a:rPr lang="en-US" dirty="0"/>
              <a:t>If paying account has multiple unapplieds, you must select unapplied fund before entering a payment</a:t>
            </a:r>
          </a:p>
          <a:p>
            <a:pPr lvl="1"/>
            <a:r>
              <a:rPr lang="en-US" dirty="0"/>
              <a:t>Selected unapplied fund</a:t>
            </a:r>
            <a:br>
              <a:rPr lang="en-US" dirty="0"/>
            </a:br>
            <a:r>
              <a:rPr lang="en-US" dirty="0"/>
              <a:t>determines the invoice items </a:t>
            </a:r>
            <a:br>
              <a:rPr lang="en-US" dirty="0"/>
            </a:br>
            <a:r>
              <a:rPr lang="en-US" dirty="0"/>
              <a:t>that are displayed initially</a:t>
            </a:r>
          </a:p>
          <a:p>
            <a:r>
              <a:rPr lang="en-US" dirty="0"/>
              <a:t>You can also choose whether </a:t>
            </a:r>
            <a:br>
              <a:rPr lang="en-US" dirty="0"/>
            </a:br>
            <a:r>
              <a:rPr lang="en-US" dirty="0"/>
              <a:t>to include existing unapplied </a:t>
            </a:r>
            <a:br>
              <a:rPr lang="en-US" dirty="0"/>
            </a:br>
            <a:r>
              <a:rPr lang="en-US" dirty="0"/>
              <a:t>funds</a:t>
            </a:r>
          </a:p>
        </p:txBody>
      </p:sp>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413" y="3024314"/>
            <a:ext cx="2387259" cy="270256"/>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265" y="1393031"/>
            <a:ext cx="2768227" cy="1308761"/>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7625" y="3638808"/>
            <a:ext cx="2457450" cy="1064419"/>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102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8413" y="3451838"/>
            <a:ext cx="2478881" cy="1193006"/>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cxnSp>
        <p:nvCxnSpPr>
          <p:cNvPr id="15" name="Straight Connector 14"/>
          <p:cNvCxnSpPr>
            <a:stCxn id="10242" idx="0"/>
          </p:cNvCxnSpPr>
          <p:nvPr/>
        </p:nvCxnSpPr>
        <p:spPr bwMode="auto">
          <a:xfrm flipV="1">
            <a:off x="7245747" y="2234170"/>
            <a:ext cx="176726" cy="281885"/>
          </a:xfrm>
          <a:prstGeom prst="line">
            <a:avLst/>
          </a:prstGeom>
          <a:noFill/>
          <a:ln w="19050" cap="flat" cmpd="sng" algn="ctr">
            <a:solidFill>
              <a:srgbClr val="C00000"/>
            </a:solidFill>
            <a:prstDash val="solid"/>
            <a:round/>
            <a:headEnd type="arrow" w="med" len="med"/>
            <a:tailEnd type="none" w="med" len="med"/>
          </a:ln>
          <a:effectLst/>
        </p:spPr>
      </p:cxnSp>
      <p:pic>
        <p:nvPicPr>
          <p:cNvPr id="1024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6418" y="2516054"/>
            <a:ext cx="678656" cy="371475"/>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1024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3208" y="3024314"/>
            <a:ext cx="2931866" cy="270256"/>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sp>
        <p:nvSpPr>
          <p:cNvPr id="8" name="Rounded Rectangle 6"/>
          <p:cNvSpPr>
            <a:spLocks noChangeArrowheads="1"/>
          </p:cNvSpPr>
          <p:nvPr/>
        </p:nvSpPr>
        <p:spPr bwMode="auto">
          <a:xfrm>
            <a:off x="1329268" y="4097926"/>
            <a:ext cx="2624666" cy="54691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defTabSz="685800" fontAlgn="base">
              <a:spcBef>
                <a:spcPct val="50000"/>
              </a:spcBef>
              <a:spcAft>
                <a:spcPct val="30000"/>
              </a:spcAft>
              <a:buClr>
                <a:srgbClr val="FFFFFF"/>
              </a:buClr>
            </a:pPr>
            <a:endParaRPr lang="en-US" sz="1500" b="1" dirty="0">
              <a:solidFill>
                <a:srgbClr val="000000"/>
              </a:solidFill>
              <a:latin typeface="Arial" charset="0"/>
            </a:endParaRPr>
          </a:p>
        </p:txBody>
      </p:sp>
      <p:sp>
        <p:nvSpPr>
          <p:cNvPr id="17" name="Freeform 16"/>
          <p:cNvSpPr/>
          <p:nvPr/>
        </p:nvSpPr>
        <p:spPr>
          <a:xfrm>
            <a:off x="3268196" y="3146823"/>
            <a:ext cx="456188" cy="951104"/>
          </a:xfrm>
          <a:custGeom>
            <a:avLst/>
            <a:gdLst>
              <a:gd name="connsiteX0" fmla="*/ 178130 w 608251"/>
              <a:gd name="connsiteY0" fmla="*/ 0 h 1401288"/>
              <a:gd name="connsiteX1" fmla="*/ 605641 w 608251"/>
              <a:gd name="connsiteY1" fmla="*/ 380010 h 1401288"/>
              <a:gd name="connsiteX2" fmla="*/ 0 w 608251"/>
              <a:gd name="connsiteY2" fmla="*/ 1401288 h 1401288"/>
            </a:gdLst>
            <a:ahLst/>
            <a:cxnLst>
              <a:cxn ang="0">
                <a:pos x="connsiteX0" y="connsiteY0"/>
              </a:cxn>
              <a:cxn ang="0">
                <a:pos x="connsiteX1" y="connsiteY1"/>
              </a:cxn>
              <a:cxn ang="0">
                <a:pos x="connsiteX2" y="connsiteY2"/>
              </a:cxn>
            </a:cxnLst>
            <a:rect l="l" t="t" r="r" b="b"/>
            <a:pathLst>
              <a:path w="608251" h="1401288">
                <a:moveTo>
                  <a:pt x="178130" y="0"/>
                </a:moveTo>
                <a:cubicBezTo>
                  <a:pt x="406729" y="73231"/>
                  <a:pt x="635329" y="146462"/>
                  <a:pt x="605641" y="380010"/>
                </a:cubicBezTo>
                <a:cubicBezTo>
                  <a:pt x="575953" y="613558"/>
                  <a:pt x="287976" y="1007423"/>
                  <a:pt x="0" y="1401288"/>
                </a:cubicBezTo>
              </a:path>
            </a:pathLst>
          </a:custGeom>
          <a:noFill/>
          <a:ln w="19050" algn="ctr">
            <a:solidFill>
              <a:srgbClr val="D33941"/>
            </a:solidFill>
            <a:round/>
            <a:headEnd/>
            <a:tailEnd/>
          </a:ln>
        </p:spPr>
        <p:txBody>
          <a:bodyPr wrap="none" lIns="0" tIns="0" rIns="0" bIns="0" anchor="ct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26" name="Freeform 25"/>
          <p:cNvSpPr/>
          <p:nvPr/>
        </p:nvSpPr>
        <p:spPr>
          <a:xfrm>
            <a:off x="6678667" y="3167657"/>
            <a:ext cx="456188" cy="1141877"/>
          </a:xfrm>
          <a:custGeom>
            <a:avLst/>
            <a:gdLst>
              <a:gd name="connsiteX0" fmla="*/ 178130 w 608251"/>
              <a:gd name="connsiteY0" fmla="*/ 0 h 1401288"/>
              <a:gd name="connsiteX1" fmla="*/ 605641 w 608251"/>
              <a:gd name="connsiteY1" fmla="*/ 380010 h 1401288"/>
              <a:gd name="connsiteX2" fmla="*/ 0 w 608251"/>
              <a:gd name="connsiteY2" fmla="*/ 1401288 h 1401288"/>
            </a:gdLst>
            <a:ahLst/>
            <a:cxnLst>
              <a:cxn ang="0">
                <a:pos x="connsiteX0" y="connsiteY0"/>
              </a:cxn>
              <a:cxn ang="0">
                <a:pos x="connsiteX1" y="connsiteY1"/>
              </a:cxn>
              <a:cxn ang="0">
                <a:pos x="connsiteX2" y="connsiteY2"/>
              </a:cxn>
            </a:cxnLst>
            <a:rect l="l" t="t" r="r" b="b"/>
            <a:pathLst>
              <a:path w="608251" h="1401288">
                <a:moveTo>
                  <a:pt x="178130" y="0"/>
                </a:moveTo>
                <a:cubicBezTo>
                  <a:pt x="406729" y="73231"/>
                  <a:pt x="635329" y="146462"/>
                  <a:pt x="605641" y="380010"/>
                </a:cubicBezTo>
                <a:cubicBezTo>
                  <a:pt x="575953" y="613558"/>
                  <a:pt x="287976" y="1007423"/>
                  <a:pt x="0" y="1401288"/>
                </a:cubicBezTo>
              </a:path>
            </a:pathLst>
          </a:custGeom>
          <a:noFill/>
          <a:ln w="19050" algn="ctr">
            <a:solidFill>
              <a:srgbClr val="D33941"/>
            </a:solidFill>
            <a:round/>
            <a:headEnd/>
            <a:tailEnd/>
          </a:ln>
        </p:spPr>
        <p:txBody>
          <a:bodyPr wrap="none" lIns="0" tIns="0" rIns="0" bIns="0" anchor="ct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25" name="Rounded Rectangle 6"/>
          <p:cNvSpPr>
            <a:spLocks noChangeArrowheads="1"/>
          </p:cNvSpPr>
          <p:nvPr/>
        </p:nvSpPr>
        <p:spPr bwMode="auto">
          <a:xfrm>
            <a:off x="5044017" y="4309533"/>
            <a:ext cx="2624666" cy="467728"/>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defTabSz="685800" fontAlgn="base">
              <a:spcBef>
                <a:spcPct val="50000"/>
              </a:spcBef>
              <a:spcAft>
                <a:spcPct val="30000"/>
              </a:spcAft>
              <a:buClr>
                <a:srgbClr val="FFFFFF"/>
              </a:buClr>
            </a:pPr>
            <a:endParaRPr lang="en-US" sz="1500" b="1" dirty="0">
              <a:solidFill>
                <a:srgbClr val="000000"/>
              </a:solidFill>
              <a:latin typeface="Arial" charset="0"/>
            </a:endParaRPr>
          </a:p>
        </p:txBody>
      </p:sp>
    </p:spTree>
    <p:extLst>
      <p:ext uri="{BB962C8B-B14F-4D97-AF65-F5344CB8AC3E}">
        <p14:creationId xmlns:p14="http://schemas.microsoft.com/office/powerpoint/2010/main" val="57335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36196" y="525066"/>
            <a:ext cx="6538598" cy="4104085"/>
            <a:chOff x="257594" y="700087"/>
            <a:chExt cx="8718131" cy="5472113"/>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94" y="700087"/>
              <a:ext cx="8718131" cy="5472113"/>
            </a:xfrm>
            <a:prstGeom prst="rect">
              <a:avLst/>
            </a:prstGeom>
            <a:noFill/>
            <a:ln w="9525">
              <a:solidFill>
                <a:schemeClr val="bg1"/>
              </a:solidFill>
              <a:miter lim="800000"/>
              <a:headEnd/>
              <a:tailEnd/>
            </a:ln>
            <a:effectLst>
              <a:outerShdw blurRad="50800" dist="38100" dir="2700000" algn="ctr" rotWithShape="0">
                <a:schemeClr val="bg1">
                  <a:alpha val="40000"/>
                </a:schemeClr>
              </a:outerShdw>
            </a:effectLst>
            <a:extLst>
              <a:ext uri="{909E8E84-426E-40DD-AFC4-6F175D3DCCD1}">
                <a14:hiddenFill xmlns:a14="http://schemas.microsoft.com/office/drawing/2010/main">
                  <a:solidFill>
                    <a:schemeClr val="accent1"/>
                  </a:solidFill>
                </a14:hiddenFill>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510" y="1969675"/>
              <a:ext cx="2675115" cy="1134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8675" name="Rectangle 2"/>
          <p:cNvSpPr>
            <a:spLocks noGrp="1" noChangeArrowheads="1"/>
          </p:cNvSpPr>
          <p:nvPr>
            <p:ph type="title"/>
          </p:nvPr>
        </p:nvSpPr>
        <p:spPr>
          <a:xfrm>
            <a:off x="247344" y="146103"/>
            <a:ext cx="8378952" cy="621030"/>
          </a:xfrm>
        </p:spPr>
        <p:txBody>
          <a:bodyPr/>
          <a:lstStyle/>
          <a:p>
            <a:pPr>
              <a:lnSpc>
                <a:spcPct val="80000"/>
              </a:lnSpc>
            </a:pPr>
            <a:r>
              <a:rPr lang="en-US" dirty="0">
                <a:solidFill>
                  <a:srgbClr val="04628C"/>
                </a:solidFill>
                <a:latin typeface="Calibri" pitchFamily="34" charset="0"/>
                <a:cs typeface="Calibri" pitchFamily="34" charset="0"/>
              </a:rPr>
              <a:t>Step 4: View the default distribution</a:t>
            </a:r>
          </a:p>
        </p:txBody>
      </p:sp>
      <p:sp>
        <p:nvSpPr>
          <p:cNvPr id="28676" name="AutoShape 9"/>
          <p:cNvSpPr>
            <a:spLocks noChangeArrowheads="1"/>
          </p:cNvSpPr>
          <p:nvPr/>
        </p:nvSpPr>
        <p:spPr bwMode="auto">
          <a:xfrm>
            <a:off x="7109356" y="3719116"/>
            <a:ext cx="459581" cy="717418"/>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28677" name="Text Box 10"/>
          <p:cNvSpPr txBox="1">
            <a:spLocks noChangeArrowheads="1"/>
          </p:cNvSpPr>
          <p:nvPr/>
        </p:nvSpPr>
        <p:spPr bwMode="auto">
          <a:xfrm>
            <a:off x="3358213" y="2090738"/>
            <a:ext cx="424327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800">
                <a:solidFill>
                  <a:schemeClr val="hlink"/>
                </a:solidFill>
                <a:latin typeface="Arial" charset="0"/>
                <a:cs typeface="Arial" charset="0"/>
              </a:defRPr>
            </a:lvl1pPr>
            <a:lvl2pPr marL="742950" indent="-285750" eaLnBrk="0" hangingPunct="0">
              <a:defRPr sz="2800">
                <a:solidFill>
                  <a:schemeClr val="hlink"/>
                </a:solidFill>
                <a:latin typeface="Arial" charset="0"/>
                <a:cs typeface="Arial" charset="0"/>
              </a:defRPr>
            </a:lvl2pPr>
            <a:lvl3pPr marL="1143000" indent="-228600" eaLnBrk="0" hangingPunct="0">
              <a:defRPr sz="2800">
                <a:solidFill>
                  <a:schemeClr val="hlink"/>
                </a:solidFill>
                <a:latin typeface="Arial" charset="0"/>
                <a:cs typeface="Arial" charset="0"/>
              </a:defRPr>
            </a:lvl3pPr>
            <a:lvl4pPr marL="1600200" indent="-228600" eaLnBrk="0" hangingPunct="0">
              <a:defRPr sz="2800">
                <a:solidFill>
                  <a:schemeClr val="hlink"/>
                </a:solidFill>
                <a:latin typeface="Arial" charset="0"/>
                <a:cs typeface="Arial" charset="0"/>
              </a:defRPr>
            </a:lvl4pPr>
            <a:lvl5pPr marL="2057400" indent="-228600" eaLnBrk="0" hangingPunct="0">
              <a:defRPr sz="2800">
                <a:solidFill>
                  <a:schemeClr val="hlink"/>
                </a:solidFill>
                <a:latin typeface="Arial" charset="0"/>
                <a:cs typeface="Arial" charset="0"/>
              </a:defRPr>
            </a:lvl5pPr>
            <a:lvl6pPr marL="2514600" indent="-228600" eaLnBrk="0" fontAlgn="base" hangingPunct="0">
              <a:spcBef>
                <a:spcPct val="0"/>
              </a:spcBef>
              <a:spcAft>
                <a:spcPct val="0"/>
              </a:spcAft>
              <a:defRPr sz="2800">
                <a:solidFill>
                  <a:schemeClr val="hlink"/>
                </a:solidFill>
                <a:latin typeface="Arial" charset="0"/>
                <a:cs typeface="Arial" charset="0"/>
              </a:defRPr>
            </a:lvl6pPr>
            <a:lvl7pPr marL="2971800" indent="-228600" eaLnBrk="0" fontAlgn="base" hangingPunct="0">
              <a:spcBef>
                <a:spcPct val="0"/>
              </a:spcBef>
              <a:spcAft>
                <a:spcPct val="0"/>
              </a:spcAft>
              <a:defRPr sz="2800">
                <a:solidFill>
                  <a:schemeClr val="hlink"/>
                </a:solidFill>
                <a:latin typeface="Arial" charset="0"/>
                <a:cs typeface="Arial" charset="0"/>
              </a:defRPr>
            </a:lvl7pPr>
            <a:lvl8pPr marL="3429000" indent="-228600" eaLnBrk="0" fontAlgn="base" hangingPunct="0">
              <a:spcBef>
                <a:spcPct val="0"/>
              </a:spcBef>
              <a:spcAft>
                <a:spcPct val="0"/>
              </a:spcAft>
              <a:defRPr sz="2800">
                <a:solidFill>
                  <a:schemeClr val="hlink"/>
                </a:solidFill>
                <a:latin typeface="Arial" charset="0"/>
                <a:cs typeface="Arial" charset="0"/>
              </a:defRPr>
            </a:lvl8pPr>
            <a:lvl9pPr marL="3886200" indent="-228600" eaLnBrk="0" fontAlgn="base" hangingPunct="0">
              <a:spcBef>
                <a:spcPct val="0"/>
              </a:spcBef>
              <a:spcAft>
                <a:spcPct val="0"/>
              </a:spcAft>
              <a:defRPr sz="2800">
                <a:solidFill>
                  <a:schemeClr val="hlink"/>
                </a:solidFill>
                <a:latin typeface="Arial" charset="0"/>
                <a:cs typeface="Arial" charset="0"/>
              </a:defRPr>
            </a:lvl9pPr>
          </a:lstStyle>
          <a:p>
            <a:pPr algn="ctr" defTabSz="685800" eaLnBrk="1" fontAlgn="base" hangingPunct="1">
              <a:spcBef>
                <a:spcPct val="50000"/>
              </a:spcBef>
              <a:spcAft>
                <a:spcPct val="30000"/>
              </a:spcAft>
              <a:buClr>
                <a:srgbClr val="FFFFFF"/>
              </a:buClr>
            </a:pPr>
            <a:r>
              <a:rPr lang="en-US" sz="1500" b="1">
                <a:solidFill>
                  <a:srgbClr val="D33819"/>
                </a:solidFill>
              </a:rPr>
              <a:t>You can choose how to distribute the payment</a:t>
            </a:r>
          </a:p>
        </p:txBody>
      </p:sp>
      <p:sp>
        <p:nvSpPr>
          <p:cNvPr id="28678" name="AutoShape 11"/>
          <p:cNvSpPr>
            <a:spLocks noChangeArrowheads="1"/>
          </p:cNvSpPr>
          <p:nvPr/>
        </p:nvSpPr>
        <p:spPr bwMode="auto">
          <a:xfrm>
            <a:off x="1336195" y="2605386"/>
            <a:ext cx="949805" cy="25538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28679" name="Line 12"/>
          <p:cNvSpPr>
            <a:spLocks noChangeShapeType="1"/>
          </p:cNvSpPr>
          <p:nvPr/>
        </p:nvSpPr>
        <p:spPr bwMode="auto">
          <a:xfrm flipH="1">
            <a:off x="2286000" y="2276475"/>
            <a:ext cx="1083469" cy="456605"/>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sp>
        <p:nvSpPr>
          <p:cNvPr id="28680" name="Text Box 13"/>
          <p:cNvSpPr txBox="1">
            <a:spLocks noChangeArrowheads="1"/>
          </p:cNvSpPr>
          <p:nvPr/>
        </p:nvSpPr>
        <p:spPr bwMode="auto">
          <a:xfrm>
            <a:off x="4436820" y="2661047"/>
            <a:ext cx="176009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800">
                <a:solidFill>
                  <a:schemeClr val="hlink"/>
                </a:solidFill>
                <a:latin typeface="Arial" charset="0"/>
                <a:cs typeface="Arial" charset="0"/>
              </a:defRPr>
            </a:lvl1pPr>
            <a:lvl2pPr marL="742950" indent="-285750" eaLnBrk="0" hangingPunct="0">
              <a:defRPr sz="2800">
                <a:solidFill>
                  <a:schemeClr val="hlink"/>
                </a:solidFill>
                <a:latin typeface="Arial" charset="0"/>
                <a:cs typeface="Arial" charset="0"/>
              </a:defRPr>
            </a:lvl2pPr>
            <a:lvl3pPr marL="1143000" indent="-228600" eaLnBrk="0" hangingPunct="0">
              <a:defRPr sz="2800">
                <a:solidFill>
                  <a:schemeClr val="hlink"/>
                </a:solidFill>
                <a:latin typeface="Arial" charset="0"/>
                <a:cs typeface="Arial" charset="0"/>
              </a:defRPr>
            </a:lvl3pPr>
            <a:lvl4pPr marL="1600200" indent="-228600" eaLnBrk="0" hangingPunct="0">
              <a:defRPr sz="2800">
                <a:solidFill>
                  <a:schemeClr val="hlink"/>
                </a:solidFill>
                <a:latin typeface="Arial" charset="0"/>
                <a:cs typeface="Arial" charset="0"/>
              </a:defRPr>
            </a:lvl4pPr>
            <a:lvl5pPr marL="2057400" indent="-228600" eaLnBrk="0" hangingPunct="0">
              <a:defRPr sz="2800">
                <a:solidFill>
                  <a:schemeClr val="hlink"/>
                </a:solidFill>
                <a:latin typeface="Arial" charset="0"/>
                <a:cs typeface="Arial" charset="0"/>
              </a:defRPr>
            </a:lvl5pPr>
            <a:lvl6pPr marL="2514600" indent="-228600" eaLnBrk="0" fontAlgn="base" hangingPunct="0">
              <a:spcBef>
                <a:spcPct val="0"/>
              </a:spcBef>
              <a:spcAft>
                <a:spcPct val="0"/>
              </a:spcAft>
              <a:defRPr sz="2800">
                <a:solidFill>
                  <a:schemeClr val="hlink"/>
                </a:solidFill>
                <a:latin typeface="Arial" charset="0"/>
                <a:cs typeface="Arial" charset="0"/>
              </a:defRPr>
            </a:lvl6pPr>
            <a:lvl7pPr marL="2971800" indent="-228600" eaLnBrk="0" fontAlgn="base" hangingPunct="0">
              <a:spcBef>
                <a:spcPct val="0"/>
              </a:spcBef>
              <a:spcAft>
                <a:spcPct val="0"/>
              </a:spcAft>
              <a:defRPr sz="2800">
                <a:solidFill>
                  <a:schemeClr val="hlink"/>
                </a:solidFill>
                <a:latin typeface="Arial" charset="0"/>
                <a:cs typeface="Arial" charset="0"/>
              </a:defRPr>
            </a:lvl7pPr>
            <a:lvl8pPr marL="3429000" indent="-228600" eaLnBrk="0" fontAlgn="base" hangingPunct="0">
              <a:spcBef>
                <a:spcPct val="0"/>
              </a:spcBef>
              <a:spcAft>
                <a:spcPct val="0"/>
              </a:spcAft>
              <a:defRPr sz="2800">
                <a:solidFill>
                  <a:schemeClr val="hlink"/>
                </a:solidFill>
                <a:latin typeface="Arial" charset="0"/>
                <a:cs typeface="Arial" charset="0"/>
              </a:defRPr>
            </a:lvl8pPr>
            <a:lvl9pPr marL="3886200" indent="-228600" eaLnBrk="0" fontAlgn="base" hangingPunct="0">
              <a:spcBef>
                <a:spcPct val="0"/>
              </a:spcBef>
              <a:spcAft>
                <a:spcPct val="0"/>
              </a:spcAft>
              <a:defRPr sz="2800">
                <a:solidFill>
                  <a:schemeClr val="hlink"/>
                </a:solidFill>
                <a:latin typeface="Arial" charset="0"/>
                <a:cs typeface="Arial" charset="0"/>
              </a:defRPr>
            </a:lvl9pPr>
          </a:lstStyle>
          <a:p>
            <a:pPr algn="ctr" defTabSz="685800" eaLnBrk="1" fontAlgn="base" hangingPunct="1">
              <a:spcBef>
                <a:spcPct val="50000"/>
              </a:spcBef>
              <a:spcAft>
                <a:spcPct val="30000"/>
              </a:spcAft>
              <a:buClr>
                <a:srgbClr val="FFFFFF"/>
              </a:buClr>
            </a:pPr>
            <a:r>
              <a:rPr lang="en-US" sz="1500" b="1" dirty="0">
                <a:solidFill>
                  <a:srgbClr val="D33819"/>
                </a:solidFill>
              </a:rPr>
              <a:t>Default distribution</a:t>
            </a:r>
          </a:p>
        </p:txBody>
      </p:sp>
      <p:sp>
        <p:nvSpPr>
          <p:cNvPr id="28681" name="Line 14"/>
          <p:cNvSpPr>
            <a:spLocks noChangeShapeType="1"/>
          </p:cNvSpPr>
          <p:nvPr/>
        </p:nvSpPr>
        <p:spPr bwMode="auto">
          <a:xfrm>
            <a:off x="5393266" y="2892029"/>
            <a:ext cx="1716089" cy="1185795"/>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pPr algn="ctr" defTabSz="685800" fontAlgn="base">
              <a:spcBef>
                <a:spcPct val="50000"/>
              </a:spcBef>
              <a:spcAft>
                <a:spcPct val="30000"/>
              </a:spcAft>
              <a:buClr>
                <a:srgbClr val="FFFFFF"/>
              </a:buClr>
            </a:pPr>
            <a:endParaRPr lang="en-US" sz="1500" b="1">
              <a:solidFill>
                <a:srgbClr val="000000"/>
              </a:solidFill>
              <a:latin typeface="Arial" charset="0"/>
            </a:endParaRPr>
          </a:p>
        </p:txBody>
      </p:sp>
      <p:pic>
        <p:nvPicPr>
          <p:cNvPr id="1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9085" y="1553556"/>
            <a:ext cx="509059" cy="129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3454279"/>
      </p:ext>
    </p:extLst>
  </p:cSld>
  <p:clrMapOvr>
    <a:masterClrMapping/>
  </p:clrMapOvr>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3.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725C52-2899-4764-81F5-0EF1C995583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675FD11-9A8E-4048-A030-982738D30BCC}">
  <ds:schemaRefs>
    <ds:schemaRef ds:uri="http://schemas.microsoft.com/sharepoint/v3/contenttype/forms"/>
  </ds:schemaRefs>
</ds:datastoreItem>
</file>

<file path=customXml/itemProps3.xml><?xml version="1.0" encoding="utf-8"?>
<ds:datastoreItem xmlns:ds="http://schemas.openxmlformats.org/officeDocument/2006/customXml" ds:itemID="{7312662C-E035-4231-BCF2-E75B4DDDCF39}"/>
</file>

<file path=docProps/app.xml><?xml version="1.0" encoding="utf-8"?>
<Properties xmlns="http://schemas.openxmlformats.org/officeDocument/2006/extended-properties" xmlns:vt="http://schemas.openxmlformats.org/officeDocument/2006/docPropsVTypes">
  <Template>CognizantTheme</Template>
  <TotalTime>243</TotalTime>
  <Words>2005</Words>
  <Application>Microsoft Office PowerPoint</Application>
  <PresentationFormat>On-screen Show (16:9)</PresentationFormat>
  <Paragraphs>197</Paragraphs>
  <Slides>26</Slides>
  <Notes>21</Notes>
  <HiddenSlides>0</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CognizantTheme</vt:lpstr>
      <vt:lpstr>Emerald_Template</vt:lpstr>
      <vt:lpstr>1_test-template</vt:lpstr>
      <vt:lpstr>Payments and Commissions</vt:lpstr>
      <vt:lpstr>Lesson Objective</vt:lpstr>
      <vt:lpstr>Lesson Outline</vt:lpstr>
      <vt:lpstr>PowerPoint Presentation</vt:lpstr>
      <vt:lpstr>Steps for manually posting a direct bill payment</vt:lpstr>
      <vt:lpstr>Step 1: Go to New Payment screen</vt:lpstr>
      <vt:lpstr>Step 2: Enter payment amount and details </vt:lpstr>
      <vt:lpstr>Step 3: Make decisions about unapplied fund</vt:lpstr>
      <vt:lpstr>Step 4: View the default distribution</vt:lpstr>
      <vt:lpstr>Paid Amount on Charges screen</vt:lpstr>
      <vt:lpstr>Lesson outline</vt:lpstr>
      <vt:lpstr>PowerPoint Presentation</vt:lpstr>
      <vt:lpstr>PowerPoint Presentation</vt:lpstr>
      <vt:lpstr>Commission plan example</vt:lpstr>
      <vt:lpstr>PowerPoint Presentation</vt:lpstr>
      <vt:lpstr>Commissions are tracked at item level</vt:lpstr>
      <vt:lpstr>PowerPoint Presentation</vt:lpstr>
      <vt:lpstr>Commission statements</vt:lpstr>
      <vt:lpstr>Automatic commission payments</vt:lpstr>
      <vt:lpstr> Lesson objectives review</vt:lpstr>
      <vt:lpstr>PowerPoint Presentation</vt:lpstr>
      <vt:lpstr>PowerPoint Presentation</vt:lpstr>
      <vt:lpstr>PowerPoint Presentation</vt:lpstr>
      <vt:lpstr>PowerPoint Presentation</vt:lpstr>
      <vt:lpstr>Review questions</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InsuranceSuite 10 Fundamentals</dc:title>
  <dc:creator>Seshan, Sangeetha (Cognizant)</dc:creator>
  <cp:lastModifiedBy>Mohanraj, Anitha (cognizant)</cp:lastModifiedBy>
  <cp:revision>106</cp:revision>
  <dcterms:created xsi:type="dcterms:W3CDTF">2020-11-09T01:08:15Z</dcterms:created>
  <dcterms:modified xsi:type="dcterms:W3CDTF">2020-12-11T16:54:18Z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