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3.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1" r:id="rId5"/>
    <p:sldMasterId id="2147483732" r:id="rId6"/>
    <p:sldMasterId id="2147483750" r:id="rId7"/>
  </p:sldMasterIdLst>
  <p:notesMasterIdLst>
    <p:notesMasterId r:id="rId42"/>
  </p:notesMasterIdLst>
  <p:sldIdLst>
    <p:sldId id="325" r:id="rId8"/>
    <p:sldId id="365" r:id="rId9"/>
    <p:sldId id="366"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71" r:id="rId35"/>
    <p:sldId id="372" r:id="rId36"/>
    <p:sldId id="367" r:id="rId37"/>
    <p:sldId id="368" r:id="rId38"/>
    <p:sldId id="369" r:id="rId39"/>
    <p:sldId id="370" r:id="rId40"/>
    <p:sldId id="263"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Ann Mary (Cognizant)" userId="S::878075@cognizant.com::e2f6ae1f-c3d0-448d-b798-0db3fef63b19" providerId="AD" clId="Web-{51858F8D-0487-4DB5-8B54-9C0608F0A30D}"/>
    <pc:docChg chg="modSld">
      <pc:chgData name="Philip, Ann Mary (Cognizant)" userId="S::878075@cognizant.com::e2f6ae1f-c3d0-448d-b798-0db3fef63b19" providerId="AD" clId="Web-{51858F8D-0487-4DB5-8B54-9C0608F0A30D}" dt="2021-01-13T06:00:38.821" v="10"/>
      <pc:docMkLst>
        <pc:docMk/>
      </pc:docMkLst>
      <pc:sldChg chg="modNotes">
        <pc:chgData name="Philip, Ann Mary (Cognizant)" userId="S::878075@cognizant.com::e2f6ae1f-c3d0-448d-b798-0db3fef63b19" providerId="AD" clId="Web-{51858F8D-0487-4DB5-8B54-9C0608F0A30D}" dt="2021-01-13T06:00:38.821" v="10"/>
        <pc:sldMkLst>
          <pc:docMk/>
          <pc:sldMk cId="1133784236" sldId="3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5E0BC6-9FDF-4228-82C9-FA31B2A3F269}"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F1849-C783-4F45-BDF6-75CB4B4E0564}" type="slidenum">
              <a:rPr lang="en-US" smtClean="0"/>
              <a:t>‹#›</a:t>
            </a:fld>
            <a:endParaRPr lang="en-US"/>
          </a:p>
        </p:txBody>
      </p:sp>
    </p:spTree>
    <p:extLst>
      <p:ext uri="{BB962C8B-B14F-4D97-AF65-F5344CB8AC3E}">
        <p14:creationId xmlns:p14="http://schemas.microsoft.com/office/powerpoint/2010/main" val="411928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a:solidFill>
                  <a:srgbClr val="FF0000"/>
                </a:solidFill>
                <a:latin typeface="Arial" charset="0"/>
              </a:defRPr>
            </a:lvl1pPr>
            <a:lvl2pPr marL="742950" indent="-285750" defTabSz="931863" eaLnBrk="0" hangingPunct="0">
              <a:tabLst>
                <a:tab pos="2743200" algn="ctr"/>
              </a:tabLst>
              <a:defRPr sz="2000">
                <a:solidFill>
                  <a:srgbClr val="FF0000"/>
                </a:solidFill>
                <a:latin typeface="Arial" charset="0"/>
              </a:defRPr>
            </a:lvl2pPr>
            <a:lvl3pPr marL="1143000" indent="-228600" defTabSz="931863" eaLnBrk="0" hangingPunct="0">
              <a:tabLst>
                <a:tab pos="2743200" algn="ctr"/>
              </a:tabLst>
              <a:defRPr sz="2000">
                <a:solidFill>
                  <a:srgbClr val="FF0000"/>
                </a:solidFill>
                <a:latin typeface="Arial" charset="0"/>
              </a:defRPr>
            </a:lvl3pPr>
            <a:lvl4pPr marL="1600200" indent="-228600" defTabSz="931863" eaLnBrk="0" hangingPunct="0">
              <a:tabLst>
                <a:tab pos="2743200" algn="ctr"/>
              </a:tabLst>
              <a:defRPr sz="2000">
                <a:solidFill>
                  <a:srgbClr val="FF0000"/>
                </a:solidFill>
                <a:latin typeface="Arial" charset="0"/>
              </a:defRPr>
            </a:lvl4pPr>
            <a:lvl5pPr marL="2057400" indent="-228600" defTabSz="931863" eaLnBrk="0" hangingPunct="0">
              <a:tabLst>
                <a:tab pos="2743200" algn="ctr"/>
              </a:tabLst>
              <a:defRPr sz="2000">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a:solidFill>
                  <a:srgbClr val="FF0000"/>
                </a:solidFill>
                <a:latin typeface="Arial" charset="0"/>
              </a:defRPr>
            </a:lvl9pPr>
          </a:lstStyle>
          <a:p>
            <a:pPr eaLnBrk="1" hangingPunct="1"/>
            <a:r>
              <a:rPr lang="en-US" altLang="en-US" sz="1200">
                <a:solidFill>
                  <a:schemeClr val="tx1"/>
                </a:solidFill>
              </a:rPr>
              <a:t>	 Trouble Tickets and Delinquency - </a:t>
            </a:r>
            <a:fld id="{595B41B6-033A-48EC-B7DB-9047DAC0E199}" type="slidenum">
              <a:rPr lang="en-US" altLang="en-US" sz="1200" smtClean="0">
                <a:solidFill>
                  <a:schemeClr val="tx1"/>
                </a:solidFill>
              </a:rPr>
              <a:pPr eaLnBrk="1" hangingPunct="1"/>
              <a:t>4</a:t>
            </a:fld>
            <a:endParaRPr lang="en-US" altLang="en-US" sz="1200">
              <a:solidFill>
                <a:schemeClr val="tx1"/>
              </a:solidFill>
            </a:endParaRPr>
          </a:p>
        </p:txBody>
      </p:sp>
      <p:sp>
        <p:nvSpPr>
          <p:cNvPr id="972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a:solidFill>
                  <a:srgbClr val="FF0000"/>
                </a:solidFill>
                <a:latin typeface="Arial" charset="0"/>
              </a:defRPr>
            </a:lvl1pPr>
            <a:lvl2pPr marL="742950" indent="-285750" defTabSz="942975" eaLnBrk="0" hangingPunct="0">
              <a:tabLst>
                <a:tab pos="5591175" algn="r"/>
              </a:tabLst>
              <a:defRPr sz="2000">
                <a:solidFill>
                  <a:srgbClr val="FF0000"/>
                </a:solidFill>
                <a:latin typeface="Arial" charset="0"/>
              </a:defRPr>
            </a:lvl2pPr>
            <a:lvl3pPr marL="1143000" indent="-228600" defTabSz="942975" eaLnBrk="0" hangingPunct="0">
              <a:tabLst>
                <a:tab pos="5591175" algn="r"/>
              </a:tabLst>
              <a:defRPr sz="2000">
                <a:solidFill>
                  <a:srgbClr val="FF0000"/>
                </a:solidFill>
                <a:latin typeface="Arial" charset="0"/>
              </a:defRPr>
            </a:lvl3pPr>
            <a:lvl4pPr marL="1600200" indent="-228600" defTabSz="942975" eaLnBrk="0" hangingPunct="0">
              <a:tabLst>
                <a:tab pos="5591175" algn="r"/>
              </a:tabLst>
              <a:defRPr sz="2000">
                <a:solidFill>
                  <a:srgbClr val="FF0000"/>
                </a:solidFill>
                <a:latin typeface="Arial" charset="0"/>
              </a:defRPr>
            </a:lvl4pPr>
            <a:lvl5pPr marL="2057400" indent="-228600" defTabSz="942975" eaLnBrk="0" hangingPunct="0">
              <a:tabLst>
                <a:tab pos="5591175" algn="r"/>
              </a:tabLst>
              <a:defRPr sz="2000">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a:solidFill>
                  <a:srgbClr val="FF0000"/>
                </a:solidFill>
                <a:latin typeface="Arial" charset="0"/>
              </a:defRPr>
            </a:lvl9pPr>
          </a:lstStyle>
          <a:p>
            <a:r>
              <a:rPr lang="en-US" altLang="en-US" sz="1200">
                <a:solidFill>
                  <a:schemeClr val="tx1"/>
                </a:solidFill>
              </a:rPr>
              <a:t>	</a:t>
            </a:r>
            <a:endParaRPr lang="en-US" sz="1200">
              <a:solidFill>
                <a:schemeClr val="tx1"/>
              </a:solidFill>
            </a:endParaRPr>
          </a:p>
        </p:txBody>
      </p:sp>
      <p:sp>
        <p:nvSpPr>
          <p:cNvPr id="97284" name="Rectangle 2"/>
          <p:cNvSpPr>
            <a:spLocks noGrp="1" noRot="1" noChangeAspect="1" noChangeArrowheads="1" noTextEdit="1"/>
          </p:cNvSpPr>
          <p:nvPr>
            <p:ph type="sldImg"/>
          </p:nvPr>
        </p:nvSpPr>
        <p:spPr>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atin typeface="Arial"/>
                <a:cs typeface="Arial"/>
              </a:rPr>
              <a:t>                                             A user can create a trouble ticket at any time. Rules can be defined that create trouble tickets automatically when an exception event occurs.</a:t>
            </a:r>
          </a:p>
          <a:p>
            <a:pPr eaLnBrk="1" hangingPunct="1"/>
            <a:r>
              <a:rPr lang="en-GB">
                <a:latin typeface="Arial" charset="0"/>
              </a:rPr>
              <a:t>Each trouble ticket has an owner that is responsible for ensuring the trouble ticket is closed. However, activities needed to resolve the issue can be created and allocated to other users. Rules can be defined to automatically allocate trouble tickets to appropriate users within teams. Activities can also be automatically allocated in this way.</a:t>
            </a:r>
          </a:p>
          <a:p>
            <a:pPr eaLnBrk="1" hangingPunct="1"/>
            <a:r>
              <a:rPr lang="en-GB">
                <a:latin typeface="Arial" charset="0"/>
              </a:rPr>
              <a:t>Trouble tickets and activities have due dates and can be escalated if not complete within the expected time. They can also be used to hold processing on the account and/or the commission for the producer. A hold is the method </a:t>
            </a:r>
            <a:r>
              <a:rPr lang="en-US">
                <a:latin typeface="Arial" charset="0"/>
              </a:rPr>
              <a:t>BillingCenter provides for stopping an automated process while an account or policy is in dispute. Depending on the type of hold, the hold can affect an account, a producer, and/or a policy. </a:t>
            </a:r>
            <a:endParaRPr lang="en-GB">
              <a:latin typeface="Arial" charset="0"/>
            </a:endParaRPr>
          </a:p>
          <a:p>
            <a:pPr eaLnBrk="1" hangingPunct="1"/>
            <a:endParaRPr lang="en-GB">
              <a:latin typeface="Arial" charset="0"/>
            </a:endParaRPr>
          </a:p>
        </p:txBody>
      </p:sp>
    </p:spTree>
    <p:extLst>
      <p:ext uri="{BB962C8B-B14F-4D97-AF65-F5344CB8AC3E}">
        <p14:creationId xmlns:p14="http://schemas.microsoft.com/office/powerpoint/2010/main" val="107014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A77B7146-EB52-4BB7-8F08-340F6E94F91D}" type="slidenum">
              <a:rPr lang="en-US" altLang="en-US" sz="1200" b="0" smtClean="0">
                <a:solidFill>
                  <a:schemeClr val="tx1"/>
                </a:solidFill>
              </a:rPr>
              <a:pPr eaLnBrk="1" hangingPunct="1"/>
              <a:t>13</a:t>
            </a:fld>
            <a:endParaRPr lang="en-US" altLang="en-US" sz="1200" b="0">
              <a:solidFill>
                <a:schemeClr val="tx1"/>
              </a:solidFill>
            </a:endParaRPr>
          </a:p>
        </p:txBody>
      </p:sp>
      <p:sp>
        <p:nvSpPr>
          <p:cNvPr id="6041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0420" name="Rectangle 2"/>
          <p:cNvSpPr>
            <a:spLocks noGrp="1" noRot="1" noChangeAspect="1" noChangeArrowheads="1" noTextEdit="1"/>
          </p:cNvSpPr>
          <p:nvPr>
            <p:ph type="sldImg"/>
          </p:nvPr>
        </p:nvSpPr>
        <p:spPr>
          <a:ln/>
        </p:spPr>
      </p:sp>
      <p:sp>
        <p:nvSpPr>
          <p:cNvPr id="6042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From the desktop, you can select and close multiple trouble tickets. From the Account, Policy, or Producer</a:t>
            </a:r>
            <a:r>
              <a:rPr lang="en-GB" baseline="0"/>
              <a:t> tab, you need to display the trouble ticket to close it.</a:t>
            </a:r>
            <a:endParaRPr lang="en-GB"/>
          </a:p>
          <a:p>
            <a:pPr eaLnBrk="1" hangingPunct="1"/>
            <a:r>
              <a:rPr lang="en-GB"/>
              <a:t>After you click </a:t>
            </a:r>
            <a:r>
              <a:rPr lang="en-GB" b="1"/>
              <a:t>Close</a:t>
            </a:r>
            <a:r>
              <a:rPr lang="en-GB"/>
              <a:t> (from either location), a message prompts you to confirm the closure. You cannot reopen a closed trouble ticket.</a:t>
            </a:r>
          </a:p>
          <a:p>
            <a:pPr eaLnBrk="1" hangingPunct="1"/>
            <a:r>
              <a:rPr lang="en-GB"/>
              <a:t>It is good practice to ensure all activities are complete before closing a trouble ticket.</a:t>
            </a:r>
          </a:p>
          <a:p>
            <a:pPr eaLnBrk="1" hangingPunct="1"/>
            <a:endParaRPr lang="en-GB"/>
          </a:p>
        </p:txBody>
      </p:sp>
    </p:spTree>
    <p:extLst>
      <p:ext uri="{BB962C8B-B14F-4D97-AF65-F5344CB8AC3E}">
        <p14:creationId xmlns:p14="http://schemas.microsoft.com/office/powerpoint/2010/main" val="389485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a:solidFill>
                  <a:schemeClr val="tx1"/>
                </a:solidFill>
              </a:rPr>
              <a:t>	 Trouble Tickets and Delinquency - </a:t>
            </a:r>
            <a:fld id="{616AA9E8-5B7F-4A87-9807-1390F3EE9DC5}" type="slidenum">
              <a:rPr lang="en-US" altLang="en-US" sz="1200" b="0" smtClean="0">
                <a:solidFill>
                  <a:schemeClr val="tx1"/>
                </a:solidFill>
              </a:rPr>
              <a:pPr eaLnBrk="1" hangingPunct="1"/>
              <a:t>14</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190057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5890FBF7-BA8A-4E09-93EC-471B1C2A7E2D}" type="slidenum">
              <a:rPr lang="en-US" altLang="en-US" sz="1200" b="0" smtClean="0">
                <a:solidFill>
                  <a:schemeClr val="tx1"/>
                </a:solidFill>
              </a:rPr>
              <a:pPr eaLnBrk="1" hangingPunct="1"/>
              <a:t>15</a:t>
            </a:fld>
            <a:endParaRPr lang="en-US" altLang="en-US" sz="1200" b="0">
              <a:solidFill>
                <a:schemeClr val="tx1"/>
              </a:solidFill>
            </a:endParaRPr>
          </a:p>
        </p:txBody>
      </p:sp>
      <p:sp>
        <p:nvSpPr>
          <p:cNvPr id="6246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2468" name="Rectangle 2"/>
          <p:cNvSpPr>
            <a:spLocks noGrp="1" noRot="1" noChangeAspect="1" noChangeArrowheads="1" noTextEdit="1"/>
          </p:cNvSpPr>
          <p:nvPr>
            <p:ph type="sldImg"/>
          </p:nvPr>
        </p:nvSpPr>
        <p:spPr>
          <a:ln/>
        </p:spPr>
      </p:sp>
      <p:sp>
        <p:nvSpPr>
          <p:cNvPr id="624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1"/>
              <a:t>General charge holds: </a:t>
            </a:r>
            <a:r>
              <a:rPr lang="en-US"/>
              <a:t>When a charge is held, any items for that charge that are on a billed invoice are "carried forward" to the next planned invoice. When the planned invoice becomes billed, the items are carried forward to the next planned invoice, and so on until the hold is released or the release date is reached.</a:t>
            </a:r>
          </a:p>
          <a:p>
            <a:pPr eaLnBrk="1" hangingPunct="1"/>
            <a:endParaRPr lang="en-US"/>
          </a:p>
          <a:p>
            <a:pPr eaLnBrk="1" hangingPunct="1"/>
            <a:r>
              <a:rPr lang="en-US" b="1"/>
              <a:t>Premium reporting charge holds:</a:t>
            </a:r>
            <a:r>
              <a:rPr lang="en-US"/>
              <a:t> With premium reporting, the actual amount of the premium is not known until the final audit. As a policy period approaches the end of its term, it makes sense to hold all remaining items for the final audit rather than billing items with amounts that are subject to change. Two premium report-related holds are available for handling this use case.</a:t>
            </a:r>
          </a:p>
          <a:p>
            <a:pPr eaLnBrk="1" hangingPunct="1"/>
            <a:endParaRPr lang="en-US"/>
          </a:p>
        </p:txBody>
      </p:sp>
    </p:spTree>
    <p:extLst>
      <p:ext uri="{BB962C8B-B14F-4D97-AF65-F5344CB8AC3E}">
        <p14:creationId xmlns:p14="http://schemas.microsoft.com/office/powerpoint/2010/main" val="132299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t>If an invoice</a:t>
            </a:r>
            <a:r>
              <a:rPr lang="en-US" baseline="0"/>
              <a:t> item for a held charge is planned, it remains on the planned invoice until the invoice is billed. Then is carried forward to the next planned invoice.</a:t>
            </a:r>
          </a:p>
          <a:p>
            <a:endParaRPr lang="en-US"/>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8603774F-4932-43ED-9712-5FEFFDBD313E}" type="slidenum">
              <a:rPr lang="en-US" altLang="en-US" sz="1200" b="0" smtClean="0">
                <a:solidFill>
                  <a:schemeClr val="tx1"/>
                </a:solidFill>
              </a:rPr>
              <a:pPr eaLnBrk="1" hangingPunct="1"/>
              <a:t>16</a:t>
            </a:fld>
            <a:endParaRPr lang="en-US" altLang="en-US" sz="1200" b="0">
              <a:solidFill>
                <a:schemeClr val="tx1"/>
              </a:solidFill>
            </a:endParaRPr>
          </a:p>
        </p:txBody>
      </p:sp>
      <p:sp>
        <p:nvSpPr>
          <p:cNvPr id="63493" name="Header Placeholder 4"/>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Tree>
    <p:extLst>
      <p:ext uri="{BB962C8B-B14F-4D97-AF65-F5344CB8AC3E}">
        <p14:creationId xmlns:p14="http://schemas.microsoft.com/office/powerpoint/2010/main" val="2651211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9AA53940-F44D-4460-930D-758A8A9888F9}" type="slidenum">
              <a:rPr lang="en-US" altLang="en-US" sz="1200" b="0" smtClean="0">
                <a:solidFill>
                  <a:schemeClr val="tx1"/>
                </a:solidFill>
              </a:rPr>
              <a:pPr eaLnBrk="1" hangingPunct="1"/>
              <a:t>17</a:t>
            </a:fld>
            <a:endParaRPr lang="en-US" altLang="en-US" sz="1200" b="0">
              <a:solidFill>
                <a:schemeClr val="tx1"/>
              </a:solidFill>
            </a:endParaRPr>
          </a:p>
        </p:txBody>
      </p:sp>
      <p:sp>
        <p:nvSpPr>
          <p:cNvPr id="6451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4516" name="Rectangle 2"/>
          <p:cNvSpPr>
            <a:spLocks noGrp="1" noRot="1" noChangeAspect="1" noChangeArrowheads="1" noTextEdit="1"/>
          </p:cNvSpPr>
          <p:nvPr>
            <p:ph type="sldImg"/>
          </p:nvPr>
        </p:nvSpPr>
        <p:spPr>
          <a:ln/>
        </p:spPr>
      </p:sp>
      <p:sp>
        <p:nvSpPr>
          <p:cNvPr id="645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To hold a charge, select the charge line and click </a:t>
            </a:r>
            <a:r>
              <a:rPr lang="en-GB" b="1"/>
              <a:t>Edit Holds</a:t>
            </a:r>
            <a:r>
              <a:rPr lang="en-GB"/>
              <a:t>. Change the Held status and optionally enter a release date. If no release date is specified, the charge is held indefinitely.</a:t>
            </a:r>
          </a:p>
          <a:p>
            <a:pPr eaLnBrk="1" hangingPunct="1"/>
            <a:r>
              <a:rPr lang="en-GB"/>
              <a:t>You can select several items and edit them at the same time. If you select the heading, all charges are selected.</a:t>
            </a:r>
          </a:p>
          <a:p>
            <a:pPr eaLnBrk="1" hangingPunct="1"/>
            <a:endParaRPr lang="en-GB"/>
          </a:p>
          <a:p>
            <a:pPr eaLnBrk="1" hangingPunct="1"/>
            <a:r>
              <a:rPr lang="en-GB"/>
              <a:t>In the base application, only supervisors have the authority to change account details such as holding charges.</a:t>
            </a:r>
          </a:p>
          <a:p>
            <a:pPr eaLnBrk="1" hangingPunct="1"/>
            <a:endParaRPr lang="en-GB"/>
          </a:p>
        </p:txBody>
      </p:sp>
    </p:spTree>
    <p:extLst>
      <p:ext uri="{BB962C8B-B14F-4D97-AF65-F5344CB8AC3E}">
        <p14:creationId xmlns:p14="http://schemas.microsoft.com/office/powerpoint/2010/main" val="1996954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8802E43E-39DF-4729-9C03-9D5641428C77}" type="slidenum">
              <a:rPr lang="en-US" altLang="en-US" sz="1200" b="0" smtClean="0">
                <a:solidFill>
                  <a:schemeClr val="tx1"/>
                </a:solidFill>
              </a:rPr>
              <a:pPr eaLnBrk="1" hangingPunct="1"/>
              <a:t>18</a:t>
            </a:fld>
            <a:endParaRPr lang="en-US" altLang="en-US" sz="1200" b="0">
              <a:solidFill>
                <a:schemeClr val="tx1"/>
              </a:solidFill>
            </a:endParaRPr>
          </a:p>
        </p:txBody>
      </p:sp>
      <p:sp>
        <p:nvSpPr>
          <p:cNvPr id="6553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5540" name="Rectangle 2"/>
          <p:cNvSpPr>
            <a:spLocks noGrp="1" noRot="1" noChangeAspect="1" noChangeArrowheads="1" noTextEdit="1"/>
          </p:cNvSpPr>
          <p:nvPr>
            <p:ph type="sldImg"/>
          </p:nvPr>
        </p:nvSpPr>
        <p:spPr>
          <a:ln/>
        </p:spPr>
      </p:sp>
      <p:sp>
        <p:nvSpPr>
          <p:cNvPr id="655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To explicitly release a hold, select the charge line and click </a:t>
            </a:r>
            <a:r>
              <a:rPr lang="en-GB" b="1"/>
              <a:t>Edit Holds</a:t>
            </a:r>
            <a:r>
              <a:rPr lang="en-GB"/>
              <a:t>. Then change the Hold Status to "Not Held".</a:t>
            </a:r>
          </a:p>
          <a:p>
            <a:pPr eaLnBrk="1" hangingPunct="1"/>
            <a:endParaRPr lang="en-GB"/>
          </a:p>
          <a:p>
            <a:pPr eaLnBrk="1" hangingPunct="1"/>
            <a:r>
              <a:rPr lang="en-GB"/>
              <a:t>The Release Charge Holds batch process automatically releases held charges when their release date is reached.</a:t>
            </a:r>
          </a:p>
          <a:p>
            <a:pPr eaLnBrk="1" hangingPunct="1"/>
            <a:endParaRPr lang="en-GB"/>
          </a:p>
          <a:p>
            <a:pPr eaLnBrk="1" hangingPunct="1"/>
            <a:r>
              <a:rPr lang="en-GB"/>
              <a:t>In the base application, only supervisors have the authority to release holds.</a:t>
            </a:r>
          </a:p>
          <a:p>
            <a:pPr eaLnBrk="1" hangingPunct="1"/>
            <a:endParaRPr lang="en-GB"/>
          </a:p>
        </p:txBody>
      </p:sp>
    </p:spTree>
    <p:extLst>
      <p:ext uri="{BB962C8B-B14F-4D97-AF65-F5344CB8AC3E}">
        <p14:creationId xmlns:p14="http://schemas.microsoft.com/office/powerpoint/2010/main" val="2480550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746A91A5-A8C1-4CEF-92E1-9028AC06619E}" type="slidenum">
              <a:rPr lang="en-US" altLang="en-US" sz="1200" b="0" smtClean="0">
                <a:solidFill>
                  <a:schemeClr val="tx1"/>
                </a:solidFill>
              </a:rPr>
              <a:pPr eaLnBrk="1" hangingPunct="1"/>
              <a:t>19</a:t>
            </a:fld>
            <a:endParaRPr lang="en-US" altLang="en-US" sz="1200" b="0">
              <a:solidFill>
                <a:schemeClr val="tx1"/>
              </a:solidFill>
            </a:endParaRPr>
          </a:p>
        </p:txBody>
      </p:sp>
      <p:sp>
        <p:nvSpPr>
          <p:cNvPr id="6656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66564" name="Rectangle 2"/>
          <p:cNvSpPr>
            <a:spLocks noGrp="1" noRot="1" noChangeAspect="1" noChangeArrowheads="1" noTextEdit="1"/>
          </p:cNvSpPr>
          <p:nvPr>
            <p:ph type="sldImg"/>
          </p:nvPr>
        </p:nvSpPr>
        <p:spPr>
          <a:ln/>
        </p:spPr>
      </p:sp>
      <p:sp>
        <p:nvSpPr>
          <p:cNvPr id="665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152550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eaLnBrk="1" hangingPunct="1"/>
            <a:r>
              <a:rPr lang="en-US" altLang="en-US" sz="1200" b="0">
                <a:solidFill>
                  <a:schemeClr val="tx1"/>
                </a:solidFill>
              </a:rPr>
              <a:t>	 Trouble Tickets and Delinquency - </a:t>
            </a:r>
            <a:fld id="{BDBABF04-3880-45DD-9F5B-CECEB90BA937}" type="slidenum">
              <a:rPr lang="en-US" altLang="en-US" sz="1200" b="0" smtClean="0">
                <a:solidFill>
                  <a:schemeClr val="tx1"/>
                </a:solidFill>
              </a:rPr>
              <a:pPr eaLnBrk="1" hangingPunct="1"/>
              <a:t>20</a:t>
            </a:fld>
            <a:endParaRPr lang="en-US" altLang="en-US" sz="1200" b="0">
              <a:solidFill>
                <a:schemeClr val="tx1"/>
              </a:solidFill>
            </a:endParaRPr>
          </a:p>
        </p:txBody>
      </p:sp>
      <p:sp>
        <p:nvSpPr>
          <p:cNvPr id="5529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5300" name="Rectangle 2"/>
          <p:cNvSpPr>
            <a:spLocks noGrp="1" noRot="1" noChangeAspect="1" noChangeArrowheads="1" noTextEdit="1"/>
          </p:cNvSpPr>
          <p:nvPr>
            <p:ph type="sldImg"/>
          </p:nvPr>
        </p:nvSpPr>
        <p:spPr>
          <a:ln/>
        </p:spPr>
      </p:sp>
      <p:sp>
        <p:nvSpPr>
          <p:cNvPr id="553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703061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663D8F5A-A691-4FAE-B2F3-D80183CFD51F}" type="slidenum">
              <a:rPr lang="en-US" altLang="en-US" sz="1200" b="0" smtClean="0">
                <a:solidFill>
                  <a:schemeClr val="tx1"/>
                </a:solidFill>
              </a:rPr>
              <a:pPr eaLnBrk="1" hangingPunct="1"/>
              <a:t>21</a:t>
            </a:fld>
            <a:endParaRPr lang="en-US" altLang="en-US" sz="1200" b="0">
              <a:solidFill>
                <a:schemeClr val="tx1"/>
              </a:solidFill>
            </a:endParaRPr>
          </a:p>
        </p:txBody>
      </p:sp>
      <p:sp>
        <p:nvSpPr>
          <p:cNvPr id="4198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manually start</a:t>
            </a:r>
            <a:r>
              <a:rPr lang="en-US" baseline="0"/>
              <a:t> a delinquency from the Account Summary and the Policy Summary screens. The list of available reasons for the delinquency is restricted by the set of delinquency reasons supported by the account's or policy's delinquency plan.</a:t>
            </a:r>
            <a:endParaRPr lang="en-US"/>
          </a:p>
        </p:txBody>
      </p:sp>
    </p:spTree>
    <p:extLst>
      <p:ext uri="{BB962C8B-B14F-4D97-AF65-F5344CB8AC3E}">
        <p14:creationId xmlns:p14="http://schemas.microsoft.com/office/powerpoint/2010/main" val="3376927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86A4831B-02CF-4830-A43E-257B3C3939FF}" type="slidenum">
              <a:rPr lang="en-US" altLang="en-US" sz="1200" b="0" smtClean="0">
                <a:solidFill>
                  <a:schemeClr val="tx1"/>
                </a:solidFill>
              </a:rPr>
              <a:pPr eaLnBrk="1" hangingPunct="1"/>
              <a:t>22</a:t>
            </a:fld>
            <a:endParaRPr lang="en-US" altLang="en-US" sz="1200" b="0">
              <a:solidFill>
                <a:schemeClr val="tx1"/>
              </a:solidFill>
            </a:endParaRPr>
          </a:p>
        </p:txBody>
      </p:sp>
      <p:sp>
        <p:nvSpPr>
          <p:cNvPr id="4301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3012" name="Rectangle 2"/>
          <p:cNvSpPr>
            <a:spLocks noGrp="1" noRot="1" noChangeAspect="1" noChangeArrowheads="1" noTextEdit="1"/>
          </p:cNvSpPr>
          <p:nvPr>
            <p:ph type="sldImg"/>
          </p:nvPr>
        </p:nvSpPr>
        <p:spPr>
          <a:ln/>
        </p:spPr>
      </p:sp>
      <p:sp>
        <p:nvSpPr>
          <p:cNvPr id="430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5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DB14134C-50B9-4E4F-BA75-C3BBA25D005D}" type="slidenum">
              <a:rPr lang="en-US" altLang="en-US" sz="1200" b="0" smtClean="0">
                <a:solidFill>
                  <a:schemeClr val="tx1"/>
                </a:solidFill>
              </a:rPr>
              <a:pPr eaLnBrk="1" hangingPunct="1"/>
              <a:t>5</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BillingCenter configuration developers can write business rules that automatically create trouble tickets.</a:t>
            </a:r>
          </a:p>
        </p:txBody>
      </p:sp>
    </p:spTree>
    <p:extLst>
      <p:ext uri="{BB962C8B-B14F-4D97-AF65-F5344CB8AC3E}">
        <p14:creationId xmlns:p14="http://schemas.microsoft.com/office/powerpoint/2010/main" val="31559807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D7235D72-9F1E-480A-BC39-A759BF75A9AD}" type="slidenum">
              <a:rPr lang="en-US" altLang="en-US" sz="1200" b="0" smtClean="0">
                <a:solidFill>
                  <a:schemeClr val="tx1"/>
                </a:solidFill>
              </a:rPr>
              <a:pPr eaLnBrk="1" hangingPunct="1"/>
              <a:t>23</a:t>
            </a:fld>
            <a:endParaRPr lang="en-US" altLang="en-US" sz="1200" b="0">
              <a:solidFill>
                <a:schemeClr val="tx1"/>
              </a:solidFill>
            </a:endParaRPr>
          </a:p>
        </p:txBody>
      </p:sp>
      <p:sp>
        <p:nvSpPr>
          <p:cNvPr id="4403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19566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5FBBDFB7-1E22-484D-8A48-BC774D1CF62A}" type="slidenum">
              <a:rPr lang="en-US" altLang="en-US" sz="1200" b="0" smtClean="0">
                <a:solidFill>
                  <a:schemeClr val="tx1"/>
                </a:solidFill>
              </a:rPr>
              <a:pPr eaLnBrk="1" hangingPunct="1"/>
              <a:t>24</a:t>
            </a:fld>
            <a:endParaRPr lang="en-US" altLang="en-US" sz="1200" b="0">
              <a:solidFill>
                <a:schemeClr val="tx1"/>
              </a:solidFill>
            </a:endParaRPr>
          </a:p>
        </p:txBody>
      </p:sp>
      <p:sp>
        <p:nvSpPr>
          <p:cNvPr id="4505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5060" name="Rectangle 2"/>
          <p:cNvSpPr>
            <a:spLocks noGrp="1" noRot="1" noChangeAspect="1" noChangeArrowheads="1" noTextEdit="1"/>
          </p:cNvSpPr>
          <p:nvPr>
            <p:ph type="sldImg"/>
          </p:nvPr>
        </p:nvSpPr>
        <p:spPr>
          <a:ln/>
        </p:spPr>
      </p:sp>
      <p:sp>
        <p:nvSpPr>
          <p:cNvPr id="450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An account must have a delinquency plan. A delinquency plan is optional for a policy. The delinquency plan on the policy takes precedence</a:t>
            </a:r>
            <a:r>
              <a:rPr lang="en-US" baseline="0"/>
              <a:t> over the delinquency plan on the account.</a:t>
            </a:r>
            <a:endParaRPr lang="en-US"/>
          </a:p>
        </p:txBody>
      </p:sp>
    </p:spTree>
    <p:extLst>
      <p:ext uri="{BB962C8B-B14F-4D97-AF65-F5344CB8AC3E}">
        <p14:creationId xmlns:p14="http://schemas.microsoft.com/office/powerpoint/2010/main" val="2077612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C52CA69D-E8B3-45D1-833B-89E8989240BD}" type="slidenum">
              <a:rPr lang="en-US" altLang="en-US" sz="1200" b="0" smtClean="0">
                <a:solidFill>
                  <a:schemeClr val="tx1"/>
                </a:solidFill>
              </a:rPr>
              <a:pPr eaLnBrk="1" hangingPunct="1"/>
              <a:t>25</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You can access delinquency details from the desktop (previous slide), the account, or the policy. The slide shows the Delinquencies screen for a account. (The same information is available</a:t>
            </a:r>
            <a:r>
              <a:rPr lang="en-GB" baseline="0"/>
              <a:t> on the policy's Delinquency screen.)</a:t>
            </a:r>
            <a:endParaRPr lang="en-GB"/>
          </a:p>
          <a:p>
            <a:pPr eaLnBrk="1" hangingPunct="1"/>
            <a:r>
              <a:rPr lang="en-GB"/>
              <a:t>The delinquency behaves according to the delinquency plan, which:</a:t>
            </a:r>
          </a:p>
          <a:p>
            <a:pPr lvl="1" eaLnBrk="1" hangingPunct="1"/>
            <a:r>
              <a:rPr lang="en-GB"/>
              <a:t>Defines a grace period before action is taken</a:t>
            </a:r>
          </a:p>
          <a:p>
            <a:pPr lvl="1" eaLnBrk="1" hangingPunct="1"/>
            <a:r>
              <a:rPr lang="en-GB"/>
              <a:t>Defines the events that make up the delinquency process and when they occur</a:t>
            </a:r>
          </a:p>
          <a:p>
            <a:pPr lvl="1" eaLnBrk="1" hangingPunct="1"/>
            <a:r>
              <a:rPr lang="en-GB"/>
              <a:t>Can limit delinquency so that it is not triggered for trivial amounts</a:t>
            </a:r>
          </a:p>
          <a:p>
            <a:pPr eaLnBrk="1" hangingPunct="1"/>
            <a:r>
              <a:rPr lang="en-GB"/>
              <a:t>In this example, the delinquency is still within the grace period.</a:t>
            </a:r>
          </a:p>
          <a:p>
            <a:pPr eaLnBrk="1" hangingPunct="1"/>
            <a:endParaRPr lang="en-GB"/>
          </a:p>
          <a:p>
            <a:pPr eaLnBrk="1" hangingPunct="1"/>
            <a:r>
              <a:rPr lang="en-GB"/>
              <a:t>If a trouble ticket is then raised against the account, the delinquency processing can be held while the issue is resolved (discussed in a later lesson).</a:t>
            </a:r>
          </a:p>
        </p:txBody>
      </p:sp>
    </p:spTree>
    <p:extLst>
      <p:ext uri="{BB962C8B-B14F-4D97-AF65-F5344CB8AC3E}">
        <p14:creationId xmlns:p14="http://schemas.microsoft.com/office/powerpoint/2010/main" val="2683382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00CE1E4A-44D3-4262-BA70-AE803CBFB408}" type="slidenum">
              <a:rPr lang="en-US" altLang="en-US" sz="1200" b="0" smtClean="0">
                <a:solidFill>
                  <a:schemeClr val="tx1"/>
                </a:solidFill>
              </a:rPr>
              <a:pPr eaLnBrk="1" hangingPunct="1"/>
              <a:t>26</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While in the grace period, the account summary shows the past due details and highlights the payment status of all delinquent policies for the account.</a:t>
            </a:r>
          </a:p>
        </p:txBody>
      </p:sp>
    </p:spTree>
    <p:extLst>
      <p:ext uri="{BB962C8B-B14F-4D97-AF65-F5344CB8AC3E}">
        <p14:creationId xmlns:p14="http://schemas.microsoft.com/office/powerpoint/2010/main" val="2934099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AED2B5B8-88F8-4A3D-841F-AF8943DDC466}" type="slidenum">
              <a:rPr lang="en-US" altLang="en-US" sz="1200" b="0" smtClean="0">
                <a:solidFill>
                  <a:schemeClr val="tx1"/>
                </a:solidFill>
              </a:rPr>
              <a:pPr eaLnBrk="1" hangingPunct="1"/>
              <a:t>27</a:t>
            </a:fld>
            <a:endParaRPr lang="en-US" altLang="en-US" sz="1200" b="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The Summary screen for the policy shows the reason cancellation is pending and the date the policy will be cancelled if the Past Due delinquency is not resolved.</a:t>
            </a:r>
          </a:p>
          <a:p>
            <a:pPr eaLnBrk="1" hangingPunct="1"/>
            <a:r>
              <a:rPr lang="en-GB"/>
              <a:t>The delinquency status is currently blank because the delinquency is in its grace period, and no delinquency events have been executed. Assuming the delinquency</a:t>
            </a:r>
            <a:r>
              <a:rPr lang="en-GB" baseline="0"/>
              <a:t> has not been resolved, a delinquency alert will be displayed on both the account and policy Summary screens w</a:t>
            </a:r>
            <a:r>
              <a:rPr lang="en-GB"/>
              <a:t>hen the grace period is</a:t>
            </a:r>
            <a:r>
              <a:rPr lang="en-GB" baseline="0"/>
              <a:t> over. </a:t>
            </a:r>
            <a:endParaRPr lang="en-GB"/>
          </a:p>
        </p:txBody>
      </p:sp>
    </p:spTree>
    <p:extLst>
      <p:ext uri="{BB962C8B-B14F-4D97-AF65-F5344CB8AC3E}">
        <p14:creationId xmlns:p14="http://schemas.microsoft.com/office/powerpoint/2010/main" val="723505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42D61F3C-A542-4417-9A6A-7C5F081EA5AF}"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28</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7108" name="Rectangle 2"/>
          <p:cNvSpPr>
            <a:spLocks noGrp="1" noRot="1" noChangeAspect="1" noChangeArrowheads="1" noTextEdit="1"/>
          </p:cNvSpPr>
          <p:nvPr>
            <p:ph type="sldImg"/>
          </p:nvPr>
        </p:nvSpPr>
        <p:spPr>
          <a:xfrm>
            <a:off x="-187325" y="630238"/>
            <a:ext cx="7239000" cy="4073525"/>
          </a:xfrm>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p>
        </p:txBody>
      </p:sp>
    </p:spTree>
    <p:extLst>
      <p:ext uri="{BB962C8B-B14F-4D97-AF65-F5344CB8AC3E}">
        <p14:creationId xmlns:p14="http://schemas.microsoft.com/office/powerpoint/2010/main" val="3770029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chemeClr val="bg1"/>
                </a:solidFill>
                <a:latin typeface="Arial" charset="0"/>
              </a:defRPr>
            </a:lvl1pPr>
            <a:lvl2pPr marL="742950" indent="-285750" defTabSz="931863" eaLnBrk="0" hangingPunct="0">
              <a:tabLst>
                <a:tab pos="2743200" algn="ctr"/>
              </a:tabLst>
              <a:defRPr sz="2000" b="1">
                <a:solidFill>
                  <a:schemeClr val="bg1"/>
                </a:solidFill>
                <a:latin typeface="Arial" charset="0"/>
              </a:defRPr>
            </a:lvl2pPr>
            <a:lvl3pPr marL="1143000" indent="-228600" defTabSz="931863" eaLnBrk="0" hangingPunct="0">
              <a:tabLst>
                <a:tab pos="2743200" algn="ctr"/>
              </a:tabLst>
              <a:defRPr sz="2000" b="1">
                <a:solidFill>
                  <a:schemeClr val="bg1"/>
                </a:solidFill>
                <a:latin typeface="Arial" charset="0"/>
              </a:defRPr>
            </a:lvl3pPr>
            <a:lvl4pPr marL="1600200" indent="-228600" defTabSz="931863" eaLnBrk="0" hangingPunct="0">
              <a:tabLst>
                <a:tab pos="2743200" algn="ctr"/>
              </a:tabLst>
              <a:defRPr sz="2000" b="1">
                <a:solidFill>
                  <a:schemeClr val="bg1"/>
                </a:solidFill>
                <a:latin typeface="Arial" charset="0"/>
              </a:defRPr>
            </a:lvl4pPr>
            <a:lvl5pPr marL="2057400" indent="-228600" defTabSz="931863" eaLnBrk="0" hangingPunct="0">
              <a:tabLst>
                <a:tab pos="2743200" algn="ctr"/>
              </a:tabLst>
              <a:defRPr sz="2000" b="1">
                <a:solidFill>
                  <a:schemeClr val="bg1"/>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chemeClr val="bg1"/>
                </a:solidFill>
                <a:latin typeface="Arial" charset="0"/>
              </a:defRPr>
            </a:lvl9pPr>
          </a:lstStyle>
          <a:p>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Payments and Commissions - </a:t>
            </a:r>
            <a:fld id="{FC75E5FF-92E7-4F66-A1F9-EB9C00C3775E}" type="slidenum">
              <a:rPr kumimoji="0" lang="en-US" alt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l" defTabSz="931863" rtl="0" eaLnBrk="1" fontAlgn="base" latinLnBrk="0" hangingPunct="1">
                <a:lnSpc>
                  <a:spcPct val="100000"/>
                </a:lnSpc>
                <a:spcBef>
                  <a:spcPct val="0"/>
                </a:spcBef>
                <a:spcAft>
                  <a:spcPct val="0"/>
                </a:spcAft>
                <a:buClrTx/>
                <a:buSzTx/>
                <a:buFontTx/>
                <a:buNone/>
                <a:tabLst>
                  <a:tab pos="2743200" algn="ctr"/>
                </a:tabLst>
                <a:defRPr/>
              </a:pPr>
              <a:t>29</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chemeClr val="bg1"/>
                </a:solidFill>
                <a:latin typeface="Arial" charset="0"/>
              </a:defRPr>
            </a:lvl1pPr>
            <a:lvl2pPr marL="742950" indent="-285750" defTabSz="942975" eaLnBrk="0" hangingPunct="0">
              <a:tabLst>
                <a:tab pos="5591175" algn="r"/>
              </a:tabLst>
              <a:defRPr sz="2000" b="1">
                <a:solidFill>
                  <a:schemeClr val="bg1"/>
                </a:solidFill>
                <a:latin typeface="Arial" charset="0"/>
              </a:defRPr>
            </a:lvl2pPr>
            <a:lvl3pPr marL="1143000" indent="-228600" defTabSz="942975" eaLnBrk="0" hangingPunct="0">
              <a:tabLst>
                <a:tab pos="5591175" algn="r"/>
              </a:tabLst>
              <a:defRPr sz="2000" b="1">
                <a:solidFill>
                  <a:schemeClr val="bg1"/>
                </a:solidFill>
                <a:latin typeface="Arial" charset="0"/>
              </a:defRPr>
            </a:lvl3pPr>
            <a:lvl4pPr marL="1600200" indent="-228600" defTabSz="942975" eaLnBrk="0" hangingPunct="0">
              <a:tabLst>
                <a:tab pos="5591175" algn="r"/>
              </a:tabLst>
              <a:defRPr sz="2000" b="1">
                <a:solidFill>
                  <a:schemeClr val="bg1"/>
                </a:solidFill>
                <a:latin typeface="Arial" charset="0"/>
              </a:defRPr>
            </a:lvl4pPr>
            <a:lvl5pPr marL="2057400" indent="-228600" defTabSz="942975" eaLnBrk="0" hangingPunct="0">
              <a:tabLst>
                <a:tab pos="5591175" algn="r"/>
              </a:tabLst>
              <a:defRPr sz="2000" b="1">
                <a:solidFill>
                  <a:schemeClr val="bg1"/>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chemeClr val="bg1"/>
                </a:solidFill>
                <a:latin typeface="Arial" charset="0"/>
              </a:defRPr>
            </a:lvl9pPr>
          </a:lstStyle>
          <a:p>
            <a:pPr marL="0" marR="0" lvl="0" indent="0" algn="l" defTabSz="942975" rtl="0" eaLnBrk="0" fontAlgn="base" latinLnBrk="0" hangingPunct="0">
              <a:lnSpc>
                <a:spcPts val="1875"/>
              </a:lnSpc>
              <a:spcBef>
                <a:spcPts val="625"/>
              </a:spcBef>
              <a:spcAft>
                <a:spcPct val="0"/>
              </a:spcAft>
              <a:buClrTx/>
              <a:buSzTx/>
              <a:buFont typeface="Wingdings" pitchFamily="2" charset="2"/>
              <a:buNone/>
              <a:tabLst>
                <a:tab pos="5591175" algn="r"/>
              </a:tabLst>
              <a:defRPr/>
            </a:pPr>
            <a:r>
              <a:rPr kumimoji="0" lang="en-US" altLang="en-US" sz="1200" b="0" i="0" u="none" strike="noStrike" kern="1200" cap="none" spc="0" normalizeH="0" baseline="0" noProof="0">
                <a:ln>
                  <a:noFill/>
                </a:ln>
                <a:solidFill>
                  <a:srgbClr val="000000"/>
                </a:solidFill>
                <a:effectLst/>
                <a:uLnTx/>
                <a:uFillTx/>
                <a:latin typeface="Arial" charset="0"/>
                <a:ea typeface="+mn-ea"/>
                <a:cs typeface="+mn-cs"/>
              </a:rPr>
              <a:t>	</a:t>
            </a:r>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8132" name="Rectangle 2"/>
          <p:cNvSpPr>
            <a:spLocks noGrp="1" noRot="1" noChangeAspect="1" noChangeArrowheads="1" noTextEdit="1"/>
          </p:cNvSpPr>
          <p:nvPr>
            <p:ph type="sldImg"/>
          </p:nvPr>
        </p:nvSpPr>
        <p:spPr>
          <a:xfrm>
            <a:off x="-187325" y="630238"/>
            <a:ext cx="7239000" cy="4073525"/>
          </a:xfrm>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09550" indent="-209550" eaLnBrk="1" hangingPunct="1"/>
            <a:r>
              <a:rPr lang="en-US" b="1"/>
              <a:t>Answers</a:t>
            </a:r>
          </a:p>
          <a:p>
            <a:pPr marL="209550" indent="-209550" eaLnBrk="1" hangingPunct="1">
              <a:buFontTx/>
              <a:buAutoNum type="arabicPeriod"/>
            </a:pPr>
            <a:r>
              <a:rPr lang="en-US"/>
              <a:t>The unapplied fund you select restricts the invoice items that are listed on the Distribution tab. Only the items on the invoice stream associated with the selected unapplied fund are shown.</a:t>
            </a:r>
          </a:p>
          <a:p>
            <a:pPr marL="209550" indent="-209550" eaLnBrk="1" hangingPunct="1">
              <a:buFontTx/>
              <a:buAutoNum type="arabicPeriod"/>
            </a:pPr>
            <a:r>
              <a:rPr lang="en-US"/>
              <a:t>Each sales office would have a different producer code set up within the overall producer details.</a:t>
            </a:r>
          </a:p>
          <a:p>
            <a:pPr marL="209550" indent="-209550" eaLnBrk="1" hangingPunct="1">
              <a:buFontTx/>
              <a:buAutoNum type="arabicPeriod"/>
            </a:pPr>
            <a:r>
              <a:rPr lang="en-US"/>
              <a:t>By default, the pennies are written off, but this behavior is configurable.</a:t>
            </a:r>
          </a:p>
          <a:p>
            <a:pPr marL="209550" indent="-209550" eaLnBrk="1" hangingPunct="1"/>
            <a:endParaRPr lang="en-US"/>
          </a:p>
          <a:p>
            <a:pPr marL="209550" indent="-209550" eaLnBrk="1" hangingPunct="1"/>
            <a:endParaRPr lang="en-US"/>
          </a:p>
          <a:p>
            <a:pPr marL="209550" indent="-209550" eaLnBrk="1" hangingPunct="1"/>
            <a:endParaRPr lang="en-US"/>
          </a:p>
          <a:p>
            <a:pPr marL="209550" indent="-209550" eaLnBrk="1" hangingPunct="1">
              <a:buFontTx/>
              <a:buAutoNum type="arabicPeriod"/>
            </a:pPr>
            <a:endParaRPr lang="en-US"/>
          </a:p>
          <a:p>
            <a:pPr marL="209550" indent="-209550" eaLnBrk="1" hangingPunct="1"/>
            <a:endParaRPr lang="en-US"/>
          </a:p>
          <a:p>
            <a:pPr marL="209550" indent="-209550" eaLnBrk="1" hangingPunct="1">
              <a:buFontTx/>
              <a:buAutoNum type="arabicPeriod"/>
            </a:pPr>
            <a:endParaRPr lang="en-US"/>
          </a:p>
          <a:p>
            <a:pPr marL="209550" indent="-209550" eaLnBrk="1" hangingPunct="1">
              <a:buFontTx/>
              <a:buAutoNum type="arabicPeriod"/>
            </a:pPr>
            <a:endParaRPr lang="en-US"/>
          </a:p>
          <a:p>
            <a:pPr marL="209550" indent="-209550" eaLnBrk="1" hangingPunct="1">
              <a:buFontTx/>
              <a:buAutoNum type="arabicPeriod"/>
            </a:pPr>
            <a:endParaRPr lang="en-US"/>
          </a:p>
        </p:txBody>
      </p:sp>
    </p:spTree>
    <p:extLst>
      <p:ext uri="{BB962C8B-B14F-4D97-AF65-F5344CB8AC3E}">
        <p14:creationId xmlns:p14="http://schemas.microsoft.com/office/powerpoint/2010/main" val="2708552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5378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69840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086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3B57EC3E-26E7-4BBA-818E-F5D77915C639}" type="slidenum">
              <a:rPr lang="en-US" altLang="en-US" sz="1200" b="0" smtClean="0">
                <a:solidFill>
                  <a:schemeClr val="tx1"/>
                </a:solidFill>
              </a:rPr>
              <a:pPr eaLnBrk="1" hangingPunct="1"/>
              <a:t>6</a:t>
            </a:fld>
            <a:endParaRPr lang="en-US" altLang="en-US" sz="1200" b="0">
              <a:solidFill>
                <a:schemeClr val="tx1"/>
              </a:solidFill>
            </a:endParaRPr>
          </a:p>
        </p:txBody>
      </p:sp>
      <p:sp>
        <p:nvSpPr>
          <p:cNvPr id="4608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6084" name="Rectangle 2"/>
          <p:cNvSpPr>
            <a:spLocks noGrp="1" noRot="1" noChangeAspect="1" noChangeArrowheads="1" noTextEdit="1"/>
          </p:cNvSpPr>
          <p:nvPr>
            <p:ph type="sldImg"/>
          </p:nvPr>
        </p:nvSpPr>
        <p:spPr>
          <a:ln/>
        </p:spPr>
      </p:sp>
      <p:sp>
        <p:nvSpPr>
          <p:cNvPr id="460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Entities that can be associated with a trouble ticket are accounts, policies, policy periods, and producers.</a:t>
            </a:r>
          </a:p>
          <a:p>
            <a:pPr eaLnBrk="1" hangingPunct="1"/>
            <a:r>
              <a:rPr lang="en-GB"/>
              <a:t>Only transactions from the accounts associated with the trouble ticket may be attached to it.</a:t>
            </a:r>
          </a:p>
          <a:p>
            <a:pPr eaLnBrk="1" hangingPunct="1"/>
            <a:r>
              <a:rPr lang="en-GB"/>
              <a:t>Processing that can be held includes invoicing, paying commission, and delinquency.</a:t>
            </a:r>
          </a:p>
        </p:txBody>
      </p:sp>
    </p:spTree>
    <p:extLst>
      <p:ext uri="{BB962C8B-B14F-4D97-AF65-F5344CB8AC3E}">
        <p14:creationId xmlns:p14="http://schemas.microsoft.com/office/powerpoint/2010/main" val="12276276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ABF1849-C783-4F45-BDF6-75CB4B4E0564}" type="slidenum">
              <a:rPr lang="en-US" smtClean="0"/>
              <a:t>34</a:t>
            </a:fld>
            <a:endParaRPr lang="en-US"/>
          </a:p>
        </p:txBody>
      </p:sp>
    </p:spTree>
    <p:extLst>
      <p:ext uri="{BB962C8B-B14F-4D97-AF65-F5344CB8AC3E}">
        <p14:creationId xmlns:p14="http://schemas.microsoft.com/office/powerpoint/2010/main" val="3833614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947464A1-00FE-4D2C-ACDA-68E46DB6A982}" type="slidenum">
              <a:rPr lang="en-US" altLang="en-US" sz="1200" b="0" smtClean="0">
                <a:solidFill>
                  <a:schemeClr val="tx1"/>
                </a:solidFill>
              </a:rPr>
              <a:pPr eaLnBrk="1" hangingPunct="1"/>
              <a:t>7</a:t>
            </a:fld>
            <a:endParaRPr lang="en-US" altLang="en-US" sz="1200" b="0">
              <a:solidFill>
                <a:schemeClr val="tx1"/>
              </a:solidFill>
            </a:endParaRPr>
          </a:p>
        </p:txBody>
      </p:sp>
      <p:sp>
        <p:nvSpPr>
          <p:cNvPr id="4710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7108" name="Rectangle 2"/>
          <p:cNvSpPr>
            <a:spLocks noGrp="1" noRot="1" noChangeAspect="1" noChangeArrowheads="1" noTextEdit="1"/>
          </p:cNvSpPr>
          <p:nvPr>
            <p:ph type="sldImg"/>
          </p:nvPr>
        </p:nvSpPr>
        <p:spPr>
          <a:ln/>
        </p:spPr>
      </p:sp>
      <p:sp>
        <p:nvSpPr>
          <p:cNvPr id="471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732364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B985AB3A-CE84-476A-98D6-603212A92CF5}" type="slidenum">
              <a:rPr lang="en-US" altLang="en-US" sz="1200" b="0" smtClean="0">
                <a:solidFill>
                  <a:schemeClr val="tx1"/>
                </a:solidFill>
              </a:rPr>
              <a:pPr eaLnBrk="1" hangingPunct="1"/>
              <a:t>8</a:t>
            </a:fld>
            <a:endParaRPr lang="en-US" altLang="en-US" sz="1200" b="0">
              <a:solidFill>
                <a:schemeClr val="tx1"/>
              </a:solidFill>
            </a:endParaRPr>
          </a:p>
        </p:txBody>
      </p:sp>
      <p:sp>
        <p:nvSpPr>
          <p:cNvPr id="48131"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8132" name="Rectangle 2"/>
          <p:cNvSpPr>
            <a:spLocks noGrp="1" noRot="1" noChangeAspect="1" noChangeArrowheads="1" noTextEdit="1"/>
          </p:cNvSpPr>
          <p:nvPr>
            <p:ph type="sldImg"/>
          </p:nvPr>
        </p:nvSpPr>
        <p:spPr>
          <a:ln/>
        </p:spPr>
      </p:sp>
      <p:sp>
        <p:nvSpPr>
          <p:cNvPr id="4813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Through configuration, you can automate trouble ticket assignment based on the trouble ticket type (and other factors). You can also automate the creation of standard activities associated with the trouble ticket.</a:t>
            </a:r>
          </a:p>
        </p:txBody>
      </p:sp>
    </p:spTree>
    <p:extLst>
      <p:ext uri="{BB962C8B-B14F-4D97-AF65-F5344CB8AC3E}">
        <p14:creationId xmlns:p14="http://schemas.microsoft.com/office/powerpoint/2010/main" val="4168459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EBC84473-470A-4087-A3D6-B60155794003}" type="slidenum">
              <a:rPr lang="en-US" altLang="en-US" sz="1200" b="0" smtClean="0">
                <a:solidFill>
                  <a:schemeClr val="tx1"/>
                </a:solidFill>
              </a:rPr>
              <a:pPr eaLnBrk="1" hangingPunct="1"/>
              <a:t>9</a:t>
            </a:fld>
            <a:endParaRPr lang="en-US" altLang="en-US" sz="1200" b="0">
              <a:solidFill>
                <a:schemeClr val="tx1"/>
              </a:solidFill>
            </a:endParaRPr>
          </a:p>
        </p:txBody>
      </p:sp>
      <p:sp>
        <p:nvSpPr>
          <p:cNvPr id="49155"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In this example, the trouble ticket is being added from the Account tab, so the current account is automatically included within the trouble ticket’s context (similarly, producers and policies are automatically included when trouble tickets are added from their tabs).</a:t>
            </a:r>
          </a:p>
          <a:p>
            <a:pPr eaLnBrk="1" hangingPunct="1"/>
            <a:endParaRPr lang="en-GB"/>
          </a:p>
          <a:p>
            <a:pPr eaLnBrk="1" hangingPunct="1"/>
            <a:r>
              <a:rPr lang="en-GB"/>
              <a:t>The trouble ticket in the example shows a dispute over a specific policy. In this case, you would click </a:t>
            </a:r>
            <a:r>
              <a:rPr lang="en-GB" b="1"/>
              <a:t>Add Policies</a:t>
            </a:r>
            <a:r>
              <a:rPr lang="en-GB"/>
              <a:t>.</a:t>
            </a:r>
            <a:r>
              <a:rPr lang="en-GB" baseline="0"/>
              <a:t> </a:t>
            </a:r>
            <a:r>
              <a:rPr lang="en-GB"/>
              <a:t>The policy search opens, allowing you to select one or more policies to add to the trouble ticket.</a:t>
            </a:r>
          </a:p>
          <a:p>
            <a:pPr eaLnBrk="1" hangingPunct="1"/>
            <a:endParaRPr lang="en-GB"/>
          </a:p>
          <a:p>
            <a:pPr eaLnBrk="1" hangingPunct="1"/>
            <a:r>
              <a:rPr lang="en-GB"/>
              <a:t>You may also add producers, specific policy periods, and other accounts.</a:t>
            </a:r>
          </a:p>
          <a:p>
            <a:pPr eaLnBrk="1" hangingPunct="1"/>
            <a:endParaRPr lang="en-GB"/>
          </a:p>
          <a:p>
            <a:pPr eaLnBrk="1" hangingPunct="1"/>
            <a:r>
              <a:rPr lang="en-GB"/>
              <a:t>If you have added any unwanted entities, check them and click </a:t>
            </a:r>
            <a:r>
              <a:rPr lang="en-GB" b="1"/>
              <a:t>Remove</a:t>
            </a:r>
            <a:r>
              <a:rPr lang="en-GB"/>
              <a:t>. </a:t>
            </a:r>
          </a:p>
        </p:txBody>
      </p:sp>
    </p:spTree>
    <p:extLst>
      <p:ext uri="{BB962C8B-B14F-4D97-AF65-F5344CB8AC3E}">
        <p14:creationId xmlns:p14="http://schemas.microsoft.com/office/powerpoint/2010/main" val="704945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AE0D43AF-C6C8-44A3-BB85-B9321FBF214E}" type="slidenum">
              <a:rPr lang="en-US" altLang="en-US" sz="1200" b="0" smtClean="0">
                <a:solidFill>
                  <a:schemeClr val="tx1"/>
                </a:solidFill>
              </a:rPr>
              <a:pPr eaLnBrk="1" hangingPunct="1"/>
              <a:t>10</a:t>
            </a:fld>
            <a:endParaRPr lang="en-US" altLang="en-US" sz="1200" b="0">
              <a:solidFill>
                <a:schemeClr val="tx1"/>
              </a:solidFill>
            </a:endParaRPr>
          </a:p>
        </p:txBody>
      </p:sp>
      <p:sp>
        <p:nvSpPr>
          <p:cNvPr id="50179"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T</a:t>
            </a:r>
            <a:r>
              <a:rPr lang="en-US" err="1"/>
              <a:t>rouble</a:t>
            </a:r>
            <a:r>
              <a:rPr lang="en-US"/>
              <a:t> tickets allow you to set and release holds on whole blocks of accounts, producers, policy periods, and so on. In the example, a hold is placed on invoice sending to avoid billing the customer until the dispute is resolved. The hold will be automatically released on the specified release date. </a:t>
            </a:r>
            <a:r>
              <a:rPr lang="en-GB"/>
              <a:t>Closing a trouble ticket before the release date is reached automatically releases any holds. </a:t>
            </a:r>
          </a:p>
          <a:p>
            <a:pPr eaLnBrk="1" hangingPunct="1"/>
            <a:endParaRPr lang="en-US"/>
          </a:p>
          <a:p>
            <a:pPr eaLnBrk="1" hangingPunct="1"/>
            <a:r>
              <a:rPr lang="en-US"/>
              <a:t>In general, a "hold" in BillingCenter refers to holds on automated processes, but manual actions are unaffected. However, you can configure BillingCenter to prevent manual actions in the presence of a hold.</a:t>
            </a:r>
          </a:p>
          <a:p>
            <a:pPr eaLnBrk="1" hangingPunct="1"/>
            <a:endParaRPr lang="en-US"/>
          </a:p>
          <a:p>
            <a:pPr eaLnBrk="1" hangingPunct="1"/>
            <a:r>
              <a:rPr lang="en-US"/>
              <a:t>Note: You can place a hold on individual charges from the </a:t>
            </a:r>
            <a:r>
              <a:rPr lang="en-US">
                <a:sym typeface="Wingdings" pitchFamily="2" charset="2"/>
              </a:rPr>
              <a:t>Charges screen for either an account or policy, but a trouble ticket provides the only way to hold a block of charges.</a:t>
            </a:r>
            <a:endParaRPr lang="en-US"/>
          </a:p>
        </p:txBody>
      </p:sp>
    </p:spTree>
    <p:extLst>
      <p:ext uri="{BB962C8B-B14F-4D97-AF65-F5344CB8AC3E}">
        <p14:creationId xmlns:p14="http://schemas.microsoft.com/office/powerpoint/2010/main" val="711717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A38AB6B2-AAFA-4F92-9F35-052EBC5E4F65}" type="slidenum">
              <a:rPr lang="en-US" altLang="en-US" sz="1200" b="0" smtClean="0">
                <a:solidFill>
                  <a:schemeClr val="tx1"/>
                </a:solidFill>
              </a:rPr>
              <a:pPr eaLnBrk="1" hangingPunct="1"/>
              <a:t>11</a:t>
            </a:fld>
            <a:endParaRPr lang="en-US" altLang="en-US" sz="1200" b="0">
              <a:solidFill>
                <a:schemeClr val="tx1"/>
              </a:solidFill>
            </a:endParaRPr>
          </a:p>
        </p:txBody>
      </p:sp>
      <p:sp>
        <p:nvSpPr>
          <p:cNvPr id="51203"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You can add transactions to a trouble ticket for informational purposes. Adding transactions does not cause BillingCenter to take any special action. </a:t>
            </a:r>
          </a:p>
          <a:p>
            <a:pPr eaLnBrk="1" hangingPunct="1"/>
            <a:endParaRPr lang="en-GB"/>
          </a:p>
          <a:p>
            <a:pPr eaLnBrk="1" hangingPunct="1"/>
            <a:r>
              <a:rPr lang="en-GB"/>
              <a:t>In our example, the dispute is about the premium charged. The charge transaction (which was created from the billing instruction) is selected and referenced by the trouble ticket.</a:t>
            </a:r>
          </a:p>
          <a:p>
            <a:pPr eaLnBrk="1" hangingPunct="1"/>
            <a:endParaRPr lang="en-GB"/>
          </a:p>
          <a:p>
            <a:pPr eaLnBrk="1" hangingPunct="1"/>
            <a:r>
              <a:rPr lang="en-GB"/>
              <a:t>You can select any number of transactions and add them to the trouble ticket (the transactions list scrolls). If you have erroneously add a transaction to the trouble ticket, check the transaction and click  </a:t>
            </a:r>
            <a:r>
              <a:rPr lang="en-GB" b="1"/>
              <a:t>Remove</a:t>
            </a:r>
            <a:r>
              <a:rPr lang="en-GB"/>
              <a:t>.</a:t>
            </a:r>
          </a:p>
        </p:txBody>
      </p:sp>
    </p:spTree>
    <p:extLst>
      <p:ext uri="{BB962C8B-B14F-4D97-AF65-F5344CB8AC3E}">
        <p14:creationId xmlns:p14="http://schemas.microsoft.com/office/powerpoint/2010/main" val="307784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pyright"/>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tabLst>
                <a:tab pos="2743200" algn="ctr"/>
              </a:tabLst>
              <a:defRPr sz="2000" b="1">
                <a:solidFill>
                  <a:srgbClr val="FF0000"/>
                </a:solidFill>
                <a:latin typeface="Arial" charset="0"/>
              </a:defRPr>
            </a:lvl1pPr>
            <a:lvl2pPr marL="742950" indent="-285750" defTabSz="931863" eaLnBrk="0" hangingPunct="0">
              <a:tabLst>
                <a:tab pos="2743200" algn="ctr"/>
              </a:tabLst>
              <a:defRPr sz="2000" b="1">
                <a:solidFill>
                  <a:srgbClr val="FF0000"/>
                </a:solidFill>
                <a:latin typeface="Arial" charset="0"/>
              </a:defRPr>
            </a:lvl2pPr>
            <a:lvl3pPr marL="1143000" indent="-228600" defTabSz="931863" eaLnBrk="0" hangingPunct="0">
              <a:tabLst>
                <a:tab pos="2743200" algn="ctr"/>
              </a:tabLst>
              <a:defRPr sz="2000" b="1">
                <a:solidFill>
                  <a:srgbClr val="FF0000"/>
                </a:solidFill>
                <a:latin typeface="Arial" charset="0"/>
              </a:defRPr>
            </a:lvl3pPr>
            <a:lvl4pPr marL="1600200" indent="-228600" defTabSz="931863" eaLnBrk="0" hangingPunct="0">
              <a:tabLst>
                <a:tab pos="2743200" algn="ctr"/>
              </a:tabLst>
              <a:defRPr sz="2000" b="1">
                <a:solidFill>
                  <a:srgbClr val="FF0000"/>
                </a:solidFill>
                <a:latin typeface="Arial" charset="0"/>
              </a:defRPr>
            </a:lvl4pPr>
            <a:lvl5pPr marL="2057400" indent="-228600" defTabSz="931863" eaLnBrk="0" hangingPunct="0">
              <a:tabLst>
                <a:tab pos="2743200" algn="ctr"/>
              </a:tabLst>
              <a:defRPr sz="2000" b="1">
                <a:solidFill>
                  <a:srgbClr val="FF0000"/>
                </a:solidFill>
                <a:latin typeface="Arial" charset="0"/>
              </a:defRPr>
            </a:lvl5pPr>
            <a:lvl6pPr marL="25146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6pPr>
            <a:lvl7pPr marL="29718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7pPr>
            <a:lvl8pPr marL="34290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8pPr>
            <a:lvl9pPr marL="3886200" indent="-228600" algn="ctr" defTabSz="931863" eaLnBrk="0" fontAlgn="base" hangingPunct="0">
              <a:spcBef>
                <a:spcPct val="50000"/>
              </a:spcBef>
              <a:spcAft>
                <a:spcPct val="30000"/>
              </a:spcAft>
              <a:buClr>
                <a:schemeClr val="tx1"/>
              </a:buClr>
              <a:tabLst>
                <a:tab pos="2743200" algn="ctr"/>
              </a:tabLst>
              <a:defRPr sz="2000" b="1">
                <a:solidFill>
                  <a:srgbClr val="FF0000"/>
                </a:solidFill>
                <a:latin typeface="Arial" charset="0"/>
              </a:defRPr>
            </a:lvl9pPr>
          </a:lstStyle>
          <a:p>
            <a:pPr eaLnBrk="1" hangingPunct="1"/>
            <a:r>
              <a:rPr lang="en-US" altLang="en-US" sz="1200" b="0">
                <a:solidFill>
                  <a:schemeClr val="tx1"/>
                </a:solidFill>
              </a:rPr>
              <a:t>	 Trouble Tickets and Delinquency - </a:t>
            </a:r>
            <a:fld id="{2025C586-DA92-4389-B29C-8E77D719AE7A}" type="slidenum">
              <a:rPr lang="en-US" altLang="en-US" sz="1200" b="0" smtClean="0">
                <a:solidFill>
                  <a:schemeClr val="tx1"/>
                </a:solidFill>
              </a:rPr>
              <a:pPr eaLnBrk="1" hangingPunct="1"/>
              <a:t>12</a:t>
            </a:fld>
            <a:endParaRPr lang="en-US" altLang="en-US" sz="1200" b="0">
              <a:solidFill>
                <a:schemeClr val="tx1"/>
              </a:solidFill>
            </a:endParaRPr>
          </a:p>
        </p:txBody>
      </p:sp>
      <p:sp>
        <p:nvSpPr>
          <p:cNvPr id="52227" name="SectionName"/>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2975" eaLnBrk="0" hangingPunct="0">
              <a:tabLst>
                <a:tab pos="5591175" algn="r"/>
              </a:tabLst>
              <a:defRPr sz="2000" b="1">
                <a:solidFill>
                  <a:srgbClr val="FF0000"/>
                </a:solidFill>
                <a:latin typeface="Arial" charset="0"/>
              </a:defRPr>
            </a:lvl1pPr>
            <a:lvl2pPr marL="742950" indent="-285750" defTabSz="942975" eaLnBrk="0" hangingPunct="0">
              <a:tabLst>
                <a:tab pos="5591175" algn="r"/>
              </a:tabLst>
              <a:defRPr sz="2000" b="1">
                <a:solidFill>
                  <a:srgbClr val="FF0000"/>
                </a:solidFill>
                <a:latin typeface="Arial" charset="0"/>
              </a:defRPr>
            </a:lvl2pPr>
            <a:lvl3pPr marL="1143000" indent="-228600" defTabSz="942975" eaLnBrk="0" hangingPunct="0">
              <a:tabLst>
                <a:tab pos="5591175" algn="r"/>
              </a:tabLst>
              <a:defRPr sz="2000" b="1">
                <a:solidFill>
                  <a:srgbClr val="FF0000"/>
                </a:solidFill>
                <a:latin typeface="Arial" charset="0"/>
              </a:defRPr>
            </a:lvl3pPr>
            <a:lvl4pPr marL="1600200" indent="-228600" defTabSz="942975" eaLnBrk="0" hangingPunct="0">
              <a:tabLst>
                <a:tab pos="5591175" algn="r"/>
              </a:tabLst>
              <a:defRPr sz="2000" b="1">
                <a:solidFill>
                  <a:srgbClr val="FF0000"/>
                </a:solidFill>
                <a:latin typeface="Arial" charset="0"/>
              </a:defRPr>
            </a:lvl4pPr>
            <a:lvl5pPr marL="2057400" indent="-228600" defTabSz="942975" eaLnBrk="0" hangingPunct="0">
              <a:tabLst>
                <a:tab pos="5591175" algn="r"/>
              </a:tabLst>
              <a:defRPr sz="2000" b="1">
                <a:solidFill>
                  <a:srgbClr val="FF0000"/>
                </a:solidFill>
                <a:latin typeface="Arial" charset="0"/>
              </a:defRPr>
            </a:lvl5pPr>
            <a:lvl6pPr marL="25146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6pPr>
            <a:lvl7pPr marL="29718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7pPr>
            <a:lvl8pPr marL="34290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8pPr>
            <a:lvl9pPr marL="3886200" indent="-228600" algn="ctr" defTabSz="942975" eaLnBrk="0" fontAlgn="base" hangingPunct="0">
              <a:spcBef>
                <a:spcPct val="50000"/>
              </a:spcBef>
              <a:spcAft>
                <a:spcPct val="30000"/>
              </a:spcAft>
              <a:buClr>
                <a:schemeClr val="tx1"/>
              </a:buClr>
              <a:tabLst>
                <a:tab pos="5591175" algn="r"/>
              </a:tabLst>
              <a:defRPr sz="2000" b="1">
                <a:solidFill>
                  <a:srgbClr val="FF0000"/>
                </a:solidFill>
                <a:latin typeface="Arial" charset="0"/>
              </a:defRPr>
            </a:lvl9pPr>
          </a:lstStyle>
          <a:p>
            <a:r>
              <a:rPr lang="en-US" altLang="en-US" sz="1200" b="0">
                <a:solidFill>
                  <a:schemeClr val="tx1"/>
                </a:solidFill>
              </a:rPr>
              <a:t>	</a:t>
            </a:r>
            <a:endParaRPr lang="en-US" sz="1200" b="0">
              <a:solidFill>
                <a:schemeClr val="tx1"/>
              </a:solidFill>
            </a:endParaRPr>
          </a:p>
        </p:txBody>
      </p:sp>
      <p:sp>
        <p:nvSpPr>
          <p:cNvPr id="52228" name="Rectangle 2"/>
          <p:cNvSpPr>
            <a:spLocks noGrp="1" noRot="1" noChangeAspect="1" noChangeArrowheads="1" noTextEdit="1"/>
          </p:cNvSpPr>
          <p:nvPr>
            <p:ph type="sldImg"/>
          </p:nvPr>
        </p:nvSpPr>
        <p:spPr>
          <a:ln/>
        </p:spPr>
      </p:sp>
      <p:sp>
        <p:nvSpPr>
          <p:cNvPr id="5222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t>Assignment of responsibility completes the setup of a new trouble ticket.</a:t>
            </a:r>
          </a:p>
          <a:p>
            <a:pPr eaLnBrk="1" hangingPunct="1"/>
            <a:r>
              <a:rPr lang="en-GB"/>
              <a:t>After being assigned, the trouble ticket appears on the assigned user’s desktop.</a:t>
            </a:r>
          </a:p>
          <a:p>
            <a:pPr eaLnBrk="1" hangingPunct="1"/>
            <a:r>
              <a:rPr lang="en-GB"/>
              <a:t>Although the</a:t>
            </a:r>
            <a:r>
              <a:rPr lang="en-GB" baseline="0"/>
              <a:t> default action is automatic assignment</a:t>
            </a:r>
            <a:r>
              <a:rPr lang="en-GB"/>
              <a:t>, you can choose</a:t>
            </a:r>
            <a:r>
              <a:rPr lang="en-GB" baseline="0"/>
              <a:t> to</a:t>
            </a:r>
            <a:r>
              <a:rPr lang="en-GB"/>
              <a:t> explicitly assign the ticket to yourself or to any user with permission to own a trouble ticket.</a:t>
            </a:r>
          </a:p>
          <a:p>
            <a:pPr eaLnBrk="1" hangingPunct="1"/>
            <a:endParaRPr lang="en-GB"/>
          </a:p>
        </p:txBody>
      </p:sp>
    </p:spTree>
    <p:extLst>
      <p:ext uri="{BB962C8B-B14F-4D97-AF65-F5344CB8AC3E}">
        <p14:creationId xmlns:p14="http://schemas.microsoft.com/office/powerpoint/2010/main" val="2843685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26403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8922364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2"/>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99607799"/>
      </p:ext>
    </p:extLst>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2665026827"/>
      </p:ext>
    </p:extLst>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4" y="685802"/>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02295711"/>
      </p:ext>
    </p:extLst>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57764254"/>
      </p:ext>
    </p:extLst>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260275297"/>
      </p:ext>
    </p:extLst>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42137"/>
      </p:ext>
    </p:extLst>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2"/>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63248498"/>
      </p:ext>
    </p:extLst>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9298827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4754563" y="685802"/>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533474182"/>
      </p:ext>
    </p:extLst>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5779750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7262512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42015985"/>
      </p:ext>
    </p:extLst>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
        <p:nvSpPr>
          <p:cNvPr id="3" name="txt Title Fixed NotesOnly"/>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Tree>
    <p:extLst>
      <p:ext uri="{BB962C8B-B14F-4D97-AF65-F5344CB8AC3E}">
        <p14:creationId xmlns:p14="http://schemas.microsoft.com/office/powerpoint/2010/main" val="212024901"/>
      </p:ext>
    </p:extLst>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29899592"/>
      </p:ext>
    </p:extLst>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48043622"/>
      </p:ext>
    </p:extLst>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12821450"/>
      </p:ext>
    </p:extLst>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80051431"/>
      </p:ext>
    </p:extLst>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2622747343"/>
      </p:ext>
    </p:extLst>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3" name="txt Topic Content"/>
          <p:cNvSpPr>
            <a:spLocks noGrp="1"/>
          </p:cNvSpPr>
          <p:nvPr>
            <p:ph idx="1" hasCustomPrompt="1"/>
          </p:nvPr>
        </p:nvSpPr>
        <p:spPr>
          <a:xfrm>
            <a:off x="519114"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Tree>
    <p:extLst>
      <p:ext uri="{BB962C8B-B14F-4D97-AF65-F5344CB8AC3E}">
        <p14:creationId xmlns:p14="http://schemas.microsoft.com/office/powerpoint/2010/main" val="3697663673"/>
      </p:ext>
    </p:extLst>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335320837"/>
      </p:ext>
    </p:extLst>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085734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Tree>
    <p:extLst>
      <p:ext uri="{BB962C8B-B14F-4D97-AF65-F5344CB8AC3E}">
        <p14:creationId xmlns:p14="http://schemas.microsoft.com/office/powerpoint/2010/main" val="253531256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83271321"/>
      </p:ext>
    </p:extLst>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17342915"/>
      </p:ext>
    </p:extLst>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a:solidFill>
                  <a:schemeClr val="accent1"/>
                </a:solidFill>
              </a:rPr>
              <a:t>This lesson uses the notes section for additional explanation and information.</a:t>
            </a:r>
            <a:r>
              <a:rPr lang="en-US" sz="1200">
                <a:solidFill>
                  <a:schemeClr val="accent1"/>
                </a:solidFill>
              </a:rPr>
              <a:t> </a:t>
            </a:r>
            <a:br>
              <a:rPr lang="en-US" sz="1200">
                <a:solidFill>
                  <a:schemeClr val="accent1"/>
                </a:solidFill>
              </a:rPr>
            </a:br>
            <a:r>
              <a:rPr lang="en-US" sz="1200" b="0">
                <a:solidFill>
                  <a:schemeClr val="accent1"/>
                </a:solidFill>
              </a:rPr>
              <a:t>To view the notes in PowerPoint, select View </a:t>
            </a:r>
            <a:r>
              <a:rPr lang="en-US" sz="1200" b="0">
                <a:solidFill>
                  <a:schemeClr val="accent1"/>
                </a:solidFill>
                <a:sym typeface="Wingdings" pitchFamily="2" charset="2"/>
              </a:rPr>
              <a:t> Normal or </a:t>
            </a:r>
            <a:r>
              <a:rPr lang="en-US" sz="1200" b="0">
                <a:solidFill>
                  <a:schemeClr val="accent1"/>
                </a:solidFill>
              </a:rPr>
              <a:t>View </a:t>
            </a:r>
            <a:r>
              <a:rPr lang="en-US" sz="1200" b="0">
                <a:solidFill>
                  <a:schemeClr val="accent1"/>
                </a:solidFill>
                <a:sym typeface="Wingdings" pitchFamily="2" charset="2"/>
              </a:rPr>
              <a:t> </a:t>
            </a:r>
            <a:r>
              <a:rPr lang="en-US" sz="1200" b="0">
                <a:solidFill>
                  <a:schemeClr val="accent1"/>
                </a:solidFill>
              </a:rPr>
              <a:t>Notes Page. </a:t>
            </a:r>
            <a:br>
              <a:rPr lang="en-US" sz="1200" b="0">
                <a:solidFill>
                  <a:schemeClr val="accent1"/>
                </a:solidFill>
              </a:rPr>
            </a:br>
            <a:r>
              <a:rPr lang="en-US" sz="1200" b="0">
                <a:solidFill>
                  <a:schemeClr val="accent1"/>
                </a:solidFill>
              </a:rPr>
              <a:t>When printing </a:t>
            </a:r>
            <a:r>
              <a:rPr lang="en-US" sz="1200">
                <a:solidFill>
                  <a:schemeClr val="accent1"/>
                </a:solidFill>
              </a:rPr>
              <a:t>notes, select Note Pages and</a:t>
            </a:r>
            <a:r>
              <a:rPr lang="en-US" sz="1200" baseline="0">
                <a:solidFill>
                  <a:schemeClr val="accent1"/>
                </a:solidFill>
              </a:rPr>
              <a:t> </a:t>
            </a:r>
            <a:r>
              <a:rPr lang="en-US" sz="1200" b="0">
                <a:solidFill>
                  <a:schemeClr val="accent1"/>
                </a:solidFill>
              </a:rPr>
              <a:t>Print hidden slides.</a:t>
            </a:r>
          </a:p>
          <a:p>
            <a:pPr lvl="1" algn="l">
              <a:spcBef>
                <a:spcPct val="20000"/>
              </a:spcBef>
              <a:buSzPct val="90000"/>
              <a:buFont typeface="Wingdings 2" pitchFamily="18" charset="2"/>
              <a:buNone/>
            </a:pPr>
            <a:endParaRPr lang="en-US" sz="1050" b="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2251292497"/>
      </p:ext>
    </p:extLst>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17380540"/>
      </p:ext>
    </p:extLst>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
        <p:nvSpPr>
          <p:cNvPr id="3" name="txt Content"/>
          <p:cNvSpPr>
            <a:spLocks noGrp="1"/>
          </p:cNvSpPr>
          <p:nvPr>
            <p:ph idx="1" hasCustomPrompt="1"/>
          </p:nvPr>
        </p:nvSpPr>
        <p:spPr>
          <a:xfrm>
            <a:off x="519114"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Tree>
    <p:extLst>
      <p:ext uri="{BB962C8B-B14F-4D97-AF65-F5344CB8AC3E}">
        <p14:creationId xmlns:p14="http://schemas.microsoft.com/office/powerpoint/2010/main" val="3927961796"/>
      </p:ext>
    </p:extLst>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4"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1299467007"/>
      </p:ext>
    </p:extLst>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p:cSld name="Notices Mandatory">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6" y="8572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Notices</a:t>
            </a:r>
            <a:endParaRPr lang="en-US" sz="2400">
              <a:latin typeface="+mj-lt"/>
            </a:endParaRPr>
          </a:p>
        </p:txBody>
      </p:sp>
      <p:sp>
        <p:nvSpPr>
          <p:cNvPr id="4"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a:solidFill>
                  <a:schemeClr val="bg1"/>
                </a:solidFill>
              </a:rPr>
              <a:t>Copyright © 2001-2014 Guidewire Software, Inc. All rights reserved.</a:t>
            </a:r>
            <a:br>
              <a:rPr lang="en-US" sz="1200" b="1">
                <a:solidFill>
                  <a:schemeClr val="bg1"/>
                </a:solidFill>
              </a:rPr>
            </a:br>
            <a:endParaRPr lang="en-US" sz="1200" b="1">
              <a:solidFill>
                <a:schemeClr val="bg1"/>
              </a:solidFill>
            </a:endParaRPr>
          </a:p>
          <a:p>
            <a:pPr marL="0" indent="0">
              <a:buFont typeface="Wingdings 3" pitchFamily="18" charset="2"/>
              <a:buNone/>
            </a:pPr>
            <a:r>
              <a:rPr lang="en-US" sz="105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err="1">
                <a:solidFill>
                  <a:schemeClr val="bg1"/>
                </a:solidFill>
              </a:rPr>
              <a:t>DataHub</a:t>
            </a:r>
            <a:r>
              <a:rPr lang="en-US" sz="1050" b="0">
                <a:solidFill>
                  <a:schemeClr val="bg1"/>
                </a:solidFill>
              </a:rPr>
              <a:t>, Guidewire </a:t>
            </a:r>
            <a:r>
              <a:rPr lang="en-US" sz="1050" b="0" err="1">
                <a:solidFill>
                  <a:schemeClr val="bg1"/>
                </a:solidFill>
              </a:rPr>
              <a:t>InfoCenter</a:t>
            </a:r>
            <a:r>
              <a:rPr lang="en-US" sz="105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All other trademarks are the property of their respective owners.</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2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05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Guidewire products are protected by one or more United States patents.</a:t>
            </a:r>
          </a:p>
        </p:txBody>
      </p:sp>
    </p:spTree>
    <p:extLst>
      <p:ext uri="{BB962C8B-B14F-4D97-AF65-F5344CB8AC3E}">
        <p14:creationId xmlns:p14="http://schemas.microsoft.com/office/powerpoint/2010/main" val="3686872454"/>
      </p:ext>
    </p:extLst>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userDrawn="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8" y="79603"/>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7"/>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5" y="1907515"/>
            <a:ext cx="8348837" cy="415499"/>
          </a:xfrm>
        </p:spPr>
        <p:txBody>
          <a:bodyPr wrap="square" anchor="ctr" anchorCtr="0">
            <a:spAutoFit/>
          </a:bodyPr>
          <a:lstStyle>
            <a:lvl1pPr algn="l">
              <a:defRPr sz="3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4" y="2452019"/>
            <a:ext cx="8327698" cy="406477"/>
          </a:xfrm>
        </p:spPr>
        <p:txBody>
          <a:bodyPr anchor="ctr" anchorCtr="0">
            <a:noAutofit/>
          </a:bodyPr>
          <a:lstStyle>
            <a:lvl1pPr marL="0" indent="0">
              <a:buFont typeface="Arial" panose="020B0604020202020204" pitchFamily="34" charset="0"/>
              <a:buNone/>
              <a:defRPr sz="1500">
                <a:solidFill>
                  <a:schemeClr val="accent2"/>
                </a:solidFill>
              </a:defRPr>
            </a:lvl1pPr>
            <a:lvl2pPr marL="0" indent="0">
              <a:buNone/>
              <a:defRPr>
                <a:solidFill>
                  <a:schemeClr val="bg2"/>
                </a:solidFill>
              </a:defRPr>
            </a:lvl2pPr>
            <a:lvl3pPr marL="171450" indent="0">
              <a:buNone/>
              <a:defRPr/>
            </a:lvl3pPr>
          </a:lstStyle>
          <a:p>
            <a:pPr lvl="0"/>
            <a:r>
              <a:rPr lang="en-US"/>
              <a:t>Speaker’s Full Name or Subtitle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3"/>
            <a:ext cx="4572000" cy="187241"/>
          </a:xfrm>
          <a:prstGeom prst="rect">
            <a:avLst/>
          </a:prstGeom>
        </p:spPr>
        <p:txBody>
          <a:bodyPr vert="horz" lIns="0" tIns="0" rIns="0" bIns="0" rtlCol="0" anchor="b" anchorCtr="0"/>
          <a:lstStyle>
            <a:lvl1pPr algn="l">
              <a:defRPr sz="600">
                <a:solidFill>
                  <a:schemeClr val="accent2"/>
                </a:solidFill>
                <a:latin typeface="Arial" panose="020B0604020202020204" pitchFamily="34" charset="0"/>
                <a:cs typeface="Arial" panose="020B0604020202020204" pitchFamily="34" charset="0"/>
              </a:defRPr>
            </a:lvl1pPr>
            <a:lvl2pPr marL="0" indent="0">
              <a:defRPr sz="563"/>
            </a:lvl2pPr>
            <a:lvl3pPr marL="0" indent="0">
              <a:defRPr sz="563"/>
            </a:lvl3pPr>
            <a:lvl4pPr marL="0" indent="0">
              <a:defRPr sz="563"/>
            </a:lvl4pPr>
            <a:lvl5pPr marL="0" indent="0">
              <a:defRPr sz="563"/>
            </a:lvl5pPr>
            <a:lvl6pPr marL="0" indent="0">
              <a:defRPr sz="563"/>
            </a:lvl6pPr>
            <a:lvl7pPr marL="0" indent="0">
              <a:defRPr sz="563"/>
            </a:lvl7pPr>
            <a:lvl8pPr marL="0" indent="0">
              <a:defRPr sz="563"/>
            </a:lvl8pPr>
            <a:lvl9pPr marL="0" indent="0">
              <a:defRPr sz="563"/>
            </a:lvl9pPr>
          </a:lstStyle>
          <a:p>
            <a:endParaRPr lang="en-US"/>
          </a:p>
        </p:txBody>
      </p:sp>
    </p:spTree>
    <p:extLst>
      <p:ext uri="{BB962C8B-B14F-4D97-AF65-F5344CB8AC3E}">
        <p14:creationId xmlns:p14="http://schemas.microsoft.com/office/powerpoint/2010/main" val="21782786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51543339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8" y="4212510"/>
            <a:ext cx="1812123" cy="614672"/>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1"/>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80"/>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9"/>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476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39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6204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553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8452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136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a:t>Divider Title Goes Here</a:t>
            </a:r>
            <a:br>
              <a:rPr lang="en-US"/>
            </a:br>
            <a:r>
              <a:rPr lang="en-US"/>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9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523777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a:br>
            <a:r>
              <a:rPr lang="en-US"/>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1578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0931605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10842966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a:p>
            <a:pPr lvl="1"/>
            <a:endParaRPr lang="en-US"/>
          </a:p>
          <a:p>
            <a:pPr lvl="0"/>
            <a:r>
              <a:rPr lang="en-US"/>
              <a:t>Numbered text</a:t>
            </a:r>
          </a:p>
          <a:p>
            <a:pPr lvl="1"/>
            <a:r>
              <a:rPr lang="en-US"/>
              <a:t>Supporting text</a:t>
            </a:r>
          </a:p>
        </p:txBody>
      </p:sp>
    </p:spTree>
    <p:extLst>
      <p:ext uri="{BB962C8B-B14F-4D97-AF65-F5344CB8AC3E}">
        <p14:creationId xmlns:p14="http://schemas.microsoft.com/office/powerpoint/2010/main" val="199775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03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7839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41569984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0526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8632936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a:t>Client/Partner Logo Here</a:t>
            </a:r>
          </a:p>
        </p:txBody>
      </p:sp>
    </p:spTree>
    <p:extLst>
      <p:ext uri="{BB962C8B-B14F-4D97-AF65-F5344CB8AC3E}">
        <p14:creationId xmlns:p14="http://schemas.microsoft.com/office/powerpoint/2010/main" val="1771799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62505225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773918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71792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246529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53377734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2445966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a:ln>
                <a:noFill/>
              </a:ln>
              <a:solidFill>
                <a:srgbClr val="333333"/>
              </a:solidFill>
              <a:effectLst/>
              <a:latin typeface="+mj-lt"/>
            </a:endParaRPr>
          </a:p>
        </p:txBody>
      </p:sp>
      <p:grpSp>
        <p:nvGrpSpPr>
          <p:cNvPr id="2" name="rec GW Sidebar"/>
          <p:cNvGrpSpPr/>
          <p:nvPr/>
        </p:nvGrpSpPr>
        <p:grpSpPr>
          <a:xfrm>
            <a:off x="0"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a:solidFill>
                  <a:schemeClr val="tx1"/>
                </a:solidFill>
                <a:latin typeface="+mn-lt"/>
                <a:cs typeface="Arial" pitchFamily="34" charset="0"/>
              </a:rPr>
              <a:t>© Guidewire Software, Inc. 2001-2014. All rights reserved.</a:t>
            </a:r>
            <a:br>
              <a:rPr lang="en-US" sz="450">
                <a:solidFill>
                  <a:schemeClr val="tx1"/>
                </a:solidFill>
                <a:latin typeface="+mn-lt"/>
                <a:cs typeface="Arial" pitchFamily="34" charset="0"/>
              </a:rPr>
            </a:br>
            <a:r>
              <a:rPr lang="en-US" sz="45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8"/>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p>
        </p:txBody>
      </p:sp>
    </p:spTree>
    <p:extLst>
      <p:ext uri="{BB962C8B-B14F-4D97-AF65-F5344CB8AC3E}">
        <p14:creationId xmlns:p14="http://schemas.microsoft.com/office/powerpoint/2010/main" val="114872749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6259386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1678914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3"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48831124"/>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7115689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2622383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456401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Right Column Subtitle</a:t>
            </a:r>
          </a:p>
        </p:txBody>
      </p:sp>
    </p:spTree>
    <p:extLst>
      <p:ext uri="{BB962C8B-B14F-4D97-AF65-F5344CB8AC3E}">
        <p14:creationId xmlns:p14="http://schemas.microsoft.com/office/powerpoint/2010/main" val="2477924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4640015"/>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893596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3"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870498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068100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8"/>
            <a:ext cx="8318500" cy="557213"/>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0"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6117902"/>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3"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2385109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1"/>
            <a:ext cx="2651760" cy="410646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7408419"/>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314451"/>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Tree>
    <p:extLst>
      <p:ext uri="{BB962C8B-B14F-4D97-AF65-F5344CB8AC3E}">
        <p14:creationId xmlns:p14="http://schemas.microsoft.com/office/powerpoint/2010/main" val="3437078638"/>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3" y="685801"/>
            <a:ext cx="4083050" cy="4106467"/>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3485255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746684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3" name="txt Right Col Content"/>
          <p:cNvSpPr>
            <a:spLocks noGrp="1"/>
          </p:cNvSpPr>
          <p:nvPr>
            <p:ph sz="half" idx="1"/>
          </p:nvPr>
        </p:nvSpPr>
        <p:spPr>
          <a:xfrm>
            <a:off x="519113" y="1314450"/>
            <a:ext cx="4083050" cy="3477816"/>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574421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1" y="685799"/>
            <a:ext cx="5532120" cy="41148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55859705"/>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998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1"/>
            <a:ext cx="265176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82178233"/>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1314451"/>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Right Column Subtitle</a:t>
            </a:r>
          </a:p>
        </p:txBody>
      </p:sp>
    </p:spTree>
    <p:extLst>
      <p:ext uri="{BB962C8B-B14F-4D97-AF65-F5344CB8AC3E}">
        <p14:creationId xmlns:p14="http://schemas.microsoft.com/office/powerpoint/2010/main" val="3190235554"/>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4754563" y="685801"/>
            <a:ext cx="4083050" cy="410646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090804"/>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a:t>Click to edit Right Column Subtitle</a:t>
            </a:r>
          </a:p>
        </p:txBody>
      </p:sp>
      <p:sp>
        <p:nvSpPr>
          <p:cNvPr id="4" name="txt Righ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8847237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3305175" y="685800"/>
            <a:ext cx="553212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977508919"/>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
        <p:nvSpPr>
          <p:cNvPr id="3" name="txt Title Fixed NotesOnly"/>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solidFill>
                  <a:srgbClr val="CC0099"/>
                </a:solidFill>
                <a:latin typeface="+mj-lt"/>
                <a:cs typeface="Arial" pitchFamily="34" charset="0"/>
              </a:rPr>
              <a:t>(Notes only slide)</a:t>
            </a:r>
            <a:endParaRPr lang="en-US" sz="2400">
              <a:latin typeface="+mj-lt"/>
              <a:cs typeface="Arial" pitchFamily="34" charset="0"/>
            </a:endParaRPr>
          </a:p>
        </p:txBody>
      </p:sp>
    </p:spTree>
    <p:extLst>
      <p:ext uri="{BB962C8B-B14F-4D97-AF65-F5344CB8AC3E}">
        <p14:creationId xmlns:p14="http://schemas.microsoft.com/office/powerpoint/2010/main" val="114031433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0"/>
            <a:ext cx="2651760" cy="27432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258364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00476703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6858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41468778"/>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2743200"/>
            <a:ext cx="2651760" cy="2057400"/>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52368476"/>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2057400"/>
            <a:ext cx="2651760" cy="27432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70775804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Tree>
    <p:extLst>
      <p:ext uri="{BB962C8B-B14F-4D97-AF65-F5344CB8AC3E}">
        <p14:creationId xmlns:p14="http://schemas.microsoft.com/office/powerpoint/2010/main" val="301747654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3" name="txt Topic Content"/>
          <p:cNvSpPr>
            <a:spLocks noGrp="1"/>
          </p:cNvSpPr>
          <p:nvPr>
            <p:ph idx="1" hasCustomPrompt="1"/>
          </p:nvPr>
        </p:nvSpPr>
        <p:spPr>
          <a:xfrm>
            <a:off x="519113" y="685800"/>
            <a:ext cx="8318500" cy="4114800"/>
          </a:xfrm>
        </p:spPr>
        <p:txBody>
          <a:bodyPr/>
          <a:lstStyle>
            <a:lvl1pPr marL="214313" indent="-214313" algn="l" rtl="0" eaLnBrk="0" fontAlgn="base" hangingPunct="0">
              <a:lnSpc>
                <a:spcPct val="150000"/>
              </a:lnSpc>
              <a:spcBef>
                <a:spcPct val="40000"/>
              </a:spcBef>
              <a:spcAft>
                <a:spcPct val="0"/>
              </a:spcAft>
              <a:buClr>
                <a:srgbClr val="04628C"/>
              </a:buClr>
              <a:buSzPct val="90000"/>
              <a:buFont typeface="Arial" charset="0"/>
              <a:buChar char="•"/>
              <a:defRPr lang="en-US" sz="2100" baseline="0" dirty="0" smtClean="0">
                <a:solidFill>
                  <a:srgbClr val="C0C0C0"/>
                </a:solidFill>
                <a:latin typeface="+mn-lt"/>
                <a:ea typeface="Calibri" pitchFamily="34" charset="0"/>
                <a:cs typeface="Calibri" pitchFamily="34" charset="0"/>
              </a:defRPr>
            </a:lvl1pPr>
            <a:lvl2pPr marL="300038" indent="0">
              <a:buClr>
                <a:srgbClr val="04628C"/>
              </a:buClr>
              <a:buFontTx/>
              <a:buNone/>
              <a:defRPr/>
            </a:lvl2pPr>
            <a:lvl3pPr marL="557213" indent="0">
              <a:buClr>
                <a:srgbClr val="04628C"/>
              </a:buClr>
              <a:buFontTx/>
              <a:buNone/>
              <a:defRPr/>
            </a:lvl3pPr>
            <a:lvl4pPr marL="813197" indent="0">
              <a:buClr>
                <a:srgbClr val="04628C"/>
              </a:buClr>
              <a:buFontTx/>
              <a:buNone/>
              <a:defRPr/>
            </a:lvl4pPr>
            <a:lvl5pPr>
              <a:buClr>
                <a:srgbClr val="04628C"/>
              </a:buClr>
              <a:buFont typeface="Calibri" pitchFamily="34" charset="0"/>
              <a:buChar char="-"/>
              <a:defRPr/>
            </a:lvl5pPr>
          </a:lstStyle>
          <a:p>
            <a:pPr lvl="0"/>
            <a:r>
              <a:rPr lang="en-US"/>
              <a:t>Topic 01 (Current topic = black font color)</a:t>
            </a:r>
          </a:p>
          <a:p>
            <a:pPr lvl="0"/>
            <a:r>
              <a:rPr lang="en-US"/>
              <a:t>Topic 02</a:t>
            </a:r>
          </a:p>
          <a:p>
            <a:pPr lvl="0"/>
            <a:r>
              <a:rPr lang="en-US"/>
              <a:t>Topic 03</a:t>
            </a:r>
          </a:p>
          <a:p>
            <a:pPr lvl="0"/>
            <a:r>
              <a:rPr lang="en-US"/>
              <a:t>Topic 04</a:t>
            </a:r>
          </a:p>
          <a:p>
            <a:pPr lvl="0"/>
            <a:endParaRPr lang="en-US"/>
          </a:p>
        </p:txBody>
      </p:sp>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outline</a:t>
            </a:r>
          </a:p>
        </p:txBody>
      </p:sp>
    </p:spTree>
    <p:extLst>
      <p:ext uri="{BB962C8B-B14F-4D97-AF65-F5344CB8AC3E}">
        <p14:creationId xmlns:p14="http://schemas.microsoft.com/office/powerpoint/2010/main" val="404060970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4290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9373782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4" name="txt Right Col Content"/>
          <p:cNvSpPr>
            <a:spLocks noGrp="1"/>
          </p:cNvSpPr>
          <p:nvPr>
            <p:ph sz="half" idx="2"/>
          </p:nvPr>
        </p:nvSpPr>
        <p:spPr>
          <a:xfrm>
            <a:off x="6172200" y="6858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27432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1376955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2743200"/>
            <a:ext cx="2651760" cy="20574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46137729"/>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defRPr>
            </a:lvl1pPr>
          </a:lstStyle>
          <a:p>
            <a:r>
              <a:rPr lang="en-US"/>
              <a:t>Click to edit Master title style</a:t>
            </a:r>
          </a:p>
        </p:txBody>
      </p:sp>
      <p:sp>
        <p:nvSpPr>
          <p:cNvPr id="4" name="txt Right Col Content"/>
          <p:cNvSpPr>
            <a:spLocks noGrp="1"/>
          </p:cNvSpPr>
          <p:nvPr>
            <p:ph sz="half" idx="2"/>
          </p:nvPr>
        </p:nvSpPr>
        <p:spPr>
          <a:xfrm>
            <a:off x="6172200" y="2057400"/>
            <a:ext cx="2651760" cy="27432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685800"/>
            <a:ext cx="832104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88879358"/>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4343400"/>
            <a:ext cx="8305800" cy="74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200" b="0">
                <a:solidFill>
                  <a:schemeClr val="accent1"/>
                </a:solidFill>
              </a:rPr>
              <a:t>This lesson uses the notes section for additional explanation and information.</a:t>
            </a:r>
            <a:r>
              <a:rPr lang="en-US" sz="1200">
                <a:solidFill>
                  <a:schemeClr val="accent1"/>
                </a:solidFill>
              </a:rPr>
              <a:t> </a:t>
            </a:r>
            <a:br>
              <a:rPr lang="en-US" sz="1200">
                <a:solidFill>
                  <a:schemeClr val="accent1"/>
                </a:solidFill>
              </a:rPr>
            </a:br>
            <a:r>
              <a:rPr lang="en-US" sz="1200" b="0">
                <a:solidFill>
                  <a:schemeClr val="accent1"/>
                </a:solidFill>
              </a:rPr>
              <a:t>To view the notes in PowerPoint, select View </a:t>
            </a:r>
            <a:r>
              <a:rPr lang="en-US" sz="1200" b="0">
                <a:solidFill>
                  <a:schemeClr val="accent1"/>
                </a:solidFill>
                <a:sym typeface="Wingdings" pitchFamily="2" charset="2"/>
              </a:rPr>
              <a:t> Normal or </a:t>
            </a:r>
            <a:r>
              <a:rPr lang="en-US" sz="1200" b="0">
                <a:solidFill>
                  <a:schemeClr val="accent1"/>
                </a:solidFill>
              </a:rPr>
              <a:t>View </a:t>
            </a:r>
            <a:r>
              <a:rPr lang="en-US" sz="1200" b="0">
                <a:solidFill>
                  <a:schemeClr val="accent1"/>
                </a:solidFill>
                <a:sym typeface="Wingdings" pitchFamily="2" charset="2"/>
              </a:rPr>
              <a:t> </a:t>
            </a:r>
            <a:r>
              <a:rPr lang="en-US" sz="1200" b="0">
                <a:solidFill>
                  <a:schemeClr val="accent1"/>
                </a:solidFill>
              </a:rPr>
              <a:t>Notes Page. </a:t>
            </a:r>
            <a:br>
              <a:rPr lang="en-US" sz="1200" b="0">
                <a:solidFill>
                  <a:schemeClr val="accent1"/>
                </a:solidFill>
              </a:rPr>
            </a:br>
            <a:r>
              <a:rPr lang="en-US" sz="1200" b="0">
                <a:solidFill>
                  <a:schemeClr val="accent1"/>
                </a:solidFill>
              </a:rPr>
              <a:t>When printing </a:t>
            </a:r>
            <a:r>
              <a:rPr lang="en-US" sz="1200">
                <a:solidFill>
                  <a:schemeClr val="accent1"/>
                </a:solidFill>
              </a:rPr>
              <a:t>notes, select Note Pages and</a:t>
            </a:r>
            <a:r>
              <a:rPr lang="en-US" sz="1200" baseline="0">
                <a:solidFill>
                  <a:schemeClr val="accent1"/>
                </a:solidFill>
              </a:rPr>
              <a:t> </a:t>
            </a:r>
            <a:r>
              <a:rPr lang="en-US" sz="1200" b="0">
                <a:solidFill>
                  <a:schemeClr val="accent1"/>
                </a:solidFill>
              </a:rPr>
              <a:t>Print hidden slides.</a:t>
            </a:r>
          </a:p>
          <a:p>
            <a:pPr lvl="1" algn="l">
              <a:spcBef>
                <a:spcPct val="20000"/>
              </a:spcBef>
              <a:buSzPct val="90000"/>
              <a:buFont typeface="Wingdings 2" pitchFamily="18" charset="2"/>
              <a:buNone/>
            </a:pPr>
            <a:endParaRPr lang="en-US" sz="1050" b="0">
              <a:solidFill>
                <a:srgbClr val="AA3704"/>
              </a:solidFill>
            </a:endParaRP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008126"/>
            <a:ext cx="8321040" cy="3257550"/>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334007480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808347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Lesson</a:t>
            </a:r>
            <a:r>
              <a:rPr lang="en-US" sz="2400">
                <a:latin typeface="Arial" pitchFamily="34" charset="0"/>
                <a:cs typeface="Arial" pitchFamily="34" charset="0"/>
              </a:rPr>
              <a:t> objectives review</a:t>
            </a:r>
          </a:p>
        </p:txBody>
      </p:sp>
      <p:sp>
        <p:nvSpPr>
          <p:cNvPr id="9" name="txt Content Fixed"/>
          <p:cNvSpPr/>
          <p:nvPr/>
        </p:nvSpPr>
        <p:spPr>
          <a:xfrm>
            <a:off x="521208" y="685800"/>
            <a:ext cx="8321040" cy="39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14313" lvl="0" indent="-214313" eaLnBrk="0" fontAlgn="base" hangingPunct="0">
              <a:spcBef>
                <a:spcPct val="40000"/>
              </a:spcBef>
              <a:spcAft>
                <a:spcPct val="0"/>
              </a:spcAft>
              <a:buClr>
                <a:srgbClr val="04628C"/>
              </a:buClr>
              <a:buSzPct val="90000"/>
              <a:buFont typeface="Arial" pitchFamily="34" charset="0"/>
              <a:buChar char="•"/>
            </a:pPr>
            <a:r>
              <a:rPr lang="en-US" sz="180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008126"/>
            <a:ext cx="8321040" cy="3792474"/>
          </a:xfrm>
        </p:spPr>
        <p:txBody>
          <a:bodyPr/>
          <a:lstStyle>
            <a:lvl2pPr marL="471488" indent="-171450">
              <a:buFont typeface="Calibri" pitchFamily="34" charset="0"/>
              <a:buChar char="-"/>
              <a:defRPr lang="en-US" sz="1500" dirty="0" smtClean="0">
                <a:solidFill>
                  <a:schemeClr val="bg1"/>
                </a:solidFill>
                <a:latin typeface="+mn-lt"/>
                <a:ea typeface="Calibri" pitchFamily="34" charset="0"/>
                <a:cs typeface="Calibri" pitchFamily="34" charset="0"/>
              </a:defRPr>
            </a:lvl2pPr>
          </a:lstStyle>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Click to add text…</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Describe…</a:t>
            </a:r>
          </a:p>
          <a:p>
            <a:pPr marL="471488" lvl="1" indent="-171450" algn="l" rtl="0" eaLnBrk="0" fontAlgn="base" hangingPunct="0">
              <a:spcBef>
                <a:spcPct val="20000"/>
              </a:spcBef>
              <a:spcAft>
                <a:spcPct val="0"/>
              </a:spcAft>
              <a:buClr>
                <a:srgbClr val="04628C"/>
              </a:buClr>
              <a:buSzPct val="90000"/>
              <a:buFont typeface="Calibri" pitchFamily="34" charset="0"/>
              <a:buChar char="-"/>
            </a:pPr>
            <a:r>
              <a:rPr lang="en-US"/>
              <a:t>Identify…</a:t>
            </a:r>
          </a:p>
        </p:txBody>
      </p:sp>
    </p:spTree>
    <p:extLst>
      <p:ext uri="{BB962C8B-B14F-4D97-AF65-F5344CB8AC3E}">
        <p14:creationId xmlns:p14="http://schemas.microsoft.com/office/powerpoint/2010/main" val="72301232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
        <p:nvSpPr>
          <p:cNvPr id="3" name="txt Content"/>
          <p:cNvSpPr>
            <a:spLocks noGrp="1"/>
          </p:cNvSpPr>
          <p:nvPr>
            <p:ph idx="1" hasCustomPrompt="1"/>
          </p:nvPr>
        </p:nvSpPr>
        <p:spPr>
          <a:xfrm>
            <a:off x="519113" y="685800"/>
            <a:ext cx="8318500" cy="411480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sz="18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Question…?</a:t>
            </a:r>
          </a:p>
          <a:p>
            <a:pPr lvl="0"/>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marL="342900" marR="0" lvl="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a:t>Question…?</a:t>
            </a:r>
          </a:p>
          <a:p>
            <a:pPr lvl="0"/>
            <a:endParaRPr lang="en-US"/>
          </a:p>
        </p:txBody>
      </p:sp>
      <p:sp>
        <p:nvSpPr>
          <p:cNvPr id="4" name="txt Title Fixed"/>
          <p:cNvSpPr txBox="1">
            <a:spLocks noChangeArrowheads="1"/>
          </p:cNvSpPr>
          <p:nvPr userDrawn="1"/>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Arial" pitchFamily="34" charset="0"/>
                <a:cs typeface="Arial" pitchFamily="34" charset="0"/>
              </a:rPr>
              <a:t> questions</a:t>
            </a:r>
          </a:p>
        </p:txBody>
      </p:sp>
    </p:spTree>
    <p:extLst>
      <p:ext uri="{BB962C8B-B14F-4D97-AF65-F5344CB8AC3E}">
        <p14:creationId xmlns:p14="http://schemas.microsoft.com/office/powerpoint/2010/main" val="42349676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Review</a:t>
            </a:r>
            <a:r>
              <a:rPr lang="en-US" sz="2400">
                <a:latin typeface="+mj-lt"/>
              </a:rPr>
              <a:t> questions</a:t>
            </a:r>
          </a:p>
        </p:txBody>
      </p:sp>
      <p:sp>
        <p:nvSpPr>
          <p:cNvPr id="7" name="txt Content Fixed"/>
          <p:cNvSpPr/>
          <p:nvPr/>
        </p:nvSpPr>
        <p:spPr>
          <a:xfrm>
            <a:off x="521208" y="685800"/>
            <a:ext cx="832104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180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180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085850"/>
            <a:ext cx="8318500" cy="3714750"/>
          </a:xfrm>
        </p:spPr>
        <p:txBody>
          <a:bodyPr/>
          <a:lstStyle>
            <a:lvl1pPr marL="342900" marR="0" indent="-342900" algn="l" defTabSz="6858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Statement.</a:t>
            </a:r>
          </a:p>
          <a:p>
            <a:pPr lvl="0"/>
            <a:r>
              <a:rPr lang="en-US"/>
              <a:t>Statement.</a:t>
            </a:r>
          </a:p>
          <a:p>
            <a:pPr lvl="0"/>
            <a:r>
              <a:rPr lang="en-US"/>
              <a:t>Statement.</a:t>
            </a:r>
          </a:p>
          <a:p>
            <a:pPr lvl="0"/>
            <a:r>
              <a:rPr lang="en-US"/>
              <a:t>Statement.</a:t>
            </a:r>
          </a:p>
        </p:txBody>
      </p:sp>
    </p:spTree>
    <p:extLst>
      <p:ext uri="{BB962C8B-B14F-4D97-AF65-F5344CB8AC3E}">
        <p14:creationId xmlns:p14="http://schemas.microsoft.com/office/powerpoint/2010/main" val="265461073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85726"/>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2400">
                <a:latin typeface="+mj-lt"/>
                <a:cs typeface="Arial" pitchFamily="34" charset="0"/>
              </a:rPr>
              <a:t>Notices</a:t>
            </a:r>
            <a:endParaRPr lang="en-US" sz="2400">
              <a:latin typeface="+mj-lt"/>
            </a:endParaRPr>
          </a:p>
        </p:txBody>
      </p:sp>
      <p:sp>
        <p:nvSpPr>
          <p:cNvPr id="6" name="txt Notice Fixed"/>
          <p:cNvSpPr/>
          <p:nvPr userDrawn="1"/>
        </p:nvSpPr>
        <p:spPr>
          <a:xfrm>
            <a:off x="521209" y="685800"/>
            <a:ext cx="8289417" cy="405765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200" b="1">
                <a:solidFill>
                  <a:schemeClr val="bg1"/>
                </a:solidFill>
              </a:rPr>
              <a:t>Copyright © 2001-2014 Guidewire Software, Inc. All rights reserved.</a:t>
            </a:r>
            <a:br>
              <a:rPr lang="en-US" sz="1200" b="1">
                <a:solidFill>
                  <a:schemeClr val="bg1"/>
                </a:solidFill>
              </a:rPr>
            </a:br>
            <a:endParaRPr lang="en-US" sz="1200" b="1">
              <a:solidFill>
                <a:schemeClr val="bg1"/>
              </a:solidFill>
            </a:endParaRPr>
          </a:p>
          <a:p>
            <a:pPr marL="0" indent="0">
              <a:buFont typeface="Wingdings 3" pitchFamily="18" charset="2"/>
              <a:buNone/>
            </a:pPr>
            <a:r>
              <a:rPr lang="en-US" sz="1050" b="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050" b="0" err="1">
                <a:solidFill>
                  <a:schemeClr val="bg1"/>
                </a:solidFill>
              </a:rPr>
              <a:t>DataHub</a:t>
            </a:r>
            <a:r>
              <a:rPr lang="en-US" sz="1050" b="0">
                <a:solidFill>
                  <a:schemeClr val="bg1"/>
                </a:solidFill>
              </a:rPr>
              <a:t>, Guidewire </a:t>
            </a:r>
            <a:r>
              <a:rPr lang="en-US" sz="1050" b="0" err="1">
                <a:solidFill>
                  <a:schemeClr val="bg1"/>
                </a:solidFill>
              </a:rPr>
              <a:t>InfoCenter</a:t>
            </a:r>
            <a:r>
              <a:rPr lang="en-US" sz="1050" b="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All other trademarks are the property of their respective owners.</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200" b="1">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200" b="0">
              <a:solidFill>
                <a:schemeClr val="bg1"/>
              </a:solidFill>
            </a:endParaRPr>
          </a:p>
          <a:p>
            <a:pPr marL="0" indent="0">
              <a:buFont typeface="Wingdings 3" pitchFamily="18" charset="2"/>
              <a:buNone/>
            </a:pPr>
            <a:r>
              <a:rPr lang="en-US" sz="1050" b="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050" b="0">
                <a:solidFill>
                  <a:schemeClr val="bg1"/>
                </a:solidFill>
              </a:rPr>
            </a:br>
            <a:endParaRPr lang="en-US" sz="1050" b="0">
              <a:solidFill>
                <a:schemeClr val="bg1"/>
              </a:solidFill>
            </a:endParaRPr>
          </a:p>
          <a:p>
            <a:pPr marL="0" indent="0">
              <a:buFont typeface="Wingdings 3" pitchFamily="18" charset="2"/>
              <a:buNone/>
            </a:pPr>
            <a:r>
              <a:rPr lang="en-US" sz="1050" b="0">
                <a:solidFill>
                  <a:schemeClr val="bg1"/>
                </a:solidFill>
              </a:rPr>
              <a:t>Guidewire products are protected by one or more United States patents.</a:t>
            </a:r>
          </a:p>
        </p:txBody>
      </p:sp>
    </p:spTree>
    <p:extLst>
      <p:ext uri="{BB962C8B-B14F-4D97-AF65-F5344CB8AC3E}">
        <p14:creationId xmlns:p14="http://schemas.microsoft.com/office/powerpoint/2010/main" val="144805121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2218028"/>
            <a:ext cx="8348662" cy="342900"/>
          </a:xfrm>
        </p:spPr>
        <p:txBody>
          <a:bodyPr/>
          <a:lstStyle>
            <a:lvl1pPr algn="r">
              <a:lnSpc>
                <a:spcPct val="100000"/>
              </a:lnSpc>
              <a:spcAft>
                <a:spcPct val="20000"/>
              </a:spcAft>
              <a:defRPr sz="2700" b="1">
                <a:solidFill>
                  <a:schemeClr val="tx1"/>
                </a:solidFill>
                <a:latin typeface="Calibri" pitchFamily="34" charset="0"/>
                <a:cs typeface="Calibri" pitchFamily="34" charset="0"/>
              </a:defRPr>
            </a:lvl1pPr>
          </a:lstStyle>
          <a:p>
            <a:r>
              <a:rPr lang="en-US" altLang="en-US"/>
              <a:t>Click to edit lesson title </a:t>
            </a:r>
          </a:p>
        </p:txBody>
      </p:sp>
      <p:sp>
        <p:nvSpPr>
          <p:cNvPr id="7" name="Text Placeholder 7"/>
          <p:cNvSpPr>
            <a:spLocks noGrp="1"/>
          </p:cNvSpPr>
          <p:nvPr>
            <p:ph type="body" sz="quarter" idx="10"/>
          </p:nvPr>
        </p:nvSpPr>
        <p:spPr>
          <a:xfrm>
            <a:off x="5718124" y="4625833"/>
            <a:ext cx="3089327" cy="204941"/>
          </a:xfrm>
        </p:spPr>
        <p:txBody>
          <a:bodyPr/>
          <a:lstStyle>
            <a:lvl1pPr algn="r">
              <a:buNone/>
              <a:defRPr sz="1050">
                <a:solidFill>
                  <a:schemeClr val="tx1"/>
                </a:solidFill>
                <a:latin typeface="Calibri" pitchFamily="34" charset="0"/>
                <a:cs typeface="Calibri" pitchFamily="34" charset="0"/>
              </a:defRPr>
            </a:lvl1pPr>
          </a:lstStyle>
          <a:p>
            <a:pPr lvl="0"/>
            <a:r>
              <a:rPr lang="en-US"/>
              <a:t>Click to edit Master text styles</a:t>
            </a:r>
          </a:p>
        </p:txBody>
      </p:sp>
    </p:spTree>
    <p:extLst>
      <p:ext uri="{BB962C8B-B14F-4D97-AF65-F5344CB8AC3E}">
        <p14:creationId xmlns:p14="http://schemas.microsoft.com/office/powerpoint/2010/main" val="2380125224"/>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80000"/>
              </a:lnSpc>
              <a:defRPr>
                <a:solidFill>
                  <a:srgbClr val="04628C"/>
                </a:solidFill>
                <a:latin typeface="Calibri" pitchFamily="34" charset="0"/>
                <a:cs typeface="Calibri" pitchFamily="34" charset="0"/>
              </a:defRPr>
            </a:lvl1pPr>
          </a:lstStyle>
          <a:p>
            <a:r>
              <a:rPr lang="en-US"/>
              <a:t>Click to edit Master title style</a:t>
            </a:r>
          </a:p>
        </p:txBody>
      </p:sp>
      <p:sp>
        <p:nvSpPr>
          <p:cNvPr id="3" name="Content Placeholder 2"/>
          <p:cNvSpPr>
            <a:spLocks noGrp="1"/>
          </p:cNvSpPr>
          <p:nvPr>
            <p:ph idx="1"/>
          </p:nvPr>
        </p:nvSpPr>
        <p:spPr>
          <a:xfrm>
            <a:off x="519113" y="685800"/>
            <a:ext cx="831850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24469039"/>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Content Placeholder 2"/>
          <p:cNvSpPr>
            <a:spLocks noGrp="1"/>
          </p:cNvSpPr>
          <p:nvPr>
            <p:ph sz="half" idx="1"/>
          </p:nvPr>
        </p:nvSpPr>
        <p:spPr>
          <a:xfrm>
            <a:off x="519113" y="894160"/>
            <a:ext cx="4083050" cy="3898106"/>
          </a:xfrm>
        </p:spPr>
        <p:txBody>
          <a:bodyPr/>
          <a:lstStyle>
            <a:lvl1pPr>
              <a:buSzPct val="90000"/>
              <a:buFont typeface="Arial" pitchFamily="34" charset="0"/>
              <a:buChar char="•"/>
              <a:defRPr sz="1800"/>
            </a:lvl1pPr>
            <a:lvl2pPr>
              <a:buClr>
                <a:srgbClr val="04628C"/>
              </a:buClr>
              <a:buFont typeface="Arial" pitchFamily="34" charset="0"/>
              <a:buChar char="-"/>
              <a:defRPr sz="1650"/>
            </a:lvl2pPr>
            <a:lvl3pPr>
              <a:buClr>
                <a:srgbClr val="04628C"/>
              </a:buClr>
              <a:buFont typeface="Arial" pitchFamily="34" charset="0"/>
              <a:buChar char="-"/>
              <a:defRPr sz="1500"/>
            </a:lvl3pPr>
            <a:lvl4pPr>
              <a:buClr>
                <a:srgbClr val="04628C"/>
              </a:buClr>
              <a:buFont typeface="Arial" pitchFamily="34" charset="0"/>
              <a:buChar char="-"/>
              <a:defRPr sz="135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754563" y="894160"/>
            <a:ext cx="4083050" cy="389810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650">
                <a:latin typeface="+mn-lt"/>
              </a:defRPr>
            </a:lvl2pPr>
            <a:lvl3pPr>
              <a:buClr>
                <a:srgbClr val="04628C"/>
              </a:buClr>
              <a:buFont typeface="Arial" pitchFamily="34" charset="0"/>
              <a:buChar char="-"/>
              <a:defRPr sz="1500">
                <a:latin typeface="+mn-lt"/>
              </a:defRPr>
            </a:lvl3pPr>
            <a:lvl4pPr>
              <a:buClr>
                <a:srgbClr val="04628C"/>
              </a:buClr>
              <a:buFont typeface="Arial" pitchFamily="34" charset="0"/>
              <a:buChar char="-"/>
              <a:defRPr sz="135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4161999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Tree>
    <p:extLst>
      <p:ext uri="{BB962C8B-B14F-4D97-AF65-F5344CB8AC3E}">
        <p14:creationId xmlns:p14="http://schemas.microsoft.com/office/powerpoint/2010/main" val="3829727604"/>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Tree>
    <p:extLst>
      <p:ext uri="{BB962C8B-B14F-4D97-AF65-F5344CB8AC3E}">
        <p14:creationId xmlns:p14="http://schemas.microsoft.com/office/powerpoint/2010/main" val="135365063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0814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Double Line Title Here</a:t>
            </a:r>
            <a:br>
              <a:rPr lang="en-US"/>
            </a:br>
            <a:r>
              <a:rPr lang="en-US"/>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86563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buSzPct val="90000"/>
              <a:buFont typeface="Arial" pitchFamily="34" charset="0"/>
              <a:buChar char="•"/>
              <a:defRPr sz="1800">
                <a:latin typeface="Calibri" pitchFamily="34" charset="0"/>
                <a:cs typeface="Calibri" pitchFamily="34" charset="0"/>
              </a:defRPr>
            </a:lvl1pPr>
            <a:lvl2pPr>
              <a:buClr>
                <a:srgbClr val="04628C"/>
              </a:buClr>
              <a:buFont typeface="Arial" pitchFamily="34" charset="0"/>
              <a:buChar char="-"/>
              <a:defRPr sz="1800">
                <a:latin typeface="Calibri" pitchFamily="34" charset="0"/>
                <a:cs typeface="Calibri" pitchFamily="34" charset="0"/>
              </a:defRPr>
            </a:lvl2pPr>
            <a:lvl3pPr>
              <a:buClr>
                <a:srgbClr val="04628C"/>
              </a:buClr>
              <a:buFont typeface="Arial" pitchFamily="34" charset="0"/>
              <a:buChar char="-"/>
              <a:defRPr sz="1650">
                <a:latin typeface="Calibri" pitchFamily="34" charset="0"/>
                <a:cs typeface="Calibri" pitchFamily="34" charset="0"/>
              </a:defRPr>
            </a:lvl3pPr>
            <a:lvl4pPr>
              <a:buClr>
                <a:srgbClr val="04628C"/>
              </a:buClr>
              <a:buFont typeface="Arial" pitchFamily="34" charset="0"/>
              <a:buChar char="-"/>
              <a:defRPr sz="1350">
                <a:latin typeface="Calibri" pitchFamily="34" charset="0"/>
                <a:cs typeface="Calibri" pitchFamily="34" charset="0"/>
              </a:defRPr>
            </a:lvl4pPr>
            <a:lvl5pPr>
              <a:buClr>
                <a:srgbClr val="04628C"/>
              </a:buClr>
              <a:buFont typeface="Arial" pitchFamily="34" charset="0"/>
              <a:buChar char="-"/>
              <a:defRPr sz="1350">
                <a:latin typeface="Calibri" pitchFamily="34" charset="0"/>
                <a:cs typeface="Calibri" pitchFamily="34" charset="0"/>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462826418"/>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Tree>
    <p:extLst>
      <p:ext uri="{BB962C8B-B14F-4D97-AF65-F5344CB8AC3E}">
        <p14:creationId xmlns:p14="http://schemas.microsoft.com/office/powerpoint/2010/main" val="130138846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50"/>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37412683"/>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90487"/>
            <a:ext cx="2084388" cy="4701779"/>
          </a:xfrm>
        </p:spPr>
        <p:txBody>
          <a:bodyPr vert="eaVert"/>
          <a:lstStyle>
            <a:lvl1pPr>
              <a:defRPr sz="2550"/>
            </a:lvl1pPr>
          </a:lstStyle>
          <a:p>
            <a:r>
              <a:rPr lang="en-US"/>
              <a:t>Click to edit Master title style</a:t>
            </a:r>
          </a:p>
        </p:txBody>
      </p:sp>
      <p:sp>
        <p:nvSpPr>
          <p:cNvPr id="3" name="Vertical Text Placeholder 2"/>
          <p:cNvSpPr>
            <a:spLocks noGrp="1"/>
          </p:cNvSpPr>
          <p:nvPr>
            <p:ph type="body" orient="vert" idx="1"/>
          </p:nvPr>
        </p:nvSpPr>
        <p:spPr>
          <a:xfrm>
            <a:off x="495301" y="90487"/>
            <a:ext cx="6105525" cy="4701779"/>
          </a:xfrm>
        </p:spPr>
        <p:txBody>
          <a:bodyPr vert="eaVert"/>
          <a:lstStyle>
            <a:lvl1pPr>
              <a:buSzPct val="90000"/>
              <a:buFont typeface="Arial" pitchFamily="34" charset="0"/>
              <a:buChar char="•"/>
              <a:defRPr/>
            </a:lvl1pPr>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3513145"/>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95300" y="90487"/>
            <a:ext cx="8318500" cy="557213"/>
          </a:xfrm>
        </p:spPr>
        <p:txBody>
          <a:bodyPr/>
          <a:lstStyle>
            <a:lvl1pPr>
              <a:defRPr sz="2550"/>
            </a:lvl1pPr>
          </a:lstStyle>
          <a:p>
            <a:r>
              <a:rPr lang="en-US"/>
              <a:t>Click to edit Master title style</a:t>
            </a:r>
          </a:p>
        </p:txBody>
      </p:sp>
      <p:sp>
        <p:nvSpPr>
          <p:cNvPr id="3" name="Table Placeholder 2"/>
          <p:cNvSpPr>
            <a:spLocks noGrp="1"/>
          </p:cNvSpPr>
          <p:nvPr>
            <p:ph type="tbl" idx="1"/>
          </p:nvPr>
        </p:nvSpPr>
        <p:spPr>
          <a:xfrm>
            <a:off x="519113" y="894160"/>
            <a:ext cx="8318500" cy="3898106"/>
          </a:xfrm>
        </p:spPr>
        <p:txBody>
          <a:bodyPr/>
          <a:lstStyle>
            <a:lvl1pPr>
              <a:buSzPct val="90000"/>
              <a:buFont typeface="Arial" pitchFamily="34" charset="0"/>
              <a:buChar char="•"/>
              <a:defRPr/>
            </a:lvl1pPr>
          </a:lstStyle>
          <a:p>
            <a:pPr lvl="0"/>
            <a:endParaRPr lang="en-US" noProof="0"/>
          </a:p>
        </p:txBody>
      </p:sp>
    </p:spTree>
    <p:extLst>
      <p:ext uri="{BB962C8B-B14F-4D97-AF65-F5344CB8AC3E}">
        <p14:creationId xmlns:p14="http://schemas.microsoft.com/office/powerpoint/2010/main" val="243931893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159" descr="slidebkgrnd_title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191"/>
            <a:ext cx="9144000" cy="514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Rectangle 2"/>
          <p:cNvSpPr>
            <a:spLocks noGrp="1" noChangeArrowheads="1"/>
          </p:cNvSpPr>
          <p:nvPr>
            <p:ph type="ctrTitle"/>
          </p:nvPr>
        </p:nvSpPr>
        <p:spPr>
          <a:xfrm>
            <a:off x="458788" y="3136106"/>
            <a:ext cx="8348662" cy="342900"/>
          </a:xfrm>
        </p:spPr>
        <p:txBody>
          <a:bodyPr/>
          <a:lstStyle>
            <a:lvl1pPr>
              <a:lnSpc>
                <a:spcPct val="100000"/>
              </a:lnSpc>
              <a:spcAft>
                <a:spcPct val="20000"/>
              </a:spcAft>
              <a:defRPr sz="2700" b="0">
                <a:solidFill>
                  <a:schemeClr val="bg1"/>
                </a:solidFill>
              </a:defRPr>
            </a:lvl1pPr>
          </a:lstStyle>
          <a:p>
            <a:r>
              <a:rPr lang="en-US" altLang="en-US"/>
              <a:t>Click to edit lesson title </a:t>
            </a:r>
          </a:p>
        </p:txBody>
      </p:sp>
      <p:sp>
        <p:nvSpPr>
          <p:cNvPr id="33795" name="Rectangle 3"/>
          <p:cNvSpPr>
            <a:spLocks noGrp="1" noChangeArrowheads="1"/>
          </p:cNvSpPr>
          <p:nvPr>
            <p:ph type="subTitle" idx="1"/>
          </p:nvPr>
        </p:nvSpPr>
        <p:spPr>
          <a:xfrm>
            <a:off x="455613" y="1089422"/>
            <a:ext cx="8342312" cy="171450"/>
          </a:xfrm>
          <a:ln algn="ctr"/>
        </p:spPr>
        <p:txBody>
          <a:bodyPr/>
          <a:lstStyle>
            <a:lvl1pPr marL="0" indent="0">
              <a:buClr>
                <a:srgbClr val="800000"/>
              </a:buClr>
              <a:buFont typeface="Wingdings 3" pitchFamily="18" charset="2"/>
              <a:buNone/>
              <a:defRPr sz="1875"/>
            </a:lvl1pPr>
          </a:lstStyle>
          <a:p>
            <a:r>
              <a:rPr lang="en-US" altLang="en-US"/>
              <a:t>Click to edit course title</a:t>
            </a:r>
          </a:p>
        </p:txBody>
      </p:sp>
    </p:spTree>
    <p:extLst>
      <p:ext uri="{BB962C8B-B14F-4D97-AF65-F5344CB8AC3E}">
        <p14:creationId xmlns:p14="http://schemas.microsoft.com/office/powerpoint/2010/main" val="2667998701"/>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5233595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a:ln>
                <a:noFill/>
              </a:ln>
              <a:solidFill>
                <a:srgbClr val="333333"/>
              </a:solidFill>
              <a:effectLst/>
              <a:latin typeface="+mj-lt"/>
            </a:endParaRPr>
          </a:p>
        </p:txBody>
      </p:sp>
      <p:grpSp>
        <p:nvGrpSpPr>
          <p:cNvPr id="2" name="rec GW Sidebar"/>
          <p:cNvGrpSpPr/>
          <p:nvPr/>
        </p:nvGrpSpPr>
        <p:grpSpPr>
          <a:xfrm>
            <a:off x="1" y="0"/>
            <a:ext cx="109538" cy="51435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20" name="txt Copyright 2001-2013"/>
          <p:cNvSpPr txBox="1"/>
          <p:nvPr/>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a:solidFill>
                  <a:schemeClr val="tx1"/>
                </a:solidFill>
                <a:latin typeface="+mn-lt"/>
                <a:cs typeface="Arial" pitchFamily="34" charset="0"/>
              </a:rPr>
              <a:t>© Guidewire Software, Inc. 2001-2014. All rights reserved.</a:t>
            </a:r>
            <a:br>
              <a:rPr lang="en-US" sz="450">
                <a:solidFill>
                  <a:schemeClr val="tx1"/>
                </a:solidFill>
                <a:latin typeface="+mn-lt"/>
                <a:cs typeface="Arial" pitchFamily="34" charset="0"/>
              </a:rPr>
            </a:br>
            <a:r>
              <a:rPr lang="en-US" sz="45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
        <p:nvSpPr>
          <p:cNvPr id="7" name="txt Lesson Subtitle"/>
          <p:cNvSpPr>
            <a:spLocks noGrp="1"/>
          </p:cNvSpPr>
          <p:nvPr>
            <p:ph type="body" sz="quarter" idx="10"/>
          </p:nvPr>
        </p:nvSpPr>
        <p:spPr>
          <a:xfrm>
            <a:off x="5718126" y="4459929"/>
            <a:ext cx="3089327" cy="204941"/>
          </a:xfrm>
        </p:spPr>
        <p:txBody>
          <a:bodyPr/>
          <a:lstStyle>
            <a:lvl1pPr algn="r">
              <a:buNone/>
              <a:defRPr sz="12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9" y="2218029"/>
            <a:ext cx="8348662" cy="525172"/>
          </a:xfrm>
        </p:spPr>
        <p:txBody>
          <a:bodyPr anchor="t"/>
          <a:lstStyle>
            <a:lvl1pPr algn="r">
              <a:lnSpc>
                <a:spcPct val="100000"/>
              </a:lnSpc>
              <a:spcAft>
                <a:spcPct val="20000"/>
              </a:spcAft>
              <a:defRPr sz="2700" b="1">
                <a:solidFill>
                  <a:schemeClr val="tx1"/>
                </a:solidFill>
                <a:latin typeface="Arial" pitchFamily="34" charset="0"/>
                <a:cs typeface="Arial" pitchFamily="34" charset="0"/>
              </a:defRPr>
            </a:lvl1pPr>
          </a:lstStyle>
          <a:p>
            <a:r>
              <a:rPr lang="en-US" altLang="en-US"/>
              <a:t>Click to edit Master title style</a:t>
            </a:r>
          </a:p>
        </p:txBody>
      </p:sp>
      <p:sp>
        <p:nvSpPr>
          <p:cNvPr id="14" name="rec Background Gradient"/>
          <p:cNvSpPr/>
          <p:nvPr userDrawn="1"/>
        </p:nvSpPr>
        <p:spPr bwMode="auto">
          <a:xfrm>
            <a:off x="81939" y="0"/>
            <a:ext cx="9089231" cy="51435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82154" marR="0" indent="-82154" algn="ctr" defTabSz="685800" rtl="0" eaLnBrk="1" fontAlgn="base" latinLnBrk="0" hangingPunct="1">
              <a:lnSpc>
                <a:spcPct val="100000"/>
              </a:lnSpc>
              <a:spcBef>
                <a:spcPct val="50000"/>
              </a:spcBef>
              <a:spcAft>
                <a:spcPct val="0"/>
              </a:spcAft>
              <a:buClr>
                <a:schemeClr val="tx2"/>
              </a:buClr>
              <a:buSzTx/>
              <a:buFont typeface="Arial" charset="0"/>
              <a:buNone/>
              <a:tabLst/>
            </a:pPr>
            <a:endParaRPr kumimoji="0" lang="en-US" sz="1200" b="0" i="0" u="none" strike="noStrike" cap="none" normalizeH="0" baseline="0">
              <a:ln>
                <a:noFill/>
              </a:ln>
              <a:solidFill>
                <a:srgbClr val="333333"/>
              </a:solidFill>
              <a:effectLst/>
              <a:latin typeface="+mj-lt"/>
            </a:endParaRPr>
          </a:p>
        </p:txBody>
      </p:sp>
      <p:grpSp>
        <p:nvGrpSpPr>
          <p:cNvPr id="15" name="rec GW Sidebar"/>
          <p:cNvGrpSpPr/>
          <p:nvPr userDrawn="1"/>
        </p:nvGrpSpPr>
        <p:grpSpPr>
          <a:xfrm>
            <a:off x="1" y="0"/>
            <a:ext cx="109538" cy="5143500"/>
            <a:chOff x="0" y="0"/>
            <a:chExt cx="109538" cy="6858000"/>
          </a:xfrm>
        </p:grpSpPr>
        <p:sp>
          <p:nvSpPr>
            <p:cNvPr id="16"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1"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3"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9"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sp>
        <p:nvSpPr>
          <p:cNvPr id="30" name="txt Copyright 2001-2013"/>
          <p:cNvSpPr txBox="1"/>
          <p:nvPr userDrawn="1"/>
        </p:nvSpPr>
        <p:spPr>
          <a:xfrm>
            <a:off x="5410200" y="4914901"/>
            <a:ext cx="3409950" cy="138499"/>
          </a:xfrm>
          <a:prstGeom prst="rect">
            <a:avLst/>
          </a:prstGeom>
          <a:noFill/>
        </p:spPr>
        <p:txBody>
          <a:bodyPr wrap="square" lIns="0" tIns="0" rIns="0" bIns="0">
            <a:spAutoFit/>
          </a:bodyPr>
          <a:lstStyle/>
          <a:p>
            <a:pPr algn="r">
              <a:spcBef>
                <a:spcPts val="450"/>
              </a:spcBef>
              <a:buClr>
                <a:schemeClr val="tx2"/>
              </a:buClr>
              <a:buFont typeface="Arial" charset="0"/>
              <a:buNone/>
              <a:defRPr/>
            </a:pPr>
            <a:r>
              <a:rPr lang="en-US" sz="450">
                <a:solidFill>
                  <a:schemeClr val="tx1"/>
                </a:solidFill>
                <a:latin typeface="+mn-lt"/>
                <a:cs typeface="Arial" pitchFamily="34" charset="0"/>
              </a:rPr>
              <a:t>© Guidewire Software, Inc. 2001-2014. All rights reserved.</a:t>
            </a:r>
            <a:br>
              <a:rPr lang="en-US" sz="450">
                <a:solidFill>
                  <a:schemeClr val="tx1"/>
                </a:solidFill>
                <a:latin typeface="+mn-lt"/>
                <a:cs typeface="Arial" pitchFamily="34" charset="0"/>
              </a:rPr>
            </a:br>
            <a:r>
              <a:rPr lang="en-US" sz="450">
                <a:solidFill>
                  <a:schemeClr val="tx1"/>
                </a:solidFill>
                <a:latin typeface="+mn-lt"/>
                <a:cs typeface="Arial" pitchFamily="34" charset="0"/>
              </a:rPr>
              <a:t>Do not distribute without permission.</a:t>
            </a:r>
          </a:p>
        </p:txBody>
      </p:sp>
      <p:pic>
        <p:nvPicPr>
          <p:cNvPr id="31" name="pic Logo 2013 small" descr="Guidewire_logo+tagline_white.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66345" y="4498848"/>
            <a:ext cx="1819311" cy="390906"/>
          </a:xfrm>
          <a:prstGeom prst="rect">
            <a:avLst/>
          </a:prstGeom>
        </p:spPr>
      </p:pic>
    </p:spTree>
    <p:extLst>
      <p:ext uri="{BB962C8B-B14F-4D97-AF65-F5344CB8AC3E}">
        <p14:creationId xmlns:p14="http://schemas.microsoft.com/office/powerpoint/2010/main" val="1406671891"/>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67507089"/>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89155"/>
            <a:ext cx="8321040" cy="557213"/>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5" name="txt SubTitle"/>
          <p:cNvSpPr>
            <a:spLocks noGrp="1"/>
          </p:cNvSpPr>
          <p:nvPr>
            <p:ph type="body" sz="quarter" idx="10"/>
          </p:nvPr>
        </p:nvSpPr>
        <p:spPr>
          <a:xfrm>
            <a:off x="493776" y="364577"/>
            <a:ext cx="8321040" cy="285750"/>
          </a:xfrm>
        </p:spPr>
        <p:txBody>
          <a:bodyPr/>
          <a:lstStyle>
            <a:lvl1pPr marL="0" indent="0">
              <a:buNone/>
              <a:defRPr lang="en-US" sz="21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685800"/>
            <a:ext cx="8321040" cy="4114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089132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651986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4" y="685799"/>
            <a:ext cx="408305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685799"/>
            <a:ext cx="408305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6162714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5" name="txt Left Col SubTitle"/>
          <p:cNvSpPr>
            <a:spLocks noGrp="1" noChangeArrowheads="1"/>
          </p:cNvSpPr>
          <p:nvPr>
            <p:ph type="subTitle" idx="10" hasCustomPrompt="1"/>
          </p:nvPr>
        </p:nvSpPr>
        <p:spPr>
          <a:xfrm>
            <a:off x="521208" y="685800"/>
            <a:ext cx="4087368" cy="628650"/>
          </a:xfrm>
          <a:ln algn="ctr"/>
        </p:spPr>
        <p:txBody>
          <a:bodyPr/>
          <a:lstStyle>
            <a:lvl1pPr marL="0" indent="0">
              <a:buClr>
                <a:srgbClr val="800000"/>
              </a:buClr>
              <a:buFont typeface="Wingdings 3" pitchFamily="18" charset="2"/>
              <a:buNone/>
              <a:defRPr sz="1800" baseline="0"/>
            </a:lvl1pPr>
          </a:lstStyle>
          <a:p>
            <a:r>
              <a:rPr lang="en-US" altLang="en-US"/>
              <a:t>Click to edit Left Column Subtitle</a:t>
            </a:r>
          </a:p>
        </p:txBody>
      </p:sp>
      <p:sp>
        <p:nvSpPr>
          <p:cNvPr id="8" name="txt Right Col SubTitle"/>
          <p:cNvSpPr>
            <a:spLocks noGrp="1"/>
          </p:cNvSpPr>
          <p:nvPr>
            <p:ph type="body" sz="quarter" idx="11" hasCustomPrompt="1"/>
          </p:nvPr>
        </p:nvSpPr>
        <p:spPr>
          <a:xfrm>
            <a:off x="4754880" y="685800"/>
            <a:ext cx="4087368" cy="628650"/>
          </a:xfrm>
        </p:spPr>
        <p:txBody>
          <a:bodyPr/>
          <a:lstStyle>
            <a:lvl1pPr marL="0" indent="0">
              <a:buFontTx/>
              <a:buNone/>
              <a:defRPr/>
            </a:lvl1pPr>
          </a:lstStyle>
          <a:p>
            <a:r>
              <a:rPr lang="en-US" altLang="en-US"/>
              <a:t>Click to edit Right Column Subtitle</a:t>
            </a:r>
          </a:p>
        </p:txBody>
      </p:sp>
      <p:sp>
        <p:nvSpPr>
          <p:cNvPr id="4" name="txt Left Col Content"/>
          <p:cNvSpPr>
            <a:spLocks noGrp="1"/>
          </p:cNvSpPr>
          <p:nvPr>
            <p:ph sz="half" idx="2"/>
          </p:nvPr>
        </p:nvSpPr>
        <p:spPr>
          <a:xfrm>
            <a:off x="4754563" y="1314450"/>
            <a:ext cx="4083050" cy="3477816"/>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latin typeface="+mn-lt"/>
              </a:defRPr>
            </a:lvl2pPr>
            <a:lvl3pPr>
              <a:buClr>
                <a:srgbClr val="04628C"/>
              </a:buClr>
              <a:buFont typeface="Arial" pitchFamily="34" charset="0"/>
              <a:buChar char="-"/>
              <a:defRPr sz="1350">
                <a:latin typeface="+mn-lt"/>
              </a:defRPr>
            </a:lvl3pPr>
            <a:lvl4pPr>
              <a:buClr>
                <a:srgbClr val="04628C"/>
              </a:buClr>
              <a:buFont typeface="Arial" pitchFamily="34" charset="0"/>
              <a:buChar char="-"/>
              <a:defRPr sz="1200">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4" y="1314450"/>
            <a:ext cx="4083050" cy="3477816"/>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14116534"/>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atin typeface="+mj-lt"/>
                <a:cs typeface="Arial" pitchFamily="34" charset="0"/>
              </a:defRPr>
            </a:lvl1pPr>
          </a:lstStyle>
          <a:p>
            <a:r>
              <a:rPr lang="en-US"/>
              <a:t>Click to edit Master title style</a:t>
            </a:r>
          </a:p>
        </p:txBody>
      </p:sp>
      <p:sp>
        <p:nvSpPr>
          <p:cNvPr id="3" name="txt Left Col Content"/>
          <p:cNvSpPr>
            <a:spLocks noGrp="1"/>
          </p:cNvSpPr>
          <p:nvPr>
            <p:ph sz="half" idx="1"/>
          </p:nvPr>
        </p:nvSpPr>
        <p:spPr>
          <a:xfrm>
            <a:off x="519112" y="685799"/>
            <a:ext cx="2651760" cy="4114800"/>
          </a:xfrm>
        </p:spPr>
        <p:txBody>
          <a:bodyPr/>
          <a:lstStyle>
            <a:lvl1pPr>
              <a:buSzPct val="90000"/>
              <a:buFont typeface="Arial" pitchFamily="34" charset="0"/>
              <a:buChar char="•"/>
              <a:defRPr sz="1800"/>
            </a:lvl1pPr>
            <a:lvl2pPr>
              <a:buClr>
                <a:srgbClr val="04628C"/>
              </a:buClr>
              <a:buFont typeface="Arial" pitchFamily="34" charset="0"/>
              <a:buChar char="-"/>
              <a:defRPr sz="1500"/>
            </a:lvl2pPr>
            <a:lvl3pPr>
              <a:buClr>
                <a:srgbClr val="04628C"/>
              </a:buClr>
              <a:buFont typeface="Arial" pitchFamily="34" charset="0"/>
              <a:buChar char="-"/>
              <a:defRPr sz="1350"/>
            </a:lvl3pPr>
            <a:lvl4pPr>
              <a:buClr>
                <a:srgbClr val="04628C"/>
              </a:buClr>
              <a:buFont typeface="Arial" pitchFamily="34" charset="0"/>
              <a:buChar char="-"/>
              <a:defRPr sz="1200"/>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685799"/>
            <a:ext cx="2651760" cy="4114800"/>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89963"/>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lvl1pPr>
          </a:lstStyle>
          <a:p>
            <a:r>
              <a:rPr lang="en-US"/>
              <a:t>Click to edit Master title style</a:t>
            </a:r>
          </a:p>
        </p:txBody>
      </p:sp>
      <p:sp>
        <p:nvSpPr>
          <p:cNvPr id="3" name="txt Left Col Content"/>
          <p:cNvSpPr>
            <a:spLocks noGrp="1"/>
          </p:cNvSpPr>
          <p:nvPr>
            <p:ph sz="half" idx="1"/>
          </p:nvPr>
        </p:nvSpPr>
        <p:spPr>
          <a:xfrm>
            <a:off x="519112" y="1314452"/>
            <a:ext cx="2651760" cy="3477817"/>
          </a:xfrm>
        </p:spPr>
        <p:txBody>
          <a:bodyPr/>
          <a:lstStyle>
            <a:lvl1pPr>
              <a:buSzPct val="90000"/>
              <a:buFont typeface="Arial" pitchFamily="34" charset="0"/>
              <a:buChar char="•"/>
              <a:defRPr sz="1800">
                <a:solidFill>
                  <a:schemeClr val="bg1"/>
                </a:solidFill>
              </a:defRPr>
            </a:lvl1pPr>
            <a:lvl2pPr>
              <a:buClr>
                <a:srgbClr val="04628C"/>
              </a:buClr>
              <a:buFont typeface="Arial" pitchFamily="34" charset="0"/>
              <a:buChar char="-"/>
              <a:defRPr sz="1500">
                <a:solidFill>
                  <a:schemeClr val="bg1"/>
                </a:solidFill>
              </a:defRPr>
            </a:lvl2pPr>
            <a:lvl3pPr>
              <a:buClr>
                <a:srgbClr val="04628C"/>
              </a:buClr>
              <a:buFont typeface="Arial" pitchFamily="34" charset="0"/>
              <a:buChar char="-"/>
              <a:defRPr sz="1350">
                <a:solidFill>
                  <a:schemeClr val="bg1"/>
                </a:solidFill>
              </a:defRPr>
            </a:lvl3pPr>
            <a:lvl4pPr>
              <a:buClr>
                <a:srgbClr val="04628C"/>
              </a:buClr>
              <a:buFont typeface="Arial" pitchFamily="34" charset="0"/>
              <a:buChar char="-"/>
              <a:defRPr sz="1200">
                <a:solidFill>
                  <a:schemeClr val="bg1"/>
                </a:solidFill>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314452"/>
            <a:ext cx="2651760" cy="3477817"/>
          </a:xfrm>
        </p:spPr>
        <p:txBody>
          <a:bodyPr/>
          <a:lstStyle>
            <a:lvl1pPr>
              <a:defRPr lang="en-US" sz="1800" dirty="0" smtClean="0">
                <a:solidFill>
                  <a:schemeClr val="bg1"/>
                </a:solidFill>
                <a:latin typeface="+mn-lt"/>
                <a:ea typeface="+mn-ea"/>
                <a:cs typeface="Calibri" pitchFamily="34" charset="0"/>
              </a:defRPr>
            </a:lvl1pPr>
            <a:lvl2pPr>
              <a:buClr>
                <a:srgbClr val="04628C"/>
              </a:buClr>
              <a:buFont typeface="Arial" pitchFamily="34" charset="0"/>
              <a:buChar char="-"/>
              <a:defRPr sz="1500">
                <a:solidFill>
                  <a:schemeClr val="bg1"/>
                </a:solidFill>
                <a:latin typeface="+mn-lt"/>
              </a:defRPr>
            </a:lvl2pPr>
            <a:lvl3pPr>
              <a:buClr>
                <a:srgbClr val="04628C"/>
              </a:buClr>
              <a:buFont typeface="Arial" pitchFamily="34" charset="0"/>
              <a:buChar char="-"/>
              <a:defRPr sz="1350">
                <a:solidFill>
                  <a:schemeClr val="bg1"/>
                </a:solidFill>
                <a:latin typeface="+mn-lt"/>
              </a:defRPr>
            </a:lvl3pPr>
            <a:lvl4pPr>
              <a:buClr>
                <a:srgbClr val="04628C"/>
              </a:buClr>
              <a:buFont typeface="Arial" pitchFamily="34" charset="0"/>
              <a:buChar char="-"/>
              <a:defRPr sz="1200">
                <a:solidFill>
                  <a:schemeClr val="bg1"/>
                </a:solidFill>
                <a:latin typeface="+mn-lt"/>
              </a:defRPr>
            </a:lvl4pPr>
            <a:lvl5pPr>
              <a:buClr>
                <a:srgbClr val="04628C"/>
              </a:buClr>
              <a:buFont typeface="Arial" pitchFamily="34" charset="0"/>
              <a:buChar cha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685800"/>
            <a:ext cx="2651760" cy="628650"/>
          </a:xfrm>
          <a:ln algn="ctr"/>
        </p:spPr>
        <p:txBody>
          <a:bodyPr/>
          <a:lstStyle>
            <a:lvl1pPr marL="0" indent="0">
              <a:buClr>
                <a:srgbClr val="800000"/>
              </a:buClr>
              <a:buFont typeface="Wingdings 3" pitchFamily="18" charset="2"/>
              <a:buNone/>
              <a:defRPr sz="1800" baseline="0">
                <a:solidFill>
                  <a:schemeClr val="bg1"/>
                </a:solidFill>
              </a:defRPr>
            </a:lvl1pPr>
          </a:lstStyle>
          <a:p>
            <a:r>
              <a:rPr lang="en-US" altLang="en-US"/>
              <a:t>Click to edit Left Column Subtitle</a:t>
            </a:r>
          </a:p>
        </p:txBody>
      </p:sp>
      <p:sp>
        <p:nvSpPr>
          <p:cNvPr id="13" name="txt Center Col SubTitle"/>
          <p:cNvSpPr>
            <a:spLocks noGrp="1"/>
          </p:cNvSpPr>
          <p:nvPr>
            <p:ph type="body" sz="quarter" idx="12" hasCustomPrompt="1"/>
          </p:nvPr>
        </p:nvSpPr>
        <p:spPr>
          <a:xfrm>
            <a:off x="3355848"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Center Column Subtitle</a:t>
            </a:r>
          </a:p>
        </p:txBody>
      </p:sp>
      <p:sp>
        <p:nvSpPr>
          <p:cNvPr id="15" name="txt Right Col SubTitle"/>
          <p:cNvSpPr>
            <a:spLocks noGrp="1"/>
          </p:cNvSpPr>
          <p:nvPr>
            <p:ph type="body" sz="quarter" idx="13" hasCustomPrompt="1"/>
          </p:nvPr>
        </p:nvSpPr>
        <p:spPr>
          <a:xfrm>
            <a:off x="6172200" y="685800"/>
            <a:ext cx="2651760" cy="630936"/>
          </a:xfrm>
        </p:spPr>
        <p:txBody>
          <a:bodyPr/>
          <a:lstStyle>
            <a:lvl1pPr marL="0" indent="0">
              <a:buNone/>
              <a:defRPr>
                <a:solidFill>
                  <a:schemeClr val="bg1"/>
                </a:solidFill>
              </a:defRPr>
            </a:lvl1pPr>
            <a:lvl2pPr marL="300038" indent="0">
              <a:buNone/>
              <a:defRPr/>
            </a:lvl2pPr>
            <a:lvl3pPr marL="557213" indent="0">
              <a:buNone/>
              <a:defRPr/>
            </a:lvl3pPr>
            <a:lvl4pPr marL="813197" indent="0">
              <a:buNone/>
              <a:defRPr/>
            </a:lvl4pPr>
            <a:lvl5pPr marL="1287066" indent="0">
              <a:buNone/>
              <a:defRPr/>
            </a:lvl5pPr>
          </a:lstStyle>
          <a:p>
            <a:r>
              <a:rPr lang="en-US" altLang="en-US"/>
              <a:t>Click to edit Right Column Subtitle</a:t>
            </a:r>
          </a:p>
        </p:txBody>
      </p:sp>
    </p:spTree>
    <p:extLst>
      <p:ext uri="{BB962C8B-B14F-4D97-AF65-F5344CB8AC3E}">
        <p14:creationId xmlns:p14="http://schemas.microsoft.com/office/powerpoint/2010/main" val="1249851450"/>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21211669"/>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sz="2400">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27432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685800"/>
            <a:ext cx="8321040" cy="2057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462462"/>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2400">
                <a:solidFill>
                  <a:srgbClr val="04628C"/>
                </a:solidFill>
                <a:latin typeface="+mj-lt"/>
                <a:cs typeface="Calibri" pitchFamily="34" charset="0"/>
              </a:defRPr>
            </a:lvl1pPr>
          </a:lstStyle>
          <a:p>
            <a:r>
              <a:rPr lang="en-US"/>
              <a:t>Click to edit Master title style</a:t>
            </a:r>
          </a:p>
        </p:txBody>
      </p:sp>
      <p:sp>
        <p:nvSpPr>
          <p:cNvPr id="3" name="txt Top Content"/>
          <p:cNvSpPr>
            <a:spLocks noGrp="1"/>
          </p:cNvSpPr>
          <p:nvPr>
            <p:ph idx="1"/>
          </p:nvPr>
        </p:nvSpPr>
        <p:spPr>
          <a:xfrm>
            <a:off x="519114" y="685800"/>
            <a:ext cx="8318500" cy="20574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11443301"/>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03224320"/>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90489"/>
            <a:ext cx="8318500" cy="557213"/>
          </a:xfrm>
        </p:spPr>
        <p:txBody>
          <a:bodyPr/>
          <a:lstStyle>
            <a:lvl1pPr>
              <a:defRPr>
                <a:solidFill>
                  <a:srgbClr val="04628C"/>
                </a:solidFill>
                <a:latin typeface="+mj-lt"/>
                <a:cs typeface="Arial" pitchFamily="34" charset="0"/>
              </a:defRPr>
            </a:lvl1pPr>
          </a:lstStyle>
          <a:p>
            <a:r>
              <a:rPr lang="en-US"/>
              <a:t>Click to edit Master title style</a:t>
            </a:r>
          </a:p>
        </p:txBody>
      </p:sp>
      <p:sp>
        <p:nvSpPr>
          <p:cNvPr id="5" name="txt Top Content"/>
          <p:cNvSpPr>
            <a:spLocks noGrp="1"/>
          </p:cNvSpPr>
          <p:nvPr>
            <p:ph type="body" sz="quarter" idx="10"/>
          </p:nvPr>
        </p:nvSpPr>
        <p:spPr>
          <a:xfrm>
            <a:off x="521208" y="685800"/>
            <a:ext cx="8321040" cy="1371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xt Middle Content"/>
          <p:cNvSpPr>
            <a:spLocks noGrp="1"/>
          </p:cNvSpPr>
          <p:nvPr>
            <p:ph idx="11"/>
          </p:nvPr>
        </p:nvSpPr>
        <p:spPr>
          <a:xfrm>
            <a:off x="520701" y="20574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4" y="34290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814214926"/>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p>
        </p:txBody>
      </p:sp>
      <p:sp>
        <p:nvSpPr>
          <p:cNvPr id="3" name="txt Top Content"/>
          <p:cNvSpPr>
            <a:spLocks noGrp="1"/>
          </p:cNvSpPr>
          <p:nvPr>
            <p:ph idx="1"/>
          </p:nvPr>
        </p:nvSpPr>
        <p:spPr>
          <a:xfrm>
            <a:off x="519114" y="685800"/>
            <a:ext cx="8318500" cy="13716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29428906"/>
      </p:ext>
    </p:extLst>
  </p:cSld>
  <p:clrMapOvr>
    <a:masterClrMapping/>
  </p:clrMapOvr>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9" Type="http://schemas.openxmlformats.org/officeDocument/2006/relationships/slideLayout" Target="../slideLayouts/slideLayout72.xml"/><Relationship Id="rId21" Type="http://schemas.openxmlformats.org/officeDocument/2006/relationships/slideLayout" Target="../slideLayouts/slideLayout54.xml"/><Relationship Id="rId34" Type="http://schemas.openxmlformats.org/officeDocument/2006/relationships/slideLayout" Target="../slideLayouts/slideLayout67.xml"/><Relationship Id="rId42" Type="http://schemas.openxmlformats.org/officeDocument/2006/relationships/image" Target="../media/image17.png"/><Relationship Id="rId7" Type="http://schemas.openxmlformats.org/officeDocument/2006/relationships/slideLayout" Target="../slideLayouts/slideLayout4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41" Type="http://schemas.openxmlformats.org/officeDocument/2006/relationships/theme" Target="../theme/theme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37" Type="http://schemas.openxmlformats.org/officeDocument/2006/relationships/slideLayout" Target="../slideLayouts/slideLayout70.xml"/><Relationship Id="rId40" Type="http://schemas.openxmlformats.org/officeDocument/2006/relationships/slideLayout" Target="../slideLayouts/slideLayout73.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36" Type="http://schemas.openxmlformats.org/officeDocument/2006/relationships/slideLayout" Target="../slideLayouts/slideLayout69.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slideLayout" Target="../slideLayouts/slideLayout68.xml"/><Relationship Id="rId8" Type="http://schemas.openxmlformats.org/officeDocument/2006/relationships/slideLayout" Target="../slideLayouts/slideLayout41.xml"/><Relationship Id="rId3" Type="http://schemas.openxmlformats.org/officeDocument/2006/relationships/slideLayout" Target="../slideLayouts/slideLayout36.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38" Type="http://schemas.openxmlformats.org/officeDocument/2006/relationships/slideLayout" Target="../slideLayouts/slideLayout7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3" Type="http://schemas.openxmlformats.org/officeDocument/2006/relationships/slideLayout" Target="../slideLayouts/slideLayout76.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2" Type="http://schemas.openxmlformats.org/officeDocument/2006/relationships/slideLayout" Target="../slideLayouts/slideLayout75.xml"/><Relationship Id="rId16" Type="http://schemas.openxmlformats.org/officeDocument/2006/relationships/image" Target="../media/image17.png"/><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5" Type="http://schemas.openxmlformats.org/officeDocument/2006/relationships/slideLayout" Target="../slideLayouts/slideLayout78.xml"/><Relationship Id="rId15" Type="http://schemas.openxmlformats.org/officeDocument/2006/relationships/image" Target="../media/image19.png"/><Relationship Id="rId10" Type="http://schemas.openxmlformats.org/officeDocument/2006/relationships/slideLayout" Target="../slideLayouts/slideLayout83.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9.xml"/><Relationship Id="rId18" Type="http://schemas.openxmlformats.org/officeDocument/2006/relationships/slideLayout" Target="../slideLayouts/slideLayout104.xml"/><Relationship Id="rId26" Type="http://schemas.openxmlformats.org/officeDocument/2006/relationships/slideLayout" Target="../slideLayouts/slideLayout112.xml"/><Relationship Id="rId39" Type="http://schemas.openxmlformats.org/officeDocument/2006/relationships/slideLayout" Target="../slideLayouts/slideLayout125.xml"/><Relationship Id="rId21" Type="http://schemas.openxmlformats.org/officeDocument/2006/relationships/slideLayout" Target="../slideLayouts/slideLayout107.xml"/><Relationship Id="rId34" Type="http://schemas.openxmlformats.org/officeDocument/2006/relationships/slideLayout" Target="../slideLayouts/slideLayout120.xml"/><Relationship Id="rId42" Type="http://schemas.openxmlformats.org/officeDocument/2006/relationships/slideLayout" Target="../slideLayouts/slideLayout128.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image" Target="../media/image17.png"/><Relationship Id="rId5" Type="http://schemas.openxmlformats.org/officeDocument/2006/relationships/slideLayout" Target="../slideLayouts/slideLayout91.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10" Type="http://schemas.openxmlformats.org/officeDocument/2006/relationships/slideLayout" Target="../slideLayouts/slideLayout96.xml"/><Relationship Id="rId19" Type="http://schemas.openxmlformats.org/officeDocument/2006/relationships/slideLayout" Target="../slideLayouts/slideLayout105.xml"/><Relationship Id="rId31" Type="http://schemas.openxmlformats.org/officeDocument/2006/relationships/slideLayout" Target="../slideLayouts/slideLayout117.xml"/><Relationship Id="rId44" Type="http://schemas.openxmlformats.org/officeDocument/2006/relationships/theme" Target="../theme/theme4.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8" Type="http://schemas.openxmlformats.org/officeDocument/2006/relationships/slideLayout" Target="../slideLayouts/slideLayout94.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20" Type="http://schemas.openxmlformats.org/officeDocument/2006/relationships/slideLayout" Target="../slideLayouts/slideLayout106.xml"/><Relationship Id="rId41"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BD621C08-667F-4873-9BAA-E6E5DE97E8B2}"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5"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902780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747" r:id="rId31"/>
    <p:sldLayoutId id="2147483748" r:id="rId32"/>
    <p:sldLayoutId id="2147483749" r:id="rId33"/>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1"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6" y="4856360"/>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spTree>
    <p:extLst>
      <p:ext uri="{BB962C8B-B14F-4D97-AF65-F5344CB8AC3E}">
        <p14:creationId xmlns:p14="http://schemas.microsoft.com/office/powerpoint/2010/main" val="473866704"/>
      </p:ext>
    </p:extLst>
  </p:cSld>
  <p:clrMap bg1="dk2" tx1="lt1" bg2="dk1"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026" name="Group 110"/>
          <p:cNvGrpSpPr>
            <a:grpSpLocks/>
          </p:cNvGrpSpPr>
          <p:nvPr/>
        </p:nvGrpSpPr>
        <p:grpSpPr bwMode="auto">
          <a:xfrm>
            <a:off x="127000" y="0"/>
            <a:ext cx="8885238" cy="5143500"/>
            <a:chOff x="80" y="0"/>
            <a:chExt cx="5597" cy="4320"/>
          </a:xfrm>
        </p:grpSpPr>
        <p:sp>
          <p:nvSpPr>
            <p:cNvPr id="1131" name="Rectangle 107"/>
            <p:cNvSpPr>
              <a:spLocks noChangeArrowheads="1"/>
            </p:cNvSpPr>
            <p:nvPr userDrawn="1"/>
          </p:nvSpPr>
          <p:spPr bwMode="auto">
            <a:xfrm>
              <a:off x="80" y="80"/>
              <a:ext cx="5597" cy="4158"/>
            </a:xfrm>
            <a:prstGeom prst="rect">
              <a:avLst/>
            </a:prstGeom>
            <a:noFill/>
            <a:ln w="0" cap="rnd">
              <a:noFill/>
              <a:prstDash val="sysDot"/>
              <a:miter lim="800000"/>
              <a:headEnd/>
              <a:tailEnd/>
            </a:ln>
            <a:effectLst/>
          </p:spPr>
          <p:txBody>
            <a:bodyPr wrap="none" lIns="91418" tIns="45709" rIns="91418" bIns="45709" anchor="ctr"/>
            <a:lstStyle/>
            <a:p>
              <a:pPr eaLnBrk="0" hangingPunct="0">
                <a:defRPr/>
              </a:pPr>
              <a:endParaRPr lang="en-US" sz="1200">
                <a:solidFill>
                  <a:srgbClr val="000000"/>
                </a:solidFill>
              </a:endParaRPr>
            </a:p>
          </p:txBody>
        </p:sp>
        <p:sp>
          <p:nvSpPr>
            <p:cNvPr id="1132" name="Line 108"/>
            <p:cNvSpPr>
              <a:spLocks noChangeShapeType="1"/>
            </p:cNvSpPr>
            <p:nvPr userDrawn="1"/>
          </p:nvSpPr>
          <p:spPr bwMode="auto">
            <a:xfrm>
              <a:off x="292" y="0"/>
              <a:ext cx="0" cy="4320"/>
            </a:xfrm>
            <a:prstGeom prst="line">
              <a:avLst/>
            </a:prstGeom>
            <a:noFill/>
            <a:ln w="3175">
              <a:noFill/>
              <a:round/>
              <a:headEnd/>
              <a:tailEnd/>
            </a:ln>
            <a:effectLst/>
          </p:spPr>
          <p:txBody>
            <a:bodyPr wrap="none" lIns="0" tIns="0" rIns="0" bIns="0" anchor="ctr">
              <a:spAutoFit/>
            </a:bodyPr>
            <a:lstStyle/>
            <a:p>
              <a:pPr>
                <a:defRPr/>
              </a:pPr>
              <a:endParaRPr lang="en-US" sz="1350"/>
            </a:p>
          </p:txBody>
        </p:sp>
      </p:grpSp>
      <p:sp>
        <p:nvSpPr>
          <p:cNvPr id="1027" name="Rectangle 2"/>
          <p:cNvSpPr>
            <a:spLocks noGrp="1" noChangeArrowheads="1"/>
          </p:cNvSpPr>
          <p:nvPr>
            <p:ph type="title"/>
          </p:nvPr>
        </p:nvSpPr>
        <p:spPr bwMode="auto">
          <a:xfrm>
            <a:off x="495300" y="90487"/>
            <a:ext cx="8318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519113" y="894160"/>
            <a:ext cx="8318500" cy="3898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PageNumberBox"/>
          <p:cNvSpPr txBox="1">
            <a:spLocks noChangeArrowheads="1"/>
          </p:cNvSpPr>
          <p:nvPr/>
        </p:nvSpPr>
        <p:spPr bwMode="auto">
          <a:xfrm>
            <a:off x="4327526" y="4888707"/>
            <a:ext cx="519113" cy="170260"/>
          </a:xfrm>
          <a:prstGeom prst="rect">
            <a:avLst/>
          </a:prstGeom>
          <a:noFill/>
          <a:ln w="6350" algn="ctr">
            <a:noFill/>
            <a:miter lim="800000"/>
            <a:headEnd/>
            <a:tailEnd/>
          </a:ln>
          <a:effectLst/>
        </p:spPr>
        <p:txBody>
          <a:bodyPr lIns="0" tIns="0" rIns="0" bIns="0"/>
          <a:lstStyle/>
          <a:p>
            <a:pPr eaLnBrk="0" hangingPunct="0">
              <a:lnSpc>
                <a:spcPts val="1350"/>
              </a:lnSpc>
              <a:spcBef>
                <a:spcPts val="450"/>
              </a:spcBef>
              <a:buFont typeface="Wingdings" pitchFamily="2" charset="2"/>
              <a:buNone/>
              <a:defRPr/>
            </a:pPr>
            <a:fld id="{8F64365B-1C78-4614-8DCC-53A262A93982}" type="slidenum">
              <a:rPr lang="en-US" sz="900">
                <a:solidFill>
                  <a:srgbClr val="B2B2B2"/>
                </a:solidFill>
                <a:latin typeface="Calibri" pitchFamily="34" charset="0"/>
                <a:cs typeface="Calibri" pitchFamily="34" charset="0"/>
              </a:rPr>
              <a:pPr eaLnBrk="0" hangingPunct="0">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pic>
        <p:nvPicPr>
          <p:cNvPr id="1030" name="Picture 127"/>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1079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guidewire.png"/>
          <p:cNvPicPr>
            <a:picLocks noChangeAspect="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412039" y="4907757"/>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userDrawn="1"/>
        </p:nvSpPr>
        <p:spPr>
          <a:xfrm>
            <a:off x="1081153" y="4927997"/>
            <a:ext cx="2127185" cy="69250"/>
          </a:xfrm>
          <a:prstGeom prst="rect">
            <a:avLst/>
          </a:prstGeom>
          <a:noFill/>
        </p:spPr>
        <p:txBody>
          <a:bodyPr wrap="none" lIns="0" tIns="0" rIns="0" bIns="0">
            <a:spAutoFit/>
          </a:bodyPr>
          <a:lstStyle/>
          <a:p>
            <a:pPr algn="r">
              <a:spcBef>
                <a:spcPts val="450"/>
              </a:spcBef>
              <a:buClr>
                <a:schemeClr val="tx2"/>
              </a:buClr>
              <a:buFont typeface="Arial" charset="0"/>
              <a:buNone/>
              <a:defRPr/>
            </a:pPr>
            <a:r>
              <a:rPr lang="en-US" sz="450">
                <a:solidFill>
                  <a:srgbClr val="B2B2B2"/>
                </a:solidFill>
                <a:latin typeface="+mn-lt"/>
              </a:rPr>
              <a:t>© Guidewire Software, Inc. All rights reserved. Do not distribute without permission.</a:t>
            </a:r>
          </a:p>
        </p:txBody>
      </p:sp>
    </p:spTree>
    <p:extLst>
      <p:ext uri="{BB962C8B-B14F-4D97-AF65-F5344CB8AC3E}">
        <p14:creationId xmlns:p14="http://schemas.microsoft.com/office/powerpoint/2010/main" val="1119795759"/>
      </p:ext>
    </p:extLst>
  </p:cSld>
  <p:clrMap bg1="dk2" tx1="lt1" bg2="dk1"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p:txStyles>
    <p:titleStyle>
      <a:lvl1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2550" b="1">
          <a:solidFill>
            <a:srgbClr val="04628C"/>
          </a:solidFill>
          <a:latin typeface="Calibri" pitchFamily="34" charset="0"/>
          <a:ea typeface="Calibri" pitchFamily="34" charset="0"/>
          <a:cs typeface="Calibri" pitchFamily="34" charset="0"/>
        </a:defRPr>
      </a:lvl5pPr>
      <a:lvl6pPr marL="342900" algn="l" rtl="0" fontAlgn="base">
        <a:lnSpc>
          <a:spcPct val="90000"/>
        </a:lnSpc>
        <a:spcBef>
          <a:spcPct val="0"/>
        </a:spcBef>
        <a:spcAft>
          <a:spcPct val="0"/>
        </a:spcAft>
        <a:defRPr sz="2250" b="1">
          <a:solidFill>
            <a:schemeClr val="accent1"/>
          </a:solidFill>
          <a:latin typeface="Arial" charset="0"/>
        </a:defRPr>
      </a:lvl6pPr>
      <a:lvl7pPr marL="685800" algn="l" rtl="0" fontAlgn="base">
        <a:lnSpc>
          <a:spcPct val="90000"/>
        </a:lnSpc>
        <a:spcBef>
          <a:spcPct val="0"/>
        </a:spcBef>
        <a:spcAft>
          <a:spcPct val="0"/>
        </a:spcAft>
        <a:defRPr sz="2250" b="1">
          <a:solidFill>
            <a:schemeClr val="accent1"/>
          </a:solidFill>
          <a:latin typeface="Arial" charset="0"/>
        </a:defRPr>
      </a:lvl7pPr>
      <a:lvl8pPr marL="1028700" algn="l" rtl="0" fontAlgn="base">
        <a:lnSpc>
          <a:spcPct val="90000"/>
        </a:lnSpc>
        <a:spcBef>
          <a:spcPct val="0"/>
        </a:spcBef>
        <a:spcAft>
          <a:spcPct val="0"/>
        </a:spcAft>
        <a:defRPr sz="2250" b="1">
          <a:solidFill>
            <a:schemeClr val="accent1"/>
          </a:solidFill>
          <a:latin typeface="Arial" charset="0"/>
        </a:defRPr>
      </a:lvl8pPr>
      <a:lvl9pPr marL="1371600" algn="l" rtl="0" fontAlgn="base">
        <a:lnSpc>
          <a:spcPct val="90000"/>
        </a:lnSpc>
        <a:spcBef>
          <a:spcPct val="0"/>
        </a:spcBef>
        <a:spcAft>
          <a:spcPct val="0"/>
        </a:spcAft>
        <a:defRPr sz="2250" b="1">
          <a:solidFill>
            <a:schemeClr val="accent1"/>
          </a:solidFill>
          <a:latin typeface="Arial" charset="0"/>
        </a:defRPr>
      </a:lvl9pPr>
    </p:titleStyle>
    <p:bodyStyle>
      <a:lvl1pPr marL="214313" indent="-214313" algn="l" rtl="0" eaLnBrk="0" fontAlgn="base" hangingPunct="0">
        <a:spcBef>
          <a:spcPct val="40000"/>
        </a:spcBef>
        <a:spcAft>
          <a:spcPct val="0"/>
        </a:spcAft>
        <a:buClr>
          <a:srgbClr val="04628C"/>
        </a:buClr>
        <a:buSzPct val="90000"/>
        <a:buFont typeface="Arial" charset="0"/>
        <a:buChar char="•"/>
        <a:defRPr sz="1800">
          <a:solidFill>
            <a:schemeClr val="bg1"/>
          </a:solidFill>
          <a:latin typeface="+mn-lt"/>
          <a:ea typeface="Calibri" pitchFamily="34" charset="0"/>
          <a:cs typeface="Calibri" pitchFamily="34" charset="0"/>
        </a:defRPr>
      </a:lvl1pPr>
      <a:lvl2pPr marL="471488" indent="-171450" algn="l" rtl="0" eaLnBrk="0" fontAlgn="base" hangingPunct="0">
        <a:spcBef>
          <a:spcPct val="20000"/>
        </a:spcBef>
        <a:spcAft>
          <a:spcPct val="0"/>
        </a:spcAft>
        <a:buClr>
          <a:srgbClr val="04628C"/>
        </a:buClr>
        <a:buSzPct val="90000"/>
        <a:buFont typeface="Arial" charset="0"/>
        <a:buChar char="-"/>
        <a:defRPr sz="1650">
          <a:solidFill>
            <a:schemeClr val="bg1"/>
          </a:solidFill>
          <a:latin typeface="+mn-lt"/>
          <a:ea typeface="Calibri" pitchFamily="34" charset="0"/>
          <a:cs typeface="Calibri" pitchFamily="34" charset="0"/>
        </a:defRPr>
      </a:lvl2pPr>
      <a:lvl3pPr marL="727472" indent="-170260"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3pPr>
      <a:lvl4pPr marL="1032272" indent="-219075" algn="l" rtl="0" eaLnBrk="0" fontAlgn="base" hangingPunct="0">
        <a:spcBef>
          <a:spcPct val="20000"/>
        </a:spcBef>
        <a:spcAft>
          <a:spcPct val="0"/>
        </a:spcAft>
        <a:buClr>
          <a:srgbClr val="04628C"/>
        </a:buClr>
        <a:buSzPct val="85000"/>
        <a:buFont typeface="Arial" charset="0"/>
        <a:buChar char="-"/>
        <a:defRPr sz="1500">
          <a:solidFill>
            <a:schemeClr val="bg1"/>
          </a:solidFill>
          <a:latin typeface="+mn-lt"/>
          <a:ea typeface="Calibri" pitchFamily="34" charset="0"/>
          <a:cs typeface="Calibri" pitchFamily="34" charset="0"/>
        </a:defRPr>
      </a:lvl4pPr>
      <a:lvl5pPr marL="1456135" indent="-169069" algn="l" rtl="0" eaLnBrk="0" fontAlgn="base" hangingPunct="0">
        <a:spcBef>
          <a:spcPct val="20000"/>
        </a:spcBef>
        <a:spcAft>
          <a:spcPct val="0"/>
        </a:spcAft>
        <a:buClr>
          <a:srgbClr val="0146AD"/>
        </a:buClr>
        <a:buSzPct val="120000"/>
        <a:buChar char="•"/>
        <a:defRPr sz="1050">
          <a:solidFill>
            <a:schemeClr val="bg1"/>
          </a:solidFill>
          <a:latin typeface="+mn-lt"/>
          <a:ea typeface="Calibri" pitchFamily="34" charset="0"/>
          <a:cs typeface="Calibri" pitchFamily="34" charset="0"/>
        </a:defRPr>
      </a:lvl5pPr>
      <a:lvl6pPr marL="1799035" indent="-169069" algn="l" rtl="0" eaLnBrk="0" fontAlgn="base" hangingPunct="0">
        <a:spcBef>
          <a:spcPct val="20000"/>
        </a:spcBef>
        <a:spcAft>
          <a:spcPct val="0"/>
        </a:spcAft>
        <a:buClr>
          <a:srgbClr val="0146AD"/>
        </a:buClr>
        <a:buSzPct val="120000"/>
        <a:buChar char="•"/>
        <a:defRPr sz="1050">
          <a:solidFill>
            <a:schemeClr val="bg1"/>
          </a:solidFill>
          <a:latin typeface="+mn-lt"/>
        </a:defRPr>
      </a:lvl6pPr>
      <a:lvl7pPr marL="2141935" indent="-169069" algn="l" rtl="0" eaLnBrk="0" fontAlgn="base" hangingPunct="0">
        <a:spcBef>
          <a:spcPct val="20000"/>
        </a:spcBef>
        <a:spcAft>
          <a:spcPct val="0"/>
        </a:spcAft>
        <a:buClr>
          <a:srgbClr val="0146AD"/>
        </a:buClr>
        <a:buSzPct val="120000"/>
        <a:buChar char="•"/>
        <a:defRPr sz="1050">
          <a:solidFill>
            <a:schemeClr val="bg1"/>
          </a:solidFill>
          <a:latin typeface="+mn-lt"/>
        </a:defRPr>
      </a:lvl7pPr>
      <a:lvl8pPr marL="2484835" indent="-169069" algn="l" rtl="0" eaLnBrk="0" fontAlgn="base" hangingPunct="0">
        <a:spcBef>
          <a:spcPct val="20000"/>
        </a:spcBef>
        <a:spcAft>
          <a:spcPct val="0"/>
        </a:spcAft>
        <a:buClr>
          <a:srgbClr val="0146AD"/>
        </a:buClr>
        <a:buSzPct val="120000"/>
        <a:buChar char="•"/>
        <a:defRPr sz="1050">
          <a:solidFill>
            <a:schemeClr val="bg1"/>
          </a:solidFill>
          <a:latin typeface="+mn-lt"/>
        </a:defRPr>
      </a:lvl8pPr>
      <a:lvl9pPr marL="2827735" indent="-169069" algn="l" rtl="0" eaLnBrk="0" fontAlgn="base" hangingPunct="0">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1" y="4915060"/>
            <a:ext cx="3673988" cy="69250"/>
          </a:xfrm>
          <a:prstGeom prst="rect">
            <a:avLst/>
          </a:prstGeom>
          <a:noFill/>
        </p:spPr>
        <p:txBody>
          <a:bodyPr wrap="square" lIns="0" tIns="0" rIns="0" bIns="0">
            <a:spAutoFit/>
          </a:bodyPr>
          <a:lstStyle/>
          <a:p>
            <a:pPr algn="l">
              <a:spcBef>
                <a:spcPts val="450"/>
              </a:spcBef>
              <a:buClr>
                <a:schemeClr val="tx2"/>
              </a:buClr>
              <a:buFont typeface="Arial" charset="0"/>
              <a:buNone/>
              <a:defRPr/>
            </a:pPr>
            <a:r>
              <a:rPr lang="en-US" sz="450">
                <a:solidFill>
                  <a:srgbClr val="B2B2B2"/>
                </a:solidFill>
                <a:latin typeface="+mn-lt"/>
              </a:rPr>
              <a:t>© Guidewire Software, Inc.  2001-2014. All rights reserved. Do not distribute without permission.</a:t>
            </a:r>
          </a:p>
        </p:txBody>
      </p:sp>
      <p:grpSp>
        <p:nvGrpSpPr>
          <p:cNvPr id="12" name="rec GW Sidebar"/>
          <p:cNvGrpSpPr/>
          <p:nvPr/>
        </p:nvGrpSpPr>
        <p:grpSpPr>
          <a:xfrm>
            <a:off x="1" y="0"/>
            <a:ext cx="109538" cy="51435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82154" indent="-82154" algn="ctr">
                <a:spcBef>
                  <a:spcPct val="50000"/>
                </a:spcBef>
                <a:buClr>
                  <a:schemeClr val="tx2"/>
                </a:buClr>
                <a:buFont typeface="Arial" charset="0"/>
                <a:buNone/>
                <a:defRPr/>
              </a:pPr>
              <a:endParaRPr lang="en-US" sz="1350">
                <a:latin typeface="+mj-lt"/>
              </a:endParaRPr>
            </a:p>
          </p:txBody>
        </p:sp>
      </p:grpSp>
      <p:pic>
        <p:nvPicPr>
          <p:cNvPr id="1031" name="pic Logo Text" descr="guidewire.png"/>
          <p:cNvPicPr>
            <a:picLocks noChangeAspect="1"/>
          </p:cNvPicPr>
          <p:nvPr/>
        </p:nvPicPr>
        <p:blipFill>
          <a:blip r:embed="rId45" cstate="print">
            <a:extLst>
              <a:ext uri="{28A0092B-C50C-407E-A947-70E740481C1C}">
                <a14:useLocalDpi xmlns:a14="http://schemas.microsoft.com/office/drawing/2010/main" val="0"/>
              </a:ext>
            </a:extLst>
          </a:blip>
          <a:srcRect/>
          <a:stretch>
            <a:fillRect/>
          </a:stretch>
        </p:blipFill>
        <p:spPr bwMode="auto">
          <a:xfrm>
            <a:off x="7412041" y="4907758"/>
            <a:ext cx="1608137" cy="102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89155"/>
            <a:ext cx="832104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p>
        </p:txBody>
      </p:sp>
      <p:sp>
        <p:nvSpPr>
          <p:cNvPr id="1028" name="txt Content"/>
          <p:cNvSpPr>
            <a:spLocks noGrp="1" noChangeArrowheads="1"/>
          </p:cNvSpPr>
          <p:nvPr>
            <p:ph type="body" idx="1"/>
          </p:nvPr>
        </p:nvSpPr>
        <p:spPr bwMode="auto">
          <a:xfrm>
            <a:off x="521208" y="685800"/>
            <a:ext cx="832104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 </a:t>
            </a:r>
          </a:p>
          <a:p>
            <a:pPr lvl="1"/>
            <a:r>
              <a:rPr lang="en-US" altLang="en-US"/>
              <a:t>Second level</a:t>
            </a:r>
          </a:p>
          <a:p>
            <a:pPr lvl="2"/>
            <a:r>
              <a:rPr lang="en-US" altLang="en-US"/>
              <a:t>Third level</a:t>
            </a:r>
          </a:p>
          <a:p>
            <a:pPr lvl="3"/>
            <a:r>
              <a:rPr lang="en-US" altLang="en-US"/>
              <a:t>Fourth level</a:t>
            </a:r>
          </a:p>
        </p:txBody>
      </p:sp>
      <p:sp>
        <p:nvSpPr>
          <p:cNvPr id="1127" name="txt Centered PageNumberBox"/>
          <p:cNvSpPr txBox="1">
            <a:spLocks noChangeArrowheads="1"/>
          </p:cNvSpPr>
          <p:nvPr/>
        </p:nvSpPr>
        <p:spPr bwMode="auto">
          <a:xfrm>
            <a:off x="4307366" y="4856361"/>
            <a:ext cx="519113" cy="170260"/>
          </a:xfrm>
          <a:prstGeom prst="rect">
            <a:avLst/>
          </a:prstGeom>
          <a:noFill/>
          <a:ln w="6350" algn="ctr">
            <a:noFill/>
            <a:miter lim="800000"/>
            <a:headEnd/>
            <a:tailEnd/>
          </a:ln>
          <a:effectLst/>
        </p:spPr>
        <p:txBody>
          <a:bodyPr lIns="0" tIns="0" rIns="0" bIns="0"/>
          <a:lstStyle/>
          <a:p>
            <a:pPr algn="ctr">
              <a:lnSpc>
                <a:spcPts val="1350"/>
              </a:lnSpc>
              <a:spcBef>
                <a:spcPts val="450"/>
              </a:spcBef>
              <a:buFont typeface="Wingdings" pitchFamily="2" charset="2"/>
              <a:buNone/>
              <a:defRPr/>
            </a:pPr>
            <a:fld id="{FABFFE1B-5FD5-480D-9A32-98AB62D1BF82}" type="slidenum">
              <a:rPr lang="en-US" sz="900">
                <a:solidFill>
                  <a:srgbClr val="B2B2B2"/>
                </a:solidFill>
                <a:latin typeface="Arial" pitchFamily="34" charset="0"/>
                <a:cs typeface="Arial" pitchFamily="34" charset="0"/>
              </a:rPr>
              <a:pPr algn="ctr">
                <a:lnSpc>
                  <a:spcPts val="1350"/>
                </a:lnSpc>
                <a:spcBef>
                  <a:spcPts val="450"/>
                </a:spcBef>
                <a:buFont typeface="Wingdings" pitchFamily="2" charset="2"/>
                <a:buNone/>
                <a:defRPr/>
              </a:pPr>
              <a:t>‹#›</a:t>
            </a:fld>
            <a:r>
              <a:rPr lang="en-US" sz="1350" i="1">
                <a:solidFill>
                  <a:srgbClr val="B2B2B2"/>
                </a:solidFill>
                <a:cs typeface="Times New Roman" pitchFamily="18" charset="0"/>
              </a:rPr>
              <a:t> </a:t>
            </a:r>
          </a:p>
        </p:txBody>
      </p:sp>
    </p:spTree>
    <p:extLst>
      <p:ext uri="{BB962C8B-B14F-4D97-AF65-F5344CB8AC3E}">
        <p14:creationId xmlns:p14="http://schemas.microsoft.com/office/powerpoint/2010/main" val="2986174094"/>
      </p:ext>
    </p:extLst>
  </p:cSld>
  <p:clrMap bg1="dk2" tx1="lt1" bg2="dk1"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 id="2147483780" r:id="rId30"/>
    <p:sldLayoutId id="2147483781" r:id="rId31"/>
    <p:sldLayoutId id="2147483782" r:id="rId32"/>
    <p:sldLayoutId id="2147483783" r:id="rId33"/>
    <p:sldLayoutId id="2147483784" r:id="rId34"/>
    <p:sldLayoutId id="2147483785" r:id="rId35"/>
    <p:sldLayoutId id="2147483786" r:id="rId36"/>
    <p:sldLayoutId id="2147483787" r:id="rId37"/>
    <p:sldLayoutId id="2147483788" r:id="rId38"/>
    <p:sldLayoutId id="2147483789" r:id="rId39"/>
    <p:sldLayoutId id="2147483790" r:id="rId40"/>
    <p:sldLayoutId id="2147483791" r:id="rId41"/>
    <p:sldLayoutId id="2147483792" r:id="rId42"/>
    <p:sldLayoutId id="2147483793" r:id="rId43"/>
  </p:sldLayoutIdLst>
  <p:transition/>
  <p:txStyles>
    <p:titleStyle>
      <a:lvl1pPr algn="l" rtl="0" eaLnBrk="1" fontAlgn="base" hangingPunct="1">
        <a:lnSpc>
          <a:spcPct val="90000"/>
        </a:lnSpc>
        <a:spcBef>
          <a:spcPct val="0"/>
        </a:spcBef>
        <a:spcAft>
          <a:spcPct val="0"/>
        </a:spcAft>
        <a:defRPr sz="24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2550" b="1">
          <a:solidFill>
            <a:srgbClr val="04628C"/>
          </a:solidFill>
          <a:latin typeface="Arial" pitchFamily="32" charset="0"/>
          <a:ea typeface="Arial" pitchFamily="32" charset="0"/>
          <a:cs typeface="Arial" pitchFamily="32" charset="0"/>
        </a:defRPr>
      </a:lvl5pPr>
      <a:lvl6pPr marL="342900" algn="l" rtl="0" eaLnBrk="1" fontAlgn="base" hangingPunct="1">
        <a:lnSpc>
          <a:spcPct val="90000"/>
        </a:lnSpc>
        <a:spcBef>
          <a:spcPct val="0"/>
        </a:spcBef>
        <a:spcAft>
          <a:spcPct val="0"/>
        </a:spcAft>
        <a:defRPr sz="2250" b="1">
          <a:solidFill>
            <a:schemeClr val="accent1"/>
          </a:solidFill>
          <a:latin typeface="Arial" charset="0"/>
        </a:defRPr>
      </a:lvl6pPr>
      <a:lvl7pPr marL="685800" algn="l" rtl="0" eaLnBrk="1" fontAlgn="base" hangingPunct="1">
        <a:lnSpc>
          <a:spcPct val="90000"/>
        </a:lnSpc>
        <a:spcBef>
          <a:spcPct val="0"/>
        </a:spcBef>
        <a:spcAft>
          <a:spcPct val="0"/>
        </a:spcAft>
        <a:defRPr sz="2250" b="1">
          <a:solidFill>
            <a:schemeClr val="accent1"/>
          </a:solidFill>
          <a:latin typeface="Arial" charset="0"/>
        </a:defRPr>
      </a:lvl7pPr>
      <a:lvl8pPr marL="1028700" algn="l" rtl="0" eaLnBrk="1" fontAlgn="base" hangingPunct="1">
        <a:lnSpc>
          <a:spcPct val="90000"/>
        </a:lnSpc>
        <a:spcBef>
          <a:spcPct val="0"/>
        </a:spcBef>
        <a:spcAft>
          <a:spcPct val="0"/>
        </a:spcAft>
        <a:defRPr sz="2250" b="1">
          <a:solidFill>
            <a:schemeClr val="accent1"/>
          </a:solidFill>
          <a:latin typeface="Arial" charset="0"/>
        </a:defRPr>
      </a:lvl8pPr>
      <a:lvl9pPr marL="1371600" algn="l" rtl="0" eaLnBrk="1" fontAlgn="base" hangingPunct="1">
        <a:lnSpc>
          <a:spcPct val="90000"/>
        </a:lnSpc>
        <a:spcBef>
          <a:spcPct val="0"/>
        </a:spcBef>
        <a:spcAft>
          <a:spcPct val="0"/>
        </a:spcAft>
        <a:defRPr sz="2250" b="1">
          <a:solidFill>
            <a:schemeClr val="accent1"/>
          </a:solidFill>
          <a:latin typeface="Arial" charset="0"/>
        </a:defRPr>
      </a:lvl9pPr>
    </p:titleStyle>
    <p:bodyStyle>
      <a:lvl1pPr marL="214313" indent="-214313" algn="l" rtl="0" eaLnBrk="1" fontAlgn="base" hangingPunct="1">
        <a:spcBef>
          <a:spcPct val="40000"/>
        </a:spcBef>
        <a:spcAft>
          <a:spcPct val="0"/>
        </a:spcAft>
        <a:buClr>
          <a:srgbClr val="04628C"/>
        </a:buClr>
        <a:buSzPct val="90000"/>
        <a:buFont typeface="Arial" charset="0"/>
        <a:buChar char="•"/>
        <a:defRPr sz="1800">
          <a:solidFill>
            <a:schemeClr val="bg1"/>
          </a:solidFill>
          <a:latin typeface="+mn-lt"/>
          <a:ea typeface="Arial" pitchFamily="32" charset="0"/>
          <a:cs typeface="Arial" pitchFamily="32" charset="0"/>
        </a:defRPr>
      </a:lvl1pPr>
      <a:lvl2pPr marL="471488" indent="-171450" algn="l" rtl="0" eaLnBrk="1" fontAlgn="base" hangingPunct="1">
        <a:spcBef>
          <a:spcPct val="20000"/>
        </a:spcBef>
        <a:spcAft>
          <a:spcPct val="0"/>
        </a:spcAft>
        <a:buClr>
          <a:srgbClr val="04628C"/>
        </a:buClr>
        <a:buSzPct val="90000"/>
        <a:buFont typeface="Arial" charset="0"/>
        <a:buChar char="-"/>
        <a:defRPr sz="1500">
          <a:solidFill>
            <a:schemeClr val="bg1"/>
          </a:solidFill>
          <a:latin typeface="+mn-lt"/>
          <a:ea typeface="Arial" pitchFamily="32" charset="0"/>
          <a:cs typeface="Arial" pitchFamily="32" charset="0"/>
        </a:defRPr>
      </a:lvl2pPr>
      <a:lvl3pPr marL="727472" indent="-170260" algn="l" rtl="0" eaLnBrk="1" fontAlgn="base" hangingPunct="1">
        <a:spcBef>
          <a:spcPct val="20000"/>
        </a:spcBef>
        <a:spcAft>
          <a:spcPct val="0"/>
        </a:spcAft>
        <a:buClr>
          <a:srgbClr val="04628C"/>
        </a:buClr>
        <a:buSzPct val="85000"/>
        <a:buFont typeface="Arial" charset="0"/>
        <a:buChar char="-"/>
        <a:defRPr sz="1350">
          <a:solidFill>
            <a:schemeClr val="bg1"/>
          </a:solidFill>
          <a:latin typeface="+mn-lt"/>
          <a:ea typeface="Arial" pitchFamily="32" charset="0"/>
          <a:cs typeface="Arial" pitchFamily="32" charset="0"/>
        </a:defRPr>
      </a:lvl3pPr>
      <a:lvl4pPr marL="1032272" indent="-219075" algn="l" rtl="0" eaLnBrk="1" fontAlgn="base" hangingPunct="1">
        <a:spcBef>
          <a:spcPct val="20000"/>
        </a:spcBef>
        <a:spcAft>
          <a:spcPct val="0"/>
        </a:spcAft>
        <a:buClr>
          <a:srgbClr val="04628C"/>
        </a:buClr>
        <a:buSzPct val="85000"/>
        <a:buFont typeface="Arial" charset="0"/>
        <a:buChar char="-"/>
        <a:defRPr sz="1200">
          <a:solidFill>
            <a:schemeClr val="bg1"/>
          </a:solidFill>
          <a:latin typeface="+mn-lt"/>
          <a:ea typeface="Arial" pitchFamily="32" charset="0"/>
          <a:cs typeface="Arial" pitchFamily="32" charset="0"/>
        </a:defRPr>
      </a:lvl4pPr>
      <a:lvl5pPr marL="1456135" indent="-169069" algn="l" rtl="0" eaLnBrk="1" fontAlgn="base" hangingPunct="1">
        <a:spcBef>
          <a:spcPct val="20000"/>
        </a:spcBef>
        <a:spcAft>
          <a:spcPct val="0"/>
        </a:spcAft>
        <a:buClr>
          <a:srgbClr val="0146AD"/>
        </a:buClr>
        <a:buSzPct val="120000"/>
        <a:buChar char="•"/>
        <a:defRPr sz="1050">
          <a:solidFill>
            <a:schemeClr val="bg1"/>
          </a:solidFill>
          <a:latin typeface="+mn-lt"/>
          <a:ea typeface="Arial" pitchFamily="32" charset="0"/>
          <a:cs typeface="Arial" pitchFamily="32" charset="0"/>
        </a:defRPr>
      </a:lvl5pPr>
      <a:lvl6pPr marL="1799035" indent="-169069" algn="l" rtl="0" eaLnBrk="1" fontAlgn="base" hangingPunct="1">
        <a:spcBef>
          <a:spcPct val="20000"/>
        </a:spcBef>
        <a:spcAft>
          <a:spcPct val="0"/>
        </a:spcAft>
        <a:buClr>
          <a:srgbClr val="0146AD"/>
        </a:buClr>
        <a:buSzPct val="120000"/>
        <a:buChar char="•"/>
        <a:defRPr sz="1050">
          <a:solidFill>
            <a:schemeClr val="bg1"/>
          </a:solidFill>
          <a:latin typeface="+mn-lt"/>
        </a:defRPr>
      </a:lvl6pPr>
      <a:lvl7pPr marL="2141935" indent="-169069" algn="l" rtl="0" eaLnBrk="1" fontAlgn="base" hangingPunct="1">
        <a:spcBef>
          <a:spcPct val="20000"/>
        </a:spcBef>
        <a:spcAft>
          <a:spcPct val="0"/>
        </a:spcAft>
        <a:buClr>
          <a:srgbClr val="0146AD"/>
        </a:buClr>
        <a:buSzPct val="120000"/>
        <a:buChar char="•"/>
        <a:defRPr sz="1050">
          <a:solidFill>
            <a:schemeClr val="bg1"/>
          </a:solidFill>
          <a:latin typeface="+mn-lt"/>
        </a:defRPr>
      </a:lvl7pPr>
      <a:lvl8pPr marL="2484835" indent="-169069" algn="l" rtl="0" eaLnBrk="1" fontAlgn="base" hangingPunct="1">
        <a:spcBef>
          <a:spcPct val="20000"/>
        </a:spcBef>
        <a:spcAft>
          <a:spcPct val="0"/>
        </a:spcAft>
        <a:buClr>
          <a:srgbClr val="0146AD"/>
        </a:buClr>
        <a:buSzPct val="120000"/>
        <a:buChar char="•"/>
        <a:defRPr sz="1050">
          <a:solidFill>
            <a:schemeClr val="bg1"/>
          </a:solidFill>
          <a:latin typeface="+mn-lt"/>
        </a:defRPr>
      </a:lvl8pPr>
      <a:lvl9pPr marL="2827735" indent="-169069" algn="l" rtl="0" eaLnBrk="1" fontAlgn="base" hangingPunct="1">
        <a:spcBef>
          <a:spcPct val="20000"/>
        </a:spcBef>
        <a:spcAft>
          <a:spcPct val="0"/>
        </a:spcAft>
        <a:buClr>
          <a:srgbClr val="0146AD"/>
        </a:buClr>
        <a:buSzPct val="120000"/>
        <a:buChar char="•"/>
        <a:defRPr sz="1050">
          <a:solidFill>
            <a:schemeClr val="bg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6.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1.x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1.xml"/><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31.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31.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2.xml"/><Relationship Id="rId5" Type="http://schemas.openxmlformats.org/officeDocument/2006/relationships/image" Target="../media/image46.png"/><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32.xml"/><Relationship Id="rId4" Type="http://schemas.openxmlformats.org/officeDocument/2006/relationships/image" Target="../media/image48.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1.xml"/><Relationship Id="rId1" Type="http://schemas.openxmlformats.org/officeDocument/2006/relationships/slideLayout" Target="../slideLayouts/slideLayout3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3.xml"/><Relationship Id="rId1" Type="http://schemas.openxmlformats.org/officeDocument/2006/relationships/slideLayout" Target="../slideLayouts/slideLayout32.xml"/><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3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30086" b="30086"/>
          <a:stretch>
            <a:fillRect/>
          </a:stretch>
        </p:blipFill>
        <p:spPr/>
      </p:pic>
      <p:sp>
        <p:nvSpPr>
          <p:cNvPr id="3" name="Title 2"/>
          <p:cNvSpPr>
            <a:spLocks noGrp="1"/>
          </p:cNvSpPr>
          <p:nvPr>
            <p:ph type="ctrTitle"/>
          </p:nvPr>
        </p:nvSpPr>
        <p:spPr>
          <a:xfrm>
            <a:off x="414163" y="1869044"/>
            <a:ext cx="8348837" cy="492443"/>
          </a:xfrm>
        </p:spPr>
        <p:txBody>
          <a:bodyPr/>
          <a:lstStyle/>
          <a:p>
            <a:r>
              <a:rPr lang="en-US"/>
              <a:t>Trouble Tickets and Delinquency</a:t>
            </a:r>
          </a:p>
        </p:txBody>
      </p:sp>
      <p:sp>
        <p:nvSpPr>
          <p:cNvPr id="6" name="Footer Placeholder 5"/>
          <p:cNvSpPr>
            <a:spLocks noGrp="1"/>
          </p:cNvSpPr>
          <p:nvPr>
            <p:ph type="ftr" sz="quarter" idx="3"/>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rPr>
              <a:t>© 2020 Cognizant</a:t>
            </a:r>
          </a:p>
        </p:txBody>
      </p:sp>
    </p:spTree>
    <p:extLst>
      <p:ext uri="{BB962C8B-B14F-4D97-AF65-F5344CB8AC3E}">
        <p14:creationId xmlns:p14="http://schemas.microsoft.com/office/powerpoint/2010/main" val="75375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fontAlgn="base">
              <a:spcAft>
                <a:spcPct val="0"/>
              </a:spcAft>
            </a:pPr>
            <a:r>
              <a:rPr lang="en-GB">
                <a:ea typeface="Calibri" pitchFamily="34" charset="0"/>
              </a:rPr>
              <a:t>Step 3: Hold automated processing</a:t>
            </a:r>
            <a:endParaRPr lang="en-US">
              <a:ea typeface="Calibri" pitchFamily="34" charset="0"/>
            </a:endParaRPr>
          </a:p>
        </p:txBody>
      </p:sp>
      <p:sp>
        <p:nvSpPr>
          <p:cNvPr id="14339" name="Rectangle 3"/>
          <p:cNvSpPr>
            <a:spLocks noGrp="1" noChangeArrowheads="1"/>
          </p:cNvSpPr>
          <p:nvPr>
            <p:ph idx="1"/>
          </p:nvPr>
        </p:nvSpPr>
        <p:spPr/>
        <p:txBody>
          <a:bodyPr/>
          <a:lstStyle/>
          <a:p>
            <a:pPr>
              <a:buFont typeface="Arial" charset="0"/>
              <a:buChar char="•"/>
            </a:pPr>
            <a:r>
              <a:rPr lang="en-US">
                <a:solidFill>
                  <a:schemeClr val="tx2"/>
                </a:solidFill>
              </a:rPr>
              <a:t>A </a:t>
            </a:r>
            <a:r>
              <a:rPr lang="en-US" b="1">
                <a:solidFill>
                  <a:schemeClr val="tx2"/>
                </a:solidFill>
              </a:rPr>
              <a:t>process</a:t>
            </a:r>
            <a:r>
              <a:rPr lang="en-US">
                <a:solidFill>
                  <a:schemeClr val="tx2"/>
                </a:solidFill>
              </a:rPr>
              <a:t> </a:t>
            </a:r>
            <a:r>
              <a:rPr lang="en-US" b="1">
                <a:solidFill>
                  <a:schemeClr val="tx2"/>
                </a:solidFill>
              </a:rPr>
              <a:t>hold</a:t>
            </a:r>
            <a:r>
              <a:rPr lang="en-US">
                <a:solidFill>
                  <a:schemeClr val="tx2"/>
                </a:solidFill>
              </a:rPr>
              <a:t> blocks automated BillingCenter behavior while a carrier investigates and corrects a billing problem</a:t>
            </a:r>
          </a:p>
        </p:txBody>
      </p:sp>
      <p:sp>
        <p:nvSpPr>
          <p:cNvPr id="14340" name="Rectangle 8"/>
          <p:cNvSpPr>
            <a:spLocks noChangeArrowheads="1"/>
          </p:cNvSpPr>
          <p:nvPr/>
        </p:nvSpPr>
        <p:spPr bwMode="auto">
          <a:xfrm>
            <a:off x="4907757" y="2870597"/>
            <a:ext cx="261818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p>
            <a:pPr algn="l" eaLnBrk="0" hangingPunct="0">
              <a:spcBef>
                <a:spcPct val="40000"/>
              </a:spcBef>
              <a:spcAft>
                <a:spcPct val="0"/>
              </a:spcAft>
              <a:buClr>
                <a:srgbClr val="0146AD"/>
              </a:buClr>
              <a:buFont typeface="Wingdings 3" pitchFamily="18" charset="2"/>
              <a:buNone/>
            </a:pPr>
            <a:r>
              <a:rPr lang="en-GB" sz="1350">
                <a:solidFill>
                  <a:schemeClr val="tx2"/>
                </a:solidFill>
              </a:rPr>
              <a:t>Automated processing that you can place on hold</a:t>
            </a:r>
          </a:p>
        </p:txBody>
      </p:sp>
      <p:sp>
        <p:nvSpPr>
          <p:cNvPr id="14341" name="Rectangle 9"/>
          <p:cNvSpPr>
            <a:spLocks noChangeArrowheads="1"/>
          </p:cNvSpPr>
          <p:nvPr/>
        </p:nvSpPr>
        <p:spPr bwMode="auto">
          <a:xfrm>
            <a:off x="4907757" y="1556147"/>
            <a:ext cx="2618185"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0" tIns="0" rIns="0" bIns="0">
            <a:spAutoFit/>
          </a:bodyPr>
          <a:lstStyle/>
          <a:p>
            <a:pPr algn="l" eaLnBrk="0" hangingPunct="0">
              <a:spcBef>
                <a:spcPct val="40000"/>
              </a:spcBef>
              <a:spcAft>
                <a:spcPct val="0"/>
              </a:spcAft>
              <a:buClr>
                <a:srgbClr val="0146AD"/>
              </a:buClr>
              <a:buFont typeface="Wingdings 3" pitchFamily="18" charset="2"/>
              <a:buNone/>
            </a:pPr>
            <a:r>
              <a:rPr lang="en-GB" sz="1350">
                <a:solidFill>
                  <a:schemeClr val="tx2"/>
                </a:solidFill>
              </a:rPr>
              <a:t>Why hold a delinquency? Agent thinks customer has  already paid what carrier </a:t>
            </a:r>
            <a:r>
              <a:rPr lang="en-GB" sz="1350" i="1">
                <a:solidFill>
                  <a:schemeClr val="tx2"/>
                </a:solidFill>
              </a:rPr>
              <a:t>should</a:t>
            </a:r>
            <a:r>
              <a:rPr lang="en-GB" sz="1350">
                <a:solidFill>
                  <a:schemeClr val="tx2"/>
                </a:solidFill>
              </a:rPr>
              <a:t> </a:t>
            </a:r>
            <a:r>
              <a:rPr lang="en-GB" sz="1350" i="1">
                <a:solidFill>
                  <a:schemeClr val="tx2"/>
                </a:solidFill>
              </a:rPr>
              <a:t>have</a:t>
            </a:r>
            <a:r>
              <a:rPr lang="en-GB" sz="1350">
                <a:solidFill>
                  <a:schemeClr val="tx2"/>
                </a:solidFill>
              </a:rPr>
              <a:t> billed</a:t>
            </a:r>
          </a:p>
        </p:txBody>
      </p:sp>
      <p:sp>
        <p:nvSpPr>
          <p:cNvPr id="14342" name="AutoShape 11"/>
          <p:cNvSpPr>
            <a:spLocks/>
          </p:cNvSpPr>
          <p:nvPr/>
        </p:nvSpPr>
        <p:spPr bwMode="auto">
          <a:xfrm flipH="1">
            <a:off x="4312444" y="1980955"/>
            <a:ext cx="276225" cy="1844279"/>
          </a:xfrm>
          <a:prstGeom prst="leftBrace">
            <a:avLst>
              <a:gd name="adj1" fmla="val 42255"/>
              <a:gd name="adj2" fmla="val 50000"/>
            </a:avLst>
          </a:pr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solidFill>
                <a:schemeClr val="tx2"/>
              </a:solidFill>
            </a:endParaRPr>
          </a:p>
        </p:txBody>
      </p:sp>
      <p:sp>
        <p:nvSpPr>
          <p:cNvPr id="14343" name="Rectangle 13"/>
          <p:cNvSpPr>
            <a:spLocks noChangeArrowheads="1"/>
          </p:cNvSpPr>
          <p:nvPr/>
        </p:nvSpPr>
        <p:spPr bwMode="auto">
          <a:xfrm>
            <a:off x="1532335" y="3992584"/>
            <a:ext cx="62388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marL="214313" indent="-214313" eaLnBrk="0" hangingPunct="0">
              <a:spcBef>
                <a:spcPct val="40000"/>
              </a:spcBef>
              <a:spcAft>
                <a:spcPct val="0"/>
              </a:spcAft>
              <a:buClr>
                <a:srgbClr val="04628C"/>
              </a:buClr>
              <a:buSzPct val="90000"/>
              <a:buFont typeface="Arial" charset="0"/>
              <a:buChar char="•"/>
            </a:pPr>
            <a:r>
              <a:rPr lang="en-GB">
                <a:solidFill>
                  <a:schemeClr val="tx2"/>
                </a:solidFill>
              </a:rPr>
              <a:t>Hold automatically ends on release date (if specified)</a:t>
            </a:r>
          </a:p>
          <a:p>
            <a:pPr marL="471488" lvl="1" indent="-171450" eaLnBrk="0" hangingPunct="0">
              <a:spcBef>
                <a:spcPct val="20000"/>
              </a:spcBef>
              <a:spcAft>
                <a:spcPct val="0"/>
              </a:spcAft>
              <a:buClr>
                <a:srgbClr val="04628C"/>
              </a:buClr>
              <a:buSzPct val="90000"/>
              <a:buFont typeface="Calibri" pitchFamily="34" charset="0"/>
              <a:buChar char="-"/>
            </a:pPr>
            <a:r>
              <a:rPr lang="en-GB" sz="1650">
                <a:solidFill>
                  <a:schemeClr val="tx2"/>
                </a:solidFill>
              </a:rPr>
              <a:t>Otherwise, the hold must be released manually</a:t>
            </a:r>
          </a:p>
        </p:txBody>
      </p:sp>
      <p:sp>
        <p:nvSpPr>
          <p:cNvPr id="14345" name="Line 12"/>
          <p:cNvSpPr>
            <a:spLocks noChangeShapeType="1"/>
          </p:cNvSpPr>
          <p:nvPr/>
        </p:nvSpPr>
        <p:spPr bwMode="auto">
          <a:xfrm flipV="1">
            <a:off x="3756422" y="1778548"/>
            <a:ext cx="1100138" cy="234554"/>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solidFill>
                <a:schemeClr val="tx2"/>
              </a:solidFill>
            </a:endParaRPr>
          </a:p>
        </p:txBody>
      </p:sp>
      <p:pic>
        <p:nvPicPr>
          <p:cNvPr id="2" name="Picture 1"/>
          <p:cNvPicPr>
            <a:picLocks noChangeAspect="1"/>
          </p:cNvPicPr>
          <p:nvPr/>
        </p:nvPicPr>
        <p:blipFill>
          <a:blip r:embed="rId3"/>
          <a:stretch>
            <a:fillRect/>
          </a:stretch>
        </p:blipFill>
        <p:spPr>
          <a:xfrm>
            <a:off x="1399381" y="1377164"/>
            <a:ext cx="2563416" cy="2531745"/>
          </a:xfrm>
          <a:prstGeom prst="rect">
            <a:avLst/>
          </a:prstGeom>
        </p:spPr>
      </p:pic>
    </p:spTree>
    <p:extLst>
      <p:ext uri="{BB962C8B-B14F-4D97-AF65-F5344CB8AC3E}">
        <p14:creationId xmlns:p14="http://schemas.microsoft.com/office/powerpoint/2010/main" val="352392258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36421" y="1695799"/>
            <a:ext cx="7363718" cy="1354406"/>
          </a:xfrm>
          <a:prstGeom prst="rect">
            <a:avLst/>
          </a:prstGeom>
        </p:spPr>
      </p:pic>
      <p:pic>
        <p:nvPicPr>
          <p:cNvPr id="4" name="Picture 3"/>
          <p:cNvPicPr>
            <a:picLocks noChangeAspect="1"/>
          </p:cNvPicPr>
          <p:nvPr/>
        </p:nvPicPr>
        <p:blipFill>
          <a:blip r:embed="rId4"/>
          <a:stretch>
            <a:fillRect/>
          </a:stretch>
        </p:blipFill>
        <p:spPr>
          <a:xfrm>
            <a:off x="222749" y="584835"/>
            <a:ext cx="4264727" cy="942737"/>
          </a:xfrm>
          <a:prstGeom prst="rect">
            <a:avLst/>
          </a:prstGeom>
        </p:spPr>
      </p:pic>
      <p:sp>
        <p:nvSpPr>
          <p:cNvPr id="15365" name="Rectangle 4"/>
          <p:cNvSpPr>
            <a:spLocks noGrp="1" noChangeArrowheads="1"/>
          </p:cNvSpPr>
          <p:nvPr>
            <p:ph type="title"/>
          </p:nvPr>
        </p:nvSpPr>
        <p:spPr/>
        <p:txBody>
          <a:bodyPr/>
          <a:lstStyle/>
          <a:p>
            <a:pPr eaLnBrk="1" hangingPunct="1"/>
            <a:r>
              <a:rPr lang="en-GB"/>
              <a:t>Step 4: Identify the transactions</a:t>
            </a:r>
          </a:p>
        </p:txBody>
      </p:sp>
      <p:sp>
        <p:nvSpPr>
          <p:cNvPr id="3" name="Content Placeholder 2"/>
          <p:cNvSpPr>
            <a:spLocks noGrp="1"/>
          </p:cNvSpPr>
          <p:nvPr>
            <p:ph idx="1"/>
          </p:nvPr>
        </p:nvSpPr>
        <p:spPr>
          <a:xfrm>
            <a:off x="4763895" y="685800"/>
            <a:ext cx="3007314" cy="4114800"/>
          </a:xfrm>
        </p:spPr>
        <p:txBody>
          <a:bodyPr/>
          <a:lstStyle/>
          <a:p>
            <a:r>
              <a:rPr lang="en-US"/>
              <a:t>Adding transactions is for reference only</a:t>
            </a:r>
          </a:p>
          <a:p>
            <a:endParaRPr lang="en-US"/>
          </a:p>
        </p:txBody>
      </p:sp>
      <p:grpSp>
        <p:nvGrpSpPr>
          <p:cNvPr id="15366" name="Group 14"/>
          <p:cNvGrpSpPr>
            <a:grpSpLocks/>
          </p:cNvGrpSpPr>
          <p:nvPr/>
        </p:nvGrpSpPr>
        <p:grpSpPr bwMode="auto">
          <a:xfrm>
            <a:off x="7015163" y="241395"/>
            <a:ext cx="675085" cy="352317"/>
            <a:chOff x="2690" y="2605"/>
            <a:chExt cx="941" cy="491"/>
          </a:xfrm>
        </p:grpSpPr>
        <p:sp>
          <p:nvSpPr>
            <p:cNvPr id="15373" name="AutoShape 15"/>
            <p:cNvSpPr>
              <a:spLocks noChangeArrowheads="1"/>
            </p:cNvSpPr>
            <p:nvPr/>
          </p:nvSpPr>
          <p:spPr bwMode="auto">
            <a:xfrm>
              <a:off x="2690" y="2605"/>
              <a:ext cx="941" cy="491"/>
            </a:xfrm>
            <a:prstGeom prst="rightArrow">
              <a:avLst>
                <a:gd name="adj1" fmla="val 58398"/>
                <a:gd name="adj2" fmla="val 47468"/>
              </a:avLst>
            </a:prstGeom>
            <a:solidFill>
              <a:srgbClr val="CCFFCC"/>
            </a:solidFill>
            <a:ln w="12700" algn="ctr">
              <a:solidFill>
                <a:schemeClr val="bg1"/>
              </a:solidFill>
              <a:miter lim="800000"/>
              <a:headEnd/>
              <a:tailEnd/>
            </a:ln>
          </p:spPr>
          <p:txBody>
            <a:bodyPr lIns="0" tIns="0" rIns="0" bIns="0" anchor="ctr">
              <a:spAutoFit/>
            </a:bodyPr>
            <a:lstStyle/>
            <a:p>
              <a:endParaRPr lang="en-US" sz="1350"/>
            </a:p>
          </p:txBody>
        </p:sp>
        <p:pic>
          <p:nvPicPr>
            <p:cNvPr id="15374" name="Picture 16" descr="BS01887_"/>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6" y="2644"/>
              <a:ext cx="262"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5368" name="AutoShape 10"/>
          <p:cNvSpPr>
            <a:spLocks noChangeArrowheads="1"/>
          </p:cNvSpPr>
          <p:nvPr/>
        </p:nvSpPr>
        <p:spPr bwMode="auto">
          <a:xfrm flipH="1">
            <a:off x="560933" y="2378036"/>
            <a:ext cx="161365" cy="234535"/>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5369" name="Line 9"/>
          <p:cNvSpPr>
            <a:spLocks noChangeShapeType="1"/>
          </p:cNvSpPr>
          <p:nvPr/>
        </p:nvSpPr>
        <p:spPr bwMode="auto">
          <a:xfrm>
            <a:off x="560934" y="1045029"/>
            <a:ext cx="2003898" cy="625597"/>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5370" name="AutoShape 20"/>
          <p:cNvSpPr>
            <a:spLocks noChangeArrowheads="1"/>
          </p:cNvSpPr>
          <p:nvPr/>
        </p:nvSpPr>
        <p:spPr bwMode="auto">
          <a:xfrm>
            <a:off x="7305081" y="1951271"/>
            <a:ext cx="385167" cy="19169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cxnSp>
        <p:nvCxnSpPr>
          <p:cNvPr id="7" name="Straight Arrow Connector 6"/>
          <p:cNvCxnSpPr/>
          <p:nvPr/>
        </p:nvCxnSpPr>
        <p:spPr>
          <a:xfrm flipH="1">
            <a:off x="2921361" y="2082373"/>
            <a:ext cx="4479770" cy="136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6"/>
          <a:stretch>
            <a:fillRect/>
          </a:stretch>
        </p:blipFill>
        <p:spPr>
          <a:xfrm>
            <a:off x="998924" y="3556425"/>
            <a:ext cx="7644678" cy="752611"/>
          </a:xfrm>
          <a:prstGeom prst="rect">
            <a:avLst/>
          </a:prstGeom>
        </p:spPr>
      </p:pic>
    </p:spTree>
    <p:extLst>
      <p:ext uri="{BB962C8B-B14F-4D97-AF65-F5344CB8AC3E}">
        <p14:creationId xmlns:p14="http://schemas.microsoft.com/office/powerpoint/2010/main" val="40091437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144988" y="1761531"/>
            <a:ext cx="5430741" cy="1506455"/>
          </a:xfrm>
          <a:prstGeom prst="rect">
            <a:avLst/>
          </a:prstGeom>
        </p:spPr>
      </p:pic>
      <p:sp>
        <p:nvSpPr>
          <p:cNvPr id="16387" name="Rectangle 2"/>
          <p:cNvSpPr>
            <a:spLocks noGrp="1" noChangeArrowheads="1"/>
          </p:cNvSpPr>
          <p:nvPr>
            <p:ph type="title"/>
          </p:nvPr>
        </p:nvSpPr>
        <p:spPr/>
        <p:txBody>
          <a:bodyPr/>
          <a:lstStyle/>
          <a:p>
            <a:pPr eaLnBrk="1" hangingPunct="1"/>
            <a:r>
              <a:rPr lang="en-GB"/>
              <a:t>Step 5: Assign responsibility</a:t>
            </a:r>
          </a:p>
        </p:txBody>
      </p:sp>
      <p:sp>
        <p:nvSpPr>
          <p:cNvPr id="16388" name="Rectangle 3"/>
          <p:cNvSpPr>
            <a:spLocks noGrp="1" noChangeArrowheads="1"/>
          </p:cNvSpPr>
          <p:nvPr>
            <p:ph idx="1"/>
          </p:nvPr>
        </p:nvSpPr>
        <p:spPr>
          <a:xfrm>
            <a:off x="1274936" y="3527029"/>
            <a:ext cx="6407944" cy="1551384"/>
          </a:xfrm>
          <a:solidFill>
            <a:schemeClr val="bg1"/>
          </a:solidFill>
        </p:spPr>
        <p:txBody>
          <a:bodyPr/>
          <a:lstStyle/>
          <a:p>
            <a:pPr>
              <a:buFont typeface="Arial" charset="0"/>
              <a:buChar char="•"/>
            </a:pPr>
            <a:r>
              <a:rPr lang="en-GB" sz="1500"/>
              <a:t>A user is assigned ownership of each trouble ticket</a:t>
            </a:r>
          </a:p>
          <a:p>
            <a:pPr>
              <a:buFont typeface="Arial" charset="0"/>
              <a:buChar char="•"/>
            </a:pPr>
            <a:r>
              <a:rPr lang="en-GB" sz="1500"/>
              <a:t>Default action is to assign ticket through automated rules </a:t>
            </a:r>
          </a:p>
          <a:p>
            <a:pPr lvl="1"/>
            <a:r>
              <a:rPr lang="en-GB" sz="1500"/>
              <a:t>You can configure assignment based on type, attached account, priority, current user, or other criteria</a:t>
            </a:r>
          </a:p>
        </p:txBody>
      </p:sp>
      <p:grpSp>
        <p:nvGrpSpPr>
          <p:cNvPr id="16389" name="Group 7"/>
          <p:cNvGrpSpPr>
            <a:grpSpLocks/>
          </p:cNvGrpSpPr>
          <p:nvPr/>
        </p:nvGrpSpPr>
        <p:grpSpPr bwMode="auto">
          <a:xfrm>
            <a:off x="7179469" y="84535"/>
            <a:ext cx="621506" cy="522684"/>
            <a:chOff x="403" y="2445"/>
            <a:chExt cx="718" cy="604"/>
          </a:xfrm>
        </p:grpSpPr>
        <p:sp>
          <p:nvSpPr>
            <p:cNvPr id="16392" name="AutoShape 8"/>
            <p:cNvSpPr>
              <a:spLocks noChangeArrowheads="1"/>
            </p:cNvSpPr>
            <p:nvPr/>
          </p:nvSpPr>
          <p:spPr bwMode="auto">
            <a:xfrm>
              <a:off x="403" y="2445"/>
              <a:ext cx="558" cy="569"/>
            </a:xfrm>
            <a:prstGeom prst="smileyFace">
              <a:avLst>
                <a:gd name="adj" fmla="val 4653"/>
              </a:avLst>
            </a:prstGeom>
            <a:solidFill>
              <a:srgbClr val="FFFF99"/>
            </a:solidFill>
            <a:ln w="12700">
              <a:solidFill>
                <a:srgbClr val="000000"/>
              </a:solidFill>
              <a:round/>
              <a:headEnd/>
              <a:tailEnd/>
            </a:ln>
          </p:spPr>
          <p:txBody>
            <a:bodyPr wrap="none" anchor="ctr"/>
            <a:lstStyle/>
            <a:p>
              <a:endParaRPr lang="en-US" sz="1350"/>
            </a:p>
          </p:txBody>
        </p:sp>
        <p:grpSp>
          <p:nvGrpSpPr>
            <p:cNvPr id="16393" name="Group 9"/>
            <p:cNvGrpSpPr>
              <a:grpSpLocks/>
            </p:cNvGrpSpPr>
            <p:nvPr/>
          </p:nvGrpSpPr>
          <p:grpSpPr bwMode="auto">
            <a:xfrm>
              <a:off x="769" y="2807"/>
              <a:ext cx="352" cy="242"/>
              <a:chOff x="1843" y="2413"/>
              <a:chExt cx="529" cy="364"/>
            </a:xfrm>
          </p:grpSpPr>
          <p:sp>
            <p:nvSpPr>
              <p:cNvPr id="16394" name="Rectangle 10"/>
              <p:cNvSpPr>
                <a:spLocks noChangeArrowheads="1"/>
              </p:cNvSpPr>
              <p:nvPr/>
            </p:nvSpPr>
            <p:spPr bwMode="auto">
              <a:xfrm>
                <a:off x="1843" y="2413"/>
                <a:ext cx="529" cy="364"/>
              </a:xfrm>
              <a:prstGeom prst="rect">
                <a:avLst/>
              </a:prstGeom>
              <a:solidFill>
                <a:srgbClr val="CC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sz="1350"/>
              </a:p>
            </p:txBody>
          </p:sp>
          <p:grpSp>
            <p:nvGrpSpPr>
              <p:cNvPr id="16395" name="Group 11"/>
              <p:cNvGrpSpPr>
                <a:grpSpLocks/>
              </p:cNvGrpSpPr>
              <p:nvPr/>
            </p:nvGrpSpPr>
            <p:grpSpPr bwMode="auto">
              <a:xfrm>
                <a:off x="1991" y="2422"/>
                <a:ext cx="232" cy="346"/>
                <a:chOff x="2380" y="2995"/>
                <a:chExt cx="342" cy="509"/>
              </a:xfrm>
            </p:grpSpPr>
            <p:sp>
              <p:nvSpPr>
                <p:cNvPr id="16396" name="AutoShape 12"/>
                <p:cNvSpPr>
                  <a:spLocks noChangeAspect="1" noChangeArrowheads="1" noTextEdit="1"/>
                </p:cNvSpPr>
                <p:nvPr/>
              </p:nvSpPr>
              <p:spPr bwMode="auto">
                <a:xfrm>
                  <a:off x="2380" y="2995"/>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z="1350"/>
                </a:p>
              </p:txBody>
            </p:sp>
            <p:sp>
              <p:nvSpPr>
                <p:cNvPr id="16397" name="Freeform 13"/>
                <p:cNvSpPr>
                  <a:spLocks/>
                </p:cNvSpPr>
                <p:nvPr/>
              </p:nvSpPr>
              <p:spPr bwMode="auto">
                <a:xfrm>
                  <a:off x="2553" y="3286"/>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1350"/>
                </a:p>
              </p:txBody>
            </p:sp>
            <p:sp>
              <p:nvSpPr>
                <p:cNvPr id="16398" name="Freeform 14"/>
                <p:cNvSpPr>
                  <a:spLocks/>
                </p:cNvSpPr>
                <p:nvPr/>
              </p:nvSpPr>
              <p:spPr bwMode="auto">
                <a:xfrm>
                  <a:off x="2382" y="2995"/>
                  <a:ext cx="173" cy="484"/>
                </a:xfrm>
                <a:custGeom>
                  <a:avLst/>
                  <a:gdLst>
                    <a:gd name="T0" fmla="*/ 1 w 259"/>
                    <a:gd name="T1" fmla="*/ 4 h 723"/>
                    <a:gd name="T2" fmla="*/ 1 w 259"/>
                    <a:gd name="T3" fmla="*/ 3 h 723"/>
                    <a:gd name="T4" fmla="*/ 1 w 259"/>
                    <a:gd name="T5" fmla="*/ 3 h 723"/>
                    <a:gd name="T6" fmla="*/ 1 w 259"/>
                    <a:gd name="T7" fmla="*/ 3 h 723"/>
                    <a:gd name="T8" fmla="*/ 1 w 259"/>
                    <a:gd name="T9" fmla="*/ 3 h 723"/>
                    <a:gd name="T10" fmla="*/ 1 w 259"/>
                    <a:gd name="T11" fmla="*/ 3 h 723"/>
                    <a:gd name="T12" fmla="*/ 1 w 259"/>
                    <a:gd name="T13" fmla="*/ 3 h 723"/>
                    <a:gd name="T14" fmla="*/ 1 w 259"/>
                    <a:gd name="T15" fmla="*/ 3 h 723"/>
                    <a:gd name="T16" fmla="*/ 1 w 259"/>
                    <a:gd name="T17" fmla="*/ 3 h 723"/>
                    <a:gd name="T18" fmla="*/ 1 w 259"/>
                    <a:gd name="T19" fmla="*/ 3 h 723"/>
                    <a:gd name="T20" fmla="*/ 1 w 259"/>
                    <a:gd name="T21" fmla="*/ 3 h 723"/>
                    <a:gd name="T22" fmla="*/ 1 w 259"/>
                    <a:gd name="T23" fmla="*/ 3 h 723"/>
                    <a:gd name="T24" fmla="*/ 1 w 259"/>
                    <a:gd name="T25" fmla="*/ 3 h 723"/>
                    <a:gd name="T26" fmla="*/ 1 w 259"/>
                    <a:gd name="T27" fmla="*/ 3 h 723"/>
                    <a:gd name="T28" fmla="*/ 1 w 259"/>
                    <a:gd name="T29" fmla="*/ 3 h 723"/>
                    <a:gd name="T30" fmla="*/ 1 w 259"/>
                    <a:gd name="T31" fmla="*/ 3 h 723"/>
                    <a:gd name="T32" fmla="*/ 1 w 259"/>
                    <a:gd name="T33" fmla="*/ 3 h 723"/>
                    <a:gd name="T34" fmla="*/ 1 w 259"/>
                    <a:gd name="T35" fmla="*/ 3 h 723"/>
                    <a:gd name="T36" fmla="*/ 1 w 259"/>
                    <a:gd name="T37" fmla="*/ 3 h 723"/>
                    <a:gd name="T38" fmla="*/ 1 w 259"/>
                    <a:gd name="T39" fmla="*/ 3 h 723"/>
                    <a:gd name="T40" fmla="*/ 1 w 259"/>
                    <a:gd name="T41" fmla="*/ 2 h 723"/>
                    <a:gd name="T42" fmla="*/ 1 w 259"/>
                    <a:gd name="T43" fmla="*/ 2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2 h 723"/>
                    <a:gd name="T96" fmla="*/ 1 w 259"/>
                    <a:gd name="T97" fmla="*/ 2 h 723"/>
                    <a:gd name="T98" fmla="*/ 1 w 259"/>
                    <a:gd name="T99" fmla="*/ 2 h 723"/>
                    <a:gd name="T100" fmla="*/ 1 w 259"/>
                    <a:gd name="T101" fmla="*/ 2 h 723"/>
                    <a:gd name="T102" fmla="*/ 1 w 259"/>
                    <a:gd name="T103" fmla="*/ 2 h 723"/>
                    <a:gd name="T104" fmla="*/ 1 w 259"/>
                    <a:gd name="T105" fmla="*/ 3 h 723"/>
                    <a:gd name="T106" fmla="*/ 1 w 259"/>
                    <a:gd name="T107" fmla="*/ 3 h 723"/>
                    <a:gd name="T108" fmla="*/ 1 w 259"/>
                    <a:gd name="T109" fmla="*/ 3 h 723"/>
                    <a:gd name="T110" fmla="*/ 1 w 259"/>
                    <a:gd name="T111" fmla="*/ 3 h 723"/>
                    <a:gd name="T112" fmla="*/ 1 w 259"/>
                    <a:gd name="T113" fmla="*/ 3 h 723"/>
                    <a:gd name="T114" fmla="*/ 1 w 259"/>
                    <a:gd name="T115" fmla="*/ 3 h 723"/>
                    <a:gd name="T116" fmla="*/ 1 w 259"/>
                    <a:gd name="T117" fmla="*/ 3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1350"/>
                </a:p>
              </p:txBody>
            </p:sp>
            <p:sp>
              <p:nvSpPr>
                <p:cNvPr id="16399" name="Freeform 15"/>
                <p:cNvSpPr>
                  <a:spLocks/>
                </p:cNvSpPr>
                <p:nvPr/>
              </p:nvSpPr>
              <p:spPr bwMode="auto">
                <a:xfrm>
                  <a:off x="2507" y="3055"/>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1350"/>
                </a:p>
              </p:txBody>
            </p:sp>
            <p:sp>
              <p:nvSpPr>
                <p:cNvPr id="16400" name="Freeform 16"/>
                <p:cNvSpPr>
                  <a:spLocks/>
                </p:cNvSpPr>
                <p:nvPr/>
              </p:nvSpPr>
              <p:spPr bwMode="auto">
                <a:xfrm>
                  <a:off x="2553" y="2995"/>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2 h 655"/>
                    <a:gd name="T52" fmla="*/ 1 w 226"/>
                    <a:gd name="T53" fmla="*/ 2 h 655"/>
                    <a:gd name="T54" fmla="*/ 1 w 226"/>
                    <a:gd name="T55" fmla="*/ 2 h 655"/>
                    <a:gd name="T56" fmla="*/ 1 w 226"/>
                    <a:gd name="T57" fmla="*/ 2 h 655"/>
                    <a:gd name="T58" fmla="*/ 1 w 226"/>
                    <a:gd name="T59" fmla="*/ 2 h 655"/>
                    <a:gd name="T60" fmla="*/ 1 w 226"/>
                    <a:gd name="T61" fmla="*/ 2 h 655"/>
                    <a:gd name="T62" fmla="*/ 1 w 226"/>
                    <a:gd name="T63" fmla="*/ 2 h 655"/>
                    <a:gd name="T64" fmla="*/ 1 w 226"/>
                    <a:gd name="T65" fmla="*/ 3 h 655"/>
                    <a:gd name="T66" fmla="*/ 1 w 226"/>
                    <a:gd name="T67" fmla="*/ 3 h 655"/>
                    <a:gd name="T68" fmla="*/ 1 w 226"/>
                    <a:gd name="T69" fmla="*/ 3 h 655"/>
                    <a:gd name="T70" fmla="*/ 1 w 226"/>
                    <a:gd name="T71" fmla="*/ 3 h 655"/>
                    <a:gd name="T72" fmla="*/ 1 w 226"/>
                    <a:gd name="T73" fmla="*/ 3 h 655"/>
                    <a:gd name="T74" fmla="*/ 1 w 226"/>
                    <a:gd name="T75" fmla="*/ 3 h 655"/>
                    <a:gd name="T76" fmla="*/ 1 w 226"/>
                    <a:gd name="T77" fmla="*/ 3 h 655"/>
                    <a:gd name="T78" fmla="*/ 1 w 226"/>
                    <a:gd name="T79" fmla="*/ 3 h 655"/>
                    <a:gd name="T80" fmla="*/ 1 w 226"/>
                    <a:gd name="T81" fmla="*/ 3 h 655"/>
                    <a:gd name="T82" fmla="*/ 1 w 226"/>
                    <a:gd name="T83" fmla="*/ 3 h 655"/>
                    <a:gd name="T84" fmla="*/ 1 w 226"/>
                    <a:gd name="T85" fmla="*/ 3 h 655"/>
                    <a:gd name="T86" fmla="*/ 1 w 226"/>
                    <a:gd name="T87" fmla="*/ 3 h 655"/>
                    <a:gd name="T88" fmla="*/ 1 w 226"/>
                    <a:gd name="T89" fmla="*/ 3 h 655"/>
                    <a:gd name="T90" fmla="*/ 1 w 226"/>
                    <a:gd name="T91" fmla="*/ 3 h 655"/>
                    <a:gd name="T92" fmla="*/ 1 w 226"/>
                    <a:gd name="T93" fmla="*/ 3 h 655"/>
                    <a:gd name="T94" fmla="*/ 1 w 226"/>
                    <a:gd name="T95" fmla="*/ 3 h 655"/>
                    <a:gd name="T96" fmla="*/ 1 w 226"/>
                    <a:gd name="T97" fmla="*/ 3 h 655"/>
                    <a:gd name="T98" fmla="*/ 1 w 226"/>
                    <a:gd name="T99" fmla="*/ 3 h 655"/>
                    <a:gd name="T100" fmla="*/ 1 w 226"/>
                    <a:gd name="T101" fmla="*/ 3 h 655"/>
                    <a:gd name="T102" fmla="*/ 1 w 226"/>
                    <a:gd name="T103" fmla="*/ 2 h 655"/>
                    <a:gd name="T104" fmla="*/ 1 w 226"/>
                    <a:gd name="T105" fmla="*/ 2 h 655"/>
                    <a:gd name="T106" fmla="*/ 1 w 226"/>
                    <a:gd name="T107" fmla="*/ 2 h 655"/>
                    <a:gd name="T108" fmla="*/ 1 w 226"/>
                    <a:gd name="T109" fmla="*/ 2 h 655"/>
                    <a:gd name="T110" fmla="*/ 1 w 226"/>
                    <a:gd name="T111" fmla="*/ 2 h 655"/>
                    <a:gd name="T112" fmla="*/ 0 w 226"/>
                    <a:gd name="T113" fmla="*/ 2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sz="1350"/>
                </a:p>
              </p:txBody>
            </p:sp>
          </p:grpSp>
        </p:grpSp>
      </p:grpSp>
      <p:sp>
        <p:nvSpPr>
          <p:cNvPr id="16391" name="Line 6"/>
          <p:cNvSpPr>
            <a:spLocks noChangeShapeType="1"/>
          </p:cNvSpPr>
          <p:nvPr/>
        </p:nvSpPr>
        <p:spPr bwMode="auto">
          <a:xfrm flipH="1">
            <a:off x="3772772" y="987646"/>
            <a:ext cx="622495" cy="822138"/>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noAutofit/>
          </a:bodyPr>
          <a:lstStyle/>
          <a:p>
            <a:endParaRPr lang="en-US" sz="1350"/>
          </a:p>
        </p:txBody>
      </p:sp>
      <p:pic>
        <p:nvPicPr>
          <p:cNvPr id="2" name="Picture 1"/>
          <p:cNvPicPr>
            <a:picLocks noChangeAspect="1"/>
          </p:cNvPicPr>
          <p:nvPr/>
        </p:nvPicPr>
        <p:blipFill>
          <a:blip r:embed="rId4"/>
          <a:stretch>
            <a:fillRect/>
          </a:stretch>
        </p:blipFill>
        <p:spPr>
          <a:xfrm>
            <a:off x="4395267" y="495273"/>
            <a:ext cx="3692218" cy="1184989"/>
          </a:xfrm>
          <a:prstGeom prst="rect">
            <a:avLst/>
          </a:prstGeom>
        </p:spPr>
      </p:pic>
    </p:spTree>
    <p:extLst>
      <p:ext uri="{BB962C8B-B14F-4D97-AF65-F5344CB8AC3E}">
        <p14:creationId xmlns:p14="http://schemas.microsoft.com/office/powerpoint/2010/main" val="5180620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666703" y="515714"/>
            <a:ext cx="7547529" cy="1659342"/>
          </a:xfrm>
          <a:prstGeom prst="rect">
            <a:avLst/>
          </a:prstGeom>
        </p:spPr>
      </p:pic>
      <p:sp>
        <p:nvSpPr>
          <p:cNvPr id="24579" name="Rectangle 2"/>
          <p:cNvSpPr>
            <a:spLocks noGrp="1" noChangeArrowheads="1"/>
          </p:cNvSpPr>
          <p:nvPr>
            <p:ph type="title"/>
          </p:nvPr>
        </p:nvSpPr>
        <p:spPr/>
        <p:txBody>
          <a:bodyPr/>
          <a:lstStyle/>
          <a:p>
            <a:r>
              <a:rPr lang="en-GB"/>
              <a:t>Closing the trouble ticket</a:t>
            </a:r>
          </a:p>
        </p:txBody>
      </p:sp>
      <p:sp>
        <p:nvSpPr>
          <p:cNvPr id="2" name="Content Placeholder 1"/>
          <p:cNvSpPr>
            <a:spLocks noGrp="1"/>
          </p:cNvSpPr>
          <p:nvPr>
            <p:ph idx="1"/>
          </p:nvPr>
        </p:nvSpPr>
        <p:spPr>
          <a:xfrm>
            <a:off x="1532335" y="3705209"/>
            <a:ext cx="3767281" cy="1157035"/>
          </a:xfrm>
        </p:spPr>
        <p:txBody>
          <a:bodyPr/>
          <a:lstStyle/>
          <a:p>
            <a:r>
              <a:rPr lang="en-US"/>
              <a:t>Closing a trouble ticket automatically closes associated holds and activities</a:t>
            </a:r>
          </a:p>
          <a:p>
            <a:pPr>
              <a:buNone/>
            </a:pPr>
            <a:endParaRPr lang="en-US"/>
          </a:p>
        </p:txBody>
      </p:sp>
      <p:sp>
        <p:nvSpPr>
          <p:cNvPr id="24580" name="AutoShape 5"/>
          <p:cNvSpPr>
            <a:spLocks noChangeArrowheads="1"/>
          </p:cNvSpPr>
          <p:nvPr/>
        </p:nvSpPr>
        <p:spPr bwMode="auto">
          <a:xfrm>
            <a:off x="2382051" y="1632224"/>
            <a:ext cx="353466" cy="158156"/>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4581" name="AutoShape 13"/>
          <p:cNvSpPr>
            <a:spLocks noChangeArrowheads="1"/>
          </p:cNvSpPr>
          <p:nvPr/>
        </p:nvSpPr>
        <p:spPr bwMode="auto">
          <a:xfrm>
            <a:off x="3006168" y="1146236"/>
            <a:ext cx="457721" cy="235102"/>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4587" name="AutoShape 10"/>
          <p:cNvSpPr>
            <a:spLocks noChangeArrowheads="1"/>
          </p:cNvSpPr>
          <p:nvPr/>
        </p:nvSpPr>
        <p:spPr bwMode="auto">
          <a:xfrm>
            <a:off x="5944444" y="2575964"/>
            <a:ext cx="469199" cy="219804"/>
          </a:xfrm>
          <a:prstGeom prst="roundRect">
            <a:avLst>
              <a:gd name="adj" fmla="val 10259"/>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4586" name="Line 11"/>
          <p:cNvSpPr>
            <a:spLocks noChangeShapeType="1"/>
          </p:cNvSpPr>
          <p:nvPr/>
        </p:nvSpPr>
        <p:spPr bwMode="auto">
          <a:xfrm flipH="1">
            <a:off x="4662588" y="2729240"/>
            <a:ext cx="1274056" cy="383830"/>
          </a:xfrm>
          <a:prstGeom prst="line">
            <a:avLst/>
          </a:prstGeom>
          <a:noFill/>
          <a:ln w="19050">
            <a:solidFill>
              <a:srgbClr val="04628C"/>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9" name="Line 11"/>
          <p:cNvSpPr>
            <a:spLocks noChangeShapeType="1"/>
          </p:cNvSpPr>
          <p:nvPr/>
        </p:nvSpPr>
        <p:spPr bwMode="auto">
          <a:xfrm>
            <a:off x="3159424" y="1418228"/>
            <a:ext cx="90922" cy="1134609"/>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4" name="AutoShape 5"/>
          <p:cNvSpPr>
            <a:spLocks noChangeArrowheads="1"/>
          </p:cNvSpPr>
          <p:nvPr/>
        </p:nvSpPr>
        <p:spPr bwMode="auto">
          <a:xfrm flipV="1">
            <a:off x="384049" y="1510832"/>
            <a:ext cx="1574096" cy="279547"/>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5" name="Picture 4"/>
          <p:cNvPicPr>
            <a:picLocks noChangeAspect="1"/>
          </p:cNvPicPr>
          <p:nvPr/>
        </p:nvPicPr>
        <p:blipFill>
          <a:blip r:embed="rId4"/>
          <a:stretch>
            <a:fillRect/>
          </a:stretch>
        </p:blipFill>
        <p:spPr>
          <a:xfrm>
            <a:off x="1427535" y="2552837"/>
            <a:ext cx="3584563" cy="1009847"/>
          </a:xfrm>
          <a:prstGeom prst="rect">
            <a:avLst/>
          </a:prstGeom>
        </p:spPr>
      </p:pic>
      <p:pic>
        <p:nvPicPr>
          <p:cNvPr id="18" name="Picture 17"/>
          <p:cNvPicPr>
            <a:picLocks noChangeAspect="1"/>
          </p:cNvPicPr>
          <p:nvPr/>
        </p:nvPicPr>
        <p:blipFill>
          <a:blip r:embed="rId5"/>
          <a:stretch>
            <a:fillRect/>
          </a:stretch>
        </p:blipFill>
        <p:spPr>
          <a:xfrm>
            <a:off x="5668194" y="2175056"/>
            <a:ext cx="2969945" cy="2540463"/>
          </a:xfrm>
          <a:prstGeom prst="rect">
            <a:avLst/>
          </a:prstGeom>
        </p:spPr>
      </p:pic>
      <p:sp>
        <p:nvSpPr>
          <p:cNvPr id="20" name="AutoShape 5"/>
          <p:cNvSpPr>
            <a:spLocks noChangeArrowheads="1"/>
          </p:cNvSpPr>
          <p:nvPr/>
        </p:nvSpPr>
        <p:spPr bwMode="auto">
          <a:xfrm flipV="1">
            <a:off x="3463889" y="3113069"/>
            <a:ext cx="976578" cy="381103"/>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1" name="AutoShape 5"/>
          <p:cNvSpPr>
            <a:spLocks noChangeArrowheads="1"/>
          </p:cNvSpPr>
          <p:nvPr/>
        </p:nvSpPr>
        <p:spPr bwMode="auto">
          <a:xfrm flipV="1">
            <a:off x="7937811" y="2281327"/>
            <a:ext cx="976578" cy="381103"/>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40574762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Lesson outline</a:t>
            </a:r>
          </a:p>
        </p:txBody>
      </p:sp>
      <p:sp>
        <p:nvSpPr>
          <p:cNvPr id="17411" name="Rectangle 3"/>
          <p:cNvSpPr>
            <a:spLocks noGrp="1" noChangeArrowheads="1"/>
          </p:cNvSpPr>
          <p:nvPr>
            <p:ph idx="1"/>
          </p:nvPr>
        </p:nvSpPr>
        <p:spPr bwMode="gray"/>
        <p:txBody>
          <a:bodyPr/>
          <a:lstStyle/>
          <a:p>
            <a:pPr>
              <a:lnSpc>
                <a:spcPct val="150000"/>
              </a:lnSpc>
              <a:buFont typeface="Arial" charset="0"/>
              <a:buChar char="•"/>
            </a:pPr>
            <a:r>
              <a:rPr lang="en-US" sz="2100">
                <a:solidFill>
                  <a:srgbClr val="C0C0C0"/>
                </a:solidFill>
              </a:rPr>
              <a:t>Handling issues with trouble tickets</a:t>
            </a:r>
          </a:p>
          <a:p>
            <a:pPr>
              <a:lnSpc>
                <a:spcPct val="150000"/>
              </a:lnSpc>
              <a:buFont typeface="Arial" charset="0"/>
              <a:buChar char="•"/>
            </a:pPr>
            <a:r>
              <a:rPr lang="en-US" sz="2100"/>
              <a:t>Holding and releasing charges</a:t>
            </a:r>
          </a:p>
          <a:p>
            <a:pPr>
              <a:lnSpc>
                <a:spcPct val="150000"/>
              </a:lnSpc>
              <a:buFont typeface="Arial" charset="0"/>
              <a:buChar char="•"/>
            </a:pPr>
            <a:r>
              <a:rPr lang="en-US" sz="2100">
                <a:solidFill>
                  <a:srgbClr val="C0C0C0"/>
                </a:solidFill>
              </a:rPr>
              <a:t>Handling delinquencies</a:t>
            </a:r>
          </a:p>
        </p:txBody>
      </p:sp>
    </p:spTree>
    <p:extLst>
      <p:ext uri="{BB962C8B-B14F-4D97-AF65-F5344CB8AC3E}">
        <p14:creationId xmlns:p14="http://schemas.microsoft.com/office/powerpoint/2010/main" val="417294990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Charge holds</a:t>
            </a:r>
          </a:p>
        </p:txBody>
      </p:sp>
      <p:sp>
        <p:nvSpPr>
          <p:cNvPr id="26627" name="Rectangle 3"/>
          <p:cNvSpPr>
            <a:spLocks noGrp="1" noChangeArrowheads="1"/>
          </p:cNvSpPr>
          <p:nvPr>
            <p:ph idx="1"/>
          </p:nvPr>
        </p:nvSpPr>
        <p:spPr>
          <a:xfrm>
            <a:off x="1532335" y="685800"/>
            <a:ext cx="6238875" cy="2743200"/>
          </a:xfrm>
        </p:spPr>
        <p:txBody>
          <a:bodyPr/>
          <a:lstStyle/>
          <a:p>
            <a:pPr>
              <a:buFont typeface="Arial" charset="0"/>
              <a:buChar char="•"/>
            </a:pPr>
            <a:r>
              <a:rPr lang="en-US"/>
              <a:t>A </a:t>
            </a:r>
            <a:r>
              <a:rPr lang="en-US" b="1"/>
              <a:t>charge</a:t>
            </a:r>
            <a:r>
              <a:rPr lang="en-US"/>
              <a:t> </a:t>
            </a:r>
            <a:r>
              <a:rPr lang="en-US" b="1"/>
              <a:t>hold</a:t>
            </a:r>
            <a:r>
              <a:rPr lang="en-US"/>
              <a:t> moves items for the charge from a billed invoice to a future (planned) invoice</a:t>
            </a:r>
          </a:p>
          <a:p>
            <a:pPr>
              <a:buFont typeface="Arial" charset="0"/>
              <a:buChar char="•"/>
            </a:pPr>
            <a:r>
              <a:rPr lang="en-US"/>
              <a:t>A general charge hold remains in place until:</a:t>
            </a:r>
          </a:p>
          <a:p>
            <a:pPr lvl="1"/>
            <a:r>
              <a:rPr lang="en-US"/>
              <a:t>Its release date is reached, or</a:t>
            </a:r>
          </a:p>
          <a:p>
            <a:pPr lvl="1"/>
            <a:r>
              <a:rPr lang="en-US"/>
              <a:t>It is released manually or programmatically</a:t>
            </a:r>
          </a:p>
          <a:p>
            <a:pPr>
              <a:buFont typeface="Arial" charset="0"/>
              <a:buChar char="•"/>
            </a:pPr>
            <a:r>
              <a:rPr lang="en-US"/>
              <a:t>Premium reporting charge holds are released:</a:t>
            </a:r>
          </a:p>
          <a:p>
            <a:pPr lvl="1"/>
            <a:r>
              <a:rPr lang="en-US"/>
              <a:t>When final audit billing instruction is received, or</a:t>
            </a:r>
          </a:p>
          <a:p>
            <a:pPr lvl="1"/>
            <a:r>
              <a:rPr lang="en-US"/>
              <a:t>Its release date is reached</a:t>
            </a:r>
          </a:p>
          <a:p>
            <a:pPr lvl="1"/>
            <a:endParaRPr lang="en-US"/>
          </a:p>
        </p:txBody>
      </p:sp>
      <p:pic>
        <p:nvPicPr>
          <p:cNvPr id="2" name="Picture 1"/>
          <p:cNvPicPr>
            <a:picLocks noChangeAspect="1"/>
          </p:cNvPicPr>
          <p:nvPr/>
        </p:nvPicPr>
        <p:blipFill>
          <a:blip r:embed="rId3"/>
          <a:stretch>
            <a:fillRect/>
          </a:stretch>
        </p:blipFill>
        <p:spPr>
          <a:xfrm>
            <a:off x="149727" y="3281082"/>
            <a:ext cx="3657795" cy="1462608"/>
          </a:xfrm>
          <a:prstGeom prst="rect">
            <a:avLst/>
          </a:prstGeom>
        </p:spPr>
      </p:pic>
      <p:sp>
        <p:nvSpPr>
          <p:cNvPr id="15" name="AutoShape 5"/>
          <p:cNvSpPr>
            <a:spLocks noChangeArrowheads="1"/>
          </p:cNvSpPr>
          <p:nvPr/>
        </p:nvSpPr>
        <p:spPr bwMode="auto">
          <a:xfrm flipV="1">
            <a:off x="630091" y="3591312"/>
            <a:ext cx="560934" cy="358280"/>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pic>
        <p:nvPicPr>
          <p:cNvPr id="5" name="Picture 4"/>
          <p:cNvPicPr>
            <a:picLocks noChangeAspect="1"/>
          </p:cNvPicPr>
          <p:nvPr/>
        </p:nvPicPr>
        <p:blipFill>
          <a:blip r:embed="rId4"/>
          <a:stretch>
            <a:fillRect/>
          </a:stretch>
        </p:blipFill>
        <p:spPr>
          <a:xfrm>
            <a:off x="4210850" y="3428751"/>
            <a:ext cx="4264639" cy="1359794"/>
          </a:xfrm>
          <a:prstGeom prst="rect">
            <a:avLst/>
          </a:prstGeom>
        </p:spPr>
      </p:pic>
    </p:spTree>
    <p:extLst>
      <p:ext uri="{BB962C8B-B14F-4D97-AF65-F5344CB8AC3E}">
        <p14:creationId xmlns:p14="http://schemas.microsoft.com/office/powerpoint/2010/main" val="175210716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325" y="2700990"/>
            <a:ext cx="4238240" cy="220248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945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538" y="548640"/>
            <a:ext cx="4446584" cy="203801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7652" name="Rectangle 4"/>
          <p:cNvSpPr>
            <a:spLocks noGrp="1" noChangeArrowheads="1"/>
          </p:cNvSpPr>
          <p:nvPr>
            <p:ph type="title"/>
          </p:nvPr>
        </p:nvSpPr>
        <p:spPr/>
        <p:txBody>
          <a:bodyPr/>
          <a:lstStyle/>
          <a:p>
            <a:r>
              <a:rPr lang="en-US"/>
              <a:t>Example of a charge hold</a:t>
            </a:r>
          </a:p>
        </p:txBody>
      </p:sp>
      <p:sp>
        <p:nvSpPr>
          <p:cNvPr id="6" name="Content Placeholder 5"/>
          <p:cNvSpPr>
            <a:spLocks noGrp="1"/>
          </p:cNvSpPr>
          <p:nvPr>
            <p:ph idx="1"/>
          </p:nvPr>
        </p:nvSpPr>
        <p:spPr>
          <a:xfrm>
            <a:off x="1532335" y="2959556"/>
            <a:ext cx="1989674" cy="1518410"/>
          </a:xfrm>
        </p:spPr>
        <p:txBody>
          <a:bodyPr/>
          <a:lstStyle/>
          <a:p>
            <a:r>
              <a:rPr lang="en-US"/>
              <a:t>Billed down payment item is carried forward to next planned invoice</a:t>
            </a:r>
          </a:p>
          <a:p>
            <a:endParaRPr lang="en-US"/>
          </a:p>
        </p:txBody>
      </p:sp>
      <p:sp>
        <p:nvSpPr>
          <p:cNvPr id="27653" name="Text Box 7"/>
          <p:cNvSpPr txBox="1">
            <a:spLocks noChangeArrowheads="1"/>
          </p:cNvSpPr>
          <p:nvPr/>
        </p:nvSpPr>
        <p:spPr bwMode="auto">
          <a:xfrm>
            <a:off x="5966584" y="1088905"/>
            <a:ext cx="1365758" cy="207749"/>
          </a:xfrm>
          <a:prstGeom prst="rect">
            <a:avLst/>
          </a:prstGeom>
          <a:no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t> </a:t>
            </a:r>
            <a:r>
              <a:rPr lang="en-US" sz="1350">
                <a:solidFill>
                  <a:srgbClr val="D33819"/>
                </a:solidFill>
              </a:rPr>
              <a:t>Before the hold </a:t>
            </a:r>
          </a:p>
        </p:txBody>
      </p:sp>
      <p:sp>
        <p:nvSpPr>
          <p:cNvPr id="27654" name="Text Box 8"/>
          <p:cNvSpPr txBox="1">
            <a:spLocks noChangeArrowheads="1"/>
          </p:cNvSpPr>
          <p:nvPr/>
        </p:nvSpPr>
        <p:spPr bwMode="auto">
          <a:xfrm>
            <a:off x="5966585" y="1521411"/>
            <a:ext cx="1215076" cy="207749"/>
          </a:xfrm>
          <a:prstGeom prst="rect">
            <a:avLst/>
          </a:prstGeom>
          <a:no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t> </a:t>
            </a:r>
            <a:r>
              <a:rPr lang="en-US" sz="1350">
                <a:solidFill>
                  <a:srgbClr val="D33819"/>
                </a:solidFill>
              </a:rPr>
              <a:t>After the hold </a:t>
            </a:r>
          </a:p>
        </p:txBody>
      </p:sp>
      <p:sp>
        <p:nvSpPr>
          <p:cNvPr id="27655" name="AutoShape 9"/>
          <p:cNvSpPr>
            <a:spLocks noChangeArrowheads="1"/>
          </p:cNvSpPr>
          <p:nvPr/>
        </p:nvSpPr>
        <p:spPr bwMode="auto">
          <a:xfrm>
            <a:off x="1366631" y="2191083"/>
            <a:ext cx="4345885" cy="22985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7657" name="Text Box 11"/>
          <p:cNvSpPr txBox="1">
            <a:spLocks noChangeArrowheads="1"/>
          </p:cNvSpPr>
          <p:nvPr/>
        </p:nvSpPr>
        <p:spPr bwMode="auto">
          <a:xfrm>
            <a:off x="4751760" y="3762375"/>
            <a:ext cx="65" cy="207749"/>
          </a:xfrm>
          <a:prstGeom prst="rect">
            <a:avLst/>
          </a:prstGeom>
          <a:solidFill>
            <a:schemeClr val="tx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endParaRPr lang="en-US" sz="1350">
              <a:solidFill>
                <a:srgbClr val="D33819"/>
              </a:solidFill>
            </a:endParaRPr>
          </a:p>
        </p:txBody>
      </p:sp>
      <p:cxnSp>
        <p:nvCxnSpPr>
          <p:cNvPr id="3" name="Straight Connector 2"/>
          <p:cNvCxnSpPr/>
          <p:nvPr/>
        </p:nvCxnSpPr>
        <p:spPr bwMode="auto">
          <a:xfrm flipH="1">
            <a:off x="5712516" y="1294882"/>
            <a:ext cx="345104" cy="976826"/>
          </a:xfrm>
          <a:prstGeom prst="line">
            <a:avLst/>
          </a:prstGeom>
          <a:noFill/>
          <a:ln w="19050" cap="flat" cmpd="sng" algn="ctr">
            <a:solidFill>
              <a:srgbClr val="D33819"/>
            </a:solidFill>
            <a:prstDash val="solid"/>
            <a:round/>
            <a:headEnd type="none" w="med" len="med"/>
            <a:tailEnd type="none" w="med" len="med"/>
          </a:ln>
          <a:effectLst/>
        </p:spPr>
      </p:cxnSp>
      <p:sp>
        <p:nvSpPr>
          <p:cNvPr id="16" name="AutoShape 9"/>
          <p:cNvSpPr>
            <a:spLocks noChangeArrowheads="1"/>
          </p:cNvSpPr>
          <p:nvPr/>
        </p:nvSpPr>
        <p:spPr bwMode="auto">
          <a:xfrm>
            <a:off x="3578322" y="4281963"/>
            <a:ext cx="4345885" cy="58423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cxnSp>
        <p:nvCxnSpPr>
          <p:cNvPr id="17" name="Straight Connector 16"/>
          <p:cNvCxnSpPr/>
          <p:nvPr/>
        </p:nvCxnSpPr>
        <p:spPr bwMode="auto">
          <a:xfrm flipH="1">
            <a:off x="5391978" y="1740019"/>
            <a:ext cx="960288" cy="2439074"/>
          </a:xfrm>
          <a:prstGeom prst="line">
            <a:avLst/>
          </a:prstGeom>
          <a:noFill/>
          <a:ln w="19050" cap="flat" cmpd="sng" algn="ctr">
            <a:solidFill>
              <a:srgbClr val="D33819"/>
            </a:solidFill>
            <a:prstDash val="solid"/>
            <a:round/>
            <a:headEnd type="none" w="med" len="med"/>
            <a:tailEnd type="none" w="med" len="med"/>
          </a:ln>
          <a:effectLst/>
        </p:spPr>
      </p:cxnSp>
    </p:spTree>
    <p:extLst>
      <p:ext uri="{BB962C8B-B14F-4D97-AF65-F5344CB8AC3E}">
        <p14:creationId xmlns:p14="http://schemas.microsoft.com/office/powerpoint/2010/main" val="8799237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4703" y="547688"/>
            <a:ext cx="4643438" cy="20002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6156" y="2274974"/>
            <a:ext cx="4300538" cy="177879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741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8044" y="3676529"/>
            <a:ext cx="3529013" cy="1057275"/>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8675" name="Rectangle 2"/>
          <p:cNvSpPr>
            <a:spLocks noGrp="1" noChangeArrowheads="1"/>
          </p:cNvSpPr>
          <p:nvPr>
            <p:ph type="title"/>
          </p:nvPr>
        </p:nvSpPr>
        <p:spPr>
          <a:xfrm>
            <a:off x="299381" y="213161"/>
            <a:ext cx="8378952" cy="621030"/>
          </a:xfrm>
        </p:spPr>
        <p:txBody>
          <a:bodyPr/>
          <a:lstStyle/>
          <a:p>
            <a:pPr>
              <a:lnSpc>
                <a:spcPct val="80000"/>
              </a:lnSpc>
            </a:pPr>
            <a:r>
              <a:rPr lang="en-GB" sz="2400">
                <a:solidFill>
                  <a:srgbClr val="04628C"/>
                </a:solidFill>
                <a:latin typeface="Calibri" pitchFamily="34" charset="0"/>
                <a:cs typeface="Calibri" pitchFamily="34" charset="0"/>
              </a:rPr>
              <a:t>Creating a simple charge hold</a:t>
            </a:r>
          </a:p>
        </p:txBody>
      </p:sp>
      <p:sp>
        <p:nvSpPr>
          <p:cNvPr id="28676" name="Line 6"/>
          <p:cNvSpPr>
            <a:spLocks noChangeShapeType="1"/>
          </p:cNvSpPr>
          <p:nvPr/>
        </p:nvSpPr>
        <p:spPr bwMode="auto">
          <a:xfrm flipH="1">
            <a:off x="4149648" y="1717762"/>
            <a:ext cx="162006" cy="557213"/>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28679" name="AutoShape 9"/>
          <p:cNvSpPr>
            <a:spLocks noChangeArrowheads="1"/>
          </p:cNvSpPr>
          <p:nvPr/>
        </p:nvSpPr>
        <p:spPr bwMode="auto">
          <a:xfrm>
            <a:off x="4798219" y="4532389"/>
            <a:ext cx="491133" cy="17740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grpSp>
        <p:nvGrpSpPr>
          <p:cNvPr id="28680" name="Group 143"/>
          <p:cNvGrpSpPr>
            <a:grpSpLocks/>
          </p:cNvGrpSpPr>
          <p:nvPr/>
        </p:nvGrpSpPr>
        <p:grpSpPr bwMode="auto">
          <a:xfrm>
            <a:off x="2313385" y="1839436"/>
            <a:ext cx="211931" cy="228600"/>
            <a:chOff x="4149725" y="4149725"/>
            <a:chExt cx="282575" cy="304800"/>
          </a:xfrm>
        </p:grpSpPr>
        <p:sp>
          <p:nvSpPr>
            <p:cNvPr id="28696"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28697"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1</a:t>
              </a:r>
            </a:p>
          </p:txBody>
        </p:sp>
      </p:grpSp>
      <p:grpSp>
        <p:nvGrpSpPr>
          <p:cNvPr id="28681" name="Group 144"/>
          <p:cNvGrpSpPr>
            <a:grpSpLocks/>
          </p:cNvGrpSpPr>
          <p:nvPr/>
        </p:nvGrpSpPr>
        <p:grpSpPr bwMode="auto">
          <a:xfrm>
            <a:off x="3779740" y="1352497"/>
            <a:ext cx="211931" cy="228600"/>
            <a:chOff x="4149725" y="4149725"/>
            <a:chExt cx="282575" cy="304800"/>
          </a:xfrm>
        </p:grpSpPr>
        <p:sp>
          <p:nvSpPr>
            <p:cNvPr id="28694"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28695"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2</a:t>
              </a:r>
            </a:p>
          </p:txBody>
        </p:sp>
      </p:grpSp>
      <p:sp>
        <p:nvSpPr>
          <p:cNvPr id="28683" name="AutoShape 16"/>
          <p:cNvSpPr>
            <a:spLocks noChangeArrowheads="1"/>
          </p:cNvSpPr>
          <p:nvPr/>
        </p:nvSpPr>
        <p:spPr bwMode="auto">
          <a:xfrm>
            <a:off x="5580046" y="3338513"/>
            <a:ext cx="592931" cy="16549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8685" name="AutoShape 16"/>
          <p:cNvSpPr>
            <a:spLocks noChangeArrowheads="1"/>
          </p:cNvSpPr>
          <p:nvPr/>
        </p:nvSpPr>
        <p:spPr bwMode="auto">
          <a:xfrm flipV="1">
            <a:off x="4009490" y="1466797"/>
            <a:ext cx="585627" cy="243851"/>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grpSp>
        <p:nvGrpSpPr>
          <p:cNvPr id="28687" name="Group 147"/>
          <p:cNvGrpSpPr>
            <a:grpSpLocks/>
          </p:cNvGrpSpPr>
          <p:nvPr/>
        </p:nvGrpSpPr>
        <p:grpSpPr bwMode="auto">
          <a:xfrm>
            <a:off x="5339154" y="3223379"/>
            <a:ext cx="211931" cy="228600"/>
            <a:chOff x="4149725" y="4149725"/>
            <a:chExt cx="282575" cy="304800"/>
          </a:xfrm>
        </p:grpSpPr>
        <p:sp>
          <p:nvSpPr>
            <p:cNvPr id="28692"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28693"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3</a:t>
              </a:r>
            </a:p>
          </p:txBody>
        </p:sp>
      </p:grpSp>
      <p:sp>
        <p:nvSpPr>
          <p:cNvPr id="28689" name="AutoShape 16"/>
          <p:cNvSpPr>
            <a:spLocks noChangeArrowheads="1"/>
          </p:cNvSpPr>
          <p:nvPr/>
        </p:nvSpPr>
        <p:spPr bwMode="auto">
          <a:xfrm>
            <a:off x="2569369" y="2068036"/>
            <a:ext cx="239315" cy="13811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8684" name="Line 10"/>
          <p:cNvSpPr>
            <a:spLocks noChangeShapeType="1"/>
          </p:cNvSpPr>
          <p:nvPr/>
        </p:nvSpPr>
        <p:spPr bwMode="auto">
          <a:xfrm flipH="1">
            <a:off x="5021461" y="3504010"/>
            <a:ext cx="558584" cy="1028379"/>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Tree>
    <p:extLst>
      <p:ext uri="{BB962C8B-B14F-4D97-AF65-F5344CB8AC3E}">
        <p14:creationId xmlns:p14="http://schemas.microsoft.com/office/powerpoint/2010/main" val="97723652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264720" y="280267"/>
            <a:ext cx="8378952" cy="621030"/>
          </a:xfrm>
        </p:spPr>
        <p:txBody>
          <a:bodyPr/>
          <a:lstStyle/>
          <a:p>
            <a:pPr>
              <a:lnSpc>
                <a:spcPct val="80000"/>
              </a:lnSpc>
            </a:pPr>
            <a:r>
              <a:rPr lang="en-GB" sz="2400">
                <a:solidFill>
                  <a:srgbClr val="04628C"/>
                </a:solidFill>
                <a:latin typeface="Calibri" pitchFamily="34" charset="0"/>
                <a:cs typeface="Calibri" pitchFamily="34" charset="0"/>
              </a:rPr>
              <a:t>Releasing the hold on a charge</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1" y="782625"/>
            <a:ext cx="4949428" cy="1221581"/>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9331" y="3271361"/>
            <a:ext cx="4956572" cy="1207294"/>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29706" name="AutoShape 9"/>
          <p:cNvSpPr>
            <a:spLocks noChangeArrowheads="1"/>
          </p:cNvSpPr>
          <p:nvPr/>
        </p:nvSpPr>
        <p:spPr bwMode="auto">
          <a:xfrm>
            <a:off x="4015119" y="1803561"/>
            <a:ext cx="698017" cy="200645"/>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noAutofit/>
          </a:bodyPr>
          <a:lstStyle/>
          <a:p>
            <a:endParaRPr lang="en-US" sz="1350"/>
          </a:p>
        </p:txBody>
      </p:sp>
      <p:sp>
        <p:nvSpPr>
          <p:cNvPr id="29707" name="Line 10"/>
          <p:cNvSpPr>
            <a:spLocks noChangeShapeType="1"/>
          </p:cNvSpPr>
          <p:nvPr/>
        </p:nvSpPr>
        <p:spPr bwMode="auto">
          <a:xfrm>
            <a:off x="4341267" y="2004205"/>
            <a:ext cx="0" cy="2087735"/>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lIns="0" tIns="0" rIns="0" bIns="0" anchor="ctr">
            <a:noAutofit/>
          </a:bodyPr>
          <a:lstStyle/>
          <a:p>
            <a:endParaRPr lang="en-US" sz="1350"/>
          </a:p>
        </p:txBody>
      </p:sp>
      <p:sp>
        <p:nvSpPr>
          <p:cNvPr id="29709" name="Text Box 15"/>
          <p:cNvSpPr txBox="1">
            <a:spLocks noChangeArrowheads="1"/>
          </p:cNvSpPr>
          <p:nvPr/>
        </p:nvSpPr>
        <p:spPr bwMode="auto">
          <a:xfrm>
            <a:off x="5255240" y="2985137"/>
            <a:ext cx="2075855" cy="196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lnSpc>
                <a:spcPct val="85000"/>
              </a:lnSpc>
            </a:pPr>
            <a:r>
              <a:rPr lang="en-US" sz="1500">
                <a:solidFill>
                  <a:schemeClr val="bg1"/>
                </a:solidFill>
              </a:rPr>
              <a:t>Release charge holds</a:t>
            </a:r>
          </a:p>
        </p:txBody>
      </p:sp>
      <p:sp>
        <p:nvSpPr>
          <p:cNvPr id="29711" name="Text Box 19"/>
          <p:cNvSpPr txBox="1">
            <a:spLocks noChangeArrowheads="1"/>
          </p:cNvSpPr>
          <p:nvPr/>
        </p:nvSpPr>
        <p:spPr bwMode="auto">
          <a:xfrm>
            <a:off x="3615285" y="2175951"/>
            <a:ext cx="1452321" cy="207749"/>
          </a:xfrm>
          <a:prstGeom prst="rect">
            <a:avLst/>
          </a:prstGeom>
          <a:solidFill>
            <a:schemeClr val="bg1"/>
          </a:solid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Release manually</a:t>
            </a:r>
          </a:p>
        </p:txBody>
      </p:sp>
      <p:sp>
        <p:nvSpPr>
          <p:cNvPr id="29713" name="AutoShape 21"/>
          <p:cNvSpPr>
            <a:spLocks noChangeArrowheads="1"/>
          </p:cNvSpPr>
          <p:nvPr/>
        </p:nvSpPr>
        <p:spPr bwMode="auto">
          <a:xfrm>
            <a:off x="4735995" y="1788958"/>
            <a:ext cx="844465" cy="229850"/>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wrap="square" lIns="0" tIns="0" rIns="0" bIns="0" anchor="ctr">
            <a:spAutoFit/>
          </a:bodyPr>
          <a:lstStyle/>
          <a:p>
            <a:endParaRPr lang="en-US" sz="1350"/>
          </a:p>
        </p:txBody>
      </p:sp>
      <p:sp>
        <p:nvSpPr>
          <p:cNvPr id="2" name="Freeform 1"/>
          <p:cNvSpPr/>
          <p:nvPr/>
        </p:nvSpPr>
        <p:spPr>
          <a:xfrm>
            <a:off x="4457700" y="2004205"/>
            <a:ext cx="643866" cy="2087735"/>
          </a:xfrm>
          <a:custGeom>
            <a:avLst/>
            <a:gdLst>
              <a:gd name="connsiteX0" fmla="*/ 822960 w 858488"/>
              <a:gd name="connsiteY0" fmla="*/ 0 h 2225040"/>
              <a:gd name="connsiteX1" fmla="*/ 762000 w 858488"/>
              <a:gd name="connsiteY1" fmla="*/ 1021080 h 2225040"/>
              <a:gd name="connsiteX2" fmla="*/ 0 w 858488"/>
              <a:gd name="connsiteY2" fmla="*/ 2225040 h 2225040"/>
            </a:gdLst>
            <a:ahLst/>
            <a:cxnLst>
              <a:cxn ang="0">
                <a:pos x="connsiteX0" y="connsiteY0"/>
              </a:cxn>
              <a:cxn ang="0">
                <a:pos x="connsiteX1" y="connsiteY1"/>
              </a:cxn>
              <a:cxn ang="0">
                <a:pos x="connsiteX2" y="connsiteY2"/>
              </a:cxn>
            </a:cxnLst>
            <a:rect l="l" t="t" r="r" b="b"/>
            <a:pathLst>
              <a:path w="858488" h="2225040">
                <a:moveTo>
                  <a:pt x="822960" y="0"/>
                </a:moveTo>
                <a:cubicBezTo>
                  <a:pt x="861060" y="325120"/>
                  <a:pt x="899160" y="650240"/>
                  <a:pt x="762000" y="1021080"/>
                </a:cubicBezTo>
                <a:cubicBezTo>
                  <a:pt x="624840" y="1391920"/>
                  <a:pt x="312420" y="1808480"/>
                  <a:pt x="0" y="2225040"/>
                </a:cubicBezTo>
              </a:path>
            </a:pathLst>
          </a:custGeom>
          <a:ln w="19050">
            <a:solidFill>
              <a:srgbClr val="04628C"/>
            </a:solidFill>
            <a:headEnd type="none" w="med" len="med"/>
            <a:tailEnd type="arrow" w="med" len="med"/>
          </a:ln>
        </p:spPr>
        <p:txBody>
          <a:bodyPr vert="horz" wrap="none" lIns="0" tIns="0" rIns="0" bIns="0" numCol="1" rtlCol="0" anchor="ctr" anchorCtr="0" compatLnSpc="1">
            <a:prstTxWarp prst="textNoShape">
              <a:avLst/>
            </a:prstTxWarp>
            <a:no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
        <p:nvSpPr>
          <p:cNvPr id="29712" name="Text Box 20"/>
          <p:cNvSpPr txBox="1">
            <a:spLocks noChangeArrowheads="1"/>
          </p:cNvSpPr>
          <p:nvPr/>
        </p:nvSpPr>
        <p:spPr bwMode="auto">
          <a:xfrm>
            <a:off x="4454196" y="2726677"/>
            <a:ext cx="1308050" cy="207749"/>
          </a:xfrm>
          <a:prstGeom prst="rect">
            <a:avLst/>
          </a:prstGeom>
          <a:solidFill>
            <a:schemeClr val="bg1"/>
          </a:solid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04628C"/>
                </a:solidFill>
              </a:rPr>
              <a:t>Release by date</a:t>
            </a:r>
          </a:p>
        </p:txBody>
      </p:sp>
      <p:grpSp>
        <p:nvGrpSpPr>
          <p:cNvPr id="29710" name="Group 11"/>
          <p:cNvGrpSpPr>
            <a:grpSpLocks/>
          </p:cNvGrpSpPr>
          <p:nvPr/>
        </p:nvGrpSpPr>
        <p:grpSpPr bwMode="auto">
          <a:xfrm rot="16200000" flipH="1">
            <a:off x="4835312" y="2934992"/>
            <a:ext cx="335646" cy="328347"/>
            <a:chOff x="2438" y="1141"/>
            <a:chExt cx="2663" cy="2737"/>
          </a:xfrm>
        </p:grpSpPr>
        <p:sp>
          <p:nvSpPr>
            <p:cNvPr id="3541004" name="Freeform 12"/>
            <p:cNvSpPr>
              <a:spLocks/>
            </p:cNvSpPr>
            <p:nvPr/>
          </p:nvSpPr>
          <p:spPr bwMode="auto">
            <a:xfrm>
              <a:off x="2438" y="1643"/>
              <a:ext cx="2663" cy="1732"/>
            </a:xfrm>
            <a:custGeom>
              <a:avLst/>
              <a:gdLst/>
              <a:ahLst/>
              <a:cxnLst>
                <a:cxn ang="0">
                  <a:pos x="283" y="459"/>
                </a:cxn>
                <a:cxn ang="0">
                  <a:pos x="609" y="668"/>
                </a:cxn>
                <a:cxn ang="0">
                  <a:pos x="818" y="668"/>
                </a:cxn>
                <a:cxn ang="0">
                  <a:pos x="985" y="568"/>
                </a:cxn>
                <a:cxn ang="0">
                  <a:pos x="1093" y="368"/>
                </a:cxn>
                <a:cxn ang="0">
                  <a:pos x="1060" y="0"/>
                </a:cxn>
                <a:cxn ang="0">
                  <a:pos x="1602" y="0"/>
                </a:cxn>
                <a:cxn ang="0">
                  <a:pos x="1586" y="368"/>
                </a:cxn>
                <a:cxn ang="0">
                  <a:pos x="1686" y="576"/>
                </a:cxn>
                <a:cxn ang="0">
                  <a:pos x="1853" y="668"/>
                </a:cxn>
                <a:cxn ang="0">
                  <a:pos x="2087" y="660"/>
                </a:cxn>
                <a:cxn ang="0">
                  <a:pos x="2387" y="451"/>
                </a:cxn>
                <a:cxn ang="0">
                  <a:pos x="2663" y="927"/>
                </a:cxn>
                <a:cxn ang="0">
                  <a:pos x="2312" y="1086"/>
                </a:cxn>
                <a:cxn ang="0">
                  <a:pos x="2203" y="1286"/>
                </a:cxn>
                <a:cxn ang="0">
                  <a:pos x="2203" y="1470"/>
                </a:cxn>
                <a:cxn ang="0">
                  <a:pos x="2304" y="1662"/>
                </a:cxn>
                <a:cxn ang="0">
                  <a:pos x="2654" y="1820"/>
                </a:cxn>
                <a:cxn ang="0">
                  <a:pos x="2379" y="2296"/>
                </a:cxn>
                <a:cxn ang="0">
                  <a:pos x="2078" y="2087"/>
                </a:cxn>
                <a:cxn ang="0">
                  <a:pos x="1836" y="2079"/>
                </a:cxn>
                <a:cxn ang="0">
                  <a:pos x="1694" y="2171"/>
                </a:cxn>
                <a:cxn ang="0">
                  <a:pos x="1586" y="2371"/>
                </a:cxn>
                <a:cxn ang="0">
                  <a:pos x="1619" y="2747"/>
                </a:cxn>
                <a:cxn ang="0">
                  <a:pos x="1060" y="2747"/>
                </a:cxn>
                <a:cxn ang="0">
                  <a:pos x="1093" y="2379"/>
                </a:cxn>
                <a:cxn ang="0">
                  <a:pos x="985" y="2179"/>
                </a:cxn>
                <a:cxn ang="0">
                  <a:pos x="809" y="2087"/>
                </a:cxn>
                <a:cxn ang="0">
                  <a:pos x="584" y="2087"/>
                </a:cxn>
                <a:cxn ang="0">
                  <a:pos x="267" y="2296"/>
                </a:cxn>
                <a:cxn ang="0">
                  <a:pos x="16" y="1820"/>
                </a:cxn>
                <a:cxn ang="0">
                  <a:pos x="359" y="1662"/>
                </a:cxn>
                <a:cxn ang="0">
                  <a:pos x="467" y="1461"/>
                </a:cxn>
                <a:cxn ang="0">
                  <a:pos x="467" y="1278"/>
                </a:cxn>
                <a:cxn ang="0">
                  <a:pos x="350" y="1077"/>
                </a:cxn>
                <a:cxn ang="0">
                  <a:pos x="0" y="935"/>
                </a:cxn>
                <a:cxn ang="0">
                  <a:pos x="283" y="459"/>
                </a:cxn>
              </a:cxnLst>
              <a:rect l="0" t="0" r="r" b="b"/>
              <a:pathLst>
                <a:path w="2663" h="2747">
                  <a:moveTo>
                    <a:pt x="283" y="459"/>
                  </a:moveTo>
                  <a:lnTo>
                    <a:pt x="609" y="668"/>
                  </a:lnTo>
                  <a:lnTo>
                    <a:pt x="818" y="668"/>
                  </a:lnTo>
                  <a:lnTo>
                    <a:pt x="985" y="568"/>
                  </a:lnTo>
                  <a:lnTo>
                    <a:pt x="1093" y="368"/>
                  </a:lnTo>
                  <a:lnTo>
                    <a:pt x="1060" y="0"/>
                  </a:lnTo>
                  <a:lnTo>
                    <a:pt x="1602" y="0"/>
                  </a:lnTo>
                  <a:lnTo>
                    <a:pt x="1586" y="368"/>
                  </a:lnTo>
                  <a:lnTo>
                    <a:pt x="1686" y="576"/>
                  </a:lnTo>
                  <a:lnTo>
                    <a:pt x="1853" y="668"/>
                  </a:lnTo>
                  <a:lnTo>
                    <a:pt x="2087" y="660"/>
                  </a:lnTo>
                  <a:lnTo>
                    <a:pt x="2387" y="451"/>
                  </a:lnTo>
                  <a:lnTo>
                    <a:pt x="2663" y="927"/>
                  </a:lnTo>
                  <a:lnTo>
                    <a:pt x="2312" y="1086"/>
                  </a:lnTo>
                  <a:lnTo>
                    <a:pt x="2203" y="1286"/>
                  </a:lnTo>
                  <a:lnTo>
                    <a:pt x="2203" y="1470"/>
                  </a:lnTo>
                  <a:lnTo>
                    <a:pt x="2304" y="1662"/>
                  </a:lnTo>
                  <a:lnTo>
                    <a:pt x="2654" y="1820"/>
                  </a:lnTo>
                  <a:lnTo>
                    <a:pt x="2379" y="2296"/>
                  </a:lnTo>
                  <a:lnTo>
                    <a:pt x="2078" y="2087"/>
                  </a:lnTo>
                  <a:lnTo>
                    <a:pt x="1836" y="2079"/>
                  </a:lnTo>
                  <a:lnTo>
                    <a:pt x="1694" y="2171"/>
                  </a:lnTo>
                  <a:lnTo>
                    <a:pt x="1586" y="2371"/>
                  </a:lnTo>
                  <a:lnTo>
                    <a:pt x="1619" y="2747"/>
                  </a:lnTo>
                  <a:lnTo>
                    <a:pt x="1060" y="2747"/>
                  </a:lnTo>
                  <a:lnTo>
                    <a:pt x="1093" y="2379"/>
                  </a:lnTo>
                  <a:lnTo>
                    <a:pt x="985" y="2179"/>
                  </a:lnTo>
                  <a:lnTo>
                    <a:pt x="809" y="2087"/>
                  </a:lnTo>
                  <a:lnTo>
                    <a:pt x="584" y="2087"/>
                  </a:lnTo>
                  <a:lnTo>
                    <a:pt x="267" y="2296"/>
                  </a:lnTo>
                  <a:lnTo>
                    <a:pt x="16" y="1820"/>
                  </a:lnTo>
                  <a:lnTo>
                    <a:pt x="359" y="1662"/>
                  </a:lnTo>
                  <a:lnTo>
                    <a:pt x="467" y="1461"/>
                  </a:lnTo>
                  <a:lnTo>
                    <a:pt x="467" y="1278"/>
                  </a:lnTo>
                  <a:lnTo>
                    <a:pt x="350" y="1077"/>
                  </a:lnTo>
                  <a:lnTo>
                    <a:pt x="0" y="935"/>
                  </a:lnTo>
                  <a:lnTo>
                    <a:pt x="283" y="459"/>
                  </a:lnTo>
                  <a:close/>
                </a:path>
              </a:pathLst>
            </a:custGeom>
            <a:gradFill rotWithShape="1">
              <a:gsLst>
                <a:gs pos="0">
                  <a:schemeClr val="hlink"/>
                </a:gs>
                <a:gs pos="100000">
                  <a:schemeClr val="hlink">
                    <a:gamma/>
                    <a:shade val="0"/>
                    <a:invGamma/>
                  </a:schemeClr>
                </a:gs>
              </a:gsLst>
              <a:lin ang="2700000" scaled="1"/>
            </a:gradFill>
            <a:ln w="12700" cap="flat" cmpd="sng">
              <a:solidFill>
                <a:schemeClr val="bg1"/>
              </a:solidFill>
              <a:prstDash val="solid"/>
              <a:round/>
              <a:headEnd/>
              <a:tailEnd/>
            </a:ln>
            <a:effectLst/>
          </p:spPr>
          <p:txBody>
            <a:bodyPr lIns="0" tIns="0" rIns="0" bIns="0" anchor="ctr">
              <a:spAutoFit/>
            </a:bodyPr>
            <a:lstStyle/>
            <a:p>
              <a:pPr>
                <a:defRPr/>
              </a:pPr>
              <a:endParaRPr lang="en-US" sz="1350"/>
            </a:p>
          </p:txBody>
        </p:sp>
        <p:sp>
          <p:nvSpPr>
            <p:cNvPr id="29715" name="AutoShape 13"/>
            <p:cNvSpPr>
              <a:spLocks noChangeArrowheads="1"/>
            </p:cNvSpPr>
            <p:nvPr/>
          </p:nvSpPr>
          <p:spPr bwMode="auto">
            <a:xfrm>
              <a:off x="3769" y="1141"/>
              <a:ext cx="1" cy="2737"/>
            </a:xfrm>
            <a:prstGeom prst="hexagon">
              <a:avLst>
                <a:gd name="adj" fmla="val 28905"/>
                <a:gd name="vf" fmla="val 115470"/>
              </a:avLst>
            </a:prstGeom>
            <a:solidFill>
              <a:schemeClr val="tx1"/>
            </a:solidFill>
            <a:ln w="12700" algn="ctr">
              <a:solidFill>
                <a:schemeClr val="bg1"/>
              </a:solidFill>
              <a:miter lim="800000"/>
              <a:headEnd/>
              <a:tailEnd/>
            </a:ln>
          </p:spPr>
          <p:txBody>
            <a:bodyPr wrap="none" lIns="0" tIns="0" rIns="0" bIns="0" anchor="ctr">
              <a:spAutoFit/>
            </a:bodyPr>
            <a:lstStyle/>
            <a:p>
              <a:endParaRPr lang="en-US" sz="1350"/>
            </a:p>
          </p:txBody>
        </p:sp>
      </p:grpSp>
    </p:spTree>
    <p:extLst>
      <p:ext uri="{BB962C8B-B14F-4D97-AF65-F5344CB8AC3E}">
        <p14:creationId xmlns:p14="http://schemas.microsoft.com/office/powerpoint/2010/main" val="3946435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GB"/>
              <a:t>Viewing held charges</a:t>
            </a:r>
          </a:p>
        </p:txBody>
      </p:sp>
      <p:sp>
        <p:nvSpPr>
          <p:cNvPr id="2" name="Content Placeholder 1"/>
          <p:cNvSpPr>
            <a:spLocks noGrp="1"/>
          </p:cNvSpPr>
          <p:nvPr>
            <p:ph idx="1"/>
          </p:nvPr>
        </p:nvSpPr>
        <p:spPr/>
        <p:txBody>
          <a:bodyPr/>
          <a:lstStyle/>
          <a:p>
            <a:r>
              <a:rPr lang="en-US" b="1">
                <a:latin typeface="Courier New" pitchFamily="49" charset="0"/>
                <a:cs typeface="Courier New" pitchFamily="49" charset="0"/>
              </a:rPr>
              <a:t>Charges</a:t>
            </a:r>
            <a:r>
              <a:rPr lang="en-US"/>
              <a:t> screen on </a:t>
            </a:r>
            <a:r>
              <a:rPr lang="en-US" b="1">
                <a:latin typeface="Courier New" pitchFamily="49" charset="0"/>
                <a:cs typeface="Courier New" pitchFamily="49" charset="0"/>
              </a:rPr>
              <a:t>Account</a:t>
            </a:r>
            <a:r>
              <a:rPr lang="en-US"/>
              <a:t> and </a:t>
            </a:r>
            <a:r>
              <a:rPr lang="en-US" b="1">
                <a:latin typeface="Courier New" pitchFamily="49" charset="0"/>
                <a:cs typeface="Courier New" pitchFamily="49" charset="0"/>
              </a:rPr>
              <a:t>Policy</a:t>
            </a:r>
            <a:r>
              <a:rPr lang="en-US"/>
              <a:t> tabs has </a:t>
            </a:r>
            <a:r>
              <a:rPr lang="en-US" b="1">
                <a:latin typeface="Courier New" pitchFamily="49" charset="0"/>
                <a:cs typeface="Courier New" pitchFamily="49" charset="0"/>
              </a:rPr>
              <a:t>Hold Status</a:t>
            </a:r>
            <a:r>
              <a:rPr lang="en-US"/>
              <a:t> field</a:t>
            </a:r>
          </a:p>
          <a:p>
            <a:r>
              <a:rPr lang="en-US"/>
              <a:t>Held charges are also listed on desktop of authorized users </a:t>
            </a:r>
          </a:p>
        </p:txBody>
      </p:sp>
      <p:pic>
        <p:nvPicPr>
          <p:cNvPr id="4" name="Picture 3"/>
          <p:cNvPicPr>
            <a:picLocks noChangeAspect="1"/>
          </p:cNvPicPr>
          <p:nvPr/>
        </p:nvPicPr>
        <p:blipFill>
          <a:blip r:embed="rId3"/>
          <a:stretch>
            <a:fillRect/>
          </a:stretch>
        </p:blipFill>
        <p:spPr>
          <a:xfrm>
            <a:off x="829876" y="1437757"/>
            <a:ext cx="7184571" cy="3571271"/>
          </a:xfrm>
          <a:prstGeom prst="rect">
            <a:avLst/>
          </a:prstGeom>
        </p:spPr>
      </p:pic>
    </p:spTree>
    <p:extLst>
      <p:ext uri="{BB962C8B-B14F-4D97-AF65-F5344CB8AC3E}">
        <p14:creationId xmlns:p14="http://schemas.microsoft.com/office/powerpoint/2010/main" val="21687193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mn-cs"/>
              </a:rPr>
              <a:t>6</a:t>
            </a:r>
          </a:p>
        </p:txBody>
      </p:sp>
      <p:sp>
        <p:nvSpPr>
          <p:cNvPr id="6" name="Title 5"/>
          <p:cNvSpPr>
            <a:spLocks noGrp="1"/>
          </p:cNvSpPr>
          <p:nvPr>
            <p:ph type="title"/>
          </p:nvPr>
        </p:nvSpPr>
        <p:spPr>
          <a:xfrm>
            <a:off x="737936" y="274321"/>
            <a:ext cx="7828548" cy="784458"/>
          </a:xfrm>
        </p:spPr>
        <p:txBody>
          <a:bodyPr/>
          <a:lstStyle/>
          <a:p>
            <a:r>
              <a:rPr lang="en-US" sz="3200"/>
              <a:t>Lesson Objective</a:t>
            </a:r>
          </a:p>
        </p:txBody>
      </p:sp>
      <p:sp>
        <p:nvSpPr>
          <p:cNvPr id="7" name="Content Placeholder 6"/>
          <p:cNvSpPr>
            <a:spLocks noGrp="1"/>
          </p:cNvSpPr>
          <p:nvPr>
            <p:ph sz="quarter" idx="13"/>
          </p:nvPr>
        </p:nvSpPr>
        <p:spPr>
          <a:xfrm>
            <a:off x="737936" y="1173163"/>
            <a:ext cx="8063163" cy="3311525"/>
          </a:xfrm>
        </p:spPr>
        <p:txBody>
          <a:bodyPr/>
          <a:lstStyle/>
          <a:p>
            <a:r>
              <a:rPr lang="en-US"/>
              <a:t>You should be able to:</a:t>
            </a:r>
          </a:p>
          <a:p>
            <a:pPr lvl="1"/>
            <a:r>
              <a:rPr lang="en-US"/>
              <a:t>Describe how issues are identified and managed in BillingCenter</a:t>
            </a:r>
          </a:p>
          <a:p>
            <a:pPr lvl="1"/>
            <a:r>
              <a:rPr lang="en-US"/>
              <a:t>Add, view, and release charge holds</a:t>
            </a:r>
          </a:p>
          <a:p>
            <a:pPr lvl="1"/>
            <a:r>
              <a:rPr lang="en-US"/>
              <a:t>Explain why an account and its policies become delinquent</a:t>
            </a:r>
          </a:p>
          <a:p>
            <a:pPr lvl="1"/>
            <a:endParaRPr lang="en-US"/>
          </a:p>
          <a:p>
            <a:pPr lvl="1">
              <a:buNone/>
            </a:pPr>
            <a:endParaRPr lang="en-US"/>
          </a:p>
          <a:p>
            <a:pPr lvl="1"/>
            <a:endParaRPr lang="en-US"/>
          </a:p>
          <a:p>
            <a:pPr lvl="1"/>
            <a:endParaRPr lang="en-US"/>
          </a:p>
        </p:txBody>
      </p:sp>
    </p:spTree>
    <p:extLst>
      <p:ext uri="{BB962C8B-B14F-4D97-AF65-F5344CB8AC3E}">
        <p14:creationId xmlns:p14="http://schemas.microsoft.com/office/powerpoint/2010/main" val="3206507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Lesson outline</a:t>
            </a:r>
          </a:p>
        </p:txBody>
      </p:sp>
      <p:sp>
        <p:nvSpPr>
          <p:cNvPr id="23555" name="Rectangle 3"/>
          <p:cNvSpPr>
            <a:spLocks noGrp="1" noChangeArrowheads="1"/>
          </p:cNvSpPr>
          <p:nvPr>
            <p:ph idx="1"/>
          </p:nvPr>
        </p:nvSpPr>
        <p:spPr bwMode="gray"/>
        <p:txBody>
          <a:bodyPr/>
          <a:lstStyle/>
          <a:p>
            <a:pPr>
              <a:lnSpc>
                <a:spcPct val="150000"/>
              </a:lnSpc>
              <a:buFont typeface="Arial" charset="0"/>
              <a:buChar char="•"/>
            </a:pPr>
            <a:r>
              <a:rPr lang="en-US" sz="2100">
                <a:solidFill>
                  <a:srgbClr val="C0C0C0"/>
                </a:solidFill>
              </a:rPr>
              <a:t>Using trouble tickets to handle issues</a:t>
            </a:r>
          </a:p>
          <a:p>
            <a:pPr>
              <a:lnSpc>
                <a:spcPct val="150000"/>
              </a:lnSpc>
              <a:buFont typeface="Arial" charset="0"/>
              <a:buChar char="•"/>
            </a:pPr>
            <a:r>
              <a:rPr lang="en-US" sz="2100">
                <a:solidFill>
                  <a:srgbClr val="C0C0C0"/>
                </a:solidFill>
              </a:rPr>
              <a:t>Holding and releasing charges</a:t>
            </a:r>
          </a:p>
          <a:p>
            <a:pPr>
              <a:lnSpc>
                <a:spcPct val="150000"/>
              </a:lnSpc>
              <a:buFont typeface="Arial" charset="0"/>
              <a:buChar char="•"/>
            </a:pPr>
            <a:r>
              <a:rPr lang="en-US" sz="2100"/>
              <a:t>Handling delinquencies</a:t>
            </a:r>
          </a:p>
        </p:txBody>
      </p:sp>
    </p:spTree>
    <p:extLst>
      <p:ext uri="{BB962C8B-B14F-4D97-AF65-F5344CB8AC3E}">
        <p14:creationId xmlns:p14="http://schemas.microsoft.com/office/powerpoint/2010/main" val="39140759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t>Delinquency</a:t>
            </a:r>
          </a:p>
        </p:txBody>
      </p:sp>
      <p:sp>
        <p:nvSpPr>
          <p:cNvPr id="7171" name="Rectangle 3"/>
          <p:cNvSpPr>
            <a:spLocks noGrp="1" noChangeArrowheads="1"/>
          </p:cNvSpPr>
          <p:nvPr>
            <p:ph idx="1"/>
          </p:nvPr>
        </p:nvSpPr>
        <p:spPr/>
        <p:txBody>
          <a:bodyPr/>
          <a:lstStyle/>
          <a:p>
            <a:pPr>
              <a:buFont typeface="Arial" charset="0"/>
              <a:buChar char="•"/>
            </a:pPr>
            <a:r>
              <a:rPr lang="en-US" b="1"/>
              <a:t>Delinquency</a:t>
            </a:r>
            <a:r>
              <a:rPr lang="en-US"/>
              <a:t> is a process that launches and coordinates the steps necessary to handle an overdue amount </a:t>
            </a:r>
          </a:p>
          <a:p>
            <a:pPr lvl="1"/>
            <a:r>
              <a:rPr lang="en-US"/>
              <a:t>Handling can include initiating cancellation or reinstating the delinquent entity</a:t>
            </a:r>
          </a:p>
          <a:p>
            <a:pPr lvl="1"/>
            <a:r>
              <a:rPr lang="en-US"/>
              <a:t>Handling can also involve writing off the delinquent amount</a:t>
            </a:r>
          </a:p>
          <a:p>
            <a:pPr>
              <a:buFont typeface="Arial" charset="0"/>
              <a:buChar char="•"/>
            </a:pPr>
            <a:r>
              <a:rPr lang="en-US"/>
              <a:t>Delinquency is automatically triggered when an invoice is past due </a:t>
            </a:r>
          </a:p>
          <a:p>
            <a:pPr lvl="1"/>
            <a:r>
              <a:rPr lang="en-US"/>
              <a:t>Both account and policy become delinquent</a:t>
            </a:r>
          </a:p>
          <a:p>
            <a:pPr>
              <a:buFont typeface="Arial" charset="0"/>
              <a:buChar char="•"/>
            </a:pPr>
            <a:r>
              <a:rPr lang="en-US"/>
              <a:t>Delinquency can be started </a:t>
            </a:r>
            <a:br>
              <a:rPr lang="en-US"/>
            </a:br>
            <a:r>
              <a:rPr lang="en-US"/>
              <a:t>manually for various reasons:</a:t>
            </a:r>
          </a:p>
        </p:txBody>
      </p:sp>
      <p:grpSp>
        <p:nvGrpSpPr>
          <p:cNvPr id="7172" name="Group 6"/>
          <p:cNvGrpSpPr>
            <a:grpSpLocks/>
          </p:cNvGrpSpPr>
          <p:nvPr/>
        </p:nvGrpSpPr>
        <p:grpSpPr bwMode="auto">
          <a:xfrm>
            <a:off x="7030642" y="31737"/>
            <a:ext cx="677465" cy="601918"/>
            <a:chOff x="712" y="2312"/>
            <a:chExt cx="1153" cy="1025"/>
          </a:xfrm>
        </p:grpSpPr>
        <p:sp>
          <p:nvSpPr>
            <p:cNvPr id="7174" name="Oval 7"/>
            <p:cNvSpPr>
              <a:spLocks noChangeArrowheads="1"/>
            </p:cNvSpPr>
            <p:nvPr/>
          </p:nvSpPr>
          <p:spPr bwMode="auto">
            <a:xfrm>
              <a:off x="712" y="2674"/>
              <a:ext cx="889" cy="497"/>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sz="1350"/>
            </a:p>
          </p:txBody>
        </p:sp>
        <p:sp>
          <p:nvSpPr>
            <p:cNvPr id="7175" name="AutoShape 8"/>
            <p:cNvSpPr>
              <a:spLocks noChangeArrowheads="1"/>
            </p:cNvSpPr>
            <p:nvPr/>
          </p:nvSpPr>
          <p:spPr bwMode="auto">
            <a:xfrm rot="2099521">
              <a:off x="1317" y="2312"/>
              <a:ext cx="237" cy="497"/>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sz="1350"/>
            </a:p>
          </p:txBody>
        </p:sp>
        <p:grpSp>
          <p:nvGrpSpPr>
            <p:cNvPr id="7176" name="Group 9"/>
            <p:cNvGrpSpPr>
              <a:grpSpLocks/>
            </p:cNvGrpSpPr>
            <p:nvPr/>
          </p:nvGrpSpPr>
          <p:grpSpPr bwMode="auto">
            <a:xfrm rot="2037667">
              <a:off x="1598" y="3032"/>
              <a:ext cx="267" cy="305"/>
              <a:chOff x="1830" y="2215"/>
              <a:chExt cx="267" cy="305"/>
            </a:xfrm>
          </p:grpSpPr>
          <p:sp>
            <p:nvSpPr>
              <p:cNvPr id="7178" name="Line 10"/>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79" name="Line 11"/>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80" name="Line 12"/>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81" name="Line 13"/>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7182" name="Line 14"/>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7177" name="Freeform 15"/>
            <p:cNvSpPr>
              <a:spLocks/>
            </p:cNvSpPr>
            <p:nvPr/>
          </p:nvSpPr>
          <p:spPr bwMode="auto">
            <a:xfrm>
              <a:off x="1474" y="2594"/>
              <a:ext cx="344" cy="354"/>
            </a:xfrm>
            <a:custGeom>
              <a:avLst/>
              <a:gdLst>
                <a:gd name="T0" fmla="*/ 0 w 443"/>
                <a:gd name="T1" fmla="*/ 9 h 1023"/>
                <a:gd name="T2" fmla="*/ 2 w 443"/>
                <a:gd name="T3" fmla="*/ 3 h 1023"/>
                <a:gd name="T4" fmla="*/ 2 w 443"/>
                <a:gd name="T5" fmla="*/ 3 h 1023"/>
                <a:gd name="T6" fmla="*/ 4 w 443"/>
                <a:gd name="T7" fmla="*/ 3 h 1023"/>
                <a:gd name="T8" fmla="*/ 5 w 443"/>
                <a:gd name="T9" fmla="*/ 9 h 1023"/>
                <a:gd name="T10" fmla="*/ 5 w 443"/>
                <a:gd name="T11" fmla="*/ 20 h 1023"/>
                <a:gd name="T12" fmla="*/ 5 w 443"/>
                <a:gd name="T13" fmla="*/ 29 h 1023"/>
                <a:gd name="T14" fmla="*/ 5 w 443"/>
                <a:gd name="T15" fmla="*/ 41 h 1023"/>
                <a:gd name="T16" fmla="*/ 4 w 443"/>
                <a:gd name="T17" fmla="*/ 52 h 1023"/>
                <a:gd name="T18" fmla="*/ 4 w 443"/>
                <a:gd name="T19" fmla="*/ 61 h 1023"/>
                <a:gd name="T20" fmla="*/ 4 w 443"/>
                <a:gd name="T21" fmla="*/ 6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569" y="3163004"/>
            <a:ext cx="1356663" cy="159810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33968919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Delinquency is handled by workflow</a:t>
            </a:r>
          </a:p>
        </p:txBody>
      </p:sp>
      <p:sp>
        <p:nvSpPr>
          <p:cNvPr id="8195" name="Rectangle 3"/>
          <p:cNvSpPr>
            <a:spLocks noGrp="1" noChangeArrowheads="1"/>
          </p:cNvSpPr>
          <p:nvPr>
            <p:ph idx="1"/>
          </p:nvPr>
        </p:nvSpPr>
        <p:spPr/>
        <p:txBody>
          <a:bodyPr/>
          <a:lstStyle/>
          <a:p>
            <a:pPr>
              <a:buFont typeface="Arial" charset="0"/>
              <a:buChar char="•"/>
            </a:pPr>
            <a:r>
              <a:rPr lang="en-US"/>
              <a:t>Delinquency is managed by BillingCenter workflow and can  involve:</a:t>
            </a:r>
          </a:p>
          <a:p>
            <a:pPr lvl="1"/>
            <a:r>
              <a:rPr lang="en-US"/>
              <a:t>Sending dunning (past due notice) letters</a:t>
            </a:r>
          </a:p>
          <a:p>
            <a:pPr lvl="1"/>
            <a:r>
              <a:rPr lang="en-US"/>
              <a:t>Sending cancellation letter</a:t>
            </a:r>
          </a:p>
          <a:p>
            <a:pPr lvl="1"/>
            <a:r>
              <a:rPr lang="en-US"/>
              <a:t>If payment is not received, initiating cancellation of the policy</a:t>
            </a:r>
          </a:p>
          <a:p>
            <a:pPr lvl="1"/>
            <a:r>
              <a:rPr lang="en-US"/>
              <a:t>If payment is received, changing account and policy status </a:t>
            </a:r>
          </a:p>
          <a:p>
            <a:pPr lvl="1"/>
            <a:r>
              <a:rPr lang="en-US"/>
              <a:t>If account returns to good standing, initiating reinstatement of a previously cancelled policy or rescinding a pending cancellation</a:t>
            </a:r>
          </a:p>
        </p:txBody>
      </p:sp>
      <p:grpSp>
        <p:nvGrpSpPr>
          <p:cNvPr id="8196" name="Group 37"/>
          <p:cNvGrpSpPr>
            <a:grpSpLocks/>
          </p:cNvGrpSpPr>
          <p:nvPr/>
        </p:nvGrpSpPr>
        <p:grpSpPr bwMode="auto">
          <a:xfrm>
            <a:off x="7115175" y="95743"/>
            <a:ext cx="658416" cy="587925"/>
            <a:chOff x="2748" y="575"/>
            <a:chExt cx="888" cy="794"/>
          </a:xfrm>
        </p:grpSpPr>
        <p:sp>
          <p:nvSpPr>
            <p:cNvPr id="8197" name="Line 38"/>
            <p:cNvSpPr>
              <a:spLocks noChangeShapeType="1"/>
            </p:cNvSpPr>
            <p:nvPr/>
          </p:nvSpPr>
          <p:spPr bwMode="auto">
            <a:xfrm flipV="1">
              <a:off x="2876" y="704"/>
              <a:ext cx="0" cy="366"/>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8198" name="Line 39"/>
            <p:cNvSpPr>
              <a:spLocks noChangeShapeType="1"/>
            </p:cNvSpPr>
            <p:nvPr/>
          </p:nvSpPr>
          <p:spPr bwMode="auto">
            <a:xfrm>
              <a:off x="3104" y="1219"/>
              <a:ext cx="176"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8199" name="Line 40"/>
            <p:cNvSpPr>
              <a:spLocks noChangeShapeType="1"/>
            </p:cNvSpPr>
            <p:nvPr/>
          </p:nvSpPr>
          <p:spPr bwMode="auto">
            <a:xfrm>
              <a:off x="3401" y="872"/>
              <a:ext cx="0" cy="23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8200" name="Line 41"/>
            <p:cNvSpPr>
              <a:spLocks noChangeShapeType="1"/>
            </p:cNvSpPr>
            <p:nvPr/>
          </p:nvSpPr>
          <p:spPr bwMode="auto">
            <a:xfrm>
              <a:off x="2868" y="707"/>
              <a:ext cx="197" cy="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sz="1350"/>
            </a:p>
          </p:txBody>
        </p:sp>
        <p:sp>
          <p:nvSpPr>
            <p:cNvPr id="8201" name="Rectangle 42"/>
            <p:cNvSpPr>
              <a:spLocks noChangeArrowheads="1"/>
            </p:cNvSpPr>
            <p:nvPr/>
          </p:nvSpPr>
          <p:spPr bwMode="auto">
            <a:xfrm>
              <a:off x="3065" y="575"/>
              <a:ext cx="451" cy="281"/>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sz="1350"/>
            </a:p>
          </p:txBody>
        </p:sp>
        <p:sp>
          <p:nvSpPr>
            <p:cNvPr id="8202" name="Rectangle 43"/>
            <p:cNvSpPr>
              <a:spLocks noChangeArrowheads="1"/>
            </p:cNvSpPr>
            <p:nvPr/>
          </p:nvSpPr>
          <p:spPr bwMode="auto">
            <a:xfrm>
              <a:off x="2748" y="1088"/>
              <a:ext cx="0" cy="281"/>
            </a:xfrm>
            <a:prstGeom prst="rect">
              <a:avLst/>
            </a:prstGeom>
            <a:solidFill>
              <a:srgbClr val="FFFFCC"/>
            </a:solidFill>
            <a:ln w="19050" algn="ctr">
              <a:solidFill>
                <a:schemeClr val="bg1"/>
              </a:solidFill>
              <a:miter lim="800000"/>
              <a:headEnd/>
              <a:tailEnd/>
            </a:ln>
          </p:spPr>
          <p:txBody>
            <a:bodyPr wrap="none" lIns="0" tIns="0" rIns="0" bIns="0" anchor="ctr">
              <a:spAutoFit/>
            </a:bodyPr>
            <a:lstStyle/>
            <a:p>
              <a:endParaRPr lang="en-US" sz="1350"/>
            </a:p>
          </p:txBody>
        </p:sp>
        <p:sp>
          <p:nvSpPr>
            <p:cNvPr id="8203" name="Rectangle 44"/>
            <p:cNvSpPr>
              <a:spLocks noChangeArrowheads="1"/>
            </p:cNvSpPr>
            <p:nvPr/>
          </p:nvSpPr>
          <p:spPr bwMode="auto">
            <a:xfrm>
              <a:off x="3280" y="1076"/>
              <a:ext cx="356" cy="281"/>
            </a:xfrm>
            <a:prstGeom prst="rect">
              <a:avLst/>
            </a:prstGeom>
            <a:solidFill>
              <a:srgbClr val="FFFFCC"/>
            </a:solidFill>
            <a:ln w="19050" algn="ctr">
              <a:solidFill>
                <a:schemeClr val="bg1"/>
              </a:solidFill>
              <a:miter lim="800000"/>
              <a:headEnd/>
              <a:tailEnd/>
            </a:ln>
          </p:spPr>
          <p:txBody>
            <a:bodyPr lIns="0" tIns="0" rIns="0" bIns="0" anchor="ctr">
              <a:spAutoFit/>
            </a:bodyPr>
            <a:lstStyle/>
            <a:p>
              <a:endParaRPr lang="en-US" sz="1350"/>
            </a:p>
          </p:txBody>
        </p:sp>
      </p:grpSp>
    </p:spTree>
    <p:extLst>
      <p:ext uri="{BB962C8B-B14F-4D97-AF65-F5344CB8AC3E}">
        <p14:creationId xmlns:p14="http://schemas.microsoft.com/office/powerpoint/2010/main" val="105601044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Delinquency plan</a:t>
            </a:r>
          </a:p>
        </p:txBody>
      </p:sp>
      <p:sp>
        <p:nvSpPr>
          <p:cNvPr id="9219" name="Rectangle 3"/>
          <p:cNvSpPr>
            <a:spLocks noGrp="1" noChangeArrowheads="1"/>
          </p:cNvSpPr>
          <p:nvPr>
            <p:ph idx="1"/>
          </p:nvPr>
        </p:nvSpPr>
        <p:spPr/>
        <p:txBody>
          <a:bodyPr/>
          <a:lstStyle/>
          <a:p>
            <a:pPr>
              <a:buFont typeface="Arial" charset="0"/>
              <a:buChar char="•"/>
            </a:pPr>
            <a:r>
              <a:rPr lang="en-GB"/>
              <a:t>The delinquency behaves according to the </a:t>
            </a:r>
            <a:r>
              <a:rPr lang="en-GB" b="1"/>
              <a:t>delinquency plan</a:t>
            </a:r>
            <a:r>
              <a:rPr lang="en-GB"/>
              <a:t>, which:</a:t>
            </a:r>
          </a:p>
          <a:p>
            <a:pPr lvl="1"/>
            <a:r>
              <a:rPr lang="en-GB"/>
              <a:t>Defines a </a:t>
            </a:r>
            <a:r>
              <a:rPr lang="en-GB" b="1"/>
              <a:t>grace period</a:t>
            </a:r>
            <a:r>
              <a:rPr lang="en-GB"/>
              <a:t> during which no action is taken</a:t>
            </a:r>
          </a:p>
          <a:p>
            <a:pPr lvl="1"/>
            <a:r>
              <a:rPr lang="en-GB"/>
              <a:t>Defines the events that make up the delinquency process and </a:t>
            </a:r>
            <a:br>
              <a:rPr lang="en-GB"/>
            </a:br>
            <a:r>
              <a:rPr lang="en-GB"/>
              <a:t>when they occur</a:t>
            </a:r>
          </a:p>
          <a:p>
            <a:pPr lvl="1"/>
            <a:r>
              <a:rPr lang="en-GB"/>
              <a:t>Controls the workflow to be used for each delinquency reason</a:t>
            </a:r>
          </a:p>
          <a:p>
            <a:pPr lvl="1"/>
            <a:endParaRPr lang="en-GB"/>
          </a:p>
          <a:p>
            <a:pPr lvl="1"/>
            <a:endParaRPr lang="en-GB"/>
          </a:p>
          <a:p>
            <a:pPr lvl="1"/>
            <a:endParaRPr lang="en-GB"/>
          </a:p>
          <a:p>
            <a:pPr lvl="1"/>
            <a:r>
              <a:rPr lang="en-GB"/>
              <a:t>Specifies cancellation and reinstatement fees</a:t>
            </a:r>
          </a:p>
          <a:p>
            <a:pPr lvl="1"/>
            <a:r>
              <a:rPr lang="en-GB"/>
              <a:t>Specifies threshold amounts for entering delinquency</a:t>
            </a:r>
          </a:p>
          <a:p>
            <a:pPr lvl="2"/>
            <a:r>
              <a:rPr lang="en-GB"/>
              <a:t>So that </a:t>
            </a:r>
            <a:r>
              <a:rPr lang="en-GB" err="1"/>
              <a:t>deliquency</a:t>
            </a:r>
            <a:r>
              <a:rPr lang="en-GB"/>
              <a:t> is not triggered for trivial amounts</a:t>
            </a:r>
          </a:p>
          <a:p>
            <a:endParaRPr lang="en-GB"/>
          </a:p>
          <a:p>
            <a:pPr>
              <a:buFont typeface="Arial" charset="0"/>
              <a:buChar char="•"/>
            </a:pPr>
            <a:endParaRPr lang="en-US"/>
          </a:p>
        </p:txBody>
      </p:sp>
      <p:grpSp>
        <p:nvGrpSpPr>
          <p:cNvPr id="9220" name="Group 4"/>
          <p:cNvGrpSpPr>
            <a:grpSpLocks/>
          </p:cNvGrpSpPr>
          <p:nvPr/>
        </p:nvGrpSpPr>
        <p:grpSpPr bwMode="auto">
          <a:xfrm>
            <a:off x="7008019" y="78010"/>
            <a:ext cx="887016" cy="675854"/>
            <a:chOff x="765" y="1942"/>
            <a:chExt cx="846" cy="645"/>
          </a:xfrm>
        </p:grpSpPr>
        <p:grpSp>
          <p:nvGrpSpPr>
            <p:cNvPr id="9225" name="Group 5"/>
            <p:cNvGrpSpPr>
              <a:grpSpLocks/>
            </p:cNvGrpSpPr>
            <p:nvPr/>
          </p:nvGrpSpPr>
          <p:grpSpPr bwMode="auto">
            <a:xfrm>
              <a:off x="1042" y="1942"/>
              <a:ext cx="569" cy="518"/>
              <a:chOff x="712" y="2288"/>
              <a:chExt cx="1153" cy="1049"/>
            </a:xfrm>
          </p:grpSpPr>
          <p:sp>
            <p:nvSpPr>
              <p:cNvPr id="9227" name="Oval 6"/>
              <p:cNvSpPr>
                <a:spLocks noChangeArrowheads="1"/>
              </p:cNvSpPr>
              <p:nvPr/>
            </p:nvSpPr>
            <p:spPr bwMode="auto">
              <a:xfrm>
                <a:off x="712" y="2641"/>
                <a:ext cx="889" cy="565"/>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sz="1350"/>
              </a:p>
            </p:txBody>
          </p:sp>
          <p:sp>
            <p:nvSpPr>
              <p:cNvPr id="9228" name="AutoShape 7"/>
              <p:cNvSpPr>
                <a:spLocks noChangeArrowheads="1"/>
              </p:cNvSpPr>
              <p:nvPr/>
            </p:nvSpPr>
            <p:spPr bwMode="auto">
              <a:xfrm rot="2099521">
                <a:off x="1317" y="2288"/>
                <a:ext cx="237" cy="546"/>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sz="1350"/>
              </a:p>
            </p:txBody>
          </p:sp>
          <p:grpSp>
            <p:nvGrpSpPr>
              <p:cNvPr id="9229" name="Group 8"/>
              <p:cNvGrpSpPr>
                <a:grpSpLocks/>
              </p:cNvGrpSpPr>
              <p:nvPr/>
            </p:nvGrpSpPr>
            <p:grpSpPr bwMode="auto">
              <a:xfrm rot="2037667">
                <a:off x="1598" y="3032"/>
                <a:ext cx="267" cy="305"/>
                <a:chOff x="1830" y="2215"/>
                <a:chExt cx="267" cy="305"/>
              </a:xfrm>
            </p:grpSpPr>
            <p:sp>
              <p:nvSpPr>
                <p:cNvPr id="9231" name="Line 9"/>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9232" name="Line 10"/>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9233" name="Line 11"/>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9234" name="Line 12"/>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9235" name="Line 13"/>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9230" name="Freeform 14"/>
              <p:cNvSpPr>
                <a:spLocks/>
              </p:cNvSpPr>
              <p:nvPr/>
            </p:nvSpPr>
            <p:spPr bwMode="auto">
              <a:xfrm>
                <a:off x="1474" y="2570"/>
                <a:ext cx="344" cy="402"/>
              </a:xfrm>
              <a:custGeom>
                <a:avLst/>
                <a:gdLst>
                  <a:gd name="T0" fmla="*/ 0 w 443"/>
                  <a:gd name="T1" fmla="*/ 9 h 1023"/>
                  <a:gd name="T2" fmla="*/ 2 w 443"/>
                  <a:gd name="T3" fmla="*/ 3 h 1023"/>
                  <a:gd name="T4" fmla="*/ 2 w 443"/>
                  <a:gd name="T5" fmla="*/ 3 h 1023"/>
                  <a:gd name="T6" fmla="*/ 4 w 443"/>
                  <a:gd name="T7" fmla="*/ 3 h 1023"/>
                  <a:gd name="T8" fmla="*/ 5 w 443"/>
                  <a:gd name="T9" fmla="*/ 9 h 1023"/>
                  <a:gd name="T10" fmla="*/ 5 w 443"/>
                  <a:gd name="T11" fmla="*/ 20 h 1023"/>
                  <a:gd name="T12" fmla="*/ 5 w 443"/>
                  <a:gd name="T13" fmla="*/ 29 h 1023"/>
                  <a:gd name="T14" fmla="*/ 5 w 443"/>
                  <a:gd name="T15" fmla="*/ 41 h 1023"/>
                  <a:gd name="T16" fmla="*/ 4 w 443"/>
                  <a:gd name="T17" fmla="*/ 52 h 1023"/>
                  <a:gd name="T18" fmla="*/ 4 w 443"/>
                  <a:gd name="T19" fmla="*/ 61 h 1023"/>
                  <a:gd name="T20" fmla="*/ 4 w 443"/>
                  <a:gd name="T21" fmla="*/ 6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grpSp>
        <p:sp>
          <p:nvSpPr>
            <p:cNvPr id="9226" name="AutoShape 15"/>
            <p:cNvSpPr>
              <a:spLocks noChangeArrowheads="1"/>
            </p:cNvSpPr>
            <p:nvPr/>
          </p:nvSpPr>
          <p:spPr bwMode="auto">
            <a:xfrm>
              <a:off x="765" y="2069"/>
              <a:ext cx="449" cy="518"/>
            </a:xfrm>
            <a:prstGeom prst="rightArrow">
              <a:avLst>
                <a:gd name="adj1" fmla="val 38000"/>
                <a:gd name="adj2" fmla="val 60107"/>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pic>
        <p:nvPicPr>
          <p:cNvPr id="9221"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948" y="2333228"/>
            <a:ext cx="5620940" cy="523875"/>
          </a:xfrm>
          <a:prstGeom prst="rect">
            <a:avLst/>
          </a:prstGeom>
          <a:noFill/>
          <a:ln w="12700" algn="ctr">
            <a:solidFill>
              <a:schemeClr val="bg1"/>
            </a:solidFill>
            <a:miter lim="800000"/>
            <a:headEnd/>
            <a:tailEnd/>
          </a:ln>
          <a:extLst>
            <a:ext uri="{909E8E84-426E-40DD-AFC4-6F175D3DCCD1}">
              <a14:hiddenFill xmlns:a14="http://schemas.microsoft.com/office/drawing/2010/main">
                <a:solidFill>
                  <a:srgbClr val="FFFFFF"/>
                </a:solidFill>
              </a14:hiddenFill>
            </a:ext>
          </a:extLst>
        </p:spPr>
      </p:pic>
      <p:sp>
        <p:nvSpPr>
          <p:cNvPr id="9222" name="Text Box 20"/>
          <p:cNvSpPr txBox="1">
            <a:spLocks noChangeArrowheads="1"/>
          </p:cNvSpPr>
          <p:nvPr/>
        </p:nvSpPr>
        <p:spPr bwMode="auto">
          <a:xfrm>
            <a:off x="2159794" y="2110582"/>
            <a:ext cx="62517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Reason</a:t>
            </a:r>
          </a:p>
        </p:txBody>
      </p:sp>
      <p:sp>
        <p:nvSpPr>
          <p:cNvPr id="9223" name="Text Box 21"/>
          <p:cNvSpPr txBox="1">
            <a:spLocks noChangeArrowheads="1"/>
          </p:cNvSpPr>
          <p:nvPr/>
        </p:nvSpPr>
        <p:spPr bwMode="auto">
          <a:xfrm>
            <a:off x="3203973" y="2110582"/>
            <a:ext cx="1215141"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Workflow Type</a:t>
            </a:r>
          </a:p>
        </p:txBody>
      </p:sp>
      <p:sp>
        <p:nvSpPr>
          <p:cNvPr id="9224" name="Text Box 22"/>
          <p:cNvSpPr txBox="1">
            <a:spLocks noChangeArrowheads="1"/>
          </p:cNvSpPr>
          <p:nvPr/>
        </p:nvSpPr>
        <p:spPr bwMode="auto">
          <a:xfrm>
            <a:off x="5401867" y="2110582"/>
            <a:ext cx="56746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Events</a:t>
            </a:r>
          </a:p>
        </p:txBody>
      </p:sp>
    </p:spTree>
    <p:extLst>
      <p:ext uri="{BB962C8B-B14F-4D97-AF65-F5344CB8AC3E}">
        <p14:creationId xmlns:p14="http://schemas.microsoft.com/office/powerpoint/2010/main" val="16269937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3090" y="1356554"/>
            <a:ext cx="3653904" cy="2211176"/>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3363" y="1933958"/>
            <a:ext cx="3581705" cy="2075568"/>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0244" name="Rectangle 2"/>
          <p:cNvSpPr>
            <a:spLocks noGrp="1" noChangeArrowheads="1"/>
          </p:cNvSpPr>
          <p:nvPr>
            <p:ph type="title"/>
          </p:nvPr>
        </p:nvSpPr>
        <p:spPr/>
        <p:txBody>
          <a:bodyPr/>
          <a:lstStyle/>
          <a:p>
            <a:pPr eaLnBrk="1" hangingPunct="1"/>
            <a:r>
              <a:rPr lang="en-US"/>
              <a:t>Using a delinquency plan</a:t>
            </a:r>
          </a:p>
        </p:txBody>
      </p:sp>
      <p:sp>
        <p:nvSpPr>
          <p:cNvPr id="10245" name="Rectangle 3"/>
          <p:cNvSpPr>
            <a:spLocks noGrp="1" noChangeArrowheads="1"/>
          </p:cNvSpPr>
          <p:nvPr>
            <p:ph idx="1"/>
          </p:nvPr>
        </p:nvSpPr>
        <p:spPr>
          <a:xfrm>
            <a:off x="1532335" y="685800"/>
            <a:ext cx="6238875" cy="582216"/>
          </a:xfrm>
        </p:spPr>
        <p:txBody>
          <a:bodyPr/>
          <a:lstStyle/>
          <a:p>
            <a:pPr>
              <a:buFont typeface="Arial" charset="0"/>
              <a:buChar char="•"/>
            </a:pPr>
            <a:r>
              <a:rPr lang="en-US"/>
              <a:t>You can associate a delinquency plan with an account or a policy period</a:t>
            </a:r>
          </a:p>
          <a:p>
            <a:pPr>
              <a:buFont typeface="Arial" charset="0"/>
              <a:buChar char="•"/>
            </a:pPr>
            <a:endParaRPr lang="en-US"/>
          </a:p>
        </p:txBody>
      </p:sp>
      <p:sp>
        <p:nvSpPr>
          <p:cNvPr id="10246" name="Text Box 20"/>
          <p:cNvSpPr txBox="1">
            <a:spLocks noChangeArrowheads="1"/>
          </p:cNvSpPr>
          <p:nvPr/>
        </p:nvSpPr>
        <p:spPr bwMode="auto">
          <a:xfrm>
            <a:off x="1436219" y="1695988"/>
            <a:ext cx="1346522" cy="207749"/>
          </a:xfrm>
          <a:prstGeom prst="rect">
            <a:avLst/>
          </a:prstGeom>
          <a:solidFill>
            <a:schemeClr val="bg1"/>
          </a:solidFill>
          <a:ln>
            <a:noFill/>
          </a:ln>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Policy Summary</a:t>
            </a:r>
          </a:p>
        </p:txBody>
      </p:sp>
      <p:sp>
        <p:nvSpPr>
          <p:cNvPr id="10247" name="Text Box 22"/>
          <p:cNvSpPr txBox="1">
            <a:spLocks noChangeArrowheads="1"/>
          </p:cNvSpPr>
          <p:nvPr/>
        </p:nvSpPr>
        <p:spPr bwMode="auto">
          <a:xfrm>
            <a:off x="4106041" y="1149386"/>
            <a:ext cx="1529265"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819"/>
                </a:solidFill>
              </a:rPr>
              <a:t>Account Summary</a:t>
            </a:r>
          </a:p>
        </p:txBody>
      </p:sp>
      <p:sp>
        <p:nvSpPr>
          <p:cNvPr id="10248" name="Rectangle 24"/>
          <p:cNvSpPr>
            <a:spLocks noChangeArrowheads="1"/>
          </p:cNvSpPr>
          <p:nvPr/>
        </p:nvSpPr>
        <p:spPr bwMode="auto">
          <a:xfrm>
            <a:off x="6528089" y="3282010"/>
            <a:ext cx="1304708" cy="319088"/>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0249" name="Line 25"/>
          <p:cNvSpPr>
            <a:spLocks noChangeShapeType="1"/>
          </p:cNvSpPr>
          <p:nvPr/>
        </p:nvSpPr>
        <p:spPr bwMode="auto">
          <a:xfrm flipV="1">
            <a:off x="6769678" y="3601098"/>
            <a:ext cx="410765" cy="23092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0251" name="Rectangle 5"/>
          <p:cNvSpPr>
            <a:spLocks noChangeArrowheads="1"/>
          </p:cNvSpPr>
          <p:nvPr/>
        </p:nvSpPr>
        <p:spPr bwMode="auto">
          <a:xfrm>
            <a:off x="3640389" y="3802996"/>
            <a:ext cx="1439465" cy="207749"/>
          </a:xfrm>
          <a:prstGeom prst="rect">
            <a:avLst/>
          </a:prstGeom>
          <a:noFill/>
          <a:ln w="19050" algn="ctr">
            <a:solidFill>
              <a:srgbClr val="D3381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0252" name="Line 6"/>
          <p:cNvSpPr>
            <a:spLocks noChangeShapeType="1"/>
          </p:cNvSpPr>
          <p:nvPr/>
        </p:nvSpPr>
        <p:spPr bwMode="auto">
          <a:xfrm flipH="1">
            <a:off x="4153090" y="4007892"/>
            <a:ext cx="207031" cy="188230"/>
          </a:xfrm>
          <a:prstGeom prst="line">
            <a:avLst/>
          </a:prstGeom>
          <a:noFill/>
          <a:ln w="19050">
            <a:solidFill>
              <a:srgbClr val="D33819"/>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grpSp>
        <p:nvGrpSpPr>
          <p:cNvPr id="10255" name="Group 4"/>
          <p:cNvGrpSpPr>
            <a:grpSpLocks/>
          </p:cNvGrpSpPr>
          <p:nvPr/>
        </p:nvGrpSpPr>
        <p:grpSpPr bwMode="auto">
          <a:xfrm>
            <a:off x="7008019" y="76962"/>
            <a:ext cx="887016" cy="676902"/>
            <a:chOff x="765" y="1941"/>
            <a:chExt cx="846" cy="646"/>
          </a:xfrm>
        </p:grpSpPr>
        <p:grpSp>
          <p:nvGrpSpPr>
            <p:cNvPr id="10256" name="Group 5"/>
            <p:cNvGrpSpPr>
              <a:grpSpLocks/>
            </p:cNvGrpSpPr>
            <p:nvPr/>
          </p:nvGrpSpPr>
          <p:grpSpPr bwMode="auto">
            <a:xfrm>
              <a:off x="1042" y="1941"/>
              <a:ext cx="569" cy="517"/>
              <a:chOff x="712" y="2288"/>
              <a:chExt cx="1153" cy="1047"/>
            </a:xfrm>
          </p:grpSpPr>
          <p:sp>
            <p:nvSpPr>
              <p:cNvPr id="10258" name="Oval 6"/>
              <p:cNvSpPr>
                <a:spLocks noChangeArrowheads="1"/>
              </p:cNvSpPr>
              <p:nvPr/>
            </p:nvSpPr>
            <p:spPr bwMode="auto">
              <a:xfrm>
                <a:off x="712" y="2641"/>
                <a:ext cx="889" cy="565"/>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sz="1350"/>
              </a:p>
            </p:txBody>
          </p:sp>
          <p:sp>
            <p:nvSpPr>
              <p:cNvPr id="10259" name="AutoShape 7"/>
              <p:cNvSpPr>
                <a:spLocks noChangeArrowheads="1"/>
              </p:cNvSpPr>
              <p:nvPr/>
            </p:nvSpPr>
            <p:spPr bwMode="auto">
              <a:xfrm rot="2099521">
                <a:off x="1317" y="2288"/>
                <a:ext cx="237" cy="546"/>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sz="1350"/>
              </a:p>
            </p:txBody>
          </p:sp>
          <p:grpSp>
            <p:nvGrpSpPr>
              <p:cNvPr id="10260" name="Group 8"/>
              <p:cNvGrpSpPr>
                <a:grpSpLocks/>
              </p:cNvGrpSpPr>
              <p:nvPr/>
            </p:nvGrpSpPr>
            <p:grpSpPr bwMode="auto">
              <a:xfrm rot="2037667">
                <a:off x="1598" y="3030"/>
                <a:ext cx="267" cy="305"/>
                <a:chOff x="1830" y="2215"/>
                <a:chExt cx="267" cy="305"/>
              </a:xfrm>
            </p:grpSpPr>
            <p:sp>
              <p:nvSpPr>
                <p:cNvPr id="10262" name="Line 9"/>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0263" name="Line 10"/>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0264" name="Line 11"/>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0265" name="Line 12"/>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10266" name="Line 13"/>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10261" name="Freeform 14"/>
              <p:cNvSpPr>
                <a:spLocks/>
              </p:cNvSpPr>
              <p:nvPr/>
            </p:nvSpPr>
            <p:spPr bwMode="auto">
              <a:xfrm>
                <a:off x="1474" y="2570"/>
                <a:ext cx="344" cy="402"/>
              </a:xfrm>
              <a:custGeom>
                <a:avLst/>
                <a:gdLst>
                  <a:gd name="T0" fmla="*/ 0 w 443"/>
                  <a:gd name="T1" fmla="*/ 9 h 1023"/>
                  <a:gd name="T2" fmla="*/ 2 w 443"/>
                  <a:gd name="T3" fmla="*/ 3 h 1023"/>
                  <a:gd name="T4" fmla="*/ 2 w 443"/>
                  <a:gd name="T5" fmla="*/ 3 h 1023"/>
                  <a:gd name="T6" fmla="*/ 4 w 443"/>
                  <a:gd name="T7" fmla="*/ 3 h 1023"/>
                  <a:gd name="T8" fmla="*/ 5 w 443"/>
                  <a:gd name="T9" fmla="*/ 9 h 1023"/>
                  <a:gd name="T10" fmla="*/ 5 w 443"/>
                  <a:gd name="T11" fmla="*/ 20 h 1023"/>
                  <a:gd name="T12" fmla="*/ 5 w 443"/>
                  <a:gd name="T13" fmla="*/ 29 h 1023"/>
                  <a:gd name="T14" fmla="*/ 5 w 443"/>
                  <a:gd name="T15" fmla="*/ 41 h 1023"/>
                  <a:gd name="T16" fmla="*/ 4 w 443"/>
                  <a:gd name="T17" fmla="*/ 52 h 1023"/>
                  <a:gd name="T18" fmla="*/ 4 w 443"/>
                  <a:gd name="T19" fmla="*/ 61 h 1023"/>
                  <a:gd name="T20" fmla="*/ 4 w 443"/>
                  <a:gd name="T21" fmla="*/ 6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grpSp>
        <p:sp>
          <p:nvSpPr>
            <p:cNvPr id="10257" name="AutoShape 15"/>
            <p:cNvSpPr>
              <a:spLocks noChangeArrowheads="1"/>
            </p:cNvSpPr>
            <p:nvPr/>
          </p:nvSpPr>
          <p:spPr bwMode="auto">
            <a:xfrm>
              <a:off x="765" y="2069"/>
              <a:ext cx="449" cy="518"/>
            </a:xfrm>
            <a:prstGeom prst="rightArrow">
              <a:avLst>
                <a:gd name="adj1" fmla="val 38000"/>
                <a:gd name="adj2" fmla="val 60107"/>
              </a:avLst>
            </a:prstGeom>
            <a:solidFill>
              <a:srgbClr val="CC00CC"/>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lIns="0" tIns="0" rIns="0" bIns="0" anchor="ctr">
              <a:spAutoFit/>
            </a:bodyPr>
            <a:lstStyle/>
            <a:p>
              <a:endParaRPr lang="en-US" sz="1350"/>
            </a:p>
          </p:txBody>
        </p:sp>
      </p:grpSp>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0173" y="4196121"/>
            <a:ext cx="3029681" cy="44778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0425" y="3846171"/>
            <a:ext cx="2824271" cy="64270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02995506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2280" y="786388"/>
            <a:ext cx="6539441" cy="289713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3315" name="Rectangle 4"/>
          <p:cNvSpPr>
            <a:spLocks noGrp="1" noChangeArrowheads="1"/>
          </p:cNvSpPr>
          <p:nvPr>
            <p:ph type="title"/>
          </p:nvPr>
        </p:nvSpPr>
        <p:spPr/>
        <p:txBody>
          <a:bodyPr/>
          <a:lstStyle/>
          <a:p>
            <a:pPr eaLnBrk="1" hangingPunct="1"/>
            <a:r>
              <a:rPr lang="en-GB"/>
              <a:t>A new delinquency</a:t>
            </a:r>
          </a:p>
        </p:txBody>
      </p:sp>
      <p:sp>
        <p:nvSpPr>
          <p:cNvPr id="13316" name="Rectangle 6"/>
          <p:cNvSpPr>
            <a:spLocks noGrp="1" noChangeArrowheads="1"/>
          </p:cNvSpPr>
          <p:nvPr>
            <p:ph idx="1"/>
          </p:nvPr>
        </p:nvSpPr>
        <p:spPr>
          <a:xfrm>
            <a:off x="1431131" y="3885164"/>
            <a:ext cx="6238875" cy="708422"/>
          </a:xfrm>
          <a:solidFill>
            <a:schemeClr val="bg1"/>
          </a:solidFill>
        </p:spPr>
        <p:txBody>
          <a:bodyPr/>
          <a:lstStyle/>
          <a:p>
            <a:pPr>
              <a:buFont typeface="Arial" charset="0"/>
              <a:buChar char="•"/>
            </a:pPr>
            <a:r>
              <a:rPr lang="en-GB"/>
              <a:t>A delinquency is automatically created when a payment becomes past due</a:t>
            </a:r>
          </a:p>
        </p:txBody>
      </p:sp>
      <p:sp>
        <p:nvSpPr>
          <p:cNvPr id="13317" name="AutoShape 7"/>
          <p:cNvSpPr>
            <a:spLocks noChangeArrowheads="1"/>
          </p:cNvSpPr>
          <p:nvPr/>
        </p:nvSpPr>
        <p:spPr bwMode="auto">
          <a:xfrm>
            <a:off x="1267353" y="2430371"/>
            <a:ext cx="1585913" cy="491733"/>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3318" name="AutoShape 9"/>
          <p:cNvSpPr>
            <a:spLocks noChangeArrowheads="1"/>
          </p:cNvSpPr>
          <p:nvPr/>
        </p:nvSpPr>
        <p:spPr bwMode="auto">
          <a:xfrm>
            <a:off x="6036469" y="1059656"/>
            <a:ext cx="1582341" cy="685800"/>
          </a:xfrm>
          <a:prstGeom prst="wedgeRectCallout">
            <a:avLst>
              <a:gd name="adj1" fmla="val -43917"/>
              <a:gd name="adj2" fmla="val 86106"/>
            </a:avLst>
          </a:prstGeom>
          <a:solidFill>
            <a:schemeClr val="bg1"/>
          </a:solidFill>
          <a:ln w="12700" algn="ctr">
            <a:solidFill>
              <a:schemeClr val="bg1"/>
            </a:solidFill>
            <a:miter lim="800000"/>
            <a:headEnd/>
            <a:tailEnd/>
          </a:ln>
        </p:spPr>
        <p:txBody>
          <a:bodyPr lIns="0" tIns="0" rIns="0" bIns="0" anchor="ctr"/>
          <a:lstStyle/>
          <a:p>
            <a:r>
              <a:rPr lang="en-US" sz="1350">
                <a:solidFill>
                  <a:schemeClr val="tx2"/>
                </a:solidFill>
              </a:rPr>
              <a:t>Delinquency is still in its grace period</a:t>
            </a:r>
          </a:p>
        </p:txBody>
      </p:sp>
      <p:sp>
        <p:nvSpPr>
          <p:cNvPr id="13319" name="Text Box 10"/>
          <p:cNvSpPr txBox="1">
            <a:spLocks noChangeArrowheads="1"/>
          </p:cNvSpPr>
          <p:nvPr/>
        </p:nvSpPr>
        <p:spPr bwMode="auto">
          <a:xfrm>
            <a:off x="5120109" y="334566"/>
            <a:ext cx="19043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chemeClr val="bg1"/>
                </a:solidFill>
              </a:rPr>
              <a:t>Current date:</a:t>
            </a:r>
            <a:r>
              <a:rPr lang="en-US" sz="1350">
                <a:solidFill>
                  <a:srgbClr val="D33819"/>
                </a:solidFill>
              </a:rPr>
              <a:t> 4/27/2015</a:t>
            </a:r>
          </a:p>
        </p:txBody>
      </p:sp>
      <p:sp>
        <p:nvSpPr>
          <p:cNvPr id="13320" name="AutoShape 12"/>
          <p:cNvSpPr>
            <a:spLocks noChangeArrowheads="1"/>
          </p:cNvSpPr>
          <p:nvPr/>
        </p:nvSpPr>
        <p:spPr bwMode="auto">
          <a:xfrm>
            <a:off x="4575159" y="2198513"/>
            <a:ext cx="2044303" cy="13335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22" name="Text Box 10"/>
          <p:cNvSpPr txBox="1">
            <a:spLocks noChangeArrowheads="1"/>
          </p:cNvSpPr>
          <p:nvPr/>
        </p:nvSpPr>
        <p:spPr bwMode="auto">
          <a:xfrm>
            <a:off x="1302280" y="565399"/>
            <a:ext cx="2561599"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chemeClr val="bg1"/>
                </a:solidFill>
                <a:latin typeface="Courier New" pitchFamily="49" charset="0"/>
                <a:cs typeface="Courier New" pitchFamily="49" charset="0"/>
              </a:rPr>
              <a:t>Account</a:t>
            </a:r>
            <a:r>
              <a:rPr lang="en-US" sz="1350">
                <a:solidFill>
                  <a:schemeClr val="bg1"/>
                </a:solidFill>
                <a:latin typeface="+mn-lt"/>
                <a:cs typeface="Courier New" pitchFamily="49" charset="0"/>
              </a:rPr>
              <a:t> </a:t>
            </a:r>
            <a:r>
              <a:rPr lang="en-US" sz="1350" err="1">
                <a:solidFill>
                  <a:schemeClr val="bg1"/>
                </a:solidFill>
                <a:latin typeface="+mn-lt"/>
                <a:cs typeface="Courier New" pitchFamily="49" charset="0"/>
              </a:rPr>
              <a:t>tab</a:t>
            </a:r>
            <a:r>
              <a:rPr lang="en-US" sz="1350" err="1">
                <a:solidFill>
                  <a:schemeClr val="bg1"/>
                </a:solidFill>
                <a:latin typeface="Courier New" pitchFamily="49" charset="0"/>
                <a:cs typeface="Courier New" pitchFamily="49" charset="0"/>
                <a:sym typeface="Wingdings" pitchFamily="2" charset="2"/>
              </a:rPr>
              <a:t>Delinquencies</a:t>
            </a:r>
            <a:endParaRPr lang="en-US" sz="1350">
              <a:solidFill>
                <a:srgbClr val="D33819"/>
              </a:solidFill>
              <a:latin typeface="Courier New" pitchFamily="49" charset="0"/>
              <a:cs typeface="Courier New" pitchFamily="49" charset="0"/>
            </a:endParaRPr>
          </a:p>
        </p:txBody>
      </p:sp>
      <p:grpSp>
        <p:nvGrpSpPr>
          <p:cNvPr id="24" name="Group 18"/>
          <p:cNvGrpSpPr>
            <a:grpSpLocks/>
          </p:cNvGrpSpPr>
          <p:nvPr/>
        </p:nvGrpSpPr>
        <p:grpSpPr bwMode="auto">
          <a:xfrm>
            <a:off x="7241487" y="233871"/>
            <a:ext cx="570098" cy="522830"/>
            <a:chOff x="712" y="2279"/>
            <a:chExt cx="1153" cy="1058"/>
          </a:xfrm>
        </p:grpSpPr>
        <p:sp>
          <p:nvSpPr>
            <p:cNvPr id="26" name="Oval 19"/>
            <p:cNvSpPr>
              <a:spLocks noChangeArrowheads="1"/>
            </p:cNvSpPr>
            <p:nvPr/>
          </p:nvSpPr>
          <p:spPr bwMode="auto">
            <a:xfrm>
              <a:off x="712" y="2627"/>
              <a:ext cx="889" cy="591"/>
            </a:xfrm>
            <a:prstGeom prst="ellipse">
              <a:avLst/>
            </a:prstGeom>
            <a:solidFill>
              <a:schemeClr val="bg1"/>
            </a:solidFill>
            <a:ln w="12700" algn="ctr">
              <a:solidFill>
                <a:schemeClr val="hlink"/>
              </a:solidFill>
              <a:round/>
              <a:headEnd/>
              <a:tailEnd/>
            </a:ln>
          </p:spPr>
          <p:txBody>
            <a:bodyPr lIns="0" tIns="0" rIns="0" bIns="0" anchor="ctr">
              <a:spAutoFit/>
            </a:bodyPr>
            <a:lstStyle/>
            <a:p>
              <a:endParaRPr lang="en-US" sz="1350"/>
            </a:p>
          </p:txBody>
        </p:sp>
        <p:sp>
          <p:nvSpPr>
            <p:cNvPr id="27" name="AutoShape 20"/>
            <p:cNvSpPr>
              <a:spLocks noChangeArrowheads="1"/>
            </p:cNvSpPr>
            <p:nvPr/>
          </p:nvSpPr>
          <p:spPr bwMode="auto">
            <a:xfrm rot="2099521">
              <a:off x="1317" y="2279"/>
              <a:ext cx="237" cy="563"/>
            </a:xfrm>
            <a:prstGeom prst="can">
              <a:avLst>
                <a:gd name="adj" fmla="val 40471"/>
              </a:avLst>
            </a:prstGeom>
            <a:solidFill>
              <a:schemeClr val="bg1"/>
            </a:solidFill>
            <a:ln w="12700">
              <a:solidFill>
                <a:schemeClr val="tx1"/>
              </a:solidFill>
              <a:round/>
              <a:headEnd/>
              <a:tailEnd/>
            </a:ln>
          </p:spPr>
          <p:txBody>
            <a:bodyPr lIns="0" tIns="0" rIns="0" bIns="0" anchor="ctr">
              <a:spAutoFit/>
            </a:bodyPr>
            <a:lstStyle/>
            <a:p>
              <a:endParaRPr lang="en-US" sz="1350"/>
            </a:p>
          </p:txBody>
        </p:sp>
        <p:grpSp>
          <p:nvGrpSpPr>
            <p:cNvPr id="28" name="Group 21"/>
            <p:cNvGrpSpPr>
              <a:grpSpLocks/>
            </p:cNvGrpSpPr>
            <p:nvPr/>
          </p:nvGrpSpPr>
          <p:grpSpPr bwMode="auto">
            <a:xfrm rot="2037667">
              <a:off x="1598" y="3032"/>
              <a:ext cx="267" cy="305"/>
              <a:chOff x="1830" y="2215"/>
              <a:chExt cx="267" cy="305"/>
            </a:xfrm>
          </p:grpSpPr>
          <p:sp>
            <p:nvSpPr>
              <p:cNvPr id="30" name="Line 22"/>
              <p:cNvSpPr>
                <a:spLocks noChangeShapeType="1"/>
              </p:cNvSpPr>
              <p:nvPr/>
            </p:nvSpPr>
            <p:spPr bwMode="auto">
              <a:xfrm flipV="1">
                <a:off x="1974" y="2215"/>
                <a:ext cx="0" cy="11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1" name="Line 23"/>
              <p:cNvSpPr>
                <a:spLocks noChangeShapeType="1"/>
              </p:cNvSpPr>
              <p:nvPr/>
            </p:nvSpPr>
            <p:spPr bwMode="auto">
              <a:xfrm flipV="1">
                <a:off x="2026" y="2327"/>
                <a:ext cx="71" cy="4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2" name="Line 24"/>
              <p:cNvSpPr>
                <a:spLocks noChangeShapeType="1"/>
              </p:cNvSpPr>
              <p:nvPr/>
            </p:nvSpPr>
            <p:spPr bwMode="auto">
              <a:xfrm>
                <a:off x="2005" y="2407"/>
                <a:ext cx="83" cy="5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3" name="Line 25"/>
              <p:cNvSpPr>
                <a:spLocks noChangeShapeType="1"/>
              </p:cNvSpPr>
              <p:nvPr/>
            </p:nvSpPr>
            <p:spPr bwMode="auto">
              <a:xfrm flipH="1">
                <a:off x="1954" y="2428"/>
                <a:ext cx="11" cy="9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sp>
            <p:nvSpPr>
              <p:cNvPr id="34" name="Line 26"/>
              <p:cNvSpPr>
                <a:spLocks noChangeShapeType="1"/>
              </p:cNvSpPr>
              <p:nvPr/>
            </p:nvSpPr>
            <p:spPr bwMode="auto">
              <a:xfrm flipH="1">
                <a:off x="1830" y="2398"/>
                <a:ext cx="83" cy="2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sz="1350"/>
              </a:p>
            </p:txBody>
          </p:sp>
        </p:grpSp>
        <p:sp>
          <p:nvSpPr>
            <p:cNvPr id="29" name="Freeform 27"/>
            <p:cNvSpPr>
              <a:spLocks/>
            </p:cNvSpPr>
            <p:nvPr/>
          </p:nvSpPr>
          <p:spPr bwMode="auto">
            <a:xfrm>
              <a:off x="1474" y="2560"/>
              <a:ext cx="344" cy="420"/>
            </a:xfrm>
            <a:custGeom>
              <a:avLst/>
              <a:gdLst>
                <a:gd name="T0" fmla="*/ 0 w 443"/>
                <a:gd name="T1" fmla="*/ 9 h 1023"/>
                <a:gd name="T2" fmla="*/ 2 w 443"/>
                <a:gd name="T3" fmla="*/ 3 h 1023"/>
                <a:gd name="T4" fmla="*/ 2 w 443"/>
                <a:gd name="T5" fmla="*/ 3 h 1023"/>
                <a:gd name="T6" fmla="*/ 4 w 443"/>
                <a:gd name="T7" fmla="*/ 3 h 1023"/>
                <a:gd name="T8" fmla="*/ 5 w 443"/>
                <a:gd name="T9" fmla="*/ 9 h 1023"/>
                <a:gd name="T10" fmla="*/ 5 w 443"/>
                <a:gd name="T11" fmla="*/ 20 h 1023"/>
                <a:gd name="T12" fmla="*/ 5 w 443"/>
                <a:gd name="T13" fmla="*/ 29 h 1023"/>
                <a:gd name="T14" fmla="*/ 5 w 443"/>
                <a:gd name="T15" fmla="*/ 41 h 1023"/>
                <a:gd name="T16" fmla="*/ 4 w 443"/>
                <a:gd name="T17" fmla="*/ 52 h 1023"/>
                <a:gd name="T18" fmla="*/ 4 w 443"/>
                <a:gd name="T19" fmla="*/ 61 h 1023"/>
                <a:gd name="T20" fmla="*/ 4 w 443"/>
                <a:gd name="T21" fmla="*/ 67 h 10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3"/>
                <a:gd name="T34" fmla="*/ 0 h 1023"/>
                <a:gd name="T35" fmla="*/ 443 w 443"/>
                <a:gd name="T36" fmla="*/ 1023 h 10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3" h="1023">
                  <a:moveTo>
                    <a:pt x="0" y="137"/>
                  </a:moveTo>
                  <a:cubicBezTo>
                    <a:pt x="14" y="95"/>
                    <a:pt x="28" y="53"/>
                    <a:pt x="53" y="31"/>
                  </a:cubicBezTo>
                  <a:cubicBezTo>
                    <a:pt x="78" y="9"/>
                    <a:pt x="109" y="5"/>
                    <a:pt x="150" y="4"/>
                  </a:cubicBezTo>
                  <a:cubicBezTo>
                    <a:pt x="191" y="3"/>
                    <a:pt x="263" y="0"/>
                    <a:pt x="301" y="22"/>
                  </a:cubicBezTo>
                  <a:cubicBezTo>
                    <a:pt x="339" y="44"/>
                    <a:pt x="360" y="91"/>
                    <a:pt x="381" y="137"/>
                  </a:cubicBezTo>
                  <a:cubicBezTo>
                    <a:pt x="402" y="183"/>
                    <a:pt x="416" y="247"/>
                    <a:pt x="425" y="297"/>
                  </a:cubicBezTo>
                  <a:cubicBezTo>
                    <a:pt x="434" y="347"/>
                    <a:pt x="443" y="386"/>
                    <a:pt x="434" y="438"/>
                  </a:cubicBezTo>
                  <a:cubicBezTo>
                    <a:pt x="425" y="490"/>
                    <a:pt x="399" y="549"/>
                    <a:pt x="372" y="607"/>
                  </a:cubicBezTo>
                  <a:cubicBezTo>
                    <a:pt x="345" y="665"/>
                    <a:pt x="290" y="732"/>
                    <a:pt x="274" y="784"/>
                  </a:cubicBezTo>
                  <a:cubicBezTo>
                    <a:pt x="258" y="836"/>
                    <a:pt x="264" y="877"/>
                    <a:pt x="274" y="917"/>
                  </a:cubicBezTo>
                  <a:cubicBezTo>
                    <a:pt x="284" y="957"/>
                    <a:pt x="310" y="990"/>
                    <a:pt x="336" y="1023"/>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grpSp>
    </p:spTree>
    <p:extLst>
      <p:ext uri="{BB962C8B-B14F-4D97-AF65-F5344CB8AC3E}">
        <p14:creationId xmlns:p14="http://schemas.microsoft.com/office/powerpoint/2010/main" val="22651433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8016" y="703710"/>
            <a:ext cx="6336833" cy="3993693"/>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4339" name="Rectangle 2"/>
          <p:cNvSpPr>
            <a:spLocks noGrp="1" noChangeArrowheads="1"/>
          </p:cNvSpPr>
          <p:nvPr>
            <p:ph type="title"/>
          </p:nvPr>
        </p:nvSpPr>
        <p:spPr/>
        <p:txBody>
          <a:bodyPr/>
          <a:lstStyle/>
          <a:p>
            <a:pPr eaLnBrk="1" hangingPunct="1"/>
            <a:r>
              <a:rPr lang="en-GB"/>
              <a:t>A delinquent account</a:t>
            </a:r>
          </a:p>
        </p:txBody>
      </p:sp>
      <p:sp>
        <p:nvSpPr>
          <p:cNvPr id="14340" name="AutoShape 5"/>
          <p:cNvSpPr>
            <a:spLocks noChangeArrowheads="1"/>
          </p:cNvSpPr>
          <p:nvPr/>
        </p:nvSpPr>
        <p:spPr bwMode="auto">
          <a:xfrm>
            <a:off x="4719184" y="3094151"/>
            <a:ext cx="2708819" cy="484584"/>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4341" name="AutoShape 6"/>
          <p:cNvSpPr>
            <a:spLocks noChangeArrowheads="1"/>
          </p:cNvSpPr>
          <p:nvPr/>
        </p:nvSpPr>
        <p:spPr bwMode="auto">
          <a:xfrm>
            <a:off x="5282822" y="4328401"/>
            <a:ext cx="790771" cy="470297"/>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4343" name="AutoShape 8"/>
          <p:cNvSpPr>
            <a:spLocks noChangeArrowheads="1"/>
          </p:cNvSpPr>
          <p:nvPr/>
        </p:nvSpPr>
        <p:spPr bwMode="auto">
          <a:xfrm>
            <a:off x="2009342" y="4522564"/>
            <a:ext cx="785813" cy="37742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4344" name="Text Box 10"/>
          <p:cNvSpPr txBox="1">
            <a:spLocks noChangeArrowheads="1"/>
          </p:cNvSpPr>
          <p:nvPr/>
        </p:nvSpPr>
        <p:spPr bwMode="auto">
          <a:xfrm>
            <a:off x="5166439" y="334566"/>
            <a:ext cx="19043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chemeClr val="bg1"/>
                </a:solidFill>
              </a:rPr>
              <a:t>Current date:</a:t>
            </a:r>
            <a:r>
              <a:rPr lang="en-US" sz="1350">
                <a:solidFill>
                  <a:srgbClr val="D33819"/>
                </a:solidFill>
              </a:rPr>
              <a:t> 4/27/2015</a:t>
            </a:r>
          </a:p>
        </p:txBody>
      </p:sp>
      <p:sp>
        <p:nvSpPr>
          <p:cNvPr id="31" name="Text Box 10"/>
          <p:cNvSpPr txBox="1">
            <a:spLocks noChangeArrowheads="1"/>
          </p:cNvSpPr>
          <p:nvPr/>
        </p:nvSpPr>
        <p:spPr bwMode="auto">
          <a:xfrm>
            <a:off x="1287371" y="446131"/>
            <a:ext cx="1936428"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chemeClr val="bg1"/>
                </a:solidFill>
                <a:latin typeface="Courier New" pitchFamily="49" charset="0"/>
                <a:cs typeface="Courier New" pitchFamily="49" charset="0"/>
              </a:rPr>
              <a:t>Account</a:t>
            </a:r>
            <a:r>
              <a:rPr lang="en-US" sz="1350">
                <a:solidFill>
                  <a:schemeClr val="bg1"/>
                </a:solidFill>
                <a:latin typeface="+mn-lt"/>
                <a:cs typeface="Courier New" pitchFamily="49" charset="0"/>
              </a:rPr>
              <a:t> </a:t>
            </a:r>
            <a:r>
              <a:rPr lang="en-US" sz="1350" err="1">
                <a:solidFill>
                  <a:schemeClr val="bg1"/>
                </a:solidFill>
                <a:latin typeface="+mn-lt"/>
                <a:cs typeface="Courier New" pitchFamily="49" charset="0"/>
              </a:rPr>
              <a:t>tab</a:t>
            </a:r>
            <a:r>
              <a:rPr lang="en-US" sz="1350" err="1">
                <a:solidFill>
                  <a:schemeClr val="bg1"/>
                </a:solidFill>
                <a:latin typeface="Courier New" pitchFamily="49" charset="0"/>
                <a:cs typeface="Courier New" pitchFamily="49" charset="0"/>
                <a:sym typeface="Wingdings" pitchFamily="2" charset="2"/>
              </a:rPr>
              <a:t>Summary</a:t>
            </a:r>
            <a:endParaRPr lang="en-US" sz="1350">
              <a:solidFill>
                <a:srgbClr val="D33819"/>
              </a:solidFill>
              <a:latin typeface="Courier New" pitchFamily="49" charset="0"/>
              <a:cs typeface="Courier New" pitchFamily="49" charset="0"/>
            </a:endParaRPr>
          </a:p>
        </p:txBody>
      </p:sp>
      <p:grpSp>
        <p:nvGrpSpPr>
          <p:cNvPr id="32" name="Group 148"/>
          <p:cNvGrpSpPr>
            <a:grpSpLocks/>
          </p:cNvGrpSpPr>
          <p:nvPr/>
        </p:nvGrpSpPr>
        <p:grpSpPr bwMode="auto">
          <a:xfrm>
            <a:off x="7156672" y="313862"/>
            <a:ext cx="737528" cy="583458"/>
            <a:chOff x="3942556" y="1245638"/>
            <a:chExt cx="1284287" cy="1016000"/>
          </a:xfrm>
        </p:grpSpPr>
        <p:pic>
          <p:nvPicPr>
            <p:cNvPr id="33" name="Picture 110" descr="j02909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 name="Group 3"/>
            <p:cNvGrpSpPr>
              <a:grpSpLocks/>
            </p:cNvGrpSpPr>
            <p:nvPr/>
          </p:nvGrpSpPr>
          <p:grpSpPr bwMode="auto">
            <a:xfrm rot="-960000">
              <a:off x="4484097" y="1441842"/>
              <a:ext cx="452541" cy="745620"/>
              <a:chOff x="2295" y="238"/>
              <a:chExt cx="991" cy="1634"/>
            </a:xfrm>
          </p:grpSpPr>
          <p:sp>
            <p:nvSpPr>
              <p:cNvPr id="35" name="AutoShape 4"/>
              <p:cNvSpPr>
                <a:spLocks noChangeArrowheads="1"/>
              </p:cNvSpPr>
              <p:nvPr/>
            </p:nvSpPr>
            <p:spPr bwMode="auto">
              <a:xfrm rot="16200000">
                <a:off x="2265" y="465"/>
                <a:ext cx="1052" cy="991"/>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pPr algn="ctr">
                  <a:spcBef>
                    <a:spcPct val="50000"/>
                  </a:spcBef>
                  <a:spcAft>
                    <a:spcPct val="30000"/>
                  </a:spcAft>
                  <a:buClr>
                    <a:schemeClr val="tx1"/>
                  </a:buClr>
                </a:pPr>
                <a:endParaRPr lang="en-US" sz="1350"/>
              </a:p>
            </p:txBody>
          </p:sp>
          <p:sp>
            <p:nvSpPr>
              <p:cNvPr id="36" name="Freeform 5"/>
              <p:cNvSpPr>
                <a:spLocks/>
              </p:cNvSpPr>
              <p:nvPr/>
            </p:nvSpPr>
            <p:spPr bwMode="auto">
              <a:xfrm>
                <a:off x="2442" y="238"/>
                <a:ext cx="229" cy="79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37" name="Freeform 6"/>
              <p:cNvSpPr>
                <a:spLocks/>
              </p:cNvSpPr>
              <p:nvPr/>
            </p:nvSpPr>
            <p:spPr bwMode="auto">
              <a:xfrm>
                <a:off x="2442" y="569"/>
                <a:ext cx="229" cy="79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38" name="Freeform 7"/>
              <p:cNvSpPr>
                <a:spLocks/>
              </p:cNvSpPr>
              <p:nvPr/>
            </p:nvSpPr>
            <p:spPr bwMode="auto">
              <a:xfrm>
                <a:off x="2442" y="901"/>
                <a:ext cx="229" cy="793"/>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grpSp>
            <p:nvGrpSpPr>
              <p:cNvPr id="39" name="Group 8"/>
              <p:cNvGrpSpPr>
                <a:grpSpLocks/>
              </p:cNvGrpSpPr>
              <p:nvPr/>
            </p:nvGrpSpPr>
            <p:grpSpPr bwMode="auto">
              <a:xfrm>
                <a:off x="2963" y="389"/>
                <a:ext cx="186" cy="1483"/>
                <a:chOff x="2889" y="2349"/>
                <a:chExt cx="279" cy="2244"/>
              </a:xfrm>
            </p:grpSpPr>
            <p:sp>
              <p:nvSpPr>
                <p:cNvPr id="40"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41"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algn="ctr">
                    <a:spcBef>
                      <a:spcPct val="50000"/>
                    </a:spcBef>
                    <a:spcAft>
                      <a:spcPct val="30000"/>
                    </a:spcAft>
                    <a:buClr>
                      <a:schemeClr val="tx1"/>
                    </a:buClr>
                  </a:pPr>
                  <a:endParaRPr lang="en-US" sz="1350"/>
                </a:p>
              </p:txBody>
            </p:sp>
            <p:sp>
              <p:nvSpPr>
                <p:cNvPr id="42" name="AutoShape 11"/>
                <p:cNvSpPr>
                  <a:spLocks noChangeArrowheads="1"/>
                </p:cNvSpPr>
                <p:nvPr/>
              </p:nvSpPr>
              <p:spPr bwMode="auto">
                <a:xfrm>
                  <a:off x="3045" y="2349"/>
                  <a:ext cx="1" cy="2244"/>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sp>
              <p:nvSpPr>
                <p:cNvPr id="43" name="Oval 12"/>
                <p:cNvSpPr>
                  <a:spLocks noChangeArrowheads="1"/>
                </p:cNvSpPr>
                <p:nvPr/>
              </p:nvSpPr>
              <p:spPr bwMode="auto">
                <a:xfrm>
                  <a:off x="3040" y="2623"/>
                  <a:ext cx="1" cy="168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algn="ctr">
                    <a:spcBef>
                      <a:spcPct val="50000"/>
                    </a:spcBef>
                    <a:spcAft>
                      <a:spcPct val="30000"/>
                    </a:spcAft>
                    <a:buClr>
                      <a:schemeClr val="tx1"/>
                    </a:buClr>
                  </a:pPr>
                  <a:endParaRPr lang="en-US" sz="1350"/>
                </a:p>
              </p:txBody>
            </p:sp>
          </p:grpSp>
        </p:grpSp>
      </p:grpSp>
      <p:sp>
        <p:nvSpPr>
          <p:cNvPr id="2" name="Freeform 1"/>
          <p:cNvSpPr/>
          <p:nvPr/>
        </p:nvSpPr>
        <p:spPr>
          <a:xfrm>
            <a:off x="5105211" y="3839624"/>
            <a:ext cx="65" cy="230832"/>
          </a:xfrm>
          <a:custGeom>
            <a:avLst/>
            <a:gdLst>
              <a:gd name="connsiteX0" fmla="*/ 157437 w 1092619"/>
              <a:gd name="connsiteY0" fmla="*/ 0 h 1631373"/>
              <a:gd name="connsiteX1" fmla="*/ 74310 w 1092619"/>
              <a:gd name="connsiteY1" fmla="*/ 1039091 h 1631373"/>
              <a:gd name="connsiteX2" fmla="*/ 1092619 w 1092619"/>
              <a:gd name="connsiteY2" fmla="*/ 1631373 h 1631373"/>
            </a:gdLst>
            <a:ahLst/>
            <a:cxnLst>
              <a:cxn ang="0">
                <a:pos x="connsiteX0" y="connsiteY0"/>
              </a:cxn>
              <a:cxn ang="0">
                <a:pos x="connsiteX1" y="connsiteY1"/>
              </a:cxn>
              <a:cxn ang="0">
                <a:pos x="connsiteX2" y="connsiteY2"/>
              </a:cxn>
            </a:cxnLst>
            <a:rect l="l" t="t" r="r" b="b"/>
            <a:pathLst>
              <a:path w="1092619" h="1631373">
                <a:moveTo>
                  <a:pt x="157437" y="0"/>
                </a:moveTo>
                <a:cubicBezTo>
                  <a:pt x="37941" y="383598"/>
                  <a:pt x="-81554" y="767196"/>
                  <a:pt x="74310" y="1039091"/>
                </a:cubicBezTo>
                <a:cubicBezTo>
                  <a:pt x="230174" y="1310987"/>
                  <a:pt x="661396" y="1471180"/>
                  <a:pt x="1092619" y="1631373"/>
                </a:cubicBezTo>
              </a:path>
            </a:pathLst>
          </a:custGeom>
          <a:ln w="19050">
            <a:solidFill>
              <a:srgbClr val="D33819"/>
            </a:solidFill>
          </a:ln>
        </p:spPr>
        <p:txBody>
          <a:bodyPr vert="horz" wrap="none" lIns="0" tIns="0" rIns="0" bIns="0" numCol="1" rtlCol="0" anchor="ctr" anchorCtr="0" compatLnSpc="1">
            <a:prstTxWarp prst="textNoShape">
              <a:avLst/>
            </a:prstTxWarp>
            <a:spAutoFit/>
          </a:bodyPr>
          <a:lstStyle/>
          <a:p>
            <a:pPr algn="ctr" defTabSz="685800" fontAlgn="base">
              <a:spcBef>
                <a:spcPct val="50000"/>
              </a:spcBef>
              <a:spcAft>
                <a:spcPct val="30000"/>
              </a:spcAft>
              <a:buClr>
                <a:schemeClr val="tx1"/>
              </a:buClr>
            </a:pPr>
            <a:endParaRPr lang="en-US" sz="1500" b="1">
              <a:solidFill>
                <a:srgbClr val="FF0000"/>
              </a:solidFill>
              <a:latin typeface="Arial" charset="0"/>
            </a:endParaRPr>
          </a:p>
        </p:txBody>
      </p:sp>
    </p:spTree>
    <p:extLst>
      <p:ext uri="{BB962C8B-B14F-4D97-AF65-F5344CB8AC3E}">
        <p14:creationId xmlns:p14="http://schemas.microsoft.com/office/powerpoint/2010/main" val="15995166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372" y="887912"/>
            <a:ext cx="6576708" cy="3871199"/>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5363" name="Rectangle 4"/>
          <p:cNvSpPr>
            <a:spLocks noGrp="1" noChangeArrowheads="1"/>
          </p:cNvSpPr>
          <p:nvPr>
            <p:ph type="title"/>
          </p:nvPr>
        </p:nvSpPr>
        <p:spPr>
          <a:xfrm>
            <a:off x="386250" y="135873"/>
            <a:ext cx="8378952" cy="621030"/>
          </a:xfrm>
        </p:spPr>
        <p:txBody>
          <a:bodyPr/>
          <a:lstStyle/>
          <a:p>
            <a:pPr eaLnBrk="1" hangingPunct="1"/>
            <a:r>
              <a:rPr lang="en-GB"/>
              <a:t>A delinquent policy</a:t>
            </a:r>
          </a:p>
        </p:txBody>
      </p:sp>
      <p:sp>
        <p:nvSpPr>
          <p:cNvPr id="15364" name="AutoShape 6"/>
          <p:cNvSpPr>
            <a:spLocks noChangeArrowheads="1"/>
          </p:cNvSpPr>
          <p:nvPr/>
        </p:nvSpPr>
        <p:spPr bwMode="auto">
          <a:xfrm>
            <a:off x="5600700" y="3391314"/>
            <a:ext cx="2282428" cy="380586"/>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5365" name="AutoShape 7"/>
          <p:cNvSpPr>
            <a:spLocks noChangeArrowheads="1"/>
          </p:cNvSpPr>
          <p:nvPr/>
        </p:nvSpPr>
        <p:spPr bwMode="auto">
          <a:xfrm>
            <a:off x="1278731" y="3492104"/>
            <a:ext cx="1791891" cy="279796"/>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5366" name="AutoShape 8"/>
          <p:cNvSpPr>
            <a:spLocks noChangeArrowheads="1"/>
          </p:cNvSpPr>
          <p:nvPr/>
        </p:nvSpPr>
        <p:spPr bwMode="auto">
          <a:xfrm>
            <a:off x="3795065" y="3951374"/>
            <a:ext cx="1896666" cy="685800"/>
          </a:xfrm>
          <a:prstGeom prst="wedgeRectCallout">
            <a:avLst>
              <a:gd name="adj1" fmla="val 43935"/>
              <a:gd name="adj2" fmla="val -85653"/>
            </a:avLst>
          </a:prstGeom>
          <a:solidFill>
            <a:schemeClr val="bg1"/>
          </a:solidFill>
          <a:ln w="9525">
            <a:solidFill>
              <a:schemeClr val="bg1"/>
            </a:solidFill>
            <a:miter lim="800000"/>
            <a:headEnd/>
            <a:tailEnd/>
          </a:ln>
          <a:effectLst>
            <a:outerShdw blurRad="63500" dist="35921" dir="2700000" algn="ctr" rotWithShape="0">
              <a:schemeClr val="tx1">
                <a:lumMod val="65000"/>
              </a:schemeClr>
            </a:outerShdw>
          </a:effectLst>
        </p:spPr>
        <p:txBody>
          <a:bodyPr tIns="0" bIns="0" anchor="ctr"/>
          <a:lstStyle/>
          <a:p>
            <a:endParaRPr lang="en-US" sz="1350">
              <a:solidFill>
                <a:srgbClr val="D33819"/>
              </a:solidFill>
            </a:endParaRPr>
          </a:p>
        </p:txBody>
      </p:sp>
      <p:sp>
        <p:nvSpPr>
          <p:cNvPr id="15367" name="AutoShape 9"/>
          <p:cNvSpPr>
            <a:spLocks noChangeArrowheads="1"/>
          </p:cNvSpPr>
          <p:nvPr/>
        </p:nvSpPr>
        <p:spPr bwMode="auto">
          <a:xfrm>
            <a:off x="2920603" y="2323376"/>
            <a:ext cx="2680097" cy="685800"/>
          </a:xfrm>
          <a:prstGeom prst="wedgeRectCallout">
            <a:avLst>
              <a:gd name="adj1" fmla="val -49111"/>
              <a:gd name="adj2" fmla="val 114931"/>
            </a:avLst>
          </a:prstGeom>
          <a:solidFill>
            <a:schemeClr val="bg1"/>
          </a:solidFill>
          <a:ln w="9525">
            <a:solidFill>
              <a:schemeClr val="bg1"/>
            </a:solidFill>
            <a:miter lim="800000"/>
            <a:headEnd/>
            <a:tailEnd/>
          </a:ln>
          <a:effectLst>
            <a:outerShdw blurRad="63500" dist="35921" dir="2700000" algn="ctr" rotWithShape="0">
              <a:schemeClr val="tx1">
                <a:lumMod val="65000"/>
              </a:schemeClr>
            </a:outerShdw>
          </a:effectLst>
        </p:spPr>
        <p:txBody>
          <a:bodyPr lIns="0" tIns="0" rIns="0" bIns="0" anchor="ctr"/>
          <a:lstStyle/>
          <a:p>
            <a:r>
              <a:rPr lang="en-US" sz="1350">
                <a:solidFill>
                  <a:srgbClr val="D33819"/>
                </a:solidFill>
              </a:rPr>
              <a:t>No delinquency status because this is grace period</a:t>
            </a:r>
          </a:p>
        </p:txBody>
      </p:sp>
      <p:sp>
        <p:nvSpPr>
          <p:cNvPr id="15368" name="Text Box 10"/>
          <p:cNvSpPr txBox="1">
            <a:spLocks noChangeArrowheads="1"/>
          </p:cNvSpPr>
          <p:nvPr/>
        </p:nvSpPr>
        <p:spPr bwMode="auto">
          <a:xfrm>
            <a:off x="5221207" y="334566"/>
            <a:ext cx="1904367"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chemeClr val="bg1"/>
                </a:solidFill>
              </a:rPr>
              <a:t>Current date:</a:t>
            </a:r>
            <a:r>
              <a:rPr lang="en-US" sz="1350">
                <a:solidFill>
                  <a:srgbClr val="D33819"/>
                </a:solidFill>
              </a:rPr>
              <a:t> 4/27/2015</a:t>
            </a:r>
          </a:p>
        </p:txBody>
      </p:sp>
      <p:grpSp>
        <p:nvGrpSpPr>
          <p:cNvPr id="15369" name="Group 66"/>
          <p:cNvGrpSpPr>
            <a:grpSpLocks/>
          </p:cNvGrpSpPr>
          <p:nvPr/>
        </p:nvGrpSpPr>
        <p:grpSpPr bwMode="auto">
          <a:xfrm>
            <a:off x="7351592" y="241099"/>
            <a:ext cx="350863" cy="536573"/>
            <a:chOff x="2442" y="421"/>
            <a:chExt cx="716" cy="1100"/>
          </a:xfrm>
        </p:grpSpPr>
        <p:sp>
          <p:nvSpPr>
            <p:cNvPr id="15370" name="AutoShape 67"/>
            <p:cNvSpPr>
              <a:spLocks noChangeArrowheads="1"/>
            </p:cNvSpPr>
            <p:nvPr/>
          </p:nvSpPr>
          <p:spPr bwMode="auto">
            <a:xfrm rot="16200000">
              <a:off x="2265" y="696"/>
              <a:ext cx="1052" cy="531"/>
            </a:xfrm>
            <a:prstGeom prst="foldedCorner">
              <a:avLst>
                <a:gd name="adj" fmla="val 20287"/>
              </a:avLst>
            </a:prstGeom>
            <a:solidFill>
              <a:srgbClr val="FFFFCC"/>
            </a:solidFill>
            <a:ln w="12700">
              <a:solidFill>
                <a:schemeClr val="bg1"/>
              </a:solidFill>
              <a:round/>
              <a:headEnd/>
              <a:tailEnd/>
            </a:ln>
          </p:spPr>
          <p:txBody>
            <a:bodyPr lIns="0" tIns="0" rIns="0" bIns="0" anchor="ctr">
              <a:spAutoFit/>
            </a:bodyPr>
            <a:lstStyle/>
            <a:p>
              <a:endParaRPr lang="en-US" sz="1350"/>
            </a:p>
          </p:txBody>
        </p:sp>
        <p:sp>
          <p:nvSpPr>
            <p:cNvPr id="15371" name="Freeform 68"/>
            <p:cNvSpPr>
              <a:spLocks/>
            </p:cNvSpPr>
            <p:nvPr/>
          </p:nvSpPr>
          <p:spPr bwMode="auto">
            <a:xfrm>
              <a:off x="2442" y="421"/>
              <a:ext cx="229" cy="4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15372" name="Freeform 69"/>
            <p:cNvSpPr>
              <a:spLocks/>
            </p:cNvSpPr>
            <p:nvPr/>
          </p:nvSpPr>
          <p:spPr bwMode="auto">
            <a:xfrm>
              <a:off x="2442" y="752"/>
              <a:ext cx="229" cy="4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sp>
          <p:nvSpPr>
            <p:cNvPr id="15373" name="Freeform 70"/>
            <p:cNvSpPr>
              <a:spLocks/>
            </p:cNvSpPr>
            <p:nvPr/>
          </p:nvSpPr>
          <p:spPr bwMode="auto">
            <a:xfrm>
              <a:off x="2442" y="1084"/>
              <a:ext cx="229" cy="426"/>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chemeClr val="bg1"/>
              </a:solidFill>
              <a:round/>
              <a:headEnd/>
              <a:tailEnd/>
            </a:ln>
          </p:spPr>
          <p:txBody>
            <a:bodyPr lIns="0" tIns="0" rIns="0" bIns="0" anchor="ctr">
              <a:spAutoFit/>
            </a:bodyPr>
            <a:lstStyle/>
            <a:p>
              <a:endParaRPr lang="en-US" sz="1350"/>
            </a:p>
          </p:txBody>
        </p:sp>
        <p:grpSp>
          <p:nvGrpSpPr>
            <p:cNvPr id="15374" name="Group 71"/>
            <p:cNvGrpSpPr>
              <a:grpSpLocks/>
            </p:cNvGrpSpPr>
            <p:nvPr/>
          </p:nvGrpSpPr>
          <p:grpSpPr bwMode="auto">
            <a:xfrm>
              <a:off x="2901" y="725"/>
              <a:ext cx="257" cy="796"/>
              <a:chOff x="2784" y="2868"/>
              <a:chExt cx="384" cy="1206"/>
            </a:xfrm>
          </p:grpSpPr>
          <p:sp>
            <p:nvSpPr>
              <p:cNvPr id="15375" name="AutoShape 72"/>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sz="1350"/>
              </a:p>
            </p:txBody>
          </p:sp>
          <p:sp>
            <p:nvSpPr>
              <p:cNvPr id="15376" name="AutoShape 73"/>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endParaRPr lang="en-US" sz="1350"/>
              </a:p>
            </p:txBody>
          </p:sp>
          <p:sp>
            <p:nvSpPr>
              <p:cNvPr id="15377" name="AutoShape 74"/>
              <p:cNvSpPr>
                <a:spLocks noChangeArrowheads="1"/>
              </p:cNvSpPr>
              <p:nvPr/>
            </p:nvSpPr>
            <p:spPr bwMode="auto">
              <a:xfrm>
                <a:off x="2784" y="2868"/>
                <a:ext cx="0" cy="1206"/>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5378" name="Oval 75"/>
              <p:cNvSpPr>
                <a:spLocks noChangeArrowheads="1"/>
              </p:cNvSpPr>
              <p:nvPr/>
            </p:nvSpPr>
            <p:spPr bwMode="auto">
              <a:xfrm>
                <a:off x="2880" y="3013"/>
                <a:ext cx="0" cy="907"/>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sp>
        <p:nvSpPr>
          <p:cNvPr id="2" name="Rectangle 1"/>
          <p:cNvSpPr/>
          <p:nvPr/>
        </p:nvSpPr>
        <p:spPr>
          <a:xfrm>
            <a:off x="3757795" y="3932482"/>
            <a:ext cx="1890065" cy="507831"/>
          </a:xfrm>
          <a:prstGeom prst="rect">
            <a:avLst/>
          </a:prstGeom>
        </p:spPr>
        <p:txBody>
          <a:bodyPr wrap="square">
            <a:spAutoFit/>
          </a:bodyPr>
          <a:lstStyle/>
          <a:p>
            <a:r>
              <a:rPr lang="en-US" sz="1350">
                <a:solidFill>
                  <a:srgbClr val="D33819"/>
                </a:solidFill>
              </a:rPr>
              <a:t>Date policy may be cancelled and reason</a:t>
            </a:r>
          </a:p>
        </p:txBody>
      </p:sp>
      <p:sp>
        <p:nvSpPr>
          <p:cNvPr id="21" name="Text Box 10"/>
          <p:cNvSpPr txBox="1">
            <a:spLocks noChangeArrowheads="1"/>
          </p:cNvSpPr>
          <p:nvPr/>
        </p:nvSpPr>
        <p:spPr bwMode="auto">
          <a:xfrm>
            <a:off x="1287372" y="446131"/>
            <a:ext cx="1832233"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spAutoFit/>
          </a:bodyPr>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algn="l" eaLnBrk="1" hangingPunct="1"/>
            <a:r>
              <a:rPr lang="en-US" sz="1350">
                <a:solidFill>
                  <a:schemeClr val="bg1"/>
                </a:solidFill>
                <a:latin typeface="Courier New" pitchFamily="49" charset="0"/>
                <a:cs typeface="Courier New" pitchFamily="49" charset="0"/>
              </a:rPr>
              <a:t>Policy</a:t>
            </a:r>
            <a:r>
              <a:rPr lang="en-US" sz="1350">
                <a:solidFill>
                  <a:schemeClr val="bg1"/>
                </a:solidFill>
                <a:latin typeface="+mn-lt"/>
                <a:cs typeface="Courier New" pitchFamily="49" charset="0"/>
              </a:rPr>
              <a:t> </a:t>
            </a:r>
            <a:r>
              <a:rPr lang="en-US" sz="1350" err="1">
                <a:solidFill>
                  <a:schemeClr val="bg1"/>
                </a:solidFill>
                <a:latin typeface="+mn-lt"/>
                <a:cs typeface="Courier New" pitchFamily="49" charset="0"/>
              </a:rPr>
              <a:t>tab</a:t>
            </a:r>
            <a:r>
              <a:rPr lang="en-US" sz="1350" err="1">
                <a:solidFill>
                  <a:schemeClr val="bg1"/>
                </a:solidFill>
                <a:latin typeface="Courier New" pitchFamily="49" charset="0"/>
                <a:cs typeface="Courier New" pitchFamily="49" charset="0"/>
                <a:sym typeface="Wingdings" pitchFamily="2" charset="2"/>
              </a:rPr>
              <a:t>Summary</a:t>
            </a:r>
            <a:endParaRPr lang="en-US" sz="1350">
              <a:solidFill>
                <a:srgbClr val="D33819"/>
              </a:solidFill>
              <a:latin typeface="Courier New" pitchFamily="49" charset="0"/>
              <a:cs typeface="Courier New" pitchFamily="49" charset="0"/>
            </a:endParaRPr>
          </a:p>
        </p:txBody>
      </p:sp>
    </p:spTree>
    <p:extLst>
      <p:ext uri="{BB962C8B-B14F-4D97-AF65-F5344CB8AC3E}">
        <p14:creationId xmlns:p14="http://schemas.microsoft.com/office/powerpoint/2010/main" val="136023236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pPr eaLnBrk="1" hangingPunct="1"/>
            <a:r>
              <a:rPr lang="en-US"/>
              <a:t> Lesson objectives review</a:t>
            </a:r>
          </a:p>
        </p:txBody>
      </p:sp>
      <p:sp>
        <p:nvSpPr>
          <p:cNvPr id="23555" name="Rectangle 3"/>
          <p:cNvSpPr>
            <a:spLocks noGrp="1" noChangeArrowheads="1"/>
          </p:cNvSpPr>
          <p:nvPr>
            <p:ph idx="1"/>
          </p:nvPr>
        </p:nvSpPr>
        <p:spPr/>
        <p:txBody>
          <a:bodyPr/>
          <a:lstStyle/>
          <a:p>
            <a:pPr>
              <a:buFont typeface="Wingdings 3" pitchFamily="18" charset="2"/>
              <a:buNone/>
            </a:pPr>
            <a:r>
              <a:rPr lang="en-US"/>
              <a:t>You should now be able to:</a:t>
            </a:r>
          </a:p>
          <a:p>
            <a:pPr lvl="1"/>
            <a:r>
              <a:rPr lang="en-US"/>
              <a:t>Describe how issues are identified and managed in BillingCenter</a:t>
            </a:r>
          </a:p>
          <a:p>
            <a:pPr lvl="1"/>
            <a:r>
              <a:rPr lang="en-US"/>
              <a:t>Add, view, and release charge holds</a:t>
            </a:r>
          </a:p>
          <a:p>
            <a:pPr lvl="1"/>
            <a:r>
              <a:rPr lang="en-US"/>
              <a:t>Explain why an account and its policies become delinquent</a:t>
            </a:r>
          </a:p>
          <a:p>
            <a:pPr lvl="1"/>
            <a:endParaRPr lang="en-US"/>
          </a:p>
          <a:p>
            <a:pPr lvl="1" eaLnBrk="1" hangingPunct="1">
              <a:buFont typeface="Wingdings 2" pitchFamily="18" charset="2"/>
              <a:buNone/>
            </a:pPr>
            <a:endParaRPr lang="en-US"/>
          </a:p>
        </p:txBody>
      </p:sp>
    </p:spTree>
    <p:extLst>
      <p:ext uri="{BB962C8B-B14F-4D97-AF65-F5344CB8AC3E}">
        <p14:creationId xmlns:p14="http://schemas.microsoft.com/office/powerpoint/2010/main" val="288744436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a:lstStyle/>
          <a:p>
            <a:pPr eaLnBrk="1" hangingPunct="1"/>
            <a:r>
              <a:rPr lang="en-US"/>
              <a:t>Review questions</a:t>
            </a:r>
          </a:p>
        </p:txBody>
      </p:sp>
      <p:sp>
        <p:nvSpPr>
          <p:cNvPr id="24579" name="Rectangle 45"/>
          <p:cNvSpPr>
            <a:spLocks noGrp="1" noChangeArrowheads="1"/>
          </p:cNvSpPr>
          <p:nvPr>
            <p:ph idx="1"/>
          </p:nvPr>
        </p:nvSpPr>
        <p:spPr/>
        <p:txBody>
          <a:bodyPr/>
          <a:lstStyle/>
          <a:p>
            <a:pPr marL="457200" indent="-457200">
              <a:buFont typeface="Webdings" pitchFamily="18" charset="2"/>
              <a:buAutoNum type="arabicPeriod"/>
            </a:pPr>
            <a:r>
              <a:rPr lang="en-US"/>
              <a:t>What are the primary entities that can be associated with a trouble ticket? What is the result of associating an entity  with a trouble ticket?</a:t>
            </a:r>
          </a:p>
          <a:p>
            <a:pPr marL="457200" indent="-457200">
              <a:buFont typeface="Webdings" pitchFamily="18" charset="2"/>
              <a:buAutoNum type="arabicPeriod"/>
            </a:pPr>
            <a:r>
              <a:rPr lang="en-US"/>
              <a:t>What is the purpose of a charge hold?</a:t>
            </a:r>
          </a:p>
          <a:p>
            <a:pPr marL="457200" indent="-457200">
              <a:buFont typeface="Webdings" pitchFamily="18" charset="2"/>
              <a:buAutoNum type="arabicPeriod"/>
            </a:pPr>
            <a:r>
              <a:rPr lang="en-US"/>
              <a:t>Describe what happens to a billed item when a hold is put on the item’s charge.</a:t>
            </a:r>
          </a:p>
          <a:p>
            <a:pPr marL="457200" indent="-457200">
              <a:buFont typeface="Webdings" pitchFamily="18" charset="2"/>
              <a:buAutoNum type="arabicPeriod"/>
            </a:pPr>
            <a:r>
              <a:rPr lang="en-US"/>
              <a:t>How do you resume commission payments that were held?</a:t>
            </a:r>
          </a:p>
          <a:p>
            <a:pPr marL="457200" indent="-457200">
              <a:buFont typeface="Webdings" pitchFamily="18" charset="2"/>
              <a:buAutoNum type="arabicPeriod"/>
            </a:pPr>
            <a:r>
              <a:rPr lang="en-US"/>
              <a:t>When does an account automatically become delinquent?</a:t>
            </a:r>
          </a:p>
          <a:p>
            <a:pPr marL="457200" indent="-457200">
              <a:buFont typeface="Webdings" pitchFamily="18" charset="2"/>
              <a:buAutoNum type="arabicPeriod"/>
            </a:pPr>
            <a:endParaRPr lang="en-US"/>
          </a:p>
          <a:p>
            <a:pPr marL="342900" indent="-342900">
              <a:buFont typeface="Webdings" pitchFamily="18" charset="2"/>
              <a:buAutoNum type="arabicPeriod"/>
            </a:pPr>
            <a:endParaRPr lang="en-US"/>
          </a:p>
        </p:txBody>
      </p:sp>
    </p:spTree>
    <p:extLst>
      <p:ext uri="{BB962C8B-B14F-4D97-AF65-F5344CB8AC3E}">
        <p14:creationId xmlns:p14="http://schemas.microsoft.com/office/powerpoint/2010/main" val="378316209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cNvSpPr txBox="1"/>
          <p:nvPr/>
        </p:nvSpPr>
        <p:spPr>
          <a:xfrm>
            <a:off x="381000" y="4762500"/>
            <a:ext cx="226822" cy="123111"/>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33A0"/>
                </a:solidFill>
                <a:effectLst/>
                <a:uLnTx/>
                <a:uFillTx/>
                <a:latin typeface="Arial" panose="020B0604020202020204" pitchFamily="34" charset="0"/>
                <a:ea typeface="+mn-ea"/>
                <a:cs typeface="+mn-cs"/>
              </a:rPr>
              <a:t>6</a:t>
            </a:r>
          </a:p>
        </p:txBody>
      </p:sp>
      <p:sp>
        <p:nvSpPr>
          <p:cNvPr id="6" name="Title 5"/>
          <p:cNvSpPr>
            <a:spLocks noGrp="1"/>
          </p:cNvSpPr>
          <p:nvPr>
            <p:ph type="title"/>
          </p:nvPr>
        </p:nvSpPr>
        <p:spPr>
          <a:xfrm>
            <a:off x="737936" y="274321"/>
            <a:ext cx="7828548" cy="784458"/>
          </a:xfrm>
        </p:spPr>
        <p:txBody>
          <a:bodyPr/>
          <a:lstStyle/>
          <a:p>
            <a:r>
              <a:rPr lang="en-US" sz="3200"/>
              <a:t>Lesson Outline</a:t>
            </a:r>
          </a:p>
        </p:txBody>
      </p:sp>
      <p:sp>
        <p:nvSpPr>
          <p:cNvPr id="7" name="Content Placeholder 6"/>
          <p:cNvSpPr>
            <a:spLocks noGrp="1"/>
          </p:cNvSpPr>
          <p:nvPr>
            <p:ph sz="quarter" idx="13"/>
          </p:nvPr>
        </p:nvSpPr>
        <p:spPr>
          <a:xfrm>
            <a:off x="737936" y="1173163"/>
            <a:ext cx="8063163" cy="3311525"/>
          </a:xfrm>
        </p:spPr>
        <p:txBody>
          <a:bodyPr/>
          <a:lstStyle/>
          <a:p>
            <a:pPr>
              <a:lnSpc>
                <a:spcPct val="150000"/>
              </a:lnSpc>
            </a:pPr>
            <a:r>
              <a:rPr lang="en-US"/>
              <a:t>Using trouble tickets to handle issues</a:t>
            </a:r>
          </a:p>
          <a:p>
            <a:pPr>
              <a:lnSpc>
                <a:spcPct val="150000"/>
              </a:lnSpc>
            </a:pPr>
            <a:r>
              <a:rPr lang="en-US">
                <a:solidFill>
                  <a:srgbClr val="C0C0C0"/>
                </a:solidFill>
              </a:rPr>
              <a:t>Holding and releasing charges</a:t>
            </a:r>
          </a:p>
          <a:p>
            <a:pPr>
              <a:lnSpc>
                <a:spcPct val="150000"/>
              </a:lnSpc>
            </a:pPr>
            <a:r>
              <a:rPr lang="en-US">
                <a:solidFill>
                  <a:srgbClr val="C0C0C0"/>
                </a:solidFill>
              </a:rPr>
              <a:t>Handling delinquencies</a:t>
            </a:r>
          </a:p>
          <a:p>
            <a:endParaRPr lang="en-US"/>
          </a:p>
          <a:p>
            <a:endParaRPr lang="en-US"/>
          </a:p>
        </p:txBody>
      </p:sp>
    </p:spTree>
    <p:extLst>
      <p:ext uri="{BB962C8B-B14F-4D97-AF65-F5344CB8AC3E}">
        <p14:creationId xmlns:p14="http://schemas.microsoft.com/office/powerpoint/2010/main" val="2533731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685800" rtl="0" eaLnBrk="1" fontAlgn="base" latinLnBrk="0" hangingPunct="1">
              <a:lnSpc>
                <a:spcPct val="90000"/>
              </a:lnSpc>
              <a:spcBef>
                <a:spcPct val="0"/>
              </a:spcBef>
              <a:spcAft>
                <a:spcPct val="0"/>
              </a:spcAft>
              <a:buClrTx/>
              <a:buSzTx/>
              <a:buFontTx/>
              <a:buNone/>
              <a:tabLst/>
              <a:defRPr/>
            </a:pPr>
            <a:r>
              <a:rPr kumimoji="0" lang="en-US" sz="3000" b="1" i="0" u="none" strike="noStrike" kern="0" cap="none" spc="0" normalizeH="0" baseline="0" noProof="0">
                <a:ln>
                  <a:noFill/>
                </a:ln>
                <a:solidFill>
                  <a:srgbClr val="04628C"/>
                </a:solidFill>
                <a:effectLst/>
                <a:uLnTx/>
                <a:uFillTx/>
                <a:latin typeface="Arial"/>
                <a:cs typeface="Arial" pitchFamily="34" charset="0"/>
              </a:rPr>
              <a:t>DEMO</a:t>
            </a:r>
          </a:p>
        </p:txBody>
      </p:sp>
    </p:spTree>
    <p:extLst>
      <p:ext uri="{BB962C8B-B14F-4D97-AF65-F5344CB8AC3E}">
        <p14:creationId xmlns:p14="http://schemas.microsoft.com/office/powerpoint/2010/main" val="1380780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1800">
                <a:solidFill>
                  <a:schemeClr val="bg1"/>
                </a:solidFill>
              </a:rPr>
              <a:t>Provide demo details&lt;The video creator to fill this slide&gt;</a:t>
            </a:r>
          </a:p>
        </p:txBody>
      </p:sp>
    </p:spTree>
    <p:extLst>
      <p:ext uri="{BB962C8B-B14F-4D97-AF65-F5344CB8AC3E}">
        <p14:creationId xmlns:p14="http://schemas.microsoft.com/office/powerpoint/2010/main" val="2499414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821800" y="1709544"/>
            <a:ext cx="673100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a:lstStyle>
          <a:p>
            <a:pPr marL="0" marR="0" lvl="0" indent="0" algn="l" defTabSz="685800" rtl="0" eaLnBrk="1" fontAlgn="base" latinLnBrk="0" hangingPunct="1">
              <a:lnSpc>
                <a:spcPct val="90000"/>
              </a:lnSpc>
              <a:spcBef>
                <a:spcPct val="0"/>
              </a:spcBef>
              <a:spcAft>
                <a:spcPct val="0"/>
              </a:spcAft>
              <a:buClrTx/>
              <a:buSzTx/>
              <a:buFontTx/>
              <a:buNone/>
              <a:tabLst/>
              <a:defRPr/>
            </a:pPr>
            <a:r>
              <a:rPr kumimoji="0" lang="en-US" sz="3000" b="1" i="0" u="none" strike="noStrike" kern="0" cap="none" spc="0" normalizeH="0" baseline="0" noProof="0">
                <a:ln>
                  <a:noFill/>
                </a:ln>
                <a:solidFill>
                  <a:srgbClr val="04628C"/>
                </a:solidFill>
                <a:effectLst/>
                <a:uLnTx/>
                <a:uFillTx/>
                <a:latin typeface="Arial"/>
                <a:cs typeface="Arial" pitchFamily="34" charset="0"/>
              </a:rPr>
              <a:t>LAB</a:t>
            </a:r>
          </a:p>
        </p:txBody>
      </p:sp>
    </p:spTree>
    <p:extLst>
      <p:ext uri="{BB962C8B-B14F-4D97-AF65-F5344CB8AC3E}">
        <p14:creationId xmlns:p14="http://schemas.microsoft.com/office/powerpoint/2010/main" val="3664055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8726" y="776088"/>
            <a:ext cx="7253727" cy="1200329"/>
          </a:xfrm>
          <a:prstGeom prst="rect">
            <a:avLst/>
          </a:prstGeom>
        </p:spPr>
        <p:txBody>
          <a:bodyPr wrap="square">
            <a:spAutoFit/>
          </a:bodyPr>
          <a:lstStyle/>
          <a:p>
            <a:pPr marL="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a:ln>
                  <a:noFill/>
                </a:ln>
                <a:solidFill>
                  <a:srgbClr val="00739E"/>
                </a:solidFill>
                <a:effectLst/>
                <a:uLnTx/>
                <a:uFillTx/>
                <a:latin typeface="CIDFont+F5"/>
                <a:ea typeface="+mn-ea"/>
                <a:cs typeface="+mn-cs"/>
              </a:rPr>
              <a:t>Complete the exercises in below chapter in the 	“BC10_Conf_E_StudentWorkBook “ work book</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a:ln>
                <a:noFill/>
              </a:ln>
              <a:solidFill>
                <a:srgbClr val="00739E"/>
              </a:solidFill>
              <a:effectLst/>
              <a:uLnTx/>
              <a:uFillTx/>
              <a:latin typeface="CIDFont+F5"/>
              <a:ea typeface="+mn-ea"/>
              <a:cs typeface="+mn-cs"/>
            </a:endParaRPr>
          </a:p>
          <a:p>
            <a:r>
              <a:rPr lang="en-US">
                <a:solidFill>
                  <a:srgbClr val="00739E"/>
                </a:solidFill>
                <a:latin typeface="CIDFont+F5"/>
              </a:rPr>
              <a:t>		Lesson 5 : Configuring Trouble Tickets</a:t>
            </a:r>
          </a:p>
        </p:txBody>
      </p:sp>
    </p:spTree>
    <p:extLst>
      <p:ext uri="{BB962C8B-B14F-4D97-AF65-F5344CB8AC3E}">
        <p14:creationId xmlns:p14="http://schemas.microsoft.com/office/powerpoint/2010/main" val="4251896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Theme_THANKyou">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t="19474" b="19474"/>
          <a:stretch>
            <a:fillRect/>
          </a:stretch>
        </p:blipFill>
        <p:spPr/>
      </p:pic>
      <p:sp>
        <p:nvSpPr>
          <p:cNvPr id="5" name="Title 4"/>
          <p:cNvSpPr>
            <a:spLocks noGrp="1"/>
          </p:cNvSpPr>
          <p:nvPr>
            <p:ph type="ctrTitle"/>
          </p:nvPr>
        </p:nvSpPr>
        <p:spPr/>
        <p:txBody>
          <a:bodyPr/>
          <a:lstStyle/>
          <a:p>
            <a:endParaRPr lang="en-US"/>
          </a:p>
        </p:txBody>
      </p:sp>
    </p:spTree>
    <p:extLst>
      <p:ext uri="{BB962C8B-B14F-4D97-AF65-F5344CB8AC3E}">
        <p14:creationId xmlns:p14="http://schemas.microsoft.com/office/powerpoint/2010/main" val="228788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Rectangle 2"/>
          <p:cNvSpPr txBox="1">
            <a:spLocks noChangeArrowheads="1"/>
          </p:cNvSpPr>
          <p:nvPr/>
        </p:nvSpPr>
        <p:spPr bwMode="auto">
          <a:xfrm>
            <a:off x="495300" y="120650"/>
            <a:ext cx="83185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8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pPr marL="0" marR="0" lvl="0" indent="0" algn="l" defTabSz="914400" rtl="0" eaLnBrk="1" fontAlgn="base" latinLnBrk="0" hangingPunct="1">
              <a:lnSpc>
                <a:spcPct val="80000"/>
              </a:lnSpc>
              <a:spcBef>
                <a:spcPct val="0"/>
              </a:spcBef>
              <a:spcAft>
                <a:spcPct val="0"/>
              </a:spcAft>
              <a:buClrTx/>
              <a:buSzTx/>
              <a:buFontTx/>
              <a:buNone/>
              <a:tabLst/>
              <a:defRPr/>
            </a:pPr>
            <a:r>
              <a:rPr kumimoji="0" lang="en-GB" sz="3400" b="1" i="0" u="none" strike="noStrike" kern="0" cap="none" spc="0" normalizeH="0" baseline="0" noProof="0">
                <a:ln>
                  <a:noFill/>
                </a:ln>
                <a:solidFill>
                  <a:srgbClr val="04628C"/>
                </a:solidFill>
                <a:effectLst/>
                <a:uLnTx/>
                <a:uFillTx/>
                <a:latin typeface="Calibri" pitchFamily="34" charset="0"/>
                <a:cs typeface="Calibri" pitchFamily="34" charset="0"/>
              </a:rPr>
              <a:t>How trouble tickets handle billing issues</a:t>
            </a:r>
          </a:p>
        </p:txBody>
      </p:sp>
      <p:sp>
        <p:nvSpPr>
          <p:cNvPr id="419" name="Rectangle 241"/>
          <p:cNvSpPr txBox="1">
            <a:spLocks noChangeArrowheads="1"/>
          </p:cNvSpPr>
          <p:nvPr/>
        </p:nvSpPr>
        <p:spPr bwMode="auto">
          <a:xfrm>
            <a:off x="4821238" y="2336117"/>
            <a:ext cx="408305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85750" indent="-285750" algn="l" rtl="0" eaLnBrk="0" fontAlgn="base" hangingPunct="0">
              <a:spcBef>
                <a:spcPct val="40000"/>
              </a:spcBef>
              <a:spcAft>
                <a:spcPct val="0"/>
              </a:spcAft>
              <a:buClr>
                <a:srgbClr val="04628C"/>
              </a:buClr>
              <a:buSzPct val="90000"/>
              <a:buFont typeface="Arial" pitchFamily="34" charset="0"/>
              <a:buChar char="•"/>
              <a:defRPr sz="2400">
                <a:solidFill>
                  <a:schemeClr val="bg1"/>
                </a:solidFill>
                <a:latin typeface="+mn-lt"/>
                <a:ea typeface="Calibri" pitchFamily="34" charset="0"/>
                <a:cs typeface="Calibri" pitchFamily="34" charset="0"/>
              </a:defRPr>
            </a:lvl1pPr>
            <a:lvl2pPr marL="628650" indent="-228600" algn="l" rtl="0" eaLnBrk="0" fontAlgn="base" hangingPunct="0">
              <a:spcBef>
                <a:spcPct val="20000"/>
              </a:spcBef>
              <a:spcAft>
                <a:spcPct val="0"/>
              </a:spcAft>
              <a:buClr>
                <a:srgbClr val="04628C"/>
              </a:buClr>
              <a:buSzPct val="90000"/>
              <a:buFont typeface="Arial" pitchFamily="34" charset="0"/>
              <a:buChar char="-"/>
              <a:defRPr sz="2200">
                <a:solidFill>
                  <a:schemeClr val="bg1"/>
                </a:solidFill>
                <a:latin typeface="+mn-lt"/>
                <a:ea typeface="Calibri" pitchFamily="34" charset="0"/>
                <a:cs typeface="Calibri" pitchFamily="34" charset="0"/>
              </a:defRPr>
            </a:lvl2pPr>
            <a:lvl3pPr marL="969963" indent="-227013" algn="l" rtl="0" eaLnBrk="0" fontAlgn="base" hangingPunct="0">
              <a:spcBef>
                <a:spcPct val="20000"/>
              </a:spcBef>
              <a:spcAft>
                <a:spcPct val="0"/>
              </a:spcAft>
              <a:buClr>
                <a:srgbClr val="04628C"/>
              </a:buClr>
              <a:buSzPct val="85000"/>
              <a:buFont typeface="Arial" pitchFamily="34" charset="0"/>
              <a:buChar char="-"/>
              <a:defRPr sz="2000">
                <a:solidFill>
                  <a:schemeClr val="bg1"/>
                </a:solidFill>
                <a:latin typeface="+mn-lt"/>
                <a:ea typeface="Calibri" pitchFamily="34" charset="0"/>
                <a:cs typeface="Calibri" pitchFamily="34" charset="0"/>
              </a:defRPr>
            </a:lvl3pPr>
            <a:lvl4pPr marL="1376363" indent="-292100" algn="l" rtl="0" eaLnBrk="0" fontAlgn="base" hangingPunct="0">
              <a:spcBef>
                <a:spcPct val="20000"/>
              </a:spcBef>
              <a:spcAft>
                <a:spcPct val="0"/>
              </a:spcAft>
              <a:buClr>
                <a:srgbClr val="04628C"/>
              </a:buClr>
              <a:buSzPct val="85000"/>
              <a:buFont typeface="Arial" pitchFamily="34" charset="0"/>
              <a:buChar char="-"/>
              <a:defRPr sz="1800">
                <a:solidFill>
                  <a:schemeClr val="bg1"/>
                </a:solidFill>
                <a:latin typeface="+mn-lt"/>
                <a:ea typeface="Calibri" pitchFamily="34" charset="0"/>
                <a:cs typeface="Calibri" pitchFamily="34" charset="0"/>
              </a:defRPr>
            </a:lvl4pPr>
            <a:lvl5pPr marL="1941513" indent="-225425" algn="l" rtl="0" eaLnBrk="0" fontAlgn="base" hangingPunct="0">
              <a:spcBef>
                <a:spcPct val="20000"/>
              </a:spcBef>
              <a:spcAft>
                <a:spcPct val="0"/>
              </a:spcAft>
              <a:buClr>
                <a:srgbClr val="04628C"/>
              </a:buClr>
              <a:buSzPct val="120000"/>
              <a:buFont typeface="Arial" pitchFamily="34" charset="0"/>
              <a:buChar char="-"/>
              <a:defRPr sz="1800">
                <a:solidFill>
                  <a:schemeClr val="bg1"/>
                </a:solidFill>
                <a:latin typeface="+mn-lt"/>
                <a:ea typeface="Calibri" pitchFamily="34" charset="0"/>
                <a:cs typeface="Calibri" pitchFamily="34" charset="0"/>
              </a:defRPr>
            </a:lvl5pPr>
            <a:lvl6pPr marL="2398713" indent="-225425" algn="l" rtl="0" eaLnBrk="0" fontAlgn="base" hangingPunct="0">
              <a:spcBef>
                <a:spcPct val="20000"/>
              </a:spcBef>
              <a:spcAft>
                <a:spcPct val="0"/>
              </a:spcAft>
              <a:buClr>
                <a:srgbClr val="0146AD"/>
              </a:buClr>
              <a:buSzPct val="120000"/>
              <a:buChar char="•"/>
              <a:defRPr sz="1800">
                <a:solidFill>
                  <a:schemeClr val="bg1"/>
                </a:solidFill>
                <a:latin typeface="+mn-lt"/>
              </a:defRPr>
            </a:lvl6pPr>
            <a:lvl7pPr marL="2855913" indent="-225425" algn="l" rtl="0" eaLnBrk="0" fontAlgn="base" hangingPunct="0">
              <a:spcBef>
                <a:spcPct val="20000"/>
              </a:spcBef>
              <a:spcAft>
                <a:spcPct val="0"/>
              </a:spcAft>
              <a:buClr>
                <a:srgbClr val="0146AD"/>
              </a:buClr>
              <a:buSzPct val="120000"/>
              <a:buChar char="•"/>
              <a:defRPr sz="1800">
                <a:solidFill>
                  <a:schemeClr val="bg1"/>
                </a:solidFill>
                <a:latin typeface="+mn-lt"/>
              </a:defRPr>
            </a:lvl7pPr>
            <a:lvl8pPr marL="3313113" indent="-225425" algn="l" rtl="0" eaLnBrk="0" fontAlgn="base" hangingPunct="0">
              <a:spcBef>
                <a:spcPct val="20000"/>
              </a:spcBef>
              <a:spcAft>
                <a:spcPct val="0"/>
              </a:spcAft>
              <a:buClr>
                <a:srgbClr val="0146AD"/>
              </a:buClr>
              <a:buSzPct val="120000"/>
              <a:buChar char="•"/>
              <a:defRPr sz="1800">
                <a:solidFill>
                  <a:schemeClr val="bg1"/>
                </a:solidFill>
                <a:latin typeface="+mn-lt"/>
              </a:defRPr>
            </a:lvl8pPr>
            <a:lvl9pPr marL="3770313" indent="-225425" algn="l" rtl="0" eaLnBrk="0" fontAlgn="base" hangingPunct="0">
              <a:spcBef>
                <a:spcPct val="20000"/>
              </a:spcBef>
              <a:spcAft>
                <a:spcPct val="0"/>
              </a:spcAft>
              <a:buClr>
                <a:srgbClr val="0146AD"/>
              </a:buClr>
              <a:buSzPct val="120000"/>
              <a:buChar char="•"/>
              <a:defRPr sz="1800">
                <a:solidFill>
                  <a:schemeClr val="bg1"/>
                </a:solidFill>
                <a:latin typeface="+mn-lt"/>
              </a:defRPr>
            </a:lvl9pPr>
          </a:lstStyle>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000" b="0" i="0" u="none" strike="noStrike" kern="0" cap="none" spc="0" normalizeH="0" baseline="0" noProof="0">
                <a:ln>
                  <a:noFill/>
                </a:ln>
                <a:solidFill>
                  <a:srgbClr val="000000"/>
                </a:solidFill>
                <a:effectLst/>
                <a:uLnTx/>
                <a:uFillTx/>
                <a:latin typeface="Arial"/>
                <a:cs typeface="Calibri" pitchFamily="34" charset="0"/>
              </a:rPr>
              <a:t>A </a:t>
            </a:r>
            <a:r>
              <a:rPr kumimoji="0" lang="en-US" sz="2000" b="1" i="0" u="none" strike="noStrike" kern="0" cap="none" spc="0" normalizeH="0" baseline="0" noProof="0">
                <a:ln>
                  <a:noFill/>
                </a:ln>
                <a:solidFill>
                  <a:srgbClr val="000000"/>
                </a:solidFill>
                <a:effectLst/>
                <a:uLnTx/>
                <a:uFillTx/>
                <a:latin typeface="Arial"/>
                <a:cs typeface="Calibri" pitchFamily="34" charset="0"/>
              </a:rPr>
              <a:t>trouble ticket</a:t>
            </a:r>
            <a:r>
              <a:rPr kumimoji="0" lang="en-US" sz="2000" b="0" i="0" u="none" strike="noStrike" kern="0" cap="none" spc="0" normalizeH="0" baseline="0" noProof="0">
                <a:ln>
                  <a:noFill/>
                </a:ln>
                <a:solidFill>
                  <a:srgbClr val="000000"/>
                </a:solidFill>
                <a:effectLst/>
                <a:uLnTx/>
                <a:uFillTx/>
                <a:latin typeface="Arial"/>
                <a:cs typeface="Calibri" pitchFamily="34" charset="0"/>
              </a:rPr>
              <a:t> is a process that identifies and tracks an insured’s complaint</a:t>
            </a: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000" b="0" i="0" u="none" strike="noStrike" kern="0" cap="none" spc="0" normalizeH="0" baseline="0" noProof="0">
                <a:ln>
                  <a:noFill/>
                </a:ln>
                <a:solidFill>
                  <a:srgbClr val="000000"/>
                </a:solidFill>
                <a:effectLst/>
                <a:uLnTx/>
                <a:uFillTx/>
                <a:latin typeface="Arial"/>
                <a:cs typeface="Calibri" pitchFamily="34" charset="0"/>
              </a:rPr>
              <a:t>An </a:t>
            </a:r>
            <a:r>
              <a:rPr kumimoji="0" lang="en-US" sz="2000" b="1" i="0" u="none" strike="noStrike" kern="0" cap="none" spc="0" normalizeH="0" baseline="0" noProof="0">
                <a:ln>
                  <a:noFill/>
                </a:ln>
                <a:solidFill>
                  <a:srgbClr val="000000"/>
                </a:solidFill>
                <a:effectLst/>
                <a:uLnTx/>
                <a:uFillTx/>
                <a:latin typeface="Arial"/>
                <a:cs typeface="Calibri" pitchFamily="34" charset="0"/>
              </a:rPr>
              <a:t>activity </a:t>
            </a:r>
            <a:r>
              <a:rPr kumimoji="0" lang="en-US" sz="2000" b="0" i="0" u="none" strike="noStrike" kern="0" cap="none" spc="0" normalizeH="0" baseline="0" noProof="0">
                <a:ln>
                  <a:noFill/>
                </a:ln>
                <a:solidFill>
                  <a:srgbClr val="000000"/>
                </a:solidFill>
                <a:effectLst/>
                <a:uLnTx/>
                <a:uFillTx/>
                <a:latin typeface="Arial"/>
                <a:cs typeface="Calibri" pitchFamily="34" charset="0"/>
              </a:rPr>
              <a:t>allows multiple users to track and escalate an issue </a:t>
            </a:r>
          </a:p>
          <a:p>
            <a:pPr marL="285750" marR="0" lvl="0" indent="-285750" algn="l" defTabSz="914400" rtl="0" eaLnBrk="0" fontAlgn="base" latinLnBrk="0" hangingPunct="0">
              <a:lnSpc>
                <a:spcPct val="100000"/>
              </a:lnSpc>
              <a:spcBef>
                <a:spcPct val="40000"/>
              </a:spcBef>
              <a:spcAft>
                <a:spcPct val="0"/>
              </a:spcAft>
              <a:buClr>
                <a:srgbClr val="04628C"/>
              </a:buClr>
              <a:buSzPct val="90000"/>
              <a:buFont typeface="Arial" charset="0"/>
              <a:buChar char="•"/>
              <a:tabLst/>
              <a:defRPr/>
            </a:pPr>
            <a:r>
              <a:rPr kumimoji="0" lang="en-US" sz="2000" b="0" i="0" u="none" strike="noStrike" kern="0" cap="none" spc="0" normalizeH="0" baseline="0" noProof="0">
                <a:ln>
                  <a:noFill/>
                </a:ln>
                <a:solidFill>
                  <a:srgbClr val="000000"/>
                </a:solidFill>
                <a:effectLst/>
                <a:uLnTx/>
                <a:uFillTx/>
                <a:latin typeface="Arial"/>
                <a:cs typeface="Calibri" pitchFamily="34" charset="0"/>
              </a:rPr>
              <a:t>A </a:t>
            </a:r>
            <a:r>
              <a:rPr kumimoji="0" lang="en-US" sz="2000" b="1" i="0" u="none" strike="noStrike" kern="0" cap="none" spc="0" normalizeH="0" baseline="0" noProof="0">
                <a:ln>
                  <a:noFill/>
                </a:ln>
                <a:solidFill>
                  <a:srgbClr val="000000"/>
                </a:solidFill>
                <a:effectLst/>
                <a:uLnTx/>
                <a:uFillTx/>
                <a:latin typeface="Arial"/>
                <a:cs typeface="Calibri" pitchFamily="34" charset="0"/>
              </a:rPr>
              <a:t>hold</a:t>
            </a:r>
            <a:r>
              <a:rPr kumimoji="0" lang="en-US" sz="2000" b="0" i="0" u="none" strike="noStrike" kern="0" cap="none" spc="0" normalizeH="0" baseline="0" noProof="0">
                <a:ln>
                  <a:noFill/>
                </a:ln>
                <a:solidFill>
                  <a:srgbClr val="000000"/>
                </a:solidFill>
                <a:effectLst/>
                <a:uLnTx/>
                <a:uFillTx/>
                <a:latin typeface="Arial"/>
                <a:cs typeface="Calibri" pitchFamily="34" charset="0"/>
              </a:rPr>
              <a:t> stops automated processing</a:t>
            </a:r>
          </a:p>
        </p:txBody>
      </p:sp>
      <p:grpSp>
        <p:nvGrpSpPr>
          <p:cNvPr id="3" name="Group 2"/>
          <p:cNvGrpSpPr/>
          <p:nvPr/>
        </p:nvGrpSpPr>
        <p:grpSpPr>
          <a:xfrm>
            <a:off x="215152" y="599356"/>
            <a:ext cx="6798289" cy="4518958"/>
            <a:chOff x="373431" y="942975"/>
            <a:chExt cx="8302256" cy="5603875"/>
          </a:xfrm>
        </p:grpSpPr>
        <p:grpSp>
          <p:nvGrpSpPr>
            <p:cNvPr id="404" name="Group 148"/>
            <p:cNvGrpSpPr>
              <a:grpSpLocks/>
            </p:cNvGrpSpPr>
            <p:nvPr/>
          </p:nvGrpSpPr>
          <p:grpSpPr bwMode="auto">
            <a:xfrm>
              <a:off x="373431" y="3095625"/>
              <a:ext cx="1284288" cy="1016000"/>
              <a:chOff x="3942556" y="1245638"/>
              <a:chExt cx="1284287" cy="1016000"/>
            </a:xfrm>
          </p:grpSpPr>
          <p:pic>
            <p:nvPicPr>
              <p:cNvPr id="405" name="Picture 110" descr="j02909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540000" flipH="1">
                <a:off x="3942556" y="1245638"/>
                <a:ext cx="12842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06" name="Group 3"/>
              <p:cNvGrpSpPr>
                <a:grpSpLocks/>
              </p:cNvGrpSpPr>
              <p:nvPr/>
            </p:nvGrpSpPr>
            <p:grpSpPr bwMode="auto">
              <a:xfrm rot="-960000">
                <a:off x="4485519" y="1533397"/>
                <a:ext cx="426056" cy="480044"/>
                <a:chOff x="2324" y="435"/>
                <a:chExt cx="933" cy="1052"/>
              </a:xfrm>
            </p:grpSpPr>
            <p:sp>
              <p:nvSpPr>
                <p:cNvPr id="407" name="AutoShape 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08" name="Freeform 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09" name="Freeform 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10" name="Freeform 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11" name="Group 8"/>
                <p:cNvGrpSpPr>
                  <a:grpSpLocks/>
                </p:cNvGrpSpPr>
                <p:nvPr/>
              </p:nvGrpSpPr>
              <p:grpSpPr bwMode="auto">
                <a:xfrm>
                  <a:off x="2889" y="957"/>
                  <a:ext cx="348" cy="510"/>
                  <a:chOff x="2784" y="3210"/>
                  <a:chExt cx="523" cy="772"/>
                </a:xfrm>
              </p:grpSpPr>
              <p:sp>
                <p:nvSpPr>
                  <p:cNvPr id="412" name="AutoShape 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13" name="AutoShape 1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14" name="AutoShape 1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15" name="Oval 1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grpSp>
        <p:sp>
          <p:nvSpPr>
            <p:cNvPr id="416" name="Line 24"/>
            <p:cNvSpPr>
              <a:spLocks noChangeShapeType="1"/>
            </p:cNvSpPr>
            <p:nvPr/>
          </p:nvSpPr>
          <p:spPr bwMode="auto">
            <a:xfrm flipV="1">
              <a:off x="3478213" y="1563688"/>
              <a:ext cx="2195512" cy="1587"/>
            </a:xfrm>
            <a:prstGeom prst="line">
              <a:avLst/>
            </a:prstGeom>
            <a:noFill/>
            <a:ln w="28575">
              <a:solidFill>
                <a:srgbClr val="777777"/>
              </a:solidFill>
              <a:round/>
              <a:headEnd type="arrow"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17" name="Line 7"/>
            <p:cNvSpPr>
              <a:spLocks noChangeShapeType="1"/>
            </p:cNvSpPr>
            <p:nvPr/>
          </p:nvSpPr>
          <p:spPr bwMode="auto">
            <a:xfrm flipH="1">
              <a:off x="2787650" y="1644650"/>
              <a:ext cx="17463" cy="4237038"/>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20" name="Group 27"/>
            <p:cNvGrpSpPr>
              <a:grpSpLocks/>
            </p:cNvGrpSpPr>
            <p:nvPr/>
          </p:nvGrpSpPr>
          <p:grpSpPr bwMode="auto">
            <a:xfrm>
              <a:off x="3506788" y="2447925"/>
              <a:ext cx="817562" cy="1041400"/>
              <a:chOff x="2401" y="425"/>
              <a:chExt cx="907" cy="1154"/>
            </a:xfrm>
          </p:grpSpPr>
          <p:sp>
            <p:nvSpPr>
              <p:cNvPr id="421" name="Rectangle 28"/>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2" name="Line 29"/>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3" name="Line 30"/>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4" name="Rectangle 31"/>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5" name="Freeform 32"/>
              <p:cNvSpPr>
                <a:spLocks/>
              </p:cNvSpPr>
              <p:nvPr/>
            </p:nvSpPr>
            <p:spPr bwMode="auto">
              <a:xfrm>
                <a:off x="2643" y="789"/>
                <a:ext cx="309" cy="257"/>
              </a:xfrm>
              <a:custGeom>
                <a:avLst/>
                <a:gdLst>
                  <a:gd name="T0" fmla="*/ 169448 w 234"/>
                  <a:gd name="T1" fmla="*/ 0 h 195"/>
                  <a:gd name="T2" fmla="*/ 37617 w 234"/>
                  <a:gd name="T3" fmla="*/ 54261 h 195"/>
                  <a:gd name="T4" fmla="*/ 0 w 234"/>
                  <a:gd name="T5" fmla="*/ 255834 h 195"/>
                  <a:gd name="T6" fmla="*/ 248293 w 234"/>
                  <a:gd name="T7" fmla="*/ 255834 h 195"/>
                  <a:gd name="T8" fmla="*/ 322601 w 234"/>
                  <a:gd name="T9" fmla="*/ 144902 h 195"/>
                  <a:gd name="T10" fmla="*/ 16944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6" name="Line 33"/>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nvGrpSpPr>
            <p:cNvPr id="427" name="Group 34"/>
            <p:cNvGrpSpPr>
              <a:grpSpLocks/>
            </p:cNvGrpSpPr>
            <p:nvPr/>
          </p:nvGrpSpPr>
          <p:grpSpPr bwMode="auto">
            <a:xfrm>
              <a:off x="3506788" y="3803650"/>
              <a:ext cx="817562" cy="1041400"/>
              <a:chOff x="2401" y="425"/>
              <a:chExt cx="907" cy="1154"/>
            </a:xfrm>
          </p:grpSpPr>
          <p:sp>
            <p:nvSpPr>
              <p:cNvPr id="428" name="Rectangle 35"/>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29" name="Line 36"/>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0" name="Line 37"/>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1" name="Rectangle 38"/>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2" name="Freeform 39"/>
              <p:cNvSpPr>
                <a:spLocks/>
              </p:cNvSpPr>
              <p:nvPr/>
            </p:nvSpPr>
            <p:spPr bwMode="auto">
              <a:xfrm>
                <a:off x="2643" y="789"/>
                <a:ext cx="309" cy="257"/>
              </a:xfrm>
              <a:custGeom>
                <a:avLst/>
                <a:gdLst>
                  <a:gd name="T0" fmla="*/ 169448 w 234"/>
                  <a:gd name="T1" fmla="*/ 0 h 195"/>
                  <a:gd name="T2" fmla="*/ 37617 w 234"/>
                  <a:gd name="T3" fmla="*/ 54261 h 195"/>
                  <a:gd name="T4" fmla="*/ 0 w 234"/>
                  <a:gd name="T5" fmla="*/ 255834 h 195"/>
                  <a:gd name="T6" fmla="*/ 248293 w 234"/>
                  <a:gd name="T7" fmla="*/ 255834 h 195"/>
                  <a:gd name="T8" fmla="*/ 322601 w 234"/>
                  <a:gd name="T9" fmla="*/ 144902 h 195"/>
                  <a:gd name="T10" fmla="*/ 16944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3" name="Line 40"/>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nvGrpSpPr>
            <p:cNvPr id="434" name="Group 42"/>
            <p:cNvGrpSpPr>
              <a:grpSpLocks/>
            </p:cNvGrpSpPr>
            <p:nvPr/>
          </p:nvGrpSpPr>
          <p:grpSpPr bwMode="auto">
            <a:xfrm>
              <a:off x="3506788" y="5222875"/>
              <a:ext cx="817562" cy="1041400"/>
              <a:chOff x="2401" y="425"/>
              <a:chExt cx="907" cy="1154"/>
            </a:xfrm>
          </p:grpSpPr>
          <p:sp>
            <p:nvSpPr>
              <p:cNvPr id="435" name="Rectangle 43"/>
              <p:cNvSpPr>
                <a:spLocks noChangeArrowheads="1"/>
              </p:cNvSpPr>
              <p:nvPr/>
            </p:nvSpPr>
            <p:spPr bwMode="auto">
              <a:xfrm>
                <a:off x="2401" y="591"/>
                <a:ext cx="907" cy="988"/>
              </a:xfrm>
              <a:prstGeom prst="rect">
                <a:avLst/>
              </a:prstGeom>
              <a:solidFill>
                <a:srgbClr val="FFFFCC"/>
              </a:solidFill>
              <a:ln w="12700">
                <a:solidFill>
                  <a:srgbClr val="000000"/>
                </a:solidFill>
                <a:miter lim="800000"/>
                <a:headEnd/>
                <a:tailEnd/>
              </a:ln>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6" name="Line 44"/>
              <p:cNvSpPr>
                <a:spLocks noChangeShapeType="1"/>
              </p:cNvSpPr>
              <p:nvPr/>
            </p:nvSpPr>
            <p:spPr bwMode="auto">
              <a:xfrm>
                <a:off x="2582" y="138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7" name="Line 45"/>
              <p:cNvSpPr>
                <a:spLocks noChangeShapeType="1"/>
              </p:cNvSpPr>
              <p:nvPr/>
            </p:nvSpPr>
            <p:spPr bwMode="auto">
              <a:xfrm>
                <a:off x="2577" y="1154"/>
                <a:ext cx="550" cy="0"/>
              </a:xfrm>
              <a:prstGeom prst="line">
                <a:avLst/>
              </a:prstGeom>
              <a:noFill/>
              <a:ln w="57150">
                <a:solidFill>
                  <a:srgbClr val="C0C0C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8" name="Rectangle 46"/>
              <p:cNvSpPr>
                <a:spLocks noChangeArrowheads="1"/>
              </p:cNvSpPr>
              <p:nvPr/>
            </p:nvSpPr>
            <p:spPr bwMode="auto">
              <a:xfrm rot="2658430">
                <a:off x="2944" y="425"/>
                <a:ext cx="225" cy="506"/>
              </a:xfrm>
              <a:prstGeom prst="rect">
                <a:avLst/>
              </a:prstGeom>
              <a:solidFill>
                <a:srgbClr val="FF0000"/>
              </a:solidFill>
              <a:ln w="28575" algn="ctr">
                <a:solidFill>
                  <a:srgbClr val="969696"/>
                </a:solidFill>
                <a:miter lim="800000"/>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39" name="Freeform 47"/>
              <p:cNvSpPr>
                <a:spLocks/>
              </p:cNvSpPr>
              <p:nvPr/>
            </p:nvSpPr>
            <p:spPr bwMode="auto">
              <a:xfrm>
                <a:off x="2643" y="789"/>
                <a:ext cx="309" cy="257"/>
              </a:xfrm>
              <a:custGeom>
                <a:avLst/>
                <a:gdLst>
                  <a:gd name="T0" fmla="*/ 169448 w 234"/>
                  <a:gd name="T1" fmla="*/ 0 h 195"/>
                  <a:gd name="T2" fmla="*/ 37617 w 234"/>
                  <a:gd name="T3" fmla="*/ 54261 h 195"/>
                  <a:gd name="T4" fmla="*/ 0 w 234"/>
                  <a:gd name="T5" fmla="*/ 255834 h 195"/>
                  <a:gd name="T6" fmla="*/ 248293 w 234"/>
                  <a:gd name="T7" fmla="*/ 255834 h 195"/>
                  <a:gd name="T8" fmla="*/ 322601 w 234"/>
                  <a:gd name="T9" fmla="*/ 144902 h 195"/>
                  <a:gd name="T10" fmla="*/ 169448 w 234"/>
                  <a:gd name="T11" fmla="*/ 0 h 195"/>
                  <a:gd name="T12" fmla="*/ 0 60000 65536"/>
                  <a:gd name="T13" fmla="*/ 0 60000 65536"/>
                  <a:gd name="T14" fmla="*/ 0 60000 65536"/>
                  <a:gd name="T15" fmla="*/ 0 60000 65536"/>
                  <a:gd name="T16" fmla="*/ 0 60000 65536"/>
                  <a:gd name="T17" fmla="*/ 0 60000 65536"/>
                  <a:gd name="T18" fmla="*/ 0 w 234"/>
                  <a:gd name="T19" fmla="*/ 0 h 195"/>
                  <a:gd name="T20" fmla="*/ 234 w 234"/>
                  <a:gd name="T21" fmla="*/ 195 h 195"/>
                </a:gdLst>
                <a:ahLst/>
                <a:cxnLst>
                  <a:cxn ang="T12">
                    <a:pos x="T0" y="T1"/>
                  </a:cxn>
                  <a:cxn ang="T13">
                    <a:pos x="T2" y="T3"/>
                  </a:cxn>
                  <a:cxn ang="T14">
                    <a:pos x="T4" y="T5"/>
                  </a:cxn>
                  <a:cxn ang="T15">
                    <a:pos x="T6" y="T7"/>
                  </a:cxn>
                  <a:cxn ang="T16">
                    <a:pos x="T8" y="T9"/>
                  </a:cxn>
                  <a:cxn ang="T17">
                    <a:pos x="T10" y="T11"/>
                  </a:cxn>
                </a:cxnLst>
                <a:rect l="T18" t="T19" r="T20" b="T21"/>
                <a:pathLst>
                  <a:path w="234" h="195">
                    <a:moveTo>
                      <a:pt x="123" y="0"/>
                    </a:moveTo>
                    <a:lnTo>
                      <a:pt x="27" y="42"/>
                    </a:lnTo>
                    <a:lnTo>
                      <a:pt x="0" y="195"/>
                    </a:lnTo>
                    <a:lnTo>
                      <a:pt x="180" y="195"/>
                    </a:lnTo>
                    <a:lnTo>
                      <a:pt x="234" y="111"/>
                    </a:lnTo>
                    <a:lnTo>
                      <a:pt x="123" y="0"/>
                    </a:lnTo>
                    <a:close/>
                  </a:path>
                </a:pathLst>
              </a:custGeom>
              <a:solidFill>
                <a:srgbClr val="FFFFFF"/>
              </a:solidFill>
              <a:ln w="28575">
                <a:solidFill>
                  <a:srgbClr val="969696"/>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40" name="Line 48"/>
              <p:cNvSpPr>
                <a:spLocks noChangeShapeType="1"/>
              </p:cNvSpPr>
              <p:nvPr/>
            </p:nvSpPr>
            <p:spPr bwMode="auto">
              <a:xfrm flipH="1">
                <a:off x="2703" y="891"/>
                <a:ext cx="147" cy="106"/>
              </a:xfrm>
              <a:prstGeom prst="line">
                <a:avLst/>
              </a:prstGeom>
              <a:noFill/>
              <a:ln w="28575">
                <a:solidFill>
                  <a:srgbClr val="969696"/>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sp>
          <p:nvSpPr>
            <p:cNvPr id="441" name="Text Box 97"/>
            <p:cNvSpPr txBox="1">
              <a:spLocks noChangeArrowheads="1"/>
            </p:cNvSpPr>
            <p:nvPr/>
          </p:nvSpPr>
          <p:spPr bwMode="auto">
            <a:xfrm>
              <a:off x="7140575" y="1312863"/>
              <a:ext cx="1535112" cy="687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Cathy Cartwright</a:t>
              </a:r>
            </a:p>
          </p:txBody>
        </p:sp>
        <p:sp>
          <p:nvSpPr>
            <p:cNvPr id="442" name="Text Box 156"/>
            <p:cNvSpPr txBox="1">
              <a:spLocks noChangeArrowheads="1"/>
            </p:cNvSpPr>
            <p:nvPr/>
          </p:nvSpPr>
          <p:spPr bwMode="auto">
            <a:xfrm>
              <a:off x="1008063" y="3808413"/>
              <a:ext cx="944562" cy="303212"/>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HOLD</a:t>
              </a:r>
            </a:p>
          </p:txBody>
        </p:sp>
        <p:sp>
          <p:nvSpPr>
            <p:cNvPr id="443" name="Line 157"/>
            <p:cNvSpPr>
              <a:spLocks noChangeShapeType="1"/>
            </p:cNvSpPr>
            <p:nvPr/>
          </p:nvSpPr>
          <p:spPr bwMode="auto">
            <a:xfrm>
              <a:off x="1639888" y="3722688"/>
              <a:ext cx="966787" cy="12700"/>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44" name="Line 159"/>
            <p:cNvSpPr>
              <a:spLocks noChangeShapeType="1"/>
            </p:cNvSpPr>
            <p:nvPr/>
          </p:nvSpPr>
          <p:spPr bwMode="auto">
            <a:xfrm flipV="1">
              <a:off x="1298575" y="4819650"/>
              <a:ext cx="1265238" cy="47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45" name="Group 160"/>
            <p:cNvGrpSpPr>
              <a:grpSpLocks/>
            </p:cNvGrpSpPr>
            <p:nvPr/>
          </p:nvGrpSpPr>
          <p:grpSpPr bwMode="auto">
            <a:xfrm>
              <a:off x="2198688" y="1228725"/>
              <a:ext cx="1201737" cy="687388"/>
              <a:chOff x="1581" y="1940"/>
              <a:chExt cx="757" cy="433"/>
            </a:xfrm>
          </p:grpSpPr>
          <p:sp>
            <p:nvSpPr>
              <p:cNvPr id="446" name="Freeform 161"/>
              <p:cNvSpPr>
                <a:spLocks/>
              </p:cNvSpPr>
              <p:nvPr/>
            </p:nvSpPr>
            <p:spPr bwMode="auto">
              <a:xfrm rot="5400000">
                <a:off x="1743" y="1778"/>
                <a:ext cx="433" cy="757"/>
              </a:xfrm>
              <a:custGeom>
                <a:avLst/>
                <a:gdLst>
                  <a:gd name="T0" fmla="*/ 0 w 572"/>
                  <a:gd name="T1" fmla="*/ 2 h 1000"/>
                  <a:gd name="T2" fmla="*/ 0 w 572"/>
                  <a:gd name="T3" fmla="*/ 0 h 1000"/>
                  <a:gd name="T4" fmla="*/ 2 w 572"/>
                  <a:gd name="T5" fmla="*/ 0 h 1000"/>
                  <a:gd name="T6" fmla="*/ 2 w 572"/>
                  <a:gd name="T7" fmla="*/ 2 h 1000"/>
                  <a:gd name="T8" fmla="*/ 2 w 572"/>
                  <a:gd name="T9" fmla="*/ 2 h 1000"/>
                  <a:gd name="T10" fmla="*/ 2 w 572"/>
                  <a:gd name="T11" fmla="*/ 2 h 1000"/>
                  <a:gd name="T12" fmla="*/ 2 w 572"/>
                  <a:gd name="T13" fmla="*/ 2 h 1000"/>
                  <a:gd name="T14" fmla="*/ 2 w 572"/>
                  <a:gd name="T15" fmla="*/ 2 h 1000"/>
                  <a:gd name="T16" fmla="*/ 2 w 572"/>
                  <a:gd name="T17" fmla="*/ 0 h 1000"/>
                  <a:gd name="T18" fmla="*/ 2 w 572"/>
                  <a:gd name="T19" fmla="*/ 0 h 1000"/>
                  <a:gd name="T20" fmla="*/ 2 w 572"/>
                  <a:gd name="T21" fmla="*/ 2 h 1000"/>
                  <a:gd name="T22" fmla="*/ 2 w 572"/>
                  <a:gd name="T23" fmla="*/ 2 h 1000"/>
                  <a:gd name="T24" fmla="*/ 2 w 572"/>
                  <a:gd name="T25" fmla="*/ 2 h 1000"/>
                  <a:gd name="T26" fmla="*/ 2 w 572"/>
                  <a:gd name="T27" fmla="*/ 2 h 1000"/>
                  <a:gd name="T28" fmla="*/ 2 w 572"/>
                  <a:gd name="T29" fmla="*/ 2 h 1000"/>
                  <a:gd name="T30" fmla="*/ 2 w 572"/>
                  <a:gd name="T31" fmla="*/ 0 h 1000"/>
                  <a:gd name="T32" fmla="*/ 2 w 572"/>
                  <a:gd name="T33" fmla="*/ 0 h 1000"/>
                  <a:gd name="T34" fmla="*/ 2 w 572"/>
                  <a:gd name="T35" fmla="*/ 2 h 1000"/>
                  <a:gd name="T36" fmla="*/ 2 w 572"/>
                  <a:gd name="T37" fmla="*/ 2 h 1000"/>
                  <a:gd name="T38" fmla="*/ 2 w 572"/>
                  <a:gd name="T39" fmla="*/ 2 h 1000"/>
                  <a:gd name="T40" fmla="*/ 2 w 572"/>
                  <a:gd name="T41" fmla="*/ 2 h 1000"/>
                  <a:gd name="T42" fmla="*/ 2 w 572"/>
                  <a:gd name="T43" fmla="*/ 2 h 1000"/>
                  <a:gd name="T44" fmla="*/ 2 w 572"/>
                  <a:gd name="T45" fmla="*/ 2 h 1000"/>
                  <a:gd name="T46" fmla="*/ 2 w 572"/>
                  <a:gd name="T47" fmla="*/ 2 h 1000"/>
                  <a:gd name="T48" fmla="*/ 2 w 572"/>
                  <a:gd name="T49" fmla="*/ 2 h 1000"/>
                  <a:gd name="T50" fmla="*/ 2 w 572"/>
                  <a:gd name="T51" fmla="*/ 2 h 1000"/>
                  <a:gd name="T52" fmla="*/ 2 w 572"/>
                  <a:gd name="T53" fmla="*/ 2 h 1000"/>
                  <a:gd name="T54" fmla="*/ 2 w 572"/>
                  <a:gd name="T55" fmla="*/ 2 h 1000"/>
                  <a:gd name="T56" fmla="*/ 2 w 572"/>
                  <a:gd name="T57" fmla="*/ 2 h 1000"/>
                  <a:gd name="T58" fmla="*/ 2 w 572"/>
                  <a:gd name="T59" fmla="*/ 2 h 1000"/>
                  <a:gd name="T60" fmla="*/ 2 w 572"/>
                  <a:gd name="T61" fmla="*/ 2 h 1000"/>
                  <a:gd name="T62" fmla="*/ 2 w 572"/>
                  <a:gd name="T63" fmla="*/ 2 h 1000"/>
                  <a:gd name="T64" fmla="*/ 0 w 572"/>
                  <a:gd name="T65" fmla="*/ 2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rgbClr val="000000"/>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47" name="Group 162"/>
              <p:cNvGrpSpPr>
                <a:grpSpLocks/>
              </p:cNvGrpSpPr>
              <p:nvPr/>
            </p:nvGrpSpPr>
            <p:grpSpPr bwMode="auto">
              <a:xfrm>
                <a:off x="1703" y="1991"/>
                <a:ext cx="512" cy="330"/>
                <a:chOff x="2443" y="2350"/>
                <a:chExt cx="776" cy="499"/>
              </a:xfrm>
            </p:grpSpPr>
            <p:grpSp>
              <p:nvGrpSpPr>
                <p:cNvPr id="448" name="Group 163"/>
                <p:cNvGrpSpPr>
                  <a:grpSpLocks/>
                </p:cNvGrpSpPr>
                <p:nvPr/>
              </p:nvGrpSpPr>
              <p:grpSpPr bwMode="auto">
                <a:xfrm>
                  <a:off x="2443" y="2350"/>
                  <a:ext cx="225" cy="499"/>
                  <a:chOff x="2673" y="2255"/>
                  <a:chExt cx="318" cy="704"/>
                </a:xfrm>
              </p:grpSpPr>
              <p:sp>
                <p:nvSpPr>
                  <p:cNvPr id="455" name="AutoShape 16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56" name="Oval 16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nvGrpSpPr>
                <p:cNvPr id="449" name="Group 166"/>
                <p:cNvGrpSpPr>
                  <a:grpSpLocks/>
                </p:cNvGrpSpPr>
                <p:nvPr/>
              </p:nvGrpSpPr>
              <p:grpSpPr bwMode="auto">
                <a:xfrm>
                  <a:off x="2718" y="2350"/>
                  <a:ext cx="225" cy="499"/>
                  <a:chOff x="2673" y="2255"/>
                  <a:chExt cx="318" cy="704"/>
                </a:xfrm>
              </p:grpSpPr>
              <p:sp>
                <p:nvSpPr>
                  <p:cNvPr id="453" name="AutoShape 16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54" name="Oval 16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nvGrpSpPr>
                <p:cNvPr id="450" name="Group 169"/>
                <p:cNvGrpSpPr>
                  <a:grpSpLocks/>
                </p:cNvGrpSpPr>
                <p:nvPr/>
              </p:nvGrpSpPr>
              <p:grpSpPr bwMode="auto">
                <a:xfrm>
                  <a:off x="2994" y="2350"/>
                  <a:ext cx="225" cy="499"/>
                  <a:chOff x="2673" y="2255"/>
                  <a:chExt cx="318" cy="704"/>
                </a:xfrm>
              </p:grpSpPr>
              <p:sp>
                <p:nvSpPr>
                  <p:cNvPr id="451" name="AutoShape 17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52" name="Oval 171"/>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grpSp>
        <p:sp>
          <p:nvSpPr>
            <p:cNvPr id="457" name="Line 185"/>
            <p:cNvSpPr>
              <a:spLocks noChangeShapeType="1"/>
            </p:cNvSpPr>
            <p:nvPr/>
          </p:nvSpPr>
          <p:spPr bwMode="auto">
            <a:xfrm>
              <a:off x="2790825" y="5888038"/>
              <a:ext cx="709613"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58" name="Line 186"/>
            <p:cNvSpPr>
              <a:spLocks noChangeShapeType="1"/>
            </p:cNvSpPr>
            <p:nvPr/>
          </p:nvSpPr>
          <p:spPr bwMode="auto">
            <a:xfrm>
              <a:off x="2786063" y="4495800"/>
              <a:ext cx="709612" cy="0"/>
            </a:xfrm>
            <a:prstGeom prst="line">
              <a:avLst/>
            </a:prstGeom>
            <a:noFill/>
            <a:ln w="28575">
              <a:solidFill>
                <a:srgbClr val="777777"/>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59" name="Line 187"/>
            <p:cNvSpPr>
              <a:spLocks noChangeShapeType="1"/>
            </p:cNvSpPr>
            <p:nvPr/>
          </p:nvSpPr>
          <p:spPr bwMode="auto">
            <a:xfrm flipV="1">
              <a:off x="4335463" y="1914525"/>
              <a:ext cx="1371600" cy="1073150"/>
            </a:xfrm>
            <a:prstGeom prst="line">
              <a:avLst/>
            </a:prstGeom>
            <a:noFill/>
            <a:ln w="28575">
              <a:solidFill>
                <a:srgbClr val="777777"/>
              </a:solidFill>
              <a:round/>
              <a:headEnd type="arrow" w="med" len="med"/>
              <a:tailEnd type="none" w="med" len="me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60" name="Line 190"/>
            <p:cNvSpPr>
              <a:spLocks noChangeShapeType="1"/>
            </p:cNvSpPr>
            <p:nvPr/>
          </p:nvSpPr>
          <p:spPr bwMode="auto">
            <a:xfrm>
              <a:off x="2570163" y="1914525"/>
              <a:ext cx="0" cy="29638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61" name="Group 201"/>
            <p:cNvGrpSpPr>
              <a:grpSpLocks/>
            </p:cNvGrpSpPr>
            <p:nvPr/>
          </p:nvGrpSpPr>
          <p:grpSpPr bwMode="auto">
            <a:xfrm>
              <a:off x="5719763" y="1112838"/>
              <a:ext cx="1139825" cy="958850"/>
              <a:chOff x="403" y="2445"/>
              <a:chExt cx="718" cy="604"/>
            </a:xfrm>
          </p:grpSpPr>
          <p:sp>
            <p:nvSpPr>
              <p:cNvPr id="462" name="AutoShape 202"/>
              <p:cNvSpPr>
                <a:spLocks noChangeArrowheads="1"/>
              </p:cNvSpPr>
              <p:nvPr/>
            </p:nvSpPr>
            <p:spPr bwMode="auto">
              <a:xfrm>
                <a:off x="403" y="2445"/>
                <a:ext cx="558" cy="569"/>
              </a:xfrm>
              <a:prstGeom prst="smileyFace">
                <a:avLst>
                  <a:gd name="adj" fmla="val 4653"/>
                </a:avLst>
              </a:prstGeom>
              <a:solidFill>
                <a:srgbClr val="FFFF99"/>
              </a:solidFill>
              <a:ln w="12700">
                <a:solidFill>
                  <a:srgbClr val="000000"/>
                </a:solidFill>
                <a:round/>
                <a:headEnd/>
                <a:tailEnd/>
              </a:ln>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63" name="Group 203"/>
              <p:cNvGrpSpPr>
                <a:grpSpLocks/>
              </p:cNvGrpSpPr>
              <p:nvPr/>
            </p:nvGrpSpPr>
            <p:grpSpPr bwMode="auto">
              <a:xfrm>
                <a:off x="769" y="2807"/>
                <a:ext cx="352" cy="242"/>
                <a:chOff x="1843" y="2413"/>
                <a:chExt cx="529" cy="364"/>
              </a:xfrm>
            </p:grpSpPr>
            <p:sp>
              <p:nvSpPr>
                <p:cNvPr id="464" name="Rectangle 204"/>
                <p:cNvSpPr>
                  <a:spLocks noChangeArrowheads="1"/>
                </p:cNvSpPr>
                <p:nvPr/>
              </p:nvSpPr>
              <p:spPr bwMode="auto">
                <a:xfrm>
                  <a:off x="1843" y="2413"/>
                  <a:ext cx="529" cy="364"/>
                </a:xfrm>
                <a:prstGeom prst="rect">
                  <a:avLst/>
                </a:prstGeom>
                <a:solidFill>
                  <a:srgbClr val="CC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65" name="Group 205"/>
                <p:cNvGrpSpPr>
                  <a:grpSpLocks/>
                </p:cNvGrpSpPr>
                <p:nvPr/>
              </p:nvGrpSpPr>
              <p:grpSpPr bwMode="auto">
                <a:xfrm>
                  <a:off x="1991" y="2422"/>
                  <a:ext cx="232" cy="346"/>
                  <a:chOff x="2380" y="2995"/>
                  <a:chExt cx="342" cy="509"/>
                </a:xfrm>
              </p:grpSpPr>
              <p:sp>
                <p:nvSpPr>
                  <p:cNvPr id="466" name="AutoShape 206"/>
                  <p:cNvSpPr>
                    <a:spLocks noChangeAspect="1" noChangeArrowheads="1" noTextEdit="1"/>
                  </p:cNvSpPr>
                  <p:nvPr/>
                </p:nvSpPr>
                <p:spPr bwMode="auto">
                  <a:xfrm>
                    <a:off x="2380" y="2995"/>
                    <a:ext cx="342"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67" name="Freeform 207"/>
                  <p:cNvSpPr>
                    <a:spLocks/>
                  </p:cNvSpPr>
                  <p:nvPr/>
                </p:nvSpPr>
                <p:spPr bwMode="auto">
                  <a:xfrm>
                    <a:off x="2553" y="3286"/>
                    <a:ext cx="27" cy="193"/>
                  </a:xfrm>
                  <a:custGeom>
                    <a:avLst/>
                    <a:gdLst>
                      <a:gd name="T0" fmla="*/ 1 w 40"/>
                      <a:gd name="T1" fmla="*/ 1 h 288"/>
                      <a:gd name="T2" fmla="*/ 1 w 40"/>
                      <a:gd name="T3" fmla="*/ 1 h 288"/>
                      <a:gd name="T4" fmla="*/ 1 w 40"/>
                      <a:gd name="T5" fmla="*/ 1 h 288"/>
                      <a:gd name="T6" fmla="*/ 1 w 40"/>
                      <a:gd name="T7" fmla="*/ 1 h 288"/>
                      <a:gd name="T8" fmla="*/ 1 w 40"/>
                      <a:gd name="T9" fmla="*/ 1 h 288"/>
                      <a:gd name="T10" fmla="*/ 1 w 40"/>
                      <a:gd name="T11" fmla="*/ 1 h 288"/>
                      <a:gd name="T12" fmla="*/ 1 w 40"/>
                      <a:gd name="T13" fmla="*/ 1 h 288"/>
                      <a:gd name="T14" fmla="*/ 1 w 40"/>
                      <a:gd name="T15" fmla="*/ 1 h 288"/>
                      <a:gd name="T16" fmla="*/ 1 w 40"/>
                      <a:gd name="T17" fmla="*/ 1 h 288"/>
                      <a:gd name="T18" fmla="*/ 1 w 40"/>
                      <a:gd name="T19" fmla="*/ 1 h 288"/>
                      <a:gd name="T20" fmla="*/ 1 w 40"/>
                      <a:gd name="T21" fmla="*/ 1 h 288"/>
                      <a:gd name="T22" fmla="*/ 0 w 40"/>
                      <a:gd name="T23" fmla="*/ 1 h 288"/>
                      <a:gd name="T24" fmla="*/ 0 w 40"/>
                      <a:gd name="T25" fmla="*/ 1 h 288"/>
                      <a:gd name="T26" fmla="*/ 0 w 40"/>
                      <a:gd name="T27" fmla="*/ 1 h 288"/>
                      <a:gd name="T28" fmla="*/ 0 w 40"/>
                      <a:gd name="T29" fmla="*/ 1 h 288"/>
                      <a:gd name="T30" fmla="*/ 0 w 40"/>
                      <a:gd name="T31" fmla="*/ 1 h 288"/>
                      <a:gd name="T32" fmla="*/ 0 w 40"/>
                      <a:gd name="T33" fmla="*/ 0 h 288"/>
                      <a:gd name="T34" fmla="*/ 1 w 40"/>
                      <a:gd name="T35" fmla="*/ 1 h 288"/>
                      <a:gd name="T36" fmla="*/ 1 w 40"/>
                      <a:gd name="T37" fmla="*/ 1 h 288"/>
                      <a:gd name="T38" fmla="*/ 1 w 40"/>
                      <a:gd name="T39" fmla="*/ 1 h 288"/>
                      <a:gd name="T40" fmla="*/ 1 w 40"/>
                      <a:gd name="T41" fmla="*/ 1 h 288"/>
                      <a:gd name="T42" fmla="*/ 1 w 40"/>
                      <a:gd name="T43" fmla="*/ 1 h 288"/>
                      <a:gd name="T44" fmla="*/ 1 w 40"/>
                      <a:gd name="T45" fmla="*/ 1 h 288"/>
                      <a:gd name="T46" fmla="*/ 1 w 40"/>
                      <a:gd name="T47" fmla="*/ 1 h 288"/>
                      <a:gd name="T48" fmla="*/ 1 w 40"/>
                      <a:gd name="T49" fmla="*/ 1 h 288"/>
                      <a:gd name="T50" fmla="*/ 1 w 40"/>
                      <a:gd name="T51" fmla="*/ 1 h 28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40"/>
                      <a:gd name="T79" fmla="*/ 0 h 288"/>
                      <a:gd name="T80" fmla="*/ 40 w 40"/>
                      <a:gd name="T81" fmla="*/ 288 h 28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40" h="288">
                        <a:moveTo>
                          <a:pt x="38" y="127"/>
                        </a:moveTo>
                        <a:lnTo>
                          <a:pt x="38" y="181"/>
                        </a:lnTo>
                        <a:lnTo>
                          <a:pt x="38" y="190"/>
                        </a:lnTo>
                        <a:lnTo>
                          <a:pt x="39" y="201"/>
                        </a:lnTo>
                        <a:lnTo>
                          <a:pt x="40" y="212"/>
                        </a:lnTo>
                        <a:lnTo>
                          <a:pt x="40" y="221"/>
                        </a:lnTo>
                        <a:lnTo>
                          <a:pt x="40" y="288"/>
                        </a:lnTo>
                        <a:lnTo>
                          <a:pt x="2" y="288"/>
                        </a:lnTo>
                        <a:lnTo>
                          <a:pt x="1" y="223"/>
                        </a:lnTo>
                        <a:lnTo>
                          <a:pt x="1" y="216"/>
                        </a:lnTo>
                        <a:lnTo>
                          <a:pt x="1" y="209"/>
                        </a:lnTo>
                        <a:lnTo>
                          <a:pt x="0" y="204"/>
                        </a:lnTo>
                        <a:lnTo>
                          <a:pt x="0" y="200"/>
                        </a:lnTo>
                        <a:lnTo>
                          <a:pt x="0" y="167"/>
                        </a:lnTo>
                        <a:lnTo>
                          <a:pt x="0" y="103"/>
                        </a:lnTo>
                        <a:lnTo>
                          <a:pt x="0" y="39"/>
                        </a:lnTo>
                        <a:lnTo>
                          <a:pt x="0" y="0"/>
                        </a:lnTo>
                        <a:lnTo>
                          <a:pt x="5" y="2"/>
                        </a:lnTo>
                        <a:lnTo>
                          <a:pt x="10" y="3"/>
                        </a:lnTo>
                        <a:lnTo>
                          <a:pt x="16" y="5"/>
                        </a:lnTo>
                        <a:lnTo>
                          <a:pt x="23" y="7"/>
                        </a:lnTo>
                        <a:lnTo>
                          <a:pt x="27" y="10"/>
                        </a:lnTo>
                        <a:lnTo>
                          <a:pt x="31" y="12"/>
                        </a:lnTo>
                        <a:lnTo>
                          <a:pt x="34" y="14"/>
                        </a:lnTo>
                        <a:lnTo>
                          <a:pt x="38" y="15"/>
                        </a:lnTo>
                        <a:lnTo>
                          <a:pt x="38" y="12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68" name="Freeform 208"/>
                  <p:cNvSpPr>
                    <a:spLocks/>
                  </p:cNvSpPr>
                  <p:nvPr/>
                </p:nvSpPr>
                <p:spPr bwMode="auto">
                  <a:xfrm>
                    <a:off x="2382" y="2995"/>
                    <a:ext cx="173" cy="484"/>
                  </a:xfrm>
                  <a:custGeom>
                    <a:avLst/>
                    <a:gdLst>
                      <a:gd name="T0" fmla="*/ 1 w 259"/>
                      <a:gd name="T1" fmla="*/ 1 h 723"/>
                      <a:gd name="T2" fmla="*/ 1 w 259"/>
                      <a:gd name="T3" fmla="*/ 1 h 723"/>
                      <a:gd name="T4" fmla="*/ 1 w 259"/>
                      <a:gd name="T5" fmla="*/ 1 h 723"/>
                      <a:gd name="T6" fmla="*/ 1 w 259"/>
                      <a:gd name="T7" fmla="*/ 1 h 723"/>
                      <a:gd name="T8" fmla="*/ 1 w 259"/>
                      <a:gd name="T9" fmla="*/ 1 h 723"/>
                      <a:gd name="T10" fmla="*/ 1 w 259"/>
                      <a:gd name="T11" fmla="*/ 1 h 723"/>
                      <a:gd name="T12" fmla="*/ 1 w 259"/>
                      <a:gd name="T13" fmla="*/ 1 h 723"/>
                      <a:gd name="T14" fmla="*/ 1 w 259"/>
                      <a:gd name="T15" fmla="*/ 1 h 723"/>
                      <a:gd name="T16" fmla="*/ 1 w 259"/>
                      <a:gd name="T17" fmla="*/ 1 h 723"/>
                      <a:gd name="T18" fmla="*/ 1 w 259"/>
                      <a:gd name="T19" fmla="*/ 1 h 723"/>
                      <a:gd name="T20" fmla="*/ 1 w 259"/>
                      <a:gd name="T21" fmla="*/ 1 h 723"/>
                      <a:gd name="T22" fmla="*/ 1 w 259"/>
                      <a:gd name="T23" fmla="*/ 1 h 723"/>
                      <a:gd name="T24" fmla="*/ 1 w 259"/>
                      <a:gd name="T25" fmla="*/ 1 h 723"/>
                      <a:gd name="T26" fmla="*/ 1 w 259"/>
                      <a:gd name="T27" fmla="*/ 1 h 723"/>
                      <a:gd name="T28" fmla="*/ 1 w 259"/>
                      <a:gd name="T29" fmla="*/ 1 h 723"/>
                      <a:gd name="T30" fmla="*/ 1 w 259"/>
                      <a:gd name="T31" fmla="*/ 1 h 723"/>
                      <a:gd name="T32" fmla="*/ 1 w 259"/>
                      <a:gd name="T33" fmla="*/ 1 h 723"/>
                      <a:gd name="T34" fmla="*/ 1 w 259"/>
                      <a:gd name="T35" fmla="*/ 1 h 723"/>
                      <a:gd name="T36" fmla="*/ 1 w 259"/>
                      <a:gd name="T37" fmla="*/ 1 h 723"/>
                      <a:gd name="T38" fmla="*/ 1 w 259"/>
                      <a:gd name="T39" fmla="*/ 1 h 723"/>
                      <a:gd name="T40" fmla="*/ 1 w 259"/>
                      <a:gd name="T41" fmla="*/ 1 h 723"/>
                      <a:gd name="T42" fmla="*/ 1 w 259"/>
                      <a:gd name="T43" fmla="*/ 1 h 723"/>
                      <a:gd name="T44" fmla="*/ 1 w 259"/>
                      <a:gd name="T45" fmla="*/ 1 h 723"/>
                      <a:gd name="T46" fmla="*/ 1 w 259"/>
                      <a:gd name="T47" fmla="*/ 1 h 723"/>
                      <a:gd name="T48" fmla="*/ 1 w 259"/>
                      <a:gd name="T49" fmla="*/ 1 h 723"/>
                      <a:gd name="T50" fmla="*/ 1 w 259"/>
                      <a:gd name="T51" fmla="*/ 0 h 723"/>
                      <a:gd name="T52" fmla="*/ 1 w 259"/>
                      <a:gd name="T53" fmla="*/ 1 h 723"/>
                      <a:gd name="T54" fmla="*/ 1 w 259"/>
                      <a:gd name="T55" fmla="*/ 1 h 723"/>
                      <a:gd name="T56" fmla="*/ 1 w 259"/>
                      <a:gd name="T57" fmla="*/ 1 h 723"/>
                      <a:gd name="T58" fmla="*/ 1 w 259"/>
                      <a:gd name="T59" fmla="*/ 1 h 723"/>
                      <a:gd name="T60" fmla="*/ 1 w 259"/>
                      <a:gd name="T61" fmla="*/ 1 h 723"/>
                      <a:gd name="T62" fmla="*/ 1 w 259"/>
                      <a:gd name="T63" fmla="*/ 1 h 723"/>
                      <a:gd name="T64" fmla="*/ 1 w 259"/>
                      <a:gd name="T65" fmla="*/ 1 h 723"/>
                      <a:gd name="T66" fmla="*/ 1 w 259"/>
                      <a:gd name="T67" fmla="*/ 1 h 723"/>
                      <a:gd name="T68" fmla="*/ 1 w 259"/>
                      <a:gd name="T69" fmla="*/ 1 h 723"/>
                      <a:gd name="T70" fmla="*/ 1 w 259"/>
                      <a:gd name="T71" fmla="*/ 1 h 723"/>
                      <a:gd name="T72" fmla="*/ 1 w 259"/>
                      <a:gd name="T73" fmla="*/ 1 h 723"/>
                      <a:gd name="T74" fmla="*/ 1 w 259"/>
                      <a:gd name="T75" fmla="*/ 1 h 723"/>
                      <a:gd name="T76" fmla="*/ 1 w 259"/>
                      <a:gd name="T77" fmla="*/ 1 h 723"/>
                      <a:gd name="T78" fmla="*/ 1 w 259"/>
                      <a:gd name="T79" fmla="*/ 1 h 723"/>
                      <a:gd name="T80" fmla="*/ 1 w 259"/>
                      <a:gd name="T81" fmla="*/ 1 h 723"/>
                      <a:gd name="T82" fmla="*/ 1 w 259"/>
                      <a:gd name="T83" fmla="*/ 1 h 723"/>
                      <a:gd name="T84" fmla="*/ 1 w 259"/>
                      <a:gd name="T85" fmla="*/ 1 h 723"/>
                      <a:gd name="T86" fmla="*/ 1 w 259"/>
                      <a:gd name="T87" fmla="*/ 1 h 723"/>
                      <a:gd name="T88" fmla="*/ 1 w 259"/>
                      <a:gd name="T89" fmla="*/ 1 h 723"/>
                      <a:gd name="T90" fmla="*/ 1 w 259"/>
                      <a:gd name="T91" fmla="*/ 1 h 723"/>
                      <a:gd name="T92" fmla="*/ 1 w 259"/>
                      <a:gd name="T93" fmla="*/ 1 h 723"/>
                      <a:gd name="T94" fmla="*/ 1 w 259"/>
                      <a:gd name="T95" fmla="*/ 1 h 723"/>
                      <a:gd name="T96" fmla="*/ 1 w 259"/>
                      <a:gd name="T97" fmla="*/ 1 h 723"/>
                      <a:gd name="T98" fmla="*/ 1 w 259"/>
                      <a:gd name="T99" fmla="*/ 1 h 723"/>
                      <a:gd name="T100" fmla="*/ 1 w 259"/>
                      <a:gd name="T101" fmla="*/ 1 h 723"/>
                      <a:gd name="T102" fmla="*/ 1 w 259"/>
                      <a:gd name="T103" fmla="*/ 1 h 723"/>
                      <a:gd name="T104" fmla="*/ 1 w 259"/>
                      <a:gd name="T105" fmla="*/ 1 h 723"/>
                      <a:gd name="T106" fmla="*/ 1 w 259"/>
                      <a:gd name="T107" fmla="*/ 1 h 723"/>
                      <a:gd name="T108" fmla="*/ 1 w 259"/>
                      <a:gd name="T109" fmla="*/ 1 h 723"/>
                      <a:gd name="T110" fmla="*/ 1 w 259"/>
                      <a:gd name="T111" fmla="*/ 1 h 723"/>
                      <a:gd name="T112" fmla="*/ 1 w 259"/>
                      <a:gd name="T113" fmla="*/ 1 h 723"/>
                      <a:gd name="T114" fmla="*/ 1 w 259"/>
                      <a:gd name="T115" fmla="*/ 1 h 723"/>
                      <a:gd name="T116" fmla="*/ 1 w 259"/>
                      <a:gd name="T117" fmla="*/ 1 h 72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59"/>
                      <a:gd name="T178" fmla="*/ 0 h 723"/>
                      <a:gd name="T179" fmla="*/ 259 w 259"/>
                      <a:gd name="T180" fmla="*/ 723 h 72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59" h="723">
                        <a:moveTo>
                          <a:pt x="220" y="657"/>
                        </a:moveTo>
                        <a:lnTo>
                          <a:pt x="220" y="723"/>
                        </a:lnTo>
                        <a:lnTo>
                          <a:pt x="188" y="723"/>
                        </a:lnTo>
                        <a:lnTo>
                          <a:pt x="188" y="655"/>
                        </a:lnTo>
                        <a:lnTo>
                          <a:pt x="163" y="651"/>
                        </a:lnTo>
                        <a:lnTo>
                          <a:pt x="141" y="646"/>
                        </a:lnTo>
                        <a:lnTo>
                          <a:pt x="122" y="641"/>
                        </a:lnTo>
                        <a:lnTo>
                          <a:pt x="104" y="635"/>
                        </a:lnTo>
                        <a:lnTo>
                          <a:pt x="88" y="629"/>
                        </a:lnTo>
                        <a:lnTo>
                          <a:pt x="74" y="621"/>
                        </a:lnTo>
                        <a:lnTo>
                          <a:pt x="61" y="614"/>
                        </a:lnTo>
                        <a:lnTo>
                          <a:pt x="50" y="607"/>
                        </a:lnTo>
                        <a:lnTo>
                          <a:pt x="42" y="600"/>
                        </a:lnTo>
                        <a:lnTo>
                          <a:pt x="33" y="592"/>
                        </a:lnTo>
                        <a:lnTo>
                          <a:pt x="27" y="585"/>
                        </a:lnTo>
                        <a:lnTo>
                          <a:pt x="20" y="578"/>
                        </a:lnTo>
                        <a:lnTo>
                          <a:pt x="16" y="570"/>
                        </a:lnTo>
                        <a:lnTo>
                          <a:pt x="12" y="564"/>
                        </a:lnTo>
                        <a:lnTo>
                          <a:pt x="9" y="558"/>
                        </a:lnTo>
                        <a:lnTo>
                          <a:pt x="6" y="552"/>
                        </a:lnTo>
                        <a:lnTo>
                          <a:pt x="4" y="547"/>
                        </a:lnTo>
                        <a:lnTo>
                          <a:pt x="2" y="535"/>
                        </a:lnTo>
                        <a:lnTo>
                          <a:pt x="0" y="523"/>
                        </a:lnTo>
                        <a:lnTo>
                          <a:pt x="2" y="509"/>
                        </a:lnTo>
                        <a:lnTo>
                          <a:pt x="4" y="503"/>
                        </a:lnTo>
                        <a:lnTo>
                          <a:pt x="9" y="496"/>
                        </a:lnTo>
                        <a:lnTo>
                          <a:pt x="14" y="488"/>
                        </a:lnTo>
                        <a:lnTo>
                          <a:pt x="20" y="481"/>
                        </a:lnTo>
                        <a:lnTo>
                          <a:pt x="28" y="475"/>
                        </a:lnTo>
                        <a:lnTo>
                          <a:pt x="38" y="469"/>
                        </a:lnTo>
                        <a:lnTo>
                          <a:pt x="47" y="465"/>
                        </a:lnTo>
                        <a:lnTo>
                          <a:pt x="59" y="464"/>
                        </a:lnTo>
                        <a:lnTo>
                          <a:pt x="71" y="465"/>
                        </a:lnTo>
                        <a:lnTo>
                          <a:pt x="81" y="468"/>
                        </a:lnTo>
                        <a:lnTo>
                          <a:pt x="91" y="474"/>
                        </a:lnTo>
                        <a:lnTo>
                          <a:pt x="98" y="481"/>
                        </a:lnTo>
                        <a:lnTo>
                          <a:pt x="106" y="488"/>
                        </a:lnTo>
                        <a:lnTo>
                          <a:pt x="111" y="498"/>
                        </a:lnTo>
                        <a:lnTo>
                          <a:pt x="114" y="508"/>
                        </a:lnTo>
                        <a:lnTo>
                          <a:pt x="115" y="519"/>
                        </a:lnTo>
                        <a:lnTo>
                          <a:pt x="114" y="530"/>
                        </a:lnTo>
                        <a:lnTo>
                          <a:pt x="112" y="539"/>
                        </a:lnTo>
                        <a:lnTo>
                          <a:pt x="108" y="548"/>
                        </a:lnTo>
                        <a:lnTo>
                          <a:pt x="102" y="555"/>
                        </a:lnTo>
                        <a:lnTo>
                          <a:pt x="95" y="562"/>
                        </a:lnTo>
                        <a:lnTo>
                          <a:pt x="87" y="567"/>
                        </a:lnTo>
                        <a:lnTo>
                          <a:pt x="78" y="572"/>
                        </a:lnTo>
                        <a:lnTo>
                          <a:pt x="68" y="574"/>
                        </a:lnTo>
                        <a:lnTo>
                          <a:pt x="70" y="581"/>
                        </a:lnTo>
                        <a:lnTo>
                          <a:pt x="72" y="583"/>
                        </a:lnTo>
                        <a:lnTo>
                          <a:pt x="74" y="583"/>
                        </a:lnTo>
                        <a:lnTo>
                          <a:pt x="76" y="586"/>
                        </a:lnTo>
                        <a:lnTo>
                          <a:pt x="81" y="593"/>
                        </a:lnTo>
                        <a:lnTo>
                          <a:pt x="90" y="601"/>
                        </a:lnTo>
                        <a:lnTo>
                          <a:pt x="102" y="608"/>
                        </a:lnTo>
                        <a:lnTo>
                          <a:pt x="115" y="614"/>
                        </a:lnTo>
                        <a:lnTo>
                          <a:pt x="131" y="619"/>
                        </a:lnTo>
                        <a:lnTo>
                          <a:pt x="148" y="625"/>
                        </a:lnTo>
                        <a:lnTo>
                          <a:pt x="168" y="629"/>
                        </a:lnTo>
                        <a:lnTo>
                          <a:pt x="188" y="632"/>
                        </a:lnTo>
                        <a:lnTo>
                          <a:pt x="188" y="410"/>
                        </a:lnTo>
                        <a:lnTo>
                          <a:pt x="153" y="397"/>
                        </a:lnTo>
                        <a:lnTo>
                          <a:pt x="122" y="381"/>
                        </a:lnTo>
                        <a:lnTo>
                          <a:pt x="93" y="364"/>
                        </a:lnTo>
                        <a:lnTo>
                          <a:pt x="68" y="346"/>
                        </a:lnTo>
                        <a:lnTo>
                          <a:pt x="48" y="324"/>
                        </a:lnTo>
                        <a:lnTo>
                          <a:pt x="33" y="299"/>
                        </a:lnTo>
                        <a:lnTo>
                          <a:pt x="24" y="271"/>
                        </a:lnTo>
                        <a:lnTo>
                          <a:pt x="20" y="237"/>
                        </a:lnTo>
                        <a:lnTo>
                          <a:pt x="23" y="206"/>
                        </a:lnTo>
                        <a:lnTo>
                          <a:pt x="31" y="177"/>
                        </a:lnTo>
                        <a:lnTo>
                          <a:pt x="44" y="149"/>
                        </a:lnTo>
                        <a:lnTo>
                          <a:pt x="62" y="125"/>
                        </a:lnTo>
                        <a:lnTo>
                          <a:pt x="86" y="103"/>
                        </a:lnTo>
                        <a:lnTo>
                          <a:pt x="114" y="86"/>
                        </a:lnTo>
                        <a:lnTo>
                          <a:pt x="148" y="73"/>
                        </a:lnTo>
                        <a:lnTo>
                          <a:pt x="188" y="65"/>
                        </a:lnTo>
                        <a:lnTo>
                          <a:pt x="188" y="0"/>
                        </a:lnTo>
                        <a:lnTo>
                          <a:pt x="223" y="0"/>
                        </a:lnTo>
                        <a:lnTo>
                          <a:pt x="223" y="62"/>
                        </a:lnTo>
                        <a:lnTo>
                          <a:pt x="227" y="61"/>
                        </a:lnTo>
                        <a:lnTo>
                          <a:pt x="230" y="61"/>
                        </a:lnTo>
                        <a:lnTo>
                          <a:pt x="232" y="61"/>
                        </a:lnTo>
                        <a:lnTo>
                          <a:pt x="237" y="61"/>
                        </a:lnTo>
                        <a:lnTo>
                          <a:pt x="242" y="61"/>
                        </a:lnTo>
                        <a:lnTo>
                          <a:pt x="248" y="60"/>
                        </a:lnTo>
                        <a:lnTo>
                          <a:pt x="253" y="60"/>
                        </a:lnTo>
                        <a:lnTo>
                          <a:pt x="258" y="60"/>
                        </a:lnTo>
                        <a:lnTo>
                          <a:pt x="258" y="66"/>
                        </a:lnTo>
                        <a:lnTo>
                          <a:pt x="259" y="68"/>
                        </a:lnTo>
                        <a:lnTo>
                          <a:pt x="259" y="69"/>
                        </a:lnTo>
                        <a:lnTo>
                          <a:pt x="259" y="72"/>
                        </a:lnTo>
                        <a:lnTo>
                          <a:pt x="259" y="75"/>
                        </a:lnTo>
                        <a:lnTo>
                          <a:pt x="259" y="80"/>
                        </a:lnTo>
                        <a:lnTo>
                          <a:pt x="259" y="86"/>
                        </a:lnTo>
                        <a:lnTo>
                          <a:pt x="259" y="90"/>
                        </a:lnTo>
                        <a:lnTo>
                          <a:pt x="256" y="90"/>
                        </a:lnTo>
                        <a:lnTo>
                          <a:pt x="252" y="90"/>
                        </a:lnTo>
                        <a:lnTo>
                          <a:pt x="248" y="90"/>
                        </a:lnTo>
                        <a:lnTo>
                          <a:pt x="243" y="90"/>
                        </a:lnTo>
                        <a:lnTo>
                          <a:pt x="238" y="90"/>
                        </a:lnTo>
                        <a:lnTo>
                          <a:pt x="233" y="90"/>
                        </a:lnTo>
                        <a:lnTo>
                          <a:pt x="227" y="91"/>
                        </a:lnTo>
                        <a:lnTo>
                          <a:pt x="223" y="91"/>
                        </a:lnTo>
                        <a:lnTo>
                          <a:pt x="216" y="92"/>
                        </a:lnTo>
                        <a:lnTo>
                          <a:pt x="207" y="93"/>
                        </a:lnTo>
                        <a:lnTo>
                          <a:pt x="200" y="93"/>
                        </a:lnTo>
                        <a:lnTo>
                          <a:pt x="194" y="93"/>
                        </a:lnTo>
                        <a:lnTo>
                          <a:pt x="184" y="95"/>
                        </a:lnTo>
                        <a:lnTo>
                          <a:pt x="173" y="98"/>
                        </a:lnTo>
                        <a:lnTo>
                          <a:pt x="161" y="103"/>
                        </a:lnTo>
                        <a:lnTo>
                          <a:pt x="150" y="109"/>
                        </a:lnTo>
                        <a:lnTo>
                          <a:pt x="139" y="120"/>
                        </a:lnTo>
                        <a:lnTo>
                          <a:pt x="130" y="133"/>
                        </a:lnTo>
                        <a:lnTo>
                          <a:pt x="124" y="151"/>
                        </a:lnTo>
                        <a:lnTo>
                          <a:pt x="121" y="173"/>
                        </a:lnTo>
                        <a:lnTo>
                          <a:pt x="122" y="184"/>
                        </a:lnTo>
                        <a:lnTo>
                          <a:pt x="126" y="196"/>
                        </a:lnTo>
                        <a:lnTo>
                          <a:pt x="131" y="207"/>
                        </a:lnTo>
                        <a:lnTo>
                          <a:pt x="139" y="217"/>
                        </a:lnTo>
                        <a:lnTo>
                          <a:pt x="148" y="227"/>
                        </a:lnTo>
                        <a:lnTo>
                          <a:pt x="160" y="235"/>
                        </a:lnTo>
                        <a:lnTo>
                          <a:pt x="173" y="245"/>
                        </a:lnTo>
                        <a:lnTo>
                          <a:pt x="188" y="252"/>
                        </a:lnTo>
                        <a:lnTo>
                          <a:pt x="194" y="255"/>
                        </a:lnTo>
                        <a:lnTo>
                          <a:pt x="203" y="258"/>
                        </a:lnTo>
                        <a:lnTo>
                          <a:pt x="210" y="260"/>
                        </a:lnTo>
                        <a:lnTo>
                          <a:pt x="217" y="262"/>
                        </a:lnTo>
                        <a:lnTo>
                          <a:pt x="219" y="263"/>
                        </a:lnTo>
                        <a:lnTo>
                          <a:pt x="220" y="263"/>
                        </a:lnTo>
                        <a:lnTo>
                          <a:pt x="221" y="264"/>
                        </a:lnTo>
                        <a:lnTo>
                          <a:pt x="223" y="264"/>
                        </a:lnTo>
                        <a:lnTo>
                          <a:pt x="226" y="265"/>
                        </a:lnTo>
                        <a:lnTo>
                          <a:pt x="231" y="268"/>
                        </a:lnTo>
                        <a:lnTo>
                          <a:pt x="235" y="271"/>
                        </a:lnTo>
                        <a:lnTo>
                          <a:pt x="238" y="272"/>
                        </a:lnTo>
                        <a:lnTo>
                          <a:pt x="242" y="274"/>
                        </a:lnTo>
                        <a:lnTo>
                          <a:pt x="247" y="276"/>
                        </a:lnTo>
                        <a:lnTo>
                          <a:pt x="251" y="279"/>
                        </a:lnTo>
                        <a:lnTo>
                          <a:pt x="257" y="281"/>
                        </a:lnTo>
                        <a:lnTo>
                          <a:pt x="257" y="295"/>
                        </a:lnTo>
                        <a:lnTo>
                          <a:pt x="257" y="313"/>
                        </a:lnTo>
                        <a:lnTo>
                          <a:pt x="257" y="335"/>
                        </a:lnTo>
                        <a:lnTo>
                          <a:pt x="257" y="358"/>
                        </a:lnTo>
                        <a:lnTo>
                          <a:pt x="257" y="383"/>
                        </a:lnTo>
                        <a:lnTo>
                          <a:pt x="257" y="406"/>
                        </a:lnTo>
                        <a:lnTo>
                          <a:pt x="257" y="425"/>
                        </a:lnTo>
                        <a:lnTo>
                          <a:pt x="257" y="435"/>
                        </a:lnTo>
                        <a:lnTo>
                          <a:pt x="255" y="434"/>
                        </a:lnTo>
                        <a:lnTo>
                          <a:pt x="251" y="432"/>
                        </a:lnTo>
                        <a:lnTo>
                          <a:pt x="244" y="430"/>
                        </a:lnTo>
                        <a:lnTo>
                          <a:pt x="238" y="428"/>
                        </a:lnTo>
                        <a:lnTo>
                          <a:pt x="236" y="427"/>
                        </a:lnTo>
                        <a:lnTo>
                          <a:pt x="232" y="426"/>
                        </a:lnTo>
                        <a:lnTo>
                          <a:pt x="227" y="424"/>
                        </a:lnTo>
                        <a:lnTo>
                          <a:pt x="222" y="423"/>
                        </a:lnTo>
                        <a:lnTo>
                          <a:pt x="221" y="636"/>
                        </a:lnTo>
                        <a:lnTo>
                          <a:pt x="226" y="637"/>
                        </a:lnTo>
                        <a:lnTo>
                          <a:pt x="231" y="637"/>
                        </a:lnTo>
                        <a:lnTo>
                          <a:pt x="236" y="637"/>
                        </a:lnTo>
                        <a:lnTo>
                          <a:pt x="240" y="636"/>
                        </a:lnTo>
                        <a:lnTo>
                          <a:pt x="244" y="636"/>
                        </a:lnTo>
                        <a:lnTo>
                          <a:pt x="249" y="635"/>
                        </a:lnTo>
                        <a:lnTo>
                          <a:pt x="253" y="635"/>
                        </a:lnTo>
                        <a:lnTo>
                          <a:pt x="257" y="635"/>
                        </a:lnTo>
                        <a:lnTo>
                          <a:pt x="257" y="641"/>
                        </a:lnTo>
                        <a:lnTo>
                          <a:pt x="258" y="647"/>
                        </a:lnTo>
                        <a:lnTo>
                          <a:pt x="258" y="653"/>
                        </a:lnTo>
                        <a:lnTo>
                          <a:pt x="258" y="657"/>
                        </a:lnTo>
                        <a:lnTo>
                          <a:pt x="255" y="657"/>
                        </a:lnTo>
                        <a:lnTo>
                          <a:pt x="251" y="658"/>
                        </a:lnTo>
                        <a:lnTo>
                          <a:pt x="247" y="658"/>
                        </a:lnTo>
                        <a:lnTo>
                          <a:pt x="241" y="658"/>
                        </a:lnTo>
                        <a:lnTo>
                          <a:pt x="236" y="658"/>
                        </a:lnTo>
                        <a:lnTo>
                          <a:pt x="231" y="658"/>
                        </a:lnTo>
                        <a:lnTo>
                          <a:pt x="225" y="657"/>
                        </a:lnTo>
                        <a:lnTo>
                          <a:pt x="220" y="657"/>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69" name="Freeform 209"/>
                  <p:cNvSpPr>
                    <a:spLocks/>
                  </p:cNvSpPr>
                  <p:nvPr/>
                </p:nvSpPr>
                <p:spPr bwMode="auto">
                  <a:xfrm>
                    <a:off x="2507" y="3055"/>
                    <a:ext cx="24" cy="116"/>
                  </a:xfrm>
                  <a:custGeom>
                    <a:avLst/>
                    <a:gdLst>
                      <a:gd name="T0" fmla="*/ 1 w 35"/>
                      <a:gd name="T1" fmla="*/ 1 h 173"/>
                      <a:gd name="T2" fmla="*/ 1 w 35"/>
                      <a:gd name="T3" fmla="*/ 1 h 173"/>
                      <a:gd name="T4" fmla="*/ 1 w 35"/>
                      <a:gd name="T5" fmla="*/ 1 h 173"/>
                      <a:gd name="T6" fmla="*/ 1 w 35"/>
                      <a:gd name="T7" fmla="*/ 0 h 173"/>
                      <a:gd name="T8" fmla="*/ 1 w 35"/>
                      <a:gd name="T9" fmla="*/ 0 h 173"/>
                      <a:gd name="T10" fmla="*/ 1 w 35"/>
                      <a:gd name="T11" fmla="*/ 0 h 173"/>
                      <a:gd name="T12" fmla="*/ 1 w 35"/>
                      <a:gd name="T13" fmla="*/ 0 h 173"/>
                      <a:gd name="T14" fmla="*/ 1 w 35"/>
                      <a:gd name="T15" fmla="*/ 0 h 173"/>
                      <a:gd name="T16" fmla="*/ 1 w 35"/>
                      <a:gd name="T17" fmla="*/ 1 h 173"/>
                      <a:gd name="T18" fmla="*/ 0 w 35"/>
                      <a:gd name="T19" fmla="*/ 1 h 173"/>
                      <a:gd name="T20" fmla="*/ 0 w 35"/>
                      <a:gd name="T21" fmla="*/ 1 h 173"/>
                      <a:gd name="T22" fmla="*/ 0 w 35"/>
                      <a:gd name="T23" fmla="*/ 1 h 173"/>
                      <a:gd name="T24" fmla="*/ 1 w 35"/>
                      <a:gd name="T25" fmla="*/ 1 h 173"/>
                      <a:gd name="T26" fmla="*/ 1 w 35"/>
                      <a:gd name="T27" fmla="*/ 1 h 173"/>
                      <a:gd name="T28" fmla="*/ 1 w 35"/>
                      <a:gd name="T29" fmla="*/ 1 h 173"/>
                      <a:gd name="T30" fmla="*/ 1 w 35"/>
                      <a:gd name="T31" fmla="*/ 1 h 173"/>
                      <a:gd name="T32" fmla="*/ 1 w 35"/>
                      <a:gd name="T33" fmla="*/ 1 h 173"/>
                      <a:gd name="T34" fmla="*/ 1 w 35"/>
                      <a:gd name="T35" fmla="*/ 1 h 173"/>
                      <a:gd name="T36" fmla="*/ 1 w 35"/>
                      <a:gd name="T37" fmla="*/ 1 h 173"/>
                      <a:gd name="T38" fmla="*/ 1 w 35"/>
                      <a:gd name="T39" fmla="*/ 1 h 17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5"/>
                      <a:gd name="T61" fmla="*/ 0 h 173"/>
                      <a:gd name="T62" fmla="*/ 35 w 35"/>
                      <a:gd name="T63" fmla="*/ 173 h 17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5" h="173">
                        <a:moveTo>
                          <a:pt x="35" y="173"/>
                        </a:moveTo>
                        <a:lnTo>
                          <a:pt x="35" y="1"/>
                        </a:lnTo>
                        <a:lnTo>
                          <a:pt x="31" y="1"/>
                        </a:lnTo>
                        <a:lnTo>
                          <a:pt x="27" y="0"/>
                        </a:lnTo>
                        <a:lnTo>
                          <a:pt x="22" y="0"/>
                        </a:lnTo>
                        <a:lnTo>
                          <a:pt x="19" y="0"/>
                        </a:lnTo>
                        <a:lnTo>
                          <a:pt x="15" y="0"/>
                        </a:lnTo>
                        <a:lnTo>
                          <a:pt x="10" y="0"/>
                        </a:lnTo>
                        <a:lnTo>
                          <a:pt x="4" y="1"/>
                        </a:lnTo>
                        <a:lnTo>
                          <a:pt x="0" y="1"/>
                        </a:lnTo>
                        <a:lnTo>
                          <a:pt x="0" y="78"/>
                        </a:lnTo>
                        <a:lnTo>
                          <a:pt x="0" y="161"/>
                        </a:lnTo>
                        <a:lnTo>
                          <a:pt x="3" y="162"/>
                        </a:lnTo>
                        <a:lnTo>
                          <a:pt x="7" y="164"/>
                        </a:lnTo>
                        <a:lnTo>
                          <a:pt x="12" y="166"/>
                        </a:lnTo>
                        <a:lnTo>
                          <a:pt x="18" y="168"/>
                        </a:lnTo>
                        <a:lnTo>
                          <a:pt x="23" y="170"/>
                        </a:lnTo>
                        <a:lnTo>
                          <a:pt x="28" y="171"/>
                        </a:lnTo>
                        <a:lnTo>
                          <a:pt x="32" y="172"/>
                        </a:lnTo>
                        <a:lnTo>
                          <a:pt x="35" y="173"/>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70" name="Freeform 210"/>
                  <p:cNvSpPr>
                    <a:spLocks/>
                  </p:cNvSpPr>
                  <p:nvPr/>
                </p:nvSpPr>
                <p:spPr bwMode="auto">
                  <a:xfrm>
                    <a:off x="2553" y="2995"/>
                    <a:ext cx="151" cy="437"/>
                  </a:xfrm>
                  <a:custGeom>
                    <a:avLst/>
                    <a:gdLst>
                      <a:gd name="T0" fmla="*/ 1 w 226"/>
                      <a:gd name="T1" fmla="*/ 0 h 655"/>
                      <a:gd name="T2" fmla="*/ 1 w 226"/>
                      <a:gd name="T3" fmla="*/ 1 h 655"/>
                      <a:gd name="T4" fmla="*/ 1 w 226"/>
                      <a:gd name="T5" fmla="*/ 1 h 655"/>
                      <a:gd name="T6" fmla="*/ 1 w 226"/>
                      <a:gd name="T7" fmla="*/ 1 h 655"/>
                      <a:gd name="T8" fmla="*/ 1 w 226"/>
                      <a:gd name="T9" fmla="*/ 1 h 655"/>
                      <a:gd name="T10" fmla="*/ 1 w 226"/>
                      <a:gd name="T11" fmla="*/ 1 h 655"/>
                      <a:gd name="T12" fmla="*/ 1 w 226"/>
                      <a:gd name="T13" fmla="*/ 1 h 655"/>
                      <a:gd name="T14" fmla="*/ 1 w 226"/>
                      <a:gd name="T15" fmla="*/ 1 h 655"/>
                      <a:gd name="T16" fmla="*/ 1 w 226"/>
                      <a:gd name="T17" fmla="*/ 1 h 655"/>
                      <a:gd name="T18" fmla="*/ 1 w 226"/>
                      <a:gd name="T19" fmla="*/ 1 h 655"/>
                      <a:gd name="T20" fmla="*/ 1 w 226"/>
                      <a:gd name="T21" fmla="*/ 1 h 655"/>
                      <a:gd name="T22" fmla="*/ 1 w 226"/>
                      <a:gd name="T23" fmla="*/ 1 h 655"/>
                      <a:gd name="T24" fmla="*/ 1 w 226"/>
                      <a:gd name="T25" fmla="*/ 1 h 655"/>
                      <a:gd name="T26" fmla="*/ 1 w 226"/>
                      <a:gd name="T27" fmla="*/ 1 h 655"/>
                      <a:gd name="T28" fmla="*/ 1 w 226"/>
                      <a:gd name="T29" fmla="*/ 1 h 655"/>
                      <a:gd name="T30" fmla="*/ 1 w 226"/>
                      <a:gd name="T31" fmla="*/ 1 h 655"/>
                      <a:gd name="T32" fmla="*/ 1 w 226"/>
                      <a:gd name="T33" fmla="*/ 1 h 655"/>
                      <a:gd name="T34" fmla="*/ 1 w 226"/>
                      <a:gd name="T35" fmla="*/ 1 h 655"/>
                      <a:gd name="T36" fmla="*/ 1 w 226"/>
                      <a:gd name="T37" fmla="*/ 1 h 655"/>
                      <a:gd name="T38" fmla="*/ 1 w 226"/>
                      <a:gd name="T39" fmla="*/ 1 h 655"/>
                      <a:gd name="T40" fmla="*/ 1 w 226"/>
                      <a:gd name="T41" fmla="*/ 1 h 655"/>
                      <a:gd name="T42" fmla="*/ 1 w 226"/>
                      <a:gd name="T43" fmla="*/ 1 h 655"/>
                      <a:gd name="T44" fmla="*/ 1 w 226"/>
                      <a:gd name="T45" fmla="*/ 1 h 655"/>
                      <a:gd name="T46" fmla="*/ 1 w 226"/>
                      <a:gd name="T47" fmla="*/ 1 h 655"/>
                      <a:gd name="T48" fmla="*/ 1 w 226"/>
                      <a:gd name="T49" fmla="*/ 1 h 655"/>
                      <a:gd name="T50" fmla="*/ 1 w 226"/>
                      <a:gd name="T51" fmla="*/ 1 h 655"/>
                      <a:gd name="T52" fmla="*/ 1 w 226"/>
                      <a:gd name="T53" fmla="*/ 1 h 655"/>
                      <a:gd name="T54" fmla="*/ 1 w 226"/>
                      <a:gd name="T55" fmla="*/ 1 h 655"/>
                      <a:gd name="T56" fmla="*/ 1 w 226"/>
                      <a:gd name="T57" fmla="*/ 1 h 655"/>
                      <a:gd name="T58" fmla="*/ 1 w 226"/>
                      <a:gd name="T59" fmla="*/ 1 h 655"/>
                      <a:gd name="T60" fmla="*/ 1 w 226"/>
                      <a:gd name="T61" fmla="*/ 1 h 655"/>
                      <a:gd name="T62" fmla="*/ 1 w 226"/>
                      <a:gd name="T63" fmla="*/ 1 h 655"/>
                      <a:gd name="T64" fmla="*/ 1 w 226"/>
                      <a:gd name="T65" fmla="*/ 1 h 655"/>
                      <a:gd name="T66" fmla="*/ 1 w 226"/>
                      <a:gd name="T67" fmla="*/ 1 h 655"/>
                      <a:gd name="T68" fmla="*/ 1 w 226"/>
                      <a:gd name="T69" fmla="*/ 1 h 655"/>
                      <a:gd name="T70" fmla="*/ 1 w 226"/>
                      <a:gd name="T71" fmla="*/ 1 h 655"/>
                      <a:gd name="T72" fmla="*/ 1 w 226"/>
                      <a:gd name="T73" fmla="*/ 1 h 655"/>
                      <a:gd name="T74" fmla="*/ 1 w 226"/>
                      <a:gd name="T75" fmla="*/ 1 h 655"/>
                      <a:gd name="T76" fmla="*/ 1 w 226"/>
                      <a:gd name="T77" fmla="*/ 1 h 655"/>
                      <a:gd name="T78" fmla="*/ 1 w 226"/>
                      <a:gd name="T79" fmla="*/ 1 h 655"/>
                      <a:gd name="T80" fmla="*/ 1 w 226"/>
                      <a:gd name="T81" fmla="*/ 1 h 655"/>
                      <a:gd name="T82" fmla="*/ 1 w 226"/>
                      <a:gd name="T83" fmla="*/ 1 h 655"/>
                      <a:gd name="T84" fmla="*/ 1 w 226"/>
                      <a:gd name="T85" fmla="*/ 1 h 655"/>
                      <a:gd name="T86" fmla="*/ 1 w 226"/>
                      <a:gd name="T87" fmla="*/ 1 h 655"/>
                      <a:gd name="T88" fmla="*/ 1 w 226"/>
                      <a:gd name="T89" fmla="*/ 1 h 655"/>
                      <a:gd name="T90" fmla="*/ 1 w 226"/>
                      <a:gd name="T91" fmla="*/ 1 h 655"/>
                      <a:gd name="T92" fmla="*/ 1 w 226"/>
                      <a:gd name="T93" fmla="*/ 1 h 655"/>
                      <a:gd name="T94" fmla="*/ 1 w 226"/>
                      <a:gd name="T95" fmla="*/ 1 h 655"/>
                      <a:gd name="T96" fmla="*/ 1 w 226"/>
                      <a:gd name="T97" fmla="*/ 1 h 655"/>
                      <a:gd name="T98" fmla="*/ 1 w 226"/>
                      <a:gd name="T99" fmla="*/ 1 h 655"/>
                      <a:gd name="T100" fmla="*/ 1 w 226"/>
                      <a:gd name="T101" fmla="*/ 1 h 655"/>
                      <a:gd name="T102" fmla="*/ 1 w 226"/>
                      <a:gd name="T103" fmla="*/ 1 h 655"/>
                      <a:gd name="T104" fmla="*/ 1 w 226"/>
                      <a:gd name="T105" fmla="*/ 1 h 655"/>
                      <a:gd name="T106" fmla="*/ 1 w 226"/>
                      <a:gd name="T107" fmla="*/ 1 h 655"/>
                      <a:gd name="T108" fmla="*/ 1 w 226"/>
                      <a:gd name="T109" fmla="*/ 1 h 655"/>
                      <a:gd name="T110" fmla="*/ 1 w 226"/>
                      <a:gd name="T111" fmla="*/ 1 h 655"/>
                      <a:gd name="T112" fmla="*/ 0 w 226"/>
                      <a:gd name="T113" fmla="*/ 1 h 655"/>
                      <a:gd name="T114" fmla="*/ 1 w 226"/>
                      <a:gd name="T115" fmla="*/ 1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26"/>
                      <a:gd name="T175" fmla="*/ 0 h 655"/>
                      <a:gd name="T176" fmla="*/ 226 w 226"/>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26" h="655">
                        <a:moveTo>
                          <a:pt x="2" y="55"/>
                        </a:moveTo>
                        <a:lnTo>
                          <a:pt x="2" y="0"/>
                        </a:lnTo>
                        <a:lnTo>
                          <a:pt x="40" y="0"/>
                        </a:lnTo>
                        <a:lnTo>
                          <a:pt x="40" y="64"/>
                        </a:lnTo>
                        <a:lnTo>
                          <a:pt x="78" y="71"/>
                        </a:lnTo>
                        <a:lnTo>
                          <a:pt x="111" y="81"/>
                        </a:lnTo>
                        <a:lnTo>
                          <a:pt x="137" y="95"/>
                        </a:lnTo>
                        <a:lnTo>
                          <a:pt x="157" y="111"/>
                        </a:lnTo>
                        <a:lnTo>
                          <a:pt x="172" y="129"/>
                        </a:lnTo>
                        <a:lnTo>
                          <a:pt x="182" y="148"/>
                        </a:lnTo>
                        <a:lnTo>
                          <a:pt x="188" y="167"/>
                        </a:lnTo>
                        <a:lnTo>
                          <a:pt x="189" y="185"/>
                        </a:lnTo>
                        <a:lnTo>
                          <a:pt x="188" y="197"/>
                        </a:lnTo>
                        <a:lnTo>
                          <a:pt x="185" y="207"/>
                        </a:lnTo>
                        <a:lnTo>
                          <a:pt x="179" y="217"/>
                        </a:lnTo>
                        <a:lnTo>
                          <a:pt x="173" y="225"/>
                        </a:lnTo>
                        <a:lnTo>
                          <a:pt x="165" y="232"/>
                        </a:lnTo>
                        <a:lnTo>
                          <a:pt x="155" y="237"/>
                        </a:lnTo>
                        <a:lnTo>
                          <a:pt x="145" y="240"/>
                        </a:lnTo>
                        <a:lnTo>
                          <a:pt x="134" y="242"/>
                        </a:lnTo>
                        <a:lnTo>
                          <a:pt x="122" y="240"/>
                        </a:lnTo>
                        <a:lnTo>
                          <a:pt x="111" y="237"/>
                        </a:lnTo>
                        <a:lnTo>
                          <a:pt x="102" y="232"/>
                        </a:lnTo>
                        <a:lnTo>
                          <a:pt x="93" y="225"/>
                        </a:lnTo>
                        <a:lnTo>
                          <a:pt x="87" y="218"/>
                        </a:lnTo>
                        <a:lnTo>
                          <a:pt x="81" y="208"/>
                        </a:lnTo>
                        <a:lnTo>
                          <a:pt x="78" y="198"/>
                        </a:lnTo>
                        <a:lnTo>
                          <a:pt x="77" y="186"/>
                        </a:lnTo>
                        <a:lnTo>
                          <a:pt x="78" y="177"/>
                        </a:lnTo>
                        <a:lnTo>
                          <a:pt x="80" y="168"/>
                        </a:lnTo>
                        <a:lnTo>
                          <a:pt x="85" y="158"/>
                        </a:lnTo>
                        <a:lnTo>
                          <a:pt x="90" y="151"/>
                        </a:lnTo>
                        <a:lnTo>
                          <a:pt x="95" y="145"/>
                        </a:lnTo>
                        <a:lnTo>
                          <a:pt x="103" y="139"/>
                        </a:lnTo>
                        <a:lnTo>
                          <a:pt x="111" y="135"/>
                        </a:lnTo>
                        <a:lnTo>
                          <a:pt x="121" y="132"/>
                        </a:lnTo>
                        <a:lnTo>
                          <a:pt x="121" y="128"/>
                        </a:lnTo>
                        <a:lnTo>
                          <a:pt x="121" y="126"/>
                        </a:lnTo>
                        <a:lnTo>
                          <a:pt x="121" y="125"/>
                        </a:lnTo>
                        <a:lnTo>
                          <a:pt x="120" y="121"/>
                        </a:lnTo>
                        <a:lnTo>
                          <a:pt x="112" y="115"/>
                        </a:lnTo>
                        <a:lnTo>
                          <a:pt x="104" y="108"/>
                        </a:lnTo>
                        <a:lnTo>
                          <a:pt x="94" y="104"/>
                        </a:lnTo>
                        <a:lnTo>
                          <a:pt x="83" y="100"/>
                        </a:lnTo>
                        <a:lnTo>
                          <a:pt x="72" y="97"/>
                        </a:lnTo>
                        <a:lnTo>
                          <a:pt x="60" y="95"/>
                        </a:lnTo>
                        <a:lnTo>
                          <a:pt x="48" y="93"/>
                        </a:lnTo>
                        <a:lnTo>
                          <a:pt x="38" y="93"/>
                        </a:lnTo>
                        <a:lnTo>
                          <a:pt x="38" y="300"/>
                        </a:lnTo>
                        <a:lnTo>
                          <a:pt x="56" y="306"/>
                        </a:lnTo>
                        <a:lnTo>
                          <a:pt x="74" y="313"/>
                        </a:lnTo>
                        <a:lnTo>
                          <a:pt x="92" y="321"/>
                        </a:lnTo>
                        <a:lnTo>
                          <a:pt x="109" y="327"/>
                        </a:lnTo>
                        <a:lnTo>
                          <a:pt x="125" y="335"/>
                        </a:lnTo>
                        <a:lnTo>
                          <a:pt x="141" y="344"/>
                        </a:lnTo>
                        <a:lnTo>
                          <a:pt x="156" y="352"/>
                        </a:lnTo>
                        <a:lnTo>
                          <a:pt x="169" y="361"/>
                        </a:lnTo>
                        <a:lnTo>
                          <a:pt x="182" y="371"/>
                        </a:lnTo>
                        <a:lnTo>
                          <a:pt x="193" y="382"/>
                        </a:lnTo>
                        <a:lnTo>
                          <a:pt x="203" y="393"/>
                        </a:lnTo>
                        <a:lnTo>
                          <a:pt x="210" y="407"/>
                        </a:lnTo>
                        <a:lnTo>
                          <a:pt x="218" y="421"/>
                        </a:lnTo>
                        <a:lnTo>
                          <a:pt x="222" y="436"/>
                        </a:lnTo>
                        <a:lnTo>
                          <a:pt x="225" y="453"/>
                        </a:lnTo>
                        <a:lnTo>
                          <a:pt x="226" y="471"/>
                        </a:lnTo>
                        <a:lnTo>
                          <a:pt x="226" y="488"/>
                        </a:lnTo>
                        <a:lnTo>
                          <a:pt x="224" y="505"/>
                        </a:lnTo>
                        <a:lnTo>
                          <a:pt x="222" y="522"/>
                        </a:lnTo>
                        <a:lnTo>
                          <a:pt x="218" y="537"/>
                        </a:lnTo>
                        <a:lnTo>
                          <a:pt x="213" y="553"/>
                        </a:lnTo>
                        <a:lnTo>
                          <a:pt x="206" y="567"/>
                        </a:lnTo>
                        <a:lnTo>
                          <a:pt x="198" y="581"/>
                        </a:lnTo>
                        <a:lnTo>
                          <a:pt x="188" y="593"/>
                        </a:lnTo>
                        <a:lnTo>
                          <a:pt x="176" y="605"/>
                        </a:lnTo>
                        <a:lnTo>
                          <a:pt x="163" y="615"/>
                        </a:lnTo>
                        <a:lnTo>
                          <a:pt x="149" y="626"/>
                        </a:lnTo>
                        <a:lnTo>
                          <a:pt x="131" y="634"/>
                        </a:lnTo>
                        <a:lnTo>
                          <a:pt x="111" y="641"/>
                        </a:lnTo>
                        <a:lnTo>
                          <a:pt x="90" y="646"/>
                        </a:lnTo>
                        <a:lnTo>
                          <a:pt x="66" y="652"/>
                        </a:lnTo>
                        <a:lnTo>
                          <a:pt x="40" y="655"/>
                        </a:lnTo>
                        <a:lnTo>
                          <a:pt x="39" y="653"/>
                        </a:lnTo>
                        <a:lnTo>
                          <a:pt x="39" y="651"/>
                        </a:lnTo>
                        <a:lnTo>
                          <a:pt x="39" y="647"/>
                        </a:lnTo>
                        <a:lnTo>
                          <a:pt x="39" y="643"/>
                        </a:lnTo>
                        <a:lnTo>
                          <a:pt x="39" y="640"/>
                        </a:lnTo>
                        <a:lnTo>
                          <a:pt x="39" y="636"/>
                        </a:lnTo>
                        <a:lnTo>
                          <a:pt x="39" y="633"/>
                        </a:lnTo>
                        <a:lnTo>
                          <a:pt x="39" y="629"/>
                        </a:lnTo>
                        <a:lnTo>
                          <a:pt x="56" y="624"/>
                        </a:lnTo>
                        <a:lnTo>
                          <a:pt x="70" y="616"/>
                        </a:lnTo>
                        <a:lnTo>
                          <a:pt x="81" y="607"/>
                        </a:lnTo>
                        <a:lnTo>
                          <a:pt x="91" y="596"/>
                        </a:lnTo>
                        <a:lnTo>
                          <a:pt x="98" y="585"/>
                        </a:lnTo>
                        <a:lnTo>
                          <a:pt x="104" y="573"/>
                        </a:lnTo>
                        <a:lnTo>
                          <a:pt x="107" y="558"/>
                        </a:lnTo>
                        <a:lnTo>
                          <a:pt x="108" y="542"/>
                        </a:lnTo>
                        <a:lnTo>
                          <a:pt x="107" y="526"/>
                        </a:lnTo>
                        <a:lnTo>
                          <a:pt x="103" y="511"/>
                        </a:lnTo>
                        <a:lnTo>
                          <a:pt x="96" y="498"/>
                        </a:lnTo>
                        <a:lnTo>
                          <a:pt x="89" y="485"/>
                        </a:lnTo>
                        <a:lnTo>
                          <a:pt x="77" y="475"/>
                        </a:lnTo>
                        <a:lnTo>
                          <a:pt x="65" y="464"/>
                        </a:lnTo>
                        <a:lnTo>
                          <a:pt x="50" y="456"/>
                        </a:lnTo>
                        <a:lnTo>
                          <a:pt x="33" y="448"/>
                        </a:lnTo>
                        <a:lnTo>
                          <a:pt x="29" y="447"/>
                        </a:lnTo>
                        <a:lnTo>
                          <a:pt x="26" y="446"/>
                        </a:lnTo>
                        <a:lnTo>
                          <a:pt x="22" y="443"/>
                        </a:lnTo>
                        <a:lnTo>
                          <a:pt x="17" y="442"/>
                        </a:lnTo>
                        <a:lnTo>
                          <a:pt x="13" y="440"/>
                        </a:lnTo>
                        <a:lnTo>
                          <a:pt x="9" y="438"/>
                        </a:lnTo>
                        <a:lnTo>
                          <a:pt x="5" y="437"/>
                        </a:lnTo>
                        <a:lnTo>
                          <a:pt x="0" y="435"/>
                        </a:lnTo>
                        <a:lnTo>
                          <a:pt x="0" y="357"/>
                        </a:lnTo>
                        <a:lnTo>
                          <a:pt x="1" y="233"/>
                        </a:lnTo>
                        <a:lnTo>
                          <a:pt x="2" y="115"/>
                        </a:lnTo>
                        <a:lnTo>
                          <a:pt x="2" y="55"/>
                        </a:lnTo>
                        <a:close/>
                      </a:path>
                    </a:pathLst>
                  </a:custGeom>
                  <a:solidFill>
                    <a:srgbClr val="FF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grpSp>
        <p:sp>
          <p:nvSpPr>
            <p:cNvPr id="471" name="Text Box 211"/>
            <p:cNvSpPr txBox="1">
              <a:spLocks noChangeArrowheads="1"/>
            </p:cNvSpPr>
            <p:nvPr/>
          </p:nvSpPr>
          <p:spPr bwMode="auto">
            <a:xfrm>
              <a:off x="3284538" y="3505200"/>
              <a:ext cx="1284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Activity</a:t>
              </a:r>
            </a:p>
          </p:txBody>
        </p:sp>
        <p:sp>
          <p:nvSpPr>
            <p:cNvPr id="472" name="Text Box 212"/>
            <p:cNvSpPr txBox="1">
              <a:spLocks noChangeArrowheads="1"/>
            </p:cNvSpPr>
            <p:nvPr/>
          </p:nvSpPr>
          <p:spPr bwMode="auto">
            <a:xfrm>
              <a:off x="3284538" y="4854575"/>
              <a:ext cx="128428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Activity</a:t>
              </a:r>
            </a:p>
          </p:txBody>
        </p:sp>
        <p:sp>
          <p:nvSpPr>
            <p:cNvPr id="473" name="Text Box 213"/>
            <p:cNvSpPr txBox="1">
              <a:spLocks noChangeArrowheads="1"/>
            </p:cNvSpPr>
            <p:nvPr/>
          </p:nvSpPr>
          <p:spPr bwMode="auto">
            <a:xfrm>
              <a:off x="3284538" y="6272213"/>
              <a:ext cx="1284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Activity</a:t>
              </a:r>
            </a:p>
          </p:txBody>
        </p:sp>
        <p:sp>
          <p:nvSpPr>
            <p:cNvPr id="474" name="Text Box 214"/>
            <p:cNvSpPr txBox="1">
              <a:spLocks noChangeArrowheads="1"/>
            </p:cNvSpPr>
            <p:nvPr/>
          </p:nvSpPr>
          <p:spPr bwMode="auto">
            <a:xfrm>
              <a:off x="2047875" y="942975"/>
              <a:ext cx="16017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Trouble ticket</a:t>
              </a:r>
            </a:p>
          </p:txBody>
        </p:sp>
        <p:sp>
          <p:nvSpPr>
            <p:cNvPr id="475" name="Line 253"/>
            <p:cNvSpPr>
              <a:spLocks noChangeShapeType="1"/>
            </p:cNvSpPr>
            <p:nvPr/>
          </p:nvSpPr>
          <p:spPr bwMode="auto">
            <a:xfrm flipV="1">
              <a:off x="1298575" y="2184400"/>
              <a:ext cx="1265238" cy="4763"/>
            </a:xfrm>
            <a:prstGeom prst="line">
              <a:avLst/>
            </a:prstGeom>
            <a:noFill/>
            <a:ln w="28575">
              <a:solidFill>
                <a:srgbClr val="777777"/>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76" name="Group 243"/>
            <p:cNvGrpSpPr>
              <a:grpSpLocks/>
            </p:cNvGrpSpPr>
            <p:nvPr/>
          </p:nvGrpSpPr>
          <p:grpSpPr bwMode="auto">
            <a:xfrm>
              <a:off x="657225" y="1681163"/>
              <a:ext cx="857250" cy="966787"/>
              <a:chOff x="2324" y="435"/>
              <a:chExt cx="933" cy="1052"/>
            </a:xfrm>
          </p:grpSpPr>
          <p:sp>
            <p:nvSpPr>
              <p:cNvPr id="477" name="AutoShape 244"/>
              <p:cNvSpPr>
                <a:spLocks noChangeArrowheads="1"/>
              </p:cNvSpPr>
              <p:nvPr/>
            </p:nvSpPr>
            <p:spPr bwMode="auto">
              <a:xfrm rot="-5400000">
                <a:off x="2265" y="494"/>
                <a:ext cx="1052" cy="933"/>
              </a:xfrm>
              <a:prstGeom prst="foldedCorner">
                <a:avLst>
                  <a:gd name="adj" fmla="val 20287"/>
                </a:avLst>
              </a:prstGeom>
              <a:solidFill>
                <a:srgbClr val="FFFFCC"/>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78" name="Freeform 245"/>
              <p:cNvSpPr>
                <a:spLocks/>
              </p:cNvSpPr>
              <p:nvPr/>
            </p:nvSpPr>
            <p:spPr bwMode="auto">
              <a:xfrm>
                <a:off x="2442" y="487"/>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79" name="Freeform 246"/>
              <p:cNvSpPr>
                <a:spLocks/>
              </p:cNvSpPr>
              <p:nvPr/>
            </p:nvSpPr>
            <p:spPr bwMode="auto">
              <a:xfrm>
                <a:off x="2442" y="818"/>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80" name="Freeform 247"/>
              <p:cNvSpPr>
                <a:spLocks/>
              </p:cNvSpPr>
              <p:nvPr/>
            </p:nvSpPr>
            <p:spPr bwMode="auto">
              <a:xfrm>
                <a:off x="2442" y="1150"/>
                <a:ext cx="229" cy="294"/>
              </a:xfrm>
              <a:custGeom>
                <a:avLst/>
                <a:gdLst>
                  <a:gd name="T0" fmla="*/ 0 w 1052"/>
                  <a:gd name="T1" fmla="*/ 0 h 1352"/>
                  <a:gd name="T2" fmla="*/ 0 w 1052"/>
                  <a:gd name="T3" fmla="*/ 0 h 1352"/>
                  <a:gd name="T4" fmla="*/ 0 w 1052"/>
                  <a:gd name="T5" fmla="*/ 0 h 1352"/>
                  <a:gd name="T6" fmla="*/ 0 w 1052"/>
                  <a:gd name="T7" fmla="*/ 0 h 1352"/>
                  <a:gd name="T8" fmla="*/ 0 w 1052"/>
                  <a:gd name="T9" fmla="*/ 0 h 1352"/>
                  <a:gd name="T10" fmla="*/ 0 w 1052"/>
                  <a:gd name="T11" fmla="*/ 0 h 1352"/>
                  <a:gd name="T12" fmla="*/ 0 w 1052"/>
                  <a:gd name="T13" fmla="*/ 0 h 1352"/>
                  <a:gd name="T14" fmla="*/ 0 w 1052"/>
                  <a:gd name="T15" fmla="*/ 0 h 1352"/>
                  <a:gd name="T16" fmla="*/ 0 w 1052"/>
                  <a:gd name="T17" fmla="*/ 0 h 1352"/>
                  <a:gd name="T18" fmla="*/ 0 w 1052"/>
                  <a:gd name="T19" fmla="*/ 0 h 1352"/>
                  <a:gd name="T20" fmla="*/ 0 w 1052"/>
                  <a:gd name="T21" fmla="*/ 0 h 1352"/>
                  <a:gd name="T22" fmla="*/ 0 w 1052"/>
                  <a:gd name="T23" fmla="*/ 0 h 1352"/>
                  <a:gd name="T24" fmla="*/ 0 w 1052"/>
                  <a:gd name="T25" fmla="*/ 0 h 1352"/>
                  <a:gd name="T26" fmla="*/ 0 w 1052"/>
                  <a:gd name="T27" fmla="*/ 0 h 1352"/>
                  <a:gd name="T28" fmla="*/ 0 w 1052"/>
                  <a:gd name="T29" fmla="*/ 0 h 1352"/>
                  <a:gd name="T30" fmla="*/ 0 w 1052"/>
                  <a:gd name="T31" fmla="*/ 0 h 1352"/>
                  <a:gd name="T32" fmla="*/ 0 w 1052"/>
                  <a:gd name="T33" fmla="*/ 0 h 1352"/>
                  <a:gd name="T34" fmla="*/ 0 w 1052"/>
                  <a:gd name="T35" fmla="*/ 0 h 135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2"/>
                  <a:gd name="T55" fmla="*/ 0 h 1352"/>
                  <a:gd name="T56" fmla="*/ 1052 w 1052"/>
                  <a:gd name="T57" fmla="*/ 1352 h 135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2" h="1352">
                    <a:moveTo>
                      <a:pt x="534" y="1352"/>
                    </a:moveTo>
                    <a:lnTo>
                      <a:pt x="300" y="1168"/>
                    </a:lnTo>
                    <a:lnTo>
                      <a:pt x="100" y="893"/>
                    </a:lnTo>
                    <a:lnTo>
                      <a:pt x="16" y="609"/>
                    </a:lnTo>
                    <a:lnTo>
                      <a:pt x="0" y="308"/>
                    </a:lnTo>
                    <a:lnTo>
                      <a:pt x="0" y="83"/>
                    </a:lnTo>
                    <a:lnTo>
                      <a:pt x="100" y="116"/>
                    </a:lnTo>
                    <a:lnTo>
                      <a:pt x="275" y="116"/>
                    </a:lnTo>
                    <a:lnTo>
                      <a:pt x="392" y="91"/>
                    </a:lnTo>
                    <a:lnTo>
                      <a:pt x="534" y="0"/>
                    </a:lnTo>
                    <a:lnTo>
                      <a:pt x="643" y="66"/>
                    </a:lnTo>
                    <a:lnTo>
                      <a:pt x="810" y="125"/>
                    </a:lnTo>
                    <a:lnTo>
                      <a:pt x="1052" y="91"/>
                    </a:lnTo>
                    <a:lnTo>
                      <a:pt x="1043" y="567"/>
                    </a:lnTo>
                    <a:lnTo>
                      <a:pt x="1010" y="759"/>
                    </a:lnTo>
                    <a:lnTo>
                      <a:pt x="893" y="1010"/>
                    </a:lnTo>
                    <a:lnTo>
                      <a:pt x="676" y="1243"/>
                    </a:lnTo>
                    <a:lnTo>
                      <a:pt x="534" y="1352"/>
                    </a:lnTo>
                    <a:close/>
                  </a:path>
                </a:pathLst>
              </a:custGeom>
              <a:solidFill>
                <a:srgbClr val="C0C0C0"/>
              </a:solidFill>
              <a:ln w="12700">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nvGrpSpPr>
              <p:cNvPr id="481" name="Group 248"/>
              <p:cNvGrpSpPr>
                <a:grpSpLocks/>
              </p:cNvGrpSpPr>
              <p:nvPr/>
            </p:nvGrpSpPr>
            <p:grpSpPr bwMode="auto">
              <a:xfrm>
                <a:off x="2889" y="957"/>
                <a:ext cx="348" cy="510"/>
                <a:chOff x="2784" y="3210"/>
                <a:chExt cx="523" cy="772"/>
              </a:xfrm>
            </p:grpSpPr>
            <p:sp>
              <p:nvSpPr>
                <p:cNvPr id="482" name="AutoShape 249"/>
                <p:cNvSpPr>
                  <a:spLocks noChangeArrowheads="1"/>
                </p:cNvSpPr>
                <p:nvPr/>
              </p:nvSpPr>
              <p:spPr bwMode="auto">
                <a:xfrm rot="16736225" flipH="1">
                  <a:off x="2714" y="3670"/>
                  <a:ext cx="487" cy="138"/>
                </a:xfrm>
                <a:prstGeom prst="parallelogram">
                  <a:avLst>
                    <a:gd name="adj" fmla="val 88225"/>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83" name="AutoShape 250"/>
                <p:cNvSpPr>
                  <a:spLocks noChangeArrowheads="1"/>
                </p:cNvSpPr>
                <p:nvPr/>
              </p:nvSpPr>
              <p:spPr bwMode="auto">
                <a:xfrm rot="4863775">
                  <a:off x="2853" y="3662"/>
                  <a:ext cx="501" cy="128"/>
                </a:xfrm>
                <a:prstGeom prst="parallelogram">
                  <a:avLst>
                    <a:gd name="adj" fmla="val 97852"/>
                  </a:avLst>
                </a:prstGeom>
                <a:solidFill>
                  <a:srgbClr val="00CC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84" name="AutoShape 251"/>
                <p:cNvSpPr>
                  <a:spLocks noChangeArrowheads="1"/>
                </p:cNvSpPr>
                <p:nvPr/>
              </p:nvSpPr>
              <p:spPr bwMode="auto">
                <a:xfrm>
                  <a:off x="2784" y="3210"/>
                  <a:ext cx="523" cy="523"/>
                </a:xfrm>
                <a:prstGeom prst="star16">
                  <a:avLst>
                    <a:gd name="adj" fmla="val 37500"/>
                  </a:avLst>
                </a:pr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85" name="Oval 252"/>
                <p:cNvSpPr>
                  <a:spLocks noChangeArrowheads="1"/>
                </p:cNvSpPr>
                <p:nvPr/>
              </p:nvSpPr>
              <p:spPr bwMode="auto">
                <a:xfrm>
                  <a:off x="2880" y="3307"/>
                  <a:ext cx="320" cy="320"/>
                </a:xfrm>
                <a:prstGeom prst="ellipse">
                  <a:avLst/>
                </a:prstGeom>
                <a:solidFill>
                  <a:srgbClr val="FFFF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grpSp>
        <p:sp>
          <p:nvSpPr>
            <p:cNvPr id="486" name="Text Box 254"/>
            <p:cNvSpPr txBox="1">
              <a:spLocks noChangeArrowheads="1"/>
            </p:cNvSpPr>
            <p:nvPr/>
          </p:nvSpPr>
          <p:spPr bwMode="auto">
            <a:xfrm>
              <a:off x="1008063" y="2501900"/>
              <a:ext cx="944562" cy="303213"/>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HOLD</a:t>
              </a:r>
            </a:p>
          </p:txBody>
        </p:sp>
        <p:grpSp>
          <p:nvGrpSpPr>
            <p:cNvPr id="487" name="Group 172"/>
            <p:cNvGrpSpPr>
              <a:grpSpLocks/>
            </p:cNvGrpSpPr>
            <p:nvPr/>
          </p:nvGrpSpPr>
          <p:grpSpPr bwMode="auto">
            <a:xfrm>
              <a:off x="712788" y="4430713"/>
              <a:ext cx="744537" cy="958850"/>
              <a:chOff x="2634" y="2618"/>
              <a:chExt cx="538" cy="692"/>
            </a:xfrm>
          </p:grpSpPr>
          <p:sp>
            <p:nvSpPr>
              <p:cNvPr id="488" name="AutoShape 173"/>
              <p:cNvSpPr>
                <a:spLocks noChangeArrowheads="1"/>
              </p:cNvSpPr>
              <p:nvPr/>
            </p:nvSpPr>
            <p:spPr bwMode="auto">
              <a:xfrm flipH="1">
                <a:off x="2644" y="2618"/>
                <a:ext cx="482" cy="490"/>
              </a:xfrm>
              <a:prstGeom prst="smileyFace">
                <a:avLst>
                  <a:gd name="adj" fmla="val 4653"/>
                </a:avLst>
              </a:prstGeom>
              <a:gradFill rotWithShape="1">
                <a:gsLst>
                  <a:gs pos="0">
                    <a:srgbClr val="FFCC99"/>
                  </a:gs>
                  <a:gs pos="100000">
                    <a:srgbClr val="FFFF99"/>
                  </a:gs>
                </a:gsLst>
                <a:lin ang="0" scaled="1"/>
              </a:gradFill>
              <a:ln w="12700">
                <a:solidFill>
                  <a:srgbClr val="000000"/>
                </a:solidFill>
                <a:round/>
                <a:headEnd/>
                <a:tailEnd/>
              </a:ln>
            </p:spPr>
            <p:txBody>
              <a:bodyPr wrap="none" anchor="ct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89" name="Freeform 174"/>
              <p:cNvSpPr>
                <a:spLocks/>
              </p:cNvSpPr>
              <p:nvPr/>
            </p:nvSpPr>
            <p:spPr bwMode="auto">
              <a:xfrm flipH="1">
                <a:off x="2724" y="3066"/>
                <a:ext cx="388" cy="228"/>
              </a:xfrm>
              <a:custGeom>
                <a:avLst/>
                <a:gdLst>
                  <a:gd name="T0" fmla="*/ 0 w 941"/>
                  <a:gd name="T1" fmla="*/ 0 h 553"/>
                  <a:gd name="T2" fmla="*/ 0 w 941"/>
                  <a:gd name="T3" fmla="*/ 0 h 553"/>
                  <a:gd name="T4" fmla="*/ 0 w 941"/>
                  <a:gd name="T5" fmla="*/ 0 h 553"/>
                  <a:gd name="T6" fmla="*/ 0 w 941"/>
                  <a:gd name="T7" fmla="*/ 0 h 553"/>
                  <a:gd name="T8" fmla="*/ 0 w 941"/>
                  <a:gd name="T9" fmla="*/ 0 h 553"/>
                  <a:gd name="T10" fmla="*/ 0 w 941"/>
                  <a:gd name="T11" fmla="*/ 0 h 553"/>
                  <a:gd name="T12" fmla="*/ 0 w 941"/>
                  <a:gd name="T13" fmla="*/ 0 h 553"/>
                  <a:gd name="T14" fmla="*/ 0 w 941"/>
                  <a:gd name="T15" fmla="*/ 0 h 553"/>
                  <a:gd name="T16" fmla="*/ 0 w 941"/>
                  <a:gd name="T17" fmla="*/ 0 h 553"/>
                  <a:gd name="T18" fmla="*/ 0 w 941"/>
                  <a:gd name="T19" fmla="*/ 0 h 553"/>
                  <a:gd name="T20" fmla="*/ 0 w 941"/>
                  <a:gd name="T21" fmla="*/ 0 h 553"/>
                  <a:gd name="T22" fmla="*/ 0 w 941"/>
                  <a:gd name="T23" fmla="*/ 0 h 553"/>
                  <a:gd name="T24" fmla="*/ 0 w 941"/>
                  <a:gd name="T25" fmla="*/ 0 h 553"/>
                  <a:gd name="T26" fmla="*/ 0 w 941"/>
                  <a:gd name="T27" fmla="*/ 0 h 553"/>
                  <a:gd name="T28" fmla="*/ 0 w 941"/>
                  <a:gd name="T29" fmla="*/ 0 h 553"/>
                  <a:gd name="T30" fmla="*/ 0 w 941"/>
                  <a:gd name="T31" fmla="*/ 0 h 553"/>
                  <a:gd name="T32" fmla="*/ 0 w 941"/>
                  <a:gd name="T33" fmla="*/ 0 h 553"/>
                  <a:gd name="T34" fmla="*/ 0 w 941"/>
                  <a:gd name="T35" fmla="*/ 0 h 553"/>
                  <a:gd name="T36" fmla="*/ 0 w 941"/>
                  <a:gd name="T37" fmla="*/ 0 h 553"/>
                  <a:gd name="T38" fmla="*/ 0 w 941"/>
                  <a:gd name="T39" fmla="*/ 0 h 553"/>
                  <a:gd name="T40" fmla="*/ 0 w 941"/>
                  <a:gd name="T41" fmla="*/ 0 h 553"/>
                  <a:gd name="T42" fmla="*/ 0 w 941"/>
                  <a:gd name="T43" fmla="*/ 0 h 553"/>
                  <a:gd name="T44" fmla="*/ 0 w 941"/>
                  <a:gd name="T45" fmla="*/ 0 h 553"/>
                  <a:gd name="T46" fmla="*/ 0 w 941"/>
                  <a:gd name="T47" fmla="*/ 0 h 553"/>
                  <a:gd name="T48" fmla="*/ 0 w 941"/>
                  <a:gd name="T49" fmla="*/ 0 h 553"/>
                  <a:gd name="T50" fmla="*/ 0 w 941"/>
                  <a:gd name="T51" fmla="*/ 0 h 553"/>
                  <a:gd name="T52" fmla="*/ 0 w 941"/>
                  <a:gd name="T53" fmla="*/ 0 h 553"/>
                  <a:gd name="T54" fmla="*/ 0 w 941"/>
                  <a:gd name="T55" fmla="*/ 0 h 5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941"/>
                  <a:gd name="T85" fmla="*/ 0 h 553"/>
                  <a:gd name="T86" fmla="*/ 941 w 941"/>
                  <a:gd name="T87" fmla="*/ 553 h 5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941" h="553">
                    <a:moveTo>
                      <a:pt x="54" y="55"/>
                    </a:moveTo>
                    <a:cubicBezTo>
                      <a:pt x="108" y="37"/>
                      <a:pt x="292" y="41"/>
                      <a:pt x="354" y="34"/>
                    </a:cubicBezTo>
                    <a:cubicBezTo>
                      <a:pt x="416" y="27"/>
                      <a:pt x="380" y="16"/>
                      <a:pt x="426" y="13"/>
                    </a:cubicBezTo>
                    <a:cubicBezTo>
                      <a:pt x="472" y="10"/>
                      <a:pt x="563" y="0"/>
                      <a:pt x="633" y="16"/>
                    </a:cubicBezTo>
                    <a:cubicBezTo>
                      <a:pt x="703" y="32"/>
                      <a:pt x="801" y="79"/>
                      <a:pt x="849" y="112"/>
                    </a:cubicBezTo>
                    <a:cubicBezTo>
                      <a:pt x="897" y="145"/>
                      <a:pt x="941" y="207"/>
                      <a:pt x="921" y="214"/>
                    </a:cubicBezTo>
                    <a:cubicBezTo>
                      <a:pt x="901" y="221"/>
                      <a:pt x="764" y="159"/>
                      <a:pt x="729" y="151"/>
                    </a:cubicBezTo>
                    <a:cubicBezTo>
                      <a:pt x="694" y="143"/>
                      <a:pt x="692" y="148"/>
                      <a:pt x="708" y="166"/>
                    </a:cubicBezTo>
                    <a:cubicBezTo>
                      <a:pt x="724" y="184"/>
                      <a:pt x="798" y="226"/>
                      <a:pt x="825" y="259"/>
                    </a:cubicBezTo>
                    <a:cubicBezTo>
                      <a:pt x="852" y="292"/>
                      <a:pt x="860" y="340"/>
                      <a:pt x="867" y="364"/>
                    </a:cubicBezTo>
                    <a:cubicBezTo>
                      <a:pt x="874" y="388"/>
                      <a:pt x="874" y="399"/>
                      <a:pt x="867" y="406"/>
                    </a:cubicBezTo>
                    <a:cubicBezTo>
                      <a:pt x="860" y="413"/>
                      <a:pt x="832" y="399"/>
                      <a:pt x="825" y="406"/>
                    </a:cubicBezTo>
                    <a:cubicBezTo>
                      <a:pt x="818" y="413"/>
                      <a:pt x="829" y="442"/>
                      <a:pt x="825" y="451"/>
                    </a:cubicBezTo>
                    <a:cubicBezTo>
                      <a:pt x="821" y="460"/>
                      <a:pt x="811" y="459"/>
                      <a:pt x="804" y="460"/>
                    </a:cubicBezTo>
                    <a:cubicBezTo>
                      <a:pt x="797" y="461"/>
                      <a:pt x="784" y="457"/>
                      <a:pt x="780" y="460"/>
                    </a:cubicBezTo>
                    <a:cubicBezTo>
                      <a:pt x="776" y="463"/>
                      <a:pt x="782" y="469"/>
                      <a:pt x="780" y="478"/>
                    </a:cubicBezTo>
                    <a:cubicBezTo>
                      <a:pt x="778" y="487"/>
                      <a:pt x="776" y="511"/>
                      <a:pt x="765" y="517"/>
                    </a:cubicBezTo>
                    <a:cubicBezTo>
                      <a:pt x="754" y="523"/>
                      <a:pt x="721" y="509"/>
                      <a:pt x="711" y="514"/>
                    </a:cubicBezTo>
                    <a:cubicBezTo>
                      <a:pt x="701" y="519"/>
                      <a:pt x="713" y="541"/>
                      <a:pt x="702" y="547"/>
                    </a:cubicBezTo>
                    <a:cubicBezTo>
                      <a:pt x="691" y="553"/>
                      <a:pt x="666" y="553"/>
                      <a:pt x="645" y="550"/>
                    </a:cubicBezTo>
                    <a:cubicBezTo>
                      <a:pt x="624" y="547"/>
                      <a:pt x="613" y="547"/>
                      <a:pt x="576" y="529"/>
                    </a:cubicBezTo>
                    <a:cubicBezTo>
                      <a:pt x="539" y="511"/>
                      <a:pt x="474" y="468"/>
                      <a:pt x="423" y="442"/>
                    </a:cubicBezTo>
                    <a:cubicBezTo>
                      <a:pt x="372" y="416"/>
                      <a:pt x="311" y="388"/>
                      <a:pt x="270" y="373"/>
                    </a:cubicBezTo>
                    <a:cubicBezTo>
                      <a:pt x="229" y="358"/>
                      <a:pt x="213" y="358"/>
                      <a:pt x="174" y="352"/>
                    </a:cubicBezTo>
                    <a:cubicBezTo>
                      <a:pt x="135" y="346"/>
                      <a:pt x="64" y="339"/>
                      <a:pt x="36" y="337"/>
                    </a:cubicBezTo>
                    <a:cubicBezTo>
                      <a:pt x="8" y="335"/>
                      <a:pt x="6" y="355"/>
                      <a:pt x="3" y="337"/>
                    </a:cubicBezTo>
                    <a:cubicBezTo>
                      <a:pt x="0" y="319"/>
                      <a:pt x="6" y="276"/>
                      <a:pt x="15" y="229"/>
                    </a:cubicBezTo>
                    <a:cubicBezTo>
                      <a:pt x="24" y="182"/>
                      <a:pt x="46" y="91"/>
                      <a:pt x="54" y="55"/>
                    </a:cubicBezTo>
                    <a:close/>
                  </a:path>
                </a:pathLst>
              </a:custGeom>
              <a:solidFill>
                <a:srgbClr val="FFCC99"/>
              </a:solidFill>
              <a:ln w="12700">
                <a:solidFill>
                  <a:srgbClr val="000000"/>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0" name="Freeform 175"/>
              <p:cNvSpPr>
                <a:spLocks/>
              </p:cNvSpPr>
              <p:nvPr/>
            </p:nvSpPr>
            <p:spPr bwMode="auto">
              <a:xfrm flipH="1">
                <a:off x="2692" y="3051"/>
                <a:ext cx="300" cy="174"/>
              </a:xfrm>
              <a:custGeom>
                <a:avLst/>
                <a:gdLst>
                  <a:gd name="T0" fmla="*/ 0 w 729"/>
                  <a:gd name="T1" fmla="*/ 0 h 420"/>
                  <a:gd name="T2" fmla="*/ 0 w 729"/>
                  <a:gd name="T3" fmla="*/ 0 h 420"/>
                  <a:gd name="T4" fmla="*/ 0 w 729"/>
                  <a:gd name="T5" fmla="*/ 0 h 420"/>
                  <a:gd name="T6" fmla="*/ 0 w 729"/>
                  <a:gd name="T7" fmla="*/ 0 h 420"/>
                  <a:gd name="T8" fmla="*/ 0 w 729"/>
                  <a:gd name="T9" fmla="*/ 0 h 420"/>
                  <a:gd name="T10" fmla="*/ 0 w 729"/>
                  <a:gd name="T11" fmla="*/ 0 h 420"/>
                  <a:gd name="T12" fmla="*/ 0 w 729"/>
                  <a:gd name="T13" fmla="*/ 0 h 420"/>
                  <a:gd name="T14" fmla="*/ 0 w 729"/>
                  <a:gd name="T15" fmla="*/ 0 h 420"/>
                  <a:gd name="T16" fmla="*/ 0 w 729"/>
                  <a:gd name="T17" fmla="*/ 0 h 420"/>
                  <a:gd name="T18" fmla="*/ 0 w 729"/>
                  <a:gd name="T19" fmla="*/ 0 h 420"/>
                  <a:gd name="T20" fmla="*/ 0 w 729"/>
                  <a:gd name="T21" fmla="*/ 0 h 420"/>
                  <a:gd name="T22" fmla="*/ 0 w 729"/>
                  <a:gd name="T23" fmla="*/ 0 h 420"/>
                  <a:gd name="T24" fmla="*/ 0 w 729"/>
                  <a:gd name="T25" fmla="*/ 0 h 420"/>
                  <a:gd name="T26" fmla="*/ 0 w 729"/>
                  <a:gd name="T27" fmla="*/ 0 h 420"/>
                  <a:gd name="T28" fmla="*/ 0 w 729"/>
                  <a:gd name="T29" fmla="*/ 0 h 420"/>
                  <a:gd name="T30" fmla="*/ 0 w 729"/>
                  <a:gd name="T31" fmla="*/ 0 h 420"/>
                  <a:gd name="T32" fmla="*/ 0 w 729"/>
                  <a:gd name="T33" fmla="*/ 0 h 420"/>
                  <a:gd name="T34" fmla="*/ 0 w 729"/>
                  <a:gd name="T35" fmla="*/ 0 h 420"/>
                  <a:gd name="T36" fmla="*/ 0 w 729"/>
                  <a:gd name="T37" fmla="*/ 0 h 420"/>
                  <a:gd name="T38" fmla="*/ 0 w 729"/>
                  <a:gd name="T39" fmla="*/ 0 h 420"/>
                  <a:gd name="T40" fmla="*/ 0 w 729"/>
                  <a:gd name="T41" fmla="*/ 0 h 420"/>
                  <a:gd name="T42" fmla="*/ 0 w 729"/>
                  <a:gd name="T43" fmla="*/ 0 h 420"/>
                  <a:gd name="T44" fmla="*/ 0 w 729"/>
                  <a:gd name="T45" fmla="*/ 0 h 420"/>
                  <a:gd name="T46" fmla="*/ 0 w 729"/>
                  <a:gd name="T47" fmla="*/ 0 h 420"/>
                  <a:gd name="T48" fmla="*/ 0 w 729"/>
                  <a:gd name="T49" fmla="*/ 0 h 420"/>
                  <a:gd name="T50" fmla="*/ 0 w 729"/>
                  <a:gd name="T51" fmla="*/ 0 h 420"/>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729"/>
                  <a:gd name="T79" fmla="*/ 0 h 420"/>
                  <a:gd name="T80" fmla="*/ 729 w 729"/>
                  <a:gd name="T81" fmla="*/ 420 h 420"/>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729" h="420">
                    <a:moveTo>
                      <a:pt x="647" y="59"/>
                    </a:moveTo>
                    <a:cubicBezTo>
                      <a:pt x="618" y="22"/>
                      <a:pt x="573" y="68"/>
                      <a:pt x="551" y="68"/>
                    </a:cubicBezTo>
                    <a:cubicBezTo>
                      <a:pt x="529" y="68"/>
                      <a:pt x="537" y="68"/>
                      <a:pt x="512" y="59"/>
                    </a:cubicBezTo>
                    <a:cubicBezTo>
                      <a:pt x="487" y="50"/>
                      <a:pt x="432" y="23"/>
                      <a:pt x="398" y="14"/>
                    </a:cubicBezTo>
                    <a:cubicBezTo>
                      <a:pt x="364" y="5"/>
                      <a:pt x="343" y="0"/>
                      <a:pt x="308" y="2"/>
                    </a:cubicBezTo>
                    <a:cubicBezTo>
                      <a:pt x="273" y="4"/>
                      <a:pt x="218" y="16"/>
                      <a:pt x="188" y="26"/>
                    </a:cubicBezTo>
                    <a:cubicBezTo>
                      <a:pt x="158" y="36"/>
                      <a:pt x="149" y="48"/>
                      <a:pt x="128" y="65"/>
                    </a:cubicBezTo>
                    <a:cubicBezTo>
                      <a:pt x="107" y="82"/>
                      <a:pt x="79" y="114"/>
                      <a:pt x="59" y="128"/>
                    </a:cubicBezTo>
                    <a:cubicBezTo>
                      <a:pt x="39" y="142"/>
                      <a:pt x="21" y="137"/>
                      <a:pt x="11" y="146"/>
                    </a:cubicBezTo>
                    <a:cubicBezTo>
                      <a:pt x="1" y="155"/>
                      <a:pt x="1" y="172"/>
                      <a:pt x="2" y="182"/>
                    </a:cubicBezTo>
                    <a:cubicBezTo>
                      <a:pt x="3" y="192"/>
                      <a:pt x="0" y="205"/>
                      <a:pt x="17" y="209"/>
                    </a:cubicBezTo>
                    <a:cubicBezTo>
                      <a:pt x="34" y="213"/>
                      <a:pt x="75" y="212"/>
                      <a:pt x="104" y="206"/>
                    </a:cubicBezTo>
                    <a:cubicBezTo>
                      <a:pt x="133" y="200"/>
                      <a:pt x="172" y="184"/>
                      <a:pt x="191" y="173"/>
                    </a:cubicBezTo>
                    <a:cubicBezTo>
                      <a:pt x="210" y="162"/>
                      <a:pt x="206" y="145"/>
                      <a:pt x="221" y="137"/>
                    </a:cubicBezTo>
                    <a:cubicBezTo>
                      <a:pt x="236" y="129"/>
                      <a:pt x="263" y="126"/>
                      <a:pt x="281" y="125"/>
                    </a:cubicBezTo>
                    <a:cubicBezTo>
                      <a:pt x="299" y="124"/>
                      <a:pt x="312" y="120"/>
                      <a:pt x="332" y="131"/>
                    </a:cubicBezTo>
                    <a:cubicBezTo>
                      <a:pt x="352" y="142"/>
                      <a:pt x="374" y="170"/>
                      <a:pt x="404" y="194"/>
                    </a:cubicBezTo>
                    <a:cubicBezTo>
                      <a:pt x="434" y="218"/>
                      <a:pt x="485" y="248"/>
                      <a:pt x="512" y="278"/>
                    </a:cubicBezTo>
                    <a:cubicBezTo>
                      <a:pt x="539" y="308"/>
                      <a:pt x="558" y="348"/>
                      <a:pt x="569" y="371"/>
                    </a:cubicBezTo>
                    <a:cubicBezTo>
                      <a:pt x="580" y="394"/>
                      <a:pt x="575" y="412"/>
                      <a:pt x="581" y="416"/>
                    </a:cubicBezTo>
                    <a:cubicBezTo>
                      <a:pt x="587" y="420"/>
                      <a:pt x="595" y="403"/>
                      <a:pt x="605" y="395"/>
                    </a:cubicBezTo>
                    <a:cubicBezTo>
                      <a:pt x="615" y="387"/>
                      <a:pt x="628" y="379"/>
                      <a:pt x="641" y="368"/>
                    </a:cubicBezTo>
                    <a:cubicBezTo>
                      <a:pt x="654" y="357"/>
                      <a:pt x="669" y="336"/>
                      <a:pt x="683" y="329"/>
                    </a:cubicBezTo>
                    <a:cubicBezTo>
                      <a:pt x="697" y="322"/>
                      <a:pt x="721" y="340"/>
                      <a:pt x="725" y="323"/>
                    </a:cubicBezTo>
                    <a:cubicBezTo>
                      <a:pt x="729" y="306"/>
                      <a:pt x="717" y="271"/>
                      <a:pt x="704" y="227"/>
                    </a:cubicBezTo>
                    <a:cubicBezTo>
                      <a:pt x="691" y="183"/>
                      <a:pt x="659" y="94"/>
                      <a:pt x="647" y="59"/>
                    </a:cubicBezTo>
                    <a:close/>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1" name="Rectangle 176"/>
              <p:cNvSpPr>
                <a:spLocks noChangeArrowheads="1"/>
              </p:cNvSpPr>
              <p:nvPr/>
            </p:nvSpPr>
            <p:spPr bwMode="auto">
              <a:xfrm rot="21419544" flipH="1">
                <a:off x="3090" y="3069"/>
                <a:ext cx="82" cy="176"/>
              </a:xfrm>
              <a:prstGeom prst="rect">
                <a:avLst/>
              </a:prstGeom>
              <a:solidFill>
                <a:srgbClr val="FFCC99"/>
              </a:solidFill>
              <a:ln w="12700" algn="ctr">
                <a:solidFill>
                  <a:srgbClr val="000000"/>
                </a:solidFill>
                <a:miter lim="800000"/>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2" name="Rectangle 177"/>
              <p:cNvSpPr>
                <a:spLocks noChangeArrowheads="1"/>
              </p:cNvSpPr>
              <p:nvPr/>
            </p:nvSpPr>
            <p:spPr bwMode="auto">
              <a:xfrm rot="1196180" flipH="1">
                <a:off x="2634" y="3044"/>
                <a:ext cx="82" cy="175"/>
              </a:xfrm>
              <a:prstGeom prst="rect">
                <a:avLst/>
              </a:prstGeom>
              <a:solidFill>
                <a:srgbClr val="FFFF99"/>
              </a:solidFill>
              <a:ln w="12700" algn="ctr">
                <a:solidFill>
                  <a:srgbClr val="000000"/>
                </a:solidFill>
                <a:miter lim="800000"/>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3" name="Oval 178"/>
              <p:cNvSpPr>
                <a:spLocks noChangeArrowheads="1"/>
              </p:cNvSpPr>
              <p:nvPr/>
            </p:nvSpPr>
            <p:spPr bwMode="auto">
              <a:xfrm flipH="1">
                <a:off x="2961" y="3207"/>
                <a:ext cx="50" cy="58"/>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4" name="Oval 179"/>
              <p:cNvSpPr>
                <a:spLocks noChangeArrowheads="1"/>
              </p:cNvSpPr>
              <p:nvPr/>
            </p:nvSpPr>
            <p:spPr bwMode="auto">
              <a:xfrm flipH="1">
                <a:off x="2926" y="3231"/>
                <a:ext cx="47" cy="63"/>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5" name="Oval 180"/>
              <p:cNvSpPr>
                <a:spLocks noChangeArrowheads="1"/>
              </p:cNvSpPr>
              <p:nvPr/>
            </p:nvSpPr>
            <p:spPr bwMode="auto">
              <a:xfrm rot="20190086" flipH="1">
                <a:off x="2882" y="3246"/>
                <a:ext cx="49" cy="62"/>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6" name="Oval 181"/>
              <p:cNvSpPr>
                <a:spLocks noChangeArrowheads="1"/>
              </p:cNvSpPr>
              <p:nvPr/>
            </p:nvSpPr>
            <p:spPr bwMode="auto">
              <a:xfrm rot="18495068" flipH="1">
                <a:off x="2862" y="3266"/>
                <a:ext cx="30" cy="57"/>
              </a:xfrm>
              <a:prstGeom prst="ellipse">
                <a:avLst/>
              </a:prstGeom>
              <a:solidFill>
                <a:srgbClr val="FFFF99"/>
              </a:solidFill>
              <a:ln w="12700" algn="ctr">
                <a:solidFill>
                  <a:srgbClr val="000000"/>
                </a:solidFill>
                <a:round/>
                <a:headEnd/>
                <a:tailEnd/>
              </a:ln>
            </p:spPr>
            <p:txBody>
              <a:bodyPr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7" name="Freeform 182"/>
              <p:cNvSpPr>
                <a:spLocks/>
              </p:cNvSpPr>
              <p:nvPr/>
            </p:nvSpPr>
            <p:spPr bwMode="auto">
              <a:xfrm flipH="1">
                <a:off x="2769" y="3181"/>
                <a:ext cx="74" cy="50"/>
              </a:xfrm>
              <a:custGeom>
                <a:avLst/>
                <a:gdLst>
                  <a:gd name="T0" fmla="*/ 0 w 180"/>
                  <a:gd name="T1" fmla="*/ 0 h 123"/>
                  <a:gd name="T2" fmla="*/ 0 w 180"/>
                  <a:gd name="T3" fmla="*/ 0 h 123"/>
                  <a:gd name="T4" fmla="*/ 0 w 180"/>
                  <a:gd name="T5" fmla="*/ 0 h 123"/>
                  <a:gd name="T6" fmla="*/ 0 60000 65536"/>
                  <a:gd name="T7" fmla="*/ 0 60000 65536"/>
                  <a:gd name="T8" fmla="*/ 0 60000 65536"/>
                  <a:gd name="T9" fmla="*/ 0 w 180"/>
                  <a:gd name="T10" fmla="*/ 0 h 123"/>
                  <a:gd name="T11" fmla="*/ 180 w 180"/>
                  <a:gd name="T12" fmla="*/ 123 h 123"/>
                </a:gdLst>
                <a:ahLst/>
                <a:cxnLst>
                  <a:cxn ang="T6">
                    <a:pos x="T0" y="T1"/>
                  </a:cxn>
                  <a:cxn ang="T7">
                    <a:pos x="T2" y="T3"/>
                  </a:cxn>
                  <a:cxn ang="T8">
                    <a:pos x="T4" y="T5"/>
                  </a:cxn>
                </a:cxnLst>
                <a:rect l="T9" t="T10" r="T11" b="T12"/>
                <a:pathLst>
                  <a:path w="180" h="123">
                    <a:moveTo>
                      <a:pt x="180" y="123"/>
                    </a:moveTo>
                    <a:cubicBezTo>
                      <a:pt x="153" y="110"/>
                      <a:pt x="126" y="98"/>
                      <a:pt x="96" y="78"/>
                    </a:cubicBezTo>
                    <a:cubicBezTo>
                      <a:pt x="66" y="58"/>
                      <a:pt x="33" y="29"/>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8" name="Freeform 183"/>
              <p:cNvSpPr>
                <a:spLocks/>
              </p:cNvSpPr>
              <p:nvPr/>
            </p:nvSpPr>
            <p:spPr bwMode="auto">
              <a:xfrm flipH="1">
                <a:off x="2789" y="3197"/>
                <a:ext cx="79" cy="60"/>
              </a:xfrm>
              <a:custGeom>
                <a:avLst/>
                <a:gdLst>
                  <a:gd name="T0" fmla="*/ 0 w 189"/>
                  <a:gd name="T1" fmla="*/ 0 h 144"/>
                  <a:gd name="T2" fmla="*/ 0 w 189"/>
                  <a:gd name="T3" fmla="*/ 0 h 144"/>
                  <a:gd name="T4" fmla="*/ 0 w 189"/>
                  <a:gd name="T5" fmla="*/ 0 h 144"/>
                  <a:gd name="T6" fmla="*/ 0 w 189"/>
                  <a:gd name="T7" fmla="*/ 0 h 144"/>
                  <a:gd name="T8" fmla="*/ 0 60000 65536"/>
                  <a:gd name="T9" fmla="*/ 0 60000 65536"/>
                  <a:gd name="T10" fmla="*/ 0 60000 65536"/>
                  <a:gd name="T11" fmla="*/ 0 60000 65536"/>
                  <a:gd name="T12" fmla="*/ 0 w 189"/>
                  <a:gd name="T13" fmla="*/ 0 h 144"/>
                  <a:gd name="T14" fmla="*/ 189 w 189"/>
                  <a:gd name="T15" fmla="*/ 144 h 144"/>
                </a:gdLst>
                <a:ahLst/>
                <a:cxnLst>
                  <a:cxn ang="T8">
                    <a:pos x="T0" y="T1"/>
                  </a:cxn>
                  <a:cxn ang="T9">
                    <a:pos x="T2" y="T3"/>
                  </a:cxn>
                  <a:cxn ang="T10">
                    <a:pos x="T4" y="T5"/>
                  </a:cxn>
                  <a:cxn ang="T11">
                    <a:pos x="T6" y="T7"/>
                  </a:cxn>
                </a:cxnLst>
                <a:rect l="T12" t="T13" r="T14" b="T15"/>
                <a:pathLst>
                  <a:path w="189" h="144">
                    <a:moveTo>
                      <a:pt x="189" y="144"/>
                    </a:moveTo>
                    <a:cubicBezTo>
                      <a:pt x="171" y="141"/>
                      <a:pt x="154" y="139"/>
                      <a:pt x="135" y="129"/>
                    </a:cubicBezTo>
                    <a:cubicBezTo>
                      <a:pt x="116" y="119"/>
                      <a:pt x="97" y="105"/>
                      <a:pt x="75" y="84"/>
                    </a:cubicBezTo>
                    <a:cubicBezTo>
                      <a:pt x="53" y="63"/>
                      <a:pt x="26" y="31"/>
                      <a:pt x="0" y="0"/>
                    </a:cubicBez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sp>
            <p:nvSpPr>
              <p:cNvPr id="499" name="Freeform 184"/>
              <p:cNvSpPr>
                <a:spLocks/>
              </p:cNvSpPr>
              <p:nvPr/>
            </p:nvSpPr>
            <p:spPr bwMode="auto">
              <a:xfrm flipH="1">
                <a:off x="2820" y="3220"/>
                <a:ext cx="75" cy="58"/>
              </a:xfrm>
              <a:custGeom>
                <a:avLst/>
                <a:gdLst>
                  <a:gd name="T0" fmla="*/ 0 w 183"/>
                  <a:gd name="T1" fmla="*/ 0 h 141"/>
                  <a:gd name="T2" fmla="*/ 0 w 183"/>
                  <a:gd name="T3" fmla="*/ 0 h 141"/>
                  <a:gd name="T4" fmla="*/ 0 w 183"/>
                  <a:gd name="T5" fmla="*/ 0 h 141"/>
                  <a:gd name="T6" fmla="*/ 0 w 183"/>
                  <a:gd name="T7" fmla="*/ 0 h 141"/>
                  <a:gd name="T8" fmla="*/ 0 60000 65536"/>
                  <a:gd name="T9" fmla="*/ 0 60000 65536"/>
                  <a:gd name="T10" fmla="*/ 0 60000 65536"/>
                  <a:gd name="T11" fmla="*/ 0 60000 65536"/>
                  <a:gd name="T12" fmla="*/ 0 w 183"/>
                  <a:gd name="T13" fmla="*/ 0 h 141"/>
                  <a:gd name="T14" fmla="*/ 183 w 183"/>
                  <a:gd name="T15" fmla="*/ 141 h 141"/>
                </a:gdLst>
                <a:ahLst/>
                <a:cxnLst>
                  <a:cxn ang="T8">
                    <a:pos x="T0" y="T1"/>
                  </a:cxn>
                  <a:cxn ang="T9">
                    <a:pos x="T2" y="T3"/>
                  </a:cxn>
                  <a:cxn ang="T10">
                    <a:pos x="T4" y="T5"/>
                  </a:cxn>
                  <a:cxn ang="T11">
                    <a:pos x="T6" y="T7"/>
                  </a:cxn>
                </a:cxnLst>
                <a:rect l="T12" t="T13" r="T14" b="T15"/>
                <a:pathLst>
                  <a:path w="183" h="141">
                    <a:moveTo>
                      <a:pt x="183" y="141"/>
                    </a:moveTo>
                    <a:cubicBezTo>
                      <a:pt x="161" y="134"/>
                      <a:pt x="140" y="127"/>
                      <a:pt x="120" y="114"/>
                    </a:cubicBezTo>
                    <a:cubicBezTo>
                      <a:pt x="100" y="101"/>
                      <a:pt x="83" y="82"/>
                      <a:pt x="63" y="63"/>
                    </a:cubicBezTo>
                    <a:cubicBezTo>
                      <a:pt x="43" y="44"/>
                      <a:pt x="21" y="22"/>
                      <a:pt x="0" y="0"/>
                    </a:cubicBezTo>
                  </a:path>
                </a:pathLst>
              </a:custGeom>
              <a:solidFill>
                <a:srgbClr val="FFFF99"/>
              </a:solidFill>
              <a:ln w="12700">
                <a:solidFill>
                  <a:srgbClr val="000000"/>
                </a:solidFill>
                <a:round/>
                <a:headEnd/>
                <a:tailEnd/>
              </a:ln>
            </p:spPr>
            <p:txBody>
              <a:bodyPr wrap="none" lIns="0" tIns="0" rIns="0" bIns="0" anchor="ctr">
                <a:spAutoFit/>
              </a:body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endParaRPr kumimoji="0" lang="en-US" sz="2000" b="1" i="0" u="none" strike="noStrike" kern="0" cap="none" spc="0" normalizeH="0" baseline="0" noProof="0">
                  <a:ln>
                    <a:noFill/>
                  </a:ln>
                  <a:solidFill>
                    <a:srgbClr val="000000"/>
                  </a:solidFill>
                  <a:effectLst/>
                  <a:uLnTx/>
                  <a:uFillTx/>
                </a:endParaRPr>
              </a:p>
            </p:txBody>
          </p:sp>
        </p:grpSp>
        <p:sp>
          <p:nvSpPr>
            <p:cNvPr id="500" name="Text Box 155"/>
            <p:cNvSpPr txBox="1">
              <a:spLocks noChangeArrowheads="1"/>
            </p:cNvSpPr>
            <p:nvPr/>
          </p:nvSpPr>
          <p:spPr bwMode="auto">
            <a:xfrm>
              <a:off x="1008063" y="5181600"/>
              <a:ext cx="944562" cy="303213"/>
            </a:xfrm>
            <a:prstGeom prst="rect">
              <a:avLst/>
            </a:prstGeom>
            <a:solidFill>
              <a:srgbClr val="FF0000"/>
            </a:solidFill>
            <a:ln w="28575" algn="ctr">
              <a:solidFill>
                <a:srgbClr val="000000"/>
              </a:solidFill>
              <a:miter lim="800000"/>
              <a:headEnd/>
              <a:tailEnd/>
            </a:ln>
          </p:spPr>
          <p:txBody>
            <a:bodyPr lIns="0" tIns="0" rIns="0" bIns="0">
              <a:spAutoFit/>
            </a:bodyPr>
            <a:lstStyle>
              <a:lvl1pPr eaLnBrk="0" hangingPunct="0">
                <a:defRPr sz="2000">
                  <a:solidFill>
                    <a:srgbClr val="FF0000"/>
                  </a:solidFill>
                  <a:latin typeface="Arial" charset="0"/>
                </a:defRPr>
              </a:lvl1pPr>
              <a:lvl2pPr marL="742950" indent="-285750" eaLnBrk="0" hangingPunct="0">
                <a:defRPr sz="2000">
                  <a:solidFill>
                    <a:srgbClr val="FF0000"/>
                  </a:solidFill>
                  <a:latin typeface="Arial" charset="0"/>
                </a:defRPr>
              </a:lvl2pPr>
              <a:lvl3pPr marL="1143000" indent="-228600" eaLnBrk="0" hangingPunct="0">
                <a:defRPr sz="2000">
                  <a:solidFill>
                    <a:srgbClr val="FF0000"/>
                  </a:solidFill>
                  <a:latin typeface="Arial" charset="0"/>
                </a:defRPr>
              </a:lvl3pPr>
              <a:lvl4pPr marL="1600200" indent="-228600" eaLnBrk="0" hangingPunct="0">
                <a:defRPr sz="2000">
                  <a:solidFill>
                    <a:srgbClr val="FF0000"/>
                  </a:solidFill>
                  <a:latin typeface="Arial" charset="0"/>
                </a:defRPr>
              </a:lvl4pPr>
              <a:lvl5pPr marL="2057400" indent="-228600" eaLnBrk="0" hangingPunct="0">
                <a:defRPr sz="2000">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a:solidFill>
                    <a:srgbClr val="FF0000"/>
                  </a:solidFill>
                  <a:latin typeface="Arial" charset="0"/>
                </a:defRPr>
              </a:lvl9pPr>
            </a:lstStyle>
            <a:p>
              <a:pPr marL="0" marR="0" lvl="0" indent="0" algn="ctr" defTabSz="914400" eaLnBrk="1" fontAlgn="base" latinLnBrk="0" hangingPunct="1">
                <a:lnSpc>
                  <a:spcPct val="100000"/>
                </a:lnSpc>
                <a:spcBef>
                  <a:spcPct val="50000"/>
                </a:spcBef>
                <a:spcAft>
                  <a:spcPct val="30000"/>
                </a:spcAft>
                <a:buClr>
                  <a:srgbClr val="FFFFFF"/>
                </a:buClr>
                <a:buSzTx/>
                <a:buFontTx/>
                <a:buNone/>
                <a:tabLst/>
                <a:defRPr/>
              </a:pPr>
              <a:r>
                <a:rPr kumimoji="0" lang="en-US" sz="1800" b="1" i="0" u="none" strike="noStrike" kern="0" cap="none" spc="0" normalizeH="0" baseline="0" noProof="0">
                  <a:ln>
                    <a:noFill/>
                  </a:ln>
                  <a:solidFill>
                    <a:srgbClr val="000000"/>
                  </a:solidFill>
                  <a:effectLst/>
                  <a:uLnTx/>
                  <a:uFillTx/>
                  <a:latin typeface="Arial" charset="0"/>
                </a:rPr>
                <a:t>HOLD</a:t>
              </a:r>
            </a:p>
          </p:txBody>
        </p:sp>
      </p:grpSp>
    </p:spTree>
    <p:extLst>
      <p:ext uri="{BB962C8B-B14F-4D97-AF65-F5344CB8AC3E}">
        <p14:creationId xmlns:p14="http://schemas.microsoft.com/office/powerpoint/2010/main" val="113378423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GB"/>
              <a:t>Trouble tickets</a:t>
            </a:r>
          </a:p>
        </p:txBody>
      </p:sp>
      <p:sp>
        <p:nvSpPr>
          <p:cNvPr id="9220" name="Rectangle 3"/>
          <p:cNvSpPr>
            <a:spLocks noGrp="1" noChangeArrowheads="1"/>
          </p:cNvSpPr>
          <p:nvPr>
            <p:ph idx="1"/>
          </p:nvPr>
        </p:nvSpPr>
        <p:spPr>
          <a:xfrm>
            <a:off x="1532335" y="2752273"/>
            <a:ext cx="6238875" cy="2058591"/>
          </a:xfrm>
        </p:spPr>
        <p:txBody>
          <a:bodyPr/>
          <a:lstStyle/>
          <a:p>
            <a:pPr>
              <a:buFont typeface="Arial" charset="0"/>
              <a:buChar char="•"/>
            </a:pPr>
            <a:r>
              <a:rPr lang="en-US"/>
              <a:t>Provide central management for tracking issues that relate to accounts, policies, and producers</a:t>
            </a:r>
          </a:p>
          <a:p>
            <a:pPr>
              <a:buFont typeface="Arial" charset="0"/>
              <a:buChar char="•"/>
            </a:pPr>
            <a:r>
              <a:rPr lang="en-US"/>
              <a:t>Often created in response to a customer inquiry </a:t>
            </a:r>
          </a:p>
          <a:p>
            <a:pPr>
              <a:buFont typeface="Arial" charset="0"/>
              <a:buChar char="•"/>
            </a:pPr>
            <a:r>
              <a:rPr lang="en-US"/>
              <a:t>Can be created and assigned automatically in response to processing exceptions</a:t>
            </a:r>
            <a:endParaRPr lang="en-GB"/>
          </a:p>
        </p:txBody>
      </p:sp>
      <p:grpSp>
        <p:nvGrpSpPr>
          <p:cNvPr id="9221" name="Group 5"/>
          <p:cNvGrpSpPr>
            <a:grpSpLocks/>
          </p:cNvGrpSpPr>
          <p:nvPr/>
        </p:nvGrpSpPr>
        <p:grpSpPr bwMode="auto">
          <a:xfrm>
            <a:off x="6875858" y="134546"/>
            <a:ext cx="466725" cy="556022"/>
            <a:chOff x="1692" y="1938"/>
            <a:chExt cx="392" cy="467"/>
          </a:xfrm>
        </p:grpSpPr>
        <p:sp>
          <p:nvSpPr>
            <p:cNvPr id="9222" name="Freeform 6"/>
            <p:cNvSpPr>
              <a:spLocks/>
            </p:cNvSpPr>
            <p:nvPr/>
          </p:nvSpPr>
          <p:spPr bwMode="auto">
            <a:xfrm rot="5400000">
              <a:off x="1959" y="2069"/>
              <a:ext cx="0" cy="174"/>
            </a:xfrm>
            <a:custGeom>
              <a:avLst/>
              <a:gdLst>
                <a:gd name="T0" fmla="*/ 0 w 572"/>
                <a:gd name="T1" fmla="*/ 26 h 1000"/>
                <a:gd name="T2" fmla="*/ 0 w 572"/>
                <a:gd name="T3" fmla="*/ 0 h 1000"/>
                <a:gd name="T4" fmla="*/ 2 w 572"/>
                <a:gd name="T5" fmla="*/ 0 h 1000"/>
                <a:gd name="T6" fmla="*/ 3 w 572"/>
                <a:gd name="T7" fmla="*/ 2 h 1000"/>
                <a:gd name="T8" fmla="*/ 4 w 572"/>
                <a:gd name="T9" fmla="*/ 2 h 1000"/>
                <a:gd name="T10" fmla="*/ 5 w 572"/>
                <a:gd name="T11" fmla="*/ 2 h 1000"/>
                <a:gd name="T12" fmla="*/ 6 w 572"/>
                <a:gd name="T13" fmla="*/ 2 h 1000"/>
                <a:gd name="T14" fmla="*/ 6 w 572"/>
                <a:gd name="T15" fmla="*/ 2 h 1000"/>
                <a:gd name="T16" fmla="*/ 6 w 572"/>
                <a:gd name="T17" fmla="*/ 0 h 1000"/>
                <a:gd name="T18" fmla="*/ 8 w 572"/>
                <a:gd name="T19" fmla="*/ 0 h 1000"/>
                <a:gd name="T20" fmla="*/ 8 w 572"/>
                <a:gd name="T21" fmla="*/ 2 h 1000"/>
                <a:gd name="T22" fmla="*/ 10 w 572"/>
                <a:gd name="T23" fmla="*/ 2 h 1000"/>
                <a:gd name="T24" fmla="*/ 11 w 572"/>
                <a:gd name="T25" fmla="*/ 2 h 1000"/>
                <a:gd name="T26" fmla="*/ 13 w 572"/>
                <a:gd name="T27" fmla="*/ 2 h 1000"/>
                <a:gd name="T28" fmla="*/ 13 w 572"/>
                <a:gd name="T29" fmla="*/ 2 h 1000"/>
                <a:gd name="T30" fmla="*/ 13 w 572"/>
                <a:gd name="T31" fmla="*/ 0 h 1000"/>
                <a:gd name="T32" fmla="*/ 15 w 572"/>
                <a:gd name="T33" fmla="*/ 0 h 1000"/>
                <a:gd name="T34" fmla="*/ 15 w 572"/>
                <a:gd name="T35" fmla="*/ 26 h 1000"/>
                <a:gd name="T36" fmla="*/ 13 w 572"/>
                <a:gd name="T37" fmla="*/ 26 h 1000"/>
                <a:gd name="T38" fmla="*/ 13 w 572"/>
                <a:gd name="T39" fmla="*/ 26 h 1000"/>
                <a:gd name="T40" fmla="*/ 12 w 572"/>
                <a:gd name="T41" fmla="*/ 25 h 1000"/>
                <a:gd name="T42" fmla="*/ 11 w 572"/>
                <a:gd name="T43" fmla="*/ 24 h 1000"/>
                <a:gd name="T44" fmla="*/ 10 w 572"/>
                <a:gd name="T45" fmla="*/ 25 h 1000"/>
                <a:gd name="T46" fmla="*/ 8 w 572"/>
                <a:gd name="T47" fmla="*/ 26 h 1000"/>
                <a:gd name="T48" fmla="*/ 8 w 572"/>
                <a:gd name="T49" fmla="*/ 26 h 1000"/>
                <a:gd name="T50" fmla="*/ 6 w 572"/>
                <a:gd name="T51" fmla="*/ 26 h 1000"/>
                <a:gd name="T52" fmla="*/ 6 w 572"/>
                <a:gd name="T53" fmla="*/ 26 h 1000"/>
                <a:gd name="T54" fmla="*/ 6 w 572"/>
                <a:gd name="T55" fmla="*/ 25 h 1000"/>
                <a:gd name="T56" fmla="*/ 5 w 572"/>
                <a:gd name="T57" fmla="*/ 25 h 1000"/>
                <a:gd name="T58" fmla="*/ 3 w 572"/>
                <a:gd name="T59" fmla="*/ 25 h 1000"/>
                <a:gd name="T60" fmla="*/ 3 w 572"/>
                <a:gd name="T61" fmla="*/ 26 h 1000"/>
                <a:gd name="T62" fmla="*/ 2 w 572"/>
                <a:gd name="T63" fmla="*/ 26 h 1000"/>
                <a:gd name="T64" fmla="*/ 0 w 572"/>
                <a:gd name="T65" fmla="*/ 26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endParaRPr lang="en-US" sz="1350"/>
            </a:p>
          </p:txBody>
        </p:sp>
        <p:grpSp>
          <p:nvGrpSpPr>
            <p:cNvPr id="9223" name="Group 7"/>
            <p:cNvGrpSpPr>
              <a:grpSpLocks/>
            </p:cNvGrpSpPr>
            <p:nvPr/>
          </p:nvGrpSpPr>
          <p:grpSpPr bwMode="auto">
            <a:xfrm>
              <a:off x="1692" y="1938"/>
              <a:ext cx="392" cy="467"/>
              <a:chOff x="2423" y="2261"/>
              <a:chExt cx="593" cy="704"/>
            </a:xfrm>
          </p:grpSpPr>
          <p:grpSp>
            <p:nvGrpSpPr>
              <p:cNvPr id="9224" name="Group 8"/>
              <p:cNvGrpSpPr>
                <a:grpSpLocks/>
              </p:cNvGrpSpPr>
              <p:nvPr/>
            </p:nvGrpSpPr>
            <p:grpSpPr bwMode="auto">
              <a:xfrm>
                <a:off x="2423" y="2263"/>
                <a:ext cx="42" cy="702"/>
                <a:chOff x="2673" y="2131"/>
                <a:chExt cx="60" cy="990"/>
              </a:xfrm>
            </p:grpSpPr>
            <p:sp>
              <p:nvSpPr>
                <p:cNvPr id="9231" name="AutoShape 9"/>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9232" name="Oval 10"/>
                <p:cNvSpPr>
                  <a:spLocks noChangeArrowheads="1"/>
                </p:cNvSpPr>
                <p:nvPr/>
              </p:nvSpPr>
              <p:spPr bwMode="auto">
                <a:xfrm>
                  <a:off x="2733" y="2599"/>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9225" name="Group 11"/>
              <p:cNvGrpSpPr>
                <a:grpSpLocks/>
              </p:cNvGrpSpPr>
              <p:nvPr/>
            </p:nvGrpSpPr>
            <p:grpSpPr bwMode="auto">
              <a:xfrm>
                <a:off x="2698" y="2261"/>
                <a:ext cx="42" cy="702"/>
                <a:chOff x="2673" y="2131"/>
                <a:chExt cx="60" cy="991"/>
              </a:xfrm>
            </p:grpSpPr>
            <p:sp>
              <p:nvSpPr>
                <p:cNvPr id="9229" name="AutoShape 12"/>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9230" name="Oval 13"/>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9226" name="Group 14"/>
              <p:cNvGrpSpPr>
                <a:grpSpLocks/>
              </p:cNvGrpSpPr>
              <p:nvPr/>
            </p:nvGrpSpPr>
            <p:grpSpPr bwMode="auto">
              <a:xfrm>
                <a:off x="2974" y="2261"/>
                <a:ext cx="42" cy="702"/>
                <a:chOff x="2673" y="2131"/>
                <a:chExt cx="60" cy="991"/>
              </a:xfrm>
            </p:grpSpPr>
            <p:sp>
              <p:nvSpPr>
                <p:cNvPr id="9227" name="AutoShape 15"/>
                <p:cNvSpPr>
                  <a:spLocks noChangeArrowheads="1"/>
                </p:cNvSpPr>
                <p:nvPr/>
              </p:nvSpPr>
              <p:spPr bwMode="auto">
                <a:xfrm>
                  <a:off x="2673" y="2131"/>
                  <a:ext cx="0" cy="69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9228" name="Oval 16"/>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grpSp>
      <p:pic>
        <p:nvPicPr>
          <p:cNvPr id="2" name="Picture 1"/>
          <p:cNvPicPr>
            <a:picLocks noChangeAspect="1"/>
          </p:cNvPicPr>
          <p:nvPr/>
        </p:nvPicPr>
        <p:blipFill>
          <a:blip r:embed="rId3"/>
          <a:stretch>
            <a:fillRect/>
          </a:stretch>
        </p:blipFill>
        <p:spPr>
          <a:xfrm>
            <a:off x="656784" y="584835"/>
            <a:ext cx="7676183" cy="1687627"/>
          </a:xfrm>
          <a:prstGeom prst="rect">
            <a:avLst/>
          </a:prstGeom>
        </p:spPr>
      </p:pic>
      <p:sp>
        <p:nvSpPr>
          <p:cNvPr id="4" name="Rounded Rectangle 3"/>
          <p:cNvSpPr/>
          <p:nvPr/>
        </p:nvSpPr>
        <p:spPr>
          <a:xfrm>
            <a:off x="656784" y="1598212"/>
            <a:ext cx="1036844" cy="2305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39948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6"/>
          <p:cNvSpPr>
            <a:spLocks noGrp="1" noChangeArrowheads="1"/>
          </p:cNvSpPr>
          <p:nvPr>
            <p:ph type="title"/>
          </p:nvPr>
        </p:nvSpPr>
        <p:spPr/>
        <p:txBody>
          <a:bodyPr/>
          <a:lstStyle/>
          <a:p>
            <a:r>
              <a:rPr lang="en-GB"/>
              <a:t>Inside a trouble ticket</a:t>
            </a:r>
          </a:p>
        </p:txBody>
      </p:sp>
      <p:sp>
        <p:nvSpPr>
          <p:cNvPr id="10244" name="Rectangle 7"/>
          <p:cNvSpPr>
            <a:spLocks noGrp="1" noChangeArrowheads="1"/>
          </p:cNvSpPr>
          <p:nvPr>
            <p:ph idx="1"/>
          </p:nvPr>
        </p:nvSpPr>
        <p:spPr>
          <a:xfrm>
            <a:off x="1532335" y="3399183"/>
            <a:ext cx="6238875" cy="1421296"/>
          </a:xfrm>
        </p:spPr>
        <p:txBody>
          <a:bodyPr/>
          <a:lstStyle/>
          <a:p>
            <a:r>
              <a:rPr lang="en-GB"/>
              <a:t>A trouble ticket can</a:t>
            </a:r>
          </a:p>
          <a:p>
            <a:pPr lvl="1"/>
            <a:r>
              <a:rPr lang="en-GB"/>
              <a:t>Be related to many entities and transactions</a:t>
            </a:r>
          </a:p>
          <a:p>
            <a:pPr lvl="1"/>
            <a:r>
              <a:rPr lang="en-GB"/>
              <a:t>Have notes and activities to advance the issue</a:t>
            </a:r>
          </a:p>
          <a:p>
            <a:pPr lvl="1"/>
            <a:r>
              <a:rPr lang="en-GB"/>
              <a:t>Hold processing until the issue is resolved</a:t>
            </a:r>
          </a:p>
        </p:txBody>
      </p:sp>
      <p:grpSp>
        <p:nvGrpSpPr>
          <p:cNvPr id="10247" name="Group 10"/>
          <p:cNvGrpSpPr>
            <a:grpSpLocks/>
          </p:cNvGrpSpPr>
          <p:nvPr/>
        </p:nvGrpSpPr>
        <p:grpSpPr bwMode="auto">
          <a:xfrm>
            <a:off x="6875858" y="134546"/>
            <a:ext cx="466725" cy="556022"/>
            <a:chOff x="1692" y="1938"/>
            <a:chExt cx="392" cy="467"/>
          </a:xfrm>
        </p:grpSpPr>
        <p:sp>
          <p:nvSpPr>
            <p:cNvPr id="10248" name="Freeform 11"/>
            <p:cNvSpPr>
              <a:spLocks/>
            </p:cNvSpPr>
            <p:nvPr/>
          </p:nvSpPr>
          <p:spPr bwMode="auto">
            <a:xfrm rot="5400000">
              <a:off x="1959" y="2069"/>
              <a:ext cx="0" cy="174"/>
            </a:xfrm>
            <a:custGeom>
              <a:avLst/>
              <a:gdLst>
                <a:gd name="T0" fmla="*/ 0 w 572"/>
                <a:gd name="T1" fmla="*/ 26 h 1000"/>
                <a:gd name="T2" fmla="*/ 0 w 572"/>
                <a:gd name="T3" fmla="*/ 0 h 1000"/>
                <a:gd name="T4" fmla="*/ 2 w 572"/>
                <a:gd name="T5" fmla="*/ 0 h 1000"/>
                <a:gd name="T6" fmla="*/ 3 w 572"/>
                <a:gd name="T7" fmla="*/ 2 h 1000"/>
                <a:gd name="T8" fmla="*/ 4 w 572"/>
                <a:gd name="T9" fmla="*/ 2 h 1000"/>
                <a:gd name="T10" fmla="*/ 5 w 572"/>
                <a:gd name="T11" fmla="*/ 2 h 1000"/>
                <a:gd name="T12" fmla="*/ 6 w 572"/>
                <a:gd name="T13" fmla="*/ 2 h 1000"/>
                <a:gd name="T14" fmla="*/ 6 w 572"/>
                <a:gd name="T15" fmla="*/ 2 h 1000"/>
                <a:gd name="T16" fmla="*/ 6 w 572"/>
                <a:gd name="T17" fmla="*/ 0 h 1000"/>
                <a:gd name="T18" fmla="*/ 8 w 572"/>
                <a:gd name="T19" fmla="*/ 0 h 1000"/>
                <a:gd name="T20" fmla="*/ 8 w 572"/>
                <a:gd name="T21" fmla="*/ 2 h 1000"/>
                <a:gd name="T22" fmla="*/ 10 w 572"/>
                <a:gd name="T23" fmla="*/ 2 h 1000"/>
                <a:gd name="T24" fmla="*/ 11 w 572"/>
                <a:gd name="T25" fmla="*/ 2 h 1000"/>
                <a:gd name="T26" fmla="*/ 13 w 572"/>
                <a:gd name="T27" fmla="*/ 2 h 1000"/>
                <a:gd name="T28" fmla="*/ 13 w 572"/>
                <a:gd name="T29" fmla="*/ 2 h 1000"/>
                <a:gd name="T30" fmla="*/ 13 w 572"/>
                <a:gd name="T31" fmla="*/ 0 h 1000"/>
                <a:gd name="T32" fmla="*/ 15 w 572"/>
                <a:gd name="T33" fmla="*/ 0 h 1000"/>
                <a:gd name="T34" fmla="*/ 15 w 572"/>
                <a:gd name="T35" fmla="*/ 26 h 1000"/>
                <a:gd name="T36" fmla="*/ 13 w 572"/>
                <a:gd name="T37" fmla="*/ 26 h 1000"/>
                <a:gd name="T38" fmla="*/ 13 w 572"/>
                <a:gd name="T39" fmla="*/ 26 h 1000"/>
                <a:gd name="T40" fmla="*/ 12 w 572"/>
                <a:gd name="T41" fmla="*/ 25 h 1000"/>
                <a:gd name="T42" fmla="*/ 11 w 572"/>
                <a:gd name="T43" fmla="*/ 24 h 1000"/>
                <a:gd name="T44" fmla="*/ 10 w 572"/>
                <a:gd name="T45" fmla="*/ 25 h 1000"/>
                <a:gd name="T46" fmla="*/ 8 w 572"/>
                <a:gd name="T47" fmla="*/ 26 h 1000"/>
                <a:gd name="T48" fmla="*/ 8 w 572"/>
                <a:gd name="T49" fmla="*/ 26 h 1000"/>
                <a:gd name="T50" fmla="*/ 6 w 572"/>
                <a:gd name="T51" fmla="*/ 26 h 1000"/>
                <a:gd name="T52" fmla="*/ 6 w 572"/>
                <a:gd name="T53" fmla="*/ 26 h 1000"/>
                <a:gd name="T54" fmla="*/ 6 w 572"/>
                <a:gd name="T55" fmla="*/ 25 h 1000"/>
                <a:gd name="T56" fmla="*/ 5 w 572"/>
                <a:gd name="T57" fmla="*/ 25 h 1000"/>
                <a:gd name="T58" fmla="*/ 3 w 572"/>
                <a:gd name="T59" fmla="*/ 25 h 1000"/>
                <a:gd name="T60" fmla="*/ 3 w 572"/>
                <a:gd name="T61" fmla="*/ 26 h 1000"/>
                <a:gd name="T62" fmla="*/ 2 w 572"/>
                <a:gd name="T63" fmla="*/ 26 h 1000"/>
                <a:gd name="T64" fmla="*/ 0 w 572"/>
                <a:gd name="T65" fmla="*/ 26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endParaRPr lang="en-US" sz="1350"/>
            </a:p>
          </p:txBody>
        </p:sp>
        <p:grpSp>
          <p:nvGrpSpPr>
            <p:cNvPr id="10249" name="Group 12"/>
            <p:cNvGrpSpPr>
              <a:grpSpLocks/>
            </p:cNvGrpSpPr>
            <p:nvPr/>
          </p:nvGrpSpPr>
          <p:grpSpPr bwMode="auto">
            <a:xfrm>
              <a:off x="1692" y="1938"/>
              <a:ext cx="392" cy="467"/>
              <a:chOff x="2423" y="2261"/>
              <a:chExt cx="593" cy="704"/>
            </a:xfrm>
          </p:grpSpPr>
          <p:grpSp>
            <p:nvGrpSpPr>
              <p:cNvPr id="10250" name="Group 13"/>
              <p:cNvGrpSpPr>
                <a:grpSpLocks/>
              </p:cNvGrpSpPr>
              <p:nvPr/>
            </p:nvGrpSpPr>
            <p:grpSpPr bwMode="auto">
              <a:xfrm>
                <a:off x="2423" y="2263"/>
                <a:ext cx="42" cy="702"/>
                <a:chOff x="2673" y="2131"/>
                <a:chExt cx="60" cy="990"/>
              </a:xfrm>
            </p:grpSpPr>
            <p:sp>
              <p:nvSpPr>
                <p:cNvPr id="10257" name="AutoShape 14"/>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0258" name="Oval 15"/>
                <p:cNvSpPr>
                  <a:spLocks noChangeArrowheads="1"/>
                </p:cNvSpPr>
                <p:nvPr/>
              </p:nvSpPr>
              <p:spPr bwMode="auto">
                <a:xfrm>
                  <a:off x="2733" y="2599"/>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10251" name="Group 16"/>
              <p:cNvGrpSpPr>
                <a:grpSpLocks/>
              </p:cNvGrpSpPr>
              <p:nvPr/>
            </p:nvGrpSpPr>
            <p:grpSpPr bwMode="auto">
              <a:xfrm>
                <a:off x="2698" y="2261"/>
                <a:ext cx="42" cy="702"/>
                <a:chOff x="2673" y="2131"/>
                <a:chExt cx="60" cy="991"/>
              </a:xfrm>
            </p:grpSpPr>
            <p:sp>
              <p:nvSpPr>
                <p:cNvPr id="10255" name="AutoShape 17"/>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0256" name="Oval 18"/>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10252" name="Group 19"/>
              <p:cNvGrpSpPr>
                <a:grpSpLocks/>
              </p:cNvGrpSpPr>
              <p:nvPr/>
            </p:nvGrpSpPr>
            <p:grpSpPr bwMode="auto">
              <a:xfrm>
                <a:off x="2974" y="2261"/>
                <a:ext cx="42" cy="702"/>
                <a:chOff x="2673" y="2131"/>
                <a:chExt cx="60" cy="991"/>
              </a:xfrm>
            </p:grpSpPr>
            <p:sp>
              <p:nvSpPr>
                <p:cNvPr id="10253" name="AutoShape 20"/>
                <p:cNvSpPr>
                  <a:spLocks noChangeArrowheads="1"/>
                </p:cNvSpPr>
                <p:nvPr/>
              </p:nvSpPr>
              <p:spPr bwMode="auto">
                <a:xfrm>
                  <a:off x="2673" y="2131"/>
                  <a:ext cx="0" cy="69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0254" name="Oval 21"/>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gr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779" y="552727"/>
            <a:ext cx="3829050" cy="2800350"/>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0246" name="Rectangle 9"/>
          <p:cNvSpPr>
            <a:spLocks noChangeArrowheads="1"/>
          </p:cNvSpPr>
          <p:nvPr/>
        </p:nvSpPr>
        <p:spPr bwMode="auto">
          <a:xfrm>
            <a:off x="5530973" y="2222302"/>
            <a:ext cx="2331326" cy="415498"/>
          </a:xfrm>
          <a:prstGeom prst="rect">
            <a:avLst/>
          </a:prstGeom>
          <a:solidFill>
            <a:schemeClr val="bg1"/>
          </a:solidFill>
          <a:ln>
            <a:noFill/>
          </a:ln>
        </p:spPr>
        <p:txBody>
          <a:bodyPr wrap="square" lIns="0" tIns="0" rIns="0" bIns="0">
            <a:spAutoFit/>
          </a:bodyPr>
          <a:lstStyle/>
          <a:p>
            <a:pPr algn="l"/>
            <a:r>
              <a:rPr lang="en-US" sz="1350">
                <a:solidFill>
                  <a:schemeClr val="tx2"/>
                </a:solidFill>
              </a:rPr>
              <a:t>Other related entities could be policy periods and producers </a:t>
            </a:r>
          </a:p>
        </p:txBody>
      </p:sp>
      <p:cxnSp>
        <p:nvCxnSpPr>
          <p:cNvPr id="3" name="Straight Connector 2"/>
          <p:cNvCxnSpPr/>
          <p:nvPr/>
        </p:nvCxnSpPr>
        <p:spPr bwMode="auto">
          <a:xfrm flipV="1">
            <a:off x="3955550" y="2419564"/>
            <a:ext cx="1448657" cy="726068"/>
          </a:xfrm>
          <a:prstGeom prst="line">
            <a:avLst/>
          </a:prstGeom>
          <a:noFill/>
          <a:ln w="19050" cap="flat" cmpd="sng" algn="ctr">
            <a:solidFill>
              <a:srgbClr val="D33819"/>
            </a:solidFill>
            <a:prstDash val="solid"/>
            <a:round/>
            <a:headEnd type="none" w="med" len="med"/>
            <a:tailEnd type="none" w="med" len="med"/>
          </a:ln>
          <a:effectLst/>
        </p:spPr>
      </p:cxnSp>
      <p:grpSp>
        <p:nvGrpSpPr>
          <p:cNvPr id="19" name="Group 10"/>
          <p:cNvGrpSpPr>
            <a:grpSpLocks/>
          </p:cNvGrpSpPr>
          <p:nvPr/>
        </p:nvGrpSpPr>
        <p:grpSpPr bwMode="auto">
          <a:xfrm>
            <a:off x="7467600" y="182563"/>
            <a:ext cx="1201738" cy="687387"/>
            <a:chOff x="1581" y="1940"/>
            <a:chExt cx="757" cy="433"/>
          </a:xfrm>
        </p:grpSpPr>
        <p:sp>
          <p:nvSpPr>
            <p:cNvPr id="20" name="Freeform 11"/>
            <p:cNvSpPr>
              <a:spLocks/>
            </p:cNvSpPr>
            <p:nvPr/>
          </p:nvSpPr>
          <p:spPr bwMode="auto">
            <a:xfrm rot="5400000">
              <a:off x="1743" y="1778"/>
              <a:ext cx="433" cy="757"/>
            </a:xfrm>
            <a:custGeom>
              <a:avLst/>
              <a:gdLst>
                <a:gd name="T0" fmla="*/ 0 w 572"/>
                <a:gd name="T1" fmla="*/ 26 h 1000"/>
                <a:gd name="T2" fmla="*/ 0 w 572"/>
                <a:gd name="T3" fmla="*/ 0 h 1000"/>
                <a:gd name="T4" fmla="*/ 2 w 572"/>
                <a:gd name="T5" fmla="*/ 0 h 1000"/>
                <a:gd name="T6" fmla="*/ 3 w 572"/>
                <a:gd name="T7" fmla="*/ 2 h 1000"/>
                <a:gd name="T8" fmla="*/ 4 w 572"/>
                <a:gd name="T9" fmla="*/ 2 h 1000"/>
                <a:gd name="T10" fmla="*/ 5 w 572"/>
                <a:gd name="T11" fmla="*/ 2 h 1000"/>
                <a:gd name="T12" fmla="*/ 6 w 572"/>
                <a:gd name="T13" fmla="*/ 2 h 1000"/>
                <a:gd name="T14" fmla="*/ 6 w 572"/>
                <a:gd name="T15" fmla="*/ 2 h 1000"/>
                <a:gd name="T16" fmla="*/ 6 w 572"/>
                <a:gd name="T17" fmla="*/ 0 h 1000"/>
                <a:gd name="T18" fmla="*/ 8 w 572"/>
                <a:gd name="T19" fmla="*/ 0 h 1000"/>
                <a:gd name="T20" fmla="*/ 8 w 572"/>
                <a:gd name="T21" fmla="*/ 2 h 1000"/>
                <a:gd name="T22" fmla="*/ 10 w 572"/>
                <a:gd name="T23" fmla="*/ 2 h 1000"/>
                <a:gd name="T24" fmla="*/ 11 w 572"/>
                <a:gd name="T25" fmla="*/ 2 h 1000"/>
                <a:gd name="T26" fmla="*/ 13 w 572"/>
                <a:gd name="T27" fmla="*/ 2 h 1000"/>
                <a:gd name="T28" fmla="*/ 13 w 572"/>
                <a:gd name="T29" fmla="*/ 2 h 1000"/>
                <a:gd name="T30" fmla="*/ 13 w 572"/>
                <a:gd name="T31" fmla="*/ 0 h 1000"/>
                <a:gd name="T32" fmla="*/ 15 w 572"/>
                <a:gd name="T33" fmla="*/ 0 h 1000"/>
                <a:gd name="T34" fmla="*/ 15 w 572"/>
                <a:gd name="T35" fmla="*/ 26 h 1000"/>
                <a:gd name="T36" fmla="*/ 13 w 572"/>
                <a:gd name="T37" fmla="*/ 26 h 1000"/>
                <a:gd name="T38" fmla="*/ 13 w 572"/>
                <a:gd name="T39" fmla="*/ 26 h 1000"/>
                <a:gd name="T40" fmla="*/ 12 w 572"/>
                <a:gd name="T41" fmla="*/ 25 h 1000"/>
                <a:gd name="T42" fmla="*/ 11 w 572"/>
                <a:gd name="T43" fmla="*/ 24 h 1000"/>
                <a:gd name="T44" fmla="*/ 10 w 572"/>
                <a:gd name="T45" fmla="*/ 25 h 1000"/>
                <a:gd name="T46" fmla="*/ 8 w 572"/>
                <a:gd name="T47" fmla="*/ 26 h 1000"/>
                <a:gd name="T48" fmla="*/ 8 w 572"/>
                <a:gd name="T49" fmla="*/ 26 h 1000"/>
                <a:gd name="T50" fmla="*/ 6 w 572"/>
                <a:gd name="T51" fmla="*/ 26 h 1000"/>
                <a:gd name="T52" fmla="*/ 6 w 572"/>
                <a:gd name="T53" fmla="*/ 26 h 1000"/>
                <a:gd name="T54" fmla="*/ 6 w 572"/>
                <a:gd name="T55" fmla="*/ 25 h 1000"/>
                <a:gd name="T56" fmla="*/ 5 w 572"/>
                <a:gd name="T57" fmla="*/ 25 h 1000"/>
                <a:gd name="T58" fmla="*/ 3 w 572"/>
                <a:gd name="T59" fmla="*/ 25 h 1000"/>
                <a:gd name="T60" fmla="*/ 3 w 572"/>
                <a:gd name="T61" fmla="*/ 26 h 1000"/>
                <a:gd name="T62" fmla="*/ 2 w 572"/>
                <a:gd name="T63" fmla="*/ 26 h 1000"/>
                <a:gd name="T64" fmla="*/ 0 w 572"/>
                <a:gd name="T65" fmla="*/ 26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endParaRPr lang="en-US"/>
            </a:p>
          </p:txBody>
        </p:sp>
        <p:grpSp>
          <p:nvGrpSpPr>
            <p:cNvPr id="21" name="Group 12"/>
            <p:cNvGrpSpPr>
              <a:grpSpLocks/>
            </p:cNvGrpSpPr>
            <p:nvPr/>
          </p:nvGrpSpPr>
          <p:grpSpPr bwMode="auto">
            <a:xfrm>
              <a:off x="1703" y="1991"/>
              <a:ext cx="512" cy="330"/>
              <a:chOff x="2443" y="2350"/>
              <a:chExt cx="776" cy="499"/>
            </a:xfrm>
          </p:grpSpPr>
          <p:grpSp>
            <p:nvGrpSpPr>
              <p:cNvPr id="22" name="Group 13"/>
              <p:cNvGrpSpPr>
                <a:grpSpLocks/>
              </p:cNvGrpSpPr>
              <p:nvPr/>
            </p:nvGrpSpPr>
            <p:grpSpPr bwMode="auto">
              <a:xfrm>
                <a:off x="2443" y="2350"/>
                <a:ext cx="225" cy="499"/>
                <a:chOff x="2673" y="2255"/>
                <a:chExt cx="318" cy="704"/>
              </a:xfrm>
            </p:grpSpPr>
            <p:sp>
              <p:nvSpPr>
                <p:cNvPr id="29" name="AutoShape 14"/>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30" name="Oval 15"/>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3" name="Group 16"/>
              <p:cNvGrpSpPr>
                <a:grpSpLocks/>
              </p:cNvGrpSpPr>
              <p:nvPr/>
            </p:nvGrpSpPr>
            <p:grpSpPr bwMode="auto">
              <a:xfrm>
                <a:off x="2718" y="2350"/>
                <a:ext cx="225" cy="499"/>
                <a:chOff x="2673" y="2255"/>
                <a:chExt cx="318" cy="704"/>
              </a:xfrm>
            </p:grpSpPr>
            <p:sp>
              <p:nvSpPr>
                <p:cNvPr id="27" name="AutoShape 17"/>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8" name="Oval 18"/>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nvGrpSpPr>
              <p:cNvPr id="24" name="Group 19"/>
              <p:cNvGrpSpPr>
                <a:grpSpLocks/>
              </p:cNvGrpSpPr>
              <p:nvPr/>
            </p:nvGrpSpPr>
            <p:grpSpPr bwMode="auto">
              <a:xfrm>
                <a:off x="2994" y="2350"/>
                <a:ext cx="225" cy="499"/>
                <a:chOff x="2673" y="2255"/>
                <a:chExt cx="318" cy="704"/>
              </a:xfrm>
            </p:grpSpPr>
            <p:sp>
              <p:nvSpPr>
                <p:cNvPr id="25" name="AutoShape 20"/>
                <p:cNvSpPr>
                  <a:spLocks noChangeArrowheads="1"/>
                </p:cNvSpPr>
                <p:nvPr/>
              </p:nvSpPr>
              <p:spPr bwMode="auto">
                <a:xfrm>
                  <a:off x="2673" y="2255"/>
                  <a:ext cx="318" cy="44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a:p>
              </p:txBody>
            </p:sp>
            <p:sp>
              <p:nvSpPr>
                <p:cNvPr id="26" name="Oval 21"/>
                <p:cNvSpPr>
                  <a:spLocks noChangeArrowheads="1"/>
                </p:cNvSpPr>
                <p:nvPr/>
              </p:nvSpPr>
              <p:spPr bwMode="auto">
                <a:xfrm>
                  <a:off x="2733" y="2762"/>
                  <a:ext cx="197" cy="197"/>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a:p>
              </p:txBody>
            </p:sp>
          </p:grpSp>
        </p:grpSp>
      </p:grpSp>
    </p:spTree>
    <p:extLst>
      <p:ext uri="{BB962C8B-B14F-4D97-AF65-F5344CB8AC3E}">
        <p14:creationId xmlns:p14="http://schemas.microsoft.com/office/powerpoint/2010/main" val="22907708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410" y="721812"/>
            <a:ext cx="5566577" cy="2029107"/>
          </a:xfrm>
          <a:prstGeom prst="rect">
            <a:avLst/>
          </a:prstGeom>
          <a:noFill/>
          <a:ln w="9525">
            <a:solidFill>
              <a:schemeClr val="bg1"/>
            </a:solidFill>
            <a:miter lim="800000"/>
            <a:headEnd/>
            <a:tailEnd/>
          </a:ln>
          <a:effectLst>
            <a:outerShdw blurRad="63500" dist="35921" dir="2700000" algn="ctr" rotWithShape="0">
              <a:schemeClr val="tx1">
                <a:lumMod val="65000"/>
              </a:schemeClr>
            </a:outerShdw>
          </a:effectLst>
          <a:extLst>
            <a:ext uri="{909E8E84-426E-40DD-AFC4-6F175D3DCCD1}">
              <a14:hiddenFill xmlns:a14="http://schemas.microsoft.com/office/drawing/2010/main">
                <a:solidFill>
                  <a:schemeClr val="accent1"/>
                </a:solidFill>
              </a14:hiddenFill>
            </a:ext>
          </a:extLst>
        </p:spPr>
      </p:pic>
      <p:sp>
        <p:nvSpPr>
          <p:cNvPr id="11267" name="Rectangle 8"/>
          <p:cNvSpPr>
            <a:spLocks noGrp="1" noChangeArrowheads="1"/>
          </p:cNvSpPr>
          <p:nvPr>
            <p:ph type="title"/>
          </p:nvPr>
        </p:nvSpPr>
        <p:spPr/>
        <p:txBody>
          <a:bodyPr/>
          <a:lstStyle/>
          <a:p>
            <a:pPr eaLnBrk="1" hangingPunct="1"/>
            <a:r>
              <a:rPr lang="en-GB"/>
              <a:t>Adding a new trouble ticket</a:t>
            </a:r>
          </a:p>
        </p:txBody>
      </p:sp>
      <p:sp>
        <p:nvSpPr>
          <p:cNvPr id="11268" name="Rectangle 9"/>
          <p:cNvSpPr>
            <a:spLocks noGrp="1" noChangeArrowheads="1"/>
          </p:cNvSpPr>
          <p:nvPr>
            <p:ph idx="1"/>
          </p:nvPr>
        </p:nvSpPr>
        <p:spPr>
          <a:xfrm>
            <a:off x="1532335" y="3162300"/>
            <a:ext cx="6238875" cy="1425179"/>
          </a:xfrm>
        </p:spPr>
        <p:txBody>
          <a:bodyPr/>
          <a:lstStyle/>
          <a:p>
            <a:pPr>
              <a:lnSpc>
                <a:spcPct val="90000"/>
              </a:lnSpc>
              <a:buFont typeface="Arial" charset="0"/>
              <a:buChar char="•"/>
            </a:pPr>
            <a:r>
              <a:rPr lang="en-GB"/>
              <a:t>You can add trouble tickets from </a:t>
            </a:r>
            <a:r>
              <a:rPr lang="en-GB" b="1">
                <a:latin typeface="Courier New" pitchFamily="49" charset="0"/>
                <a:cs typeface="Courier New" pitchFamily="49" charset="0"/>
              </a:rPr>
              <a:t>Desktop</a:t>
            </a:r>
            <a:r>
              <a:rPr lang="en-GB"/>
              <a:t>, </a:t>
            </a:r>
            <a:r>
              <a:rPr lang="en-GB" b="1">
                <a:latin typeface="Courier New" pitchFamily="49" charset="0"/>
                <a:cs typeface="Courier New" pitchFamily="49" charset="0"/>
              </a:rPr>
              <a:t>Account</a:t>
            </a:r>
            <a:r>
              <a:rPr lang="en-GB"/>
              <a:t>, </a:t>
            </a:r>
            <a:r>
              <a:rPr lang="en-GB" b="1">
                <a:latin typeface="Courier New" pitchFamily="49" charset="0"/>
                <a:cs typeface="Courier New" pitchFamily="49" charset="0"/>
              </a:rPr>
              <a:t>Policy</a:t>
            </a:r>
            <a:r>
              <a:rPr lang="en-GB"/>
              <a:t>, and </a:t>
            </a:r>
            <a:r>
              <a:rPr lang="en-GB" b="1">
                <a:latin typeface="Courier New" pitchFamily="49" charset="0"/>
                <a:cs typeface="Courier New" pitchFamily="49" charset="0"/>
              </a:rPr>
              <a:t>Producer</a:t>
            </a:r>
            <a:r>
              <a:rPr lang="en-GB"/>
              <a:t> tabs</a:t>
            </a:r>
          </a:p>
          <a:p>
            <a:pPr>
              <a:lnSpc>
                <a:spcPct val="90000"/>
              </a:lnSpc>
              <a:buFont typeface="Arial" charset="0"/>
              <a:buChar char="•"/>
            </a:pPr>
            <a:r>
              <a:rPr lang="en-GB"/>
              <a:t>Click </a:t>
            </a:r>
            <a:r>
              <a:rPr lang="en-GB">
                <a:latin typeface="Courier New" pitchFamily="49" charset="0"/>
                <a:cs typeface="Courier New" pitchFamily="49" charset="0"/>
              </a:rPr>
              <a:t>(</a:t>
            </a:r>
            <a:r>
              <a:rPr lang="en-GB" b="1">
                <a:latin typeface="Courier New" pitchFamily="49" charset="0"/>
                <a:cs typeface="Courier New" pitchFamily="49" charset="0"/>
              </a:rPr>
              <a:t>My</a:t>
            </a:r>
            <a:r>
              <a:rPr lang="en-GB">
                <a:latin typeface="Courier New" pitchFamily="49" charset="0"/>
                <a:cs typeface="Courier New" pitchFamily="49" charset="0"/>
              </a:rPr>
              <a:t>)</a:t>
            </a:r>
            <a:r>
              <a:rPr lang="en-GB">
                <a:cs typeface="Courier New" pitchFamily="49" charset="0"/>
              </a:rPr>
              <a:t> </a:t>
            </a:r>
            <a:r>
              <a:rPr lang="en-GB" b="1">
                <a:latin typeface="Courier New" pitchFamily="49" charset="0"/>
                <a:cs typeface="Courier New" pitchFamily="49" charset="0"/>
              </a:rPr>
              <a:t>Trouble Tickets</a:t>
            </a:r>
            <a:r>
              <a:rPr lang="en-GB">
                <a:latin typeface="Courier New" pitchFamily="49" charset="0"/>
                <a:cs typeface="Courier New" pitchFamily="49" charset="0"/>
              </a:rPr>
              <a:t> </a:t>
            </a:r>
            <a:r>
              <a:rPr lang="en-GB"/>
              <a:t>in sidebar, then click </a:t>
            </a:r>
            <a:r>
              <a:rPr lang="en-GB" b="1">
                <a:latin typeface="Courier New" pitchFamily="49" charset="0"/>
                <a:cs typeface="Courier New" pitchFamily="49" charset="0"/>
              </a:rPr>
              <a:t>New</a:t>
            </a:r>
            <a:endParaRPr lang="en-GB">
              <a:latin typeface="Courier New" pitchFamily="49" charset="0"/>
              <a:cs typeface="Courier New" pitchFamily="49" charset="0"/>
            </a:endParaRPr>
          </a:p>
        </p:txBody>
      </p:sp>
      <p:sp>
        <p:nvSpPr>
          <p:cNvPr id="11269" name="AutoShape 7"/>
          <p:cNvSpPr>
            <a:spLocks noChangeArrowheads="1"/>
          </p:cNvSpPr>
          <p:nvPr/>
        </p:nvSpPr>
        <p:spPr bwMode="auto">
          <a:xfrm>
            <a:off x="3602236" y="750588"/>
            <a:ext cx="3286721" cy="216694"/>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1271" name="AutoShape 11"/>
          <p:cNvSpPr>
            <a:spLocks noChangeArrowheads="1"/>
          </p:cNvSpPr>
          <p:nvPr/>
        </p:nvSpPr>
        <p:spPr bwMode="auto">
          <a:xfrm>
            <a:off x="6369175" y="1962190"/>
            <a:ext cx="519782" cy="295556"/>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grpSp>
        <p:nvGrpSpPr>
          <p:cNvPr id="11273" name="Group 13"/>
          <p:cNvGrpSpPr>
            <a:grpSpLocks/>
          </p:cNvGrpSpPr>
          <p:nvPr/>
        </p:nvGrpSpPr>
        <p:grpSpPr bwMode="auto">
          <a:xfrm>
            <a:off x="7003310" y="134546"/>
            <a:ext cx="466725" cy="556022"/>
            <a:chOff x="1692" y="1938"/>
            <a:chExt cx="392" cy="467"/>
          </a:xfrm>
        </p:grpSpPr>
        <p:sp>
          <p:nvSpPr>
            <p:cNvPr id="11274" name="Freeform 14"/>
            <p:cNvSpPr>
              <a:spLocks/>
            </p:cNvSpPr>
            <p:nvPr/>
          </p:nvSpPr>
          <p:spPr bwMode="auto">
            <a:xfrm rot="5400000">
              <a:off x="1959" y="2069"/>
              <a:ext cx="0" cy="174"/>
            </a:xfrm>
            <a:custGeom>
              <a:avLst/>
              <a:gdLst>
                <a:gd name="T0" fmla="*/ 0 w 572"/>
                <a:gd name="T1" fmla="*/ 26 h 1000"/>
                <a:gd name="T2" fmla="*/ 0 w 572"/>
                <a:gd name="T3" fmla="*/ 0 h 1000"/>
                <a:gd name="T4" fmla="*/ 2 w 572"/>
                <a:gd name="T5" fmla="*/ 0 h 1000"/>
                <a:gd name="T6" fmla="*/ 3 w 572"/>
                <a:gd name="T7" fmla="*/ 2 h 1000"/>
                <a:gd name="T8" fmla="*/ 4 w 572"/>
                <a:gd name="T9" fmla="*/ 2 h 1000"/>
                <a:gd name="T10" fmla="*/ 5 w 572"/>
                <a:gd name="T11" fmla="*/ 2 h 1000"/>
                <a:gd name="T12" fmla="*/ 6 w 572"/>
                <a:gd name="T13" fmla="*/ 2 h 1000"/>
                <a:gd name="T14" fmla="*/ 6 w 572"/>
                <a:gd name="T15" fmla="*/ 2 h 1000"/>
                <a:gd name="T16" fmla="*/ 6 w 572"/>
                <a:gd name="T17" fmla="*/ 0 h 1000"/>
                <a:gd name="T18" fmla="*/ 8 w 572"/>
                <a:gd name="T19" fmla="*/ 0 h 1000"/>
                <a:gd name="T20" fmla="*/ 8 w 572"/>
                <a:gd name="T21" fmla="*/ 2 h 1000"/>
                <a:gd name="T22" fmla="*/ 10 w 572"/>
                <a:gd name="T23" fmla="*/ 2 h 1000"/>
                <a:gd name="T24" fmla="*/ 11 w 572"/>
                <a:gd name="T25" fmla="*/ 2 h 1000"/>
                <a:gd name="T26" fmla="*/ 13 w 572"/>
                <a:gd name="T27" fmla="*/ 2 h 1000"/>
                <a:gd name="T28" fmla="*/ 13 w 572"/>
                <a:gd name="T29" fmla="*/ 2 h 1000"/>
                <a:gd name="T30" fmla="*/ 13 w 572"/>
                <a:gd name="T31" fmla="*/ 0 h 1000"/>
                <a:gd name="T32" fmla="*/ 15 w 572"/>
                <a:gd name="T33" fmla="*/ 0 h 1000"/>
                <a:gd name="T34" fmla="*/ 15 w 572"/>
                <a:gd name="T35" fmla="*/ 26 h 1000"/>
                <a:gd name="T36" fmla="*/ 13 w 572"/>
                <a:gd name="T37" fmla="*/ 26 h 1000"/>
                <a:gd name="T38" fmla="*/ 13 w 572"/>
                <a:gd name="T39" fmla="*/ 26 h 1000"/>
                <a:gd name="T40" fmla="*/ 12 w 572"/>
                <a:gd name="T41" fmla="*/ 25 h 1000"/>
                <a:gd name="T42" fmla="*/ 11 w 572"/>
                <a:gd name="T43" fmla="*/ 24 h 1000"/>
                <a:gd name="T44" fmla="*/ 10 w 572"/>
                <a:gd name="T45" fmla="*/ 25 h 1000"/>
                <a:gd name="T46" fmla="*/ 8 w 572"/>
                <a:gd name="T47" fmla="*/ 26 h 1000"/>
                <a:gd name="T48" fmla="*/ 8 w 572"/>
                <a:gd name="T49" fmla="*/ 26 h 1000"/>
                <a:gd name="T50" fmla="*/ 6 w 572"/>
                <a:gd name="T51" fmla="*/ 26 h 1000"/>
                <a:gd name="T52" fmla="*/ 6 w 572"/>
                <a:gd name="T53" fmla="*/ 26 h 1000"/>
                <a:gd name="T54" fmla="*/ 6 w 572"/>
                <a:gd name="T55" fmla="*/ 25 h 1000"/>
                <a:gd name="T56" fmla="*/ 5 w 572"/>
                <a:gd name="T57" fmla="*/ 25 h 1000"/>
                <a:gd name="T58" fmla="*/ 3 w 572"/>
                <a:gd name="T59" fmla="*/ 25 h 1000"/>
                <a:gd name="T60" fmla="*/ 3 w 572"/>
                <a:gd name="T61" fmla="*/ 26 h 1000"/>
                <a:gd name="T62" fmla="*/ 2 w 572"/>
                <a:gd name="T63" fmla="*/ 26 h 1000"/>
                <a:gd name="T64" fmla="*/ 0 w 572"/>
                <a:gd name="T65" fmla="*/ 26 h 10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2"/>
                <a:gd name="T100" fmla="*/ 0 h 1000"/>
                <a:gd name="T101" fmla="*/ 572 w 572"/>
                <a:gd name="T102" fmla="*/ 1000 h 10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2" h="1000">
                  <a:moveTo>
                    <a:pt x="0" y="998"/>
                  </a:moveTo>
                  <a:lnTo>
                    <a:pt x="0" y="0"/>
                  </a:lnTo>
                  <a:lnTo>
                    <a:pt x="80" y="0"/>
                  </a:lnTo>
                  <a:lnTo>
                    <a:pt x="94" y="50"/>
                  </a:lnTo>
                  <a:lnTo>
                    <a:pt x="120" y="72"/>
                  </a:lnTo>
                  <a:lnTo>
                    <a:pt x="166" y="86"/>
                  </a:lnTo>
                  <a:lnTo>
                    <a:pt x="214" y="72"/>
                  </a:lnTo>
                  <a:lnTo>
                    <a:pt x="238" y="40"/>
                  </a:lnTo>
                  <a:lnTo>
                    <a:pt x="246" y="0"/>
                  </a:lnTo>
                  <a:lnTo>
                    <a:pt x="330" y="0"/>
                  </a:lnTo>
                  <a:lnTo>
                    <a:pt x="334" y="42"/>
                  </a:lnTo>
                  <a:lnTo>
                    <a:pt x="376" y="74"/>
                  </a:lnTo>
                  <a:lnTo>
                    <a:pt x="418" y="80"/>
                  </a:lnTo>
                  <a:lnTo>
                    <a:pt x="464" y="64"/>
                  </a:lnTo>
                  <a:lnTo>
                    <a:pt x="484" y="34"/>
                  </a:lnTo>
                  <a:lnTo>
                    <a:pt x="492" y="0"/>
                  </a:lnTo>
                  <a:lnTo>
                    <a:pt x="572" y="0"/>
                  </a:lnTo>
                  <a:lnTo>
                    <a:pt x="572" y="1000"/>
                  </a:lnTo>
                  <a:lnTo>
                    <a:pt x="490" y="1000"/>
                  </a:lnTo>
                  <a:lnTo>
                    <a:pt x="484" y="956"/>
                  </a:lnTo>
                  <a:lnTo>
                    <a:pt x="458" y="928"/>
                  </a:lnTo>
                  <a:lnTo>
                    <a:pt x="410" y="910"/>
                  </a:lnTo>
                  <a:lnTo>
                    <a:pt x="364" y="924"/>
                  </a:lnTo>
                  <a:lnTo>
                    <a:pt x="334" y="960"/>
                  </a:lnTo>
                  <a:lnTo>
                    <a:pt x="326" y="996"/>
                  </a:lnTo>
                  <a:lnTo>
                    <a:pt x="244" y="996"/>
                  </a:lnTo>
                  <a:lnTo>
                    <a:pt x="234" y="954"/>
                  </a:lnTo>
                  <a:lnTo>
                    <a:pt x="208" y="928"/>
                  </a:lnTo>
                  <a:lnTo>
                    <a:pt x="166" y="914"/>
                  </a:lnTo>
                  <a:lnTo>
                    <a:pt x="114" y="926"/>
                  </a:lnTo>
                  <a:lnTo>
                    <a:pt x="92" y="956"/>
                  </a:lnTo>
                  <a:lnTo>
                    <a:pt x="80" y="1000"/>
                  </a:lnTo>
                  <a:lnTo>
                    <a:pt x="0" y="998"/>
                  </a:lnTo>
                  <a:close/>
                </a:path>
              </a:pathLst>
            </a:custGeom>
            <a:solidFill>
              <a:srgbClr val="FFFFCC"/>
            </a:solidFill>
            <a:ln w="12700">
              <a:solidFill>
                <a:schemeClr val="bg1"/>
              </a:solidFill>
              <a:round/>
              <a:headEnd/>
              <a:tailEnd/>
            </a:ln>
          </p:spPr>
          <p:txBody>
            <a:bodyPr wrap="none" lIns="0" tIns="0" rIns="0" bIns="0" anchor="ctr">
              <a:spAutoFit/>
            </a:bodyPr>
            <a:lstStyle/>
            <a:p>
              <a:endParaRPr lang="en-US" sz="1350"/>
            </a:p>
          </p:txBody>
        </p:sp>
        <p:grpSp>
          <p:nvGrpSpPr>
            <p:cNvPr id="11275" name="Group 15"/>
            <p:cNvGrpSpPr>
              <a:grpSpLocks/>
            </p:cNvGrpSpPr>
            <p:nvPr/>
          </p:nvGrpSpPr>
          <p:grpSpPr bwMode="auto">
            <a:xfrm>
              <a:off x="1692" y="1938"/>
              <a:ext cx="392" cy="467"/>
              <a:chOff x="2423" y="2261"/>
              <a:chExt cx="593" cy="704"/>
            </a:xfrm>
          </p:grpSpPr>
          <p:grpSp>
            <p:nvGrpSpPr>
              <p:cNvPr id="11276" name="Group 16"/>
              <p:cNvGrpSpPr>
                <a:grpSpLocks/>
              </p:cNvGrpSpPr>
              <p:nvPr/>
            </p:nvGrpSpPr>
            <p:grpSpPr bwMode="auto">
              <a:xfrm>
                <a:off x="2423" y="2263"/>
                <a:ext cx="42" cy="702"/>
                <a:chOff x="2673" y="2131"/>
                <a:chExt cx="60" cy="990"/>
              </a:xfrm>
            </p:grpSpPr>
            <p:sp>
              <p:nvSpPr>
                <p:cNvPr id="11283" name="AutoShape 17"/>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1284" name="Oval 18"/>
                <p:cNvSpPr>
                  <a:spLocks noChangeArrowheads="1"/>
                </p:cNvSpPr>
                <p:nvPr/>
              </p:nvSpPr>
              <p:spPr bwMode="auto">
                <a:xfrm>
                  <a:off x="2733" y="2599"/>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11277" name="Group 19"/>
              <p:cNvGrpSpPr>
                <a:grpSpLocks/>
              </p:cNvGrpSpPr>
              <p:nvPr/>
            </p:nvGrpSpPr>
            <p:grpSpPr bwMode="auto">
              <a:xfrm>
                <a:off x="2698" y="2261"/>
                <a:ext cx="42" cy="702"/>
                <a:chOff x="2673" y="2131"/>
                <a:chExt cx="60" cy="991"/>
              </a:xfrm>
            </p:grpSpPr>
            <p:sp>
              <p:nvSpPr>
                <p:cNvPr id="11281" name="AutoShape 20"/>
                <p:cNvSpPr>
                  <a:spLocks noChangeArrowheads="1"/>
                </p:cNvSpPr>
                <p:nvPr/>
              </p:nvSpPr>
              <p:spPr bwMode="auto">
                <a:xfrm>
                  <a:off x="2673" y="2131"/>
                  <a:ext cx="0" cy="694"/>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1282" name="Oval 21"/>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nvGrpSpPr>
              <p:cNvPr id="11278" name="Group 22"/>
              <p:cNvGrpSpPr>
                <a:grpSpLocks/>
              </p:cNvGrpSpPr>
              <p:nvPr/>
            </p:nvGrpSpPr>
            <p:grpSpPr bwMode="auto">
              <a:xfrm>
                <a:off x="2974" y="2261"/>
                <a:ext cx="42" cy="702"/>
                <a:chOff x="2673" y="2131"/>
                <a:chExt cx="60" cy="991"/>
              </a:xfrm>
            </p:grpSpPr>
            <p:sp>
              <p:nvSpPr>
                <p:cNvPr id="11279" name="AutoShape 23"/>
                <p:cNvSpPr>
                  <a:spLocks noChangeArrowheads="1"/>
                </p:cNvSpPr>
                <p:nvPr/>
              </p:nvSpPr>
              <p:spPr bwMode="auto">
                <a:xfrm>
                  <a:off x="2673" y="2131"/>
                  <a:ext cx="0" cy="695"/>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5094 w 21600"/>
                    <a:gd name="T13" fmla="*/ 5074 h 21600"/>
                    <a:gd name="T14" fmla="*/ 16506 w 21600"/>
                    <a:gd name="T15" fmla="*/ 16526 h 21600"/>
                  </a:gdLst>
                  <a:ahLst/>
                  <a:cxnLst>
                    <a:cxn ang="T8">
                      <a:pos x="T0" y="T1"/>
                    </a:cxn>
                    <a:cxn ang="T9">
                      <a:pos x="T2" y="T3"/>
                    </a:cxn>
                    <a:cxn ang="T10">
                      <a:pos x="T4" y="T5"/>
                    </a:cxn>
                    <a:cxn ang="T11">
                      <a:pos x="T6" y="T7"/>
                    </a:cxn>
                  </a:cxnLst>
                  <a:rect l="T12" t="T13" r="T14" b="T15"/>
                  <a:pathLst>
                    <a:path w="21600" h="21600">
                      <a:moveTo>
                        <a:pt x="0" y="0"/>
                      </a:moveTo>
                      <a:lnTo>
                        <a:pt x="6521" y="21600"/>
                      </a:lnTo>
                      <a:lnTo>
                        <a:pt x="15079" y="21600"/>
                      </a:lnTo>
                      <a:lnTo>
                        <a:pt x="21600" y="0"/>
                      </a:lnTo>
                      <a:close/>
                    </a:path>
                  </a:pathLst>
                </a:custGeom>
                <a:solidFill>
                  <a:srgbClr val="FF0000"/>
                </a:solidFill>
                <a:ln>
                  <a:noFill/>
                </a:ln>
                <a:extLst>
                  <a:ext uri="{91240B29-F687-4F45-9708-019B960494DF}">
                    <a14:hiddenLine xmlns:a14="http://schemas.microsoft.com/office/drawing/2010/main" w="28575" algn="ctr">
                      <a:solidFill>
                        <a:srgbClr val="000000"/>
                      </a:solidFill>
                      <a:miter lim="800000"/>
                      <a:headEnd/>
                      <a:tailEnd/>
                    </a14:hiddenLine>
                  </a:ext>
                </a:extLst>
              </p:spPr>
              <p:txBody>
                <a:bodyPr wrap="none" lIns="0" tIns="0" rIns="0" bIns="0" anchor="ctr">
                  <a:spAutoFit/>
                </a:bodyPr>
                <a:lstStyle/>
                <a:p>
                  <a:endParaRPr lang="en-US" sz="1350"/>
                </a:p>
              </p:txBody>
            </p:sp>
            <p:sp>
              <p:nvSpPr>
                <p:cNvPr id="11280" name="Oval 24"/>
                <p:cNvSpPr>
                  <a:spLocks noChangeArrowheads="1"/>
                </p:cNvSpPr>
                <p:nvPr/>
              </p:nvSpPr>
              <p:spPr bwMode="auto">
                <a:xfrm>
                  <a:off x="2733" y="2600"/>
                  <a:ext cx="0" cy="522"/>
                </a:xfrm>
                <a:prstGeom prst="ellipse">
                  <a:avLst/>
                </a:prstGeom>
                <a:solidFill>
                  <a:srgbClr val="FF0000"/>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lIns="0" tIns="0" rIns="0" bIns="0" anchor="ctr">
                  <a:spAutoFit/>
                </a:bodyPr>
                <a:lstStyle/>
                <a:p>
                  <a:endParaRPr lang="en-US" sz="1350"/>
                </a:p>
              </p:txBody>
            </p:sp>
          </p:grpSp>
        </p:grpSp>
      </p:grpSp>
    </p:spTree>
    <p:extLst>
      <p:ext uri="{BB962C8B-B14F-4D97-AF65-F5344CB8AC3E}">
        <p14:creationId xmlns:p14="http://schemas.microsoft.com/office/powerpoint/2010/main" val="369519747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939" y="664829"/>
            <a:ext cx="4453718" cy="2671303"/>
          </a:xfrm>
          <a:prstGeom prst="rect">
            <a:avLst/>
          </a:prstGeom>
        </p:spPr>
      </p:pic>
      <p:sp>
        <p:nvSpPr>
          <p:cNvPr id="12291" name="Rectangle 2"/>
          <p:cNvSpPr>
            <a:spLocks noGrp="1" noChangeArrowheads="1"/>
          </p:cNvSpPr>
          <p:nvPr>
            <p:ph type="title"/>
          </p:nvPr>
        </p:nvSpPr>
        <p:spPr/>
        <p:txBody>
          <a:bodyPr/>
          <a:lstStyle/>
          <a:p>
            <a:pPr eaLnBrk="1" hangingPunct="1"/>
            <a:r>
              <a:rPr lang="en-GB"/>
              <a:t>Step 1: Enter details about the issue</a:t>
            </a:r>
          </a:p>
        </p:txBody>
      </p:sp>
      <p:sp>
        <p:nvSpPr>
          <p:cNvPr id="12292" name="Rectangle 3"/>
          <p:cNvSpPr>
            <a:spLocks noGrp="1" noChangeArrowheads="1"/>
          </p:cNvSpPr>
          <p:nvPr>
            <p:ph idx="1"/>
          </p:nvPr>
        </p:nvSpPr>
        <p:spPr>
          <a:xfrm>
            <a:off x="1532335" y="3907632"/>
            <a:ext cx="6238875" cy="884635"/>
          </a:xfrm>
        </p:spPr>
        <p:txBody>
          <a:bodyPr/>
          <a:lstStyle/>
          <a:p>
            <a:pPr>
              <a:lnSpc>
                <a:spcPct val="90000"/>
              </a:lnSpc>
              <a:buFont typeface="Arial" charset="0"/>
              <a:buChar char="•"/>
            </a:pPr>
            <a:r>
              <a:rPr lang="en-GB"/>
              <a:t>Priority, due, and escalation dates are </a:t>
            </a:r>
            <a:br>
              <a:rPr lang="en-GB"/>
            </a:br>
            <a:r>
              <a:rPr lang="en-GB"/>
              <a:t>used to manage service of the issue</a:t>
            </a:r>
          </a:p>
          <a:p>
            <a:pPr>
              <a:lnSpc>
                <a:spcPct val="90000"/>
              </a:lnSpc>
              <a:buFont typeface="Arial" charset="0"/>
              <a:buChar char="•"/>
            </a:pPr>
            <a:r>
              <a:rPr lang="en-GB"/>
              <a:t>Type can be used to help automate handling</a:t>
            </a:r>
          </a:p>
        </p:txBody>
      </p:sp>
      <p:sp>
        <p:nvSpPr>
          <p:cNvPr id="12293" name="AutoShape 6"/>
          <p:cNvSpPr>
            <a:spLocks noChangeArrowheads="1"/>
          </p:cNvSpPr>
          <p:nvPr/>
        </p:nvSpPr>
        <p:spPr bwMode="auto">
          <a:xfrm>
            <a:off x="1282095" y="2465494"/>
            <a:ext cx="3581897" cy="686090"/>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2294" name="AutoShape 7"/>
          <p:cNvSpPr>
            <a:spLocks noChangeArrowheads="1"/>
          </p:cNvSpPr>
          <p:nvPr/>
        </p:nvSpPr>
        <p:spPr bwMode="auto">
          <a:xfrm>
            <a:off x="2370534" y="1096361"/>
            <a:ext cx="2281238" cy="167878"/>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2295" name="Freeform 13"/>
          <p:cNvSpPr>
            <a:spLocks/>
          </p:cNvSpPr>
          <p:nvPr/>
        </p:nvSpPr>
        <p:spPr bwMode="auto">
          <a:xfrm>
            <a:off x="5278931" y="2735517"/>
            <a:ext cx="1024238" cy="1483018"/>
          </a:xfrm>
          <a:custGeom>
            <a:avLst/>
            <a:gdLst>
              <a:gd name="T0" fmla="*/ 0 w 386"/>
              <a:gd name="T1" fmla="*/ 2147483647 h 588"/>
              <a:gd name="T2" fmla="*/ 2147483647 w 386"/>
              <a:gd name="T3" fmla="*/ 2147483647 h 588"/>
              <a:gd name="T4" fmla="*/ 2147483647 w 386"/>
              <a:gd name="T5" fmla="*/ 0 h 588"/>
              <a:gd name="T6" fmla="*/ 2147483647 w 386"/>
              <a:gd name="T7" fmla="*/ 0 h 588"/>
              <a:gd name="T8" fmla="*/ 0 60000 65536"/>
              <a:gd name="T9" fmla="*/ 0 60000 65536"/>
              <a:gd name="T10" fmla="*/ 0 60000 65536"/>
              <a:gd name="T11" fmla="*/ 0 60000 65536"/>
              <a:gd name="T12" fmla="*/ 0 w 386"/>
              <a:gd name="T13" fmla="*/ 0 h 588"/>
              <a:gd name="T14" fmla="*/ 386 w 386"/>
              <a:gd name="T15" fmla="*/ 588 h 588"/>
            </a:gdLst>
            <a:ahLst/>
            <a:cxnLst>
              <a:cxn ang="T8">
                <a:pos x="T0" y="T1"/>
              </a:cxn>
              <a:cxn ang="T9">
                <a:pos x="T2" y="T3"/>
              </a:cxn>
              <a:cxn ang="T10">
                <a:pos x="T4" y="T5"/>
              </a:cxn>
              <a:cxn ang="T11">
                <a:pos x="T6" y="T7"/>
              </a:cxn>
            </a:cxnLst>
            <a:rect l="T12" t="T13" r="T14" b="T15"/>
            <a:pathLst>
              <a:path w="386" h="588">
                <a:moveTo>
                  <a:pt x="0" y="588"/>
                </a:moveTo>
                <a:lnTo>
                  <a:pt x="386" y="588"/>
                </a:lnTo>
                <a:lnTo>
                  <a:pt x="386" y="0"/>
                </a:lnTo>
                <a:lnTo>
                  <a:pt x="19" y="0"/>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
        <p:nvSpPr>
          <p:cNvPr id="12296" name="Freeform 16"/>
          <p:cNvSpPr>
            <a:spLocks/>
          </p:cNvSpPr>
          <p:nvPr/>
        </p:nvSpPr>
        <p:spPr bwMode="auto">
          <a:xfrm>
            <a:off x="4510528" y="1183342"/>
            <a:ext cx="2312945" cy="3466050"/>
          </a:xfrm>
          <a:custGeom>
            <a:avLst/>
            <a:gdLst>
              <a:gd name="T0" fmla="*/ 0 w 544"/>
              <a:gd name="T1" fmla="*/ 0 h 2298"/>
              <a:gd name="T2" fmla="*/ 2147483647 w 544"/>
              <a:gd name="T3" fmla="*/ 0 h 2298"/>
              <a:gd name="T4" fmla="*/ 2147483647 w 544"/>
              <a:gd name="T5" fmla="*/ 2147483647 h 2298"/>
              <a:gd name="T6" fmla="*/ 2147483647 w 544"/>
              <a:gd name="T7" fmla="*/ 2147483647 h 2298"/>
              <a:gd name="T8" fmla="*/ 0 60000 65536"/>
              <a:gd name="T9" fmla="*/ 0 60000 65536"/>
              <a:gd name="T10" fmla="*/ 0 60000 65536"/>
              <a:gd name="T11" fmla="*/ 0 60000 65536"/>
              <a:gd name="T12" fmla="*/ 0 w 544"/>
              <a:gd name="T13" fmla="*/ 0 h 2298"/>
              <a:gd name="T14" fmla="*/ 544 w 544"/>
              <a:gd name="T15" fmla="*/ 2298 h 2298"/>
            </a:gdLst>
            <a:ahLst/>
            <a:cxnLst>
              <a:cxn ang="T8">
                <a:pos x="T0" y="T1"/>
              </a:cxn>
              <a:cxn ang="T9">
                <a:pos x="T2" y="T3"/>
              </a:cxn>
              <a:cxn ang="T10">
                <a:pos x="T4" y="T5"/>
              </a:cxn>
              <a:cxn ang="T11">
                <a:pos x="T6" y="T7"/>
              </a:cxn>
            </a:cxnLst>
            <a:rect l="T12" t="T13" r="T14" b="T15"/>
            <a:pathLst>
              <a:path w="544" h="2298">
                <a:moveTo>
                  <a:pt x="0" y="0"/>
                </a:moveTo>
                <a:lnTo>
                  <a:pt x="544" y="0"/>
                </a:lnTo>
                <a:lnTo>
                  <a:pt x="544" y="2298"/>
                </a:lnTo>
                <a:lnTo>
                  <a:pt x="399" y="2298"/>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p>
            <a:endParaRPr lang="en-US" sz="1350"/>
          </a:p>
        </p:txBody>
      </p:sp>
    </p:spTree>
    <p:extLst>
      <p:ext uri="{BB962C8B-B14F-4D97-AF65-F5344CB8AC3E}">
        <p14:creationId xmlns:p14="http://schemas.microsoft.com/office/powerpoint/2010/main" val="11516562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420677" y="2453766"/>
            <a:ext cx="4546590" cy="1582121"/>
          </a:xfrm>
          <a:prstGeom prst="rect">
            <a:avLst/>
          </a:prstGeom>
        </p:spPr>
      </p:pic>
      <p:pic>
        <p:nvPicPr>
          <p:cNvPr id="7" name="Picture 6"/>
          <p:cNvPicPr>
            <a:picLocks noChangeAspect="1"/>
          </p:cNvPicPr>
          <p:nvPr/>
        </p:nvPicPr>
        <p:blipFill>
          <a:blip r:embed="rId4"/>
          <a:stretch>
            <a:fillRect/>
          </a:stretch>
        </p:blipFill>
        <p:spPr>
          <a:xfrm>
            <a:off x="148074" y="2267110"/>
            <a:ext cx="3949165" cy="2340609"/>
          </a:xfrm>
          <a:prstGeom prst="rect">
            <a:avLst/>
          </a:prstGeom>
        </p:spPr>
      </p:pic>
      <p:pic>
        <p:nvPicPr>
          <p:cNvPr id="5" name="Picture 4"/>
          <p:cNvPicPr>
            <a:picLocks noChangeAspect="1"/>
          </p:cNvPicPr>
          <p:nvPr/>
        </p:nvPicPr>
        <p:blipFill>
          <a:blip r:embed="rId5"/>
          <a:stretch>
            <a:fillRect/>
          </a:stretch>
        </p:blipFill>
        <p:spPr>
          <a:xfrm>
            <a:off x="1818382" y="659640"/>
            <a:ext cx="4892874" cy="1530310"/>
          </a:xfrm>
          <a:prstGeom prst="rect">
            <a:avLst/>
          </a:prstGeom>
        </p:spPr>
      </p:pic>
      <p:sp>
        <p:nvSpPr>
          <p:cNvPr id="13316" name="Rectangle 4"/>
          <p:cNvSpPr>
            <a:spLocks noGrp="1" noChangeArrowheads="1"/>
          </p:cNvSpPr>
          <p:nvPr>
            <p:ph type="title"/>
          </p:nvPr>
        </p:nvSpPr>
        <p:spPr>
          <a:xfrm>
            <a:off x="276471" y="60977"/>
            <a:ext cx="8378952" cy="621030"/>
          </a:xfrm>
        </p:spPr>
        <p:txBody>
          <a:bodyPr/>
          <a:lstStyle/>
          <a:p>
            <a:pPr fontAlgn="base">
              <a:lnSpc>
                <a:spcPct val="80000"/>
              </a:lnSpc>
              <a:spcAft>
                <a:spcPct val="0"/>
              </a:spcAft>
            </a:pPr>
            <a:r>
              <a:rPr lang="en-GB" sz="2400">
                <a:solidFill>
                  <a:srgbClr val="04628C"/>
                </a:solidFill>
                <a:latin typeface="Calibri" pitchFamily="34" charset="0"/>
                <a:ea typeface="Calibri" pitchFamily="34" charset="0"/>
                <a:cs typeface="Calibri" pitchFamily="34" charset="0"/>
              </a:rPr>
              <a:t>Step 2: Define the context</a:t>
            </a:r>
            <a:br>
              <a:rPr lang="en-GB" sz="2400">
                <a:solidFill>
                  <a:srgbClr val="04628C"/>
                </a:solidFill>
                <a:latin typeface="Calibri" pitchFamily="34" charset="0"/>
                <a:ea typeface="Calibri" pitchFamily="34" charset="0"/>
                <a:cs typeface="Calibri" pitchFamily="34" charset="0"/>
              </a:rPr>
            </a:br>
            <a:r>
              <a:rPr lang="en-GB" sz="2400">
                <a:solidFill>
                  <a:srgbClr val="04628C"/>
                </a:solidFill>
                <a:latin typeface="Calibri" pitchFamily="34" charset="0"/>
                <a:ea typeface="Calibri" pitchFamily="34" charset="0"/>
                <a:cs typeface="Calibri" pitchFamily="34" charset="0"/>
              </a:rPr>
              <a:t>accounts, policies, policy periods, producers</a:t>
            </a:r>
          </a:p>
        </p:txBody>
      </p:sp>
      <p:sp>
        <p:nvSpPr>
          <p:cNvPr id="13317" name="Line 8"/>
          <p:cNvSpPr>
            <a:spLocks noChangeShapeType="1"/>
          </p:cNvSpPr>
          <p:nvPr/>
        </p:nvSpPr>
        <p:spPr bwMode="auto">
          <a:xfrm flipH="1">
            <a:off x="836750" y="1167393"/>
            <a:ext cx="2446436" cy="1256886"/>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3318" name="AutoShape 9"/>
          <p:cNvSpPr>
            <a:spLocks noChangeArrowheads="1"/>
          </p:cNvSpPr>
          <p:nvPr/>
        </p:nvSpPr>
        <p:spPr bwMode="auto">
          <a:xfrm>
            <a:off x="482532" y="4212798"/>
            <a:ext cx="192881" cy="217795"/>
          </a:xfrm>
          <a:prstGeom prst="roundRect">
            <a:avLst>
              <a:gd name="adj" fmla="val 10259"/>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sz="1350"/>
          </a:p>
        </p:txBody>
      </p:sp>
      <p:sp>
        <p:nvSpPr>
          <p:cNvPr id="13321" name="Rectangle 14"/>
          <p:cNvSpPr>
            <a:spLocks noChangeArrowheads="1"/>
          </p:cNvSpPr>
          <p:nvPr/>
        </p:nvSpPr>
        <p:spPr bwMode="auto">
          <a:xfrm>
            <a:off x="1606154" y="850107"/>
            <a:ext cx="6086734"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lIns="0" tIns="0" rIns="0" bIns="0">
            <a:spAutoFit/>
          </a:bodyPr>
          <a:lstStyle/>
          <a:p>
            <a:pPr algn="l"/>
            <a:r>
              <a:rPr lang="en-US" sz="1350">
                <a:solidFill>
                  <a:schemeClr val="bg1"/>
                </a:solidFill>
              </a:rPr>
              <a:t>Current entity (account, producer, policy) is automatically added</a:t>
            </a:r>
          </a:p>
        </p:txBody>
      </p:sp>
      <p:sp>
        <p:nvSpPr>
          <p:cNvPr id="13322" name="Freeform 15"/>
          <p:cNvSpPr>
            <a:spLocks/>
          </p:cNvSpPr>
          <p:nvPr/>
        </p:nvSpPr>
        <p:spPr bwMode="auto">
          <a:xfrm>
            <a:off x="1479948" y="959644"/>
            <a:ext cx="373856" cy="1197929"/>
          </a:xfrm>
          <a:custGeom>
            <a:avLst/>
            <a:gdLst>
              <a:gd name="T0" fmla="*/ 2147483647 w 314"/>
              <a:gd name="T1" fmla="*/ 0 h 824"/>
              <a:gd name="T2" fmla="*/ 0 w 314"/>
              <a:gd name="T3" fmla="*/ 0 h 824"/>
              <a:gd name="T4" fmla="*/ 0 w 314"/>
              <a:gd name="T5" fmla="*/ 2147483647 h 824"/>
              <a:gd name="T6" fmla="*/ 2147483647 w 314"/>
              <a:gd name="T7" fmla="*/ 2147483647 h 824"/>
              <a:gd name="T8" fmla="*/ 0 60000 65536"/>
              <a:gd name="T9" fmla="*/ 0 60000 65536"/>
              <a:gd name="T10" fmla="*/ 0 60000 65536"/>
              <a:gd name="T11" fmla="*/ 0 60000 65536"/>
              <a:gd name="T12" fmla="*/ 0 w 314"/>
              <a:gd name="T13" fmla="*/ 0 h 824"/>
              <a:gd name="T14" fmla="*/ 314 w 314"/>
              <a:gd name="T15" fmla="*/ 824 h 824"/>
            </a:gdLst>
            <a:ahLst/>
            <a:cxnLst>
              <a:cxn ang="T8">
                <a:pos x="T0" y="T1"/>
              </a:cxn>
              <a:cxn ang="T9">
                <a:pos x="T2" y="T3"/>
              </a:cxn>
              <a:cxn ang="T10">
                <a:pos x="T4" y="T5"/>
              </a:cxn>
              <a:cxn ang="T11">
                <a:pos x="T6" y="T7"/>
              </a:cxn>
            </a:cxnLst>
            <a:rect l="T12" t="T13" r="T14" b="T15"/>
            <a:pathLst>
              <a:path w="314" h="824">
                <a:moveTo>
                  <a:pt x="73" y="0"/>
                </a:moveTo>
                <a:lnTo>
                  <a:pt x="0" y="0"/>
                </a:lnTo>
                <a:lnTo>
                  <a:pt x="0" y="824"/>
                </a:lnTo>
                <a:lnTo>
                  <a:pt x="314" y="824"/>
                </a:lnTo>
              </a:path>
            </a:pathLst>
          </a:custGeom>
          <a:noFill/>
          <a:ln w="19050">
            <a:solidFill>
              <a:srgbClr val="D33819"/>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p>
            <a:endParaRPr lang="en-US" sz="1350"/>
          </a:p>
        </p:txBody>
      </p:sp>
      <p:sp>
        <p:nvSpPr>
          <p:cNvPr id="13323" name="Line 12"/>
          <p:cNvSpPr>
            <a:spLocks noChangeShapeType="1"/>
          </p:cNvSpPr>
          <p:nvPr/>
        </p:nvSpPr>
        <p:spPr bwMode="auto">
          <a:xfrm flipH="1" flipV="1">
            <a:off x="631145" y="2668806"/>
            <a:ext cx="301385" cy="1459411"/>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sp>
        <p:nvSpPr>
          <p:cNvPr id="13326" name="AutoShape 16"/>
          <p:cNvSpPr>
            <a:spLocks noChangeArrowheads="1"/>
          </p:cNvSpPr>
          <p:nvPr/>
        </p:nvSpPr>
        <p:spPr bwMode="auto">
          <a:xfrm>
            <a:off x="4956203" y="2788613"/>
            <a:ext cx="1488652" cy="797247"/>
          </a:xfrm>
          <a:prstGeom prst="roundRect">
            <a:avLst>
              <a:gd name="adj" fmla="val 16667"/>
            </a:avLst>
          </a:prstGeom>
          <a:noFill/>
          <a:ln w="19050" algn="ctr">
            <a:solidFill>
              <a:srgbClr val="04628C"/>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13327" name="AutoShape 13"/>
          <p:cNvSpPr>
            <a:spLocks noChangeArrowheads="1"/>
          </p:cNvSpPr>
          <p:nvPr/>
        </p:nvSpPr>
        <p:spPr bwMode="auto">
          <a:xfrm>
            <a:off x="268115" y="2501439"/>
            <a:ext cx="664415" cy="193009"/>
          </a:xfrm>
          <a:prstGeom prst="roundRect">
            <a:avLst>
              <a:gd name="adj" fmla="val 16667"/>
            </a:avLst>
          </a:prstGeom>
          <a:noFill/>
          <a:ln w="19050" algn="ctr">
            <a:solidFill>
              <a:srgbClr val="D33819"/>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noAutofit/>
          </a:bodyPr>
          <a:lstStyle/>
          <a:p>
            <a:endParaRPr lang="en-US" sz="1350"/>
          </a:p>
        </p:txBody>
      </p:sp>
      <p:sp>
        <p:nvSpPr>
          <p:cNvPr id="13328" name="Line 12"/>
          <p:cNvSpPr>
            <a:spLocks noChangeShapeType="1"/>
          </p:cNvSpPr>
          <p:nvPr/>
        </p:nvSpPr>
        <p:spPr bwMode="auto">
          <a:xfrm>
            <a:off x="1640431" y="2676456"/>
            <a:ext cx="2456808" cy="380342"/>
          </a:xfrm>
          <a:prstGeom prst="line">
            <a:avLst/>
          </a:prstGeom>
          <a:noFill/>
          <a:ln w="19050">
            <a:solidFill>
              <a:srgbClr val="D33819"/>
            </a:solidFill>
            <a:round/>
            <a:headEnd type="none" w="med" len="med"/>
            <a:tailEnd type="arrow" w="med" len="med"/>
          </a:ln>
          <a:extLst>
            <a:ext uri="{909E8E84-426E-40DD-AFC4-6F175D3DCCD1}">
              <a14:hiddenFill xmlns:a14="http://schemas.microsoft.com/office/drawing/2010/main">
                <a:noFill/>
              </a14:hiddenFill>
            </a:ext>
          </a:extLst>
        </p:spPr>
        <p:txBody>
          <a:bodyPr wrap="square" lIns="0" tIns="0" rIns="0" bIns="0" anchor="ctr">
            <a:spAutoFit/>
          </a:bodyPr>
          <a:lstStyle/>
          <a:p>
            <a:endParaRPr lang="en-US" sz="1350"/>
          </a:p>
        </p:txBody>
      </p:sp>
      <p:grpSp>
        <p:nvGrpSpPr>
          <p:cNvPr id="13329" name="Group 143"/>
          <p:cNvGrpSpPr>
            <a:grpSpLocks/>
          </p:cNvGrpSpPr>
          <p:nvPr/>
        </p:nvGrpSpPr>
        <p:grpSpPr bwMode="auto">
          <a:xfrm>
            <a:off x="3178336" y="1023486"/>
            <a:ext cx="211931" cy="228600"/>
            <a:chOff x="4149725" y="4149725"/>
            <a:chExt cx="282575" cy="304800"/>
          </a:xfrm>
        </p:grpSpPr>
        <p:sp>
          <p:nvSpPr>
            <p:cNvPr id="13336"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13337"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1</a:t>
              </a:r>
            </a:p>
          </p:txBody>
        </p:sp>
      </p:grpSp>
      <p:grpSp>
        <p:nvGrpSpPr>
          <p:cNvPr id="13330" name="Group 144"/>
          <p:cNvGrpSpPr>
            <a:grpSpLocks/>
          </p:cNvGrpSpPr>
          <p:nvPr/>
        </p:nvGrpSpPr>
        <p:grpSpPr bwMode="auto">
          <a:xfrm>
            <a:off x="186440" y="4212798"/>
            <a:ext cx="211931" cy="228600"/>
            <a:chOff x="4149725" y="4149725"/>
            <a:chExt cx="282575" cy="304800"/>
          </a:xfrm>
        </p:grpSpPr>
        <p:sp>
          <p:nvSpPr>
            <p:cNvPr id="13334"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13335"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2</a:t>
              </a:r>
            </a:p>
          </p:txBody>
        </p:sp>
      </p:grpSp>
      <p:grpSp>
        <p:nvGrpSpPr>
          <p:cNvPr id="13331" name="Group 147"/>
          <p:cNvGrpSpPr>
            <a:grpSpLocks/>
          </p:cNvGrpSpPr>
          <p:nvPr/>
        </p:nvGrpSpPr>
        <p:grpSpPr bwMode="auto">
          <a:xfrm>
            <a:off x="120517" y="2321131"/>
            <a:ext cx="211931" cy="228600"/>
            <a:chOff x="4149725" y="4149725"/>
            <a:chExt cx="282575" cy="304800"/>
          </a:xfrm>
        </p:grpSpPr>
        <p:sp>
          <p:nvSpPr>
            <p:cNvPr id="13332" name="Oval 4"/>
            <p:cNvSpPr>
              <a:spLocks noChangeArrowheads="1"/>
            </p:cNvSpPr>
            <p:nvPr/>
          </p:nvSpPr>
          <p:spPr bwMode="auto">
            <a:xfrm>
              <a:off x="4149725" y="4150899"/>
              <a:ext cx="282575" cy="282575"/>
            </a:xfrm>
            <a:prstGeom prst="ellipse">
              <a:avLst/>
            </a:prstGeom>
            <a:solidFill>
              <a:schemeClr val="tx1"/>
            </a:solidFill>
            <a:ln w="19050" algn="ctr">
              <a:solidFill>
                <a:srgbClr val="04628C"/>
              </a:solidFill>
              <a:round/>
              <a:headEnd/>
              <a:tailEnd/>
            </a:ln>
          </p:spPr>
          <p:txBody>
            <a:bodyPr wrap="none" lIns="0" tIns="0" rIns="0" bIns="0" anchor="ctr"/>
            <a:lstStyle/>
            <a:p>
              <a:endParaRPr lang="en-US" sz="1350"/>
            </a:p>
          </p:txBody>
        </p:sp>
        <p:sp>
          <p:nvSpPr>
            <p:cNvPr id="13333" name="Text Box 5"/>
            <p:cNvSpPr txBox="1">
              <a:spLocks noChangeArrowheads="1"/>
            </p:cNvSpPr>
            <p:nvPr/>
          </p:nvSpPr>
          <p:spPr bwMode="auto">
            <a:xfrm>
              <a:off x="4220368" y="4149725"/>
              <a:ext cx="141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0" tIns="0" rIns="0" bIns="0"/>
            <a:lstStyle>
              <a:lvl1pPr eaLnBrk="0" hangingPunct="0">
                <a:defRPr sz="2000" b="1">
                  <a:solidFill>
                    <a:srgbClr val="FF0000"/>
                  </a:solidFill>
                  <a:latin typeface="Arial" charset="0"/>
                </a:defRPr>
              </a:lvl1pPr>
              <a:lvl2pPr marL="742950" indent="-285750" eaLnBrk="0" hangingPunct="0">
                <a:defRPr sz="2000" b="1">
                  <a:solidFill>
                    <a:srgbClr val="FF0000"/>
                  </a:solidFill>
                  <a:latin typeface="Arial" charset="0"/>
                </a:defRPr>
              </a:lvl2pPr>
              <a:lvl3pPr marL="1143000" indent="-228600" eaLnBrk="0" hangingPunct="0">
                <a:defRPr sz="2000" b="1">
                  <a:solidFill>
                    <a:srgbClr val="FF0000"/>
                  </a:solidFill>
                  <a:latin typeface="Arial" charset="0"/>
                </a:defRPr>
              </a:lvl3pPr>
              <a:lvl4pPr marL="1600200" indent="-228600" eaLnBrk="0" hangingPunct="0">
                <a:defRPr sz="2000" b="1">
                  <a:solidFill>
                    <a:srgbClr val="FF0000"/>
                  </a:solidFill>
                  <a:latin typeface="Arial" charset="0"/>
                </a:defRPr>
              </a:lvl4pPr>
              <a:lvl5pPr marL="2057400" indent="-228600" eaLnBrk="0" hangingPunct="0">
                <a:defRPr sz="2000" b="1">
                  <a:solidFill>
                    <a:srgbClr val="FF0000"/>
                  </a:solidFill>
                  <a:latin typeface="Arial" charset="0"/>
                </a:defRPr>
              </a:lvl5pPr>
              <a:lvl6pPr marL="2514600" indent="-228600" algn="ctr" eaLnBrk="0" fontAlgn="base" hangingPunct="0">
                <a:spcBef>
                  <a:spcPct val="50000"/>
                </a:spcBef>
                <a:spcAft>
                  <a:spcPct val="30000"/>
                </a:spcAft>
                <a:buClr>
                  <a:schemeClr val="tx1"/>
                </a:buClr>
                <a:defRPr sz="2000" b="1">
                  <a:solidFill>
                    <a:srgbClr val="FF0000"/>
                  </a:solidFill>
                  <a:latin typeface="Arial" charset="0"/>
                </a:defRPr>
              </a:lvl6pPr>
              <a:lvl7pPr marL="2971800" indent="-228600" algn="ctr" eaLnBrk="0" fontAlgn="base" hangingPunct="0">
                <a:spcBef>
                  <a:spcPct val="50000"/>
                </a:spcBef>
                <a:spcAft>
                  <a:spcPct val="30000"/>
                </a:spcAft>
                <a:buClr>
                  <a:schemeClr val="tx1"/>
                </a:buClr>
                <a:defRPr sz="2000" b="1">
                  <a:solidFill>
                    <a:srgbClr val="FF0000"/>
                  </a:solidFill>
                  <a:latin typeface="Arial" charset="0"/>
                </a:defRPr>
              </a:lvl7pPr>
              <a:lvl8pPr marL="3429000" indent="-228600" algn="ctr" eaLnBrk="0" fontAlgn="base" hangingPunct="0">
                <a:spcBef>
                  <a:spcPct val="50000"/>
                </a:spcBef>
                <a:spcAft>
                  <a:spcPct val="30000"/>
                </a:spcAft>
                <a:buClr>
                  <a:schemeClr val="tx1"/>
                </a:buClr>
                <a:defRPr sz="2000" b="1">
                  <a:solidFill>
                    <a:srgbClr val="FF0000"/>
                  </a:solidFill>
                  <a:latin typeface="Arial" charset="0"/>
                </a:defRPr>
              </a:lvl8pPr>
              <a:lvl9pPr marL="3886200" indent="-228600" algn="ctr" eaLnBrk="0" fontAlgn="base" hangingPunct="0">
                <a:spcBef>
                  <a:spcPct val="50000"/>
                </a:spcBef>
                <a:spcAft>
                  <a:spcPct val="30000"/>
                </a:spcAft>
                <a:buClr>
                  <a:schemeClr val="tx1"/>
                </a:buClr>
                <a:defRPr sz="2000" b="1">
                  <a:solidFill>
                    <a:srgbClr val="FF0000"/>
                  </a:solidFill>
                  <a:latin typeface="Arial" charset="0"/>
                </a:defRPr>
              </a:lvl9pPr>
            </a:lstStyle>
            <a:p>
              <a:pPr eaLnBrk="1" hangingPunct="1"/>
              <a:r>
                <a:rPr lang="en-US" sz="1350">
                  <a:solidFill>
                    <a:srgbClr val="D33941"/>
                  </a:solidFill>
                </a:rPr>
                <a:t>3</a:t>
              </a:r>
            </a:p>
          </p:txBody>
        </p:sp>
      </p:grpSp>
      <p:sp>
        <p:nvSpPr>
          <p:cNvPr id="2" name="Rectangle 1"/>
          <p:cNvSpPr/>
          <p:nvPr/>
        </p:nvSpPr>
        <p:spPr>
          <a:xfrm>
            <a:off x="5826108" y="3837057"/>
            <a:ext cx="2210997" cy="715581"/>
          </a:xfrm>
          <a:prstGeom prst="rect">
            <a:avLst/>
          </a:prstGeom>
        </p:spPr>
        <p:txBody>
          <a:bodyPr wrap="square">
            <a:spAutoFit/>
          </a:bodyPr>
          <a:lstStyle/>
          <a:p>
            <a:pPr algn="l"/>
            <a:r>
              <a:rPr lang="en-US" sz="1350">
                <a:solidFill>
                  <a:srgbClr val="D33819"/>
                </a:solidFill>
              </a:rPr>
              <a:t>These entities will display an alert that there’s an associated trouble ticket</a:t>
            </a:r>
          </a:p>
        </p:txBody>
      </p:sp>
      <p:cxnSp>
        <p:nvCxnSpPr>
          <p:cNvPr id="4" name="Straight Connector 3"/>
          <p:cNvCxnSpPr/>
          <p:nvPr/>
        </p:nvCxnSpPr>
        <p:spPr bwMode="auto">
          <a:xfrm>
            <a:off x="5429268" y="3573241"/>
            <a:ext cx="793679" cy="237924"/>
          </a:xfrm>
          <a:prstGeom prst="line">
            <a:avLst/>
          </a:prstGeom>
          <a:noFill/>
          <a:ln w="19050" cap="flat" cmpd="sng" algn="ctr">
            <a:solidFill>
              <a:srgbClr val="04628C"/>
            </a:solidFill>
            <a:prstDash val="solid"/>
            <a:round/>
            <a:headEnd type="none" w="med" len="med"/>
            <a:tailEnd type="none" w="med" len="med"/>
          </a:ln>
          <a:effectLst/>
        </p:spPr>
      </p:cxnSp>
    </p:spTree>
    <p:extLst>
      <p:ext uri="{BB962C8B-B14F-4D97-AF65-F5344CB8AC3E}">
        <p14:creationId xmlns:p14="http://schemas.microsoft.com/office/powerpoint/2010/main" val="3942756340"/>
      </p:ext>
    </p:extLst>
  </p:cSld>
  <p:clrMapOvr>
    <a:masterClrMapping/>
  </p:clrMapOvr>
  <p:transition/>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3.xml><?xml version="1.0" encoding="utf-8"?>
<a:theme xmlns:a="http://schemas.openxmlformats.org/drawingml/2006/main" name="1_test-template">
  <a:themeElements>
    <a:clrScheme name="">
      <a:dk1>
        <a:srgbClr val="8F8F5C"/>
      </a:dk1>
      <a:lt1>
        <a:srgbClr val="FFFFFF"/>
      </a:lt1>
      <a:dk2>
        <a:srgbClr val="000000"/>
      </a:dk2>
      <a:lt2>
        <a:srgbClr val="DADAB3"/>
      </a:lt2>
      <a:accent1>
        <a:srgbClr val="003399"/>
      </a:accent1>
      <a:accent2>
        <a:srgbClr val="FF9933"/>
      </a:accent2>
      <a:accent3>
        <a:srgbClr val="AAAAAA"/>
      </a:accent3>
      <a:accent4>
        <a:srgbClr val="DADADA"/>
      </a:accent4>
      <a:accent5>
        <a:srgbClr val="AAADCA"/>
      </a:accent5>
      <a:accent6>
        <a:srgbClr val="E78A2D"/>
      </a:accent6>
      <a:hlink>
        <a:srgbClr val="C0C0C0"/>
      </a:hlink>
      <a:folHlink>
        <a:srgbClr val="FFCC00"/>
      </a:folHlink>
    </a:clrScheme>
    <a:fontScheme name="test-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spAutoFit/>
      </a:bodyPr>
      <a:lstStyle>
        <a:defPPr>
          <a:defRPr dirty="0" err="1" smtClean="0">
            <a:solidFill>
              <a:srgbClr val="C00000"/>
            </a:solidFill>
            <a:latin typeface="Calibri" pitchFamily="34" charset="0"/>
            <a:cs typeface="Calibri" pitchFamily="34" charset="0"/>
          </a:defRPr>
        </a:defPPr>
      </a:lstStyle>
    </a:txDef>
  </a:objectDefaults>
  <a:extraClrSchemeLst>
    <a:extraClrScheme>
      <a:clrScheme name="test-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st-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st-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st-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st-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st-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st-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B57B5F54F4DA48B31C4943C8567926" ma:contentTypeVersion="3" ma:contentTypeDescription="Create a new document." ma:contentTypeScope="" ma:versionID="5eaa3ee1509582f4e02561b7145d904d">
  <xsd:schema xmlns:xsd="http://www.w3.org/2001/XMLSchema" xmlns:xs="http://www.w3.org/2001/XMLSchema" xmlns:p="http://schemas.microsoft.com/office/2006/metadata/properties" xmlns:ns2="e38a8859-07ab-46c5-a44f-5c9b86e92d7c" targetNamespace="http://schemas.microsoft.com/office/2006/metadata/properties" ma:root="true" ma:fieldsID="4d2d3dc816ad86660348993a9b5cdcc4" ns2:_="">
    <xsd:import namespace="e38a8859-07ab-46c5-a44f-5c9b86e92d7c"/>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a8859-07ab-46c5-a44f-5c9b86e92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58617A-D22C-4D06-A0B8-BAEF6BEA51B1}">
  <ds:schemaRefs>
    <ds:schemaRef ds:uri="http://schemas.microsoft.com/sharepoint/v3/contenttype/forms"/>
  </ds:schemaRefs>
</ds:datastoreItem>
</file>

<file path=customXml/itemProps2.xml><?xml version="1.0" encoding="utf-8"?>
<ds:datastoreItem xmlns:ds="http://schemas.openxmlformats.org/officeDocument/2006/customXml" ds:itemID="{54BD132B-38F5-4688-B550-1C6748F55F83}"/>
</file>

<file path=customXml/itemProps3.xml><?xml version="1.0" encoding="utf-8"?>
<ds:datastoreItem xmlns:ds="http://schemas.openxmlformats.org/officeDocument/2006/customXml" ds:itemID="{2EB0B205-D742-4CEC-A213-F3C6C800E5B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CognizantTheme</Template>
  <Application>Microsoft Office PowerPoint</Application>
  <PresentationFormat>On-screen Show (16:9)</PresentationFormat>
  <Slides>34</Slides>
  <Notes>30</Notes>
  <HiddenSlides>0</HiddenSlides>
  <ScaleCrop>false</ScaleCrop>
  <HeadingPairs>
    <vt:vector size="4" baseType="variant">
      <vt:variant>
        <vt:lpstr>Theme</vt:lpstr>
      </vt:variant>
      <vt:variant>
        <vt:i4>4</vt:i4>
      </vt:variant>
      <vt:variant>
        <vt:lpstr>Slide Titles</vt:lpstr>
      </vt:variant>
      <vt:variant>
        <vt:i4>34</vt:i4>
      </vt:variant>
    </vt:vector>
  </HeadingPairs>
  <TitlesOfParts>
    <vt:vector size="38" baseType="lpstr">
      <vt:lpstr>CognizantTheme</vt:lpstr>
      <vt:lpstr>Emerald_Template</vt:lpstr>
      <vt:lpstr>1_test-template</vt:lpstr>
      <vt:lpstr>1_Emerald_Template</vt:lpstr>
      <vt:lpstr>Trouble Tickets and Delinquency</vt:lpstr>
      <vt:lpstr>Lesson Objective</vt:lpstr>
      <vt:lpstr>Lesson Outline</vt:lpstr>
      <vt:lpstr>PowerPoint Presentation</vt:lpstr>
      <vt:lpstr>Trouble tickets</vt:lpstr>
      <vt:lpstr>Inside a trouble ticket</vt:lpstr>
      <vt:lpstr>Adding a new trouble ticket</vt:lpstr>
      <vt:lpstr>Step 1: Enter details about the issue</vt:lpstr>
      <vt:lpstr>Step 2: Define the context accounts, policies, policy periods, producers</vt:lpstr>
      <vt:lpstr>Step 3: Hold automated processing</vt:lpstr>
      <vt:lpstr>Step 4: Identify the transactions</vt:lpstr>
      <vt:lpstr>Step 5: Assign responsibility</vt:lpstr>
      <vt:lpstr>Closing the trouble ticket</vt:lpstr>
      <vt:lpstr>Lesson outline</vt:lpstr>
      <vt:lpstr>Charge holds</vt:lpstr>
      <vt:lpstr>Example of a charge hold</vt:lpstr>
      <vt:lpstr>Creating a simple charge hold</vt:lpstr>
      <vt:lpstr>Releasing the hold on a charge</vt:lpstr>
      <vt:lpstr>Viewing held charges</vt:lpstr>
      <vt:lpstr>Lesson outline</vt:lpstr>
      <vt:lpstr>Delinquency</vt:lpstr>
      <vt:lpstr>Delinquency is handled by workflow</vt:lpstr>
      <vt:lpstr>Delinquency plan</vt:lpstr>
      <vt:lpstr>Using a delinquency plan</vt:lpstr>
      <vt:lpstr>A new delinquency</vt:lpstr>
      <vt:lpstr>A delinquent account</vt:lpstr>
      <vt:lpstr>A delinquent policy</vt:lpstr>
      <vt:lpstr> Lesson objectives review</vt:lpstr>
      <vt:lpstr>Review questions</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InsuranceSuite 10 Fundamentals</dc:title>
  <dc:creator>Seshan, Sangeetha (Cognizant)</dc:creator>
  <cp:revision>1</cp:revision>
  <dcterms:created xsi:type="dcterms:W3CDTF">2020-11-09T01:08:15Z</dcterms:created>
  <dcterms:modified xsi:type="dcterms:W3CDTF">2021-01-13T06:00:44Z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0x0101008CB57B5F54F4DA48B31C4943C8567926</vt:lpwstr>
  </property>
</Properties>
</file>